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3"/>
  </p:handoutMasterIdLst>
  <p:sldIdLst>
    <p:sldId id="256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283" r:id="rId19"/>
    <p:sldId id="306" r:id="rId20"/>
    <p:sldId id="326" r:id="rId21"/>
    <p:sldId id="3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A66D78-1428-4739-8267-E6C6A0FEFABA}">
          <p14:sldIdLst>
            <p14:sldId id="256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283"/>
            <p14:sldId id="306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2"/>
    <a:srgbClr val="EEF3F7"/>
    <a:srgbClr val="F7F8FC"/>
    <a:srgbClr val="F0F3FA"/>
    <a:srgbClr val="F3F6FB"/>
    <a:srgbClr val="F1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419712-C19A-F280-49CA-82DA3A0B38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C9DC9-110B-404F-79AD-217D86165E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D6F30-7BFB-CD40-A570-6B23B8F35BB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96962-C6FB-44AB-C0AA-2E70FED242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E8CAF-6884-4A5A-DBA5-59391CF380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7FDC2-4E44-4D4E-BBF8-3F5068EE5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9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132310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8/15/2023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057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17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6436" y="6356350"/>
            <a:ext cx="5146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68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</a:t>
            </a:r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92A250-8A1F-020A-A6A7-6005EE2D62D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26C2A6-03D6-2306-47E0-1100147ADC3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46" y="320315"/>
            <a:ext cx="854578" cy="70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trs.nasa.gov/citations/2022001088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B9872-331C-A5CF-1024-5627D8EB1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r="7863" b="15538"/>
          <a:stretch/>
        </p:blipFill>
        <p:spPr>
          <a:xfrm>
            <a:off x="-11140" y="0"/>
            <a:ext cx="12191980" cy="5791316"/>
          </a:xfrm>
          <a:prstGeom prst="rect">
            <a:avLst/>
          </a:prstGeom>
        </p:spPr>
      </p:pic>
      <p:pic>
        <p:nvPicPr>
          <p:cNvPr id="13" name="Picture 12" descr="A logo for a company&#10;&#10;Description automatically generated with low confidence">
            <a:extLst>
              <a:ext uri="{FF2B5EF4-FFF2-40B4-BE49-F238E27FC236}">
                <a16:creationId xmlns:a16="http://schemas.microsoft.com/office/drawing/2014/main" id="{32752D04-DED7-33D8-A03B-4FBB24CE4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0"/>
            <a:ext cx="6086475" cy="25477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209D5C-30AA-AAC1-E66B-9CC9070D936E}"/>
              </a:ext>
            </a:extLst>
          </p:cNvPr>
          <p:cNvSpPr txBox="1"/>
          <p:nvPr/>
        </p:nvSpPr>
        <p:spPr>
          <a:xfrm>
            <a:off x="2830593" y="6021121"/>
            <a:ext cx="6530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SPENCER FURIN | NASA GLENN RESEARCH CENTER</a:t>
            </a:r>
          </a:p>
          <a:p>
            <a:pPr algn="ctr"/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BRANDON KLEFMAN | NASA GLENN RESEARCH CENTER</a:t>
            </a:r>
          </a:p>
          <a:p>
            <a:pPr algn="ctr"/>
            <a:endParaRPr lang="en-US" sz="16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A0439-1AF7-2092-D0E4-FE60407AFE50}"/>
              </a:ext>
            </a:extLst>
          </p:cNvPr>
          <p:cNvSpPr txBox="1"/>
          <p:nvPr/>
        </p:nvSpPr>
        <p:spPr>
          <a:xfrm>
            <a:off x="2275594" y="2822949"/>
            <a:ext cx="761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Modeling Spacecraft Power Systems</a:t>
            </a:r>
          </a:p>
          <a:p>
            <a:pPr algn="ctr"/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Using the SPACE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CFC-DE68-1151-6084-FA29652303D7}"/>
              </a:ext>
            </a:extLst>
          </p:cNvPr>
          <p:cNvSpPr txBox="1"/>
          <p:nvPr/>
        </p:nvSpPr>
        <p:spPr>
          <a:xfrm>
            <a:off x="124403" y="6025773"/>
            <a:ext cx="132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12 Sep 2023</a:t>
            </a:r>
            <a:endParaRPr lang="en-US" sz="16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84D5BC-F7A7-9E05-34FB-266C95B3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" y="-806"/>
            <a:ext cx="1045872" cy="25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7CC9D33-C74F-35E9-49A9-2161B9D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0" y="144109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Solar Array “Glint”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21DEB-9BC0-72D3-5ED5-D90A5033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0" y="1607139"/>
            <a:ext cx="6971167" cy="509713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Localized high-flux intensities can occur when sunlight is reflected off specular (mirror-like) surfaces in the spacecraft design 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Often referred to as “glint” or “spacecraft albedo”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Highly interdisciplinary issue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SPACE can be used to perform such assessments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SPACE can model varying flux levels across a set of cells to determine the combined solar array string performance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SPACE’s integrated thermal model can be used to determine the resulting increase in cell operating temperatures – does this violate qualification limits?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While extra flux leads to more power generation, upstream components may not be designed to handle these higher current levels (derating and thermal issues)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F53FA-8F72-E80C-D532-8797D3B7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9CFC5-C186-9D8D-706C-221F5BCED906}"/>
              </a:ext>
            </a:extLst>
          </p:cNvPr>
          <p:cNvCxnSpPr/>
          <p:nvPr/>
        </p:nvCxnSpPr>
        <p:spPr>
          <a:xfrm>
            <a:off x="603099" y="1292541"/>
            <a:ext cx="110551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9CFDEA-1F41-0632-5188-61EA9D306B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20531" r="2685" b="9144"/>
          <a:stretch/>
        </p:blipFill>
        <p:spPr>
          <a:xfrm>
            <a:off x="8860779" y="1512895"/>
            <a:ext cx="2570882" cy="207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B8DA7A-98A6-6562-8669-E99E700B0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317" y="4204752"/>
            <a:ext cx="4413500" cy="24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31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7CC9D33-C74F-35E9-49A9-2161B9D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0" y="144109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SPACE is a Complex Integrated Model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F53FA-8F72-E80C-D532-8797D3B7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9CFC5-C186-9D8D-706C-221F5BCED906}"/>
              </a:ext>
            </a:extLst>
          </p:cNvPr>
          <p:cNvCxnSpPr/>
          <p:nvPr/>
        </p:nvCxnSpPr>
        <p:spPr>
          <a:xfrm>
            <a:off x="603099" y="1292541"/>
            <a:ext cx="110551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14DE370D-7E63-C2F1-766E-DFC30CBCE3C4}"/>
              </a:ext>
            </a:extLst>
          </p:cNvPr>
          <p:cNvSpPr/>
          <p:nvPr/>
        </p:nvSpPr>
        <p:spPr>
          <a:xfrm>
            <a:off x="2090057" y="1325249"/>
            <a:ext cx="1988926" cy="1243079"/>
          </a:xfrm>
          <a:prstGeom prst="ellipse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Orbit Mechanics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15AB8D-3F8E-367B-DB97-5600AF19C5CA}"/>
              </a:ext>
            </a:extLst>
          </p:cNvPr>
          <p:cNvSpPr/>
          <p:nvPr/>
        </p:nvSpPr>
        <p:spPr>
          <a:xfrm>
            <a:off x="2022636" y="2730001"/>
            <a:ext cx="7471087" cy="3607033"/>
          </a:xfrm>
          <a:prstGeom prst="rect">
            <a:avLst/>
          </a:prstGeom>
          <a:noFill/>
          <a:ln>
            <a:solidFill>
              <a:srgbClr val="0052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A390A-DD01-6C40-014A-B5D5DE1F06B2}"/>
              </a:ext>
            </a:extLst>
          </p:cNvPr>
          <p:cNvSpPr/>
          <p:nvPr/>
        </p:nvSpPr>
        <p:spPr>
          <a:xfrm>
            <a:off x="2323213" y="2981985"/>
            <a:ext cx="1790877" cy="1116663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Solar Array Model</a:t>
            </a: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(IV, temperature)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B774D-E625-58F3-2993-B9D3FA335DB1}"/>
              </a:ext>
            </a:extLst>
          </p:cNvPr>
          <p:cNvSpPr/>
          <p:nvPr/>
        </p:nvSpPr>
        <p:spPr>
          <a:xfrm>
            <a:off x="4629408" y="3810001"/>
            <a:ext cx="2563593" cy="1377216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PMAD Hardware Component Models </a:t>
            </a: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(SSU, MBSU, BCDU, etc.)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DBF3AC-6FCE-F962-0DB4-795F8E0BAB3F}"/>
              </a:ext>
            </a:extLst>
          </p:cNvPr>
          <p:cNvSpPr/>
          <p:nvPr/>
        </p:nvSpPr>
        <p:spPr>
          <a:xfrm>
            <a:off x="2321808" y="4850815"/>
            <a:ext cx="1790877" cy="1116663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Battery Model </a:t>
            </a: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(I, V, SoC)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EF8685-8DEE-B2C4-B943-20658A77A810}"/>
              </a:ext>
            </a:extLst>
          </p:cNvPr>
          <p:cNvSpPr/>
          <p:nvPr/>
        </p:nvSpPr>
        <p:spPr>
          <a:xfrm>
            <a:off x="6489992" y="1333229"/>
            <a:ext cx="2489669" cy="1333677"/>
          </a:xfrm>
          <a:prstGeom prst="ellipse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Environments</a:t>
            </a: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(VF, heating rates)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332A89-1F0B-47F8-B13B-62995A6D1B5A}"/>
              </a:ext>
            </a:extLst>
          </p:cNvPr>
          <p:cNvSpPr/>
          <p:nvPr/>
        </p:nvSpPr>
        <p:spPr>
          <a:xfrm>
            <a:off x="4449790" y="3690608"/>
            <a:ext cx="4593077" cy="2170822"/>
          </a:xfrm>
          <a:prstGeom prst="rect">
            <a:avLst/>
          </a:prstGeom>
          <a:noFill/>
          <a:ln>
            <a:solidFill>
              <a:srgbClr val="0052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DF802E-DBE9-1ABE-721F-F3B54726C226}"/>
              </a:ext>
            </a:extLst>
          </p:cNvPr>
          <p:cNvSpPr txBox="1"/>
          <p:nvPr/>
        </p:nvSpPr>
        <p:spPr>
          <a:xfrm>
            <a:off x="6556712" y="5536966"/>
            <a:ext cx="2106913" cy="307777"/>
          </a:xfrm>
          <a:prstGeom prst="rect">
            <a:avLst/>
          </a:prstGeom>
          <a:noFill/>
          <a:ln>
            <a:solidFill>
              <a:srgbClr val="00529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52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PMAD Load Flow Model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120D0B-B4BC-BAED-075B-B7A10C3D3F08}"/>
              </a:ext>
            </a:extLst>
          </p:cNvPr>
          <p:cNvSpPr/>
          <p:nvPr/>
        </p:nvSpPr>
        <p:spPr>
          <a:xfrm>
            <a:off x="9829423" y="3911977"/>
            <a:ext cx="2175038" cy="1243079"/>
          </a:xfrm>
          <a:prstGeom prst="ellipse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Model Outputs (Plots, graphs)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5BA408-B037-235A-63B2-85371BE4A9AB}"/>
              </a:ext>
            </a:extLst>
          </p:cNvPr>
          <p:cNvCxnSpPr>
            <a:stCxn id="7" idx="3"/>
          </p:cNvCxnSpPr>
          <p:nvPr/>
        </p:nvCxnSpPr>
        <p:spPr>
          <a:xfrm>
            <a:off x="4114090" y="3540317"/>
            <a:ext cx="466338" cy="488099"/>
          </a:xfrm>
          <a:prstGeom prst="straightConnector1">
            <a:avLst/>
          </a:prstGeom>
          <a:ln>
            <a:solidFill>
              <a:srgbClr val="005292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21AD0F-F1E5-B34E-1B55-7F6E0FAE2C16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112685" y="4989168"/>
            <a:ext cx="438246" cy="419979"/>
          </a:xfrm>
          <a:prstGeom prst="straightConnector1">
            <a:avLst/>
          </a:prstGeom>
          <a:ln>
            <a:solidFill>
              <a:srgbClr val="005292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EE22D0-D1BF-EC01-8A7A-F4F5A8501DB5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3084520" y="2568328"/>
            <a:ext cx="0" cy="291527"/>
          </a:xfrm>
          <a:prstGeom prst="straightConnector1">
            <a:avLst/>
          </a:prstGeom>
          <a:ln>
            <a:solidFill>
              <a:srgbClr val="00529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B07042-E6F6-984B-EC0D-76BFA1ACD962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7734827" y="2666906"/>
            <a:ext cx="0" cy="279166"/>
          </a:xfrm>
          <a:prstGeom prst="straightConnector1">
            <a:avLst/>
          </a:prstGeom>
          <a:ln>
            <a:solidFill>
              <a:srgbClr val="00529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35E5B9E-38F8-9E1B-D17E-8957E863BCB2}"/>
              </a:ext>
            </a:extLst>
          </p:cNvPr>
          <p:cNvSpPr txBox="1"/>
          <p:nvPr/>
        </p:nvSpPr>
        <p:spPr>
          <a:xfrm>
            <a:off x="4383079" y="2756936"/>
            <a:ext cx="210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52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Power System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5AEBAE-026F-4C7A-CDDD-62075112CD2D}"/>
              </a:ext>
            </a:extLst>
          </p:cNvPr>
          <p:cNvSpPr txBox="1"/>
          <p:nvPr/>
        </p:nvSpPr>
        <p:spPr>
          <a:xfrm>
            <a:off x="4112685" y="1430837"/>
            <a:ext cx="2115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Orbit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Spacecraft attitude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SAW pointing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158316-0F04-2154-C4E2-585D319E859C}"/>
              </a:ext>
            </a:extLst>
          </p:cNvPr>
          <p:cNvSpPr txBox="1"/>
          <p:nvPr/>
        </p:nvSpPr>
        <p:spPr>
          <a:xfrm>
            <a:off x="8979661" y="1325249"/>
            <a:ext cx="2970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Solar flux level (min, max, avg)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Planet heating (albedo, OLR)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View factors of front/back of SAW surfaces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7867-934B-F62F-592E-5A9E6F06767C}"/>
              </a:ext>
            </a:extLst>
          </p:cNvPr>
          <p:cNvSpPr txBox="1"/>
          <p:nvPr/>
        </p:nvSpPr>
        <p:spPr>
          <a:xfrm>
            <a:off x="58281" y="2366767"/>
            <a:ext cx="20663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Solar cell IV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String/circuit configuration (channel map)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Cell operating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Cell degradation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Harness and diode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Shadowing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A4B400-2805-7614-88A1-EF444B15D81C}"/>
              </a:ext>
            </a:extLst>
          </p:cNvPr>
          <p:cNvSpPr txBox="1"/>
          <p:nvPr/>
        </p:nvSpPr>
        <p:spPr>
          <a:xfrm>
            <a:off x="216214" y="4971797"/>
            <a:ext cx="2066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Battery SoC/capacity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Predicts battery voltage based on test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Life modeling (degradation)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99F3E1-0ED8-A9EE-E19C-E0B4B77EE932}"/>
              </a:ext>
            </a:extLst>
          </p:cNvPr>
          <p:cNvSpPr txBox="1"/>
          <p:nvPr/>
        </p:nvSpPr>
        <p:spPr>
          <a:xfrm>
            <a:off x="7212476" y="3870667"/>
            <a:ext cx="20663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Efficiency curves based on power/voltage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Resistive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DD8614-A755-12E2-D527-C8AB9CCFD49B}"/>
              </a:ext>
            </a:extLst>
          </p:cNvPr>
          <p:cNvCxnSpPr>
            <a:cxnSpLocks/>
            <a:stCxn id="6" idx="3"/>
            <a:endCxn id="13" idx="2"/>
          </p:cNvCxnSpPr>
          <p:nvPr/>
        </p:nvCxnSpPr>
        <p:spPr>
          <a:xfrm flipV="1">
            <a:off x="9493723" y="4533517"/>
            <a:ext cx="335700" cy="1"/>
          </a:xfrm>
          <a:prstGeom prst="straightConnector1">
            <a:avLst/>
          </a:prstGeom>
          <a:ln>
            <a:solidFill>
              <a:srgbClr val="00529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83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7CC9D33-C74F-35E9-49A9-2161B9D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0" y="144109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Shadowing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21DEB-9BC0-72D3-5ED5-D90A5033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0" y="1607140"/>
            <a:ext cx="11201039" cy="3958318"/>
          </a:xfrm>
        </p:spPr>
        <p:txBody>
          <a:bodyPr vert="horz" lIns="91440" tIns="45720" rIns="91440" bIns="45720" numCol="2" rtlCol="0" anchor="t"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Calculates shadows cast by nearby hardware to compute realistic array power</a:t>
            </a:r>
          </a:p>
          <a:p>
            <a:pPr lvl="1">
              <a:lnSpc>
                <a:spcPct val="170000"/>
              </a:lnSpc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Uses actual solar cell and wiring layout</a:t>
            </a:r>
          </a:p>
          <a:p>
            <a:pPr lvl="1">
              <a:lnSpc>
                <a:spcPct val="170000"/>
              </a:lnSpc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Properly computes string-by-string power loss (not just shadowed area)</a:t>
            </a:r>
          </a:p>
          <a:p>
            <a:pPr>
              <a:lnSpc>
                <a:spcPct val="170000"/>
              </a:lnSpc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SPACE shadowing process:</a:t>
            </a: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Model external spacecraft geometry on-orbit</a:t>
            </a: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Incorporate electrical layout for array(s) of interest</a:t>
            </a: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71550" lvl="1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Orient vehicle (attitude) and gimbal components</a:t>
            </a:r>
          </a:p>
          <a:p>
            <a:pPr lvl="2">
              <a:lnSpc>
                <a:spcPct val="170000"/>
              </a:lnSpc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Optimize array/radiator pointing within constraints</a:t>
            </a:r>
          </a:p>
          <a:p>
            <a:pPr lvl="2">
              <a:lnSpc>
                <a:spcPct val="170000"/>
              </a:lnSpc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Account for gimbal locks, keep-out zones, etc.</a:t>
            </a:r>
          </a:p>
          <a:p>
            <a:pPr marL="914400" lvl="1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Calculate solar array shadow patterns</a:t>
            </a:r>
          </a:p>
          <a:p>
            <a:pPr lvl="2">
              <a:lnSpc>
                <a:spcPct val="170000"/>
              </a:lnSpc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3D ray intersection method</a:t>
            </a:r>
          </a:p>
          <a:p>
            <a:pPr lvl="2">
              <a:lnSpc>
                <a:spcPct val="170000"/>
              </a:lnSpc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Every solar cell checked for shadowing</a:t>
            </a:r>
          </a:p>
          <a:p>
            <a:pPr marL="914400" lvl="1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Assess array performance from shadow patterns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F53FA-8F72-E80C-D532-8797D3B7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9CFC5-C186-9D8D-706C-221F5BCED906}"/>
              </a:ext>
            </a:extLst>
          </p:cNvPr>
          <p:cNvCxnSpPr/>
          <p:nvPr/>
        </p:nvCxnSpPr>
        <p:spPr>
          <a:xfrm>
            <a:off x="603099" y="1292541"/>
            <a:ext cx="110551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C93AD46-689A-FD01-D0F5-230D8E2C1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9" y="4991729"/>
            <a:ext cx="3127513" cy="181576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658C5CE-2A3A-0ABE-4620-842E48D00887}"/>
              </a:ext>
            </a:extLst>
          </p:cNvPr>
          <p:cNvGrpSpPr/>
          <p:nvPr/>
        </p:nvGrpSpPr>
        <p:grpSpPr>
          <a:xfrm rot="5400000">
            <a:off x="5947964" y="3925794"/>
            <a:ext cx="850494" cy="4418145"/>
            <a:chOff x="9499739" y="2108488"/>
            <a:chExt cx="850494" cy="44181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A094C3-93E5-56C7-9654-4D83142D3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99739" y="2615445"/>
              <a:ext cx="850494" cy="39111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88B626-8F3A-81CE-92F0-27FBCA6346B1}"/>
                </a:ext>
              </a:extLst>
            </p:cNvPr>
            <p:cNvSpPr txBox="1"/>
            <p:nvPr/>
          </p:nvSpPr>
          <p:spPr>
            <a:xfrm rot="16200000">
              <a:off x="9651500" y="2181919"/>
              <a:ext cx="546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(4)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ADB5610-128D-96B3-F28A-006FE815510E}"/>
              </a:ext>
            </a:extLst>
          </p:cNvPr>
          <p:cNvSpPr txBox="1"/>
          <p:nvPr/>
        </p:nvSpPr>
        <p:spPr>
          <a:xfrm>
            <a:off x="256664" y="5211374"/>
            <a:ext cx="1062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(1, 2, 3)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BB9348-205E-D7FE-719E-C2F727A7C23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8261926" y="4226494"/>
            <a:ext cx="1204544" cy="1473385"/>
            <a:chOff x="9804438" y="4317823"/>
            <a:chExt cx="1934754" cy="23665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56BBFA-6843-3E9F-7101-2DF763F27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4438" y="4317823"/>
              <a:ext cx="1934754" cy="236469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A1D452-A8C9-7669-2687-F54361557DCD}"/>
                </a:ext>
              </a:extLst>
            </p:cNvPr>
            <p:cNvSpPr/>
            <p:nvPr/>
          </p:nvSpPr>
          <p:spPr>
            <a:xfrm>
              <a:off x="9815889" y="4325045"/>
              <a:ext cx="979932" cy="2359348"/>
            </a:xfrm>
            <a:prstGeom prst="rect">
              <a:avLst/>
            </a:prstGeom>
            <a:solidFill>
              <a:srgbClr val="000000">
                <a:alpha val="45098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777F35F-F005-1C0F-C3AF-168CFE53761E}"/>
              </a:ext>
            </a:extLst>
          </p:cNvPr>
          <p:cNvSpPr txBox="1"/>
          <p:nvPr/>
        </p:nvSpPr>
        <p:spPr>
          <a:xfrm>
            <a:off x="9632428" y="4629344"/>
            <a:ext cx="54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69382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7CC9D33-C74F-35E9-49A9-2161B9D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0" y="144109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SPACE as Digital Engineering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21DEB-9BC0-72D3-5ED5-D90A5033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0" y="1607139"/>
            <a:ext cx="11201039" cy="50971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SPACE models performance that cannot be fully tested on the ground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Spacecraft EPS performance depends on environmental factors that cannot be fully replicated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In the case of ISS and Gateway, components may be physically too large to test the full system under flight-like conditions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Integrated, interdisciplinary modeling allows SPACE to provide accurate, timely results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Modeling non-electrical inputs makes for a more accurate model</a:t>
            </a:r>
          </a:p>
          <a:p>
            <a:pPr marL="1200150" lvl="2" indent="-285750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effectLst/>
                <a:latin typeface="Roboto"/>
                <a:ea typeface="Roboto"/>
                <a:cs typeface="Roboto"/>
              </a:rPr>
              <a:t>Incorrect assumptions on something like solar cell temperature could have major impacts on the bottom-line results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One integrated code allows for faster analysis turnaround</a:t>
            </a:r>
          </a:p>
          <a:p>
            <a:pPr marL="1200150" lvl="2" indent="-285750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effectLst/>
                <a:latin typeface="Roboto"/>
                <a:ea typeface="Roboto"/>
                <a:cs typeface="Roboto"/>
              </a:rPr>
              <a:t>Focus on the fidelity necessary for power analysis, without getting bogged down</a:t>
            </a:r>
          </a:p>
          <a:p>
            <a:pPr marL="1657350" lvl="3" indent="-285750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Roboto"/>
                <a:ea typeface="Roboto"/>
                <a:cs typeface="Roboto"/>
              </a:rPr>
              <a:t>Ex: modeling solar array temperature, but without running a full vehicle-level thermal model</a:t>
            </a:r>
          </a:p>
          <a:p>
            <a:pPr marL="1657350" lvl="3" indent="-285750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Roboto"/>
                <a:ea typeface="Roboto"/>
                <a:cs typeface="Roboto"/>
              </a:rPr>
              <a:t>Speeds up code execution time and reduces inputs required</a:t>
            </a:r>
          </a:p>
          <a:p>
            <a:pPr marL="1200150" lvl="2" indent="-285750"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effectLst/>
                <a:latin typeface="Roboto"/>
                <a:ea typeface="Roboto"/>
                <a:cs typeface="Roboto"/>
              </a:rPr>
              <a:t>Makes SPACE an ideal tool for “what if” studies or parametric comparisons</a:t>
            </a:r>
          </a:p>
          <a:p>
            <a:pPr marL="1657350" lvl="3" indent="-285750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Roboto"/>
                <a:ea typeface="Roboto"/>
                <a:cs typeface="Roboto"/>
              </a:rPr>
              <a:t>Allows power analysts to quickly modify inputs and assumptions without requiring additional work </a:t>
            </a:r>
            <a:br>
              <a:rPr lang="en-US" sz="1200" dirty="0">
                <a:effectLst/>
                <a:latin typeface="Roboto"/>
                <a:ea typeface="Roboto"/>
                <a:cs typeface="Roboto"/>
              </a:rPr>
            </a:br>
            <a:r>
              <a:rPr lang="en-US" sz="1200" dirty="0">
                <a:effectLst/>
                <a:latin typeface="Roboto"/>
                <a:ea typeface="Roboto"/>
                <a:cs typeface="Roboto"/>
              </a:rPr>
              <a:t>or modeling from other teams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F53FA-8F72-E80C-D532-8797D3B7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9CFC5-C186-9D8D-706C-221F5BCED906}"/>
              </a:ext>
            </a:extLst>
          </p:cNvPr>
          <p:cNvCxnSpPr/>
          <p:nvPr/>
        </p:nvCxnSpPr>
        <p:spPr>
          <a:xfrm>
            <a:off x="603099" y="1292541"/>
            <a:ext cx="110551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89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7CC9D33-C74F-35E9-49A9-2161B9D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0" y="144109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SPACE in the Future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21DEB-9BC0-72D3-5ED5-D90A5033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0" y="1607139"/>
            <a:ext cx="11201039" cy="510674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Continuous ongoing development effort to expand SPACE’s capabilities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Known as SPACE Next Gen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Goal is to modularize and generalize</a:t>
            </a:r>
          </a:p>
          <a:p>
            <a:pPr lvl="2">
              <a:lnSpc>
                <a:spcPct val="150000"/>
              </a:lnSpc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Clearly define interfaces between functions/models within the code</a:t>
            </a:r>
          </a:p>
          <a:p>
            <a:pPr lvl="2">
              <a:lnSpc>
                <a:spcPct val="150000"/>
              </a:lnSpc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Allow for a “plug and play” approach where higher-fidelity models can be swapped in when necessary</a:t>
            </a:r>
          </a:p>
          <a:p>
            <a:pPr lvl="2">
              <a:lnSpc>
                <a:spcPct val="150000"/>
              </a:lnSpc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Maintains advantages of one integrated code while adding flexibility for more complicated cases</a:t>
            </a:r>
          </a:p>
          <a:p>
            <a:pPr lvl="3">
              <a:lnSpc>
                <a:spcPct val="150000"/>
              </a:lnSpc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Ex: recently added ability to read a trajectory file, bypassing built-in orbit mechanics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Modeling of spacecraft power systems is an ongoing need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Larger, more complicated systems and missions will require careful evaluation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Incorporating tools like SPACE early in the lifecycle can help inform and improve the design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Simulation of near-term future is an important function for operations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Generalizing SPACE will increase its utility and decrease development time when modeling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 a new project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F53FA-8F72-E80C-D532-8797D3B7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9CFC5-C186-9D8D-706C-221F5BCED906}"/>
              </a:ext>
            </a:extLst>
          </p:cNvPr>
          <p:cNvCxnSpPr/>
          <p:nvPr/>
        </p:nvCxnSpPr>
        <p:spPr>
          <a:xfrm>
            <a:off x="603099" y="1292541"/>
            <a:ext cx="110551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4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2CCF80BF-15B7-7C7B-57A2-AC9D8F37D2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r="2245" b="-1"/>
          <a:stretch/>
        </p:blipFill>
        <p:spPr>
          <a:xfrm>
            <a:off x="0" y="0"/>
            <a:ext cx="9669655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DDF94-9056-3AD7-FF6C-08F11278F943}"/>
              </a:ext>
            </a:extLst>
          </p:cNvPr>
          <p:cNvSpPr txBox="1"/>
          <p:nvPr/>
        </p:nvSpPr>
        <p:spPr>
          <a:xfrm>
            <a:off x="7260495" y="1580824"/>
            <a:ext cx="5130800" cy="5199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Spencer Furin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Power Architecture and Analysis Branch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NASA Glenn Research Center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spencer.c.furin@nasa.gov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296C7C-B703-39EB-A6D9-892E0199F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4" y="0"/>
            <a:ext cx="2396126" cy="1301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CF805-C940-971A-27C1-A0261A62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95" y="418469"/>
            <a:ext cx="3822189" cy="817237"/>
          </a:xfrm>
        </p:spPr>
        <p:txBody>
          <a:bodyPr>
            <a:normAutofit/>
          </a:bodyPr>
          <a:lstStyle/>
          <a:p>
            <a:r>
              <a:rPr lang="en-US" sz="4000" b="1">
                <a:latin typeface="Roboto" panose="02000000000000000000" pitchFamily="2" charset="0"/>
                <a:ea typeface="Roboto" panose="02000000000000000000" pitchFamily="2" charset="0"/>
                <a:cs typeface="Calibri Light"/>
              </a:rPr>
              <a:t>Questions?</a:t>
            </a:r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9AFCC8-5C3C-7BE3-3C86-DA13CC115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95" y="3776958"/>
            <a:ext cx="2658316" cy="22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440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325EA42A-5A5B-CEDA-1667-97721F6F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096" b="20096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9A13BC-A5D6-A0B4-07C8-017C9C77AE0C}"/>
              </a:ext>
            </a:extLst>
          </p:cNvPr>
          <p:cNvSpPr txBox="1">
            <a:spLocks/>
          </p:cNvSpPr>
          <p:nvPr/>
        </p:nvSpPr>
        <p:spPr>
          <a:xfrm>
            <a:off x="6179696" y="432315"/>
            <a:ext cx="3822189" cy="8172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  <a:cs typeface="Calibri Light"/>
              </a:rPr>
              <a:t>Backup</a:t>
            </a:r>
            <a:endParaRPr lang="en-US" sz="4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5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7CC9D33-C74F-35E9-49A9-2161B9D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0" y="144109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Selected SPACE References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21DEB-9BC0-72D3-5ED5-D90A5033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0" y="1607140"/>
            <a:ext cx="11201039" cy="39583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Klefman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Brandon, Tian, Lucia, </a:t>
            </a:r>
            <a:r>
              <a:rPr lang="en-US" sz="1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r>
              <a:rPr lang="en-US" sz="1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SPACE-Gateway: Modeling the Electrical Performance of the Gateway Power and Propulsion Element (PPE) Solar Arrays</a:t>
            </a:r>
            <a:r>
              <a:rPr lang="en-US" sz="1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SPRAT 27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SPACE-Gateway: Modeling the Electrical Performance of the Gateway Power &amp; Propulsion Element (PPE) Solar Arrays - NASA Technical Reports Server (NTRS)</a:t>
            </a:r>
            <a:endParaRPr lang="en-US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McKissock, D.B., 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r>
              <a:rPr lang="en-US" sz="1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Development and Use of the SPACE Computer Code for Analyzing the Space Station Electrical Power System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”, NASA SP-2018-639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Miller, S.G., et. al., “</a:t>
            </a:r>
            <a:r>
              <a:rPr lang="en-US" sz="1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SPACE Computer Code for Analyzing the International Space Station Electrical Power System: Past, Present, and Future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”, AIAA 2018-4635</a:t>
            </a:r>
          </a:p>
          <a:p>
            <a:pPr>
              <a:spcBef>
                <a:spcPts val="600"/>
              </a:spcBef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Delleur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A.M. and Propp, T.W., "</a:t>
            </a:r>
            <a:r>
              <a:rPr lang="en-US" sz="1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Space Station Power Generation in Support of the Beta Gimbal Anomaly Resolution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", NASA TM-2003-212012 </a:t>
            </a:r>
          </a:p>
          <a:p>
            <a:pPr>
              <a:spcBef>
                <a:spcPts val="600"/>
              </a:spcBef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Delleur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A. and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Kerslake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T., "</a:t>
            </a:r>
            <a:r>
              <a:rPr lang="en-US" sz="1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Managing ISS US Solar Array Electrical Hazards for SSU Replacement via EVA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", AIAA-2004-5500</a:t>
            </a:r>
          </a:p>
          <a:p>
            <a:pPr>
              <a:spcBef>
                <a:spcPts val="600"/>
              </a:spcBef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Delleur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A.M. and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Kerslake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T.W., "</a:t>
            </a:r>
            <a:r>
              <a:rPr lang="en-US" sz="1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Electrical Performance From Bifacial Illumination International Space Station Photovoltaic Array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", AIAA Journal of Spacecraft and Rockets, Vol. 42, No. 1, p. 171-176, January-February 2005</a:t>
            </a:r>
          </a:p>
          <a:p>
            <a:pPr>
              <a:spcBef>
                <a:spcPts val="600"/>
              </a:spcBef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Fincannon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J., "</a:t>
            </a:r>
            <a:r>
              <a:rPr lang="en-US" sz="1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Analysis of Shadowing Effects on Spacecraft Power Systems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", NASA TM-106994, 1995</a:t>
            </a:r>
          </a:p>
          <a:p>
            <a:pPr>
              <a:spcBef>
                <a:spcPts val="600"/>
              </a:spcBef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Fincannon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J., et. al., "</a:t>
            </a:r>
            <a:r>
              <a:rPr lang="en-US" sz="1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Load-Following Power Timeline Analyses for the International Space Station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", NASA TM-107263, 1996</a:t>
            </a:r>
          </a:p>
          <a:p>
            <a:pPr>
              <a:spcBef>
                <a:spcPts val="600"/>
              </a:spcBef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Fincannon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J., "</a:t>
            </a:r>
            <a:r>
              <a:rPr lang="en-US" sz="1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Comparison of ISS Power System Telemetry with Analytically Derived Data for Shadowed Cases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", NASA TM-2002-211715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Hoffman, D.J. and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Kolosov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V., "</a:t>
            </a:r>
            <a:r>
              <a:rPr lang="en-US" sz="1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Zarya Energy Balance Analysis: The Effect of Spacecraft Shadowing on Solar Array Performance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", NASA TM-1999-209299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Hojnicki, J.S., et. al., "</a:t>
            </a:r>
            <a:r>
              <a:rPr lang="en-US" sz="1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Space Station Freedom Electrical Performance Model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", NASA TM-106395, 1993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Hojnicki, J.S., et. al., "</a:t>
            </a:r>
            <a:r>
              <a:rPr lang="en-US" sz="1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Adaptation and Re-Use of Spacecraft Power System Models for the Constellation Program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", NASA TM-2008-215425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Jannette, A.G., et. al. "</a:t>
            </a:r>
            <a:r>
              <a:rPr lang="en-US" sz="1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Validation Of International Space Station Electrical Performance Model Via On-Orbit Telemetry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", NASA TM-2002-211803</a:t>
            </a:r>
          </a:p>
          <a:p>
            <a:pPr>
              <a:spcBef>
                <a:spcPts val="600"/>
              </a:spcBef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Kerslake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T.W., et. al., "</a:t>
            </a:r>
            <a:r>
              <a:rPr lang="en-US" sz="1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System Performance Predictions For Space Station Freedom's Electrical Power System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", NASA TM-106396, 1993</a:t>
            </a:r>
          </a:p>
          <a:p>
            <a:pPr>
              <a:spcBef>
                <a:spcPts val="600"/>
              </a:spcBef>
            </a:pP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Kerslake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T.W. and Gustafson, E.D., "</a:t>
            </a:r>
            <a:r>
              <a:rPr lang="en-US" sz="1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On-Orbit Performance Degradation of the International Space Station P6 Photovoltaic Arrays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", NASA TM-2003-212513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F53FA-8F72-E80C-D532-8797D3B7B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9CFC5-C186-9D8D-706C-221F5BCED906}"/>
              </a:ext>
            </a:extLst>
          </p:cNvPr>
          <p:cNvCxnSpPr/>
          <p:nvPr/>
        </p:nvCxnSpPr>
        <p:spPr>
          <a:xfrm>
            <a:off x="603099" y="1292541"/>
            <a:ext cx="110551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01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7CC9D33-C74F-35E9-49A9-2161B9D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0" y="144109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Acronyms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21DEB-9BC0-72D3-5ED5-D90A5033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0" y="1607139"/>
            <a:ext cx="11201039" cy="5097127"/>
          </a:xfrm>
        </p:spPr>
        <p:txBody>
          <a:bodyPr vert="horz" lIns="91440" tIns="45720" rIns="91440" bIns="45720" numCol="2" rtlCol="0" anchor="t"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AMPS: Advanced Modular Power Systems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APC: Autonomous Power Controller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CDF: Common Data Format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DAC: Design Analysis Cycle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DDT&amp;E: Design, Development, Test and Evaluation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EPS: Electrical Power System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ESA: European Space Agency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ESM: European Service Module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EVA: Extra-Vehicular Activity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EVR: Extra-Vehicular Robotics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FSW: Flight Software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GRC: Glenn Research Center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HALO: Habitation And Logistics Outpost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ISS: International Space Station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IROSA: ISS Roll Out 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Solar Array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IV&amp;V: Independent Verification and Validation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LeRC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: Lewis Research Center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LM Lockheed Martin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MAIA: Mission Analysis and Integrated Assessments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MPCV: Multi-Purpose Crew Vehicle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MSEPS: Mars Surface Electric Power System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NRHO: Near Rectilinear Halo Orbit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PLATO: Power Planning and Analysis Tool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PMAD: Power Management and Distribution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PPE: Power and Propulsion Element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ROSA: Roll-Out Solar Array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RSA: Russian Space Agency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SACM: Solar Array Constraints Matrix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SAW: Solar Array Wing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SEPSim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: Solar Electric Propulsion Simulator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SOC: State of Charge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SPACE: System Power Analysis for Capability Evaluation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SPOC: Spacecraft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POwer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Capability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STELAR: Spacecraft Time-phased 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Electrical Loads Analysis 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and Resources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VAC: Verification Analysis Cycle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F53FA-8F72-E80C-D532-8797D3B7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9CFC5-C186-9D8D-706C-221F5BCED906}"/>
              </a:ext>
            </a:extLst>
          </p:cNvPr>
          <p:cNvCxnSpPr/>
          <p:nvPr/>
        </p:nvCxnSpPr>
        <p:spPr>
          <a:xfrm>
            <a:off x="603099" y="1292541"/>
            <a:ext cx="110551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2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7CC9D33-C74F-35E9-49A9-2161B9D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0" y="144109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What is SPACE?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21DEB-9BC0-72D3-5ED5-D90A5033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0" y="1607139"/>
            <a:ext cx="11201039" cy="5097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SPACE (System Power Analysis for Capability Evaluation) is a computer code used to model the electrical performance of space-based power systems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SPACE was developed entirely at NASA GRC (then </a:t>
            </a:r>
            <a:r>
              <a:rPr lang="en-US" sz="1800" dirty="0" err="1">
                <a:effectLst/>
                <a:latin typeface="Roboto"/>
                <a:ea typeface="Roboto"/>
                <a:cs typeface="Roboto"/>
              </a:rPr>
              <a:t>LeRC</a:t>
            </a:r>
            <a:r>
              <a:rPr lang="en-US" sz="1800" dirty="0">
                <a:effectLst/>
                <a:latin typeface="Roboto"/>
                <a:ea typeface="Roboto"/>
                <a:cs typeface="Roboto"/>
              </a:rPr>
              <a:t>)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Originally designed to model the ISS EPS which is still a primary use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Critical to ISS as end-to-end EPS could not be assembled and tested on the ground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Gateway is similar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Given orbital conditions and EPS config, SPACE determines EPS capability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Also has load-driven mode (called ECAPS) to predict EPS state when supplying a time-varying load profile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SPACE was Runner-Up for NASA Software of the Year in 2003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F53FA-8F72-E80C-D532-8797D3B7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9CFC5-C186-9D8D-706C-221F5BCED906}"/>
              </a:ext>
            </a:extLst>
          </p:cNvPr>
          <p:cNvCxnSpPr/>
          <p:nvPr/>
        </p:nvCxnSpPr>
        <p:spPr>
          <a:xfrm>
            <a:off x="603099" y="1292541"/>
            <a:ext cx="110551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EA2D312-B27B-2517-4EFF-E86834F57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82" y="2292632"/>
            <a:ext cx="3276600" cy="20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5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7CC9D33-C74F-35E9-49A9-2161B9D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0" y="144109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SPACE Versions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F53FA-8F72-E80C-D532-8797D3B7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9CFC5-C186-9D8D-706C-221F5BCED906}"/>
              </a:ext>
            </a:extLst>
          </p:cNvPr>
          <p:cNvCxnSpPr/>
          <p:nvPr/>
        </p:nvCxnSpPr>
        <p:spPr>
          <a:xfrm>
            <a:off x="603099" y="1292541"/>
            <a:ext cx="110551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65B8C4F-C3C4-EE50-5B62-DD625D0A8249}"/>
              </a:ext>
            </a:extLst>
          </p:cNvPr>
          <p:cNvGrpSpPr/>
          <p:nvPr/>
        </p:nvGrpSpPr>
        <p:grpSpPr>
          <a:xfrm>
            <a:off x="119408" y="1393479"/>
            <a:ext cx="3775182" cy="2193487"/>
            <a:chOff x="119408" y="1055247"/>
            <a:chExt cx="3775182" cy="219348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26BD3D4-41A2-F12E-8256-86F48769C6BC}"/>
                </a:ext>
              </a:extLst>
            </p:cNvPr>
            <p:cNvSpPr/>
            <p:nvPr/>
          </p:nvSpPr>
          <p:spPr>
            <a:xfrm>
              <a:off x="119408" y="1055247"/>
              <a:ext cx="3775182" cy="2193487"/>
            </a:xfrm>
            <a:prstGeom prst="roundRect">
              <a:avLst>
                <a:gd name="adj" fmla="val 1000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E05CB8A4-9D0C-9BE1-FC7A-1A44D0B8B6E7}"/>
                </a:ext>
              </a:extLst>
            </p:cNvPr>
            <p:cNvSpPr/>
            <p:nvPr/>
          </p:nvSpPr>
          <p:spPr>
            <a:xfrm>
              <a:off x="1445024" y="1108318"/>
              <a:ext cx="1123950" cy="4191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ISS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5FA437-E59A-C2E3-3E66-03CA85D915A2}"/>
              </a:ext>
            </a:extLst>
          </p:cNvPr>
          <p:cNvGrpSpPr/>
          <p:nvPr/>
        </p:nvGrpSpPr>
        <p:grpSpPr>
          <a:xfrm>
            <a:off x="8537051" y="4729764"/>
            <a:ext cx="3424034" cy="2040750"/>
            <a:chOff x="7706528" y="4355224"/>
            <a:chExt cx="4032645" cy="240348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CB23353-8A75-21C9-B7E9-65F52A81A018}"/>
                </a:ext>
              </a:extLst>
            </p:cNvPr>
            <p:cNvSpPr/>
            <p:nvPr/>
          </p:nvSpPr>
          <p:spPr>
            <a:xfrm>
              <a:off x="7706528" y="4355224"/>
              <a:ext cx="4032645" cy="2403487"/>
            </a:xfrm>
            <a:prstGeom prst="roundRect">
              <a:avLst>
                <a:gd name="adj" fmla="val 1000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33497" t="-16763" r="-35611" b="-21633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B604C66F-6085-FF2B-3A8F-DC3A5F1DBAF9}"/>
                </a:ext>
              </a:extLst>
            </p:cNvPr>
            <p:cNvSpPr/>
            <p:nvPr/>
          </p:nvSpPr>
          <p:spPr>
            <a:xfrm>
              <a:off x="9615608" y="4466754"/>
              <a:ext cx="2001053" cy="4018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Orion MPCV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3E7632-E551-7FAD-247C-1500D4FB5757}"/>
              </a:ext>
            </a:extLst>
          </p:cNvPr>
          <p:cNvGrpSpPr/>
          <p:nvPr/>
        </p:nvGrpSpPr>
        <p:grpSpPr>
          <a:xfrm>
            <a:off x="8003022" y="1384332"/>
            <a:ext cx="3854883" cy="2168127"/>
            <a:chOff x="7621150" y="932607"/>
            <a:chExt cx="4118024" cy="2316127"/>
          </a:xfrm>
          <a:effectLst/>
        </p:grpSpPr>
        <p:pic>
          <p:nvPicPr>
            <p:cNvPr id="13" name="Picture 2" descr="An illustration of the Gateway’s Power and Propulsion Element and Habitation and Logistics Outpost in orbit around the Moon.">
              <a:extLst>
                <a:ext uri="{FF2B5EF4-FFF2-40B4-BE49-F238E27FC236}">
                  <a16:creationId xmlns:a16="http://schemas.microsoft.com/office/drawing/2014/main" id="{F31BE585-D243-78A4-3C16-B488282DE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150" y="932607"/>
              <a:ext cx="4118024" cy="23161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B85C2D6E-AF66-54B6-D06E-EE6814756489}"/>
                </a:ext>
              </a:extLst>
            </p:cNvPr>
            <p:cNvSpPr/>
            <p:nvPr/>
          </p:nvSpPr>
          <p:spPr>
            <a:xfrm>
              <a:off x="7718392" y="2747113"/>
              <a:ext cx="2204849" cy="3873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Gateway PPE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2AE94E0-A3BC-EBCC-C74D-D0DE665C9343}"/>
              </a:ext>
            </a:extLst>
          </p:cNvPr>
          <p:cNvSpPr txBox="1"/>
          <p:nvPr/>
        </p:nvSpPr>
        <p:spPr>
          <a:xfrm>
            <a:off x="3895438" y="1446550"/>
            <a:ext cx="323195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1988-present: </a:t>
            </a:r>
          </a:p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Originally designed to model the Space Station Freedom 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(and later ISS) EPS;</a:t>
            </a:r>
          </a:p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Still used for ISS today.</a:t>
            </a:r>
          </a:p>
          <a:p>
            <a:endParaRPr lang="en-US" sz="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Validated many times with ISS on-orbit telemetry measurements.</a:t>
            </a:r>
            <a:endParaRPr lang="en-US" sz="18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CC7655-3804-77B0-7D0D-5681ECA649C7}"/>
              </a:ext>
            </a:extLst>
          </p:cNvPr>
          <p:cNvSpPr txBox="1"/>
          <p:nvPr/>
        </p:nvSpPr>
        <p:spPr>
          <a:xfrm>
            <a:off x="3960575" y="3439980"/>
            <a:ext cx="3976462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2003:</a:t>
            </a:r>
          </a:p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Runner-Up for NASA Software of the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EFDD29-8A00-2209-4131-B63788D8FDF9}"/>
              </a:ext>
            </a:extLst>
          </p:cNvPr>
          <p:cNvSpPr txBox="1"/>
          <p:nvPr/>
        </p:nvSpPr>
        <p:spPr>
          <a:xfrm>
            <a:off x="7569195" y="3641340"/>
            <a:ext cx="4771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2010’s-present:</a:t>
            </a:r>
          </a:p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“ECAPS” mode expanded to model various spacecraft (including MPCV and PPE) in support of NASA’s new crewed programs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90F942-18CD-6ADC-DB3F-6972BEAB5B34}"/>
              </a:ext>
            </a:extLst>
          </p:cNvPr>
          <p:cNvSpPr>
            <a:spLocks noChangeAspect="1"/>
          </p:cNvSpPr>
          <p:nvPr/>
        </p:nvSpPr>
        <p:spPr>
          <a:xfrm>
            <a:off x="5074280" y="4947272"/>
            <a:ext cx="2455410" cy="1912736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AF418E0-AB71-A63C-F18E-A2F487637C73}"/>
              </a:ext>
            </a:extLst>
          </p:cNvPr>
          <p:cNvSpPr>
            <a:spLocks noChangeAspect="1"/>
          </p:cNvSpPr>
          <p:nvPr/>
        </p:nvSpPr>
        <p:spPr>
          <a:xfrm>
            <a:off x="334937" y="4943434"/>
            <a:ext cx="2345451" cy="1827079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3000" b="-3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4C9B0F9A-8FA3-88A8-1607-7A44225EBF1E}"/>
              </a:ext>
            </a:extLst>
          </p:cNvPr>
          <p:cNvSpPr/>
          <p:nvPr/>
        </p:nvSpPr>
        <p:spPr>
          <a:xfrm>
            <a:off x="82335" y="4386893"/>
            <a:ext cx="3572616" cy="5378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SEPSim</a:t>
            </a: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(Solar Electric Propulsion Simulator)</a:t>
            </a: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7BD61D34-E17B-F303-9D1E-4B883B32F66A}"/>
              </a:ext>
            </a:extLst>
          </p:cNvPr>
          <p:cNvSpPr/>
          <p:nvPr/>
        </p:nvSpPr>
        <p:spPr>
          <a:xfrm>
            <a:off x="3793182" y="4286576"/>
            <a:ext cx="3673001" cy="5378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MSEPS</a:t>
            </a:r>
          </a:p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(Mars Surface Electric Power System)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9CFBF-A5D1-D8E2-C0A0-A9C3F64118F5}"/>
              </a:ext>
            </a:extLst>
          </p:cNvPr>
          <p:cNvSpPr txBox="1"/>
          <p:nvPr/>
        </p:nvSpPr>
        <p:spPr>
          <a:xfrm>
            <a:off x="3087356" y="5903640"/>
            <a:ext cx="1988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Predicts Mars solar EPS performance, incl. dust storm effects</a:t>
            </a:r>
            <a:endParaRPr lang="en-US" sz="16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91D2D4-D232-0AA7-7189-F2D829F9C577}"/>
              </a:ext>
            </a:extLst>
          </p:cNvPr>
          <p:cNvSpPr txBox="1"/>
          <p:nvPr/>
        </p:nvSpPr>
        <p:spPr>
          <a:xfrm>
            <a:off x="2672125" y="4913413"/>
            <a:ext cx="1515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Integrates orbital mechanics for EP trajectories</a:t>
            </a:r>
            <a:endParaRPr lang="en-US" sz="16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1A2EFF90-8291-18E6-6AF2-AAC5FA432D5A}"/>
              </a:ext>
            </a:extLst>
          </p:cNvPr>
          <p:cNvSpPr/>
          <p:nvPr/>
        </p:nvSpPr>
        <p:spPr>
          <a:xfrm>
            <a:off x="2568975" y="4181013"/>
            <a:ext cx="2156844" cy="387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Derived Tools</a:t>
            </a:r>
          </a:p>
        </p:txBody>
      </p:sp>
    </p:spTree>
    <p:extLst>
      <p:ext uri="{BB962C8B-B14F-4D97-AF65-F5344CB8AC3E}">
        <p14:creationId xmlns:p14="http://schemas.microsoft.com/office/powerpoint/2010/main" val="406472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7CC9D33-C74F-35E9-49A9-2161B9D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0" y="144109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Brief History of SPACE use for ISS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21DEB-9BC0-72D3-5ED5-D90A5033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0" y="1607140"/>
            <a:ext cx="11201039" cy="395831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Roboto"/>
                <a:ea typeface="Roboto"/>
                <a:cs typeface="Roboto"/>
              </a:rPr>
              <a:t>Originally a tool for NASA IV&amp;V of Rocketdyne EPS predictions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Roboto"/>
                <a:ea typeface="Roboto"/>
                <a:cs typeface="Roboto"/>
              </a:rPr>
              <a:t>Unique features made it useful for in-line DDT&amp;E work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Major architecture trades (e.g. Space Station Redesign of 1993)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Assembly planning (e.g. P6 SAW retraction/ relocation/ redeploy)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Design analyses at the request of Boeing, ESA, RSA and others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DAC and VAC analyses for the VIPER team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Validation of Boeing’s EPSOP EPS model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F53FA-8F72-E80C-D532-8797D3B7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9CFC5-C186-9D8D-706C-221F5BCED906}"/>
              </a:ext>
            </a:extLst>
          </p:cNvPr>
          <p:cNvCxnSpPr/>
          <p:nvPr/>
        </p:nvCxnSpPr>
        <p:spPr>
          <a:xfrm>
            <a:off x="603099" y="1292541"/>
            <a:ext cx="110551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isspatchT">
            <a:extLst>
              <a:ext uri="{FF2B5EF4-FFF2-40B4-BE49-F238E27FC236}">
                <a16:creationId xmlns:a16="http://schemas.microsoft.com/office/drawing/2014/main" id="{52E858FA-06C4-99A8-2174-EFB519C84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68360" y="2537724"/>
            <a:ext cx="1954780" cy="23961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C:\MyStuff\ssfredesigncover.gif">
            <a:extLst>
              <a:ext uri="{FF2B5EF4-FFF2-40B4-BE49-F238E27FC236}">
                <a16:creationId xmlns:a16="http://schemas.microsoft.com/office/drawing/2014/main" id="{8ACEBB44-67FE-0E68-0EB9-48056941B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3416" t="11121" r="24994" b="51717"/>
          <a:stretch/>
        </p:blipFill>
        <p:spPr bwMode="auto">
          <a:xfrm>
            <a:off x="7017643" y="4491080"/>
            <a:ext cx="2614785" cy="2040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311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4">
            <a:extLst>
              <a:ext uri="{FF2B5EF4-FFF2-40B4-BE49-F238E27FC236}">
                <a16:creationId xmlns:a16="http://schemas.microsoft.com/office/drawing/2014/main" id="{F37A9920-F6A5-9BC7-79EB-9D894AB5D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16" y="1469672"/>
            <a:ext cx="4041866" cy="304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7CC9D33-C74F-35E9-49A9-2161B9D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0" y="144109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History of SPACE use for ISS (cont.)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21DEB-9BC0-72D3-5ED5-D90A5033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0" y="1607139"/>
            <a:ext cx="11201039" cy="509713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Roboto"/>
                <a:ea typeface="Roboto"/>
                <a:cs typeface="Roboto"/>
              </a:rPr>
              <a:t>SPACE has been validated using on-orbit telemetry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9 validation episodes performed</a:t>
            </a:r>
          </a:p>
          <a:p>
            <a:pPr marL="1200150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2600" dirty="0">
                <a:effectLst/>
                <a:latin typeface="Roboto"/>
                <a:ea typeface="Roboto"/>
                <a:cs typeface="Roboto"/>
              </a:rPr>
              <a:t>Input: telemetered load profiles, orientations, SAW positions</a:t>
            </a:r>
          </a:p>
          <a:p>
            <a:pPr marL="1200150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2600" dirty="0">
                <a:effectLst/>
                <a:latin typeface="Roboto"/>
                <a:ea typeface="Roboto"/>
                <a:cs typeface="Roboto"/>
              </a:rPr>
              <a:t>Output: currents and voltages, battery SOC</a:t>
            </a:r>
          </a:p>
          <a:p>
            <a:pPr marL="1200150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2600" dirty="0">
                <a:effectLst/>
                <a:latin typeface="Roboto"/>
                <a:ea typeface="Roboto"/>
                <a:cs typeface="Roboto"/>
              </a:rPr>
              <a:t>Results typically match telemetry within favorable ranges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 err="1">
                <a:effectLst/>
                <a:latin typeface="Roboto"/>
                <a:ea typeface="Roboto"/>
                <a:cs typeface="Roboto"/>
              </a:rPr>
              <a:t>CoFR</a:t>
            </a:r>
            <a:r>
              <a:rPr lang="en-US" sz="3400" dirty="0">
                <a:effectLst/>
                <a:latin typeface="Roboto"/>
                <a:ea typeface="Roboto"/>
                <a:cs typeface="Roboto"/>
              </a:rPr>
              <a:t> analyses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Prior to most visiting vehicle missions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Load profiles from JSC/Boeing STELAR; SAW positions from SACM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Predict battery SOCs; Check for voltage/current/power exceedances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Results presented to VIPER team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F53FA-8F72-E80C-D532-8797D3B7B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9CFC5-C186-9D8D-706C-221F5BCED906}"/>
              </a:ext>
            </a:extLst>
          </p:cNvPr>
          <p:cNvCxnSpPr/>
          <p:nvPr/>
        </p:nvCxnSpPr>
        <p:spPr>
          <a:xfrm>
            <a:off x="603099" y="1292541"/>
            <a:ext cx="110551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80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7CC9D33-C74F-35E9-49A9-2161B9D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0" y="144109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SPACE and Real-Time Operations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21DEB-9BC0-72D3-5ED5-D90A5033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0" y="1607140"/>
            <a:ext cx="11201039" cy="395831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Roboto"/>
                <a:ea typeface="Roboto"/>
                <a:cs typeface="Roboto"/>
              </a:rPr>
              <a:t>SPACE team has a close working relationship with JSC MOD/FOD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Roboto"/>
                <a:ea typeface="Roboto"/>
                <a:cs typeface="Roboto"/>
              </a:rPr>
              <a:t>SPACE was used to help validate performance of the Power Resource Officer’s (PRO) BSAM power model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Roboto"/>
                <a:ea typeface="Roboto"/>
                <a:cs typeface="Roboto"/>
              </a:rPr>
              <a:t>SPACE source code delivered to JSC for incorporation into BSAM/ PLATO, including: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Thermal model of heritage ISS solar arrays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Lithium-Ion battery models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Performance and thermal model of the new </a:t>
            </a:r>
            <a:r>
              <a:rPr lang="en-US" sz="3000" dirty="0">
                <a:latin typeface="Roboto"/>
                <a:ea typeface="Roboto"/>
                <a:cs typeface="Roboto"/>
              </a:rPr>
              <a:t>I</a:t>
            </a:r>
            <a:r>
              <a:rPr lang="en-US" sz="3000" dirty="0">
                <a:effectLst/>
                <a:latin typeface="Roboto"/>
                <a:ea typeface="Roboto"/>
                <a:cs typeface="Roboto"/>
              </a:rPr>
              <a:t>ROSA solar arrays (model validation ongoing)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Roboto"/>
                <a:ea typeface="Roboto"/>
                <a:cs typeface="Roboto"/>
              </a:rPr>
              <a:t>SPACE will be used by FOD Mechanisms and Power Officer (MPO) for Gateway operations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F53FA-8F72-E80C-D532-8797D3B7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9CFC5-C186-9D8D-706C-221F5BCED906}"/>
              </a:ext>
            </a:extLst>
          </p:cNvPr>
          <p:cNvCxnSpPr/>
          <p:nvPr/>
        </p:nvCxnSpPr>
        <p:spPr>
          <a:xfrm>
            <a:off x="603099" y="1292541"/>
            <a:ext cx="110551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4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EB472-2BD6-8AAE-D945-5C726B6C55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93" r="23328" b="21499"/>
          <a:stretch/>
        </p:blipFill>
        <p:spPr>
          <a:xfrm>
            <a:off x="8000326" y="1469672"/>
            <a:ext cx="3473953" cy="2398225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7CC9D33-C74F-35E9-49A9-2161B9D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0" y="144109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History of SPACE on MPCV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21DEB-9BC0-72D3-5ED5-D90A5033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0" y="1607140"/>
            <a:ext cx="7545701" cy="507464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Roboto"/>
                <a:ea typeface="Roboto"/>
                <a:cs typeface="Roboto"/>
              </a:rPr>
              <a:t>SPACE modified to model the Orion power system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Added capabilities: Lunar orbits, TJ solar cells, etc.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Roboto"/>
                <a:ea typeface="Roboto"/>
                <a:cs typeface="Roboto"/>
              </a:rPr>
              <a:t>Use to support EPS development: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Assisted LM in validating their early </a:t>
            </a:r>
            <a:br>
              <a:rPr lang="en-US" sz="3000" dirty="0">
                <a:effectLst/>
                <a:latin typeface="Roboto"/>
                <a:ea typeface="Roboto"/>
                <a:cs typeface="Roboto"/>
              </a:rPr>
            </a:br>
            <a:r>
              <a:rPr lang="en-US" sz="3000" dirty="0">
                <a:effectLst/>
                <a:latin typeface="Roboto"/>
                <a:ea typeface="Roboto"/>
                <a:cs typeface="Roboto"/>
              </a:rPr>
              <a:t>power model predictions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Assessed Orion ISS missions with shadowing</a:t>
            </a:r>
            <a:br>
              <a:rPr lang="en-US" sz="3000" dirty="0">
                <a:effectLst/>
                <a:latin typeface="Roboto"/>
                <a:ea typeface="Roboto"/>
                <a:cs typeface="Roboto"/>
              </a:rPr>
            </a:br>
            <a:r>
              <a:rPr lang="en-US" sz="3000" dirty="0">
                <a:effectLst/>
                <a:latin typeface="Roboto"/>
                <a:ea typeface="Roboto"/>
                <a:cs typeface="Roboto"/>
              </a:rPr>
              <a:t>from ISS elements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effectLst/>
                <a:latin typeface="Roboto"/>
                <a:ea typeface="Roboto"/>
                <a:cs typeface="Roboto"/>
              </a:rPr>
              <a:t>Orion ESM development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SPACE results set ESM power requirements</a:t>
            </a:r>
          </a:p>
          <a:p>
            <a:pPr marL="742950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3000" dirty="0">
                <a:effectLst/>
                <a:latin typeface="Roboto"/>
                <a:ea typeface="Roboto"/>
                <a:cs typeface="Roboto"/>
              </a:rPr>
              <a:t>Special studies (e.g. SAW position trades)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F53FA-8F72-E80C-D532-8797D3B7B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9CFC5-C186-9D8D-706C-221F5BCED906}"/>
              </a:ext>
            </a:extLst>
          </p:cNvPr>
          <p:cNvCxnSpPr/>
          <p:nvPr/>
        </p:nvCxnSpPr>
        <p:spPr>
          <a:xfrm>
            <a:off x="603099" y="1292541"/>
            <a:ext cx="110551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D2C4AF7A-7657-5A8D-5A8D-508E26105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01" y="4106438"/>
            <a:ext cx="4153732" cy="26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1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7CC9D33-C74F-35E9-49A9-2161B9D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0" y="144109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History of SPACE on MPCV (cont.)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21DEB-9BC0-72D3-5ED5-D90A5033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0" y="1607139"/>
            <a:ext cx="11201039" cy="510674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Co-validated with LM’s SPOC code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LM used model comparison to SPACE for their validation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Current validation against Artemis I flight data is ongoing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SPACE pointing algorithms assisted in LM developed FSW algorithms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MAIA activities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Used for NASA internal studies for out-year missions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MPCV docking with co-manifested payload and Gateway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Alternate orbit and attitude trade studies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Impact of SAW burn position constraints on 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power generation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F53FA-8F72-E80C-D532-8797D3B7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9CFC5-C186-9D8D-706C-221F5BCED906}"/>
              </a:ext>
            </a:extLst>
          </p:cNvPr>
          <p:cNvCxnSpPr/>
          <p:nvPr/>
        </p:nvCxnSpPr>
        <p:spPr>
          <a:xfrm>
            <a:off x="603099" y="1292541"/>
            <a:ext cx="110551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33D46DDD-06D0-68FA-AC2F-649E245AF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18" y="3958936"/>
            <a:ext cx="4405890" cy="27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3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7CC9D33-C74F-35E9-49A9-2161B9D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50" y="144109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Types of Power Analyses SPACE Can Do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21DEB-9BC0-72D3-5ED5-D90A5033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50" y="1607139"/>
            <a:ext cx="11201039" cy="5097131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Power Generation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Max power capability as a function of orbit, array constraints, age, etc.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Energy Balance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Ability of EPS to meet time-varying load demand and stay in energy balance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Optimal Gimbal Lock Angles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Determine best angle to park SAW within constraints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Eclipse Times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Predict eclipse times for specific orbits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SAW Temperatures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Max/min temperatures to assess hardware survivability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/>
                <a:ea typeface="Roboto"/>
                <a:cs typeface="Roboto"/>
              </a:rPr>
              <a:t>Long Term Degradation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Power degradation curves over life of the spacecraft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Roboto"/>
                <a:ea typeface="Roboto"/>
                <a:cs typeface="Roboto"/>
              </a:rPr>
              <a:t>Parametrics</a:t>
            </a:r>
            <a:endParaRPr lang="en-US" sz="1800" dirty="0">
              <a:effectLst/>
              <a:latin typeface="Roboto"/>
              <a:ea typeface="Roboto"/>
              <a:cs typeface="Roboto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effectLst/>
                <a:latin typeface="Roboto"/>
                <a:ea typeface="Roboto"/>
                <a:cs typeface="Roboto"/>
              </a:rPr>
              <a:t>Performance as a function of various inputs: altitude, age, β angle, eclipse time, etc.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F53FA-8F72-E80C-D532-8797D3B7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428" y="5565459"/>
            <a:ext cx="2282389" cy="11388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9CFC5-C186-9D8D-706C-221F5BCED906}"/>
              </a:ext>
            </a:extLst>
          </p:cNvPr>
          <p:cNvCxnSpPr/>
          <p:nvPr/>
        </p:nvCxnSpPr>
        <p:spPr>
          <a:xfrm>
            <a:off x="603099" y="1292541"/>
            <a:ext cx="11055139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F085054-872C-670C-A55C-82F28CACD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68" y="4155704"/>
            <a:ext cx="3499009" cy="26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50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116273-1e04-4ebc-b762-7549ff721ca4">
      <Terms xmlns="http://schemas.microsoft.com/office/infopath/2007/PartnerControls"/>
    </lcf76f155ced4ddcb4097134ff3c332f>
    <TaxCatchAll xmlns="b839885c-ec8b-4fc3-8a55-57199aa19b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4807132046CA4B97B0E1EF71465236" ma:contentTypeVersion="14" ma:contentTypeDescription="Create a new document." ma:contentTypeScope="" ma:versionID="9248f4f3e1ee989993b82f488aa416c9">
  <xsd:schema xmlns:xsd="http://www.w3.org/2001/XMLSchema" xmlns:xs="http://www.w3.org/2001/XMLSchema" xmlns:p="http://schemas.microsoft.com/office/2006/metadata/properties" xmlns:ns2="16116273-1e04-4ebc-b762-7549ff721ca4" xmlns:ns3="b839885c-ec8b-4fc3-8a55-57199aa19be2" targetNamespace="http://schemas.microsoft.com/office/2006/metadata/properties" ma:root="true" ma:fieldsID="47d941757ccc97fbeac63a1e87b7a99f" ns2:_="" ns3:_="">
    <xsd:import namespace="16116273-1e04-4ebc-b762-7549ff721ca4"/>
    <xsd:import namespace="b839885c-ec8b-4fc3-8a55-57199aa19be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16273-1e04-4ebc-b762-7549ff721ca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4efb6fe5-815c-4e2c-bfcd-3c6e6207fd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9885c-ec8b-4fc3-8a55-57199aa19be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a756f-80c4-452c-88c6-13bed06efba5}" ma:internalName="TaxCatchAll" ma:showField="CatchAllData" ma:web="b839885c-ec8b-4fc3-8a55-57199aa19b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2DD134-FB28-4B6F-AA91-35E4BE9535BC}">
  <ds:schemaRefs>
    <ds:schemaRef ds:uri="16116273-1e04-4ebc-b762-7549ff721ca4"/>
    <ds:schemaRef ds:uri="7e8a02d2-4768-40ae-b3ab-9b61f74246b9"/>
    <ds:schemaRef ds:uri="b839885c-ec8b-4fc3-8a55-57199aa19be2"/>
    <ds:schemaRef ds:uri="cde974e8-3d3b-416c-b5ca-67345004d5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944303-9157-4C55-A3D5-E72A75309D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F4ED3C-41D6-4B8C-B11F-A84218582B4F}">
  <ds:schemaRefs>
    <ds:schemaRef ds:uri="16116273-1e04-4ebc-b762-7549ff721ca4"/>
    <ds:schemaRef ds:uri="b839885c-ec8b-4fc3-8a55-57199aa19b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2077</Words>
  <Application>Microsoft Office PowerPoint</Application>
  <PresentationFormat>Widescreen</PresentationFormat>
  <Paragraphs>236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office theme</vt:lpstr>
      <vt:lpstr>PowerPoint Presentation</vt:lpstr>
      <vt:lpstr>What is SPACE?</vt:lpstr>
      <vt:lpstr>SPACE Versions</vt:lpstr>
      <vt:lpstr>Brief History of SPACE use for ISS</vt:lpstr>
      <vt:lpstr>History of SPACE use for ISS (cont.)</vt:lpstr>
      <vt:lpstr>SPACE and Real-Time Operations</vt:lpstr>
      <vt:lpstr>History of SPACE on MPCV</vt:lpstr>
      <vt:lpstr>History of SPACE on MPCV (cont.)</vt:lpstr>
      <vt:lpstr>Types of Power Analyses SPACE Can Do</vt:lpstr>
      <vt:lpstr>Solar Array “Glint”</vt:lpstr>
      <vt:lpstr>SPACE is a Complex Integrated Model</vt:lpstr>
      <vt:lpstr>Shadowing Model</vt:lpstr>
      <vt:lpstr>SPACE as Digital Engineering</vt:lpstr>
      <vt:lpstr>SPACE in the Future</vt:lpstr>
      <vt:lpstr>Questions?</vt:lpstr>
      <vt:lpstr>PowerPoint Presentation</vt:lpstr>
      <vt:lpstr>Selected SPACE References</vt:lpstr>
      <vt:lpstr>Acronyms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Treboniak</dc:creator>
  <dc:description/>
  <cp:lastModifiedBy>Furin, Spencer C. (GRC-LEP0)</cp:lastModifiedBy>
  <cp:revision>34</cp:revision>
  <dcterms:created xsi:type="dcterms:W3CDTF">2023-04-23T21:05:43Z</dcterms:created>
  <dcterms:modified xsi:type="dcterms:W3CDTF">2023-08-15T19:33:51Z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0x010100F54807132046CA4B97B0E1EF71465236</vt:lpwstr>
  </property>
  <property fmtid="{D5CDD505-2E9C-101B-9397-08002B2CF9AE}" pid="4" name="_ColorHex">
    <vt:lpwstr/>
  </property>
  <property fmtid="{D5CDD505-2E9C-101B-9397-08002B2CF9AE}" pid="5" name="ComplianceAssetId">
    <vt:lpwstr/>
  </property>
  <property fmtid="{D5CDD505-2E9C-101B-9397-08002B2CF9AE}" pid="6" name="_ColorTag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Emoji">
    <vt:lpwstr/>
  </property>
  <property fmtid="{D5CDD505-2E9C-101B-9397-08002B2CF9AE}" pid="10" name="Parties Involved">
    <vt:lpwstr/>
  </property>
  <property fmtid="{D5CDD505-2E9C-101B-9397-08002B2CF9AE}" pid="11" name="xd_ProgID">
    <vt:lpwstr/>
  </property>
  <property fmtid="{D5CDD505-2E9C-101B-9397-08002B2CF9AE}" pid="12" name="TemplateUrl">
    <vt:lpwstr/>
  </property>
  <property fmtid="{D5CDD505-2E9C-101B-9397-08002B2CF9AE}" pid="13" name="Parties_x0020_Involved">
    <vt:lpwstr/>
  </property>
  <property fmtid="{D5CDD505-2E9C-101B-9397-08002B2CF9AE}" pid="14" name="Project Name">
    <vt:lpwstr/>
  </property>
  <property fmtid="{D5CDD505-2E9C-101B-9397-08002B2CF9AE}" pid="15" name="n861f903a98049c8b18c6d97c33591dd">
    <vt:lpwstr/>
  </property>
  <property fmtid="{D5CDD505-2E9C-101B-9397-08002B2CF9AE}" pid="16" name="xd_Signature">
    <vt:bool>false</vt:bool>
  </property>
  <property fmtid="{D5CDD505-2E9C-101B-9397-08002B2CF9AE}" pid="17" name="g0c8637700d9439499c7b658a1d7a4dc">
    <vt:lpwstr/>
  </property>
  <property fmtid="{D5CDD505-2E9C-101B-9397-08002B2CF9AE}" pid="18" name="lcf76f155ced4ddcb4097134ff3c332f">
    <vt:lpwstr/>
  </property>
  <property fmtid="{D5CDD505-2E9C-101B-9397-08002B2CF9AE}" pid="19" name="TaxCatchAll">
    <vt:lpwstr/>
  </property>
  <property fmtid="{D5CDD505-2E9C-101B-9397-08002B2CF9AE}" pid="20" name="Project_x0020_Name">
    <vt:lpwstr/>
  </property>
</Properties>
</file>