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377" r:id="rId2"/>
    <p:sldId id="378" r:id="rId3"/>
    <p:sldId id="289" r:id="rId4"/>
    <p:sldId id="362" r:id="rId5"/>
    <p:sldId id="363" r:id="rId6"/>
    <p:sldId id="365" r:id="rId7"/>
    <p:sldId id="351" r:id="rId8"/>
    <p:sldId id="299" r:id="rId9"/>
    <p:sldId id="300" r:id="rId10"/>
    <p:sldId id="347" r:id="rId11"/>
    <p:sldId id="333" r:id="rId12"/>
    <p:sldId id="421" r:id="rId13"/>
    <p:sldId id="422" r:id="rId14"/>
    <p:sldId id="423" r:id="rId15"/>
    <p:sldId id="352" r:id="rId16"/>
    <p:sldId id="353" r:id="rId17"/>
    <p:sldId id="424" r:id="rId18"/>
    <p:sldId id="425" r:id="rId19"/>
    <p:sldId id="426" r:id="rId20"/>
    <p:sldId id="427" r:id="rId21"/>
    <p:sldId id="428" r:id="rId22"/>
    <p:sldId id="430" r:id="rId23"/>
    <p:sldId id="429" r:id="rId24"/>
    <p:sldId id="431" r:id="rId25"/>
    <p:sldId id="432" r:id="rId26"/>
    <p:sldId id="433" r:id="rId27"/>
    <p:sldId id="434" r:id="rId28"/>
    <p:sldId id="435" r:id="rId29"/>
    <p:sldId id="436" r:id="rId30"/>
    <p:sldId id="438" r:id="rId31"/>
    <p:sldId id="439" r:id="rId32"/>
    <p:sldId id="440" r:id="rId33"/>
    <p:sldId id="441" r:id="rId34"/>
    <p:sldId id="442" r:id="rId35"/>
    <p:sldId id="443" r:id="rId36"/>
    <p:sldId id="444" r:id="rId37"/>
    <p:sldId id="445" r:id="rId38"/>
    <p:sldId id="446" r:id="rId39"/>
    <p:sldId id="466" r:id="rId40"/>
    <p:sldId id="467" r:id="rId41"/>
    <p:sldId id="447" r:id="rId42"/>
    <p:sldId id="448" r:id="rId43"/>
    <p:sldId id="449" r:id="rId44"/>
    <p:sldId id="454" r:id="rId45"/>
    <p:sldId id="465" r:id="rId46"/>
    <p:sldId id="450" r:id="rId47"/>
    <p:sldId id="451" r:id="rId48"/>
    <p:sldId id="452" r:id="rId49"/>
    <p:sldId id="455" r:id="rId50"/>
    <p:sldId id="456" r:id="rId51"/>
    <p:sldId id="457" r:id="rId52"/>
    <p:sldId id="459" r:id="rId53"/>
    <p:sldId id="460" r:id="rId54"/>
    <p:sldId id="461" r:id="rId55"/>
    <p:sldId id="462" r:id="rId56"/>
    <p:sldId id="463" r:id="rId57"/>
    <p:sldId id="464" r:id="rId58"/>
    <p:sldId id="474" r:id="rId59"/>
  </p:sldIdLst>
  <p:sldSz cx="9144000" cy="6858000" type="screen4x3"/>
  <p:notesSz cx="7010400" cy="92964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 userDrawn="1">
          <p15:clr>
            <a:srgbClr val="A4A3A4"/>
          </p15:clr>
        </p15:guide>
        <p15:guide id="2" pos="2207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66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746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3132"/>
    </p:cViewPr>
  </p:sorterViewPr>
  <p:notesViewPr>
    <p:cSldViewPr snapToGrid="0">
      <p:cViewPr varScale="1">
        <p:scale>
          <a:sx n="61" d="100"/>
          <a:sy n="61" d="100"/>
        </p:scale>
        <p:origin x="-1608" y="-90"/>
      </p:cViewPr>
      <p:guideLst>
        <p:guide orient="horz" pos="2927"/>
        <p:guide pos="2207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55611" cy="45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9" tIns="45815" rIns="91629" bIns="45815" numCol="1" anchor="t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2295" y="1"/>
            <a:ext cx="3055611" cy="45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9" tIns="45815" rIns="91629" bIns="45815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55836"/>
            <a:ext cx="3055611" cy="45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9" tIns="45815" rIns="91629" bIns="45815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177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2295" y="8855836"/>
            <a:ext cx="3055611" cy="4580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629" tIns="45815" rIns="91629" bIns="458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2CF2E87-1939-4F20-9C2B-A7D6ECFA1D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5468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1"/>
            <a:ext cx="3055611" cy="4580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629" tIns="45815" rIns="91629" bIns="45815" numCol="1" anchor="ctr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2295" y="1"/>
            <a:ext cx="3055611" cy="4580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629" tIns="45815" rIns="91629" bIns="45815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075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35063" y="688975"/>
            <a:ext cx="4679950" cy="35115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75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6683" y="4427919"/>
            <a:ext cx="5194539" cy="419888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629" tIns="45815" rIns="91629" bIns="458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75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55836"/>
            <a:ext cx="3055611" cy="4580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629" tIns="45815" rIns="91629" bIns="45815" numCol="1" anchor="b" anchorCtr="0" compatLnSpc="1">
            <a:prstTxWarp prst="textNoShape">
              <a:avLst/>
            </a:prstTxWarp>
          </a:bodyPr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75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2295" y="8855836"/>
            <a:ext cx="3055611" cy="45806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vert="horz" wrap="none" lIns="91629" tIns="45815" rIns="91629" bIns="45815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610E0A7-8802-43CD-94BC-7E02AFA461B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7898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10E0A7-8802-43CD-94BC-7E02AFA461B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40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10E0A7-8802-43CD-94BC-7E02AFA461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955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10E0A7-8802-43CD-94BC-7E02AFA461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7753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5D86D8-8CF7-4973-816C-A7039BFF50D1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8452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10E0A7-8802-43CD-94BC-7E02AFA461B0}" type="slidenum">
              <a:rPr lang="en-US" smtClean="0"/>
              <a:pPr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43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>
            <a:lvl1pPr>
              <a:defRPr sz="1000">
                <a:latin typeface="+mn-lt"/>
              </a:defRPr>
            </a:lvl1pPr>
          </a:lstStyle>
          <a:p>
            <a:fld id="{1A34C004-7483-402A-9C51-03C02C4C1CD2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GFSSP 7.02 Training Course  TFAWS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235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600"/>
            </a:lvl2pPr>
            <a:lvl3pPr marL="1143000" indent="-228600">
              <a:buFont typeface="Wingdings" panose="05000000000000000000" pitchFamily="2" charset="2"/>
              <a:buChar char="Ø"/>
              <a:defRPr sz="1400"/>
            </a:lvl3pPr>
            <a:lvl4pPr>
              <a:defRPr sz="12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GFSSP 7.02 Training Course  TFAWS 2023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000"/>
            </a:lvl1pPr>
          </a:lstStyle>
          <a:p>
            <a:fld id="{8CAAE41F-3906-40E3-8981-4DF4A2714B1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68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Rectangle 22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4200" y="1146772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48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4008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000">
                <a:latin typeface="+mn-lt"/>
              </a:defRPr>
            </a:lvl1pPr>
          </a:lstStyle>
          <a:p>
            <a:r>
              <a:rPr lang="en-US"/>
              <a:t>GFSSP 7.02 Training Course  TFAWS 2023</a:t>
            </a:r>
            <a:endParaRPr lang="en-US" dirty="0"/>
          </a:p>
        </p:txBody>
      </p:sp>
      <p:pic>
        <p:nvPicPr>
          <p:cNvPr id="1058" name="Picture 34"/>
          <p:cNvPicPr>
            <a:picLocks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65100" y="173038"/>
            <a:ext cx="1019175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 userDrawn="1">
            <p:ph type="sldNum" sz="quarter" idx="4"/>
          </p:nvPr>
        </p:nvSpPr>
        <p:spPr>
          <a:xfrm>
            <a:off x="708660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1A34C004-7483-402A-9C51-03C02C4C1CD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1170599" y="631200"/>
            <a:ext cx="7683663" cy="396875"/>
            <a:chOff x="1170599" y="631200"/>
            <a:chExt cx="7683663" cy="396875"/>
          </a:xfrm>
        </p:grpSpPr>
        <p:sp>
          <p:nvSpPr>
            <p:cNvPr id="14" name="Line 27"/>
            <p:cNvSpPr>
              <a:spLocks noChangeShapeType="1"/>
            </p:cNvSpPr>
            <p:nvPr/>
          </p:nvSpPr>
          <p:spPr bwMode="auto">
            <a:xfrm>
              <a:off x="1170599" y="829637"/>
              <a:ext cx="7683663" cy="0"/>
            </a:xfrm>
            <a:prstGeom prst="line">
              <a:avLst/>
            </a:prstGeom>
            <a:noFill/>
            <a:ln w="50800">
              <a:solidFill>
                <a:srgbClr val="00279F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29"/>
            <p:cNvSpPr txBox="1">
              <a:spLocks noChangeArrowheads="1"/>
            </p:cNvSpPr>
            <p:nvPr/>
          </p:nvSpPr>
          <p:spPr bwMode="auto">
            <a:xfrm>
              <a:off x="6474600" y="631200"/>
              <a:ext cx="1828800" cy="396875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/>
              <a:r>
                <a:rPr lang="en-US" sz="1000" i="1" dirty="0">
                  <a:latin typeface="Arial" charset="0"/>
                </a:rPr>
                <a:t>Marshall Space Flight Center</a:t>
              </a:r>
            </a:p>
            <a:p>
              <a:pPr algn="l"/>
              <a:r>
                <a:rPr lang="en-US" sz="1000" i="1" dirty="0">
                  <a:latin typeface="Arial" charset="0"/>
                </a:rPr>
                <a:t>GFSSP Training Course</a:t>
              </a:r>
            </a:p>
          </p:txBody>
        </p:sp>
      </p:grpSp>
      <p:pic>
        <p:nvPicPr>
          <p:cNvPr id="9" name="Picture 32"/>
          <p:cNvPicPr>
            <a:picLocks noChangeAspect="1" noChangeArrowheads="1"/>
          </p:cNvPicPr>
          <p:nvPr userDrawn="1"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279401" y="52360"/>
            <a:ext cx="670246" cy="6858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4" r:id="rId3"/>
    <p:sldLayoutId id="2147483655" r:id="rId4"/>
    <p:sldLayoutId id="2147483656" r:id="rId5"/>
    <p:sldLayoutId id="2147483657" r:id="rId6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Ø"/>
        <a:defRPr sz="1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3" Type="http://schemas.openxmlformats.org/officeDocument/2006/relationships/image" Target="../media/image13.wmf"/><Relationship Id="rId7" Type="http://schemas.openxmlformats.org/officeDocument/2006/relationships/image" Target="../media/image15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7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7" Type="http://schemas.openxmlformats.org/officeDocument/2006/relationships/image" Target="../media/image9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80.png"/><Relationship Id="rId4" Type="http://schemas.openxmlformats.org/officeDocument/2006/relationships/image" Target="../media/image45.wm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wmf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0.png"/><Relationship Id="rId4" Type="http://schemas.openxmlformats.org/officeDocument/2006/relationships/image" Target="../media/image90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62.emf"/><Relationship Id="rId7" Type="http://schemas.openxmlformats.org/officeDocument/2006/relationships/image" Target="../media/image64.emf"/><Relationship Id="rId12" Type="http://schemas.openxmlformats.org/officeDocument/2006/relationships/image" Target="../media/image67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4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66.emf"/><Relationship Id="rId5" Type="http://schemas.openxmlformats.org/officeDocument/2006/relationships/image" Target="../media/image63.emf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65.em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0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00.png"/><Relationship Id="rId4" Type="http://schemas.openxmlformats.org/officeDocument/2006/relationships/image" Target="../media/image59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8.png"/><Relationship Id="rId4" Type="http://schemas.openxmlformats.org/officeDocument/2006/relationships/image" Target="../media/image9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0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0.png"/><Relationship Id="rId5" Type="http://schemas.openxmlformats.org/officeDocument/2006/relationships/image" Target="../media/image550.png"/><Relationship Id="rId4" Type="http://schemas.openxmlformats.org/officeDocument/2006/relationships/image" Target="../media/image54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560.png"/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90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1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30.png"/><Relationship Id="rId4" Type="http://schemas.openxmlformats.org/officeDocument/2006/relationships/image" Target="../media/image720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4"/>
          <p:cNvSpPr txBox="1">
            <a:spLocks/>
          </p:cNvSpPr>
          <p:nvPr/>
        </p:nvSpPr>
        <p:spPr bwMode="auto">
          <a:xfrm>
            <a:off x="838200" y="64008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1A34C004-7483-402A-9C51-03C02C4C1CD2}" type="slidenum">
              <a:rPr lang="en-US" smtClean="0"/>
              <a:t>1</a:t>
            </a:fld>
            <a:endParaRPr lang="en-US" dirty="0"/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2057400" y="1066800"/>
            <a:ext cx="5105400" cy="5847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 dirty="0">
                <a:latin typeface="Arial" charset="0"/>
              </a:rPr>
              <a:t>GFSSP Training Course </a:t>
            </a: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auto">
          <a:xfrm>
            <a:off x="1219200" y="2667000"/>
            <a:ext cx="6934200" cy="341632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dirty="0">
                <a:latin typeface="Arial" charset="0"/>
              </a:rPr>
              <a:t>André LeClair &amp; Alok Majumdar</a:t>
            </a:r>
          </a:p>
          <a:p>
            <a:r>
              <a:rPr lang="en-US" sz="2000" b="1" dirty="0">
                <a:latin typeface="Arial Unicode MS" pitchFamily="-111" charset="0"/>
              </a:rPr>
              <a:t>Propulsion Systems Department</a:t>
            </a:r>
          </a:p>
          <a:p>
            <a:r>
              <a:rPr lang="en-US" sz="2000" b="1" dirty="0">
                <a:latin typeface="Arial Unicode MS" pitchFamily="-111" charset="0"/>
              </a:rPr>
              <a:t>NASA/Marshall Space Flight Center                     </a:t>
            </a:r>
          </a:p>
          <a:p>
            <a:r>
              <a:rPr lang="en-US" sz="1400" b="1" i="1" dirty="0"/>
              <a:t>alok.k.majumdar@nasa.gov</a:t>
            </a:r>
          </a:p>
          <a:p>
            <a:r>
              <a:rPr lang="en-US" sz="1400" b="1" i="1" dirty="0"/>
              <a:t>andre.c.leclair@nasa.gov</a:t>
            </a:r>
          </a:p>
          <a:p>
            <a:r>
              <a:rPr lang="en-US" sz="2400" b="1" dirty="0">
                <a:latin typeface="Arial" charset="0"/>
              </a:rPr>
              <a:t>                                           </a:t>
            </a:r>
          </a:p>
          <a:p>
            <a:r>
              <a:rPr lang="en-US" sz="2400" b="1" dirty="0">
                <a:latin typeface="Arial" charset="0"/>
              </a:rPr>
              <a:t>Thermal &amp; Fluids Analysis Workshop</a:t>
            </a:r>
          </a:p>
          <a:p>
            <a:r>
              <a:rPr lang="en-US" sz="2400" b="1" dirty="0">
                <a:latin typeface="Arial" charset="0"/>
              </a:rPr>
              <a:t>August 21-25, 2023</a:t>
            </a:r>
          </a:p>
          <a:p>
            <a:r>
              <a:rPr lang="en-US" sz="2400" b="1" dirty="0">
                <a:latin typeface="Arial" charset="0"/>
              </a:rPr>
              <a:t>NASA/GSFC</a:t>
            </a:r>
          </a:p>
          <a:p>
            <a:endParaRPr lang="en-US" sz="2400" b="1" dirty="0">
              <a:latin typeface="Arial" charset="0"/>
            </a:endParaRPr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Course Outline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1A34C004-7483-402A-9C51-03C02C4C1CD2}" type="slidenum">
              <a:rPr lang="en-US" smtClean="0"/>
              <a:t>2</a:t>
            </a:fld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582930" y="5803892"/>
            <a:ext cx="797814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defRPr/>
            </a:pPr>
            <a:r>
              <a:rPr lang="en-US" sz="1400" kern="0" dirty="0">
                <a:latin typeface="+mn-lt"/>
              </a:rPr>
              <a:t>For more information about </a:t>
            </a:r>
            <a:r>
              <a:rPr lang="en-US" sz="1400" b="1" kern="0" dirty="0">
                <a:latin typeface="+mn-lt"/>
              </a:rPr>
              <a:t>GFSSP</a:t>
            </a:r>
            <a:r>
              <a:rPr lang="en-US" sz="1400" kern="0" dirty="0">
                <a:latin typeface="+mn-lt"/>
              </a:rPr>
              <a:t>:</a:t>
            </a:r>
          </a:p>
          <a:p>
            <a:pPr>
              <a:spcBef>
                <a:spcPts val="0"/>
              </a:spcBef>
              <a:defRPr/>
            </a:pPr>
            <a:r>
              <a:rPr lang="en-US" sz="1400" u="sng" kern="0" dirty="0">
                <a:solidFill>
                  <a:srgbClr val="0000FF"/>
                </a:solidFill>
                <a:latin typeface="+mn-lt"/>
              </a:rPr>
              <a:t>https://www.nasa.gov/gfssp</a:t>
            </a:r>
            <a:endParaRPr lang="en-US" sz="1400" kern="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723900" y="1376542"/>
            <a:ext cx="73914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Introduction</a:t>
            </a:r>
          </a:p>
          <a:p>
            <a:r>
              <a:rPr lang="en-US" sz="2400" kern="0" dirty="0"/>
              <a:t>Hands-on Demonstration Problems</a:t>
            </a:r>
          </a:p>
          <a:p>
            <a:pPr lvl="1"/>
            <a:r>
              <a:rPr lang="en-US" sz="2000" kern="0" dirty="0"/>
              <a:t>Steady-state (Pipe System)</a:t>
            </a:r>
          </a:p>
          <a:p>
            <a:pPr lvl="1"/>
            <a:r>
              <a:rPr lang="en-US" sz="2000" kern="0" dirty="0"/>
              <a:t>Transient (Tank Blowdown)</a:t>
            </a:r>
            <a:endParaRPr lang="en-US" sz="2400" kern="0" dirty="0"/>
          </a:p>
          <a:p>
            <a:r>
              <a:rPr lang="en-US" sz="2400" kern="0" dirty="0"/>
              <a:t>Brief Overview of Mathematical Formulation and Resistance Options</a:t>
            </a:r>
          </a:p>
          <a:p>
            <a:r>
              <a:rPr lang="en-US" sz="2400" kern="0" dirty="0"/>
              <a:t>Tutorials</a:t>
            </a:r>
          </a:p>
          <a:p>
            <a:pPr lvl="1"/>
            <a:r>
              <a:rPr lang="en-US" sz="2000" kern="0" dirty="0" err="1"/>
              <a:t>Waterhammer</a:t>
            </a:r>
            <a:endParaRPr lang="en-US" sz="2000" kern="0" dirty="0"/>
          </a:p>
          <a:p>
            <a:pPr lvl="1"/>
            <a:r>
              <a:rPr lang="en-US" sz="2000" kern="0" dirty="0"/>
              <a:t>Pipe Chilldown</a:t>
            </a: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0525" y="1150620"/>
            <a:ext cx="8229600" cy="4421188"/>
          </a:xfrm>
        </p:spPr>
        <p:txBody>
          <a:bodyPr/>
          <a:lstStyle/>
          <a:p>
            <a:pPr marL="347472" indent="-347472" algn="just"/>
            <a:r>
              <a:rPr lang="en-US" sz="1800" b="1" u="sng" dirty="0"/>
              <a:t>G</a:t>
            </a:r>
            <a:r>
              <a:rPr lang="en-US" sz="1800" dirty="0"/>
              <a:t>eneralized </a:t>
            </a:r>
            <a:r>
              <a:rPr lang="en-US" sz="1800" b="1" u="sng" dirty="0"/>
              <a:t>F</a:t>
            </a:r>
            <a:r>
              <a:rPr lang="en-US" sz="1800" dirty="0"/>
              <a:t>luid </a:t>
            </a:r>
            <a:r>
              <a:rPr lang="en-US" sz="1800" b="1" u="sng" dirty="0"/>
              <a:t>S</a:t>
            </a:r>
            <a:r>
              <a:rPr lang="en-US" sz="1800" dirty="0"/>
              <a:t>ystem </a:t>
            </a:r>
            <a:r>
              <a:rPr lang="en-US" sz="1800" b="1" u="sng" dirty="0"/>
              <a:t>S</a:t>
            </a:r>
            <a:r>
              <a:rPr lang="en-US" sz="1800" dirty="0"/>
              <a:t>imulation </a:t>
            </a:r>
            <a:r>
              <a:rPr lang="en-US" sz="1800" b="1" u="sng" dirty="0"/>
              <a:t>P</a:t>
            </a:r>
            <a:r>
              <a:rPr lang="en-US" sz="1800" dirty="0"/>
              <a:t>rogram (</a:t>
            </a:r>
            <a:r>
              <a:rPr lang="en-US" sz="1800" b="1" dirty="0"/>
              <a:t>GFSSP</a:t>
            </a:r>
            <a:r>
              <a:rPr lang="en-US" sz="1800" dirty="0"/>
              <a:t>)</a:t>
            </a:r>
            <a:r>
              <a:rPr lang="en-US" dirty="0"/>
              <a:t> Objective</a:t>
            </a:r>
          </a:p>
          <a:p>
            <a:pPr marL="747522" lvl="2" indent="-347472" algn="just"/>
            <a:r>
              <a:rPr lang="en-US" dirty="0"/>
              <a:t>Provide a generalized and easy-to-use flow analysis tool</a:t>
            </a:r>
          </a:p>
          <a:p>
            <a:pPr marL="347472" indent="-347472" algn="just"/>
            <a:endParaRPr lang="en-US" dirty="0"/>
          </a:p>
          <a:p>
            <a:pPr marL="347472" indent="-347472" algn="just"/>
            <a:r>
              <a:rPr lang="en-US" dirty="0"/>
              <a:t>Started development in 1994</a:t>
            </a:r>
          </a:p>
          <a:p>
            <a:pPr marL="804672" lvl="3" indent="-347472" algn="just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/>
              <a:t>General purpose computer program to compute flow network parameters</a:t>
            </a:r>
          </a:p>
          <a:p>
            <a:pPr marL="1261872" lvl="6" indent="-347472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400" dirty="0"/>
              <a:t>Pressure</a:t>
            </a:r>
          </a:p>
          <a:p>
            <a:pPr marL="1261872" lvl="6" indent="-347472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400" dirty="0"/>
              <a:t>Temperature</a:t>
            </a:r>
          </a:p>
          <a:p>
            <a:pPr marL="1261872" lvl="6" indent="-347472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400" dirty="0"/>
              <a:t>Flow distribution in flow network </a:t>
            </a:r>
          </a:p>
          <a:p>
            <a:pPr marL="1261872" lvl="6" indent="-347472" algn="just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400" dirty="0"/>
              <a:t>With solid to fluid (conjugate) heat transfer</a:t>
            </a:r>
          </a:p>
          <a:p>
            <a:pPr marL="347472" lvl="4" indent="-347472" algn="just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1400" dirty="0"/>
          </a:p>
          <a:p>
            <a:pPr marL="804672" lvl="4" indent="-347472" algn="just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/>
              <a:t>Initially developed to analyze</a:t>
            </a:r>
          </a:p>
          <a:p>
            <a:pPr marL="1261872" lvl="5" indent="-347472" algn="just">
              <a:buFont typeface="Wingdings" panose="05000000000000000000" pitchFamily="2" charset="2"/>
              <a:buChar char="Ø"/>
            </a:pPr>
            <a:r>
              <a:rPr lang="en-US" sz="1400" dirty="0" err="1"/>
              <a:t>Turbopump</a:t>
            </a:r>
            <a:r>
              <a:rPr lang="en-US" sz="1400" dirty="0"/>
              <a:t> Internal Flow</a:t>
            </a:r>
          </a:p>
          <a:p>
            <a:pPr marL="1261872" lvl="5" indent="-347472" algn="just">
              <a:buFont typeface="Wingdings" panose="05000000000000000000" pitchFamily="2" charset="2"/>
              <a:buChar char="Ø"/>
            </a:pPr>
            <a:r>
              <a:rPr lang="en-US" sz="1400" dirty="0"/>
              <a:t>Propulsion Systems Transient Flow</a:t>
            </a:r>
          </a:p>
          <a:p>
            <a:pPr marL="347472" indent="-347472" algn="just">
              <a:buNone/>
            </a:pPr>
            <a:endParaRPr lang="en-US" sz="18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Background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4</a:t>
            </a:fld>
            <a:endParaRPr lang="en-US" dirty="0"/>
          </a:p>
        </p:txBody>
      </p:sp>
      <p:sp>
        <p:nvSpPr>
          <p:cNvPr id="45" name="Title 1"/>
          <p:cNvSpPr txBox="1">
            <a:spLocks/>
          </p:cNvSpPr>
          <p:nvPr/>
        </p:nvSpPr>
        <p:spPr>
          <a:xfrm>
            <a:off x="106680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en-US" b="1" kern="0" dirty="0" err="1">
                <a:solidFill>
                  <a:schemeClr val="tx2"/>
                </a:solidFill>
                <a:latin typeface="+mj-lt"/>
              </a:rPr>
              <a:t>Navier</a:t>
            </a:r>
            <a:r>
              <a:rPr lang="en-US" b="1" kern="0" dirty="0">
                <a:solidFill>
                  <a:schemeClr val="tx2"/>
                </a:solidFill>
                <a:latin typeface="+mj-lt"/>
              </a:rPr>
              <a:t> Stokes </a:t>
            </a:r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 </a:t>
            </a:r>
            <a:r>
              <a:rPr lang="en-US" b="1" kern="0" dirty="0">
                <a:solidFill>
                  <a:schemeClr val="tx2"/>
                </a:solidFill>
                <a:latin typeface="+mj-lt"/>
              </a:rPr>
              <a:t>Network Flow Analysis</a:t>
            </a:r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466962" y="1224757"/>
            <a:ext cx="7478556" cy="4507547"/>
            <a:chOff x="440689" y="1224757"/>
            <a:chExt cx="7478556" cy="4507547"/>
          </a:xfrm>
        </p:grpSpPr>
        <p:grpSp>
          <p:nvGrpSpPr>
            <p:cNvPr id="10" name="Group 9"/>
            <p:cNvGrpSpPr/>
            <p:nvPr/>
          </p:nvGrpSpPr>
          <p:grpSpPr>
            <a:xfrm>
              <a:off x="3437255" y="1224757"/>
              <a:ext cx="1928813" cy="1063625"/>
              <a:chOff x="3521075" y="1224757"/>
              <a:chExt cx="1928813" cy="1063625"/>
            </a:xfrm>
          </p:grpSpPr>
          <p:sp>
            <p:nvSpPr>
              <p:cNvPr id="144387" name="Rectangle 3"/>
              <p:cNvSpPr>
                <a:spLocks noChangeArrowheads="1"/>
              </p:cNvSpPr>
              <p:nvPr/>
            </p:nvSpPr>
            <p:spPr bwMode="auto">
              <a:xfrm>
                <a:off x="3521075" y="1224757"/>
                <a:ext cx="1928813" cy="106362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391" name="Text Box 7"/>
              <p:cNvSpPr txBox="1">
                <a:spLocks noChangeArrowheads="1"/>
              </p:cNvSpPr>
              <p:nvPr/>
            </p:nvSpPr>
            <p:spPr bwMode="auto">
              <a:xfrm>
                <a:off x="3579813" y="1361589"/>
                <a:ext cx="1812925" cy="78996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ts val="432"/>
                  </a:spcBef>
                </a:pPr>
                <a:r>
                  <a:rPr lang="en-US" sz="1400" b="1" dirty="0">
                    <a:latin typeface="Arial" charset="0"/>
                  </a:rPr>
                  <a:t>Computational Fluid Dynamics</a:t>
                </a:r>
              </a:p>
              <a:p>
                <a:pPr>
                  <a:spcBef>
                    <a:spcPts val="432"/>
                  </a:spcBef>
                </a:pPr>
                <a:r>
                  <a:rPr lang="en-US" sz="1400" b="1" dirty="0">
                    <a:latin typeface="Arial" charset="0"/>
                  </a:rPr>
                  <a:t>(CFD)</a:t>
                </a:r>
              </a:p>
            </p:txBody>
          </p:sp>
        </p:grpSp>
        <p:grpSp>
          <p:nvGrpSpPr>
            <p:cNvPr id="8" name="Group 7"/>
            <p:cNvGrpSpPr/>
            <p:nvPr/>
          </p:nvGrpSpPr>
          <p:grpSpPr>
            <a:xfrm>
              <a:off x="1682750" y="2880530"/>
              <a:ext cx="1544638" cy="930275"/>
              <a:chOff x="1682750" y="2880530"/>
              <a:chExt cx="1544638" cy="930275"/>
            </a:xfrm>
          </p:grpSpPr>
          <p:sp>
            <p:nvSpPr>
              <p:cNvPr id="144388" name="Rectangle 4"/>
              <p:cNvSpPr>
                <a:spLocks noChangeArrowheads="1"/>
              </p:cNvSpPr>
              <p:nvPr/>
            </p:nvSpPr>
            <p:spPr bwMode="auto">
              <a:xfrm>
                <a:off x="1690688" y="2880530"/>
                <a:ext cx="1530350" cy="9302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392" name="Text Box 8"/>
              <p:cNvSpPr txBox="1">
                <a:spLocks noChangeArrowheads="1"/>
              </p:cNvSpPr>
              <p:nvPr/>
            </p:nvSpPr>
            <p:spPr bwMode="auto">
              <a:xfrm>
                <a:off x="1682750" y="2950687"/>
                <a:ext cx="1544638" cy="78996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ts val="432"/>
                  </a:spcBef>
                </a:pPr>
                <a:r>
                  <a:rPr lang="en-US" sz="1400" b="1" dirty="0" err="1">
                    <a:solidFill>
                      <a:srgbClr val="0000FF"/>
                    </a:solidFill>
                    <a:latin typeface="Arial" charset="0"/>
                  </a:rPr>
                  <a:t>Navier</a:t>
                </a:r>
                <a:r>
                  <a:rPr lang="en-US" sz="1400" b="1" dirty="0">
                    <a:solidFill>
                      <a:srgbClr val="0000FF"/>
                    </a:solidFill>
                    <a:latin typeface="Arial" charset="0"/>
                  </a:rPr>
                  <a:t> Stokes Analysis </a:t>
                </a:r>
              </a:p>
              <a:p>
                <a:pPr>
                  <a:spcBef>
                    <a:spcPts val="432"/>
                  </a:spcBef>
                </a:pPr>
                <a:r>
                  <a:rPr lang="en-US" sz="1400" b="1" dirty="0">
                    <a:solidFill>
                      <a:srgbClr val="0000FF"/>
                    </a:solidFill>
                    <a:latin typeface="Arial" charset="0"/>
                  </a:rPr>
                  <a:t>(NSA)</a:t>
                </a: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5632450" y="2891960"/>
              <a:ext cx="1728788" cy="930275"/>
              <a:chOff x="5632450" y="2891960"/>
              <a:chExt cx="1728788" cy="930275"/>
            </a:xfrm>
          </p:grpSpPr>
          <p:sp>
            <p:nvSpPr>
              <p:cNvPr id="144389" name="Rectangle 5"/>
              <p:cNvSpPr>
                <a:spLocks noChangeArrowheads="1"/>
              </p:cNvSpPr>
              <p:nvPr/>
            </p:nvSpPr>
            <p:spPr bwMode="auto">
              <a:xfrm>
                <a:off x="5732463" y="2891960"/>
                <a:ext cx="1530350" cy="930275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393" name="Text Box 9"/>
              <p:cNvSpPr txBox="1">
                <a:spLocks noChangeArrowheads="1"/>
              </p:cNvSpPr>
              <p:nvPr/>
            </p:nvSpPr>
            <p:spPr bwMode="auto">
              <a:xfrm>
                <a:off x="5632450" y="2962117"/>
                <a:ext cx="1728788" cy="78996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ts val="432"/>
                  </a:spcBef>
                </a:pPr>
                <a:r>
                  <a:rPr lang="en-US" sz="1400" b="1" dirty="0">
                    <a:solidFill>
                      <a:srgbClr val="0000FF"/>
                    </a:solidFill>
                    <a:latin typeface="Arial" charset="0"/>
                  </a:rPr>
                  <a:t>Network Flow Analysis</a:t>
                </a:r>
              </a:p>
              <a:p>
                <a:pPr>
                  <a:spcBef>
                    <a:spcPts val="432"/>
                  </a:spcBef>
                </a:pPr>
                <a:r>
                  <a:rPr lang="en-US" sz="1400" b="1" dirty="0">
                    <a:solidFill>
                      <a:srgbClr val="0000FF"/>
                    </a:solidFill>
                    <a:latin typeface="Arial" charset="0"/>
                  </a:rPr>
                  <a:t>(NFA)</a:t>
                </a: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1884521" y="4415314"/>
              <a:ext cx="1146175" cy="547688"/>
              <a:chOff x="1882775" y="4369594"/>
              <a:chExt cx="1146175" cy="547688"/>
            </a:xfrm>
          </p:grpSpPr>
          <p:sp>
            <p:nvSpPr>
              <p:cNvPr id="144395" name="Rectangle 11"/>
              <p:cNvSpPr>
                <a:spLocks noChangeArrowheads="1"/>
              </p:cNvSpPr>
              <p:nvPr/>
            </p:nvSpPr>
            <p:spPr bwMode="auto">
              <a:xfrm>
                <a:off x="1998663" y="4369594"/>
                <a:ext cx="914400" cy="54768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398" name="Text Box 14"/>
              <p:cNvSpPr txBox="1">
                <a:spLocks noChangeArrowheads="1"/>
              </p:cNvSpPr>
              <p:nvPr/>
            </p:nvSpPr>
            <p:spPr bwMode="auto">
              <a:xfrm>
                <a:off x="1882775" y="4384676"/>
                <a:ext cx="1146175" cy="51752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>
                    <a:latin typeface="Arial" charset="0"/>
                  </a:rPr>
                  <a:t>Finite Difference</a:t>
                </a:r>
                <a:endParaRPr lang="en-US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3458529" y="4415314"/>
              <a:ext cx="1196975" cy="547688"/>
              <a:chOff x="3228975" y="4369594"/>
              <a:chExt cx="1196975" cy="547688"/>
            </a:xfrm>
          </p:grpSpPr>
          <p:sp>
            <p:nvSpPr>
              <p:cNvPr id="144401" name="Rectangle 17"/>
              <p:cNvSpPr>
                <a:spLocks noChangeArrowheads="1"/>
              </p:cNvSpPr>
              <p:nvPr/>
            </p:nvSpPr>
            <p:spPr bwMode="auto">
              <a:xfrm>
                <a:off x="3370263" y="4369594"/>
                <a:ext cx="914400" cy="54768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403" name="Text Box 19"/>
              <p:cNvSpPr txBox="1">
                <a:spLocks noChangeArrowheads="1"/>
              </p:cNvSpPr>
              <p:nvPr/>
            </p:nvSpPr>
            <p:spPr bwMode="auto">
              <a:xfrm>
                <a:off x="3228975" y="4384676"/>
                <a:ext cx="1196975" cy="51752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dirty="0">
                    <a:latin typeface="Arial" charset="0"/>
                  </a:rPr>
                  <a:t>Finite Element</a:t>
                </a:r>
                <a:endParaRPr lang="en-US" dirty="0"/>
              </a:p>
            </p:txBody>
          </p:sp>
        </p:grpSp>
        <p:grpSp>
          <p:nvGrpSpPr>
            <p:cNvPr id="2" name="Group 1"/>
            <p:cNvGrpSpPr/>
            <p:nvPr/>
          </p:nvGrpSpPr>
          <p:grpSpPr>
            <a:xfrm>
              <a:off x="440689" y="4415314"/>
              <a:ext cx="1016000" cy="547688"/>
              <a:chOff x="187325" y="4369594"/>
              <a:chExt cx="1016000" cy="547688"/>
            </a:xfrm>
          </p:grpSpPr>
          <p:sp>
            <p:nvSpPr>
              <p:cNvPr id="144400" name="Rectangle 16"/>
              <p:cNvSpPr>
                <a:spLocks noChangeArrowheads="1"/>
              </p:cNvSpPr>
              <p:nvPr/>
            </p:nvSpPr>
            <p:spPr bwMode="auto">
              <a:xfrm>
                <a:off x="238125" y="4369594"/>
                <a:ext cx="914400" cy="54768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394" name="Text Box 10"/>
              <p:cNvSpPr txBox="1">
                <a:spLocks noChangeArrowheads="1"/>
              </p:cNvSpPr>
              <p:nvPr/>
            </p:nvSpPr>
            <p:spPr bwMode="auto">
              <a:xfrm>
                <a:off x="187325" y="4384676"/>
                <a:ext cx="1016000" cy="51752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dirty="0">
                    <a:latin typeface="Arial" charset="0"/>
                  </a:rPr>
                  <a:t>Finite Volume</a:t>
                </a: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5129212" y="4415314"/>
              <a:ext cx="1016000" cy="547688"/>
              <a:chOff x="5124450" y="4369594"/>
              <a:chExt cx="1016000" cy="547688"/>
            </a:xfrm>
          </p:grpSpPr>
          <p:sp>
            <p:nvSpPr>
              <p:cNvPr id="144409" name="Rectangle 25"/>
              <p:cNvSpPr>
                <a:spLocks noChangeArrowheads="1"/>
              </p:cNvSpPr>
              <p:nvPr/>
            </p:nvSpPr>
            <p:spPr bwMode="auto">
              <a:xfrm>
                <a:off x="5175250" y="4369594"/>
                <a:ext cx="914400" cy="54768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410" name="Text Box 26"/>
              <p:cNvSpPr txBox="1">
                <a:spLocks noChangeArrowheads="1"/>
              </p:cNvSpPr>
              <p:nvPr/>
            </p:nvSpPr>
            <p:spPr bwMode="auto">
              <a:xfrm>
                <a:off x="5124450" y="4384676"/>
                <a:ext cx="1016000" cy="51752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dirty="0">
                    <a:latin typeface="Arial" charset="0"/>
                  </a:rPr>
                  <a:t>Finite Volume</a:t>
                </a:r>
              </a:p>
            </p:txBody>
          </p:sp>
        </p:grpSp>
        <p:sp>
          <p:nvSpPr>
            <p:cNvPr id="144414" name="Line 30"/>
            <p:cNvSpPr>
              <a:spLocks noChangeShapeType="1"/>
            </p:cNvSpPr>
            <p:nvPr/>
          </p:nvSpPr>
          <p:spPr bwMode="auto">
            <a:xfrm>
              <a:off x="2451100" y="2585244"/>
              <a:ext cx="4046538" cy="1571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15" name="Line 31"/>
            <p:cNvSpPr>
              <a:spLocks noChangeShapeType="1"/>
            </p:cNvSpPr>
            <p:nvPr/>
          </p:nvSpPr>
          <p:spPr bwMode="auto">
            <a:xfrm>
              <a:off x="4402138" y="2288382"/>
              <a:ext cx="0" cy="292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16" name="Line 32"/>
            <p:cNvSpPr>
              <a:spLocks noChangeShapeType="1"/>
            </p:cNvSpPr>
            <p:nvPr/>
          </p:nvSpPr>
          <p:spPr bwMode="auto">
            <a:xfrm>
              <a:off x="2455863" y="2580482"/>
              <a:ext cx="0" cy="2746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17" name="Line 33"/>
            <p:cNvSpPr>
              <a:spLocks noChangeShapeType="1"/>
            </p:cNvSpPr>
            <p:nvPr/>
          </p:nvSpPr>
          <p:spPr bwMode="auto">
            <a:xfrm>
              <a:off x="6497638" y="2592387"/>
              <a:ext cx="0" cy="2746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6773070" y="4415314"/>
              <a:ext cx="1146175" cy="547688"/>
              <a:chOff x="6784975" y="4369594"/>
              <a:chExt cx="1146175" cy="547688"/>
            </a:xfrm>
          </p:grpSpPr>
          <p:sp>
            <p:nvSpPr>
              <p:cNvPr id="144419" name="Rectangle 35"/>
              <p:cNvSpPr>
                <a:spLocks noChangeArrowheads="1"/>
              </p:cNvSpPr>
              <p:nvPr/>
            </p:nvSpPr>
            <p:spPr bwMode="auto">
              <a:xfrm>
                <a:off x="6900863" y="4369594"/>
                <a:ext cx="914400" cy="547688"/>
              </a:xfrm>
              <a:prstGeom prst="rect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420" name="Text Box 36"/>
              <p:cNvSpPr txBox="1">
                <a:spLocks noChangeArrowheads="1"/>
              </p:cNvSpPr>
              <p:nvPr/>
            </p:nvSpPr>
            <p:spPr bwMode="auto">
              <a:xfrm>
                <a:off x="6784975" y="4384676"/>
                <a:ext cx="1146175" cy="51752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>
                    <a:latin typeface="Arial" charset="0"/>
                  </a:rPr>
                  <a:t>Finite Difference</a:t>
                </a:r>
                <a:endParaRPr lang="en-US"/>
              </a:p>
            </p:txBody>
          </p:sp>
        </p:grpSp>
        <p:sp>
          <p:nvSpPr>
            <p:cNvPr id="144421" name="Line 37"/>
            <p:cNvSpPr>
              <a:spLocks noChangeShapeType="1"/>
            </p:cNvSpPr>
            <p:nvPr/>
          </p:nvSpPr>
          <p:spPr bwMode="auto">
            <a:xfrm>
              <a:off x="939005" y="4106862"/>
              <a:ext cx="3118011" cy="1095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22" name="Line 38"/>
            <p:cNvSpPr>
              <a:spLocks noChangeShapeType="1"/>
            </p:cNvSpPr>
            <p:nvPr/>
          </p:nvSpPr>
          <p:spPr bwMode="auto">
            <a:xfrm>
              <a:off x="5627688" y="4106863"/>
              <a:ext cx="17287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23" name="Line 39"/>
            <p:cNvSpPr>
              <a:spLocks noChangeShapeType="1"/>
            </p:cNvSpPr>
            <p:nvPr/>
          </p:nvSpPr>
          <p:spPr bwMode="auto">
            <a:xfrm flipH="1">
              <a:off x="2455227" y="3792539"/>
              <a:ext cx="4762" cy="6227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24" name="Line 40"/>
            <p:cNvSpPr>
              <a:spLocks noChangeShapeType="1"/>
            </p:cNvSpPr>
            <p:nvPr/>
          </p:nvSpPr>
          <p:spPr bwMode="auto">
            <a:xfrm>
              <a:off x="948689" y="4104482"/>
              <a:ext cx="0" cy="3000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28" name="Line 44"/>
            <p:cNvSpPr>
              <a:spLocks noChangeShapeType="1"/>
            </p:cNvSpPr>
            <p:nvPr/>
          </p:nvSpPr>
          <p:spPr bwMode="auto">
            <a:xfrm>
              <a:off x="6497638" y="3804445"/>
              <a:ext cx="0" cy="3000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4430" name="Line 46"/>
            <p:cNvSpPr>
              <a:spLocks noChangeShapeType="1"/>
            </p:cNvSpPr>
            <p:nvPr/>
          </p:nvSpPr>
          <p:spPr bwMode="auto">
            <a:xfrm>
              <a:off x="4057016" y="4104482"/>
              <a:ext cx="0" cy="3000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4751070" y="5351304"/>
              <a:ext cx="1778000" cy="381000"/>
              <a:chOff x="4743450" y="5427504"/>
              <a:chExt cx="1778000" cy="381000"/>
            </a:xfrm>
          </p:grpSpPr>
          <p:sp>
            <p:nvSpPr>
              <p:cNvPr id="144434" name="Rectangle 50"/>
              <p:cNvSpPr>
                <a:spLocks noChangeArrowheads="1"/>
              </p:cNvSpPr>
              <p:nvPr/>
            </p:nvSpPr>
            <p:spPr bwMode="auto">
              <a:xfrm>
                <a:off x="5130800" y="5427504"/>
                <a:ext cx="1003300" cy="381000"/>
              </a:xfrm>
              <a:prstGeom prst="rect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4435" name="Text Box 51"/>
              <p:cNvSpPr txBox="1">
                <a:spLocks noChangeArrowheads="1"/>
              </p:cNvSpPr>
              <p:nvPr/>
            </p:nvSpPr>
            <p:spPr bwMode="auto">
              <a:xfrm>
                <a:off x="4743450" y="5465604"/>
                <a:ext cx="1778000" cy="304800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b="1" dirty="0">
                    <a:latin typeface="Arial" charset="0"/>
                  </a:rPr>
                  <a:t>GFSSP</a:t>
                </a:r>
              </a:p>
            </p:txBody>
          </p:sp>
        </p:grpSp>
        <p:sp>
          <p:nvSpPr>
            <p:cNvPr id="144436" name="Line 52"/>
            <p:cNvSpPr>
              <a:spLocks noChangeShapeType="1"/>
            </p:cNvSpPr>
            <p:nvPr/>
          </p:nvSpPr>
          <p:spPr bwMode="auto">
            <a:xfrm>
              <a:off x="5636974" y="4964114"/>
              <a:ext cx="0" cy="3714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" name="Line 46"/>
            <p:cNvSpPr>
              <a:spLocks noChangeShapeType="1"/>
            </p:cNvSpPr>
            <p:nvPr/>
          </p:nvSpPr>
          <p:spPr bwMode="auto">
            <a:xfrm>
              <a:off x="5636974" y="4107817"/>
              <a:ext cx="0" cy="3000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" name="Line 46"/>
            <p:cNvSpPr>
              <a:spLocks noChangeShapeType="1"/>
            </p:cNvSpPr>
            <p:nvPr/>
          </p:nvSpPr>
          <p:spPr bwMode="auto">
            <a:xfrm>
              <a:off x="7346474" y="4104482"/>
              <a:ext cx="0" cy="3000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>
          <a:xfrm>
            <a:off x="3052842" y="6370647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90375" y="1146129"/>
            <a:ext cx="4114800" cy="4114800"/>
          </a:xfrm>
        </p:spPr>
        <p:txBody>
          <a:bodyPr/>
          <a:lstStyle/>
          <a:p>
            <a:pPr algn="ctr">
              <a:spcBef>
                <a:spcPts val="0"/>
              </a:spcBef>
              <a:buFontTx/>
              <a:buNone/>
            </a:pPr>
            <a:r>
              <a:rPr lang="en-US" sz="1800" b="1" u="sng" dirty="0" err="1">
                <a:solidFill>
                  <a:srgbClr val="0000FF"/>
                </a:solidFill>
              </a:rPr>
              <a:t>Navier</a:t>
            </a:r>
            <a:r>
              <a:rPr lang="en-US" sz="1800" b="1" u="sng" dirty="0">
                <a:solidFill>
                  <a:srgbClr val="0000FF"/>
                </a:solidFill>
              </a:rPr>
              <a:t> Stokes Analysis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/>
              <a:t>Suitable for detailed flow analysis within a component</a:t>
            </a:r>
          </a:p>
          <a:p>
            <a:pPr>
              <a:spcBef>
                <a:spcPts val="0"/>
              </a:spcBef>
            </a:pPr>
            <a:endParaRPr lang="en-US" sz="16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/>
              <a:t>Requires fine grid resolution to accurately model transport processes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/>
              <a:t>Used after preliminary design</a:t>
            </a:r>
          </a:p>
          <a:p>
            <a:pPr>
              <a:spcBef>
                <a:spcPts val="0"/>
              </a:spcBef>
            </a:pPr>
            <a:endParaRPr lang="en-US" sz="1800" dirty="0"/>
          </a:p>
        </p:txBody>
      </p:sp>
      <p:sp>
        <p:nvSpPr>
          <p:cNvPr id="145412" name="Rectangle 4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747260" y="1146129"/>
            <a:ext cx="4114800" cy="4114800"/>
          </a:xfrm>
        </p:spPr>
        <p:txBody>
          <a:bodyPr/>
          <a:lstStyle/>
          <a:p>
            <a:pPr algn="ctr">
              <a:spcBef>
                <a:spcPts val="0"/>
              </a:spcBef>
              <a:buFontTx/>
              <a:buNone/>
            </a:pPr>
            <a:r>
              <a:rPr lang="en-US" sz="1800" b="1" u="sng" dirty="0">
                <a:solidFill>
                  <a:srgbClr val="0000FF"/>
                </a:solidFill>
              </a:rPr>
              <a:t>Network Flow Analysis</a:t>
            </a:r>
          </a:p>
          <a:p>
            <a:pPr>
              <a:spcBef>
                <a:spcPts val="0"/>
              </a:spcBef>
            </a:pPr>
            <a:endParaRPr lang="en-US" sz="18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/>
              <a:t>Suitable for flow analysis of a system consisting of several components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/>
              <a:t>Uses empirical laws of transport processes</a:t>
            </a:r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/>
          </a:p>
          <a:p>
            <a:pPr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/>
              <a:t>Used during preliminary design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1A34C004-7483-402A-9C51-03C02C4C1CD2}" type="slidenum">
              <a:rPr lang="en-US" sz="1000" smtClean="0">
                <a:latin typeface="+mn-lt"/>
              </a:rPr>
              <a:t>5</a:t>
            </a:fld>
            <a:endParaRPr lang="en-US" sz="1000" dirty="0">
              <a:latin typeface="+mn-lt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6680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lvl="0">
              <a:defRPr/>
            </a:pPr>
            <a:r>
              <a:rPr lang="en-US" b="1" kern="0" dirty="0" err="1">
                <a:solidFill>
                  <a:schemeClr val="tx2"/>
                </a:solidFill>
                <a:latin typeface="+mj-lt"/>
              </a:rPr>
              <a:t>Navier</a:t>
            </a:r>
            <a:r>
              <a:rPr lang="en-US" b="1" kern="0" dirty="0">
                <a:solidFill>
                  <a:schemeClr val="tx2"/>
                </a:solidFill>
                <a:latin typeface="+mj-lt"/>
              </a:rPr>
              <a:t> Stokes </a:t>
            </a:r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or </a:t>
            </a:r>
            <a:r>
              <a:rPr lang="en-US" b="1" kern="0" dirty="0">
                <a:solidFill>
                  <a:schemeClr val="tx2"/>
                </a:solidFill>
                <a:latin typeface="+mj-lt"/>
              </a:rPr>
              <a:t>Network Flow Analysis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6</a:t>
            </a:fld>
            <a:endParaRPr lang="en-US" dirty="0"/>
          </a:p>
        </p:txBody>
      </p:sp>
      <p:sp>
        <p:nvSpPr>
          <p:cNvPr id="46" name="Title 1"/>
          <p:cNvSpPr txBox="1">
            <a:spLocks/>
          </p:cNvSpPr>
          <p:nvPr/>
        </p:nvSpPr>
        <p:spPr>
          <a:xfrm>
            <a:off x="70866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Network</a:t>
            </a:r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Definition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1915" y="1627034"/>
            <a:ext cx="6200169" cy="4791871"/>
          </a:xfrm>
          <a:prstGeom prst="rect">
            <a:avLst/>
          </a:prstGeom>
        </p:spPr>
      </p:pic>
      <p:sp>
        <p:nvSpPr>
          <p:cNvPr id="48" name="Rectangle 2"/>
          <p:cNvSpPr>
            <a:spLocks noChangeArrowheads="1"/>
          </p:cNvSpPr>
          <p:nvPr/>
        </p:nvSpPr>
        <p:spPr bwMode="auto">
          <a:xfrm>
            <a:off x="387040" y="1150580"/>
            <a:ext cx="8229600" cy="4541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7472" indent="-342900" algn="l">
              <a:spcBef>
                <a:spcPts val="0"/>
              </a:spcBef>
              <a:buFontTx/>
              <a:buChar char="•"/>
              <a:tabLst>
                <a:tab pos="5257800" algn="l"/>
              </a:tabLst>
            </a:pPr>
            <a:r>
              <a:rPr lang="en-US" sz="1800" dirty="0">
                <a:latin typeface="Arial" charset="0"/>
              </a:rPr>
              <a:t>Flow Problem</a:t>
            </a:r>
          </a:p>
          <a:p>
            <a:pPr marL="347472" indent="-342900" algn="l">
              <a:spcBef>
                <a:spcPts val="0"/>
              </a:spcBef>
              <a:tabLst>
                <a:tab pos="5257800" algn="l"/>
              </a:tabLst>
            </a:pPr>
            <a:endParaRPr lang="en-US" sz="1800" dirty="0">
              <a:latin typeface="Arial" charset="0"/>
            </a:endParaRPr>
          </a:p>
          <a:p>
            <a:pPr marL="347472" indent="-342900" algn="l">
              <a:spcBef>
                <a:spcPts val="0"/>
              </a:spcBef>
              <a:tabLst>
                <a:tab pos="5257800" algn="l"/>
              </a:tabLst>
            </a:pPr>
            <a:endParaRPr lang="en-US" sz="1800" dirty="0">
              <a:latin typeface="Arial" charset="0"/>
            </a:endParaRPr>
          </a:p>
          <a:p>
            <a:pPr marL="347472" indent="-342900" algn="l">
              <a:spcBef>
                <a:spcPts val="0"/>
              </a:spcBef>
              <a:tabLst>
                <a:tab pos="5257800" algn="l"/>
              </a:tabLst>
            </a:pPr>
            <a:endParaRPr lang="en-US" sz="1800" dirty="0">
              <a:latin typeface="Arial" charset="0"/>
            </a:endParaRPr>
          </a:p>
          <a:p>
            <a:pPr marL="347472" indent="-342900" algn="l">
              <a:spcBef>
                <a:spcPts val="0"/>
              </a:spcBef>
              <a:tabLst>
                <a:tab pos="5257800" algn="l"/>
              </a:tabLst>
            </a:pPr>
            <a:endParaRPr lang="en-US" sz="1800" dirty="0">
              <a:latin typeface="Arial" charset="0"/>
            </a:endParaRPr>
          </a:p>
          <a:p>
            <a:pPr marL="347472" indent="-342900" algn="l">
              <a:spcBef>
                <a:spcPts val="0"/>
              </a:spcBef>
              <a:tabLst>
                <a:tab pos="5257800" algn="l"/>
              </a:tabLst>
            </a:pPr>
            <a:endParaRPr lang="en-US" sz="1800" dirty="0">
              <a:latin typeface="Arial" charset="0"/>
            </a:endParaRPr>
          </a:p>
          <a:p>
            <a:pPr marL="347472" indent="-342900" algn="l">
              <a:spcBef>
                <a:spcPts val="0"/>
              </a:spcBef>
              <a:buFontTx/>
              <a:buChar char="•"/>
              <a:tabLst>
                <a:tab pos="5257800" algn="l"/>
              </a:tabLst>
            </a:pPr>
            <a:endParaRPr lang="en-US" sz="1800" dirty="0">
              <a:latin typeface="Arial" charset="0"/>
            </a:endParaRPr>
          </a:p>
          <a:p>
            <a:pPr marL="347472" indent="-342900" algn="l">
              <a:spcBef>
                <a:spcPts val="0"/>
              </a:spcBef>
              <a:buFontTx/>
              <a:buChar char="•"/>
              <a:tabLst>
                <a:tab pos="5257800" algn="l"/>
              </a:tabLst>
            </a:pPr>
            <a:r>
              <a:rPr lang="en-US" sz="1800" b="1" dirty="0">
                <a:latin typeface="Arial" charset="0"/>
              </a:rPr>
              <a:t>GFSSP</a:t>
            </a:r>
            <a:r>
              <a:rPr lang="en-US" sz="1800" dirty="0">
                <a:latin typeface="Arial" charset="0"/>
              </a:rPr>
              <a:t> Model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7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0866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Units and Sign Conventions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388816" y="1147980"/>
            <a:ext cx="8229600" cy="4655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7472" indent="-347472" algn="l">
              <a:spcBef>
                <a:spcPts val="0"/>
              </a:spcBef>
              <a:buFontTx/>
              <a:buChar char="•"/>
            </a:pPr>
            <a:r>
              <a:rPr lang="en-US" sz="1800" dirty="0">
                <a:latin typeface="Arial" charset="0"/>
              </a:rPr>
              <a:t>Units</a:t>
            </a:r>
          </a:p>
          <a:p>
            <a:pPr marL="347472" indent="-347472" algn="l">
              <a:spcBef>
                <a:spcPts val="0"/>
              </a:spcBef>
              <a:tabLst>
                <a:tab pos="2970213" algn="l"/>
                <a:tab pos="5197475" algn="l"/>
              </a:tabLst>
            </a:pPr>
            <a:r>
              <a:rPr lang="en-US" sz="2400" dirty="0">
                <a:latin typeface="Arial" charset="0"/>
              </a:rPr>
              <a:t>		</a:t>
            </a:r>
            <a:r>
              <a:rPr lang="en-US" sz="2000" dirty="0">
                <a:latin typeface="Arial" charset="0"/>
              </a:rPr>
              <a:t> 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External</a:t>
            </a:r>
            <a:r>
              <a:rPr lang="en-US" sz="1600" b="1" dirty="0">
                <a:latin typeface="Arial" charset="0"/>
              </a:rPr>
              <a:t>	</a:t>
            </a:r>
            <a:r>
              <a:rPr lang="en-US" sz="1600" b="1" dirty="0">
                <a:solidFill>
                  <a:srgbClr val="006600"/>
                </a:solidFill>
                <a:latin typeface="Arial" charset="0"/>
              </a:rPr>
              <a:t>Internal</a:t>
            </a:r>
            <a:endParaRPr lang="en-US" sz="1400" dirty="0">
              <a:latin typeface="Arial" charset="0"/>
            </a:endParaRPr>
          </a:p>
          <a:p>
            <a:pPr marL="347472" indent="-347472" algn="l">
              <a:spcBef>
                <a:spcPts val="0"/>
              </a:spcBef>
              <a:tabLst>
                <a:tab pos="2970213" algn="l"/>
                <a:tab pos="5087938" algn="l"/>
              </a:tabLst>
            </a:pPr>
            <a:r>
              <a:rPr lang="en-US" sz="1200" dirty="0">
                <a:latin typeface="Arial" charset="0"/>
              </a:rPr>
              <a:t>		(input/output)	(inside </a:t>
            </a:r>
            <a:r>
              <a:rPr lang="en-US" sz="1200" b="1" dirty="0">
                <a:latin typeface="Arial" charset="0"/>
              </a:rPr>
              <a:t>GFSSP</a:t>
            </a:r>
            <a:r>
              <a:rPr lang="en-US" sz="1200" dirty="0">
                <a:latin typeface="Arial" charset="0"/>
              </a:rPr>
              <a:t>)</a:t>
            </a:r>
          </a:p>
          <a:p>
            <a:pPr marL="804672" lvl="4" indent="-347472" algn="l">
              <a:spcBef>
                <a:spcPts val="0"/>
              </a:spcBef>
              <a:buFontTx/>
              <a:buChar char="–"/>
              <a:tabLst>
                <a:tab pos="3141663" algn="l"/>
                <a:tab pos="5368925" algn="l"/>
              </a:tabLst>
            </a:pPr>
            <a:r>
              <a:rPr lang="en-US" sz="1600" dirty="0">
                <a:latin typeface="Arial" charset="0"/>
              </a:rPr>
              <a:t>Length	inches	feet</a:t>
            </a:r>
          </a:p>
          <a:p>
            <a:pPr marL="804672" lvl="4" indent="-347472" algn="l">
              <a:spcBef>
                <a:spcPts val="0"/>
              </a:spcBef>
              <a:buFontTx/>
              <a:buChar char="–"/>
              <a:tabLst>
                <a:tab pos="3141663" algn="l"/>
                <a:tab pos="5368925" algn="l"/>
              </a:tabLst>
            </a:pPr>
            <a:r>
              <a:rPr lang="en-US" sz="1600" dirty="0">
                <a:latin typeface="Arial" charset="0"/>
              </a:rPr>
              <a:t>Area	inches</a:t>
            </a:r>
            <a:r>
              <a:rPr lang="en-US" sz="1600" baseline="30000" dirty="0">
                <a:latin typeface="Arial" charset="0"/>
              </a:rPr>
              <a:t>2</a:t>
            </a:r>
            <a:r>
              <a:rPr lang="en-US" sz="1600" dirty="0">
                <a:latin typeface="Arial" charset="0"/>
              </a:rPr>
              <a:t>	feet</a:t>
            </a:r>
            <a:r>
              <a:rPr lang="en-US" sz="1600" baseline="30000" dirty="0">
                <a:latin typeface="Arial" charset="0"/>
              </a:rPr>
              <a:t>2</a:t>
            </a:r>
            <a:endParaRPr lang="en-US" sz="1600" dirty="0">
              <a:latin typeface="Arial" charset="0"/>
            </a:endParaRPr>
          </a:p>
          <a:p>
            <a:pPr marL="804672" lvl="4" indent="-347472" algn="l">
              <a:spcBef>
                <a:spcPts val="0"/>
              </a:spcBef>
              <a:buFontTx/>
              <a:buChar char="–"/>
              <a:tabLst>
                <a:tab pos="3259138" algn="l"/>
                <a:tab pos="5432425" algn="l"/>
              </a:tabLst>
            </a:pPr>
            <a:r>
              <a:rPr lang="en-US" sz="1600" dirty="0">
                <a:latin typeface="Arial" charset="0"/>
              </a:rPr>
              <a:t>Pressure	</a:t>
            </a:r>
            <a:r>
              <a:rPr lang="en-US" sz="1600" dirty="0" err="1">
                <a:latin typeface="Arial" charset="0"/>
              </a:rPr>
              <a:t>psia</a:t>
            </a:r>
            <a:r>
              <a:rPr lang="en-US" sz="1600" dirty="0">
                <a:latin typeface="Arial" charset="0"/>
              </a:rPr>
              <a:t>	</a:t>
            </a:r>
            <a:r>
              <a:rPr lang="en-US" sz="1600" dirty="0" err="1">
                <a:latin typeface="Arial" charset="0"/>
              </a:rPr>
              <a:t>psf</a:t>
            </a:r>
            <a:endParaRPr lang="en-US" sz="1600" dirty="0">
              <a:latin typeface="Arial" charset="0"/>
            </a:endParaRPr>
          </a:p>
          <a:p>
            <a:pPr marL="804672" lvl="4" indent="-347472" algn="l">
              <a:spcBef>
                <a:spcPts val="0"/>
              </a:spcBef>
              <a:buFontTx/>
              <a:buChar char="–"/>
              <a:tabLst>
                <a:tab pos="3313113" algn="l"/>
                <a:tab pos="5432425" algn="l"/>
              </a:tabLst>
            </a:pPr>
            <a:r>
              <a:rPr lang="en-US" sz="1600" dirty="0">
                <a:latin typeface="Arial" charset="0"/>
              </a:rPr>
              <a:t>Temperature	°F	°R</a:t>
            </a:r>
          </a:p>
          <a:p>
            <a:pPr marL="804672" lvl="4" indent="-347472" algn="l">
              <a:spcBef>
                <a:spcPts val="0"/>
              </a:spcBef>
              <a:buFontTx/>
              <a:buChar char="–"/>
              <a:tabLst>
                <a:tab pos="3141663" algn="l"/>
                <a:tab pos="5314950" algn="l"/>
              </a:tabLst>
            </a:pPr>
            <a:r>
              <a:rPr lang="en-US" sz="1600" dirty="0">
                <a:latin typeface="Arial" charset="0"/>
              </a:rPr>
              <a:t>Mass Injection	</a:t>
            </a:r>
            <a:r>
              <a:rPr lang="en-US" sz="1600" dirty="0" err="1">
                <a:latin typeface="Arial" charset="0"/>
              </a:rPr>
              <a:t>lb</a:t>
            </a:r>
            <a:r>
              <a:rPr lang="en-US" sz="1600" baseline="-25000" dirty="0" err="1">
                <a:latin typeface="Arial" charset="0"/>
              </a:rPr>
              <a:t>m</a:t>
            </a:r>
            <a:r>
              <a:rPr lang="en-US" sz="1600" dirty="0">
                <a:latin typeface="Arial" charset="0"/>
              </a:rPr>
              <a:t>/sec	</a:t>
            </a:r>
            <a:r>
              <a:rPr lang="en-US" sz="1600" dirty="0" err="1">
                <a:latin typeface="Arial" charset="0"/>
              </a:rPr>
              <a:t>lb</a:t>
            </a:r>
            <a:r>
              <a:rPr lang="en-US" sz="1600" baseline="-25000" dirty="0" err="1">
                <a:latin typeface="Arial" charset="0"/>
              </a:rPr>
              <a:t>m</a:t>
            </a:r>
            <a:r>
              <a:rPr lang="en-US" sz="1600" dirty="0">
                <a:latin typeface="Arial" charset="0"/>
              </a:rPr>
              <a:t>/sec</a:t>
            </a:r>
          </a:p>
          <a:p>
            <a:pPr marL="804672" lvl="4" indent="-347472" algn="l">
              <a:spcBef>
                <a:spcPts val="0"/>
              </a:spcBef>
              <a:buFontTx/>
              <a:buChar char="–"/>
              <a:tabLst>
                <a:tab pos="2743200" algn="l"/>
                <a:tab pos="4916488" algn="l"/>
              </a:tabLst>
            </a:pPr>
            <a:r>
              <a:rPr lang="en-US" sz="1600" dirty="0">
                <a:latin typeface="Arial" charset="0"/>
              </a:rPr>
              <a:t>Heat Source	Btu/s OR Btu/</a:t>
            </a:r>
            <a:r>
              <a:rPr lang="en-US" sz="1600" dirty="0" err="1">
                <a:latin typeface="Arial" charset="0"/>
              </a:rPr>
              <a:t>lb</a:t>
            </a:r>
            <a:r>
              <a:rPr lang="en-US" sz="1600" baseline="-25000" dirty="0" err="1">
                <a:latin typeface="Arial" charset="0"/>
              </a:rPr>
              <a:t>m</a:t>
            </a:r>
            <a:r>
              <a:rPr lang="en-US" sz="1600" dirty="0">
                <a:latin typeface="Arial" charset="0"/>
              </a:rPr>
              <a:t>	Btu/s OR Btu/</a:t>
            </a:r>
            <a:r>
              <a:rPr lang="en-US" sz="1600" dirty="0" err="1">
                <a:latin typeface="Arial" charset="0"/>
              </a:rPr>
              <a:t>lb</a:t>
            </a:r>
            <a:r>
              <a:rPr lang="en-US" sz="1600" baseline="-25000" dirty="0" err="1">
                <a:latin typeface="Arial" charset="0"/>
              </a:rPr>
              <a:t>m</a:t>
            </a:r>
            <a:endParaRPr lang="en-US" sz="1600" baseline="-25000" dirty="0">
              <a:latin typeface="Arial" charset="0"/>
            </a:endParaRPr>
          </a:p>
          <a:p>
            <a:pPr marL="804672" lvl="3" indent="-347472" algn="l">
              <a:spcBef>
                <a:spcPts val="0"/>
              </a:spcBef>
              <a:buFontTx/>
              <a:buChar char="–"/>
            </a:pPr>
            <a:endParaRPr lang="en-US" sz="1600" b="1" dirty="0">
              <a:latin typeface="Arial" charset="0"/>
            </a:endParaRPr>
          </a:p>
          <a:p>
            <a:pPr marL="347472" lvl="2" indent="-347472" algn="l">
              <a:spcBef>
                <a:spcPts val="0"/>
              </a:spcBef>
              <a:buFontTx/>
              <a:buChar char="–"/>
            </a:pPr>
            <a:endParaRPr lang="en-US" sz="1600" b="1" dirty="0">
              <a:latin typeface="Arial" charset="0"/>
            </a:endParaRPr>
          </a:p>
          <a:p>
            <a:pPr marL="347472" indent="-347472" algn="l">
              <a:spcBef>
                <a:spcPts val="0"/>
              </a:spcBef>
              <a:buFontTx/>
              <a:buChar char="•"/>
            </a:pPr>
            <a:r>
              <a:rPr lang="en-US" sz="1800" dirty="0">
                <a:latin typeface="Arial" charset="0"/>
              </a:rPr>
              <a:t>Sign Conventions</a:t>
            </a:r>
          </a:p>
          <a:p>
            <a:pPr marL="347472" indent="-347472" algn="l">
              <a:spcBef>
                <a:spcPts val="0"/>
              </a:spcBef>
            </a:pPr>
            <a:endParaRPr lang="en-US" sz="1600" dirty="0">
              <a:latin typeface="Arial" charset="0"/>
            </a:endParaRPr>
          </a:p>
          <a:p>
            <a:pPr marL="804672" lvl="4" indent="-347472" algn="l" defTabSz="801688">
              <a:spcBef>
                <a:spcPts val="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Mass Input to Node:	positive (+)</a:t>
            </a:r>
          </a:p>
          <a:p>
            <a:pPr marL="804672" lvl="4" indent="-347472" algn="l" defTabSz="801688">
              <a:spcBef>
                <a:spcPts val="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Mass Output from Node:	negative (-)</a:t>
            </a:r>
          </a:p>
          <a:p>
            <a:pPr marL="804672" lvl="4" indent="-347472" algn="l" defTabSz="801688">
              <a:spcBef>
                <a:spcPts val="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Heat Input to Node:	positive (+)</a:t>
            </a:r>
          </a:p>
          <a:p>
            <a:pPr marL="804672" lvl="4" indent="-347472" algn="l" defTabSz="801688">
              <a:spcBef>
                <a:spcPts val="0"/>
              </a:spcBef>
              <a:buFontTx/>
              <a:buChar char="–"/>
            </a:pPr>
            <a:r>
              <a:rPr lang="en-US" sz="1600" dirty="0">
                <a:latin typeface="Arial" charset="0"/>
              </a:rPr>
              <a:t>Heat Output from Node:	negative (-)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388599" y="1150611"/>
            <a:ext cx="8356816" cy="416524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Arial" charset="0"/>
              </a:rPr>
              <a:t>Principal Variables</a:t>
            </a:r>
          </a:p>
          <a:p>
            <a:pPr marL="347472" indent="-347472" algn="l"/>
            <a:endParaRPr lang="en-US" sz="1800" dirty="0">
              <a:latin typeface="Arial" charset="0"/>
            </a:endParaRPr>
          </a:p>
          <a:p>
            <a:pPr marL="346075" lvl="1" indent="-346075" algn="l" defTabSz="1001713"/>
            <a:r>
              <a:rPr lang="en-US" sz="1600" b="1" u="sng" dirty="0">
                <a:solidFill>
                  <a:srgbClr val="0000FF"/>
                </a:solidFill>
                <a:latin typeface="Arial" charset="0"/>
              </a:rPr>
              <a:t>Unknown Variables</a:t>
            </a:r>
            <a:r>
              <a:rPr lang="en-US" sz="1600" b="1" dirty="0">
                <a:latin typeface="Arial" charset="0"/>
              </a:rPr>
              <a:t>		</a:t>
            </a:r>
            <a:r>
              <a:rPr lang="en-US" sz="1600" b="1" u="sng" dirty="0">
                <a:solidFill>
                  <a:srgbClr val="0000FF"/>
                </a:solidFill>
                <a:latin typeface="Arial" charset="0"/>
              </a:rPr>
              <a:t>Available Equations to Solve</a:t>
            </a:r>
            <a:endParaRPr lang="en-US" sz="1600" b="1" dirty="0">
              <a:solidFill>
                <a:srgbClr val="0000FF"/>
              </a:solidFill>
              <a:latin typeface="Arial" charset="0"/>
            </a:endParaRPr>
          </a:p>
          <a:p>
            <a:pPr marL="346075" lvl="1" indent="-346075" algn="l" defTabSz="1001713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>
                <a:latin typeface="Arial" charset="0"/>
              </a:rPr>
              <a:t>	1. Pressure	1. Mass Conservation Equation</a:t>
            </a:r>
          </a:p>
          <a:p>
            <a:pPr marL="804672" lvl="1" indent="-347472" algn="l" defTabSz="1055688">
              <a:spcBef>
                <a:spcPts val="432"/>
              </a:spcBef>
            </a:pPr>
            <a:endParaRPr lang="en-US" sz="1600" dirty="0">
              <a:latin typeface="Arial" charset="0"/>
            </a:endParaRPr>
          </a:p>
          <a:p>
            <a:pPr marL="346075" lvl="1" indent="-346075" algn="l" defTabSz="1333500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>
                <a:latin typeface="Arial" charset="0"/>
              </a:rPr>
              <a:t>	2. Flowrate	2. Momentum Conservation Equation</a:t>
            </a:r>
          </a:p>
          <a:p>
            <a:pPr marL="804672" lvl="1" indent="-347472" algn="l" defTabSz="1055688">
              <a:spcBef>
                <a:spcPts val="432"/>
              </a:spcBef>
            </a:pPr>
            <a:endParaRPr lang="en-US" sz="1600" dirty="0">
              <a:latin typeface="Arial" charset="0"/>
            </a:endParaRPr>
          </a:p>
          <a:p>
            <a:pPr marL="346075" lvl="1" indent="-346075" algn="l" defTabSz="1333500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>
                <a:latin typeface="Arial" charset="0"/>
              </a:rPr>
              <a:t>	3. Fluid Temperature	3. Energy Conservation Equation of Fluid</a:t>
            </a:r>
          </a:p>
          <a:p>
            <a:pPr marL="804672" lvl="1" indent="-347472" algn="l" defTabSz="1055688">
              <a:spcBef>
                <a:spcPts val="432"/>
              </a:spcBef>
            </a:pPr>
            <a:endParaRPr lang="en-US" sz="1600" dirty="0">
              <a:latin typeface="Arial" charset="0"/>
            </a:endParaRPr>
          </a:p>
          <a:p>
            <a:pPr marL="346075" lvl="1" indent="-346075" algn="l" defTabSz="1333500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>
                <a:latin typeface="Arial" charset="0"/>
              </a:rPr>
              <a:t>	4. Solid Temperature	4. Energy Conservation Equation of Solid</a:t>
            </a:r>
          </a:p>
          <a:p>
            <a:pPr marL="804672" lvl="1" indent="-347472" algn="l" defTabSz="1055688">
              <a:spcBef>
                <a:spcPts val="432"/>
              </a:spcBef>
            </a:pPr>
            <a:endParaRPr lang="en-US" sz="1600" dirty="0">
              <a:latin typeface="Arial" charset="0"/>
            </a:endParaRPr>
          </a:p>
          <a:p>
            <a:pPr marL="346075" lvl="1" indent="-346075" algn="l" defTabSz="1055688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>
                <a:latin typeface="Arial" charset="0"/>
              </a:rPr>
              <a:t>	5. Species Concentration	5. Conservation Equations for Mass Fraction of Species</a:t>
            </a:r>
          </a:p>
          <a:p>
            <a:pPr marL="804672" lvl="1" indent="-347472" algn="l" defTabSz="1055688">
              <a:spcBef>
                <a:spcPts val="432"/>
              </a:spcBef>
            </a:pPr>
            <a:endParaRPr lang="en-US" sz="1600" dirty="0">
              <a:latin typeface="Arial" charset="0"/>
            </a:endParaRPr>
          </a:p>
          <a:p>
            <a:pPr marL="346075" lvl="1" indent="-346075" algn="l" defTabSz="1055688">
              <a:spcBef>
                <a:spcPts val="432"/>
              </a:spcBef>
              <a:tabLst>
                <a:tab pos="3032125" algn="l"/>
              </a:tabLst>
            </a:pPr>
            <a:r>
              <a:rPr lang="en-US" sz="1600" dirty="0">
                <a:latin typeface="Arial" charset="0"/>
              </a:rPr>
              <a:t>	6. Mass	6. Thermodynamic Equation of State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1A34C004-7483-402A-9C51-03C02C4C1CD2}" type="slidenum">
              <a:rPr lang="en-US" sz="1000" smtClean="0">
                <a:latin typeface="+mn-lt"/>
              </a:rPr>
              <a:t>8</a:t>
            </a:fld>
            <a:endParaRPr lang="en-US" sz="1000">
              <a:latin typeface="+mn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0866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Mathematical Formulation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(1/2)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387515" y="1145860"/>
            <a:ext cx="8229600" cy="387798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Arial" charset="0"/>
              </a:rPr>
              <a:t>Auxiliary Variables</a:t>
            </a:r>
          </a:p>
          <a:p>
            <a:pPr marL="804672" lvl="7" indent="-347472"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006600"/>
                </a:solidFill>
                <a:latin typeface="Arial" charset="0"/>
              </a:rPr>
              <a:t>Thermodynamic Properties</a:t>
            </a:r>
          </a:p>
          <a:p>
            <a:pPr marL="804672" lvl="7" indent="-347472"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C00000"/>
                </a:solidFill>
                <a:latin typeface="Arial" charset="0"/>
              </a:rPr>
              <a:t>Flow Resistance Factor</a:t>
            </a:r>
          </a:p>
          <a:p>
            <a:pPr marL="804672" lvl="7" indent="-347472"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C00000"/>
                </a:solidFill>
                <a:latin typeface="Arial" charset="0"/>
              </a:rPr>
              <a:t>Heat Transfer Coefficient</a:t>
            </a:r>
          </a:p>
          <a:p>
            <a:pPr marL="347472" indent="-347472" algn="l"/>
            <a:endParaRPr lang="en-US" sz="2000" dirty="0">
              <a:latin typeface="Arial" charset="0"/>
            </a:endParaRPr>
          </a:p>
          <a:p>
            <a:pPr marL="347472" indent="-347472" algn="l"/>
            <a:endParaRPr lang="en-US" sz="1600" dirty="0">
              <a:latin typeface="Arial" charset="0"/>
            </a:endParaRPr>
          </a:p>
          <a:p>
            <a:pPr marL="804672" lvl="1" indent="-347472" algn="l"/>
            <a:r>
              <a:rPr lang="en-US" sz="1600" b="1" u="sng" dirty="0">
                <a:solidFill>
                  <a:srgbClr val="0000FF"/>
                </a:solidFill>
                <a:latin typeface="Arial" charset="0"/>
              </a:rPr>
              <a:t>Unknown Variables</a:t>
            </a:r>
            <a:r>
              <a:rPr lang="en-US" sz="1600" b="1" dirty="0">
                <a:solidFill>
                  <a:srgbClr val="0000FF"/>
                </a:solidFill>
                <a:latin typeface="Arial" charset="0"/>
              </a:rPr>
              <a:t>		</a:t>
            </a:r>
            <a:r>
              <a:rPr lang="en-US" sz="1600" b="1" u="sng" dirty="0">
                <a:solidFill>
                  <a:srgbClr val="0000FF"/>
                </a:solidFill>
                <a:latin typeface="Arial" charset="0"/>
              </a:rPr>
              <a:t>Available Equations to Solve</a:t>
            </a:r>
            <a:endParaRPr lang="en-US" sz="1600" dirty="0">
              <a:solidFill>
                <a:srgbClr val="0000FF"/>
              </a:solidFill>
              <a:latin typeface="Arial" charset="0"/>
            </a:endParaRPr>
          </a:p>
          <a:p>
            <a:pPr marL="347472" indent="-347472" algn="l"/>
            <a:endParaRPr lang="en-US" sz="1600" dirty="0">
              <a:solidFill>
                <a:srgbClr val="006600"/>
              </a:solidFill>
              <a:latin typeface="Arial" charset="0"/>
            </a:endParaRPr>
          </a:p>
          <a:p>
            <a:pPr marL="804672" lvl="1" indent="-347472" algn="l"/>
            <a:r>
              <a:rPr lang="en-US" sz="1600" dirty="0">
                <a:solidFill>
                  <a:srgbClr val="006600"/>
                </a:solidFill>
                <a:latin typeface="Arial" charset="0"/>
              </a:rPr>
              <a:t>Density		</a:t>
            </a:r>
          </a:p>
          <a:p>
            <a:pPr marL="804672" lvl="1" indent="-347472" algn="l"/>
            <a:r>
              <a:rPr lang="en-US" sz="1600" dirty="0">
                <a:solidFill>
                  <a:srgbClr val="006600"/>
                </a:solidFill>
                <a:latin typeface="Arial" charset="0"/>
              </a:rPr>
              <a:t>Specific Heats		   	Equilibrium Thermodynamic Relations</a:t>
            </a:r>
          </a:p>
          <a:p>
            <a:pPr marL="804672" lvl="1" indent="-347472" algn="l"/>
            <a:r>
              <a:rPr lang="en-US" sz="1600" dirty="0">
                <a:solidFill>
                  <a:srgbClr val="006600"/>
                </a:solidFill>
                <a:latin typeface="Arial" charset="0"/>
              </a:rPr>
              <a:t>Viscosity		 	[GASP, WASP &amp; GASPAK Property Programs]</a:t>
            </a:r>
          </a:p>
          <a:p>
            <a:pPr marL="804672" lvl="1" indent="-347472" algn="l"/>
            <a:r>
              <a:rPr lang="en-US" sz="1600" dirty="0">
                <a:solidFill>
                  <a:srgbClr val="006600"/>
                </a:solidFill>
                <a:latin typeface="Arial" charset="0"/>
              </a:rPr>
              <a:t>Thermal Conductivity</a:t>
            </a:r>
          </a:p>
          <a:p>
            <a:pPr marL="804672" lvl="1" indent="-347472" algn="l"/>
            <a:endParaRPr lang="en-US" sz="1600" dirty="0">
              <a:solidFill>
                <a:schemeClr val="accent2"/>
              </a:solidFill>
              <a:latin typeface="Arial" charset="0"/>
            </a:endParaRPr>
          </a:p>
          <a:p>
            <a:pPr marL="804672" lvl="1" indent="-347472" algn="l"/>
            <a:r>
              <a:rPr lang="en-US" sz="1600" dirty="0">
                <a:solidFill>
                  <a:srgbClr val="C00000"/>
                </a:solidFill>
                <a:latin typeface="Arial" charset="0"/>
              </a:rPr>
              <a:t>Flow Resistance Factor	   	Empirical Relations</a:t>
            </a:r>
          </a:p>
          <a:p>
            <a:pPr marL="804672" lvl="1" indent="-347472" algn="l"/>
            <a:r>
              <a:rPr lang="en-US" sz="1600" dirty="0">
                <a:solidFill>
                  <a:srgbClr val="C00000"/>
                </a:solidFill>
                <a:latin typeface="Arial" charset="0"/>
              </a:rPr>
              <a:t>Heat Transfer Coefficient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1A34C004-7483-402A-9C51-03C02C4C1CD2}" type="slidenum">
              <a:rPr lang="en-US" sz="1000" smtClean="0">
                <a:latin typeface="+mn-lt"/>
              </a:rPr>
              <a:t>9</a:t>
            </a:fld>
            <a:endParaRPr lang="en-US" sz="1000">
              <a:latin typeface="+mn-lt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0866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Mathematical Formulation </a:t>
            </a: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(2/2)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10</a:t>
            </a:fld>
            <a:endParaRPr lang="en-US" dirty="0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70866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Program Structure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499" y="1149643"/>
            <a:ext cx="8779001" cy="3761558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11</a:t>
            </a:fld>
            <a:endParaRPr lang="en-US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70866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Resistance Options (1/3)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171754" y="1207882"/>
            <a:ext cx="8800492" cy="4606564"/>
            <a:chOff x="249723" y="1395445"/>
            <a:chExt cx="8800492" cy="4606564"/>
          </a:xfrm>
        </p:grpSpPr>
        <p:sp>
          <p:nvSpPr>
            <p:cNvPr id="50" name="Rectangle 4"/>
            <p:cNvSpPr>
              <a:spLocks noChangeArrowheads="1"/>
            </p:cNvSpPr>
            <p:nvPr/>
          </p:nvSpPr>
          <p:spPr bwMode="auto">
            <a:xfrm>
              <a:off x="2100263" y="1547420"/>
              <a:ext cx="1068387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 dirty="0">
                  <a:latin typeface="Arial" charset="0"/>
                </a:rPr>
                <a:t>1. Pipe Flow</a:t>
              </a:r>
            </a:p>
          </p:txBody>
        </p:sp>
        <p:sp>
          <p:nvSpPr>
            <p:cNvPr id="51" name="Rectangle 11"/>
            <p:cNvSpPr>
              <a:spLocks noChangeArrowheads="1"/>
            </p:cNvSpPr>
            <p:nvPr/>
          </p:nvSpPr>
          <p:spPr bwMode="auto">
            <a:xfrm>
              <a:off x="2100263" y="2261679"/>
              <a:ext cx="2332037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 dirty="0">
                  <a:latin typeface="Arial" charset="0"/>
                </a:rPr>
                <a:t>2. Flow Through a Restriction</a:t>
              </a:r>
            </a:p>
          </p:txBody>
        </p:sp>
        <p:sp>
          <p:nvSpPr>
            <p:cNvPr id="53" name="Rectangle 15"/>
            <p:cNvSpPr>
              <a:spLocks noChangeArrowheads="1"/>
            </p:cNvSpPr>
            <p:nvPr/>
          </p:nvSpPr>
          <p:spPr bwMode="auto">
            <a:xfrm>
              <a:off x="2100263" y="3350824"/>
              <a:ext cx="165735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 dirty="0">
                  <a:latin typeface="Arial" charset="0"/>
                </a:rPr>
                <a:t>3. Non-Circular Duct</a:t>
              </a:r>
            </a:p>
          </p:txBody>
        </p:sp>
        <p:sp>
          <p:nvSpPr>
            <p:cNvPr id="54" name="Rectangle 17"/>
            <p:cNvSpPr>
              <a:spLocks noChangeArrowheads="1"/>
            </p:cNvSpPr>
            <p:nvPr/>
          </p:nvSpPr>
          <p:spPr bwMode="auto">
            <a:xfrm>
              <a:off x="2100263" y="4391326"/>
              <a:ext cx="21113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4. Pipe Flow with Entrance</a:t>
              </a:r>
            </a:p>
            <a:p>
              <a:pPr algn="l"/>
              <a:r>
                <a:rPr lang="en-US" sz="1200" b="1">
                  <a:latin typeface="Arial" charset="0"/>
                </a:rPr>
                <a:t>    &amp; Exit Losses</a:t>
              </a:r>
            </a:p>
          </p:txBody>
        </p:sp>
        <p:sp>
          <p:nvSpPr>
            <p:cNvPr id="55" name="Rectangle 21"/>
            <p:cNvSpPr>
              <a:spLocks noChangeArrowheads="1"/>
            </p:cNvSpPr>
            <p:nvPr/>
          </p:nvSpPr>
          <p:spPr bwMode="auto">
            <a:xfrm>
              <a:off x="2100263" y="5300295"/>
              <a:ext cx="172085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 dirty="0">
                  <a:latin typeface="Arial" charset="0"/>
                </a:rPr>
                <a:t>5. Thin, Sharp Orifice</a:t>
              </a:r>
            </a:p>
          </p:txBody>
        </p:sp>
        <p:sp>
          <p:nvSpPr>
            <p:cNvPr id="56" name="Rectangle 24"/>
            <p:cNvSpPr>
              <a:spLocks noChangeArrowheads="1"/>
            </p:cNvSpPr>
            <p:nvPr/>
          </p:nvSpPr>
          <p:spPr bwMode="auto">
            <a:xfrm>
              <a:off x="7064008" y="1686639"/>
              <a:ext cx="127635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 dirty="0">
                  <a:latin typeface="Arial" charset="0"/>
                </a:rPr>
                <a:t>6. Thick Orifice</a:t>
              </a:r>
            </a:p>
          </p:txBody>
        </p:sp>
        <p:sp>
          <p:nvSpPr>
            <p:cNvPr id="57" name="Rectangle 27"/>
            <p:cNvSpPr>
              <a:spLocks noChangeArrowheads="1"/>
            </p:cNvSpPr>
            <p:nvPr/>
          </p:nvSpPr>
          <p:spPr bwMode="auto">
            <a:xfrm>
              <a:off x="7064008" y="2864087"/>
              <a:ext cx="165735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7. Square Reduction</a:t>
              </a:r>
            </a:p>
          </p:txBody>
        </p:sp>
        <p:sp>
          <p:nvSpPr>
            <p:cNvPr id="58" name="Rectangle 29"/>
            <p:cNvSpPr>
              <a:spLocks noChangeArrowheads="1"/>
            </p:cNvSpPr>
            <p:nvPr/>
          </p:nvSpPr>
          <p:spPr bwMode="auto">
            <a:xfrm>
              <a:off x="7064008" y="4032806"/>
              <a:ext cx="168275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8. Square Expansion</a:t>
              </a:r>
            </a:p>
          </p:txBody>
        </p:sp>
        <p:sp>
          <p:nvSpPr>
            <p:cNvPr id="59" name="Rectangle 31"/>
            <p:cNvSpPr>
              <a:spLocks noChangeArrowheads="1"/>
            </p:cNvSpPr>
            <p:nvPr/>
          </p:nvSpPr>
          <p:spPr bwMode="auto">
            <a:xfrm>
              <a:off x="7064007" y="5345203"/>
              <a:ext cx="1986208" cy="2776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 lIns="92075" tIns="46038" rIns="92075" bIns="46038">
              <a:spAutoFit/>
            </a:bodyPr>
            <a:lstStyle/>
            <a:p>
              <a:pPr algn="l"/>
              <a:r>
                <a:rPr lang="en-US" sz="1200" b="1" dirty="0">
                  <a:latin typeface="Arial" charset="0"/>
                </a:rPr>
                <a:t>9. Rotating Annular Duct</a:t>
              </a:r>
            </a:p>
          </p:txBody>
        </p:sp>
        <p:pic>
          <p:nvPicPr>
            <p:cNvPr id="60" name="Picture 5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9723" y="5041279"/>
              <a:ext cx="1828800" cy="792669"/>
            </a:xfrm>
            <a:prstGeom prst="rect">
              <a:avLst/>
            </a:prstGeom>
          </p:spPr>
        </p:pic>
        <p:pic>
          <p:nvPicPr>
            <p:cNvPr id="61" name="Picture 6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718792" y="1395445"/>
              <a:ext cx="1965960" cy="857024"/>
            </a:xfrm>
            <a:prstGeom prst="rect">
              <a:avLst/>
            </a:prstGeom>
          </p:spPr>
        </p:pic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18792" y="2628598"/>
              <a:ext cx="2203704" cy="745614"/>
            </a:xfrm>
            <a:prstGeom prst="rect">
              <a:avLst/>
            </a:prstGeom>
          </p:spPr>
        </p:pic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18792" y="3750341"/>
              <a:ext cx="2377440" cy="839567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718792" y="4966037"/>
              <a:ext cx="2331720" cy="1035972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92198" y="2164126"/>
              <a:ext cx="1234440" cy="469743"/>
            </a:xfrm>
            <a:prstGeom prst="rect">
              <a:avLst/>
            </a:prstGeom>
          </p:spPr>
        </p:pic>
        <p:grpSp>
          <p:nvGrpSpPr>
            <p:cNvPr id="66" name="Group 65"/>
            <p:cNvGrpSpPr/>
            <p:nvPr/>
          </p:nvGrpSpPr>
          <p:grpSpPr>
            <a:xfrm>
              <a:off x="414490" y="4400451"/>
              <a:ext cx="1389856" cy="438950"/>
              <a:chOff x="182563" y="4341019"/>
              <a:chExt cx="1389856" cy="438950"/>
            </a:xfrm>
          </p:grpSpPr>
          <p:sp>
            <p:nvSpPr>
              <p:cNvPr id="75" name="Oval 14"/>
              <p:cNvSpPr>
                <a:spLocks noChangeArrowheads="1"/>
              </p:cNvSpPr>
              <p:nvPr/>
            </p:nvSpPr>
            <p:spPr bwMode="auto">
              <a:xfrm>
                <a:off x="1285082" y="4341019"/>
                <a:ext cx="287337" cy="430213"/>
              </a:xfrm>
              <a:prstGeom prst="ellips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76" name="Oval 11"/>
              <p:cNvSpPr>
                <a:spLocks noChangeArrowheads="1"/>
              </p:cNvSpPr>
              <p:nvPr/>
            </p:nvSpPr>
            <p:spPr bwMode="auto">
              <a:xfrm>
                <a:off x="182563" y="4341019"/>
                <a:ext cx="287337" cy="430213"/>
              </a:xfrm>
              <a:prstGeom prst="ellips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pic>
            <p:nvPicPr>
              <p:cNvPr id="77" name="Picture 76"/>
              <p:cNvPicPr>
                <a:picLocks noChangeAspect="1"/>
              </p:cNvPicPr>
              <p:nvPr/>
            </p:nvPicPr>
            <p:blipFill rotWithShape="1">
              <a:blip r:embed="rId8"/>
              <a:srcRect r="46562"/>
              <a:stretch/>
            </p:blipFill>
            <p:spPr>
              <a:xfrm>
                <a:off x="1283488" y="4341019"/>
                <a:ext cx="156375" cy="438950"/>
              </a:xfrm>
              <a:prstGeom prst="rect">
                <a:avLst/>
              </a:prstGeom>
              <a:solidFill>
                <a:sysClr val="window" lastClr="FFFFFF"/>
              </a:solidFill>
              <a:ln>
                <a:noFill/>
              </a:ln>
            </p:spPr>
          </p:pic>
          <p:sp>
            <p:nvSpPr>
              <p:cNvPr id="78" name="Line 12"/>
              <p:cNvSpPr>
                <a:spLocks noChangeShapeType="1"/>
              </p:cNvSpPr>
              <p:nvPr/>
            </p:nvSpPr>
            <p:spPr bwMode="auto">
              <a:xfrm>
                <a:off x="326231" y="4341019"/>
                <a:ext cx="1097280" cy="1588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79" name="Line 13"/>
              <p:cNvSpPr>
                <a:spLocks noChangeShapeType="1"/>
              </p:cNvSpPr>
              <p:nvPr/>
            </p:nvSpPr>
            <p:spPr bwMode="auto">
              <a:xfrm>
                <a:off x="326231" y="4772026"/>
                <a:ext cx="1097280" cy="1588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cxnSp>
            <p:nvCxnSpPr>
              <p:cNvPr id="80" name="Straight Arrow Connector 79"/>
              <p:cNvCxnSpPr/>
              <p:nvPr/>
            </p:nvCxnSpPr>
            <p:spPr>
              <a:xfrm>
                <a:off x="760571" y="4556125"/>
                <a:ext cx="228600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headEnd type="none" w="med" len="med"/>
                <a:tailEnd type="arrow" w="med" len="med"/>
              </a:ln>
              <a:effectLst/>
            </p:spPr>
          </p:cxnSp>
        </p:grpSp>
        <p:pic>
          <p:nvPicPr>
            <p:cNvPr id="67" name="Picture 66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17302" y="2893782"/>
              <a:ext cx="1384233" cy="1188720"/>
            </a:xfrm>
            <a:prstGeom prst="rect">
              <a:avLst/>
            </a:prstGeom>
          </p:spPr>
        </p:pic>
        <p:grpSp>
          <p:nvGrpSpPr>
            <p:cNvPr id="68" name="Group 67"/>
            <p:cNvGrpSpPr/>
            <p:nvPr/>
          </p:nvGrpSpPr>
          <p:grpSpPr>
            <a:xfrm>
              <a:off x="414490" y="1465263"/>
              <a:ext cx="1389856" cy="438950"/>
              <a:chOff x="182563" y="4341019"/>
              <a:chExt cx="1389856" cy="438950"/>
            </a:xfrm>
          </p:grpSpPr>
          <p:sp>
            <p:nvSpPr>
              <p:cNvPr id="69" name="Oval 14"/>
              <p:cNvSpPr>
                <a:spLocks noChangeArrowheads="1"/>
              </p:cNvSpPr>
              <p:nvPr/>
            </p:nvSpPr>
            <p:spPr bwMode="auto">
              <a:xfrm>
                <a:off x="1285082" y="4341019"/>
                <a:ext cx="287337" cy="430213"/>
              </a:xfrm>
              <a:prstGeom prst="ellips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70" name="Oval 11"/>
              <p:cNvSpPr>
                <a:spLocks noChangeArrowheads="1"/>
              </p:cNvSpPr>
              <p:nvPr/>
            </p:nvSpPr>
            <p:spPr bwMode="auto">
              <a:xfrm>
                <a:off x="182563" y="4341019"/>
                <a:ext cx="287337" cy="430213"/>
              </a:xfrm>
              <a:prstGeom prst="ellips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pic>
            <p:nvPicPr>
              <p:cNvPr id="71" name="Picture 70"/>
              <p:cNvPicPr>
                <a:picLocks noChangeAspect="1"/>
              </p:cNvPicPr>
              <p:nvPr/>
            </p:nvPicPr>
            <p:blipFill rotWithShape="1">
              <a:blip r:embed="rId8"/>
              <a:srcRect r="46562"/>
              <a:stretch/>
            </p:blipFill>
            <p:spPr>
              <a:xfrm>
                <a:off x="1283488" y="4341019"/>
                <a:ext cx="156375" cy="438950"/>
              </a:xfrm>
              <a:prstGeom prst="rect">
                <a:avLst/>
              </a:prstGeom>
              <a:solidFill>
                <a:sysClr val="window" lastClr="FFFFFF"/>
              </a:solidFill>
              <a:ln>
                <a:noFill/>
              </a:ln>
            </p:spPr>
          </p:pic>
          <p:sp>
            <p:nvSpPr>
              <p:cNvPr id="72" name="Line 12"/>
              <p:cNvSpPr>
                <a:spLocks noChangeShapeType="1"/>
              </p:cNvSpPr>
              <p:nvPr/>
            </p:nvSpPr>
            <p:spPr bwMode="auto">
              <a:xfrm>
                <a:off x="326231" y="4341019"/>
                <a:ext cx="1097280" cy="1588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sp>
            <p:nvSpPr>
              <p:cNvPr id="73" name="Line 13"/>
              <p:cNvSpPr>
                <a:spLocks noChangeShapeType="1"/>
              </p:cNvSpPr>
              <p:nvPr/>
            </p:nvSpPr>
            <p:spPr bwMode="auto">
              <a:xfrm>
                <a:off x="326231" y="4772026"/>
                <a:ext cx="1097280" cy="1588"/>
              </a:xfrm>
              <a:prstGeom prst="line">
                <a:avLst/>
              </a:prstGeom>
              <a:noFill/>
              <a:ln w="7938">
                <a:solidFill>
                  <a:srgbClr val="000000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</a:endParaRPr>
              </a:p>
            </p:txBody>
          </p:sp>
          <p:cxnSp>
            <p:nvCxnSpPr>
              <p:cNvPr id="74" name="Straight Arrow Connector 73"/>
              <p:cNvCxnSpPr/>
              <p:nvPr/>
            </p:nvCxnSpPr>
            <p:spPr>
              <a:xfrm>
                <a:off x="760571" y="4556125"/>
                <a:ext cx="228600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  <a:miter lim="800000"/>
                <a:headEnd type="none" w="med" len="med"/>
                <a:tailEnd type="arrow" w="med" len="med"/>
              </a:ln>
              <a:effectLst/>
            </p:spPr>
          </p:cxnSp>
        </p:grpSp>
      </p:grpSp>
      <p:sp>
        <p:nvSpPr>
          <p:cNvPr id="81" name="Line 12"/>
          <p:cNvSpPr>
            <a:spLocks noChangeShapeType="1"/>
          </p:cNvSpPr>
          <p:nvPr/>
        </p:nvSpPr>
        <p:spPr bwMode="auto">
          <a:xfrm flipH="1">
            <a:off x="4495864" y="1320800"/>
            <a:ext cx="3175" cy="48133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12</a:t>
            </a:fld>
            <a:endParaRPr lang="en-US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70866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Resistance Options (2/3)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12700" y="1265238"/>
            <a:ext cx="8851900" cy="4945062"/>
            <a:chOff x="12700" y="1265238"/>
            <a:chExt cx="8851900" cy="4945062"/>
          </a:xfrm>
        </p:grpSpPr>
        <p:sp>
          <p:nvSpPr>
            <p:cNvPr id="41" name="Line 4"/>
            <p:cNvSpPr>
              <a:spLocks noChangeShapeType="1"/>
            </p:cNvSpPr>
            <p:nvPr/>
          </p:nvSpPr>
          <p:spPr bwMode="auto">
            <a:xfrm>
              <a:off x="1739900" y="19939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" name="Rectangle 5"/>
            <p:cNvSpPr>
              <a:spLocks noChangeArrowheads="1"/>
            </p:cNvSpPr>
            <p:nvPr/>
          </p:nvSpPr>
          <p:spPr bwMode="auto">
            <a:xfrm>
              <a:off x="2130425" y="1874838"/>
              <a:ext cx="1936750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10. Rotating Radial Duct</a:t>
              </a:r>
            </a:p>
          </p:txBody>
        </p:sp>
        <p:sp>
          <p:nvSpPr>
            <p:cNvPr id="43" name="Line 6"/>
            <p:cNvSpPr>
              <a:spLocks noChangeShapeType="1"/>
            </p:cNvSpPr>
            <p:nvPr/>
          </p:nvSpPr>
          <p:spPr bwMode="auto">
            <a:xfrm>
              <a:off x="4429125" y="1630363"/>
              <a:ext cx="12700" cy="451643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" name="Rectangle 7"/>
            <p:cNvSpPr>
              <a:spLocks noChangeArrowheads="1"/>
            </p:cNvSpPr>
            <p:nvPr/>
          </p:nvSpPr>
          <p:spPr bwMode="auto">
            <a:xfrm>
              <a:off x="2092325" y="3316288"/>
              <a:ext cx="148907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11. Labyrinth Seal</a:t>
              </a:r>
            </a:p>
          </p:txBody>
        </p:sp>
        <p:sp>
          <p:nvSpPr>
            <p:cNvPr id="45" name="Line 8"/>
            <p:cNvSpPr>
              <a:spLocks noChangeShapeType="1"/>
            </p:cNvSpPr>
            <p:nvPr/>
          </p:nvSpPr>
          <p:spPr bwMode="auto">
            <a:xfrm>
              <a:off x="1739900" y="4559300"/>
              <a:ext cx="3810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" name="Rectangle 9"/>
            <p:cNvSpPr>
              <a:spLocks noChangeArrowheads="1"/>
            </p:cNvSpPr>
            <p:nvPr/>
          </p:nvSpPr>
          <p:spPr bwMode="auto">
            <a:xfrm>
              <a:off x="2130425" y="4440238"/>
              <a:ext cx="1141413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92075" tIns="46038" rIns="92075" bIns="46038">
              <a:spAutoFit/>
            </a:bodyPr>
            <a:lstStyle/>
            <a:p>
              <a:pPr algn="l"/>
              <a:r>
                <a:rPr lang="en-US" sz="1200" b="1">
                  <a:latin typeface="Arial" charset="0"/>
                </a:rPr>
                <a:t>12. Face Seal</a:t>
              </a:r>
            </a:p>
          </p:txBody>
        </p:sp>
        <p:graphicFrame>
          <p:nvGraphicFramePr>
            <p:cNvPr id="47" name="Object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740212215"/>
                </p:ext>
              </p:extLst>
            </p:nvPr>
          </p:nvGraphicFramePr>
          <p:xfrm>
            <a:off x="12700" y="1265238"/>
            <a:ext cx="1778000" cy="1416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2" imgW="5170320" imgH="4120920" progId="Word.Document.8">
                    <p:embed/>
                  </p:oleObj>
                </mc:Choice>
                <mc:Fallback>
                  <p:oleObj name="Document" r:id="rId2" imgW="5170320" imgH="4120920" progId="Word.Document.8">
                    <p:embed/>
                    <p:pic>
                      <p:nvPicPr>
                        <p:cNvPr id="3074" name="Object 10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00" y="1265238"/>
                          <a:ext cx="1778000" cy="1416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8" name="Object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65240617"/>
                </p:ext>
              </p:extLst>
            </p:nvPr>
          </p:nvGraphicFramePr>
          <p:xfrm>
            <a:off x="50800" y="2844800"/>
            <a:ext cx="1949450" cy="102711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" imgW="6391080" imgH="3369960" progId="">
                    <p:embed/>
                  </p:oleObj>
                </mc:Choice>
                <mc:Fallback>
                  <p:oleObj r:id="rId4" imgW="6391080" imgH="3369960" progId="">
                    <p:embed/>
                    <p:pic>
                      <p:nvPicPr>
                        <p:cNvPr id="3075" name="Object 11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0800" y="2844800"/>
                          <a:ext cx="1949450" cy="102711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2" name="Object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592094402"/>
                </p:ext>
              </p:extLst>
            </p:nvPr>
          </p:nvGraphicFramePr>
          <p:xfrm>
            <a:off x="25400" y="4029075"/>
            <a:ext cx="1997075" cy="17367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name="Document" r:id="rId6" imgW="5370480" imgH="4673520" progId="Word.Document.8">
                    <p:embed/>
                  </p:oleObj>
                </mc:Choice>
                <mc:Fallback>
                  <p:oleObj name="Document" r:id="rId6" imgW="5370480" imgH="4673520" progId="Word.Document.8">
                    <p:embed/>
                    <p:pic>
                      <p:nvPicPr>
                        <p:cNvPr id="3076" name="Object 12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400" y="4029075"/>
                          <a:ext cx="1997075" cy="173672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82" name="Group 13"/>
            <p:cNvGrpSpPr>
              <a:grpSpLocks/>
            </p:cNvGrpSpPr>
            <p:nvPr/>
          </p:nvGrpSpPr>
          <p:grpSpPr bwMode="auto">
            <a:xfrm>
              <a:off x="4764088" y="1438275"/>
              <a:ext cx="3533775" cy="731838"/>
              <a:chOff x="3290" y="976"/>
              <a:chExt cx="2226" cy="461"/>
            </a:xfrm>
          </p:grpSpPr>
          <p:sp>
            <p:nvSpPr>
              <p:cNvPr id="142" name="Line 14"/>
              <p:cNvSpPr>
                <a:spLocks noChangeShapeType="1"/>
              </p:cNvSpPr>
              <p:nvPr/>
            </p:nvSpPr>
            <p:spPr bwMode="auto">
              <a:xfrm>
                <a:off x="4203" y="1224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3" name="Rectangle 15"/>
              <p:cNvSpPr>
                <a:spLocks noChangeArrowheads="1"/>
              </p:cNvSpPr>
              <p:nvPr/>
            </p:nvSpPr>
            <p:spPr bwMode="auto">
              <a:xfrm>
                <a:off x="4449" y="1149"/>
                <a:ext cx="1067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l"/>
                <a:r>
                  <a:rPr lang="en-US" sz="1200" b="1">
                    <a:latin typeface="Arial" charset="0"/>
                  </a:rPr>
                  <a:t>13. Common Fittings</a:t>
                </a:r>
              </a:p>
              <a:p>
                <a:pPr algn="l"/>
                <a:r>
                  <a:rPr lang="en-US" sz="1200" b="1">
                    <a:latin typeface="Arial" charset="0"/>
                  </a:rPr>
                  <a:t>      &amp; Valves</a:t>
                </a:r>
              </a:p>
            </p:txBody>
          </p:sp>
          <p:sp>
            <p:nvSpPr>
              <p:cNvPr id="144" name="Line 16"/>
              <p:cNvSpPr>
                <a:spLocks noChangeShapeType="1"/>
              </p:cNvSpPr>
              <p:nvPr/>
            </p:nvSpPr>
            <p:spPr bwMode="auto">
              <a:xfrm>
                <a:off x="3290" y="1294"/>
                <a:ext cx="538" cy="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5" name="Line 17"/>
              <p:cNvSpPr>
                <a:spLocks noChangeShapeType="1"/>
              </p:cNvSpPr>
              <p:nvPr/>
            </p:nvSpPr>
            <p:spPr bwMode="auto">
              <a:xfrm>
                <a:off x="3290" y="1204"/>
                <a:ext cx="2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6" name="Line 18"/>
              <p:cNvSpPr>
                <a:spLocks noChangeShapeType="1"/>
              </p:cNvSpPr>
              <p:nvPr/>
            </p:nvSpPr>
            <p:spPr bwMode="auto">
              <a:xfrm>
                <a:off x="3602" y="1206"/>
                <a:ext cx="22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7" name="Line 19"/>
              <p:cNvSpPr>
                <a:spLocks noChangeShapeType="1"/>
              </p:cNvSpPr>
              <p:nvPr/>
            </p:nvSpPr>
            <p:spPr bwMode="auto">
              <a:xfrm flipV="1">
                <a:off x="3516" y="980"/>
                <a:ext cx="0" cy="2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8" name="Line 20"/>
              <p:cNvSpPr>
                <a:spLocks noChangeShapeType="1"/>
              </p:cNvSpPr>
              <p:nvPr/>
            </p:nvSpPr>
            <p:spPr bwMode="auto">
              <a:xfrm flipV="1">
                <a:off x="3604" y="976"/>
                <a:ext cx="0" cy="2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9" name="Line 21"/>
              <p:cNvSpPr>
                <a:spLocks noChangeShapeType="1"/>
              </p:cNvSpPr>
              <p:nvPr/>
            </p:nvSpPr>
            <p:spPr bwMode="auto">
              <a:xfrm>
                <a:off x="3346" y="1248"/>
                <a:ext cx="20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3" name="Group 22"/>
            <p:cNvGrpSpPr>
              <a:grpSpLocks/>
            </p:cNvGrpSpPr>
            <p:nvPr/>
          </p:nvGrpSpPr>
          <p:grpSpPr bwMode="auto">
            <a:xfrm>
              <a:off x="4503738" y="2249488"/>
              <a:ext cx="4349750" cy="819150"/>
              <a:chOff x="2970" y="1603"/>
              <a:chExt cx="2740" cy="516"/>
            </a:xfrm>
          </p:grpSpPr>
          <p:sp>
            <p:nvSpPr>
              <p:cNvPr id="139" name="Line 23"/>
              <p:cNvSpPr>
                <a:spLocks noChangeShapeType="1"/>
              </p:cNvSpPr>
              <p:nvPr/>
            </p:nvSpPr>
            <p:spPr bwMode="auto">
              <a:xfrm>
                <a:off x="4203" y="1928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40" name="Rectangle 24"/>
              <p:cNvSpPr>
                <a:spLocks noChangeArrowheads="1"/>
              </p:cNvSpPr>
              <p:nvPr/>
            </p:nvSpPr>
            <p:spPr bwMode="auto">
              <a:xfrm>
                <a:off x="4449" y="1853"/>
                <a:ext cx="126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l"/>
                <a:r>
                  <a:rPr lang="en-US" sz="1200" b="1">
                    <a:latin typeface="Arial" charset="0"/>
                  </a:rPr>
                  <a:t>14. Pump Characteristics</a:t>
                </a:r>
              </a:p>
            </p:txBody>
          </p:sp>
          <p:pic>
            <p:nvPicPr>
              <p:cNvPr id="141" name="Picture 25"/>
              <p:cNvPicPr>
                <a:picLocks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970" y="1603"/>
                <a:ext cx="1039" cy="5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4" name="Group 26"/>
            <p:cNvGrpSpPr>
              <a:grpSpLocks/>
            </p:cNvGrpSpPr>
            <p:nvPr/>
          </p:nvGrpSpPr>
          <p:grpSpPr bwMode="auto">
            <a:xfrm>
              <a:off x="4541838" y="3148013"/>
              <a:ext cx="3697287" cy="819150"/>
              <a:chOff x="2978" y="2131"/>
              <a:chExt cx="2329" cy="516"/>
            </a:xfrm>
          </p:grpSpPr>
          <p:sp>
            <p:nvSpPr>
              <p:cNvPr id="136" name="Line 27"/>
              <p:cNvSpPr>
                <a:spLocks noChangeShapeType="1"/>
              </p:cNvSpPr>
              <p:nvPr/>
            </p:nvSpPr>
            <p:spPr bwMode="auto">
              <a:xfrm>
                <a:off x="4203" y="2368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7" name="Rectangle 28"/>
              <p:cNvSpPr>
                <a:spLocks noChangeArrowheads="1"/>
              </p:cNvSpPr>
              <p:nvPr/>
            </p:nvSpPr>
            <p:spPr bwMode="auto">
              <a:xfrm>
                <a:off x="4449" y="2293"/>
                <a:ext cx="85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l"/>
                <a:r>
                  <a:rPr lang="en-US" sz="1200" b="1">
                    <a:latin typeface="Arial" charset="0"/>
                  </a:rPr>
                  <a:t>15. Pump Power</a:t>
                </a:r>
              </a:p>
            </p:txBody>
          </p:sp>
          <p:pic>
            <p:nvPicPr>
              <p:cNvPr id="138" name="Picture 29"/>
              <p:cNvPicPr>
                <a:picLocks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978" y="2131"/>
                <a:ext cx="1039" cy="5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85" name="Group 30"/>
            <p:cNvGrpSpPr>
              <a:grpSpLocks/>
            </p:cNvGrpSpPr>
            <p:nvPr/>
          </p:nvGrpSpPr>
          <p:grpSpPr bwMode="auto">
            <a:xfrm>
              <a:off x="4525963" y="4037013"/>
              <a:ext cx="4338637" cy="477837"/>
              <a:chOff x="2898" y="2784"/>
              <a:chExt cx="2733" cy="301"/>
            </a:xfrm>
          </p:grpSpPr>
          <p:sp>
            <p:nvSpPr>
              <p:cNvPr id="133" name="Line 31"/>
              <p:cNvSpPr>
                <a:spLocks noChangeShapeType="1"/>
              </p:cNvSpPr>
              <p:nvPr/>
            </p:nvSpPr>
            <p:spPr bwMode="auto">
              <a:xfrm>
                <a:off x="4196" y="2896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4" name="Rectangle 32"/>
              <p:cNvSpPr>
                <a:spLocks noChangeArrowheads="1"/>
              </p:cNvSpPr>
              <p:nvPr/>
            </p:nvSpPr>
            <p:spPr bwMode="auto">
              <a:xfrm>
                <a:off x="4442" y="2821"/>
                <a:ext cx="1189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l"/>
                <a:r>
                  <a:rPr lang="en-US" sz="1200" b="1">
                    <a:latin typeface="Arial" charset="0"/>
                  </a:rPr>
                  <a:t>16. Valve with Given Cv</a:t>
                </a:r>
              </a:p>
            </p:txBody>
          </p:sp>
          <p:pic>
            <p:nvPicPr>
              <p:cNvPr id="135" name="Picture 33"/>
              <p:cNvPicPr>
                <a:picLocks noChangeArrowheads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2898" y="2784"/>
                <a:ext cx="1193" cy="3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86" name="Line 34"/>
            <p:cNvSpPr>
              <a:spLocks noChangeShapeType="1"/>
            </p:cNvSpPr>
            <p:nvPr/>
          </p:nvSpPr>
          <p:spPr bwMode="auto">
            <a:xfrm>
              <a:off x="5265738" y="5059363"/>
              <a:ext cx="0" cy="2984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 type="none" w="sm" len="sm"/>
              <a:tailEnd type="stealth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87" name="Group 35"/>
            <p:cNvGrpSpPr>
              <a:grpSpLocks/>
            </p:cNvGrpSpPr>
            <p:nvPr/>
          </p:nvGrpSpPr>
          <p:grpSpPr bwMode="auto">
            <a:xfrm>
              <a:off x="4586288" y="4556125"/>
              <a:ext cx="3471862" cy="587375"/>
              <a:chOff x="2898" y="3338"/>
              <a:chExt cx="2187" cy="370"/>
            </a:xfrm>
          </p:grpSpPr>
          <p:sp>
            <p:nvSpPr>
              <p:cNvPr id="105" name="Line 36"/>
              <p:cNvSpPr>
                <a:spLocks noChangeShapeType="1"/>
              </p:cNvSpPr>
              <p:nvPr/>
            </p:nvSpPr>
            <p:spPr bwMode="auto">
              <a:xfrm>
                <a:off x="4195" y="3456"/>
                <a:ext cx="2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6" name="Rectangle 37"/>
              <p:cNvSpPr>
                <a:spLocks noChangeArrowheads="1"/>
              </p:cNvSpPr>
              <p:nvPr/>
            </p:nvSpPr>
            <p:spPr bwMode="auto">
              <a:xfrm>
                <a:off x="4441" y="3381"/>
                <a:ext cx="64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2075" tIns="46038" rIns="92075" bIns="46038">
                <a:spAutoFit/>
              </a:bodyPr>
              <a:lstStyle/>
              <a:p>
                <a:pPr algn="l"/>
                <a:r>
                  <a:rPr lang="en-US" sz="1200" b="1">
                    <a:latin typeface="Arial" charset="0"/>
                  </a:rPr>
                  <a:t>17. Viscojet</a:t>
                </a:r>
              </a:p>
            </p:txBody>
          </p:sp>
          <p:sp>
            <p:nvSpPr>
              <p:cNvPr id="107" name="Line 38"/>
              <p:cNvSpPr>
                <a:spLocks noChangeShapeType="1"/>
              </p:cNvSpPr>
              <p:nvPr/>
            </p:nvSpPr>
            <p:spPr bwMode="auto">
              <a:xfrm>
                <a:off x="3110" y="3592"/>
                <a:ext cx="79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8" name="Line 39"/>
              <p:cNvSpPr>
                <a:spLocks noChangeShapeType="1"/>
              </p:cNvSpPr>
              <p:nvPr/>
            </p:nvSpPr>
            <p:spPr bwMode="auto">
              <a:xfrm>
                <a:off x="3238" y="3342"/>
                <a:ext cx="79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09" name="Line 40"/>
              <p:cNvSpPr>
                <a:spLocks noChangeShapeType="1"/>
              </p:cNvSpPr>
              <p:nvPr/>
            </p:nvSpPr>
            <p:spPr bwMode="auto">
              <a:xfrm flipV="1">
                <a:off x="3108" y="3338"/>
                <a:ext cx="132" cy="2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0" name="Line 41"/>
              <p:cNvSpPr>
                <a:spLocks noChangeShapeType="1"/>
              </p:cNvSpPr>
              <p:nvPr/>
            </p:nvSpPr>
            <p:spPr bwMode="auto">
              <a:xfrm flipV="1">
                <a:off x="3898" y="3340"/>
                <a:ext cx="132" cy="2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" name="Oval 42"/>
              <p:cNvSpPr>
                <a:spLocks noChangeArrowheads="1"/>
              </p:cNvSpPr>
              <p:nvPr/>
            </p:nvSpPr>
            <p:spPr bwMode="auto">
              <a:xfrm>
                <a:off x="3496" y="3446"/>
                <a:ext cx="106" cy="54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2" name="Arc 43"/>
              <p:cNvSpPr>
                <a:spLocks/>
              </p:cNvSpPr>
              <p:nvPr/>
            </p:nvSpPr>
            <p:spPr bwMode="auto">
              <a:xfrm>
                <a:off x="3446" y="3350"/>
                <a:ext cx="174" cy="162"/>
              </a:xfrm>
              <a:custGeom>
                <a:avLst/>
                <a:gdLst>
                  <a:gd name="T0" fmla="*/ 0 w 42520"/>
                  <a:gd name="T1" fmla="*/ 0 h 43199"/>
                  <a:gd name="T2" fmla="*/ 0 w 42520"/>
                  <a:gd name="T3" fmla="*/ 0 h 43199"/>
                  <a:gd name="T4" fmla="*/ 0 w 42520"/>
                  <a:gd name="T5" fmla="*/ 0 h 43199"/>
                  <a:gd name="T6" fmla="*/ 0 60000 65536"/>
                  <a:gd name="T7" fmla="*/ 0 60000 65536"/>
                  <a:gd name="T8" fmla="*/ 0 60000 65536"/>
                  <a:gd name="T9" fmla="*/ 0 w 42520"/>
                  <a:gd name="T10" fmla="*/ 0 h 43199"/>
                  <a:gd name="T11" fmla="*/ 42520 w 42520"/>
                  <a:gd name="T12" fmla="*/ 43199 h 431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520" h="43199" fill="none" extrusionOk="0">
                    <a:moveTo>
                      <a:pt x="21356" y="43198"/>
                    </a:moveTo>
                    <a:cubicBezTo>
                      <a:pt x="9522" y="43064"/>
                      <a:pt x="0" y="3343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1458" y="-1"/>
                      <a:pt x="40065" y="6674"/>
                      <a:pt x="42519" y="16222"/>
                    </a:cubicBezTo>
                  </a:path>
                  <a:path w="42520" h="43199" stroke="0" extrusionOk="0">
                    <a:moveTo>
                      <a:pt x="21356" y="43198"/>
                    </a:moveTo>
                    <a:cubicBezTo>
                      <a:pt x="9522" y="43064"/>
                      <a:pt x="0" y="3343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1458" y="-1"/>
                      <a:pt x="40065" y="6674"/>
                      <a:pt x="42519" y="1622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" name="Line 44"/>
              <p:cNvSpPr>
                <a:spLocks noChangeShapeType="1"/>
              </p:cNvSpPr>
              <p:nvPr/>
            </p:nvSpPr>
            <p:spPr bwMode="auto">
              <a:xfrm>
                <a:off x="3450" y="3426"/>
                <a:ext cx="0" cy="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4" name="Line 45"/>
              <p:cNvSpPr>
                <a:spLocks noChangeShapeType="1"/>
              </p:cNvSpPr>
              <p:nvPr/>
            </p:nvSpPr>
            <p:spPr bwMode="auto">
              <a:xfrm>
                <a:off x="3620" y="3414"/>
                <a:ext cx="0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Line 46"/>
              <p:cNvSpPr>
                <a:spLocks noChangeShapeType="1"/>
              </p:cNvSpPr>
              <p:nvPr/>
            </p:nvSpPr>
            <p:spPr bwMode="auto">
              <a:xfrm>
                <a:off x="3538" y="3504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" name="Arc 47"/>
              <p:cNvSpPr>
                <a:spLocks/>
              </p:cNvSpPr>
              <p:nvPr/>
            </p:nvSpPr>
            <p:spPr bwMode="auto">
              <a:xfrm>
                <a:off x="3448" y="3404"/>
                <a:ext cx="174" cy="162"/>
              </a:xfrm>
              <a:custGeom>
                <a:avLst/>
                <a:gdLst>
                  <a:gd name="T0" fmla="*/ 0 w 42520"/>
                  <a:gd name="T1" fmla="*/ 0 h 43199"/>
                  <a:gd name="T2" fmla="*/ 0 w 42520"/>
                  <a:gd name="T3" fmla="*/ 0 h 43199"/>
                  <a:gd name="T4" fmla="*/ 0 w 42520"/>
                  <a:gd name="T5" fmla="*/ 0 h 43199"/>
                  <a:gd name="T6" fmla="*/ 0 60000 65536"/>
                  <a:gd name="T7" fmla="*/ 0 60000 65536"/>
                  <a:gd name="T8" fmla="*/ 0 60000 65536"/>
                  <a:gd name="T9" fmla="*/ 0 w 42520"/>
                  <a:gd name="T10" fmla="*/ 0 h 43199"/>
                  <a:gd name="T11" fmla="*/ 42520 w 42520"/>
                  <a:gd name="T12" fmla="*/ 43199 h 431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520" h="43199" fill="none" extrusionOk="0">
                    <a:moveTo>
                      <a:pt x="21356" y="43198"/>
                    </a:moveTo>
                    <a:cubicBezTo>
                      <a:pt x="9522" y="43064"/>
                      <a:pt x="0" y="3343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1458" y="-1"/>
                      <a:pt x="40065" y="6674"/>
                      <a:pt x="42519" y="16222"/>
                    </a:cubicBezTo>
                  </a:path>
                  <a:path w="42520" h="43199" stroke="0" extrusionOk="0">
                    <a:moveTo>
                      <a:pt x="21356" y="43198"/>
                    </a:moveTo>
                    <a:cubicBezTo>
                      <a:pt x="9522" y="43064"/>
                      <a:pt x="0" y="3343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1458" y="-1"/>
                      <a:pt x="40065" y="6674"/>
                      <a:pt x="42519" y="1622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" name="Line 48"/>
              <p:cNvSpPr>
                <a:spLocks noChangeShapeType="1"/>
              </p:cNvSpPr>
              <p:nvPr/>
            </p:nvSpPr>
            <p:spPr bwMode="auto">
              <a:xfrm flipH="1" flipV="1">
                <a:off x="3558" y="3536"/>
                <a:ext cx="208" cy="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" name="Line 49"/>
              <p:cNvSpPr>
                <a:spLocks noChangeShapeType="1"/>
              </p:cNvSpPr>
              <p:nvPr/>
            </p:nvSpPr>
            <p:spPr bwMode="auto">
              <a:xfrm>
                <a:off x="3552" y="3470"/>
                <a:ext cx="0" cy="18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stealth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9" name="Line 50"/>
              <p:cNvSpPr>
                <a:spLocks noChangeShapeType="1"/>
              </p:cNvSpPr>
              <p:nvPr/>
            </p:nvSpPr>
            <p:spPr bwMode="auto">
              <a:xfrm>
                <a:off x="2898" y="3708"/>
                <a:ext cx="79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Line 51"/>
              <p:cNvSpPr>
                <a:spLocks noChangeShapeType="1"/>
              </p:cNvSpPr>
              <p:nvPr/>
            </p:nvSpPr>
            <p:spPr bwMode="auto">
              <a:xfrm>
                <a:off x="3026" y="3458"/>
                <a:ext cx="794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" name="Oval 52"/>
              <p:cNvSpPr>
                <a:spLocks noChangeArrowheads="1"/>
              </p:cNvSpPr>
              <p:nvPr/>
            </p:nvSpPr>
            <p:spPr bwMode="auto">
              <a:xfrm>
                <a:off x="3284" y="3562"/>
                <a:ext cx="106" cy="54"/>
              </a:xfrm>
              <a:prstGeom prst="ellipse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Arc 53"/>
              <p:cNvSpPr>
                <a:spLocks/>
              </p:cNvSpPr>
              <p:nvPr/>
            </p:nvSpPr>
            <p:spPr bwMode="auto">
              <a:xfrm>
                <a:off x="3234" y="3466"/>
                <a:ext cx="174" cy="162"/>
              </a:xfrm>
              <a:custGeom>
                <a:avLst/>
                <a:gdLst>
                  <a:gd name="T0" fmla="*/ 0 w 42520"/>
                  <a:gd name="T1" fmla="*/ 0 h 43199"/>
                  <a:gd name="T2" fmla="*/ 0 w 42520"/>
                  <a:gd name="T3" fmla="*/ 0 h 43199"/>
                  <a:gd name="T4" fmla="*/ 0 w 42520"/>
                  <a:gd name="T5" fmla="*/ 0 h 43199"/>
                  <a:gd name="T6" fmla="*/ 0 60000 65536"/>
                  <a:gd name="T7" fmla="*/ 0 60000 65536"/>
                  <a:gd name="T8" fmla="*/ 0 60000 65536"/>
                  <a:gd name="T9" fmla="*/ 0 w 42520"/>
                  <a:gd name="T10" fmla="*/ 0 h 43199"/>
                  <a:gd name="T11" fmla="*/ 42520 w 42520"/>
                  <a:gd name="T12" fmla="*/ 43199 h 431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520" h="43199" fill="none" extrusionOk="0">
                    <a:moveTo>
                      <a:pt x="21356" y="43198"/>
                    </a:moveTo>
                    <a:cubicBezTo>
                      <a:pt x="9522" y="43064"/>
                      <a:pt x="0" y="3343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1458" y="-1"/>
                      <a:pt x="40065" y="6674"/>
                      <a:pt x="42519" y="16222"/>
                    </a:cubicBezTo>
                  </a:path>
                  <a:path w="42520" h="43199" stroke="0" extrusionOk="0">
                    <a:moveTo>
                      <a:pt x="21356" y="43198"/>
                    </a:moveTo>
                    <a:cubicBezTo>
                      <a:pt x="9522" y="43064"/>
                      <a:pt x="0" y="3343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1458" y="-1"/>
                      <a:pt x="40065" y="6674"/>
                      <a:pt x="42519" y="1622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" name="Line 54"/>
              <p:cNvSpPr>
                <a:spLocks noChangeShapeType="1"/>
              </p:cNvSpPr>
              <p:nvPr/>
            </p:nvSpPr>
            <p:spPr bwMode="auto">
              <a:xfrm>
                <a:off x="3240" y="3540"/>
                <a:ext cx="0" cy="6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Line 55"/>
              <p:cNvSpPr>
                <a:spLocks noChangeShapeType="1"/>
              </p:cNvSpPr>
              <p:nvPr/>
            </p:nvSpPr>
            <p:spPr bwMode="auto">
              <a:xfrm>
                <a:off x="3408" y="3530"/>
                <a:ext cx="0" cy="4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" name="Line 56"/>
              <p:cNvSpPr>
                <a:spLocks noChangeShapeType="1"/>
              </p:cNvSpPr>
              <p:nvPr/>
            </p:nvSpPr>
            <p:spPr bwMode="auto">
              <a:xfrm>
                <a:off x="3326" y="3622"/>
                <a:ext cx="0" cy="6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" name="Arc 57"/>
              <p:cNvSpPr>
                <a:spLocks/>
              </p:cNvSpPr>
              <p:nvPr/>
            </p:nvSpPr>
            <p:spPr bwMode="auto">
              <a:xfrm>
                <a:off x="3236" y="3520"/>
                <a:ext cx="174" cy="162"/>
              </a:xfrm>
              <a:custGeom>
                <a:avLst/>
                <a:gdLst>
                  <a:gd name="T0" fmla="*/ 0 w 42520"/>
                  <a:gd name="T1" fmla="*/ 0 h 43199"/>
                  <a:gd name="T2" fmla="*/ 0 w 42520"/>
                  <a:gd name="T3" fmla="*/ 0 h 43199"/>
                  <a:gd name="T4" fmla="*/ 0 w 42520"/>
                  <a:gd name="T5" fmla="*/ 0 h 43199"/>
                  <a:gd name="T6" fmla="*/ 0 60000 65536"/>
                  <a:gd name="T7" fmla="*/ 0 60000 65536"/>
                  <a:gd name="T8" fmla="*/ 0 60000 65536"/>
                  <a:gd name="T9" fmla="*/ 0 w 42520"/>
                  <a:gd name="T10" fmla="*/ 0 h 43199"/>
                  <a:gd name="T11" fmla="*/ 42520 w 42520"/>
                  <a:gd name="T12" fmla="*/ 43199 h 431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42520" h="43199" fill="none" extrusionOk="0">
                    <a:moveTo>
                      <a:pt x="21356" y="43198"/>
                    </a:moveTo>
                    <a:cubicBezTo>
                      <a:pt x="9522" y="43064"/>
                      <a:pt x="0" y="3343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1458" y="-1"/>
                      <a:pt x="40065" y="6674"/>
                      <a:pt x="42519" y="16222"/>
                    </a:cubicBezTo>
                  </a:path>
                  <a:path w="42520" h="43199" stroke="0" extrusionOk="0">
                    <a:moveTo>
                      <a:pt x="21356" y="43198"/>
                    </a:moveTo>
                    <a:cubicBezTo>
                      <a:pt x="9522" y="43064"/>
                      <a:pt x="0" y="33434"/>
                      <a:pt x="0" y="21600"/>
                    </a:cubicBezTo>
                    <a:cubicBezTo>
                      <a:pt x="0" y="9670"/>
                      <a:pt x="9670" y="0"/>
                      <a:pt x="21600" y="0"/>
                    </a:cubicBezTo>
                    <a:cubicBezTo>
                      <a:pt x="31458" y="-1"/>
                      <a:pt x="40065" y="6674"/>
                      <a:pt x="42519" y="16222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prstDash val="sysDot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" name="Line 58"/>
              <p:cNvSpPr>
                <a:spLocks noChangeShapeType="1"/>
              </p:cNvSpPr>
              <p:nvPr/>
            </p:nvSpPr>
            <p:spPr bwMode="auto">
              <a:xfrm flipH="1" flipV="1">
                <a:off x="3346" y="3652"/>
                <a:ext cx="208" cy="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stealth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8" name="Line 59"/>
              <p:cNvSpPr>
                <a:spLocks noChangeShapeType="1"/>
              </p:cNvSpPr>
              <p:nvPr/>
            </p:nvSpPr>
            <p:spPr bwMode="auto">
              <a:xfrm flipV="1">
                <a:off x="2900" y="3454"/>
                <a:ext cx="132" cy="2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9" name="Line 60"/>
              <p:cNvSpPr>
                <a:spLocks noChangeShapeType="1"/>
              </p:cNvSpPr>
              <p:nvPr/>
            </p:nvSpPr>
            <p:spPr bwMode="auto">
              <a:xfrm flipV="1">
                <a:off x="3690" y="3454"/>
                <a:ext cx="132" cy="2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prstDash val="dash"/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0" name="Line 61"/>
              <p:cNvSpPr>
                <a:spLocks noChangeShapeType="1"/>
              </p:cNvSpPr>
              <p:nvPr/>
            </p:nvSpPr>
            <p:spPr bwMode="auto">
              <a:xfrm flipV="1">
                <a:off x="3692" y="3592"/>
                <a:ext cx="58" cy="11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1" name="Arc 62"/>
              <p:cNvSpPr>
                <a:spLocks/>
              </p:cNvSpPr>
              <p:nvPr/>
            </p:nvSpPr>
            <p:spPr bwMode="auto">
              <a:xfrm>
                <a:off x="3239" y="3598"/>
                <a:ext cx="89" cy="87"/>
              </a:xfrm>
              <a:custGeom>
                <a:avLst/>
                <a:gdLst>
                  <a:gd name="T0" fmla="*/ 0 w 21600"/>
                  <a:gd name="T1" fmla="*/ 0 h 23186"/>
                  <a:gd name="T2" fmla="*/ 0 w 21600"/>
                  <a:gd name="T3" fmla="*/ 0 h 23186"/>
                  <a:gd name="T4" fmla="*/ 0 w 21600"/>
                  <a:gd name="T5" fmla="*/ 0 h 23186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3186"/>
                  <a:gd name="T11" fmla="*/ 21600 w 21600"/>
                  <a:gd name="T12" fmla="*/ 23186 h 231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3186" fill="none" extrusionOk="0">
                    <a:moveTo>
                      <a:pt x="21356" y="23185"/>
                    </a:moveTo>
                    <a:cubicBezTo>
                      <a:pt x="9522" y="23051"/>
                      <a:pt x="0" y="13421"/>
                      <a:pt x="0" y="1587"/>
                    </a:cubicBezTo>
                    <a:cubicBezTo>
                      <a:pt x="-1" y="1057"/>
                      <a:pt x="19" y="528"/>
                      <a:pt x="58" y="0"/>
                    </a:cubicBezTo>
                  </a:path>
                  <a:path w="21600" h="23186" stroke="0" extrusionOk="0">
                    <a:moveTo>
                      <a:pt x="21356" y="23185"/>
                    </a:moveTo>
                    <a:cubicBezTo>
                      <a:pt x="9522" y="23051"/>
                      <a:pt x="0" y="13421"/>
                      <a:pt x="0" y="1587"/>
                    </a:cubicBezTo>
                    <a:cubicBezTo>
                      <a:pt x="-1" y="1057"/>
                      <a:pt x="19" y="528"/>
                      <a:pt x="58" y="0"/>
                    </a:cubicBezTo>
                    <a:lnTo>
                      <a:pt x="21600" y="1587"/>
                    </a:lnTo>
                    <a:close/>
                  </a:path>
                </a:pathLst>
              </a:custGeom>
              <a:noFill/>
              <a:ln w="127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32" name="Line 63"/>
              <p:cNvSpPr>
                <a:spLocks noChangeShapeType="1"/>
              </p:cNvSpPr>
              <p:nvPr/>
            </p:nvSpPr>
            <p:spPr bwMode="auto">
              <a:xfrm>
                <a:off x="3040" y="3458"/>
                <a:ext cx="140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88" name="Group 64"/>
            <p:cNvGrpSpPr>
              <a:grpSpLocks/>
            </p:cNvGrpSpPr>
            <p:nvPr/>
          </p:nvGrpSpPr>
          <p:grpSpPr bwMode="auto">
            <a:xfrm>
              <a:off x="4786313" y="5295900"/>
              <a:ext cx="334962" cy="914400"/>
              <a:chOff x="1371" y="1208"/>
              <a:chExt cx="430" cy="942"/>
            </a:xfrm>
          </p:grpSpPr>
          <p:sp>
            <p:nvSpPr>
              <p:cNvPr id="91" name="Freeform 65"/>
              <p:cNvSpPr>
                <a:spLocks/>
              </p:cNvSpPr>
              <p:nvPr/>
            </p:nvSpPr>
            <p:spPr bwMode="auto">
              <a:xfrm>
                <a:off x="1371" y="1625"/>
                <a:ext cx="189" cy="200"/>
              </a:xfrm>
              <a:custGeom>
                <a:avLst/>
                <a:gdLst>
                  <a:gd name="T0" fmla="*/ 27 w 189"/>
                  <a:gd name="T1" fmla="*/ 172 h 200"/>
                  <a:gd name="T2" fmla="*/ 41 w 189"/>
                  <a:gd name="T3" fmla="*/ 184 h 200"/>
                  <a:gd name="T4" fmla="*/ 57 w 189"/>
                  <a:gd name="T5" fmla="*/ 193 h 200"/>
                  <a:gd name="T6" fmla="*/ 75 w 189"/>
                  <a:gd name="T7" fmla="*/ 199 h 200"/>
                  <a:gd name="T8" fmla="*/ 93 w 189"/>
                  <a:gd name="T9" fmla="*/ 200 h 200"/>
                  <a:gd name="T10" fmla="*/ 110 w 189"/>
                  <a:gd name="T11" fmla="*/ 197 h 200"/>
                  <a:gd name="T12" fmla="*/ 128 w 189"/>
                  <a:gd name="T13" fmla="*/ 192 h 200"/>
                  <a:gd name="T14" fmla="*/ 145 w 189"/>
                  <a:gd name="T15" fmla="*/ 183 h 200"/>
                  <a:gd name="T16" fmla="*/ 160 w 189"/>
                  <a:gd name="T17" fmla="*/ 169 h 200"/>
                  <a:gd name="T18" fmla="*/ 172 w 189"/>
                  <a:gd name="T19" fmla="*/ 153 h 200"/>
                  <a:gd name="T20" fmla="*/ 181 w 189"/>
                  <a:gd name="T21" fmla="*/ 136 h 200"/>
                  <a:gd name="T22" fmla="*/ 186 w 189"/>
                  <a:gd name="T23" fmla="*/ 117 h 200"/>
                  <a:gd name="T24" fmla="*/ 189 w 189"/>
                  <a:gd name="T25" fmla="*/ 98 h 200"/>
                  <a:gd name="T26" fmla="*/ 188 w 189"/>
                  <a:gd name="T27" fmla="*/ 79 h 200"/>
                  <a:gd name="T28" fmla="*/ 183 w 189"/>
                  <a:gd name="T29" fmla="*/ 61 h 200"/>
                  <a:gd name="T30" fmla="*/ 174 w 189"/>
                  <a:gd name="T31" fmla="*/ 43 h 200"/>
                  <a:gd name="T32" fmla="*/ 162 w 189"/>
                  <a:gd name="T33" fmla="*/ 28 h 200"/>
                  <a:gd name="T34" fmla="*/ 147 w 189"/>
                  <a:gd name="T35" fmla="*/ 16 h 200"/>
                  <a:gd name="T36" fmla="*/ 131 w 189"/>
                  <a:gd name="T37" fmla="*/ 7 h 200"/>
                  <a:gd name="T38" fmla="*/ 114 w 189"/>
                  <a:gd name="T39" fmla="*/ 2 h 200"/>
                  <a:gd name="T40" fmla="*/ 95 w 189"/>
                  <a:gd name="T41" fmla="*/ 0 h 200"/>
                  <a:gd name="T42" fmla="*/ 78 w 189"/>
                  <a:gd name="T43" fmla="*/ 2 h 200"/>
                  <a:gd name="T44" fmla="*/ 60 w 189"/>
                  <a:gd name="T45" fmla="*/ 8 h 200"/>
                  <a:gd name="T46" fmla="*/ 43 w 189"/>
                  <a:gd name="T47" fmla="*/ 16 h 200"/>
                  <a:gd name="T48" fmla="*/ 28 w 189"/>
                  <a:gd name="T49" fmla="*/ 30 h 200"/>
                  <a:gd name="T50" fmla="*/ 16 w 189"/>
                  <a:gd name="T51" fmla="*/ 46 h 200"/>
                  <a:gd name="T52" fmla="*/ 8 w 189"/>
                  <a:gd name="T53" fmla="*/ 63 h 200"/>
                  <a:gd name="T54" fmla="*/ 2 w 189"/>
                  <a:gd name="T55" fmla="*/ 82 h 200"/>
                  <a:gd name="T56" fmla="*/ 0 w 189"/>
                  <a:gd name="T57" fmla="*/ 101 h 200"/>
                  <a:gd name="T58" fmla="*/ 2 w 189"/>
                  <a:gd name="T59" fmla="*/ 121 h 200"/>
                  <a:gd name="T60" fmla="*/ 7 w 189"/>
                  <a:gd name="T61" fmla="*/ 138 h 200"/>
                  <a:gd name="T62" fmla="*/ 16 w 189"/>
                  <a:gd name="T63" fmla="*/ 156 h 200"/>
                  <a:gd name="T64" fmla="*/ 27 w 189"/>
                  <a:gd name="T65" fmla="*/ 172 h 200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189"/>
                  <a:gd name="T100" fmla="*/ 0 h 200"/>
                  <a:gd name="T101" fmla="*/ 189 w 189"/>
                  <a:gd name="T102" fmla="*/ 200 h 200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189" h="200">
                    <a:moveTo>
                      <a:pt x="27" y="172"/>
                    </a:moveTo>
                    <a:lnTo>
                      <a:pt x="41" y="184"/>
                    </a:lnTo>
                    <a:lnTo>
                      <a:pt x="57" y="193"/>
                    </a:lnTo>
                    <a:lnTo>
                      <a:pt x="75" y="199"/>
                    </a:lnTo>
                    <a:lnTo>
                      <a:pt x="93" y="200"/>
                    </a:lnTo>
                    <a:lnTo>
                      <a:pt x="110" y="197"/>
                    </a:lnTo>
                    <a:lnTo>
                      <a:pt x="128" y="192"/>
                    </a:lnTo>
                    <a:lnTo>
                      <a:pt x="145" y="183"/>
                    </a:lnTo>
                    <a:lnTo>
                      <a:pt x="160" y="169"/>
                    </a:lnTo>
                    <a:lnTo>
                      <a:pt x="172" y="153"/>
                    </a:lnTo>
                    <a:lnTo>
                      <a:pt x="181" y="136"/>
                    </a:lnTo>
                    <a:lnTo>
                      <a:pt x="186" y="117"/>
                    </a:lnTo>
                    <a:lnTo>
                      <a:pt x="189" y="98"/>
                    </a:lnTo>
                    <a:lnTo>
                      <a:pt x="188" y="79"/>
                    </a:lnTo>
                    <a:lnTo>
                      <a:pt x="183" y="61"/>
                    </a:lnTo>
                    <a:lnTo>
                      <a:pt x="174" y="43"/>
                    </a:lnTo>
                    <a:lnTo>
                      <a:pt x="162" y="28"/>
                    </a:lnTo>
                    <a:lnTo>
                      <a:pt x="147" y="16"/>
                    </a:lnTo>
                    <a:lnTo>
                      <a:pt x="131" y="7"/>
                    </a:lnTo>
                    <a:lnTo>
                      <a:pt x="114" y="2"/>
                    </a:lnTo>
                    <a:lnTo>
                      <a:pt x="95" y="0"/>
                    </a:lnTo>
                    <a:lnTo>
                      <a:pt x="78" y="2"/>
                    </a:lnTo>
                    <a:lnTo>
                      <a:pt x="60" y="8"/>
                    </a:lnTo>
                    <a:lnTo>
                      <a:pt x="43" y="16"/>
                    </a:lnTo>
                    <a:lnTo>
                      <a:pt x="28" y="30"/>
                    </a:lnTo>
                    <a:lnTo>
                      <a:pt x="16" y="46"/>
                    </a:lnTo>
                    <a:lnTo>
                      <a:pt x="8" y="63"/>
                    </a:lnTo>
                    <a:lnTo>
                      <a:pt x="2" y="82"/>
                    </a:lnTo>
                    <a:lnTo>
                      <a:pt x="0" y="101"/>
                    </a:lnTo>
                    <a:lnTo>
                      <a:pt x="2" y="121"/>
                    </a:lnTo>
                    <a:lnTo>
                      <a:pt x="7" y="138"/>
                    </a:lnTo>
                    <a:lnTo>
                      <a:pt x="16" y="156"/>
                    </a:lnTo>
                    <a:lnTo>
                      <a:pt x="27" y="172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2" name="Line 66"/>
              <p:cNvSpPr>
                <a:spLocks noChangeShapeType="1"/>
              </p:cNvSpPr>
              <p:nvPr/>
            </p:nvSpPr>
            <p:spPr bwMode="auto">
              <a:xfrm>
                <a:off x="1399" y="1655"/>
                <a:ext cx="132" cy="13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3" name="Line 67"/>
              <p:cNvSpPr>
                <a:spLocks noChangeShapeType="1"/>
              </p:cNvSpPr>
              <p:nvPr/>
            </p:nvSpPr>
            <p:spPr bwMode="auto">
              <a:xfrm flipV="1">
                <a:off x="1398" y="1653"/>
                <a:ext cx="135" cy="144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68"/>
              <p:cNvSpPr>
                <a:spLocks noChangeShapeType="1"/>
              </p:cNvSpPr>
              <p:nvPr/>
            </p:nvSpPr>
            <p:spPr bwMode="auto">
              <a:xfrm>
                <a:off x="1461" y="1208"/>
                <a:ext cx="1" cy="117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5" name="Freeform 69"/>
              <p:cNvSpPr>
                <a:spLocks/>
              </p:cNvSpPr>
              <p:nvPr/>
            </p:nvSpPr>
            <p:spPr bwMode="auto">
              <a:xfrm>
                <a:off x="1438" y="1274"/>
                <a:ext cx="47" cy="51"/>
              </a:xfrm>
              <a:custGeom>
                <a:avLst/>
                <a:gdLst>
                  <a:gd name="T0" fmla="*/ 0 w 47"/>
                  <a:gd name="T1" fmla="*/ 0 h 51"/>
                  <a:gd name="T2" fmla="*/ 23 w 47"/>
                  <a:gd name="T3" fmla="*/ 51 h 51"/>
                  <a:gd name="T4" fmla="*/ 47 w 47"/>
                  <a:gd name="T5" fmla="*/ 0 h 51"/>
                  <a:gd name="T6" fmla="*/ 23 w 47"/>
                  <a:gd name="T7" fmla="*/ 25 h 51"/>
                  <a:gd name="T8" fmla="*/ 0 w 47"/>
                  <a:gd name="T9" fmla="*/ 0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51"/>
                  <a:gd name="T17" fmla="*/ 47 w 47"/>
                  <a:gd name="T18" fmla="*/ 51 h 5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51">
                    <a:moveTo>
                      <a:pt x="0" y="0"/>
                    </a:moveTo>
                    <a:lnTo>
                      <a:pt x="23" y="51"/>
                    </a:lnTo>
                    <a:lnTo>
                      <a:pt x="47" y="0"/>
                    </a:lnTo>
                    <a:lnTo>
                      <a:pt x="23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Line 70"/>
              <p:cNvSpPr>
                <a:spLocks noChangeShapeType="1"/>
              </p:cNvSpPr>
              <p:nvPr/>
            </p:nvSpPr>
            <p:spPr bwMode="auto">
              <a:xfrm flipV="1">
                <a:off x="1435" y="1817"/>
                <a:ext cx="1" cy="28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7" name="Line 71"/>
              <p:cNvSpPr>
                <a:spLocks noChangeShapeType="1"/>
              </p:cNvSpPr>
              <p:nvPr/>
            </p:nvSpPr>
            <p:spPr bwMode="auto">
              <a:xfrm flipV="1">
                <a:off x="1493" y="1817"/>
                <a:ext cx="1" cy="28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8" name="Line 72"/>
              <p:cNvSpPr>
                <a:spLocks noChangeShapeType="1"/>
              </p:cNvSpPr>
              <p:nvPr/>
            </p:nvSpPr>
            <p:spPr bwMode="auto">
              <a:xfrm flipV="1">
                <a:off x="1435" y="1345"/>
                <a:ext cx="1" cy="28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Line 73"/>
              <p:cNvSpPr>
                <a:spLocks noChangeShapeType="1"/>
              </p:cNvSpPr>
              <p:nvPr/>
            </p:nvSpPr>
            <p:spPr bwMode="auto">
              <a:xfrm flipV="1">
                <a:off x="1493" y="1345"/>
                <a:ext cx="1" cy="28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0" name="Line 74"/>
              <p:cNvSpPr>
                <a:spLocks noChangeShapeType="1"/>
              </p:cNvSpPr>
              <p:nvPr/>
            </p:nvSpPr>
            <p:spPr bwMode="auto">
              <a:xfrm flipV="1">
                <a:off x="1667" y="2071"/>
                <a:ext cx="75" cy="7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1" name="Line 75"/>
              <p:cNvSpPr>
                <a:spLocks noChangeShapeType="1"/>
              </p:cNvSpPr>
              <p:nvPr/>
            </p:nvSpPr>
            <p:spPr bwMode="auto">
              <a:xfrm flipV="1">
                <a:off x="1662" y="2067"/>
                <a:ext cx="75" cy="79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" name="Freeform 76"/>
              <p:cNvSpPr>
                <a:spLocks/>
              </p:cNvSpPr>
              <p:nvPr/>
            </p:nvSpPr>
            <p:spPr bwMode="auto">
              <a:xfrm>
                <a:off x="1559" y="1723"/>
                <a:ext cx="189" cy="307"/>
              </a:xfrm>
              <a:custGeom>
                <a:avLst/>
                <a:gdLst>
                  <a:gd name="T0" fmla="*/ 189 w 189"/>
                  <a:gd name="T1" fmla="*/ 307 h 307"/>
                  <a:gd name="T2" fmla="*/ 189 w 189"/>
                  <a:gd name="T3" fmla="*/ 0 h 307"/>
                  <a:gd name="T4" fmla="*/ 0 w 189"/>
                  <a:gd name="T5" fmla="*/ 0 h 307"/>
                  <a:gd name="T6" fmla="*/ 0 60000 65536"/>
                  <a:gd name="T7" fmla="*/ 0 60000 65536"/>
                  <a:gd name="T8" fmla="*/ 0 60000 65536"/>
                  <a:gd name="T9" fmla="*/ 0 w 189"/>
                  <a:gd name="T10" fmla="*/ 0 h 307"/>
                  <a:gd name="T11" fmla="*/ 189 w 189"/>
                  <a:gd name="T12" fmla="*/ 307 h 30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9" h="307">
                    <a:moveTo>
                      <a:pt x="189" y="307"/>
                    </a:moveTo>
                    <a:lnTo>
                      <a:pt x="189" y="0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3" name="Oval 77"/>
              <p:cNvSpPr>
                <a:spLocks noChangeArrowheads="1"/>
              </p:cNvSpPr>
              <p:nvPr/>
            </p:nvSpPr>
            <p:spPr bwMode="auto">
              <a:xfrm>
                <a:off x="1722" y="2028"/>
                <a:ext cx="62" cy="68"/>
              </a:xfrm>
              <a:prstGeom prst="ellipse">
                <a:avLst/>
              </a:prstGeom>
              <a:solidFill>
                <a:srgbClr val="FFFFFF"/>
              </a:solidFill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Rectangle 78"/>
              <p:cNvSpPr>
                <a:spLocks noChangeArrowheads="1"/>
              </p:cNvSpPr>
              <p:nvPr/>
            </p:nvSpPr>
            <p:spPr bwMode="auto">
              <a:xfrm>
                <a:off x="1736" y="2036"/>
                <a:ext cx="65" cy="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600">
                    <a:solidFill>
                      <a:srgbClr val="000000"/>
                    </a:solidFill>
                    <a:latin typeface="Arial" charset="0"/>
                  </a:rPr>
                  <a:t>P</a:t>
                </a:r>
                <a:endParaRPr lang="en-US" sz="2000">
                  <a:latin typeface="Arial" charset="0"/>
                </a:endParaRPr>
              </a:p>
            </p:txBody>
          </p:sp>
        </p:grpSp>
        <p:sp>
          <p:nvSpPr>
            <p:cNvPr id="89" name="Line 79"/>
            <p:cNvSpPr>
              <a:spLocks noChangeShapeType="1"/>
            </p:cNvSpPr>
            <p:nvPr/>
          </p:nvSpPr>
          <p:spPr bwMode="auto">
            <a:xfrm>
              <a:off x="5394325" y="5703888"/>
              <a:ext cx="7667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" name="Text Box 80"/>
            <p:cNvSpPr txBox="1">
              <a:spLocks noChangeArrowheads="1"/>
            </p:cNvSpPr>
            <p:nvPr/>
          </p:nvSpPr>
          <p:spPr bwMode="auto">
            <a:xfrm>
              <a:off x="6581775" y="5541963"/>
              <a:ext cx="2039938" cy="27463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b="1">
                  <a:latin typeface="Arial" charset="0"/>
                </a:rPr>
                <a:t>18. Control Valve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1776975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13</a:t>
            </a:fld>
            <a:endParaRPr lang="en-US" dirty="0"/>
          </a:p>
        </p:txBody>
      </p:sp>
      <p:sp>
        <p:nvSpPr>
          <p:cNvPr id="39" name="Title 1"/>
          <p:cNvSpPr txBox="1">
            <a:spLocks/>
          </p:cNvSpPr>
          <p:nvPr/>
        </p:nvSpPr>
        <p:spPr>
          <a:xfrm>
            <a:off x="70866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Resistance Options (3/3)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p:grpSp>
        <p:nvGrpSpPr>
          <p:cNvPr id="40" name="Group 39"/>
          <p:cNvGrpSpPr/>
          <p:nvPr/>
        </p:nvGrpSpPr>
        <p:grpSpPr>
          <a:xfrm>
            <a:off x="0" y="1341326"/>
            <a:ext cx="9144000" cy="4777300"/>
            <a:chOff x="0" y="1341326"/>
            <a:chExt cx="9144000" cy="4777300"/>
          </a:xfrm>
        </p:grpSpPr>
        <p:grpSp>
          <p:nvGrpSpPr>
            <p:cNvPr id="41" name="Group 83"/>
            <p:cNvGrpSpPr>
              <a:grpSpLocks noChangeAspect="1"/>
            </p:cNvGrpSpPr>
            <p:nvPr/>
          </p:nvGrpSpPr>
          <p:grpSpPr bwMode="auto">
            <a:xfrm>
              <a:off x="1030289" y="2388870"/>
              <a:ext cx="1796240" cy="697788"/>
              <a:chOff x="2446" y="1068"/>
              <a:chExt cx="3323" cy="1301"/>
            </a:xfrm>
          </p:grpSpPr>
          <p:sp>
            <p:nvSpPr>
              <p:cNvPr id="103" name="AutoShape 84"/>
              <p:cNvSpPr>
                <a:spLocks noChangeAspect="1" noChangeArrowheads="1"/>
              </p:cNvSpPr>
              <p:nvPr/>
            </p:nvSpPr>
            <p:spPr bwMode="auto">
              <a:xfrm>
                <a:off x="2446" y="1068"/>
                <a:ext cx="3323" cy="130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4" name="Line 85"/>
              <p:cNvSpPr>
                <a:spLocks noChangeShapeType="1"/>
              </p:cNvSpPr>
              <p:nvPr/>
            </p:nvSpPr>
            <p:spPr bwMode="auto">
              <a:xfrm>
                <a:off x="2446" y="1068"/>
                <a:ext cx="3323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05" name="Line 86"/>
              <p:cNvSpPr>
                <a:spLocks noChangeShapeType="1"/>
              </p:cNvSpPr>
              <p:nvPr/>
            </p:nvSpPr>
            <p:spPr bwMode="auto">
              <a:xfrm>
                <a:off x="2446" y="2369"/>
                <a:ext cx="3323" cy="0"/>
              </a:xfrm>
              <a:prstGeom prst="line">
                <a:avLst/>
              </a:prstGeom>
              <a:noFill/>
              <a:ln w="25400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06" name="Rectangle 87"/>
              <p:cNvSpPr>
                <a:spLocks noChangeArrowheads="1"/>
              </p:cNvSpPr>
              <p:nvPr/>
            </p:nvSpPr>
            <p:spPr bwMode="auto">
              <a:xfrm>
                <a:off x="3000" y="1068"/>
                <a:ext cx="2215" cy="186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07" name="Rectangle 88"/>
              <p:cNvSpPr>
                <a:spLocks noChangeArrowheads="1"/>
              </p:cNvSpPr>
              <p:nvPr/>
            </p:nvSpPr>
            <p:spPr bwMode="auto">
              <a:xfrm>
                <a:off x="3000" y="1440"/>
                <a:ext cx="2215" cy="186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B2B2B2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08" name="Rectangle 89"/>
              <p:cNvSpPr>
                <a:spLocks noChangeArrowheads="1"/>
              </p:cNvSpPr>
              <p:nvPr/>
            </p:nvSpPr>
            <p:spPr bwMode="auto">
              <a:xfrm>
                <a:off x="3000" y="1811"/>
                <a:ext cx="2215" cy="186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B2B2B2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09" name="Rectangle 90"/>
              <p:cNvSpPr>
                <a:spLocks noChangeArrowheads="1"/>
              </p:cNvSpPr>
              <p:nvPr/>
            </p:nvSpPr>
            <p:spPr bwMode="auto">
              <a:xfrm>
                <a:off x="3000" y="2183"/>
                <a:ext cx="2215" cy="186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B2B2B2"/>
                </a:solidFill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endParaRPr lang="en-US"/>
              </a:p>
            </p:txBody>
          </p:sp>
        </p:grpSp>
        <p:sp>
          <p:nvSpPr>
            <p:cNvPr id="42" name="Rectangle 116"/>
            <p:cNvSpPr>
              <a:spLocks noChangeArrowheads="1"/>
            </p:cNvSpPr>
            <p:nvPr/>
          </p:nvSpPr>
          <p:spPr bwMode="auto">
            <a:xfrm>
              <a:off x="0" y="2724150"/>
              <a:ext cx="9144000" cy="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l"/>
              <a:endParaRPr lang="en-US" sz="2400"/>
            </a:p>
          </p:txBody>
        </p:sp>
        <p:grpSp>
          <p:nvGrpSpPr>
            <p:cNvPr id="43" name="Group 119"/>
            <p:cNvGrpSpPr>
              <a:grpSpLocks/>
            </p:cNvGrpSpPr>
            <p:nvPr/>
          </p:nvGrpSpPr>
          <p:grpSpPr bwMode="auto">
            <a:xfrm>
              <a:off x="1056245" y="3497580"/>
              <a:ext cx="1401205" cy="818275"/>
              <a:chOff x="295" y="1900"/>
              <a:chExt cx="1093" cy="554"/>
            </a:xfrm>
          </p:grpSpPr>
          <p:sp>
            <p:nvSpPr>
              <p:cNvPr id="93" name="AutoShape 115"/>
              <p:cNvSpPr>
                <a:spLocks noChangeAspect="1" noChangeArrowheads="1" noTextEdit="1"/>
              </p:cNvSpPr>
              <p:nvPr/>
            </p:nvSpPr>
            <p:spPr bwMode="auto">
              <a:xfrm>
                <a:off x="295" y="1900"/>
                <a:ext cx="1093" cy="554"/>
              </a:xfrm>
              <a:prstGeom prst="rect">
                <a:avLst/>
              </a:prstGeom>
              <a:noFill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Line 114"/>
              <p:cNvSpPr>
                <a:spLocks noChangeShapeType="1"/>
              </p:cNvSpPr>
              <p:nvPr/>
            </p:nvSpPr>
            <p:spPr bwMode="auto">
              <a:xfrm>
                <a:off x="432" y="1900"/>
                <a:ext cx="0" cy="55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95" name="Line 113"/>
              <p:cNvSpPr>
                <a:spLocks noChangeShapeType="1"/>
              </p:cNvSpPr>
              <p:nvPr/>
            </p:nvSpPr>
            <p:spPr bwMode="auto">
              <a:xfrm>
                <a:off x="1251" y="1900"/>
                <a:ext cx="0" cy="55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96" name="Rectangle 112"/>
              <p:cNvSpPr>
                <a:spLocks noChangeArrowheads="1"/>
              </p:cNvSpPr>
              <p:nvPr/>
            </p:nvSpPr>
            <p:spPr bwMode="auto">
              <a:xfrm>
                <a:off x="432" y="1900"/>
                <a:ext cx="819" cy="30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97" name="Rectangle 111"/>
              <p:cNvSpPr>
                <a:spLocks noChangeArrowheads="1"/>
              </p:cNvSpPr>
              <p:nvPr/>
            </p:nvSpPr>
            <p:spPr bwMode="auto">
              <a:xfrm>
                <a:off x="432" y="2035"/>
                <a:ext cx="819" cy="30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98" name="Rectangle 110"/>
              <p:cNvSpPr>
                <a:spLocks noChangeArrowheads="1"/>
              </p:cNvSpPr>
              <p:nvPr/>
            </p:nvSpPr>
            <p:spPr bwMode="auto">
              <a:xfrm>
                <a:off x="432" y="2185"/>
                <a:ext cx="819" cy="30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99" name="Rectangle 109"/>
              <p:cNvSpPr>
                <a:spLocks noChangeArrowheads="1"/>
              </p:cNvSpPr>
              <p:nvPr/>
            </p:nvSpPr>
            <p:spPr bwMode="auto">
              <a:xfrm>
                <a:off x="432" y="2304"/>
                <a:ext cx="819" cy="30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00" name="Rectangle 108"/>
              <p:cNvSpPr>
                <a:spLocks noChangeArrowheads="1"/>
              </p:cNvSpPr>
              <p:nvPr/>
            </p:nvSpPr>
            <p:spPr bwMode="auto">
              <a:xfrm>
                <a:off x="432" y="2424"/>
                <a:ext cx="819" cy="30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01" name="Rectangle 107"/>
              <p:cNvSpPr>
                <a:spLocks noChangeArrowheads="1"/>
              </p:cNvSpPr>
              <p:nvPr/>
            </p:nvSpPr>
            <p:spPr bwMode="auto">
              <a:xfrm>
                <a:off x="295" y="1900"/>
                <a:ext cx="137" cy="554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  <p:sp>
            <p:nvSpPr>
              <p:cNvPr id="102" name="Rectangle 106"/>
              <p:cNvSpPr>
                <a:spLocks noChangeArrowheads="1"/>
              </p:cNvSpPr>
              <p:nvPr/>
            </p:nvSpPr>
            <p:spPr bwMode="auto">
              <a:xfrm>
                <a:off x="1251" y="1900"/>
                <a:ext cx="137" cy="554"/>
              </a:xfrm>
              <a:prstGeom prst="rect">
                <a:avLst/>
              </a:prstGeom>
              <a:solidFill>
                <a:srgbClr val="FF0000"/>
              </a:solidFill>
              <a:ln w="1905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endParaRPr lang="en-US"/>
              </a:p>
            </p:txBody>
          </p:sp>
        </p:grpSp>
        <p:grpSp>
          <p:nvGrpSpPr>
            <p:cNvPr id="44" name="Group 120"/>
            <p:cNvGrpSpPr>
              <a:grpSpLocks/>
            </p:cNvGrpSpPr>
            <p:nvPr/>
          </p:nvGrpSpPr>
          <p:grpSpPr bwMode="auto">
            <a:xfrm>
              <a:off x="1044163" y="4655905"/>
              <a:ext cx="1225550" cy="282575"/>
              <a:chOff x="173" y="1452"/>
              <a:chExt cx="772" cy="178"/>
            </a:xfrm>
          </p:grpSpPr>
          <p:sp>
            <p:nvSpPr>
              <p:cNvPr id="89" name="Rectangle 121"/>
              <p:cNvSpPr>
                <a:spLocks noChangeArrowheads="1"/>
              </p:cNvSpPr>
              <p:nvPr/>
            </p:nvSpPr>
            <p:spPr bwMode="auto">
              <a:xfrm>
                <a:off x="177" y="1452"/>
                <a:ext cx="768" cy="24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0" name="Rectangle 122"/>
              <p:cNvSpPr>
                <a:spLocks noChangeArrowheads="1"/>
              </p:cNvSpPr>
              <p:nvPr/>
            </p:nvSpPr>
            <p:spPr bwMode="auto">
              <a:xfrm>
                <a:off x="173" y="1606"/>
                <a:ext cx="768" cy="24"/>
              </a:xfrm>
              <a:prstGeom prst="rect">
                <a:avLst/>
              </a:prstGeom>
              <a:solidFill>
                <a:schemeClr val="accent1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1" name="Line 123"/>
              <p:cNvSpPr>
                <a:spLocks noChangeShapeType="1"/>
              </p:cNvSpPr>
              <p:nvPr/>
            </p:nvSpPr>
            <p:spPr bwMode="auto">
              <a:xfrm>
                <a:off x="489" y="1480"/>
                <a:ext cx="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92" name="Line 124"/>
              <p:cNvSpPr>
                <a:spLocks noChangeShapeType="1"/>
              </p:cNvSpPr>
              <p:nvPr/>
            </p:nvSpPr>
            <p:spPr bwMode="auto">
              <a:xfrm>
                <a:off x="487" y="1562"/>
                <a:ext cx="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45" name="Text Box 125"/>
            <p:cNvSpPr txBox="1">
              <a:spLocks noChangeArrowheads="1"/>
            </p:cNvSpPr>
            <p:nvPr/>
          </p:nvSpPr>
          <p:spPr bwMode="auto">
            <a:xfrm>
              <a:off x="1372501" y="1477792"/>
              <a:ext cx="738187" cy="538162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U</a:t>
              </a:r>
            </a:p>
          </p:txBody>
        </p:sp>
        <p:sp>
          <p:nvSpPr>
            <p:cNvPr id="46" name="Text Box 126"/>
            <p:cNvSpPr txBox="1">
              <a:spLocks noChangeArrowheads="1"/>
            </p:cNvSpPr>
            <p:nvPr/>
          </p:nvSpPr>
          <p:spPr bwMode="auto">
            <a:xfrm>
              <a:off x="2603448" y="1565549"/>
              <a:ext cx="2343150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dirty="0">
                  <a:latin typeface="Arial" charset="0"/>
                </a:rPr>
                <a:t>19. User Defined</a:t>
              </a:r>
            </a:p>
          </p:txBody>
        </p:sp>
        <p:sp>
          <p:nvSpPr>
            <p:cNvPr id="47" name="Text Box 128"/>
            <p:cNvSpPr txBox="1">
              <a:spLocks noChangeArrowheads="1"/>
            </p:cNvSpPr>
            <p:nvPr/>
          </p:nvSpPr>
          <p:spPr bwMode="auto">
            <a:xfrm>
              <a:off x="3435350" y="2790825"/>
              <a:ext cx="2625725" cy="51911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48" name="Text Box 130"/>
            <p:cNvSpPr txBox="1">
              <a:spLocks noChangeArrowheads="1"/>
            </p:cNvSpPr>
            <p:nvPr/>
          </p:nvSpPr>
          <p:spPr bwMode="auto">
            <a:xfrm>
              <a:off x="2989504" y="2601252"/>
              <a:ext cx="2884487" cy="30480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400" b="1" dirty="0">
                  <a:latin typeface="Arial" charset="0"/>
                </a:rPr>
                <a:t>20. Heat Exchanger Core</a:t>
              </a:r>
            </a:p>
          </p:txBody>
        </p:sp>
        <p:sp>
          <p:nvSpPr>
            <p:cNvPr id="52" name="Rectangle 131"/>
            <p:cNvSpPr>
              <a:spLocks noChangeArrowheads="1"/>
            </p:cNvSpPr>
            <p:nvPr/>
          </p:nvSpPr>
          <p:spPr bwMode="auto">
            <a:xfrm>
              <a:off x="2995003" y="3406346"/>
              <a:ext cx="2102777" cy="633413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r>
                <a:rPr lang="en-US" sz="1400" b="1" dirty="0">
                  <a:latin typeface="Arial" charset="0"/>
                </a:rPr>
                <a:t>21. Parallel Tube</a:t>
              </a:r>
            </a:p>
          </p:txBody>
        </p:sp>
        <p:sp>
          <p:nvSpPr>
            <p:cNvPr id="82" name="Text Box 132"/>
            <p:cNvSpPr txBox="1">
              <a:spLocks noChangeArrowheads="1"/>
            </p:cNvSpPr>
            <p:nvPr/>
          </p:nvSpPr>
          <p:spPr bwMode="auto">
            <a:xfrm>
              <a:off x="2917509" y="4643610"/>
              <a:ext cx="2260282" cy="52322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400" b="1" dirty="0">
                  <a:latin typeface="Arial" charset="0"/>
                </a:rPr>
                <a:t>22. Compressible Orifice</a:t>
              </a:r>
            </a:p>
          </p:txBody>
        </p:sp>
        <p:pic>
          <p:nvPicPr>
            <p:cNvPr id="83" name="Picture 82" descr="laby2.gif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07385" y="5266011"/>
              <a:ext cx="852615" cy="852615"/>
            </a:xfrm>
            <a:prstGeom prst="rect">
              <a:avLst/>
            </a:prstGeom>
          </p:spPr>
        </p:pic>
        <p:sp>
          <p:nvSpPr>
            <p:cNvPr id="84" name="TextBox 83"/>
            <p:cNvSpPr txBox="1"/>
            <p:nvPr/>
          </p:nvSpPr>
          <p:spPr>
            <a:xfrm>
              <a:off x="2648671" y="5464468"/>
              <a:ext cx="25748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latin typeface="Arial" pitchFamily="34" charset="0"/>
                  <a:cs typeface="Arial" pitchFamily="34" charset="0"/>
                </a:rPr>
                <a:t>23. Labyrinth Seal (</a:t>
              </a:r>
              <a:r>
                <a:rPr lang="en-US" sz="1400" b="1" dirty="0" err="1">
                  <a:latin typeface="Arial" pitchFamily="34" charset="0"/>
                  <a:cs typeface="Arial" pitchFamily="34" charset="0"/>
                </a:rPr>
                <a:t>Egli</a:t>
              </a:r>
              <a:r>
                <a:rPr lang="en-US" sz="1400" b="1" dirty="0">
                  <a:latin typeface="Arial" pitchFamily="34" charset="0"/>
                  <a:cs typeface="Arial" pitchFamily="34" charset="0"/>
                </a:rPr>
                <a:t> Correlation</a:t>
              </a:r>
            </a:p>
          </p:txBody>
        </p:sp>
        <p:pic>
          <p:nvPicPr>
            <p:cNvPr id="85" name="Picture 6" descr="FixedFlowIcon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491798" y="1348739"/>
              <a:ext cx="788987" cy="8505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" name="Rectangle 131"/>
            <p:cNvSpPr>
              <a:spLocks noChangeArrowheads="1"/>
            </p:cNvSpPr>
            <p:nvPr/>
          </p:nvSpPr>
          <p:spPr bwMode="auto">
            <a:xfrm>
              <a:off x="6496393" y="1341326"/>
              <a:ext cx="2102777" cy="633413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r>
                <a:rPr lang="en-US" sz="1400" b="1" dirty="0">
                  <a:latin typeface="Arial" charset="0"/>
                </a:rPr>
                <a:t>24. Fixed Flowrate</a:t>
              </a:r>
            </a:p>
          </p:txBody>
        </p:sp>
        <p:sp>
          <p:nvSpPr>
            <p:cNvPr id="87" name="Rectangle 131"/>
            <p:cNvSpPr>
              <a:spLocks noChangeArrowheads="1"/>
            </p:cNvSpPr>
            <p:nvPr/>
          </p:nvSpPr>
          <p:spPr bwMode="auto">
            <a:xfrm>
              <a:off x="6542113" y="2358596"/>
              <a:ext cx="2102777" cy="633413"/>
            </a:xfrm>
            <a:prstGeom prst="rect">
              <a:avLst/>
            </a:prstGeom>
            <a:solidFill>
              <a:schemeClr val="bg1"/>
            </a:solidFill>
            <a:ln w="19050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l"/>
              <a:r>
                <a:rPr lang="en-US" sz="1400" b="1" dirty="0">
                  <a:latin typeface="Arial" charset="0"/>
                </a:rPr>
                <a:t>25. Cartesian Grid</a:t>
              </a:r>
            </a:p>
          </p:txBody>
        </p:sp>
        <p:pic>
          <p:nvPicPr>
            <p:cNvPr id="88" name="Picture 5" descr="LGRID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312646" y="2204721"/>
              <a:ext cx="1006556" cy="101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66736152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8533" y="1148713"/>
            <a:ext cx="8451850" cy="4843918"/>
          </a:xfrm>
        </p:spPr>
        <p:txBody>
          <a:bodyPr/>
          <a:lstStyle/>
          <a:p>
            <a:pPr marL="347472" indent="-347472">
              <a:spcBef>
                <a:spcPts val="0"/>
              </a:spcBef>
            </a:pPr>
            <a:r>
              <a:rPr lang="en-US" altLang="en-US" sz="1800" b="1" dirty="0">
                <a:latin typeface="Arial" charset="0"/>
              </a:rPr>
              <a:t>GFSSP</a:t>
            </a:r>
            <a:r>
              <a:rPr lang="en-US" altLang="en-US" sz="1800" dirty="0">
                <a:latin typeface="Arial" charset="0"/>
              </a:rPr>
              <a:t> requires the following thermodynamic and </a:t>
            </a:r>
            <a:r>
              <a:rPr lang="en-US" altLang="en-US" sz="1800" dirty="0" err="1">
                <a:latin typeface="Arial" charset="0"/>
              </a:rPr>
              <a:t>thermophysical</a:t>
            </a:r>
            <a:r>
              <a:rPr lang="en-US" altLang="en-US" sz="1800" dirty="0">
                <a:latin typeface="Arial" charset="0"/>
              </a:rPr>
              <a:t> properties of fluids for the solution of the governing equations</a:t>
            </a:r>
          </a:p>
          <a:p>
            <a:pPr marL="804672" lvl="3" indent="-347472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Density </a:t>
            </a:r>
            <a:r>
              <a:rPr lang="en-US" altLang="en-US" sz="1600" dirty="0"/>
              <a:t>[</a:t>
            </a:r>
            <a:r>
              <a:rPr lang="en-US" altLang="en-US" sz="1600" dirty="0">
                <a:latin typeface="Symbol" pitchFamily="18" charset="2"/>
              </a:rPr>
              <a:t>r </a:t>
            </a:r>
            <a:r>
              <a:rPr lang="en-US" altLang="en-US" sz="1600" dirty="0"/>
              <a:t>(T, p)]</a:t>
            </a:r>
          </a:p>
          <a:p>
            <a:pPr marL="804672" lvl="3" indent="-347472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Absolute Viscosity</a:t>
            </a:r>
            <a:r>
              <a:rPr lang="en-US" altLang="en-US" sz="1600" dirty="0"/>
              <a:t> [</a:t>
            </a:r>
            <a:r>
              <a:rPr lang="en-US" altLang="en-US" sz="1600" dirty="0">
                <a:latin typeface="Symbol" pitchFamily="18" charset="2"/>
              </a:rPr>
              <a:t>m </a:t>
            </a:r>
            <a:r>
              <a:rPr lang="en-US" altLang="en-US" sz="1600" dirty="0"/>
              <a:t>(T, p)]</a:t>
            </a:r>
          </a:p>
          <a:p>
            <a:pPr marL="804672" lvl="3" indent="-347472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Thermal Conductivity</a:t>
            </a:r>
            <a:r>
              <a:rPr lang="en-US" altLang="en-US" sz="1600" dirty="0"/>
              <a:t> [k (T, p)]</a:t>
            </a:r>
          </a:p>
          <a:p>
            <a:pPr marL="804672" lvl="3" indent="-347472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Specific Heat at Constant Pressure</a:t>
            </a:r>
            <a:r>
              <a:rPr lang="en-US" altLang="en-US" sz="1600" dirty="0"/>
              <a:t> [</a:t>
            </a:r>
            <a:r>
              <a:rPr lang="en-US" altLang="en-US" sz="1600" dirty="0" err="1"/>
              <a:t>C</a:t>
            </a:r>
            <a:r>
              <a:rPr lang="en-US" altLang="en-US" sz="1600" baseline="-25000" dirty="0" err="1"/>
              <a:t>p</a:t>
            </a:r>
            <a:r>
              <a:rPr lang="en-US" altLang="en-US" sz="1600" dirty="0"/>
              <a:t> (T, p)]</a:t>
            </a:r>
          </a:p>
          <a:p>
            <a:pPr marL="804672" lvl="3" indent="-347472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Specific Heat Ratio</a:t>
            </a:r>
            <a:r>
              <a:rPr lang="en-US" altLang="en-US" sz="1600" dirty="0"/>
              <a:t> [</a:t>
            </a:r>
            <a:r>
              <a:rPr lang="en-US" altLang="en-US" sz="1600" dirty="0">
                <a:latin typeface="Symbol" pitchFamily="18" charset="2"/>
              </a:rPr>
              <a:t>g </a:t>
            </a:r>
            <a:r>
              <a:rPr lang="en-US" altLang="en-US" sz="1600" dirty="0"/>
              <a:t>(T, p)]</a:t>
            </a:r>
          </a:p>
          <a:p>
            <a:pPr marL="347472" indent="-347472">
              <a:spcBef>
                <a:spcPts val="0"/>
              </a:spcBef>
              <a:buFontTx/>
              <a:buNone/>
            </a:pPr>
            <a:endParaRPr lang="en-US" altLang="en-US" sz="1800" dirty="0"/>
          </a:p>
          <a:p>
            <a:pPr marL="347472" indent="-347472">
              <a:spcBef>
                <a:spcPts val="0"/>
              </a:spcBef>
            </a:pPr>
            <a:r>
              <a:rPr lang="en-US" altLang="en-US" sz="1800" b="1" dirty="0">
                <a:latin typeface="Arial" charset="0"/>
              </a:rPr>
              <a:t>GFSSP</a:t>
            </a:r>
            <a:r>
              <a:rPr lang="en-US" altLang="en-US" sz="1800" dirty="0">
                <a:latin typeface="Arial" charset="0"/>
              </a:rPr>
              <a:t> requires these properties at every node, at each iteration</a:t>
            </a:r>
          </a:p>
          <a:p>
            <a:pPr marL="347472" indent="-347472">
              <a:spcBef>
                <a:spcPts val="0"/>
              </a:spcBef>
            </a:pPr>
            <a:endParaRPr lang="en-US" altLang="en-US" sz="1800" dirty="0">
              <a:latin typeface="Arial" charset="0"/>
            </a:endParaRPr>
          </a:p>
          <a:p>
            <a:pPr marL="347472" indent="-347472">
              <a:spcBef>
                <a:spcPts val="0"/>
              </a:spcBef>
            </a:pPr>
            <a:r>
              <a:rPr lang="en-US" altLang="en-US" sz="1800" dirty="0">
                <a:latin typeface="Arial" charset="0"/>
              </a:rPr>
              <a:t>Properties are supplied by thermodynamic property programs integrated into </a:t>
            </a:r>
            <a:r>
              <a:rPr lang="en-US" altLang="en-US" sz="1800" b="1" dirty="0">
                <a:latin typeface="Arial" charset="0"/>
              </a:rPr>
              <a:t>GFSSP</a:t>
            </a:r>
          </a:p>
          <a:p>
            <a:pPr marL="747522" lvl="1" indent="-347472">
              <a:spcBef>
                <a:spcPts val="0"/>
              </a:spcBef>
            </a:pPr>
            <a:r>
              <a:rPr lang="en-US" altLang="en-US" dirty="0">
                <a:latin typeface="Arial" charset="0"/>
              </a:rPr>
              <a:t>GASP/WASP</a:t>
            </a:r>
          </a:p>
          <a:p>
            <a:pPr marL="747522" lvl="1" indent="-347472">
              <a:spcBef>
                <a:spcPts val="0"/>
              </a:spcBef>
            </a:pPr>
            <a:r>
              <a:rPr lang="en-US" altLang="en-US" dirty="0">
                <a:latin typeface="Arial" charset="0"/>
              </a:rPr>
              <a:t>GASPAK</a:t>
            </a:r>
          </a:p>
          <a:p>
            <a:pPr marL="347472" indent="-347472">
              <a:spcBef>
                <a:spcPts val="0"/>
              </a:spcBef>
            </a:pPr>
            <a:endParaRPr lang="en-US" altLang="en-US" sz="1800" b="1" dirty="0">
              <a:latin typeface="Arial" charset="0"/>
            </a:endParaRPr>
          </a:p>
          <a:p>
            <a:pPr marL="347472" indent="-347472">
              <a:spcBef>
                <a:spcPts val="0"/>
              </a:spcBef>
            </a:pPr>
            <a:r>
              <a:rPr lang="en-US" altLang="en-US" dirty="0">
                <a:latin typeface="Arial" charset="0"/>
              </a:rPr>
              <a:t>User can also supply these properties with:</a:t>
            </a:r>
          </a:p>
          <a:p>
            <a:pPr marL="747522" lvl="1" indent="-347472">
              <a:spcBef>
                <a:spcPts val="0"/>
              </a:spcBef>
            </a:pPr>
            <a:r>
              <a:rPr lang="en-US" altLang="en-US" dirty="0">
                <a:latin typeface="Arial" charset="0"/>
              </a:rPr>
              <a:t>Interpolation tables</a:t>
            </a:r>
          </a:p>
          <a:p>
            <a:pPr marL="747522" lvl="1" indent="-347472">
              <a:spcBef>
                <a:spcPts val="0"/>
              </a:spcBef>
            </a:pPr>
            <a:r>
              <a:rPr lang="en-US" altLang="en-US" dirty="0">
                <a:latin typeface="Arial" charset="0"/>
              </a:rPr>
              <a:t>Calls to user-supplied Fortran code</a:t>
            </a:r>
          </a:p>
          <a:p>
            <a:pPr marL="747522" lvl="1" indent="-347472">
              <a:spcBef>
                <a:spcPts val="0"/>
              </a:spcBef>
            </a:pPr>
            <a:r>
              <a:rPr lang="en-US" altLang="en-US" dirty="0">
                <a:latin typeface="Arial" charset="0"/>
              </a:rPr>
              <a:t>Ideal gas properties</a:t>
            </a:r>
          </a:p>
          <a:p>
            <a:pPr marL="347472" indent="-347472">
              <a:spcBef>
                <a:spcPts val="0"/>
              </a:spcBef>
            </a:pPr>
            <a:endParaRPr lang="en-US" altLang="en-US" sz="1800" b="1" dirty="0"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14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Fluid Options (1/2)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85957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0" y="547688"/>
            <a:ext cx="9144000" cy="63976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n-US" sz="1200">
                <a:cs typeface="Times New Roman" pitchFamily="18" charset="0"/>
              </a:rPr>
              <a:t> </a:t>
            </a:r>
            <a:endParaRPr lang="en-US" sz="1000">
              <a:cs typeface="Times New Roman" pitchFamily="18" charset="0"/>
            </a:endParaRPr>
          </a:p>
          <a:p>
            <a:pPr algn="l"/>
            <a:endParaRPr lang="en-US" sz="2400"/>
          </a:p>
        </p:txBody>
      </p:sp>
      <p:sp>
        <p:nvSpPr>
          <p:cNvPr id="130138" name="Rectangle 90"/>
          <p:cNvSpPr>
            <a:spLocks noChangeArrowheads="1"/>
          </p:cNvSpPr>
          <p:nvPr/>
        </p:nvSpPr>
        <p:spPr bwMode="auto">
          <a:xfrm>
            <a:off x="0" y="5670550"/>
            <a:ext cx="9144000" cy="6397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/>
            <a:r>
              <a:rPr lang="en-US" sz="1200">
                <a:cs typeface="Times New Roman" pitchFamily="18" charset="0"/>
              </a:rPr>
              <a:t> </a:t>
            </a:r>
            <a:endParaRPr lang="en-US" sz="1000">
              <a:cs typeface="Times New Roman" pitchFamily="18" charset="0"/>
            </a:endParaRPr>
          </a:p>
          <a:p>
            <a:pPr algn="l"/>
            <a:endParaRPr lang="en-US" sz="24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15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0866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Fluid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Options (2/2)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577695"/>
              </p:ext>
            </p:extLst>
          </p:nvPr>
        </p:nvGraphicFramePr>
        <p:xfrm>
          <a:off x="662940" y="1302854"/>
          <a:ext cx="7818120" cy="482102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9164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850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 Number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/ FLUID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 Number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/ FLUID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 Number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/ FLUID</a:t>
                      </a:r>
                      <a:endParaRPr lang="en-US" sz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69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Propane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R-11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R-12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R-22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75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R-32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CO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R-123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59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(para)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R-124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(para)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(normal)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R-125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8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WASP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R-134A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RP-1 Tables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RP-1 (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R-152A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200" b="1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Isobutane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B0F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Ideal Gas</a:t>
                      </a:r>
                      <a:endParaRPr lang="en-US" sz="1200" b="1" dirty="0">
                        <a:solidFill>
                          <a:srgbClr val="00B0F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Butane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65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Deuterium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200" b="1" baseline="-2500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 Fluid 1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Ethane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86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Air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 Fluid 2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Ethylene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2464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User Fluid 3</a:t>
                      </a:r>
                      <a:endParaRPr lang="en-US" sz="1200" b="1" dirty="0">
                        <a:solidFill>
                          <a:srgbClr val="0000FF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68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GASPAK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</a:t>
                      </a:r>
                      <a:r>
                        <a:rPr lang="en-US" sz="1200" b="1" baseline="-25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</a:pPr>
                      <a:r>
                        <a:rPr lang="en-US" sz="12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2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</a:tbl>
          </a:graphicData>
        </a:graphic>
      </p:graphicFrame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708660" y="159854"/>
            <a:ext cx="772668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Additional</a:t>
            </a: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Options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94674" y="1146784"/>
            <a:ext cx="8229600" cy="5348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Variable Geometry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Variable Rotation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Variable Heat Addition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 err="1"/>
              <a:t>Turbopump</a:t>
            </a:r>
            <a:endParaRPr lang="en-US" kern="0" dirty="0"/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Heat Exchanger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Tank Pressurization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Control Valve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Valve Open/Close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Conjugate Heat Transfer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Pressure Regulator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Flow Regulator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Relief Valve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Multi-dimensional flow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Fluid Mixture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Psychrometric Calculation</a:t>
            </a:r>
          </a:p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kern="0" dirty="0"/>
              <a:t>Multi-Layer Insulation</a:t>
            </a:r>
          </a:p>
          <a:p>
            <a:pPr marL="347472" indent="-347472">
              <a:spcBef>
                <a:spcPts val="0"/>
              </a:spcBef>
              <a:buFontTx/>
              <a:buNone/>
            </a:pPr>
            <a:endParaRPr lang="en-US" kern="0" dirty="0"/>
          </a:p>
          <a:p>
            <a:pPr marL="347472" indent="-347472">
              <a:spcBef>
                <a:spcPts val="0"/>
              </a:spcBef>
            </a:pPr>
            <a:endParaRPr lang="en-US" kern="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9" name="Picture 1027"/>
          <p:cNvPicPr>
            <a:picLocks noChangeAspect="1" noChangeArrowheads="1"/>
          </p:cNvPicPr>
          <p:nvPr/>
        </p:nvPicPr>
        <p:blipFill>
          <a:blip r:embed="rId2" cstate="print"/>
          <a:srcRect l="13214" t="5074" r="11311" b="26704"/>
          <a:stretch>
            <a:fillRect/>
          </a:stretch>
        </p:blipFill>
        <p:spPr bwMode="auto">
          <a:xfrm>
            <a:off x="933450" y="1403276"/>
            <a:ext cx="7277100" cy="4567238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9DDB-B4EF-4C02-AC01-B5A5D8D6BB0E}" type="slidenum">
              <a:rPr lang="en-US" smtClean="0"/>
              <a:t>17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noProof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FASTRAC </a:t>
            </a:r>
            <a:r>
              <a:rPr lang="en-US" kern="0" noProof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Turbopump</a:t>
            </a:r>
            <a:r>
              <a:rPr lang="en-US" sz="1800" kern="0" noProof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(1/4)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1841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28" name="Text Box 1372"/>
          <p:cNvSpPr txBox="1">
            <a:spLocks noChangeArrowheads="1"/>
          </p:cNvSpPr>
          <p:nvPr/>
        </p:nvSpPr>
        <p:spPr bwMode="auto">
          <a:xfrm>
            <a:off x="391274" y="1147189"/>
            <a:ext cx="4711931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GFSSP</a:t>
            </a:r>
            <a:r>
              <a:rPr lang="en-US" sz="1800" b="0" dirty="0"/>
              <a:t> Model of the </a:t>
            </a:r>
            <a:r>
              <a:rPr lang="en-US" sz="1800" b="0" dirty="0" err="1"/>
              <a:t>Fastrac</a:t>
            </a:r>
            <a:r>
              <a:rPr lang="en-US" sz="1800" b="0" dirty="0"/>
              <a:t> Turbopump</a:t>
            </a:r>
          </a:p>
        </p:txBody>
      </p:sp>
      <p:pic>
        <p:nvPicPr>
          <p:cNvPr id="97629" name="Picture 13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8249" y="1586648"/>
            <a:ext cx="8647502" cy="4800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</p:pic>
      <p:sp>
        <p:nvSpPr>
          <p:cNvPr id="97630" name="Rectangle 1374"/>
          <p:cNvSpPr>
            <a:spLocks noChangeArrowheads="1"/>
          </p:cNvSpPr>
          <p:nvPr/>
        </p:nvSpPr>
        <p:spPr bwMode="auto">
          <a:xfrm>
            <a:off x="0" y="892175"/>
            <a:ext cx="9144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endParaRPr lang="en-US" b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9DDB-B4EF-4C02-AC01-B5A5D8D6BB0E}" type="slidenum">
              <a:rPr lang="en-US" smtClean="0"/>
              <a:t>18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noProof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FASTRAC </a:t>
            </a:r>
            <a:r>
              <a:rPr lang="en-US" kern="0" noProof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Turbopump</a:t>
            </a:r>
            <a:r>
              <a:rPr lang="en-US" sz="1800" kern="0" noProof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(2/4)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0171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1314" name="Object 2"/>
          <p:cNvGraphicFramePr>
            <a:graphicFrameLocks noChangeAspect="1"/>
          </p:cNvGraphicFramePr>
          <p:nvPr/>
        </p:nvGraphicFramePr>
        <p:xfrm>
          <a:off x="1941278" y="1569788"/>
          <a:ext cx="5261444" cy="480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7144747" imgH="6516010" progId="">
                  <p:embed/>
                </p:oleObj>
              </mc:Choice>
              <mc:Fallback>
                <p:oleObj name="Photo Editor Photo" r:id="rId2" imgW="7144747" imgH="6516010" progId="">
                  <p:embed/>
                  <p:pic>
                    <p:nvPicPr>
                      <p:cNvPr id="14131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1278" y="1569788"/>
                        <a:ext cx="5261444" cy="48006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bg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 Box 1372"/>
          <p:cNvSpPr txBox="1">
            <a:spLocks noChangeArrowheads="1"/>
          </p:cNvSpPr>
          <p:nvPr/>
        </p:nvSpPr>
        <p:spPr bwMode="auto">
          <a:xfrm>
            <a:off x="393178" y="1146283"/>
            <a:ext cx="5795304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0" dirty="0"/>
              <a:t>Turbopump Test to 20000 RPM with Gas Generator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9DDB-B4EF-4C02-AC01-B5A5D8D6BB0E}" type="slidenum">
              <a:rPr lang="en-US" smtClean="0"/>
              <a:t>19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noProof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FASTRAC </a:t>
            </a:r>
            <a:r>
              <a:rPr lang="en-US" kern="0" noProof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Turbopump</a:t>
            </a:r>
            <a:r>
              <a:rPr lang="en-US" sz="1800" kern="0" noProof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(3/4)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0765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24" name="Rectangle 20"/>
          <p:cNvSpPr>
            <a:spLocks noChangeArrowheads="1"/>
          </p:cNvSpPr>
          <p:nvPr/>
        </p:nvSpPr>
        <p:spPr bwMode="auto">
          <a:xfrm>
            <a:off x="0" y="892175"/>
            <a:ext cx="91440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endParaRPr lang="en-US" b="1"/>
          </a:p>
        </p:txBody>
      </p:sp>
      <p:grpSp>
        <p:nvGrpSpPr>
          <p:cNvPr id="3" name="Group 2"/>
          <p:cNvGrpSpPr/>
          <p:nvPr/>
        </p:nvGrpSpPr>
        <p:grpSpPr>
          <a:xfrm>
            <a:off x="1129507" y="1604606"/>
            <a:ext cx="6884987" cy="4821646"/>
            <a:chOff x="1129507" y="1604606"/>
            <a:chExt cx="6884987" cy="4821646"/>
          </a:xfrm>
        </p:grpSpPr>
        <p:pic>
          <p:nvPicPr>
            <p:cNvPr id="98323" name="Picture 19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29507" y="1920927"/>
              <a:ext cx="6884987" cy="450532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</p:pic>
        <p:sp>
          <p:nvSpPr>
            <p:cNvPr id="98325" name="Text Box 21"/>
            <p:cNvSpPr txBox="1">
              <a:spLocks noChangeArrowheads="1"/>
            </p:cNvSpPr>
            <p:nvPr/>
          </p:nvSpPr>
          <p:spPr bwMode="auto">
            <a:xfrm>
              <a:off x="2141877" y="1604606"/>
              <a:ext cx="5485475" cy="46166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  <a:effectLst/>
          </p:spPr>
          <p:txBody>
            <a:bodyPr wrap="square" anchor="ctr">
              <a:spAutoFit/>
            </a:bodyPr>
            <a:lstStyle/>
            <a:p>
              <a:r>
                <a:rPr lang="en-US" sz="1200" dirty="0"/>
                <a:t>Pressure History Comparison at RP-1 Impeller Back Face </a:t>
              </a:r>
            </a:p>
            <a:p>
              <a:r>
                <a:rPr lang="en-US" sz="1200" b="0" dirty="0"/>
                <a:t>[Labyrinth Seal Inlet (</a:t>
              </a:r>
              <a:r>
                <a:rPr lang="en-US" sz="1200" dirty="0">
                  <a:solidFill>
                    <a:srgbClr val="800000"/>
                  </a:solidFill>
                </a:rPr>
                <a:t>211</a:t>
              </a:r>
              <a:r>
                <a:rPr lang="en-US" sz="1200" b="0" dirty="0"/>
                <a:t>) and Outlet (</a:t>
              </a:r>
              <a:r>
                <a:rPr lang="en-US" sz="1200" dirty="0">
                  <a:solidFill>
                    <a:srgbClr val="FF0000"/>
                  </a:solidFill>
                </a:rPr>
                <a:t>212</a:t>
              </a:r>
              <a:r>
                <a:rPr lang="en-US" sz="1200" b="0" dirty="0"/>
                <a:t>)]</a:t>
              </a:r>
            </a:p>
          </p:txBody>
        </p:sp>
      </p:grpSp>
      <p:sp>
        <p:nvSpPr>
          <p:cNvPr id="98327" name="Text Box 23"/>
          <p:cNvSpPr txBox="1">
            <a:spLocks noChangeArrowheads="1"/>
          </p:cNvSpPr>
          <p:nvPr/>
        </p:nvSpPr>
        <p:spPr bwMode="auto">
          <a:xfrm>
            <a:off x="394477" y="1151555"/>
            <a:ext cx="7414316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b="0" dirty="0"/>
              <a:t>FASTRAC Turbopump Model Results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9F9DDB-B4EF-4C02-AC01-B5A5D8D6BB0E}" type="slidenum">
              <a:rPr lang="en-US" smtClean="0"/>
              <a:t>20</a:t>
            </a:fld>
            <a:endParaRPr lang="en-US" dirty="0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noProof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FASTRAC </a:t>
            </a:r>
            <a:r>
              <a:rPr lang="en-US" kern="0" noProof="0" dirty="0" err="1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Turbopump</a:t>
            </a:r>
            <a:r>
              <a:rPr lang="en-US" sz="1800" kern="0" noProof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(4/4)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638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2" name="Picture 2" descr="Alpha1 side2"/>
          <p:cNvPicPr>
            <a:picLocks noChangeAspect="1" noChangeArrowheads="1"/>
          </p:cNvPicPr>
          <p:nvPr/>
        </p:nvPicPr>
        <p:blipFill>
          <a:blip r:embed="rId2" cstate="print"/>
          <a:srcRect l="16997" r="13217"/>
          <a:stretch>
            <a:fillRect/>
          </a:stretch>
        </p:blipFill>
        <p:spPr bwMode="auto">
          <a:xfrm>
            <a:off x="4948691" y="1377950"/>
            <a:ext cx="3233158" cy="347472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68613" name="Picture 3" descr="60k fastra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85399" y="4852670"/>
            <a:ext cx="2496922" cy="173614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</p:pic>
      <p:sp>
        <p:nvSpPr>
          <p:cNvPr id="68619" name="Text Box 9"/>
          <p:cNvSpPr txBox="1">
            <a:spLocks noChangeArrowheads="1"/>
          </p:cNvSpPr>
          <p:nvPr/>
        </p:nvSpPr>
        <p:spPr bwMode="auto">
          <a:xfrm>
            <a:off x="7371937" y="2063750"/>
            <a:ext cx="1303337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Arial" charset="0"/>
              </a:rPr>
              <a:t>LOX Tank</a:t>
            </a:r>
          </a:p>
        </p:txBody>
      </p:sp>
      <p:sp>
        <p:nvSpPr>
          <p:cNvPr id="68620" name="Text Box 10"/>
          <p:cNvSpPr txBox="1">
            <a:spLocks noChangeArrowheads="1"/>
          </p:cNvSpPr>
          <p:nvPr/>
        </p:nvSpPr>
        <p:spPr bwMode="auto">
          <a:xfrm>
            <a:off x="7406862" y="3251725"/>
            <a:ext cx="1268412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Arial" charset="0"/>
              </a:rPr>
              <a:t>RP-1 Tank</a:t>
            </a:r>
          </a:p>
        </p:txBody>
      </p:sp>
      <p:sp>
        <p:nvSpPr>
          <p:cNvPr id="68621" name="Text Box 11"/>
          <p:cNvSpPr txBox="1">
            <a:spLocks noChangeArrowheads="1"/>
          </p:cNvSpPr>
          <p:nvPr/>
        </p:nvSpPr>
        <p:spPr bwMode="auto">
          <a:xfrm>
            <a:off x="7667360" y="4927766"/>
            <a:ext cx="1303337" cy="57451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432"/>
              </a:spcBef>
            </a:pPr>
            <a:r>
              <a:rPr lang="en-US" sz="1400" b="1" dirty="0">
                <a:latin typeface="Arial" charset="0"/>
              </a:rPr>
              <a:t>Engine</a:t>
            </a:r>
          </a:p>
          <a:p>
            <a:pPr>
              <a:spcBef>
                <a:spcPts val="432"/>
              </a:spcBef>
            </a:pPr>
            <a:r>
              <a:rPr lang="en-US" sz="1400" b="1" dirty="0">
                <a:latin typeface="Arial" charset="0"/>
              </a:rPr>
              <a:t>Interface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Tank Pressurization 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(1/3)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809F9DDB-B4EF-4C02-AC01-B5A5D8D6BB0E}" type="slidenum">
              <a:rPr lang="en-US" smtClean="0"/>
              <a:t>21</a:t>
            </a:fld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8752" y="1226723"/>
            <a:ext cx="2401057" cy="4723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6477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xample12Canvas.JPG"/>
          <p:cNvPicPr>
            <a:picLocks noChangeAspect="1"/>
          </p:cNvPicPr>
          <p:nvPr/>
        </p:nvPicPr>
        <p:blipFill rotWithShape="1">
          <a:blip r:embed="rId2" cstate="print"/>
          <a:srcRect l="6374" t="11249" r="3151" b="8593"/>
          <a:stretch/>
        </p:blipFill>
        <p:spPr>
          <a:xfrm>
            <a:off x="1275029" y="1756224"/>
            <a:ext cx="6593943" cy="457200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Tank Pressurization 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(2/3)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384452" y="1154473"/>
            <a:ext cx="5950857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Arial" charset="0"/>
              </a:rPr>
              <a:t>Example 12 – </a:t>
            </a:r>
            <a:r>
              <a:rPr lang="en-US" sz="1800" b="1" dirty="0">
                <a:latin typeface="Arial" charset="0"/>
              </a:rPr>
              <a:t>MIG</a:t>
            </a:r>
            <a:r>
              <a:rPr lang="en-US" sz="1800" dirty="0">
                <a:latin typeface="Arial" charset="0"/>
              </a:rPr>
              <a:t> Canvas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809F9DDB-B4EF-4C02-AC01-B5A5D8D6BB0E}" type="slidenum">
              <a:rPr lang="en-US" smtClean="0"/>
              <a:t>22</a:t>
            </a:fld>
            <a:endParaRPr lang="en-US" dirty="0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3359880" y="6156325"/>
            <a:ext cx="1303337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Arial" charset="0"/>
              </a:rPr>
              <a:t>LOX Tank</a:t>
            </a: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1497081" y="4589668"/>
            <a:ext cx="1303337" cy="57451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ts val="432"/>
              </a:spcBef>
            </a:pPr>
            <a:r>
              <a:rPr lang="en-US" sz="1400" b="1" dirty="0">
                <a:latin typeface="Arial" charset="0"/>
              </a:rPr>
              <a:t>Engine</a:t>
            </a:r>
          </a:p>
          <a:p>
            <a:pPr>
              <a:spcBef>
                <a:spcPts val="432"/>
              </a:spcBef>
            </a:pPr>
            <a:r>
              <a:rPr lang="en-US" sz="1400" b="1" dirty="0">
                <a:latin typeface="Arial" charset="0"/>
              </a:rPr>
              <a:t>Interface</a:t>
            </a:r>
          </a:p>
        </p:txBody>
      </p:sp>
      <p:sp>
        <p:nvSpPr>
          <p:cNvPr id="14" name="Text Box 10"/>
          <p:cNvSpPr txBox="1">
            <a:spLocks noChangeArrowheads="1"/>
          </p:cNvSpPr>
          <p:nvPr/>
        </p:nvSpPr>
        <p:spPr bwMode="auto">
          <a:xfrm>
            <a:off x="6200468" y="6156325"/>
            <a:ext cx="1268412" cy="3365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 b="1" dirty="0">
                <a:latin typeface="Arial" charset="0"/>
              </a:rPr>
              <a:t>RP-1 Tank</a:t>
            </a:r>
          </a:p>
        </p:txBody>
      </p:sp>
    </p:spTree>
    <p:extLst>
      <p:ext uri="{BB962C8B-B14F-4D97-AF65-F5344CB8AC3E}">
        <p14:creationId xmlns:p14="http://schemas.microsoft.com/office/powerpoint/2010/main" val="245614560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6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648" y="1712007"/>
            <a:ext cx="7796705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"/>
          <p:cNvGrpSpPr/>
          <p:nvPr/>
        </p:nvGrpSpPr>
        <p:grpSpPr>
          <a:xfrm>
            <a:off x="6132284" y="3164793"/>
            <a:ext cx="1219200" cy="427037"/>
            <a:chOff x="5791200" y="2903538"/>
            <a:chExt cx="1219200" cy="427037"/>
          </a:xfrm>
        </p:grpSpPr>
        <p:sp>
          <p:nvSpPr>
            <p:cNvPr id="70662" name="Text Box 4"/>
            <p:cNvSpPr txBox="1">
              <a:spLocks noChangeArrowheads="1"/>
            </p:cNvSpPr>
            <p:nvPr/>
          </p:nvSpPr>
          <p:spPr bwMode="auto">
            <a:xfrm>
              <a:off x="5791200" y="2903538"/>
              <a:ext cx="1219200" cy="33855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600" dirty="0">
                  <a:latin typeface="Arial" panose="020B0604020202020204" pitchFamily="34" charset="0"/>
                  <a:cs typeface="Arial" panose="020B0604020202020204" pitchFamily="34" charset="0"/>
                </a:rPr>
                <a:t>Engine Cut</a:t>
              </a:r>
            </a:p>
          </p:txBody>
        </p:sp>
        <p:sp>
          <p:nvSpPr>
            <p:cNvPr id="70663" name="Line 5"/>
            <p:cNvSpPr>
              <a:spLocks noChangeShapeType="1"/>
            </p:cNvSpPr>
            <p:nvPr/>
          </p:nvSpPr>
          <p:spPr bwMode="auto">
            <a:xfrm flipH="1" flipV="1">
              <a:off x="6858000" y="3254375"/>
              <a:ext cx="1524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" name="Text Box 2"/>
          <p:cNvSpPr txBox="1">
            <a:spLocks noChangeArrowheads="1"/>
          </p:cNvSpPr>
          <p:nvPr/>
        </p:nvSpPr>
        <p:spPr bwMode="auto">
          <a:xfrm>
            <a:off x="391886" y="1154473"/>
            <a:ext cx="8026400" cy="36933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7472" indent="-347472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Arial" charset="0"/>
              </a:rPr>
              <a:t>Comparison of </a:t>
            </a:r>
            <a:r>
              <a:rPr lang="en-US" sz="1800" b="1" dirty="0">
                <a:latin typeface="Arial" charset="0"/>
              </a:rPr>
              <a:t>GFSSP</a:t>
            </a:r>
            <a:r>
              <a:rPr lang="en-US" sz="1800" dirty="0">
                <a:latin typeface="Arial" charset="0"/>
              </a:rPr>
              <a:t> Predicted LOX Ullage Pressure with Test Data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Tank Pressurization 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(3/3)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p:sp>
        <p:nvSpPr>
          <p:cNvPr id="1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809F9DDB-B4EF-4C02-AC01-B5A5D8D6BB0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9078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26"/>
          <p:cNvSpPr txBox="1">
            <a:spLocks noChangeArrowheads="1"/>
          </p:cNvSpPr>
          <p:nvPr/>
        </p:nvSpPr>
        <p:spPr>
          <a:xfrm>
            <a:off x="1562100" y="215900"/>
            <a:ext cx="5308600" cy="5461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630388" y="3918903"/>
            <a:ext cx="7883224" cy="2606040"/>
            <a:chOff x="685800" y="3918903"/>
            <a:chExt cx="7883224" cy="2606040"/>
          </a:xfrm>
        </p:grpSpPr>
        <p:sp>
          <p:nvSpPr>
            <p:cNvPr id="6" name="Content Placeholder 11"/>
            <p:cNvSpPr txBox="1">
              <a:spLocks/>
            </p:cNvSpPr>
            <p:nvPr/>
          </p:nvSpPr>
          <p:spPr>
            <a:xfrm>
              <a:off x="685800" y="4743887"/>
              <a:ext cx="4363719" cy="956072"/>
            </a:xfrm>
            <a:prstGeom prst="rect">
              <a:avLst/>
            </a:prstGeom>
          </p:spPr>
          <p:txBody>
            <a:bodyPr/>
            <a:lstStyle/>
            <a:p>
              <a:pPr marL="342900" marR="0" lvl="0" indent="-342900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Ball</a:t>
              </a:r>
              <a:r>
                <a:rPr kumimoji="0" lang="en-US" sz="1600" b="0" i="0" u="none" strike="noStrike" kern="0" cap="none" spc="0" normalizeH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Valve Opening History</a:t>
              </a:r>
              <a:r>
                <a:rPr kumimoji="0" lang="en-US" sz="1600" b="0" i="0" u="none" strike="noStrike" kern="0" cap="none" spc="0" normalizeH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Parameters </a:t>
              </a:r>
            </a:p>
            <a:p>
              <a:pPr marL="342900" marR="0" lvl="0" indent="-342900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Symbol" pitchFamily="18" charset="2"/>
                  <a:ea typeface="+mn-ea"/>
                  <a:cs typeface="+mn-cs"/>
                </a:rPr>
                <a:t>a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= </a:t>
              </a:r>
              <a:r>
                <a:rPr kumimoji="0" lang="en-US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L</a:t>
              </a:r>
              <a:r>
                <a:rPr kumimoji="0" lang="en-US" sz="1600" b="0" i="0" u="none" strike="noStrike" kern="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g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/L</a:t>
              </a:r>
              <a:r>
                <a:rPr kumimoji="0" lang="en-US" sz="16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T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</a:t>
              </a:r>
            </a:p>
            <a:p>
              <a:pPr marL="342900" marR="0" lvl="0" indent="-342900" defTabSz="914400" rtl="0" eaLnBrk="0" fontAlgn="base" latinLnBrk="0" hangingPunct="0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</a:t>
              </a:r>
              <a:r>
                <a:rPr kumimoji="0" lang="en-US" sz="16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 = </a:t>
              </a:r>
              <a:r>
                <a:rPr kumimoji="0" lang="en-US" sz="16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p</a:t>
              </a:r>
              <a:r>
                <a:rPr kumimoji="0" lang="en-US" sz="1600" b="0" i="0" u="none" strike="noStrike" kern="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R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/p</a:t>
              </a:r>
              <a:r>
                <a:rPr kumimoji="0" lang="en-US" sz="1600" b="0" i="0" u="none" strike="noStrike" kern="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0</a:t>
              </a:r>
              <a:endPara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8" name="Picture 10" descr="Ball_Valve_Opening.JPG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200651" y="3918903"/>
              <a:ext cx="3368373" cy="26060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9F-E5DB-477B-90A1-81D164E20387}" type="slidenum">
              <a:rPr lang="en-US" smtClean="0"/>
              <a:t>24</a:t>
            </a:fld>
            <a:endParaRPr lang="en-US"/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noProof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Rapid Valve Opening </a:t>
            </a:r>
            <a:r>
              <a:rPr lang="en-US" sz="1800" kern="0" noProof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(priming)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750298" y="998220"/>
            <a:ext cx="5643404" cy="2906713"/>
            <a:chOff x="1750298" y="998220"/>
            <a:chExt cx="5643404" cy="2906713"/>
          </a:xfrm>
        </p:grpSpPr>
        <p:pic>
          <p:nvPicPr>
            <p:cNvPr id="5" name="Picture 0" descr="Pipe_Geometry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>
            <a:xfrm>
              <a:off x="2011210" y="1390333"/>
              <a:ext cx="5121580" cy="2514600"/>
            </a:xfrm>
            <a:prstGeom prst="rect">
              <a:avLst/>
            </a:prstGeom>
            <a:blipFill dpi="0" rotWithShape="1">
              <a:blip r:embed="rId4" cstate="print"/>
              <a:srcRect/>
              <a:tile tx="0" ty="0" sx="100000" sy="100000" flip="none" algn="tl"/>
            </a:blipFill>
          </p:spPr>
        </p:pic>
        <p:sp>
          <p:nvSpPr>
            <p:cNvPr id="12" name="TextBox 11"/>
            <p:cNvSpPr txBox="1"/>
            <p:nvPr/>
          </p:nvSpPr>
          <p:spPr>
            <a:xfrm>
              <a:off x="1750298" y="998220"/>
              <a:ext cx="56434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800" b="0" dirty="0">
                  <a:solidFill>
                    <a:srgbClr val="0000FF"/>
                  </a:solidFill>
                </a:rPr>
                <a:t>Schematic of Pipeline System with Ball Valve location</a:t>
              </a:r>
            </a:p>
          </p:txBody>
        </p:sp>
      </p:grp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1483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1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l="7435" t="7473" b="5398"/>
          <a:stretch/>
        </p:blipFill>
        <p:spPr bwMode="auto">
          <a:xfrm>
            <a:off x="2590800" y="1774412"/>
            <a:ext cx="5253412" cy="415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C1F9F-E5DB-477B-90A1-81D164E20387}" type="slidenum">
              <a:rPr lang="en-US" smtClean="0"/>
              <a:t>25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Results </a:t>
            </a:r>
            <a:r>
              <a:rPr lang="en-US" sz="1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(priming)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Content Placeholder 11"/>
          <p:cNvSpPr txBox="1">
            <a:spLocks/>
          </p:cNvSpPr>
          <p:nvPr/>
        </p:nvSpPr>
        <p:spPr>
          <a:xfrm>
            <a:off x="406984" y="2557015"/>
            <a:ext cx="2334761" cy="1378208"/>
          </a:xfrm>
          <a:prstGeom prst="rect">
            <a:avLst/>
          </a:prstGeom>
        </p:spPr>
        <p:txBody>
          <a:bodyPr/>
          <a:lstStyle/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Ball</a:t>
            </a:r>
            <a:r>
              <a:rPr kumimoji="0" lang="en-US" sz="14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Valve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Opening History</a:t>
            </a:r>
            <a:endParaRPr lang="en-US" sz="1400" b="0" kern="0" dirty="0">
              <a:solidFill>
                <a:srgbClr val="0000FF"/>
              </a:solidFill>
              <a:latin typeface="+mn-lt"/>
            </a:endParaRP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Parameters 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Symbol" pitchFamily="18" charset="2"/>
                <a:ea typeface="+mn-ea"/>
                <a:cs typeface="+mn-cs"/>
              </a:rPr>
              <a:t>a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</a:t>
            </a:r>
            <a:r>
              <a:rPr kumimoji="0" lang="en-US" sz="1400" b="0" i="0" u="none" strike="noStrike" kern="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/L</a:t>
            </a:r>
            <a:r>
              <a:rPr kumimoji="0" lang="en-US" sz="1400" b="0" i="0" u="none" strike="noStrike" kern="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</a:t>
            </a:r>
            <a:r>
              <a:rPr kumimoji="0" lang="en-US" sz="14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0.45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342900" marR="0" lvl="0" indent="-342900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1400" b="0" i="0" u="none" strike="noStrike" kern="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= </a:t>
            </a:r>
            <a:r>
              <a:rPr kumimoji="0" lang="en-US" sz="14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</a:t>
            </a:r>
            <a:r>
              <a:rPr kumimoji="0" lang="en-US" sz="1400" b="0" i="0" u="none" strike="noStrike" kern="0" cap="none" spc="0" normalizeH="0" baseline="-2500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/p</a:t>
            </a:r>
            <a:r>
              <a:rPr kumimoji="0" lang="en-US" sz="1400" b="0" i="0" u="none" strike="noStrike" kern="0" cap="none" spc="0" normalizeH="0" baseline="-25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 </a:t>
            </a:r>
            <a:r>
              <a:rPr kumimoji="0" lang="en-US" sz="14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 7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7931" y="1151565"/>
            <a:ext cx="5344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sz="1800" b="0" dirty="0"/>
              <a:t>Pressure at Dead End (entrapped air pressure)</a:t>
            </a: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697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8" name="Picture 2"/>
          <p:cNvPicPr>
            <a:picLocks noChangeAspect="1" noChangeArrowheads="1"/>
          </p:cNvPicPr>
          <p:nvPr/>
        </p:nvPicPr>
        <p:blipFill rotWithShape="1">
          <a:blip r:embed="rId2" cstate="print"/>
          <a:srcRect t="1641" r="2062" b="3213"/>
          <a:stretch/>
        </p:blipFill>
        <p:spPr bwMode="auto">
          <a:xfrm>
            <a:off x="453259" y="1219200"/>
            <a:ext cx="823748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086600" y="6492240"/>
            <a:ext cx="2057400" cy="365760"/>
          </a:xfrm>
        </p:spPr>
        <p:txBody>
          <a:bodyPr/>
          <a:lstStyle/>
          <a:p>
            <a:fld id="{39562EE9-EF04-4CD6-AF7E-B43D31EAF07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094154" y="159854"/>
            <a:ext cx="7592646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2400" b="1" kern="0" dirty="0">
                <a:solidFill>
                  <a:srgbClr val="000000"/>
                </a:solidFill>
                <a:latin typeface="Arial"/>
              </a:rPr>
              <a:t>Ex14: GFSSP Model of Cryogenic Transfer Line</a:t>
            </a: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7141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2EE9-EF04-4CD6-AF7E-B43D31EAF079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2400" b="1" kern="0" dirty="0">
                <a:solidFill>
                  <a:srgbClr val="000000"/>
                </a:solidFill>
                <a:latin typeface="Arial"/>
              </a:rPr>
              <a:t>Ex14: Comparison with Analytical Solution</a:t>
            </a: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87584" y="1440084"/>
            <a:ext cx="6968832" cy="4915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7060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2819400" y="1600200"/>
            <a:ext cx="5943600" cy="4821693"/>
            <a:chOff x="2819400" y="1600200"/>
            <a:chExt cx="5943600" cy="4821693"/>
          </a:xfrm>
        </p:grpSpPr>
        <p:sp>
          <p:nvSpPr>
            <p:cNvPr id="7" name="Rectangle 6"/>
            <p:cNvSpPr/>
            <p:nvPr/>
          </p:nvSpPr>
          <p:spPr>
            <a:xfrm>
              <a:off x="3663749" y="6114116"/>
              <a:ext cx="121379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/>
                <a:t>p </a:t>
              </a:r>
              <a:r>
                <a:rPr lang="en-US" sz="1400" dirty="0"/>
                <a:t>= 86.7 </a:t>
              </a:r>
              <a:r>
                <a:rPr lang="en-US" sz="1400" dirty="0" err="1"/>
                <a:t>psia</a:t>
              </a:r>
              <a:endParaRPr lang="en-US" sz="1400" dirty="0"/>
            </a:p>
          </p:txBody>
        </p:sp>
        <p:pic>
          <p:nvPicPr>
            <p:cNvPr id="4" name="Picture 3" descr="F3.jpg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9400" y="1888202"/>
              <a:ext cx="5943600" cy="4258672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3663749" y="1600200"/>
              <a:ext cx="1313180" cy="286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/>
                <a:t>p </a:t>
              </a:r>
              <a:r>
                <a:rPr lang="en-US" sz="1400" dirty="0"/>
                <a:t>= 36.74 </a:t>
              </a:r>
              <a:r>
                <a:rPr lang="en-US" sz="1400" dirty="0" err="1"/>
                <a:t>psia</a:t>
              </a:r>
              <a:endParaRPr lang="en-US" sz="14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7092749" y="1600200"/>
              <a:ext cx="1313180" cy="286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/>
                <a:t>p </a:t>
              </a:r>
              <a:r>
                <a:rPr lang="en-US" sz="1400" dirty="0"/>
                <a:t>= 61.72 </a:t>
              </a:r>
              <a:r>
                <a:rPr lang="en-US" sz="1400" dirty="0" err="1"/>
                <a:t>psia</a:t>
              </a:r>
              <a:endParaRPr lang="en-US" sz="1400" dirty="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168949" y="6114116"/>
              <a:ext cx="1213794" cy="28668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i="1" dirty="0"/>
                <a:t>p </a:t>
              </a:r>
              <a:r>
                <a:rPr lang="en-US" sz="1400" dirty="0"/>
                <a:t>= 161 </a:t>
              </a:r>
              <a:r>
                <a:rPr lang="en-US" sz="1400" dirty="0" err="1"/>
                <a:t>psia</a:t>
              </a:r>
              <a:r>
                <a:rPr lang="en-US" sz="1400" dirty="0"/>
                <a:t> </a:t>
              </a:r>
            </a:p>
          </p:txBody>
        </p:sp>
      </p:grpSp>
      <p:sp>
        <p:nvSpPr>
          <p:cNvPr id="9" name="Rectangle 8"/>
          <p:cNvSpPr/>
          <p:nvPr/>
        </p:nvSpPr>
        <p:spPr>
          <a:xfrm>
            <a:off x="390767" y="1146857"/>
            <a:ext cx="5715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472" indent="-347472">
              <a:buFont typeface="Arial" panose="020B0604020202020204" pitchFamily="34" charset="0"/>
              <a:buChar char="•"/>
            </a:pPr>
            <a:r>
              <a:rPr lang="en-US" dirty="0"/>
              <a:t>S</a:t>
            </a:r>
            <a:r>
              <a:rPr lang="en-US" sz="1800" dirty="0"/>
              <a:t>ubcooled LH</a:t>
            </a:r>
            <a:r>
              <a:rPr lang="en-US" sz="1800" baseline="-25000" dirty="0"/>
              <a:t>2</a:t>
            </a:r>
            <a:r>
              <a:rPr lang="en-US" sz="1800" dirty="0"/>
              <a:t> for various driving pressures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57200" y="2944155"/>
            <a:ext cx="2286000" cy="1856290"/>
            <a:chOff x="457200" y="3634575"/>
            <a:chExt cx="2286000" cy="1856290"/>
          </a:xfrm>
        </p:grpSpPr>
        <p:sp>
          <p:nvSpPr>
            <p:cNvPr id="10" name="Rectangle 9"/>
            <p:cNvSpPr/>
            <p:nvPr/>
          </p:nvSpPr>
          <p:spPr>
            <a:xfrm>
              <a:off x="457200" y="3634575"/>
              <a:ext cx="2286000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200" dirty="0"/>
                <a:t>Station #1 (</a:t>
              </a:r>
              <a:r>
                <a:rPr lang="en-US" sz="1200" dirty="0">
                  <a:solidFill>
                    <a:srgbClr val="7030A0"/>
                  </a:solidFill>
                </a:rPr>
                <a:t>violet</a:t>
              </a:r>
              <a:r>
                <a:rPr lang="en-US" sz="1200" dirty="0"/>
                <a:t>)</a:t>
              </a:r>
            </a:p>
            <a:p>
              <a:r>
                <a:rPr lang="en-US" sz="1200" dirty="0"/>
                <a:t>—20 ft from tank inlet</a:t>
              </a: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57200" y="4099450"/>
              <a:ext cx="2286000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200" dirty="0"/>
                <a:t>Station #2 (</a:t>
              </a:r>
              <a:r>
                <a:rPr lang="en-US" sz="1200" dirty="0">
                  <a:solidFill>
                    <a:srgbClr val="C00000"/>
                  </a:solidFill>
                </a:rPr>
                <a:t>red</a:t>
              </a:r>
              <a:r>
                <a:rPr lang="en-US" sz="1200" dirty="0"/>
                <a:t>)</a:t>
              </a:r>
            </a:p>
            <a:p>
              <a:r>
                <a:rPr lang="en-US" sz="1200" dirty="0"/>
                <a:t>—80 ft from tank inlet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57200" y="4564325"/>
              <a:ext cx="2286000" cy="46166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1200" dirty="0"/>
                <a:t>Station #3 (</a:t>
              </a:r>
              <a:r>
                <a:rPr lang="en-US" sz="1200" dirty="0">
                  <a:solidFill>
                    <a:srgbClr val="00B050"/>
                  </a:solidFill>
                </a:rPr>
                <a:t>green</a:t>
              </a:r>
              <a:r>
                <a:rPr lang="en-US" sz="1200" dirty="0"/>
                <a:t>)</a:t>
              </a:r>
            </a:p>
            <a:p>
              <a:r>
                <a:rPr lang="en-US" sz="1200" dirty="0"/>
                <a:t>—141 ft from tank inlet</a:t>
              </a: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57200" y="5029200"/>
              <a:ext cx="2286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200" dirty="0"/>
                <a:t>Station #4 (</a:t>
              </a:r>
              <a:r>
                <a:rPr lang="en-US" sz="1200" dirty="0">
                  <a:solidFill>
                    <a:srgbClr val="0000FF"/>
                  </a:solidFill>
                </a:rPr>
                <a:t>blue</a:t>
              </a:r>
              <a:r>
                <a:rPr lang="en-US" sz="1200" dirty="0"/>
                <a:t>)</a:t>
              </a:r>
            </a:p>
            <a:p>
              <a:r>
                <a:rPr lang="en-US" sz="1200" dirty="0"/>
                <a:t>—198 ft from tank inlet</a:t>
              </a:r>
            </a:p>
          </p:txBody>
        </p:sp>
      </p:grp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62EE9-EF04-4CD6-AF7E-B43D31EAF079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143000" y="159854"/>
            <a:ext cx="7543800" cy="11430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US" sz="2400" b="1" kern="0" dirty="0">
                <a:solidFill>
                  <a:srgbClr val="000000"/>
                </a:solidFill>
                <a:latin typeface="Arial"/>
              </a:rPr>
              <a:t>Ex14: Comparison with Test Data</a:t>
            </a:r>
          </a:p>
        </p:txBody>
      </p:sp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9615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6490" y="1030192"/>
            <a:ext cx="4351020" cy="245364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E41F-3906-40E3-8981-4DF4A2714B18}" type="slidenum">
              <a:rPr lang="en-US" smtClean="0"/>
              <a:t>29</a:t>
            </a:fld>
            <a:endParaRPr lang="en-US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Inflatable Re-Entry Vehicle (IRVE3)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(1/2)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8" name="Group 20"/>
          <p:cNvGrpSpPr/>
          <p:nvPr/>
        </p:nvGrpSpPr>
        <p:grpSpPr>
          <a:xfrm>
            <a:off x="380316" y="3470005"/>
            <a:ext cx="8383368" cy="3387995"/>
            <a:chOff x="239247" y="1931962"/>
            <a:chExt cx="8383368" cy="3387995"/>
          </a:xfrm>
        </p:grpSpPr>
        <p:grpSp>
          <p:nvGrpSpPr>
            <p:cNvPr id="9" name="Group 16"/>
            <p:cNvGrpSpPr/>
            <p:nvPr/>
          </p:nvGrpSpPr>
          <p:grpSpPr>
            <a:xfrm>
              <a:off x="304478" y="1931962"/>
              <a:ext cx="8318137" cy="3387995"/>
              <a:chOff x="121598" y="1924928"/>
              <a:chExt cx="8318137" cy="3387995"/>
            </a:xfrm>
          </p:grpSpPr>
          <p:pic>
            <p:nvPicPr>
              <p:cNvPr id="12" name="Picture 2" descr="Canvas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24485" y="2226823"/>
                <a:ext cx="7715250" cy="3086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3" name="TextBox 12"/>
              <p:cNvSpPr txBox="1"/>
              <p:nvPr/>
            </p:nvSpPr>
            <p:spPr>
              <a:xfrm>
                <a:off x="121598" y="2968282"/>
                <a:ext cx="85593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N</a:t>
                </a:r>
                <a:r>
                  <a:rPr lang="en-US" sz="1600" baseline="-25000" dirty="0"/>
                  <a:t>2</a:t>
                </a:r>
                <a:r>
                  <a:rPr lang="en-US" sz="1600" dirty="0"/>
                  <a:t> Tank</a:t>
                </a:r>
              </a:p>
            </p:txBody>
          </p:sp>
          <p:cxnSp>
            <p:nvCxnSpPr>
              <p:cNvPr id="14" name="Straight Arrow Connector 13"/>
              <p:cNvCxnSpPr/>
              <p:nvPr/>
            </p:nvCxnSpPr>
            <p:spPr bwMode="auto">
              <a:xfrm>
                <a:off x="766689" y="3312942"/>
                <a:ext cx="253219" cy="211015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15" name="TextBox 14"/>
              <p:cNvSpPr txBox="1"/>
              <p:nvPr/>
            </p:nvSpPr>
            <p:spPr>
              <a:xfrm>
                <a:off x="1099892" y="1924928"/>
                <a:ext cx="13283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/>
                  <a:t>Control Valve</a:t>
                </a:r>
              </a:p>
            </p:txBody>
          </p:sp>
          <p:cxnSp>
            <p:nvCxnSpPr>
              <p:cNvPr id="16" name="Straight Arrow Connector 15"/>
              <p:cNvCxnSpPr/>
              <p:nvPr/>
            </p:nvCxnSpPr>
            <p:spPr bwMode="auto">
              <a:xfrm>
                <a:off x="1981200" y="2269588"/>
                <a:ext cx="253219" cy="211015"/>
              </a:xfrm>
              <a:prstGeom prst="straightConnector1">
                <a:avLst/>
              </a:prstGeom>
              <a:solidFill>
                <a:schemeClr val="bg1"/>
              </a:solidFill>
              <a:ln w="190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17" name="TextBox 16"/>
              <p:cNvSpPr txBox="1"/>
              <p:nvPr/>
            </p:nvSpPr>
            <p:spPr>
              <a:xfrm>
                <a:off x="5931887" y="1943685"/>
                <a:ext cx="1253869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err="1"/>
                  <a:t>Ballutes</a:t>
                </a:r>
                <a:r>
                  <a:rPr lang="en-US" sz="1600" dirty="0"/>
                  <a:t> (x7)</a:t>
                </a:r>
              </a:p>
            </p:txBody>
          </p:sp>
          <p:sp>
            <p:nvSpPr>
              <p:cNvPr id="18" name="Rectangle 17"/>
              <p:cNvSpPr/>
              <p:nvPr/>
            </p:nvSpPr>
            <p:spPr bwMode="auto">
              <a:xfrm>
                <a:off x="6407834" y="2328203"/>
                <a:ext cx="309489" cy="2581421"/>
              </a:xfrm>
              <a:prstGeom prst="rect">
                <a:avLst/>
              </a:prstGeom>
              <a:noFill/>
              <a:ln w="19050" cap="flat" cmpd="sng" algn="ctr">
                <a:solidFill>
                  <a:schemeClr val="tx1"/>
                </a:solidFill>
                <a:prstDash val="sysDot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ctr" anchorCtr="0" compatLnSpc="1">
                <a:prstTxWarp prst="textNoShape">
                  <a:avLst/>
                </a:prstTxWarp>
              </a:bodyPr>
              <a:lstStyle/>
              <a:p>
                <a:pPr marL="0" marR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itchFamily="18" charset="0"/>
                </a:endParaRPr>
              </a:p>
            </p:txBody>
          </p:sp>
        </p:grpSp>
        <p:sp>
          <p:nvSpPr>
            <p:cNvPr id="10" name="TextBox 9"/>
            <p:cNvSpPr txBox="1"/>
            <p:nvPr/>
          </p:nvSpPr>
          <p:spPr>
            <a:xfrm>
              <a:off x="239247" y="4302369"/>
              <a:ext cx="99578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Pressure</a:t>
              </a:r>
            </a:p>
            <a:p>
              <a:r>
                <a:rPr lang="en-US" sz="1600" dirty="0"/>
                <a:t>Regulator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 bwMode="auto">
            <a:xfrm flipV="1">
              <a:off x="970671" y="4119490"/>
              <a:ext cx="208671" cy="234461"/>
            </a:xfrm>
            <a:prstGeom prst="straightConnector1">
              <a:avLst/>
            </a:prstGeom>
            <a:solidFill>
              <a:schemeClr val="bg1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594620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0" name="Picture 2" descr="Ballute3Pressur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14" y="1600200"/>
            <a:ext cx="8477372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5638800" y="2661662"/>
            <a:ext cx="25870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solidFill>
                  <a:srgbClr val="D6902A"/>
                </a:solidFill>
              </a:rPr>
              <a:t>Orange:  Flight Data</a:t>
            </a:r>
          </a:p>
          <a:p>
            <a:pPr algn="l"/>
            <a:r>
              <a:rPr lang="en-US" sz="1600" dirty="0">
                <a:solidFill>
                  <a:srgbClr val="00B050"/>
                </a:solidFill>
              </a:rPr>
              <a:t>Green:  GFSSP Prediction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AAE41F-3906-40E3-8981-4DF4A2714B18}" type="slidenum">
              <a:rPr lang="en-US" smtClean="0"/>
              <a:t>30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IRVE3 (2/2)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901" y="1041244"/>
            <a:ext cx="38430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dirty="0"/>
              <a:t>Pressure in </a:t>
            </a:r>
            <a:r>
              <a:rPr lang="en-US" dirty="0" err="1"/>
              <a:t>Ballute</a:t>
            </a:r>
            <a:r>
              <a:rPr lang="en-US" dirty="0"/>
              <a:t> 3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14453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69125" y="162235"/>
            <a:ext cx="70057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+mj-lt"/>
              </a:rPr>
              <a:t>Ex28:  Charge-Hold-Vent Chill &amp; Fill </a:t>
            </a:r>
            <a:endParaRPr lang="en-US" dirty="0">
              <a:latin typeface="+mj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34C004-7483-402A-9C51-03C02C4C1CD2}" type="slidenum">
              <a:rPr lang="en-US" smtClean="0"/>
              <a:t>31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387908" y="1145539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K-site LH2 tank test data</a:t>
            </a:r>
          </a:p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GH2 vented:</a:t>
            </a:r>
          </a:p>
          <a:p>
            <a:pPr marL="804672" lvl="1" indent="-347472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32 </a:t>
            </a:r>
            <a:r>
              <a:rPr lang="en-US" sz="1800" dirty="0" err="1">
                <a:latin typeface="+mn-lt"/>
              </a:rPr>
              <a:t>lb</a:t>
            </a:r>
            <a:r>
              <a:rPr lang="en-US" sz="1800" dirty="0">
                <a:latin typeface="+mn-lt"/>
              </a:rPr>
              <a:t> (test)</a:t>
            </a:r>
          </a:p>
          <a:p>
            <a:pPr marL="804672" lvl="1" indent="-347472" algn="l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32.5 </a:t>
            </a:r>
            <a:r>
              <a:rPr lang="en-US" sz="1800" dirty="0" err="1">
                <a:latin typeface="+mn-lt"/>
              </a:rPr>
              <a:t>lb</a:t>
            </a:r>
            <a:r>
              <a:rPr lang="en-US" sz="1800" dirty="0">
                <a:latin typeface="+mn-lt"/>
              </a:rPr>
              <a:t> (GFSSP prediction)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25950" y="2589271"/>
            <a:ext cx="8292100" cy="3470449"/>
            <a:chOff x="422743" y="2589271"/>
            <a:chExt cx="8292100" cy="3470449"/>
          </a:xfrm>
        </p:grpSpPr>
        <p:pic>
          <p:nvPicPr>
            <p:cNvPr id="10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933336" y="2589271"/>
              <a:ext cx="4781507" cy="3470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2743" y="2724157"/>
              <a:ext cx="3359187" cy="3200677"/>
            </a:xfrm>
            <a:prstGeom prst="rect">
              <a:avLst/>
            </a:prstGeom>
          </p:spPr>
        </p:pic>
      </p:grp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3979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8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2838" y="1581150"/>
            <a:ext cx="6918325" cy="36957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2C7132-8358-43F1-BCCE-D87F42E208B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GFSSP Demonstration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Problem 1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89962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2C7132-8358-43F1-BCCE-D87F42E208B4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004" y="1219200"/>
            <a:ext cx="6381992" cy="50292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Build Model on MIG Canvas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4178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le 6"/>
              <p:cNvGraphicFramePr>
                <a:graphicFrameLocks noGrp="1"/>
              </p:cNvGraphicFramePr>
              <p:nvPr/>
            </p:nvGraphicFramePr>
            <p:xfrm>
              <a:off x="5131475" y="1600200"/>
              <a:ext cx="3695065" cy="1691640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76200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8580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61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6103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4010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</a:tblGrid>
                  <a:tr h="32004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b="1" dirty="0"/>
                            <a:t>Q</a:t>
                          </a: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 dirty="0"/>
                            <a:t>(GPM)</a:t>
                          </a:r>
                          <a:endParaRPr lang="en-US" sz="800" b="1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E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̇"/>
                                    <m:ctrlPr>
                                      <a:rPr lang="en-US" sz="1000" b="1" i="1" dirty="0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1000" b="1" i="1" dirty="0" smtClean="0">
                                        <a:latin typeface="Cambria Math" panose="02040503050406030204" pitchFamily="18" charset="0"/>
                                      </a:rPr>
                                      <m:t>𝐦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en-US" sz="1000" b="1" dirty="0"/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 dirty="0"/>
                            <a:t>(</a:t>
                          </a:r>
                          <a:r>
                            <a:rPr lang="en-US" sz="800" b="1" dirty="0" err="1"/>
                            <a:t>lb</a:t>
                          </a:r>
                          <a:r>
                            <a:rPr lang="en-US" sz="800" b="1" baseline="-25000" dirty="0" err="1"/>
                            <a:t>m</a:t>
                          </a:r>
                          <a:r>
                            <a:rPr lang="en-US" sz="800" b="1" dirty="0"/>
                            <a:t>/s)</a:t>
                          </a:r>
                          <a:endParaRPr lang="en-US" sz="800" b="1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E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b="1" dirty="0"/>
                            <a:t>Head</a:t>
                          </a: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 dirty="0"/>
                            <a:t>(</a:t>
                          </a:r>
                          <a:r>
                            <a:rPr lang="en-US" sz="800" b="1" dirty="0" err="1"/>
                            <a:t>ft</a:t>
                          </a:r>
                          <a:r>
                            <a:rPr lang="en-US" sz="800" b="1" dirty="0"/>
                            <a:t>)</a:t>
                          </a:r>
                          <a:endParaRPr lang="en-US" sz="800" b="1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E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b="1" dirty="0">
                              <a:sym typeface="Symbol"/>
                            </a:rPr>
                            <a:t></a:t>
                          </a:r>
                          <a:r>
                            <a:rPr lang="en-US" sz="1000" b="1" dirty="0"/>
                            <a:t>P</a:t>
                          </a: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 dirty="0"/>
                            <a:t>(</a:t>
                          </a:r>
                          <a:r>
                            <a:rPr lang="en-US" sz="800" b="1" dirty="0" err="1"/>
                            <a:t>psf</a:t>
                          </a:r>
                          <a:r>
                            <a:rPr lang="en-US" sz="800" b="1" dirty="0"/>
                            <a:t>)</a:t>
                          </a:r>
                          <a:endParaRPr lang="en-US" sz="800" b="1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E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 xmlns:m="http://schemas.openxmlformats.org/officeDocument/2006/math">
                              <m:sSup>
                                <m:sSupPr>
                                  <m:ctrlPr>
                                    <a:rPr lang="en-US" sz="1000" b="1" i="1" baseline="0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US" sz="1000" b="1" i="1" baseline="0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sz="1000" b="1" i="1" baseline="0" smtClean="0">
                                          <a:latin typeface="Cambria Math" panose="02040503050406030204" pitchFamily="18" charset="0"/>
                                        </a:rPr>
                                        <m:t>𝐦</m:t>
                                      </m:r>
                                    </m:e>
                                  </m:acc>
                                </m:e>
                                <m:sup>
                                  <m:r>
                                    <a:rPr lang="en-US" sz="1000" b="1" baseline="0" smtClean="0">
                                      <a:latin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oMath>
                          </a14:m>
                          <a:r>
                            <a:rPr lang="en-US" sz="1000" b="1" baseline="0" dirty="0"/>
                            <a:t> </a:t>
                          </a: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 dirty="0"/>
                            <a:t>(</a:t>
                          </a:r>
                          <a:r>
                            <a:rPr lang="en-US" sz="800" b="1" dirty="0" err="1"/>
                            <a:t>lb</a:t>
                          </a:r>
                          <a:r>
                            <a:rPr lang="en-US" sz="800" b="1" baseline="-25000" dirty="0" err="1"/>
                            <a:t>m</a:t>
                          </a:r>
                          <a:r>
                            <a:rPr lang="en-US" sz="800" b="1" dirty="0"/>
                            <a:t>/s)</a:t>
                          </a:r>
                          <a:r>
                            <a:rPr lang="en-US" sz="800" b="1" baseline="30000" dirty="0"/>
                            <a:t>2</a:t>
                          </a:r>
                          <a:endParaRPr lang="en-US" sz="800" b="1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ECFF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495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30888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4000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556.13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485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30264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3.093x10</a:t>
                          </a:r>
                          <a:r>
                            <a:rPr lang="en-US" sz="900" baseline="30000" dirty="0"/>
                            <a:t>5</a:t>
                          </a:r>
                          <a:endParaRPr lang="en-US" sz="900" baseline="300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8000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1112.3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470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29328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1.2372x10</a:t>
                          </a:r>
                          <a:r>
                            <a:rPr lang="en-US" sz="900" baseline="30000" dirty="0"/>
                            <a:t>6</a:t>
                          </a:r>
                          <a:endParaRPr lang="en-US" sz="900" baseline="300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12000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1668.4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450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28080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2.784x10</a:t>
                          </a:r>
                          <a:r>
                            <a:rPr lang="en-US" sz="900" baseline="30000" dirty="0"/>
                            <a:t>6</a:t>
                          </a:r>
                          <a:endParaRPr lang="en-US" sz="900" baseline="300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16000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2224.5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425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26520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4.948x10</a:t>
                          </a:r>
                          <a:r>
                            <a:rPr lang="en-US" sz="900" baseline="30000" dirty="0"/>
                            <a:t>6</a:t>
                          </a:r>
                          <a:endParaRPr lang="en-US" sz="900" baseline="300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20000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2781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385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24024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7.734x10</a:t>
                          </a:r>
                          <a:r>
                            <a:rPr lang="en-US" sz="900" baseline="30000" dirty="0"/>
                            <a:t>6</a:t>
                          </a:r>
                          <a:endParaRPr lang="en-US" sz="900" baseline="300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le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88479821"/>
                  </p:ext>
                </p:extLst>
              </p:nvPr>
            </p:nvGraphicFramePr>
            <p:xfrm>
              <a:off x="5131475" y="1600200"/>
              <a:ext cx="3695065" cy="1691640"/>
            </p:xfrm>
            <a:graphic>
              <a:graphicData uri="http://schemas.openxmlformats.org/drawingml/2006/table">
                <a:tbl>
                  <a:tblPr>
                    <a:tableStyleId>{2D5ABB26-0587-4C30-8999-92F81FD0307C}</a:tableStyleId>
                  </a:tblPr>
                  <a:tblGrid>
                    <a:gridCol w="762000">
                      <a:extLst>
                        <a:ext uri="{9D8B030D-6E8A-4147-A177-3AD203B41FA5}">
                          <a16:colId xmlns="" xmlns:a16="http://schemas.microsoft.com/office/drawing/2014/main" val="20000"/>
                        </a:ext>
                      </a:extLst>
                    </a:gridCol>
                    <a:gridCol w="685800">
                      <a:extLst>
                        <a:ext uri="{9D8B030D-6E8A-4147-A177-3AD203B41FA5}">
                          <a16:colId xmlns="" xmlns:a16="http://schemas.microsoft.com/office/drawing/2014/main" val="20001"/>
                        </a:ext>
                      </a:extLst>
                    </a:gridCol>
                    <a:gridCol w="746125">
                      <a:extLst>
                        <a:ext uri="{9D8B030D-6E8A-4147-A177-3AD203B41FA5}">
                          <a16:colId xmlns="" xmlns:a16="http://schemas.microsoft.com/office/drawing/2014/main" val="20002"/>
                        </a:ext>
                      </a:extLst>
                    </a:gridCol>
                    <a:gridCol w="661035">
                      <a:extLst>
                        <a:ext uri="{9D8B030D-6E8A-4147-A177-3AD203B41FA5}">
                          <a16:colId xmlns="" xmlns:a16="http://schemas.microsoft.com/office/drawing/2014/main" val="20003"/>
                        </a:ext>
                      </a:extLst>
                    </a:gridCol>
                    <a:gridCol w="840105">
                      <a:extLst>
                        <a:ext uri="{9D8B030D-6E8A-4147-A177-3AD203B41FA5}">
                          <a16:colId xmlns="" xmlns:a16="http://schemas.microsoft.com/office/drawing/2014/main" val="20004"/>
                        </a:ext>
                      </a:extLst>
                    </a:gridCol>
                  </a:tblGrid>
                  <a:tr h="32004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b="1" dirty="0" smtClean="0"/>
                            <a:t>Q</a:t>
                          </a: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 dirty="0" smtClean="0"/>
                            <a:t>(GPM</a:t>
                          </a:r>
                          <a:r>
                            <a:rPr lang="en-US" sz="800" b="1" dirty="0"/>
                            <a:t>)</a:t>
                          </a:r>
                          <a:endParaRPr lang="en-US" sz="800" b="1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E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111504" t="-3774" r="-329204" b="-43207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b="1" dirty="0" smtClean="0"/>
                            <a:t>Head</a:t>
                          </a: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 dirty="0" smtClean="0"/>
                            <a:t>(</a:t>
                          </a:r>
                          <a:r>
                            <a:rPr lang="en-US" sz="800" b="1" dirty="0" err="1" smtClean="0"/>
                            <a:t>ft</a:t>
                          </a:r>
                          <a:r>
                            <a:rPr lang="en-US" sz="800" b="1" dirty="0"/>
                            <a:t>)</a:t>
                          </a:r>
                          <a:endParaRPr lang="en-US" sz="800" b="1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E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000" b="1" dirty="0" smtClean="0">
                              <a:sym typeface="Symbol"/>
                            </a:rPr>
                            <a:t></a:t>
                          </a:r>
                          <a:r>
                            <a:rPr lang="en-US" sz="1000" b="1" dirty="0" smtClean="0"/>
                            <a:t>P</a:t>
                          </a:r>
                        </a:p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800" b="1" dirty="0" smtClean="0"/>
                            <a:t>(</a:t>
                          </a:r>
                          <a:r>
                            <a:rPr lang="en-US" sz="800" b="1" dirty="0" err="1" smtClean="0"/>
                            <a:t>psf</a:t>
                          </a:r>
                          <a:r>
                            <a:rPr lang="en-US" sz="800" b="1" dirty="0"/>
                            <a:t>)</a:t>
                          </a:r>
                          <a:endParaRPr lang="en-US" sz="800" b="1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CCECFF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 rotWithShape="0">
                          <a:blip r:embed="rId2"/>
                          <a:stretch>
                            <a:fillRect l="-340580" t="-3774" r="-2174" b="-43207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0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495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30888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1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4000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556.13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485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30264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3.093x10</a:t>
                          </a:r>
                          <a:r>
                            <a:rPr lang="en-US" sz="900" baseline="30000" dirty="0" smtClean="0"/>
                            <a:t>5</a:t>
                          </a:r>
                          <a:endParaRPr lang="en-US" sz="900" baseline="300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2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8000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1112.3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470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29328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1.2372x10</a:t>
                          </a:r>
                          <a:r>
                            <a:rPr lang="en-US" sz="900" baseline="30000" dirty="0" smtClean="0"/>
                            <a:t>6</a:t>
                          </a:r>
                          <a:endParaRPr lang="en-US" sz="900" baseline="300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3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12000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1668.4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450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28080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2.784x10</a:t>
                          </a:r>
                          <a:r>
                            <a:rPr lang="en-US" sz="900" baseline="30000" dirty="0" smtClean="0"/>
                            <a:t>6</a:t>
                          </a:r>
                          <a:endParaRPr lang="en-US" sz="900" baseline="300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4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16000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2224.5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425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26520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4.948x10</a:t>
                          </a:r>
                          <a:r>
                            <a:rPr lang="en-US" sz="900" baseline="30000" dirty="0" smtClean="0"/>
                            <a:t>6</a:t>
                          </a:r>
                          <a:endParaRPr lang="en-US" sz="900" baseline="300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5"/>
                      </a:ext>
                    </a:extLst>
                  </a:tr>
                  <a:tr h="228600"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20000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2781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/>
                            <a:t>385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24024</a:t>
                          </a:r>
                          <a:endParaRPr lang="en-US" sz="9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900" dirty="0" smtClean="0"/>
                            <a:t>7.734x10</a:t>
                          </a:r>
                          <a:r>
                            <a:rPr lang="en-US" sz="900" baseline="30000" dirty="0" smtClean="0"/>
                            <a:t>6</a:t>
                          </a:r>
                          <a:endParaRPr lang="en-US" sz="900" baseline="30000" dirty="0">
                            <a:latin typeface="Arial" panose="020B0604020202020204" pitchFamily="34" charset="0"/>
                            <a:ea typeface="Times New Roman"/>
                            <a:cs typeface="Arial" panose="020B0604020202020204" pitchFamily="34" charset="0"/>
                          </a:endParaRPr>
                        </a:p>
                      </a:txBody>
                      <a:tcPr marL="68580" marR="68580" marT="0" marB="0" anchor="ctr">
                        <a:lnL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rgbClr val="0000FF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="" xmlns:a16="http://schemas.microsoft.com/office/drawing/2014/main" val="10006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2" name="Straight Arrow Connector 11"/>
          <p:cNvCxnSpPr/>
          <p:nvPr/>
        </p:nvCxnSpPr>
        <p:spPr>
          <a:xfrm>
            <a:off x="3810000" y="2209800"/>
            <a:ext cx="1219200" cy="1588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875647" y="3129557"/>
            <a:ext cx="1077353" cy="738294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562600" y="4876800"/>
            <a:ext cx="609600" cy="1588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523145" y="980942"/>
            <a:ext cx="3267240" cy="2829058"/>
            <a:chOff x="523145" y="980942"/>
            <a:chExt cx="3267240" cy="282905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t="5231" b="2615"/>
            <a:stretch>
              <a:fillRect/>
            </a:stretch>
          </p:blipFill>
          <p:spPr bwMode="auto">
            <a:xfrm>
              <a:off x="606705" y="1554771"/>
              <a:ext cx="3100121" cy="22552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" name="TextBox 18"/>
            <p:cNvSpPr txBox="1"/>
            <p:nvPr/>
          </p:nvSpPr>
          <p:spPr>
            <a:xfrm>
              <a:off x="523145" y="980942"/>
              <a:ext cx="3267240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 algn="ctr">
                <a:buAutoNum type="arabicParenR"/>
              </a:pPr>
              <a:r>
                <a:rPr lang="en-US" sz="1600" b="1" dirty="0">
                  <a:solidFill>
                    <a:srgbClr val="0000FF"/>
                  </a:solidFill>
                </a:rPr>
                <a:t>Manufacturer’s Pump Curve</a:t>
              </a:r>
            </a:p>
            <a:p>
              <a:pPr algn="ctr"/>
              <a:r>
                <a:rPr lang="en-US" sz="1400" b="1" dirty="0">
                  <a:solidFill>
                    <a:srgbClr val="0000FF"/>
                  </a:solidFill>
                </a:rPr>
                <a:t>(Head vs. Flowrate)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5625111" y="1227163"/>
            <a:ext cx="270779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>
                <a:solidFill>
                  <a:srgbClr val="0000FF"/>
                </a:solidFill>
              </a:rPr>
              <a:t>2)  Convert to lb/s and </a:t>
            </a:r>
            <a:r>
              <a:rPr lang="en-US" sz="1600" b="1" dirty="0" err="1">
                <a:solidFill>
                  <a:srgbClr val="0000FF"/>
                </a:solidFill>
              </a:rPr>
              <a:t>psf</a:t>
            </a:r>
            <a:endParaRPr lang="en-US" sz="1600" b="1" dirty="0">
              <a:solidFill>
                <a:srgbClr val="0000FF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52425" y="3900112"/>
            <a:ext cx="5210175" cy="2500688"/>
            <a:chOff x="107270" y="3852446"/>
            <a:chExt cx="5210175" cy="2500688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7270" y="3981409"/>
              <a:ext cx="5210175" cy="2371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TextBox 20"/>
                <p:cNvSpPr txBox="1"/>
                <p:nvPr/>
              </p:nvSpPr>
              <p:spPr>
                <a:xfrm>
                  <a:off x="1544666" y="3852446"/>
                  <a:ext cx="1875835" cy="344133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b="1" dirty="0">
                      <a:solidFill>
                        <a:srgbClr val="0000FF"/>
                      </a:solidFill>
                    </a:rPr>
                    <a:t>3)  Plot </a:t>
                  </a:r>
                  <a:r>
                    <a:rPr lang="en-US" sz="1600" b="1" dirty="0">
                      <a:solidFill>
                        <a:srgbClr val="0000FF"/>
                      </a:solidFill>
                      <a:latin typeface="Symbol" panose="05050102010706020507" pitchFamily="18" charset="2"/>
                    </a:rPr>
                    <a:t>D</a:t>
                  </a:r>
                  <a:r>
                    <a:rPr lang="en-US" sz="1600" b="1" dirty="0">
                      <a:solidFill>
                        <a:srgbClr val="0000FF"/>
                      </a:solidFill>
                    </a:rPr>
                    <a:t>P vs. 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sz="16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sz="16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1" i="1" smtClean="0">
                                  <a:solidFill>
                                    <a:srgbClr val="0000FF"/>
                                  </a:solidFill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</m:acc>
                        </m:e>
                        <m:sup>
                          <m:r>
                            <a:rPr lang="en-US" sz="16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</m:oMath>
                  </a14:m>
                  <a:endParaRPr lang="en-US" sz="1600" b="1" baseline="30000" dirty="0">
                    <a:solidFill>
                      <a:srgbClr val="0000FF"/>
                    </a:solidFill>
                  </a:endParaRPr>
                </a:p>
              </p:txBody>
            </p:sp>
          </mc:Choice>
          <mc:Fallback xmlns="">
            <p:sp>
              <p:nvSpPr>
                <p:cNvPr id="21" name="TextBox 2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4666" y="3852446"/>
                  <a:ext cx="1875835" cy="344133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1954" t="-5357" b="-2321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4" name="Slide Number Placeholder 2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2C7132-8358-43F1-BCCE-D87F42E208B4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1152292" y="159854"/>
            <a:ext cx="7534507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Determination of Pump Characteristics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243498" y="3608194"/>
            <a:ext cx="2379176" cy="2894663"/>
            <a:chOff x="6243498" y="3608194"/>
            <a:chExt cx="2379176" cy="2894663"/>
          </a:xfrm>
        </p:grpSpPr>
        <p:sp>
          <p:nvSpPr>
            <p:cNvPr id="22" name="TextBox 21"/>
            <p:cNvSpPr txBox="1"/>
            <p:nvPr/>
          </p:nvSpPr>
          <p:spPr>
            <a:xfrm>
              <a:off x="6721288" y="3608194"/>
              <a:ext cx="1316386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>
                  <a:solidFill>
                    <a:srgbClr val="0000FF"/>
                  </a:solidFill>
                </a:rPr>
                <a:t>4)  Curve fit</a:t>
              </a:r>
            </a:p>
          </p:txBody>
        </p:sp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283805" y="4222572"/>
              <a:ext cx="2260283" cy="228028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TextBox 1"/>
                <p:cNvSpPr txBox="1"/>
                <p:nvPr/>
              </p:nvSpPr>
              <p:spPr>
                <a:xfrm>
                  <a:off x="6243498" y="3947896"/>
                  <a:ext cx="2379176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14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sz="1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=30888 −8.067</m:t>
                        </m:r>
                        <m:r>
                          <m:rPr>
                            <m:sty m:val="p"/>
                          </m:rPr>
                          <a:rPr lang="en-US" sz="1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x</m:t>
                        </m:r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−4</m:t>
                            </m:r>
                          </m:sup>
                        </m:sSup>
                        <m:sSup>
                          <m:sSupPr>
                            <m:ctrlP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p>
                            <m:r>
                              <a:rPr lang="en-US" sz="1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2" name="TextBox 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43498" y="3947896"/>
                  <a:ext cx="2379176" cy="215444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 l="-1026" b="-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52419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DB8C-8304-4E26-B773-0C802329CE7F}" type="slidenum">
              <a:rPr lang="en-US" smtClean="0"/>
              <a:pPr/>
              <a:t>35</a:t>
            </a:fld>
            <a:endParaRPr lang="en-US"/>
          </a:p>
        </p:txBody>
      </p:sp>
      <p:grpSp>
        <p:nvGrpSpPr>
          <p:cNvPr id="88106" name="Group 88105"/>
          <p:cNvGrpSpPr/>
          <p:nvPr/>
        </p:nvGrpSpPr>
        <p:grpSpPr>
          <a:xfrm>
            <a:off x="431050" y="2209800"/>
            <a:ext cx="8190028" cy="3310890"/>
            <a:chOff x="431050" y="1658794"/>
            <a:chExt cx="8190028" cy="3310890"/>
          </a:xfrm>
        </p:grpSpPr>
        <p:grpSp>
          <p:nvGrpSpPr>
            <p:cNvPr id="88103" name="Group 88102"/>
            <p:cNvGrpSpPr/>
            <p:nvPr/>
          </p:nvGrpSpPr>
          <p:grpSpPr>
            <a:xfrm>
              <a:off x="431050" y="1868473"/>
              <a:ext cx="3483773" cy="2885500"/>
              <a:chOff x="431050" y="2203232"/>
              <a:chExt cx="3483773" cy="2885500"/>
            </a:xfrm>
          </p:grpSpPr>
          <p:grpSp>
            <p:nvGrpSpPr>
              <p:cNvPr id="88100" name="Group 88099"/>
              <p:cNvGrpSpPr/>
              <p:nvPr/>
            </p:nvGrpSpPr>
            <p:grpSpPr>
              <a:xfrm>
                <a:off x="753668" y="2603153"/>
                <a:ext cx="541815" cy="343774"/>
                <a:chOff x="809746" y="2605404"/>
                <a:chExt cx="541815" cy="343774"/>
              </a:xfrm>
            </p:grpSpPr>
            <p:sp>
              <p:nvSpPr>
                <p:cNvPr id="23" name="Rectangle 15"/>
                <p:cNvSpPr>
                  <a:spLocks noChangeArrowheads="1"/>
                </p:cNvSpPr>
                <p:nvPr/>
              </p:nvSpPr>
              <p:spPr bwMode="auto">
                <a:xfrm>
                  <a:off x="906824" y="2605404"/>
                  <a:ext cx="347659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Tank</a:t>
                  </a:r>
                  <a:endPara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Rectangle 17"/>
                <p:cNvSpPr>
                  <a:spLocks noChangeArrowheads="1"/>
                </p:cNvSpPr>
                <p:nvPr/>
              </p:nvSpPr>
              <p:spPr bwMode="auto">
                <a:xfrm>
                  <a:off x="809746" y="2795290"/>
                  <a:ext cx="541815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V = 10 ft</a:t>
                  </a:r>
                  <a:r>
                    <a:rPr kumimoji="0" lang="en-US" altLang="en-US" sz="1000" b="1" i="0" u="none" strike="noStrike" cap="none" normalizeH="0" baseline="3000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3</a:t>
                  </a:r>
                  <a:endParaRPr kumimoji="0" lang="en-US" altLang="en-US" sz="10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8099" name="Group 88098"/>
              <p:cNvGrpSpPr/>
              <p:nvPr/>
            </p:nvGrpSpPr>
            <p:grpSpPr>
              <a:xfrm>
                <a:off x="525246" y="3568172"/>
                <a:ext cx="1038746" cy="472183"/>
                <a:chOff x="560120" y="3567905"/>
                <a:chExt cx="1038746" cy="472183"/>
              </a:xfrm>
            </p:grpSpPr>
            <p:sp>
              <p:nvSpPr>
                <p:cNvPr id="29" name="Rectangle 21"/>
                <p:cNvSpPr>
                  <a:spLocks noChangeArrowheads="1"/>
                </p:cNvSpPr>
                <p:nvPr/>
              </p:nvSpPr>
              <p:spPr bwMode="auto">
                <a:xfrm>
                  <a:off x="560120" y="3567905"/>
                  <a:ext cx="1038746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Initial Conditions</a:t>
                  </a:r>
                  <a:endPara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067" name="Rectangle 27"/>
                <p:cNvSpPr>
                  <a:spLocks noChangeArrowheads="1"/>
                </p:cNvSpPr>
                <p:nvPr/>
              </p:nvSpPr>
              <p:spPr bwMode="auto">
                <a:xfrm>
                  <a:off x="675196" y="3727053"/>
                  <a:ext cx="803105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P</a:t>
                  </a:r>
                  <a:r>
                    <a:rPr kumimoji="0" lang="en-US" altLang="en-US" sz="1000" b="1" i="0" u="none" strike="noStrike" cap="none" normalizeH="0" baseline="-2500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i</a:t>
                  </a: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= 100 </a:t>
                  </a:r>
                  <a:r>
                    <a:rPr kumimoji="0" lang="en-US" altLang="en-US" sz="1000" b="1" i="0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psia</a:t>
                  </a:r>
                  <a:endPara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075" name="Rectangle 33"/>
                <p:cNvSpPr>
                  <a:spLocks noChangeArrowheads="1"/>
                </p:cNvSpPr>
                <p:nvPr/>
              </p:nvSpPr>
              <p:spPr bwMode="auto">
                <a:xfrm>
                  <a:off x="793818" y="3886200"/>
                  <a:ext cx="565861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en-US" sz="1000" b="1" i="0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T</a:t>
                  </a:r>
                  <a:r>
                    <a:rPr kumimoji="0" lang="en-US" altLang="en-US" sz="1000" b="1" i="0" u="none" strike="noStrike" cap="none" normalizeH="0" baseline="-2500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i</a:t>
                  </a:r>
                  <a:r>
                    <a:rPr kumimoji="0" lang="en-US" altLang="en-US" sz="1000" b="1" i="0" u="none" strike="noStrike" cap="none" normalizeH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= 80°F</a:t>
                  </a:r>
                  <a:endPara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88102" name="Group 88101"/>
              <p:cNvGrpSpPr/>
              <p:nvPr/>
            </p:nvGrpSpPr>
            <p:grpSpPr>
              <a:xfrm>
                <a:off x="1938380" y="4275931"/>
                <a:ext cx="549831" cy="812801"/>
                <a:chOff x="1938380" y="4275931"/>
                <a:chExt cx="549831" cy="812801"/>
              </a:xfrm>
            </p:grpSpPr>
            <p:sp>
              <p:nvSpPr>
                <p:cNvPr id="88076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170155" y="4445794"/>
                  <a:ext cx="0" cy="255588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 type="triangl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078" name="Line 36"/>
                <p:cNvSpPr>
                  <a:spLocks noChangeShapeType="1"/>
                </p:cNvSpPr>
                <p:nvPr/>
              </p:nvSpPr>
              <p:spPr bwMode="auto">
                <a:xfrm>
                  <a:off x="2170155" y="4834732"/>
                  <a:ext cx="0" cy="254000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 type="triangl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8081" name="Rectangle 39"/>
                <p:cNvSpPr>
                  <a:spLocks noChangeArrowheads="1"/>
                </p:cNvSpPr>
                <p:nvPr/>
              </p:nvSpPr>
              <p:spPr bwMode="auto">
                <a:xfrm>
                  <a:off x="1938380" y="4275931"/>
                  <a:ext cx="549831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d = 0.1 in</a:t>
                  </a:r>
                  <a:endPara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88097" name="Rectangle 55"/>
              <p:cNvSpPr>
                <a:spLocks noChangeArrowheads="1"/>
              </p:cNvSpPr>
              <p:nvPr/>
            </p:nvSpPr>
            <p:spPr bwMode="auto">
              <a:xfrm>
                <a:off x="2994699" y="4693444"/>
                <a:ext cx="9201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1000" b="1" dirty="0" err="1">
                    <a:solidFill>
                      <a:srgbClr val="000000"/>
                    </a:solidFill>
                    <a:cs typeface="Arial" panose="020B0604020202020204" pitchFamily="34" charset="0"/>
                  </a:rPr>
                  <a:t>P</a:t>
                </a:r>
                <a:r>
                  <a:rPr lang="en-US" altLang="en-US" sz="1000" b="1" baseline="-25000" dirty="0" err="1">
                    <a:solidFill>
                      <a:srgbClr val="000000"/>
                    </a:solidFill>
                    <a:cs typeface="Arial" panose="020B0604020202020204" pitchFamily="34" charset="0"/>
                  </a:rPr>
                  <a:t>atm</a:t>
                </a:r>
                <a:r>
                  <a:rPr kumimoji="0" lang="en-US" altLang="en-US" sz="10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= 14.7 </a:t>
                </a:r>
                <a:r>
                  <a:rPr kumimoji="0" lang="en-US" altLang="en-US" sz="10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psia</a:t>
                </a:r>
                <a:endPara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88101" name="Group 88100"/>
              <p:cNvGrpSpPr/>
              <p:nvPr/>
            </p:nvGrpSpPr>
            <p:grpSpPr>
              <a:xfrm>
                <a:off x="431050" y="2203232"/>
                <a:ext cx="2511107" cy="2625942"/>
                <a:chOff x="431050" y="2203232"/>
                <a:chExt cx="2511107" cy="2625942"/>
              </a:xfrm>
            </p:grpSpPr>
            <p:sp>
              <p:nvSpPr>
                <p:cNvPr id="7" name="Line 5"/>
                <p:cNvSpPr>
                  <a:spLocks noChangeShapeType="1"/>
                </p:cNvSpPr>
                <p:nvPr/>
              </p:nvSpPr>
              <p:spPr bwMode="auto">
                <a:xfrm>
                  <a:off x="431050" y="2310606"/>
                  <a:ext cx="3175" cy="2413000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8" name="Line 6"/>
                <p:cNvSpPr>
                  <a:spLocks noChangeShapeType="1"/>
                </p:cNvSpPr>
                <p:nvPr/>
              </p:nvSpPr>
              <p:spPr bwMode="auto">
                <a:xfrm>
                  <a:off x="1606593" y="2310606"/>
                  <a:ext cx="1588" cy="229076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" name="Line 7"/>
                <p:cNvSpPr>
                  <a:spLocks noChangeShapeType="1"/>
                </p:cNvSpPr>
                <p:nvPr/>
              </p:nvSpPr>
              <p:spPr bwMode="auto">
                <a:xfrm>
                  <a:off x="541381" y="2203232"/>
                  <a:ext cx="954087" cy="0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" name="Line 8"/>
                <p:cNvSpPr>
                  <a:spLocks noChangeShapeType="1"/>
                </p:cNvSpPr>
                <p:nvPr/>
              </p:nvSpPr>
              <p:spPr bwMode="auto">
                <a:xfrm>
                  <a:off x="530267" y="4823617"/>
                  <a:ext cx="2401052" cy="5557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2" name="Line 9"/>
                <p:cNvSpPr>
                  <a:spLocks noChangeShapeType="1"/>
                </p:cNvSpPr>
                <p:nvPr/>
              </p:nvSpPr>
              <p:spPr bwMode="auto">
                <a:xfrm>
                  <a:off x="1722957" y="4720114"/>
                  <a:ext cx="1219200" cy="3175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Freeform 11"/>
                <p:cNvSpPr>
                  <a:spLocks/>
                </p:cNvSpPr>
                <p:nvPr/>
              </p:nvSpPr>
              <p:spPr bwMode="auto">
                <a:xfrm>
                  <a:off x="431092" y="2209264"/>
                  <a:ext cx="112713" cy="112713"/>
                </a:xfrm>
                <a:custGeom>
                  <a:avLst/>
                  <a:gdLst>
                    <a:gd name="T0" fmla="*/ 71 w 71"/>
                    <a:gd name="T1" fmla="*/ 0 h 71"/>
                    <a:gd name="T2" fmla="*/ 56 w 71"/>
                    <a:gd name="T3" fmla="*/ 1 h 71"/>
                    <a:gd name="T4" fmla="*/ 43 w 71"/>
                    <a:gd name="T5" fmla="*/ 5 h 71"/>
                    <a:gd name="T6" fmla="*/ 31 w 71"/>
                    <a:gd name="T7" fmla="*/ 12 h 71"/>
                    <a:gd name="T8" fmla="*/ 21 w 71"/>
                    <a:gd name="T9" fmla="*/ 20 h 71"/>
                    <a:gd name="T10" fmla="*/ 12 w 71"/>
                    <a:gd name="T11" fmla="*/ 32 h 71"/>
                    <a:gd name="T12" fmla="*/ 5 w 71"/>
                    <a:gd name="T13" fmla="*/ 44 h 71"/>
                    <a:gd name="T14" fmla="*/ 2 w 71"/>
                    <a:gd name="T15" fmla="*/ 57 h 71"/>
                    <a:gd name="T16" fmla="*/ 0 w 71"/>
                    <a:gd name="T1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1">
                      <a:moveTo>
                        <a:pt x="71" y="0"/>
                      </a:moveTo>
                      <a:lnTo>
                        <a:pt x="56" y="1"/>
                      </a:lnTo>
                      <a:lnTo>
                        <a:pt x="43" y="5"/>
                      </a:lnTo>
                      <a:lnTo>
                        <a:pt x="31" y="12"/>
                      </a:lnTo>
                      <a:lnTo>
                        <a:pt x="21" y="20"/>
                      </a:lnTo>
                      <a:lnTo>
                        <a:pt x="12" y="32"/>
                      </a:lnTo>
                      <a:lnTo>
                        <a:pt x="5" y="44"/>
                      </a:lnTo>
                      <a:lnTo>
                        <a:pt x="2" y="57"/>
                      </a:lnTo>
                      <a:lnTo>
                        <a:pt x="0" y="71"/>
                      </a:lnTo>
                    </a:path>
                  </a:pathLst>
                </a:cu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Freeform 12"/>
                <p:cNvSpPr>
                  <a:spLocks/>
                </p:cNvSpPr>
                <p:nvPr/>
              </p:nvSpPr>
              <p:spPr bwMode="auto">
                <a:xfrm>
                  <a:off x="433430" y="4707731"/>
                  <a:ext cx="112713" cy="115888"/>
                </a:xfrm>
                <a:custGeom>
                  <a:avLst/>
                  <a:gdLst>
                    <a:gd name="T0" fmla="*/ 71 w 71"/>
                    <a:gd name="T1" fmla="*/ 73 h 73"/>
                    <a:gd name="T2" fmla="*/ 56 w 71"/>
                    <a:gd name="T3" fmla="*/ 71 h 73"/>
                    <a:gd name="T4" fmla="*/ 43 w 71"/>
                    <a:gd name="T5" fmla="*/ 68 h 73"/>
                    <a:gd name="T6" fmla="*/ 31 w 71"/>
                    <a:gd name="T7" fmla="*/ 59 h 73"/>
                    <a:gd name="T8" fmla="*/ 21 w 71"/>
                    <a:gd name="T9" fmla="*/ 51 h 73"/>
                    <a:gd name="T10" fmla="*/ 12 w 71"/>
                    <a:gd name="T11" fmla="*/ 41 h 73"/>
                    <a:gd name="T12" fmla="*/ 5 w 71"/>
                    <a:gd name="T13" fmla="*/ 27 h 73"/>
                    <a:gd name="T14" fmla="*/ 2 w 71"/>
                    <a:gd name="T15" fmla="*/ 14 h 73"/>
                    <a:gd name="T16" fmla="*/ 0 w 71"/>
                    <a:gd name="T17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3">
                      <a:moveTo>
                        <a:pt x="71" y="73"/>
                      </a:moveTo>
                      <a:lnTo>
                        <a:pt x="56" y="71"/>
                      </a:lnTo>
                      <a:lnTo>
                        <a:pt x="43" y="68"/>
                      </a:lnTo>
                      <a:lnTo>
                        <a:pt x="31" y="59"/>
                      </a:lnTo>
                      <a:lnTo>
                        <a:pt x="21" y="51"/>
                      </a:lnTo>
                      <a:lnTo>
                        <a:pt x="12" y="41"/>
                      </a:lnTo>
                      <a:lnTo>
                        <a:pt x="5" y="27"/>
                      </a:lnTo>
                      <a:lnTo>
                        <a:pt x="2" y="1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7" name="Freeform 11"/>
                <p:cNvSpPr>
                  <a:spLocks/>
                </p:cNvSpPr>
                <p:nvPr/>
              </p:nvSpPr>
              <p:spPr bwMode="auto">
                <a:xfrm flipH="1">
                  <a:off x="1493880" y="2206035"/>
                  <a:ext cx="112713" cy="112713"/>
                </a:xfrm>
                <a:custGeom>
                  <a:avLst/>
                  <a:gdLst>
                    <a:gd name="T0" fmla="*/ 71 w 71"/>
                    <a:gd name="T1" fmla="*/ 0 h 71"/>
                    <a:gd name="T2" fmla="*/ 56 w 71"/>
                    <a:gd name="T3" fmla="*/ 1 h 71"/>
                    <a:gd name="T4" fmla="*/ 43 w 71"/>
                    <a:gd name="T5" fmla="*/ 5 h 71"/>
                    <a:gd name="T6" fmla="*/ 31 w 71"/>
                    <a:gd name="T7" fmla="*/ 12 h 71"/>
                    <a:gd name="T8" fmla="*/ 21 w 71"/>
                    <a:gd name="T9" fmla="*/ 20 h 71"/>
                    <a:gd name="T10" fmla="*/ 12 w 71"/>
                    <a:gd name="T11" fmla="*/ 32 h 71"/>
                    <a:gd name="T12" fmla="*/ 5 w 71"/>
                    <a:gd name="T13" fmla="*/ 44 h 71"/>
                    <a:gd name="T14" fmla="*/ 2 w 71"/>
                    <a:gd name="T15" fmla="*/ 57 h 71"/>
                    <a:gd name="T16" fmla="*/ 0 w 71"/>
                    <a:gd name="T1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1">
                      <a:moveTo>
                        <a:pt x="71" y="0"/>
                      </a:moveTo>
                      <a:lnTo>
                        <a:pt x="56" y="1"/>
                      </a:lnTo>
                      <a:lnTo>
                        <a:pt x="43" y="5"/>
                      </a:lnTo>
                      <a:lnTo>
                        <a:pt x="31" y="12"/>
                      </a:lnTo>
                      <a:lnTo>
                        <a:pt x="21" y="20"/>
                      </a:lnTo>
                      <a:lnTo>
                        <a:pt x="12" y="32"/>
                      </a:lnTo>
                      <a:lnTo>
                        <a:pt x="5" y="44"/>
                      </a:lnTo>
                      <a:lnTo>
                        <a:pt x="2" y="57"/>
                      </a:lnTo>
                      <a:lnTo>
                        <a:pt x="0" y="71"/>
                      </a:lnTo>
                    </a:path>
                  </a:pathLst>
                </a:cu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Freeform 12"/>
                <p:cNvSpPr>
                  <a:spLocks/>
                </p:cNvSpPr>
                <p:nvPr/>
              </p:nvSpPr>
              <p:spPr bwMode="auto">
                <a:xfrm>
                  <a:off x="1607148" y="4597400"/>
                  <a:ext cx="112713" cy="115888"/>
                </a:xfrm>
                <a:custGeom>
                  <a:avLst/>
                  <a:gdLst>
                    <a:gd name="T0" fmla="*/ 71 w 71"/>
                    <a:gd name="T1" fmla="*/ 73 h 73"/>
                    <a:gd name="T2" fmla="*/ 56 w 71"/>
                    <a:gd name="T3" fmla="*/ 71 h 73"/>
                    <a:gd name="T4" fmla="*/ 43 w 71"/>
                    <a:gd name="T5" fmla="*/ 68 h 73"/>
                    <a:gd name="T6" fmla="*/ 31 w 71"/>
                    <a:gd name="T7" fmla="*/ 59 h 73"/>
                    <a:gd name="T8" fmla="*/ 21 w 71"/>
                    <a:gd name="T9" fmla="*/ 51 h 73"/>
                    <a:gd name="T10" fmla="*/ 12 w 71"/>
                    <a:gd name="T11" fmla="*/ 41 h 73"/>
                    <a:gd name="T12" fmla="*/ 5 w 71"/>
                    <a:gd name="T13" fmla="*/ 27 h 73"/>
                    <a:gd name="T14" fmla="*/ 2 w 71"/>
                    <a:gd name="T15" fmla="*/ 14 h 73"/>
                    <a:gd name="T16" fmla="*/ 0 w 71"/>
                    <a:gd name="T17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3">
                      <a:moveTo>
                        <a:pt x="71" y="73"/>
                      </a:moveTo>
                      <a:lnTo>
                        <a:pt x="56" y="71"/>
                      </a:lnTo>
                      <a:lnTo>
                        <a:pt x="43" y="68"/>
                      </a:lnTo>
                      <a:lnTo>
                        <a:pt x="31" y="59"/>
                      </a:lnTo>
                      <a:lnTo>
                        <a:pt x="21" y="51"/>
                      </a:lnTo>
                      <a:lnTo>
                        <a:pt x="12" y="41"/>
                      </a:lnTo>
                      <a:lnTo>
                        <a:pt x="5" y="27"/>
                      </a:lnTo>
                      <a:lnTo>
                        <a:pt x="2" y="1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88104" name="Group 88103"/>
            <p:cNvGrpSpPr/>
            <p:nvPr/>
          </p:nvGrpSpPr>
          <p:grpSpPr>
            <a:xfrm>
              <a:off x="4419600" y="1658794"/>
              <a:ext cx="4201478" cy="3310890"/>
              <a:chOff x="4739366" y="1539747"/>
              <a:chExt cx="4201478" cy="3310890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39366" y="1539747"/>
                <a:ext cx="4201478" cy="3310890"/>
              </a:xfrm>
              <a:prstGeom prst="rect">
                <a:avLst/>
              </a:prstGeom>
            </p:spPr>
          </p:pic>
          <p:cxnSp>
            <p:nvCxnSpPr>
              <p:cNvPr id="16" name="Straight Arrow Connector 15"/>
              <p:cNvCxnSpPr/>
              <p:nvPr/>
            </p:nvCxnSpPr>
            <p:spPr>
              <a:xfrm rot="5400000" flipH="1" flipV="1">
                <a:off x="5148938" y="3261696"/>
                <a:ext cx="684212" cy="15240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7" name="TextBox 16"/>
              <p:cNvSpPr txBox="1"/>
              <p:nvPr/>
            </p:nvSpPr>
            <p:spPr>
              <a:xfrm>
                <a:off x="5029200" y="3680002"/>
                <a:ext cx="6096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Tank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6034766" y="3687876"/>
                <a:ext cx="11430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Atmosphere</a:t>
                </a:r>
              </a:p>
            </p:txBody>
          </p:sp>
          <p:cxnSp>
            <p:nvCxnSpPr>
              <p:cNvPr id="73" name="Straight Arrow Connector 72"/>
              <p:cNvCxnSpPr/>
              <p:nvPr/>
            </p:nvCxnSpPr>
            <p:spPr>
              <a:xfrm rot="16200000" flipV="1">
                <a:off x="6172994" y="3253823"/>
                <a:ext cx="684212" cy="152400"/>
              </a:xfrm>
              <a:prstGeom prst="straightConnector1">
                <a:avLst/>
              </a:prstGeom>
              <a:ln w="25400">
                <a:solidFill>
                  <a:srgbClr val="0000FF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6" name="Rectangle 4"/>
          <p:cNvSpPr txBox="1">
            <a:spLocks noChangeArrowheads="1"/>
          </p:cNvSpPr>
          <p:nvPr/>
        </p:nvSpPr>
        <p:spPr>
          <a:xfrm>
            <a:off x="685800" y="914400"/>
            <a:ext cx="7772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b="1" dirty="0">
                <a:latin typeface="Arial" charset="0"/>
              </a:rPr>
              <a:t>GFFSP Demonstration Problem 2</a:t>
            </a:r>
          </a:p>
        </p:txBody>
      </p:sp>
      <p:sp>
        <p:nvSpPr>
          <p:cNvPr id="3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1669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DB8C-8304-4E26-B773-0C802329CE7F}" type="slidenum">
              <a:rPr lang="en-US" smtClean="0"/>
              <a:pPr/>
              <a:t>36</a:t>
            </a:fld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713198" y="1829663"/>
            <a:ext cx="7717604" cy="3200400"/>
            <a:chOff x="1066800" y="1829663"/>
            <a:chExt cx="7717604" cy="3200400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743200" y="1829663"/>
              <a:ext cx="6041204" cy="3200400"/>
            </a:xfrm>
            <a:prstGeom prst="rect">
              <a:avLst/>
            </a:prstGeom>
          </p:spPr>
        </p:pic>
        <p:cxnSp>
          <p:nvCxnSpPr>
            <p:cNvPr id="8" name="Straight Arrow Connector 7"/>
            <p:cNvCxnSpPr/>
            <p:nvPr/>
          </p:nvCxnSpPr>
          <p:spPr>
            <a:xfrm>
              <a:off x="2118360" y="3921714"/>
              <a:ext cx="624840" cy="2225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/>
            <p:cNvSpPr txBox="1"/>
            <p:nvPr/>
          </p:nvSpPr>
          <p:spPr>
            <a:xfrm>
              <a:off x="1173480" y="3719688"/>
              <a:ext cx="9144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Tank Volume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1066800" y="3198912"/>
              <a:ext cx="112776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u="sng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Initial</a:t>
              </a:r>
              <a:r>
                <a:rPr 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P, T</a:t>
              </a:r>
            </a:p>
          </p:txBody>
        </p:sp>
        <p:sp>
          <p:nvSpPr>
            <p:cNvPr id="2" name="Rounded Rectangle 1"/>
            <p:cNvSpPr/>
            <p:nvPr/>
          </p:nvSpPr>
          <p:spPr>
            <a:xfrm>
              <a:off x="2819400" y="2971800"/>
              <a:ext cx="3444240" cy="762000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>
              <a:off x="2118360" y="3398494"/>
              <a:ext cx="624840" cy="2225"/>
            </a:xfrm>
            <a:prstGeom prst="straightConnector1">
              <a:avLst/>
            </a:prstGeom>
            <a:ln w="25400">
              <a:solidFill>
                <a:srgbClr val="0000FF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itle 1"/>
          <p:cNvSpPr txBox="1">
            <a:spLocks/>
          </p:cNvSpPr>
          <p:nvPr/>
        </p:nvSpPr>
        <p:spPr>
          <a:xfrm>
            <a:off x="1066800" y="159854"/>
            <a:ext cx="7620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Internal Node Initial Conditions</a:t>
            </a:r>
          </a:p>
        </p:txBody>
      </p: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15910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3825" y="1566079"/>
            <a:ext cx="4933950" cy="31623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38573"/>
            <a:ext cx="3038475" cy="1971675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V="1">
            <a:off x="1447800" y="3429000"/>
            <a:ext cx="228600" cy="1113035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90513" y="4542035"/>
            <a:ext cx="2514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Specify History Filename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33825" y="4897368"/>
            <a:ext cx="49339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GFSSP will interpolate transient boundary conditions from the history file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Even if boundary conditions are constant, at least two lines must be given</a:t>
            </a:r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DB8C-8304-4E26-B773-0C802329CE7F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66800" y="159854"/>
            <a:ext cx="7620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Transient Boundary Conditions</a:t>
            </a:r>
          </a:p>
        </p:txBody>
      </p:sp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6631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4BDB8C-8304-4E26-B773-0C802329CE7F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085" y="1828800"/>
            <a:ext cx="4583430" cy="361188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5" y="1815227"/>
            <a:ext cx="3947636" cy="3639026"/>
          </a:xfrm>
          <a:prstGeom prst="rect">
            <a:avLst/>
          </a:prstGeom>
        </p:spPr>
      </p:pic>
      <p:cxnSp>
        <p:nvCxnSpPr>
          <p:cNvPr id="18" name="Straight Arrow Connector 17"/>
          <p:cNvCxnSpPr/>
          <p:nvPr/>
        </p:nvCxnSpPr>
        <p:spPr>
          <a:xfrm rot="16200000" flipV="1">
            <a:off x="2959361" y="2439620"/>
            <a:ext cx="457200" cy="2286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2667000" y="2816423"/>
            <a:ext cx="1295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</a:rPr>
              <a:t>Start </a:t>
            </a:r>
            <a:r>
              <a:rPr lang="en-US" sz="1400" dirty="0" err="1">
                <a:solidFill>
                  <a:srgbClr val="0000FF"/>
                </a:solidFill>
              </a:rPr>
              <a:t>Winplot</a:t>
            </a:r>
            <a:endParaRPr lang="en-US" sz="1400" dirty="0">
              <a:solidFill>
                <a:srgbClr val="0000FF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 rot="16200000" flipV="1">
            <a:off x="5893061" y="2108374"/>
            <a:ext cx="381000" cy="381000"/>
          </a:xfrm>
          <a:prstGeom prst="straightConnector1">
            <a:avLst/>
          </a:prstGeom>
          <a:ln w="25400"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638800" y="2511623"/>
            <a:ext cx="152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00FF"/>
                </a:solidFill>
              </a:rPr>
              <a:t>Select Parameters 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990600" y="159854"/>
            <a:ext cx="7696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Plotting Transient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Results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1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2994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19"/>
          <p:cNvSpPr>
            <a:spLocks noChangeArrowheads="1"/>
          </p:cNvSpPr>
          <p:nvPr/>
        </p:nvSpPr>
        <p:spPr bwMode="auto">
          <a:xfrm>
            <a:off x="384893" y="1151774"/>
            <a:ext cx="8305800" cy="4949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7472" indent="-342900" algn="l">
              <a:spcBef>
                <a:spcPts val="0"/>
              </a:spcBef>
              <a:buFontTx/>
              <a:buChar char="•"/>
            </a:pPr>
            <a:r>
              <a:rPr lang="en-US" sz="1800" dirty="0">
                <a:latin typeface="+mn-lt"/>
              </a:rPr>
              <a:t>Add Conjugate Heat Transfer </a:t>
            </a:r>
            <a:r>
              <a:rPr lang="en-US" sz="1400" dirty="0">
                <a:latin typeface="+mn-lt"/>
              </a:rPr>
              <a:t>(1/2)</a:t>
            </a:r>
            <a:endParaRPr lang="en-US" dirty="0">
              <a:latin typeface="+mn-lt"/>
            </a:endParaRPr>
          </a:p>
          <a:p>
            <a:pPr marL="804672" lvl="2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latin typeface="+mn-lt"/>
              </a:rPr>
              <a:t>Enable </a:t>
            </a:r>
            <a:r>
              <a:rPr lang="en-US" sz="1600" dirty="0">
                <a:solidFill>
                  <a:srgbClr val="008000"/>
                </a:solidFill>
                <a:latin typeface="+mn-lt"/>
              </a:rPr>
              <a:t>Conjugate Heat Transfer with User-Specified Solid-to-Fluid heat transfer coefficient</a:t>
            </a:r>
            <a:r>
              <a:rPr lang="en-US" sz="1600" dirty="0">
                <a:latin typeface="+mn-lt"/>
              </a:rPr>
              <a:t>  </a:t>
            </a:r>
          </a:p>
          <a:p>
            <a:pPr marL="347472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347472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347472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347472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347472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347472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347472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347472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347472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347472" lvl="1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804672" lvl="2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804672" lvl="2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latin typeface="+mn-lt"/>
            </a:endParaRPr>
          </a:p>
          <a:p>
            <a:pPr marL="804672" lvl="2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latin typeface="+mn-lt"/>
              </a:rPr>
              <a:t>Add </a:t>
            </a:r>
            <a:r>
              <a:rPr lang="en-US" sz="1600" dirty="0">
                <a:solidFill>
                  <a:srgbClr val="0000FF"/>
                </a:solidFill>
                <a:latin typeface="+mn-lt"/>
              </a:rPr>
              <a:t>Solid Node 3</a:t>
            </a:r>
            <a:r>
              <a:rPr lang="en-US" sz="1600" dirty="0">
                <a:latin typeface="+mn-lt"/>
              </a:rPr>
              <a:t>, and </a:t>
            </a:r>
            <a:r>
              <a:rPr lang="en-US" sz="1600" dirty="0">
                <a:solidFill>
                  <a:srgbClr val="00B0F0"/>
                </a:solidFill>
                <a:latin typeface="+mn-lt"/>
              </a:rPr>
              <a:t>Fluid-to-Solid Conductor 31</a:t>
            </a:r>
          </a:p>
          <a:p>
            <a:pPr marL="347472" indent="-342900" algn="l">
              <a:spcBef>
                <a:spcPts val="0"/>
              </a:spcBef>
              <a:buFontTx/>
              <a:buChar char="•"/>
            </a:pPr>
            <a:endParaRPr lang="en-US" dirty="0">
              <a:latin typeface="+mn-lt"/>
            </a:endParaRPr>
          </a:p>
          <a:p>
            <a:pPr marL="347472" indent="-342900" algn="l">
              <a:spcBef>
                <a:spcPts val="0"/>
              </a:spcBef>
              <a:buFontTx/>
              <a:buChar char="•"/>
            </a:pPr>
            <a:endParaRPr lang="en-US" dirty="0">
              <a:latin typeface="+mn-lt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63A99-9D52-4B7A-803F-E05D369C9A36}" type="slidenum">
              <a:rPr lang="en-US" smtClean="0"/>
              <a:t>39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046205" y="159854"/>
            <a:ext cx="7825946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2400" b="1" kern="0" dirty="0">
                <a:solidFill>
                  <a:srgbClr val="000000"/>
                </a:solidFill>
                <a:latin typeface="Arial"/>
              </a:rPr>
              <a:t>Demo 3: Tank Blowdown with Heat Transfer</a:t>
            </a:r>
            <a:r>
              <a:rPr lang="en-US" b="1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600" b="1" kern="0" dirty="0">
                <a:solidFill>
                  <a:srgbClr val="000000"/>
                </a:solidFill>
                <a:latin typeface="Arial"/>
              </a:rPr>
              <a:t>(1/2)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741460" y="1986293"/>
            <a:ext cx="3974123" cy="2743200"/>
            <a:chOff x="2584938" y="2340521"/>
            <a:chExt cx="3974123" cy="2743200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584938" y="2340521"/>
              <a:ext cx="3974123" cy="2743200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 bwMode="auto">
            <a:xfrm>
              <a:off x="4547286" y="3838832"/>
              <a:ext cx="1447800" cy="313038"/>
            </a:xfrm>
            <a:prstGeom prst="roundRect">
              <a:avLst/>
            </a:prstGeom>
            <a:noFill/>
            <a:ln w="127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3490452" y="5252650"/>
            <a:ext cx="2163097" cy="1143000"/>
            <a:chOff x="6136159" y="4945493"/>
            <a:chExt cx="2899720" cy="1532238"/>
          </a:xfrm>
        </p:grpSpPr>
        <p:pic>
          <p:nvPicPr>
            <p:cNvPr id="79874" name="Picture 2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14587" t="17175" r="20415" b="20520"/>
            <a:stretch/>
          </p:blipFill>
          <p:spPr bwMode="auto">
            <a:xfrm>
              <a:off x="6136159" y="4945493"/>
              <a:ext cx="2899720" cy="1532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ounded Rectangle 12"/>
            <p:cNvSpPr/>
            <p:nvPr/>
          </p:nvSpPr>
          <p:spPr bwMode="auto">
            <a:xfrm>
              <a:off x="6190736" y="5012726"/>
              <a:ext cx="424245" cy="313038"/>
            </a:xfrm>
            <a:prstGeom prst="roundRect">
              <a:avLst/>
            </a:prstGeom>
            <a:noFill/>
            <a:ln w="1270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" name="Rounded Rectangle 13"/>
            <p:cNvSpPr/>
            <p:nvPr/>
          </p:nvSpPr>
          <p:spPr bwMode="auto">
            <a:xfrm>
              <a:off x="6203092" y="5461689"/>
              <a:ext cx="560172" cy="313038"/>
            </a:xfrm>
            <a:prstGeom prst="roundRect">
              <a:avLst/>
            </a:prstGeom>
            <a:noFill/>
            <a:ln w="127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25307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3" name="Rectangle 19"/>
          <p:cNvSpPr>
            <a:spLocks noChangeArrowheads="1"/>
          </p:cNvSpPr>
          <p:nvPr/>
        </p:nvSpPr>
        <p:spPr bwMode="auto">
          <a:xfrm>
            <a:off x="389664" y="1150337"/>
            <a:ext cx="8305800" cy="1838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7472" indent="-342900" algn="l">
              <a:spcBef>
                <a:spcPts val="0"/>
              </a:spcBef>
              <a:buFontTx/>
              <a:buChar char="•"/>
            </a:pPr>
            <a:r>
              <a:rPr lang="en-US" sz="1800" dirty="0">
                <a:latin typeface="+mn-lt"/>
              </a:rPr>
              <a:t>Add Conjugate Heat Transfer </a:t>
            </a:r>
            <a:r>
              <a:rPr lang="en-US" sz="1400" dirty="0">
                <a:latin typeface="+mn-lt"/>
              </a:rPr>
              <a:t>(2/2)</a:t>
            </a:r>
          </a:p>
          <a:p>
            <a:pPr marL="804672" lvl="2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latin typeface="+mn-lt"/>
              </a:rPr>
              <a:t>Tank material, mass: SS304, </a:t>
            </a:r>
            <a:r>
              <a:rPr lang="en-US" sz="1600" dirty="0">
                <a:solidFill>
                  <a:srgbClr val="008000"/>
                </a:solidFill>
                <a:latin typeface="+mn-lt"/>
              </a:rPr>
              <a:t>471 </a:t>
            </a:r>
            <a:r>
              <a:rPr lang="en-US" sz="1600" dirty="0" err="1">
                <a:solidFill>
                  <a:srgbClr val="008000"/>
                </a:solidFill>
                <a:latin typeface="+mn-lt"/>
              </a:rPr>
              <a:t>lb</a:t>
            </a:r>
            <a:r>
              <a:rPr lang="en-US" sz="1600" baseline="-25000" dirty="0" err="1">
                <a:solidFill>
                  <a:srgbClr val="008000"/>
                </a:solidFill>
                <a:latin typeface="+mn-lt"/>
              </a:rPr>
              <a:t>m</a:t>
            </a:r>
            <a:r>
              <a:rPr lang="en-US" sz="1600" dirty="0">
                <a:solidFill>
                  <a:srgbClr val="008000"/>
                </a:solidFill>
                <a:latin typeface="+mn-lt"/>
              </a:rPr>
              <a:t> </a:t>
            </a:r>
            <a:r>
              <a:rPr lang="en-US" sz="1600" dirty="0">
                <a:latin typeface="+mn-lt"/>
              </a:rPr>
              <a:t>; initially at </a:t>
            </a:r>
            <a:r>
              <a:rPr lang="en-US" sz="1600" dirty="0">
                <a:solidFill>
                  <a:srgbClr val="008000"/>
                </a:solidFill>
                <a:latin typeface="+mn-lt"/>
              </a:rPr>
              <a:t>80 °F</a:t>
            </a:r>
          </a:p>
          <a:p>
            <a:pPr marL="804672" lvl="2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latin typeface="+mn-lt"/>
              </a:rPr>
              <a:t>Tank surface area</a:t>
            </a:r>
            <a:r>
              <a:rPr lang="en-US" sz="1600" dirty="0">
                <a:solidFill>
                  <a:srgbClr val="0000FF"/>
                </a:solidFill>
                <a:latin typeface="+mn-lt"/>
              </a:rPr>
              <a:t>: 3250 in</a:t>
            </a:r>
            <a:r>
              <a:rPr lang="en-US" sz="1600" baseline="30000" dirty="0">
                <a:solidFill>
                  <a:srgbClr val="0000FF"/>
                </a:solidFill>
                <a:latin typeface="+mn-lt"/>
              </a:rPr>
              <a:t>2</a:t>
            </a:r>
            <a:endParaRPr lang="en-US" sz="1600" dirty="0">
              <a:solidFill>
                <a:srgbClr val="0000FF"/>
              </a:solidFill>
              <a:latin typeface="+mn-lt"/>
            </a:endParaRPr>
          </a:p>
          <a:p>
            <a:pPr marL="804672" lvl="2" indent="-342900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00B0F0"/>
                </a:solidFill>
                <a:latin typeface="+mn-lt"/>
              </a:rPr>
              <a:t>Heat transfer coefficient value of 6×10</a:t>
            </a:r>
            <a:r>
              <a:rPr lang="en-US" sz="1600" baseline="30000" dirty="0">
                <a:solidFill>
                  <a:srgbClr val="00B0F0"/>
                </a:solidFill>
                <a:latin typeface="+mn-lt"/>
              </a:rPr>
              <a:t>-4</a:t>
            </a:r>
            <a:r>
              <a:rPr lang="en-US" sz="1600" dirty="0">
                <a:solidFill>
                  <a:srgbClr val="00B0F0"/>
                </a:solidFill>
                <a:latin typeface="+mn-lt"/>
              </a:rPr>
              <a:t> BTU/ft</a:t>
            </a:r>
            <a:r>
              <a:rPr lang="en-US" sz="1600" baseline="30000" dirty="0">
                <a:solidFill>
                  <a:srgbClr val="00B0F0"/>
                </a:solidFill>
                <a:latin typeface="+mn-lt"/>
              </a:rPr>
              <a:t>2</a:t>
            </a:r>
            <a:r>
              <a:rPr lang="en-US" sz="1600" dirty="0">
                <a:solidFill>
                  <a:srgbClr val="00B0F0"/>
                </a:solidFill>
                <a:latin typeface="+mn-lt"/>
              </a:rPr>
              <a:t>-s-F </a:t>
            </a:r>
            <a:r>
              <a:rPr lang="en-US" sz="1600" dirty="0">
                <a:latin typeface="+mn-lt"/>
              </a:rPr>
              <a:t>(= 2.2 BTU/ft</a:t>
            </a:r>
            <a:r>
              <a:rPr lang="en-US" sz="1600" baseline="30000" dirty="0">
                <a:latin typeface="+mn-lt"/>
              </a:rPr>
              <a:t>2</a:t>
            </a:r>
            <a:r>
              <a:rPr lang="en-US" sz="1600" dirty="0">
                <a:latin typeface="+mn-lt"/>
              </a:rPr>
              <a:t>-hr-F) will be entered as a placeholder </a:t>
            </a:r>
          </a:p>
          <a:p>
            <a:pPr marL="1261872" lvl="4" indent="-342900" algn="l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400" dirty="0">
                <a:latin typeface="+mn-lt"/>
              </a:rPr>
              <a:t>Value can be overwritten by the value calculated by the user subroutine</a:t>
            </a:r>
          </a:p>
          <a:p>
            <a:pPr marL="347472" indent="-342900" algn="l">
              <a:spcBef>
                <a:spcPts val="0"/>
              </a:spcBef>
              <a:buFontTx/>
              <a:buChar char="•"/>
            </a:pPr>
            <a:endParaRPr lang="en-US" dirty="0">
              <a:latin typeface="+mn-lt"/>
            </a:endParaRPr>
          </a:p>
          <a:p>
            <a:pPr marL="347472" indent="-342900" algn="l">
              <a:spcBef>
                <a:spcPts val="0"/>
              </a:spcBef>
              <a:buFontTx/>
              <a:buChar char="•"/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63A99-9D52-4B7A-803F-E05D369C9A36}" type="slidenum">
              <a:rPr lang="en-US" smtClean="0"/>
              <a:t>40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046205" y="159854"/>
            <a:ext cx="7825946" cy="1143000"/>
          </a:xfrm>
          <a:prstGeom prst="rect">
            <a:avLst/>
          </a:prstGeom>
        </p:spPr>
        <p:txBody>
          <a:bodyPr/>
          <a:lstStyle/>
          <a:p>
            <a:pPr eaLnBrk="0" hangingPunct="0">
              <a:defRPr/>
            </a:pPr>
            <a:r>
              <a:rPr lang="en-US" sz="2400" b="1" kern="0" dirty="0">
                <a:solidFill>
                  <a:srgbClr val="000000"/>
                </a:solidFill>
                <a:latin typeface="Arial"/>
              </a:rPr>
              <a:t>Demo 3: Tank Blowdown with Heat Transfer</a:t>
            </a:r>
            <a:r>
              <a:rPr lang="en-US" b="1" kern="0" dirty="0">
                <a:solidFill>
                  <a:srgbClr val="000000"/>
                </a:solidFill>
                <a:latin typeface="Arial"/>
              </a:rPr>
              <a:t> </a:t>
            </a:r>
            <a:r>
              <a:rPr lang="en-US" sz="1600" b="1" kern="0" dirty="0">
                <a:solidFill>
                  <a:srgbClr val="000000"/>
                </a:solidFill>
                <a:latin typeface="Arial"/>
              </a:rPr>
              <a:t>(2/2)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572000" y="2914650"/>
            <a:ext cx="3838575" cy="3467100"/>
            <a:chOff x="4572000" y="2914650"/>
            <a:chExt cx="3838575" cy="34671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572000" y="2914650"/>
              <a:ext cx="3838575" cy="3467100"/>
            </a:xfrm>
            <a:prstGeom prst="rect">
              <a:avLst/>
            </a:prstGeom>
          </p:spPr>
        </p:pic>
        <p:sp>
          <p:nvSpPr>
            <p:cNvPr id="6" name="Rounded Rectangle 5"/>
            <p:cNvSpPr/>
            <p:nvPr/>
          </p:nvSpPr>
          <p:spPr bwMode="auto">
            <a:xfrm>
              <a:off x="4728519" y="4283676"/>
              <a:ext cx="3451654" cy="304800"/>
            </a:xfrm>
            <a:prstGeom prst="roundRect">
              <a:avLst/>
            </a:prstGeom>
            <a:noFill/>
            <a:ln w="19050" cap="flat" cmpd="sng" algn="ctr">
              <a:solidFill>
                <a:srgbClr val="0000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4732635" y="4600835"/>
              <a:ext cx="3451654" cy="304800"/>
            </a:xfrm>
            <a:prstGeom prst="roundRect">
              <a:avLst/>
            </a:prstGeom>
            <a:noFill/>
            <a:ln w="1905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485208" y="3333750"/>
            <a:ext cx="2714625" cy="2628900"/>
            <a:chOff x="1485208" y="3333750"/>
            <a:chExt cx="2714625" cy="26289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85208" y="3333750"/>
              <a:ext cx="2714625" cy="2628900"/>
            </a:xfrm>
            <a:prstGeom prst="rect">
              <a:avLst/>
            </a:prstGeom>
          </p:spPr>
        </p:pic>
        <p:sp>
          <p:nvSpPr>
            <p:cNvPr id="11" name="Rounded Rectangle 10"/>
            <p:cNvSpPr/>
            <p:nvPr/>
          </p:nvSpPr>
          <p:spPr bwMode="auto">
            <a:xfrm>
              <a:off x="1561071" y="4518208"/>
              <a:ext cx="2508421" cy="548062"/>
            </a:xfrm>
            <a:prstGeom prst="roundRect">
              <a:avLst/>
            </a:prstGeom>
            <a:no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77402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1402080"/>
            <a:ext cx="4638675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4236720"/>
            <a:ext cx="4604372" cy="2199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7" name="Text Box 5"/>
          <p:cNvSpPr txBox="1">
            <a:spLocks noChangeArrowheads="1"/>
          </p:cNvSpPr>
          <p:nvPr/>
        </p:nvSpPr>
        <p:spPr bwMode="auto">
          <a:xfrm>
            <a:off x="388620" y="1150506"/>
            <a:ext cx="4983480" cy="1354217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marL="347472" indent="-347472" algn="l">
              <a:spcBef>
                <a:spcPts val="0"/>
              </a:spcBef>
            </a:pPr>
            <a:r>
              <a:rPr lang="en-US" sz="1800" b="1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of a Steady State Flow Network</a:t>
            </a:r>
            <a:endParaRPr lang="en-US" sz="18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472" indent="-347472" algn="l">
              <a:spcBef>
                <a:spcPts val="0"/>
              </a:spcBef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Boundary Node Pressures and Temperatures</a:t>
            </a:r>
          </a:p>
          <a:p>
            <a:pPr marL="347472" indent="-347472" algn="l">
              <a:spcBef>
                <a:spcPts val="0"/>
              </a:spcBef>
            </a:pPr>
            <a:endParaRPr lang="en-U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472" indent="-347472" algn="l" defTabSz="515938">
              <a:spcBef>
                <a:spcPts val="0"/>
              </a:spcBef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Find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: Internal Node Pressures and Temperatures;   	Flowrates in Branches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3BEE-B2F6-432C-8DE3-B471F2535FEE}" type="slidenum">
              <a:rPr lang="en-US" smtClean="0"/>
              <a:t>41</a:t>
            </a:fld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Mathematical Closure 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(1/2)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852393" y="2814455"/>
            <a:ext cx="2672718" cy="1776141"/>
            <a:chOff x="852393" y="3214009"/>
            <a:chExt cx="2672718" cy="1776141"/>
          </a:xfrm>
        </p:grpSpPr>
        <p:sp>
          <p:nvSpPr>
            <p:cNvPr id="2058" name="Text Box 6"/>
            <p:cNvSpPr txBox="1">
              <a:spLocks noChangeArrowheads="1"/>
            </p:cNvSpPr>
            <p:nvPr/>
          </p:nvSpPr>
          <p:spPr bwMode="auto">
            <a:xfrm>
              <a:off x="1038130" y="3214009"/>
              <a:ext cx="2301240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 u="sng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Primary Variables</a:t>
              </a:r>
              <a:endParaRPr lang="en-US" sz="18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59" name="Text Box 8"/>
            <p:cNvSpPr txBox="1">
              <a:spLocks noChangeArrowheads="1"/>
            </p:cNvSpPr>
            <p:nvPr/>
          </p:nvSpPr>
          <p:spPr bwMode="auto">
            <a:xfrm>
              <a:off x="1036319" y="4329955"/>
              <a:ext cx="2304862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 u="sng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Secondary Variables</a:t>
              </a:r>
              <a:endParaRPr lang="en-US" sz="18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852393" y="3595854"/>
                  <a:ext cx="267271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34</m:t>
                            </m:r>
                          </m:sub>
                        </m:sSub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6" name="TextBox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2393" y="3595854"/>
                  <a:ext cx="2672718" cy="276999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740" b="-2608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1563002" y="4713151"/>
                  <a:ext cx="1251496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3002" y="4713151"/>
                  <a:ext cx="1251496" cy="27699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l="-6311" b="-2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3815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3BEE-B2F6-432C-8DE3-B471F2535FEE}" type="slidenum">
              <a:rPr lang="en-US" smtClean="0"/>
              <a:t>42</a:t>
            </a:fld>
            <a:endParaRPr lang="en-US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Mathematical Closure 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(2/2)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93259" y="1153798"/>
            <a:ext cx="8385176" cy="1107996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marL="347472" indent="-347472" algn="l">
              <a:spcBef>
                <a:spcPts val="0"/>
              </a:spcBef>
            </a:pPr>
            <a:r>
              <a:rPr lang="en-US" sz="1800" b="1" u="sng" dirty="0">
                <a:solidFill>
                  <a:srgbClr val="0000FF"/>
                </a:solidFill>
              </a:rPr>
              <a:t>Problem of an Unsteady Flow Network</a:t>
            </a:r>
            <a:endParaRPr lang="en-US" sz="1800" b="1" dirty="0">
              <a:solidFill>
                <a:srgbClr val="0000FF"/>
              </a:solidFill>
            </a:endParaRPr>
          </a:p>
          <a:p>
            <a:pPr marL="347472" indent="-347472" algn="l">
              <a:spcBef>
                <a:spcPts val="0"/>
              </a:spcBef>
            </a:pPr>
            <a:r>
              <a:rPr lang="en-US" sz="1600" b="1" dirty="0"/>
              <a:t>Given</a:t>
            </a:r>
            <a:r>
              <a:rPr lang="en-US" sz="1600" dirty="0"/>
              <a:t>: Boundary Node Pressures and Temperatures; Initial Values at Internal Nodes</a:t>
            </a:r>
          </a:p>
          <a:p>
            <a:pPr marL="347472" indent="-347472" algn="l">
              <a:spcBef>
                <a:spcPts val="0"/>
              </a:spcBef>
            </a:pPr>
            <a:endParaRPr lang="en-US" sz="1600" b="1" dirty="0"/>
          </a:p>
          <a:p>
            <a:pPr marL="347472" indent="-347472" algn="l">
              <a:spcBef>
                <a:spcPts val="0"/>
              </a:spcBef>
            </a:pPr>
            <a:r>
              <a:rPr lang="en-US" sz="1600" b="1" dirty="0"/>
              <a:t>Find</a:t>
            </a:r>
            <a:r>
              <a:rPr lang="en-US" sz="1600" dirty="0"/>
              <a:t>: Internal Node Pressures and Temperatures; Flowrates in Branches with Time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5132645" y="2606517"/>
            <a:ext cx="3483773" cy="3785344"/>
            <a:chOff x="3860105" y="2887205"/>
            <a:chExt cx="3483773" cy="3785344"/>
          </a:xfrm>
        </p:grpSpPr>
        <p:grpSp>
          <p:nvGrpSpPr>
            <p:cNvPr id="40" name="Group 39"/>
            <p:cNvGrpSpPr>
              <a:grpSpLocks noChangeAspect="1"/>
            </p:cNvGrpSpPr>
            <p:nvPr/>
          </p:nvGrpSpPr>
          <p:grpSpPr>
            <a:xfrm>
              <a:off x="3860105" y="2887205"/>
              <a:ext cx="3483773" cy="2885500"/>
              <a:chOff x="431050" y="2203232"/>
              <a:chExt cx="3483773" cy="2885500"/>
            </a:xfrm>
          </p:grpSpPr>
          <p:grpSp>
            <p:nvGrpSpPr>
              <p:cNvPr id="47" name="Group 46"/>
              <p:cNvGrpSpPr/>
              <p:nvPr/>
            </p:nvGrpSpPr>
            <p:grpSpPr>
              <a:xfrm>
                <a:off x="753668" y="2603153"/>
                <a:ext cx="541815" cy="343774"/>
                <a:chOff x="809746" y="2605404"/>
                <a:chExt cx="541815" cy="343774"/>
              </a:xfrm>
            </p:grpSpPr>
            <p:sp>
              <p:nvSpPr>
                <p:cNvPr id="67" name="Rectangle 15"/>
                <p:cNvSpPr>
                  <a:spLocks noChangeArrowheads="1"/>
                </p:cNvSpPr>
                <p:nvPr/>
              </p:nvSpPr>
              <p:spPr bwMode="auto">
                <a:xfrm>
                  <a:off x="906824" y="2605404"/>
                  <a:ext cx="347659" cy="18466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2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Tank</a:t>
                  </a:r>
                  <a:endParaRPr kumimoji="0" lang="en-US" altLang="en-US" sz="1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Rectangle 17"/>
                <p:cNvSpPr>
                  <a:spLocks noChangeArrowheads="1"/>
                </p:cNvSpPr>
                <p:nvPr/>
              </p:nvSpPr>
              <p:spPr bwMode="auto">
                <a:xfrm>
                  <a:off x="809746" y="2795290"/>
                  <a:ext cx="541815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V = 10 ft</a:t>
                  </a:r>
                  <a:r>
                    <a:rPr kumimoji="0" lang="en-US" altLang="en-US" sz="1000" b="1" i="0" u="none" strike="noStrike" cap="none" normalizeH="0" baseline="3000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3</a:t>
                  </a:r>
                  <a:endParaRPr kumimoji="0" lang="en-US" altLang="en-US" sz="1000" b="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8" name="Group 47"/>
              <p:cNvGrpSpPr/>
              <p:nvPr/>
            </p:nvGrpSpPr>
            <p:grpSpPr>
              <a:xfrm>
                <a:off x="525246" y="3568172"/>
                <a:ext cx="1038746" cy="472183"/>
                <a:chOff x="560120" y="3567905"/>
                <a:chExt cx="1038746" cy="472183"/>
              </a:xfrm>
            </p:grpSpPr>
            <p:sp>
              <p:nvSpPr>
                <p:cNvPr id="64" name="Rectangle 21"/>
                <p:cNvSpPr>
                  <a:spLocks noChangeArrowheads="1"/>
                </p:cNvSpPr>
                <p:nvPr/>
              </p:nvSpPr>
              <p:spPr bwMode="auto">
                <a:xfrm>
                  <a:off x="560120" y="3567905"/>
                  <a:ext cx="1038746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Initial Conditions</a:t>
                  </a:r>
                  <a:endPara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5" name="Rectangle 27"/>
                <p:cNvSpPr>
                  <a:spLocks noChangeArrowheads="1"/>
                </p:cNvSpPr>
                <p:nvPr/>
              </p:nvSpPr>
              <p:spPr bwMode="auto">
                <a:xfrm>
                  <a:off x="675196" y="3727053"/>
                  <a:ext cx="803105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P</a:t>
                  </a:r>
                  <a:r>
                    <a:rPr kumimoji="0" lang="en-US" altLang="en-US" sz="1000" b="1" i="0" u="none" strike="noStrike" cap="none" normalizeH="0" baseline="-2500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i</a:t>
                  </a: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= 100 </a:t>
                  </a:r>
                  <a:r>
                    <a:rPr kumimoji="0" lang="en-US" altLang="en-US" sz="1000" b="1" i="0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psia</a:t>
                  </a:r>
                  <a:endPara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Rectangle 33"/>
                <p:cNvSpPr>
                  <a:spLocks noChangeArrowheads="1"/>
                </p:cNvSpPr>
                <p:nvPr/>
              </p:nvSpPr>
              <p:spPr bwMode="auto">
                <a:xfrm>
                  <a:off x="793818" y="3886200"/>
                  <a:ext cx="565861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en-US" sz="1000" b="1" i="0" u="none" strike="noStrike" cap="none" normalizeH="0" baseline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T</a:t>
                  </a:r>
                  <a:r>
                    <a:rPr kumimoji="0" lang="en-US" altLang="en-US" sz="1000" b="1" i="0" u="none" strike="noStrike" cap="none" normalizeH="0" baseline="-2500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i</a:t>
                  </a:r>
                  <a:r>
                    <a:rPr kumimoji="0" lang="en-US" altLang="en-US" sz="1000" b="1" i="0" u="none" strike="noStrike" cap="none" normalizeH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 </a:t>
                  </a: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= 80°F</a:t>
                  </a:r>
                  <a:endPara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9" name="Group 48"/>
              <p:cNvGrpSpPr/>
              <p:nvPr/>
            </p:nvGrpSpPr>
            <p:grpSpPr>
              <a:xfrm>
                <a:off x="1938380" y="4275931"/>
                <a:ext cx="549831" cy="812801"/>
                <a:chOff x="1938380" y="4275931"/>
                <a:chExt cx="549831" cy="812801"/>
              </a:xfrm>
            </p:grpSpPr>
            <p:sp>
              <p:nvSpPr>
                <p:cNvPr id="61" name="Line 34"/>
                <p:cNvSpPr>
                  <a:spLocks noChangeShapeType="1"/>
                </p:cNvSpPr>
                <p:nvPr/>
              </p:nvSpPr>
              <p:spPr bwMode="auto">
                <a:xfrm flipV="1">
                  <a:off x="2170155" y="4445794"/>
                  <a:ext cx="0" cy="255588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 type="triangl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2" name="Line 36"/>
                <p:cNvSpPr>
                  <a:spLocks noChangeShapeType="1"/>
                </p:cNvSpPr>
                <p:nvPr/>
              </p:nvSpPr>
              <p:spPr bwMode="auto">
                <a:xfrm>
                  <a:off x="2170155" y="4834732"/>
                  <a:ext cx="0" cy="254000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 type="triangl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3" name="Rectangle 39"/>
                <p:cNvSpPr>
                  <a:spLocks noChangeArrowheads="1"/>
                </p:cNvSpPr>
                <p:nvPr/>
              </p:nvSpPr>
              <p:spPr bwMode="auto">
                <a:xfrm>
                  <a:off x="1938380" y="4275931"/>
                  <a:ext cx="549831" cy="1538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none" lIns="0" tIns="0" rIns="0" bIns="0" numCol="1" anchor="t" anchorCtr="0" compatLnSpc="1">
                  <a:prstTxWarp prst="textNoShape">
                    <a:avLst/>
                  </a:prstTxWarp>
                  <a:spAutoFit/>
                </a:bodyPr>
                <a:lstStyle>
                  <a:lvl1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1000" b="1" i="0" u="none" strike="noStrike" cap="none" normalizeH="0" baseline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cs typeface="Arial" panose="020B0604020202020204" pitchFamily="34" charset="0"/>
                    </a:rPr>
                    <a:t>d = 0.1 in</a:t>
                  </a:r>
                  <a:endParaRPr kumimoji="0" lang="en-US" altLang="en-US" sz="10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0" name="Rectangle 55"/>
              <p:cNvSpPr>
                <a:spLocks noChangeArrowheads="1"/>
              </p:cNvSpPr>
              <p:nvPr/>
            </p:nvSpPr>
            <p:spPr bwMode="auto">
              <a:xfrm>
                <a:off x="2994699" y="4693444"/>
                <a:ext cx="920124" cy="1538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none" lIns="0" tIns="0" rIns="0" bIns="0" numCol="1" anchor="t" anchorCtr="0" compatLnSpc="1">
                <a:prstTxWarp prst="textNoShape">
                  <a:avLst/>
                </a:prstTxWarp>
                <a:spAutoFit/>
              </a:bodyPr>
              <a:lstStyle>
                <a:lvl1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en-US" altLang="en-US" sz="1000" b="1" dirty="0" err="1">
                    <a:solidFill>
                      <a:srgbClr val="000000"/>
                    </a:solidFill>
                    <a:cs typeface="Arial" panose="020B0604020202020204" pitchFamily="34" charset="0"/>
                  </a:rPr>
                  <a:t>P</a:t>
                </a:r>
                <a:r>
                  <a:rPr lang="en-US" altLang="en-US" sz="1000" b="1" baseline="-25000" dirty="0" err="1">
                    <a:solidFill>
                      <a:srgbClr val="000000"/>
                    </a:solidFill>
                    <a:cs typeface="Arial" panose="020B0604020202020204" pitchFamily="34" charset="0"/>
                  </a:rPr>
                  <a:t>atm</a:t>
                </a:r>
                <a:r>
                  <a:rPr kumimoji="0" lang="en-US" altLang="en-US" sz="1000" b="1" i="0" u="none" strike="noStrike" cap="none" normalizeH="0" baseline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 = 14.7 </a:t>
                </a:r>
                <a:r>
                  <a:rPr kumimoji="0" lang="en-US" altLang="en-US" sz="1000" b="1" i="0" u="none" strike="noStrike" cap="none" normalizeH="0" baseline="0" dirty="0" err="1">
                    <a:ln>
                      <a:noFill/>
                    </a:ln>
                    <a:solidFill>
                      <a:srgbClr val="000000"/>
                    </a:solidFill>
                    <a:effectLst/>
                    <a:cs typeface="Arial" panose="020B0604020202020204" pitchFamily="34" charset="0"/>
                  </a:rPr>
                  <a:t>psia</a:t>
                </a:r>
                <a:endParaRPr kumimoji="0" lang="en-US" altLang="en-US" sz="10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cs typeface="Arial" panose="020B0604020202020204" pitchFamily="34" charset="0"/>
                </a:endParaRPr>
              </a:p>
            </p:txBody>
          </p:sp>
          <p:grpSp>
            <p:nvGrpSpPr>
              <p:cNvPr id="51" name="Group 50"/>
              <p:cNvGrpSpPr/>
              <p:nvPr/>
            </p:nvGrpSpPr>
            <p:grpSpPr>
              <a:xfrm>
                <a:off x="431050" y="2203232"/>
                <a:ext cx="2511107" cy="2625942"/>
                <a:chOff x="431050" y="2203232"/>
                <a:chExt cx="2511107" cy="2625942"/>
              </a:xfrm>
            </p:grpSpPr>
            <p:sp>
              <p:nvSpPr>
                <p:cNvPr id="52" name="Line 5"/>
                <p:cNvSpPr>
                  <a:spLocks noChangeShapeType="1"/>
                </p:cNvSpPr>
                <p:nvPr/>
              </p:nvSpPr>
              <p:spPr bwMode="auto">
                <a:xfrm>
                  <a:off x="431050" y="2310606"/>
                  <a:ext cx="3175" cy="2413000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3" name="Line 6"/>
                <p:cNvSpPr>
                  <a:spLocks noChangeShapeType="1"/>
                </p:cNvSpPr>
                <p:nvPr/>
              </p:nvSpPr>
              <p:spPr bwMode="auto">
                <a:xfrm>
                  <a:off x="1606593" y="2310606"/>
                  <a:ext cx="1588" cy="2290763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4" name="Line 7"/>
                <p:cNvSpPr>
                  <a:spLocks noChangeShapeType="1"/>
                </p:cNvSpPr>
                <p:nvPr/>
              </p:nvSpPr>
              <p:spPr bwMode="auto">
                <a:xfrm>
                  <a:off x="541381" y="2203232"/>
                  <a:ext cx="954087" cy="0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2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5" name="Line 8"/>
                <p:cNvSpPr>
                  <a:spLocks noChangeShapeType="1"/>
                </p:cNvSpPr>
                <p:nvPr/>
              </p:nvSpPr>
              <p:spPr bwMode="auto">
                <a:xfrm>
                  <a:off x="530267" y="4823617"/>
                  <a:ext cx="2401052" cy="5557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6" name="Line 9"/>
                <p:cNvSpPr>
                  <a:spLocks noChangeShapeType="1"/>
                </p:cNvSpPr>
                <p:nvPr/>
              </p:nvSpPr>
              <p:spPr bwMode="auto">
                <a:xfrm>
                  <a:off x="1722957" y="4720114"/>
                  <a:ext cx="1219200" cy="3175"/>
                </a:xfrm>
                <a:prstGeom prst="line">
                  <a:avLst/>
                </a:pr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7" name="Freeform 11"/>
                <p:cNvSpPr>
                  <a:spLocks/>
                </p:cNvSpPr>
                <p:nvPr/>
              </p:nvSpPr>
              <p:spPr bwMode="auto">
                <a:xfrm>
                  <a:off x="431092" y="2209264"/>
                  <a:ext cx="112713" cy="112713"/>
                </a:xfrm>
                <a:custGeom>
                  <a:avLst/>
                  <a:gdLst>
                    <a:gd name="T0" fmla="*/ 71 w 71"/>
                    <a:gd name="T1" fmla="*/ 0 h 71"/>
                    <a:gd name="T2" fmla="*/ 56 w 71"/>
                    <a:gd name="T3" fmla="*/ 1 h 71"/>
                    <a:gd name="T4" fmla="*/ 43 w 71"/>
                    <a:gd name="T5" fmla="*/ 5 h 71"/>
                    <a:gd name="T6" fmla="*/ 31 w 71"/>
                    <a:gd name="T7" fmla="*/ 12 h 71"/>
                    <a:gd name="T8" fmla="*/ 21 w 71"/>
                    <a:gd name="T9" fmla="*/ 20 h 71"/>
                    <a:gd name="T10" fmla="*/ 12 w 71"/>
                    <a:gd name="T11" fmla="*/ 32 h 71"/>
                    <a:gd name="T12" fmla="*/ 5 w 71"/>
                    <a:gd name="T13" fmla="*/ 44 h 71"/>
                    <a:gd name="T14" fmla="*/ 2 w 71"/>
                    <a:gd name="T15" fmla="*/ 57 h 71"/>
                    <a:gd name="T16" fmla="*/ 0 w 71"/>
                    <a:gd name="T1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1">
                      <a:moveTo>
                        <a:pt x="71" y="0"/>
                      </a:moveTo>
                      <a:lnTo>
                        <a:pt x="56" y="1"/>
                      </a:lnTo>
                      <a:lnTo>
                        <a:pt x="43" y="5"/>
                      </a:lnTo>
                      <a:lnTo>
                        <a:pt x="31" y="12"/>
                      </a:lnTo>
                      <a:lnTo>
                        <a:pt x="21" y="20"/>
                      </a:lnTo>
                      <a:lnTo>
                        <a:pt x="12" y="32"/>
                      </a:lnTo>
                      <a:lnTo>
                        <a:pt x="5" y="44"/>
                      </a:lnTo>
                      <a:lnTo>
                        <a:pt x="2" y="57"/>
                      </a:lnTo>
                      <a:lnTo>
                        <a:pt x="0" y="71"/>
                      </a:lnTo>
                    </a:path>
                  </a:pathLst>
                </a:cu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8" name="Freeform 12"/>
                <p:cNvSpPr>
                  <a:spLocks/>
                </p:cNvSpPr>
                <p:nvPr/>
              </p:nvSpPr>
              <p:spPr bwMode="auto">
                <a:xfrm>
                  <a:off x="433430" y="4707731"/>
                  <a:ext cx="112713" cy="115888"/>
                </a:xfrm>
                <a:custGeom>
                  <a:avLst/>
                  <a:gdLst>
                    <a:gd name="T0" fmla="*/ 71 w 71"/>
                    <a:gd name="T1" fmla="*/ 73 h 73"/>
                    <a:gd name="T2" fmla="*/ 56 w 71"/>
                    <a:gd name="T3" fmla="*/ 71 h 73"/>
                    <a:gd name="T4" fmla="*/ 43 w 71"/>
                    <a:gd name="T5" fmla="*/ 68 h 73"/>
                    <a:gd name="T6" fmla="*/ 31 w 71"/>
                    <a:gd name="T7" fmla="*/ 59 h 73"/>
                    <a:gd name="T8" fmla="*/ 21 w 71"/>
                    <a:gd name="T9" fmla="*/ 51 h 73"/>
                    <a:gd name="T10" fmla="*/ 12 w 71"/>
                    <a:gd name="T11" fmla="*/ 41 h 73"/>
                    <a:gd name="T12" fmla="*/ 5 w 71"/>
                    <a:gd name="T13" fmla="*/ 27 h 73"/>
                    <a:gd name="T14" fmla="*/ 2 w 71"/>
                    <a:gd name="T15" fmla="*/ 14 h 73"/>
                    <a:gd name="T16" fmla="*/ 0 w 71"/>
                    <a:gd name="T17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3">
                      <a:moveTo>
                        <a:pt x="71" y="73"/>
                      </a:moveTo>
                      <a:lnTo>
                        <a:pt x="56" y="71"/>
                      </a:lnTo>
                      <a:lnTo>
                        <a:pt x="43" y="68"/>
                      </a:lnTo>
                      <a:lnTo>
                        <a:pt x="31" y="59"/>
                      </a:lnTo>
                      <a:lnTo>
                        <a:pt x="21" y="51"/>
                      </a:lnTo>
                      <a:lnTo>
                        <a:pt x="12" y="41"/>
                      </a:lnTo>
                      <a:lnTo>
                        <a:pt x="5" y="27"/>
                      </a:lnTo>
                      <a:lnTo>
                        <a:pt x="2" y="1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59" name="Freeform 11"/>
                <p:cNvSpPr>
                  <a:spLocks/>
                </p:cNvSpPr>
                <p:nvPr/>
              </p:nvSpPr>
              <p:spPr bwMode="auto">
                <a:xfrm flipH="1">
                  <a:off x="1493880" y="2206035"/>
                  <a:ext cx="112713" cy="112713"/>
                </a:xfrm>
                <a:custGeom>
                  <a:avLst/>
                  <a:gdLst>
                    <a:gd name="T0" fmla="*/ 71 w 71"/>
                    <a:gd name="T1" fmla="*/ 0 h 71"/>
                    <a:gd name="T2" fmla="*/ 56 w 71"/>
                    <a:gd name="T3" fmla="*/ 1 h 71"/>
                    <a:gd name="T4" fmla="*/ 43 w 71"/>
                    <a:gd name="T5" fmla="*/ 5 h 71"/>
                    <a:gd name="T6" fmla="*/ 31 w 71"/>
                    <a:gd name="T7" fmla="*/ 12 h 71"/>
                    <a:gd name="T8" fmla="*/ 21 w 71"/>
                    <a:gd name="T9" fmla="*/ 20 h 71"/>
                    <a:gd name="T10" fmla="*/ 12 w 71"/>
                    <a:gd name="T11" fmla="*/ 32 h 71"/>
                    <a:gd name="T12" fmla="*/ 5 w 71"/>
                    <a:gd name="T13" fmla="*/ 44 h 71"/>
                    <a:gd name="T14" fmla="*/ 2 w 71"/>
                    <a:gd name="T15" fmla="*/ 57 h 71"/>
                    <a:gd name="T16" fmla="*/ 0 w 71"/>
                    <a:gd name="T17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1">
                      <a:moveTo>
                        <a:pt x="71" y="0"/>
                      </a:moveTo>
                      <a:lnTo>
                        <a:pt x="56" y="1"/>
                      </a:lnTo>
                      <a:lnTo>
                        <a:pt x="43" y="5"/>
                      </a:lnTo>
                      <a:lnTo>
                        <a:pt x="31" y="12"/>
                      </a:lnTo>
                      <a:lnTo>
                        <a:pt x="21" y="20"/>
                      </a:lnTo>
                      <a:lnTo>
                        <a:pt x="12" y="32"/>
                      </a:lnTo>
                      <a:lnTo>
                        <a:pt x="5" y="44"/>
                      </a:lnTo>
                      <a:lnTo>
                        <a:pt x="2" y="57"/>
                      </a:lnTo>
                      <a:lnTo>
                        <a:pt x="0" y="71"/>
                      </a:lnTo>
                    </a:path>
                  </a:pathLst>
                </a:cu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0" name="Freeform 12"/>
                <p:cNvSpPr>
                  <a:spLocks/>
                </p:cNvSpPr>
                <p:nvPr/>
              </p:nvSpPr>
              <p:spPr bwMode="auto">
                <a:xfrm>
                  <a:off x="1607148" y="4597400"/>
                  <a:ext cx="112713" cy="115888"/>
                </a:xfrm>
                <a:custGeom>
                  <a:avLst/>
                  <a:gdLst>
                    <a:gd name="T0" fmla="*/ 71 w 71"/>
                    <a:gd name="T1" fmla="*/ 73 h 73"/>
                    <a:gd name="T2" fmla="*/ 56 w 71"/>
                    <a:gd name="T3" fmla="*/ 71 h 73"/>
                    <a:gd name="T4" fmla="*/ 43 w 71"/>
                    <a:gd name="T5" fmla="*/ 68 h 73"/>
                    <a:gd name="T6" fmla="*/ 31 w 71"/>
                    <a:gd name="T7" fmla="*/ 59 h 73"/>
                    <a:gd name="T8" fmla="*/ 21 w 71"/>
                    <a:gd name="T9" fmla="*/ 51 h 73"/>
                    <a:gd name="T10" fmla="*/ 12 w 71"/>
                    <a:gd name="T11" fmla="*/ 41 h 73"/>
                    <a:gd name="T12" fmla="*/ 5 w 71"/>
                    <a:gd name="T13" fmla="*/ 27 h 73"/>
                    <a:gd name="T14" fmla="*/ 2 w 71"/>
                    <a:gd name="T15" fmla="*/ 14 h 73"/>
                    <a:gd name="T16" fmla="*/ 0 w 71"/>
                    <a:gd name="T17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1" h="73">
                      <a:moveTo>
                        <a:pt x="71" y="73"/>
                      </a:moveTo>
                      <a:lnTo>
                        <a:pt x="56" y="71"/>
                      </a:lnTo>
                      <a:lnTo>
                        <a:pt x="43" y="68"/>
                      </a:lnTo>
                      <a:lnTo>
                        <a:pt x="31" y="59"/>
                      </a:lnTo>
                      <a:lnTo>
                        <a:pt x="21" y="51"/>
                      </a:lnTo>
                      <a:lnTo>
                        <a:pt x="12" y="41"/>
                      </a:lnTo>
                      <a:lnTo>
                        <a:pt x="5" y="27"/>
                      </a:lnTo>
                      <a:lnTo>
                        <a:pt x="2" y="14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 w="222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100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</p:grp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305036" y="5758149"/>
              <a:ext cx="2593910" cy="914400"/>
            </a:xfrm>
            <a:prstGeom prst="rect">
              <a:avLst/>
            </a:prstGeom>
          </p:spPr>
        </p:pic>
      </p:grpSp>
      <p:grpSp>
        <p:nvGrpSpPr>
          <p:cNvPr id="69" name="Group 68"/>
          <p:cNvGrpSpPr/>
          <p:nvPr/>
        </p:nvGrpSpPr>
        <p:grpSpPr>
          <a:xfrm>
            <a:off x="832677" y="2814455"/>
            <a:ext cx="2712153" cy="1867005"/>
            <a:chOff x="927386" y="3214009"/>
            <a:chExt cx="2712153" cy="1867005"/>
          </a:xfrm>
        </p:grpSpPr>
        <p:sp>
          <p:nvSpPr>
            <p:cNvPr id="70" name="Text Box 8"/>
            <p:cNvSpPr txBox="1">
              <a:spLocks noChangeArrowheads="1"/>
            </p:cNvSpPr>
            <p:nvPr/>
          </p:nvSpPr>
          <p:spPr bwMode="auto">
            <a:xfrm>
              <a:off x="1131028" y="4329955"/>
              <a:ext cx="2304862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 u="sng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Secondary Variables</a:t>
              </a:r>
              <a:endParaRPr lang="en-US" sz="18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Text Box 6"/>
            <p:cNvSpPr txBox="1">
              <a:spLocks noChangeArrowheads="1"/>
            </p:cNvSpPr>
            <p:nvPr/>
          </p:nvSpPr>
          <p:spPr bwMode="auto">
            <a:xfrm>
              <a:off x="1132839" y="3214009"/>
              <a:ext cx="2301240" cy="36933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800" i="1" u="sng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Primary Variables</a:t>
              </a:r>
              <a:endParaRPr lang="en-US" sz="1800" u="sng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TextBox 71"/>
                <p:cNvSpPr txBox="1"/>
                <p:nvPr/>
              </p:nvSpPr>
              <p:spPr>
                <a:xfrm>
                  <a:off x="927386" y="3585436"/>
                  <a:ext cx="271215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𝑇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sSub>
                              <m:sSub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b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,</m:t>
                            </m:r>
                            <m:acc>
                              <m:accPr>
                                <m:chr m:val="̇"/>
                                <m:ctrlP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8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72" name="TextBox 7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7386" y="3585436"/>
                  <a:ext cx="2712153" cy="276999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921" t="-2222" b="-28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Rectangle 72"/>
                <p:cNvSpPr/>
                <p:nvPr/>
              </p:nvSpPr>
              <p:spPr>
                <a:xfrm>
                  <a:off x="1586474" y="4711682"/>
                  <a:ext cx="139397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d>
                          <m:d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𝜏</m:t>
                            </m:r>
                          </m:e>
                        </m:d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 </m:t>
                        </m:r>
                        <m:sSub>
                          <m:sSubPr>
                            <m:ctrlP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1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𝜏</m:t>
                        </m:r>
                        <m:r>
                          <a:rPr 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73" name="Rectangle 7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86474" y="4711682"/>
                  <a:ext cx="1393971" cy="369332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b="-1475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0654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ectangle 3"/>
          <p:cNvSpPr txBox="1">
            <a:spLocks noChangeArrowheads="1"/>
          </p:cNvSpPr>
          <p:nvPr/>
        </p:nvSpPr>
        <p:spPr bwMode="auto">
          <a:xfrm>
            <a:off x="388620" y="1148504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>
                <a:latin typeface="Arial" charset="0"/>
              </a:rPr>
              <a:t>Mass Conservation Equation</a:t>
            </a:r>
          </a:p>
        </p:txBody>
      </p:sp>
      <p:sp>
        <p:nvSpPr>
          <p:cNvPr id="5125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US" sz="2800" b="1"/>
          </a:p>
        </p:txBody>
      </p:sp>
      <p:sp>
        <p:nvSpPr>
          <p:cNvPr id="5129" name="Text Box 91"/>
          <p:cNvSpPr txBox="1">
            <a:spLocks noChangeArrowheads="1"/>
          </p:cNvSpPr>
          <p:nvPr/>
        </p:nvSpPr>
        <p:spPr bwMode="auto">
          <a:xfrm>
            <a:off x="352469" y="6078866"/>
            <a:ext cx="8439063" cy="246221"/>
          </a:xfrm>
          <a:prstGeom prst="rect">
            <a:avLst/>
          </a:prstGeom>
          <a:solidFill>
            <a:srgbClr val="FFFF00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000" b="1" dirty="0">
                <a:solidFill>
                  <a:srgbClr val="0000FF"/>
                </a:solidFill>
              </a:rPr>
              <a:t>Note:  Pressure does not appear explicitly in Mass Conservation Equation although it is earmarked for calculating pressures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3BEE-B2F6-432C-8DE3-B471F2535FEE}" type="slidenum">
              <a:rPr lang="en-US" smtClean="0"/>
              <a:t>43</a:t>
            </a:fld>
            <a:endParaRPr lang="en-US"/>
          </a:p>
        </p:txBody>
      </p:sp>
      <p:sp>
        <p:nvSpPr>
          <p:cNvPr id="72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Governing Equations 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(1/4)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122692" y="1645530"/>
                <a:ext cx="2493888" cy="8219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Sub>
                                <m:sSubPr>
                                  <m:ctrlPr>
                                    <a:rPr lang="en-US" sz="18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800" b="1" i="1" smtClean="0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  <m:sub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𝝉</m:t>
                                  </m:r>
                                  <m:r>
                                    <a:rPr lang="en-US" sz="1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l-GR" sz="18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𝜟𝝉</m:t>
                                  </m:r>
                                </m:sub>
                              </m:sSub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b>
                              <m:r>
                                <a:rPr lang="en-US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𝝉</m:t>
                              </m:r>
                            </m:sub>
                          </m:sSub>
                        </m:num>
                        <m:den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den>
                      </m:f>
                      <m:r>
                        <a:rPr lang="en-US" sz="18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chr m:val="∑"/>
                          <m:ctrlP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𝒋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1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sup>
                        <m:e>
                          <m:sSub>
                            <m:sSubPr>
                              <m:ctrlPr>
                                <a:rPr lang="en-US" sz="18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1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8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8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𝒊𝒋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1800" b="1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2692" y="1645530"/>
                <a:ext cx="2493888" cy="82195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0650" y="1458384"/>
            <a:ext cx="4267570" cy="4212701"/>
          </a:xfrm>
          <a:prstGeom prst="rect">
            <a:avLst/>
          </a:prstGeom>
        </p:spPr>
      </p:pic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908925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US" sz="2800" b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3BEE-B2F6-432C-8DE3-B471F2535FEE}" type="slidenum">
              <a:rPr lang="en-US" smtClean="0"/>
              <a:t>44</a:t>
            </a:fld>
            <a:endParaRPr lang="en-US" dirty="0"/>
          </a:p>
        </p:txBody>
      </p:sp>
      <p:sp>
        <p:nvSpPr>
          <p:cNvPr id="72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Governing Equations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(2/4)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388530" y="1151168"/>
            <a:ext cx="5442195" cy="421653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t">
            <a:spAutoFit/>
          </a:bodyPr>
          <a:lstStyle/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Energy Conservation Equation</a:t>
            </a:r>
            <a:endParaRPr lang="en-US" sz="1400" dirty="0">
              <a:solidFill>
                <a:srgbClr val="0000FF"/>
              </a:solidFill>
            </a:endParaRPr>
          </a:p>
          <a:p>
            <a:pPr marL="804672" lvl="2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/>
              <a:t>Can be written in terms of Enthalpy (h) or Entropy (s)</a:t>
            </a:r>
          </a:p>
          <a:p>
            <a:pPr marL="804672" lvl="2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dirty="0"/>
              <a:t>Based on Upwind Scheme</a:t>
            </a: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800" dirty="0"/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0000FF"/>
              </a:solidFill>
            </a:endParaRP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>
              <a:solidFill>
                <a:srgbClr val="0000FF"/>
              </a:solidFill>
            </a:endParaRP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sz="1800" dirty="0"/>
              <a:t>Enthalpy Equation</a:t>
            </a: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</p:txBody>
      </p:sp>
      <p:sp>
        <p:nvSpPr>
          <p:cNvPr id="20" name="Text Box 75"/>
          <p:cNvSpPr txBox="1">
            <a:spLocks noChangeArrowheads="1"/>
          </p:cNvSpPr>
          <p:nvPr/>
        </p:nvSpPr>
        <p:spPr bwMode="auto">
          <a:xfrm>
            <a:off x="561917" y="6184035"/>
            <a:ext cx="1931939" cy="276999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/>
              <a:t>Note:  </a:t>
            </a:r>
            <a:r>
              <a:rPr lang="en-US" sz="12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J</a:t>
            </a:r>
            <a:r>
              <a:rPr lang="en-US" sz="1200" dirty="0"/>
              <a:t> = 778.17 </a:t>
            </a:r>
            <a:r>
              <a:rPr lang="en-US" sz="1200" dirty="0" err="1"/>
              <a:t>ft-lb</a:t>
            </a:r>
            <a:r>
              <a:rPr lang="en-US" sz="1200" baseline="-25000" dirty="0" err="1"/>
              <a:t>f</a:t>
            </a:r>
            <a:r>
              <a:rPr lang="en-US" sz="1200" dirty="0"/>
              <a:t>/Btu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71939" y="4875271"/>
            <a:ext cx="8325802" cy="1248066"/>
            <a:chOff x="503555" y="3155699"/>
            <a:chExt cx="8325802" cy="1248066"/>
          </a:xfrm>
        </p:grpSpPr>
        <p:sp>
          <p:nvSpPr>
            <p:cNvPr id="17" name="Text Box 74"/>
            <p:cNvSpPr txBox="1">
              <a:spLocks noChangeArrowheads="1"/>
            </p:cNvSpPr>
            <p:nvPr/>
          </p:nvSpPr>
          <p:spPr bwMode="auto">
            <a:xfrm>
              <a:off x="503555" y="3155699"/>
              <a:ext cx="8325802" cy="30777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 b="1" i="1" dirty="0">
                  <a:solidFill>
                    <a:srgbClr val="0000FF"/>
                  </a:solidFill>
                </a:rPr>
                <a:t>Rate of Increase of Internal Energy = Enthalpy Inflow - Enthalpy Outflow + Heat Source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TextBox 2"/>
                <p:cNvSpPr txBox="1"/>
                <p:nvPr/>
              </p:nvSpPr>
              <p:spPr>
                <a:xfrm>
                  <a:off x="1336482" y="3550583"/>
                  <a:ext cx="6934270" cy="85318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  <m:d>
                                  <m:dPr>
                                    <m:ctrlPr>
                                      <a:rPr lang="en-US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16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num>
                                      <m:den>
                                        <m:r>
                                          <a:rPr lang="en-US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𝐽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+∆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sub>
                            </m:sSub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  <m:sSub>
                              <m:sSubPr>
                                <m:ctrlPr>
                                  <a:rPr lang="en-US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d>
                                  <m:dPr>
                                    <m:ctrlPr>
                                      <a:rPr lang="en-US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f>
                                      <m:fPr>
                                        <m:ctrlPr>
                                          <a:rPr lang="en-US" sz="16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r>
                                          <a:rPr lang="en-US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𝑝</m:t>
                                        </m:r>
                                      </m:num>
                                      <m:den>
                                        <m:r>
                                          <a:rPr lang="en-US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  <m:r>
                                          <a:rPr lang="en-US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𝐽</m:t>
                                        </m:r>
                                      </m:den>
                                    </m:f>
                                  </m:e>
                                </m:d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𝜏</m:t>
                                </m:r>
                              </m:sub>
                            </m:sSub>
                          </m:num>
                          <m:den>
                            <m:r>
                              <a:rPr lang="el-GR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𝛥𝜏</m:t>
                            </m:r>
                          </m:den>
                        </m:f>
                        <m:r>
                          <a:rPr lang="en-US" sz="16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nary>
                          <m:naryPr>
                            <m:chr m:val="∑"/>
                            <m:ctrlPr>
                              <a:rPr lang="en-US" sz="16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3"/>
                              </m:rP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=1</m:t>
                            </m:r>
                          </m:sub>
                          <m:sup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𝑗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𝑛</m:t>
                            </m:r>
                          </m:sup>
                          <m:e>
                            <m:d>
                              <m:dPr>
                                <m:begChr m:val="{"/>
                                <m:endChr m:val="}"/>
                                <m:ctrlPr>
                                  <a:rPr lang="en-US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𝑀𝐴𝑋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−</m:t>
                                    </m:r>
                                    <m:sSub>
                                      <m:sSubPr>
                                        <m:ctrlPr>
                                          <a:rPr lang="en-US" sz="16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n-US" sz="16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,0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𝑗</m:t>
                                    </m:r>
                                  </m:sub>
                                </m:s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𝑀𝐴𝑋</m:t>
                                </m:r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sz="160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acc>
                                          <m:accPr>
                                            <m:chr m:val="̇"/>
                                            <m:ctrlPr>
                                              <a:rPr lang="en-US" sz="160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</m:ctrlPr>
                                          </m:accPr>
                                          <m:e>
                                            <m:r>
                                              <a:rPr lang="en-US" sz="1600" b="0" i="1" smtClean="0">
                                                <a:solidFill>
                                                  <a:schemeClr val="tx1"/>
                                                </a:solidFill>
                                                <a:latin typeface="Cambria Math" panose="02040503050406030204" pitchFamily="18" charset="0"/>
                                                <a:ea typeface="Cambria Math" panose="02040503050406030204" pitchFamily="18" charset="0"/>
                                              </a:rPr>
                                              <m:t>𝑚</m:t>
                                            </m:r>
                                          </m:e>
                                        </m:acc>
                                      </m:e>
                                      <m:sub>
                                        <m:r>
                                          <a:rPr lang="en-US" sz="1600" b="0" i="1" smtClean="0">
                                            <a:solidFill>
                                              <a:schemeClr val="tx1"/>
                                            </a:solidFill>
                                            <a:latin typeface="Cambria Math" panose="02040503050406030204" pitchFamily="18" charset="0"/>
                                            <a:ea typeface="Cambria Math" panose="02040503050406030204" pitchFamily="18" charset="0"/>
                                          </a:rPr>
                                          <m:t>𝑖𝑗</m:t>
                                        </m:r>
                                      </m:sub>
                                    </m:s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,0</m:t>
                                    </m:r>
                                  </m:e>
                                </m:d>
                                <m:sSub>
                                  <m:sSubPr>
                                    <m:ctrlPr>
                                      <a:rPr lang="en-US" sz="160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h</m:t>
                                    </m:r>
                                  </m:e>
                                  <m:sub>
                                    <m:r>
                                      <a:rPr lang="en-US" sz="16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en-US" sz="16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6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𝑄</m:t>
                                </m:r>
                              </m:e>
                              <m:sub>
                                <m:r>
                                  <a:rPr lang="en-US" sz="16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</m:nary>
                      </m:oMath>
                    </m:oMathPara>
                  </a14:m>
                  <a:endParaRPr lang="en-US" sz="1600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3" name="TextBox 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36482" y="3550583"/>
                  <a:ext cx="6934270" cy="85318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2536" y="1973580"/>
            <a:ext cx="2778929" cy="2743200"/>
          </a:xfrm>
          <a:prstGeom prst="rect">
            <a:avLst/>
          </a:prstGeom>
        </p:spPr>
      </p:pic>
      <p:sp>
        <p:nvSpPr>
          <p:cNvPr id="1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56538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D47E-5353-43BF-8D27-7A1B404BADED}" type="slidenum">
              <a:rPr lang="en-US"/>
              <a:pPr/>
              <a:t>45</a:t>
            </a:fld>
            <a:endParaRPr lang="en-US"/>
          </a:p>
        </p:txBody>
      </p:sp>
      <p:graphicFrame>
        <p:nvGraphicFramePr>
          <p:cNvPr id="56325" name="Object 5"/>
          <p:cNvGraphicFramePr>
            <a:graphicFrameLocks noChangeAspect="1"/>
          </p:cNvGraphicFramePr>
          <p:nvPr/>
        </p:nvGraphicFramePr>
        <p:xfrm>
          <a:off x="838200" y="4265613"/>
          <a:ext cx="2554288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54288" imgH="494260" progId="Equation.3">
                  <p:embed/>
                </p:oleObj>
              </mc:Choice>
              <mc:Fallback>
                <p:oleObj name="Equation" r:id="rId2" imgW="2554288" imgH="494260" progId="Equation.3">
                  <p:embed/>
                  <p:pic>
                    <p:nvPicPr>
                      <p:cNvPr id="563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265613"/>
                        <a:ext cx="2554288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6" name="Object 6"/>
          <p:cNvGraphicFramePr>
            <a:graphicFrameLocks noChangeAspect="1"/>
          </p:cNvGraphicFramePr>
          <p:nvPr/>
        </p:nvGraphicFramePr>
        <p:xfrm>
          <a:off x="4876800" y="4495800"/>
          <a:ext cx="3573463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573914" imgH="963357" progId="Equation.3">
                  <p:embed/>
                </p:oleObj>
              </mc:Choice>
              <mc:Fallback>
                <p:oleObj name="Equation" r:id="rId4" imgW="3573914" imgH="963357" progId="Equation.3">
                  <p:embed/>
                  <p:pic>
                    <p:nvPicPr>
                      <p:cNvPr id="56326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4495800"/>
                        <a:ext cx="3573463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7" name="Object 7"/>
          <p:cNvGraphicFramePr>
            <a:graphicFrameLocks noChangeAspect="1"/>
          </p:cNvGraphicFramePr>
          <p:nvPr/>
        </p:nvGraphicFramePr>
        <p:xfrm>
          <a:off x="1143000" y="4813300"/>
          <a:ext cx="1582738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82203" imgH="329267" progId="Equation.3">
                  <p:embed/>
                </p:oleObj>
              </mc:Choice>
              <mc:Fallback>
                <p:oleObj name="Equation" r:id="rId6" imgW="1582203" imgH="329267" progId="Equation.3">
                  <p:embed/>
                  <p:pic>
                    <p:nvPicPr>
                      <p:cNvPr id="56327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813300"/>
                        <a:ext cx="1582738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8" name="Object 8"/>
          <p:cNvGraphicFramePr>
            <a:graphicFrameLocks noChangeAspect="1"/>
          </p:cNvGraphicFramePr>
          <p:nvPr/>
        </p:nvGraphicFramePr>
        <p:xfrm>
          <a:off x="1143000" y="5307013"/>
          <a:ext cx="1362075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362863" imgH="342207" progId="Equation.3">
                  <p:embed/>
                </p:oleObj>
              </mc:Choice>
              <mc:Fallback>
                <p:oleObj name="Equation" r:id="rId8" imgW="1362863" imgH="342207" progId="Equation.3">
                  <p:embed/>
                  <p:pic>
                    <p:nvPicPr>
                      <p:cNvPr id="56328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307013"/>
                        <a:ext cx="1362075" cy="342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9" name="Object 9"/>
          <p:cNvGraphicFramePr>
            <a:graphicFrameLocks noChangeAspect="1"/>
          </p:cNvGraphicFramePr>
          <p:nvPr/>
        </p:nvGraphicFramePr>
        <p:xfrm>
          <a:off x="1143000" y="5854700"/>
          <a:ext cx="1335088" cy="328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334410" imgH="329267" progId="Equation.3">
                  <p:embed/>
                </p:oleObj>
              </mc:Choice>
              <mc:Fallback>
                <p:oleObj name="Equation" r:id="rId10" imgW="1334410" imgH="329267" progId="Equation.3">
                  <p:embed/>
                  <p:pic>
                    <p:nvPicPr>
                      <p:cNvPr id="56329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5854700"/>
                        <a:ext cx="1335088" cy="328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331" name="Rectangle 11"/>
          <p:cNvSpPr>
            <a:spLocks noChangeArrowheads="1"/>
          </p:cNvSpPr>
          <p:nvPr/>
        </p:nvSpPr>
        <p:spPr bwMode="auto">
          <a:xfrm>
            <a:off x="685800" y="4191000"/>
            <a:ext cx="3124200" cy="2209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600"/>
          </a:p>
        </p:txBody>
      </p:sp>
      <p:sp>
        <p:nvSpPr>
          <p:cNvPr id="56332" name="Rectangle 12"/>
          <p:cNvSpPr>
            <a:spLocks noChangeArrowheads="1"/>
          </p:cNvSpPr>
          <p:nvPr/>
        </p:nvSpPr>
        <p:spPr bwMode="auto">
          <a:xfrm>
            <a:off x="4724400" y="4341813"/>
            <a:ext cx="4038600" cy="1193800"/>
          </a:xfrm>
          <a:prstGeom prst="rect">
            <a:avLst/>
          </a:prstGeom>
          <a:solidFill>
            <a:schemeClr val="accent1">
              <a:alpha val="10001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33" name="Line 13"/>
          <p:cNvSpPr>
            <a:spLocks noChangeShapeType="1"/>
          </p:cNvSpPr>
          <p:nvPr/>
        </p:nvSpPr>
        <p:spPr bwMode="auto">
          <a:xfrm>
            <a:off x="3810000" y="5029200"/>
            <a:ext cx="914400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6334" name="Text Box 14"/>
          <p:cNvSpPr txBox="1">
            <a:spLocks noChangeArrowheads="1"/>
          </p:cNvSpPr>
          <p:nvPr/>
        </p:nvSpPr>
        <p:spPr bwMode="auto">
          <a:xfrm>
            <a:off x="1227931" y="3505200"/>
            <a:ext cx="203993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/>
              <a:t>Conservation Equation</a:t>
            </a:r>
          </a:p>
        </p:txBody>
      </p:sp>
      <p:sp>
        <p:nvSpPr>
          <p:cNvPr id="56335" name="Text Box 15"/>
          <p:cNvSpPr txBox="1">
            <a:spLocks noChangeArrowheads="1"/>
          </p:cNvSpPr>
          <p:nvPr/>
        </p:nvSpPr>
        <p:spPr bwMode="auto">
          <a:xfrm>
            <a:off x="5448300" y="3705961"/>
            <a:ext cx="2590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dirty="0"/>
              <a:t>Successive Substitution Form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3116477" y="1066799"/>
            <a:ext cx="5110688" cy="2514600"/>
            <a:chOff x="3116477" y="1066799"/>
            <a:chExt cx="5110688" cy="251460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3116477" y="1066799"/>
              <a:ext cx="2911046" cy="2514600"/>
            </a:xfrm>
            <a:prstGeom prst="rect">
              <a:avLst/>
            </a:prstGeom>
          </p:spPr>
        </p:pic>
        <p:grpSp>
          <p:nvGrpSpPr>
            <p:cNvPr id="6" name="Group 5"/>
            <p:cNvGrpSpPr/>
            <p:nvPr/>
          </p:nvGrpSpPr>
          <p:grpSpPr>
            <a:xfrm>
              <a:off x="6019800" y="1656016"/>
              <a:ext cx="2057400" cy="307777"/>
              <a:chOff x="6019800" y="1656016"/>
              <a:chExt cx="2057400" cy="307777"/>
            </a:xfrm>
          </p:grpSpPr>
          <p:sp>
            <p:nvSpPr>
              <p:cNvPr id="56336" name="Line 16"/>
              <p:cNvSpPr>
                <a:spLocks noChangeShapeType="1"/>
              </p:cNvSpPr>
              <p:nvPr/>
            </p:nvSpPr>
            <p:spPr bwMode="auto">
              <a:xfrm>
                <a:off x="6019800" y="1824291"/>
                <a:ext cx="762000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37" name="Text Box 17"/>
              <p:cNvSpPr txBox="1">
                <a:spLocks noChangeArrowheads="1"/>
              </p:cNvSpPr>
              <p:nvPr/>
            </p:nvSpPr>
            <p:spPr bwMode="auto">
              <a:xfrm>
                <a:off x="6858000" y="1656016"/>
                <a:ext cx="12192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i="1">
                    <a:solidFill>
                      <a:srgbClr val="0000FF"/>
                    </a:solidFill>
                  </a:rPr>
                  <a:t>Solid Node</a:t>
                </a: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5636365" y="1194904"/>
              <a:ext cx="2590800" cy="307777"/>
              <a:chOff x="5636365" y="1194904"/>
              <a:chExt cx="2590800" cy="307777"/>
            </a:xfrm>
          </p:grpSpPr>
          <p:sp>
            <p:nvSpPr>
              <p:cNvPr id="56338" name="Line 18"/>
              <p:cNvSpPr>
                <a:spLocks noChangeShapeType="1"/>
              </p:cNvSpPr>
              <p:nvPr/>
            </p:nvSpPr>
            <p:spPr bwMode="auto">
              <a:xfrm>
                <a:off x="5636365" y="1347304"/>
                <a:ext cx="914400" cy="0"/>
              </a:xfrm>
              <a:prstGeom prst="line">
                <a:avLst/>
              </a:prstGeom>
              <a:noFill/>
              <a:ln w="9525">
                <a:solidFill>
                  <a:srgbClr val="0000FF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6339" name="Text Box 19"/>
              <p:cNvSpPr txBox="1">
                <a:spLocks noChangeArrowheads="1"/>
              </p:cNvSpPr>
              <p:nvPr/>
            </p:nvSpPr>
            <p:spPr bwMode="auto">
              <a:xfrm>
                <a:off x="6688878" y="1194904"/>
                <a:ext cx="1538287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i="1" dirty="0">
                    <a:solidFill>
                      <a:srgbClr val="0000FF"/>
                    </a:solidFill>
                  </a:rPr>
                  <a:t>Ambient Node</a:t>
                </a: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5410200" y="2785089"/>
              <a:ext cx="2344140" cy="459761"/>
              <a:chOff x="5410200" y="2785089"/>
              <a:chExt cx="2344140" cy="459761"/>
            </a:xfrm>
          </p:grpSpPr>
          <p:grpSp>
            <p:nvGrpSpPr>
              <p:cNvPr id="4" name="Group 3"/>
              <p:cNvGrpSpPr/>
              <p:nvPr/>
            </p:nvGrpSpPr>
            <p:grpSpPr>
              <a:xfrm>
                <a:off x="5410200" y="2971800"/>
                <a:ext cx="914400" cy="273050"/>
                <a:chOff x="6096000" y="3048000"/>
                <a:chExt cx="914400" cy="273050"/>
              </a:xfrm>
            </p:grpSpPr>
            <p:sp>
              <p:nvSpPr>
                <p:cNvPr id="56340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6096000" y="3048000"/>
                  <a:ext cx="381000" cy="27305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56341" name="Line 21"/>
                <p:cNvSpPr>
                  <a:spLocks noChangeShapeType="1"/>
                </p:cNvSpPr>
                <p:nvPr/>
              </p:nvSpPr>
              <p:spPr bwMode="auto">
                <a:xfrm>
                  <a:off x="6477000" y="3048000"/>
                  <a:ext cx="533400" cy="0"/>
                </a:xfrm>
                <a:prstGeom prst="line">
                  <a:avLst/>
                </a:prstGeom>
                <a:noFill/>
                <a:ln w="9525">
                  <a:solidFill>
                    <a:srgbClr val="0000FF"/>
                  </a:solidFill>
                  <a:round/>
                  <a:headEnd/>
                  <a:tailEnd type="triangle" w="med" len="med"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56342" name="Text Box 22"/>
              <p:cNvSpPr txBox="1">
                <a:spLocks noChangeArrowheads="1"/>
              </p:cNvSpPr>
              <p:nvPr/>
            </p:nvSpPr>
            <p:spPr bwMode="auto">
              <a:xfrm>
                <a:off x="6306540" y="2785089"/>
                <a:ext cx="144780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 i="1" dirty="0">
                    <a:solidFill>
                      <a:srgbClr val="0000FF"/>
                    </a:solidFill>
                  </a:rPr>
                  <a:t>Fluid Node</a:t>
                </a:r>
              </a:p>
            </p:txBody>
          </p:sp>
        </p:grpSp>
      </p:grp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2400" b="1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Governing Equations </a:t>
            </a:r>
            <a:r>
              <a:rPr lang="en-US" sz="1600" b="1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(3/4)</a:t>
            </a:r>
            <a:endParaRPr lang="en-US" sz="2400" b="1" kern="0" dirty="0">
              <a:solidFill>
                <a:srgbClr val="000000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62934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US" sz="2800" b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3BEE-B2F6-432C-8DE3-B471F2535FEE}" type="slidenum">
              <a:rPr lang="en-US" smtClean="0"/>
              <a:t>46</a:t>
            </a:fld>
            <a:endParaRPr lang="en-US"/>
          </a:p>
        </p:txBody>
      </p:sp>
      <p:sp>
        <p:nvSpPr>
          <p:cNvPr id="72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Governing Equations 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(4/4)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552084" y="2003990"/>
            <a:ext cx="4547775" cy="3354824"/>
            <a:chOff x="729762" y="2003990"/>
            <a:chExt cx="4547775" cy="3354824"/>
          </a:xfrm>
        </p:grpSpPr>
        <p:sp>
          <p:nvSpPr>
            <p:cNvPr id="96" name="Text Box 41"/>
            <p:cNvSpPr txBox="1">
              <a:spLocks noChangeArrowheads="1"/>
            </p:cNvSpPr>
            <p:nvPr/>
          </p:nvSpPr>
          <p:spPr bwMode="auto">
            <a:xfrm>
              <a:off x="729762" y="2003990"/>
              <a:ext cx="3760966" cy="33855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en-US" sz="1600" b="1" i="1" dirty="0">
                  <a:solidFill>
                    <a:srgbClr val="0000FF"/>
                  </a:solidFill>
                </a:rPr>
                <a:t>mass * acceleration      =       forces</a:t>
              </a:r>
              <a:r>
                <a:rPr lang="en-US" sz="1600" b="1" dirty="0">
                  <a:solidFill>
                    <a:srgbClr val="0000FF"/>
                  </a:solidFill>
                </a:rPr>
                <a:t>   </a:t>
              </a:r>
            </a:p>
          </p:txBody>
        </p:sp>
        <p:sp>
          <p:nvSpPr>
            <p:cNvPr id="97" name="Text Box 42"/>
            <p:cNvSpPr txBox="1">
              <a:spLocks noChangeArrowheads="1"/>
            </p:cNvSpPr>
            <p:nvPr/>
          </p:nvSpPr>
          <p:spPr bwMode="auto">
            <a:xfrm>
              <a:off x="729762" y="2450533"/>
              <a:ext cx="2045753" cy="107721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Unsteady</a:t>
              </a: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Longitudinal Inertia</a:t>
              </a: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Transverse Inertia</a:t>
              </a:r>
            </a:p>
          </p:txBody>
        </p:sp>
        <p:sp>
          <p:nvSpPr>
            <p:cNvPr id="98" name="Text Box 43"/>
            <p:cNvSpPr txBox="1">
              <a:spLocks noChangeArrowheads="1"/>
            </p:cNvSpPr>
            <p:nvPr/>
          </p:nvSpPr>
          <p:spPr bwMode="auto">
            <a:xfrm>
              <a:off x="3368040" y="2434937"/>
              <a:ext cx="1909497" cy="292387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Pressure</a:t>
              </a: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Gravity</a:t>
              </a: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Friction</a:t>
              </a: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Centrifugal</a:t>
              </a: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Shear Stress</a:t>
              </a: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Moving Boundary</a:t>
              </a: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Normal Stress</a:t>
              </a:r>
            </a:p>
            <a:p>
              <a:pPr algn="l">
                <a:spcBef>
                  <a:spcPct val="50000"/>
                </a:spcBef>
                <a:buFontTx/>
                <a:buChar char="•"/>
              </a:pPr>
              <a:r>
                <a:rPr lang="en-US" sz="1600" dirty="0"/>
                <a:t> External Force</a:t>
              </a: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5486400" y="1467644"/>
            <a:ext cx="3433964" cy="3922713"/>
            <a:chOff x="5486400" y="1527175"/>
            <a:chExt cx="3433964" cy="3922713"/>
          </a:xfrm>
        </p:grpSpPr>
        <p:sp>
          <p:nvSpPr>
            <p:cNvPr id="53" name="Freeform 6"/>
            <p:cNvSpPr>
              <a:spLocks/>
            </p:cNvSpPr>
            <p:nvPr/>
          </p:nvSpPr>
          <p:spPr bwMode="auto">
            <a:xfrm>
              <a:off x="5948363" y="1527175"/>
              <a:ext cx="2713038" cy="2230438"/>
            </a:xfrm>
            <a:custGeom>
              <a:avLst/>
              <a:gdLst>
                <a:gd name="T0" fmla="*/ 0 w 1709"/>
                <a:gd name="T1" fmla="*/ 1077 h 1405"/>
                <a:gd name="T2" fmla="*/ 241 w 1709"/>
                <a:gd name="T3" fmla="*/ 1405 h 1405"/>
                <a:gd name="T4" fmla="*/ 1709 w 1709"/>
                <a:gd name="T5" fmla="*/ 327 h 1405"/>
                <a:gd name="T6" fmla="*/ 1468 w 1709"/>
                <a:gd name="T7" fmla="*/ 0 h 1405"/>
                <a:gd name="T8" fmla="*/ 0 w 1709"/>
                <a:gd name="T9" fmla="*/ 1077 h 14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09"/>
                <a:gd name="T16" fmla="*/ 0 h 1405"/>
                <a:gd name="T17" fmla="*/ 1709 w 1709"/>
                <a:gd name="T18" fmla="*/ 1405 h 14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09" h="1405">
                  <a:moveTo>
                    <a:pt x="0" y="1077"/>
                  </a:moveTo>
                  <a:lnTo>
                    <a:pt x="241" y="1405"/>
                  </a:lnTo>
                  <a:lnTo>
                    <a:pt x="1709" y="327"/>
                  </a:lnTo>
                  <a:lnTo>
                    <a:pt x="1468" y="0"/>
                  </a:lnTo>
                  <a:lnTo>
                    <a:pt x="0" y="1077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58" name="Line 11"/>
            <p:cNvSpPr>
              <a:spLocks noChangeShapeType="1"/>
            </p:cNvSpPr>
            <p:nvPr/>
          </p:nvSpPr>
          <p:spPr bwMode="auto">
            <a:xfrm>
              <a:off x="5486400" y="5310188"/>
              <a:ext cx="326390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 sz="1000"/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6061075" y="3403600"/>
              <a:ext cx="176213" cy="176213"/>
              <a:chOff x="6061075" y="3403600"/>
              <a:chExt cx="176213" cy="176213"/>
            </a:xfrm>
          </p:grpSpPr>
          <p:sp>
            <p:nvSpPr>
              <p:cNvPr id="54" name="Oval 7"/>
              <p:cNvSpPr>
                <a:spLocks noChangeArrowheads="1"/>
              </p:cNvSpPr>
              <p:nvPr/>
            </p:nvSpPr>
            <p:spPr bwMode="auto">
              <a:xfrm>
                <a:off x="6061075" y="3403600"/>
                <a:ext cx="176213" cy="17621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000"/>
              </a:p>
            </p:txBody>
          </p:sp>
          <p:sp>
            <p:nvSpPr>
              <p:cNvPr id="59" name="Rectangle 12"/>
              <p:cNvSpPr>
                <a:spLocks noChangeArrowheads="1"/>
              </p:cNvSpPr>
              <p:nvPr/>
            </p:nvSpPr>
            <p:spPr bwMode="auto">
              <a:xfrm>
                <a:off x="6130132" y="3412331"/>
                <a:ext cx="28575" cy="153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i="1" dirty="0">
                    <a:solidFill>
                      <a:srgbClr val="000000"/>
                    </a:solidFill>
                  </a:rPr>
                  <a:t>i</a:t>
                </a:r>
                <a:endParaRPr lang="en-US" sz="1000" i="1" dirty="0"/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8391525" y="1689100"/>
              <a:ext cx="176213" cy="174625"/>
              <a:chOff x="8391525" y="1689100"/>
              <a:chExt cx="176213" cy="174625"/>
            </a:xfrm>
          </p:grpSpPr>
          <p:sp>
            <p:nvSpPr>
              <p:cNvPr id="55" name="Oval 8"/>
              <p:cNvSpPr>
                <a:spLocks noChangeArrowheads="1"/>
              </p:cNvSpPr>
              <p:nvPr/>
            </p:nvSpPr>
            <p:spPr bwMode="auto">
              <a:xfrm>
                <a:off x="8391525" y="1689100"/>
                <a:ext cx="176213" cy="1746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000"/>
              </a:p>
            </p:txBody>
          </p:sp>
          <p:sp>
            <p:nvSpPr>
              <p:cNvPr id="60" name="Rectangle 13"/>
              <p:cNvSpPr>
                <a:spLocks noChangeArrowheads="1"/>
              </p:cNvSpPr>
              <p:nvPr/>
            </p:nvSpPr>
            <p:spPr bwMode="auto">
              <a:xfrm>
                <a:off x="8465344" y="1691958"/>
                <a:ext cx="28575" cy="153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i="1" dirty="0">
                    <a:solidFill>
                      <a:srgbClr val="000000"/>
                    </a:solidFill>
                  </a:rPr>
                  <a:t>j</a:t>
                </a:r>
                <a:endParaRPr lang="en-US" sz="1000" i="1" dirty="0"/>
              </a:p>
            </p:txBody>
          </p:sp>
        </p:grpSp>
        <p:sp>
          <p:nvSpPr>
            <p:cNvPr id="61" name="Line 14"/>
            <p:cNvSpPr>
              <a:spLocks noChangeShapeType="1"/>
            </p:cNvSpPr>
            <p:nvPr/>
          </p:nvSpPr>
          <p:spPr bwMode="auto">
            <a:xfrm>
              <a:off x="6132513" y="3578225"/>
              <a:ext cx="1588" cy="17319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64" name="Line 17"/>
            <p:cNvSpPr>
              <a:spLocks noChangeShapeType="1"/>
            </p:cNvSpPr>
            <p:nvPr/>
          </p:nvSpPr>
          <p:spPr bwMode="auto">
            <a:xfrm>
              <a:off x="8478838" y="1878013"/>
              <a:ext cx="1588" cy="3432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67" name="Arc 20"/>
            <p:cNvSpPr>
              <a:spLocks/>
            </p:cNvSpPr>
            <p:nvPr/>
          </p:nvSpPr>
          <p:spPr bwMode="auto">
            <a:xfrm>
              <a:off x="5618163" y="5175250"/>
              <a:ext cx="142875" cy="274638"/>
            </a:xfrm>
            <a:custGeom>
              <a:avLst/>
              <a:gdLst>
                <a:gd name="T0" fmla="*/ 0 w 21600"/>
                <a:gd name="T1" fmla="*/ 0 h 41717"/>
                <a:gd name="T2" fmla="*/ 0 w 21600"/>
                <a:gd name="T3" fmla="*/ 0 h 41717"/>
                <a:gd name="T4" fmla="*/ 0 w 21600"/>
                <a:gd name="T5" fmla="*/ 0 h 4171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717"/>
                <a:gd name="T11" fmla="*/ 21600 w 21600"/>
                <a:gd name="T12" fmla="*/ 41717 h 417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717" fill="none" extrusionOk="0">
                  <a:moveTo>
                    <a:pt x="5580" y="0"/>
                  </a:moveTo>
                  <a:cubicBezTo>
                    <a:pt x="15028" y="2527"/>
                    <a:pt x="21600" y="11087"/>
                    <a:pt x="21600" y="20867"/>
                  </a:cubicBezTo>
                  <a:cubicBezTo>
                    <a:pt x="21600" y="30623"/>
                    <a:pt x="15059" y="39168"/>
                    <a:pt x="5642" y="41717"/>
                  </a:cubicBezTo>
                </a:path>
                <a:path w="21600" h="41717" stroke="0" extrusionOk="0">
                  <a:moveTo>
                    <a:pt x="5580" y="0"/>
                  </a:moveTo>
                  <a:cubicBezTo>
                    <a:pt x="15028" y="2527"/>
                    <a:pt x="21600" y="11087"/>
                    <a:pt x="21600" y="20867"/>
                  </a:cubicBezTo>
                  <a:cubicBezTo>
                    <a:pt x="21600" y="30623"/>
                    <a:pt x="15059" y="39168"/>
                    <a:pt x="5642" y="41717"/>
                  </a:cubicBezTo>
                  <a:lnTo>
                    <a:pt x="0" y="20867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7253448" y="2153919"/>
              <a:ext cx="688975" cy="1456531"/>
              <a:chOff x="6923882" y="2403475"/>
              <a:chExt cx="688975" cy="1456531"/>
            </a:xfrm>
          </p:grpSpPr>
          <p:sp>
            <p:nvSpPr>
              <p:cNvPr id="56" name="Line 9"/>
              <p:cNvSpPr>
                <a:spLocks noChangeShapeType="1"/>
              </p:cNvSpPr>
              <p:nvPr/>
            </p:nvSpPr>
            <p:spPr bwMode="auto">
              <a:xfrm flipH="1">
                <a:off x="6923882" y="2403475"/>
                <a:ext cx="688975" cy="54451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none" w="med" len="med"/>
              </a:ln>
            </p:spPr>
            <p:txBody>
              <a:bodyPr/>
              <a:lstStyle/>
              <a:p>
                <a:endParaRPr lang="en-US" sz="1000"/>
              </a:p>
            </p:txBody>
          </p:sp>
          <p:sp>
            <p:nvSpPr>
              <p:cNvPr id="69" name="Line 22"/>
              <p:cNvSpPr>
                <a:spLocks noChangeShapeType="1"/>
              </p:cNvSpPr>
              <p:nvPr/>
            </p:nvSpPr>
            <p:spPr bwMode="auto">
              <a:xfrm>
                <a:off x="6927851" y="2942431"/>
                <a:ext cx="1588" cy="9175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 sz="1000"/>
              </a:p>
            </p:txBody>
          </p:sp>
        </p:grpSp>
        <p:sp>
          <p:nvSpPr>
            <p:cNvPr id="74" name="Rectangle 24"/>
            <p:cNvSpPr>
              <a:spLocks noChangeArrowheads="1"/>
            </p:cNvSpPr>
            <p:nvPr/>
          </p:nvSpPr>
          <p:spPr bwMode="auto">
            <a:xfrm>
              <a:off x="7281366" y="3370731"/>
              <a:ext cx="22515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g</a:t>
              </a:r>
              <a:endParaRPr lang="en-US" sz="1000" b="1" dirty="0"/>
            </a:p>
          </p:txBody>
        </p:sp>
        <p:sp>
          <p:nvSpPr>
            <p:cNvPr id="81" name="Rectangle 25"/>
            <p:cNvSpPr>
              <a:spLocks noChangeArrowheads="1"/>
            </p:cNvSpPr>
            <p:nvPr/>
          </p:nvSpPr>
          <p:spPr bwMode="auto">
            <a:xfrm>
              <a:off x="7077712" y="2855429"/>
              <a:ext cx="77788" cy="153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q</a:t>
              </a:r>
              <a:endParaRPr lang="en-US" sz="1000" dirty="0"/>
            </a:p>
          </p:txBody>
        </p:sp>
        <p:sp>
          <p:nvSpPr>
            <p:cNvPr id="83" name="Rectangle 26"/>
            <p:cNvSpPr>
              <a:spLocks noChangeArrowheads="1"/>
            </p:cNvSpPr>
            <p:nvPr/>
          </p:nvSpPr>
          <p:spPr bwMode="auto">
            <a:xfrm>
              <a:off x="5520006" y="5090611"/>
              <a:ext cx="96180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b="1" dirty="0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sz="1100" b="1" dirty="0">
                <a:latin typeface="Symbol" panose="05050102010706020507" pitchFamily="18" charset="2"/>
              </a:endParaRPr>
            </a:p>
          </p:txBody>
        </p:sp>
        <p:sp>
          <p:nvSpPr>
            <p:cNvPr id="91" name="Rectangle 34"/>
            <p:cNvSpPr>
              <a:spLocks noChangeArrowheads="1"/>
            </p:cNvSpPr>
            <p:nvPr/>
          </p:nvSpPr>
          <p:spPr bwMode="auto">
            <a:xfrm>
              <a:off x="6851650" y="5133975"/>
              <a:ext cx="884238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>
                  <a:solidFill>
                    <a:srgbClr val="000000"/>
                  </a:solidFill>
                </a:rPr>
                <a:t>Axis of Rotation</a:t>
              </a:r>
              <a:endParaRPr lang="en-US" sz="1000" dirty="0"/>
            </a:p>
          </p:txBody>
        </p:sp>
        <p:sp>
          <p:nvSpPr>
            <p:cNvPr id="92" name="Rectangle 35"/>
            <p:cNvSpPr>
              <a:spLocks noChangeArrowheads="1"/>
            </p:cNvSpPr>
            <p:nvPr/>
          </p:nvSpPr>
          <p:spPr bwMode="auto">
            <a:xfrm>
              <a:off x="6824912" y="2095500"/>
              <a:ext cx="44082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>
                  <a:solidFill>
                    <a:srgbClr val="0000FF"/>
                  </a:solidFill>
                </a:rPr>
                <a:t>Branch</a:t>
              </a:r>
            </a:p>
          </p:txBody>
        </p:sp>
        <p:sp>
          <p:nvSpPr>
            <p:cNvPr id="93" name="Rectangle 36"/>
            <p:cNvSpPr>
              <a:spLocks noChangeArrowheads="1"/>
            </p:cNvSpPr>
            <p:nvPr/>
          </p:nvSpPr>
          <p:spPr bwMode="auto">
            <a:xfrm>
              <a:off x="5701544" y="3415506"/>
              <a:ext cx="320602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>
                  <a:solidFill>
                    <a:srgbClr val="0000FF"/>
                  </a:solidFill>
                </a:rPr>
                <a:t>Node</a:t>
              </a:r>
            </a:p>
          </p:txBody>
        </p:sp>
        <p:sp>
          <p:nvSpPr>
            <p:cNvPr id="94" name="Rectangle 37"/>
            <p:cNvSpPr>
              <a:spLocks noChangeArrowheads="1"/>
            </p:cNvSpPr>
            <p:nvPr/>
          </p:nvSpPr>
          <p:spPr bwMode="auto">
            <a:xfrm>
              <a:off x="8599762" y="1688465"/>
              <a:ext cx="320602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>
                  <a:solidFill>
                    <a:srgbClr val="0000FF"/>
                  </a:solidFill>
                </a:rPr>
                <a:t>Node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TextBox 99"/>
                <p:cNvSpPr txBox="1"/>
                <p:nvPr/>
              </p:nvSpPr>
              <p:spPr>
                <a:xfrm>
                  <a:off x="7190797" y="2364731"/>
                  <a:ext cx="231345" cy="168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</m:acc>
                          </m:e>
                          <m:sub>
                            <m:r>
                              <a:rPr lang="en-US" sz="1000" b="1" i="1" smtClean="0">
                                <a:latin typeface="Cambria Math" panose="02040503050406030204" pitchFamily="18" charset="0"/>
                              </a:rPr>
                              <m:t>𝒊𝒋</m:t>
                            </m:r>
                          </m:sub>
                        </m:sSub>
                      </m:oMath>
                    </m:oMathPara>
                  </a14:m>
                  <a:endParaRPr 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0" name="TextBox 9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0797" y="2364731"/>
                  <a:ext cx="231345" cy="168444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15789" b="-214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" name="TextBox 21"/>
            <p:cNvSpPr txBox="1"/>
            <p:nvPr/>
          </p:nvSpPr>
          <p:spPr>
            <a:xfrm>
              <a:off x="6095043" y="4905866"/>
              <a:ext cx="2648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err="1"/>
                <a:t>r</a:t>
              </a:r>
              <a:r>
                <a:rPr lang="en-US" sz="1100" b="1" i="1" baseline="-25000" dirty="0" err="1"/>
                <a:t>i</a:t>
              </a:r>
              <a:endParaRPr lang="en-US" sz="1100" b="1" i="1" baseline="-25000" dirty="0"/>
            </a:p>
          </p:txBody>
        </p:sp>
        <p:sp>
          <p:nvSpPr>
            <p:cNvPr id="101" name="TextBox 100"/>
            <p:cNvSpPr txBox="1"/>
            <p:nvPr/>
          </p:nvSpPr>
          <p:spPr>
            <a:xfrm>
              <a:off x="8435330" y="4905866"/>
              <a:ext cx="2648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err="1"/>
                <a:t>r</a:t>
              </a:r>
              <a:r>
                <a:rPr lang="en-US" sz="1100" b="1" i="1" baseline="-25000" dirty="0" err="1"/>
                <a:t>j</a:t>
              </a:r>
              <a:endParaRPr lang="en-US" sz="1100" b="1" i="1" baseline="-25000" dirty="0"/>
            </a:p>
          </p:txBody>
        </p:sp>
      </p:grp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388620" y="1148504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1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347472" indent="-347472">
              <a:spcBef>
                <a:spcPts val="0"/>
              </a:spcBef>
            </a:pPr>
            <a:r>
              <a:rPr lang="en-US" kern="0" dirty="0">
                <a:latin typeface="Arial" charset="0"/>
              </a:rPr>
              <a:t>Momentum Conservation Equation</a:t>
            </a:r>
          </a:p>
          <a:p>
            <a:pPr marL="747522" lvl="2" indent="-347472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sz="1600" kern="0" dirty="0">
                <a:latin typeface="Arial" charset="0"/>
              </a:rPr>
              <a:t>Represents Newton’s Second Law of Motion</a:t>
            </a:r>
          </a:p>
        </p:txBody>
      </p:sp>
      <p:sp>
        <p:nvSpPr>
          <p:cNvPr id="3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1289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87458" y="1145408"/>
            <a:ext cx="8229600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sz="1800" dirty="0"/>
              <a:t>Mass </a:t>
            </a:r>
            <a:r>
              <a:rPr lang="en-US" sz="1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x</a:t>
            </a:r>
            <a:r>
              <a:rPr lang="en-US" sz="1800" dirty="0"/>
              <a:t>  Acceleration Terms in </a:t>
            </a:r>
            <a:r>
              <a:rPr lang="en-US" sz="1800" b="1" dirty="0"/>
              <a:t>GFSSP</a:t>
            </a:r>
          </a:p>
          <a:p>
            <a:pPr marL="347472" indent="-347472" algn="l">
              <a:buFont typeface="Arial" panose="020B0604020202020204" pitchFamily="34" charset="0"/>
              <a:buChar char="•"/>
            </a:pPr>
            <a:endParaRPr lang="en-US" sz="1800" dirty="0"/>
          </a:p>
          <a:p>
            <a:pPr marL="804672" lvl="2" indent="-347472" algn="l"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0000FF"/>
                </a:solidFill>
              </a:rPr>
              <a:t>Unsteady</a:t>
            </a:r>
          </a:p>
          <a:p>
            <a:pPr marL="347472" indent="-347472" algn="l"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indent="-347472" algn="l"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indent="-347472" algn="l"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indent="-347472" algn="l"/>
            <a:endParaRPr lang="en-US" sz="1600" dirty="0"/>
          </a:p>
          <a:p>
            <a:pPr marL="804672" lvl="2" indent="-347472" algn="l"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0000FF"/>
                </a:solidFill>
              </a:rPr>
              <a:t>Longitudinal Inertia</a:t>
            </a:r>
          </a:p>
          <a:p>
            <a:pPr marL="347472" indent="-347472" algn="l"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indent="-347472" algn="l"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indent="-347472" algn="l"/>
            <a:endParaRPr lang="en-US" sz="1600" dirty="0"/>
          </a:p>
          <a:p>
            <a:pPr marL="347472" indent="-347472" algn="l"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804672" lvl="2" indent="-347472" algn="l"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0000FF"/>
                </a:solidFill>
              </a:rPr>
              <a:t>Transverse Inertia</a:t>
            </a:r>
          </a:p>
          <a:p>
            <a:pPr marL="347472" indent="-347472" algn="l"/>
            <a:endParaRPr lang="en-US" sz="1600" dirty="0"/>
          </a:p>
          <a:p>
            <a:pPr marL="347472" indent="-347472" algn="l"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indent="-347472" algn="l">
              <a:buFont typeface="Arial" panose="020B0604020202020204" pitchFamily="34" charset="0"/>
              <a:buChar char="−"/>
            </a:pPr>
            <a:endParaRPr lang="en-US" sz="1600" dirty="0"/>
          </a:p>
          <a:p>
            <a:pPr marL="347472" indent="-347472" algn="l">
              <a:buFont typeface="Arial" panose="020B0604020202020204" pitchFamily="34" charset="0"/>
              <a:buChar char="−"/>
            </a:pPr>
            <a:endParaRPr lang="en-US" sz="1600" dirty="0"/>
          </a:p>
        </p:txBody>
      </p:sp>
      <p:sp>
        <p:nvSpPr>
          <p:cNvPr id="5125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US" sz="2800" b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3BEE-B2F6-432C-8DE3-B471F2535FEE}" type="slidenum">
              <a:rPr lang="en-US" smtClean="0"/>
              <a:t>47</a:t>
            </a:fld>
            <a:endParaRPr lang="en-US"/>
          </a:p>
        </p:txBody>
      </p:sp>
      <p:sp>
        <p:nvSpPr>
          <p:cNvPr id="72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Momentum Conservation Equation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(1/2)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250225" y="2164963"/>
                <a:ext cx="1935273" cy="5227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  <m:sSub>
                                <m:sSubPr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</a:rPr>
                                    <m:t>𝒊𝒋</m:t>
                                  </m:r>
                                </m:sub>
                              </m:sSub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𝝉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l-GR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𝜟𝝉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</m:sub>
                          </m:sSub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  <m:sSub>
                                <m:sSubPr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𝒊𝒋</m:t>
                                  </m:r>
                                </m:sub>
                              </m:sSub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)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𝝉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𝒈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  <m:r>
                            <a:rPr lang="el-GR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𝜟𝝉</m:t>
                          </m:r>
                        </m:den>
                      </m:f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0225" y="2164963"/>
                <a:ext cx="1935273" cy="522707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216915" y="3493523"/>
                <a:ext cx="4551502" cy="287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𝑴𝑨𝑿</m:t>
                    </m:r>
                  </m:oMath>
                </a14:m>
                <a:r>
                  <a:rPr lang="en-US" sz="1600" b="1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16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b="1" i="1" smtClean="0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b="1" i="1">
                                <a:latin typeface="Cambria Math" panose="02040503050406030204" pitchFamily="18" charset="0"/>
                              </a:rPr>
                              <m:t>𝒊𝒋</m:t>
                            </m:r>
                          </m:sub>
                        </m:sSub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</a:rPr>
                          <m:t>𝟎</m:t>
                        </m:r>
                      </m:e>
                    </m:d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</a:rPr>
                              <m:t>𝒊𝒋</m:t>
                            </m:r>
                          </m:sub>
                        </m:sSub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𝒖</m:t>
                            </m:r>
                          </m:sub>
                        </m:sSub>
                      </m:e>
                    </m:d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𝑴𝑨𝑿</m:t>
                    </m:r>
                    <m:r>
                      <a:rPr lang="en-US" sz="16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d>
                      <m:dPr>
                        <m:begChr m:val="|"/>
                        <m:endChr m:val="|"/>
                        <m:ctrlP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16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</m:acc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𝒊𝒋</m:t>
                            </m:r>
                          </m:sub>
                        </m:sSub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,</m:t>
                        </m:r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</m:e>
                    </m:d>
                    <m:d>
                      <m:dPr>
                        <m:ctrlP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𝒊𝒋</m:t>
                            </m:r>
                          </m:sub>
                        </m:sSub>
                        <m:r>
                          <a:rPr lang="en-US" sz="16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6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𝒖</m:t>
                            </m:r>
                          </m:sub>
                        </m:sSub>
                      </m:e>
                    </m:d>
                  </m:oMath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6915" y="3493523"/>
                <a:ext cx="4551502" cy="287130"/>
              </a:xfrm>
              <a:prstGeom prst="rect">
                <a:avLst/>
              </a:prstGeom>
              <a:blipFill rotWithShape="0">
                <a:blip r:embed="rId3"/>
                <a:stretch>
                  <a:fillRect l="-1072" b="-23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/>
          <p:cNvGrpSpPr/>
          <p:nvPr/>
        </p:nvGrpSpPr>
        <p:grpSpPr>
          <a:xfrm>
            <a:off x="5607103" y="2037927"/>
            <a:ext cx="2970953" cy="1681214"/>
            <a:chOff x="5607103" y="2037927"/>
            <a:chExt cx="2970953" cy="1681214"/>
          </a:xfrm>
        </p:grpSpPr>
        <p:sp>
          <p:nvSpPr>
            <p:cNvPr id="90" name="Oval 46"/>
            <p:cNvSpPr>
              <a:spLocks noChangeArrowheads="1"/>
            </p:cNvSpPr>
            <p:nvPr/>
          </p:nvSpPr>
          <p:spPr bwMode="auto">
            <a:xfrm>
              <a:off x="6522243" y="2290339"/>
              <a:ext cx="228600" cy="2286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4" name="Oval 45"/>
            <p:cNvSpPr>
              <a:spLocks noChangeArrowheads="1"/>
            </p:cNvSpPr>
            <p:nvPr/>
          </p:nvSpPr>
          <p:spPr bwMode="auto">
            <a:xfrm>
              <a:off x="5607103" y="2290339"/>
              <a:ext cx="228600" cy="2286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5" name="Line 51"/>
            <p:cNvSpPr>
              <a:spLocks noChangeShapeType="1"/>
            </p:cNvSpPr>
            <p:nvPr/>
          </p:nvSpPr>
          <p:spPr bwMode="auto">
            <a:xfrm>
              <a:off x="5847556" y="2404639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" name="Line 52"/>
            <p:cNvSpPr>
              <a:spLocks noChangeShapeType="1"/>
            </p:cNvSpPr>
            <p:nvPr/>
          </p:nvSpPr>
          <p:spPr bwMode="auto">
            <a:xfrm>
              <a:off x="6637337" y="2522007"/>
              <a:ext cx="0" cy="7620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6" name="Group 15"/>
            <p:cNvGrpSpPr/>
            <p:nvPr/>
          </p:nvGrpSpPr>
          <p:grpSpPr>
            <a:xfrm>
              <a:off x="6523037" y="3276123"/>
              <a:ext cx="1143794" cy="228600"/>
              <a:chOff x="6523037" y="3276123"/>
              <a:chExt cx="1143794" cy="228600"/>
            </a:xfrm>
          </p:grpSpPr>
          <p:sp>
            <p:nvSpPr>
              <p:cNvPr id="122" name="Oval 49"/>
              <p:cNvSpPr>
                <a:spLocks noChangeArrowheads="1"/>
              </p:cNvSpPr>
              <p:nvPr/>
            </p:nvSpPr>
            <p:spPr bwMode="auto">
              <a:xfrm>
                <a:off x="6523037" y="3276123"/>
                <a:ext cx="228600" cy="2286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Oval 47"/>
              <p:cNvSpPr>
                <a:spLocks noChangeArrowheads="1"/>
              </p:cNvSpPr>
              <p:nvPr/>
            </p:nvSpPr>
            <p:spPr bwMode="auto">
              <a:xfrm>
                <a:off x="7438231" y="3276123"/>
                <a:ext cx="228600" cy="22860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" name="Line 69"/>
              <p:cNvSpPr>
                <a:spLocks noChangeShapeType="1"/>
              </p:cNvSpPr>
              <p:nvPr/>
            </p:nvSpPr>
            <p:spPr bwMode="auto">
              <a:xfrm>
                <a:off x="6755606" y="3390423"/>
                <a:ext cx="6858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18" name="Oval 74"/>
            <p:cNvSpPr>
              <a:spLocks noChangeArrowheads="1"/>
            </p:cNvSpPr>
            <p:nvPr/>
          </p:nvSpPr>
          <p:spPr bwMode="auto">
            <a:xfrm>
              <a:off x="7442993" y="2295102"/>
              <a:ext cx="228600" cy="2286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" name="Line 75"/>
            <p:cNvSpPr>
              <a:spLocks noChangeShapeType="1"/>
            </p:cNvSpPr>
            <p:nvPr/>
          </p:nvSpPr>
          <p:spPr bwMode="auto">
            <a:xfrm>
              <a:off x="6756901" y="2404639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6" name="Oval 77"/>
            <p:cNvSpPr>
              <a:spLocks noChangeArrowheads="1"/>
            </p:cNvSpPr>
            <p:nvPr/>
          </p:nvSpPr>
          <p:spPr bwMode="auto">
            <a:xfrm>
              <a:off x="8349456" y="2290339"/>
              <a:ext cx="228600" cy="228600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" name="Line 78"/>
            <p:cNvSpPr>
              <a:spLocks noChangeShapeType="1"/>
            </p:cNvSpPr>
            <p:nvPr/>
          </p:nvSpPr>
          <p:spPr bwMode="auto">
            <a:xfrm>
              <a:off x="7666831" y="2404639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" name="Line 79"/>
            <p:cNvSpPr>
              <a:spLocks noChangeShapeType="1"/>
            </p:cNvSpPr>
            <p:nvPr/>
          </p:nvSpPr>
          <p:spPr bwMode="auto">
            <a:xfrm>
              <a:off x="7552531" y="2518939"/>
              <a:ext cx="0" cy="768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Line 80"/>
            <p:cNvSpPr>
              <a:spLocks noChangeShapeType="1"/>
            </p:cNvSpPr>
            <p:nvPr/>
          </p:nvSpPr>
          <p:spPr bwMode="auto">
            <a:xfrm>
              <a:off x="6769893" y="2037927"/>
              <a:ext cx="64452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9" name="Text Box 81"/>
            <p:cNvSpPr txBox="1">
              <a:spLocks noChangeArrowheads="1"/>
            </p:cNvSpPr>
            <p:nvPr/>
          </p:nvSpPr>
          <p:spPr bwMode="auto">
            <a:xfrm>
              <a:off x="6506533" y="2266140"/>
              <a:ext cx="227948" cy="2769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i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i</a:t>
              </a:r>
            </a:p>
          </p:txBody>
        </p:sp>
        <p:sp>
          <p:nvSpPr>
            <p:cNvPr id="110" name="Text Box 82"/>
            <p:cNvSpPr txBox="1">
              <a:spLocks noChangeArrowheads="1"/>
            </p:cNvSpPr>
            <p:nvPr/>
          </p:nvSpPr>
          <p:spPr bwMode="auto">
            <a:xfrm>
              <a:off x="7433695" y="2260530"/>
              <a:ext cx="226344" cy="276999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200" i="1" dirty="0">
                  <a:latin typeface="Cambria Math" panose="02040503050406030204" pitchFamily="18" charset="0"/>
                  <a:ea typeface="Cambria Math" panose="02040503050406030204" pitchFamily="18" charset="0"/>
                </a:rPr>
                <a:t>j</a:t>
              </a:r>
            </a:p>
          </p:txBody>
        </p:sp>
        <p:sp>
          <p:nvSpPr>
            <p:cNvPr id="114" name="Line 87"/>
            <p:cNvSpPr>
              <a:spLocks noChangeShapeType="1"/>
            </p:cNvSpPr>
            <p:nvPr/>
          </p:nvSpPr>
          <p:spPr bwMode="auto">
            <a:xfrm flipV="1">
              <a:off x="7099801" y="2433214"/>
              <a:ext cx="0" cy="58102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prstDash val="sysDot"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/>
                <p:cNvSpPr/>
                <p:nvPr/>
              </p:nvSpPr>
              <p:spPr>
                <a:xfrm>
                  <a:off x="6005899" y="2069824"/>
                  <a:ext cx="442172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𝒖</m:t>
                            </m:r>
                          </m:sub>
                        </m:sSub>
                      </m:oMath>
                    </m:oMathPara>
                  </a14:m>
                  <a:endParaRPr lang="en-US" sz="1400" b="1" dirty="0"/>
                </a:p>
              </p:txBody>
            </p:sp>
          </mc:Choice>
          <mc:Fallback xmlns="">
            <p:sp>
              <p:nvSpPr>
                <p:cNvPr id="13" name="Rectangle 1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05899" y="2069824"/>
                  <a:ext cx="442172" cy="307777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Rectangle 125"/>
                <p:cNvSpPr/>
                <p:nvPr/>
              </p:nvSpPr>
              <p:spPr>
                <a:xfrm>
                  <a:off x="6899937" y="2052512"/>
                  <a:ext cx="456279" cy="32508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𝒊𝒋</m:t>
                            </m:r>
                          </m:sub>
                        </m:sSub>
                      </m:oMath>
                    </m:oMathPara>
                  </a14:m>
                  <a:endParaRPr lang="en-US" sz="1400" b="1" dirty="0"/>
                </a:p>
              </p:txBody>
            </p:sp>
          </mc:Choice>
          <mc:Fallback xmlns="">
            <p:sp>
              <p:nvSpPr>
                <p:cNvPr id="126" name="Rectangle 12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9937" y="2052512"/>
                  <a:ext cx="456279" cy="325089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 b="-377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Rectangle 126"/>
                <p:cNvSpPr/>
                <p:nvPr/>
              </p:nvSpPr>
              <p:spPr>
                <a:xfrm>
                  <a:off x="6919588" y="3392064"/>
                  <a:ext cx="438966" cy="3270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𝒖</m:t>
                            </m:r>
                          </m:e>
                          <m:sub>
                            <m:r>
                              <a:rPr lang="en-US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𝒑</m:t>
                            </m:r>
                          </m:sub>
                        </m:sSub>
                      </m:oMath>
                    </m:oMathPara>
                  </a14:m>
                  <a:endParaRPr lang="en-US" sz="1400" b="1" dirty="0"/>
                </a:p>
              </p:txBody>
            </p:sp>
          </mc:Choice>
          <mc:Fallback xmlns="">
            <p:sp>
              <p:nvSpPr>
                <p:cNvPr id="127" name="Rectangle 12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19588" y="3392064"/>
                  <a:ext cx="438966" cy="327077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Rectangle 127"/>
                <p:cNvSpPr/>
                <p:nvPr/>
              </p:nvSpPr>
              <p:spPr>
                <a:xfrm>
                  <a:off x="6739252" y="2952904"/>
                  <a:ext cx="765979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1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b="1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𝒕𝒓𝒂𝒏𝒔</m:t>
                            </m:r>
                          </m:sub>
                        </m:sSub>
                      </m:oMath>
                    </m:oMathPara>
                  </a14:m>
                  <a:endParaRPr lang="en-US" sz="1400" b="1" dirty="0"/>
                </a:p>
              </p:txBody>
            </p:sp>
          </mc:Choice>
          <mc:Fallback xmlns="">
            <p:sp>
              <p:nvSpPr>
                <p:cNvPr id="128" name="Rectangle 12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39252" y="2952904"/>
                  <a:ext cx="765979" cy="307777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1204476" y="4691491"/>
                <a:ext cx="5253618" cy="28713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𝑴𝑨𝑿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𝒕𝒓𝒂𝒏𝒔</m:t>
                              </m:r>
                            </m:sub>
                          </m:sSub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d>
                        <m:dPr>
                          <m:ctrlP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𝒊𝒋</m:t>
                              </m:r>
                            </m:sub>
                          </m:sSub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e>
                      </m:d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sz="16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𝑴𝑨𝑿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6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𝒕𝒓𝒂𝒏𝒔</m:t>
                              </m:r>
                            </m:sub>
                          </m:sSub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</m:d>
                      <m:d>
                        <m:dPr>
                          <m:ctrlP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𝒊𝒋</m:t>
                              </m:r>
                            </m:sub>
                          </m:sSub>
                          <m:r>
                            <a:rPr lang="en-US" sz="16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16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600" b="1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4476" y="4691491"/>
                <a:ext cx="5253618" cy="287130"/>
              </a:xfrm>
              <a:prstGeom prst="rect">
                <a:avLst/>
              </a:prstGeom>
              <a:blipFill rotWithShape="0">
                <a:blip r:embed="rId8"/>
                <a:stretch>
                  <a:fillRect l="-813" b="-234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7775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Rectangle 2"/>
          <p:cNvSpPr>
            <a:spLocks noChangeArrowheads="1"/>
          </p:cNvSpPr>
          <p:nvPr/>
        </p:nvSpPr>
        <p:spPr bwMode="auto">
          <a:xfrm>
            <a:off x="762000" y="152400"/>
            <a:ext cx="7772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endParaRPr lang="en-US" sz="2800" b="1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43BEE-B2F6-432C-8DE3-B471F2535FEE}" type="slidenum">
              <a:rPr lang="en-US" smtClean="0"/>
              <a:t>48</a:t>
            </a:fld>
            <a:endParaRPr lang="en-US"/>
          </a:p>
        </p:txBody>
      </p:sp>
      <p:sp>
        <p:nvSpPr>
          <p:cNvPr id="72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Momentum Conservation Equation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(2/2)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2" name="Rectangle 3"/>
          <p:cNvSpPr>
            <a:spLocks noChangeArrowheads="1"/>
          </p:cNvSpPr>
          <p:nvPr/>
        </p:nvSpPr>
        <p:spPr bwMode="auto">
          <a:xfrm>
            <a:off x="387547" y="1151429"/>
            <a:ext cx="2746586" cy="4062651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anchor="t">
            <a:spAutoFit/>
          </a:bodyPr>
          <a:lstStyle/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sz="1800" dirty="0"/>
              <a:t>Force Terms in </a:t>
            </a:r>
            <a:r>
              <a:rPr lang="en-US" sz="1800" b="1" dirty="0"/>
              <a:t>GFSSP</a:t>
            </a:r>
          </a:p>
          <a:p>
            <a:pPr marL="347472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804672" lvl="2" indent="-347472" algn="l"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0000FF"/>
                </a:solidFill>
              </a:rPr>
              <a:t>Pressure</a:t>
            </a: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804672" lvl="2" indent="-347472" algn="l"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0000FF"/>
                </a:solidFill>
              </a:rPr>
              <a:t>Gravity</a:t>
            </a: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804672" lvl="2" indent="-347472" algn="l"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0000FF"/>
                </a:solidFill>
              </a:rPr>
              <a:t>Friction</a:t>
            </a: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sz="1600" dirty="0">
              <a:solidFill>
                <a:srgbClr val="0000FF"/>
              </a:solidFill>
            </a:endParaRPr>
          </a:p>
          <a:p>
            <a:pPr marL="804672" lvl="2" indent="-347472" algn="l">
              <a:buFont typeface="Arial" panose="020B0604020202020204" pitchFamily="34" charset="0"/>
              <a:buChar char="−"/>
            </a:pPr>
            <a:r>
              <a:rPr lang="en-US" sz="1600" dirty="0">
                <a:solidFill>
                  <a:srgbClr val="0000FF"/>
                </a:solidFill>
              </a:rPr>
              <a:t>Centrifugal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249353" y="2119336"/>
                <a:ext cx="1117934" cy="28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353" y="2119336"/>
                <a:ext cx="1117934" cy="283667"/>
              </a:xfrm>
              <a:prstGeom prst="rect">
                <a:avLst/>
              </a:prstGeom>
              <a:blipFill rotWithShape="0">
                <a:blip r:embed="rId2"/>
                <a:stretch>
                  <a:fillRect b="-260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249353" y="3139531"/>
                <a:ext cx="922880" cy="5058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𝑔𝑉</m:t>
                          </m:r>
                          <m:func>
                            <m:func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m:rPr>
                                  <m:sty m:val="p"/>
                                </m:rPr>
                                <a:rPr lang="el-GR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Θ</m:t>
                              </m:r>
                            </m:e>
                          </m:func>
                        </m:num>
                        <m:den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353" y="3139531"/>
                <a:ext cx="922880" cy="50584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49353" y="4328563"/>
                <a:ext cx="1531638" cy="28366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begChr m:val="|"/>
                          <m:endChr m:val="|"/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</m:e>
                      </m:d>
                      <m:sSub>
                        <m:sSub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𝑖𝑗</m:t>
                          </m:r>
                        </m:sub>
                      </m:sSub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353" y="4328563"/>
                <a:ext cx="1531638" cy="283667"/>
              </a:xfrm>
              <a:prstGeom prst="rect">
                <a:avLst/>
              </a:prstGeom>
              <a:blipFill rotWithShape="0">
                <a:blip r:embed="rId4"/>
                <a:stretch>
                  <a:fillRect l="-1594" b="-255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249353" y="5402099"/>
                <a:ext cx="1807482" cy="56534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bSup>
                            <m:sSub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𝑟𝑜𝑡</m:t>
                              </m:r>
                            </m:sub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16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𝐴</m:t>
                          </m:r>
                          <m:d>
                            <m:dPr>
                              <m:ctrlPr>
                                <a:rPr lang="en-US" sz="16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b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  <m:sup>
                                  <m:r>
                                    <a:rPr lang="en-US" sz="16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num>
                        <m:den>
                          <m:sSub>
                            <m:sSubPr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49353" y="5402099"/>
                <a:ext cx="1807482" cy="565348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oup 77"/>
          <p:cNvGrpSpPr/>
          <p:nvPr/>
        </p:nvGrpSpPr>
        <p:grpSpPr>
          <a:xfrm>
            <a:off x="4838700" y="1586306"/>
            <a:ext cx="3433964" cy="3922713"/>
            <a:chOff x="5486400" y="1527175"/>
            <a:chExt cx="3433964" cy="3922713"/>
          </a:xfrm>
        </p:grpSpPr>
        <p:sp>
          <p:nvSpPr>
            <p:cNvPr id="79" name="Freeform 6"/>
            <p:cNvSpPr>
              <a:spLocks/>
            </p:cNvSpPr>
            <p:nvPr/>
          </p:nvSpPr>
          <p:spPr bwMode="auto">
            <a:xfrm>
              <a:off x="5948363" y="1527175"/>
              <a:ext cx="2713038" cy="2230438"/>
            </a:xfrm>
            <a:custGeom>
              <a:avLst/>
              <a:gdLst>
                <a:gd name="T0" fmla="*/ 0 w 1709"/>
                <a:gd name="T1" fmla="*/ 1077 h 1405"/>
                <a:gd name="T2" fmla="*/ 241 w 1709"/>
                <a:gd name="T3" fmla="*/ 1405 h 1405"/>
                <a:gd name="T4" fmla="*/ 1709 w 1709"/>
                <a:gd name="T5" fmla="*/ 327 h 1405"/>
                <a:gd name="T6" fmla="*/ 1468 w 1709"/>
                <a:gd name="T7" fmla="*/ 0 h 1405"/>
                <a:gd name="T8" fmla="*/ 0 w 1709"/>
                <a:gd name="T9" fmla="*/ 1077 h 14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09"/>
                <a:gd name="T16" fmla="*/ 0 h 1405"/>
                <a:gd name="T17" fmla="*/ 1709 w 1709"/>
                <a:gd name="T18" fmla="*/ 1405 h 14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09" h="1405">
                  <a:moveTo>
                    <a:pt x="0" y="1077"/>
                  </a:moveTo>
                  <a:lnTo>
                    <a:pt x="241" y="1405"/>
                  </a:lnTo>
                  <a:lnTo>
                    <a:pt x="1709" y="327"/>
                  </a:lnTo>
                  <a:lnTo>
                    <a:pt x="1468" y="0"/>
                  </a:lnTo>
                  <a:lnTo>
                    <a:pt x="0" y="1077"/>
                  </a:ln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80" name="Line 11"/>
            <p:cNvSpPr>
              <a:spLocks noChangeShapeType="1"/>
            </p:cNvSpPr>
            <p:nvPr/>
          </p:nvSpPr>
          <p:spPr bwMode="auto">
            <a:xfrm>
              <a:off x="5486400" y="5310188"/>
              <a:ext cx="3263900" cy="158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en-US" sz="1000"/>
            </a:p>
          </p:txBody>
        </p:sp>
        <p:grpSp>
          <p:nvGrpSpPr>
            <p:cNvPr id="81" name="Group 80"/>
            <p:cNvGrpSpPr/>
            <p:nvPr/>
          </p:nvGrpSpPr>
          <p:grpSpPr>
            <a:xfrm>
              <a:off x="6061075" y="3403600"/>
              <a:ext cx="176213" cy="176213"/>
              <a:chOff x="6061075" y="3403600"/>
              <a:chExt cx="176213" cy="176213"/>
            </a:xfrm>
          </p:grpSpPr>
          <p:sp>
            <p:nvSpPr>
              <p:cNvPr id="102" name="Oval 7"/>
              <p:cNvSpPr>
                <a:spLocks noChangeArrowheads="1"/>
              </p:cNvSpPr>
              <p:nvPr/>
            </p:nvSpPr>
            <p:spPr bwMode="auto">
              <a:xfrm>
                <a:off x="6061075" y="3403600"/>
                <a:ext cx="176213" cy="176213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000"/>
              </a:p>
            </p:txBody>
          </p:sp>
          <p:sp>
            <p:nvSpPr>
              <p:cNvPr id="103" name="Rectangle 12"/>
              <p:cNvSpPr>
                <a:spLocks noChangeArrowheads="1"/>
              </p:cNvSpPr>
              <p:nvPr/>
            </p:nvSpPr>
            <p:spPr bwMode="auto">
              <a:xfrm>
                <a:off x="6130132" y="3412331"/>
                <a:ext cx="28575" cy="153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i="1" dirty="0">
                    <a:solidFill>
                      <a:srgbClr val="000000"/>
                    </a:solidFill>
                  </a:rPr>
                  <a:t>i</a:t>
                </a:r>
                <a:endParaRPr lang="en-US" sz="1000" i="1" dirty="0"/>
              </a:p>
            </p:txBody>
          </p:sp>
        </p:grpSp>
        <p:grpSp>
          <p:nvGrpSpPr>
            <p:cNvPr id="82" name="Group 81"/>
            <p:cNvGrpSpPr/>
            <p:nvPr/>
          </p:nvGrpSpPr>
          <p:grpSpPr>
            <a:xfrm>
              <a:off x="8391525" y="1689100"/>
              <a:ext cx="176213" cy="174625"/>
              <a:chOff x="8391525" y="1689100"/>
              <a:chExt cx="176213" cy="174625"/>
            </a:xfrm>
          </p:grpSpPr>
          <p:sp>
            <p:nvSpPr>
              <p:cNvPr id="100" name="Oval 8"/>
              <p:cNvSpPr>
                <a:spLocks noChangeArrowheads="1"/>
              </p:cNvSpPr>
              <p:nvPr/>
            </p:nvSpPr>
            <p:spPr bwMode="auto">
              <a:xfrm>
                <a:off x="8391525" y="1689100"/>
                <a:ext cx="176213" cy="1746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000"/>
              </a:p>
            </p:txBody>
          </p:sp>
          <p:sp>
            <p:nvSpPr>
              <p:cNvPr id="101" name="Rectangle 13"/>
              <p:cNvSpPr>
                <a:spLocks noChangeArrowheads="1"/>
              </p:cNvSpPr>
              <p:nvPr/>
            </p:nvSpPr>
            <p:spPr bwMode="auto">
              <a:xfrm>
                <a:off x="8465344" y="1691958"/>
                <a:ext cx="28575" cy="1539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sz="1000" i="1" dirty="0">
                    <a:solidFill>
                      <a:srgbClr val="000000"/>
                    </a:solidFill>
                  </a:rPr>
                  <a:t>j</a:t>
                </a:r>
                <a:endParaRPr lang="en-US" sz="1000" i="1" dirty="0"/>
              </a:p>
            </p:txBody>
          </p:sp>
        </p:grpSp>
        <p:sp>
          <p:nvSpPr>
            <p:cNvPr id="83" name="Line 14"/>
            <p:cNvSpPr>
              <a:spLocks noChangeShapeType="1"/>
            </p:cNvSpPr>
            <p:nvPr/>
          </p:nvSpPr>
          <p:spPr bwMode="auto">
            <a:xfrm>
              <a:off x="6132513" y="3578225"/>
              <a:ext cx="1588" cy="1731963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84" name="Line 17"/>
            <p:cNvSpPr>
              <a:spLocks noChangeShapeType="1"/>
            </p:cNvSpPr>
            <p:nvPr/>
          </p:nvSpPr>
          <p:spPr bwMode="auto">
            <a:xfrm>
              <a:off x="8478838" y="1878013"/>
              <a:ext cx="1588" cy="3432175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prstDash val="dash"/>
              <a:round/>
              <a:headEnd type="triangle" w="med" len="med"/>
              <a:tailEnd type="none" w="med" len="med"/>
            </a:ln>
          </p:spPr>
          <p:txBody>
            <a:bodyPr/>
            <a:lstStyle/>
            <a:p>
              <a:endParaRPr lang="en-US" sz="1000"/>
            </a:p>
          </p:txBody>
        </p:sp>
        <p:sp>
          <p:nvSpPr>
            <p:cNvPr id="85" name="Arc 20"/>
            <p:cNvSpPr>
              <a:spLocks/>
            </p:cNvSpPr>
            <p:nvPr/>
          </p:nvSpPr>
          <p:spPr bwMode="auto">
            <a:xfrm>
              <a:off x="5618163" y="5175250"/>
              <a:ext cx="142875" cy="274638"/>
            </a:xfrm>
            <a:custGeom>
              <a:avLst/>
              <a:gdLst>
                <a:gd name="T0" fmla="*/ 0 w 21600"/>
                <a:gd name="T1" fmla="*/ 0 h 41717"/>
                <a:gd name="T2" fmla="*/ 0 w 21600"/>
                <a:gd name="T3" fmla="*/ 0 h 41717"/>
                <a:gd name="T4" fmla="*/ 0 w 21600"/>
                <a:gd name="T5" fmla="*/ 0 h 41717"/>
                <a:gd name="T6" fmla="*/ 0 60000 65536"/>
                <a:gd name="T7" fmla="*/ 0 60000 65536"/>
                <a:gd name="T8" fmla="*/ 0 60000 65536"/>
                <a:gd name="T9" fmla="*/ 0 w 21600"/>
                <a:gd name="T10" fmla="*/ 0 h 41717"/>
                <a:gd name="T11" fmla="*/ 21600 w 21600"/>
                <a:gd name="T12" fmla="*/ 41717 h 4171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41717" fill="none" extrusionOk="0">
                  <a:moveTo>
                    <a:pt x="5580" y="0"/>
                  </a:moveTo>
                  <a:cubicBezTo>
                    <a:pt x="15028" y="2527"/>
                    <a:pt x="21600" y="11087"/>
                    <a:pt x="21600" y="20867"/>
                  </a:cubicBezTo>
                  <a:cubicBezTo>
                    <a:pt x="21600" y="30623"/>
                    <a:pt x="15059" y="39168"/>
                    <a:pt x="5642" y="41717"/>
                  </a:cubicBezTo>
                </a:path>
                <a:path w="21600" h="41717" stroke="0" extrusionOk="0">
                  <a:moveTo>
                    <a:pt x="5580" y="0"/>
                  </a:moveTo>
                  <a:cubicBezTo>
                    <a:pt x="15028" y="2527"/>
                    <a:pt x="21600" y="11087"/>
                    <a:pt x="21600" y="20867"/>
                  </a:cubicBezTo>
                  <a:cubicBezTo>
                    <a:pt x="21600" y="30623"/>
                    <a:pt x="15059" y="39168"/>
                    <a:pt x="5642" y="41717"/>
                  </a:cubicBezTo>
                  <a:lnTo>
                    <a:pt x="0" y="20867"/>
                  </a:lnTo>
                  <a:close/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 type="none" w="med" len="med"/>
              <a:tailEnd type="triangle" w="med" len="med"/>
            </a:ln>
          </p:spPr>
          <p:txBody>
            <a:bodyPr/>
            <a:lstStyle/>
            <a:p>
              <a:endParaRPr lang="en-US" sz="1000"/>
            </a:p>
          </p:txBody>
        </p:sp>
        <p:grpSp>
          <p:nvGrpSpPr>
            <p:cNvPr id="86" name="Group 85"/>
            <p:cNvGrpSpPr/>
            <p:nvPr/>
          </p:nvGrpSpPr>
          <p:grpSpPr>
            <a:xfrm>
              <a:off x="7253448" y="2153919"/>
              <a:ext cx="688975" cy="1456531"/>
              <a:chOff x="6923882" y="2403475"/>
              <a:chExt cx="688975" cy="1456531"/>
            </a:xfrm>
          </p:grpSpPr>
          <p:sp>
            <p:nvSpPr>
              <p:cNvPr id="98" name="Line 9"/>
              <p:cNvSpPr>
                <a:spLocks noChangeShapeType="1"/>
              </p:cNvSpPr>
              <p:nvPr/>
            </p:nvSpPr>
            <p:spPr bwMode="auto">
              <a:xfrm flipH="1">
                <a:off x="6923882" y="2403475"/>
                <a:ext cx="688975" cy="544513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triangle" w="med" len="med"/>
                <a:tailEnd type="none" w="med" len="med"/>
              </a:ln>
            </p:spPr>
            <p:txBody>
              <a:bodyPr/>
              <a:lstStyle/>
              <a:p>
                <a:endParaRPr lang="en-US" sz="1000"/>
              </a:p>
            </p:txBody>
          </p:sp>
          <p:sp>
            <p:nvSpPr>
              <p:cNvPr id="99" name="Line 22"/>
              <p:cNvSpPr>
                <a:spLocks noChangeShapeType="1"/>
              </p:cNvSpPr>
              <p:nvPr/>
            </p:nvSpPr>
            <p:spPr bwMode="auto">
              <a:xfrm>
                <a:off x="6927851" y="2942431"/>
                <a:ext cx="1588" cy="917575"/>
              </a:xfrm>
              <a:prstGeom prst="line">
                <a:avLst/>
              </a:prstGeom>
              <a:noFill/>
              <a:ln w="12700">
                <a:solidFill>
                  <a:srgbClr val="000000"/>
                </a:solidFill>
                <a:round/>
                <a:headEnd type="none" w="med" len="med"/>
                <a:tailEnd type="triangle" w="med" len="med"/>
              </a:ln>
            </p:spPr>
            <p:txBody>
              <a:bodyPr/>
              <a:lstStyle/>
              <a:p>
                <a:endParaRPr lang="en-US" sz="1000"/>
              </a:p>
            </p:txBody>
          </p:sp>
        </p:grpSp>
        <p:sp>
          <p:nvSpPr>
            <p:cNvPr id="87" name="Rectangle 24"/>
            <p:cNvSpPr>
              <a:spLocks noChangeArrowheads="1"/>
            </p:cNvSpPr>
            <p:nvPr/>
          </p:nvSpPr>
          <p:spPr bwMode="auto">
            <a:xfrm>
              <a:off x="7281366" y="3370731"/>
              <a:ext cx="22515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g</a:t>
              </a:r>
              <a:endParaRPr lang="en-US" sz="1000" b="1" dirty="0"/>
            </a:p>
          </p:txBody>
        </p:sp>
        <p:sp>
          <p:nvSpPr>
            <p:cNvPr id="88" name="Rectangle 25"/>
            <p:cNvSpPr>
              <a:spLocks noChangeArrowheads="1"/>
            </p:cNvSpPr>
            <p:nvPr/>
          </p:nvSpPr>
          <p:spPr bwMode="auto">
            <a:xfrm>
              <a:off x="7077712" y="2855429"/>
              <a:ext cx="77788" cy="1539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>
                  <a:solidFill>
                    <a:srgbClr val="000000"/>
                  </a:solidFill>
                </a:rPr>
                <a:t>q</a:t>
              </a:r>
              <a:endParaRPr lang="en-US" sz="1000" dirty="0"/>
            </a:p>
          </p:txBody>
        </p:sp>
        <p:sp>
          <p:nvSpPr>
            <p:cNvPr id="89" name="Rectangle 26"/>
            <p:cNvSpPr>
              <a:spLocks noChangeArrowheads="1"/>
            </p:cNvSpPr>
            <p:nvPr/>
          </p:nvSpPr>
          <p:spPr bwMode="auto">
            <a:xfrm>
              <a:off x="5520006" y="5090611"/>
              <a:ext cx="96180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b="1" dirty="0">
                  <a:solidFill>
                    <a:srgbClr val="000000"/>
                  </a:solidFill>
                  <a:latin typeface="Symbol" panose="05050102010706020507" pitchFamily="18" charset="2"/>
                </a:rPr>
                <a:t>w</a:t>
              </a:r>
              <a:endParaRPr lang="en-US" sz="1100" b="1" dirty="0">
                <a:latin typeface="Symbol" panose="05050102010706020507" pitchFamily="18" charset="2"/>
              </a:endParaRPr>
            </a:p>
          </p:txBody>
        </p:sp>
        <p:sp>
          <p:nvSpPr>
            <p:cNvPr id="91" name="Rectangle 34"/>
            <p:cNvSpPr>
              <a:spLocks noChangeArrowheads="1"/>
            </p:cNvSpPr>
            <p:nvPr/>
          </p:nvSpPr>
          <p:spPr bwMode="auto">
            <a:xfrm>
              <a:off x="6851650" y="5133975"/>
              <a:ext cx="884238" cy="152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dirty="0">
                  <a:solidFill>
                    <a:srgbClr val="000000"/>
                  </a:solidFill>
                </a:rPr>
                <a:t>Axis of Rotation</a:t>
              </a:r>
              <a:endParaRPr lang="en-US" sz="1000" dirty="0"/>
            </a:p>
          </p:txBody>
        </p:sp>
        <p:sp>
          <p:nvSpPr>
            <p:cNvPr id="92" name="Rectangle 35"/>
            <p:cNvSpPr>
              <a:spLocks noChangeArrowheads="1"/>
            </p:cNvSpPr>
            <p:nvPr/>
          </p:nvSpPr>
          <p:spPr bwMode="auto">
            <a:xfrm>
              <a:off x="6824912" y="2095500"/>
              <a:ext cx="440826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>
                  <a:solidFill>
                    <a:srgbClr val="0000FF"/>
                  </a:solidFill>
                </a:rPr>
                <a:t>Branch</a:t>
              </a:r>
            </a:p>
          </p:txBody>
        </p:sp>
        <p:sp>
          <p:nvSpPr>
            <p:cNvPr id="93" name="Rectangle 36"/>
            <p:cNvSpPr>
              <a:spLocks noChangeArrowheads="1"/>
            </p:cNvSpPr>
            <p:nvPr/>
          </p:nvSpPr>
          <p:spPr bwMode="auto">
            <a:xfrm>
              <a:off x="5701544" y="3415506"/>
              <a:ext cx="320602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>
                  <a:solidFill>
                    <a:srgbClr val="0000FF"/>
                  </a:solidFill>
                </a:rPr>
                <a:t>Node</a:t>
              </a:r>
            </a:p>
          </p:txBody>
        </p:sp>
        <p:sp>
          <p:nvSpPr>
            <p:cNvPr id="94" name="Rectangle 37"/>
            <p:cNvSpPr>
              <a:spLocks noChangeArrowheads="1"/>
            </p:cNvSpPr>
            <p:nvPr/>
          </p:nvSpPr>
          <p:spPr bwMode="auto">
            <a:xfrm>
              <a:off x="8599762" y="1688465"/>
              <a:ext cx="320602" cy="1538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000" b="1" dirty="0">
                  <a:solidFill>
                    <a:srgbClr val="0000FF"/>
                  </a:solidFill>
                </a:rPr>
                <a:t>Node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5" name="TextBox 94"/>
                <p:cNvSpPr txBox="1"/>
                <p:nvPr/>
              </p:nvSpPr>
              <p:spPr>
                <a:xfrm>
                  <a:off x="7190797" y="2364731"/>
                  <a:ext cx="231345" cy="168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0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̇"/>
                                <m:ctrlP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000" b="1" i="1" smtClean="0">
                                    <a:latin typeface="Cambria Math" panose="02040503050406030204" pitchFamily="18" charset="0"/>
                                  </a:rPr>
                                  <m:t>𝒎</m:t>
                                </m:r>
                              </m:e>
                            </m:acc>
                          </m:e>
                          <m:sub>
                            <m:r>
                              <a:rPr lang="en-US" sz="1000" b="1" i="1" smtClean="0">
                                <a:latin typeface="Cambria Math" panose="02040503050406030204" pitchFamily="18" charset="0"/>
                              </a:rPr>
                              <m:t>𝒊𝒋</m:t>
                            </m:r>
                          </m:sub>
                        </m:sSub>
                      </m:oMath>
                    </m:oMathPara>
                  </a14:m>
                  <a:endParaRPr lang="en-US" sz="1000" b="1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95" name="TextBox 9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190797" y="2364731"/>
                  <a:ext cx="231345" cy="168444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l="-13158" r="-2632" b="-2592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6" name="TextBox 95"/>
            <p:cNvSpPr txBox="1"/>
            <p:nvPr/>
          </p:nvSpPr>
          <p:spPr>
            <a:xfrm>
              <a:off x="6095043" y="4905866"/>
              <a:ext cx="2648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err="1"/>
                <a:t>r</a:t>
              </a:r>
              <a:r>
                <a:rPr lang="en-US" sz="1100" b="1" i="1" baseline="-25000" dirty="0" err="1"/>
                <a:t>i</a:t>
              </a:r>
              <a:endParaRPr lang="en-US" sz="1100" b="1" i="1" baseline="-25000" dirty="0"/>
            </a:p>
          </p:txBody>
        </p:sp>
        <p:sp>
          <p:nvSpPr>
            <p:cNvPr id="97" name="TextBox 96"/>
            <p:cNvSpPr txBox="1"/>
            <p:nvPr/>
          </p:nvSpPr>
          <p:spPr>
            <a:xfrm>
              <a:off x="8435330" y="4905866"/>
              <a:ext cx="2648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100" b="1" dirty="0" err="1"/>
                <a:t>r</a:t>
              </a:r>
              <a:r>
                <a:rPr lang="en-US" sz="1100" b="1" i="1" baseline="-25000" dirty="0" err="1"/>
                <a:t>j</a:t>
              </a:r>
              <a:endParaRPr lang="en-US" sz="1100" b="1" i="1" baseline="-25000" dirty="0"/>
            </a:p>
          </p:txBody>
        </p:sp>
      </p:grpSp>
      <p:sp>
        <p:nvSpPr>
          <p:cNvPr id="3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67059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9941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87748" y="1154774"/>
                <a:ext cx="8321040" cy="5015569"/>
              </a:xfrm>
            </p:spPr>
            <p:txBody>
              <a:bodyPr/>
              <a:lstStyle/>
              <a:p>
                <a:pPr marL="347472" indent="-347472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800" dirty="0">
                    <a:latin typeface="Arial" charset="0"/>
                  </a:rPr>
                  <a:t>In classical fluid mechanics, pressure drop can be related to dynamic head by a dimensionless constant </a:t>
                </a:r>
                <a:r>
                  <a:rPr lang="en-US" altLang="en-US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endParaRPr lang="en-US" altLang="en-US" sz="1800" dirty="0">
                  <a:latin typeface="Arial" charset="0"/>
                </a:endParaRPr>
              </a:p>
              <a:p>
                <a:pPr marL="347472" indent="-347472">
                  <a:spcBef>
                    <a:spcPts val="0"/>
                  </a:spcBef>
                  <a:buFontTx/>
                  <a:buNone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>
                  <a:spcBef>
                    <a:spcPts val="0"/>
                  </a:spcBef>
                  <a:buFontTx/>
                  <a:buNone/>
                </a:pPr>
                <a:endParaRPr lang="en-US" altLang="en-US" sz="1800" dirty="0">
                  <a:latin typeface="Arial" charset="0"/>
                  <a:ea typeface="Cambria Math"/>
                </a:endParaRPr>
              </a:p>
              <a:p>
                <a:pPr marL="347472" indent="-347472">
                  <a:spcBef>
                    <a:spcPts val="0"/>
                  </a:spcBef>
                  <a:buFontTx/>
                  <a:buNone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>
                  <a:spcBef>
                    <a:spcPts val="0"/>
                  </a:spcBef>
                </a:pPr>
                <a:r>
                  <a:rPr lang="en-US" altLang="en-US" sz="1800" b="1" dirty="0">
                    <a:latin typeface="Arial" charset="0"/>
                  </a:rPr>
                  <a:t>GFSSP</a:t>
                </a:r>
                <a:r>
                  <a:rPr lang="en-US" altLang="en-US" sz="1800" dirty="0">
                    <a:latin typeface="Arial" charset="0"/>
                  </a:rPr>
                  <a:t>’s momentum equation expresses friction losses in terms of flow rate</a:t>
                </a:r>
              </a:p>
              <a:p>
                <a:pPr marL="347472" indent="-347472">
                  <a:spcBef>
                    <a:spcPts val="0"/>
                  </a:spcBef>
                  <a:buFontTx/>
                  <a:buNone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>
                  <a:spcBef>
                    <a:spcPts val="0"/>
                  </a:spcBef>
                  <a:buFontTx/>
                  <a:buNone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>
                  <a:spcBef>
                    <a:spcPts val="0"/>
                  </a:spcBef>
                  <a:buFontTx/>
                  <a:buNone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>
                  <a:spcBef>
                    <a:spcPts val="0"/>
                  </a:spcBef>
                </a:pPr>
                <a:r>
                  <a:rPr lang="en-US" altLang="en-US" sz="1800" dirty="0">
                    <a:latin typeface="Arial" charset="0"/>
                  </a:rPr>
                  <a:t>The relationship between </a:t>
                </a:r>
                <a:r>
                  <a:rPr lang="en-US" altLang="en-US" sz="180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altLang="en-US" sz="1800" dirty="0">
                    <a:latin typeface="Arial" charset="0"/>
                  </a:rPr>
                  <a:t> and </a:t>
                </a:r>
                <a:r>
                  <a:rPr lang="en-US" altLang="en-US" sz="1800" i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altLang="en-US" sz="1800" i="1" baseline="-250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altLang="en-US" sz="1800" dirty="0">
                    <a:latin typeface="Arial" charset="0"/>
                  </a:rPr>
                  <a:t> </a:t>
                </a:r>
              </a:p>
              <a:p>
                <a:pPr marL="347472" indent="-347472">
                  <a:spcBef>
                    <a:spcPts val="0"/>
                  </a:spcBef>
                  <a:buFontTx/>
                  <a:buNone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>
                  <a:spcBef>
                    <a:spcPts val="0"/>
                  </a:spcBef>
                  <a:buFontTx/>
                  <a:buNone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>
                  <a:spcBef>
                    <a:spcPts val="0"/>
                  </a:spcBef>
                  <a:buFontTx/>
                  <a:buNone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>
                  <a:spcBef>
                    <a:spcPts val="0"/>
                  </a:spcBef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>
                  <a:spcBef>
                    <a:spcPts val="0"/>
                  </a:spcBef>
                </a:pPr>
                <a:r>
                  <a:rPr lang="en-US" altLang="en-US" sz="1800" dirty="0">
                    <a:latin typeface="Arial" charset="0"/>
                  </a:rPr>
                  <a:t>Note that </a:t>
                </a:r>
                <a:r>
                  <a:rPr lang="en-US" altLang="en-US" sz="1800" i="1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K</a:t>
                </a:r>
                <a:r>
                  <a:rPr lang="en-US" altLang="en-US" sz="1800" i="1" baseline="-250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f</a:t>
                </a:r>
                <a:r>
                  <a:rPr lang="en-US" altLang="en-US" sz="1800" dirty="0">
                    <a:latin typeface="Arial" charset="0"/>
                  </a:rPr>
                  <a:t> is not dimensionless</a:t>
                </a:r>
              </a:p>
              <a:p>
                <a:pPr marL="747522" lvl="2" indent="-347472">
                  <a:spcBef>
                    <a:spcPts val="0"/>
                  </a:spcBef>
                  <a:buFont typeface="Arial" panose="020B0604020202020204" pitchFamily="34" charset="0"/>
                  <a:buChar char="−"/>
                </a:pPr>
                <a:r>
                  <a:rPr lang="en-US" altLang="en-US" sz="1600" dirty="0">
                    <a:latin typeface="Arial" charset="0"/>
                  </a:rPr>
                  <a:t>Units: 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altLang="en-US" sz="16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type m:val="lin"/>
                            <m:ctrlPr>
                              <a:rPr lang="en-US" altLang="en-US" sz="16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alt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𝑙𝑏</m:t>
                                </m:r>
                              </m:e>
                              <m:sub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en-US" altLang="en-US" sz="16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𝑓𝑡</m:t>
                                </m:r>
                              </m:e>
                              <m:sup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e>
                    </m:d>
                    <m:r>
                      <a:rPr lang="en-US" altLang="en-US" sz="1600" b="0" i="1" smtClean="0">
                        <a:latin typeface="Cambria Math" panose="02040503050406030204" pitchFamily="18" charset="0"/>
                      </a:rPr>
                      <m:t>/</m:t>
                    </m:r>
                    <m:sSup>
                      <m:sSupPr>
                        <m:ctrlP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lin"/>
                                <m:ctrlP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𝑙𝑏</m:t>
                                    </m:r>
                                  </m:e>
                                  <m:sub>
                                    <m:r>
                                      <a:rPr lang="en-US" altLang="en-US" sz="1600" b="0" i="1" smtClean="0"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a:rPr lang="en-US" altLang="en-US" sz="1600" b="0" i="1" smtClean="0">
                                    <a:latin typeface="Cambria Math" panose="02040503050406030204" pitchFamily="18" charset="0"/>
                                  </a:rPr>
                                  <m:t>𝑠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alt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en-US" sz="1600" baseline="30000" dirty="0">
                  <a:latin typeface="Arial" charset="0"/>
                </a:endParaRPr>
              </a:p>
            </p:txBody>
          </p:sp>
        </mc:Choice>
        <mc:Fallback xmlns="">
          <p:sp>
            <p:nvSpPr>
              <p:cNvPr id="3994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87748" y="1154774"/>
                <a:ext cx="8321040" cy="5015569"/>
              </a:xfrm>
              <a:blipFill rotWithShape="0">
                <a:blip r:embed="rId2"/>
                <a:stretch>
                  <a:fillRect l="-513" t="-608" b="-3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49</a:t>
            </a:fld>
            <a:endParaRPr lang="en-US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67160" y="159854"/>
            <a:ext cx="7519639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Friction Term in GFSSP’s Momentum</a:t>
            </a:r>
            <a:r>
              <a:rPr kumimoji="0" lang="en-US" sz="2400" b="1" i="0" u="none" strike="noStrike" kern="0" cap="none" spc="0" normalizeH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 Equation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35029" y="1838239"/>
                <a:ext cx="1641347" cy="6223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sz="1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sz="1800" i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</m:t>
                      </m:r>
                      <m:r>
                        <a:rPr lang="en-US" sz="1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en-US" sz="1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</m:t>
                      </m:r>
                      <m:d>
                        <m:dPr>
                          <m:ctrlPr>
                            <a:rPr 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𝜌</m:t>
                          </m:r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p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1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5029" y="1838239"/>
                <a:ext cx="1641347" cy="62235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3842591" y="3090324"/>
                <a:ext cx="1426223" cy="3970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∆</m:t>
                      </m:r>
                      <m:r>
                        <m:rPr>
                          <m:sty m:val="p"/>
                        </m:rPr>
                        <a:rPr lang="en-US" altLang="en-US" sz="1800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P</m:t>
                      </m:r>
                      <m:r>
                        <a:rPr lang="en-US" altLang="en-US" sz="1800" i="1" smtClean="0">
                          <a:solidFill>
                            <a:prstClr val="black"/>
                          </a:solidFill>
                          <a:latin typeface="Cambria Math"/>
                          <a:ea typeface="Cambria Math"/>
                        </a:rPr>
                        <m:t>= </m:t>
                      </m:r>
                      <m:sSub>
                        <m:sSubPr>
                          <m:ctrlPr>
                            <a:rPr lang="en-US" alt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bPr>
                        <m:e>
                          <m:r>
                            <a:rPr lang="en-US" altLang="en-US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altLang="en-US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𝑓</m:t>
                          </m:r>
                        </m:sub>
                      </m:sSub>
                      <m:sSup>
                        <m:sSupPr>
                          <m:ctrlPr>
                            <a:rPr lang="en-US" alt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ea typeface="Cambria Math"/>
                            </a:rPr>
                          </m:ctrlPr>
                        </m:sSupPr>
                        <m:e>
                          <m:acc>
                            <m:accPr>
                              <m:chr m:val="̇"/>
                              <m:ctrlPr>
                                <a:rPr lang="en-US" alt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/>
                                </a:rPr>
                              </m:ctrlPr>
                            </m:accPr>
                            <m:e>
                              <m:r>
                                <a:rPr lang="en-US" altLang="en-US" sz="18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  <a:ea typeface="Cambria Math"/>
                                </a:rPr>
                                <m:t>𝑚</m:t>
                              </m:r>
                            </m:e>
                          </m:acc>
                        </m:e>
                        <m:sup>
                          <m:r>
                            <a:rPr lang="en-US" altLang="en-US" sz="1800" i="1" smtClean="0">
                              <a:solidFill>
                                <a:prstClr val="black"/>
                              </a:solidFill>
                              <a:latin typeface="Cambria Math"/>
                              <a:ea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1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42591" y="3090324"/>
                <a:ext cx="1426223" cy="397096"/>
              </a:xfrm>
              <a:prstGeom prst="rect">
                <a:avLst/>
              </a:prstGeom>
              <a:blipFill rotWithShape="0">
                <a:blip r:embed="rId4"/>
                <a:stretch>
                  <a:fillRect b="-92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3671614" y="4117154"/>
                <a:ext cx="1768176" cy="714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en-US" sz="18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en-US" sz="1800" i="1">
                              <a:latin typeface="Cambria Math"/>
                            </a:rPr>
                            <m:t>𝐾</m:t>
                          </m:r>
                        </m:e>
                        <m:sub>
                          <m:r>
                            <a:rPr lang="en-US" altLang="en-US" sz="1800" i="1">
                              <a:latin typeface="Cambria Math"/>
                            </a:rPr>
                            <m:t>𝑓</m:t>
                          </m:r>
                        </m:sub>
                      </m:sSub>
                      <m:r>
                        <a:rPr lang="en-US" altLang="en-US" sz="1800" i="1">
                          <a:latin typeface="Cambria Math"/>
                        </a:rPr>
                        <m:t>=</m:t>
                      </m:r>
                      <m:r>
                        <a:rPr lang="en-US" altLang="en-US" sz="1800" i="1">
                          <a:latin typeface="Cambria Math"/>
                        </a:rPr>
                        <m:t>𝐾</m:t>
                      </m:r>
                      <m:d>
                        <m:dPr>
                          <m:ctrlPr>
                            <a:rPr lang="en-US" altLang="en-US" sz="18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en-US" sz="18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sz="1800" i="1">
                                  <a:latin typeface="Cambria Math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altLang="en-US" sz="18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en-US" altLang="en-US" sz="1800" i="1">
                                  <a:latin typeface="Cambria Math"/>
                                  <a:ea typeface="Cambria Math"/>
                                </a:rPr>
                                <m:t>𝜌</m:t>
                              </m:r>
                              <m:sSup>
                                <m:sSupPr>
                                  <m:ctrlPr>
                                    <a:rPr lang="en-US" altLang="en-US" sz="1800" i="1">
                                      <a:latin typeface="Cambria Math" panose="02040503050406030204" pitchFamily="18" charset="0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en-US" sz="1800">
                                      <a:latin typeface="Cambria Math"/>
                                      <a:ea typeface="Cambria Math"/>
                                    </a:rPr>
                                    <m:t>A</m:t>
                                  </m:r>
                                </m:e>
                                <m:sup>
                                  <m:r>
                                    <a:rPr lang="en-US" altLang="en-US" sz="1800" i="1">
                                      <a:latin typeface="Cambria Math"/>
                                      <a:ea typeface="Cambria Math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1614" y="4117154"/>
                <a:ext cx="1768176" cy="71468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41866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50</a:t>
            </a:fld>
            <a:endParaRPr lang="en-US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Resistance Option 1</a:t>
            </a:r>
          </a:p>
        </p:txBody>
      </p:sp>
      <p:sp>
        <p:nvSpPr>
          <p:cNvPr id="15" name="Text Box 10"/>
          <p:cNvSpPr txBox="1">
            <a:spLocks noChangeArrowheads="1"/>
          </p:cNvSpPr>
          <p:nvPr/>
        </p:nvSpPr>
        <p:spPr bwMode="auto">
          <a:xfrm>
            <a:off x="388809" y="1151791"/>
            <a:ext cx="15485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7472" indent="-347472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charset="0"/>
              </a:rPr>
              <a:t>Pipe Flow</a:t>
            </a:r>
            <a:endParaRPr lang="en-US" altLang="en-US" sz="2800" dirty="0">
              <a:latin typeface="Arial" charset="0"/>
            </a:endParaRPr>
          </a:p>
        </p:txBody>
      </p:sp>
      <p:grpSp>
        <p:nvGrpSpPr>
          <p:cNvPr id="26" name="Group 25"/>
          <p:cNvGrpSpPr/>
          <p:nvPr/>
        </p:nvGrpSpPr>
        <p:grpSpPr>
          <a:xfrm>
            <a:off x="507384" y="4563231"/>
            <a:ext cx="2614498" cy="710246"/>
            <a:chOff x="1719350" y="4372716"/>
            <a:chExt cx="2614498" cy="710246"/>
          </a:xfrm>
        </p:grpSpPr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719350" y="4372716"/>
              <a:ext cx="2614498" cy="277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en-US" sz="1200" b="1" kern="0" dirty="0">
                  <a:solidFill>
                    <a:srgbClr val="0000FF"/>
                  </a:solidFill>
                  <a:latin typeface="Arial" charset="0"/>
                </a:rPr>
                <a:t>For Re &lt; 2300, Friction Factor (</a:t>
              </a:r>
              <a:r>
                <a:rPr lang="en-US" altLang="en-US" sz="1200" b="1" i="1" kern="0" dirty="0">
                  <a:solidFill>
                    <a:srgbClr val="0000FF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f  </a:t>
              </a:r>
              <a:r>
                <a:rPr lang="en-US" altLang="en-US" sz="1200" b="1" kern="0" dirty="0">
                  <a:solidFill>
                    <a:srgbClr val="0000FF"/>
                  </a:solidFill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rPr>
                <a:t>)</a:t>
              </a:r>
              <a:endParaRPr lang="en-US" altLang="en-US" sz="1200" b="1" kern="0" dirty="0">
                <a:solidFill>
                  <a:srgbClr val="0000FF"/>
                </a:solidFill>
                <a:latin typeface="Arial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2733121" y="4705871"/>
                  <a:ext cx="586956" cy="37709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1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64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120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Re</m:t>
                                </m:r>
                              </m:e>
                              <m:sub>
                                <m:r>
                                  <m:rPr>
                                    <m:sty m:val="p"/>
                                  </m:rPr>
                                  <a:rPr lang="en-US" sz="120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28" name="TextBox 2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33121" y="4705871"/>
                  <a:ext cx="586956" cy="377091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9375" t="-3226" r="-1042" b="-967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9" name="Group 28"/>
          <p:cNvGrpSpPr/>
          <p:nvPr/>
        </p:nvGrpSpPr>
        <p:grpSpPr>
          <a:xfrm>
            <a:off x="3362380" y="4563231"/>
            <a:ext cx="2439771" cy="1008076"/>
            <a:chOff x="4984880" y="4372716"/>
            <a:chExt cx="2439771" cy="1008076"/>
          </a:xfrm>
        </p:grpSpPr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4984880" y="4372716"/>
              <a:ext cx="2439771" cy="4623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 kern="0" dirty="0">
                  <a:solidFill>
                    <a:srgbClr val="0000FF"/>
                  </a:solidFill>
                  <a:latin typeface="Arial" charset="0"/>
                </a:rPr>
                <a:t>For Re &gt; 2300, Friction Factor</a:t>
              </a:r>
            </a:p>
            <a:p>
              <a:r>
                <a:rPr lang="en-US" altLang="en-US" sz="1200" b="1" kern="0" dirty="0">
                  <a:solidFill>
                    <a:srgbClr val="0000FF"/>
                  </a:solidFill>
                  <a:latin typeface="Arial" charset="0"/>
                </a:rPr>
                <a:t>(using Colebrook Equation)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/>
                <p:cNvSpPr txBox="1"/>
                <p:nvPr/>
              </p:nvSpPr>
              <p:spPr>
                <a:xfrm>
                  <a:off x="5262424" y="4901815"/>
                  <a:ext cx="1884682" cy="47897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</m:rad>
                          </m:den>
                        </m:f>
                        <m:r>
                          <a:rPr lang="en-US" sz="1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=−2</m:t>
                        </m:r>
                        <m:r>
                          <a:rPr lang="en-US" sz="12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sz="120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log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m:rPr>
                                    <m:sty m:val="p"/>
                                  </m:rPr>
                                  <a:rPr lang="en-US" sz="1200" i="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ε</m:t>
                                </m:r>
                              </m:num>
                              <m:den>
                                <m: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3.7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den>
                            </m:f>
                            <m: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2.51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sz="120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Re</m:t>
                                </m:r>
                                <m:rad>
                                  <m:radPr>
                                    <m:degHide m:val="on"/>
                                    <m:ctrlPr>
                                      <a:rPr lang="en-US" sz="12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radPr>
                                  <m:deg/>
                                  <m:e>
                                    <m:r>
                                      <a:rPr lang="en-US" sz="120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𝑓</m:t>
                                    </m:r>
                                  </m:e>
                                </m:rad>
                              </m:den>
                            </m:f>
                          </m:e>
                        </m:d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31" name="TextBox 3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62424" y="4901815"/>
                  <a:ext cx="1884682" cy="478977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b="-1012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2" name="Group 31"/>
          <p:cNvGrpSpPr/>
          <p:nvPr/>
        </p:nvGrpSpPr>
        <p:grpSpPr>
          <a:xfrm>
            <a:off x="6042648" y="4563231"/>
            <a:ext cx="1904367" cy="704009"/>
            <a:chOff x="3572528" y="5615441"/>
            <a:chExt cx="1904367" cy="704009"/>
          </a:xfrm>
        </p:grpSpPr>
        <p:sp>
          <p:nvSpPr>
            <p:cNvPr id="33" name="Rectangle 7"/>
            <p:cNvSpPr>
              <a:spLocks noChangeArrowheads="1"/>
            </p:cNvSpPr>
            <p:nvPr/>
          </p:nvSpPr>
          <p:spPr bwMode="auto">
            <a:xfrm>
              <a:off x="3572528" y="5615441"/>
              <a:ext cx="1904367" cy="277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en-US" sz="1200" b="1" kern="0" dirty="0">
                  <a:solidFill>
                    <a:srgbClr val="0000FF"/>
                  </a:solidFill>
                  <a:latin typeface="Arial" charset="0"/>
                </a:rPr>
                <a:t>Flow Resistance Factor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3992899" y="5936012"/>
                  <a:ext cx="1063625" cy="383438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algn="l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sz="1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  <m:r>
                              <a:rPr lang="en-US" sz="1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𝑓</m:t>
                            </m:r>
                            <m:r>
                              <m:rPr>
                                <m:sty m:val="p"/>
                              </m:rPr>
                              <a:rPr lang="en-US" sz="120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L</m:t>
                            </m:r>
                          </m:num>
                          <m:den>
                            <m:sSub>
                              <m:sSubPr>
                                <m:ctrlP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1200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D</m:t>
                                </m:r>
                              </m:e>
                              <m:sup>
                                <m: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sz="120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den>
                        </m:f>
                      </m:oMath>
                    </m:oMathPara>
                  </a14:m>
                  <a:endParaRPr lang="en-US" sz="1200" dirty="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92899" y="5936012"/>
                  <a:ext cx="1063625" cy="38343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 l="-2857" t="-4762" b="-126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2398" y="1609147"/>
            <a:ext cx="6139204" cy="2792210"/>
          </a:xfrm>
          <a:prstGeom prst="rect">
            <a:avLst/>
          </a:prstGeom>
        </p:spPr>
      </p:pic>
      <p:sp>
        <p:nvSpPr>
          <p:cNvPr id="16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53964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6" name="Rectangle 5"/>
          <p:cNvSpPr>
            <a:spLocks noChangeArrowheads="1"/>
          </p:cNvSpPr>
          <p:nvPr/>
        </p:nvSpPr>
        <p:spPr bwMode="auto">
          <a:xfrm>
            <a:off x="385685" y="1151794"/>
            <a:ext cx="6644704" cy="46788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charset="0"/>
              </a:rPr>
              <a:t>Flow Through a Restriction</a:t>
            </a:r>
            <a:r>
              <a:rPr lang="en-US" altLang="en-US" sz="1400" dirty="0">
                <a:latin typeface="Arial" charset="0"/>
              </a:rPr>
              <a:t> (1/2)</a:t>
            </a:r>
            <a:endParaRPr lang="en-US" altLang="en-US" sz="1800" dirty="0">
              <a:latin typeface="Arial" charset="0"/>
            </a:endParaRPr>
          </a:p>
          <a:p>
            <a:pPr marL="347472" indent="-347472" algn="l"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charset="0"/>
              </a:rPr>
              <a:t>Loss Coefficient: </a:t>
            </a:r>
            <a:r>
              <a:rPr lang="en-US" altLang="en-US" sz="18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altLang="en-US" sz="1800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</a:p>
          <a:p>
            <a:pPr marL="347472" indent="-347472" algn="l">
              <a:buFont typeface="Arial" panose="020B0604020202020204" pitchFamily="34" charset="0"/>
              <a:buChar char="•"/>
            </a:pPr>
            <a:endParaRPr lang="en-US" altLang="en-US" sz="1800" i="1" baseline="-25000" dirty="0">
              <a:latin typeface="Arial" charset="0"/>
            </a:endParaRPr>
          </a:p>
          <a:p>
            <a:pPr marL="804672" lvl="3" indent="-347472" algn="l"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Sometimes called “Flow Coefficient” or “Discharge Coefficient”</a:t>
            </a:r>
          </a:p>
          <a:p>
            <a:pPr marL="804672" lvl="3" indent="-347472" algn="l"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804672" lvl="3" indent="-347472" algn="l"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Smaller values of </a:t>
            </a:r>
            <a:r>
              <a:rPr lang="en-US" altLang="en-US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altLang="en-US" sz="1600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altLang="en-US" sz="1600" dirty="0">
                <a:latin typeface="Arial" charset="0"/>
              </a:rPr>
              <a:t> indicate greater resistance</a:t>
            </a:r>
          </a:p>
          <a:p>
            <a:pPr marL="804672" lvl="3" indent="-347472" algn="l">
              <a:buFont typeface="Arial" panose="020B0604020202020204" pitchFamily="34" charset="0"/>
              <a:buChar char="−"/>
            </a:pPr>
            <a:r>
              <a:rPr lang="en-US" altLang="en-US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K</a:t>
            </a:r>
            <a:r>
              <a:rPr lang="en-US" altLang="en-US" sz="1600" dirty="0">
                <a:latin typeface="Arial" charset="0"/>
              </a:rPr>
              <a:t> and </a:t>
            </a:r>
            <a:r>
              <a:rPr lang="en-US" altLang="en-US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altLang="en-US" sz="1600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altLang="en-US" sz="1600" dirty="0">
                <a:latin typeface="Arial" charset="0"/>
              </a:rPr>
              <a:t> are related by:</a:t>
            </a:r>
          </a:p>
          <a:p>
            <a:pPr marL="457200" lvl="3" indent="0" algn="l"/>
            <a:r>
              <a:rPr lang="en-US" altLang="en-US" sz="1600" dirty="0">
                <a:latin typeface="Arial" charset="0"/>
              </a:rPr>
              <a:t>  </a:t>
            </a:r>
          </a:p>
          <a:p>
            <a:pPr marL="804672" lvl="3" indent="-347472" algn="l"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804672" lvl="3" indent="-347472" algn="l"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804672" lvl="3" indent="-347472" algn="l"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If User sets </a:t>
            </a:r>
            <a:r>
              <a:rPr lang="en-US" altLang="en-US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altLang="en-US" sz="1600" i="1" baseline="-25000" dirty="0">
                <a:latin typeface="Cambria Math" panose="02040503050406030204" pitchFamily="18" charset="0"/>
                <a:ea typeface="Cambria Math" panose="02040503050406030204" pitchFamily="18" charset="0"/>
              </a:rPr>
              <a:t>L</a:t>
            </a:r>
            <a:r>
              <a:rPr lang="en-US" altLang="en-US" sz="1600" dirty="0">
                <a:latin typeface="Arial" charset="0"/>
              </a:rPr>
              <a:t> = 0</a:t>
            </a:r>
          </a:p>
          <a:p>
            <a:pPr marL="1261872" lvl="6" indent="-347472" algn="l">
              <a:buFont typeface="Wingdings" panose="05000000000000000000" pitchFamily="2" charset="2"/>
              <a:buChar char="Ø"/>
            </a:pPr>
            <a:r>
              <a:rPr lang="en-US" altLang="en-US" sz="1400" dirty="0">
                <a:latin typeface="Arial" charset="0"/>
              </a:rPr>
              <a:t>GFSSP will set </a:t>
            </a:r>
            <a:r>
              <a:rPr lang="en-US" altLang="en-US" sz="1400" i="1" dirty="0" err="1">
                <a:latin typeface="Arial" charset="0"/>
              </a:rPr>
              <a:t>K</a:t>
            </a:r>
            <a:r>
              <a:rPr lang="en-US" altLang="en-US" sz="1400" i="1" baseline="-25000" dirty="0" err="1">
                <a:latin typeface="Arial" charset="0"/>
              </a:rPr>
              <a:t>f</a:t>
            </a:r>
            <a:r>
              <a:rPr lang="en-US" altLang="en-US" sz="1400" dirty="0">
                <a:latin typeface="Arial" charset="0"/>
              </a:rPr>
              <a:t> to 0 (inviscid flow through the branch)</a:t>
            </a: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51</a:t>
            </a:fld>
            <a:endParaRPr lang="en-US"/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Resistance Option 2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552092" y="1749214"/>
                <a:ext cx="1774204" cy="5946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algn="l"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8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sSub>
                            <m:sSubPr>
                              <m:ctrlP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  <m:sup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sSup>
                            <m:sSupPr>
                              <m:ctrlP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180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A</m:t>
                              </m:r>
                            </m:e>
                            <m:sup>
                              <m:r>
                                <a:rPr lang="en-US" sz="18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1800" dirty="0">
                  <a:solidFill>
                    <a:prstClr val="black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52092" y="1749214"/>
                <a:ext cx="1774204" cy="59465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3741027" y="4419619"/>
                <a:ext cx="813428" cy="50866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𝐶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𝐿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  <a:cs typeface="Arial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600" i="1" smtClean="0">
                              <a:latin typeface="Cambria Math" panose="02040503050406030204" pitchFamily="18" charset="0"/>
                              <a:cs typeface="Arial" pitchFamily="34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  <a:cs typeface="Arial" pitchFamily="34" charset="0"/>
                            </a:rPr>
                            <m:t>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1600" i="1" smtClean="0">
                                  <a:latin typeface="Cambria Math" panose="02040503050406030204" pitchFamily="18" charset="0"/>
                                  <a:cs typeface="Arial" pitchFamily="34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cs typeface="Arial" pitchFamily="34" charset="0"/>
                                </a:rPr>
                                <m:t>𝐾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1600" i="1" dirty="0">
                  <a:latin typeface="Arial" pitchFamily="34" charset="0"/>
                  <a:cs typeface="Arial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1027" y="4419619"/>
                <a:ext cx="813428" cy="508665"/>
              </a:xfrm>
              <a:prstGeom prst="rect">
                <a:avLst/>
              </a:prstGeom>
              <a:blipFill>
                <a:blip r:embed="rId3"/>
                <a:stretch>
                  <a:fillRect b="-12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194364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Box 1033"/>
          <p:cNvSpPr txBox="1">
            <a:spLocks noChangeArrowheads="1"/>
          </p:cNvSpPr>
          <p:nvPr/>
        </p:nvSpPr>
        <p:spPr bwMode="auto">
          <a:xfrm>
            <a:off x="386320" y="1151739"/>
            <a:ext cx="3467809" cy="2708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charset="0"/>
              </a:rPr>
              <a:t>Common Fittings and Valves</a:t>
            </a: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1800" dirty="0">
              <a:latin typeface="Arial" charset="0"/>
            </a:endParaRP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endParaRPr lang="en-US" altLang="en-US" sz="800" dirty="0">
              <a:latin typeface="Arial" charset="0"/>
            </a:endParaRPr>
          </a:p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charset="0"/>
              </a:rPr>
              <a:t>Types of Fittings and Valves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471038" y="4052392"/>
            <a:ext cx="7902494" cy="2419555"/>
            <a:chOff x="463894" y="4138613"/>
            <a:chExt cx="7902494" cy="2419555"/>
          </a:xfrm>
        </p:grpSpPr>
        <p:sp>
          <p:nvSpPr>
            <p:cNvPr id="14348" name="Rectangle 9"/>
            <p:cNvSpPr>
              <a:spLocks noChangeArrowheads="1"/>
            </p:cNvSpPr>
            <p:nvPr/>
          </p:nvSpPr>
          <p:spPr bwMode="auto">
            <a:xfrm>
              <a:off x="463894" y="4822825"/>
              <a:ext cx="2340384" cy="308419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45°, 90°, and 180° Elbows</a:t>
              </a:r>
            </a:p>
          </p:txBody>
        </p:sp>
        <p:sp>
          <p:nvSpPr>
            <p:cNvPr id="14349" name="Rectangle 10"/>
            <p:cNvSpPr>
              <a:spLocks noChangeArrowheads="1"/>
            </p:cNvSpPr>
            <p:nvPr/>
          </p:nvSpPr>
          <p:spPr bwMode="auto">
            <a:xfrm>
              <a:off x="1155397" y="5381625"/>
              <a:ext cx="912109" cy="73930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Standard</a:t>
              </a:r>
            </a:p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Long </a:t>
              </a:r>
            </a:p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Mitered</a:t>
              </a:r>
            </a:p>
          </p:txBody>
        </p:sp>
        <p:sp>
          <p:nvSpPr>
            <p:cNvPr id="14350" name="Rectangle 11"/>
            <p:cNvSpPr>
              <a:spLocks noChangeArrowheads="1"/>
            </p:cNvSpPr>
            <p:nvPr/>
          </p:nvSpPr>
          <p:spPr bwMode="auto">
            <a:xfrm>
              <a:off x="4168232" y="4763241"/>
              <a:ext cx="579774" cy="308419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Tees</a:t>
              </a:r>
            </a:p>
          </p:txBody>
        </p:sp>
        <p:sp>
          <p:nvSpPr>
            <p:cNvPr id="14351" name="Rectangle 12"/>
            <p:cNvSpPr>
              <a:spLocks noChangeArrowheads="1"/>
            </p:cNvSpPr>
            <p:nvPr/>
          </p:nvSpPr>
          <p:spPr bwMode="auto">
            <a:xfrm>
              <a:off x="6814132" y="4822825"/>
              <a:ext cx="743537" cy="308419"/>
            </a:xfrm>
            <a:prstGeom prst="rect">
              <a:avLst/>
            </a:prstGeom>
            <a:noFill/>
            <a:ln w="38100" cmpd="dbl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Valves</a:t>
              </a:r>
            </a:p>
          </p:txBody>
        </p:sp>
        <p:sp>
          <p:nvSpPr>
            <p:cNvPr id="14352" name="Rectangle 13"/>
            <p:cNvSpPr>
              <a:spLocks noChangeArrowheads="1"/>
            </p:cNvSpPr>
            <p:nvPr/>
          </p:nvSpPr>
          <p:spPr bwMode="auto">
            <a:xfrm>
              <a:off x="3682234" y="5328391"/>
              <a:ext cx="1535613" cy="739306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Screwed</a:t>
              </a:r>
            </a:p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Flanged/Welded</a:t>
              </a:r>
            </a:p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Stub-in-Type</a:t>
              </a:r>
            </a:p>
          </p:txBody>
        </p:sp>
        <p:sp>
          <p:nvSpPr>
            <p:cNvPr id="14353" name="Rectangle 14"/>
            <p:cNvSpPr>
              <a:spLocks noChangeArrowheads="1"/>
            </p:cNvSpPr>
            <p:nvPr/>
          </p:nvSpPr>
          <p:spPr bwMode="auto">
            <a:xfrm>
              <a:off x="6036583" y="5387975"/>
              <a:ext cx="2329805" cy="117019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Gate/Ball/Plug</a:t>
              </a:r>
            </a:p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Globe [Std., Angle/Y-Type]</a:t>
              </a:r>
            </a:p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 Diaphragm [Dam Type] </a:t>
              </a:r>
            </a:p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Butterfly </a:t>
              </a:r>
            </a:p>
            <a:p>
              <a:r>
                <a:rPr lang="en-US" altLang="en-US" sz="1400" dirty="0">
                  <a:latin typeface="Arial" panose="020B0604020202020204" pitchFamily="34" charset="0"/>
                  <a:cs typeface="Arial" panose="020B0604020202020204" pitchFamily="34" charset="0"/>
                </a:rPr>
                <a:t>Check [Lift, Swing, Tilt]</a:t>
              </a:r>
            </a:p>
          </p:txBody>
        </p:sp>
        <p:sp>
          <p:nvSpPr>
            <p:cNvPr id="14354" name="Rectangle 15"/>
            <p:cNvSpPr>
              <a:spLocks noChangeArrowheads="1"/>
            </p:cNvSpPr>
            <p:nvPr/>
          </p:nvSpPr>
          <p:spPr bwMode="auto">
            <a:xfrm>
              <a:off x="3614823" y="4138613"/>
              <a:ext cx="1673600" cy="369974"/>
            </a:xfrm>
            <a:prstGeom prst="rect">
              <a:avLst/>
            </a:prstGeom>
            <a:noFill/>
            <a:ln w="57150" cmpd="tri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rPr>
                <a:t>Two-K Method</a:t>
              </a:r>
            </a:p>
          </p:txBody>
        </p:sp>
        <p:sp>
          <p:nvSpPr>
            <p:cNvPr id="14355" name="Line 16"/>
            <p:cNvSpPr>
              <a:spLocks noChangeShapeType="1"/>
            </p:cNvSpPr>
            <p:nvPr/>
          </p:nvSpPr>
          <p:spPr bwMode="auto">
            <a:xfrm flipH="1">
              <a:off x="1597369" y="4330700"/>
              <a:ext cx="2011170" cy="6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56" name="Line 17"/>
            <p:cNvSpPr>
              <a:spLocks noChangeShapeType="1"/>
            </p:cNvSpPr>
            <p:nvPr/>
          </p:nvSpPr>
          <p:spPr bwMode="auto">
            <a:xfrm>
              <a:off x="1603719" y="4330700"/>
              <a:ext cx="0" cy="5016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57" name="Line 18"/>
            <p:cNvSpPr>
              <a:spLocks noChangeShapeType="1"/>
            </p:cNvSpPr>
            <p:nvPr/>
          </p:nvSpPr>
          <p:spPr bwMode="auto">
            <a:xfrm flipH="1" flipV="1">
              <a:off x="5307777" y="4330700"/>
              <a:ext cx="1877830" cy="63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58" name="Line 19"/>
            <p:cNvSpPr>
              <a:spLocks noChangeShapeType="1"/>
            </p:cNvSpPr>
            <p:nvPr/>
          </p:nvSpPr>
          <p:spPr bwMode="auto">
            <a:xfrm>
              <a:off x="4450040" y="4537816"/>
              <a:ext cx="0" cy="234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59" name="Line 20"/>
            <p:cNvSpPr>
              <a:spLocks noChangeShapeType="1"/>
            </p:cNvSpPr>
            <p:nvPr/>
          </p:nvSpPr>
          <p:spPr bwMode="auto">
            <a:xfrm>
              <a:off x="7185607" y="4337050"/>
              <a:ext cx="0" cy="482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60" name="Line 21"/>
            <p:cNvSpPr>
              <a:spLocks noChangeShapeType="1"/>
            </p:cNvSpPr>
            <p:nvPr/>
          </p:nvSpPr>
          <p:spPr bwMode="auto">
            <a:xfrm>
              <a:off x="1596601" y="5156200"/>
              <a:ext cx="0" cy="234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61" name="Line 22"/>
            <p:cNvSpPr>
              <a:spLocks noChangeShapeType="1"/>
            </p:cNvSpPr>
            <p:nvPr/>
          </p:nvSpPr>
          <p:spPr bwMode="auto">
            <a:xfrm>
              <a:off x="4450040" y="5096616"/>
              <a:ext cx="0" cy="234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362" name="Line 23"/>
            <p:cNvSpPr>
              <a:spLocks noChangeShapeType="1"/>
            </p:cNvSpPr>
            <p:nvPr/>
          </p:nvSpPr>
          <p:spPr bwMode="auto">
            <a:xfrm>
              <a:off x="7198307" y="5162550"/>
              <a:ext cx="0" cy="23495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stealth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52</a:t>
            </a:fld>
            <a:endParaRPr lang="en-US"/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Resistance Option 13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295213" y="1555962"/>
            <a:ext cx="3869371" cy="1885551"/>
            <a:chOff x="2295213" y="1608000"/>
            <a:chExt cx="3869371" cy="1885551"/>
          </a:xfrm>
        </p:grpSpPr>
        <p:sp>
          <p:nvSpPr>
            <p:cNvPr id="14344" name="Rectangle 4"/>
            <p:cNvSpPr>
              <a:spLocks noChangeArrowheads="1"/>
            </p:cNvSpPr>
            <p:nvPr/>
          </p:nvSpPr>
          <p:spPr bwMode="auto">
            <a:xfrm>
              <a:off x="3332878" y="1608000"/>
              <a:ext cx="2478244" cy="3391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600" b="1" dirty="0">
                  <a:solidFill>
                    <a:srgbClr val="0000FF"/>
                  </a:solidFill>
                  <a:latin typeface="Arial" charset="0"/>
                </a:rPr>
                <a:t>Flow Resistance Factor</a:t>
              </a:r>
            </a:p>
          </p:txBody>
        </p:sp>
        <p:sp>
          <p:nvSpPr>
            <p:cNvPr id="14346" name="Rectangle 6"/>
            <p:cNvSpPr>
              <a:spLocks noChangeArrowheads="1"/>
            </p:cNvSpPr>
            <p:nvPr/>
          </p:nvSpPr>
          <p:spPr bwMode="auto">
            <a:xfrm>
              <a:off x="2295213" y="2638686"/>
              <a:ext cx="809625" cy="2776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i="1" dirty="0">
                  <a:solidFill>
                    <a:srgbClr val="0000FF"/>
                  </a:solidFill>
                  <a:latin typeface="Arial" charset="0"/>
                </a:rPr>
                <a:t>where:</a:t>
              </a:r>
            </a:p>
          </p:txBody>
        </p:sp>
        <p:sp>
          <p:nvSpPr>
            <p:cNvPr id="33" name="Rectangle 5"/>
            <p:cNvSpPr>
              <a:spLocks noChangeArrowheads="1"/>
            </p:cNvSpPr>
            <p:nvPr/>
          </p:nvSpPr>
          <p:spPr bwMode="auto">
            <a:xfrm>
              <a:off x="2981020" y="2846578"/>
              <a:ext cx="3183564" cy="6469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/>
              <a:r>
                <a:rPr lang="en-US" altLang="en-US" sz="1200" i="1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K</a:t>
              </a:r>
              <a:r>
                <a:rPr lang="en-US" altLang="en-US" sz="1200" i="1" kern="0" baseline="-250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1</a:t>
              </a:r>
              <a:r>
                <a:rPr lang="en-US" altLang="en-US" sz="1200" i="1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 </a:t>
              </a:r>
              <a:r>
                <a:rPr lang="en-US" altLang="en-US" sz="1200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= </a:t>
              </a:r>
              <a:r>
                <a:rPr lang="en-US" altLang="en-US" sz="1200" i="1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K</a:t>
              </a:r>
              <a:r>
                <a:rPr lang="en-US" altLang="en-US" sz="1200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 for the fitting at Re = 1</a:t>
              </a:r>
            </a:p>
            <a:p>
              <a:pPr algn="l"/>
              <a:r>
                <a:rPr lang="en-US" altLang="en-US" sz="1200" i="1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K</a:t>
              </a:r>
              <a:r>
                <a:rPr lang="en-US" altLang="en-US" sz="1200" i="1" kern="0" baseline="-250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∞ </a:t>
              </a:r>
              <a:r>
                <a:rPr lang="en-US" altLang="en-US" sz="1200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= </a:t>
              </a:r>
              <a:r>
                <a:rPr lang="en-US" altLang="en-US" sz="1200" i="1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K</a:t>
              </a:r>
              <a:r>
                <a:rPr lang="en-US" altLang="en-US" sz="1200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 for the fitting at Re = ∞ (</a:t>
              </a:r>
              <a:r>
                <a:rPr lang="en-US" altLang="en-US" sz="1200" i="1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K</a:t>
              </a:r>
              <a:r>
                <a:rPr lang="en-US" altLang="en-US" sz="1200" i="1" kern="0" baseline="-2500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2</a:t>
              </a:r>
              <a:r>
                <a:rPr lang="en-US" altLang="en-US" sz="1200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 in </a:t>
              </a:r>
              <a:r>
                <a:rPr lang="en-US" altLang="en-US" sz="1200" b="1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GFSSP</a:t>
              </a:r>
              <a:r>
                <a:rPr lang="en-US" altLang="en-US" sz="1200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)</a:t>
              </a:r>
            </a:p>
            <a:p>
              <a:pPr algn="l"/>
              <a:r>
                <a:rPr lang="en-US" altLang="en-US" sz="1200" kern="0" dirty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</a:rPr>
                <a:t>D   = Internal diameter of attached pipe (in)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TextBox 33"/>
                <p:cNvSpPr txBox="1"/>
                <p:nvPr/>
              </p:nvSpPr>
              <p:spPr>
                <a:xfrm>
                  <a:off x="3450979" y="2009131"/>
                  <a:ext cx="2028568" cy="672685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sSubPr>
                          <m:e>
                            <m: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  <m:t>𝐾</m:t>
                            </m:r>
                          </m:e>
                          <m:sub>
                            <m: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  <m:t>𝑓</m:t>
                            </m:r>
                          </m:sub>
                        </m:sSub>
                        <m:r>
                          <a:rPr 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  <a:cs typeface="Arial" pitchFamily="34" charset="0"/>
                          </a:rPr>
                          <m:t>=</m:t>
                        </m:r>
                        <m:f>
                          <m:fPr>
                            <m:ctrlP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</m:ctrlPr>
                          </m:fPr>
                          <m:num>
                            <m:f>
                              <m:fPr>
                                <m:ctrlP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</m:ctrlPr>
                              </m:fPr>
                              <m:num>
                                <m:sSub>
                                  <m:sSubPr>
                                    <m:ctrlP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cs typeface="Arial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cs typeface="Arial" pitchFamily="34" charset="0"/>
                                      </a:rPr>
                                      <m:t>𝐾</m:t>
                                    </m:r>
                                  </m:e>
                                  <m:sub>
                                    <m: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cs typeface="Arial" pitchFamily="34" charset="0"/>
                                      </a:rPr>
                                      <m:t>1</m:t>
                                    </m:r>
                                  </m:sub>
                                </m:sSub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en-US" sz="160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Re</m:t>
                                </m:r>
                              </m:den>
                            </m:f>
                            <m: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0"/>
                                  </a:rPr>
                                  <m:t>∞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1+</m:t>
                                </m:r>
                                <m:f>
                                  <m:fPr>
                                    <m:ctrlP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cs typeface="Arial" pitchFamily="34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cs typeface="Arial" pitchFamily="34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m:rPr>
                                        <m:sty m:val="p"/>
                                      </m:rPr>
                                      <a:rPr lang="en-US" sz="1600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  <a:cs typeface="Arial" pitchFamily="34" charset="0"/>
                                      </a:rPr>
                                      <m:t>D</m:t>
                                    </m:r>
                                  </m:den>
                                </m:f>
                              </m:e>
                            </m:d>
                          </m:num>
                          <m:den>
                            <m:r>
                              <a:rPr lang="en-US" sz="160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cs typeface="Arial" pitchFamily="34" charset="0"/>
                              </a:rPr>
                              <m:t>2</m:t>
                            </m:r>
                            <m:sSub>
                              <m:sSubPr>
                                <m:ctrlP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𝑐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</m:ctrlPr>
                              </m:sSubPr>
                              <m:e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rial" pitchFamily="34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𝑢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sz="1600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A</m:t>
                                </m:r>
                              </m:e>
                              <m:sup>
                                <m:r>
                                  <a:rPr lang="en-US" sz="1600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  <a:cs typeface="Arial" pitchFamily="34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sz="1600" i="1" dirty="0">
                    <a:solidFill>
                      <a:srgbClr val="000000"/>
                    </a:solidFill>
                    <a:latin typeface="Arial" pitchFamily="34" charset="0"/>
                    <a:cs typeface="Arial" pitchFamily="34" charset="0"/>
                  </a:endParaRPr>
                </a:p>
              </p:txBody>
            </p:sp>
          </mc:Choice>
          <mc:Fallback xmlns="">
            <p:sp>
              <p:nvSpPr>
                <p:cNvPr id="34" name="TextBox 3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50979" y="2009131"/>
                  <a:ext cx="2028568" cy="672685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8368" y="2048756"/>
            <a:ext cx="1504208" cy="914400"/>
          </a:xfrm>
          <a:prstGeom prst="rect">
            <a:avLst/>
          </a:prstGeom>
        </p:spPr>
      </p:pic>
      <p:sp>
        <p:nvSpPr>
          <p:cNvPr id="2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89936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Box 1033"/>
          <p:cNvSpPr txBox="1">
            <a:spLocks noChangeArrowheads="1"/>
          </p:cNvSpPr>
          <p:nvPr/>
        </p:nvSpPr>
        <p:spPr bwMode="auto">
          <a:xfrm>
            <a:off x="390292" y="1155502"/>
            <a:ext cx="7202293" cy="4308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t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charset="0"/>
              </a:rPr>
              <a:t>Pump Characteristics</a:t>
            </a:r>
          </a:p>
          <a:p>
            <a:pPr marL="804672" lvl="4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Option 14 considers the branch as a pump with given characteristics</a:t>
            </a: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347472" lvl="1" indent="-347472" algn="l">
              <a:spcBef>
                <a:spcPts val="0"/>
              </a:spcBef>
            </a:pPr>
            <a:endParaRPr lang="en-US" altLang="en-US" sz="1600" dirty="0">
              <a:latin typeface="Arial" charset="0"/>
            </a:endParaRPr>
          </a:p>
          <a:p>
            <a:pPr marL="804672" lvl="4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Pump Characteristics are expressed in the pressure rise</a:t>
            </a: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347472" lvl="1" indent="-347472" algn="l">
              <a:spcBef>
                <a:spcPts val="0"/>
              </a:spcBef>
            </a:pPr>
            <a:endParaRPr lang="en-US" altLang="en-US" sz="1600" dirty="0">
              <a:latin typeface="Arial" charset="0"/>
            </a:endParaRP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  <a:p>
            <a:pPr marL="804672" lvl="4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Momentum Source (S) used to induce the desired flow</a:t>
            </a:r>
          </a:p>
          <a:p>
            <a:pPr marL="34747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endParaRPr lang="en-US" altLang="en-US" sz="1600" dirty="0">
              <a:latin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53</a:t>
            </a:fld>
            <a:endParaRPr lang="en-US"/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Resistance Option 14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03411" y="3615528"/>
            <a:ext cx="2337178" cy="1142053"/>
            <a:chOff x="3471378" y="3749343"/>
            <a:chExt cx="2337178" cy="1142053"/>
          </a:xfrm>
        </p:grpSpPr>
        <p:sp>
          <p:nvSpPr>
            <p:cNvPr id="60" name="Rectangle 22"/>
            <p:cNvSpPr>
              <a:spLocks noChangeArrowheads="1"/>
            </p:cNvSpPr>
            <p:nvPr/>
          </p:nvSpPr>
          <p:spPr bwMode="auto">
            <a:xfrm>
              <a:off x="4004125" y="4119296"/>
              <a:ext cx="1342991" cy="308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Cambria Math" panose="02040503050406030204" pitchFamily="18" charset="0"/>
                  <a:cs typeface="Arial" panose="020B0604020202020204" pitchFamily="34" charset="0"/>
                </a:rPr>
                <a:t>where: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Rectangle 23"/>
                <p:cNvSpPr>
                  <a:spLocks noChangeArrowheads="1"/>
                </p:cNvSpPr>
                <p:nvPr/>
              </p:nvSpPr>
              <p:spPr bwMode="auto">
                <a:xfrm>
                  <a:off x="3471378" y="4367534"/>
                  <a:ext cx="2337178" cy="52386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2075" tIns="46038" rIns="92075" bIns="46038">
                  <a:spAutoFit/>
                </a:bodyPr>
                <a:lstStyle>
                  <a:lvl1pPr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1pPr>
                  <a:lvl2pPr marL="742950" indent="-285750"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2pPr>
                  <a:lvl3pPr marL="1143000" indent="-228600"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3pPr>
                  <a:lvl4pPr marL="1600200" indent="-228600"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4pPr>
                  <a:lvl5pPr marL="2057400" indent="-228600"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chemeClr val="tx1"/>
                      </a:solidFill>
                      <a:latin typeface="Times New Roman" pitchFamily="18" charset="0"/>
                    </a:defRPr>
                  </a:lvl9pPr>
                </a:lstStyle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Symbol" panose="05050102010706020507" pitchFamily="18" charset="2"/>
                      <a:ea typeface="Cambria Math" panose="02040503050406030204" pitchFamily="18" charset="0"/>
                      <a:cs typeface="Arial" panose="020B0604020202020204" pitchFamily="34" charset="0"/>
                    </a:rPr>
                    <a:t>D</a:t>
                  </a:r>
                  <a:r>
                    <a:rPr kumimoji="0" lang="en-US" alt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p</a:t>
                  </a:r>
                  <a:r>
                    <a:rPr kumimoji="0" lang="en-US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 =  Pressure Rise (</a:t>
                  </a:r>
                  <a:r>
                    <a:rPr kumimoji="0" lang="en-US" alt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lb</a:t>
                  </a:r>
                  <a:r>
                    <a:rPr kumimoji="0" lang="en-US" altLang="en-US" sz="1400" b="0" i="0" u="none" strike="noStrike" kern="0" cap="none" spc="0" normalizeH="0" baseline="-2500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f</a:t>
                  </a:r>
                  <a:r>
                    <a:rPr kumimoji="0" lang="en-US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/ft</a:t>
                  </a:r>
                  <a:r>
                    <a:rPr kumimoji="0" lang="en-US" altLang="en-US" sz="1400" b="0" i="0" u="none" strike="noStrike" kern="0" cap="none" spc="0" normalizeH="0" baseline="3000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2</a:t>
                  </a:r>
                  <a:r>
                    <a:rPr kumimoji="0" lang="en-US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)</a:t>
                  </a:r>
                  <a:endParaRPr lang="en-US" altLang="en-US" sz="1400" kern="0" baseline="30000" dirty="0">
                    <a:solidFill>
                      <a:srgbClr val="00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Arial" panose="020B0604020202020204" pitchFamily="34" charset="0"/>
                  </a:endParaRPr>
                </a:p>
                <a:p>
                  <a:pPr marL="0" marR="0" lvl="0" indent="0" defTabSz="91440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kumimoji="0" lang="en-US" alt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accPr>
                        <m:e>
                          <m:r>
                            <a:rPr kumimoji="0" lang="en-US" alt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𝑚</m:t>
                          </m:r>
                        </m:e>
                      </m:acc>
                    </m:oMath>
                  </a14:m>
                  <a:r>
                    <a:rPr kumimoji="0" lang="en-US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 =  Flow Rate (</a:t>
                  </a:r>
                  <a:r>
                    <a:rPr kumimoji="0" lang="en-US" altLang="en-US" sz="1400" b="0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lb</a:t>
                  </a:r>
                  <a:r>
                    <a:rPr kumimoji="0" lang="en-US" altLang="en-US" sz="1400" b="0" i="0" u="none" strike="noStrike" kern="0" cap="none" spc="0" normalizeH="0" baseline="-25000" noProof="0" dirty="0" err="1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m</a:t>
                  </a:r>
                  <a:r>
                    <a:rPr kumimoji="0" lang="en-US" altLang="en-US" sz="14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Cambria Math" panose="02040503050406030204" pitchFamily="18" charset="0"/>
                      <a:ea typeface="Cambria Math" panose="02040503050406030204" pitchFamily="18" charset="0"/>
                      <a:cs typeface="Arial" panose="020B0604020202020204" pitchFamily="34" charset="0"/>
                    </a:rPr>
                    <a:t>/sec)</a:t>
                  </a:r>
                </a:p>
              </p:txBody>
            </p:sp>
          </mc:Choice>
          <mc:Fallback xmlns="">
            <p:sp>
              <p:nvSpPr>
                <p:cNvPr id="61" name="Rectangle 2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3471378" y="4367534"/>
                  <a:ext cx="2337178" cy="523862"/>
                </a:xfrm>
                <a:prstGeom prst="rect">
                  <a:avLst/>
                </a:prstGeom>
                <a:blipFill rotWithShape="0">
                  <a:blip r:embed="rId2"/>
                  <a:stretch>
                    <a:fillRect l="-521" t="-3529" b="-10588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TextBox 61"/>
                <p:cNvSpPr txBox="1"/>
                <p:nvPr/>
              </p:nvSpPr>
              <p:spPr>
                <a:xfrm>
                  <a:off x="3479201" y="3749343"/>
                  <a:ext cx="2185598" cy="246221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l-GR" sz="16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Δ</m:t>
                        </m:r>
                        <m:r>
                          <m:rPr>
                            <m:sty m:val="p"/>
                          </m:rPr>
                          <a:rPr lang="en-US" sz="16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p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 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acc>
                          <m:accPr>
                            <m:chr m:val="̇"/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𝑚</m:t>
                            </m:r>
                          </m:e>
                        </m:acc>
                        <m:r>
                          <a:rPr lang="en-US" sz="16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6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p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1600" dirty="0"/>
                </a:p>
              </p:txBody>
            </p:sp>
          </mc:Choice>
          <mc:Fallback xmlns="">
            <p:sp>
              <p:nvSpPr>
                <p:cNvPr id="62" name="TextBox 6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79201" y="3749343"/>
                  <a:ext cx="2185598" cy="246221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 l="-2793" b="-27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3" name="TextBox 62"/>
              <p:cNvSpPr txBox="1"/>
              <p:nvPr/>
            </p:nvSpPr>
            <p:spPr>
              <a:xfrm>
                <a:off x="4124122" y="5301657"/>
                <a:ext cx="8957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l-GR" sz="1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Δ</m:t>
                      </m:r>
                      <m:r>
                        <m:rPr>
                          <m:sty m:val="p"/>
                        </m:rPr>
                        <a:rPr lang="en-US" sz="1800" b="0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pA</m:t>
                      </m:r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63" name="TextBox 6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4122" y="5301657"/>
                <a:ext cx="895758" cy="276999"/>
              </a:xfrm>
              <a:prstGeom prst="rect">
                <a:avLst/>
              </a:prstGeom>
              <a:blipFill rotWithShape="0">
                <a:blip r:embed="rId4"/>
                <a:stretch>
                  <a:fillRect l="-9589" r="-6164" b="-3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63"/>
          <p:cNvGrpSpPr/>
          <p:nvPr/>
        </p:nvGrpSpPr>
        <p:grpSpPr>
          <a:xfrm>
            <a:off x="6748363" y="3112438"/>
            <a:ext cx="1880394" cy="1570852"/>
            <a:chOff x="6348191" y="3330360"/>
            <a:chExt cx="1880394" cy="1570852"/>
          </a:xfrm>
        </p:grpSpPr>
        <p:sp>
          <p:nvSpPr>
            <p:cNvPr id="65" name="Line 27"/>
            <p:cNvSpPr>
              <a:spLocks noChangeShapeType="1"/>
            </p:cNvSpPr>
            <p:nvPr/>
          </p:nvSpPr>
          <p:spPr bwMode="auto">
            <a:xfrm>
              <a:off x="6733503" y="3330360"/>
              <a:ext cx="0" cy="1246044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66" name="Line 28"/>
            <p:cNvSpPr>
              <a:spLocks noChangeShapeType="1"/>
            </p:cNvSpPr>
            <p:nvPr/>
          </p:nvSpPr>
          <p:spPr bwMode="auto">
            <a:xfrm>
              <a:off x="6726582" y="4584002"/>
              <a:ext cx="1502003" cy="0"/>
            </a:xfrm>
            <a:prstGeom prst="line">
              <a:avLst/>
            </a:prstGeom>
            <a:noFill/>
            <a:ln w="25400">
              <a:solidFill>
                <a:srgbClr val="00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67" name="Line 29"/>
            <p:cNvSpPr>
              <a:spLocks noChangeShapeType="1"/>
            </p:cNvSpPr>
            <p:nvPr/>
          </p:nvSpPr>
          <p:spPr bwMode="auto">
            <a:xfrm>
              <a:off x="6935097" y="3733994"/>
              <a:ext cx="939617" cy="697101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68" name="Rectangle 30"/>
            <p:cNvSpPr>
              <a:spLocks noChangeArrowheads="1"/>
            </p:cNvSpPr>
            <p:nvPr/>
          </p:nvSpPr>
          <p:spPr bwMode="auto">
            <a:xfrm>
              <a:off x="6348191" y="3822228"/>
              <a:ext cx="479652" cy="308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2075" tIns="46038" rIns="92075" bIns="46038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marL="0" marR="0" lvl="0" indent="0" algn="ctr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Symbol" pitchFamily="18" charset="2"/>
                </a:rPr>
                <a:t>D</a:t>
              </a:r>
              <a:r>
                <a:rPr kumimoji="0" lang="en-US" altLang="en-US" sz="1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itchFamily="18" charset="0"/>
                </a:rPr>
                <a:t>p</a:t>
              </a:r>
              <a:endParaRPr kumimoji="0" lang="en-US" alt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>
                <a:xfrm>
                  <a:off x="7331873" y="4593435"/>
                  <a:ext cx="461280" cy="30777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acc>
                              <m:accPr>
                                <m:chr m:val="̇"/>
                                <m:ctrlP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</m:acc>
                          </m:e>
                          <m:sup>
                            <m:r>
                              <a:rPr lang="en-US" sz="1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oMath>
                    </m:oMathPara>
                  </a14:m>
                  <a:endParaRPr lang="en-US" sz="1400" dirty="0"/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1873" y="4593435"/>
                  <a:ext cx="461280" cy="307777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5486" y="1954629"/>
            <a:ext cx="2962913" cy="1042506"/>
          </a:xfrm>
          <a:prstGeom prst="rect">
            <a:avLst/>
          </a:prstGeom>
        </p:spPr>
      </p:pic>
      <p:sp>
        <p:nvSpPr>
          <p:cNvPr id="18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214263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54</a:t>
            </a:fld>
            <a:endParaRPr lang="en-US"/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Resistance Option 15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4346" y="1153360"/>
            <a:ext cx="8229600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charset="0"/>
              </a:rPr>
              <a:t>Pump Power</a:t>
            </a:r>
          </a:p>
          <a:p>
            <a:pPr marL="804672" lvl="3" indent="-347472" algn="l"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Considers the branch as a pump with a given horsepower (</a:t>
            </a:r>
            <a:r>
              <a:rPr lang="en-US" altLang="en-US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P</a:t>
            </a:r>
            <a:r>
              <a:rPr lang="en-US" altLang="en-US" sz="1600" dirty="0">
                <a:latin typeface="Arial" charset="0"/>
              </a:rPr>
              <a:t>) and efficiency</a:t>
            </a:r>
            <a:r>
              <a:rPr lang="en-US" altLang="en-US" sz="1600" dirty="0"/>
              <a:t> (</a:t>
            </a:r>
            <a:r>
              <a:rPr lang="en-US" altLang="en-US" sz="1600" i="1" dirty="0">
                <a:latin typeface="Symbol" pitchFamily="18" charset="2"/>
              </a:rPr>
              <a:t>h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472" lvl="1" indent="-347472" algn="l">
              <a:buFont typeface="Arial" panose="020B0604020202020204" pitchFamily="34" charset="0"/>
              <a:buChar char="−"/>
            </a:pPr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7472" lvl="1" indent="-347472" algn="l"/>
            <a:endParaRPr lang="en-US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4672" lvl="3" indent="-347472" algn="l"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Momentum Source (</a:t>
            </a:r>
            <a:r>
              <a:rPr lang="en-US" altLang="en-US" sz="1800" i="1" dirty="0">
                <a:latin typeface="Cambria Math" panose="02040503050406030204" pitchFamily="18" charset="0"/>
                <a:ea typeface="Cambria Math" panose="02040503050406030204" pitchFamily="18" charset="0"/>
                <a:cs typeface="Arial" panose="020B0604020202020204" pitchFamily="34" charset="0"/>
              </a:rPr>
              <a:t>S </a:t>
            </a:r>
            <a:r>
              <a:rPr lang="en-US" altLang="en-US" sz="1600" dirty="0">
                <a:latin typeface="Arial" panose="020B0604020202020204" pitchFamily="34" charset="0"/>
                <a:cs typeface="Arial" panose="020B0604020202020204" pitchFamily="34" charset="0"/>
              </a:rPr>
              <a:t>) used to induce the desired flow</a:t>
            </a:r>
            <a:endParaRPr lang="en-US" altLang="en-US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/>
              <p:cNvSpPr txBox="1"/>
              <p:nvPr/>
            </p:nvSpPr>
            <p:spPr>
              <a:xfrm>
                <a:off x="3809516" y="3621963"/>
                <a:ext cx="1524969" cy="52597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𝑆</m:t>
                      </m:r>
                      <m:r>
                        <a:rPr lang="en-US" sz="18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550</m:t>
                          </m:r>
                          <m:sSub>
                            <m:sSubPr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 panose="02040503050406030204" pitchFamily="18" charset="0"/>
                            </a:rPr>
                            <m:t>P</m:t>
                          </m:r>
                          <m:r>
                            <a:rPr lang="en-US" sz="1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𝜂</m:t>
                          </m:r>
                          <m:r>
                            <m:rPr>
                              <m:sty m:val="p"/>
                            </m:rPr>
                            <a:rPr lang="en-US" sz="1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A</m:t>
                          </m:r>
                        </m:num>
                        <m:den>
                          <m:acc>
                            <m:accPr>
                              <m:chr m:val="̇"/>
                              <m:ctrlP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sz="1800" dirty="0"/>
              </a:p>
            </p:txBody>
          </p:sp>
        </mc:Choice>
        <mc:Fallback xmlns="">
          <p:sp>
            <p:nvSpPr>
              <p:cNvPr id="47" name="TextBox 4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9516" y="3621963"/>
                <a:ext cx="1524969" cy="52597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486" y="1954629"/>
            <a:ext cx="2962913" cy="1042506"/>
          </a:xfrm>
          <a:prstGeom prst="rect">
            <a:avLst/>
          </a:prstGeom>
        </p:spPr>
      </p:pic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758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55</a:t>
            </a:fld>
            <a:endParaRPr lang="en-US"/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Resistance Option 16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4" name="Rectangle 14"/>
          <p:cNvSpPr>
            <a:spLocks noChangeArrowheads="1"/>
          </p:cNvSpPr>
          <p:nvPr/>
        </p:nvSpPr>
        <p:spPr bwMode="auto">
          <a:xfrm>
            <a:off x="386706" y="1150850"/>
            <a:ext cx="5009256" cy="616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7472" indent="-347472" algn="l"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charset="0"/>
              </a:rPr>
              <a:t>Valve with Given </a:t>
            </a:r>
            <a:r>
              <a:rPr lang="en-US" altLang="en-US" sz="18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altLang="en-US" sz="1800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r>
              <a:rPr lang="en-US" altLang="en-US" sz="1800" dirty="0">
                <a:latin typeface="Arial" charset="0"/>
              </a:rPr>
              <a:t> </a:t>
            </a:r>
            <a:endParaRPr lang="en-US" altLang="en-US" sz="1800" baseline="-25000" dirty="0">
              <a:latin typeface="Arial" charset="0"/>
            </a:endParaRPr>
          </a:p>
          <a:p>
            <a:pPr marL="747522" lvl="2" indent="-347472" algn="l"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Branch considered as a valve with a given </a:t>
            </a:r>
            <a:r>
              <a:rPr lang="en-US" altLang="en-US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altLang="en-US" sz="1600" baseline="-250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v</a:t>
            </a:r>
            <a:endParaRPr lang="en-US" altLang="en-US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3395" b="7206"/>
          <a:stretch/>
        </p:blipFill>
        <p:spPr>
          <a:xfrm>
            <a:off x="1597088" y="1994286"/>
            <a:ext cx="5994429" cy="1484894"/>
          </a:xfrm>
          <a:prstGeom prst="rect">
            <a:avLst/>
          </a:prstGeom>
        </p:spPr>
      </p:pic>
      <p:sp>
        <p:nvSpPr>
          <p:cNvPr id="26" name="Rectangle 4"/>
          <p:cNvSpPr>
            <a:spLocks noChangeArrowheads="1"/>
          </p:cNvSpPr>
          <p:nvPr/>
        </p:nvSpPr>
        <p:spPr bwMode="auto">
          <a:xfrm>
            <a:off x="3332879" y="3681757"/>
            <a:ext cx="2478243" cy="339196"/>
          </a:xfrm>
          <a:prstGeom prst="rect">
            <a:avLst/>
          </a:prstGeom>
          <a:noFill/>
          <a:ln>
            <a:noFill/>
          </a:ln>
        </p:spPr>
        <p:txBody>
          <a:bodyPr wrap="none" lIns="92075" tIns="46038" rIns="92075" bIns="46038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/>
            <a:r>
              <a:rPr lang="en-US" altLang="en-US" sz="1600" b="1" dirty="0">
                <a:solidFill>
                  <a:srgbClr val="0000FF"/>
                </a:solidFill>
                <a:latin typeface="Arial" charset="0"/>
              </a:rPr>
              <a:t>Flow Resistance Factor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60014" y="4106863"/>
                <a:ext cx="1653209" cy="53931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sub>
                      </m:sSub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4.6799 </m:t>
                          </m:r>
                          <m:r>
                            <m:rPr>
                              <m:sty m:val="p"/>
                            </m:rPr>
                            <a:rPr lang="en-US" sz="1600" b="0" i="0" smtClean="0">
                              <a:latin typeface="Cambria Math" panose="02040503050406030204" pitchFamily="18" charset="0"/>
                            </a:rPr>
                            <m:t>x</m:t>
                          </m:r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num>
                        <m:den>
                          <m:sSub>
                            <m:sSub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v</m:t>
                              </m:r>
                            </m:sub>
                            <m:sup>
                              <m:r>
                                <a:rPr lang="en-US" sz="1600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0014" y="4106863"/>
                <a:ext cx="1653209" cy="539315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745700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3" name="Text Box 13"/>
          <p:cNvSpPr txBox="1">
            <a:spLocks noChangeArrowheads="1"/>
          </p:cNvSpPr>
          <p:nvPr/>
        </p:nvSpPr>
        <p:spPr bwMode="auto">
          <a:xfrm>
            <a:off x="385227" y="1151436"/>
            <a:ext cx="8229600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7472" indent="-347472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US" altLang="en-US" sz="1800" dirty="0">
                <a:latin typeface="Arial" charset="0"/>
              </a:rPr>
              <a:t>Compressible Orifice</a:t>
            </a:r>
            <a:r>
              <a:rPr lang="en-US" altLang="en-US" sz="1400" dirty="0">
                <a:latin typeface="Arial" charset="0"/>
              </a:rPr>
              <a:t> (1/2)</a:t>
            </a:r>
            <a:endParaRPr lang="en-US" altLang="en-US" sz="1800" dirty="0">
              <a:latin typeface="Arial" charset="0"/>
            </a:endParaRPr>
          </a:p>
          <a:p>
            <a:pPr marL="109042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Option 22 considers branch as an orifice for compressible flow </a:t>
            </a:r>
          </a:p>
          <a:p>
            <a:pPr marL="109042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Flowrate is calculated from a simplified momentum equation </a:t>
            </a:r>
          </a:p>
          <a:p>
            <a:pPr marL="109042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Input is identical to Option 2 (Restriction)</a:t>
            </a:r>
          </a:p>
          <a:p>
            <a:pPr marL="1090422" lvl="1" indent="-347472" algn="l">
              <a:spcBef>
                <a:spcPts val="0"/>
              </a:spcBef>
              <a:buFont typeface="Arial" panose="020B0604020202020204" pitchFamily="34" charset="0"/>
              <a:buChar char="−"/>
            </a:pPr>
            <a:r>
              <a:rPr lang="en-US" altLang="en-US" sz="1600" dirty="0">
                <a:latin typeface="Arial" charset="0"/>
              </a:rPr>
              <a:t>Flow will choke at the critical pressure ratio (</a:t>
            </a:r>
            <a:r>
              <a:rPr lang="en-US" altLang="en-US" sz="1600" dirty="0" err="1">
                <a:latin typeface="Arial" charset="0"/>
              </a:rPr>
              <a:t>P</a:t>
            </a:r>
            <a:r>
              <a:rPr lang="en-US" altLang="en-US" sz="1600" baseline="-25000" dirty="0" err="1">
                <a:latin typeface="Arial" charset="0"/>
              </a:rPr>
              <a:t>down</a:t>
            </a:r>
            <a:r>
              <a:rPr lang="en-US" altLang="en-US" sz="1600" dirty="0">
                <a:latin typeface="Arial" charset="0"/>
              </a:rPr>
              <a:t>/P</a:t>
            </a:r>
            <a:r>
              <a:rPr lang="en-US" altLang="en-US" sz="1600" baseline="-25000" dirty="0">
                <a:latin typeface="Arial" charset="0"/>
              </a:rPr>
              <a:t>up</a:t>
            </a:r>
            <a:r>
              <a:rPr lang="en-US" altLang="en-US" sz="1600" dirty="0">
                <a:latin typeface="Arial" charset="0"/>
              </a:rPr>
              <a:t>)</a:t>
            </a:r>
          </a:p>
          <a:p>
            <a:pPr algn="l">
              <a:spcBef>
                <a:spcPts val="0"/>
              </a:spcBef>
            </a:pPr>
            <a:endParaRPr lang="en-US" altLang="en-US" dirty="0">
              <a:latin typeface="Arial" charset="0"/>
            </a:endParaRPr>
          </a:p>
        </p:txBody>
      </p:sp>
      <p:sp>
        <p:nvSpPr>
          <p:cNvPr id="21512" name="Rectangle 12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en-US" alt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56</a:t>
            </a:fld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Resistance Option </a:t>
            </a:r>
            <a:r>
              <a:rPr lang="en-US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22 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(1/2)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3691439" y="2949781"/>
                <a:ext cx="1761123" cy="7616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en-US" sz="16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n-US" alt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altLang="en-US" sz="1600" i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P</m:t>
                              </m:r>
                            </m:e>
                            <m:sub>
                              <m:r>
                                <m:rPr>
                                  <m:sty m:val="p"/>
                                </m:rPr>
                                <a:rPr lang="en-US" altLang="en-US" sz="1600" i="0">
                                  <a:solidFill>
                                    <a:srgbClr val="000000"/>
                                  </a:solidFill>
                                  <a:latin typeface="Cambria Math"/>
                                </a:rPr>
                                <m:t>cr</m:t>
                              </m:r>
                            </m:sub>
                          </m:sSub>
                          <m:r>
                            <a:rPr lang="en-US" altLang="en-US" sz="1600" i="1">
                              <a:solidFill>
                                <a:srgbClr val="000000"/>
                              </a:solidFill>
                              <a:latin typeface="Cambria Math"/>
                            </a:rPr>
                            <m:t>=</m:t>
                          </m:r>
                          <m:d>
                            <m:dPr>
                              <m:ctrlPr>
                                <a:rPr lang="en-US" alt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sz="16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altLang="en-US" sz="1600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en-US" altLang="en-US" sz="1600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𝛾</m:t>
                                  </m:r>
                                  <m:r>
                                    <a:rPr lang="en-US" altLang="en-US" sz="1600" i="1">
                                      <a:solidFill>
                                        <a:srgbClr val="0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+1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f>
                            <m:fPr>
                              <m:ctrlPr>
                                <a:rPr lang="en-US" altLang="en-US" sz="16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</m:num>
                            <m:den>
                              <m:r>
                                <a:rPr lang="en-US" alt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𝛾</m:t>
                              </m:r>
                              <m:r>
                                <a:rPr lang="en-US" altLang="en-US" sz="1600" i="1">
                                  <a:solidFill>
                                    <a:srgbClr val="000000"/>
                                  </a:solidFill>
                                  <a:latin typeface="Cambria Math"/>
                                  <a:ea typeface="Cambria Math"/>
                                </a:rPr>
                                <m:t>−1</m:t>
                              </m:r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91439" y="2949781"/>
                <a:ext cx="1761123" cy="761683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151" y="4259636"/>
            <a:ext cx="3003698" cy="1143000"/>
          </a:xfrm>
          <a:prstGeom prst="rect">
            <a:avLst/>
          </a:prstGeom>
        </p:spPr>
      </p:pic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5886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13"/>
              <p:cNvSpPr txBox="1">
                <a:spLocks noChangeArrowheads="1"/>
              </p:cNvSpPr>
              <p:nvPr/>
            </p:nvSpPr>
            <p:spPr bwMode="auto">
              <a:xfrm>
                <a:off x="385227" y="1151436"/>
                <a:ext cx="8229600" cy="51262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en-US" sz="1800" dirty="0">
                    <a:latin typeface="Arial" charset="0"/>
                  </a:rPr>
                  <a:t>Compressible Orifice </a:t>
                </a:r>
                <a:r>
                  <a:rPr lang="en-US" altLang="en-US" sz="1400" dirty="0">
                    <a:latin typeface="Arial" charset="0"/>
                  </a:rPr>
                  <a:t>(2/2)</a:t>
                </a: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marL="1090422" lvl="1" indent="-347472" algn="l">
                  <a:spcBef>
                    <a:spcPts val="0"/>
                  </a:spcBef>
                  <a:buFont typeface="Arial" panose="020B0604020202020204" pitchFamily="34" charset="0"/>
                  <a:buChar char="−"/>
                </a:pPr>
                <a:r>
                  <a: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If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en-US" sz="1800" b="0" i="1" smtClean="0">
                                <a:latin typeface="Cambria Math" panose="02040503050406030204" pitchFamily="18" charset="0"/>
                              </a:rPr>
                              <m:t>𝑑𝑜𝑤𝑛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en-US" sz="180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800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en-US" sz="1800" b="0" i="1" smtClean="0">
                                <a:latin typeface="Cambria Math" panose="02040503050406030204" pitchFamily="18" charset="0"/>
                              </a:rPr>
                              <m:t>𝑢𝑝</m:t>
                            </m:r>
                          </m:sub>
                        </m:sSub>
                      </m:den>
                    </m:f>
                    <m:r>
                      <a:rPr lang="en-US" altLang="en-US" sz="1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>
                      <m:sSubPr>
                        <m:ctrlPr>
                          <a:rPr lang="en-US" altLang="en-US" sz="18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en-US" sz="18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𝑐𝑟</m:t>
                        </m:r>
                      </m:sub>
                    </m:sSub>
                  </m:oMath>
                </a14:m>
                <a:r>
                  <a:rPr lang="en-US" altLang="en-US" sz="1800" dirty="0">
                    <a:latin typeface="Arial" panose="020B0604020202020204" pitchFamily="34" charset="0"/>
                    <a:cs typeface="Arial" panose="020B0604020202020204" pitchFamily="34" charset="0"/>
                  </a:rPr>
                  <a:t> (choked flow)</a:t>
                </a: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marL="1090422" lvl="1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1090422" lvl="1" indent="-347472" algn="l">
                  <a:spcBef>
                    <a:spcPts val="0"/>
                  </a:spcBef>
                  <a:buFont typeface="Arial" panose="020B0604020202020204" pitchFamily="34" charset="0"/>
                  <a:buChar char="−"/>
                </a:pPr>
                <a:r>
                  <a:rPr lang="en-US" alt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If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en-US" sz="1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alt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en-US" sz="1600" i="1">
                                <a:latin typeface="Cambria Math" panose="02040503050406030204" pitchFamily="18" charset="0"/>
                              </a:rPr>
                              <m:t>𝑑𝑜𝑤𝑛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alt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i="1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en-US" sz="1600" i="1">
                                <a:latin typeface="Cambria Math" panose="02040503050406030204" pitchFamily="18" charset="0"/>
                              </a:rPr>
                              <m:t>𝑢𝑝</m:t>
                            </m:r>
                          </m:sub>
                        </m:sSub>
                      </m:den>
                    </m:f>
                    <m:r>
                      <a:rPr lang="en-US" altLang="en-US" sz="1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&gt;</m:t>
                    </m:r>
                    <m:sSub>
                      <m:sSubPr>
                        <m:ctrlPr>
                          <a:rPr lang="en-US" alt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altLang="en-US" sz="16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𝑐𝑟</m:t>
                        </m:r>
                      </m:sub>
                    </m:sSub>
                  </m:oMath>
                </a14:m>
                <a:endParaRPr lang="en-US" altLang="en-US" sz="1600" dirty="0">
                  <a:latin typeface="Arial" charset="0"/>
                </a:endParaRP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algn="l">
                  <a:spcBef>
                    <a:spcPts val="0"/>
                  </a:spcBef>
                </a:pPr>
                <a:endParaRPr lang="en-US" altLang="en-US" sz="1400" dirty="0">
                  <a:latin typeface="Arial" charset="0"/>
                </a:endParaRPr>
              </a:p>
              <a:p>
                <a:pPr marL="347472" indent="-347472" algn="l">
                  <a:spcBef>
                    <a:spcPts val="0"/>
                  </a:spcBef>
                  <a:buFont typeface="Arial" panose="020B0604020202020204" pitchFamily="34" charset="0"/>
                  <a:buChar char="•"/>
                </a:pPr>
                <a:endParaRPr lang="en-US" altLang="en-US" sz="1800" dirty="0">
                  <a:latin typeface="Arial" charset="0"/>
                </a:endParaRPr>
              </a:p>
              <a:p>
                <a:pPr algn="l">
                  <a:spcBef>
                    <a:spcPts val="0"/>
                  </a:spcBef>
                </a:pPr>
                <a:endParaRPr lang="en-US" altLang="en-US" dirty="0">
                  <a:latin typeface="Arial" charset="0"/>
                </a:endParaRPr>
              </a:p>
            </p:txBody>
          </p:sp>
        </mc:Choice>
        <mc:Fallback xmlns="">
          <p:sp>
            <p:nvSpPr>
              <p:cNvPr id="10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5227" y="1151436"/>
                <a:ext cx="8229600" cy="5126275"/>
              </a:xfrm>
              <a:prstGeom prst="rect">
                <a:avLst/>
              </a:prstGeom>
              <a:blipFill rotWithShape="0">
                <a:blip r:embed="rId2"/>
                <a:stretch>
                  <a:fillRect l="-444" t="-7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C3D4A0-B40F-4217-A305-8121B00B743F}" type="slidenum">
              <a:rPr lang="en-US" smtClean="0"/>
              <a:t>57</a:t>
            </a:fld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Resistance Option </a:t>
            </a:r>
            <a:r>
              <a:rPr lang="en-US" sz="24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22 </a:t>
            </a:r>
            <a:r>
              <a:rPr lang="en-US" sz="1800" b="1" kern="0" dirty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(2/2)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0151" y="1674883"/>
            <a:ext cx="3003698" cy="11430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2583123" y="3754232"/>
                <a:ext cx="3977756" cy="5934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1600" b="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altLang="en-US" sz="1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altLang="en-US" sz="1600" b="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𝐿</m:t>
                        </m:r>
                      </m:sub>
                    </m:sSub>
                    <m:r>
                      <a:rPr lang="en-US" altLang="en-US" sz="1600" b="0" i="1">
                        <a:solidFill>
                          <a:srgbClr val="000000"/>
                        </a:solidFill>
                        <a:latin typeface="Cambria Math"/>
                      </a:rPr>
                      <m:t>𝐴</m:t>
                    </m:r>
                    <m:rad>
                      <m:radPr>
                        <m:degHide m:val="on"/>
                        <m:ctrlPr>
                          <a:rPr lang="en-US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𝑢𝑝</m:t>
                            </m:r>
                          </m:sub>
                        </m:sSub>
                        <m:sSub>
                          <m:sSubPr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𝑢𝑝</m:t>
                            </m:r>
                          </m:sub>
                        </m:sSub>
                        <m:sSub>
                          <m:sSubPr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f>
                          <m:fPr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𝛾</m:t>
                            </m:r>
                          </m:num>
                          <m:den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𝛾</m:t>
                            </m:r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den>
                        </m:f>
                        <m:sSup>
                          <m:sSupPr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en-US" sz="1600" b="0" i="1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  <m:t>𝑃</m:t>
                                    </m:r>
                                  </m:e>
                                  <m:sub>
                                    <m:r>
                                      <a:rPr lang="en-US" altLang="en-US" sz="1600" b="0" i="1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</a:rPr>
                                      <m:t>𝑐𝑟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US" alt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en-US" sz="1600" b="0" i="1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altLang="en-US" sz="1600" b="0" i="1">
                                    <a:solidFill>
                                      <a:srgbClr val="0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𝛾</m:t>
                                </m:r>
                              </m:den>
                            </m:f>
                          </m:sup>
                        </m:sSup>
                        <m:d>
                          <m:dPr>
                            <m:begChr m:val="["/>
                            <m:endChr m:val="]"/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alt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altLang="en-US" sz="1600" i="1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1600" b="0" i="1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altLang="en-US" sz="1600" b="0" i="1">
                                            <a:solidFill>
                                              <a:srgbClr val="000000"/>
                                            </a:solidFill>
                                            <a:latin typeface="Cambria Math"/>
                                          </a:rPr>
                                          <m:t>𝑐𝑟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  <m:sup>
                                <m:f>
                                  <m:fPr>
                                    <m:ctrlPr>
                                      <a:rPr lang="en-US" alt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en-US" sz="1600" b="0" i="1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𝛾</m:t>
                                    </m:r>
                                    <m:r>
                                      <a:rPr lang="en-US" altLang="en-US" sz="1600" b="0" i="1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US" altLang="en-US" sz="1600" b="0" i="1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𝛾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3123" y="3754232"/>
                <a:ext cx="3977756" cy="5934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2344244" y="5241005"/>
                <a:ext cx="4455515" cy="8198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en-US" altLang="en-US" sz="160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sz="1600" b="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𝑚</m:t>
                        </m:r>
                      </m:e>
                    </m:acc>
                  </m:oMath>
                </a14:m>
                <a:r>
                  <a:rPr lang="en-US" altLang="en-US" sz="160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en-US" sz="1600" b="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𝐶</m:t>
                        </m:r>
                      </m:e>
                      <m:sub>
                        <m:r>
                          <a:rPr lang="en-US" altLang="en-US" sz="1600" b="0" i="1">
                            <a:solidFill>
                              <a:srgbClr val="000000"/>
                            </a:solidFill>
                            <a:latin typeface="Cambria Math"/>
                          </a:rPr>
                          <m:t>𝐿</m:t>
                        </m:r>
                      </m:sub>
                    </m:sSub>
                    <m:r>
                      <a:rPr lang="en-US" altLang="en-US" sz="1600" b="0" i="1">
                        <a:solidFill>
                          <a:srgbClr val="000000"/>
                        </a:solidFill>
                        <a:latin typeface="Cambria Math"/>
                      </a:rPr>
                      <m:t>𝐴</m:t>
                    </m:r>
                    <m:rad>
                      <m:radPr>
                        <m:degHide m:val="on"/>
                        <m:ctrlPr>
                          <a:rPr lang="en-US" altLang="en-US" sz="16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sSub>
                          <m:sSubPr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𝑃</m:t>
                            </m:r>
                          </m:e>
                          <m:sub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𝑢𝑝</m:t>
                            </m:r>
                          </m:sub>
                        </m:sSub>
                        <m:sSub>
                          <m:sSubPr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𝜌</m:t>
                            </m:r>
                          </m:e>
                          <m:sub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𝑢𝑝</m:t>
                            </m:r>
                          </m:sub>
                        </m:sSub>
                        <m:sSub>
                          <m:sSubPr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𝑔</m:t>
                            </m:r>
                          </m:e>
                          <m:sub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𝑐</m:t>
                            </m:r>
                          </m:sub>
                        </m:sSub>
                        <m:f>
                          <m:fPr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2</m:t>
                            </m:r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𝛾</m:t>
                            </m:r>
                          </m:num>
                          <m:den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𝛾</m:t>
                            </m:r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  <a:ea typeface="Cambria Math"/>
                              </a:rPr>
                              <m:t>−1</m:t>
                            </m:r>
                          </m:den>
                        </m:f>
                        <m:sSup>
                          <m:sSupPr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altLang="en-US" sz="1600" i="1" smtClean="0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sSub>
                                      <m:sSubPr>
                                        <m:ctrlPr>
                                          <a:rPr lang="en-US" altLang="en-US" sz="160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1600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altLang="en-US" sz="1600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𝑑𝑜𝑤𝑛</m:t>
                                        </m:r>
                                      </m:sub>
                                    </m:sSub>
                                  </m:num>
                                  <m:den>
                                    <m:sSub>
                                      <m:sSubPr>
                                        <m:ctrlPr>
                                          <a:rPr lang="en-US" altLang="en-US" sz="160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altLang="en-US" sz="1600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𝑃</m:t>
                                        </m:r>
                                      </m:e>
                                      <m:sub>
                                        <m:r>
                                          <a:rPr lang="en-US" altLang="en-US" sz="1600" b="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  <m:t>𝑢𝑝</m:t>
                                        </m:r>
                                      </m:sub>
                                    </m:sSub>
                                  </m:den>
                                </m:f>
                              </m:e>
                            </m:d>
                          </m:e>
                          <m:sup>
                            <m:f>
                              <m:fPr>
                                <m:ctrlPr>
                                  <a:rPr lang="en-US" alt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en-US" sz="1600" b="0" i="1">
                                    <a:solidFill>
                                      <a:srgbClr val="000000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num>
                              <m:den>
                                <m:r>
                                  <a:rPr lang="en-US" altLang="en-US" sz="1600" b="0" i="1">
                                    <a:solidFill>
                                      <a:srgbClr val="0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𝛾</m:t>
                                </m:r>
                              </m:den>
                            </m:f>
                          </m:sup>
                        </m:sSup>
                        <m:d>
                          <m:dPr>
                            <m:begChr m:val="["/>
                            <m:endChr m:val="]"/>
                            <m:ctrlPr>
                              <a:rPr lang="en-US" altLang="en-US" sz="1600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1600" b="0" i="1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altLang="en-US" sz="1600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alt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f>
                                      <m:fPr>
                                        <m:ctrlPr>
                                          <a:rPr lang="en-US" altLang="en-US" sz="1600" i="1" smtClean="0">
                                            <a:solidFill>
                                              <a:srgbClr val="000000"/>
                                            </a:solidFill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fPr>
                                      <m:num>
                                        <m:sSub>
                                          <m:sSubPr>
                                            <m:ctrlPr>
                                              <a:rPr lang="en-US" altLang="en-US" sz="1600" i="1" smtClean="0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en-US" sz="1600" b="0" i="1" smtClean="0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𝑃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en-US" sz="1600" b="0" i="1" smtClean="0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𝑑𝑜𝑤𝑛</m:t>
                                            </m:r>
                                          </m:sub>
                                        </m:sSub>
                                      </m:num>
                                      <m:den>
                                        <m:sSub>
                                          <m:sSubPr>
                                            <m:ctrlPr>
                                              <a:rPr lang="en-US" altLang="en-US" sz="1600" i="1" smtClean="0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</m:ctrlPr>
                                          </m:sSubPr>
                                          <m:e>
                                            <m:r>
                                              <a:rPr lang="en-US" altLang="en-US" sz="1600" b="0" i="1" smtClean="0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𝑃</m:t>
                                            </m:r>
                                          </m:e>
                                          <m:sub>
                                            <m:r>
                                              <a:rPr lang="en-US" altLang="en-US" sz="1600" b="0" i="1" smtClean="0">
                                                <a:solidFill>
                                                  <a:srgbClr val="000000"/>
                                                </a:solidFill>
                                                <a:latin typeface="Cambria Math" panose="02040503050406030204" pitchFamily="18" charset="0"/>
                                              </a:rPr>
                                              <m:t>𝑢𝑝</m:t>
                                            </m:r>
                                          </m:sub>
                                        </m:sSub>
                                      </m:den>
                                    </m:f>
                                  </m:e>
                                </m:d>
                              </m:e>
                              <m:sup>
                                <m:f>
                                  <m:fPr>
                                    <m:ctrlPr>
                                      <a:rPr lang="en-US" altLang="en-US" sz="1600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altLang="en-US" sz="1600" b="0" i="1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𝛾</m:t>
                                    </m:r>
                                    <m:r>
                                      <a:rPr lang="en-US" altLang="en-US" sz="1600" b="0" i="1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−1</m:t>
                                    </m:r>
                                  </m:num>
                                  <m:den>
                                    <m:r>
                                      <a:rPr lang="en-US" altLang="en-US" sz="1600" b="0" i="1">
                                        <a:solidFill>
                                          <a:srgbClr val="000000"/>
                                        </a:solidFill>
                                        <a:latin typeface="Cambria Math"/>
                                        <a:ea typeface="Cambria Math"/>
                                      </a:rPr>
                                      <m:t>𝛾</m:t>
                                    </m:r>
                                  </m:den>
                                </m:f>
                              </m:sup>
                            </m:sSup>
                          </m:e>
                        </m:d>
                      </m:e>
                    </m:ra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244" y="5241005"/>
                <a:ext cx="4455515" cy="819840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73661" y="6400800"/>
            <a:ext cx="2895600" cy="457200"/>
          </a:xfrm>
        </p:spPr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9813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457200" y="15985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Thank You!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086600" y="6492875"/>
            <a:ext cx="2057400" cy="365125"/>
          </a:xfrm>
        </p:spPr>
        <p:txBody>
          <a:bodyPr/>
          <a:lstStyle/>
          <a:p>
            <a:fld id="{1A34C004-7483-402A-9C51-03C02C4C1CD2}" type="slidenum">
              <a:rPr lang="en-US" smtClean="0"/>
              <a:t>58</a:t>
            </a:fld>
            <a:endParaRPr lang="en-US" dirty="0"/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723900" y="1376542"/>
            <a:ext cx="7391400" cy="4114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Ø"/>
              <a:defRPr sz="1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400" kern="0" dirty="0"/>
              <a:t>For more information:</a:t>
            </a:r>
          </a:p>
          <a:p>
            <a:pPr lvl="1"/>
            <a:r>
              <a:rPr lang="en-US" sz="2400" kern="0" dirty="0"/>
              <a:t>https://www.nasa.gov/gfssp</a:t>
            </a:r>
          </a:p>
          <a:p>
            <a:r>
              <a:rPr lang="en-US" sz="2400" kern="0" dirty="0"/>
              <a:t>Contact:</a:t>
            </a:r>
          </a:p>
          <a:p>
            <a:pPr lvl="1"/>
            <a:r>
              <a:rPr lang="en-US" sz="2400" kern="0" dirty="0"/>
              <a:t>alok.k.majumdar@nasa.gov</a:t>
            </a:r>
          </a:p>
          <a:p>
            <a:pPr lvl="1"/>
            <a:r>
              <a:rPr lang="en-US" sz="2400" kern="0" dirty="0"/>
              <a:t>andre.c.leclair@nasa.gov</a:t>
            </a:r>
          </a:p>
          <a:p>
            <a:r>
              <a:rPr lang="en-US" sz="2400" kern="0" dirty="0"/>
              <a:t>Videos of GFSSP 3-day training class:</a:t>
            </a:r>
          </a:p>
          <a:p>
            <a:pPr lvl="1"/>
            <a:r>
              <a:rPr lang="en-US" sz="2400" kern="0" dirty="0"/>
              <a:t>https://nescacademy.nasa.gov</a:t>
            </a:r>
          </a:p>
          <a:p>
            <a:pPr marL="457200" lvl="1" indent="0">
              <a:buNone/>
            </a:pPr>
            <a:endParaRPr lang="en-US" sz="2000" kern="0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GFSSP 7.02 Training Course  TFAWS 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8532308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16408</TotalTime>
  <Words>2905</Words>
  <Application>Microsoft Office PowerPoint</Application>
  <PresentationFormat>On-screen Show (4:3)</PresentationFormat>
  <Paragraphs>873</Paragraphs>
  <Slides>58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58</vt:i4>
      </vt:variant>
    </vt:vector>
  </HeadingPairs>
  <TitlesOfParts>
    <vt:vector size="69" baseType="lpstr">
      <vt:lpstr>Arial</vt:lpstr>
      <vt:lpstr>Arial Unicode MS</vt:lpstr>
      <vt:lpstr>Calibri</vt:lpstr>
      <vt:lpstr>Cambria Math</vt:lpstr>
      <vt:lpstr>Symbol</vt:lpstr>
      <vt:lpstr>Times New Roman</vt:lpstr>
      <vt:lpstr>Wingdings</vt:lpstr>
      <vt:lpstr>Default Design</vt:lpstr>
      <vt:lpstr>Document</vt:lpstr>
      <vt:lpstr>Photo Editor Photo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Model of Evaporative Mass Transfer</dc:title>
  <dc:creator>Alok Majumdar</dc:creator>
  <cp:lastModifiedBy>Leclair, Andre C. (MSFC-ER43)</cp:lastModifiedBy>
  <cp:revision>377</cp:revision>
  <cp:lastPrinted>2019-08-22T19:30:14Z</cp:lastPrinted>
  <dcterms:created xsi:type="dcterms:W3CDTF">2000-02-22T21:14:35Z</dcterms:created>
  <dcterms:modified xsi:type="dcterms:W3CDTF">2023-08-10T21:10:05Z</dcterms:modified>
</cp:coreProperties>
</file>