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</p:sldMasterIdLst>
  <p:sldIdLst>
    <p:sldId id="1118" r:id="rId3"/>
    <p:sldId id="1119" r:id="rId4"/>
    <p:sldId id="260" r:id="rId5"/>
    <p:sldId id="1114" r:id="rId6"/>
    <p:sldId id="263" r:id="rId7"/>
    <p:sldId id="1116" r:id="rId8"/>
    <p:sldId id="264" r:id="rId9"/>
    <p:sldId id="265" r:id="rId10"/>
    <p:sldId id="258" r:id="rId11"/>
    <p:sldId id="259" r:id="rId12"/>
    <p:sldId id="1115" r:id="rId13"/>
    <p:sldId id="1120" r:id="rId14"/>
    <p:sldId id="1117" r:id="rId15"/>
    <p:sldId id="25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7FF"/>
    <a:srgbClr val="6D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26"/>
    <p:restoredTop sz="95833"/>
  </p:normalViewPr>
  <p:slideViewPr>
    <p:cSldViewPr snapToGrid="0">
      <p:cViewPr>
        <p:scale>
          <a:sx n="106" d="100"/>
          <a:sy n="106" d="100"/>
        </p:scale>
        <p:origin x="1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953000"/>
            <a:ext cx="6880654" cy="978729"/>
          </a:xfrm>
        </p:spPr>
        <p:txBody>
          <a:bodyPr wrap="square" anchor="t">
            <a:sp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The New Earth Science</a:t>
            </a:r>
            <a:br>
              <a:rPr lang="en-US" dirty="0"/>
            </a:br>
            <a:r>
              <a:rPr lang="en-US" dirty="0"/>
              <a:t>Division Template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429310"/>
            <a:ext cx="2990088" cy="1960606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3067304" y="2429310"/>
            <a:ext cx="2990088" cy="1960606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34608" y="2429310"/>
            <a:ext cx="2990088" cy="1960606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201912" y="2429310"/>
            <a:ext cx="2990088" cy="1960606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668832" y="4928616"/>
            <a:ext cx="4048125" cy="313944"/>
          </a:xfrm>
        </p:spPr>
        <p:txBody>
          <a:bodyPr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1">
                    <a:lumMod val="50000"/>
                  </a:schemeClr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Presenter Name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644765" y="5254435"/>
            <a:ext cx="4071938" cy="1012825"/>
          </a:xfrm>
        </p:spPr>
        <p:txBody>
          <a:bodyPr>
            <a:noAutofit/>
          </a:bodyPr>
          <a:lstStyle>
            <a:lvl1pPr marL="0" indent="0" algn="r">
              <a:spcBef>
                <a:spcPts val="400"/>
              </a:spcBef>
              <a:buFont typeface="Arial" charset="0"/>
              <a:buNone/>
              <a:defRPr sz="18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2pPr>
            <a:lvl3pPr marL="9144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3pPr>
            <a:lvl4pPr marL="13716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4pPr>
            <a:lvl5pPr marL="18288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Organization</a:t>
            </a:r>
          </a:p>
          <a:p>
            <a:pPr lvl="0"/>
            <a:r>
              <a:rPr lang="en-US" dirty="0"/>
              <a:t>Contact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644765" y="6339395"/>
            <a:ext cx="4071938" cy="317437"/>
          </a:xfrm>
        </p:spPr>
        <p:txBody>
          <a:bodyPr>
            <a:noAutofit/>
          </a:bodyPr>
          <a:lstStyle>
            <a:lvl1pPr marL="0" indent="0" algn="r">
              <a:spcBef>
                <a:spcPts val="400"/>
              </a:spcBef>
              <a:buFont typeface="Arial" charset="0"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2pPr>
            <a:lvl3pPr marL="9144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3pPr>
            <a:lvl4pPr marL="13716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4pPr>
            <a:lvl5pPr marL="18288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5pPr>
          </a:lstStyle>
          <a:p>
            <a:pPr lvl="0"/>
            <a:r>
              <a:rPr lang="en-US" dirty="0"/>
              <a:t>MONTH YEAR</a:t>
            </a:r>
          </a:p>
        </p:txBody>
      </p:sp>
    </p:spTree>
    <p:extLst>
      <p:ext uri="{BB962C8B-B14F-4D97-AF65-F5344CB8AC3E}">
        <p14:creationId xmlns:p14="http://schemas.microsoft.com/office/powerpoint/2010/main" val="210202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7700"/>
            <a:ext cx="10515600" cy="646331"/>
          </a:xfrm>
        </p:spPr>
        <p:txBody>
          <a:bodyPr anchor="t" anchorCtr="0">
            <a:sp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rgbClr val="244D60"/>
                </a:solidFill>
              </a:defRPr>
            </a:lvl1pPr>
            <a:lvl2pPr>
              <a:defRPr>
                <a:solidFill>
                  <a:srgbClr val="244D60"/>
                </a:solidFill>
              </a:defRPr>
            </a:lvl2pPr>
            <a:lvl3pPr>
              <a:defRPr>
                <a:solidFill>
                  <a:srgbClr val="244D60"/>
                </a:solidFill>
              </a:defRPr>
            </a:lvl3pPr>
            <a:lvl4pPr>
              <a:defRPr b="0">
                <a:solidFill>
                  <a:srgbClr val="244D60"/>
                </a:solidFill>
              </a:defRPr>
            </a:lvl4pPr>
            <a:lvl5pPr>
              <a:defRPr b="0">
                <a:solidFill>
                  <a:srgbClr val="244D6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6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8">
          <p15:clr>
            <a:srgbClr val="FBAE40"/>
          </p15:clr>
        </p15:guide>
        <p15:guide id="2" pos="52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317691" cy="69287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9220" y="685800"/>
            <a:ext cx="6172200" cy="646331"/>
          </a:xfrm>
        </p:spPr>
        <p:txBody>
          <a:bodyPr wrap="square" anchor="t" anchorCtr="0">
            <a:sp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189220" y="1825625"/>
            <a:ext cx="6164580" cy="4351338"/>
          </a:xfrm>
        </p:spPr>
        <p:txBody>
          <a:bodyPr/>
          <a:lstStyle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5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26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9220" y="1825625"/>
            <a:ext cx="6164580" cy="4351338"/>
          </a:xfrm>
        </p:spPr>
        <p:txBody>
          <a:bodyPr/>
          <a:lstStyle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181600" y="685800"/>
            <a:ext cx="619506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6E883B-401C-AD48-8B89-0D3369158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82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26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131" y="685800"/>
            <a:ext cx="10515600" cy="646331"/>
          </a:xfrm>
        </p:spPr>
        <p:txBody>
          <a:bodyPr anchor="t" anchorCtr="0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07796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95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045" y="685800"/>
            <a:ext cx="10515600" cy="646331"/>
          </a:xfrm>
        </p:spPr>
        <p:txBody>
          <a:bodyPr anchor="t" anchorCtr="0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45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289092"/>
            <a:ext cx="12192097" cy="35337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960536"/>
            <a:ext cx="12460637" cy="2138766"/>
          </a:xfrm>
          <a:prstGeom prst="rect">
            <a:avLst/>
          </a:prstGeom>
          <a:solidFill>
            <a:schemeClr val="bg1">
              <a:alpha val="50000"/>
            </a:schemeClr>
          </a:solid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311849"/>
            <a:ext cx="10515600" cy="1338828"/>
          </a:xfrm>
        </p:spPr>
        <p:txBody>
          <a:bodyPr>
            <a:spAutoFit/>
          </a:bodyPr>
          <a:lstStyle>
            <a:lvl1pPr algn="ctr">
              <a:defRPr sz="5000" b="1" baseline="0"/>
            </a:lvl1pPr>
          </a:lstStyle>
          <a:p>
            <a:r>
              <a:rPr lang="en-US" dirty="0"/>
              <a:t>NASA SCIENCE</a:t>
            </a:r>
            <a:br>
              <a:rPr lang="en-US" dirty="0"/>
            </a:br>
            <a:r>
              <a:rPr lang="en-US" sz="4000" b="0" dirty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8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8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4953000"/>
            <a:ext cx="6902196" cy="978729"/>
          </a:xfrm>
        </p:spPr>
        <p:txBody>
          <a:bodyPr wrap="square" anchor="t" anchorCtr="0">
            <a:spAutoFit/>
          </a:bodyPr>
          <a:lstStyle>
            <a:lvl1pPr algn="l">
              <a:defRPr sz="3200" b="1" i="0" baseline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The New Animated Earth</a:t>
            </a:r>
            <a:br>
              <a:rPr lang="en-US" dirty="0"/>
            </a:br>
            <a:r>
              <a:rPr lang="en-US" dirty="0"/>
              <a:t>Science Division Template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668832" y="4928616"/>
            <a:ext cx="4048125" cy="313944"/>
          </a:xfrm>
        </p:spPr>
        <p:txBody>
          <a:bodyPr>
            <a:normAutofit/>
          </a:bodyPr>
          <a:lstStyle>
            <a:lvl1pPr marL="0" indent="0" algn="r">
              <a:buNone/>
              <a:defRPr sz="1800" b="1" baseline="0">
                <a:solidFill>
                  <a:srgbClr val="244D60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Presenter Name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644765" y="5254435"/>
            <a:ext cx="4071938" cy="1012825"/>
          </a:xfrm>
        </p:spPr>
        <p:txBody>
          <a:bodyPr>
            <a:noAutofit/>
          </a:bodyPr>
          <a:lstStyle>
            <a:lvl1pPr marL="0" indent="0" algn="r">
              <a:spcBef>
                <a:spcPts val="400"/>
              </a:spcBef>
              <a:buFont typeface="Arial" charset="0"/>
              <a:buNone/>
              <a:defRPr sz="1800" baseline="0">
                <a:solidFill>
                  <a:srgbClr val="244D60"/>
                </a:solidFill>
              </a:defRPr>
            </a:lvl1pPr>
            <a:lvl2pPr marL="4572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2pPr>
            <a:lvl3pPr marL="9144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3pPr>
            <a:lvl4pPr marL="13716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4pPr>
            <a:lvl5pPr marL="18288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Organization</a:t>
            </a:r>
          </a:p>
          <a:p>
            <a:pPr lvl="0"/>
            <a:r>
              <a:rPr lang="en-US" dirty="0"/>
              <a:t>Contact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644765" y="6339395"/>
            <a:ext cx="4071938" cy="317437"/>
          </a:xfrm>
        </p:spPr>
        <p:txBody>
          <a:bodyPr>
            <a:noAutofit/>
          </a:bodyPr>
          <a:lstStyle>
            <a:lvl1pPr marL="0" indent="0" algn="r">
              <a:spcBef>
                <a:spcPts val="400"/>
              </a:spcBef>
              <a:buFont typeface="Arial" charset="0"/>
              <a:buNone/>
              <a:defRPr sz="1400" baseline="0">
                <a:solidFill>
                  <a:srgbClr val="244D60"/>
                </a:solidFill>
              </a:defRPr>
            </a:lvl1pPr>
            <a:lvl2pPr marL="4572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2pPr>
            <a:lvl3pPr marL="9144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3pPr>
            <a:lvl4pPr marL="13716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4pPr>
            <a:lvl5pPr marL="18288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5pPr>
          </a:lstStyle>
          <a:p>
            <a:pPr lvl="0"/>
            <a:r>
              <a:rPr lang="en-US" dirty="0"/>
              <a:t>MONTH YEAR</a:t>
            </a:r>
          </a:p>
        </p:txBody>
      </p:sp>
    </p:spTree>
    <p:extLst>
      <p:ext uri="{BB962C8B-B14F-4D97-AF65-F5344CB8AC3E}">
        <p14:creationId xmlns:p14="http://schemas.microsoft.com/office/powerpoint/2010/main" val="41784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13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58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/>
        </p:nvSpPr>
        <p:spPr bwMode="auto">
          <a:xfrm>
            <a:off x="10566400" y="6618288"/>
            <a:ext cx="16256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00" b="0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2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5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77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867" y="74614"/>
            <a:ext cx="10219267" cy="854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84817" y="1290638"/>
            <a:ext cx="5128683" cy="5137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6701" y="1290638"/>
            <a:ext cx="5128684" cy="5137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10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57AF682-E443-4C5A-9EDA-20B2D19DBBCE}" type="datetimeFigureOut">
              <a:rPr lang="en-US" smtClean="0"/>
              <a:t>8/10/23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26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29CC8-2120-2341-602A-03A6AB554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BE2834-436A-1CDB-E4C3-3B6E4BE25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C135D-49B9-D462-97A6-1F75A3097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1772-6E6B-F141-AF25-179185C5DA14}" type="datetimeFigureOut">
              <a:rPr lang="en-US" smtClean="0"/>
              <a:t>8/10/23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38B25-534E-EE71-631D-B7B45EFF4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5CDD1-A327-EC7D-B880-9D18F0D83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066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2AC9A-4667-A997-414E-8C88907F5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E3016-A1E8-7053-7F13-CE18E1F14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6779F-26EB-56BE-ADA3-9A8D8599D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1772-6E6B-F141-AF25-179185C5DA14}" type="datetimeFigureOut">
              <a:rPr lang="en-US" smtClean="0"/>
              <a:t>8/10/23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A9026-2462-82EE-AFFA-E9AE04829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8274E-B75D-7625-3669-D46585E04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358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73302-260E-9948-E28C-291C2CBF3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3C5963-5B25-E28F-B047-6609E5DFA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DC8828-CE44-39F5-7AEB-7AB61AEA5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1772-6E6B-F141-AF25-179185C5DA14}" type="datetimeFigureOut">
              <a:rPr lang="en-US" smtClean="0"/>
              <a:t>8/10/23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7824E-2171-BE67-1685-DC5ECF7FC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08427-23CA-53CC-A009-FD6BBDA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78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1E877-4236-0D85-2D7F-80DC23FA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5B76C-8265-6766-AEE7-7EAE5DACFD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6B3D6E-BD5C-58C3-3FAB-484E308CA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1CF82-6727-DE69-C8C4-FB3C1D61A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1772-6E6B-F141-AF25-179185C5DA14}" type="datetimeFigureOut">
              <a:rPr lang="en-US" smtClean="0"/>
              <a:t>8/10/23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5BEF6-F639-1E25-582C-B3F820D3C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DC6B1-B55D-19F8-6C36-48CB5F679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75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DDE-602D-B75C-8A9A-62FEC8897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2ACE5-7967-DA65-0D43-1F1275F02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734F1-FDC9-29CB-A443-2319CDCB9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D4E139-C9E3-A09A-64FF-467C41A771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51DEC2-2772-B60C-9342-154EF5004F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FFED2C-D541-A6D3-2BC1-68274AC15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1772-6E6B-F141-AF25-179185C5DA14}" type="datetimeFigureOut">
              <a:rPr lang="en-US" smtClean="0"/>
              <a:t>8/10/23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567795-032D-F6E1-FA8B-EA1A9D4BB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46DBF5-0197-F06D-8DFD-2CE89C050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07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4B976-AE03-581F-561F-45DDF988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18C5C6-97E5-EF6C-12D4-F2A8CAFBA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1772-6E6B-F141-AF25-179185C5DA14}" type="datetimeFigureOut">
              <a:rPr lang="en-US" smtClean="0"/>
              <a:t>8/10/23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DC45F6-DDF0-9CCD-4197-D9B30C6F7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4C79A-1E5F-7DE6-71A4-D5828A2BD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49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8A226-598B-941A-BBDB-39E569D00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1772-6E6B-F141-AF25-179185C5DA14}" type="datetimeFigureOut">
              <a:rPr lang="en-US" smtClean="0"/>
              <a:t>8/10/23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09154-8241-2F9B-DB5B-08CBB6D7F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AE03E-011E-5295-D8FC-F6EC3309F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3423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E5EA-D318-2048-B260-599E317B4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994E3-848B-04D8-F47D-50633622E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7DDCE-B1D8-9E02-FBDC-818D9340B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C13C3B-18E9-8946-CB56-0ED9B8C4E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1772-6E6B-F141-AF25-179185C5DA14}" type="datetimeFigureOut">
              <a:rPr lang="en-US" smtClean="0"/>
              <a:t>8/10/23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8036E-802A-4083-9B33-FC1BF95A7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949F0-2C8E-2719-607F-BAECB4A17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680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460EE-57D4-9651-39DD-CCA382CCD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54B730-3DD0-D3B9-7F40-960003390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32E7E-8CB0-2D6E-D432-54680BB03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359A7-9BD7-CB6C-25A3-E14406B89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1772-6E6B-F141-AF25-179185C5DA14}" type="datetimeFigureOut">
              <a:rPr lang="en-US" smtClean="0"/>
              <a:t>8/10/23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288D4-3BEF-5BF6-93F8-A2657F398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D3669-51C5-DFB0-1732-5526992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163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8BED5-2D39-CBC2-4B6B-9B274A5A8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2E2063-59BD-00EB-7571-6830B7888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4C8F3-6A3F-72FB-5E4E-78A22E5DD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1772-6E6B-F141-AF25-179185C5DA14}" type="datetimeFigureOut">
              <a:rPr lang="en-US" smtClean="0"/>
              <a:t>8/10/23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9BAB-B085-B675-8727-D183A0BBD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4E3AC-1909-AE61-AB74-9A3406BFF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798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734144-E0AB-6D03-6278-2E9535C13A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141E7-0C70-DCB3-90CB-8C22A5B033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E3F0E-94E8-091C-9E4C-87D5FD02B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81772-6E6B-F141-AF25-179185C5DA14}" type="datetimeFigureOut">
              <a:rPr lang="en-US" smtClean="0"/>
              <a:t>8/10/23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F4C22-B041-2FCC-2FB5-100EBF72B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EC529-5591-69EC-6C4B-DA4E9AE1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43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B7FDEC3D-27E8-5446-BBFA-A438B527DD1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99677"/>
            <a:ext cx="1117600" cy="928229"/>
          </a:xfrm>
          <a:prstGeom prst="rect">
            <a:avLst/>
          </a:prstGeom>
        </p:spPr>
      </p:pic>
      <p:pic>
        <p:nvPicPr>
          <p:cNvPr id="1026" name="Picture 2" descr="Convective Processes Experiment - Cabo Verde">
            <a:extLst>
              <a:ext uri="{FF2B5EF4-FFF2-40B4-BE49-F238E27FC236}">
                <a16:creationId xmlns:a16="http://schemas.microsoft.com/office/drawing/2014/main" id="{14629097-37EE-0487-EC4D-E0D9F24CCE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656" y="0"/>
            <a:ext cx="1226344" cy="11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16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72F738-C2A5-344E-7826-710B60EE7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D2EECB-797D-C867-4F21-3D7A15DCE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257F0-E8FF-5764-187D-3CDA72CEA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81772-6E6B-F141-AF25-179185C5DA14}" type="datetimeFigureOut">
              <a:rPr lang="en-US" smtClean="0"/>
              <a:t>8/14/23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D8C2D-70AB-020B-61E3-9D8FD89D5F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C583E-78AA-D693-BFC2-4EA03C2E29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6D2B8-4094-0342-8A71-CFB9AE5C2C8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Convective Processes Experiment - Cabo Verde">
            <a:extLst>
              <a:ext uri="{FF2B5EF4-FFF2-40B4-BE49-F238E27FC236}">
                <a16:creationId xmlns:a16="http://schemas.microsoft.com/office/drawing/2014/main" id="{87AA571E-BF5D-306C-AF62-08368E3544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656" y="0"/>
            <a:ext cx="1226344" cy="11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111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ristopher.m.bedka@nasa.gov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6.png"/><Relationship Id="rId4" Type="http://schemas.openxmlformats.org/officeDocument/2006/relationships/hyperlink" Target="https://www-air.larc.nasa.gov/cgi-bin/ArcView/cpex.202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9.wmf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oleObject" Target="../embeddings/oleObject1.bin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hdphoto" Target="../media/hdphoto1.wdp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 airplane wing in the sky&#10;&#10;Description automatically generated">
            <a:extLst>
              <a:ext uri="{FF2B5EF4-FFF2-40B4-BE49-F238E27FC236}">
                <a16:creationId xmlns:a16="http://schemas.microsoft.com/office/drawing/2014/main" id="{057ED597-1A56-68C1-E6F5-D71D3D80E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29" y="14344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4FEFF5-EF91-E327-984E-CA7494250B44}"/>
              </a:ext>
            </a:extLst>
          </p:cNvPr>
          <p:cNvSpPr txBox="1"/>
          <p:nvPr/>
        </p:nvSpPr>
        <p:spPr>
          <a:xfrm>
            <a:off x="-2005699" y="951843"/>
            <a:ext cx="11273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DAWN CPEX-CV Data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D89896-E5A7-A633-0ACF-1BF8B1EB8759}"/>
              </a:ext>
            </a:extLst>
          </p:cNvPr>
          <p:cNvSpPr txBox="1"/>
          <p:nvPr/>
        </p:nvSpPr>
        <p:spPr>
          <a:xfrm>
            <a:off x="168303" y="4073667"/>
            <a:ext cx="69255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Kristopher Bedka, </a:t>
            </a:r>
            <a:r>
              <a:rPr lang="en-US" b="1" dirty="0" err="1">
                <a:solidFill>
                  <a:schemeClr val="bg1"/>
                </a:solidFill>
              </a:rPr>
              <a:t>Zhaoyan</a:t>
            </a:r>
            <a:r>
              <a:rPr lang="en-US" b="1" dirty="0">
                <a:solidFill>
                  <a:schemeClr val="bg1"/>
                </a:solidFill>
              </a:rPr>
              <a:t> Liu, John Cooney, Michael </a:t>
            </a:r>
            <a:r>
              <a:rPr lang="en-US" b="1" dirty="0" err="1">
                <a:solidFill>
                  <a:schemeClr val="bg1"/>
                </a:solidFill>
              </a:rPr>
              <a:t>Kavaya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i="1" dirty="0">
                <a:solidFill>
                  <a:schemeClr val="bg1"/>
                </a:solidFill>
              </a:rPr>
              <a:t>NASA Langley Research Center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Steven Greco and Dave Emmitt</a:t>
            </a:r>
          </a:p>
          <a:p>
            <a:r>
              <a:rPr lang="en-US" b="1" i="1" dirty="0">
                <a:solidFill>
                  <a:schemeClr val="bg1"/>
                </a:solidFill>
              </a:rPr>
              <a:t>Simpson Weather Associates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The DAWN, HALO, and AVAPS Engineering and Science Teams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</a:rPr>
              <a:t>Contact </a:t>
            </a:r>
            <a:r>
              <a:rPr lang="en-US" b="1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kristopher.m.bedka@nasa.gov</a:t>
            </a:r>
            <a:r>
              <a:rPr lang="en-US" b="1" dirty="0">
                <a:solidFill>
                  <a:srgbClr val="FFFF00"/>
                </a:solidFill>
              </a:rPr>
              <a:t> for questions/collaborations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BEF80C-E2F4-61A2-D1B7-64447D9E8D5D}"/>
              </a:ext>
            </a:extLst>
          </p:cNvPr>
          <p:cNvSpPr txBox="1"/>
          <p:nvPr/>
        </p:nvSpPr>
        <p:spPr>
          <a:xfrm>
            <a:off x="6217921" y="6541198"/>
            <a:ext cx="5970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>
                <a:solidFill>
                  <a:schemeClr val="bg1"/>
                </a:solidFill>
              </a:rPr>
              <a:t>10 September 2022 Along Aeolus Underpass, Photo by K. Bedka</a:t>
            </a:r>
          </a:p>
        </p:txBody>
      </p:sp>
      <p:pic>
        <p:nvPicPr>
          <p:cNvPr id="3" name="Picture 2" descr="Convective Processes Experiment - Cabo Verde">
            <a:extLst>
              <a:ext uri="{FF2B5EF4-FFF2-40B4-BE49-F238E27FC236}">
                <a16:creationId xmlns:a16="http://schemas.microsoft.com/office/drawing/2014/main" id="{F885A009-CCE3-5A2E-2819-82C9E6181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656" y="0"/>
            <a:ext cx="1226344" cy="114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294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5545A87-76BD-9EAC-C048-DDC658F6E8E8}"/>
              </a:ext>
            </a:extLst>
          </p:cNvPr>
          <p:cNvSpPr txBox="1"/>
          <p:nvPr/>
        </p:nvSpPr>
        <p:spPr>
          <a:xfrm>
            <a:off x="439791" y="-2314"/>
            <a:ext cx="11273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1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Memory of Claire Robinson</a:t>
            </a:r>
          </a:p>
        </p:txBody>
      </p:sp>
      <p:pic>
        <p:nvPicPr>
          <p:cNvPr id="6" name="Picture 5" descr="A person wearing a headset and holding a tube&#10;&#10;Description automatically generated">
            <a:extLst>
              <a:ext uri="{FF2B5EF4-FFF2-40B4-BE49-F238E27FC236}">
                <a16:creationId xmlns:a16="http://schemas.microsoft.com/office/drawing/2014/main" id="{F11989D2-D5D5-E01E-73AE-D7B116002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31629" y="1399927"/>
            <a:ext cx="6237798" cy="46783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8BF391-2130-A244-1697-65E562E7CB8F}"/>
              </a:ext>
            </a:extLst>
          </p:cNvPr>
          <p:cNvSpPr txBox="1"/>
          <p:nvPr/>
        </p:nvSpPr>
        <p:spPr>
          <a:xfrm>
            <a:off x="6951197" y="3341536"/>
            <a:ext cx="45960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Claire showing her always cheerful and positive attitude while preparing to release the final sonde during the CPEX-CV transit flight back to the U.S.</a:t>
            </a:r>
          </a:p>
          <a:p>
            <a:pPr algn="ctr"/>
            <a:endParaRPr lang="en-US" sz="2400" i="1" dirty="0"/>
          </a:p>
          <a:p>
            <a:pPr algn="ctr"/>
            <a:r>
              <a:rPr lang="en-US" sz="2400" i="1" dirty="0"/>
              <a:t>She will be forever loved and missed by everyone who had the pleasure of meeting her</a:t>
            </a:r>
          </a:p>
        </p:txBody>
      </p:sp>
    </p:spTree>
    <p:extLst>
      <p:ext uri="{BB962C8B-B14F-4D97-AF65-F5344CB8AC3E}">
        <p14:creationId xmlns:p14="http://schemas.microsoft.com/office/powerpoint/2010/main" val="3764559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78D423C-C7A9-36DB-6542-FDC2857C99A6}"/>
              </a:ext>
            </a:extLst>
          </p:cNvPr>
          <p:cNvSpPr txBox="1"/>
          <p:nvPr/>
        </p:nvSpPr>
        <p:spPr>
          <a:xfrm>
            <a:off x="439791" y="-2314"/>
            <a:ext cx="11273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1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CPEX-CV DAWN Observations Summary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2F5C23-20EF-2099-CFB8-185F627F045D}"/>
              </a:ext>
            </a:extLst>
          </p:cNvPr>
          <p:cNvSpPr txBox="1"/>
          <p:nvPr/>
        </p:nvSpPr>
        <p:spPr>
          <a:xfrm>
            <a:off x="271311" y="744440"/>
            <a:ext cx="5279421" cy="5740033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/>
              <a:t>DAWN collected data continuously on all 13 science flights throughout CPEX-CV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/>
              <a:t>Data collected with a variety of scan patterns: 2 LOS vs 5 LOS and 10-40 pulses/LOS, yielding vector wind profiles with 1.5 - 7.5 km spacing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/>
              <a:t>Saharan Air Layers were observed to reach up to 6.25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/>
              <a:t>Upper troposphere above 6 km was found to be very clean, limiting wind retrieval coverage in the 6-9 km altitude layer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/>
              <a:t>Flight through deep convection and cirrus outflow typically limited wind coverage to 2 km below aircraft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b="1" dirty="0"/>
              <a:t>Data delivered in NetCDF-4 format to the NASA Atmospheric Science Data Center</a:t>
            </a:r>
          </a:p>
          <a:p>
            <a:pPr marL="288925"/>
            <a:r>
              <a:rPr lang="en-US" sz="1600" b="1" dirty="0">
                <a:hlinkClick r:id="rId4"/>
              </a:rPr>
              <a:t>https://www-air.larc.nasa.gov/cgi-bin/ArcView/cpex.2022</a:t>
            </a:r>
            <a:endParaRPr lang="en-US" sz="1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9949F4-5E32-BBF4-32ED-679EC362B47D}"/>
              </a:ext>
            </a:extLst>
          </p:cNvPr>
          <p:cNvSpPr txBox="1"/>
          <p:nvPr/>
        </p:nvSpPr>
        <p:spPr>
          <a:xfrm>
            <a:off x="5683468" y="6173953"/>
            <a:ext cx="6745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6D6D6D"/>
                </a:solidFill>
              </a:rPr>
              <a:t>Vertical grey stripes -&gt; Aircraft roll &gt; 3 degrees</a:t>
            </a:r>
          </a:p>
          <a:p>
            <a:pPr algn="ctr"/>
            <a:r>
              <a:rPr lang="en-US" sz="1600" b="1" dirty="0">
                <a:solidFill>
                  <a:srgbClr val="6D6D6D"/>
                </a:solidFill>
              </a:rPr>
              <a:t>Other grey areas -&gt; Insufficient aerosol backscatter for wind retrieval</a:t>
            </a:r>
          </a:p>
        </p:txBody>
      </p:sp>
      <p:pic>
        <p:nvPicPr>
          <p:cNvPr id="12" name="06-30sept">
            <a:hlinkClick r:id="" action="ppaction://media"/>
            <a:extLst>
              <a:ext uri="{FF2B5EF4-FFF2-40B4-BE49-F238E27FC236}">
                <a16:creationId xmlns:a16="http://schemas.microsoft.com/office/drawing/2014/main" id="{6B21D33C-743A-2A40-FF5C-17144B62B1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3468" y="871061"/>
            <a:ext cx="6508532" cy="511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66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2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F85B01C-844F-B90D-1ECB-21C820667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0" y="582461"/>
            <a:ext cx="4623981" cy="335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B0F8E2-C4A7-42B3-CB35-AC8F169EE68A}"/>
              </a:ext>
            </a:extLst>
          </p:cNvPr>
          <p:cNvSpPr txBox="1"/>
          <p:nvPr/>
        </p:nvSpPr>
        <p:spPr>
          <a:xfrm>
            <a:off x="439791" y="-2314"/>
            <a:ext cx="11273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dirty="0">
                <a:solidFill>
                  <a:srgbClr val="0100FF"/>
                </a:solidFill>
                <a:latin typeface="Calibri" panose="020F0502020204030204"/>
              </a:rPr>
              <a:t>How Does DAWN Measure Winds?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1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05FFF7-2391-8EC4-CCBE-BE5AC522DF91}"/>
              </a:ext>
            </a:extLst>
          </p:cNvPr>
          <p:cNvSpPr txBox="1"/>
          <p:nvPr/>
        </p:nvSpPr>
        <p:spPr>
          <a:xfrm>
            <a:off x="5826298" y="1098580"/>
            <a:ext cx="6169637" cy="567847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DAWN generates 10 laser pulses per second with a circularly polarized beam and 80-100 </a:t>
            </a:r>
            <a:r>
              <a:rPr lang="en-US" sz="1700" dirty="0" err="1"/>
              <a:t>mJ</a:t>
            </a:r>
            <a:r>
              <a:rPr lang="en-US" sz="1700" dirty="0"/>
              <a:t> per pulse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To retrieve a wind vector, two or more line of sight (LOS) velocity measurements are needed at differing azimuth angles, ideally 90° apart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DAWN observed a given LOS for 1-5 seconds during CPEX-CV.  Greater dwell time typically equates to better sensitivity to aerosol, at the expense of poorer spatial resolution and greater velocity variance in the measurement volume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DAWN observed with either 2 or 5 LOS’s. Lasing duration per LOS, time for the scanner to move between LOS’s, and onboard computing time, resulted in vector wind profiles with ~1.5 to 7.5 km spacing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If aerosol loading is insufficient at a particular height, then there can be no wind retrieval.  Vertical signal integration done to try to detect sufficient aerosol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DAWN pulse length is ~66 meters long but data oversampled to a 30 meter fixed altitude grid for ease of use of wind retrieval products</a:t>
            </a:r>
          </a:p>
        </p:txBody>
      </p:sp>
      <p:pic>
        <p:nvPicPr>
          <p:cNvPr id="4" name="folker3scan3LOS3">
            <a:hlinkClick r:id="" action="ppaction://media"/>
            <a:extLst>
              <a:ext uri="{FF2B5EF4-FFF2-40B4-BE49-F238E27FC236}">
                <a16:creationId xmlns:a16="http://schemas.microsoft.com/office/drawing/2014/main" id="{C1E4293C-9F64-3F95-85A0-C3705953BE7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5243" t="1591" r="2541"/>
          <a:stretch/>
        </p:blipFill>
        <p:spPr>
          <a:xfrm>
            <a:off x="439791" y="3887698"/>
            <a:ext cx="5170306" cy="29703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90A45C-EC4F-241E-3E88-172A244992D0}"/>
              </a:ext>
            </a:extLst>
          </p:cNvPr>
          <p:cNvSpPr txBox="1"/>
          <p:nvPr/>
        </p:nvSpPr>
        <p:spPr>
          <a:xfrm>
            <a:off x="7650160" y="-1833250"/>
            <a:ext cx="1471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Monitor detector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E9C6877-1275-ECEE-3216-D75FE49705CD}"/>
              </a:ext>
            </a:extLst>
          </p:cNvPr>
          <p:cNvCxnSpPr>
            <a:cxnSpLocks/>
          </p:cNvCxnSpPr>
          <p:nvPr/>
        </p:nvCxnSpPr>
        <p:spPr>
          <a:xfrm flipH="1">
            <a:off x="9340678" y="-1232855"/>
            <a:ext cx="6456010" cy="0"/>
          </a:xfrm>
          <a:prstGeom prst="straightConnector1">
            <a:avLst/>
          </a:prstGeom>
          <a:ln w="127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A315DCD-5D55-CF62-9F73-E10A75C2F4BB}"/>
              </a:ext>
            </a:extLst>
          </p:cNvPr>
          <p:cNvSpPr txBox="1"/>
          <p:nvPr/>
        </p:nvSpPr>
        <p:spPr>
          <a:xfrm>
            <a:off x="10533402" y="-1551603"/>
            <a:ext cx="4164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Lidar atmospheric return (55,000 samples, ~16.5 km)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DC5F54-B707-84D3-FF9F-F7C5B24D97E0}"/>
              </a:ext>
            </a:extLst>
          </p:cNvPr>
          <p:cNvSpPr txBox="1"/>
          <p:nvPr/>
        </p:nvSpPr>
        <p:spPr>
          <a:xfrm>
            <a:off x="2417739" y="4115372"/>
            <a:ext cx="4164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Lidar atmospheric return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71D9FCC6-DECA-09D3-0277-B0497866E65B}"/>
              </a:ext>
            </a:extLst>
          </p:cNvPr>
          <p:cNvSpPr/>
          <p:nvPr/>
        </p:nvSpPr>
        <p:spPr>
          <a:xfrm>
            <a:off x="443241" y="4659086"/>
            <a:ext cx="732416" cy="1388478"/>
          </a:xfrm>
          <a:custGeom>
            <a:avLst/>
            <a:gdLst>
              <a:gd name="connsiteX0" fmla="*/ 1077392 w 1077392"/>
              <a:gd name="connsiteY0" fmla="*/ 0 h 2438400"/>
              <a:gd name="connsiteX1" fmla="*/ 10592 w 1077392"/>
              <a:gd name="connsiteY1" fmla="*/ 1320800 h 2438400"/>
              <a:gd name="connsiteX2" fmla="*/ 527058 w 1077392"/>
              <a:gd name="connsiteY2" fmla="*/ 2438400 h 2438400"/>
              <a:gd name="connsiteX0" fmla="*/ 1072536 w 1072536"/>
              <a:gd name="connsiteY0" fmla="*/ 0 h 2188451"/>
              <a:gd name="connsiteX1" fmla="*/ 5736 w 1072536"/>
              <a:gd name="connsiteY1" fmla="*/ 1320800 h 2188451"/>
              <a:gd name="connsiteX2" fmla="*/ 1027861 w 1072536"/>
              <a:gd name="connsiteY2" fmla="*/ 2188451 h 2188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72536" h="2188451">
                <a:moveTo>
                  <a:pt x="1072536" y="0"/>
                </a:moveTo>
                <a:cubicBezTo>
                  <a:pt x="584997" y="457200"/>
                  <a:pt x="97458" y="914400"/>
                  <a:pt x="5736" y="1320800"/>
                </a:cubicBezTo>
                <a:cubicBezTo>
                  <a:pt x="-85986" y="1727200"/>
                  <a:pt x="951661" y="2002184"/>
                  <a:pt x="1027861" y="2188451"/>
                </a:cubicBezTo>
              </a:path>
            </a:pathLst>
          </a:custGeom>
          <a:noFill/>
          <a:ln w="12700">
            <a:solidFill>
              <a:srgbClr val="FF000B"/>
            </a:solidFill>
            <a:headEnd type="oval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BA35992-0A33-D147-0CF6-21D4ECC661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063157"/>
              </p:ext>
            </p:extLst>
          </p:nvPr>
        </p:nvGraphicFramePr>
        <p:xfrm>
          <a:off x="1161578" y="5506753"/>
          <a:ext cx="606758" cy="213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85800" imgH="241200" progId="Equation.DSMT4">
                  <p:embed/>
                </p:oleObj>
              </mc:Choice>
              <mc:Fallback>
                <p:oleObj name="Equation" r:id="rId6" imgW="685800" imgH="24120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C01ACF14-6500-470A-9B5E-952BCD31BF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61578" y="5506753"/>
                        <a:ext cx="606758" cy="2133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DE5E2AF-8EBB-478C-C878-C837C2AB8E28}"/>
              </a:ext>
            </a:extLst>
          </p:cNvPr>
          <p:cNvSpPr txBox="1"/>
          <p:nvPr/>
        </p:nvSpPr>
        <p:spPr>
          <a:xfrm>
            <a:off x="897790" y="6218259"/>
            <a:ext cx="1159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Transmitted Lidar Pulse Frequency</a:t>
            </a: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A6937D31-6198-D092-DF68-390D16C5535D}"/>
              </a:ext>
            </a:extLst>
          </p:cNvPr>
          <p:cNvSpPr/>
          <p:nvPr/>
        </p:nvSpPr>
        <p:spPr>
          <a:xfrm rot="16200000">
            <a:off x="3827480" y="4739577"/>
            <a:ext cx="214231" cy="292734"/>
          </a:xfrm>
          <a:prstGeom prst="leftBrace">
            <a:avLst>
              <a:gd name="adj1" fmla="val 3943"/>
              <a:gd name="adj2" fmla="val 48974"/>
            </a:avLst>
          </a:prstGeom>
          <a:ln w="12700">
            <a:solidFill>
              <a:srgbClr val="FF00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9C6B0E-FCB7-702E-F2B8-E2AAD82B7DFD}"/>
              </a:ext>
            </a:extLst>
          </p:cNvPr>
          <p:cNvSpPr txBox="1"/>
          <p:nvPr/>
        </p:nvSpPr>
        <p:spPr>
          <a:xfrm>
            <a:off x="2425777" y="4922407"/>
            <a:ext cx="32183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256 Lidar Samples Used To Derive Doppler Shift Per Altitude Bin</a:t>
            </a:r>
          </a:p>
        </p:txBody>
      </p:sp>
    </p:spTree>
    <p:extLst>
      <p:ext uri="{BB962C8B-B14F-4D97-AF65-F5344CB8AC3E}">
        <p14:creationId xmlns:p14="http://schemas.microsoft.com/office/powerpoint/2010/main" val="124497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  <p:bldP spid="8" grpId="0"/>
      <p:bldP spid="15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A357E4-422E-E76F-65F3-A5D50F86FFE4}"/>
              </a:ext>
            </a:extLst>
          </p:cNvPr>
          <p:cNvSpPr txBox="1"/>
          <p:nvPr/>
        </p:nvSpPr>
        <p:spPr>
          <a:xfrm>
            <a:off x="462254" y="0"/>
            <a:ext cx="11273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dirty="0">
                <a:solidFill>
                  <a:srgbClr val="0100FF"/>
                </a:solidFill>
                <a:latin typeface="Calibri" panose="020F0502020204030204"/>
              </a:rPr>
              <a:t>Examples of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1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DAWN Data Products</a:t>
            </a:r>
          </a:p>
        </p:txBody>
      </p:sp>
      <p:pic>
        <p:nvPicPr>
          <p:cNvPr id="6" name="Picture 5" descr="A graph showing the temperature of a wave&#10;&#10;Description automatically generated with medium confidence">
            <a:extLst>
              <a:ext uri="{FF2B5EF4-FFF2-40B4-BE49-F238E27FC236}">
                <a16:creationId xmlns:a16="http://schemas.microsoft.com/office/drawing/2014/main" id="{234971C3-5042-A117-9066-D7E3C0F83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5" y="4461279"/>
            <a:ext cx="6089904" cy="2393127"/>
          </a:xfrm>
          <a:prstGeom prst="rect">
            <a:avLst/>
          </a:prstGeom>
        </p:spPr>
      </p:pic>
      <p:pic>
        <p:nvPicPr>
          <p:cNvPr id="8" name="Picture 7" descr="A graph showing a number of data&#10;&#10;Description automatically generated with medium confidence">
            <a:extLst>
              <a:ext uri="{FF2B5EF4-FFF2-40B4-BE49-F238E27FC236}">
                <a16:creationId xmlns:a16="http://schemas.microsoft.com/office/drawing/2014/main" id="{34546AD5-3BFF-0029-5F8B-E33B3B3AC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904" y="4461280"/>
            <a:ext cx="6099048" cy="23967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4F891A-FCF0-6F18-6C16-695E8D25D4EC}"/>
              </a:ext>
            </a:extLst>
          </p:cNvPr>
          <p:cNvSpPr txBox="1"/>
          <p:nvPr/>
        </p:nvSpPr>
        <p:spPr>
          <a:xfrm>
            <a:off x="9145" y="3872910"/>
            <a:ext cx="5544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Signal to Noise Ratio (SNR) -&gt; Aerosol Backscatter </a:t>
            </a:r>
          </a:p>
          <a:p>
            <a:r>
              <a:rPr lang="en-US" sz="1600" b="1" dirty="0"/>
              <a:t>(Not normalized for range or laser energy output)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23D46E7-25BC-E9AA-2D93-693920CA8B22}"/>
              </a:ext>
            </a:extLst>
          </p:cNvPr>
          <p:cNvGrpSpPr/>
          <p:nvPr/>
        </p:nvGrpSpPr>
        <p:grpSpPr>
          <a:xfrm>
            <a:off x="-92515" y="990988"/>
            <a:ext cx="6266329" cy="2559035"/>
            <a:chOff x="129988" y="-430307"/>
            <a:chExt cx="7104529" cy="2959182"/>
          </a:xfrm>
        </p:grpSpPr>
        <p:pic>
          <p:nvPicPr>
            <p:cNvPr id="11" name="Picture 10" descr="A close-up of a graph&#10;&#10;Description automatically generated">
              <a:extLst>
                <a:ext uri="{FF2B5EF4-FFF2-40B4-BE49-F238E27FC236}">
                  <a16:creationId xmlns:a16="http://schemas.microsoft.com/office/drawing/2014/main" id="{EDD3902F-C97F-6A37-4E87-47B3073267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280" t="4429"/>
            <a:stretch/>
          </p:blipFill>
          <p:spPr>
            <a:xfrm>
              <a:off x="1116105" y="-430307"/>
              <a:ext cx="6118412" cy="2959182"/>
            </a:xfrm>
            <a:prstGeom prst="rect">
              <a:avLst/>
            </a:prstGeom>
          </p:spPr>
        </p:pic>
        <p:pic>
          <p:nvPicPr>
            <p:cNvPr id="12" name="Picture 11" descr="A close-up of a graph&#10;&#10;Description automatically generated">
              <a:extLst>
                <a:ext uri="{FF2B5EF4-FFF2-40B4-BE49-F238E27FC236}">
                  <a16:creationId xmlns:a16="http://schemas.microsoft.com/office/drawing/2014/main" id="{E383DFF8-CE6C-BC58-A6D0-5B4240A5BA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429" r="87313"/>
            <a:stretch/>
          </p:blipFill>
          <p:spPr>
            <a:xfrm>
              <a:off x="129988" y="-430307"/>
              <a:ext cx="986117" cy="2959181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19FA7BEB-EAA2-A397-6C28-525400F3CC67}"/>
              </a:ext>
            </a:extLst>
          </p:cNvPr>
          <p:cNvSpPr txBox="1"/>
          <p:nvPr/>
        </p:nvSpPr>
        <p:spPr>
          <a:xfrm>
            <a:off x="0" y="552862"/>
            <a:ext cx="5544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HALO 532 nm Aerosol Backscatter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6F5C63-1B6F-D25B-DCB5-006CEEC6D450}"/>
              </a:ext>
            </a:extLst>
          </p:cNvPr>
          <p:cNvSpPr txBox="1"/>
          <p:nvPr/>
        </p:nvSpPr>
        <p:spPr>
          <a:xfrm>
            <a:off x="6647510" y="3872909"/>
            <a:ext cx="5544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Vertical Integration Required for Wind Retrieval (meters)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EB2827B-E692-A163-A583-F87BCF6A929D}"/>
              </a:ext>
            </a:extLst>
          </p:cNvPr>
          <p:cNvCxnSpPr>
            <a:cxnSpLocks/>
          </p:cNvCxnSpPr>
          <p:nvPr/>
        </p:nvCxnSpPr>
        <p:spPr>
          <a:xfrm flipH="1">
            <a:off x="4425742" y="4211463"/>
            <a:ext cx="977780" cy="144637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41DC6B7-1181-394A-07E2-3CFE989F204A}"/>
              </a:ext>
            </a:extLst>
          </p:cNvPr>
          <p:cNvSpPr txBox="1"/>
          <p:nvPr/>
        </p:nvSpPr>
        <p:spPr>
          <a:xfrm>
            <a:off x="4425742" y="3776638"/>
            <a:ext cx="2717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07FF"/>
                </a:solidFill>
              </a:rPr>
              <a:t>Laser energy decrease while DAWN impacted by cold cargo bay environment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E98B11E-B8CE-CB37-D7C9-66109FE8A96E}"/>
              </a:ext>
            </a:extLst>
          </p:cNvPr>
          <p:cNvSpPr txBox="1"/>
          <p:nvPr/>
        </p:nvSpPr>
        <p:spPr>
          <a:xfrm>
            <a:off x="6051804" y="616772"/>
            <a:ext cx="6102096" cy="303159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HALO aerosol backscatter is range-corrected, and serves as “truth” for what DAWN should be detecting</a:t>
            </a:r>
          </a:p>
          <a:p>
            <a:r>
              <a:rPr lang="en-US" sz="1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DAWN measures relative aerosol backscatter that is not (yet) range-corrected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This measurement is processed with Fourier transform analysis to derive signal intensity above the detector noise level, a product we call “Signal to Noise Ratio” (SNR) </a:t>
            </a:r>
          </a:p>
          <a:p>
            <a:pPr lvl="1"/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In this example, DAWN is retrieving winds well where 532 nm HALO backscatter &gt; ~1 Mm/</a:t>
            </a:r>
            <a:r>
              <a:rPr lang="en-US" sz="1700" dirty="0" err="1"/>
              <a:t>sr</a:t>
            </a:r>
            <a:r>
              <a:rPr lang="en-US" sz="1700" dirty="0"/>
              <a:t> (1e-6, yellow), but requires vertical signal integration to retrieve where backscatter is lower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D9B3EA0-1BA4-E333-23D1-F79E1EC662AC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2038217" y="5170195"/>
            <a:ext cx="191249" cy="817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64436A2-9610-DBD2-D5FD-80D95855D461}"/>
              </a:ext>
            </a:extLst>
          </p:cNvPr>
          <p:cNvSpPr txBox="1"/>
          <p:nvPr/>
        </p:nvSpPr>
        <p:spPr>
          <a:xfrm>
            <a:off x="983396" y="4708530"/>
            <a:ext cx="2492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DC-8 closer to dust layer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DAWN SNR increases</a:t>
            </a:r>
          </a:p>
        </p:txBody>
      </p:sp>
    </p:spTree>
    <p:extLst>
      <p:ext uri="{BB962C8B-B14F-4D97-AF65-F5344CB8AC3E}">
        <p14:creationId xmlns:p14="http://schemas.microsoft.com/office/powerpoint/2010/main" val="2782674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F19F05-AF99-D360-72C1-9F108ABEA208}"/>
              </a:ext>
            </a:extLst>
          </p:cNvPr>
          <p:cNvSpPr txBox="1"/>
          <p:nvPr/>
        </p:nvSpPr>
        <p:spPr>
          <a:xfrm>
            <a:off x="459205" y="0"/>
            <a:ext cx="11273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dirty="0">
                <a:solidFill>
                  <a:srgbClr val="0100FF"/>
                </a:solidFill>
                <a:latin typeface="Calibri" panose="020F0502020204030204"/>
              </a:rPr>
              <a:t>DAWN Backscatter Sensitivity Relative to HALO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1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0AA0D5-ED25-3254-1404-E23731E1C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0799"/>
            <a:ext cx="5454595" cy="50350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CD3BE9-6043-731F-4DED-1B19FB03C8F7}"/>
              </a:ext>
            </a:extLst>
          </p:cNvPr>
          <p:cNvSpPr txBox="1"/>
          <p:nvPr/>
        </p:nvSpPr>
        <p:spPr>
          <a:xfrm>
            <a:off x="5598696" y="1682641"/>
            <a:ext cx="6471751" cy="4047262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07FF"/>
                </a:solidFill>
              </a:rPr>
              <a:t>Common Question: </a:t>
            </a:r>
            <a:r>
              <a:rPr lang="en-US" sz="1700" b="1" dirty="0"/>
              <a:t>Why are there vertical gaps in the DAWN wind products?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srgbClr val="0007FF"/>
                </a:solidFill>
              </a:rPr>
              <a:t>Answer: </a:t>
            </a:r>
            <a:r>
              <a:rPr lang="en-US" sz="1700" b="1" dirty="0"/>
              <a:t>DAWN requires cloud/aerosol detection for wind retrieval. No Aerosol -&gt; No Wind  But...”how much” aerosol is required depends on lidar system performance which is not a constant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analyze performance, bins with successful DAWN retrievals are matched in time/space with cloud-cleared HALO data, both near and far from the plane, to derive histograms of 1064 nm backscatter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Lower backscatter detection -&gt; Better DAWN performance</a:t>
            </a:r>
          </a:p>
          <a:p>
            <a:pPr lvl="1"/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Analysis shows that DAWN was more sensitive during CPEX-CV than CPEX-AW, but not as sensitive as during the 2019 Aeolus Cal/Val Test Flight campaign</a:t>
            </a:r>
          </a:p>
        </p:txBody>
      </p:sp>
    </p:spTree>
    <p:extLst>
      <p:ext uri="{BB962C8B-B14F-4D97-AF65-F5344CB8AC3E}">
        <p14:creationId xmlns:p14="http://schemas.microsoft.com/office/powerpoint/2010/main" val="1806798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8AF38C-6EB8-B560-6191-8C0F621D8AA9}"/>
              </a:ext>
            </a:extLst>
          </p:cNvPr>
          <p:cNvSpPr txBox="1"/>
          <p:nvPr/>
        </p:nvSpPr>
        <p:spPr>
          <a:xfrm>
            <a:off x="462254" y="0"/>
            <a:ext cx="11273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dirty="0">
                <a:solidFill>
                  <a:srgbClr val="0100FF"/>
                </a:solidFill>
                <a:latin typeface="Calibri" panose="020F0502020204030204"/>
              </a:rPr>
              <a:t>Examples of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1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DAWN Data Products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038B60-4A9A-DAA6-AE41-57800B952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6914"/>
            <a:ext cx="6099048" cy="2396720"/>
          </a:xfrm>
          <a:prstGeom prst="rect">
            <a:avLst/>
          </a:prstGeom>
        </p:spPr>
      </p:pic>
      <p:pic>
        <p:nvPicPr>
          <p:cNvPr id="12" name="Picture 11" descr="A graph showing the time of a meteor shower&#10;&#10;Description automatically generated with medium confidence">
            <a:extLst>
              <a:ext uri="{FF2B5EF4-FFF2-40B4-BE49-F238E27FC236}">
                <a16:creationId xmlns:a16="http://schemas.microsoft.com/office/drawing/2014/main" id="{CC384F59-9036-8F15-60D7-91B332C08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48" y="1536914"/>
            <a:ext cx="6099048" cy="2396720"/>
          </a:xfrm>
          <a:prstGeom prst="rect">
            <a:avLst/>
          </a:prstGeom>
        </p:spPr>
      </p:pic>
      <p:pic>
        <p:nvPicPr>
          <p:cNvPr id="14" name="Picture 13" descr="A graph of a graph showing the time&#10;&#10;Description automatically generated with medium confidence">
            <a:extLst>
              <a:ext uri="{FF2B5EF4-FFF2-40B4-BE49-F238E27FC236}">
                <a16:creationId xmlns:a16="http://schemas.microsoft.com/office/drawing/2014/main" id="{50736D51-7CFD-4A70-C9B0-2FC5160B7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61280"/>
            <a:ext cx="6099048" cy="2396720"/>
          </a:xfrm>
          <a:prstGeom prst="rect">
            <a:avLst/>
          </a:prstGeom>
        </p:spPr>
      </p:pic>
      <p:pic>
        <p:nvPicPr>
          <p:cNvPr id="16" name="Picture 15" descr="A graph showing a number of data&#10;&#10;Description automatically generated with medium confidence">
            <a:extLst>
              <a:ext uri="{FF2B5EF4-FFF2-40B4-BE49-F238E27FC236}">
                <a16:creationId xmlns:a16="http://schemas.microsoft.com/office/drawing/2014/main" id="{B4FFF691-C577-5E54-C50D-7F9C423688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2952" y="4461280"/>
            <a:ext cx="6099048" cy="239672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A964430-3087-5BFA-FBB7-582F405E8741}"/>
              </a:ext>
            </a:extLst>
          </p:cNvPr>
          <p:cNvSpPr txBox="1"/>
          <p:nvPr/>
        </p:nvSpPr>
        <p:spPr>
          <a:xfrm>
            <a:off x="3048" y="1198360"/>
            <a:ext cx="5544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Wind Speed (m/s)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AB8DBA1-631F-BDFF-F2D4-7D8E646264D9}"/>
              </a:ext>
            </a:extLst>
          </p:cNvPr>
          <p:cNvSpPr txBox="1"/>
          <p:nvPr/>
        </p:nvSpPr>
        <p:spPr>
          <a:xfrm>
            <a:off x="6650558" y="1198360"/>
            <a:ext cx="5544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Wind Direction (°)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4EFD47-AC64-FFDF-A5C3-55E1ADC67544}"/>
              </a:ext>
            </a:extLst>
          </p:cNvPr>
          <p:cNvSpPr txBox="1"/>
          <p:nvPr/>
        </p:nvSpPr>
        <p:spPr>
          <a:xfrm>
            <a:off x="-3048" y="4122726"/>
            <a:ext cx="5544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U-Component (m/s)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7B317BF-022B-D17A-68FC-9C95483DEE11}"/>
              </a:ext>
            </a:extLst>
          </p:cNvPr>
          <p:cNvSpPr txBox="1"/>
          <p:nvPr/>
        </p:nvSpPr>
        <p:spPr>
          <a:xfrm>
            <a:off x="6644462" y="4122726"/>
            <a:ext cx="5544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V-Component (m/s)</a:t>
            </a:r>
          </a:p>
        </p:txBody>
      </p:sp>
    </p:spTree>
    <p:extLst>
      <p:ext uri="{BB962C8B-B14F-4D97-AF65-F5344CB8AC3E}">
        <p14:creationId xmlns:p14="http://schemas.microsoft.com/office/powerpoint/2010/main" val="3123588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22AEE5-18A7-8B54-48BF-C282BA1EA9B2}"/>
              </a:ext>
            </a:extLst>
          </p:cNvPr>
          <p:cNvSpPr txBox="1"/>
          <p:nvPr/>
        </p:nvSpPr>
        <p:spPr>
          <a:xfrm>
            <a:off x="-2593367" y="-64048"/>
            <a:ext cx="11273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dirty="0">
                <a:solidFill>
                  <a:srgbClr val="0100FF"/>
                </a:solidFill>
                <a:latin typeface="Calibri" panose="020F0502020204030204"/>
              </a:rPr>
              <a:t>Examples of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01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DAWN Data Products</a:t>
            </a:r>
          </a:p>
        </p:txBody>
      </p:sp>
      <p:pic>
        <p:nvPicPr>
          <p:cNvPr id="6" name="Picture 5" descr="A graph showing a number of data&#10;&#10;Description automatically generated with medium confidence">
            <a:extLst>
              <a:ext uri="{FF2B5EF4-FFF2-40B4-BE49-F238E27FC236}">
                <a16:creationId xmlns:a16="http://schemas.microsoft.com/office/drawing/2014/main" id="{A2784EF2-AB96-F90A-76D9-CCCA31E9C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" y="1532243"/>
            <a:ext cx="6099048" cy="2396720"/>
          </a:xfrm>
          <a:prstGeom prst="rect">
            <a:avLst/>
          </a:prstGeom>
        </p:spPr>
      </p:pic>
      <p:pic>
        <p:nvPicPr>
          <p:cNvPr id="8" name="Picture 7" descr="A graph showing a number of data&#10;&#10;Description automatically generated with medium confidence">
            <a:extLst>
              <a:ext uri="{FF2B5EF4-FFF2-40B4-BE49-F238E27FC236}">
                <a16:creationId xmlns:a16="http://schemas.microsoft.com/office/drawing/2014/main" id="{AE0F6E35-8A1F-0666-6B37-6A00AE161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952" y="1532243"/>
            <a:ext cx="6099048" cy="2396720"/>
          </a:xfrm>
          <a:prstGeom prst="rect">
            <a:avLst/>
          </a:prstGeom>
        </p:spPr>
      </p:pic>
      <p:pic>
        <p:nvPicPr>
          <p:cNvPr id="10" name="Picture 9" descr="A graph of a blue and grey scale&#10;&#10;Description automatically generated with medium confidence">
            <a:extLst>
              <a:ext uri="{FF2B5EF4-FFF2-40B4-BE49-F238E27FC236}">
                <a16:creationId xmlns:a16="http://schemas.microsoft.com/office/drawing/2014/main" id="{2284D0C6-2C35-D938-BB44-5D4898E76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096" y="4461280"/>
            <a:ext cx="6099048" cy="2396720"/>
          </a:xfrm>
          <a:prstGeom prst="rect">
            <a:avLst/>
          </a:prstGeom>
        </p:spPr>
      </p:pic>
      <p:pic>
        <p:nvPicPr>
          <p:cNvPr id="12" name="Picture 11" descr="A graph showing a blue and green color&#10;&#10;Description automatically generated with medium confidence">
            <a:extLst>
              <a:ext uri="{FF2B5EF4-FFF2-40B4-BE49-F238E27FC236}">
                <a16:creationId xmlns:a16="http://schemas.microsoft.com/office/drawing/2014/main" id="{421B9625-DCF2-044A-ABC4-051B748A5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2952" y="4460083"/>
            <a:ext cx="6099048" cy="23967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3FF5699-1733-3457-FD59-43139A9888C3}"/>
              </a:ext>
            </a:extLst>
          </p:cNvPr>
          <p:cNvSpPr txBox="1"/>
          <p:nvPr/>
        </p:nvSpPr>
        <p:spPr>
          <a:xfrm>
            <a:off x="0" y="1189356"/>
            <a:ext cx="5544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Smoothed Wind Speed (m/s)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194660-107D-282F-485E-D922399D1FF0}"/>
              </a:ext>
            </a:extLst>
          </p:cNvPr>
          <p:cNvSpPr txBox="1"/>
          <p:nvPr/>
        </p:nvSpPr>
        <p:spPr>
          <a:xfrm>
            <a:off x="6647510" y="1189356"/>
            <a:ext cx="5544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Smoothed Wind Direction (°)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5FBACA-4565-2136-7C7A-24A1B61AC240}"/>
              </a:ext>
            </a:extLst>
          </p:cNvPr>
          <p:cNvSpPr txBox="1"/>
          <p:nvPr/>
        </p:nvSpPr>
        <p:spPr>
          <a:xfrm>
            <a:off x="-3048" y="4122726"/>
            <a:ext cx="5544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Smoothed U-Component (m/s)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B23FEF-44AB-9AC8-5B44-20BDF72B823E}"/>
              </a:ext>
            </a:extLst>
          </p:cNvPr>
          <p:cNvSpPr txBox="1"/>
          <p:nvPr/>
        </p:nvSpPr>
        <p:spPr>
          <a:xfrm>
            <a:off x="6644462" y="4122726"/>
            <a:ext cx="5544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Smoothed V-Component (m/s)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5BD30D-6687-0D55-2DD5-787C09DEE39A}"/>
              </a:ext>
            </a:extLst>
          </p:cNvPr>
          <p:cNvSpPr/>
          <p:nvPr/>
        </p:nvSpPr>
        <p:spPr>
          <a:xfrm>
            <a:off x="7547680" y="249874"/>
            <a:ext cx="4641272" cy="911386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97000">
                <a:srgbClr val="0007FF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7">
            <a:extLst>
              <a:ext uri="{FF2B5EF4-FFF2-40B4-BE49-F238E27FC236}">
                <a16:creationId xmlns:a16="http://schemas.microsoft.com/office/drawing/2014/main" id="{F4CCE7E5-379F-B1B5-AC8E-0CD315BE80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234456"/>
              </p:ext>
            </p:extLst>
          </p:nvPr>
        </p:nvGraphicFramePr>
        <p:xfrm>
          <a:off x="7547680" y="267063"/>
          <a:ext cx="4608947" cy="8792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8838">
                  <a:extLst>
                    <a:ext uri="{9D8B030D-6E8A-4147-A177-3AD203B41FA5}">
                      <a16:colId xmlns:a16="http://schemas.microsoft.com/office/drawing/2014/main" val="2529354085"/>
                    </a:ext>
                  </a:extLst>
                </a:gridCol>
                <a:gridCol w="698004">
                  <a:extLst>
                    <a:ext uri="{9D8B030D-6E8A-4147-A177-3AD203B41FA5}">
                      <a16:colId xmlns:a16="http://schemas.microsoft.com/office/drawing/2014/main" val="1101287008"/>
                    </a:ext>
                  </a:extLst>
                </a:gridCol>
                <a:gridCol w="658421">
                  <a:extLst>
                    <a:ext uri="{9D8B030D-6E8A-4147-A177-3AD203B41FA5}">
                      <a16:colId xmlns:a16="http://schemas.microsoft.com/office/drawing/2014/main" val="2672592181"/>
                    </a:ext>
                  </a:extLst>
                </a:gridCol>
                <a:gridCol w="658421">
                  <a:extLst>
                    <a:ext uri="{9D8B030D-6E8A-4147-A177-3AD203B41FA5}">
                      <a16:colId xmlns:a16="http://schemas.microsoft.com/office/drawing/2014/main" val="1042594780"/>
                    </a:ext>
                  </a:extLst>
                </a:gridCol>
                <a:gridCol w="658421">
                  <a:extLst>
                    <a:ext uri="{9D8B030D-6E8A-4147-A177-3AD203B41FA5}">
                      <a16:colId xmlns:a16="http://schemas.microsoft.com/office/drawing/2014/main" val="3142140908"/>
                    </a:ext>
                  </a:extLst>
                </a:gridCol>
                <a:gridCol w="658421">
                  <a:extLst>
                    <a:ext uri="{9D8B030D-6E8A-4147-A177-3AD203B41FA5}">
                      <a16:colId xmlns:a16="http://schemas.microsoft.com/office/drawing/2014/main" val="1538088136"/>
                    </a:ext>
                  </a:extLst>
                </a:gridCol>
                <a:gridCol w="658421">
                  <a:extLst>
                    <a:ext uri="{9D8B030D-6E8A-4147-A177-3AD203B41FA5}">
                      <a16:colId xmlns:a16="http://schemas.microsoft.com/office/drawing/2014/main" val="1741591352"/>
                    </a:ext>
                  </a:extLst>
                </a:gridCol>
              </a:tblGrid>
              <a:tr h="181706"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40265739"/>
                  </a:ext>
                </a:extLst>
              </a:tr>
              <a:tr h="181706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29203904"/>
                  </a:ext>
                </a:extLst>
              </a:tr>
              <a:tr h="181706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86086510"/>
                  </a:ext>
                </a:extLst>
              </a:tr>
              <a:tr h="26536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62224284"/>
                  </a:ext>
                </a:extLst>
              </a:tr>
              <a:tr h="181706"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663798580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C213E2E2-CC36-6A54-995F-B3199C7871EA}"/>
              </a:ext>
            </a:extLst>
          </p:cNvPr>
          <p:cNvSpPr txBox="1"/>
          <p:nvPr/>
        </p:nvSpPr>
        <p:spPr>
          <a:xfrm>
            <a:off x="7564582" y="-45898"/>
            <a:ext cx="4624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150 sec kernel = 30 km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8D6C5C-3C31-08E6-9D71-8701FBF70812}"/>
              </a:ext>
            </a:extLst>
          </p:cNvPr>
          <p:cNvSpPr txBox="1"/>
          <p:nvPr/>
        </p:nvSpPr>
        <p:spPr>
          <a:xfrm>
            <a:off x="6513949" y="219041"/>
            <a:ext cx="1072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 Vertical Bins</a:t>
            </a:r>
          </a:p>
          <a:p>
            <a:pPr algn="ctr"/>
            <a:r>
              <a:rPr lang="en-US" dirty="0"/>
              <a:t>(150 m)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D9923E-FA8B-6A78-E6E0-80371C5F7E6C}"/>
              </a:ext>
            </a:extLst>
          </p:cNvPr>
          <p:cNvSpPr txBox="1"/>
          <p:nvPr/>
        </p:nvSpPr>
        <p:spPr>
          <a:xfrm>
            <a:off x="71887" y="496040"/>
            <a:ext cx="5982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7FF"/>
                </a:solidFill>
              </a:rPr>
              <a:t>A smoothed/interpolated wind product is provided to fill in most gaps during DC-8 turns and to reduce spatial variability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40D1E3-6F05-6BFF-0B0E-8AFA51594F33}"/>
              </a:ext>
            </a:extLst>
          </p:cNvPr>
          <p:cNvSpPr txBox="1"/>
          <p:nvPr/>
        </p:nvSpPr>
        <p:spPr>
          <a:xfrm>
            <a:off x="8948508" y="361679"/>
            <a:ext cx="1759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Highest Weight In Middle</a:t>
            </a:r>
          </a:p>
        </p:txBody>
      </p:sp>
    </p:spTree>
    <p:extLst>
      <p:ext uri="{BB962C8B-B14F-4D97-AF65-F5344CB8AC3E}">
        <p14:creationId xmlns:p14="http://schemas.microsoft.com/office/powerpoint/2010/main" val="662685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69C3200-4F47-72C0-1FC0-64F9F68387CB}"/>
              </a:ext>
            </a:extLst>
          </p:cNvPr>
          <p:cNvSpPr txBox="1"/>
          <p:nvPr/>
        </p:nvSpPr>
        <p:spPr>
          <a:xfrm>
            <a:off x="-2457982" y="22958"/>
            <a:ext cx="1127359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01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CPEX-CV DAWN – Dropsonde Comparisons</a:t>
            </a:r>
          </a:p>
        </p:txBody>
      </p:sp>
      <p:pic>
        <p:nvPicPr>
          <p:cNvPr id="7" name="Picture 6" descr="A picture containing outdoor, wave, nature&#10;&#10;Description automatically generated">
            <a:extLst>
              <a:ext uri="{FF2B5EF4-FFF2-40B4-BE49-F238E27FC236}">
                <a16:creationId xmlns:a16="http://schemas.microsoft.com/office/drawing/2014/main" id="{C51D5AF8-A6EC-35A8-04A4-59B184BE5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saturation sat="152000"/>
                    </a14:imgEffect>
                    <a14:imgEffect>
                      <a14:brightnessContrast bright="4000"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6215" y="2141669"/>
            <a:ext cx="4356847" cy="2820076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DCBF13F0-7944-33FE-18FA-0789DBE75950}"/>
              </a:ext>
            </a:extLst>
          </p:cNvPr>
          <p:cNvSpPr/>
          <p:nvPr/>
        </p:nvSpPr>
        <p:spPr bwMode="auto">
          <a:xfrm>
            <a:off x="2670986" y="3423504"/>
            <a:ext cx="1289050" cy="1314450"/>
          </a:xfrm>
          <a:custGeom>
            <a:avLst/>
            <a:gdLst>
              <a:gd name="connsiteX0" fmla="*/ 282575 w 1289050"/>
              <a:gd name="connsiteY0" fmla="*/ 1314450 h 1314450"/>
              <a:gd name="connsiteX1" fmla="*/ 101600 w 1289050"/>
              <a:gd name="connsiteY1" fmla="*/ 0 h 1314450"/>
              <a:gd name="connsiteX2" fmla="*/ 1289050 w 1289050"/>
              <a:gd name="connsiteY2" fmla="*/ 53975 h 1314450"/>
              <a:gd name="connsiteX3" fmla="*/ 1092200 w 1289050"/>
              <a:gd name="connsiteY3" fmla="*/ 762000 h 1314450"/>
              <a:gd name="connsiteX4" fmla="*/ 0 w 1289050"/>
              <a:gd name="connsiteY4" fmla="*/ 23495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9050" h="1314450">
                <a:moveTo>
                  <a:pt x="282575" y="1314450"/>
                </a:moveTo>
                <a:lnTo>
                  <a:pt x="101600" y="0"/>
                </a:lnTo>
                <a:lnTo>
                  <a:pt x="1289050" y="53975"/>
                </a:lnTo>
                <a:lnTo>
                  <a:pt x="1092200" y="762000"/>
                </a:lnTo>
                <a:lnTo>
                  <a:pt x="0" y="234950"/>
                </a:ln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2E91220-2EF7-0D1C-90B3-47242A0994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86" t="8626"/>
          <a:stretch/>
        </p:blipFill>
        <p:spPr>
          <a:xfrm>
            <a:off x="6885313" y="2003752"/>
            <a:ext cx="4923066" cy="1904579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AD58D6BF-3A73-736D-AF98-3BA47CB535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86" b="15667"/>
          <a:stretch/>
        </p:blipFill>
        <p:spPr>
          <a:xfrm>
            <a:off x="6885313" y="245927"/>
            <a:ext cx="4923065" cy="17578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2028DA-2FE0-3A10-3D70-580A72E95349}"/>
              </a:ext>
            </a:extLst>
          </p:cNvPr>
          <p:cNvSpPr txBox="1"/>
          <p:nvPr/>
        </p:nvSpPr>
        <p:spPr>
          <a:xfrm>
            <a:off x="7229488" y="569970"/>
            <a:ext cx="2180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DAWN Backscatter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A6CF8F-E27F-2AD2-F147-EF74E5F2F314}"/>
              </a:ext>
            </a:extLst>
          </p:cNvPr>
          <p:cNvSpPr txBox="1"/>
          <p:nvPr/>
        </p:nvSpPr>
        <p:spPr>
          <a:xfrm>
            <a:off x="7238326" y="2118765"/>
            <a:ext cx="2171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DAWN Wind Speed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EA2988E-5CB5-5096-578F-7F3C799C4034}"/>
              </a:ext>
            </a:extLst>
          </p:cNvPr>
          <p:cNvSpPr/>
          <p:nvPr/>
        </p:nvSpPr>
        <p:spPr bwMode="auto">
          <a:xfrm>
            <a:off x="2900294" y="3350455"/>
            <a:ext cx="172778" cy="162426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3918D3-DF92-94FD-CBCB-EAD28ECE7FB8}"/>
              </a:ext>
            </a:extLst>
          </p:cNvPr>
          <p:cNvSpPr txBox="1"/>
          <p:nvPr/>
        </p:nvSpPr>
        <p:spPr>
          <a:xfrm>
            <a:off x="873010" y="4480764"/>
            <a:ext cx="422734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NOAA-20 VIIRS: 29 September 2022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DC-8 CPEX-CV Flight 12 (From NASA </a:t>
            </a:r>
            <a:r>
              <a:rPr kumimoji="0" lang="en-US" sz="13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WorldView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9E8118-1151-42FD-BE98-6E0381B3141C}"/>
              </a:ext>
            </a:extLst>
          </p:cNvPr>
          <p:cNvSpPr txBox="1"/>
          <p:nvPr/>
        </p:nvSpPr>
        <p:spPr>
          <a:xfrm>
            <a:off x="2927940" y="3137860"/>
            <a:ext cx="10316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Saharan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1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Dust Plume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00E9094-C19A-2BBA-85BE-88C88404EFEA}"/>
              </a:ext>
            </a:extLst>
          </p:cNvPr>
          <p:cNvSpPr/>
          <p:nvPr/>
        </p:nvSpPr>
        <p:spPr bwMode="auto">
          <a:xfrm>
            <a:off x="8910605" y="2024746"/>
            <a:ext cx="145862" cy="141432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pic>
        <p:nvPicPr>
          <p:cNvPr id="34" name="Picture 33" descr="A picture containing text, screenshot, diagram, line&#10;&#10;Description automatically generated">
            <a:extLst>
              <a:ext uri="{FF2B5EF4-FFF2-40B4-BE49-F238E27FC236}">
                <a16:creationId xmlns:a16="http://schemas.microsoft.com/office/drawing/2014/main" id="{54FDCF8A-3349-79FB-0E74-526859EA32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24840"/>
            <a:ext cx="1953058" cy="1838172"/>
          </a:xfrm>
          <a:prstGeom prst="rect">
            <a:avLst/>
          </a:prstGeom>
        </p:spPr>
      </p:pic>
      <p:pic>
        <p:nvPicPr>
          <p:cNvPr id="38" name="Picture 37" descr="A picture containing text, screenshot, map, diagram&#10;&#10;Description automatically generated">
            <a:extLst>
              <a:ext uri="{FF2B5EF4-FFF2-40B4-BE49-F238E27FC236}">
                <a16:creationId xmlns:a16="http://schemas.microsoft.com/office/drawing/2014/main" id="{7424455F-C79E-6F4E-A14F-7FA9271A3E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5" y="5019828"/>
            <a:ext cx="1953058" cy="1838172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581D5736-E39F-F12A-2A81-CBE00A239B6D}"/>
              </a:ext>
            </a:extLst>
          </p:cNvPr>
          <p:cNvSpPr/>
          <p:nvPr/>
        </p:nvSpPr>
        <p:spPr bwMode="auto">
          <a:xfrm>
            <a:off x="2813905" y="4261080"/>
            <a:ext cx="172778" cy="162426"/>
          </a:xfrm>
          <a:prstGeom prst="ellipse">
            <a:avLst/>
          </a:prstGeom>
          <a:solidFill>
            <a:srgbClr val="0100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D7DD073-E5BA-AAC5-F1CC-7F304B8FA210}"/>
              </a:ext>
            </a:extLst>
          </p:cNvPr>
          <p:cNvSpPr/>
          <p:nvPr/>
        </p:nvSpPr>
        <p:spPr bwMode="auto">
          <a:xfrm>
            <a:off x="958293" y="5122086"/>
            <a:ext cx="172778" cy="162426"/>
          </a:xfrm>
          <a:prstGeom prst="ellipse">
            <a:avLst/>
          </a:prstGeom>
          <a:solidFill>
            <a:srgbClr val="0100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C4C62C5-3D9E-7C94-EC54-1B6943CB9E62}"/>
              </a:ext>
            </a:extLst>
          </p:cNvPr>
          <p:cNvSpPr/>
          <p:nvPr/>
        </p:nvSpPr>
        <p:spPr bwMode="auto">
          <a:xfrm>
            <a:off x="948133" y="1238415"/>
            <a:ext cx="172778" cy="162426"/>
          </a:xfrm>
          <a:prstGeom prst="ellipse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4BCCFB9-6261-0CE0-5152-13E8C08451BE}"/>
              </a:ext>
            </a:extLst>
          </p:cNvPr>
          <p:cNvSpPr/>
          <p:nvPr/>
        </p:nvSpPr>
        <p:spPr bwMode="auto">
          <a:xfrm>
            <a:off x="7962917" y="2024746"/>
            <a:ext cx="145862" cy="141432"/>
          </a:xfrm>
          <a:prstGeom prst="ellipse">
            <a:avLst/>
          </a:prstGeom>
          <a:solidFill>
            <a:srgbClr val="0100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E6F1FF70-5CCC-8B32-7374-CDDC90801DF2}"/>
              </a:ext>
            </a:extLst>
          </p:cNvPr>
          <p:cNvSpPr/>
          <p:nvPr/>
        </p:nvSpPr>
        <p:spPr bwMode="auto">
          <a:xfrm>
            <a:off x="9785362" y="2024746"/>
            <a:ext cx="145862" cy="141432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2E5ABB9-2746-7919-4F9F-8A6D3254D817}"/>
              </a:ext>
            </a:extLst>
          </p:cNvPr>
          <p:cNvSpPr/>
          <p:nvPr/>
        </p:nvSpPr>
        <p:spPr bwMode="auto">
          <a:xfrm>
            <a:off x="3835506" y="3476762"/>
            <a:ext cx="172778" cy="162426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C57148B-8C43-F7B4-2D3F-4B7FDD152D59}"/>
              </a:ext>
            </a:extLst>
          </p:cNvPr>
          <p:cNvSpPr/>
          <p:nvPr/>
        </p:nvSpPr>
        <p:spPr bwMode="auto">
          <a:xfrm>
            <a:off x="3733236" y="3903868"/>
            <a:ext cx="172778" cy="162426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7A0729A-8B73-8408-B096-F25D581D48B8}"/>
              </a:ext>
            </a:extLst>
          </p:cNvPr>
          <p:cNvSpPr/>
          <p:nvPr/>
        </p:nvSpPr>
        <p:spPr bwMode="auto">
          <a:xfrm>
            <a:off x="10142266" y="2015101"/>
            <a:ext cx="145862" cy="141432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pic>
        <p:nvPicPr>
          <p:cNvPr id="48" name="Picture 47" descr="A picture containing text, screenshot, diagram, line&#10;&#10;Description automatically generated">
            <a:extLst>
              <a:ext uri="{FF2B5EF4-FFF2-40B4-BE49-F238E27FC236}">
                <a16:creationId xmlns:a16="http://schemas.microsoft.com/office/drawing/2014/main" id="{010D3427-ACAB-D452-27E3-29C6F7F047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5939" y="5019828"/>
            <a:ext cx="1956816" cy="1841709"/>
          </a:xfrm>
          <a:prstGeom prst="rect">
            <a:avLst/>
          </a:prstGeom>
        </p:spPr>
      </p:pic>
      <p:sp>
        <p:nvSpPr>
          <p:cNvPr id="49" name="Oval 48">
            <a:extLst>
              <a:ext uri="{FF2B5EF4-FFF2-40B4-BE49-F238E27FC236}">
                <a16:creationId xmlns:a16="http://schemas.microsoft.com/office/drawing/2014/main" id="{3EAE4540-1ED2-E30E-68DB-74FB809A3C10}"/>
              </a:ext>
            </a:extLst>
          </p:cNvPr>
          <p:cNvSpPr/>
          <p:nvPr/>
        </p:nvSpPr>
        <p:spPr bwMode="auto">
          <a:xfrm>
            <a:off x="3913540" y="5122086"/>
            <a:ext cx="172778" cy="162426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pic>
        <p:nvPicPr>
          <p:cNvPr id="52" name="Picture 51" descr="A picture containing text, screenshot, diagram, line&#10;&#10;Description automatically generated">
            <a:extLst>
              <a:ext uri="{FF2B5EF4-FFF2-40B4-BE49-F238E27FC236}">
                <a16:creationId xmlns:a16="http://schemas.microsoft.com/office/drawing/2014/main" id="{46CEF39D-2D7A-A86B-714A-87CB2F7980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1206" y="801591"/>
            <a:ext cx="1953059" cy="1838173"/>
          </a:xfrm>
          <a:prstGeom prst="rect">
            <a:avLst/>
          </a:prstGeom>
        </p:spPr>
      </p:pic>
      <p:sp>
        <p:nvSpPr>
          <p:cNvPr id="53" name="Oval 52">
            <a:extLst>
              <a:ext uri="{FF2B5EF4-FFF2-40B4-BE49-F238E27FC236}">
                <a16:creationId xmlns:a16="http://schemas.microsoft.com/office/drawing/2014/main" id="{0F12AC33-F1B2-D969-04EF-4FAAA5F3D958}"/>
              </a:ext>
            </a:extLst>
          </p:cNvPr>
          <p:cNvSpPr/>
          <p:nvPr/>
        </p:nvSpPr>
        <p:spPr bwMode="auto">
          <a:xfrm>
            <a:off x="4624011" y="913110"/>
            <a:ext cx="172778" cy="162426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-112" charset="0"/>
              <a:ea typeface="+mn-ea"/>
              <a:cs typeface="+mn-c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2C2BA47-DFCB-E511-43F3-BC414CFA1455}"/>
              </a:ext>
            </a:extLst>
          </p:cNvPr>
          <p:cNvSpPr txBox="1"/>
          <p:nvPr/>
        </p:nvSpPr>
        <p:spPr>
          <a:xfrm>
            <a:off x="1936099" y="824567"/>
            <a:ext cx="17281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 of DAWN Wind Lidar and Dropsonde Comparisons During CPEX-CV</a:t>
            </a:r>
          </a:p>
        </p:txBody>
      </p:sp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5A6CC131-5116-61F0-4D29-E2FA800F9F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634556"/>
              </p:ext>
            </p:extLst>
          </p:nvPr>
        </p:nvGraphicFramePr>
        <p:xfrm>
          <a:off x="6099693" y="4568761"/>
          <a:ext cx="5708685" cy="22777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73508">
                  <a:extLst>
                    <a:ext uri="{9D8B030D-6E8A-4147-A177-3AD203B41FA5}">
                      <a16:colId xmlns:a16="http://schemas.microsoft.com/office/drawing/2014/main" val="3013684399"/>
                    </a:ext>
                  </a:extLst>
                </a:gridCol>
                <a:gridCol w="1321650">
                  <a:extLst>
                    <a:ext uri="{9D8B030D-6E8A-4147-A177-3AD203B41FA5}">
                      <a16:colId xmlns:a16="http://schemas.microsoft.com/office/drawing/2014/main" val="3756557329"/>
                    </a:ext>
                  </a:extLst>
                </a:gridCol>
                <a:gridCol w="1713527">
                  <a:extLst>
                    <a:ext uri="{9D8B030D-6E8A-4147-A177-3AD203B41FA5}">
                      <a16:colId xmlns:a16="http://schemas.microsoft.com/office/drawing/2014/main" val="4009334506"/>
                    </a:ext>
                  </a:extLst>
                </a:gridCol>
              </a:tblGrid>
              <a:tr h="752292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Number of DAWN-AVAPS </a:t>
                      </a:r>
                    </a:p>
                    <a:p>
                      <a:pPr algn="ctr"/>
                      <a:r>
                        <a:rPr lang="en-US" sz="1500" b="1" dirty="0"/>
                        <a:t>Matched Samples: 32117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Bias (m/s)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RMS </a:t>
                      </a:r>
                    </a:p>
                    <a:p>
                      <a:pPr algn="ctr"/>
                      <a:r>
                        <a:rPr lang="en-US" sz="1500" b="1" dirty="0"/>
                        <a:t>Difference (m/s)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6978440"/>
                  </a:ext>
                </a:extLst>
              </a:tr>
              <a:tr h="50849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DAWN Wind Speed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-0.221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1.79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881958"/>
                  </a:ext>
                </a:extLst>
              </a:tr>
              <a:tr h="50849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DAWN U-Component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-0.015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1.95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1709583"/>
                  </a:ext>
                </a:extLst>
              </a:tr>
              <a:tr h="508494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DAWN V-Component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0.030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/>
                        <a:t>1.77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30264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1CEB54F-12DD-14A0-FD82-E6E627563066}"/>
              </a:ext>
            </a:extLst>
          </p:cNvPr>
          <p:cNvSpPr txBox="1"/>
          <p:nvPr/>
        </p:nvSpPr>
        <p:spPr>
          <a:xfrm>
            <a:off x="6092308" y="3991201"/>
            <a:ext cx="5716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DAWN Validation Statistics Throughout CPEX-CV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black"/>
                </a:solidFill>
                <a:latin typeface="Calibri" panose="020F0502020204030204"/>
              </a:rPr>
              <a:t>(See J. Cooney Talk For More Details)</a:t>
            </a:r>
            <a:endParaRPr kumimoji="0" lang="en-US" sz="14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02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screenshot, plot, text, line&#10;&#10;Description automatically generated">
            <a:extLst>
              <a:ext uri="{FF2B5EF4-FFF2-40B4-BE49-F238E27FC236}">
                <a16:creationId xmlns:a16="http://schemas.microsoft.com/office/drawing/2014/main" id="{FAA1215E-8460-AE25-792C-9EAD8E5B4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5418" y="7119"/>
            <a:ext cx="4114800" cy="1616978"/>
          </a:xfrm>
          <a:prstGeom prst="rect">
            <a:avLst/>
          </a:prstGeom>
        </p:spPr>
      </p:pic>
      <p:pic>
        <p:nvPicPr>
          <p:cNvPr id="11" name="Picture 10" descr="A picture containing screenshot, line, colorfulness, diagram&#10;&#10;Description automatically generated">
            <a:extLst>
              <a:ext uri="{FF2B5EF4-FFF2-40B4-BE49-F238E27FC236}">
                <a16:creationId xmlns:a16="http://schemas.microsoft.com/office/drawing/2014/main" id="{77D06284-F6C0-C56F-8401-D002A13F8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418" y="1855316"/>
            <a:ext cx="4114800" cy="1616978"/>
          </a:xfrm>
          <a:prstGeom prst="rect">
            <a:avLst/>
          </a:prstGeom>
        </p:spPr>
      </p:pic>
      <p:pic>
        <p:nvPicPr>
          <p:cNvPr id="17" name="Picture 16" descr="A picture containing screenshot, diagram, colorfulness, line&#10;&#10;Description automatically generated">
            <a:extLst>
              <a:ext uri="{FF2B5EF4-FFF2-40B4-BE49-F238E27FC236}">
                <a16:creationId xmlns:a16="http://schemas.microsoft.com/office/drawing/2014/main" id="{CBD4A864-5A51-5347-D960-9A89BE1B76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41077"/>
            <a:ext cx="4114800" cy="1616978"/>
          </a:xfrm>
          <a:prstGeom prst="rect">
            <a:avLst/>
          </a:prstGeom>
        </p:spPr>
      </p:pic>
      <p:pic>
        <p:nvPicPr>
          <p:cNvPr id="5" name="Picture 4" descr="A picture containing text, screenshot, line, diagram&#10;&#10;Description automatically generated">
            <a:extLst>
              <a:ext uri="{FF2B5EF4-FFF2-40B4-BE49-F238E27FC236}">
                <a16:creationId xmlns:a16="http://schemas.microsoft.com/office/drawing/2014/main" id="{068B0C3B-D249-BF4D-2A1F-F9919A6AF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932" y="3458055"/>
            <a:ext cx="4402873" cy="3385707"/>
          </a:xfrm>
          <a:prstGeom prst="rect">
            <a:avLst/>
          </a:prstGeom>
        </p:spPr>
      </p:pic>
      <p:pic>
        <p:nvPicPr>
          <p:cNvPr id="7" name="Picture 6" descr="A picture containing screenshot, diagram, plot, line&#10;&#10;Description automatically generated">
            <a:extLst>
              <a:ext uri="{FF2B5EF4-FFF2-40B4-BE49-F238E27FC236}">
                <a16:creationId xmlns:a16="http://schemas.microsoft.com/office/drawing/2014/main" id="{0D6BD907-E28D-1A0C-AA45-45DBD5CE33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114800" cy="161697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E163AFF-020C-5133-9782-35E054F85ABF}"/>
              </a:ext>
            </a:extLst>
          </p:cNvPr>
          <p:cNvSpPr txBox="1"/>
          <p:nvPr/>
        </p:nvSpPr>
        <p:spPr>
          <a:xfrm>
            <a:off x="4203700" y="3604957"/>
            <a:ext cx="7988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1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DAWN – Aeolus Comparisons During CPEX-CV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B20080-531A-0BF9-1DB2-800BBFBFAC6C}"/>
              </a:ext>
            </a:extLst>
          </p:cNvPr>
          <p:cNvSpPr txBox="1"/>
          <p:nvPr/>
        </p:nvSpPr>
        <p:spPr>
          <a:xfrm>
            <a:off x="4516217" y="4196948"/>
            <a:ext cx="7363263" cy="240065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Four DC-8 Aeolus underpasses were executed during CPEX-CV, 9, 10, 15, and 16 September</a:t>
            </a:r>
          </a:p>
          <a:p>
            <a:endParaRPr lang="en-US" sz="800" b="1" dirty="0"/>
          </a:p>
          <a:p>
            <a:r>
              <a:rPr lang="en-US" b="1" dirty="0"/>
              <a:t>DAWN LOS wind speeds along Aeolus underpass did not exceed 20 m/s</a:t>
            </a:r>
          </a:p>
          <a:p>
            <a:endParaRPr lang="en-US" sz="800" b="1" dirty="0"/>
          </a:p>
          <a:p>
            <a:r>
              <a:rPr lang="en-US" b="1" dirty="0"/>
              <a:t>Dust layers present during all underpasses.  A clean layer present in the ~5 to 8 km layer</a:t>
            </a:r>
          </a:p>
          <a:p>
            <a:endParaRPr lang="en-US" sz="800" b="1" dirty="0"/>
          </a:p>
          <a:p>
            <a:r>
              <a:rPr lang="en-US" b="1" dirty="0"/>
              <a:t>Rayleigh Clear – DAWN 	Bias: -1.06 m/s	RMS: 7.01 m/s</a:t>
            </a:r>
          </a:p>
          <a:p>
            <a:r>
              <a:rPr lang="en-US" b="1" dirty="0"/>
              <a:t>Mie Cloudy – DAWN 	Bias: -0.24 m/s	RMS: 3.88 m/s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7C923226-E397-FABE-CA4A-7D70F2D06E6E}"/>
              </a:ext>
            </a:extLst>
          </p:cNvPr>
          <p:cNvSpPr/>
          <p:nvPr/>
        </p:nvSpPr>
        <p:spPr>
          <a:xfrm>
            <a:off x="509798" y="283079"/>
            <a:ext cx="3066882" cy="234811"/>
          </a:xfrm>
          <a:custGeom>
            <a:avLst/>
            <a:gdLst>
              <a:gd name="connsiteX0" fmla="*/ 3066882 w 3066882"/>
              <a:gd name="connsiteY0" fmla="*/ 242761 h 250853"/>
              <a:gd name="connsiteX1" fmla="*/ 1051965 w 3066882"/>
              <a:gd name="connsiteY1" fmla="*/ 250853 h 250853"/>
              <a:gd name="connsiteX2" fmla="*/ 1043873 w 3066882"/>
              <a:gd name="connsiteY2" fmla="*/ 161841 h 250853"/>
              <a:gd name="connsiteX3" fmla="*/ 784928 w 3066882"/>
              <a:gd name="connsiteY3" fmla="*/ 153749 h 250853"/>
              <a:gd name="connsiteX4" fmla="*/ 801112 w 3066882"/>
              <a:gd name="connsiteY4" fmla="*/ 0 h 250853"/>
              <a:gd name="connsiteX5" fmla="*/ 0 w 3066882"/>
              <a:gd name="connsiteY5" fmla="*/ 16184 h 250853"/>
              <a:gd name="connsiteX0" fmla="*/ 3066882 w 3066882"/>
              <a:gd name="connsiteY0" fmla="*/ 242761 h 250853"/>
              <a:gd name="connsiteX1" fmla="*/ 1051965 w 3066882"/>
              <a:gd name="connsiteY1" fmla="*/ 250853 h 250853"/>
              <a:gd name="connsiteX2" fmla="*/ 1043873 w 3066882"/>
              <a:gd name="connsiteY2" fmla="*/ 161841 h 250853"/>
              <a:gd name="connsiteX3" fmla="*/ 809204 w 3066882"/>
              <a:gd name="connsiteY3" fmla="*/ 16184 h 250853"/>
              <a:gd name="connsiteX4" fmla="*/ 801112 w 3066882"/>
              <a:gd name="connsiteY4" fmla="*/ 0 h 250853"/>
              <a:gd name="connsiteX5" fmla="*/ 0 w 3066882"/>
              <a:gd name="connsiteY5" fmla="*/ 16184 h 250853"/>
              <a:gd name="connsiteX0" fmla="*/ 3066882 w 3066882"/>
              <a:gd name="connsiteY0" fmla="*/ 242761 h 250853"/>
              <a:gd name="connsiteX1" fmla="*/ 1051965 w 3066882"/>
              <a:gd name="connsiteY1" fmla="*/ 250853 h 250853"/>
              <a:gd name="connsiteX2" fmla="*/ 979137 w 3066882"/>
              <a:gd name="connsiteY2" fmla="*/ 186117 h 250853"/>
              <a:gd name="connsiteX3" fmla="*/ 809204 w 3066882"/>
              <a:gd name="connsiteY3" fmla="*/ 16184 h 250853"/>
              <a:gd name="connsiteX4" fmla="*/ 801112 w 3066882"/>
              <a:gd name="connsiteY4" fmla="*/ 0 h 250853"/>
              <a:gd name="connsiteX5" fmla="*/ 0 w 3066882"/>
              <a:gd name="connsiteY5" fmla="*/ 16184 h 250853"/>
              <a:gd name="connsiteX0" fmla="*/ 3066882 w 3066882"/>
              <a:gd name="connsiteY0" fmla="*/ 226719 h 234811"/>
              <a:gd name="connsiteX1" fmla="*/ 1051965 w 3066882"/>
              <a:gd name="connsiteY1" fmla="*/ 234811 h 234811"/>
              <a:gd name="connsiteX2" fmla="*/ 979137 w 3066882"/>
              <a:gd name="connsiteY2" fmla="*/ 170075 h 234811"/>
              <a:gd name="connsiteX3" fmla="*/ 809204 w 3066882"/>
              <a:gd name="connsiteY3" fmla="*/ 142 h 234811"/>
              <a:gd name="connsiteX4" fmla="*/ 794695 w 3066882"/>
              <a:gd name="connsiteY4" fmla="*/ 0 h 234811"/>
              <a:gd name="connsiteX5" fmla="*/ 0 w 3066882"/>
              <a:gd name="connsiteY5" fmla="*/ 142 h 234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6882" h="234811">
                <a:moveTo>
                  <a:pt x="3066882" y="226719"/>
                </a:moveTo>
                <a:lnTo>
                  <a:pt x="1051965" y="234811"/>
                </a:lnTo>
                <a:lnTo>
                  <a:pt x="979137" y="170075"/>
                </a:lnTo>
                <a:lnTo>
                  <a:pt x="809204" y="142"/>
                </a:lnTo>
                <a:lnTo>
                  <a:pt x="794695" y="0"/>
                </a:lnTo>
                <a:lnTo>
                  <a:pt x="0" y="142"/>
                </a:ln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aph of a number of hours&#10;&#10;Description automatically generated with medium confidence">
            <a:extLst>
              <a:ext uri="{FF2B5EF4-FFF2-40B4-BE49-F238E27FC236}">
                <a16:creationId xmlns:a16="http://schemas.microsoft.com/office/drawing/2014/main" id="{D9D991EB-0823-B779-CBD4-7DBEC098FF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7200" y="14868"/>
            <a:ext cx="4114800" cy="1616978"/>
          </a:xfrm>
          <a:prstGeom prst="rect">
            <a:avLst/>
          </a:prstGeom>
        </p:spPr>
      </p:pic>
      <p:pic>
        <p:nvPicPr>
          <p:cNvPr id="6" name="Picture 5" descr="A graph with numbers and a number of bars&#10;&#10;Description automatically generated with medium confidence">
            <a:extLst>
              <a:ext uri="{FF2B5EF4-FFF2-40B4-BE49-F238E27FC236}">
                <a16:creationId xmlns:a16="http://schemas.microsoft.com/office/drawing/2014/main" id="{AF9866B2-1474-3E0C-E1D4-FE892E43BA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0218" y="1888027"/>
            <a:ext cx="4114800" cy="16169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7CE645-05C6-6F9E-7225-F35D67911E3F}"/>
              </a:ext>
            </a:extLst>
          </p:cNvPr>
          <p:cNvSpPr txBox="1"/>
          <p:nvPr/>
        </p:nvSpPr>
        <p:spPr>
          <a:xfrm>
            <a:off x="1113161" y="1585388"/>
            <a:ext cx="2092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10 September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BD2D0F-EBE1-B822-C61D-6DD447E937F1}"/>
              </a:ext>
            </a:extLst>
          </p:cNvPr>
          <p:cNvSpPr txBox="1"/>
          <p:nvPr/>
        </p:nvSpPr>
        <p:spPr>
          <a:xfrm>
            <a:off x="4946071" y="1585388"/>
            <a:ext cx="2092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15 September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C0D813-11C6-2541-CFF6-8B2E940A1F1B}"/>
              </a:ext>
            </a:extLst>
          </p:cNvPr>
          <p:cNvSpPr txBox="1"/>
          <p:nvPr/>
        </p:nvSpPr>
        <p:spPr>
          <a:xfrm>
            <a:off x="9088581" y="1616977"/>
            <a:ext cx="2092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16 September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81D082-18BD-FF03-9A59-B16454804AC7}"/>
              </a:ext>
            </a:extLst>
          </p:cNvPr>
          <p:cNvSpPr txBox="1"/>
          <p:nvPr/>
        </p:nvSpPr>
        <p:spPr>
          <a:xfrm>
            <a:off x="1368349" y="741990"/>
            <a:ext cx="2092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DAWN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76D3B6-79C2-1EC6-2F4C-4E9A5838E7DE}"/>
              </a:ext>
            </a:extLst>
          </p:cNvPr>
          <p:cNvSpPr txBox="1"/>
          <p:nvPr/>
        </p:nvSpPr>
        <p:spPr>
          <a:xfrm>
            <a:off x="1336963" y="2864623"/>
            <a:ext cx="2092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AEOLUS</a:t>
            </a:r>
          </a:p>
        </p:txBody>
      </p:sp>
    </p:spTree>
    <p:extLst>
      <p:ext uri="{BB962C8B-B14F-4D97-AF65-F5344CB8AC3E}">
        <p14:creationId xmlns:p14="http://schemas.microsoft.com/office/powerpoint/2010/main" val="2601111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showing the time of a meteor shower&#10;&#10;Description automatically generated with medium confidence">
            <a:extLst>
              <a:ext uri="{FF2B5EF4-FFF2-40B4-BE49-F238E27FC236}">
                <a16:creationId xmlns:a16="http://schemas.microsoft.com/office/drawing/2014/main" id="{3D12404E-4A35-7BFD-E9C3-A8A947AEB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6060" y="0"/>
            <a:ext cx="8725940" cy="3429000"/>
          </a:xfrm>
          <a:prstGeom prst="rect">
            <a:avLst/>
          </a:prstGeom>
        </p:spPr>
      </p:pic>
      <p:pic>
        <p:nvPicPr>
          <p:cNvPr id="7" name="Picture 6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B9736034-A3A3-CC59-E7B9-FEF939500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060" y="3429000"/>
            <a:ext cx="8725940" cy="342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1E09C5-EA86-CBB6-0876-350DC1354EC3}"/>
              </a:ext>
            </a:extLst>
          </p:cNvPr>
          <p:cNvSpPr txBox="1"/>
          <p:nvPr/>
        </p:nvSpPr>
        <p:spPr>
          <a:xfrm>
            <a:off x="6317374" y="988181"/>
            <a:ext cx="2049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LOS x 10 Pulses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2AA345-8E58-D16D-2FD8-15C8022FD8A8}"/>
              </a:ext>
            </a:extLst>
          </p:cNvPr>
          <p:cNvSpPr txBox="1"/>
          <p:nvPr/>
        </p:nvSpPr>
        <p:spPr>
          <a:xfrm>
            <a:off x="9075336" y="1065126"/>
            <a:ext cx="2049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LOS x 10 Pulses</a:t>
            </a:r>
          </a:p>
          <a:p>
            <a:pPr algn="ctr"/>
            <a:r>
              <a:rPr lang="en-US" sz="1400" dirty="0"/>
              <a:t>“Stripes” in Winds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4D293D-26F1-DD03-8CC9-0DB8DB2F0F4E}"/>
              </a:ext>
            </a:extLst>
          </p:cNvPr>
          <p:cNvSpPr txBox="1"/>
          <p:nvPr/>
        </p:nvSpPr>
        <p:spPr>
          <a:xfrm>
            <a:off x="9299749" y="5143500"/>
            <a:ext cx="160103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Auto-Pilot on Return to Sal Caused Constant Roll and Difficulty with Retrieval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ECEEEB-115D-AC90-BBBA-FEA4CA9DC24C}"/>
              </a:ext>
            </a:extLst>
          </p:cNvPr>
          <p:cNvSpPr txBox="1"/>
          <p:nvPr/>
        </p:nvSpPr>
        <p:spPr>
          <a:xfrm>
            <a:off x="0" y="22958"/>
            <a:ext cx="431074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01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Areas Of Caution With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1" u="none" strike="noStrike" kern="1200" cap="none" spc="0" normalizeH="0" baseline="0" noProof="0" dirty="0">
                <a:ln>
                  <a:noFill/>
                </a:ln>
                <a:solidFill>
                  <a:srgbClr val="01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DAWN Wind Products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FE6A68-CB9D-2CB7-BBBB-F730C7F89E4E}"/>
              </a:ext>
            </a:extLst>
          </p:cNvPr>
          <p:cNvSpPr txBox="1"/>
          <p:nvPr/>
        </p:nvSpPr>
        <p:spPr>
          <a:xfrm>
            <a:off x="61565" y="938468"/>
            <a:ext cx="3928474" cy="5786199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Winds below 100 meter altitude can be contaminated by surface, where velocity is zero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Winds with slowest wind speed (0-5 m/s) are ~0.4 m/s more uncertain than faster winds (15+ m/s)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Is difference driven by DAWN or AVAPS uncertainty?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Winds with the deepest vertical integration (~1 km), or with only 2  out of 5 LOS with sufficient aerosol signal, have the greatest uncertainty (~2.3 m/s)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Winds are not retrieved during spiral maneuvers due to constant turning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ALWAYS USE </a:t>
            </a:r>
            <a:r>
              <a:rPr lang="en-US" b="1" dirty="0" err="1"/>
              <a:t>QC_flag</a:t>
            </a:r>
            <a:r>
              <a:rPr lang="en-US" b="1" dirty="0"/>
              <a:t>=1 to filter out noisy retrievals, and ABS(roll) ≤ 3°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A0F0E20-8341-9797-B0E7-88B557E5D1CA}"/>
              </a:ext>
            </a:extLst>
          </p:cNvPr>
          <p:cNvCxnSpPr>
            <a:cxnSpLocks/>
          </p:cNvCxnSpPr>
          <p:nvPr/>
        </p:nvCxnSpPr>
        <p:spPr>
          <a:xfrm>
            <a:off x="5852160" y="2825496"/>
            <a:ext cx="3383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2DCAF75-13A0-0325-EC98-0C2F7E9FB1C9}"/>
              </a:ext>
            </a:extLst>
          </p:cNvPr>
          <p:cNvSpPr txBox="1"/>
          <p:nvPr/>
        </p:nvSpPr>
        <p:spPr>
          <a:xfrm>
            <a:off x="4576573" y="2408659"/>
            <a:ext cx="1344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Surface Contamination?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234318D-0823-92E7-09EB-9F1C4AC94B53}"/>
              </a:ext>
            </a:extLst>
          </p:cNvPr>
          <p:cNvCxnSpPr>
            <a:cxnSpLocks/>
          </p:cNvCxnSpPr>
          <p:nvPr/>
        </p:nvCxnSpPr>
        <p:spPr>
          <a:xfrm>
            <a:off x="8871120" y="2825496"/>
            <a:ext cx="33832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540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1BE66B6-3AC8-5C33-C036-37F97698F9D2}"/>
              </a:ext>
            </a:extLst>
          </p:cNvPr>
          <p:cNvSpPr txBox="1"/>
          <p:nvPr/>
        </p:nvSpPr>
        <p:spPr>
          <a:xfrm>
            <a:off x="459205" y="0"/>
            <a:ext cx="11273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i="1" dirty="0">
                <a:solidFill>
                  <a:srgbClr val="0100FF"/>
                </a:solidFill>
                <a:latin typeface="Calibri" panose="020F0502020204030204"/>
              </a:rPr>
              <a:t>Summary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01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2C0191-F1B8-83C3-9656-8D2C9D9EDEBA}"/>
              </a:ext>
            </a:extLst>
          </p:cNvPr>
          <p:cNvSpPr txBox="1"/>
          <p:nvPr/>
        </p:nvSpPr>
        <p:spPr>
          <a:xfrm>
            <a:off x="234537" y="1197492"/>
            <a:ext cx="11722925" cy="55092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DAWN successfully operated with high laser energy and a variety of scan modes throughout CPEX-CV, without any notable instrument anomalies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Some reduction in laser energy at times during long durations of ~12 km altitude flight from very cold cargo bay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6-9 km altitude layer found to be very clean, limiting DAWN ability to retrieve wind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DAWN aerosol sensitivity found to be comparable to or better than CPEX-AW based on comparison with HALO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Given its relatively high precision and resolution, we expect DAWN data to be very impactful when assimilated into models, both for dust and convection flights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Dust-centric or low-altitude (~8 km) flight segments provide the best vertical coverage of winds and most interesting data for process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Flights through deep convection and AEW sampled mostly cirrus outflow and mid-level clouds, hard to penetrate down into PBL. </a:t>
            </a:r>
            <a:r>
              <a:rPr lang="en-US" sz="1900" dirty="0" err="1"/>
              <a:t>Precip</a:t>
            </a:r>
            <a:r>
              <a:rPr lang="en-US" sz="1900" dirty="0"/>
              <a:t> scavenging also reduced aerosol loading and wind profile vertical coverage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Some interesting mesoscale phenomena observed such as terrain-induced flows and mountain waves, and PBL wind variability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/>
              <a:t>See John Cooney talk tomorrow for more details on DAWN validation, comparisons with models and other satellite-derived winds</a:t>
            </a:r>
          </a:p>
        </p:txBody>
      </p:sp>
    </p:spTree>
    <p:extLst>
      <p:ext uri="{BB962C8B-B14F-4D97-AF65-F5344CB8AC3E}">
        <p14:creationId xmlns:p14="http://schemas.microsoft.com/office/powerpoint/2010/main" val="1849006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370EB8-0E3E-96D3-B02C-CD8596329AEF}"/>
              </a:ext>
            </a:extLst>
          </p:cNvPr>
          <p:cNvSpPr txBox="1"/>
          <p:nvPr/>
        </p:nvSpPr>
        <p:spPr>
          <a:xfrm>
            <a:off x="3940628" y="3105834"/>
            <a:ext cx="4310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1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317684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80954B93-2D3B-BF27-5BC3-1DC43FFDE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00425" cy="3200400"/>
          </a:xfrm>
          <a:prstGeom prst="rect">
            <a:avLst/>
          </a:prstGeom>
        </p:spPr>
      </p:pic>
      <p:pic>
        <p:nvPicPr>
          <p:cNvPr id="7" name="Picture 6" descr="Diagram, histogram&#10;&#10;Description automatically generated">
            <a:extLst>
              <a:ext uri="{FF2B5EF4-FFF2-40B4-BE49-F238E27FC236}">
                <a16:creationId xmlns:a16="http://schemas.microsoft.com/office/drawing/2014/main" id="{9F14C716-2F49-4788-F21D-6A56B5F81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7652" y="0"/>
            <a:ext cx="3400425" cy="3200400"/>
          </a:xfrm>
          <a:prstGeom prst="rect">
            <a:avLst/>
          </a:prstGeom>
        </p:spPr>
      </p:pic>
      <p:pic>
        <p:nvPicPr>
          <p:cNvPr id="9" name="Picture 8" descr="Diagram&#10;&#10;Description automatically generated with low confidence">
            <a:extLst>
              <a:ext uri="{FF2B5EF4-FFF2-40B4-BE49-F238E27FC236}">
                <a16:creationId xmlns:a16="http://schemas.microsoft.com/office/drawing/2014/main" id="{7BE7DED0-D0B9-2861-CF00-799AF01CDB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3200400"/>
            <a:ext cx="3400425" cy="3200400"/>
          </a:xfrm>
          <a:prstGeom prst="rect">
            <a:avLst/>
          </a:prstGeom>
        </p:spPr>
      </p:pic>
      <p:pic>
        <p:nvPicPr>
          <p:cNvPr id="11" name="Picture 10" descr="Diagram&#10;&#10;Description automatically generated with low confidence">
            <a:extLst>
              <a:ext uri="{FF2B5EF4-FFF2-40B4-BE49-F238E27FC236}">
                <a16:creationId xmlns:a16="http://schemas.microsoft.com/office/drawing/2014/main" id="{0203BD8A-1CCB-C698-DAB4-3EEB561E3D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7651" y="3200400"/>
            <a:ext cx="3400425" cy="3200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514AE03-A70C-B34A-6FF8-865AC331CB86}"/>
              </a:ext>
            </a:extLst>
          </p:cNvPr>
          <p:cNvSpPr txBox="1"/>
          <p:nvPr/>
        </p:nvSpPr>
        <p:spPr>
          <a:xfrm>
            <a:off x="166873" y="845127"/>
            <a:ext cx="1039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Sept. 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DE9EE1-E1F2-B94F-FC07-605AFE24F6EB}"/>
              </a:ext>
            </a:extLst>
          </p:cNvPr>
          <p:cNvSpPr txBox="1"/>
          <p:nvPr/>
        </p:nvSpPr>
        <p:spPr>
          <a:xfrm>
            <a:off x="3564523" y="845127"/>
            <a:ext cx="1039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Sept. 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1F62B1-1823-2811-357F-99B1AB546A17}"/>
              </a:ext>
            </a:extLst>
          </p:cNvPr>
          <p:cNvSpPr txBox="1"/>
          <p:nvPr/>
        </p:nvSpPr>
        <p:spPr>
          <a:xfrm>
            <a:off x="166873" y="4458793"/>
            <a:ext cx="1039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Sept. 15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7CA166-29C5-F857-7812-9B3ACAF3F995}"/>
              </a:ext>
            </a:extLst>
          </p:cNvPr>
          <p:cNvSpPr txBox="1"/>
          <p:nvPr/>
        </p:nvSpPr>
        <p:spPr>
          <a:xfrm>
            <a:off x="3564523" y="4458793"/>
            <a:ext cx="1039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Sept. 23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AEAB1E-BC36-73DD-06F4-454108360FE5}"/>
              </a:ext>
            </a:extLst>
          </p:cNvPr>
          <p:cNvSpPr txBox="1"/>
          <p:nvPr/>
        </p:nvSpPr>
        <p:spPr>
          <a:xfrm>
            <a:off x="7043738" y="2015"/>
            <a:ext cx="3997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0007FF"/>
                </a:solidFill>
              </a:rPr>
              <a:t>DAWN Profiles During </a:t>
            </a:r>
            <a:r>
              <a:rPr lang="en-US" sz="3200" b="1" i="1" dirty="0" err="1">
                <a:solidFill>
                  <a:srgbClr val="0007FF"/>
                </a:solidFill>
              </a:rPr>
              <a:t>Mindelo</a:t>
            </a:r>
            <a:r>
              <a:rPr lang="en-US" sz="3200" b="1" i="1" dirty="0">
                <a:solidFill>
                  <a:srgbClr val="0007FF"/>
                </a:solidFill>
              </a:rPr>
              <a:t> Overpasses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35998B-C48C-E86C-FE32-7EA638F546BC}"/>
              </a:ext>
            </a:extLst>
          </p:cNvPr>
          <p:cNvSpPr txBox="1"/>
          <p:nvPr/>
        </p:nvSpPr>
        <p:spPr>
          <a:xfrm>
            <a:off x="6825164" y="1202576"/>
            <a:ext cx="5315616" cy="270843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DAWN scan strategies employed during </a:t>
            </a:r>
            <a:r>
              <a:rPr lang="en-US" dirty="0" err="1"/>
              <a:t>Mindelo</a:t>
            </a:r>
            <a:r>
              <a:rPr lang="en-US" dirty="0"/>
              <a:t> overpasses yielded wind retrievals every ~4-6 km along flight track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4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Dust layers found during all 4 DC-8 overpasses over </a:t>
            </a:r>
            <a:r>
              <a:rPr lang="en-US" dirty="0" err="1"/>
              <a:t>Mindelo</a:t>
            </a:r>
            <a:r>
              <a:rPr lang="en-US" dirty="0"/>
              <a:t>, enabling continuous DAWN wind retrievals from ocean surface up to a ~5 to 6.25 km altitude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endParaRPr lang="en-US" sz="4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Interaction of wind with terrain of Sao Vincente and Santo </a:t>
            </a:r>
            <a:r>
              <a:rPr lang="en-US" dirty="0" err="1"/>
              <a:t>Antao</a:t>
            </a:r>
            <a:r>
              <a:rPr lang="en-US" dirty="0"/>
              <a:t> generated interesting PBL wind variations on 7 September (below)</a:t>
            </a:r>
          </a:p>
        </p:txBody>
      </p:sp>
      <p:pic>
        <p:nvPicPr>
          <p:cNvPr id="28" name="Picture 27" descr="Chart&#10;&#10;Description automatically generated">
            <a:extLst>
              <a:ext uri="{FF2B5EF4-FFF2-40B4-BE49-F238E27FC236}">
                <a16:creationId xmlns:a16="http://schemas.microsoft.com/office/drawing/2014/main" id="{CBA7A81B-4010-B26E-70DB-16935FA894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6198" y="5522976"/>
            <a:ext cx="3397299" cy="1335024"/>
          </a:xfrm>
          <a:prstGeom prst="rect">
            <a:avLst/>
          </a:prstGeom>
        </p:spPr>
      </p:pic>
      <p:pic>
        <p:nvPicPr>
          <p:cNvPr id="30" name="Picture 29" descr="Chart&#10;&#10;Description automatically generated with medium confidence">
            <a:extLst>
              <a:ext uri="{FF2B5EF4-FFF2-40B4-BE49-F238E27FC236}">
                <a16:creationId xmlns:a16="http://schemas.microsoft.com/office/drawing/2014/main" id="{6627A464-4355-7DD1-1351-B47592D854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6198" y="4132474"/>
            <a:ext cx="3400425" cy="1336252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5805954-DB66-BEE9-6934-D46CB8E29620}"/>
              </a:ext>
            </a:extLst>
          </p:cNvPr>
          <p:cNvCxnSpPr/>
          <p:nvPr/>
        </p:nvCxnSpPr>
        <p:spPr>
          <a:xfrm flipV="1">
            <a:off x="9336507" y="4292867"/>
            <a:ext cx="0" cy="2329314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72A92B1-42D8-C662-D5D4-6531320E8931}"/>
              </a:ext>
            </a:extLst>
          </p:cNvPr>
          <p:cNvSpPr txBox="1"/>
          <p:nvPr/>
        </p:nvSpPr>
        <p:spPr>
          <a:xfrm>
            <a:off x="9042470" y="4227960"/>
            <a:ext cx="858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Santo </a:t>
            </a:r>
            <a:r>
              <a:rPr lang="en-US" sz="1200" dirty="0" err="1"/>
              <a:t>Antao</a:t>
            </a:r>
            <a:endParaRPr lang="en-US" sz="120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3641B3C-6E3D-6FDE-9CE5-21E847672404}"/>
              </a:ext>
            </a:extLst>
          </p:cNvPr>
          <p:cNvCxnSpPr/>
          <p:nvPr/>
        </p:nvCxnSpPr>
        <p:spPr>
          <a:xfrm flipV="1">
            <a:off x="10029214" y="4292867"/>
            <a:ext cx="0" cy="2329314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0AB7ACB-93E8-B6EF-EE1B-C3DFE8CA0A38}"/>
              </a:ext>
            </a:extLst>
          </p:cNvPr>
          <p:cNvSpPr txBox="1"/>
          <p:nvPr/>
        </p:nvSpPr>
        <p:spPr>
          <a:xfrm>
            <a:off x="9610572" y="4227960"/>
            <a:ext cx="858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Sao Vincente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555CAED-FC5B-4EDF-D174-66EBBC9375C9}"/>
              </a:ext>
            </a:extLst>
          </p:cNvPr>
          <p:cNvSpPr txBox="1"/>
          <p:nvPr/>
        </p:nvSpPr>
        <p:spPr>
          <a:xfrm>
            <a:off x="9268988" y="5792004"/>
            <a:ext cx="858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PBL Wind Variability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2BF1B5C-7815-7CA6-ED1C-BF37069AD239}"/>
              </a:ext>
            </a:extLst>
          </p:cNvPr>
          <p:cNvCxnSpPr>
            <a:cxnSpLocks/>
          </p:cNvCxnSpPr>
          <p:nvPr/>
        </p:nvCxnSpPr>
        <p:spPr>
          <a:xfrm flipV="1">
            <a:off x="9812924" y="5259690"/>
            <a:ext cx="0" cy="53969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02CB3D5-9B65-33C7-13A3-D3AFF38279A5}"/>
              </a:ext>
            </a:extLst>
          </p:cNvPr>
          <p:cNvCxnSpPr>
            <a:cxnSpLocks/>
          </p:cNvCxnSpPr>
          <p:nvPr/>
        </p:nvCxnSpPr>
        <p:spPr>
          <a:xfrm flipH="1">
            <a:off x="9806787" y="6190488"/>
            <a:ext cx="5115" cy="32691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A6394496-1254-2260-DE37-3385368BA56F}"/>
              </a:ext>
            </a:extLst>
          </p:cNvPr>
          <p:cNvSpPr txBox="1"/>
          <p:nvPr/>
        </p:nvSpPr>
        <p:spPr>
          <a:xfrm>
            <a:off x="110400" y="6302672"/>
            <a:ext cx="1137491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/>
              <a:t>Wind Speed (m/s)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7324B0A-7C5A-2A37-2E70-37464FCDC107}"/>
              </a:ext>
            </a:extLst>
          </p:cNvPr>
          <p:cNvSpPr txBox="1"/>
          <p:nvPr/>
        </p:nvSpPr>
        <p:spPr>
          <a:xfrm>
            <a:off x="1250908" y="6302674"/>
            <a:ext cx="1090278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/>
              <a:t>Wind Direction (°)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37354F3-8AAB-63F6-BB37-DC3B2ED50F90}"/>
              </a:ext>
            </a:extLst>
          </p:cNvPr>
          <p:cNvSpPr txBox="1"/>
          <p:nvPr/>
        </p:nvSpPr>
        <p:spPr>
          <a:xfrm>
            <a:off x="2343735" y="6302673"/>
            <a:ext cx="1019710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100" b="1" dirty="0"/>
              <a:t>LOG</a:t>
            </a:r>
            <a:r>
              <a:rPr lang="en-US" sz="1100" b="1" baseline="-25000" dirty="0"/>
              <a:t>10</a:t>
            </a:r>
            <a:r>
              <a:rPr lang="en-US" sz="1100" b="1" dirty="0"/>
              <a:t>(SNR)</a:t>
            </a:r>
          </a:p>
        </p:txBody>
      </p:sp>
    </p:spTree>
    <p:extLst>
      <p:ext uri="{BB962C8B-B14F-4D97-AF65-F5344CB8AC3E}">
        <p14:creationId xmlns:p14="http://schemas.microsoft.com/office/powerpoint/2010/main" val="30091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Them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718E9C"/>
        </a:solidFill>
        <a:ln w="92075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heme2" id="{86644400-EDE8-47F2-8944-0E5770CB81CF}" vid="{0E43C009-D4DB-48C3-AE30-5A8161C6B0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10696</TotalTime>
  <Words>1492</Words>
  <Application>Microsoft Macintosh PowerPoint</Application>
  <PresentationFormat>Widescreen</PresentationFormat>
  <Paragraphs>175</Paragraphs>
  <Slides>14</Slides>
  <Notes>0</Notes>
  <HiddenSlides>0</HiddenSlides>
  <MMClips>2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Narrow</vt:lpstr>
      <vt:lpstr>Calibri</vt:lpstr>
      <vt:lpstr>Calibri Light</vt:lpstr>
      <vt:lpstr>Trebuchet MS</vt:lpstr>
      <vt:lpstr>1_Theme2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Bedka, Kristopher M. (LARC-E302)</dc:creator>
  <cp:lastModifiedBy>Bedka, Kristopher M. (LARC-E302)</cp:lastModifiedBy>
  <cp:revision>31</cp:revision>
  <dcterms:created xsi:type="dcterms:W3CDTF">2023-04-10T19:28:39Z</dcterms:created>
  <dcterms:modified xsi:type="dcterms:W3CDTF">2023-08-14T15:08:42Z</dcterms:modified>
</cp:coreProperties>
</file>