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8" r:id="rId1"/>
  </p:sldMasterIdLst>
  <p:notesMasterIdLst>
    <p:notesMasterId r:id="rId21"/>
  </p:notesMasterIdLst>
  <p:handoutMasterIdLst>
    <p:handoutMasterId r:id="rId22"/>
  </p:handoutMasterIdLst>
  <p:sldIdLst>
    <p:sldId id="1619" r:id="rId2"/>
    <p:sldId id="1582" r:id="rId3"/>
    <p:sldId id="1587" r:id="rId4"/>
    <p:sldId id="1584" r:id="rId5"/>
    <p:sldId id="1588" r:id="rId6"/>
    <p:sldId id="1589" r:id="rId7"/>
    <p:sldId id="1591" r:id="rId8"/>
    <p:sldId id="1617" r:id="rId9"/>
    <p:sldId id="1618" r:id="rId10"/>
    <p:sldId id="1620" r:id="rId11"/>
    <p:sldId id="1621" r:id="rId12"/>
    <p:sldId id="1622" r:id="rId13"/>
    <p:sldId id="1623" r:id="rId14"/>
    <p:sldId id="1624" r:id="rId15"/>
    <p:sldId id="1625" r:id="rId16"/>
    <p:sldId id="1628" r:id="rId17"/>
    <p:sldId id="1626" r:id="rId18"/>
    <p:sldId id="1629" r:id="rId19"/>
    <p:sldId id="1627" r:id="rId20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BD60038-14B9-46C3-9F4A-C57C7AC75A1E}">
          <p14:sldIdLst>
            <p14:sldId id="1619"/>
            <p14:sldId id="1582"/>
            <p14:sldId id="1587"/>
            <p14:sldId id="1584"/>
            <p14:sldId id="1588"/>
            <p14:sldId id="1589"/>
            <p14:sldId id="1591"/>
            <p14:sldId id="1617"/>
            <p14:sldId id="1618"/>
            <p14:sldId id="1620"/>
            <p14:sldId id="1621"/>
            <p14:sldId id="1622"/>
            <p14:sldId id="1623"/>
            <p14:sldId id="1624"/>
            <p14:sldId id="1625"/>
            <p14:sldId id="1628"/>
            <p14:sldId id="1626"/>
            <p14:sldId id="1629"/>
            <p14:sldId id="16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99"/>
    <a:srgbClr val="0020C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E0503-BF84-4353-8684-7407B51A793C}" v="21" dt="2023-08-14T17:56:38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9" autoAdjust="0"/>
    <p:restoredTop sz="96327" autoAdjust="0"/>
  </p:normalViewPr>
  <p:slideViewPr>
    <p:cSldViewPr>
      <p:cViewPr varScale="1">
        <p:scale>
          <a:sx n="65" d="100"/>
          <a:sy n="65" d="100"/>
        </p:scale>
        <p:origin x="82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1980" y="-102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Katie and Betsy;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 meeting at 10:30 so won’t be able to call into your final walk through, but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 couple of comments: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 10, 3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bullet – need to add context, what RFI?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 4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bullet – delete: “resolved roles and responsibility questions” and state the fact.  The OBA …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 11, 1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bullet, delete “Need to”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 Last bullet – change to read “being sent to LSP”,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LSP will work with us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Sx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Looks good.  Please send update package.  Good luck tomorrow.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10363200" cy="144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12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15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no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60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B6B698-1049-4246-97C4-E6F10E3A3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01C87B6C-E0A0-6E40-AED2-D225C891B92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908800" y="4267200"/>
            <a:ext cx="4876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8D9392F-4D47-9343-8511-03CD557B1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7876"/>
            <a:ext cx="822960" cy="822960"/>
          </a:xfrm>
          <a:prstGeom prst="rect">
            <a:avLst/>
          </a:prstGeom>
        </p:spPr>
      </p:pic>
      <p:pic>
        <p:nvPicPr>
          <p:cNvPr id="14" name="Picture 18" descr="meatball best">
            <a:extLst>
              <a:ext uri="{FF2B5EF4-FFF2-40B4-BE49-F238E27FC236}">
                <a16:creationId xmlns:a16="http://schemas.microsoft.com/office/drawing/2014/main" id="{E11FE0B9-8287-6243-9DD1-0D1ECFA35C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80" y="27432"/>
            <a:ext cx="832420" cy="731520"/>
          </a:xfrm>
          <a:prstGeom prst="rect">
            <a:avLst/>
          </a:prstGeom>
          <a:noFill/>
        </p:spPr>
      </p:pic>
      <p:sp>
        <p:nvSpPr>
          <p:cNvPr id="7" name="Rectangle 78">
            <a:extLst>
              <a:ext uri="{FF2B5EF4-FFF2-40B4-BE49-F238E27FC236}">
                <a16:creationId xmlns:a16="http://schemas.microsoft.com/office/drawing/2014/main" id="{8926D19A-D6B4-CD46-8A36-F5DFBD3AB1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996226"/>
            <a:ext cx="5257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NASA GODDARD SPACE FLIGHT CENTER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JET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PROPULSION LABORATORY 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L3HARRIS TECHNOLOGIES •  BALL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AEROSPACE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TELEDYNE • NASA KENNEDY SPACE CENTER 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SPACE TELESCOPE SCIENCE INSTITUTE • IPAC • EUROPEAN SPACE AGENCY •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JAPAN AEROSPACE EXPLORATION AGENCY • LABORATOIRE D’ASTROPHYSIQUE DE MARSEILLE 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CENTRE NATIONAL </a:t>
            </a:r>
            <a:r>
              <a:rPr lang="en-US" sz="1000" b="1" dirty="0" err="1">
                <a:solidFill>
                  <a:schemeClr val="bg1"/>
                </a:solidFill>
                <a:latin typeface="Arial Narrow" pitchFamily="34" charset="0"/>
              </a:rPr>
              <a:t>d'ÉTUDES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96474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292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75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21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939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1"/>
            <a:ext cx="11074400" cy="5333999"/>
          </a:xfrm>
          <a:prstGeom prst="rect">
            <a:avLst/>
          </a:prstGeo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17C322-FFB9-E443-9E32-B8076F32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80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6096000"/>
          </a:xfrm>
          <a:prstGeom prst="rect">
            <a:avLst/>
          </a:prstGeo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51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_no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10363200" cy="144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31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114300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88" y="140208"/>
            <a:ext cx="9336024" cy="62179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8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114300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88" y="140208"/>
            <a:ext cx="9336024" cy="62179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12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40CB-8EF2-D441-B93D-5ABF168D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39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46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40CB-8EF2-D441-B93D-5ABF168D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39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00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5486400" cy="5502275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486400" cy="5502275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8DAEBF-202F-1149-ADEE-CFC667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39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44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5486400" cy="5502275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486400" cy="5502275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8DAEBF-202F-1149-ADEE-CFC667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39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3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62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428166" y="137316"/>
            <a:ext cx="9335669" cy="6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048" y="914399"/>
            <a:ext cx="1143000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9B15B-A022-F347-A345-C899D6879B03}"/>
              </a:ext>
            </a:extLst>
          </p:cNvPr>
          <p:cNvSpPr txBox="1"/>
          <p:nvPr userDrawn="1"/>
        </p:nvSpPr>
        <p:spPr>
          <a:xfrm>
            <a:off x="10972800" y="6637765"/>
            <a:ext cx="866842" cy="232230"/>
          </a:xfrm>
          <a:prstGeom prst="rect">
            <a:avLst/>
          </a:prstGeom>
          <a:noFill/>
        </p:spPr>
        <p:txBody>
          <a:bodyPr wrap="square" lIns="62344" tIns="31172" rIns="62344" bIns="31172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708D2F1E-C954-4D00-9791-3C7347B79C78}" type="slidenum">
              <a:rPr lang="en-US" sz="11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9034B-B79D-CF4A-89CB-FD43C9707F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6348" y="6613464"/>
            <a:ext cx="13238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August 22, 2023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C98BD-4F94-3B45-A7CD-D4689093EF2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" y="9144"/>
            <a:ext cx="822960" cy="822960"/>
          </a:xfrm>
          <a:prstGeom prst="rect">
            <a:avLst/>
          </a:prstGeom>
        </p:spPr>
      </p:pic>
      <p:pic>
        <p:nvPicPr>
          <p:cNvPr id="18" name="Picture 18" descr="meatball best">
            <a:extLst>
              <a:ext uri="{FF2B5EF4-FFF2-40B4-BE49-F238E27FC236}">
                <a16:creationId xmlns:a16="http://schemas.microsoft.com/office/drawing/2014/main" id="{152BD58F-714E-2A49-818B-6C7A599C7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80" y="27432"/>
            <a:ext cx="832420" cy="731520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E18294-11D5-4D45-9D43-48B31E35453A}"/>
              </a:ext>
            </a:extLst>
          </p:cNvPr>
          <p:cNvCxnSpPr>
            <a:cxnSpLocks/>
          </p:cNvCxnSpPr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8D97D6-CF1A-B242-B308-7C9E717D9B14}"/>
              </a:ext>
            </a:extLst>
          </p:cNvPr>
          <p:cNvCxnSpPr>
            <a:cxnSpLocks/>
          </p:cNvCxnSpPr>
          <p:nvPr userDrawn="1"/>
        </p:nvCxnSpPr>
        <p:spPr>
          <a:xfrm>
            <a:off x="0" y="6629400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6">
            <a:extLst>
              <a:ext uri="{FF2B5EF4-FFF2-40B4-BE49-F238E27FC236}">
                <a16:creationId xmlns:a16="http://schemas.microsoft.com/office/drawing/2014/main" id="{4BDC123B-6CC7-CB49-ABB1-86112733AB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38400" y="6596390"/>
            <a:ext cx="7315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SPIE O+P, 12677-21 Astronomical Optics: Design, Manufacture, and Test of Space and Ground Systems IV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09" r:id="rId4"/>
    <p:sldLayoutId id="2147483701" r:id="rId5"/>
    <p:sldLayoutId id="2147483711" r:id="rId6"/>
    <p:sldLayoutId id="2147483702" r:id="rId7"/>
    <p:sldLayoutId id="2147483712" r:id="rId8"/>
    <p:sldLayoutId id="2147483703" r:id="rId9"/>
    <p:sldLayoutId id="2147483707" r:id="rId10"/>
    <p:sldLayoutId id="2147483713" r:id="rId11"/>
    <p:sldLayoutId id="2147483708" r:id="rId12"/>
    <p:sldLayoutId id="2147483704" r:id="rId13"/>
    <p:sldLayoutId id="2147483705" r:id="rId14"/>
    <p:sldLayoutId id="2147483706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tm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0D0CA4-BDD5-3648-8A7D-86BB2B239386}"/>
              </a:ext>
            </a:extLst>
          </p:cNvPr>
          <p:cNvSpPr txBox="1">
            <a:spLocks/>
          </p:cNvSpPr>
          <p:nvPr/>
        </p:nvSpPr>
        <p:spPr bwMode="auto">
          <a:xfrm>
            <a:off x="5571421" y="2133600"/>
            <a:ext cx="4944179" cy="16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0" dirty="0">
                <a:solidFill>
                  <a:schemeClr val="bg1"/>
                </a:solidFill>
              </a:rPr>
              <a:t>Scott Rohrbach, Samuel Nissim</a:t>
            </a:r>
          </a:p>
          <a:p>
            <a:r>
              <a:rPr lang="en-US" b="0" dirty="0">
                <a:solidFill>
                  <a:schemeClr val="bg1"/>
                </a:solidFill>
              </a:rPr>
              <a:t>NASA/GSFC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August 22,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C14A3-5F0F-B24A-BA2F-E3C7E1E7E038}"/>
              </a:ext>
            </a:extLst>
          </p:cNvPr>
          <p:cNvSpPr txBox="1">
            <a:spLocks/>
          </p:cNvSpPr>
          <p:nvPr/>
        </p:nvSpPr>
        <p:spPr bwMode="auto">
          <a:xfrm>
            <a:off x="3141406" y="228600"/>
            <a:ext cx="7315200" cy="144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Shadowgram Technique for Recovering Pupil Mask Alignment in the Wide Field Instrument in the Nancy Grace Roman Space Telescope</a:t>
            </a:r>
          </a:p>
        </p:txBody>
      </p:sp>
    </p:spTree>
    <p:extLst>
      <p:ext uri="{BB962C8B-B14F-4D97-AF65-F5344CB8AC3E}">
        <p14:creationId xmlns:p14="http://schemas.microsoft.com/office/powerpoint/2010/main" val="328534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20E13-1FEF-928D-F5F2-A231472E13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Isolate the pixels in the focal plane with 50-60% of the average irradiance in each SCA. (i.e., the pixels along the edge of each shadow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rays from each point in the focal plane back to the source position above the IOA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Record ray intercepts at the pupil plane and overlay with the pupil mask. That collection of points limits where the mask features must be.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52E9B7-D80D-3CC7-E7A2-A74810F17F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914401"/>
            <a:ext cx="5486400" cy="176864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337CF6-E536-170F-4A26-7D6C2389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Shadowgram test concept, cont.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87AB67-881A-2C81-AD4D-B68994221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09" y="2698483"/>
            <a:ext cx="1474133" cy="195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2A83DB-4FA2-A384-67C0-6867F86524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/>
          <a:stretch>
            <a:fillRect/>
          </a:stretch>
        </p:blipFill>
        <p:spPr bwMode="auto">
          <a:xfrm>
            <a:off x="6227661" y="2698483"/>
            <a:ext cx="3880579" cy="195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55B55-4A66-5016-55DC-B8B7A1EB7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24233"/>
            <a:ext cx="2549646" cy="176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96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3CC0B-69C1-9BC7-57ED-1BFC92EA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sensitivity to mask orientation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EE1A29-48D3-4CA1-C98B-662EB59FB25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64761"/>
            <a:ext cx="9144000" cy="255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D604B7-E4EE-89A1-7E0D-3BFFD5BB2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17299"/>
            <a:ext cx="9144000" cy="2538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6F7BBE-0522-1893-41FF-ECEFD825A81E}"/>
              </a:ext>
            </a:extLst>
          </p:cNvPr>
          <p:cNvSpPr txBox="1"/>
          <p:nvPr/>
        </p:nvSpPr>
        <p:spPr>
          <a:xfrm>
            <a:off x="5021885" y="883819"/>
            <a:ext cx="230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F158 mask shadows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87DD9-D0C0-D0C1-0588-A0BFB479954E}"/>
              </a:ext>
            </a:extLst>
          </p:cNvPr>
          <p:cNvSpPr txBox="1"/>
          <p:nvPr/>
        </p:nvSpPr>
        <p:spPr>
          <a:xfrm>
            <a:off x="2183032" y="1340719"/>
            <a:ext cx="209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 alignment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68438-184B-A924-26BA-EA8B6D8DD9D7}"/>
              </a:ext>
            </a:extLst>
          </p:cNvPr>
          <p:cNvSpPr txBox="1"/>
          <p:nvPr/>
        </p:nvSpPr>
        <p:spPr>
          <a:xfrm>
            <a:off x="8382000" y="1340719"/>
            <a:ext cx="18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Clocked 1 </a:t>
            </a:r>
            <a:r>
              <a:rPr lang="en-US" dirty="0" err="1"/>
              <a:t>mrad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BB23D-57C4-D952-D592-BC1BC4B1ED1D}"/>
              </a:ext>
            </a:extLst>
          </p:cNvPr>
          <p:cNvSpPr txBox="1"/>
          <p:nvPr/>
        </p:nvSpPr>
        <p:spPr>
          <a:xfrm>
            <a:off x="4945685" y="3753348"/>
            <a:ext cx="230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F184 mask shadows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58EC74-E496-40D6-CE10-14D21F889095}"/>
              </a:ext>
            </a:extLst>
          </p:cNvPr>
          <p:cNvSpPr txBox="1"/>
          <p:nvPr/>
        </p:nvSpPr>
        <p:spPr>
          <a:xfrm>
            <a:off x="2183032" y="4199597"/>
            <a:ext cx="209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 alignment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CDE297-2A65-0A4F-2B05-3271464EC624}"/>
              </a:ext>
            </a:extLst>
          </p:cNvPr>
          <p:cNvSpPr txBox="1"/>
          <p:nvPr/>
        </p:nvSpPr>
        <p:spPr>
          <a:xfrm>
            <a:off x="8183227" y="4199597"/>
            <a:ext cx="219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Shifted 0.1 mm in X</a:t>
            </a:r>
          </a:p>
        </p:txBody>
      </p:sp>
    </p:spTree>
    <p:extLst>
      <p:ext uri="{BB962C8B-B14F-4D97-AF65-F5344CB8AC3E}">
        <p14:creationId xmlns:p14="http://schemas.microsoft.com/office/powerpoint/2010/main" val="28155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8B8291-D1E5-CB94-6792-4228388C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052" y="3354639"/>
            <a:ext cx="3598191" cy="31382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D0971-0F22-7842-787D-1469B179D3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Complete test: </a:t>
            </a:r>
          </a:p>
          <a:p>
            <a:pPr lvl="1"/>
            <a:r>
              <a:rPr lang="en-US" sz="1200" dirty="0"/>
              <a:t>192 LEDs in modules of 8 above the perimeter of the aperture stop</a:t>
            </a:r>
          </a:p>
          <a:p>
            <a:pPr lvl="1"/>
            <a:r>
              <a:rPr lang="en-US" sz="1200" dirty="0"/>
              <a:t>60 LEDs in modules of 5 on either side of each SMST at approximately the same radius.</a:t>
            </a:r>
          </a:p>
          <a:p>
            <a:r>
              <a:rPr lang="en-US" sz="1400" dirty="0"/>
              <a:t>“Shear modules” with 8 LEDs primarily identify pupil shear misalignment. </a:t>
            </a:r>
          </a:p>
          <a:p>
            <a:r>
              <a:rPr lang="en-US" sz="1400" dirty="0"/>
              <a:t>“Clocking modules” with LED clustered around SMST primarily identify clocking alignment</a:t>
            </a:r>
          </a:p>
          <a:p>
            <a:r>
              <a:rPr lang="en-US" sz="1400" dirty="0"/>
              <a:t>LEDs have a wavelength range centered at 1.7 um, transmitting through both the F158 and F184 filters.</a:t>
            </a:r>
          </a:p>
          <a:p>
            <a:pPr lvl="1"/>
            <a:r>
              <a:rPr lang="en-US" sz="1200" dirty="0"/>
              <a:t>F158 has narrower legs and a larger diameter so we can see the IOA aperture stop and SMST shadows to get a reference.</a:t>
            </a:r>
          </a:p>
          <a:p>
            <a:pPr lvl="1"/>
            <a:r>
              <a:rPr lang="en-US" sz="1200" dirty="0"/>
              <a:t>F184 has wider legs and a smaller diameter than the projected IOA exit pupil, so we can sense pupil shear with respect to the IOA reference found with the F158 mask.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E58EE-65ED-281E-CFC1-12FFCFEC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configuration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5E9DFD-0F87-8448-6B1A-92342C6D66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803" t="12472" r="12509" b="18968"/>
          <a:stretch/>
        </p:blipFill>
        <p:spPr>
          <a:xfrm rot="16200000">
            <a:off x="9923063" y="1772200"/>
            <a:ext cx="2514961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AA3FE1-9D14-2000-54DC-7FFDE3FAC5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33" y="985799"/>
            <a:ext cx="4006454" cy="22071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EAAEF5-AC96-5248-FFD0-1249BC1B2518}"/>
              </a:ext>
            </a:extLst>
          </p:cNvPr>
          <p:cNvCxnSpPr/>
          <p:nvPr/>
        </p:nvCxnSpPr>
        <p:spPr>
          <a:xfrm flipH="1">
            <a:off x="10287000" y="28956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BB0B21-1A07-BAFE-1F9A-A91DA5C60AF9}"/>
              </a:ext>
            </a:extLst>
          </p:cNvPr>
          <p:cNvCxnSpPr>
            <a:cxnSpLocks/>
          </p:cNvCxnSpPr>
          <p:nvPr/>
        </p:nvCxnSpPr>
        <p:spPr>
          <a:xfrm flipH="1">
            <a:off x="9982200" y="1788300"/>
            <a:ext cx="838200" cy="34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8B34B95-89D0-6E14-417A-D56691886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53589"/>
            <a:ext cx="322072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786892-8297-A17A-BF33-BCFF5A8BA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27" y="4653589"/>
            <a:ext cx="232664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Left Bracket 20">
            <a:extLst>
              <a:ext uri="{FF2B5EF4-FFF2-40B4-BE49-F238E27FC236}">
                <a16:creationId xmlns:a16="http://schemas.microsoft.com/office/drawing/2014/main" id="{CBE8BDE5-9D88-9B57-0317-64A7C12B1AE5}"/>
              </a:ext>
            </a:extLst>
          </p:cNvPr>
          <p:cNvSpPr/>
          <p:nvPr/>
        </p:nvSpPr>
        <p:spPr>
          <a:xfrm rot="16200000">
            <a:off x="3633574" y="4905375"/>
            <a:ext cx="247650" cy="3352799"/>
          </a:xfrm>
          <a:prstGeom prst="leftBracket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2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2279F2-336F-DBA7-12E0-B88AC10C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test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4930B-5810-628C-9BF7-BA101FC94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362200"/>
            <a:ext cx="11074400" cy="3168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44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A232A0A-C693-2269-911C-AFCD1E950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07" y="838200"/>
            <a:ext cx="9153586" cy="56692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F5F4F12-C7DB-24DF-6F91-FDBE5ECCC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20075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CD6133D-E535-48B7-BF74-A6A4EAA18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5" y="914400"/>
            <a:ext cx="5677896" cy="566928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60F2AB3-096C-6647-9DF8-4AD6F649F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34" y="914400"/>
            <a:ext cx="5748666" cy="56692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BD244F-C74D-AAED-71C5-8C454CF3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determination</a:t>
            </a:r>
          </a:p>
        </p:txBody>
      </p:sp>
    </p:spTree>
    <p:extLst>
      <p:ext uri="{BB962C8B-B14F-4D97-AF65-F5344CB8AC3E}">
        <p14:creationId xmlns:p14="http://schemas.microsoft.com/office/powerpoint/2010/main" val="142301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93B9E-86D2-E5E4-57B0-3CD3D31A8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10" r="84007" b="35484"/>
          <a:stretch/>
        </p:blipFill>
        <p:spPr>
          <a:xfrm>
            <a:off x="368531" y="3139440"/>
            <a:ext cx="1612669" cy="1219200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D64B6BE-64A4-94FE-4D81-57E2E9E7F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9630812" cy="56692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A0C0DCF-44DC-A846-D7D4-DF54CC78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alignment</a:t>
            </a:r>
          </a:p>
        </p:txBody>
      </p:sp>
    </p:spTree>
    <p:extLst>
      <p:ext uri="{BB962C8B-B14F-4D97-AF65-F5344CB8AC3E}">
        <p14:creationId xmlns:p14="http://schemas.microsoft.com/office/powerpoint/2010/main" val="127650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1E360-BAF1-864B-8B12-B6AA8A79D2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/>
                  <a:t>Two dominant unknowns in </a:t>
                </a:r>
                <a:r>
                  <a:rPr lang="en-US" sz="1800"/>
                  <a:t>the test:</a:t>
                </a:r>
                <a:endParaRPr lang="en-US" sz="1800" dirty="0"/>
              </a:p>
              <a:p>
                <a:pPr lvl="1"/>
                <a:r>
                  <a:rPr lang="en-US" sz="1600" dirty="0"/>
                  <a:t>Pupil mask knowledge uncertainty</a:t>
                </a:r>
              </a:p>
              <a:p>
                <a:pPr lvl="1"/>
                <a:r>
                  <a:rPr lang="en-US" sz="1600" dirty="0"/>
                  <a:t>LED position knowledge uncertainty</a:t>
                </a:r>
              </a:p>
              <a:p>
                <a:r>
                  <a:rPr lang="en-US" sz="1800" dirty="0"/>
                  <a:t>Pupil masks will be within ±0.68 mm of their ideal position in shear and ± 3.35 </a:t>
                </a:r>
                <a:r>
                  <a:rPr lang="en-US" sz="1800" dirty="0" err="1"/>
                  <a:t>mrad</a:t>
                </a:r>
                <a:r>
                  <a:rPr lang="en-US" sz="1800" dirty="0"/>
                  <a:t> in clocking.</a:t>
                </a:r>
              </a:p>
              <a:p>
                <a:r>
                  <a:rPr lang="en-US" sz="1800" dirty="0"/>
                  <a:t>LEDs knowledge uncertainty better than ± 3.15 mm in the plane of the LED ring.</a:t>
                </a:r>
              </a:p>
              <a:p>
                <a:pPr lvl="1"/>
                <a:r>
                  <a:rPr lang="en-US" sz="1600" dirty="0"/>
                  <a:t>Misplacement along the IOA optical axis has little impact on the test.</a:t>
                </a:r>
              </a:p>
              <a:p>
                <a:pPr lvl="1"/>
                <a:r>
                  <a:rPr lang="en-US" sz="1600" dirty="0"/>
                  <a:t>Other errors that have much smaller effects on the results are MPA location uncertainty and IOA uncertainty with respect to the Payload Coordinate System (PCS).</a:t>
                </a:r>
              </a:p>
              <a:p>
                <a:r>
                  <a:rPr lang="en-US" sz="1800" dirty="0"/>
                  <a:t>Knowledge error of the global LED ring location → systematic error in the shear recovery</a:t>
                </a:r>
              </a:p>
              <a:p>
                <a:pPr lvl="1"/>
                <a:r>
                  <a:rPr lang="en-US" sz="1400" dirty="0"/>
                  <a:t>Systematic error = LED ring shear knowledge error * exit/entrance pupil diameter</a:t>
                </a:r>
              </a:p>
              <a:p>
                <a:r>
                  <a:rPr lang="en-US" sz="1800" dirty="0"/>
                  <a:t>Knowledge error of the global LED ring clocking → systematic error in the clocking recovery</a:t>
                </a:r>
              </a:p>
              <a:p>
                <a:pPr lvl="1"/>
                <a:r>
                  <a:rPr lang="en-US" sz="1400" dirty="0"/>
                  <a:t>Systematic error = LED ring clocking knowledge error</a:t>
                </a:r>
              </a:p>
              <a:p>
                <a:r>
                  <a:rPr lang="en-US" sz="1800" dirty="0"/>
                  <a:t>Individual LED position knowledge error → blur in pupil plane intercept positions when multiple shadowgrams are analyzed. With “n” LEDs and shadowgrams, that error should reduce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1E360-BAF1-864B-8B12-B6AA8A79D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3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9E40B71-B445-F397-60F0-72B8A47E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150075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890257-E757-6CB3-630F-223A2536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recovery statistics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53DCD-CD64-5341-E301-FB4FE136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100 Monte Carlo recoveries performed randomly varying:</a:t>
            </a:r>
          </a:p>
          <a:p>
            <a:pPr lvl="1"/>
            <a:r>
              <a:rPr lang="en-US" sz="1400" dirty="0"/>
              <a:t>Pupil mask shear / clocking = ±0.4 mm / ±1 </a:t>
            </a:r>
            <a:r>
              <a:rPr lang="en-US" sz="1400" dirty="0" err="1"/>
              <a:t>mrad</a:t>
            </a:r>
            <a:endParaRPr lang="en-US" sz="1400" dirty="0"/>
          </a:p>
          <a:p>
            <a:pPr lvl="1"/>
            <a:r>
              <a:rPr lang="en-US" sz="1400" dirty="0"/>
              <a:t>In-plane location of each LED by up to ±3.15 mm radially.</a:t>
            </a:r>
          </a:p>
          <a:p>
            <a:pPr lvl="1"/>
            <a:r>
              <a:rPr lang="en-US" sz="1400" dirty="0"/>
              <a:t>Alignment of the pupil mask for each iteration was blindly recorded and compared to the recovered alignment. </a:t>
            </a:r>
          </a:p>
          <a:p>
            <a:r>
              <a:rPr lang="en-US" sz="1600" dirty="0"/>
              <a:t>To account for LED knowledge error, reverse rays are traced back to ideal location of each LED, not the actual. </a:t>
            </a:r>
          </a:p>
          <a:p>
            <a:pPr lvl="1"/>
            <a:r>
              <a:rPr lang="en-US" sz="1400" dirty="0"/>
              <a:t>This introduces a small error in the pupil plane intercept for each ray and is the dominant error in the process.</a:t>
            </a:r>
          </a:p>
          <a:p>
            <a:r>
              <a:rPr lang="en-US" sz="1600" dirty="0"/>
              <a:t>Shear and clocking are recovered to within 0.063 mm and 1.9 </a:t>
            </a:r>
            <a:r>
              <a:rPr lang="en-US" sz="1600" dirty="0" err="1"/>
              <a:t>mrad</a:t>
            </a:r>
            <a:r>
              <a:rPr lang="en-US" sz="1600" dirty="0"/>
              <a:t>, 95th percentile.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A0CAE-4604-2A60-16AD-7B16BCB3C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580936"/>
            <a:ext cx="9829800" cy="289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90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C55CF9-4068-A0EE-A924-BDA43ACFE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Hardware in the Roman entrance pupil operates at near room temperature due to pre-existing limitations.</a:t>
            </a:r>
          </a:p>
          <a:p>
            <a:r>
              <a:rPr lang="en-US" sz="1800" dirty="0"/>
              <a:t>F184 and F213 bands will suffer signal-to-noise loss if TSE from the warm hardware is not captured using a cold pupil mask.</a:t>
            </a:r>
          </a:p>
          <a:p>
            <a:endParaRPr lang="en-US" sz="1800" dirty="0"/>
          </a:p>
          <a:p>
            <a:r>
              <a:rPr lang="en-US" sz="1800" dirty="0"/>
              <a:t>Alignment of these pupil masks balances TSE background across the field</a:t>
            </a:r>
          </a:p>
          <a:p>
            <a:r>
              <a:rPr lang="en-US" sz="1800" dirty="0"/>
              <a:t>Knowledge of any misalignment is an important input for the wavefront sensing alignment process.</a:t>
            </a:r>
          </a:p>
          <a:p>
            <a:endParaRPr lang="en-US" sz="1800" dirty="0"/>
          </a:p>
          <a:p>
            <a:r>
              <a:rPr lang="en-US" sz="1800" dirty="0"/>
              <a:t>The large IOA exit pupil wander is used in a novel shadowgram test to infer the alignment of the WFI pupil masks</a:t>
            </a:r>
          </a:p>
          <a:p>
            <a:r>
              <a:rPr lang="en-US" sz="1800" dirty="0"/>
              <a:t>MC simulations recover mask alignment to better than ±0.1 mm shear and ±2 </a:t>
            </a:r>
            <a:r>
              <a:rPr lang="en-US" sz="1800" dirty="0" err="1"/>
              <a:t>mrad</a:t>
            </a:r>
            <a:r>
              <a:rPr lang="en-US" sz="1800" dirty="0"/>
              <a:t> clocking.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7A413-47F1-5872-EEBA-17BF28A8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7034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4A6729-34BE-3B4F-B674-CB49381A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Review of the Nancy Grace Roman Space Telescope (“Roman”) the Wide Field Channel.</a:t>
            </a:r>
          </a:p>
          <a:p>
            <a:pPr lvl="1"/>
            <a:r>
              <a:rPr lang="en-US" dirty="0"/>
              <a:t>Hardware relevant to the pupil and the impact of pupil wander/clocking in the optical design</a:t>
            </a:r>
          </a:p>
          <a:p>
            <a:endParaRPr lang="en-US" dirty="0"/>
          </a:p>
          <a:p>
            <a:r>
              <a:rPr lang="en-US" dirty="0"/>
              <a:t>WFI pupil mask alignment requirements</a:t>
            </a:r>
          </a:p>
          <a:p>
            <a:endParaRPr lang="en-US" dirty="0"/>
          </a:p>
          <a:p>
            <a:r>
              <a:rPr lang="en-US" dirty="0"/>
              <a:t>Test configuration</a:t>
            </a:r>
          </a:p>
          <a:p>
            <a:endParaRPr lang="en-US" dirty="0"/>
          </a:p>
          <a:p>
            <a:r>
              <a:rPr lang="en-US" dirty="0"/>
              <a:t>Shadowgram test concept.</a:t>
            </a:r>
          </a:p>
          <a:p>
            <a:endParaRPr lang="en-US" dirty="0"/>
          </a:p>
          <a:p>
            <a:r>
              <a:rPr lang="en-US" dirty="0"/>
              <a:t>LEDs and their placement</a:t>
            </a:r>
          </a:p>
          <a:p>
            <a:endParaRPr lang="en-US" dirty="0"/>
          </a:p>
          <a:p>
            <a:r>
              <a:rPr lang="en-US" dirty="0"/>
              <a:t>Test flow from data collection to mask alignment recovery</a:t>
            </a:r>
          </a:p>
          <a:p>
            <a:endParaRPr lang="en-US" dirty="0"/>
          </a:p>
          <a:p>
            <a:r>
              <a:rPr lang="en-US" dirty="0"/>
              <a:t>Recovery simulations and Monte Carlo analysis of alignment tolerances and uncertainties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7148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295179-73C2-49C3-910D-EB83E5B3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88" y="73152"/>
            <a:ext cx="9336024" cy="621792"/>
          </a:xfrm>
        </p:spPr>
        <p:txBody>
          <a:bodyPr/>
          <a:lstStyle/>
          <a:p>
            <a:r>
              <a:rPr lang="en-US" dirty="0"/>
              <a:t>Observatory Description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A96D99-C3BE-4D43-8EA1-2CD89D00EAD3}"/>
              </a:ext>
            </a:extLst>
          </p:cNvPr>
          <p:cNvGrpSpPr>
            <a:grpSpLocks noChangeAspect="1"/>
          </p:cNvGrpSpPr>
          <p:nvPr/>
        </p:nvGrpSpPr>
        <p:grpSpPr>
          <a:xfrm>
            <a:off x="6419455" y="1972126"/>
            <a:ext cx="3321771" cy="4511296"/>
            <a:chOff x="6195198" y="1402650"/>
            <a:chExt cx="2972277" cy="40366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6EFFEC-90EB-4F40-B6BA-EC73B10AFBFB}"/>
                </a:ext>
              </a:extLst>
            </p:cNvPr>
            <p:cNvGrpSpPr/>
            <p:nvPr/>
          </p:nvGrpSpPr>
          <p:grpSpPr>
            <a:xfrm>
              <a:off x="7297847" y="1770707"/>
              <a:ext cx="1212308" cy="3668590"/>
              <a:chOff x="8130790" y="1188387"/>
              <a:chExt cx="1616410" cy="48914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C6A8F4B-C9E9-4072-BF5C-6DB790936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27892" y="3409106"/>
                <a:ext cx="1519308" cy="267073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5BD0B6A-952C-4096-837E-B1C78932B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30790" y="1188387"/>
                <a:ext cx="1586955" cy="2352381"/>
              </a:xfrm>
              <a:prstGeom prst="rect">
                <a:avLst/>
              </a:prstGeom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C278276-2FF4-46FA-8D04-276DF1C85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2979" y="3528511"/>
                <a:ext cx="0" cy="7937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D47DDB8-EE37-4265-BF44-4EA944EEA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5519" y="3544355"/>
                <a:ext cx="0" cy="7908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4D3844-CA52-4A53-BF40-EB9EB5313DBF}"/>
                </a:ext>
              </a:extLst>
            </p:cNvPr>
            <p:cNvSpPr txBox="1"/>
            <p:nvPr/>
          </p:nvSpPr>
          <p:spPr>
            <a:xfrm>
              <a:off x="6274405" y="1402650"/>
              <a:ext cx="1596643" cy="41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953735"/>
                  </a:solidFill>
                </a:rPr>
                <a:t>Deployable Aperture Cover (DAC)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8014D3-C819-4756-ADF6-9026467EB433}"/>
                </a:ext>
              </a:extLst>
            </p:cNvPr>
            <p:cNvSpPr txBox="1"/>
            <p:nvPr/>
          </p:nvSpPr>
          <p:spPr>
            <a:xfrm>
              <a:off x="6195198" y="2161765"/>
              <a:ext cx="1190217" cy="41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953735"/>
                  </a:solidFill>
                </a:rPr>
                <a:t>Outer Barrel</a:t>
              </a:r>
            </a:p>
            <a:p>
              <a:pPr algn="ctr"/>
              <a:r>
                <a:rPr lang="en-US" sz="1200" dirty="0">
                  <a:solidFill>
                    <a:srgbClr val="953735"/>
                  </a:solidFill>
                </a:rPr>
                <a:t>Assembly (OBA)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8548B1-E229-4969-AA38-D5D90952FC4F}"/>
                </a:ext>
              </a:extLst>
            </p:cNvPr>
            <p:cNvSpPr txBox="1"/>
            <p:nvPr/>
          </p:nvSpPr>
          <p:spPr>
            <a:xfrm>
              <a:off x="7963148" y="1405496"/>
              <a:ext cx="1204327" cy="41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953735"/>
                  </a:solidFill>
                </a:rPr>
                <a:t>Solar Array Sun Shield (SASS)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E94E71-4E3C-4963-B293-21734BA7826E}"/>
                </a:ext>
              </a:extLst>
            </p:cNvPr>
            <p:cNvCxnSpPr>
              <a:cxnSpLocks/>
            </p:cNvCxnSpPr>
            <p:nvPr/>
          </p:nvCxnSpPr>
          <p:spPr>
            <a:xfrm>
              <a:off x="7294630" y="2361217"/>
              <a:ext cx="181571" cy="216563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18EEDA-CE58-4BA1-970E-888A04D8F8A7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7072727" y="1815742"/>
              <a:ext cx="493226" cy="232744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015B97-FD24-49BE-82C3-58702D30C6B5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8364275" y="1818588"/>
              <a:ext cx="201037" cy="254263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C4004F4-54A1-4DF4-9D3B-4DE19B3DF631}"/>
              </a:ext>
            </a:extLst>
          </p:cNvPr>
          <p:cNvSpPr txBox="1"/>
          <p:nvPr/>
        </p:nvSpPr>
        <p:spPr>
          <a:xfrm>
            <a:off x="0" y="81076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Observatory = </a:t>
            </a:r>
            <a:r>
              <a:rPr lang="en-US" sz="2400" b="1" dirty="0">
                <a:solidFill>
                  <a:srgbClr val="953735"/>
                </a:solidFill>
              </a:rPr>
              <a:t>Spacecraft</a:t>
            </a:r>
            <a:r>
              <a:rPr lang="en-US" sz="2400" b="1" dirty="0">
                <a:solidFill>
                  <a:prstClr val="black"/>
                </a:solidFill>
              </a:rPr>
              <a:t> + </a:t>
            </a:r>
            <a:r>
              <a:rPr lang="en-US" sz="2400" b="1" dirty="0">
                <a:solidFill>
                  <a:srgbClr val="7030A0"/>
                </a:solidFill>
              </a:rPr>
              <a:t>Integrated Payload Assembly +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OSD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BE7A85-CF29-4129-AFB7-D2CE4973E650}"/>
              </a:ext>
            </a:extLst>
          </p:cNvPr>
          <p:cNvGrpSpPr/>
          <p:nvPr/>
        </p:nvGrpSpPr>
        <p:grpSpPr>
          <a:xfrm>
            <a:off x="137227" y="1304913"/>
            <a:ext cx="3558167" cy="2658313"/>
            <a:chOff x="381000" y="1263511"/>
            <a:chExt cx="3558167" cy="265831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40741A6-D040-4F6F-A994-448675570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299" y="1707613"/>
              <a:ext cx="2683708" cy="186853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44CA32-68E5-44CD-8370-E1A7362AA3B8}"/>
                </a:ext>
              </a:extLst>
            </p:cNvPr>
            <p:cNvSpPr txBox="1"/>
            <p:nvPr/>
          </p:nvSpPr>
          <p:spPr>
            <a:xfrm>
              <a:off x="2588528" y="1646571"/>
              <a:ext cx="1332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</a:rPr>
                <a:t> Wide Field</a:t>
              </a:r>
            </a:p>
            <a:p>
              <a:pPr algn="ctr"/>
              <a:r>
                <a:rPr lang="en-US" sz="1200" dirty="0">
                  <a:solidFill>
                    <a:srgbClr val="7030A0"/>
                  </a:solidFill>
                </a:rPr>
                <a:t>Instrument (WFI) Cold Sensing Module (CSM)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127B13-B2C0-467A-9676-7E6B48ADB3A2}"/>
                </a:ext>
              </a:extLst>
            </p:cNvPr>
            <p:cNvSpPr txBox="1"/>
            <p:nvPr/>
          </p:nvSpPr>
          <p:spPr>
            <a:xfrm>
              <a:off x="407650" y="1821503"/>
              <a:ext cx="14162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</a:rPr>
                <a:t>Coronagraph</a:t>
              </a:r>
            </a:p>
            <a:p>
              <a:pPr algn="ctr"/>
              <a:r>
                <a:rPr lang="en-US" sz="1200" dirty="0">
                  <a:solidFill>
                    <a:srgbClr val="7030A0"/>
                  </a:solidFill>
                </a:rPr>
                <a:t>Instrument (CGI)</a:t>
              </a:r>
            </a:p>
            <a:p>
              <a:pPr algn="ctr"/>
              <a:r>
                <a:rPr lang="en-US" sz="1200" dirty="0">
                  <a:solidFill>
                    <a:srgbClr val="7030A0"/>
                  </a:solidFill>
                </a:rPr>
                <a:t>(outer enclosure</a:t>
              </a:r>
            </a:p>
            <a:p>
              <a:pPr algn="ctr"/>
              <a:r>
                <a:rPr lang="en-US" sz="1200" dirty="0">
                  <a:solidFill>
                    <a:srgbClr val="7030A0"/>
                  </a:solidFill>
                </a:rPr>
                <a:t>not shown)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C16A55-8663-4F58-9559-508B6ECAD9D2}"/>
                </a:ext>
              </a:extLst>
            </p:cNvPr>
            <p:cNvSpPr txBox="1"/>
            <p:nvPr/>
          </p:nvSpPr>
          <p:spPr>
            <a:xfrm>
              <a:off x="832299" y="3622576"/>
              <a:ext cx="18923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Instrument Carrier (IC)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11E63E-CDC5-4019-B486-5F067DC67A43}"/>
                </a:ext>
              </a:extLst>
            </p:cNvPr>
            <p:cNvSpPr txBox="1"/>
            <p:nvPr/>
          </p:nvSpPr>
          <p:spPr>
            <a:xfrm>
              <a:off x="920362" y="1332987"/>
              <a:ext cx="2461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Imaging Optics Assembly (IOA)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B5E376-F26A-400F-AB2A-EBE1BB5ACAB9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94" y="2580989"/>
              <a:ext cx="82504" cy="337097"/>
            </a:xfrm>
            <a:prstGeom prst="line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17935E-11BE-447A-8FCF-90E9810BEA4D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1778476" y="3345577"/>
              <a:ext cx="209402" cy="276999"/>
            </a:xfrm>
            <a:prstGeom prst="line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887C82-3D04-4ECD-93A1-59A5EA70BFAA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2151086" y="1609986"/>
              <a:ext cx="44566" cy="211517"/>
            </a:xfrm>
            <a:prstGeom prst="line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115697A-72C0-4D5A-98AB-BC0E28026A09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3254926" y="2477568"/>
              <a:ext cx="497" cy="134616"/>
            </a:xfrm>
            <a:prstGeom prst="line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52DB17-9E6F-49B7-B886-BA0B7F3F3712}"/>
                </a:ext>
              </a:extLst>
            </p:cNvPr>
            <p:cNvSpPr/>
            <p:nvPr/>
          </p:nvSpPr>
          <p:spPr>
            <a:xfrm>
              <a:off x="381000" y="1263511"/>
              <a:ext cx="3558167" cy="2658313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B04A9C-6DB2-4D19-A3A8-9557716A12E9}"/>
              </a:ext>
            </a:extLst>
          </p:cNvPr>
          <p:cNvGrpSpPr/>
          <p:nvPr/>
        </p:nvGrpSpPr>
        <p:grpSpPr>
          <a:xfrm>
            <a:off x="137451" y="4335631"/>
            <a:ext cx="3558167" cy="2191314"/>
            <a:chOff x="387466" y="4132709"/>
            <a:chExt cx="3558167" cy="21913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FB7BA33-2186-438C-871D-F82CDAD0A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1791" y="4216121"/>
              <a:ext cx="2129375" cy="206437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BD51E0-172D-4F0F-A49E-7E58D0F53569}"/>
                </a:ext>
              </a:extLst>
            </p:cNvPr>
            <p:cNvSpPr txBox="1"/>
            <p:nvPr/>
          </p:nvSpPr>
          <p:spPr>
            <a:xfrm>
              <a:off x="441068" y="5199645"/>
              <a:ext cx="1271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953735"/>
                  </a:solidFill>
                </a:rPr>
                <a:t>Spacecraft Bus Avionics Panels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B4FE6E-8F5C-4C49-9DE7-3261F2DD8959}"/>
                </a:ext>
              </a:extLst>
            </p:cNvPr>
            <p:cNvSpPr txBox="1"/>
            <p:nvPr/>
          </p:nvSpPr>
          <p:spPr>
            <a:xfrm>
              <a:off x="2634514" y="5546224"/>
              <a:ext cx="95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953735"/>
                  </a:solidFill>
                </a:rPr>
                <a:t>Propulsion Module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85307F-35BB-49A4-96A6-E46802180022}"/>
                </a:ext>
              </a:extLst>
            </p:cNvPr>
            <p:cNvSpPr txBox="1"/>
            <p:nvPr/>
          </p:nvSpPr>
          <p:spPr>
            <a:xfrm>
              <a:off x="568622" y="5765768"/>
              <a:ext cx="13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953735"/>
                  </a:solidFill>
                </a:rPr>
                <a:t>Communications</a:t>
              </a:r>
            </a:p>
            <a:p>
              <a:pPr algn="ctr"/>
              <a:r>
                <a:rPr lang="en-US" sz="1200" dirty="0">
                  <a:solidFill>
                    <a:srgbClr val="953735"/>
                  </a:solidFill>
                </a:rPr>
                <a:t>Module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31CCFE-1611-4B4F-A1D5-7364CD0D48A6}"/>
                </a:ext>
              </a:extLst>
            </p:cNvPr>
            <p:cNvCxnSpPr>
              <a:cxnSpLocks/>
            </p:cNvCxnSpPr>
            <p:nvPr/>
          </p:nvCxnSpPr>
          <p:spPr>
            <a:xfrm>
              <a:off x="1753828" y="5425543"/>
              <a:ext cx="417174" cy="0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834FAF3-9358-410F-A90C-5694D3111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0931" y="5155070"/>
              <a:ext cx="0" cy="270473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3E43EB5-E418-4441-A212-8861CB44DF95}"/>
                </a:ext>
              </a:extLst>
            </p:cNvPr>
            <p:cNvSpPr/>
            <p:nvPr/>
          </p:nvSpPr>
          <p:spPr>
            <a:xfrm>
              <a:off x="387466" y="4132709"/>
              <a:ext cx="3558167" cy="2191314"/>
            </a:xfrm>
            <a:prstGeom prst="rect">
              <a:avLst/>
            </a:prstGeom>
            <a:noFill/>
            <a:ln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EF8AF54-7635-4A59-A427-BC670407F35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695394" y="2634070"/>
            <a:ext cx="582236" cy="251362"/>
          </a:xfrm>
          <a:prstGeom prst="line">
            <a:avLst/>
          </a:prstGeom>
          <a:ln>
            <a:solidFill>
              <a:srgbClr val="7030A0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9F0BE1-D4F2-462F-9950-E222E90A363A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3695618" y="5079311"/>
            <a:ext cx="588267" cy="351977"/>
          </a:xfrm>
          <a:prstGeom prst="line">
            <a:avLst/>
          </a:prstGeom>
          <a:ln>
            <a:solidFill>
              <a:srgbClr val="953735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0307FCD-6848-4BE0-B9BD-741CC12ABDE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913183" y="4405530"/>
            <a:ext cx="1819966" cy="958603"/>
          </a:xfrm>
          <a:prstGeom prst="line">
            <a:avLst/>
          </a:prstGeom>
          <a:ln>
            <a:solidFill>
              <a:srgbClr val="002060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801B464-71EC-49FB-AFC4-AC4F1A0EC47A}"/>
              </a:ext>
            </a:extLst>
          </p:cNvPr>
          <p:cNvSpPr txBox="1"/>
          <p:nvPr/>
        </p:nvSpPr>
        <p:spPr>
          <a:xfrm>
            <a:off x="7466850" y="1545086"/>
            <a:ext cx="1651020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953735"/>
                </a:solidFill>
                <a:latin typeface="Arial"/>
                <a:cs typeface="Arial"/>
              </a:rPr>
              <a:t>OSD (OBA/SASS/DAC)</a:t>
            </a:r>
            <a:endParaRPr lang="en-US" sz="1200" b="1" dirty="0">
              <a:solidFill>
                <a:srgbClr val="953735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57694F-9DB2-4F3C-B78D-6682700F2FE9}"/>
              </a:ext>
            </a:extLst>
          </p:cNvPr>
          <p:cNvGrpSpPr/>
          <p:nvPr/>
        </p:nvGrpSpPr>
        <p:grpSpPr>
          <a:xfrm>
            <a:off x="4284901" y="1721617"/>
            <a:ext cx="1959245" cy="4699214"/>
            <a:chOff x="5156401" y="1721617"/>
            <a:chExt cx="1959245" cy="46992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5143EE-2E59-4229-B070-48E60C7EC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6042" y="2271473"/>
              <a:ext cx="1819963" cy="36082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E0B273-B997-4AEB-96F9-3661AF93EEC6}"/>
                </a:ext>
              </a:extLst>
            </p:cNvPr>
            <p:cNvSpPr txBox="1"/>
            <p:nvPr/>
          </p:nvSpPr>
          <p:spPr>
            <a:xfrm>
              <a:off x="5355350" y="5859139"/>
              <a:ext cx="1561347" cy="5616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53735"/>
                  </a:solidFill>
                  <a:latin typeface="Arial"/>
                  <a:cs typeface="Arial"/>
                </a:rPr>
                <a:t>Spacecraft Bus</a:t>
              </a:r>
              <a:endParaRPr lang="en-US" sz="1600" b="1" dirty="0">
                <a:solidFill>
                  <a:srgbClr val="953735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38C638-2ED2-44C9-B982-F6E77A9250B8}"/>
                </a:ext>
              </a:extLst>
            </p:cNvPr>
            <p:cNvSpPr txBox="1"/>
            <p:nvPr/>
          </p:nvSpPr>
          <p:spPr>
            <a:xfrm>
              <a:off x="5156401" y="1721617"/>
              <a:ext cx="1959245" cy="5616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030A0"/>
                  </a:solidFill>
                  <a:latin typeface="Arial"/>
                  <a:cs typeface="Arial"/>
                </a:rPr>
                <a:t>Integrated Payload</a:t>
              </a:r>
            </a:p>
            <a:p>
              <a:pPr algn="ctr"/>
              <a:r>
                <a:rPr lang="en-US" sz="1600" b="1" dirty="0">
                  <a:solidFill>
                    <a:srgbClr val="7030A0"/>
                  </a:solidFill>
                  <a:latin typeface="Arial"/>
                  <a:cs typeface="Arial"/>
                </a:rPr>
                <a:t>Assembly (IPA)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7B861DA-7CFF-404B-A6E0-CD38A9E66F6B}"/>
                </a:ext>
              </a:extLst>
            </p:cNvPr>
            <p:cNvCxnSpPr>
              <a:cxnSpLocks/>
            </p:cNvCxnSpPr>
            <p:nvPr/>
          </p:nvCxnSpPr>
          <p:spPr>
            <a:xfrm>
              <a:off x="6775702" y="4166599"/>
              <a:ext cx="6098" cy="4691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333C193-6AD8-481F-86DD-C3F3E6C8B7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2337" y="4166599"/>
              <a:ext cx="392" cy="4816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51CE2E3-5F87-4ED6-B78B-97B6714FFBAD}"/>
              </a:ext>
            </a:extLst>
          </p:cNvPr>
          <p:cNvSpPr/>
          <p:nvPr/>
        </p:nvSpPr>
        <p:spPr>
          <a:xfrm>
            <a:off x="6400800" y="1545086"/>
            <a:ext cx="3352800" cy="2761191"/>
          </a:xfrm>
          <a:prstGeom prst="rect">
            <a:avLst/>
          </a:prstGeom>
          <a:noFill/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CA81C-A5D5-48D0-C6E9-F6908C3E0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9499" y="1731161"/>
            <a:ext cx="2158421" cy="401798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061402F-8277-D59B-84A6-20A3B773A9DB}"/>
              </a:ext>
            </a:extLst>
          </p:cNvPr>
          <p:cNvCxnSpPr>
            <a:cxnSpLocks/>
          </p:cNvCxnSpPr>
          <p:nvPr/>
        </p:nvCxnSpPr>
        <p:spPr>
          <a:xfrm flipV="1">
            <a:off x="9220200" y="4244843"/>
            <a:ext cx="938999" cy="459861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C49A188-CF5B-CDEA-498E-ABE46B33197F}"/>
              </a:ext>
            </a:extLst>
          </p:cNvPr>
          <p:cNvSpPr txBox="1"/>
          <p:nvPr/>
        </p:nvSpPr>
        <p:spPr>
          <a:xfrm>
            <a:off x="10609335" y="5639595"/>
            <a:ext cx="1528585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Observatory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080650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549B8-5CF2-8DBF-F204-BB7838685B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The Wide Field Channel = IOA + WFI</a:t>
            </a:r>
          </a:p>
          <a:p>
            <a:pPr lvl="1"/>
            <a:r>
              <a:rPr lang="en-US" sz="1200" dirty="0"/>
              <a:t>IOA is a three-mirror anastigmat: Primary (PM), Secondary (SM), and Tertiary Mirrors (TM), with two flat fold mirrors (FM1, FM2) between the SM and TM</a:t>
            </a:r>
          </a:p>
          <a:p>
            <a:r>
              <a:rPr lang="en-US" sz="1400" dirty="0"/>
              <a:t>WFI = Element Wheel Assembly (EWA) + Mosaic Plate Assembly (MPA)</a:t>
            </a:r>
          </a:p>
          <a:p>
            <a:pPr lvl="1"/>
            <a:r>
              <a:rPr lang="en-US" sz="1200" dirty="0"/>
              <a:t>The Mosaic Plate Assembly = 18 4096x4096 H4RG Sensor Chip Assemblies (SCAs)</a:t>
            </a:r>
          </a:p>
          <a:p>
            <a:r>
              <a:rPr lang="en-US" sz="1400" dirty="0"/>
              <a:t>The interface between the IOA and the WFI is at the exit pupil of the IOA, just upstream of the active element in the EWA.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160A8A-E1B9-E8B7-B08F-0778FBE2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Wide Field Channel</a:t>
            </a:r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2479A761-60E5-F746-13AD-1F2AD7A22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4"/>
          <a:stretch/>
        </p:blipFill>
        <p:spPr bwMode="auto">
          <a:xfrm>
            <a:off x="1279924" y="3718177"/>
            <a:ext cx="3944254" cy="277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F274E5-172A-989A-9CDD-5CF07F2C5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8"/>
          <a:stretch>
            <a:fillRect/>
          </a:stretch>
        </p:blipFill>
        <p:spPr bwMode="auto">
          <a:xfrm>
            <a:off x="5436345" y="4206875"/>
            <a:ext cx="17653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4CB30-D08E-DB72-24D2-D6B4A2156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06875"/>
            <a:ext cx="20986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594515-2BF6-ECDE-72A4-994DABFE3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1"/>
            <a:ext cx="3690252" cy="323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263043-3405-9788-C85C-445296CD1B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978" y="4181942"/>
            <a:ext cx="2062147" cy="130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61C091-7514-DB73-3E25-250C3A84DF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24999" r="16254" b="25000"/>
          <a:stretch/>
        </p:blipFill>
        <p:spPr bwMode="auto">
          <a:xfrm rot="10800000">
            <a:off x="9970401" y="5578475"/>
            <a:ext cx="17653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F9A5F4-672E-32A6-D32F-1A3679FB8AD0}"/>
              </a:ext>
            </a:extLst>
          </p:cNvPr>
          <p:cNvSpPr txBox="1"/>
          <p:nvPr/>
        </p:nvSpPr>
        <p:spPr>
          <a:xfrm>
            <a:off x="10876414" y="5804843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138ACF-49D5-5853-C5A8-F0A34CD19680}"/>
              </a:ext>
            </a:extLst>
          </p:cNvPr>
          <p:cNvSpPr txBox="1"/>
          <p:nvPr/>
        </p:nvSpPr>
        <p:spPr>
          <a:xfrm>
            <a:off x="10834001" y="6010373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10336C-AC41-5475-D29D-17BD48DF4344}"/>
              </a:ext>
            </a:extLst>
          </p:cNvPr>
          <p:cNvSpPr txBox="1"/>
          <p:nvPr/>
        </p:nvSpPr>
        <p:spPr>
          <a:xfrm>
            <a:off x="10784365" y="618126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FE6996-88DD-5321-A1E8-2718ADACDE52}"/>
              </a:ext>
            </a:extLst>
          </p:cNvPr>
          <p:cNvSpPr txBox="1"/>
          <p:nvPr/>
        </p:nvSpPr>
        <p:spPr>
          <a:xfrm>
            <a:off x="11125200" y="577954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5E90F4-C65E-0287-FC2E-150D4ECAB731}"/>
              </a:ext>
            </a:extLst>
          </p:cNvPr>
          <p:cNvSpPr txBox="1"/>
          <p:nvPr/>
        </p:nvSpPr>
        <p:spPr>
          <a:xfrm>
            <a:off x="11082787" y="598507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BCE37A-B510-8A71-E123-6E8AABFF51D3}"/>
              </a:ext>
            </a:extLst>
          </p:cNvPr>
          <p:cNvSpPr txBox="1"/>
          <p:nvPr/>
        </p:nvSpPr>
        <p:spPr>
          <a:xfrm>
            <a:off x="11033151" y="615596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3BC688-7596-B2C5-2868-F145DAF8BB33}"/>
              </a:ext>
            </a:extLst>
          </p:cNvPr>
          <p:cNvSpPr txBox="1"/>
          <p:nvPr/>
        </p:nvSpPr>
        <p:spPr>
          <a:xfrm>
            <a:off x="11388037" y="568942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7EEB10-EB25-6DC5-CEF2-45B9C6391A2A}"/>
              </a:ext>
            </a:extLst>
          </p:cNvPr>
          <p:cNvSpPr txBox="1"/>
          <p:nvPr/>
        </p:nvSpPr>
        <p:spPr>
          <a:xfrm>
            <a:off x="11345624" y="589495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B12583-019E-BD91-D053-083B426E71A8}"/>
              </a:ext>
            </a:extLst>
          </p:cNvPr>
          <p:cNvSpPr txBox="1"/>
          <p:nvPr/>
        </p:nvSpPr>
        <p:spPr>
          <a:xfrm>
            <a:off x="11295988" y="6065850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36A424-E19B-0132-7CEA-FAC2CE6A12DD}"/>
              </a:ext>
            </a:extLst>
          </p:cNvPr>
          <p:cNvSpPr txBox="1"/>
          <p:nvPr/>
        </p:nvSpPr>
        <p:spPr>
          <a:xfrm>
            <a:off x="10587351" y="580298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96F97-FBF7-FED2-B852-C81E75F0CA3C}"/>
              </a:ext>
            </a:extLst>
          </p:cNvPr>
          <p:cNvSpPr txBox="1"/>
          <p:nvPr/>
        </p:nvSpPr>
        <p:spPr>
          <a:xfrm>
            <a:off x="10544938" y="600851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C7A9F2-EBB0-2998-E70B-1009F9792CF0}"/>
              </a:ext>
            </a:extLst>
          </p:cNvPr>
          <p:cNvSpPr txBox="1"/>
          <p:nvPr/>
        </p:nvSpPr>
        <p:spPr>
          <a:xfrm>
            <a:off x="10495302" y="617940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FF7D9C-2B53-D5D3-A096-51ACF2FB9468}"/>
              </a:ext>
            </a:extLst>
          </p:cNvPr>
          <p:cNvSpPr txBox="1"/>
          <p:nvPr/>
        </p:nvSpPr>
        <p:spPr>
          <a:xfrm>
            <a:off x="10348918" y="5758432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343F19-2DA8-D3DB-2B71-E958C0F025D2}"/>
              </a:ext>
            </a:extLst>
          </p:cNvPr>
          <p:cNvSpPr txBox="1"/>
          <p:nvPr/>
        </p:nvSpPr>
        <p:spPr>
          <a:xfrm>
            <a:off x="10306505" y="5963962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148AC-17F1-5622-7DFB-F0DC486B8AC9}"/>
              </a:ext>
            </a:extLst>
          </p:cNvPr>
          <p:cNvSpPr txBox="1"/>
          <p:nvPr/>
        </p:nvSpPr>
        <p:spPr>
          <a:xfrm>
            <a:off x="10267123" y="614615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E040A-E627-27DE-1444-1785A2DD085F}"/>
              </a:ext>
            </a:extLst>
          </p:cNvPr>
          <p:cNvSpPr txBox="1"/>
          <p:nvPr/>
        </p:nvSpPr>
        <p:spPr>
          <a:xfrm>
            <a:off x="10106207" y="564861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88AC4E-8960-31B3-8665-73B67B654C0C}"/>
              </a:ext>
            </a:extLst>
          </p:cNvPr>
          <p:cNvSpPr txBox="1"/>
          <p:nvPr/>
        </p:nvSpPr>
        <p:spPr>
          <a:xfrm>
            <a:off x="10077418" y="585759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A5F77F-57FA-9E72-9BF8-D1013D154D9F}"/>
              </a:ext>
            </a:extLst>
          </p:cNvPr>
          <p:cNvSpPr txBox="1"/>
          <p:nvPr/>
        </p:nvSpPr>
        <p:spPr>
          <a:xfrm>
            <a:off x="10039185" y="604698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14C13C-2166-F164-D1C1-25158D4F7EB7}"/>
              </a:ext>
            </a:extLst>
          </p:cNvPr>
          <p:cNvSpPr/>
          <p:nvPr/>
        </p:nvSpPr>
        <p:spPr>
          <a:xfrm>
            <a:off x="5562600" y="4206875"/>
            <a:ext cx="1496897" cy="159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17F9B88-F811-7217-61F2-A654B126A4FB}"/>
              </a:ext>
            </a:extLst>
          </p:cNvPr>
          <p:cNvSpPr/>
          <p:nvPr/>
        </p:nvSpPr>
        <p:spPr>
          <a:xfrm>
            <a:off x="5994399" y="5894958"/>
            <a:ext cx="771925" cy="5152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4BCA0CB-B864-18F2-FE54-FB8882D34892}"/>
              </a:ext>
            </a:extLst>
          </p:cNvPr>
          <p:cNvSpPr/>
          <p:nvPr/>
        </p:nvSpPr>
        <p:spPr>
          <a:xfrm>
            <a:off x="7576155" y="4800600"/>
            <a:ext cx="1034445" cy="15763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D43CE09-13A4-8CE4-FC0A-D46F653CFAB2}"/>
              </a:ext>
            </a:extLst>
          </p:cNvPr>
          <p:cNvSpPr/>
          <p:nvPr/>
        </p:nvSpPr>
        <p:spPr>
          <a:xfrm>
            <a:off x="8645525" y="4572000"/>
            <a:ext cx="879475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EA48F5-29CD-B323-C2DB-C3179A9698BB}"/>
              </a:ext>
            </a:extLst>
          </p:cNvPr>
          <p:cNvSpPr txBox="1"/>
          <p:nvPr/>
        </p:nvSpPr>
        <p:spPr>
          <a:xfrm>
            <a:off x="5770230" y="387938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265-270K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67B657-921B-EBDA-CD76-4AFE3D87134F}"/>
              </a:ext>
            </a:extLst>
          </p:cNvPr>
          <p:cNvSpPr txBox="1"/>
          <p:nvPr/>
        </p:nvSpPr>
        <p:spPr>
          <a:xfrm>
            <a:off x="5349225" y="596793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220K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DCFA7B-6E67-A49D-67B5-0232633EDB2E}"/>
              </a:ext>
            </a:extLst>
          </p:cNvPr>
          <p:cNvSpPr txBox="1"/>
          <p:nvPr/>
        </p:nvSpPr>
        <p:spPr>
          <a:xfrm>
            <a:off x="8453298" y="596793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180K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449F56-3C62-55C6-1FF0-528B12342DD9}"/>
              </a:ext>
            </a:extLst>
          </p:cNvPr>
          <p:cNvSpPr txBox="1"/>
          <p:nvPr/>
        </p:nvSpPr>
        <p:spPr>
          <a:xfrm>
            <a:off x="8816673" y="512874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95K</a:t>
            </a:r>
          </a:p>
        </p:txBody>
      </p:sp>
    </p:spTree>
    <p:extLst>
      <p:ext uri="{BB962C8B-B14F-4D97-AF65-F5344CB8AC3E}">
        <p14:creationId xmlns:p14="http://schemas.microsoft.com/office/powerpoint/2010/main" val="39824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66F1B-4480-3954-BB49-D9CAE057DB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IOA exit pupil image contains shadows cast by the SM housing (the center obscuration) and the 6 Secondary Mirror Support Tubes (SMSTs). </a:t>
            </a:r>
          </a:p>
          <a:p>
            <a:r>
              <a:rPr lang="en-US" dirty="0"/>
              <a:t>This image shifts and rotates as a function of field.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Alternative demonstration of pupil wander/clocking - footprint at the exit pupil for a flood field from 6 points around the perimeter of the entrance pupil.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B2F049-A748-80F0-4F06-011803B1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IOA exit pupil features and wander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B9B38-E8DD-C1B2-BB2E-3CF9641A42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7448"/>
          <a:stretch>
            <a:fillRect/>
          </a:stretch>
        </p:blipFill>
        <p:spPr bwMode="auto">
          <a:xfrm>
            <a:off x="6581549" y="1509802"/>
            <a:ext cx="1365701" cy="119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CB919-7A2D-CEC9-4B96-8E1EB3780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8"/>
          <a:stretch>
            <a:fillRect/>
          </a:stretch>
        </p:blipFill>
        <p:spPr bwMode="auto">
          <a:xfrm>
            <a:off x="7987303" y="1509052"/>
            <a:ext cx="1364615" cy="119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BBE5-0B75-46E8-286D-BE5BB62FF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71" y="1512544"/>
            <a:ext cx="1371600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3F7323-82E5-BEC4-38F4-77D9EBA6C3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7"/>
          <a:stretch>
            <a:fillRect/>
          </a:stretch>
        </p:blipFill>
        <p:spPr bwMode="auto">
          <a:xfrm>
            <a:off x="10803623" y="1512544"/>
            <a:ext cx="1262380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FB062E-5DD3-A77D-1298-557BB4421919}"/>
              </a:ext>
            </a:extLst>
          </p:cNvPr>
          <p:cNvSpPr txBox="1"/>
          <p:nvPr/>
        </p:nvSpPr>
        <p:spPr>
          <a:xfrm>
            <a:off x="8320176" y="1220407"/>
            <a:ext cx="694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SCA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B3422-8452-ABD8-6ACF-097C77AED1C3}"/>
              </a:ext>
            </a:extLst>
          </p:cNvPr>
          <p:cNvSpPr txBox="1"/>
          <p:nvPr/>
        </p:nvSpPr>
        <p:spPr>
          <a:xfrm>
            <a:off x="9360394" y="1220407"/>
            <a:ext cx="1434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Center + SCA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0511D-7D25-0F7A-3DFE-59641F8F451B}"/>
              </a:ext>
            </a:extLst>
          </p:cNvPr>
          <p:cNvSpPr txBox="1"/>
          <p:nvPr/>
        </p:nvSpPr>
        <p:spPr>
          <a:xfrm>
            <a:off x="6714408" y="1220407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Center field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C76DE-34BF-4F4B-9B30-442874A20771}"/>
              </a:ext>
            </a:extLst>
          </p:cNvPr>
          <p:cNvSpPr txBox="1"/>
          <p:nvPr/>
        </p:nvSpPr>
        <p:spPr>
          <a:xfrm>
            <a:off x="10987414" y="1220407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SCAs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EC44AD-476C-EC2D-570A-D0217B995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67" y="3226697"/>
            <a:ext cx="3510007" cy="32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B846E2-8D1E-DD79-2227-455CC1F0956D}"/>
              </a:ext>
            </a:extLst>
          </p:cNvPr>
          <p:cNvSpPr txBox="1"/>
          <p:nvPr/>
        </p:nvSpPr>
        <p:spPr>
          <a:xfrm>
            <a:off x="7410498" y="2922413"/>
            <a:ext cx="396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Flood field at 6 points around the entrance pupil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A4C26E8-DCD9-435C-898A-3523CE4BC9A5}"/>
              </a:ext>
            </a:extLst>
          </p:cNvPr>
          <p:cNvSpPr/>
          <p:nvPr/>
        </p:nvSpPr>
        <p:spPr>
          <a:xfrm>
            <a:off x="5812654" y="990600"/>
            <a:ext cx="440276" cy="1981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D71796-7A4E-0350-A19E-221D2893E4B6}"/>
              </a:ext>
            </a:extLst>
          </p:cNvPr>
          <p:cNvCxnSpPr>
            <a:cxnSpLocks/>
            <a:stCxn id="3" idx="1"/>
            <a:endCxn id="5" idx="1"/>
          </p:cNvCxnSpPr>
          <p:nvPr/>
        </p:nvCxnSpPr>
        <p:spPr>
          <a:xfrm>
            <a:off x="6252930" y="1981200"/>
            <a:ext cx="328619" cy="1250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5E895DB-C9DF-F030-4FFC-F4276A48E494}"/>
              </a:ext>
            </a:extLst>
          </p:cNvPr>
          <p:cNvSpPr/>
          <p:nvPr/>
        </p:nvSpPr>
        <p:spPr>
          <a:xfrm>
            <a:off x="5812654" y="3657600"/>
            <a:ext cx="440276" cy="18645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D7C5B7-78D1-0AE6-DBA1-736104490F9E}"/>
              </a:ext>
            </a:extLst>
          </p:cNvPr>
          <p:cNvCxnSpPr>
            <a:cxnSpLocks/>
            <a:stCxn id="17" idx="1"/>
            <a:endCxn id="14" idx="1"/>
          </p:cNvCxnSpPr>
          <p:nvPr/>
        </p:nvCxnSpPr>
        <p:spPr>
          <a:xfrm>
            <a:off x="6252930" y="4589868"/>
            <a:ext cx="1384037" cy="269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9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D134E3-5396-A12D-8D19-8C7A10869E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Thermal self-emission (TSE) from the warm IOA components undergoes the same pupil wander/clocking vs field, broadening the background signal for the side and top SMSTs. </a:t>
            </a:r>
          </a:p>
          <a:p>
            <a:r>
              <a:rPr lang="en-US" sz="1600" dirty="0"/>
              <a:t>To block TSE background, pupil mask legs would need to be very wide, sacrificing throughput for the sake of lower thermal background.</a:t>
            </a:r>
          </a:p>
          <a:p>
            <a:r>
              <a:rPr lang="en-US" sz="1600" dirty="0"/>
              <a:t>Mask features in the longer F184 and F213 wavelength bands optimized for maximum signal-to-noise (SNR)</a:t>
            </a:r>
          </a:p>
          <a:p>
            <a:r>
              <a:rPr lang="en-US" sz="1600" dirty="0"/>
              <a:t>To maximize and balance SNR across the field we must align the masks optimally with the exit pupil image.</a:t>
            </a:r>
          </a:p>
          <a:p>
            <a:pPr lvl="1"/>
            <a:r>
              <a:rPr lang="en-US" sz="1400" dirty="0"/>
              <a:t>Mask alignment is also an important input to the wavefront sensing model used for Observatory optical alignment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6E07D8-768D-B15E-F022-4F49CF24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self-emission at the exit pupil</a:t>
            </a:r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076719A4-3AFE-1238-DE0E-CD240C5C76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815" t="1552" r="29630" b="8746"/>
          <a:stretch/>
        </p:blipFill>
        <p:spPr>
          <a:xfrm>
            <a:off x="6362700" y="2103387"/>
            <a:ext cx="3200400" cy="3200501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F01AA-B8CA-F568-5F9F-FD2DEC353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06875"/>
            <a:ext cx="2286000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805381-4D66-4E08-F203-0AB79874C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1371571"/>
            <a:ext cx="2286000" cy="22890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CBCC5E-5D88-33F8-4085-10B7326155E6}"/>
              </a:ext>
            </a:extLst>
          </p:cNvPr>
          <p:cNvSpPr txBox="1"/>
          <p:nvPr/>
        </p:nvSpPr>
        <p:spPr>
          <a:xfrm>
            <a:off x="6838233" y="173405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TSE at the exit pupil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18360F-31E9-65C8-8809-D709F40AE441}"/>
              </a:ext>
            </a:extLst>
          </p:cNvPr>
          <p:cNvSpPr txBox="1"/>
          <p:nvPr/>
        </p:nvSpPr>
        <p:spPr>
          <a:xfrm>
            <a:off x="9829800" y="805050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 wavelength band mask design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FE1799-0E12-7EC0-4CF1-9E68DF6A44EE}"/>
              </a:ext>
            </a:extLst>
          </p:cNvPr>
          <p:cNvSpPr txBox="1"/>
          <p:nvPr/>
        </p:nvSpPr>
        <p:spPr>
          <a:xfrm>
            <a:off x="9829800" y="3651082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F184 / F213</a:t>
            </a:r>
          </a:p>
          <a:p>
            <a:pPr algn="ctr"/>
            <a:r>
              <a:rPr lang="en-US" dirty="0"/>
              <a:t> mask design</a:t>
            </a:r>
          </a:p>
        </p:txBody>
      </p:sp>
    </p:spTree>
    <p:extLst>
      <p:ext uri="{BB962C8B-B14F-4D97-AF65-F5344CB8AC3E}">
        <p14:creationId xmlns:p14="http://schemas.microsoft.com/office/powerpoint/2010/main" val="232656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FEE97C-074B-5F8C-56FC-5712B63F14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On-orbit pupil mask alignment requirements:</a:t>
            </a:r>
          </a:p>
          <a:p>
            <a:pPr lvl="1"/>
            <a:r>
              <a:rPr lang="en-US" sz="1600" dirty="0"/>
              <a:t>±1 mm in shear (displacement in the x-y plane)</a:t>
            </a:r>
          </a:p>
          <a:p>
            <a:pPr lvl="1"/>
            <a:r>
              <a:rPr lang="en-US" sz="1600" dirty="0"/>
              <a:t>±6 </a:t>
            </a:r>
            <a:r>
              <a:rPr lang="en-US" sz="1600" dirty="0" err="1"/>
              <a:t>mrad</a:t>
            </a:r>
            <a:r>
              <a:rPr lang="en-US" sz="1600" dirty="0"/>
              <a:t> clocking around the local z-axis</a:t>
            </a:r>
          </a:p>
          <a:p>
            <a:pPr lvl="1"/>
            <a:endParaRPr lang="en-US" sz="1600" dirty="0"/>
          </a:p>
          <a:p>
            <a:r>
              <a:rPr lang="en-US" sz="1800" dirty="0"/>
              <a:t>Mask positions need to be determined during the Spacecraft / Integrated Payload Assembly (“SCIPA”) test.</a:t>
            </a:r>
          </a:p>
          <a:p>
            <a:pPr lvl="1"/>
            <a:r>
              <a:rPr lang="en-US" sz="1600" dirty="0"/>
              <a:t>Require knowledge to within ±0.1 mm in shear and ±2 </a:t>
            </a:r>
            <a:r>
              <a:rPr lang="en-US" sz="1600" dirty="0" err="1"/>
              <a:t>mrad</a:t>
            </a:r>
            <a:r>
              <a:rPr lang="en-US" sz="1600" dirty="0"/>
              <a:t> clocking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52FB7D-B81B-46A1-BA7C-F709E2B7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 mask alignment requirements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6325C5-3CBE-2802-B347-62062280EC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2" y="915793"/>
            <a:ext cx="3784598" cy="37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BE0721-72D0-D845-F012-020084020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3581400"/>
            <a:ext cx="2743200" cy="2994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935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3CDAB3-D13D-304A-C506-7AF9BB4F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SCIPA Test Configuration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CF844-B716-0670-15A0-B7CEFF0F7C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9018" y="1228742"/>
            <a:ext cx="4376174" cy="5380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0EF281-62E6-98DB-9794-E8A33000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692" y="2690978"/>
            <a:ext cx="1749217" cy="10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EBCAF36D-120E-31E5-1679-3719F4F68BA0}"/>
              </a:ext>
            </a:extLst>
          </p:cNvPr>
          <p:cNvSpPr txBox="1"/>
          <p:nvPr/>
        </p:nvSpPr>
        <p:spPr>
          <a:xfrm>
            <a:off x="990600" y="822908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Upper Support Frame holds sub-aperture auto-collimating flat, photogrammetry cameras, and isolation system.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A2AEBB-E1E4-E80A-8894-10A59A91BF52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277884" y="1947874"/>
            <a:ext cx="2199116" cy="299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C3C8D83-FFF6-776A-232A-DDAAC4DD6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717" y="1508949"/>
            <a:ext cx="2993167" cy="8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0BE80765-9AFA-0277-B9A9-407E4FAC5E7A}"/>
              </a:ext>
            </a:extLst>
          </p:cNvPr>
          <p:cNvSpPr txBox="1"/>
          <p:nvPr/>
        </p:nvSpPr>
        <p:spPr>
          <a:xfrm>
            <a:off x="-31072" y="2690978"/>
            <a:ext cx="2164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OBA-Sim top deck assembly supports LED System as well as photogrammetry targets 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864D64E4-1C04-075C-23C7-378206FAAB33}"/>
              </a:ext>
            </a:extLst>
          </p:cNvPr>
          <p:cNvSpPr txBox="1"/>
          <p:nvPr/>
        </p:nvSpPr>
        <p:spPr>
          <a:xfrm>
            <a:off x="15692" y="4044528"/>
            <a:ext cx="1965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Outer Barrel Assembly Simulator (OBA-Sim) provides thermal environment and supports photogrammetry cameras for system alignment.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D5D0F65-FE2D-7469-BC42-EBAAABB39F5B}"/>
              </a:ext>
            </a:extLst>
          </p:cNvPr>
          <p:cNvSpPr/>
          <p:nvPr/>
        </p:nvSpPr>
        <p:spPr>
          <a:xfrm>
            <a:off x="3558080" y="2727185"/>
            <a:ext cx="564108" cy="3616650"/>
          </a:xfrm>
          <a:prstGeom prst="rightBrace">
            <a:avLst>
              <a:gd name="adj1" fmla="val 2994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677A2E-7D89-89B7-B922-8670BB0881D4}"/>
              </a:ext>
            </a:extLst>
          </p:cNvPr>
          <p:cNvCxnSpPr>
            <a:cxnSpLocks/>
            <a:stCxn id="22" idx="1"/>
          </p:cNvCxnSpPr>
          <p:nvPr/>
        </p:nvCxnSpPr>
        <p:spPr>
          <a:xfrm flipV="1">
            <a:off x="4122188" y="3657600"/>
            <a:ext cx="2050012" cy="8779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ntent Placeholder 7" descr="A picture containing sky&#10;&#10;Description automatically generated">
            <a:extLst>
              <a:ext uri="{FF2B5EF4-FFF2-40B4-BE49-F238E27FC236}">
                <a16:creationId xmlns:a16="http://schemas.microsoft.com/office/drawing/2014/main" id="{7E8B62EE-6CA5-89DB-B88C-A2384C428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089" y="3582210"/>
            <a:ext cx="2232423" cy="280732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49053ABA-3919-5BDB-5932-A11F5271B492}"/>
              </a:ext>
            </a:extLst>
          </p:cNvPr>
          <p:cNvGrpSpPr/>
          <p:nvPr/>
        </p:nvGrpSpPr>
        <p:grpSpPr>
          <a:xfrm>
            <a:off x="8654058" y="1381946"/>
            <a:ext cx="1268727" cy="1299123"/>
            <a:chOff x="8527974" y="3882477"/>
            <a:chExt cx="2438018" cy="2496428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8E491E3-B676-BF0C-EBC0-B0B9BB840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7974" y="3882477"/>
              <a:ext cx="2438018" cy="2496428"/>
            </a:xfrm>
            <a:prstGeom prst="rect">
              <a:avLst/>
            </a:prstGeom>
          </p:spPr>
        </p:pic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2864CDF-FA65-2CE1-77AD-89164799E37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601200" y="4489436"/>
              <a:ext cx="976313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EAD13D29-A122-9DE3-60F4-42F86F93CCB9}"/>
                </a:ext>
              </a:extLst>
            </p:cNvPr>
            <p:cNvSpPr/>
            <p:nvPr/>
          </p:nvSpPr>
          <p:spPr bwMode="auto">
            <a:xfrm>
              <a:off x="9563995" y="4525993"/>
              <a:ext cx="182988" cy="1112808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83" name="TextBox 24">
            <a:extLst>
              <a:ext uri="{FF2B5EF4-FFF2-40B4-BE49-F238E27FC236}">
                <a16:creationId xmlns:a16="http://schemas.microsoft.com/office/drawing/2014/main" id="{1257789F-144B-880D-2696-543CB3F5626B}"/>
              </a:ext>
            </a:extLst>
          </p:cNvPr>
          <p:cNvSpPr txBox="1"/>
          <p:nvPr/>
        </p:nvSpPr>
        <p:spPr>
          <a:xfrm>
            <a:off x="9846921" y="1561572"/>
            <a:ext cx="22688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Non-flight fibers mounted around the perimeter of the primary mirror provide pupil sources for measuring CGI pupil alignment.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994581E-2785-64CF-8349-14A9994BC8C0}"/>
              </a:ext>
            </a:extLst>
          </p:cNvPr>
          <p:cNvCxnSpPr>
            <a:cxnSpLocks/>
          </p:cNvCxnSpPr>
          <p:nvPr/>
        </p:nvCxnSpPr>
        <p:spPr>
          <a:xfrm flipH="1">
            <a:off x="6730699" y="2171987"/>
            <a:ext cx="1923359" cy="17467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FF29350-8036-D432-C1AA-7282C654B8C0}"/>
              </a:ext>
            </a:extLst>
          </p:cNvPr>
          <p:cNvGrpSpPr/>
          <p:nvPr/>
        </p:nvGrpSpPr>
        <p:grpSpPr>
          <a:xfrm>
            <a:off x="9051919" y="4844288"/>
            <a:ext cx="2844302" cy="1529535"/>
            <a:chOff x="8915400" y="4313541"/>
            <a:chExt cx="2844302" cy="1529535"/>
          </a:xfrm>
        </p:grpSpPr>
        <p:pic>
          <p:nvPicPr>
            <p:cNvPr id="87" name="Picture 86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28449C61-C5FD-5055-A6B9-6D52E098E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5400" y="4313541"/>
              <a:ext cx="2844302" cy="1529535"/>
            </a:xfrm>
            <a:prstGeom prst="rect">
              <a:avLst/>
            </a:prstGeom>
          </p:spPr>
        </p:pic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47C92B7-94DE-0D58-954C-79FB702D52C4}"/>
                </a:ext>
              </a:extLst>
            </p:cNvPr>
            <p:cNvSpPr/>
            <p:nvPr/>
          </p:nvSpPr>
          <p:spPr>
            <a:xfrm>
              <a:off x="9223190" y="4632251"/>
              <a:ext cx="211630" cy="2116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F451277-A327-6A33-6A12-69EADC6CF790}"/>
                </a:ext>
              </a:extLst>
            </p:cNvPr>
            <p:cNvSpPr/>
            <p:nvPr/>
          </p:nvSpPr>
          <p:spPr>
            <a:xfrm>
              <a:off x="8955506" y="4866678"/>
              <a:ext cx="211630" cy="2116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F6490C-8A58-60A1-A5F3-2E620CDD6714}"/>
                </a:ext>
              </a:extLst>
            </p:cNvPr>
            <p:cNvSpPr/>
            <p:nvPr/>
          </p:nvSpPr>
          <p:spPr>
            <a:xfrm>
              <a:off x="8995611" y="5234210"/>
              <a:ext cx="211630" cy="2116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B4A90A8-3419-ED3B-73A6-CB8D179AAB6F}"/>
                </a:ext>
              </a:extLst>
            </p:cNvPr>
            <p:cNvSpPr/>
            <p:nvPr/>
          </p:nvSpPr>
          <p:spPr>
            <a:xfrm>
              <a:off x="9027998" y="5538643"/>
              <a:ext cx="211630" cy="2116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A7BE47E-FDE7-754C-2FD7-9915F27510C1}"/>
                </a:ext>
              </a:extLst>
            </p:cNvPr>
            <p:cNvSpPr/>
            <p:nvPr/>
          </p:nvSpPr>
          <p:spPr>
            <a:xfrm>
              <a:off x="11204389" y="4625162"/>
              <a:ext cx="211630" cy="2116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8CA2230-DA3C-72EC-F7AD-0D11117AF081}"/>
                </a:ext>
              </a:extLst>
            </p:cNvPr>
            <p:cNvSpPr/>
            <p:nvPr/>
          </p:nvSpPr>
          <p:spPr>
            <a:xfrm>
              <a:off x="11471976" y="4844902"/>
              <a:ext cx="211630" cy="2116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F0E3E09-0AF2-187B-1D16-B55C4F43FEA3}"/>
                </a:ext>
              </a:extLst>
            </p:cNvPr>
            <p:cNvSpPr/>
            <p:nvPr/>
          </p:nvSpPr>
          <p:spPr>
            <a:xfrm>
              <a:off x="11418813" y="5211726"/>
              <a:ext cx="211630" cy="2116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3D7394D-B9DF-6DFB-4E2B-D782ECC1C5D8}"/>
                </a:ext>
              </a:extLst>
            </p:cNvPr>
            <p:cNvSpPr/>
            <p:nvPr/>
          </p:nvSpPr>
          <p:spPr>
            <a:xfrm>
              <a:off x="11401799" y="5523347"/>
              <a:ext cx="211630" cy="2116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24">
            <a:extLst>
              <a:ext uri="{FF2B5EF4-FFF2-40B4-BE49-F238E27FC236}">
                <a16:creationId xmlns:a16="http://schemas.microsoft.com/office/drawing/2014/main" id="{01C684A9-B073-7267-127E-D23C4D3D29F6}"/>
              </a:ext>
            </a:extLst>
          </p:cNvPr>
          <p:cNvSpPr txBox="1"/>
          <p:nvPr/>
        </p:nvSpPr>
        <p:spPr>
          <a:xfrm>
            <a:off x="8995982" y="3899400"/>
            <a:ext cx="295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8 fibers mounted around the WFI focal plane array allow for double-pass testing of the system using focus-diverse phase retrieval.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B2257E1-AA46-BC80-9A6D-E9CA41FA6DD1}"/>
              </a:ext>
            </a:extLst>
          </p:cNvPr>
          <p:cNvCxnSpPr>
            <a:cxnSpLocks/>
            <a:stCxn id="87" idx="1"/>
          </p:cNvCxnSpPr>
          <p:nvPr/>
        </p:nvCxnSpPr>
        <p:spPr>
          <a:xfrm flipH="1" flipV="1">
            <a:off x="7054869" y="4091056"/>
            <a:ext cx="1997050" cy="1518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635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9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B8387C-3932-78AB-7C24-70A4329E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Shadowgram test concept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100A84-D7BE-C7BC-7FD9-23ECB6D9935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1" y="1661002"/>
            <a:ext cx="161131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9B8B15-B106-7252-DC92-10287308C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67" y="1657826"/>
            <a:ext cx="250308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957602-0896-8D6F-1504-73F55E217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12" y="1662221"/>
            <a:ext cx="360464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F59DD-27BD-68DD-D131-CE70F42DF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0" y="4218541"/>
            <a:ext cx="494508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0CE3B6-0515-D7C6-CD8F-1C003EA3DD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49" y="4218541"/>
            <a:ext cx="3471738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05C13A-9EED-C3D4-B21A-9D0AAD05D5D9}"/>
              </a:ext>
            </a:extLst>
          </p:cNvPr>
          <p:cNvSpPr txBox="1"/>
          <p:nvPr/>
        </p:nvSpPr>
        <p:spPr>
          <a:xfrm>
            <a:off x="343039" y="923926"/>
            <a:ext cx="3592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1. Consider a point source over the IOA near the PM aperture stop. (only a 1.0 x 0.8-degree cone is shown for clarity)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5DEB0A-9F21-7C4A-5A60-4CF5E5A481ED}"/>
              </a:ext>
            </a:extLst>
          </p:cNvPr>
          <p:cNvSpPr txBox="1"/>
          <p:nvPr/>
        </p:nvSpPr>
        <p:spPr>
          <a:xfrm>
            <a:off x="4942145" y="923926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2. Some of that cone gets clipped by the PM aperture stop and/or the SMST scrapers.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4B7335-B5CF-B6BA-1F1F-C40333B62F42}"/>
              </a:ext>
            </a:extLst>
          </p:cNvPr>
          <p:cNvCxnSpPr>
            <a:cxnSpLocks/>
          </p:cNvCxnSpPr>
          <p:nvPr/>
        </p:nvCxnSpPr>
        <p:spPr>
          <a:xfrm flipH="1">
            <a:off x="4558665" y="1981200"/>
            <a:ext cx="485501" cy="37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EAEAC6-FE8B-1A4C-42A0-67D10A1348A8}"/>
              </a:ext>
            </a:extLst>
          </p:cNvPr>
          <p:cNvCxnSpPr>
            <a:cxnSpLocks/>
          </p:cNvCxnSpPr>
          <p:nvPr/>
        </p:nvCxnSpPr>
        <p:spPr>
          <a:xfrm>
            <a:off x="7848600" y="2072490"/>
            <a:ext cx="1752600" cy="921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E584CC6-B10B-7835-6891-5D52A26D45F8}"/>
              </a:ext>
            </a:extLst>
          </p:cNvPr>
          <p:cNvSpPr txBox="1"/>
          <p:nvPr/>
        </p:nvSpPr>
        <p:spPr>
          <a:xfrm>
            <a:off x="8610133" y="943092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3. Further out-of-field light gets blocked by the EAP at the intermediate focus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26FA1-59A3-9B43-8E86-4AE45C44885E}"/>
              </a:ext>
            </a:extLst>
          </p:cNvPr>
          <p:cNvSpPr txBox="1"/>
          <p:nvPr/>
        </p:nvSpPr>
        <p:spPr>
          <a:xfrm>
            <a:off x="5287858" y="4429837"/>
            <a:ext cx="3052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4. Ray bundle at the exit pupil: </a:t>
            </a:r>
          </a:p>
          <a:p>
            <a:pPr algn="ctr"/>
            <a:r>
              <a:rPr lang="en-US" sz="1400" dirty="0"/>
              <a:t>Footprint can be clipped by mask features, producing another set of shadows seen at the focal plane (5).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5. Shadows at the focal plane are sensitive to the location of each object casting a shadow.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DA00FF-FCAB-9D7E-37ED-411FB83B7A5D}"/>
              </a:ext>
            </a:extLst>
          </p:cNvPr>
          <p:cNvSpPr txBox="1"/>
          <p:nvPr/>
        </p:nvSpPr>
        <p:spPr>
          <a:xfrm>
            <a:off x="10620831" y="2630751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Ap stop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4AA77A-D69A-1BEB-F12E-59A105502970}"/>
              </a:ext>
            </a:extLst>
          </p:cNvPr>
          <p:cNvSpPr txBox="1"/>
          <p:nvPr/>
        </p:nvSpPr>
        <p:spPr>
          <a:xfrm>
            <a:off x="10684099" y="3391279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SMST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430C84-CB89-813D-1A9E-BA78A6924241}"/>
              </a:ext>
            </a:extLst>
          </p:cNvPr>
          <p:cNvSpPr txBox="1"/>
          <p:nvPr/>
        </p:nvSpPr>
        <p:spPr>
          <a:xfrm>
            <a:off x="8915400" y="4466365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SMST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30EE8B-0D88-B274-6A86-F769702917B1}"/>
              </a:ext>
            </a:extLst>
          </p:cNvPr>
          <p:cNvSpPr txBox="1"/>
          <p:nvPr/>
        </p:nvSpPr>
        <p:spPr>
          <a:xfrm>
            <a:off x="9489249" y="5867400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Ap stop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7CBFB3A-D7F8-5480-B5B6-1145FA5A3D64}"/>
              </a:ext>
            </a:extLst>
          </p:cNvPr>
          <p:cNvCxnSpPr>
            <a:cxnSpLocks/>
          </p:cNvCxnSpPr>
          <p:nvPr/>
        </p:nvCxnSpPr>
        <p:spPr>
          <a:xfrm flipH="1">
            <a:off x="5085182" y="4648200"/>
            <a:ext cx="401218" cy="43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0F5EEE-4989-16CE-50C8-59FB74CFFFB7}"/>
              </a:ext>
            </a:extLst>
          </p:cNvPr>
          <p:cNvCxnSpPr/>
          <p:nvPr/>
        </p:nvCxnSpPr>
        <p:spPr>
          <a:xfrm flipV="1">
            <a:off x="8159415" y="5715000"/>
            <a:ext cx="565485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083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117062</TotalTime>
  <Words>1578</Words>
  <Application>Microsoft Office PowerPoint</Application>
  <PresentationFormat>Widescreen</PresentationFormat>
  <Paragraphs>192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Cambria Math</vt:lpstr>
      <vt:lpstr>1_Office Theme</vt:lpstr>
      <vt:lpstr>PowerPoint Presentation</vt:lpstr>
      <vt:lpstr>Outline</vt:lpstr>
      <vt:lpstr>Observatory Description</vt:lpstr>
      <vt:lpstr>The Wide Field Channel</vt:lpstr>
      <vt:lpstr>IOA exit pupil features and wander</vt:lpstr>
      <vt:lpstr>Thermal self-emission at the exit pupil</vt:lpstr>
      <vt:lpstr>Pupil mask alignment requirements</vt:lpstr>
      <vt:lpstr>SCIPA Test Configuration</vt:lpstr>
      <vt:lpstr>Shadowgram test concept</vt:lpstr>
      <vt:lpstr>Shadowgram test concept, cont.</vt:lpstr>
      <vt:lpstr>Shadow sensitivity to mask orientation</vt:lpstr>
      <vt:lpstr>LED configuration</vt:lpstr>
      <vt:lpstr>Complete test flow</vt:lpstr>
      <vt:lpstr>Data collection</vt:lpstr>
      <vt:lpstr>Feature determination</vt:lpstr>
      <vt:lpstr>Relative alignment</vt:lpstr>
      <vt:lpstr>Errors</vt:lpstr>
      <vt:lpstr>Alignment recovery statistics</vt:lpstr>
      <vt:lpstr>Conclusions</vt:lpstr>
    </vt:vector>
  </TitlesOfParts>
  <Company>NASA/ODIN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LBARBOUR</dc:creator>
  <cp:lastModifiedBy>Resnick, Bridget {they, she} (GSFC-448.0)[ASRC FEDERAL SYSTEM SOLUTIONS]</cp:lastModifiedBy>
  <cp:revision>3284</cp:revision>
  <cp:lastPrinted>2019-02-05T13:03:01Z</cp:lastPrinted>
  <dcterms:created xsi:type="dcterms:W3CDTF">2010-11-30T13:22:03Z</dcterms:created>
  <dcterms:modified xsi:type="dcterms:W3CDTF">2023-08-14T18:35:16Z</dcterms:modified>
</cp:coreProperties>
</file>