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605" r:id="rId3"/>
    <p:sldId id="613" r:id="rId4"/>
    <p:sldId id="615" r:id="rId5"/>
    <p:sldId id="617" r:id="rId6"/>
    <p:sldId id="623" r:id="rId7"/>
    <p:sldId id="621" r:id="rId8"/>
    <p:sldId id="619" r:id="rId9"/>
    <p:sldId id="594" r:id="rId10"/>
    <p:sldId id="595" r:id="rId11"/>
    <p:sldId id="620" r:id="rId12"/>
    <p:sldId id="257" r:id="rId13"/>
    <p:sldId id="62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8"/>
    <p:restoredTop sz="90856"/>
  </p:normalViewPr>
  <p:slideViewPr>
    <p:cSldViewPr snapToGrid="0">
      <p:cViewPr varScale="1">
        <p:scale>
          <a:sx n="136" d="100"/>
          <a:sy n="136" d="100"/>
        </p:scale>
        <p:origin x="6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FADF4-E4F6-D540-A146-FFD5A6C06F4D}" type="datetimeFigureOut">
              <a:rPr lang="en-US" smtClean="0"/>
              <a:t>8/14/23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8B730-5470-9644-89C7-915725497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12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number to affiliation, put my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B730-5470-9644-89C7-9157254974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1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D3A31-3899-504E-BAD5-434AB06623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01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this data set we will validate the concept, achieve equilibrium / non-</a:t>
            </a:r>
            <a:r>
              <a:rPr lang="en-US" dirty="0" err="1"/>
              <a:t>equa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B730-5470-9644-89C7-9157254974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7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Wehave</a:t>
            </a:r>
            <a:r>
              <a:rPr lang="en-US" dirty="0"/>
              <a:t> ben looking for heating events signature, high temp, abundance, now we are </a:t>
            </a:r>
            <a:r>
              <a:rPr lang="en-US" dirty="0" err="1"/>
              <a:t>convicned</a:t>
            </a:r>
            <a:r>
              <a:rPr lang="en-US" dirty="0"/>
              <a:t> that state of plasma is an important discriminator</a:t>
            </a:r>
          </a:p>
          <a:p>
            <a:r>
              <a:rPr lang="en-US" dirty="0"/>
              <a:t>Highlight plasma state – driving </a:t>
            </a:r>
          </a:p>
          <a:p>
            <a:r>
              <a:rPr lang="en-US" dirty="0" err="1"/>
              <a:t>Ionizatino</a:t>
            </a:r>
            <a:r>
              <a:rPr lang="en-US" dirty="0"/>
              <a:t> balance</a:t>
            </a:r>
          </a:p>
          <a:p>
            <a:endParaRPr lang="en-US" dirty="0"/>
          </a:p>
          <a:p>
            <a:r>
              <a:rPr lang="en-US" dirty="0"/>
              <a:t>Picture of </a:t>
            </a:r>
            <a:r>
              <a:rPr lang="en-US" dirty="0" err="1"/>
              <a:t>xray</a:t>
            </a:r>
            <a:r>
              <a:rPr lang="en-US" dirty="0"/>
              <a:t> sun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B730-5470-9644-89C7-9157254974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22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Recombination tie is small than </a:t>
            </a:r>
            <a:r>
              <a:rPr lang="en-US" dirty="0" err="1"/>
              <a:t>ioni</a:t>
            </a:r>
            <a:endParaRPr lang="en-US" dirty="0"/>
          </a:p>
          <a:p>
            <a:r>
              <a:rPr lang="en-US" dirty="0"/>
              <a:t>How do you measure the electron temperature?</a:t>
            </a:r>
          </a:p>
          <a:p>
            <a:r>
              <a:rPr lang="en-US" dirty="0"/>
              <a:t>Difference in time lags of the order of 10s of seconds.</a:t>
            </a:r>
          </a:p>
          <a:p>
            <a:endParaRPr lang="en-US" dirty="0"/>
          </a:p>
          <a:p>
            <a:r>
              <a:rPr lang="en-US" dirty="0"/>
              <a:t>Update text in figure</a:t>
            </a:r>
          </a:p>
          <a:p>
            <a:r>
              <a:rPr lang="en-US" dirty="0"/>
              <a:t>Spacing compressed in </a:t>
            </a:r>
            <a:r>
              <a:rPr lang="en-US" dirty="0" err="1"/>
              <a:t>irght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B730-5470-9644-89C7-9157254974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35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Recombination tie is small than </a:t>
            </a:r>
            <a:r>
              <a:rPr lang="en-US" dirty="0" err="1"/>
              <a:t>ioni</a:t>
            </a:r>
            <a:endParaRPr lang="en-US" dirty="0"/>
          </a:p>
          <a:p>
            <a:r>
              <a:rPr lang="en-US" dirty="0"/>
              <a:t>How do you measure the electron temperature?</a:t>
            </a:r>
          </a:p>
          <a:p>
            <a:r>
              <a:rPr lang="en-US" dirty="0"/>
              <a:t>Difference in time lags of the order of 10s of seconds.</a:t>
            </a:r>
          </a:p>
          <a:p>
            <a:endParaRPr lang="en-US" dirty="0"/>
          </a:p>
          <a:p>
            <a:r>
              <a:rPr lang="en-US" dirty="0"/>
              <a:t>Temperature of Procyon </a:t>
            </a:r>
            <a:r>
              <a:rPr lang="en-US" dirty="0" err="1"/>
              <a:t>ev</a:t>
            </a:r>
            <a:r>
              <a:rPr lang="en-US" dirty="0"/>
              <a:t> to </a:t>
            </a:r>
            <a:r>
              <a:rPr lang="en-US" dirty="0" err="1"/>
              <a:t>Kv</a:t>
            </a:r>
            <a:r>
              <a:rPr lang="en-US" dirty="0"/>
              <a:t> and say Procyon temp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B730-5470-9644-89C7-9157254974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66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flare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B730-5470-9644-89C7-9157254974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65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flare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B730-5470-9644-89C7-9157254974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37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 dirty="0" err="1"/>
              <a:t>magixs</a:t>
            </a:r>
            <a:r>
              <a:rPr lang="en-US" dirty="0"/>
              <a:t> data image</a:t>
            </a:r>
          </a:p>
          <a:p>
            <a:r>
              <a:rPr lang="en-US" dirty="0"/>
              <a:t>Make Hinode </a:t>
            </a:r>
            <a:r>
              <a:rPr lang="en-US" dirty="0" err="1"/>
              <a:t>eis</a:t>
            </a:r>
            <a:r>
              <a:rPr lang="en-US" dirty="0"/>
              <a:t> appear use animation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B730-5470-9644-89C7-9157254974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79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dot for </a:t>
            </a:r>
            <a:r>
              <a:rPr lang="en-US" dirty="0" err="1"/>
              <a:t>magixs</a:t>
            </a:r>
            <a:endParaRPr lang="en-US" dirty="0"/>
          </a:p>
          <a:p>
            <a:r>
              <a:rPr lang="en-US" dirty="0"/>
              <a:t>Serendipitous</a:t>
            </a:r>
          </a:p>
          <a:p>
            <a:r>
              <a:rPr lang="en-US" dirty="0"/>
              <a:t>Why do we need a new mission? ionization temperature </a:t>
            </a:r>
            <a:r>
              <a:rPr lang="en-US" dirty="0" err="1"/>
              <a:t>magixs</a:t>
            </a:r>
            <a:r>
              <a:rPr lang="en-US" dirty="0"/>
              <a:t> measured? What next?</a:t>
            </a:r>
          </a:p>
          <a:p>
            <a:r>
              <a:rPr lang="en-US" dirty="0"/>
              <a:t>Why we need </a:t>
            </a:r>
            <a:r>
              <a:rPr lang="en-US" dirty="0" err="1"/>
              <a:t>magixs</a:t>
            </a:r>
            <a:r>
              <a:rPr lang="en-US" dirty="0"/>
              <a:t> 3</a:t>
            </a:r>
          </a:p>
          <a:p>
            <a:r>
              <a:rPr lang="en-US" dirty="0"/>
              <a:t>Spatial spectral confusion </a:t>
            </a:r>
          </a:p>
          <a:p>
            <a:r>
              <a:rPr lang="en-US" dirty="0"/>
              <a:t>Make a big deal!! </a:t>
            </a:r>
          </a:p>
          <a:p>
            <a:r>
              <a:rPr lang="en-US" dirty="0"/>
              <a:t>Improving atomic database</a:t>
            </a:r>
          </a:p>
          <a:p>
            <a:r>
              <a:rPr lang="en-US" dirty="0"/>
              <a:t>Spending year to get these incorrect in chianti, how critical, we think we understand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8B730-5470-9644-89C7-9157254974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69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reduce </a:t>
            </a:r>
            <a:r>
              <a:rPr lang="en-US" dirty="0" err="1"/>
              <a:t>tht</a:t>
            </a:r>
            <a:r>
              <a:rPr lang="en-US" dirty="0"/>
              <a:t> 2</a:t>
            </a:r>
            <a:r>
              <a:rPr lang="en-US" baseline="30000" dirty="0"/>
              <a:t>nd</a:t>
            </a:r>
            <a:r>
              <a:rPr lang="en-US" dirty="0"/>
              <a:t> bullet text</a:t>
            </a:r>
          </a:p>
          <a:p>
            <a:r>
              <a:rPr lang="en-US" dirty="0"/>
              <a:t>With context spectrometer –  TRICXS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FB0D7-5317-1147-BF67-B07C80F5F7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21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343F7-4D29-D6D4-C3FD-BE450B616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5558B2-38BF-CA9F-09BE-740E60E9B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5D90F-5A3D-21DF-D5DA-0337DC3C7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8/15/23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9242F-850A-EF1D-1463-54EBA9B77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F04AF-B0A6-81EF-4575-3B5E6530E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843D-FD8E-4745-A670-9E8DA06B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4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CC54-E766-2038-FFE1-654BC9C19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CB8175-2890-0409-11CF-5C2E6F285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A2ABB-A597-1861-3BBF-4442A7D84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8/15/23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BBD12-3A46-9B0D-9CE9-49181DCA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6A2B8-5616-ADEC-F80F-9CCDBCE6D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843D-FD8E-4745-A670-9E8DA06B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49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B1150-71ED-5CD4-1062-FCA6E762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44A018-2F3D-612B-8079-62EAF8363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47F86-ED7D-E291-4EC9-8D3CBC7D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8/15/23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80115-8765-1516-4D0D-2B615207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31C6D-90B0-1B88-CDDD-85D02F11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843D-FD8E-4745-A670-9E8DA06B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6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EE2F3-5F27-BB5A-D499-1FE6E85F4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8BBBF-CCE3-4C16-1C1F-E8241EE64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D6D08-D88C-C32D-EA44-B6D8E5B6F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8/15/23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074A2-4AED-D69A-1A7F-854FDBB2A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6CB9A-C32E-F689-BD8E-6AC6DE69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843D-FD8E-4745-A670-9E8DA06B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2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9DD4E-43C7-1D52-2568-221024A1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50BAC-BDB8-DFBC-2C7E-565490B6D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512C5-C179-DDAD-0CC6-89412C9E8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8/15/23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B31B7-5BE3-5618-3BDC-7FAD70D3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7002D-200C-321E-8737-97C600F7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843D-FD8E-4745-A670-9E8DA06B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2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C5D2-072F-7B30-B8B4-C3B6C1AD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4C04-D223-2E20-D99C-22BA9DF95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CBA228-7262-2363-9768-D1D9545B7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49A76A-D3C1-32E6-5592-8EA8D334D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8/15/23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0B8C9-79D8-CBA0-9F93-2C13DAFA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48FBA-F1E6-80F0-67C0-3C391956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843D-FD8E-4745-A670-9E8DA06B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51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9593C-8B93-A7A2-5461-E1F5C54E6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F19A5-AF8B-A5A3-1291-32C4FF90B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1BCC35-555F-2EDD-85C3-2F949FD6F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1A70AE-D96F-5E01-57D4-B8707A68C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C26ACF-B9D2-CF70-4118-E81395AE0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29B6F8-F363-7176-021F-44EF9637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8/15/23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280A22-5452-8FBD-E24E-620D88DF1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567F8-2F05-047A-3EFC-C293083F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843D-FD8E-4745-A670-9E8DA06B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6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E489C-6528-F15B-A243-105CDE60D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5CBDE2-736E-CB9F-3CD8-B5C1A72D7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8/15/23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B8FBA-63CC-D193-57D6-7B4D5A213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8325C-6284-C328-090C-A24C7022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843D-FD8E-4745-A670-9E8DA06B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91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408233-18D0-BBFD-DE14-1A19D0A0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8/15/23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3CBB5F-478E-8147-E5B7-E26853875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D2CDC-83B9-2546-59A7-C44F72F0A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843D-FD8E-4745-A670-9E8DA06B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6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5CC42-51EC-8738-A4D3-C42B0F234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9C015-F308-740E-A321-36F644E12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D243E2-67D2-A91D-ABF3-CA3DB909E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322AD1-A9FE-9413-C1BE-45D321E2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8/15/23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3D4FE-87ED-F9B0-5E68-3F5424C3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0A009-27FD-7EF9-BD8C-81C0AAF0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843D-FD8E-4745-A670-9E8DA06B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91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758E8-1398-E6B3-9B6B-F96D60636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BB04F6-624A-F7D2-A1DA-F975E9205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07921-3489-F60F-D3E2-EA8209660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B3306-645E-8386-8EB2-BC7FBA435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8/15/23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CEC96-74A2-F291-6D54-01371A9F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58512-B66B-619C-0C95-2E35ECAF5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843D-FD8E-4745-A670-9E8DA06B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0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BA004-BFD4-077F-DFCA-281F1B42C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48ABD-D97A-5A96-722E-7AD7B63BB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18078-E935-A6DB-82BF-C9CAF134B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8/15/23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441F9-C860-4D7B-7BAF-E86FB193C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Athiray - AAS SPD Meeting - 15 Aug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C1878-8040-5F97-B9E5-6F548DAA1A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1843D-FD8E-4745-A670-9E8DA06BE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3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6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F6088545-7A15-9A14-6C7A-3A2E3A36218A}"/>
              </a:ext>
            </a:extLst>
          </p:cNvPr>
          <p:cNvSpPr txBox="1">
            <a:spLocks/>
          </p:cNvSpPr>
          <p:nvPr/>
        </p:nvSpPr>
        <p:spPr>
          <a:xfrm>
            <a:off x="225938" y="4551249"/>
            <a:ext cx="7924800" cy="19823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>
                <a:latin typeface="Bahnschrift" panose="020B0502040204020203" pitchFamily="34" charset="0"/>
              </a:rPr>
              <a:t>1 - Patrick </a:t>
            </a:r>
            <a:r>
              <a:rPr lang="en-US" sz="1200" dirty="0" err="1">
                <a:latin typeface="Bahnschrift" panose="020B0502040204020203" pitchFamily="34" charset="0"/>
              </a:rPr>
              <a:t>Champey</a:t>
            </a:r>
            <a:r>
              <a:rPr lang="en-US" sz="1200" dirty="0">
                <a:latin typeface="Bahnschrift" panose="020B0502040204020203" pitchFamily="34" charset="0"/>
              </a:rPr>
              <a:t> , Amy Winebarger, Ken Kobayashi, Sabrina Savage, </a:t>
            </a:r>
            <a:r>
              <a:rPr lang="en-US" sz="1200" dirty="0" err="1">
                <a:latin typeface="Bahnschrift" panose="020B0502040204020203" pitchFamily="34" charset="0"/>
              </a:rPr>
              <a:t>Dyana</a:t>
            </a:r>
            <a:r>
              <a:rPr lang="en-US" sz="1200" dirty="0">
                <a:latin typeface="Bahnschrift" panose="020B0502040204020203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</a:rPr>
              <a:t>Beabout</a:t>
            </a:r>
            <a:r>
              <a:rPr lang="en-US" sz="1200" dirty="0">
                <a:latin typeface="Bahnschrift" panose="020B0502040204020203" pitchFamily="34" charset="0"/>
              </a:rPr>
              <a:t>, </a:t>
            </a:r>
            <a:r>
              <a:rPr lang="en-US" sz="1200" dirty="0">
                <a:solidFill>
                  <a:schemeClr val="tx1"/>
                </a:solidFill>
                <a:latin typeface="Bahnschrift" panose="020B0502040204020203" pitchFamily="34" charset="0"/>
              </a:rPr>
              <a:t>Genevieve Vigil, Adam </a:t>
            </a:r>
            <a:r>
              <a:rPr lang="en-US" sz="1200" dirty="0" err="1">
                <a:solidFill>
                  <a:schemeClr val="tx1"/>
                </a:solidFill>
                <a:latin typeface="Bahnschrift" panose="020B0502040204020203" pitchFamily="34" charset="0"/>
              </a:rPr>
              <a:t>Kobelski</a:t>
            </a:r>
            <a:r>
              <a:rPr lang="en-US" sz="1200">
                <a:solidFill>
                  <a:schemeClr val="tx1"/>
                </a:solidFill>
                <a:latin typeface="Bahnschrift" panose="020B0502040204020203" pitchFamily="34" charset="0"/>
              </a:rPr>
              <a:t>, Alphonse </a:t>
            </a:r>
            <a:r>
              <a:rPr lang="en-US" sz="1200" dirty="0">
                <a:solidFill>
                  <a:schemeClr val="tx1"/>
                </a:solidFill>
                <a:latin typeface="Bahnschrift" panose="020B0502040204020203" pitchFamily="34" charset="0"/>
              </a:rPr>
              <a:t>Sterling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>
                <a:latin typeface="Bahnschrift" panose="020B0502040204020203" pitchFamily="34" charset="0"/>
              </a:rPr>
              <a:t>2- Paola Testa, Peter </a:t>
            </a:r>
            <a:r>
              <a:rPr lang="en-US" sz="1200" dirty="0" err="1">
                <a:latin typeface="Bahnschrift" panose="020B0502040204020203" pitchFamily="34" charset="0"/>
              </a:rPr>
              <a:t>Cheimets</a:t>
            </a:r>
            <a:r>
              <a:rPr lang="en-US" sz="1200" dirty="0">
                <a:latin typeface="Bahnschrift" panose="020B0502040204020203" pitchFamily="34" charset="0"/>
              </a:rPr>
              <a:t>, Ed Hertz, Leon Golub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>
                <a:latin typeface="Bahnschrift" panose="020B0502040204020203" pitchFamily="34" charset="0"/>
              </a:rPr>
              <a:t>3- Stephen Bradshaw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>
                <a:latin typeface="Bahnschrift" panose="020B0502040204020203" pitchFamily="34" charset="0"/>
              </a:rPr>
              <a:t>4- </a:t>
            </a:r>
            <a:r>
              <a:rPr lang="en-US" sz="1200" dirty="0" err="1">
                <a:latin typeface="Bahnschrift" panose="020B0502040204020203" pitchFamily="34" charset="0"/>
              </a:rPr>
              <a:t>Zaneta</a:t>
            </a:r>
            <a:r>
              <a:rPr lang="en-US" sz="1200" dirty="0">
                <a:latin typeface="Bahnschrift" panose="020B0502040204020203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</a:rPr>
              <a:t>Szafroz</a:t>
            </a:r>
            <a:r>
              <a:rPr lang="en-US" sz="1200" dirty="0">
                <a:latin typeface="Bahnschrift" panose="020B0502040204020203" pitchFamily="34" charset="0"/>
              </a:rPr>
              <a:t>, </a:t>
            </a:r>
            <a:r>
              <a:rPr lang="en-US" sz="1200" dirty="0" err="1">
                <a:latin typeface="Bahnschrift" panose="020B0502040204020203" pitchFamily="34" charset="0"/>
              </a:rPr>
              <a:t>Janusz</a:t>
            </a:r>
            <a:r>
              <a:rPr lang="en-US" sz="1200" dirty="0">
                <a:latin typeface="Bahnschrift" panose="020B0502040204020203" pitchFamily="34" charset="0"/>
              </a:rPr>
              <a:t> </a:t>
            </a:r>
            <a:r>
              <a:rPr lang="en-US" sz="1200" dirty="0" err="1">
                <a:latin typeface="Bahnschrift" panose="020B0502040204020203" pitchFamily="34" charset="0"/>
              </a:rPr>
              <a:t>Sylwester</a:t>
            </a:r>
            <a:endParaRPr lang="en-US" sz="1200" dirty="0">
              <a:latin typeface="Bahnschrift" panose="020B0502040204020203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>
                <a:latin typeface="Bahnschrift" panose="020B0502040204020203" pitchFamily="34" charset="0"/>
              </a:rPr>
              <a:t>5- Giulio Del Zanna, Helen Mason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Bahnschrift" panose="020B0502040204020203" pitchFamily="34" charset="0"/>
              </a:rPr>
              <a:t>6- Jaroslav </a:t>
            </a:r>
            <a:r>
              <a:rPr lang="en-US" sz="1200" dirty="0" err="1">
                <a:solidFill>
                  <a:schemeClr val="tx1"/>
                </a:solidFill>
                <a:latin typeface="Bahnschrift" panose="020B0502040204020203" pitchFamily="34" charset="0"/>
              </a:rPr>
              <a:t>Dudik</a:t>
            </a:r>
            <a:endParaRPr lang="en-US" sz="12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tx1"/>
                </a:solidFill>
                <a:latin typeface="Bahnschrift" panose="020B0502040204020203" pitchFamily="34" charset="0"/>
              </a:rPr>
              <a:t>7- Robert W. Walsh</a:t>
            </a:r>
            <a:endParaRPr lang="en-US" sz="1200" dirty="0">
              <a:latin typeface="Bahnschrift" panose="020B0502040204020203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1200" dirty="0">
              <a:latin typeface="Bahnschrift" panose="020B0502040204020203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1200" dirty="0">
              <a:latin typeface="Bahnschrift" panose="020B0502040204020203" pitchFamily="34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1200" dirty="0">
              <a:latin typeface="Bahnschrift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5FFDF-2627-D29F-0C40-187ED88CC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74688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Bahnschrift" panose="020B0502040204020203" pitchFamily="34" charset="0"/>
              </a:rPr>
              <a:t>The Third Flight of the Marshall Grazing Incidence X-ray Spectrometer (MaGIXS-3)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FFF672-8B3E-245C-FE34-34E2D4D38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4540" y="4086132"/>
            <a:ext cx="3853657" cy="1982319"/>
          </a:xfrm>
          <a:ln w="22225">
            <a:solidFill>
              <a:srgbClr val="C00000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70000"/>
              </a:lnSpc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NASA MSFC</a:t>
            </a:r>
            <a:r>
              <a:rPr lang="en-US" sz="1900" baseline="300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1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, SAO</a:t>
            </a:r>
            <a:r>
              <a:rPr lang="en-US" sz="1900" baseline="300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2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, Rice Univ.</a:t>
            </a:r>
            <a:r>
              <a:rPr lang="en-US" sz="1900" baseline="300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3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, Polish Acad. of Sci.</a:t>
            </a:r>
            <a:r>
              <a:rPr lang="en-US" sz="1900" baseline="300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4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, Univ. of Cambridge</a:t>
            </a:r>
            <a:r>
              <a:rPr lang="en-US" sz="1900" baseline="300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5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, Astron. Inst. of the CAS</a:t>
            </a:r>
            <a:r>
              <a:rPr lang="en-US" sz="1900" baseline="300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6</a:t>
            </a:r>
            <a:r>
              <a:rPr lang="en-US" sz="19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, UCLAN</a:t>
            </a:r>
            <a:r>
              <a:rPr lang="en-US" sz="1900" baseline="30000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C7E508-0EE8-3C5B-8548-09C1AF1E3576}"/>
              </a:ext>
            </a:extLst>
          </p:cNvPr>
          <p:cNvSpPr txBox="1"/>
          <p:nvPr/>
        </p:nvSpPr>
        <p:spPr>
          <a:xfrm>
            <a:off x="228600" y="6429445"/>
            <a:ext cx="3959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Submitted for LCAS 2022 solicitation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6DD2C622-946A-7A8A-5E4E-B4CDA6CE37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" r="-182"/>
          <a:stretch/>
        </p:blipFill>
        <p:spPr>
          <a:xfrm>
            <a:off x="225938" y="3423770"/>
            <a:ext cx="3023486" cy="1005840"/>
          </a:xfrm>
          <a:prstGeom prst="rect">
            <a:avLst/>
          </a:prstGeom>
        </p:spPr>
      </p:pic>
      <p:pic>
        <p:nvPicPr>
          <p:cNvPr id="6" name="Picture 5" descr="nasa.png">
            <a:extLst>
              <a:ext uri="{FF2B5EF4-FFF2-40B4-BE49-F238E27FC236}">
                <a16:creationId xmlns:a16="http://schemas.microsoft.com/office/drawing/2014/main" id="{F2A1C39D-ABBC-799D-515B-6DE496141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6192" cy="1006062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07CA5FE-3FD3-AFE4-608E-3BDEB0E97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501" y="0"/>
            <a:ext cx="2516613" cy="133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26E1AE-A098-42E7-591A-A7484502BACD}"/>
              </a:ext>
            </a:extLst>
          </p:cNvPr>
          <p:cNvCxnSpPr>
            <a:cxnSpLocks/>
          </p:cNvCxnSpPr>
          <p:nvPr/>
        </p:nvCxnSpPr>
        <p:spPr>
          <a:xfrm>
            <a:off x="0" y="1175407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64A25B-6D79-8521-F410-91D68FFA38F1}"/>
              </a:ext>
            </a:extLst>
          </p:cNvPr>
          <p:cNvCxnSpPr>
            <a:cxnSpLocks/>
          </p:cNvCxnSpPr>
          <p:nvPr/>
        </p:nvCxnSpPr>
        <p:spPr>
          <a:xfrm>
            <a:off x="0" y="6340078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2641EBE-919C-F71A-C7C3-2E7FCCC6B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E7C093-FBB5-F9AC-4327-649E9DCE1802}"/>
              </a:ext>
            </a:extLst>
          </p:cNvPr>
          <p:cNvSpPr txBox="1"/>
          <p:nvPr/>
        </p:nvSpPr>
        <p:spPr>
          <a:xfrm>
            <a:off x="4188338" y="3348210"/>
            <a:ext cx="4204997" cy="809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Bahnschrift" panose="020B0502040204020203" pitchFamily="34" charset="0"/>
              </a:rPr>
              <a:t>P. S. </a:t>
            </a:r>
            <a:r>
              <a:rPr lang="en-US" sz="2000" dirty="0" err="1">
                <a:solidFill>
                  <a:srgbClr val="C00000"/>
                </a:solidFill>
                <a:latin typeface="Bahnschrift" panose="020B0502040204020203" pitchFamily="34" charset="0"/>
              </a:rPr>
              <a:t>Athiray</a:t>
            </a:r>
            <a:endParaRPr lang="en-US" sz="2000" dirty="0">
              <a:solidFill>
                <a:srgbClr val="C00000"/>
              </a:solidFill>
              <a:latin typeface="Bahnschrift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Bahnschrift" panose="020B0502040204020203" pitchFamily="34" charset="0"/>
              </a:rPr>
              <a:t>University of Alabama in Huntsville</a:t>
            </a:r>
          </a:p>
        </p:txBody>
      </p:sp>
    </p:spTree>
    <p:extLst>
      <p:ext uri="{BB962C8B-B14F-4D97-AF65-F5344CB8AC3E}">
        <p14:creationId xmlns:p14="http://schemas.microsoft.com/office/powerpoint/2010/main" val="2045440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metal tube&#10;&#10;Description automatically generated">
            <a:extLst>
              <a:ext uri="{FF2B5EF4-FFF2-40B4-BE49-F238E27FC236}">
                <a16:creationId xmlns:a16="http://schemas.microsoft.com/office/drawing/2014/main" id="{9373B021-41BA-8EAE-6A66-1186BF75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494" y="1027106"/>
            <a:ext cx="6622351" cy="2743200"/>
          </a:xfrm>
          <a:prstGeom prst="rect">
            <a:avLst/>
          </a:prstGeom>
        </p:spPr>
      </p:pic>
      <p:grpSp>
        <p:nvGrpSpPr>
          <p:cNvPr id="178" name="Group 177">
            <a:extLst>
              <a:ext uri="{FF2B5EF4-FFF2-40B4-BE49-F238E27FC236}">
                <a16:creationId xmlns:a16="http://schemas.microsoft.com/office/drawing/2014/main" id="{121705EB-17A8-6CA0-0D3D-6FC60F56F7AD}"/>
              </a:ext>
            </a:extLst>
          </p:cNvPr>
          <p:cNvGrpSpPr>
            <a:grpSpLocks noChangeAspect="1"/>
          </p:cNvGrpSpPr>
          <p:nvPr/>
        </p:nvGrpSpPr>
        <p:grpSpPr>
          <a:xfrm>
            <a:off x="976147" y="2270862"/>
            <a:ext cx="3949774" cy="1737360"/>
            <a:chOff x="1362127" y="4719092"/>
            <a:chExt cx="2239357" cy="985011"/>
          </a:xfrm>
        </p:grpSpPr>
        <p:sp>
          <p:nvSpPr>
            <p:cNvPr id="106" name="Can 83">
              <a:extLst>
                <a:ext uri="{FF2B5EF4-FFF2-40B4-BE49-F238E27FC236}">
                  <a16:creationId xmlns:a16="http://schemas.microsoft.com/office/drawing/2014/main" id="{3C7D8596-1F02-815D-DB92-0E996C655CFC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067707" y="4170326"/>
              <a:ext cx="985011" cy="2082543"/>
            </a:xfrm>
            <a:prstGeom prst="can">
              <a:avLst>
                <a:gd name="adj" fmla="val 22316"/>
              </a:avLst>
            </a:prstGeom>
            <a:solidFill>
              <a:schemeClr val="bg2">
                <a:lumMod val="75000"/>
                <a:alpha val="28918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8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D12CD31-B93E-CBD6-AE11-F3CDB785632E}"/>
                </a:ext>
              </a:extLst>
            </p:cNvPr>
            <p:cNvGrpSpPr/>
            <p:nvPr/>
          </p:nvGrpSpPr>
          <p:grpSpPr>
            <a:xfrm>
              <a:off x="1491399" y="5323767"/>
              <a:ext cx="1884651" cy="259342"/>
              <a:chOff x="7106894" y="484889"/>
              <a:chExt cx="1785040" cy="305628"/>
            </a:xfrm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8896CE58-BD75-267B-C8E1-8C74E2C5A188}"/>
                  </a:ext>
                </a:extLst>
              </p:cNvPr>
              <p:cNvSpPr/>
              <p:nvPr/>
            </p:nvSpPr>
            <p:spPr>
              <a:xfrm>
                <a:off x="8588484" y="484889"/>
                <a:ext cx="303450" cy="30562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9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78"/>
              </a:p>
            </p:txBody>
          </p:sp>
          <p:sp>
            <p:nvSpPr>
              <p:cNvPr id="120" name="Right Triangle 119">
                <a:extLst>
                  <a:ext uri="{FF2B5EF4-FFF2-40B4-BE49-F238E27FC236}">
                    <a16:creationId xmlns:a16="http://schemas.microsoft.com/office/drawing/2014/main" id="{A0C5BE8B-3976-7576-8AA9-B0917ED8E1CF}"/>
                  </a:ext>
                </a:extLst>
              </p:cNvPr>
              <p:cNvSpPr/>
              <p:nvPr/>
            </p:nvSpPr>
            <p:spPr>
              <a:xfrm rot="16671256">
                <a:off x="8697877" y="634981"/>
                <a:ext cx="105720" cy="162837"/>
              </a:xfrm>
              <a:prstGeom prst="rtTriangle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78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A7B674DE-F505-2EFD-184A-7979C48933B6}"/>
                  </a:ext>
                </a:extLst>
              </p:cNvPr>
              <p:cNvSpPr/>
              <p:nvPr/>
            </p:nvSpPr>
            <p:spPr>
              <a:xfrm rot="17255306">
                <a:off x="8719475" y="440108"/>
                <a:ext cx="45719" cy="200859"/>
              </a:xfrm>
              <a:prstGeom prst="rect">
                <a:avLst/>
              </a:prstGeom>
              <a:solidFill>
                <a:srgbClr val="00FDFF"/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78"/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D64E1F87-A10F-661A-8526-2408084BB4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6894" y="743749"/>
                <a:ext cx="155596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9F0E08B-F3A1-39C5-65D6-D2886BBAFC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06894" y="666776"/>
                <a:ext cx="172648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8C3F4629-B408-0D1E-FCFD-8ED3671F6CB3}"/>
                  </a:ext>
                </a:extLst>
              </p:cNvPr>
              <p:cNvCxnSpPr>
                <a:cxnSpLocks/>
                <a:stCxn id="120" idx="0"/>
              </p:cNvCxnSpPr>
              <p:nvPr/>
            </p:nvCxnSpPr>
            <p:spPr>
              <a:xfrm flipH="1" flipV="1">
                <a:off x="8650708" y="540537"/>
                <a:ext cx="12151" cy="217100"/>
              </a:xfrm>
              <a:prstGeom prst="line">
                <a:avLst/>
              </a:prstGeom>
              <a:ln w="12700">
                <a:solidFill>
                  <a:srgbClr val="FF40FF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9092BD4-6F6F-003C-9D97-9185771F5B92}"/>
                  </a:ext>
                </a:extLst>
              </p:cNvPr>
              <p:cNvCxnSpPr>
                <a:cxnSpLocks/>
                <a:stCxn id="120" idx="4"/>
              </p:cNvCxnSpPr>
              <p:nvPr/>
            </p:nvCxnSpPr>
            <p:spPr>
              <a:xfrm flipH="1" flipV="1">
                <a:off x="8833381" y="600244"/>
                <a:ext cx="5234" cy="74918"/>
              </a:xfrm>
              <a:prstGeom prst="line">
                <a:avLst/>
              </a:prstGeom>
              <a:ln w="12700"/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B8DD8CE3-4117-7685-3668-639293DFD47F}"/>
                  </a:ext>
                </a:extLst>
              </p:cNvPr>
              <p:cNvSpPr/>
              <p:nvPr/>
            </p:nvSpPr>
            <p:spPr>
              <a:xfrm>
                <a:off x="8474978" y="651855"/>
                <a:ext cx="113506" cy="105782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78"/>
              </a:p>
            </p:txBody>
          </p:sp>
        </p:grpSp>
        <p:sp>
          <p:nvSpPr>
            <p:cNvPr id="108" name="Can 135">
              <a:extLst>
                <a:ext uri="{FF2B5EF4-FFF2-40B4-BE49-F238E27FC236}">
                  <a16:creationId xmlns:a16="http://schemas.microsoft.com/office/drawing/2014/main" id="{98512D2F-C89B-CFD7-BF3D-DB1527C80506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2036129" y="4426781"/>
              <a:ext cx="612080" cy="1394627"/>
            </a:xfrm>
            <a:prstGeom prst="can">
              <a:avLst>
                <a:gd name="adj" fmla="val 25472"/>
              </a:avLst>
            </a:prstGeom>
            <a:solidFill>
              <a:schemeClr val="bg2">
                <a:lumMod val="75000"/>
                <a:alpha val="28918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8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E8F2B43-297D-4303-95EC-2AF63104B2ED}"/>
                </a:ext>
              </a:extLst>
            </p:cNvPr>
            <p:cNvSpPr/>
            <p:nvPr/>
          </p:nvSpPr>
          <p:spPr>
            <a:xfrm rot="21167749">
              <a:off x="2343326" y="5229281"/>
              <a:ext cx="382202" cy="122473"/>
            </a:xfrm>
            <a:prstGeom prst="ellipse">
              <a:avLst/>
            </a:prstGeom>
            <a:solidFill>
              <a:srgbClr val="C0000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8"/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8B963BD-10AC-1D50-E0F5-46F451CF3C38}"/>
                </a:ext>
              </a:extLst>
            </p:cNvPr>
            <p:cNvCxnSpPr>
              <a:cxnSpLocks/>
              <a:stCxn id="109" idx="0"/>
            </p:cNvCxnSpPr>
            <p:nvPr/>
          </p:nvCxnSpPr>
          <p:spPr>
            <a:xfrm flipV="1">
              <a:off x="2527059" y="5005701"/>
              <a:ext cx="512423" cy="224063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2276AD4-1464-9089-08CD-91E1AC19E210}"/>
                </a:ext>
              </a:extLst>
            </p:cNvPr>
            <p:cNvCxnSpPr>
              <a:cxnSpLocks/>
              <a:stCxn id="109" idx="0"/>
            </p:cNvCxnSpPr>
            <p:nvPr/>
          </p:nvCxnSpPr>
          <p:spPr>
            <a:xfrm flipV="1">
              <a:off x="2527059" y="5073742"/>
              <a:ext cx="512423" cy="156023"/>
            </a:xfrm>
            <a:prstGeom prst="line">
              <a:avLst/>
            </a:prstGeom>
            <a:ln w="1270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C9336F3A-CC5B-C282-AC98-C4025F44E0A0}"/>
                </a:ext>
              </a:extLst>
            </p:cNvPr>
            <p:cNvCxnSpPr>
              <a:cxnSpLocks/>
              <a:stCxn id="109" idx="0"/>
            </p:cNvCxnSpPr>
            <p:nvPr/>
          </p:nvCxnSpPr>
          <p:spPr>
            <a:xfrm flipV="1">
              <a:off x="2527059" y="5125030"/>
              <a:ext cx="512423" cy="104734"/>
            </a:xfrm>
            <a:prstGeom prst="line">
              <a:avLst/>
            </a:prstGeom>
            <a:ln w="127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F97309F-16F7-BED3-7A25-FD20B857A3E3}"/>
                </a:ext>
              </a:extLst>
            </p:cNvPr>
            <p:cNvCxnSpPr>
              <a:cxnSpLocks/>
              <a:stCxn id="109" idx="0"/>
            </p:cNvCxnSpPr>
            <p:nvPr/>
          </p:nvCxnSpPr>
          <p:spPr>
            <a:xfrm flipV="1">
              <a:off x="2527059" y="5177156"/>
              <a:ext cx="512423" cy="52609"/>
            </a:xfrm>
            <a:prstGeom prst="line">
              <a:avLst/>
            </a:prstGeom>
            <a:ln w="12700">
              <a:solidFill>
                <a:srgbClr val="FF40FF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EAB03FDC-F0D2-2076-3B8C-BF8288C4CE65}"/>
                </a:ext>
              </a:extLst>
            </p:cNvPr>
            <p:cNvCxnSpPr>
              <a:cxnSpLocks/>
              <a:stCxn id="117" idx="2"/>
              <a:endCxn id="109" idx="0"/>
            </p:cNvCxnSpPr>
            <p:nvPr/>
          </p:nvCxnSpPr>
          <p:spPr>
            <a:xfrm flipV="1">
              <a:off x="2054468" y="5229765"/>
              <a:ext cx="472591" cy="11481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C28419A4-DC3D-5A6E-EB03-04B1A2C3A1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62127" y="5322320"/>
              <a:ext cx="529609" cy="93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CC9EF2C-0D7C-C07F-5495-188D2AD6AAD3}"/>
                </a:ext>
              </a:extLst>
            </p:cNvPr>
            <p:cNvSpPr/>
            <p:nvPr/>
          </p:nvSpPr>
          <p:spPr>
            <a:xfrm rot="21142747">
              <a:off x="3059793" y="4939329"/>
              <a:ext cx="62788" cy="283846"/>
            </a:xfrm>
            <a:prstGeom prst="rect">
              <a:avLst/>
            </a:prstGeom>
            <a:solidFill>
              <a:srgbClr val="00FDFF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8"/>
            </a:p>
          </p:txBody>
        </p:sp>
        <p:sp>
          <p:nvSpPr>
            <p:cNvPr id="117" name="Can 69">
              <a:extLst>
                <a:ext uri="{FF2B5EF4-FFF2-40B4-BE49-F238E27FC236}">
                  <a16:creationId xmlns:a16="http://schemas.microsoft.com/office/drawing/2014/main" id="{2F578E94-FA40-BA13-6D27-40CAAB7F7740}"/>
                </a:ext>
              </a:extLst>
            </p:cNvPr>
            <p:cNvSpPr/>
            <p:nvPr/>
          </p:nvSpPr>
          <p:spPr>
            <a:xfrm rot="16200000">
              <a:off x="1835752" y="5013635"/>
              <a:ext cx="437432" cy="224447"/>
            </a:xfrm>
            <a:prstGeom prst="can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8"/>
            </a:p>
          </p:txBody>
        </p:sp>
        <p:sp>
          <p:nvSpPr>
            <p:cNvPr id="118" name="Can 69">
              <a:extLst>
                <a:ext uri="{FF2B5EF4-FFF2-40B4-BE49-F238E27FC236}">
                  <a16:creationId xmlns:a16="http://schemas.microsoft.com/office/drawing/2014/main" id="{4F739097-77A8-583E-D9FE-157E27B30700}"/>
                </a:ext>
              </a:extLst>
            </p:cNvPr>
            <p:cNvSpPr/>
            <p:nvPr/>
          </p:nvSpPr>
          <p:spPr>
            <a:xfrm rot="16200000">
              <a:off x="1716940" y="5013637"/>
              <a:ext cx="437432" cy="224446"/>
            </a:xfrm>
            <a:prstGeom prst="can">
              <a:avLst>
                <a:gd name="adj" fmla="val 43433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78"/>
            </a:p>
          </p:txBody>
        </p:sp>
      </p:grpSp>
      <p:sp>
        <p:nvSpPr>
          <p:cNvPr id="177" name="Title 176">
            <a:extLst>
              <a:ext uri="{FF2B5EF4-FFF2-40B4-BE49-F238E27FC236}">
                <a16:creationId xmlns:a16="http://schemas.microsoft.com/office/drawing/2014/main" id="{85CC959A-6DD2-8CEB-3B10-E776DA1D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56" y="352835"/>
            <a:ext cx="5253694" cy="60132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MaGIXS-3 Concept</a:t>
            </a:r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6195E302-D2B8-17FD-1563-7B636F96823A}"/>
              </a:ext>
            </a:extLst>
          </p:cNvPr>
          <p:cNvCxnSpPr>
            <a:cxnSpLocks/>
            <a:stCxn id="108" idx="4"/>
          </p:cNvCxnSpPr>
          <p:nvPr/>
        </p:nvCxnSpPr>
        <p:spPr>
          <a:xfrm flipV="1">
            <a:off x="2704744" y="902996"/>
            <a:ext cx="3516845" cy="1542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41AFF4BD-9497-5D14-80CE-6310C0C60038}"/>
              </a:ext>
            </a:extLst>
          </p:cNvPr>
          <p:cNvCxnSpPr>
            <a:cxnSpLocks/>
            <a:stCxn id="108" idx="2"/>
          </p:cNvCxnSpPr>
          <p:nvPr/>
        </p:nvCxnSpPr>
        <p:spPr>
          <a:xfrm flipV="1">
            <a:off x="2704744" y="2970107"/>
            <a:ext cx="3516845" cy="5548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CB3195E5-9CC6-FC9E-A203-1594EC930704}"/>
              </a:ext>
            </a:extLst>
          </p:cNvPr>
          <p:cNvCxnSpPr>
            <a:cxnSpLocks/>
            <a:stCxn id="119" idx="0"/>
          </p:cNvCxnSpPr>
          <p:nvPr/>
        </p:nvCxnSpPr>
        <p:spPr>
          <a:xfrm>
            <a:off x="4245755" y="3337386"/>
            <a:ext cx="3746778" cy="7477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EB442DF3-4364-CC19-51A0-4FE77B049EF1}"/>
              </a:ext>
            </a:extLst>
          </p:cNvPr>
          <p:cNvCxnSpPr>
            <a:cxnSpLocks/>
          </p:cNvCxnSpPr>
          <p:nvPr/>
        </p:nvCxnSpPr>
        <p:spPr>
          <a:xfrm>
            <a:off x="4230836" y="3775210"/>
            <a:ext cx="3007940" cy="22985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TextBox 200">
            <a:extLst>
              <a:ext uri="{FF2B5EF4-FFF2-40B4-BE49-F238E27FC236}">
                <a16:creationId xmlns:a16="http://schemas.microsoft.com/office/drawing/2014/main" id="{C1A00124-9D60-5F5E-29CE-B4AAC8A1D268}"/>
              </a:ext>
            </a:extLst>
          </p:cNvPr>
          <p:cNvSpPr txBox="1"/>
          <p:nvPr/>
        </p:nvSpPr>
        <p:spPr>
          <a:xfrm>
            <a:off x="6311902" y="227728"/>
            <a:ext cx="5327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MaGIXS optical design with new improved Telescope mirror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4F668727-DCB1-3C39-47BD-8F612E03352B}"/>
              </a:ext>
            </a:extLst>
          </p:cNvPr>
          <p:cNvSpPr txBox="1"/>
          <p:nvPr/>
        </p:nvSpPr>
        <p:spPr>
          <a:xfrm>
            <a:off x="7151811" y="6052314"/>
            <a:ext cx="483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hnschrift" panose="020B0502040204020203" pitchFamily="34" charset="0"/>
              </a:rPr>
              <a:t>TRICXS design with crystal and CMOS sensor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FFDECFF-9420-D6BD-425E-125FE150EF5A}"/>
              </a:ext>
            </a:extLst>
          </p:cNvPr>
          <p:cNvSpPr txBox="1"/>
          <p:nvPr/>
        </p:nvSpPr>
        <p:spPr>
          <a:xfrm>
            <a:off x="362322" y="4077360"/>
            <a:ext cx="5681363" cy="2348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MaGIXS will employ	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New high resolution telescope mirror (MSFC)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Bahnschrift" panose="020B0502040204020203" pitchFamily="34" charset="0"/>
              </a:rPr>
              <a:t>TRICXS will employ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Bent KAP crystal (UAH)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Fast read out CMOS sensor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DF56C-0E76-AAF9-600C-DF0CD6630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E02906-E5C4-530C-D328-CA7FE2196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690" y="3752155"/>
            <a:ext cx="5241988" cy="210312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81693A-2CCF-E648-A723-FCA7F772C97B}"/>
              </a:ext>
            </a:extLst>
          </p:cNvPr>
          <p:cNvCxnSpPr>
            <a:cxnSpLocks/>
          </p:cNvCxnSpPr>
          <p:nvPr/>
        </p:nvCxnSpPr>
        <p:spPr>
          <a:xfrm>
            <a:off x="0" y="1333452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36E18F-C324-04D6-07EC-69898F5F5FF8}"/>
              </a:ext>
            </a:extLst>
          </p:cNvPr>
          <p:cNvCxnSpPr>
            <a:cxnSpLocks/>
          </p:cNvCxnSpPr>
          <p:nvPr/>
        </p:nvCxnSpPr>
        <p:spPr>
          <a:xfrm>
            <a:off x="0" y="643038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58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89"/>
    </mc:Choice>
    <mc:Fallback xmlns="">
      <p:transition spd="slow" advTm="5848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6D0DDC-A1AB-127D-48DA-798E96F6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394"/>
          </a:xfrm>
        </p:spPr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Instrument </a:t>
            </a:r>
            <a:r>
              <a:rPr lang="en-US" dirty="0" err="1">
                <a:latin typeface="Bahnschrift" panose="020B0502040204020203" pitchFamily="34" charset="0"/>
              </a:rPr>
              <a:t>overivew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08E000-ABCF-CD11-7AC1-03BC29F1A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265630"/>
            <a:ext cx="5181600" cy="109071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Bahnschrift" panose="020B0502040204020203" pitchFamily="34" charset="0"/>
              </a:rPr>
              <a:t>Wavelength - 6 to 30A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Bahnschrift" panose="020B0502040204020203" pitchFamily="34" charset="0"/>
              </a:rPr>
              <a:t>Spot size – 10”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Bahnschrift" panose="020B0502040204020203" pitchFamily="34" charset="0"/>
              </a:rPr>
              <a:t>FOV – 18’ x 18’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4B0AB8-715E-7CB3-68F6-FEB90A43B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3752" y="5284681"/>
            <a:ext cx="5181600" cy="1071667"/>
          </a:xfrm>
        </p:spPr>
        <p:txBody>
          <a:bodyPr>
            <a:noAutofit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Bahnschrift" panose="020B0502040204020203" pitchFamily="34" charset="0"/>
              </a:rPr>
              <a:t>Wavelength – 14.9 to 15.7A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Bahnschrift" panose="020B0502040204020203" pitchFamily="34" charset="0"/>
              </a:rPr>
              <a:t>FOV – 3’ diameter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Bahnschrift" panose="020B0502040204020203" pitchFamily="34" charset="0"/>
              </a:rPr>
              <a:t>KAP Bent crystal 2d = 26.64A</a:t>
            </a:r>
          </a:p>
          <a:p>
            <a:pPr marL="0" lvl="1">
              <a:lnSpc>
                <a:spcPct val="120000"/>
              </a:lnSpc>
              <a:spcBef>
                <a:spcPts val="0"/>
              </a:spcBef>
            </a:pPr>
            <a:endParaRPr lang="en-US" sz="2000" dirty="0">
              <a:latin typeface="Bahnschrift" panose="020B0502040204020203" pitchFamily="34" charset="0"/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07DF291-06DF-9649-2C1C-4FDBD0BC6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09F52-7957-1656-8323-45CC93E5F99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74484" y="4423753"/>
            <a:ext cx="5157788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MaGIXS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DD20A6-655B-9478-373C-132D03EDB5A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645701" y="4176751"/>
            <a:ext cx="5183187" cy="8239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TRICXS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46A2B2-86A2-84D0-C9A0-F6F54C6B296C}"/>
              </a:ext>
            </a:extLst>
          </p:cNvPr>
          <p:cNvCxnSpPr>
            <a:cxnSpLocks/>
          </p:cNvCxnSpPr>
          <p:nvPr/>
        </p:nvCxnSpPr>
        <p:spPr>
          <a:xfrm>
            <a:off x="0" y="1333452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030CDE-8414-533A-FFC7-980B103BF0CD}"/>
              </a:ext>
            </a:extLst>
          </p:cNvPr>
          <p:cNvCxnSpPr>
            <a:cxnSpLocks/>
          </p:cNvCxnSpPr>
          <p:nvPr/>
        </p:nvCxnSpPr>
        <p:spPr>
          <a:xfrm>
            <a:off x="0" y="643038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diagram of a metal tube&#10;&#10;Description automatically generated">
            <a:extLst>
              <a:ext uri="{FF2B5EF4-FFF2-40B4-BE49-F238E27FC236}">
                <a16:creationId xmlns:a16="http://schemas.microsoft.com/office/drawing/2014/main" id="{BDE9F1CD-CAE9-DE23-FE40-2FE8C75F3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5" y="1944111"/>
            <a:ext cx="5960116" cy="2468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15E983-7BCF-9024-05C8-926FC1FF0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491" y="1854699"/>
            <a:ext cx="5241988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9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, colorful&#10;&#10;Description automatically generated">
            <a:extLst>
              <a:ext uri="{FF2B5EF4-FFF2-40B4-BE49-F238E27FC236}">
                <a16:creationId xmlns:a16="http://schemas.microsoft.com/office/drawing/2014/main" id="{C95CE9E4-14B7-BCB1-86D1-04EA62F1F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730" y="1416032"/>
            <a:ext cx="2926080" cy="29260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4B37796-3144-0928-272A-723395AC9E77}"/>
              </a:ext>
            </a:extLst>
          </p:cNvPr>
          <p:cNvSpPr>
            <a:spLocks noChangeAspect="1"/>
          </p:cNvSpPr>
          <p:nvPr/>
        </p:nvSpPr>
        <p:spPr>
          <a:xfrm>
            <a:off x="883314" y="3055644"/>
            <a:ext cx="173736" cy="173736"/>
          </a:xfrm>
          <a:prstGeom prst="ellipse">
            <a:avLst/>
          </a:prstGeom>
          <a:solidFill>
            <a:schemeClr val="accent1">
              <a:alpha val="15000"/>
            </a:schemeClr>
          </a:solidFill>
          <a:ln w="317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6E7D90FB-F5FF-97DA-D112-0C66B01116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9154" y="1419472"/>
            <a:ext cx="5920991" cy="32918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2A7C794-70D5-F5EE-514C-665A0D192B6F}"/>
              </a:ext>
            </a:extLst>
          </p:cNvPr>
          <p:cNvGrpSpPr/>
          <p:nvPr/>
        </p:nvGrpSpPr>
        <p:grpSpPr>
          <a:xfrm>
            <a:off x="26065" y="1388144"/>
            <a:ext cx="9056153" cy="4818119"/>
            <a:chOff x="203865" y="75809"/>
            <a:chExt cx="9056153" cy="481811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9744B1-02F1-0E4F-B13E-B7C526D2AC7D}"/>
                </a:ext>
              </a:extLst>
            </p:cNvPr>
            <p:cNvSpPr txBox="1"/>
            <p:nvPr/>
          </p:nvSpPr>
          <p:spPr>
            <a:xfrm>
              <a:off x="4702360" y="393386"/>
              <a:ext cx="4557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a                </a:t>
              </a:r>
              <a:r>
                <a:rPr lang="en-US" dirty="0">
                  <a:solidFill>
                    <a:srgbClr val="00FA00"/>
                  </a:solidFill>
                  <a:latin typeface="Bahnschrift" panose="020B0502040204020203" pitchFamily="34" charset="0"/>
                </a:rPr>
                <a:t>b</a:t>
              </a:r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</a:t>
              </a:r>
              <a:r>
                <a:rPr lang="en-US" dirty="0">
                  <a:solidFill>
                    <a:srgbClr val="7A81FF"/>
                  </a:solidFill>
                  <a:latin typeface="Bahnschrift" panose="020B0502040204020203" pitchFamily="34" charset="0"/>
                </a:rPr>
                <a:t>c</a:t>
              </a:r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</a:t>
              </a:r>
              <a:r>
                <a:rPr lang="en-US" dirty="0">
                  <a:solidFill>
                    <a:srgbClr val="FF40FF"/>
                  </a:solidFill>
                  <a:latin typeface="Bahnschrift" panose="020B0502040204020203" pitchFamily="34" charset="0"/>
                </a:rPr>
                <a:t>d</a:t>
              </a:r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</a:t>
              </a:r>
              <a:r>
                <a:rPr lang="en-US" dirty="0">
                  <a:solidFill>
                    <a:srgbClr val="F5D4B1"/>
                  </a:solidFill>
                  <a:latin typeface="Bahnschrift" panose="020B0502040204020203" pitchFamily="34" charset="0"/>
                </a:rPr>
                <a:t>e</a:t>
              </a:r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     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  <a:latin typeface="Bahnschrift" panose="020B0502040204020203" pitchFamily="34" charset="0"/>
                </a:rPr>
                <a:t> f</a:t>
              </a:r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   </a:t>
              </a:r>
              <a:r>
                <a:rPr lang="en-US" dirty="0">
                  <a:solidFill>
                    <a:srgbClr val="FFFF00"/>
                  </a:solidFill>
                  <a:latin typeface="Bahnschrift" panose="020B0502040204020203" pitchFamily="34" charset="0"/>
                </a:rPr>
                <a:t>              g </a:t>
              </a:r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      </a:t>
              </a:r>
              <a:r>
                <a:rPr lang="en-US" dirty="0">
                  <a:solidFill>
                    <a:srgbClr val="00FB92"/>
                  </a:solidFill>
                  <a:latin typeface="Bahnschrift" panose="020B0502040204020203" pitchFamily="34" charset="0"/>
                </a:rPr>
                <a:t>h</a:t>
              </a:r>
              <a:r>
                <a:rPr lang="en-US" dirty="0">
                  <a:solidFill>
                    <a:schemeClr val="bg1"/>
                  </a:solidFill>
                  <a:latin typeface="Bahnschrift" panose="020B0502040204020203" pitchFamily="34" charset="0"/>
                </a:rPr>
                <a:t>  </a:t>
              </a:r>
              <a:r>
                <a:rPr lang="en-US" dirty="0" err="1">
                  <a:solidFill>
                    <a:srgbClr val="73FEFF"/>
                  </a:solidFill>
                  <a:latin typeface="Bahnschrift" panose="020B0502040204020203" pitchFamily="34" charset="0"/>
                </a:rPr>
                <a:t>i</a:t>
              </a:r>
              <a:endParaRPr lang="en-US" dirty="0">
                <a:solidFill>
                  <a:srgbClr val="73FEFF"/>
                </a:solidFill>
                <a:latin typeface="Bahnschrift" panose="020B0502040204020203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B9F5C0-7D62-1624-431F-C4C78503D5DA}"/>
                </a:ext>
              </a:extLst>
            </p:cNvPr>
            <p:cNvGrpSpPr/>
            <p:nvPr/>
          </p:nvGrpSpPr>
          <p:grpSpPr>
            <a:xfrm>
              <a:off x="509850" y="3537847"/>
              <a:ext cx="8584722" cy="1356081"/>
              <a:chOff x="509850" y="3537847"/>
              <a:chExt cx="8584722" cy="1356081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5DAE5FC-6710-A7DC-931E-E821F7F84750}"/>
                  </a:ext>
                </a:extLst>
              </p:cNvPr>
              <p:cNvSpPr txBox="1"/>
              <p:nvPr/>
            </p:nvSpPr>
            <p:spPr>
              <a:xfrm>
                <a:off x="7027113" y="3537847"/>
                <a:ext cx="1489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Sqrt(Ph/s/pix)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3B2D283-4E9D-549E-31DC-6079E02E6F95}"/>
                  </a:ext>
                </a:extLst>
              </p:cNvPr>
              <p:cNvGrpSpPr/>
              <p:nvPr/>
            </p:nvGrpSpPr>
            <p:grpSpPr>
              <a:xfrm>
                <a:off x="509850" y="3586243"/>
                <a:ext cx="8584722" cy="1307685"/>
                <a:chOff x="489098" y="3524900"/>
                <a:chExt cx="8584722" cy="1307685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B4A53164-BFEB-FFDA-4239-15CA9B677B0B}"/>
                    </a:ext>
                  </a:extLst>
                </p:cNvPr>
                <p:cNvSpPr txBox="1"/>
                <p:nvPr/>
              </p:nvSpPr>
              <p:spPr>
                <a:xfrm>
                  <a:off x="4065055" y="3524900"/>
                  <a:ext cx="14145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Sqrt(El/s/pix)</a:t>
                  </a: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E82F01AD-5F35-458B-A9A4-EF80136B7BB2}"/>
                    </a:ext>
                  </a:extLst>
                </p:cNvPr>
                <p:cNvGrpSpPr/>
                <p:nvPr/>
              </p:nvGrpSpPr>
              <p:grpSpPr>
                <a:xfrm>
                  <a:off x="489098" y="3727373"/>
                  <a:ext cx="8584722" cy="1105212"/>
                  <a:chOff x="489098" y="3727373"/>
                  <a:chExt cx="8584722" cy="1105212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FC396825-EF4C-5B04-0F93-7BD173189B42}"/>
                      </a:ext>
                    </a:extLst>
                  </p:cNvPr>
                  <p:cNvSpPr txBox="1"/>
                  <p:nvPr/>
                </p:nvSpPr>
                <p:spPr>
                  <a:xfrm>
                    <a:off x="3260255" y="4086740"/>
                    <a:ext cx="5813565" cy="745845"/>
                  </a:xfrm>
                  <a:prstGeom prst="rect">
                    <a:avLst/>
                  </a:prstGeom>
                  <a:solidFill>
                    <a:schemeClr val="tx1"/>
                  </a:solidFill>
                </p:spPr>
                <p:txBody>
                  <a:bodyPr vert="horz"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15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rPr>
                      <a:t>a) Mg XI (6.4)    </a:t>
                    </a:r>
                    <a:r>
                      <a:rPr lang="en-US" sz="1500" dirty="0">
                        <a:solidFill>
                          <a:srgbClr val="00FA00"/>
                        </a:solidFill>
                        <a:latin typeface="Bahnschrift" panose="020B0502040204020203" pitchFamily="34" charset="0"/>
                      </a:rPr>
                      <a:t>b) Ne IX (6.2)     </a:t>
                    </a:r>
                    <a:r>
                      <a:rPr lang="en-US" sz="1500" dirty="0">
                        <a:solidFill>
                          <a:srgbClr val="FF40FF"/>
                        </a:solidFill>
                        <a:latin typeface="Bahnschrift" panose="020B0502040204020203" pitchFamily="34" charset="0"/>
                      </a:rPr>
                      <a:t>c) Fe XVIII (6.8)    d) Fe XVII (6.6)             </a:t>
                    </a:r>
                    <a:r>
                      <a:rPr lang="en-US" sz="1500" dirty="0">
                        <a:solidFill>
                          <a:srgbClr val="F5D4B1"/>
                        </a:solidFill>
                        <a:latin typeface="Bahnschrift" panose="020B0502040204020203" pitchFamily="34" charset="0"/>
                      </a:rPr>
                      <a:t>e) O VIII (6.4) </a:t>
                    </a:r>
                    <a:r>
                      <a:rPr lang="en-US" sz="15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Bahnschrift" panose="020B0502040204020203" pitchFamily="34" charset="0"/>
                      </a:rPr>
                      <a:t>f) O VII (6.3)  </a:t>
                    </a:r>
                    <a:r>
                      <a:rPr lang="en-US" sz="1500" dirty="0">
                        <a:solidFill>
                          <a:srgbClr val="FFFF00"/>
                        </a:solidFill>
                        <a:latin typeface="Bahnschrift" panose="020B0502040204020203" pitchFamily="34" charset="0"/>
                      </a:rPr>
                      <a:t>g)  N VII (6.2) </a:t>
                    </a:r>
                    <a:r>
                      <a:rPr lang="en-US" sz="1500" dirty="0">
                        <a:solidFill>
                          <a:srgbClr val="00FB92"/>
                        </a:solidFill>
                        <a:latin typeface="Bahnschrift" panose="020B0502040204020203" pitchFamily="34" charset="0"/>
                      </a:rPr>
                      <a:t>h) N VI (5.8)   </a:t>
                    </a:r>
                    <a:r>
                      <a:rPr lang="en-US" sz="1500" dirty="0" err="1">
                        <a:solidFill>
                          <a:srgbClr val="00FDFF"/>
                        </a:solidFill>
                        <a:latin typeface="Bahnschrift" panose="020B0502040204020203" pitchFamily="34" charset="0"/>
                      </a:rPr>
                      <a:t>i</a:t>
                    </a:r>
                    <a:r>
                      <a:rPr lang="en-US" sz="1500" dirty="0">
                        <a:solidFill>
                          <a:srgbClr val="00FDFF"/>
                        </a:solidFill>
                        <a:latin typeface="Bahnschrift" panose="020B0502040204020203" pitchFamily="34" charset="0"/>
                      </a:rPr>
                      <a:t>) C VI  (6.0)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6066F6FA-32F2-703E-80DE-E65BB5005907}"/>
                      </a:ext>
                    </a:extLst>
                  </p:cNvPr>
                  <p:cNvSpPr txBox="1"/>
                  <p:nvPr/>
                </p:nvSpPr>
                <p:spPr>
                  <a:xfrm>
                    <a:off x="489098" y="3727373"/>
                    <a:ext cx="42030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P1</a:t>
                    </a:r>
                  </a:p>
                </p:txBody>
              </p:sp>
            </p:grp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1196FF7-A379-FB49-C522-D61EAE5DF414}"/>
                </a:ext>
              </a:extLst>
            </p:cNvPr>
            <p:cNvGrpSpPr/>
            <p:nvPr/>
          </p:nvGrpSpPr>
          <p:grpSpPr>
            <a:xfrm>
              <a:off x="203865" y="75809"/>
              <a:ext cx="2141211" cy="2576790"/>
              <a:chOff x="292765" y="88509"/>
              <a:chExt cx="2141211" cy="257679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D4C61C-6083-DAA1-11E1-CFB6B33F7734}"/>
                  </a:ext>
                </a:extLst>
              </p:cNvPr>
              <p:cNvSpPr txBox="1"/>
              <p:nvPr/>
            </p:nvSpPr>
            <p:spPr>
              <a:xfrm>
                <a:off x="292765" y="88509"/>
                <a:ext cx="21412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MaGIXS optic axis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26A8BAB-F642-9447-F55A-2FB0D12E4F32}"/>
                  </a:ext>
                </a:extLst>
              </p:cNvPr>
              <p:cNvSpPr txBox="1"/>
              <p:nvPr/>
            </p:nvSpPr>
            <p:spPr>
              <a:xfrm>
                <a:off x="498929" y="2018968"/>
                <a:ext cx="95873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  <a:latin typeface="Bahnschrift" panose="020B0502040204020203" pitchFamily="34" charset="0"/>
                  </a:rPr>
                  <a:t>TRICXS FOV</a:t>
                </a:r>
              </a:p>
            </p:txBody>
          </p:sp>
        </p:grpSp>
      </p:grp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DA3E6DC9-3097-A86E-E756-F558D83D5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664" y="4331826"/>
            <a:ext cx="2752173" cy="20116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AFC6EF-1785-6A42-3B5F-6B95B5C9D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04" y="545080"/>
            <a:ext cx="10515600" cy="61024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ahnschrift" panose="020B0502040204020203" pitchFamily="34" charset="0"/>
              </a:rPr>
              <a:t>MaGIXS-3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70DC62-91D1-8E9C-EFA3-7305A7993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E7D8F1-DF9E-D716-3A9C-968D41978FEB}"/>
              </a:ext>
            </a:extLst>
          </p:cNvPr>
          <p:cNvCxnSpPr>
            <a:cxnSpLocks/>
          </p:cNvCxnSpPr>
          <p:nvPr/>
        </p:nvCxnSpPr>
        <p:spPr>
          <a:xfrm>
            <a:off x="0" y="1333452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33142C-C2FD-6AE9-45D6-664FBB9B7365}"/>
              </a:ext>
            </a:extLst>
          </p:cNvPr>
          <p:cNvCxnSpPr>
            <a:cxnSpLocks/>
          </p:cNvCxnSpPr>
          <p:nvPr/>
        </p:nvCxnSpPr>
        <p:spPr>
          <a:xfrm>
            <a:off x="0" y="643038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2B624AE-C913-901A-7B4C-79041B0E4460}"/>
              </a:ext>
            </a:extLst>
          </p:cNvPr>
          <p:cNvSpPr txBox="1"/>
          <p:nvPr/>
        </p:nvSpPr>
        <p:spPr>
          <a:xfrm>
            <a:off x="9210910" y="1583473"/>
            <a:ext cx="288073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hnschrift" panose="020B0502040204020203" pitchFamily="34" charset="0"/>
              </a:rPr>
              <a:t>MaGIXS-3 will achieve</a:t>
            </a:r>
          </a:p>
          <a:p>
            <a:endParaRPr lang="en-US" sz="20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Validate the concept of diagnostic probe to study AR heating via plasma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Help benchmark atomic database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Novel method to determine heating frequency in 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ahnschrift" panose="020B0502040204020203" pitchFamily="34" charset="0"/>
            </a:endParaRPr>
          </a:p>
          <a:p>
            <a:endParaRPr lang="en-US" sz="2000" dirty="0">
              <a:latin typeface="Bahnschrift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724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B2D70-6BED-A81C-C875-A6D21B662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A6796-FEE3-6E40-7F64-7668C44D5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53868-0BCB-2D05-76F9-C86622C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</p:spTree>
    <p:extLst>
      <p:ext uri="{BB962C8B-B14F-4D97-AF65-F5344CB8AC3E}">
        <p14:creationId xmlns:p14="http://schemas.microsoft.com/office/powerpoint/2010/main" val="249620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49056C-484E-47C1-1C7C-D52BA9292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892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Bahnschrift" panose="020B0502040204020203" pitchFamily="34" charset="0"/>
              </a:rPr>
              <a:t>New generation MaGIXS : Science motivation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0560AF-7C2A-3D73-57E1-B49B93445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6489"/>
            <a:ext cx="10515600" cy="3646307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>
                <a:latin typeface="Bahnschrift" panose="020B0502040204020203" pitchFamily="34" charset="0"/>
              </a:rPr>
              <a:t>Discriminating Observations 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Bahnschrift" panose="020B0502040204020203" pitchFamily="34" charset="0"/>
              </a:rPr>
              <a:t>High temperature EM slope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Bahnschrift" panose="020B0502040204020203" pitchFamily="34" charset="0"/>
              </a:rPr>
              <a:t>Abundances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Bahnschrift" panose="020B0502040204020203" pitchFamily="34" charset="0"/>
              </a:rPr>
              <a:t>Coronal, </a:t>
            </a:r>
            <a:r>
              <a:rPr lang="en-US" dirty="0" err="1">
                <a:latin typeface="Bahnschrift" panose="020B0502040204020203" pitchFamily="34" charset="0"/>
              </a:rPr>
              <a:t>Photospheric</a:t>
            </a:r>
            <a:endParaRPr lang="en-US" dirty="0">
              <a:latin typeface="Bahnschrift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Plasma State – Ionization balance, Thermal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Equilibrium, Non-Equilibrium</a:t>
            </a:r>
          </a:p>
          <a:p>
            <a:pPr>
              <a:lnSpc>
                <a:spcPct val="120000"/>
              </a:lnSpc>
            </a:pPr>
            <a:endParaRPr lang="en-US" dirty="0">
              <a:latin typeface="Bahnschrift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FC16D8-DDC3-337C-FE8F-E490CBD0DE1D}"/>
              </a:ext>
            </a:extLst>
          </p:cNvPr>
          <p:cNvSpPr txBox="1"/>
          <p:nvPr/>
        </p:nvSpPr>
        <p:spPr>
          <a:xfrm>
            <a:off x="838200" y="1572854"/>
            <a:ext cx="105156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hnschrift" panose="020B0502040204020203" pitchFamily="34" charset="0"/>
              </a:rPr>
              <a:t>Goal:  What dominates heating in the solar coronal loops?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1E812E-EF6A-46EF-6276-A94D4BD27AD4}"/>
              </a:ext>
            </a:extLst>
          </p:cNvPr>
          <p:cNvCxnSpPr>
            <a:cxnSpLocks/>
          </p:cNvCxnSpPr>
          <p:nvPr/>
        </p:nvCxnSpPr>
        <p:spPr>
          <a:xfrm>
            <a:off x="0" y="1333452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587EA3-B848-D6C1-F7E4-F472556C1231}"/>
              </a:ext>
            </a:extLst>
          </p:cNvPr>
          <p:cNvCxnSpPr>
            <a:cxnSpLocks/>
          </p:cNvCxnSpPr>
          <p:nvPr/>
        </p:nvCxnSpPr>
        <p:spPr>
          <a:xfrm>
            <a:off x="0" y="643038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882C57FF-8ABD-4D2A-959C-0167394DC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886FBD-40C7-6553-6FE8-555ACE165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224782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434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31EDDCA-8553-7A11-E6B6-4CC26FE9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1593"/>
          </a:xfrm>
        </p:spPr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Significance of plasma state</a:t>
            </a:r>
            <a:endParaRPr lang="en-US" dirty="0"/>
          </a:p>
        </p:txBody>
      </p:sp>
      <p:pic>
        <p:nvPicPr>
          <p:cNvPr id="17" name="Content Placeholder 16" descr="A group of graphs showing different types of data&#10;&#10;Description automatically generated">
            <a:extLst>
              <a:ext uri="{FF2B5EF4-FFF2-40B4-BE49-F238E27FC236}">
                <a16:creationId xmlns:a16="http://schemas.microsoft.com/office/drawing/2014/main" id="{F1DEE20E-297F-B171-FDC6-AF5E73821D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904181" y="2189808"/>
            <a:ext cx="6199815" cy="4114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FE8A5AF-E89F-EA6D-C979-CD90D81D82D4}"/>
              </a:ext>
            </a:extLst>
          </p:cNvPr>
          <p:cNvGrpSpPr/>
          <p:nvPr/>
        </p:nvGrpSpPr>
        <p:grpSpPr>
          <a:xfrm>
            <a:off x="7195347" y="2335837"/>
            <a:ext cx="605276" cy="4064421"/>
            <a:chOff x="9114457" y="2002587"/>
            <a:chExt cx="646331" cy="406442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4A2ABD-5ED8-739F-8593-505D7BE47131}"/>
                </a:ext>
              </a:extLst>
            </p:cNvPr>
            <p:cNvSpPr txBox="1"/>
            <p:nvPr/>
          </p:nvSpPr>
          <p:spPr>
            <a:xfrm rot="5400000">
              <a:off x="8873367" y="2243679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ahnschrift" panose="020B0502040204020203" pitchFamily="34" charset="0"/>
                </a:rPr>
                <a:t>20 sec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CF35FF-0299-2F84-D8EB-B57011542F50}"/>
                </a:ext>
              </a:extLst>
            </p:cNvPr>
            <p:cNvSpPr txBox="1"/>
            <p:nvPr/>
          </p:nvSpPr>
          <p:spPr>
            <a:xfrm rot="5400000">
              <a:off x="8812902" y="3684538"/>
              <a:ext cx="978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Bahnschrift" panose="020B0502040204020203" pitchFamily="34" charset="0"/>
                </a:rPr>
                <a:t>200 sec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5C40E2-A46F-7DD9-38E3-026C5F5EBC41}"/>
                </a:ext>
              </a:extLst>
            </p:cNvPr>
            <p:cNvSpPr txBox="1"/>
            <p:nvPr/>
          </p:nvSpPr>
          <p:spPr>
            <a:xfrm rot="5400000">
              <a:off x="8597879" y="4904098"/>
              <a:ext cx="16794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ahnschrift" panose="020B0502040204020203" pitchFamily="34" charset="0"/>
                </a:rPr>
                <a:t>High frequency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AB5C7A-74FF-2595-6A54-67A46A79DE42}"/>
              </a:ext>
            </a:extLst>
          </p:cNvPr>
          <p:cNvCxnSpPr>
            <a:cxnSpLocks/>
          </p:cNvCxnSpPr>
          <p:nvPr/>
        </p:nvCxnSpPr>
        <p:spPr>
          <a:xfrm>
            <a:off x="0" y="1333452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87ED90-7F6A-0E77-DCEE-61C4752A4AF7}"/>
              </a:ext>
            </a:extLst>
          </p:cNvPr>
          <p:cNvCxnSpPr>
            <a:cxnSpLocks/>
          </p:cNvCxnSpPr>
          <p:nvPr/>
        </p:nvCxnSpPr>
        <p:spPr>
          <a:xfrm>
            <a:off x="0" y="643038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680245D-784F-3329-4C46-07A4B875F32D}"/>
              </a:ext>
            </a:extLst>
          </p:cNvPr>
          <p:cNvSpPr txBox="1"/>
          <p:nvPr/>
        </p:nvSpPr>
        <p:spPr>
          <a:xfrm>
            <a:off x="0" y="6492875"/>
            <a:ext cx="349326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Bahnschrift" panose="020B0502040204020203" pitchFamily="34" charset="0"/>
              </a:rPr>
              <a:t>Bradshaw et al,2006, Barnes et al 2016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01B03B8-EFE3-51EE-CA51-6FA5C3A3FD8E}"/>
              </a:ext>
            </a:extLst>
          </p:cNvPr>
          <p:cNvGrpSpPr/>
          <p:nvPr/>
        </p:nvGrpSpPr>
        <p:grpSpPr>
          <a:xfrm>
            <a:off x="322358" y="1555494"/>
            <a:ext cx="3364089" cy="523220"/>
            <a:chOff x="8286043" y="1964267"/>
            <a:chExt cx="3364089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9944F02-F9AB-5046-72A2-9E59D2EA6A4F}"/>
                </a:ext>
              </a:extLst>
            </p:cNvPr>
            <p:cNvSpPr txBox="1"/>
            <p:nvPr/>
          </p:nvSpPr>
          <p:spPr>
            <a:xfrm>
              <a:off x="8286043" y="1964267"/>
              <a:ext cx="3364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hnschrift" panose="020B0502040204020203" pitchFamily="34" charset="0"/>
                </a:rPr>
                <a:t>Electron Temperature </a:t>
              </a:r>
            </a:p>
            <a:p>
              <a:r>
                <a:rPr lang="en-US" sz="1400" dirty="0">
                  <a:latin typeface="Bahnschrift" panose="020B0502040204020203" pitchFamily="34" charset="0"/>
                </a:rPr>
                <a:t>Ion  Temperature 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C9A1D7F-5924-96DD-2A0B-F6D6BFCC88C0}"/>
                </a:ext>
              </a:extLst>
            </p:cNvPr>
            <p:cNvCxnSpPr/>
            <p:nvPr/>
          </p:nvCxnSpPr>
          <p:spPr>
            <a:xfrm>
              <a:off x="10216442" y="2132635"/>
              <a:ext cx="1016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1D6DDF3-B2E7-6462-1548-17B87B36306F}"/>
                </a:ext>
              </a:extLst>
            </p:cNvPr>
            <p:cNvCxnSpPr/>
            <p:nvPr/>
          </p:nvCxnSpPr>
          <p:spPr>
            <a:xfrm>
              <a:off x="10092268" y="2330190"/>
              <a:ext cx="10160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693A3837-3469-DC7E-CEEA-E5228770CBE0}"/>
              </a:ext>
            </a:extLst>
          </p:cNvPr>
          <p:cNvSpPr txBox="1"/>
          <p:nvPr/>
        </p:nvSpPr>
        <p:spPr>
          <a:xfrm>
            <a:off x="8523112" y="2177897"/>
            <a:ext cx="347697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Ionization temperature lags behind electron temperature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Bahnschrift" panose="020B0502040204020203" pitchFamily="34" charset="0"/>
            </a:endParaRP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Plasma is under-ionized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Difference in time lags can be on the order of 10s of seconds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Bahnschrift" panose="020B0502040204020203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9BE738-1CFB-F09F-261D-4BCCE63DA7D3}"/>
              </a:ext>
            </a:extLst>
          </p:cNvPr>
          <p:cNvGrpSpPr/>
          <p:nvPr/>
        </p:nvGrpSpPr>
        <p:grpSpPr>
          <a:xfrm>
            <a:off x="5102579" y="1528899"/>
            <a:ext cx="3420533" cy="523220"/>
            <a:chOff x="5102579" y="1314408"/>
            <a:chExt cx="3420533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8F7927E-E1BD-832F-1CC4-917E05D726B6}"/>
                </a:ext>
              </a:extLst>
            </p:cNvPr>
            <p:cNvSpPr txBox="1"/>
            <p:nvPr/>
          </p:nvSpPr>
          <p:spPr>
            <a:xfrm>
              <a:off x="6118580" y="1314408"/>
              <a:ext cx="2404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Bahnschrift" panose="020B0502040204020203" pitchFamily="34" charset="0"/>
                </a:rPr>
                <a:t>Non-Equilibrium Ionization</a:t>
              </a:r>
            </a:p>
            <a:p>
              <a:r>
                <a:rPr lang="en-US" sz="1400" dirty="0">
                  <a:latin typeface="Bahnschrift" panose="020B0502040204020203" pitchFamily="34" charset="0"/>
                </a:rPr>
                <a:t>Ionization Equilibrium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FDF296F-27E3-D53A-632D-FF0377A8EA72}"/>
                </a:ext>
              </a:extLst>
            </p:cNvPr>
            <p:cNvCxnSpPr/>
            <p:nvPr/>
          </p:nvCxnSpPr>
          <p:spPr>
            <a:xfrm>
              <a:off x="5102579" y="1692296"/>
              <a:ext cx="1016000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80EAD0A-D79A-8F81-CE7B-8B0483657A02}"/>
                </a:ext>
              </a:extLst>
            </p:cNvPr>
            <p:cNvCxnSpPr/>
            <p:nvPr/>
          </p:nvCxnSpPr>
          <p:spPr>
            <a:xfrm>
              <a:off x="5102579" y="1509371"/>
              <a:ext cx="1016000" cy="0"/>
            </a:xfrm>
            <a:prstGeom prst="line">
              <a:avLst/>
            </a:prstGeom>
            <a:ln w="28575">
              <a:solidFill>
                <a:srgbClr val="0432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91DB7EF0-B70C-5DC6-57FB-145CA5873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</p:spTree>
    <p:extLst>
      <p:ext uri="{BB962C8B-B14F-4D97-AF65-F5344CB8AC3E}">
        <p14:creationId xmlns:p14="http://schemas.microsoft.com/office/powerpoint/2010/main" val="2463104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pace&#10;&#10;Description automatically generated">
            <a:extLst>
              <a:ext uri="{FF2B5EF4-FFF2-40B4-BE49-F238E27FC236}">
                <a16:creationId xmlns:a16="http://schemas.microsoft.com/office/drawing/2014/main" id="{6EDEC749-9638-8DAB-E512-74FC2355B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65" t="3598" r="8970" b="85080"/>
          <a:stretch/>
        </p:blipFill>
        <p:spPr>
          <a:xfrm>
            <a:off x="7606021" y="1375893"/>
            <a:ext cx="3946087" cy="612750"/>
          </a:xfrm>
          <a:prstGeom prst="rect">
            <a:avLst/>
          </a:prstGeom>
        </p:spPr>
      </p:pic>
      <p:pic>
        <p:nvPicPr>
          <p:cNvPr id="25" name="Content Placeholder 4" descr="A diagram of a graph&#10;&#10;Description automatically generated">
            <a:extLst>
              <a:ext uri="{FF2B5EF4-FFF2-40B4-BE49-F238E27FC236}">
                <a16:creationId xmlns:a16="http://schemas.microsoft.com/office/drawing/2014/main" id="{47AF45C3-4288-5ACE-28FF-F8CEEB19EB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t="2951" r="3047"/>
          <a:stretch/>
        </p:blipFill>
        <p:spPr>
          <a:xfrm>
            <a:off x="6770317" y="1900824"/>
            <a:ext cx="4830240" cy="4572000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231EDDCA-8553-7A11-E6B6-4CC26FE9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1071578" cy="772408"/>
          </a:xfrm>
        </p:spPr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Electron temperature diagnostics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2C53FF8-6F73-3015-0362-6B733A232AD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524004"/>
                <a:ext cx="5181600" cy="4652959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en-US" dirty="0">
                    <a:latin typeface="Bahnschrift" panose="020B0502040204020203" pitchFamily="34" charset="0"/>
                  </a:rPr>
                  <a:t>By measuring intensity ratio of a resonance line and its satellite line</a:t>
                </a:r>
              </a:p>
              <a:p>
                <a:pPr lvl="1">
                  <a:lnSpc>
                    <a:spcPct val="140000"/>
                  </a:lnSpc>
                </a:pPr>
                <a:r>
                  <a:rPr lang="en-US" dirty="0">
                    <a:latin typeface="Bahnschrift" panose="020B0502040204020203" pitchFamily="34" charset="0"/>
                  </a:rPr>
                  <a:t>Resonance (</a:t>
                </a:r>
                <a:r>
                  <a:rPr lang="en-US" i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w</a:t>
                </a:r>
                <a:r>
                  <a:rPr lang="en-US" dirty="0">
                    <a:latin typeface="Bahnschrift" panose="020B0502040204020203" pitchFamily="34" charset="0"/>
                  </a:rPr>
                  <a:t>) – Transition between ground and first energy level</a:t>
                </a:r>
              </a:p>
              <a:p>
                <a:pPr lvl="1">
                  <a:lnSpc>
                    <a:spcPct val="140000"/>
                  </a:lnSpc>
                </a:pPr>
                <a:r>
                  <a:rPr lang="en-US" dirty="0">
                    <a:latin typeface="Bahnschrift" panose="020B0502040204020203" pitchFamily="34" charset="0"/>
                  </a:rPr>
                  <a:t>Satellite (</a:t>
                </a:r>
                <a:r>
                  <a:rPr lang="en-US" i="1" dirty="0">
                    <a:solidFill>
                      <a:srgbClr val="C00000"/>
                    </a:solidFill>
                    <a:latin typeface="Bahnschrift" panose="020B0502040204020203" pitchFamily="34" charset="0"/>
                  </a:rPr>
                  <a:t>q</a:t>
                </a:r>
                <a:r>
                  <a:rPr lang="en-US" dirty="0">
                    <a:latin typeface="Bahnschrift" panose="020B0502040204020203" pitchFamily="34" charset="0"/>
                  </a:rPr>
                  <a:t>)– Inner shell excitation, dielectronic recombination 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dirty="0">
                    <a:latin typeface="Bahnschrift" panose="020B0502040204020203" pitchFamily="34" charset="0"/>
                  </a:rPr>
                  <a:t>Agnostic of ionization balance</a:t>
                </a:r>
              </a:p>
              <a:p>
                <a:pPr>
                  <a:lnSpc>
                    <a:spcPct val="140000"/>
                  </a:lnSpc>
                </a:pPr>
                <a:r>
                  <a:rPr lang="en-US" dirty="0">
                    <a:latin typeface="Bahnschrift" panose="020B0502040204020203" pitchFamily="34" charset="0"/>
                  </a:rPr>
                  <a:t>Agnostic of abundance</a:t>
                </a:r>
              </a:p>
              <a:p>
                <a:pPr>
                  <a:lnSpc>
                    <a:spcPct val="14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 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𝐾𝑇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)</m:t>
                        </m:r>
                      </m:sup>
                    </m:sSup>
                  </m:oMath>
                </a14:m>
                <a:endParaRPr lang="en-US" dirty="0">
                  <a:latin typeface="Bahnschrift" panose="020B0502040204020203" pitchFamily="34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2C53FF8-6F73-3015-0362-6B733A232A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524004"/>
                <a:ext cx="5181600" cy="4652959"/>
              </a:xfrm>
              <a:blipFill>
                <a:blip r:embed="rId5"/>
                <a:stretch>
                  <a:fillRect l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AB5C7A-74FF-2595-6A54-67A46A79DE42}"/>
              </a:ext>
            </a:extLst>
          </p:cNvPr>
          <p:cNvCxnSpPr>
            <a:cxnSpLocks/>
          </p:cNvCxnSpPr>
          <p:nvPr/>
        </p:nvCxnSpPr>
        <p:spPr>
          <a:xfrm>
            <a:off x="0" y="1333452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87ED90-7F6A-0E77-DCEE-61C4752A4AF7}"/>
              </a:ext>
            </a:extLst>
          </p:cNvPr>
          <p:cNvCxnSpPr>
            <a:cxnSpLocks/>
          </p:cNvCxnSpPr>
          <p:nvPr/>
        </p:nvCxnSpPr>
        <p:spPr>
          <a:xfrm>
            <a:off x="0" y="643038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680245D-784F-3329-4C46-07A4B875F32D}"/>
              </a:ext>
            </a:extLst>
          </p:cNvPr>
          <p:cNvSpPr txBox="1"/>
          <p:nvPr/>
        </p:nvSpPr>
        <p:spPr>
          <a:xfrm>
            <a:off x="0" y="6492875"/>
            <a:ext cx="15953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>
                <a:latin typeface="Bahnschrift" panose="020B0502040204020203" pitchFamily="34" charset="0"/>
              </a:rPr>
              <a:t>Biersdorfer</a:t>
            </a:r>
            <a:r>
              <a:rPr lang="en-US" sz="1500" dirty="0">
                <a:latin typeface="Bahnschrift" panose="020B0502040204020203" pitchFamily="34" charset="0"/>
              </a:rPr>
              <a:t> 2012</a:t>
            </a:r>
          </a:p>
        </p:txBody>
      </p:sp>
      <p:pic>
        <p:nvPicPr>
          <p:cNvPr id="26" name="Content Placeholder 10" descr="A graph of a satellite&#10;&#10;Description automatically generated">
            <a:extLst>
              <a:ext uri="{FF2B5EF4-FFF2-40B4-BE49-F238E27FC236}">
                <a16:creationId xmlns:a16="http://schemas.microsoft.com/office/drawing/2014/main" id="{B6D80CE2-DAC1-22CB-9A6F-05A0867FF2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1"/>
          <a:stretch/>
        </p:blipFill>
        <p:spPr>
          <a:xfrm>
            <a:off x="7714153" y="3598039"/>
            <a:ext cx="1682845" cy="210312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C463567-B712-836F-32B4-41C9629DFCB2}"/>
              </a:ext>
            </a:extLst>
          </p:cNvPr>
          <p:cNvSpPr txBox="1"/>
          <p:nvPr/>
        </p:nvSpPr>
        <p:spPr>
          <a:xfrm>
            <a:off x="8978588" y="2069080"/>
            <a:ext cx="2518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Chandra stellar X-ray observation</a:t>
            </a:r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6C441FD1-BB5F-66AE-F1F9-F9BE51996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</p:spTree>
    <p:extLst>
      <p:ext uri="{BB962C8B-B14F-4D97-AF65-F5344CB8AC3E}">
        <p14:creationId xmlns:p14="http://schemas.microsoft.com/office/powerpoint/2010/main" val="2851853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31EDDCA-8553-7A11-E6B6-4CC26FE9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4904"/>
          </a:xfrm>
        </p:spPr>
        <p:txBody>
          <a:bodyPr/>
          <a:lstStyle/>
          <a:p>
            <a:r>
              <a:rPr lang="en-US" dirty="0" err="1">
                <a:latin typeface="Bahnschrift" panose="020B0502040204020203" pitchFamily="34" charset="0"/>
              </a:rPr>
              <a:t>T</a:t>
            </a:r>
            <a:r>
              <a:rPr lang="en-US" baseline="-25000" dirty="0" err="1">
                <a:latin typeface="Bahnschrift" panose="020B0502040204020203" pitchFamily="34" charset="0"/>
              </a:rPr>
              <a:t>e</a:t>
            </a:r>
            <a:r>
              <a:rPr lang="en-US" dirty="0">
                <a:latin typeface="Bahnschrift" panose="020B0502040204020203" pitchFamily="34" charset="0"/>
              </a:rPr>
              <a:t> measurement for the Sun - Flares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503B146-6A4E-CE92-17ED-9A6C8BD36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40000"/>
              </a:lnSpc>
            </a:pPr>
            <a:r>
              <a:rPr lang="en-US" dirty="0">
                <a:latin typeface="Bahnschrift" panose="020B0502040204020203" pitchFamily="34" charset="0"/>
              </a:rPr>
              <a:t>Crystal spectrometer</a:t>
            </a:r>
          </a:p>
          <a:p>
            <a:pPr lvl="1">
              <a:lnSpc>
                <a:spcPct val="140000"/>
              </a:lnSpc>
            </a:pPr>
            <a:r>
              <a:rPr lang="en-US" dirty="0">
                <a:latin typeface="Bahnschrift" panose="020B0502040204020203" pitchFamily="34" charset="0"/>
              </a:rPr>
              <a:t>SOLFLEX, SMM, </a:t>
            </a:r>
            <a:r>
              <a:rPr lang="en-US" dirty="0" err="1">
                <a:latin typeface="Bahnschrift" panose="020B0502040204020203" pitchFamily="34" charset="0"/>
              </a:rPr>
              <a:t>Yohkoh</a:t>
            </a:r>
            <a:endParaRPr lang="en-US" dirty="0">
              <a:latin typeface="Bahnschrift" panose="020B0502040204020203" pitchFamily="34" charset="0"/>
            </a:endParaRPr>
          </a:p>
          <a:p>
            <a:pPr>
              <a:lnSpc>
                <a:spcPct val="140000"/>
              </a:lnSpc>
            </a:pPr>
            <a:r>
              <a:rPr lang="en-US" dirty="0">
                <a:latin typeface="Bahnschrift" panose="020B0502040204020203" pitchFamily="34" charset="0"/>
              </a:rPr>
              <a:t>Designed for flare emission lines</a:t>
            </a:r>
          </a:p>
          <a:p>
            <a:pPr lvl="1">
              <a:lnSpc>
                <a:spcPct val="140000"/>
              </a:lnSpc>
            </a:pPr>
            <a:r>
              <a:rPr lang="en-US" dirty="0">
                <a:latin typeface="Bahnschrift" panose="020B0502040204020203" pitchFamily="34" charset="0"/>
              </a:rPr>
              <a:t>He like resonance lines </a:t>
            </a: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‘w’ </a:t>
            </a:r>
          </a:p>
          <a:p>
            <a:pPr lvl="1">
              <a:lnSpc>
                <a:spcPct val="140000"/>
              </a:lnSpc>
            </a:pPr>
            <a:r>
              <a:rPr lang="en-US" dirty="0">
                <a:latin typeface="Bahnschrift" panose="020B0502040204020203" pitchFamily="34" charset="0"/>
              </a:rPr>
              <a:t>Li like satellite lines </a:t>
            </a: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‘q’</a:t>
            </a:r>
          </a:p>
          <a:p>
            <a:pPr lvl="1">
              <a:lnSpc>
                <a:spcPct val="140000"/>
              </a:lnSpc>
            </a:pPr>
            <a:r>
              <a:rPr lang="en-US" dirty="0">
                <a:latin typeface="Bahnschrift" panose="020B0502040204020203" pitchFamily="34" charset="0"/>
              </a:rPr>
              <a:t>Fe XXV – Fe XXIV ; Ca XIX – Ca XVIII</a:t>
            </a:r>
          </a:p>
          <a:p>
            <a:pPr>
              <a:lnSpc>
                <a:spcPct val="140000"/>
              </a:lnSpc>
            </a:pPr>
            <a:r>
              <a:rPr lang="en-US" dirty="0">
                <a:latin typeface="Bahnschrift" panose="020B0502040204020203" pitchFamily="34" charset="0"/>
              </a:rPr>
              <a:t>Results are inconclusive</a:t>
            </a:r>
          </a:p>
          <a:p>
            <a:pPr>
              <a:lnSpc>
                <a:spcPct val="140000"/>
              </a:lnSpc>
            </a:pP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Ionization timescales of He, Li – like ions are &lt;&lt; 2 sec!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AB5C7A-74FF-2595-6A54-67A46A79DE42}"/>
              </a:ext>
            </a:extLst>
          </p:cNvPr>
          <p:cNvCxnSpPr>
            <a:cxnSpLocks/>
          </p:cNvCxnSpPr>
          <p:nvPr/>
        </p:nvCxnSpPr>
        <p:spPr>
          <a:xfrm>
            <a:off x="0" y="1333452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87ED90-7F6A-0E77-DCEE-61C4752A4AF7}"/>
              </a:ext>
            </a:extLst>
          </p:cNvPr>
          <p:cNvCxnSpPr>
            <a:cxnSpLocks/>
          </p:cNvCxnSpPr>
          <p:nvPr/>
        </p:nvCxnSpPr>
        <p:spPr>
          <a:xfrm>
            <a:off x="0" y="643038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3132E84-DA0C-EDD6-7A29-50344DFCA8F3}"/>
              </a:ext>
            </a:extLst>
          </p:cNvPr>
          <p:cNvSpPr txBox="1"/>
          <p:nvPr/>
        </p:nvSpPr>
        <p:spPr>
          <a:xfrm>
            <a:off x="101600" y="6488668"/>
            <a:ext cx="12650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Bahnschrift" panose="020B0502040204020203" pitchFamily="34" charset="0"/>
              </a:rPr>
              <a:t>Doschek</a:t>
            </a:r>
            <a:r>
              <a:rPr lang="en-US" sz="1400" dirty="0">
                <a:latin typeface="Bahnschrift" panose="020B0502040204020203" pitchFamily="34" charset="0"/>
              </a:rPr>
              <a:t> 1990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80957752-742F-E7C7-F359-7E35B49E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8999D-5B94-6531-4D11-298B9D1DB7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4" name="T1600_030612" descr="T1600_030612">
            <a:hlinkClick r:id="" action="ppaction://media"/>
            <a:extLst>
              <a:ext uri="{FF2B5EF4-FFF2-40B4-BE49-F238E27FC236}">
                <a16:creationId xmlns:a16="http://schemas.microsoft.com/office/drawing/2014/main" id="{96945A4D-742E-DA74-75E8-1B2F3B4DFE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1444" y="1743994"/>
            <a:ext cx="4612356" cy="46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6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31EDDCA-8553-7A11-E6B6-4CC26FE9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4904"/>
          </a:xfrm>
        </p:spPr>
        <p:txBody>
          <a:bodyPr/>
          <a:lstStyle/>
          <a:p>
            <a:r>
              <a:rPr lang="en-US" dirty="0" err="1">
                <a:latin typeface="Bahnschrift" panose="020B0502040204020203" pitchFamily="34" charset="0"/>
              </a:rPr>
              <a:t>T</a:t>
            </a:r>
            <a:r>
              <a:rPr lang="en-US" baseline="-25000" dirty="0" err="1">
                <a:latin typeface="Bahnschrift" panose="020B0502040204020203" pitchFamily="34" charset="0"/>
              </a:rPr>
              <a:t>e</a:t>
            </a:r>
            <a:r>
              <a:rPr lang="en-US" dirty="0">
                <a:latin typeface="Bahnschrift" panose="020B0502040204020203" pitchFamily="34" charset="0"/>
              </a:rPr>
              <a:t> measurement for the Sun - AR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7D99AB6-9A58-7FE4-6E8C-118174BF0B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</a:pPr>
            <a:r>
              <a:rPr lang="en-US" dirty="0">
                <a:latin typeface="Bahnschrift" panose="020B0502040204020203" pitchFamily="34" charset="0"/>
              </a:rPr>
              <a:t>No instrument is available for active region temperatures </a:t>
            </a:r>
          </a:p>
          <a:p>
            <a:pPr>
              <a:lnSpc>
                <a:spcPct val="130000"/>
              </a:lnSpc>
            </a:pPr>
            <a:r>
              <a:rPr lang="en-US" dirty="0">
                <a:latin typeface="Bahnschrift" panose="020B0502040204020203" pitchFamily="34" charset="0"/>
              </a:rPr>
              <a:t>Ideal spectral lines are</a:t>
            </a:r>
          </a:p>
          <a:p>
            <a:pPr lvl="1">
              <a:lnSpc>
                <a:spcPct val="130000"/>
              </a:lnSpc>
            </a:pPr>
            <a:r>
              <a:rPr lang="en-US" dirty="0">
                <a:latin typeface="Bahnschrift" panose="020B0502040204020203" pitchFamily="34" charset="0"/>
              </a:rPr>
              <a:t>Ne like resonance lines </a:t>
            </a: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‘w’</a:t>
            </a:r>
          </a:p>
          <a:p>
            <a:pPr lvl="1">
              <a:lnSpc>
                <a:spcPct val="130000"/>
              </a:lnSpc>
            </a:pPr>
            <a:r>
              <a:rPr lang="en-US" dirty="0">
                <a:latin typeface="Bahnschrift" panose="020B0502040204020203" pitchFamily="34" charset="0"/>
              </a:rPr>
              <a:t>Na like satellite lines </a:t>
            </a: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‘q’ </a:t>
            </a:r>
          </a:p>
          <a:p>
            <a:pPr lvl="1">
              <a:lnSpc>
                <a:spcPct val="130000"/>
              </a:lnSpc>
            </a:pPr>
            <a:r>
              <a:rPr lang="en-US" dirty="0">
                <a:latin typeface="Bahnschrift" panose="020B0502040204020203" pitchFamily="34" charset="0"/>
              </a:rPr>
              <a:t>Fe XVII – Fe XVI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Ionization timescales of Ne, Na– like ions are 10s of seconds!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Weak intensity compared to He, Li like ions</a:t>
            </a:r>
          </a:p>
          <a:p>
            <a:pPr>
              <a:lnSpc>
                <a:spcPct val="130000"/>
              </a:lnSpc>
            </a:pPr>
            <a:endParaRPr lang="en-US" dirty="0">
              <a:latin typeface="Bahnschrift" panose="020B0502040204020203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AB5C7A-74FF-2595-6A54-67A46A79DE42}"/>
              </a:ext>
            </a:extLst>
          </p:cNvPr>
          <p:cNvCxnSpPr>
            <a:cxnSpLocks/>
          </p:cNvCxnSpPr>
          <p:nvPr/>
        </p:nvCxnSpPr>
        <p:spPr>
          <a:xfrm>
            <a:off x="0" y="1333452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87ED90-7F6A-0E77-DCEE-61C4752A4AF7}"/>
              </a:ext>
            </a:extLst>
          </p:cNvPr>
          <p:cNvCxnSpPr>
            <a:cxnSpLocks/>
          </p:cNvCxnSpPr>
          <p:nvPr/>
        </p:nvCxnSpPr>
        <p:spPr>
          <a:xfrm>
            <a:off x="0" y="643038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80957752-742F-E7C7-F359-7E35B49E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pic>
        <p:nvPicPr>
          <p:cNvPr id="14" name="Content Placeholder 13" descr="A green and red cloud&#10;&#10;Description automatically generated">
            <a:extLst>
              <a:ext uri="{FF2B5EF4-FFF2-40B4-BE49-F238E27FC236}">
                <a16:creationId xmlns:a16="http://schemas.microsoft.com/office/drawing/2014/main" id="{C5BB1458-B24F-DEFA-3D93-F823D1B278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24524" y="1825625"/>
            <a:ext cx="4808951" cy="4351338"/>
          </a:xfrm>
        </p:spPr>
      </p:pic>
    </p:spTree>
    <p:extLst>
      <p:ext uri="{BB962C8B-B14F-4D97-AF65-F5344CB8AC3E}">
        <p14:creationId xmlns:p14="http://schemas.microsoft.com/office/powerpoint/2010/main" val="1038303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231EDDCA-8553-7A11-E6B6-4CC26FE9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0238"/>
          </a:xfrm>
        </p:spPr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Significance of MaGIXS discovery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B8A21D-A9A3-989D-7EAF-E37247417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9889" y="1721813"/>
            <a:ext cx="5181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AB5C7A-74FF-2595-6A54-67A46A79DE42}"/>
              </a:ext>
            </a:extLst>
          </p:cNvPr>
          <p:cNvCxnSpPr>
            <a:cxnSpLocks/>
          </p:cNvCxnSpPr>
          <p:nvPr/>
        </p:nvCxnSpPr>
        <p:spPr>
          <a:xfrm>
            <a:off x="0" y="1333452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87ED90-7F6A-0E77-DCEE-61C4752A4AF7}"/>
              </a:ext>
            </a:extLst>
          </p:cNvPr>
          <p:cNvCxnSpPr>
            <a:cxnSpLocks/>
          </p:cNvCxnSpPr>
          <p:nvPr/>
        </p:nvCxnSpPr>
        <p:spPr>
          <a:xfrm>
            <a:off x="0" y="643038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12" descr="A comparison of images of light&#10;&#10;Description automatically generated">
            <a:extLst>
              <a:ext uri="{FF2B5EF4-FFF2-40B4-BE49-F238E27FC236}">
                <a16:creationId xmlns:a16="http://schemas.microsoft.com/office/drawing/2014/main" id="{212AADA4-5A60-099D-39A5-5E4A1ABA3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778" y="3887216"/>
            <a:ext cx="4086445" cy="201168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8D2BE-9794-9AB4-7869-E95DDCDF4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A6717C-5AA1-F24D-4C50-39CB2C132F50}"/>
              </a:ext>
            </a:extLst>
          </p:cNvPr>
          <p:cNvSpPr txBox="1"/>
          <p:nvPr/>
        </p:nvSpPr>
        <p:spPr>
          <a:xfrm>
            <a:off x="7687867" y="1997879"/>
            <a:ext cx="4546602" cy="1425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Two modes of inverting ‘spectroheliogram’ works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  <a:latin typeface="Bahnschrift" panose="020B0502040204020203" pitchFamily="34" charset="0"/>
              </a:rPr>
              <a:t>(see Poster 110.24, </a:t>
            </a:r>
            <a:r>
              <a:rPr lang="en-US" b="1" i="1" dirty="0" err="1">
                <a:solidFill>
                  <a:srgbClr val="C00000"/>
                </a:solidFill>
                <a:latin typeface="Bahnschrift" panose="020B0502040204020203" pitchFamily="34" charset="0"/>
              </a:rPr>
              <a:t>Hochedez</a:t>
            </a:r>
            <a:r>
              <a:rPr lang="en-US" b="1" i="1" dirty="0">
                <a:solidFill>
                  <a:srgbClr val="C00000"/>
                </a:solidFill>
                <a:latin typeface="Bahnschrift" panose="020B0502040204020203" pitchFamily="34" charset="0"/>
              </a:rPr>
              <a:t> et al)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D98CF8-A109-8D20-D649-8574913957B2}"/>
              </a:ext>
            </a:extLst>
          </p:cNvPr>
          <p:cNvSpPr txBox="1"/>
          <p:nvPr/>
        </p:nvSpPr>
        <p:spPr>
          <a:xfrm>
            <a:off x="9580259" y="6492874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Bahnschrift" panose="020B0502040204020203" pitchFamily="34" charset="0"/>
              </a:rPr>
              <a:t>Athiray</a:t>
            </a:r>
            <a:r>
              <a:rPr lang="en-US" sz="1400" dirty="0">
                <a:latin typeface="Bahnschrift" panose="020B0502040204020203" pitchFamily="34" charset="0"/>
              </a:rPr>
              <a:t> et al, (under prep)</a:t>
            </a:r>
          </a:p>
        </p:txBody>
      </p:sp>
      <p:pic>
        <p:nvPicPr>
          <p:cNvPr id="33" name="Content Placeholder 32" descr="A graph of a graph of a number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0BAABA43-CFAC-0F4C-A5FA-2CB1A6D647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7369" r="9059" b="14155"/>
          <a:stretch/>
        </p:blipFill>
        <p:spPr>
          <a:xfrm>
            <a:off x="142654" y="2482344"/>
            <a:ext cx="7477479" cy="3200400"/>
          </a:xfrm>
        </p:spPr>
      </p:pic>
    </p:spTree>
    <p:extLst>
      <p:ext uri="{BB962C8B-B14F-4D97-AF65-F5344CB8AC3E}">
        <p14:creationId xmlns:p14="http://schemas.microsoft.com/office/powerpoint/2010/main" val="159685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1240D02D-B623-0275-D772-32B8F7804B96}"/>
              </a:ext>
            </a:extLst>
          </p:cNvPr>
          <p:cNvSpPr txBox="1"/>
          <p:nvPr/>
        </p:nvSpPr>
        <p:spPr>
          <a:xfrm rot="16200000">
            <a:off x="-1129740" y="3866704"/>
            <a:ext cx="2666114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Fe XVI (IS) / Fe XVII (3C)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231EDDCA-8553-7A11-E6B6-4CC26FE97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0238"/>
          </a:xfrm>
        </p:spPr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Significance of MaGIXS discovery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B8A21D-A9A3-989D-7EAF-E37247417B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9889" y="1721813"/>
            <a:ext cx="5181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AB5C7A-74FF-2595-6A54-67A46A79DE42}"/>
              </a:ext>
            </a:extLst>
          </p:cNvPr>
          <p:cNvCxnSpPr>
            <a:cxnSpLocks/>
          </p:cNvCxnSpPr>
          <p:nvPr/>
        </p:nvCxnSpPr>
        <p:spPr>
          <a:xfrm>
            <a:off x="0" y="1333452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387ED90-7F6A-0E77-DCEE-61C4752A4AF7}"/>
              </a:ext>
            </a:extLst>
          </p:cNvPr>
          <p:cNvCxnSpPr>
            <a:cxnSpLocks/>
          </p:cNvCxnSpPr>
          <p:nvPr/>
        </p:nvCxnSpPr>
        <p:spPr>
          <a:xfrm>
            <a:off x="0" y="643038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82E8142-6041-67D4-E4B7-74CD45C9A83A}"/>
              </a:ext>
            </a:extLst>
          </p:cNvPr>
          <p:cNvSpPr txBox="1"/>
          <p:nvPr/>
        </p:nvSpPr>
        <p:spPr>
          <a:xfrm>
            <a:off x="7480966" y="4518295"/>
            <a:ext cx="453762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Critical to benchmark atomic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Bahnschrif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" panose="020B0502040204020203" pitchFamily="34" charset="0"/>
              </a:rPr>
              <a:t>Need independent spectral validation of these emission lines </a:t>
            </a:r>
          </a:p>
        </p:txBody>
      </p:sp>
      <p:pic>
        <p:nvPicPr>
          <p:cNvPr id="10" name="Content Placeholder 9" descr="A graph of a function&#10;&#10;Description automatically generated">
            <a:extLst>
              <a:ext uri="{FF2B5EF4-FFF2-40B4-BE49-F238E27FC236}">
                <a16:creationId xmlns:a16="http://schemas.microsoft.com/office/drawing/2014/main" id="{7A977E9D-DEA2-CB06-3FDB-54E716A1F1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71431" y="2018688"/>
            <a:ext cx="6756754" cy="438912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6924C6-7E79-8BA5-5A04-9EC406B723FF}"/>
              </a:ext>
            </a:extLst>
          </p:cNvPr>
          <p:cNvSpPr txBox="1"/>
          <p:nvPr/>
        </p:nvSpPr>
        <p:spPr>
          <a:xfrm>
            <a:off x="2829175" y="1498109"/>
            <a:ext cx="2467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Discovery Space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8B363CD-FDE0-24AC-7E8C-94CC0B9DD518}"/>
              </a:ext>
            </a:extLst>
          </p:cNvPr>
          <p:cNvSpPr/>
          <p:nvPr/>
        </p:nvSpPr>
        <p:spPr>
          <a:xfrm>
            <a:off x="3960119" y="4449862"/>
            <a:ext cx="191911" cy="203200"/>
          </a:xfrm>
          <a:prstGeom prst="ellipse">
            <a:avLst/>
          </a:prstGeom>
          <a:solidFill>
            <a:srgbClr val="FF4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F015A0-0C7F-35F0-D334-C992AD71DB28}"/>
              </a:ext>
            </a:extLst>
          </p:cNvPr>
          <p:cNvSpPr txBox="1"/>
          <p:nvPr/>
        </p:nvSpPr>
        <p:spPr>
          <a:xfrm>
            <a:off x="3389489" y="4806951"/>
            <a:ext cx="1329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Bahnschrift" panose="020B0502040204020203" pitchFamily="34" charset="0"/>
              </a:rPr>
              <a:t>AR Parkinson 1975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0A4B14-2DBE-B04E-3A39-BAE249BEF537}"/>
              </a:ext>
            </a:extLst>
          </p:cNvPr>
          <p:cNvSpPr txBox="1"/>
          <p:nvPr/>
        </p:nvSpPr>
        <p:spPr>
          <a:xfrm>
            <a:off x="2043455" y="4499174"/>
            <a:ext cx="9444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Bahnschrift" panose="020B0502040204020203" pitchFamily="34" charset="0"/>
              </a:rPr>
              <a:t>MaGIXS-1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C08361E9-3FC4-B290-8A28-2E3FB184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623AF2-D7C3-0699-65E7-67113C2CE5EB}"/>
              </a:ext>
            </a:extLst>
          </p:cNvPr>
          <p:cNvSpPr txBox="1"/>
          <p:nvPr/>
        </p:nvSpPr>
        <p:spPr>
          <a:xfrm>
            <a:off x="9580259" y="6492874"/>
            <a:ext cx="2262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Bahnschrift" panose="020B0502040204020203" pitchFamily="34" charset="0"/>
              </a:rPr>
              <a:t>Athiray</a:t>
            </a:r>
            <a:r>
              <a:rPr lang="en-US" sz="1400" dirty="0">
                <a:latin typeface="Bahnschrift" panose="020B0502040204020203" pitchFamily="34" charset="0"/>
              </a:rPr>
              <a:t> et al, (under prep)</a:t>
            </a:r>
          </a:p>
        </p:txBody>
      </p:sp>
      <p:pic>
        <p:nvPicPr>
          <p:cNvPr id="31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7E91A2DB-4DB0-6008-46CA-84C5127B90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70"/>
          <a:stretch/>
        </p:blipFill>
        <p:spPr>
          <a:xfrm>
            <a:off x="7816009" y="1621168"/>
            <a:ext cx="4088355" cy="283464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104A89E-0641-06EA-DC1F-2AA35CE4BA32}"/>
              </a:ext>
            </a:extLst>
          </p:cNvPr>
          <p:cNvSpPr/>
          <p:nvPr/>
        </p:nvSpPr>
        <p:spPr>
          <a:xfrm>
            <a:off x="2515699" y="3508234"/>
            <a:ext cx="191911" cy="203200"/>
          </a:xfrm>
          <a:prstGeom prst="ellipse">
            <a:avLst/>
          </a:prstGeom>
          <a:solidFill>
            <a:srgbClr val="FF4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CCE6AD-90E0-E87B-6309-8341B5F654C9}"/>
              </a:ext>
            </a:extLst>
          </p:cNvPr>
          <p:cNvCxnSpPr>
            <a:cxnSpLocks/>
          </p:cNvCxnSpPr>
          <p:nvPr/>
        </p:nvCxnSpPr>
        <p:spPr>
          <a:xfrm>
            <a:off x="2262731" y="3607548"/>
            <a:ext cx="725213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325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0233E2E-EBBC-86F1-84D1-9ADE040BF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2561"/>
          </a:xfrm>
        </p:spPr>
        <p:txBody>
          <a:bodyPr/>
          <a:lstStyle/>
          <a:p>
            <a:r>
              <a:rPr lang="en-US" dirty="0">
                <a:latin typeface="Bahnschrift" panose="020B0502040204020203" pitchFamily="34" charset="0"/>
              </a:rPr>
              <a:t>Future MaGIXS-3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EED7296-0DDF-C160-80BD-198963732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Bahnschrift" panose="020B0502040204020203" pitchFamily="34" charset="0"/>
              </a:rPr>
              <a:t>Sounding rocket mission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Bahnschrift" panose="020B0502040204020203" pitchFamily="34" charset="0"/>
              </a:rPr>
              <a:t>Novel design - </a:t>
            </a:r>
            <a:r>
              <a:rPr lang="en-US" sz="2800" dirty="0">
                <a:solidFill>
                  <a:srgbClr val="C00000"/>
                </a:solidFill>
                <a:latin typeface="Bahnschrift" panose="020B0502040204020203" pitchFamily="34" charset="0"/>
              </a:rPr>
              <a:t>MaGIXS</a:t>
            </a:r>
            <a:r>
              <a:rPr lang="en-US" sz="2800" dirty="0">
                <a:latin typeface="Bahnschrift" panose="020B0502040204020203" pitchFamily="34" charset="0"/>
              </a:rPr>
              <a:t> with a context high resolution spectrometer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Bahnschrift" panose="020B0502040204020203" pitchFamily="34" charset="0"/>
              </a:rPr>
              <a:t>The Resolving Inversion Context X-ray </a:t>
            </a:r>
            <a:r>
              <a:rPr lang="en-US" sz="2800" dirty="0">
                <a:latin typeface="Bahnschrift" panose="020B0502040204020203" pitchFamily="34" charset="0"/>
              </a:rPr>
              <a:t>Bragg crystal spectrometer </a:t>
            </a:r>
            <a:r>
              <a:rPr lang="en-US" dirty="0">
                <a:latin typeface="Bahnschrift" panose="020B0502040204020203" pitchFamily="34" charset="0"/>
              </a:rPr>
              <a:t>Spectrometer (</a:t>
            </a: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TRICXS</a:t>
            </a:r>
            <a:r>
              <a:rPr lang="en-US" dirty="0">
                <a:latin typeface="Bahnschrift" panose="020B0502040204020203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Bahnschrift" panose="020B0502040204020203" pitchFamily="34" charset="0"/>
              </a:rPr>
              <a:t>Submitted for </a:t>
            </a:r>
            <a:r>
              <a:rPr lang="en-US" dirty="0" err="1">
                <a:latin typeface="Bahnschrift" panose="020B0502040204020203" pitchFamily="34" charset="0"/>
              </a:rPr>
              <a:t>Heliophysics</a:t>
            </a:r>
            <a:r>
              <a:rPr lang="en-US" dirty="0">
                <a:latin typeface="Bahnschrift" panose="020B0502040204020203" pitchFamily="34" charset="0"/>
              </a:rPr>
              <a:t> Low Cost Access to Space (LCAS) 2022 </a:t>
            </a:r>
            <a:endParaRPr lang="en-US" sz="2800" dirty="0">
              <a:latin typeface="Bahnschrift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BA194-8E07-7503-B030-2DDDB9D79ECD}"/>
              </a:ext>
            </a:extLst>
          </p:cNvPr>
          <p:cNvSpPr txBox="1"/>
          <p:nvPr/>
        </p:nvSpPr>
        <p:spPr>
          <a:xfrm>
            <a:off x="838200" y="989991"/>
            <a:ext cx="669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hnschrift" panose="020B0502040204020203" pitchFamily="34" charset="0"/>
              </a:rPr>
              <a:t>Can we determine if plasma is in ionization equilibrium?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59F68-0E96-77F1-EB04-0C5D2528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Athiray - AAS SPD Meeting - 15 Aug 2023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45C441-C49F-52AC-3AD2-58520607F7DE}"/>
              </a:ext>
            </a:extLst>
          </p:cNvPr>
          <p:cNvCxnSpPr>
            <a:cxnSpLocks/>
          </p:cNvCxnSpPr>
          <p:nvPr/>
        </p:nvCxnSpPr>
        <p:spPr>
          <a:xfrm>
            <a:off x="0" y="6430386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B56519-287F-DF7A-D2C0-56F36ED5D260}"/>
              </a:ext>
            </a:extLst>
          </p:cNvPr>
          <p:cNvCxnSpPr>
            <a:cxnSpLocks/>
          </p:cNvCxnSpPr>
          <p:nvPr/>
        </p:nvCxnSpPr>
        <p:spPr>
          <a:xfrm>
            <a:off x="0" y="1333452"/>
            <a:ext cx="12192000" cy="0"/>
          </a:xfrm>
          <a:prstGeom prst="line">
            <a:avLst/>
          </a:prstGeom>
          <a:ln w="28575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09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5466</TotalTime>
  <Words>1044</Words>
  <Application>Microsoft Macintosh PowerPoint</Application>
  <PresentationFormat>Widescreen</PresentationFormat>
  <Paragraphs>183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Bahnschrift</vt:lpstr>
      <vt:lpstr>Calibri</vt:lpstr>
      <vt:lpstr>Calibri Light</vt:lpstr>
      <vt:lpstr>Cambria Math</vt:lpstr>
      <vt:lpstr>Office Theme</vt:lpstr>
      <vt:lpstr>The Third Flight of the Marshall Grazing Incidence X-ray Spectrometer (MaGIXS-3)</vt:lpstr>
      <vt:lpstr>New generation MaGIXS : Science motivation </vt:lpstr>
      <vt:lpstr>Significance of plasma state</vt:lpstr>
      <vt:lpstr>Electron temperature diagnostics</vt:lpstr>
      <vt:lpstr>Te measurement for the Sun - Flares</vt:lpstr>
      <vt:lpstr>Te measurement for the Sun - AR</vt:lpstr>
      <vt:lpstr>Significance of MaGIXS discovery</vt:lpstr>
      <vt:lpstr>Significance of MaGIXS discovery</vt:lpstr>
      <vt:lpstr>Future MaGIXS-3</vt:lpstr>
      <vt:lpstr>MaGIXS-3 Concept</vt:lpstr>
      <vt:lpstr>Instrument overivew</vt:lpstr>
      <vt:lpstr>MaGIXS-3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Panchapakesan, Athiray (MSFC-ST13)[UAH]</dc:creator>
  <cp:lastModifiedBy>Panchapakesan, Athiray (MSFC-ST13)[UAH]</cp:lastModifiedBy>
  <cp:revision>22</cp:revision>
  <dcterms:created xsi:type="dcterms:W3CDTF">2023-08-10T23:50:33Z</dcterms:created>
  <dcterms:modified xsi:type="dcterms:W3CDTF">2023-08-14T19:11:09Z</dcterms:modified>
</cp:coreProperties>
</file>