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21"/>
  </p:notesMasterIdLst>
  <p:handoutMasterIdLst>
    <p:handoutMasterId r:id="rId22"/>
  </p:handoutMasterIdLst>
  <p:sldIdLst>
    <p:sldId id="416" r:id="rId6"/>
    <p:sldId id="288" r:id="rId7"/>
    <p:sldId id="291" r:id="rId8"/>
    <p:sldId id="295" r:id="rId9"/>
    <p:sldId id="423" r:id="rId10"/>
    <p:sldId id="289" r:id="rId11"/>
    <p:sldId id="415" r:id="rId12"/>
    <p:sldId id="421" r:id="rId13"/>
    <p:sldId id="419" r:id="rId14"/>
    <p:sldId id="425" r:id="rId15"/>
    <p:sldId id="426" r:id="rId16"/>
    <p:sldId id="298" r:id="rId17"/>
    <p:sldId id="422" r:id="rId18"/>
    <p:sldId id="427" r:id="rId19"/>
    <p:sldId id="42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dy, Dennon J. (MSFC-FP01)" initials="CDJ(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B0F0"/>
    <a:srgbClr val="00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637"/>
    <p:restoredTop sz="84133" autoAdjust="0"/>
  </p:normalViewPr>
  <p:slideViewPr>
    <p:cSldViewPr>
      <p:cViewPr varScale="1">
        <p:scale>
          <a:sx n="93" d="100"/>
          <a:sy n="93" d="100"/>
        </p:scale>
        <p:origin x="10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B64BA-EC5F-7044-8E46-08E6AC661C7E}" type="datetimeFigureOut">
              <a:rPr lang="en-US" smtClean="0"/>
              <a:t>8/15/23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A1DE3-1DD7-8E45-A498-B5733D8A3E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927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AD21E-4FE0-2043-BE4F-C24A9768FFA7}" type="datetimeFigureOut">
              <a:rPr lang="en-US" smtClean="0"/>
              <a:pPr/>
              <a:t>8/15/23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D4B87-DDEC-6B40-8414-EF18A81A8D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775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78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74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team list illustrates a few things: First, we have a great collaboration spanning multiple institutions.</a:t>
            </a:r>
          </a:p>
          <a:p>
            <a:r>
              <a:rPr lang="en-US" dirty="0"/>
              <a:t>Also, the CLASP missions are thoroughly international, spanning 7 countries, with each partner bringing something critical for the success of the mission.</a:t>
            </a:r>
          </a:p>
          <a:p>
            <a:r>
              <a:rPr lang="en-US" dirty="0"/>
              <a:t>And, we have not one PI, but 4 CO-PIs, emphasizing that we can’t do this without the contributions of each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856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32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99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Minimum required times:</a:t>
            </a:r>
          </a:p>
          <a:p>
            <a:r>
              <a:rPr lang="en-US" dirty="0" err="1"/>
              <a:t>d.c.</a:t>
            </a:r>
            <a:r>
              <a:rPr lang="en-US" dirty="0"/>
              <a:t>, 13s</a:t>
            </a:r>
          </a:p>
          <a:p>
            <a:r>
              <a:rPr lang="en-US" dirty="0" err="1"/>
              <a:t>plage</a:t>
            </a:r>
            <a:r>
              <a:rPr lang="en-US" dirty="0"/>
              <a:t>, 63s</a:t>
            </a:r>
          </a:p>
          <a:p>
            <a:r>
              <a:rPr lang="en-US" dirty="0"/>
              <a:t>QS, 33s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82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Emph</a:t>
            </a:r>
            <a:r>
              <a:rPr lang="en-US" dirty="0"/>
              <a:t>: We started with an idea, which worked.  Then the NSROC tech thought of a way to make it BETTER.  That worked too!</a:t>
            </a:r>
          </a:p>
          <a:p>
            <a:r>
              <a:rPr lang="en-US" dirty="0"/>
              <a:t>We required at least 8 </a:t>
            </a:r>
            <a:r>
              <a:rPr lang="en-US" dirty="0" err="1"/>
              <a:t>pointings</a:t>
            </a:r>
            <a:r>
              <a:rPr lang="en-US" dirty="0"/>
              <a:t>, figured we should get 12+.  We actually got 16. 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31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915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02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Concerning the advance of our CLASP2.1 results to quote as Ishikawa et al. (2023; in preparation), and to say that there will be an extra paper by Li et al. resulting from the application of TIC to the whole observed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plage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area, giving maps at multiple heights of T, BLOS, density, macroscopic velocity.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4B87-DDEC-6B40-8414-EF18A81A8DC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5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22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98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resource with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18166" y="1061357"/>
            <a:ext cx="5052333" cy="25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218166" y="3864428"/>
            <a:ext cx="5052333" cy="25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88000" y="1033463"/>
            <a:ext cx="3275013" cy="5380037"/>
          </a:xfrm>
        </p:spPr>
        <p:txBody>
          <a:bodyPr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529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44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8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3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2666" y="6723592"/>
            <a:ext cx="2895600" cy="134408"/>
          </a:xfrm>
        </p:spPr>
        <p:txBody>
          <a:bodyPr/>
          <a:lstStyle>
            <a:lvl1pPr>
              <a:defRPr sz="6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267" y="93134"/>
            <a:ext cx="762000" cy="62992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85800"/>
            <a:ext cx="8382000" cy="0"/>
          </a:xfrm>
          <a:prstGeom prst="line">
            <a:avLst/>
          </a:prstGeom>
          <a:ln w="2222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TO symbo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1" y="27810"/>
            <a:ext cx="935139" cy="6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9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6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10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51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688667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88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2F699B-3E5D-6A4B-A517-E5CCB869F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ECFA0-A6A9-744C-B8F3-5241BD01B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E23F8-3770-6447-AFF6-6A23C168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9FF9C-520A-3745-A0F8-0380B93A6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366" y="771252"/>
            <a:ext cx="3227267" cy="3851205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16B1664B-FDC8-9145-A22E-8271204132D8}"/>
              </a:ext>
            </a:extLst>
          </p:cNvPr>
          <p:cNvSpPr txBox="1">
            <a:spLocks noChangeArrowheads="1"/>
          </p:cNvSpPr>
          <p:nvPr/>
        </p:nvSpPr>
        <p:spPr>
          <a:xfrm>
            <a:off x="-25400" y="16933"/>
            <a:ext cx="8991600" cy="754319"/>
          </a:xfrm>
          <a:prstGeom prst="rect">
            <a:avLst/>
          </a:prstGeom>
          <a:noFill/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Demonstration of </a:t>
            </a:r>
            <a:r>
              <a:rPr lang="en-US" sz="2000" b="1" dirty="0" err="1"/>
              <a:t>Chromospheric</a:t>
            </a:r>
            <a:r>
              <a:rPr lang="en-US" sz="2000" b="1" dirty="0"/>
              <a:t> Magnetic Mapping</a:t>
            </a:r>
          </a:p>
          <a:p>
            <a:r>
              <a:rPr lang="en-US" sz="2000" b="1" dirty="0"/>
              <a:t>with CLASP2.1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17C241-C18F-1142-A7C2-6FC7FF97A3C3}"/>
              </a:ext>
            </a:extLst>
          </p:cNvPr>
          <p:cNvSpPr txBox="1"/>
          <p:nvPr/>
        </p:nvSpPr>
        <p:spPr>
          <a:xfrm>
            <a:off x="427566" y="4626564"/>
            <a:ext cx="830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David E. McKenzie</a:t>
            </a:r>
            <a:r>
              <a:rPr lang="en-US" sz="1600" b="1" baseline="30000" dirty="0"/>
              <a:t>1</a:t>
            </a:r>
            <a:r>
              <a:rPr lang="en-US" sz="1600" dirty="0"/>
              <a:t>, </a:t>
            </a:r>
            <a:r>
              <a:rPr lang="en-US" sz="1600" dirty="0" err="1"/>
              <a:t>Ryohko</a:t>
            </a:r>
            <a:r>
              <a:rPr lang="en-US" sz="1600" dirty="0"/>
              <a:t> Ishikawa</a:t>
            </a:r>
            <a:r>
              <a:rPr lang="en-US" sz="1600" baseline="30000" dirty="0"/>
              <a:t>2</a:t>
            </a:r>
            <a:r>
              <a:rPr lang="en-US" sz="1600" dirty="0"/>
              <a:t>, Javier Trujillo Bueno</a:t>
            </a:r>
            <a:r>
              <a:rPr lang="en-US" sz="1600" baseline="30000" dirty="0"/>
              <a:t>3</a:t>
            </a:r>
            <a:r>
              <a:rPr lang="en-US" sz="1600" dirty="0"/>
              <a:t>, Frederic Auchere</a:t>
            </a:r>
            <a:r>
              <a:rPr lang="en-US" sz="1600" baseline="30000" dirty="0"/>
              <a:t>4</a:t>
            </a:r>
            <a:r>
              <a:rPr lang="en-US" sz="1600" dirty="0"/>
              <a:t>, Ken Kobayashi</a:t>
            </a:r>
            <a:r>
              <a:rPr lang="en-US" sz="1600" baseline="30000" dirty="0"/>
              <a:t>1</a:t>
            </a:r>
            <a:r>
              <a:rPr lang="en-US" sz="1600" dirty="0"/>
              <a:t>, Amy Winebarger</a:t>
            </a:r>
            <a:r>
              <a:rPr lang="en-US" sz="1600" baseline="30000" dirty="0"/>
              <a:t>1</a:t>
            </a:r>
            <a:r>
              <a:rPr lang="en-US" sz="1600" dirty="0"/>
              <a:t>, </a:t>
            </a:r>
            <a:r>
              <a:rPr lang="en-US" sz="1600" dirty="0" err="1"/>
              <a:t>Ryouhei</a:t>
            </a:r>
            <a:r>
              <a:rPr lang="en-US" sz="1600" dirty="0"/>
              <a:t> Kano</a:t>
            </a:r>
            <a:r>
              <a:rPr lang="en-US" sz="1600" baseline="30000" dirty="0"/>
              <a:t>2</a:t>
            </a:r>
            <a:r>
              <a:rPr lang="en-US" sz="1600" dirty="0"/>
              <a:t>, </a:t>
            </a:r>
            <a:r>
              <a:rPr lang="en-US" sz="1600" dirty="0" err="1"/>
              <a:t>Donguk</a:t>
            </a:r>
            <a:r>
              <a:rPr lang="en-US" sz="1600" dirty="0"/>
              <a:t> Song</a:t>
            </a:r>
            <a:r>
              <a:rPr lang="en-US" sz="1600" baseline="30000" dirty="0"/>
              <a:t>2,5</a:t>
            </a:r>
            <a:r>
              <a:rPr lang="en-US" sz="1600" dirty="0"/>
              <a:t>, </a:t>
            </a:r>
            <a:r>
              <a:rPr lang="en-US" sz="1600" dirty="0" err="1"/>
              <a:t>Takenori</a:t>
            </a:r>
            <a:r>
              <a:rPr lang="en-US" sz="1600" dirty="0"/>
              <a:t> </a:t>
            </a:r>
            <a:r>
              <a:rPr lang="en-US" sz="1600" dirty="0" err="1"/>
              <a:t>Joten</a:t>
            </a:r>
            <a:r>
              <a:rPr lang="en-US" sz="1600" dirty="0"/>
              <a:t> Okamoto</a:t>
            </a:r>
            <a:r>
              <a:rPr lang="en-US" sz="1600" baseline="30000" dirty="0"/>
              <a:t>2</a:t>
            </a:r>
            <a:r>
              <a:rPr lang="en-US" sz="1600" dirty="0"/>
              <a:t>, Adam Kobelski</a:t>
            </a:r>
            <a:r>
              <a:rPr lang="en-US" sz="1600" baseline="30000" dirty="0"/>
              <a:t>1</a:t>
            </a:r>
            <a:r>
              <a:rPr lang="en-US" sz="1600" dirty="0"/>
              <a:t>, Laurel Rachmeler</a:t>
            </a:r>
            <a:r>
              <a:rPr lang="en-US" sz="1600" baseline="30000" dirty="0"/>
              <a:t>6</a:t>
            </a:r>
            <a:r>
              <a:rPr lang="en-US" sz="1600" dirty="0"/>
              <a:t>, Bart De Pontieu</a:t>
            </a:r>
            <a:r>
              <a:rPr lang="en-US" sz="1600" baseline="30000" dirty="0"/>
              <a:t>7</a:t>
            </a:r>
            <a:r>
              <a:rPr lang="en-US" sz="1600" dirty="0"/>
              <a:t>, Genevieve Vigil</a:t>
            </a:r>
            <a:r>
              <a:rPr lang="en-US" sz="1600" baseline="30000" dirty="0"/>
              <a:t>1</a:t>
            </a:r>
            <a:r>
              <a:rPr lang="en-US" sz="1600" dirty="0"/>
              <a:t>, Luca Belluzzi</a:t>
            </a:r>
            <a:r>
              <a:rPr lang="en-US" sz="1600" baseline="30000" dirty="0"/>
              <a:t>8</a:t>
            </a:r>
            <a:r>
              <a:rPr lang="en-US" sz="1600" dirty="0"/>
              <a:t>, Ernest </a:t>
            </a:r>
            <a:r>
              <a:rPr lang="en-US" sz="1600" dirty="0" err="1"/>
              <a:t>Alsina</a:t>
            </a:r>
            <a:r>
              <a:rPr lang="en-US" sz="1600" dirty="0"/>
              <a:t> Ballester</a:t>
            </a:r>
            <a:r>
              <a:rPr lang="en-US" sz="1600" baseline="30000" dirty="0"/>
              <a:t>3</a:t>
            </a:r>
            <a:r>
              <a:rPr lang="en-US" sz="1600" dirty="0"/>
              <a:t>, </a:t>
            </a:r>
            <a:r>
              <a:rPr lang="en-US" sz="1600" dirty="0" err="1"/>
              <a:t>Tanausú</a:t>
            </a:r>
            <a:r>
              <a:rPr lang="en-US" sz="1600" dirty="0"/>
              <a:t> del Pino Aleman</a:t>
            </a:r>
            <a:r>
              <a:rPr lang="en-US" sz="1600" baseline="30000" dirty="0"/>
              <a:t>3</a:t>
            </a:r>
            <a:r>
              <a:rPr lang="en-US" sz="1600" dirty="0"/>
              <a:t>, Christian Bethge</a:t>
            </a:r>
            <a:r>
              <a:rPr lang="en-US" sz="1600" baseline="30000" dirty="0"/>
              <a:t>9</a:t>
            </a:r>
            <a:r>
              <a:rPr lang="en-US" sz="1600" dirty="0"/>
              <a:t>, </a:t>
            </a:r>
          </a:p>
          <a:p>
            <a:pPr algn="ctr"/>
            <a:r>
              <a:rPr lang="en-US" sz="1600" dirty="0"/>
              <a:t>Taro Sakao</a:t>
            </a:r>
            <a:r>
              <a:rPr lang="en-US" sz="1600" baseline="30000" dirty="0"/>
              <a:t>10</a:t>
            </a:r>
            <a:r>
              <a:rPr lang="en-US" sz="1600" dirty="0"/>
              <a:t>, Jiri Stepan</a:t>
            </a:r>
            <a:r>
              <a:rPr lang="en-US" sz="1600" baseline="30000" dirty="0"/>
              <a:t>11</a:t>
            </a:r>
            <a:endParaRPr lang="en-US" sz="1600" dirty="0"/>
          </a:p>
          <a:p>
            <a:pPr algn="ctr"/>
            <a:r>
              <a:rPr lang="en-US" sz="1600" dirty="0"/>
              <a:t> </a:t>
            </a:r>
          </a:p>
          <a:p>
            <a:pPr algn="ctr"/>
            <a:r>
              <a:rPr lang="en-US" sz="1600" baseline="30000" dirty="0"/>
              <a:t>1</a:t>
            </a:r>
            <a:r>
              <a:rPr lang="en-US" sz="1600" dirty="0"/>
              <a:t>NASA MSFC; </a:t>
            </a:r>
            <a:r>
              <a:rPr lang="en-US" sz="1600" baseline="30000" dirty="0"/>
              <a:t>2</a:t>
            </a:r>
            <a:r>
              <a:rPr lang="en-US" sz="1600" dirty="0"/>
              <a:t>NAOJ; </a:t>
            </a:r>
            <a:r>
              <a:rPr lang="en-US" sz="1600" baseline="30000" dirty="0"/>
              <a:t>3</a:t>
            </a:r>
            <a:r>
              <a:rPr lang="en-US" sz="1600" dirty="0"/>
              <a:t>IAC; </a:t>
            </a:r>
            <a:r>
              <a:rPr lang="en-US" sz="1600" baseline="30000" dirty="0"/>
              <a:t>4</a:t>
            </a:r>
            <a:r>
              <a:rPr lang="en-US" sz="1600" dirty="0"/>
              <a:t>IAS; </a:t>
            </a:r>
            <a:r>
              <a:rPr lang="en-US" sz="1600" baseline="30000" dirty="0"/>
              <a:t>5</a:t>
            </a:r>
            <a:r>
              <a:rPr lang="en-US" sz="1600" dirty="0"/>
              <a:t>KASI; </a:t>
            </a:r>
            <a:r>
              <a:rPr lang="en-US" sz="1600" baseline="30000" dirty="0"/>
              <a:t>6</a:t>
            </a:r>
            <a:r>
              <a:rPr lang="en-US" sz="1600" dirty="0"/>
              <a:t>NOAA; </a:t>
            </a:r>
            <a:r>
              <a:rPr lang="en-US" sz="1600" baseline="30000" dirty="0"/>
              <a:t>7</a:t>
            </a:r>
            <a:r>
              <a:rPr lang="en-US" sz="1600" dirty="0"/>
              <a:t>LMSAL; </a:t>
            </a:r>
            <a:r>
              <a:rPr lang="en-US" sz="1600" baseline="30000" dirty="0"/>
              <a:t>8</a:t>
            </a:r>
            <a:r>
              <a:rPr lang="en-US" sz="1600" dirty="0"/>
              <a:t>IRSOL; </a:t>
            </a:r>
            <a:r>
              <a:rPr lang="en-US" sz="1600" baseline="30000" dirty="0"/>
              <a:t>9</a:t>
            </a:r>
            <a:r>
              <a:rPr lang="en-US" sz="1600" dirty="0"/>
              <a:t>CU-Boulder; </a:t>
            </a:r>
            <a:r>
              <a:rPr lang="en-US" sz="1600" baseline="30000" dirty="0"/>
              <a:t>10</a:t>
            </a:r>
            <a:r>
              <a:rPr lang="en-US" sz="1600" dirty="0"/>
              <a:t>ISAS/JAXA; </a:t>
            </a:r>
            <a:r>
              <a:rPr lang="en-US" sz="1600" baseline="30000" dirty="0"/>
              <a:t>11</a:t>
            </a:r>
            <a:r>
              <a:rPr lang="en-US" sz="1600" dirty="0"/>
              <a:t>Academy of Sciences of the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103448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Preliminary results</a:t>
            </a:r>
            <a:endParaRPr lang="en-US" sz="2000" b="1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6F1A2-1180-E349-B893-8A9386BCC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6D9FD8-3838-07A1-ABDC-13793C9ED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9" t="24762" r="17511" b="8988"/>
          <a:stretch/>
        </p:blipFill>
        <p:spPr>
          <a:xfrm>
            <a:off x="1089387" y="845896"/>
            <a:ext cx="6965225" cy="51847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2542D9-DC52-2D90-4AB3-B0FA1465A8A0}"/>
              </a:ext>
            </a:extLst>
          </p:cNvPr>
          <p:cNvSpPr txBox="1"/>
          <p:nvPr/>
        </p:nvSpPr>
        <p:spPr>
          <a:xfrm>
            <a:off x="5487609" y="6019800"/>
            <a:ext cx="2667000" cy="335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Calibri"/>
              </a:rPr>
              <a:t>Analysis by </a:t>
            </a:r>
            <a:r>
              <a:rPr lang="en-US" sz="1600" dirty="0" err="1">
                <a:cs typeface="Calibri"/>
              </a:rPr>
              <a:t>Donguk</a:t>
            </a:r>
            <a:r>
              <a:rPr lang="en-US" sz="1600" dirty="0">
                <a:cs typeface="Calibri"/>
              </a:rPr>
              <a:t> Song</a:t>
            </a:r>
          </a:p>
        </p:txBody>
      </p:sp>
    </p:spTree>
    <p:extLst>
      <p:ext uri="{BB962C8B-B14F-4D97-AF65-F5344CB8AC3E}">
        <p14:creationId xmlns:p14="http://schemas.microsoft.com/office/powerpoint/2010/main" val="2905161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Preliminary results</a:t>
            </a:r>
            <a:endParaRPr lang="en-US" sz="2000" b="1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6F1A2-1180-E349-B893-8A9386BCC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6D9FD8-3838-07A1-ABDC-13793C9ED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" r="1534"/>
          <a:stretch/>
        </p:blipFill>
        <p:spPr>
          <a:xfrm>
            <a:off x="533401" y="845896"/>
            <a:ext cx="8001000" cy="51847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2542D9-DC52-2D90-4AB3-B0FA1465A8A0}"/>
              </a:ext>
            </a:extLst>
          </p:cNvPr>
          <p:cNvSpPr txBox="1"/>
          <p:nvPr/>
        </p:nvSpPr>
        <p:spPr>
          <a:xfrm>
            <a:off x="5487608" y="6019800"/>
            <a:ext cx="2812067" cy="335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Calibri"/>
              </a:rPr>
              <a:t>Analysis by </a:t>
            </a:r>
            <a:r>
              <a:rPr lang="en-US" sz="1600" dirty="0" err="1">
                <a:cs typeface="Calibri"/>
              </a:rPr>
              <a:t>Ryohko</a:t>
            </a:r>
            <a:r>
              <a:rPr lang="en-US" sz="1600" dirty="0">
                <a:cs typeface="Calibri"/>
              </a:rPr>
              <a:t> Ishikawa</a:t>
            </a:r>
          </a:p>
        </p:txBody>
      </p:sp>
    </p:spTree>
    <p:extLst>
      <p:ext uri="{BB962C8B-B14F-4D97-AF65-F5344CB8AC3E}">
        <p14:creationId xmlns:p14="http://schemas.microsoft.com/office/powerpoint/2010/main" val="1540835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Preliminary results</a:t>
            </a:r>
            <a:endParaRPr lang="en-US" sz="2000" b="1" dirty="0">
              <a:latin typeface="+mn-lt"/>
            </a:endParaRPr>
          </a:p>
        </p:txBody>
      </p:sp>
      <p:pic>
        <p:nvPicPr>
          <p:cNvPr id="6" name="QL_SJ_SP.mov" descr="QL_SJ_SP.mov">
            <a:hlinkClick r:id="" action="ppaction://media"/>
            <a:extLst>
              <a:ext uri="{FF2B5EF4-FFF2-40B4-BE49-F238E27FC236}">
                <a16:creationId xmlns:a16="http://schemas.microsoft.com/office/drawing/2014/main" id="{7E88A6A4-5449-2748-8FFE-FF874FB227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713" y="747891"/>
            <a:ext cx="7639050" cy="6110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04B3B9-B6F9-274C-A70D-8A3DC9D5E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039BF1-02D7-ADD5-E31B-45D22BD2F3AA}"/>
              </a:ext>
            </a:extLst>
          </p:cNvPr>
          <p:cNvSpPr txBox="1"/>
          <p:nvPr/>
        </p:nvSpPr>
        <p:spPr>
          <a:xfrm>
            <a:off x="1447800" y="5606348"/>
            <a:ext cx="2667000" cy="335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Calibri"/>
              </a:rPr>
              <a:t>Raw data from CLASP2.1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C21D4D-AC03-61AE-357F-16917F4FC263}"/>
              </a:ext>
            </a:extLst>
          </p:cNvPr>
          <p:cNvSpPr txBox="1"/>
          <p:nvPr/>
        </p:nvSpPr>
        <p:spPr>
          <a:xfrm rot="16200000">
            <a:off x="-195709" y="3574217"/>
            <a:ext cx="1828800" cy="3050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cs typeface="Calibri"/>
              </a:rPr>
              <a:t>Direction of slit scan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5AFD47-D0E8-03FA-1593-B2D7CAB2899D}"/>
              </a:ext>
            </a:extLst>
          </p:cNvPr>
          <p:cNvCxnSpPr/>
          <p:nvPr/>
        </p:nvCxnSpPr>
        <p:spPr>
          <a:xfrm flipV="1">
            <a:off x="1066800" y="3193345"/>
            <a:ext cx="0" cy="12192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62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Preliminary results</a:t>
            </a:r>
            <a:endParaRPr lang="en-US" sz="2000" b="1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04B3B9-B6F9-274C-A70D-8A3DC9D5E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7" name="CLASP2.1_demodulated.mp4" descr="CLASP2.1_demodulated.mp4">
            <a:hlinkClick r:id="" action="ppaction://media"/>
            <a:extLst>
              <a:ext uri="{FF2B5EF4-FFF2-40B4-BE49-F238E27FC236}">
                <a16:creationId xmlns:a16="http://schemas.microsoft.com/office/drawing/2014/main" id="{2EB5E768-13E1-B075-A5D2-B37FDBAF1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562" y="1289029"/>
            <a:ext cx="7232876" cy="4349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6AA3CE-B90B-82E3-C5C1-4BF83F9AE405}"/>
              </a:ext>
            </a:extLst>
          </p:cNvPr>
          <p:cNvSpPr txBox="1"/>
          <p:nvPr/>
        </p:nvSpPr>
        <p:spPr>
          <a:xfrm>
            <a:off x="2452544" y="5959353"/>
            <a:ext cx="4461388" cy="5820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Calibri"/>
              </a:rPr>
              <a:t>Demodulated I, V, Q, U from CLASP2.1</a:t>
            </a:r>
          </a:p>
          <a:p>
            <a:pPr algn="ctr"/>
            <a:r>
              <a:rPr lang="en-US" sz="1600" dirty="0">
                <a:cs typeface="Calibri"/>
              </a:rPr>
              <a:t>(Analysis by </a:t>
            </a:r>
            <a:r>
              <a:rPr lang="en-US" sz="1600" dirty="0" err="1">
                <a:cs typeface="Calibri"/>
              </a:rPr>
              <a:t>Ryohko</a:t>
            </a:r>
            <a:r>
              <a:rPr lang="en-US" sz="1600" dirty="0">
                <a:cs typeface="Calibri"/>
              </a:rPr>
              <a:t> Ishikawa)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1BE1F9-3174-6A1F-6D1E-B6E3B8197B4B}"/>
              </a:ext>
            </a:extLst>
          </p:cNvPr>
          <p:cNvSpPr txBox="1"/>
          <p:nvPr/>
        </p:nvSpPr>
        <p:spPr>
          <a:xfrm>
            <a:off x="530338" y="762000"/>
            <a:ext cx="1828800" cy="3050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cs typeface="Calibri"/>
              </a:rPr>
              <a:t>Direction of slit scan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91BB42-9370-B8E2-0EC5-D713BA988A61}"/>
              </a:ext>
            </a:extLst>
          </p:cNvPr>
          <p:cNvCxnSpPr>
            <a:cxnSpLocks/>
          </p:cNvCxnSpPr>
          <p:nvPr/>
        </p:nvCxnSpPr>
        <p:spPr>
          <a:xfrm>
            <a:off x="987538" y="1143000"/>
            <a:ext cx="993662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84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Preliminary results</a:t>
            </a:r>
            <a:endParaRPr lang="en-US" sz="2000" b="1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6F1A2-1180-E349-B893-8A9386BCC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2542D9-DC52-2D90-4AB3-B0FA1465A8A0}"/>
              </a:ext>
            </a:extLst>
          </p:cNvPr>
          <p:cNvSpPr txBox="1"/>
          <p:nvPr/>
        </p:nvSpPr>
        <p:spPr>
          <a:xfrm>
            <a:off x="5867400" y="6184427"/>
            <a:ext cx="2812067" cy="5820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Calibri"/>
              </a:rPr>
              <a:t>Analysis by </a:t>
            </a:r>
            <a:r>
              <a:rPr lang="en-US" sz="1600" dirty="0" err="1">
                <a:cs typeface="Calibri"/>
              </a:rPr>
              <a:t>Ryohko</a:t>
            </a:r>
            <a:r>
              <a:rPr lang="en-US" sz="1600" dirty="0">
                <a:cs typeface="Calibri"/>
              </a:rPr>
              <a:t> Ishikawa (papers in preparation)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C0CD74-7D09-F22F-3BB9-74AB0C429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609600"/>
            <a:ext cx="5715000" cy="567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9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Goal of the CLASP missions</a:t>
            </a:r>
            <a:endParaRPr lang="en-US" sz="2000" b="1" dirty="0">
              <a:latin typeface="+mn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BDE3DE-E428-E047-BAA2-11F6B4342E0B}"/>
              </a:ext>
            </a:extLst>
          </p:cNvPr>
          <p:cNvSpPr txBox="1">
            <a:spLocks noChangeArrowheads="1"/>
          </p:cNvSpPr>
          <p:nvPr/>
        </p:nvSpPr>
        <p:spPr>
          <a:xfrm>
            <a:off x="450524" y="848812"/>
            <a:ext cx="8242952" cy="10455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Now that we have the magnetograms, </a:t>
            </a:r>
            <a:r>
              <a:rPr lang="en-US" sz="1600" i="1" u="sng" dirty="0"/>
              <a:t>in principle</a:t>
            </a:r>
            <a:r>
              <a:rPr lang="en-US" sz="1600" dirty="0"/>
              <a:t> one should be able to interpolate/extrapolate to make full “cube” of the field.</a:t>
            </a:r>
          </a:p>
          <a:p>
            <a:r>
              <a:rPr lang="en-US" sz="1600" dirty="0"/>
              <a:t>Will need to extract the full vector field at each </a:t>
            </a:r>
            <a:r>
              <a:rPr lang="en-US" sz="1600"/>
              <a:t>location first.  </a:t>
            </a:r>
            <a:r>
              <a:rPr lang="en-US" sz="1600" dirty="0"/>
              <a:t>That’s in progress.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3CD89F-4129-AF4B-AA6E-E784181DA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FEEE150C-3A30-7640-8E91-2F05091D3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66" y="3099282"/>
            <a:ext cx="3660698" cy="3084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5F2647-D6E1-BAE4-2125-D64B45B4C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638" y="1894387"/>
            <a:ext cx="4279703" cy="42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55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7257" y="6688667"/>
            <a:ext cx="2133600" cy="152400"/>
          </a:xfrm>
        </p:spPr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Team</a:t>
            </a:r>
            <a:endParaRPr lang="en-US" sz="2000" b="1" dirty="0">
              <a:latin typeface="+mn-l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1" y="1117704"/>
            <a:ext cx="8686799" cy="4686300"/>
          </a:xfrm>
          <a:prstGeom prst="rect">
            <a:avLst/>
          </a:prstGeom>
        </p:spPr>
        <p:txBody>
          <a:bodyPr numCol="2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David McKenzie (NASA/MSFC), PI</a:t>
            </a:r>
          </a:p>
          <a:p>
            <a:pPr marL="0" indent="0">
              <a:buNone/>
            </a:pPr>
            <a:r>
              <a:rPr lang="en-US" sz="1800" b="1" dirty="0" err="1"/>
              <a:t>Ryohko</a:t>
            </a:r>
            <a:r>
              <a:rPr lang="en-US" sz="1800" b="1" dirty="0"/>
              <a:t> Ishikawa (NAOJ), Co-PI</a:t>
            </a:r>
          </a:p>
          <a:p>
            <a:pPr marL="0" indent="0">
              <a:buNone/>
            </a:pPr>
            <a:r>
              <a:rPr lang="en-US" sz="1800" b="1" dirty="0"/>
              <a:t>Javier Trujillo Bueno (IAC), Co-PI</a:t>
            </a:r>
          </a:p>
          <a:p>
            <a:pPr marL="0" indent="0">
              <a:buNone/>
            </a:pPr>
            <a:r>
              <a:rPr lang="en-US" sz="1800" b="1" dirty="0"/>
              <a:t>Frédéric </a:t>
            </a:r>
            <a:r>
              <a:rPr lang="en-US" sz="1800" b="1" dirty="0" err="1"/>
              <a:t>Auchère</a:t>
            </a:r>
            <a:r>
              <a:rPr lang="en-US" sz="1800" b="1" dirty="0"/>
              <a:t> (IAS), Co-PI</a:t>
            </a:r>
          </a:p>
          <a:p>
            <a:pPr marL="0" indent="0">
              <a:buNone/>
            </a:pPr>
            <a:r>
              <a:rPr lang="en-US" sz="1800" dirty="0"/>
              <a:t>Ken Kobayashi (NASA/MSFC), </a:t>
            </a:r>
            <a:r>
              <a:rPr lang="en-US" sz="1800" dirty="0" err="1"/>
              <a:t>DepPI</a:t>
            </a: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Takenori</a:t>
            </a:r>
            <a:r>
              <a:rPr lang="en-US" sz="1800" dirty="0"/>
              <a:t> Okamoto (NAOJ), PS</a:t>
            </a:r>
          </a:p>
          <a:p>
            <a:pPr marL="0" indent="0">
              <a:buNone/>
            </a:pPr>
            <a:r>
              <a:rPr lang="en-US" sz="1800" dirty="0" err="1"/>
              <a:t>Donguk</a:t>
            </a:r>
            <a:r>
              <a:rPr lang="en-US" sz="1800" dirty="0"/>
              <a:t> Song (KASI), IS</a:t>
            </a:r>
          </a:p>
          <a:p>
            <a:pPr marL="0" indent="0">
              <a:buNone/>
            </a:pPr>
            <a:r>
              <a:rPr lang="en-US" sz="1800" dirty="0"/>
              <a:t>Anthony Guillory (NASA/MSFC), PM</a:t>
            </a:r>
          </a:p>
          <a:p>
            <a:pPr marL="0" indent="0">
              <a:buNone/>
            </a:pPr>
            <a:r>
              <a:rPr lang="en-US" sz="1800" dirty="0"/>
              <a:t>Libby Creel (NASA/MSFC), PM</a:t>
            </a:r>
          </a:p>
          <a:p>
            <a:pPr marL="0" indent="0">
              <a:buNone/>
            </a:pPr>
            <a:r>
              <a:rPr lang="en-US" sz="1800" dirty="0"/>
              <a:t>Howard </a:t>
            </a:r>
            <a:r>
              <a:rPr lang="en-US" sz="1800" dirty="0" err="1"/>
              <a:t>SooHoo</a:t>
            </a:r>
            <a:r>
              <a:rPr lang="en-US" sz="1800" dirty="0"/>
              <a:t> (NASA/MSFC), CE</a:t>
            </a:r>
          </a:p>
          <a:p>
            <a:pPr marL="0" indent="0">
              <a:buNone/>
            </a:pPr>
            <a:r>
              <a:rPr lang="en-US" sz="1800" dirty="0" err="1"/>
              <a:t>Ryouhei</a:t>
            </a:r>
            <a:r>
              <a:rPr lang="en-US" sz="1800" dirty="0"/>
              <a:t> Kano (NAOJ)</a:t>
            </a:r>
          </a:p>
          <a:p>
            <a:pPr marL="0" indent="0">
              <a:buNone/>
            </a:pPr>
            <a:r>
              <a:rPr lang="en-US" sz="1800" dirty="0"/>
              <a:t>Amy Winebarger (NASA/MSFC)</a:t>
            </a:r>
          </a:p>
          <a:p>
            <a:pPr marL="0" indent="0">
              <a:buNone/>
            </a:pPr>
            <a:r>
              <a:rPr lang="en-US" sz="1800" dirty="0"/>
              <a:t>Genevieve Vigil (NASA/MSFC)</a:t>
            </a:r>
          </a:p>
          <a:p>
            <a:pPr marL="0" indent="0">
              <a:buNone/>
            </a:pPr>
            <a:r>
              <a:rPr lang="en-US" sz="1800" dirty="0"/>
              <a:t>Brent </a:t>
            </a:r>
            <a:r>
              <a:rPr lang="en-US" sz="1800" dirty="0" err="1"/>
              <a:t>Beabout</a:t>
            </a:r>
            <a:r>
              <a:rPr lang="en-US" sz="1800" dirty="0"/>
              <a:t> (NASA/MSFC)</a:t>
            </a:r>
          </a:p>
          <a:p>
            <a:pPr marL="0" indent="0">
              <a:buNone/>
            </a:pPr>
            <a:r>
              <a:rPr lang="en-US" sz="1800" dirty="0" err="1"/>
              <a:t>Dyana</a:t>
            </a:r>
            <a:r>
              <a:rPr lang="en-US" sz="1800" dirty="0"/>
              <a:t> </a:t>
            </a:r>
            <a:r>
              <a:rPr lang="en-US" sz="1800" dirty="0" err="1"/>
              <a:t>Beabout</a:t>
            </a:r>
            <a:r>
              <a:rPr lang="en-US" sz="1800" dirty="0"/>
              <a:t> (NASA/MSFC)</a:t>
            </a:r>
          </a:p>
          <a:p>
            <a:pPr marL="0" indent="0">
              <a:buNone/>
            </a:pPr>
            <a:r>
              <a:rPr lang="en-US" sz="1800" dirty="0"/>
              <a:t>Andy Young (NASA/MSFC)</a:t>
            </a:r>
          </a:p>
          <a:p>
            <a:pPr marL="0" indent="0">
              <a:buNone/>
            </a:pPr>
            <a:r>
              <a:rPr lang="en-US" sz="1800" dirty="0"/>
              <a:t>Harlan Haight (NASA/MSFC)</a:t>
            </a:r>
          </a:p>
          <a:p>
            <a:pPr marL="0" indent="0">
              <a:buNone/>
            </a:pPr>
            <a:r>
              <a:rPr lang="en-US" sz="1800" dirty="0"/>
              <a:t>William Hogue (NASA/MSFC)</a:t>
            </a:r>
          </a:p>
          <a:p>
            <a:pPr marL="0" indent="0">
              <a:buNone/>
            </a:pPr>
            <a:r>
              <a:rPr lang="en-US" sz="1800" dirty="0"/>
              <a:t>Adam </a:t>
            </a:r>
            <a:r>
              <a:rPr lang="en-US" sz="1800" dirty="0" err="1"/>
              <a:t>Kobelski</a:t>
            </a:r>
            <a:r>
              <a:rPr lang="en-US" sz="1800" dirty="0"/>
              <a:t> (NASA/MSFC)</a:t>
            </a:r>
          </a:p>
          <a:p>
            <a:pPr marL="0" indent="0">
              <a:buNone/>
            </a:pPr>
            <a:r>
              <a:rPr lang="en-US" sz="1800" dirty="0"/>
              <a:t>Laurel </a:t>
            </a:r>
            <a:r>
              <a:rPr lang="en-US" sz="1800" dirty="0" err="1"/>
              <a:t>Rachmeler</a:t>
            </a:r>
            <a:r>
              <a:rPr lang="en-US" sz="1800" dirty="0"/>
              <a:t> (NOAA)</a:t>
            </a:r>
          </a:p>
          <a:p>
            <a:pPr marL="0" indent="0">
              <a:buNone/>
            </a:pPr>
            <a:r>
              <a:rPr lang="en-US" sz="1800" dirty="0"/>
              <a:t>Christian </a:t>
            </a:r>
            <a:r>
              <a:rPr lang="en-US" sz="1800" dirty="0" err="1"/>
              <a:t>Bethge</a:t>
            </a:r>
            <a:r>
              <a:rPr lang="en-US" sz="1800" dirty="0"/>
              <a:t> (</a:t>
            </a:r>
            <a:r>
              <a:rPr lang="en-US" sz="1800" dirty="0" err="1"/>
              <a:t>U.Colo</a:t>
            </a:r>
            <a:r>
              <a:rPr lang="en-US" sz="1800" dirty="0"/>
              <a:t>.)</a:t>
            </a:r>
          </a:p>
          <a:p>
            <a:pPr marL="0" indent="0">
              <a:buNone/>
            </a:pPr>
            <a:r>
              <a:rPr lang="en-US" sz="1800" dirty="0"/>
              <a:t>Bart De </a:t>
            </a:r>
            <a:r>
              <a:rPr lang="en-US" sz="1800" dirty="0" err="1"/>
              <a:t>Pontieu</a:t>
            </a:r>
            <a:r>
              <a:rPr lang="en-US" sz="1800" dirty="0"/>
              <a:t> (LMSAL)</a:t>
            </a:r>
          </a:p>
          <a:p>
            <a:pPr marL="0" indent="0">
              <a:buNone/>
            </a:pPr>
            <a:r>
              <a:rPr lang="en-US" sz="1800" dirty="0"/>
              <a:t>Taro </a:t>
            </a:r>
            <a:r>
              <a:rPr lang="en-US" sz="1800" dirty="0" err="1"/>
              <a:t>Sakao</a:t>
            </a:r>
            <a:r>
              <a:rPr lang="en-US" sz="1800" dirty="0"/>
              <a:t> (JAXA)</a:t>
            </a:r>
          </a:p>
          <a:p>
            <a:pPr marL="0" indent="0">
              <a:buNone/>
            </a:pPr>
            <a:r>
              <a:rPr lang="en-US" sz="1800" dirty="0"/>
              <a:t>Luca </a:t>
            </a:r>
            <a:r>
              <a:rPr lang="en-US" sz="1800" dirty="0" err="1"/>
              <a:t>Belluzzi</a:t>
            </a:r>
            <a:r>
              <a:rPr lang="en-US" sz="1800" dirty="0"/>
              <a:t> (IRSOL)</a:t>
            </a:r>
          </a:p>
          <a:p>
            <a:pPr marL="0" indent="0">
              <a:buNone/>
            </a:pPr>
            <a:r>
              <a:rPr lang="en-US" sz="1800" dirty="0" err="1"/>
              <a:t>Jirí</a:t>
            </a:r>
            <a:r>
              <a:rPr lang="en-US" sz="1800" dirty="0"/>
              <a:t> </a:t>
            </a:r>
            <a:r>
              <a:rPr lang="en-US" sz="1800" dirty="0" err="1"/>
              <a:t>Štêpán</a:t>
            </a:r>
            <a:r>
              <a:rPr lang="en-US" sz="1800" dirty="0"/>
              <a:t> (ASCR)</a:t>
            </a:r>
          </a:p>
          <a:p>
            <a:pPr marL="0" indent="0">
              <a:buNone/>
            </a:pPr>
            <a:r>
              <a:rPr lang="en-US" sz="1800" dirty="0" err="1"/>
              <a:t>Tanausú</a:t>
            </a:r>
            <a:r>
              <a:rPr lang="en-US" sz="1800" dirty="0"/>
              <a:t> del Pino </a:t>
            </a:r>
            <a:r>
              <a:rPr lang="en-US" sz="1800" dirty="0" err="1"/>
              <a:t>Alemán</a:t>
            </a:r>
            <a:r>
              <a:rPr lang="en-US" sz="1800" dirty="0"/>
              <a:t> (IAC)</a:t>
            </a:r>
          </a:p>
          <a:p>
            <a:pPr marL="0" indent="0">
              <a:buNone/>
            </a:pPr>
            <a:r>
              <a:rPr lang="en-US" sz="1800" dirty="0"/>
              <a:t>Ernest </a:t>
            </a:r>
            <a:r>
              <a:rPr lang="en-US" sz="1800" dirty="0" err="1"/>
              <a:t>Alsina</a:t>
            </a:r>
            <a:r>
              <a:rPr lang="en-US" sz="1800" dirty="0"/>
              <a:t> </a:t>
            </a:r>
            <a:r>
              <a:rPr lang="en-US" sz="1800" dirty="0" err="1"/>
              <a:t>Ballester</a:t>
            </a:r>
            <a:r>
              <a:rPr lang="en-US" sz="1800" dirty="0"/>
              <a:t> (IAC)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2FEE5-C3DF-804D-9896-AFE6D1BAA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87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7257" y="6688667"/>
            <a:ext cx="2133600" cy="152400"/>
          </a:xfrm>
        </p:spPr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Launch: 08 October 2021</a:t>
            </a:r>
            <a:endParaRPr lang="en-US" sz="2000" b="1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84A2D0-2649-814F-9D65-14C8D98BF8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174A99-8852-2948-8B5A-4B8A792A71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776" y="1090897"/>
            <a:ext cx="3718560" cy="4648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0FE4CF-7B58-ED42-8AC4-EF7890F3A2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5" y="1090897"/>
            <a:ext cx="3718561" cy="4648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0B40AF-7343-B211-B34B-217912AA4075}"/>
              </a:ext>
            </a:extLst>
          </p:cNvPr>
          <p:cNvSpPr txBox="1"/>
          <p:nvPr/>
        </p:nvSpPr>
        <p:spPr>
          <a:xfrm>
            <a:off x="6352736" y="5774267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credits: WSMR Photo</a:t>
            </a:r>
          </a:p>
        </p:txBody>
      </p:sp>
    </p:spTree>
    <p:extLst>
      <p:ext uri="{BB962C8B-B14F-4D97-AF65-F5344CB8AC3E}">
        <p14:creationId xmlns:p14="http://schemas.microsoft.com/office/powerpoint/2010/main" val="81448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Goal of the CLASP missions</a:t>
            </a:r>
            <a:endParaRPr lang="en-US" sz="2000" b="1" dirty="0">
              <a:latin typeface="+mn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BDE3DE-E428-E047-BAA2-11F6B4342E0B}"/>
              </a:ext>
            </a:extLst>
          </p:cNvPr>
          <p:cNvSpPr txBox="1">
            <a:spLocks noChangeArrowheads="1"/>
          </p:cNvSpPr>
          <p:nvPr/>
        </p:nvSpPr>
        <p:spPr>
          <a:xfrm>
            <a:off x="450524" y="848812"/>
            <a:ext cx="8242952" cy="27325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CLASP missions have one primary objective: </a:t>
            </a:r>
            <a:r>
              <a:rPr lang="en-US" sz="1800" u="sng" dirty="0"/>
              <a:t>enable mapping of the magnetic field in the Sun’s chromosphere</a:t>
            </a:r>
            <a:r>
              <a:rPr lang="en-US" sz="1800" dirty="0"/>
              <a:t>.</a:t>
            </a:r>
          </a:p>
          <a:p>
            <a:pPr lvl="1"/>
            <a:r>
              <a:rPr lang="en-US" sz="1400" dirty="0"/>
              <a:t>See especially </a:t>
            </a:r>
            <a:r>
              <a:rPr lang="en-US" sz="1400" dirty="0" err="1"/>
              <a:t>Belluzzi</a:t>
            </a:r>
            <a:r>
              <a:rPr lang="en-US" sz="1400" dirty="0"/>
              <a:t> &amp; Trujillo Bueno (2012); </a:t>
            </a:r>
            <a:r>
              <a:rPr lang="en-US" sz="1400" dirty="0" err="1"/>
              <a:t>Alsina</a:t>
            </a:r>
            <a:r>
              <a:rPr lang="en-US" sz="1400" dirty="0"/>
              <a:t> </a:t>
            </a:r>
            <a:r>
              <a:rPr lang="en-US" sz="1400" dirty="0" err="1"/>
              <a:t>Ballester</a:t>
            </a:r>
            <a:r>
              <a:rPr lang="en-US" sz="1400" dirty="0"/>
              <a:t> et al. (2016); del Pino </a:t>
            </a:r>
            <a:r>
              <a:rPr lang="en-US" sz="1400" dirty="0" err="1"/>
              <a:t>Alemán</a:t>
            </a:r>
            <a:r>
              <a:rPr lang="en-US" sz="1400" dirty="0"/>
              <a:t> et al. (2016)</a:t>
            </a:r>
          </a:p>
          <a:p>
            <a:r>
              <a:rPr lang="en-US" sz="1800" dirty="0"/>
              <a:t>Magnetic field is the source and storage medium of energy for solar flares, mass ejections, and space weather.  </a:t>
            </a:r>
            <a:r>
              <a:rPr lang="en-US" sz="1800" i="1" dirty="0"/>
              <a:t>Magnetism is everything</a:t>
            </a:r>
            <a:r>
              <a:rPr lang="en-US" sz="1800" dirty="0"/>
              <a:t>.</a:t>
            </a:r>
          </a:p>
          <a:p>
            <a:r>
              <a:rPr lang="en-US" sz="1800" dirty="0"/>
              <a:t>The chromosphere is a key layer of the Sun’s atmosphere, and yet we do not have measurements of the magnetic field there – we only measure the magnetism in the photosphere, the “surface” of the Sun, and it’s not sufficient.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3CD89F-4129-AF4B-AA6E-E784181DA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FEEE150C-3A30-7640-8E91-2F05091D3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47" y="3581400"/>
            <a:ext cx="3587505" cy="30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28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Goal of the CLASP missions</a:t>
            </a:r>
            <a:endParaRPr lang="en-US" sz="2000" b="1" dirty="0">
              <a:latin typeface="+mn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BDE3DE-E428-E047-BAA2-11F6B4342E0B}"/>
              </a:ext>
            </a:extLst>
          </p:cNvPr>
          <p:cNvSpPr txBox="1">
            <a:spLocks noChangeArrowheads="1"/>
          </p:cNvSpPr>
          <p:nvPr/>
        </p:nvSpPr>
        <p:spPr>
          <a:xfrm>
            <a:off x="450524" y="848812"/>
            <a:ext cx="8242952" cy="27325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Chromosphere contains more mass than the interplanetary heliosphere, requires a heating rate higher than the corona’s and mediates all energy driving the solar wind.</a:t>
            </a:r>
          </a:p>
          <a:p>
            <a:pPr lvl="1"/>
            <a:r>
              <a:rPr lang="en-US" sz="1600" dirty="0"/>
              <a:t>How to constrain energy flux of Alfvén waves propagating through the chromosphere?</a:t>
            </a:r>
          </a:p>
          <a:p>
            <a:pPr lvl="1"/>
            <a:r>
              <a:rPr lang="en-US" sz="1600" dirty="0"/>
              <a:t>What is the height of the 𝞫=1 transition?</a:t>
            </a:r>
          </a:p>
          <a:p>
            <a:pPr lvl="1"/>
            <a:r>
              <a:rPr lang="en-US" sz="1600" dirty="0"/>
              <a:t>Provide a more suitable basis for non-linear force-free extrapolations</a:t>
            </a:r>
          </a:p>
          <a:p>
            <a:r>
              <a:rPr lang="en-US" sz="1600" dirty="0"/>
              <a:t>CLASP, CLASP2, and now CLASP2.1 have developed and demonstrated a technique for making these measurements, as pathfinders for a future satellite </a:t>
            </a:r>
            <a:r>
              <a:rPr lang="en-US" sz="1600" dirty="0" err="1"/>
              <a:t>chromospheric</a:t>
            </a:r>
            <a:r>
              <a:rPr lang="en-US" sz="1600" dirty="0"/>
              <a:t> observatory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3CD89F-4129-AF4B-AA6E-E784181DA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FEEE150C-3A30-7640-8E91-2F05091D3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742" y="3237664"/>
            <a:ext cx="3995448" cy="336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75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>
            <a:extLst>
              <a:ext uri="{FF2B5EF4-FFF2-40B4-BE49-F238E27FC236}">
                <a16:creationId xmlns:a16="http://schemas.microsoft.com/office/drawing/2014/main" id="{ED556F95-A285-E341-A7AB-77417C0EC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50"/>
          <a:stretch/>
        </p:blipFill>
        <p:spPr>
          <a:xfrm>
            <a:off x="4825532" y="-95652"/>
            <a:ext cx="4318468" cy="331972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7257" y="6688667"/>
            <a:ext cx="2133600" cy="152400"/>
          </a:xfrm>
        </p:spPr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 to CLASP2.1</a:t>
            </a:r>
            <a:endParaRPr lang="en-US" sz="2000" b="1" dirty="0">
              <a:latin typeface="+mn-l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990600"/>
            <a:ext cx="4673132" cy="5181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 dirty="0"/>
              <a:t>What CLASP2 did: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Weak-field approximation yields </a:t>
            </a:r>
            <a:r>
              <a:rPr lang="en-US" sz="1600" dirty="0" err="1"/>
              <a:t>B</a:t>
            </a:r>
            <a:r>
              <a:rPr lang="en-US" sz="1600" baseline="-25000" dirty="0" err="1"/>
              <a:t>los</a:t>
            </a:r>
            <a:r>
              <a:rPr lang="en-US" sz="1600" dirty="0"/>
              <a:t>, shown in Ishikawa et al. (2021) </a:t>
            </a:r>
            <a:r>
              <a:rPr lang="en-US" sz="1600" i="1" dirty="0"/>
              <a:t>Science Advances, </a:t>
            </a:r>
            <a:r>
              <a:rPr lang="en-US" sz="1600" dirty="0"/>
              <a:t>vol.7, issue 8, pg. eabe8406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Full inversion with </a:t>
            </a:r>
            <a:r>
              <a:rPr lang="en-US" sz="1600" i="1" dirty="0"/>
              <a:t>Tenerife Inversion Code (TIC)</a:t>
            </a:r>
            <a:r>
              <a:rPr lang="en-US" sz="1600" dirty="0"/>
              <a:t>, shown in Li et al. (2023), </a:t>
            </a:r>
            <a:r>
              <a:rPr lang="en-US" sz="1600" i="1" dirty="0" err="1"/>
              <a:t>ApJ</a:t>
            </a:r>
            <a:r>
              <a:rPr lang="en-US" sz="1600" dirty="0"/>
              <a:t>, 945, 144.  Recovers stratification of T, </a:t>
            </a:r>
            <a:r>
              <a:rPr lang="en-US" sz="1600" dirty="0" err="1"/>
              <a:t>B</a:t>
            </a:r>
            <a:r>
              <a:rPr lang="en-US" sz="1600" baseline="-25000" dirty="0" err="1"/>
              <a:t>los</a:t>
            </a:r>
            <a:r>
              <a:rPr lang="en-US" sz="1600" dirty="0"/>
              <a:t>, density, and macroscopic velocity at each spatial point along the slit.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Demonstrated evidence of </a:t>
            </a:r>
            <a:r>
              <a:rPr lang="en-US" sz="1600" dirty="0" err="1"/>
              <a:t>Hanle</a:t>
            </a:r>
            <a:r>
              <a:rPr lang="en-US" sz="1600" dirty="0"/>
              <a:t> and magneto-optical effects, in Ishikawa et al. (2023), </a:t>
            </a:r>
            <a:r>
              <a:rPr lang="en-US" sz="1600" i="1" dirty="0" err="1"/>
              <a:t>ApJ</a:t>
            </a:r>
            <a:r>
              <a:rPr lang="en-US" sz="1600" dirty="0"/>
              <a:t>, 945, 125.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Confirmed center-to-limb variation in quiet Sun as first observed in CLASP-1, in </a:t>
            </a:r>
            <a:r>
              <a:rPr lang="en-US" sz="1600" dirty="0" err="1"/>
              <a:t>Rachmeler</a:t>
            </a:r>
            <a:r>
              <a:rPr lang="en-US" sz="1600" dirty="0"/>
              <a:t> et al. (2022), </a:t>
            </a:r>
            <a:r>
              <a:rPr lang="en-US" sz="1600" i="1" dirty="0" err="1"/>
              <a:t>ApJ</a:t>
            </a:r>
            <a:r>
              <a:rPr lang="en-US" sz="1600" dirty="0"/>
              <a:t>, 936, 67.</a:t>
            </a:r>
          </a:p>
          <a:p>
            <a:pPr lvl="1"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8" name="Picture 10" descr="Screen Shot 2021-03-12 at 1.19.09 PM.png">
            <a:extLst>
              <a:ext uri="{FF2B5EF4-FFF2-40B4-BE49-F238E27FC236}">
                <a16:creationId xmlns:a16="http://schemas.microsoft.com/office/drawing/2014/main" id="{1CE938DD-1B1B-7145-935B-C87A6C868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065" y="2568079"/>
            <a:ext cx="4696441" cy="34440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8775F8-7A50-CD42-8B16-A33A036808A8}"/>
              </a:ext>
            </a:extLst>
          </p:cNvPr>
          <p:cNvSpPr txBox="1"/>
          <p:nvPr/>
        </p:nvSpPr>
        <p:spPr>
          <a:xfrm>
            <a:off x="5105400" y="6012126"/>
            <a:ext cx="4038600" cy="7359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The result is a 1-dimensional </a:t>
            </a:r>
            <a:r>
              <a:rPr lang="en-US" sz="1400" i="1" dirty="0">
                <a:cs typeface="Calibri"/>
              </a:rPr>
              <a:t>magnetogram</a:t>
            </a:r>
            <a:r>
              <a:rPr lang="en-US" sz="1400" dirty="0">
                <a:cs typeface="Calibri"/>
              </a:rPr>
              <a:t>, a measure of magnetic field strength along a narrow track on the Sun.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8CE240-BE88-2B4E-9F88-C5A8D9B7C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3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147B1F-9F55-7043-AB88-92BCE5B75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BF81D-31A1-8140-AED6-F0A0FC23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EBAC6-8CF2-4B4C-9A89-BF0A9112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E4FE4E-E188-6C4B-A208-BEDC8E6859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 to CLASP2.1</a:t>
            </a:r>
            <a:endParaRPr lang="en-US" sz="2000" b="1" dirty="0">
              <a:latin typeface="+mn-lt"/>
            </a:endParaRPr>
          </a:p>
        </p:txBody>
      </p:sp>
      <p:pic>
        <p:nvPicPr>
          <p:cNvPr id="6" name="Picture 5" descr="20100220_0119_eit304_1024">
            <a:extLst>
              <a:ext uri="{FF2B5EF4-FFF2-40B4-BE49-F238E27FC236}">
                <a16:creationId xmlns:a16="http://schemas.microsoft.com/office/drawing/2014/main" id="{5982C118-3E1B-B848-8497-A7B3DC8E3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" t="5680" r="5875" b="7218"/>
          <a:stretch/>
        </p:blipFill>
        <p:spPr bwMode="auto">
          <a:xfrm>
            <a:off x="1031634" y="3203274"/>
            <a:ext cx="2635609" cy="260482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コネクタ 31">
            <a:extLst>
              <a:ext uri="{FF2B5EF4-FFF2-40B4-BE49-F238E27FC236}">
                <a16:creationId xmlns:a16="http://schemas.microsoft.com/office/drawing/2014/main" id="{71076F37-77B2-EB42-A8B8-4ED8D0B923F2}"/>
              </a:ext>
            </a:extLst>
          </p:cNvPr>
          <p:cNvCxnSpPr/>
          <p:nvPr/>
        </p:nvCxnSpPr>
        <p:spPr>
          <a:xfrm>
            <a:off x="2105029" y="3895181"/>
            <a:ext cx="320384" cy="88729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5D1779-E578-5545-9140-C325292B2A52}"/>
              </a:ext>
            </a:extLst>
          </p:cNvPr>
          <p:cNvCxnSpPr>
            <a:cxnSpLocks/>
          </p:cNvCxnSpPr>
          <p:nvPr/>
        </p:nvCxnSpPr>
        <p:spPr>
          <a:xfrm>
            <a:off x="3667243" y="4418517"/>
            <a:ext cx="109047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B559DF4-3EA3-0446-B8EB-988E64AA1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110" y="3034684"/>
            <a:ext cx="2875254" cy="27734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910D2-AB77-1344-8016-26FE3A00C1D0}"/>
              </a:ext>
            </a:extLst>
          </p:cNvPr>
          <p:cNvCxnSpPr>
            <a:cxnSpLocks/>
          </p:cNvCxnSpPr>
          <p:nvPr/>
        </p:nvCxnSpPr>
        <p:spPr>
          <a:xfrm flipV="1">
            <a:off x="2265221" y="3034684"/>
            <a:ext cx="2513889" cy="766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819FE0-1ABB-B945-99AE-0E0C76B4DD10}"/>
              </a:ext>
            </a:extLst>
          </p:cNvPr>
          <p:cNvCxnSpPr>
            <a:cxnSpLocks/>
          </p:cNvCxnSpPr>
          <p:nvPr/>
        </p:nvCxnSpPr>
        <p:spPr>
          <a:xfrm>
            <a:off x="2265221" y="4030823"/>
            <a:ext cx="2513889" cy="1777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>
            <a:extLst>
              <a:ext uri="{FF2B5EF4-FFF2-40B4-BE49-F238E27FC236}">
                <a16:creationId xmlns:a16="http://schemas.microsoft.com/office/drawing/2014/main" id="{B49E8303-7D29-6544-9455-75622E7BEFE5}"/>
              </a:ext>
            </a:extLst>
          </p:cNvPr>
          <p:cNvSpPr txBox="1">
            <a:spLocks noChangeArrowheads="1"/>
          </p:cNvSpPr>
          <p:nvPr/>
        </p:nvSpPr>
        <p:spPr>
          <a:xfrm>
            <a:off x="256560" y="990600"/>
            <a:ext cx="8658839" cy="3352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 dirty="0"/>
              <a:t>CLASP2.1 objective: Expand the 1-D “magnetogram” of CLASP2 over a 2-D area.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Solution: Scan the spectrograph slit over the target.  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For adequate signal/noise, we require at least 16 seconds “dwell” at each slit location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To make a useful/compelling data product, we require at least 8 </a:t>
            </a:r>
            <a:r>
              <a:rPr lang="en-US" sz="1600" dirty="0" err="1"/>
              <a:t>pointings</a:t>
            </a:r>
            <a:r>
              <a:rPr lang="en-US" sz="1600" dirty="0"/>
              <a:t>, approximately 2 arcsec apart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ED202-1AF5-2A44-8063-DC47F6725017}"/>
              </a:ext>
            </a:extLst>
          </p:cNvPr>
          <p:cNvSpPr txBox="1"/>
          <p:nvPr/>
        </p:nvSpPr>
        <p:spPr>
          <a:xfrm>
            <a:off x="1066800" y="5943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CLASP2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66CC9-03A0-6644-979A-19D2C3D416AA}"/>
              </a:ext>
            </a:extLst>
          </p:cNvPr>
          <p:cNvSpPr txBox="1"/>
          <p:nvPr/>
        </p:nvSpPr>
        <p:spPr>
          <a:xfrm>
            <a:off x="4959437" y="5943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CLASP2.1 concept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F180D1-7DF9-7B49-B9D0-3BB13E76B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70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Preliminary results</a:t>
            </a:r>
            <a:endParaRPr lang="en-US" sz="2000" b="1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6F1A2-1180-E349-B893-8A9386BCC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BF11B7-9A7D-A154-907C-3E366F7FF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72" t="-11111" r="-5072"/>
          <a:stretch/>
        </p:blipFill>
        <p:spPr>
          <a:xfrm>
            <a:off x="381000" y="111125"/>
            <a:ext cx="8382000" cy="6635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BE4C54-3292-745B-99A8-24E8ECFAA6B8}"/>
              </a:ext>
            </a:extLst>
          </p:cNvPr>
          <p:cNvSpPr txBox="1"/>
          <p:nvPr/>
        </p:nvSpPr>
        <p:spPr>
          <a:xfrm>
            <a:off x="5614533" y="6276629"/>
            <a:ext cx="2667000" cy="335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Calibri"/>
              </a:rPr>
              <a:t>Analysis by </a:t>
            </a:r>
            <a:r>
              <a:rPr lang="en-US" sz="1600" dirty="0" err="1">
                <a:cs typeface="Calibri"/>
              </a:rPr>
              <a:t>Joten</a:t>
            </a:r>
            <a:r>
              <a:rPr lang="en-US" sz="1600" dirty="0">
                <a:cs typeface="Calibri"/>
              </a:rPr>
              <a:t> Okamoto</a:t>
            </a:r>
          </a:p>
        </p:txBody>
      </p:sp>
    </p:spTree>
    <p:extLst>
      <p:ext uri="{BB962C8B-B14F-4D97-AF65-F5344CB8AC3E}">
        <p14:creationId xmlns:p14="http://schemas.microsoft.com/office/powerpoint/2010/main" val="2746208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2B51B-9386-B540-BB95-AD14457A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2D2B2-5CD6-4540-BD14-E533CF14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AAS/SPD Meeting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33D42-3EEA-4147-AF15-661C65FF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94C6-BFCC-6346-AEB0-EE2A3F6EDF5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31C29-73BB-7C45-9421-0CC6D0696C43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7232876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+mn-lt"/>
              </a:rPr>
              <a:t>CLASP2.1 Preliminary results</a:t>
            </a:r>
            <a:endParaRPr lang="en-US" sz="2000" b="1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6F1A2-1180-E349-B893-8A9386BCC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" y="5774267"/>
            <a:ext cx="749782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6D9FD8-3838-07A1-ABDC-13793C9ED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7" t="25897" r="17647" b="7225"/>
          <a:stretch/>
        </p:blipFill>
        <p:spPr>
          <a:xfrm>
            <a:off x="1054683" y="898566"/>
            <a:ext cx="7034634" cy="5222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2542D9-DC52-2D90-4AB3-B0FA1465A8A0}"/>
              </a:ext>
            </a:extLst>
          </p:cNvPr>
          <p:cNvSpPr txBox="1"/>
          <p:nvPr/>
        </p:nvSpPr>
        <p:spPr>
          <a:xfrm>
            <a:off x="5487609" y="6019800"/>
            <a:ext cx="2667000" cy="335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8751" tIns="44375" rIns="88751" bIns="443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Calibri"/>
              </a:rPr>
              <a:t>Analysis by </a:t>
            </a:r>
            <a:r>
              <a:rPr lang="en-US" sz="1600" dirty="0" err="1">
                <a:cs typeface="Calibri"/>
              </a:rPr>
              <a:t>Donguk</a:t>
            </a:r>
            <a:r>
              <a:rPr lang="en-US" sz="1600" dirty="0">
                <a:cs typeface="Calibri"/>
              </a:rPr>
              <a:t> Song</a:t>
            </a:r>
          </a:p>
        </p:txBody>
      </p:sp>
    </p:spTree>
    <p:extLst>
      <p:ext uri="{BB962C8B-B14F-4D97-AF65-F5344CB8AC3E}">
        <p14:creationId xmlns:p14="http://schemas.microsoft.com/office/powerpoint/2010/main" val="415919783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4">
      <a:dk1>
        <a:srgbClr val="000000"/>
      </a:dk1>
      <a:lt1>
        <a:srgbClr val="FFFFFF"/>
      </a:lt1>
      <a:dk2>
        <a:srgbClr val="0007FF"/>
      </a:dk2>
      <a:lt2>
        <a:srgbClr val="D8CCC2"/>
      </a:lt2>
      <a:accent1>
        <a:srgbClr val="8800FF"/>
      </a:accent1>
      <a:accent2>
        <a:srgbClr val="FF0200"/>
      </a:accent2>
      <a:accent3>
        <a:srgbClr val="FF8902"/>
      </a:accent3>
      <a:accent4>
        <a:srgbClr val="FEFF00"/>
      </a:accent4>
      <a:accent5>
        <a:srgbClr val="00FF24"/>
      </a:accent5>
      <a:accent6>
        <a:srgbClr val="02FA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LASP2_MPR_SEP17" id="{91F1BDB7-915B-A24B-B81B-D7D0E7FD8C97}" vid="{790ACE3C-1EC9-A545-9567-0B6D182198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e204e60-067e-4038-94f2-854b39719b5c">4SDW4C4EAYDZ-184-3035</_dlc_DocId>
    <_dlc_DocIdUrl xmlns="ce204e60-067e-4038-94f2-854b39719b5c">
      <Url>https://sharepoint.msfc.nasa.gov/sites/sciencetech/_layouts/15/DocIdRedir.aspx?ID=4SDW4C4EAYDZ-184-3035</Url>
      <Description>4SDW4C4EAYDZ-184-3035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AE641CACCC814FB2E563C8B5F00F61" ma:contentTypeVersion="0" ma:contentTypeDescription="Create a new document." ma:contentTypeScope="" ma:versionID="851a894f6cf57fa83b0b3b6b08f26224">
  <xsd:schema xmlns:xsd="http://www.w3.org/2001/XMLSchema" xmlns:xs="http://www.w3.org/2001/XMLSchema" xmlns:p="http://schemas.microsoft.com/office/2006/metadata/properties" xmlns:ns2="ce204e60-067e-4038-94f2-854b39719b5c" targetNamespace="http://schemas.microsoft.com/office/2006/metadata/properties" ma:root="true" ma:fieldsID="050a0c29bf9ad1f073a2613f454ac878" ns2:_="">
    <xsd:import namespace="ce204e60-067e-4038-94f2-854b39719b5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04e60-067e-4038-94f2-854b39719b5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E462AB-7F93-4F83-AEE6-2615EAD7967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FD6690D-6926-4ABD-BDE4-BF0112019A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D26BDC-23F9-4FB7-A2B8-2F58C46EC82D}">
  <ds:schemaRefs>
    <ds:schemaRef ds:uri="http://schemas.microsoft.com/office/2006/metadata/properties"/>
    <ds:schemaRef ds:uri="http://schemas.microsoft.com/office/infopath/2007/PartnerControls"/>
    <ds:schemaRef ds:uri="ce204e60-067e-4038-94f2-854b39719b5c"/>
  </ds:schemaRefs>
</ds:datastoreItem>
</file>

<file path=customXml/itemProps4.xml><?xml version="1.0" encoding="utf-8"?>
<ds:datastoreItem xmlns:ds="http://schemas.openxmlformats.org/officeDocument/2006/customXml" ds:itemID="{24D57409-4242-4B95-90B7-1664B7E5A5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204e60-067e-4038-94f2-854b39719b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CLASP2_MPR_SEP17</Template>
  <TotalTime>12288</TotalTime>
  <Words>1140</Words>
  <Application>Microsoft Macintosh PowerPoint</Application>
  <PresentationFormat>On-screen Show (4:3)</PresentationFormat>
  <Paragraphs>146</Paragraphs>
  <Slides>15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McKenzie, David E (MSFC-ST13)</cp:lastModifiedBy>
  <cp:revision>179</cp:revision>
  <cp:lastPrinted>2018-01-23T15:45:33Z</cp:lastPrinted>
  <dcterms:created xsi:type="dcterms:W3CDTF">2017-09-17T13:50:23Z</dcterms:created>
  <dcterms:modified xsi:type="dcterms:W3CDTF">2023-08-15T15:49:42Z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0x01010029AE641CACCC814FB2E563C8B5F00F61</vt:lpwstr>
  </property>
  <property fmtid="{D5CDD505-2E9C-101B-9397-08002B2CF9AE}" pid="3" name="_dlc_DocIdItemGuid">
    <vt:lpwstr>8cababf0-df6e-47b2-8f27-7a0e09bae4c9</vt:lpwstr>
  </property>
</Properties>
</file>