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9582_F3ED9205.xml" ContentType="application/vnd.ms-powerpoint.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omments/modernComment_101_4249B20F.xml" ContentType="application/vnd.ms-powerpoint.comment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omments/modernComment_957A_C9308478.xml" ContentType="application/vnd.ms-powerpoint.comments+xml"/>
  <Override PartName="/ppt/comments/modernComment_9581_477F8A3F.xml" ContentType="application/vnd.ms-powerpoint.comment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omments/modernComment_104_6FE221B7.xml" ContentType="application/vnd.ms-powerpoint.comments+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omments/modernComment_957D_644205B7.xml" ContentType="application/vnd.ms-powerpoint.comments+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omments/modernComment_9580_51CF198E.xml" ContentType="application/vnd.ms-powerpoint.comments+xml"/>
  <Override PartName="/ppt/comments/modernComment_103_4617720E.xml" ContentType="application/vnd.ms-powerpoint.comments+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comments/modernComment_9579_F4707FBF.xml" ContentType="application/vnd.ms-powerpoint.comments+xml"/>
  <Override PartName="/ppt/notesSlides/notesSlide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8" r:id="rId3"/>
    <p:sldMasterId id="2147483676" r:id="rId4"/>
  </p:sldMasterIdLst>
  <p:notesMasterIdLst>
    <p:notesMasterId r:id="rId39"/>
  </p:notesMasterIdLst>
  <p:sldIdLst>
    <p:sldId id="256" r:id="rId5"/>
    <p:sldId id="2072578073" r:id="rId6"/>
    <p:sldId id="2072578076" r:id="rId7"/>
    <p:sldId id="2072578056" r:id="rId8"/>
    <p:sldId id="2072577951" r:id="rId9"/>
    <p:sldId id="2072578070" r:id="rId10"/>
    <p:sldId id="37389" r:id="rId11"/>
    <p:sldId id="38264" r:id="rId12"/>
    <p:sldId id="2072578069" r:id="rId13"/>
    <p:sldId id="2072578071" r:id="rId14"/>
    <p:sldId id="2140" r:id="rId15"/>
    <p:sldId id="2072577897" r:id="rId16"/>
    <p:sldId id="38290" r:id="rId17"/>
    <p:sldId id="38291" r:id="rId18"/>
    <p:sldId id="38292" r:id="rId19"/>
    <p:sldId id="2072578077" r:id="rId20"/>
    <p:sldId id="38274" r:id="rId21"/>
    <p:sldId id="257" r:id="rId22"/>
    <p:sldId id="38266" r:id="rId23"/>
    <p:sldId id="38273" r:id="rId24"/>
    <p:sldId id="261" r:id="rId25"/>
    <p:sldId id="260" r:id="rId26"/>
    <p:sldId id="38269" r:id="rId27"/>
    <p:sldId id="38272" r:id="rId28"/>
    <p:sldId id="259" r:id="rId29"/>
    <p:sldId id="38270" r:id="rId30"/>
    <p:sldId id="2072578074" r:id="rId31"/>
    <p:sldId id="262" r:id="rId32"/>
    <p:sldId id="38265" r:id="rId33"/>
    <p:sldId id="2072578052" r:id="rId34"/>
    <p:sldId id="2072577984" r:id="rId35"/>
    <p:sldId id="2072578075" r:id="rId36"/>
    <p:sldId id="1897" r:id="rId37"/>
    <p:sldId id="38282"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4818664-5453-02CB-A337-3B430A72FC10}" name="Moreira Dudzinski, Krystofer L. (MSFC-ED04)" initials="M(" userId="S::kdudzins@ndc.nasa.gov::4989599a-5fad-4ba4-b2e3-1b2fc9dbd5f7" providerId="AD"/>
  <p188:author id="{F7D58D6F-000D-AE5E-8A06-4695B92D4537}" name="Johnson, James E. (MSFC-HP40)" initials="JJE(H" userId="S::jejohns5@ndc.nasa.gov::d1dbaa5a-7fff-4d77-b5a2-c76f57014f24" providerId="AD"/>
  <p188:author id="{99419AA5-2A03-4BB3-5EA1-C2A708B9DA3F}" name="Prater, Tracie {she, her} (MSFC-HP40)" initials="PT{h(H" userId="S::tprater@ndc.nasa.gov::5ecdb663-cff7-4838-8e8b-f7dffd7dbde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62A0A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59" d="100"/>
          <a:sy n="59" d="100"/>
        </p:scale>
        <p:origin x="86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8/10/relationships/authors" Target="author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comments/modernComment_101_4249B20F.xml><?xml version="1.0" encoding="utf-8"?>
<p188:cmLst xmlns:a="http://schemas.openxmlformats.org/drawingml/2006/main" xmlns:r="http://schemas.openxmlformats.org/officeDocument/2006/relationships" xmlns:p188="http://schemas.microsoft.com/office/powerpoint/2018/8/main">
  <p188:cm id="{D57892EE-72A4-45C4-A30A-77AECDB4E2AC}" authorId="{F7D58D6F-000D-AE5E-8A06-4695B92D4537}" status="resolved" created="2023-08-08T21:15:33.797" complete="100000">
    <ac:deMkLst xmlns:ac="http://schemas.microsoft.com/office/drawing/2013/main/command">
      <pc:docMk xmlns:pc="http://schemas.microsoft.com/office/powerpoint/2013/main/command"/>
      <pc:sldMk xmlns:pc="http://schemas.microsoft.com/office/powerpoint/2013/main/command" cId="1112125967" sldId="257"/>
      <ac:spMk id="7" creationId="{F0C9EB09-62D9-DDF2-00FD-E451CDA282C0}"/>
    </ac:deMkLst>
    <p188:txBody>
      <a:bodyPr/>
      <a:lstStyle/>
      <a:p>
        <a:r>
          <a:rPr lang="en-US"/>
          <a:t>[@Kessler, Paul D. (MSFC-HP40)], Flagging you once for all further comments. Suggest re-phrasing to "Develop a phased habitation architecture that includes a build-up of integrated and progressively advanced habitation capabilities and elements that lead to sustained lunar operations." Maybe add a header "Vision Statement". Suggested new/removed verbiage in light blue font.</a:t>
        </a:r>
      </a:p>
    </p188:txBody>
  </p188:cm>
  <p188:cm id="{6A3309BD-F8CB-4410-96EF-1FEB504B2121}" authorId="{F7D58D6F-000D-AE5E-8A06-4695B92D4537}" status="resolved" created="2023-08-08T21:32:22.363" complete="100000">
    <ac:txMkLst xmlns:ac="http://schemas.microsoft.com/office/drawing/2013/main/command">
      <pc:docMk xmlns:pc="http://schemas.microsoft.com/office/powerpoint/2013/main/command"/>
      <pc:sldMk xmlns:pc="http://schemas.microsoft.com/office/powerpoint/2013/main/command" cId="1112125967" sldId="257"/>
      <ac:graphicFrameMk id="6" creationId="{3FBD2600-335E-F0EF-9C3A-87A9D4C9937B}"/>
      <dc:dgmMk xmlns:dc="http://schemas.microsoft.com/office/drawing/2013/diagram/command"/>
      <dc:nodeMk xmlns:dc="http://schemas.microsoft.com/office/drawing/2013/diagram/command" id="{66E418EA-3D61-46A2-90D9-1FC30A4CD42F}"/>
      <ac:txMk cp="0" len="117">
        <ac:context len="118" hash="2777971329"/>
      </ac:txMk>
    </ac:txMkLst>
    <p188:pos x="6311588" y="2119770"/>
    <p188:replyLst>
      <p188:reply id="{E4278021-A38B-4891-9330-B2590854286E}" authorId="{F7D58D6F-000D-AE5E-8A06-4695B92D4537}" created="2023-08-10T17:38:14.541">
        <p188:txBody>
          <a:bodyPr/>
          <a:lstStyle/>
          <a:p>
            <a:r>
              <a:rPr lang="en-US"/>
              <a:t>Left open-ended</a:t>
            </a:r>
          </a:p>
        </p188:txBody>
      </p188:reply>
    </p188:replyLst>
    <p188:txBody>
      <a:bodyPr/>
      <a:lstStyle/>
      <a:p>
        <a:r>
          <a:rPr lang="en-US"/>
          <a:t>Note the second sub-bullet under the roadmap may appear as contradictory to the note/guidance of not being focused on developing mass properties. I think we're asking for a qualitative capability gap assessment, correct?</a:t>
        </a:r>
      </a:p>
    </p188:txBody>
  </p188:cm>
  <p188:cm id="{061551F2-D2D7-4146-BE45-FE59B95B58BD}" authorId="{99419AA5-2A03-4BB3-5EA1-C2A708B9DA3F}" status="resolved" created="2023-08-09T02:29:42.645" complete="100000">
    <ac:deMkLst xmlns:ac="http://schemas.microsoft.com/office/drawing/2013/main/command">
      <pc:docMk xmlns:pc="http://schemas.microsoft.com/office/powerpoint/2013/main/command"/>
      <pc:sldMk xmlns:pc="http://schemas.microsoft.com/office/powerpoint/2013/main/command" cId="1112125967" sldId="257"/>
      <ac:graphicFrameMk id="6" creationId="{3FBD2600-335E-F0EF-9C3A-87A9D4C9937B}"/>
    </ac:deMkLst>
    <p188:replyLst>
      <p188:reply id="{DF49C6D0-9029-4FEB-AB6F-DC194238B4E1}" authorId="{99419AA5-2A03-4BB3-5EA1-C2A708B9DA3F}" created="2023-08-09T02:36:54.544">
        <p188:txBody>
          <a:bodyPr/>
          <a:lstStyle/>
          <a:p>
            <a:r>
              <a:rPr lang="en-US"/>
              <a:t>Also general commonalities or potential commonalities between class 2 and class 3 from an architectural perspective? </a:t>
            </a:r>
          </a:p>
        </p188:txBody>
      </p188:reply>
      <p188:reply id="{9D299B72-A349-4A98-95DC-1F0EC132C17A}" authorId="{F7D58D6F-000D-AE5E-8A06-4695B92D4537}" created="2023-08-10T17:40:47.704">
        <p188:txBody>
          <a:bodyPr/>
          <a:lstStyle/>
          <a:p>
            <a:r>
              <a:rPr lang="en-US"/>
              <a:t>Paraphrased this sentiment in a new sub-bullet.</a:t>
            </a:r>
          </a:p>
        </p188:txBody>
      </p188:reply>
    </p188:replyLst>
    <p188:txBody>
      <a:bodyPr/>
      <a:lstStyle/>
      <a:p>
        <a:r>
          <a:rPr lang="en-US"/>
          <a:t>Maybe also consider challenges that are common between class 2 and class 3 habitats?  We talk about outfitting being a common challenge, but identifying other areas/points may help us define further collaborations of mutual benefit with the constructed habitat community. </a:t>
        </a:r>
      </a:p>
    </p188:txBody>
  </p188:cm>
  <p188:cm id="{1A49815C-31FF-48B9-B524-03D4189B6C5C}" authorId="{99419AA5-2A03-4BB3-5EA1-C2A708B9DA3F}" status="resolved" created="2023-08-09T02:41:32.781" complete="100000">
    <pc:sldMkLst xmlns:pc="http://schemas.microsoft.com/office/powerpoint/2013/main/command">
      <pc:docMk/>
      <pc:sldMk cId="1112125967" sldId="257"/>
    </pc:sldMkLst>
    <p188:replyLst>
      <p188:reply id="{25252BE8-2973-4C31-A7D2-A3FDAA42C862}" authorId="{F7D58D6F-000D-AE5E-8A06-4695B92D4537}" created="2023-08-10T17:43:05.585">
        <p188:txBody>
          <a:bodyPr/>
          <a:lstStyle/>
          <a:p>
            <a:r>
              <a:rPr lang="en-US"/>
              <a:t>This is guidance for all teams, so all goals to be considered.</a:t>
            </a:r>
          </a:p>
        </p188:txBody>
      </p188:reply>
    </p188:replyLst>
    <p188:txBody>
      <a:bodyPr/>
      <a:lstStyle/>
      <a:p>
        <a:r>
          <a:rPr lang="en-US"/>
          <a:t>General question -- is each team working on all of these goals or will each team be assigned to tackle only some of these topics, but coordinate back with other teams for integration? </a:t>
        </a:r>
      </a:p>
    </p188:txBody>
  </p188:cm>
</p188:cmLst>
</file>

<file path=ppt/comments/modernComment_103_4617720E.xml><?xml version="1.0" encoding="utf-8"?>
<p188:cmLst xmlns:a="http://schemas.openxmlformats.org/drawingml/2006/main" xmlns:r="http://schemas.openxmlformats.org/officeDocument/2006/relationships" xmlns:p188="http://schemas.microsoft.com/office/powerpoint/2018/8/main">
  <p188:cm id="{978C3356-A91C-4C88-A112-DA1EC8D84BEA}" authorId="{99419AA5-2A03-4BB3-5EA1-C2A708B9DA3F}" status="resolved" created="2023-08-09T02:48:51.459" complete="100000">
    <ac:deMkLst xmlns:ac="http://schemas.microsoft.com/office/drawing/2013/main/command">
      <pc:docMk xmlns:pc="http://schemas.microsoft.com/office/powerpoint/2013/main/command"/>
      <pc:sldMk xmlns:pc="http://schemas.microsoft.com/office/powerpoint/2013/main/command" cId="1175941646" sldId="259"/>
      <ac:graphicFrameMk id="38" creationId="{83845A19-8F72-42E7-4692-FD02303E1491}"/>
    </ac:deMkLst>
    <p188:replyLst>
      <p188:reply id="{11468FB6-5760-41CD-8C06-01956C3FA869}" authorId="{F7D58D6F-000D-AE5E-8A06-4695B92D4537}" created="2023-08-11T19:40:39.964">
        <p188:txBody>
          <a:bodyPr/>
          <a:lstStyle/>
          <a:p>
            <a:r>
              <a:rPr lang="en-US"/>
              <a:t>Good thought. I'll see about porting over some existing slides up-front.</a:t>
            </a:r>
          </a:p>
        </p188:txBody>
      </p188:reply>
    </p188:replyLst>
    <p188:txBody>
      <a:bodyPr/>
      <a:lstStyle/>
      <a:p>
        <a:r>
          <a:rPr lang="en-US"/>
          <a:t>May also want to include an overview of NASA habitation activities in addition to this chart package for kickoff meeting</a:t>
        </a:r>
      </a:p>
    </p188:txBody>
  </p188:cm>
</p188:cmLst>
</file>

<file path=ppt/comments/modernComment_104_6FE221B7.xml><?xml version="1.0" encoding="utf-8"?>
<p188:cmLst xmlns:a="http://schemas.openxmlformats.org/drawingml/2006/main" xmlns:r="http://schemas.openxmlformats.org/officeDocument/2006/relationships" xmlns:p188="http://schemas.microsoft.com/office/powerpoint/2018/8/main">
  <p188:cm id="{F3796B95-FFD3-4258-982A-FB76FF8F65A8}" authorId="{F7D58D6F-000D-AE5E-8A06-4695B92D4537}" status="resolved" created="2023-08-08T22:36:19.073" complete="100000">
    <ac:txMkLst xmlns:ac="http://schemas.microsoft.com/office/drawing/2013/main/command">
      <pc:docMk xmlns:pc="http://schemas.microsoft.com/office/powerpoint/2013/main/command"/>
      <pc:sldMk xmlns:pc="http://schemas.microsoft.com/office/powerpoint/2013/main/command" cId="1877090743" sldId="260"/>
      <ac:graphicFrameMk id="5" creationId="{9FBF6A88-AC03-566A-A0CA-2469F615899C}"/>
      <dc:dgmMk xmlns:dc="http://schemas.microsoft.com/office/drawing/2013/diagram/command"/>
      <dc:nodeMk xmlns:dc="http://schemas.microsoft.com/office/drawing/2013/diagram/command" id="{8252D70B-5E39-4D7F-A30F-19D9C4017233}"/>
      <ac:txMk cp="20">
        <ac:context len="21" hash="1363474856"/>
      </ac:txMk>
    </ac:txMkLst>
    <p188:pos x="2938914" y="2684914"/>
    <p188:txBody>
      <a:bodyPr/>
      <a:lstStyle/>
      <a:p>
        <a:r>
          <a:rPr lang="en-US"/>
          <a:t>Thinking we delete the carbon dioxide comment after all. Even amine swing beds are open loop...let them define as needed.</a:t>
        </a:r>
      </a:p>
    </p188:txBody>
  </p188:cm>
  <p188:cm id="{8DA406C0-10D4-4940-AD0B-418A8DED1274}" authorId="{F7D58D6F-000D-AE5E-8A06-4695B92D4537}" status="resolved" created="2023-08-08T22:36:53.023" complete="100000">
    <ac:txMkLst xmlns:ac="http://schemas.microsoft.com/office/drawing/2013/main/command">
      <pc:docMk xmlns:pc="http://schemas.microsoft.com/office/powerpoint/2013/main/command"/>
      <pc:sldMk xmlns:pc="http://schemas.microsoft.com/office/powerpoint/2013/main/command" cId="1877090743" sldId="260"/>
      <ac:graphicFrameMk id="5" creationId="{9FBF6A88-AC03-566A-A0CA-2469F615899C}"/>
      <dc:dgmMk xmlns:dc="http://schemas.microsoft.com/office/drawing/2013/diagram/command"/>
      <dc:nodeMk xmlns:dc="http://schemas.microsoft.com/office/drawing/2013/diagram/command" id="{8252D70B-5E39-4D7F-A30F-19D9C4017233}"/>
      <ac:txMk cp="20">
        <ac:context len="21" hash="1363474856"/>
      </ac:txMk>
    </ac:txMkLst>
    <p188:pos x="2938914" y="2684914"/>
    <p188:replyLst>
      <p188:reply id="{1EF3BA7E-9310-4C6D-8D76-A44DD8C2AF56}" authorId="{F7D58D6F-000D-AE5E-8A06-4695B92D4537}" created="2023-08-11T21:37:12.015">
        <p188:txBody>
          <a:bodyPr/>
          <a:lstStyle/>
          <a:p>
            <a:r>
              <a:rPr lang="en-US"/>
              <a:t>Added background Slides</a:t>
            </a:r>
          </a:p>
        </p188:txBody>
      </p188:reply>
    </p188:replyLst>
    <p188:txBody>
      <a:bodyPr/>
      <a:lstStyle/>
      <a:p>
        <a:r>
          <a:rPr lang="en-US"/>
          <a:t>Do we have releasable Artemis slides on PR, HLS &amp; LTV we could include here?</a:t>
        </a:r>
      </a:p>
    </p188:txBody>
  </p188:cm>
  <p188:cm id="{2B62CA0C-552E-4988-80F1-2AC04C12A9AB}" authorId="{F7D58D6F-000D-AE5E-8A06-4695B92D4537}" status="resolved" created="2023-08-08T22:47:18.012" complete="100000">
    <ac:txMkLst xmlns:ac="http://schemas.microsoft.com/office/drawing/2013/main/command">
      <pc:docMk xmlns:pc="http://schemas.microsoft.com/office/powerpoint/2013/main/command"/>
      <pc:sldMk xmlns:pc="http://schemas.microsoft.com/office/powerpoint/2013/main/command" cId="1877090743" sldId="260"/>
      <ac:graphicFrameMk id="5" creationId="{9FBF6A88-AC03-566A-A0CA-2469F615899C}"/>
      <dc:dgmMk xmlns:dc="http://schemas.microsoft.com/office/drawing/2013/diagram/command"/>
      <dc:nodeMk xmlns:dc="http://schemas.microsoft.com/office/drawing/2013/diagram/command" id="{BCF57C7F-3384-4822-B2BB-2D5F8056F4EB}"/>
      <ac:txMk cp="0" len="1">
        <ac:context len="61" hash="2895459784"/>
      </ac:txMk>
    </ac:txMkLst>
    <p188:pos x="3274194" y="6261234"/>
    <p188:txBody>
      <a:bodyPr/>
      <a:lstStyle/>
      <a:p>
        <a:r>
          <a:rPr lang="en-US"/>
          <a:t>Thinking we'll have the team define cargo expectations based on their concept since this folks into sustainment.</a:t>
        </a:r>
      </a:p>
    </p188:txBody>
  </p188:cm>
  <p188:cm id="{BB58D8A0-33DA-456A-9C3D-3C8D39A9A71A}" authorId="{99419AA5-2A03-4BB3-5EA1-C2A708B9DA3F}" status="resolved" created="2023-08-09T02:35:02.198" complete="100000">
    <ac:deMkLst xmlns:ac="http://schemas.microsoft.com/office/drawing/2013/main/command">
      <pc:docMk xmlns:pc="http://schemas.microsoft.com/office/powerpoint/2013/main/command"/>
      <pc:sldMk xmlns:pc="http://schemas.microsoft.com/office/powerpoint/2013/main/command" cId="1877090743" sldId="260"/>
      <ac:graphicFrameMk id="5" creationId="{9FBF6A88-AC03-566A-A0CA-2469F615899C}"/>
    </ac:deMkLst>
    <p188:replyLst>
      <p188:reply id="{7501F580-6B18-4060-BF7B-68521209614F}" authorId="{99419AA5-2A03-4BB3-5EA1-C2A708B9DA3F}" created="2023-08-09T02:40:06.238">
        <p188:txBody>
          <a:bodyPr/>
          <a:lstStyle/>
          <a:p>
            <a:r>
              <a:rPr lang="en-US"/>
              <a:t>Just saw that references come later in charts</a:t>
            </a:r>
          </a:p>
        </p188:txBody>
      </p188:reply>
      <p188:reply id="{90ADAFEC-B958-4DAD-812D-2F67ECCE2A82}" authorId="{F7D58D6F-000D-AE5E-8A06-4695B92D4537}" created="2023-08-11T19:36:36.802">
        <p188:txBody>
          <a:bodyPr/>
          <a:lstStyle/>
          <a:p>
            <a:r>
              <a:rPr lang="en-US"/>
              <a:t>Yup, all in references. Will add ADD to reference list.</a:t>
            </a:r>
          </a:p>
        </p188:txBody>
      </p188:reply>
    </p188:replyLst>
    <p188:txBody>
      <a:bodyPr/>
      <a:lstStyle/>
      <a:p>
        <a:r>
          <a:rPr lang="en-US"/>
          <a:t>List of documents to point students to as starting point?  ADD? Lunar surface habitat ASCEND and IEEE papers? Worried that some of this may have the "curse of knowledge" since we live with this every day, but may be completely new/unfamiliar to students. </a:t>
        </a:r>
      </a:p>
    </p188:txBody>
  </p188:cm>
</p188:cmLst>
</file>

<file path=ppt/comments/modernComment_957A_C9308478.xml><?xml version="1.0" encoding="utf-8"?>
<p188:cmLst xmlns:a="http://schemas.openxmlformats.org/drawingml/2006/main" xmlns:r="http://schemas.openxmlformats.org/officeDocument/2006/relationships" xmlns:p188="http://schemas.microsoft.com/office/powerpoint/2018/8/main">
  <p188:cm id="{18144FFF-ECE9-4107-864A-CB346AB33942}" authorId="{99419AA5-2A03-4BB3-5EA1-C2A708B9DA3F}" status="resolved" created="2023-08-09T02:32:54.549" complete="100000">
    <ac:deMkLst xmlns:ac="http://schemas.microsoft.com/office/drawing/2013/main/command">
      <pc:docMk xmlns:pc="http://schemas.microsoft.com/office/powerpoint/2013/main/command"/>
      <pc:sldMk xmlns:pc="http://schemas.microsoft.com/office/powerpoint/2013/main/command" cId="3375400056" sldId="38266"/>
      <ac:spMk id="3" creationId="{535F195F-95C9-570D-70EC-B678D68ECE15}"/>
    </ac:deMkLst>
    <p188:replyLst>
      <p188:reply id="{3AC5A448-A8AC-45A5-BF4E-FF3435809EEB}" authorId="{F7D58D6F-000D-AE5E-8A06-4695B92D4537}" created="2023-08-11T19:23:17.872">
        <p188:txBody>
          <a:bodyPr/>
          <a:lstStyle/>
          <a:p>
            <a:r>
              <a:rPr lang="en-US"/>
              <a:t>Brought Krystofer in for review. Want to be careful to "seed" ideas vs. have them define the solution space.</a:t>
            </a:r>
          </a:p>
        </p188:txBody>
      </p188:reply>
    </p188:replyLst>
    <p188:txBody>
      <a:bodyPr/>
      <a:lstStyle/>
      <a:p>
        <a:r>
          <a:rPr lang="en-US"/>
          <a:t>Do we want to be specific here and point them toward approaches they might consider? It would be good to pull in Krystopher Dudzinski here (space architect in ACO, also a UH alum) and keep him aware of study.  I saw a couple of presentations on biomemetic design at IEEE and other conferences and I thought that would be interested to look at within the context of current govn. reference architectures. </a:t>
        </a:r>
      </a:p>
    </p188:txBody>
  </p188:cm>
</p188:cmLst>
</file>

<file path=ppt/comments/modernComment_957D_644205B7.xml><?xml version="1.0" encoding="utf-8"?>
<p188:cmLst xmlns:a="http://schemas.openxmlformats.org/drawingml/2006/main" xmlns:r="http://schemas.openxmlformats.org/officeDocument/2006/relationships" xmlns:p188="http://schemas.microsoft.com/office/powerpoint/2018/8/main">
  <p188:cm id="{38AE4ADC-BAAB-4C53-AB8D-6CB11AF3646D}" authorId="{F7D58D6F-000D-AE5E-8A06-4695B92D4537}" status="resolved" created="2023-08-08T22:52:21.003" complete="100000">
    <ac:txMkLst xmlns:ac="http://schemas.microsoft.com/office/drawing/2013/main/command">
      <pc:docMk xmlns:pc="http://schemas.microsoft.com/office/powerpoint/2013/main/command"/>
      <pc:sldMk xmlns:pc="http://schemas.microsoft.com/office/powerpoint/2013/main/command" cId="1682048439" sldId="38269"/>
      <ac:spMk id="2" creationId="{31109DD4-320B-24C6-2CBF-4CE8068174C3}"/>
      <ac:txMk cp="0" len="7">
        <ac:context len="27" hash="92136406"/>
      </ac:txMk>
    </ac:txMkLst>
    <p188:pos x="1964926" y="2121376"/>
    <p188:txBody>
      <a:bodyPr/>
      <a:lstStyle/>
      <a:p>
        <a:r>
          <a:rPr lang="en-US"/>
          <a:t>Think this is meant to 'guide the team' but serve as a minimum. Can talk to the fact that we aren't aiming for massive settlements as the target state.</a:t>
        </a:r>
      </a:p>
    </p188:txBody>
  </p188:cm>
</p188:cmLst>
</file>

<file path=ppt/comments/modernComment_9579_F4707FBF.xml><?xml version="1.0" encoding="utf-8"?>
<p188:cmLst xmlns:a="http://schemas.openxmlformats.org/drawingml/2006/main" xmlns:r="http://schemas.openxmlformats.org/officeDocument/2006/relationships" xmlns:p188="http://schemas.microsoft.com/office/powerpoint/2018/8/main">
  <p188:cm id="{8F9A5D39-3648-44BF-ADE7-424BE6F605C4}" authorId="{99419AA5-2A03-4BB3-5EA1-C2A708B9DA3F}" status="resolved" created="2023-08-09T02:45:04.853" complete="100000">
    <ac:deMkLst xmlns:ac="http://schemas.microsoft.com/office/drawing/2013/main/command">
      <pc:docMk xmlns:pc="http://schemas.microsoft.com/office/powerpoint/2013/main/command"/>
      <pc:sldMk xmlns:pc="http://schemas.microsoft.com/office/powerpoint/2013/main/command" cId="4101013439" sldId="38265"/>
      <ac:spMk id="3" creationId="{09869464-12D7-A937-9DB5-5A3EBD1E7C00}"/>
    </ac:deMkLst>
    <p188:replyLst>
      <p188:reply id="{89D6A480-941E-446D-8C1C-E08FCBC2655F}" authorId="{F7D58D6F-000D-AE5E-8A06-4695B92D4537}" created="2023-08-11T22:00:02.601">
        <p188:txBody>
          <a:bodyPr/>
          <a:lstStyle/>
          <a:p>
            <a:r>
              <a:rPr lang="en-US"/>
              <a:t>Added all, thanks!</a:t>
            </a:r>
          </a:p>
        </p188:txBody>
      </p188:reply>
    </p188:replyLst>
    <p188:txBody>
      <a:bodyPr/>
      <a:lstStyle/>
      <a:p>
        <a:r>
          <a:rPr lang="en-US"/>
          <a:t>Also recommend ASCEND paper on surface habitat layout; Corky Clinton paper from ASCEND (2021?) on MMPACT: https://ntrs.nasa.gov/citations/20210022105</a:t>
        </a:r>
      </a:p>
    </p188:txBody>
  </p188:cm>
</p188:cmLst>
</file>

<file path=ppt/comments/modernComment_9580_51CF198E.xml><?xml version="1.0" encoding="utf-8"?>
<p188:cmLst xmlns:a="http://schemas.openxmlformats.org/drawingml/2006/main" xmlns:r="http://schemas.openxmlformats.org/officeDocument/2006/relationships" xmlns:p188="http://schemas.microsoft.com/office/powerpoint/2018/8/main">
  <p188:cm id="{46E3D247-60EF-4EA8-A627-4CC56C2FBC7D}" authorId="{99419AA5-2A03-4BB3-5EA1-C2A708B9DA3F}" status="resolved" created="2023-08-09T02:38:01.278" complete="100000">
    <ac:deMkLst xmlns:ac="http://schemas.microsoft.com/office/drawing/2013/main/command">
      <pc:docMk xmlns:pc="http://schemas.microsoft.com/office/powerpoint/2013/main/command"/>
      <pc:sldMk xmlns:pc="http://schemas.microsoft.com/office/powerpoint/2013/main/command" cId="1372526990" sldId="38272"/>
      <ac:spMk id="3" creationId="{AA173427-8BBC-BFF4-F003-648BC970BAB5}"/>
    </ac:deMkLst>
    <p188:replyLst>
      <p188:reply id="{111CF8A2-5DF2-4487-98BD-0D7D627E543B}" authorId="{F7D58D6F-000D-AE5E-8A06-4695B92D4537}" created="2023-08-11T19:39:53.355">
        <p188:txBody>
          <a:bodyPr/>
          <a:lstStyle/>
          <a:p>
            <a:r>
              <a:rPr lang="en-US"/>
              <a:t>Added SPE. Believe Safe Haven is a mitigation approach to such failure modes? Figured they can define safe haven options as possible mitigations.</a:t>
            </a:r>
          </a:p>
        </p188:txBody>
      </p188:reply>
    </p188:replyLst>
    <p188:txBody>
      <a:bodyPr/>
      <a:lstStyle/>
      <a:p>
        <a:r>
          <a:rPr lang="en-US"/>
          <a:t>Safe haven? 
Radiation event? </a:t>
        </a:r>
      </a:p>
    </p188:txBody>
  </p188:cm>
</p188:cmLst>
</file>

<file path=ppt/comments/modernComment_9581_477F8A3F.xml><?xml version="1.0" encoding="utf-8"?>
<p188:cmLst xmlns:a="http://schemas.openxmlformats.org/drawingml/2006/main" xmlns:r="http://schemas.openxmlformats.org/officeDocument/2006/relationships" xmlns:p188="http://schemas.microsoft.com/office/powerpoint/2018/8/main">
  <p188:cm id="{AFE34221-88F6-4A7E-B74E-25336F84B84E}" authorId="{F7D58D6F-000D-AE5E-8A06-4695B92D4537}" status="resolved" created="2023-08-08T21:45:17.830" complete="100000">
    <ac:deMkLst xmlns:ac="http://schemas.microsoft.com/office/drawing/2013/main/command">
      <pc:docMk xmlns:pc="http://schemas.microsoft.com/office/powerpoint/2013/main/command"/>
      <pc:sldMk xmlns:pc="http://schemas.microsoft.com/office/powerpoint/2013/main/command" cId="1199540799" sldId="38273"/>
      <ac:spMk id="3" creationId="{4530C618-867C-3810-A4C0-35B20F496543}"/>
    </ac:deMkLst>
    <p188:txBody>
      <a:bodyPr/>
      <a:lstStyle/>
      <a:p>
        <a:r>
          <a:rPr lang="en-US"/>
          <a:t>Suggested updates...may have to address why we mention landers if we aren't having them focus on mass properties… Believe intent is to give general constraint on location but not become a site-selection exercise.</a:t>
        </a:r>
      </a:p>
    </p188:txBody>
  </p188:cm>
  <p188:cm id="{7B29C7A5-12FB-480D-A705-C412E1406203}" authorId="{F7D58D6F-000D-AE5E-8A06-4695B92D4537}" status="resolved" created="2023-08-08T22:21:36.626" complete="100000">
    <ac:txMkLst xmlns:ac="http://schemas.microsoft.com/office/drawing/2013/main/command">
      <pc:docMk xmlns:pc="http://schemas.microsoft.com/office/powerpoint/2013/main/command"/>
      <pc:sldMk xmlns:pc="http://schemas.microsoft.com/office/powerpoint/2013/main/command" cId="1199540799" sldId="38273"/>
      <ac:spMk id="3" creationId="{4530C618-867C-3810-A4C0-35B20F496543}"/>
      <ac:txMk cp="281" len="11">
        <ac:context len="526" hash="890796183"/>
      </ac:txMk>
    </ac:txMkLst>
    <p188:pos x="3947160" y="2726055"/>
    <p188:txBody>
      <a:bodyPr/>
      <a:lstStyle/>
      <a:p>
        <a:r>
          <a:rPr lang="en-US"/>
          <a:t>84 deg is what's in ACD-50002.</a:t>
        </a:r>
      </a:p>
    </p188:txBody>
  </p188:cm>
</p188:cmLst>
</file>

<file path=ppt/comments/modernComment_9582_F3ED9205.xml><?xml version="1.0" encoding="utf-8"?>
<p188:cmLst xmlns:a="http://schemas.openxmlformats.org/drawingml/2006/main" xmlns:r="http://schemas.openxmlformats.org/officeDocument/2006/relationships" xmlns:p188="http://schemas.microsoft.com/office/powerpoint/2018/8/main">
  <p188:cm id="{C958DBEF-CEF2-4AF7-ACCF-B84E01BFDD90}" authorId="{F7D58D6F-000D-AE5E-8A06-4695B92D4537}" status="resolved" created="2023-08-08T23:06:14.339" complete="100000">
    <pc:sldMkLst xmlns:pc="http://schemas.microsoft.com/office/powerpoint/2013/main/command">
      <pc:docMk/>
      <pc:sldMk cId="4092432901" sldId="38274"/>
    </pc:sldMkLst>
    <p188:replyLst>
      <p188:reply id="{EFDA523D-0959-41EF-83F5-E3319EF73CF8}" authorId="{99419AA5-2A03-4BB3-5EA1-C2A708B9DA3F}" created="2023-08-09T02:38:38.555">
        <p188:txBody>
          <a:bodyPr/>
          <a:lstStyle/>
          <a:p>
            <a:r>
              <a:rPr lang="en-US"/>
              <a:t>Agree</a:t>
            </a:r>
          </a:p>
        </p188:txBody>
      </p188:reply>
    </p188:replyLst>
    <p188:txBody>
      <a:bodyPr/>
      <a:lstStyle/>
      <a:p>
        <a:r>
          <a:rPr lang="en-US"/>
          <a:t>May suggest moving this up...possibly right before the vision &amp; goals. Helps add to the "why?"</a:t>
        </a:r>
      </a:p>
    </p188:txBody>
  </p188:cm>
  <p188:cm id="{B7B22D62-232F-492E-9B8C-1130698A95B5}" authorId="{99419AA5-2A03-4BB3-5EA1-C2A708B9DA3F}" status="resolved" created="2023-08-09T02:39:26.680" complete="100000">
    <ac:deMkLst xmlns:ac="http://schemas.microsoft.com/office/drawing/2013/main/command">
      <pc:docMk xmlns:pc="http://schemas.microsoft.com/office/powerpoint/2013/main/command"/>
      <pc:sldMk xmlns:pc="http://schemas.microsoft.com/office/powerpoint/2013/main/command" cId="4092432901" sldId="38274"/>
      <ac:spMk id="3" creationId="{86C0F1DA-A17A-2722-6EC7-7CCF72631E91}"/>
    </ac:deMkLst>
    <p188:txBody>
      <a:bodyPr/>
      <a:lstStyle/>
      <a:p>
        <a:r>
          <a:rPr lang="en-US"/>
          <a:t>I like this.  I think we've mentioned hybrid designs before, but haven't really poked at it much. </a:t>
        </a:r>
      </a:p>
    </p188:txBody>
  </p188:cm>
  <p188:cm id="{D817B154-1E07-4EC2-AB8B-B4104F2D50AF}" authorId="{A4818664-5453-02CB-A337-3B430A72FC10}" status="resolved" created="2023-08-11T21:13:53.565" complete="100000">
    <pc:sldMkLst xmlns:pc="http://schemas.microsoft.com/office/powerpoint/2013/main/command">
      <pc:docMk/>
      <pc:sldMk cId="4092432901" sldId="38274"/>
    </pc:sldMkLst>
    <p188:replyLst>
      <p188:reply id="{97BB701C-2ADE-483B-80E8-E4F4D9F85408}" authorId="{F7D58D6F-000D-AE5E-8A06-4695B92D4537}" created="2023-08-11T21:54:00.500">
        <p188:txBody>
          <a:bodyPr/>
          <a:lstStyle/>
          <a:p>
            <a:r>
              <a:rPr lang="en-US"/>
              <a:t>Good thought. Added some questions to drive this.</a:t>
            </a:r>
          </a:p>
        </p188:txBody>
      </p188:reply>
    </p188:replyLst>
    <p188:txBody>
      <a:bodyPr/>
      <a:lstStyle/>
      <a:p>
        <a:r>
          <a:rPr lang="en-US"/>
          <a:t>[@Johnson, James E. (MSFC-HP40)] In regards to incremental evolution of habitation, I think a note about considering what kinds of surface operations/industries will drive increased population and crew stay lengths should be made. If they consider the kinds of infrastructure and operations the crew will be supporting, this may benefit the thinking behind the "when" and the "how" questions for evolution.</a:t>
        </a:r>
      </a:p>
    </p188:txBody>
  </p188:cm>
</p188:cmLst>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729AD37-3F8B-422B-BFCB-8A8BDE964570}" type="doc">
      <dgm:prSet loTypeId="urn:microsoft.com/office/officeart/2005/8/layout/vList2" loCatId="list" qsTypeId="urn:microsoft.com/office/officeart/2005/8/quickstyle/simple4" qsCatId="simple" csTypeId="urn:microsoft.com/office/officeart/2005/8/colors/colorful5" csCatId="colorful"/>
      <dgm:spPr/>
      <dgm:t>
        <a:bodyPr/>
        <a:lstStyle/>
        <a:p>
          <a:endParaRPr lang="en-US"/>
        </a:p>
      </dgm:t>
    </dgm:pt>
    <dgm:pt modelId="{53CFACEA-9F64-4411-8AE8-7A9AC5ACC328}">
      <dgm:prSet/>
      <dgm:spPr/>
      <dgm:t>
        <a:bodyPr/>
        <a:lstStyle/>
        <a:p>
          <a:r>
            <a:rPr lang="en-US"/>
            <a:t>How do we consider “livability” in habitat design?</a:t>
          </a:r>
        </a:p>
      </dgm:t>
    </dgm:pt>
    <dgm:pt modelId="{E4639C7B-17A3-49FA-8EC8-4D0FDE9B09C1}" type="parTrans" cxnId="{3E69056E-9A8D-4CD3-B720-988A829CB206}">
      <dgm:prSet/>
      <dgm:spPr/>
      <dgm:t>
        <a:bodyPr/>
        <a:lstStyle/>
        <a:p>
          <a:endParaRPr lang="en-US"/>
        </a:p>
      </dgm:t>
    </dgm:pt>
    <dgm:pt modelId="{065F0372-8B9A-4183-B69D-07DA8C7A4198}" type="sibTrans" cxnId="{3E69056E-9A8D-4CD3-B720-988A829CB206}">
      <dgm:prSet/>
      <dgm:spPr/>
      <dgm:t>
        <a:bodyPr/>
        <a:lstStyle/>
        <a:p>
          <a:endParaRPr lang="en-US"/>
        </a:p>
      </dgm:t>
    </dgm:pt>
    <dgm:pt modelId="{407BD6A1-26FA-4B54-B469-05CEF721980F}">
      <dgm:prSet/>
      <dgm:spPr/>
      <dgm:t>
        <a:bodyPr/>
        <a:lstStyle/>
        <a:p>
          <a:r>
            <a:rPr lang="en-US"/>
            <a:t>What does the transition from meeting functional needs to including comfort and psychological needs look like? </a:t>
          </a:r>
        </a:p>
      </dgm:t>
    </dgm:pt>
    <dgm:pt modelId="{D19D0C1B-02D5-4D6D-8232-2465DB73DF00}" type="parTrans" cxnId="{B07D7EE1-F02E-4359-A363-1A8601D84CC5}">
      <dgm:prSet/>
      <dgm:spPr/>
      <dgm:t>
        <a:bodyPr/>
        <a:lstStyle/>
        <a:p>
          <a:endParaRPr lang="en-US"/>
        </a:p>
      </dgm:t>
    </dgm:pt>
    <dgm:pt modelId="{1A5E2E1E-1E77-4FEE-969F-9D83037669AC}" type="sibTrans" cxnId="{B07D7EE1-F02E-4359-A363-1A8601D84CC5}">
      <dgm:prSet/>
      <dgm:spPr/>
      <dgm:t>
        <a:bodyPr/>
        <a:lstStyle/>
        <a:p>
          <a:endParaRPr lang="en-US"/>
        </a:p>
      </dgm:t>
    </dgm:pt>
    <dgm:pt modelId="{FEB311C5-A5B3-40D6-B4C8-97151D0C0CC6}">
      <dgm:prSet/>
      <dgm:spPr/>
      <dgm:t>
        <a:bodyPr/>
        <a:lstStyle/>
        <a:p>
          <a:r>
            <a:rPr lang="en-US"/>
            <a:t>When and how do you add in social spaces? </a:t>
          </a:r>
        </a:p>
      </dgm:t>
    </dgm:pt>
    <dgm:pt modelId="{80F16152-D9F8-4611-90BD-DCF8A9241009}" type="parTrans" cxnId="{FC5E5CCC-CB1C-4667-A88C-5C99D4546299}">
      <dgm:prSet/>
      <dgm:spPr/>
      <dgm:t>
        <a:bodyPr/>
        <a:lstStyle/>
        <a:p>
          <a:endParaRPr lang="en-US"/>
        </a:p>
      </dgm:t>
    </dgm:pt>
    <dgm:pt modelId="{9361983E-7C36-44AA-983B-E7586DD0ABEC}" type="sibTrans" cxnId="{FC5E5CCC-CB1C-4667-A88C-5C99D4546299}">
      <dgm:prSet/>
      <dgm:spPr/>
      <dgm:t>
        <a:bodyPr/>
        <a:lstStyle/>
        <a:p>
          <a:endParaRPr lang="en-US"/>
        </a:p>
      </dgm:t>
    </dgm:pt>
    <dgm:pt modelId="{5B9C88FB-7BD0-4936-830E-307CF798956E}">
      <dgm:prSet/>
      <dgm:spPr/>
      <dgm:t>
        <a:bodyPr/>
        <a:lstStyle/>
        <a:p>
          <a:r>
            <a:rPr lang="en-US"/>
            <a:t>What are the hooks early on for making a smoother transition? </a:t>
          </a:r>
        </a:p>
      </dgm:t>
    </dgm:pt>
    <dgm:pt modelId="{5FC1DC9A-ADC3-4AB6-ABCA-28D66033992B}" type="parTrans" cxnId="{CDC3B5B8-5481-454B-82EC-A7A42CD96F7F}">
      <dgm:prSet/>
      <dgm:spPr/>
      <dgm:t>
        <a:bodyPr/>
        <a:lstStyle/>
        <a:p>
          <a:endParaRPr lang="en-US"/>
        </a:p>
      </dgm:t>
    </dgm:pt>
    <dgm:pt modelId="{E7946BB0-8B06-470C-950E-0363F5BF592E}" type="sibTrans" cxnId="{CDC3B5B8-5481-454B-82EC-A7A42CD96F7F}">
      <dgm:prSet/>
      <dgm:spPr/>
      <dgm:t>
        <a:bodyPr/>
        <a:lstStyle/>
        <a:p>
          <a:endParaRPr lang="en-US"/>
        </a:p>
      </dgm:t>
    </dgm:pt>
    <dgm:pt modelId="{905C9146-6A8D-4AAA-8145-D699FE428843}">
      <dgm:prSet/>
      <dgm:spPr/>
      <dgm:t>
        <a:bodyPr/>
        <a:lstStyle/>
        <a:p>
          <a:r>
            <a:rPr lang="en-US"/>
            <a:t>What might be the “drivers” for incrementally evolving lunar habitation?</a:t>
          </a:r>
        </a:p>
      </dgm:t>
    </dgm:pt>
    <dgm:pt modelId="{EDB8DEAA-EEAA-49A3-AB97-9468A9EFEDF6}" type="parTrans" cxnId="{5398A958-8931-44CD-8D32-068D5CD62CE5}">
      <dgm:prSet/>
      <dgm:spPr/>
      <dgm:t>
        <a:bodyPr/>
        <a:lstStyle/>
        <a:p>
          <a:endParaRPr lang="en-US"/>
        </a:p>
      </dgm:t>
    </dgm:pt>
    <dgm:pt modelId="{F15BF0FD-CAF0-4A56-9C07-5C406C0681C7}" type="sibTrans" cxnId="{5398A958-8931-44CD-8D32-068D5CD62CE5}">
      <dgm:prSet/>
      <dgm:spPr/>
      <dgm:t>
        <a:bodyPr/>
        <a:lstStyle/>
        <a:p>
          <a:endParaRPr lang="en-US"/>
        </a:p>
      </dgm:t>
    </dgm:pt>
    <dgm:pt modelId="{1539A37F-0BBE-4467-847F-A3F76C267C75}">
      <dgm:prSet/>
      <dgm:spPr/>
      <dgm:t>
        <a:bodyPr/>
        <a:lstStyle/>
        <a:p>
          <a:r>
            <a:rPr lang="en-US"/>
            <a:t>What are various crewed use cases?</a:t>
          </a:r>
        </a:p>
      </dgm:t>
    </dgm:pt>
    <dgm:pt modelId="{7017F6A1-63D5-4BAE-A0AA-52D030224E3B}" type="parTrans" cxnId="{AAB02B25-5ED8-4CCC-930E-6B82553F2799}">
      <dgm:prSet/>
      <dgm:spPr/>
      <dgm:t>
        <a:bodyPr/>
        <a:lstStyle/>
        <a:p>
          <a:endParaRPr lang="en-US"/>
        </a:p>
      </dgm:t>
    </dgm:pt>
    <dgm:pt modelId="{EEB93240-2D01-42EC-8728-947D5CEC4E97}" type="sibTrans" cxnId="{AAB02B25-5ED8-4CCC-930E-6B82553F2799}">
      <dgm:prSet/>
      <dgm:spPr/>
      <dgm:t>
        <a:bodyPr/>
        <a:lstStyle/>
        <a:p>
          <a:endParaRPr lang="en-US"/>
        </a:p>
      </dgm:t>
    </dgm:pt>
    <dgm:pt modelId="{7C6EA8F2-47AF-4C44-9DC8-FA9E9DFF4B9B}">
      <dgm:prSet/>
      <dgm:spPr/>
      <dgm:t>
        <a:bodyPr/>
        <a:lstStyle/>
        <a:p>
          <a:r>
            <a:rPr lang="en-US"/>
            <a:t>Will we see industrial workers, scientific crews, visiting tourists, some combinations?</a:t>
          </a:r>
        </a:p>
      </dgm:t>
    </dgm:pt>
    <dgm:pt modelId="{221C46A0-F7F0-4732-AF19-E27EB593F773}" type="parTrans" cxnId="{6EEEA276-0626-45F4-98C2-56C716C8F531}">
      <dgm:prSet/>
      <dgm:spPr/>
      <dgm:t>
        <a:bodyPr/>
        <a:lstStyle/>
        <a:p>
          <a:endParaRPr lang="en-US"/>
        </a:p>
      </dgm:t>
    </dgm:pt>
    <dgm:pt modelId="{DB88995C-B8B4-42E4-B533-8D97F0D0714D}" type="sibTrans" cxnId="{6EEEA276-0626-45F4-98C2-56C716C8F531}">
      <dgm:prSet/>
      <dgm:spPr/>
      <dgm:t>
        <a:bodyPr/>
        <a:lstStyle/>
        <a:p>
          <a:endParaRPr lang="en-US"/>
        </a:p>
      </dgm:t>
    </dgm:pt>
    <dgm:pt modelId="{76473C9C-048F-4792-B15B-6B99279E0188}">
      <dgm:prSet/>
      <dgm:spPr/>
      <dgm:t>
        <a:bodyPr/>
        <a:lstStyle/>
        <a:p>
          <a:r>
            <a:rPr lang="en-US"/>
            <a:t>When might different user communities arrive and thereby dictate changes in habitation?</a:t>
          </a:r>
        </a:p>
      </dgm:t>
    </dgm:pt>
    <dgm:pt modelId="{D5521657-91BC-42A4-AA0C-0CBB086E413F}" type="parTrans" cxnId="{69BF9747-73E4-4008-8C95-611787FD7833}">
      <dgm:prSet/>
      <dgm:spPr/>
      <dgm:t>
        <a:bodyPr/>
        <a:lstStyle/>
        <a:p>
          <a:endParaRPr lang="en-US"/>
        </a:p>
      </dgm:t>
    </dgm:pt>
    <dgm:pt modelId="{D1AC4C6A-5CBF-4775-B4D4-6E9DBDAFF0EE}" type="sibTrans" cxnId="{69BF9747-73E4-4008-8C95-611787FD7833}">
      <dgm:prSet/>
      <dgm:spPr/>
      <dgm:t>
        <a:bodyPr/>
        <a:lstStyle/>
        <a:p>
          <a:endParaRPr lang="en-US"/>
        </a:p>
      </dgm:t>
    </dgm:pt>
    <dgm:pt modelId="{9241ED36-CFF6-4159-AB8E-3E40934A2784}">
      <dgm:prSet/>
      <dgm:spPr/>
      <dgm:t>
        <a:bodyPr/>
        <a:lstStyle/>
        <a:p>
          <a:r>
            <a:rPr lang="en-US"/>
            <a:t>How do we best incrementally “evolve” lunar habitation?</a:t>
          </a:r>
        </a:p>
      </dgm:t>
    </dgm:pt>
    <dgm:pt modelId="{9D7D0B31-B857-41FC-AB53-23FA4CDBA1CF}" type="parTrans" cxnId="{6EAE18DB-C127-401E-87CF-DC27C6BBCF43}">
      <dgm:prSet/>
      <dgm:spPr/>
      <dgm:t>
        <a:bodyPr/>
        <a:lstStyle/>
        <a:p>
          <a:endParaRPr lang="en-US"/>
        </a:p>
      </dgm:t>
    </dgm:pt>
    <dgm:pt modelId="{3C2AB641-7C02-4E61-AFC1-9E8A93C17D81}" type="sibTrans" cxnId="{6EAE18DB-C127-401E-87CF-DC27C6BBCF43}">
      <dgm:prSet/>
      <dgm:spPr/>
      <dgm:t>
        <a:bodyPr/>
        <a:lstStyle/>
        <a:p>
          <a:endParaRPr lang="en-US"/>
        </a:p>
      </dgm:t>
    </dgm:pt>
    <dgm:pt modelId="{78750920-E9E2-4B64-AE52-FC6A72864223}">
      <dgm:prSet/>
      <dgm:spPr/>
      <dgm:t>
        <a:bodyPr/>
        <a:lstStyle/>
        <a:p>
          <a:r>
            <a:rPr lang="en-US"/>
            <a:t>Would you reconfigure existing class 1 or 2 habitats?</a:t>
          </a:r>
        </a:p>
      </dgm:t>
    </dgm:pt>
    <dgm:pt modelId="{4DD666D2-008A-4D23-821E-7A597794C240}" type="parTrans" cxnId="{39DAC67B-1700-49DE-B421-F35707150DBD}">
      <dgm:prSet/>
      <dgm:spPr/>
      <dgm:t>
        <a:bodyPr/>
        <a:lstStyle/>
        <a:p>
          <a:endParaRPr lang="en-US"/>
        </a:p>
      </dgm:t>
    </dgm:pt>
    <dgm:pt modelId="{BE2EE8A9-E7CF-4EFB-83F1-DE98EE20B059}" type="sibTrans" cxnId="{39DAC67B-1700-49DE-B421-F35707150DBD}">
      <dgm:prSet/>
      <dgm:spPr/>
      <dgm:t>
        <a:bodyPr/>
        <a:lstStyle/>
        <a:p>
          <a:endParaRPr lang="en-US"/>
        </a:p>
      </dgm:t>
    </dgm:pt>
    <dgm:pt modelId="{45EF3A7B-E4AE-4DEA-9B86-40D839F3D0EB}">
      <dgm:prSet/>
      <dgm:spPr/>
      <dgm:t>
        <a:bodyPr/>
        <a:lstStyle/>
        <a:p>
          <a:r>
            <a:rPr lang="en-US"/>
            <a:t>When does it make sense to include a class 3 habitat and at what differentiating capabilities?</a:t>
          </a:r>
        </a:p>
      </dgm:t>
    </dgm:pt>
    <dgm:pt modelId="{650F5FAB-FB4D-4307-BE04-7B32B6D0298D}" type="parTrans" cxnId="{E2F5A33A-971D-4BAF-ABAD-B4D8E9CD97ED}">
      <dgm:prSet/>
      <dgm:spPr/>
      <dgm:t>
        <a:bodyPr/>
        <a:lstStyle/>
        <a:p>
          <a:endParaRPr lang="en-US"/>
        </a:p>
      </dgm:t>
    </dgm:pt>
    <dgm:pt modelId="{A698B3BC-49BC-4ABB-8449-D200B8C05FA0}" type="sibTrans" cxnId="{E2F5A33A-971D-4BAF-ABAD-B4D8E9CD97ED}">
      <dgm:prSet/>
      <dgm:spPr/>
      <dgm:t>
        <a:bodyPr/>
        <a:lstStyle/>
        <a:p>
          <a:endParaRPr lang="en-US"/>
        </a:p>
      </dgm:t>
    </dgm:pt>
    <dgm:pt modelId="{0DF88E80-D312-4048-BA0D-949128E2C2C1}">
      <dgm:prSet/>
      <dgm:spPr/>
      <dgm:t>
        <a:bodyPr/>
        <a:lstStyle/>
        <a:p>
          <a:r>
            <a:rPr lang="en-US"/>
            <a:t>Would it be better to integrate class 3 with existing class 1/2 modules or better to fully transition to class 3 only?</a:t>
          </a:r>
        </a:p>
      </dgm:t>
    </dgm:pt>
    <dgm:pt modelId="{A94A84E1-8094-4EB2-B983-021A6471DBC6}" type="parTrans" cxnId="{01FABD46-C897-4C21-9DC5-922339EE793A}">
      <dgm:prSet/>
      <dgm:spPr/>
      <dgm:t>
        <a:bodyPr/>
        <a:lstStyle/>
        <a:p>
          <a:endParaRPr lang="en-US"/>
        </a:p>
      </dgm:t>
    </dgm:pt>
    <dgm:pt modelId="{899F036C-9F5E-406D-A2F0-4BD694046EC8}" type="sibTrans" cxnId="{01FABD46-C897-4C21-9DC5-922339EE793A}">
      <dgm:prSet/>
      <dgm:spPr/>
      <dgm:t>
        <a:bodyPr/>
        <a:lstStyle/>
        <a:p>
          <a:endParaRPr lang="en-US"/>
        </a:p>
      </dgm:t>
    </dgm:pt>
    <dgm:pt modelId="{D0C0EF83-3311-40A4-92E3-EFF8D43AA68D}">
      <dgm:prSet/>
      <dgm:spPr/>
      <dgm:t>
        <a:bodyPr/>
        <a:lstStyle/>
        <a:p>
          <a:r>
            <a:rPr lang="en-US"/>
            <a:t>What are approaches for achieving “sustainable” lunar habitation?</a:t>
          </a:r>
        </a:p>
      </dgm:t>
    </dgm:pt>
    <dgm:pt modelId="{97F37058-1897-44F1-B08C-97A8F9F8AF3C}" type="parTrans" cxnId="{EE265B7A-C81A-4253-A3C1-451DFF24B8FB}">
      <dgm:prSet/>
      <dgm:spPr/>
      <dgm:t>
        <a:bodyPr/>
        <a:lstStyle/>
        <a:p>
          <a:endParaRPr lang="en-US"/>
        </a:p>
      </dgm:t>
    </dgm:pt>
    <dgm:pt modelId="{CF52E66A-8325-4B7F-9C4B-CECD105893A7}" type="sibTrans" cxnId="{EE265B7A-C81A-4253-A3C1-451DFF24B8FB}">
      <dgm:prSet/>
      <dgm:spPr/>
      <dgm:t>
        <a:bodyPr/>
        <a:lstStyle/>
        <a:p>
          <a:endParaRPr lang="en-US"/>
        </a:p>
      </dgm:t>
    </dgm:pt>
    <dgm:pt modelId="{4A41EE8E-59E1-46A7-8EBE-A5A5AC0885E1}">
      <dgm:prSet/>
      <dgm:spPr/>
      <dgm:t>
        <a:bodyPr/>
        <a:lstStyle/>
        <a:p>
          <a:r>
            <a:rPr lang="en-US"/>
            <a:t>How would you define sustainability in lunar habitation?</a:t>
          </a:r>
        </a:p>
      </dgm:t>
    </dgm:pt>
    <dgm:pt modelId="{FB0D99F9-6908-49BD-8974-A3BD7195840B}" type="parTrans" cxnId="{C63DA91E-AEBB-4CD7-98CB-6373B02EEEA5}">
      <dgm:prSet/>
      <dgm:spPr/>
      <dgm:t>
        <a:bodyPr/>
        <a:lstStyle/>
        <a:p>
          <a:endParaRPr lang="en-US"/>
        </a:p>
      </dgm:t>
    </dgm:pt>
    <dgm:pt modelId="{15260604-E9AD-40D9-BBB2-77D45504A183}" type="sibTrans" cxnId="{C63DA91E-AEBB-4CD7-98CB-6373B02EEEA5}">
      <dgm:prSet/>
      <dgm:spPr/>
      <dgm:t>
        <a:bodyPr/>
        <a:lstStyle/>
        <a:p>
          <a:endParaRPr lang="en-US"/>
        </a:p>
      </dgm:t>
    </dgm:pt>
    <dgm:pt modelId="{7FD63A36-3BD8-406A-A9A9-3FC7B40F5AD6}">
      <dgm:prSet/>
      <dgm:spPr/>
      <dgm:t>
        <a:bodyPr/>
        <a:lstStyle/>
        <a:p>
          <a:r>
            <a:rPr lang="en-US"/>
            <a:t>What capabilities need to be advanced and when?</a:t>
          </a:r>
        </a:p>
      </dgm:t>
    </dgm:pt>
    <dgm:pt modelId="{12EB051B-B1F8-4371-A150-ECBB7C606AA1}" type="parTrans" cxnId="{7E15272F-38B2-4855-A29B-F22317213744}">
      <dgm:prSet/>
      <dgm:spPr/>
      <dgm:t>
        <a:bodyPr/>
        <a:lstStyle/>
        <a:p>
          <a:endParaRPr lang="en-US"/>
        </a:p>
      </dgm:t>
    </dgm:pt>
    <dgm:pt modelId="{3609F2FC-5422-406B-AC4F-4073751FCE6A}" type="sibTrans" cxnId="{7E15272F-38B2-4855-A29B-F22317213744}">
      <dgm:prSet/>
      <dgm:spPr/>
      <dgm:t>
        <a:bodyPr/>
        <a:lstStyle/>
        <a:p>
          <a:endParaRPr lang="en-US"/>
        </a:p>
      </dgm:t>
    </dgm:pt>
    <dgm:pt modelId="{E11241A0-0334-4CE9-8AE6-E5483B7FAD9A}" type="pres">
      <dgm:prSet presAssocID="{A729AD37-3F8B-422B-BFCB-8A8BDE964570}" presName="linear" presStyleCnt="0">
        <dgm:presLayoutVars>
          <dgm:animLvl val="lvl"/>
          <dgm:resizeHandles val="exact"/>
        </dgm:presLayoutVars>
      </dgm:prSet>
      <dgm:spPr/>
    </dgm:pt>
    <dgm:pt modelId="{13DA0C93-79BA-495A-8710-C7ABB4E6B78C}" type="pres">
      <dgm:prSet presAssocID="{53CFACEA-9F64-4411-8AE8-7A9AC5ACC328}" presName="parentText" presStyleLbl="node1" presStyleIdx="0" presStyleCnt="4">
        <dgm:presLayoutVars>
          <dgm:chMax val="0"/>
          <dgm:bulletEnabled val="1"/>
        </dgm:presLayoutVars>
      </dgm:prSet>
      <dgm:spPr/>
    </dgm:pt>
    <dgm:pt modelId="{18F8450E-F2E5-463B-B1CF-C3E0B71AD403}" type="pres">
      <dgm:prSet presAssocID="{53CFACEA-9F64-4411-8AE8-7A9AC5ACC328}" presName="childText" presStyleLbl="revTx" presStyleIdx="0" presStyleCnt="4">
        <dgm:presLayoutVars>
          <dgm:bulletEnabled val="1"/>
        </dgm:presLayoutVars>
      </dgm:prSet>
      <dgm:spPr/>
    </dgm:pt>
    <dgm:pt modelId="{CAA343A3-3A18-40E0-BFBA-F843A3E78426}" type="pres">
      <dgm:prSet presAssocID="{905C9146-6A8D-4AAA-8145-D699FE428843}" presName="parentText" presStyleLbl="node1" presStyleIdx="1" presStyleCnt="4">
        <dgm:presLayoutVars>
          <dgm:chMax val="0"/>
          <dgm:bulletEnabled val="1"/>
        </dgm:presLayoutVars>
      </dgm:prSet>
      <dgm:spPr/>
    </dgm:pt>
    <dgm:pt modelId="{535DFB1E-14C4-4895-B127-9257BD658466}" type="pres">
      <dgm:prSet presAssocID="{905C9146-6A8D-4AAA-8145-D699FE428843}" presName="childText" presStyleLbl="revTx" presStyleIdx="1" presStyleCnt="4">
        <dgm:presLayoutVars>
          <dgm:bulletEnabled val="1"/>
        </dgm:presLayoutVars>
      </dgm:prSet>
      <dgm:spPr/>
    </dgm:pt>
    <dgm:pt modelId="{35CFA333-DE26-4E6C-89F7-FC97FDF7981F}" type="pres">
      <dgm:prSet presAssocID="{9241ED36-CFF6-4159-AB8E-3E40934A2784}" presName="parentText" presStyleLbl="node1" presStyleIdx="2" presStyleCnt="4">
        <dgm:presLayoutVars>
          <dgm:chMax val="0"/>
          <dgm:bulletEnabled val="1"/>
        </dgm:presLayoutVars>
      </dgm:prSet>
      <dgm:spPr/>
    </dgm:pt>
    <dgm:pt modelId="{FA0C44C8-78C4-4CD3-A03B-5A10ED5B460E}" type="pres">
      <dgm:prSet presAssocID="{9241ED36-CFF6-4159-AB8E-3E40934A2784}" presName="childText" presStyleLbl="revTx" presStyleIdx="2" presStyleCnt="4">
        <dgm:presLayoutVars>
          <dgm:bulletEnabled val="1"/>
        </dgm:presLayoutVars>
      </dgm:prSet>
      <dgm:spPr/>
    </dgm:pt>
    <dgm:pt modelId="{001E0698-BFFB-49C8-8875-73E8AD785D5B}" type="pres">
      <dgm:prSet presAssocID="{D0C0EF83-3311-40A4-92E3-EFF8D43AA68D}" presName="parentText" presStyleLbl="node1" presStyleIdx="3" presStyleCnt="4">
        <dgm:presLayoutVars>
          <dgm:chMax val="0"/>
          <dgm:bulletEnabled val="1"/>
        </dgm:presLayoutVars>
      </dgm:prSet>
      <dgm:spPr/>
    </dgm:pt>
    <dgm:pt modelId="{A92E2DC5-6DAF-4E37-8F79-F59CB0A0A044}" type="pres">
      <dgm:prSet presAssocID="{D0C0EF83-3311-40A4-92E3-EFF8D43AA68D}" presName="childText" presStyleLbl="revTx" presStyleIdx="3" presStyleCnt="4">
        <dgm:presLayoutVars>
          <dgm:bulletEnabled val="1"/>
        </dgm:presLayoutVars>
      </dgm:prSet>
      <dgm:spPr/>
    </dgm:pt>
  </dgm:ptLst>
  <dgm:cxnLst>
    <dgm:cxn modelId="{90320A08-C473-4A4F-946F-D0793D3F4A2B}" type="presOf" srcId="{4A41EE8E-59E1-46A7-8EBE-A5A5AC0885E1}" destId="{A92E2DC5-6DAF-4E37-8F79-F59CB0A0A044}" srcOrd="0" destOrd="0" presId="urn:microsoft.com/office/officeart/2005/8/layout/vList2"/>
    <dgm:cxn modelId="{1BA8630A-C3C6-4416-B0D3-5FC6850A6A59}" type="presOf" srcId="{78750920-E9E2-4B64-AE52-FC6A72864223}" destId="{FA0C44C8-78C4-4CD3-A03B-5A10ED5B460E}" srcOrd="0" destOrd="0" presId="urn:microsoft.com/office/officeart/2005/8/layout/vList2"/>
    <dgm:cxn modelId="{C63DA91E-AEBB-4CD7-98CB-6373B02EEEA5}" srcId="{D0C0EF83-3311-40A4-92E3-EFF8D43AA68D}" destId="{4A41EE8E-59E1-46A7-8EBE-A5A5AC0885E1}" srcOrd="0" destOrd="0" parTransId="{FB0D99F9-6908-49BD-8974-A3BD7195840B}" sibTransId="{15260604-E9AD-40D9-BBB2-77D45504A183}"/>
    <dgm:cxn modelId="{10DF3221-9417-462C-92F7-B22B58E83C59}" type="presOf" srcId="{A729AD37-3F8B-422B-BFCB-8A8BDE964570}" destId="{E11241A0-0334-4CE9-8AE6-E5483B7FAD9A}" srcOrd="0" destOrd="0" presId="urn:microsoft.com/office/officeart/2005/8/layout/vList2"/>
    <dgm:cxn modelId="{5BF1F321-3292-4B88-8CEA-92AE555D0AAC}" type="presOf" srcId="{FEB311C5-A5B3-40D6-B4C8-97151D0C0CC6}" destId="{18F8450E-F2E5-463B-B1CF-C3E0B71AD403}" srcOrd="0" destOrd="1" presId="urn:microsoft.com/office/officeart/2005/8/layout/vList2"/>
    <dgm:cxn modelId="{AAB02B25-5ED8-4CCC-930E-6B82553F2799}" srcId="{905C9146-6A8D-4AAA-8145-D699FE428843}" destId="{1539A37F-0BBE-4467-847F-A3F76C267C75}" srcOrd="0" destOrd="0" parTransId="{7017F6A1-63D5-4BAE-A0AA-52D030224E3B}" sibTransId="{EEB93240-2D01-42EC-8728-947D5CEC4E97}"/>
    <dgm:cxn modelId="{7E15272F-38B2-4855-A29B-F22317213744}" srcId="{D0C0EF83-3311-40A4-92E3-EFF8D43AA68D}" destId="{7FD63A36-3BD8-406A-A9A9-3FC7B40F5AD6}" srcOrd="1" destOrd="0" parTransId="{12EB051B-B1F8-4371-A150-ECBB7C606AA1}" sibTransId="{3609F2FC-5422-406B-AC4F-4073751FCE6A}"/>
    <dgm:cxn modelId="{E2F5A33A-971D-4BAF-ABAD-B4D8E9CD97ED}" srcId="{9241ED36-CFF6-4159-AB8E-3E40934A2784}" destId="{45EF3A7B-E4AE-4DEA-9B86-40D839F3D0EB}" srcOrd="1" destOrd="0" parTransId="{650F5FAB-FB4D-4307-BE04-7B32B6D0298D}" sibTransId="{A698B3BC-49BC-4ABB-8449-D200B8C05FA0}"/>
    <dgm:cxn modelId="{0FF0C540-9859-4AAE-A790-B31B60E74373}" type="presOf" srcId="{407BD6A1-26FA-4B54-B469-05CEF721980F}" destId="{18F8450E-F2E5-463B-B1CF-C3E0B71AD403}" srcOrd="0" destOrd="0" presId="urn:microsoft.com/office/officeart/2005/8/layout/vList2"/>
    <dgm:cxn modelId="{D0115860-632B-4BD0-8C69-B046FB3BB099}" type="presOf" srcId="{7FD63A36-3BD8-406A-A9A9-3FC7B40F5AD6}" destId="{A92E2DC5-6DAF-4E37-8F79-F59CB0A0A044}" srcOrd="0" destOrd="1" presId="urn:microsoft.com/office/officeart/2005/8/layout/vList2"/>
    <dgm:cxn modelId="{01FABD46-C897-4C21-9DC5-922339EE793A}" srcId="{9241ED36-CFF6-4159-AB8E-3E40934A2784}" destId="{0DF88E80-D312-4048-BA0D-949128E2C2C1}" srcOrd="2" destOrd="0" parTransId="{A94A84E1-8094-4EB2-B983-021A6471DBC6}" sibTransId="{899F036C-9F5E-406D-A2F0-4BD694046EC8}"/>
    <dgm:cxn modelId="{69BF9747-73E4-4008-8C95-611787FD7833}" srcId="{905C9146-6A8D-4AAA-8145-D699FE428843}" destId="{76473C9C-048F-4792-B15B-6B99279E0188}" srcOrd="2" destOrd="0" parTransId="{D5521657-91BC-42A4-AA0C-0CBB086E413F}" sibTransId="{D1AC4C6A-5CBF-4775-B4D4-6E9DBDAFF0EE}"/>
    <dgm:cxn modelId="{3E69056E-9A8D-4CD3-B720-988A829CB206}" srcId="{A729AD37-3F8B-422B-BFCB-8A8BDE964570}" destId="{53CFACEA-9F64-4411-8AE8-7A9AC5ACC328}" srcOrd="0" destOrd="0" parTransId="{E4639C7B-17A3-49FA-8EC8-4D0FDE9B09C1}" sibTransId="{065F0372-8B9A-4183-B69D-07DA8C7A4198}"/>
    <dgm:cxn modelId="{7CF79150-F8B9-4A98-BF92-5898C0197C4C}" type="presOf" srcId="{53CFACEA-9F64-4411-8AE8-7A9AC5ACC328}" destId="{13DA0C93-79BA-495A-8710-C7ABB4E6B78C}" srcOrd="0" destOrd="0" presId="urn:microsoft.com/office/officeart/2005/8/layout/vList2"/>
    <dgm:cxn modelId="{6EEEA276-0626-45F4-98C2-56C716C8F531}" srcId="{905C9146-6A8D-4AAA-8145-D699FE428843}" destId="{7C6EA8F2-47AF-4C44-9DC8-FA9E9DFF4B9B}" srcOrd="1" destOrd="0" parTransId="{221C46A0-F7F0-4732-AF19-E27EB593F773}" sibTransId="{DB88995C-B8B4-42E4-B533-8D97F0D0714D}"/>
    <dgm:cxn modelId="{5398A958-8931-44CD-8D32-068D5CD62CE5}" srcId="{A729AD37-3F8B-422B-BFCB-8A8BDE964570}" destId="{905C9146-6A8D-4AAA-8145-D699FE428843}" srcOrd="1" destOrd="0" parTransId="{EDB8DEAA-EEAA-49A3-AB97-9468A9EFEDF6}" sibTransId="{F15BF0FD-CAF0-4A56-9C07-5C406C0681C7}"/>
    <dgm:cxn modelId="{EE265B7A-C81A-4253-A3C1-451DFF24B8FB}" srcId="{A729AD37-3F8B-422B-BFCB-8A8BDE964570}" destId="{D0C0EF83-3311-40A4-92E3-EFF8D43AA68D}" srcOrd="3" destOrd="0" parTransId="{97F37058-1897-44F1-B08C-97A8F9F8AF3C}" sibTransId="{CF52E66A-8325-4B7F-9C4B-CECD105893A7}"/>
    <dgm:cxn modelId="{39DAC67B-1700-49DE-B421-F35707150DBD}" srcId="{9241ED36-CFF6-4159-AB8E-3E40934A2784}" destId="{78750920-E9E2-4B64-AE52-FC6A72864223}" srcOrd="0" destOrd="0" parTransId="{4DD666D2-008A-4D23-821E-7A597794C240}" sibTransId="{BE2EE8A9-E7CF-4EFB-83F1-DE98EE20B059}"/>
    <dgm:cxn modelId="{DEC7B480-8BB4-46FC-874D-D96E209C2702}" type="presOf" srcId="{45EF3A7B-E4AE-4DEA-9B86-40D839F3D0EB}" destId="{FA0C44C8-78C4-4CD3-A03B-5A10ED5B460E}" srcOrd="0" destOrd="1" presId="urn:microsoft.com/office/officeart/2005/8/layout/vList2"/>
    <dgm:cxn modelId="{D5406C9F-BD57-4899-972C-360F654980D9}" type="presOf" srcId="{76473C9C-048F-4792-B15B-6B99279E0188}" destId="{535DFB1E-14C4-4895-B127-9257BD658466}" srcOrd="0" destOrd="2" presId="urn:microsoft.com/office/officeart/2005/8/layout/vList2"/>
    <dgm:cxn modelId="{4DC652AD-44D5-48EA-9F1C-377D11D7D8C4}" type="presOf" srcId="{7C6EA8F2-47AF-4C44-9DC8-FA9E9DFF4B9B}" destId="{535DFB1E-14C4-4895-B127-9257BD658466}" srcOrd="0" destOrd="1" presId="urn:microsoft.com/office/officeart/2005/8/layout/vList2"/>
    <dgm:cxn modelId="{282D68AE-9778-44E5-8688-699C799C7D72}" type="presOf" srcId="{9241ED36-CFF6-4159-AB8E-3E40934A2784}" destId="{35CFA333-DE26-4E6C-89F7-FC97FDF7981F}" srcOrd="0" destOrd="0" presId="urn:microsoft.com/office/officeart/2005/8/layout/vList2"/>
    <dgm:cxn modelId="{306858B5-2C3F-4CBD-BF06-78D788497074}" type="presOf" srcId="{905C9146-6A8D-4AAA-8145-D699FE428843}" destId="{CAA343A3-3A18-40E0-BFBA-F843A3E78426}" srcOrd="0" destOrd="0" presId="urn:microsoft.com/office/officeart/2005/8/layout/vList2"/>
    <dgm:cxn modelId="{CDC3B5B8-5481-454B-82EC-A7A42CD96F7F}" srcId="{53CFACEA-9F64-4411-8AE8-7A9AC5ACC328}" destId="{5B9C88FB-7BD0-4936-830E-307CF798956E}" srcOrd="2" destOrd="0" parTransId="{5FC1DC9A-ADC3-4AB6-ABCA-28D66033992B}" sibTransId="{E7946BB0-8B06-470C-950E-0363F5BF592E}"/>
    <dgm:cxn modelId="{B45360C6-55BE-447E-A423-7AB461F3BA8E}" type="presOf" srcId="{D0C0EF83-3311-40A4-92E3-EFF8D43AA68D}" destId="{001E0698-BFFB-49C8-8875-73E8AD785D5B}" srcOrd="0" destOrd="0" presId="urn:microsoft.com/office/officeart/2005/8/layout/vList2"/>
    <dgm:cxn modelId="{FC5E5CCC-CB1C-4667-A88C-5C99D4546299}" srcId="{53CFACEA-9F64-4411-8AE8-7A9AC5ACC328}" destId="{FEB311C5-A5B3-40D6-B4C8-97151D0C0CC6}" srcOrd="1" destOrd="0" parTransId="{80F16152-D9F8-4611-90BD-DCF8A9241009}" sibTransId="{9361983E-7C36-44AA-983B-E7586DD0ABEC}"/>
    <dgm:cxn modelId="{B19B07D5-622D-492B-B82D-014EA3C6E962}" type="presOf" srcId="{1539A37F-0BBE-4467-847F-A3F76C267C75}" destId="{535DFB1E-14C4-4895-B127-9257BD658466}" srcOrd="0" destOrd="0" presId="urn:microsoft.com/office/officeart/2005/8/layout/vList2"/>
    <dgm:cxn modelId="{6EAE18DB-C127-401E-87CF-DC27C6BBCF43}" srcId="{A729AD37-3F8B-422B-BFCB-8A8BDE964570}" destId="{9241ED36-CFF6-4159-AB8E-3E40934A2784}" srcOrd="2" destOrd="0" parTransId="{9D7D0B31-B857-41FC-AB53-23FA4CDBA1CF}" sibTransId="{3C2AB641-7C02-4E61-AFC1-9E8A93C17D81}"/>
    <dgm:cxn modelId="{30966FE1-98CF-4C6E-9E52-209E0A09D245}" type="presOf" srcId="{5B9C88FB-7BD0-4936-830E-307CF798956E}" destId="{18F8450E-F2E5-463B-B1CF-C3E0B71AD403}" srcOrd="0" destOrd="2" presId="urn:microsoft.com/office/officeart/2005/8/layout/vList2"/>
    <dgm:cxn modelId="{B07D7EE1-F02E-4359-A363-1A8601D84CC5}" srcId="{53CFACEA-9F64-4411-8AE8-7A9AC5ACC328}" destId="{407BD6A1-26FA-4B54-B469-05CEF721980F}" srcOrd="0" destOrd="0" parTransId="{D19D0C1B-02D5-4D6D-8232-2465DB73DF00}" sibTransId="{1A5E2E1E-1E77-4FEE-969F-9D83037669AC}"/>
    <dgm:cxn modelId="{DFC334EA-C092-47E1-8B88-BD061D4ABF24}" type="presOf" srcId="{0DF88E80-D312-4048-BA0D-949128E2C2C1}" destId="{FA0C44C8-78C4-4CD3-A03B-5A10ED5B460E}" srcOrd="0" destOrd="2" presId="urn:microsoft.com/office/officeart/2005/8/layout/vList2"/>
    <dgm:cxn modelId="{65851626-FE52-4851-B0DB-B44DB5643440}" type="presParOf" srcId="{E11241A0-0334-4CE9-8AE6-E5483B7FAD9A}" destId="{13DA0C93-79BA-495A-8710-C7ABB4E6B78C}" srcOrd="0" destOrd="0" presId="urn:microsoft.com/office/officeart/2005/8/layout/vList2"/>
    <dgm:cxn modelId="{86FB4262-2AC7-4A1C-9F6B-1C1857F34A52}" type="presParOf" srcId="{E11241A0-0334-4CE9-8AE6-E5483B7FAD9A}" destId="{18F8450E-F2E5-463B-B1CF-C3E0B71AD403}" srcOrd="1" destOrd="0" presId="urn:microsoft.com/office/officeart/2005/8/layout/vList2"/>
    <dgm:cxn modelId="{CA073C1F-91D0-4D59-8AE0-464688ECEF72}" type="presParOf" srcId="{E11241A0-0334-4CE9-8AE6-E5483B7FAD9A}" destId="{CAA343A3-3A18-40E0-BFBA-F843A3E78426}" srcOrd="2" destOrd="0" presId="urn:microsoft.com/office/officeart/2005/8/layout/vList2"/>
    <dgm:cxn modelId="{11B2CA23-D59B-4268-B5AD-1C31551B1928}" type="presParOf" srcId="{E11241A0-0334-4CE9-8AE6-E5483B7FAD9A}" destId="{535DFB1E-14C4-4895-B127-9257BD658466}" srcOrd="3" destOrd="0" presId="urn:microsoft.com/office/officeart/2005/8/layout/vList2"/>
    <dgm:cxn modelId="{1245F2AC-A0A6-4B17-BEAC-CA349B4172A8}" type="presParOf" srcId="{E11241A0-0334-4CE9-8AE6-E5483B7FAD9A}" destId="{35CFA333-DE26-4E6C-89F7-FC97FDF7981F}" srcOrd="4" destOrd="0" presId="urn:microsoft.com/office/officeart/2005/8/layout/vList2"/>
    <dgm:cxn modelId="{8639AE58-545C-4500-BB25-49F84C96EB6B}" type="presParOf" srcId="{E11241A0-0334-4CE9-8AE6-E5483B7FAD9A}" destId="{FA0C44C8-78C4-4CD3-A03B-5A10ED5B460E}" srcOrd="5" destOrd="0" presId="urn:microsoft.com/office/officeart/2005/8/layout/vList2"/>
    <dgm:cxn modelId="{44442B40-A074-403B-88FC-6125E36C0131}" type="presParOf" srcId="{E11241A0-0334-4CE9-8AE6-E5483B7FAD9A}" destId="{001E0698-BFFB-49C8-8875-73E8AD785D5B}" srcOrd="6" destOrd="0" presId="urn:microsoft.com/office/officeart/2005/8/layout/vList2"/>
    <dgm:cxn modelId="{57B1BC36-BA03-451A-98C7-CB9D536ED1C8}" type="presParOf" srcId="{E11241A0-0334-4CE9-8AE6-E5483B7FAD9A}" destId="{A92E2DC5-6DAF-4E37-8F79-F59CB0A0A044}" srcOrd="7"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E172770-FD4E-4941-AAA8-7CBBBF1277BC}"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7B7D0D68-AC4C-4C62-9A38-E2E9AA8AF606}">
      <dgm:prSet>
        <dgm:style>
          <a:lnRef idx="2">
            <a:schemeClr val="accent2">
              <a:shade val="50000"/>
            </a:schemeClr>
          </a:lnRef>
          <a:fillRef idx="1">
            <a:schemeClr val="accent2"/>
          </a:fillRef>
          <a:effectRef idx="0">
            <a:schemeClr val="accent2"/>
          </a:effectRef>
          <a:fontRef idx="minor">
            <a:schemeClr val="lt1"/>
          </a:fontRef>
        </dgm:style>
      </dgm:prSet>
      <dgm:spPr/>
      <dgm:t>
        <a:bodyPr/>
        <a:lstStyle/>
        <a:p>
          <a:r>
            <a:rPr lang="en-US"/>
            <a:t>Goals</a:t>
          </a:r>
        </a:p>
      </dgm:t>
    </dgm:pt>
    <dgm:pt modelId="{C5853CC7-524A-4A80-8ADE-BD57E4198800}" type="parTrans" cxnId="{67841538-3FB9-47D9-942B-79C329B20952}">
      <dgm:prSet/>
      <dgm:spPr/>
      <dgm:t>
        <a:bodyPr/>
        <a:lstStyle/>
        <a:p>
          <a:endParaRPr lang="en-US"/>
        </a:p>
      </dgm:t>
    </dgm:pt>
    <dgm:pt modelId="{44361641-9190-4131-AF4D-E94816419853}" type="sibTrans" cxnId="{67841538-3FB9-47D9-942B-79C329B20952}">
      <dgm:prSet/>
      <dgm:spPr/>
      <dgm:t>
        <a:bodyPr/>
        <a:lstStyle/>
        <a:p>
          <a:endParaRPr lang="en-US"/>
        </a:p>
      </dgm:t>
    </dgm:pt>
    <dgm:pt modelId="{122F894D-DD93-4B9D-B204-A36FA14271A4}">
      <dgm:prSet/>
      <dgm:spPr/>
      <dgm:t>
        <a:bodyPr/>
        <a:lstStyle/>
        <a:p>
          <a:r>
            <a:rPr lang="en-US">
              <a:solidFill>
                <a:schemeClr val="tx1"/>
              </a:solidFill>
            </a:rPr>
            <a:t>Develop an integrated lunar habitation roadmap, that:</a:t>
          </a:r>
        </a:p>
      </dgm:t>
    </dgm:pt>
    <dgm:pt modelId="{362874A2-B27A-49A9-AA87-8797D59B477F}" type="parTrans" cxnId="{A9ABC012-6572-4B97-9563-CBFD34CFC2CC}">
      <dgm:prSet/>
      <dgm:spPr/>
      <dgm:t>
        <a:bodyPr/>
        <a:lstStyle/>
        <a:p>
          <a:endParaRPr lang="en-US"/>
        </a:p>
      </dgm:t>
    </dgm:pt>
    <dgm:pt modelId="{969380CE-5F05-48B7-AEC6-B1520991BCDE}" type="sibTrans" cxnId="{A9ABC012-6572-4B97-9563-CBFD34CFC2CC}">
      <dgm:prSet/>
      <dgm:spPr/>
      <dgm:t>
        <a:bodyPr/>
        <a:lstStyle/>
        <a:p>
          <a:endParaRPr lang="en-US"/>
        </a:p>
      </dgm:t>
    </dgm:pt>
    <dgm:pt modelId="{66E418EA-3D61-46A2-90D9-1FC30A4CD42F}">
      <dgm:prSet/>
      <dgm:spPr/>
      <dgm:t>
        <a:bodyPr/>
        <a:lstStyle/>
        <a:p>
          <a:r>
            <a:rPr lang="en-US">
              <a:solidFill>
                <a:schemeClr val="tx1"/>
              </a:solidFill>
            </a:rPr>
            <a:t>Identifies the most critical architectural advancements needed at least cost to enable transition to Class 3 habitats</a:t>
          </a:r>
        </a:p>
      </dgm:t>
    </dgm:pt>
    <dgm:pt modelId="{98601121-B276-4B53-8FFC-B41F72885388}" type="parTrans" cxnId="{1B826F51-80CD-49D5-BC9C-F0CAFCD7630C}">
      <dgm:prSet/>
      <dgm:spPr/>
      <dgm:t>
        <a:bodyPr/>
        <a:lstStyle/>
        <a:p>
          <a:endParaRPr lang="en-US"/>
        </a:p>
      </dgm:t>
    </dgm:pt>
    <dgm:pt modelId="{6FB5FF2B-56C7-41C0-B589-B1B92E1A196C}" type="sibTrans" cxnId="{1B826F51-80CD-49D5-BC9C-F0CAFCD7630C}">
      <dgm:prSet/>
      <dgm:spPr/>
      <dgm:t>
        <a:bodyPr/>
        <a:lstStyle/>
        <a:p>
          <a:endParaRPr lang="en-US"/>
        </a:p>
      </dgm:t>
    </dgm:pt>
    <dgm:pt modelId="{6D680E1B-FC04-4608-8F9B-B9C2A9134F91}">
      <dgm:prSet/>
      <dgm:spPr/>
      <dgm:t>
        <a:bodyPr/>
        <a:lstStyle/>
        <a:p>
          <a:r>
            <a:rPr lang="en-US">
              <a:solidFill>
                <a:schemeClr val="tx1"/>
              </a:solidFill>
            </a:rPr>
            <a:t>Considers scavenge and reuse of habitats and other lunar surface elements in comparison to new, independent elements</a:t>
          </a:r>
        </a:p>
      </dgm:t>
    </dgm:pt>
    <dgm:pt modelId="{23EE3DA7-4E9B-4B64-B283-1A425FD902FD}" type="parTrans" cxnId="{678C4CC3-26DA-4671-BDA5-4BEA6AD48493}">
      <dgm:prSet/>
      <dgm:spPr/>
      <dgm:t>
        <a:bodyPr/>
        <a:lstStyle/>
        <a:p>
          <a:endParaRPr lang="en-US"/>
        </a:p>
      </dgm:t>
    </dgm:pt>
    <dgm:pt modelId="{ED6C2676-5DDB-42E0-BA11-F10C810CB373}" type="sibTrans" cxnId="{678C4CC3-26DA-4671-BDA5-4BEA6AD48493}">
      <dgm:prSet/>
      <dgm:spPr/>
      <dgm:t>
        <a:bodyPr/>
        <a:lstStyle/>
        <a:p>
          <a:endParaRPr lang="en-US"/>
        </a:p>
      </dgm:t>
    </dgm:pt>
    <dgm:pt modelId="{701B0317-A356-4F53-AAFD-7324F9102B29}">
      <dgm:prSet/>
      <dgm:spPr/>
      <dgm:t>
        <a:bodyPr/>
        <a:lstStyle/>
        <a:p>
          <a:r>
            <a:rPr lang="en-US">
              <a:solidFill>
                <a:schemeClr val="tx1"/>
              </a:solidFill>
            </a:rPr>
            <a:t>Shows transition from Class 1 and Class 2 to Class 3 habitats</a:t>
          </a:r>
        </a:p>
      </dgm:t>
    </dgm:pt>
    <dgm:pt modelId="{395E3F07-236B-4D29-9E02-F8EA8127F994}" type="parTrans" cxnId="{976E1A2F-FEB9-4211-B41A-AFF7D125B543}">
      <dgm:prSet/>
      <dgm:spPr/>
      <dgm:t>
        <a:bodyPr/>
        <a:lstStyle/>
        <a:p>
          <a:endParaRPr lang="en-US"/>
        </a:p>
      </dgm:t>
    </dgm:pt>
    <dgm:pt modelId="{7B3AB1F6-AE01-4D79-A906-467E31F887FB}" type="sibTrans" cxnId="{976E1A2F-FEB9-4211-B41A-AFF7D125B543}">
      <dgm:prSet/>
      <dgm:spPr/>
      <dgm:t>
        <a:bodyPr/>
        <a:lstStyle/>
        <a:p>
          <a:endParaRPr lang="en-US"/>
        </a:p>
      </dgm:t>
    </dgm:pt>
    <dgm:pt modelId="{98D9422F-F14B-4ADF-9CA4-D7FFFEFA5F46}">
      <dgm:prSet/>
      <dgm:spPr/>
      <dgm:t>
        <a:bodyPr/>
        <a:lstStyle/>
        <a:p>
          <a:r>
            <a:rPr lang="en-US">
              <a:solidFill>
                <a:schemeClr val="tx1"/>
              </a:solidFill>
            </a:rPr>
            <a:t>Considers approaches to decrease logistical dependency on Earth resupply for habitation systems</a:t>
          </a:r>
        </a:p>
      </dgm:t>
    </dgm:pt>
    <dgm:pt modelId="{BB1CA02C-A190-4116-B003-F173C7F937EC}" type="parTrans" cxnId="{CAC38ED5-82EB-4FAC-A039-6E4A3F304C52}">
      <dgm:prSet/>
      <dgm:spPr/>
      <dgm:t>
        <a:bodyPr/>
        <a:lstStyle/>
        <a:p>
          <a:endParaRPr lang="en-US"/>
        </a:p>
      </dgm:t>
    </dgm:pt>
    <dgm:pt modelId="{427E962B-A10A-4898-A471-FB7FF073FC36}" type="sibTrans" cxnId="{CAC38ED5-82EB-4FAC-A039-6E4A3F304C52}">
      <dgm:prSet/>
      <dgm:spPr/>
      <dgm:t>
        <a:bodyPr/>
        <a:lstStyle/>
        <a:p>
          <a:endParaRPr lang="en-US"/>
        </a:p>
      </dgm:t>
    </dgm:pt>
    <dgm:pt modelId="{C5C8AEE7-B4C0-4BA0-AEF6-C888E8C22E48}">
      <dgm:prSet/>
      <dgm:spPr/>
      <dgm:t>
        <a:bodyPr/>
        <a:lstStyle/>
        <a:p>
          <a:r>
            <a:rPr lang="en-US">
              <a:solidFill>
                <a:schemeClr val="tx1"/>
              </a:solidFill>
            </a:rPr>
            <a:t>Defines sustainable habitation and identifies attributes that facilitate growth to a sustainable state (e.g., common interfaces, capabilities)</a:t>
          </a:r>
        </a:p>
      </dgm:t>
    </dgm:pt>
    <dgm:pt modelId="{08B42A9E-CC8D-445A-9BCD-132055273FAA}" type="sibTrans" cxnId="{ADA482B5-1578-47C4-9DFF-DFEEDEE32C83}">
      <dgm:prSet/>
      <dgm:spPr/>
      <dgm:t>
        <a:bodyPr/>
        <a:lstStyle/>
        <a:p>
          <a:endParaRPr lang="en-US"/>
        </a:p>
      </dgm:t>
    </dgm:pt>
    <dgm:pt modelId="{3BC8C622-1683-485D-9697-484A4C740CBB}" type="parTrans" cxnId="{ADA482B5-1578-47C4-9DFF-DFEEDEE32C83}">
      <dgm:prSet/>
      <dgm:spPr/>
      <dgm:t>
        <a:bodyPr/>
        <a:lstStyle/>
        <a:p>
          <a:endParaRPr lang="en-US"/>
        </a:p>
      </dgm:t>
    </dgm:pt>
    <dgm:pt modelId="{12FEC914-E8C1-4D7E-96AE-5FB513FDD677}">
      <dgm:prSet/>
      <dgm:spPr/>
      <dgm:t>
        <a:bodyPr/>
        <a:lstStyle/>
        <a:p>
          <a:r>
            <a:rPr lang="en-US">
              <a:solidFill>
                <a:schemeClr val="tx1"/>
              </a:solidFill>
            </a:rPr>
            <a:t>Captures common challenges and development opportunities between habitat classes</a:t>
          </a:r>
        </a:p>
      </dgm:t>
    </dgm:pt>
    <dgm:pt modelId="{B3F3C8F0-00AA-42FF-A3F8-AC04390F8C8D}" type="parTrans" cxnId="{122DB878-9D2B-493A-9BAE-8361FD6D1973}">
      <dgm:prSet/>
      <dgm:spPr/>
      <dgm:t>
        <a:bodyPr/>
        <a:lstStyle/>
        <a:p>
          <a:endParaRPr lang="en-US"/>
        </a:p>
      </dgm:t>
    </dgm:pt>
    <dgm:pt modelId="{85E9C830-E1AB-40CC-83DC-B86DFF273CA2}" type="sibTrans" cxnId="{122DB878-9D2B-493A-9BAE-8361FD6D1973}">
      <dgm:prSet/>
      <dgm:spPr/>
      <dgm:t>
        <a:bodyPr/>
        <a:lstStyle/>
        <a:p>
          <a:endParaRPr lang="en-US"/>
        </a:p>
      </dgm:t>
    </dgm:pt>
    <dgm:pt modelId="{C47B26E3-3938-4A0C-888E-C292C8F67DFC}" type="pres">
      <dgm:prSet presAssocID="{7E172770-FD4E-4941-AAA8-7CBBBF1277BC}" presName="linear" presStyleCnt="0">
        <dgm:presLayoutVars>
          <dgm:animLvl val="lvl"/>
          <dgm:resizeHandles val="exact"/>
        </dgm:presLayoutVars>
      </dgm:prSet>
      <dgm:spPr/>
    </dgm:pt>
    <dgm:pt modelId="{079188E9-F4DA-4228-AC42-B79909843627}" type="pres">
      <dgm:prSet presAssocID="{7B7D0D68-AC4C-4C62-9A38-E2E9AA8AF606}" presName="parentText" presStyleLbl="node1" presStyleIdx="0" presStyleCnt="1">
        <dgm:presLayoutVars>
          <dgm:chMax val="0"/>
          <dgm:bulletEnabled val="1"/>
        </dgm:presLayoutVars>
      </dgm:prSet>
      <dgm:spPr/>
    </dgm:pt>
    <dgm:pt modelId="{523F521C-B701-4EA5-AB5D-3FBD749565D1}" type="pres">
      <dgm:prSet presAssocID="{7B7D0D68-AC4C-4C62-9A38-E2E9AA8AF606}" presName="childText" presStyleLbl="revTx" presStyleIdx="0" presStyleCnt="1">
        <dgm:presLayoutVars>
          <dgm:bulletEnabled val="1"/>
        </dgm:presLayoutVars>
      </dgm:prSet>
      <dgm:spPr/>
    </dgm:pt>
  </dgm:ptLst>
  <dgm:cxnLst>
    <dgm:cxn modelId="{1DBF830C-0712-4C86-88E0-2D6EDBF4BB7E}" type="presOf" srcId="{7B7D0D68-AC4C-4C62-9A38-E2E9AA8AF606}" destId="{079188E9-F4DA-4228-AC42-B79909843627}" srcOrd="0" destOrd="0" presId="urn:microsoft.com/office/officeart/2005/8/layout/vList2"/>
    <dgm:cxn modelId="{A9ABC012-6572-4B97-9563-CBFD34CFC2CC}" srcId="{7B7D0D68-AC4C-4C62-9A38-E2E9AA8AF606}" destId="{122F894D-DD93-4B9D-B204-A36FA14271A4}" srcOrd="0" destOrd="0" parTransId="{362874A2-B27A-49A9-AA87-8797D59B477F}" sibTransId="{969380CE-5F05-48B7-AEC6-B1520991BCDE}"/>
    <dgm:cxn modelId="{352F031B-76C5-4DAE-A7A7-46953A32F71D}" type="presOf" srcId="{122F894D-DD93-4B9D-B204-A36FA14271A4}" destId="{523F521C-B701-4EA5-AB5D-3FBD749565D1}" srcOrd="0" destOrd="0" presId="urn:microsoft.com/office/officeart/2005/8/layout/vList2"/>
    <dgm:cxn modelId="{7964D429-4E5E-4871-9F76-6A75B1444C44}" type="presOf" srcId="{7E172770-FD4E-4941-AAA8-7CBBBF1277BC}" destId="{C47B26E3-3938-4A0C-888E-C292C8F67DFC}" srcOrd="0" destOrd="0" presId="urn:microsoft.com/office/officeart/2005/8/layout/vList2"/>
    <dgm:cxn modelId="{976E1A2F-FEB9-4211-B41A-AFF7D125B543}" srcId="{122F894D-DD93-4B9D-B204-A36FA14271A4}" destId="{701B0317-A356-4F53-AAFD-7324F9102B29}" srcOrd="0" destOrd="0" parTransId="{395E3F07-236B-4D29-9E02-F8EA8127F994}" sibTransId="{7B3AB1F6-AE01-4D79-A906-467E31F887FB}"/>
    <dgm:cxn modelId="{CD7CD430-382C-4D6F-AD93-DD4E0EF13AEE}" type="presOf" srcId="{701B0317-A356-4F53-AAFD-7324F9102B29}" destId="{523F521C-B701-4EA5-AB5D-3FBD749565D1}" srcOrd="0" destOrd="1" presId="urn:microsoft.com/office/officeart/2005/8/layout/vList2"/>
    <dgm:cxn modelId="{67841538-3FB9-47D9-942B-79C329B20952}" srcId="{7E172770-FD4E-4941-AAA8-7CBBBF1277BC}" destId="{7B7D0D68-AC4C-4C62-9A38-E2E9AA8AF606}" srcOrd="0" destOrd="0" parTransId="{C5853CC7-524A-4A80-8ADE-BD57E4198800}" sibTransId="{44361641-9190-4131-AF4D-E94816419853}"/>
    <dgm:cxn modelId="{E95F653C-BA2A-483B-819C-9769CFB9BA2C}" type="presOf" srcId="{98D9422F-F14B-4ADF-9CA4-D7FFFEFA5F46}" destId="{523F521C-B701-4EA5-AB5D-3FBD749565D1}" srcOrd="0" destOrd="5" presId="urn:microsoft.com/office/officeart/2005/8/layout/vList2"/>
    <dgm:cxn modelId="{612C7E46-6F16-41EE-974E-AD8C2086B6B1}" type="presOf" srcId="{6D680E1B-FC04-4608-8F9B-B9C2A9134F91}" destId="{523F521C-B701-4EA5-AB5D-3FBD749565D1}" srcOrd="0" destOrd="6" presId="urn:microsoft.com/office/officeart/2005/8/layout/vList2"/>
    <dgm:cxn modelId="{72C4F56C-76F1-41B1-93D8-1F8CE1A50488}" type="presOf" srcId="{C5C8AEE7-B4C0-4BA0-AEF6-C888E8C22E48}" destId="{523F521C-B701-4EA5-AB5D-3FBD749565D1}" srcOrd="0" destOrd="4" presId="urn:microsoft.com/office/officeart/2005/8/layout/vList2"/>
    <dgm:cxn modelId="{1B826F51-80CD-49D5-BC9C-F0CAFCD7630C}" srcId="{122F894D-DD93-4B9D-B204-A36FA14271A4}" destId="{66E418EA-3D61-46A2-90D9-1FC30A4CD42F}" srcOrd="1" destOrd="0" parTransId="{98601121-B276-4B53-8FFC-B41F72885388}" sibTransId="{6FB5FF2B-56C7-41C0-B589-B1B92E1A196C}"/>
    <dgm:cxn modelId="{122DB878-9D2B-493A-9BAE-8361FD6D1973}" srcId="{122F894D-DD93-4B9D-B204-A36FA14271A4}" destId="{12FEC914-E8C1-4D7E-96AE-5FB513FDD677}" srcOrd="2" destOrd="0" parTransId="{B3F3C8F0-00AA-42FF-A3F8-AC04390F8C8D}" sibTransId="{85E9C830-E1AB-40CC-83DC-B86DFF273CA2}"/>
    <dgm:cxn modelId="{451B4D82-A455-4E91-A43E-DB5A27B38BEB}" type="presOf" srcId="{66E418EA-3D61-46A2-90D9-1FC30A4CD42F}" destId="{523F521C-B701-4EA5-AB5D-3FBD749565D1}" srcOrd="0" destOrd="2" presId="urn:microsoft.com/office/officeart/2005/8/layout/vList2"/>
    <dgm:cxn modelId="{BB18A497-7601-4C56-A093-A73EF1E2F79E}" type="presOf" srcId="{12FEC914-E8C1-4D7E-96AE-5FB513FDD677}" destId="{523F521C-B701-4EA5-AB5D-3FBD749565D1}" srcOrd="0" destOrd="3" presId="urn:microsoft.com/office/officeart/2005/8/layout/vList2"/>
    <dgm:cxn modelId="{ADA482B5-1578-47C4-9DFF-DFEEDEE32C83}" srcId="{122F894D-DD93-4B9D-B204-A36FA14271A4}" destId="{C5C8AEE7-B4C0-4BA0-AEF6-C888E8C22E48}" srcOrd="3" destOrd="0" parTransId="{3BC8C622-1683-485D-9697-484A4C740CBB}" sibTransId="{08B42A9E-CC8D-445A-9BCD-132055273FAA}"/>
    <dgm:cxn modelId="{678C4CC3-26DA-4671-BDA5-4BEA6AD48493}" srcId="{122F894D-DD93-4B9D-B204-A36FA14271A4}" destId="{6D680E1B-FC04-4608-8F9B-B9C2A9134F91}" srcOrd="5" destOrd="0" parTransId="{23EE3DA7-4E9B-4B64-B283-1A425FD902FD}" sibTransId="{ED6C2676-5DDB-42E0-BA11-F10C810CB373}"/>
    <dgm:cxn modelId="{CAC38ED5-82EB-4FAC-A039-6E4A3F304C52}" srcId="{122F894D-DD93-4B9D-B204-A36FA14271A4}" destId="{98D9422F-F14B-4ADF-9CA4-D7FFFEFA5F46}" srcOrd="4" destOrd="0" parTransId="{BB1CA02C-A190-4116-B003-F173C7F937EC}" sibTransId="{427E962B-A10A-4898-A471-FB7FF073FC36}"/>
    <dgm:cxn modelId="{7B5D3632-C385-448F-95D6-35FC8F2B1E44}" type="presParOf" srcId="{C47B26E3-3938-4A0C-888E-C292C8F67DFC}" destId="{079188E9-F4DA-4228-AC42-B79909843627}" srcOrd="0" destOrd="0" presId="urn:microsoft.com/office/officeart/2005/8/layout/vList2"/>
    <dgm:cxn modelId="{1EE75AE7-A363-4C98-B507-281426304C19}" type="presParOf" srcId="{C47B26E3-3938-4A0C-888E-C292C8F67DFC}" destId="{523F521C-B701-4EA5-AB5D-3FBD749565D1}"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0093D3E-150B-47B2-8CB8-61FB5797F8C8}" type="doc">
      <dgm:prSet loTypeId="urn:microsoft.com/office/officeart/2005/8/layout/hProcess9" loCatId="process" qsTypeId="urn:microsoft.com/office/officeart/2005/8/quickstyle/simple1" qsCatId="simple" csTypeId="urn:microsoft.com/office/officeart/2005/8/colors/colorful5" csCatId="colorful" phldr="1"/>
      <dgm:spPr/>
    </dgm:pt>
    <dgm:pt modelId="{7D627CEF-FE6C-4979-8F87-5FFA441CE4AD}">
      <dgm:prSet/>
      <dgm:spPr/>
      <dgm:t>
        <a:bodyPr/>
        <a:lstStyle/>
        <a:p>
          <a:r>
            <a:rPr lang="en-US"/>
            <a:t>Buildup</a:t>
          </a:r>
        </a:p>
      </dgm:t>
    </dgm:pt>
    <dgm:pt modelId="{EBEDFCEE-35BF-4D82-8962-1797D0F25D4C}" type="parTrans" cxnId="{AEC7D462-EB9F-45EA-BC5A-6D873FC9A388}">
      <dgm:prSet/>
      <dgm:spPr/>
      <dgm:t>
        <a:bodyPr/>
        <a:lstStyle/>
        <a:p>
          <a:endParaRPr lang="en-US"/>
        </a:p>
      </dgm:t>
    </dgm:pt>
    <dgm:pt modelId="{FCA1D59C-BE96-49B7-A167-F7346A5182D3}" type="sibTrans" cxnId="{AEC7D462-EB9F-45EA-BC5A-6D873FC9A388}">
      <dgm:prSet/>
      <dgm:spPr/>
      <dgm:t>
        <a:bodyPr/>
        <a:lstStyle/>
        <a:p>
          <a:endParaRPr lang="en-US"/>
        </a:p>
      </dgm:t>
    </dgm:pt>
    <dgm:pt modelId="{D7D80FB1-391B-4A79-8FA8-1E089B890C5E}">
      <dgm:prSet phldrT="[Text]"/>
      <dgm:spPr>
        <a:solidFill>
          <a:srgbClr val="62A0AA"/>
        </a:solidFill>
      </dgm:spPr>
      <dgm:t>
        <a:bodyPr/>
        <a:lstStyle/>
        <a:p>
          <a:r>
            <a:rPr lang="en-US"/>
            <a:t>Architecture Starting Point</a:t>
          </a:r>
        </a:p>
      </dgm:t>
    </dgm:pt>
    <dgm:pt modelId="{198C7116-0840-4574-9B54-E23C781F3454}" type="parTrans" cxnId="{400633D0-55D8-43C1-890F-D64527E2EE04}">
      <dgm:prSet/>
      <dgm:spPr/>
      <dgm:t>
        <a:bodyPr/>
        <a:lstStyle/>
        <a:p>
          <a:endParaRPr lang="en-US"/>
        </a:p>
      </dgm:t>
    </dgm:pt>
    <dgm:pt modelId="{D0523514-9469-445B-BD73-F7C0575CD0A6}" type="sibTrans" cxnId="{400633D0-55D8-43C1-890F-D64527E2EE04}">
      <dgm:prSet/>
      <dgm:spPr/>
      <dgm:t>
        <a:bodyPr/>
        <a:lstStyle/>
        <a:p>
          <a:endParaRPr lang="en-US"/>
        </a:p>
      </dgm:t>
    </dgm:pt>
    <dgm:pt modelId="{75752F1D-4107-4208-BF06-661817131E86}">
      <dgm:prSet/>
      <dgm:spPr>
        <a:solidFill>
          <a:srgbClr val="000000"/>
        </a:solidFill>
      </dgm:spPr>
      <dgm:t>
        <a:bodyPr/>
        <a:lstStyle/>
        <a:p>
          <a:r>
            <a:rPr lang="en-US"/>
            <a:t>Sustainment Target</a:t>
          </a:r>
        </a:p>
      </dgm:t>
    </dgm:pt>
    <dgm:pt modelId="{BCEEEF74-62E1-414D-A422-AF9AE2CA5755}" type="parTrans" cxnId="{532FF0EC-A1E7-4002-BD3D-B9B098EF6DD3}">
      <dgm:prSet/>
      <dgm:spPr/>
      <dgm:t>
        <a:bodyPr/>
        <a:lstStyle/>
        <a:p>
          <a:endParaRPr lang="en-US"/>
        </a:p>
      </dgm:t>
    </dgm:pt>
    <dgm:pt modelId="{16ADD0C5-9D9E-4844-B2AF-424003DE8919}" type="sibTrans" cxnId="{532FF0EC-A1E7-4002-BD3D-B9B098EF6DD3}">
      <dgm:prSet/>
      <dgm:spPr/>
      <dgm:t>
        <a:bodyPr/>
        <a:lstStyle/>
        <a:p>
          <a:endParaRPr lang="en-US"/>
        </a:p>
      </dgm:t>
    </dgm:pt>
    <dgm:pt modelId="{2F7E3E31-6112-430F-AF0A-1CFC03710656}" type="pres">
      <dgm:prSet presAssocID="{20093D3E-150B-47B2-8CB8-61FB5797F8C8}" presName="CompostProcess" presStyleCnt="0">
        <dgm:presLayoutVars>
          <dgm:dir/>
          <dgm:resizeHandles val="exact"/>
        </dgm:presLayoutVars>
      </dgm:prSet>
      <dgm:spPr/>
    </dgm:pt>
    <dgm:pt modelId="{162ECC9C-8A2E-4459-9516-7031C34B1F4D}" type="pres">
      <dgm:prSet presAssocID="{20093D3E-150B-47B2-8CB8-61FB5797F8C8}" presName="arrow" presStyleLbl="bgShp" presStyleIdx="0" presStyleCnt="1"/>
      <dgm:spPr/>
    </dgm:pt>
    <dgm:pt modelId="{6FE1BDDE-5F5D-4EE4-AB90-88CC35CE2315}" type="pres">
      <dgm:prSet presAssocID="{20093D3E-150B-47B2-8CB8-61FB5797F8C8}" presName="linearProcess" presStyleCnt="0"/>
      <dgm:spPr/>
    </dgm:pt>
    <dgm:pt modelId="{111A57D8-85A3-43C1-8426-230A1315C4D1}" type="pres">
      <dgm:prSet presAssocID="{D7D80FB1-391B-4A79-8FA8-1E089B890C5E}" presName="textNode" presStyleLbl="node1" presStyleIdx="0" presStyleCnt="3">
        <dgm:presLayoutVars>
          <dgm:bulletEnabled val="1"/>
        </dgm:presLayoutVars>
      </dgm:prSet>
      <dgm:spPr/>
    </dgm:pt>
    <dgm:pt modelId="{98605135-BC9E-4D73-93FD-0B0F00A27925}" type="pres">
      <dgm:prSet presAssocID="{D0523514-9469-445B-BD73-F7C0575CD0A6}" presName="sibTrans" presStyleCnt="0"/>
      <dgm:spPr/>
    </dgm:pt>
    <dgm:pt modelId="{19BFD377-F469-4BF1-BE66-FF9ADB864262}" type="pres">
      <dgm:prSet presAssocID="{7D627CEF-FE6C-4979-8F87-5FFA441CE4AD}" presName="textNode" presStyleLbl="node1" presStyleIdx="1" presStyleCnt="3">
        <dgm:presLayoutVars>
          <dgm:bulletEnabled val="1"/>
        </dgm:presLayoutVars>
      </dgm:prSet>
      <dgm:spPr/>
    </dgm:pt>
    <dgm:pt modelId="{9D1D453C-A231-4B99-94AA-9FBF73583489}" type="pres">
      <dgm:prSet presAssocID="{FCA1D59C-BE96-49B7-A167-F7346A5182D3}" presName="sibTrans" presStyleCnt="0"/>
      <dgm:spPr/>
    </dgm:pt>
    <dgm:pt modelId="{B7FF2940-EB49-40F6-84F4-3C9B17C0176A}" type="pres">
      <dgm:prSet presAssocID="{75752F1D-4107-4208-BF06-661817131E86}" presName="textNode" presStyleLbl="node1" presStyleIdx="2" presStyleCnt="3" custLinFactNeighborX="-16353" custLinFactNeighborY="-682">
        <dgm:presLayoutVars>
          <dgm:bulletEnabled val="1"/>
        </dgm:presLayoutVars>
      </dgm:prSet>
      <dgm:spPr/>
    </dgm:pt>
  </dgm:ptLst>
  <dgm:cxnLst>
    <dgm:cxn modelId="{BDA22D0C-C65C-4C8B-9BEF-E5AB7BE90AC1}" type="presOf" srcId="{D7D80FB1-391B-4A79-8FA8-1E089B890C5E}" destId="{111A57D8-85A3-43C1-8426-230A1315C4D1}" srcOrd="0" destOrd="0" presId="urn:microsoft.com/office/officeart/2005/8/layout/hProcess9"/>
    <dgm:cxn modelId="{EC2AB61E-20A7-4BD4-A33C-D4CA238B4806}" type="presOf" srcId="{7D627CEF-FE6C-4979-8F87-5FFA441CE4AD}" destId="{19BFD377-F469-4BF1-BE66-FF9ADB864262}" srcOrd="0" destOrd="0" presId="urn:microsoft.com/office/officeart/2005/8/layout/hProcess9"/>
    <dgm:cxn modelId="{AEC7D462-EB9F-45EA-BC5A-6D873FC9A388}" srcId="{20093D3E-150B-47B2-8CB8-61FB5797F8C8}" destId="{7D627CEF-FE6C-4979-8F87-5FFA441CE4AD}" srcOrd="1" destOrd="0" parTransId="{EBEDFCEE-35BF-4D82-8962-1797D0F25D4C}" sibTransId="{FCA1D59C-BE96-49B7-A167-F7346A5182D3}"/>
    <dgm:cxn modelId="{A0FAEC68-99D8-4B2B-8FF2-6F8B1BC5FFF1}" type="presOf" srcId="{75752F1D-4107-4208-BF06-661817131E86}" destId="{B7FF2940-EB49-40F6-84F4-3C9B17C0176A}" srcOrd="0" destOrd="0" presId="urn:microsoft.com/office/officeart/2005/8/layout/hProcess9"/>
    <dgm:cxn modelId="{400633D0-55D8-43C1-890F-D64527E2EE04}" srcId="{20093D3E-150B-47B2-8CB8-61FB5797F8C8}" destId="{D7D80FB1-391B-4A79-8FA8-1E089B890C5E}" srcOrd="0" destOrd="0" parTransId="{198C7116-0840-4574-9B54-E23C781F3454}" sibTransId="{D0523514-9469-445B-BD73-F7C0575CD0A6}"/>
    <dgm:cxn modelId="{532FF0EC-A1E7-4002-BD3D-B9B098EF6DD3}" srcId="{20093D3E-150B-47B2-8CB8-61FB5797F8C8}" destId="{75752F1D-4107-4208-BF06-661817131E86}" srcOrd="2" destOrd="0" parTransId="{BCEEEF74-62E1-414D-A422-AF9AE2CA5755}" sibTransId="{16ADD0C5-9D9E-4844-B2AF-424003DE8919}"/>
    <dgm:cxn modelId="{AF6C7AF2-DAFC-4A8A-BF00-11912E1B58B3}" type="presOf" srcId="{20093D3E-150B-47B2-8CB8-61FB5797F8C8}" destId="{2F7E3E31-6112-430F-AF0A-1CFC03710656}" srcOrd="0" destOrd="0" presId="urn:microsoft.com/office/officeart/2005/8/layout/hProcess9"/>
    <dgm:cxn modelId="{42D82B05-1A63-482B-9642-A8F025AB622A}" type="presParOf" srcId="{2F7E3E31-6112-430F-AF0A-1CFC03710656}" destId="{162ECC9C-8A2E-4459-9516-7031C34B1F4D}" srcOrd="0" destOrd="0" presId="urn:microsoft.com/office/officeart/2005/8/layout/hProcess9"/>
    <dgm:cxn modelId="{6FF53184-4F5C-46BA-863B-501A8DE9CDCE}" type="presParOf" srcId="{2F7E3E31-6112-430F-AF0A-1CFC03710656}" destId="{6FE1BDDE-5F5D-4EE4-AB90-88CC35CE2315}" srcOrd="1" destOrd="0" presId="urn:microsoft.com/office/officeart/2005/8/layout/hProcess9"/>
    <dgm:cxn modelId="{34F2FA26-2DBD-48E4-A333-8AFEE1DE7C6B}" type="presParOf" srcId="{6FE1BDDE-5F5D-4EE4-AB90-88CC35CE2315}" destId="{111A57D8-85A3-43C1-8426-230A1315C4D1}" srcOrd="0" destOrd="0" presId="urn:microsoft.com/office/officeart/2005/8/layout/hProcess9"/>
    <dgm:cxn modelId="{A3032C0C-CE7F-4F5F-A3F4-D2F3FBABFBD2}" type="presParOf" srcId="{6FE1BDDE-5F5D-4EE4-AB90-88CC35CE2315}" destId="{98605135-BC9E-4D73-93FD-0B0F00A27925}" srcOrd="1" destOrd="0" presId="urn:microsoft.com/office/officeart/2005/8/layout/hProcess9"/>
    <dgm:cxn modelId="{164CC67D-B1C9-422F-9AC7-0DDC20073E18}" type="presParOf" srcId="{6FE1BDDE-5F5D-4EE4-AB90-88CC35CE2315}" destId="{19BFD377-F469-4BF1-BE66-FF9ADB864262}" srcOrd="2" destOrd="0" presId="urn:microsoft.com/office/officeart/2005/8/layout/hProcess9"/>
    <dgm:cxn modelId="{3C56D81F-B17B-436E-9F88-BBEF648C104D}" type="presParOf" srcId="{6FE1BDDE-5F5D-4EE4-AB90-88CC35CE2315}" destId="{9D1D453C-A231-4B99-94AA-9FBF73583489}" srcOrd="3" destOrd="0" presId="urn:microsoft.com/office/officeart/2005/8/layout/hProcess9"/>
    <dgm:cxn modelId="{C263B698-25CF-4180-92BF-6F00AAB7826C}" type="presParOf" srcId="{6FE1BDDE-5F5D-4EE4-AB90-88CC35CE2315}" destId="{B7FF2940-EB49-40F6-84F4-3C9B17C0176A}"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3E2A544-8FD1-4400-B863-882383DE91BF}"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en-US"/>
        </a:p>
      </dgm:t>
    </dgm:pt>
    <dgm:pt modelId="{EFB13AE1-6E71-4B13-98D8-DA2A1F06E1C7}">
      <dgm:prSet custT="1"/>
      <dgm:spPr/>
      <dgm:t>
        <a:bodyPr/>
        <a:lstStyle/>
        <a:p>
          <a:r>
            <a:rPr lang="en-US" sz="1600"/>
            <a:t>Supporting Elements</a:t>
          </a:r>
        </a:p>
      </dgm:t>
    </dgm:pt>
    <dgm:pt modelId="{FEF8124A-1FD5-4D84-BEF1-1E66E9A7B06F}" type="parTrans" cxnId="{FC1377B4-AC7B-4E17-B0FD-D9E97C217BCA}">
      <dgm:prSet/>
      <dgm:spPr/>
      <dgm:t>
        <a:bodyPr/>
        <a:lstStyle/>
        <a:p>
          <a:endParaRPr lang="en-US" sz="2000"/>
        </a:p>
      </dgm:t>
    </dgm:pt>
    <dgm:pt modelId="{DD7792FA-3E1B-4B32-95C2-4615BDF2EBCC}" type="sibTrans" cxnId="{FC1377B4-AC7B-4E17-B0FD-D9E97C217BCA}">
      <dgm:prSet/>
      <dgm:spPr/>
      <dgm:t>
        <a:bodyPr/>
        <a:lstStyle/>
        <a:p>
          <a:endParaRPr lang="en-US" sz="2000"/>
        </a:p>
      </dgm:t>
    </dgm:pt>
    <dgm:pt modelId="{80ED7718-7C85-40AC-9C9E-0B81AA6D9F1A}">
      <dgm:prSet custT="1"/>
      <dgm:spPr/>
      <dgm:t>
        <a:bodyPr/>
        <a:lstStyle/>
        <a:p>
          <a:r>
            <a:rPr lang="en-US" sz="1600">
              <a:solidFill>
                <a:schemeClr val="tx1"/>
              </a:solidFill>
            </a:rPr>
            <a:t>Lunar Terrain Vehicle</a:t>
          </a:r>
        </a:p>
      </dgm:t>
    </dgm:pt>
    <dgm:pt modelId="{7716DFA1-69A8-4BA4-8B67-68376F6392E1}" type="parTrans" cxnId="{594DF199-4592-4A44-90B9-975C028DB50A}">
      <dgm:prSet/>
      <dgm:spPr/>
      <dgm:t>
        <a:bodyPr/>
        <a:lstStyle/>
        <a:p>
          <a:endParaRPr lang="en-US" sz="2000"/>
        </a:p>
      </dgm:t>
    </dgm:pt>
    <dgm:pt modelId="{E48299E5-F259-44D1-8FD0-8390FDC05ED7}" type="sibTrans" cxnId="{594DF199-4592-4A44-90B9-975C028DB50A}">
      <dgm:prSet/>
      <dgm:spPr/>
      <dgm:t>
        <a:bodyPr/>
        <a:lstStyle/>
        <a:p>
          <a:endParaRPr lang="en-US" sz="2000"/>
        </a:p>
      </dgm:t>
    </dgm:pt>
    <dgm:pt modelId="{9E490CB6-E983-427E-9B32-8B92797468AB}">
      <dgm:prSet custT="1"/>
      <dgm:spPr/>
      <dgm:t>
        <a:bodyPr/>
        <a:lstStyle/>
        <a:p>
          <a:r>
            <a:rPr lang="en-US" sz="1600"/>
            <a:t>Foundational Habitation Capabilities</a:t>
          </a:r>
        </a:p>
      </dgm:t>
    </dgm:pt>
    <dgm:pt modelId="{EE6917AD-22D5-4998-8E80-61F11BCE18FF}" type="parTrans" cxnId="{F22D914F-00B1-4B23-920C-F401DE15971F}">
      <dgm:prSet/>
      <dgm:spPr/>
      <dgm:t>
        <a:bodyPr/>
        <a:lstStyle/>
        <a:p>
          <a:endParaRPr lang="en-US" sz="2000"/>
        </a:p>
      </dgm:t>
    </dgm:pt>
    <dgm:pt modelId="{4CE651DD-52EA-48EE-A4B8-DD9211C030B2}" type="sibTrans" cxnId="{F22D914F-00B1-4B23-920C-F401DE15971F}">
      <dgm:prSet/>
      <dgm:spPr/>
      <dgm:t>
        <a:bodyPr/>
        <a:lstStyle/>
        <a:p>
          <a:endParaRPr lang="en-US" sz="2000"/>
        </a:p>
      </dgm:t>
    </dgm:pt>
    <dgm:pt modelId="{5888C389-AB16-4F68-BDE1-7B40CA14C971}">
      <dgm:prSet custT="1"/>
      <dgm:spPr/>
      <dgm:t>
        <a:bodyPr/>
        <a:lstStyle/>
        <a:p>
          <a:r>
            <a:rPr lang="en-US" sz="1600">
              <a:solidFill>
                <a:schemeClr val="tx1"/>
              </a:solidFill>
            </a:rPr>
            <a:t>Open Loop ECLSS</a:t>
          </a:r>
          <a:endParaRPr lang="en-US" sz="1600" strike="sngStrike">
            <a:solidFill>
              <a:schemeClr val="tx1"/>
            </a:solidFill>
          </a:endParaRPr>
        </a:p>
      </dgm:t>
    </dgm:pt>
    <dgm:pt modelId="{123AFD09-B09F-487E-A068-875CD5D840BE}" type="parTrans" cxnId="{0BBC4081-5140-4835-B76D-E20143150718}">
      <dgm:prSet/>
      <dgm:spPr/>
      <dgm:t>
        <a:bodyPr/>
        <a:lstStyle/>
        <a:p>
          <a:endParaRPr lang="en-US" sz="2000"/>
        </a:p>
      </dgm:t>
    </dgm:pt>
    <dgm:pt modelId="{C2300CC6-1B45-4E07-9398-55F7224DD697}" type="sibTrans" cxnId="{0BBC4081-5140-4835-B76D-E20143150718}">
      <dgm:prSet/>
      <dgm:spPr/>
      <dgm:t>
        <a:bodyPr/>
        <a:lstStyle/>
        <a:p>
          <a:endParaRPr lang="en-US" sz="2000"/>
        </a:p>
      </dgm:t>
    </dgm:pt>
    <dgm:pt modelId="{09A93561-72EE-446C-8A97-39366A04566F}">
      <dgm:prSet custT="1"/>
      <dgm:spPr/>
      <dgm:t>
        <a:bodyPr/>
        <a:lstStyle/>
        <a:p>
          <a:r>
            <a:rPr lang="en-US" sz="1600">
              <a:solidFill>
                <a:schemeClr val="tx1"/>
              </a:solidFill>
            </a:rPr>
            <a:t>Class 1, small metallic habitation module (~30 – 60 cubic meter pressurized volume)</a:t>
          </a:r>
        </a:p>
      </dgm:t>
    </dgm:pt>
    <dgm:pt modelId="{B720AFD8-1B50-46D4-88AC-34EB8126BE98}" type="parTrans" cxnId="{810C44AD-0DA1-478C-952B-8270189B256F}">
      <dgm:prSet/>
      <dgm:spPr/>
      <dgm:t>
        <a:bodyPr/>
        <a:lstStyle/>
        <a:p>
          <a:endParaRPr lang="en-US" sz="2000"/>
        </a:p>
      </dgm:t>
    </dgm:pt>
    <dgm:pt modelId="{6C2C63EB-C750-4FF7-A2DA-FCB1F835F5B4}" type="sibTrans" cxnId="{810C44AD-0DA1-478C-952B-8270189B256F}">
      <dgm:prSet/>
      <dgm:spPr/>
      <dgm:t>
        <a:bodyPr/>
        <a:lstStyle/>
        <a:p>
          <a:endParaRPr lang="en-US" sz="2000"/>
        </a:p>
      </dgm:t>
    </dgm:pt>
    <dgm:pt modelId="{8252D70B-5E39-4D7F-A30F-19D9C4017233}">
      <dgm:prSet custT="1"/>
      <dgm:spPr/>
      <dgm:t>
        <a:bodyPr/>
        <a:lstStyle/>
        <a:p>
          <a:r>
            <a:rPr lang="en-US" sz="1600">
              <a:solidFill>
                <a:schemeClr val="tx1"/>
              </a:solidFill>
            </a:rPr>
            <a:t>Human Landing System</a:t>
          </a:r>
        </a:p>
      </dgm:t>
    </dgm:pt>
    <dgm:pt modelId="{8A74CC33-3919-47A1-8D67-079C038DD7BE}" type="parTrans" cxnId="{77ECF2FA-BFB8-4706-ADFB-23AAEDBECCF7}">
      <dgm:prSet/>
      <dgm:spPr/>
      <dgm:t>
        <a:bodyPr/>
        <a:lstStyle/>
        <a:p>
          <a:endParaRPr lang="en-US" sz="2000"/>
        </a:p>
      </dgm:t>
    </dgm:pt>
    <dgm:pt modelId="{F76C3351-9A03-4A07-B432-3E5E449779EE}" type="sibTrans" cxnId="{77ECF2FA-BFB8-4706-ADFB-23AAEDBECCF7}">
      <dgm:prSet/>
      <dgm:spPr/>
      <dgm:t>
        <a:bodyPr/>
        <a:lstStyle/>
        <a:p>
          <a:endParaRPr lang="en-US" sz="2000"/>
        </a:p>
      </dgm:t>
    </dgm:pt>
    <dgm:pt modelId="{BCBBAAB8-8E4B-4653-AD61-4B0270EF1E39}">
      <dgm:prSet custT="1"/>
      <dgm:spPr/>
      <dgm:t>
        <a:bodyPr/>
        <a:lstStyle/>
        <a:p>
          <a:r>
            <a:rPr lang="en-US" sz="1600">
              <a:solidFill>
                <a:schemeClr val="tx1"/>
              </a:solidFill>
            </a:rPr>
            <a:t>Fission Surface Power – 40 kW per system</a:t>
          </a:r>
        </a:p>
      </dgm:t>
    </dgm:pt>
    <dgm:pt modelId="{294B5539-44A9-4506-9127-2867441E2646}" type="parTrans" cxnId="{1B167DD7-52DC-4912-873D-FB450E74CE54}">
      <dgm:prSet/>
      <dgm:spPr/>
      <dgm:t>
        <a:bodyPr/>
        <a:lstStyle/>
        <a:p>
          <a:endParaRPr lang="en-US" sz="2000"/>
        </a:p>
      </dgm:t>
    </dgm:pt>
    <dgm:pt modelId="{1ED88367-3C41-459C-8104-DF36160E4EF5}" type="sibTrans" cxnId="{1B167DD7-52DC-4912-873D-FB450E74CE54}">
      <dgm:prSet/>
      <dgm:spPr/>
      <dgm:t>
        <a:bodyPr/>
        <a:lstStyle/>
        <a:p>
          <a:endParaRPr lang="en-US" sz="2000"/>
        </a:p>
      </dgm:t>
    </dgm:pt>
    <dgm:pt modelId="{9FD9A3BE-C33A-48A4-856B-1DD6A4B3259B}">
      <dgm:prSet custT="1"/>
      <dgm:spPr/>
      <dgm:t>
        <a:bodyPr/>
        <a:lstStyle/>
        <a:p>
          <a:r>
            <a:rPr lang="en-US" sz="1600">
              <a:solidFill>
                <a:schemeClr val="tx1"/>
              </a:solidFill>
            </a:rPr>
            <a:t>Vertical Solar Array Technology – 10 kW per array</a:t>
          </a:r>
        </a:p>
      </dgm:t>
    </dgm:pt>
    <dgm:pt modelId="{F77C4E65-69B2-4004-9565-209242365329}" type="parTrans" cxnId="{672F5760-731C-4A29-9B0D-1782B8BFC66B}">
      <dgm:prSet/>
      <dgm:spPr/>
      <dgm:t>
        <a:bodyPr/>
        <a:lstStyle/>
        <a:p>
          <a:endParaRPr lang="en-US" sz="2000"/>
        </a:p>
      </dgm:t>
    </dgm:pt>
    <dgm:pt modelId="{6467D350-56DA-4978-8F5B-B0AF79D970E1}" type="sibTrans" cxnId="{672F5760-731C-4A29-9B0D-1782B8BFC66B}">
      <dgm:prSet/>
      <dgm:spPr/>
      <dgm:t>
        <a:bodyPr/>
        <a:lstStyle/>
        <a:p>
          <a:endParaRPr lang="en-US" sz="2000"/>
        </a:p>
      </dgm:t>
    </dgm:pt>
    <dgm:pt modelId="{318B3A5E-D016-4DA0-9579-CE60998AC47C}">
      <dgm:prSet custT="1"/>
      <dgm:spPr/>
      <dgm:t>
        <a:bodyPr/>
        <a:lstStyle/>
        <a:p>
          <a:r>
            <a:rPr lang="en-US" sz="1600"/>
            <a:t>Operations</a:t>
          </a:r>
        </a:p>
      </dgm:t>
    </dgm:pt>
    <dgm:pt modelId="{A7C0CDD5-17E5-4B47-9C5C-12E92A14C1E7}" type="parTrans" cxnId="{22758343-6DD9-4BEC-844D-A0F92520D56F}">
      <dgm:prSet/>
      <dgm:spPr/>
      <dgm:t>
        <a:bodyPr/>
        <a:lstStyle/>
        <a:p>
          <a:endParaRPr lang="en-US" sz="2000"/>
        </a:p>
      </dgm:t>
    </dgm:pt>
    <dgm:pt modelId="{0E50AE5B-C8EF-4154-BA96-C5526D9CADA1}" type="sibTrans" cxnId="{22758343-6DD9-4BEC-844D-A0F92520D56F}">
      <dgm:prSet/>
      <dgm:spPr/>
      <dgm:t>
        <a:bodyPr/>
        <a:lstStyle/>
        <a:p>
          <a:endParaRPr lang="en-US" sz="2000"/>
        </a:p>
      </dgm:t>
    </dgm:pt>
    <dgm:pt modelId="{4E550FE6-48E0-4652-A8FE-9ACF508E5DBA}">
      <dgm:prSet custT="1"/>
      <dgm:spPr/>
      <dgm:t>
        <a:bodyPr/>
        <a:lstStyle/>
        <a:p>
          <a:r>
            <a:rPr lang="en-US" sz="1600">
              <a:solidFill>
                <a:schemeClr val="tx1"/>
              </a:solidFill>
            </a:rPr>
            <a:t>1 crew launch per year</a:t>
          </a:r>
        </a:p>
      </dgm:t>
    </dgm:pt>
    <dgm:pt modelId="{0ADB76D8-58A4-47E5-96F6-9ABCD9B98045}" type="parTrans" cxnId="{CDFA28A7-4B4C-496E-8CA2-07F49A4F2337}">
      <dgm:prSet/>
      <dgm:spPr/>
      <dgm:t>
        <a:bodyPr/>
        <a:lstStyle/>
        <a:p>
          <a:endParaRPr lang="en-US" sz="2000"/>
        </a:p>
      </dgm:t>
    </dgm:pt>
    <dgm:pt modelId="{376E4379-3A1C-4995-A338-2A7C06CECDF4}" type="sibTrans" cxnId="{CDFA28A7-4B4C-496E-8CA2-07F49A4F2337}">
      <dgm:prSet/>
      <dgm:spPr/>
      <dgm:t>
        <a:bodyPr/>
        <a:lstStyle/>
        <a:p>
          <a:endParaRPr lang="en-US" sz="2000"/>
        </a:p>
      </dgm:t>
    </dgm:pt>
    <dgm:pt modelId="{5F597209-528F-4A06-88A3-28C393393545}">
      <dgm:prSet custT="1"/>
      <dgm:spPr/>
      <dgm:t>
        <a:bodyPr/>
        <a:lstStyle/>
        <a:p>
          <a:r>
            <a:rPr lang="en-US" sz="1600">
              <a:solidFill>
                <a:schemeClr val="tx1"/>
              </a:solidFill>
            </a:rPr>
            <a:t>4 crew (can be split between SH &amp; PR)</a:t>
          </a:r>
        </a:p>
      </dgm:t>
    </dgm:pt>
    <dgm:pt modelId="{F6E10665-DB55-4BAE-8281-9C9149D38B28}" type="parTrans" cxnId="{72272821-5021-46EA-9123-4C8B4AD2474F}">
      <dgm:prSet/>
      <dgm:spPr/>
      <dgm:t>
        <a:bodyPr/>
        <a:lstStyle/>
        <a:p>
          <a:endParaRPr lang="en-US" sz="2000"/>
        </a:p>
      </dgm:t>
    </dgm:pt>
    <dgm:pt modelId="{3D3E1BA2-575D-43C9-99D2-DAB93BD0E856}" type="sibTrans" cxnId="{72272821-5021-46EA-9123-4C8B4AD2474F}">
      <dgm:prSet/>
      <dgm:spPr/>
      <dgm:t>
        <a:bodyPr/>
        <a:lstStyle/>
        <a:p>
          <a:endParaRPr lang="en-US" sz="2000"/>
        </a:p>
      </dgm:t>
    </dgm:pt>
    <dgm:pt modelId="{3C3E0DEF-182C-4F58-A794-8D7F8CD22692}">
      <dgm:prSet custT="1"/>
      <dgm:spPr/>
      <dgm:t>
        <a:bodyPr/>
        <a:lstStyle/>
        <a:p>
          <a:r>
            <a:rPr lang="en-US" sz="1600">
              <a:solidFill>
                <a:schemeClr val="tx1"/>
              </a:solidFill>
            </a:rPr>
            <a:t>Up to 30-day operational duration</a:t>
          </a:r>
        </a:p>
      </dgm:t>
    </dgm:pt>
    <dgm:pt modelId="{33DF4FD9-C064-45A6-ACFE-1C0C932DF318}" type="parTrans" cxnId="{15E49D51-717D-425B-B312-0CCAE82A356E}">
      <dgm:prSet/>
      <dgm:spPr/>
      <dgm:t>
        <a:bodyPr/>
        <a:lstStyle/>
        <a:p>
          <a:endParaRPr lang="en-US" sz="2000"/>
        </a:p>
      </dgm:t>
    </dgm:pt>
    <dgm:pt modelId="{17216F3F-1BB1-47EB-8E3B-C612E77CA260}" type="sibTrans" cxnId="{15E49D51-717D-425B-B312-0CCAE82A356E}">
      <dgm:prSet/>
      <dgm:spPr/>
      <dgm:t>
        <a:bodyPr/>
        <a:lstStyle/>
        <a:p>
          <a:endParaRPr lang="en-US" sz="2000"/>
        </a:p>
      </dgm:t>
    </dgm:pt>
    <dgm:pt modelId="{50508D1A-129D-44DE-9548-B297F96BF1BA}">
      <dgm:prSet custT="1"/>
      <dgm:spPr/>
      <dgm:t>
        <a:bodyPr/>
        <a:lstStyle/>
        <a:p>
          <a:r>
            <a:rPr lang="en-US" sz="1600">
              <a:solidFill>
                <a:schemeClr val="tx1"/>
              </a:solidFill>
            </a:rPr>
            <a:t>3-year max dormancy on systems</a:t>
          </a:r>
        </a:p>
      </dgm:t>
    </dgm:pt>
    <dgm:pt modelId="{69BCA9B2-C5BD-4AEC-86ED-0B3297E2B259}" type="parTrans" cxnId="{9BD36763-3B87-47CB-A048-A7697617986A}">
      <dgm:prSet/>
      <dgm:spPr/>
      <dgm:t>
        <a:bodyPr/>
        <a:lstStyle/>
        <a:p>
          <a:endParaRPr lang="en-US" sz="2000"/>
        </a:p>
      </dgm:t>
    </dgm:pt>
    <dgm:pt modelId="{EBDD6672-975B-4F02-8258-4F1C0D3A2EBD}" type="sibTrans" cxnId="{9BD36763-3B87-47CB-A048-A7697617986A}">
      <dgm:prSet/>
      <dgm:spPr/>
      <dgm:t>
        <a:bodyPr/>
        <a:lstStyle/>
        <a:p>
          <a:endParaRPr lang="en-US" sz="2000"/>
        </a:p>
      </dgm:t>
    </dgm:pt>
    <dgm:pt modelId="{E900A629-3E3B-47B5-ADB7-6BBF42D2A60A}">
      <dgm:prSet custT="1"/>
      <dgm:spPr/>
      <dgm:t>
        <a:bodyPr/>
        <a:lstStyle/>
        <a:p>
          <a:r>
            <a:rPr lang="en-US" sz="1600">
              <a:solidFill>
                <a:schemeClr val="tx1"/>
              </a:solidFill>
            </a:rPr>
            <a:t>All other elements should be documented in assumptions</a:t>
          </a:r>
        </a:p>
      </dgm:t>
    </dgm:pt>
    <dgm:pt modelId="{289ECB64-4018-4558-8B39-EC8ADA8BDD98}" type="parTrans" cxnId="{C15118FD-8F78-4C66-8E90-DD85A97F0078}">
      <dgm:prSet/>
      <dgm:spPr/>
      <dgm:t>
        <a:bodyPr/>
        <a:lstStyle/>
        <a:p>
          <a:endParaRPr lang="en-US" sz="2000"/>
        </a:p>
      </dgm:t>
    </dgm:pt>
    <dgm:pt modelId="{2F6D1369-DC90-4E05-83C9-EFD2633904EE}" type="sibTrans" cxnId="{C15118FD-8F78-4C66-8E90-DD85A97F0078}">
      <dgm:prSet/>
      <dgm:spPr/>
      <dgm:t>
        <a:bodyPr/>
        <a:lstStyle/>
        <a:p>
          <a:endParaRPr lang="en-US" sz="2000"/>
        </a:p>
      </dgm:t>
    </dgm:pt>
    <dgm:pt modelId="{BCF57C7F-3384-4822-B2BB-2D5F8056F4EB}">
      <dgm:prSet custT="1"/>
      <dgm:spPr/>
      <dgm:t>
        <a:bodyPr/>
        <a:lstStyle/>
        <a:p>
          <a:r>
            <a:rPr lang="en-US" sz="1600" strike="noStrike">
              <a:solidFill>
                <a:schemeClr val="tx1"/>
              </a:solidFill>
            </a:rPr>
            <a:t>Cargo delivery assumptions to be documented (mass + cadence)</a:t>
          </a:r>
        </a:p>
      </dgm:t>
    </dgm:pt>
    <dgm:pt modelId="{0C54F214-F233-410C-998A-62B41385E06D}" type="parTrans" cxnId="{4F2D2BCE-D933-4B53-BCE1-D8DD165DEAD5}">
      <dgm:prSet/>
      <dgm:spPr/>
      <dgm:t>
        <a:bodyPr/>
        <a:lstStyle/>
        <a:p>
          <a:endParaRPr lang="en-US" sz="2000"/>
        </a:p>
      </dgm:t>
    </dgm:pt>
    <dgm:pt modelId="{85C6C12C-6C8B-4E56-B4D8-E48944EA9ADB}" type="sibTrans" cxnId="{4F2D2BCE-D933-4B53-BCE1-D8DD165DEAD5}">
      <dgm:prSet/>
      <dgm:spPr/>
      <dgm:t>
        <a:bodyPr/>
        <a:lstStyle/>
        <a:p>
          <a:endParaRPr lang="en-US" sz="2000"/>
        </a:p>
      </dgm:t>
    </dgm:pt>
    <dgm:pt modelId="{F86C9811-CA9E-445B-A068-3CFDDF592F49}">
      <dgm:prSet custT="1"/>
      <dgm:spPr/>
      <dgm:t>
        <a:bodyPr/>
        <a:lstStyle/>
        <a:p>
          <a:r>
            <a:rPr lang="en-US" sz="1600">
              <a:solidFill>
                <a:schemeClr val="tx1"/>
              </a:solidFill>
            </a:rPr>
            <a:t>Transient support at beginning and end of mission</a:t>
          </a:r>
        </a:p>
      </dgm:t>
    </dgm:pt>
    <dgm:pt modelId="{4CDA686D-F1F5-446F-833F-0D9F768C29F7}" type="parTrans" cxnId="{EC8A786E-8A60-48ED-A5FA-22F0DA83F363}">
      <dgm:prSet/>
      <dgm:spPr/>
      <dgm:t>
        <a:bodyPr/>
        <a:lstStyle/>
        <a:p>
          <a:endParaRPr lang="en-US"/>
        </a:p>
      </dgm:t>
    </dgm:pt>
    <dgm:pt modelId="{93AC7E84-4C30-489B-97CA-0239B12AD8B5}" type="sibTrans" cxnId="{EC8A786E-8A60-48ED-A5FA-22F0DA83F363}">
      <dgm:prSet/>
      <dgm:spPr/>
      <dgm:t>
        <a:bodyPr/>
        <a:lstStyle/>
        <a:p>
          <a:endParaRPr lang="en-US"/>
        </a:p>
      </dgm:t>
    </dgm:pt>
    <dgm:pt modelId="{F34D4910-9DAC-41CB-A9E5-F5BAD49FC049}">
      <dgm:prSet custT="1"/>
      <dgm:spPr/>
      <dgm:t>
        <a:bodyPr/>
        <a:lstStyle/>
        <a:p>
          <a:r>
            <a:rPr lang="en-US" sz="1600">
              <a:solidFill>
                <a:schemeClr val="tx1"/>
              </a:solidFill>
            </a:rPr>
            <a:t>Crewed vehicle with remote capabilities</a:t>
          </a:r>
        </a:p>
      </dgm:t>
    </dgm:pt>
    <dgm:pt modelId="{E55B1BFA-B1F7-4684-939B-2EEBF0DB8022}" type="parTrans" cxnId="{AEA0E4B3-39CB-4066-A56B-5E35AF8A62A8}">
      <dgm:prSet/>
      <dgm:spPr/>
      <dgm:t>
        <a:bodyPr/>
        <a:lstStyle/>
        <a:p>
          <a:endParaRPr lang="en-US"/>
        </a:p>
      </dgm:t>
    </dgm:pt>
    <dgm:pt modelId="{7A110445-5622-4BA7-8C3D-59E3F505B951}" type="sibTrans" cxnId="{AEA0E4B3-39CB-4066-A56B-5E35AF8A62A8}">
      <dgm:prSet/>
      <dgm:spPr/>
      <dgm:t>
        <a:bodyPr/>
        <a:lstStyle/>
        <a:p>
          <a:endParaRPr lang="en-US"/>
        </a:p>
      </dgm:t>
    </dgm:pt>
    <dgm:pt modelId="{835E95D0-9FC6-4DB6-8EC8-8D65D4D05C61}">
      <dgm:prSet custT="1"/>
      <dgm:spPr/>
      <dgm:t>
        <a:bodyPr/>
        <a:lstStyle/>
        <a:p>
          <a:r>
            <a:rPr lang="en-US" sz="1600">
              <a:solidFill>
                <a:schemeClr val="tx1"/>
              </a:solidFill>
            </a:rPr>
            <a:t>15-year service life of elements</a:t>
          </a:r>
        </a:p>
      </dgm:t>
    </dgm:pt>
    <dgm:pt modelId="{B1A45E38-77B7-46CF-81F2-9A47B65ABEE0}" type="parTrans" cxnId="{003B263F-AF9D-4D03-8582-C9FDF7E63149}">
      <dgm:prSet/>
      <dgm:spPr/>
      <dgm:t>
        <a:bodyPr/>
        <a:lstStyle/>
        <a:p>
          <a:endParaRPr lang="en-US"/>
        </a:p>
      </dgm:t>
    </dgm:pt>
    <dgm:pt modelId="{3DCE79DE-B8C1-4712-A54E-F62617860009}" type="sibTrans" cxnId="{003B263F-AF9D-4D03-8582-C9FDF7E63149}">
      <dgm:prSet/>
      <dgm:spPr/>
      <dgm:t>
        <a:bodyPr/>
        <a:lstStyle/>
        <a:p>
          <a:endParaRPr lang="en-US"/>
        </a:p>
      </dgm:t>
    </dgm:pt>
    <dgm:pt modelId="{35748E0D-5BF4-448E-9446-E2C9E32C1272}">
      <dgm:prSet custT="1"/>
      <dgm:spPr/>
      <dgm:t>
        <a:bodyPr/>
        <a:lstStyle/>
        <a:p>
          <a:r>
            <a:rPr lang="en-US" sz="1600">
              <a:solidFill>
                <a:schemeClr val="tx1"/>
              </a:solidFill>
            </a:rPr>
            <a:t>Class 2 Surface Habitat (see SH references) – inflatable metallic hybrid</a:t>
          </a:r>
          <a:endParaRPr lang="en-US" sz="1600" strike="sngStrike">
            <a:solidFill>
              <a:schemeClr val="tx1"/>
            </a:solidFill>
          </a:endParaRPr>
        </a:p>
      </dgm:t>
    </dgm:pt>
    <dgm:pt modelId="{19AD4A52-6155-43D5-9DE5-ECBEB104BA63}" type="parTrans" cxnId="{3B056617-D9B0-4271-B108-2812DF1677D2}">
      <dgm:prSet/>
      <dgm:spPr/>
      <dgm:t>
        <a:bodyPr/>
        <a:lstStyle/>
        <a:p>
          <a:endParaRPr lang="en-US"/>
        </a:p>
      </dgm:t>
    </dgm:pt>
    <dgm:pt modelId="{21DFA5BB-B9DF-4DEC-8543-E71CF165C4A3}" type="sibTrans" cxnId="{3B056617-D9B0-4271-B108-2812DF1677D2}">
      <dgm:prSet/>
      <dgm:spPr/>
      <dgm:t>
        <a:bodyPr/>
        <a:lstStyle/>
        <a:p>
          <a:endParaRPr lang="en-US"/>
        </a:p>
      </dgm:t>
    </dgm:pt>
    <dgm:pt modelId="{294C975F-3E8E-4ECB-83DD-383458B7D39B}">
      <dgm:prSet custT="1"/>
      <dgm:spPr/>
      <dgm:t>
        <a:bodyPr/>
        <a:lstStyle/>
        <a:p>
          <a:r>
            <a:rPr lang="en-US" sz="1600">
              <a:solidFill>
                <a:schemeClr val="tx1"/>
              </a:solidFill>
            </a:rPr>
            <a:t>Proposed deviations/design changes can be documented</a:t>
          </a:r>
        </a:p>
      </dgm:t>
    </dgm:pt>
    <dgm:pt modelId="{2A4BE985-09FE-4A7B-9411-37331E778F30}" type="parTrans" cxnId="{6E8F2D54-383B-4240-93BB-5827CA3B67EF}">
      <dgm:prSet/>
      <dgm:spPr/>
      <dgm:t>
        <a:bodyPr/>
        <a:lstStyle/>
        <a:p>
          <a:endParaRPr lang="en-US"/>
        </a:p>
      </dgm:t>
    </dgm:pt>
    <dgm:pt modelId="{DD09AD9E-B9C6-41CD-945E-EE2CFF2DC5DA}" type="sibTrans" cxnId="{6E8F2D54-383B-4240-93BB-5827CA3B67EF}">
      <dgm:prSet/>
      <dgm:spPr/>
      <dgm:t>
        <a:bodyPr/>
        <a:lstStyle/>
        <a:p>
          <a:endParaRPr lang="en-US"/>
        </a:p>
      </dgm:t>
    </dgm:pt>
    <dgm:pt modelId="{CDDC7113-A667-43DB-BCA5-0F94E1234460}">
      <dgm:prSet custT="1"/>
      <dgm:spPr/>
      <dgm:t>
        <a:bodyPr/>
        <a:lstStyle/>
        <a:p>
          <a:r>
            <a:rPr lang="en-US" sz="1600">
              <a:solidFill>
                <a:schemeClr val="tx1"/>
              </a:solidFill>
            </a:rPr>
            <a:t>Pressurized Rover (Class 1)</a:t>
          </a:r>
        </a:p>
      </dgm:t>
    </dgm:pt>
    <dgm:pt modelId="{F1F3843E-BB8D-4EBA-B738-EEA063CD9EAE}" type="parTrans" cxnId="{54BF5382-FA2E-446B-9392-F911EFAC5F38}">
      <dgm:prSet/>
      <dgm:spPr/>
    </dgm:pt>
    <dgm:pt modelId="{AAAD0EC3-85F8-4F6B-96BC-B0141294B9E7}" type="sibTrans" cxnId="{54BF5382-FA2E-446B-9392-F911EFAC5F38}">
      <dgm:prSet/>
      <dgm:spPr/>
    </dgm:pt>
    <dgm:pt modelId="{8B8B2B8B-BC57-4605-81E7-00C501EEB3FA}" type="pres">
      <dgm:prSet presAssocID="{A3E2A544-8FD1-4400-B863-882383DE91BF}" presName="linear" presStyleCnt="0">
        <dgm:presLayoutVars>
          <dgm:dir/>
          <dgm:animLvl val="lvl"/>
          <dgm:resizeHandles val="exact"/>
        </dgm:presLayoutVars>
      </dgm:prSet>
      <dgm:spPr/>
    </dgm:pt>
    <dgm:pt modelId="{FEAE0231-A2A5-4D0B-BC23-26F45A9E6C36}" type="pres">
      <dgm:prSet presAssocID="{9E490CB6-E983-427E-9B32-8B92797468AB}" presName="parentLin" presStyleCnt="0"/>
      <dgm:spPr/>
    </dgm:pt>
    <dgm:pt modelId="{2F465E06-C50B-4C20-92B8-706569DA287D}" type="pres">
      <dgm:prSet presAssocID="{9E490CB6-E983-427E-9B32-8B92797468AB}" presName="parentLeftMargin" presStyleLbl="node1" presStyleIdx="0" presStyleCnt="3"/>
      <dgm:spPr/>
    </dgm:pt>
    <dgm:pt modelId="{B4222367-9335-48E7-AA8F-E045C6198C30}" type="pres">
      <dgm:prSet presAssocID="{9E490CB6-E983-427E-9B32-8B92797468AB}" presName="parentText" presStyleLbl="node1" presStyleIdx="0" presStyleCnt="3">
        <dgm:presLayoutVars>
          <dgm:chMax val="0"/>
          <dgm:bulletEnabled val="1"/>
        </dgm:presLayoutVars>
      </dgm:prSet>
      <dgm:spPr/>
    </dgm:pt>
    <dgm:pt modelId="{FCAE14E4-E8A0-4351-8875-7C438FED5B03}" type="pres">
      <dgm:prSet presAssocID="{9E490CB6-E983-427E-9B32-8B92797468AB}" presName="negativeSpace" presStyleCnt="0"/>
      <dgm:spPr/>
    </dgm:pt>
    <dgm:pt modelId="{5151ED30-5230-4032-B296-F3F566DC8DAB}" type="pres">
      <dgm:prSet presAssocID="{9E490CB6-E983-427E-9B32-8B92797468AB}" presName="childText" presStyleLbl="conFgAcc1" presStyleIdx="0" presStyleCnt="3">
        <dgm:presLayoutVars>
          <dgm:bulletEnabled val="1"/>
        </dgm:presLayoutVars>
      </dgm:prSet>
      <dgm:spPr/>
    </dgm:pt>
    <dgm:pt modelId="{CAFBC412-DD5B-42E3-A5BC-7C86B81CC822}" type="pres">
      <dgm:prSet presAssocID="{4CE651DD-52EA-48EE-A4B8-DD9211C030B2}" presName="spaceBetweenRectangles" presStyleCnt="0"/>
      <dgm:spPr/>
    </dgm:pt>
    <dgm:pt modelId="{016705BE-9B83-4400-9BE7-9F61536CFF68}" type="pres">
      <dgm:prSet presAssocID="{EFB13AE1-6E71-4B13-98D8-DA2A1F06E1C7}" presName="parentLin" presStyleCnt="0"/>
      <dgm:spPr/>
    </dgm:pt>
    <dgm:pt modelId="{E820E2C5-7231-4A3A-AA1A-723A8BFAAE45}" type="pres">
      <dgm:prSet presAssocID="{EFB13AE1-6E71-4B13-98D8-DA2A1F06E1C7}" presName="parentLeftMargin" presStyleLbl="node1" presStyleIdx="0" presStyleCnt="3"/>
      <dgm:spPr/>
    </dgm:pt>
    <dgm:pt modelId="{ECAA3295-07E7-4781-A61A-F2EBEAEA60FA}" type="pres">
      <dgm:prSet presAssocID="{EFB13AE1-6E71-4B13-98D8-DA2A1F06E1C7}" presName="parentText" presStyleLbl="node1" presStyleIdx="1" presStyleCnt="3">
        <dgm:presLayoutVars>
          <dgm:chMax val="0"/>
          <dgm:bulletEnabled val="1"/>
        </dgm:presLayoutVars>
      </dgm:prSet>
      <dgm:spPr/>
    </dgm:pt>
    <dgm:pt modelId="{4F739D9A-4F21-418E-A4A3-EDC19A368F53}" type="pres">
      <dgm:prSet presAssocID="{EFB13AE1-6E71-4B13-98D8-DA2A1F06E1C7}" presName="negativeSpace" presStyleCnt="0"/>
      <dgm:spPr/>
    </dgm:pt>
    <dgm:pt modelId="{2566D669-DBB1-47EA-875D-7D40D240B59F}" type="pres">
      <dgm:prSet presAssocID="{EFB13AE1-6E71-4B13-98D8-DA2A1F06E1C7}" presName="childText" presStyleLbl="conFgAcc1" presStyleIdx="1" presStyleCnt="3">
        <dgm:presLayoutVars>
          <dgm:bulletEnabled val="1"/>
        </dgm:presLayoutVars>
      </dgm:prSet>
      <dgm:spPr/>
    </dgm:pt>
    <dgm:pt modelId="{E55D1B33-2612-4843-9B67-0C9D44BC7073}" type="pres">
      <dgm:prSet presAssocID="{DD7792FA-3E1B-4B32-95C2-4615BDF2EBCC}" presName="spaceBetweenRectangles" presStyleCnt="0"/>
      <dgm:spPr/>
    </dgm:pt>
    <dgm:pt modelId="{3FA61A9C-48B2-41CA-832E-723B72254EE3}" type="pres">
      <dgm:prSet presAssocID="{318B3A5E-D016-4DA0-9579-CE60998AC47C}" presName="parentLin" presStyleCnt="0"/>
      <dgm:spPr/>
    </dgm:pt>
    <dgm:pt modelId="{91A901DF-F83A-45B8-97DB-6752AB0044E4}" type="pres">
      <dgm:prSet presAssocID="{318B3A5E-D016-4DA0-9579-CE60998AC47C}" presName="parentLeftMargin" presStyleLbl="node1" presStyleIdx="1" presStyleCnt="3"/>
      <dgm:spPr/>
    </dgm:pt>
    <dgm:pt modelId="{95695C87-BC84-4912-9C07-BFD9C58E6644}" type="pres">
      <dgm:prSet presAssocID="{318B3A5E-D016-4DA0-9579-CE60998AC47C}" presName="parentText" presStyleLbl="node1" presStyleIdx="2" presStyleCnt="3">
        <dgm:presLayoutVars>
          <dgm:chMax val="0"/>
          <dgm:bulletEnabled val="1"/>
        </dgm:presLayoutVars>
      </dgm:prSet>
      <dgm:spPr/>
    </dgm:pt>
    <dgm:pt modelId="{A8199E43-4642-4641-9F18-0E290FBAA404}" type="pres">
      <dgm:prSet presAssocID="{318B3A5E-D016-4DA0-9579-CE60998AC47C}" presName="negativeSpace" presStyleCnt="0"/>
      <dgm:spPr/>
    </dgm:pt>
    <dgm:pt modelId="{F1FE2A29-96E0-45E7-9B13-F3CDDF7B4D8F}" type="pres">
      <dgm:prSet presAssocID="{318B3A5E-D016-4DA0-9579-CE60998AC47C}" presName="childText" presStyleLbl="conFgAcc1" presStyleIdx="2" presStyleCnt="3">
        <dgm:presLayoutVars>
          <dgm:bulletEnabled val="1"/>
        </dgm:presLayoutVars>
      </dgm:prSet>
      <dgm:spPr/>
    </dgm:pt>
  </dgm:ptLst>
  <dgm:cxnLst>
    <dgm:cxn modelId="{A19BA004-57D0-4F8C-86E4-1B1DF0A16F55}" type="presOf" srcId="{EFB13AE1-6E71-4B13-98D8-DA2A1F06E1C7}" destId="{ECAA3295-07E7-4781-A61A-F2EBEAEA60FA}" srcOrd="1" destOrd="0" presId="urn:microsoft.com/office/officeart/2005/8/layout/list1"/>
    <dgm:cxn modelId="{8BC1B506-1751-4FFA-BFD6-F2BD9B0B4108}" type="presOf" srcId="{294C975F-3E8E-4ECB-83DD-383458B7D39B}" destId="{5151ED30-5230-4032-B296-F3F566DC8DAB}" srcOrd="0" destOrd="3" presId="urn:microsoft.com/office/officeart/2005/8/layout/list1"/>
    <dgm:cxn modelId="{8832D00C-834B-4A07-8C21-235961471CC5}" type="presOf" srcId="{80ED7718-7C85-40AC-9C9E-0B81AA6D9F1A}" destId="{2566D669-DBB1-47EA-875D-7D40D240B59F}" srcOrd="0" destOrd="2" presId="urn:microsoft.com/office/officeart/2005/8/layout/list1"/>
    <dgm:cxn modelId="{3B056617-D9B0-4271-B108-2812DF1677D2}" srcId="{9E490CB6-E983-427E-9B32-8B92797468AB}" destId="{35748E0D-5BF4-448E-9446-E2C9E32C1272}" srcOrd="1" destOrd="0" parTransId="{19AD4A52-6155-43D5-9DE5-ECBEB104BA63}" sibTransId="{21DFA5BB-B9DF-4DEC-8543-E71CF165C4A3}"/>
    <dgm:cxn modelId="{72272821-5021-46EA-9123-4C8B4AD2474F}" srcId="{318B3A5E-D016-4DA0-9579-CE60998AC47C}" destId="{5F597209-528F-4A06-88A3-28C393393545}" srcOrd="1" destOrd="0" parTransId="{F6E10665-DB55-4BAE-8281-9C9149D38B28}" sibTransId="{3D3E1BA2-575D-43C9-99D2-DAB93BD0E856}"/>
    <dgm:cxn modelId="{F3E1622A-75A3-47F4-B0FC-91B31150694B}" type="presOf" srcId="{5F597209-528F-4A06-88A3-28C393393545}" destId="{F1FE2A29-96E0-45E7-9B13-F3CDDF7B4D8F}" srcOrd="0" destOrd="1" presId="urn:microsoft.com/office/officeart/2005/8/layout/list1"/>
    <dgm:cxn modelId="{A46CA83A-43E2-425B-BBCD-F884EA8E9DB1}" type="presOf" srcId="{F86C9811-CA9E-445B-A068-3CFDDF592F49}" destId="{2566D669-DBB1-47EA-875D-7D40D240B59F}" srcOrd="0" destOrd="1" presId="urn:microsoft.com/office/officeart/2005/8/layout/list1"/>
    <dgm:cxn modelId="{003B263F-AF9D-4D03-8582-C9FDF7E63149}" srcId="{318B3A5E-D016-4DA0-9579-CE60998AC47C}" destId="{835E95D0-9FC6-4DB6-8EC8-8D65D4D05C61}" srcOrd="4" destOrd="0" parTransId="{B1A45E38-77B7-46CF-81F2-9A47B65ABEE0}" sibTransId="{3DCE79DE-B8C1-4712-A54E-F62617860009}"/>
    <dgm:cxn modelId="{2520595B-D85A-41FA-900F-8DCFC6E3F681}" type="presOf" srcId="{CDDC7113-A667-43DB-BCA5-0F94E1234460}" destId="{2566D669-DBB1-47EA-875D-7D40D240B59F}" srcOrd="0" destOrd="4" presId="urn:microsoft.com/office/officeart/2005/8/layout/list1"/>
    <dgm:cxn modelId="{672F5760-731C-4A29-9B0D-1782B8BFC66B}" srcId="{EFB13AE1-6E71-4B13-98D8-DA2A1F06E1C7}" destId="{9FD9A3BE-C33A-48A4-856B-1DD6A4B3259B}" srcOrd="4" destOrd="0" parTransId="{F77C4E65-69B2-4004-9565-209242365329}" sibTransId="{6467D350-56DA-4978-8F5B-B0AF79D970E1}"/>
    <dgm:cxn modelId="{9BD36763-3B87-47CB-A048-A7697617986A}" srcId="{318B3A5E-D016-4DA0-9579-CE60998AC47C}" destId="{50508D1A-129D-44DE-9548-B297F96BF1BA}" srcOrd="3" destOrd="0" parTransId="{69BCA9B2-C5BD-4AEC-86ED-0B3297E2B259}" sibTransId="{EBDD6672-975B-4F02-8258-4F1C0D3A2EBD}"/>
    <dgm:cxn modelId="{22758343-6DD9-4BEC-844D-A0F92520D56F}" srcId="{A3E2A544-8FD1-4400-B863-882383DE91BF}" destId="{318B3A5E-D016-4DA0-9579-CE60998AC47C}" srcOrd="2" destOrd="0" parTransId="{A7C0CDD5-17E5-4B47-9C5C-12E92A14C1E7}" sibTransId="{0E50AE5B-C8EF-4154-BA96-C5526D9CADA1}"/>
    <dgm:cxn modelId="{EC8A786E-8A60-48ED-A5FA-22F0DA83F363}" srcId="{8252D70B-5E39-4D7F-A30F-19D9C4017233}" destId="{F86C9811-CA9E-445B-A068-3CFDDF592F49}" srcOrd="0" destOrd="0" parTransId="{4CDA686D-F1F5-446F-833F-0D9F768C29F7}" sibTransId="{93AC7E84-4C30-489B-97CA-0239B12AD8B5}"/>
    <dgm:cxn modelId="{6BCE6C6F-6DA4-417A-857D-5A7A433B68D8}" type="presOf" srcId="{50508D1A-129D-44DE-9548-B297F96BF1BA}" destId="{F1FE2A29-96E0-45E7-9B13-F3CDDF7B4D8F}" srcOrd="0" destOrd="3" presId="urn:microsoft.com/office/officeart/2005/8/layout/list1"/>
    <dgm:cxn modelId="{F22D914F-00B1-4B23-920C-F401DE15971F}" srcId="{A3E2A544-8FD1-4400-B863-882383DE91BF}" destId="{9E490CB6-E983-427E-9B32-8B92797468AB}" srcOrd="0" destOrd="0" parTransId="{EE6917AD-22D5-4998-8E80-61F11BCE18FF}" sibTransId="{4CE651DD-52EA-48EE-A4B8-DD9211C030B2}"/>
    <dgm:cxn modelId="{15E49D51-717D-425B-B312-0CCAE82A356E}" srcId="{318B3A5E-D016-4DA0-9579-CE60998AC47C}" destId="{3C3E0DEF-182C-4F58-A794-8D7F8CD22692}" srcOrd="2" destOrd="0" parTransId="{33DF4FD9-C064-45A6-ACFE-1C0C932DF318}" sibTransId="{17216F3F-1BB1-47EB-8E3B-C612E77CA260}"/>
    <dgm:cxn modelId="{85FF3972-1519-4D5E-914C-1E8F151E6E19}" type="presOf" srcId="{318B3A5E-D016-4DA0-9579-CE60998AC47C}" destId="{95695C87-BC84-4912-9C07-BFD9C58E6644}" srcOrd="1" destOrd="0" presId="urn:microsoft.com/office/officeart/2005/8/layout/list1"/>
    <dgm:cxn modelId="{6E8F2D54-383B-4240-93BB-5827CA3B67EF}" srcId="{9E490CB6-E983-427E-9B32-8B92797468AB}" destId="{294C975F-3E8E-4ECB-83DD-383458B7D39B}" srcOrd="3" destOrd="0" parTransId="{2A4BE985-09FE-4A7B-9411-37331E778F30}" sibTransId="{DD09AD9E-B9C6-41CD-945E-EE2CFF2DC5DA}"/>
    <dgm:cxn modelId="{B9685D54-D337-43FF-84C4-9BBCA82012B6}" type="presOf" srcId="{9E490CB6-E983-427E-9B32-8B92797468AB}" destId="{2F465E06-C50B-4C20-92B8-706569DA287D}" srcOrd="0" destOrd="0" presId="urn:microsoft.com/office/officeart/2005/8/layout/list1"/>
    <dgm:cxn modelId="{74E4DF74-AED0-43C7-AD5A-B9FCBF56D183}" type="presOf" srcId="{3C3E0DEF-182C-4F58-A794-8D7F8CD22692}" destId="{F1FE2A29-96E0-45E7-9B13-F3CDDF7B4D8F}" srcOrd="0" destOrd="2" presId="urn:microsoft.com/office/officeart/2005/8/layout/list1"/>
    <dgm:cxn modelId="{E0C8097F-0D98-4DE9-823D-E008E6FD31F8}" type="presOf" srcId="{835E95D0-9FC6-4DB6-8EC8-8D65D4D05C61}" destId="{F1FE2A29-96E0-45E7-9B13-F3CDDF7B4D8F}" srcOrd="0" destOrd="4" presId="urn:microsoft.com/office/officeart/2005/8/layout/list1"/>
    <dgm:cxn modelId="{0BBC4081-5140-4835-B76D-E20143150718}" srcId="{9E490CB6-E983-427E-9B32-8B92797468AB}" destId="{5888C389-AB16-4F68-BDE1-7B40CA14C971}" srcOrd="0" destOrd="0" parTransId="{123AFD09-B09F-487E-A068-875CD5D840BE}" sibTransId="{C2300CC6-1B45-4E07-9398-55F7224DD697}"/>
    <dgm:cxn modelId="{54BF5382-FA2E-446B-9392-F911EFAC5F38}" srcId="{EFB13AE1-6E71-4B13-98D8-DA2A1F06E1C7}" destId="{CDDC7113-A667-43DB-BCA5-0F94E1234460}" srcOrd="2" destOrd="0" parTransId="{F1F3843E-BB8D-4EBA-B738-EEA063CD9EAE}" sibTransId="{AAAD0EC3-85F8-4F6B-96BC-B0141294B9E7}"/>
    <dgm:cxn modelId="{E5563A83-C4C8-44B5-86EC-EB8F8B455443}" type="presOf" srcId="{8252D70B-5E39-4D7F-A30F-19D9C4017233}" destId="{2566D669-DBB1-47EA-875D-7D40D240B59F}" srcOrd="0" destOrd="0" presId="urn:microsoft.com/office/officeart/2005/8/layout/list1"/>
    <dgm:cxn modelId="{136D9088-E82C-4879-8E75-4C687A0ECA81}" type="presOf" srcId="{9FD9A3BE-C33A-48A4-856B-1DD6A4B3259B}" destId="{2566D669-DBB1-47EA-875D-7D40D240B59F}" srcOrd="0" destOrd="6" presId="urn:microsoft.com/office/officeart/2005/8/layout/list1"/>
    <dgm:cxn modelId="{D84A6093-3A8A-4B5B-AC67-2DFB4159320F}" type="presOf" srcId="{BCBBAAB8-8E4B-4653-AD61-4B0270EF1E39}" destId="{2566D669-DBB1-47EA-875D-7D40D240B59F}" srcOrd="0" destOrd="5" presId="urn:microsoft.com/office/officeart/2005/8/layout/list1"/>
    <dgm:cxn modelId="{8A664F98-CAFE-43F8-B957-D4C4A9109446}" type="presOf" srcId="{EFB13AE1-6E71-4B13-98D8-DA2A1F06E1C7}" destId="{E820E2C5-7231-4A3A-AA1A-723A8BFAAE45}" srcOrd="0" destOrd="0" presId="urn:microsoft.com/office/officeart/2005/8/layout/list1"/>
    <dgm:cxn modelId="{594DF199-4592-4A44-90B9-975C028DB50A}" srcId="{EFB13AE1-6E71-4B13-98D8-DA2A1F06E1C7}" destId="{80ED7718-7C85-40AC-9C9E-0B81AA6D9F1A}" srcOrd="1" destOrd="0" parTransId="{7716DFA1-69A8-4BA4-8B67-68376F6392E1}" sibTransId="{E48299E5-F259-44D1-8FD0-8390FDC05ED7}"/>
    <dgm:cxn modelId="{2BDC2FA1-5788-4D7F-B31C-BDA7E1FC565A}" type="presOf" srcId="{9E490CB6-E983-427E-9B32-8B92797468AB}" destId="{B4222367-9335-48E7-AA8F-E045C6198C30}" srcOrd="1" destOrd="0" presId="urn:microsoft.com/office/officeart/2005/8/layout/list1"/>
    <dgm:cxn modelId="{CDFA28A7-4B4C-496E-8CA2-07F49A4F2337}" srcId="{318B3A5E-D016-4DA0-9579-CE60998AC47C}" destId="{4E550FE6-48E0-4652-A8FE-9ACF508E5DBA}" srcOrd="0" destOrd="0" parTransId="{0ADB76D8-58A4-47E5-96F6-9ABCD9B98045}" sibTransId="{376E4379-3A1C-4995-A338-2A7C06CECDF4}"/>
    <dgm:cxn modelId="{B95947AC-2CA5-400F-B018-D1458415D2F5}" type="presOf" srcId="{F34D4910-9DAC-41CB-A9E5-F5BAD49FC049}" destId="{2566D669-DBB1-47EA-875D-7D40D240B59F}" srcOrd="0" destOrd="3" presId="urn:microsoft.com/office/officeart/2005/8/layout/list1"/>
    <dgm:cxn modelId="{810C44AD-0DA1-478C-952B-8270189B256F}" srcId="{9E490CB6-E983-427E-9B32-8B92797468AB}" destId="{09A93561-72EE-446C-8A97-39366A04566F}" srcOrd="2" destOrd="0" parTransId="{B720AFD8-1B50-46D4-88AC-34EB8126BE98}" sibTransId="{6C2C63EB-C750-4FF7-A2DA-FCB1F835F5B4}"/>
    <dgm:cxn modelId="{7E87C8B0-2A7B-498A-909F-76189FE6557D}" type="presOf" srcId="{09A93561-72EE-446C-8A97-39366A04566F}" destId="{5151ED30-5230-4032-B296-F3F566DC8DAB}" srcOrd="0" destOrd="2" presId="urn:microsoft.com/office/officeart/2005/8/layout/list1"/>
    <dgm:cxn modelId="{AEA0E4B3-39CB-4066-A56B-5E35AF8A62A8}" srcId="{80ED7718-7C85-40AC-9C9E-0B81AA6D9F1A}" destId="{F34D4910-9DAC-41CB-A9E5-F5BAD49FC049}" srcOrd="0" destOrd="0" parTransId="{E55B1BFA-B1F7-4684-939B-2EEBF0DB8022}" sibTransId="{7A110445-5622-4BA7-8C3D-59E3F505B951}"/>
    <dgm:cxn modelId="{FC1377B4-AC7B-4E17-B0FD-D9E97C217BCA}" srcId="{A3E2A544-8FD1-4400-B863-882383DE91BF}" destId="{EFB13AE1-6E71-4B13-98D8-DA2A1F06E1C7}" srcOrd="1" destOrd="0" parTransId="{FEF8124A-1FD5-4D84-BEF1-1E66E9A7B06F}" sibTransId="{DD7792FA-3E1B-4B32-95C2-4615BDF2EBCC}"/>
    <dgm:cxn modelId="{76770BB5-43EB-432F-9887-013DAC7C82C1}" type="presOf" srcId="{318B3A5E-D016-4DA0-9579-CE60998AC47C}" destId="{91A901DF-F83A-45B8-97DB-6752AB0044E4}" srcOrd="0" destOrd="0" presId="urn:microsoft.com/office/officeart/2005/8/layout/list1"/>
    <dgm:cxn modelId="{7949CCB7-6684-4A28-9960-00FCFD1D5274}" type="presOf" srcId="{BCF57C7F-3384-4822-B2BB-2D5F8056F4EB}" destId="{F1FE2A29-96E0-45E7-9B13-F3CDDF7B4D8F}" srcOrd="0" destOrd="5" presId="urn:microsoft.com/office/officeart/2005/8/layout/list1"/>
    <dgm:cxn modelId="{0FE70DC6-4E0C-43C3-B675-6DDD0299EBA4}" type="presOf" srcId="{A3E2A544-8FD1-4400-B863-882383DE91BF}" destId="{8B8B2B8B-BC57-4605-81E7-00C501EEB3FA}" srcOrd="0" destOrd="0" presId="urn:microsoft.com/office/officeart/2005/8/layout/list1"/>
    <dgm:cxn modelId="{4F2D2BCE-D933-4B53-BCE1-D8DD165DEAD5}" srcId="{318B3A5E-D016-4DA0-9579-CE60998AC47C}" destId="{BCF57C7F-3384-4822-B2BB-2D5F8056F4EB}" srcOrd="5" destOrd="0" parTransId="{0C54F214-F233-410C-998A-62B41385E06D}" sibTransId="{85C6C12C-6C8B-4E56-B4D8-E48944EA9ADB}"/>
    <dgm:cxn modelId="{9781ACCE-34DF-449E-8DC5-99832A9348D8}" type="presOf" srcId="{E900A629-3E3B-47B5-ADB7-6BBF42D2A60A}" destId="{2566D669-DBB1-47EA-875D-7D40D240B59F}" srcOrd="0" destOrd="7" presId="urn:microsoft.com/office/officeart/2005/8/layout/list1"/>
    <dgm:cxn modelId="{602879D0-577C-4159-A0C2-8E85B81ED4E8}" type="presOf" srcId="{4E550FE6-48E0-4652-A8FE-9ACF508E5DBA}" destId="{F1FE2A29-96E0-45E7-9B13-F3CDDF7B4D8F}" srcOrd="0" destOrd="0" presId="urn:microsoft.com/office/officeart/2005/8/layout/list1"/>
    <dgm:cxn modelId="{1B167DD7-52DC-4912-873D-FB450E74CE54}" srcId="{EFB13AE1-6E71-4B13-98D8-DA2A1F06E1C7}" destId="{BCBBAAB8-8E4B-4653-AD61-4B0270EF1E39}" srcOrd="3" destOrd="0" parTransId="{294B5539-44A9-4506-9127-2867441E2646}" sibTransId="{1ED88367-3C41-459C-8104-DF36160E4EF5}"/>
    <dgm:cxn modelId="{ABC4A1EE-C0D5-4427-85FD-5066107FEECF}" type="presOf" srcId="{35748E0D-5BF4-448E-9446-E2C9E32C1272}" destId="{5151ED30-5230-4032-B296-F3F566DC8DAB}" srcOrd="0" destOrd="1" presId="urn:microsoft.com/office/officeart/2005/8/layout/list1"/>
    <dgm:cxn modelId="{D270BBF7-7060-479E-9F7A-7A461968D829}" type="presOf" srcId="{5888C389-AB16-4F68-BDE1-7B40CA14C971}" destId="{5151ED30-5230-4032-B296-F3F566DC8DAB}" srcOrd="0" destOrd="0" presId="urn:microsoft.com/office/officeart/2005/8/layout/list1"/>
    <dgm:cxn modelId="{77ECF2FA-BFB8-4706-ADFB-23AAEDBECCF7}" srcId="{EFB13AE1-6E71-4B13-98D8-DA2A1F06E1C7}" destId="{8252D70B-5E39-4D7F-A30F-19D9C4017233}" srcOrd="0" destOrd="0" parTransId="{8A74CC33-3919-47A1-8D67-079C038DD7BE}" sibTransId="{F76C3351-9A03-4A07-B432-3E5E449779EE}"/>
    <dgm:cxn modelId="{C15118FD-8F78-4C66-8E90-DD85A97F0078}" srcId="{EFB13AE1-6E71-4B13-98D8-DA2A1F06E1C7}" destId="{E900A629-3E3B-47B5-ADB7-6BBF42D2A60A}" srcOrd="5" destOrd="0" parTransId="{289ECB64-4018-4558-8B39-EC8ADA8BDD98}" sibTransId="{2F6D1369-DC90-4E05-83C9-EFD2633904EE}"/>
    <dgm:cxn modelId="{EE247768-3427-4173-8A5B-D27B395F69D0}" type="presParOf" srcId="{8B8B2B8B-BC57-4605-81E7-00C501EEB3FA}" destId="{FEAE0231-A2A5-4D0B-BC23-26F45A9E6C36}" srcOrd="0" destOrd="0" presId="urn:microsoft.com/office/officeart/2005/8/layout/list1"/>
    <dgm:cxn modelId="{824CB575-FC4C-4B65-89B1-B38795E61DEB}" type="presParOf" srcId="{FEAE0231-A2A5-4D0B-BC23-26F45A9E6C36}" destId="{2F465E06-C50B-4C20-92B8-706569DA287D}" srcOrd="0" destOrd="0" presId="urn:microsoft.com/office/officeart/2005/8/layout/list1"/>
    <dgm:cxn modelId="{AD332B40-A2A6-4A5A-8B47-A43BAB12E0FF}" type="presParOf" srcId="{FEAE0231-A2A5-4D0B-BC23-26F45A9E6C36}" destId="{B4222367-9335-48E7-AA8F-E045C6198C30}" srcOrd="1" destOrd="0" presId="urn:microsoft.com/office/officeart/2005/8/layout/list1"/>
    <dgm:cxn modelId="{2572D97D-08D8-42D3-9047-7A19D339A156}" type="presParOf" srcId="{8B8B2B8B-BC57-4605-81E7-00C501EEB3FA}" destId="{FCAE14E4-E8A0-4351-8875-7C438FED5B03}" srcOrd="1" destOrd="0" presId="urn:microsoft.com/office/officeart/2005/8/layout/list1"/>
    <dgm:cxn modelId="{FCBD9E36-F414-439C-B11C-BF8861EC2998}" type="presParOf" srcId="{8B8B2B8B-BC57-4605-81E7-00C501EEB3FA}" destId="{5151ED30-5230-4032-B296-F3F566DC8DAB}" srcOrd="2" destOrd="0" presId="urn:microsoft.com/office/officeart/2005/8/layout/list1"/>
    <dgm:cxn modelId="{AE36167D-BB16-488C-8F0D-ED69B8DD7044}" type="presParOf" srcId="{8B8B2B8B-BC57-4605-81E7-00C501EEB3FA}" destId="{CAFBC412-DD5B-42E3-A5BC-7C86B81CC822}" srcOrd="3" destOrd="0" presId="urn:microsoft.com/office/officeart/2005/8/layout/list1"/>
    <dgm:cxn modelId="{5746E70C-2602-484E-A7A3-F16B14AF90E5}" type="presParOf" srcId="{8B8B2B8B-BC57-4605-81E7-00C501EEB3FA}" destId="{016705BE-9B83-4400-9BE7-9F61536CFF68}" srcOrd="4" destOrd="0" presId="urn:microsoft.com/office/officeart/2005/8/layout/list1"/>
    <dgm:cxn modelId="{04D59A44-C616-445B-AEB2-06C6A6403A99}" type="presParOf" srcId="{016705BE-9B83-4400-9BE7-9F61536CFF68}" destId="{E820E2C5-7231-4A3A-AA1A-723A8BFAAE45}" srcOrd="0" destOrd="0" presId="urn:microsoft.com/office/officeart/2005/8/layout/list1"/>
    <dgm:cxn modelId="{992B4AD4-ECA1-41C3-810D-C9E1ACD36210}" type="presParOf" srcId="{016705BE-9B83-4400-9BE7-9F61536CFF68}" destId="{ECAA3295-07E7-4781-A61A-F2EBEAEA60FA}" srcOrd="1" destOrd="0" presId="urn:microsoft.com/office/officeart/2005/8/layout/list1"/>
    <dgm:cxn modelId="{5078970A-564F-443C-90E5-5B46F6695696}" type="presParOf" srcId="{8B8B2B8B-BC57-4605-81E7-00C501EEB3FA}" destId="{4F739D9A-4F21-418E-A4A3-EDC19A368F53}" srcOrd="5" destOrd="0" presId="urn:microsoft.com/office/officeart/2005/8/layout/list1"/>
    <dgm:cxn modelId="{FD2AB08D-C47B-4BBF-9835-8F1AF6D5B985}" type="presParOf" srcId="{8B8B2B8B-BC57-4605-81E7-00C501EEB3FA}" destId="{2566D669-DBB1-47EA-875D-7D40D240B59F}" srcOrd="6" destOrd="0" presId="urn:microsoft.com/office/officeart/2005/8/layout/list1"/>
    <dgm:cxn modelId="{1B8C7A43-111F-4955-A165-832F3BCDA46E}" type="presParOf" srcId="{8B8B2B8B-BC57-4605-81E7-00C501EEB3FA}" destId="{E55D1B33-2612-4843-9B67-0C9D44BC7073}" srcOrd="7" destOrd="0" presId="urn:microsoft.com/office/officeart/2005/8/layout/list1"/>
    <dgm:cxn modelId="{957BD039-3BBC-46A1-A175-0E6C48D5EB79}" type="presParOf" srcId="{8B8B2B8B-BC57-4605-81E7-00C501EEB3FA}" destId="{3FA61A9C-48B2-41CA-832E-723B72254EE3}" srcOrd="8" destOrd="0" presId="urn:microsoft.com/office/officeart/2005/8/layout/list1"/>
    <dgm:cxn modelId="{2713DF9F-10DA-4886-8BE6-D8F933FCDEB1}" type="presParOf" srcId="{3FA61A9C-48B2-41CA-832E-723B72254EE3}" destId="{91A901DF-F83A-45B8-97DB-6752AB0044E4}" srcOrd="0" destOrd="0" presId="urn:microsoft.com/office/officeart/2005/8/layout/list1"/>
    <dgm:cxn modelId="{B40AA85C-BB2F-4210-9B46-F3D7F85C3F5C}" type="presParOf" srcId="{3FA61A9C-48B2-41CA-832E-723B72254EE3}" destId="{95695C87-BC84-4912-9C07-BFD9C58E6644}" srcOrd="1" destOrd="0" presId="urn:microsoft.com/office/officeart/2005/8/layout/list1"/>
    <dgm:cxn modelId="{DBAB0AB1-7966-4906-B555-3AB51C8E0546}" type="presParOf" srcId="{8B8B2B8B-BC57-4605-81E7-00C501EEB3FA}" destId="{A8199E43-4642-4641-9F18-0E290FBAA404}" srcOrd="9" destOrd="0" presId="urn:microsoft.com/office/officeart/2005/8/layout/list1"/>
    <dgm:cxn modelId="{AF581437-DC7E-4312-9C78-C5ADB2B51F5B}" type="presParOf" srcId="{8B8B2B8B-BC57-4605-81E7-00C501EEB3FA}" destId="{F1FE2A29-96E0-45E7-9B13-F3CDDF7B4D8F}"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3E2A544-8FD1-4400-B863-882383DE91BF}" type="doc">
      <dgm:prSet loTypeId="urn:microsoft.com/office/officeart/2005/8/layout/list1" loCatId="list" qsTypeId="urn:microsoft.com/office/officeart/2005/8/quickstyle/simple4" qsCatId="simple" csTypeId="urn:microsoft.com/office/officeart/2005/8/colors/colorful1" csCatId="colorful" phldr="1"/>
      <dgm:spPr/>
      <dgm:t>
        <a:bodyPr/>
        <a:lstStyle/>
        <a:p>
          <a:endParaRPr lang="en-US"/>
        </a:p>
      </dgm:t>
    </dgm:pt>
    <dgm:pt modelId="{EFB13AE1-6E71-4B13-98D8-DA2A1F06E1C7}">
      <dgm:prSet custT="1"/>
      <dgm:spPr/>
      <dgm:t>
        <a:bodyPr/>
        <a:lstStyle/>
        <a:p>
          <a:r>
            <a:rPr lang="en-US" sz="1400"/>
            <a:t>Supporting Elements</a:t>
          </a:r>
        </a:p>
      </dgm:t>
    </dgm:pt>
    <dgm:pt modelId="{FEF8124A-1FD5-4D84-BEF1-1E66E9A7B06F}" type="parTrans" cxnId="{FC1377B4-AC7B-4E17-B0FD-D9E97C217BCA}">
      <dgm:prSet/>
      <dgm:spPr/>
      <dgm:t>
        <a:bodyPr/>
        <a:lstStyle/>
        <a:p>
          <a:endParaRPr lang="en-US" sz="2400"/>
        </a:p>
      </dgm:t>
    </dgm:pt>
    <dgm:pt modelId="{DD7792FA-3E1B-4B32-95C2-4615BDF2EBCC}" type="sibTrans" cxnId="{FC1377B4-AC7B-4E17-B0FD-D9E97C217BCA}">
      <dgm:prSet/>
      <dgm:spPr/>
      <dgm:t>
        <a:bodyPr/>
        <a:lstStyle/>
        <a:p>
          <a:endParaRPr lang="en-US" sz="2400"/>
        </a:p>
      </dgm:t>
    </dgm:pt>
    <dgm:pt modelId="{80ED7718-7C85-40AC-9C9E-0B81AA6D9F1A}">
      <dgm:prSet custT="1"/>
      <dgm:spPr/>
      <dgm:t>
        <a:bodyPr/>
        <a:lstStyle/>
        <a:p>
          <a:r>
            <a:rPr lang="en-US" sz="1400">
              <a:solidFill>
                <a:schemeClr val="tx1"/>
              </a:solidFill>
            </a:rPr>
            <a:t>Lunar Terrain Vehicle – additional as envisioned</a:t>
          </a:r>
        </a:p>
      </dgm:t>
    </dgm:pt>
    <dgm:pt modelId="{7716DFA1-69A8-4BA4-8B67-68376F6392E1}" type="parTrans" cxnId="{594DF199-4592-4A44-90B9-975C028DB50A}">
      <dgm:prSet/>
      <dgm:spPr/>
      <dgm:t>
        <a:bodyPr/>
        <a:lstStyle/>
        <a:p>
          <a:endParaRPr lang="en-US" sz="2400"/>
        </a:p>
      </dgm:t>
    </dgm:pt>
    <dgm:pt modelId="{E48299E5-F259-44D1-8FD0-8390FDC05ED7}" type="sibTrans" cxnId="{594DF199-4592-4A44-90B9-975C028DB50A}">
      <dgm:prSet/>
      <dgm:spPr/>
      <dgm:t>
        <a:bodyPr/>
        <a:lstStyle/>
        <a:p>
          <a:endParaRPr lang="en-US" sz="2400"/>
        </a:p>
      </dgm:t>
    </dgm:pt>
    <dgm:pt modelId="{64D57720-A6B7-4851-B745-E07F8344B5EE}">
      <dgm:prSet custT="1"/>
      <dgm:spPr/>
      <dgm:t>
        <a:bodyPr/>
        <a:lstStyle/>
        <a:p>
          <a:r>
            <a:rPr lang="en-US" sz="1400"/>
            <a:t>Site Information</a:t>
          </a:r>
        </a:p>
      </dgm:t>
    </dgm:pt>
    <dgm:pt modelId="{245B3903-4C04-4DEB-B3F9-349B5EEA06F3}" type="parTrans" cxnId="{57C576ED-39A7-4AFE-B40C-E5579A9B084A}">
      <dgm:prSet/>
      <dgm:spPr/>
      <dgm:t>
        <a:bodyPr/>
        <a:lstStyle/>
        <a:p>
          <a:endParaRPr lang="en-US" sz="2400"/>
        </a:p>
      </dgm:t>
    </dgm:pt>
    <dgm:pt modelId="{0BDABB7F-3F85-477D-8C8D-F6D45D38202E}" type="sibTrans" cxnId="{57C576ED-39A7-4AFE-B40C-E5579A9B084A}">
      <dgm:prSet/>
      <dgm:spPr/>
      <dgm:t>
        <a:bodyPr/>
        <a:lstStyle/>
        <a:p>
          <a:endParaRPr lang="en-US" sz="2400"/>
        </a:p>
      </dgm:t>
    </dgm:pt>
    <dgm:pt modelId="{D2DC041E-29B0-4A0D-9B16-056707926E65}">
      <dgm:prSet custT="1"/>
      <dgm:spPr/>
      <dgm:t>
        <a:bodyPr/>
        <a:lstStyle/>
        <a:p>
          <a:r>
            <a:rPr lang="en-US" sz="1400"/>
            <a:t>No change</a:t>
          </a:r>
        </a:p>
      </dgm:t>
    </dgm:pt>
    <dgm:pt modelId="{FFC432AB-4512-4071-B022-8BE2264FC11D}" type="parTrans" cxnId="{1D6FF306-CD96-4F74-B53C-7ACC4C7AA3F9}">
      <dgm:prSet/>
      <dgm:spPr/>
      <dgm:t>
        <a:bodyPr/>
        <a:lstStyle/>
        <a:p>
          <a:endParaRPr lang="en-US" sz="2400"/>
        </a:p>
      </dgm:t>
    </dgm:pt>
    <dgm:pt modelId="{852C5728-75E5-45F3-B9B9-8E5D6D317BA6}" type="sibTrans" cxnId="{1D6FF306-CD96-4F74-B53C-7ACC4C7AA3F9}">
      <dgm:prSet/>
      <dgm:spPr/>
      <dgm:t>
        <a:bodyPr/>
        <a:lstStyle/>
        <a:p>
          <a:endParaRPr lang="en-US" sz="2400"/>
        </a:p>
      </dgm:t>
    </dgm:pt>
    <dgm:pt modelId="{9E490CB6-E983-427E-9B32-8B92797468AB}">
      <dgm:prSet custT="1"/>
      <dgm:spPr/>
      <dgm:t>
        <a:bodyPr/>
        <a:lstStyle/>
        <a:p>
          <a:r>
            <a:rPr lang="en-US" sz="1400"/>
            <a:t>Core Habitation</a:t>
          </a:r>
        </a:p>
      </dgm:t>
    </dgm:pt>
    <dgm:pt modelId="{EE6917AD-22D5-4998-8E80-61F11BCE18FF}" type="parTrans" cxnId="{F22D914F-00B1-4B23-920C-F401DE15971F}">
      <dgm:prSet/>
      <dgm:spPr/>
      <dgm:t>
        <a:bodyPr/>
        <a:lstStyle/>
        <a:p>
          <a:endParaRPr lang="en-US" sz="2400"/>
        </a:p>
      </dgm:t>
    </dgm:pt>
    <dgm:pt modelId="{4CE651DD-52EA-48EE-A4B8-DD9211C030B2}" type="sibTrans" cxnId="{F22D914F-00B1-4B23-920C-F401DE15971F}">
      <dgm:prSet/>
      <dgm:spPr/>
      <dgm:t>
        <a:bodyPr/>
        <a:lstStyle/>
        <a:p>
          <a:endParaRPr lang="en-US" sz="2400"/>
        </a:p>
      </dgm:t>
    </dgm:pt>
    <dgm:pt modelId="{5888C389-AB16-4F68-BDE1-7B40CA14C971}">
      <dgm:prSet custT="1"/>
      <dgm:spPr/>
      <dgm:t>
        <a:bodyPr/>
        <a:lstStyle/>
        <a:p>
          <a:r>
            <a:rPr lang="en-US" sz="1400">
              <a:solidFill>
                <a:schemeClr val="tx1"/>
              </a:solidFill>
            </a:rPr>
            <a:t>Regenerative ECLSS (95+% water recovery from urine and condensate, high pressure oxygen generation, ISS-as-baseline)</a:t>
          </a:r>
        </a:p>
      </dgm:t>
    </dgm:pt>
    <dgm:pt modelId="{123AFD09-B09F-487E-A068-875CD5D840BE}" type="parTrans" cxnId="{0BBC4081-5140-4835-B76D-E20143150718}">
      <dgm:prSet/>
      <dgm:spPr/>
      <dgm:t>
        <a:bodyPr/>
        <a:lstStyle/>
        <a:p>
          <a:endParaRPr lang="en-US" sz="2400"/>
        </a:p>
      </dgm:t>
    </dgm:pt>
    <dgm:pt modelId="{C2300CC6-1B45-4E07-9398-55F7224DD697}" type="sibTrans" cxnId="{0BBC4081-5140-4835-B76D-E20143150718}">
      <dgm:prSet/>
      <dgm:spPr/>
      <dgm:t>
        <a:bodyPr/>
        <a:lstStyle/>
        <a:p>
          <a:endParaRPr lang="en-US" sz="2400"/>
        </a:p>
      </dgm:t>
    </dgm:pt>
    <dgm:pt modelId="{584EDFDF-ED80-4732-8AB2-CF90351700D8}">
      <dgm:prSet custT="1"/>
      <dgm:spPr/>
      <dgm:t>
        <a:bodyPr/>
        <a:lstStyle/>
        <a:p>
          <a:r>
            <a:rPr lang="en-US" sz="1400">
              <a:solidFill>
                <a:schemeClr val="tx1"/>
              </a:solidFill>
            </a:rPr>
            <a:t>Surface Habitat (SH paper, Class 2) – inflatable metallic hybrid</a:t>
          </a:r>
        </a:p>
      </dgm:t>
    </dgm:pt>
    <dgm:pt modelId="{CC1FA046-BBFD-4FCD-8A7B-CDDAC90FD71A}" type="parTrans" cxnId="{B6706E72-012F-4D5E-AAC9-C994810259F8}">
      <dgm:prSet/>
      <dgm:spPr/>
      <dgm:t>
        <a:bodyPr/>
        <a:lstStyle/>
        <a:p>
          <a:endParaRPr lang="en-US" sz="2400"/>
        </a:p>
      </dgm:t>
    </dgm:pt>
    <dgm:pt modelId="{A9E3BF37-27C8-4C2D-A397-1E4216F4D3B3}" type="sibTrans" cxnId="{B6706E72-012F-4D5E-AAC9-C994810259F8}">
      <dgm:prSet/>
      <dgm:spPr/>
      <dgm:t>
        <a:bodyPr/>
        <a:lstStyle/>
        <a:p>
          <a:endParaRPr lang="en-US" sz="2400"/>
        </a:p>
      </dgm:t>
    </dgm:pt>
    <dgm:pt modelId="{09A93561-72EE-446C-8A97-39366A04566F}">
      <dgm:prSet custT="1"/>
      <dgm:spPr/>
      <dgm:t>
        <a:bodyPr/>
        <a:lstStyle/>
        <a:p>
          <a:r>
            <a:rPr lang="en-US" sz="1400">
              <a:solidFill>
                <a:schemeClr val="tx1"/>
              </a:solidFill>
            </a:rPr>
            <a:t>Additional small modular metallic habitation as needed (30 – 60 cubic meter pressurized volume copies)</a:t>
          </a:r>
        </a:p>
      </dgm:t>
    </dgm:pt>
    <dgm:pt modelId="{B720AFD8-1B50-46D4-88AC-34EB8126BE98}" type="parTrans" cxnId="{810C44AD-0DA1-478C-952B-8270189B256F}">
      <dgm:prSet/>
      <dgm:spPr/>
      <dgm:t>
        <a:bodyPr/>
        <a:lstStyle/>
        <a:p>
          <a:endParaRPr lang="en-US" sz="2400"/>
        </a:p>
      </dgm:t>
    </dgm:pt>
    <dgm:pt modelId="{6C2C63EB-C750-4FF7-A2DA-FCB1F835F5B4}" type="sibTrans" cxnId="{810C44AD-0DA1-478C-952B-8270189B256F}">
      <dgm:prSet/>
      <dgm:spPr/>
      <dgm:t>
        <a:bodyPr/>
        <a:lstStyle/>
        <a:p>
          <a:endParaRPr lang="en-US" sz="2400"/>
        </a:p>
      </dgm:t>
    </dgm:pt>
    <dgm:pt modelId="{8252D70B-5E39-4D7F-A30F-19D9C4017233}">
      <dgm:prSet custT="1"/>
      <dgm:spPr/>
      <dgm:t>
        <a:bodyPr/>
        <a:lstStyle/>
        <a:p>
          <a:r>
            <a:rPr lang="en-US" sz="1400">
              <a:solidFill>
                <a:schemeClr val="tx1"/>
              </a:solidFill>
            </a:rPr>
            <a:t>Pressurized Rover (Class 1) – additional as envisioned</a:t>
          </a:r>
        </a:p>
      </dgm:t>
    </dgm:pt>
    <dgm:pt modelId="{8A74CC33-3919-47A1-8D67-079C038DD7BE}" type="parTrans" cxnId="{77ECF2FA-BFB8-4706-ADFB-23AAEDBECCF7}">
      <dgm:prSet/>
      <dgm:spPr/>
      <dgm:t>
        <a:bodyPr/>
        <a:lstStyle/>
        <a:p>
          <a:endParaRPr lang="en-US" sz="2400"/>
        </a:p>
      </dgm:t>
    </dgm:pt>
    <dgm:pt modelId="{F76C3351-9A03-4A07-B432-3E5E449779EE}" type="sibTrans" cxnId="{77ECF2FA-BFB8-4706-ADFB-23AAEDBECCF7}">
      <dgm:prSet/>
      <dgm:spPr/>
      <dgm:t>
        <a:bodyPr/>
        <a:lstStyle/>
        <a:p>
          <a:endParaRPr lang="en-US" sz="2400"/>
        </a:p>
      </dgm:t>
    </dgm:pt>
    <dgm:pt modelId="{45417515-22F4-4EEF-A679-019FF63A42BA}">
      <dgm:prSet custT="1"/>
      <dgm:spPr/>
      <dgm:t>
        <a:bodyPr/>
        <a:lstStyle/>
        <a:p>
          <a:r>
            <a:rPr lang="en-US" sz="1400">
              <a:solidFill>
                <a:schemeClr val="tx1"/>
              </a:solidFill>
            </a:rPr>
            <a:t>Human Landing System – Transient (Supports beginning and end of mission)</a:t>
          </a:r>
        </a:p>
      </dgm:t>
    </dgm:pt>
    <dgm:pt modelId="{C9200D0C-0FB4-492E-95C9-9CDF1BA82340}" type="parTrans" cxnId="{B33AA92A-383B-40E5-9418-07A8DE1284F5}">
      <dgm:prSet/>
      <dgm:spPr/>
      <dgm:t>
        <a:bodyPr/>
        <a:lstStyle/>
        <a:p>
          <a:endParaRPr lang="en-US" sz="2400"/>
        </a:p>
      </dgm:t>
    </dgm:pt>
    <dgm:pt modelId="{6F8E3C7C-D5F2-4ED1-9DD6-6A1FE87DC6CC}" type="sibTrans" cxnId="{B33AA92A-383B-40E5-9418-07A8DE1284F5}">
      <dgm:prSet/>
      <dgm:spPr/>
      <dgm:t>
        <a:bodyPr/>
        <a:lstStyle/>
        <a:p>
          <a:endParaRPr lang="en-US" sz="2400"/>
        </a:p>
      </dgm:t>
    </dgm:pt>
    <dgm:pt modelId="{BCBBAAB8-8E4B-4653-AD61-4B0270EF1E39}">
      <dgm:prSet custT="1"/>
      <dgm:spPr/>
      <dgm:t>
        <a:bodyPr/>
        <a:lstStyle/>
        <a:p>
          <a:r>
            <a:rPr lang="en-US" sz="1400">
              <a:solidFill>
                <a:schemeClr val="tx1"/>
              </a:solidFill>
            </a:rPr>
            <a:t>Fission Surface Power – 40 kW, additional as envisioned</a:t>
          </a:r>
        </a:p>
      </dgm:t>
    </dgm:pt>
    <dgm:pt modelId="{294B5539-44A9-4506-9127-2867441E2646}" type="parTrans" cxnId="{1B167DD7-52DC-4912-873D-FB450E74CE54}">
      <dgm:prSet/>
      <dgm:spPr/>
      <dgm:t>
        <a:bodyPr/>
        <a:lstStyle/>
        <a:p>
          <a:endParaRPr lang="en-US" sz="2400"/>
        </a:p>
      </dgm:t>
    </dgm:pt>
    <dgm:pt modelId="{1ED88367-3C41-459C-8104-DF36160E4EF5}" type="sibTrans" cxnId="{1B167DD7-52DC-4912-873D-FB450E74CE54}">
      <dgm:prSet/>
      <dgm:spPr/>
      <dgm:t>
        <a:bodyPr/>
        <a:lstStyle/>
        <a:p>
          <a:endParaRPr lang="en-US" sz="2400"/>
        </a:p>
      </dgm:t>
    </dgm:pt>
    <dgm:pt modelId="{9FD9A3BE-C33A-48A4-856B-1DD6A4B3259B}">
      <dgm:prSet custT="1"/>
      <dgm:spPr/>
      <dgm:t>
        <a:bodyPr/>
        <a:lstStyle/>
        <a:p>
          <a:r>
            <a:rPr lang="en-US" sz="1400">
              <a:solidFill>
                <a:schemeClr val="tx1"/>
              </a:solidFill>
            </a:rPr>
            <a:t>Vertical Solar Array Technology – 10 kW each</a:t>
          </a:r>
        </a:p>
      </dgm:t>
    </dgm:pt>
    <dgm:pt modelId="{F77C4E65-69B2-4004-9565-209242365329}" type="parTrans" cxnId="{672F5760-731C-4A29-9B0D-1782B8BFC66B}">
      <dgm:prSet/>
      <dgm:spPr/>
      <dgm:t>
        <a:bodyPr/>
        <a:lstStyle/>
        <a:p>
          <a:endParaRPr lang="en-US" sz="2400"/>
        </a:p>
      </dgm:t>
    </dgm:pt>
    <dgm:pt modelId="{6467D350-56DA-4978-8F5B-B0AF79D970E1}" type="sibTrans" cxnId="{672F5760-731C-4A29-9B0D-1782B8BFC66B}">
      <dgm:prSet/>
      <dgm:spPr/>
      <dgm:t>
        <a:bodyPr/>
        <a:lstStyle/>
        <a:p>
          <a:endParaRPr lang="en-US" sz="2400"/>
        </a:p>
      </dgm:t>
    </dgm:pt>
    <dgm:pt modelId="{318B3A5E-D016-4DA0-9579-CE60998AC47C}">
      <dgm:prSet custT="1"/>
      <dgm:spPr/>
      <dgm:t>
        <a:bodyPr/>
        <a:lstStyle/>
        <a:p>
          <a:r>
            <a:rPr lang="en-US" sz="1400"/>
            <a:t>Operations</a:t>
          </a:r>
        </a:p>
      </dgm:t>
    </dgm:pt>
    <dgm:pt modelId="{A7C0CDD5-17E5-4B47-9C5C-12E92A14C1E7}" type="parTrans" cxnId="{22758343-6DD9-4BEC-844D-A0F92520D56F}">
      <dgm:prSet/>
      <dgm:spPr/>
      <dgm:t>
        <a:bodyPr/>
        <a:lstStyle/>
        <a:p>
          <a:endParaRPr lang="en-US" sz="2400"/>
        </a:p>
      </dgm:t>
    </dgm:pt>
    <dgm:pt modelId="{0E50AE5B-C8EF-4154-BA96-C5526D9CADA1}" type="sibTrans" cxnId="{22758343-6DD9-4BEC-844D-A0F92520D56F}">
      <dgm:prSet/>
      <dgm:spPr/>
      <dgm:t>
        <a:bodyPr/>
        <a:lstStyle/>
        <a:p>
          <a:endParaRPr lang="en-US" sz="2400"/>
        </a:p>
      </dgm:t>
    </dgm:pt>
    <dgm:pt modelId="{4E550FE6-48E0-4652-A8FE-9ACF508E5DBA}">
      <dgm:prSet custT="1"/>
      <dgm:spPr/>
      <dgm:t>
        <a:bodyPr/>
        <a:lstStyle/>
        <a:p>
          <a:r>
            <a:rPr lang="en-US" sz="1400">
              <a:solidFill>
                <a:schemeClr val="tx1"/>
              </a:solidFill>
            </a:rPr>
            <a:t>3 crewed launches per year</a:t>
          </a:r>
        </a:p>
      </dgm:t>
    </dgm:pt>
    <dgm:pt modelId="{0ADB76D8-58A4-47E5-96F6-9ABCD9B98045}" type="parTrans" cxnId="{CDFA28A7-4B4C-496E-8CA2-07F49A4F2337}">
      <dgm:prSet/>
      <dgm:spPr/>
      <dgm:t>
        <a:bodyPr/>
        <a:lstStyle/>
        <a:p>
          <a:endParaRPr lang="en-US" sz="2400"/>
        </a:p>
      </dgm:t>
    </dgm:pt>
    <dgm:pt modelId="{376E4379-3A1C-4995-A338-2A7C06CECDF4}" type="sibTrans" cxnId="{CDFA28A7-4B4C-496E-8CA2-07F49A4F2337}">
      <dgm:prSet/>
      <dgm:spPr/>
      <dgm:t>
        <a:bodyPr/>
        <a:lstStyle/>
        <a:p>
          <a:endParaRPr lang="en-US" sz="2400"/>
        </a:p>
      </dgm:t>
    </dgm:pt>
    <dgm:pt modelId="{50508D1A-129D-44DE-9548-B297F96BF1BA}">
      <dgm:prSet custT="1"/>
      <dgm:spPr/>
      <dgm:t>
        <a:bodyPr/>
        <a:lstStyle/>
        <a:p>
          <a:r>
            <a:rPr lang="en-US" sz="1400">
              <a:solidFill>
                <a:schemeClr val="tx1"/>
              </a:solidFill>
            </a:rPr>
            <a:t>No dormancy on systems</a:t>
          </a:r>
        </a:p>
      </dgm:t>
    </dgm:pt>
    <dgm:pt modelId="{69BCA9B2-C5BD-4AEC-86ED-0B3297E2B259}" type="parTrans" cxnId="{9BD36763-3B87-47CB-A048-A7697617986A}">
      <dgm:prSet/>
      <dgm:spPr/>
      <dgm:t>
        <a:bodyPr/>
        <a:lstStyle/>
        <a:p>
          <a:endParaRPr lang="en-US" sz="2400"/>
        </a:p>
      </dgm:t>
    </dgm:pt>
    <dgm:pt modelId="{EBDD6672-975B-4F02-8258-4F1C0D3A2EBD}" type="sibTrans" cxnId="{9BD36763-3B87-47CB-A048-A7697617986A}">
      <dgm:prSet/>
      <dgm:spPr/>
      <dgm:t>
        <a:bodyPr/>
        <a:lstStyle/>
        <a:p>
          <a:endParaRPr lang="en-US" sz="2400"/>
        </a:p>
      </dgm:t>
    </dgm:pt>
    <dgm:pt modelId="{3A4011E4-CB8A-4620-AA00-DB39D83FA722}">
      <dgm:prSet custT="1"/>
      <dgm:spPr/>
      <dgm:t>
        <a:bodyPr/>
        <a:lstStyle/>
        <a:p>
          <a:r>
            <a:rPr lang="en-US" sz="1400">
              <a:solidFill>
                <a:schemeClr val="tx1"/>
              </a:solidFill>
            </a:rPr>
            <a:t>8 crew (continuous presence including darkness periods)</a:t>
          </a:r>
        </a:p>
      </dgm:t>
    </dgm:pt>
    <dgm:pt modelId="{336BA64B-D2C4-4AF6-8596-43223117C01E}" type="parTrans" cxnId="{F330E177-EA84-4EF4-99B3-108B2E2B3EF8}">
      <dgm:prSet/>
      <dgm:spPr/>
      <dgm:t>
        <a:bodyPr/>
        <a:lstStyle/>
        <a:p>
          <a:endParaRPr lang="en-US" sz="2400"/>
        </a:p>
      </dgm:t>
    </dgm:pt>
    <dgm:pt modelId="{C502B958-3ADC-41B3-99EF-011BB761B373}" type="sibTrans" cxnId="{F330E177-EA84-4EF4-99B3-108B2E2B3EF8}">
      <dgm:prSet/>
      <dgm:spPr/>
      <dgm:t>
        <a:bodyPr/>
        <a:lstStyle/>
        <a:p>
          <a:endParaRPr lang="en-US" sz="2400"/>
        </a:p>
      </dgm:t>
    </dgm:pt>
    <dgm:pt modelId="{57EB20F1-F65D-4DF6-8AD0-E6F8A3E89103}">
      <dgm:prSet custT="1"/>
      <dgm:spPr/>
      <dgm:t>
        <a:bodyPr/>
        <a:lstStyle/>
        <a:p>
          <a:r>
            <a:rPr lang="en-US" sz="1400">
              <a:solidFill>
                <a:schemeClr val="tx1"/>
              </a:solidFill>
            </a:rPr>
            <a:t>Minimal Earth resupply (to be defined by team)</a:t>
          </a:r>
        </a:p>
      </dgm:t>
    </dgm:pt>
    <dgm:pt modelId="{C513CCD7-D869-43D7-B295-B5557A421AB2}" type="parTrans" cxnId="{FFB53F43-3014-4C9F-A585-49A41213DED5}">
      <dgm:prSet/>
      <dgm:spPr/>
      <dgm:t>
        <a:bodyPr/>
        <a:lstStyle/>
        <a:p>
          <a:endParaRPr lang="en-US" sz="2400"/>
        </a:p>
      </dgm:t>
    </dgm:pt>
    <dgm:pt modelId="{1883EF02-4AC5-4A18-AF5E-1774A224E54C}" type="sibTrans" cxnId="{FFB53F43-3014-4C9F-A585-49A41213DED5}">
      <dgm:prSet/>
      <dgm:spPr/>
      <dgm:t>
        <a:bodyPr/>
        <a:lstStyle/>
        <a:p>
          <a:endParaRPr lang="en-US" sz="2400"/>
        </a:p>
      </dgm:t>
    </dgm:pt>
    <dgm:pt modelId="{D5DF59A2-59FB-4420-8CF5-7323EB2C0EF4}">
      <dgm:prSet custT="1"/>
      <dgm:spPr/>
      <dgm:t>
        <a:bodyPr/>
        <a:lstStyle/>
        <a:p>
          <a:r>
            <a:rPr lang="en-US" sz="1400">
              <a:solidFill>
                <a:schemeClr val="tx1"/>
              </a:solidFill>
            </a:rPr>
            <a:t>12 crew / 30-day surge capability</a:t>
          </a:r>
        </a:p>
      </dgm:t>
    </dgm:pt>
    <dgm:pt modelId="{4011B4BC-11B2-4487-B514-81B1C89E6864}" type="parTrans" cxnId="{FCE0A909-6FED-47FF-B12B-122B7F732696}">
      <dgm:prSet/>
      <dgm:spPr/>
      <dgm:t>
        <a:bodyPr/>
        <a:lstStyle/>
        <a:p>
          <a:endParaRPr lang="en-US" sz="2400"/>
        </a:p>
      </dgm:t>
    </dgm:pt>
    <dgm:pt modelId="{390A0BE1-B5FF-4B02-BA10-478F1ED3C050}" type="sibTrans" cxnId="{FCE0A909-6FED-47FF-B12B-122B7F732696}">
      <dgm:prSet/>
      <dgm:spPr/>
      <dgm:t>
        <a:bodyPr/>
        <a:lstStyle/>
        <a:p>
          <a:endParaRPr lang="en-US" sz="2400"/>
        </a:p>
      </dgm:t>
    </dgm:pt>
    <dgm:pt modelId="{BE61D17B-BEBD-49DA-A71E-7714FD5E8D0E}">
      <dgm:prSet custT="1"/>
      <dgm:spPr/>
      <dgm:t>
        <a:bodyPr/>
        <a:lstStyle/>
        <a:p>
          <a:r>
            <a:rPr lang="en-US" sz="1400">
              <a:solidFill>
                <a:schemeClr val="tx1"/>
              </a:solidFill>
            </a:rPr>
            <a:t>Additional habitation elements including constructed habitat(s) as envisioned by team, but at least one constructed habitat</a:t>
          </a:r>
        </a:p>
      </dgm:t>
    </dgm:pt>
    <dgm:pt modelId="{25BC9B42-77F8-44CD-92ED-173F92EF31A8}" type="parTrans" cxnId="{596005E4-B6FE-4855-9ECB-630256E4F3E6}">
      <dgm:prSet/>
      <dgm:spPr/>
      <dgm:t>
        <a:bodyPr/>
        <a:lstStyle/>
        <a:p>
          <a:endParaRPr lang="en-US" sz="2400"/>
        </a:p>
      </dgm:t>
    </dgm:pt>
    <dgm:pt modelId="{7AED3CCE-F10B-4D28-8FFC-8155A205E100}" type="sibTrans" cxnId="{596005E4-B6FE-4855-9ECB-630256E4F3E6}">
      <dgm:prSet/>
      <dgm:spPr/>
      <dgm:t>
        <a:bodyPr/>
        <a:lstStyle/>
        <a:p>
          <a:endParaRPr lang="en-US" sz="2400"/>
        </a:p>
      </dgm:t>
    </dgm:pt>
    <dgm:pt modelId="{E95FB48D-5B60-4797-8C33-E5FC760DE15C}">
      <dgm:prSet custT="1"/>
      <dgm:spPr/>
      <dgm:t>
        <a:bodyPr/>
        <a:lstStyle/>
        <a:p>
          <a:r>
            <a:rPr lang="en-US" sz="1400">
              <a:solidFill>
                <a:schemeClr val="tx1"/>
              </a:solidFill>
            </a:rPr>
            <a:t>Other elements as envisioned</a:t>
          </a:r>
        </a:p>
      </dgm:t>
    </dgm:pt>
    <dgm:pt modelId="{4A416D19-2FB0-4275-AA7C-2C711B7C5A7F}" type="parTrans" cxnId="{9023018A-4EA8-4B7C-BC89-7F236AC45C29}">
      <dgm:prSet/>
      <dgm:spPr/>
      <dgm:t>
        <a:bodyPr/>
        <a:lstStyle/>
        <a:p>
          <a:endParaRPr lang="en-US" sz="2400"/>
        </a:p>
      </dgm:t>
    </dgm:pt>
    <dgm:pt modelId="{1CA5A341-004D-4FA7-8F39-CB18EF72DD36}" type="sibTrans" cxnId="{9023018A-4EA8-4B7C-BC89-7F236AC45C29}">
      <dgm:prSet/>
      <dgm:spPr/>
      <dgm:t>
        <a:bodyPr/>
        <a:lstStyle/>
        <a:p>
          <a:endParaRPr lang="en-US" sz="2400"/>
        </a:p>
      </dgm:t>
    </dgm:pt>
    <dgm:pt modelId="{4F42F7B6-4709-419E-BCB9-E4B50BCE3FBB}" type="pres">
      <dgm:prSet presAssocID="{A3E2A544-8FD1-4400-B863-882383DE91BF}" presName="linear" presStyleCnt="0">
        <dgm:presLayoutVars>
          <dgm:dir/>
          <dgm:animLvl val="lvl"/>
          <dgm:resizeHandles val="exact"/>
        </dgm:presLayoutVars>
      </dgm:prSet>
      <dgm:spPr/>
    </dgm:pt>
    <dgm:pt modelId="{B7176F9C-69DF-4742-9B80-7CE53D382BC6}" type="pres">
      <dgm:prSet presAssocID="{9E490CB6-E983-427E-9B32-8B92797468AB}" presName="parentLin" presStyleCnt="0"/>
      <dgm:spPr/>
    </dgm:pt>
    <dgm:pt modelId="{BF7C3481-F3A6-4B16-BF58-C2EC68EC3213}" type="pres">
      <dgm:prSet presAssocID="{9E490CB6-E983-427E-9B32-8B92797468AB}" presName="parentLeftMargin" presStyleLbl="node1" presStyleIdx="0" presStyleCnt="4"/>
      <dgm:spPr/>
    </dgm:pt>
    <dgm:pt modelId="{40D6B4CF-DEBC-4EEB-984A-9178C30BB0D2}" type="pres">
      <dgm:prSet presAssocID="{9E490CB6-E983-427E-9B32-8B92797468AB}" presName="parentText" presStyleLbl="node1" presStyleIdx="0" presStyleCnt="4">
        <dgm:presLayoutVars>
          <dgm:chMax val="0"/>
          <dgm:bulletEnabled val="1"/>
        </dgm:presLayoutVars>
      </dgm:prSet>
      <dgm:spPr/>
    </dgm:pt>
    <dgm:pt modelId="{2966AC16-8229-4F89-A61C-A41648A37687}" type="pres">
      <dgm:prSet presAssocID="{9E490CB6-E983-427E-9B32-8B92797468AB}" presName="negativeSpace" presStyleCnt="0"/>
      <dgm:spPr/>
    </dgm:pt>
    <dgm:pt modelId="{64FCEB30-8EC1-42AA-8F4D-13AD015A3AC7}" type="pres">
      <dgm:prSet presAssocID="{9E490CB6-E983-427E-9B32-8B92797468AB}" presName="childText" presStyleLbl="conFgAcc1" presStyleIdx="0" presStyleCnt="4">
        <dgm:presLayoutVars>
          <dgm:bulletEnabled val="1"/>
        </dgm:presLayoutVars>
      </dgm:prSet>
      <dgm:spPr/>
    </dgm:pt>
    <dgm:pt modelId="{F71182CF-BEC7-4407-AB8C-9A93F2E3464D}" type="pres">
      <dgm:prSet presAssocID="{4CE651DD-52EA-48EE-A4B8-DD9211C030B2}" presName="spaceBetweenRectangles" presStyleCnt="0"/>
      <dgm:spPr/>
    </dgm:pt>
    <dgm:pt modelId="{592FFB86-B94D-49B1-907D-48665A44D8DF}" type="pres">
      <dgm:prSet presAssocID="{EFB13AE1-6E71-4B13-98D8-DA2A1F06E1C7}" presName="parentLin" presStyleCnt="0"/>
      <dgm:spPr/>
    </dgm:pt>
    <dgm:pt modelId="{798908FB-9188-45CA-9BDC-C76F80C0325E}" type="pres">
      <dgm:prSet presAssocID="{EFB13AE1-6E71-4B13-98D8-DA2A1F06E1C7}" presName="parentLeftMargin" presStyleLbl="node1" presStyleIdx="0" presStyleCnt="4"/>
      <dgm:spPr/>
    </dgm:pt>
    <dgm:pt modelId="{CC748B19-09A0-4490-8068-57FC977E97C6}" type="pres">
      <dgm:prSet presAssocID="{EFB13AE1-6E71-4B13-98D8-DA2A1F06E1C7}" presName="parentText" presStyleLbl="node1" presStyleIdx="1" presStyleCnt="4">
        <dgm:presLayoutVars>
          <dgm:chMax val="0"/>
          <dgm:bulletEnabled val="1"/>
        </dgm:presLayoutVars>
      </dgm:prSet>
      <dgm:spPr/>
    </dgm:pt>
    <dgm:pt modelId="{D0E69673-9CEE-428F-A718-C4D6FA762736}" type="pres">
      <dgm:prSet presAssocID="{EFB13AE1-6E71-4B13-98D8-DA2A1F06E1C7}" presName="negativeSpace" presStyleCnt="0"/>
      <dgm:spPr/>
    </dgm:pt>
    <dgm:pt modelId="{B226F6CD-7F42-4E79-B7F1-6C32FDB0B450}" type="pres">
      <dgm:prSet presAssocID="{EFB13AE1-6E71-4B13-98D8-DA2A1F06E1C7}" presName="childText" presStyleLbl="conFgAcc1" presStyleIdx="1" presStyleCnt="4">
        <dgm:presLayoutVars>
          <dgm:bulletEnabled val="1"/>
        </dgm:presLayoutVars>
      </dgm:prSet>
      <dgm:spPr/>
    </dgm:pt>
    <dgm:pt modelId="{47B19CA0-5CC6-44D0-B41C-F612D991A9ED}" type="pres">
      <dgm:prSet presAssocID="{DD7792FA-3E1B-4B32-95C2-4615BDF2EBCC}" presName="spaceBetweenRectangles" presStyleCnt="0"/>
      <dgm:spPr/>
    </dgm:pt>
    <dgm:pt modelId="{2AB562CD-1DC6-4A40-A00D-A1526628390F}" type="pres">
      <dgm:prSet presAssocID="{64D57720-A6B7-4851-B745-E07F8344B5EE}" presName="parentLin" presStyleCnt="0"/>
      <dgm:spPr/>
    </dgm:pt>
    <dgm:pt modelId="{F468BD4A-A27D-491B-8D34-850888B1B12D}" type="pres">
      <dgm:prSet presAssocID="{64D57720-A6B7-4851-B745-E07F8344B5EE}" presName="parentLeftMargin" presStyleLbl="node1" presStyleIdx="1" presStyleCnt="4"/>
      <dgm:spPr/>
    </dgm:pt>
    <dgm:pt modelId="{B23DE825-5A11-4F93-A66B-78B28162AB29}" type="pres">
      <dgm:prSet presAssocID="{64D57720-A6B7-4851-B745-E07F8344B5EE}" presName="parentText" presStyleLbl="node1" presStyleIdx="2" presStyleCnt="4">
        <dgm:presLayoutVars>
          <dgm:chMax val="0"/>
          <dgm:bulletEnabled val="1"/>
        </dgm:presLayoutVars>
      </dgm:prSet>
      <dgm:spPr/>
    </dgm:pt>
    <dgm:pt modelId="{D2D72CF6-9A64-408C-8352-AD181E098D90}" type="pres">
      <dgm:prSet presAssocID="{64D57720-A6B7-4851-B745-E07F8344B5EE}" presName="negativeSpace" presStyleCnt="0"/>
      <dgm:spPr/>
    </dgm:pt>
    <dgm:pt modelId="{BE00B790-E8B6-4E66-89FE-E34EB87262F8}" type="pres">
      <dgm:prSet presAssocID="{64D57720-A6B7-4851-B745-E07F8344B5EE}" presName="childText" presStyleLbl="conFgAcc1" presStyleIdx="2" presStyleCnt="4">
        <dgm:presLayoutVars>
          <dgm:bulletEnabled val="1"/>
        </dgm:presLayoutVars>
      </dgm:prSet>
      <dgm:spPr/>
    </dgm:pt>
    <dgm:pt modelId="{E1B0C0B5-7D87-4918-AB8E-FD9A5C1FB01F}" type="pres">
      <dgm:prSet presAssocID="{0BDABB7F-3F85-477D-8C8D-F6D45D38202E}" presName="spaceBetweenRectangles" presStyleCnt="0"/>
      <dgm:spPr/>
    </dgm:pt>
    <dgm:pt modelId="{392BBE7B-0050-41B0-8926-70785E629B2D}" type="pres">
      <dgm:prSet presAssocID="{318B3A5E-D016-4DA0-9579-CE60998AC47C}" presName="parentLin" presStyleCnt="0"/>
      <dgm:spPr/>
    </dgm:pt>
    <dgm:pt modelId="{115B68D8-32F2-4BCE-A753-4AF43F0A2DD3}" type="pres">
      <dgm:prSet presAssocID="{318B3A5E-D016-4DA0-9579-CE60998AC47C}" presName="parentLeftMargin" presStyleLbl="node1" presStyleIdx="2" presStyleCnt="4"/>
      <dgm:spPr/>
    </dgm:pt>
    <dgm:pt modelId="{FFC32188-6924-4437-B20F-D6C2CB223495}" type="pres">
      <dgm:prSet presAssocID="{318B3A5E-D016-4DA0-9579-CE60998AC47C}" presName="parentText" presStyleLbl="node1" presStyleIdx="3" presStyleCnt="4">
        <dgm:presLayoutVars>
          <dgm:chMax val="0"/>
          <dgm:bulletEnabled val="1"/>
        </dgm:presLayoutVars>
      </dgm:prSet>
      <dgm:spPr/>
    </dgm:pt>
    <dgm:pt modelId="{0A319E46-C121-453F-8E98-EBAC4AD53656}" type="pres">
      <dgm:prSet presAssocID="{318B3A5E-D016-4DA0-9579-CE60998AC47C}" presName="negativeSpace" presStyleCnt="0"/>
      <dgm:spPr/>
    </dgm:pt>
    <dgm:pt modelId="{A85240AF-78E1-40B3-9760-2FDFAF6A572B}" type="pres">
      <dgm:prSet presAssocID="{318B3A5E-D016-4DA0-9579-CE60998AC47C}" presName="childText" presStyleLbl="conFgAcc1" presStyleIdx="3" presStyleCnt="4">
        <dgm:presLayoutVars>
          <dgm:bulletEnabled val="1"/>
        </dgm:presLayoutVars>
      </dgm:prSet>
      <dgm:spPr/>
    </dgm:pt>
  </dgm:ptLst>
  <dgm:cxnLst>
    <dgm:cxn modelId="{5AC0DC03-266A-42DD-8D49-83DE0EB4F478}" type="presOf" srcId="{9E490CB6-E983-427E-9B32-8B92797468AB}" destId="{BF7C3481-F3A6-4B16-BF58-C2EC68EC3213}" srcOrd="0" destOrd="0" presId="urn:microsoft.com/office/officeart/2005/8/layout/list1"/>
    <dgm:cxn modelId="{1D6FF306-CD96-4F74-B53C-7ACC4C7AA3F9}" srcId="{64D57720-A6B7-4851-B745-E07F8344B5EE}" destId="{D2DC041E-29B0-4A0D-9B16-056707926E65}" srcOrd="0" destOrd="0" parTransId="{FFC432AB-4512-4071-B022-8BE2264FC11D}" sibTransId="{852C5728-75E5-45F3-B9B9-8E5D6D317BA6}"/>
    <dgm:cxn modelId="{FCE0A909-6FED-47FF-B12B-122B7F732696}" srcId="{318B3A5E-D016-4DA0-9579-CE60998AC47C}" destId="{D5DF59A2-59FB-4420-8CF5-7323EB2C0EF4}" srcOrd="4" destOrd="0" parTransId="{4011B4BC-11B2-4487-B514-81B1C89E6864}" sibTransId="{390A0BE1-B5FF-4B02-BA10-478F1ED3C050}"/>
    <dgm:cxn modelId="{DBE6910B-092B-4410-8433-034A4B57321F}" type="presOf" srcId="{09A93561-72EE-446C-8A97-39366A04566F}" destId="{64FCEB30-8EC1-42AA-8F4D-13AD015A3AC7}" srcOrd="0" destOrd="2" presId="urn:microsoft.com/office/officeart/2005/8/layout/list1"/>
    <dgm:cxn modelId="{3089D610-FC22-4940-980F-A3F74A58923E}" type="presOf" srcId="{9FD9A3BE-C33A-48A4-856B-1DD6A4B3259B}" destId="{B226F6CD-7F42-4E79-B7F1-6C32FDB0B450}" srcOrd="0" destOrd="4" presId="urn:microsoft.com/office/officeart/2005/8/layout/list1"/>
    <dgm:cxn modelId="{8CDE5711-9384-4CE3-98A8-CC1C6DEBEBDA}" type="presOf" srcId="{318B3A5E-D016-4DA0-9579-CE60998AC47C}" destId="{FFC32188-6924-4437-B20F-D6C2CB223495}" srcOrd="1" destOrd="0" presId="urn:microsoft.com/office/officeart/2005/8/layout/list1"/>
    <dgm:cxn modelId="{B33AA92A-383B-40E5-9418-07A8DE1284F5}" srcId="{EFB13AE1-6E71-4B13-98D8-DA2A1F06E1C7}" destId="{45417515-22F4-4EEF-A679-019FF63A42BA}" srcOrd="1" destOrd="0" parTransId="{C9200D0C-0FB4-492E-95C9-9CDF1BA82340}" sibTransId="{6F8E3C7C-D5F2-4ED1-9DD6-6A1FE87DC6CC}"/>
    <dgm:cxn modelId="{1E982130-B98B-4327-A1D7-AD0C84BDEBBA}" type="presOf" srcId="{EFB13AE1-6E71-4B13-98D8-DA2A1F06E1C7}" destId="{CC748B19-09A0-4490-8068-57FC977E97C6}" srcOrd="1" destOrd="0" presId="urn:microsoft.com/office/officeart/2005/8/layout/list1"/>
    <dgm:cxn modelId="{B7283233-BB7A-4D87-B6D1-84855F78AD64}" type="presOf" srcId="{BE61D17B-BEBD-49DA-A71E-7714FD5E8D0E}" destId="{64FCEB30-8EC1-42AA-8F4D-13AD015A3AC7}" srcOrd="0" destOrd="3" presId="urn:microsoft.com/office/officeart/2005/8/layout/list1"/>
    <dgm:cxn modelId="{6F5C1234-11FE-4503-A4C1-B48434197384}" type="presOf" srcId="{EFB13AE1-6E71-4B13-98D8-DA2A1F06E1C7}" destId="{798908FB-9188-45CA-9BDC-C76F80C0325E}" srcOrd="0" destOrd="0" presId="urn:microsoft.com/office/officeart/2005/8/layout/list1"/>
    <dgm:cxn modelId="{672F5760-731C-4A29-9B0D-1782B8BFC66B}" srcId="{EFB13AE1-6E71-4B13-98D8-DA2A1F06E1C7}" destId="{9FD9A3BE-C33A-48A4-856B-1DD6A4B3259B}" srcOrd="4" destOrd="0" parTransId="{F77C4E65-69B2-4004-9565-209242365329}" sibTransId="{6467D350-56DA-4978-8F5B-B0AF79D970E1}"/>
    <dgm:cxn modelId="{FFB53F43-3014-4C9F-A585-49A41213DED5}" srcId="{318B3A5E-D016-4DA0-9579-CE60998AC47C}" destId="{57EB20F1-F65D-4DF6-8AD0-E6F8A3E89103}" srcOrd="3" destOrd="0" parTransId="{C513CCD7-D869-43D7-B295-B5557A421AB2}" sibTransId="{1883EF02-4AC5-4A18-AF5E-1774A224E54C}"/>
    <dgm:cxn modelId="{9BD36763-3B87-47CB-A048-A7697617986A}" srcId="{318B3A5E-D016-4DA0-9579-CE60998AC47C}" destId="{50508D1A-129D-44DE-9548-B297F96BF1BA}" srcOrd="1" destOrd="0" parTransId="{69BCA9B2-C5BD-4AEC-86ED-0B3297E2B259}" sibTransId="{EBDD6672-975B-4F02-8258-4F1C0D3A2EBD}"/>
    <dgm:cxn modelId="{D0BA6D43-9F74-482D-84A2-1EDF88514348}" type="presOf" srcId="{3A4011E4-CB8A-4620-AA00-DB39D83FA722}" destId="{A85240AF-78E1-40B3-9760-2FDFAF6A572B}" srcOrd="0" destOrd="2" presId="urn:microsoft.com/office/officeart/2005/8/layout/list1"/>
    <dgm:cxn modelId="{22758343-6DD9-4BEC-844D-A0F92520D56F}" srcId="{A3E2A544-8FD1-4400-B863-882383DE91BF}" destId="{318B3A5E-D016-4DA0-9579-CE60998AC47C}" srcOrd="3" destOrd="0" parTransId="{A7C0CDD5-17E5-4B47-9C5C-12E92A14C1E7}" sibTransId="{0E50AE5B-C8EF-4154-BA96-C5526D9CADA1}"/>
    <dgm:cxn modelId="{B32A306E-379B-4C85-BD5B-64BB65742EB2}" type="presOf" srcId="{584EDFDF-ED80-4732-8AB2-CF90351700D8}" destId="{64FCEB30-8EC1-42AA-8F4D-13AD015A3AC7}" srcOrd="0" destOrd="1" presId="urn:microsoft.com/office/officeart/2005/8/layout/list1"/>
    <dgm:cxn modelId="{AEA8706E-4E64-4311-AB28-BFE9C8911078}" type="presOf" srcId="{4E550FE6-48E0-4652-A8FE-9ACF508E5DBA}" destId="{A85240AF-78E1-40B3-9760-2FDFAF6A572B}" srcOrd="0" destOrd="0" presId="urn:microsoft.com/office/officeart/2005/8/layout/list1"/>
    <dgm:cxn modelId="{F22D914F-00B1-4B23-920C-F401DE15971F}" srcId="{A3E2A544-8FD1-4400-B863-882383DE91BF}" destId="{9E490CB6-E983-427E-9B32-8B92797468AB}" srcOrd="0" destOrd="0" parTransId="{EE6917AD-22D5-4998-8E80-61F11BCE18FF}" sibTransId="{4CE651DD-52EA-48EE-A4B8-DD9211C030B2}"/>
    <dgm:cxn modelId="{B6706E72-012F-4D5E-AAC9-C994810259F8}" srcId="{9E490CB6-E983-427E-9B32-8B92797468AB}" destId="{584EDFDF-ED80-4732-8AB2-CF90351700D8}" srcOrd="1" destOrd="0" parTransId="{CC1FA046-BBFD-4FCD-8A7B-CDDAC90FD71A}" sibTransId="{A9E3BF37-27C8-4C2D-A397-1E4216F4D3B3}"/>
    <dgm:cxn modelId="{42B2D257-2C08-4F4F-8326-CD4302CA4F3A}" type="presOf" srcId="{64D57720-A6B7-4851-B745-E07F8344B5EE}" destId="{F468BD4A-A27D-491B-8D34-850888B1B12D}" srcOrd="0" destOrd="0" presId="urn:microsoft.com/office/officeart/2005/8/layout/list1"/>
    <dgm:cxn modelId="{F330E177-EA84-4EF4-99B3-108B2E2B3EF8}" srcId="{318B3A5E-D016-4DA0-9579-CE60998AC47C}" destId="{3A4011E4-CB8A-4620-AA00-DB39D83FA722}" srcOrd="2" destOrd="0" parTransId="{336BA64B-D2C4-4AF6-8596-43223117C01E}" sibTransId="{C502B958-3ADC-41B3-99EF-011BB761B373}"/>
    <dgm:cxn modelId="{3675ED58-5447-4748-86CE-1BB69D097884}" type="presOf" srcId="{50508D1A-129D-44DE-9548-B297F96BF1BA}" destId="{A85240AF-78E1-40B3-9760-2FDFAF6A572B}" srcOrd="0" destOrd="1" presId="urn:microsoft.com/office/officeart/2005/8/layout/list1"/>
    <dgm:cxn modelId="{0BBC4081-5140-4835-B76D-E20143150718}" srcId="{9E490CB6-E983-427E-9B32-8B92797468AB}" destId="{5888C389-AB16-4F68-BDE1-7B40CA14C971}" srcOrd="0" destOrd="0" parTransId="{123AFD09-B09F-487E-A068-875CD5D840BE}" sibTransId="{C2300CC6-1B45-4E07-9398-55F7224DD697}"/>
    <dgm:cxn modelId="{6D6A0986-8D7F-4F16-8F89-7697F96CD500}" type="presOf" srcId="{D2DC041E-29B0-4A0D-9B16-056707926E65}" destId="{BE00B790-E8B6-4E66-89FE-E34EB87262F8}" srcOrd="0" destOrd="0" presId="urn:microsoft.com/office/officeart/2005/8/layout/list1"/>
    <dgm:cxn modelId="{9023018A-4EA8-4B7C-BC89-7F236AC45C29}" srcId="{EFB13AE1-6E71-4B13-98D8-DA2A1F06E1C7}" destId="{E95FB48D-5B60-4797-8C33-E5FC760DE15C}" srcOrd="5" destOrd="0" parTransId="{4A416D19-2FB0-4275-AA7C-2C711B7C5A7F}" sibTransId="{1CA5A341-004D-4FA7-8F39-CB18EF72DD36}"/>
    <dgm:cxn modelId="{4DE18098-4B39-416A-B6ED-173A9D6084DE}" type="presOf" srcId="{318B3A5E-D016-4DA0-9579-CE60998AC47C}" destId="{115B68D8-32F2-4BCE-A753-4AF43F0A2DD3}" srcOrd="0" destOrd="0" presId="urn:microsoft.com/office/officeart/2005/8/layout/list1"/>
    <dgm:cxn modelId="{594DF199-4592-4A44-90B9-975C028DB50A}" srcId="{EFB13AE1-6E71-4B13-98D8-DA2A1F06E1C7}" destId="{80ED7718-7C85-40AC-9C9E-0B81AA6D9F1A}" srcOrd="2" destOrd="0" parTransId="{7716DFA1-69A8-4BA4-8B67-68376F6392E1}" sibTransId="{E48299E5-F259-44D1-8FD0-8390FDC05ED7}"/>
    <dgm:cxn modelId="{F85E559E-9D6B-4B2A-807B-84AE730C8EFC}" type="presOf" srcId="{57EB20F1-F65D-4DF6-8AD0-E6F8A3E89103}" destId="{A85240AF-78E1-40B3-9760-2FDFAF6A572B}" srcOrd="0" destOrd="3" presId="urn:microsoft.com/office/officeart/2005/8/layout/list1"/>
    <dgm:cxn modelId="{CDFA28A7-4B4C-496E-8CA2-07F49A4F2337}" srcId="{318B3A5E-D016-4DA0-9579-CE60998AC47C}" destId="{4E550FE6-48E0-4652-A8FE-9ACF508E5DBA}" srcOrd="0" destOrd="0" parTransId="{0ADB76D8-58A4-47E5-96F6-9ABCD9B98045}" sibTransId="{376E4379-3A1C-4995-A338-2A7C06CECDF4}"/>
    <dgm:cxn modelId="{810C44AD-0DA1-478C-952B-8270189B256F}" srcId="{9E490CB6-E983-427E-9B32-8B92797468AB}" destId="{09A93561-72EE-446C-8A97-39366A04566F}" srcOrd="2" destOrd="0" parTransId="{B720AFD8-1B50-46D4-88AC-34EB8126BE98}" sibTransId="{6C2C63EB-C750-4FF7-A2DA-FCB1F835F5B4}"/>
    <dgm:cxn modelId="{0A6931B1-676D-49B4-965B-8C77DBEE14AD}" type="presOf" srcId="{8252D70B-5E39-4D7F-A30F-19D9C4017233}" destId="{B226F6CD-7F42-4E79-B7F1-6C32FDB0B450}" srcOrd="0" destOrd="0" presId="urn:microsoft.com/office/officeart/2005/8/layout/list1"/>
    <dgm:cxn modelId="{FC1377B4-AC7B-4E17-B0FD-D9E97C217BCA}" srcId="{A3E2A544-8FD1-4400-B863-882383DE91BF}" destId="{EFB13AE1-6E71-4B13-98D8-DA2A1F06E1C7}" srcOrd="1" destOrd="0" parTransId="{FEF8124A-1FD5-4D84-BEF1-1E66E9A7B06F}" sibTransId="{DD7792FA-3E1B-4B32-95C2-4615BDF2EBCC}"/>
    <dgm:cxn modelId="{1BF25EC6-BDCA-49B9-9300-C992869172B8}" type="presOf" srcId="{BCBBAAB8-8E4B-4653-AD61-4B0270EF1E39}" destId="{B226F6CD-7F42-4E79-B7F1-6C32FDB0B450}" srcOrd="0" destOrd="3" presId="urn:microsoft.com/office/officeart/2005/8/layout/list1"/>
    <dgm:cxn modelId="{66DF4CC7-928A-442C-B8DA-47C5AC10D6A3}" type="presOf" srcId="{64D57720-A6B7-4851-B745-E07F8344B5EE}" destId="{B23DE825-5A11-4F93-A66B-78B28162AB29}" srcOrd="1" destOrd="0" presId="urn:microsoft.com/office/officeart/2005/8/layout/list1"/>
    <dgm:cxn modelId="{220C10D0-38EC-415C-AE96-23F68DC0D24A}" type="presOf" srcId="{D5DF59A2-59FB-4420-8CF5-7323EB2C0EF4}" destId="{A85240AF-78E1-40B3-9760-2FDFAF6A572B}" srcOrd="0" destOrd="4" presId="urn:microsoft.com/office/officeart/2005/8/layout/list1"/>
    <dgm:cxn modelId="{0BBC7DD2-1CA5-49E5-B6F1-1966C112906E}" type="presOf" srcId="{E95FB48D-5B60-4797-8C33-E5FC760DE15C}" destId="{B226F6CD-7F42-4E79-B7F1-6C32FDB0B450}" srcOrd="0" destOrd="5" presId="urn:microsoft.com/office/officeart/2005/8/layout/list1"/>
    <dgm:cxn modelId="{B671C1D4-99B1-462E-A574-BC4294DEE429}" type="presOf" srcId="{9E490CB6-E983-427E-9B32-8B92797468AB}" destId="{40D6B4CF-DEBC-4EEB-984A-9178C30BB0D2}" srcOrd="1" destOrd="0" presId="urn:microsoft.com/office/officeart/2005/8/layout/list1"/>
    <dgm:cxn modelId="{B80CEDD6-A2D5-42A4-934A-9ED1E1EAF01A}" type="presOf" srcId="{A3E2A544-8FD1-4400-B863-882383DE91BF}" destId="{4F42F7B6-4709-419E-BCB9-E4B50BCE3FBB}" srcOrd="0" destOrd="0" presId="urn:microsoft.com/office/officeart/2005/8/layout/list1"/>
    <dgm:cxn modelId="{1B167DD7-52DC-4912-873D-FB450E74CE54}" srcId="{EFB13AE1-6E71-4B13-98D8-DA2A1F06E1C7}" destId="{BCBBAAB8-8E4B-4653-AD61-4B0270EF1E39}" srcOrd="3" destOrd="0" parTransId="{294B5539-44A9-4506-9127-2867441E2646}" sibTransId="{1ED88367-3C41-459C-8104-DF36160E4EF5}"/>
    <dgm:cxn modelId="{C9C4C4DC-8ED8-4D91-9E66-64967A3869F5}" type="presOf" srcId="{45417515-22F4-4EEF-A679-019FF63A42BA}" destId="{B226F6CD-7F42-4E79-B7F1-6C32FDB0B450}" srcOrd="0" destOrd="1" presId="urn:microsoft.com/office/officeart/2005/8/layout/list1"/>
    <dgm:cxn modelId="{596005E4-B6FE-4855-9ECB-630256E4F3E6}" srcId="{9E490CB6-E983-427E-9B32-8B92797468AB}" destId="{BE61D17B-BEBD-49DA-A71E-7714FD5E8D0E}" srcOrd="3" destOrd="0" parTransId="{25BC9B42-77F8-44CD-92ED-173F92EF31A8}" sibTransId="{7AED3CCE-F10B-4D28-8FFC-8155A205E100}"/>
    <dgm:cxn modelId="{4FCC20E7-CA7E-4127-A077-19013BF08FBC}" type="presOf" srcId="{5888C389-AB16-4F68-BDE1-7B40CA14C971}" destId="{64FCEB30-8EC1-42AA-8F4D-13AD015A3AC7}" srcOrd="0" destOrd="0" presId="urn:microsoft.com/office/officeart/2005/8/layout/list1"/>
    <dgm:cxn modelId="{57C576ED-39A7-4AFE-B40C-E5579A9B084A}" srcId="{A3E2A544-8FD1-4400-B863-882383DE91BF}" destId="{64D57720-A6B7-4851-B745-E07F8344B5EE}" srcOrd="2" destOrd="0" parTransId="{245B3903-4C04-4DEB-B3F9-349B5EEA06F3}" sibTransId="{0BDABB7F-3F85-477D-8C8D-F6D45D38202E}"/>
    <dgm:cxn modelId="{3FF345F8-724C-42B7-B3FF-9A68BF7991C2}" type="presOf" srcId="{80ED7718-7C85-40AC-9C9E-0B81AA6D9F1A}" destId="{B226F6CD-7F42-4E79-B7F1-6C32FDB0B450}" srcOrd="0" destOrd="2" presId="urn:microsoft.com/office/officeart/2005/8/layout/list1"/>
    <dgm:cxn modelId="{77ECF2FA-BFB8-4706-ADFB-23AAEDBECCF7}" srcId="{EFB13AE1-6E71-4B13-98D8-DA2A1F06E1C7}" destId="{8252D70B-5E39-4D7F-A30F-19D9C4017233}" srcOrd="0" destOrd="0" parTransId="{8A74CC33-3919-47A1-8D67-079C038DD7BE}" sibTransId="{F76C3351-9A03-4A07-B432-3E5E449779EE}"/>
    <dgm:cxn modelId="{DF246CB8-3182-4D2F-B677-F9ACCA436058}" type="presParOf" srcId="{4F42F7B6-4709-419E-BCB9-E4B50BCE3FBB}" destId="{B7176F9C-69DF-4742-9B80-7CE53D382BC6}" srcOrd="0" destOrd="0" presId="urn:microsoft.com/office/officeart/2005/8/layout/list1"/>
    <dgm:cxn modelId="{56C7BF9C-C777-4770-9AC5-962990E1B3C6}" type="presParOf" srcId="{B7176F9C-69DF-4742-9B80-7CE53D382BC6}" destId="{BF7C3481-F3A6-4B16-BF58-C2EC68EC3213}" srcOrd="0" destOrd="0" presId="urn:microsoft.com/office/officeart/2005/8/layout/list1"/>
    <dgm:cxn modelId="{F07C7E04-FD12-4DAA-9FCE-9971649A0BB9}" type="presParOf" srcId="{B7176F9C-69DF-4742-9B80-7CE53D382BC6}" destId="{40D6B4CF-DEBC-4EEB-984A-9178C30BB0D2}" srcOrd="1" destOrd="0" presId="urn:microsoft.com/office/officeart/2005/8/layout/list1"/>
    <dgm:cxn modelId="{472A8F52-ADDD-4B95-9F49-EA2A6E142292}" type="presParOf" srcId="{4F42F7B6-4709-419E-BCB9-E4B50BCE3FBB}" destId="{2966AC16-8229-4F89-A61C-A41648A37687}" srcOrd="1" destOrd="0" presId="urn:microsoft.com/office/officeart/2005/8/layout/list1"/>
    <dgm:cxn modelId="{603B94BE-9D5C-4912-8B5B-D0B40BE09ABF}" type="presParOf" srcId="{4F42F7B6-4709-419E-BCB9-E4B50BCE3FBB}" destId="{64FCEB30-8EC1-42AA-8F4D-13AD015A3AC7}" srcOrd="2" destOrd="0" presId="urn:microsoft.com/office/officeart/2005/8/layout/list1"/>
    <dgm:cxn modelId="{F8080FE5-618A-4751-A6C2-82FE868E683A}" type="presParOf" srcId="{4F42F7B6-4709-419E-BCB9-E4B50BCE3FBB}" destId="{F71182CF-BEC7-4407-AB8C-9A93F2E3464D}" srcOrd="3" destOrd="0" presId="urn:microsoft.com/office/officeart/2005/8/layout/list1"/>
    <dgm:cxn modelId="{A9CAB021-2534-4730-98B3-461D158475E5}" type="presParOf" srcId="{4F42F7B6-4709-419E-BCB9-E4B50BCE3FBB}" destId="{592FFB86-B94D-49B1-907D-48665A44D8DF}" srcOrd="4" destOrd="0" presId="urn:microsoft.com/office/officeart/2005/8/layout/list1"/>
    <dgm:cxn modelId="{17D1538D-6012-49DB-8691-728E4617C6DE}" type="presParOf" srcId="{592FFB86-B94D-49B1-907D-48665A44D8DF}" destId="{798908FB-9188-45CA-9BDC-C76F80C0325E}" srcOrd="0" destOrd="0" presId="urn:microsoft.com/office/officeart/2005/8/layout/list1"/>
    <dgm:cxn modelId="{37DDA472-6A94-4D3F-9145-68F4BD6D6845}" type="presParOf" srcId="{592FFB86-B94D-49B1-907D-48665A44D8DF}" destId="{CC748B19-09A0-4490-8068-57FC977E97C6}" srcOrd="1" destOrd="0" presId="urn:microsoft.com/office/officeart/2005/8/layout/list1"/>
    <dgm:cxn modelId="{0AAF0E90-192D-4154-9D38-DC04A6AA767A}" type="presParOf" srcId="{4F42F7B6-4709-419E-BCB9-E4B50BCE3FBB}" destId="{D0E69673-9CEE-428F-A718-C4D6FA762736}" srcOrd="5" destOrd="0" presId="urn:microsoft.com/office/officeart/2005/8/layout/list1"/>
    <dgm:cxn modelId="{B67ECF1C-0C34-4C1D-BD3B-D53B477246BF}" type="presParOf" srcId="{4F42F7B6-4709-419E-BCB9-E4B50BCE3FBB}" destId="{B226F6CD-7F42-4E79-B7F1-6C32FDB0B450}" srcOrd="6" destOrd="0" presId="urn:microsoft.com/office/officeart/2005/8/layout/list1"/>
    <dgm:cxn modelId="{26C0D51B-A1E0-4118-9202-70F6F444EB4A}" type="presParOf" srcId="{4F42F7B6-4709-419E-BCB9-E4B50BCE3FBB}" destId="{47B19CA0-5CC6-44D0-B41C-F612D991A9ED}" srcOrd="7" destOrd="0" presId="urn:microsoft.com/office/officeart/2005/8/layout/list1"/>
    <dgm:cxn modelId="{A9DDFE3F-DF64-4001-8ECE-0DF042817D32}" type="presParOf" srcId="{4F42F7B6-4709-419E-BCB9-E4B50BCE3FBB}" destId="{2AB562CD-1DC6-4A40-A00D-A1526628390F}" srcOrd="8" destOrd="0" presId="urn:microsoft.com/office/officeart/2005/8/layout/list1"/>
    <dgm:cxn modelId="{3C6CAAE4-EF6A-4F65-B517-9FE9359C3F57}" type="presParOf" srcId="{2AB562CD-1DC6-4A40-A00D-A1526628390F}" destId="{F468BD4A-A27D-491B-8D34-850888B1B12D}" srcOrd="0" destOrd="0" presId="urn:microsoft.com/office/officeart/2005/8/layout/list1"/>
    <dgm:cxn modelId="{43C0D611-4BE4-4E40-A485-2B26A9C63605}" type="presParOf" srcId="{2AB562CD-1DC6-4A40-A00D-A1526628390F}" destId="{B23DE825-5A11-4F93-A66B-78B28162AB29}" srcOrd="1" destOrd="0" presId="urn:microsoft.com/office/officeart/2005/8/layout/list1"/>
    <dgm:cxn modelId="{7A2C52EE-2AC3-4A43-8CA0-CB2C588DECE4}" type="presParOf" srcId="{4F42F7B6-4709-419E-BCB9-E4B50BCE3FBB}" destId="{D2D72CF6-9A64-408C-8352-AD181E098D90}" srcOrd="9" destOrd="0" presId="urn:microsoft.com/office/officeart/2005/8/layout/list1"/>
    <dgm:cxn modelId="{C306935C-51D8-42F6-AB2B-36DB200E2BEE}" type="presParOf" srcId="{4F42F7B6-4709-419E-BCB9-E4B50BCE3FBB}" destId="{BE00B790-E8B6-4E66-89FE-E34EB87262F8}" srcOrd="10" destOrd="0" presId="urn:microsoft.com/office/officeart/2005/8/layout/list1"/>
    <dgm:cxn modelId="{EEBA1DCF-5A22-4800-BDF7-8339FDC45CC4}" type="presParOf" srcId="{4F42F7B6-4709-419E-BCB9-E4B50BCE3FBB}" destId="{E1B0C0B5-7D87-4918-AB8E-FD9A5C1FB01F}" srcOrd="11" destOrd="0" presId="urn:microsoft.com/office/officeart/2005/8/layout/list1"/>
    <dgm:cxn modelId="{BCF3E8FF-0882-4163-B927-1913CD848B29}" type="presParOf" srcId="{4F42F7B6-4709-419E-BCB9-E4B50BCE3FBB}" destId="{392BBE7B-0050-41B0-8926-70785E629B2D}" srcOrd="12" destOrd="0" presId="urn:microsoft.com/office/officeart/2005/8/layout/list1"/>
    <dgm:cxn modelId="{E6712410-6DD8-4BF4-AD04-4128A183EB8E}" type="presParOf" srcId="{392BBE7B-0050-41B0-8926-70785E629B2D}" destId="{115B68D8-32F2-4BCE-A753-4AF43F0A2DD3}" srcOrd="0" destOrd="0" presId="urn:microsoft.com/office/officeart/2005/8/layout/list1"/>
    <dgm:cxn modelId="{081B1C2B-9262-4EA7-900D-8F48EB587FEB}" type="presParOf" srcId="{392BBE7B-0050-41B0-8926-70785E629B2D}" destId="{FFC32188-6924-4437-B20F-D6C2CB223495}" srcOrd="1" destOrd="0" presId="urn:microsoft.com/office/officeart/2005/8/layout/list1"/>
    <dgm:cxn modelId="{49B4DC94-CD1F-4D57-94D9-71A66FCF3E39}" type="presParOf" srcId="{4F42F7B6-4709-419E-BCB9-E4B50BCE3FBB}" destId="{0A319E46-C121-453F-8E98-EBAC4AD53656}" srcOrd="13" destOrd="0" presId="urn:microsoft.com/office/officeart/2005/8/layout/list1"/>
    <dgm:cxn modelId="{F61640E9-58A4-4A96-A8DA-FAA289D2BC2D}" type="presParOf" srcId="{4F42F7B6-4709-419E-BCB9-E4B50BCE3FBB}" destId="{A85240AF-78E1-40B3-9760-2FDFAF6A572B}"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814A016-6515-4271-8B89-76169BB33773}" type="doc">
      <dgm:prSet loTypeId="urn:microsoft.com/office/officeart/2017/3/layout/HorizontalLabelsTimeline" loCatId="process" qsTypeId="urn:microsoft.com/office/officeart/2005/8/quickstyle/simple1" qsCatId="simple" csTypeId="urn:microsoft.com/office/officeart/2005/8/colors/colorful2" csCatId="colorful" phldr="1"/>
      <dgm:spPr/>
      <dgm:t>
        <a:bodyPr/>
        <a:lstStyle/>
        <a:p>
          <a:endParaRPr lang="en-US"/>
        </a:p>
      </dgm:t>
    </dgm:pt>
    <dgm:pt modelId="{B467B65F-862A-4FAD-B69F-CEFEB8EC7575}">
      <dgm:prSet/>
      <dgm:spPr/>
      <dgm:t>
        <a:bodyPr/>
        <a:lstStyle/>
        <a:p>
          <a:pPr>
            <a:defRPr b="1"/>
          </a:pPr>
          <a:r>
            <a:rPr lang="en-US"/>
            <a:t>21 Aug.</a:t>
          </a:r>
        </a:p>
      </dgm:t>
    </dgm:pt>
    <dgm:pt modelId="{5FD99C7A-83A4-42A3-8140-9E3B8C434E5A}" type="parTrans" cxnId="{8DED0FA1-AABC-471D-9FD2-72ECB795B840}">
      <dgm:prSet/>
      <dgm:spPr/>
      <dgm:t>
        <a:bodyPr/>
        <a:lstStyle/>
        <a:p>
          <a:endParaRPr lang="en-US"/>
        </a:p>
      </dgm:t>
    </dgm:pt>
    <dgm:pt modelId="{137EDBC7-AADA-410C-BBF5-13D775F0AD77}" type="sibTrans" cxnId="{8DED0FA1-AABC-471D-9FD2-72ECB795B840}">
      <dgm:prSet/>
      <dgm:spPr/>
      <dgm:t>
        <a:bodyPr/>
        <a:lstStyle/>
        <a:p>
          <a:endParaRPr lang="en-US"/>
        </a:p>
      </dgm:t>
    </dgm:pt>
    <dgm:pt modelId="{0032D6B4-F4CB-4A91-AE90-984B3F0D16CC}">
      <dgm:prSet/>
      <dgm:spPr/>
      <dgm:t>
        <a:bodyPr/>
        <a:lstStyle/>
        <a:p>
          <a:r>
            <a:rPr lang="en-US"/>
            <a:t>Semester Start</a:t>
          </a:r>
        </a:p>
      </dgm:t>
    </dgm:pt>
    <dgm:pt modelId="{EC0050DE-7880-444C-B880-142B185BB704}" type="parTrans" cxnId="{4AAC398A-FF60-4FF4-9054-C3AF1567B9D7}">
      <dgm:prSet/>
      <dgm:spPr/>
      <dgm:t>
        <a:bodyPr/>
        <a:lstStyle/>
        <a:p>
          <a:endParaRPr lang="en-US"/>
        </a:p>
      </dgm:t>
    </dgm:pt>
    <dgm:pt modelId="{5A1F9535-18C0-4C53-A536-9C3E924B7F89}" type="sibTrans" cxnId="{4AAC398A-FF60-4FF4-9054-C3AF1567B9D7}">
      <dgm:prSet/>
      <dgm:spPr/>
      <dgm:t>
        <a:bodyPr/>
        <a:lstStyle/>
        <a:p>
          <a:endParaRPr lang="en-US"/>
        </a:p>
      </dgm:t>
    </dgm:pt>
    <dgm:pt modelId="{189514DF-E0DD-497E-9D2F-869DEE0863E5}">
      <dgm:prSet/>
      <dgm:spPr/>
      <dgm:t>
        <a:bodyPr/>
        <a:lstStyle/>
        <a:p>
          <a:pPr>
            <a:defRPr b="1"/>
          </a:pPr>
          <a:r>
            <a:rPr lang="en-US"/>
            <a:t>23 Aug.</a:t>
          </a:r>
        </a:p>
      </dgm:t>
    </dgm:pt>
    <dgm:pt modelId="{C4AC3B19-8BFA-45B3-AC2B-6918640D2FBA}" type="parTrans" cxnId="{11C97DD8-2A33-4701-9B65-F130A29C9BD1}">
      <dgm:prSet/>
      <dgm:spPr/>
      <dgm:t>
        <a:bodyPr/>
        <a:lstStyle/>
        <a:p>
          <a:endParaRPr lang="en-US"/>
        </a:p>
      </dgm:t>
    </dgm:pt>
    <dgm:pt modelId="{E1C91B63-9CC1-446E-83CC-C33D239EDFC6}" type="sibTrans" cxnId="{11C97DD8-2A33-4701-9B65-F130A29C9BD1}">
      <dgm:prSet/>
      <dgm:spPr/>
      <dgm:t>
        <a:bodyPr/>
        <a:lstStyle/>
        <a:p>
          <a:endParaRPr lang="en-US"/>
        </a:p>
      </dgm:t>
    </dgm:pt>
    <dgm:pt modelId="{DB17DF9B-BA9D-4584-B109-E06A5820F5E3}">
      <dgm:prSet/>
      <dgm:spPr/>
      <dgm:t>
        <a:bodyPr/>
        <a:lstStyle/>
        <a:p>
          <a:r>
            <a:rPr lang="en-US"/>
            <a:t>Kickoff Discussion</a:t>
          </a:r>
        </a:p>
      </dgm:t>
    </dgm:pt>
    <dgm:pt modelId="{EDE70592-F208-4597-A256-E85AB73663EB}" type="parTrans" cxnId="{0A2EBF1F-3BD4-4AC0-8B91-85A681E91E67}">
      <dgm:prSet/>
      <dgm:spPr/>
      <dgm:t>
        <a:bodyPr/>
        <a:lstStyle/>
        <a:p>
          <a:endParaRPr lang="en-US"/>
        </a:p>
      </dgm:t>
    </dgm:pt>
    <dgm:pt modelId="{48F923F3-A7DD-4674-A792-DFEAA4AC3513}" type="sibTrans" cxnId="{0A2EBF1F-3BD4-4AC0-8B91-85A681E91E67}">
      <dgm:prSet/>
      <dgm:spPr/>
      <dgm:t>
        <a:bodyPr/>
        <a:lstStyle/>
        <a:p>
          <a:endParaRPr lang="en-US"/>
        </a:p>
      </dgm:t>
    </dgm:pt>
    <dgm:pt modelId="{BA2C9C7B-6543-4644-896A-ACF8E1F2EC5B}">
      <dgm:prSet/>
      <dgm:spPr/>
      <dgm:t>
        <a:bodyPr/>
        <a:lstStyle/>
        <a:p>
          <a:r>
            <a:rPr lang="en-US"/>
            <a:t>Project Overview</a:t>
          </a:r>
        </a:p>
      </dgm:t>
    </dgm:pt>
    <dgm:pt modelId="{E73C73CC-80E5-463F-A013-85B21853EC8D}" type="parTrans" cxnId="{56800D04-3389-41AD-AC46-E323454776D1}">
      <dgm:prSet/>
      <dgm:spPr/>
      <dgm:t>
        <a:bodyPr/>
        <a:lstStyle/>
        <a:p>
          <a:endParaRPr lang="en-US"/>
        </a:p>
      </dgm:t>
    </dgm:pt>
    <dgm:pt modelId="{6B0AA618-31D5-410B-BA1A-D98C0696300A}" type="sibTrans" cxnId="{56800D04-3389-41AD-AC46-E323454776D1}">
      <dgm:prSet/>
      <dgm:spPr/>
      <dgm:t>
        <a:bodyPr/>
        <a:lstStyle/>
        <a:p>
          <a:endParaRPr lang="en-US"/>
        </a:p>
      </dgm:t>
    </dgm:pt>
    <dgm:pt modelId="{AB5EDC1B-0385-4C55-9708-E0FB4C0E6380}">
      <dgm:prSet/>
      <dgm:spPr/>
      <dgm:t>
        <a:bodyPr/>
        <a:lstStyle/>
        <a:p>
          <a:pPr>
            <a:defRPr b="1"/>
          </a:pPr>
          <a:r>
            <a:rPr lang="en-US"/>
            <a:t>8 Nov.</a:t>
          </a:r>
        </a:p>
      </dgm:t>
    </dgm:pt>
    <dgm:pt modelId="{6E42FD2C-DE7B-4D5A-AF64-32DC0FC13EA4}" type="parTrans" cxnId="{41AE4491-A6AD-48C3-ADC9-39A95EADE349}">
      <dgm:prSet/>
      <dgm:spPr/>
      <dgm:t>
        <a:bodyPr/>
        <a:lstStyle/>
        <a:p>
          <a:endParaRPr lang="en-US"/>
        </a:p>
      </dgm:t>
    </dgm:pt>
    <dgm:pt modelId="{2CD5A72F-E103-4488-AA1E-34D9D940F1E0}" type="sibTrans" cxnId="{41AE4491-A6AD-48C3-ADC9-39A95EADE349}">
      <dgm:prSet/>
      <dgm:spPr/>
      <dgm:t>
        <a:bodyPr/>
        <a:lstStyle/>
        <a:p>
          <a:endParaRPr lang="en-US"/>
        </a:p>
      </dgm:t>
    </dgm:pt>
    <dgm:pt modelId="{9A29B689-25CB-4EC2-B9FF-9181C66E1B06}">
      <dgm:prSet/>
      <dgm:spPr/>
      <dgm:t>
        <a:bodyPr/>
        <a:lstStyle/>
        <a:p>
          <a:r>
            <a:rPr lang="en-US"/>
            <a:t>Mid-term Review</a:t>
          </a:r>
        </a:p>
      </dgm:t>
    </dgm:pt>
    <dgm:pt modelId="{ED16E7F0-EE3B-4689-BB18-08255E879781}" type="parTrans" cxnId="{B27134E8-55A5-4E27-950A-ADA95F6F7797}">
      <dgm:prSet/>
      <dgm:spPr/>
      <dgm:t>
        <a:bodyPr/>
        <a:lstStyle/>
        <a:p>
          <a:endParaRPr lang="en-US"/>
        </a:p>
      </dgm:t>
    </dgm:pt>
    <dgm:pt modelId="{E665997F-0731-439F-8A2A-DEEC2436AA79}" type="sibTrans" cxnId="{B27134E8-55A5-4E27-950A-ADA95F6F7797}">
      <dgm:prSet/>
      <dgm:spPr/>
      <dgm:t>
        <a:bodyPr/>
        <a:lstStyle/>
        <a:p>
          <a:endParaRPr lang="en-US"/>
        </a:p>
      </dgm:t>
    </dgm:pt>
    <dgm:pt modelId="{E0FCF2E9-6F8D-40F9-B173-57711F965BD8}">
      <dgm:prSet/>
      <dgm:spPr/>
      <dgm:t>
        <a:bodyPr/>
        <a:lstStyle/>
        <a:p>
          <a:r>
            <a:rPr lang="en-US"/>
            <a:t>PowerPoint delivery</a:t>
          </a:r>
        </a:p>
      </dgm:t>
    </dgm:pt>
    <dgm:pt modelId="{A84A4B61-AE36-42F4-9653-DA8D238BD4F3}" type="parTrans" cxnId="{8DFCFDA2-0212-46D1-ABDF-844620407B7F}">
      <dgm:prSet/>
      <dgm:spPr/>
      <dgm:t>
        <a:bodyPr/>
        <a:lstStyle/>
        <a:p>
          <a:endParaRPr lang="en-US"/>
        </a:p>
      </dgm:t>
    </dgm:pt>
    <dgm:pt modelId="{D9031CD1-B04F-4D28-BDF9-EF01A69825D4}" type="sibTrans" cxnId="{8DFCFDA2-0212-46D1-ABDF-844620407B7F}">
      <dgm:prSet/>
      <dgm:spPr/>
      <dgm:t>
        <a:bodyPr/>
        <a:lstStyle/>
        <a:p>
          <a:endParaRPr lang="en-US"/>
        </a:p>
      </dgm:t>
    </dgm:pt>
    <dgm:pt modelId="{FF02DCB8-A431-460F-A439-18B61E2D70B4}">
      <dgm:prSet/>
      <dgm:spPr/>
      <dgm:t>
        <a:bodyPr/>
        <a:lstStyle/>
        <a:p>
          <a:r>
            <a:rPr lang="en-US"/>
            <a:t>Present status</a:t>
          </a:r>
        </a:p>
      </dgm:t>
    </dgm:pt>
    <dgm:pt modelId="{EA73A157-D989-4D68-A1A7-CE500F79BC54}" type="parTrans" cxnId="{635CE850-283D-4EC9-B744-4FF4438B83C5}">
      <dgm:prSet/>
      <dgm:spPr/>
      <dgm:t>
        <a:bodyPr/>
        <a:lstStyle/>
        <a:p>
          <a:endParaRPr lang="en-US"/>
        </a:p>
      </dgm:t>
    </dgm:pt>
    <dgm:pt modelId="{F7500B5D-9D3A-449A-8A84-62901A4E8725}" type="sibTrans" cxnId="{635CE850-283D-4EC9-B744-4FF4438B83C5}">
      <dgm:prSet/>
      <dgm:spPr/>
      <dgm:t>
        <a:bodyPr/>
        <a:lstStyle/>
        <a:p>
          <a:endParaRPr lang="en-US"/>
        </a:p>
      </dgm:t>
    </dgm:pt>
    <dgm:pt modelId="{1985AE32-3C30-4B24-B493-AE9FFE24061B}">
      <dgm:prSet/>
      <dgm:spPr/>
      <dgm:t>
        <a:bodyPr/>
        <a:lstStyle/>
        <a:p>
          <a:r>
            <a:rPr lang="en-US"/>
            <a:t>Address questions</a:t>
          </a:r>
        </a:p>
      </dgm:t>
    </dgm:pt>
    <dgm:pt modelId="{49D0E043-6A2C-4550-9831-88B0604E1170}" type="parTrans" cxnId="{FF3CBF3D-8B72-44CD-B03A-B31512284424}">
      <dgm:prSet/>
      <dgm:spPr/>
      <dgm:t>
        <a:bodyPr/>
        <a:lstStyle/>
        <a:p>
          <a:endParaRPr lang="en-US"/>
        </a:p>
      </dgm:t>
    </dgm:pt>
    <dgm:pt modelId="{2DF3EF23-E05D-4222-B969-C796FE4B1A5D}" type="sibTrans" cxnId="{FF3CBF3D-8B72-44CD-B03A-B31512284424}">
      <dgm:prSet/>
      <dgm:spPr/>
      <dgm:t>
        <a:bodyPr/>
        <a:lstStyle/>
        <a:p>
          <a:endParaRPr lang="en-US"/>
        </a:p>
      </dgm:t>
    </dgm:pt>
    <dgm:pt modelId="{EA72412A-01B2-413A-A39A-9121DCEDD8EB}">
      <dgm:prSet/>
      <dgm:spPr/>
      <dgm:t>
        <a:bodyPr/>
        <a:lstStyle/>
        <a:p>
          <a:pPr>
            <a:defRPr b="1"/>
          </a:pPr>
          <a:r>
            <a:rPr lang="en-US"/>
            <a:t>8 Dec.</a:t>
          </a:r>
        </a:p>
      </dgm:t>
    </dgm:pt>
    <dgm:pt modelId="{3FEBFA0E-8D0E-48AA-BB11-FFFAF02BE60C}" type="parTrans" cxnId="{7EC85EDA-22E9-40A7-85CB-577AF61FD8D1}">
      <dgm:prSet/>
      <dgm:spPr/>
      <dgm:t>
        <a:bodyPr/>
        <a:lstStyle/>
        <a:p>
          <a:endParaRPr lang="en-US"/>
        </a:p>
      </dgm:t>
    </dgm:pt>
    <dgm:pt modelId="{939DA0FF-D04F-4746-A4B6-995F0DB6241B}" type="sibTrans" cxnId="{7EC85EDA-22E9-40A7-85CB-577AF61FD8D1}">
      <dgm:prSet/>
      <dgm:spPr/>
      <dgm:t>
        <a:bodyPr/>
        <a:lstStyle/>
        <a:p>
          <a:endParaRPr lang="en-US"/>
        </a:p>
      </dgm:t>
    </dgm:pt>
    <dgm:pt modelId="{11C0CCA2-C96A-428C-9D79-1E31D823A5A4}">
      <dgm:prSet/>
      <dgm:spPr/>
      <dgm:t>
        <a:bodyPr/>
        <a:lstStyle/>
        <a:p>
          <a:r>
            <a:rPr lang="en-US"/>
            <a:t>Final Delivery</a:t>
          </a:r>
        </a:p>
      </dgm:t>
    </dgm:pt>
    <dgm:pt modelId="{D1092C5C-5C3C-4A17-944A-823E25A13474}" type="parTrans" cxnId="{A837B4D1-56C8-4B95-930E-E132A6B73F53}">
      <dgm:prSet/>
      <dgm:spPr/>
      <dgm:t>
        <a:bodyPr/>
        <a:lstStyle/>
        <a:p>
          <a:endParaRPr lang="en-US"/>
        </a:p>
      </dgm:t>
    </dgm:pt>
    <dgm:pt modelId="{503891FA-3DE5-4691-90E5-05E3E553419D}" type="sibTrans" cxnId="{A837B4D1-56C8-4B95-930E-E132A6B73F53}">
      <dgm:prSet/>
      <dgm:spPr/>
      <dgm:t>
        <a:bodyPr/>
        <a:lstStyle/>
        <a:p>
          <a:endParaRPr lang="en-US"/>
        </a:p>
      </dgm:t>
    </dgm:pt>
    <dgm:pt modelId="{DEC7585F-1D95-43E5-A4F6-CFE415A4A06B}">
      <dgm:prSet/>
      <dgm:spPr/>
      <dgm:t>
        <a:bodyPr/>
        <a:lstStyle/>
        <a:p>
          <a:r>
            <a:rPr lang="en-US"/>
            <a:t>Presentation to Habitation Office</a:t>
          </a:r>
        </a:p>
      </dgm:t>
    </dgm:pt>
    <dgm:pt modelId="{0C8033F5-8397-4709-B448-21595B2FD32E}" type="parTrans" cxnId="{C590C6A0-0177-4358-9D21-589913E8F326}">
      <dgm:prSet/>
      <dgm:spPr/>
      <dgm:t>
        <a:bodyPr/>
        <a:lstStyle/>
        <a:p>
          <a:endParaRPr lang="en-US"/>
        </a:p>
      </dgm:t>
    </dgm:pt>
    <dgm:pt modelId="{4A29A89B-3B72-4F8A-BC59-AD0FDB6B4400}" type="sibTrans" cxnId="{C590C6A0-0177-4358-9D21-589913E8F326}">
      <dgm:prSet/>
      <dgm:spPr/>
      <dgm:t>
        <a:bodyPr/>
        <a:lstStyle/>
        <a:p>
          <a:endParaRPr lang="en-US"/>
        </a:p>
      </dgm:t>
    </dgm:pt>
    <dgm:pt modelId="{9FAFDB43-9351-4DB2-91F9-C115A17BA743}">
      <dgm:prSet/>
      <dgm:spPr/>
      <dgm:t>
        <a:bodyPr/>
        <a:lstStyle/>
        <a:p>
          <a:r>
            <a:rPr lang="en-US"/>
            <a:t>Final Written Report</a:t>
          </a:r>
        </a:p>
      </dgm:t>
    </dgm:pt>
    <dgm:pt modelId="{301C6FA9-D718-4E0F-AFF7-0739BB796D06}" type="parTrans" cxnId="{33EA32F3-111A-489A-AF45-04D23DCFC7A9}">
      <dgm:prSet/>
      <dgm:spPr/>
      <dgm:t>
        <a:bodyPr/>
        <a:lstStyle/>
        <a:p>
          <a:endParaRPr lang="en-US"/>
        </a:p>
      </dgm:t>
    </dgm:pt>
    <dgm:pt modelId="{B8B58AF2-4991-49B1-B37E-16242C3DB5DD}" type="sibTrans" cxnId="{33EA32F3-111A-489A-AF45-04D23DCFC7A9}">
      <dgm:prSet/>
      <dgm:spPr/>
      <dgm:t>
        <a:bodyPr/>
        <a:lstStyle/>
        <a:p>
          <a:endParaRPr lang="en-US"/>
        </a:p>
      </dgm:t>
    </dgm:pt>
    <dgm:pt modelId="{EF284345-DE6D-4F98-B13F-B0503412BF70}" type="pres">
      <dgm:prSet presAssocID="{4814A016-6515-4271-8B89-76169BB33773}" presName="root" presStyleCnt="0">
        <dgm:presLayoutVars>
          <dgm:chMax/>
          <dgm:chPref/>
          <dgm:animLvl val="lvl"/>
        </dgm:presLayoutVars>
      </dgm:prSet>
      <dgm:spPr/>
    </dgm:pt>
    <dgm:pt modelId="{09C54A9D-9841-4370-B473-7DC411633CDF}" type="pres">
      <dgm:prSet presAssocID="{4814A016-6515-4271-8B89-76169BB33773}" presName="divider" presStyleLbl="fgAcc1" presStyleIdx="0" presStyleCnt="1"/>
      <dgm:spPr/>
    </dgm:pt>
    <dgm:pt modelId="{20A36F18-9F39-4BB2-B1C4-7E9DA81D6CF3}" type="pres">
      <dgm:prSet presAssocID="{4814A016-6515-4271-8B89-76169BB33773}" presName="nodes" presStyleCnt="0">
        <dgm:presLayoutVars>
          <dgm:chMax/>
          <dgm:chPref/>
          <dgm:animLvl val="lvl"/>
        </dgm:presLayoutVars>
      </dgm:prSet>
      <dgm:spPr/>
    </dgm:pt>
    <dgm:pt modelId="{110DF256-A8ED-40C1-91F3-337A756D3330}" type="pres">
      <dgm:prSet presAssocID="{B467B65F-862A-4FAD-B69F-CEFEB8EC7575}" presName="composite" presStyleCnt="0"/>
      <dgm:spPr/>
    </dgm:pt>
    <dgm:pt modelId="{CED49C58-2B85-4D4E-B34A-9FEBF494581E}" type="pres">
      <dgm:prSet presAssocID="{B467B65F-862A-4FAD-B69F-CEFEB8EC7575}" presName="L1TextContainer" presStyleLbl="alignNode1" presStyleIdx="0" presStyleCnt="4">
        <dgm:presLayoutVars>
          <dgm:chMax val="1"/>
          <dgm:chPref val="1"/>
          <dgm:bulletEnabled val="1"/>
        </dgm:presLayoutVars>
      </dgm:prSet>
      <dgm:spPr/>
    </dgm:pt>
    <dgm:pt modelId="{3C946905-2305-4B8B-83D0-6830BC96EA06}" type="pres">
      <dgm:prSet presAssocID="{B467B65F-862A-4FAD-B69F-CEFEB8EC7575}" presName="L2TextContainerWrapper" presStyleCnt="0">
        <dgm:presLayoutVars>
          <dgm:bulletEnabled val="1"/>
        </dgm:presLayoutVars>
      </dgm:prSet>
      <dgm:spPr/>
    </dgm:pt>
    <dgm:pt modelId="{6359529A-C4E7-4122-8384-E1841B71B883}" type="pres">
      <dgm:prSet presAssocID="{B467B65F-862A-4FAD-B69F-CEFEB8EC7575}" presName="L2TextContainer" presStyleLbl="bgAccFollowNode1" presStyleIdx="0" presStyleCnt="4"/>
      <dgm:spPr/>
    </dgm:pt>
    <dgm:pt modelId="{3C8DE20E-DDDF-4796-934B-F8CA69F33F34}" type="pres">
      <dgm:prSet presAssocID="{B467B65F-862A-4FAD-B69F-CEFEB8EC7575}" presName="FlexibleEmptyPlaceHolder" presStyleCnt="0"/>
      <dgm:spPr/>
    </dgm:pt>
    <dgm:pt modelId="{750562A1-6655-46CA-A23E-F481127FDDD7}" type="pres">
      <dgm:prSet presAssocID="{B467B65F-862A-4FAD-B69F-CEFEB8EC7575}" presName="ConnectLine" presStyleLbl="sibTrans1D1" presStyleIdx="0" presStyleCnt="4"/>
      <dgm:spPr/>
    </dgm:pt>
    <dgm:pt modelId="{C4BE9875-E98A-4611-B0C9-D6032D15E194}" type="pres">
      <dgm:prSet presAssocID="{B467B65F-862A-4FAD-B69F-CEFEB8EC7575}" presName="ConnectorPoint" presStyleLbl="node1" presStyleIdx="0" presStyleCnt="4"/>
      <dgm:spPr>
        <a:solidFill>
          <a:schemeClr val="accent2">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B19C301C-C10C-41DC-B825-E5DF981DF60E}" type="pres">
      <dgm:prSet presAssocID="{B467B65F-862A-4FAD-B69F-CEFEB8EC7575}" presName="EmptyPlaceHolder" presStyleCnt="0"/>
      <dgm:spPr/>
    </dgm:pt>
    <dgm:pt modelId="{78E4825D-E473-4260-B342-66E26B5619A8}" type="pres">
      <dgm:prSet presAssocID="{137EDBC7-AADA-410C-BBF5-13D775F0AD77}" presName="spaceBetweenRectangles" presStyleCnt="0"/>
      <dgm:spPr/>
    </dgm:pt>
    <dgm:pt modelId="{671AE9F8-2310-4361-84DC-FC9C9C388D5D}" type="pres">
      <dgm:prSet presAssocID="{189514DF-E0DD-497E-9D2F-869DEE0863E5}" presName="composite" presStyleCnt="0"/>
      <dgm:spPr/>
    </dgm:pt>
    <dgm:pt modelId="{D2F78A47-99B4-47C6-9869-99617AF12E6B}" type="pres">
      <dgm:prSet presAssocID="{189514DF-E0DD-497E-9D2F-869DEE0863E5}" presName="L1TextContainer" presStyleLbl="alignNode1" presStyleIdx="1" presStyleCnt="4">
        <dgm:presLayoutVars>
          <dgm:chMax val="1"/>
          <dgm:chPref val="1"/>
          <dgm:bulletEnabled val="1"/>
        </dgm:presLayoutVars>
      </dgm:prSet>
      <dgm:spPr/>
    </dgm:pt>
    <dgm:pt modelId="{5AE714D3-EE93-4E0F-A638-FD5127429A56}" type="pres">
      <dgm:prSet presAssocID="{189514DF-E0DD-497E-9D2F-869DEE0863E5}" presName="L2TextContainerWrapper" presStyleCnt="0">
        <dgm:presLayoutVars>
          <dgm:bulletEnabled val="1"/>
        </dgm:presLayoutVars>
      </dgm:prSet>
      <dgm:spPr/>
    </dgm:pt>
    <dgm:pt modelId="{F705B1CC-2A28-4922-873C-1118949C089A}" type="pres">
      <dgm:prSet presAssocID="{189514DF-E0DD-497E-9D2F-869DEE0863E5}" presName="L2TextContainer" presStyleLbl="bgAccFollowNode1" presStyleIdx="1" presStyleCnt="4"/>
      <dgm:spPr/>
    </dgm:pt>
    <dgm:pt modelId="{99A04257-A100-40BD-B894-C837BFA6B3B6}" type="pres">
      <dgm:prSet presAssocID="{189514DF-E0DD-497E-9D2F-869DEE0863E5}" presName="FlexibleEmptyPlaceHolder" presStyleCnt="0"/>
      <dgm:spPr/>
    </dgm:pt>
    <dgm:pt modelId="{698DD3E4-C010-4B7D-A8E2-48027CC07105}" type="pres">
      <dgm:prSet presAssocID="{189514DF-E0DD-497E-9D2F-869DEE0863E5}" presName="ConnectLine" presStyleLbl="sibTrans1D1" presStyleIdx="1" presStyleCnt="4"/>
      <dgm:spPr/>
    </dgm:pt>
    <dgm:pt modelId="{00D94FE4-3599-4B89-BDC4-1BA397563845}" type="pres">
      <dgm:prSet presAssocID="{189514DF-E0DD-497E-9D2F-869DEE0863E5}" presName="ConnectorPoint" presStyleLbl="node1" presStyleIdx="1" presStyleCnt="4"/>
      <dgm:spPr>
        <a:solidFill>
          <a:schemeClr val="accent2">
            <a:hueOff val="-485121"/>
            <a:satOff val="-27976"/>
            <a:lumOff val="2876"/>
            <a:alphaOff val="0"/>
          </a:schemeClr>
        </a:solidFill>
        <a:ln w="6350" cap="flat" cmpd="sng" algn="ctr">
          <a:solidFill>
            <a:schemeClr val="lt1">
              <a:hueOff val="0"/>
              <a:satOff val="0"/>
              <a:lumOff val="0"/>
              <a:alphaOff val="0"/>
            </a:schemeClr>
          </a:solidFill>
          <a:prstDash val="solid"/>
          <a:miter lim="800000"/>
        </a:ln>
        <a:effectLst/>
      </dgm:spPr>
    </dgm:pt>
    <dgm:pt modelId="{83F17DEE-6341-4B7A-BAF3-0B8AA83372F4}" type="pres">
      <dgm:prSet presAssocID="{189514DF-E0DD-497E-9D2F-869DEE0863E5}" presName="EmptyPlaceHolder" presStyleCnt="0"/>
      <dgm:spPr/>
    </dgm:pt>
    <dgm:pt modelId="{12EB3D11-A848-4CEE-AC01-15FED6C06ACF}" type="pres">
      <dgm:prSet presAssocID="{E1C91B63-9CC1-446E-83CC-C33D239EDFC6}" presName="spaceBetweenRectangles" presStyleCnt="0"/>
      <dgm:spPr/>
    </dgm:pt>
    <dgm:pt modelId="{738DD306-03D1-4307-A52F-2EC106869A93}" type="pres">
      <dgm:prSet presAssocID="{AB5EDC1B-0385-4C55-9708-E0FB4C0E6380}" presName="composite" presStyleCnt="0"/>
      <dgm:spPr/>
    </dgm:pt>
    <dgm:pt modelId="{52944D9F-EC76-46E2-953B-A9EA54B21B9E}" type="pres">
      <dgm:prSet presAssocID="{AB5EDC1B-0385-4C55-9708-E0FB4C0E6380}" presName="L1TextContainer" presStyleLbl="alignNode1" presStyleIdx="2" presStyleCnt="4">
        <dgm:presLayoutVars>
          <dgm:chMax val="1"/>
          <dgm:chPref val="1"/>
          <dgm:bulletEnabled val="1"/>
        </dgm:presLayoutVars>
      </dgm:prSet>
      <dgm:spPr/>
    </dgm:pt>
    <dgm:pt modelId="{78481D2D-24F5-4346-B8A9-D8AA21B8867F}" type="pres">
      <dgm:prSet presAssocID="{AB5EDC1B-0385-4C55-9708-E0FB4C0E6380}" presName="L2TextContainerWrapper" presStyleCnt="0">
        <dgm:presLayoutVars>
          <dgm:bulletEnabled val="1"/>
        </dgm:presLayoutVars>
      </dgm:prSet>
      <dgm:spPr/>
    </dgm:pt>
    <dgm:pt modelId="{FFBCC836-4475-4166-BE22-3EE90C967030}" type="pres">
      <dgm:prSet presAssocID="{AB5EDC1B-0385-4C55-9708-E0FB4C0E6380}" presName="L2TextContainer" presStyleLbl="bgAccFollowNode1" presStyleIdx="2" presStyleCnt="4"/>
      <dgm:spPr/>
    </dgm:pt>
    <dgm:pt modelId="{81BFF7D0-C9CD-46D1-AFD3-8340CF63875F}" type="pres">
      <dgm:prSet presAssocID="{AB5EDC1B-0385-4C55-9708-E0FB4C0E6380}" presName="FlexibleEmptyPlaceHolder" presStyleCnt="0"/>
      <dgm:spPr/>
    </dgm:pt>
    <dgm:pt modelId="{C7BA9D68-B02E-4D29-A322-D5243BCBB340}" type="pres">
      <dgm:prSet presAssocID="{AB5EDC1B-0385-4C55-9708-E0FB4C0E6380}" presName="ConnectLine" presStyleLbl="sibTrans1D1" presStyleIdx="2" presStyleCnt="4"/>
      <dgm:spPr/>
    </dgm:pt>
    <dgm:pt modelId="{2B0E5FA3-9697-40A6-9C16-C712602B8A87}" type="pres">
      <dgm:prSet presAssocID="{AB5EDC1B-0385-4C55-9708-E0FB4C0E6380}" presName="ConnectorPoint" presStyleLbl="node1" presStyleIdx="2" presStyleCnt="4"/>
      <dgm:spPr>
        <a:solidFill>
          <a:schemeClr val="accent2">
            <a:hueOff val="-970242"/>
            <a:satOff val="-55952"/>
            <a:lumOff val="5752"/>
            <a:alphaOff val="0"/>
          </a:schemeClr>
        </a:solidFill>
        <a:ln w="6350" cap="flat" cmpd="sng" algn="ctr">
          <a:solidFill>
            <a:schemeClr val="lt1">
              <a:hueOff val="0"/>
              <a:satOff val="0"/>
              <a:lumOff val="0"/>
              <a:alphaOff val="0"/>
            </a:schemeClr>
          </a:solidFill>
          <a:prstDash val="solid"/>
          <a:miter lim="800000"/>
        </a:ln>
        <a:effectLst/>
      </dgm:spPr>
    </dgm:pt>
    <dgm:pt modelId="{77E466E5-899D-4B69-B47D-3B455F012CCD}" type="pres">
      <dgm:prSet presAssocID="{AB5EDC1B-0385-4C55-9708-E0FB4C0E6380}" presName="EmptyPlaceHolder" presStyleCnt="0"/>
      <dgm:spPr/>
    </dgm:pt>
    <dgm:pt modelId="{FBBBE679-278F-43C5-87CD-35C6586002E3}" type="pres">
      <dgm:prSet presAssocID="{2CD5A72F-E103-4488-AA1E-34D9D940F1E0}" presName="spaceBetweenRectangles" presStyleCnt="0"/>
      <dgm:spPr/>
    </dgm:pt>
    <dgm:pt modelId="{70F1B6F5-CED7-41B7-A7FF-DC6D37140F8E}" type="pres">
      <dgm:prSet presAssocID="{EA72412A-01B2-413A-A39A-9121DCEDD8EB}" presName="composite" presStyleCnt="0"/>
      <dgm:spPr/>
    </dgm:pt>
    <dgm:pt modelId="{B2C9290D-BED9-44C7-BA34-0D7326360166}" type="pres">
      <dgm:prSet presAssocID="{EA72412A-01B2-413A-A39A-9121DCEDD8EB}" presName="L1TextContainer" presStyleLbl="alignNode1" presStyleIdx="3" presStyleCnt="4">
        <dgm:presLayoutVars>
          <dgm:chMax val="1"/>
          <dgm:chPref val="1"/>
          <dgm:bulletEnabled val="1"/>
        </dgm:presLayoutVars>
      </dgm:prSet>
      <dgm:spPr/>
    </dgm:pt>
    <dgm:pt modelId="{78CFCD25-A145-4401-8F31-017B19A0D7FA}" type="pres">
      <dgm:prSet presAssocID="{EA72412A-01B2-413A-A39A-9121DCEDD8EB}" presName="L2TextContainerWrapper" presStyleCnt="0">
        <dgm:presLayoutVars>
          <dgm:bulletEnabled val="1"/>
        </dgm:presLayoutVars>
      </dgm:prSet>
      <dgm:spPr/>
    </dgm:pt>
    <dgm:pt modelId="{DBC4748A-6C32-4BD9-A9E2-033135E62E04}" type="pres">
      <dgm:prSet presAssocID="{EA72412A-01B2-413A-A39A-9121DCEDD8EB}" presName="L2TextContainer" presStyleLbl="bgAccFollowNode1" presStyleIdx="3" presStyleCnt="4"/>
      <dgm:spPr/>
    </dgm:pt>
    <dgm:pt modelId="{08DB7166-2219-46CD-88D8-6F97DA27C65B}" type="pres">
      <dgm:prSet presAssocID="{EA72412A-01B2-413A-A39A-9121DCEDD8EB}" presName="FlexibleEmptyPlaceHolder" presStyleCnt="0"/>
      <dgm:spPr/>
    </dgm:pt>
    <dgm:pt modelId="{04A8BA03-E296-45FE-BBF7-FE65DC173E94}" type="pres">
      <dgm:prSet presAssocID="{EA72412A-01B2-413A-A39A-9121DCEDD8EB}" presName="ConnectLine" presStyleLbl="sibTrans1D1" presStyleIdx="3" presStyleCnt="4"/>
      <dgm:spPr/>
    </dgm:pt>
    <dgm:pt modelId="{C64DD05D-CA7F-429F-9698-639634481B72}" type="pres">
      <dgm:prSet presAssocID="{EA72412A-01B2-413A-A39A-9121DCEDD8EB}" presName="ConnectorPoint" presStyleLbl="node1" presStyleIdx="3" presStyleCnt="4"/>
      <dgm:spPr>
        <a:solidFill>
          <a:schemeClr val="accent2">
            <a:hueOff val="-1455363"/>
            <a:satOff val="-83928"/>
            <a:lumOff val="8628"/>
            <a:alphaOff val="0"/>
          </a:schemeClr>
        </a:solidFill>
        <a:ln w="6350" cap="flat" cmpd="sng" algn="ctr">
          <a:solidFill>
            <a:schemeClr val="lt1">
              <a:hueOff val="0"/>
              <a:satOff val="0"/>
              <a:lumOff val="0"/>
              <a:alphaOff val="0"/>
            </a:schemeClr>
          </a:solidFill>
          <a:prstDash val="solid"/>
          <a:miter lim="800000"/>
        </a:ln>
        <a:effectLst/>
      </dgm:spPr>
    </dgm:pt>
    <dgm:pt modelId="{CF9D7873-18FD-46BB-A442-98F0EA2C2804}" type="pres">
      <dgm:prSet presAssocID="{EA72412A-01B2-413A-A39A-9121DCEDD8EB}" presName="EmptyPlaceHolder" presStyleCnt="0"/>
      <dgm:spPr/>
    </dgm:pt>
  </dgm:ptLst>
  <dgm:cxnLst>
    <dgm:cxn modelId="{56800D04-3389-41AD-AC46-E323454776D1}" srcId="{DB17DF9B-BA9D-4584-B109-E06A5820F5E3}" destId="{BA2C9C7B-6543-4644-896A-ACF8E1F2EC5B}" srcOrd="0" destOrd="0" parTransId="{E73C73CC-80E5-463F-A013-85B21853EC8D}" sibTransId="{6B0AA618-31D5-410B-BA1A-D98C0696300A}"/>
    <dgm:cxn modelId="{CA49E007-3FBE-4293-AEA8-3277D2BFE234}" type="presOf" srcId="{DEC7585F-1D95-43E5-A4F6-CFE415A4A06B}" destId="{DBC4748A-6C32-4BD9-A9E2-033135E62E04}" srcOrd="0" destOrd="1" presId="urn:microsoft.com/office/officeart/2017/3/layout/HorizontalLabelsTimeline"/>
    <dgm:cxn modelId="{DF25661E-6BEF-4427-B71D-1274F1117D0A}" type="presOf" srcId="{EA72412A-01B2-413A-A39A-9121DCEDD8EB}" destId="{B2C9290D-BED9-44C7-BA34-0D7326360166}" srcOrd="0" destOrd="0" presId="urn:microsoft.com/office/officeart/2017/3/layout/HorizontalLabelsTimeline"/>
    <dgm:cxn modelId="{0A2EBF1F-3BD4-4AC0-8B91-85A681E91E67}" srcId="{189514DF-E0DD-497E-9D2F-869DEE0863E5}" destId="{DB17DF9B-BA9D-4584-B109-E06A5820F5E3}" srcOrd="0" destOrd="0" parTransId="{EDE70592-F208-4597-A256-E85AB73663EB}" sibTransId="{48F923F3-A7DD-4674-A792-DFEAA4AC3513}"/>
    <dgm:cxn modelId="{3305EF28-235F-4026-99C6-C00A36BD4312}" type="presOf" srcId="{BA2C9C7B-6543-4644-896A-ACF8E1F2EC5B}" destId="{F705B1CC-2A28-4922-873C-1118949C089A}" srcOrd="0" destOrd="1" presId="urn:microsoft.com/office/officeart/2017/3/layout/HorizontalLabelsTimeline"/>
    <dgm:cxn modelId="{78E9153C-603B-4993-9B19-DAC4730D1B6D}" type="presOf" srcId="{E0FCF2E9-6F8D-40F9-B173-57711F965BD8}" destId="{FFBCC836-4475-4166-BE22-3EE90C967030}" srcOrd="0" destOrd="1" presId="urn:microsoft.com/office/officeart/2017/3/layout/HorizontalLabelsTimeline"/>
    <dgm:cxn modelId="{FF3CBF3D-8B72-44CD-B03A-B31512284424}" srcId="{9A29B689-25CB-4EC2-B9FF-9181C66E1B06}" destId="{1985AE32-3C30-4B24-B493-AE9FFE24061B}" srcOrd="2" destOrd="0" parTransId="{49D0E043-6A2C-4550-9831-88B0604E1170}" sibTransId="{2DF3EF23-E05D-4222-B969-C796FE4B1A5D}"/>
    <dgm:cxn modelId="{8A7F0A45-0C20-44C8-9CC3-ECD51BA2D285}" type="presOf" srcId="{B467B65F-862A-4FAD-B69F-CEFEB8EC7575}" destId="{CED49C58-2B85-4D4E-B34A-9FEBF494581E}" srcOrd="0" destOrd="0" presId="urn:microsoft.com/office/officeart/2017/3/layout/HorizontalLabelsTimeline"/>
    <dgm:cxn modelId="{E3483C50-FCC0-429D-AEE0-AB9C4D41A289}" type="presOf" srcId="{11C0CCA2-C96A-428C-9D79-1E31D823A5A4}" destId="{DBC4748A-6C32-4BD9-A9E2-033135E62E04}" srcOrd="0" destOrd="0" presId="urn:microsoft.com/office/officeart/2017/3/layout/HorizontalLabelsTimeline"/>
    <dgm:cxn modelId="{635CE850-283D-4EC9-B744-4FF4438B83C5}" srcId="{9A29B689-25CB-4EC2-B9FF-9181C66E1B06}" destId="{FF02DCB8-A431-460F-A439-18B61E2D70B4}" srcOrd="1" destOrd="0" parTransId="{EA73A157-D989-4D68-A1A7-CE500F79BC54}" sibTransId="{F7500B5D-9D3A-449A-8A84-62901A4E8725}"/>
    <dgm:cxn modelId="{BBBFFD79-1F6C-4754-BD94-05B139C90C96}" type="presOf" srcId="{9FAFDB43-9351-4DB2-91F9-C115A17BA743}" destId="{DBC4748A-6C32-4BD9-A9E2-033135E62E04}" srcOrd="0" destOrd="2" presId="urn:microsoft.com/office/officeart/2017/3/layout/HorizontalLabelsTimeline"/>
    <dgm:cxn modelId="{16646988-E858-48A4-8DE5-312C8E55268D}" type="presOf" srcId="{FF02DCB8-A431-460F-A439-18B61E2D70B4}" destId="{FFBCC836-4475-4166-BE22-3EE90C967030}" srcOrd="0" destOrd="2" presId="urn:microsoft.com/office/officeart/2017/3/layout/HorizontalLabelsTimeline"/>
    <dgm:cxn modelId="{4AAC398A-FF60-4FF4-9054-C3AF1567B9D7}" srcId="{B467B65F-862A-4FAD-B69F-CEFEB8EC7575}" destId="{0032D6B4-F4CB-4A91-AE90-984B3F0D16CC}" srcOrd="0" destOrd="0" parTransId="{EC0050DE-7880-444C-B880-142B185BB704}" sibTransId="{5A1F9535-18C0-4C53-A536-9C3E924B7F89}"/>
    <dgm:cxn modelId="{41AE4491-A6AD-48C3-ADC9-39A95EADE349}" srcId="{4814A016-6515-4271-8B89-76169BB33773}" destId="{AB5EDC1B-0385-4C55-9708-E0FB4C0E6380}" srcOrd="2" destOrd="0" parTransId="{6E42FD2C-DE7B-4D5A-AF64-32DC0FC13EA4}" sibTransId="{2CD5A72F-E103-4488-AA1E-34D9D940F1E0}"/>
    <dgm:cxn modelId="{A1D78795-DCE2-4397-B2D8-0907C31701EE}" type="presOf" srcId="{DB17DF9B-BA9D-4584-B109-E06A5820F5E3}" destId="{F705B1CC-2A28-4922-873C-1118949C089A}" srcOrd="0" destOrd="0" presId="urn:microsoft.com/office/officeart/2017/3/layout/HorizontalLabelsTimeline"/>
    <dgm:cxn modelId="{161C8498-074D-430B-BD39-4E866D0C3848}" type="presOf" srcId="{9A29B689-25CB-4EC2-B9FF-9181C66E1B06}" destId="{FFBCC836-4475-4166-BE22-3EE90C967030}" srcOrd="0" destOrd="0" presId="urn:microsoft.com/office/officeart/2017/3/layout/HorizontalLabelsTimeline"/>
    <dgm:cxn modelId="{BA94C59C-4965-4204-AAD3-4C020196049C}" type="presOf" srcId="{AB5EDC1B-0385-4C55-9708-E0FB4C0E6380}" destId="{52944D9F-EC76-46E2-953B-A9EA54B21B9E}" srcOrd="0" destOrd="0" presId="urn:microsoft.com/office/officeart/2017/3/layout/HorizontalLabelsTimeline"/>
    <dgm:cxn modelId="{C590C6A0-0177-4358-9D21-589913E8F326}" srcId="{11C0CCA2-C96A-428C-9D79-1E31D823A5A4}" destId="{DEC7585F-1D95-43E5-A4F6-CFE415A4A06B}" srcOrd="0" destOrd="0" parTransId="{0C8033F5-8397-4709-B448-21595B2FD32E}" sibTransId="{4A29A89B-3B72-4F8A-BC59-AD0FDB6B4400}"/>
    <dgm:cxn modelId="{8DED0FA1-AABC-471D-9FD2-72ECB795B840}" srcId="{4814A016-6515-4271-8B89-76169BB33773}" destId="{B467B65F-862A-4FAD-B69F-CEFEB8EC7575}" srcOrd="0" destOrd="0" parTransId="{5FD99C7A-83A4-42A3-8140-9E3B8C434E5A}" sibTransId="{137EDBC7-AADA-410C-BBF5-13D775F0AD77}"/>
    <dgm:cxn modelId="{8DFCFDA2-0212-46D1-ABDF-844620407B7F}" srcId="{9A29B689-25CB-4EC2-B9FF-9181C66E1B06}" destId="{E0FCF2E9-6F8D-40F9-B173-57711F965BD8}" srcOrd="0" destOrd="0" parTransId="{A84A4B61-AE36-42F4-9653-DA8D238BD4F3}" sibTransId="{D9031CD1-B04F-4D28-BDF9-EF01A69825D4}"/>
    <dgm:cxn modelId="{F87FE2B6-5165-47DE-98FA-AA4B0CA04EC5}" type="presOf" srcId="{1985AE32-3C30-4B24-B493-AE9FFE24061B}" destId="{FFBCC836-4475-4166-BE22-3EE90C967030}" srcOrd="0" destOrd="3" presId="urn:microsoft.com/office/officeart/2017/3/layout/HorizontalLabelsTimeline"/>
    <dgm:cxn modelId="{9D3FBAC4-DD7B-4BAE-B853-3E8D98206DB2}" type="presOf" srcId="{0032D6B4-F4CB-4A91-AE90-984B3F0D16CC}" destId="{6359529A-C4E7-4122-8384-E1841B71B883}" srcOrd="0" destOrd="0" presId="urn:microsoft.com/office/officeart/2017/3/layout/HorizontalLabelsTimeline"/>
    <dgm:cxn modelId="{A837B4D1-56C8-4B95-930E-E132A6B73F53}" srcId="{EA72412A-01B2-413A-A39A-9121DCEDD8EB}" destId="{11C0CCA2-C96A-428C-9D79-1E31D823A5A4}" srcOrd="0" destOrd="0" parTransId="{D1092C5C-5C3C-4A17-944A-823E25A13474}" sibTransId="{503891FA-3DE5-4691-90E5-05E3E553419D}"/>
    <dgm:cxn modelId="{11C97DD8-2A33-4701-9B65-F130A29C9BD1}" srcId="{4814A016-6515-4271-8B89-76169BB33773}" destId="{189514DF-E0DD-497E-9D2F-869DEE0863E5}" srcOrd="1" destOrd="0" parTransId="{C4AC3B19-8BFA-45B3-AC2B-6918640D2FBA}" sibTransId="{E1C91B63-9CC1-446E-83CC-C33D239EDFC6}"/>
    <dgm:cxn modelId="{7EC85EDA-22E9-40A7-85CB-577AF61FD8D1}" srcId="{4814A016-6515-4271-8B89-76169BB33773}" destId="{EA72412A-01B2-413A-A39A-9121DCEDD8EB}" srcOrd="3" destOrd="0" parTransId="{3FEBFA0E-8D0E-48AA-BB11-FFFAF02BE60C}" sibTransId="{939DA0FF-D04F-4746-A4B6-995F0DB6241B}"/>
    <dgm:cxn modelId="{BA1558DE-0EE9-48A9-A142-BAAA099237C9}" type="presOf" srcId="{189514DF-E0DD-497E-9D2F-869DEE0863E5}" destId="{D2F78A47-99B4-47C6-9869-99617AF12E6B}" srcOrd="0" destOrd="0" presId="urn:microsoft.com/office/officeart/2017/3/layout/HorizontalLabelsTimeline"/>
    <dgm:cxn modelId="{8F91B4E7-E497-4987-96CA-A20979A46B03}" type="presOf" srcId="{4814A016-6515-4271-8B89-76169BB33773}" destId="{EF284345-DE6D-4F98-B13F-B0503412BF70}" srcOrd="0" destOrd="0" presId="urn:microsoft.com/office/officeart/2017/3/layout/HorizontalLabelsTimeline"/>
    <dgm:cxn modelId="{B27134E8-55A5-4E27-950A-ADA95F6F7797}" srcId="{AB5EDC1B-0385-4C55-9708-E0FB4C0E6380}" destId="{9A29B689-25CB-4EC2-B9FF-9181C66E1B06}" srcOrd="0" destOrd="0" parTransId="{ED16E7F0-EE3B-4689-BB18-08255E879781}" sibTransId="{E665997F-0731-439F-8A2A-DEEC2436AA79}"/>
    <dgm:cxn modelId="{33EA32F3-111A-489A-AF45-04D23DCFC7A9}" srcId="{11C0CCA2-C96A-428C-9D79-1E31D823A5A4}" destId="{9FAFDB43-9351-4DB2-91F9-C115A17BA743}" srcOrd="1" destOrd="0" parTransId="{301C6FA9-D718-4E0F-AFF7-0739BB796D06}" sibTransId="{B8B58AF2-4991-49B1-B37E-16242C3DB5DD}"/>
    <dgm:cxn modelId="{DECC94A6-A93A-4715-8DAA-76F8B1E0A4BB}" type="presParOf" srcId="{EF284345-DE6D-4F98-B13F-B0503412BF70}" destId="{09C54A9D-9841-4370-B473-7DC411633CDF}" srcOrd="0" destOrd="0" presId="urn:microsoft.com/office/officeart/2017/3/layout/HorizontalLabelsTimeline"/>
    <dgm:cxn modelId="{0D6BD442-F24F-436D-B2E2-9F2EE94F574F}" type="presParOf" srcId="{EF284345-DE6D-4F98-B13F-B0503412BF70}" destId="{20A36F18-9F39-4BB2-B1C4-7E9DA81D6CF3}" srcOrd="1" destOrd="0" presId="urn:microsoft.com/office/officeart/2017/3/layout/HorizontalLabelsTimeline"/>
    <dgm:cxn modelId="{ECD9094B-7D17-450D-8B1A-D9305B2F6083}" type="presParOf" srcId="{20A36F18-9F39-4BB2-B1C4-7E9DA81D6CF3}" destId="{110DF256-A8ED-40C1-91F3-337A756D3330}" srcOrd="0" destOrd="0" presId="urn:microsoft.com/office/officeart/2017/3/layout/HorizontalLabelsTimeline"/>
    <dgm:cxn modelId="{4D0C8A7B-BB0D-43CC-B66E-F3ADFDCBCD74}" type="presParOf" srcId="{110DF256-A8ED-40C1-91F3-337A756D3330}" destId="{CED49C58-2B85-4D4E-B34A-9FEBF494581E}" srcOrd="0" destOrd="0" presId="urn:microsoft.com/office/officeart/2017/3/layout/HorizontalLabelsTimeline"/>
    <dgm:cxn modelId="{2425AB89-5F33-4F24-938D-F763960894B6}" type="presParOf" srcId="{110DF256-A8ED-40C1-91F3-337A756D3330}" destId="{3C946905-2305-4B8B-83D0-6830BC96EA06}" srcOrd="1" destOrd="0" presId="urn:microsoft.com/office/officeart/2017/3/layout/HorizontalLabelsTimeline"/>
    <dgm:cxn modelId="{F3063043-FE62-4E51-A823-47E1A1D068CD}" type="presParOf" srcId="{3C946905-2305-4B8B-83D0-6830BC96EA06}" destId="{6359529A-C4E7-4122-8384-E1841B71B883}" srcOrd="0" destOrd="0" presId="urn:microsoft.com/office/officeart/2017/3/layout/HorizontalLabelsTimeline"/>
    <dgm:cxn modelId="{7F608659-BAD5-45DE-B3C6-B5186E58ABDF}" type="presParOf" srcId="{3C946905-2305-4B8B-83D0-6830BC96EA06}" destId="{3C8DE20E-DDDF-4796-934B-F8CA69F33F34}" srcOrd="1" destOrd="0" presId="urn:microsoft.com/office/officeart/2017/3/layout/HorizontalLabelsTimeline"/>
    <dgm:cxn modelId="{4107EAAD-22F1-4C0D-B242-EE0339729FA6}" type="presParOf" srcId="{110DF256-A8ED-40C1-91F3-337A756D3330}" destId="{750562A1-6655-46CA-A23E-F481127FDDD7}" srcOrd="2" destOrd="0" presId="urn:microsoft.com/office/officeart/2017/3/layout/HorizontalLabelsTimeline"/>
    <dgm:cxn modelId="{1BFF4C3A-9EED-43B1-9401-F44D86B9632F}" type="presParOf" srcId="{110DF256-A8ED-40C1-91F3-337A756D3330}" destId="{C4BE9875-E98A-4611-B0C9-D6032D15E194}" srcOrd="3" destOrd="0" presId="urn:microsoft.com/office/officeart/2017/3/layout/HorizontalLabelsTimeline"/>
    <dgm:cxn modelId="{71331177-6FA7-4BC3-A49B-A347008BF582}" type="presParOf" srcId="{110DF256-A8ED-40C1-91F3-337A756D3330}" destId="{B19C301C-C10C-41DC-B825-E5DF981DF60E}" srcOrd="4" destOrd="0" presId="urn:microsoft.com/office/officeart/2017/3/layout/HorizontalLabelsTimeline"/>
    <dgm:cxn modelId="{DAAE7337-31BB-442D-B4A5-130E9EC937D7}" type="presParOf" srcId="{20A36F18-9F39-4BB2-B1C4-7E9DA81D6CF3}" destId="{78E4825D-E473-4260-B342-66E26B5619A8}" srcOrd="1" destOrd="0" presId="urn:microsoft.com/office/officeart/2017/3/layout/HorizontalLabelsTimeline"/>
    <dgm:cxn modelId="{5F87CADF-6C8F-4603-855B-3F569465CEB1}" type="presParOf" srcId="{20A36F18-9F39-4BB2-B1C4-7E9DA81D6CF3}" destId="{671AE9F8-2310-4361-84DC-FC9C9C388D5D}" srcOrd="2" destOrd="0" presId="urn:microsoft.com/office/officeart/2017/3/layout/HorizontalLabelsTimeline"/>
    <dgm:cxn modelId="{B80F2442-E1F4-4423-9DB0-E5866D0815A2}" type="presParOf" srcId="{671AE9F8-2310-4361-84DC-FC9C9C388D5D}" destId="{D2F78A47-99B4-47C6-9869-99617AF12E6B}" srcOrd="0" destOrd="0" presId="urn:microsoft.com/office/officeart/2017/3/layout/HorizontalLabelsTimeline"/>
    <dgm:cxn modelId="{7E6DEA1E-D460-4AFC-8887-78FAE9BB62B4}" type="presParOf" srcId="{671AE9F8-2310-4361-84DC-FC9C9C388D5D}" destId="{5AE714D3-EE93-4E0F-A638-FD5127429A56}" srcOrd="1" destOrd="0" presId="urn:microsoft.com/office/officeart/2017/3/layout/HorizontalLabelsTimeline"/>
    <dgm:cxn modelId="{AB1928A3-F1B8-4728-BD8E-98AB0CAAA9B8}" type="presParOf" srcId="{5AE714D3-EE93-4E0F-A638-FD5127429A56}" destId="{F705B1CC-2A28-4922-873C-1118949C089A}" srcOrd="0" destOrd="0" presId="urn:microsoft.com/office/officeart/2017/3/layout/HorizontalLabelsTimeline"/>
    <dgm:cxn modelId="{EE7E9B75-6B88-4224-8DCF-B5C9BC10DDD0}" type="presParOf" srcId="{5AE714D3-EE93-4E0F-A638-FD5127429A56}" destId="{99A04257-A100-40BD-B894-C837BFA6B3B6}" srcOrd="1" destOrd="0" presId="urn:microsoft.com/office/officeart/2017/3/layout/HorizontalLabelsTimeline"/>
    <dgm:cxn modelId="{3130AB67-0E28-4DAD-AFB2-9E91F0CD7E10}" type="presParOf" srcId="{671AE9F8-2310-4361-84DC-FC9C9C388D5D}" destId="{698DD3E4-C010-4B7D-A8E2-48027CC07105}" srcOrd="2" destOrd="0" presId="urn:microsoft.com/office/officeart/2017/3/layout/HorizontalLabelsTimeline"/>
    <dgm:cxn modelId="{64C2458D-F8FD-4043-B266-C813EBBC4BE9}" type="presParOf" srcId="{671AE9F8-2310-4361-84DC-FC9C9C388D5D}" destId="{00D94FE4-3599-4B89-BDC4-1BA397563845}" srcOrd="3" destOrd="0" presId="urn:microsoft.com/office/officeart/2017/3/layout/HorizontalLabelsTimeline"/>
    <dgm:cxn modelId="{6E386EDA-925C-470D-9AB0-7933896C638B}" type="presParOf" srcId="{671AE9F8-2310-4361-84DC-FC9C9C388D5D}" destId="{83F17DEE-6341-4B7A-BAF3-0B8AA83372F4}" srcOrd="4" destOrd="0" presId="urn:microsoft.com/office/officeart/2017/3/layout/HorizontalLabelsTimeline"/>
    <dgm:cxn modelId="{AD2048CB-3F5C-45B0-86E0-89B810116EC6}" type="presParOf" srcId="{20A36F18-9F39-4BB2-B1C4-7E9DA81D6CF3}" destId="{12EB3D11-A848-4CEE-AC01-15FED6C06ACF}" srcOrd="3" destOrd="0" presId="urn:microsoft.com/office/officeart/2017/3/layout/HorizontalLabelsTimeline"/>
    <dgm:cxn modelId="{B4CE6710-29B4-4225-BC49-E67B9D502D7B}" type="presParOf" srcId="{20A36F18-9F39-4BB2-B1C4-7E9DA81D6CF3}" destId="{738DD306-03D1-4307-A52F-2EC106869A93}" srcOrd="4" destOrd="0" presId="urn:microsoft.com/office/officeart/2017/3/layout/HorizontalLabelsTimeline"/>
    <dgm:cxn modelId="{80CCE7C2-40E2-4F7E-9315-1C2EC3091193}" type="presParOf" srcId="{738DD306-03D1-4307-A52F-2EC106869A93}" destId="{52944D9F-EC76-46E2-953B-A9EA54B21B9E}" srcOrd="0" destOrd="0" presId="urn:microsoft.com/office/officeart/2017/3/layout/HorizontalLabelsTimeline"/>
    <dgm:cxn modelId="{7C09A76F-0FBC-4502-BA20-99F10834AF2A}" type="presParOf" srcId="{738DD306-03D1-4307-A52F-2EC106869A93}" destId="{78481D2D-24F5-4346-B8A9-D8AA21B8867F}" srcOrd="1" destOrd="0" presId="urn:microsoft.com/office/officeart/2017/3/layout/HorizontalLabelsTimeline"/>
    <dgm:cxn modelId="{5D717AB9-91CA-4164-A032-07D86A3E8980}" type="presParOf" srcId="{78481D2D-24F5-4346-B8A9-D8AA21B8867F}" destId="{FFBCC836-4475-4166-BE22-3EE90C967030}" srcOrd="0" destOrd="0" presId="urn:microsoft.com/office/officeart/2017/3/layout/HorizontalLabelsTimeline"/>
    <dgm:cxn modelId="{168F1E5E-12EE-470B-9E24-D2F39716306A}" type="presParOf" srcId="{78481D2D-24F5-4346-B8A9-D8AA21B8867F}" destId="{81BFF7D0-C9CD-46D1-AFD3-8340CF63875F}" srcOrd="1" destOrd="0" presId="urn:microsoft.com/office/officeart/2017/3/layout/HorizontalLabelsTimeline"/>
    <dgm:cxn modelId="{612A4C70-F740-4C01-81E5-DF9AD7327CEC}" type="presParOf" srcId="{738DD306-03D1-4307-A52F-2EC106869A93}" destId="{C7BA9D68-B02E-4D29-A322-D5243BCBB340}" srcOrd="2" destOrd="0" presId="urn:microsoft.com/office/officeart/2017/3/layout/HorizontalLabelsTimeline"/>
    <dgm:cxn modelId="{559070C0-B462-4F57-B21E-2407D90C65DC}" type="presParOf" srcId="{738DD306-03D1-4307-A52F-2EC106869A93}" destId="{2B0E5FA3-9697-40A6-9C16-C712602B8A87}" srcOrd="3" destOrd="0" presId="urn:microsoft.com/office/officeart/2017/3/layout/HorizontalLabelsTimeline"/>
    <dgm:cxn modelId="{24B62E3C-B533-4C58-8245-5A2F06197AA6}" type="presParOf" srcId="{738DD306-03D1-4307-A52F-2EC106869A93}" destId="{77E466E5-899D-4B69-B47D-3B455F012CCD}" srcOrd="4" destOrd="0" presId="urn:microsoft.com/office/officeart/2017/3/layout/HorizontalLabelsTimeline"/>
    <dgm:cxn modelId="{F2BC8806-56E5-4C31-90A9-1D8475FD8178}" type="presParOf" srcId="{20A36F18-9F39-4BB2-B1C4-7E9DA81D6CF3}" destId="{FBBBE679-278F-43C5-87CD-35C6586002E3}" srcOrd="5" destOrd="0" presId="urn:microsoft.com/office/officeart/2017/3/layout/HorizontalLabelsTimeline"/>
    <dgm:cxn modelId="{B08152FB-B30A-44CE-97BE-E16B7AEA91E2}" type="presParOf" srcId="{20A36F18-9F39-4BB2-B1C4-7E9DA81D6CF3}" destId="{70F1B6F5-CED7-41B7-A7FF-DC6D37140F8E}" srcOrd="6" destOrd="0" presId="urn:microsoft.com/office/officeart/2017/3/layout/HorizontalLabelsTimeline"/>
    <dgm:cxn modelId="{1483E333-3AB7-4131-BAA0-D295FB1CDB7E}" type="presParOf" srcId="{70F1B6F5-CED7-41B7-A7FF-DC6D37140F8E}" destId="{B2C9290D-BED9-44C7-BA34-0D7326360166}" srcOrd="0" destOrd="0" presId="urn:microsoft.com/office/officeart/2017/3/layout/HorizontalLabelsTimeline"/>
    <dgm:cxn modelId="{9418B594-C327-4246-BC11-473AA9142AC7}" type="presParOf" srcId="{70F1B6F5-CED7-41B7-A7FF-DC6D37140F8E}" destId="{78CFCD25-A145-4401-8F31-017B19A0D7FA}" srcOrd="1" destOrd="0" presId="urn:microsoft.com/office/officeart/2017/3/layout/HorizontalLabelsTimeline"/>
    <dgm:cxn modelId="{DA7BC97E-A04A-4FFA-A67B-20A02E0D1200}" type="presParOf" srcId="{78CFCD25-A145-4401-8F31-017B19A0D7FA}" destId="{DBC4748A-6C32-4BD9-A9E2-033135E62E04}" srcOrd="0" destOrd="0" presId="urn:microsoft.com/office/officeart/2017/3/layout/HorizontalLabelsTimeline"/>
    <dgm:cxn modelId="{8AD42F1F-C2AD-4257-BBC9-A1F1D002F38E}" type="presParOf" srcId="{78CFCD25-A145-4401-8F31-017B19A0D7FA}" destId="{08DB7166-2219-46CD-88D8-6F97DA27C65B}" srcOrd="1" destOrd="0" presId="urn:microsoft.com/office/officeart/2017/3/layout/HorizontalLabelsTimeline"/>
    <dgm:cxn modelId="{A672FA88-618F-4E1F-938E-B128065B938F}" type="presParOf" srcId="{70F1B6F5-CED7-41B7-A7FF-DC6D37140F8E}" destId="{04A8BA03-E296-45FE-BBF7-FE65DC173E94}" srcOrd="2" destOrd="0" presId="urn:microsoft.com/office/officeart/2017/3/layout/HorizontalLabelsTimeline"/>
    <dgm:cxn modelId="{F69F056E-3863-47B6-86AE-0796D5E979AA}" type="presParOf" srcId="{70F1B6F5-CED7-41B7-A7FF-DC6D37140F8E}" destId="{C64DD05D-CA7F-429F-9698-639634481B72}" srcOrd="3" destOrd="0" presId="urn:microsoft.com/office/officeart/2017/3/layout/HorizontalLabelsTimeline"/>
    <dgm:cxn modelId="{5EB4B054-B927-4BBB-A6D8-66474A7ECA8F}" type="presParOf" srcId="{70F1B6F5-CED7-41B7-A7FF-DC6D37140F8E}" destId="{CF9D7873-18FD-46BB-A442-98F0EA2C2804}" srcOrd="4" destOrd="0" presId="urn:microsoft.com/office/officeart/2017/3/layout/HorizontalLabels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6426AB8-C450-49FF-9BE5-E95DF3614716}" type="doc">
      <dgm:prSet loTypeId="urn:microsoft.com/office/officeart/2005/8/layout/list1" loCatId="list" qsTypeId="urn:microsoft.com/office/officeart/2005/8/quickstyle/simple4" qsCatId="simple" csTypeId="urn:microsoft.com/office/officeart/2005/8/colors/colorful2" csCatId="colorful"/>
      <dgm:spPr/>
      <dgm:t>
        <a:bodyPr/>
        <a:lstStyle/>
        <a:p>
          <a:endParaRPr lang="en-US"/>
        </a:p>
      </dgm:t>
    </dgm:pt>
    <dgm:pt modelId="{027642B2-691E-499D-94EF-3184479B0F7F}">
      <dgm:prSet/>
      <dgm:spPr/>
      <dgm:t>
        <a:bodyPr/>
        <a:lstStyle/>
        <a:p>
          <a:r>
            <a:rPr lang="en-US"/>
            <a:t>Summary Presentation</a:t>
          </a:r>
        </a:p>
      </dgm:t>
    </dgm:pt>
    <dgm:pt modelId="{BF4CD50B-D520-4312-898C-2885A0BEFAF6}" type="parTrans" cxnId="{8007F6DA-A6FA-40FB-A5DD-181E44FFEAB1}">
      <dgm:prSet/>
      <dgm:spPr/>
      <dgm:t>
        <a:bodyPr/>
        <a:lstStyle/>
        <a:p>
          <a:endParaRPr lang="en-US"/>
        </a:p>
      </dgm:t>
    </dgm:pt>
    <dgm:pt modelId="{2BEAD209-F1CA-4AC3-A0D1-F811400D5744}" type="sibTrans" cxnId="{8007F6DA-A6FA-40FB-A5DD-181E44FFEAB1}">
      <dgm:prSet/>
      <dgm:spPr/>
      <dgm:t>
        <a:bodyPr/>
        <a:lstStyle/>
        <a:p>
          <a:endParaRPr lang="en-US"/>
        </a:p>
      </dgm:t>
    </dgm:pt>
    <dgm:pt modelId="{F4C7AF94-F9F5-48CE-B1DB-98576EED6BFA}">
      <dgm:prSet/>
      <dgm:spPr/>
      <dgm:t>
        <a:bodyPr/>
        <a:lstStyle/>
        <a:p>
          <a:r>
            <a:rPr lang="en-US"/>
            <a:t>Based on final report</a:t>
          </a:r>
        </a:p>
      </dgm:t>
    </dgm:pt>
    <dgm:pt modelId="{8D4F3866-283F-4468-96A0-F21D540746F2}" type="parTrans" cxnId="{A59FB42A-E452-4D34-8319-B6C1AA3F5DC0}">
      <dgm:prSet/>
      <dgm:spPr/>
      <dgm:t>
        <a:bodyPr/>
        <a:lstStyle/>
        <a:p>
          <a:endParaRPr lang="en-US"/>
        </a:p>
      </dgm:t>
    </dgm:pt>
    <dgm:pt modelId="{135CB0E3-7D04-418D-8B7F-923C45EC976D}" type="sibTrans" cxnId="{A59FB42A-E452-4D34-8319-B6C1AA3F5DC0}">
      <dgm:prSet/>
      <dgm:spPr/>
      <dgm:t>
        <a:bodyPr/>
        <a:lstStyle/>
        <a:p>
          <a:endParaRPr lang="en-US"/>
        </a:p>
      </dgm:t>
    </dgm:pt>
    <dgm:pt modelId="{3175D5EB-2F07-4D6D-A64C-21296B1181B2}">
      <dgm:prSet/>
      <dgm:spPr/>
      <dgm:t>
        <a:bodyPr/>
        <a:lstStyle/>
        <a:p>
          <a:r>
            <a:rPr lang="en-US"/>
            <a:t>20 minutes for presentation </a:t>
          </a:r>
        </a:p>
      </dgm:t>
    </dgm:pt>
    <dgm:pt modelId="{C121D9ED-8F00-4D7B-A4B6-17D3E54456C4}" type="parTrans" cxnId="{19B5AF1A-3055-4385-A253-18AFA2174957}">
      <dgm:prSet/>
      <dgm:spPr/>
      <dgm:t>
        <a:bodyPr/>
        <a:lstStyle/>
        <a:p>
          <a:endParaRPr lang="en-US"/>
        </a:p>
      </dgm:t>
    </dgm:pt>
    <dgm:pt modelId="{DB0D59B0-859F-46B2-BB06-C0D9B3A36B2D}" type="sibTrans" cxnId="{19B5AF1A-3055-4385-A253-18AFA2174957}">
      <dgm:prSet/>
      <dgm:spPr/>
      <dgm:t>
        <a:bodyPr/>
        <a:lstStyle/>
        <a:p>
          <a:endParaRPr lang="en-US"/>
        </a:p>
      </dgm:t>
    </dgm:pt>
    <dgm:pt modelId="{35DA2F0D-4D18-44DA-9B9E-D10BB6FB3DD5}">
      <dgm:prSet/>
      <dgm:spPr/>
      <dgm:t>
        <a:bodyPr/>
        <a:lstStyle/>
        <a:p>
          <a:r>
            <a:rPr lang="en-US"/>
            <a:t>8 minutes for questions</a:t>
          </a:r>
        </a:p>
      </dgm:t>
    </dgm:pt>
    <dgm:pt modelId="{289E57B9-FBC7-4888-AA9A-0986B1BDFE43}" type="parTrans" cxnId="{AF68E53D-3955-467F-85E0-31CFC9C335A8}">
      <dgm:prSet/>
      <dgm:spPr/>
      <dgm:t>
        <a:bodyPr/>
        <a:lstStyle/>
        <a:p>
          <a:endParaRPr lang="en-US"/>
        </a:p>
      </dgm:t>
    </dgm:pt>
    <dgm:pt modelId="{0D960FFC-F435-44FE-98E8-D8ADFE37C7F2}" type="sibTrans" cxnId="{AF68E53D-3955-467F-85E0-31CFC9C335A8}">
      <dgm:prSet/>
      <dgm:spPr/>
      <dgm:t>
        <a:bodyPr/>
        <a:lstStyle/>
        <a:p>
          <a:endParaRPr lang="en-US"/>
        </a:p>
      </dgm:t>
    </dgm:pt>
    <dgm:pt modelId="{E05A1B42-456F-43A2-A366-1BF197F46684}">
      <dgm:prSet/>
      <dgm:spPr/>
      <dgm:t>
        <a:bodyPr/>
        <a:lstStyle/>
        <a:p>
          <a:r>
            <a:rPr lang="en-US"/>
            <a:t>Final Report Deliverables</a:t>
          </a:r>
        </a:p>
      </dgm:t>
    </dgm:pt>
    <dgm:pt modelId="{7A4DDE9A-3C9F-40A7-B940-0965D46A5299}" type="parTrans" cxnId="{D8F5B423-3D2E-48E4-8F78-6FE324B35526}">
      <dgm:prSet/>
      <dgm:spPr/>
      <dgm:t>
        <a:bodyPr/>
        <a:lstStyle/>
        <a:p>
          <a:endParaRPr lang="en-US"/>
        </a:p>
      </dgm:t>
    </dgm:pt>
    <dgm:pt modelId="{FAA7C220-8D60-4A2B-B9B2-477AEF6B57A4}" type="sibTrans" cxnId="{D8F5B423-3D2E-48E4-8F78-6FE324B35526}">
      <dgm:prSet/>
      <dgm:spPr/>
      <dgm:t>
        <a:bodyPr/>
        <a:lstStyle/>
        <a:p>
          <a:endParaRPr lang="en-US"/>
        </a:p>
      </dgm:t>
    </dgm:pt>
    <dgm:pt modelId="{ED042539-796B-4D0C-A88B-40238119F98E}">
      <dgm:prSet/>
      <dgm:spPr/>
      <dgm:t>
        <a:bodyPr/>
        <a:lstStyle/>
        <a:p>
          <a:r>
            <a:rPr lang="en-US"/>
            <a:t>25 page maximum at single spacing NTE 12pt font</a:t>
          </a:r>
        </a:p>
      </dgm:t>
    </dgm:pt>
    <dgm:pt modelId="{3E245D5D-91E3-4145-A724-06CC5D9E0845}" type="parTrans" cxnId="{F214AA04-9750-4D14-8FF9-BFE61D697B89}">
      <dgm:prSet/>
      <dgm:spPr/>
      <dgm:t>
        <a:bodyPr/>
        <a:lstStyle/>
        <a:p>
          <a:endParaRPr lang="en-US"/>
        </a:p>
      </dgm:t>
    </dgm:pt>
    <dgm:pt modelId="{E15FE71D-B8AC-4377-871F-302003AB21BD}" type="sibTrans" cxnId="{F214AA04-9750-4D14-8FF9-BFE61D697B89}">
      <dgm:prSet/>
      <dgm:spPr/>
      <dgm:t>
        <a:bodyPr/>
        <a:lstStyle/>
        <a:p>
          <a:endParaRPr lang="en-US"/>
        </a:p>
      </dgm:t>
    </dgm:pt>
    <dgm:pt modelId="{867489C7-B534-49E6-B239-DB301FD7CEE8}">
      <dgm:prSet/>
      <dgm:spPr/>
      <dgm:t>
        <a:bodyPr/>
        <a:lstStyle/>
        <a:p>
          <a:r>
            <a:rPr lang="en-US"/>
            <a:t>Count excludes appendices &amp; reference list</a:t>
          </a:r>
        </a:p>
      </dgm:t>
    </dgm:pt>
    <dgm:pt modelId="{02459800-7702-4F56-8F4F-D83D6D8718DB}" type="parTrans" cxnId="{63655BD7-EC0E-490F-AEC7-31E28CA66541}">
      <dgm:prSet/>
      <dgm:spPr/>
      <dgm:t>
        <a:bodyPr/>
        <a:lstStyle/>
        <a:p>
          <a:endParaRPr lang="en-US"/>
        </a:p>
      </dgm:t>
    </dgm:pt>
    <dgm:pt modelId="{D102A3CD-6DA8-40C3-8F32-B92AFFC3C69E}" type="sibTrans" cxnId="{63655BD7-EC0E-490F-AEC7-31E28CA66541}">
      <dgm:prSet/>
      <dgm:spPr/>
      <dgm:t>
        <a:bodyPr/>
        <a:lstStyle/>
        <a:p>
          <a:endParaRPr lang="en-US"/>
        </a:p>
      </dgm:t>
    </dgm:pt>
    <dgm:pt modelId="{B13FCF76-DE87-4B7E-BC7B-22F67E078435}">
      <dgm:prSet/>
      <dgm:spPr/>
      <dgm:t>
        <a:bodyPr/>
        <a:lstStyle/>
        <a:p>
          <a:r>
            <a:rPr lang="en-US"/>
            <a:t>Includes 1-2 page executive summary</a:t>
          </a:r>
        </a:p>
      </dgm:t>
    </dgm:pt>
    <dgm:pt modelId="{C8A9DEE9-3003-4779-BE8C-324D82448420}" type="parTrans" cxnId="{0EC5C321-E388-4BEC-A370-598A209921B9}">
      <dgm:prSet/>
      <dgm:spPr/>
      <dgm:t>
        <a:bodyPr/>
        <a:lstStyle/>
        <a:p>
          <a:endParaRPr lang="en-US"/>
        </a:p>
      </dgm:t>
    </dgm:pt>
    <dgm:pt modelId="{81B09CF6-8900-457C-B977-CBE7FACCD775}" type="sibTrans" cxnId="{0EC5C321-E388-4BEC-A370-598A209921B9}">
      <dgm:prSet/>
      <dgm:spPr/>
      <dgm:t>
        <a:bodyPr/>
        <a:lstStyle/>
        <a:p>
          <a:endParaRPr lang="en-US"/>
        </a:p>
      </dgm:t>
    </dgm:pt>
    <dgm:pt modelId="{D7395A48-6CB8-48D4-AF9C-AB3A11C09FA7}">
      <dgm:prSet/>
      <dgm:spPr/>
      <dgm:t>
        <a:bodyPr/>
        <a:lstStyle/>
        <a:p>
          <a:r>
            <a:rPr lang="en-US"/>
            <a:t>Document:</a:t>
          </a:r>
        </a:p>
      </dgm:t>
    </dgm:pt>
    <dgm:pt modelId="{BC35E8F1-5B3D-453F-8DC0-E5C1B9C34374}" type="parTrans" cxnId="{82BACE36-D068-4042-8B9F-D859026D030F}">
      <dgm:prSet/>
      <dgm:spPr/>
      <dgm:t>
        <a:bodyPr/>
        <a:lstStyle/>
        <a:p>
          <a:endParaRPr lang="en-US"/>
        </a:p>
      </dgm:t>
    </dgm:pt>
    <dgm:pt modelId="{BACF21B9-9B1D-4FCE-8B50-579AFA32634B}" type="sibTrans" cxnId="{82BACE36-D068-4042-8B9F-D859026D030F}">
      <dgm:prSet/>
      <dgm:spPr/>
      <dgm:t>
        <a:bodyPr/>
        <a:lstStyle/>
        <a:p>
          <a:endParaRPr lang="en-US"/>
        </a:p>
      </dgm:t>
    </dgm:pt>
    <dgm:pt modelId="{232C9A50-C919-43E9-97E6-54BC6EDA0C8E}">
      <dgm:prSet/>
      <dgm:spPr/>
      <dgm:t>
        <a:bodyPr/>
        <a:lstStyle/>
        <a:p>
          <a:r>
            <a:rPr lang="en-US"/>
            <a:t>Constraints (hard, un-changing limitations beyond what is provided in Ground Rules)</a:t>
          </a:r>
        </a:p>
      </dgm:t>
    </dgm:pt>
    <dgm:pt modelId="{8BED52F5-8A28-4038-A067-1A0E60A85DC8}" type="parTrans" cxnId="{CA4BB98C-4381-4227-A069-BCC9114914A0}">
      <dgm:prSet/>
      <dgm:spPr/>
      <dgm:t>
        <a:bodyPr/>
        <a:lstStyle/>
        <a:p>
          <a:endParaRPr lang="en-US"/>
        </a:p>
      </dgm:t>
    </dgm:pt>
    <dgm:pt modelId="{2568DA7B-44CF-4455-8931-29355E6BAA54}" type="sibTrans" cxnId="{CA4BB98C-4381-4227-A069-BCC9114914A0}">
      <dgm:prSet/>
      <dgm:spPr/>
      <dgm:t>
        <a:bodyPr/>
        <a:lstStyle/>
        <a:p>
          <a:endParaRPr lang="en-US"/>
        </a:p>
      </dgm:t>
    </dgm:pt>
    <dgm:pt modelId="{12FC6D51-3A40-49E8-84CB-CA0A04229E25}">
      <dgm:prSet/>
      <dgm:spPr/>
      <dgm:t>
        <a:bodyPr/>
        <a:lstStyle/>
        <a:p>
          <a:r>
            <a:rPr lang="en-US"/>
            <a:t>Assumptions (changing variables that are defined to better scope analysis)</a:t>
          </a:r>
        </a:p>
      </dgm:t>
    </dgm:pt>
    <dgm:pt modelId="{DADC57A4-71E3-4D75-8005-F6A3D0243E27}" type="parTrans" cxnId="{92ED4E81-61D8-4E26-8D8B-0F00501D82F9}">
      <dgm:prSet/>
      <dgm:spPr/>
      <dgm:t>
        <a:bodyPr/>
        <a:lstStyle/>
        <a:p>
          <a:endParaRPr lang="en-US"/>
        </a:p>
      </dgm:t>
    </dgm:pt>
    <dgm:pt modelId="{BEF37DA5-B421-4DEA-8E0C-290B94A4D05D}" type="sibTrans" cxnId="{92ED4E81-61D8-4E26-8D8B-0F00501D82F9}">
      <dgm:prSet/>
      <dgm:spPr/>
      <dgm:t>
        <a:bodyPr/>
        <a:lstStyle/>
        <a:p>
          <a:endParaRPr lang="en-US"/>
        </a:p>
      </dgm:t>
    </dgm:pt>
    <dgm:pt modelId="{9D4AD3AA-B85D-4CB4-89DD-6F91D0604359}">
      <dgm:prSet/>
      <dgm:spPr/>
      <dgm:t>
        <a:bodyPr/>
        <a:lstStyle/>
        <a:p>
          <a:r>
            <a:rPr lang="en-US"/>
            <a:t>Depictions of interior habitat layouts/renders and external interfaces</a:t>
          </a:r>
        </a:p>
      </dgm:t>
    </dgm:pt>
    <dgm:pt modelId="{BB02F31F-E534-4A57-BE61-0AC0B6F40535}" type="parTrans" cxnId="{6EF5F2BC-04BA-4E03-82DA-6B61C44455B4}">
      <dgm:prSet/>
      <dgm:spPr/>
      <dgm:t>
        <a:bodyPr/>
        <a:lstStyle/>
        <a:p>
          <a:endParaRPr lang="en-US"/>
        </a:p>
      </dgm:t>
    </dgm:pt>
    <dgm:pt modelId="{710A5CA1-3E97-4EC6-A3F1-B240B7A8C6BD}" type="sibTrans" cxnId="{6EF5F2BC-04BA-4E03-82DA-6B61C44455B4}">
      <dgm:prSet/>
      <dgm:spPr/>
      <dgm:t>
        <a:bodyPr/>
        <a:lstStyle/>
        <a:p>
          <a:endParaRPr lang="en-US"/>
        </a:p>
      </dgm:t>
    </dgm:pt>
    <dgm:pt modelId="{5D6136F0-E708-4250-8C4A-AD3BF9F12141}">
      <dgm:prSet/>
      <dgm:spPr/>
      <dgm:t>
        <a:bodyPr/>
        <a:lstStyle/>
        <a:p>
          <a:r>
            <a:rPr lang="en-US"/>
            <a:t>Include:</a:t>
          </a:r>
        </a:p>
      </dgm:t>
    </dgm:pt>
    <dgm:pt modelId="{E94ECE9A-4827-4B4A-A710-733BB75D7CE2}" type="parTrans" cxnId="{9552DE0F-5348-4880-981E-A69D06C20B68}">
      <dgm:prSet/>
      <dgm:spPr/>
      <dgm:t>
        <a:bodyPr/>
        <a:lstStyle/>
        <a:p>
          <a:endParaRPr lang="en-US"/>
        </a:p>
      </dgm:t>
    </dgm:pt>
    <dgm:pt modelId="{DAF2C076-9470-4377-B6E8-7C28B7229A8A}" type="sibTrans" cxnId="{9552DE0F-5348-4880-981E-A69D06C20B68}">
      <dgm:prSet/>
      <dgm:spPr/>
      <dgm:t>
        <a:bodyPr/>
        <a:lstStyle/>
        <a:p>
          <a:endParaRPr lang="en-US"/>
        </a:p>
      </dgm:t>
    </dgm:pt>
    <dgm:pt modelId="{C7331CFC-55DB-4412-AD34-9666A3DD7596}">
      <dgm:prSet/>
      <dgm:spPr/>
      <dgm:t>
        <a:bodyPr/>
        <a:lstStyle/>
        <a:p>
          <a:r>
            <a:rPr lang="en-US"/>
            <a:t>Habitation Evolution Concept of Operations</a:t>
          </a:r>
        </a:p>
      </dgm:t>
    </dgm:pt>
    <dgm:pt modelId="{89DDF624-DB3C-4777-A0F5-F2A982E1BAEE}" type="parTrans" cxnId="{076163BE-EBD9-4DC2-B6DD-9F6133BDD9F2}">
      <dgm:prSet/>
      <dgm:spPr/>
      <dgm:t>
        <a:bodyPr/>
        <a:lstStyle/>
        <a:p>
          <a:endParaRPr lang="en-US"/>
        </a:p>
      </dgm:t>
    </dgm:pt>
    <dgm:pt modelId="{70DE6A06-8281-47AA-878D-32BD6B62341C}" type="sibTrans" cxnId="{076163BE-EBD9-4DC2-B6DD-9F6133BDD9F2}">
      <dgm:prSet/>
      <dgm:spPr/>
      <dgm:t>
        <a:bodyPr/>
        <a:lstStyle/>
        <a:p>
          <a:endParaRPr lang="en-US"/>
        </a:p>
      </dgm:t>
    </dgm:pt>
    <dgm:pt modelId="{382B22E2-D999-4F41-9AD3-47D7F701BBF6}">
      <dgm:prSet/>
      <dgm:spPr/>
      <dgm:t>
        <a:bodyPr/>
        <a:lstStyle/>
        <a:p>
          <a:r>
            <a:rPr lang="en-US"/>
            <a:t>Timeline expected for evolution &amp; dependencies</a:t>
          </a:r>
        </a:p>
      </dgm:t>
    </dgm:pt>
    <dgm:pt modelId="{7D75465E-61B4-4F06-8CB1-926257D29498}" type="parTrans" cxnId="{431D20D7-F9F8-4AD5-8011-DAB5610CC163}">
      <dgm:prSet/>
      <dgm:spPr/>
      <dgm:t>
        <a:bodyPr/>
        <a:lstStyle/>
        <a:p>
          <a:endParaRPr lang="en-US"/>
        </a:p>
      </dgm:t>
    </dgm:pt>
    <dgm:pt modelId="{9DFE7661-06B5-4314-B255-9D2279DD4F26}" type="sibTrans" cxnId="{431D20D7-F9F8-4AD5-8011-DAB5610CC163}">
      <dgm:prSet/>
      <dgm:spPr/>
      <dgm:t>
        <a:bodyPr/>
        <a:lstStyle/>
        <a:p>
          <a:endParaRPr lang="en-US"/>
        </a:p>
      </dgm:t>
    </dgm:pt>
    <dgm:pt modelId="{C1733F33-7E66-4665-A1E1-FA1B76CD64A1}">
      <dgm:prSet/>
      <dgm:spPr/>
      <dgm:t>
        <a:bodyPr/>
        <a:lstStyle/>
        <a:p>
          <a:r>
            <a:rPr lang="en-US"/>
            <a:t>Listing of challenges &amp; opportunities</a:t>
          </a:r>
        </a:p>
      </dgm:t>
    </dgm:pt>
    <dgm:pt modelId="{462397B3-700A-4747-B0EB-EAD94FD4CAED}" type="parTrans" cxnId="{FA79A9CD-0D2F-4110-BD82-7454594DD115}">
      <dgm:prSet/>
      <dgm:spPr/>
      <dgm:t>
        <a:bodyPr/>
        <a:lstStyle/>
        <a:p>
          <a:endParaRPr lang="en-US"/>
        </a:p>
      </dgm:t>
    </dgm:pt>
    <dgm:pt modelId="{FC23625E-DFF3-4BC7-BE47-664DA2191F42}" type="sibTrans" cxnId="{FA79A9CD-0D2F-4110-BD82-7454594DD115}">
      <dgm:prSet/>
      <dgm:spPr/>
      <dgm:t>
        <a:bodyPr/>
        <a:lstStyle/>
        <a:p>
          <a:endParaRPr lang="en-US"/>
        </a:p>
      </dgm:t>
    </dgm:pt>
    <dgm:pt modelId="{E41C6F23-3C02-4EB2-9ADF-65286886AD82}">
      <dgm:prSet/>
      <dgm:spPr/>
      <dgm:t>
        <a:bodyPr/>
        <a:lstStyle/>
        <a:p>
          <a:r>
            <a:rPr lang="en-US"/>
            <a:t>Top 10 risks to the evolved habitation state with notional mitigation plans/actions</a:t>
          </a:r>
        </a:p>
      </dgm:t>
    </dgm:pt>
    <dgm:pt modelId="{1D562603-8FE4-4F24-B8CC-98EEFD5AED78}" type="parTrans" cxnId="{7FD59FB0-9813-4A0D-9F8D-3515C52301FE}">
      <dgm:prSet/>
      <dgm:spPr/>
      <dgm:t>
        <a:bodyPr/>
        <a:lstStyle/>
        <a:p>
          <a:endParaRPr lang="en-US"/>
        </a:p>
      </dgm:t>
    </dgm:pt>
    <dgm:pt modelId="{6C615053-10C7-4ABF-B37D-589FE8EE2DC6}" type="sibTrans" cxnId="{7FD59FB0-9813-4A0D-9F8D-3515C52301FE}">
      <dgm:prSet/>
      <dgm:spPr/>
      <dgm:t>
        <a:bodyPr/>
        <a:lstStyle/>
        <a:p>
          <a:endParaRPr lang="en-US"/>
        </a:p>
      </dgm:t>
    </dgm:pt>
    <dgm:pt modelId="{B275B82D-570D-4D20-AE50-EA25C8C527D5}" type="pres">
      <dgm:prSet presAssocID="{16426AB8-C450-49FF-9BE5-E95DF3614716}" presName="linear" presStyleCnt="0">
        <dgm:presLayoutVars>
          <dgm:dir/>
          <dgm:animLvl val="lvl"/>
          <dgm:resizeHandles val="exact"/>
        </dgm:presLayoutVars>
      </dgm:prSet>
      <dgm:spPr/>
    </dgm:pt>
    <dgm:pt modelId="{035AA73E-0E3F-4C5B-AA06-DA6E07FB9E06}" type="pres">
      <dgm:prSet presAssocID="{027642B2-691E-499D-94EF-3184479B0F7F}" presName="parentLin" presStyleCnt="0"/>
      <dgm:spPr/>
    </dgm:pt>
    <dgm:pt modelId="{EDAD5B41-E423-4E76-959F-D56B6F04F0F1}" type="pres">
      <dgm:prSet presAssocID="{027642B2-691E-499D-94EF-3184479B0F7F}" presName="parentLeftMargin" presStyleLbl="node1" presStyleIdx="0" presStyleCnt="2"/>
      <dgm:spPr/>
    </dgm:pt>
    <dgm:pt modelId="{24FD4565-2FC9-46EB-8C66-89019CE54DFD}" type="pres">
      <dgm:prSet presAssocID="{027642B2-691E-499D-94EF-3184479B0F7F}" presName="parentText" presStyleLbl="node1" presStyleIdx="0" presStyleCnt="2">
        <dgm:presLayoutVars>
          <dgm:chMax val="0"/>
          <dgm:bulletEnabled val="1"/>
        </dgm:presLayoutVars>
      </dgm:prSet>
      <dgm:spPr/>
    </dgm:pt>
    <dgm:pt modelId="{7EF780CD-6250-4D2F-BEC1-B3F4705FA4DE}" type="pres">
      <dgm:prSet presAssocID="{027642B2-691E-499D-94EF-3184479B0F7F}" presName="negativeSpace" presStyleCnt="0"/>
      <dgm:spPr/>
    </dgm:pt>
    <dgm:pt modelId="{65B295AA-0B63-4164-AD81-DD39E5B6D234}" type="pres">
      <dgm:prSet presAssocID="{027642B2-691E-499D-94EF-3184479B0F7F}" presName="childText" presStyleLbl="conFgAcc1" presStyleIdx="0" presStyleCnt="2">
        <dgm:presLayoutVars>
          <dgm:bulletEnabled val="1"/>
        </dgm:presLayoutVars>
      </dgm:prSet>
      <dgm:spPr/>
    </dgm:pt>
    <dgm:pt modelId="{08239626-702F-444B-AAA8-4F9D833A962E}" type="pres">
      <dgm:prSet presAssocID="{2BEAD209-F1CA-4AC3-A0D1-F811400D5744}" presName="spaceBetweenRectangles" presStyleCnt="0"/>
      <dgm:spPr/>
    </dgm:pt>
    <dgm:pt modelId="{F9C29225-DABE-4512-B21C-16381D76523A}" type="pres">
      <dgm:prSet presAssocID="{E05A1B42-456F-43A2-A366-1BF197F46684}" presName="parentLin" presStyleCnt="0"/>
      <dgm:spPr/>
    </dgm:pt>
    <dgm:pt modelId="{E3C38CA1-E4BD-45B8-9258-B71272A9BC63}" type="pres">
      <dgm:prSet presAssocID="{E05A1B42-456F-43A2-A366-1BF197F46684}" presName="parentLeftMargin" presStyleLbl="node1" presStyleIdx="0" presStyleCnt="2"/>
      <dgm:spPr/>
    </dgm:pt>
    <dgm:pt modelId="{506FA993-52B3-4649-96B0-6020EC9F9354}" type="pres">
      <dgm:prSet presAssocID="{E05A1B42-456F-43A2-A366-1BF197F46684}" presName="parentText" presStyleLbl="node1" presStyleIdx="1" presStyleCnt="2">
        <dgm:presLayoutVars>
          <dgm:chMax val="0"/>
          <dgm:bulletEnabled val="1"/>
        </dgm:presLayoutVars>
      </dgm:prSet>
      <dgm:spPr/>
    </dgm:pt>
    <dgm:pt modelId="{CE310610-EE27-4B8E-B858-62FED3D75A1C}" type="pres">
      <dgm:prSet presAssocID="{E05A1B42-456F-43A2-A366-1BF197F46684}" presName="negativeSpace" presStyleCnt="0"/>
      <dgm:spPr/>
    </dgm:pt>
    <dgm:pt modelId="{75EBE929-8482-4AE1-968C-533214BCDA43}" type="pres">
      <dgm:prSet presAssocID="{E05A1B42-456F-43A2-A366-1BF197F46684}" presName="childText" presStyleLbl="conFgAcc1" presStyleIdx="1" presStyleCnt="2">
        <dgm:presLayoutVars>
          <dgm:bulletEnabled val="1"/>
        </dgm:presLayoutVars>
      </dgm:prSet>
      <dgm:spPr/>
    </dgm:pt>
  </dgm:ptLst>
  <dgm:cxnLst>
    <dgm:cxn modelId="{F214AA04-9750-4D14-8FF9-BFE61D697B89}" srcId="{E05A1B42-456F-43A2-A366-1BF197F46684}" destId="{ED042539-796B-4D0C-A88B-40238119F98E}" srcOrd="0" destOrd="0" parTransId="{3E245D5D-91E3-4145-A724-06CC5D9E0845}" sibTransId="{E15FE71D-B8AC-4377-871F-302003AB21BD}"/>
    <dgm:cxn modelId="{598BFF07-CD2D-430F-A16F-873A5570B4AE}" type="presOf" srcId="{35DA2F0D-4D18-44DA-9B9E-D10BB6FB3DD5}" destId="{65B295AA-0B63-4164-AD81-DD39E5B6D234}" srcOrd="0" destOrd="2" presId="urn:microsoft.com/office/officeart/2005/8/layout/list1"/>
    <dgm:cxn modelId="{DF830D09-7DF0-482F-8EBD-2A57F833E570}" type="presOf" srcId="{382B22E2-D999-4F41-9AD3-47D7F701BBF6}" destId="{75EBE929-8482-4AE1-968C-533214BCDA43}" srcOrd="0" destOrd="9" presId="urn:microsoft.com/office/officeart/2005/8/layout/list1"/>
    <dgm:cxn modelId="{8543C50D-BCB0-47E1-BADA-05A6FB1F7945}" type="presOf" srcId="{C7331CFC-55DB-4412-AD34-9666A3DD7596}" destId="{75EBE929-8482-4AE1-968C-533214BCDA43}" srcOrd="0" destOrd="8" presId="urn:microsoft.com/office/officeart/2005/8/layout/list1"/>
    <dgm:cxn modelId="{9552DE0F-5348-4880-981E-A69D06C20B68}" srcId="{E05A1B42-456F-43A2-A366-1BF197F46684}" destId="{5D6136F0-E708-4250-8C4A-AD3BF9F12141}" srcOrd="2" destOrd="0" parTransId="{E94ECE9A-4827-4B4A-A710-733BB75D7CE2}" sibTransId="{DAF2C076-9470-4377-B6E8-7C28B7229A8A}"/>
    <dgm:cxn modelId="{19B5AF1A-3055-4385-A253-18AFA2174957}" srcId="{027642B2-691E-499D-94EF-3184479B0F7F}" destId="{3175D5EB-2F07-4D6D-A64C-21296B1181B2}" srcOrd="1" destOrd="0" parTransId="{C121D9ED-8F00-4D7B-A4B6-17D3E54456C4}" sibTransId="{DB0D59B0-859F-46B2-BB06-C0D9B3A36B2D}"/>
    <dgm:cxn modelId="{0EC5C321-E388-4BEC-A370-598A209921B9}" srcId="{ED042539-796B-4D0C-A88B-40238119F98E}" destId="{B13FCF76-DE87-4B7E-BC7B-22F67E078435}" srcOrd="1" destOrd="0" parTransId="{C8A9DEE9-3003-4779-BE8C-324D82448420}" sibTransId="{81B09CF6-8900-457C-B977-CBE7FACCD775}"/>
    <dgm:cxn modelId="{D8F5B423-3D2E-48E4-8F78-6FE324B35526}" srcId="{16426AB8-C450-49FF-9BE5-E95DF3614716}" destId="{E05A1B42-456F-43A2-A366-1BF197F46684}" srcOrd="1" destOrd="0" parTransId="{7A4DDE9A-3C9F-40A7-B940-0965D46A5299}" sibTransId="{FAA7C220-8D60-4A2B-B9B2-477AEF6B57A4}"/>
    <dgm:cxn modelId="{A59FB42A-E452-4D34-8319-B6C1AA3F5DC0}" srcId="{027642B2-691E-499D-94EF-3184479B0F7F}" destId="{F4C7AF94-F9F5-48CE-B1DB-98576EED6BFA}" srcOrd="0" destOrd="0" parTransId="{8D4F3866-283F-4468-96A0-F21D540746F2}" sibTransId="{135CB0E3-7D04-418D-8B7F-923C45EC976D}"/>
    <dgm:cxn modelId="{D59AF82A-5244-4F98-961D-5B1467FF6116}" type="presOf" srcId="{3175D5EB-2F07-4D6D-A64C-21296B1181B2}" destId="{65B295AA-0B63-4164-AD81-DD39E5B6D234}" srcOrd="0" destOrd="1" presId="urn:microsoft.com/office/officeart/2005/8/layout/list1"/>
    <dgm:cxn modelId="{F1FA6A2D-4782-4D37-AD3B-F0BF521EE069}" type="presOf" srcId="{E05A1B42-456F-43A2-A366-1BF197F46684}" destId="{E3C38CA1-E4BD-45B8-9258-B71272A9BC63}" srcOrd="0" destOrd="0" presId="urn:microsoft.com/office/officeart/2005/8/layout/list1"/>
    <dgm:cxn modelId="{82BACE36-D068-4042-8B9F-D859026D030F}" srcId="{E05A1B42-456F-43A2-A366-1BF197F46684}" destId="{D7395A48-6CB8-48D4-AF9C-AB3A11C09FA7}" srcOrd="1" destOrd="0" parTransId="{BC35E8F1-5B3D-453F-8DC0-E5C1B9C34374}" sibTransId="{BACF21B9-9B1D-4FCE-8B50-579AFA32634B}"/>
    <dgm:cxn modelId="{670CE33B-68D7-475C-9923-D021394F9E2B}" type="presOf" srcId="{B13FCF76-DE87-4B7E-BC7B-22F67E078435}" destId="{75EBE929-8482-4AE1-968C-533214BCDA43}" srcOrd="0" destOrd="2" presId="urn:microsoft.com/office/officeart/2005/8/layout/list1"/>
    <dgm:cxn modelId="{AF68E53D-3955-467F-85E0-31CFC9C335A8}" srcId="{027642B2-691E-499D-94EF-3184479B0F7F}" destId="{35DA2F0D-4D18-44DA-9B9E-D10BB6FB3DD5}" srcOrd="2" destOrd="0" parTransId="{289E57B9-FBC7-4888-AA9A-0986B1BDFE43}" sibTransId="{0D960FFC-F435-44FE-98E8-D8ADFE37C7F2}"/>
    <dgm:cxn modelId="{E0187866-EC46-46DB-92A4-881EAF264193}" type="presOf" srcId="{16426AB8-C450-49FF-9BE5-E95DF3614716}" destId="{B275B82D-570D-4D20-AE50-EA25C8C527D5}" srcOrd="0" destOrd="0" presId="urn:microsoft.com/office/officeart/2005/8/layout/list1"/>
    <dgm:cxn modelId="{08973948-DA8D-4B14-B2B5-3BD1D696B74B}" type="presOf" srcId="{E05A1B42-456F-43A2-A366-1BF197F46684}" destId="{506FA993-52B3-4649-96B0-6020EC9F9354}" srcOrd="1" destOrd="0" presId="urn:microsoft.com/office/officeart/2005/8/layout/list1"/>
    <dgm:cxn modelId="{030D616A-4A5D-41B0-94D8-2C1A4E52EB35}" type="presOf" srcId="{867489C7-B534-49E6-B239-DB301FD7CEE8}" destId="{75EBE929-8482-4AE1-968C-533214BCDA43}" srcOrd="0" destOrd="1" presId="urn:microsoft.com/office/officeart/2005/8/layout/list1"/>
    <dgm:cxn modelId="{39AB346B-8F95-4E33-BF74-8F3D489251F2}" type="presOf" srcId="{12FC6D51-3A40-49E8-84CB-CA0A04229E25}" destId="{75EBE929-8482-4AE1-968C-533214BCDA43}" srcOrd="0" destOrd="5" presId="urn:microsoft.com/office/officeart/2005/8/layout/list1"/>
    <dgm:cxn modelId="{D2D36355-B7CC-4122-80BF-DF3915FA17EB}" type="presOf" srcId="{C1733F33-7E66-4665-A1E1-FA1B76CD64A1}" destId="{75EBE929-8482-4AE1-968C-533214BCDA43}" srcOrd="0" destOrd="10" presId="urn:microsoft.com/office/officeart/2005/8/layout/list1"/>
    <dgm:cxn modelId="{57F43F79-5A00-432A-879B-2032C20B35DE}" type="presOf" srcId="{D7395A48-6CB8-48D4-AF9C-AB3A11C09FA7}" destId="{75EBE929-8482-4AE1-968C-533214BCDA43}" srcOrd="0" destOrd="3" presId="urn:microsoft.com/office/officeart/2005/8/layout/list1"/>
    <dgm:cxn modelId="{23FBD05A-0279-4A27-AC6D-A07667E101CF}" type="presOf" srcId="{F4C7AF94-F9F5-48CE-B1DB-98576EED6BFA}" destId="{65B295AA-0B63-4164-AD81-DD39E5B6D234}" srcOrd="0" destOrd="0" presId="urn:microsoft.com/office/officeart/2005/8/layout/list1"/>
    <dgm:cxn modelId="{E46E0081-4FF7-4198-B1F0-B313577C20A6}" type="presOf" srcId="{9D4AD3AA-B85D-4CB4-89DD-6F91D0604359}" destId="{75EBE929-8482-4AE1-968C-533214BCDA43}" srcOrd="0" destOrd="6" presId="urn:microsoft.com/office/officeart/2005/8/layout/list1"/>
    <dgm:cxn modelId="{92ED4E81-61D8-4E26-8D8B-0F00501D82F9}" srcId="{D7395A48-6CB8-48D4-AF9C-AB3A11C09FA7}" destId="{12FC6D51-3A40-49E8-84CB-CA0A04229E25}" srcOrd="1" destOrd="0" parTransId="{DADC57A4-71E3-4D75-8005-F6A3D0243E27}" sibTransId="{BEF37DA5-B421-4DEA-8E0C-290B94A4D05D}"/>
    <dgm:cxn modelId="{CA4BB98C-4381-4227-A069-BCC9114914A0}" srcId="{D7395A48-6CB8-48D4-AF9C-AB3A11C09FA7}" destId="{232C9A50-C919-43E9-97E6-54BC6EDA0C8E}" srcOrd="0" destOrd="0" parTransId="{8BED52F5-8A28-4038-A067-1A0E60A85DC8}" sibTransId="{2568DA7B-44CF-4455-8931-29355E6BAA54}"/>
    <dgm:cxn modelId="{1D28F28C-7522-4D71-B837-6FD793D52857}" type="presOf" srcId="{ED042539-796B-4D0C-A88B-40238119F98E}" destId="{75EBE929-8482-4AE1-968C-533214BCDA43}" srcOrd="0" destOrd="0" presId="urn:microsoft.com/office/officeart/2005/8/layout/list1"/>
    <dgm:cxn modelId="{E8620795-1321-4FC7-A28E-E823A6F96FAC}" type="presOf" srcId="{232C9A50-C919-43E9-97E6-54BC6EDA0C8E}" destId="{75EBE929-8482-4AE1-968C-533214BCDA43}" srcOrd="0" destOrd="4" presId="urn:microsoft.com/office/officeart/2005/8/layout/list1"/>
    <dgm:cxn modelId="{B966A0A5-FEF5-4EFB-9872-0FFADB12C95E}" type="presOf" srcId="{027642B2-691E-499D-94EF-3184479B0F7F}" destId="{24FD4565-2FC9-46EB-8C66-89019CE54DFD}" srcOrd="1" destOrd="0" presId="urn:microsoft.com/office/officeart/2005/8/layout/list1"/>
    <dgm:cxn modelId="{7B6F49AD-543F-4EE1-9537-047E3E3AAA07}" type="presOf" srcId="{027642B2-691E-499D-94EF-3184479B0F7F}" destId="{EDAD5B41-E423-4E76-959F-D56B6F04F0F1}" srcOrd="0" destOrd="0" presId="urn:microsoft.com/office/officeart/2005/8/layout/list1"/>
    <dgm:cxn modelId="{7FD59FB0-9813-4A0D-9F8D-3515C52301FE}" srcId="{5D6136F0-E708-4250-8C4A-AD3BF9F12141}" destId="{E41C6F23-3C02-4EB2-9ADF-65286886AD82}" srcOrd="3" destOrd="0" parTransId="{1D562603-8FE4-4F24-B8CC-98EEFD5AED78}" sibTransId="{6C615053-10C7-4ABF-B37D-589FE8EE2DC6}"/>
    <dgm:cxn modelId="{6EF5F2BC-04BA-4E03-82DA-6B61C44455B4}" srcId="{D7395A48-6CB8-48D4-AF9C-AB3A11C09FA7}" destId="{9D4AD3AA-B85D-4CB4-89DD-6F91D0604359}" srcOrd="2" destOrd="0" parTransId="{BB02F31F-E534-4A57-BE61-0AC0B6F40535}" sibTransId="{710A5CA1-3E97-4EC6-A3F1-B240B7A8C6BD}"/>
    <dgm:cxn modelId="{076163BE-EBD9-4DC2-B6DD-9F6133BDD9F2}" srcId="{5D6136F0-E708-4250-8C4A-AD3BF9F12141}" destId="{C7331CFC-55DB-4412-AD34-9666A3DD7596}" srcOrd="0" destOrd="0" parTransId="{89DDF624-DB3C-4777-A0F5-F2A982E1BAEE}" sibTransId="{70DE6A06-8281-47AA-878D-32BD6B62341C}"/>
    <dgm:cxn modelId="{8B0175C4-4BBE-41D6-B275-4B6DE292C19B}" type="presOf" srcId="{E41C6F23-3C02-4EB2-9ADF-65286886AD82}" destId="{75EBE929-8482-4AE1-968C-533214BCDA43}" srcOrd="0" destOrd="11" presId="urn:microsoft.com/office/officeart/2005/8/layout/list1"/>
    <dgm:cxn modelId="{8F0AD6C5-4A75-42B9-B07D-4FFD5D05CE2C}" type="presOf" srcId="{5D6136F0-E708-4250-8C4A-AD3BF9F12141}" destId="{75EBE929-8482-4AE1-968C-533214BCDA43}" srcOrd="0" destOrd="7" presId="urn:microsoft.com/office/officeart/2005/8/layout/list1"/>
    <dgm:cxn modelId="{FA79A9CD-0D2F-4110-BD82-7454594DD115}" srcId="{5D6136F0-E708-4250-8C4A-AD3BF9F12141}" destId="{C1733F33-7E66-4665-A1E1-FA1B76CD64A1}" srcOrd="2" destOrd="0" parTransId="{462397B3-700A-4747-B0EB-EAD94FD4CAED}" sibTransId="{FC23625E-DFF3-4BC7-BE47-664DA2191F42}"/>
    <dgm:cxn modelId="{431D20D7-F9F8-4AD5-8011-DAB5610CC163}" srcId="{5D6136F0-E708-4250-8C4A-AD3BF9F12141}" destId="{382B22E2-D999-4F41-9AD3-47D7F701BBF6}" srcOrd="1" destOrd="0" parTransId="{7D75465E-61B4-4F06-8CB1-926257D29498}" sibTransId="{9DFE7661-06B5-4314-B255-9D2279DD4F26}"/>
    <dgm:cxn modelId="{63655BD7-EC0E-490F-AEC7-31E28CA66541}" srcId="{ED042539-796B-4D0C-A88B-40238119F98E}" destId="{867489C7-B534-49E6-B239-DB301FD7CEE8}" srcOrd="0" destOrd="0" parTransId="{02459800-7702-4F56-8F4F-D83D6D8718DB}" sibTransId="{D102A3CD-6DA8-40C3-8F32-B92AFFC3C69E}"/>
    <dgm:cxn modelId="{8007F6DA-A6FA-40FB-A5DD-181E44FFEAB1}" srcId="{16426AB8-C450-49FF-9BE5-E95DF3614716}" destId="{027642B2-691E-499D-94EF-3184479B0F7F}" srcOrd="0" destOrd="0" parTransId="{BF4CD50B-D520-4312-898C-2885A0BEFAF6}" sibTransId="{2BEAD209-F1CA-4AC3-A0D1-F811400D5744}"/>
    <dgm:cxn modelId="{F34D3B4C-07B3-4B64-BB52-EEBA49263BA1}" type="presParOf" srcId="{B275B82D-570D-4D20-AE50-EA25C8C527D5}" destId="{035AA73E-0E3F-4C5B-AA06-DA6E07FB9E06}" srcOrd="0" destOrd="0" presId="urn:microsoft.com/office/officeart/2005/8/layout/list1"/>
    <dgm:cxn modelId="{BCED2EA8-8DB8-4BC5-B88E-9EA3D5E514F6}" type="presParOf" srcId="{035AA73E-0E3F-4C5B-AA06-DA6E07FB9E06}" destId="{EDAD5B41-E423-4E76-959F-D56B6F04F0F1}" srcOrd="0" destOrd="0" presId="urn:microsoft.com/office/officeart/2005/8/layout/list1"/>
    <dgm:cxn modelId="{FBF2423C-EBEA-4914-8D35-BD555F7B32A8}" type="presParOf" srcId="{035AA73E-0E3F-4C5B-AA06-DA6E07FB9E06}" destId="{24FD4565-2FC9-46EB-8C66-89019CE54DFD}" srcOrd="1" destOrd="0" presId="urn:microsoft.com/office/officeart/2005/8/layout/list1"/>
    <dgm:cxn modelId="{1A129041-A477-4806-92BD-F7F97C1B1E8C}" type="presParOf" srcId="{B275B82D-570D-4D20-AE50-EA25C8C527D5}" destId="{7EF780CD-6250-4D2F-BEC1-B3F4705FA4DE}" srcOrd="1" destOrd="0" presId="urn:microsoft.com/office/officeart/2005/8/layout/list1"/>
    <dgm:cxn modelId="{6BB2AF01-9879-4FB5-BEC0-D0F5AC2417EF}" type="presParOf" srcId="{B275B82D-570D-4D20-AE50-EA25C8C527D5}" destId="{65B295AA-0B63-4164-AD81-DD39E5B6D234}" srcOrd="2" destOrd="0" presId="urn:microsoft.com/office/officeart/2005/8/layout/list1"/>
    <dgm:cxn modelId="{C08ABAFC-6F2D-4EA7-BFE9-903A213251E7}" type="presParOf" srcId="{B275B82D-570D-4D20-AE50-EA25C8C527D5}" destId="{08239626-702F-444B-AAA8-4F9D833A962E}" srcOrd="3" destOrd="0" presId="urn:microsoft.com/office/officeart/2005/8/layout/list1"/>
    <dgm:cxn modelId="{C1592A25-399F-41CF-9B61-A6D8126257E4}" type="presParOf" srcId="{B275B82D-570D-4D20-AE50-EA25C8C527D5}" destId="{F9C29225-DABE-4512-B21C-16381D76523A}" srcOrd="4" destOrd="0" presId="urn:microsoft.com/office/officeart/2005/8/layout/list1"/>
    <dgm:cxn modelId="{5A3762F2-3F4C-4758-A279-A1E37442F364}" type="presParOf" srcId="{F9C29225-DABE-4512-B21C-16381D76523A}" destId="{E3C38CA1-E4BD-45B8-9258-B71272A9BC63}" srcOrd="0" destOrd="0" presId="urn:microsoft.com/office/officeart/2005/8/layout/list1"/>
    <dgm:cxn modelId="{39A5D67D-60F3-4A43-A85C-AEC6E843E88C}" type="presParOf" srcId="{F9C29225-DABE-4512-B21C-16381D76523A}" destId="{506FA993-52B3-4649-96B0-6020EC9F9354}" srcOrd="1" destOrd="0" presId="urn:microsoft.com/office/officeart/2005/8/layout/list1"/>
    <dgm:cxn modelId="{34BCF03A-5BB6-42C7-8A36-0337DB977272}" type="presParOf" srcId="{B275B82D-570D-4D20-AE50-EA25C8C527D5}" destId="{CE310610-EE27-4B8E-B858-62FED3D75A1C}" srcOrd="5" destOrd="0" presId="urn:microsoft.com/office/officeart/2005/8/layout/list1"/>
    <dgm:cxn modelId="{C7FE60E0-EC54-4C15-A7B4-DA5872769163}" type="presParOf" srcId="{B275B82D-570D-4D20-AE50-EA25C8C527D5}" destId="{75EBE929-8482-4AE1-968C-533214BCDA43}"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43CAFC2-8766-4260-B6D3-A1AC3EA91626}" type="doc">
      <dgm:prSet loTypeId="urn:microsoft.com/office/officeart/2008/layout/AlternatingHexagons" loCatId="list" qsTypeId="urn:microsoft.com/office/officeart/2005/8/quickstyle/simple1" qsCatId="simple" csTypeId="urn:microsoft.com/office/officeart/2005/8/colors/accent6_2" csCatId="accent6" phldr="1"/>
      <dgm:spPr/>
      <dgm:t>
        <a:bodyPr/>
        <a:lstStyle/>
        <a:p>
          <a:endParaRPr lang="en-US"/>
        </a:p>
      </dgm:t>
    </dgm:pt>
    <dgm:pt modelId="{5D04D86D-4B58-4B77-BECB-6CE0228BB898}">
      <dgm:prSet/>
      <dgm:spPr/>
      <dgm:t>
        <a:bodyPr/>
        <a:lstStyle/>
        <a:p>
          <a:r>
            <a:rPr lang="en-US" b="0" i="0" baseline="0"/>
            <a:t>Delivery mass</a:t>
          </a:r>
          <a:endParaRPr lang="en-US"/>
        </a:p>
      </dgm:t>
    </dgm:pt>
    <dgm:pt modelId="{3C7F6DCB-C499-412C-AAAB-B21814DDD570}" type="parTrans" cxnId="{0D57CE66-3F0D-4253-8249-1BCAC3820228}">
      <dgm:prSet/>
      <dgm:spPr/>
      <dgm:t>
        <a:bodyPr/>
        <a:lstStyle/>
        <a:p>
          <a:endParaRPr lang="en-US"/>
        </a:p>
      </dgm:t>
    </dgm:pt>
    <dgm:pt modelId="{8614B3C7-FD57-48D5-9E58-9E0DE50BFE70}" type="sibTrans" cxnId="{0D57CE66-3F0D-4253-8249-1BCAC3820228}">
      <dgm:prSet/>
      <dgm:spPr/>
      <dgm:t>
        <a:bodyPr/>
        <a:lstStyle/>
        <a:p>
          <a:endParaRPr lang="en-US"/>
        </a:p>
      </dgm:t>
    </dgm:pt>
    <dgm:pt modelId="{755CA003-ADA8-4F38-9FA6-992EFCE83D71}">
      <dgm:prSet/>
      <dgm:spPr/>
      <dgm:t>
        <a:bodyPr/>
        <a:lstStyle/>
        <a:p>
          <a:r>
            <a:rPr lang="en-US" b="0" i="0" baseline="0"/>
            <a:t>Functional volumes</a:t>
          </a:r>
          <a:endParaRPr lang="en-US"/>
        </a:p>
      </dgm:t>
    </dgm:pt>
    <dgm:pt modelId="{B321A2F0-2799-4D7C-8C18-15B5E21E2C3D}" type="parTrans" cxnId="{76229BC4-8E42-4CCC-B620-AABC5825841C}">
      <dgm:prSet/>
      <dgm:spPr/>
      <dgm:t>
        <a:bodyPr/>
        <a:lstStyle/>
        <a:p>
          <a:endParaRPr lang="en-US"/>
        </a:p>
      </dgm:t>
    </dgm:pt>
    <dgm:pt modelId="{4822C4AA-B36F-431B-8EC7-0AC89121312A}" type="sibTrans" cxnId="{76229BC4-8E42-4CCC-B620-AABC5825841C}">
      <dgm:prSet/>
      <dgm:spPr/>
      <dgm:t>
        <a:bodyPr/>
        <a:lstStyle/>
        <a:p>
          <a:endParaRPr lang="en-US"/>
        </a:p>
      </dgm:t>
    </dgm:pt>
    <dgm:pt modelId="{424E6E9F-D0B6-4351-A408-57A8BB7014D2}">
      <dgm:prSet/>
      <dgm:spPr/>
      <dgm:t>
        <a:bodyPr/>
        <a:lstStyle/>
        <a:p>
          <a:r>
            <a:rPr lang="en-US" b="0" i="0" baseline="0"/>
            <a:t>ECLSS loop closure</a:t>
          </a:r>
          <a:endParaRPr lang="en-US"/>
        </a:p>
      </dgm:t>
    </dgm:pt>
    <dgm:pt modelId="{B6A3C4C0-89A6-4AFA-8A05-B4980C71A458}" type="parTrans" cxnId="{9DC55EFC-7642-45C4-B030-7C29D1EE9385}">
      <dgm:prSet/>
      <dgm:spPr/>
      <dgm:t>
        <a:bodyPr/>
        <a:lstStyle/>
        <a:p>
          <a:endParaRPr lang="en-US"/>
        </a:p>
      </dgm:t>
    </dgm:pt>
    <dgm:pt modelId="{F5CA1AAD-B076-44F5-ADA5-87D0E0442401}" type="sibTrans" cxnId="{9DC55EFC-7642-45C4-B030-7C29D1EE9385}">
      <dgm:prSet/>
      <dgm:spPr/>
      <dgm:t>
        <a:bodyPr/>
        <a:lstStyle/>
        <a:p>
          <a:endParaRPr lang="en-US"/>
        </a:p>
      </dgm:t>
    </dgm:pt>
    <dgm:pt modelId="{52FA10D5-37D2-4096-8AED-60AE661E209F}" type="pres">
      <dgm:prSet presAssocID="{B43CAFC2-8766-4260-B6D3-A1AC3EA91626}" presName="Name0" presStyleCnt="0">
        <dgm:presLayoutVars>
          <dgm:chMax/>
          <dgm:chPref/>
          <dgm:dir/>
          <dgm:animLvl val="lvl"/>
        </dgm:presLayoutVars>
      </dgm:prSet>
      <dgm:spPr/>
    </dgm:pt>
    <dgm:pt modelId="{68A65262-1014-46C5-B053-D89A7ACFA3EA}" type="pres">
      <dgm:prSet presAssocID="{5D04D86D-4B58-4B77-BECB-6CE0228BB898}" presName="composite" presStyleCnt="0"/>
      <dgm:spPr/>
    </dgm:pt>
    <dgm:pt modelId="{868D1832-2610-4979-A1CC-DB080E594CD3}" type="pres">
      <dgm:prSet presAssocID="{5D04D86D-4B58-4B77-BECB-6CE0228BB898}" presName="Parent1" presStyleLbl="node1" presStyleIdx="0" presStyleCnt="6">
        <dgm:presLayoutVars>
          <dgm:chMax val="1"/>
          <dgm:chPref val="1"/>
          <dgm:bulletEnabled val="1"/>
        </dgm:presLayoutVars>
      </dgm:prSet>
      <dgm:spPr/>
    </dgm:pt>
    <dgm:pt modelId="{52C09DF9-11A2-4165-B84A-C20C1C50DB97}" type="pres">
      <dgm:prSet presAssocID="{5D04D86D-4B58-4B77-BECB-6CE0228BB898}" presName="Childtext1" presStyleLbl="revTx" presStyleIdx="0" presStyleCnt="3">
        <dgm:presLayoutVars>
          <dgm:chMax val="0"/>
          <dgm:chPref val="0"/>
          <dgm:bulletEnabled val="1"/>
        </dgm:presLayoutVars>
      </dgm:prSet>
      <dgm:spPr/>
    </dgm:pt>
    <dgm:pt modelId="{DEE6E84C-9180-4B9F-BE92-9850144AACE5}" type="pres">
      <dgm:prSet presAssocID="{5D04D86D-4B58-4B77-BECB-6CE0228BB898}" presName="BalanceSpacing" presStyleCnt="0"/>
      <dgm:spPr/>
    </dgm:pt>
    <dgm:pt modelId="{8F9EDABA-5E92-4536-8DF4-8D04F6142E3B}" type="pres">
      <dgm:prSet presAssocID="{5D04D86D-4B58-4B77-BECB-6CE0228BB898}" presName="BalanceSpacing1" presStyleCnt="0"/>
      <dgm:spPr/>
    </dgm:pt>
    <dgm:pt modelId="{DDEBCFC4-26FD-4F87-B599-7C4498499AE5}" type="pres">
      <dgm:prSet presAssocID="{8614B3C7-FD57-48D5-9E58-9E0DE50BFE70}" presName="Accent1Text" presStyleLbl="node1" presStyleIdx="1" presStyleCnt="6"/>
      <dgm:spPr/>
    </dgm:pt>
    <dgm:pt modelId="{D77DA24F-F12A-46C1-A7AE-37E7B3E29FD5}" type="pres">
      <dgm:prSet presAssocID="{8614B3C7-FD57-48D5-9E58-9E0DE50BFE70}" presName="spaceBetweenRectangles" presStyleCnt="0"/>
      <dgm:spPr/>
    </dgm:pt>
    <dgm:pt modelId="{39D3B019-8238-4878-9544-E62A2D0E7EA0}" type="pres">
      <dgm:prSet presAssocID="{755CA003-ADA8-4F38-9FA6-992EFCE83D71}" presName="composite" presStyleCnt="0"/>
      <dgm:spPr/>
    </dgm:pt>
    <dgm:pt modelId="{1F3EEA33-0366-4240-9411-A02E6AEB7DA9}" type="pres">
      <dgm:prSet presAssocID="{755CA003-ADA8-4F38-9FA6-992EFCE83D71}" presName="Parent1" presStyleLbl="node1" presStyleIdx="2" presStyleCnt="6">
        <dgm:presLayoutVars>
          <dgm:chMax val="1"/>
          <dgm:chPref val="1"/>
          <dgm:bulletEnabled val="1"/>
        </dgm:presLayoutVars>
      </dgm:prSet>
      <dgm:spPr/>
    </dgm:pt>
    <dgm:pt modelId="{26F5DCB3-7D1B-4810-ADAD-76F6D05A6B82}" type="pres">
      <dgm:prSet presAssocID="{755CA003-ADA8-4F38-9FA6-992EFCE83D71}" presName="Childtext1" presStyleLbl="revTx" presStyleIdx="1" presStyleCnt="3">
        <dgm:presLayoutVars>
          <dgm:chMax val="0"/>
          <dgm:chPref val="0"/>
          <dgm:bulletEnabled val="1"/>
        </dgm:presLayoutVars>
      </dgm:prSet>
      <dgm:spPr/>
    </dgm:pt>
    <dgm:pt modelId="{2F5F801A-5CF4-4CC1-8281-35FD0710537C}" type="pres">
      <dgm:prSet presAssocID="{755CA003-ADA8-4F38-9FA6-992EFCE83D71}" presName="BalanceSpacing" presStyleCnt="0"/>
      <dgm:spPr/>
    </dgm:pt>
    <dgm:pt modelId="{A4DA4FF9-131D-4360-8C1A-93B279C4C744}" type="pres">
      <dgm:prSet presAssocID="{755CA003-ADA8-4F38-9FA6-992EFCE83D71}" presName="BalanceSpacing1" presStyleCnt="0"/>
      <dgm:spPr/>
    </dgm:pt>
    <dgm:pt modelId="{B9EEFE03-BE06-4811-A4C9-308B6781DCB1}" type="pres">
      <dgm:prSet presAssocID="{4822C4AA-B36F-431B-8EC7-0AC89121312A}" presName="Accent1Text" presStyleLbl="node1" presStyleIdx="3" presStyleCnt="6"/>
      <dgm:spPr/>
    </dgm:pt>
    <dgm:pt modelId="{0C5FF6D3-BF69-4BA1-A9B9-75E882580FF7}" type="pres">
      <dgm:prSet presAssocID="{4822C4AA-B36F-431B-8EC7-0AC89121312A}" presName="spaceBetweenRectangles" presStyleCnt="0"/>
      <dgm:spPr/>
    </dgm:pt>
    <dgm:pt modelId="{8C6DAC37-B22E-4D9E-ABFC-60DA0F941A13}" type="pres">
      <dgm:prSet presAssocID="{424E6E9F-D0B6-4351-A408-57A8BB7014D2}" presName="composite" presStyleCnt="0"/>
      <dgm:spPr/>
    </dgm:pt>
    <dgm:pt modelId="{D672D2E9-88FD-41B8-A859-E947CB625D04}" type="pres">
      <dgm:prSet presAssocID="{424E6E9F-D0B6-4351-A408-57A8BB7014D2}" presName="Parent1" presStyleLbl="node1" presStyleIdx="4" presStyleCnt="6">
        <dgm:presLayoutVars>
          <dgm:chMax val="1"/>
          <dgm:chPref val="1"/>
          <dgm:bulletEnabled val="1"/>
        </dgm:presLayoutVars>
      </dgm:prSet>
      <dgm:spPr/>
    </dgm:pt>
    <dgm:pt modelId="{7BCB3E51-AB7A-479E-ABC6-8021306823B5}" type="pres">
      <dgm:prSet presAssocID="{424E6E9F-D0B6-4351-A408-57A8BB7014D2}" presName="Childtext1" presStyleLbl="revTx" presStyleIdx="2" presStyleCnt="3">
        <dgm:presLayoutVars>
          <dgm:chMax val="0"/>
          <dgm:chPref val="0"/>
          <dgm:bulletEnabled val="1"/>
        </dgm:presLayoutVars>
      </dgm:prSet>
      <dgm:spPr/>
    </dgm:pt>
    <dgm:pt modelId="{65B0A54B-F89E-4DC5-9DE2-9C0D4063E1CA}" type="pres">
      <dgm:prSet presAssocID="{424E6E9F-D0B6-4351-A408-57A8BB7014D2}" presName="BalanceSpacing" presStyleCnt="0"/>
      <dgm:spPr/>
    </dgm:pt>
    <dgm:pt modelId="{FF6D0EEF-2EF4-4F8E-B6B9-5668294AEDEE}" type="pres">
      <dgm:prSet presAssocID="{424E6E9F-D0B6-4351-A408-57A8BB7014D2}" presName="BalanceSpacing1" presStyleCnt="0"/>
      <dgm:spPr/>
    </dgm:pt>
    <dgm:pt modelId="{B8EE8913-BDE5-4102-B7D9-67E59C8596A9}" type="pres">
      <dgm:prSet presAssocID="{F5CA1AAD-B076-44F5-ADA5-87D0E0442401}" presName="Accent1Text" presStyleLbl="node1" presStyleIdx="5" presStyleCnt="6"/>
      <dgm:spPr/>
    </dgm:pt>
  </dgm:ptLst>
  <dgm:cxnLst>
    <dgm:cxn modelId="{E71D7A30-7DE9-4E7A-9C54-55C30B858103}" type="presOf" srcId="{F5CA1AAD-B076-44F5-ADA5-87D0E0442401}" destId="{B8EE8913-BDE5-4102-B7D9-67E59C8596A9}" srcOrd="0" destOrd="0" presId="urn:microsoft.com/office/officeart/2008/layout/AlternatingHexagons"/>
    <dgm:cxn modelId="{F7A30734-2937-4140-A15C-D0F508BF0ED9}" type="presOf" srcId="{755CA003-ADA8-4F38-9FA6-992EFCE83D71}" destId="{1F3EEA33-0366-4240-9411-A02E6AEB7DA9}" srcOrd="0" destOrd="0" presId="urn:microsoft.com/office/officeart/2008/layout/AlternatingHexagons"/>
    <dgm:cxn modelId="{0D57CE66-3F0D-4253-8249-1BCAC3820228}" srcId="{B43CAFC2-8766-4260-B6D3-A1AC3EA91626}" destId="{5D04D86D-4B58-4B77-BECB-6CE0228BB898}" srcOrd="0" destOrd="0" parTransId="{3C7F6DCB-C499-412C-AAAB-B21814DDD570}" sibTransId="{8614B3C7-FD57-48D5-9E58-9E0DE50BFE70}"/>
    <dgm:cxn modelId="{6A224652-11CF-4658-A28D-FF80D51C36F7}" type="presOf" srcId="{4822C4AA-B36F-431B-8EC7-0AC89121312A}" destId="{B9EEFE03-BE06-4811-A4C9-308B6781DCB1}" srcOrd="0" destOrd="0" presId="urn:microsoft.com/office/officeart/2008/layout/AlternatingHexagons"/>
    <dgm:cxn modelId="{1C3C567A-084C-4AC0-842B-D767BFDA7D63}" type="presOf" srcId="{5D04D86D-4B58-4B77-BECB-6CE0228BB898}" destId="{868D1832-2610-4979-A1CC-DB080E594CD3}" srcOrd="0" destOrd="0" presId="urn:microsoft.com/office/officeart/2008/layout/AlternatingHexagons"/>
    <dgm:cxn modelId="{CE65D87A-59C1-4107-8250-B555CBC32FD8}" type="presOf" srcId="{424E6E9F-D0B6-4351-A408-57A8BB7014D2}" destId="{D672D2E9-88FD-41B8-A859-E947CB625D04}" srcOrd="0" destOrd="0" presId="urn:microsoft.com/office/officeart/2008/layout/AlternatingHexagons"/>
    <dgm:cxn modelId="{5B7E5185-BE2E-4580-8CB7-3DC6AEDF4952}" type="presOf" srcId="{B43CAFC2-8766-4260-B6D3-A1AC3EA91626}" destId="{52FA10D5-37D2-4096-8AED-60AE661E209F}" srcOrd="0" destOrd="0" presId="urn:microsoft.com/office/officeart/2008/layout/AlternatingHexagons"/>
    <dgm:cxn modelId="{DAD0CCB0-D330-4EF9-8A52-00AD788743BC}" type="presOf" srcId="{8614B3C7-FD57-48D5-9E58-9E0DE50BFE70}" destId="{DDEBCFC4-26FD-4F87-B599-7C4498499AE5}" srcOrd="0" destOrd="0" presId="urn:microsoft.com/office/officeart/2008/layout/AlternatingHexagons"/>
    <dgm:cxn modelId="{76229BC4-8E42-4CCC-B620-AABC5825841C}" srcId="{B43CAFC2-8766-4260-B6D3-A1AC3EA91626}" destId="{755CA003-ADA8-4F38-9FA6-992EFCE83D71}" srcOrd="1" destOrd="0" parTransId="{B321A2F0-2799-4D7C-8C18-15B5E21E2C3D}" sibTransId="{4822C4AA-B36F-431B-8EC7-0AC89121312A}"/>
    <dgm:cxn modelId="{9DC55EFC-7642-45C4-B030-7C29D1EE9385}" srcId="{B43CAFC2-8766-4260-B6D3-A1AC3EA91626}" destId="{424E6E9F-D0B6-4351-A408-57A8BB7014D2}" srcOrd="2" destOrd="0" parTransId="{B6A3C4C0-89A6-4AFA-8A05-B4980C71A458}" sibTransId="{F5CA1AAD-B076-44F5-ADA5-87D0E0442401}"/>
    <dgm:cxn modelId="{592DCCD6-98B8-422B-B259-CCE789A36234}" type="presParOf" srcId="{52FA10D5-37D2-4096-8AED-60AE661E209F}" destId="{68A65262-1014-46C5-B053-D89A7ACFA3EA}" srcOrd="0" destOrd="0" presId="urn:microsoft.com/office/officeart/2008/layout/AlternatingHexagons"/>
    <dgm:cxn modelId="{CE66801D-1EFF-45CD-83FD-4B9E63657598}" type="presParOf" srcId="{68A65262-1014-46C5-B053-D89A7ACFA3EA}" destId="{868D1832-2610-4979-A1CC-DB080E594CD3}" srcOrd="0" destOrd="0" presId="urn:microsoft.com/office/officeart/2008/layout/AlternatingHexagons"/>
    <dgm:cxn modelId="{7A17F42A-62CE-4444-9911-799425A09C3A}" type="presParOf" srcId="{68A65262-1014-46C5-B053-D89A7ACFA3EA}" destId="{52C09DF9-11A2-4165-B84A-C20C1C50DB97}" srcOrd="1" destOrd="0" presId="urn:microsoft.com/office/officeart/2008/layout/AlternatingHexagons"/>
    <dgm:cxn modelId="{DB1D3EAF-2DF9-476F-AF62-70F78E25E8F0}" type="presParOf" srcId="{68A65262-1014-46C5-B053-D89A7ACFA3EA}" destId="{DEE6E84C-9180-4B9F-BE92-9850144AACE5}" srcOrd="2" destOrd="0" presId="urn:microsoft.com/office/officeart/2008/layout/AlternatingHexagons"/>
    <dgm:cxn modelId="{041A0AAE-4270-4A16-9337-4FFC35E765F5}" type="presParOf" srcId="{68A65262-1014-46C5-B053-D89A7ACFA3EA}" destId="{8F9EDABA-5E92-4536-8DF4-8D04F6142E3B}" srcOrd="3" destOrd="0" presId="urn:microsoft.com/office/officeart/2008/layout/AlternatingHexagons"/>
    <dgm:cxn modelId="{6A98C0C9-59AD-4533-B4F4-30D5077007D5}" type="presParOf" srcId="{68A65262-1014-46C5-B053-D89A7ACFA3EA}" destId="{DDEBCFC4-26FD-4F87-B599-7C4498499AE5}" srcOrd="4" destOrd="0" presId="urn:microsoft.com/office/officeart/2008/layout/AlternatingHexagons"/>
    <dgm:cxn modelId="{05AB0E93-D748-4D28-BE86-91C0C30483DE}" type="presParOf" srcId="{52FA10D5-37D2-4096-8AED-60AE661E209F}" destId="{D77DA24F-F12A-46C1-A7AE-37E7B3E29FD5}" srcOrd="1" destOrd="0" presId="urn:microsoft.com/office/officeart/2008/layout/AlternatingHexagons"/>
    <dgm:cxn modelId="{93E176C1-8082-4484-B1A7-3C68BEB13B4B}" type="presParOf" srcId="{52FA10D5-37D2-4096-8AED-60AE661E209F}" destId="{39D3B019-8238-4878-9544-E62A2D0E7EA0}" srcOrd="2" destOrd="0" presId="urn:microsoft.com/office/officeart/2008/layout/AlternatingHexagons"/>
    <dgm:cxn modelId="{88BCE2A1-26C2-44CE-942A-09A150608EF0}" type="presParOf" srcId="{39D3B019-8238-4878-9544-E62A2D0E7EA0}" destId="{1F3EEA33-0366-4240-9411-A02E6AEB7DA9}" srcOrd="0" destOrd="0" presId="urn:microsoft.com/office/officeart/2008/layout/AlternatingHexagons"/>
    <dgm:cxn modelId="{D8B84E85-116F-4C2E-9E74-759195BB2CFF}" type="presParOf" srcId="{39D3B019-8238-4878-9544-E62A2D0E7EA0}" destId="{26F5DCB3-7D1B-4810-ADAD-76F6D05A6B82}" srcOrd="1" destOrd="0" presId="urn:microsoft.com/office/officeart/2008/layout/AlternatingHexagons"/>
    <dgm:cxn modelId="{3DE796D6-2911-4E57-B2B6-3521693314C2}" type="presParOf" srcId="{39D3B019-8238-4878-9544-E62A2D0E7EA0}" destId="{2F5F801A-5CF4-4CC1-8281-35FD0710537C}" srcOrd="2" destOrd="0" presId="urn:microsoft.com/office/officeart/2008/layout/AlternatingHexagons"/>
    <dgm:cxn modelId="{779B6824-44B4-499B-950F-57DA4E7C1309}" type="presParOf" srcId="{39D3B019-8238-4878-9544-E62A2D0E7EA0}" destId="{A4DA4FF9-131D-4360-8C1A-93B279C4C744}" srcOrd="3" destOrd="0" presId="urn:microsoft.com/office/officeart/2008/layout/AlternatingHexagons"/>
    <dgm:cxn modelId="{D181AC56-68E1-435D-A6DF-E063069D1ED2}" type="presParOf" srcId="{39D3B019-8238-4878-9544-E62A2D0E7EA0}" destId="{B9EEFE03-BE06-4811-A4C9-308B6781DCB1}" srcOrd="4" destOrd="0" presId="urn:microsoft.com/office/officeart/2008/layout/AlternatingHexagons"/>
    <dgm:cxn modelId="{53C021BF-D289-491A-BC0E-23278103E61A}" type="presParOf" srcId="{52FA10D5-37D2-4096-8AED-60AE661E209F}" destId="{0C5FF6D3-BF69-4BA1-A9B9-75E882580FF7}" srcOrd="3" destOrd="0" presId="urn:microsoft.com/office/officeart/2008/layout/AlternatingHexagons"/>
    <dgm:cxn modelId="{FB51E37D-B9B7-45FE-B2E1-64648F0B3C44}" type="presParOf" srcId="{52FA10D5-37D2-4096-8AED-60AE661E209F}" destId="{8C6DAC37-B22E-4D9E-ABFC-60DA0F941A13}" srcOrd="4" destOrd="0" presId="urn:microsoft.com/office/officeart/2008/layout/AlternatingHexagons"/>
    <dgm:cxn modelId="{8EA89DC2-7CDC-408A-B770-E8250142B6DB}" type="presParOf" srcId="{8C6DAC37-B22E-4D9E-ABFC-60DA0F941A13}" destId="{D672D2E9-88FD-41B8-A859-E947CB625D04}" srcOrd="0" destOrd="0" presId="urn:microsoft.com/office/officeart/2008/layout/AlternatingHexagons"/>
    <dgm:cxn modelId="{79CEE6E1-0268-440B-8CF0-06E341D41B46}" type="presParOf" srcId="{8C6DAC37-B22E-4D9E-ABFC-60DA0F941A13}" destId="{7BCB3E51-AB7A-479E-ABC6-8021306823B5}" srcOrd="1" destOrd="0" presId="urn:microsoft.com/office/officeart/2008/layout/AlternatingHexagons"/>
    <dgm:cxn modelId="{58B2EFC4-AFAF-4218-A5FB-C7F7A76F4A82}" type="presParOf" srcId="{8C6DAC37-B22E-4D9E-ABFC-60DA0F941A13}" destId="{65B0A54B-F89E-4DC5-9DE2-9C0D4063E1CA}" srcOrd="2" destOrd="0" presId="urn:microsoft.com/office/officeart/2008/layout/AlternatingHexagons"/>
    <dgm:cxn modelId="{DD4EBDF4-70A2-4ACB-B9AD-D650F86776A6}" type="presParOf" srcId="{8C6DAC37-B22E-4D9E-ABFC-60DA0F941A13}" destId="{FF6D0EEF-2EF4-4F8E-B6B9-5668294AEDEE}" srcOrd="3" destOrd="0" presId="urn:microsoft.com/office/officeart/2008/layout/AlternatingHexagons"/>
    <dgm:cxn modelId="{EEB6C7AA-791E-4EB0-AC2C-822CA23B8226}" type="presParOf" srcId="{8C6DAC37-B22E-4D9E-ABFC-60DA0F941A13}" destId="{B8EE8913-BDE5-4102-B7D9-67E59C8596A9}" srcOrd="4" destOrd="0" presId="urn:microsoft.com/office/officeart/2008/layout/AlternatingHexagon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DA0C93-79BA-495A-8710-C7ABB4E6B78C}">
      <dsp:nvSpPr>
        <dsp:cNvPr id="0" name=""/>
        <dsp:cNvSpPr/>
      </dsp:nvSpPr>
      <dsp:spPr>
        <a:xfrm>
          <a:off x="0" y="490673"/>
          <a:ext cx="6666833" cy="407745"/>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How do we consider “livability” in habitat design?</a:t>
          </a:r>
        </a:p>
      </dsp:txBody>
      <dsp:txXfrm>
        <a:off x="19904" y="510577"/>
        <a:ext cx="6627025" cy="367937"/>
      </dsp:txXfrm>
    </dsp:sp>
    <dsp:sp modelId="{18F8450E-F2E5-463B-B1CF-C3E0B71AD403}">
      <dsp:nvSpPr>
        <dsp:cNvPr id="0" name=""/>
        <dsp:cNvSpPr/>
      </dsp:nvSpPr>
      <dsp:spPr>
        <a:xfrm>
          <a:off x="0" y="898418"/>
          <a:ext cx="6666833" cy="8621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672"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en-US" sz="1300" kern="1200"/>
            <a:t>What does the transition from meeting functional needs to including comfort and psychological needs look like? </a:t>
          </a:r>
        </a:p>
        <a:p>
          <a:pPr marL="114300" lvl="1" indent="-114300" algn="l" defTabSz="577850">
            <a:lnSpc>
              <a:spcPct val="90000"/>
            </a:lnSpc>
            <a:spcBef>
              <a:spcPct val="0"/>
            </a:spcBef>
            <a:spcAft>
              <a:spcPct val="20000"/>
            </a:spcAft>
            <a:buChar char="•"/>
          </a:pPr>
          <a:r>
            <a:rPr lang="en-US" sz="1300" kern="1200"/>
            <a:t>When and how do you add in social spaces? </a:t>
          </a:r>
        </a:p>
        <a:p>
          <a:pPr marL="114300" lvl="1" indent="-114300" algn="l" defTabSz="577850">
            <a:lnSpc>
              <a:spcPct val="90000"/>
            </a:lnSpc>
            <a:spcBef>
              <a:spcPct val="0"/>
            </a:spcBef>
            <a:spcAft>
              <a:spcPct val="20000"/>
            </a:spcAft>
            <a:buChar char="•"/>
          </a:pPr>
          <a:r>
            <a:rPr lang="en-US" sz="1300" kern="1200"/>
            <a:t>What are the hooks early on for making a smoother transition? </a:t>
          </a:r>
        </a:p>
      </dsp:txBody>
      <dsp:txXfrm>
        <a:off x="0" y="898418"/>
        <a:ext cx="6666833" cy="862155"/>
      </dsp:txXfrm>
    </dsp:sp>
    <dsp:sp modelId="{CAA343A3-3A18-40E0-BFBA-F843A3E78426}">
      <dsp:nvSpPr>
        <dsp:cNvPr id="0" name=""/>
        <dsp:cNvSpPr/>
      </dsp:nvSpPr>
      <dsp:spPr>
        <a:xfrm>
          <a:off x="0" y="1760573"/>
          <a:ext cx="6666833" cy="407745"/>
        </a:xfrm>
        <a:prstGeom prst="roundRect">
          <a:avLst/>
        </a:prstGeom>
        <a:gradFill rotWithShape="0">
          <a:gsLst>
            <a:gs pos="0">
              <a:schemeClr val="accent5">
                <a:hueOff val="-2252848"/>
                <a:satOff val="-5806"/>
                <a:lumOff val="-3922"/>
                <a:alphaOff val="0"/>
                <a:satMod val="103000"/>
                <a:lumMod val="102000"/>
                <a:tint val="94000"/>
              </a:schemeClr>
            </a:gs>
            <a:gs pos="50000">
              <a:schemeClr val="accent5">
                <a:hueOff val="-2252848"/>
                <a:satOff val="-5806"/>
                <a:lumOff val="-3922"/>
                <a:alphaOff val="0"/>
                <a:satMod val="110000"/>
                <a:lumMod val="100000"/>
                <a:shade val="100000"/>
              </a:schemeClr>
            </a:gs>
            <a:gs pos="100000">
              <a:schemeClr val="accent5">
                <a:hueOff val="-2252848"/>
                <a:satOff val="-5806"/>
                <a:lumOff val="-392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What might be the “drivers” for incrementally evolving lunar habitation?</a:t>
          </a:r>
        </a:p>
      </dsp:txBody>
      <dsp:txXfrm>
        <a:off x="19904" y="1780477"/>
        <a:ext cx="6627025" cy="367937"/>
      </dsp:txXfrm>
    </dsp:sp>
    <dsp:sp modelId="{535DFB1E-14C4-4895-B127-9257BD658466}">
      <dsp:nvSpPr>
        <dsp:cNvPr id="0" name=""/>
        <dsp:cNvSpPr/>
      </dsp:nvSpPr>
      <dsp:spPr>
        <a:xfrm>
          <a:off x="0" y="2168318"/>
          <a:ext cx="6666833" cy="6686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672"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en-US" sz="1300" kern="1200"/>
            <a:t>What are various crewed use cases?</a:t>
          </a:r>
        </a:p>
        <a:p>
          <a:pPr marL="114300" lvl="1" indent="-114300" algn="l" defTabSz="577850">
            <a:lnSpc>
              <a:spcPct val="90000"/>
            </a:lnSpc>
            <a:spcBef>
              <a:spcPct val="0"/>
            </a:spcBef>
            <a:spcAft>
              <a:spcPct val="20000"/>
            </a:spcAft>
            <a:buChar char="•"/>
          </a:pPr>
          <a:r>
            <a:rPr lang="en-US" sz="1300" kern="1200"/>
            <a:t>Will we see industrial workers, scientific crews, visiting tourists, some combinations?</a:t>
          </a:r>
        </a:p>
        <a:p>
          <a:pPr marL="114300" lvl="1" indent="-114300" algn="l" defTabSz="577850">
            <a:lnSpc>
              <a:spcPct val="90000"/>
            </a:lnSpc>
            <a:spcBef>
              <a:spcPct val="0"/>
            </a:spcBef>
            <a:spcAft>
              <a:spcPct val="20000"/>
            </a:spcAft>
            <a:buChar char="•"/>
          </a:pPr>
          <a:r>
            <a:rPr lang="en-US" sz="1300" kern="1200"/>
            <a:t>When might different user communities arrive and thereby dictate changes in habitation?</a:t>
          </a:r>
        </a:p>
      </dsp:txBody>
      <dsp:txXfrm>
        <a:off x="0" y="2168318"/>
        <a:ext cx="6666833" cy="668609"/>
      </dsp:txXfrm>
    </dsp:sp>
    <dsp:sp modelId="{35CFA333-DE26-4E6C-89F7-FC97FDF7981F}">
      <dsp:nvSpPr>
        <dsp:cNvPr id="0" name=""/>
        <dsp:cNvSpPr/>
      </dsp:nvSpPr>
      <dsp:spPr>
        <a:xfrm>
          <a:off x="0" y="2836928"/>
          <a:ext cx="6666833" cy="407745"/>
        </a:xfrm>
        <a:prstGeom prst="roundRect">
          <a:avLst/>
        </a:prstGeom>
        <a:gradFill rotWithShape="0">
          <a:gsLst>
            <a:gs pos="0">
              <a:schemeClr val="accent5">
                <a:hueOff val="-4505695"/>
                <a:satOff val="-11613"/>
                <a:lumOff val="-7843"/>
                <a:alphaOff val="0"/>
                <a:satMod val="103000"/>
                <a:lumMod val="102000"/>
                <a:tint val="94000"/>
              </a:schemeClr>
            </a:gs>
            <a:gs pos="50000">
              <a:schemeClr val="accent5">
                <a:hueOff val="-4505695"/>
                <a:satOff val="-11613"/>
                <a:lumOff val="-7843"/>
                <a:alphaOff val="0"/>
                <a:satMod val="110000"/>
                <a:lumMod val="100000"/>
                <a:shade val="100000"/>
              </a:schemeClr>
            </a:gs>
            <a:gs pos="100000">
              <a:schemeClr val="accent5">
                <a:hueOff val="-4505695"/>
                <a:satOff val="-11613"/>
                <a:lumOff val="-784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How do we best incrementally “evolve” lunar habitation?</a:t>
          </a:r>
        </a:p>
      </dsp:txBody>
      <dsp:txXfrm>
        <a:off x="19904" y="2856832"/>
        <a:ext cx="6627025" cy="367937"/>
      </dsp:txXfrm>
    </dsp:sp>
    <dsp:sp modelId="{FA0C44C8-78C4-4CD3-A03B-5A10ED5B460E}">
      <dsp:nvSpPr>
        <dsp:cNvPr id="0" name=""/>
        <dsp:cNvSpPr/>
      </dsp:nvSpPr>
      <dsp:spPr>
        <a:xfrm>
          <a:off x="0" y="3244673"/>
          <a:ext cx="6666833" cy="8621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672"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en-US" sz="1300" kern="1200"/>
            <a:t>Would you reconfigure existing class 1 or 2 habitats?</a:t>
          </a:r>
        </a:p>
        <a:p>
          <a:pPr marL="114300" lvl="1" indent="-114300" algn="l" defTabSz="577850">
            <a:lnSpc>
              <a:spcPct val="90000"/>
            </a:lnSpc>
            <a:spcBef>
              <a:spcPct val="0"/>
            </a:spcBef>
            <a:spcAft>
              <a:spcPct val="20000"/>
            </a:spcAft>
            <a:buChar char="•"/>
          </a:pPr>
          <a:r>
            <a:rPr lang="en-US" sz="1300" kern="1200"/>
            <a:t>When does it make sense to include a class 3 habitat and at what differentiating capabilities?</a:t>
          </a:r>
        </a:p>
        <a:p>
          <a:pPr marL="114300" lvl="1" indent="-114300" algn="l" defTabSz="577850">
            <a:lnSpc>
              <a:spcPct val="90000"/>
            </a:lnSpc>
            <a:spcBef>
              <a:spcPct val="0"/>
            </a:spcBef>
            <a:spcAft>
              <a:spcPct val="20000"/>
            </a:spcAft>
            <a:buChar char="•"/>
          </a:pPr>
          <a:r>
            <a:rPr lang="en-US" sz="1300" kern="1200"/>
            <a:t>Would it be better to integrate class 3 with existing class 1/2 modules or better to fully transition to class 3 only?</a:t>
          </a:r>
        </a:p>
      </dsp:txBody>
      <dsp:txXfrm>
        <a:off x="0" y="3244673"/>
        <a:ext cx="6666833" cy="862155"/>
      </dsp:txXfrm>
    </dsp:sp>
    <dsp:sp modelId="{001E0698-BFFB-49C8-8875-73E8AD785D5B}">
      <dsp:nvSpPr>
        <dsp:cNvPr id="0" name=""/>
        <dsp:cNvSpPr/>
      </dsp:nvSpPr>
      <dsp:spPr>
        <a:xfrm>
          <a:off x="0" y="4106828"/>
          <a:ext cx="6666833" cy="407745"/>
        </a:xfrm>
        <a:prstGeom prst="round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What are approaches for achieving “sustainable” lunar habitation?</a:t>
          </a:r>
        </a:p>
      </dsp:txBody>
      <dsp:txXfrm>
        <a:off x="19904" y="4126732"/>
        <a:ext cx="6627025" cy="367937"/>
      </dsp:txXfrm>
    </dsp:sp>
    <dsp:sp modelId="{A92E2DC5-6DAF-4E37-8F79-F59CB0A0A044}">
      <dsp:nvSpPr>
        <dsp:cNvPr id="0" name=""/>
        <dsp:cNvSpPr/>
      </dsp:nvSpPr>
      <dsp:spPr>
        <a:xfrm>
          <a:off x="0" y="4514573"/>
          <a:ext cx="6666833" cy="4486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672"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en-US" sz="1300" kern="1200"/>
            <a:t>How would you define sustainability in lunar habitation?</a:t>
          </a:r>
        </a:p>
        <a:p>
          <a:pPr marL="114300" lvl="1" indent="-114300" algn="l" defTabSz="577850">
            <a:lnSpc>
              <a:spcPct val="90000"/>
            </a:lnSpc>
            <a:spcBef>
              <a:spcPct val="0"/>
            </a:spcBef>
            <a:spcAft>
              <a:spcPct val="20000"/>
            </a:spcAft>
            <a:buChar char="•"/>
          </a:pPr>
          <a:r>
            <a:rPr lang="en-US" sz="1300" kern="1200"/>
            <a:t>What capabilities need to be advanced and when?</a:t>
          </a:r>
        </a:p>
      </dsp:txBody>
      <dsp:txXfrm>
        <a:off x="0" y="4514573"/>
        <a:ext cx="6666833" cy="4486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9188E9-F4DA-4228-AC42-B79909843627}">
      <dsp:nvSpPr>
        <dsp:cNvPr id="0" name=""/>
        <dsp:cNvSpPr/>
      </dsp:nvSpPr>
      <dsp:spPr>
        <a:xfrm>
          <a:off x="0" y="50031"/>
          <a:ext cx="6666833" cy="551655"/>
        </a:xfrm>
        <a:prstGeom prst="roundRect">
          <a:avLst/>
        </a:prstGeom>
        <a:solidFill>
          <a:schemeClr val="accent2"/>
        </a:solidFill>
        <a:ln w="12700" cap="flat" cmpd="sng" algn="ctr">
          <a:solidFill>
            <a:schemeClr val="accent2">
              <a:shade val="50000"/>
            </a:schemeClr>
          </a:solidFill>
          <a:prstDash val="solid"/>
          <a:miter lim="800000"/>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Goals</a:t>
          </a:r>
        </a:p>
      </dsp:txBody>
      <dsp:txXfrm>
        <a:off x="26930" y="76961"/>
        <a:ext cx="6612973" cy="497795"/>
      </dsp:txXfrm>
    </dsp:sp>
    <dsp:sp modelId="{523F521C-B701-4EA5-AB5D-3FBD749565D1}">
      <dsp:nvSpPr>
        <dsp:cNvPr id="0" name=""/>
        <dsp:cNvSpPr/>
      </dsp:nvSpPr>
      <dsp:spPr>
        <a:xfrm>
          <a:off x="0" y="601686"/>
          <a:ext cx="6666833" cy="3713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672"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US" sz="1800" kern="1200">
              <a:solidFill>
                <a:schemeClr val="tx1"/>
              </a:solidFill>
            </a:rPr>
            <a:t>Develop an integrated lunar habitation roadmap, that:</a:t>
          </a:r>
        </a:p>
        <a:p>
          <a:pPr marL="342900" lvl="2" indent="-171450" algn="l" defTabSz="800100">
            <a:lnSpc>
              <a:spcPct val="90000"/>
            </a:lnSpc>
            <a:spcBef>
              <a:spcPct val="0"/>
            </a:spcBef>
            <a:spcAft>
              <a:spcPct val="20000"/>
            </a:spcAft>
            <a:buChar char="•"/>
          </a:pPr>
          <a:r>
            <a:rPr lang="en-US" sz="1800" kern="1200">
              <a:solidFill>
                <a:schemeClr val="tx1"/>
              </a:solidFill>
            </a:rPr>
            <a:t>Shows transition from Class 1 and Class 2 to Class 3 habitats</a:t>
          </a:r>
        </a:p>
        <a:p>
          <a:pPr marL="342900" lvl="2" indent="-171450" algn="l" defTabSz="800100">
            <a:lnSpc>
              <a:spcPct val="90000"/>
            </a:lnSpc>
            <a:spcBef>
              <a:spcPct val="0"/>
            </a:spcBef>
            <a:spcAft>
              <a:spcPct val="20000"/>
            </a:spcAft>
            <a:buChar char="•"/>
          </a:pPr>
          <a:r>
            <a:rPr lang="en-US" sz="1800" kern="1200">
              <a:solidFill>
                <a:schemeClr val="tx1"/>
              </a:solidFill>
            </a:rPr>
            <a:t>Identifies the most critical architectural advancements needed at least cost to enable transition to Class 3 habitats</a:t>
          </a:r>
        </a:p>
        <a:p>
          <a:pPr marL="342900" lvl="2" indent="-171450" algn="l" defTabSz="800100">
            <a:lnSpc>
              <a:spcPct val="90000"/>
            </a:lnSpc>
            <a:spcBef>
              <a:spcPct val="0"/>
            </a:spcBef>
            <a:spcAft>
              <a:spcPct val="20000"/>
            </a:spcAft>
            <a:buChar char="•"/>
          </a:pPr>
          <a:r>
            <a:rPr lang="en-US" sz="1800" kern="1200">
              <a:solidFill>
                <a:schemeClr val="tx1"/>
              </a:solidFill>
            </a:rPr>
            <a:t>Captures common challenges and development opportunities between habitat classes</a:t>
          </a:r>
        </a:p>
        <a:p>
          <a:pPr marL="342900" lvl="2" indent="-171450" algn="l" defTabSz="800100">
            <a:lnSpc>
              <a:spcPct val="90000"/>
            </a:lnSpc>
            <a:spcBef>
              <a:spcPct val="0"/>
            </a:spcBef>
            <a:spcAft>
              <a:spcPct val="20000"/>
            </a:spcAft>
            <a:buChar char="•"/>
          </a:pPr>
          <a:r>
            <a:rPr lang="en-US" sz="1800" kern="1200">
              <a:solidFill>
                <a:schemeClr val="tx1"/>
              </a:solidFill>
            </a:rPr>
            <a:t>Defines sustainable habitation and identifies attributes that facilitate growth to a sustainable state (e.g., common interfaces, capabilities)</a:t>
          </a:r>
        </a:p>
        <a:p>
          <a:pPr marL="342900" lvl="2" indent="-171450" algn="l" defTabSz="800100">
            <a:lnSpc>
              <a:spcPct val="90000"/>
            </a:lnSpc>
            <a:spcBef>
              <a:spcPct val="0"/>
            </a:spcBef>
            <a:spcAft>
              <a:spcPct val="20000"/>
            </a:spcAft>
            <a:buChar char="•"/>
          </a:pPr>
          <a:r>
            <a:rPr lang="en-US" sz="1800" kern="1200">
              <a:solidFill>
                <a:schemeClr val="tx1"/>
              </a:solidFill>
            </a:rPr>
            <a:t>Considers approaches to decrease logistical dependency on Earth resupply for habitation systems</a:t>
          </a:r>
        </a:p>
        <a:p>
          <a:pPr marL="342900" lvl="2" indent="-171450" algn="l" defTabSz="800100">
            <a:lnSpc>
              <a:spcPct val="90000"/>
            </a:lnSpc>
            <a:spcBef>
              <a:spcPct val="0"/>
            </a:spcBef>
            <a:spcAft>
              <a:spcPct val="20000"/>
            </a:spcAft>
            <a:buChar char="•"/>
          </a:pPr>
          <a:r>
            <a:rPr lang="en-US" sz="1800" kern="1200">
              <a:solidFill>
                <a:schemeClr val="tx1"/>
              </a:solidFill>
            </a:rPr>
            <a:t>Considers scavenge and reuse of habitats and other lunar surface elements in comparison to new, independent elements</a:t>
          </a:r>
        </a:p>
      </dsp:txBody>
      <dsp:txXfrm>
        <a:off x="0" y="601686"/>
        <a:ext cx="6666833" cy="37135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2ECC9C-8A2E-4459-9516-7031C34B1F4D}">
      <dsp:nvSpPr>
        <dsp:cNvPr id="0" name=""/>
        <dsp:cNvSpPr/>
      </dsp:nvSpPr>
      <dsp:spPr>
        <a:xfrm>
          <a:off x="788669" y="0"/>
          <a:ext cx="8938260" cy="4351338"/>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11A57D8-85A3-43C1-8426-230A1315C4D1}">
      <dsp:nvSpPr>
        <dsp:cNvPr id="0" name=""/>
        <dsp:cNvSpPr/>
      </dsp:nvSpPr>
      <dsp:spPr>
        <a:xfrm>
          <a:off x="5551" y="1305401"/>
          <a:ext cx="3378097" cy="1740535"/>
        </a:xfrm>
        <a:prstGeom prst="roundRect">
          <a:avLst/>
        </a:prstGeom>
        <a:solidFill>
          <a:srgbClr val="62A0AA"/>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US" sz="4100" kern="1200"/>
            <a:t>Architecture Starting Point</a:t>
          </a:r>
        </a:p>
      </dsp:txBody>
      <dsp:txXfrm>
        <a:off x="90517" y="1390367"/>
        <a:ext cx="3208165" cy="1570603"/>
      </dsp:txXfrm>
    </dsp:sp>
    <dsp:sp modelId="{19BFD377-F469-4BF1-BE66-FF9ADB864262}">
      <dsp:nvSpPr>
        <dsp:cNvPr id="0" name=""/>
        <dsp:cNvSpPr/>
      </dsp:nvSpPr>
      <dsp:spPr>
        <a:xfrm>
          <a:off x="3568751" y="1305401"/>
          <a:ext cx="3378097" cy="1740535"/>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US" sz="4100" kern="1200"/>
            <a:t>Buildup</a:t>
          </a:r>
        </a:p>
      </dsp:txBody>
      <dsp:txXfrm>
        <a:off x="3653717" y="1390367"/>
        <a:ext cx="3208165" cy="1570603"/>
      </dsp:txXfrm>
    </dsp:sp>
    <dsp:sp modelId="{B7FF2940-EB49-40F6-84F4-3C9B17C0176A}">
      <dsp:nvSpPr>
        <dsp:cNvPr id="0" name=""/>
        <dsp:cNvSpPr/>
      </dsp:nvSpPr>
      <dsp:spPr>
        <a:xfrm>
          <a:off x="7101680" y="1293530"/>
          <a:ext cx="3378097" cy="1740535"/>
        </a:xfrm>
        <a:prstGeom prst="roundRect">
          <a:avLst/>
        </a:prstGeom>
        <a:solidFill>
          <a:srgbClr val="0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US" sz="4100" kern="1200"/>
            <a:t>Sustainment Target</a:t>
          </a:r>
        </a:p>
      </dsp:txBody>
      <dsp:txXfrm>
        <a:off x="7186646" y="1378496"/>
        <a:ext cx="3208165" cy="157060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51ED30-5230-4032-B296-F3F566DC8DAB}">
      <dsp:nvSpPr>
        <dsp:cNvPr id="0" name=""/>
        <dsp:cNvSpPr/>
      </dsp:nvSpPr>
      <dsp:spPr>
        <a:xfrm>
          <a:off x="0" y="121026"/>
          <a:ext cx="6367912" cy="17010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4221" tIns="124968" rIns="494221"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a:solidFill>
                <a:schemeClr val="tx1"/>
              </a:solidFill>
            </a:rPr>
            <a:t>Open Loop ECLSS</a:t>
          </a:r>
          <a:endParaRPr lang="en-US" sz="1600" strike="sngStrike" kern="1200">
            <a:solidFill>
              <a:schemeClr val="tx1"/>
            </a:solidFill>
          </a:endParaRPr>
        </a:p>
        <a:p>
          <a:pPr marL="171450" lvl="1" indent="-171450" algn="l" defTabSz="711200">
            <a:lnSpc>
              <a:spcPct val="90000"/>
            </a:lnSpc>
            <a:spcBef>
              <a:spcPct val="0"/>
            </a:spcBef>
            <a:spcAft>
              <a:spcPct val="15000"/>
            </a:spcAft>
            <a:buChar char="•"/>
          </a:pPr>
          <a:r>
            <a:rPr lang="en-US" sz="1600" kern="1200">
              <a:solidFill>
                <a:schemeClr val="tx1"/>
              </a:solidFill>
            </a:rPr>
            <a:t>Class 2 Surface Habitat (see SH references) – inflatable metallic hybrid</a:t>
          </a:r>
          <a:endParaRPr lang="en-US" sz="1600" strike="sngStrike" kern="1200">
            <a:solidFill>
              <a:schemeClr val="tx1"/>
            </a:solidFill>
          </a:endParaRPr>
        </a:p>
        <a:p>
          <a:pPr marL="171450" lvl="1" indent="-171450" algn="l" defTabSz="711200">
            <a:lnSpc>
              <a:spcPct val="90000"/>
            </a:lnSpc>
            <a:spcBef>
              <a:spcPct val="0"/>
            </a:spcBef>
            <a:spcAft>
              <a:spcPct val="15000"/>
            </a:spcAft>
            <a:buChar char="•"/>
          </a:pPr>
          <a:r>
            <a:rPr lang="en-US" sz="1600" kern="1200">
              <a:solidFill>
                <a:schemeClr val="tx1"/>
              </a:solidFill>
            </a:rPr>
            <a:t>Class 1, small metallic habitation module (~30 – 60 cubic meter pressurized volume)</a:t>
          </a:r>
        </a:p>
        <a:p>
          <a:pPr marL="171450" lvl="1" indent="-171450" algn="l" defTabSz="711200">
            <a:lnSpc>
              <a:spcPct val="90000"/>
            </a:lnSpc>
            <a:spcBef>
              <a:spcPct val="0"/>
            </a:spcBef>
            <a:spcAft>
              <a:spcPct val="15000"/>
            </a:spcAft>
            <a:buChar char="•"/>
          </a:pPr>
          <a:r>
            <a:rPr lang="en-US" sz="1600" kern="1200">
              <a:solidFill>
                <a:schemeClr val="tx1"/>
              </a:solidFill>
            </a:rPr>
            <a:t>Proposed deviations/design changes can be documented</a:t>
          </a:r>
        </a:p>
      </dsp:txBody>
      <dsp:txXfrm>
        <a:off x="0" y="121026"/>
        <a:ext cx="6367912" cy="1701000"/>
      </dsp:txXfrm>
    </dsp:sp>
    <dsp:sp modelId="{B4222367-9335-48E7-AA8F-E045C6198C30}">
      <dsp:nvSpPr>
        <dsp:cNvPr id="0" name=""/>
        <dsp:cNvSpPr/>
      </dsp:nvSpPr>
      <dsp:spPr>
        <a:xfrm>
          <a:off x="318395" y="32466"/>
          <a:ext cx="4457539" cy="17712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8484" tIns="0" rIns="168484" bIns="0" numCol="1" spcCol="1270" anchor="ctr" anchorCtr="0">
          <a:noAutofit/>
        </a:bodyPr>
        <a:lstStyle/>
        <a:p>
          <a:pPr marL="0" lvl="0" indent="0" algn="l" defTabSz="711200">
            <a:lnSpc>
              <a:spcPct val="90000"/>
            </a:lnSpc>
            <a:spcBef>
              <a:spcPct val="0"/>
            </a:spcBef>
            <a:spcAft>
              <a:spcPct val="35000"/>
            </a:spcAft>
            <a:buNone/>
          </a:pPr>
          <a:r>
            <a:rPr lang="en-US" sz="1600" kern="1200"/>
            <a:t>Foundational Habitation Capabilities</a:t>
          </a:r>
        </a:p>
      </dsp:txBody>
      <dsp:txXfrm>
        <a:off x="327041" y="41112"/>
        <a:ext cx="4440247" cy="159828"/>
      </dsp:txXfrm>
    </dsp:sp>
    <dsp:sp modelId="{2566D669-DBB1-47EA-875D-7D40D240B59F}">
      <dsp:nvSpPr>
        <dsp:cNvPr id="0" name=""/>
        <dsp:cNvSpPr/>
      </dsp:nvSpPr>
      <dsp:spPr>
        <a:xfrm>
          <a:off x="0" y="1942986"/>
          <a:ext cx="6367912" cy="2305800"/>
        </a:xfrm>
        <a:prstGeom prst="rect">
          <a:avLst/>
        </a:prstGeom>
        <a:solidFill>
          <a:schemeClr val="lt1">
            <a:alpha val="90000"/>
            <a:hueOff val="0"/>
            <a:satOff val="0"/>
            <a:lumOff val="0"/>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4221" tIns="124968" rIns="494221"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a:solidFill>
                <a:schemeClr val="tx1"/>
              </a:solidFill>
            </a:rPr>
            <a:t>Human Landing System</a:t>
          </a:r>
        </a:p>
        <a:p>
          <a:pPr marL="342900" lvl="2" indent="-171450" algn="l" defTabSz="711200">
            <a:lnSpc>
              <a:spcPct val="90000"/>
            </a:lnSpc>
            <a:spcBef>
              <a:spcPct val="0"/>
            </a:spcBef>
            <a:spcAft>
              <a:spcPct val="15000"/>
            </a:spcAft>
            <a:buChar char="•"/>
          </a:pPr>
          <a:r>
            <a:rPr lang="en-US" sz="1600" kern="1200">
              <a:solidFill>
                <a:schemeClr val="tx1"/>
              </a:solidFill>
            </a:rPr>
            <a:t>Transient support at beginning and end of mission</a:t>
          </a:r>
        </a:p>
        <a:p>
          <a:pPr marL="171450" lvl="1" indent="-171450" algn="l" defTabSz="711200">
            <a:lnSpc>
              <a:spcPct val="90000"/>
            </a:lnSpc>
            <a:spcBef>
              <a:spcPct val="0"/>
            </a:spcBef>
            <a:spcAft>
              <a:spcPct val="15000"/>
            </a:spcAft>
            <a:buChar char="•"/>
          </a:pPr>
          <a:r>
            <a:rPr lang="en-US" sz="1600" kern="1200">
              <a:solidFill>
                <a:schemeClr val="tx1"/>
              </a:solidFill>
            </a:rPr>
            <a:t>Lunar Terrain Vehicle</a:t>
          </a:r>
        </a:p>
        <a:p>
          <a:pPr marL="342900" lvl="2" indent="-171450" algn="l" defTabSz="711200">
            <a:lnSpc>
              <a:spcPct val="90000"/>
            </a:lnSpc>
            <a:spcBef>
              <a:spcPct val="0"/>
            </a:spcBef>
            <a:spcAft>
              <a:spcPct val="15000"/>
            </a:spcAft>
            <a:buChar char="•"/>
          </a:pPr>
          <a:r>
            <a:rPr lang="en-US" sz="1600" kern="1200">
              <a:solidFill>
                <a:schemeClr val="tx1"/>
              </a:solidFill>
            </a:rPr>
            <a:t>Crewed vehicle with remote capabilities</a:t>
          </a:r>
        </a:p>
        <a:p>
          <a:pPr marL="171450" lvl="1" indent="-171450" algn="l" defTabSz="711200">
            <a:lnSpc>
              <a:spcPct val="90000"/>
            </a:lnSpc>
            <a:spcBef>
              <a:spcPct val="0"/>
            </a:spcBef>
            <a:spcAft>
              <a:spcPct val="15000"/>
            </a:spcAft>
            <a:buChar char="•"/>
          </a:pPr>
          <a:r>
            <a:rPr lang="en-US" sz="1600" kern="1200">
              <a:solidFill>
                <a:schemeClr val="tx1"/>
              </a:solidFill>
            </a:rPr>
            <a:t>Pressurized Rover (Class 1)</a:t>
          </a:r>
        </a:p>
        <a:p>
          <a:pPr marL="171450" lvl="1" indent="-171450" algn="l" defTabSz="711200">
            <a:lnSpc>
              <a:spcPct val="90000"/>
            </a:lnSpc>
            <a:spcBef>
              <a:spcPct val="0"/>
            </a:spcBef>
            <a:spcAft>
              <a:spcPct val="15000"/>
            </a:spcAft>
            <a:buChar char="•"/>
          </a:pPr>
          <a:r>
            <a:rPr lang="en-US" sz="1600" kern="1200">
              <a:solidFill>
                <a:schemeClr val="tx1"/>
              </a:solidFill>
            </a:rPr>
            <a:t>Fission Surface Power – 40 kW per system</a:t>
          </a:r>
        </a:p>
        <a:p>
          <a:pPr marL="171450" lvl="1" indent="-171450" algn="l" defTabSz="711200">
            <a:lnSpc>
              <a:spcPct val="90000"/>
            </a:lnSpc>
            <a:spcBef>
              <a:spcPct val="0"/>
            </a:spcBef>
            <a:spcAft>
              <a:spcPct val="15000"/>
            </a:spcAft>
            <a:buChar char="•"/>
          </a:pPr>
          <a:r>
            <a:rPr lang="en-US" sz="1600" kern="1200">
              <a:solidFill>
                <a:schemeClr val="tx1"/>
              </a:solidFill>
            </a:rPr>
            <a:t>Vertical Solar Array Technology – 10 kW per array</a:t>
          </a:r>
        </a:p>
        <a:p>
          <a:pPr marL="171450" lvl="1" indent="-171450" algn="l" defTabSz="711200">
            <a:lnSpc>
              <a:spcPct val="90000"/>
            </a:lnSpc>
            <a:spcBef>
              <a:spcPct val="0"/>
            </a:spcBef>
            <a:spcAft>
              <a:spcPct val="15000"/>
            </a:spcAft>
            <a:buChar char="•"/>
          </a:pPr>
          <a:r>
            <a:rPr lang="en-US" sz="1600" kern="1200">
              <a:solidFill>
                <a:schemeClr val="tx1"/>
              </a:solidFill>
            </a:rPr>
            <a:t>All other elements should be documented in assumptions</a:t>
          </a:r>
        </a:p>
      </dsp:txBody>
      <dsp:txXfrm>
        <a:off x="0" y="1942986"/>
        <a:ext cx="6367912" cy="2305800"/>
      </dsp:txXfrm>
    </dsp:sp>
    <dsp:sp modelId="{ECAA3295-07E7-4781-A61A-F2EBEAEA60FA}">
      <dsp:nvSpPr>
        <dsp:cNvPr id="0" name=""/>
        <dsp:cNvSpPr/>
      </dsp:nvSpPr>
      <dsp:spPr>
        <a:xfrm>
          <a:off x="318395" y="1854426"/>
          <a:ext cx="4457539" cy="177120"/>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8484" tIns="0" rIns="168484" bIns="0" numCol="1" spcCol="1270" anchor="ctr" anchorCtr="0">
          <a:noAutofit/>
        </a:bodyPr>
        <a:lstStyle/>
        <a:p>
          <a:pPr marL="0" lvl="0" indent="0" algn="l" defTabSz="711200">
            <a:lnSpc>
              <a:spcPct val="90000"/>
            </a:lnSpc>
            <a:spcBef>
              <a:spcPct val="0"/>
            </a:spcBef>
            <a:spcAft>
              <a:spcPct val="35000"/>
            </a:spcAft>
            <a:buNone/>
          </a:pPr>
          <a:r>
            <a:rPr lang="en-US" sz="1600" kern="1200"/>
            <a:t>Supporting Elements</a:t>
          </a:r>
        </a:p>
      </dsp:txBody>
      <dsp:txXfrm>
        <a:off x="327041" y="1863072"/>
        <a:ext cx="4440247" cy="159828"/>
      </dsp:txXfrm>
    </dsp:sp>
    <dsp:sp modelId="{F1FE2A29-96E0-45E7-9B13-F3CDDF7B4D8F}">
      <dsp:nvSpPr>
        <dsp:cNvPr id="0" name=""/>
        <dsp:cNvSpPr/>
      </dsp:nvSpPr>
      <dsp:spPr>
        <a:xfrm>
          <a:off x="0" y="4369746"/>
          <a:ext cx="6367912" cy="2003400"/>
        </a:xfrm>
        <a:prstGeom prst="rect">
          <a:avLst/>
        </a:prstGeom>
        <a:solidFill>
          <a:schemeClr val="lt1">
            <a:alpha val="90000"/>
            <a:hueOff val="0"/>
            <a:satOff val="0"/>
            <a:lumOff val="0"/>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4221" tIns="124968" rIns="494221"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a:solidFill>
                <a:schemeClr val="tx1"/>
              </a:solidFill>
            </a:rPr>
            <a:t>1 crew launch per year</a:t>
          </a:r>
        </a:p>
        <a:p>
          <a:pPr marL="171450" lvl="1" indent="-171450" algn="l" defTabSz="711200">
            <a:lnSpc>
              <a:spcPct val="90000"/>
            </a:lnSpc>
            <a:spcBef>
              <a:spcPct val="0"/>
            </a:spcBef>
            <a:spcAft>
              <a:spcPct val="15000"/>
            </a:spcAft>
            <a:buChar char="•"/>
          </a:pPr>
          <a:r>
            <a:rPr lang="en-US" sz="1600" kern="1200">
              <a:solidFill>
                <a:schemeClr val="tx1"/>
              </a:solidFill>
            </a:rPr>
            <a:t>4 crew (can be split between SH &amp; PR)</a:t>
          </a:r>
        </a:p>
        <a:p>
          <a:pPr marL="171450" lvl="1" indent="-171450" algn="l" defTabSz="711200">
            <a:lnSpc>
              <a:spcPct val="90000"/>
            </a:lnSpc>
            <a:spcBef>
              <a:spcPct val="0"/>
            </a:spcBef>
            <a:spcAft>
              <a:spcPct val="15000"/>
            </a:spcAft>
            <a:buChar char="•"/>
          </a:pPr>
          <a:r>
            <a:rPr lang="en-US" sz="1600" kern="1200">
              <a:solidFill>
                <a:schemeClr val="tx1"/>
              </a:solidFill>
            </a:rPr>
            <a:t>Up to 30-day operational duration</a:t>
          </a:r>
        </a:p>
        <a:p>
          <a:pPr marL="171450" lvl="1" indent="-171450" algn="l" defTabSz="711200">
            <a:lnSpc>
              <a:spcPct val="90000"/>
            </a:lnSpc>
            <a:spcBef>
              <a:spcPct val="0"/>
            </a:spcBef>
            <a:spcAft>
              <a:spcPct val="15000"/>
            </a:spcAft>
            <a:buChar char="•"/>
          </a:pPr>
          <a:r>
            <a:rPr lang="en-US" sz="1600" kern="1200">
              <a:solidFill>
                <a:schemeClr val="tx1"/>
              </a:solidFill>
            </a:rPr>
            <a:t>3-year max dormancy on systems</a:t>
          </a:r>
        </a:p>
        <a:p>
          <a:pPr marL="171450" lvl="1" indent="-171450" algn="l" defTabSz="711200">
            <a:lnSpc>
              <a:spcPct val="90000"/>
            </a:lnSpc>
            <a:spcBef>
              <a:spcPct val="0"/>
            </a:spcBef>
            <a:spcAft>
              <a:spcPct val="15000"/>
            </a:spcAft>
            <a:buChar char="•"/>
          </a:pPr>
          <a:r>
            <a:rPr lang="en-US" sz="1600" kern="1200">
              <a:solidFill>
                <a:schemeClr val="tx1"/>
              </a:solidFill>
            </a:rPr>
            <a:t>15-year service life of elements</a:t>
          </a:r>
        </a:p>
        <a:p>
          <a:pPr marL="171450" lvl="1" indent="-171450" algn="l" defTabSz="711200">
            <a:lnSpc>
              <a:spcPct val="90000"/>
            </a:lnSpc>
            <a:spcBef>
              <a:spcPct val="0"/>
            </a:spcBef>
            <a:spcAft>
              <a:spcPct val="15000"/>
            </a:spcAft>
            <a:buChar char="•"/>
          </a:pPr>
          <a:r>
            <a:rPr lang="en-US" sz="1600" strike="noStrike" kern="1200">
              <a:solidFill>
                <a:schemeClr val="tx1"/>
              </a:solidFill>
            </a:rPr>
            <a:t>Cargo delivery assumptions to be documented (mass + cadence)</a:t>
          </a:r>
        </a:p>
      </dsp:txBody>
      <dsp:txXfrm>
        <a:off x="0" y="4369746"/>
        <a:ext cx="6367912" cy="2003400"/>
      </dsp:txXfrm>
    </dsp:sp>
    <dsp:sp modelId="{95695C87-BC84-4912-9C07-BFD9C58E6644}">
      <dsp:nvSpPr>
        <dsp:cNvPr id="0" name=""/>
        <dsp:cNvSpPr/>
      </dsp:nvSpPr>
      <dsp:spPr>
        <a:xfrm>
          <a:off x="318395" y="4281186"/>
          <a:ext cx="4457539" cy="17712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8484" tIns="0" rIns="168484" bIns="0" numCol="1" spcCol="1270" anchor="ctr" anchorCtr="0">
          <a:noAutofit/>
        </a:bodyPr>
        <a:lstStyle/>
        <a:p>
          <a:pPr marL="0" lvl="0" indent="0" algn="l" defTabSz="711200">
            <a:lnSpc>
              <a:spcPct val="90000"/>
            </a:lnSpc>
            <a:spcBef>
              <a:spcPct val="0"/>
            </a:spcBef>
            <a:spcAft>
              <a:spcPct val="35000"/>
            </a:spcAft>
            <a:buNone/>
          </a:pPr>
          <a:r>
            <a:rPr lang="en-US" sz="1600" kern="1200"/>
            <a:t>Operations</a:t>
          </a:r>
        </a:p>
      </dsp:txBody>
      <dsp:txXfrm>
        <a:off x="327041" y="4289832"/>
        <a:ext cx="4440247" cy="15982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FCEB30-8EC1-42AA-8F4D-13AD015A3AC7}">
      <dsp:nvSpPr>
        <dsp:cNvPr id="0" name=""/>
        <dsp:cNvSpPr/>
      </dsp:nvSpPr>
      <dsp:spPr>
        <a:xfrm>
          <a:off x="0" y="118324"/>
          <a:ext cx="6906491" cy="1701000"/>
        </a:xfrm>
        <a:prstGeom prst="rect">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36020" tIns="124968" rIns="536020"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a:solidFill>
                <a:schemeClr val="tx1"/>
              </a:solidFill>
            </a:rPr>
            <a:t>Regenerative ECLSS (95+% water recovery from urine and condensate, high pressure oxygen generation, ISS-as-baseline)</a:t>
          </a:r>
        </a:p>
        <a:p>
          <a:pPr marL="114300" lvl="1" indent="-114300" algn="l" defTabSz="622300">
            <a:lnSpc>
              <a:spcPct val="90000"/>
            </a:lnSpc>
            <a:spcBef>
              <a:spcPct val="0"/>
            </a:spcBef>
            <a:spcAft>
              <a:spcPct val="15000"/>
            </a:spcAft>
            <a:buChar char="•"/>
          </a:pPr>
          <a:r>
            <a:rPr lang="en-US" sz="1400" kern="1200">
              <a:solidFill>
                <a:schemeClr val="tx1"/>
              </a:solidFill>
            </a:rPr>
            <a:t>Surface Habitat (SH paper, Class 2) – inflatable metallic hybrid</a:t>
          </a:r>
        </a:p>
        <a:p>
          <a:pPr marL="114300" lvl="1" indent="-114300" algn="l" defTabSz="622300">
            <a:lnSpc>
              <a:spcPct val="90000"/>
            </a:lnSpc>
            <a:spcBef>
              <a:spcPct val="0"/>
            </a:spcBef>
            <a:spcAft>
              <a:spcPct val="15000"/>
            </a:spcAft>
            <a:buChar char="•"/>
          </a:pPr>
          <a:r>
            <a:rPr lang="en-US" sz="1400" kern="1200">
              <a:solidFill>
                <a:schemeClr val="tx1"/>
              </a:solidFill>
            </a:rPr>
            <a:t>Additional small modular metallic habitation as needed (30 – 60 cubic meter pressurized volume copies)</a:t>
          </a:r>
        </a:p>
        <a:p>
          <a:pPr marL="114300" lvl="1" indent="-114300" algn="l" defTabSz="622300">
            <a:lnSpc>
              <a:spcPct val="90000"/>
            </a:lnSpc>
            <a:spcBef>
              <a:spcPct val="0"/>
            </a:spcBef>
            <a:spcAft>
              <a:spcPct val="15000"/>
            </a:spcAft>
            <a:buChar char="•"/>
          </a:pPr>
          <a:r>
            <a:rPr lang="en-US" sz="1400" kern="1200">
              <a:solidFill>
                <a:schemeClr val="tx1"/>
              </a:solidFill>
            </a:rPr>
            <a:t>Additional habitation elements including constructed habitat(s) as envisioned by team, but at least one constructed habitat</a:t>
          </a:r>
        </a:p>
      </dsp:txBody>
      <dsp:txXfrm>
        <a:off x="0" y="118324"/>
        <a:ext cx="6906491" cy="1701000"/>
      </dsp:txXfrm>
    </dsp:sp>
    <dsp:sp modelId="{40D6B4CF-DEBC-4EEB-984A-9178C30BB0D2}">
      <dsp:nvSpPr>
        <dsp:cNvPr id="0" name=""/>
        <dsp:cNvSpPr/>
      </dsp:nvSpPr>
      <dsp:spPr>
        <a:xfrm>
          <a:off x="345324" y="29764"/>
          <a:ext cx="4834543" cy="17712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82734" tIns="0" rIns="182734" bIns="0" numCol="1" spcCol="1270" anchor="ctr" anchorCtr="0">
          <a:noAutofit/>
        </a:bodyPr>
        <a:lstStyle/>
        <a:p>
          <a:pPr marL="0" lvl="0" indent="0" algn="l" defTabSz="622300">
            <a:lnSpc>
              <a:spcPct val="90000"/>
            </a:lnSpc>
            <a:spcBef>
              <a:spcPct val="0"/>
            </a:spcBef>
            <a:spcAft>
              <a:spcPct val="35000"/>
            </a:spcAft>
            <a:buNone/>
          </a:pPr>
          <a:r>
            <a:rPr lang="en-US" sz="1400" kern="1200"/>
            <a:t>Core Habitation</a:t>
          </a:r>
        </a:p>
      </dsp:txBody>
      <dsp:txXfrm>
        <a:off x="353970" y="38410"/>
        <a:ext cx="4817251" cy="159828"/>
      </dsp:txXfrm>
    </dsp:sp>
    <dsp:sp modelId="{B226F6CD-7F42-4E79-B7F1-6C32FDB0B450}">
      <dsp:nvSpPr>
        <dsp:cNvPr id="0" name=""/>
        <dsp:cNvSpPr/>
      </dsp:nvSpPr>
      <dsp:spPr>
        <a:xfrm>
          <a:off x="0" y="1940284"/>
          <a:ext cx="6906491" cy="1587600"/>
        </a:xfrm>
        <a:prstGeom prst="rect">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36020" tIns="124968" rIns="536020"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a:solidFill>
                <a:schemeClr val="tx1"/>
              </a:solidFill>
            </a:rPr>
            <a:t>Pressurized Rover (Class 1) – additional as envisioned</a:t>
          </a:r>
        </a:p>
        <a:p>
          <a:pPr marL="114300" lvl="1" indent="-114300" algn="l" defTabSz="622300">
            <a:lnSpc>
              <a:spcPct val="90000"/>
            </a:lnSpc>
            <a:spcBef>
              <a:spcPct val="0"/>
            </a:spcBef>
            <a:spcAft>
              <a:spcPct val="15000"/>
            </a:spcAft>
            <a:buChar char="•"/>
          </a:pPr>
          <a:r>
            <a:rPr lang="en-US" sz="1400" kern="1200">
              <a:solidFill>
                <a:schemeClr val="tx1"/>
              </a:solidFill>
            </a:rPr>
            <a:t>Human Landing System – Transient (Supports beginning and end of mission)</a:t>
          </a:r>
        </a:p>
        <a:p>
          <a:pPr marL="114300" lvl="1" indent="-114300" algn="l" defTabSz="622300">
            <a:lnSpc>
              <a:spcPct val="90000"/>
            </a:lnSpc>
            <a:spcBef>
              <a:spcPct val="0"/>
            </a:spcBef>
            <a:spcAft>
              <a:spcPct val="15000"/>
            </a:spcAft>
            <a:buChar char="•"/>
          </a:pPr>
          <a:r>
            <a:rPr lang="en-US" sz="1400" kern="1200">
              <a:solidFill>
                <a:schemeClr val="tx1"/>
              </a:solidFill>
            </a:rPr>
            <a:t>Lunar Terrain Vehicle – additional as envisioned</a:t>
          </a:r>
        </a:p>
        <a:p>
          <a:pPr marL="114300" lvl="1" indent="-114300" algn="l" defTabSz="622300">
            <a:lnSpc>
              <a:spcPct val="90000"/>
            </a:lnSpc>
            <a:spcBef>
              <a:spcPct val="0"/>
            </a:spcBef>
            <a:spcAft>
              <a:spcPct val="15000"/>
            </a:spcAft>
            <a:buChar char="•"/>
          </a:pPr>
          <a:r>
            <a:rPr lang="en-US" sz="1400" kern="1200">
              <a:solidFill>
                <a:schemeClr val="tx1"/>
              </a:solidFill>
            </a:rPr>
            <a:t>Fission Surface Power – 40 kW, additional as envisioned</a:t>
          </a:r>
        </a:p>
        <a:p>
          <a:pPr marL="114300" lvl="1" indent="-114300" algn="l" defTabSz="622300">
            <a:lnSpc>
              <a:spcPct val="90000"/>
            </a:lnSpc>
            <a:spcBef>
              <a:spcPct val="0"/>
            </a:spcBef>
            <a:spcAft>
              <a:spcPct val="15000"/>
            </a:spcAft>
            <a:buChar char="•"/>
          </a:pPr>
          <a:r>
            <a:rPr lang="en-US" sz="1400" kern="1200">
              <a:solidFill>
                <a:schemeClr val="tx1"/>
              </a:solidFill>
            </a:rPr>
            <a:t>Vertical Solar Array Technology – 10 kW each</a:t>
          </a:r>
        </a:p>
        <a:p>
          <a:pPr marL="114300" lvl="1" indent="-114300" algn="l" defTabSz="622300">
            <a:lnSpc>
              <a:spcPct val="90000"/>
            </a:lnSpc>
            <a:spcBef>
              <a:spcPct val="0"/>
            </a:spcBef>
            <a:spcAft>
              <a:spcPct val="15000"/>
            </a:spcAft>
            <a:buChar char="•"/>
          </a:pPr>
          <a:r>
            <a:rPr lang="en-US" sz="1400" kern="1200">
              <a:solidFill>
                <a:schemeClr val="tx1"/>
              </a:solidFill>
            </a:rPr>
            <a:t>Other elements as envisioned</a:t>
          </a:r>
        </a:p>
      </dsp:txBody>
      <dsp:txXfrm>
        <a:off x="0" y="1940284"/>
        <a:ext cx="6906491" cy="1587600"/>
      </dsp:txXfrm>
    </dsp:sp>
    <dsp:sp modelId="{CC748B19-09A0-4490-8068-57FC977E97C6}">
      <dsp:nvSpPr>
        <dsp:cNvPr id="0" name=""/>
        <dsp:cNvSpPr/>
      </dsp:nvSpPr>
      <dsp:spPr>
        <a:xfrm>
          <a:off x="345324" y="1851724"/>
          <a:ext cx="4834543" cy="177120"/>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82734" tIns="0" rIns="182734" bIns="0" numCol="1" spcCol="1270" anchor="ctr" anchorCtr="0">
          <a:noAutofit/>
        </a:bodyPr>
        <a:lstStyle/>
        <a:p>
          <a:pPr marL="0" lvl="0" indent="0" algn="l" defTabSz="622300">
            <a:lnSpc>
              <a:spcPct val="90000"/>
            </a:lnSpc>
            <a:spcBef>
              <a:spcPct val="0"/>
            </a:spcBef>
            <a:spcAft>
              <a:spcPct val="35000"/>
            </a:spcAft>
            <a:buNone/>
          </a:pPr>
          <a:r>
            <a:rPr lang="en-US" sz="1400" kern="1200"/>
            <a:t>Supporting Elements</a:t>
          </a:r>
        </a:p>
      </dsp:txBody>
      <dsp:txXfrm>
        <a:off x="353970" y="1860370"/>
        <a:ext cx="4817251" cy="159828"/>
      </dsp:txXfrm>
    </dsp:sp>
    <dsp:sp modelId="{BE00B790-E8B6-4E66-89FE-E34EB87262F8}">
      <dsp:nvSpPr>
        <dsp:cNvPr id="0" name=""/>
        <dsp:cNvSpPr/>
      </dsp:nvSpPr>
      <dsp:spPr>
        <a:xfrm>
          <a:off x="0" y="3648844"/>
          <a:ext cx="6906491" cy="425250"/>
        </a:xfrm>
        <a:prstGeom prst="rect">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36020" tIns="124968" rIns="536020"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a:t>No change</a:t>
          </a:r>
        </a:p>
      </dsp:txBody>
      <dsp:txXfrm>
        <a:off x="0" y="3648844"/>
        <a:ext cx="6906491" cy="425250"/>
      </dsp:txXfrm>
    </dsp:sp>
    <dsp:sp modelId="{B23DE825-5A11-4F93-A66B-78B28162AB29}">
      <dsp:nvSpPr>
        <dsp:cNvPr id="0" name=""/>
        <dsp:cNvSpPr/>
      </dsp:nvSpPr>
      <dsp:spPr>
        <a:xfrm>
          <a:off x="345324" y="3560284"/>
          <a:ext cx="4834543" cy="177120"/>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82734" tIns="0" rIns="182734" bIns="0" numCol="1" spcCol="1270" anchor="ctr" anchorCtr="0">
          <a:noAutofit/>
        </a:bodyPr>
        <a:lstStyle/>
        <a:p>
          <a:pPr marL="0" lvl="0" indent="0" algn="l" defTabSz="622300">
            <a:lnSpc>
              <a:spcPct val="90000"/>
            </a:lnSpc>
            <a:spcBef>
              <a:spcPct val="0"/>
            </a:spcBef>
            <a:spcAft>
              <a:spcPct val="35000"/>
            </a:spcAft>
            <a:buNone/>
          </a:pPr>
          <a:r>
            <a:rPr lang="en-US" sz="1400" kern="1200"/>
            <a:t>Site Information</a:t>
          </a:r>
        </a:p>
      </dsp:txBody>
      <dsp:txXfrm>
        <a:off x="353970" y="3568930"/>
        <a:ext cx="4817251" cy="159828"/>
      </dsp:txXfrm>
    </dsp:sp>
    <dsp:sp modelId="{A85240AF-78E1-40B3-9760-2FDFAF6A572B}">
      <dsp:nvSpPr>
        <dsp:cNvPr id="0" name=""/>
        <dsp:cNvSpPr/>
      </dsp:nvSpPr>
      <dsp:spPr>
        <a:xfrm>
          <a:off x="0" y="4195054"/>
          <a:ext cx="6906491" cy="1360800"/>
        </a:xfrm>
        <a:prstGeom prst="rect">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36020" tIns="124968" rIns="536020"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a:solidFill>
                <a:schemeClr val="tx1"/>
              </a:solidFill>
            </a:rPr>
            <a:t>3 crewed launches per year</a:t>
          </a:r>
        </a:p>
        <a:p>
          <a:pPr marL="114300" lvl="1" indent="-114300" algn="l" defTabSz="622300">
            <a:lnSpc>
              <a:spcPct val="90000"/>
            </a:lnSpc>
            <a:spcBef>
              <a:spcPct val="0"/>
            </a:spcBef>
            <a:spcAft>
              <a:spcPct val="15000"/>
            </a:spcAft>
            <a:buChar char="•"/>
          </a:pPr>
          <a:r>
            <a:rPr lang="en-US" sz="1400" kern="1200">
              <a:solidFill>
                <a:schemeClr val="tx1"/>
              </a:solidFill>
            </a:rPr>
            <a:t>No dormancy on systems</a:t>
          </a:r>
        </a:p>
        <a:p>
          <a:pPr marL="114300" lvl="1" indent="-114300" algn="l" defTabSz="622300">
            <a:lnSpc>
              <a:spcPct val="90000"/>
            </a:lnSpc>
            <a:spcBef>
              <a:spcPct val="0"/>
            </a:spcBef>
            <a:spcAft>
              <a:spcPct val="15000"/>
            </a:spcAft>
            <a:buChar char="•"/>
          </a:pPr>
          <a:r>
            <a:rPr lang="en-US" sz="1400" kern="1200">
              <a:solidFill>
                <a:schemeClr val="tx1"/>
              </a:solidFill>
            </a:rPr>
            <a:t>8 crew (continuous presence including darkness periods)</a:t>
          </a:r>
        </a:p>
        <a:p>
          <a:pPr marL="114300" lvl="1" indent="-114300" algn="l" defTabSz="622300">
            <a:lnSpc>
              <a:spcPct val="90000"/>
            </a:lnSpc>
            <a:spcBef>
              <a:spcPct val="0"/>
            </a:spcBef>
            <a:spcAft>
              <a:spcPct val="15000"/>
            </a:spcAft>
            <a:buChar char="•"/>
          </a:pPr>
          <a:r>
            <a:rPr lang="en-US" sz="1400" kern="1200">
              <a:solidFill>
                <a:schemeClr val="tx1"/>
              </a:solidFill>
            </a:rPr>
            <a:t>Minimal Earth resupply (to be defined by team)</a:t>
          </a:r>
        </a:p>
        <a:p>
          <a:pPr marL="114300" lvl="1" indent="-114300" algn="l" defTabSz="622300">
            <a:lnSpc>
              <a:spcPct val="90000"/>
            </a:lnSpc>
            <a:spcBef>
              <a:spcPct val="0"/>
            </a:spcBef>
            <a:spcAft>
              <a:spcPct val="15000"/>
            </a:spcAft>
            <a:buChar char="•"/>
          </a:pPr>
          <a:r>
            <a:rPr lang="en-US" sz="1400" kern="1200">
              <a:solidFill>
                <a:schemeClr val="tx1"/>
              </a:solidFill>
            </a:rPr>
            <a:t>12 crew / 30-day surge capability</a:t>
          </a:r>
        </a:p>
      </dsp:txBody>
      <dsp:txXfrm>
        <a:off x="0" y="4195054"/>
        <a:ext cx="6906491" cy="1360800"/>
      </dsp:txXfrm>
    </dsp:sp>
    <dsp:sp modelId="{FFC32188-6924-4437-B20F-D6C2CB223495}">
      <dsp:nvSpPr>
        <dsp:cNvPr id="0" name=""/>
        <dsp:cNvSpPr/>
      </dsp:nvSpPr>
      <dsp:spPr>
        <a:xfrm>
          <a:off x="345324" y="4106494"/>
          <a:ext cx="4834543" cy="17712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82734" tIns="0" rIns="182734" bIns="0" numCol="1" spcCol="1270" anchor="ctr" anchorCtr="0">
          <a:noAutofit/>
        </a:bodyPr>
        <a:lstStyle/>
        <a:p>
          <a:pPr marL="0" lvl="0" indent="0" algn="l" defTabSz="622300">
            <a:lnSpc>
              <a:spcPct val="90000"/>
            </a:lnSpc>
            <a:spcBef>
              <a:spcPct val="0"/>
            </a:spcBef>
            <a:spcAft>
              <a:spcPct val="35000"/>
            </a:spcAft>
            <a:buNone/>
          </a:pPr>
          <a:r>
            <a:rPr lang="en-US" sz="1400" kern="1200"/>
            <a:t>Operations</a:t>
          </a:r>
        </a:p>
      </dsp:txBody>
      <dsp:txXfrm>
        <a:off x="353970" y="4115140"/>
        <a:ext cx="4817251" cy="15982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C54A9D-9841-4370-B473-7DC411633CDF}">
      <dsp:nvSpPr>
        <dsp:cNvPr id="0" name=""/>
        <dsp:cNvSpPr/>
      </dsp:nvSpPr>
      <dsp:spPr>
        <a:xfrm>
          <a:off x="0" y="3142648"/>
          <a:ext cx="7559504" cy="0"/>
        </a:xfrm>
        <a:prstGeom prst="line">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ED49C58-2B85-4D4E-B34A-9FEBF494581E}">
      <dsp:nvSpPr>
        <dsp:cNvPr id="0" name=""/>
        <dsp:cNvSpPr/>
      </dsp:nvSpPr>
      <dsp:spPr>
        <a:xfrm>
          <a:off x="182306" y="1948442"/>
          <a:ext cx="2660295" cy="754235"/>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101600" rIns="101600" bIns="101600" numCol="1" spcCol="1270" anchor="ctr" anchorCtr="0">
          <a:noAutofit/>
        </a:bodyPr>
        <a:lstStyle/>
        <a:p>
          <a:pPr marL="0" lvl="0" indent="0" algn="ctr" defTabSz="889000">
            <a:lnSpc>
              <a:spcPct val="90000"/>
            </a:lnSpc>
            <a:spcBef>
              <a:spcPct val="0"/>
            </a:spcBef>
            <a:spcAft>
              <a:spcPct val="35000"/>
            </a:spcAft>
            <a:buNone/>
            <a:defRPr b="1"/>
          </a:pPr>
          <a:r>
            <a:rPr lang="en-US" sz="2000" kern="1200"/>
            <a:t>21 Aug.</a:t>
          </a:r>
        </a:p>
      </dsp:txBody>
      <dsp:txXfrm>
        <a:off x="182306" y="1948442"/>
        <a:ext cx="2660295" cy="754235"/>
      </dsp:txXfrm>
    </dsp:sp>
    <dsp:sp modelId="{6359529A-C4E7-4122-8384-E1841B71B883}">
      <dsp:nvSpPr>
        <dsp:cNvPr id="0" name=""/>
        <dsp:cNvSpPr/>
      </dsp:nvSpPr>
      <dsp:spPr>
        <a:xfrm>
          <a:off x="182306" y="1188549"/>
          <a:ext cx="2660295" cy="759892"/>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1925" tIns="161925" rIns="161925" bIns="161925" numCol="1" spcCol="1270" anchor="ctr" anchorCtr="0">
          <a:noAutofit/>
        </a:bodyPr>
        <a:lstStyle/>
        <a:p>
          <a:pPr marL="0" lvl="0" indent="0" algn="l" defTabSz="755650">
            <a:lnSpc>
              <a:spcPct val="90000"/>
            </a:lnSpc>
            <a:spcBef>
              <a:spcPct val="0"/>
            </a:spcBef>
            <a:spcAft>
              <a:spcPct val="35000"/>
            </a:spcAft>
            <a:buNone/>
          </a:pPr>
          <a:r>
            <a:rPr lang="en-US" sz="1700" kern="1200"/>
            <a:t>Semester Start</a:t>
          </a:r>
        </a:p>
      </dsp:txBody>
      <dsp:txXfrm>
        <a:off x="182306" y="1188549"/>
        <a:ext cx="2660295" cy="759892"/>
      </dsp:txXfrm>
    </dsp:sp>
    <dsp:sp modelId="{750562A1-6655-46CA-A23E-F481127FDDD7}">
      <dsp:nvSpPr>
        <dsp:cNvPr id="0" name=""/>
        <dsp:cNvSpPr/>
      </dsp:nvSpPr>
      <dsp:spPr>
        <a:xfrm>
          <a:off x="1512454" y="2702677"/>
          <a:ext cx="0" cy="439970"/>
        </a:xfrm>
        <a:prstGeom prst="line">
          <a:avLst/>
        </a:prstGeom>
        <a:noFill/>
        <a:ln w="635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D2F78A47-99B4-47C6-9869-99617AF12E6B}">
      <dsp:nvSpPr>
        <dsp:cNvPr id="0" name=""/>
        <dsp:cNvSpPr/>
      </dsp:nvSpPr>
      <dsp:spPr>
        <a:xfrm>
          <a:off x="1693838" y="3582619"/>
          <a:ext cx="2660295" cy="754235"/>
        </a:xfrm>
        <a:prstGeom prst="rect">
          <a:avLst/>
        </a:prstGeom>
        <a:solidFill>
          <a:schemeClr val="accent2">
            <a:hueOff val="-485121"/>
            <a:satOff val="-27976"/>
            <a:lumOff val="2876"/>
            <a:alphaOff val="0"/>
          </a:schemeClr>
        </a:solidFill>
        <a:ln w="12700" cap="flat" cmpd="sng" algn="ctr">
          <a:solidFill>
            <a:schemeClr val="accent2">
              <a:hueOff val="-485121"/>
              <a:satOff val="-27976"/>
              <a:lumOff val="287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101600" rIns="101600" bIns="101600" numCol="1" spcCol="1270" anchor="ctr" anchorCtr="0">
          <a:noAutofit/>
        </a:bodyPr>
        <a:lstStyle/>
        <a:p>
          <a:pPr marL="0" lvl="0" indent="0" algn="ctr" defTabSz="889000">
            <a:lnSpc>
              <a:spcPct val="90000"/>
            </a:lnSpc>
            <a:spcBef>
              <a:spcPct val="0"/>
            </a:spcBef>
            <a:spcAft>
              <a:spcPct val="35000"/>
            </a:spcAft>
            <a:buNone/>
            <a:defRPr b="1"/>
          </a:pPr>
          <a:r>
            <a:rPr lang="en-US" sz="2000" kern="1200"/>
            <a:t>23 Aug.</a:t>
          </a:r>
        </a:p>
      </dsp:txBody>
      <dsp:txXfrm>
        <a:off x="1693838" y="3582619"/>
        <a:ext cx="2660295" cy="754235"/>
      </dsp:txXfrm>
    </dsp:sp>
    <dsp:sp modelId="{F705B1CC-2A28-4922-873C-1118949C089A}">
      <dsp:nvSpPr>
        <dsp:cNvPr id="0" name=""/>
        <dsp:cNvSpPr/>
      </dsp:nvSpPr>
      <dsp:spPr>
        <a:xfrm>
          <a:off x="1693838" y="4336854"/>
          <a:ext cx="2660295" cy="854878"/>
        </a:xfrm>
        <a:prstGeom prst="rect">
          <a:avLst/>
        </a:prstGeom>
        <a:solidFill>
          <a:schemeClr val="accent2">
            <a:tint val="40000"/>
            <a:alpha val="90000"/>
            <a:hueOff val="-283075"/>
            <a:satOff val="-25115"/>
            <a:lumOff val="-256"/>
            <a:alphaOff val="0"/>
          </a:schemeClr>
        </a:solidFill>
        <a:ln w="12700" cap="flat" cmpd="sng" algn="ctr">
          <a:solidFill>
            <a:schemeClr val="accent2">
              <a:tint val="40000"/>
              <a:alpha val="90000"/>
              <a:hueOff val="-283075"/>
              <a:satOff val="-25115"/>
              <a:lumOff val="-25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1925" tIns="161925" rIns="161925" bIns="161925" numCol="1" spcCol="1270" anchor="ctr" anchorCtr="0">
          <a:noAutofit/>
        </a:bodyPr>
        <a:lstStyle/>
        <a:p>
          <a:pPr marL="0" lvl="0" indent="0" algn="l" defTabSz="755650">
            <a:lnSpc>
              <a:spcPct val="90000"/>
            </a:lnSpc>
            <a:spcBef>
              <a:spcPct val="0"/>
            </a:spcBef>
            <a:spcAft>
              <a:spcPct val="35000"/>
            </a:spcAft>
            <a:buNone/>
          </a:pPr>
          <a:r>
            <a:rPr lang="en-US" sz="1700" kern="1200"/>
            <a:t>Kickoff Discussion</a:t>
          </a:r>
        </a:p>
        <a:p>
          <a:pPr marL="114300" lvl="1" indent="-114300" algn="l" defTabSz="577850">
            <a:lnSpc>
              <a:spcPct val="90000"/>
            </a:lnSpc>
            <a:spcBef>
              <a:spcPct val="0"/>
            </a:spcBef>
            <a:spcAft>
              <a:spcPct val="15000"/>
            </a:spcAft>
            <a:buChar char="•"/>
          </a:pPr>
          <a:r>
            <a:rPr lang="en-US" sz="1300" kern="1200"/>
            <a:t>Project Overview</a:t>
          </a:r>
        </a:p>
      </dsp:txBody>
      <dsp:txXfrm>
        <a:off x="1693838" y="4336854"/>
        <a:ext cx="2660295" cy="854878"/>
      </dsp:txXfrm>
    </dsp:sp>
    <dsp:sp modelId="{698DD3E4-C010-4B7D-A8E2-48027CC07105}">
      <dsp:nvSpPr>
        <dsp:cNvPr id="0" name=""/>
        <dsp:cNvSpPr/>
      </dsp:nvSpPr>
      <dsp:spPr>
        <a:xfrm>
          <a:off x="3023986" y="3142648"/>
          <a:ext cx="0" cy="439970"/>
        </a:xfrm>
        <a:prstGeom prst="line">
          <a:avLst/>
        </a:prstGeom>
        <a:noFill/>
        <a:ln w="6350" cap="flat" cmpd="sng" algn="ctr">
          <a:solidFill>
            <a:schemeClr val="accent2">
              <a:hueOff val="-485121"/>
              <a:satOff val="-27976"/>
              <a:lumOff val="2876"/>
              <a:alphaOff val="0"/>
            </a:schemeClr>
          </a:solidFill>
          <a:prstDash val="solid"/>
          <a:miter lim="800000"/>
        </a:ln>
        <a:effectLst/>
      </dsp:spPr>
      <dsp:style>
        <a:lnRef idx="1">
          <a:scrgbClr r="0" g="0" b="0"/>
        </a:lnRef>
        <a:fillRef idx="0">
          <a:scrgbClr r="0" g="0" b="0"/>
        </a:fillRef>
        <a:effectRef idx="0">
          <a:scrgbClr r="0" g="0" b="0"/>
        </a:effectRef>
        <a:fontRef idx="minor"/>
      </dsp:style>
    </dsp:sp>
    <dsp:sp modelId="{C4BE9875-E98A-4611-B0C9-D6032D15E194}">
      <dsp:nvSpPr>
        <dsp:cNvPr id="0" name=""/>
        <dsp:cNvSpPr/>
      </dsp:nvSpPr>
      <dsp:spPr>
        <a:xfrm rot="2700000">
          <a:off x="1463566" y="3093760"/>
          <a:ext cx="97776" cy="97776"/>
        </a:xfrm>
        <a:prstGeom prst="rect">
          <a:avLst/>
        </a:prstGeom>
        <a:solidFill>
          <a:schemeClr val="accent2">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0D94FE4-3599-4B89-BDC4-1BA397563845}">
      <dsp:nvSpPr>
        <dsp:cNvPr id="0" name=""/>
        <dsp:cNvSpPr/>
      </dsp:nvSpPr>
      <dsp:spPr>
        <a:xfrm rot="2700000">
          <a:off x="2975098" y="3093760"/>
          <a:ext cx="97776" cy="97776"/>
        </a:xfrm>
        <a:prstGeom prst="rect">
          <a:avLst/>
        </a:prstGeom>
        <a:solidFill>
          <a:schemeClr val="accent2">
            <a:hueOff val="-485121"/>
            <a:satOff val="-27976"/>
            <a:lumOff val="2876"/>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2944D9F-EC76-46E2-953B-A9EA54B21B9E}">
      <dsp:nvSpPr>
        <dsp:cNvPr id="0" name=""/>
        <dsp:cNvSpPr/>
      </dsp:nvSpPr>
      <dsp:spPr>
        <a:xfrm>
          <a:off x="3205369" y="1948442"/>
          <a:ext cx="2660295" cy="754235"/>
        </a:xfrm>
        <a:prstGeom prst="rect">
          <a:avLst/>
        </a:prstGeom>
        <a:solidFill>
          <a:schemeClr val="accent2">
            <a:hueOff val="-970242"/>
            <a:satOff val="-55952"/>
            <a:lumOff val="5752"/>
            <a:alphaOff val="0"/>
          </a:schemeClr>
        </a:solidFill>
        <a:ln w="12700" cap="flat" cmpd="sng" algn="ctr">
          <a:solidFill>
            <a:schemeClr val="accent2">
              <a:hueOff val="-970242"/>
              <a:satOff val="-55952"/>
              <a:lumOff val="575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101600" rIns="101600" bIns="101600" numCol="1" spcCol="1270" anchor="ctr" anchorCtr="0">
          <a:noAutofit/>
        </a:bodyPr>
        <a:lstStyle/>
        <a:p>
          <a:pPr marL="0" lvl="0" indent="0" algn="ctr" defTabSz="889000">
            <a:lnSpc>
              <a:spcPct val="90000"/>
            </a:lnSpc>
            <a:spcBef>
              <a:spcPct val="0"/>
            </a:spcBef>
            <a:spcAft>
              <a:spcPct val="35000"/>
            </a:spcAft>
            <a:buNone/>
            <a:defRPr b="1"/>
          </a:pPr>
          <a:r>
            <a:rPr lang="en-US" sz="2000" kern="1200"/>
            <a:t>8 Nov.</a:t>
          </a:r>
        </a:p>
      </dsp:txBody>
      <dsp:txXfrm>
        <a:off x="3205369" y="1948442"/>
        <a:ext cx="2660295" cy="754235"/>
      </dsp:txXfrm>
    </dsp:sp>
    <dsp:sp modelId="{FFBCC836-4475-4166-BE22-3EE90C967030}">
      <dsp:nvSpPr>
        <dsp:cNvPr id="0" name=""/>
        <dsp:cNvSpPr/>
      </dsp:nvSpPr>
      <dsp:spPr>
        <a:xfrm>
          <a:off x="3205369" y="689870"/>
          <a:ext cx="2660295" cy="1258571"/>
        </a:xfrm>
        <a:prstGeom prst="rect">
          <a:avLst/>
        </a:prstGeom>
        <a:solidFill>
          <a:schemeClr val="accent2">
            <a:tint val="40000"/>
            <a:alpha val="90000"/>
            <a:hueOff val="-566151"/>
            <a:satOff val="-50231"/>
            <a:lumOff val="-513"/>
            <a:alphaOff val="0"/>
          </a:schemeClr>
        </a:solidFill>
        <a:ln w="12700" cap="flat" cmpd="sng" algn="ctr">
          <a:solidFill>
            <a:schemeClr val="accent2">
              <a:tint val="40000"/>
              <a:alpha val="90000"/>
              <a:hueOff val="-566151"/>
              <a:satOff val="-50231"/>
              <a:lumOff val="-51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1925" tIns="161925" rIns="161925" bIns="161925" numCol="1" spcCol="1270" anchor="ctr" anchorCtr="0">
          <a:noAutofit/>
        </a:bodyPr>
        <a:lstStyle/>
        <a:p>
          <a:pPr marL="0" lvl="0" indent="0" algn="l" defTabSz="755650">
            <a:lnSpc>
              <a:spcPct val="90000"/>
            </a:lnSpc>
            <a:spcBef>
              <a:spcPct val="0"/>
            </a:spcBef>
            <a:spcAft>
              <a:spcPct val="35000"/>
            </a:spcAft>
            <a:buNone/>
          </a:pPr>
          <a:r>
            <a:rPr lang="en-US" sz="1700" kern="1200"/>
            <a:t>Mid-term Review</a:t>
          </a:r>
        </a:p>
        <a:p>
          <a:pPr marL="114300" lvl="1" indent="-114300" algn="l" defTabSz="577850">
            <a:lnSpc>
              <a:spcPct val="90000"/>
            </a:lnSpc>
            <a:spcBef>
              <a:spcPct val="0"/>
            </a:spcBef>
            <a:spcAft>
              <a:spcPct val="15000"/>
            </a:spcAft>
            <a:buChar char="•"/>
          </a:pPr>
          <a:r>
            <a:rPr lang="en-US" sz="1300" kern="1200"/>
            <a:t>PowerPoint delivery</a:t>
          </a:r>
        </a:p>
        <a:p>
          <a:pPr marL="114300" lvl="1" indent="-114300" algn="l" defTabSz="577850">
            <a:lnSpc>
              <a:spcPct val="90000"/>
            </a:lnSpc>
            <a:spcBef>
              <a:spcPct val="0"/>
            </a:spcBef>
            <a:spcAft>
              <a:spcPct val="15000"/>
            </a:spcAft>
            <a:buChar char="•"/>
          </a:pPr>
          <a:r>
            <a:rPr lang="en-US" sz="1300" kern="1200"/>
            <a:t>Present status</a:t>
          </a:r>
        </a:p>
        <a:p>
          <a:pPr marL="114300" lvl="1" indent="-114300" algn="l" defTabSz="577850">
            <a:lnSpc>
              <a:spcPct val="90000"/>
            </a:lnSpc>
            <a:spcBef>
              <a:spcPct val="0"/>
            </a:spcBef>
            <a:spcAft>
              <a:spcPct val="15000"/>
            </a:spcAft>
            <a:buChar char="•"/>
          </a:pPr>
          <a:r>
            <a:rPr lang="en-US" sz="1300" kern="1200"/>
            <a:t>Address questions</a:t>
          </a:r>
        </a:p>
      </dsp:txBody>
      <dsp:txXfrm>
        <a:off x="3205369" y="689870"/>
        <a:ext cx="2660295" cy="1258571"/>
      </dsp:txXfrm>
    </dsp:sp>
    <dsp:sp modelId="{C7BA9D68-B02E-4D29-A322-D5243BCBB340}">
      <dsp:nvSpPr>
        <dsp:cNvPr id="0" name=""/>
        <dsp:cNvSpPr/>
      </dsp:nvSpPr>
      <dsp:spPr>
        <a:xfrm>
          <a:off x="4535517" y="2702677"/>
          <a:ext cx="0" cy="439970"/>
        </a:xfrm>
        <a:prstGeom prst="line">
          <a:avLst/>
        </a:prstGeom>
        <a:noFill/>
        <a:ln w="6350" cap="flat" cmpd="sng" algn="ctr">
          <a:solidFill>
            <a:schemeClr val="accent2">
              <a:hueOff val="-970242"/>
              <a:satOff val="-55952"/>
              <a:lumOff val="5752"/>
              <a:alphaOff val="0"/>
            </a:schemeClr>
          </a:solidFill>
          <a:prstDash val="solid"/>
          <a:miter lim="800000"/>
        </a:ln>
        <a:effectLst/>
      </dsp:spPr>
      <dsp:style>
        <a:lnRef idx="1">
          <a:scrgbClr r="0" g="0" b="0"/>
        </a:lnRef>
        <a:fillRef idx="0">
          <a:scrgbClr r="0" g="0" b="0"/>
        </a:fillRef>
        <a:effectRef idx="0">
          <a:scrgbClr r="0" g="0" b="0"/>
        </a:effectRef>
        <a:fontRef idx="minor"/>
      </dsp:style>
    </dsp:sp>
    <dsp:sp modelId="{B2C9290D-BED9-44C7-BA34-0D7326360166}">
      <dsp:nvSpPr>
        <dsp:cNvPr id="0" name=""/>
        <dsp:cNvSpPr/>
      </dsp:nvSpPr>
      <dsp:spPr>
        <a:xfrm>
          <a:off x="4716901" y="3582619"/>
          <a:ext cx="2660295" cy="754235"/>
        </a:xfrm>
        <a:prstGeom prst="rect">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101600" rIns="101600" bIns="101600" numCol="1" spcCol="1270" anchor="ctr" anchorCtr="0">
          <a:noAutofit/>
        </a:bodyPr>
        <a:lstStyle/>
        <a:p>
          <a:pPr marL="0" lvl="0" indent="0" algn="ctr" defTabSz="889000">
            <a:lnSpc>
              <a:spcPct val="90000"/>
            </a:lnSpc>
            <a:spcBef>
              <a:spcPct val="0"/>
            </a:spcBef>
            <a:spcAft>
              <a:spcPct val="35000"/>
            </a:spcAft>
            <a:buNone/>
            <a:defRPr b="1"/>
          </a:pPr>
          <a:r>
            <a:rPr lang="en-US" sz="2000" kern="1200"/>
            <a:t>8 Dec.</a:t>
          </a:r>
        </a:p>
      </dsp:txBody>
      <dsp:txXfrm>
        <a:off x="4716901" y="3582619"/>
        <a:ext cx="2660295" cy="754235"/>
      </dsp:txXfrm>
    </dsp:sp>
    <dsp:sp modelId="{DBC4748A-6C32-4BD9-A9E2-033135E62E04}">
      <dsp:nvSpPr>
        <dsp:cNvPr id="0" name=""/>
        <dsp:cNvSpPr/>
      </dsp:nvSpPr>
      <dsp:spPr>
        <a:xfrm>
          <a:off x="4716901" y="4336854"/>
          <a:ext cx="2660295" cy="1068598"/>
        </a:xfrm>
        <a:prstGeom prst="rect">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1925" tIns="161925" rIns="161925" bIns="161925" numCol="1" spcCol="1270" anchor="ctr" anchorCtr="0">
          <a:noAutofit/>
        </a:bodyPr>
        <a:lstStyle/>
        <a:p>
          <a:pPr marL="0" lvl="0" indent="0" algn="l" defTabSz="755650">
            <a:lnSpc>
              <a:spcPct val="90000"/>
            </a:lnSpc>
            <a:spcBef>
              <a:spcPct val="0"/>
            </a:spcBef>
            <a:spcAft>
              <a:spcPct val="35000"/>
            </a:spcAft>
            <a:buNone/>
          </a:pPr>
          <a:r>
            <a:rPr lang="en-US" sz="1700" kern="1200"/>
            <a:t>Final Delivery</a:t>
          </a:r>
        </a:p>
        <a:p>
          <a:pPr marL="114300" lvl="1" indent="-114300" algn="l" defTabSz="577850">
            <a:lnSpc>
              <a:spcPct val="90000"/>
            </a:lnSpc>
            <a:spcBef>
              <a:spcPct val="0"/>
            </a:spcBef>
            <a:spcAft>
              <a:spcPct val="15000"/>
            </a:spcAft>
            <a:buChar char="•"/>
          </a:pPr>
          <a:r>
            <a:rPr lang="en-US" sz="1300" kern="1200"/>
            <a:t>Presentation to Habitation Office</a:t>
          </a:r>
        </a:p>
        <a:p>
          <a:pPr marL="114300" lvl="1" indent="-114300" algn="l" defTabSz="577850">
            <a:lnSpc>
              <a:spcPct val="90000"/>
            </a:lnSpc>
            <a:spcBef>
              <a:spcPct val="0"/>
            </a:spcBef>
            <a:spcAft>
              <a:spcPct val="15000"/>
            </a:spcAft>
            <a:buChar char="•"/>
          </a:pPr>
          <a:r>
            <a:rPr lang="en-US" sz="1300" kern="1200"/>
            <a:t>Final Written Report</a:t>
          </a:r>
        </a:p>
      </dsp:txBody>
      <dsp:txXfrm>
        <a:off x="4716901" y="4336854"/>
        <a:ext cx="2660295" cy="1068598"/>
      </dsp:txXfrm>
    </dsp:sp>
    <dsp:sp modelId="{04A8BA03-E296-45FE-BBF7-FE65DC173E94}">
      <dsp:nvSpPr>
        <dsp:cNvPr id="0" name=""/>
        <dsp:cNvSpPr/>
      </dsp:nvSpPr>
      <dsp:spPr>
        <a:xfrm>
          <a:off x="6047049" y="3142648"/>
          <a:ext cx="0" cy="439970"/>
        </a:xfrm>
        <a:prstGeom prst="line">
          <a:avLst/>
        </a:prstGeom>
        <a:noFill/>
        <a:ln w="6350" cap="flat" cmpd="sng" algn="ctr">
          <a:solidFill>
            <a:schemeClr val="accent2">
              <a:hueOff val="-1455363"/>
              <a:satOff val="-83928"/>
              <a:lumOff val="8628"/>
              <a:alphaOff val="0"/>
            </a:schemeClr>
          </a:solidFill>
          <a:prstDash val="solid"/>
          <a:miter lim="800000"/>
        </a:ln>
        <a:effectLst/>
      </dsp:spPr>
      <dsp:style>
        <a:lnRef idx="1">
          <a:scrgbClr r="0" g="0" b="0"/>
        </a:lnRef>
        <a:fillRef idx="0">
          <a:scrgbClr r="0" g="0" b="0"/>
        </a:fillRef>
        <a:effectRef idx="0">
          <a:scrgbClr r="0" g="0" b="0"/>
        </a:effectRef>
        <a:fontRef idx="minor"/>
      </dsp:style>
    </dsp:sp>
    <dsp:sp modelId="{2B0E5FA3-9697-40A6-9C16-C712602B8A87}">
      <dsp:nvSpPr>
        <dsp:cNvPr id="0" name=""/>
        <dsp:cNvSpPr/>
      </dsp:nvSpPr>
      <dsp:spPr>
        <a:xfrm rot="2700000">
          <a:off x="4486629" y="3093760"/>
          <a:ext cx="97776" cy="97776"/>
        </a:xfrm>
        <a:prstGeom prst="rect">
          <a:avLst/>
        </a:prstGeom>
        <a:solidFill>
          <a:schemeClr val="accent2">
            <a:hueOff val="-970242"/>
            <a:satOff val="-55952"/>
            <a:lumOff val="5752"/>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64DD05D-CA7F-429F-9698-639634481B72}">
      <dsp:nvSpPr>
        <dsp:cNvPr id="0" name=""/>
        <dsp:cNvSpPr/>
      </dsp:nvSpPr>
      <dsp:spPr>
        <a:xfrm rot="2700000">
          <a:off x="5998161" y="3093760"/>
          <a:ext cx="97776" cy="97776"/>
        </a:xfrm>
        <a:prstGeom prst="rect">
          <a:avLst/>
        </a:prstGeom>
        <a:solidFill>
          <a:schemeClr val="accent2">
            <a:hueOff val="-1455363"/>
            <a:satOff val="-83928"/>
            <a:lumOff val="8628"/>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B295AA-0B63-4164-AD81-DD39E5B6D234}">
      <dsp:nvSpPr>
        <dsp:cNvPr id="0" name=""/>
        <dsp:cNvSpPr/>
      </dsp:nvSpPr>
      <dsp:spPr>
        <a:xfrm>
          <a:off x="0" y="395960"/>
          <a:ext cx="6666833" cy="1058400"/>
        </a:xfrm>
        <a:prstGeom prst="rect">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17420" tIns="291592" rIns="517420"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a:t>Based on final report</a:t>
          </a:r>
        </a:p>
        <a:p>
          <a:pPr marL="114300" lvl="1" indent="-114300" algn="l" defTabSz="622300">
            <a:lnSpc>
              <a:spcPct val="90000"/>
            </a:lnSpc>
            <a:spcBef>
              <a:spcPct val="0"/>
            </a:spcBef>
            <a:spcAft>
              <a:spcPct val="15000"/>
            </a:spcAft>
            <a:buChar char="•"/>
          </a:pPr>
          <a:r>
            <a:rPr lang="en-US" sz="1400" kern="1200"/>
            <a:t>20 minutes for presentation </a:t>
          </a:r>
        </a:p>
        <a:p>
          <a:pPr marL="114300" lvl="1" indent="-114300" algn="l" defTabSz="622300">
            <a:lnSpc>
              <a:spcPct val="90000"/>
            </a:lnSpc>
            <a:spcBef>
              <a:spcPct val="0"/>
            </a:spcBef>
            <a:spcAft>
              <a:spcPct val="15000"/>
            </a:spcAft>
            <a:buChar char="•"/>
          </a:pPr>
          <a:r>
            <a:rPr lang="en-US" sz="1400" kern="1200"/>
            <a:t>8 minutes for questions</a:t>
          </a:r>
        </a:p>
      </dsp:txBody>
      <dsp:txXfrm>
        <a:off x="0" y="395960"/>
        <a:ext cx="6666833" cy="1058400"/>
      </dsp:txXfrm>
    </dsp:sp>
    <dsp:sp modelId="{24FD4565-2FC9-46EB-8C66-89019CE54DFD}">
      <dsp:nvSpPr>
        <dsp:cNvPr id="0" name=""/>
        <dsp:cNvSpPr/>
      </dsp:nvSpPr>
      <dsp:spPr>
        <a:xfrm>
          <a:off x="333341" y="189320"/>
          <a:ext cx="4666783" cy="41328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6393" tIns="0" rIns="176393" bIns="0" numCol="1" spcCol="1270" anchor="ctr" anchorCtr="0">
          <a:noAutofit/>
        </a:bodyPr>
        <a:lstStyle/>
        <a:p>
          <a:pPr marL="0" lvl="0" indent="0" algn="l" defTabSz="622300">
            <a:lnSpc>
              <a:spcPct val="90000"/>
            </a:lnSpc>
            <a:spcBef>
              <a:spcPct val="0"/>
            </a:spcBef>
            <a:spcAft>
              <a:spcPct val="35000"/>
            </a:spcAft>
            <a:buNone/>
          </a:pPr>
          <a:r>
            <a:rPr lang="en-US" sz="1400" kern="1200"/>
            <a:t>Summary Presentation</a:t>
          </a:r>
        </a:p>
      </dsp:txBody>
      <dsp:txXfrm>
        <a:off x="353516" y="209495"/>
        <a:ext cx="4626433" cy="372930"/>
      </dsp:txXfrm>
    </dsp:sp>
    <dsp:sp modelId="{75EBE929-8482-4AE1-968C-533214BCDA43}">
      <dsp:nvSpPr>
        <dsp:cNvPr id="0" name=""/>
        <dsp:cNvSpPr/>
      </dsp:nvSpPr>
      <dsp:spPr>
        <a:xfrm>
          <a:off x="0" y="1736600"/>
          <a:ext cx="6666833" cy="3528000"/>
        </a:xfrm>
        <a:prstGeom prst="rect">
          <a:avLst/>
        </a:prstGeom>
        <a:solidFill>
          <a:schemeClr val="lt1">
            <a:alpha val="90000"/>
            <a:hueOff val="0"/>
            <a:satOff val="0"/>
            <a:lumOff val="0"/>
            <a:alphaOff val="0"/>
          </a:schemeClr>
        </a:solidFill>
        <a:ln w="6350" cap="flat" cmpd="sng" algn="ctr">
          <a:solidFill>
            <a:schemeClr val="accent2">
              <a:hueOff val="-1455363"/>
              <a:satOff val="-83928"/>
              <a:lumOff val="8628"/>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17420" tIns="291592" rIns="517420"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a:t>25 page maximum at single spacing NTE 12pt font</a:t>
          </a:r>
        </a:p>
        <a:p>
          <a:pPr marL="228600" lvl="2" indent="-114300" algn="l" defTabSz="622300">
            <a:lnSpc>
              <a:spcPct val="90000"/>
            </a:lnSpc>
            <a:spcBef>
              <a:spcPct val="0"/>
            </a:spcBef>
            <a:spcAft>
              <a:spcPct val="15000"/>
            </a:spcAft>
            <a:buChar char="•"/>
          </a:pPr>
          <a:r>
            <a:rPr lang="en-US" sz="1400" kern="1200"/>
            <a:t>Count excludes appendices &amp; reference list</a:t>
          </a:r>
        </a:p>
        <a:p>
          <a:pPr marL="228600" lvl="2" indent="-114300" algn="l" defTabSz="622300">
            <a:lnSpc>
              <a:spcPct val="90000"/>
            </a:lnSpc>
            <a:spcBef>
              <a:spcPct val="0"/>
            </a:spcBef>
            <a:spcAft>
              <a:spcPct val="15000"/>
            </a:spcAft>
            <a:buChar char="•"/>
          </a:pPr>
          <a:r>
            <a:rPr lang="en-US" sz="1400" kern="1200"/>
            <a:t>Includes 1-2 page executive summary</a:t>
          </a:r>
        </a:p>
        <a:p>
          <a:pPr marL="114300" lvl="1" indent="-114300" algn="l" defTabSz="622300">
            <a:lnSpc>
              <a:spcPct val="90000"/>
            </a:lnSpc>
            <a:spcBef>
              <a:spcPct val="0"/>
            </a:spcBef>
            <a:spcAft>
              <a:spcPct val="15000"/>
            </a:spcAft>
            <a:buChar char="•"/>
          </a:pPr>
          <a:r>
            <a:rPr lang="en-US" sz="1400" kern="1200"/>
            <a:t>Document:</a:t>
          </a:r>
        </a:p>
        <a:p>
          <a:pPr marL="228600" lvl="2" indent="-114300" algn="l" defTabSz="622300">
            <a:lnSpc>
              <a:spcPct val="90000"/>
            </a:lnSpc>
            <a:spcBef>
              <a:spcPct val="0"/>
            </a:spcBef>
            <a:spcAft>
              <a:spcPct val="15000"/>
            </a:spcAft>
            <a:buChar char="•"/>
          </a:pPr>
          <a:r>
            <a:rPr lang="en-US" sz="1400" kern="1200"/>
            <a:t>Constraints (hard, un-changing limitations beyond what is provided in Ground Rules)</a:t>
          </a:r>
        </a:p>
        <a:p>
          <a:pPr marL="228600" lvl="2" indent="-114300" algn="l" defTabSz="622300">
            <a:lnSpc>
              <a:spcPct val="90000"/>
            </a:lnSpc>
            <a:spcBef>
              <a:spcPct val="0"/>
            </a:spcBef>
            <a:spcAft>
              <a:spcPct val="15000"/>
            </a:spcAft>
            <a:buChar char="•"/>
          </a:pPr>
          <a:r>
            <a:rPr lang="en-US" sz="1400" kern="1200"/>
            <a:t>Assumptions (changing variables that are defined to better scope analysis)</a:t>
          </a:r>
        </a:p>
        <a:p>
          <a:pPr marL="228600" lvl="2" indent="-114300" algn="l" defTabSz="622300">
            <a:lnSpc>
              <a:spcPct val="90000"/>
            </a:lnSpc>
            <a:spcBef>
              <a:spcPct val="0"/>
            </a:spcBef>
            <a:spcAft>
              <a:spcPct val="15000"/>
            </a:spcAft>
            <a:buChar char="•"/>
          </a:pPr>
          <a:r>
            <a:rPr lang="en-US" sz="1400" kern="1200"/>
            <a:t>Depictions of interior habitat layouts/renders and external interfaces</a:t>
          </a:r>
        </a:p>
        <a:p>
          <a:pPr marL="114300" lvl="1" indent="-114300" algn="l" defTabSz="622300">
            <a:lnSpc>
              <a:spcPct val="90000"/>
            </a:lnSpc>
            <a:spcBef>
              <a:spcPct val="0"/>
            </a:spcBef>
            <a:spcAft>
              <a:spcPct val="15000"/>
            </a:spcAft>
            <a:buChar char="•"/>
          </a:pPr>
          <a:r>
            <a:rPr lang="en-US" sz="1400" kern="1200"/>
            <a:t>Include:</a:t>
          </a:r>
        </a:p>
        <a:p>
          <a:pPr marL="228600" lvl="2" indent="-114300" algn="l" defTabSz="622300">
            <a:lnSpc>
              <a:spcPct val="90000"/>
            </a:lnSpc>
            <a:spcBef>
              <a:spcPct val="0"/>
            </a:spcBef>
            <a:spcAft>
              <a:spcPct val="15000"/>
            </a:spcAft>
            <a:buChar char="•"/>
          </a:pPr>
          <a:r>
            <a:rPr lang="en-US" sz="1400" kern="1200"/>
            <a:t>Habitation Evolution Concept of Operations</a:t>
          </a:r>
        </a:p>
        <a:p>
          <a:pPr marL="228600" lvl="2" indent="-114300" algn="l" defTabSz="622300">
            <a:lnSpc>
              <a:spcPct val="90000"/>
            </a:lnSpc>
            <a:spcBef>
              <a:spcPct val="0"/>
            </a:spcBef>
            <a:spcAft>
              <a:spcPct val="15000"/>
            </a:spcAft>
            <a:buChar char="•"/>
          </a:pPr>
          <a:r>
            <a:rPr lang="en-US" sz="1400" kern="1200"/>
            <a:t>Timeline expected for evolution &amp; dependencies</a:t>
          </a:r>
        </a:p>
        <a:p>
          <a:pPr marL="228600" lvl="2" indent="-114300" algn="l" defTabSz="622300">
            <a:lnSpc>
              <a:spcPct val="90000"/>
            </a:lnSpc>
            <a:spcBef>
              <a:spcPct val="0"/>
            </a:spcBef>
            <a:spcAft>
              <a:spcPct val="15000"/>
            </a:spcAft>
            <a:buChar char="•"/>
          </a:pPr>
          <a:r>
            <a:rPr lang="en-US" sz="1400" kern="1200"/>
            <a:t>Listing of challenges &amp; opportunities</a:t>
          </a:r>
        </a:p>
        <a:p>
          <a:pPr marL="228600" lvl="2" indent="-114300" algn="l" defTabSz="622300">
            <a:lnSpc>
              <a:spcPct val="90000"/>
            </a:lnSpc>
            <a:spcBef>
              <a:spcPct val="0"/>
            </a:spcBef>
            <a:spcAft>
              <a:spcPct val="15000"/>
            </a:spcAft>
            <a:buChar char="•"/>
          </a:pPr>
          <a:r>
            <a:rPr lang="en-US" sz="1400" kern="1200"/>
            <a:t>Top 10 risks to the evolved habitation state with notional mitigation plans/actions</a:t>
          </a:r>
        </a:p>
      </dsp:txBody>
      <dsp:txXfrm>
        <a:off x="0" y="1736600"/>
        <a:ext cx="6666833" cy="3528000"/>
      </dsp:txXfrm>
    </dsp:sp>
    <dsp:sp modelId="{506FA993-52B3-4649-96B0-6020EC9F9354}">
      <dsp:nvSpPr>
        <dsp:cNvPr id="0" name=""/>
        <dsp:cNvSpPr/>
      </dsp:nvSpPr>
      <dsp:spPr>
        <a:xfrm>
          <a:off x="333341" y="1529960"/>
          <a:ext cx="4666783" cy="413280"/>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6393" tIns="0" rIns="176393" bIns="0" numCol="1" spcCol="1270" anchor="ctr" anchorCtr="0">
          <a:noAutofit/>
        </a:bodyPr>
        <a:lstStyle/>
        <a:p>
          <a:pPr marL="0" lvl="0" indent="0" algn="l" defTabSz="622300">
            <a:lnSpc>
              <a:spcPct val="90000"/>
            </a:lnSpc>
            <a:spcBef>
              <a:spcPct val="0"/>
            </a:spcBef>
            <a:spcAft>
              <a:spcPct val="35000"/>
            </a:spcAft>
            <a:buNone/>
          </a:pPr>
          <a:r>
            <a:rPr lang="en-US" sz="1400" kern="1200"/>
            <a:t>Final Report Deliverables</a:t>
          </a:r>
        </a:p>
      </dsp:txBody>
      <dsp:txXfrm>
        <a:off x="353516" y="1550135"/>
        <a:ext cx="4626433" cy="37293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8D1832-2610-4979-A1CC-DB080E594CD3}">
      <dsp:nvSpPr>
        <dsp:cNvPr id="0" name=""/>
        <dsp:cNvSpPr/>
      </dsp:nvSpPr>
      <dsp:spPr>
        <a:xfrm rot="5400000">
          <a:off x="1667035" y="671598"/>
          <a:ext cx="1094860" cy="952528"/>
        </a:xfrm>
        <a:prstGeom prst="hexagon">
          <a:avLst>
            <a:gd name="adj" fmla="val 25000"/>
            <a:gd name="vf" fmla="val 11547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0" i="0" kern="1200" baseline="0"/>
            <a:t>Delivery mass</a:t>
          </a:r>
          <a:endParaRPr lang="en-US" sz="1000" kern="1200"/>
        </a:p>
      </dsp:txBody>
      <dsp:txXfrm rot="-5400000">
        <a:off x="1886637" y="771048"/>
        <a:ext cx="655656" cy="753628"/>
      </dsp:txXfrm>
    </dsp:sp>
    <dsp:sp modelId="{52C09DF9-11A2-4165-B84A-C20C1C50DB97}">
      <dsp:nvSpPr>
        <dsp:cNvPr id="0" name=""/>
        <dsp:cNvSpPr/>
      </dsp:nvSpPr>
      <dsp:spPr>
        <a:xfrm>
          <a:off x="2719634" y="819404"/>
          <a:ext cx="1221864" cy="656916"/>
        </a:xfrm>
        <a:prstGeom prst="rect">
          <a:avLst/>
        </a:prstGeom>
        <a:noFill/>
        <a:ln>
          <a:noFill/>
        </a:ln>
        <a:effectLst/>
      </dsp:spPr>
      <dsp:style>
        <a:lnRef idx="0">
          <a:scrgbClr r="0" g="0" b="0"/>
        </a:lnRef>
        <a:fillRef idx="0">
          <a:scrgbClr r="0" g="0" b="0"/>
        </a:fillRef>
        <a:effectRef idx="0">
          <a:scrgbClr r="0" g="0" b="0"/>
        </a:effectRef>
        <a:fontRef idx="minor"/>
      </dsp:style>
    </dsp:sp>
    <dsp:sp modelId="{DDEBCFC4-26FD-4F87-B599-7C4498499AE5}">
      <dsp:nvSpPr>
        <dsp:cNvPr id="0" name=""/>
        <dsp:cNvSpPr/>
      </dsp:nvSpPr>
      <dsp:spPr>
        <a:xfrm rot="5400000">
          <a:off x="638303" y="671598"/>
          <a:ext cx="1094860" cy="952528"/>
        </a:xfrm>
        <a:prstGeom prst="hexagon">
          <a:avLst>
            <a:gd name="adj" fmla="val 25000"/>
            <a:gd name="vf" fmla="val 11547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857905" y="771048"/>
        <a:ext cx="655656" cy="753628"/>
      </dsp:txXfrm>
    </dsp:sp>
    <dsp:sp modelId="{1F3EEA33-0366-4240-9411-A02E6AEB7DA9}">
      <dsp:nvSpPr>
        <dsp:cNvPr id="0" name=""/>
        <dsp:cNvSpPr/>
      </dsp:nvSpPr>
      <dsp:spPr>
        <a:xfrm rot="5400000">
          <a:off x="1150698" y="1600916"/>
          <a:ext cx="1094860" cy="952528"/>
        </a:xfrm>
        <a:prstGeom prst="hexagon">
          <a:avLst>
            <a:gd name="adj" fmla="val 25000"/>
            <a:gd name="vf" fmla="val 11547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0" i="0" kern="1200" baseline="0"/>
            <a:t>Functional volumes</a:t>
          </a:r>
          <a:endParaRPr lang="en-US" sz="1000" kern="1200"/>
        </a:p>
      </dsp:txBody>
      <dsp:txXfrm rot="-5400000">
        <a:off x="1370300" y="1700366"/>
        <a:ext cx="655656" cy="753628"/>
      </dsp:txXfrm>
    </dsp:sp>
    <dsp:sp modelId="{26F5DCB3-7D1B-4810-ADAD-76F6D05A6B82}">
      <dsp:nvSpPr>
        <dsp:cNvPr id="0" name=""/>
        <dsp:cNvSpPr/>
      </dsp:nvSpPr>
      <dsp:spPr>
        <a:xfrm>
          <a:off x="0" y="1748722"/>
          <a:ext cx="1182449" cy="656916"/>
        </a:xfrm>
        <a:prstGeom prst="rect">
          <a:avLst/>
        </a:prstGeom>
        <a:noFill/>
        <a:ln>
          <a:noFill/>
        </a:ln>
        <a:effectLst/>
      </dsp:spPr>
      <dsp:style>
        <a:lnRef idx="0">
          <a:scrgbClr r="0" g="0" b="0"/>
        </a:lnRef>
        <a:fillRef idx="0">
          <a:scrgbClr r="0" g="0" b="0"/>
        </a:fillRef>
        <a:effectRef idx="0">
          <a:scrgbClr r="0" g="0" b="0"/>
        </a:effectRef>
        <a:fontRef idx="minor"/>
      </dsp:style>
    </dsp:sp>
    <dsp:sp modelId="{B9EEFE03-BE06-4811-A4C9-308B6781DCB1}">
      <dsp:nvSpPr>
        <dsp:cNvPr id="0" name=""/>
        <dsp:cNvSpPr/>
      </dsp:nvSpPr>
      <dsp:spPr>
        <a:xfrm rot="5400000">
          <a:off x="2179429" y="1600916"/>
          <a:ext cx="1094860" cy="952528"/>
        </a:xfrm>
        <a:prstGeom prst="hexagon">
          <a:avLst>
            <a:gd name="adj" fmla="val 25000"/>
            <a:gd name="vf" fmla="val 11547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2399031" y="1700366"/>
        <a:ext cx="655656" cy="753628"/>
      </dsp:txXfrm>
    </dsp:sp>
    <dsp:sp modelId="{D672D2E9-88FD-41B8-A859-E947CB625D04}">
      <dsp:nvSpPr>
        <dsp:cNvPr id="0" name=""/>
        <dsp:cNvSpPr/>
      </dsp:nvSpPr>
      <dsp:spPr>
        <a:xfrm rot="5400000">
          <a:off x="1667035" y="2530233"/>
          <a:ext cx="1094860" cy="952528"/>
        </a:xfrm>
        <a:prstGeom prst="hexagon">
          <a:avLst>
            <a:gd name="adj" fmla="val 25000"/>
            <a:gd name="vf" fmla="val 11547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0" i="0" kern="1200" baseline="0"/>
            <a:t>ECLSS loop closure</a:t>
          </a:r>
          <a:endParaRPr lang="en-US" sz="1000" kern="1200"/>
        </a:p>
      </dsp:txBody>
      <dsp:txXfrm rot="-5400000">
        <a:off x="1886637" y="2629683"/>
        <a:ext cx="655656" cy="753628"/>
      </dsp:txXfrm>
    </dsp:sp>
    <dsp:sp modelId="{7BCB3E51-AB7A-479E-ABC6-8021306823B5}">
      <dsp:nvSpPr>
        <dsp:cNvPr id="0" name=""/>
        <dsp:cNvSpPr/>
      </dsp:nvSpPr>
      <dsp:spPr>
        <a:xfrm>
          <a:off x="2719634" y="2678040"/>
          <a:ext cx="1221864" cy="656916"/>
        </a:xfrm>
        <a:prstGeom prst="rect">
          <a:avLst/>
        </a:prstGeom>
        <a:noFill/>
        <a:ln>
          <a:noFill/>
        </a:ln>
        <a:effectLst/>
      </dsp:spPr>
      <dsp:style>
        <a:lnRef idx="0">
          <a:scrgbClr r="0" g="0" b="0"/>
        </a:lnRef>
        <a:fillRef idx="0">
          <a:scrgbClr r="0" g="0" b="0"/>
        </a:fillRef>
        <a:effectRef idx="0">
          <a:scrgbClr r="0" g="0" b="0"/>
        </a:effectRef>
        <a:fontRef idx="minor"/>
      </dsp:style>
    </dsp:sp>
    <dsp:sp modelId="{B8EE8913-BDE5-4102-B7D9-67E59C8596A9}">
      <dsp:nvSpPr>
        <dsp:cNvPr id="0" name=""/>
        <dsp:cNvSpPr/>
      </dsp:nvSpPr>
      <dsp:spPr>
        <a:xfrm rot="5400000">
          <a:off x="638303" y="2530233"/>
          <a:ext cx="1094860" cy="952528"/>
        </a:xfrm>
        <a:prstGeom prst="hexagon">
          <a:avLst>
            <a:gd name="adj" fmla="val 25000"/>
            <a:gd name="vf" fmla="val 11547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857905" y="2629683"/>
        <a:ext cx="655656" cy="75362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7/3/layout/HorizontalLabelsTimeline">
  <dgm:title val="Horizontal Labels Timeline"/>
  <dgm:desc val="Use to show a list of events in chronological order. The rectangular shape contains the description while the date is shown immediately below. It can display a large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dgm:constrLst>
    <dgm:layoutNode name="divider" styleLbl="fgAcc1">
      <dgm:alg type="sp"/>
      <dgm:shape xmlns:r="http://schemas.openxmlformats.org/officeDocument/2006/relationships" type="line" r:blip="" zOrderOff="-1">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8"/>
                <dgm:constr type="l" for="ch" forName="L1TextContainer" refType="w" fact="0.06"/>
                <dgm:constr type="h" for="ch" forName="L1TextContainer" refType="h" fact="0.12"/>
                <dgm:constr type="t" for="ch" forName="L1TextContainer" refType="h" fact="0.31"/>
                <dgm:constr type="w" for="ch" forName="L2TextContainerWrapper" refType="w" fact="0.88"/>
                <dgm:constr type="l" for="ch" forName="L2TextContainerWrapper" refType="w" fact="0.06"/>
                <dgm:constr type="h" for="ch" forName="L2TextContainerWrapper" refType="h" fact="0.31"/>
                <dgm:constr type="b" for="ch" forName="L2TextContainerWrapper" refType="h" fact="0.31"/>
                <dgm:constr type="w" for="ch" forName="ConnectLine"/>
                <dgm:constr type="ctrX" for="ch" forName="ConnectLine" refType="w" fact="0.5"/>
                <dgm:constr type="h" for="ch" forName="ConnectLine" refType="h" fact="0.07"/>
                <dgm:constr type="t" for="ch" forName="ConnectLine" refType="h" fact="0.43"/>
                <dgm:constr type="w" for="ch" forName="ConnectorPoint" refType="h" fact="0.022"/>
                <dgm:constr type="h" for="ch" forName="ConnectorPoint" refType="h" fact="0.022"/>
                <dgm:constr type="ctrX" for="ch" forName="ConnectorPoint" refType="w" fact="0.5"/>
                <dgm:constr type="ctrY" for="ch" forName="ConnectorPoint" refType="h" fact="0.5"/>
                <dgm:constr type="w" for="ch" forName="EmptyPlaceHolder" refType="w"/>
                <dgm:constr type="h" for="ch" forName="EmptyPlaceHolder" refType="h" fact="0.5"/>
                <dgm:constr type="t" for="ch" forName="EmptyPlaceHolder" refType="h" fact="0.5"/>
              </dgm:constrLst>
            </dgm:if>
            <dgm:else name="CaseForPlacingNodeBelowDivider">
              <dgm:constrLst>
                <dgm:constr type="w" for="ch" forName="L1TextContainer" refType="w" fact="0.88"/>
                <dgm:constr type="l" for="ch" forName="L1TextContainer" refType="w" fact="0.06"/>
                <dgm:constr type="h" for="ch" forName="L1TextContainer" refType="h" fact="0.12"/>
                <dgm:constr type="t" for="ch" forName="L1TextContainer" refType="h" fact="0.57"/>
                <dgm:constr type="w" for="ch" forName="L2TextContainerWrapper" refType="w" fact="0.88"/>
                <dgm:constr type="l" for="ch" forName="L2TextContainerWrapper" refType="w" fact="0.06"/>
                <dgm:constr type="h" for="ch" forName="L2TextContainerWrapper" refType="h" fact="0.31"/>
                <dgm:constr type="t" for="ch" forName="L2TextContainerWrapper" refType="h" fact="0.69"/>
                <dgm:constr type="w" for="ch" forName="ConnectLine"/>
                <dgm:constr type="ctrX" for="ch" forName="ConnectLine" refType="w" fact="0.5"/>
                <dgm:constr type="h" for="ch" forName="ConnectLine" refType="h" fact="0.07"/>
                <dgm:constr type="t" for="ch" forName="ConnectLine" refType="h" fact="0.5"/>
                <dgm:constr type="w" for="ch" forName="ConnectorPoint" refType="h" fact="0.022"/>
                <dgm:constr type="h" for="ch" forName="ConnectorPoint" refType="h" fact="0.022"/>
                <dgm:constr type="ctrX" for="ch" forName="ConnectorPoint" refType="w" fact="0.5"/>
                <dgm:constr type="ctrY" for="ch" forName="ConnectorPoint" refType="h" fact="0.5"/>
                <dgm:constr type="w" for="ch" forName="EmptyPlaceHolder" refType="w"/>
                <dgm:constr type="h" for="ch" forName="EmptyPlaceHolder" refType="h" fact="0.5"/>
                <dgm:constr type="t" for="ch" forName="EmptyPlaceHolder" refType="h" fact="0"/>
              </dgm:constrLst>
            </dgm:else>
          </dgm:choose>
          <dgm:layoutNode name="L1TextContainer" styleLbl="alignNode1">
            <dgm:varLst>
              <dgm:chMax val="1"/>
              <dgm:chPref val="1"/>
              <dgm:bulletEnabled val="1"/>
            </dgm:varLst>
            <dgm:alg type="tx">
              <dgm:param type="txAnchorVert" val="mid"/>
              <dgm:param type="parTxLTRAlign" val="ctr"/>
              <dgm:param type="parTxRTLAlign" val="ctr"/>
            </dgm:alg>
            <dgm:shape xmlns:r="http://schemas.openxmlformats.org/officeDocument/2006/relationships" type="rect" r:blip="">
              <dgm:adjLst/>
            </dgm:shape>
            <dgm:presOf axis="self"/>
            <dgm:constrLst>
              <dgm:constr type="tMarg" refType="primFontSz" fact="0.4"/>
              <dgm:constr type="bMarg" refType="primFontSz" fact="0.4"/>
              <dgm:constr type="lMarg" refType="primFontSz" fact="0.4"/>
              <dgm:constr type="rMarg" refType="primFontSz" fact="0.4"/>
            </dgm:constrLst>
            <dgm:ruleLst>
              <dgm:rule type="primFontSz" val="14" fact="NaN" max="NaN"/>
            </dgm:ruleLst>
          </dgm:layoutNode>
          <dgm:layoutNode name="L2TextContainerWrapper">
            <dgm:varLst>
              <dgm:bulletEnabled val="1"/>
            </dgm:varLst>
            <dgm:alg type="composite"/>
            <dgm:choose name="L2TextContainerConstr">
              <dgm:if name="CaseForPlacingL2TextContaineAboveDivider" axis="self" ptType="node" func="posOdd" op="equ" val="1">
                <dgm:constrLst>
                  <dgm:constr type="h" for="ch" forName="L2TextContainer" refType="h" fact="0.39"/>
                  <dgm:constr type="b" for="ch" forName="L2TextContainer" refType="h"/>
                  <dgm:constr type="h" for="ch" forName="FlexibleEmptyPlaceHolder" refType="h" fact="0.61"/>
                </dgm:constrLst>
              </dgm:if>
              <dgm:else name="CaseForPlacingL2TextContaineBelowDivider">
                <dgm:constrLst>
                  <dgm:constr type="h" for="ch" forName="L2TextContainer" refType="h" fact="0.39"/>
                  <dgm:constr type="h" for="ch" forName="FlexibleEmptyPlaceHolder" refType="h" fact="0.61"/>
                  <dgm:constr type="b" for="ch" forName="FlexibleEmptyPlaceHolder" refType="h"/>
                </dgm:constrLst>
              </dgm:else>
            </dgm:choose>
            <dgm:layoutNode name="L2TextContainer" styleLbl="bgAccFollowNode1" moveWith="L1TextContainer">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tMarg" refType="primFontSz" fact="0.75"/>
                <dgm:constr type="bMarg" refType="primFontSz" fact="0.75"/>
                <dgm:constr type="lMarg" refType="primFontSz" fact="0.75"/>
                <dgm:constr type="rMarg" refType="primFontSz" fact="0.75"/>
              </dgm:constrLst>
              <dgm:ruleLst>
                <dgm:rule type="h" val="INF" fact="NaN" max="NaN"/>
                <dgm:rule type="primFontSz" val="12" fact="NaN" max="NaN"/>
                <dgm:rule type="secFontSz" val="10"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sibTrans1D1" moveWith="L1TextContainer">
            <dgm:alg type="sp"/>
            <dgm:shape xmlns:r="http://schemas.openxmlformats.org/officeDocument/2006/relationships" type="line" r:blip="">
              <dgm:adjLst/>
            </dgm:shape>
            <dgm:presOf/>
            <dgm:constrLst/>
          </dgm:layoutNode>
          <dgm:layoutNode name="ConnectorPoint" styleLbl="node1" moveWith="L1TextContainer">
            <dgm:alg type="sp"/>
            <dgm:shape xmlns:r="http://schemas.openxmlformats.org/officeDocument/2006/relationships" rot="45" type="rect" r:blip="" zOrderOff="10">
              <dgm:adjLst/>
              <dgm:extLst>
                <a:ext uri="{B698B0E9-8C71-41B9-8309-B3DCBF30829C}">
                  <dgm1612:spPr xmlns:dgm1612="http://schemas.microsoft.com/office/drawing/2016/12/diagram">
                    <a:ln w="6350"/>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4E00DB-D7D1-418C-B771-30421C01B087}" type="datetimeFigureOut">
              <a:rPr lang="en-US" smtClean="0"/>
              <a:t>8/16/2023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FB480F-F1D7-457F-AA6D-D32034E07FAA}" type="slidenum">
              <a:rPr lang="en-US" smtClean="0"/>
              <a:t>‹#›</a:t>
            </a:fld>
            <a:endParaRPr lang="en-US"/>
          </a:p>
        </p:txBody>
      </p:sp>
    </p:spTree>
    <p:extLst>
      <p:ext uri="{BB962C8B-B14F-4D97-AF65-F5344CB8AC3E}">
        <p14:creationId xmlns:p14="http://schemas.microsoft.com/office/powerpoint/2010/main" val="634152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AF6964-B455-41E2-BF55-116DFBA736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17007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Cite Paper from Chris Kennedy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7AF3C-B64B-574E-9186-BE5333C7FE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32930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FFF525-FCBA-8940-9E41-147E56DFB9B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26078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71BEAFE-E357-4F5A-9EE0-86C0E148D087}" type="slidenum">
              <a:rPr lang="en-US" smtClean="0"/>
              <a:t>32</a:t>
            </a:fld>
            <a:endParaRPr lang="en-US"/>
          </a:p>
        </p:txBody>
      </p:sp>
    </p:spTree>
    <p:extLst>
      <p:ext uri="{BB962C8B-B14F-4D97-AF65-F5344CB8AC3E}">
        <p14:creationId xmlns:p14="http://schemas.microsoft.com/office/powerpoint/2010/main" val="3254599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4.xml"/><Relationship Id="rId4" Type="http://schemas.openxmlformats.org/officeDocument/2006/relationships/image" Target="../media/image10.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E9F0B-71E3-822A-269C-4ECAAC2C905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7B1AD77-AD7C-3271-2602-17F8CC78888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CD023D1-851B-4F29-A655-96BEF7DF982F}"/>
              </a:ext>
            </a:extLst>
          </p:cNvPr>
          <p:cNvSpPr>
            <a:spLocks noGrp="1"/>
          </p:cNvSpPr>
          <p:nvPr>
            <p:ph type="dt" sz="half" idx="10"/>
          </p:nvPr>
        </p:nvSpPr>
        <p:spPr/>
        <p:txBody>
          <a:bodyPr/>
          <a:lstStyle/>
          <a:p>
            <a:fld id="{3B763A85-F7D7-4BC9-9662-2DE80009E824}" type="datetimeFigureOut">
              <a:rPr lang="en-US" smtClean="0"/>
              <a:t>8/16/2023</a:t>
            </a:fld>
            <a:endParaRPr lang="en-US"/>
          </a:p>
        </p:txBody>
      </p:sp>
      <p:sp>
        <p:nvSpPr>
          <p:cNvPr id="5" name="Footer Placeholder 4">
            <a:extLst>
              <a:ext uri="{FF2B5EF4-FFF2-40B4-BE49-F238E27FC236}">
                <a16:creationId xmlns:a16="http://schemas.microsoft.com/office/drawing/2014/main" id="{D2DC390F-595D-1576-BCFC-3AF40E884C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51777F-1A47-39D3-863C-3B2FD64D94A1}"/>
              </a:ext>
            </a:extLst>
          </p:cNvPr>
          <p:cNvSpPr>
            <a:spLocks noGrp="1"/>
          </p:cNvSpPr>
          <p:nvPr>
            <p:ph type="sldNum" sz="quarter" idx="12"/>
          </p:nvPr>
        </p:nvSpPr>
        <p:spPr/>
        <p:txBody>
          <a:bodyPr/>
          <a:lstStyle/>
          <a:p>
            <a:fld id="{D0E084D0-2717-4631-878B-DBAC5A00C2EB}" type="slidenum">
              <a:rPr lang="en-US" smtClean="0"/>
              <a:t>‹#›</a:t>
            </a:fld>
            <a:endParaRPr lang="en-US"/>
          </a:p>
        </p:txBody>
      </p:sp>
    </p:spTree>
    <p:extLst>
      <p:ext uri="{BB962C8B-B14F-4D97-AF65-F5344CB8AC3E}">
        <p14:creationId xmlns:p14="http://schemas.microsoft.com/office/powerpoint/2010/main" val="8653516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7F1EA-BDF3-6F56-B53B-918F3815E1E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65A84EC-D60F-CD95-477E-2A2CC0985A8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158539-F9FC-74C8-D2D6-3A04239BE39C}"/>
              </a:ext>
            </a:extLst>
          </p:cNvPr>
          <p:cNvSpPr>
            <a:spLocks noGrp="1"/>
          </p:cNvSpPr>
          <p:nvPr>
            <p:ph type="dt" sz="half" idx="10"/>
          </p:nvPr>
        </p:nvSpPr>
        <p:spPr/>
        <p:txBody>
          <a:bodyPr/>
          <a:lstStyle/>
          <a:p>
            <a:fld id="{3B763A85-F7D7-4BC9-9662-2DE80009E824}" type="datetimeFigureOut">
              <a:rPr lang="en-US" smtClean="0"/>
              <a:t>8/16/2023</a:t>
            </a:fld>
            <a:endParaRPr lang="en-US"/>
          </a:p>
        </p:txBody>
      </p:sp>
      <p:sp>
        <p:nvSpPr>
          <p:cNvPr id="5" name="Footer Placeholder 4">
            <a:extLst>
              <a:ext uri="{FF2B5EF4-FFF2-40B4-BE49-F238E27FC236}">
                <a16:creationId xmlns:a16="http://schemas.microsoft.com/office/drawing/2014/main" id="{F49ACDBE-F561-C491-0C1A-E07C307474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234DB7-6BDE-FD66-D46A-CFF550BAFB85}"/>
              </a:ext>
            </a:extLst>
          </p:cNvPr>
          <p:cNvSpPr>
            <a:spLocks noGrp="1"/>
          </p:cNvSpPr>
          <p:nvPr>
            <p:ph type="sldNum" sz="quarter" idx="12"/>
          </p:nvPr>
        </p:nvSpPr>
        <p:spPr/>
        <p:txBody>
          <a:bodyPr/>
          <a:lstStyle/>
          <a:p>
            <a:fld id="{D0E084D0-2717-4631-878B-DBAC5A00C2EB}" type="slidenum">
              <a:rPr lang="en-US" smtClean="0"/>
              <a:t>‹#›</a:t>
            </a:fld>
            <a:endParaRPr lang="en-US"/>
          </a:p>
        </p:txBody>
      </p:sp>
    </p:spTree>
    <p:extLst>
      <p:ext uri="{BB962C8B-B14F-4D97-AF65-F5344CB8AC3E}">
        <p14:creationId xmlns:p14="http://schemas.microsoft.com/office/powerpoint/2010/main" val="12340707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5918F-3C67-3830-2536-958848B124E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A0AD713-2B81-19AE-47AB-57E764E8F5E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C9C682E-51C7-B729-2314-89F815652EFF}"/>
              </a:ext>
            </a:extLst>
          </p:cNvPr>
          <p:cNvSpPr>
            <a:spLocks noGrp="1"/>
          </p:cNvSpPr>
          <p:nvPr>
            <p:ph type="dt" sz="half" idx="10"/>
          </p:nvPr>
        </p:nvSpPr>
        <p:spPr/>
        <p:txBody>
          <a:bodyPr/>
          <a:lstStyle/>
          <a:p>
            <a:fld id="{3B763A85-F7D7-4BC9-9662-2DE80009E824}" type="datetimeFigureOut">
              <a:rPr lang="en-US" smtClean="0"/>
              <a:t>8/16/2023</a:t>
            </a:fld>
            <a:endParaRPr lang="en-US"/>
          </a:p>
        </p:txBody>
      </p:sp>
      <p:sp>
        <p:nvSpPr>
          <p:cNvPr id="5" name="Footer Placeholder 4">
            <a:extLst>
              <a:ext uri="{FF2B5EF4-FFF2-40B4-BE49-F238E27FC236}">
                <a16:creationId xmlns:a16="http://schemas.microsoft.com/office/drawing/2014/main" id="{19502F62-928B-CFD2-EDF8-34A33E52D1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645866-295C-8EB9-886C-31A8AD7500E0}"/>
              </a:ext>
            </a:extLst>
          </p:cNvPr>
          <p:cNvSpPr>
            <a:spLocks noGrp="1"/>
          </p:cNvSpPr>
          <p:nvPr>
            <p:ph type="sldNum" sz="quarter" idx="12"/>
          </p:nvPr>
        </p:nvSpPr>
        <p:spPr/>
        <p:txBody>
          <a:bodyPr/>
          <a:lstStyle/>
          <a:p>
            <a:fld id="{D0E084D0-2717-4631-878B-DBAC5A00C2EB}" type="slidenum">
              <a:rPr lang="en-US" smtClean="0"/>
              <a:t>‹#›</a:t>
            </a:fld>
            <a:endParaRPr lang="en-US"/>
          </a:p>
        </p:txBody>
      </p:sp>
    </p:spTree>
    <p:extLst>
      <p:ext uri="{BB962C8B-B14F-4D97-AF65-F5344CB8AC3E}">
        <p14:creationId xmlns:p14="http://schemas.microsoft.com/office/powerpoint/2010/main" val="17449493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4A787-51A5-2E10-EC84-F6F84AF1FAF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F752A6F-476C-AD78-7F82-436029551A3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1D5B7C3-A47D-E4AC-CA85-982AFA59703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2217D02-D9ED-D595-6BD1-74B59965E3FD}"/>
              </a:ext>
            </a:extLst>
          </p:cNvPr>
          <p:cNvSpPr>
            <a:spLocks noGrp="1"/>
          </p:cNvSpPr>
          <p:nvPr>
            <p:ph type="dt" sz="half" idx="10"/>
          </p:nvPr>
        </p:nvSpPr>
        <p:spPr/>
        <p:txBody>
          <a:bodyPr/>
          <a:lstStyle/>
          <a:p>
            <a:fld id="{3B763A85-F7D7-4BC9-9662-2DE80009E824}" type="datetimeFigureOut">
              <a:rPr lang="en-US" smtClean="0"/>
              <a:t>8/16/2023</a:t>
            </a:fld>
            <a:endParaRPr lang="en-US"/>
          </a:p>
        </p:txBody>
      </p:sp>
      <p:sp>
        <p:nvSpPr>
          <p:cNvPr id="6" name="Footer Placeholder 5">
            <a:extLst>
              <a:ext uri="{FF2B5EF4-FFF2-40B4-BE49-F238E27FC236}">
                <a16:creationId xmlns:a16="http://schemas.microsoft.com/office/drawing/2014/main" id="{97BABFF3-61D6-3C76-5D9C-235965D241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0B3456C-F5E8-099A-D3A9-A4BF0371066C}"/>
              </a:ext>
            </a:extLst>
          </p:cNvPr>
          <p:cNvSpPr>
            <a:spLocks noGrp="1"/>
          </p:cNvSpPr>
          <p:nvPr>
            <p:ph type="sldNum" sz="quarter" idx="12"/>
          </p:nvPr>
        </p:nvSpPr>
        <p:spPr/>
        <p:txBody>
          <a:bodyPr/>
          <a:lstStyle/>
          <a:p>
            <a:fld id="{D0E084D0-2717-4631-878B-DBAC5A00C2EB}" type="slidenum">
              <a:rPr lang="en-US" smtClean="0"/>
              <a:t>‹#›</a:t>
            </a:fld>
            <a:endParaRPr lang="en-US"/>
          </a:p>
        </p:txBody>
      </p:sp>
    </p:spTree>
    <p:extLst>
      <p:ext uri="{BB962C8B-B14F-4D97-AF65-F5344CB8AC3E}">
        <p14:creationId xmlns:p14="http://schemas.microsoft.com/office/powerpoint/2010/main" val="17688736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7E957-5BE0-40DF-FB55-742ADCE1A8B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5E4D927-5947-D4CE-C570-DB34D659171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83D190F-644D-99EF-359F-DF9D1B2768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0CAC639-B1FA-5AE0-6DB1-31C8020290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420E0AE-737E-9AD5-8179-2B7C69F4915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1A8802F-3208-FD5B-76CF-CF5B6CB3B044}"/>
              </a:ext>
            </a:extLst>
          </p:cNvPr>
          <p:cNvSpPr>
            <a:spLocks noGrp="1"/>
          </p:cNvSpPr>
          <p:nvPr>
            <p:ph type="dt" sz="half" idx="10"/>
          </p:nvPr>
        </p:nvSpPr>
        <p:spPr/>
        <p:txBody>
          <a:bodyPr/>
          <a:lstStyle/>
          <a:p>
            <a:fld id="{3B763A85-F7D7-4BC9-9662-2DE80009E824}" type="datetimeFigureOut">
              <a:rPr lang="en-US" smtClean="0"/>
              <a:t>8/16/2023</a:t>
            </a:fld>
            <a:endParaRPr lang="en-US"/>
          </a:p>
        </p:txBody>
      </p:sp>
      <p:sp>
        <p:nvSpPr>
          <p:cNvPr id="8" name="Footer Placeholder 7">
            <a:extLst>
              <a:ext uri="{FF2B5EF4-FFF2-40B4-BE49-F238E27FC236}">
                <a16:creationId xmlns:a16="http://schemas.microsoft.com/office/drawing/2014/main" id="{E9EE3BC9-4C9C-4397-DCA9-84A19098CCF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4E9D85C-A8A8-216A-0B35-CDE2C92F5DD3}"/>
              </a:ext>
            </a:extLst>
          </p:cNvPr>
          <p:cNvSpPr>
            <a:spLocks noGrp="1"/>
          </p:cNvSpPr>
          <p:nvPr>
            <p:ph type="sldNum" sz="quarter" idx="12"/>
          </p:nvPr>
        </p:nvSpPr>
        <p:spPr/>
        <p:txBody>
          <a:bodyPr/>
          <a:lstStyle/>
          <a:p>
            <a:fld id="{D0E084D0-2717-4631-878B-DBAC5A00C2EB}" type="slidenum">
              <a:rPr lang="en-US" smtClean="0"/>
              <a:t>‹#›</a:t>
            </a:fld>
            <a:endParaRPr lang="en-US"/>
          </a:p>
        </p:txBody>
      </p:sp>
    </p:spTree>
    <p:extLst>
      <p:ext uri="{BB962C8B-B14F-4D97-AF65-F5344CB8AC3E}">
        <p14:creationId xmlns:p14="http://schemas.microsoft.com/office/powerpoint/2010/main" val="33711367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1688F-9BEF-8002-0C36-6F1F7C5D3FE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C726AA4-3113-F812-EF85-CDF138A1EB30}"/>
              </a:ext>
            </a:extLst>
          </p:cNvPr>
          <p:cNvSpPr>
            <a:spLocks noGrp="1"/>
          </p:cNvSpPr>
          <p:nvPr>
            <p:ph type="dt" sz="half" idx="10"/>
          </p:nvPr>
        </p:nvSpPr>
        <p:spPr/>
        <p:txBody>
          <a:bodyPr/>
          <a:lstStyle/>
          <a:p>
            <a:fld id="{3B763A85-F7D7-4BC9-9662-2DE80009E824}" type="datetimeFigureOut">
              <a:rPr lang="en-US" smtClean="0"/>
              <a:t>8/16/2023</a:t>
            </a:fld>
            <a:endParaRPr lang="en-US"/>
          </a:p>
        </p:txBody>
      </p:sp>
      <p:sp>
        <p:nvSpPr>
          <p:cNvPr id="4" name="Footer Placeholder 3">
            <a:extLst>
              <a:ext uri="{FF2B5EF4-FFF2-40B4-BE49-F238E27FC236}">
                <a16:creationId xmlns:a16="http://schemas.microsoft.com/office/drawing/2014/main" id="{C3D82D6A-FED6-C718-ECBB-6C019A9E6E1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516E42D-93DF-AF2C-B6D1-41A03CE995CF}"/>
              </a:ext>
            </a:extLst>
          </p:cNvPr>
          <p:cNvSpPr>
            <a:spLocks noGrp="1"/>
          </p:cNvSpPr>
          <p:nvPr>
            <p:ph type="sldNum" sz="quarter" idx="12"/>
          </p:nvPr>
        </p:nvSpPr>
        <p:spPr/>
        <p:txBody>
          <a:bodyPr/>
          <a:lstStyle/>
          <a:p>
            <a:fld id="{D0E084D0-2717-4631-878B-DBAC5A00C2EB}" type="slidenum">
              <a:rPr lang="en-US" smtClean="0"/>
              <a:t>‹#›</a:t>
            </a:fld>
            <a:endParaRPr lang="en-US"/>
          </a:p>
        </p:txBody>
      </p:sp>
    </p:spTree>
    <p:extLst>
      <p:ext uri="{BB962C8B-B14F-4D97-AF65-F5344CB8AC3E}">
        <p14:creationId xmlns:p14="http://schemas.microsoft.com/office/powerpoint/2010/main" val="12739521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13429CD-BB40-692E-26DA-D9729BE3DA39}"/>
              </a:ext>
            </a:extLst>
          </p:cNvPr>
          <p:cNvSpPr>
            <a:spLocks noGrp="1"/>
          </p:cNvSpPr>
          <p:nvPr>
            <p:ph type="dt" sz="half" idx="10"/>
          </p:nvPr>
        </p:nvSpPr>
        <p:spPr/>
        <p:txBody>
          <a:bodyPr/>
          <a:lstStyle/>
          <a:p>
            <a:fld id="{3B763A85-F7D7-4BC9-9662-2DE80009E824}" type="datetimeFigureOut">
              <a:rPr lang="en-US" smtClean="0"/>
              <a:t>8/16/2023</a:t>
            </a:fld>
            <a:endParaRPr lang="en-US"/>
          </a:p>
        </p:txBody>
      </p:sp>
      <p:sp>
        <p:nvSpPr>
          <p:cNvPr id="3" name="Footer Placeholder 2">
            <a:extLst>
              <a:ext uri="{FF2B5EF4-FFF2-40B4-BE49-F238E27FC236}">
                <a16:creationId xmlns:a16="http://schemas.microsoft.com/office/drawing/2014/main" id="{DB327047-EBD9-AFFC-C393-CAFC7D3F48D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8AB8FBF-5698-85CA-22FF-1DA3DA61F8F7}"/>
              </a:ext>
            </a:extLst>
          </p:cNvPr>
          <p:cNvSpPr>
            <a:spLocks noGrp="1"/>
          </p:cNvSpPr>
          <p:nvPr>
            <p:ph type="sldNum" sz="quarter" idx="12"/>
          </p:nvPr>
        </p:nvSpPr>
        <p:spPr/>
        <p:txBody>
          <a:bodyPr/>
          <a:lstStyle/>
          <a:p>
            <a:fld id="{D0E084D0-2717-4631-878B-DBAC5A00C2EB}" type="slidenum">
              <a:rPr lang="en-US" smtClean="0"/>
              <a:t>‹#›</a:t>
            </a:fld>
            <a:endParaRPr lang="en-US"/>
          </a:p>
        </p:txBody>
      </p:sp>
    </p:spTree>
    <p:extLst>
      <p:ext uri="{BB962C8B-B14F-4D97-AF65-F5344CB8AC3E}">
        <p14:creationId xmlns:p14="http://schemas.microsoft.com/office/powerpoint/2010/main" val="9059336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CE18F-B143-0D3E-B668-E8FBC525188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66AC051-E4B4-2B52-49E1-3B4CA24FE41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56DE94F-539B-C709-04C8-1F135D82D2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4A711F4-D50B-9608-202C-A848D2F6ECE6}"/>
              </a:ext>
            </a:extLst>
          </p:cNvPr>
          <p:cNvSpPr>
            <a:spLocks noGrp="1"/>
          </p:cNvSpPr>
          <p:nvPr>
            <p:ph type="dt" sz="half" idx="10"/>
          </p:nvPr>
        </p:nvSpPr>
        <p:spPr/>
        <p:txBody>
          <a:bodyPr/>
          <a:lstStyle/>
          <a:p>
            <a:fld id="{3B763A85-F7D7-4BC9-9662-2DE80009E824}" type="datetimeFigureOut">
              <a:rPr lang="en-US" smtClean="0"/>
              <a:t>8/16/2023</a:t>
            </a:fld>
            <a:endParaRPr lang="en-US"/>
          </a:p>
        </p:txBody>
      </p:sp>
      <p:sp>
        <p:nvSpPr>
          <p:cNvPr id="6" name="Footer Placeholder 5">
            <a:extLst>
              <a:ext uri="{FF2B5EF4-FFF2-40B4-BE49-F238E27FC236}">
                <a16:creationId xmlns:a16="http://schemas.microsoft.com/office/drawing/2014/main" id="{941DF383-8DC8-E087-9ED8-FFC51E76F48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6EBF6E-1655-1011-C6E0-0C743268422D}"/>
              </a:ext>
            </a:extLst>
          </p:cNvPr>
          <p:cNvSpPr>
            <a:spLocks noGrp="1"/>
          </p:cNvSpPr>
          <p:nvPr>
            <p:ph type="sldNum" sz="quarter" idx="12"/>
          </p:nvPr>
        </p:nvSpPr>
        <p:spPr/>
        <p:txBody>
          <a:bodyPr/>
          <a:lstStyle/>
          <a:p>
            <a:fld id="{D0E084D0-2717-4631-878B-DBAC5A00C2EB}" type="slidenum">
              <a:rPr lang="en-US" smtClean="0"/>
              <a:t>‹#›</a:t>
            </a:fld>
            <a:endParaRPr lang="en-US"/>
          </a:p>
        </p:txBody>
      </p:sp>
    </p:spTree>
    <p:extLst>
      <p:ext uri="{BB962C8B-B14F-4D97-AF65-F5344CB8AC3E}">
        <p14:creationId xmlns:p14="http://schemas.microsoft.com/office/powerpoint/2010/main" val="27928298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B08EB-414D-DEF6-2A29-A94869AAB14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ECE45BB-A6E1-EAB2-4F03-F61A09880DD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F34A783-DD7B-107A-E928-B65684AFB6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A1EE3E2-F624-BE5D-CE22-349BDF1414BF}"/>
              </a:ext>
            </a:extLst>
          </p:cNvPr>
          <p:cNvSpPr>
            <a:spLocks noGrp="1"/>
          </p:cNvSpPr>
          <p:nvPr>
            <p:ph type="dt" sz="half" idx="10"/>
          </p:nvPr>
        </p:nvSpPr>
        <p:spPr/>
        <p:txBody>
          <a:bodyPr/>
          <a:lstStyle/>
          <a:p>
            <a:fld id="{3B763A85-F7D7-4BC9-9662-2DE80009E824}" type="datetimeFigureOut">
              <a:rPr lang="en-US" smtClean="0"/>
              <a:t>8/16/2023</a:t>
            </a:fld>
            <a:endParaRPr lang="en-US"/>
          </a:p>
        </p:txBody>
      </p:sp>
      <p:sp>
        <p:nvSpPr>
          <p:cNvPr id="6" name="Footer Placeholder 5">
            <a:extLst>
              <a:ext uri="{FF2B5EF4-FFF2-40B4-BE49-F238E27FC236}">
                <a16:creationId xmlns:a16="http://schemas.microsoft.com/office/drawing/2014/main" id="{452D8634-9301-397F-406C-D8982EA596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B2487C-DEAB-0F4A-0082-AB222A977B66}"/>
              </a:ext>
            </a:extLst>
          </p:cNvPr>
          <p:cNvSpPr>
            <a:spLocks noGrp="1"/>
          </p:cNvSpPr>
          <p:nvPr>
            <p:ph type="sldNum" sz="quarter" idx="12"/>
          </p:nvPr>
        </p:nvSpPr>
        <p:spPr/>
        <p:txBody>
          <a:bodyPr/>
          <a:lstStyle/>
          <a:p>
            <a:fld id="{D0E084D0-2717-4631-878B-DBAC5A00C2EB}" type="slidenum">
              <a:rPr lang="en-US" smtClean="0"/>
              <a:t>‹#›</a:t>
            </a:fld>
            <a:endParaRPr lang="en-US"/>
          </a:p>
        </p:txBody>
      </p:sp>
    </p:spTree>
    <p:extLst>
      <p:ext uri="{BB962C8B-B14F-4D97-AF65-F5344CB8AC3E}">
        <p14:creationId xmlns:p14="http://schemas.microsoft.com/office/powerpoint/2010/main" val="35836235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5DF29-16A7-92B7-D2A0-AB342C0ADF0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1B3CD78-4C82-B06A-91BB-FF95EFDB077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21BC5D-BD96-71A6-73A7-F0B2D5878203}"/>
              </a:ext>
            </a:extLst>
          </p:cNvPr>
          <p:cNvSpPr>
            <a:spLocks noGrp="1"/>
          </p:cNvSpPr>
          <p:nvPr>
            <p:ph type="dt" sz="half" idx="10"/>
          </p:nvPr>
        </p:nvSpPr>
        <p:spPr/>
        <p:txBody>
          <a:bodyPr/>
          <a:lstStyle/>
          <a:p>
            <a:fld id="{3B763A85-F7D7-4BC9-9662-2DE80009E824}" type="datetimeFigureOut">
              <a:rPr lang="en-US" smtClean="0"/>
              <a:t>8/16/2023</a:t>
            </a:fld>
            <a:endParaRPr lang="en-US"/>
          </a:p>
        </p:txBody>
      </p:sp>
      <p:sp>
        <p:nvSpPr>
          <p:cNvPr id="5" name="Footer Placeholder 4">
            <a:extLst>
              <a:ext uri="{FF2B5EF4-FFF2-40B4-BE49-F238E27FC236}">
                <a16:creationId xmlns:a16="http://schemas.microsoft.com/office/drawing/2014/main" id="{D6FC2A3A-33DF-9687-E157-CB016759A7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17026C-08A6-524F-638C-9E8D815474B2}"/>
              </a:ext>
            </a:extLst>
          </p:cNvPr>
          <p:cNvSpPr>
            <a:spLocks noGrp="1"/>
          </p:cNvSpPr>
          <p:nvPr>
            <p:ph type="sldNum" sz="quarter" idx="12"/>
          </p:nvPr>
        </p:nvSpPr>
        <p:spPr/>
        <p:txBody>
          <a:bodyPr/>
          <a:lstStyle/>
          <a:p>
            <a:fld id="{D0E084D0-2717-4631-878B-DBAC5A00C2EB}" type="slidenum">
              <a:rPr lang="en-US" smtClean="0"/>
              <a:t>‹#›</a:t>
            </a:fld>
            <a:endParaRPr lang="en-US"/>
          </a:p>
        </p:txBody>
      </p:sp>
    </p:spTree>
    <p:extLst>
      <p:ext uri="{BB962C8B-B14F-4D97-AF65-F5344CB8AC3E}">
        <p14:creationId xmlns:p14="http://schemas.microsoft.com/office/powerpoint/2010/main" val="22296870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9D1C51-5A42-776A-8448-DBE0805BD2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AAFFB12-EDD4-9C63-F2DD-38D9AF786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C55DDE-3D3F-E26B-B3C9-66F5D913F364}"/>
              </a:ext>
            </a:extLst>
          </p:cNvPr>
          <p:cNvSpPr>
            <a:spLocks noGrp="1"/>
          </p:cNvSpPr>
          <p:nvPr>
            <p:ph type="dt" sz="half" idx="10"/>
          </p:nvPr>
        </p:nvSpPr>
        <p:spPr/>
        <p:txBody>
          <a:bodyPr/>
          <a:lstStyle/>
          <a:p>
            <a:fld id="{3B763A85-F7D7-4BC9-9662-2DE80009E824}" type="datetimeFigureOut">
              <a:rPr lang="en-US" smtClean="0"/>
              <a:t>8/16/2023</a:t>
            </a:fld>
            <a:endParaRPr lang="en-US"/>
          </a:p>
        </p:txBody>
      </p:sp>
      <p:sp>
        <p:nvSpPr>
          <p:cNvPr id="5" name="Footer Placeholder 4">
            <a:extLst>
              <a:ext uri="{FF2B5EF4-FFF2-40B4-BE49-F238E27FC236}">
                <a16:creationId xmlns:a16="http://schemas.microsoft.com/office/drawing/2014/main" id="{BC195D35-F59D-E808-4297-C76115258A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3E2CCA-480A-848D-32A2-FFD4E16C0A5D}"/>
              </a:ext>
            </a:extLst>
          </p:cNvPr>
          <p:cNvSpPr>
            <a:spLocks noGrp="1"/>
          </p:cNvSpPr>
          <p:nvPr>
            <p:ph type="sldNum" sz="quarter" idx="12"/>
          </p:nvPr>
        </p:nvSpPr>
        <p:spPr/>
        <p:txBody>
          <a:bodyPr/>
          <a:lstStyle/>
          <a:p>
            <a:fld id="{D0E084D0-2717-4631-878B-DBAC5A00C2EB}" type="slidenum">
              <a:rPr lang="en-US" smtClean="0"/>
              <a:t>‹#›</a:t>
            </a:fld>
            <a:endParaRPr lang="en-US"/>
          </a:p>
        </p:txBody>
      </p:sp>
    </p:spTree>
    <p:extLst>
      <p:ext uri="{BB962C8B-B14F-4D97-AF65-F5344CB8AC3E}">
        <p14:creationId xmlns:p14="http://schemas.microsoft.com/office/powerpoint/2010/main" val="15257909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EC79D9E-516D-6F46-A8E2-A873605E070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TextBox 11">
            <a:extLst>
              <a:ext uri="{FF2B5EF4-FFF2-40B4-BE49-F238E27FC236}">
                <a16:creationId xmlns:a16="http://schemas.microsoft.com/office/drawing/2014/main" id="{AC6D95EA-4B47-6349-B2C2-212D3ECD8E89}"/>
              </a:ext>
            </a:extLst>
          </p:cNvPr>
          <p:cNvSpPr txBox="1"/>
          <p:nvPr userDrawn="1"/>
        </p:nvSpPr>
        <p:spPr>
          <a:xfrm>
            <a:off x="9337400" y="555511"/>
            <a:ext cx="153416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a:solidFill>
                  <a:schemeClr val="bg1"/>
                </a:solidFill>
                <a:latin typeface="Arial" panose="020B0604020202020204" pitchFamily="34" charset="0"/>
                <a:cs typeface="Arial" panose="020B0604020202020204" pitchFamily="34" charset="0"/>
              </a:rPr>
              <a:t>National Aeronautics and</a:t>
            </a:r>
            <a:br>
              <a:rPr lang="en-US" sz="800">
                <a:solidFill>
                  <a:schemeClr val="bg1"/>
                </a:solidFill>
                <a:latin typeface="Arial" panose="020B0604020202020204" pitchFamily="34" charset="0"/>
                <a:cs typeface="Arial" panose="020B0604020202020204" pitchFamily="34" charset="0"/>
              </a:rPr>
            </a:br>
            <a:r>
              <a:rPr lang="en-US" sz="800">
                <a:solidFill>
                  <a:schemeClr val="bg1"/>
                </a:solidFill>
                <a:latin typeface="Arial" panose="020B0604020202020204" pitchFamily="34" charset="0"/>
                <a:cs typeface="Arial" panose="020B0604020202020204" pitchFamily="34" charset="0"/>
              </a:rPr>
              <a:t>Space Administration</a:t>
            </a:r>
            <a:endParaRPr lang="en-US" sz="80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807260" y="2346960"/>
            <a:ext cx="7676340" cy="1274762"/>
          </a:xfrm>
        </p:spPr>
        <p:txBody>
          <a:bodyPr anchor="t">
            <a:noAutofit/>
          </a:bodyPr>
          <a:lstStyle>
            <a:lvl1pPr algn="l">
              <a:defRPr sz="4700" b="1" i="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807260" y="3769360"/>
            <a:ext cx="7676340" cy="1488440"/>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9" name="Picture 8">
            <a:extLst>
              <a:ext uri="{FF2B5EF4-FFF2-40B4-BE49-F238E27FC236}">
                <a16:creationId xmlns:a16="http://schemas.microsoft.com/office/drawing/2014/main" id="{9D3539AA-42F9-1441-85F8-283DA3D37ED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cxnSp>
        <p:nvCxnSpPr>
          <p:cNvPr id="10" name="Straight Connector 9">
            <a:extLst>
              <a:ext uri="{FF2B5EF4-FFF2-40B4-BE49-F238E27FC236}">
                <a16:creationId xmlns:a16="http://schemas.microsoft.com/office/drawing/2014/main" id="{95BD057C-84C7-8D48-BA37-A5E3FFABAAA6}"/>
              </a:ext>
            </a:extLst>
          </p:cNvPr>
          <p:cNvCxnSpPr>
            <a:cxnSpLocks/>
          </p:cNvCxnSpPr>
          <p:nvPr userDrawn="1"/>
        </p:nvCxnSpPr>
        <p:spPr>
          <a:xfrm>
            <a:off x="10900061" y="307703"/>
            <a:ext cx="0" cy="8456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FCEA98A-6763-E14A-83EC-293F9BF56540}"/>
              </a:ext>
            </a:extLst>
          </p:cNvPr>
          <p:cNvSpPr txBox="1"/>
          <p:nvPr userDrawn="1"/>
        </p:nvSpPr>
        <p:spPr>
          <a:xfrm>
            <a:off x="10363913" y="6452046"/>
            <a:ext cx="1534160" cy="21544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a:solidFill>
                  <a:schemeClr val="bg1"/>
                </a:solidFill>
                <a:latin typeface="Arial" panose="020B0604020202020204" pitchFamily="34" charset="0"/>
                <a:cs typeface="Arial" panose="020B0604020202020204" pitchFamily="34" charset="0"/>
              </a:rPr>
              <a:t>www.nasa.gov</a:t>
            </a:r>
            <a:endParaRPr lang="en-US" sz="800">
              <a:latin typeface="Arial" panose="020B0604020202020204" pitchFamily="34" charset="0"/>
              <a:cs typeface="Arial" panose="020B0604020202020204" pitchFamily="34" charset="0"/>
            </a:endParaRPr>
          </a:p>
        </p:txBody>
      </p:sp>
      <p:sp>
        <p:nvSpPr>
          <p:cNvPr id="16" name="Date Placeholder 15">
            <a:extLst>
              <a:ext uri="{FF2B5EF4-FFF2-40B4-BE49-F238E27FC236}">
                <a16:creationId xmlns:a16="http://schemas.microsoft.com/office/drawing/2014/main" id="{F59C2EB3-E198-FD49-8F89-87A452375BC5}"/>
              </a:ext>
            </a:extLst>
          </p:cNvPr>
          <p:cNvSpPr>
            <a:spLocks noGrp="1"/>
          </p:cNvSpPr>
          <p:nvPr>
            <p:ph type="dt" sz="half" idx="10"/>
          </p:nvPr>
        </p:nvSpPr>
        <p:spPr/>
        <p:txBody>
          <a:bodyPr/>
          <a:lstStyle/>
          <a:p>
            <a:fld id="{9F9297F5-C30D-294B-80FE-3CC63B165F97}" type="datetimeFigureOut">
              <a:rPr lang="en-US" smtClean="0"/>
              <a:pPr/>
              <a:t>8/16/2023</a:t>
            </a:fld>
            <a:endParaRPr lang="en-US"/>
          </a:p>
        </p:txBody>
      </p:sp>
      <p:sp>
        <p:nvSpPr>
          <p:cNvPr id="17" name="Footer Placeholder 16">
            <a:extLst>
              <a:ext uri="{FF2B5EF4-FFF2-40B4-BE49-F238E27FC236}">
                <a16:creationId xmlns:a16="http://schemas.microsoft.com/office/drawing/2014/main" id="{D9B83BAB-DC43-CD4D-96EE-48E7DC07F836}"/>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8422396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 Triangl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74D18E7-FB22-AE45-BE29-23FC8A758097}"/>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D015F3A-B103-9D43-874F-AF0B11A38D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9F9297F5-C30D-294B-80FE-3CC63B165F97}" type="datetimeFigureOut">
              <a:rPr lang="en-US" smtClean="0"/>
              <a:t>8/16/2023</a:t>
            </a:fld>
            <a:endParaRPr lang="en-US"/>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a:p>
        </p:txBody>
      </p:sp>
    </p:spTree>
    <p:extLst>
      <p:ext uri="{BB962C8B-B14F-4D97-AF65-F5344CB8AC3E}">
        <p14:creationId xmlns:p14="http://schemas.microsoft.com/office/powerpoint/2010/main" val="8790461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 preserve="1">
  <p:cSld name="Title and Content - Swoosh">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DCE7D43-9C45-F74B-ADC2-8A75B590AEB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9F9297F5-C30D-294B-80FE-3CC63B165F97}" type="datetimeFigureOut">
              <a:rPr lang="en-US" smtClean="0"/>
              <a:t>8/16/2023</a:t>
            </a:fld>
            <a:endParaRPr lang="en-US"/>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a:p>
        </p:txBody>
      </p:sp>
      <p:pic>
        <p:nvPicPr>
          <p:cNvPr id="11" name="Picture 10">
            <a:extLst>
              <a:ext uri="{FF2B5EF4-FFF2-40B4-BE49-F238E27FC236}">
                <a16:creationId xmlns:a16="http://schemas.microsoft.com/office/drawing/2014/main" id="{7F90E324-EC4A-A541-B8D1-BDBE5CDEDE5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599281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0EB3-F186-354B-9BFE-C379EC6AF4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3CCBB0-51C3-2F48-8D70-04ECAB38F36D}"/>
              </a:ext>
            </a:extLst>
          </p:cNvPr>
          <p:cNvSpPr>
            <a:spLocks noGrp="1"/>
          </p:cNvSpPr>
          <p:nvPr>
            <p:ph type="dt" sz="half" idx="10"/>
          </p:nvPr>
        </p:nvSpPr>
        <p:spPr/>
        <p:txBody>
          <a:bodyPr/>
          <a:lstStyle/>
          <a:p>
            <a:fld id="{9F9297F5-C30D-294B-80FE-3CC63B165F97}" type="datetimeFigureOut">
              <a:rPr lang="en-US" smtClean="0"/>
              <a:t>8/16/2023</a:t>
            </a:fld>
            <a:endParaRPr lang="en-US"/>
          </a:p>
        </p:txBody>
      </p:sp>
      <p:sp>
        <p:nvSpPr>
          <p:cNvPr id="4" name="Footer Placeholder 3">
            <a:extLst>
              <a:ext uri="{FF2B5EF4-FFF2-40B4-BE49-F238E27FC236}">
                <a16:creationId xmlns:a16="http://schemas.microsoft.com/office/drawing/2014/main" id="{FA078886-FFB1-4843-BF32-3DD3EB91F5F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92DA97E-A7FF-3A40-B2BF-19DE68288394}"/>
              </a:ext>
            </a:extLst>
          </p:cNvPr>
          <p:cNvSpPr>
            <a:spLocks noGrp="1"/>
          </p:cNvSpPr>
          <p:nvPr>
            <p:ph type="sldNum" sz="quarter" idx="12"/>
          </p:nvPr>
        </p:nvSpPr>
        <p:spPr/>
        <p:txBody>
          <a:bodyPr/>
          <a:lstStyle/>
          <a:p>
            <a:fld id="{AAA21668-7E2D-D34B-8F28-D8590BEFEB53}" type="slidenum">
              <a:rPr lang="en-US" smtClean="0"/>
              <a:t>‹#›</a:t>
            </a:fld>
            <a:endParaRPr lang="en-US"/>
          </a:p>
        </p:txBody>
      </p:sp>
    </p:spTree>
    <p:extLst>
      <p:ext uri="{BB962C8B-B14F-4D97-AF65-F5344CB8AC3E}">
        <p14:creationId xmlns:p14="http://schemas.microsoft.com/office/powerpoint/2010/main" val="24205476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9F9297F5-C30D-294B-80FE-3CC63B165F97}" type="datetimeFigureOut">
              <a:rPr lang="en-US" smtClean="0"/>
              <a:t>8/16/2023</a:t>
            </a:fld>
            <a:endParaRPr lang="en-US"/>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a:p>
        </p:txBody>
      </p:sp>
    </p:spTree>
    <p:extLst>
      <p:ext uri="{BB962C8B-B14F-4D97-AF65-F5344CB8AC3E}">
        <p14:creationId xmlns:p14="http://schemas.microsoft.com/office/powerpoint/2010/main" val="25852614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18CE027-AC88-4748-A701-5DA65FB95D78}" type="datetimeFigureOut">
              <a:rPr lang="en-US" smtClean="0"/>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9AD93-5331-4681-81C3-51905F4FEEBE}" type="slidenum">
              <a:rPr lang="en-US" smtClean="0"/>
              <a:t>‹#›</a:t>
            </a:fld>
            <a:endParaRPr lang="en-US"/>
          </a:p>
        </p:txBody>
      </p:sp>
      <p:sp>
        <p:nvSpPr>
          <p:cNvPr id="7" name="Title Placeholder 1"/>
          <p:cNvSpPr>
            <a:spLocks noGrp="1"/>
          </p:cNvSpPr>
          <p:nvPr>
            <p:ph type="title"/>
          </p:nvPr>
        </p:nvSpPr>
        <p:spPr>
          <a:xfrm>
            <a:off x="-1" y="1"/>
            <a:ext cx="10916529" cy="910539"/>
          </a:xfrm>
          <a:prstGeom prst="rect">
            <a:avLst/>
          </a:prstGeom>
        </p:spPr>
        <p:txBody>
          <a:bodyPr vert="horz" lIns="91440" tIns="45720" rIns="91440" bIns="45720" rtlCol="0" anchor="ctr">
            <a:normAutofit/>
          </a:bodyPr>
          <a:lstStyle>
            <a:lvl1pPr>
              <a:defRPr sz="3200"/>
            </a:lvl1pPr>
          </a:lstStyle>
          <a:p>
            <a:r>
              <a:rPr lang="en-US"/>
              <a:t>Click to edit Master title style</a:t>
            </a:r>
          </a:p>
        </p:txBody>
      </p:sp>
    </p:spTree>
    <p:extLst>
      <p:ext uri="{BB962C8B-B14F-4D97-AF65-F5344CB8AC3E}">
        <p14:creationId xmlns:p14="http://schemas.microsoft.com/office/powerpoint/2010/main" val="12035125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10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3C065FE-9FF9-0D4E-B9A8-3813CEDEB4CE}"/>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20977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B19F1BC-97A0-4041-9A10-9B232CBE1E7B}"/>
              </a:ext>
            </a:extLst>
          </p:cNvPr>
          <p:cNvSpPr>
            <a:spLocks noGrp="1"/>
          </p:cNvSpPr>
          <p:nvPr>
            <p:ph type="pic" sz="quarter" idx="10"/>
          </p:nvPr>
        </p:nvSpPr>
        <p:spPr>
          <a:xfrm>
            <a:off x="0" y="0"/>
            <a:ext cx="12192000" cy="6858000"/>
          </a:xfrm>
          <a:prstGeom prst="rect">
            <a:avLst/>
          </a:prstGeom>
        </p:spPr>
        <p:txBody>
          <a:bodyPr/>
          <a:lstStyle/>
          <a:p>
            <a:endParaRPr lang="en-US"/>
          </a:p>
        </p:txBody>
      </p:sp>
    </p:spTree>
    <p:extLst>
      <p:ext uri="{BB962C8B-B14F-4D97-AF65-F5344CB8AC3E}">
        <p14:creationId xmlns:p14="http://schemas.microsoft.com/office/powerpoint/2010/main" val="20919623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EC79D9E-516D-6F46-A8E2-A873605E070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TextBox 11">
            <a:extLst>
              <a:ext uri="{FF2B5EF4-FFF2-40B4-BE49-F238E27FC236}">
                <a16:creationId xmlns:a16="http://schemas.microsoft.com/office/drawing/2014/main" id="{AC6D95EA-4B47-6349-B2C2-212D3ECD8E89}"/>
              </a:ext>
            </a:extLst>
          </p:cNvPr>
          <p:cNvSpPr txBox="1"/>
          <p:nvPr userDrawn="1"/>
        </p:nvSpPr>
        <p:spPr>
          <a:xfrm>
            <a:off x="9337400" y="555511"/>
            <a:ext cx="153416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a:solidFill>
                  <a:schemeClr val="bg1"/>
                </a:solidFill>
                <a:latin typeface="Arial" panose="020B0604020202020204" pitchFamily="34" charset="0"/>
                <a:cs typeface="Arial" panose="020B0604020202020204" pitchFamily="34" charset="0"/>
              </a:rPr>
              <a:t>National Aeronautics and</a:t>
            </a:r>
            <a:br>
              <a:rPr lang="en-US" sz="800">
                <a:solidFill>
                  <a:schemeClr val="bg1"/>
                </a:solidFill>
                <a:latin typeface="Arial" panose="020B0604020202020204" pitchFamily="34" charset="0"/>
                <a:cs typeface="Arial" panose="020B0604020202020204" pitchFamily="34" charset="0"/>
              </a:rPr>
            </a:br>
            <a:r>
              <a:rPr lang="en-US" sz="800">
                <a:solidFill>
                  <a:schemeClr val="bg1"/>
                </a:solidFill>
                <a:latin typeface="Arial" panose="020B0604020202020204" pitchFamily="34" charset="0"/>
                <a:cs typeface="Arial" panose="020B0604020202020204" pitchFamily="34" charset="0"/>
              </a:rPr>
              <a:t>Space Administration</a:t>
            </a:r>
            <a:endParaRPr lang="en-US" sz="80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807260" y="2346960"/>
            <a:ext cx="7676340" cy="1274762"/>
          </a:xfrm>
        </p:spPr>
        <p:txBody>
          <a:bodyPr anchor="t">
            <a:noAutofit/>
          </a:bodyPr>
          <a:lstStyle>
            <a:lvl1pPr algn="l">
              <a:defRPr sz="4700" b="1" i="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807260" y="3769360"/>
            <a:ext cx="7676340" cy="1488440"/>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9" name="Picture 8">
            <a:extLst>
              <a:ext uri="{FF2B5EF4-FFF2-40B4-BE49-F238E27FC236}">
                <a16:creationId xmlns:a16="http://schemas.microsoft.com/office/drawing/2014/main" id="{9D3539AA-42F9-1441-85F8-283DA3D37ED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cxnSp>
        <p:nvCxnSpPr>
          <p:cNvPr id="10" name="Straight Connector 9">
            <a:extLst>
              <a:ext uri="{FF2B5EF4-FFF2-40B4-BE49-F238E27FC236}">
                <a16:creationId xmlns:a16="http://schemas.microsoft.com/office/drawing/2014/main" id="{95BD057C-84C7-8D48-BA37-A5E3FFABAAA6}"/>
              </a:ext>
            </a:extLst>
          </p:cNvPr>
          <p:cNvCxnSpPr>
            <a:cxnSpLocks/>
          </p:cNvCxnSpPr>
          <p:nvPr userDrawn="1"/>
        </p:nvCxnSpPr>
        <p:spPr>
          <a:xfrm>
            <a:off x="10900061" y="307703"/>
            <a:ext cx="0" cy="8456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FCEA98A-6763-E14A-83EC-293F9BF56540}"/>
              </a:ext>
            </a:extLst>
          </p:cNvPr>
          <p:cNvSpPr txBox="1"/>
          <p:nvPr userDrawn="1"/>
        </p:nvSpPr>
        <p:spPr>
          <a:xfrm>
            <a:off x="10363913" y="6452046"/>
            <a:ext cx="1534160" cy="21544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a:solidFill>
                  <a:schemeClr val="bg1"/>
                </a:solidFill>
                <a:latin typeface="Arial" panose="020B0604020202020204" pitchFamily="34" charset="0"/>
                <a:cs typeface="Arial" panose="020B0604020202020204" pitchFamily="34" charset="0"/>
              </a:rPr>
              <a:t>www.nasa.gov</a:t>
            </a:r>
            <a:endParaRPr lang="en-US" sz="800">
              <a:latin typeface="Arial" panose="020B0604020202020204" pitchFamily="34" charset="0"/>
              <a:cs typeface="Arial" panose="020B0604020202020204" pitchFamily="34" charset="0"/>
            </a:endParaRPr>
          </a:p>
        </p:txBody>
      </p:sp>
      <p:sp>
        <p:nvSpPr>
          <p:cNvPr id="16" name="Date Placeholder 15">
            <a:extLst>
              <a:ext uri="{FF2B5EF4-FFF2-40B4-BE49-F238E27FC236}">
                <a16:creationId xmlns:a16="http://schemas.microsoft.com/office/drawing/2014/main" id="{F59C2EB3-E198-FD49-8F89-87A452375BC5}"/>
              </a:ext>
            </a:extLst>
          </p:cNvPr>
          <p:cNvSpPr>
            <a:spLocks noGrp="1"/>
          </p:cNvSpPr>
          <p:nvPr>
            <p:ph type="dt" sz="half" idx="10"/>
          </p:nvPr>
        </p:nvSpPr>
        <p:spPr/>
        <p:txBody>
          <a:bodyPr/>
          <a:lstStyle/>
          <a:p>
            <a:fld id="{9F9297F5-C30D-294B-80FE-3CC63B165F97}" type="datetimeFigureOut">
              <a:rPr lang="en-US" smtClean="0"/>
              <a:pPr/>
              <a:t>8/16/2023</a:t>
            </a:fld>
            <a:endParaRPr lang="en-US"/>
          </a:p>
        </p:txBody>
      </p:sp>
      <p:sp>
        <p:nvSpPr>
          <p:cNvPr id="17" name="Footer Placeholder 16">
            <a:extLst>
              <a:ext uri="{FF2B5EF4-FFF2-40B4-BE49-F238E27FC236}">
                <a16:creationId xmlns:a16="http://schemas.microsoft.com/office/drawing/2014/main" id="{D9B83BAB-DC43-CD4D-96EE-48E7DC07F836}"/>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707347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 preserve="1">
  <p:cSld name="Title and Content - Triangl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74D18E7-FB22-AE45-BE29-23FC8A758097}"/>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D015F3A-B103-9D43-874F-AF0B11A38D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9F9297F5-C30D-294B-80FE-3CC63B165F97}" type="datetimeFigureOut">
              <a:rPr lang="en-US" smtClean="0"/>
              <a:t>8/16/2023</a:t>
            </a:fld>
            <a:endParaRPr lang="en-US"/>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a:p>
        </p:txBody>
      </p:sp>
    </p:spTree>
    <p:extLst>
      <p:ext uri="{BB962C8B-B14F-4D97-AF65-F5344CB8AC3E}">
        <p14:creationId xmlns:p14="http://schemas.microsoft.com/office/powerpoint/2010/main" val="39012200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obj" preserve="1">
  <p:cSld name="Title and Content - Swoosh">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DCE7D43-9C45-F74B-ADC2-8A75B590AEB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9F9297F5-C30D-294B-80FE-3CC63B165F97}" type="datetimeFigureOut">
              <a:rPr lang="en-US" smtClean="0"/>
              <a:t>8/16/2023</a:t>
            </a:fld>
            <a:endParaRPr lang="en-US"/>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a:p>
        </p:txBody>
      </p:sp>
      <p:pic>
        <p:nvPicPr>
          <p:cNvPr id="11" name="Picture 10">
            <a:extLst>
              <a:ext uri="{FF2B5EF4-FFF2-40B4-BE49-F238E27FC236}">
                <a16:creationId xmlns:a16="http://schemas.microsoft.com/office/drawing/2014/main" id="{7F90E324-EC4A-A541-B8D1-BDBE5CDEDE5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3755600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0EB3-F186-354B-9BFE-C379EC6AF4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3CCBB0-51C3-2F48-8D70-04ECAB38F36D}"/>
              </a:ext>
            </a:extLst>
          </p:cNvPr>
          <p:cNvSpPr>
            <a:spLocks noGrp="1"/>
          </p:cNvSpPr>
          <p:nvPr>
            <p:ph type="dt" sz="half" idx="10"/>
          </p:nvPr>
        </p:nvSpPr>
        <p:spPr/>
        <p:txBody>
          <a:bodyPr/>
          <a:lstStyle/>
          <a:p>
            <a:fld id="{9F9297F5-C30D-294B-80FE-3CC63B165F97}" type="datetimeFigureOut">
              <a:rPr lang="en-US" smtClean="0"/>
              <a:t>8/16/2023</a:t>
            </a:fld>
            <a:endParaRPr lang="en-US"/>
          </a:p>
        </p:txBody>
      </p:sp>
      <p:sp>
        <p:nvSpPr>
          <p:cNvPr id="4" name="Footer Placeholder 3">
            <a:extLst>
              <a:ext uri="{FF2B5EF4-FFF2-40B4-BE49-F238E27FC236}">
                <a16:creationId xmlns:a16="http://schemas.microsoft.com/office/drawing/2014/main" id="{FA078886-FFB1-4843-BF32-3DD3EB91F5F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92DA97E-A7FF-3A40-B2BF-19DE68288394}"/>
              </a:ext>
            </a:extLst>
          </p:cNvPr>
          <p:cNvSpPr>
            <a:spLocks noGrp="1"/>
          </p:cNvSpPr>
          <p:nvPr>
            <p:ph type="sldNum" sz="quarter" idx="12"/>
          </p:nvPr>
        </p:nvSpPr>
        <p:spPr/>
        <p:txBody>
          <a:bodyPr/>
          <a:lstStyle/>
          <a:p>
            <a:fld id="{AAA21668-7E2D-D34B-8F28-D8590BEFEB53}" type="slidenum">
              <a:rPr lang="en-US" smtClean="0"/>
              <a:t>‹#›</a:t>
            </a:fld>
            <a:endParaRPr lang="en-US"/>
          </a:p>
        </p:txBody>
      </p:sp>
    </p:spTree>
    <p:extLst>
      <p:ext uri="{BB962C8B-B14F-4D97-AF65-F5344CB8AC3E}">
        <p14:creationId xmlns:p14="http://schemas.microsoft.com/office/powerpoint/2010/main" val="34368585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9F9297F5-C30D-294B-80FE-3CC63B165F97}" type="datetimeFigureOut">
              <a:rPr lang="en-US" smtClean="0"/>
              <a:t>8/16/2023</a:t>
            </a:fld>
            <a:endParaRPr lang="en-US"/>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a:p>
        </p:txBody>
      </p:sp>
    </p:spTree>
    <p:extLst>
      <p:ext uri="{BB962C8B-B14F-4D97-AF65-F5344CB8AC3E}">
        <p14:creationId xmlns:p14="http://schemas.microsoft.com/office/powerpoint/2010/main" val="4781116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18CE027-AC88-4748-A701-5DA65FB95D78}" type="datetimeFigureOut">
              <a:rPr lang="en-US" smtClean="0"/>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9AD93-5331-4681-81C3-51905F4FEEBE}" type="slidenum">
              <a:rPr lang="en-US" smtClean="0"/>
              <a:t>‹#›</a:t>
            </a:fld>
            <a:endParaRPr lang="en-US"/>
          </a:p>
        </p:txBody>
      </p:sp>
      <p:sp>
        <p:nvSpPr>
          <p:cNvPr id="7" name="Title Placeholder 1"/>
          <p:cNvSpPr>
            <a:spLocks noGrp="1"/>
          </p:cNvSpPr>
          <p:nvPr>
            <p:ph type="title"/>
          </p:nvPr>
        </p:nvSpPr>
        <p:spPr>
          <a:xfrm>
            <a:off x="-1" y="1"/>
            <a:ext cx="10916529" cy="910539"/>
          </a:xfrm>
          <a:prstGeom prst="rect">
            <a:avLst/>
          </a:prstGeom>
        </p:spPr>
        <p:txBody>
          <a:bodyPr vert="horz" lIns="91440" tIns="45720" rIns="91440" bIns="45720" rtlCol="0" anchor="ctr">
            <a:normAutofit/>
          </a:bodyPr>
          <a:lstStyle>
            <a:lvl1pPr>
              <a:defRPr sz="3200"/>
            </a:lvl1pPr>
          </a:lstStyle>
          <a:p>
            <a:r>
              <a:rPr lang="en-US"/>
              <a:t>Click to edit Master title style</a:t>
            </a:r>
          </a:p>
        </p:txBody>
      </p:sp>
    </p:spTree>
    <p:extLst>
      <p:ext uri="{BB962C8B-B14F-4D97-AF65-F5344CB8AC3E}">
        <p14:creationId xmlns:p14="http://schemas.microsoft.com/office/powerpoint/2010/main" val="28748325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B19F1BC-97A0-4041-9A10-9B232CBE1E7B}"/>
              </a:ext>
            </a:extLst>
          </p:cNvPr>
          <p:cNvSpPr>
            <a:spLocks noGrp="1"/>
          </p:cNvSpPr>
          <p:nvPr>
            <p:ph type="pic" sz="quarter" idx="10"/>
          </p:nvPr>
        </p:nvSpPr>
        <p:spPr>
          <a:xfrm>
            <a:off x="0" y="0"/>
            <a:ext cx="12192000" cy="6858000"/>
          </a:xfrm>
          <a:prstGeom prst="rect">
            <a:avLst/>
          </a:prstGeom>
        </p:spPr>
        <p:txBody>
          <a:bodyPr/>
          <a:lstStyle/>
          <a:p>
            <a:endParaRPr lang="en-US"/>
          </a:p>
        </p:txBody>
      </p:sp>
    </p:spTree>
    <p:extLst>
      <p:ext uri="{BB962C8B-B14F-4D97-AF65-F5344CB8AC3E}">
        <p14:creationId xmlns:p14="http://schemas.microsoft.com/office/powerpoint/2010/main" val="36006951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BBBC051-E3E2-A15D-8830-73755F419D37}"/>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F1936B2-48BA-D1BF-ABD4-24A0D844CB44}"/>
              </a:ext>
            </a:extLst>
          </p:cNvPr>
          <p:cNvSpPr>
            <a:spLocks noGrp="1"/>
          </p:cNvSpPr>
          <p:nvPr>
            <p:ph type="ctrTitle"/>
          </p:nvPr>
        </p:nvSpPr>
        <p:spPr>
          <a:xfrm>
            <a:off x="791658" y="1445650"/>
            <a:ext cx="5151941" cy="1545744"/>
          </a:xfrm>
        </p:spPr>
        <p:txBody>
          <a:bodyPr anchor="ctr" anchorCtr="0">
            <a:normAutofit/>
          </a:bodyPr>
          <a:lstStyle>
            <a:lvl1pPr algn="ctr">
              <a:defRPr sz="36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0E3A7AE6-CEA7-E9EE-0C75-78C4A6F37FC4}"/>
              </a:ext>
            </a:extLst>
          </p:cNvPr>
          <p:cNvSpPr>
            <a:spLocks noGrp="1"/>
          </p:cNvSpPr>
          <p:nvPr>
            <p:ph type="subTitle" idx="1"/>
          </p:nvPr>
        </p:nvSpPr>
        <p:spPr>
          <a:xfrm>
            <a:off x="794848" y="4100109"/>
            <a:ext cx="5148751" cy="1655762"/>
          </a:xfrm>
        </p:spPr>
        <p:txBody>
          <a:bodyPr anchor="ctr" anchorCtr="0"/>
          <a:lstStyle>
            <a:lvl1pPr marL="0" indent="0" algn="ctr">
              <a:lnSpc>
                <a:spcPct val="100000"/>
              </a:lnSpc>
              <a:buNone/>
              <a:defRPr sz="24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Box 9">
            <a:extLst>
              <a:ext uri="{FF2B5EF4-FFF2-40B4-BE49-F238E27FC236}">
                <a16:creationId xmlns:a16="http://schemas.microsoft.com/office/drawing/2014/main" id="{6C6E8B69-D2D8-A85B-38ED-6218C297E909}"/>
              </a:ext>
            </a:extLst>
          </p:cNvPr>
          <p:cNvSpPr txBox="1"/>
          <p:nvPr userDrawn="1"/>
        </p:nvSpPr>
        <p:spPr>
          <a:xfrm>
            <a:off x="807260" y="651204"/>
            <a:ext cx="528874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chemeClr val="bg1"/>
                </a:solidFill>
                <a:latin typeface="Arial" panose="020B0604020202020204" pitchFamily="34" charset="0"/>
                <a:cs typeface="Arial" panose="020B0604020202020204" pitchFamily="34" charset="0"/>
              </a:rPr>
              <a:t>National Aeronautics and Space Administration</a:t>
            </a:r>
            <a:endParaRPr lang="en-US" sz="800">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B6BAB128-79C4-2902-BFA5-0FE0396D3E1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10152440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7D72E-83F2-309E-54B8-C8CC51154D34}"/>
              </a:ext>
            </a:extLst>
          </p:cNvPr>
          <p:cNvSpPr>
            <a:spLocks noGrp="1"/>
          </p:cNvSpPr>
          <p:nvPr>
            <p:ph type="title"/>
          </p:nvPr>
        </p:nvSpPr>
        <p:spPr>
          <a:xfrm>
            <a:off x="317863" y="241346"/>
            <a:ext cx="10515600" cy="810532"/>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4FCA570C-355E-C51B-2854-0F18C618099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0938093F-FC9C-FDAD-6B72-17A18259B054}"/>
              </a:ext>
            </a:extLst>
          </p:cNvPr>
          <p:cNvSpPr>
            <a:spLocks noGrp="1"/>
          </p:cNvSpPr>
          <p:nvPr>
            <p:ph type="sldNum" sz="quarter" idx="4"/>
          </p:nvPr>
        </p:nvSpPr>
        <p:spPr>
          <a:xfrm>
            <a:off x="11247119" y="6488430"/>
            <a:ext cx="644811" cy="365125"/>
          </a:xfrm>
          <a:prstGeom prst="rect">
            <a:avLst/>
          </a:prstGeom>
        </p:spPr>
        <p:txBody>
          <a:bodyPr vert="horz" lIns="91440" tIns="45720" rIns="91440" bIns="45720" rtlCol="0" anchor="ctr"/>
          <a:lstStyle>
            <a:lvl1pPr algn="r">
              <a:defRPr sz="1200">
                <a:solidFill>
                  <a:schemeClr val="tx1">
                    <a:tint val="75000"/>
                  </a:schemeClr>
                </a:solidFill>
                <a:latin typeface="+mn-lt"/>
                <a:cs typeface="Arial" panose="020B0604020202020204" pitchFamily="34" charset="0"/>
              </a:defRPr>
            </a:lvl1pPr>
          </a:lstStyle>
          <a:p>
            <a:fld id="{A80DB64A-F4BF-F049-AEE0-B1BBE2355B71}" type="slidenum">
              <a:rPr lang="en-US" smtClean="0"/>
              <a:pPr/>
              <a:t>‹#›</a:t>
            </a:fld>
            <a:endParaRPr lang="en-US"/>
          </a:p>
        </p:txBody>
      </p:sp>
      <p:sp>
        <p:nvSpPr>
          <p:cNvPr id="5" name="Footer Placeholder 4">
            <a:extLst>
              <a:ext uri="{FF2B5EF4-FFF2-40B4-BE49-F238E27FC236}">
                <a16:creationId xmlns:a16="http://schemas.microsoft.com/office/drawing/2014/main" id="{03723E0E-95F2-D868-C4B0-2FC704DABB74}"/>
              </a:ext>
            </a:extLst>
          </p:cNvPr>
          <p:cNvSpPr>
            <a:spLocks noGrp="1"/>
          </p:cNvSpPr>
          <p:nvPr>
            <p:ph type="ftr" sz="quarter" idx="3"/>
          </p:nvPr>
        </p:nvSpPr>
        <p:spPr>
          <a:xfrm>
            <a:off x="0" y="6488430"/>
            <a:ext cx="12192000" cy="365125"/>
          </a:xfrm>
          <a:prstGeom prst="rect">
            <a:avLst/>
          </a:prstGeom>
        </p:spPr>
        <p:txBody>
          <a:bodyPr vert="horz" lIns="91440" tIns="45720" rIns="91440" bIns="45720" rtlCol="0" anchor="ctr"/>
          <a:lstStyle>
            <a:lvl1pPr algn="ctr">
              <a:defRPr sz="1050">
                <a:solidFill>
                  <a:schemeClr val="tx1">
                    <a:lumMod val="65000"/>
                    <a:lumOff val="35000"/>
                  </a:schemeClr>
                </a:solidFill>
                <a:latin typeface="Arial" panose="020B0604020202020204" pitchFamily="34" charset="0"/>
                <a:cs typeface="Arial" panose="020B0604020202020204" pitchFamily="34" charset="0"/>
              </a:defRPr>
            </a:lvl1pPr>
          </a:lstStyle>
          <a:p>
            <a:r>
              <a:rPr lang="en-US"/>
              <a:t>NASA Architecture Concept Review 2022</a:t>
            </a:r>
          </a:p>
        </p:txBody>
      </p:sp>
    </p:spTree>
    <p:extLst>
      <p:ext uri="{BB962C8B-B14F-4D97-AF65-F5344CB8AC3E}">
        <p14:creationId xmlns:p14="http://schemas.microsoft.com/office/powerpoint/2010/main" val="202323289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1_CUI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7D72E-83F2-309E-54B8-C8CC51154D34}"/>
              </a:ext>
            </a:extLst>
          </p:cNvPr>
          <p:cNvSpPr>
            <a:spLocks noGrp="1"/>
          </p:cNvSpPr>
          <p:nvPr>
            <p:ph type="title"/>
          </p:nvPr>
        </p:nvSpPr>
        <p:spPr>
          <a:xfrm>
            <a:off x="317863" y="241346"/>
            <a:ext cx="10515600" cy="810532"/>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4FCA570C-355E-C51B-2854-0F18C618099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A0D5796A-6A75-17F7-FBBD-A82ED3660EAC}"/>
              </a:ext>
            </a:extLst>
          </p:cNvPr>
          <p:cNvSpPr/>
          <p:nvPr userDrawn="1"/>
        </p:nvSpPr>
        <p:spPr>
          <a:xfrm>
            <a:off x="0" y="0"/>
            <a:ext cx="12192000" cy="18288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Arial" panose="020B0604020202020204" pitchFamily="34" charset="0"/>
                <a:cs typeface="Arial" panose="020B0604020202020204" pitchFamily="34" charset="0"/>
              </a:rPr>
              <a:t>CUI</a:t>
            </a:r>
          </a:p>
        </p:txBody>
      </p:sp>
      <p:sp>
        <p:nvSpPr>
          <p:cNvPr id="7" name="Slide Number Placeholder 5">
            <a:extLst>
              <a:ext uri="{FF2B5EF4-FFF2-40B4-BE49-F238E27FC236}">
                <a16:creationId xmlns:a16="http://schemas.microsoft.com/office/drawing/2014/main" id="{25FBCCEE-6FA9-DDFC-30E8-0B78A2098240}"/>
              </a:ext>
            </a:extLst>
          </p:cNvPr>
          <p:cNvSpPr>
            <a:spLocks noGrp="1"/>
          </p:cNvSpPr>
          <p:nvPr>
            <p:ph type="sldNum" sz="quarter" idx="4"/>
          </p:nvPr>
        </p:nvSpPr>
        <p:spPr>
          <a:xfrm>
            <a:off x="11247119" y="6488430"/>
            <a:ext cx="644811" cy="365125"/>
          </a:xfrm>
          <a:prstGeom prst="rect">
            <a:avLst/>
          </a:prstGeom>
        </p:spPr>
        <p:txBody>
          <a:bodyPr vert="horz" lIns="91440" tIns="45720" rIns="91440" bIns="45720" rtlCol="0" anchor="ctr"/>
          <a:lstStyle>
            <a:lvl1pPr algn="r">
              <a:defRPr sz="1200">
                <a:solidFill>
                  <a:schemeClr val="tx1">
                    <a:tint val="75000"/>
                  </a:schemeClr>
                </a:solidFill>
                <a:latin typeface="+mn-lt"/>
                <a:cs typeface="Arial" panose="020B0604020202020204" pitchFamily="34" charset="0"/>
              </a:defRPr>
            </a:lvl1pPr>
          </a:lstStyle>
          <a:p>
            <a:fld id="{A80DB64A-F4BF-F049-AEE0-B1BBE2355B71}" type="slidenum">
              <a:rPr lang="en-US" smtClean="0"/>
              <a:pPr/>
              <a:t>‹#›</a:t>
            </a:fld>
            <a:endParaRPr lang="en-US"/>
          </a:p>
        </p:txBody>
      </p:sp>
      <p:sp>
        <p:nvSpPr>
          <p:cNvPr id="5" name="Footer Placeholder 4">
            <a:extLst>
              <a:ext uri="{FF2B5EF4-FFF2-40B4-BE49-F238E27FC236}">
                <a16:creationId xmlns:a16="http://schemas.microsoft.com/office/drawing/2014/main" id="{AA21B68F-4A7C-278D-6727-1F45577A5C1C}"/>
              </a:ext>
            </a:extLst>
          </p:cNvPr>
          <p:cNvSpPr>
            <a:spLocks noGrp="1"/>
          </p:cNvSpPr>
          <p:nvPr>
            <p:ph type="ftr" sz="quarter" idx="3"/>
          </p:nvPr>
        </p:nvSpPr>
        <p:spPr>
          <a:xfrm>
            <a:off x="0" y="6488430"/>
            <a:ext cx="12192000" cy="365125"/>
          </a:xfrm>
          <a:prstGeom prst="rect">
            <a:avLst/>
          </a:prstGeom>
        </p:spPr>
        <p:txBody>
          <a:bodyPr vert="horz" lIns="91440" tIns="45720" rIns="91440" bIns="45720" rtlCol="0" anchor="ctr"/>
          <a:lstStyle>
            <a:lvl1pPr algn="ctr">
              <a:defRPr sz="1050">
                <a:solidFill>
                  <a:schemeClr val="tx1">
                    <a:lumMod val="65000"/>
                    <a:lumOff val="35000"/>
                  </a:schemeClr>
                </a:solidFill>
                <a:latin typeface="Arial" panose="020B0604020202020204" pitchFamily="34" charset="0"/>
                <a:cs typeface="Arial" panose="020B0604020202020204" pitchFamily="34" charset="0"/>
              </a:defRPr>
            </a:lvl1pPr>
          </a:lstStyle>
          <a:p>
            <a:r>
              <a:rPr lang="en-US"/>
              <a:t>NASA Architecture Concept Review 2022</a:t>
            </a:r>
          </a:p>
        </p:txBody>
      </p:sp>
    </p:spTree>
    <p:extLst>
      <p:ext uri="{BB962C8B-B14F-4D97-AF65-F5344CB8AC3E}">
        <p14:creationId xmlns:p14="http://schemas.microsoft.com/office/powerpoint/2010/main" val="36239472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B7B4E-6715-F97A-775E-DBADE086332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0BB417E-DBCB-E409-B0AE-191A988CB13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Slide Number Placeholder 5">
            <a:extLst>
              <a:ext uri="{FF2B5EF4-FFF2-40B4-BE49-F238E27FC236}">
                <a16:creationId xmlns:a16="http://schemas.microsoft.com/office/drawing/2014/main" id="{B715ECF3-E2EC-8964-95CB-8FCD07DB1672}"/>
              </a:ext>
            </a:extLst>
          </p:cNvPr>
          <p:cNvSpPr>
            <a:spLocks noGrp="1"/>
          </p:cNvSpPr>
          <p:nvPr>
            <p:ph type="sldNum" sz="quarter" idx="4"/>
          </p:nvPr>
        </p:nvSpPr>
        <p:spPr>
          <a:xfrm>
            <a:off x="11247119" y="6488430"/>
            <a:ext cx="644811" cy="365125"/>
          </a:xfrm>
          <a:prstGeom prst="rect">
            <a:avLst/>
          </a:prstGeom>
        </p:spPr>
        <p:txBody>
          <a:bodyPr vert="horz" lIns="91440" tIns="45720" rIns="91440" bIns="45720" rtlCol="0" anchor="ctr"/>
          <a:lstStyle>
            <a:lvl1pPr algn="r">
              <a:defRPr sz="1200">
                <a:solidFill>
                  <a:schemeClr val="tx1">
                    <a:tint val="75000"/>
                  </a:schemeClr>
                </a:solidFill>
                <a:latin typeface="+mn-lt"/>
                <a:cs typeface="Arial" panose="020B0604020202020204" pitchFamily="34" charset="0"/>
              </a:defRPr>
            </a:lvl1pPr>
          </a:lstStyle>
          <a:p>
            <a:fld id="{A80DB64A-F4BF-F049-AEE0-B1BBE2355B71}" type="slidenum">
              <a:rPr lang="en-US" smtClean="0"/>
              <a:pPr/>
              <a:t>‹#›</a:t>
            </a:fld>
            <a:endParaRPr lang="en-US"/>
          </a:p>
        </p:txBody>
      </p:sp>
      <p:sp>
        <p:nvSpPr>
          <p:cNvPr id="5" name="Footer Placeholder 4">
            <a:extLst>
              <a:ext uri="{FF2B5EF4-FFF2-40B4-BE49-F238E27FC236}">
                <a16:creationId xmlns:a16="http://schemas.microsoft.com/office/drawing/2014/main" id="{074626B1-850B-E503-E084-A7A8E2684AF0}"/>
              </a:ext>
            </a:extLst>
          </p:cNvPr>
          <p:cNvSpPr>
            <a:spLocks noGrp="1"/>
          </p:cNvSpPr>
          <p:nvPr>
            <p:ph type="ftr" sz="quarter" idx="3"/>
          </p:nvPr>
        </p:nvSpPr>
        <p:spPr>
          <a:xfrm>
            <a:off x="0" y="6488430"/>
            <a:ext cx="12192000" cy="365125"/>
          </a:xfrm>
          <a:prstGeom prst="rect">
            <a:avLst/>
          </a:prstGeom>
        </p:spPr>
        <p:txBody>
          <a:bodyPr vert="horz" lIns="91440" tIns="45720" rIns="91440" bIns="45720" rtlCol="0" anchor="ctr"/>
          <a:lstStyle>
            <a:lvl1pPr algn="ctr">
              <a:defRPr sz="1050">
                <a:solidFill>
                  <a:schemeClr val="tx1">
                    <a:lumMod val="65000"/>
                    <a:lumOff val="35000"/>
                  </a:schemeClr>
                </a:solidFill>
                <a:latin typeface="Arial" panose="020B0604020202020204" pitchFamily="34" charset="0"/>
                <a:cs typeface="Arial" panose="020B0604020202020204" pitchFamily="34" charset="0"/>
              </a:defRPr>
            </a:lvl1pPr>
          </a:lstStyle>
          <a:p>
            <a:r>
              <a:rPr lang="en-US"/>
              <a:t>NASA Architecture Concept Review 2022</a:t>
            </a:r>
          </a:p>
        </p:txBody>
      </p:sp>
    </p:spTree>
    <p:extLst>
      <p:ext uri="{BB962C8B-B14F-4D97-AF65-F5344CB8AC3E}">
        <p14:creationId xmlns:p14="http://schemas.microsoft.com/office/powerpoint/2010/main" val="33197460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F14F0-9357-B7C3-D265-EC7FE8D6F42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6A30BC0-5216-683C-F61C-5BAF7F7C305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65C5732-2550-C1ED-BC48-FD80EFD2822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a:extLst>
              <a:ext uri="{FF2B5EF4-FFF2-40B4-BE49-F238E27FC236}">
                <a16:creationId xmlns:a16="http://schemas.microsoft.com/office/drawing/2014/main" id="{6614CA81-4836-0D56-F714-9C39E249955A}"/>
              </a:ext>
            </a:extLst>
          </p:cNvPr>
          <p:cNvSpPr>
            <a:spLocks noGrp="1"/>
          </p:cNvSpPr>
          <p:nvPr>
            <p:ph type="sldNum" sz="quarter" idx="4"/>
          </p:nvPr>
        </p:nvSpPr>
        <p:spPr>
          <a:xfrm>
            <a:off x="11247119" y="6488430"/>
            <a:ext cx="644811" cy="365125"/>
          </a:xfrm>
          <a:prstGeom prst="rect">
            <a:avLst/>
          </a:prstGeom>
        </p:spPr>
        <p:txBody>
          <a:bodyPr vert="horz" lIns="91440" tIns="45720" rIns="91440" bIns="45720" rtlCol="0" anchor="ctr"/>
          <a:lstStyle>
            <a:lvl1pPr algn="r">
              <a:defRPr sz="1200">
                <a:solidFill>
                  <a:schemeClr val="tx1">
                    <a:tint val="75000"/>
                  </a:schemeClr>
                </a:solidFill>
                <a:latin typeface="+mn-lt"/>
                <a:cs typeface="Arial" panose="020B0604020202020204" pitchFamily="34" charset="0"/>
              </a:defRPr>
            </a:lvl1pPr>
          </a:lstStyle>
          <a:p>
            <a:fld id="{A80DB64A-F4BF-F049-AEE0-B1BBE2355B71}" type="slidenum">
              <a:rPr lang="en-US" smtClean="0"/>
              <a:pPr/>
              <a:t>‹#›</a:t>
            </a:fld>
            <a:endParaRPr lang="en-US"/>
          </a:p>
        </p:txBody>
      </p:sp>
      <p:sp>
        <p:nvSpPr>
          <p:cNvPr id="6" name="Footer Placeholder 4">
            <a:extLst>
              <a:ext uri="{FF2B5EF4-FFF2-40B4-BE49-F238E27FC236}">
                <a16:creationId xmlns:a16="http://schemas.microsoft.com/office/drawing/2014/main" id="{39D3C425-D27B-F34C-60A4-38300B2BEADE}"/>
              </a:ext>
            </a:extLst>
          </p:cNvPr>
          <p:cNvSpPr>
            <a:spLocks noGrp="1"/>
          </p:cNvSpPr>
          <p:nvPr>
            <p:ph type="ftr" sz="quarter" idx="3"/>
          </p:nvPr>
        </p:nvSpPr>
        <p:spPr>
          <a:xfrm>
            <a:off x="0" y="6488430"/>
            <a:ext cx="12192000" cy="365125"/>
          </a:xfrm>
          <a:prstGeom prst="rect">
            <a:avLst/>
          </a:prstGeom>
        </p:spPr>
        <p:txBody>
          <a:bodyPr vert="horz" lIns="91440" tIns="45720" rIns="91440" bIns="45720" rtlCol="0" anchor="ctr"/>
          <a:lstStyle>
            <a:lvl1pPr algn="ctr">
              <a:defRPr sz="1050">
                <a:solidFill>
                  <a:schemeClr val="tx1">
                    <a:lumMod val="65000"/>
                    <a:lumOff val="35000"/>
                  </a:schemeClr>
                </a:solidFill>
                <a:latin typeface="Arial" panose="020B0604020202020204" pitchFamily="34" charset="0"/>
                <a:cs typeface="Arial" panose="020B0604020202020204" pitchFamily="34" charset="0"/>
              </a:defRPr>
            </a:lvl1pPr>
          </a:lstStyle>
          <a:p>
            <a:r>
              <a:rPr lang="en-US"/>
              <a:t>NASA Architecture Concept Review 2022</a:t>
            </a:r>
          </a:p>
        </p:txBody>
      </p:sp>
    </p:spTree>
    <p:extLst>
      <p:ext uri="{BB962C8B-B14F-4D97-AF65-F5344CB8AC3E}">
        <p14:creationId xmlns:p14="http://schemas.microsoft.com/office/powerpoint/2010/main" val="299957325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E9573-374C-8FEA-8A73-905B89DAFF5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2C178DF-04B6-71DB-860B-BB15C1F9C9C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9BB4EE-19FE-F0D9-CC36-CA59F0A5F8B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7C7C2EC-7516-7A59-AAFA-C1DF7689B2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C1D5F6-B87F-AC67-D2E6-C27DE46FFDD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5">
            <a:extLst>
              <a:ext uri="{FF2B5EF4-FFF2-40B4-BE49-F238E27FC236}">
                <a16:creationId xmlns:a16="http://schemas.microsoft.com/office/drawing/2014/main" id="{9DC72461-5854-0A93-356C-2887AFE8E9C4}"/>
              </a:ext>
            </a:extLst>
          </p:cNvPr>
          <p:cNvSpPr>
            <a:spLocks noGrp="1"/>
          </p:cNvSpPr>
          <p:nvPr>
            <p:ph type="sldNum" sz="quarter" idx="11"/>
          </p:nvPr>
        </p:nvSpPr>
        <p:spPr>
          <a:xfrm>
            <a:off x="11247119" y="6488430"/>
            <a:ext cx="644811" cy="365125"/>
          </a:xfrm>
          <a:prstGeom prst="rect">
            <a:avLst/>
          </a:prstGeom>
        </p:spPr>
        <p:txBody>
          <a:bodyPr vert="horz" lIns="91440" tIns="45720" rIns="91440" bIns="45720" rtlCol="0" anchor="ctr"/>
          <a:lstStyle>
            <a:lvl1pPr algn="r">
              <a:defRPr sz="1200">
                <a:solidFill>
                  <a:schemeClr val="tx1">
                    <a:tint val="75000"/>
                  </a:schemeClr>
                </a:solidFill>
                <a:latin typeface="+mn-lt"/>
                <a:cs typeface="Arial" panose="020B0604020202020204" pitchFamily="34" charset="0"/>
              </a:defRPr>
            </a:lvl1pPr>
          </a:lstStyle>
          <a:p>
            <a:fld id="{A80DB64A-F4BF-F049-AEE0-B1BBE2355B71}" type="slidenum">
              <a:rPr lang="en-US" smtClean="0"/>
              <a:pPr/>
              <a:t>‹#›</a:t>
            </a:fld>
            <a:endParaRPr lang="en-US"/>
          </a:p>
        </p:txBody>
      </p:sp>
      <p:sp>
        <p:nvSpPr>
          <p:cNvPr id="8" name="Footer Placeholder 4">
            <a:extLst>
              <a:ext uri="{FF2B5EF4-FFF2-40B4-BE49-F238E27FC236}">
                <a16:creationId xmlns:a16="http://schemas.microsoft.com/office/drawing/2014/main" id="{35D4D21E-8EE2-70E4-EB54-3739A07667C8}"/>
              </a:ext>
            </a:extLst>
          </p:cNvPr>
          <p:cNvSpPr>
            <a:spLocks noGrp="1"/>
          </p:cNvSpPr>
          <p:nvPr>
            <p:ph type="ftr" sz="quarter" idx="12"/>
          </p:nvPr>
        </p:nvSpPr>
        <p:spPr>
          <a:xfrm>
            <a:off x="0" y="6488430"/>
            <a:ext cx="12192000" cy="365125"/>
          </a:xfrm>
          <a:prstGeom prst="rect">
            <a:avLst/>
          </a:prstGeom>
        </p:spPr>
        <p:txBody>
          <a:bodyPr vert="horz" lIns="91440" tIns="45720" rIns="91440" bIns="45720" rtlCol="0" anchor="ctr"/>
          <a:lstStyle>
            <a:lvl1pPr algn="ctr">
              <a:defRPr sz="1050">
                <a:solidFill>
                  <a:schemeClr val="tx1">
                    <a:lumMod val="65000"/>
                    <a:lumOff val="35000"/>
                  </a:schemeClr>
                </a:solidFill>
                <a:latin typeface="Arial" panose="020B0604020202020204" pitchFamily="34" charset="0"/>
                <a:cs typeface="Arial" panose="020B0604020202020204" pitchFamily="34" charset="0"/>
              </a:defRPr>
            </a:lvl1pPr>
          </a:lstStyle>
          <a:p>
            <a:r>
              <a:rPr lang="en-US"/>
              <a:t>NASA Architecture Concept Review 2022</a:t>
            </a:r>
          </a:p>
        </p:txBody>
      </p:sp>
    </p:spTree>
    <p:extLst>
      <p:ext uri="{BB962C8B-B14F-4D97-AF65-F5344CB8AC3E}">
        <p14:creationId xmlns:p14="http://schemas.microsoft.com/office/powerpoint/2010/main" val="240522222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FEF3D-FBF0-582D-7C70-DD0B96772267}"/>
              </a:ext>
            </a:extLst>
          </p:cNvPr>
          <p:cNvSpPr>
            <a:spLocks noGrp="1"/>
          </p:cNvSpPr>
          <p:nvPr>
            <p:ph type="title"/>
          </p:nvPr>
        </p:nvSpPr>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062D2AE6-C0A1-579F-019D-ACC571607503}"/>
              </a:ext>
            </a:extLst>
          </p:cNvPr>
          <p:cNvSpPr>
            <a:spLocks noGrp="1"/>
          </p:cNvSpPr>
          <p:nvPr>
            <p:ph type="sldNum" sz="quarter" idx="4"/>
          </p:nvPr>
        </p:nvSpPr>
        <p:spPr>
          <a:xfrm>
            <a:off x="11247119" y="6488430"/>
            <a:ext cx="644811" cy="365125"/>
          </a:xfrm>
          <a:prstGeom prst="rect">
            <a:avLst/>
          </a:prstGeom>
        </p:spPr>
        <p:txBody>
          <a:bodyPr vert="horz" lIns="91440" tIns="45720" rIns="91440" bIns="45720" rtlCol="0" anchor="ctr"/>
          <a:lstStyle>
            <a:lvl1pPr algn="r">
              <a:defRPr sz="1200">
                <a:solidFill>
                  <a:schemeClr val="tx1">
                    <a:tint val="75000"/>
                  </a:schemeClr>
                </a:solidFill>
                <a:latin typeface="+mn-lt"/>
                <a:cs typeface="Arial" panose="020B0604020202020204" pitchFamily="34" charset="0"/>
              </a:defRPr>
            </a:lvl1pPr>
          </a:lstStyle>
          <a:p>
            <a:fld id="{A80DB64A-F4BF-F049-AEE0-B1BBE2355B71}" type="slidenum">
              <a:rPr lang="en-US" smtClean="0"/>
              <a:pPr/>
              <a:t>‹#›</a:t>
            </a:fld>
            <a:endParaRPr lang="en-US"/>
          </a:p>
        </p:txBody>
      </p:sp>
      <p:sp>
        <p:nvSpPr>
          <p:cNvPr id="4" name="Footer Placeholder 4">
            <a:extLst>
              <a:ext uri="{FF2B5EF4-FFF2-40B4-BE49-F238E27FC236}">
                <a16:creationId xmlns:a16="http://schemas.microsoft.com/office/drawing/2014/main" id="{FE5703D2-CEE9-1577-6909-C46662208772}"/>
              </a:ext>
            </a:extLst>
          </p:cNvPr>
          <p:cNvSpPr>
            <a:spLocks noGrp="1"/>
          </p:cNvSpPr>
          <p:nvPr>
            <p:ph type="ftr" sz="quarter" idx="3"/>
          </p:nvPr>
        </p:nvSpPr>
        <p:spPr>
          <a:xfrm>
            <a:off x="0" y="6488430"/>
            <a:ext cx="12192000" cy="365125"/>
          </a:xfrm>
          <a:prstGeom prst="rect">
            <a:avLst/>
          </a:prstGeom>
        </p:spPr>
        <p:txBody>
          <a:bodyPr vert="horz" lIns="91440" tIns="45720" rIns="91440" bIns="45720" rtlCol="0" anchor="ctr"/>
          <a:lstStyle>
            <a:lvl1pPr algn="ctr">
              <a:defRPr sz="1050">
                <a:solidFill>
                  <a:schemeClr val="tx1">
                    <a:lumMod val="65000"/>
                    <a:lumOff val="35000"/>
                  </a:schemeClr>
                </a:solidFill>
                <a:latin typeface="Arial" panose="020B0604020202020204" pitchFamily="34" charset="0"/>
                <a:cs typeface="Arial" panose="020B0604020202020204" pitchFamily="34" charset="0"/>
              </a:defRPr>
            </a:lvl1pPr>
          </a:lstStyle>
          <a:p>
            <a:r>
              <a:rPr lang="en-US"/>
              <a:t>NASA Architecture Concept Review 2022</a:t>
            </a:r>
          </a:p>
        </p:txBody>
      </p:sp>
    </p:spTree>
    <p:extLst>
      <p:ext uri="{BB962C8B-B14F-4D97-AF65-F5344CB8AC3E}">
        <p14:creationId xmlns:p14="http://schemas.microsoft.com/office/powerpoint/2010/main" val="9948886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42AE5E52-045F-3C22-6816-E8CA0B2532EC}"/>
              </a:ext>
            </a:extLst>
          </p:cNvPr>
          <p:cNvSpPr>
            <a:spLocks noGrp="1"/>
          </p:cNvSpPr>
          <p:nvPr>
            <p:ph type="sldNum" sz="quarter" idx="4"/>
          </p:nvPr>
        </p:nvSpPr>
        <p:spPr>
          <a:xfrm>
            <a:off x="11247119" y="6488430"/>
            <a:ext cx="644811" cy="365125"/>
          </a:xfrm>
          <a:prstGeom prst="rect">
            <a:avLst/>
          </a:prstGeom>
        </p:spPr>
        <p:txBody>
          <a:bodyPr vert="horz" lIns="91440" tIns="45720" rIns="91440" bIns="45720" rtlCol="0" anchor="ctr"/>
          <a:lstStyle>
            <a:lvl1pPr algn="r">
              <a:defRPr sz="1200">
                <a:solidFill>
                  <a:schemeClr val="tx1">
                    <a:tint val="75000"/>
                  </a:schemeClr>
                </a:solidFill>
                <a:latin typeface="+mn-lt"/>
                <a:cs typeface="Arial" panose="020B0604020202020204" pitchFamily="34" charset="0"/>
              </a:defRPr>
            </a:lvl1pPr>
          </a:lstStyle>
          <a:p>
            <a:fld id="{A80DB64A-F4BF-F049-AEE0-B1BBE2355B71}" type="slidenum">
              <a:rPr lang="en-US" smtClean="0"/>
              <a:pPr/>
              <a:t>‹#›</a:t>
            </a:fld>
            <a:endParaRPr lang="en-US"/>
          </a:p>
        </p:txBody>
      </p:sp>
      <p:sp>
        <p:nvSpPr>
          <p:cNvPr id="2" name="Footer Placeholder 4">
            <a:extLst>
              <a:ext uri="{FF2B5EF4-FFF2-40B4-BE49-F238E27FC236}">
                <a16:creationId xmlns:a16="http://schemas.microsoft.com/office/drawing/2014/main" id="{C747B1D3-206E-9266-8017-24F750A637D6}"/>
              </a:ext>
            </a:extLst>
          </p:cNvPr>
          <p:cNvSpPr>
            <a:spLocks noGrp="1"/>
          </p:cNvSpPr>
          <p:nvPr>
            <p:ph type="ftr" sz="quarter" idx="3"/>
          </p:nvPr>
        </p:nvSpPr>
        <p:spPr>
          <a:xfrm>
            <a:off x="0" y="6488430"/>
            <a:ext cx="12192000" cy="365125"/>
          </a:xfrm>
          <a:prstGeom prst="rect">
            <a:avLst/>
          </a:prstGeom>
        </p:spPr>
        <p:txBody>
          <a:bodyPr vert="horz" lIns="91440" tIns="45720" rIns="91440" bIns="45720" rtlCol="0" anchor="ctr"/>
          <a:lstStyle>
            <a:lvl1pPr algn="ctr">
              <a:defRPr sz="1050">
                <a:solidFill>
                  <a:schemeClr val="tx1">
                    <a:lumMod val="65000"/>
                    <a:lumOff val="35000"/>
                  </a:schemeClr>
                </a:solidFill>
                <a:latin typeface="Arial" panose="020B0604020202020204" pitchFamily="34" charset="0"/>
                <a:cs typeface="Arial" panose="020B0604020202020204" pitchFamily="34" charset="0"/>
              </a:defRPr>
            </a:lvl1pPr>
          </a:lstStyle>
          <a:p>
            <a:r>
              <a:rPr lang="en-US"/>
              <a:t>NASA Architecture Concept Review 2022</a:t>
            </a:r>
          </a:p>
        </p:txBody>
      </p:sp>
    </p:spTree>
    <p:extLst>
      <p:ext uri="{BB962C8B-B14F-4D97-AF65-F5344CB8AC3E}">
        <p14:creationId xmlns:p14="http://schemas.microsoft.com/office/powerpoint/2010/main" val="327772892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30755-D459-6002-EF9C-B3A86219B6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04FE985-293A-AFBD-B79C-4830699E1E9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8C444B3-0A3E-FFE5-52B2-3D0F8321F5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5">
            <a:extLst>
              <a:ext uri="{FF2B5EF4-FFF2-40B4-BE49-F238E27FC236}">
                <a16:creationId xmlns:a16="http://schemas.microsoft.com/office/drawing/2014/main" id="{853B82FF-AB6D-35BC-40C3-9A22B7BC5FC6}"/>
              </a:ext>
            </a:extLst>
          </p:cNvPr>
          <p:cNvSpPr>
            <a:spLocks noGrp="1"/>
          </p:cNvSpPr>
          <p:nvPr>
            <p:ph type="sldNum" sz="quarter" idx="4"/>
          </p:nvPr>
        </p:nvSpPr>
        <p:spPr>
          <a:xfrm>
            <a:off x="11247119" y="6488430"/>
            <a:ext cx="644811" cy="365125"/>
          </a:xfrm>
          <a:prstGeom prst="rect">
            <a:avLst/>
          </a:prstGeom>
        </p:spPr>
        <p:txBody>
          <a:bodyPr vert="horz" lIns="91440" tIns="45720" rIns="91440" bIns="45720" rtlCol="0" anchor="ctr"/>
          <a:lstStyle>
            <a:lvl1pPr algn="r">
              <a:defRPr sz="1200">
                <a:solidFill>
                  <a:schemeClr val="tx1">
                    <a:tint val="75000"/>
                  </a:schemeClr>
                </a:solidFill>
                <a:latin typeface="+mn-lt"/>
                <a:cs typeface="Arial" panose="020B0604020202020204" pitchFamily="34" charset="0"/>
              </a:defRPr>
            </a:lvl1pPr>
          </a:lstStyle>
          <a:p>
            <a:fld id="{A80DB64A-F4BF-F049-AEE0-B1BBE2355B71}" type="slidenum">
              <a:rPr lang="en-US" smtClean="0"/>
              <a:pPr/>
              <a:t>‹#›</a:t>
            </a:fld>
            <a:endParaRPr lang="en-US"/>
          </a:p>
        </p:txBody>
      </p:sp>
      <p:sp>
        <p:nvSpPr>
          <p:cNvPr id="6" name="Footer Placeholder 4">
            <a:extLst>
              <a:ext uri="{FF2B5EF4-FFF2-40B4-BE49-F238E27FC236}">
                <a16:creationId xmlns:a16="http://schemas.microsoft.com/office/drawing/2014/main" id="{A4B4BCA3-93FC-2C73-6670-5D080BBD8414}"/>
              </a:ext>
            </a:extLst>
          </p:cNvPr>
          <p:cNvSpPr>
            <a:spLocks noGrp="1"/>
          </p:cNvSpPr>
          <p:nvPr>
            <p:ph type="ftr" sz="quarter" idx="3"/>
          </p:nvPr>
        </p:nvSpPr>
        <p:spPr>
          <a:xfrm>
            <a:off x="0" y="6488430"/>
            <a:ext cx="12192000" cy="365125"/>
          </a:xfrm>
          <a:prstGeom prst="rect">
            <a:avLst/>
          </a:prstGeom>
        </p:spPr>
        <p:txBody>
          <a:bodyPr vert="horz" lIns="91440" tIns="45720" rIns="91440" bIns="45720" rtlCol="0" anchor="ctr"/>
          <a:lstStyle>
            <a:lvl1pPr algn="ctr">
              <a:defRPr sz="1050">
                <a:solidFill>
                  <a:schemeClr val="tx1">
                    <a:lumMod val="65000"/>
                    <a:lumOff val="35000"/>
                  </a:schemeClr>
                </a:solidFill>
                <a:latin typeface="Arial" panose="020B0604020202020204" pitchFamily="34" charset="0"/>
                <a:cs typeface="Arial" panose="020B0604020202020204" pitchFamily="34" charset="0"/>
              </a:defRPr>
            </a:lvl1pPr>
          </a:lstStyle>
          <a:p>
            <a:r>
              <a:rPr lang="en-US"/>
              <a:t>NASA Architecture Concept Review 2022</a:t>
            </a:r>
          </a:p>
        </p:txBody>
      </p:sp>
    </p:spTree>
    <p:extLst>
      <p:ext uri="{BB962C8B-B14F-4D97-AF65-F5344CB8AC3E}">
        <p14:creationId xmlns:p14="http://schemas.microsoft.com/office/powerpoint/2010/main" val="426216180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C2220-7FB2-9E8A-BBEA-D7A59586A14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EAED84C-D183-4052-FCEA-E9BE38FAC18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E08D149-2C68-5B89-7FD6-53ACD438A3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5">
            <a:extLst>
              <a:ext uri="{FF2B5EF4-FFF2-40B4-BE49-F238E27FC236}">
                <a16:creationId xmlns:a16="http://schemas.microsoft.com/office/drawing/2014/main" id="{07A401F1-3C69-B68F-6750-BD881C5F690B}"/>
              </a:ext>
            </a:extLst>
          </p:cNvPr>
          <p:cNvSpPr>
            <a:spLocks noGrp="1"/>
          </p:cNvSpPr>
          <p:nvPr>
            <p:ph type="sldNum" sz="quarter" idx="4"/>
          </p:nvPr>
        </p:nvSpPr>
        <p:spPr>
          <a:xfrm>
            <a:off x="11247119" y="6488430"/>
            <a:ext cx="644811" cy="365125"/>
          </a:xfrm>
          <a:prstGeom prst="rect">
            <a:avLst/>
          </a:prstGeom>
        </p:spPr>
        <p:txBody>
          <a:bodyPr vert="horz" lIns="91440" tIns="45720" rIns="91440" bIns="45720" rtlCol="0" anchor="ctr"/>
          <a:lstStyle>
            <a:lvl1pPr algn="r">
              <a:defRPr sz="1200">
                <a:solidFill>
                  <a:schemeClr val="tx1">
                    <a:tint val="75000"/>
                  </a:schemeClr>
                </a:solidFill>
                <a:latin typeface="+mn-lt"/>
                <a:cs typeface="Arial" panose="020B0604020202020204" pitchFamily="34" charset="0"/>
              </a:defRPr>
            </a:lvl1pPr>
          </a:lstStyle>
          <a:p>
            <a:fld id="{A80DB64A-F4BF-F049-AEE0-B1BBE2355B71}" type="slidenum">
              <a:rPr lang="en-US" smtClean="0"/>
              <a:pPr/>
              <a:t>‹#›</a:t>
            </a:fld>
            <a:endParaRPr lang="en-US"/>
          </a:p>
        </p:txBody>
      </p:sp>
      <p:sp>
        <p:nvSpPr>
          <p:cNvPr id="6" name="Footer Placeholder 4">
            <a:extLst>
              <a:ext uri="{FF2B5EF4-FFF2-40B4-BE49-F238E27FC236}">
                <a16:creationId xmlns:a16="http://schemas.microsoft.com/office/drawing/2014/main" id="{20C70B9D-E4CA-4B73-7DAC-A1AE22586CAA}"/>
              </a:ext>
            </a:extLst>
          </p:cNvPr>
          <p:cNvSpPr>
            <a:spLocks noGrp="1"/>
          </p:cNvSpPr>
          <p:nvPr>
            <p:ph type="ftr" sz="quarter" idx="3"/>
          </p:nvPr>
        </p:nvSpPr>
        <p:spPr>
          <a:xfrm>
            <a:off x="0" y="6488430"/>
            <a:ext cx="12192000" cy="365125"/>
          </a:xfrm>
          <a:prstGeom prst="rect">
            <a:avLst/>
          </a:prstGeom>
        </p:spPr>
        <p:txBody>
          <a:bodyPr vert="horz" lIns="91440" tIns="45720" rIns="91440" bIns="45720" rtlCol="0" anchor="ctr"/>
          <a:lstStyle>
            <a:lvl1pPr algn="ctr">
              <a:defRPr sz="1050">
                <a:solidFill>
                  <a:schemeClr val="tx1">
                    <a:lumMod val="65000"/>
                    <a:lumOff val="35000"/>
                  </a:schemeClr>
                </a:solidFill>
                <a:latin typeface="Arial" panose="020B0604020202020204" pitchFamily="34" charset="0"/>
                <a:cs typeface="Arial" panose="020B0604020202020204" pitchFamily="34" charset="0"/>
              </a:defRPr>
            </a:lvl1pPr>
          </a:lstStyle>
          <a:p>
            <a:r>
              <a:rPr lang="en-US"/>
              <a:t>NASA Architecture Concept Review 2022</a:t>
            </a:r>
          </a:p>
        </p:txBody>
      </p:sp>
    </p:spTree>
    <p:extLst>
      <p:ext uri="{BB962C8B-B14F-4D97-AF65-F5344CB8AC3E}">
        <p14:creationId xmlns:p14="http://schemas.microsoft.com/office/powerpoint/2010/main" val="190999935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7BEFE-E1B0-90ED-3132-48E3DC09987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F81CEF3-8B78-E8F2-1A5C-44F9268C6B7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8FF96D8E-F5B2-1EDC-4A36-2927537AAF6B}"/>
              </a:ext>
            </a:extLst>
          </p:cNvPr>
          <p:cNvSpPr>
            <a:spLocks noGrp="1"/>
          </p:cNvSpPr>
          <p:nvPr>
            <p:ph type="sldNum" sz="quarter" idx="4"/>
          </p:nvPr>
        </p:nvSpPr>
        <p:spPr>
          <a:xfrm>
            <a:off x="11247119" y="6488430"/>
            <a:ext cx="644811" cy="365125"/>
          </a:xfrm>
          <a:prstGeom prst="rect">
            <a:avLst/>
          </a:prstGeom>
        </p:spPr>
        <p:txBody>
          <a:bodyPr vert="horz" lIns="91440" tIns="45720" rIns="91440" bIns="45720" rtlCol="0" anchor="ctr"/>
          <a:lstStyle>
            <a:lvl1pPr algn="r">
              <a:defRPr sz="1200">
                <a:solidFill>
                  <a:schemeClr val="tx1">
                    <a:tint val="75000"/>
                  </a:schemeClr>
                </a:solidFill>
                <a:latin typeface="+mn-lt"/>
                <a:cs typeface="Arial" panose="020B0604020202020204" pitchFamily="34" charset="0"/>
              </a:defRPr>
            </a:lvl1pPr>
          </a:lstStyle>
          <a:p>
            <a:fld id="{A80DB64A-F4BF-F049-AEE0-B1BBE2355B71}" type="slidenum">
              <a:rPr lang="en-US" smtClean="0"/>
              <a:pPr/>
              <a:t>‹#›</a:t>
            </a:fld>
            <a:endParaRPr lang="en-US"/>
          </a:p>
        </p:txBody>
      </p:sp>
      <p:sp>
        <p:nvSpPr>
          <p:cNvPr id="5" name="Footer Placeholder 4">
            <a:extLst>
              <a:ext uri="{FF2B5EF4-FFF2-40B4-BE49-F238E27FC236}">
                <a16:creationId xmlns:a16="http://schemas.microsoft.com/office/drawing/2014/main" id="{6AE72CA1-7B78-A0B2-F958-41415A272BD6}"/>
              </a:ext>
            </a:extLst>
          </p:cNvPr>
          <p:cNvSpPr>
            <a:spLocks noGrp="1"/>
          </p:cNvSpPr>
          <p:nvPr>
            <p:ph type="ftr" sz="quarter" idx="3"/>
          </p:nvPr>
        </p:nvSpPr>
        <p:spPr>
          <a:xfrm>
            <a:off x="0" y="6488430"/>
            <a:ext cx="12192000" cy="365125"/>
          </a:xfrm>
          <a:prstGeom prst="rect">
            <a:avLst/>
          </a:prstGeom>
        </p:spPr>
        <p:txBody>
          <a:bodyPr vert="horz" lIns="91440" tIns="45720" rIns="91440" bIns="45720" rtlCol="0" anchor="ctr"/>
          <a:lstStyle>
            <a:lvl1pPr algn="ctr">
              <a:defRPr sz="1100">
                <a:solidFill>
                  <a:schemeClr val="tx1">
                    <a:lumMod val="65000"/>
                    <a:lumOff val="35000"/>
                  </a:schemeClr>
                </a:solidFill>
                <a:latin typeface="Arial" panose="020B0604020202020204" pitchFamily="34" charset="0"/>
                <a:cs typeface="Arial" panose="020B0604020202020204" pitchFamily="34" charset="0"/>
              </a:defRPr>
            </a:lvl1pPr>
          </a:lstStyle>
          <a:p>
            <a:r>
              <a:rPr lang="en-US"/>
              <a:t>NASA Architecture Concept Review 2022</a:t>
            </a:r>
          </a:p>
        </p:txBody>
      </p:sp>
    </p:spTree>
    <p:extLst>
      <p:ext uri="{BB962C8B-B14F-4D97-AF65-F5344CB8AC3E}">
        <p14:creationId xmlns:p14="http://schemas.microsoft.com/office/powerpoint/2010/main" val="58931909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03D8E2E-41F8-277E-D669-D7C30E5D624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ECB3D97-8980-FB0D-9EFA-48A8717F38D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B098C149-6C6A-10DC-A9BE-D1E7BFF0AE3E}"/>
              </a:ext>
            </a:extLst>
          </p:cNvPr>
          <p:cNvSpPr>
            <a:spLocks noGrp="1"/>
          </p:cNvSpPr>
          <p:nvPr>
            <p:ph type="sldNum" sz="quarter" idx="4"/>
          </p:nvPr>
        </p:nvSpPr>
        <p:spPr>
          <a:xfrm>
            <a:off x="11247119" y="6488430"/>
            <a:ext cx="644811" cy="365125"/>
          </a:xfrm>
          <a:prstGeom prst="rect">
            <a:avLst/>
          </a:prstGeom>
        </p:spPr>
        <p:txBody>
          <a:bodyPr vert="horz" lIns="91440" tIns="45720" rIns="91440" bIns="45720" rtlCol="0" anchor="ctr"/>
          <a:lstStyle>
            <a:lvl1pPr algn="r">
              <a:defRPr sz="1200">
                <a:solidFill>
                  <a:schemeClr val="tx1">
                    <a:tint val="75000"/>
                  </a:schemeClr>
                </a:solidFill>
                <a:latin typeface="+mn-lt"/>
                <a:cs typeface="Arial" panose="020B0604020202020204" pitchFamily="34" charset="0"/>
              </a:defRPr>
            </a:lvl1pPr>
          </a:lstStyle>
          <a:p>
            <a:fld id="{A80DB64A-F4BF-F049-AEE0-B1BBE2355B71}" type="slidenum">
              <a:rPr lang="en-US" smtClean="0"/>
              <a:pPr/>
              <a:t>‹#›</a:t>
            </a:fld>
            <a:endParaRPr lang="en-US"/>
          </a:p>
        </p:txBody>
      </p:sp>
      <p:sp>
        <p:nvSpPr>
          <p:cNvPr id="5" name="Footer Placeholder 4">
            <a:extLst>
              <a:ext uri="{FF2B5EF4-FFF2-40B4-BE49-F238E27FC236}">
                <a16:creationId xmlns:a16="http://schemas.microsoft.com/office/drawing/2014/main" id="{E54B6261-9AB2-92FC-D0D4-6904BEEFCED7}"/>
              </a:ext>
            </a:extLst>
          </p:cNvPr>
          <p:cNvSpPr>
            <a:spLocks noGrp="1"/>
          </p:cNvSpPr>
          <p:nvPr>
            <p:ph type="ftr" sz="quarter" idx="3"/>
          </p:nvPr>
        </p:nvSpPr>
        <p:spPr>
          <a:xfrm>
            <a:off x="0" y="6488430"/>
            <a:ext cx="12192000" cy="365125"/>
          </a:xfrm>
          <a:prstGeom prst="rect">
            <a:avLst/>
          </a:prstGeom>
        </p:spPr>
        <p:txBody>
          <a:bodyPr vert="horz" lIns="91440" tIns="45720" rIns="91440" bIns="45720" rtlCol="0" anchor="ctr"/>
          <a:lstStyle>
            <a:lvl1pPr algn="ctr">
              <a:defRPr sz="1050">
                <a:solidFill>
                  <a:schemeClr val="tx1">
                    <a:lumMod val="65000"/>
                    <a:lumOff val="35000"/>
                  </a:schemeClr>
                </a:solidFill>
                <a:latin typeface="Arial" panose="020B0604020202020204" pitchFamily="34" charset="0"/>
                <a:cs typeface="Arial" panose="020B0604020202020204" pitchFamily="34" charset="0"/>
              </a:defRPr>
            </a:lvl1pPr>
          </a:lstStyle>
          <a:p>
            <a:r>
              <a:rPr lang="en-US"/>
              <a:t>NASA Architecture Concept Review 2022</a:t>
            </a:r>
          </a:p>
        </p:txBody>
      </p:sp>
    </p:spTree>
    <p:extLst>
      <p:ext uri="{BB962C8B-B14F-4D97-AF65-F5344CB8AC3E}">
        <p14:creationId xmlns:p14="http://schemas.microsoft.com/office/powerpoint/2010/main" val="279759859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2" name="Footer Placeholder 4">
            <a:extLst>
              <a:ext uri="{FF2B5EF4-FFF2-40B4-BE49-F238E27FC236}">
                <a16:creationId xmlns:a16="http://schemas.microsoft.com/office/drawing/2014/main" id="{0A5B0CCD-EE4D-518D-7C55-38D8596F0185}"/>
              </a:ext>
            </a:extLst>
          </p:cNvPr>
          <p:cNvSpPr>
            <a:spLocks noGrp="1"/>
          </p:cNvSpPr>
          <p:nvPr>
            <p:ph type="ftr" sz="quarter" idx="3"/>
          </p:nvPr>
        </p:nvSpPr>
        <p:spPr>
          <a:xfrm>
            <a:off x="0" y="6488430"/>
            <a:ext cx="12192000" cy="365125"/>
          </a:xfrm>
          <a:prstGeom prst="rect">
            <a:avLst/>
          </a:prstGeom>
        </p:spPr>
        <p:txBody>
          <a:bodyPr vert="horz" lIns="91440" tIns="45720" rIns="91440" bIns="45720" rtlCol="0" anchor="ctr"/>
          <a:lstStyle>
            <a:lvl1pPr algn="ctr">
              <a:defRPr sz="1050">
                <a:solidFill>
                  <a:schemeClr val="tx1">
                    <a:lumMod val="65000"/>
                    <a:lumOff val="35000"/>
                  </a:schemeClr>
                </a:solidFill>
                <a:latin typeface="Arial" panose="020B0604020202020204" pitchFamily="34" charset="0"/>
                <a:cs typeface="Arial" panose="020B0604020202020204" pitchFamily="34" charset="0"/>
              </a:defRPr>
            </a:lvl1pPr>
          </a:lstStyle>
          <a:p>
            <a:r>
              <a:rPr lang="en-US"/>
              <a:t>NASA Architecture Concept Review 2022</a:t>
            </a:r>
          </a:p>
        </p:txBody>
      </p:sp>
    </p:spTree>
    <p:extLst>
      <p:ext uri="{BB962C8B-B14F-4D97-AF65-F5344CB8AC3E}">
        <p14:creationId xmlns:p14="http://schemas.microsoft.com/office/powerpoint/2010/main" val="34035923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cSld name="25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E3196C9-1E99-AE4A-AE61-FD4EBB6241D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49" y="0"/>
            <a:ext cx="12191702" cy="1188720"/>
          </a:xfrm>
          <a:prstGeom prst="rect">
            <a:avLst/>
          </a:prstGeom>
        </p:spPr>
      </p:pic>
      <p:sp>
        <p:nvSpPr>
          <p:cNvPr id="6" name="Text Placeholder 6">
            <a:extLst>
              <a:ext uri="{FF2B5EF4-FFF2-40B4-BE49-F238E27FC236}">
                <a16:creationId xmlns:a16="http://schemas.microsoft.com/office/drawing/2014/main" id="{9B94BF49-012B-3A4D-8401-D3C0B014A530}"/>
              </a:ext>
            </a:extLst>
          </p:cNvPr>
          <p:cNvSpPr>
            <a:spLocks noGrp="1"/>
          </p:cNvSpPr>
          <p:nvPr>
            <p:ph type="body" sz="quarter" idx="11"/>
          </p:nvPr>
        </p:nvSpPr>
        <p:spPr>
          <a:xfrm>
            <a:off x="396979" y="465126"/>
            <a:ext cx="8181068" cy="481680"/>
          </a:xfrm>
          <a:prstGeom prst="rect">
            <a:avLst/>
          </a:prstGeom>
        </p:spPr>
        <p:txBody>
          <a:bodyPr/>
          <a:lstStyle>
            <a:lvl1pPr marL="0" indent="0" algn="l">
              <a:lnSpc>
                <a:spcPct val="100000"/>
              </a:lnSpc>
              <a:buNone/>
              <a:defRPr sz="2800" b="1">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7" name="Text Placeholder 6">
            <a:extLst>
              <a:ext uri="{FF2B5EF4-FFF2-40B4-BE49-F238E27FC236}">
                <a16:creationId xmlns:a16="http://schemas.microsoft.com/office/drawing/2014/main" id="{EB02179D-F618-9346-85FE-32ABC51E411A}"/>
              </a:ext>
            </a:extLst>
          </p:cNvPr>
          <p:cNvSpPr>
            <a:spLocks noGrp="1"/>
          </p:cNvSpPr>
          <p:nvPr>
            <p:ph type="body" sz="quarter" idx="12"/>
          </p:nvPr>
        </p:nvSpPr>
        <p:spPr>
          <a:xfrm>
            <a:off x="394252" y="2179626"/>
            <a:ext cx="11416748" cy="3398214"/>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Text Placeholder 6">
            <a:extLst>
              <a:ext uri="{FF2B5EF4-FFF2-40B4-BE49-F238E27FC236}">
                <a16:creationId xmlns:a16="http://schemas.microsoft.com/office/drawing/2014/main" id="{A3639466-C3EF-1748-B995-AC0C9284E852}"/>
              </a:ext>
            </a:extLst>
          </p:cNvPr>
          <p:cNvSpPr>
            <a:spLocks noGrp="1"/>
          </p:cNvSpPr>
          <p:nvPr>
            <p:ph type="body" sz="quarter" idx="13"/>
          </p:nvPr>
        </p:nvSpPr>
        <p:spPr>
          <a:xfrm>
            <a:off x="406916" y="5963446"/>
            <a:ext cx="11416748"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grpSp>
        <p:nvGrpSpPr>
          <p:cNvPr id="2" name="Group 1">
            <a:extLst>
              <a:ext uri="{FF2B5EF4-FFF2-40B4-BE49-F238E27FC236}">
                <a16:creationId xmlns:a16="http://schemas.microsoft.com/office/drawing/2014/main" id="{80F955EA-17F6-17D5-4156-21EFFA78B4ED}"/>
              </a:ext>
            </a:extLst>
          </p:cNvPr>
          <p:cNvGrpSpPr/>
          <p:nvPr/>
        </p:nvGrpSpPr>
        <p:grpSpPr>
          <a:xfrm>
            <a:off x="11067812" y="182802"/>
            <a:ext cx="1710928" cy="881814"/>
            <a:chOff x="10328672" y="179627"/>
            <a:chExt cx="1710928" cy="881814"/>
          </a:xfrm>
        </p:grpSpPr>
        <p:pic>
          <p:nvPicPr>
            <p:cNvPr id="3" name="Picture 2" descr="Shape, arrow&#10;&#10;Description automatically generated">
              <a:extLst>
                <a:ext uri="{FF2B5EF4-FFF2-40B4-BE49-F238E27FC236}">
                  <a16:creationId xmlns:a16="http://schemas.microsoft.com/office/drawing/2014/main" id="{9936310C-3A65-2C50-FE1A-66AA5895D4D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328672" y="279872"/>
              <a:ext cx="818116" cy="681325"/>
            </a:xfrm>
            <a:prstGeom prst="rect">
              <a:avLst/>
            </a:prstGeom>
          </p:spPr>
        </p:pic>
        <p:pic>
          <p:nvPicPr>
            <p:cNvPr id="5" name="Picture 4" descr="Logo&#10;&#10;Description automatically generated">
              <a:extLst>
                <a:ext uri="{FF2B5EF4-FFF2-40B4-BE49-F238E27FC236}">
                  <a16:creationId xmlns:a16="http://schemas.microsoft.com/office/drawing/2014/main" id="{CAA6A416-123E-60E8-4F5F-6B7F5BF8A92D}"/>
                </a:ext>
              </a:extLst>
            </p:cNvPr>
            <p:cNvPicPr>
              <a:picLocks noChangeAspect="1"/>
            </p:cNvPicPr>
            <p:nvPr userDrawn="1"/>
          </p:nvPicPr>
          <p:blipFill>
            <a:blip r:embed="rId4" cstate="screen">
              <a:alphaModFix amt="0"/>
              <a:extLst>
                <a:ext uri="{28A0092B-C50C-407E-A947-70E740481C1C}">
                  <a14:useLocalDpi xmlns:a14="http://schemas.microsoft.com/office/drawing/2010/main"/>
                </a:ext>
              </a:extLst>
            </a:blip>
            <a:stretch>
              <a:fillRect/>
            </a:stretch>
          </p:blipFill>
          <p:spPr>
            <a:xfrm>
              <a:off x="11093448" y="179627"/>
              <a:ext cx="946152" cy="881814"/>
            </a:xfrm>
            <a:prstGeom prst="rect">
              <a:avLst/>
            </a:prstGeom>
          </p:spPr>
        </p:pic>
      </p:grpSp>
    </p:spTree>
    <p:extLst>
      <p:ext uri="{BB962C8B-B14F-4D97-AF65-F5344CB8AC3E}">
        <p14:creationId xmlns:p14="http://schemas.microsoft.com/office/powerpoint/2010/main" val="599848287"/>
      </p:ext>
    </p:extLst>
  </p:cSld>
  <p:clrMapOvr>
    <a:masterClrMapping/>
  </p:clrMapOvr>
  <p:hf hdr="0" dt="0"/>
  <p:extLst>
    <p:ext uri="{DCECCB84-F9BA-43D5-87BE-67443E8EF086}">
      <p15:sldGuideLst xmlns:p15="http://schemas.microsoft.com/office/powerpoint/2012/main">
        <p15:guide id="1" orient="horz" pos="10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10" Type="http://schemas.openxmlformats.org/officeDocument/2006/relationships/image" Target="../media/image1.png"/><Relationship Id="rId4" Type="http://schemas.openxmlformats.org/officeDocument/2006/relationships/slideLayout" Target="../slideLayouts/slideLayout15.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4" Type="http://schemas.openxmlformats.org/officeDocument/2006/relationships/slideLayout" Target="../slideLayouts/slideLayout23.xml"/><Relationship Id="rId9"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6" Type="http://schemas.openxmlformats.org/officeDocument/2006/relationships/image" Target="../media/image6.png"/><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theme" Target="../theme/theme4.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F8AC965-08D7-8608-6120-FFB8F3DE0DE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B11C8DD-25A9-47E9-3649-E7D9594F63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5CE677-4437-06C0-AB4C-73080BD9D26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763A85-F7D7-4BC9-9662-2DE80009E824}" type="datetimeFigureOut">
              <a:rPr lang="en-US" smtClean="0"/>
              <a:t>8/16/2023</a:t>
            </a:fld>
            <a:endParaRPr lang="en-US"/>
          </a:p>
        </p:txBody>
      </p:sp>
      <p:sp>
        <p:nvSpPr>
          <p:cNvPr id="5" name="Footer Placeholder 4">
            <a:extLst>
              <a:ext uri="{FF2B5EF4-FFF2-40B4-BE49-F238E27FC236}">
                <a16:creationId xmlns:a16="http://schemas.microsoft.com/office/drawing/2014/main" id="{3F4ACFD9-806A-BE26-7609-0197DDCCE4F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D14CEBE-9E35-7169-5366-E6F3E808FCD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E084D0-2717-4631-878B-DBAC5A00C2EB}" type="slidenum">
              <a:rPr lang="en-US" smtClean="0"/>
              <a:t>‹#›</a:t>
            </a:fld>
            <a:endParaRPr lang="en-US"/>
          </a:p>
        </p:txBody>
      </p:sp>
    </p:spTree>
    <p:extLst>
      <p:ext uri="{BB962C8B-B14F-4D97-AF65-F5344CB8AC3E}">
        <p14:creationId xmlns:p14="http://schemas.microsoft.com/office/powerpoint/2010/main" val="20163222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26FB86-D894-4D42-84BE-9C0D479F8A41}"/>
              </a:ext>
            </a:extLst>
          </p:cNvPr>
          <p:cNvSpPr>
            <a:spLocks noGrp="1"/>
          </p:cNvSpPr>
          <p:nvPr>
            <p:ph type="title"/>
          </p:nvPr>
        </p:nvSpPr>
        <p:spPr>
          <a:xfrm>
            <a:off x="838200" y="365125"/>
            <a:ext cx="10515600" cy="89217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5092499-E2CE-484C-BF8D-A72DFDE955EF}"/>
              </a:ext>
            </a:extLst>
          </p:cNvPr>
          <p:cNvSpPr>
            <a:spLocks noGrp="1"/>
          </p:cNvSpPr>
          <p:nvPr>
            <p:ph type="body" idx="1"/>
          </p:nvPr>
        </p:nvSpPr>
        <p:spPr>
          <a:xfrm>
            <a:off x="838200" y="1371600"/>
            <a:ext cx="10515600" cy="48053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42465A-E776-584B-B3C2-769DA137EA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9F9297F5-C30D-294B-80FE-3CC63B165F97}" type="datetimeFigureOut">
              <a:rPr lang="en-US" smtClean="0"/>
              <a:pPr/>
              <a:t>8/16/2023</a:t>
            </a:fld>
            <a:endParaRPr lang="en-US"/>
          </a:p>
        </p:txBody>
      </p:sp>
      <p:sp>
        <p:nvSpPr>
          <p:cNvPr id="5" name="Footer Placeholder 4">
            <a:extLst>
              <a:ext uri="{FF2B5EF4-FFF2-40B4-BE49-F238E27FC236}">
                <a16:creationId xmlns:a16="http://schemas.microsoft.com/office/drawing/2014/main" id="{32C6F335-F990-5947-A715-B10B3A7A6D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a:extLst>
              <a:ext uri="{FF2B5EF4-FFF2-40B4-BE49-F238E27FC236}">
                <a16:creationId xmlns:a16="http://schemas.microsoft.com/office/drawing/2014/main" id="{939A5AB9-9525-2548-BA4B-F84F5DB410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AAA21668-7E2D-D34B-8F28-D8590BEFEB53}" type="slidenum">
              <a:rPr lang="en-US" smtClean="0"/>
              <a:pPr/>
              <a:t>‹#›</a:t>
            </a:fld>
            <a:endParaRPr lang="en-US"/>
          </a:p>
        </p:txBody>
      </p:sp>
      <p:pic>
        <p:nvPicPr>
          <p:cNvPr id="7" name="Picture 6">
            <a:extLst>
              <a:ext uri="{FF2B5EF4-FFF2-40B4-BE49-F238E27FC236}">
                <a16:creationId xmlns:a16="http://schemas.microsoft.com/office/drawing/2014/main" id="{29880F24-8512-FD40-A516-D2FB6635851D}"/>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27320230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91" r:id="rId8"/>
  </p:sldLayoutIdLst>
  <p:txStyles>
    <p:title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Monaco" pitchFamily="2" charset="77"/>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92">
          <p15:clr>
            <a:srgbClr val="F26B43"/>
          </p15:clr>
        </p15:guide>
        <p15:guide id="2" pos="3840">
          <p15:clr>
            <a:srgbClr val="F26B43"/>
          </p15:clr>
        </p15:guide>
        <p15:guide id="3" orient="horz" pos="4152">
          <p15:clr>
            <a:srgbClr val="F26B43"/>
          </p15:clr>
        </p15:guide>
        <p15:guide id="4" pos="74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26FB86-D894-4D42-84BE-9C0D479F8A41}"/>
              </a:ext>
            </a:extLst>
          </p:cNvPr>
          <p:cNvSpPr>
            <a:spLocks noGrp="1"/>
          </p:cNvSpPr>
          <p:nvPr>
            <p:ph type="title"/>
          </p:nvPr>
        </p:nvSpPr>
        <p:spPr>
          <a:xfrm>
            <a:off x="838200" y="365125"/>
            <a:ext cx="10515600" cy="89217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5092499-E2CE-484C-BF8D-A72DFDE955EF}"/>
              </a:ext>
            </a:extLst>
          </p:cNvPr>
          <p:cNvSpPr>
            <a:spLocks noGrp="1"/>
          </p:cNvSpPr>
          <p:nvPr>
            <p:ph type="body" idx="1"/>
          </p:nvPr>
        </p:nvSpPr>
        <p:spPr>
          <a:xfrm>
            <a:off x="838200" y="1371600"/>
            <a:ext cx="10515600" cy="48053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42465A-E776-584B-B3C2-769DA137EA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9F9297F5-C30D-294B-80FE-3CC63B165F97}" type="datetimeFigureOut">
              <a:rPr lang="en-US" smtClean="0"/>
              <a:pPr/>
              <a:t>8/16/2023</a:t>
            </a:fld>
            <a:endParaRPr lang="en-US"/>
          </a:p>
        </p:txBody>
      </p:sp>
      <p:sp>
        <p:nvSpPr>
          <p:cNvPr id="5" name="Footer Placeholder 4">
            <a:extLst>
              <a:ext uri="{FF2B5EF4-FFF2-40B4-BE49-F238E27FC236}">
                <a16:creationId xmlns:a16="http://schemas.microsoft.com/office/drawing/2014/main" id="{32C6F335-F990-5947-A715-B10B3A7A6D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a:extLst>
              <a:ext uri="{FF2B5EF4-FFF2-40B4-BE49-F238E27FC236}">
                <a16:creationId xmlns:a16="http://schemas.microsoft.com/office/drawing/2014/main" id="{939A5AB9-9525-2548-BA4B-F84F5DB410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AAA21668-7E2D-D34B-8F28-D8590BEFEB53}" type="slidenum">
              <a:rPr lang="en-US" smtClean="0"/>
              <a:pPr/>
              <a:t>‹#›</a:t>
            </a:fld>
            <a:endParaRPr lang="en-US"/>
          </a:p>
        </p:txBody>
      </p:sp>
      <p:pic>
        <p:nvPicPr>
          <p:cNvPr id="7" name="Picture 6">
            <a:extLst>
              <a:ext uri="{FF2B5EF4-FFF2-40B4-BE49-F238E27FC236}">
                <a16:creationId xmlns:a16="http://schemas.microsoft.com/office/drawing/2014/main" id="{29880F24-8512-FD40-A516-D2FB6635851D}"/>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47639943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Lst>
  <p:txStyles>
    <p:title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Monaco" pitchFamily="2" charset="77"/>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92">
          <p15:clr>
            <a:srgbClr val="F26B43"/>
          </p15:clr>
        </p15:guide>
        <p15:guide id="2" pos="3840">
          <p15:clr>
            <a:srgbClr val="F26B43"/>
          </p15:clr>
        </p15:guide>
        <p15:guide id="3" orient="horz" pos="4152">
          <p15:clr>
            <a:srgbClr val="F26B43"/>
          </p15:clr>
        </p15:guide>
        <p15:guide id="4" pos="74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9404445-2FF2-6555-A058-694E082D578B}"/>
              </a:ext>
            </a:extLst>
          </p:cNvPr>
          <p:cNvSpPr/>
          <p:nvPr userDrawn="1"/>
        </p:nvSpPr>
        <p:spPr>
          <a:xfrm>
            <a:off x="0" y="-1"/>
            <a:ext cx="12192000" cy="11887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B3AE1F2-29D9-48A4-CCAB-F867B90DE387}"/>
              </a:ext>
            </a:extLst>
          </p:cNvPr>
          <p:cNvSpPr/>
          <p:nvPr userDrawn="1"/>
        </p:nvSpPr>
        <p:spPr>
          <a:xfrm>
            <a:off x="0" y="0"/>
            <a:ext cx="12192000" cy="118872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A8B8EF99-36D5-E81A-EEEB-6E3122FA0253}"/>
              </a:ext>
            </a:extLst>
          </p:cNvPr>
          <p:cNvSpPr>
            <a:spLocks noGrp="1"/>
          </p:cNvSpPr>
          <p:nvPr>
            <p:ph type="body" idx="1"/>
          </p:nvPr>
        </p:nvSpPr>
        <p:spPr>
          <a:xfrm>
            <a:off x="317863" y="1377815"/>
            <a:ext cx="105156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87F11591-82C8-7E55-3250-C7C4032BC784}"/>
              </a:ext>
            </a:extLst>
          </p:cNvPr>
          <p:cNvSpPr>
            <a:spLocks noGrp="1"/>
          </p:cNvSpPr>
          <p:nvPr>
            <p:ph type="ftr" sz="quarter" idx="3"/>
          </p:nvPr>
        </p:nvSpPr>
        <p:spPr>
          <a:xfrm>
            <a:off x="0" y="6488430"/>
            <a:ext cx="12192000" cy="365125"/>
          </a:xfrm>
          <a:prstGeom prst="rect">
            <a:avLst/>
          </a:prstGeom>
        </p:spPr>
        <p:txBody>
          <a:bodyPr vert="horz" lIns="91440" tIns="45720" rIns="91440" bIns="45720" rtlCol="0" anchor="ctr"/>
          <a:lstStyle>
            <a:lvl1pPr algn="ctr">
              <a:defRPr sz="1050">
                <a:solidFill>
                  <a:schemeClr val="tx1">
                    <a:lumMod val="65000"/>
                    <a:lumOff val="35000"/>
                  </a:schemeClr>
                </a:solidFill>
                <a:latin typeface="Arial" panose="020B0604020202020204" pitchFamily="34" charset="0"/>
                <a:cs typeface="Arial" panose="020B0604020202020204" pitchFamily="34" charset="0"/>
              </a:defRPr>
            </a:lvl1pPr>
          </a:lstStyle>
          <a:p>
            <a:r>
              <a:rPr lang="en-US"/>
              <a:t>NASA Architecture Concept Review 2022</a:t>
            </a:r>
          </a:p>
        </p:txBody>
      </p:sp>
      <p:sp>
        <p:nvSpPr>
          <p:cNvPr id="6" name="Slide Number Placeholder 5">
            <a:extLst>
              <a:ext uri="{FF2B5EF4-FFF2-40B4-BE49-F238E27FC236}">
                <a16:creationId xmlns:a16="http://schemas.microsoft.com/office/drawing/2014/main" id="{9E101463-4FD3-7515-173A-72773372BE35}"/>
              </a:ext>
            </a:extLst>
          </p:cNvPr>
          <p:cNvSpPr>
            <a:spLocks noGrp="1"/>
          </p:cNvSpPr>
          <p:nvPr>
            <p:ph type="sldNum" sz="quarter" idx="4"/>
          </p:nvPr>
        </p:nvSpPr>
        <p:spPr>
          <a:xfrm>
            <a:off x="11247119" y="6488430"/>
            <a:ext cx="644811" cy="365125"/>
          </a:xfrm>
          <a:prstGeom prst="rect">
            <a:avLst/>
          </a:prstGeom>
        </p:spPr>
        <p:txBody>
          <a:bodyPr vert="horz" lIns="91440" tIns="45720" rIns="91440" bIns="45720" rtlCol="0" anchor="ctr"/>
          <a:lstStyle>
            <a:lvl1pPr algn="r">
              <a:defRPr sz="1200">
                <a:solidFill>
                  <a:schemeClr val="tx1">
                    <a:tint val="75000"/>
                  </a:schemeClr>
                </a:solidFill>
                <a:latin typeface="+mn-lt"/>
                <a:cs typeface="Arial" panose="020B0604020202020204" pitchFamily="34" charset="0"/>
              </a:defRPr>
            </a:lvl1pPr>
          </a:lstStyle>
          <a:p>
            <a:fld id="{A80DB64A-F4BF-F049-AEE0-B1BBE2355B71}" type="slidenum">
              <a:rPr lang="en-US" smtClean="0"/>
              <a:pPr/>
              <a:t>‹#›</a:t>
            </a:fld>
            <a:endParaRPr lang="en-US"/>
          </a:p>
        </p:txBody>
      </p:sp>
      <p:sp>
        <p:nvSpPr>
          <p:cNvPr id="2" name="Title Placeholder 1">
            <a:extLst>
              <a:ext uri="{FF2B5EF4-FFF2-40B4-BE49-F238E27FC236}">
                <a16:creationId xmlns:a16="http://schemas.microsoft.com/office/drawing/2014/main" id="{0AEC4125-2C1E-41FA-1C61-6C6384D166CF}"/>
              </a:ext>
            </a:extLst>
          </p:cNvPr>
          <p:cNvSpPr>
            <a:spLocks noGrp="1"/>
          </p:cNvSpPr>
          <p:nvPr>
            <p:ph type="title"/>
          </p:nvPr>
        </p:nvSpPr>
        <p:spPr>
          <a:xfrm>
            <a:off x="317863" y="189094"/>
            <a:ext cx="10515600" cy="810532"/>
          </a:xfrm>
          <a:prstGeom prst="rect">
            <a:avLst/>
          </a:prstGeom>
        </p:spPr>
        <p:txBody>
          <a:bodyPr vert="horz" lIns="91440" tIns="45720" rIns="91440" bIns="45720" rtlCol="0" anchor="ctr">
            <a:normAutofit/>
          </a:bodyPr>
          <a:lstStyle/>
          <a:p>
            <a:r>
              <a:rPr lang="en-US"/>
              <a:t>Click to edit Master title style</a:t>
            </a:r>
          </a:p>
        </p:txBody>
      </p:sp>
      <p:pic>
        <p:nvPicPr>
          <p:cNvPr id="9" name="Picture 8">
            <a:extLst>
              <a:ext uri="{FF2B5EF4-FFF2-40B4-BE49-F238E27FC236}">
                <a16:creationId xmlns:a16="http://schemas.microsoft.com/office/drawing/2014/main" id="{D9FD8352-4B53-9E56-4990-474E14843D2C}"/>
              </a:ext>
            </a:extLst>
          </p:cNvPr>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a:xfrm>
            <a:off x="11076008" y="146418"/>
            <a:ext cx="815923" cy="948914"/>
          </a:xfrm>
          <a:prstGeom prst="rect">
            <a:avLst/>
          </a:prstGeom>
        </p:spPr>
      </p:pic>
    </p:spTree>
    <p:extLst>
      <p:ext uri="{BB962C8B-B14F-4D97-AF65-F5344CB8AC3E}">
        <p14:creationId xmlns:p14="http://schemas.microsoft.com/office/powerpoint/2010/main" val="1438844437"/>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Lst>
  <p:hf hdr="0" dt="0"/>
  <p:txStyles>
    <p:titleStyle>
      <a:lvl1pPr algn="l" defTabSz="914400" rtl="0" eaLnBrk="1" latinLnBrk="0" hangingPunct="1">
        <a:lnSpc>
          <a:spcPct val="90000"/>
        </a:lnSpc>
        <a:spcBef>
          <a:spcPct val="0"/>
        </a:spcBef>
        <a:buNone/>
        <a:defRPr sz="3600" b="1" kern="1200">
          <a:solidFill>
            <a:schemeClr val="bg1"/>
          </a:solidFill>
          <a:latin typeface="Arial" panose="020B0604020202020204" pitchFamily="34" charset="0"/>
          <a:ea typeface="+mj-ea"/>
          <a:cs typeface="Arial" panose="020B0604020202020204" pitchFamily="34" charset="0"/>
        </a:defRPr>
      </a:lvl1pPr>
    </p:titleStyle>
    <p:bodyStyle>
      <a:lvl1pPr marL="180975" indent="-180975" algn="l" defTabSz="914400" rtl="0" eaLnBrk="1" latinLnBrk="0" hangingPunct="1">
        <a:lnSpc>
          <a:spcPct val="90000"/>
        </a:lnSpc>
        <a:spcBef>
          <a:spcPts val="1000"/>
        </a:spcBef>
        <a:buFont typeface="Arial" panose="020B0604020202020204" pitchFamily="34" charset="0"/>
        <a:buChar char="•"/>
        <a:tabLst/>
        <a:defRPr sz="2400" b="0" kern="1200">
          <a:solidFill>
            <a:schemeClr val="tx1"/>
          </a:solidFill>
          <a:latin typeface="Arial" panose="020B0604020202020204" pitchFamily="34" charset="0"/>
          <a:ea typeface="+mn-ea"/>
          <a:cs typeface="Arial" panose="020B0604020202020204" pitchFamily="34" charset="0"/>
        </a:defRPr>
      </a:lvl1pPr>
      <a:lvl2pPr marL="750888" indent="-293688" algn="l" defTabSz="914400" rtl="0" eaLnBrk="1" latinLnBrk="0" hangingPunct="1">
        <a:lnSpc>
          <a:spcPct val="90000"/>
        </a:lnSpc>
        <a:spcBef>
          <a:spcPts val="500"/>
        </a:spcBef>
        <a:buFont typeface="System Font Regular"/>
        <a:buChar char="—"/>
        <a:tabLst/>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Courier New" panose="02070309020205020404" pitchFamily="49" charset="0"/>
        <a:buChar char="o"/>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13.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sv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16.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hyperlink" Target="https://go.nasa.gov/3zzSNhp"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3.xml"/></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33.xml"/><Relationship Id="rId5" Type="http://schemas.openxmlformats.org/officeDocument/2006/relationships/image" Target="../media/image26.jpeg"/><Relationship Id="rId4" Type="http://schemas.openxmlformats.org/officeDocument/2006/relationships/image" Target="../media/image25.jpeg"/></Relationships>
</file>

<file path=ppt/slides/_rels/slide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xml"/><Relationship Id="rId1" Type="http://schemas.openxmlformats.org/officeDocument/2006/relationships/slideLayout" Target="../slideLayouts/slideLayout17.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13.xml"/><Relationship Id="rId4" Type="http://schemas.openxmlformats.org/officeDocument/2006/relationships/image" Target="../media/image34.png"/></Relationships>
</file>

<file path=ppt/slides/_rels/slide1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3.xml"/><Relationship Id="rId4" Type="http://schemas.openxmlformats.org/officeDocument/2006/relationships/image" Target="../media/image37.png"/></Relationships>
</file>

<file path=ppt/slides/_rels/slide11.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notesSlide" Target="../notesSlides/notesSlide3.xml"/><Relationship Id="rId1" Type="http://schemas.openxmlformats.org/officeDocument/2006/relationships/slideLayout" Target="../slideLayouts/slideLayout16.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jpeg"/></Relationships>
</file>

<file path=ppt/slides/_rels/slide1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slideLayout" Target="../slideLayouts/slideLayout13.xml"/><Relationship Id="rId1" Type="http://schemas.openxmlformats.org/officeDocument/2006/relationships/video" Target="https://www.youtube.com/embed/QiefS8E19OA?feature=oembed" TargetMode="External"/><Relationship Id="rId5" Type="http://schemas.openxmlformats.org/officeDocument/2006/relationships/image" Target="../media/image46.jpeg"/><Relationship Id="rId4" Type="http://schemas.openxmlformats.org/officeDocument/2006/relationships/image" Target="../media/image45.jpeg"/></Relationships>
</file>

<file path=ppt/slides/_rels/slide1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microsoft.com/office/2018/10/relationships/comments" Target="../comments/modernComment_9582_F3ED920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microsoft.com/office/2018/10/relationships/comments" Target="../comments/modernComment_101_4249B20F.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2" Type="http://schemas.microsoft.com/office/2018/10/relationships/comments" Target="../comments/modernComment_957A_C930847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microsoft.com/office/2018/10/relationships/comments" Target="../comments/modernComment_9581_477F8A3F.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microsoft.com/office/2018/10/relationships/comments" Target="../comments/modernComment_104_6FE221B7.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microsoft.com/office/2018/10/relationships/comments" Target="../comments/modernComment_957D_644205B7.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4.xml.rels><?xml version="1.0" encoding="UTF-8" standalone="yes"?>
<Relationships xmlns="http://schemas.openxmlformats.org/package/2006/relationships"><Relationship Id="rId2" Type="http://schemas.microsoft.com/office/2018/10/relationships/comments" Target="../comments/modernComment_9580_51CF198E.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microsoft.com/office/2018/10/relationships/comments" Target="../comments/modernComment_103_4617720E.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hyperlink" Target="https://ntrs.nasa.gov/api/citations/20220013669/downloads/Internal%20Layout%20of%20a%20Lunar%20Surface%20Habitat.pdf?attachment=true" TargetMode="External"/><Relationship Id="rId3" Type="http://schemas.openxmlformats.org/officeDocument/2006/relationships/hyperlink" Target="https://ntrs.nasa.gov/api/citations/20230002706/downloads/M2MADD_ESDMD-001(TP-20230002706).pdf" TargetMode="External"/><Relationship Id="rId7" Type="http://schemas.openxmlformats.org/officeDocument/2006/relationships/hyperlink" Target="https://ntrs.nasa.gov/citations/20180001338" TargetMode="External"/><Relationship Id="rId2" Type="http://schemas.microsoft.com/office/2018/10/relationships/comments" Target="../comments/modernComment_9579_F4707FBF.xml"/><Relationship Id="rId1" Type="http://schemas.openxmlformats.org/officeDocument/2006/relationships/slideLayout" Target="../slideLayouts/slideLayout2.xml"/><Relationship Id="rId6" Type="http://schemas.openxmlformats.org/officeDocument/2006/relationships/hyperlink" Target="https://ntrs.nasa.gov/api/citations/20220000524/downloads/M2M%20Habitation%20Considerations%20TM%20-%20Final.pdf" TargetMode="External"/><Relationship Id="rId5" Type="http://schemas.openxmlformats.org/officeDocument/2006/relationships/hyperlink" Target="https://ntrs.nasa.gov/api/citations/20220000245/downloads/Artemis%20Deep%20Space%20Habitation%20Enabling%20a%20Sustained%20Human%20Presence%20on%20the%20Moon%20and%20Beyond%20(3).pdf" TargetMode="External"/><Relationship Id="rId4" Type="http://schemas.openxmlformats.org/officeDocument/2006/relationships/hyperlink" Target="https://ntrs.nasa.gov/api/citations/20220006727/downloads/ICES-2022-196.pdf" TargetMode="External"/><Relationship Id="rId9" Type="http://schemas.openxmlformats.org/officeDocument/2006/relationships/hyperlink" Target="https://ntrs.nasa.gov/citations/20210022105" TargetMode="External"/></Relationships>
</file>

<file path=ppt/slides/_rels/slide3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hyperlink" Target="http://www.nasa.gov/MoonToMarsArchitecture" TargetMode="External"/><Relationship Id="rId1" Type="http://schemas.openxmlformats.org/officeDocument/2006/relationships/slideLayout" Target="../slideLayouts/slideLayout15.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32.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56.jpeg"/><Relationship Id="rId7" Type="http://schemas.openxmlformats.org/officeDocument/2006/relationships/diagramColors" Target="../diagrams/colors8.xml"/><Relationship Id="rId2" Type="http://schemas.openxmlformats.org/officeDocument/2006/relationships/notesSlide" Target="../notesSlides/notesSlide4.xml"/><Relationship Id="rId1" Type="http://schemas.openxmlformats.org/officeDocument/2006/relationships/slideLayout" Target="../slideLayouts/slideLayout17.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33.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795DC143-3038-6CB4-D282-AE574DD8EEFD}"/>
              </a:ext>
            </a:extLst>
          </p:cNvPr>
          <p:cNvSpPr>
            <a:spLocks noGrp="1"/>
          </p:cNvSpPr>
          <p:nvPr>
            <p:ph type="ctrTitle"/>
          </p:nvPr>
        </p:nvSpPr>
        <p:spPr>
          <a:xfrm>
            <a:off x="1314824" y="735106"/>
            <a:ext cx="10053763" cy="2928470"/>
          </a:xfrm>
        </p:spPr>
        <p:txBody>
          <a:bodyPr anchor="b">
            <a:normAutofit/>
          </a:bodyPr>
          <a:lstStyle/>
          <a:p>
            <a:pPr algn="l"/>
            <a:r>
              <a:rPr lang="en-US" sz="4800">
                <a:solidFill>
                  <a:srgbClr val="FFFFFF"/>
                </a:solidFill>
              </a:rPr>
              <a:t>Evolution to Sustainable</a:t>
            </a:r>
            <a:r>
              <a:rPr lang="en-US" sz="4800">
                <a:solidFill>
                  <a:schemeClr val="bg1"/>
                </a:solidFill>
              </a:rPr>
              <a:t> Lunar </a:t>
            </a:r>
            <a:r>
              <a:rPr lang="en-US" sz="4800">
                <a:solidFill>
                  <a:srgbClr val="FFFFFF"/>
                </a:solidFill>
              </a:rPr>
              <a:t>Habitation – Fall 2023 Project</a:t>
            </a:r>
          </a:p>
        </p:txBody>
      </p:sp>
      <p:sp>
        <p:nvSpPr>
          <p:cNvPr id="3" name="Subtitle 2">
            <a:extLst>
              <a:ext uri="{FF2B5EF4-FFF2-40B4-BE49-F238E27FC236}">
                <a16:creationId xmlns:a16="http://schemas.microsoft.com/office/drawing/2014/main" id="{FC1BD836-A8C3-D9BE-0B2A-5179C43ED100}"/>
              </a:ext>
            </a:extLst>
          </p:cNvPr>
          <p:cNvSpPr>
            <a:spLocks noGrp="1"/>
          </p:cNvSpPr>
          <p:nvPr>
            <p:ph type="subTitle" idx="1"/>
          </p:nvPr>
        </p:nvSpPr>
        <p:spPr>
          <a:xfrm>
            <a:off x="1350682" y="4870824"/>
            <a:ext cx="10005951" cy="1458258"/>
          </a:xfrm>
        </p:spPr>
        <p:txBody>
          <a:bodyPr anchor="ctr">
            <a:normAutofit/>
          </a:bodyPr>
          <a:lstStyle/>
          <a:p>
            <a:pPr algn="l"/>
            <a:r>
              <a:rPr lang="en-US"/>
              <a:t>Paul Kessler, James Johnson</a:t>
            </a:r>
          </a:p>
          <a:p>
            <a:pPr algn="l"/>
            <a:r>
              <a:rPr lang="en-US"/>
              <a:t>Habitation Systems Development Office, NASA/MSFC</a:t>
            </a:r>
          </a:p>
          <a:p>
            <a:pPr algn="l"/>
            <a:r>
              <a:rPr lang="en-US"/>
              <a:t>Aug 23, 2023</a:t>
            </a:r>
          </a:p>
        </p:txBody>
      </p:sp>
    </p:spTree>
    <p:extLst>
      <p:ext uri="{BB962C8B-B14F-4D97-AF65-F5344CB8AC3E}">
        <p14:creationId xmlns:p14="http://schemas.microsoft.com/office/powerpoint/2010/main" val="1523096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1716E-D439-42E9-8A3D-F63AEF89D540}"/>
              </a:ext>
            </a:extLst>
          </p:cNvPr>
          <p:cNvSpPr>
            <a:spLocks noGrp="1"/>
          </p:cNvSpPr>
          <p:nvPr>
            <p:ph type="title"/>
          </p:nvPr>
        </p:nvSpPr>
        <p:spPr/>
        <p:txBody>
          <a:bodyPr>
            <a:normAutofit fontScale="90000"/>
          </a:bodyPr>
          <a:lstStyle/>
          <a:p>
            <a:r>
              <a:rPr lang="en-US"/>
              <a:t>NASA’s Habitation Systems Development Team POCs</a:t>
            </a:r>
          </a:p>
        </p:txBody>
      </p:sp>
      <p:sp>
        <p:nvSpPr>
          <p:cNvPr id="6" name="Rectangle 5">
            <a:extLst>
              <a:ext uri="{FF2B5EF4-FFF2-40B4-BE49-F238E27FC236}">
                <a16:creationId xmlns:a16="http://schemas.microsoft.com/office/drawing/2014/main" id="{BDFB7DF1-2198-48DF-A6D6-C30CD08804AE}"/>
              </a:ext>
            </a:extLst>
          </p:cNvPr>
          <p:cNvSpPr/>
          <p:nvPr/>
        </p:nvSpPr>
        <p:spPr>
          <a:xfrm>
            <a:off x="1187450" y="2182305"/>
            <a:ext cx="9817100" cy="3388936"/>
          </a:xfrm>
          <a:prstGeom prst="rect">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6DBDA0DE-0A50-44D2-8114-EFBAA87BDB92}"/>
              </a:ext>
            </a:extLst>
          </p:cNvPr>
          <p:cNvSpPr txBox="1"/>
          <p:nvPr/>
        </p:nvSpPr>
        <p:spPr>
          <a:xfrm>
            <a:off x="1079500" y="1867978"/>
            <a:ext cx="827405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Calibri" panose="020F0502020204030204"/>
                <a:ea typeface="+mn-ea"/>
                <a:cs typeface="+mn-cs"/>
              </a:rPr>
              <a:t>NASA Marshall Space Flight Center – Habitation Systems Development Office</a:t>
            </a:r>
          </a:p>
        </p:txBody>
      </p:sp>
      <p:grpSp>
        <p:nvGrpSpPr>
          <p:cNvPr id="19" name="Group 18">
            <a:extLst>
              <a:ext uri="{FF2B5EF4-FFF2-40B4-BE49-F238E27FC236}">
                <a16:creationId xmlns:a16="http://schemas.microsoft.com/office/drawing/2014/main" id="{6DCA8F94-218C-4A56-B230-E42CBDE52AC4}"/>
              </a:ext>
            </a:extLst>
          </p:cNvPr>
          <p:cNvGrpSpPr/>
          <p:nvPr/>
        </p:nvGrpSpPr>
        <p:grpSpPr>
          <a:xfrm>
            <a:off x="1525056" y="2531956"/>
            <a:ext cx="5453615" cy="1137210"/>
            <a:chOff x="590761" y="2602835"/>
            <a:chExt cx="5453615" cy="1137210"/>
          </a:xfrm>
        </p:grpSpPr>
        <p:sp>
          <p:nvSpPr>
            <p:cNvPr id="20" name="TextBox 19">
              <a:extLst>
                <a:ext uri="{FF2B5EF4-FFF2-40B4-BE49-F238E27FC236}">
                  <a16:creationId xmlns:a16="http://schemas.microsoft.com/office/drawing/2014/main" id="{8F4256F6-9B3C-4443-A655-150B3BB71BBA}"/>
                </a:ext>
              </a:extLst>
            </p:cNvPr>
            <p:cNvSpPr txBox="1"/>
            <p:nvPr/>
          </p:nvSpPr>
          <p:spPr>
            <a:xfrm>
              <a:off x="1919984" y="2848275"/>
              <a:ext cx="412439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Calibri" panose="020F0502020204030204"/>
                  <a:ea typeface="+mn-ea"/>
                  <a:cs typeface="+mn-cs"/>
                </a:rPr>
                <a:t>Paul Kessler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Surface Habitat Technical Lead</a:t>
              </a:r>
            </a:p>
          </p:txBody>
        </p:sp>
        <p:pic>
          <p:nvPicPr>
            <p:cNvPr id="21" name="Picture 20">
              <a:extLst>
                <a:ext uri="{FF2B5EF4-FFF2-40B4-BE49-F238E27FC236}">
                  <a16:creationId xmlns:a16="http://schemas.microsoft.com/office/drawing/2014/main" id="{B410CBA4-297E-40FD-84D1-74C02F51A2AF}"/>
                </a:ext>
              </a:extLst>
            </p:cNvPr>
            <p:cNvPicPr/>
            <p:nvPr/>
          </p:nvPicPr>
          <p:blipFill>
            <a:blip r:embed="rId2" cstate="screen">
              <a:extLst>
                <a:ext uri="{28A0092B-C50C-407E-A947-70E740481C1C}">
                  <a14:useLocalDpi xmlns:a14="http://schemas.microsoft.com/office/drawing/2010/main"/>
                </a:ext>
              </a:extLst>
            </a:blip>
            <a:srcRect/>
            <a:stretch>
              <a:fillRect/>
            </a:stretch>
          </p:blipFill>
          <p:spPr bwMode="auto">
            <a:xfrm>
              <a:off x="590761" y="2602835"/>
              <a:ext cx="955989" cy="1137210"/>
            </a:xfrm>
            <a:prstGeom prst="rect">
              <a:avLst/>
            </a:prstGeom>
            <a:noFill/>
            <a:ln>
              <a:noFill/>
            </a:ln>
          </p:spPr>
        </p:pic>
      </p:grpSp>
      <p:grpSp>
        <p:nvGrpSpPr>
          <p:cNvPr id="22" name="Group 21">
            <a:extLst>
              <a:ext uri="{FF2B5EF4-FFF2-40B4-BE49-F238E27FC236}">
                <a16:creationId xmlns:a16="http://schemas.microsoft.com/office/drawing/2014/main" id="{245FE501-D8B3-42EB-AFDD-5DF90DD310D9}"/>
              </a:ext>
            </a:extLst>
          </p:cNvPr>
          <p:cNvGrpSpPr/>
          <p:nvPr/>
        </p:nvGrpSpPr>
        <p:grpSpPr>
          <a:xfrm>
            <a:off x="1421200" y="4074849"/>
            <a:ext cx="4602527" cy="1188720"/>
            <a:chOff x="2555328" y="5269410"/>
            <a:chExt cx="4380101" cy="1188720"/>
          </a:xfrm>
        </p:grpSpPr>
        <p:pic>
          <p:nvPicPr>
            <p:cNvPr id="23" name="Picture 16" descr="User with solid fill">
              <a:extLst>
                <a:ext uri="{FF2B5EF4-FFF2-40B4-BE49-F238E27FC236}">
                  <a16:creationId xmlns:a16="http://schemas.microsoft.com/office/drawing/2014/main" id="{86516E94-89C1-4D19-8584-BF2D97AFA3B5}"/>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2555328" y="5269410"/>
              <a:ext cx="1188720" cy="1188720"/>
            </a:xfrm>
            <a:prstGeom prst="rect">
              <a:avLst/>
            </a:prstGeom>
          </p:spPr>
        </p:pic>
        <p:sp>
          <p:nvSpPr>
            <p:cNvPr id="24" name="TextBox 23">
              <a:extLst>
                <a:ext uri="{FF2B5EF4-FFF2-40B4-BE49-F238E27FC236}">
                  <a16:creationId xmlns:a16="http://schemas.microsoft.com/office/drawing/2014/main" id="{CE3E135C-757B-4A93-802D-946C7940438A}"/>
                </a:ext>
              </a:extLst>
            </p:cNvPr>
            <p:cNvSpPr txBox="1"/>
            <p:nvPr/>
          </p:nvSpPr>
          <p:spPr>
            <a:xfrm>
              <a:off x="4013920" y="5468597"/>
              <a:ext cx="292150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Calibri" panose="020F0502020204030204"/>
                  <a:ea typeface="+mn-ea"/>
                  <a:cs typeface="+mn-cs"/>
                </a:rPr>
                <a:t>Dr. Tracie Prater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Habitation Tech Advancement</a:t>
              </a:r>
            </a:p>
          </p:txBody>
        </p:sp>
      </p:grpSp>
      <p:grpSp>
        <p:nvGrpSpPr>
          <p:cNvPr id="25" name="Group 24">
            <a:extLst>
              <a:ext uri="{FF2B5EF4-FFF2-40B4-BE49-F238E27FC236}">
                <a16:creationId xmlns:a16="http://schemas.microsoft.com/office/drawing/2014/main" id="{09CC12A0-FDA5-4D24-ADEA-395F0B7DD12A}"/>
              </a:ext>
            </a:extLst>
          </p:cNvPr>
          <p:cNvGrpSpPr/>
          <p:nvPr/>
        </p:nvGrpSpPr>
        <p:grpSpPr>
          <a:xfrm>
            <a:off x="6183983" y="2497157"/>
            <a:ext cx="4732255" cy="1065717"/>
            <a:chOff x="2638936" y="5266334"/>
            <a:chExt cx="4286621" cy="1065717"/>
          </a:xfrm>
        </p:grpSpPr>
        <p:pic>
          <p:nvPicPr>
            <p:cNvPr id="26" name="Picture 16">
              <a:extLst>
                <a:ext uri="{FF2B5EF4-FFF2-40B4-BE49-F238E27FC236}">
                  <a16:creationId xmlns:a16="http://schemas.microsoft.com/office/drawing/2014/main" id="{D543434C-51F7-4A52-B63F-1A002973DDF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638936" y="5266334"/>
              <a:ext cx="928438" cy="1065717"/>
            </a:xfrm>
            <a:prstGeom prst="rect">
              <a:avLst/>
            </a:prstGeom>
          </p:spPr>
        </p:pic>
        <p:sp>
          <p:nvSpPr>
            <p:cNvPr id="27" name="TextBox 26">
              <a:extLst>
                <a:ext uri="{FF2B5EF4-FFF2-40B4-BE49-F238E27FC236}">
                  <a16:creationId xmlns:a16="http://schemas.microsoft.com/office/drawing/2014/main" id="{2C4057C7-7795-4015-8136-C6089ABE416F}"/>
                </a:ext>
              </a:extLst>
            </p:cNvPr>
            <p:cNvSpPr txBox="1"/>
            <p:nvPr/>
          </p:nvSpPr>
          <p:spPr>
            <a:xfrm>
              <a:off x="3785352" y="5515013"/>
              <a:ext cx="314020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Calibri" panose="020F0502020204030204"/>
                  <a:ea typeface="+mn-ea"/>
                  <a:cs typeface="+mn-cs"/>
                </a:rPr>
                <a:t>James E. Johnson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Lunar Habitation Architecture Lead</a:t>
              </a:r>
            </a:p>
          </p:txBody>
        </p:sp>
      </p:grpSp>
      <p:sp>
        <p:nvSpPr>
          <p:cNvPr id="5" name="TextBox 4">
            <a:extLst>
              <a:ext uri="{FF2B5EF4-FFF2-40B4-BE49-F238E27FC236}">
                <a16:creationId xmlns:a16="http://schemas.microsoft.com/office/drawing/2014/main" id="{59D9F72D-8E03-FD13-1470-87B2A0FB8385}"/>
              </a:ext>
            </a:extLst>
          </p:cNvPr>
          <p:cNvSpPr txBox="1"/>
          <p:nvPr/>
        </p:nvSpPr>
        <p:spPr>
          <a:xfrm>
            <a:off x="7494355" y="4285763"/>
            <a:ext cx="315525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Calibri" panose="020F0502020204030204"/>
                <a:ea typeface="+mn-ea"/>
                <a:cs typeface="+mn-cs"/>
              </a:rPr>
              <a:t>Krystofer Moreira Dudzinski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Habitation Advanced Concepts</a:t>
            </a:r>
          </a:p>
        </p:txBody>
      </p:sp>
      <p:pic>
        <p:nvPicPr>
          <p:cNvPr id="7" name="Picture 6">
            <a:extLst>
              <a:ext uri="{FF2B5EF4-FFF2-40B4-BE49-F238E27FC236}">
                <a16:creationId xmlns:a16="http://schemas.microsoft.com/office/drawing/2014/main" id="{E89A50FD-A784-9940-29B7-85CC9B60A85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181725" y="4067175"/>
            <a:ext cx="1076325" cy="1076325"/>
          </a:xfrm>
          <a:prstGeom prst="rect">
            <a:avLst/>
          </a:prstGeom>
        </p:spPr>
      </p:pic>
    </p:spTree>
    <p:extLst>
      <p:ext uri="{BB962C8B-B14F-4D97-AF65-F5344CB8AC3E}">
        <p14:creationId xmlns:p14="http://schemas.microsoft.com/office/powerpoint/2010/main" val="41121385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A9AE1-6588-D091-A6CE-1D82517CCABE}"/>
              </a:ext>
            </a:extLst>
          </p:cNvPr>
          <p:cNvSpPr>
            <a:spLocks noGrp="1"/>
          </p:cNvSpPr>
          <p:nvPr>
            <p:ph type="ctrTitle"/>
          </p:nvPr>
        </p:nvSpPr>
        <p:spPr/>
        <p:txBody>
          <a:bodyPr/>
          <a:lstStyle/>
          <a:p>
            <a:r>
              <a:rPr lang="en-US"/>
              <a:t>Background</a:t>
            </a:r>
          </a:p>
        </p:txBody>
      </p:sp>
      <p:sp>
        <p:nvSpPr>
          <p:cNvPr id="3" name="Subtitle 2">
            <a:extLst>
              <a:ext uri="{FF2B5EF4-FFF2-40B4-BE49-F238E27FC236}">
                <a16:creationId xmlns:a16="http://schemas.microsoft.com/office/drawing/2014/main" id="{AD2B48D1-6E24-E3A6-5A08-FC34F1CADAD9}"/>
              </a:ext>
            </a:extLst>
          </p:cNvPr>
          <p:cNvSpPr>
            <a:spLocks noGrp="1"/>
          </p:cNvSpPr>
          <p:nvPr>
            <p:ph type="subTitle" idx="1"/>
          </p:nvPr>
        </p:nvSpPr>
        <p:spPr/>
        <p:txBody>
          <a:bodyPr/>
          <a:lstStyle/>
          <a:p>
            <a:r>
              <a:rPr lang="en-US"/>
              <a:t>NASA’s Moon to Mars Current Habitation Efforts</a:t>
            </a:r>
          </a:p>
        </p:txBody>
      </p:sp>
    </p:spTree>
    <p:extLst>
      <p:ext uri="{BB962C8B-B14F-4D97-AF65-F5344CB8AC3E}">
        <p14:creationId xmlns:p14="http://schemas.microsoft.com/office/powerpoint/2010/main" val="10015861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descr="A planet in space&#10;&#10;Description automatically generated with low confidence">
            <a:extLst>
              <a:ext uri="{FF2B5EF4-FFF2-40B4-BE49-F238E27FC236}">
                <a16:creationId xmlns:a16="http://schemas.microsoft.com/office/drawing/2014/main" id="{3AEFAABE-6D9B-4638-B495-577889406F27}"/>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1" y="0"/>
            <a:ext cx="12192001" cy="6858000"/>
          </a:xfrm>
          <a:prstGeom prst="rect">
            <a:avLst/>
          </a:prstGeom>
        </p:spPr>
      </p:pic>
      <p:sp>
        <p:nvSpPr>
          <p:cNvPr id="28" name="Rectangle 27">
            <a:extLst>
              <a:ext uri="{FF2B5EF4-FFF2-40B4-BE49-F238E27FC236}">
                <a16:creationId xmlns:a16="http://schemas.microsoft.com/office/drawing/2014/main" id="{7880E2C7-FDC7-4834-8770-FF4002ECEC5C}"/>
              </a:ext>
            </a:extLst>
          </p:cNvPr>
          <p:cNvSpPr/>
          <p:nvPr/>
        </p:nvSpPr>
        <p:spPr>
          <a:xfrm flipH="1">
            <a:off x="-26881" y="-21264"/>
            <a:ext cx="12245759" cy="6900527"/>
          </a:xfrm>
          <a:prstGeom prst="rect">
            <a:avLst/>
          </a:prstGeom>
          <a:gradFill flip="none" rotWithShape="1">
            <a:gsLst>
              <a:gs pos="0">
                <a:schemeClr val="tx1">
                  <a:alpha val="0"/>
                </a:schemeClr>
              </a:gs>
              <a:gs pos="85000">
                <a:schemeClr val="tx1"/>
              </a:gs>
            </a:gsLst>
            <a:lin ang="2700000" scaled="0"/>
            <a:tileRect/>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ounded Rectangle 33">
            <a:extLst>
              <a:ext uri="{FF2B5EF4-FFF2-40B4-BE49-F238E27FC236}">
                <a16:creationId xmlns:a16="http://schemas.microsoft.com/office/drawing/2014/main" id="{455CFE2F-DC4F-FF9B-7FB3-0DF225B99063}"/>
              </a:ext>
            </a:extLst>
          </p:cNvPr>
          <p:cNvSpPr/>
          <p:nvPr/>
        </p:nvSpPr>
        <p:spPr>
          <a:xfrm>
            <a:off x="283562" y="2872936"/>
            <a:ext cx="2051727" cy="1898030"/>
          </a:xfrm>
          <a:prstGeom prst="roundRect">
            <a:avLst>
              <a:gd name="adj" fmla="val 4804"/>
            </a:avLst>
          </a:prstGeom>
          <a:gradFill flip="none" rotWithShape="1">
            <a:gsLst>
              <a:gs pos="0">
                <a:srgbClr val="2B03BC">
                  <a:satMod val="103000"/>
                  <a:lumMod val="102000"/>
                  <a:tint val="94000"/>
                  <a:alpha val="27000"/>
                </a:srgbClr>
              </a:gs>
              <a:gs pos="50000">
                <a:srgbClr val="2B03BC">
                  <a:satMod val="110000"/>
                  <a:lumMod val="100000"/>
                  <a:shade val="100000"/>
                  <a:alpha val="31250"/>
                </a:srgbClr>
              </a:gs>
              <a:gs pos="100000">
                <a:srgbClr val="2B03BC">
                  <a:lumMod val="99000"/>
                  <a:satMod val="120000"/>
                  <a:shade val="78000"/>
                </a:srgbClr>
              </a:gs>
            </a:gsLst>
            <a:lin ang="16200000" scaled="1"/>
            <a:tileRect/>
          </a:gradFill>
          <a:ln w="3175">
            <a:solidFill>
              <a:schemeClr val="bg1"/>
            </a:solidFill>
          </a:ln>
          <a:effectLst>
            <a:outerShdw blurRad="57150" dist="19050" dir="5400000" algn="ctr" rotWithShape="0">
              <a:srgbClr val="000000">
                <a:alpha val="63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5" name="Title 1">
            <a:extLst>
              <a:ext uri="{FF2B5EF4-FFF2-40B4-BE49-F238E27FC236}">
                <a16:creationId xmlns:a16="http://schemas.microsoft.com/office/drawing/2014/main" id="{BCB2CA04-200D-B516-DD2E-3B9A39CE1E45}"/>
              </a:ext>
            </a:extLst>
          </p:cNvPr>
          <p:cNvSpPr txBox="1">
            <a:spLocks/>
          </p:cNvSpPr>
          <p:nvPr/>
        </p:nvSpPr>
        <p:spPr>
          <a:xfrm>
            <a:off x="389503" y="373930"/>
            <a:ext cx="11236440" cy="70662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glow rad="63500">
                    <a:prstClr val="black">
                      <a:alpha val="60000"/>
                    </a:prstClr>
                  </a:glow>
                </a:effectLst>
                <a:uLnTx/>
                <a:uFillTx/>
                <a:latin typeface="Arial" panose="020B0604020202020204" pitchFamily="34" charset="0"/>
                <a:ea typeface="+mj-ea"/>
                <a:cs typeface="Arial" panose="020B0604020202020204" pitchFamily="34" charset="0"/>
              </a:rPr>
              <a:t>NASA’s Moon to Mars Strategy and Objectives</a:t>
            </a:r>
            <a:endParaRPr kumimoji="0" lang="en-US" sz="3200" b="0" i="0" u="none" strike="noStrike" kern="1200" cap="none" spc="0" normalizeH="0" baseline="0" noProof="0">
              <a:ln>
                <a:noFill/>
              </a:ln>
              <a:solidFill>
                <a:srgbClr val="FF0000"/>
              </a:solidFill>
              <a:effectLst>
                <a:glow rad="63500">
                  <a:prstClr val="black">
                    <a:alpha val="60000"/>
                  </a:prstClr>
                </a:glow>
              </a:effectLst>
              <a:uLnTx/>
              <a:uFillTx/>
              <a:latin typeface="Arial" panose="020B0604020202020204" pitchFamily="34" charset="0"/>
              <a:ea typeface="+mj-ea"/>
              <a:cs typeface="Arial" panose="020B0604020202020204" pitchFamily="34" charset="0"/>
            </a:endParaRPr>
          </a:p>
        </p:txBody>
      </p:sp>
      <p:sp>
        <p:nvSpPr>
          <p:cNvPr id="18" name="TextBox 17">
            <a:extLst>
              <a:ext uri="{FF2B5EF4-FFF2-40B4-BE49-F238E27FC236}">
                <a16:creationId xmlns:a16="http://schemas.microsoft.com/office/drawing/2014/main" id="{69A8359A-1818-6C1D-6FBB-E844519325E3}"/>
              </a:ext>
            </a:extLst>
          </p:cNvPr>
          <p:cNvSpPr txBox="1"/>
          <p:nvPr/>
        </p:nvSpPr>
        <p:spPr>
          <a:xfrm>
            <a:off x="389503" y="837085"/>
            <a:ext cx="9731828" cy="40011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glow rad="63500">
                    <a:prstClr val="black">
                      <a:alpha val="60000"/>
                    </a:prstClr>
                  </a:glow>
                </a:effectLst>
                <a:uLnTx/>
                <a:uFillTx/>
                <a:latin typeface="Arial"/>
                <a:ea typeface="+mn-ea"/>
                <a:cs typeface="Arial"/>
              </a:rPr>
              <a:t>A blueprint for future human exploration (Architecting from the Right)</a:t>
            </a:r>
            <a:endParaRPr kumimoji="0" lang="en-US" sz="2000" b="0" i="0" u="none" strike="noStrike" kern="1200" cap="none" spc="0" normalizeH="0" baseline="0" noProof="0">
              <a:ln>
                <a:noFill/>
              </a:ln>
              <a:solidFill>
                <a:prstClr val="white"/>
              </a:solidFill>
              <a:effectLst>
                <a:glow rad="63500">
                  <a:prstClr val="black">
                    <a:alpha val="60000"/>
                  </a:prstClr>
                </a:glow>
              </a:effectLst>
              <a:uLnTx/>
              <a:uFillTx/>
              <a:latin typeface="Arial" panose="020B0604020202020204" pitchFamily="34" charset="0"/>
              <a:ea typeface="+mn-ea"/>
              <a:cs typeface="Arial" panose="020B0604020202020204" pitchFamily="34" charset="0"/>
            </a:endParaRPr>
          </a:p>
        </p:txBody>
      </p:sp>
      <p:sp>
        <p:nvSpPr>
          <p:cNvPr id="57" name="TextBox 56">
            <a:extLst>
              <a:ext uri="{FF2B5EF4-FFF2-40B4-BE49-F238E27FC236}">
                <a16:creationId xmlns:a16="http://schemas.microsoft.com/office/drawing/2014/main" id="{16088656-1BDD-9B6A-8C6D-F905ECF3DDED}"/>
              </a:ext>
            </a:extLst>
          </p:cNvPr>
          <p:cNvSpPr txBox="1"/>
          <p:nvPr/>
        </p:nvSpPr>
        <p:spPr>
          <a:xfrm>
            <a:off x="2652914" y="5426726"/>
            <a:ext cx="7858523"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Requested feedback on these objectives in summer 2022 from the following key stakeholders: </a:t>
            </a:r>
          </a:p>
        </p:txBody>
      </p:sp>
      <p:grpSp>
        <p:nvGrpSpPr>
          <p:cNvPr id="19" name="Group 18">
            <a:extLst>
              <a:ext uri="{FF2B5EF4-FFF2-40B4-BE49-F238E27FC236}">
                <a16:creationId xmlns:a16="http://schemas.microsoft.com/office/drawing/2014/main" id="{8D1DE7B5-3ECF-4727-BFC7-57A157C096AB}"/>
              </a:ext>
            </a:extLst>
          </p:cNvPr>
          <p:cNvGrpSpPr/>
          <p:nvPr/>
        </p:nvGrpSpPr>
        <p:grpSpPr>
          <a:xfrm>
            <a:off x="1782092" y="5736458"/>
            <a:ext cx="10105385" cy="750558"/>
            <a:chOff x="894518" y="5906380"/>
            <a:chExt cx="10105385" cy="750558"/>
          </a:xfrm>
        </p:grpSpPr>
        <p:grpSp>
          <p:nvGrpSpPr>
            <p:cNvPr id="15" name="Group 14">
              <a:extLst>
                <a:ext uri="{FF2B5EF4-FFF2-40B4-BE49-F238E27FC236}">
                  <a16:creationId xmlns:a16="http://schemas.microsoft.com/office/drawing/2014/main" id="{DA71E766-40FE-4572-A314-CD15C00EA4F5}"/>
                </a:ext>
              </a:extLst>
            </p:cNvPr>
            <p:cNvGrpSpPr/>
            <p:nvPr/>
          </p:nvGrpSpPr>
          <p:grpSpPr>
            <a:xfrm>
              <a:off x="894518" y="5980174"/>
              <a:ext cx="2388195" cy="591077"/>
              <a:chOff x="894518" y="5907437"/>
              <a:chExt cx="2388195" cy="591077"/>
            </a:xfrm>
          </p:grpSpPr>
          <p:pic>
            <p:nvPicPr>
              <p:cNvPr id="14" name="Picture 13">
                <a:extLst>
                  <a:ext uri="{FF2B5EF4-FFF2-40B4-BE49-F238E27FC236}">
                    <a16:creationId xmlns:a16="http://schemas.microsoft.com/office/drawing/2014/main" id="{C48D6E9F-B9DF-9FEB-CFF8-DCB67BBD2FF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4518" y="5907437"/>
                <a:ext cx="709749" cy="591077"/>
              </a:xfrm>
              <a:prstGeom prst="rect">
                <a:avLst/>
              </a:prstGeom>
            </p:spPr>
          </p:pic>
          <p:sp>
            <p:nvSpPr>
              <p:cNvPr id="58" name="TextBox 57">
                <a:extLst>
                  <a:ext uri="{FF2B5EF4-FFF2-40B4-BE49-F238E27FC236}">
                    <a16:creationId xmlns:a16="http://schemas.microsoft.com/office/drawing/2014/main" id="{76A552C8-122D-EB96-4420-09C8CE4D0795}"/>
                  </a:ext>
                </a:extLst>
              </p:cNvPr>
              <p:cNvSpPr txBox="1"/>
              <p:nvPr/>
            </p:nvSpPr>
            <p:spPr>
              <a:xfrm>
                <a:off x="1547412" y="5941365"/>
                <a:ext cx="173530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NASA workforce: our greatest asset</a:t>
                </a:r>
              </a:p>
            </p:txBody>
          </p:sp>
        </p:grpSp>
        <p:grpSp>
          <p:nvGrpSpPr>
            <p:cNvPr id="13" name="Group 12">
              <a:extLst>
                <a:ext uri="{FF2B5EF4-FFF2-40B4-BE49-F238E27FC236}">
                  <a16:creationId xmlns:a16="http://schemas.microsoft.com/office/drawing/2014/main" id="{F3CE593A-0DAE-4F49-9D36-FAA9E304E00A}"/>
                </a:ext>
              </a:extLst>
            </p:cNvPr>
            <p:cNvGrpSpPr/>
            <p:nvPr/>
          </p:nvGrpSpPr>
          <p:grpSpPr>
            <a:xfrm>
              <a:off x="3192010" y="5918274"/>
              <a:ext cx="3275913" cy="738664"/>
              <a:chOff x="3199914" y="5845537"/>
              <a:chExt cx="3275913" cy="738664"/>
            </a:xfrm>
          </p:grpSpPr>
          <p:pic>
            <p:nvPicPr>
              <p:cNvPr id="11" name="Graphic 10" descr="Earth globe: Americas with solid fill">
                <a:extLst>
                  <a:ext uri="{FF2B5EF4-FFF2-40B4-BE49-F238E27FC236}">
                    <a16:creationId xmlns:a16="http://schemas.microsoft.com/office/drawing/2014/main" id="{E8EED940-3EB5-E3EC-AA42-EBA4A94FB51C}"/>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3199914" y="5848101"/>
                <a:ext cx="709749" cy="709749"/>
              </a:xfrm>
              <a:prstGeom prst="rect">
                <a:avLst/>
              </a:prstGeom>
            </p:spPr>
          </p:pic>
          <p:sp>
            <p:nvSpPr>
              <p:cNvPr id="59" name="TextBox 58">
                <a:extLst>
                  <a:ext uri="{FF2B5EF4-FFF2-40B4-BE49-F238E27FC236}">
                    <a16:creationId xmlns:a16="http://schemas.microsoft.com/office/drawing/2014/main" id="{AD7F936C-AD6E-A8BD-CDDF-1C99DFB98EF3}"/>
                  </a:ext>
                </a:extLst>
              </p:cNvPr>
              <p:cNvSpPr txBox="1"/>
              <p:nvPr/>
            </p:nvSpPr>
            <p:spPr>
              <a:xfrm>
                <a:off x="3844087" y="5845537"/>
                <a:ext cx="2631740"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International partners: our key current and future, anticipated collaborators</a:t>
                </a:r>
              </a:p>
            </p:txBody>
          </p:sp>
        </p:grpSp>
        <p:grpSp>
          <p:nvGrpSpPr>
            <p:cNvPr id="12" name="Group 11">
              <a:extLst>
                <a:ext uri="{FF2B5EF4-FFF2-40B4-BE49-F238E27FC236}">
                  <a16:creationId xmlns:a16="http://schemas.microsoft.com/office/drawing/2014/main" id="{6CBDB5E7-D3F4-4C37-BF6B-BDDCC2B156B9}"/>
                </a:ext>
              </a:extLst>
            </p:cNvPr>
            <p:cNvGrpSpPr/>
            <p:nvPr/>
          </p:nvGrpSpPr>
          <p:grpSpPr>
            <a:xfrm>
              <a:off x="6615202" y="5906380"/>
              <a:ext cx="4384701" cy="738664"/>
              <a:chOff x="6615202" y="5833643"/>
              <a:chExt cx="4384701" cy="738664"/>
            </a:xfrm>
          </p:grpSpPr>
          <p:pic>
            <p:nvPicPr>
              <p:cNvPr id="16" name="Picture 15">
                <a:extLst>
                  <a:ext uri="{FF2B5EF4-FFF2-40B4-BE49-F238E27FC236}">
                    <a16:creationId xmlns:a16="http://schemas.microsoft.com/office/drawing/2014/main" id="{5B46B05D-B78E-87E4-7BF9-47F493E66CE0}"/>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615202" y="5955537"/>
                <a:ext cx="709749" cy="494876"/>
              </a:xfrm>
              <a:prstGeom prst="rect">
                <a:avLst/>
              </a:prstGeom>
            </p:spPr>
          </p:pic>
          <p:sp>
            <p:nvSpPr>
              <p:cNvPr id="60" name="TextBox 59">
                <a:extLst>
                  <a:ext uri="{FF2B5EF4-FFF2-40B4-BE49-F238E27FC236}">
                    <a16:creationId xmlns:a16="http://schemas.microsoft.com/office/drawing/2014/main" id="{91990069-52D0-17B1-10E3-4179455C1450}"/>
                  </a:ext>
                </a:extLst>
              </p:cNvPr>
              <p:cNvSpPr txBox="1"/>
              <p:nvPr/>
            </p:nvSpPr>
            <p:spPr>
              <a:xfrm>
                <a:off x="7378709" y="5833643"/>
                <a:ext cx="3621194"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U.S. industry, academia, DOE, NIH, </a:t>
                </a:r>
                <a:br>
                  <a:rPr kumimoji="0" lang="en-US" sz="1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br>
                <a:r>
                  <a:rPr kumimoji="0" lang="en-US" sz="1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NSF, etc.: our national leaders in </a:t>
                </a:r>
                <a:br>
                  <a:rPr kumimoji="0" lang="en-US" sz="1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br>
                <a:r>
                  <a:rPr kumimoji="0" lang="en-US" sz="1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space research and capabilities</a:t>
                </a:r>
              </a:p>
            </p:txBody>
          </p:sp>
        </p:grpSp>
      </p:grpSp>
      <p:sp>
        <p:nvSpPr>
          <p:cNvPr id="51" name="Rounded Rectangle 50">
            <a:extLst>
              <a:ext uri="{FF2B5EF4-FFF2-40B4-BE49-F238E27FC236}">
                <a16:creationId xmlns:a16="http://schemas.microsoft.com/office/drawing/2014/main" id="{839F75D4-069E-8341-AD0A-FD2139A1BCCA}"/>
              </a:ext>
            </a:extLst>
          </p:cNvPr>
          <p:cNvSpPr/>
          <p:nvPr/>
        </p:nvSpPr>
        <p:spPr>
          <a:xfrm>
            <a:off x="5478793" y="2853604"/>
            <a:ext cx="2075551" cy="828383"/>
          </a:xfrm>
          <a:prstGeom prst="roundRect">
            <a:avLst>
              <a:gd name="adj" fmla="val 4492"/>
            </a:avLst>
          </a:prstGeom>
          <a:gradFill flip="none" rotWithShape="1">
            <a:gsLst>
              <a:gs pos="0">
                <a:srgbClr val="2B03BC">
                  <a:satMod val="103000"/>
                  <a:lumMod val="102000"/>
                  <a:tint val="94000"/>
                  <a:alpha val="27000"/>
                </a:srgbClr>
              </a:gs>
              <a:gs pos="50000">
                <a:srgbClr val="2B03BC">
                  <a:satMod val="110000"/>
                  <a:lumMod val="100000"/>
                  <a:shade val="100000"/>
                  <a:alpha val="50000"/>
                </a:srgbClr>
              </a:gs>
              <a:gs pos="100000">
                <a:srgbClr val="2B03BC">
                  <a:lumMod val="99000"/>
                  <a:satMod val="120000"/>
                  <a:shade val="78000"/>
                </a:srgbClr>
              </a:gs>
            </a:gsLst>
            <a:lin ang="16200000" scaled="1"/>
            <a:tileRect/>
          </a:gradFill>
          <a:ln w="3175">
            <a:solidFill>
              <a:schemeClr val="bg1"/>
            </a:solidFill>
          </a:ln>
          <a:effectLst>
            <a:outerShdw blurRad="57150" dist="19050" dir="5400000" algn="ctr" rotWithShape="0">
              <a:srgbClr val="000000">
                <a:alpha val="63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BD15D00B-177E-D46A-852E-7013D47F7E0B}"/>
              </a:ext>
            </a:extLst>
          </p:cNvPr>
          <p:cNvSpPr txBox="1"/>
          <p:nvPr/>
        </p:nvSpPr>
        <p:spPr>
          <a:xfrm>
            <a:off x="5484437" y="2934732"/>
            <a:ext cx="2083862"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C000">
                    <a:lumMod val="60000"/>
                    <a:lumOff val="40000"/>
                  </a:srgbClr>
                </a:solidFill>
                <a:effectLst/>
                <a:uLnTx/>
                <a:uFillTx/>
                <a:latin typeface="Arial" panose="020B0604020202020204" pitchFamily="34" charset="0"/>
                <a:ea typeface="+mn-ea"/>
                <a:cs typeface="Arial" panose="020B0604020202020204" pitchFamily="34" charset="0"/>
              </a:rPr>
              <a:t>TRANSPORTATION AND HABITATION</a:t>
            </a:r>
          </a:p>
        </p:txBody>
      </p:sp>
      <p:sp>
        <p:nvSpPr>
          <p:cNvPr id="39" name="Rounded Rectangle 38">
            <a:extLst>
              <a:ext uri="{FF2B5EF4-FFF2-40B4-BE49-F238E27FC236}">
                <a16:creationId xmlns:a16="http://schemas.microsoft.com/office/drawing/2014/main" id="{BBA33CE6-DAEE-8198-CD23-DE5C9F230C8D}"/>
              </a:ext>
            </a:extLst>
          </p:cNvPr>
          <p:cNvSpPr/>
          <p:nvPr/>
        </p:nvSpPr>
        <p:spPr>
          <a:xfrm>
            <a:off x="3325520" y="3846716"/>
            <a:ext cx="2075551" cy="828382"/>
          </a:xfrm>
          <a:prstGeom prst="roundRect">
            <a:avLst>
              <a:gd name="adj" fmla="val 4804"/>
            </a:avLst>
          </a:prstGeom>
          <a:gradFill flip="none" rotWithShape="1">
            <a:gsLst>
              <a:gs pos="0">
                <a:srgbClr val="2B03BC">
                  <a:satMod val="103000"/>
                  <a:lumMod val="102000"/>
                  <a:tint val="94000"/>
                  <a:alpha val="27000"/>
                </a:srgbClr>
              </a:gs>
              <a:gs pos="50000">
                <a:srgbClr val="2B03BC">
                  <a:satMod val="110000"/>
                  <a:lumMod val="100000"/>
                  <a:shade val="100000"/>
                  <a:alpha val="50000"/>
                </a:srgbClr>
              </a:gs>
              <a:gs pos="100000">
                <a:srgbClr val="2B03BC">
                  <a:lumMod val="99000"/>
                  <a:satMod val="120000"/>
                  <a:shade val="78000"/>
                </a:srgbClr>
              </a:gs>
            </a:gsLst>
            <a:lin ang="16200000" scaled="1"/>
            <a:tileRect/>
          </a:gradFill>
          <a:ln w="3175">
            <a:solidFill>
              <a:schemeClr val="bg1"/>
            </a:solidFill>
          </a:ln>
          <a:effectLst>
            <a:outerShdw blurRad="57150" dist="19050" dir="5400000" algn="ctr" rotWithShape="0">
              <a:srgbClr val="000000">
                <a:alpha val="63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3" name="TextBox 42">
            <a:extLst>
              <a:ext uri="{FF2B5EF4-FFF2-40B4-BE49-F238E27FC236}">
                <a16:creationId xmlns:a16="http://schemas.microsoft.com/office/drawing/2014/main" id="{2C4A6010-1909-20E4-94C7-85341A732FBA}"/>
              </a:ext>
            </a:extLst>
          </p:cNvPr>
          <p:cNvSpPr txBox="1"/>
          <p:nvPr/>
        </p:nvSpPr>
        <p:spPr>
          <a:xfrm>
            <a:off x="3332878" y="3927843"/>
            <a:ext cx="208214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C000">
                    <a:lumMod val="60000"/>
                    <a:lumOff val="40000"/>
                  </a:srgbClr>
                </a:solidFill>
                <a:effectLst/>
                <a:uLnTx/>
                <a:uFillTx/>
                <a:latin typeface="Arial" panose="020B0604020202020204" pitchFamily="34" charset="0"/>
                <a:ea typeface="+mn-ea"/>
                <a:cs typeface="Arial" panose="020B0604020202020204" pitchFamily="34" charset="0"/>
              </a:rPr>
              <a:t>LUNAR AND MARS INFRASTRUCTURE</a:t>
            </a:r>
          </a:p>
        </p:txBody>
      </p:sp>
      <p:sp>
        <p:nvSpPr>
          <p:cNvPr id="40" name="Rounded Rectangle 39">
            <a:extLst>
              <a:ext uri="{FF2B5EF4-FFF2-40B4-BE49-F238E27FC236}">
                <a16:creationId xmlns:a16="http://schemas.microsoft.com/office/drawing/2014/main" id="{C8A27915-FBF8-AD30-402B-AC6290E548A9}"/>
              </a:ext>
            </a:extLst>
          </p:cNvPr>
          <p:cNvSpPr/>
          <p:nvPr/>
        </p:nvSpPr>
        <p:spPr>
          <a:xfrm>
            <a:off x="5478794" y="3846716"/>
            <a:ext cx="2075550" cy="828382"/>
          </a:xfrm>
          <a:prstGeom prst="roundRect">
            <a:avLst>
              <a:gd name="adj" fmla="val 4804"/>
            </a:avLst>
          </a:prstGeom>
          <a:gradFill flip="none" rotWithShape="1">
            <a:gsLst>
              <a:gs pos="0">
                <a:srgbClr val="2B03BC">
                  <a:satMod val="103000"/>
                  <a:lumMod val="102000"/>
                  <a:tint val="94000"/>
                  <a:alpha val="27000"/>
                </a:srgbClr>
              </a:gs>
              <a:gs pos="50000">
                <a:srgbClr val="2B03BC">
                  <a:satMod val="110000"/>
                  <a:lumMod val="100000"/>
                  <a:shade val="100000"/>
                  <a:alpha val="50000"/>
                </a:srgbClr>
              </a:gs>
              <a:gs pos="100000">
                <a:srgbClr val="2B03BC">
                  <a:lumMod val="99000"/>
                  <a:satMod val="120000"/>
                  <a:shade val="78000"/>
                </a:srgbClr>
              </a:gs>
            </a:gsLst>
            <a:lin ang="16200000" scaled="1"/>
            <a:tileRect/>
          </a:gradFill>
          <a:ln w="3175">
            <a:solidFill>
              <a:schemeClr val="bg1"/>
            </a:solidFill>
          </a:ln>
          <a:effectLst>
            <a:outerShdw blurRad="57150" dist="19050" dir="5400000" algn="ctr" rotWithShape="0">
              <a:srgbClr val="000000">
                <a:alpha val="63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5" name="TextBox 44">
            <a:extLst>
              <a:ext uri="{FF2B5EF4-FFF2-40B4-BE49-F238E27FC236}">
                <a16:creationId xmlns:a16="http://schemas.microsoft.com/office/drawing/2014/main" id="{4374FBEF-0EF0-1A2D-2350-70D21CD51304}"/>
              </a:ext>
            </a:extLst>
          </p:cNvPr>
          <p:cNvSpPr txBox="1"/>
          <p:nvPr/>
        </p:nvSpPr>
        <p:spPr>
          <a:xfrm>
            <a:off x="5478793" y="3833980"/>
            <a:ext cx="2075551"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C000">
                    <a:lumMod val="60000"/>
                    <a:lumOff val="40000"/>
                  </a:srgbClr>
                </a:solidFill>
                <a:effectLst/>
                <a:uLnTx/>
                <a:uFillTx/>
                <a:latin typeface="Arial" panose="020B0604020202020204" pitchFamily="34" charset="0"/>
                <a:ea typeface="+mn-ea"/>
                <a:cs typeface="Arial" panose="020B0604020202020204" pitchFamily="34" charset="0"/>
              </a:rPr>
              <a:t>OPERATIONS</a:t>
            </a:r>
          </a:p>
        </p:txBody>
      </p:sp>
      <p:sp>
        <p:nvSpPr>
          <p:cNvPr id="41" name="Rounded Rectangle 40">
            <a:extLst>
              <a:ext uri="{FF2B5EF4-FFF2-40B4-BE49-F238E27FC236}">
                <a16:creationId xmlns:a16="http://schemas.microsoft.com/office/drawing/2014/main" id="{6A9C397A-6383-1E22-9BDA-F3752062389C}"/>
              </a:ext>
            </a:extLst>
          </p:cNvPr>
          <p:cNvSpPr/>
          <p:nvPr/>
        </p:nvSpPr>
        <p:spPr>
          <a:xfrm>
            <a:off x="3295629" y="2853606"/>
            <a:ext cx="2082147" cy="828382"/>
          </a:xfrm>
          <a:prstGeom prst="roundRect">
            <a:avLst>
              <a:gd name="adj" fmla="val 4804"/>
            </a:avLst>
          </a:prstGeom>
          <a:gradFill flip="none" rotWithShape="1">
            <a:gsLst>
              <a:gs pos="0">
                <a:srgbClr val="2B03BC">
                  <a:satMod val="103000"/>
                  <a:lumMod val="102000"/>
                  <a:tint val="94000"/>
                  <a:alpha val="27000"/>
                </a:srgbClr>
              </a:gs>
              <a:gs pos="50000">
                <a:srgbClr val="2B03BC">
                  <a:satMod val="110000"/>
                  <a:lumMod val="100000"/>
                  <a:shade val="100000"/>
                  <a:alpha val="50000"/>
                </a:srgbClr>
              </a:gs>
              <a:gs pos="100000">
                <a:srgbClr val="2B03BC">
                  <a:lumMod val="99000"/>
                  <a:satMod val="120000"/>
                  <a:shade val="78000"/>
                </a:srgbClr>
              </a:gs>
            </a:gsLst>
            <a:lin ang="16200000" scaled="1"/>
            <a:tileRect/>
          </a:gradFill>
          <a:ln w="3175">
            <a:solidFill>
              <a:schemeClr val="bg1"/>
            </a:solidFill>
          </a:ln>
          <a:effectLst>
            <a:outerShdw blurRad="57150" dist="19050" dir="5400000" algn="ctr" rotWithShape="0">
              <a:srgbClr val="000000">
                <a:alpha val="63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7" name="TextBox 46">
            <a:extLst>
              <a:ext uri="{FF2B5EF4-FFF2-40B4-BE49-F238E27FC236}">
                <a16:creationId xmlns:a16="http://schemas.microsoft.com/office/drawing/2014/main" id="{C71FB630-6A38-0EE8-0E10-751E8F2D25BB}"/>
              </a:ext>
            </a:extLst>
          </p:cNvPr>
          <p:cNvSpPr txBox="1"/>
          <p:nvPr/>
        </p:nvSpPr>
        <p:spPr>
          <a:xfrm>
            <a:off x="3301272" y="2848350"/>
            <a:ext cx="2076504"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C000">
                    <a:lumMod val="60000"/>
                    <a:lumOff val="40000"/>
                  </a:srgbClr>
                </a:solidFill>
                <a:effectLst/>
                <a:uLnTx/>
                <a:uFillTx/>
                <a:latin typeface="Arial" panose="020B0604020202020204" pitchFamily="34" charset="0"/>
                <a:ea typeface="+mn-ea"/>
                <a:cs typeface="Arial" panose="020B0604020202020204" pitchFamily="34" charset="0"/>
              </a:rPr>
              <a:t>SCIENCE</a:t>
            </a:r>
          </a:p>
        </p:txBody>
      </p:sp>
      <p:sp>
        <p:nvSpPr>
          <p:cNvPr id="24" name="TextBox 23">
            <a:extLst>
              <a:ext uri="{FF2B5EF4-FFF2-40B4-BE49-F238E27FC236}">
                <a16:creationId xmlns:a16="http://schemas.microsoft.com/office/drawing/2014/main" id="{147381BE-B9E5-810F-02C6-DDEA80C0F04C}"/>
              </a:ext>
            </a:extLst>
          </p:cNvPr>
          <p:cNvSpPr txBox="1"/>
          <p:nvPr/>
        </p:nvSpPr>
        <p:spPr>
          <a:xfrm>
            <a:off x="244471" y="3077379"/>
            <a:ext cx="212071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ARCHITECTURE</a:t>
            </a:r>
          </a:p>
        </p:txBody>
      </p:sp>
      <p:sp>
        <p:nvSpPr>
          <p:cNvPr id="32" name="TextBox 31">
            <a:extLst>
              <a:ext uri="{FF2B5EF4-FFF2-40B4-BE49-F238E27FC236}">
                <a16:creationId xmlns:a16="http://schemas.microsoft.com/office/drawing/2014/main" id="{B2E6D187-8A25-5DEC-0755-342CB49B9880}"/>
              </a:ext>
            </a:extLst>
          </p:cNvPr>
          <p:cNvSpPr txBox="1"/>
          <p:nvPr/>
        </p:nvSpPr>
        <p:spPr>
          <a:xfrm>
            <a:off x="241488" y="3662154"/>
            <a:ext cx="2122208"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Iterate and evolve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through annual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Architecture Concept Reviews</a:t>
            </a:r>
          </a:p>
        </p:txBody>
      </p:sp>
      <p:sp>
        <p:nvSpPr>
          <p:cNvPr id="33" name="Rounded Rectangle 32">
            <a:extLst>
              <a:ext uri="{FF2B5EF4-FFF2-40B4-BE49-F238E27FC236}">
                <a16:creationId xmlns:a16="http://schemas.microsoft.com/office/drawing/2014/main" id="{F39EF08E-0A73-4084-6714-329F19021247}"/>
              </a:ext>
            </a:extLst>
          </p:cNvPr>
          <p:cNvSpPr/>
          <p:nvPr/>
        </p:nvSpPr>
        <p:spPr>
          <a:xfrm>
            <a:off x="3022170" y="2213911"/>
            <a:ext cx="7489268" cy="2824600"/>
          </a:xfrm>
          <a:prstGeom prst="roundRect">
            <a:avLst>
              <a:gd name="adj" fmla="val 5230"/>
            </a:avLst>
          </a:prstGeom>
          <a:noFill/>
          <a:ln w="47625">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Triangle 35">
            <a:extLst>
              <a:ext uri="{FF2B5EF4-FFF2-40B4-BE49-F238E27FC236}">
                <a16:creationId xmlns:a16="http://schemas.microsoft.com/office/drawing/2014/main" id="{F2FCF754-8D5E-D0AA-4F61-DC84B5FF0687}"/>
              </a:ext>
            </a:extLst>
          </p:cNvPr>
          <p:cNvSpPr/>
          <p:nvPr/>
        </p:nvSpPr>
        <p:spPr>
          <a:xfrm>
            <a:off x="10284702" y="3279032"/>
            <a:ext cx="467428" cy="4029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Triangle 36">
            <a:extLst>
              <a:ext uri="{FF2B5EF4-FFF2-40B4-BE49-F238E27FC236}">
                <a16:creationId xmlns:a16="http://schemas.microsoft.com/office/drawing/2014/main" id="{AA126E92-7A17-0B04-3178-1095B3BAC244}"/>
              </a:ext>
            </a:extLst>
          </p:cNvPr>
          <p:cNvSpPr/>
          <p:nvPr/>
        </p:nvSpPr>
        <p:spPr>
          <a:xfrm rot="16200000">
            <a:off x="6920305" y="2002058"/>
            <a:ext cx="467428" cy="4029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Triangle 37">
            <a:extLst>
              <a:ext uri="{FF2B5EF4-FFF2-40B4-BE49-F238E27FC236}">
                <a16:creationId xmlns:a16="http://schemas.microsoft.com/office/drawing/2014/main" id="{23C4F073-09F0-681A-10CF-8DCE3CEB68A4}"/>
              </a:ext>
            </a:extLst>
          </p:cNvPr>
          <p:cNvSpPr/>
          <p:nvPr/>
        </p:nvSpPr>
        <p:spPr>
          <a:xfrm>
            <a:off x="3295629" y="4862918"/>
            <a:ext cx="467428" cy="4029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Triangle 41">
            <a:extLst>
              <a:ext uri="{FF2B5EF4-FFF2-40B4-BE49-F238E27FC236}">
                <a16:creationId xmlns:a16="http://schemas.microsoft.com/office/drawing/2014/main" id="{CD5360A4-FADE-4722-0139-D7CFDFDC8EFA}"/>
              </a:ext>
            </a:extLst>
          </p:cNvPr>
          <p:cNvSpPr/>
          <p:nvPr/>
        </p:nvSpPr>
        <p:spPr>
          <a:xfrm rot="16200000">
            <a:off x="2616877" y="3168288"/>
            <a:ext cx="467428" cy="4029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Triangle 43">
            <a:extLst>
              <a:ext uri="{FF2B5EF4-FFF2-40B4-BE49-F238E27FC236}">
                <a16:creationId xmlns:a16="http://schemas.microsoft.com/office/drawing/2014/main" id="{D32D89B9-E685-F48B-D67C-8FEB0C442CE7}"/>
              </a:ext>
            </a:extLst>
          </p:cNvPr>
          <p:cNvSpPr/>
          <p:nvPr/>
        </p:nvSpPr>
        <p:spPr>
          <a:xfrm rot="16200000">
            <a:off x="2616404" y="3946466"/>
            <a:ext cx="467428" cy="4029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riangle 1">
            <a:extLst>
              <a:ext uri="{FF2B5EF4-FFF2-40B4-BE49-F238E27FC236}">
                <a16:creationId xmlns:a16="http://schemas.microsoft.com/office/drawing/2014/main" id="{318A4835-1D2A-2A67-D511-60474BF14115}"/>
              </a:ext>
            </a:extLst>
          </p:cNvPr>
          <p:cNvSpPr/>
          <p:nvPr/>
        </p:nvSpPr>
        <p:spPr>
          <a:xfrm>
            <a:off x="5862285" y="4862918"/>
            <a:ext cx="467428" cy="4029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riangle 3">
            <a:extLst>
              <a:ext uri="{FF2B5EF4-FFF2-40B4-BE49-F238E27FC236}">
                <a16:creationId xmlns:a16="http://schemas.microsoft.com/office/drawing/2014/main" id="{465239AF-83B8-BA3D-4A40-E918FA93FCFE}"/>
              </a:ext>
            </a:extLst>
          </p:cNvPr>
          <p:cNvSpPr/>
          <p:nvPr/>
        </p:nvSpPr>
        <p:spPr>
          <a:xfrm>
            <a:off x="9062154" y="4843958"/>
            <a:ext cx="467428" cy="4029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6" name="Picture 2" descr="Cover artwork for the Moon to Mars Strategy and Objectives Development document. Artwork features a partially completed spaceship wireframe atop a platform on the Moon with three pillars that read &quot;Science&quot; Inspiration&quot; and &quot;National Posture&quot;. ">
            <a:extLst>
              <a:ext uri="{FF2B5EF4-FFF2-40B4-BE49-F238E27FC236}">
                <a16:creationId xmlns:a16="http://schemas.microsoft.com/office/drawing/2014/main" id="{68DC8585-55B6-2D0B-2A5A-0FADA4C631C6}"/>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7781413" y="1334715"/>
            <a:ext cx="2339918" cy="3027269"/>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D72953B-B350-0DBA-BC9F-E13468A73353}"/>
              </a:ext>
            </a:extLst>
          </p:cNvPr>
          <p:cNvSpPr txBox="1"/>
          <p:nvPr/>
        </p:nvSpPr>
        <p:spPr>
          <a:xfrm>
            <a:off x="4392450" y="2494863"/>
            <a:ext cx="213391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Goals and Objectives</a:t>
            </a:r>
          </a:p>
        </p:txBody>
      </p:sp>
      <p:sp>
        <p:nvSpPr>
          <p:cNvPr id="7" name="Footer Placeholder 6">
            <a:extLst>
              <a:ext uri="{FF2B5EF4-FFF2-40B4-BE49-F238E27FC236}">
                <a16:creationId xmlns:a16="http://schemas.microsoft.com/office/drawing/2014/main" id="{63043722-B61A-8C51-9C1A-9168D1AA40F3}"/>
              </a:ext>
            </a:extLst>
          </p:cNvPr>
          <p:cNvSpPr>
            <a:spLocks noGrp="1"/>
          </p:cNvSpPr>
          <p:nvPr>
            <p:ph type="ftr" sz="quarter" idx="3"/>
          </p:nvPr>
        </p:nvSpPr>
        <p:spPr>
          <a:xfrm>
            <a:off x="0" y="6488430"/>
            <a:ext cx="12192000" cy="365125"/>
          </a:xfrm>
          <a:prstGeom prst="rect">
            <a:avLst/>
          </a:prstGeom>
        </p:spPr>
        <p:txBody>
          <a:bodyPr vert="horz" lIns="91440" tIns="45720" rIns="91440" bIns="45720" rtlCol="0" anchor="ctr"/>
          <a:lstStyle>
            <a:defPPr>
              <a:defRPr lang="en-US"/>
            </a:defPPr>
            <a:lvl1pPr marL="0" algn="ctr" defTabSz="914400" rtl="0" eaLnBrk="1" latinLnBrk="0" hangingPunct="1">
              <a:defRPr sz="105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NASA Architecture Concept Review 2022</a:t>
            </a:r>
          </a:p>
        </p:txBody>
      </p:sp>
      <p:sp>
        <p:nvSpPr>
          <p:cNvPr id="8" name="TextBox 7">
            <a:extLst>
              <a:ext uri="{FF2B5EF4-FFF2-40B4-BE49-F238E27FC236}">
                <a16:creationId xmlns:a16="http://schemas.microsoft.com/office/drawing/2014/main" id="{90C7F0FF-5F69-611A-E8EF-C071411E96DB}"/>
              </a:ext>
            </a:extLst>
          </p:cNvPr>
          <p:cNvSpPr txBox="1"/>
          <p:nvPr/>
        </p:nvSpPr>
        <p:spPr>
          <a:xfrm>
            <a:off x="7674907" y="4343341"/>
            <a:ext cx="260979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Helvetica Neue" panose="02000503000000020004" pitchFamily="2" charset="0"/>
                <a:ea typeface="+mn-ea"/>
                <a:cs typeface="+mn-cs"/>
                <a:hlinkClick r:id="rId9">
                  <a:extLst>
                    <a:ext uri="{A12FA001-AC4F-418D-AE19-62706E023703}">
                      <ahyp:hlinkClr xmlns:ahyp="http://schemas.microsoft.com/office/drawing/2018/hyperlinkcolor" val="tx"/>
                    </a:ext>
                  </a:extLst>
                </a:hlinkClick>
              </a:rPr>
              <a:t>go.nasa.gov/3zzSNhp</a:t>
            </a:r>
            <a:endParaRPr kumimoji="0" lang="en-US" sz="1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Rectangle 45">
            <a:extLst>
              <a:ext uri="{FF2B5EF4-FFF2-40B4-BE49-F238E27FC236}">
                <a16:creationId xmlns:a16="http://schemas.microsoft.com/office/drawing/2014/main" id="{5E74F067-079F-4F9B-A1C1-858DC0E6EA1C}"/>
              </a:ext>
            </a:extLst>
          </p:cNvPr>
          <p:cNvSpPr/>
          <p:nvPr/>
        </p:nvSpPr>
        <p:spPr>
          <a:xfrm>
            <a:off x="5478793" y="2873156"/>
            <a:ext cx="2061928" cy="82156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74906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94C0B-D983-0F5B-2AB7-6DA47982BBF6}"/>
              </a:ext>
            </a:extLst>
          </p:cNvPr>
          <p:cNvSpPr>
            <a:spLocks noGrp="1"/>
          </p:cNvSpPr>
          <p:nvPr>
            <p:ph type="title"/>
          </p:nvPr>
        </p:nvSpPr>
        <p:spPr/>
        <p:txBody>
          <a:bodyPr>
            <a:normAutofit/>
          </a:bodyPr>
          <a:lstStyle/>
          <a:p>
            <a:r>
              <a:rPr lang="en-US">
                <a:ea typeface="ヒラギノ角ゴ Pro W3"/>
              </a:rPr>
              <a:t>Architecting from the Right </a:t>
            </a:r>
            <a:endParaRPr lang="en-US"/>
          </a:p>
        </p:txBody>
      </p:sp>
      <p:sp>
        <p:nvSpPr>
          <p:cNvPr id="26" name="TextBox 25">
            <a:extLst>
              <a:ext uri="{FF2B5EF4-FFF2-40B4-BE49-F238E27FC236}">
                <a16:creationId xmlns:a16="http://schemas.microsoft.com/office/drawing/2014/main" id="{FEFDC72A-64F6-435E-84D2-A97F3073F2CD}"/>
              </a:ext>
            </a:extLst>
          </p:cNvPr>
          <p:cNvSpPr txBox="1"/>
          <p:nvPr/>
        </p:nvSpPr>
        <p:spPr>
          <a:xfrm>
            <a:off x="0" y="5606378"/>
            <a:ext cx="12192000" cy="923330"/>
          </a:xfrm>
          <a:prstGeom prst="rect">
            <a:avLst/>
          </a:prstGeom>
          <a:solidFill>
            <a:schemeClr val="tx1"/>
          </a:solidFill>
          <a:ln>
            <a:solidFill>
              <a:schemeClr val="bg1"/>
            </a:solidFill>
          </a:ln>
        </p:spPr>
        <p:txBody>
          <a:bodyPr wrap="square" rIns="365760" rtlCol="0">
            <a:spAutoFit/>
          </a:bodyPr>
          <a:lstStyle/>
          <a:p>
            <a:pPr marL="115888"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The Architecture process requires a decomposition of Moon to Mars Objectives to </a:t>
            </a:r>
            <a:br>
              <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br>
            <a:r>
              <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element functions and mission use cases to complete the process of “architecting from the right.” </a:t>
            </a:r>
            <a:br>
              <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br>
            <a:r>
              <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This establishes the relationship of executing programs and projects to the driving goals and objectives.   </a:t>
            </a:r>
          </a:p>
        </p:txBody>
      </p:sp>
      <p:sp>
        <p:nvSpPr>
          <p:cNvPr id="4" name="Slide Number Placeholder 3">
            <a:extLst>
              <a:ext uri="{FF2B5EF4-FFF2-40B4-BE49-F238E27FC236}">
                <a16:creationId xmlns:a16="http://schemas.microsoft.com/office/drawing/2014/main" id="{D04FB08B-B71D-280E-2374-8E862421DB20}"/>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0DB64A-F4BF-F049-AEE0-B1BBE2355B7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5" name="Footer Placeholder 4">
            <a:extLst>
              <a:ext uri="{FF2B5EF4-FFF2-40B4-BE49-F238E27FC236}">
                <a16:creationId xmlns:a16="http://schemas.microsoft.com/office/drawing/2014/main" id="{A4C787D8-8D80-4895-8228-4240D6E9610E}"/>
              </a:ext>
            </a:extLst>
          </p:cNvPr>
          <p:cNvSpPr>
            <a:spLocks noGrp="1"/>
          </p:cNvSpPr>
          <p:nvPr>
            <p:ph type="ftr" sz="quarter" idx="3"/>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NASA Architecture Concept Review 2022</a:t>
            </a:r>
          </a:p>
        </p:txBody>
      </p:sp>
      <p:pic>
        <p:nvPicPr>
          <p:cNvPr id="9" name="Picture 8">
            <a:extLst>
              <a:ext uri="{FF2B5EF4-FFF2-40B4-BE49-F238E27FC236}">
                <a16:creationId xmlns:a16="http://schemas.microsoft.com/office/drawing/2014/main" id="{346EE28D-2352-4882-2AC8-C242BC2B771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045292" y="1300794"/>
            <a:ext cx="10101415" cy="4256411"/>
          </a:xfrm>
          <a:prstGeom prst="rect">
            <a:avLst/>
          </a:prstGeom>
        </p:spPr>
      </p:pic>
      <p:sp>
        <p:nvSpPr>
          <p:cNvPr id="7" name="Rectangle 6">
            <a:extLst>
              <a:ext uri="{FF2B5EF4-FFF2-40B4-BE49-F238E27FC236}">
                <a16:creationId xmlns:a16="http://schemas.microsoft.com/office/drawing/2014/main" id="{D4C4AEBE-77FD-4A90-9174-F6A0165598B2}"/>
              </a:ext>
            </a:extLst>
          </p:cNvPr>
          <p:cNvSpPr/>
          <p:nvPr/>
        </p:nvSpPr>
        <p:spPr>
          <a:xfrm>
            <a:off x="1304297" y="4205312"/>
            <a:ext cx="3717942" cy="82156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04817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11732D66-E8BB-49C0-81DD-4ACE3543A706}"/>
              </a:ext>
            </a:extLst>
          </p:cNvPr>
          <p:cNvSpPr/>
          <p:nvPr/>
        </p:nvSpPr>
        <p:spPr>
          <a:xfrm>
            <a:off x="8685251" y="3948723"/>
            <a:ext cx="2790587" cy="1573668"/>
          </a:xfrm>
          <a:prstGeom prst="rect">
            <a:avLst/>
          </a:prstGeom>
          <a:gradFill flip="none" rotWithShape="1">
            <a:gsLst>
              <a:gs pos="0">
                <a:srgbClr val="C55A11">
                  <a:shade val="30000"/>
                  <a:satMod val="115000"/>
                </a:srgbClr>
              </a:gs>
              <a:gs pos="50000">
                <a:srgbClr val="C55A11">
                  <a:shade val="67500"/>
                  <a:satMod val="115000"/>
                  <a:alpha val="50000"/>
                </a:srgbClr>
              </a:gs>
              <a:gs pos="100000">
                <a:srgbClr val="C55A11">
                  <a:shade val="100000"/>
                  <a:satMod val="115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C819FEA3-5DC4-4255-A5A3-8486C36752CF}"/>
              </a:ext>
            </a:extLst>
          </p:cNvPr>
          <p:cNvSpPr/>
          <p:nvPr/>
        </p:nvSpPr>
        <p:spPr>
          <a:xfrm>
            <a:off x="250133" y="3948723"/>
            <a:ext cx="2790587" cy="1573668"/>
          </a:xfrm>
          <a:prstGeom prst="rect">
            <a:avLst/>
          </a:prstGeom>
          <a:gradFill flip="none" rotWithShape="1">
            <a:gsLst>
              <a:gs pos="0">
                <a:schemeClr val="accent1">
                  <a:shade val="30000"/>
                  <a:satMod val="115000"/>
                </a:schemeClr>
              </a:gs>
              <a:gs pos="50000">
                <a:schemeClr val="accent1">
                  <a:shade val="67500"/>
                  <a:satMod val="115000"/>
                  <a:alpha val="50000"/>
                </a:schemeClr>
              </a:gs>
              <a:gs pos="100000">
                <a:schemeClr val="accent1">
                  <a:shade val="100000"/>
                  <a:satMod val="115000"/>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716D86C-7C32-BE8A-8CFE-9B7CD8CEEC0B}"/>
              </a:ext>
            </a:extLst>
          </p:cNvPr>
          <p:cNvSpPr>
            <a:spLocks noGrp="1"/>
          </p:cNvSpPr>
          <p:nvPr>
            <p:ph type="title"/>
          </p:nvPr>
        </p:nvSpPr>
        <p:spPr/>
        <p:txBody>
          <a:bodyPr>
            <a:normAutofit fontScale="90000"/>
          </a:bodyPr>
          <a:lstStyle/>
          <a:p>
            <a:r>
              <a:rPr lang="en-US"/>
              <a:t>Executing from the Left: </a:t>
            </a:r>
            <a:br>
              <a:rPr lang="en-US"/>
            </a:br>
            <a:r>
              <a:rPr lang="en-US"/>
              <a:t>Segments and Sub-architectures</a:t>
            </a:r>
          </a:p>
        </p:txBody>
      </p:sp>
      <p:pic>
        <p:nvPicPr>
          <p:cNvPr id="5" name="Picture 4" descr="A picture containing rocket, dark, missile&#10;&#10;Description automatically generated">
            <a:extLst>
              <a:ext uri="{FF2B5EF4-FFF2-40B4-BE49-F238E27FC236}">
                <a16:creationId xmlns:a16="http://schemas.microsoft.com/office/drawing/2014/main" id="{105084D1-31D1-CCBF-72CC-74C5BA4C488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52670" y="2042262"/>
            <a:ext cx="2797630" cy="1573667"/>
          </a:xfrm>
          <a:prstGeom prst="rect">
            <a:avLst/>
          </a:prstGeom>
          <a:ln>
            <a:solidFill>
              <a:schemeClr val="bg1"/>
            </a:solidFill>
          </a:ln>
        </p:spPr>
      </p:pic>
      <p:pic>
        <p:nvPicPr>
          <p:cNvPr id="6" name="Picture 5" descr="A group of people in space&#10;&#10;Description automatically generated with low confidence">
            <a:extLst>
              <a:ext uri="{FF2B5EF4-FFF2-40B4-BE49-F238E27FC236}">
                <a16:creationId xmlns:a16="http://schemas.microsoft.com/office/drawing/2014/main" id="{DAEBD9BC-32D5-3C3A-9D79-D915E62E2185}"/>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069086" y="2040737"/>
            <a:ext cx="2806304" cy="1569935"/>
          </a:xfrm>
          <a:prstGeom prst="rect">
            <a:avLst/>
          </a:prstGeom>
          <a:ln>
            <a:solidFill>
              <a:schemeClr val="bg1"/>
            </a:solidFill>
          </a:ln>
        </p:spPr>
      </p:pic>
      <p:pic>
        <p:nvPicPr>
          <p:cNvPr id="7" name="Picture 6" descr="A picture containing sky, ground, outdoor&#10;&#10;Description automatically generated">
            <a:extLst>
              <a:ext uri="{FF2B5EF4-FFF2-40B4-BE49-F238E27FC236}">
                <a16:creationId xmlns:a16="http://schemas.microsoft.com/office/drawing/2014/main" id="{5805078A-9A60-65B6-2649-2FBC2989626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694342" y="2033554"/>
            <a:ext cx="2781496" cy="1564592"/>
          </a:xfrm>
          <a:prstGeom prst="rect">
            <a:avLst/>
          </a:prstGeom>
          <a:ln>
            <a:solidFill>
              <a:schemeClr val="bg1"/>
            </a:solidFill>
          </a:ln>
        </p:spPr>
      </p:pic>
      <p:pic>
        <p:nvPicPr>
          <p:cNvPr id="8" name="Picture 7" descr="A picture containing indoor&#10;&#10;Description automatically generated">
            <a:extLst>
              <a:ext uri="{FF2B5EF4-FFF2-40B4-BE49-F238E27FC236}">
                <a16:creationId xmlns:a16="http://schemas.microsoft.com/office/drawing/2014/main" id="{2AAF5BCF-D098-E824-9652-6BE93D7959A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869252" y="2030686"/>
            <a:ext cx="2797630" cy="1567460"/>
          </a:xfrm>
          <a:prstGeom prst="rect">
            <a:avLst/>
          </a:prstGeom>
          <a:ln>
            <a:solidFill>
              <a:schemeClr val="bg1"/>
            </a:solidFill>
          </a:ln>
        </p:spPr>
      </p:pic>
      <p:graphicFrame>
        <p:nvGraphicFramePr>
          <p:cNvPr id="9" name="Table 11">
            <a:extLst>
              <a:ext uri="{FF2B5EF4-FFF2-40B4-BE49-F238E27FC236}">
                <a16:creationId xmlns:a16="http://schemas.microsoft.com/office/drawing/2014/main" id="{ED4C5662-F9E3-1FCC-D61D-C7F9E4366C5D}"/>
              </a:ext>
            </a:extLst>
          </p:cNvPr>
          <p:cNvGraphicFramePr>
            <a:graphicFrameLocks noGrp="1"/>
          </p:cNvGraphicFramePr>
          <p:nvPr/>
        </p:nvGraphicFramePr>
        <p:xfrm>
          <a:off x="252670" y="3584269"/>
          <a:ext cx="11223168" cy="1740127"/>
        </p:xfrm>
        <a:graphic>
          <a:graphicData uri="http://schemas.openxmlformats.org/drawingml/2006/table">
            <a:tbl>
              <a:tblPr firstRow="1" bandRow="1">
                <a:tableStyleId>{5C22544A-7EE6-4342-B048-85BDC9FD1C3A}</a:tableStyleId>
              </a:tblPr>
              <a:tblGrid>
                <a:gridCol w="2805792">
                  <a:extLst>
                    <a:ext uri="{9D8B030D-6E8A-4147-A177-3AD203B41FA5}">
                      <a16:colId xmlns:a16="http://schemas.microsoft.com/office/drawing/2014/main" val="889027723"/>
                    </a:ext>
                  </a:extLst>
                </a:gridCol>
                <a:gridCol w="2805792">
                  <a:extLst>
                    <a:ext uri="{9D8B030D-6E8A-4147-A177-3AD203B41FA5}">
                      <a16:colId xmlns:a16="http://schemas.microsoft.com/office/drawing/2014/main" val="786145466"/>
                    </a:ext>
                  </a:extLst>
                </a:gridCol>
                <a:gridCol w="2805792">
                  <a:extLst>
                    <a:ext uri="{9D8B030D-6E8A-4147-A177-3AD203B41FA5}">
                      <a16:colId xmlns:a16="http://schemas.microsoft.com/office/drawing/2014/main" val="692664334"/>
                    </a:ext>
                  </a:extLst>
                </a:gridCol>
                <a:gridCol w="2805792">
                  <a:extLst>
                    <a:ext uri="{9D8B030D-6E8A-4147-A177-3AD203B41FA5}">
                      <a16:colId xmlns:a16="http://schemas.microsoft.com/office/drawing/2014/main" val="3209910510"/>
                    </a:ext>
                  </a:extLst>
                </a:gridCol>
              </a:tblGrid>
              <a:tr h="416126">
                <a:tc>
                  <a:txBody>
                    <a:bodyPr/>
                    <a:lstStyle/>
                    <a:p>
                      <a:pPr algn="ctr"/>
                      <a:r>
                        <a:rPr lang="en-US" sz="1600">
                          <a:latin typeface="Arial" panose="020B0604020202020204" pitchFamily="34" charset="0"/>
                          <a:cs typeface="Arial" panose="020B0604020202020204" pitchFamily="34" charset="0"/>
                        </a:rPr>
                        <a:t>Human Lunar Return</a:t>
                      </a:r>
                    </a:p>
                  </a:txBody>
                  <a:tcPr>
                    <a:lnB w="38100" cmpd="sng">
                      <a:noFill/>
                    </a:lnB>
                  </a:tcPr>
                </a:tc>
                <a:tc>
                  <a:txBody>
                    <a:bodyPr/>
                    <a:lstStyle/>
                    <a:p>
                      <a:pPr algn="ctr"/>
                      <a:r>
                        <a:rPr lang="en-US" sz="1600">
                          <a:latin typeface="Arial" panose="020B0604020202020204" pitchFamily="34" charset="0"/>
                          <a:cs typeface="Arial" panose="020B0604020202020204" pitchFamily="34" charset="0"/>
                        </a:rPr>
                        <a:t>Foundational Exploration</a:t>
                      </a:r>
                    </a:p>
                  </a:txBody>
                  <a:tcPr>
                    <a:lnB w="38100" cmpd="sng">
                      <a:noFill/>
                    </a:lnB>
                    <a:solidFill>
                      <a:srgbClr val="8497B0"/>
                    </a:solidFill>
                  </a:tcPr>
                </a:tc>
                <a:tc>
                  <a:txBody>
                    <a:bodyPr/>
                    <a:lstStyle/>
                    <a:p>
                      <a:pPr algn="ctr"/>
                      <a:r>
                        <a:rPr lang="en-US" sz="1600">
                          <a:latin typeface="Arial" panose="020B0604020202020204" pitchFamily="34" charset="0"/>
                          <a:cs typeface="Arial" panose="020B0604020202020204" pitchFamily="34" charset="0"/>
                        </a:rPr>
                        <a:t>Sustained Lunar Evolution</a:t>
                      </a:r>
                    </a:p>
                  </a:txBody>
                  <a:tcPr>
                    <a:lnB w="38100" cmpd="sng">
                      <a:noFill/>
                    </a:lnB>
                    <a:solidFill>
                      <a:srgbClr val="B89842"/>
                    </a:solidFill>
                  </a:tcPr>
                </a:tc>
                <a:tc>
                  <a:txBody>
                    <a:bodyPr/>
                    <a:lstStyle/>
                    <a:p>
                      <a:pPr algn="ctr"/>
                      <a:r>
                        <a:rPr lang="en-US" sz="1600">
                          <a:latin typeface="Arial" panose="020B0604020202020204" pitchFamily="34" charset="0"/>
                          <a:cs typeface="Arial" panose="020B0604020202020204" pitchFamily="34" charset="0"/>
                        </a:rPr>
                        <a:t>Humans to Mars</a:t>
                      </a:r>
                    </a:p>
                  </a:txBody>
                  <a:tcPr>
                    <a:lnB w="38100" cmpd="sng">
                      <a:noFill/>
                    </a:lnB>
                    <a:solidFill>
                      <a:srgbClr val="C55A11"/>
                    </a:solidFill>
                  </a:tcPr>
                </a:tc>
                <a:extLst>
                  <a:ext uri="{0D108BD9-81ED-4DB2-BD59-A6C34878D82A}">
                    <a16:rowId xmlns:a16="http://schemas.microsoft.com/office/drawing/2014/main" val="2782778156"/>
                  </a:ext>
                </a:extLst>
              </a:tr>
              <a:tr h="1324001">
                <a:tc>
                  <a:txBody>
                    <a:bodyPr/>
                    <a:lstStyle/>
                    <a:p>
                      <a:r>
                        <a:rPr lang="en-US" sz="1200">
                          <a:effectLst/>
                          <a:latin typeface="Arial" panose="020B0604020202020204" pitchFamily="34" charset="0"/>
                        </a:rPr>
                        <a:t>Initial capabilities, systems, and operations necessary to re-establish human presence and initial utilization (science, etc.) on and around the Moon. </a:t>
                      </a:r>
                    </a:p>
                  </a:txBody>
                  <a:tcPr marR="182880" marT="0" marB="0">
                    <a:lnL w="12700" cmpd="sng">
                      <a:noFill/>
                    </a:lnL>
                    <a:lnR w="12700" cmpd="sng">
                      <a:noFill/>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a:effectLst/>
                          <a:latin typeface="Arial" panose="020B0604020202020204" pitchFamily="34" charset="0"/>
                        </a:rPr>
                        <a:t>Expansion of lunar capabilities, systems, and operations supporting complex orbital and surface missions to conduct utilization (science, etc.) and Mars forward precursor missions. </a:t>
                      </a:r>
                    </a:p>
                  </a:txBody>
                  <a:tcPr marR="182880" marT="0" marB="0">
                    <a:lnL w="12700" cmpd="sng">
                      <a:noFill/>
                    </a:lnL>
                    <a:lnR w="12700" cmpd="sng">
                      <a:noFill/>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effectLst/>
                          <a:latin typeface="Arial" panose="020B0604020202020204" pitchFamily="34" charset="0"/>
                        </a:rPr>
                        <a:t>Enabling capabilities, systems, and operations to support regional and global utilization (science, etc.), economic opportunity, and a steady cadence of human presence on and around the Moon. </a:t>
                      </a:r>
                    </a:p>
                  </a:txBody>
                  <a:tcPr marR="182880" marT="0" marB="0">
                    <a:lnL w="12700" cmpd="sng">
                      <a:noFill/>
                    </a:lnL>
                    <a:lnR w="12700" cmpd="sng">
                      <a:noFill/>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a:effectLst/>
                          <a:latin typeface="Arial" panose="020B0604020202020204" pitchFamily="34" charset="0"/>
                        </a:rPr>
                        <a:t>Initial capabilities, systems, and operations necessary to establish human presence and initial utilization (science, etc.) on Mars and continued exploration. </a:t>
                      </a:r>
                    </a:p>
                  </a:txBody>
                  <a:tcPr marR="182880">
                    <a:lnL w="12700" cmpd="sng">
                      <a:noFill/>
                    </a:lnL>
                    <a:lnR w="12700" cmpd="sng">
                      <a:noFill/>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24673776"/>
                  </a:ext>
                </a:extLst>
              </a:tr>
            </a:tbl>
          </a:graphicData>
        </a:graphic>
      </p:graphicFrame>
      <p:sp>
        <p:nvSpPr>
          <p:cNvPr id="10" name="TextBox 9">
            <a:extLst>
              <a:ext uri="{FF2B5EF4-FFF2-40B4-BE49-F238E27FC236}">
                <a16:creationId xmlns:a16="http://schemas.microsoft.com/office/drawing/2014/main" id="{93BF290F-E8FD-D78D-6F1F-1CC88B90D83B}"/>
              </a:ext>
            </a:extLst>
          </p:cNvPr>
          <p:cNvSpPr txBox="1"/>
          <p:nvPr/>
        </p:nvSpPr>
        <p:spPr>
          <a:xfrm>
            <a:off x="252670" y="1197214"/>
            <a:ext cx="11340613"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Segment: </a:t>
            </a:r>
            <a:r>
              <a:rPr kumimoji="0" lang="en-US"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 portion of the architecture, identified by one or more notional missions or integrated use cases, illustrating the interaction, relationships, and connections of the sub-architectures through progressively increasing operational complexity and objective satisfaction.</a:t>
            </a:r>
          </a:p>
        </p:txBody>
      </p:sp>
      <p:sp>
        <p:nvSpPr>
          <p:cNvPr id="11" name="TextBox 10">
            <a:extLst>
              <a:ext uri="{FF2B5EF4-FFF2-40B4-BE49-F238E27FC236}">
                <a16:creationId xmlns:a16="http://schemas.microsoft.com/office/drawing/2014/main" id="{DB9A4A36-2192-4117-804A-B49F4C630E43}"/>
              </a:ext>
            </a:extLst>
          </p:cNvPr>
          <p:cNvSpPr txBox="1"/>
          <p:nvPr/>
        </p:nvSpPr>
        <p:spPr>
          <a:xfrm>
            <a:off x="571221" y="5641856"/>
            <a:ext cx="4958157"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Sub-architecture: </a:t>
            </a:r>
            <a:r>
              <a:rPr kumimoji="0" lang="en-US" sz="1600" b="0" i="0" u="none" strike="noStrike" kern="1200" cap="none" spc="0" normalizeH="0" baseline="0" noProof="0">
                <a:ln>
                  <a:noFill/>
                </a:ln>
                <a:solidFill>
                  <a:prstClr val="black"/>
                </a:solidFill>
                <a:effectLst/>
                <a:uLnTx/>
                <a:uFillTx/>
                <a:latin typeface="Helvetica" pitchFamily="2" charset="0"/>
                <a:ea typeface="+mn-ea"/>
                <a:cs typeface="+mn-cs"/>
              </a:rPr>
              <a:t>A group of tightly-coupled systems, functions, and capabilities that perform together to accomplish architecture objectives.</a:t>
            </a:r>
          </a:p>
        </p:txBody>
      </p:sp>
      <p:sp>
        <p:nvSpPr>
          <p:cNvPr id="12" name="TextBox 11">
            <a:extLst>
              <a:ext uri="{FF2B5EF4-FFF2-40B4-BE49-F238E27FC236}">
                <a16:creationId xmlns:a16="http://schemas.microsoft.com/office/drawing/2014/main" id="{76CB5C33-D93D-2081-8629-A6AB3DA29C1D}"/>
              </a:ext>
            </a:extLst>
          </p:cNvPr>
          <p:cNvSpPr txBox="1"/>
          <p:nvPr/>
        </p:nvSpPr>
        <p:spPr>
          <a:xfrm>
            <a:off x="5775217" y="5636588"/>
            <a:ext cx="552326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Communication, Positioning, Navigation, and Timing • Habitation • </a:t>
            </a:r>
            <a:r>
              <a:rPr kumimoji="0" lang="en-US" sz="1600" b="0" i="0" u="none" strike="noStrike" kern="1200" cap="none" spc="0" normalizeH="0" baseline="0" noProof="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Human Systems • Logistics • Mobility Systems • Power • Transportation • Utilization Systems</a:t>
            </a:r>
          </a:p>
        </p:txBody>
      </p:sp>
      <p:cxnSp>
        <p:nvCxnSpPr>
          <p:cNvPr id="13" name="Straight Connector 12">
            <a:extLst>
              <a:ext uri="{FF2B5EF4-FFF2-40B4-BE49-F238E27FC236}">
                <a16:creationId xmlns:a16="http://schemas.microsoft.com/office/drawing/2014/main" id="{46F56699-378F-738F-330A-3F628D7DF8F8}"/>
              </a:ext>
            </a:extLst>
          </p:cNvPr>
          <p:cNvCxnSpPr/>
          <p:nvPr/>
        </p:nvCxnSpPr>
        <p:spPr>
          <a:xfrm>
            <a:off x="252670" y="5582128"/>
            <a:ext cx="11340613"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3BF2ECDE-EA6E-39B7-D31C-005B733AB82A}"/>
              </a:ext>
            </a:extLst>
          </p:cNvPr>
          <p:cNvCxnSpPr/>
          <p:nvPr/>
        </p:nvCxnSpPr>
        <p:spPr>
          <a:xfrm>
            <a:off x="5410262" y="5707274"/>
            <a:ext cx="0" cy="700163"/>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047CDE8F-4D1B-49A6-B579-6FD7CE610729}"/>
              </a:ext>
            </a:extLst>
          </p:cNvPr>
          <p:cNvSpPr txBox="1"/>
          <p:nvPr/>
        </p:nvSpPr>
        <p:spPr>
          <a:xfrm>
            <a:off x="250132" y="5117068"/>
            <a:ext cx="278191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Focus for ACR 22</a:t>
            </a:r>
          </a:p>
        </p:txBody>
      </p:sp>
      <p:sp>
        <p:nvSpPr>
          <p:cNvPr id="15" name="TextBox 14">
            <a:extLst>
              <a:ext uri="{FF2B5EF4-FFF2-40B4-BE49-F238E27FC236}">
                <a16:creationId xmlns:a16="http://schemas.microsoft.com/office/drawing/2014/main" id="{CC012068-4CA8-4D4F-A9C9-9FF7AE79A5D8}"/>
              </a:ext>
            </a:extLst>
          </p:cNvPr>
          <p:cNvSpPr txBox="1"/>
          <p:nvPr/>
        </p:nvSpPr>
        <p:spPr>
          <a:xfrm>
            <a:off x="8666881" y="5117068"/>
            <a:ext cx="280895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Focus for ACR 23</a:t>
            </a:r>
          </a:p>
        </p:txBody>
      </p:sp>
      <p:sp>
        <p:nvSpPr>
          <p:cNvPr id="18" name="Rectangle 17">
            <a:extLst>
              <a:ext uri="{FF2B5EF4-FFF2-40B4-BE49-F238E27FC236}">
                <a16:creationId xmlns:a16="http://schemas.microsoft.com/office/drawing/2014/main" id="{FA37CADD-AF02-473C-98D6-7E129956A65E}"/>
              </a:ext>
            </a:extLst>
          </p:cNvPr>
          <p:cNvSpPr/>
          <p:nvPr/>
        </p:nvSpPr>
        <p:spPr>
          <a:xfrm>
            <a:off x="3050299" y="2038264"/>
            <a:ext cx="5626161" cy="354386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4682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6" grpId="0" animBg="1"/>
      <p:bldP spid="3" grpId="0"/>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E853703-B3F4-FD40-AFFB-D82EC844E150}"/>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3048"/>
            <a:ext cx="12192000" cy="6851904"/>
          </a:xfrm>
          <a:prstGeom prst="rect">
            <a:avLst/>
          </a:prstGeom>
        </p:spPr>
      </p:pic>
    </p:spTree>
    <p:extLst>
      <p:ext uri="{BB962C8B-B14F-4D97-AF65-F5344CB8AC3E}">
        <p14:creationId xmlns:p14="http://schemas.microsoft.com/office/powerpoint/2010/main" val="36095289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78A5C7A-A9DB-2B44-9B14-26C8266F24EF}"/>
              </a:ext>
            </a:extLst>
          </p:cNvPr>
          <p:cNvSpPr/>
          <p:nvPr/>
        </p:nvSpPr>
        <p:spPr>
          <a:xfrm>
            <a:off x="0" y="5031147"/>
            <a:ext cx="12192000" cy="1020243"/>
          </a:xfrm>
          <a:prstGeom prst="rect">
            <a:avLst/>
          </a:prstGeom>
          <a:solidFill>
            <a:schemeClr val="bg2">
              <a:lumMod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D0583C17-F239-C342-BCC0-F4D289304019}"/>
              </a:ext>
            </a:extLst>
          </p:cNvPr>
          <p:cNvSpPr/>
          <p:nvPr/>
        </p:nvSpPr>
        <p:spPr>
          <a:xfrm>
            <a:off x="0" y="3131095"/>
            <a:ext cx="12192000" cy="1020243"/>
          </a:xfrm>
          <a:prstGeom prst="rect">
            <a:avLst/>
          </a:prstGeom>
          <a:solidFill>
            <a:schemeClr val="bg2">
              <a:lumMod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6A0CEE2-DE8A-FD44-81A2-A5F3B8D3A45C}"/>
              </a:ext>
            </a:extLst>
          </p:cNvPr>
          <p:cNvSpPr/>
          <p:nvPr/>
        </p:nvSpPr>
        <p:spPr>
          <a:xfrm>
            <a:off x="0" y="1231043"/>
            <a:ext cx="12192000" cy="1020243"/>
          </a:xfrm>
          <a:prstGeom prst="rect">
            <a:avLst/>
          </a:prstGeom>
          <a:solidFill>
            <a:schemeClr val="bg2">
              <a:lumMod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9D47147D-E199-254A-8375-93C3DD7D588B}"/>
              </a:ext>
            </a:extLst>
          </p:cNvPr>
          <p:cNvSpPr>
            <a:spLocks noGrp="1"/>
          </p:cNvSpPr>
          <p:nvPr>
            <p:ph type="title"/>
          </p:nvPr>
        </p:nvSpPr>
        <p:spPr>
          <a:xfrm>
            <a:off x="238474" y="1"/>
            <a:ext cx="10916529" cy="910539"/>
          </a:xfrm>
        </p:spPr>
        <p:txBody>
          <a:bodyPr/>
          <a:lstStyle/>
          <a:p>
            <a:r>
              <a:rPr lang="en-US">
                <a:effectLst>
                  <a:glow rad="101600">
                    <a:schemeClr val="tx1">
                      <a:alpha val="60000"/>
                    </a:schemeClr>
                  </a:glow>
                </a:effectLst>
              </a:rPr>
              <a:t>Definitions: Types of Space Habitats</a:t>
            </a:r>
          </a:p>
        </p:txBody>
      </p:sp>
      <p:sp>
        <p:nvSpPr>
          <p:cNvPr id="4" name="Content Placeholder 2">
            <a:extLst>
              <a:ext uri="{FF2B5EF4-FFF2-40B4-BE49-F238E27FC236}">
                <a16:creationId xmlns:a16="http://schemas.microsoft.com/office/drawing/2014/main" id="{97419557-EBA1-F441-93DC-3D9D05854947}"/>
              </a:ext>
            </a:extLst>
          </p:cNvPr>
          <p:cNvSpPr txBox="1">
            <a:spLocks/>
          </p:cNvSpPr>
          <p:nvPr/>
        </p:nvSpPr>
        <p:spPr>
          <a:xfrm>
            <a:off x="691532" y="1315330"/>
            <a:ext cx="4269920" cy="88986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Monaco" pitchFamily="2" charset="77"/>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9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A class I habitat</a:t>
            </a:r>
            <a:r>
              <a:rPr kumimoji="0" lang="en-US" sz="19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 is a pre-integrated habitat, manufactured and integrated prior to launch</a:t>
            </a:r>
          </a:p>
        </p:txBody>
      </p:sp>
      <p:sp>
        <p:nvSpPr>
          <p:cNvPr id="5" name="Content Placeholder 2">
            <a:extLst>
              <a:ext uri="{FF2B5EF4-FFF2-40B4-BE49-F238E27FC236}">
                <a16:creationId xmlns:a16="http://schemas.microsoft.com/office/drawing/2014/main" id="{3FFEAB02-D815-7549-B80C-72CBCDCE031A}"/>
              </a:ext>
            </a:extLst>
          </p:cNvPr>
          <p:cNvSpPr txBox="1">
            <a:spLocks/>
          </p:cNvSpPr>
          <p:nvPr/>
        </p:nvSpPr>
        <p:spPr>
          <a:xfrm>
            <a:off x="691532" y="3202101"/>
            <a:ext cx="4740564" cy="88986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9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A class II habitat </a:t>
            </a:r>
            <a:r>
              <a:rPr kumimoji="0" lang="en-US" sz="19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is pre-fabricated prior to delivery, but deployed in space or on a planetary surface </a:t>
            </a:r>
            <a:endParaRPr kumimoji="0" lang="en-US" sz="2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 name="Content Placeholder 2">
            <a:extLst>
              <a:ext uri="{FF2B5EF4-FFF2-40B4-BE49-F238E27FC236}">
                <a16:creationId xmlns:a16="http://schemas.microsoft.com/office/drawing/2014/main" id="{246A1A82-C01D-2E4F-BE38-719DC6AF8959}"/>
              </a:ext>
            </a:extLst>
          </p:cNvPr>
          <p:cNvSpPr txBox="1">
            <a:spLocks/>
          </p:cNvSpPr>
          <p:nvPr/>
        </p:nvSpPr>
        <p:spPr>
          <a:xfrm>
            <a:off x="727364" y="5229524"/>
            <a:ext cx="4740564" cy="88986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9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A class III habitat </a:t>
            </a:r>
            <a:r>
              <a:rPr kumimoji="0" lang="en-US" sz="19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is built in situ using local resources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7" name="Picture 2" descr="NASA astronauts Christina Koch and Andrew Morgan">
            <a:extLst>
              <a:ext uri="{FF2B5EF4-FFF2-40B4-BE49-F238E27FC236}">
                <a16:creationId xmlns:a16="http://schemas.microsoft.com/office/drawing/2014/main" id="{C47482BC-6FC6-7546-843D-1612B2A044D6}"/>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544024" y="799508"/>
            <a:ext cx="2887917" cy="1738014"/>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
        <p:nvSpPr>
          <p:cNvPr id="8" name="Content Placeholder 2">
            <a:extLst>
              <a:ext uri="{FF2B5EF4-FFF2-40B4-BE49-F238E27FC236}">
                <a16:creationId xmlns:a16="http://schemas.microsoft.com/office/drawing/2014/main" id="{0776B452-33A4-2447-A5BC-F43D4C003276}"/>
              </a:ext>
            </a:extLst>
          </p:cNvPr>
          <p:cNvSpPr txBox="1">
            <a:spLocks/>
          </p:cNvSpPr>
          <p:nvPr/>
        </p:nvSpPr>
        <p:spPr>
          <a:xfrm>
            <a:off x="5696739" y="1580954"/>
            <a:ext cx="1772338" cy="88986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9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Example: ISS</a:t>
            </a:r>
          </a:p>
        </p:txBody>
      </p:sp>
      <p:sp>
        <p:nvSpPr>
          <p:cNvPr id="9" name="Content Placeholder 2">
            <a:extLst>
              <a:ext uri="{FF2B5EF4-FFF2-40B4-BE49-F238E27FC236}">
                <a16:creationId xmlns:a16="http://schemas.microsoft.com/office/drawing/2014/main" id="{4D55EC2A-EE4C-AE49-9B26-D000A092532D}"/>
              </a:ext>
            </a:extLst>
          </p:cNvPr>
          <p:cNvSpPr txBox="1">
            <a:spLocks/>
          </p:cNvSpPr>
          <p:nvPr/>
        </p:nvSpPr>
        <p:spPr>
          <a:xfrm>
            <a:off x="5696739" y="3207315"/>
            <a:ext cx="1772338" cy="88986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9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Example: Inflatable ISS BEAM module</a:t>
            </a:r>
          </a:p>
        </p:txBody>
      </p:sp>
      <p:pic>
        <p:nvPicPr>
          <p:cNvPr id="10" name="Picture 4" descr="The Bigelow Expandable Aerospace Module (BEAM)">
            <a:extLst>
              <a:ext uri="{FF2B5EF4-FFF2-40B4-BE49-F238E27FC236}">
                <a16:creationId xmlns:a16="http://schemas.microsoft.com/office/drawing/2014/main" id="{BB601313-6141-AF44-8766-671BC8A7863D}"/>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556106" y="2824109"/>
            <a:ext cx="2944362" cy="1654613"/>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
        <p:nvSpPr>
          <p:cNvPr id="11" name="Content Placeholder 2">
            <a:extLst>
              <a:ext uri="{FF2B5EF4-FFF2-40B4-BE49-F238E27FC236}">
                <a16:creationId xmlns:a16="http://schemas.microsoft.com/office/drawing/2014/main" id="{C4B68F9C-8184-7D42-A66F-E45314549FEF}"/>
              </a:ext>
            </a:extLst>
          </p:cNvPr>
          <p:cNvSpPr txBox="1">
            <a:spLocks/>
          </p:cNvSpPr>
          <p:nvPr/>
        </p:nvSpPr>
        <p:spPr>
          <a:xfrm>
            <a:off x="5696739" y="5100883"/>
            <a:ext cx="2280159" cy="88986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9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Example: 3D Printed Habitat on planetary surface</a:t>
            </a:r>
          </a:p>
        </p:txBody>
      </p:sp>
      <p:pic>
        <p:nvPicPr>
          <p:cNvPr id="12" name="Picture 6" descr="Image provided by ICON, which is working with NASA’s Moon to Mars Autonomous Construction Technologies project.">
            <a:extLst>
              <a:ext uri="{FF2B5EF4-FFF2-40B4-BE49-F238E27FC236}">
                <a16:creationId xmlns:a16="http://schemas.microsoft.com/office/drawing/2014/main" id="{2ABC470F-7C1B-234E-8253-26091E09DCAC}"/>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8520274" y="4765308"/>
            <a:ext cx="2944362" cy="1656017"/>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B92A4389-9AB4-284B-ACB9-B9BD5478D12B}"/>
              </a:ext>
            </a:extLst>
          </p:cNvPr>
          <p:cNvSpPr txBox="1"/>
          <p:nvPr/>
        </p:nvSpPr>
        <p:spPr>
          <a:xfrm>
            <a:off x="8556106" y="6421325"/>
            <a:ext cx="3618618"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Calibri" panose="020F0502020204030204"/>
                <a:ea typeface="+mn-ea"/>
                <a:cs typeface="+mn-cs"/>
              </a:rPr>
              <a:t>Image from ICON and </a:t>
            </a:r>
            <a:r>
              <a:rPr kumimoji="0" lang="en-US" sz="1200" b="0" i="0" u="none" strike="noStrike" kern="1200" cap="none" spc="0" normalizeH="0" baseline="0" noProof="0" err="1">
                <a:ln>
                  <a:noFill/>
                </a:ln>
                <a:solidFill>
                  <a:prstClr val="white"/>
                </a:solidFill>
                <a:effectLst/>
                <a:uLnTx/>
                <a:uFillTx/>
                <a:latin typeface="Calibri" panose="020F0502020204030204"/>
                <a:ea typeface="+mn-ea"/>
                <a:cs typeface="+mn-cs"/>
              </a:rPr>
              <a:t>SEArch</a:t>
            </a:r>
            <a:r>
              <a:rPr kumimoji="0" lang="en-US" sz="1200" b="0" i="0" u="none" strike="noStrike" kern="1200" cap="none" spc="0" normalizeH="0" baseline="0" noProof="0">
                <a:ln>
                  <a:noFill/>
                </a:ln>
                <a:solidFill>
                  <a:prstClr val="white"/>
                </a:solidFill>
                <a:effectLst/>
                <a:uLnTx/>
                <a:uFillTx/>
                <a:latin typeface="Calibri" panose="020F0502020204030204"/>
                <a:ea typeface="+mn-ea"/>
                <a:cs typeface="+mn-cs"/>
              </a:rPr>
              <a:t>+. </a:t>
            </a:r>
          </a:p>
        </p:txBody>
      </p:sp>
      <p:sp>
        <p:nvSpPr>
          <p:cNvPr id="2" name="TextBox 1">
            <a:extLst>
              <a:ext uri="{FF2B5EF4-FFF2-40B4-BE49-F238E27FC236}">
                <a16:creationId xmlns:a16="http://schemas.microsoft.com/office/drawing/2014/main" id="{C5C4520A-80B5-42F9-BE45-06317F210DA5}"/>
              </a:ext>
            </a:extLst>
          </p:cNvPr>
          <p:cNvSpPr txBox="1"/>
          <p:nvPr/>
        </p:nvSpPr>
        <p:spPr>
          <a:xfrm>
            <a:off x="17276" y="6472587"/>
            <a:ext cx="6853158"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mn-ea"/>
                <a:cs typeface="+mn-cs"/>
              </a:rPr>
              <a:t>Marc Cohen and </a:t>
            </a:r>
            <a:r>
              <a:rPr kumimoji="0" lang="en-US" sz="1050" b="0" i="0" u="none" strike="noStrike" kern="1200" cap="none" spc="0" normalizeH="0" baseline="0" noProof="0" err="1">
                <a:ln>
                  <a:noFill/>
                </a:ln>
                <a:solidFill>
                  <a:prstClr val="white"/>
                </a:solidFill>
                <a:effectLst/>
                <a:uLnTx/>
                <a:uFillTx/>
                <a:latin typeface="Calibri" panose="020F0502020204030204"/>
                <a:ea typeface="+mn-ea"/>
                <a:cs typeface="+mn-cs"/>
              </a:rPr>
              <a:t>Kriss</a:t>
            </a:r>
            <a:r>
              <a:rPr kumimoji="0" lang="en-US" sz="1050" b="0" i="0" u="none" strike="noStrike" kern="1200" cap="none" spc="0" normalizeH="0" baseline="0" noProof="0">
                <a:ln>
                  <a:noFill/>
                </a:ln>
                <a:solidFill>
                  <a:prstClr val="white"/>
                </a:solidFill>
                <a:effectLst/>
                <a:uLnTx/>
                <a:uFillTx/>
                <a:latin typeface="Calibri" panose="020F0502020204030204"/>
                <a:ea typeface="+mn-ea"/>
                <a:cs typeface="+mn-cs"/>
              </a:rPr>
              <a:t> Kennedy, “</a:t>
            </a:r>
            <a:r>
              <a:rPr kumimoji="0" lang="en-US" sz="1050" b="0" i="1" u="none" strike="noStrike" kern="1200" cap="none" spc="0" normalizeH="0" baseline="0" noProof="0">
                <a:ln>
                  <a:noFill/>
                </a:ln>
                <a:solidFill>
                  <a:prstClr val="white"/>
                </a:solidFill>
                <a:effectLst/>
                <a:uLnTx/>
                <a:uFillTx/>
                <a:latin typeface="Calibri" panose="020F0502020204030204"/>
                <a:ea typeface="+mn-ea"/>
                <a:cs typeface="+mn-cs"/>
              </a:rPr>
              <a:t>Habitats and Surface Construction Technology and Development Roadmap”. Sept 4, 1997</a:t>
            </a:r>
            <a:endParaRPr kumimoji="0" lang="en-US" sz="10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62805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satellite in space&#10;&#10;Description automatically generated with low confidence">
            <a:extLst>
              <a:ext uri="{FF2B5EF4-FFF2-40B4-BE49-F238E27FC236}">
                <a16:creationId xmlns:a16="http://schemas.microsoft.com/office/drawing/2014/main" id="{63FF43C3-1574-48A7-91E1-5966F3C71C4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894864" y="0"/>
            <a:ext cx="4332493" cy="6858000"/>
          </a:xfrm>
          <a:prstGeom prst="rect">
            <a:avLst/>
          </a:prstGeom>
        </p:spPr>
      </p:pic>
      <p:pic>
        <p:nvPicPr>
          <p:cNvPr id="9" name="Picture 8" descr="A picture containing indoor, light&#10;&#10;Description automatically generated">
            <a:extLst>
              <a:ext uri="{FF2B5EF4-FFF2-40B4-BE49-F238E27FC236}">
                <a16:creationId xmlns:a16="http://schemas.microsoft.com/office/drawing/2014/main" id="{CC8ADDB4-033C-4E05-94A6-C2F808FF605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88057" y="3429000"/>
            <a:ext cx="2370531" cy="2815145"/>
          </a:xfrm>
          <a:prstGeom prst="rect">
            <a:avLst/>
          </a:prstGeom>
        </p:spPr>
      </p:pic>
      <p:pic>
        <p:nvPicPr>
          <p:cNvPr id="10" name="Picture 9" descr="A picture containing automaton&#10;&#10;Description automatically generated">
            <a:extLst>
              <a:ext uri="{FF2B5EF4-FFF2-40B4-BE49-F238E27FC236}">
                <a16:creationId xmlns:a16="http://schemas.microsoft.com/office/drawing/2014/main" id="{E9D7B425-07F2-4273-97C9-3D6C096B534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58245" y="4732533"/>
            <a:ext cx="955611" cy="1215016"/>
          </a:xfrm>
          <a:prstGeom prst="rect">
            <a:avLst/>
          </a:prstGeom>
        </p:spPr>
      </p:pic>
      <p:graphicFrame>
        <p:nvGraphicFramePr>
          <p:cNvPr id="11" name="Table 11">
            <a:extLst>
              <a:ext uri="{FF2B5EF4-FFF2-40B4-BE49-F238E27FC236}">
                <a16:creationId xmlns:a16="http://schemas.microsoft.com/office/drawing/2014/main" id="{4AF85469-68CF-43F6-864B-6A006C20BE22}"/>
              </a:ext>
            </a:extLst>
          </p:cNvPr>
          <p:cNvGraphicFramePr>
            <a:graphicFrameLocks noGrp="1"/>
          </p:cNvGraphicFramePr>
          <p:nvPr/>
        </p:nvGraphicFramePr>
        <p:xfrm>
          <a:off x="1264875" y="3744484"/>
          <a:ext cx="4572000" cy="2689392"/>
        </p:xfrm>
        <a:graphic>
          <a:graphicData uri="http://schemas.openxmlformats.org/drawingml/2006/table">
            <a:tbl>
              <a:tblPr firstRow="1" bandRow="1">
                <a:tableStyleId>{D03447BB-5D67-496B-8E87-E561075AD55C}</a:tableStyleId>
              </a:tblPr>
              <a:tblGrid>
                <a:gridCol w="1737360">
                  <a:extLst>
                    <a:ext uri="{9D8B030D-6E8A-4147-A177-3AD203B41FA5}">
                      <a16:colId xmlns:a16="http://schemas.microsoft.com/office/drawing/2014/main" val="2531778403"/>
                    </a:ext>
                  </a:extLst>
                </a:gridCol>
                <a:gridCol w="2834640">
                  <a:extLst>
                    <a:ext uri="{9D8B030D-6E8A-4147-A177-3AD203B41FA5}">
                      <a16:colId xmlns:a16="http://schemas.microsoft.com/office/drawing/2014/main" val="4143325465"/>
                    </a:ext>
                  </a:extLst>
                </a:gridCol>
              </a:tblGrid>
              <a:tr h="336174">
                <a:tc gridSpan="2">
                  <a:txBody>
                    <a:bodyPr/>
                    <a:lstStyle/>
                    <a:p>
                      <a:r>
                        <a:rPr lang="en-US" sz="1400"/>
                        <a:t>Surface Habitat Ground Rules &amp; Assumptions</a:t>
                      </a:r>
                      <a:r>
                        <a:rPr lang="en-US" sz="1400" baseline="30000"/>
                        <a:t>1</a:t>
                      </a:r>
                    </a:p>
                  </a:txBody>
                  <a:tcPr>
                    <a:lnB w="12700" cap="flat" cmpd="sng" algn="ctr">
                      <a:solidFill>
                        <a:schemeClr val="bg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616189428"/>
                  </a:ext>
                </a:extLst>
              </a:tr>
              <a:tr h="336174">
                <a:tc>
                  <a:txBody>
                    <a:bodyPr/>
                    <a:lstStyle/>
                    <a:p>
                      <a:r>
                        <a:rPr lang="en-US" sz="1400"/>
                        <a:t>Crew Size</a:t>
                      </a:r>
                    </a:p>
                  </a:txBody>
                  <a:tcP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lang="en-US" sz="1400"/>
                        <a:t>2 crew (nominal) – 4 crew (surge)</a:t>
                      </a:r>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36402192"/>
                  </a:ext>
                </a:extLst>
              </a:tr>
              <a:tr h="336174">
                <a:tc>
                  <a:txBody>
                    <a:bodyPr/>
                    <a:lstStyle/>
                    <a:p>
                      <a:r>
                        <a:rPr lang="en-US" sz="1400"/>
                        <a:t>Mission Duration</a:t>
                      </a:r>
                    </a:p>
                  </a:txBody>
                  <a:tcP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lang="en-US" sz="1400"/>
                        <a:t>7 days (initial) – 60 days (extended)</a:t>
                      </a:r>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903924510"/>
                  </a:ext>
                </a:extLst>
              </a:tr>
              <a:tr h="336174">
                <a:tc>
                  <a:txBody>
                    <a:bodyPr/>
                    <a:lstStyle/>
                    <a:p>
                      <a:r>
                        <a:rPr lang="en-US" sz="1400"/>
                        <a:t>Lifetime</a:t>
                      </a:r>
                    </a:p>
                  </a:txBody>
                  <a:tcP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lang="en-US" sz="1400"/>
                        <a:t>15 years</a:t>
                      </a:r>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772311620"/>
                  </a:ext>
                </a:extLst>
              </a:tr>
              <a:tr h="336174">
                <a:tc>
                  <a:txBody>
                    <a:bodyPr/>
                    <a:lstStyle/>
                    <a:p>
                      <a:r>
                        <a:rPr lang="en-US" sz="1400"/>
                        <a:t>Mass Target</a:t>
                      </a:r>
                    </a:p>
                  </a:txBody>
                  <a:tcP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lang="en-US" sz="1400"/>
                        <a:t>12 mt (goal)</a:t>
                      </a:r>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532932558"/>
                  </a:ext>
                </a:extLst>
              </a:tr>
              <a:tr h="336174">
                <a:tc>
                  <a:txBody>
                    <a:bodyPr/>
                    <a:lstStyle/>
                    <a:p>
                      <a:r>
                        <a:rPr lang="en-US" sz="1400"/>
                        <a:t>Pressurized Volume</a:t>
                      </a:r>
                    </a:p>
                  </a:txBody>
                  <a:tcP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lang="en-US" sz="1400"/>
                        <a:t>190 m</a:t>
                      </a:r>
                      <a:r>
                        <a:rPr lang="en-US" sz="1400" baseline="30000"/>
                        <a:t>3</a:t>
                      </a:r>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614300516"/>
                  </a:ext>
                </a:extLst>
              </a:tr>
              <a:tr h="336174">
                <a:tc>
                  <a:txBody>
                    <a:bodyPr/>
                    <a:lstStyle/>
                    <a:p>
                      <a:r>
                        <a:rPr lang="en-US" sz="1400"/>
                        <a:t>Operating Pressure</a:t>
                      </a:r>
                    </a:p>
                  </a:txBody>
                  <a:tcP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lang="en-US" sz="1400"/>
                        <a:t>8.2 – 10.2 psia (70.3 – 56.5 kPa)</a:t>
                      </a:r>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241645273"/>
                  </a:ext>
                </a:extLst>
              </a:tr>
              <a:tr h="336174">
                <a:tc>
                  <a:txBody>
                    <a:bodyPr/>
                    <a:lstStyle/>
                    <a:p>
                      <a:r>
                        <a:rPr lang="en-US" sz="1400"/>
                        <a:t>Oxygen Composition</a:t>
                      </a:r>
                    </a:p>
                  </a:txBody>
                  <a:tcP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tcPr>
                </a:tc>
                <a:tc>
                  <a:txBody>
                    <a:bodyPr/>
                    <a:lstStyle/>
                    <a:p>
                      <a:r>
                        <a:rPr lang="en-US" sz="1400"/>
                        <a:t>26.5-34% (limits for 8.2-10.2 psia)</a:t>
                      </a:r>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408195273"/>
                  </a:ext>
                </a:extLst>
              </a:tr>
            </a:tbl>
          </a:graphicData>
        </a:graphic>
      </p:graphicFrame>
      <p:sp>
        <p:nvSpPr>
          <p:cNvPr id="12" name="Rectangle: Rounded Corners 11">
            <a:extLst>
              <a:ext uri="{FF2B5EF4-FFF2-40B4-BE49-F238E27FC236}">
                <a16:creationId xmlns:a16="http://schemas.microsoft.com/office/drawing/2014/main" id="{0990465A-9684-49BA-A3C5-E0E24BDD3878}"/>
              </a:ext>
            </a:extLst>
          </p:cNvPr>
          <p:cNvSpPr/>
          <p:nvPr/>
        </p:nvSpPr>
        <p:spPr>
          <a:xfrm>
            <a:off x="547430" y="841098"/>
            <a:ext cx="6716430" cy="892471"/>
          </a:xfrm>
          <a:prstGeom prst="roundRect">
            <a:avLst/>
          </a:prstGeom>
          <a:solidFill>
            <a:srgbClr val="1A1B1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NASA’s surface habitat concept serves as a central hub for building &amp; initial sustainment of Artemis’ </a:t>
            </a:r>
            <a:r>
              <a:rPr kumimoji="0" lang="en-US" sz="1800" b="1" i="0" u="sng" strike="noStrike" kern="1200" cap="none" spc="0" normalizeH="0" baseline="0" noProof="0">
                <a:ln>
                  <a:noFill/>
                </a:ln>
                <a:solidFill>
                  <a:prstClr val="white"/>
                </a:solidFill>
                <a:effectLst/>
                <a:uLnTx/>
                <a:uFillTx/>
                <a:latin typeface="Calibri" panose="020F0502020204030204"/>
                <a:ea typeface="+mn-ea"/>
                <a:cs typeface="+mn-cs"/>
              </a:rPr>
              <a:t>Foundational Exploration</a:t>
            </a:r>
            <a:r>
              <a:rPr kumimoji="0" lang="en-US" sz="1800" b="1" i="0" u="none" strike="noStrike" kern="1200" cap="none" spc="0" normalizeH="0" baseline="0" noProof="0">
                <a:ln>
                  <a:noFill/>
                </a:ln>
                <a:solidFill>
                  <a:prstClr val="white"/>
                </a:solidFill>
                <a:effectLst/>
                <a:uLnTx/>
                <a:uFillTx/>
                <a:latin typeface="Calibri" panose="020F0502020204030204"/>
                <a:ea typeface="+mn-ea"/>
                <a:cs typeface="+mn-cs"/>
              </a:rPr>
              <a:t> </a:t>
            </a: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activities</a:t>
            </a:r>
          </a:p>
        </p:txBody>
      </p:sp>
      <p:sp>
        <p:nvSpPr>
          <p:cNvPr id="13" name="Title 1">
            <a:extLst>
              <a:ext uri="{FF2B5EF4-FFF2-40B4-BE49-F238E27FC236}">
                <a16:creationId xmlns:a16="http://schemas.microsoft.com/office/drawing/2014/main" id="{0F2A955A-1851-41D6-BBD7-103345486921}"/>
              </a:ext>
            </a:extLst>
          </p:cNvPr>
          <p:cNvSpPr>
            <a:spLocks noGrp="1"/>
          </p:cNvSpPr>
          <p:nvPr>
            <p:ph type="title"/>
          </p:nvPr>
        </p:nvSpPr>
        <p:spPr>
          <a:xfrm>
            <a:off x="283831" y="110386"/>
            <a:ext cx="10515600" cy="892175"/>
          </a:xfrm>
        </p:spPr>
        <p:txBody>
          <a:bodyPr/>
          <a:lstStyle/>
          <a:p>
            <a:r>
              <a:rPr lang="en-US"/>
              <a:t>Surface Habitat Reference Concept</a:t>
            </a:r>
          </a:p>
        </p:txBody>
      </p:sp>
      <p:sp>
        <p:nvSpPr>
          <p:cNvPr id="14" name="TextBox 13">
            <a:extLst>
              <a:ext uri="{FF2B5EF4-FFF2-40B4-BE49-F238E27FC236}">
                <a16:creationId xmlns:a16="http://schemas.microsoft.com/office/drawing/2014/main" id="{2C8E6768-D4CC-4F44-ADC4-598FD78DB8C6}"/>
              </a:ext>
            </a:extLst>
          </p:cNvPr>
          <p:cNvSpPr txBox="1"/>
          <p:nvPr/>
        </p:nvSpPr>
        <p:spPr>
          <a:xfrm>
            <a:off x="675614" y="1878757"/>
            <a:ext cx="6588246"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Key Surface Habitat functions: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Power generation &amp; energy storage (100 </a:t>
            </a:r>
            <a:r>
              <a:rPr kumimoji="0" lang="en-US" sz="1800" b="0" i="0" u="none" strike="noStrike" kern="1200" cap="none" spc="0" normalizeH="0" baseline="0" noProof="0" err="1">
                <a:ln>
                  <a:noFill/>
                </a:ln>
                <a:solidFill>
                  <a:prstClr val="white"/>
                </a:solidFill>
                <a:effectLst/>
                <a:uLnTx/>
                <a:uFillTx/>
                <a:latin typeface="Calibri" panose="020F0502020204030204"/>
                <a:ea typeface="+mn-ea"/>
                <a:cs typeface="+mn-cs"/>
              </a:rPr>
              <a:t>hrs</a:t>
            </a: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Open/Regenerative Environmental Control &amp; Life Support (ECLS)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Extravehicular Activity (EVA) support &amp; suit maintenance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Communications &amp; data relay</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Medical support </a:t>
            </a:r>
          </a:p>
        </p:txBody>
      </p:sp>
      <p:sp>
        <p:nvSpPr>
          <p:cNvPr id="15" name="TextBox 14">
            <a:extLst>
              <a:ext uri="{FF2B5EF4-FFF2-40B4-BE49-F238E27FC236}">
                <a16:creationId xmlns:a16="http://schemas.microsoft.com/office/drawing/2014/main" id="{2ED1D933-0881-4CEF-B7D4-CEC4D5B9C16F}"/>
              </a:ext>
            </a:extLst>
          </p:cNvPr>
          <p:cNvSpPr txBox="1"/>
          <p:nvPr/>
        </p:nvSpPr>
        <p:spPr>
          <a:xfrm>
            <a:off x="283831" y="6623607"/>
            <a:ext cx="7744428"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30000" noProof="0">
                <a:ln>
                  <a:noFill/>
                </a:ln>
                <a:solidFill>
                  <a:prstClr val="white"/>
                </a:solidFill>
                <a:effectLst/>
                <a:uLnTx/>
                <a:uFillTx/>
                <a:latin typeface="Arial" panose="020B0604020202020204" pitchFamily="34" charset="0"/>
                <a:ea typeface="+mn-ea"/>
                <a:cs typeface="+mn-cs"/>
              </a:rPr>
              <a:t>1</a:t>
            </a:r>
            <a:r>
              <a:rPr kumimoji="0" lang="en-US" sz="1050" b="0" i="0" u="none" strike="noStrike" kern="1200" cap="none" spc="0" normalizeH="0" baseline="0" noProof="0">
                <a:ln>
                  <a:noFill/>
                </a:ln>
                <a:solidFill>
                  <a:prstClr val="white"/>
                </a:solidFill>
                <a:effectLst/>
                <a:uLnTx/>
                <a:uFillTx/>
                <a:latin typeface="Arial" panose="020B0604020202020204" pitchFamily="34" charset="0"/>
                <a:ea typeface="+mn-ea"/>
                <a:cs typeface="+mn-cs"/>
              </a:rPr>
              <a:t> Harris, Danny W., et al. </a:t>
            </a:r>
            <a:r>
              <a:rPr kumimoji="0" lang="en-US" sz="1050" b="0" i="1" u="none" strike="noStrike" kern="1200" cap="none" spc="0" normalizeH="0" baseline="0" noProof="0">
                <a:ln>
                  <a:noFill/>
                </a:ln>
                <a:solidFill>
                  <a:prstClr val="white"/>
                </a:solidFill>
                <a:effectLst/>
                <a:uLnTx/>
                <a:uFillTx/>
                <a:latin typeface="Arial" panose="020B0604020202020204" pitchFamily="34" charset="0"/>
                <a:ea typeface="+mn-ea"/>
                <a:cs typeface="+mn-cs"/>
              </a:rPr>
              <a:t>Moon to Mars (M2M) Habitation Considerations: A Snap Shot As of January 2022</a:t>
            </a:r>
            <a:r>
              <a:rPr kumimoji="0" lang="en-US" sz="1050" b="0" i="0" u="none" strike="noStrike" kern="1200" cap="none" spc="0" normalizeH="0" baseline="0" noProof="0">
                <a:ln>
                  <a:noFill/>
                </a:ln>
                <a:solidFill>
                  <a:prstClr val="white"/>
                </a:solidFill>
                <a:effectLst/>
                <a:uLnTx/>
                <a:uFillTx/>
                <a:latin typeface="Arial" panose="020B0604020202020204" pitchFamily="34" charset="0"/>
                <a:ea typeface="+mn-ea"/>
                <a:cs typeface="+mn-cs"/>
              </a:rPr>
              <a:t>. No. M-1538. 2022.</a:t>
            </a:r>
            <a:endParaRPr kumimoji="0" lang="en-US" sz="10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78702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F376F024-E220-4B1F-A0B4-997E8726303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546828" y="1601370"/>
            <a:ext cx="6645172" cy="5256630"/>
          </a:xfrm>
          <a:prstGeom prst="rect">
            <a:avLst/>
          </a:prstGeom>
          <a:noFill/>
          <a:ln>
            <a:noFill/>
          </a:ln>
          <a:effectLst>
            <a:innerShdw dist="50800" dir="10800000">
              <a:prstClr val="black"/>
            </a:innerShdw>
          </a:effectLst>
        </p:spPr>
      </p:pic>
      <p:graphicFrame>
        <p:nvGraphicFramePr>
          <p:cNvPr id="11" name="Table 11">
            <a:extLst>
              <a:ext uri="{FF2B5EF4-FFF2-40B4-BE49-F238E27FC236}">
                <a16:creationId xmlns:a16="http://schemas.microsoft.com/office/drawing/2014/main" id="{4AF85469-68CF-43F6-864B-6A006C20BE22}"/>
              </a:ext>
            </a:extLst>
          </p:cNvPr>
          <p:cNvGraphicFramePr>
            <a:graphicFrameLocks noGrp="1"/>
          </p:cNvGraphicFramePr>
          <p:nvPr/>
        </p:nvGraphicFramePr>
        <p:xfrm>
          <a:off x="1579672" y="3756745"/>
          <a:ext cx="4663440" cy="2743200"/>
        </p:xfrm>
        <a:graphic>
          <a:graphicData uri="http://schemas.openxmlformats.org/drawingml/2006/table">
            <a:tbl>
              <a:tblPr firstRow="1" bandRow="1">
                <a:tableStyleId>{37CE84F3-28C3-443E-9E96-99CF82512B78}</a:tableStyleId>
              </a:tblPr>
              <a:tblGrid>
                <a:gridCol w="1737360">
                  <a:extLst>
                    <a:ext uri="{9D8B030D-6E8A-4147-A177-3AD203B41FA5}">
                      <a16:colId xmlns:a16="http://schemas.microsoft.com/office/drawing/2014/main" val="2531778403"/>
                    </a:ext>
                  </a:extLst>
                </a:gridCol>
                <a:gridCol w="2926080">
                  <a:extLst>
                    <a:ext uri="{9D8B030D-6E8A-4147-A177-3AD203B41FA5}">
                      <a16:colId xmlns:a16="http://schemas.microsoft.com/office/drawing/2014/main" val="4143325465"/>
                    </a:ext>
                  </a:extLst>
                </a:gridCol>
              </a:tblGrid>
              <a:tr h="292298">
                <a:tc gridSpan="2">
                  <a:txBody>
                    <a:bodyPr/>
                    <a:lstStyle/>
                    <a:p>
                      <a:r>
                        <a:rPr lang="en-US" sz="1400"/>
                        <a:t>Transit Habitat Ground Rules &amp; Assumptions</a:t>
                      </a:r>
                      <a:r>
                        <a:rPr lang="en-US" sz="1400" baseline="30000"/>
                        <a:t>1</a:t>
                      </a:r>
                    </a:p>
                  </a:txBody>
                  <a:tcPr>
                    <a:lnB w="12700" cap="flat" cmpd="sng" algn="ctr">
                      <a:solidFill>
                        <a:schemeClr val="bg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616189428"/>
                  </a:ext>
                </a:extLst>
              </a:tr>
              <a:tr h="292298">
                <a:tc>
                  <a:txBody>
                    <a:bodyPr/>
                    <a:lstStyle/>
                    <a:p>
                      <a:r>
                        <a:rPr lang="en-US" sz="1400"/>
                        <a:t>Crew Size</a:t>
                      </a:r>
                    </a:p>
                  </a:txBody>
                  <a:tcP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lang="en-US" sz="1400"/>
                        <a:t>4 crew</a:t>
                      </a:r>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436402192"/>
                  </a:ext>
                </a:extLst>
              </a:tr>
              <a:tr h="292298">
                <a:tc>
                  <a:txBody>
                    <a:bodyPr/>
                    <a:lstStyle/>
                    <a:p>
                      <a:r>
                        <a:rPr lang="en-US" sz="1400"/>
                        <a:t>Mission Duration</a:t>
                      </a:r>
                    </a:p>
                  </a:txBody>
                  <a:tcP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lang="en-US" sz="1400"/>
                        <a:t>Up to 1,200 days</a:t>
                      </a:r>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903924510"/>
                  </a:ext>
                </a:extLst>
              </a:tr>
              <a:tr h="292298">
                <a:tc>
                  <a:txBody>
                    <a:bodyPr/>
                    <a:lstStyle/>
                    <a:p>
                      <a:r>
                        <a:rPr lang="en-US" sz="1400"/>
                        <a:t>Solar Orbital Range</a:t>
                      </a:r>
                    </a:p>
                  </a:txBody>
                  <a:tcP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lang="en-US" sz="1400"/>
                        <a:t>0.6 – 1.6 AU</a:t>
                      </a:r>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191273493"/>
                  </a:ext>
                </a:extLst>
              </a:tr>
              <a:tr h="292298">
                <a:tc>
                  <a:txBody>
                    <a:bodyPr/>
                    <a:lstStyle/>
                    <a:p>
                      <a:r>
                        <a:rPr lang="en-US" sz="1400"/>
                        <a:t>Lifetime</a:t>
                      </a:r>
                    </a:p>
                  </a:txBody>
                  <a:tcP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lang="en-US" sz="1400"/>
                        <a:t>15 years</a:t>
                      </a:r>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772311620"/>
                  </a:ext>
                </a:extLst>
              </a:tr>
              <a:tr h="292298">
                <a:tc>
                  <a:txBody>
                    <a:bodyPr/>
                    <a:lstStyle/>
                    <a:p>
                      <a:r>
                        <a:rPr lang="en-US" sz="1400"/>
                        <a:t>Mass Target</a:t>
                      </a:r>
                    </a:p>
                  </a:txBody>
                  <a:tcP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lang="en-US" sz="1400"/>
                        <a:t>26.4 mt (dry, ~50 mt departure mass)</a:t>
                      </a:r>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532932558"/>
                  </a:ext>
                </a:extLst>
              </a:tr>
              <a:tr h="292298">
                <a:tc>
                  <a:txBody>
                    <a:bodyPr/>
                    <a:lstStyle/>
                    <a:p>
                      <a:r>
                        <a:rPr lang="en-US" sz="1400"/>
                        <a:t>Pressurized Volume</a:t>
                      </a:r>
                    </a:p>
                  </a:txBody>
                  <a:tcP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lang="en-US" sz="1400"/>
                        <a:t>~400 m</a:t>
                      </a:r>
                      <a:r>
                        <a:rPr lang="en-US" sz="1400" baseline="30000"/>
                        <a:t>3</a:t>
                      </a:r>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614300516"/>
                  </a:ext>
                </a:extLst>
              </a:tr>
              <a:tr h="292298">
                <a:tc>
                  <a:txBody>
                    <a:bodyPr/>
                    <a:lstStyle/>
                    <a:p>
                      <a:r>
                        <a:rPr lang="en-US" sz="1400"/>
                        <a:t>Operating Pressure</a:t>
                      </a:r>
                    </a:p>
                  </a:txBody>
                  <a:tcP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lang="en-US" sz="1400"/>
                        <a:t>10.2 – 14.7 psia (56.5-101.4 kPa)</a:t>
                      </a:r>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241645273"/>
                  </a:ext>
                </a:extLst>
              </a:tr>
              <a:tr h="292298">
                <a:tc>
                  <a:txBody>
                    <a:bodyPr/>
                    <a:lstStyle/>
                    <a:p>
                      <a:r>
                        <a:rPr lang="en-US" sz="1400"/>
                        <a:t>Oxygen Composition</a:t>
                      </a:r>
                    </a:p>
                  </a:txBody>
                  <a:tcP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tcPr>
                </a:tc>
                <a:tc>
                  <a:txBody>
                    <a:bodyPr/>
                    <a:lstStyle/>
                    <a:p>
                      <a:r>
                        <a:rPr lang="en-US" sz="1400"/>
                        <a:t>26.5-24.1% (limits for 10.2-14.7 psia)</a:t>
                      </a:r>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408195273"/>
                  </a:ext>
                </a:extLst>
              </a:tr>
            </a:tbl>
          </a:graphicData>
        </a:graphic>
      </p:graphicFrame>
      <p:sp>
        <p:nvSpPr>
          <p:cNvPr id="12" name="Rectangle: Rounded Corners 11">
            <a:extLst>
              <a:ext uri="{FF2B5EF4-FFF2-40B4-BE49-F238E27FC236}">
                <a16:creationId xmlns:a16="http://schemas.microsoft.com/office/drawing/2014/main" id="{0990465A-9684-49BA-A3C5-E0E24BDD3878}"/>
              </a:ext>
            </a:extLst>
          </p:cNvPr>
          <p:cNvSpPr/>
          <p:nvPr/>
        </p:nvSpPr>
        <p:spPr>
          <a:xfrm>
            <a:off x="547429" y="841098"/>
            <a:ext cx="7101967" cy="892471"/>
          </a:xfrm>
          <a:prstGeom prst="roundRect">
            <a:avLst/>
          </a:prstGeom>
          <a:solidFill>
            <a:srgbClr val="1A1B1E"/>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NASA’s transit habitat serves as crew living quarters during Mars analog and exploration missions during Artemis’ </a:t>
            </a:r>
            <a:r>
              <a:rPr kumimoji="0" lang="en-US" sz="1800" b="1" i="0" u="sng" strike="noStrike" kern="1200" cap="none" spc="0" normalizeH="0" baseline="0" noProof="0">
                <a:ln>
                  <a:noFill/>
                </a:ln>
                <a:solidFill>
                  <a:prstClr val="white"/>
                </a:solidFill>
                <a:effectLst/>
                <a:uLnTx/>
                <a:uFillTx/>
                <a:latin typeface="Calibri" panose="020F0502020204030204"/>
                <a:ea typeface="+mn-ea"/>
                <a:cs typeface="+mn-cs"/>
              </a:rPr>
              <a:t>Foundational Exploration</a:t>
            </a:r>
            <a:r>
              <a:rPr kumimoji="0" lang="en-US" sz="1800" b="1" i="0" u="none" strike="noStrike" kern="1200" cap="none" spc="0" normalizeH="0" baseline="0" noProof="0">
                <a:ln>
                  <a:noFill/>
                </a:ln>
                <a:solidFill>
                  <a:prstClr val="white"/>
                </a:solidFill>
                <a:effectLst/>
                <a:uLnTx/>
                <a:uFillTx/>
                <a:latin typeface="Calibri" panose="020F0502020204030204"/>
                <a:ea typeface="+mn-ea"/>
                <a:cs typeface="+mn-cs"/>
              </a:rPr>
              <a:t> </a:t>
            </a: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through </a:t>
            </a:r>
            <a:r>
              <a:rPr kumimoji="0" lang="en-US" sz="1800" b="1" i="0" u="sng" strike="noStrike" kern="1200" cap="none" spc="0" normalizeH="0" baseline="0" noProof="0">
                <a:ln>
                  <a:noFill/>
                </a:ln>
                <a:solidFill>
                  <a:prstClr val="white"/>
                </a:solidFill>
                <a:effectLst/>
                <a:uLnTx/>
                <a:uFillTx/>
                <a:latin typeface="Calibri" panose="020F0502020204030204"/>
                <a:ea typeface="+mn-ea"/>
                <a:cs typeface="+mn-cs"/>
              </a:rPr>
              <a:t>Humans to Mars</a:t>
            </a: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 activities</a:t>
            </a:r>
          </a:p>
        </p:txBody>
      </p:sp>
      <p:sp>
        <p:nvSpPr>
          <p:cNvPr id="13" name="Title 1">
            <a:extLst>
              <a:ext uri="{FF2B5EF4-FFF2-40B4-BE49-F238E27FC236}">
                <a16:creationId xmlns:a16="http://schemas.microsoft.com/office/drawing/2014/main" id="{0F2A955A-1851-41D6-BBD7-103345486921}"/>
              </a:ext>
            </a:extLst>
          </p:cNvPr>
          <p:cNvSpPr>
            <a:spLocks noGrp="1"/>
          </p:cNvSpPr>
          <p:nvPr>
            <p:ph type="title"/>
          </p:nvPr>
        </p:nvSpPr>
        <p:spPr>
          <a:xfrm>
            <a:off x="283831" y="110386"/>
            <a:ext cx="10515600" cy="892175"/>
          </a:xfrm>
        </p:spPr>
        <p:txBody>
          <a:bodyPr/>
          <a:lstStyle/>
          <a:p>
            <a:r>
              <a:rPr lang="en-US"/>
              <a:t>Transit Habitat Reference Concept</a:t>
            </a:r>
          </a:p>
        </p:txBody>
      </p:sp>
      <p:sp>
        <p:nvSpPr>
          <p:cNvPr id="14" name="TextBox 13">
            <a:extLst>
              <a:ext uri="{FF2B5EF4-FFF2-40B4-BE49-F238E27FC236}">
                <a16:creationId xmlns:a16="http://schemas.microsoft.com/office/drawing/2014/main" id="{2C8E6768-D4CC-4F44-ADC4-598FD78DB8C6}"/>
              </a:ext>
            </a:extLst>
          </p:cNvPr>
          <p:cNvSpPr txBox="1"/>
          <p:nvPr/>
        </p:nvSpPr>
        <p:spPr>
          <a:xfrm>
            <a:off x="675614" y="1878757"/>
            <a:ext cx="6312609"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Key Transit Habitat functions: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Resource sharing and interfaces with Gateway</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Radiation and Solar Proton Event (SPE) protection</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Docking capabilities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Regenerative ECLS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Logistics storage</a:t>
            </a:r>
          </a:p>
        </p:txBody>
      </p:sp>
      <p:pic>
        <p:nvPicPr>
          <p:cNvPr id="15" name="Picture 14" descr="A picture containing indoor, clothes, several&#10;&#10;Description automatically generated">
            <a:extLst>
              <a:ext uri="{FF2B5EF4-FFF2-40B4-BE49-F238E27FC236}">
                <a16:creationId xmlns:a16="http://schemas.microsoft.com/office/drawing/2014/main" id="{80CCAFC9-05C3-4686-8B37-F0525E1E37E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171" y="5155098"/>
            <a:ext cx="1478810" cy="502795"/>
          </a:xfrm>
          <a:prstGeom prst="rect">
            <a:avLst/>
          </a:prstGeom>
        </p:spPr>
      </p:pic>
      <p:pic>
        <p:nvPicPr>
          <p:cNvPr id="16" name="Picture 15">
            <a:extLst>
              <a:ext uri="{FF2B5EF4-FFF2-40B4-BE49-F238E27FC236}">
                <a16:creationId xmlns:a16="http://schemas.microsoft.com/office/drawing/2014/main" id="{08EDFEC9-8DF2-44F2-BD83-9002BAE2DBF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95477" y="4747576"/>
            <a:ext cx="1478810" cy="1042561"/>
          </a:xfrm>
          <a:prstGeom prst="rect">
            <a:avLst/>
          </a:prstGeom>
        </p:spPr>
      </p:pic>
      <p:sp>
        <p:nvSpPr>
          <p:cNvPr id="18" name="TextBox 17">
            <a:extLst>
              <a:ext uri="{FF2B5EF4-FFF2-40B4-BE49-F238E27FC236}">
                <a16:creationId xmlns:a16="http://schemas.microsoft.com/office/drawing/2014/main" id="{2F829734-7F4B-4534-9291-695A68EC9F66}"/>
              </a:ext>
            </a:extLst>
          </p:cNvPr>
          <p:cNvSpPr txBox="1"/>
          <p:nvPr/>
        </p:nvSpPr>
        <p:spPr>
          <a:xfrm>
            <a:off x="283831" y="6623607"/>
            <a:ext cx="7744428"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30000" noProof="0">
                <a:ln>
                  <a:noFill/>
                </a:ln>
                <a:solidFill>
                  <a:prstClr val="white"/>
                </a:solidFill>
                <a:effectLst/>
                <a:uLnTx/>
                <a:uFillTx/>
                <a:latin typeface="Arial" panose="020B0604020202020204" pitchFamily="34" charset="0"/>
                <a:ea typeface="+mn-ea"/>
                <a:cs typeface="+mn-cs"/>
              </a:rPr>
              <a:t>1</a:t>
            </a:r>
            <a:r>
              <a:rPr kumimoji="0" lang="en-US" sz="1050" b="0" i="0" u="none" strike="noStrike" kern="1200" cap="none" spc="0" normalizeH="0" baseline="0" noProof="0">
                <a:ln>
                  <a:noFill/>
                </a:ln>
                <a:solidFill>
                  <a:prstClr val="white"/>
                </a:solidFill>
                <a:effectLst/>
                <a:uLnTx/>
                <a:uFillTx/>
                <a:latin typeface="Arial" panose="020B0604020202020204" pitchFamily="34" charset="0"/>
                <a:ea typeface="+mn-ea"/>
                <a:cs typeface="+mn-cs"/>
              </a:rPr>
              <a:t> Harris, Danny W., et al. </a:t>
            </a:r>
            <a:r>
              <a:rPr kumimoji="0" lang="en-US" sz="1050" b="0" i="1" u="none" strike="noStrike" kern="1200" cap="none" spc="0" normalizeH="0" baseline="0" noProof="0">
                <a:ln>
                  <a:noFill/>
                </a:ln>
                <a:solidFill>
                  <a:prstClr val="white"/>
                </a:solidFill>
                <a:effectLst/>
                <a:uLnTx/>
                <a:uFillTx/>
                <a:latin typeface="Arial" panose="020B0604020202020204" pitchFamily="34" charset="0"/>
                <a:ea typeface="+mn-ea"/>
                <a:cs typeface="+mn-cs"/>
              </a:rPr>
              <a:t>Moon to Mars (M2M) Habitation Considerations: A Snap Shot As of January 2022</a:t>
            </a:r>
            <a:r>
              <a:rPr kumimoji="0" lang="en-US" sz="1050" b="0" i="0" u="none" strike="noStrike" kern="1200" cap="none" spc="0" normalizeH="0" baseline="0" noProof="0">
                <a:ln>
                  <a:noFill/>
                </a:ln>
                <a:solidFill>
                  <a:prstClr val="white"/>
                </a:solidFill>
                <a:effectLst/>
                <a:uLnTx/>
                <a:uFillTx/>
                <a:latin typeface="Arial" panose="020B0604020202020204" pitchFamily="34" charset="0"/>
                <a:ea typeface="+mn-ea"/>
                <a:cs typeface="+mn-cs"/>
              </a:rPr>
              <a:t>. No. M-1538. 2022.</a:t>
            </a:r>
            <a:endParaRPr kumimoji="0" lang="en-US" sz="10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72145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8DA020C-4D05-4B44-ACC9-3CD869DC8D6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967351" y="-1"/>
            <a:ext cx="4224651" cy="3346705"/>
          </a:xfrm>
          <a:custGeom>
            <a:avLst/>
            <a:gdLst/>
            <a:ahLst/>
            <a:cxnLst/>
            <a:rect l="l" t="t" r="r" b="b"/>
            <a:pathLst>
              <a:path w="4224651" h="3346705">
                <a:moveTo>
                  <a:pt x="1549963" y="0"/>
                </a:moveTo>
                <a:lnTo>
                  <a:pt x="1555540" y="0"/>
                </a:lnTo>
                <a:lnTo>
                  <a:pt x="2621768" y="0"/>
                </a:lnTo>
                <a:lnTo>
                  <a:pt x="4224651" y="0"/>
                </a:lnTo>
                <a:lnTo>
                  <a:pt x="4224651" y="3346705"/>
                </a:lnTo>
                <a:lnTo>
                  <a:pt x="0" y="3346705"/>
                </a:lnTo>
                <a:close/>
              </a:path>
            </a:pathLst>
          </a:custGeom>
        </p:spPr>
      </p:pic>
      <p:pic>
        <p:nvPicPr>
          <p:cNvPr id="10" name="Picture 9">
            <a:extLst>
              <a:ext uri="{FF2B5EF4-FFF2-40B4-BE49-F238E27FC236}">
                <a16:creationId xmlns:a16="http://schemas.microsoft.com/office/drawing/2014/main" id="{DFA03582-60FA-4F42-8A04-81B7B6C6DA3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1340"/>
          <a:stretch/>
        </p:blipFill>
        <p:spPr>
          <a:xfrm>
            <a:off x="4493434" y="243"/>
            <a:ext cx="7698564" cy="3346705"/>
          </a:xfrm>
          <a:custGeom>
            <a:avLst/>
            <a:gdLst/>
            <a:ahLst/>
            <a:cxnLst/>
            <a:rect l="l" t="t" r="r" b="b"/>
            <a:pathLst>
              <a:path w="7698564" h="3346705">
                <a:moveTo>
                  <a:pt x="1549963" y="0"/>
                </a:moveTo>
                <a:lnTo>
                  <a:pt x="1555540" y="0"/>
                </a:lnTo>
                <a:lnTo>
                  <a:pt x="2621768" y="0"/>
                </a:lnTo>
                <a:lnTo>
                  <a:pt x="4832507" y="0"/>
                </a:lnTo>
                <a:lnTo>
                  <a:pt x="3282657" y="3346461"/>
                </a:lnTo>
                <a:lnTo>
                  <a:pt x="7698564" y="3346461"/>
                </a:lnTo>
                <a:lnTo>
                  <a:pt x="7698564" y="3346705"/>
                </a:lnTo>
                <a:lnTo>
                  <a:pt x="0" y="3346705"/>
                </a:lnTo>
                <a:close/>
              </a:path>
            </a:pathLst>
          </a:custGeom>
        </p:spPr>
      </p:pic>
      <p:pic>
        <p:nvPicPr>
          <p:cNvPr id="11" name="Picture 10">
            <a:extLst>
              <a:ext uri="{FF2B5EF4-FFF2-40B4-BE49-F238E27FC236}">
                <a16:creationId xmlns:a16="http://schemas.microsoft.com/office/drawing/2014/main" id="{A95D2AD1-976B-EE48-8058-347C0A3B3E9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r="-3"/>
          <a:stretch/>
        </p:blipFill>
        <p:spPr>
          <a:xfrm>
            <a:off x="20" y="10"/>
            <a:ext cx="5859777" cy="3346695"/>
          </a:xfrm>
          <a:custGeom>
            <a:avLst/>
            <a:gdLst/>
            <a:ahLst/>
            <a:cxnLst/>
            <a:rect l="l" t="t" r="r" b="b"/>
            <a:pathLst>
              <a:path w="5859797" h="3346705">
                <a:moveTo>
                  <a:pt x="0" y="0"/>
                </a:moveTo>
                <a:lnTo>
                  <a:pt x="5859797" y="0"/>
                </a:lnTo>
                <a:lnTo>
                  <a:pt x="4309834" y="3346705"/>
                </a:lnTo>
                <a:lnTo>
                  <a:pt x="4304257" y="3346705"/>
                </a:lnTo>
                <a:lnTo>
                  <a:pt x="3238029" y="3346705"/>
                </a:lnTo>
                <a:lnTo>
                  <a:pt x="0" y="3346705"/>
                </a:lnTo>
                <a:close/>
              </a:path>
            </a:pathLst>
          </a:custGeom>
        </p:spPr>
      </p:pic>
      <p:pic>
        <p:nvPicPr>
          <p:cNvPr id="6" name="Picture 5">
            <a:extLst>
              <a:ext uri="{FF2B5EF4-FFF2-40B4-BE49-F238E27FC236}">
                <a16:creationId xmlns:a16="http://schemas.microsoft.com/office/drawing/2014/main" id="{E3B06930-8BCE-A345-996D-0EE40F1833B5}"/>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6350090" y="3511295"/>
            <a:ext cx="5841911" cy="3346705"/>
          </a:xfrm>
          <a:custGeom>
            <a:avLst/>
            <a:gdLst/>
            <a:ahLst/>
            <a:cxnLst/>
            <a:rect l="l" t="t" r="r" b="b"/>
            <a:pathLst>
              <a:path w="5841911" h="3346705">
                <a:moveTo>
                  <a:pt x="1549963" y="0"/>
                </a:moveTo>
                <a:lnTo>
                  <a:pt x="1555540" y="0"/>
                </a:lnTo>
                <a:lnTo>
                  <a:pt x="2621768" y="0"/>
                </a:lnTo>
                <a:lnTo>
                  <a:pt x="5841911" y="0"/>
                </a:lnTo>
                <a:lnTo>
                  <a:pt x="5841911" y="3346705"/>
                </a:lnTo>
                <a:lnTo>
                  <a:pt x="0" y="3346705"/>
                </a:lnTo>
                <a:close/>
              </a:path>
            </a:pathLst>
          </a:custGeom>
        </p:spPr>
      </p:pic>
      <p:pic>
        <p:nvPicPr>
          <p:cNvPr id="8" name="Picture 7">
            <a:extLst>
              <a:ext uri="{FF2B5EF4-FFF2-40B4-BE49-F238E27FC236}">
                <a16:creationId xmlns:a16="http://schemas.microsoft.com/office/drawing/2014/main" id="{8C6532B1-9417-D241-9A56-97DC1B851FD7}"/>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r="-2" b="-2"/>
          <a:stretch/>
        </p:blipFill>
        <p:spPr>
          <a:xfrm>
            <a:off x="2861892" y="3511296"/>
            <a:ext cx="4836673" cy="3346705"/>
          </a:xfrm>
          <a:custGeom>
            <a:avLst/>
            <a:gdLst/>
            <a:ahLst/>
            <a:cxnLst/>
            <a:rect l="l" t="t" r="r" b="b"/>
            <a:pathLst>
              <a:path w="4836673" h="3346705">
                <a:moveTo>
                  <a:pt x="1549963" y="0"/>
                </a:moveTo>
                <a:lnTo>
                  <a:pt x="4836673" y="0"/>
                </a:lnTo>
                <a:lnTo>
                  <a:pt x="3286710" y="3346705"/>
                </a:lnTo>
                <a:lnTo>
                  <a:pt x="3281133" y="3346705"/>
                </a:lnTo>
                <a:lnTo>
                  <a:pt x="2214905" y="3346705"/>
                </a:lnTo>
                <a:lnTo>
                  <a:pt x="0" y="3346705"/>
                </a:lnTo>
                <a:close/>
              </a:path>
            </a:pathLst>
          </a:custGeom>
        </p:spPr>
      </p:pic>
      <p:pic>
        <p:nvPicPr>
          <p:cNvPr id="4" name="Picture 3">
            <a:extLst>
              <a:ext uri="{FF2B5EF4-FFF2-40B4-BE49-F238E27FC236}">
                <a16:creationId xmlns:a16="http://schemas.microsoft.com/office/drawing/2014/main" id="{3DD1E605-DE39-B643-8E6F-E8B42FFC1952}"/>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r="-3"/>
          <a:stretch/>
        </p:blipFill>
        <p:spPr>
          <a:xfrm>
            <a:off x="-3" y="3511295"/>
            <a:ext cx="4213642" cy="3346705"/>
          </a:xfrm>
          <a:custGeom>
            <a:avLst/>
            <a:gdLst/>
            <a:ahLst/>
            <a:cxnLst/>
            <a:rect l="l" t="t" r="r" b="b"/>
            <a:pathLst>
              <a:path w="4213642" h="3346705">
                <a:moveTo>
                  <a:pt x="0" y="0"/>
                </a:moveTo>
                <a:lnTo>
                  <a:pt x="4213642" y="0"/>
                </a:lnTo>
                <a:lnTo>
                  <a:pt x="2663679" y="3346705"/>
                </a:lnTo>
                <a:lnTo>
                  <a:pt x="2658102" y="3346705"/>
                </a:lnTo>
                <a:lnTo>
                  <a:pt x="1591874" y="3346705"/>
                </a:lnTo>
                <a:lnTo>
                  <a:pt x="0" y="3346705"/>
                </a:lnTo>
                <a:close/>
              </a:path>
            </a:pathLst>
          </a:custGeom>
        </p:spPr>
      </p:pic>
      <p:sp>
        <p:nvSpPr>
          <p:cNvPr id="13" name="TextBox 12">
            <a:extLst>
              <a:ext uri="{FF2B5EF4-FFF2-40B4-BE49-F238E27FC236}">
                <a16:creationId xmlns:a16="http://schemas.microsoft.com/office/drawing/2014/main" id="{50CA6054-3862-4C4B-8260-974EAEA9DFA7}"/>
              </a:ext>
            </a:extLst>
          </p:cNvPr>
          <p:cNvSpPr txBox="1"/>
          <p:nvPr/>
        </p:nvSpPr>
        <p:spPr>
          <a:xfrm>
            <a:off x="-3" y="3014307"/>
            <a:ext cx="12192005" cy="584775"/>
          </a:xfrm>
          <a:prstGeom prst="rect">
            <a:avLst/>
          </a:prstGeom>
          <a:solidFill>
            <a:schemeClr val="tx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x-none" sz="3200" b="1" i="0" u="none" strike="noStrike" kern="1200" cap="none" spc="0" normalizeH="0" baseline="0" noProof="0">
                <a:ln>
                  <a:noFill/>
                </a:ln>
                <a:solidFill>
                  <a:prstClr val="white"/>
                </a:solidFill>
                <a:effectLst/>
                <a:uLnTx/>
                <a:uFillTx/>
                <a:latin typeface="Calibri" panose="020F0502020204030204"/>
                <a:ea typeface="+mn-ea"/>
                <a:cs typeface="+mn-cs"/>
              </a:rPr>
              <a:t>NextSTEP Appendix A: Habitation Systems</a:t>
            </a:r>
            <a:endParaRPr kumimoji="0" lang="en-US" sz="1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 name="TextBox 13">
            <a:extLst>
              <a:ext uri="{FF2B5EF4-FFF2-40B4-BE49-F238E27FC236}">
                <a16:creationId xmlns:a16="http://schemas.microsoft.com/office/drawing/2014/main" id="{906C2293-7042-7C4C-8657-7A578007E92A}"/>
              </a:ext>
            </a:extLst>
          </p:cNvPr>
          <p:cNvSpPr txBox="1"/>
          <p:nvPr/>
        </p:nvSpPr>
        <p:spPr>
          <a:xfrm>
            <a:off x="-3" y="5544706"/>
            <a:ext cx="12192001" cy="1015663"/>
          </a:xfrm>
          <a:prstGeom prst="rect">
            <a:avLst/>
          </a:prstGeom>
          <a:solidFill>
            <a:schemeClr val="tx1">
              <a:alpha val="68000"/>
            </a:schemeClr>
          </a:solidFill>
        </p:spPr>
        <p:txBody>
          <a:bodyPr wrap="square" lIns="91440" tIns="45720" rIns="91440" bIns="45720" rtlCol="0" anchor="t">
            <a:spAutoFit/>
          </a:bodyPr>
          <a:lstStyle/>
          <a:p>
            <a:pPr marL="346075"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Phase 1 – 2015-2016: Concept Designs and Operations</a:t>
            </a:r>
          </a:p>
          <a:p>
            <a:pPr marL="346075"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Phase 2 – 2016-2019: Prototype Development and Testing</a:t>
            </a:r>
          </a:p>
          <a:p>
            <a:pPr marL="346075"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chemeClr val="bg1"/>
                </a:solidFill>
                <a:effectLst/>
                <a:uLnTx/>
                <a:uFillTx/>
                <a:latin typeface="Arial"/>
                <a:ea typeface="+mn-ea"/>
                <a:cs typeface="Arial"/>
              </a:rPr>
              <a:t>Phase 3 – 2019-2023: Concept maturation and focus on long-duration, in-space and surface habitats</a:t>
            </a:r>
          </a:p>
        </p:txBody>
      </p:sp>
      <p:sp>
        <p:nvSpPr>
          <p:cNvPr id="2" name="Slide Number Placeholder 1">
            <a:extLst>
              <a:ext uri="{FF2B5EF4-FFF2-40B4-BE49-F238E27FC236}">
                <a16:creationId xmlns:a16="http://schemas.microsoft.com/office/drawing/2014/main" id="{FDA14D77-B8EE-6E4E-9F87-351F4473951A}"/>
              </a:ext>
            </a:extLst>
          </p:cNvPr>
          <p:cNvSpPr>
            <a:spLocks noGrp="1"/>
          </p:cNvSpPr>
          <p:nvPr>
            <p:ph type="sldNum" sz="quarter" idx="12"/>
          </p:nvPr>
        </p:nvSpPr>
        <p:spPr>
          <a:xfrm>
            <a:off x="8610600" y="620642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B77EFC-0405-AC4B-B164-F2BB4E66E3E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9396812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1716E-D439-42E9-8A3D-F63AEF89D540}"/>
              </a:ext>
            </a:extLst>
          </p:cNvPr>
          <p:cNvSpPr>
            <a:spLocks noGrp="1"/>
          </p:cNvSpPr>
          <p:nvPr>
            <p:ph type="title"/>
          </p:nvPr>
        </p:nvSpPr>
        <p:spPr/>
        <p:txBody>
          <a:bodyPr/>
          <a:lstStyle/>
          <a:p>
            <a:r>
              <a:rPr lang="en-US" err="1"/>
              <a:t>NextSTEP</a:t>
            </a:r>
            <a:r>
              <a:rPr lang="en-US"/>
              <a:t> Appendix A - Habitation</a:t>
            </a:r>
          </a:p>
        </p:txBody>
      </p:sp>
      <p:sp>
        <p:nvSpPr>
          <p:cNvPr id="3" name="Content Placeholder 2">
            <a:extLst>
              <a:ext uri="{FF2B5EF4-FFF2-40B4-BE49-F238E27FC236}">
                <a16:creationId xmlns:a16="http://schemas.microsoft.com/office/drawing/2014/main" id="{19D13ECB-6238-4A8B-8C1B-66E3AC8B8EDF}"/>
              </a:ext>
            </a:extLst>
          </p:cNvPr>
          <p:cNvSpPr>
            <a:spLocks noGrp="1"/>
          </p:cNvSpPr>
          <p:nvPr>
            <p:ph idx="1"/>
          </p:nvPr>
        </p:nvSpPr>
        <p:spPr>
          <a:xfrm>
            <a:off x="986092" y="2190042"/>
            <a:ext cx="6124999" cy="3714252"/>
          </a:xfrm>
        </p:spPr>
        <p:txBody>
          <a:bodyPr>
            <a:normAutofit fontScale="70000" lnSpcReduction="20000"/>
          </a:bodyPr>
          <a:lstStyle/>
          <a:p>
            <a:r>
              <a:rPr lang="en-US"/>
              <a:t>Current contracted partners</a:t>
            </a:r>
          </a:p>
          <a:p>
            <a:pPr lvl="1"/>
            <a:r>
              <a:rPr lang="en-US"/>
              <a:t>Boeing</a:t>
            </a:r>
          </a:p>
          <a:p>
            <a:pPr lvl="1"/>
            <a:r>
              <a:rPr lang="en-US"/>
              <a:t>Lockheed Martin</a:t>
            </a:r>
          </a:p>
          <a:p>
            <a:pPr lvl="1"/>
            <a:r>
              <a:rPr lang="en-US"/>
              <a:t>Sierra Space</a:t>
            </a:r>
          </a:p>
          <a:p>
            <a:pPr marL="457200" lvl="1" indent="0">
              <a:buNone/>
            </a:pPr>
            <a:endParaRPr lang="en-US"/>
          </a:p>
          <a:p>
            <a:r>
              <a:rPr lang="en-US" err="1"/>
              <a:t>Softgoods</a:t>
            </a:r>
            <a:r>
              <a:rPr lang="en-US"/>
              <a:t> (inflatable) advancement</a:t>
            </a:r>
          </a:p>
          <a:p>
            <a:pPr lvl="1"/>
            <a:r>
              <a:rPr lang="en-US" u="sng"/>
              <a:t>Burst testing</a:t>
            </a:r>
            <a:r>
              <a:rPr lang="en-US"/>
              <a:t> – determine ultimate burst pressure of article</a:t>
            </a:r>
          </a:p>
          <a:p>
            <a:pPr lvl="1"/>
            <a:r>
              <a:rPr lang="en-US" u="sng"/>
              <a:t>Creep testing</a:t>
            </a:r>
            <a:r>
              <a:rPr lang="en-US"/>
              <a:t> – determine material deformation under load</a:t>
            </a:r>
          </a:p>
          <a:p>
            <a:pPr marL="457200" lvl="1" indent="0">
              <a:buNone/>
            </a:pPr>
            <a:endParaRPr lang="en-US"/>
          </a:p>
          <a:p>
            <a:r>
              <a:rPr lang="en-US"/>
              <a:t>Additional efforts:</a:t>
            </a:r>
          </a:p>
          <a:p>
            <a:pPr lvl="1"/>
            <a:r>
              <a:rPr lang="en-US"/>
              <a:t>Habitat concept design &amp; maturation</a:t>
            </a:r>
          </a:p>
          <a:p>
            <a:pPr lvl="1"/>
            <a:r>
              <a:rPr lang="en-US"/>
              <a:t>Composite structures</a:t>
            </a:r>
          </a:p>
        </p:txBody>
      </p:sp>
      <p:pic>
        <p:nvPicPr>
          <p:cNvPr id="6" name="Picture 5">
            <a:extLst>
              <a:ext uri="{FF2B5EF4-FFF2-40B4-BE49-F238E27FC236}">
                <a16:creationId xmlns:a16="http://schemas.microsoft.com/office/drawing/2014/main" id="{43C73846-9D7E-449D-BB27-7DFDE61D6EC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1"/>
          <a:stretch/>
        </p:blipFill>
        <p:spPr>
          <a:xfrm>
            <a:off x="8081670" y="1265623"/>
            <a:ext cx="3320373" cy="1560576"/>
          </a:xfrm>
          <a:prstGeom prst="rect">
            <a:avLst/>
          </a:prstGeom>
          <a:effectLst>
            <a:innerShdw blurRad="114300">
              <a:prstClr val="black"/>
            </a:innerShdw>
          </a:effectLst>
        </p:spPr>
      </p:pic>
      <p:pic>
        <p:nvPicPr>
          <p:cNvPr id="7" name="Picture 6">
            <a:extLst>
              <a:ext uri="{FF2B5EF4-FFF2-40B4-BE49-F238E27FC236}">
                <a16:creationId xmlns:a16="http://schemas.microsoft.com/office/drawing/2014/main" id="{67D31CF9-96D6-4B2F-9EE7-69A5EA861A6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553469" y="3472262"/>
            <a:ext cx="2658128" cy="2296821"/>
          </a:xfrm>
          <a:prstGeom prst="rect">
            <a:avLst/>
          </a:prstGeom>
          <a:effectLst>
            <a:innerShdw blurRad="114300">
              <a:prstClr val="black"/>
            </a:innerShdw>
          </a:effectLst>
        </p:spPr>
      </p:pic>
      <p:pic>
        <p:nvPicPr>
          <p:cNvPr id="8" name="Online Media 7" title="Inflatable Habitat Burst Pressure Test at NASA">
            <a:hlinkClick r:id="" action="ppaction://media"/>
            <a:extLst>
              <a:ext uri="{FF2B5EF4-FFF2-40B4-BE49-F238E27FC236}">
                <a16:creationId xmlns:a16="http://schemas.microsoft.com/office/drawing/2014/main" id="{387B9EDA-D57C-40FC-8196-1FE746EB5515}"/>
              </a:ext>
            </a:extLst>
          </p:cNvPr>
          <p:cNvPicPr>
            <a:picLocks noRot="1" noChangeAspect="1"/>
          </p:cNvPicPr>
          <p:nvPr>
            <a:videoFile r:link="rId1"/>
          </p:nvPr>
        </p:nvPicPr>
        <p:blipFill>
          <a:blip r:embed="rId5"/>
          <a:stretch>
            <a:fillRect/>
          </a:stretch>
        </p:blipFill>
        <p:spPr>
          <a:xfrm>
            <a:off x="6595583" y="5255121"/>
            <a:ext cx="2540000" cy="1435100"/>
          </a:xfrm>
          <a:prstGeom prst="rect">
            <a:avLst/>
          </a:prstGeom>
        </p:spPr>
      </p:pic>
      <p:sp>
        <p:nvSpPr>
          <p:cNvPr id="9" name="TextBox 8">
            <a:extLst>
              <a:ext uri="{FF2B5EF4-FFF2-40B4-BE49-F238E27FC236}">
                <a16:creationId xmlns:a16="http://schemas.microsoft.com/office/drawing/2014/main" id="{2AFCA94D-E3C6-402B-8EFB-A6150064E1C4}"/>
              </a:ext>
            </a:extLst>
          </p:cNvPr>
          <p:cNvSpPr txBox="1"/>
          <p:nvPr/>
        </p:nvSpPr>
        <p:spPr>
          <a:xfrm>
            <a:off x="7419169" y="2945701"/>
            <a:ext cx="4274414" cy="389103"/>
          </a:xfrm>
          <a:prstGeom prst="rect">
            <a:avLst/>
          </a:prstGeom>
          <a:gradFill flip="none" rotWithShape="1">
            <a:gsLst>
              <a:gs pos="0">
                <a:srgbClr val="002060">
                  <a:alpha val="0"/>
                </a:srgbClr>
              </a:gs>
              <a:gs pos="23000">
                <a:srgbClr val="00206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 bIns="45720" rtlCol="0" anchor="ctr"/>
          <a:lstStyle>
            <a:defPPr>
              <a:defRPr lang="en-US"/>
            </a:defPPr>
            <a:lvl1pPr>
              <a:defRPr sz="2000">
                <a:solidFill>
                  <a:schemeClr val="lt1"/>
                </a:solidFill>
                <a:effectLst>
                  <a:glow rad="88900">
                    <a:schemeClr val="tx1">
                      <a:alpha val="60000"/>
                    </a:schemeClr>
                  </a:glow>
                </a:effectLs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glow rad="88900">
                    <a:prstClr val="black">
                      <a:alpha val="60000"/>
                    </a:prstClr>
                  </a:glow>
                </a:effectLst>
                <a:uLnTx/>
                <a:uFillTx/>
                <a:latin typeface="Calibri" panose="020F0502020204030204"/>
                <a:ea typeface="+mn-ea"/>
                <a:cs typeface="+mn-cs"/>
              </a:rPr>
              <a:t>NASA before/after images from test conducted at Johnson Space Center in collaboration with Sierra Space and ILC Dover</a:t>
            </a:r>
          </a:p>
        </p:txBody>
      </p:sp>
      <p:sp>
        <p:nvSpPr>
          <p:cNvPr id="10" name="Rectangle: Rounded Corners 9">
            <a:extLst>
              <a:ext uri="{FF2B5EF4-FFF2-40B4-BE49-F238E27FC236}">
                <a16:creationId xmlns:a16="http://schemas.microsoft.com/office/drawing/2014/main" id="{C3CC5293-AA88-4EE2-B8CC-B011BBE2582C}"/>
              </a:ext>
            </a:extLst>
          </p:cNvPr>
          <p:cNvSpPr/>
          <p:nvPr/>
        </p:nvSpPr>
        <p:spPr>
          <a:xfrm>
            <a:off x="1294169" y="1168410"/>
            <a:ext cx="5632323" cy="726142"/>
          </a:xfrm>
          <a:prstGeom prst="roundRect">
            <a:avLst/>
          </a:prstGeom>
          <a:solidFill>
            <a:srgbClr val="1A1B1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Advancing near-term habitation reference concepts through collaborative public-private partnerships</a:t>
            </a:r>
          </a:p>
        </p:txBody>
      </p:sp>
    </p:spTree>
    <p:extLst>
      <p:ext uri="{BB962C8B-B14F-4D97-AF65-F5344CB8AC3E}">
        <p14:creationId xmlns:p14="http://schemas.microsoft.com/office/powerpoint/2010/main" val="2414113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9C052F4D-09F7-445D-B46D-0EED22C8FA04}"/>
              </a:ext>
            </a:extLst>
          </p:cNvPr>
          <p:cNvSpPr>
            <a:spLocks noGrp="1"/>
          </p:cNvSpPr>
          <p:nvPr>
            <p:ph type="pic" sz="quarter" idx="10"/>
          </p:nvPr>
        </p:nvSpPr>
        <p:spPr/>
      </p:sp>
      <p:pic>
        <p:nvPicPr>
          <p:cNvPr id="10242" name="Picture 2">
            <a:extLst>
              <a:ext uri="{FF2B5EF4-FFF2-40B4-BE49-F238E27FC236}">
                <a16:creationId xmlns:a16="http://schemas.microsoft.com/office/drawing/2014/main" id="{A0B65ED6-6AC7-4750-A7F9-0FFF4E92B54D}"/>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33091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42D7B5F0-DB3C-4C00-A889-8C77EDDAFD28}"/>
              </a:ext>
            </a:extLst>
          </p:cNvPr>
          <p:cNvSpPr>
            <a:spLocks noGrp="1"/>
          </p:cNvSpPr>
          <p:nvPr>
            <p:ph type="pic" sz="quarter" idx="10"/>
          </p:nvPr>
        </p:nvSpPr>
        <p:spPr/>
      </p:sp>
      <p:pic>
        <p:nvPicPr>
          <p:cNvPr id="11266" name="Picture 2">
            <a:extLst>
              <a:ext uri="{FF2B5EF4-FFF2-40B4-BE49-F238E27FC236}">
                <a16:creationId xmlns:a16="http://schemas.microsoft.com/office/drawing/2014/main" id="{DEF5F981-99EA-47AB-BBC6-3C452280C07C}"/>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1"/>
            <a:ext cx="12192000"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83371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a:extLst>
              <a:ext uri="{FF2B5EF4-FFF2-40B4-BE49-F238E27FC236}">
                <a16:creationId xmlns:a16="http://schemas.microsoft.com/office/drawing/2014/main" id="{2051267E-21C7-4736-A266-DF9C5622ABBF}"/>
              </a:ext>
            </a:extLst>
          </p:cNvPr>
          <p:cNvPicPr>
            <a:picLocks noGrp="1" noChangeAspect="1" noChangeArrowheads="1"/>
          </p:cNvPicPr>
          <p:nvPr>
            <p:ph type="pic" sz="quarter" idx="10"/>
          </p:nvPr>
        </p:nvPicPr>
        <p:blipFill>
          <a:blip r:embed="rId2">
            <a:extLst>
              <a:ext uri="{28A0092B-C50C-407E-A947-70E740481C1C}">
                <a14:useLocalDpi xmlns:a14="http://schemas.microsoft.com/office/drawing/2010/main"/>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28549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EF5B1-A1CA-C275-3936-CE77150DA75E}"/>
              </a:ext>
            </a:extLst>
          </p:cNvPr>
          <p:cNvSpPr>
            <a:spLocks noGrp="1"/>
          </p:cNvSpPr>
          <p:nvPr>
            <p:ph type="ctrTitle"/>
          </p:nvPr>
        </p:nvSpPr>
        <p:spPr/>
        <p:txBody>
          <a:bodyPr/>
          <a:lstStyle/>
          <a:p>
            <a:r>
              <a:rPr lang="en-US"/>
              <a:t>The Project</a:t>
            </a:r>
          </a:p>
        </p:txBody>
      </p:sp>
      <p:sp>
        <p:nvSpPr>
          <p:cNvPr id="3" name="Subtitle 2">
            <a:extLst>
              <a:ext uri="{FF2B5EF4-FFF2-40B4-BE49-F238E27FC236}">
                <a16:creationId xmlns:a16="http://schemas.microsoft.com/office/drawing/2014/main" id="{3F5AC170-B9E6-47F1-D1FC-9008F1F112AD}"/>
              </a:ext>
            </a:extLst>
          </p:cNvPr>
          <p:cNvSpPr>
            <a:spLocks noGrp="1"/>
          </p:cNvSpPr>
          <p:nvPr>
            <p:ph type="subTitle" idx="1"/>
          </p:nvPr>
        </p:nvSpPr>
        <p:spPr/>
        <p:txBody>
          <a:bodyPr/>
          <a:lstStyle/>
          <a:p>
            <a:r>
              <a:rPr lang="en-US"/>
              <a:t>Architecting an evolvable lunar habitation architecture</a:t>
            </a:r>
          </a:p>
        </p:txBody>
      </p:sp>
    </p:spTree>
    <p:extLst>
      <p:ext uri="{BB962C8B-B14F-4D97-AF65-F5344CB8AC3E}">
        <p14:creationId xmlns:p14="http://schemas.microsoft.com/office/powerpoint/2010/main" val="9556647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87FD87-6C1B-B645-50E9-FC98EF719B8B}"/>
              </a:ext>
            </a:extLst>
          </p:cNvPr>
          <p:cNvSpPr>
            <a:spLocks noGrp="1"/>
          </p:cNvSpPr>
          <p:nvPr>
            <p:ph type="title"/>
          </p:nvPr>
        </p:nvSpPr>
        <p:spPr>
          <a:xfrm>
            <a:off x="586478" y="1683756"/>
            <a:ext cx="3115265" cy="2396359"/>
          </a:xfrm>
        </p:spPr>
        <p:txBody>
          <a:bodyPr anchor="b">
            <a:normAutofit/>
          </a:bodyPr>
          <a:lstStyle/>
          <a:p>
            <a:pPr algn="r"/>
            <a:r>
              <a:rPr lang="en-US" sz="4000">
                <a:solidFill>
                  <a:srgbClr val="FFFFFF"/>
                </a:solidFill>
              </a:rPr>
              <a:t>Questions We’re Trying to Answer</a:t>
            </a:r>
          </a:p>
        </p:txBody>
      </p:sp>
      <p:graphicFrame>
        <p:nvGraphicFramePr>
          <p:cNvPr id="23" name="Content Placeholder 2">
            <a:extLst>
              <a:ext uri="{FF2B5EF4-FFF2-40B4-BE49-F238E27FC236}">
                <a16:creationId xmlns:a16="http://schemas.microsoft.com/office/drawing/2014/main" id="{F64B64C1-E09B-A730-1C5E-6199A9EEB08F}"/>
              </a:ext>
            </a:extLst>
          </p:cNvPr>
          <p:cNvGraphicFramePr>
            <a:graphicFrameLocks noGrp="1"/>
          </p:cNvGraphicFramePr>
          <p:nvPr>
            <p:ph idx="1"/>
            <p:extLst>
              <p:ext uri="{D42A27DB-BD31-4B8C-83A1-F6EECF244321}">
                <p14:modId xmlns:p14="http://schemas.microsoft.com/office/powerpoint/2010/main" val="442287521"/>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92432901"/>
      </p:ext>
    </p:extLst>
  </p:cSld>
  <p:clrMapOvr>
    <a:masterClrMapping/>
  </p:clrMapOvr>
  <p:extLst>
    <p:ext uri="{6950BFC3-D8DA-4A85-94F7-54DA5524770B}">
      <p188:commentRel xmlns:p188="http://schemas.microsoft.com/office/powerpoint/2018/8/main" r:id="rId2"/>
    </p:ext>
  </p:extLs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03C9FDF-0DF2-5605-BE18-F88EBD7189B1}"/>
              </a:ext>
            </a:extLst>
          </p:cNvPr>
          <p:cNvSpPr>
            <a:spLocks noGrp="1"/>
          </p:cNvSpPr>
          <p:nvPr>
            <p:ph type="title"/>
          </p:nvPr>
        </p:nvSpPr>
        <p:spPr>
          <a:xfrm>
            <a:off x="586478" y="1683756"/>
            <a:ext cx="3115265" cy="2396359"/>
          </a:xfrm>
        </p:spPr>
        <p:txBody>
          <a:bodyPr anchor="b">
            <a:normAutofit/>
          </a:bodyPr>
          <a:lstStyle/>
          <a:p>
            <a:pPr algn="r"/>
            <a:r>
              <a:rPr lang="en-US" sz="4000">
                <a:solidFill>
                  <a:srgbClr val="FFFFFF"/>
                </a:solidFill>
              </a:rPr>
              <a:t>Project Vision and Goals</a:t>
            </a:r>
          </a:p>
        </p:txBody>
      </p:sp>
      <p:graphicFrame>
        <p:nvGraphicFramePr>
          <p:cNvPr id="6" name="Content Placeholder 2">
            <a:extLst>
              <a:ext uri="{FF2B5EF4-FFF2-40B4-BE49-F238E27FC236}">
                <a16:creationId xmlns:a16="http://schemas.microsoft.com/office/drawing/2014/main" id="{3FBD2600-335E-F0EF-9C3A-87A9D4C9937B}"/>
              </a:ext>
            </a:extLst>
          </p:cNvPr>
          <p:cNvGraphicFramePr>
            <a:graphicFrameLocks noGrp="1"/>
          </p:cNvGraphicFramePr>
          <p:nvPr>
            <p:ph idx="1"/>
            <p:extLst>
              <p:ext uri="{D42A27DB-BD31-4B8C-83A1-F6EECF244321}">
                <p14:modId xmlns:p14="http://schemas.microsoft.com/office/powerpoint/2010/main" val="512097537"/>
              </p:ext>
            </p:extLst>
          </p:nvPr>
        </p:nvGraphicFramePr>
        <p:xfrm>
          <a:off x="4863743" y="1751797"/>
          <a:ext cx="6666833" cy="43652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D28A2201-0F93-B5A1-9294-5B15EEBCA683}"/>
              </a:ext>
            </a:extLst>
          </p:cNvPr>
          <p:cNvSpPr txBox="1"/>
          <p:nvPr/>
        </p:nvSpPr>
        <p:spPr>
          <a:xfrm>
            <a:off x="3701743" y="6164382"/>
            <a:ext cx="8368337" cy="584775"/>
          </a:xfrm>
          <a:prstGeom prst="rect">
            <a:avLst/>
          </a:prstGeom>
          <a:noFill/>
        </p:spPr>
        <p:txBody>
          <a:bodyPr wrap="square">
            <a:spAutoFit/>
          </a:bodyPr>
          <a:lstStyle/>
          <a:p>
            <a:pPr lvl="1"/>
            <a:r>
              <a:rPr lang="en-US" sz="1600" i="1"/>
              <a:t>Note/Guidance: Not focused on developing detailed mass properties of major elements. Keep the focus on habitation/habitation systems vice ‘lunar base’ planning.</a:t>
            </a:r>
          </a:p>
        </p:txBody>
      </p:sp>
      <p:grpSp>
        <p:nvGrpSpPr>
          <p:cNvPr id="3" name="Group 2">
            <a:extLst>
              <a:ext uri="{FF2B5EF4-FFF2-40B4-BE49-F238E27FC236}">
                <a16:creationId xmlns:a16="http://schemas.microsoft.com/office/drawing/2014/main" id="{FABB16F0-8F80-B118-39D9-C9B18F80C476}"/>
              </a:ext>
            </a:extLst>
          </p:cNvPr>
          <p:cNvGrpSpPr/>
          <p:nvPr/>
        </p:nvGrpSpPr>
        <p:grpSpPr>
          <a:xfrm>
            <a:off x="4676688" y="306720"/>
            <a:ext cx="6954960" cy="1289284"/>
            <a:chOff x="0" y="557240"/>
            <a:chExt cx="6667705" cy="835379"/>
          </a:xfrm>
        </p:grpSpPr>
        <p:sp>
          <p:nvSpPr>
            <p:cNvPr id="5" name="Rectangle: Rounded Corners 4">
              <a:extLst>
                <a:ext uri="{FF2B5EF4-FFF2-40B4-BE49-F238E27FC236}">
                  <a16:creationId xmlns:a16="http://schemas.microsoft.com/office/drawing/2014/main" id="{A6AA9D32-9398-73AA-DDF0-EA84221DD9C9}"/>
                </a:ext>
              </a:extLst>
            </p:cNvPr>
            <p:cNvSpPr/>
            <p:nvPr/>
          </p:nvSpPr>
          <p:spPr>
            <a:xfrm>
              <a:off x="0" y="557240"/>
              <a:ext cx="6666833" cy="835379"/>
            </a:xfrm>
            <a:prstGeom prst="roundRect">
              <a:avLst/>
            </a:prstGeom>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7" name="Rectangle: Rounded Corners 4">
              <a:extLst>
                <a:ext uri="{FF2B5EF4-FFF2-40B4-BE49-F238E27FC236}">
                  <a16:creationId xmlns:a16="http://schemas.microsoft.com/office/drawing/2014/main" id="{F0C9EB09-62D9-DDF2-00FD-E451CDA282C0}"/>
                </a:ext>
              </a:extLst>
            </p:cNvPr>
            <p:cNvSpPr txBox="1"/>
            <p:nvPr/>
          </p:nvSpPr>
          <p:spPr>
            <a:xfrm>
              <a:off x="82432" y="645136"/>
              <a:ext cx="6585273" cy="62547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000" b="1" u="sng" kern="1200">
                  <a:solidFill>
                    <a:schemeClr val="bg1"/>
                  </a:solidFill>
                </a:rPr>
                <a:t>Vision Statement</a:t>
              </a:r>
            </a:p>
            <a:p>
              <a:pPr marL="0" lvl="0" indent="0" algn="ctr" defTabSz="933450">
                <a:lnSpc>
                  <a:spcPct val="90000"/>
                </a:lnSpc>
                <a:spcBef>
                  <a:spcPct val="0"/>
                </a:spcBef>
                <a:spcAft>
                  <a:spcPct val="35000"/>
                </a:spcAft>
                <a:buNone/>
              </a:pPr>
              <a:r>
                <a:rPr lang="en-US" sz="1800">
                  <a:effectLst/>
                  <a:latin typeface="Segoe UI" panose="020B0502040204020203" pitchFamily="34" charset="0"/>
                </a:rPr>
                <a:t>Develop a phased habitation architecture that includes a build-up of integrated and progressively advanced habitation capabilities that lead to sustained lunar operations.</a:t>
              </a:r>
              <a:endParaRPr lang="en-US" sz="2000" kern="1200"/>
            </a:p>
          </p:txBody>
        </p:sp>
      </p:grpSp>
    </p:spTree>
    <p:extLst>
      <p:ext uri="{BB962C8B-B14F-4D97-AF65-F5344CB8AC3E}">
        <p14:creationId xmlns:p14="http://schemas.microsoft.com/office/powerpoint/2010/main" val="1112125967"/>
      </p:ext>
    </p:extLst>
  </p:cSld>
  <p:clrMapOvr>
    <a:masterClrMapping/>
  </p:clrMapOvr>
  <p:extLst>
    <p:ext uri="{6950BFC3-D8DA-4A85-94F7-54DA5524770B}">
      <p188:commentRel xmlns:p188="http://schemas.microsoft.com/office/powerpoint/2018/8/main" r:id="rId2"/>
    </p:ext>
  </p:extLs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3">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ight Triangle 25">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7">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03C9FDF-0DF2-5605-BE18-F88EBD7189B1}"/>
              </a:ext>
            </a:extLst>
          </p:cNvPr>
          <p:cNvSpPr>
            <a:spLocks noGrp="1"/>
          </p:cNvSpPr>
          <p:nvPr>
            <p:ph type="title"/>
          </p:nvPr>
        </p:nvSpPr>
        <p:spPr>
          <a:xfrm>
            <a:off x="1075767" y="1188637"/>
            <a:ext cx="2988234" cy="4480726"/>
          </a:xfrm>
        </p:spPr>
        <p:txBody>
          <a:bodyPr>
            <a:normAutofit/>
          </a:bodyPr>
          <a:lstStyle/>
          <a:p>
            <a:pPr algn="r"/>
            <a:r>
              <a:rPr lang="en-US" sz="5100"/>
              <a:t>Objectives</a:t>
            </a:r>
          </a:p>
        </p:txBody>
      </p:sp>
      <p:cxnSp>
        <p:nvCxnSpPr>
          <p:cNvPr id="25" name="Straight Connector 29">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35F195F-95C9-570D-70EC-B678D68ECE15}"/>
              </a:ext>
            </a:extLst>
          </p:cNvPr>
          <p:cNvSpPr>
            <a:spLocks noGrp="1"/>
          </p:cNvSpPr>
          <p:nvPr>
            <p:ph idx="1"/>
          </p:nvPr>
        </p:nvSpPr>
        <p:spPr>
          <a:xfrm>
            <a:off x="5255260" y="1648870"/>
            <a:ext cx="5369582" cy="3560260"/>
          </a:xfrm>
        </p:spPr>
        <p:txBody>
          <a:bodyPr anchor="ctr">
            <a:normAutofit/>
          </a:bodyPr>
          <a:lstStyle/>
          <a:p>
            <a:r>
              <a:rPr lang="en-US" sz="2000"/>
              <a:t>Include livability/psychosocial considerations in interior design and layout</a:t>
            </a:r>
          </a:p>
          <a:p>
            <a:r>
              <a:rPr lang="en-US" sz="2000"/>
              <a:t>Develop MOEs (Measures of Effectiveness) to characterize habitation sustainability</a:t>
            </a:r>
          </a:p>
          <a:p>
            <a:r>
              <a:rPr lang="en-US" sz="2000"/>
              <a:t>Reduce resupply logistics mass over missions (see references for logistics information)</a:t>
            </a:r>
          </a:p>
          <a:p>
            <a:r>
              <a:rPr lang="en-US" sz="2000"/>
              <a:t>Develop and deliver a report on the work</a:t>
            </a:r>
          </a:p>
          <a:p>
            <a:r>
              <a:rPr lang="en-US" sz="2000"/>
              <a:t>Present findings to members of the Habitation Systems Development office at Marshall Space Flight Center</a:t>
            </a:r>
          </a:p>
        </p:txBody>
      </p:sp>
    </p:spTree>
    <p:extLst>
      <p:ext uri="{BB962C8B-B14F-4D97-AF65-F5344CB8AC3E}">
        <p14:creationId xmlns:p14="http://schemas.microsoft.com/office/powerpoint/2010/main" val="3375400056"/>
      </p:ext>
    </p:extLst>
  </p:cSld>
  <p:clrMapOvr>
    <a:masterClrMapping/>
  </p:clrMapOvr>
  <p:extLst>
    <p:ext uri="{6950BFC3-D8DA-4A85-94F7-54DA5524770B}">
      <p188:commentRel xmlns:p188="http://schemas.microsoft.com/office/powerpoint/2018/8/main" r:id="rId2"/>
    </p:ext>
  </p:extLs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EA8A555-A8F9-0086-8D33-DB6E17D1C940}"/>
              </a:ext>
            </a:extLst>
          </p:cNvPr>
          <p:cNvSpPr>
            <a:spLocks noGrp="1"/>
          </p:cNvSpPr>
          <p:nvPr>
            <p:ph type="title"/>
          </p:nvPr>
        </p:nvSpPr>
        <p:spPr>
          <a:xfrm>
            <a:off x="838200" y="365125"/>
            <a:ext cx="10515600" cy="1325563"/>
          </a:xfrm>
        </p:spPr>
        <p:txBody>
          <a:bodyPr>
            <a:normAutofit/>
          </a:bodyPr>
          <a:lstStyle/>
          <a:p>
            <a:r>
              <a:rPr lang="en-US" dirty="0"/>
              <a:t>Ground Rules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4530C618-867C-3810-A4C0-35B20F496543}"/>
              </a:ext>
            </a:extLst>
          </p:cNvPr>
          <p:cNvSpPr>
            <a:spLocks noGrp="1"/>
          </p:cNvSpPr>
          <p:nvPr>
            <p:ph idx="1"/>
          </p:nvPr>
        </p:nvSpPr>
        <p:spPr>
          <a:xfrm>
            <a:off x="838200" y="1825625"/>
            <a:ext cx="10515600" cy="4351338"/>
          </a:xfrm>
        </p:spPr>
        <p:txBody>
          <a:bodyPr>
            <a:normAutofit/>
          </a:bodyPr>
          <a:lstStyle/>
          <a:p>
            <a:r>
              <a:rPr lang="en-US" dirty="0"/>
              <a:t>Consider usage of various landing vehicles and associated capabilities (i.e., avoid full reliance on 100t “Starship Class” lander) </a:t>
            </a:r>
          </a:p>
          <a:p>
            <a:r>
              <a:rPr lang="en-US" dirty="0"/>
              <a:t>Constrain to lunar south pole environment with following assumptions:</a:t>
            </a:r>
          </a:p>
          <a:p>
            <a:pPr lvl="1"/>
            <a:r>
              <a:rPr lang="en-US" dirty="0"/>
              <a:t>Identifying specific site location is not a goal of this project</a:t>
            </a:r>
          </a:p>
          <a:p>
            <a:pPr lvl="1"/>
            <a:r>
              <a:rPr lang="en-US" dirty="0"/>
              <a:t>Site location between 84 degrees south to 90 degree south</a:t>
            </a:r>
          </a:p>
          <a:p>
            <a:pPr lvl="1"/>
            <a:r>
              <a:rPr lang="en-US" dirty="0"/>
              <a:t>Site slopes won’t exceed 5 degrees without improvement</a:t>
            </a:r>
          </a:p>
          <a:p>
            <a:pPr lvl="1"/>
            <a:r>
              <a:rPr lang="en-US" dirty="0"/>
              <a:t>Site can be assumed to have a maximum of 100 hours of continuous darkness at 10 m above surface</a:t>
            </a:r>
          </a:p>
          <a:p>
            <a:r>
              <a:rPr lang="en-US" dirty="0"/>
              <a:t>All other project assumptions will be documented</a:t>
            </a:r>
          </a:p>
          <a:p>
            <a:endParaRPr lang="en-US" dirty="0"/>
          </a:p>
        </p:txBody>
      </p:sp>
    </p:spTree>
    <p:extLst>
      <p:ext uri="{BB962C8B-B14F-4D97-AF65-F5344CB8AC3E}">
        <p14:creationId xmlns:p14="http://schemas.microsoft.com/office/powerpoint/2010/main" val="1199540799"/>
      </p:ext>
    </p:extLst>
  </p:cSld>
  <p:clrMapOvr>
    <a:masterClrMapping/>
  </p:clrMapOvr>
  <p:extLst>
    <p:ext uri="{6950BFC3-D8DA-4A85-94F7-54DA5524770B}">
      <p188:commentRel xmlns:p188="http://schemas.microsoft.com/office/powerpoint/2018/8/main" r:id="rId2"/>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D880F-5903-C54B-524C-33CF63D5A6D3}"/>
              </a:ext>
            </a:extLst>
          </p:cNvPr>
          <p:cNvSpPr>
            <a:spLocks noGrp="1"/>
          </p:cNvSpPr>
          <p:nvPr>
            <p:ph type="title"/>
          </p:nvPr>
        </p:nvSpPr>
        <p:spPr/>
        <p:txBody>
          <a:bodyPr/>
          <a:lstStyle/>
          <a:p>
            <a:r>
              <a:rPr lang="en-US"/>
              <a:t>Habitation Evolution</a:t>
            </a:r>
          </a:p>
        </p:txBody>
      </p:sp>
      <p:graphicFrame>
        <p:nvGraphicFramePr>
          <p:cNvPr id="6" name="Content Placeholder 3">
            <a:extLst>
              <a:ext uri="{FF2B5EF4-FFF2-40B4-BE49-F238E27FC236}">
                <a16:creationId xmlns:a16="http://schemas.microsoft.com/office/drawing/2014/main" id="{6A51EEF7-9267-3DA6-D258-5928D71D9A8C}"/>
              </a:ext>
            </a:extLst>
          </p:cNvPr>
          <p:cNvGraphicFramePr>
            <a:graphicFrameLocks/>
          </p:cNvGraphicFramePr>
          <p:nvPr>
            <p:extLst>
              <p:ext uri="{D42A27DB-BD31-4B8C-83A1-F6EECF244321}">
                <p14:modId xmlns:p14="http://schemas.microsoft.com/office/powerpoint/2010/main" val="1990372625"/>
              </p:ext>
            </p:extLst>
          </p:nvPr>
        </p:nvGraphicFramePr>
        <p:xfrm>
          <a:off x="990600" y="19780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ight Brace 2">
            <a:extLst>
              <a:ext uri="{FF2B5EF4-FFF2-40B4-BE49-F238E27FC236}">
                <a16:creationId xmlns:a16="http://schemas.microsoft.com/office/drawing/2014/main" id="{C7CD201E-8965-EB59-E8C1-E9B0EE41AA12}"/>
              </a:ext>
            </a:extLst>
          </p:cNvPr>
          <p:cNvSpPr/>
          <p:nvPr/>
        </p:nvSpPr>
        <p:spPr>
          <a:xfrm rot="16200000">
            <a:off x="7711448" y="-583908"/>
            <a:ext cx="635267" cy="6649436"/>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Right Brace 3">
            <a:extLst>
              <a:ext uri="{FF2B5EF4-FFF2-40B4-BE49-F238E27FC236}">
                <a16:creationId xmlns:a16="http://schemas.microsoft.com/office/drawing/2014/main" id="{C3AC28C0-88C8-2791-FDFE-2EECC127A159}"/>
              </a:ext>
            </a:extLst>
          </p:cNvPr>
          <p:cNvSpPr/>
          <p:nvPr/>
        </p:nvSpPr>
        <p:spPr>
          <a:xfrm rot="5400000" flipV="1">
            <a:off x="2357790" y="3730207"/>
            <a:ext cx="635267" cy="3369647"/>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TextBox 4">
            <a:extLst>
              <a:ext uri="{FF2B5EF4-FFF2-40B4-BE49-F238E27FC236}">
                <a16:creationId xmlns:a16="http://schemas.microsoft.com/office/drawing/2014/main" id="{F58D360A-69B1-8B3F-F523-40ADB4989C52}"/>
              </a:ext>
            </a:extLst>
          </p:cNvPr>
          <p:cNvSpPr txBox="1"/>
          <p:nvPr/>
        </p:nvSpPr>
        <p:spPr>
          <a:xfrm>
            <a:off x="6408637" y="1961511"/>
            <a:ext cx="3240887" cy="461665"/>
          </a:xfrm>
          <a:prstGeom prst="rect">
            <a:avLst/>
          </a:prstGeom>
          <a:noFill/>
        </p:spPr>
        <p:txBody>
          <a:bodyPr wrap="none" rtlCol="0">
            <a:spAutoFit/>
          </a:bodyPr>
          <a:lstStyle/>
          <a:p>
            <a:r>
              <a:rPr lang="en-US" sz="2400" b="1">
                <a:solidFill>
                  <a:schemeClr val="accent1"/>
                </a:solidFill>
              </a:rPr>
              <a:t>Primary focus of project</a:t>
            </a:r>
          </a:p>
        </p:txBody>
      </p:sp>
      <p:sp>
        <p:nvSpPr>
          <p:cNvPr id="7" name="TextBox 6">
            <a:extLst>
              <a:ext uri="{FF2B5EF4-FFF2-40B4-BE49-F238E27FC236}">
                <a16:creationId xmlns:a16="http://schemas.microsoft.com/office/drawing/2014/main" id="{51FB930A-579A-1AB8-87B8-1F7455204471}"/>
              </a:ext>
            </a:extLst>
          </p:cNvPr>
          <p:cNvSpPr txBox="1"/>
          <p:nvPr/>
        </p:nvSpPr>
        <p:spPr>
          <a:xfrm>
            <a:off x="750786" y="5657671"/>
            <a:ext cx="3933904" cy="1200329"/>
          </a:xfrm>
          <a:prstGeom prst="rect">
            <a:avLst/>
          </a:prstGeom>
          <a:noFill/>
        </p:spPr>
        <p:txBody>
          <a:bodyPr wrap="square" rtlCol="0">
            <a:spAutoFit/>
          </a:bodyPr>
          <a:lstStyle/>
          <a:p>
            <a:pPr algn="ctr"/>
            <a:r>
              <a:rPr lang="en-US" sz="2400" b="1">
                <a:solidFill>
                  <a:schemeClr val="accent1"/>
                </a:solidFill>
              </a:rPr>
              <a:t>Based upon reference material, following guidance, &amp; team assumptions</a:t>
            </a:r>
          </a:p>
        </p:txBody>
      </p:sp>
    </p:spTree>
    <p:extLst>
      <p:ext uri="{BB962C8B-B14F-4D97-AF65-F5344CB8AC3E}">
        <p14:creationId xmlns:p14="http://schemas.microsoft.com/office/powerpoint/2010/main" val="2901746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Slide background fill">
            <a:extLst>
              <a:ext uri="{FF2B5EF4-FFF2-40B4-BE49-F238E27FC236}">
                <a16:creationId xmlns:a16="http://schemas.microsoft.com/office/drawing/2014/main" id="{1D63C574-BFD2-41A1-A567-B0C3CC7FDD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Color 2">
            <a:extLst>
              <a:ext uri="{FF2B5EF4-FFF2-40B4-BE49-F238E27FC236}">
                <a16:creationId xmlns:a16="http://schemas.microsoft.com/office/drawing/2014/main" id="{E2A46BAB-8C31-42B2-90E8-B26DD3E8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roup 38">
            <a:extLst>
              <a:ext uri="{FF2B5EF4-FFF2-40B4-BE49-F238E27FC236}">
                <a16:creationId xmlns:a16="http://schemas.microsoft.com/office/drawing/2014/main" id="{B3F7A3C7-0737-4E57-B30E-8EEFE638B40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4707053" cy="6858000"/>
            <a:chOff x="651279" y="598259"/>
            <a:chExt cx="10889442" cy="5680742"/>
          </a:xfrm>
        </p:grpSpPr>
        <p:sp>
          <p:nvSpPr>
            <p:cNvPr id="40" name="Color">
              <a:extLst>
                <a:ext uri="{FF2B5EF4-FFF2-40B4-BE49-F238E27FC236}">
                  <a16:creationId xmlns:a16="http://schemas.microsoft.com/office/drawing/2014/main" id="{3BE6D516-DFC6-4698-B3F1-5F591C1130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Color">
              <a:extLst>
                <a:ext uri="{FF2B5EF4-FFF2-40B4-BE49-F238E27FC236}">
                  <a16:creationId xmlns:a16="http://schemas.microsoft.com/office/drawing/2014/main" id="{C2580FB0-D146-458C-AF1B-8E8BBF6BBA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3" name="Group 42">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44" name="Freeform: Shape 43">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5" name="Freeform: Shape 44">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6" name="Freeform: Shape 45">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7" name="Freeform: Shape 46">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8" name="Freeform: Shape 47">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9" name="Freeform: Shape 48">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50" name="Freeform: Shape 49">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31109DD4-320B-24C6-2CBF-4CE8068174C3}"/>
              </a:ext>
            </a:extLst>
          </p:cNvPr>
          <p:cNvSpPr>
            <a:spLocks noGrp="1"/>
          </p:cNvSpPr>
          <p:nvPr>
            <p:ph type="title"/>
          </p:nvPr>
        </p:nvSpPr>
        <p:spPr>
          <a:xfrm>
            <a:off x="786385" y="841248"/>
            <a:ext cx="3515244" cy="5340097"/>
          </a:xfrm>
        </p:spPr>
        <p:txBody>
          <a:bodyPr anchor="ctr">
            <a:normAutofit/>
          </a:bodyPr>
          <a:lstStyle/>
          <a:p>
            <a:r>
              <a:rPr lang="en-US" sz="4800">
                <a:solidFill>
                  <a:schemeClr val="bg1"/>
                </a:solidFill>
              </a:rPr>
              <a:t>Architecture Starting Point</a:t>
            </a:r>
          </a:p>
        </p:txBody>
      </p:sp>
      <p:graphicFrame>
        <p:nvGraphicFramePr>
          <p:cNvPr id="5" name="Content Placeholder 2">
            <a:extLst>
              <a:ext uri="{FF2B5EF4-FFF2-40B4-BE49-F238E27FC236}">
                <a16:creationId xmlns:a16="http://schemas.microsoft.com/office/drawing/2014/main" id="{9FBF6A88-AC03-566A-A0CA-2469F615899C}"/>
              </a:ext>
            </a:extLst>
          </p:cNvPr>
          <p:cNvGraphicFramePr>
            <a:graphicFrameLocks noGrp="1"/>
          </p:cNvGraphicFramePr>
          <p:nvPr>
            <p:ph idx="1"/>
            <p:extLst>
              <p:ext uri="{D42A27DB-BD31-4B8C-83A1-F6EECF244321}">
                <p14:modId xmlns:p14="http://schemas.microsoft.com/office/powerpoint/2010/main" val="998499248"/>
              </p:ext>
            </p:extLst>
          </p:nvPr>
        </p:nvGraphicFramePr>
        <p:xfrm>
          <a:off x="4985886" y="231006"/>
          <a:ext cx="6367913" cy="64056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77090743"/>
      </p:ext>
    </p:extLst>
  </p:cSld>
  <p:clrMapOvr>
    <a:masterClrMapping/>
  </p:clrMapOvr>
  <p:extLst>
    <p:ext uri="{6950BFC3-D8DA-4A85-94F7-54DA5524770B}">
      <p188:commentRel xmlns:p188="http://schemas.microsoft.com/office/powerpoint/2018/8/main" r:id="rId2"/>
    </p:ext>
  </p:extLs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a:extLst>
              <a:ext uri="{FF2B5EF4-FFF2-40B4-BE49-F238E27FC236}">
                <a16:creationId xmlns:a16="http://schemas.microsoft.com/office/drawing/2014/main" id="{362810D9-2C5A-477D-949C-C191895477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467"/>
            <a:ext cx="12191999" cy="6866467"/>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1109DD4-320B-24C6-2CBF-4CE8068174C3}"/>
              </a:ext>
            </a:extLst>
          </p:cNvPr>
          <p:cNvSpPr>
            <a:spLocks noGrp="1"/>
          </p:cNvSpPr>
          <p:nvPr>
            <p:ph type="title"/>
          </p:nvPr>
        </p:nvSpPr>
        <p:spPr>
          <a:xfrm>
            <a:off x="686834" y="591344"/>
            <a:ext cx="3200400" cy="5585619"/>
          </a:xfrm>
        </p:spPr>
        <p:txBody>
          <a:bodyPr>
            <a:normAutofit/>
          </a:bodyPr>
          <a:lstStyle/>
          <a:p>
            <a:r>
              <a:rPr lang="en-US">
                <a:solidFill>
                  <a:schemeClr val="bg1"/>
                </a:solidFill>
              </a:rPr>
              <a:t>Minimal</a:t>
            </a:r>
            <a:r>
              <a:rPr lang="en-US">
                <a:solidFill>
                  <a:srgbClr val="FFFFFF"/>
                </a:solidFill>
              </a:rPr>
              <a:t> Sustainment Target</a:t>
            </a:r>
          </a:p>
        </p:txBody>
      </p:sp>
      <p:sp>
        <p:nvSpPr>
          <p:cNvPr id="26" name="Arc 25">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id="{9FBF6A88-AC03-566A-A0CA-2469F615899C}"/>
              </a:ext>
            </a:extLst>
          </p:cNvPr>
          <p:cNvGraphicFramePr>
            <a:graphicFrameLocks noGrp="1"/>
          </p:cNvGraphicFramePr>
          <p:nvPr>
            <p:ph idx="1"/>
            <p:extLst>
              <p:ext uri="{D42A27DB-BD31-4B8C-83A1-F6EECF244321}">
                <p14:modId xmlns:p14="http://schemas.microsoft.com/office/powerpoint/2010/main" val="3396466947"/>
              </p:ext>
            </p:extLst>
          </p:nvPr>
        </p:nvGraphicFramePr>
        <p:xfrm>
          <a:off x="4447308" y="591344"/>
          <a:ext cx="6906491" cy="55856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82048439"/>
      </p:ext>
    </p:extLst>
  </p:cSld>
  <p:clrMapOvr>
    <a:masterClrMapping/>
  </p:clrMapOvr>
  <p:extLst>
    <p:ext uri="{6950BFC3-D8DA-4A85-94F7-54DA5524770B}">
      <p188:commentRel xmlns:p188="http://schemas.microsoft.com/office/powerpoint/2018/8/main" r:id="rId2"/>
    </p:ext>
  </p:extLs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55F84C-8AF1-B6ED-D414-100FDB86D047}"/>
              </a:ext>
            </a:extLst>
          </p:cNvPr>
          <p:cNvSpPr>
            <a:spLocks noGrp="1"/>
          </p:cNvSpPr>
          <p:nvPr>
            <p:ph type="title"/>
          </p:nvPr>
        </p:nvSpPr>
        <p:spPr>
          <a:xfrm>
            <a:off x="686834" y="1153572"/>
            <a:ext cx="3200400" cy="4461163"/>
          </a:xfrm>
        </p:spPr>
        <p:txBody>
          <a:bodyPr>
            <a:normAutofit/>
          </a:bodyPr>
          <a:lstStyle/>
          <a:p>
            <a:r>
              <a:rPr lang="en-US" sz="3700">
                <a:solidFill>
                  <a:srgbClr val="FFFFFF"/>
                </a:solidFill>
              </a:rPr>
              <a:t>Other Considerations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AA173427-8BBC-BFF4-F003-648BC970BAB5}"/>
              </a:ext>
            </a:extLst>
          </p:cNvPr>
          <p:cNvSpPr>
            <a:spLocks noGrp="1"/>
          </p:cNvSpPr>
          <p:nvPr>
            <p:ph idx="1"/>
          </p:nvPr>
        </p:nvSpPr>
        <p:spPr>
          <a:xfrm>
            <a:off x="4447308" y="591344"/>
            <a:ext cx="6906491" cy="5585619"/>
          </a:xfrm>
        </p:spPr>
        <p:txBody>
          <a:bodyPr anchor="ctr">
            <a:normAutofit/>
          </a:bodyPr>
          <a:lstStyle/>
          <a:p>
            <a:r>
              <a:rPr lang="en-US"/>
              <a:t>Contingency operations – consider these scenarios and document expected response or mitigations:</a:t>
            </a:r>
          </a:p>
          <a:p>
            <a:pPr lvl="1"/>
            <a:r>
              <a:rPr lang="en-US"/>
              <a:t>Rapid depress</a:t>
            </a:r>
          </a:p>
          <a:p>
            <a:pPr lvl="1"/>
            <a:r>
              <a:rPr lang="en-US"/>
              <a:t>Fire</a:t>
            </a:r>
          </a:p>
          <a:p>
            <a:pPr lvl="1"/>
            <a:r>
              <a:rPr lang="en-US"/>
              <a:t>Complete loss of cooling/heating</a:t>
            </a:r>
          </a:p>
          <a:p>
            <a:pPr lvl="1"/>
            <a:r>
              <a:rPr lang="en-US"/>
              <a:t>Radiation/Solar Particle Event (SPE)</a:t>
            </a:r>
          </a:p>
          <a:p>
            <a:r>
              <a:rPr lang="en-US"/>
              <a:t>Contingencies and other failure modes might best be captured as risks via matrices and high-level mitigation plans</a:t>
            </a:r>
          </a:p>
        </p:txBody>
      </p:sp>
    </p:spTree>
    <p:extLst>
      <p:ext uri="{BB962C8B-B14F-4D97-AF65-F5344CB8AC3E}">
        <p14:creationId xmlns:p14="http://schemas.microsoft.com/office/powerpoint/2010/main" val="1372526990"/>
      </p:ext>
    </p:extLst>
  </p:cSld>
  <p:clrMapOvr>
    <a:masterClrMapping/>
  </p:clrMapOvr>
  <p:extLst>
    <p:ext uri="{6950BFC3-D8DA-4A85-94F7-54DA5524770B}">
      <p188:commentRel xmlns:p188="http://schemas.microsoft.com/office/powerpoint/2018/8/main" r:id="rId2"/>
    </p:ext>
  </p:extLs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2" name="Slide background fill">
            <a:extLst>
              <a:ext uri="{FF2B5EF4-FFF2-40B4-BE49-F238E27FC236}">
                <a16:creationId xmlns:a16="http://schemas.microsoft.com/office/drawing/2014/main" id="{CB49665F-0298-4449-8D2D-209989CB9E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Color 2">
            <a:extLst>
              <a:ext uri="{FF2B5EF4-FFF2-40B4-BE49-F238E27FC236}">
                <a16:creationId xmlns:a16="http://schemas.microsoft.com/office/drawing/2014/main" id="{A71EEC14-174A-46FA-B046-474750457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6" name="Group 45">
            <a:extLst>
              <a:ext uri="{FF2B5EF4-FFF2-40B4-BE49-F238E27FC236}">
                <a16:creationId xmlns:a16="http://schemas.microsoft.com/office/drawing/2014/main" id="{EEB6CB95-E653-4C6C-AE51-62FD848E8D5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89" y="-2"/>
            <a:ext cx="3468234" cy="6858000"/>
            <a:chOff x="651279" y="598259"/>
            <a:chExt cx="10889442" cy="5680742"/>
          </a:xfrm>
        </p:grpSpPr>
        <p:sp>
          <p:nvSpPr>
            <p:cNvPr id="47" name="Color">
              <a:extLst>
                <a:ext uri="{FF2B5EF4-FFF2-40B4-BE49-F238E27FC236}">
                  <a16:creationId xmlns:a16="http://schemas.microsoft.com/office/drawing/2014/main" id="{BDD3CB8E-ABA7-4F37-BB2C-64FFD19813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Color">
              <a:extLst>
                <a:ext uri="{FF2B5EF4-FFF2-40B4-BE49-F238E27FC236}">
                  <a16:creationId xmlns:a16="http://schemas.microsoft.com/office/drawing/2014/main" id="{C2CA788A-B2FD-494C-BED0-83E31F6DF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Group 49">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51" name="Freeform: Shape 50">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52" name="Freeform: Shape 51">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53" name="Freeform: Shape 52">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54" name="Freeform: Shape 53">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55" name="Freeform: Shape 54">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56" name="Freeform: Shape 55">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57" name="Freeform: Shape 56">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03F870DA-4DA7-86A2-D3D1-6F45268F3F3C}"/>
              </a:ext>
            </a:extLst>
          </p:cNvPr>
          <p:cNvSpPr>
            <a:spLocks noGrp="1"/>
          </p:cNvSpPr>
          <p:nvPr>
            <p:ph type="title"/>
          </p:nvPr>
        </p:nvSpPr>
        <p:spPr>
          <a:xfrm rot="16200000">
            <a:off x="-1325880" y="1947672"/>
            <a:ext cx="5961888" cy="2788920"/>
          </a:xfrm>
        </p:spPr>
        <p:txBody>
          <a:bodyPr anchor="ctr">
            <a:normAutofit/>
          </a:bodyPr>
          <a:lstStyle/>
          <a:p>
            <a:r>
              <a:rPr lang="en-US" sz="4800">
                <a:solidFill>
                  <a:schemeClr val="bg1"/>
                </a:solidFill>
              </a:rPr>
              <a:t>Timeline</a:t>
            </a:r>
          </a:p>
        </p:txBody>
      </p:sp>
      <p:graphicFrame>
        <p:nvGraphicFramePr>
          <p:cNvPr id="38" name="Content Placeholder 2">
            <a:extLst>
              <a:ext uri="{FF2B5EF4-FFF2-40B4-BE49-F238E27FC236}">
                <a16:creationId xmlns:a16="http://schemas.microsoft.com/office/drawing/2014/main" id="{83845A19-8F72-42E7-4692-FD02303E1491}"/>
              </a:ext>
            </a:extLst>
          </p:cNvPr>
          <p:cNvGraphicFramePr/>
          <p:nvPr>
            <p:extLst>
              <p:ext uri="{D42A27DB-BD31-4B8C-83A1-F6EECF244321}">
                <p14:modId xmlns:p14="http://schemas.microsoft.com/office/powerpoint/2010/main" val="3673428208"/>
              </p:ext>
            </p:extLst>
          </p:nvPr>
        </p:nvGraphicFramePr>
        <p:xfrm>
          <a:off x="3794296" y="288758"/>
          <a:ext cx="7559504" cy="62852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75941646"/>
      </p:ext>
    </p:extLst>
  </p:cSld>
  <p:clrMapOvr>
    <a:masterClrMapping/>
  </p:clrMapOvr>
  <p:extLst>
    <p:ext uri="{6950BFC3-D8DA-4A85-94F7-54DA5524770B}">
      <p188:commentRel xmlns:p188="http://schemas.microsoft.com/office/powerpoint/2018/8/main" r:id="rId2"/>
    </p:ext>
  </p:extLs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43A7D43-AF6F-E9D3-0A10-ACB3F4C51AE1}"/>
              </a:ext>
            </a:extLst>
          </p:cNvPr>
          <p:cNvSpPr>
            <a:spLocks noGrp="1"/>
          </p:cNvSpPr>
          <p:nvPr>
            <p:ph type="title"/>
          </p:nvPr>
        </p:nvSpPr>
        <p:spPr>
          <a:xfrm>
            <a:off x="586478" y="1683756"/>
            <a:ext cx="3115265" cy="2396359"/>
          </a:xfrm>
        </p:spPr>
        <p:txBody>
          <a:bodyPr anchor="b">
            <a:normAutofit/>
          </a:bodyPr>
          <a:lstStyle/>
          <a:p>
            <a:pPr algn="r"/>
            <a:r>
              <a:rPr lang="en-US" sz="4000">
                <a:solidFill>
                  <a:srgbClr val="FFFFFF"/>
                </a:solidFill>
              </a:rPr>
              <a:t>Deliverable Specifications</a:t>
            </a:r>
          </a:p>
        </p:txBody>
      </p:sp>
      <p:graphicFrame>
        <p:nvGraphicFramePr>
          <p:cNvPr id="5" name="Content Placeholder 2">
            <a:extLst>
              <a:ext uri="{FF2B5EF4-FFF2-40B4-BE49-F238E27FC236}">
                <a16:creationId xmlns:a16="http://schemas.microsoft.com/office/drawing/2014/main" id="{9EEE2D43-ADD9-C0AF-EDE4-0AA201120DCC}"/>
              </a:ext>
            </a:extLst>
          </p:cNvPr>
          <p:cNvGraphicFramePr>
            <a:graphicFrameLocks noGrp="1"/>
          </p:cNvGraphicFramePr>
          <p:nvPr>
            <p:ph idx="1"/>
            <p:extLst>
              <p:ext uri="{D42A27DB-BD31-4B8C-83A1-F6EECF244321}">
                <p14:modId xmlns:p14="http://schemas.microsoft.com/office/powerpoint/2010/main" val="3152789075"/>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797120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itle 3">
            <a:extLst>
              <a:ext uri="{FF2B5EF4-FFF2-40B4-BE49-F238E27FC236}">
                <a16:creationId xmlns:a16="http://schemas.microsoft.com/office/drawing/2014/main" id="{DE046CF5-2C6E-F38B-72FC-054C923511F3}"/>
              </a:ext>
            </a:extLst>
          </p:cNvPr>
          <p:cNvSpPr>
            <a:spLocks noGrp="1"/>
          </p:cNvSpPr>
          <p:nvPr>
            <p:ph type="ctrTitle"/>
          </p:nvPr>
        </p:nvSpPr>
        <p:spPr>
          <a:xfrm>
            <a:off x="1314824" y="735106"/>
            <a:ext cx="10053763" cy="2928470"/>
          </a:xfrm>
        </p:spPr>
        <p:txBody>
          <a:bodyPr anchor="b">
            <a:normAutofit/>
          </a:bodyPr>
          <a:lstStyle/>
          <a:p>
            <a:pPr algn="l"/>
            <a:r>
              <a:rPr lang="en-US" sz="4800">
                <a:solidFill>
                  <a:srgbClr val="FFFFFF"/>
                </a:solidFill>
              </a:rPr>
              <a:t>Back-up &amp; Reference Material</a:t>
            </a:r>
          </a:p>
        </p:txBody>
      </p:sp>
    </p:spTree>
    <p:extLst>
      <p:ext uri="{BB962C8B-B14F-4D97-AF65-F5344CB8AC3E}">
        <p14:creationId xmlns:p14="http://schemas.microsoft.com/office/powerpoint/2010/main" val="3948166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043066-9B04-05F1-C6F6-33EC5A1A9896}"/>
              </a:ext>
            </a:extLst>
          </p:cNvPr>
          <p:cNvSpPr>
            <a:spLocks noGrp="1"/>
          </p:cNvSpPr>
          <p:nvPr>
            <p:ph type="title"/>
          </p:nvPr>
        </p:nvSpPr>
        <p:spPr>
          <a:xfrm>
            <a:off x="686834" y="1153572"/>
            <a:ext cx="3200400" cy="4461163"/>
          </a:xfrm>
        </p:spPr>
        <p:txBody>
          <a:bodyPr>
            <a:normAutofit/>
          </a:bodyPr>
          <a:lstStyle/>
          <a:p>
            <a:r>
              <a:rPr lang="en-US">
                <a:solidFill>
                  <a:srgbClr val="FFFFFF"/>
                </a:solidFill>
              </a:rPr>
              <a:t>Terms and Acronyms</a:t>
            </a:r>
          </a:p>
        </p:txBody>
      </p:sp>
      <p:sp>
        <p:nvSpPr>
          <p:cNvPr id="20"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A6C9E19-0D6E-2CF8-8D6E-A6E9FE7CA3B0}"/>
              </a:ext>
            </a:extLst>
          </p:cNvPr>
          <p:cNvSpPr>
            <a:spLocks noGrp="1"/>
          </p:cNvSpPr>
          <p:nvPr>
            <p:ph idx="1"/>
          </p:nvPr>
        </p:nvSpPr>
        <p:spPr>
          <a:xfrm>
            <a:off x="4218534" y="834718"/>
            <a:ext cx="7127581" cy="6023282"/>
          </a:xfrm>
        </p:spPr>
        <p:txBody>
          <a:bodyPr anchor="ctr">
            <a:normAutofit lnSpcReduction="10000"/>
          </a:bodyPr>
          <a:lstStyle/>
          <a:p>
            <a:r>
              <a:rPr lang="en-US" b="1">
                <a:solidFill>
                  <a:srgbClr val="002060"/>
                </a:solidFill>
              </a:rPr>
              <a:t>ECLSS</a:t>
            </a:r>
            <a:r>
              <a:rPr lang="en-US"/>
              <a:t> – Environmental Control and Life Support System</a:t>
            </a:r>
          </a:p>
          <a:p>
            <a:r>
              <a:rPr lang="en-US" b="1">
                <a:solidFill>
                  <a:srgbClr val="002060"/>
                </a:solidFill>
              </a:rPr>
              <a:t>SH</a:t>
            </a:r>
            <a:r>
              <a:rPr lang="en-US"/>
              <a:t> – Surface Habitat (see references)</a:t>
            </a:r>
          </a:p>
          <a:p>
            <a:pPr lvl="0"/>
            <a:r>
              <a:rPr lang="en-US" b="1">
                <a:solidFill>
                  <a:srgbClr val="002060"/>
                </a:solidFill>
              </a:rPr>
              <a:t>Pressurized Rover </a:t>
            </a:r>
            <a:r>
              <a:rPr lang="en-US"/>
              <a:t>– rover capable of transporting crew in a habitable volume</a:t>
            </a:r>
          </a:p>
          <a:p>
            <a:pPr lvl="0"/>
            <a:r>
              <a:rPr lang="en-US" b="1">
                <a:solidFill>
                  <a:srgbClr val="002060"/>
                </a:solidFill>
              </a:rPr>
              <a:t>Lunar Terrain Vehicle </a:t>
            </a:r>
            <a:r>
              <a:rPr lang="en-US"/>
              <a:t>– moon rover for transporting crew in space suits</a:t>
            </a:r>
          </a:p>
          <a:p>
            <a:pPr lvl="0"/>
            <a:r>
              <a:rPr lang="en-US" b="1">
                <a:solidFill>
                  <a:srgbClr val="002060"/>
                </a:solidFill>
              </a:rPr>
              <a:t>Human Landing System </a:t>
            </a:r>
            <a:r>
              <a:rPr lang="en-US"/>
              <a:t>– landing vehicle to bring crew to the surface of the moon</a:t>
            </a:r>
          </a:p>
          <a:p>
            <a:pPr lvl="0"/>
            <a:r>
              <a:rPr lang="en-US" b="1">
                <a:solidFill>
                  <a:srgbClr val="002060"/>
                </a:solidFill>
              </a:rPr>
              <a:t>Fission Surface Power </a:t>
            </a:r>
            <a:r>
              <a:rPr lang="en-US"/>
              <a:t>– a nuclear power vehicle that provides power to surface systems</a:t>
            </a:r>
          </a:p>
          <a:p>
            <a:pPr lvl="0"/>
            <a:r>
              <a:rPr lang="en-US" b="1">
                <a:solidFill>
                  <a:srgbClr val="002060"/>
                </a:solidFill>
              </a:rPr>
              <a:t>Vertical Solar Array Technology </a:t>
            </a:r>
            <a:r>
              <a:rPr lang="en-US"/>
              <a:t>– a solar array power grid that provides power to surface systems</a:t>
            </a:r>
          </a:p>
          <a:p>
            <a:endParaRPr lang="en-US"/>
          </a:p>
          <a:p>
            <a:endParaRPr lang="en-US"/>
          </a:p>
        </p:txBody>
      </p:sp>
    </p:spTree>
    <p:extLst>
      <p:ext uri="{BB962C8B-B14F-4D97-AF65-F5344CB8AC3E}">
        <p14:creationId xmlns:p14="http://schemas.microsoft.com/office/powerpoint/2010/main" val="9623418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0BD19CD5-627B-6AC2-6EB3-D6466B806175}"/>
              </a:ext>
            </a:extLst>
          </p:cNvPr>
          <p:cNvSpPr>
            <a:spLocks noGrp="1"/>
          </p:cNvSpPr>
          <p:nvPr>
            <p:ph type="title"/>
          </p:nvPr>
        </p:nvSpPr>
        <p:spPr>
          <a:xfrm>
            <a:off x="838200" y="365125"/>
            <a:ext cx="10515600" cy="1325563"/>
          </a:xfrm>
        </p:spPr>
        <p:txBody>
          <a:bodyPr>
            <a:normAutofit/>
          </a:bodyPr>
          <a:lstStyle/>
          <a:p>
            <a:r>
              <a:rPr lang="en-US"/>
              <a:t>References</a:t>
            </a:r>
          </a:p>
        </p:txBody>
      </p:sp>
      <p:sp>
        <p:nvSpPr>
          <p:cNvPr id="20"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9869464-12D7-A937-9DB5-5A3EBD1E7C00}"/>
              </a:ext>
            </a:extLst>
          </p:cNvPr>
          <p:cNvSpPr>
            <a:spLocks noGrp="1"/>
          </p:cNvSpPr>
          <p:nvPr>
            <p:ph idx="1"/>
          </p:nvPr>
        </p:nvSpPr>
        <p:spPr>
          <a:xfrm>
            <a:off x="838200" y="1825625"/>
            <a:ext cx="10515600" cy="4351338"/>
          </a:xfrm>
        </p:spPr>
        <p:txBody>
          <a:bodyPr>
            <a:normAutofit fontScale="85000" lnSpcReduction="20000"/>
          </a:bodyPr>
          <a:lstStyle/>
          <a:p>
            <a:r>
              <a:rPr lang="en-US" sz="2400">
                <a:effectLst/>
                <a:latin typeface="Open Sans" panose="020B0606030504020204" pitchFamily="34" charset="0"/>
                <a:ea typeface="Open Sans" panose="020B0606030504020204" pitchFamily="34" charset="0"/>
                <a:cs typeface="Open Sans" panose="020B0606030504020204" pitchFamily="34" charset="0"/>
                <a:hlinkClick r:id="rId3"/>
              </a:rPr>
              <a:t>NASA. (2023). Architecture Definition Document</a:t>
            </a:r>
            <a:endParaRPr lang="en-US" sz="2400">
              <a:latin typeface="Open Sans" panose="020B0606030504020204" pitchFamily="34" charset="0"/>
              <a:ea typeface="Open Sans" panose="020B0606030504020204" pitchFamily="34" charset="0"/>
              <a:cs typeface="Open Sans" panose="020B0606030504020204" pitchFamily="34" charset="0"/>
            </a:endParaRPr>
          </a:p>
          <a:p>
            <a:r>
              <a:rPr lang="en-US" sz="2400">
                <a:latin typeface="Open Sans" panose="020B0606030504020204" pitchFamily="34" charset="0"/>
                <a:ea typeface="Open Sans" panose="020B0606030504020204" pitchFamily="34" charset="0"/>
                <a:cs typeface="Open Sans" panose="020B0606030504020204" pitchFamily="34" charset="0"/>
                <a:hlinkClick r:id="rId4"/>
              </a:rPr>
              <a:t>Howard, D., et al. "Regenerative Life Support Systems for Exploration Habitats: Unique Capabilities and Challenges to Enable Long-Duration-Mission Habitats Beyond Low Earth Orbit". ICES 2022. July 2022.</a:t>
            </a:r>
            <a:endParaRPr lang="en-US" sz="2400">
              <a:latin typeface="Open Sans" panose="020B0606030504020204" pitchFamily="34" charset="0"/>
              <a:ea typeface="Open Sans" panose="020B0606030504020204" pitchFamily="34" charset="0"/>
              <a:cs typeface="Open Sans" panose="020B0606030504020204" pitchFamily="34" charset="0"/>
            </a:endParaRPr>
          </a:p>
          <a:p>
            <a:r>
              <a:rPr lang="en-US" sz="2400">
                <a:latin typeface="Open Sans" panose="020B0606030504020204" pitchFamily="34" charset="0"/>
                <a:ea typeface="Open Sans" panose="020B0606030504020204" pitchFamily="34" charset="0"/>
                <a:cs typeface="Open Sans" panose="020B0606030504020204" pitchFamily="34" charset="0"/>
                <a:hlinkClick r:id="rId5"/>
              </a:rPr>
              <a:t>Kessler, P., et al. "Artemis Deep Space Habitation: Enabling a Sustained Human Presence on the Moon and Beyond". IEEE Aerospace Conference. Mar 2022.</a:t>
            </a:r>
            <a:endParaRPr lang="en-US" sz="2400">
              <a:latin typeface="Open Sans" panose="020B0606030504020204" pitchFamily="34" charset="0"/>
              <a:ea typeface="Open Sans" panose="020B0606030504020204" pitchFamily="34" charset="0"/>
              <a:cs typeface="Open Sans" panose="020B0606030504020204" pitchFamily="34" charset="0"/>
            </a:endParaRPr>
          </a:p>
          <a:p>
            <a:r>
              <a:rPr lang="en-US" sz="2400">
                <a:latin typeface="Open Sans" panose="020B0606030504020204" pitchFamily="34" charset="0"/>
                <a:ea typeface="Open Sans" panose="020B0606030504020204" pitchFamily="34" charset="0"/>
                <a:cs typeface="Open Sans" panose="020B0606030504020204" pitchFamily="34" charset="0"/>
                <a:hlinkClick r:id="rId6"/>
              </a:rPr>
              <a:t>Harris, D., Kessler, P., et al. "Moon to Mars (M2M) Habitation Considerations: A Snap Shot as of January 2022". NASA Technical Memorandum. January 2022.</a:t>
            </a:r>
            <a:endParaRPr lang="en-US" sz="2400">
              <a:latin typeface="Open Sans" panose="020B0606030504020204" pitchFamily="34" charset="0"/>
              <a:ea typeface="Open Sans" panose="020B0606030504020204" pitchFamily="34" charset="0"/>
              <a:cs typeface="Open Sans" panose="020B0606030504020204" pitchFamily="34" charset="0"/>
            </a:endParaRPr>
          </a:p>
          <a:p>
            <a:pPr>
              <a:lnSpc>
                <a:spcPct val="100000"/>
              </a:lnSpc>
            </a:pPr>
            <a:r>
              <a:rPr lang="en-US" sz="2400">
                <a:latin typeface="Open Sans" panose="020B0606030504020204" pitchFamily="34" charset="0"/>
                <a:ea typeface="Open Sans" panose="020B0606030504020204" pitchFamily="34" charset="0"/>
                <a:cs typeface="Open Sans" panose="020B0606030504020204" pitchFamily="34" charset="0"/>
                <a:hlinkClick r:id="rId7"/>
              </a:rPr>
              <a:t>Anderson, Molly S., Michael K. Ewert, and John F. Keener. Life support baseline values and assumptions document. No. NASA/TP-2015-218570/REV1. 2018.</a:t>
            </a:r>
            <a:endParaRPr lang="en-US" sz="2400">
              <a:latin typeface="Open Sans" panose="020B0606030504020204" pitchFamily="34" charset="0"/>
              <a:ea typeface="Open Sans" panose="020B0606030504020204" pitchFamily="34" charset="0"/>
              <a:cs typeface="Open Sans" panose="020B0606030504020204" pitchFamily="34" charset="0"/>
            </a:endParaRPr>
          </a:p>
          <a:p>
            <a:pPr>
              <a:lnSpc>
                <a:spcPct val="100000"/>
              </a:lnSpc>
            </a:pPr>
            <a:r>
              <a:rPr lang="en-US" sz="2400">
                <a:latin typeface="Open Sans" panose="020B0606030504020204" pitchFamily="34" charset="0"/>
                <a:ea typeface="Open Sans" panose="020B0606030504020204" pitchFamily="34" charset="0"/>
                <a:cs typeface="Open Sans" panose="020B0606030504020204" pitchFamily="34" charset="0"/>
                <a:hlinkClick r:id="rId8"/>
              </a:rPr>
              <a:t>Burke, Callie, Robert L. Howard Jr, and Paul Kessler. "Internal Layout of a Lunar Surface Habitat." 2022 ASCEND.</a:t>
            </a:r>
            <a:endParaRPr lang="en-US" sz="2400">
              <a:latin typeface="Open Sans" panose="020B0606030504020204" pitchFamily="34" charset="0"/>
              <a:ea typeface="Open Sans" panose="020B0606030504020204" pitchFamily="34" charset="0"/>
              <a:cs typeface="Open Sans" panose="020B0606030504020204" pitchFamily="34" charset="0"/>
            </a:endParaRPr>
          </a:p>
          <a:p>
            <a:pPr>
              <a:lnSpc>
                <a:spcPct val="100000"/>
              </a:lnSpc>
            </a:pPr>
            <a:r>
              <a:rPr lang="en-US" sz="2400">
                <a:latin typeface="Open Sans" panose="020B0606030504020204" pitchFamily="34" charset="0"/>
                <a:ea typeface="Open Sans" panose="020B0606030504020204" pitchFamily="34" charset="0"/>
                <a:cs typeface="Open Sans" panose="020B0606030504020204" pitchFamily="34" charset="0"/>
                <a:hlinkClick r:id="rId9"/>
              </a:rPr>
              <a:t>Clinton Jr, R. G., et al. "Moon to Mars Planetary Autonomous Construction Technologies (MMPACT)." ASCEND, Planetary Construction technologies (2021).</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101013439"/>
      </p:ext>
    </p:extLst>
  </p:cSld>
  <p:clrMapOvr>
    <a:masterClrMapping/>
  </p:clrMapOvr>
  <p:extLst>
    <p:ext uri="{6950BFC3-D8DA-4A85-94F7-54DA5524770B}">
      <p188:commentRel xmlns:p188="http://schemas.microsoft.com/office/powerpoint/2018/8/main" r:id="rId2"/>
    </p:ext>
  </p:extLs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iagram, venn diagram&#10;&#10;Description automatically generated">
            <a:extLst>
              <a:ext uri="{FF2B5EF4-FFF2-40B4-BE49-F238E27FC236}">
                <a16:creationId xmlns:a16="http://schemas.microsoft.com/office/drawing/2014/main" id="{804E4F7C-975E-140C-83EC-0665800C94E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22600" y="419100"/>
            <a:ext cx="6146800" cy="6019800"/>
          </a:xfrm>
          <a:prstGeom prst="rect">
            <a:avLst/>
          </a:prstGeom>
        </p:spPr>
      </p:pic>
      <p:sp>
        <p:nvSpPr>
          <p:cNvPr id="22" name="TextBox 21">
            <a:extLst>
              <a:ext uri="{FF2B5EF4-FFF2-40B4-BE49-F238E27FC236}">
                <a16:creationId xmlns:a16="http://schemas.microsoft.com/office/drawing/2014/main" id="{E6E8C045-C8DD-4690-82F8-24ADB4F5CE60}"/>
              </a:ext>
            </a:extLst>
          </p:cNvPr>
          <p:cNvSpPr txBox="1"/>
          <p:nvPr/>
        </p:nvSpPr>
        <p:spPr>
          <a:xfrm>
            <a:off x="8448428" y="422032"/>
            <a:ext cx="2500923" cy="258532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rPr>
              <a:t>Investigations in deep space, on the Moon, and on Mars will enhance our understanding of the solar system, Earth, the human body, and how to perform new operations while we are out there exploring.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TextBox 30">
            <a:extLst>
              <a:ext uri="{FF2B5EF4-FFF2-40B4-BE49-F238E27FC236}">
                <a16:creationId xmlns:a16="http://schemas.microsoft.com/office/drawing/2014/main" id="{DFAE7336-C915-490A-A818-B4925F305205}"/>
              </a:ext>
            </a:extLst>
          </p:cNvPr>
          <p:cNvSpPr txBox="1"/>
          <p:nvPr/>
        </p:nvSpPr>
        <p:spPr>
          <a:xfrm>
            <a:off x="140677" y="405357"/>
            <a:ext cx="3512947"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Benefits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Humanity</a:t>
            </a:r>
          </a:p>
        </p:txBody>
      </p:sp>
      <p:sp>
        <p:nvSpPr>
          <p:cNvPr id="32" name="TextBox 31">
            <a:extLst>
              <a:ext uri="{FF2B5EF4-FFF2-40B4-BE49-F238E27FC236}">
                <a16:creationId xmlns:a16="http://schemas.microsoft.com/office/drawing/2014/main" id="{7B411EFB-3129-4735-A6FD-52B3F141EEE3}"/>
              </a:ext>
            </a:extLst>
          </p:cNvPr>
          <p:cNvSpPr txBox="1"/>
          <p:nvPr/>
        </p:nvSpPr>
        <p:spPr>
          <a:xfrm>
            <a:off x="9464429" y="3813908"/>
            <a:ext cx="2540000" cy="2316211"/>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600" b="0" i="0" u="none" strike="noStrike" kern="1200" cap="none" spc="0" normalizeH="0" baseline="0" noProof="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rPr>
              <a:t>What we choose to do, how we do those things, and who we do them with greatly impacts our place in the world today, our quality of life, and our possibilities for the future.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F452BB88-8751-4718-AD29-D97CC5ED3BF8}"/>
              </a:ext>
            </a:extLst>
          </p:cNvPr>
          <p:cNvSpPr txBox="1"/>
          <p:nvPr/>
        </p:nvSpPr>
        <p:spPr>
          <a:xfrm>
            <a:off x="140677" y="3813908"/>
            <a:ext cx="2672862" cy="2316211"/>
          </a:xfrm>
          <a:prstGeom prst="rect">
            <a:avLst/>
          </a:prstGeom>
          <a:noFill/>
        </p:spPr>
        <p:txBody>
          <a:bodyPr wrap="square" rtlCol="0">
            <a:spAutoFit/>
          </a:bodyPr>
          <a:lstStyle/>
          <a:p>
            <a:pPr marL="0" marR="0" lvl="0" indent="0" algn="r" defTabSz="914400" rtl="0" eaLnBrk="1" fontAlgn="auto" latinLnBrk="0" hangingPunct="1">
              <a:lnSpc>
                <a:spcPct val="107000"/>
              </a:lnSpc>
              <a:spcBef>
                <a:spcPts val="0"/>
              </a:spcBef>
              <a:spcAft>
                <a:spcPts val="800"/>
              </a:spcAft>
              <a:buClrTx/>
              <a:buSzTx/>
              <a:buFontTx/>
              <a:buNone/>
              <a:tabLst/>
              <a:defRPr/>
            </a:pPr>
            <a:r>
              <a:rPr kumimoji="0" lang="en-US" sz="1600" b="0" i="0" u="none" strike="noStrike" kern="1200" cap="none" spc="0" normalizeH="0" baseline="0" noProof="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rPr>
              <a:t>Accepting audacious challenges and succeeding through perseverance and tenacity in the face of adversity motivates current and future generations to dare mighty things.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36" name="Straight Connector 35">
            <a:extLst>
              <a:ext uri="{FF2B5EF4-FFF2-40B4-BE49-F238E27FC236}">
                <a16:creationId xmlns:a16="http://schemas.microsoft.com/office/drawing/2014/main" id="{8455329D-EF68-4CC4-B6FF-7E9A8297A306}"/>
              </a:ext>
            </a:extLst>
          </p:cNvPr>
          <p:cNvCxnSpPr/>
          <p:nvPr/>
        </p:nvCxnSpPr>
        <p:spPr>
          <a:xfrm>
            <a:off x="8370283" y="508001"/>
            <a:ext cx="0" cy="2141415"/>
          </a:xfrm>
          <a:prstGeom prst="line">
            <a:avLst/>
          </a:prstGeom>
          <a:ln w="38100">
            <a:solidFill>
              <a:srgbClr val="719656"/>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B7B32846-7CE2-4683-B92E-AABFB09522ED}"/>
              </a:ext>
            </a:extLst>
          </p:cNvPr>
          <p:cNvCxnSpPr>
            <a:cxnSpLocks/>
          </p:cNvCxnSpPr>
          <p:nvPr/>
        </p:nvCxnSpPr>
        <p:spPr>
          <a:xfrm>
            <a:off x="9386284" y="3899877"/>
            <a:ext cx="0" cy="1758461"/>
          </a:xfrm>
          <a:prstGeom prst="line">
            <a:avLst/>
          </a:prstGeom>
          <a:ln w="38100">
            <a:solidFill>
              <a:srgbClr val="30728A"/>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9A427B2D-66B1-46A5-8631-1EA6EF1BA5DB}"/>
              </a:ext>
            </a:extLst>
          </p:cNvPr>
          <p:cNvCxnSpPr>
            <a:cxnSpLocks/>
          </p:cNvCxnSpPr>
          <p:nvPr/>
        </p:nvCxnSpPr>
        <p:spPr>
          <a:xfrm>
            <a:off x="2844806" y="3931137"/>
            <a:ext cx="0" cy="1688124"/>
          </a:xfrm>
          <a:prstGeom prst="line">
            <a:avLst/>
          </a:prstGeom>
          <a:ln w="38100">
            <a:solidFill>
              <a:srgbClr val="834A94"/>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4B924C5E-8F8C-9770-75FA-5BE20F21D2FE}"/>
              </a:ext>
            </a:extLst>
          </p:cNvPr>
          <p:cNvSpPr txBox="1"/>
          <p:nvPr/>
        </p:nvSpPr>
        <p:spPr>
          <a:xfrm>
            <a:off x="411807" y="1989463"/>
            <a:ext cx="297068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a:ln>
                  <a:noFill/>
                </a:ln>
                <a:solidFill>
                  <a:prstClr val="white"/>
                </a:solidFill>
                <a:effectLst/>
                <a:uLnTx/>
                <a:uFillTx/>
                <a:latin typeface="Georgia" panose="02040502050405020303" pitchFamily="18" charset="0"/>
                <a:ea typeface="+mn-ea"/>
                <a:cs typeface="+mn-cs"/>
              </a:rPr>
              <a:t>Why We Explore </a:t>
            </a:r>
          </a:p>
        </p:txBody>
      </p:sp>
      <p:sp>
        <p:nvSpPr>
          <p:cNvPr id="7" name="Footer Placeholder 6">
            <a:extLst>
              <a:ext uri="{FF2B5EF4-FFF2-40B4-BE49-F238E27FC236}">
                <a16:creationId xmlns:a16="http://schemas.microsoft.com/office/drawing/2014/main" id="{D3204553-0668-5C01-375E-42A5AA8413AB}"/>
              </a:ext>
            </a:extLst>
          </p:cNvPr>
          <p:cNvSpPr>
            <a:spLocks noGrp="1"/>
          </p:cNvSpPr>
          <p:nvPr>
            <p:ph type="ftr" sz="quarter" idx="3"/>
          </p:nvPr>
        </p:nvSpPr>
        <p:spPr>
          <a:xfrm>
            <a:off x="0" y="6488430"/>
            <a:ext cx="12192000" cy="365125"/>
          </a:xfrm>
          <a:prstGeom prst="rect">
            <a:avLst/>
          </a:prstGeom>
        </p:spPr>
        <p:txBody>
          <a:bodyPr vert="horz" lIns="91440" tIns="45720" rIns="91440" bIns="45720" rtlCol="0" anchor="ctr"/>
          <a:lstStyle>
            <a:defPPr>
              <a:defRPr lang="en-US"/>
            </a:defPPr>
            <a:lvl1pPr marL="0" algn="ctr" defTabSz="914400" rtl="0" eaLnBrk="1" latinLnBrk="0" hangingPunct="1">
              <a:defRPr sz="105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NASA Architecture Concept Review 2022</a:t>
            </a:r>
            <a:endParaRPr kumimoji="0" lang="en-US" sz="105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390298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768B27AC-826A-4416-84BB-97835C57A927}"/>
              </a:ext>
            </a:extLst>
          </p:cNvPr>
          <p:cNvSpPr/>
          <p:nvPr/>
        </p:nvSpPr>
        <p:spPr>
          <a:xfrm>
            <a:off x="939942" y="2038275"/>
            <a:ext cx="3581400" cy="3429000"/>
          </a:xfrm>
          <a:prstGeom prst="roundRect">
            <a:avLst>
              <a:gd name="adj" fmla="val 732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Rounded Corners 8">
            <a:extLst>
              <a:ext uri="{FF2B5EF4-FFF2-40B4-BE49-F238E27FC236}">
                <a16:creationId xmlns:a16="http://schemas.microsoft.com/office/drawing/2014/main" id="{1B8FDE62-18E9-4255-838C-D51205F3697C}"/>
              </a:ext>
            </a:extLst>
          </p:cNvPr>
          <p:cNvSpPr/>
          <p:nvPr/>
        </p:nvSpPr>
        <p:spPr>
          <a:xfrm>
            <a:off x="4191000" y="1553300"/>
            <a:ext cx="7296228" cy="1466689"/>
          </a:xfrm>
          <a:custGeom>
            <a:avLst/>
            <a:gdLst>
              <a:gd name="connsiteX0" fmla="*/ 0 w 7528055"/>
              <a:gd name="connsiteY0" fmla="*/ 241305 h 1447800"/>
              <a:gd name="connsiteX1" fmla="*/ 241305 w 7528055"/>
              <a:gd name="connsiteY1" fmla="*/ 0 h 1447800"/>
              <a:gd name="connsiteX2" fmla="*/ 7286750 w 7528055"/>
              <a:gd name="connsiteY2" fmla="*/ 0 h 1447800"/>
              <a:gd name="connsiteX3" fmla="*/ 7528055 w 7528055"/>
              <a:gd name="connsiteY3" fmla="*/ 241305 h 1447800"/>
              <a:gd name="connsiteX4" fmla="*/ 7528055 w 7528055"/>
              <a:gd name="connsiteY4" fmla="*/ 1206495 h 1447800"/>
              <a:gd name="connsiteX5" fmla="*/ 7286750 w 7528055"/>
              <a:gd name="connsiteY5" fmla="*/ 1447800 h 1447800"/>
              <a:gd name="connsiteX6" fmla="*/ 241305 w 7528055"/>
              <a:gd name="connsiteY6" fmla="*/ 1447800 h 1447800"/>
              <a:gd name="connsiteX7" fmla="*/ 0 w 7528055"/>
              <a:gd name="connsiteY7" fmla="*/ 1206495 h 1447800"/>
              <a:gd name="connsiteX8" fmla="*/ 0 w 7528055"/>
              <a:gd name="connsiteY8" fmla="*/ 241305 h 1447800"/>
              <a:gd name="connsiteX0" fmla="*/ 0 w 7528055"/>
              <a:gd name="connsiteY0" fmla="*/ 241305 h 1447800"/>
              <a:gd name="connsiteX1" fmla="*/ 241305 w 7528055"/>
              <a:gd name="connsiteY1" fmla="*/ 0 h 1447800"/>
              <a:gd name="connsiteX2" fmla="*/ 7286750 w 7528055"/>
              <a:gd name="connsiteY2" fmla="*/ 0 h 1447800"/>
              <a:gd name="connsiteX3" fmla="*/ 7528055 w 7528055"/>
              <a:gd name="connsiteY3" fmla="*/ 241305 h 1447800"/>
              <a:gd name="connsiteX4" fmla="*/ 7528055 w 7528055"/>
              <a:gd name="connsiteY4" fmla="*/ 1206495 h 1447800"/>
              <a:gd name="connsiteX5" fmla="*/ 7286750 w 7528055"/>
              <a:gd name="connsiteY5" fmla="*/ 1447800 h 1447800"/>
              <a:gd name="connsiteX6" fmla="*/ 241305 w 7528055"/>
              <a:gd name="connsiteY6" fmla="*/ 1447800 h 1447800"/>
              <a:gd name="connsiteX7" fmla="*/ 0 w 7528055"/>
              <a:gd name="connsiteY7" fmla="*/ 1206495 h 1447800"/>
              <a:gd name="connsiteX8" fmla="*/ 0 w 7528055"/>
              <a:gd name="connsiteY8" fmla="*/ 241305 h 1447800"/>
              <a:gd name="connsiteX0" fmla="*/ 1477715 w 9005770"/>
              <a:gd name="connsiteY0" fmla="*/ 241305 h 1447800"/>
              <a:gd name="connsiteX1" fmla="*/ 1719020 w 9005770"/>
              <a:gd name="connsiteY1" fmla="*/ 0 h 1447800"/>
              <a:gd name="connsiteX2" fmla="*/ 8764465 w 9005770"/>
              <a:gd name="connsiteY2" fmla="*/ 0 h 1447800"/>
              <a:gd name="connsiteX3" fmla="*/ 9005770 w 9005770"/>
              <a:gd name="connsiteY3" fmla="*/ 241305 h 1447800"/>
              <a:gd name="connsiteX4" fmla="*/ 9005770 w 9005770"/>
              <a:gd name="connsiteY4" fmla="*/ 1206495 h 1447800"/>
              <a:gd name="connsiteX5" fmla="*/ 8764465 w 9005770"/>
              <a:gd name="connsiteY5" fmla="*/ 1447800 h 1447800"/>
              <a:gd name="connsiteX6" fmla="*/ 1719020 w 9005770"/>
              <a:gd name="connsiteY6" fmla="*/ 1447800 h 1447800"/>
              <a:gd name="connsiteX7" fmla="*/ 0 w 9005770"/>
              <a:gd name="connsiteY7" fmla="*/ 1225348 h 1447800"/>
              <a:gd name="connsiteX8" fmla="*/ 1477715 w 9005770"/>
              <a:gd name="connsiteY8" fmla="*/ 241305 h 1447800"/>
              <a:gd name="connsiteX0" fmla="*/ 1477715 w 9005770"/>
              <a:gd name="connsiteY0" fmla="*/ 241305 h 1447800"/>
              <a:gd name="connsiteX1" fmla="*/ 1719020 w 9005770"/>
              <a:gd name="connsiteY1" fmla="*/ 0 h 1447800"/>
              <a:gd name="connsiteX2" fmla="*/ 8764465 w 9005770"/>
              <a:gd name="connsiteY2" fmla="*/ 0 h 1447800"/>
              <a:gd name="connsiteX3" fmla="*/ 9005770 w 9005770"/>
              <a:gd name="connsiteY3" fmla="*/ 241305 h 1447800"/>
              <a:gd name="connsiteX4" fmla="*/ 9005770 w 9005770"/>
              <a:gd name="connsiteY4" fmla="*/ 1206495 h 1447800"/>
              <a:gd name="connsiteX5" fmla="*/ 8764465 w 9005770"/>
              <a:gd name="connsiteY5" fmla="*/ 1447800 h 1447800"/>
              <a:gd name="connsiteX6" fmla="*/ 1719020 w 9005770"/>
              <a:gd name="connsiteY6" fmla="*/ 1447800 h 1447800"/>
              <a:gd name="connsiteX7" fmla="*/ 0 w 9005770"/>
              <a:gd name="connsiteY7" fmla="*/ 1225348 h 1447800"/>
              <a:gd name="connsiteX8" fmla="*/ 1477715 w 9005770"/>
              <a:gd name="connsiteY8" fmla="*/ 241305 h 1447800"/>
              <a:gd name="connsiteX0" fmla="*/ 0 w 9005770"/>
              <a:gd name="connsiteY0" fmla="*/ 1225348 h 1447800"/>
              <a:gd name="connsiteX1" fmla="*/ 1719020 w 9005770"/>
              <a:gd name="connsiteY1" fmla="*/ 0 h 1447800"/>
              <a:gd name="connsiteX2" fmla="*/ 8764465 w 9005770"/>
              <a:gd name="connsiteY2" fmla="*/ 0 h 1447800"/>
              <a:gd name="connsiteX3" fmla="*/ 9005770 w 9005770"/>
              <a:gd name="connsiteY3" fmla="*/ 241305 h 1447800"/>
              <a:gd name="connsiteX4" fmla="*/ 9005770 w 9005770"/>
              <a:gd name="connsiteY4" fmla="*/ 1206495 h 1447800"/>
              <a:gd name="connsiteX5" fmla="*/ 8764465 w 9005770"/>
              <a:gd name="connsiteY5" fmla="*/ 1447800 h 1447800"/>
              <a:gd name="connsiteX6" fmla="*/ 1719020 w 9005770"/>
              <a:gd name="connsiteY6" fmla="*/ 1447800 h 1447800"/>
              <a:gd name="connsiteX7" fmla="*/ 0 w 9005770"/>
              <a:gd name="connsiteY7" fmla="*/ 1225348 h 1447800"/>
              <a:gd name="connsiteX0" fmla="*/ 0 w 9005770"/>
              <a:gd name="connsiteY0" fmla="*/ 1225384 h 1447836"/>
              <a:gd name="connsiteX1" fmla="*/ 1719020 w 9005770"/>
              <a:gd name="connsiteY1" fmla="*/ 36 h 1447836"/>
              <a:gd name="connsiteX2" fmla="*/ 8764465 w 9005770"/>
              <a:gd name="connsiteY2" fmla="*/ 36 h 1447836"/>
              <a:gd name="connsiteX3" fmla="*/ 9005770 w 9005770"/>
              <a:gd name="connsiteY3" fmla="*/ 241341 h 1447836"/>
              <a:gd name="connsiteX4" fmla="*/ 9005770 w 9005770"/>
              <a:gd name="connsiteY4" fmla="*/ 1206531 h 1447836"/>
              <a:gd name="connsiteX5" fmla="*/ 8764465 w 9005770"/>
              <a:gd name="connsiteY5" fmla="*/ 1447836 h 1447836"/>
              <a:gd name="connsiteX6" fmla="*/ 1719020 w 9005770"/>
              <a:gd name="connsiteY6" fmla="*/ 1447836 h 1447836"/>
              <a:gd name="connsiteX7" fmla="*/ 0 w 9005770"/>
              <a:gd name="connsiteY7" fmla="*/ 1225384 h 1447836"/>
              <a:gd name="connsiteX0" fmla="*/ 0 w 9005770"/>
              <a:gd name="connsiteY0" fmla="*/ 1225384 h 1466689"/>
              <a:gd name="connsiteX1" fmla="*/ 1719020 w 9005770"/>
              <a:gd name="connsiteY1" fmla="*/ 36 h 1466689"/>
              <a:gd name="connsiteX2" fmla="*/ 8764465 w 9005770"/>
              <a:gd name="connsiteY2" fmla="*/ 36 h 1466689"/>
              <a:gd name="connsiteX3" fmla="*/ 9005770 w 9005770"/>
              <a:gd name="connsiteY3" fmla="*/ 241341 h 1466689"/>
              <a:gd name="connsiteX4" fmla="*/ 9005770 w 9005770"/>
              <a:gd name="connsiteY4" fmla="*/ 1206531 h 1466689"/>
              <a:gd name="connsiteX5" fmla="*/ 8764465 w 9005770"/>
              <a:gd name="connsiteY5" fmla="*/ 1447836 h 1466689"/>
              <a:gd name="connsiteX6" fmla="*/ 171492 w 9005770"/>
              <a:gd name="connsiteY6" fmla="*/ 1466689 h 1466689"/>
              <a:gd name="connsiteX7" fmla="*/ 0 w 9005770"/>
              <a:gd name="connsiteY7" fmla="*/ 1225384 h 1466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05770" h="1466689">
                <a:moveTo>
                  <a:pt x="0" y="1225384"/>
                </a:moveTo>
                <a:cubicBezTo>
                  <a:pt x="573007" y="816935"/>
                  <a:pt x="1111106" y="-6295"/>
                  <a:pt x="1719020" y="36"/>
                </a:cubicBezTo>
                <a:lnTo>
                  <a:pt x="8764465" y="36"/>
                </a:lnTo>
                <a:cubicBezTo>
                  <a:pt x="8897734" y="36"/>
                  <a:pt x="9005770" y="108072"/>
                  <a:pt x="9005770" y="241341"/>
                </a:cubicBezTo>
                <a:lnTo>
                  <a:pt x="9005770" y="1206531"/>
                </a:lnTo>
                <a:cubicBezTo>
                  <a:pt x="9005770" y="1339800"/>
                  <a:pt x="8897734" y="1447836"/>
                  <a:pt x="8764465" y="1447836"/>
                </a:cubicBezTo>
                <a:lnTo>
                  <a:pt x="171492" y="1466689"/>
                </a:lnTo>
                <a:cubicBezTo>
                  <a:pt x="38223" y="1466689"/>
                  <a:pt x="0" y="1358653"/>
                  <a:pt x="0" y="1225384"/>
                </a:cubicBezTo>
                <a:close/>
              </a:path>
            </a:pathLst>
          </a:custGeom>
          <a:gradFill flip="none" rotWithShape="1">
            <a:gsLst>
              <a:gs pos="0">
                <a:srgbClr val="652C90">
                  <a:shade val="30000"/>
                  <a:satMod val="115000"/>
                </a:srgbClr>
              </a:gs>
              <a:gs pos="50000">
                <a:srgbClr val="652C90">
                  <a:shade val="67500"/>
                  <a:satMod val="115000"/>
                </a:srgbClr>
              </a:gs>
              <a:gs pos="100000">
                <a:srgbClr val="652C9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B31538-EA33-4634-A763-3F84851690E4}"/>
              </a:ext>
            </a:extLst>
          </p:cNvPr>
          <p:cNvSpPr>
            <a:spLocks noGrp="1"/>
          </p:cNvSpPr>
          <p:nvPr>
            <p:ph type="title"/>
          </p:nvPr>
        </p:nvSpPr>
        <p:spPr>
          <a:xfrm>
            <a:off x="366754" y="-25786"/>
            <a:ext cx="10515600" cy="1325563"/>
          </a:xfrm>
        </p:spPr>
        <p:txBody>
          <a:bodyPr>
            <a:normAutofit/>
          </a:bodyPr>
          <a:lstStyle/>
          <a:p>
            <a:r>
              <a:rPr lang="en-US" sz="3600" b="1">
                <a:latin typeface="Arial" panose="020B0604020202020204" pitchFamily="34" charset="0"/>
                <a:cs typeface="Arial" panose="020B0604020202020204" pitchFamily="34" charset="0"/>
              </a:rPr>
              <a:t>Architecture Concept Review Products</a:t>
            </a:r>
          </a:p>
        </p:txBody>
      </p:sp>
      <p:sp>
        <p:nvSpPr>
          <p:cNvPr id="8" name="TextBox 7">
            <a:extLst>
              <a:ext uri="{FF2B5EF4-FFF2-40B4-BE49-F238E27FC236}">
                <a16:creationId xmlns:a16="http://schemas.microsoft.com/office/drawing/2014/main" id="{E8831541-8E81-4BA9-9430-9A9865EA1191}"/>
              </a:ext>
            </a:extLst>
          </p:cNvPr>
          <p:cNvSpPr txBox="1"/>
          <p:nvPr/>
        </p:nvSpPr>
        <p:spPr>
          <a:xfrm>
            <a:off x="482456" y="5537174"/>
            <a:ext cx="4496371" cy="369332"/>
          </a:xfrm>
          <a:prstGeom prst="rect">
            <a:avLst/>
          </a:prstGeom>
          <a:noFill/>
        </p:spPr>
        <p:txBody>
          <a:bodyPr wrap="square"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hlinkClick r:id="rId2"/>
              </a:rPr>
              <a:t>www.nasa.gov/MoonToMarsArchitecture</a:t>
            </a: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 name="Rectangle: Rounded Corners 9">
            <a:extLst>
              <a:ext uri="{FF2B5EF4-FFF2-40B4-BE49-F238E27FC236}">
                <a16:creationId xmlns:a16="http://schemas.microsoft.com/office/drawing/2014/main" id="{001C9B2C-9235-457B-B314-C55AC68F13D8}"/>
              </a:ext>
            </a:extLst>
          </p:cNvPr>
          <p:cNvSpPr/>
          <p:nvPr/>
        </p:nvSpPr>
        <p:spPr>
          <a:xfrm>
            <a:off x="4193683" y="3124200"/>
            <a:ext cx="7293546" cy="1447800"/>
          </a:xfrm>
          <a:prstGeom prst="roundRect">
            <a:avLst/>
          </a:prstGeom>
          <a:gradFill flip="none" rotWithShape="1">
            <a:gsLst>
              <a:gs pos="0">
                <a:srgbClr val="00A14E">
                  <a:shade val="30000"/>
                  <a:satMod val="115000"/>
                </a:srgbClr>
              </a:gs>
              <a:gs pos="50000">
                <a:srgbClr val="00A14E">
                  <a:shade val="67500"/>
                  <a:satMod val="115000"/>
                </a:srgbClr>
              </a:gs>
              <a:gs pos="100000">
                <a:srgbClr val="00A14E">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Rounded Corners 8">
            <a:extLst>
              <a:ext uri="{FF2B5EF4-FFF2-40B4-BE49-F238E27FC236}">
                <a16:creationId xmlns:a16="http://schemas.microsoft.com/office/drawing/2014/main" id="{DC78F2A7-4BB8-4618-A3F4-91331B46FA22}"/>
              </a:ext>
            </a:extLst>
          </p:cNvPr>
          <p:cNvSpPr/>
          <p:nvPr/>
        </p:nvSpPr>
        <p:spPr>
          <a:xfrm flipV="1">
            <a:off x="4191000" y="4657731"/>
            <a:ext cx="7296228" cy="1466689"/>
          </a:xfrm>
          <a:custGeom>
            <a:avLst/>
            <a:gdLst>
              <a:gd name="connsiteX0" fmla="*/ 0 w 7528055"/>
              <a:gd name="connsiteY0" fmla="*/ 241305 h 1447800"/>
              <a:gd name="connsiteX1" fmla="*/ 241305 w 7528055"/>
              <a:gd name="connsiteY1" fmla="*/ 0 h 1447800"/>
              <a:gd name="connsiteX2" fmla="*/ 7286750 w 7528055"/>
              <a:gd name="connsiteY2" fmla="*/ 0 h 1447800"/>
              <a:gd name="connsiteX3" fmla="*/ 7528055 w 7528055"/>
              <a:gd name="connsiteY3" fmla="*/ 241305 h 1447800"/>
              <a:gd name="connsiteX4" fmla="*/ 7528055 w 7528055"/>
              <a:gd name="connsiteY4" fmla="*/ 1206495 h 1447800"/>
              <a:gd name="connsiteX5" fmla="*/ 7286750 w 7528055"/>
              <a:gd name="connsiteY5" fmla="*/ 1447800 h 1447800"/>
              <a:gd name="connsiteX6" fmla="*/ 241305 w 7528055"/>
              <a:gd name="connsiteY6" fmla="*/ 1447800 h 1447800"/>
              <a:gd name="connsiteX7" fmla="*/ 0 w 7528055"/>
              <a:gd name="connsiteY7" fmla="*/ 1206495 h 1447800"/>
              <a:gd name="connsiteX8" fmla="*/ 0 w 7528055"/>
              <a:gd name="connsiteY8" fmla="*/ 241305 h 1447800"/>
              <a:gd name="connsiteX0" fmla="*/ 0 w 7528055"/>
              <a:gd name="connsiteY0" fmla="*/ 241305 h 1447800"/>
              <a:gd name="connsiteX1" fmla="*/ 241305 w 7528055"/>
              <a:gd name="connsiteY1" fmla="*/ 0 h 1447800"/>
              <a:gd name="connsiteX2" fmla="*/ 7286750 w 7528055"/>
              <a:gd name="connsiteY2" fmla="*/ 0 h 1447800"/>
              <a:gd name="connsiteX3" fmla="*/ 7528055 w 7528055"/>
              <a:gd name="connsiteY3" fmla="*/ 241305 h 1447800"/>
              <a:gd name="connsiteX4" fmla="*/ 7528055 w 7528055"/>
              <a:gd name="connsiteY4" fmla="*/ 1206495 h 1447800"/>
              <a:gd name="connsiteX5" fmla="*/ 7286750 w 7528055"/>
              <a:gd name="connsiteY5" fmla="*/ 1447800 h 1447800"/>
              <a:gd name="connsiteX6" fmla="*/ 241305 w 7528055"/>
              <a:gd name="connsiteY6" fmla="*/ 1447800 h 1447800"/>
              <a:gd name="connsiteX7" fmla="*/ 0 w 7528055"/>
              <a:gd name="connsiteY7" fmla="*/ 1206495 h 1447800"/>
              <a:gd name="connsiteX8" fmla="*/ 0 w 7528055"/>
              <a:gd name="connsiteY8" fmla="*/ 241305 h 1447800"/>
              <a:gd name="connsiteX0" fmla="*/ 1477715 w 9005770"/>
              <a:gd name="connsiteY0" fmla="*/ 241305 h 1447800"/>
              <a:gd name="connsiteX1" fmla="*/ 1719020 w 9005770"/>
              <a:gd name="connsiteY1" fmla="*/ 0 h 1447800"/>
              <a:gd name="connsiteX2" fmla="*/ 8764465 w 9005770"/>
              <a:gd name="connsiteY2" fmla="*/ 0 h 1447800"/>
              <a:gd name="connsiteX3" fmla="*/ 9005770 w 9005770"/>
              <a:gd name="connsiteY3" fmla="*/ 241305 h 1447800"/>
              <a:gd name="connsiteX4" fmla="*/ 9005770 w 9005770"/>
              <a:gd name="connsiteY4" fmla="*/ 1206495 h 1447800"/>
              <a:gd name="connsiteX5" fmla="*/ 8764465 w 9005770"/>
              <a:gd name="connsiteY5" fmla="*/ 1447800 h 1447800"/>
              <a:gd name="connsiteX6" fmla="*/ 1719020 w 9005770"/>
              <a:gd name="connsiteY6" fmla="*/ 1447800 h 1447800"/>
              <a:gd name="connsiteX7" fmla="*/ 0 w 9005770"/>
              <a:gd name="connsiteY7" fmla="*/ 1225348 h 1447800"/>
              <a:gd name="connsiteX8" fmla="*/ 1477715 w 9005770"/>
              <a:gd name="connsiteY8" fmla="*/ 241305 h 1447800"/>
              <a:gd name="connsiteX0" fmla="*/ 1477715 w 9005770"/>
              <a:gd name="connsiteY0" fmla="*/ 241305 h 1447800"/>
              <a:gd name="connsiteX1" fmla="*/ 1719020 w 9005770"/>
              <a:gd name="connsiteY1" fmla="*/ 0 h 1447800"/>
              <a:gd name="connsiteX2" fmla="*/ 8764465 w 9005770"/>
              <a:gd name="connsiteY2" fmla="*/ 0 h 1447800"/>
              <a:gd name="connsiteX3" fmla="*/ 9005770 w 9005770"/>
              <a:gd name="connsiteY3" fmla="*/ 241305 h 1447800"/>
              <a:gd name="connsiteX4" fmla="*/ 9005770 w 9005770"/>
              <a:gd name="connsiteY4" fmla="*/ 1206495 h 1447800"/>
              <a:gd name="connsiteX5" fmla="*/ 8764465 w 9005770"/>
              <a:gd name="connsiteY5" fmla="*/ 1447800 h 1447800"/>
              <a:gd name="connsiteX6" fmla="*/ 1719020 w 9005770"/>
              <a:gd name="connsiteY6" fmla="*/ 1447800 h 1447800"/>
              <a:gd name="connsiteX7" fmla="*/ 0 w 9005770"/>
              <a:gd name="connsiteY7" fmla="*/ 1225348 h 1447800"/>
              <a:gd name="connsiteX8" fmla="*/ 1477715 w 9005770"/>
              <a:gd name="connsiteY8" fmla="*/ 241305 h 1447800"/>
              <a:gd name="connsiteX0" fmla="*/ 0 w 9005770"/>
              <a:gd name="connsiteY0" fmla="*/ 1225348 h 1447800"/>
              <a:gd name="connsiteX1" fmla="*/ 1719020 w 9005770"/>
              <a:gd name="connsiteY1" fmla="*/ 0 h 1447800"/>
              <a:gd name="connsiteX2" fmla="*/ 8764465 w 9005770"/>
              <a:gd name="connsiteY2" fmla="*/ 0 h 1447800"/>
              <a:gd name="connsiteX3" fmla="*/ 9005770 w 9005770"/>
              <a:gd name="connsiteY3" fmla="*/ 241305 h 1447800"/>
              <a:gd name="connsiteX4" fmla="*/ 9005770 w 9005770"/>
              <a:gd name="connsiteY4" fmla="*/ 1206495 h 1447800"/>
              <a:gd name="connsiteX5" fmla="*/ 8764465 w 9005770"/>
              <a:gd name="connsiteY5" fmla="*/ 1447800 h 1447800"/>
              <a:gd name="connsiteX6" fmla="*/ 1719020 w 9005770"/>
              <a:gd name="connsiteY6" fmla="*/ 1447800 h 1447800"/>
              <a:gd name="connsiteX7" fmla="*/ 0 w 9005770"/>
              <a:gd name="connsiteY7" fmla="*/ 1225348 h 1447800"/>
              <a:gd name="connsiteX0" fmla="*/ 0 w 9005770"/>
              <a:gd name="connsiteY0" fmla="*/ 1225384 h 1447836"/>
              <a:gd name="connsiteX1" fmla="*/ 1719020 w 9005770"/>
              <a:gd name="connsiteY1" fmla="*/ 36 h 1447836"/>
              <a:gd name="connsiteX2" fmla="*/ 8764465 w 9005770"/>
              <a:gd name="connsiteY2" fmla="*/ 36 h 1447836"/>
              <a:gd name="connsiteX3" fmla="*/ 9005770 w 9005770"/>
              <a:gd name="connsiteY3" fmla="*/ 241341 h 1447836"/>
              <a:gd name="connsiteX4" fmla="*/ 9005770 w 9005770"/>
              <a:gd name="connsiteY4" fmla="*/ 1206531 h 1447836"/>
              <a:gd name="connsiteX5" fmla="*/ 8764465 w 9005770"/>
              <a:gd name="connsiteY5" fmla="*/ 1447836 h 1447836"/>
              <a:gd name="connsiteX6" fmla="*/ 1719020 w 9005770"/>
              <a:gd name="connsiteY6" fmla="*/ 1447836 h 1447836"/>
              <a:gd name="connsiteX7" fmla="*/ 0 w 9005770"/>
              <a:gd name="connsiteY7" fmla="*/ 1225384 h 1447836"/>
              <a:gd name="connsiteX0" fmla="*/ 0 w 9005770"/>
              <a:gd name="connsiteY0" fmla="*/ 1225384 h 1466689"/>
              <a:gd name="connsiteX1" fmla="*/ 1719020 w 9005770"/>
              <a:gd name="connsiteY1" fmla="*/ 36 h 1466689"/>
              <a:gd name="connsiteX2" fmla="*/ 8764465 w 9005770"/>
              <a:gd name="connsiteY2" fmla="*/ 36 h 1466689"/>
              <a:gd name="connsiteX3" fmla="*/ 9005770 w 9005770"/>
              <a:gd name="connsiteY3" fmla="*/ 241341 h 1466689"/>
              <a:gd name="connsiteX4" fmla="*/ 9005770 w 9005770"/>
              <a:gd name="connsiteY4" fmla="*/ 1206531 h 1466689"/>
              <a:gd name="connsiteX5" fmla="*/ 8764465 w 9005770"/>
              <a:gd name="connsiteY5" fmla="*/ 1447836 h 1466689"/>
              <a:gd name="connsiteX6" fmla="*/ 171492 w 9005770"/>
              <a:gd name="connsiteY6" fmla="*/ 1466689 h 1466689"/>
              <a:gd name="connsiteX7" fmla="*/ 0 w 9005770"/>
              <a:gd name="connsiteY7" fmla="*/ 1225384 h 1466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05770" h="1466689">
                <a:moveTo>
                  <a:pt x="0" y="1225384"/>
                </a:moveTo>
                <a:cubicBezTo>
                  <a:pt x="573007" y="816935"/>
                  <a:pt x="1111106" y="-6295"/>
                  <a:pt x="1719020" y="36"/>
                </a:cubicBezTo>
                <a:lnTo>
                  <a:pt x="8764465" y="36"/>
                </a:lnTo>
                <a:cubicBezTo>
                  <a:pt x="8897734" y="36"/>
                  <a:pt x="9005770" y="108072"/>
                  <a:pt x="9005770" y="241341"/>
                </a:cubicBezTo>
                <a:lnTo>
                  <a:pt x="9005770" y="1206531"/>
                </a:lnTo>
                <a:cubicBezTo>
                  <a:pt x="9005770" y="1339800"/>
                  <a:pt x="8897734" y="1447836"/>
                  <a:pt x="8764465" y="1447836"/>
                </a:cubicBezTo>
                <a:lnTo>
                  <a:pt x="171492" y="1466689"/>
                </a:lnTo>
                <a:cubicBezTo>
                  <a:pt x="38223" y="1466689"/>
                  <a:pt x="0" y="1358653"/>
                  <a:pt x="0" y="1225384"/>
                </a:cubicBezTo>
                <a:close/>
              </a:path>
            </a:pathLst>
          </a:custGeom>
          <a:gradFill flip="none" rotWithShape="1">
            <a:gsLst>
              <a:gs pos="0">
                <a:srgbClr val="1173BA">
                  <a:shade val="30000"/>
                  <a:satMod val="115000"/>
                </a:srgbClr>
              </a:gs>
              <a:gs pos="50000">
                <a:srgbClr val="1173BA">
                  <a:shade val="67500"/>
                  <a:satMod val="115000"/>
                </a:srgbClr>
              </a:gs>
              <a:gs pos="100000">
                <a:srgbClr val="1173BA">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Rounded Corners 5">
            <a:extLst>
              <a:ext uri="{FF2B5EF4-FFF2-40B4-BE49-F238E27FC236}">
                <a16:creationId xmlns:a16="http://schemas.microsoft.com/office/drawing/2014/main" id="{5926B73F-C135-4EB2-A850-F51C63DB2CDF}"/>
              </a:ext>
            </a:extLst>
          </p:cNvPr>
          <p:cNvSpPr/>
          <p:nvPr/>
        </p:nvSpPr>
        <p:spPr>
          <a:xfrm>
            <a:off x="1099116" y="2190675"/>
            <a:ext cx="3263053" cy="3124200"/>
          </a:xfrm>
          <a:prstGeom prst="roundRect">
            <a:avLst>
              <a:gd name="adj" fmla="val 732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Qr code&#10;&#10;Description automatically generated">
            <a:extLst>
              <a:ext uri="{FF2B5EF4-FFF2-40B4-BE49-F238E27FC236}">
                <a16:creationId xmlns:a16="http://schemas.microsoft.com/office/drawing/2014/main" id="{B4333C42-11BC-47AF-A27F-E01BDEA7E45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8180" t="7966" r="7966" b="7966"/>
          <a:stretch/>
        </p:blipFill>
        <p:spPr>
          <a:xfrm>
            <a:off x="1267602" y="2286000"/>
            <a:ext cx="2926080" cy="2933551"/>
          </a:xfrm>
          <a:prstGeom prst="rect">
            <a:avLst/>
          </a:prstGeom>
        </p:spPr>
      </p:pic>
      <p:pic>
        <p:nvPicPr>
          <p:cNvPr id="17" name="Picture 16" descr="Text, application&#10;&#10;Description automatically generated">
            <a:extLst>
              <a:ext uri="{FF2B5EF4-FFF2-40B4-BE49-F238E27FC236}">
                <a16:creationId xmlns:a16="http://schemas.microsoft.com/office/drawing/2014/main" id="{624E52D0-4B29-4780-B679-EDA3BCEECB7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00600" y="1335386"/>
            <a:ext cx="1206956" cy="1558574"/>
          </a:xfrm>
          <a:prstGeom prst="rect">
            <a:avLst/>
          </a:prstGeom>
          <a:ln w="12700">
            <a:solidFill>
              <a:schemeClr val="tx1"/>
            </a:solidFill>
          </a:ln>
          <a:effectLst/>
        </p:spPr>
      </p:pic>
      <p:pic>
        <p:nvPicPr>
          <p:cNvPr id="18" name="Picture 17" descr="Graphical user interface, website&#10;&#10;Description automatically generated">
            <a:extLst>
              <a:ext uri="{FF2B5EF4-FFF2-40B4-BE49-F238E27FC236}">
                <a16:creationId xmlns:a16="http://schemas.microsoft.com/office/drawing/2014/main" id="{BD7C8910-E6D9-496A-B1B5-8C2E97C1A43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885928" y="3052983"/>
            <a:ext cx="1206956" cy="1560598"/>
          </a:xfrm>
          <a:prstGeom prst="rect">
            <a:avLst/>
          </a:prstGeom>
          <a:ln w="12700">
            <a:solidFill>
              <a:schemeClr val="tx1"/>
            </a:solidFill>
          </a:ln>
          <a:effectLst/>
        </p:spPr>
      </p:pic>
      <p:pic>
        <p:nvPicPr>
          <p:cNvPr id="19" name="Picture 18" descr="Text&#10;&#10;Description automatically generated">
            <a:extLst>
              <a:ext uri="{FF2B5EF4-FFF2-40B4-BE49-F238E27FC236}">
                <a16:creationId xmlns:a16="http://schemas.microsoft.com/office/drawing/2014/main" id="{9D51FB88-4214-426D-A2AD-1D0704E5839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624554" y="4844502"/>
            <a:ext cx="1293185" cy="1707295"/>
          </a:xfrm>
          <a:prstGeom prst="rect">
            <a:avLst/>
          </a:prstGeom>
          <a:ln w="12700">
            <a:solidFill>
              <a:schemeClr val="tx1"/>
            </a:solidFill>
          </a:ln>
          <a:effectLst>
            <a:outerShdw blurRad="50800" dist="38100" dir="2700000" algn="tl" rotWithShape="0">
              <a:prstClr val="black">
                <a:alpha val="40000"/>
              </a:prstClr>
            </a:outerShdw>
          </a:effectLst>
        </p:spPr>
      </p:pic>
      <p:pic>
        <p:nvPicPr>
          <p:cNvPr id="20" name="Picture 19" descr="Chart&#10;&#10;Description automatically generated">
            <a:extLst>
              <a:ext uri="{FF2B5EF4-FFF2-40B4-BE49-F238E27FC236}">
                <a16:creationId xmlns:a16="http://schemas.microsoft.com/office/drawing/2014/main" id="{1AC59951-5013-4783-85DA-5192BAE48C6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865861" y="4633274"/>
            <a:ext cx="1293186" cy="1704901"/>
          </a:xfrm>
          <a:prstGeom prst="rect">
            <a:avLst/>
          </a:prstGeom>
          <a:ln w="12700">
            <a:solidFill>
              <a:schemeClr val="tx1"/>
            </a:solidFill>
          </a:ln>
          <a:effectLst>
            <a:outerShdw blurRad="50800" dist="38100" dir="2700000" algn="tl" rotWithShape="0">
              <a:prstClr val="black">
                <a:alpha val="40000"/>
              </a:prstClr>
            </a:outerShdw>
          </a:effectLst>
        </p:spPr>
      </p:pic>
      <p:sp>
        <p:nvSpPr>
          <p:cNvPr id="21" name="TextBox 20">
            <a:extLst>
              <a:ext uri="{FF2B5EF4-FFF2-40B4-BE49-F238E27FC236}">
                <a16:creationId xmlns:a16="http://schemas.microsoft.com/office/drawing/2014/main" id="{B4206477-61BB-4913-A957-4E3E5C3B66CB}"/>
              </a:ext>
            </a:extLst>
          </p:cNvPr>
          <p:cNvSpPr txBox="1"/>
          <p:nvPr/>
        </p:nvSpPr>
        <p:spPr>
          <a:xfrm>
            <a:off x="6201728" y="1602722"/>
            <a:ext cx="4844484"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Arial"/>
                <a:ea typeface="+mn-ea"/>
                <a:cs typeface="Arial"/>
              </a:rPr>
              <a:t>Architecture Definition Document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rial"/>
                <a:ea typeface="+mn-ea"/>
                <a:cs typeface="Arial"/>
              </a:rPr>
              <a:t>Detailed documentation snapshot of NASA’s human spaceflight architecture and exploration strategy</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EC359077-0635-4E05-8074-BC8FD89D8225}"/>
              </a:ext>
            </a:extLst>
          </p:cNvPr>
          <p:cNvSpPr txBox="1"/>
          <p:nvPr/>
        </p:nvSpPr>
        <p:spPr>
          <a:xfrm>
            <a:off x="4802957" y="3345259"/>
            <a:ext cx="4844484" cy="923330"/>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Arial"/>
                <a:ea typeface="+mn-ea"/>
                <a:cs typeface="Arial"/>
              </a:rPr>
              <a:t>Moon to Mars Architecture Summary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rial"/>
                <a:ea typeface="+mn-ea"/>
                <a:cs typeface="Arial"/>
              </a:rPr>
              <a:t>High-level overview of NASA’s Moon to Mars architecture and exploration strategy</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FFFE1757-C282-40BC-AAAD-27DC6B35A759}"/>
              </a:ext>
            </a:extLst>
          </p:cNvPr>
          <p:cNvSpPr txBox="1"/>
          <p:nvPr/>
        </p:nvSpPr>
        <p:spPr>
          <a:xfrm>
            <a:off x="7022090" y="4798510"/>
            <a:ext cx="4465138" cy="92333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Arial"/>
                <a:ea typeface="+mn-ea"/>
                <a:cs typeface="Arial"/>
              </a:rPr>
              <a:t>White Papers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rial"/>
                <a:ea typeface="+mn-ea"/>
                <a:cs typeface="Arial"/>
              </a:rPr>
              <a:t>Six papers on architecture study details for frequently discussed topics</a:t>
            </a:r>
          </a:p>
        </p:txBody>
      </p:sp>
    </p:spTree>
    <p:extLst>
      <p:ext uri="{BB962C8B-B14F-4D97-AF65-F5344CB8AC3E}">
        <p14:creationId xmlns:p14="http://schemas.microsoft.com/office/powerpoint/2010/main" val="23136104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pressure suit&#10;&#10;Description automatically generated">
            <a:extLst>
              <a:ext uri="{FF2B5EF4-FFF2-40B4-BE49-F238E27FC236}">
                <a16:creationId xmlns:a16="http://schemas.microsoft.com/office/drawing/2014/main" id="{BBE5BB3F-612B-4182-A056-2F776643D38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117521" y="10"/>
            <a:ext cx="8074479" cy="6857990"/>
          </a:xfrm>
          <a:prstGeom prst="rect">
            <a:avLst/>
          </a:prstGeom>
        </p:spPr>
      </p:pic>
      <p:sp>
        <p:nvSpPr>
          <p:cNvPr id="3" name="Title 2">
            <a:extLst>
              <a:ext uri="{FF2B5EF4-FFF2-40B4-BE49-F238E27FC236}">
                <a16:creationId xmlns:a16="http://schemas.microsoft.com/office/drawing/2014/main" id="{417F2A4B-154E-A744-BFE6-3F826221C0C2}"/>
              </a:ext>
            </a:extLst>
          </p:cNvPr>
          <p:cNvSpPr>
            <a:spLocks noGrp="1"/>
          </p:cNvSpPr>
          <p:nvPr>
            <p:ph type="title"/>
          </p:nvPr>
        </p:nvSpPr>
        <p:spPr>
          <a:xfrm>
            <a:off x="804672" y="365125"/>
            <a:ext cx="5266155" cy="1325563"/>
          </a:xfrm>
        </p:spPr>
        <p:txBody>
          <a:bodyPr vert="horz" lIns="91440" tIns="45720" rIns="91440" bIns="45720" numCol="1" rtlCol="0" anchorCtr="0" compatLnSpc="1">
            <a:prstTxWarp prst="textNoShape">
              <a:avLst/>
            </a:prstTxWarp>
            <a:normAutofit/>
          </a:bodyPr>
          <a:lstStyle/>
          <a:p>
            <a:r>
              <a:rPr lang="en-US"/>
              <a:t>Key Design Considerations</a:t>
            </a:r>
          </a:p>
        </p:txBody>
      </p:sp>
      <p:graphicFrame>
        <p:nvGraphicFramePr>
          <p:cNvPr id="11" name="Content Placeholder 2">
            <a:extLst>
              <a:ext uri="{FF2B5EF4-FFF2-40B4-BE49-F238E27FC236}">
                <a16:creationId xmlns:a16="http://schemas.microsoft.com/office/drawing/2014/main" id="{C86644F2-9646-452F-98C0-5181FE90EF7A}"/>
              </a:ext>
            </a:extLst>
          </p:cNvPr>
          <p:cNvGraphicFramePr/>
          <p:nvPr/>
        </p:nvGraphicFramePr>
        <p:xfrm>
          <a:off x="804672" y="2022601"/>
          <a:ext cx="3941499" cy="415436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6119986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ground, night&#10;&#10;Description automatically generated">
            <a:extLst>
              <a:ext uri="{FF2B5EF4-FFF2-40B4-BE49-F238E27FC236}">
                <a16:creationId xmlns:a16="http://schemas.microsoft.com/office/drawing/2014/main" id="{5D862A58-43AB-4662-B87F-76747B260AB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10"/>
            <a:ext cx="12192000" cy="6857990"/>
          </a:xfrm>
          <a:prstGeom prst="rect">
            <a:avLst/>
          </a:prstGeom>
        </p:spPr>
      </p:pic>
      <p:sp>
        <p:nvSpPr>
          <p:cNvPr id="8" name="Title 7">
            <a:extLst>
              <a:ext uri="{FF2B5EF4-FFF2-40B4-BE49-F238E27FC236}">
                <a16:creationId xmlns:a16="http://schemas.microsoft.com/office/drawing/2014/main" id="{C4DB1B08-E2AF-4F44-82EB-121C08EBBBF7}"/>
              </a:ext>
            </a:extLst>
          </p:cNvPr>
          <p:cNvSpPr>
            <a:spLocks noGrp="1"/>
          </p:cNvSpPr>
          <p:nvPr>
            <p:ph type="title"/>
          </p:nvPr>
        </p:nvSpPr>
        <p:spPr>
          <a:xfrm>
            <a:off x="709448" y="1913950"/>
            <a:ext cx="4204137" cy="1342754"/>
          </a:xfrm>
        </p:spPr>
        <p:txBody>
          <a:bodyPr>
            <a:normAutofit/>
          </a:bodyPr>
          <a:lstStyle/>
          <a:p>
            <a:pPr algn="ctr"/>
            <a:r>
              <a:rPr lang="en-US" sz="3600"/>
              <a:t>Challenges</a:t>
            </a:r>
          </a:p>
        </p:txBody>
      </p:sp>
      <p:sp>
        <p:nvSpPr>
          <p:cNvPr id="9" name="Content Placeholder 8">
            <a:extLst>
              <a:ext uri="{FF2B5EF4-FFF2-40B4-BE49-F238E27FC236}">
                <a16:creationId xmlns:a16="http://schemas.microsoft.com/office/drawing/2014/main" id="{F428779D-633D-4ECA-B8F0-9F095916132E}"/>
              </a:ext>
            </a:extLst>
          </p:cNvPr>
          <p:cNvSpPr>
            <a:spLocks noGrp="1"/>
          </p:cNvSpPr>
          <p:nvPr>
            <p:ph idx="1"/>
          </p:nvPr>
        </p:nvSpPr>
        <p:spPr>
          <a:xfrm>
            <a:off x="525516" y="3417573"/>
            <a:ext cx="4738634" cy="3161027"/>
          </a:xfrm>
        </p:spPr>
        <p:txBody>
          <a:bodyPr anchor="ctr">
            <a:normAutofit/>
          </a:bodyPr>
          <a:lstStyle/>
          <a:p>
            <a:r>
              <a:rPr lang="en-US" sz="1600">
                <a:latin typeface="Open Sans" panose="020B0606030504020204" pitchFamily="34" charset="0"/>
                <a:ea typeface="Open Sans" panose="020B0606030504020204" pitchFamily="34" charset="0"/>
                <a:cs typeface="Open Sans" panose="020B0606030504020204" pitchFamily="34" charset="0"/>
              </a:rPr>
              <a:t>Thermal</a:t>
            </a:r>
          </a:p>
          <a:p>
            <a:r>
              <a:rPr lang="en-US" sz="1600">
                <a:latin typeface="Open Sans" panose="020B0606030504020204" pitchFamily="34" charset="0"/>
                <a:ea typeface="Open Sans" panose="020B0606030504020204" pitchFamily="34" charset="0"/>
                <a:cs typeface="Open Sans" panose="020B0606030504020204" pitchFamily="34" charset="0"/>
              </a:rPr>
              <a:t>Dust</a:t>
            </a:r>
          </a:p>
          <a:p>
            <a:r>
              <a:rPr lang="en-US" sz="1600">
                <a:latin typeface="Open Sans" panose="020B0606030504020204" pitchFamily="34" charset="0"/>
                <a:ea typeface="Open Sans" panose="020B0606030504020204" pitchFamily="34" charset="0"/>
                <a:cs typeface="Open Sans" panose="020B0606030504020204" pitchFamily="34" charset="0"/>
              </a:rPr>
              <a:t>Lighting/Eclipse</a:t>
            </a:r>
          </a:p>
          <a:p>
            <a:r>
              <a:rPr lang="en-US" sz="1600">
                <a:latin typeface="Open Sans" panose="020B0606030504020204" pitchFamily="34" charset="0"/>
                <a:ea typeface="Open Sans" panose="020B0606030504020204" pitchFamily="34" charset="0"/>
                <a:cs typeface="Open Sans" panose="020B0606030504020204" pitchFamily="34" charset="0"/>
              </a:rPr>
              <a:t>Radiation</a:t>
            </a:r>
          </a:p>
          <a:p>
            <a:r>
              <a:rPr lang="en-US" sz="1600">
                <a:latin typeface="Open Sans" panose="020B0606030504020204" pitchFamily="34" charset="0"/>
                <a:ea typeface="Open Sans" panose="020B0606030504020204" pitchFamily="34" charset="0"/>
                <a:cs typeface="Open Sans" panose="020B0606030504020204" pitchFamily="34" charset="0"/>
              </a:rPr>
              <a:t>Gravity</a:t>
            </a:r>
          </a:p>
          <a:p>
            <a:r>
              <a:rPr lang="en-US" sz="1600">
                <a:latin typeface="Open Sans" panose="020B0606030504020204" pitchFamily="34" charset="0"/>
                <a:ea typeface="Open Sans" panose="020B0606030504020204" pitchFamily="34" charset="0"/>
                <a:cs typeface="Open Sans" panose="020B0606030504020204" pitchFamily="34" charset="0"/>
              </a:rPr>
              <a:t>Terrain</a:t>
            </a:r>
          </a:p>
          <a:p>
            <a:r>
              <a:rPr lang="en-US" sz="1600">
                <a:latin typeface="Open Sans" panose="020B0606030504020204" pitchFamily="34" charset="0"/>
                <a:ea typeface="Open Sans" panose="020B0606030504020204" pitchFamily="34" charset="0"/>
                <a:cs typeface="Open Sans" panose="020B0606030504020204" pitchFamily="34" charset="0"/>
              </a:rPr>
              <a:t>Outfitting</a:t>
            </a:r>
          </a:p>
          <a:p>
            <a:r>
              <a:rPr lang="en-US" sz="1600">
                <a:latin typeface="Open Sans" panose="020B0606030504020204" pitchFamily="34" charset="0"/>
                <a:ea typeface="Open Sans" panose="020B0606030504020204" pitchFamily="34" charset="0"/>
                <a:cs typeface="Open Sans" panose="020B0606030504020204" pitchFamily="34" charset="0"/>
              </a:rPr>
              <a:t>Logistics transfer</a:t>
            </a:r>
          </a:p>
          <a:p>
            <a:endParaRPr lang="en-US" sz="160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4814566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B660ABC-6CD6-4925-991C-95D0FB8A43D2}"/>
              </a:ext>
            </a:extLst>
          </p:cNvPr>
          <p:cNvPicPr>
            <a:picLocks noChangeAspect="1"/>
          </p:cNvPicPr>
          <p:nvPr/>
        </p:nvPicPr>
        <p:blipFill>
          <a:blip r:embed="rId2"/>
          <a:stretch>
            <a:fillRect/>
          </a:stretch>
        </p:blipFill>
        <p:spPr>
          <a:xfrm>
            <a:off x="74000" y="237995"/>
            <a:ext cx="8058276" cy="6184725"/>
          </a:xfrm>
          <a:prstGeom prst="rect">
            <a:avLst/>
          </a:prstGeom>
        </p:spPr>
      </p:pic>
      <p:sp>
        <p:nvSpPr>
          <p:cNvPr id="11" name="TextBox 10">
            <a:extLst>
              <a:ext uri="{FF2B5EF4-FFF2-40B4-BE49-F238E27FC236}">
                <a16:creationId xmlns:a16="http://schemas.microsoft.com/office/drawing/2014/main" id="{6A79DA6B-A57B-431F-9350-39AFEDBB0D5A}"/>
              </a:ext>
            </a:extLst>
          </p:cNvPr>
          <p:cNvSpPr txBox="1"/>
          <p:nvPr/>
        </p:nvSpPr>
        <p:spPr>
          <a:xfrm>
            <a:off x="9497198" y="3814276"/>
            <a:ext cx="2211151" cy="1938992"/>
          </a:xfrm>
          <a:prstGeom prst="rect">
            <a:avLst/>
          </a:prstGeom>
          <a:noFill/>
        </p:spPr>
        <p:txBody>
          <a:bodyPr wrap="square" rtlCol="0">
            <a:spAutoFit/>
          </a:bodyPr>
          <a:lstStyle/>
          <a:p>
            <a:r>
              <a:rPr lang="en-US" sz="4000" i="1">
                <a:solidFill>
                  <a:schemeClr val="bg1"/>
                </a:solidFill>
              </a:rPr>
              <a:t>Inflatable Material System</a:t>
            </a:r>
          </a:p>
        </p:txBody>
      </p:sp>
    </p:spTree>
    <p:extLst>
      <p:ext uri="{BB962C8B-B14F-4D97-AF65-F5344CB8AC3E}">
        <p14:creationId xmlns:p14="http://schemas.microsoft.com/office/powerpoint/2010/main" val="1568094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0</TotalTime>
  <Words>2523</Words>
  <Application>Microsoft Office PowerPoint</Application>
  <PresentationFormat>Widescreen</PresentationFormat>
  <Paragraphs>317</Paragraphs>
  <Slides>34</Slides>
  <Notes>4</Notes>
  <HiddenSlides>0</HiddenSlides>
  <MMClips>1</MMClips>
  <ScaleCrop>false</ScaleCrop>
  <HeadingPairs>
    <vt:vector size="6" baseType="variant">
      <vt:variant>
        <vt:lpstr>Fonts Used</vt:lpstr>
      </vt:variant>
      <vt:variant>
        <vt:i4>12</vt:i4>
      </vt:variant>
      <vt:variant>
        <vt:lpstr>Theme</vt:lpstr>
      </vt:variant>
      <vt:variant>
        <vt:i4>4</vt:i4>
      </vt:variant>
      <vt:variant>
        <vt:lpstr>Slide Titles</vt:lpstr>
      </vt:variant>
      <vt:variant>
        <vt:i4>34</vt:i4>
      </vt:variant>
    </vt:vector>
  </HeadingPairs>
  <TitlesOfParts>
    <vt:vector size="50" baseType="lpstr">
      <vt:lpstr>Arial</vt:lpstr>
      <vt:lpstr>Calibri</vt:lpstr>
      <vt:lpstr>Calibri Light</vt:lpstr>
      <vt:lpstr>Courier New</vt:lpstr>
      <vt:lpstr>Georgia</vt:lpstr>
      <vt:lpstr>Helvetica</vt:lpstr>
      <vt:lpstr>Helvetica Neue</vt:lpstr>
      <vt:lpstr>Monaco</vt:lpstr>
      <vt:lpstr>Open Sans</vt:lpstr>
      <vt:lpstr>Segoe UI</vt:lpstr>
      <vt:lpstr>System Font Regular</vt:lpstr>
      <vt:lpstr>Wingdings</vt:lpstr>
      <vt:lpstr>Office Theme</vt:lpstr>
      <vt:lpstr>3_Office Theme</vt:lpstr>
      <vt:lpstr>4_Office Theme</vt:lpstr>
      <vt:lpstr>5_Office Theme</vt:lpstr>
      <vt:lpstr>Evolution to Sustainable Lunar Habitation – Fall 2023 Project</vt:lpstr>
      <vt:lpstr>NASA’s Habitation Systems Development Team POCs</vt:lpstr>
      <vt:lpstr>Background</vt:lpstr>
      <vt:lpstr>PowerPoint Presentation</vt:lpstr>
      <vt:lpstr>Architecting from the Right </vt:lpstr>
      <vt:lpstr>Executing from the Left:  Segments and Sub-architectures</vt:lpstr>
      <vt:lpstr>PowerPoint Presentation</vt:lpstr>
      <vt:lpstr>Definitions: Types of Space Habitats</vt:lpstr>
      <vt:lpstr>Surface Habitat Reference Concept</vt:lpstr>
      <vt:lpstr>Transit Habitat Reference Concept</vt:lpstr>
      <vt:lpstr>PowerPoint Presentation</vt:lpstr>
      <vt:lpstr>NextSTEP Appendix A - Habitation</vt:lpstr>
      <vt:lpstr>PowerPoint Presentation</vt:lpstr>
      <vt:lpstr>PowerPoint Presentation</vt:lpstr>
      <vt:lpstr>PowerPoint Presentation</vt:lpstr>
      <vt:lpstr>The Project</vt:lpstr>
      <vt:lpstr>Questions We’re Trying to Answer</vt:lpstr>
      <vt:lpstr>Project Vision and Goals</vt:lpstr>
      <vt:lpstr>Objectives</vt:lpstr>
      <vt:lpstr>Ground Rules</vt:lpstr>
      <vt:lpstr>Habitation Evolution</vt:lpstr>
      <vt:lpstr>Architecture Starting Point</vt:lpstr>
      <vt:lpstr>Minimal Sustainment Target</vt:lpstr>
      <vt:lpstr>Other Considerations</vt:lpstr>
      <vt:lpstr>Timeline</vt:lpstr>
      <vt:lpstr>Deliverable Specifications</vt:lpstr>
      <vt:lpstr>Back-up &amp; Reference Material</vt:lpstr>
      <vt:lpstr>Terms and Acronyms</vt:lpstr>
      <vt:lpstr>References</vt:lpstr>
      <vt:lpstr>PowerPoint Presentation</vt:lpstr>
      <vt:lpstr>Architecture Concept Review Products</vt:lpstr>
      <vt:lpstr>Key Design Considerations</vt:lpstr>
      <vt:lpstr>Challenges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Evolution of Sustainable Habitation</dc:title>
  <dc:creator>Kessler, Paul D. (MSFC-HP40)</dc:creator>
  <cp:lastModifiedBy>Kessler, Paul D. (MSFC-HP40)</cp:lastModifiedBy>
  <cp:revision>2</cp:revision>
  <dcterms:created xsi:type="dcterms:W3CDTF">2023-07-24T15:48:35Z</dcterms:created>
  <dcterms:modified xsi:type="dcterms:W3CDTF">2023-08-16T14:24:26Z</dcterms:modified>
</cp:coreProperties>
</file>