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35" r:id="rId1"/>
  </p:sldMasterIdLst>
  <p:notesMasterIdLst>
    <p:notesMasterId r:id="rId16"/>
  </p:notesMasterIdLst>
  <p:sldIdLst>
    <p:sldId id="256" r:id="rId2"/>
    <p:sldId id="266" r:id="rId3"/>
    <p:sldId id="265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42"/>
    <p:restoredTop sz="94595"/>
  </p:normalViewPr>
  <p:slideViewPr>
    <p:cSldViewPr snapToGrid="0">
      <p:cViewPr varScale="1">
        <p:scale>
          <a:sx n="156" d="100"/>
          <a:sy n="156" d="100"/>
        </p:scale>
        <p:origin x="1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7B7D1-7C3B-274A-B5B2-521FABE04DD7}" type="datetimeFigureOut">
              <a:rPr lang="en-US" smtClean="0"/>
              <a:t>8/17/23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86629-C386-5B42-8CB9-2078688F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4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9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Electric field concentrates in excess at the shell boundaries. </a:t>
            </a:r>
          </a:p>
          <a:p>
            <a:r>
              <a:rPr lang="en-US" dirty="0"/>
              <a:t>This results in higher thickness at the edges. </a:t>
            </a:r>
          </a:p>
          <a:p>
            <a:r>
              <a:rPr lang="en-US" dirty="0"/>
              <a:t>Optimizing gasket dimensions help improving the thickness uniformity.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64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Slope of the mandrel affects the thickness distribution of the mandrel across the axial length.</a:t>
            </a:r>
          </a:p>
          <a:p>
            <a:r>
              <a:rPr lang="en-US" dirty="0"/>
              <a:t>This can be adjusted by differentially changing the gasket diameters.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66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hard to safely place large flat gaskets for a single piece mandrel.</a:t>
            </a:r>
          </a:p>
          <a:p>
            <a:r>
              <a:rPr lang="en-US" dirty="0"/>
              <a:t>We place the Cu strip on the gasket to act as cathode to regulate the field.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large axial length mandrels, gaskets only influence the localized fields. </a:t>
            </a:r>
          </a:p>
          <a:p>
            <a:r>
              <a:rPr lang="en-US" dirty="0"/>
              <a:t>Hence we use differential shield diameters to regulate the fields across larger 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27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3-piece mandrel with optical length of 6.1 cm.</a:t>
            </a:r>
          </a:p>
          <a:p>
            <a:r>
              <a:rPr lang="en-US" dirty="0"/>
              <a:t>Maximum and minimum diameters are 4.6 cm and 4.52 cm.</a:t>
            </a:r>
          </a:p>
          <a:p>
            <a:r>
              <a:rPr lang="en-US" dirty="0"/>
              <a:t>End caps of 3.9 cm on either sides of the optics.</a:t>
            </a:r>
          </a:p>
          <a:p>
            <a:r>
              <a:rPr lang="en-US" dirty="0"/>
              <a:t>We used flat gaskets with gasket height of 2 cm above the surface.</a:t>
            </a:r>
          </a:p>
          <a:p>
            <a:r>
              <a:rPr lang="en-US" dirty="0" err="1"/>
              <a:t>Experimantal</a:t>
            </a:r>
            <a:r>
              <a:rPr lang="en-US" dirty="0"/>
              <a:t> thickness variation is 2.6% in </a:t>
            </a:r>
            <a:r>
              <a:rPr lang="en-US" dirty="0" err="1"/>
              <a:t>comparision</a:t>
            </a:r>
            <a:r>
              <a:rPr lang="en-US" dirty="0"/>
              <a:t> to 2.9% from simulations.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66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Single piece mandrel with optical length of 60 cm.</a:t>
            </a:r>
          </a:p>
          <a:p>
            <a:r>
              <a:rPr lang="en-US" dirty="0"/>
              <a:t>End cap of 5 cm on either sides. </a:t>
            </a:r>
          </a:p>
          <a:p>
            <a:r>
              <a:rPr lang="en-US" dirty="0"/>
              <a:t>Maximum and minimum diameters are 7.6 cm and 6.2 cm. </a:t>
            </a:r>
          </a:p>
          <a:p>
            <a:r>
              <a:rPr lang="en-US" dirty="0"/>
              <a:t>We used Cu strip to the gasket for edge thickness uniformity.</a:t>
            </a:r>
          </a:p>
          <a:p>
            <a:r>
              <a:rPr lang="en-US" dirty="0"/>
              <a:t>Experimental thickness variation is 7.5% and agrees very closely to the simulations.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63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Email: </a:t>
            </a:r>
            <a:r>
              <a:rPr lang="en-US" dirty="0" err="1"/>
              <a:t>Srikanthpanini.singam@nasa.gov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86629-C386-5B42-8CB9-2078688FD0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22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111C0-6C18-1146-BE90-4D4A796CA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C9971-9B61-3DB0-28B0-331E4A911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B4BAF-FADB-82FF-20EE-1F53C65C35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/>
              <a:t>8/23/23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A70BD-3011-1A50-F091-9BA1E8D97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285"/>
            <a:ext cx="4114800" cy="365125"/>
          </a:xfrm>
        </p:spPr>
        <p:txBody>
          <a:bodyPr/>
          <a:lstStyle/>
          <a:p>
            <a:r>
              <a:rPr lang="en-US"/>
              <a:t>SPIE 2023 Optics+Photonics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C072C-972E-62F0-6934-5526B3AA3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1284"/>
            <a:ext cx="2743200" cy="365125"/>
          </a:xfrm>
        </p:spPr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logo with white text and red and blue circle&#10;&#10;Description automatically generated">
            <a:extLst>
              <a:ext uri="{FF2B5EF4-FFF2-40B4-BE49-F238E27FC236}">
                <a16:creationId xmlns:a16="http://schemas.microsoft.com/office/drawing/2014/main" id="{DF5A820B-9054-BA18-CAFE-83C5437A1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82599" y="-21695"/>
            <a:ext cx="2379133" cy="11895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F7428F-2302-7268-6019-7A210FB765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2033" y="136525"/>
            <a:ext cx="1849967" cy="5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5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5D84D-A47A-1106-FE54-A4CC19CB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15EBB-16C6-5C53-9A17-F7BE58B3D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C86EF-7C85-C3D9-5808-E2A723821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3608A-CE3A-533A-04F6-F255C5951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B873F-6E87-D32D-705A-EFD302B9F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1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E411F-48EE-A489-D0B0-5769A7F14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A1673-C4A0-0C92-0D50-04178DCFE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5A703-02FC-6951-7996-446C3C9F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97ED6-2316-41FD-84D9-CF01221B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87B5E-55F9-F1A8-48D4-73C2789C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4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AD307-15D5-8DC8-7F53-6A6B1661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8552-4358-1588-11F9-23262DB45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2C593-622A-4A33-B152-6EADE9680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72FD5-B528-1B69-AF80-97F241BB9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FE5BA6-ECA1-2FF5-F293-5005DFF8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0F794-C058-7365-63C8-DAF264B5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857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928DD-600D-392C-E691-FA0AF4C1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A2F6F-DE34-55A4-F2D3-46C53F1D5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B092CB-F785-5547-2177-37505BB57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B1FF4-2283-BDE5-BC49-39FFF45DA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ED5530-8220-8ADE-DF38-DD8349357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EF5234-2901-C98E-068C-E06B5311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4A3E5-6CCB-6529-23BD-995608A2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0F7E2E-1532-9863-E318-C560BAF6C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5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34EFC-26F6-CEA3-AA41-919F79C60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36C427-222F-EC9C-7F60-DD79E75A3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778EF4-BE96-2BB7-AC6D-D093772B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E03D8-CF12-E92C-E71A-A3B5CA6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7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32B9BF-5032-F9B6-CAE6-A79476046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0338BC-AB08-8C26-25F1-78AB897D8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A7806-C1FF-5A71-5B31-39204AB9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98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99895-9706-2D83-6C70-EEA007107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046D3-33AD-0A4F-2043-2012C785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37A3D-4BBC-ADB1-E57F-0A9CAAED9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DFA8E-F836-6FF4-0FD8-88D03B4AD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9A102-5ED2-F641-7649-D5542104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FFEE1-5738-BD91-61E0-D7E78BF56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9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EBB8-84EF-0FA7-0FF4-5834C15B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9F3513-2E43-EA37-CEBA-3A8C38A4C8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7CD57-A004-B3D7-B174-4728BBAF4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A8B78-8F29-14DC-8FFC-02B63A7B9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B89D5-FCC5-7F66-22AD-24C592325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AA8BF-80B1-1A6A-74D1-070B0CF0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1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BF5C-77BD-8D10-2135-BDD6D1FD9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FA2A77-4EF6-3528-1EC6-D01A5D6AD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CC70D-9558-2E9B-06E0-9A33B33E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20115-EBF0-037D-52A1-6E96FFFB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6588B-D617-D733-9A30-09B02B36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140B61-F6DA-8BA0-89F1-2359CC823C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6320B-5117-6D20-0F4F-EC60E99D0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7C0D3-D54F-259D-9779-856171414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8EECE-6632-9CB8-7534-24999DA8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CACB-00AE-1395-42C7-9A85E985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6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8F6F9F-6411-8EEB-A085-DE21A6815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51DD8-CD1E-6BBB-6964-5A7141090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80753-EF74-4B26-CD54-3502A6799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1DEDF-34C7-05AB-20F9-7FD633A35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128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91D7C-CDBF-5A58-C682-1E8C9BFB0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649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DCC54-FB80-824E-9E11-492F6593981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with white text and red and blue circle&#10;&#10;Description automatically generated">
            <a:extLst>
              <a:ext uri="{FF2B5EF4-FFF2-40B4-BE49-F238E27FC236}">
                <a16:creationId xmlns:a16="http://schemas.microsoft.com/office/drawing/2014/main" id="{5200F88F-BBD6-A858-17E4-5396A68561D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482599" y="-21695"/>
            <a:ext cx="2379133" cy="11895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6B2B14-8DBC-9FC9-94DB-08C6F50E9EF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342033" y="136525"/>
            <a:ext cx="1849967" cy="5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7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8DED3-35FB-26A2-D911-DBFBD490F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effectLst/>
                <a:latin typeface="Helvetica" pitchFamily="2" charset="0"/>
              </a:rPr>
              <a:t>Optimizing the electroforming process to enhance the thickness uniformity of full shell X-ray optics</a:t>
            </a:r>
            <a:br>
              <a:rPr lang="en-US" sz="4800" dirty="0">
                <a:solidFill>
                  <a:srgbClr val="FFFFFF"/>
                </a:solidFill>
                <a:effectLst/>
                <a:latin typeface="Helvetica" pitchFamily="2" charset="0"/>
              </a:rPr>
            </a:b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01507-66F7-107C-915F-B2D419FCA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</a:rPr>
              <a:t>    Presenter</a:t>
            </a:r>
            <a:r>
              <a:rPr lang="en-US" sz="2000" dirty="0"/>
              <a:t>: 	Panini </a:t>
            </a:r>
            <a:r>
              <a:rPr lang="en-US" sz="2000" dirty="0" err="1"/>
              <a:t>Singam</a:t>
            </a:r>
            <a:r>
              <a:rPr lang="en-US" sz="2000" dirty="0"/>
              <a:t>, NASA postdoctoral fellow at MSFC, ORAU.</a:t>
            </a:r>
          </a:p>
          <a:p>
            <a:r>
              <a:rPr lang="en-US" sz="2000" dirty="0">
                <a:solidFill>
                  <a:srgbClr val="0070C0"/>
                </a:solidFill>
              </a:rPr>
              <a:t>Co-authors</a:t>
            </a:r>
            <a:r>
              <a:rPr lang="en-US" sz="2000" dirty="0"/>
              <a:t>: 	Chet Speegle, Amy Meekham, Jeffery Kolodziejczak, Wayne Baumgartner, Grant Davis, David Banks, Jessica Gaskin, Stephen Bongiorno, and Brian Ramsey.</a:t>
            </a:r>
          </a:p>
          <a:p>
            <a:r>
              <a:rPr lang="en-US" sz="2000" b="1" i="1" dirty="0">
                <a:solidFill>
                  <a:srgbClr val="002060"/>
                </a:solidFill>
              </a:rPr>
              <a:t>NASA- Marshall Space Flight Center (MSFC)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53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5F90F-B198-B586-E624-F612F964E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"/>
            <a:ext cx="10515600" cy="113158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MSFC Full shell X-ray optics heritage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F8550-B442-BB74-E5DD-4DD1687F5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381" y="1520907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Over 3 decades of developmental efforts.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Proven track record of optics development for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balloon flights, rocket flights and orbiting satellites.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0E698-7E87-9970-BA8E-231B55F9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6DF2A-76D7-4544-4F53-4865D06A0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SPIE 2023 </a:t>
            </a:r>
            <a:r>
              <a:rPr lang="en-US" dirty="0" err="1"/>
              <a:t>Optics+Photonics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D1FD6-E74F-4AB3-5864-67C983D8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7" name="Table 21">
            <a:extLst>
              <a:ext uri="{FF2B5EF4-FFF2-40B4-BE49-F238E27FC236}">
                <a16:creationId xmlns:a16="http://schemas.microsoft.com/office/drawing/2014/main" id="{BA68B9CB-8B0E-8328-F58D-68C4ACFEB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056265"/>
              </p:ext>
            </p:extLst>
          </p:nvPr>
        </p:nvGraphicFramePr>
        <p:xfrm>
          <a:off x="229264" y="3092668"/>
          <a:ext cx="353928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730">
                  <a:extLst>
                    <a:ext uri="{9D8B030D-6E8A-4147-A177-3AD203B41FA5}">
                      <a16:colId xmlns:a16="http://schemas.microsoft.com/office/drawing/2014/main" val="1817493224"/>
                    </a:ext>
                  </a:extLst>
                </a:gridCol>
                <a:gridCol w="1378677">
                  <a:extLst>
                    <a:ext uri="{9D8B030D-6E8A-4147-A177-3AD203B41FA5}">
                      <a16:colId xmlns:a16="http://schemas.microsoft.com/office/drawing/2014/main" val="2992498641"/>
                    </a:ext>
                  </a:extLst>
                </a:gridCol>
                <a:gridCol w="1622877">
                  <a:extLst>
                    <a:ext uri="{9D8B030D-6E8A-4147-A177-3AD203B41FA5}">
                      <a16:colId xmlns:a16="http://schemas.microsoft.com/office/drawing/2014/main" val="266955868"/>
                    </a:ext>
                  </a:extLst>
                </a:gridCol>
              </a:tblGrid>
              <a:tr h="2606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051912"/>
                  </a:ext>
                </a:extLst>
              </a:tr>
              <a:tr h="23179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HERO (Balloon)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45” (Conical)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57505"/>
                  </a:ext>
                </a:extLst>
              </a:tr>
              <a:tr h="23175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HERO (Balloon)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26” (Conical)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435488"/>
                  </a:ext>
                </a:extLst>
              </a:tr>
              <a:tr h="25536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FOXSI-I (Rocket)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89865"/>
                  </a:ext>
                </a:extLst>
              </a:tr>
              <a:tr h="2527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FOXSI-II (Rocket)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178226"/>
                  </a:ext>
                </a:extLst>
              </a:tr>
              <a:tr h="23789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FOXSI-III (Rocket)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17”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255125"/>
                  </a:ext>
                </a:extLst>
              </a:tr>
              <a:tr h="2614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ART-XC (Satellite)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25” </a:t>
                      </a:r>
                    </a:p>
                    <a:p>
                      <a:pPr algn="ctr"/>
                      <a:r>
                        <a:rPr lang="en-US" sz="1200" dirty="0"/>
                        <a:t>(Requirement limited)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302178"/>
                  </a:ext>
                </a:extLst>
              </a:tr>
              <a:tr h="24532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IXPE (Satellite)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20” </a:t>
                      </a:r>
                    </a:p>
                    <a:p>
                      <a:pPr algn="ctr"/>
                      <a:r>
                        <a:rPr lang="en-US" sz="1200" dirty="0"/>
                        <a:t>(Requirement limited)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21665"/>
                  </a:ext>
                </a:extLst>
              </a:tr>
              <a:tr h="2359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NIF (Ground based) – </a:t>
                      </a:r>
                      <a:r>
                        <a:rPr lang="en-US" sz="1200" b="1" dirty="0"/>
                        <a:t>Single</a:t>
                      </a:r>
                      <a:r>
                        <a:rPr lang="en-US" sz="1200" b="1" baseline="0" dirty="0"/>
                        <a:t> Shell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4.8”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779175"/>
                  </a:ext>
                </a:extLst>
              </a:tr>
              <a:tr h="23598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FOXSI-IV (Rocket)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&lt; 10” (More on it in the next talk)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70717"/>
                  </a:ext>
                </a:extLst>
              </a:tr>
            </a:tbl>
          </a:graphicData>
        </a:graphic>
      </p:graphicFrame>
      <p:pic>
        <p:nvPicPr>
          <p:cNvPr id="9" name="Picture 8" descr="A satellite in space with earth in the background&#10;&#10;Description automatically generated">
            <a:extLst>
              <a:ext uri="{FF2B5EF4-FFF2-40B4-BE49-F238E27FC236}">
                <a16:creationId xmlns:a16="http://schemas.microsoft.com/office/drawing/2014/main" id="{A46F7EC5-E372-A9C1-CDC6-E6F6400B44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16" r="7194"/>
          <a:stretch/>
        </p:blipFill>
        <p:spPr>
          <a:xfrm>
            <a:off x="6658375" y="1347956"/>
            <a:ext cx="3006750" cy="2111721"/>
          </a:xfrm>
          <a:prstGeom prst="rect">
            <a:avLst/>
          </a:prstGeom>
        </p:spPr>
      </p:pic>
      <p:pic>
        <p:nvPicPr>
          <p:cNvPr id="11" name="Picture 10" descr="A close up of a machine&#10;&#10;Description automatically generated">
            <a:extLst>
              <a:ext uri="{FF2B5EF4-FFF2-40B4-BE49-F238E27FC236}">
                <a16:creationId xmlns:a16="http://schemas.microsoft.com/office/drawing/2014/main" id="{2AF22FF4-510F-5DEF-F0C5-28E0D9264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9066" y="1672745"/>
            <a:ext cx="2006600" cy="1625346"/>
          </a:xfrm>
          <a:prstGeom prst="rect">
            <a:avLst/>
          </a:prstGeom>
        </p:spPr>
      </p:pic>
      <p:pic>
        <p:nvPicPr>
          <p:cNvPr id="13" name="Picture 12" descr="A close-up of a machine&#10;&#10;Description automatically generated">
            <a:extLst>
              <a:ext uri="{FF2B5EF4-FFF2-40B4-BE49-F238E27FC236}">
                <a16:creationId xmlns:a16="http://schemas.microsoft.com/office/drawing/2014/main" id="{B0B84196-2A28-E41D-0643-62898D277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3177" y="3774001"/>
            <a:ext cx="2981948" cy="2237177"/>
          </a:xfrm>
          <a:prstGeom prst="rect">
            <a:avLst/>
          </a:prstGeom>
        </p:spPr>
      </p:pic>
      <p:pic>
        <p:nvPicPr>
          <p:cNvPr id="15" name="Picture 14" descr="A close-up of a machine&#10;&#10;Description automatically generated">
            <a:extLst>
              <a:ext uri="{FF2B5EF4-FFF2-40B4-BE49-F238E27FC236}">
                <a16:creationId xmlns:a16="http://schemas.microsoft.com/office/drawing/2014/main" id="{AC7B9578-A3DE-6596-DB05-FE41A8AA8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0732" y="3298091"/>
            <a:ext cx="2787643" cy="20533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3577D5-D16D-C38E-75E2-09F8FF45FB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109"/>
          <a:stretch/>
        </p:blipFill>
        <p:spPr bwMode="auto">
          <a:xfrm>
            <a:off x="9682837" y="4442508"/>
            <a:ext cx="2382829" cy="162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C17B1C9-CFD7-5A30-207B-D0B749976562}"/>
              </a:ext>
            </a:extLst>
          </p:cNvPr>
          <p:cNvSpPr txBox="1"/>
          <p:nvPr/>
        </p:nvSpPr>
        <p:spPr>
          <a:xfrm>
            <a:off x="8680649" y="2879732"/>
            <a:ext cx="666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IXPE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15E813-D3EF-06B3-D97D-0A767ECFD6F8}"/>
              </a:ext>
            </a:extLst>
          </p:cNvPr>
          <p:cNvSpPr txBox="1"/>
          <p:nvPr/>
        </p:nvSpPr>
        <p:spPr>
          <a:xfrm>
            <a:off x="11208190" y="2977811"/>
            <a:ext cx="853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ART-XC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6119A7-2074-79FA-9B9A-D48EFB9A7680}"/>
              </a:ext>
            </a:extLst>
          </p:cNvPr>
          <p:cNvSpPr txBox="1"/>
          <p:nvPr/>
        </p:nvSpPr>
        <p:spPr>
          <a:xfrm>
            <a:off x="5508824" y="4974504"/>
            <a:ext cx="812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HERO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F735B0-33EA-4AB2-1F1A-82B380EFAA9A}"/>
              </a:ext>
            </a:extLst>
          </p:cNvPr>
          <p:cNvSpPr txBox="1"/>
          <p:nvPr/>
        </p:nvSpPr>
        <p:spPr>
          <a:xfrm>
            <a:off x="8680649" y="5608220"/>
            <a:ext cx="887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FOXSI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677D18-5B7A-B16F-1E58-7E768BC35F43}"/>
              </a:ext>
            </a:extLst>
          </p:cNvPr>
          <p:cNvSpPr txBox="1"/>
          <p:nvPr/>
        </p:nvSpPr>
        <p:spPr>
          <a:xfrm>
            <a:off x="9735390" y="5385473"/>
            <a:ext cx="516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NIF</a:t>
            </a:r>
          </a:p>
        </p:txBody>
      </p:sp>
    </p:spTree>
    <p:extLst>
      <p:ext uri="{BB962C8B-B14F-4D97-AF65-F5344CB8AC3E}">
        <p14:creationId xmlns:p14="http://schemas.microsoft.com/office/powerpoint/2010/main" val="262390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, different&#10;&#10;Description automatically generated">
            <a:extLst>
              <a:ext uri="{FF2B5EF4-FFF2-40B4-BE49-F238E27FC236}">
                <a16:creationId xmlns:a16="http://schemas.microsoft.com/office/drawing/2014/main" id="{5145FD3D-7FF5-3CC0-900B-E5289A83D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807" y="1103734"/>
            <a:ext cx="10163214" cy="53447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D4E361-8B21-FD37-50D3-B80F62638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2416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Full shell X-ray optics production process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21FBE6-EF7D-C125-3BD9-BE68CF09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8/23/23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02C948-61ED-5A01-F008-9FEECBAD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12CE8-62D6-4581-E0A2-C1649465A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95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1">
            <a:extLst>
              <a:ext uri="{FF2B5EF4-FFF2-40B4-BE49-F238E27FC236}">
                <a16:creationId xmlns:a16="http://schemas.microsoft.com/office/drawing/2014/main" id="{E4FF398F-B088-7D80-7B60-84F8879FC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740" y="720461"/>
            <a:ext cx="4379450" cy="32845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9671" y="15284"/>
            <a:ext cx="9292658" cy="914400"/>
          </a:xfrm>
        </p:spPr>
        <p:txBody>
          <a:bodyPr>
            <a:noAutofit/>
          </a:bodyPr>
          <a:lstStyle/>
          <a:p>
            <a:pPr algn="ctr"/>
            <a:r>
              <a:rPr lang="en-US" sz="3600" cap="none" dirty="0">
                <a:cs typeface="Times New Roman" panose="02020603050405020304" pitchFamily="18" charset="0"/>
              </a:rPr>
              <a:t>Electroformed Replication Technology</a:t>
            </a:r>
          </a:p>
        </p:txBody>
      </p:sp>
      <p:grpSp>
        <p:nvGrpSpPr>
          <p:cNvPr id="14" name="Group 31">
            <a:extLst>
              <a:ext uri="{FF2B5EF4-FFF2-40B4-BE49-F238E27FC236}">
                <a16:creationId xmlns:a16="http://schemas.microsoft.com/office/drawing/2014/main" id="{A8AE7DCA-9D6F-83DE-DA95-5F38C5BAD4AD}"/>
              </a:ext>
            </a:extLst>
          </p:cNvPr>
          <p:cNvGrpSpPr>
            <a:grpSpLocks/>
          </p:cNvGrpSpPr>
          <p:nvPr/>
        </p:nvGrpSpPr>
        <p:grpSpPr bwMode="auto">
          <a:xfrm>
            <a:off x="7259125" y="3732393"/>
            <a:ext cx="1855056" cy="2209644"/>
            <a:chOff x="4626" y="3070"/>
            <a:chExt cx="632" cy="886"/>
          </a:xfrm>
        </p:grpSpPr>
        <p:grpSp>
          <p:nvGrpSpPr>
            <p:cNvPr id="15" name="Group 32">
              <a:extLst>
                <a:ext uri="{FF2B5EF4-FFF2-40B4-BE49-F238E27FC236}">
                  <a16:creationId xmlns:a16="http://schemas.microsoft.com/office/drawing/2014/main" id="{E6091833-9E1A-D596-0601-EA31BAA547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7" y="3281"/>
              <a:ext cx="503" cy="64"/>
              <a:chOff x="4517" y="3003"/>
              <a:chExt cx="503" cy="64"/>
            </a:xfrm>
          </p:grpSpPr>
          <p:sp>
            <p:nvSpPr>
              <p:cNvPr id="29" name="Arc 33">
                <a:extLst>
                  <a:ext uri="{FF2B5EF4-FFF2-40B4-BE49-F238E27FC236}">
                    <a16:creationId xmlns:a16="http://schemas.microsoft.com/office/drawing/2014/main" id="{21D2B1AA-90FB-2641-952E-0DFC9C07D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3003"/>
                <a:ext cx="259" cy="64"/>
              </a:xfrm>
              <a:custGeom>
                <a:avLst/>
                <a:gdLst>
                  <a:gd name="G0" fmla="+- 84 0 0"/>
                  <a:gd name="G1" fmla="+- 21600 0 0"/>
                  <a:gd name="G2" fmla="+- 21600 0 0"/>
                  <a:gd name="T0" fmla="*/ 0 w 21684"/>
                  <a:gd name="T1" fmla="*/ 0 h 21600"/>
                  <a:gd name="T2" fmla="*/ 21684 w 21684"/>
                  <a:gd name="T3" fmla="*/ 21600 h 21600"/>
                  <a:gd name="T4" fmla="*/ 84 w 2168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4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4" y="0"/>
                    </a:cubicBezTo>
                    <a:cubicBezTo>
                      <a:pt x="12013" y="0"/>
                      <a:pt x="21684" y="9670"/>
                      <a:pt x="21684" y="21600"/>
                    </a:cubicBezTo>
                  </a:path>
                  <a:path w="21684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4" y="0"/>
                    </a:cubicBezTo>
                    <a:cubicBezTo>
                      <a:pt x="12013" y="0"/>
                      <a:pt x="21684" y="9670"/>
                      <a:pt x="21684" y="21600"/>
                    </a:cubicBezTo>
                    <a:lnTo>
                      <a:pt x="84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i="1" ker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" panose="02020603050405020304" pitchFamily="18" charset="0"/>
                </a:endParaRPr>
              </a:p>
            </p:txBody>
          </p:sp>
          <p:sp>
            <p:nvSpPr>
              <p:cNvPr id="57" name="Arc 34">
                <a:extLst>
                  <a:ext uri="{FF2B5EF4-FFF2-40B4-BE49-F238E27FC236}">
                    <a16:creationId xmlns:a16="http://schemas.microsoft.com/office/drawing/2014/main" id="{1447D32E-0EF5-32CA-4BE7-84F060617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7" y="3003"/>
                <a:ext cx="258" cy="6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16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3"/>
                      <a:pt x="9619" y="46"/>
                      <a:pt x="21516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3"/>
                      <a:pt x="9619" y="46"/>
                      <a:pt x="21516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i="1" ker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" panose="02020603050405020304" pitchFamily="18" charset="0"/>
                </a:endParaRPr>
              </a:p>
            </p:txBody>
          </p:sp>
        </p:grpSp>
        <p:sp>
          <p:nvSpPr>
            <p:cNvPr id="16" name="Line 35">
              <a:extLst>
                <a:ext uri="{FF2B5EF4-FFF2-40B4-BE49-F238E27FC236}">
                  <a16:creationId xmlns:a16="http://schemas.microsoft.com/office/drawing/2014/main" id="{7B811763-5964-5346-8E6A-DD0306EA11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3" y="3348"/>
              <a:ext cx="21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17" name="Line 36">
              <a:extLst>
                <a:ext uri="{FF2B5EF4-FFF2-40B4-BE49-F238E27FC236}">
                  <a16:creationId xmlns:a16="http://schemas.microsoft.com/office/drawing/2014/main" id="{8B04F6B5-717C-20E1-6DBA-64B00EDF9B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2" y="3352"/>
              <a:ext cx="4" cy="1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18" name="Oval 37">
              <a:extLst>
                <a:ext uri="{FF2B5EF4-FFF2-40B4-BE49-F238E27FC236}">
                  <a16:creationId xmlns:a16="http://schemas.microsoft.com/office/drawing/2014/main" id="{1327B95B-C792-2149-A260-ECA5827CA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3840"/>
              <a:ext cx="392" cy="116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grpSp>
          <p:nvGrpSpPr>
            <p:cNvPr id="19" name="Group 38">
              <a:extLst>
                <a:ext uri="{FF2B5EF4-FFF2-40B4-BE49-F238E27FC236}">
                  <a16:creationId xmlns:a16="http://schemas.microsoft.com/office/drawing/2014/main" id="{9DC33446-487E-35A3-2453-7DD78C7D3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7" y="3413"/>
              <a:ext cx="503" cy="64"/>
              <a:chOff x="4517" y="3135"/>
              <a:chExt cx="503" cy="64"/>
            </a:xfrm>
          </p:grpSpPr>
          <p:sp>
            <p:nvSpPr>
              <p:cNvPr id="27" name="Arc 39">
                <a:extLst>
                  <a:ext uri="{FF2B5EF4-FFF2-40B4-BE49-F238E27FC236}">
                    <a16:creationId xmlns:a16="http://schemas.microsoft.com/office/drawing/2014/main" id="{9A12E430-98AD-4308-BC81-2F881A4BF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1" y="3135"/>
                <a:ext cx="259" cy="64"/>
              </a:xfrm>
              <a:custGeom>
                <a:avLst/>
                <a:gdLst>
                  <a:gd name="G0" fmla="+- 84 0 0"/>
                  <a:gd name="G1" fmla="+- 21600 0 0"/>
                  <a:gd name="G2" fmla="+- 21600 0 0"/>
                  <a:gd name="T0" fmla="*/ 0 w 21684"/>
                  <a:gd name="T1" fmla="*/ 0 h 21600"/>
                  <a:gd name="T2" fmla="*/ 21684 w 21684"/>
                  <a:gd name="T3" fmla="*/ 21600 h 21600"/>
                  <a:gd name="T4" fmla="*/ 84 w 21684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4" h="21600" fill="none" extrusionOk="0">
                    <a:moveTo>
                      <a:pt x="0" y="0"/>
                    </a:moveTo>
                    <a:cubicBezTo>
                      <a:pt x="28" y="0"/>
                      <a:pt x="56" y="-1"/>
                      <a:pt x="84" y="0"/>
                    </a:cubicBezTo>
                    <a:cubicBezTo>
                      <a:pt x="12013" y="0"/>
                      <a:pt x="21684" y="9670"/>
                      <a:pt x="21684" y="21600"/>
                    </a:cubicBezTo>
                  </a:path>
                  <a:path w="21684" h="21600" stroke="0" extrusionOk="0">
                    <a:moveTo>
                      <a:pt x="0" y="0"/>
                    </a:moveTo>
                    <a:cubicBezTo>
                      <a:pt x="28" y="0"/>
                      <a:pt x="56" y="-1"/>
                      <a:pt x="84" y="0"/>
                    </a:cubicBezTo>
                    <a:cubicBezTo>
                      <a:pt x="12013" y="0"/>
                      <a:pt x="21684" y="9670"/>
                      <a:pt x="21684" y="21600"/>
                    </a:cubicBezTo>
                    <a:lnTo>
                      <a:pt x="84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i="1" ker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" panose="02020603050405020304" pitchFamily="18" charset="0"/>
                </a:endParaRPr>
              </a:p>
            </p:txBody>
          </p:sp>
          <p:sp>
            <p:nvSpPr>
              <p:cNvPr id="28" name="Arc 40">
                <a:extLst>
                  <a:ext uri="{FF2B5EF4-FFF2-40B4-BE49-F238E27FC236}">
                    <a16:creationId xmlns:a16="http://schemas.microsoft.com/office/drawing/2014/main" id="{0239B86D-F2D0-0E4E-328C-F1C1D593F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7" y="3135"/>
                <a:ext cx="258" cy="6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516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03"/>
                      <a:pt x="9619" y="46"/>
                      <a:pt x="21516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03"/>
                      <a:pt x="9619" y="46"/>
                      <a:pt x="21516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i="1" ker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" panose="02020603050405020304" pitchFamily="18" charset="0"/>
                </a:endParaRPr>
              </a:p>
            </p:txBody>
          </p:sp>
        </p:grpSp>
        <p:sp>
          <p:nvSpPr>
            <p:cNvPr id="20" name="Line 41">
              <a:extLst>
                <a:ext uri="{FF2B5EF4-FFF2-40B4-BE49-F238E27FC236}">
                  <a16:creationId xmlns:a16="http://schemas.microsoft.com/office/drawing/2014/main" id="{83074D0E-D5E5-BED2-4B0E-F14A91D02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44" y="3480"/>
              <a:ext cx="60" cy="4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21" name="Line 42">
              <a:extLst>
                <a:ext uri="{FF2B5EF4-FFF2-40B4-BE49-F238E27FC236}">
                  <a16:creationId xmlns:a16="http://schemas.microsoft.com/office/drawing/2014/main" id="{7A5930AC-8D27-CA0C-6DD3-639F93EE1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2" y="3484"/>
              <a:ext cx="52" cy="4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22" name="Arc 43">
              <a:extLst>
                <a:ext uri="{FF2B5EF4-FFF2-40B4-BE49-F238E27FC236}">
                  <a16:creationId xmlns:a16="http://schemas.microsoft.com/office/drawing/2014/main" id="{F8A75F2F-D566-83A7-CF91-399971151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3854"/>
              <a:ext cx="132" cy="2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23" name="Arc 44">
              <a:extLst>
                <a:ext uri="{FF2B5EF4-FFF2-40B4-BE49-F238E27FC236}">
                  <a16:creationId xmlns:a16="http://schemas.microsoft.com/office/drawing/2014/main" id="{024D730D-3D39-9768-E080-40A5FFBF5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5" y="3830"/>
              <a:ext cx="135" cy="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24" name="Rectangle 45">
              <a:extLst>
                <a:ext uri="{FF2B5EF4-FFF2-40B4-BE49-F238E27FC236}">
                  <a16:creationId xmlns:a16="http://schemas.microsoft.com/office/drawing/2014/main" id="{4C29EE9B-E761-34BB-9052-72C9FCEAF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0" y="3070"/>
              <a:ext cx="28" cy="2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25" name="Line 46">
              <a:extLst>
                <a:ext uri="{FF2B5EF4-FFF2-40B4-BE49-F238E27FC236}">
                  <a16:creationId xmlns:a16="http://schemas.microsoft.com/office/drawing/2014/main" id="{0E8783DB-FA2C-785F-C2C8-38F077BD5F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8" y="3526"/>
              <a:ext cx="0" cy="324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  <p:sp>
          <p:nvSpPr>
            <p:cNvPr id="26" name="Line 47">
              <a:extLst>
                <a:ext uri="{FF2B5EF4-FFF2-40B4-BE49-F238E27FC236}">
                  <a16:creationId xmlns:a16="http://schemas.microsoft.com/office/drawing/2014/main" id="{971FB6F1-D1C0-9DB1-448C-A1BBEE8E13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6" y="3526"/>
              <a:ext cx="0" cy="324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i="1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</a:endParaRPr>
            </a:p>
          </p:txBody>
        </p:sp>
      </p:grpSp>
      <p:pic>
        <p:nvPicPr>
          <p:cNvPr id="91" name="Picture 9" descr="MVC01142">
            <a:extLst>
              <a:ext uri="{FF2B5EF4-FFF2-40B4-BE49-F238E27FC236}">
                <a16:creationId xmlns:a16="http://schemas.microsoft.com/office/drawing/2014/main" id="{6F968F88-A3A6-C6BC-BC45-C351061A3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6" r="6094"/>
          <a:stretch>
            <a:fillRect/>
          </a:stretch>
        </p:blipFill>
        <p:spPr bwMode="auto">
          <a:xfrm>
            <a:off x="9864678" y="4057697"/>
            <a:ext cx="1991861" cy="1659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16D533CE-5D2A-5391-9860-CF2C40C9168C}"/>
              </a:ext>
            </a:extLst>
          </p:cNvPr>
          <p:cNvSpPr/>
          <p:nvPr/>
        </p:nvSpPr>
        <p:spPr>
          <a:xfrm>
            <a:off x="7120442" y="6258977"/>
            <a:ext cx="2208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3. Shell separation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1C8B1D6-C46E-C090-4389-C851CD60940B}"/>
              </a:ext>
            </a:extLst>
          </p:cNvPr>
          <p:cNvSpPr/>
          <p:nvPr/>
        </p:nvSpPr>
        <p:spPr>
          <a:xfrm>
            <a:off x="9789384" y="5939733"/>
            <a:ext cx="2242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4. </a:t>
            </a:r>
            <a:r>
              <a:rPr lang="en-US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NiCo</a:t>
            </a:r>
            <a:r>
              <a:rPr lang="en-US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electroformed optics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6CFE1C9-EE1C-73FF-EB8F-61CB30F0B675}"/>
              </a:ext>
            </a:extLst>
          </p:cNvPr>
          <p:cNvSpPr txBox="1"/>
          <p:nvPr/>
        </p:nvSpPr>
        <p:spPr>
          <a:xfrm>
            <a:off x="352976" y="1356081"/>
            <a:ext cx="72759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Material from anodes deposits on mandrel taking its shape.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Alloys like Ni-Co, Ni-P, Ni-Co-P are used by using different anodes simultaneously.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Optics is separated from mandrel using ice water bath.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Excellent reproducibility with predictable performance.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371EF2FF-1137-7570-C3DC-5C36DB901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134" y="3545618"/>
            <a:ext cx="3485454" cy="24830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71875B-5931-3EAA-5F54-7BDB95495A76}"/>
              </a:ext>
            </a:extLst>
          </p:cNvPr>
          <p:cNvSpPr txBox="1"/>
          <p:nvPr/>
        </p:nvSpPr>
        <p:spPr>
          <a:xfrm>
            <a:off x="8779566" y="3639457"/>
            <a:ext cx="261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Plating tank configuration</a:t>
            </a:r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CF5B30A0-7CC0-DC6A-DFD6-F61FC3145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437" y="3539692"/>
            <a:ext cx="2476515" cy="2483067"/>
          </a:xfrm>
          <a:prstGeom prst="rect">
            <a:avLst/>
          </a:prstGeom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A6742DC9-D4C7-25C6-0EFE-0D4F0EF06561}"/>
              </a:ext>
            </a:extLst>
          </p:cNvPr>
          <p:cNvSpPr txBox="1"/>
          <p:nvPr/>
        </p:nvSpPr>
        <p:spPr>
          <a:xfrm>
            <a:off x="855439" y="6175297"/>
            <a:ext cx="1985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1. Loading mandrel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DB0B86A-9943-942C-4CE8-2F7AFA3F2799}"/>
              </a:ext>
            </a:extLst>
          </p:cNvPr>
          <p:cNvSpPr txBox="1"/>
          <p:nvPr/>
        </p:nvSpPr>
        <p:spPr>
          <a:xfrm>
            <a:off x="3893405" y="6169872"/>
            <a:ext cx="2935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2. Mandrel with </a:t>
            </a:r>
            <a:r>
              <a:rPr lang="en-US" dirty="0" err="1">
                <a:latin typeface="Times" pitchFamily="2" charset="0"/>
              </a:rPr>
              <a:t>NiCo</a:t>
            </a:r>
            <a:r>
              <a:rPr lang="en-US" dirty="0">
                <a:latin typeface="Times" pitchFamily="2" charset="0"/>
              </a:rPr>
              <a:t> Plating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190FBB-3B63-B5A0-D4D6-190976D9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BF00AA5-5C0E-5CA4-7373-7C9390B97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09E049-8FB3-7E6A-9348-38192096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0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6ADC-BDC8-0BF4-AD0E-01677F737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1341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Quality control for replication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509E3-7BDB-337B-2D86-FD8442EEB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93" y="1362253"/>
            <a:ext cx="10515600" cy="45745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Alloy composition of plating material.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600" dirty="0" err="1"/>
              <a:t>NiCo</a:t>
            </a:r>
            <a:r>
              <a:rPr lang="en-US" sz="1600" dirty="0"/>
              <a:t>, </a:t>
            </a:r>
            <a:r>
              <a:rPr lang="en-US" sz="1600" dirty="0" err="1"/>
              <a:t>NiP</a:t>
            </a:r>
            <a:r>
              <a:rPr lang="en-US" sz="1600" dirty="0"/>
              <a:t>, </a:t>
            </a:r>
            <a:r>
              <a:rPr lang="en-US" sz="1600" dirty="0" err="1"/>
              <a:t>NiCoP</a:t>
            </a:r>
            <a:r>
              <a:rPr lang="en-US" sz="1600" dirty="0"/>
              <a:t> with different percentages to maximize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the strength hardness of the optics.</a:t>
            </a:r>
          </a:p>
          <a:p>
            <a:pPr lvl="1">
              <a:lnSpc>
                <a:spcPct val="100000"/>
              </a:lnSpc>
            </a:pPr>
            <a:endParaRPr lang="en-US" sz="1600" dirty="0"/>
          </a:p>
          <a:p>
            <a:pPr marL="293688" lvl="1" indent="-285750">
              <a:lnSpc>
                <a:spcPct val="100000"/>
              </a:lnSpc>
            </a:pPr>
            <a:r>
              <a:rPr lang="en-US" sz="2000" dirty="0"/>
              <a:t>Passivating the mandrel to reduce the adhesion.</a:t>
            </a:r>
          </a:p>
          <a:p>
            <a:pPr marL="293688" lvl="1" indent="-285750">
              <a:lnSpc>
                <a:spcPct val="100000"/>
              </a:lnSpc>
            </a:pPr>
            <a:r>
              <a:rPr lang="en-US" sz="2000" dirty="0"/>
              <a:t>Controlling the deposition stress during plating.</a:t>
            </a:r>
          </a:p>
          <a:p>
            <a:pPr marL="350838" lvl="1" indent="-342900">
              <a:lnSpc>
                <a:spcPct val="100000"/>
              </a:lnSpc>
            </a:pPr>
            <a:r>
              <a:rPr lang="en-US" sz="2000" dirty="0"/>
              <a:t>Ensuring the uniform release of the shell from the mandrel.</a:t>
            </a:r>
          </a:p>
          <a:p>
            <a:pPr marL="350838" lvl="1" indent="-342900">
              <a:lnSpc>
                <a:spcPct val="100000"/>
              </a:lnSpc>
            </a:pPr>
            <a:r>
              <a:rPr lang="en-US" sz="2000" dirty="0"/>
              <a:t>Optimal flow and chemistry of the electrolyte. </a:t>
            </a:r>
          </a:p>
          <a:p>
            <a:pPr marL="293688" lvl="1" indent="-285750">
              <a:lnSpc>
                <a:spcPct val="100000"/>
              </a:lnSpc>
            </a:pPr>
            <a:r>
              <a:rPr lang="en-US" sz="2000" dirty="0"/>
              <a:t>Electric field uniformity across the mandrel during the </a:t>
            </a:r>
          </a:p>
          <a:p>
            <a:pPr marL="7938" lvl="1" indent="0">
              <a:lnSpc>
                <a:spcPct val="100000"/>
              </a:lnSpc>
              <a:buNone/>
            </a:pPr>
            <a:r>
              <a:rPr lang="en-US" sz="2000" dirty="0"/>
              <a:t>     plating process.</a:t>
            </a:r>
          </a:p>
          <a:p>
            <a:pPr marL="808038" lvl="2" indent="-342900">
              <a:lnSpc>
                <a:spcPct val="100000"/>
              </a:lnSpc>
            </a:pPr>
            <a:r>
              <a:rPr lang="en-US" sz="1600" dirty="0"/>
              <a:t>We use COMSOL modelling to study the field uniformity inside </a:t>
            </a:r>
          </a:p>
          <a:p>
            <a:pPr marL="465138" lvl="2" indent="0">
              <a:lnSpc>
                <a:spcPct val="100000"/>
              </a:lnSpc>
              <a:buNone/>
            </a:pPr>
            <a:r>
              <a:rPr lang="en-US" sz="1600" dirty="0"/>
              <a:t>the plating tank.</a:t>
            </a:r>
          </a:p>
          <a:p>
            <a:pPr marL="750888" lvl="2" indent="-285750">
              <a:lnSpc>
                <a:spcPct val="100000"/>
              </a:lnSpc>
            </a:pPr>
            <a:r>
              <a:rPr lang="en-US" sz="1600" dirty="0"/>
              <a:t>Optimize the dimensions of gaskets and shields to improve the thickness</a:t>
            </a:r>
          </a:p>
          <a:p>
            <a:pPr marL="465138" lvl="2" indent="0">
              <a:lnSpc>
                <a:spcPct val="100000"/>
              </a:lnSpc>
              <a:buNone/>
            </a:pPr>
            <a:r>
              <a:rPr lang="en-US" sz="1600" dirty="0"/>
              <a:t>Uniformity of the shell. </a:t>
            </a:r>
          </a:p>
          <a:p>
            <a:pPr marL="350838" lvl="1" indent="-342900">
              <a:lnSpc>
                <a:spcPct val="100000"/>
              </a:lnSpc>
            </a:pPr>
            <a:endParaRPr lang="en-US" sz="2000" dirty="0"/>
          </a:p>
          <a:p>
            <a:pPr marL="350838" lvl="1" indent="-342900">
              <a:lnSpc>
                <a:spcPct val="100000"/>
              </a:lnSpc>
            </a:pPr>
            <a:endParaRPr lang="en-US" sz="2000" dirty="0"/>
          </a:p>
          <a:p>
            <a:pPr marL="350838" lvl="1" indent="-342900">
              <a:lnSpc>
                <a:spcPct val="100000"/>
              </a:lnSpc>
            </a:pPr>
            <a:endParaRPr lang="en-US" sz="2000" dirty="0"/>
          </a:p>
          <a:p>
            <a:pPr marL="350838" lvl="1" indent="-342900">
              <a:lnSpc>
                <a:spcPct val="100000"/>
              </a:lnSpc>
            </a:pPr>
            <a:endParaRPr lang="en-US" sz="2000" dirty="0"/>
          </a:p>
          <a:p>
            <a:pPr marL="7938" lvl="1" indent="0">
              <a:lnSpc>
                <a:spcPct val="100000"/>
              </a:lnSpc>
              <a:buNone/>
            </a:pPr>
            <a:endParaRPr lang="en-US" sz="2000" dirty="0"/>
          </a:p>
          <a:p>
            <a:pPr marL="293688" lvl="1" indent="-285750"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D6CED-5C37-B0E2-4724-0DC60E01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7903D-252E-A36C-8225-EDC53DE04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SPIE 2023 </a:t>
            </a:r>
            <a:r>
              <a:rPr lang="en-US" dirty="0" err="1"/>
              <a:t>Optics+Photonics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004C6E-60C9-F004-5E03-98815D721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223" y="3879588"/>
            <a:ext cx="4717288" cy="27203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F5A5E6-225A-87A6-9A38-371FD474C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667" y="1055754"/>
            <a:ext cx="4308031" cy="305152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B5479-E3F0-9AA6-B72F-8EADB82E7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3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C3CD1-AAA4-11B8-F47C-5F1986F0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20"/>
            <a:ext cx="10515600" cy="100965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Thickness uniformity at shell boundaries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DF93CE2-6883-37A1-26BA-185730B76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53400" y="1290996"/>
            <a:ext cx="3939263" cy="295444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50204-F8FD-A57E-2724-0FB6DB1A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EEAB5-6D6F-E206-0D20-8DB50DBD0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7D309-62D1-2366-0364-DDD05E5A7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065B59-9291-45A0-66C0-B783ACC1C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60205"/>
            <a:ext cx="5112033" cy="27974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6862E4-F9D5-B51D-5F61-73DCD3C02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044" y="4153255"/>
            <a:ext cx="6255756" cy="22299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D851D58-ADF5-63F9-4381-4163305AE4E8}"/>
              </a:ext>
            </a:extLst>
          </p:cNvPr>
          <p:cNvSpPr txBox="1"/>
          <p:nvPr/>
        </p:nvSpPr>
        <p:spPr>
          <a:xfrm>
            <a:off x="461727" y="1691720"/>
            <a:ext cx="76916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Electric field concentrates in excess at the shell boundaries.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results in higher thickness at the edges.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Optimizing gasket dimensions help improving the thickness uniformity.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3E40B-8738-7390-9EB1-4C7A98B570BD}"/>
              </a:ext>
            </a:extLst>
          </p:cNvPr>
          <p:cNvSpPr txBox="1"/>
          <p:nvPr/>
        </p:nvSpPr>
        <p:spPr>
          <a:xfrm>
            <a:off x="11054443" y="897017"/>
            <a:ext cx="9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067268-63DA-6DE7-403D-1E69D5DD40EB}"/>
              </a:ext>
            </a:extLst>
          </p:cNvPr>
          <p:cNvSpPr txBox="1"/>
          <p:nvPr/>
        </p:nvSpPr>
        <p:spPr>
          <a:xfrm>
            <a:off x="10583256" y="3968589"/>
            <a:ext cx="9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Microns</a:t>
            </a:r>
          </a:p>
        </p:txBody>
      </p:sp>
    </p:spTree>
    <p:extLst>
      <p:ext uri="{BB962C8B-B14F-4D97-AF65-F5344CB8AC3E}">
        <p14:creationId xmlns:p14="http://schemas.microsoft.com/office/powerpoint/2010/main" val="47763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C122-5A13-1C96-02DB-6D8C2310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84" y="8040"/>
            <a:ext cx="10515600" cy="109402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Effect of graze angle on thickness uniformity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8EED9-30F1-206D-9D68-0AA91F0F0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AAF92-D361-A3EA-2FBA-9B9492A37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CD1B4-1F2A-9175-7C22-99E750EF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7</a:t>
            </a:fld>
            <a:endParaRPr lang="en-US"/>
          </a:p>
        </p:txBody>
      </p:sp>
      <p:pic>
        <p:nvPicPr>
          <p:cNvPr id="12" name="Content Placeholder 11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77D88472-D0BA-B018-42A6-DF059D7A9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441" y="3429000"/>
            <a:ext cx="4429936" cy="2530992"/>
          </a:xfrm>
        </p:spPr>
      </p:pic>
      <p:pic>
        <p:nvPicPr>
          <p:cNvPr id="18" name="Picture 17" descr="A diagram of a cup&#10;&#10;Description automatically generated">
            <a:extLst>
              <a:ext uri="{FF2B5EF4-FFF2-40B4-BE49-F238E27FC236}">
                <a16:creationId xmlns:a16="http://schemas.microsoft.com/office/drawing/2014/main" id="{10B9FED7-A11D-5CAA-4053-9FCCE6776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691" y="936280"/>
            <a:ext cx="3685766" cy="2764325"/>
          </a:xfrm>
          <a:prstGeom prst="rect">
            <a:avLst/>
          </a:prstGeom>
        </p:spPr>
      </p:pic>
      <p:pic>
        <p:nvPicPr>
          <p:cNvPr id="14" name="Picture 13" descr="A screenshot of a graph&#10;&#10;Description automatically generated">
            <a:extLst>
              <a:ext uri="{FF2B5EF4-FFF2-40B4-BE49-F238E27FC236}">
                <a16:creationId xmlns:a16="http://schemas.microsoft.com/office/drawing/2014/main" id="{0772A938-DD63-431A-3AC1-575384A15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7515" y="3322896"/>
            <a:ext cx="7772400" cy="27432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03D955C-A783-C99B-98B6-BCFAFBA3C1AB}"/>
              </a:ext>
            </a:extLst>
          </p:cNvPr>
          <p:cNvSpPr txBox="1"/>
          <p:nvPr/>
        </p:nvSpPr>
        <p:spPr>
          <a:xfrm>
            <a:off x="938543" y="1626382"/>
            <a:ext cx="7037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Slope of the mandrel affects the thickness distribution of the mandrel across the axial length.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can be adjusted by differentially changing the gasket diameters.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69E65-1D4C-9EE1-8273-64D508440812}"/>
              </a:ext>
            </a:extLst>
          </p:cNvPr>
          <p:cNvSpPr txBox="1"/>
          <p:nvPr/>
        </p:nvSpPr>
        <p:spPr>
          <a:xfrm>
            <a:off x="11039750" y="1086923"/>
            <a:ext cx="9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Microns</a:t>
            </a:r>
          </a:p>
        </p:txBody>
      </p:sp>
    </p:spTree>
    <p:extLst>
      <p:ext uri="{BB962C8B-B14F-4D97-AF65-F5344CB8AC3E}">
        <p14:creationId xmlns:p14="http://schemas.microsoft.com/office/powerpoint/2010/main" val="55090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D0CB8-C871-98D4-E3EC-E62219B71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686"/>
            <a:ext cx="10515600" cy="114979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Gasket design for a single piece mandrel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42AEF-C427-12A9-E058-076C848A4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D9FA0-E639-986B-4D86-DEFE0BAB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42879-1AEE-7B56-4ACC-114A2157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7F31F5-FC62-1D10-9494-8F539F8EF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9" t="7949" r="55198" b="48430"/>
          <a:stretch/>
        </p:blipFill>
        <p:spPr>
          <a:xfrm>
            <a:off x="7379089" y="1418005"/>
            <a:ext cx="2292584" cy="16412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4AA6C5-4066-23E9-C57A-19338451F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807" y="1459783"/>
            <a:ext cx="2146566" cy="16209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75107B-FBA2-41D1-5463-30FA8F74B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567" y="2260598"/>
            <a:ext cx="2336555" cy="1657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AFF2FF-1B2D-009E-0812-CE352D681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6857" y="3780200"/>
            <a:ext cx="4548516" cy="259708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69A2C4-0BD6-3C33-DBC3-D6B3A75769B0}"/>
              </a:ext>
            </a:extLst>
          </p:cNvPr>
          <p:cNvSpPr txBox="1"/>
          <p:nvPr/>
        </p:nvSpPr>
        <p:spPr>
          <a:xfrm>
            <a:off x="746204" y="1328301"/>
            <a:ext cx="64331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is hard to safely place large flat gaskets for a single piece mandrel.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place the Cu strip on the gasket to act as cathode to regulate the field.</a:t>
            </a:r>
          </a:p>
          <a:p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EC7D7A5-CE79-3D5F-DBCD-F237B1479B9F}"/>
              </a:ext>
            </a:extLst>
          </p:cNvPr>
          <p:cNvCxnSpPr>
            <a:cxnSpLocks/>
          </p:cNvCxnSpPr>
          <p:nvPr/>
        </p:nvCxnSpPr>
        <p:spPr>
          <a:xfrm flipV="1">
            <a:off x="4443092" y="3072109"/>
            <a:ext cx="51261" cy="335385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F88943A-AD5C-53C7-4305-BE5A89980437}"/>
              </a:ext>
            </a:extLst>
          </p:cNvPr>
          <p:cNvSpPr txBox="1"/>
          <p:nvPr/>
        </p:nvSpPr>
        <p:spPr>
          <a:xfrm>
            <a:off x="3811580" y="3334850"/>
            <a:ext cx="1546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Plated Cu strip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1182A35-57CB-7B6D-7482-31D394C0BB60}"/>
              </a:ext>
            </a:extLst>
          </p:cNvPr>
          <p:cNvCxnSpPr>
            <a:cxnSpLocks/>
          </p:cNvCxnSpPr>
          <p:nvPr/>
        </p:nvCxnSpPr>
        <p:spPr>
          <a:xfrm flipH="1">
            <a:off x="10587260" y="2125810"/>
            <a:ext cx="283209" cy="519508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F2E2456-8527-EC73-4848-6265AF1507E3}"/>
              </a:ext>
            </a:extLst>
          </p:cNvPr>
          <p:cNvSpPr txBox="1"/>
          <p:nvPr/>
        </p:nvSpPr>
        <p:spPr>
          <a:xfrm>
            <a:off x="10132991" y="2611164"/>
            <a:ext cx="1591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Groove to place gasket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CA5A8C1-1A00-FC15-BFE4-4C778554C1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955" y="3982726"/>
            <a:ext cx="6338935" cy="22102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F6AE08-9EE5-A3A1-7B3E-6769E1F0DC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1140" y="2542809"/>
            <a:ext cx="1538257" cy="153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2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7FBB3-AE60-934A-CB02-0C0CE6F2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55"/>
            <a:ext cx="10515600" cy="111285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Optimizing shields for large mandrels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8C211A5-DA30-E017-77C4-1166E9C3D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54614" y="1037793"/>
            <a:ext cx="3641421" cy="273106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5ABCF-92B6-EB16-663D-85AE65F54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597B5-72D2-C6CA-C3C2-FA6F964AE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F91F-C18E-6367-F2A1-B2B5A830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C16D2A-47AA-349A-3608-D69BCB21B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526" y="3332303"/>
            <a:ext cx="5522614" cy="31267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253FC0-50DC-22A8-45A7-4D8FE9653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2841" y="3881594"/>
            <a:ext cx="3776050" cy="28320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A336DF-97BC-8B7E-5058-1472D690EB7E}"/>
              </a:ext>
            </a:extLst>
          </p:cNvPr>
          <p:cNvSpPr txBox="1"/>
          <p:nvPr/>
        </p:nvSpPr>
        <p:spPr>
          <a:xfrm>
            <a:off x="995965" y="1628241"/>
            <a:ext cx="63374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large axial length mandrels, gaskets only influence the localized fields.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Hence we use differential shield diameters to regulate the fields across larger length.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F66528-7428-89A0-7725-77DDEDAEBD08}"/>
              </a:ext>
            </a:extLst>
          </p:cNvPr>
          <p:cNvSpPr txBox="1"/>
          <p:nvPr/>
        </p:nvSpPr>
        <p:spPr>
          <a:xfrm>
            <a:off x="10946071" y="1191708"/>
            <a:ext cx="9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Microns</a:t>
            </a:r>
          </a:p>
        </p:txBody>
      </p:sp>
    </p:spTree>
    <p:extLst>
      <p:ext uri="{BB962C8B-B14F-4D97-AF65-F5344CB8AC3E}">
        <p14:creationId xmlns:p14="http://schemas.microsoft.com/office/powerpoint/2010/main" val="601827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7A18B-8713-5C0A-736E-73D69DCF3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29109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Experimental validation of the simulations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9F2EE-7F15-904D-1A84-2871974F1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53C36-319C-2934-F1FC-4B622C46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CC076-250B-FF33-2CA2-F658693E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BC0723-8202-7950-1239-1F48EDAAC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222058"/>
            <a:ext cx="3483322" cy="26124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090683-90A5-C691-48C0-0DC911BD1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234" y="3224290"/>
            <a:ext cx="6092982" cy="3022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7AB5BD-C52E-D6B0-FEE7-A0BAA9E23E43}"/>
              </a:ext>
            </a:extLst>
          </p:cNvPr>
          <p:cNvSpPr txBox="1"/>
          <p:nvPr/>
        </p:nvSpPr>
        <p:spPr>
          <a:xfrm>
            <a:off x="959667" y="1586227"/>
            <a:ext cx="68606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3-piece mandrel with optical length of 6.1 cm.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Maximum and minimum diameters are 4.6 cm and 4.52 cm.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End caps of 3.9 cm on either sides of the optics.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used flat gaskets with gasket height of 2 cm above the surface.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Experimental thickness variation is 2.6% in comparison to 2.9% from simulations.</a:t>
            </a:r>
          </a:p>
        </p:txBody>
      </p:sp>
    </p:spTree>
    <p:extLst>
      <p:ext uri="{BB962C8B-B14F-4D97-AF65-F5344CB8AC3E}">
        <p14:creationId xmlns:p14="http://schemas.microsoft.com/office/powerpoint/2010/main" val="3438968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267E1-810D-3552-CAEA-679487DD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6"/>
            <a:ext cx="10515600" cy="100965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Shield optimization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36D729-785B-F907-0DD4-54D1CDE3A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94166" y="2327848"/>
            <a:ext cx="2792463" cy="372328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005A8-EC54-9BE5-407B-4EF20B4A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B2146-E8A9-C12B-52FE-5B12B41AC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79EE0-9087-9EC8-73C4-B5204F60A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465E10-C476-1E61-B582-19441088F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236" y="3025930"/>
            <a:ext cx="7082764" cy="33304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73F48C-9A9A-8E74-59BF-3B9FE0B316F1}"/>
              </a:ext>
            </a:extLst>
          </p:cNvPr>
          <p:cNvSpPr txBox="1"/>
          <p:nvPr/>
        </p:nvSpPr>
        <p:spPr>
          <a:xfrm>
            <a:off x="968720" y="1318184"/>
            <a:ext cx="78946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piece mandrel with optical length of 60 cm.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End cap of 5 cm on either sides.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Maximum and minimum diameters are 7.6 cm and 6.2 cm.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used Cu strip to the gasket for edge thickness uniformity.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Experimental thickness variation is 7.5% and agrees very closely to the simulations.</a:t>
            </a:r>
          </a:p>
        </p:txBody>
      </p:sp>
    </p:spTree>
    <p:extLst>
      <p:ext uri="{BB962C8B-B14F-4D97-AF65-F5344CB8AC3E}">
        <p14:creationId xmlns:p14="http://schemas.microsoft.com/office/powerpoint/2010/main" val="4089453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3EA4-8CB7-C817-9C64-CC55D366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137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Summary and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C309D-9C9E-848B-E5E0-DDFAA6994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2752"/>
            <a:ext cx="10515600" cy="45810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</a:rPr>
              <a:t>COMSOL simulations helped to understand the field distribution inside the plating tank.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</a:rPr>
              <a:t>Optimizing gaskets and shields proved advantageous for improving the thickness uniformity of the optics.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</a:rPr>
              <a:t>We consistently produce shells with axial thickness variation under 5% with the help of modelling.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</a:rPr>
              <a:t>We design and fabricate custom made gaskets and shields for each unique mandrel </a:t>
            </a:r>
            <a:r>
              <a:rPr lang="en-US" sz="2000" dirty="0" err="1">
                <a:solidFill>
                  <a:srgbClr val="002060"/>
                </a:solidFill>
              </a:rPr>
              <a:t>deisgn</a:t>
            </a:r>
            <a:r>
              <a:rPr lang="en-US" sz="2000" dirty="0">
                <a:solidFill>
                  <a:srgbClr val="002060"/>
                </a:solidFill>
              </a:rPr>
              <a:t> based on simulations.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We are currently investigating the effect of thickness nonuniformity on the axial profile variation of the optics shell.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We are working on understanding the relation between the shell release mechanism, thickness uniformity and the axial profile errors.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</a:rPr>
              <a:t>Investigating the origin of shell non circularity in replication process.</a:t>
            </a: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86901-CE98-02CE-9B46-94E3F9BE1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70456-D2EE-5CC5-CB8C-26CBB592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BD72D-3DAB-3161-8571-40C2FB72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6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 descr="A black and white background with white text&#10;&#10;Description automatically generated">
            <a:extLst>
              <a:ext uri="{FF2B5EF4-FFF2-40B4-BE49-F238E27FC236}">
                <a16:creationId xmlns:a16="http://schemas.microsoft.com/office/drawing/2014/main" id="{60505033-F547-B6A1-0527-6010CB7439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29" b="1638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21084-A20F-F080-27A3-4C139B08C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7AA70-670F-451F-6858-07C884CC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SPIE 2023 Optics+Photonics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BC5B6-6EAE-2075-6B81-880DD20A4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82DCC54-FB80-824E-9E11-492F65939813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6F8ADE-830E-753A-AFD5-E5CD1092BF9D}"/>
              </a:ext>
            </a:extLst>
          </p:cNvPr>
          <p:cNvSpPr txBox="1"/>
          <p:nvPr/>
        </p:nvSpPr>
        <p:spPr>
          <a:xfrm>
            <a:off x="6727372" y="5330308"/>
            <a:ext cx="63681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Email: </a:t>
            </a:r>
            <a:r>
              <a:rPr lang="en-US" sz="2400" b="1" dirty="0" err="1">
                <a:solidFill>
                  <a:srgbClr val="FFFF00"/>
                </a:solidFill>
              </a:rPr>
              <a:t>srikanthpanini.singam@nasa.gov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873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ABE1-8D48-6478-23CF-C20F80E9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2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Full shell X-ray optics development at MSFC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580ED-BFD1-5FC1-5003-B6F680A48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479"/>
            <a:ext cx="10515600" cy="4592599"/>
          </a:xfrm>
        </p:spPr>
        <p:txBody>
          <a:bodyPr>
            <a:normAutofit/>
          </a:bodyPr>
          <a:lstStyle/>
          <a:p>
            <a:r>
              <a:rPr lang="en-US" sz="2000" dirty="0"/>
              <a:t>Electroforming replication to fabricate thin, full shell optics.</a:t>
            </a:r>
          </a:p>
          <a:p>
            <a:r>
              <a:rPr lang="en-US" sz="2000" dirty="0"/>
              <a:t>Over 3 decades of developmental efforts. </a:t>
            </a:r>
          </a:p>
          <a:p>
            <a:r>
              <a:rPr lang="en-US" sz="2000" dirty="0"/>
              <a:t>Suitable for versatile applications from flagship X-ray astronomy telescopes to laboratory microscopes.</a:t>
            </a:r>
          </a:p>
          <a:p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D8053-71FA-2A35-3D76-05A874BE1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8/23/23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3F4FF-141E-02B3-1A76-5700820D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2023 Optics+Photonics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31F61-F187-2C92-2B93-C4957487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DCC54-FB80-824E-9E11-492F65939813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 descr="A group of green and white rectangular signs&#10;&#10;Description automatically generated">
            <a:extLst>
              <a:ext uri="{FF2B5EF4-FFF2-40B4-BE49-F238E27FC236}">
                <a16:creationId xmlns:a16="http://schemas.microsoft.com/office/drawing/2014/main" id="{84BEB0B9-3D0E-B9D2-AEF2-8228B2FE4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65" y="3718710"/>
            <a:ext cx="4870765" cy="1549035"/>
          </a:xfrm>
          <a:prstGeom prst="rect">
            <a:avLst/>
          </a:prstGeom>
        </p:spPr>
      </p:pic>
      <p:pic>
        <p:nvPicPr>
          <p:cNvPr id="10" name="Picture 9" descr="A diagram of a diagram of a bucket&#10;&#10;Description automatically generated with medium confidence">
            <a:extLst>
              <a:ext uri="{FF2B5EF4-FFF2-40B4-BE49-F238E27FC236}">
                <a16:creationId xmlns:a16="http://schemas.microsoft.com/office/drawing/2014/main" id="{7EAD32F6-4BD5-F9E1-2139-42B698687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721" y="3171131"/>
            <a:ext cx="5813079" cy="307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82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</TotalTime>
  <Words>1150</Words>
  <Application>Microsoft Macintosh PowerPoint</Application>
  <PresentationFormat>Widescreen</PresentationFormat>
  <Paragraphs>189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Helvetica</vt:lpstr>
      <vt:lpstr>Times</vt:lpstr>
      <vt:lpstr>Times New Roman</vt:lpstr>
      <vt:lpstr>Wingdings</vt:lpstr>
      <vt:lpstr>Office Theme</vt:lpstr>
      <vt:lpstr>Optimizing the electroforming process to enhance the thickness uniformity of full shell X-ray optics </vt:lpstr>
      <vt:lpstr>MSFC Full shell X-ray optics heritage</vt:lpstr>
      <vt:lpstr>Full shell X-ray optics production process</vt:lpstr>
      <vt:lpstr>Electroformed Replication Technology</vt:lpstr>
      <vt:lpstr>Quality control for replication process</vt:lpstr>
      <vt:lpstr>Thickness uniformity at shell boundaries</vt:lpstr>
      <vt:lpstr>Effect of graze angle on thickness uniformity</vt:lpstr>
      <vt:lpstr>Gasket design for a single piece mandrel</vt:lpstr>
      <vt:lpstr>Optimizing shields for large mandrels</vt:lpstr>
      <vt:lpstr>Experimental validation of the simulations</vt:lpstr>
      <vt:lpstr>Shield optimization</vt:lpstr>
      <vt:lpstr>Summary and future work</vt:lpstr>
      <vt:lpstr>PowerPoint Presentation</vt:lpstr>
      <vt:lpstr>Full shell X-ray optics development at MSFC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the electroforming process to enhance the thickness uniformity of full shell X-ray optics</dc:title>
  <dc:creator>Singam, Srikanth Panini (MSFC-ST12)[NPP POST-DOC CONTRACT]</dc:creator>
  <cp:lastModifiedBy>Singam, Srikanth Panini (MSFC-ST12)[NPP POST-DOC CONTRACT]</cp:lastModifiedBy>
  <cp:revision>21</cp:revision>
  <dcterms:created xsi:type="dcterms:W3CDTF">2023-08-15T21:25:10Z</dcterms:created>
  <dcterms:modified xsi:type="dcterms:W3CDTF">2023-08-17T16:48:03Z</dcterms:modified>
</cp:coreProperties>
</file>