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4"/>
    <p:sldMasterId id="2147483683" r:id="rId5"/>
  </p:sldMasterIdLst>
  <p:notesMasterIdLst>
    <p:notesMasterId r:id="rId44"/>
  </p:notesMasterIdLst>
  <p:handoutMasterIdLst>
    <p:handoutMasterId r:id="rId45"/>
  </p:handoutMasterIdLst>
  <p:sldIdLst>
    <p:sldId id="349" r:id="rId6"/>
    <p:sldId id="367" r:id="rId7"/>
    <p:sldId id="526" r:id="rId8"/>
    <p:sldId id="527" r:id="rId9"/>
    <p:sldId id="308" r:id="rId10"/>
    <p:sldId id="343" r:id="rId11"/>
    <p:sldId id="368" r:id="rId12"/>
    <p:sldId id="528" r:id="rId13"/>
    <p:sldId id="360" r:id="rId14"/>
    <p:sldId id="529" r:id="rId15"/>
    <p:sldId id="365" r:id="rId16"/>
    <p:sldId id="530" r:id="rId17"/>
    <p:sldId id="366" r:id="rId18"/>
    <p:sldId id="374" r:id="rId19"/>
    <p:sldId id="382" r:id="rId20"/>
    <p:sldId id="532" r:id="rId21"/>
    <p:sldId id="372" r:id="rId22"/>
    <p:sldId id="373" r:id="rId23"/>
    <p:sldId id="377" r:id="rId24"/>
    <p:sldId id="378" r:id="rId25"/>
    <p:sldId id="384" r:id="rId26"/>
    <p:sldId id="533" r:id="rId27"/>
    <p:sldId id="381" r:id="rId28"/>
    <p:sldId id="534" r:id="rId29"/>
    <p:sldId id="525" r:id="rId30"/>
    <p:sldId id="531" r:id="rId31"/>
    <p:sldId id="359" r:id="rId32"/>
    <p:sldId id="380" r:id="rId33"/>
    <p:sldId id="356" r:id="rId34"/>
    <p:sldId id="362" r:id="rId35"/>
    <p:sldId id="341" r:id="rId36"/>
    <p:sldId id="383" r:id="rId37"/>
    <p:sldId id="521" r:id="rId38"/>
    <p:sldId id="364" r:id="rId39"/>
    <p:sldId id="522" r:id="rId40"/>
    <p:sldId id="375" r:id="rId41"/>
    <p:sldId id="376" r:id="rId42"/>
    <p:sldId id="37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iane L. Linne" initials="GC" lastIdx="11" clrIdx="0"/>
  <p:cmAuthor id="1" name="ODIN"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F00"/>
    <a:srgbClr val="0066FF"/>
    <a:srgbClr val="B8B4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autoAdjust="0"/>
    <p:restoredTop sz="86134" autoAdjust="0"/>
  </p:normalViewPr>
  <p:slideViewPr>
    <p:cSldViewPr snapToGrid="0" snapToObjects="1">
      <p:cViewPr varScale="1">
        <p:scale>
          <a:sx n="98" d="100"/>
          <a:sy n="98" d="100"/>
        </p:scale>
        <p:origin x="1038" y="8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537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80EAA66-518F-724C-BA78-B9046F092573}" type="datetime1">
              <a:rPr lang="en-US" smtClean="0"/>
              <a:t>8/21/2023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1CFCF36-DD28-1D47-883D-7611629EBCCB}" type="slidenum">
              <a:rPr lang="en-US" smtClean="0"/>
              <a:t>‹#›</a:t>
            </a:fld>
            <a:endParaRPr lang="en-US"/>
          </a:p>
        </p:txBody>
      </p:sp>
    </p:spTree>
    <p:extLst>
      <p:ext uri="{BB962C8B-B14F-4D97-AF65-F5344CB8AC3E}">
        <p14:creationId xmlns:p14="http://schemas.microsoft.com/office/powerpoint/2010/main" val="8274501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0C922C-5414-B04F-8FD8-0259DEBD2EFA}" type="datetime1">
              <a:rPr lang="en-US" smtClean="0"/>
              <a:t>8/21/2023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A8E538-BEEB-064B-AF90-12DD4825C208}" type="slidenum">
              <a:rPr lang="en-US" smtClean="0"/>
              <a:t>‹#›</a:t>
            </a:fld>
            <a:endParaRPr lang="en-US"/>
          </a:p>
        </p:txBody>
      </p:sp>
    </p:spTree>
    <p:extLst>
      <p:ext uri="{BB962C8B-B14F-4D97-AF65-F5344CB8AC3E}">
        <p14:creationId xmlns:p14="http://schemas.microsoft.com/office/powerpoint/2010/main" val="58034983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67586"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a typeface="MS PGothic" charset="0"/>
            </a:endParaRPr>
          </a:p>
        </p:txBody>
      </p:sp>
      <p:sp>
        <p:nvSpPr>
          <p:cNvPr id="67587"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charset="0"/>
                <a:ea typeface="MS PGothic" charset="0"/>
                <a:cs typeface="MS PGothic" charset="0"/>
              </a:defRPr>
            </a:lvl1pPr>
            <a:lvl2pPr marL="729057" indent="-280406">
              <a:defRPr sz="2400">
                <a:solidFill>
                  <a:schemeClr val="tx1"/>
                </a:solidFill>
                <a:latin typeface="Calibri" charset="0"/>
                <a:ea typeface="MS PGothic" charset="0"/>
                <a:cs typeface="MS PGothic" charset="0"/>
              </a:defRPr>
            </a:lvl2pPr>
            <a:lvl3pPr marL="1121626" indent="-224325">
              <a:defRPr sz="2400">
                <a:solidFill>
                  <a:schemeClr val="tx1"/>
                </a:solidFill>
                <a:latin typeface="Calibri" charset="0"/>
                <a:ea typeface="MS PGothic" charset="0"/>
                <a:cs typeface="MS PGothic" charset="0"/>
              </a:defRPr>
            </a:lvl3pPr>
            <a:lvl4pPr marL="1570276" indent="-224325">
              <a:defRPr sz="2400">
                <a:solidFill>
                  <a:schemeClr val="tx1"/>
                </a:solidFill>
                <a:latin typeface="Calibri" charset="0"/>
                <a:ea typeface="MS PGothic" charset="0"/>
                <a:cs typeface="MS PGothic" charset="0"/>
              </a:defRPr>
            </a:lvl4pPr>
            <a:lvl5pPr marL="2018927" indent="-224325">
              <a:defRPr sz="2400">
                <a:solidFill>
                  <a:schemeClr val="tx1"/>
                </a:solidFill>
                <a:latin typeface="Calibri" charset="0"/>
                <a:ea typeface="MS PGothic" charset="0"/>
                <a:cs typeface="MS PGothic" charset="0"/>
              </a:defRPr>
            </a:lvl5pPr>
            <a:lvl6pPr marL="2467577" indent="-224325" eaLnBrk="0" fontAlgn="base" hangingPunct="0">
              <a:spcBef>
                <a:spcPct val="0"/>
              </a:spcBef>
              <a:spcAft>
                <a:spcPct val="0"/>
              </a:spcAft>
              <a:defRPr sz="2400">
                <a:solidFill>
                  <a:schemeClr val="tx1"/>
                </a:solidFill>
                <a:latin typeface="Calibri" charset="0"/>
                <a:ea typeface="MS PGothic" charset="0"/>
                <a:cs typeface="MS PGothic" charset="0"/>
              </a:defRPr>
            </a:lvl6pPr>
            <a:lvl7pPr marL="2916227" indent="-224325" eaLnBrk="0" fontAlgn="base" hangingPunct="0">
              <a:spcBef>
                <a:spcPct val="0"/>
              </a:spcBef>
              <a:spcAft>
                <a:spcPct val="0"/>
              </a:spcAft>
              <a:defRPr sz="2400">
                <a:solidFill>
                  <a:schemeClr val="tx1"/>
                </a:solidFill>
                <a:latin typeface="Calibri" charset="0"/>
                <a:ea typeface="MS PGothic" charset="0"/>
                <a:cs typeface="MS PGothic" charset="0"/>
              </a:defRPr>
            </a:lvl7pPr>
            <a:lvl8pPr marL="3364878" indent="-224325" eaLnBrk="0" fontAlgn="base" hangingPunct="0">
              <a:spcBef>
                <a:spcPct val="0"/>
              </a:spcBef>
              <a:spcAft>
                <a:spcPct val="0"/>
              </a:spcAft>
              <a:defRPr sz="2400">
                <a:solidFill>
                  <a:schemeClr val="tx1"/>
                </a:solidFill>
                <a:latin typeface="Calibri" charset="0"/>
                <a:ea typeface="MS PGothic" charset="0"/>
                <a:cs typeface="MS PGothic" charset="0"/>
              </a:defRPr>
            </a:lvl8pPr>
            <a:lvl9pPr marL="3813528" indent="-224325" eaLnBrk="0" fontAlgn="base" hangingPunct="0">
              <a:spcBef>
                <a:spcPct val="0"/>
              </a:spcBef>
              <a:spcAft>
                <a:spcPct val="0"/>
              </a:spcAft>
              <a:defRPr sz="2400">
                <a:solidFill>
                  <a:schemeClr val="tx1"/>
                </a:solidFill>
                <a:latin typeface="Calibri" charset="0"/>
                <a:ea typeface="MS PGothic" charset="0"/>
                <a:cs typeface="MS PGothic" charset="0"/>
              </a:defRPr>
            </a:lvl9pPr>
          </a:lstStyle>
          <a:p>
            <a:fld id="{2C19C898-0513-614D-BFF4-33682A55E9FC}" type="slidenum">
              <a:rPr lang="en-US" sz="1200">
                <a:solidFill>
                  <a:prstClr val="black"/>
                </a:solidFill>
              </a:rPr>
              <a:pPr/>
              <a:t>1</a:t>
            </a:fld>
            <a:endParaRPr lang="en-US" sz="1200">
              <a:solidFill>
                <a:prstClr val="black"/>
              </a:solidFill>
            </a:endParaRPr>
          </a:p>
        </p:txBody>
      </p:sp>
    </p:spTree>
    <p:extLst>
      <p:ext uri="{BB962C8B-B14F-4D97-AF65-F5344CB8AC3E}">
        <p14:creationId xmlns:p14="http://schemas.microsoft.com/office/powerpoint/2010/main" val="3414990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Analysis of Luna 24 samples showed the samples contained ~0.1% water by mass</a:t>
            </a:r>
          </a:p>
          <a:p>
            <a:pPr marL="171450" indent="-171450">
              <a:buFont typeface="Arial" panose="020B0604020202020204" pitchFamily="34" charset="0"/>
              <a:buChar char="•"/>
            </a:pPr>
            <a:r>
              <a:rPr lang="en-US" dirty="0"/>
              <a:t>Clementine indicated</a:t>
            </a:r>
            <a:r>
              <a:rPr lang="en-US" baseline="0" dirty="0"/>
              <a:t> the presence of water ice at the poles based on the response of radar interactions with the surface</a:t>
            </a:r>
            <a:endParaRPr lang="en-US" dirty="0"/>
          </a:p>
          <a:p>
            <a:pPr marL="171450" indent="-171450">
              <a:buFont typeface="Arial" panose="020B0604020202020204" pitchFamily="34" charset="0"/>
              <a:buChar char="•"/>
            </a:pPr>
            <a:r>
              <a:rPr lang="en-US" dirty="0"/>
              <a:t>Lunar Prospector detected</a:t>
            </a:r>
            <a:r>
              <a:rPr lang="en-US" baseline="0" dirty="0"/>
              <a:t> hydrogen using a neutron spectrometer and estimated the content of water ice to be 300 million metric tons </a:t>
            </a:r>
          </a:p>
          <a:p>
            <a:pPr marL="171450" indent="-171450">
              <a:buFont typeface="Arial" panose="020B0604020202020204" pitchFamily="34" charset="0"/>
              <a:buChar char="•"/>
            </a:pPr>
            <a:r>
              <a:rPr lang="en-US" baseline="0" dirty="0"/>
              <a:t>Chandrayaan-1 puts the estimate at 600 million metric tons</a:t>
            </a:r>
          </a:p>
          <a:p>
            <a:pPr marL="171450" indent="-171450">
              <a:buFont typeface="Arial" panose="020B0604020202020204" pitchFamily="34" charset="0"/>
              <a:buChar char="•"/>
            </a:pPr>
            <a:r>
              <a:rPr lang="en-US" baseline="0" dirty="0"/>
              <a:t>In 2008, an analysis of Apollo samples indicated the presence of water, with some debate over whether is was terrestrial contamination</a:t>
            </a:r>
          </a:p>
          <a:p>
            <a:pPr marL="171450" indent="-171450">
              <a:buFont typeface="Arial" panose="020B0604020202020204" pitchFamily="34" charset="0"/>
              <a:buChar char="•"/>
            </a:pPr>
            <a:r>
              <a:rPr lang="en-US" baseline="0" dirty="0"/>
              <a:t>LCROSS provided definitive proof of water in </a:t>
            </a:r>
            <a:r>
              <a:rPr lang="en-US" baseline="0" dirty="0" err="1"/>
              <a:t>cabeus</a:t>
            </a:r>
            <a:r>
              <a:rPr lang="en-US" baseline="0" dirty="0"/>
              <a:t> crater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a:t>
            </a:fld>
            <a:endParaRPr lang="en-US"/>
          </a:p>
        </p:txBody>
      </p:sp>
    </p:spTree>
    <p:extLst>
      <p:ext uri="{BB962C8B-B14F-4D97-AF65-F5344CB8AC3E}">
        <p14:creationId xmlns:p14="http://schemas.microsoft.com/office/powerpoint/2010/main" val="319617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Analysis of Luna 24 samples showed the samples contained ~0.1% water by mass</a:t>
            </a:r>
          </a:p>
          <a:p>
            <a:pPr marL="171450" indent="-171450">
              <a:buFont typeface="Arial" panose="020B0604020202020204" pitchFamily="34" charset="0"/>
              <a:buChar char="•"/>
            </a:pPr>
            <a:r>
              <a:rPr lang="en-US" dirty="0"/>
              <a:t>Clementine indicated</a:t>
            </a:r>
            <a:r>
              <a:rPr lang="en-US" baseline="0" dirty="0"/>
              <a:t> the presence of water ice at the poles based on the response of radar interactions with the surface</a:t>
            </a:r>
            <a:endParaRPr lang="en-US" dirty="0"/>
          </a:p>
          <a:p>
            <a:pPr marL="171450" indent="-171450">
              <a:buFont typeface="Arial" panose="020B0604020202020204" pitchFamily="34" charset="0"/>
              <a:buChar char="•"/>
            </a:pPr>
            <a:r>
              <a:rPr lang="en-US" dirty="0"/>
              <a:t>Lunar Prospector detected</a:t>
            </a:r>
            <a:r>
              <a:rPr lang="en-US" baseline="0" dirty="0"/>
              <a:t> hydrogen using a neutron spectrometer and estimated the content of water ice to be 300 million metric tons </a:t>
            </a:r>
          </a:p>
          <a:p>
            <a:pPr marL="171450" indent="-171450">
              <a:buFont typeface="Arial" panose="020B0604020202020204" pitchFamily="34" charset="0"/>
              <a:buChar char="•"/>
            </a:pPr>
            <a:r>
              <a:rPr lang="en-US" baseline="0" dirty="0"/>
              <a:t>Chandrayaan-1 puts the estimate at 600 million metric tons</a:t>
            </a:r>
          </a:p>
          <a:p>
            <a:pPr marL="171450" indent="-171450">
              <a:buFont typeface="Arial" panose="020B0604020202020204" pitchFamily="34" charset="0"/>
              <a:buChar char="•"/>
            </a:pPr>
            <a:r>
              <a:rPr lang="en-US" baseline="0" dirty="0"/>
              <a:t>In 2008, an analysis of Apollo samples indicated the presence of water, with some debate over whether is was terrestrial contamination</a:t>
            </a:r>
          </a:p>
          <a:p>
            <a:pPr marL="171450" indent="-171450">
              <a:buFont typeface="Arial" panose="020B0604020202020204" pitchFamily="34" charset="0"/>
              <a:buChar char="•"/>
            </a:pPr>
            <a:r>
              <a:rPr lang="en-US" baseline="0" dirty="0"/>
              <a:t>LCROSS provided definitive proof of water in </a:t>
            </a:r>
            <a:r>
              <a:rPr lang="en-US" baseline="0" dirty="0" err="1"/>
              <a:t>cabeus</a:t>
            </a:r>
            <a:r>
              <a:rPr lang="en-US" baseline="0" dirty="0"/>
              <a:t> crater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3</a:t>
            </a:fld>
            <a:endParaRPr lang="en-US"/>
          </a:p>
        </p:txBody>
      </p:sp>
    </p:spTree>
    <p:extLst>
      <p:ext uri="{BB962C8B-B14F-4D97-AF65-F5344CB8AC3E}">
        <p14:creationId xmlns:p14="http://schemas.microsoft.com/office/powerpoint/2010/main" val="793667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LCROSS Provided</a:t>
            </a:r>
            <a:r>
              <a:rPr lang="en-US" baseline="0" dirty="0"/>
              <a:t> definitive proof of water on the moon by slamming the centaur upper stage from LRO into </a:t>
            </a:r>
            <a:r>
              <a:rPr lang="en-US" baseline="0" dirty="0" err="1"/>
              <a:t>Cabeus</a:t>
            </a:r>
            <a:r>
              <a:rPr lang="en-US" baseline="0" dirty="0"/>
              <a:t> crater. The LCROSS instrument suite trailed the centaur stage so that it could analysis the plume created by the impact.</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5</a:t>
            </a:fld>
            <a:endParaRPr lang="en-US"/>
          </a:p>
        </p:txBody>
      </p:sp>
    </p:spTree>
    <p:extLst>
      <p:ext uri="{BB962C8B-B14F-4D97-AF65-F5344CB8AC3E}">
        <p14:creationId xmlns:p14="http://schemas.microsoft.com/office/powerpoint/2010/main" val="1225089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6</a:t>
            </a:fld>
            <a:endParaRPr lang="en-US"/>
          </a:p>
        </p:txBody>
      </p:sp>
    </p:spTree>
    <p:extLst>
      <p:ext uri="{BB962C8B-B14F-4D97-AF65-F5344CB8AC3E}">
        <p14:creationId xmlns:p14="http://schemas.microsoft.com/office/powerpoint/2010/main" val="608578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7</a:t>
            </a:fld>
            <a:endParaRPr lang="en-US"/>
          </a:p>
        </p:txBody>
      </p:sp>
    </p:spTree>
    <p:extLst>
      <p:ext uri="{BB962C8B-B14F-4D97-AF65-F5344CB8AC3E}">
        <p14:creationId xmlns:p14="http://schemas.microsoft.com/office/powerpoint/2010/main" val="2641835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A8E538-BEEB-064B-AF90-12DD4825C208}" type="slidenum">
              <a:rPr lang="en-US" smtClean="0"/>
              <a:t>8</a:t>
            </a:fld>
            <a:endParaRPr lang="en-US"/>
          </a:p>
        </p:txBody>
      </p:sp>
    </p:spTree>
    <p:extLst>
      <p:ext uri="{BB962C8B-B14F-4D97-AF65-F5344CB8AC3E}">
        <p14:creationId xmlns:p14="http://schemas.microsoft.com/office/powerpoint/2010/main" val="18497140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9</a:t>
            </a:fld>
            <a:endParaRPr lang="en-US"/>
          </a:p>
        </p:txBody>
      </p:sp>
    </p:spTree>
    <p:extLst>
      <p:ext uri="{BB962C8B-B14F-4D97-AF65-F5344CB8AC3E}">
        <p14:creationId xmlns:p14="http://schemas.microsoft.com/office/powerpoint/2010/main" val="11615342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11</a:t>
            </a:fld>
            <a:endParaRPr lang="en-US"/>
          </a:p>
        </p:txBody>
      </p:sp>
    </p:spTree>
    <p:extLst>
      <p:ext uri="{BB962C8B-B14F-4D97-AF65-F5344CB8AC3E}">
        <p14:creationId xmlns:p14="http://schemas.microsoft.com/office/powerpoint/2010/main" val="1704814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13</a:t>
            </a:fld>
            <a:endParaRPr lang="en-US"/>
          </a:p>
        </p:txBody>
      </p:sp>
    </p:spTree>
    <p:extLst>
      <p:ext uri="{BB962C8B-B14F-4D97-AF65-F5344CB8AC3E}">
        <p14:creationId xmlns:p14="http://schemas.microsoft.com/office/powerpoint/2010/main" val="3006415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14</a:t>
            </a:fld>
            <a:endParaRPr lang="en-US"/>
          </a:p>
        </p:txBody>
      </p:sp>
    </p:spTree>
    <p:extLst>
      <p:ext uri="{BB962C8B-B14F-4D97-AF65-F5344CB8AC3E}">
        <p14:creationId xmlns:p14="http://schemas.microsoft.com/office/powerpoint/2010/main" val="1740792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15</a:t>
            </a:fld>
            <a:endParaRPr lang="en-US"/>
          </a:p>
        </p:txBody>
      </p:sp>
    </p:spTree>
    <p:extLst>
      <p:ext uri="{BB962C8B-B14F-4D97-AF65-F5344CB8AC3E}">
        <p14:creationId xmlns:p14="http://schemas.microsoft.com/office/powerpoint/2010/main" val="3707392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17</a:t>
            </a:fld>
            <a:endParaRPr lang="en-US"/>
          </a:p>
        </p:txBody>
      </p:sp>
    </p:spTree>
    <p:extLst>
      <p:ext uri="{BB962C8B-B14F-4D97-AF65-F5344CB8AC3E}">
        <p14:creationId xmlns:p14="http://schemas.microsoft.com/office/powerpoint/2010/main" val="4143512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18</a:t>
            </a:fld>
            <a:endParaRPr lang="en-US"/>
          </a:p>
        </p:txBody>
      </p:sp>
    </p:spTree>
    <p:extLst>
      <p:ext uri="{BB962C8B-B14F-4D97-AF65-F5344CB8AC3E}">
        <p14:creationId xmlns:p14="http://schemas.microsoft.com/office/powerpoint/2010/main" val="19859176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19</a:t>
            </a:fld>
            <a:endParaRPr lang="en-US"/>
          </a:p>
        </p:txBody>
      </p:sp>
    </p:spTree>
    <p:extLst>
      <p:ext uri="{BB962C8B-B14F-4D97-AF65-F5344CB8AC3E}">
        <p14:creationId xmlns:p14="http://schemas.microsoft.com/office/powerpoint/2010/main" val="3260887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20</a:t>
            </a:fld>
            <a:endParaRPr lang="en-US"/>
          </a:p>
        </p:txBody>
      </p:sp>
    </p:spTree>
    <p:extLst>
      <p:ext uri="{BB962C8B-B14F-4D97-AF65-F5344CB8AC3E}">
        <p14:creationId xmlns:p14="http://schemas.microsoft.com/office/powerpoint/2010/main" val="182709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21</a:t>
            </a:fld>
            <a:endParaRPr lang="en-US"/>
          </a:p>
        </p:txBody>
      </p:sp>
    </p:spTree>
    <p:extLst>
      <p:ext uri="{BB962C8B-B14F-4D97-AF65-F5344CB8AC3E}">
        <p14:creationId xmlns:p14="http://schemas.microsoft.com/office/powerpoint/2010/main" val="1515830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dirty="0">
                <a:solidFill>
                  <a:srgbClr val="000000"/>
                </a:solidFill>
              </a:rPr>
              <a:t>Left: Image from NASA’s </a:t>
            </a:r>
            <a:r>
              <a:rPr lang="en-US" sz="1200" dirty="0"/>
              <a:t>Moon Mineralogy Mapper, an instrument on the Indian Space Research Organization's Chandrayaan-1 mission.</a:t>
            </a:r>
          </a:p>
          <a:p>
            <a:r>
              <a:rPr lang="en-US" sz="1200" dirty="0">
                <a:solidFill>
                  <a:srgbClr val="000000"/>
                </a:solidFill>
              </a:rPr>
              <a:t>Blue shows the signature of water, green shows the brightness of the surface as measured by reflected infrared radiation from the sun and red shows an iron-bearing mineral called pyroxene.</a:t>
            </a:r>
          </a:p>
          <a:p>
            <a:r>
              <a:rPr lang="en-US" sz="1200" dirty="0">
                <a:solidFill>
                  <a:srgbClr val="000000"/>
                </a:solidFill>
              </a:rPr>
              <a:t> </a:t>
            </a:r>
          </a:p>
          <a:p>
            <a:r>
              <a:rPr lang="en-US" sz="1200" dirty="0">
                <a:solidFill>
                  <a:srgbClr val="000000"/>
                </a:solidFill>
              </a:rPr>
              <a:t>Right: Video of reduced tephra (Soil</a:t>
            </a:r>
            <a:r>
              <a:rPr lang="en-US" sz="1200" baseline="0" dirty="0">
                <a:solidFill>
                  <a:srgbClr val="000000"/>
                </a:solidFill>
              </a:rPr>
              <a:t> found on Mauna Kea) being removed from </a:t>
            </a:r>
            <a:r>
              <a:rPr lang="en-US" sz="1200" baseline="0" dirty="0" err="1">
                <a:solidFill>
                  <a:srgbClr val="000000"/>
                </a:solidFill>
              </a:rPr>
              <a:t>ROxygen</a:t>
            </a:r>
            <a:r>
              <a:rPr lang="en-US" sz="1200" baseline="0" dirty="0">
                <a:solidFill>
                  <a:srgbClr val="000000"/>
                </a:solidFill>
              </a:rPr>
              <a:t> reactor during 2008 field demonstration</a:t>
            </a: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22</a:t>
            </a:fld>
            <a:endParaRPr lang="en-US"/>
          </a:p>
        </p:txBody>
      </p:sp>
    </p:spTree>
    <p:extLst>
      <p:ext uri="{BB962C8B-B14F-4D97-AF65-F5344CB8AC3E}">
        <p14:creationId xmlns:p14="http://schemas.microsoft.com/office/powerpoint/2010/main" val="439884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Left: </a:t>
            </a:r>
            <a:r>
              <a:rPr lang="en-US" dirty="0" err="1"/>
              <a:t>ROxygen</a:t>
            </a:r>
            <a:r>
              <a:rPr lang="en-US" baseline="0" dirty="0"/>
              <a:t> </a:t>
            </a:r>
            <a:r>
              <a:rPr lang="en-US" baseline="0" dirty="0" err="1"/>
              <a:t>electrolyzer</a:t>
            </a:r>
            <a:r>
              <a:rPr lang="en-US" baseline="0" dirty="0"/>
              <a:t> and gaseous oxygen storage in the foreground. Solar Concentrator in the background</a:t>
            </a:r>
          </a:p>
          <a:p>
            <a:r>
              <a:rPr lang="en-US" baseline="0" dirty="0"/>
              <a:t>Upper Right: Melted tephra produced with solar concentrator</a:t>
            </a:r>
          </a:p>
          <a:p>
            <a:r>
              <a:rPr lang="en-US" baseline="0" dirty="0"/>
              <a:t>Lower Right: Sintered tephra using solar concentrator</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23</a:t>
            </a:fld>
            <a:endParaRPr lang="en-US"/>
          </a:p>
        </p:txBody>
      </p:sp>
    </p:spTree>
    <p:extLst>
      <p:ext uri="{BB962C8B-B14F-4D97-AF65-F5344CB8AC3E}">
        <p14:creationId xmlns:p14="http://schemas.microsoft.com/office/powerpoint/2010/main" val="2888123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Overlay of water equivalent hydrogen abundances and a shade relief map derived from MOLA topography. Mass </a:t>
            </a:r>
            <a:r>
              <a:rPr lang="en-US" sz="1200" b="0" i="0" kern="1200" dirty="0" err="1">
                <a:solidFill>
                  <a:schemeClr val="tx1"/>
                </a:solidFill>
                <a:effectLst/>
                <a:latin typeface="+mn-lt"/>
                <a:ea typeface="+mn-ea"/>
                <a:cs typeface="+mn-cs"/>
              </a:rPr>
              <a:t>percents</a:t>
            </a:r>
            <a:r>
              <a:rPr lang="en-US" sz="1200" b="0" i="0" kern="1200" dirty="0">
                <a:solidFill>
                  <a:schemeClr val="tx1"/>
                </a:solidFill>
                <a:effectLst/>
                <a:latin typeface="+mn-lt"/>
                <a:ea typeface="+mn-ea"/>
                <a:cs typeface="+mn-cs"/>
              </a:rPr>
              <a:t> of water were determined from epithermal neutron counting rates using the Neutron Spectrometer aboard Mars Odyssey between February 2002 and April 2003.</a:t>
            </a:r>
          </a:p>
          <a:p>
            <a:r>
              <a:rPr lang="en-US" sz="1200" b="0" i="0" kern="1200" dirty="0">
                <a:solidFill>
                  <a:schemeClr val="tx1"/>
                </a:solidFill>
                <a:effectLst/>
                <a:latin typeface="+mn-lt"/>
                <a:ea typeface="+mn-ea"/>
                <a:cs typeface="+mn-cs"/>
              </a:rPr>
              <a:t>Image Source: https://mars.jpl.nasa.gov/odyssey/gallery/latestimages/20030724a.html</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24</a:t>
            </a:fld>
            <a:endParaRPr lang="en-US"/>
          </a:p>
        </p:txBody>
      </p:sp>
    </p:spTree>
    <p:extLst>
      <p:ext uri="{BB962C8B-B14F-4D97-AF65-F5344CB8AC3E}">
        <p14:creationId xmlns:p14="http://schemas.microsoft.com/office/powerpoint/2010/main" val="15822949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A8E538-BEEB-064B-AF90-12DD4825C208}" type="slidenum">
              <a:rPr lang="en-US" smtClean="0"/>
              <a:t>26</a:t>
            </a:fld>
            <a:endParaRPr lang="en-US"/>
          </a:p>
        </p:txBody>
      </p:sp>
    </p:spTree>
    <p:extLst>
      <p:ext uri="{BB962C8B-B14F-4D97-AF65-F5344CB8AC3E}">
        <p14:creationId xmlns:p14="http://schemas.microsoft.com/office/powerpoint/2010/main" val="40669843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27</a:t>
            </a:fld>
            <a:endParaRPr lang="en-US"/>
          </a:p>
        </p:txBody>
      </p:sp>
    </p:spTree>
    <p:extLst>
      <p:ext uri="{BB962C8B-B14F-4D97-AF65-F5344CB8AC3E}">
        <p14:creationId xmlns:p14="http://schemas.microsoft.com/office/powerpoint/2010/main" val="3698315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28</a:t>
            </a:fld>
            <a:endParaRPr lang="en-US"/>
          </a:p>
        </p:txBody>
      </p:sp>
    </p:spTree>
    <p:extLst>
      <p:ext uri="{BB962C8B-B14F-4D97-AF65-F5344CB8AC3E}">
        <p14:creationId xmlns:p14="http://schemas.microsoft.com/office/powerpoint/2010/main" val="23154187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Overlay of water equivalent hydrogen abundances and a shade relief map derived from MOLA topography. Mass </a:t>
            </a:r>
            <a:r>
              <a:rPr lang="en-US" sz="1200" b="0" i="0" kern="1200" dirty="0" err="1">
                <a:solidFill>
                  <a:schemeClr val="tx1"/>
                </a:solidFill>
                <a:effectLst/>
                <a:latin typeface="+mn-lt"/>
                <a:ea typeface="+mn-ea"/>
                <a:cs typeface="+mn-cs"/>
              </a:rPr>
              <a:t>percents</a:t>
            </a:r>
            <a:r>
              <a:rPr lang="en-US" sz="1200" b="0" i="0" kern="1200" dirty="0">
                <a:solidFill>
                  <a:schemeClr val="tx1"/>
                </a:solidFill>
                <a:effectLst/>
                <a:latin typeface="+mn-lt"/>
                <a:ea typeface="+mn-ea"/>
                <a:cs typeface="+mn-cs"/>
              </a:rPr>
              <a:t> of water were determined from epithermal neutron counting rates using the Neutron Spectrometer aboard Mars Odyssey between February 2002 and April 2003.</a:t>
            </a:r>
          </a:p>
          <a:p>
            <a:r>
              <a:rPr lang="en-US" sz="1200" b="0" i="0" kern="1200" dirty="0">
                <a:solidFill>
                  <a:schemeClr val="tx1"/>
                </a:solidFill>
                <a:effectLst/>
                <a:latin typeface="+mn-lt"/>
                <a:ea typeface="+mn-ea"/>
                <a:cs typeface="+mn-cs"/>
              </a:rPr>
              <a:t>Image Source: https://mars.jpl.nasa.gov/odyssey/gallery/latestimages/20030724a.html</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29</a:t>
            </a:fld>
            <a:endParaRPr lang="en-US"/>
          </a:p>
        </p:txBody>
      </p:sp>
    </p:spTree>
    <p:extLst>
      <p:ext uri="{BB962C8B-B14F-4D97-AF65-F5344CB8AC3E}">
        <p14:creationId xmlns:p14="http://schemas.microsoft.com/office/powerpoint/2010/main" val="29771570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30</a:t>
            </a:fld>
            <a:endParaRPr lang="en-US"/>
          </a:p>
        </p:txBody>
      </p:sp>
    </p:spTree>
    <p:extLst>
      <p:ext uri="{BB962C8B-B14F-4D97-AF65-F5344CB8AC3E}">
        <p14:creationId xmlns:p14="http://schemas.microsoft.com/office/powerpoint/2010/main" val="29845302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Terrestrial propellant alone  (Lox and Methane</a:t>
            </a:r>
            <a:r>
              <a:rPr lang="en-US" baseline="0" dirty="0">
                <a:latin typeface="Arial" panose="020B0604020202020204" pitchFamily="34" charset="0"/>
                <a:cs typeface="Arial" panose="020B0604020202020204" pitchFamily="34" charset="0"/>
              </a:rPr>
              <a:t> propellant mass, not including additional tankage)</a:t>
            </a:r>
            <a:r>
              <a:rPr lang="en-US" dirty="0">
                <a:latin typeface="Arial" panose="020B0604020202020204" pitchFamily="34" charset="0"/>
                <a:cs typeface="Arial" panose="020B0604020202020204" pitchFamily="34" charset="0"/>
              </a:rPr>
              <a:t> is </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18x the mass of a Lox/LCH</a:t>
            </a:r>
            <a:r>
              <a:rPr lang="en-US" baseline="-25000" dirty="0">
                <a:latin typeface="Arial" panose="020B0604020202020204" pitchFamily="34" charset="0"/>
                <a:cs typeface="Arial" panose="020B0604020202020204" pitchFamily="34" charset="0"/>
              </a:rPr>
              <a:t>4</a:t>
            </a:r>
            <a:r>
              <a:rPr lang="en-US" dirty="0">
                <a:latin typeface="Arial" panose="020B0604020202020204" pitchFamily="34" charset="0"/>
                <a:cs typeface="Arial" panose="020B0604020202020204" pitchFamily="34" charset="0"/>
              </a:rPr>
              <a:t> ISRU landed mass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4x   the mass of a LOX ISRU landed mass</a:t>
            </a:r>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31</a:t>
            </a:fld>
            <a:endParaRPr lang="en-US"/>
          </a:p>
        </p:txBody>
      </p:sp>
    </p:spTree>
    <p:extLst>
      <p:ext uri="{BB962C8B-B14F-4D97-AF65-F5344CB8AC3E}">
        <p14:creationId xmlns:p14="http://schemas.microsoft.com/office/powerpoint/2010/main" val="34141704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image was produced for the Evolvable Mars Campaign and has already cleared the </a:t>
            </a:r>
            <a:r>
              <a:rPr lang="en-US"/>
              <a:t>DAA process</a:t>
            </a:r>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32</a:t>
            </a:fld>
            <a:endParaRPr lang="en-US"/>
          </a:p>
        </p:txBody>
      </p:sp>
    </p:spTree>
    <p:extLst>
      <p:ext uri="{BB962C8B-B14F-4D97-AF65-F5344CB8AC3E}">
        <p14:creationId xmlns:p14="http://schemas.microsoft.com/office/powerpoint/2010/main" val="8335733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1A8E538-BEEB-064B-AF90-12DD4825C208}" type="slidenum">
              <a:rPr lang="en-US" smtClean="0"/>
              <a:t>37</a:t>
            </a:fld>
            <a:endParaRPr lang="en-US"/>
          </a:p>
        </p:txBody>
      </p:sp>
    </p:spTree>
    <p:extLst>
      <p:ext uri="{BB962C8B-B14F-4D97-AF65-F5344CB8AC3E}">
        <p14:creationId xmlns:p14="http://schemas.microsoft.com/office/powerpoint/2010/main" val="2156816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p:cNvSpPr>
            <a:spLocks noGrp="1"/>
          </p:cNvSpPr>
          <p:nvPr>
            <p:ph type="sldNum" sz="quarter" idx="10"/>
          </p:nvPr>
        </p:nvSpPr>
        <p:spPr/>
        <p:txBody>
          <a:bodyPr/>
          <a:lstStyle/>
          <a:p>
            <a:fld id="{01A8E538-BEEB-064B-AF90-12DD4825C208}" type="slidenum">
              <a:rPr lang="en-US" smtClean="0"/>
              <a:t>38</a:t>
            </a:fld>
            <a:endParaRPr lang="en-US"/>
          </a:p>
        </p:txBody>
      </p:sp>
    </p:spTree>
    <p:extLst>
      <p:ext uri="{BB962C8B-B14F-4D97-AF65-F5344CB8AC3E}">
        <p14:creationId xmlns:p14="http://schemas.microsoft.com/office/powerpoint/2010/main" val="2582902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 Id="rId5" Type="http://schemas.openxmlformats.org/officeDocument/2006/relationships/image" Target="../media/image6.jpg"/><Relationship Id="rId4" Type="http://schemas.openxmlformats.org/officeDocument/2006/relationships/image" Target="../media/image5.jpe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3" name="Picture 2" descr="HEOMD-Domestic-template-0427201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67" descr="NASA insignia RGB"/>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606618" y="239714"/>
            <a:ext cx="956733" cy="593725"/>
          </a:xfrm>
          <a:prstGeom prst="rect">
            <a:avLst/>
          </a:prstGeom>
          <a:noFill/>
          <a:ln w="9525">
            <a:noFill/>
            <a:miter lim="800000"/>
            <a:headEnd/>
            <a:tailEnd/>
          </a:ln>
        </p:spPr>
      </p:pic>
      <p:sp>
        <p:nvSpPr>
          <p:cNvPr id="6" name="Text Box 74"/>
          <p:cNvSpPr txBox="1">
            <a:spLocks noChangeArrowheads="1"/>
          </p:cNvSpPr>
          <p:nvPr userDrawn="1"/>
        </p:nvSpPr>
        <p:spPr bwMode="auto">
          <a:xfrm>
            <a:off x="622301" y="455613"/>
            <a:ext cx="2832100" cy="184150"/>
          </a:xfrm>
          <a:prstGeom prst="rect">
            <a:avLst/>
          </a:prstGeom>
          <a:noFill/>
          <a:ln w="9525">
            <a:noFill/>
            <a:miter lim="800000"/>
            <a:headEnd/>
            <a:tailEnd/>
          </a:ln>
        </p:spPr>
        <p:txBody>
          <a:bodyPr>
            <a:prstTxWarp prst="textNoShape">
              <a:avLst/>
            </a:prstTxWarp>
            <a:spAutoFit/>
          </a:bodyPr>
          <a:lstStyle/>
          <a:p>
            <a:pPr eaLnBrk="0" hangingPunct="0">
              <a:spcBef>
                <a:spcPct val="50000"/>
              </a:spcBef>
              <a:defRPr/>
            </a:pPr>
            <a:r>
              <a:rPr lang="en-US" sz="600" dirty="0">
                <a:solidFill>
                  <a:prstClr val="white"/>
                </a:solidFill>
                <a:latin typeface="Arial"/>
                <a:ea typeface="ヒラギノ角ゴ Pro W3" charset="-128"/>
                <a:cs typeface="Arial"/>
              </a:rPr>
              <a:t>National Aeronautics and Space Administration</a:t>
            </a:r>
          </a:p>
        </p:txBody>
      </p:sp>
      <p:sp>
        <p:nvSpPr>
          <p:cNvPr id="7" name="Rectangle 162"/>
          <p:cNvSpPr>
            <a:spLocks noGrp="1" noChangeArrowheads="1"/>
          </p:cNvSpPr>
          <p:nvPr userDrawn="1">
            <p:ph type="ctrTitle"/>
          </p:nvPr>
        </p:nvSpPr>
        <p:spPr>
          <a:xfrm>
            <a:off x="611718" y="1139826"/>
            <a:ext cx="6489700" cy="1090613"/>
          </a:xfrm>
          <a:ln>
            <a:noFill/>
          </a:ln>
        </p:spPr>
        <p:txBody>
          <a:bodyPr/>
          <a:lstStyle/>
          <a:p>
            <a:pPr eaLnBrk="1" hangingPunct="1"/>
            <a:r>
              <a:rPr lang="en-US" sz="3600" dirty="0"/>
              <a:t>[Title]</a:t>
            </a:r>
          </a:p>
        </p:txBody>
      </p:sp>
      <p:sp>
        <p:nvSpPr>
          <p:cNvPr id="9" name="Rectangle 163"/>
          <p:cNvSpPr>
            <a:spLocks noGrp="1" noChangeArrowheads="1"/>
          </p:cNvSpPr>
          <p:nvPr userDrawn="1">
            <p:ph type="subTitle" idx="1"/>
          </p:nvPr>
        </p:nvSpPr>
        <p:spPr>
          <a:xfrm>
            <a:off x="611717" y="2479487"/>
            <a:ext cx="9751483" cy="1917285"/>
          </a:xfrm>
          <a:ln>
            <a:noFill/>
          </a:ln>
        </p:spPr>
        <p:txBody>
          <a:bodyPr/>
          <a:lstStyle>
            <a:lvl1pPr>
              <a:buNone/>
              <a:defRPr/>
            </a:lvl1pPr>
          </a:lstStyle>
          <a:p>
            <a:pPr eaLnBrk="1" hangingPunct="1"/>
            <a:r>
              <a:rPr lang="en-US" sz="1800" dirty="0">
                <a:solidFill>
                  <a:schemeClr val="bg1"/>
                </a:solidFill>
              </a:rPr>
              <a:t>[Presenter]</a:t>
            </a:r>
          </a:p>
          <a:p>
            <a:pPr eaLnBrk="1" hangingPunct="1"/>
            <a:r>
              <a:rPr lang="en-US" sz="1800" dirty="0">
                <a:solidFill>
                  <a:schemeClr val="bg1"/>
                </a:solidFill>
              </a:rPr>
              <a:t>[Date]</a:t>
            </a:r>
          </a:p>
        </p:txBody>
      </p:sp>
    </p:spTree>
    <p:extLst>
      <p:ext uri="{BB962C8B-B14F-4D97-AF65-F5344CB8AC3E}">
        <p14:creationId xmlns:p14="http://schemas.microsoft.com/office/powerpoint/2010/main" val="2667562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vl1pPr>
          </a:lstStyle>
          <a:p>
            <a:pPr>
              <a:defRPr/>
            </a:pPr>
            <a:fld id="{6D1B0E9A-C4F3-4D46-924E-FDCE9F0342D8}"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228125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D5DAE49E-2BF0-4544-8051-9D9952258CD4}" type="slidenum">
              <a:rPr lang="en-US">
                <a:solidFill>
                  <a:prstClr val="black"/>
                </a:solidFill>
              </a:rPr>
              <a:pPr>
                <a:defRPr/>
              </a:pPr>
              <a:t>‹#›</a:t>
            </a:fld>
            <a:endParaRPr lang="en-US">
              <a:solidFill>
                <a:prstClr val="black"/>
              </a:solidFill>
            </a:endParaRPr>
          </a:p>
        </p:txBody>
      </p:sp>
      <p:sp>
        <p:nvSpPr>
          <p:cNvPr id="5" name="TextBox 4"/>
          <p:cNvSpPr txBox="1"/>
          <p:nvPr userDrawn="1"/>
        </p:nvSpPr>
        <p:spPr>
          <a:xfrm>
            <a:off x="4649450" y="6494344"/>
            <a:ext cx="2169825" cy="307777"/>
          </a:xfrm>
          <a:prstGeom prst="rect">
            <a:avLst/>
          </a:prstGeom>
          <a:noFill/>
        </p:spPr>
        <p:txBody>
          <a:bodyPr wrap="none" rtlCol="0">
            <a:spAutoFit/>
          </a:bodyPr>
          <a:lstStyle/>
          <a:p>
            <a:r>
              <a:rPr lang="en-US" sz="1400" dirty="0">
                <a:solidFill>
                  <a:srgbClr val="FF0000"/>
                </a:solidFill>
              </a:rPr>
              <a:t>For NASA Internal Use Only</a:t>
            </a:r>
          </a:p>
        </p:txBody>
      </p:sp>
    </p:spTree>
    <p:extLst>
      <p:ext uri="{BB962C8B-B14F-4D97-AF65-F5344CB8AC3E}">
        <p14:creationId xmlns:p14="http://schemas.microsoft.com/office/powerpoint/2010/main" val="54189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a:defRPr/>
            </a:lvl1pPr>
          </a:lstStyle>
          <a:p>
            <a:pPr>
              <a:defRPr/>
            </a:pPr>
            <a:fld id="{9C653B81-1CEE-CF4E-ACAF-6768DFB8F09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107008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a:spLocks noGrp="1"/>
          </p:cNvSpPr>
          <p:nvPr>
            <p:ph type="sldNum" sz="quarter" idx="12"/>
          </p:nvPr>
        </p:nvSpPr>
        <p:spPr/>
        <p:txBody>
          <a:bodyPr/>
          <a:lstStyle>
            <a:lvl1pPr>
              <a:defRPr/>
            </a:lvl1pPr>
          </a:lstStyle>
          <a:p>
            <a:pPr>
              <a:defRPr/>
            </a:pPr>
            <a:fld id="{C3F8FE31-FAF1-3745-BF48-BCE0F8B7E596}" type="slidenum">
              <a:rPr lang="en-US">
                <a:solidFill>
                  <a:prstClr val="black"/>
                </a:solidFill>
              </a:rPr>
              <a:pPr>
                <a:defRPr/>
              </a:pPr>
              <a:t>‹#›</a:t>
            </a:fld>
            <a:endParaRPr lang="en-US">
              <a:solidFill>
                <a:prstClr val="black"/>
              </a:solidFill>
            </a:endParaRPr>
          </a:p>
        </p:txBody>
      </p:sp>
      <p:sp>
        <p:nvSpPr>
          <p:cNvPr id="8" name="TextBox 7"/>
          <p:cNvSpPr txBox="1"/>
          <p:nvPr userDrawn="1"/>
        </p:nvSpPr>
        <p:spPr>
          <a:xfrm>
            <a:off x="4649450" y="6494344"/>
            <a:ext cx="2169825" cy="307777"/>
          </a:xfrm>
          <a:prstGeom prst="rect">
            <a:avLst/>
          </a:prstGeom>
          <a:noFill/>
        </p:spPr>
        <p:txBody>
          <a:bodyPr wrap="none" rtlCol="0">
            <a:spAutoFit/>
          </a:bodyPr>
          <a:lstStyle/>
          <a:p>
            <a:r>
              <a:rPr lang="en-US" sz="1400" dirty="0">
                <a:solidFill>
                  <a:srgbClr val="FF0000"/>
                </a:solidFill>
              </a:rPr>
              <a:t>For NASA Internal Use Only</a:t>
            </a:r>
          </a:p>
        </p:txBody>
      </p:sp>
    </p:spTree>
    <p:extLst>
      <p:ext uri="{BB962C8B-B14F-4D97-AF65-F5344CB8AC3E}">
        <p14:creationId xmlns:p14="http://schemas.microsoft.com/office/powerpoint/2010/main" val="29451376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vl1pPr>
          </a:lstStyle>
          <a:p>
            <a:pPr>
              <a:defRPr/>
            </a:pPr>
            <a:fld id="{C30E9D5D-D70B-DF4D-BE92-1E87454395AC}" type="slidenum">
              <a:rPr lang="en-US">
                <a:solidFill>
                  <a:prstClr val="black"/>
                </a:solidFill>
              </a:rPr>
              <a:pPr>
                <a:defRPr/>
              </a:pPr>
              <a:t>‹#›</a:t>
            </a:fld>
            <a:endParaRPr lang="en-US">
              <a:solidFill>
                <a:prstClr val="black"/>
              </a:solidFill>
            </a:endParaRPr>
          </a:p>
        </p:txBody>
      </p:sp>
      <p:sp>
        <p:nvSpPr>
          <p:cNvPr id="4" name="TextBox 3"/>
          <p:cNvSpPr txBox="1"/>
          <p:nvPr userDrawn="1"/>
        </p:nvSpPr>
        <p:spPr>
          <a:xfrm>
            <a:off x="4649450" y="6494344"/>
            <a:ext cx="2169825" cy="307777"/>
          </a:xfrm>
          <a:prstGeom prst="rect">
            <a:avLst/>
          </a:prstGeom>
          <a:noFill/>
        </p:spPr>
        <p:txBody>
          <a:bodyPr wrap="none" rtlCol="0">
            <a:spAutoFit/>
          </a:bodyPr>
          <a:lstStyle/>
          <a:p>
            <a:r>
              <a:rPr lang="en-US" sz="1400" dirty="0">
                <a:solidFill>
                  <a:srgbClr val="FF0000"/>
                </a:solidFill>
              </a:rPr>
              <a:t>For NASA Internal Use Only</a:t>
            </a:r>
          </a:p>
        </p:txBody>
      </p:sp>
    </p:spTree>
    <p:extLst>
      <p:ext uri="{BB962C8B-B14F-4D97-AF65-F5344CB8AC3E}">
        <p14:creationId xmlns:p14="http://schemas.microsoft.com/office/powerpoint/2010/main" val="15791202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vl1pPr>
          </a:lstStyle>
          <a:p>
            <a:pPr>
              <a:defRPr/>
            </a:pPr>
            <a:fld id="{6EB34E79-42DC-BB4B-87D9-B6C53289D050}"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1626538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7C53C13-B2D1-4340-8123-90C6C1AEE48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027018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94734AB-A88B-0E46-AC11-9A152B8D5E17}"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148675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vl1pPr>
          </a:lstStyle>
          <a:p>
            <a:pPr>
              <a:defRPr/>
            </a:pPr>
            <a:fld id="{F4B113AE-55CD-D348-A50C-48FFA1F60AF8}"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908893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vl1pPr>
          </a:lstStyle>
          <a:p>
            <a:pPr>
              <a:defRPr/>
            </a:pPr>
            <a:fld id="{404D6BA3-69F7-7743-B144-879968D93C6B}" type="slidenum">
              <a:rPr lang="en-US">
                <a:solidFill>
                  <a:prstClr val="black"/>
                </a:solidFill>
              </a:rPr>
              <a:pPr>
                <a:defRPr/>
              </a:pPr>
              <a:t>‹#›</a:t>
            </a:fld>
            <a:endParaRPr lang="en-US">
              <a:solidFill>
                <a:prstClr val="black"/>
              </a:solidFill>
            </a:endParaRPr>
          </a:p>
        </p:txBody>
      </p:sp>
    </p:spTree>
    <p:extLst>
      <p:ext uri="{BB962C8B-B14F-4D97-AF65-F5344CB8AC3E}">
        <p14:creationId xmlns:p14="http://schemas.microsoft.com/office/powerpoint/2010/main" val="2156702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7" descr="2016 HEO Templat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9" descr="NASA insignia RGB.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989425" y="328614"/>
            <a:ext cx="709392"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74"/>
          <p:cNvSpPr txBox="1">
            <a:spLocks noChangeArrowheads="1"/>
          </p:cNvSpPr>
          <p:nvPr userDrawn="1"/>
        </p:nvSpPr>
        <p:spPr bwMode="auto">
          <a:xfrm>
            <a:off x="317501" y="544513"/>
            <a:ext cx="2832100"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2196758" y="5219700"/>
            <a:ext cx="8375993" cy="1001506"/>
          </a:xfrm>
          <a:ln>
            <a:noFill/>
          </a:ln>
        </p:spPr>
        <p:txBody>
          <a:bodyPr anchor="t"/>
          <a:lstStyle>
            <a:lvl1pPr>
              <a:defRPr sz="2400">
                <a:solidFill>
                  <a:schemeClr val="tx1"/>
                </a:solidFill>
              </a:defRPr>
            </a:lvl1pPr>
          </a:lstStyle>
          <a:p>
            <a:r>
              <a:rPr lang="en-US" dirty="0"/>
              <a:t>Click to edit Master title style</a:t>
            </a:r>
          </a:p>
        </p:txBody>
      </p:sp>
      <p:sp>
        <p:nvSpPr>
          <p:cNvPr id="9" name="Rectangle 163"/>
          <p:cNvSpPr>
            <a:spLocks noGrp="1" noChangeArrowheads="1"/>
          </p:cNvSpPr>
          <p:nvPr>
            <p:ph type="subTitle" idx="1"/>
          </p:nvPr>
        </p:nvSpPr>
        <p:spPr>
          <a:xfrm>
            <a:off x="2196758" y="6315978"/>
            <a:ext cx="8375993" cy="430903"/>
          </a:xfrm>
          <a:ln>
            <a:noFill/>
          </a:ln>
        </p:spPr>
        <p:txBody>
          <a:bodyPr/>
          <a:lstStyle>
            <a:lvl1pPr>
              <a:buNone/>
              <a:defRPr sz="1600" b="0" baseline="0">
                <a:solidFill>
                  <a:srgbClr val="000000"/>
                </a:solidFill>
              </a:defRPr>
            </a:lvl1pPr>
          </a:lstStyle>
          <a:p>
            <a:r>
              <a:rPr lang="en-US" dirty="0"/>
              <a:t>Click to edit Master subtitle style</a:t>
            </a:r>
          </a:p>
        </p:txBody>
      </p:sp>
      <p:pic>
        <p:nvPicPr>
          <p:cNvPr id="2050" name="Picture 2" descr="Image result for ISRU logo"/>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572751" y="5324059"/>
            <a:ext cx="1619248" cy="142282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 y="5324059"/>
            <a:ext cx="1619247" cy="1533941"/>
          </a:xfrm>
          <a:prstGeom prst="rect">
            <a:avLst/>
          </a:prstGeom>
        </p:spPr>
      </p:pic>
    </p:spTree>
    <p:extLst>
      <p:ext uri="{BB962C8B-B14F-4D97-AF65-F5344CB8AC3E}">
        <p14:creationId xmlns:p14="http://schemas.microsoft.com/office/powerpoint/2010/main" val="3701339789"/>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6907" y="103188"/>
            <a:ext cx="9668076" cy="742950"/>
          </a:xfrm>
        </p:spPr>
        <p:txBody>
          <a:bodyPr/>
          <a:lstStyle>
            <a:lvl1pPr>
              <a:defRPr sz="2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53756CCE-DB01-C946-A49C-4B72FE42C945}" type="slidenum">
              <a:rPr lang="en-US"/>
              <a:pPr>
                <a:defRPr/>
              </a:pPr>
              <a:t>‹#›</a:t>
            </a:fld>
            <a:endParaRPr lang="en-US"/>
          </a:p>
        </p:txBody>
      </p:sp>
      <p:sp>
        <p:nvSpPr>
          <p:cNvPr id="5" name="Footer Placeholder 1"/>
          <p:cNvSpPr>
            <a:spLocks noGrp="1"/>
          </p:cNvSpPr>
          <p:nvPr>
            <p:ph type="ftr" sz="quarter" idx="11"/>
          </p:nvPr>
        </p:nvSpPr>
        <p:spPr/>
        <p:txBody>
          <a:bodyPr/>
          <a:lstStyle>
            <a:lvl1pPr defTabSz="457200">
              <a:defRPr>
                <a:latin typeface="Calibri" charset="0"/>
              </a:defRPr>
            </a:lvl1pPr>
          </a:lstStyle>
          <a:p>
            <a:pPr>
              <a:defRPr/>
            </a:pPr>
            <a:endParaRPr lang="en-US"/>
          </a:p>
        </p:txBody>
      </p:sp>
      <p:pic>
        <p:nvPicPr>
          <p:cNvPr id="1026" name="Picture 2" descr="Image result for ISRU logo"/>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 y="-7335"/>
            <a:ext cx="1296087" cy="853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081633"/>
      </p:ext>
    </p:extLst>
  </p:cSld>
  <p:clrMapOvr>
    <a:masterClrMapping/>
  </p:clrMapOvr>
  <p:transition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C558C6A2-C865-2640-B6FC-C87D2EF39F50}" type="slidenum">
              <a:rPr lang="en-US"/>
              <a:pPr>
                <a:defRPr/>
              </a:pPr>
              <a:t>‹#›</a:t>
            </a:fld>
            <a:endParaRPr lang="en-US"/>
          </a:p>
        </p:txBody>
      </p:sp>
    </p:spTree>
    <p:extLst>
      <p:ext uri="{BB962C8B-B14F-4D97-AF65-F5344CB8AC3E}">
        <p14:creationId xmlns:p14="http://schemas.microsoft.com/office/powerpoint/2010/main" val="2235130674"/>
      </p:ext>
    </p:extLst>
  </p:cSld>
  <p:clrMapOvr>
    <a:masterClrMapping/>
  </p:clrMapOvr>
  <p:transition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6E8D4F06-2321-CC49-B4D7-6FDE64123C13}" type="slidenum">
              <a:rPr lang="en-US"/>
              <a:pPr>
                <a:defRPr/>
              </a:pPr>
              <a:t>‹#›</a:t>
            </a:fld>
            <a:endParaRPr lang="en-US"/>
          </a:p>
        </p:txBody>
      </p:sp>
    </p:spTree>
    <p:extLst>
      <p:ext uri="{BB962C8B-B14F-4D97-AF65-F5344CB8AC3E}">
        <p14:creationId xmlns:p14="http://schemas.microsoft.com/office/powerpoint/2010/main" val="3691803614"/>
      </p:ext>
    </p:extLst>
  </p:cSld>
  <p:clrMapOvr>
    <a:masterClrMapping/>
  </p:clrMapOvr>
  <p:transition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B6FA2DD1-3590-124D-8E72-2EF649F073FC}" type="slidenum">
              <a:rPr lang="en-US"/>
              <a:pPr>
                <a:defRPr/>
              </a:pPr>
              <a:t>‹#›</a:t>
            </a:fld>
            <a:endParaRPr lang="en-US"/>
          </a:p>
        </p:txBody>
      </p:sp>
    </p:spTree>
    <p:extLst>
      <p:ext uri="{BB962C8B-B14F-4D97-AF65-F5344CB8AC3E}">
        <p14:creationId xmlns:p14="http://schemas.microsoft.com/office/powerpoint/2010/main" val="3002687850"/>
      </p:ext>
    </p:extLst>
  </p:cSld>
  <p:clrMapOvr>
    <a:masterClrMapping/>
  </p:clrMapOvr>
  <p:transition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97F86E1F-A485-1F42-A37E-C44C00FF8C34}" type="slidenum">
              <a:rPr lang="en-US"/>
              <a:pPr>
                <a:defRPr/>
              </a:pPr>
              <a:t>‹#›</a:t>
            </a:fld>
            <a:endParaRPr lang="en-US"/>
          </a:p>
        </p:txBody>
      </p:sp>
    </p:spTree>
    <p:extLst>
      <p:ext uri="{BB962C8B-B14F-4D97-AF65-F5344CB8AC3E}">
        <p14:creationId xmlns:p14="http://schemas.microsoft.com/office/powerpoint/2010/main" val="2515269351"/>
      </p:ext>
    </p:extLst>
  </p:cSld>
  <p:clrMapOvr>
    <a:masterClrMapping/>
  </p:clrMapOvr>
  <p:transition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0F103254-C5CD-1A49-AE2F-93CC8C258231}" type="slidenum">
              <a:rPr lang="en-US"/>
              <a:pPr>
                <a:defRPr/>
              </a:pPr>
              <a:t>‹#›</a:t>
            </a:fld>
            <a:endParaRPr lang="en-US"/>
          </a:p>
        </p:txBody>
      </p:sp>
    </p:spTree>
    <p:extLst>
      <p:ext uri="{BB962C8B-B14F-4D97-AF65-F5344CB8AC3E}">
        <p14:creationId xmlns:p14="http://schemas.microsoft.com/office/powerpoint/2010/main" val="2267702867"/>
      </p:ext>
    </p:extLst>
  </p:cSld>
  <p:clrMapOvr>
    <a:masterClrMapping/>
  </p:clrMapOvr>
  <p:transition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78845DE8-2410-CC42-A2D2-7F2C1E50425C}" type="slidenum">
              <a:rPr lang="en-US"/>
              <a:pPr>
                <a:defRPr/>
              </a:pPr>
              <a:t>‹#›</a:t>
            </a:fld>
            <a:endParaRPr lang="en-US"/>
          </a:p>
        </p:txBody>
      </p:sp>
    </p:spTree>
    <p:extLst>
      <p:ext uri="{BB962C8B-B14F-4D97-AF65-F5344CB8AC3E}">
        <p14:creationId xmlns:p14="http://schemas.microsoft.com/office/powerpoint/2010/main" val="3726185322"/>
      </p:ext>
    </p:extLst>
  </p:cSld>
  <p:clrMapOvr>
    <a:masterClrMapping/>
  </p:clrMapOvr>
  <p:transition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27728A5B-E047-C444-95A9-9B9D8E6040B1}" type="slidenum">
              <a:rPr lang="en-US"/>
              <a:pPr>
                <a:defRPr/>
              </a:pPr>
              <a:t>‹#›</a:t>
            </a:fld>
            <a:endParaRPr lang="en-US"/>
          </a:p>
        </p:txBody>
      </p:sp>
    </p:spTree>
    <p:extLst>
      <p:ext uri="{BB962C8B-B14F-4D97-AF65-F5344CB8AC3E}">
        <p14:creationId xmlns:p14="http://schemas.microsoft.com/office/powerpoint/2010/main" val="3472326577"/>
      </p:ext>
    </p:extLst>
  </p:cSld>
  <p:clrMapOvr>
    <a:masterClrMapping/>
  </p:clrMapOvr>
  <p:transition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9C2FE974-8CA2-5C44-8BDD-A32CBABB921D}" type="slidenum">
              <a:rPr lang="en-US"/>
              <a:pPr>
                <a:defRPr/>
              </a:pPr>
              <a:t>‹#›</a:t>
            </a:fld>
            <a:endParaRPr lang="en-US"/>
          </a:p>
        </p:txBody>
      </p:sp>
    </p:spTree>
    <p:extLst>
      <p:ext uri="{BB962C8B-B14F-4D97-AF65-F5344CB8AC3E}">
        <p14:creationId xmlns:p14="http://schemas.microsoft.com/office/powerpoint/2010/main" val="4145230808"/>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bwMode="auto">
          <a:xfrm>
            <a:off x="0" y="0"/>
            <a:ext cx="12192000" cy="846138"/>
          </a:xfrm>
          <a:prstGeom prst="rect">
            <a:avLst/>
          </a:prstGeom>
          <a:solidFill>
            <a:srgbClr val="000000"/>
          </a:solidFill>
          <a:ln w="9525" cap="flat" cmpd="sng" algn="ctr">
            <a:noFill/>
            <a:prstDash val="solid"/>
            <a:round/>
            <a:headEnd type="none" w="med" len="med"/>
            <a:tailEnd type="none" w="med" len="med"/>
          </a:ln>
          <a:effectLst/>
        </p:spPr>
        <p:txBody>
          <a:bodyPr/>
          <a:lstStyle/>
          <a:p>
            <a:pPr fontAlgn="base">
              <a:spcBef>
                <a:spcPct val="20000"/>
              </a:spcBef>
              <a:spcAft>
                <a:spcPct val="0"/>
              </a:spcAft>
              <a:defRPr/>
            </a:pPr>
            <a:endParaRPr lang="en-US" sz="1800" dirty="0">
              <a:solidFill>
                <a:prstClr val="black"/>
              </a:solidFill>
              <a:latin typeface="Arial" charset="0"/>
              <a:ea typeface="ＭＳ Ｐゴシック" pitchFamily="-80" charset="-128"/>
              <a:cs typeface="ＭＳ Ｐゴシック" pitchFamily="-80" charset="-128"/>
            </a:endParaRPr>
          </a:p>
        </p:txBody>
      </p:sp>
      <p:sp>
        <p:nvSpPr>
          <p:cNvPr id="1026" name="Title Placeholder 1"/>
          <p:cNvSpPr>
            <a:spLocks noGrp="1"/>
          </p:cNvSpPr>
          <p:nvPr>
            <p:ph type="title"/>
          </p:nvPr>
        </p:nvSpPr>
        <p:spPr bwMode="auto">
          <a:xfrm>
            <a:off x="316440" y="102496"/>
            <a:ext cx="10768544" cy="7436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609600" y="1003301"/>
            <a:ext cx="10972800" cy="51228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000">
                <a:solidFill>
                  <a:schemeClr val="tx1"/>
                </a:solidFill>
                <a:latin typeface="Arial"/>
                <a:ea typeface="+mn-ea"/>
                <a:cs typeface="Arial"/>
              </a:defRPr>
            </a:lvl1pPr>
          </a:lstStyle>
          <a:p>
            <a:pPr>
              <a:defRPr/>
            </a:pPr>
            <a:fld id="{A26BEA9D-585B-4D4D-9321-5B86E97EB13F}" type="slidenum">
              <a:rPr lang="en-US" smtClean="0">
                <a:solidFill>
                  <a:prstClr val="black"/>
                </a:solidFill>
              </a:rPr>
              <a:pPr>
                <a:defRPr/>
              </a:pPr>
              <a:t>‹#›</a:t>
            </a:fld>
            <a:endParaRPr lang="en-US" dirty="0">
              <a:solidFill>
                <a:prstClr val="black"/>
              </a:solidFill>
            </a:endParaRPr>
          </a:p>
        </p:txBody>
      </p:sp>
      <p:pic>
        <p:nvPicPr>
          <p:cNvPr id="1031" name="Picture 67" descr="NASA insignia RGB"/>
          <p:cNvPicPr>
            <a:picLocks noChangeAspect="1" noChangeArrowheads="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11330249" y="108873"/>
            <a:ext cx="753033" cy="593725"/>
          </a:xfrm>
          <a:prstGeom prst="rect">
            <a:avLst/>
          </a:prstGeom>
          <a:noFill/>
          <a:ln w="9525">
            <a:noFill/>
            <a:miter lim="800000"/>
            <a:headEnd/>
            <a:tailEnd/>
          </a:ln>
        </p:spPr>
      </p:pic>
      <p:sp>
        <p:nvSpPr>
          <p:cNvPr id="2" name="Footer Placeholder 1"/>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rgbClr val="FF0000"/>
                </a:solidFill>
              </a:defRPr>
            </a:lvl1pPr>
          </a:lstStyle>
          <a:p>
            <a:r>
              <a:rPr lang="en-US"/>
              <a:t>NASA Distribution Only</a:t>
            </a:r>
            <a:endParaRPr lang="en-US" dirty="0"/>
          </a:p>
        </p:txBody>
      </p:sp>
    </p:spTree>
    <p:extLst>
      <p:ext uri="{BB962C8B-B14F-4D97-AF65-F5344CB8AC3E}">
        <p14:creationId xmlns:p14="http://schemas.microsoft.com/office/powerpoint/2010/main" val="40013425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2pPr>
      <a:lvl3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3pPr>
      <a:lvl4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4pPr>
      <a:lvl5pPr algn="ctr" defTabSz="457200" rtl="0" eaLnBrk="0" fontAlgn="base" hangingPunct="0">
        <a:spcBef>
          <a:spcPct val="0"/>
        </a:spcBef>
        <a:spcAft>
          <a:spcPct val="0"/>
        </a:spcAft>
        <a:defRPr sz="4400">
          <a:solidFill>
            <a:schemeClr val="tx1"/>
          </a:solidFill>
          <a:latin typeface="Calibri" charset="0"/>
          <a:ea typeface="ヒラギノ角ゴ Pro W3" charset="-128"/>
          <a:cs typeface="ヒラギノ角ゴ Pro W3" charset="-128"/>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sz="1800"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sz="1800"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fontAlgn="base" hangingPunct="1">
              <a:spcBef>
                <a:spcPct val="20000"/>
              </a:spcBef>
              <a:spcAft>
                <a:spcPct val="0"/>
              </a:spcAft>
              <a:defRPr/>
            </a:pPr>
            <a:endParaRPr lang="en-US" altLang="en-US" sz="1800">
              <a:solidFill>
                <a:srgbClr val="000000"/>
              </a:solidFill>
              <a:latin typeface="Arial" pitchFamily="34" charset="0"/>
              <a:cs typeface="MS PGothic" charset="0"/>
            </a:endParaRPr>
          </a:p>
        </p:txBody>
      </p:sp>
      <p:pic>
        <p:nvPicPr>
          <p:cNvPr id="1027" name="Picture 7" descr="NASA insignia RGB.png"/>
          <p:cNvPicPr>
            <a:picLocks noChangeAspect="1"/>
          </p:cNvPicPr>
          <p:nvPr userDrawn="1"/>
        </p:nvPicPr>
        <p:blipFill>
          <a:blip r:embed="rId12">
            <a:extLst>
              <a:ext uri="{28A0092B-C50C-407E-A947-70E740481C1C}">
                <a14:useLocalDpi xmlns:a14="http://schemas.microsoft.com/office/drawing/2010/main" val="0"/>
              </a:ext>
            </a:extLst>
          </a:blip>
          <a:srcRect/>
          <a:stretch>
            <a:fillRect/>
          </a:stretch>
        </p:blipFill>
        <p:spPr bwMode="auto">
          <a:xfrm>
            <a:off x="11104034" y="158751"/>
            <a:ext cx="956733" cy="593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cs typeface="Arial" charset="0"/>
              </a:defRPr>
            </a:lvl1pPr>
          </a:lstStyle>
          <a:p>
            <a:pPr fontAlgn="base">
              <a:spcBef>
                <a:spcPct val="0"/>
              </a:spcBef>
              <a:spcAft>
                <a:spcPct val="0"/>
              </a:spcAft>
              <a:defRPr/>
            </a:pPr>
            <a:fld id="{10423B42-2A85-3D46-AF34-0D11B4C36D6C}" type="slidenum">
              <a:rPr lang="en-US">
                <a:ea typeface="MS PGothic" charset="0"/>
              </a:rPr>
              <a:pPr fontAlgn="base">
                <a:spcBef>
                  <a:spcPct val="0"/>
                </a:spcBef>
                <a:spcAft>
                  <a:spcPct val="0"/>
                </a:spcAft>
                <a:defRPr/>
              </a:pPr>
              <a:t>‹#›</a:t>
            </a:fld>
            <a:endParaRPr lang="en-US">
              <a:ea typeface="MS PGothic" charset="0"/>
            </a:endParaRPr>
          </a:p>
        </p:txBody>
      </p:sp>
      <p:sp>
        <p:nvSpPr>
          <p:cNvPr id="2" name="Footer Placeholder 1"/>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defTabSz="914400" eaLnBrk="1" hangingPunct="1">
              <a:defRPr sz="1200">
                <a:solidFill>
                  <a:srgbClr val="FF0000"/>
                </a:solidFill>
                <a:latin typeface="Arial" charset="0"/>
                <a:ea typeface="MS PGothic" charset="0"/>
                <a:cs typeface="Arial" charset="0"/>
              </a:defRPr>
            </a:lvl1pPr>
          </a:lstStyle>
          <a:p>
            <a:pPr fontAlgn="base">
              <a:spcBef>
                <a:spcPct val="0"/>
              </a:spcBef>
              <a:spcAft>
                <a:spcPct val="0"/>
              </a:spcAft>
              <a:defRPr/>
            </a:pPr>
            <a:endParaRPr 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transition advClick="0"/>
  <p:hf hdr="0" ftr="0" dt="0"/>
  <p:txStyles>
    <p:title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ntrs.nasa.gov/api/citations/20205008294/downloads/Pilot%20Plant%20ASCENT%20Presentation%20V1-FINAL.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ttu-ir.tdl.org/bitstream/handle/2346/87241/ICES-2021-292.pdf?sequence=1&amp;isAllowed=y"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ttu-ir.tdl.org/bitstream/handle/2346/89644/ICES-2022-105.pdf?sequence=1&amp;isAllowed=y"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ntrs.nasa.gov/api/citations/20220009350/downloads/MAN_8.3_Nugent_06-16-22.pdf"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hyperlink" Target="https://www.lpi.usra.edu/decadal/leag/DavidJLoftus.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blueorigin.com/news/blue-alchemist-powers-our-lunar-futur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arc.aiaa.org/doi/pdf/10.2514/6.2017-0423" TargetMode="External"/><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lpi.usra.edu/exploration/multimedia/LunarLandscapesShackleton%20Crater.pdf" TargetMode="External"/><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ntrs.nasa.gov/api/citations/20205008294/downloads/Pilot%20Plant%20ASCENT%20Presentation%20V1-FINAL.pdf"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ntrs.nasa.gov/api/citations/20205007966/downloads/PolarWaterISRUstudy_Kleinhenz_final.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ctrTitle"/>
          </p:nvPr>
        </p:nvSpPr>
        <p:spPr>
          <a:xfrm>
            <a:off x="3326953" y="5095009"/>
            <a:ext cx="5621048" cy="1001506"/>
          </a:xfrm>
        </p:spPr>
        <p:txBody>
          <a:bodyPr anchor="ctr"/>
          <a:lstStyle/>
          <a:p>
            <a:r>
              <a:rPr lang="en-US" sz="2800" dirty="0">
                <a:latin typeface="Arial Narrow" charset="0"/>
                <a:ea typeface="ヒラギノ角ゴ Pro W3" charset="0"/>
              </a:rPr>
              <a:t>1</a:t>
            </a:r>
            <a:r>
              <a:rPr lang="en-US" sz="2800" baseline="30000" dirty="0">
                <a:latin typeface="Arial Narrow" charset="0"/>
                <a:ea typeface="ヒラギノ角ゴ Pro W3" charset="0"/>
              </a:rPr>
              <a:t>st</a:t>
            </a:r>
            <a:r>
              <a:rPr lang="en-US" sz="2800" dirty="0">
                <a:latin typeface="Arial Narrow" charset="0"/>
                <a:ea typeface="ヒラギノ角ゴ Pro W3" charset="0"/>
              </a:rPr>
              <a:t> Annual Mexican Aerospace Forum</a:t>
            </a:r>
            <a:br>
              <a:rPr lang="en-US" sz="2800" dirty="0">
                <a:latin typeface="Arial Narrow" charset="0"/>
                <a:ea typeface="ヒラギノ角ゴ Pro W3" charset="0"/>
              </a:rPr>
            </a:br>
            <a:r>
              <a:rPr lang="en-US" sz="2000" dirty="0">
                <a:latin typeface="Arial Narrow" charset="0"/>
                <a:ea typeface="ヒラギノ角ゴ Pro W3" charset="0"/>
              </a:rPr>
              <a:t>September, 2023</a:t>
            </a:r>
            <a:endParaRPr lang="en-US" sz="2000" dirty="0">
              <a:latin typeface="Arial" charset="0"/>
              <a:ea typeface="ヒラギノ角ゴ Pro W3" charset="0"/>
            </a:endParaRPr>
          </a:p>
        </p:txBody>
      </p:sp>
      <p:sp>
        <p:nvSpPr>
          <p:cNvPr id="5" name="Subtitle 2"/>
          <p:cNvSpPr txBox="1">
            <a:spLocks/>
          </p:cNvSpPr>
          <p:nvPr/>
        </p:nvSpPr>
        <p:spPr bwMode="auto">
          <a:xfrm>
            <a:off x="1759811" y="895731"/>
            <a:ext cx="7313612" cy="9969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177800" indent="-177800" algn="l" defTabSz="457200" rtl="0" eaLnBrk="0" fontAlgn="base" hangingPunct="0">
              <a:spcBef>
                <a:spcPct val="20000"/>
              </a:spcBef>
              <a:spcAft>
                <a:spcPct val="0"/>
              </a:spcAft>
              <a:buFont typeface="Arial" charset="0"/>
              <a:buNone/>
              <a:defRPr sz="1600" b="0" kern="1200" baseline="0">
                <a:solidFill>
                  <a:srgbClr val="000000"/>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solidFill>
                  <a:schemeClr val="bg1"/>
                </a:solidFill>
              </a:rPr>
              <a:t>In Situ Resource Utilization (ISRU)</a:t>
            </a:r>
          </a:p>
          <a:p>
            <a:r>
              <a:rPr lang="en-US" sz="2400" dirty="0">
                <a:solidFill>
                  <a:schemeClr val="bg1"/>
                </a:solidFill>
              </a:rPr>
              <a:t>Overview 2023</a:t>
            </a:r>
          </a:p>
        </p:txBody>
      </p:sp>
      <p:sp>
        <p:nvSpPr>
          <p:cNvPr id="2" name="TextBox 1"/>
          <p:cNvSpPr txBox="1"/>
          <p:nvPr/>
        </p:nvSpPr>
        <p:spPr>
          <a:xfrm>
            <a:off x="7228004" y="2218227"/>
            <a:ext cx="3439997" cy="1015663"/>
          </a:xfrm>
          <a:prstGeom prst="rect">
            <a:avLst/>
          </a:prstGeom>
          <a:noFill/>
        </p:spPr>
        <p:txBody>
          <a:bodyPr wrap="square" rtlCol="0">
            <a:spAutoFit/>
          </a:bodyPr>
          <a:lstStyle/>
          <a:p>
            <a:r>
              <a:rPr lang="en-US" sz="2000" dirty="0">
                <a:solidFill>
                  <a:schemeClr val="bg1"/>
                </a:solidFill>
              </a:rPr>
              <a:t>Aaron Paz</a:t>
            </a:r>
          </a:p>
          <a:p>
            <a:r>
              <a:rPr lang="en-US" sz="2000" dirty="0">
                <a:solidFill>
                  <a:schemeClr val="bg1"/>
                </a:solidFill>
              </a:rPr>
              <a:t>NASA - Johnson Space Center</a:t>
            </a:r>
          </a:p>
          <a:p>
            <a:r>
              <a:rPr lang="en-US" sz="2000" dirty="0">
                <a:solidFill>
                  <a:schemeClr val="bg1"/>
                </a:solidFill>
              </a:rPr>
              <a:t>Propulsion and Power Division </a:t>
            </a:r>
          </a:p>
        </p:txBody>
      </p:sp>
    </p:spTree>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EF2472-656C-04E3-2902-B08BAFD0D2B9}"/>
              </a:ext>
            </a:extLst>
          </p:cNvPr>
          <p:cNvSpPr/>
          <p:nvPr/>
        </p:nvSpPr>
        <p:spPr>
          <a:xfrm>
            <a:off x="0" y="846138"/>
            <a:ext cx="12192000" cy="601186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2EC3A2B-703C-C0FE-0F2F-5033538DCDCC}"/>
              </a:ext>
            </a:extLst>
          </p:cNvPr>
          <p:cNvPicPr>
            <a:picLocks noChangeAspect="1"/>
          </p:cNvPicPr>
          <p:nvPr/>
        </p:nvPicPr>
        <p:blipFill>
          <a:blip r:embed="rId3"/>
          <a:stretch>
            <a:fillRect/>
          </a:stretch>
        </p:blipFill>
        <p:spPr>
          <a:xfrm>
            <a:off x="6656439" y="932951"/>
            <a:ext cx="5322768" cy="5481532"/>
          </a:xfrm>
          <a:prstGeom prst="rect">
            <a:avLst/>
          </a:prstGeom>
        </p:spPr>
      </p:pic>
      <p:sp>
        <p:nvSpPr>
          <p:cNvPr id="6" name="Title 5"/>
          <p:cNvSpPr>
            <a:spLocks noGrp="1"/>
          </p:cNvSpPr>
          <p:nvPr>
            <p:ph type="title"/>
          </p:nvPr>
        </p:nvSpPr>
        <p:spPr/>
        <p:txBody>
          <a:bodyPr/>
          <a:lstStyle/>
          <a:p>
            <a:r>
              <a:rPr lang="en-US" dirty="0"/>
              <a:t>In-Situ Resource Utilization</a:t>
            </a:r>
          </a:p>
        </p:txBody>
      </p:sp>
      <p:pic>
        <p:nvPicPr>
          <p:cNvPr id="1026" name="Picture 2" descr="https://svs.gsfc.nasa.gov/vis/a010000/a011700/a011756/c-1280.jpg"/>
          <p:cNvPicPr>
            <a:picLocks noChangeAspect="1" noChangeArrowheads="1"/>
          </p:cNvPicPr>
          <p:nvPr/>
        </p:nvPicPr>
        <p:blipFill rotWithShape="1">
          <a:blip r:embed="rId4">
            <a:extLst>
              <a:ext uri="{28A0092B-C50C-407E-A947-70E740481C1C}">
                <a14:useLocalDpi xmlns:a14="http://schemas.microsoft.com/office/drawing/2010/main" val="0"/>
              </a:ext>
            </a:extLst>
          </a:blip>
          <a:srcRect l="29203" t="13701" r="28505" b="10735"/>
          <a:stretch/>
        </p:blipFill>
        <p:spPr bwMode="auto">
          <a:xfrm>
            <a:off x="442818" y="1302262"/>
            <a:ext cx="4834645" cy="4742909"/>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37098" y="2190677"/>
            <a:ext cx="4340365" cy="3139321"/>
          </a:xfrm>
          <a:prstGeom prst="rect">
            <a:avLst/>
          </a:prstGeom>
          <a:noFill/>
        </p:spPr>
        <p:txBody>
          <a:bodyPr wrap="square" rtlCol="0">
            <a:spAutoFit/>
          </a:bodyPr>
          <a:lstStyle/>
          <a:p>
            <a:r>
              <a:rPr lang="en-US" dirty="0">
                <a:solidFill>
                  <a:schemeClr val="bg1"/>
                </a:solidFill>
              </a:rPr>
              <a:t>The Moon </a:t>
            </a:r>
          </a:p>
          <a:p>
            <a:pPr marL="285750" indent="-285750">
              <a:buFont typeface="Arial" panose="020B0604020202020204" pitchFamily="34" charset="0"/>
              <a:buChar char="•"/>
            </a:pPr>
            <a:r>
              <a:rPr lang="en-US" dirty="0">
                <a:solidFill>
                  <a:schemeClr val="bg1"/>
                </a:solidFill>
              </a:rPr>
              <a:t>Oxygen – Lunar regolith is ~45% oxygen</a:t>
            </a:r>
          </a:p>
          <a:p>
            <a:pPr marL="285750" indent="-285750">
              <a:buFont typeface="Arial" panose="020B0604020202020204" pitchFamily="34" charset="0"/>
              <a:buChar char="•"/>
            </a:pPr>
            <a:r>
              <a:rPr lang="en-US" dirty="0">
                <a:solidFill>
                  <a:schemeClr val="bg1"/>
                </a:solidFill>
              </a:rPr>
              <a:t>Water Ice- Located at the poles</a:t>
            </a:r>
          </a:p>
          <a:p>
            <a:pPr marL="285750" indent="-285750">
              <a:buFont typeface="Arial" panose="020B0604020202020204" pitchFamily="34" charset="0"/>
              <a:buChar char="•"/>
            </a:pPr>
            <a:r>
              <a:rPr lang="en-US" dirty="0">
                <a:solidFill>
                  <a:schemeClr val="bg1"/>
                </a:solidFill>
              </a:rPr>
              <a:t>Metals – Iron, Aluminum, Titanium, Magnesium</a:t>
            </a:r>
          </a:p>
          <a:p>
            <a:pPr marL="285750" indent="-285750">
              <a:buFont typeface="Arial" panose="020B0604020202020204" pitchFamily="34" charset="0"/>
              <a:buChar char="•"/>
            </a:pPr>
            <a:r>
              <a:rPr lang="en-US" dirty="0">
                <a:solidFill>
                  <a:schemeClr val="bg1"/>
                </a:solidFill>
              </a:rPr>
              <a:t>Metalloids – Silicon</a:t>
            </a:r>
          </a:p>
          <a:p>
            <a:pPr marL="285750" indent="-285750">
              <a:buFont typeface="Arial" panose="020B0604020202020204" pitchFamily="34" charset="0"/>
              <a:buChar char="•"/>
            </a:pPr>
            <a:r>
              <a:rPr lang="en-US" dirty="0">
                <a:solidFill>
                  <a:schemeClr val="bg1"/>
                </a:solidFill>
              </a:rPr>
              <a:t>Regolith – Can be used as a construction material</a:t>
            </a:r>
          </a:p>
          <a:p>
            <a:pPr marL="285750" indent="-285750">
              <a:buFont typeface="Arial" panose="020B0604020202020204" pitchFamily="34" charset="0"/>
              <a:buChar char="•"/>
            </a:pPr>
            <a:r>
              <a:rPr lang="en-US" dirty="0">
                <a:solidFill>
                  <a:schemeClr val="bg1"/>
                </a:solidFill>
              </a:rPr>
              <a:t>Solar Wind Volatiles – Helium 3 can be used for nuclear fusion</a:t>
            </a:r>
          </a:p>
          <a:p>
            <a:pPr marL="285750" indent="-285750">
              <a:buFont typeface="Arial" panose="020B0604020202020204" pitchFamily="34" charset="0"/>
              <a:buChar char="•"/>
            </a:pPr>
            <a:r>
              <a:rPr lang="en-US" dirty="0">
                <a:solidFill>
                  <a:schemeClr val="bg1"/>
                </a:solidFill>
              </a:rPr>
              <a:t>Abundant solar energy</a:t>
            </a:r>
          </a:p>
        </p:txBody>
      </p:sp>
      <p:sp>
        <p:nvSpPr>
          <p:cNvPr id="2" name="TextBox 1"/>
          <p:cNvSpPr txBox="1"/>
          <p:nvPr/>
        </p:nvSpPr>
        <p:spPr>
          <a:xfrm>
            <a:off x="5106186" y="6570543"/>
            <a:ext cx="2249342" cy="246221"/>
          </a:xfrm>
          <a:prstGeom prst="rect">
            <a:avLst/>
          </a:prstGeom>
          <a:noFill/>
        </p:spPr>
        <p:txBody>
          <a:bodyPr wrap="square" rtlCol="0">
            <a:spAutoFit/>
          </a:bodyPr>
          <a:lstStyle/>
          <a:p>
            <a:pPr algn="ctr"/>
            <a:r>
              <a:rPr lang="en-US" sz="1000" i="1" dirty="0">
                <a:solidFill>
                  <a:schemeClr val="bg1"/>
                </a:solidFill>
              </a:rPr>
              <a:t>Image Credit: NASA</a:t>
            </a:r>
          </a:p>
        </p:txBody>
      </p:sp>
      <p:sp>
        <p:nvSpPr>
          <p:cNvPr id="4" name="TextBox 3">
            <a:extLst>
              <a:ext uri="{FF2B5EF4-FFF2-40B4-BE49-F238E27FC236}">
                <a16:creationId xmlns:a16="http://schemas.microsoft.com/office/drawing/2014/main" id="{BBA94503-F47C-8D45-D373-BAA97D687161}"/>
              </a:ext>
            </a:extLst>
          </p:cNvPr>
          <p:cNvSpPr txBox="1"/>
          <p:nvPr/>
        </p:nvSpPr>
        <p:spPr>
          <a:xfrm>
            <a:off x="7284602" y="2274838"/>
            <a:ext cx="4649300" cy="3139321"/>
          </a:xfrm>
          <a:prstGeom prst="rect">
            <a:avLst/>
          </a:prstGeom>
          <a:noFill/>
        </p:spPr>
        <p:txBody>
          <a:bodyPr wrap="square" rtlCol="0">
            <a:spAutoFit/>
          </a:bodyPr>
          <a:lstStyle/>
          <a:p>
            <a:r>
              <a:rPr lang="en-US" dirty="0">
                <a:solidFill>
                  <a:schemeClr val="bg1"/>
                </a:solidFill>
              </a:rPr>
              <a:t>Mars</a:t>
            </a:r>
          </a:p>
          <a:p>
            <a:pPr marL="285750" indent="-285750">
              <a:buFont typeface="Arial" panose="020B0604020202020204" pitchFamily="34" charset="0"/>
              <a:buChar char="•"/>
            </a:pPr>
            <a:r>
              <a:rPr lang="en-US" dirty="0">
                <a:solidFill>
                  <a:schemeClr val="bg1"/>
                </a:solidFill>
              </a:rPr>
              <a:t>Oxygen – Can be extracted from CO</a:t>
            </a:r>
            <a:r>
              <a:rPr lang="en-US" baseline="-25000" dirty="0">
                <a:solidFill>
                  <a:schemeClr val="bg1"/>
                </a:solidFill>
              </a:rPr>
              <a:t>2</a:t>
            </a:r>
            <a:r>
              <a:rPr lang="en-US" dirty="0">
                <a:solidFill>
                  <a:schemeClr val="bg1"/>
                </a:solidFill>
              </a:rPr>
              <a:t> atmosphere</a:t>
            </a:r>
          </a:p>
          <a:p>
            <a:pPr marL="285750" indent="-285750">
              <a:buFont typeface="Arial" panose="020B0604020202020204" pitchFamily="34" charset="0"/>
              <a:buChar char="•"/>
            </a:pPr>
            <a:r>
              <a:rPr lang="en-US" dirty="0">
                <a:solidFill>
                  <a:schemeClr val="bg1"/>
                </a:solidFill>
              </a:rPr>
              <a:t>Water in Regolith – Anywhere on the surface</a:t>
            </a:r>
          </a:p>
          <a:p>
            <a:pPr marL="285750" indent="-285750">
              <a:buFont typeface="Arial" panose="020B0604020202020204" pitchFamily="34" charset="0"/>
              <a:buChar char="•"/>
            </a:pPr>
            <a:r>
              <a:rPr lang="en-US" dirty="0">
                <a:solidFill>
                  <a:schemeClr val="bg1"/>
                </a:solidFill>
              </a:rPr>
              <a:t>Water Ice – Under the surface in some locations</a:t>
            </a:r>
          </a:p>
          <a:p>
            <a:pPr marL="285750" indent="-285750">
              <a:buFont typeface="Arial" panose="020B0604020202020204" pitchFamily="34" charset="0"/>
              <a:buChar char="•"/>
            </a:pPr>
            <a:r>
              <a:rPr lang="en-US" dirty="0">
                <a:solidFill>
                  <a:schemeClr val="bg1"/>
                </a:solidFill>
              </a:rPr>
              <a:t>Metals – Iron, Aluminum, Titanium, Magnesium</a:t>
            </a:r>
          </a:p>
          <a:p>
            <a:pPr marL="285750" indent="-285750">
              <a:buFont typeface="Arial" panose="020B0604020202020204" pitchFamily="34" charset="0"/>
              <a:buChar char="•"/>
            </a:pPr>
            <a:r>
              <a:rPr lang="en-US" dirty="0">
                <a:solidFill>
                  <a:schemeClr val="bg1"/>
                </a:solidFill>
              </a:rPr>
              <a:t>Metalloids - Silicon</a:t>
            </a:r>
          </a:p>
          <a:p>
            <a:pPr marL="285750" indent="-285750">
              <a:buFont typeface="Arial" panose="020B0604020202020204" pitchFamily="34" charset="0"/>
              <a:buChar char="•"/>
            </a:pPr>
            <a:r>
              <a:rPr lang="en-US" dirty="0">
                <a:solidFill>
                  <a:schemeClr val="bg1"/>
                </a:solidFill>
              </a:rPr>
              <a:t>Regolith – Can be used as a construction material</a:t>
            </a:r>
          </a:p>
        </p:txBody>
      </p:sp>
    </p:spTree>
    <p:extLst>
      <p:ext uri="{BB962C8B-B14F-4D97-AF65-F5344CB8AC3E}">
        <p14:creationId xmlns:p14="http://schemas.microsoft.com/office/powerpoint/2010/main" val="3199514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EF2472-656C-04E3-2902-B08BAFD0D2B9}"/>
              </a:ext>
            </a:extLst>
          </p:cNvPr>
          <p:cNvSpPr/>
          <p:nvPr/>
        </p:nvSpPr>
        <p:spPr>
          <a:xfrm>
            <a:off x="0" y="846138"/>
            <a:ext cx="12192000" cy="601186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5"/>
          <p:cNvSpPr>
            <a:spLocks noGrp="1"/>
          </p:cNvSpPr>
          <p:nvPr>
            <p:ph type="title"/>
          </p:nvPr>
        </p:nvSpPr>
        <p:spPr/>
        <p:txBody>
          <a:bodyPr/>
          <a:lstStyle/>
          <a:p>
            <a:r>
              <a:rPr lang="en-US" dirty="0"/>
              <a:t>Water on the Moon</a:t>
            </a:r>
          </a:p>
        </p:txBody>
      </p:sp>
      <p:sp>
        <p:nvSpPr>
          <p:cNvPr id="9" name="TextBox 8"/>
          <p:cNvSpPr txBox="1"/>
          <p:nvPr/>
        </p:nvSpPr>
        <p:spPr>
          <a:xfrm>
            <a:off x="0" y="1043425"/>
            <a:ext cx="4357991" cy="3693319"/>
          </a:xfrm>
          <a:prstGeom prst="rect">
            <a:avLst/>
          </a:prstGeom>
          <a:noFill/>
        </p:spPr>
        <p:txBody>
          <a:bodyPr wrap="square" rtlCol="0">
            <a:spAutoFit/>
          </a:bodyPr>
          <a:lstStyle/>
          <a:p>
            <a:pPr marL="171450" indent="-171450">
              <a:buFont typeface="Arial" panose="020B0604020202020204" pitchFamily="34" charset="0"/>
              <a:buChar char="•"/>
            </a:pPr>
            <a:r>
              <a:rPr lang="en-US" dirty="0">
                <a:solidFill>
                  <a:schemeClr val="bg1"/>
                </a:solidFill>
              </a:rPr>
              <a:t>1994 : Clementine indicated</a:t>
            </a:r>
            <a:r>
              <a:rPr lang="en-US" baseline="0" dirty="0">
                <a:solidFill>
                  <a:schemeClr val="bg1"/>
                </a:solidFill>
              </a:rPr>
              <a:t> the presence of water ice at the poles based on the response of radar interactions with the surface</a:t>
            </a:r>
            <a:endParaRPr lang="en-US" dirty="0">
              <a:solidFill>
                <a:schemeClr val="bg1"/>
              </a:solidFill>
            </a:endParaRPr>
          </a:p>
          <a:p>
            <a:pPr marL="171450" indent="-171450">
              <a:buFont typeface="Arial" panose="020B0604020202020204" pitchFamily="34" charset="0"/>
              <a:buChar char="•"/>
            </a:pPr>
            <a:r>
              <a:rPr lang="en-US" dirty="0">
                <a:solidFill>
                  <a:schemeClr val="bg1"/>
                </a:solidFill>
              </a:rPr>
              <a:t>1998: Lunar Prospector detected</a:t>
            </a:r>
            <a:r>
              <a:rPr lang="en-US" baseline="0" dirty="0">
                <a:solidFill>
                  <a:schemeClr val="bg1"/>
                </a:solidFill>
              </a:rPr>
              <a:t> hydrogen using a neutron spectrometer and estimated the content of water ice to be 300 million metric tons </a:t>
            </a:r>
          </a:p>
          <a:p>
            <a:pPr marL="171450" indent="-171450">
              <a:buFont typeface="Arial" panose="020B0604020202020204" pitchFamily="34" charset="0"/>
              <a:buChar char="•"/>
            </a:pPr>
            <a:r>
              <a:rPr lang="en-US" baseline="0" dirty="0">
                <a:solidFill>
                  <a:schemeClr val="bg1"/>
                </a:solidFill>
              </a:rPr>
              <a:t>2008: Chandrayaan-1 puts the estimate at 600 million metric tons (240,000 Olympic swimming pools)</a:t>
            </a:r>
          </a:p>
          <a:p>
            <a:pPr marL="171450" indent="-171450">
              <a:buFont typeface="Arial" panose="020B0604020202020204" pitchFamily="34" charset="0"/>
              <a:buChar char="•"/>
            </a:pPr>
            <a:r>
              <a:rPr lang="en-US" baseline="0" dirty="0">
                <a:solidFill>
                  <a:schemeClr val="bg1"/>
                </a:solidFill>
              </a:rPr>
              <a:t>2009: LRO/LCROSS provided definitive proof of water </a:t>
            </a:r>
            <a:r>
              <a:rPr lang="en-US" dirty="0">
                <a:solidFill>
                  <a:schemeClr val="bg1"/>
                </a:solidFill>
              </a:rPr>
              <a:t>ice in </a:t>
            </a:r>
            <a:r>
              <a:rPr lang="en-US" dirty="0" err="1">
                <a:solidFill>
                  <a:schemeClr val="bg1"/>
                </a:solidFill>
              </a:rPr>
              <a:t>Cabeus</a:t>
            </a:r>
            <a:r>
              <a:rPr lang="en-US" dirty="0">
                <a:solidFill>
                  <a:schemeClr val="bg1"/>
                </a:solidFill>
              </a:rPr>
              <a:t> </a:t>
            </a:r>
            <a:r>
              <a:rPr lang="en-US" dirty="0" err="1">
                <a:solidFill>
                  <a:schemeClr val="bg1"/>
                </a:solidFill>
              </a:rPr>
              <a:t>crater</a:t>
            </a:r>
            <a:r>
              <a:rPr lang="en-US" baseline="0" dirty="0" err="1"/>
              <a:t>crater</a:t>
            </a:r>
            <a:endParaRPr lang="en-US" baseline="0" dirty="0"/>
          </a:p>
        </p:txBody>
      </p:sp>
      <p:sp>
        <p:nvSpPr>
          <p:cNvPr id="2" name="TextBox 1"/>
          <p:cNvSpPr txBox="1"/>
          <p:nvPr/>
        </p:nvSpPr>
        <p:spPr>
          <a:xfrm>
            <a:off x="4971329" y="6529308"/>
            <a:ext cx="2249342" cy="246221"/>
          </a:xfrm>
          <a:prstGeom prst="rect">
            <a:avLst/>
          </a:prstGeom>
          <a:noFill/>
        </p:spPr>
        <p:txBody>
          <a:bodyPr wrap="square" rtlCol="0">
            <a:spAutoFit/>
          </a:bodyPr>
          <a:lstStyle/>
          <a:p>
            <a:pPr algn="ctr"/>
            <a:r>
              <a:rPr lang="en-US" sz="1000" i="1" dirty="0">
                <a:solidFill>
                  <a:schemeClr val="bg1"/>
                </a:solidFill>
              </a:rPr>
              <a:t>Image Credit: NASA/GSFC</a:t>
            </a:r>
          </a:p>
        </p:txBody>
      </p:sp>
      <p:pic>
        <p:nvPicPr>
          <p:cNvPr id="2050" name="Picture 2" descr="Temperature map of the Moon’s south pole. The bottoms of some of the craters in this region are never exposed to sunlight, thus have extremely cold temperatures. Alternatively, some peaks and crater rims are exposed to sunlight over 80% of the time.…">
            <a:extLst>
              <a:ext uri="{FF2B5EF4-FFF2-40B4-BE49-F238E27FC236}">
                <a16:creationId xmlns:a16="http://schemas.microsoft.com/office/drawing/2014/main" id="{253045F8-40FF-2C7E-CCE9-8C8F94335F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6760" y="846139"/>
            <a:ext cx="7835368" cy="58755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4D4F824-E80C-0080-8EB4-EFA5D8F0C7E3}"/>
              </a:ext>
            </a:extLst>
          </p:cNvPr>
          <p:cNvSpPr txBox="1"/>
          <p:nvPr/>
        </p:nvSpPr>
        <p:spPr>
          <a:xfrm>
            <a:off x="6025653" y="6570543"/>
            <a:ext cx="2249342" cy="246221"/>
          </a:xfrm>
          <a:prstGeom prst="rect">
            <a:avLst/>
          </a:prstGeom>
          <a:noFill/>
        </p:spPr>
        <p:txBody>
          <a:bodyPr wrap="square" rtlCol="0">
            <a:spAutoFit/>
          </a:bodyPr>
          <a:lstStyle/>
          <a:p>
            <a:pPr algn="ctr"/>
            <a:r>
              <a:rPr lang="en-US" sz="1000" i="1" dirty="0">
                <a:solidFill>
                  <a:schemeClr val="bg1"/>
                </a:solidFill>
              </a:rPr>
              <a:t>Image Credit: UCLA/NASA/JPL/GSFC</a:t>
            </a:r>
          </a:p>
        </p:txBody>
      </p:sp>
    </p:spTree>
    <p:extLst>
      <p:ext uri="{BB962C8B-B14F-4D97-AF65-F5344CB8AC3E}">
        <p14:creationId xmlns:p14="http://schemas.microsoft.com/office/powerpoint/2010/main" val="3733579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F92DC-F415-40A4-3236-FEB4C7E84243}"/>
              </a:ext>
            </a:extLst>
          </p:cNvPr>
          <p:cNvSpPr>
            <a:spLocks noGrp="1"/>
          </p:cNvSpPr>
          <p:nvPr>
            <p:ph type="title"/>
          </p:nvPr>
        </p:nvSpPr>
        <p:spPr/>
        <p:txBody>
          <a:bodyPr/>
          <a:lstStyle/>
          <a:p>
            <a:r>
              <a:rPr lang="en-US" dirty="0"/>
              <a:t>LRO/LCROSS</a:t>
            </a:r>
          </a:p>
        </p:txBody>
      </p:sp>
      <p:sp>
        <p:nvSpPr>
          <p:cNvPr id="3" name="Content Placeholder 2">
            <a:extLst>
              <a:ext uri="{FF2B5EF4-FFF2-40B4-BE49-F238E27FC236}">
                <a16:creationId xmlns:a16="http://schemas.microsoft.com/office/drawing/2014/main" id="{4793E12B-9BDC-1117-672B-592AA3D4F62E}"/>
              </a:ext>
            </a:extLst>
          </p:cNvPr>
          <p:cNvSpPr>
            <a:spLocks noGrp="1"/>
          </p:cNvSpPr>
          <p:nvPr>
            <p:ph idx="1"/>
          </p:nvPr>
        </p:nvSpPr>
        <p:spPr/>
        <p:txBody>
          <a:bodyPr/>
          <a:lstStyle/>
          <a:p>
            <a:r>
              <a:rPr lang="en-US" dirty="0"/>
              <a:t>Lunar Reconnaissance Orbiter (LRO)</a:t>
            </a:r>
          </a:p>
          <a:p>
            <a:pPr lvl="1"/>
            <a:r>
              <a:rPr lang="en-US" dirty="0"/>
              <a:t>Launched June 18, 2009</a:t>
            </a:r>
          </a:p>
          <a:p>
            <a:pPr lvl="1"/>
            <a:r>
              <a:rPr lang="en-US" dirty="0"/>
              <a:t>Still active</a:t>
            </a:r>
          </a:p>
          <a:p>
            <a:r>
              <a:rPr lang="en-US" dirty="0"/>
              <a:t>Lunar Crater Observation and Sensing Satellite (LCROSS)</a:t>
            </a:r>
          </a:p>
          <a:p>
            <a:pPr lvl="1"/>
            <a:r>
              <a:rPr lang="en-US" dirty="0"/>
              <a:t>Launched June 18, 2009</a:t>
            </a:r>
          </a:p>
          <a:p>
            <a:pPr lvl="1"/>
            <a:r>
              <a:rPr lang="en-US" dirty="0"/>
              <a:t>Centaur crashed into the surface of </a:t>
            </a:r>
            <a:r>
              <a:rPr lang="en-US" dirty="0" err="1"/>
              <a:t>Cabeus</a:t>
            </a:r>
            <a:r>
              <a:rPr lang="en-US" dirty="0"/>
              <a:t> crater at 11:31 UT October 9</a:t>
            </a:r>
            <a:r>
              <a:rPr lang="en-US" baseline="30000" dirty="0"/>
              <a:t>th</a:t>
            </a:r>
            <a:r>
              <a:rPr lang="en-US" dirty="0"/>
              <a:t>, 2009</a:t>
            </a:r>
          </a:p>
          <a:p>
            <a:pPr lvl="1"/>
            <a:r>
              <a:rPr lang="en-US" dirty="0"/>
              <a:t>LCROSS crashed into the surface 4 minutes later after analyzing the impact plume</a:t>
            </a:r>
          </a:p>
          <a:p>
            <a:pPr lvl="1"/>
            <a:r>
              <a:rPr lang="en-US" dirty="0"/>
              <a:t>LRO analyzed plume from orbit</a:t>
            </a:r>
          </a:p>
        </p:txBody>
      </p:sp>
      <p:sp>
        <p:nvSpPr>
          <p:cNvPr id="4" name="Slide Number Placeholder 3">
            <a:extLst>
              <a:ext uri="{FF2B5EF4-FFF2-40B4-BE49-F238E27FC236}">
                <a16:creationId xmlns:a16="http://schemas.microsoft.com/office/drawing/2014/main" id="{964EFA9A-CF51-D509-3617-1B3AC8B6B2E5}"/>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4</a:t>
            </a:fld>
            <a:endParaRPr lang="en-US" dirty="0">
              <a:solidFill>
                <a:prstClr val="black"/>
              </a:solidFill>
            </a:endParaRPr>
          </a:p>
        </p:txBody>
      </p:sp>
      <p:pic>
        <p:nvPicPr>
          <p:cNvPr id="6" name="Picture 5">
            <a:extLst>
              <a:ext uri="{FF2B5EF4-FFF2-40B4-BE49-F238E27FC236}">
                <a16:creationId xmlns:a16="http://schemas.microsoft.com/office/drawing/2014/main" id="{EA371E85-8D4D-EC40-A0C1-20AF250442B2}"/>
              </a:ext>
            </a:extLst>
          </p:cNvPr>
          <p:cNvPicPr>
            <a:picLocks noChangeAspect="1"/>
          </p:cNvPicPr>
          <p:nvPr/>
        </p:nvPicPr>
        <p:blipFill>
          <a:blip r:embed="rId2"/>
          <a:stretch>
            <a:fillRect/>
          </a:stretch>
        </p:blipFill>
        <p:spPr>
          <a:xfrm>
            <a:off x="2056869" y="3921003"/>
            <a:ext cx="7626485" cy="2205161"/>
          </a:xfrm>
          <a:prstGeom prst="rect">
            <a:avLst/>
          </a:prstGeom>
          <a:ln w="228600" cap="sq" cmpd="thickThin">
            <a:solidFill>
              <a:srgbClr val="000000"/>
            </a:solidFill>
            <a:prstDash val="solid"/>
            <a:miter lim="800000"/>
          </a:ln>
          <a:effectLst>
            <a:innerShdw blurRad="76200">
              <a:srgbClr val="000000"/>
            </a:innerShdw>
          </a:effectLst>
        </p:spPr>
      </p:pic>
      <p:sp>
        <p:nvSpPr>
          <p:cNvPr id="8" name="TextBox 7">
            <a:extLst>
              <a:ext uri="{FF2B5EF4-FFF2-40B4-BE49-F238E27FC236}">
                <a16:creationId xmlns:a16="http://schemas.microsoft.com/office/drawing/2014/main" id="{A82E26DA-3725-1D2A-05EE-C81201268F8F}"/>
              </a:ext>
            </a:extLst>
          </p:cNvPr>
          <p:cNvSpPr txBox="1"/>
          <p:nvPr/>
        </p:nvSpPr>
        <p:spPr>
          <a:xfrm>
            <a:off x="1194902" y="6385197"/>
            <a:ext cx="9350421"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rPr>
              <a:t>Colaprete, A., Schultz, P., Heldmann, J., Wooden, D., Shirley, M., </a:t>
            </a:r>
            <a:r>
              <a:rPr lang="en-US" sz="1200" b="0" i="0" dirty="0" err="1">
                <a:solidFill>
                  <a:srgbClr val="222222"/>
                </a:solidFill>
                <a:effectLst/>
                <a:latin typeface="Arial" panose="020B0604020202020204" pitchFamily="34" charset="0"/>
              </a:rPr>
              <a:t>Ennico</a:t>
            </a:r>
            <a:r>
              <a:rPr lang="en-US" sz="1200" b="0" i="0" dirty="0">
                <a:solidFill>
                  <a:srgbClr val="222222"/>
                </a:solidFill>
                <a:effectLst/>
                <a:latin typeface="Arial" panose="020B0604020202020204" pitchFamily="34" charset="0"/>
              </a:rPr>
              <a:t>, K., ... &amp; </a:t>
            </a:r>
            <a:r>
              <a:rPr lang="en-US" sz="1200" b="0" i="0" dirty="0" err="1">
                <a:solidFill>
                  <a:srgbClr val="222222"/>
                </a:solidFill>
                <a:effectLst/>
                <a:latin typeface="Arial" panose="020B0604020202020204" pitchFamily="34" charset="0"/>
              </a:rPr>
              <a:t>Sollitt</a:t>
            </a:r>
            <a:r>
              <a:rPr lang="en-US" sz="1200" b="0" i="0" dirty="0">
                <a:solidFill>
                  <a:srgbClr val="222222"/>
                </a:solidFill>
                <a:effectLst/>
                <a:latin typeface="Arial" panose="020B0604020202020204" pitchFamily="34" charset="0"/>
              </a:rPr>
              <a:t>, L. (2010). Detection of water in the LCROSS ejecta plume. </a:t>
            </a:r>
            <a:r>
              <a:rPr lang="en-US" sz="1200" b="0" i="1" dirty="0">
                <a:solidFill>
                  <a:srgbClr val="222222"/>
                </a:solidFill>
                <a:effectLst/>
                <a:latin typeface="Arial" panose="020B0604020202020204" pitchFamily="34" charset="0"/>
              </a:rPr>
              <a:t>science</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330</a:t>
            </a:r>
            <a:r>
              <a:rPr lang="en-US" sz="1200" b="0" i="0" dirty="0">
                <a:solidFill>
                  <a:srgbClr val="222222"/>
                </a:solidFill>
                <a:effectLst/>
                <a:latin typeface="Arial" panose="020B0604020202020204" pitchFamily="34" charset="0"/>
              </a:rPr>
              <a:t>(6003), 463-468.</a:t>
            </a:r>
            <a:endParaRPr lang="en-US" sz="1200" dirty="0"/>
          </a:p>
        </p:txBody>
      </p:sp>
    </p:spTree>
    <p:extLst>
      <p:ext uri="{BB962C8B-B14F-4D97-AF65-F5344CB8AC3E}">
        <p14:creationId xmlns:p14="http://schemas.microsoft.com/office/powerpoint/2010/main" val="1100246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presentation will play the video from the link below</a:t>
            </a:r>
          </a:p>
        </p:txBody>
      </p:sp>
      <p:sp>
        <p:nvSpPr>
          <p:cNvPr id="4" name="Slide Number Placeholder 3"/>
          <p:cNvSpPr>
            <a:spLocks noGrp="1"/>
          </p:cNvSpPr>
          <p:nvPr>
            <p:ph type="sldNum" sz="quarter" idx="12"/>
          </p:nvPr>
        </p:nvSpPr>
        <p:spPr>
          <a:xfrm>
            <a:off x="8630355" y="6356351"/>
            <a:ext cx="2844800" cy="365125"/>
          </a:xfrm>
        </p:spPr>
        <p:txBody>
          <a:bodyPr/>
          <a:lstStyle/>
          <a:p>
            <a:pPr>
              <a:defRPr/>
            </a:pPr>
            <a:fld id="{6D1B0E9A-C4F3-4D46-924E-FDCE9F0342D8}" type="slidenum">
              <a:rPr lang="en-US" smtClean="0">
                <a:solidFill>
                  <a:schemeClr val="bg1"/>
                </a:solidFill>
              </a:rPr>
              <a:pPr>
                <a:defRPr/>
              </a:pPr>
              <a:t>5</a:t>
            </a:fld>
            <a:endParaRPr lang="en-US" dirty="0">
              <a:solidFill>
                <a:schemeClr val="bg1"/>
              </a:solidFill>
            </a:endParaRPr>
          </a:p>
        </p:txBody>
      </p:sp>
      <p:sp>
        <p:nvSpPr>
          <p:cNvPr id="7" name="TextBox 6"/>
          <p:cNvSpPr txBox="1"/>
          <p:nvPr/>
        </p:nvSpPr>
        <p:spPr>
          <a:xfrm>
            <a:off x="3" y="6632393"/>
            <a:ext cx="1631243" cy="246221"/>
          </a:xfrm>
          <a:prstGeom prst="rect">
            <a:avLst/>
          </a:prstGeom>
          <a:noFill/>
        </p:spPr>
        <p:txBody>
          <a:bodyPr wrap="square" rtlCol="0">
            <a:spAutoFit/>
          </a:bodyPr>
          <a:lstStyle/>
          <a:p>
            <a:r>
              <a:rPr lang="en-US" sz="1000" i="1" dirty="0"/>
              <a:t>Video Credit: NASA/GSFC</a:t>
            </a:r>
          </a:p>
        </p:txBody>
      </p:sp>
      <p:sp>
        <p:nvSpPr>
          <p:cNvPr id="5" name="TextBox 4">
            <a:extLst>
              <a:ext uri="{FF2B5EF4-FFF2-40B4-BE49-F238E27FC236}">
                <a16:creationId xmlns:a16="http://schemas.microsoft.com/office/drawing/2014/main" id="{542B90A3-762B-1620-5DD6-AFBCA1E4E0E4}"/>
              </a:ext>
            </a:extLst>
          </p:cNvPr>
          <p:cNvSpPr txBox="1"/>
          <p:nvPr/>
        </p:nvSpPr>
        <p:spPr>
          <a:xfrm>
            <a:off x="3047189" y="3254061"/>
            <a:ext cx="6094378" cy="369332"/>
          </a:xfrm>
          <a:prstGeom prst="rect">
            <a:avLst/>
          </a:prstGeom>
          <a:noFill/>
        </p:spPr>
        <p:txBody>
          <a:bodyPr wrap="square">
            <a:spAutoFit/>
          </a:bodyPr>
          <a:lstStyle/>
          <a:p>
            <a:r>
              <a:rPr lang="en-US" dirty="0"/>
              <a:t>https://www.youtube.com/watch?v=l2CfQV0UCAk</a:t>
            </a:r>
          </a:p>
        </p:txBody>
      </p:sp>
    </p:spTree>
    <p:extLst>
      <p:ext uri="{BB962C8B-B14F-4D97-AF65-F5344CB8AC3E}">
        <p14:creationId xmlns:p14="http://schemas.microsoft.com/office/powerpoint/2010/main" val="3995153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6</a:t>
            </a:fld>
            <a:endParaRPr lang="en-US" dirty="0">
              <a:solidFill>
                <a:prstClr val="black"/>
              </a:solidFill>
            </a:endParaRPr>
          </a:p>
        </p:txBody>
      </p:sp>
      <p:grpSp>
        <p:nvGrpSpPr>
          <p:cNvPr id="17" name="Group 16"/>
          <p:cNvGrpSpPr/>
          <p:nvPr/>
        </p:nvGrpSpPr>
        <p:grpSpPr>
          <a:xfrm>
            <a:off x="4768219" y="1581270"/>
            <a:ext cx="2813858" cy="461665"/>
            <a:chOff x="4202084" y="963107"/>
            <a:chExt cx="2813858" cy="461665"/>
          </a:xfrm>
        </p:grpSpPr>
        <p:sp>
          <p:nvSpPr>
            <p:cNvPr id="10" name="TextBox 9"/>
            <p:cNvSpPr txBox="1"/>
            <p:nvPr/>
          </p:nvSpPr>
          <p:spPr>
            <a:xfrm>
              <a:off x="4202084" y="963107"/>
              <a:ext cx="889462" cy="461665"/>
            </a:xfrm>
            <a:prstGeom prst="rect">
              <a:avLst/>
            </a:prstGeom>
            <a:noFill/>
          </p:spPr>
          <p:txBody>
            <a:bodyPr wrap="square" rtlCol="0">
              <a:spAutoFit/>
            </a:bodyPr>
            <a:lstStyle/>
            <a:p>
              <a:r>
                <a:rPr lang="en-US" sz="2400" i="1" dirty="0"/>
                <a:t>2H</a:t>
              </a:r>
              <a:r>
                <a:rPr lang="en-US" sz="2400" i="1" baseline="-25000" dirty="0"/>
                <a:t>2</a:t>
              </a:r>
              <a:r>
                <a:rPr lang="en-US" sz="2400" i="1" dirty="0"/>
                <a:t>0</a:t>
              </a:r>
              <a:r>
                <a:rPr lang="en-US" sz="2400" dirty="0"/>
                <a:t> </a:t>
              </a:r>
            </a:p>
          </p:txBody>
        </p:sp>
        <p:sp>
          <p:nvSpPr>
            <p:cNvPr id="12" name="TextBox 11"/>
            <p:cNvSpPr txBox="1"/>
            <p:nvPr/>
          </p:nvSpPr>
          <p:spPr>
            <a:xfrm>
              <a:off x="5665301" y="963107"/>
              <a:ext cx="1350641" cy="461665"/>
            </a:xfrm>
            <a:prstGeom prst="rect">
              <a:avLst/>
            </a:prstGeom>
            <a:noFill/>
          </p:spPr>
          <p:txBody>
            <a:bodyPr wrap="square" rtlCol="0">
              <a:spAutoFit/>
            </a:bodyPr>
            <a:lstStyle/>
            <a:p>
              <a:r>
                <a:rPr lang="en-US" sz="2400" i="1" dirty="0"/>
                <a:t>2H</a:t>
              </a:r>
              <a:r>
                <a:rPr lang="en-US" sz="2400" i="1" baseline="-25000" dirty="0"/>
                <a:t>2</a:t>
              </a:r>
              <a:r>
                <a:rPr lang="en-US" sz="2400" i="1" dirty="0"/>
                <a:t> + O</a:t>
              </a:r>
              <a:r>
                <a:rPr lang="en-US" sz="2400" i="1" baseline="-25000" dirty="0"/>
                <a:t>2</a:t>
              </a:r>
              <a:r>
                <a:rPr lang="en-US" sz="2400" dirty="0"/>
                <a:t> </a:t>
              </a:r>
            </a:p>
          </p:txBody>
        </p:sp>
        <p:cxnSp>
          <p:nvCxnSpPr>
            <p:cNvPr id="14" name="Straight Arrow Connector 13"/>
            <p:cNvCxnSpPr>
              <a:stCxn id="10" idx="3"/>
              <a:endCxn id="12" idx="1"/>
            </p:cNvCxnSpPr>
            <p:nvPr/>
          </p:nvCxnSpPr>
          <p:spPr>
            <a:xfrm>
              <a:off x="5091546" y="1193940"/>
              <a:ext cx="573755"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16" name="TextBox 15"/>
          <p:cNvSpPr txBox="1"/>
          <p:nvPr/>
        </p:nvSpPr>
        <p:spPr>
          <a:xfrm>
            <a:off x="1632244" y="934939"/>
            <a:ext cx="8919378" cy="646331"/>
          </a:xfrm>
          <a:prstGeom prst="rect">
            <a:avLst/>
          </a:prstGeom>
          <a:noFill/>
        </p:spPr>
        <p:txBody>
          <a:bodyPr wrap="square" rtlCol="0">
            <a:spAutoFit/>
          </a:bodyPr>
          <a:lstStyle/>
          <a:p>
            <a:pPr marL="285750" indent="-285750">
              <a:buFont typeface="Arial" panose="020B0604020202020204" pitchFamily="34" charset="0"/>
              <a:buChar char="•"/>
            </a:pPr>
            <a:r>
              <a:rPr lang="en-US" dirty="0"/>
              <a:t>Water electrolysis can be used to convert water into hydrogen and oxygen using an electric current from a solar panel or other source of power</a:t>
            </a:r>
          </a:p>
        </p:txBody>
      </p:sp>
      <p:sp>
        <p:nvSpPr>
          <p:cNvPr id="18" name="TextBox 17"/>
          <p:cNvSpPr txBox="1"/>
          <p:nvPr/>
        </p:nvSpPr>
        <p:spPr>
          <a:xfrm>
            <a:off x="1632244" y="2042934"/>
            <a:ext cx="8919378"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Oxygen gas can be used for breathing</a:t>
            </a:r>
          </a:p>
          <a:p>
            <a:pPr marL="285750" indent="-285750">
              <a:buFont typeface="Arial" panose="020B0604020202020204" pitchFamily="34" charset="0"/>
              <a:buChar char="•"/>
            </a:pPr>
            <a:r>
              <a:rPr lang="en-US" sz="1600" dirty="0"/>
              <a:t>Oxygen and hydrogen gas can be used to run a fuel cell</a:t>
            </a:r>
          </a:p>
          <a:p>
            <a:pPr marL="285750" indent="-285750">
              <a:buFont typeface="Arial" panose="020B0604020202020204" pitchFamily="34" charset="0"/>
              <a:buChar char="•"/>
            </a:pPr>
            <a:r>
              <a:rPr lang="en-US" sz="1600" dirty="0"/>
              <a:t>Liquid hydrogen and liquid oxygen can be used as rocket propellant</a:t>
            </a:r>
          </a:p>
          <a:p>
            <a:pPr marL="285750" indent="-285750">
              <a:buFont typeface="Arial" panose="020B0604020202020204" pitchFamily="34" charset="0"/>
              <a:buChar char="•"/>
            </a:pPr>
            <a:r>
              <a:rPr lang="en-US" sz="1600" dirty="0"/>
              <a:t>Saturn V ,  Space Shuttle , and SLS all use LOX/LH2 propellant</a:t>
            </a:r>
          </a:p>
        </p:txBody>
      </p:sp>
      <p:pic>
        <p:nvPicPr>
          <p:cNvPr id="2050" name="Picture 2" descr="Atlantis Lifts Off"/>
          <p:cNvPicPr>
            <a:picLocks noChangeAspect="1" noChangeArrowheads="1"/>
          </p:cNvPicPr>
          <p:nvPr/>
        </p:nvPicPr>
        <p:blipFill rotWithShape="1">
          <a:blip r:embed="rId3">
            <a:extLst>
              <a:ext uri="{28A0092B-C50C-407E-A947-70E740481C1C}">
                <a14:useLocalDpi xmlns:a14="http://schemas.microsoft.com/office/drawing/2010/main" val="0"/>
              </a:ext>
            </a:extLst>
          </a:blip>
          <a:srcRect l="2526" r="14411"/>
          <a:stretch/>
        </p:blipFill>
        <p:spPr bwMode="auto">
          <a:xfrm>
            <a:off x="4100674" y="3181881"/>
            <a:ext cx="4033184" cy="3237079"/>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Moon Bound - Apollo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14" y="3181881"/>
            <a:ext cx="4030860" cy="323707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264662" y="6598365"/>
            <a:ext cx="1247421" cy="246221"/>
          </a:xfrm>
          <a:prstGeom prst="rect">
            <a:avLst/>
          </a:prstGeom>
          <a:noFill/>
        </p:spPr>
        <p:txBody>
          <a:bodyPr wrap="square" rtlCol="0">
            <a:spAutoFit/>
          </a:bodyPr>
          <a:lstStyle/>
          <a:p>
            <a:r>
              <a:rPr lang="en-US" sz="1000" i="1" dirty="0"/>
              <a:t>Image Credit: NASA</a:t>
            </a:r>
          </a:p>
        </p:txBody>
      </p:sp>
      <p:pic>
        <p:nvPicPr>
          <p:cNvPr id="5" name="Picture 4">
            <a:extLst>
              <a:ext uri="{FF2B5EF4-FFF2-40B4-BE49-F238E27FC236}">
                <a16:creationId xmlns:a16="http://schemas.microsoft.com/office/drawing/2014/main" id="{CC1E3EF5-EA7D-38E8-A8C3-43AEB2E692D4}"/>
              </a:ext>
            </a:extLst>
          </p:cNvPr>
          <p:cNvPicPr>
            <a:picLocks noChangeAspect="1"/>
          </p:cNvPicPr>
          <p:nvPr/>
        </p:nvPicPr>
        <p:blipFill>
          <a:blip r:embed="rId5"/>
          <a:stretch>
            <a:fillRect/>
          </a:stretch>
        </p:blipFill>
        <p:spPr>
          <a:xfrm>
            <a:off x="8131534" y="3181881"/>
            <a:ext cx="3969357" cy="3237079"/>
          </a:xfrm>
          <a:prstGeom prst="rect">
            <a:avLst/>
          </a:prstGeom>
        </p:spPr>
      </p:pic>
      <p:sp>
        <p:nvSpPr>
          <p:cNvPr id="6" name="Title 5">
            <a:extLst>
              <a:ext uri="{FF2B5EF4-FFF2-40B4-BE49-F238E27FC236}">
                <a16:creationId xmlns:a16="http://schemas.microsoft.com/office/drawing/2014/main" id="{231003AF-859C-E006-02F9-AA8D84FDE343}"/>
              </a:ext>
            </a:extLst>
          </p:cNvPr>
          <p:cNvSpPr>
            <a:spLocks noGrp="1"/>
          </p:cNvSpPr>
          <p:nvPr>
            <p:ph type="title"/>
          </p:nvPr>
        </p:nvSpPr>
        <p:spPr/>
        <p:txBody>
          <a:bodyPr/>
          <a:lstStyle/>
          <a:p>
            <a:r>
              <a:rPr lang="en-US" dirty="0"/>
              <a:t>Water on the Moon</a:t>
            </a:r>
          </a:p>
        </p:txBody>
      </p:sp>
    </p:spTree>
    <p:extLst>
      <p:ext uri="{BB962C8B-B14F-4D97-AF65-F5344CB8AC3E}">
        <p14:creationId xmlns:p14="http://schemas.microsoft.com/office/powerpoint/2010/main" val="3051405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F2B4F6B-8F44-76D4-A46F-0B42571C3177}"/>
              </a:ext>
            </a:extLst>
          </p:cNvPr>
          <p:cNvSpPr/>
          <p:nvPr/>
        </p:nvSpPr>
        <p:spPr>
          <a:xfrm>
            <a:off x="0" y="846138"/>
            <a:ext cx="12192000" cy="601186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2FADF7DD-F9BD-E1E6-719B-8455F0D4B90F}"/>
              </a:ext>
            </a:extLst>
          </p:cNvPr>
          <p:cNvSpPr txBox="1"/>
          <p:nvPr/>
        </p:nvSpPr>
        <p:spPr>
          <a:xfrm>
            <a:off x="0" y="6594658"/>
            <a:ext cx="1910784" cy="246221"/>
          </a:xfrm>
          <a:prstGeom prst="rect">
            <a:avLst/>
          </a:prstGeom>
          <a:noFill/>
        </p:spPr>
        <p:txBody>
          <a:bodyPr wrap="square" rtlCol="0">
            <a:spAutoFit/>
          </a:bodyPr>
          <a:lstStyle/>
          <a:p>
            <a:r>
              <a:rPr lang="en-US" sz="1000" i="1" dirty="0">
                <a:solidFill>
                  <a:schemeClr val="bg1"/>
                </a:solidFill>
              </a:rPr>
              <a:t>Video Credit: NBC Nightly News</a:t>
            </a:r>
          </a:p>
        </p:txBody>
      </p:sp>
      <p:sp>
        <p:nvSpPr>
          <p:cNvPr id="6" name="TextBox 5">
            <a:extLst>
              <a:ext uri="{FF2B5EF4-FFF2-40B4-BE49-F238E27FC236}">
                <a16:creationId xmlns:a16="http://schemas.microsoft.com/office/drawing/2014/main" id="{A6B31796-65C0-4848-FB01-84EDBF8C6ACF}"/>
              </a:ext>
            </a:extLst>
          </p:cNvPr>
          <p:cNvSpPr txBox="1"/>
          <p:nvPr/>
        </p:nvSpPr>
        <p:spPr>
          <a:xfrm>
            <a:off x="340467" y="218531"/>
            <a:ext cx="10612877" cy="369332"/>
          </a:xfrm>
          <a:prstGeom prst="rect">
            <a:avLst/>
          </a:prstGeom>
          <a:noFill/>
        </p:spPr>
        <p:txBody>
          <a:bodyPr wrap="square">
            <a:spAutoFit/>
          </a:bodyPr>
          <a:lstStyle/>
          <a:p>
            <a:r>
              <a:rPr lang="en-US" dirty="0">
                <a:solidFill>
                  <a:schemeClr val="bg1"/>
                </a:solidFill>
              </a:rPr>
              <a:t>Actual Presentation will play Bill Nelson Video (uploaded separately to STRIVES)</a:t>
            </a:r>
          </a:p>
        </p:txBody>
      </p:sp>
    </p:spTree>
    <p:extLst>
      <p:ext uri="{BB962C8B-B14F-4D97-AF65-F5344CB8AC3E}">
        <p14:creationId xmlns:p14="http://schemas.microsoft.com/office/powerpoint/2010/main" val="1108223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32B18-E8BE-A181-A72A-122654591E73}"/>
              </a:ext>
            </a:extLst>
          </p:cNvPr>
          <p:cNvSpPr>
            <a:spLocks noGrp="1"/>
          </p:cNvSpPr>
          <p:nvPr>
            <p:ph type="title"/>
          </p:nvPr>
        </p:nvSpPr>
        <p:spPr/>
        <p:txBody>
          <a:bodyPr/>
          <a:lstStyle/>
          <a:p>
            <a:r>
              <a:rPr lang="en-US" dirty="0"/>
              <a:t>Water on the Moon – PRIME 1</a:t>
            </a:r>
          </a:p>
        </p:txBody>
      </p:sp>
      <p:sp>
        <p:nvSpPr>
          <p:cNvPr id="3" name="Content Placeholder 2">
            <a:extLst>
              <a:ext uri="{FF2B5EF4-FFF2-40B4-BE49-F238E27FC236}">
                <a16:creationId xmlns:a16="http://schemas.microsoft.com/office/drawing/2014/main" id="{83FB2124-3EA8-A017-E4FD-50E0BDFC512E}"/>
              </a:ext>
            </a:extLst>
          </p:cNvPr>
          <p:cNvSpPr>
            <a:spLocks noGrp="1"/>
          </p:cNvSpPr>
          <p:nvPr>
            <p:ph idx="1"/>
          </p:nvPr>
        </p:nvSpPr>
        <p:spPr>
          <a:xfrm>
            <a:off x="609600" y="1146176"/>
            <a:ext cx="10972800" cy="1353833"/>
          </a:xfrm>
        </p:spPr>
        <p:txBody>
          <a:bodyPr/>
          <a:lstStyle/>
          <a:p>
            <a:r>
              <a:rPr lang="en-US" dirty="0"/>
              <a:t>As of now, the LCROSS impact data is the single data point we have on the relative concentration of water ice anywhere on the moon</a:t>
            </a:r>
          </a:p>
          <a:p>
            <a:r>
              <a:rPr lang="en-US" dirty="0"/>
              <a:t>The Polar Resources Ice Mining Experiment – 1 (PRIME-1) is scheduled to launch in November 2023</a:t>
            </a:r>
          </a:p>
        </p:txBody>
      </p:sp>
      <p:sp>
        <p:nvSpPr>
          <p:cNvPr id="4" name="Slide Number Placeholder 3">
            <a:extLst>
              <a:ext uri="{FF2B5EF4-FFF2-40B4-BE49-F238E27FC236}">
                <a16:creationId xmlns:a16="http://schemas.microsoft.com/office/drawing/2014/main" id="{5F8C0E91-2BB0-4E4E-767B-B0EB73C3D0C0}"/>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8</a:t>
            </a:fld>
            <a:endParaRPr lang="en-US" dirty="0">
              <a:solidFill>
                <a:prstClr val="black"/>
              </a:solidFill>
            </a:endParaRPr>
          </a:p>
        </p:txBody>
      </p:sp>
      <p:pic>
        <p:nvPicPr>
          <p:cNvPr id="3074" name="Picture 2" descr="Illustration of Intuitive Machines’ Nova-C lander with a depiction of NASA’s the Polar Resources Ice-Mining Experiment-1 attached to the spacecraft on the surface of the Moon. ">
            <a:extLst>
              <a:ext uri="{FF2B5EF4-FFF2-40B4-BE49-F238E27FC236}">
                <a16:creationId xmlns:a16="http://schemas.microsoft.com/office/drawing/2014/main" id="{ED65E2D7-9E31-CB1A-74F1-1C9F8BB5CE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786" y="2254643"/>
            <a:ext cx="7670968" cy="431443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41A60AC-939F-D93C-CBF5-95468D2BB863}"/>
              </a:ext>
            </a:extLst>
          </p:cNvPr>
          <p:cNvSpPr txBox="1"/>
          <p:nvPr/>
        </p:nvSpPr>
        <p:spPr>
          <a:xfrm>
            <a:off x="5264662" y="6598365"/>
            <a:ext cx="2050538" cy="246221"/>
          </a:xfrm>
          <a:prstGeom prst="rect">
            <a:avLst/>
          </a:prstGeom>
          <a:noFill/>
        </p:spPr>
        <p:txBody>
          <a:bodyPr wrap="square" rtlCol="0">
            <a:spAutoFit/>
          </a:bodyPr>
          <a:lstStyle/>
          <a:p>
            <a:r>
              <a:rPr lang="en-US" sz="1000" i="1" dirty="0"/>
              <a:t>Image Credit: </a:t>
            </a:r>
            <a:r>
              <a:rPr lang="en-US" sz="1000" i="1" dirty="0" err="1"/>
              <a:t>Intuative</a:t>
            </a:r>
            <a:r>
              <a:rPr lang="en-US" sz="1000" i="1" dirty="0"/>
              <a:t> Machines</a:t>
            </a:r>
          </a:p>
        </p:txBody>
      </p:sp>
    </p:spTree>
    <p:extLst>
      <p:ext uri="{BB962C8B-B14F-4D97-AF65-F5344CB8AC3E}">
        <p14:creationId xmlns:p14="http://schemas.microsoft.com/office/powerpoint/2010/main" val="17842169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presentation will play the video from the link below</a:t>
            </a:r>
          </a:p>
        </p:txBody>
      </p:sp>
      <p:sp>
        <p:nvSpPr>
          <p:cNvPr id="6" name="TextBox 5">
            <a:extLst>
              <a:ext uri="{FF2B5EF4-FFF2-40B4-BE49-F238E27FC236}">
                <a16:creationId xmlns:a16="http://schemas.microsoft.com/office/drawing/2014/main" id="{4E66F706-325B-67D0-CFB1-B3023D2B8B56}"/>
              </a:ext>
            </a:extLst>
          </p:cNvPr>
          <p:cNvSpPr txBox="1"/>
          <p:nvPr/>
        </p:nvSpPr>
        <p:spPr>
          <a:xfrm>
            <a:off x="0" y="6632393"/>
            <a:ext cx="1408512" cy="246221"/>
          </a:xfrm>
          <a:prstGeom prst="rect">
            <a:avLst/>
          </a:prstGeom>
          <a:noFill/>
        </p:spPr>
        <p:txBody>
          <a:bodyPr wrap="square" rtlCol="0">
            <a:spAutoFit/>
          </a:bodyPr>
          <a:lstStyle/>
          <a:p>
            <a:r>
              <a:rPr lang="en-US" sz="1000" i="1" dirty="0"/>
              <a:t>Video Credit: NASA/KSC</a:t>
            </a:r>
          </a:p>
        </p:txBody>
      </p:sp>
      <p:sp>
        <p:nvSpPr>
          <p:cNvPr id="8" name="TextBox 7">
            <a:extLst>
              <a:ext uri="{FF2B5EF4-FFF2-40B4-BE49-F238E27FC236}">
                <a16:creationId xmlns:a16="http://schemas.microsoft.com/office/drawing/2014/main" id="{7F8EDFAC-53ED-83EE-0694-3B490CB9C5BB}"/>
              </a:ext>
            </a:extLst>
          </p:cNvPr>
          <p:cNvSpPr txBox="1"/>
          <p:nvPr/>
        </p:nvSpPr>
        <p:spPr>
          <a:xfrm>
            <a:off x="3047189" y="3268653"/>
            <a:ext cx="6094378" cy="369332"/>
          </a:xfrm>
          <a:prstGeom prst="rect">
            <a:avLst/>
          </a:prstGeom>
          <a:noFill/>
        </p:spPr>
        <p:txBody>
          <a:bodyPr wrap="square">
            <a:spAutoFit/>
          </a:bodyPr>
          <a:lstStyle/>
          <a:p>
            <a:r>
              <a:rPr lang="en-US" dirty="0"/>
              <a:t>https://www.youtube.com/watch?v=w7f5Jm7uxaY</a:t>
            </a:r>
          </a:p>
        </p:txBody>
      </p:sp>
    </p:spTree>
    <p:extLst>
      <p:ext uri="{BB962C8B-B14F-4D97-AF65-F5344CB8AC3E}">
        <p14:creationId xmlns:p14="http://schemas.microsoft.com/office/powerpoint/2010/main" val="902287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32B18-E8BE-A181-A72A-122654591E73}"/>
              </a:ext>
            </a:extLst>
          </p:cNvPr>
          <p:cNvSpPr>
            <a:spLocks noGrp="1"/>
          </p:cNvSpPr>
          <p:nvPr>
            <p:ph type="title"/>
          </p:nvPr>
        </p:nvSpPr>
        <p:spPr/>
        <p:txBody>
          <a:bodyPr/>
          <a:lstStyle/>
          <a:p>
            <a:r>
              <a:rPr lang="en-US" dirty="0"/>
              <a:t>Water on the Moon – VIPER</a:t>
            </a:r>
          </a:p>
        </p:txBody>
      </p:sp>
      <p:sp>
        <p:nvSpPr>
          <p:cNvPr id="3" name="Content Placeholder 2">
            <a:extLst>
              <a:ext uri="{FF2B5EF4-FFF2-40B4-BE49-F238E27FC236}">
                <a16:creationId xmlns:a16="http://schemas.microsoft.com/office/drawing/2014/main" id="{83FB2124-3EA8-A017-E4FD-50E0BDFC512E}"/>
              </a:ext>
            </a:extLst>
          </p:cNvPr>
          <p:cNvSpPr>
            <a:spLocks noGrp="1"/>
          </p:cNvSpPr>
          <p:nvPr>
            <p:ph idx="1"/>
          </p:nvPr>
        </p:nvSpPr>
        <p:spPr>
          <a:xfrm>
            <a:off x="609600" y="1146176"/>
            <a:ext cx="10972800" cy="1353833"/>
          </a:xfrm>
        </p:spPr>
        <p:txBody>
          <a:bodyPr/>
          <a:lstStyle/>
          <a:p>
            <a:pPr marL="0" indent="0">
              <a:buNone/>
            </a:pPr>
            <a:r>
              <a:rPr lang="en-US" dirty="0"/>
              <a:t>The Volatiles Investigating Polar Exploration Rover (VIPER) is scheduled for a launch in late 2024</a:t>
            </a:r>
          </a:p>
        </p:txBody>
      </p:sp>
      <p:sp>
        <p:nvSpPr>
          <p:cNvPr id="4" name="Slide Number Placeholder 3">
            <a:extLst>
              <a:ext uri="{FF2B5EF4-FFF2-40B4-BE49-F238E27FC236}">
                <a16:creationId xmlns:a16="http://schemas.microsoft.com/office/drawing/2014/main" id="{5F8C0E91-2BB0-4E4E-767B-B0EB73C3D0C0}"/>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10</a:t>
            </a:fld>
            <a:endParaRPr lang="en-US" dirty="0">
              <a:solidFill>
                <a:prstClr val="black"/>
              </a:solidFill>
            </a:endParaRPr>
          </a:p>
        </p:txBody>
      </p:sp>
      <p:sp>
        <p:nvSpPr>
          <p:cNvPr id="5" name="TextBox 4">
            <a:extLst>
              <a:ext uri="{FF2B5EF4-FFF2-40B4-BE49-F238E27FC236}">
                <a16:creationId xmlns:a16="http://schemas.microsoft.com/office/drawing/2014/main" id="{E41A60AC-939F-D93C-CBF5-95468D2BB863}"/>
              </a:ext>
            </a:extLst>
          </p:cNvPr>
          <p:cNvSpPr txBox="1"/>
          <p:nvPr/>
        </p:nvSpPr>
        <p:spPr>
          <a:xfrm>
            <a:off x="5070731" y="6632393"/>
            <a:ext cx="2050538" cy="246221"/>
          </a:xfrm>
          <a:prstGeom prst="rect">
            <a:avLst/>
          </a:prstGeom>
          <a:noFill/>
        </p:spPr>
        <p:txBody>
          <a:bodyPr wrap="square" rtlCol="0">
            <a:spAutoFit/>
          </a:bodyPr>
          <a:lstStyle/>
          <a:p>
            <a:r>
              <a:rPr lang="en-US" sz="1000" i="1" dirty="0"/>
              <a:t>Image Credit: NASA/Daniel Rutter</a:t>
            </a:r>
          </a:p>
        </p:txBody>
      </p:sp>
      <p:pic>
        <p:nvPicPr>
          <p:cNvPr id="7" name="Picture 6">
            <a:extLst>
              <a:ext uri="{FF2B5EF4-FFF2-40B4-BE49-F238E27FC236}">
                <a16:creationId xmlns:a16="http://schemas.microsoft.com/office/drawing/2014/main" id="{6E7742B0-E109-D130-8681-0C91C1B622EE}"/>
              </a:ext>
            </a:extLst>
          </p:cNvPr>
          <p:cNvPicPr>
            <a:picLocks noChangeAspect="1"/>
          </p:cNvPicPr>
          <p:nvPr/>
        </p:nvPicPr>
        <p:blipFill>
          <a:blip r:embed="rId2"/>
          <a:stretch>
            <a:fillRect/>
          </a:stretch>
        </p:blipFill>
        <p:spPr>
          <a:xfrm>
            <a:off x="1176481" y="1610396"/>
            <a:ext cx="9839038" cy="4987969"/>
          </a:xfrm>
          <a:prstGeom prst="rect">
            <a:avLst/>
          </a:prstGeom>
        </p:spPr>
      </p:pic>
    </p:spTree>
    <p:extLst>
      <p:ext uri="{BB962C8B-B14F-4D97-AF65-F5344CB8AC3E}">
        <p14:creationId xmlns:p14="http://schemas.microsoft.com/office/powerpoint/2010/main" val="1261959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presentation will play the video from the link below</a:t>
            </a:r>
          </a:p>
        </p:txBody>
      </p:sp>
      <p:sp>
        <p:nvSpPr>
          <p:cNvPr id="5" name="TextBox 4"/>
          <p:cNvSpPr txBox="1"/>
          <p:nvPr/>
        </p:nvSpPr>
        <p:spPr>
          <a:xfrm>
            <a:off x="0" y="6618175"/>
            <a:ext cx="1631243" cy="246221"/>
          </a:xfrm>
          <a:prstGeom prst="rect">
            <a:avLst/>
          </a:prstGeom>
          <a:noFill/>
        </p:spPr>
        <p:txBody>
          <a:bodyPr wrap="square" rtlCol="0">
            <a:spAutoFit/>
          </a:bodyPr>
          <a:lstStyle/>
          <a:p>
            <a:r>
              <a:rPr lang="en-US" sz="1000" i="1" dirty="0"/>
              <a:t>Video Credit: NASA/ARC</a:t>
            </a:r>
          </a:p>
        </p:txBody>
      </p:sp>
      <p:sp>
        <p:nvSpPr>
          <p:cNvPr id="6" name="TextBox 5">
            <a:extLst>
              <a:ext uri="{FF2B5EF4-FFF2-40B4-BE49-F238E27FC236}">
                <a16:creationId xmlns:a16="http://schemas.microsoft.com/office/drawing/2014/main" id="{4275F4B8-2464-476B-9148-31150515E6B1}"/>
              </a:ext>
            </a:extLst>
          </p:cNvPr>
          <p:cNvSpPr txBox="1"/>
          <p:nvPr/>
        </p:nvSpPr>
        <p:spPr>
          <a:xfrm>
            <a:off x="3047189" y="3263789"/>
            <a:ext cx="6094378" cy="369332"/>
          </a:xfrm>
          <a:prstGeom prst="rect">
            <a:avLst/>
          </a:prstGeom>
          <a:noFill/>
        </p:spPr>
        <p:txBody>
          <a:bodyPr wrap="square">
            <a:spAutoFit/>
          </a:bodyPr>
          <a:lstStyle/>
          <a:p>
            <a:r>
              <a:rPr lang="en-US" dirty="0"/>
              <a:t>https://www.youtube.com/watch?v=pvf1Csn1wRU</a:t>
            </a:r>
          </a:p>
        </p:txBody>
      </p:sp>
    </p:spTree>
    <p:extLst>
      <p:ext uri="{BB962C8B-B14F-4D97-AF65-F5344CB8AC3E}">
        <p14:creationId xmlns:p14="http://schemas.microsoft.com/office/powerpoint/2010/main" val="1092015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32B18-E8BE-A181-A72A-122654591E73}"/>
              </a:ext>
            </a:extLst>
          </p:cNvPr>
          <p:cNvSpPr>
            <a:spLocks noGrp="1"/>
          </p:cNvSpPr>
          <p:nvPr>
            <p:ph type="title"/>
          </p:nvPr>
        </p:nvSpPr>
        <p:spPr/>
        <p:txBody>
          <a:bodyPr/>
          <a:lstStyle/>
          <a:p>
            <a:r>
              <a:rPr lang="en-US" dirty="0"/>
              <a:t>Water on the Moon – Light WAVE</a:t>
            </a:r>
          </a:p>
        </p:txBody>
      </p:sp>
      <p:sp>
        <p:nvSpPr>
          <p:cNvPr id="4" name="Slide Number Placeholder 3">
            <a:extLst>
              <a:ext uri="{FF2B5EF4-FFF2-40B4-BE49-F238E27FC236}">
                <a16:creationId xmlns:a16="http://schemas.microsoft.com/office/drawing/2014/main" id="{5F8C0E91-2BB0-4E4E-767B-B0EB73C3D0C0}"/>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12</a:t>
            </a:fld>
            <a:endParaRPr lang="en-US" dirty="0">
              <a:solidFill>
                <a:prstClr val="black"/>
              </a:solidFill>
            </a:endParaRPr>
          </a:p>
        </p:txBody>
      </p:sp>
      <p:sp>
        <p:nvSpPr>
          <p:cNvPr id="5" name="TextBox 4">
            <a:extLst>
              <a:ext uri="{FF2B5EF4-FFF2-40B4-BE49-F238E27FC236}">
                <a16:creationId xmlns:a16="http://schemas.microsoft.com/office/drawing/2014/main" id="{E41A60AC-939F-D93C-CBF5-95468D2BB863}"/>
              </a:ext>
            </a:extLst>
          </p:cNvPr>
          <p:cNvSpPr txBox="1"/>
          <p:nvPr/>
        </p:nvSpPr>
        <p:spPr>
          <a:xfrm>
            <a:off x="5070731" y="6632393"/>
            <a:ext cx="2050538" cy="246221"/>
          </a:xfrm>
          <a:prstGeom prst="rect">
            <a:avLst/>
          </a:prstGeom>
          <a:noFill/>
        </p:spPr>
        <p:txBody>
          <a:bodyPr wrap="square" rtlCol="0">
            <a:spAutoFit/>
          </a:bodyPr>
          <a:lstStyle/>
          <a:p>
            <a:r>
              <a:rPr lang="en-US" sz="1000" i="1" dirty="0"/>
              <a:t>Image Credit: NASA/Daniel Rutter</a:t>
            </a:r>
          </a:p>
        </p:txBody>
      </p:sp>
      <p:sp>
        <p:nvSpPr>
          <p:cNvPr id="9" name="Content Placeholder 2">
            <a:extLst>
              <a:ext uri="{FF2B5EF4-FFF2-40B4-BE49-F238E27FC236}">
                <a16:creationId xmlns:a16="http://schemas.microsoft.com/office/drawing/2014/main" id="{250E2565-5B25-C6DE-356C-FC2E3F65F3F6}"/>
              </a:ext>
            </a:extLst>
          </p:cNvPr>
          <p:cNvSpPr>
            <a:spLocks noGrp="1"/>
          </p:cNvSpPr>
          <p:nvPr>
            <p:ph idx="1"/>
          </p:nvPr>
        </p:nvSpPr>
        <p:spPr>
          <a:xfrm>
            <a:off x="609600" y="1146176"/>
            <a:ext cx="10972800" cy="1353833"/>
          </a:xfrm>
        </p:spPr>
        <p:txBody>
          <a:bodyPr/>
          <a:lstStyle/>
          <a:p>
            <a:r>
              <a:rPr lang="en-US" dirty="0"/>
              <a:t>Both PRIME-1 and VIPER will not capture water. Instruments will observe water vapor and other volatiles as they sublime and are released to the vacuum of space. </a:t>
            </a:r>
          </a:p>
          <a:p>
            <a:r>
              <a:rPr lang="en-US" dirty="0"/>
              <a:t>The Light Water Analysis and Volatiles Extraction (Light WAVE) subsystem is designed to quantify and capture water ice extracted from the lunar surface. </a:t>
            </a:r>
          </a:p>
        </p:txBody>
      </p:sp>
    </p:spTree>
    <p:extLst>
      <p:ext uri="{BB962C8B-B14F-4D97-AF65-F5344CB8AC3E}">
        <p14:creationId xmlns:p14="http://schemas.microsoft.com/office/powerpoint/2010/main" val="3769555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Presentation will play OVEN video (uploaded separately to STRIVES)</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13</a:t>
            </a:fld>
            <a:endParaRPr lang="en-US" dirty="0">
              <a:solidFill>
                <a:prstClr val="black"/>
              </a:solidFill>
            </a:endParaRPr>
          </a:p>
        </p:txBody>
      </p:sp>
      <p:sp>
        <p:nvSpPr>
          <p:cNvPr id="5" name="TextBox 4"/>
          <p:cNvSpPr txBox="1"/>
          <p:nvPr/>
        </p:nvSpPr>
        <p:spPr>
          <a:xfrm>
            <a:off x="5280378" y="6598365"/>
            <a:ext cx="1631243" cy="246221"/>
          </a:xfrm>
          <a:prstGeom prst="rect">
            <a:avLst/>
          </a:prstGeom>
          <a:noFill/>
        </p:spPr>
        <p:txBody>
          <a:bodyPr wrap="square" rtlCol="0">
            <a:spAutoFit/>
          </a:bodyPr>
          <a:lstStyle/>
          <a:p>
            <a:pPr algn="ctr"/>
            <a:r>
              <a:rPr lang="en-US" sz="1000" i="1" dirty="0">
                <a:solidFill>
                  <a:schemeClr val="bg1"/>
                </a:solidFill>
              </a:rPr>
              <a:t>Video Credit: NASA/JSC</a:t>
            </a:r>
          </a:p>
        </p:txBody>
      </p:sp>
    </p:spTree>
    <p:extLst>
      <p:ext uri="{BB962C8B-B14F-4D97-AF65-F5344CB8AC3E}">
        <p14:creationId xmlns:p14="http://schemas.microsoft.com/office/powerpoint/2010/main" val="1612367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F2FEE34-CA66-C69D-8D5B-62834F4CDA74}"/>
              </a:ext>
            </a:extLst>
          </p:cNvPr>
          <p:cNvPicPr>
            <a:picLocks noChangeAspect="1"/>
          </p:cNvPicPr>
          <p:nvPr/>
        </p:nvPicPr>
        <p:blipFill>
          <a:blip r:embed="rId3"/>
          <a:stretch>
            <a:fillRect/>
          </a:stretch>
        </p:blipFill>
        <p:spPr>
          <a:xfrm>
            <a:off x="0" y="1595936"/>
            <a:ext cx="11403096" cy="4298432"/>
          </a:xfrm>
          <a:prstGeom prst="rect">
            <a:avLst/>
          </a:prstGeom>
        </p:spPr>
      </p:pic>
      <p:sp>
        <p:nvSpPr>
          <p:cNvPr id="2" name="Title 1"/>
          <p:cNvSpPr>
            <a:spLocks noGrp="1"/>
          </p:cNvSpPr>
          <p:nvPr>
            <p:ph type="title"/>
          </p:nvPr>
        </p:nvSpPr>
        <p:spPr/>
        <p:txBody>
          <a:bodyPr/>
          <a:lstStyle/>
          <a:p>
            <a:r>
              <a:rPr lang="en-US" dirty="0"/>
              <a:t>Lunar Ice Mining</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14</a:t>
            </a:fld>
            <a:endParaRPr lang="en-US" dirty="0">
              <a:solidFill>
                <a:prstClr val="black"/>
              </a:solidFill>
            </a:endParaRPr>
          </a:p>
        </p:txBody>
      </p:sp>
      <p:sp>
        <p:nvSpPr>
          <p:cNvPr id="5" name="TextBox 4"/>
          <p:cNvSpPr txBox="1"/>
          <p:nvPr/>
        </p:nvSpPr>
        <p:spPr>
          <a:xfrm>
            <a:off x="9206444" y="6475255"/>
            <a:ext cx="1631243" cy="246221"/>
          </a:xfrm>
          <a:prstGeom prst="rect">
            <a:avLst/>
          </a:prstGeom>
          <a:noFill/>
        </p:spPr>
        <p:txBody>
          <a:bodyPr wrap="square" rtlCol="0">
            <a:spAutoFit/>
          </a:bodyPr>
          <a:lstStyle/>
          <a:p>
            <a:r>
              <a:rPr lang="en-US" sz="1000" i="1" dirty="0">
                <a:solidFill>
                  <a:schemeClr val="bg1"/>
                </a:solidFill>
              </a:rPr>
              <a:t>Image Credit: NASA/JSC</a:t>
            </a:r>
          </a:p>
        </p:txBody>
      </p:sp>
      <p:cxnSp>
        <p:nvCxnSpPr>
          <p:cNvPr id="10" name="Straight Connector 9">
            <a:extLst>
              <a:ext uri="{FF2B5EF4-FFF2-40B4-BE49-F238E27FC236}">
                <a16:creationId xmlns:a16="http://schemas.microsoft.com/office/drawing/2014/main" id="{231AEE7F-757E-4AEB-96F1-5FC426B8B8DA}"/>
              </a:ext>
            </a:extLst>
          </p:cNvPr>
          <p:cNvCxnSpPr/>
          <p:nvPr/>
        </p:nvCxnSpPr>
        <p:spPr>
          <a:xfrm flipH="1">
            <a:off x="7353300" y="1291461"/>
            <a:ext cx="1417320" cy="948690"/>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8F8A67A9-B974-9EA3-C89E-B56751FC07B6}"/>
              </a:ext>
            </a:extLst>
          </p:cNvPr>
          <p:cNvSpPr txBox="1"/>
          <p:nvPr/>
        </p:nvSpPr>
        <p:spPr>
          <a:xfrm>
            <a:off x="8690610" y="882483"/>
            <a:ext cx="1520190" cy="646331"/>
          </a:xfrm>
          <a:prstGeom prst="rect">
            <a:avLst/>
          </a:prstGeom>
          <a:noFill/>
        </p:spPr>
        <p:txBody>
          <a:bodyPr wrap="square" rtlCol="0">
            <a:spAutoFit/>
          </a:bodyPr>
          <a:lstStyle/>
          <a:p>
            <a:r>
              <a:rPr lang="en-US" dirty="0"/>
              <a:t>RASSOR Excavator</a:t>
            </a:r>
          </a:p>
        </p:txBody>
      </p:sp>
      <p:cxnSp>
        <p:nvCxnSpPr>
          <p:cNvPr id="12" name="Straight Connector 11">
            <a:extLst>
              <a:ext uri="{FF2B5EF4-FFF2-40B4-BE49-F238E27FC236}">
                <a16:creationId xmlns:a16="http://schemas.microsoft.com/office/drawing/2014/main" id="{DA1CAFEE-7B27-2BB6-17D1-986D6E4435BB}"/>
              </a:ext>
            </a:extLst>
          </p:cNvPr>
          <p:cNvCxnSpPr>
            <a:cxnSpLocks/>
          </p:cNvCxnSpPr>
          <p:nvPr/>
        </p:nvCxnSpPr>
        <p:spPr>
          <a:xfrm flipH="1">
            <a:off x="7981950" y="2412236"/>
            <a:ext cx="788670" cy="504290"/>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B78AD75-F7F9-9506-6754-7BCD9BF6D8A6}"/>
              </a:ext>
            </a:extLst>
          </p:cNvPr>
          <p:cNvSpPr txBox="1"/>
          <p:nvPr/>
        </p:nvSpPr>
        <p:spPr>
          <a:xfrm>
            <a:off x="8690610" y="2116473"/>
            <a:ext cx="1520190" cy="369332"/>
          </a:xfrm>
          <a:prstGeom prst="rect">
            <a:avLst/>
          </a:prstGeom>
          <a:noFill/>
        </p:spPr>
        <p:txBody>
          <a:bodyPr wrap="square" rtlCol="0">
            <a:spAutoFit/>
          </a:bodyPr>
          <a:lstStyle/>
          <a:p>
            <a:r>
              <a:rPr lang="en-US" dirty="0"/>
              <a:t>Hopper</a:t>
            </a:r>
          </a:p>
        </p:txBody>
      </p:sp>
      <p:cxnSp>
        <p:nvCxnSpPr>
          <p:cNvPr id="16" name="Straight Connector 15">
            <a:extLst>
              <a:ext uri="{FF2B5EF4-FFF2-40B4-BE49-F238E27FC236}">
                <a16:creationId xmlns:a16="http://schemas.microsoft.com/office/drawing/2014/main" id="{C48EF1E3-65A3-8C33-73A8-0C0A543C9CF4}"/>
              </a:ext>
            </a:extLst>
          </p:cNvPr>
          <p:cNvCxnSpPr>
            <a:cxnSpLocks/>
          </p:cNvCxnSpPr>
          <p:nvPr/>
        </p:nvCxnSpPr>
        <p:spPr>
          <a:xfrm flipH="1">
            <a:off x="6208395" y="4951126"/>
            <a:ext cx="1268730" cy="912464"/>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9A522AA6-E642-DBCF-7862-FBD37C82E803}"/>
              </a:ext>
            </a:extLst>
          </p:cNvPr>
          <p:cNvSpPr txBox="1"/>
          <p:nvPr/>
        </p:nvSpPr>
        <p:spPr>
          <a:xfrm>
            <a:off x="4758691" y="5621244"/>
            <a:ext cx="1520190" cy="369332"/>
          </a:xfrm>
          <a:prstGeom prst="rect">
            <a:avLst/>
          </a:prstGeom>
          <a:noFill/>
        </p:spPr>
        <p:txBody>
          <a:bodyPr wrap="square" rtlCol="0">
            <a:spAutoFit/>
          </a:bodyPr>
          <a:lstStyle/>
          <a:p>
            <a:r>
              <a:rPr lang="en-US" dirty="0"/>
              <a:t>Auger Dryer</a:t>
            </a:r>
          </a:p>
        </p:txBody>
      </p:sp>
      <p:cxnSp>
        <p:nvCxnSpPr>
          <p:cNvPr id="19" name="Straight Connector 18">
            <a:extLst>
              <a:ext uri="{FF2B5EF4-FFF2-40B4-BE49-F238E27FC236}">
                <a16:creationId xmlns:a16="http://schemas.microsoft.com/office/drawing/2014/main" id="{7AE43530-6B7C-AEFA-157A-4BE79A117067}"/>
              </a:ext>
            </a:extLst>
          </p:cNvPr>
          <p:cNvCxnSpPr>
            <a:cxnSpLocks/>
          </p:cNvCxnSpPr>
          <p:nvPr/>
        </p:nvCxnSpPr>
        <p:spPr>
          <a:xfrm>
            <a:off x="8770620" y="4837210"/>
            <a:ext cx="1667063" cy="424854"/>
          </a:xfrm>
          <a:prstGeom prst="line">
            <a:avLst/>
          </a:prstGeom>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0F3DBDD3-4150-913F-8DF8-5CBB4DC66C09}"/>
              </a:ext>
            </a:extLst>
          </p:cNvPr>
          <p:cNvSpPr txBox="1"/>
          <p:nvPr/>
        </p:nvSpPr>
        <p:spPr>
          <a:xfrm>
            <a:off x="10437683" y="4972976"/>
            <a:ext cx="1681693" cy="646331"/>
          </a:xfrm>
          <a:prstGeom prst="rect">
            <a:avLst/>
          </a:prstGeom>
          <a:noFill/>
        </p:spPr>
        <p:txBody>
          <a:bodyPr wrap="square" rtlCol="0">
            <a:spAutoFit/>
          </a:bodyPr>
          <a:lstStyle/>
          <a:p>
            <a:r>
              <a:rPr lang="en-US" dirty="0"/>
              <a:t>Water Capture and Transport</a:t>
            </a:r>
          </a:p>
        </p:txBody>
      </p:sp>
      <p:sp>
        <p:nvSpPr>
          <p:cNvPr id="6" name="TextBox 5">
            <a:extLst>
              <a:ext uri="{FF2B5EF4-FFF2-40B4-BE49-F238E27FC236}">
                <a16:creationId xmlns:a16="http://schemas.microsoft.com/office/drawing/2014/main" id="{3A383726-1438-2EA8-1C73-4368A839F307}"/>
              </a:ext>
            </a:extLst>
          </p:cNvPr>
          <p:cNvSpPr txBox="1"/>
          <p:nvPr/>
        </p:nvSpPr>
        <p:spPr>
          <a:xfrm>
            <a:off x="1354313" y="6365123"/>
            <a:ext cx="9581940" cy="307777"/>
          </a:xfrm>
          <a:prstGeom prst="rect">
            <a:avLst/>
          </a:prstGeom>
          <a:noFill/>
        </p:spPr>
        <p:txBody>
          <a:bodyPr wrap="square">
            <a:spAutoFit/>
          </a:bodyPr>
          <a:lstStyle/>
          <a:p>
            <a:r>
              <a:rPr lang="en-US" sz="1400" dirty="0">
                <a:solidFill>
                  <a:srgbClr val="222222"/>
                </a:solidFill>
                <a:latin typeface="Arial" panose="020B0604020202020204" pitchFamily="34" charset="0"/>
                <a:hlinkClick r:id="rId4"/>
              </a:rPr>
              <a:t>Linne, D. L., Kleinhenz, J. E., &amp; Paz, A. (2020). Lunar water pilot plant conceptual design. In </a:t>
            </a:r>
            <a:r>
              <a:rPr lang="en-US" sz="1400" i="1" dirty="0">
                <a:solidFill>
                  <a:srgbClr val="222222"/>
                </a:solidFill>
                <a:latin typeface="Arial" panose="020B0604020202020204" pitchFamily="34" charset="0"/>
                <a:hlinkClick r:id="rId4"/>
              </a:rPr>
              <a:t>ASCEND 2020</a:t>
            </a:r>
            <a:r>
              <a:rPr lang="en-US" sz="1400" dirty="0">
                <a:solidFill>
                  <a:srgbClr val="222222"/>
                </a:solidFill>
                <a:latin typeface="Arial" panose="020B0604020202020204" pitchFamily="34" charset="0"/>
                <a:hlinkClick r:id="rId4"/>
              </a:rPr>
              <a:t> (p. 4236).</a:t>
            </a:r>
            <a:endParaRPr lang="en-US" sz="1400" dirty="0"/>
          </a:p>
        </p:txBody>
      </p:sp>
    </p:spTree>
    <p:extLst>
      <p:ext uri="{BB962C8B-B14F-4D97-AF65-F5344CB8AC3E}">
        <p14:creationId xmlns:p14="http://schemas.microsoft.com/office/powerpoint/2010/main" val="27421123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Ice Mining - Excavation</a:t>
            </a:r>
          </a:p>
        </p:txBody>
      </p:sp>
      <p:sp>
        <p:nvSpPr>
          <p:cNvPr id="4" name="TextBox 3">
            <a:extLst>
              <a:ext uri="{FF2B5EF4-FFF2-40B4-BE49-F238E27FC236}">
                <a16:creationId xmlns:a16="http://schemas.microsoft.com/office/drawing/2014/main" id="{449E1CD1-6515-AD5D-B1B1-181324BE4A84}"/>
              </a:ext>
            </a:extLst>
          </p:cNvPr>
          <p:cNvSpPr txBox="1"/>
          <p:nvPr/>
        </p:nvSpPr>
        <p:spPr>
          <a:xfrm>
            <a:off x="0" y="6628205"/>
            <a:ext cx="1631243" cy="246221"/>
          </a:xfrm>
          <a:prstGeom prst="rect">
            <a:avLst/>
          </a:prstGeom>
          <a:noFill/>
        </p:spPr>
        <p:txBody>
          <a:bodyPr wrap="square" rtlCol="0">
            <a:spAutoFit/>
          </a:bodyPr>
          <a:lstStyle/>
          <a:p>
            <a:r>
              <a:rPr lang="en-US" sz="1000" i="1" dirty="0">
                <a:solidFill>
                  <a:schemeClr val="bg1"/>
                </a:solidFill>
              </a:rPr>
              <a:t>Video Credit: NASA/KSC</a:t>
            </a:r>
          </a:p>
        </p:txBody>
      </p:sp>
      <p:pic>
        <p:nvPicPr>
          <p:cNvPr id="6" name="Picture 5">
            <a:extLst>
              <a:ext uri="{FF2B5EF4-FFF2-40B4-BE49-F238E27FC236}">
                <a16:creationId xmlns:a16="http://schemas.microsoft.com/office/drawing/2014/main" id="{419EB396-B622-568E-1784-7EDF9F442B9D}"/>
              </a:ext>
            </a:extLst>
          </p:cNvPr>
          <p:cNvPicPr>
            <a:picLocks noChangeAspect="1"/>
          </p:cNvPicPr>
          <p:nvPr/>
        </p:nvPicPr>
        <p:blipFill>
          <a:blip r:embed="rId3"/>
          <a:stretch>
            <a:fillRect/>
          </a:stretch>
        </p:blipFill>
        <p:spPr>
          <a:xfrm>
            <a:off x="316440" y="2768981"/>
            <a:ext cx="5461790" cy="3178404"/>
          </a:xfrm>
          <a:prstGeom prst="rect">
            <a:avLst/>
          </a:prstGeom>
        </p:spPr>
      </p:pic>
      <p:sp>
        <p:nvSpPr>
          <p:cNvPr id="7" name="TextBox 6">
            <a:extLst>
              <a:ext uri="{FF2B5EF4-FFF2-40B4-BE49-F238E27FC236}">
                <a16:creationId xmlns:a16="http://schemas.microsoft.com/office/drawing/2014/main" id="{8E981F86-AB8F-7140-453E-6D7F6262A2A2}"/>
              </a:ext>
            </a:extLst>
          </p:cNvPr>
          <p:cNvSpPr txBox="1"/>
          <p:nvPr/>
        </p:nvSpPr>
        <p:spPr>
          <a:xfrm>
            <a:off x="238619" y="5937561"/>
            <a:ext cx="6881395" cy="369332"/>
          </a:xfrm>
          <a:prstGeom prst="rect">
            <a:avLst/>
          </a:prstGeom>
          <a:noFill/>
        </p:spPr>
        <p:txBody>
          <a:bodyPr wrap="square" rtlCol="0">
            <a:spAutoFit/>
          </a:bodyPr>
          <a:lstStyle/>
          <a:p>
            <a:r>
              <a:rPr lang="en-US" dirty="0"/>
              <a:t>Regolith Advanced Surface Systems Operations Robot (RASSOR)</a:t>
            </a:r>
          </a:p>
        </p:txBody>
      </p:sp>
      <p:sp>
        <p:nvSpPr>
          <p:cNvPr id="8" name="TextBox 7">
            <a:extLst>
              <a:ext uri="{FF2B5EF4-FFF2-40B4-BE49-F238E27FC236}">
                <a16:creationId xmlns:a16="http://schemas.microsoft.com/office/drawing/2014/main" id="{446DBBFA-FAFC-8355-B4B9-2F456A38CB18}"/>
              </a:ext>
            </a:extLst>
          </p:cNvPr>
          <p:cNvSpPr txBox="1"/>
          <p:nvPr/>
        </p:nvSpPr>
        <p:spPr>
          <a:xfrm>
            <a:off x="2395625" y="6443670"/>
            <a:ext cx="2050538" cy="246221"/>
          </a:xfrm>
          <a:prstGeom prst="rect">
            <a:avLst/>
          </a:prstGeom>
          <a:noFill/>
        </p:spPr>
        <p:txBody>
          <a:bodyPr wrap="square" rtlCol="0">
            <a:spAutoFit/>
          </a:bodyPr>
          <a:lstStyle/>
          <a:p>
            <a:r>
              <a:rPr lang="en-US" sz="1000" i="1" dirty="0"/>
              <a:t>Image Credit: NASA/KSC</a:t>
            </a:r>
          </a:p>
        </p:txBody>
      </p:sp>
      <p:sp>
        <p:nvSpPr>
          <p:cNvPr id="9" name="TextBox 8">
            <a:extLst>
              <a:ext uri="{FF2B5EF4-FFF2-40B4-BE49-F238E27FC236}">
                <a16:creationId xmlns:a16="http://schemas.microsoft.com/office/drawing/2014/main" id="{4ED3AE5A-E8ED-A482-9F81-7532C361AEAD}"/>
              </a:ext>
            </a:extLst>
          </p:cNvPr>
          <p:cNvSpPr txBox="1"/>
          <p:nvPr/>
        </p:nvSpPr>
        <p:spPr>
          <a:xfrm>
            <a:off x="238619" y="1204686"/>
            <a:ext cx="11191381" cy="1477328"/>
          </a:xfrm>
          <a:prstGeom prst="rect">
            <a:avLst/>
          </a:prstGeom>
          <a:noFill/>
        </p:spPr>
        <p:txBody>
          <a:bodyPr wrap="square" rtlCol="0">
            <a:spAutoFit/>
          </a:bodyPr>
          <a:lstStyle/>
          <a:p>
            <a:pPr marL="285750" indent="-285750">
              <a:buFont typeface="Arial" panose="020B0604020202020204" pitchFamily="34" charset="0"/>
              <a:buChar char="•"/>
            </a:pPr>
            <a:r>
              <a:rPr lang="en-US" dirty="0"/>
              <a:t>10 </a:t>
            </a:r>
            <a:r>
              <a:rPr lang="en-US" dirty="0" err="1"/>
              <a:t>Tonnes</a:t>
            </a:r>
            <a:r>
              <a:rPr lang="en-US" dirty="0"/>
              <a:t> (1000kg) of oxygen per year is considered a full-scale production rate until more information becomes available on lunar landers</a:t>
            </a:r>
          </a:p>
          <a:p>
            <a:pPr marL="285750" indent="-285750">
              <a:buFont typeface="Arial" panose="020B0604020202020204" pitchFamily="34" charset="0"/>
              <a:buChar char="•"/>
            </a:pPr>
            <a:r>
              <a:rPr lang="en-US" dirty="0"/>
              <a:t>10 </a:t>
            </a:r>
            <a:r>
              <a:rPr lang="en-US" dirty="0" err="1"/>
              <a:t>Tonnes</a:t>
            </a:r>
            <a:r>
              <a:rPr lang="en-US" dirty="0"/>
              <a:t> of oxygen per year requires 15 </a:t>
            </a:r>
            <a:r>
              <a:rPr lang="en-US" dirty="0" err="1"/>
              <a:t>Tonnes</a:t>
            </a:r>
            <a:r>
              <a:rPr lang="en-US" dirty="0"/>
              <a:t> of water</a:t>
            </a:r>
          </a:p>
          <a:p>
            <a:pPr marL="285750" indent="-285750">
              <a:buFont typeface="Arial" panose="020B0604020202020204" pitchFamily="34" charset="0"/>
              <a:buChar char="•"/>
            </a:pPr>
            <a:r>
              <a:rPr lang="en-US" dirty="0"/>
              <a:t>Assuming 5% water ice, with a density of 1.25 g/cc and an excavation depth of 5 cm, it would take ~67% of the area of a football pitch to produce 15 </a:t>
            </a:r>
            <a:r>
              <a:rPr lang="en-US" dirty="0" err="1"/>
              <a:t>Tonnes</a:t>
            </a:r>
            <a:r>
              <a:rPr lang="en-US" dirty="0"/>
              <a:t> of water</a:t>
            </a:r>
          </a:p>
        </p:txBody>
      </p:sp>
      <p:pic>
        <p:nvPicPr>
          <p:cNvPr id="11" name="Picture 10">
            <a:extLst>
              <a:ext uri="{FF2B5EF4-FFF2-40B4-BE49-F238E27FC236}">
                <a16:creationId xmlns:a16="http://schemas.microsoft.com/office/drawing/2014/main" id="{80382C4E-1024-3370-F617-FCCE1DED0AB4}"/>
              </a:ext>
            </a:extLst>
          </p:cNvPr>
          <p:cNvPicPr>
            <a:picLocks noChangeAspect="1"/>
          </p:cNvPicPr>
          <p:nvPr/>
        </p:nvPicPr>
        <p:blipFill>
          <a:blip r:embed="rId4"/>
          <a:stretch>
            <a:fillRect/>
          </a:stretch>
        </p:blipFill>
        <p:spPr>
          <a:xfrm>
            <a:off x="7273098" y="3697447"/>
            <a:ext cx="3887287" cy="2261113"/>
          </a:xfrm>
          <a:prstGeom prst="rect">
            <a:avLst/>
          </a:prstGeom>
        </p:spPr>
      </p:pic>
      <p:sp>
        <p:nvSpPr>
          <p:cNvPr id="13" name="Rectangle 12">
            <a:extLst>
              <a:ext uri="{FF2B5EF4-FFF2-40B4-BE49-F238E27FC236}">
                <a16:creationId xmlns:a16="http://schemas.microsoft.com/office/drawing/2014/main" id="{EB4BFAC3-DE1E-EBCF-B069-9ECC5D85DAD0}"/>
              </a:ext>
            </a:extLst>
          </p:cNvPr>
          <p:cNvSpPr/>
          <p:nvPr/>
        </p:nvSpPr>
        <p:spPr>
          <a:xfrm>
            <a:off x="7947498" y="3697447"/>
            <a:ext cx="2529191" cy="2261113"/>
          </a:xfrm>
          <a:prstGeom prst="rect">
            <a:avLst/>
          </a:prstGeom>
          <a:solidFill>
            <a:srgbClr val="0066FF">
              <a:alpha val="50196"/>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Left Brace 13">
            <a:extLst>
              <a:ext uri="{FF2B5EF4-FFF2-40B4-BE49-F238E27FC236}">
                <a16:creationId xmlns:a16="http://schemas.microsoft.com/office/drawing/2014/main" id="{C07C719B-CBA1-670B-F715-5EB10641F60B}"/>
              </a:ext>
            </a:extLst>
          </p:cNvPr>
          <p:cNvSpPr/>
          <p:nvPr/>
        </p:nvSpPr>
        <p:spPr>
          <a:xfrm rot="5400000">
            <a:off x="9027425" y="2179746"/>
            <a:ext cx="369333" cy="2529192"/>
          </a:xfrm>
          <a:prstGeom prst="leftBrace">
            <a:avLst>
              <a:gd name="adj1" fmla="val 8333"/>
              <a:gd name="adj2" fmla="val 496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a:extLst>
              <a:ext uri="{FF2B5EF4-FFF2-40B4-BE49-F238E27FC236}">
                <a16:creationId xmlns:a16="http://schemas.microsoft.com/office/drawing/2014/main" id="{2D8CE5F2-4B1E-3386-5102-D4AA176C1AD3}"/>
              </a:ext>
            </a:extLst>
          </p:cNvPr>
          <p:cNvSpPr txBox="1"/>
          <p:nvPr/>
        </p:nvSpPr>
        <p:spPr>
          <a:xfrm>
            <a:off x="7801583" y="2841011"/>
            <a:ext cx="2675106" cy="369332"/>
          </a:xfrm>
          <a:prstGeom prst="rect">
            <a:avLst/>
          </a:prstGeom>
          <a:noFill/>
        </p:spPr>
        <p:txBody>
          <a:bodyPr wrap="square" rtlCol="0">
            <a:spAutoFit/>
          </a:bodyPr>
          <a:lstStyle/>
          <a:p>
            <a:pPr algn="ctr"/>
            <a:r>
              <a:rPr lang="en-US" dirty="0"/>
              <a:t>5% and 5cm deep</a:t>
            </a:r>
          </a:p>
        </p:txBody>
      </p:sp>
    </p:spTree>
    <p:extLst>
      <p:ext uri="{BB962C8B-B14F-4D97-AF65-F5344CB8AC3E}">
        <p14:creationId xmlns:p14="http://schemas.microsoft.com/office/powerpoint/2010/main" val="3604901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2266-CA1C-6D48-C75B-815384609B64}"/>
              </a:ext>
            </a:extLst>
          </p:cNvPr>
          <p:cNvSpPr>
            <a:spLocks noGrp="1"/>
          </p:cNvSpPr>
          <p:nvPr>
            <p:ph type="title"/>
          </p:nvPr>
        </p:nvSpPr>
        <p:spPr/>
        <p:txBody>
          <a:bodyPr/>
          <a:lstStyle/>
          <a:p>
            <a:r>
              <a:rPr lang="en-US" dirty="0"/>
              <a:t>Lunar Ice Mining – Water Extraction</a:t>
            </a:r>
          </a:p>
        </p:txBody>
      </p:sp>
      <p:sp>
        <p:nvSpPr>
          <p:cNvPr id="4" name="Slide Number Placeholder 3">
            <a:extLst>
              <a:ext uri="{FF2B5EF4-FFF2-40B4-BE49-F238E27FC236}">
                <a16:creationId xmlns:a16="http://schemas.microsoft.com/office/drawing/2014/main" id="{04373733-7A39-D0DA-88CD-4CB2ED5BDCB0}"/>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16</a:t>
            </a:fld>
            <a:endParaRPr lang="en-US" dirty="0">
              <a:solidFill>
                <a:prstClr val="black"/>
              </a:solidFill>
            </a:endParaRPr>
          </a:p>
        </p:txBody>
      </p:sp>
      <p:pic>
        <p:nvPicPr>
          <p:cNvPr id="6" name="Picture 5">
            <a:extLst>
              <a:ext uri="{FF2B5EF4-FFF2-40B4-BE49-F238E27FC236}">
                <a16:creationId xmlns:a16="http://schemas.microsoft.com/office/drawing/2014/main" id="{D66FE952-ED2B-FE06-CDDF-5A9E1BAC297D}"/>
              </a:ext>
            </a:extLst>
          </p:cNvPr>
          <p:cNvPicPr>
            <a:picLocks noChangeAspect="1"/>
          </p:cNvPicPr>
          <p:nvPr/>
        </p:nvPicPr>
        <p:blipFill>
          <a:blip r:embed="rId2"/>
          <a:stretch>
            <a:fillRect/>
          </a:stretch>
        </p:blipFill>
        <p:spPr>
          <a:xfrm>
            <a:off x="176212" y="1035051"/>
            <a:ext cx="11839575" cy="5686425"/>
          </a:xfrm>
          <a:prstGeom prst="rect">
            <a:avLst/>
          </a:prstGeom>
        </p:spPr>
      </p:pic>
    </p:spTree>
    <p:extLst>
      <p:ext uri="{BB962C8B-B14F-4D97-AF65-F5344CB8AC3E}">
        <p14:creationId xmlns:p14="http://schemas.microsoft.com/office/powerpoint/2010/main" val="2168248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Purification and Deionization</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17</a:t>
            </a:fld>
            <a:endParaRPr lang="en-US" dirty="0">
              <a:solidFill>
                <a:prstClr val="black"/>
              </a:solidFill>
            </a:endParaRPr>
          </a:p>
        </p:txBody>
      </p:sp>
      <p:sp>
        <p:nvSpPr>
          <p:cNvPr id="5" name="TextBox 4"/>
          <p:cNvSpPr txBox="1"/>
          <p:nvPr/>
        </p:nvSpPr>
        <p:spPr>
          <a:xfrm>
            <a:off x="9206444" y="6475255"/>
            <a:ext cx="1631243" cy="246221"/>
          </a:xfrm>
          <a:prstGeom prst="rect">
            <a:avLst/>
          </a:prstGeom>
          <a:noFill/>
        </p:spPr>
        <p:txBody>
          <a:bodyPr wrap="square" rtlCol="0">
            <a:spAutoFit/>
          </a:bodyPr>
          <a:lstStyle/>
          <a:p>
            <a:r>
              <a:rPr lang="en-US" sz="1000" i="1" dirty="0">
                <a:solidFill>
                  <a:schemeClr val="bg1"/>
                </a:solidFill>
              </a:rPr>
              <a:t>Image Credit: NASA/JSC</a:t>
            </a:r>
          </a:p>
        </p:txBody>
      </p:sp>
      <p:sp>
        <p:nvSpPr>
          <p:cNvPr id="3" name="TextBox 2">
            <a:extLst>
              <a:ext uri="{FF2B5EF4-FFF2-40B4-BE49-F238E27FC236}">
                <a16:creationId xmlns:a16="http://schemas.microsoft.com/office/drawing/2014/main" id="{AD9E3949-0ABE-2187-469F-765459F93655}"/>
              </a:ext>
            </a:extLst>
          </p:cNvPr>
          <p:cNvSpPr txBox="1"/>
          <p:nvPr/>
        </p:nvSpPr>
        <p:spPr>
          <a:xfrm>
            <a:off x="2071101" y="3393533"/>
            <a:ext cx="2561961" cy="738664"/>
          </a:xfrm>
          <a:prstGeom prst="rect">
            <a:avLst/>
          </a:prstGeom>
          <a:noFill/>
        </p:spPr>
        <p:txBody>
          <a:bodyPr wrap="square" rtlCol="0">
            <a:spAutoFit/>
          </a:bodyPr>
          <a:lstStyle/>
          <a:p>
            <a:pPr algn="r"/>
            <a:r>
              <a:rPr lang="en-US" sz="1400" dirty="0"/>
              <a:t>Water mixed with LHT simulant, distilled and filtered to &lt;0.5 microns</a:t>
            </a:r>
          </a:p>
        </p:txBody>
      </p:sp>
      <p:sp>
        <p:nvSpPr>
          <p:cNvPr id="6" name="Left Brace 5">
            <a:extLst>
              <a:ext uri="{FF2B5EF4-FFF2-40B4-BE49-F238E27FC236}">
                <a16:creationId xmlns:a16="http://schemas.microsoft.com/office/drawing/2014/main" id="{A40B72D7-80C9-9BC7-2B24-B94461F9157C}"/>
              </a:ext>
            </a:extLst>
          </p:cNvPr>
          <p:cNvSpPr/>
          <p:nvPr/>
        </p:nvSpPr>
        <p:spPr>
          <a:xfrm>
            <a:off x="4586676" y="1485234"/>
            <a:ext cx="225605" cy="72554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e 6">
            <a:extLst>
              <a:ext uri="{FF2B5EF4-FFF2-40B4-BE49-F238E27FC236}">
                <a16:creationId xmlns:a16="http://schemas.microsoft.com/office/drawing/2014/main" id="{46A61013-D6B6-F9D7-D6E5-1E76D2A7F8E2}"/>
              </a:ext>
            </a:extLst>
          </p:cNvPr>
          <p:cNvSpPr/>
          <p:nvPr/>
        </p:nvSpPr>
        <p:spPr>
          <a:xfrm>
            <a:off x="4595547" y="3446867"/>
            <a:ext cx="225605" cy="228032"/>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Left Brace 7">
            <a:extLst>
              <a:ext uri="{FF2B5EF4-FFF2-40B4-BE49-F238E27FC236}">
                <a16:creationId xmlns:a16="http://schemas.microsoft.com/office/drawing/2014/main" id="{E5F19E95-D445-72B6-D278-EB3C6791F73E}"/>
              </a:ext>
            </a:extLst>
          </p:cNvPr>
          <p:cNvSpPr/>
          <p:nvPr/>
        </p:nvSpPr>
        <p:spPr>
          <a:xfrm flipH="1">
            <a:off x="7580073" y="3116029"/>
            <a:ext cx="323842" cy="1211386"/>
          </a:xfrm>
          <a:prstGeom prst="leftBrace">
            <a:avLst>
              <a:gd name="adj1" fmla="val 8333"/>
              <a:gd name="adj2" fmla="val 51527"/>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C70E98AD-7192-89E5-8E22-7495B2BDE9D8}"/>
              </a:ext>
            </a:extLst>
          </p:cNvPr>
          <p:cNvSpPr txBox="1"/>
          <p:nvPr/>
        </p:nvSpPr>
        <p:spPr>
          <a:xfrm>
            <a:off x="2360674" y="1230922"/>
            <a:ext cx="2266285" cy="738664"/>
          </a:xfrm>
          <a:prstGeom prst="rect">
            <a:avLst/>
          </a:prstGeom>
          <a:noFill/>
        </p:spPr>
        <p:txBody>
          <a:bodyPr wrap="square" rtlCol="0">
            <a:spAutoFit/>
          </a:bodyPr>
          <a:lstStyle/>
          <a:p>
            <a:pPr algn="r"/>
            <a:r>
              <a:rPr lang="en-US" sz="1400" dirty="0"/>
              <a:t>Typical PEM </a:t>
            </a:r>
            <a:r>
              <a:rPr lang="en-US" sz="1400" dirty="0" err="1"/>
              <a:t>electrolyzer</a:t>
            </a:r>
            <a:r>
              <a:rPr lang="en-US" sz="1400" dirty="0"/>
              <a:t> feedwater requirements</a:t>
            </a:r>
          </a:p>
          <a:p>
            <a:pPr algn="r"/>
            <a:r>
              <a:rPr lang="en-US" sz="1400" dirty="0"/>
              <a:t>(deionized water)</a:t>
            </a:r>
          </a:p>
        </p:txBody>
      </p:sp>
      <p:sp>
        <p:nvSpPr>
          <p:cNvPr id="10" name="TextBox 9">
            <a:extLst>
              <a:ext uri="{FF2B5EF4-FFF2-40B4-BE49-F238E27FC236}">
                <a16:creationId xmlns:a16="http://schemas.microsoft.com/office/drawing/2014/main" id="{29FE14F9-884F-3B84-4AE1-1831C6F9C8C0}"/>
              </a:ext>
            </a:extLst>
          </p:cNvPr>
          <p:cNvSpPr txBox="1"/>
          <p:nvPr/>
        </p:nvSpPr>
        <p:spPr>
          <a:xfrm>
            <a:off x="7880000" y="3499942"/>
            <a:ext cx="2661556" cy="738664"/>
          </a:xfrm>
          <a:prstGeom prst="rect">
            <a:avLst/>
          </a:prstGeom>
          <a:noFill/>
        </p:spPr>
        <p:txBody>
          <a:bodyPr wrap="square" rtlCol="0">
            <a:spAutoFit/>
          </a:bodyPr>
          <a:lstStyle/>
          <a:p>
            <a:r>
              <a:rPr lang="en-US" sz="1400" dirty="0"/>
              <a:t>Mixed volatile stream (CO, H</a:t>
            </a:r>
            <a:r>
              <a:rPr lang="en-US" sz="1400" baseline="-25000" dirty="0"/>
              <a:t>2</a:t>
            </a:r>
            <a:r>
              <a:rPr lang="en-US" sz="1400" dirty="0"/>
              <a:t>, H</a:t>
            </a:r>
            <a:r>
              <a:rPr lang="en-US" sz="1400" baseline="-25000" dirty="0"/>
              <a:t>2</a:t>
            </a:r>
            <a:r>
              <a:rPr lang="en-US" sz="1400" dirty="0"/>
              <a:t>S, NH</a:t>
            </a:r>
            <a:r>
              <a:rPr lang="en-US" sz="1400" baseline="-25000" dirty="0"/>
              <a:t>3</a:t>
            </a:r>
            <a:r>
              <a:rPr lang="en-US" sz="1400" dirty="0"/>
              <a:t>, SO</a:t>
            </a:r>
            <a:r>
              <a:rPr lang="en-US" sz="1400" baseline="-25000" dirty="0"/>
              <a:t>2</a:t>
            </a:r>
            <a:r>
              <a:rPr lang="en-US" sz="1400" dirty="0"/>
              <a:t>, CH</a:t>
            </a:r>
            <a:r>
              <a:rPr lang="en-US" sz="1400" baseline="-25000" dirty="0"/>
              <a:t>3</a:t>
            </a:r>
            <a:r>
              <a:rPr lang="en-US" sz="1400" dirty="0"/>
              <a:t>OH, CH</a:t>
            </a:r>
            <a:r>
              <a:rPr lang="en-US" sz="1400" baseline="-25000" dirty="0"/>
              <a:t>4</a:t>
            </a:r>
            <a:r>
              <a:rPr lang="en-US" sz="1400" dirty="0"/>
              <a:t>, CO</a:t>
            </a:r>
            <a:r>
              <a:rPr lang="en-US" sz="1400" baseline="-25000" dirty="0"/>
              <a:t>2</a:t>
            </a:r>
            <a:r>
              <a:rPr lang="en-US" sz="1400" dirty="0"/>
              <a:t>) after freeze distillation (ICICLE) </a:t>
            </a:r>
            <a:r>
              <a:rPr lang="en-US" sz="1400" baseline="30000" dirty="0"/>
              <a:t>[1]</a:t>
            </a:r>
            <a:endParaRPr lang="en-US" sz="1400" dirty="0"/>
          </a:p>
        </p:txBody>
      </p:sp>
      <p:sp>
        <p:nvSpPr>
          <p:cNvPr id="11" name="TextBox 10">
            <a:extLst>
              <a:ext uri="{FF2B5EF4-FFF2-40B4-BE49-F238E27FC236}">
                <a16:creationId xmlns:a16="http://schemas.microsoft.com/office/drawing/2014/main" id="{0628555D-BCCE-3EA9-EB80-6911B4D870C0}"/>
              </a:ext>
            </a:extLst>
          </p:cNvPr>
          <p:cNvSpPr txBox="1"/>
          <p:nvPr/>
        </p:nvSpPr>
        <p:spPr>
          <a:xfrm>
            <a:off x="3339553" y="4151252"/>
            <a:ext cx="1201161" cy="307741"/>
          </a:xfrm>
          <a:prstGeom prst="rect">
            <a:avLst/>
          </a:prstGeom>
          <a:noFill/>
        </p:spPr>
        <p:txBody>
          <a:bodyPr wrap="square" rtlCol="0">
            <a:spAutoFit/>
          </a:bodyPr>
          <a:lstStyle/>
          <a:p>
            <a:pPr algn="r"/>
            <a:r>
              <a:rPr lang="en-US" sz="1400" dirty="0">
                <a:solidFill>
                  <a:schemeClr val="accent1"/>
                </a:solidFill>
              </a:rPr>
              <a:t>Tap water</a:t>
            </a:r>
          </a:p>
        </p:txBody>
      </p:sp>
      <p:sp>
        <p:nvSpPr>
          <p:cNvPr id="12" name="Right Brace 11">
            <a:extLst>
              <a:ext uri="{FF2B5EF4-FFF2-40B4-BE49-F238E27FC236}">
                <a16:creationId xmlns:a16="http://schemas.microsoft.com/office/drawing/2014/main" id="{1B25DE97-E996-EAB3-8790-2A0BCF1E6E26}"/>
              </a:ext>
            </a:extLst>
          </p:cNvPr>
          <p:cNvSpPr/>
          <p:nvPr/>
        </p:nvSpPr>
        <p:spPr>
          <a:xfrm flipH="1">
            <a:off x="4549903" y="4140736"/>
            <a:ext cx="295165" cy="336106"/>
          </a:xfrm>
          <a:prstGeom prst="rightBrace">
            <a:avLst>
              <a:gd name="adj1" fmla="val 8333"/>
              <a:gd name="adj2" fmla="val 46065"/>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6D78FF62-06E2-B91E-6AA0-554F6ED4145C}"/>
              </a:ext>
            </a:extLst>
          </p:cNvPr>
          <p:cNvSpPr txBox="1"/>
          <p:nvPr/>
        </p:nvSpPr>
        <p:spPr>
          <a:xfrm>
            <a:off x="2676022" y="2863188"/>
            <a:ext cx="1950937" cy="307777"/>
          </a:xfrm>
          <a:prstGeom prst="rect">
            <a:avLst/>
          </a:prstGeom>
          <a:noFill/>
        </p:spPr>
        <p:txBody>
          <a:bodyPr wrap="square" rtlCol="0">
            <a:spAutoFit/>
          </a:bodyPr>
          <a:lstStyle/>
          <a:p>
            <a:pPr algn="r"/>
            <a:r>
              <a:rPr lang="en-US" sz="1400" dirty="0">
                <a:solidFill>
                  <a:schemeClr val="accent1"/>
                </a:solidFill>
              </a:rPr>
              <a:t>Distilled water</a:t>
            </a:r>
          </a:p>
        </p:txBody>
      </p:sp>
      <p:sp>
        <p:nvSpPr>
          <p:cNvPr id="14" name="Left Brace 13">
            <a:extLst>
              <a:ext uri="{FF2B5EF4-FFF2-40B4-BE49-F238E27FC236}">
                <a16:creationId xmlns:a16="http://schemas.microsoft.com/office/drawing/2014/main" id="{7DCF321B-C2AF-DD5F-F72E-B41806626119}"/>
              </a:ext>
            </a:extLst>
          </p:cNvPr>
          <p:cNvSpPr/>
          <p:nvPr/>
        </p:nvSpPr>
        <p:spPr>
          <a:xfrm>
            <a:off x="4604420" y="2701355"/>
            <a:ext cx="225602" cy="6731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aphicFrame>
        <p:nvGraphicFramePr>
          <p:cNvPr id="15" name="Table 14">
            <a:extLst>
              <a:ext uri="{FF2B5EF4-FFF2-40B4-BE49-F238E27FC236}">
                <a16:creationId xmlns:a16="http://schemas.microsoft.com/office/drawing/2014/main" id="{9B091BD3-B900-461A-CB52-9B1C41EDBB16}"/>
              </a:ext>
            </a:extLst>
          </p:cNvPr>
          <p:cNvGraphicFramePr>
            <a:graphicFrameLocks noGrp="1"/>
          </p:cNvGraphicFramePr>
          <p:nvPr>
            <p:extLst>
              <p:ext uri="{D42A27DB-BD31-4B8C-83A1-F6EECF244321}">
                <p14:modId xmlns:p14="http://schemas.microsoft.com/office/powerpoint/2010/main" val="3744016728"/>
              </p:ext>
            </p:extLst>
          </p:nvPr>
        </p:nvGraphicFramePr>
        <p:xfrm>
          <a:off x="4830022" y="1019506"/>
          <a:ext cx="2731674" cy="4331502"/>
        </p:xfrm>
        <a:graphic>
          <a:graphicData uri="http://schemas.openxmlformats.org/drawingml/2006/table">
            <a:tbl>
              <a:tblPr/>
              <a:tblGrid>
                <a:gridCol w="1390011">
                  <a:extLst>
                    <a:ext uri="{9D8B030D-6E8A-4147-A177-3AD203B41FA5}">
                      <a16:colId xmlns:a16="http://schemas.microsoft.com/office/drawing/2014/main" val="3106818648"/>
                    </a:ext>
                  </a:extLst>
                </a:gridCol>
                <a:gridCol w="1341663">
                  <a:extLst>
                    <a:ext uri="{9D8B030D-6E8A-4147-A177-3AD203B41FA5}">
                      <a16:colId xmlns:a16="http://schemas.microsoft.com/office/drawing/2014/main" val="1775183711"/>
                    </a:ext>
                  </a:extLst>
                </a:gridCol>
              </a:tblGrid>
              <a:tr h="362611">
                <a:tc>
                  <a:txBody>
                    <a:bodyPr/>
                    <a:lstStyle/>
                    <a:p>
                      <a:pPr algn="ctr" fontAlgn="ctr"/>
                      <a:r>
                        <a:rPr lang="en-US" sz="1000" b="0" i="0" u="none" strike="noStrike">
                          <a:solidFill>
                            <a:srgbClr val="FFFFFF"/>
                          </a:solidFill>
                          <a:effectLst/>
                          <a:latin typeface="Calibri" panose="020F0502020204030204" pitchFamily="34" charset="0"/>
                        </a:rPr>
                        <a:t>Conductivity </a:t>
                      </a:r>
                      <a:br>
                        <a:rPr lang="en-US" sz="1000" b="0" i="0" u="none" strike="noStrike">
                          <a:solidFill>
                            <a:srgbClr val="FFFFFF"/>
                          </a:solidFill>
                          <a:effectLst/>
                          <a:latin typeface="Calibri" panose="020F0502020204030204" pitchFamily="34" charset="0"/>
                        </a:rPr>
                      </a:br>
                      <a:r>
                        <a:rPr lang="en-US" sz="1000" b="0" i="0" u="none" strike="noStrike">
                          <a:solidFill>
                            <a:srgbClr val="FFFFFF"/>
                          </a:solidFill>
                          <a:effectLst/>
                          <a:latin typeface="Calibri" panose="020F0502020204030204" pitchFamily="34" charset="0"/>
                        </a:rPr>
                        <a:t> (microsiemens/cm^2)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ctr" fontAlgn="ctr"/>
                      <a:r>
                        <a:rPr lang="en-US" sz="1000" b="0" i="0" u="none" strike="noStrike">
                          <a:solidFill>
                            <a:srgbClr val="FFFFFF"/>
                          </a:solidFill>
                          <a:effectLst/>
                          <a:latin typeface="Calibri" panose="020F0502020204030204" pitchFamily="34" charset="0"/>
                        </a:rPr>
                        <a:t>Resistivity </a:t>
                      </a:r>
                      <a:br>
                        <a:rPr lang="en-US" sz="1000" b="0" i="0" u="none" strike="noStrike">
                          <a:solidFill>
                            <a:srgbClr val="FFFFFF"/>
                          </a:solidFill>
                          <a:effectLst/>
                          <a:latin typeface="Calibri" panose="020F0502020204030204" pitchFamily="34" charset="0"/>
                        </a:rPr>
                      </a:br>
                      <a:r>
                        <a:rPr lang="en-US" sz="1000" b="0" i="0" u="none" strike="noStrike">
                          <a:solidFill>
                            <a:srgbClr val="FFFFFF"/>
                          </a:solidFill>
                          <a:effectLst/>
                          <a:latin typeface="Calibri" panose="020F0502020204030204" pitchFamily="34" charset="0"/>
                        </a:rPr>
                        <a:t>(Mega Ohm/cm^2)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2967858783"/>
                  </a:ext>
                </a:extLst>
              </a:tr>
              <a:tr h="181306">
                <a:tc>
                  <a:txBody>
                    <a:bodyPr/>
                    <a:lstStyle/>
                    <a:p>
                      <a:pPr algn="ctr" fontAlgn="ctr"/>
                      <a:r>
                        <a:rPr lang="en-US" sz="1000" b="0" i="0" u="none" strike="noStrike">
                          <a:solidFill>
                            <a:srgbClr val="000000"/>
                          </a:solidFill>
                          <a:effectLst/>
                          <a:latin typeface="Calibri" panose="020F0502020204030204" pitchFamily="34" charset="0"/>
                        </a:rPr>
                        <a:t>0.056</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18</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5628749"/>
                  </a:ext>
                </a:extLst>
              </a:tr>
              <a:tr h="181306">
                <a:tc>
                  <a:txBody>
                    <a:bodyPr/>
                    <a:lstStyle/>
                    <a:p>
                      <a:pPr algn="ctr" fontAlgn="ctr"/>
                      <a:r>
                        <a:rPr lang="en-US" sz="1000" b="0" i="0" u="none" strike="noStrike">
                          <a:solidFill>
                            <a:srgbClr val="000000"/>
                          </a:solidFill>
                          <a:effectLst/>
                          <a:latin typeface="Calibri" panose="020F0502020204030204" pitchFamily="34" charset="0"/>
                        </a:rPr>
                        <a:t>0.063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16</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6498878"/>
                  </a:ext>
                </a:extLst>
              </a:tr>
              <a:tr h="181306">
                <a:tc>
                  <a:txBody>
                    <a:bodyPr/>
                    <a:lstStyle/>
                    <a:p>
                      <a:pPr algn="ctr" fontAlgn="ctr"/>
                      <a:r>
                        <a:rPr lang="en-US" sz="1000" b="0" i="0" u="none" strike="noStrike">
                          <a:solidFill>
                            <a:srgbClr val="000000"/>
                          </a:solidFill>
                          <a:effectLst/>
                          <a:latin typeface="Calibri" panose="020F0502020204030204" pitchFamily="34" charset="0"/>
                        </a:rPr>
                        <a:t>0.071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14</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0925415"/>
                  </a:ext>
                </a:extLst>
              </a:tr>
              <a:tr h="181306">
                <a:tc>
                  <a:txBody>
                    <a:bodyPr/>
                    <a:lstStyle/>
                    <a:p>
                      <a:pPr algn="ctr" fontAlgn="ctr"/>
                      <a:r>
                        <a:rPr lang="en-US" sz="1000" b="0" i="0" u="none" strike="noStrike">
                          <a:solidFill>
                            <a:srgbClr val="000000"/>
                          </a:solidFill>
                          <a:effectLst/>
                          <a:latin typeface="Calibri" panose="020F0502020204030204" pitchFamily="34" charset="0"/>
                        </a:rPr>
                        <a:t>0.083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8014037"/>
                  </a:ext>
                </a:extLst>
              </a:tr>
              <a:tr h="181306">
                <a:tc>
                  <a:txBody>
                    <a:bodyPr/>
                    <a:lstStyle/>
                    <a:p>
                      <a:pPr algn="ctr" fontAlgn="ctr"/>
                      <a:r>
                        <a:rPr lang="en-US" sz="1000" b="0" i="0" u="none" strike="noStrike">
                          <a:solidFill>
                            <a:srgbClr val="000000"/>
                          </a:solidFill>
                          <a:effectLst/>
                          <a:latin typeface="Calibri" panose="020F0502020204030204" pitchFamily="34" charset="0"/>
                        </a:rPr>
                        <a:t>0.100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7586227"/>
                  </a:ext>
                </a:extLst>
              </a:tr>
              <a:tr h="181306">
                <a:tc>
                  <a:txBody>
                    <a:bodyPr/>
                    <a:lstStyle/>
                    <a:p>
                      <a:pPr algn="ctr" fontAlgn="ctr"/>
                      <a:r>
                        <a:rPr lang="en-US" sz="1000" b="0" i="0" u="none" strike="noStrike">
                          <a:solidFill>
                            <a:srgbClr val="000000"/>
                          </a:solidFill>
                          <a:effectLst/>
                          <a:latin typeface="Calibri" panose="020F0502020204030204" pitchFamily="34" charset="0"/>
                        </a:rPr>
                        <a:t>0.133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7.5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2049232"/>
                  </a:ext>
                </a:extLst>
              </a:tr>
              <a:tr h="181306">
                <a:tc>
                  <a:txBody>
                    <a:bodyPr/>
                    <a:lstStyle/>
                    <a:p>
                      <a:pPr algn="ctr" fontAlgn="ctr"/>
                      <a:r>
                        <a:rPr lang="en-US" sz="1000" b="0" i="0" u="none" strike="noStrike">
                          <a:solidFill>
                            <a:srgbClr val="000000"/>
                          </a:solidFill>
                          <a:effectLst/>
                          <a:latin typeface="Calibri" panose="020F0502020204030204" pitchFamily="34" charset="0"/>
                        </a:rPr>
                        <a:t>0.200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5131124"/>
                  </a:ext>
                </a:extLst>
              </a:tr>
              <a:tr h="181306">
                <a:tc>
                  <a:txBody>
                    <a:bodyPr/>
                    <a:lstStyle/>
                    <a:p>
                      <a:pPr algn="ctr" fontAlgn="ctr"/>
                      <a:r>
                        <a:rPr lang="en-US" sz="1000" b="0" i="0" u="none" strike="noStrike">
                          <a:solidFill>
                            <a:srgbClr val="000000"/>
                          </a:solidFill>
                          <a:effectLst/>
                          <a:latin typeface="Calibri" panose="020F0502020204030204" pitchFamily="34" charset="0"/>
                        </a:rPr>
                        <a:t>0.500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039837"/>
                  </a:ext>
                </a:extLst>
              </a:tr>
              <a:tr h="181306">
                <a:tc>
                  <a:txBody>
                    <a:bodyPr/>
                    <a:lstStyle/>
                    <a:p>
                      <a:pPr algn="ctr" fontAlgn="ctr"/>
                      <a:r>
                        <a:rPr lang="en-US" sz="1000" b="0" i="0" u="none" strike="noStrike">
                          <a:solidFill>
                            <a:srgbClr val="000000"/>
                          </a:solidFill>
                          <a:effectLst/>
                          <a:latin typeface="Calibri" panose="020F0502020204030204" pitchFamily="34" charset="0"/>
                        </a:rPr>
                        <a:t>1.000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80650740"/>
                  </a:ext>
                </a:extLst>
              </a:tr>
              <a:tr h="181306">
                <a:tc>
                  <a:txBody>
                    <a:bodyPr/>
                    <a:lstStyle/>
                    <a:p>
                      <a:pPr algn="ctr" fontAlgn="ctr"/>
                      <a:r>
                        <a:rPr lang="en-US" sz="1000" b="0" i="0" u="none" strike="noStrike">
                          <a:solidFill>
                            <a:srgbClr val="000000"/>
                          </a:solidFill>
                          <a:effectLst/>
                          <a:latin typeface="Calibri" panose="020F0502020204030204" pitchFamily="34" charset="0"/>
                        </a:rPr>
                        <a:t>1.333</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0.75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6362276"/>
                  </a:ext>
                </a:extLst>
              </a:tr>
              <a:tr h="181306">
                <a:tc>
                  <a:txBody>
                    <a:bodyPr/>
                    <a:lstStyle/>
                    <a:p>
                      <a:pPr algn="ctr" fontAlgn="ctr"/>
                      <a:r>
                        <a:rPr lang="en-US" sz="1000" b="0" i="0" u="none" strike="noStrike">
                          <a:solidFill>
                            <a:srgbClr val="000000"/>
                          </a:solidFill>
                          <a:effectLst/>
                          <a:latin typeface="Calibri" panose="020F0502020204030204" pitchFamily="34" charset="0"/>
                        </a:rPr>
                        <a:t>2.000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346157"/>
                  </a:ext>
                </a:extLst>
              </a:tr>
              <a:tr h="181306">
                <a:tc>
                  <a:txBody>
                    <a:bodyPr/>
                    <a:lstStyle/>
                    <a:p>
                      <a:pPr algn="ctr" fontAlgn="ctr"/>
                      <a:r>
                        <a:rPr lang="en-US" sz="1000" b="0" i="0" u="none" strike="noStrike">
                          <a:solidFill>
                            <a:srgbClr val="000000"/>
                          </a:solidFill>
                          <a:effectLst/>
                          <a:latin typeface="Calibri" panose="020F0502020204030204" pitchFamily="34" charset="0"/>
                        </a:rPr>
                        <a:t>4.000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0.25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979"/>
                  </a:ext>
                </a:extLst>
              </a:tr>
              <a:tr h="181306">
                <a:tc>
                  <a:txBody>
                    <a:bodyPr/>
                    <a:lstStyle/>
                    <a:p>
                      <a:pPr algn="ctr" fontAlgn="ctr"/>
                      <a:r>
                        <a:rPr lang="en-US" sz="1000" b="0" i="0" u="none" strike="noStrike">
                          <a:solidFill>
                            <a:srgbClr val="000000"/>
                          </a:solidFill>
                          <a:effectLst/>
                          <a:latin typeface="Calibri" panose="020F0502020204030204" pitchFamily="34" charset="0"/>
                        </a:rPr>
                        <a:t>10.000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2930918"/>
                  </a:ext>
                </a:extLst>
              </a:tr>
              <a:tr h="181306">
                <a:tc>
                  <a:txBody>
                    <a:bodyPr/>
                    <a:lstStyle/>
                    <a:p>
                      <a:pPr algn="ctr" fontAlgn="ctr"/>
                      <a:r>
                        <a:rPr lang="en-US" sz="1000" b="0" i="0" u="none" strike="noStrike">
                          <a:solidFill>
                            <a:srgbClr val="000000"/>
                          </a:solidFill>
                          <a:effectLst/>
                          <a:latin typeface="Calibri" panose="020F0502020204030204" pitchFamily="34" charset="0"/>
                        </a:rPr>
                        <a:t>20.000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482437"/>
                  </a:ext>
                </a:extLst>
              </a:tr>
              <a:tr h="181306">
                <a:tc>
                  <a:txBody>
                    <a:bodyPr/>
                    <a:lstStyle/>
                    <a:p>
                      <a:pPr algn="ctr" fontAlgn="ctr"/>
                      <a:r>
                        <a:rPr lang="en-US" sz="1000" b="0" i="0" u="none" strike="noStrike" dirty="0">
                          <a:solidFill>
                            <a:srgbClr val="000000"/>
                          </a:solidFill>
                          <a:effectLst/>
                          <a:latin typeface="Calibri" panose="020F0502020204030204" pitchFamily="34" charset="0"/>
                        </a:rPr>
                        <a:t>40.000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0.25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0956190"/>
                  </a:ext>
                </a:extLst>
              </a:tr>
              <a:tr h="0">
                <a:tc>
                  <a:txBody>
                    <a:bodyPr/>
                    <a:lstStyle/>
                    <a:p>
                      <a:pPr algn="ctr" fontAlgn="ctr"/>
                      <a:r>
                        <a:rPr lang="en-US" sz="1000" b="0" i="0" u="none" strike="noStrike">
                          <a:solidFill>
                            <a:srgbClr val="000000"/>
                          </a:solidFill>
                          <a:effectLst/>
                          <a:latin typeface="Calibri" panose="020F0502020204030204" pitchFamily="34" charset="0"/>
                        </a:rPr>
                        <a:t>100.000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8119825"/>
                  </a:ext>
                </a:extLst>
              </a:tr>
              <a:tr h="181306">
                <a:tc>
                  <a:txBody>
                    <a:bodyPr/>
                    <a:lstStyle/>
                    <a:p>
                      <a:pPr algn="ctr" fontAlgn="ctr"/>
                      <a:r>
                        <a:rPr lang="en-US" sz="1000" b="0" i="0" u="none" strike="noStrike">
                          <a:solidFill>
                            <a:srgbClr val="000000"/>
                          </a:solidFill>
                          <a:effectLst/>
                          <a:latin typeface="Calibri" panose="020F0502020204030204" pitchFamily="34" charset="0"/>
                        </a:rPr>
                        <a:t>200.000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0901048"/>
                  </a:ext>
                </a:extLst>
              </a:tr>
              <a:tr h="181306">
                <a:tc>
                  <a:txBody>
                    <a:bodyPr/>
                    <a:lstStyle/>
                    <a:p>
                      <a:pPr algn="ctr" fontAlgn="ctr"/>
                      <a:r>
                        <a:rPr lang="en-US" sz="1000" b="0" i="0" u="none" strike="noStrike">
                          <a:solidFill>
                            <a:srgbClr val="000000"/>
                          </a:solidFill>
                          <a:effectLst/>
                          <a:latin typeface="Calibri" panose="020F0502020204030204" pitchFamily="34" charset="0"/>
                        </a:rPr>
                        <a:t>500.000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74705996"/>
                  </a:ext>
                </a:extLst>
              </a:tr>
              <a:tr h="181306">
                <a:tc>
                  <a:txBody>
                    <a:bodyPr/>
                    <a:lstStyle/>
                    <a:p>
                      <a:pPr algn="ctr" fontAlgn="ctr"/>
                      <a:r>
                        <a:rPr lang="en-US" sz="1000" b="0" i="0" u="none" strike="noStrike">
                          <a:solidFill>
                            <a:srgbClr val="000000"/>
                          </a:solidFill>
                          <a:effectLst/>
                          <a:latin typeface="Calibri" panose="020F0502020204030204" pitchFamily="34" charset="0"/>
                        </a:rPr>
                        <a:t>1000.000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8610837"/>
                  </a:ext>
                </a:extLst>
              </a:tr>
              <a:tr h="181306">
                <a:tc>
                  <a:txBody>
                    <a:bodyPr/>
                    <a:lstStyle/>
                    <a:p>
                      <a:pPr algn="ctr" fontAlgn="ctr"/>
                      <a:r>
                        <a:rPr lang="en-US" sz="1000" b="0" i="0" u="none" strike="noStrike">
                          <a:solidFill>
                            <a:srgbClr val="000000"/>
                          </a:solidFill>
                          <a:effectLst/>
                          <a:latin typeface="Calibri" panose="020F0502020204030204" pitchFamily="34" charset="0"/>
                        </a:rPr>
                        <a:t>2000.000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0.0005</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6394851"/>
                  </a:ext>
                </a:extLst>
              </a:tr>
              <a:tr h="181306">
                <a:tc>
                  <a:txBody>
                    <a:bodyPr/>
                    <a:lstStyle/>
                    <a:p>
                      <a:pPr algn="ctr" fontAlgn="ctr"/>
                      <a:r>
                        <a:rPr lang="en-US" sz="1000" b="0" i="0" u="none" strike="noStrike">
                          <a:solidFill>
                            <a:srgbClr val="000000"/>
                          </a:solidFill>
                          <a:effectLst/>
                          <a:latin typeface="Calibri" panose="020F0502020204030204" pitchFamily="34" charset="0"/>
                        </a:rPr>
                        <a:t>5000.000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0.0002</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9490704"/>
                  </a:ext>
                </a:extLst>
              </a:tr>
              <a:tr h="181306">
                <a:tc>
                  <a:txBody>
                    <a:bodyPr/>
                    <a:lstStyle/>
                    <a:p>
                      <a:pPr algn="ctr" fontAlgn="ctr"/>
                      <a:r>
                        <a:rPr lang="en-US" sz="1000" b="0" i="0" u="none" strike="noStrike">
                          <a:solidFill>
                            <a:srgbClr val="000000"/>
                          </a:solidFill>
                          <a:effectLst/>
                          <a:latin typeface="Calibri" panose="020F0502020204030204" pitchFamily="34" charset="0"/>
                        </a:rPr>
                        <a:t>10000.000</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0.0001</a:t>
                      </a:r>
                    </a:p>
                  </a:txBody>
                  <a:tcPr marL="9065" marR="9065" marT="90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9641012"/>
                  </a:ext>
                </a:extLst>
              </a:tr>
            </a:tbl>
          </a:graphicData>
        </a:graphic>
      </p:graphicFrame>
      <p:sp>
        <p:nvSpPr>
          <p:cNvPr id="16" name="Left Brace 15">
            <a:extLst>
              <a:ext uri="{FF2B5EF4-FFF2-40B4-BE49-F238E27FC236}">
                <a16:creationId xmlns:a16="http://schemas.microsoft.com/office/drawing/2014/main" id="{3D255515-8EA4-9ACC-A1F9-85339D50488F}"/>
              </a:ext>
            </a:extLst>
          </p:cNvPr>
          <p:cNvSpPr/>
          <p:nvPr/>
        </p:nvSpPr>
        <p:spPr>
          <a:xfrm>
            <a:off x="4268447" y="1919106"/>
            <a:ext cx="576620" cy="1070464"/>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TextBox 16">
            <a:extLst>
              <a:ext uri="{FF2B5EF4-FFF2-40B4-BE49-F238E27FC236}">
                <a16:creationId xmlns:a16="http://schemas.microsoft.com/office/drawing/2014/main" id="{AF3C914B-EE53-F3DE-78EF-42B2ACDDC35A}"/>
              </a:ext>
            </a:extLst>
          </p:cNvPr>
          <p:cNvSpPr txBox="1"/>
          <p:nvPr/>
        </p:nvSpPr>
        <p:spPr>
          <a:xfrm>
            <a:off x="1610674" y="2161552"/>
            <a:ext cx="2700618" cy="523220"/>
          </a:xfrm>
          <a:prstGeom prst="rect">
            <a:avLst/>
          </a:prstGeom>
          <a:noFill/>
        </p:spPr>
        <p:txBody>
          <a:bodyPr wrap="square" rtlCol="0">
            <a:spAutoFit/>
          </a:bodyPr>
          <a:lstStyle/>
          <a:p>
            <a:pPr algn="r"/>
            <a:r>
              <a:rPr lang="en-US" sz="1400" dirty="0"/>
              <a:t>EDI performance</a:t>
            </a:r>
          </a:p>
          <a:p>
            <a:pPr algn="r"/>
            <a:r>
              <a:rPr lang="en-US" sz="1400" dirty="0"/>
              <a:t> (0.84 at inlet, 13.25 at outlet)</a:t>
            </a:r>
          </a:p>
        </p:txBody>
      </p:sp>
      <p:sp>
        <p:nvSpPr>
          <p:cNvPr id="22" name="Left Brace 21">
            <a:extLst>
              <a:ext uri="{FF2B5EF4-FFF2-40B4-BE49-F238E27FC236}">
                <a16:creationId xmlns:a16="http://schemas.microsoft.com/office/drawing/2014/main" id="{EB62DF1A-F9EB-16CB-13E0-0270709A9F77}"/>
              </a:ext>
            </a:extLst>
          </p:cNvPr>
          <p:cNvSpPr/>
          <p:nvPr/>
        </p:nvSpPr>
        <p:spPr>
          <a:xfrm flipH="1">
            <a:off x="7545686" y="2729655"/>
            <a:ext cx="296131" cy="921570"/>
          </a:xfrm>
          <a:prstGeom prst="leftBrace">
            <a:avLst>
              <a:gd name="adj1" fmla="val 8333"/>
              <a:gd name="adj2" fmla="val 51527"/>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B2A717E5-DEBB-9363-5A1C-37D5E77AF017}"/>
              </a:ext>
            </a:extLst>
          </p:cNvPr>
          <p:cNvSpPr txBox="1"/>
          <p:nvPr/>
        </p:nvSpPr>
        <p:spPr>
          <a:xfrm>
            <a:off x="7880000" y="3050282"/>
            <a:ext cx="2739510" cy="307777"/>
          </a:xfrm>
          <a:prstGeom prst="rect">
            <a:avLst/>
          </a:prstGeom>
          <a:noFill/>
        </p:spPr>
        <p:txBody>
          <a:bodyPr wrap="square" rtlCol="0">
            <a:spAutoFit/>
          </a:bodyPr>
          <a:lstStyle/>
          <a:p>
            <a:r>
              <a:rPr lang="en-US" sz="1400" dirty="0">
                <a:solidFill>
                  <a:schemeClr val="accent1"/>
                </a:solidFill>
              </a:rPr>
              <a:t>Water from IHOP (WIPE 1.0) </a:t>
            </a:r>
            <a:r>
              <a:rPr lang="en-US" sz="1400" baseline="30000" dirty="0">
                <a:solidFill>
                  <a:schemeClr val="accent1"/>
                </a:solidFill>
              </a:rPr>
              <a:t>[2]</a:t>
            </a:r>
            <a:endParaRPr lang="en-US" sz="1400" dirty="0">
              <a:solidFill>
                <a:schemeClr val="accent1"/>
              </a:solidFill>
            </a:endParaRPr>
          </a:p>
        </p:txBody>
      </p:sp>
      <p:sp>
        <p:nvSpPr>
          <p:cNvPr id="24" name="TextBox 23">
            <a:extLst>
              <a:ext uri="{FF2B5EF4-FFF2-40B4-BE49-F238E27FC236}">
                <a16:creationId xmlns:a16="http://schemas.microsoft.com/office/drawing/2014/main" id="{C51BEA70-853B-C4CC-E3A0-2A3AB8C78DC7}"/>
              </a:ext>
            </a:extLst>
          </p:cNvPr>
          <p:cNvSpPr txBox="1"/>
          <p:nvPr/>
        </p:nvSpPr>
        <p:spPr>
          <a:xfrm>
            <a:off x="7903916" y="956888"/>
            <a:ext cx="2527007" cy="2154436"/>
          </a:xfrm>
          <a:prstGeom prst="rect">
            <a:avLst/>
          </a:prstGeom>
          <a:noFill/>
        </p:spPr>
        <p:txBody>
          <a:bodyPr wrap="square" rtlCol="0">
            <a:spAutoFit/>
          </a:bodyPr>
          <a:lstStyle/>
          <a:p>
            <a:r>
              <a:rPr lang="en-US" sz="1200" dirty="0"/>
              <a:t>Acronyms:</a:t>
            </a:r>
          </a:p>
          <a:p>
            <a:r>
              <a:rPr lang="en-US" sz="1200" dirty="0"/>
              <a:t>EDI: </a:t>
            </a:r>
            <a:r>
              <a:rPr lang="en-US" sz="1200" dirty="0" err="1"/>
              <a:t>Electrodeionization</a:t>
            </a:r>
            <a:endParaRPr lang="en-US" sz="1200" dirty="0"/>
          </a:p>
          <a:p>
            <a:r>
              <a:rPr lang="en-US" sz="1200" dirty="0"/>
              <a:t>IHOP: </a:t>
            </a:r>
            <a:r>
              <a:rPr lang="en-US" sz="1200" dirty="0">
                <a:solidFill>
                  <a:srgbClr val="000000"/>
                </a:solidFill>
              </a:rPr>
              <a:t>ISRU water purification and Hydrogen/Oxygen Production </a:t>
            </a:r>
          </a:p>
          <a:p>
            <a:r>
              <a:rPr lang="en-US" sz="1200" dirty="0">
                <a:solidFill>
                  <a:srgbClr val="000000"/>
                </a:solidFill>
              </a:rPr>
              <a:t>ICICLE: ISRU Collector of Ice in a Cold Environment</a:t>
            </a:r>
          </a:p>
          <a:p>
            <a:r>
              <a:rPr lang="en-US" sz="1200" dirty="0">
                <a:solidFill>
                  <a:srgbClr val="000000"/>
                </a:solidFill>
              </a:rPr>
              <a:t>LHS: Lunar Highlands Simulant</a:t>
            </a:r>
          </a:p>
          <a:p>
            <a:r>
              <a:rPr lang="en-US" sz="1200" dirty="0">
                <a:solidFill>
                  <a:srgbClr val="000000"/>
                </a:solidFill>
              </a:rPr>
              <a:t>PEM: Proton Exchange Membrane</a:t>
            </a:r>
          </a:p>
          <a:p>
            <a:r>
              <a:rPr lang="en-US" sz="1200" dirty="0">
                <a:solidFill>
                  <a:srgbClr val="000000"/>
                </a:solidFill>
              </a:rPr>
              <a:t>WIPE: Water, ISRU-derived, Purification Equipment</a:t>
            </a:r>
            <a:endParaRPr lang="en-US" sz="1200" dirty="0"/>
          </a:p>
          <a:p>
            <a:endParaRPr lang="en-US" sz="1400" dirty="0">
              <a:solidFill>
                <a:schemeClr val="accent1"/>
              </a:solidFill>
            </a:endParaRPr>
          </a:p>
        </p:txBody>
      </p:sp>
      <p:sp>
        <p:nvSpPr>
          <p:cNvPr id="18" name="TextBox 17">
            <a:extLst>
              <a:ext uri="{FF2B5EF4-FFF2-40B4-BE49-F238E27FC236}">
                <a16:creationId xmlns:a16="http://schemas.microsoft.com/office/drawing/2014/main" id="{A5B8E807-C890-663C-A715-9D121B160CD0}"/>
              </a:ext>
            </a:extLst>
          </p:cNvPr>
          <p:cNvSpPr txBox="1"/>
          <p:nvPr/>
        </p:nvSpPr>
        <p:spPr>
          <a:xfrm>
            <a:off x="1761330" y="5668196"/>
            <a:ext cx="8780226" cy="1323439"/>
          </a:xfrm>
          <a:prstGeom prst="rect">
            <a:avLst/>
          </a:prstGeom>
          <a:noFill/>
        </p:spPr>
        <p:txBody>
          <a:bodyPr wrap="square" rtlCol="0">
            <a:spAutoFit/>
          </a:bodyPr>
          <a:lstStyle/>
          <a:p>
            <a:r>
              <a:rPr lang="en-US" sz="1100" dirty="0"/>
              <a:t>References:</a:t>
            </a:r>
          </a:p>
          <a:p>
            <a:r>
              <a:rPr lang="en-US" sz="1100" dirty="0">
                <a:solidFill>
                  <a:srgbClr val="0000FF"/>
                </a:solidFill>
                <a:latin typeface="Arial" panose="020B0604020202020204" pitchFamily="34" charset="0"/>
                <a:hlinkClick r:id="rId3">
                  <a:extLst>
                    <a:ext uri="{A12FA001-AC4F-418D-AE19-62706E023703}">
                      <ahyp:hlinkClr xmlns:ahyp="http://schemas.microsoft.com/office/drawing/2018/hyperlinkcolor" val="tx"/>
                    </a:ext>
                  </a:extLst>
                </a:hlinkClick>
              </a:rPr>
              <a:t>[1] Holquist, J., </a:t>
            </a:r>
            <a:r>
              <a:rPr lang="en-US" sz="1100" dirty="0" err="1">
                <a:solidFill>
                  <a:srgbClr val="0000FF"/>
                </a:solidFill>
                <a:latin typeface="Arial" panose="020B0604020202020204" pitchFamily="34" charset="0"/>
                <a:hlinkClick r:id="rId3">
                  <a:extLst>
                    <a:ext uri="{A12FA001-AC4F-418D-AE19-62706E023703}">
                      <ahyp:hlinkClr xmlns:ahyp="http://schemas.microsoft.com/office/drawing/2018/hyperlinkcolor" val="tx"/>
                    </a:ext>
                  </a:extLst>
                </a:hlinkClick>
              </a:rPr>
              <a:t>Gellenbeck</a:t>
            </a:r>
            <a:r>
              <a:rPr lang="en-US" sz="1100" dirty="0">
                <a:solidFill>
                  <a:srgbClr val="0000FF"/>
                </a:solidFill>
                <a:latin typeface="Arial" panose="020B0604020202020204" pitchFamily="34" charset="0"/>
                <a:hlinkClick r:id="rId3">
                  <a:extLst>
                    <a:ext uri="{A12FA001-AC4F-418D-AE19-62706E023703}">
                      <ahyp:hlinkClr xmlns:ahyp="http://schemas.microsoft.com/office/drawing/2018/hyperlinkcolor" val="tx"/>
                    </a:ext>
                  </a:extLst>
                </a:hlinkClick>
              </a:rPr>
              <a:t>, S., Bower, C., &amp; Tewes, P. (2021, July). Experimental Proof of Concept of a Cold Trap as a Purification Step for Lunar Water Processing. 50th International Conference on Environmental Systems.</a:t>
            </a:r>
            <a:endParaRPr lang="en-US" sz="1100" dirty="0">
              <a:solidFill>
                <a:srgbClr val="222222"/>
              </a:solidFill>
              <a:latin typeface="Arial" panose="020B0604020202020204" pitchFamily="34" charset="0"/>
            </a:endParaRPr>
          </a:p>
          <a:p>
            <a:r>
              <a:rPr lang="en-US" sz="1100" dirty="0">
                <a:latin typeface="Arial" panose="020B0604020202020204" pitchFamily="34" charset="0"/>
                <a:hlinkClick r:id="rId4"/>
              </a:rPr>
              <a:t>[2] </a:t>
            </a:r>
            <a:r>
              <a:rPr lang="en-US" sz="1100" dirty="0">
                <a:solidFill>
                  <a:srgbClr val="222222"/>
                </a:solidFill>
                <a:latin typeface="Arial" panose="020B0604020202020204" pitchFamily="34" charset="0"/>
                <a:hlinkClick r:id="rId4"/>
              </a:rPr>
              <a:t>Holquist, J., </a:t>
            </a:r>
            <a:r>
              <a:rPr lang="en-US" sz="1100" dirty="0" err="1">
                <a:solidFill>
                  <a:srgbClr val="222222"/>
                </a:solidFill>
                <a:latin typeface="Arial" panose="020B0604020202020204" pitchFamily="34" charset="0"/>
                <a:hlinkClick r:id="rId4"/>
              </a:rPr>
              <a:t>Gellenbeck</a:t>
            </a:r>
            <a:r>
              <a:rPr lang="en-US" sz="1100" dirty="0">
                <a:solidFill>
                  <a:srgbClr val="222222"/>
                </a:solidFill>
                <a:latin typeface="Arial" panose="020B0604020202020204" pitchFamily="34" charset="0"/>
                <a:hlinkClick r:id="rId4"/>
              </a:rPr>
              <a:t>, S., Connor, J., Rivera, R., Bower, C., &amp; Tewes, P. (2022, July). Demonstration of Paragon’s Water Purification Assembly for Lunar Water Processing. 51</a:t>
            </a:r>
            <a:r>
              <a:rPr lang="en-US" sz="1100" baseline="30000" dirty="0">
                <a:solidFill>
                  <a:srgbClr val="222222"/>
                </a:solidFill>
                <a:latin typeface="Arial" panose="020B0604020202020204" pitchFamily="34" charset="0"/>
                <a:hlinkClick r:id="rId4"/>
              </a:rPr>
              <a:t>st</a:t>
            </a:r>
            <a:r>
              <a:rPr lang="en-US" sz="1100" dirty="0">
                <a:solidFill>
                  <a:srgbClr val="222222"/>
                </a:solidFill>
                <a:latin typeface="Arial" panose="020B0604020202020204" pitchFamily="34" charset="0"/>
                <a:hlinkClick r:id="rId4"/>
              </a:rPr>
              <a:t> International Conference on Environmental Systems. </a:t>
            </a:r>
            <a:endParaRPr lang="en-US" sz="1100" dirty="0">
              <a:solidFill>
                <a:srgbClr val="222222"/>
              </a:solidFill>
              <a:latin typeface="Arial" panose="020B0604020202020204" pitchFamily="34" charset="0"/>
            </a:endParaRPr>
          </a:p>
          <a:p>
            <a:endParaRPr lang="en-US" sz="1100" dirty="0"/>
          </a:p>
          <a:p>
            <a:endParaRPr lang="en-US" sz="1400" dirty="0">
              <a:solidFill>
                <a:schemeClr val="accent1"/>
              </a:solidFill>
            </a:endParaRPr>
          </a:p>
        </p:txBody>
      </p:sp>
    </p:spTree>
    <p:extLst>
      <p:ext uri="{BB962C8B-B14F-4D97-AF65-F5344CB8AC3E}">
        <p14:creationId xmlns:p14="http://schemas.microsoft.com/office/powerpoint/2010/main" val="2153704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69" y="44107"/>
            <a:ext cx="10768544" cy="743643"/>
          </a:xfrm>
        </p:spPr>
        <p:txBody>
          <a:bodyPr/>
          <a:lstStyle/>
          <a:p>
            <a:r>
              <a:rPr lang="en-US" dirty="0"/>
              <a:t>Water Electrolysis</a:t>
            </a:r>
          </a:p>
        </p:txBody>
      </p:sp>
      <p:sp>
        <p:nvSpPr>
          <p:cNvPr id="18" name="TextBox 17">
            <a:extLst>
              <a:ext uri="{FF2B5EF4-FFF2-40B4-BE49-F238E27FC236}">
                <a16:creationId xmlns:a16="http://schemas.microsoft.com/office/drawing/2014/main" id="{644EB355-7FB6-CC03-8E26-4C462A3204A9}"/>
              </a:ext>
            </a:extLst>
          </p:cNvPr>
          <p:cNvSpPr txBox="1"/>
          <p:nvPr/>
        </p:nvSpPr>
        <p:spPr>
          <a:xfrm>
            <a:off x="448928" y="1271619"/>
            <a:ext cx="2453297" cy="1384995"/>
          </a:xfrm>
          <a:prstGeom prst="rect">
            <a:avLst/>
          </a:prstGeom>
          <a:noFill/>
        </p:spPr>
        <p:txBody>
          <a:bodyPr wrap="square" rtlCol="0">
            <a:spAutoFit/>
          </a:bodyPr>
          <a:lstStyle/>
          <a:p>
            <a:r>
              <a:rPr lang="en-US" sz="1400" dirty="0"/>
              <a:t>Pros</a:t>
            </a:r>
          </a:p>
          <a:p>
            <a:pPr marL="342900" indent="-342900">
              <a:buFont typeface="Arial" panose="020B0604020202020204" pitchFamily="34" charset="0"/>
              <a:buChar char="•"/>
            </a:pPr>
            <a:r>
              <a:rPr lang="en-US" sz="1400" dirty="0"/>
              <a:t>Flight heritage (ISS)</a:t>
            </a:r>
          </a:p>
          <a:p>
            <a:pPr marL="342900" indent="-342900">
              <a:buFont typeface="Arial" panose="020B0604020202020204" pitchFamily="34" charset="0"/>
              <a:buChar char="•"/>
            </a:pPr>
            <a:r>
              <a:rPr lang="en-US" sz="1400" dirty="0"/>
              <a:t>Efficient gas compression</a:t>
            </a:r>
          </a:p>
          <a:p>
            <a:pPr marL="342900" indent="-342900">
              <a:buFont typeface="Arial" panose="020B0604020202020204" pitchFamily="34" charset="0"/>
              <a:buChar char="•"/>
            </a:pPr>
            <a:r>
              <a:rPr lang="en-US" sz="1400" dirty="0"/>
              <a:t>High operating pressures</a:t>
            </a:r>
          </a:p>
          <a:p>
            <a:pPr marL="342900" indent="-342900">
              <a:buFont typeface="Arial" panose="020B0604020202020204" pitchFamily="34" charset="0"/>
              <a:buChar char="•"/>
            </a:pPr>
            <a:r>
              <a:rPr lang="en-US" sz="1400" dirty="0"/>
              <a:t>Relatively low operating temperature</a:t>
            </a:r>
          </a:p>
        </p:txBody>
      </p:sp>
      <p:sp>
        <p:nvSpPr>
          <p:cNvPr id="19" name="TextBox 18">
            <a:extLst>
              <a:ext uri="{FF2B5EF4-FFF2-40B4-BE49-F238E27FC236}">
                <a16:creationId xmlns:a16="http://schemas.microsoft.com/office/drawing/2014/main" id="{3DA1D888-09A9-CE57-27B7-47C42567AA45}"/>
              </a:ext>
            </a:extLst>
          </p:cNvPr>
          <p:cNvSpPr txBox="1"/>
          <p:nvPr/>
        </p:nvSpPr>
        <p:spPr>
          <a:xfrm>
            <a:off x="368133" y="3046174"/>
            <a:ext cx="4622155" cy="1446550"/>
          </a:xfrm>
          <a:prstGeom prst="rect">
            <a:avLst/>
          </a:prstGeom>
          <a:noFill/>
        </p:spPr>
        <p:txBody>
          <a:bodyPr wrap="square" rtlCol="0">
            <a:spAutoFit/>
          </a:bodyPr>
          <a:lstStyle/>
          <a:p>
            <a:r>
              <a:rPr lang="en-US" sz="1400" dirty="0"/>
              <a:t>Cons</a:t>
            </a:r>
          </a:p>
          <a:p>
            <a:pPr marL="342900" indent="-342900">
              <a:buFont typeface="Arial" panose="020B0604020202020204" pitchFamily="34" charset="0"/>
              <a:buChar char="•"/>
            </a:pPr>
            <a:r>
              <a:rPr lang="en-US" sz="1400" dirty="0"/>
              <a:t>Liquid water must be kept above 0</a:t>
            </a:r>
            <a:r>
              <a:rPr lang="en-US" sz="1400" baseline="30000" dirty="0"/>
              <a:t>o </a:t>
            </a:r>
            <a:r>
              <a:rPr lang="en-US" sz="1400" dirty="0"/>
              <a:t>C during lunar night</a:t>
            </a:r>
          </a:p>
          <a:p>
            <a:pPr marL="342900" indent="-342900">
              <a:buFont typeface="Arial" panose="020B0604020202020204" pitchFamily="34" charset="0"/>
              <a:buChar char="•"/>
            </a:pPr>
            <a:r>
              <a:rPr lang="en-US" sz="1400" dirty="0"/>
              <a:t>Feedwater must be deionized</a:t>
            </a:r>
          </a:p>
          <a:p>
            <a:pPr marL="342900" indent="-342900">
              <a:buFont typeface="Arial" panose="020B0604020202020204" pitchFamily="34" charset="0"/>
              <a:buChar char="•"/>
            </a:pPr>
            <a:r>
              <a:rPr lang="en-US" sz="1400" dirty="0"/>
              <a:t>Radiator is required to reject waste heat</a:t>
            </a:r>
          </a:p>
          <a:p>
            <a:pPr marL="342900" indent="-342900">
              <a:buFont typeface="Arial" panose="020B0604020202020204" pitchFamily="34" charset="0"/>
              <a:buChar char="•"/>
            </a:pPr>
            <a:r>
              <a:rPr lang="en-US" sz="1400" dirty="0"/>
              <a:t>Oxygen dryer is required</a:t>
            </a:r>
          </a:p>
          <a:p>
            <a:endParaRPr lang="en-US" dirty="0"/>
          </a:p>
        </p:txBody>
      </p:sp>
      <p:sp>
        <p:nvSpPr>
          <p:cNvPr id="20" name="TextBox 19">
            <a:extLst>
              <a:ext uri="{FF2B5EF4-FFF2-40B4-BE49-F238E27FC236}">
                <a16:creationId xmlns:a16="http://schemas.microsoft.com/office/drawing/2014/main" id="{0044E98C-F6CE-A64C-3E20-C52B0E29548B}"/>
              </a:ext>
            </a:extLst>
          </p:cNvPr>
          <p:cNvSpPr txBox="1"/>
          <p:nvPr/>
        </p:nvSpPr>
        <p:spPr>
          <a:xfrm>
            <a:off x="151501" y="886316"/>
            <a:ext cx="3048152" cy="369332"/>
          </a:xfrm>
          <a:prstGeom prst="rect">
            <a:avLst/>
          </a:prstGeom>
          <a:noFill/>
        </p:spPr>
        <p:txBody>
          <a:bodyPr wrap="square" rtlCol="0">
            <a:spAutoFit/>
          </a:bodyPr>
          <a:lstStyle/>
          <a:p>
            <a:r>
              <a:rPr lang="en-US" dirty="0"/>
              <a:t>Proton Exchange Membrane</a:t>
            </a:r>
          </a:p>
        </p:txBody>
      </p:sp>
      <p:sp>
        <p:nvSpPr>
          <p:cNvPr id="25" name="TextBox 24">
            <a:extLst>
              <a:ext uri="{FF2B5EF4-FFF2-40B4-BE49-F238E27FC236}">
                <a16:creationId xmlns:a16="http://schemas.microsoft.com/office/drawing/2014/main" id="{E18D4215-2B4A-4254-9683-38D3E7EA1AAC}"/>
              </a:ext>
            </a:extLst>
          </p:cNvPr>
          <p:cNvSpPr txBox="1"/>
          <p:nvPr/>
        </p:nvSpPr>
        <p:spPr>
          <a:xfrm>
            <a:off x="6041878" y="1263330"/>
            <a:ext cx="4742607" cy="1600438"/>
          </a:xfrm>
          <a:prstGeom prst="rect">
            <a:avLst/>
          </a:prstGeom>
          <a:noFill/>
        </p:spPr>
        <p:txBody>
          <a:bodyPr wrap="square" rtlCol="0">
            <a:spAutoFit/>
          </a:bodyPr>
          <a:lstStyle/>
          <a:p>
            <a:r>
              <a:rPr lang="en-US" sz="1400" dirty="0"/>
              <a:t>Pros</a:t>
            </a:r>
          </a:p>
          <a:p>
            <a:pPr marL="342900" indent="-342900">
              <a:buFont typeface="Arial" panose="020B0604020202020204" pitchFamily="34" charset="0"/>
              <a:buChar char="•"/>
            </a:pPr>
            <a:r>
              <a:rPr lang="en-US" sz="1400" dirty="0"/>
              <a:t>Does not require deionized feedwater</a:t>
            </a:r>
          </a:p>
          <a:p>
            <a:pPr marL="342900" indent="-342900">
              <a:buFont typeface="Arial" panose="020B0604020202020204" pitchFamily="34" charset="0"/>
              <a:buChar char="•"/>
            </a:pPr>
            <a:r>
              <a:rPr lang="en-US" sz="1400" dirty="0"/>
              <a:t>Oxygen is dry and pure</a:t>
            </a:r>
          </a:p>
          <a:p>
            <a:pPr marL="342900" indent="-342900">
              <a:buFont typeface="Arial" panose="020B0604020202020204" pitchFamily="34" charset="0"/>
              <a:buChar char="•"/>
            </a:pPr>
            <a:r>
              <a:rPr lang="en-US" sz="1400" dirty="0"/>
              <a:t>Flight heritage (MOXIE)</a:t>
            </a:r>
          </a:p>
          <a:p>
            <a:pPr marL="342900" indent="-342900">
              <a:buFont typeface="Arial" panose="020B0604020202020204" pitchFamily="34" charset="0"/>
              <a:buChar char="•"/>
            </a:pPr>
            <a:r>
              <a:rPr lang="en-US" sz="1400" dirty="0"/>
              <a:t>Should be able to survive lunar night with minimal power</a:t>
            </a:r>
          </a:p>
          <a:p>
            <a:pPr marL="342900" indent="-342900">
              <a:buFont typeface="Arial" panose="020B0604020202020204" pitchFamily="34" charset="0"/>
              <a:buChar char="•"/>
            </a:pPr>
            <a:r>
              <a:rPr lang="en-US" sz="1400" dirty="0"/>
              <a:t>Waste heat can be used to keep stack at operating temperature</a:t>
            </a:r>
          </a:p>
        </p:txBody>
      </p:sp>
      <p:sp>
        <p:nvSpPr>
          <p:cNvPr id="26" name="TextBox 25">
            <a:extLst>
              <a:ext uri="{FF2B5EF4-FFF2-40B4-BE49-F238E27FC236}">
                <a16:creationId xmlns:a16="http://schemas.microsoft.com/office/drawing/2014/main" id="{C2FAAC8B-C88A-5B63-E8CC-F4EE66DB45A9}"/>
              </a:ext>
            </a:extLst>
          </p:cNvPr>
          <p:cNvSpPr txBox="1"/>
          <p:nvPr/>
        </p:nvSpPr>
        <p:spPr>
          <a:xfrm>
            <a:off x="5895189" y="3007653"/>
            <a:ext cx="6186564" cy="1661993"/>
          </a:xfrm>
          <a:prstGeom prst="rect">
            <a:avLst/>
          </a:prstGeom>
          <a:noFill/>
        </p:spPr>
        <p:txBody>
          <a:bodyPr wrap="square" rtlCol="0">
            <a:spAutoFit/>
          </a:bodyPr>
          <a:lstStyle/>
          <a:p>
            <a:r>
              <a:rPr lang="en-US" sz="1400" dirty="0"/>
              <a:t>Cons</a:t>
            </a:r>
          </a:p>
          <a:p>
            <a:pPr marL="342900" indent="-342900">
              <a:buFont typeface="Arial" panose="020B0604020202020204" pitchFamily="34" charset="0"/>
              <a:buChar char="•"/>
            </a:pPr>
            <a:r>
              <a:rPr lang="en-US" sz="1400" dirty="0"/>
              <a:t>Low operating pressure (&lt; 30 psia)</a:t>
            </a:r>
          </a:p>
          <a:p>
            <a:pPr marL="342900" indent="-342900">
              <a:buFont typeface="Arial" panose="020B0604020202020204" pitchFamily="34" charset="0"/>
              <a:buChar char="•"/>
            </a:pPr>
            <a:r>
              <a:rPr lang="en-US" sz="1400" dirty="0"/>
              <a:t>High operating temperature (~800 </a:t>
            </a:r>
            <a:r>
              <a:rPr lang="en-US" sz="1400" baseline="30000" dirty="0"/>
              <a:t>o </a:t>
            </a:r>
            <a:r>
              <a:rPr lang="en-US" sz="1400" dirty="0"/>
              <a:t>C)</a:t>
            </a:r>
          </a:p>
          <a:p>
            <a:pPr marL="342900" indent="-342900">
              <a:buFont typeface="Arial" panose="020B0604020202020204" pitchFamily="34" charset="0"/>
              <a:buChar char="•"/>
            </a:pPr>
            <a:r>
              <a:rPr lang="en-US" sz="1400" dirty="0"/>
              <a:t>Output gases are hot and may require more liquefaction power</a:t>
            </a:r>
          </a:p>
          <a:p>
            <a:pPr marL="342900" indent="-342900">
              <a:buFont typeface="Arial" panose="020B0604020202020204" pitchFamily="34" charset="0"/>
              <a:buChar char="•"/>
            </a:pPr>
            <a:r>
              <a:rPr lang="en-US" sz="1400" dirty="0"/>
              <a:t>Water will need to be vaporized twice, once for extraction and again for electrolysis</a:t>
            </a:r>
          </a:p>
          <a:p>
            <a:pPr marL="342900" indent="-342900">
              <a:buFont typeface="Arial" panose="020B0604020202020204" pitchFamily="34" charset="0"/>
              <a:buChar char="•"/>
            </a:pPr>
            <a:endParaRPr lang="en-US" dirty="0"/>
          </a:p>
        </p:txBody>
      </p:sp>
      <p:grpSp>
        <p:nvGrpSpPr>
          <p:cNvPr id="51" name="Group 50">
            <a:extLst>
              <a:ext uri="{FF2B5EF4-FFF2-40B4-BE49-F238E27FC236}">
                <a16:creationId xmlns:a16="http://schemas.microsoft.com/office/drawing/2014/main" id="{8688EAE9-82F7-8698-2DE0-16E411F86B64}"/>
              </a:ext>
            </a:extLst>
          </p:cNvPr>
          <p:cNvGrpSpPr/>
          <p:nvPr/>
        </p:nvGrpSpPr>
        <p:grpSpPr>
          <a:xfrm>
            <a:off x="6738866" y="4416865"/>
            <a:ext cx="3198616" cy="1963961"/>
            <a:chOff x="6606865" y="4721470"/>
            <a:chExt cx="2595084" cy="1493478"/>
          </a:xfrm>
        </p:grpSpPr>
        <p:sp>
          <p:nvSpPr>
            <p:cNvPr id="29" name="Rectangle 28">
              <a:extLst>
                <a:ext uri="{FF2B5EF4-FFF2-40B4-BE49-F238E27FC236}">
                  <a16:creationId xmlns:a16="http://schemas.microsoft.com/office/drawing/2014/main" id="{9D992B93-89F8-0699-D8B6-0A6DF06FB8D9}"/>
                </a:ext>
              </a:extLst>
            </p:cNvPr>
            <p:cNvSpPr/>
            <p:nvPr/>
          </p:nvSpPr>
          <p:spPr>
            <a:xfrm>
              <a:off x="7433741" y="5008718"/>
              <a:ext cx="233464" cy="120623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96CE5CEF-C22E-4EC6-CC11-0C42205415D9}"/>
                </a:ext>
              </a:extLst>
            </p:cNvPr>
            <p:cNvSpPr/>
            <p:nvPr/>
          </p:nvSpPr>
          <p:spPr>
            <a:xfrm>
              <a:off x="8082056" y="5008718"/>
              <a:ext cx="233464" cy="120623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5138F5C-47B6-F247-0441-68E528425A29}"/>
                </a:ext>
              </a:extLst>
            </p:cNvPr>
            <p:cNvSpPr/>
            <p:nvPr/>
          </p:nvSpPr>
          <p:spPr>
            <a:xfrm>
              <a:off x="7667205" y="5008717"/>
              <a:ext cx="414851" cy="1206231"/>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FFD8E494-0950-3E1B-6A3C-203D8282B531}"/>
                </a:ext>
              </a:extLst>
            </p:cNvPr>
            <p:cNvSpPr txBox="1"/>
            <p:nvPr/>
          </p:nvSpPr>
          <p:spPr>
            <a:xfrm rot="16200000">
              <a:off x="7153951" y="5496067"/>
              <a:ext cx="774775" cy="276999"/>
            </a:xfrm>
            <a:prstGeom prst="rect">
              <a:avLst/>
            </a:prstGeom>
            <a:noFill/>
          </p:spPr>
          <p:txBody>
            <a:bodyPr wrap="square" rtlCol="0">
              <a:spAutoFit/>
            </a:bodyPr>
            <a:lstStyle/>
            <a:p>
              <a:pPr algn="ctr"/>
              <a:r>
                <a:rPr lang="en-US" sz="1200" dirty="0"/>
                <a:t>Cathode</a:t>
              </a:r>
            </a:p>
          </p:txBody>
        </p:sp>
        <p:sp>
          <p:nvSpPr>
            <p:cNvPr id="33" name="TextBox 32">
              <a:extLst>
                <a:ext uri="{FF2B5EF4-FFF2-40B4-BE49-F238E27FC236}">
                  <a16:creationId xmlns:a16="http://schemas.microsoft.com/office/drawing/2014/main" id="{E99763B2-9A5A-CE4C-F82E-A8D0D174CE12}"/>
                </a:ext>
              </a:extLst>
            </p:cNvPr>
            <p:cNvSpPr txBox="1"/>
            <p:nvPr/>
          </p:nvSpPr>
          <p:spPr>
            <a:xfrm rot="16200000">
              <a:off x="7817866" y="5496067"/>
              <a:ext cx="774775" cy="276999"/>
            </a:xfrm>
            <a:prstGeom prst="rect">
              <a:avLst/>
            </a:prstGeom>
            <a:noFill/>
          </p:spPr>
          <p:txBody>
            <a:bodyPr wrap="square" rtlCol="0">
              <a:spAutoFit/>
            </a:bodyPr>
            <a:lstStyle/>
            <a:p>
              <a:pPr algn="ctr"/>
              <a:r>
                <a:rPr lang="en-US" sz="1200" dirty="0"/>
                <a:t>Anode</a:t>
              </a:r>
            </a:p>
          </p:txBody>
        </p:sp>
        <p:sp>
          <p:nvSpPr>
            <p:cNvPr id="34" name="TextBox 33">
              <a:extLst>
                <a:ext uri="{FF2B5EF4-FFF2-40B4-BE49-F238E27FC236}">
                  <a16:creationId xmlns:a16="http://schemas.microsoft.com/office/drawing/2014/main" id="{437C594F-F02B-73F2-2C9A-2E920E693B13}"/>
                </a:ext>
              </a:extLst>
            </p:cNvPr>
            <p:cNvSpPr txBox="1"/>
            <p:nvPr/>
          </p:nvSpPr>
          <p:spPr>
            <a:xfrm rot="16200000">
              <a:off x="7325202" y="5486601"/>
              <a:ext cx="1098855" cy="276999"/>
            </a:xfrm>
            <a:prstGeom prst="rect">
              <a:avLst/>
            </a:prstGeom>
            <a:noFill/>
          </p:spPr>
          <p:txBody>
            <a:bodyPr wrap="square" rtlCol="0">
              <a:spAutoFit/>
            </a:bodyPr>
            <a:lstStyle/>
            <a:p>
              <a:pPr algn="ctr"/>
              <a:r>
                <a:rPr lang="en-US" sz="1200" dirty="0"/>
                <a:t>Solid Oxide</a:t>
              </a:r>
            </a:p>
          </p:txBody>
        </p:sp>
        <p:cxnSp>
          <p:nvCxnSpPr>
            <p:cNvPr id="35" name="Straight Arrow Connector 34">
              <a:extLst>
                <a:ext uri="{FF2B5EF4-FFF2-40B4-BE49-F238E27FC236}">
                  <a16:creationId xmlns:a16="http://schemas.microsoft.com/office/drawing/2014/main" id="{971EAEEB-E154-E921-B808-075385E2F8B2}"/>
                </a:ext>
              </a:extLst>
            </p:cNvPr>
            <p:cNvCxnSpPr>
              <a:cxnSpLocks/>
            </p:cNvCxnSpPr>
            <p:nvPr/>
          </p:nvCxnSpPr>
          <p:spPr>
            <a:xfrm>
              <a:off x="7149526" y="5869749"/>
              <a:ext cx="266125"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E016060C-B977-FE28-7202-DBD4DC19D6DE}"/>
                </a:ext>
              </a:extLst>
            </p:cNvPr>
            <p:cNvSpPr txBox="1"/>
            <p:nvPr/>
          </p:nvSpPr>
          <p:spPr>
            <a:xfrm>
              <a:off x="6606865" y="5685083"/>
              <a:ext cx="701793" cy="369332"/>
            </a:xfrm>
            <a:prstGeom prst="rect">
              <a:avLst/>
            </a:prstGeom>
            <a:noFill/>
          </p:spPr>
          <p:txBody>
            <a:bodyPr wrap="square" rtlCol="0">
              <a:spAutoFit/>
            </a:bodyPr>
            <a:lstStyle/>
            <a:p>
              <a:r>
                <a:rPr lang="en-US" dirty="0"/>
                <a:t>H</a:t>
              </a:r>
              <a:r>
                <a:rPr lang="en-US" baseline="-25000" dirty="0"/>
                <a:t>2</a:t>
              </a:r>
              <a:r>
                <a:rPr lang="en-US" dirty="0"/>
                <a:t>O</a:t>
              </a:r>
            </a:p>
          </p:txBody>
        </p:sp>
        <p:cxnSp>
          <p:nvCxnSpPr>
            <p:cNvPr id="37" name="Straight Arrow Connector 36">
              <a:extLst>
                <a:ext uri="{FF2B5EF4-FFF2-40B4-BE49-F238E27FC236}">
                  <a16:creationId xmlns:a16="http://schemas.microsoft.com/office/drawing/2014/main" id="{F06C2CC6-E737-37ED-CAFA-A31A8F3346CE}"/>
                </a:ext>
              </a:extLst>
            </p:cNvPr>
            <p:cNvCxnSpPr>
              <a:cxnSpLocks/>
            </p:cNvCxnSpPr>
            <p:nvPr/>
          </p:nvCxnSpPr>
          <p:spPr>
            <a:xfrm>
              <a:off x="8343754" y="5594350"/>
              <a:ext cx="261990"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38" name="TextBox 37">
              <a:extLst>
                <a:ext uri="{FF2B5EF4-FFF2-40B4-BE49-F238E27FC236}">
                  <a16:creationId xmlns:a16="http://schemas.microsoft.com/office/drawing/2014/main" id="{0732762B-8C37-80AB-147F-BD06891E6B34}"/>
                </a:ext>
              </a:extLst>
            </p:cNvPr>
            <p:cNvSpPr txBox="1"/>
            <p:nvPr/>
          </p:nvSpPr>
          <p:spPr>
            <a:xfrm>
              <a:off x="8500156" y="5390857"/>
              <a:ext cx="701793" cy="369332"/>
            </a:xfrm>
            <a:prstGeom prst="rect">
              <a:avLst/>
            </a:prstGeom>
            <a:noFill/>
          </p:spPr>
          <p:txBody>
            <a:bodyPr wrap="square" rtlCol="0">
              <a:spAutoFit/>
            </a:bodyPr>
            <a:lstStyle/>
            <a:p>
              <a:r>
                <a:rPr lang="en-US" dirty="0"/>
                <a:t> O</a:t>
              </a:r>
              <a:r>
                <a:rPr lang="en-US" baseline="-25000" dirty="0"/>
                <a:t>2</a:t>
              </a:r>
              <a:endParaRPr lang="en-US" dirty="0"/>
            </a:p>
          </p:txBody>
        </p:sp>
        <p:cxnSp>
          <p:nvCxnSpPr>
            <p:cNvPr id="39" name="Straight Arrow Connector 38">
              <a:extLst>
                <a:ext uri="{FF2B5EF4-FFF2-40B4-BE49-F238E27FC236}">
                  <a16:creationId xmlns:a16="http://schemas.microsoft.com/office/drawing/2014/main" id="{42E184DD-0867-57FB-1EA0-13B50A7B4FCA}"/>
                </a:ext>
              </a:extLst>
            </p:cNvPr>
            <p:cNvCxnSpPr>
              <a:cxnSpLocks/>
            </p:cNvCxnSpPr>
            <p:nvPr/>
          </p:nvCxnSpPr>
          <p:spPr>
            <a:xfrm flipH="1">
              <a:off x="7177800" y="5247179"/>
              <a:ext cx="237851" cy="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0" name="TextBox 39">
              <a:extLst>
                <a:ext uri="{FF2B5EF4-FFF2-40B4-BE49-F238E27FC236}">
                  <a16:creationId xmlns:a16="http://schemas.microsoft.com/office/drawing/2014/main" id="{17BCE267-D46C-32A4-7303-7E30EF5FDDB2}"/>
                </a:ext>
              </a:extLst>
            </p:cNvPr>
            <p:cNvSpPr txBox="1"/>
            <p:nvPr/>
          </p:nvSpPr>
          <p:spPr>
            <a:xfrm>
              <a:off x="6812332" y="5056554"/>
              <a:ext cx="450076" cy="369332"/>
            </a:xfrm>
            <a:prstGeom prst="rect">
              <a:avLst/>
            </a:prstGeom>
            <a:noFill/>
          </p:spPr>
          <p:txBody>
            <a:bodyPr wrap="square" rtlCol="0">
              <a:spAutoFit/>
            </a:bodyPr>
            <a:lstStyle/>
            <a:p>
              <a:r>
                <a:rPr lang="en-US" dirty="0"/>
                <a:t>H</a:t>
              </a:r>
              <a:r>
                <a:rPr lang="en-US" baseline="-25000" dirty="0"/>
                <a:t>2</a:t>
              </a:r>
              <a:endParaRPr lang="en-US" dirty="0"/>
            </a:p>
          </p:txBody>
        </p:sp>
        <p:sp>
          <p:nvSpPr>
            <p:cNvPr id="41" name="TextBox 40">
              <a:extLst>
                <a:ext uri="{FF2B5EF4-FFF2-40B4-BE49-F238E27FC236}">
                  <a16:creationId xmlns:a16="http://schemas.microsoft.com/office/drawing/2014/main" id="{59DA487C-45F1-4127-D069-51B5D673E2FC}"/>
                </a:ext>
              </a:extLst>
            </p:cNvPr>
            <p:cNvSpPr txBox="1"/>
            <p:nvPr/>
          </p:nvSpPr>
          <p:spPr>
            <a:xfrm>
              <a:off x="7352030" y="4721470"/>
              <a:ext cx="701793" cy="369332"/>
            </a:xfrm>
            <a:prstGeom prst="rect">
              <a:avLst/>
            </a:prstGeom>
            <a:noFill/>
          </p:spPr>
          <p:txBody>
            <a:bodyPr wrap="square" rtlCol="0">
              <a:spAutoFit/>
            </a:bodyPr>
            <a:lstStyle/>
            <a:p>
              <a:r>
                <a:rPr lang="en-US" dirty="0"/>
                <a:t> -</a:t>
              </a:r>
            </a:p>
          </p:txBody>
        </p:sp>
        <p:sp>
          <p:nvSpPr>
            <p:cNvPr id="42" name="TextBox 41">
              <a:extLst>
                <a:ext uri="{FF2B5EF4-FFF2-40B4-BE49-F238E27FC236}">
                  <a16:creationId xmlns:a16="http://schemas.microsoft.com/office/drawing/2014/main" id="{469EA987-FFAE-301C-7EEC-63FD193B1EF0}"/>
                </a:ext>
              </a:extLst>
            </p:cNvPr>
            <p:cNvSpPr txBox="1"/>
            <p:nvPr/>
          </p:nvSpPr>
          <p:spPr>
            <a:xfrm>
              <a:off x="8011501" y="4733690"/>
              <a:ext cx="701793" cy="369332"/>
            </a:xfrm>
            <a:prstGeom prst="rect">
              <a:avLst/>
            </a:prstGeom>
            <a:noFill/>
          </p:spPr>
          <p:txBody>
            <a:bodyPr wrap="square" rtlCol="0">
              <a:spAutoFit/>
            </a:bodyPr>
            <a:lstStyle/>
            <a:p>
              <a:r>
                <a:rPr lang="en-US" dirty="0"/>
                <a:t> +</a:t>
              </a:r>
            </a:p>
          </p:txBody>
        </p:sp>
      </p:grpSp>
      <p:sp>
        <p:nvSpPr>
          <p:cNvPr id="43" name="TextBox 42">
            <a:extLst>
              <a:ext uri="{FF2B5EF4-FFF2-40B4-BE49-F238E27FC236}">
                <a16:creationId xmlns:a16="http://schemas.microsoft.com/office/drawing/2014/main" id="{34F806DE-C422-2735-B94E-51B257368F81}"/>
              </a:ext>
            </a:extLst>
          </p:cNvPr>
          <p:cNvSpPr txBox="1"/>
          <p:nvPr/>
        </p:nvSpPr>
        <p:spPr>
          <a:xfrm>
            <a:off x="5104951" y="902287"/>
            <a:ext cx="3048152" cy="369332"/>
          </a:xfrm>
          <a:prstGeom prst="rect">
            <a:avLst/>
          </a:prstGeom>
          <a:noFill/>
        </p:spPr>
        <p:txBody>
          <a:bodyPr wrap="square" rtlCol="0">
            <a:spAutoFit/>
          </a:bodyPr>
          <a:lstStyle/>
          <a:p>
            <a:pPr algn="ctr"/>
            <a:r>
              <a:rPr lang="en-US" dirty="0"/>
              <a:t>Solid Oxide</a:t>
            </a:r>
          </a:p>
        </p:txBody>
      </p:sp>
      <p:pic>
        <p:nvPicPr>
          <p:cNvPr id="5122" name="Picture 2" descr="High Efficiency Proton Exchange Membrane Fuel Cell">
            <a:extLst>
              <a:ext uri="{FF2B5EF4-FFF2-40B4-BE49-F238E27FC236}">
                <a16:creationId xmlns:a16="http://schemas.microsoft.com/office/drawing/2014/main" id="{E081C566-17EE-9886-8441-D80A3F6D80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122" y="4748145"/>
            <a:ext cx="3674319" cy="1671283"/>
          </a:xfrm>
          <a:prstGeom prst="rect">
            <a:avLst/>
          </a:prstGeom>
          <a:noFill/>
          <a:extLst>
            <a:ext uri="{909E8E84-426E-40DD-AFC4-6F175D3DCCD1}">
              <a14:hiddenFill xmlns:a14="http://schemas.microsoft.com/office/drawing/2010/main">
                <a:solidFill>
                  <a:srgbClr val="FFFFFF"/>
                </a:solidFill>
              </a14:hiddenFill>
            </a:ext>
          </a:extLst>
        </p:spPr>
      </p:pic>
      <p:sp>
        <p:nvSpPr>
          <p:cNvPr id="47" name="TextBox 46">
            <a:extLst>
              <a:ext uri="{FF2B5EF4-FFF2-40B4-BE49-F238E27FC236}">
                <a16:creationId xmlns:a16="http://schemas.microsoft.com/office/drawing/2014/main" id="{64D23CA5-E6E4-98A1-42F6-95943B6733FA}"/>
              </a:ext>
            </a:extLst>
          </p:cNvPr>
          <p:cNvSpPr txBox="1"/>
          <p:nvPr/>
        </p:nvSpPr>
        <p:spPr>
          <a:xfrm>
            <a:off x="505122" y="6499384"/>
            <a:ext cx="2050538" cy="246221"/>
          </a:xfrm>
          <a:prstGeom prst="rect">
            <a:avLst/>
          </a:prstGeom>
          <a:noFill/>
        </p:spPr>
        <p:txBody>
          <a:bodyPr wrap="square" rtlCol="0">
            <a:spAutoFit/>
          </a:bodyPr>
          <a:lstStyle/>
          <a:p>
            <a:r>
              <a:rPr lang="en-US" sz="1000" i="1" dirty="0"/>
              <a:t>Image Credit: NASA/SBIR</a:t>
            </a:r>
          </a:p>
        </p:txBody>
      </p:sp>
    </p:spTree>
    <p:extLst>
      <p:ext uri="{BB962C8B-B14F-4D97-AF65-F5344CB8AC3E}">
        <p14:creationId xmlns:p14="http://schemas.microsoft.com/office/powerpoint/2010/main" val="2670935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Propellant from Lunar Water Concept</a:t>
            </a:r>
          </a:p>
        </p:txBody>
      </p:sp>
      <p:sp>
        <p:nvSpPr>
          <p:cNvPr id="3" name="TextBox 2">
            <a:extLst>
              <a:ext uri="{FF2B5EF4-FFF2-40B4-BE49-F238E27FC236}">
                <a16:creationId xmlns:a16="http://schemas.microsoft.com/office/drawing/2014/main" id="{C7E145F2-4CCD-8A33-2249-ACA21DD6BC17}"/>
              </a:ext>
            </a:extLst>
          </p:cNvPr>
          <p:cNvSpPr txBox="1"/>
          <p:nvPr/>
        </p:nvSpPr>
        <p:spPr>
          <a:xfrm>
            <a:off x="6769204" y="3349113"/>
            <a:ext cx="1043208" cy="461665"/>
          </a:xfrm>
          <a:prstGeom prst="rect">
            <a:avLst/>
          </a:prstGeom>
          <a:noFill/>
          <a:ln>
            <a:solidFill>
              <a:schemeClr val="tx1"/>
            </a:solidFill>
          </a:ln>
        </p:spPr>
        <p:txBody>
          <a:bodyPr wrap="square" rtlCol="0">
            <a:spAutoFit/>
          </a:bodyPr>
          <a:lstStyle/>
          <a:p>
            <a:pPr algn="ctr"/>
            <a:r>
              <a:rPr lang="en-US" sz="1200"/>
              <a:t>SOE</a:t>
            </a:r>
          </a:p>
          <a:p>
            <a:pPr algn="ctr"/>
            <a:endParaRPr lang="en-US" sz="1200"/>
          </a:p>
        </p:txBody>
      </p:sp>
      <p:cxnSp>
        <p:nvCxnSpPr>
          <p:cNvPr id="4" name="Straight Arrow Connector 3">
            <a:extLst>
              <a:ext uri="{FF2B5EF4-FFF2-40B4-BE49-F238E27FC236}">
                <a16:creationId xmlns:a16="http://schemas.microsoft.com/office/drawing/2014/main" id="{5A6BD937-B6EF-31C4-4790-6A07A8FBF5ED}"/>
              </a:ext>
            </a:extLst>
          </p:cNvPr>
          <p:cNvCxnSpPr>
            <a:cxnSpLocks/>
            <a:endCxn id="7" idx="2"/>
          </p:cNvCxnSpPr>
          <p:nvPr/>
        </p:nvCxnSpPr>
        <p:spPr bwMode="auto">
          <a:xfrm flipV="1">
            <a:off x="7117310" y="2595429"/>
            <a:ext cx="1522" cy="425464"/>
          </a:xfrm>
          <a:prstGeom prst="straightConnector1">
            <a:avLst/>
          </a:prstGeom>
          <a:ln>
            <a:solidFill>
              <a:srgbClr val="FF3300"/>
            </a:solidFill>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5" name="Straight Arrow Connector 4">
            <a:extLst>
              <a:ext uri="{FF2B5EF4-FFF2-40B4-BE49-F238E27FC236}">
                <a16:creationId xmlns:a16="http://schemas.microsoft.com/office/drawing/2014/main" id="{B7924AFE-2DA0-365D-761F-0D154BFD812D}"/>
              </a:ext>
            </a:extLst>
          </p:cNvPr>
          <p:cNvCxnSpPr>
            <a:cxnSpLocks/>
            <a:stCxn id="3" idx="3"/>
            <a:endCxn id="12" idx="1"/>
          </p:cNvCxnSpPr>
          <p:nvPr/>
        </p:nvCxnSpPr>
        <p:spPr bwMode="auto">
          <a:xfrm>
            <a:off x="7812413" y="3579945"/>
            <a:ext cx="538559" cy="0"/>
          </a:xfrm>
          <a:prstGeom prst="straightConnector1">
            <a:avLst/>
          </a:prstGeom>
          <a:solidFill>
            <a:schemeClr val="accent1"/>
          </a:solidFill>
          <a:ln w="9525" cap="flat" cmpd="sng" algn="ctr">
            <a:solidFill>
              <a:srgbClr val="00B050"/>
            </a:solidFill>
            <a:prstDash val="solid"/>
            <a:round/>
            <a:headEnd type="none" w="med" len="med"/>
            <a:tailEnd type="triangle"/>
          </a:ln>
          <a:effectLst/>
        </p:spPr>
      </p:cxnSp>
      <p:sp>
        <p:nvSpPr>
          <p:cNvPr id="6" name="TextBox 5">
            <a:extLst>
              <a:ext uri="{FF2B5EF4-FFF2-40B4-BE49-F238E27FC236}">
                <a16:creationId xmlns:a16="http://schemas.microsoft.com/office/drawing/2014/main" id="{029986A6-A2FC-5870-A697-3BEA2D24F433}"/>
              </a:ext>
            </a:extLst>
          </p:cNvPr>
          <p:cNvSpPr txBox="1"/>
          <p:nvPr/>
        </p:nvSpPr>
        <p:spPr>
          <a:xfrm>
            <a:off x="7831270" y="3631851"/>
            <a:ext cx="533400" cy="246221"/>
          </a:xfrm>
          <a:prstGeom prst="rect">
            <a:avLst/>
          </a:prstGeom>
          <a:noFill/>
        </p:spPr>
        <p:txBody>
          <a:bodyPr wrap="square" rtlCol="0">
            <a:spAutoFit/>
          </a:bodyPr>
          <a:lstStyle/>
          <a:p>
            <a:pPr algn="ctr"/>
            <a:r>
              <a:rPr lang="en-US" sz="1000"/>
              <a:t>O</a:t>
            </a:r>
            <a:r>
              <a:rPr lang="en-US" sz="1000" baseline="-25000"/>
              <a:t>2</a:t>
            </a:r>
            <a:r>
              <a:rPr lang="en-US" sz="1000"/>
              <a:t>(g)</a:t>
            </a:r>
          </a:p>
        </p:txBody>
      </p:sp>
      <p:sp>
        <p:nvSpPr>
          <p:cNvPr id="7" name="TextBox 6">
            <a:extLst>
              <a:ext uri="{FF2B5EF4-FFF2-40B4-BE49-F238E27FC236}">
                <a16:creationId xmlns:a16="http://schemas.microsoft.com/office/drawing/2014/main" id="{9B69F2C2-3BF1-E54B-5C5F-50A709035FC1}"/>
              </a:ext>
            </a:extLst>
          </p:cNvPr>
          <p:cNvSpPr txBox="1"/>
          <p:nvPr/>
        </p:nvSpPr>
        <p:spPr>
          <a:xfrm>
            <a:off x="6604861" y="2133765"/>
            <a:ext cx="1027942" cy="461665"/>
          </a:xfrm>
          <a:prstGeom prst="rect">
            <a:avLst/>
          </a:prstGeom>
          <a:noFill/>
          <a:ln>
            <a:solidFill>
              <a:schemeClr val="tx1"/>
            </a:solidFill>
          </a:ln>
        </p:spPr>
        <p:txBody>
          <a:bodyPr wrap="square" rtlCol="0">
            <a:spAutoFit/>
          </a:bodyPr>
          <a:lstStyle/>
          <a:p>
            <a:pPr algn="ctr"/>
            <a:r>
              <a:rPr lang="en-US" sz="1200" dirty="0"/>
              <a:t>H</a:t>
            </a:r>
            <a:r>
              <a:rPr lang="en-US" sz="1200" baseline="-25000" dirty="0"/>
              <a:t>2 </a:t>
            </a:r>
            <a:r>
              <a:rPr lang="en-US" sz="1200" dirty="0"/>
              <a:t>Dryer</a:t>
            </a:r>
          </a:p>
          <a:p>
            <a:pPr algn="ctr"/>
            <a:endParaRPr lang="en-US" sz="1200" dirty="0"/>
          </a:p>
        </p:txBody>
      </p:sp>
      <p:cxnSp>
        <p:nvCxnSpPr>
          <p:cNvPr id="8" name="Straight Arrow Connector 7">
            <a:extLst>
              <a:ext uri="{FF2B5EF4-FFF2-40B4-BE49-F238E27FC236}">
                <a16:creationId xmlns:a16="http://schemas.microsoft.com/office/drawing/2014/main" id="{85BACA26-ACE6-3C5F-0EBF-BFC02999439C}"/>
              </a:ext>
            </a:extLst>
          </p:cNvPr>
          <p:cNvCxnSpPr>
            <a:cxnSpLocks/>
          </p:cNvCxnSpPr>
          <p:nvPr/>
        </p:nvCxnSpPr>
        <p:spPr bwMode="auto">
          <a:xfrm flipH="1" flipV="1">
            <a:off x="7126491" y="1770674"/>
            <a:ext cx="504" cy="361956"/>
          </a:xfrm>
          <a:prstGeom prst="straightConnector1">
            <a:avLst/>
          </a:prstGeom>
          <a:ln>
            <a:solidFill>
              <a:srgbClr val="0000FF"/>
            </a:solidFill>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9" name="TextBox 8">
            <a:extLst>
              <a:ext uri="{FF2B5EF4-FFF2-40B4-BE49-F238E27FC236}">
                <a16:creationId xmlns:a16="http://schemas.microsoft.com/office/drawing/2014/main" id="{7E929FD7-A9BA-D21C-CD11-DAB3A76B59C8}"/>
              </a:ext>
            </a:extLst>
          </p:cNvPr>
          <p:cNvSpPr txBox="1"/>
          <p:nvPr/>
        </p:nvSpPr>
        <p:spPr>
          <a:xfrm>
            <a:off x="8350971" y="2135628"/>
            <a:ext cx="1017108" cy="461665"/>
          </a:xfrm>
          <a:prstGeom prst="rect">
            <a:avLst/>
          </a:prstGeom>
          <a:noFill/>
          <a:ln>
            <a:solidFill>
              <a:schemeClr val="tx1"/>
            </a:solidFill>
          </a:ln>
        </p:spPr>
        <p:txBody>
          <a:bodyPr wrap="square" rtlCol="0">
            <a:spAutoFit/>
          </a:bodyPr>
          <a:lstStyle/>
          <a:p>
            <a:pPr algn="ctr"/>
            <a:r>
              <a:rPr lang="en-US" sz="1200"/>
              <a:t>H</a:t>
            </a:r>
            <a:r>
              <a:rPr lang="en-US" sz="1200" baseline="-25000"/>
              <a:t>2 </a:t>
            </a:r>
          </a:p>
          <a:p>
            <a:pPr algn="ctr"/>
            <a:r>
              <a:rPr lang="en-US" sz="1200"/>
              <a:t>Liquefaction</a:t>
            </a:r>
            <a:r>
              <a:rPr lang="en-US" sz="1200" baseline="-25000"/>
              <a:t> </a:t>
            </a:r>
            <a:endParaRPr lang="en-US" sz="1200"/>
          </a:p>
        </p:txBody>
      </p:sp>
      <p:sp>
        <p:nvSpPr>
          <p:cNvPr id="10" name="TextBox 9">
            <a:extLst>
              <a:ext uri="{FF2B5EF4-FFF2-40B4-BE49-F238E27FC236}">
                <a16:creationId xmlns:a16="http://schemas.microsoft.com/office/drawing/2014/main" id="{B9E51C1F-9926-AED4-A802-9090326AE8DF}"/>
              </a:ext>
            </a:extLst>
          </p:cNvPr>
          <p:cNvSpPr txBox="1"/>
          <p:nvPr/>
        </p:nvSpPr>
        <p:spPr>
          <a:xfrm>
            <a:off x="7899494" y="2087778"/>
            <a:ext cx="509878" cy="246221"/>
          </a:xfrm>
          <a:prstGeom prst="rect">
            <a:avLst/>
          </a:prstGeom>
          <a:noFill/>
        </p:spPr>
        <p:txBody>
          <a:bodyPr wrap="square" rtlCol="0">
            <a:spAutoFit/>
          </a:bodyPr>
          <a:lstStyle/>
          <a:p>
            <a:pPr algn="ctr"/>
            <a:r>
              <a:rPr lang="en-US" sz="1000" dirty="0"/>
              <a:t>H</a:t>
            </a:r>
            <a:r>
              <a:rPr lang="en-US" sz="1000" baseline="-25000" dirty="0"/>
              <a:t>2</a:t>
            </a:r>
            <a:r>
              <a:rPr lang="en-US" sz="1000" dirty="0"/>
              <a:t>(g)</a:t>
            </a:r>
          </a:p>
        </p:txBody>
      </p:sp>
      <p:sp>
        <p:nvSpPr>
          <p:cNvPr id="11" name="TextBox 10">
            <a:extLst>
              <a:ext uri="{FF2B5EF4-FFF2-40B4-BE49-F238E27FC236}">
                <a16:creationId xmlns:a16="http://schemas.microsoft.com/office/drawing/2014/main" id="{42CC89B8-AF2D-FF75-3675-1E072127FB43}"/>
              </a:ext>
            </a:extLst>
          </p:cNvPr>
          <p:cNvSpPr txBox="1"/>
          <p:nvPr/>
        </p:nvSpPr>
        <p:spPr>
          <a:xfrm>
            <a:off x="6793313" y="1472959"/>
            <a:ext cx="633282" cy="246221"/>
          </a:xfrm>
          <a:prstGeom prst="rect">
            <a:avLst/>
          </a:prstGeom>
          <a:noFill/>
        </p:spPr>
        <p:txBody>
          <a:bodyPr wrap="square" rtlCol="0">
            <a:spAutoFit/>
          </a:bodyPr>
          <a:lstStyle/>
          <a:p>
            <a:pPr algn="ctr"/>
            <a:r>
              <a:rPr lang="en-US" sz="1000" dirty="0"/>
              <a:t>H</a:t>
            </a:r>
            <a:r>
              <a:rPr lang="en-US" sz="1000" baseline="-25000" dirty="0"/>
              <a:t>2</a:t>
            </a:r>
            <a:r>
              <a:rPr lang="en-US" sz="1000" dirty="0"/>
              <a:t>O(g)</a:t>
            </a:r>
          </a:p>
        </p:txBody>
      </p:sp>
      <p:sp>
        <p:nvSpPr>
          <p:cNvPr id="12" name="TextBox 11">
            <a:extLst>
              <a:ext uri="{FF2B5EF4-FFF2-40B4-BE49-F238E27FC236}">
                <a16:creationId xmlns:a16="http://schemas.microsoft.com/office/drawing/2014/main" id="{402121E2-A6A5-0CCA-BCE9-90C2B2AD19AB}"/>
              </a:ext>
            </a:extLst>
          </p:cNvPr>
          <p:cNvSpPr txBox="1"/>
          <p:nvPr/>
        </p:nvSpPr>
        <p:spPr>
          <a:xfrm>
            <a:off x="8350972" y="3349113"/>
            <a:ext cx="1005215" cy="461665"/>
          </a:xfrm>
          <a:prstGeom prst="rect">
            <a:avLst/>
          </a:prstGeom>
          <a:noFill/>
          <a:ln>
            <a:solidFill>
              <a:schemeClr val="tx1"/>
            </a:solidFill>
          </a:ln>
        </p:spPr>
        <p:txBody>
          <a:bodyPr wrap="square" rtlCol="0">
            <a:spAutoFit/>
          </a:bodyPr>
          <a:lstStyle/>
          <a:p>
            <a:pPr algn="ctr"/>
            <a:r>
              <a:rPr lang="en-US" sz="1200"/>
              <a:t>O</a:t>
            </a:r>
            <a:r>
              <a:rPr lang="en-US" sz="1200" baseline="-25000"/>
              <a:t>2 </a:t>
            </a:r>
            <a:r>
              <a:rPr lang="en-US" sz="1200"/>
              <a:t>Liquefaction</a:t>
            </a:r>
            <a:r>
              <a:rPr lang="en-US" sz="1200" baseline="-25000"/>
              <a:t> </a:t>
            </a:r>
            <a:endParaRPr lang="en-US" sz="1200"/>
          </a:p>
        </p:txBody>
      </p:sp>
      <p:sp>
        <p:nvSpPr>
          <p:cNvPr id="13" name="TextBox 12">
            <a:extLst>
              <a:ext uri="{FF2B5EF4-FFF2-40B4-BE49-F238E27FC236}">
                <a16:creationId xmlns:a16="http://schemas.microsoft.com/office/drawing/2014/main" id="{91D529DC-92D7-7E10-DE4C-B3F4BA901DAA}"/>
              </a:ext>
            </a:extLst>
          </p:cNvPr>
          <p:cNvSpPr txBox="1"/>
          <p:nvPr/>
        </p:nvSpPr>
        <p:spPr>
          <a:xfrm>
            <a:off x="9803294" y="2123927"/>
            <a:ext cx="778596" cy="461665"/>
          </a:xfrm>
          <a:prstGeom prst="rect">
            <a:avLst/>
          </a:prstGeom>
          <a:noFill/>
          <a:ln>
            <a:solidFill>
              <a:schemeClr val="tx1"/>
            </a:solidFill>
          </a:ln>
        </p:spPr>
        <p:txBody>
          <a:bodyPr wrap="square" rtlCol="0">
            <a:spAutoFit/>
          </a:bodyPr>
          <a:lstStyle/>
          <a:p>
            <a:pPr algn="ctr"/>
            <a:r>
              <a:rPr lang="en-US" sz="1200"/>
              <a:t>H</a:t>
            </a:r>
            <a:r>
              <a:rPr lang="en-US" sz="1200" baseline="-25000"/>
              <a:t>2 </a:t>
            </a:r>
          </a:p>
          <a:p>
            <a:pPr algn="ctr"/>
            <a:r>
              <a:rPr lang="en-US" sz="1200"/>
              <a:t>Storage</a:t>
            </a:r>
            <a:r>
              <a:rPr lang="en-US" sz="1200" baseline="-25000"/>
              <a:t> </a:t>
            </a:r>
            <a:endParaRPr lang="en-US" sz="1200"/>
          </a:p>
        </p:txBody>
      </p:sp>
      <p:cxnSp>
        <p:nvCxnSpPr>
          <p:cNvPr id="14" name="Straight Arrow Connector 13">
            <a:extLst>
              <a:ext uri="{FF2B5EF4-FFF2-40B4-BE49-F238E27FC236}">
                <a16:creationId xmlns:a16="http://schemas.microsoft.com/office/drawing/2014/main" id="{537AD8AC-8C7E-A818-374B-EBAD2CCA184C}"/>
              </a:ext>
            </a:extLst>
          </p:cNvPr>
          <p:cNvCxnSpPr>
            <a:cxnSpLocks/>
            <a:stCxn id="9" idx="3"/>
            <a:endCxn id="13" idx="1"/>
          </p:cNvCxnSpPr>
          <p:nvPr/>
        </p:nvCxnSpPr>
        <p:spPr bwMode="auto">
          <a:xfrm flipV="1">
            <a:off x="9368080" y="2354760"/>
            <a:ext cx="435215" cy="11701"/>
          </a:xfrm>
          <a:prstGeom prst="straightConnector1">
            <a:avLst/>
          </a:prstGeom>
          <a:ln>
            <a:solidFill>
              <a:srgbClr val="FF3300"/>
            </a:solidFill>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15" name="TextBox 14">
            <a:extLst>
              <a:ext uri="{FF2B5EF4-FFF2-40B4-BE49-F238E27FC236}">
                <a16:creationId xmlns:a16="http://schemas.microsoft.com/office/drawing/2014/main" id="{0C6C1717-54CD-090C-8F56-CF310C916C4C}"/>
              </a:ext>
            </a:extLst>
          </p:cNvPr>
          <p:cNvSpPr txBox="1"/>
          <p:nvPr/>
        </p:nvSpPr>
        <p:spPr>
          <a:xfrm>
            <a:off x="9321862" y="2087778"/>
            <a:ext cx="485211" cy="246221"/>
          </a:xfrm>
          <a:prstGeom prst="rect">
            <a:avLst/>
          </a:prstGeom>
          <a:noFill/>
        </p:spPr>
        <p:txBody>
          <a:bodyPr wrap="square" rtlCol="0">
            <a:spAutoFit/>
          </a:bodyPr>
          <a:lstStyle/>
          <a:p>
            <a:pPr algn="ctr"/>
            <a:r>
              <a:rPr lang="en-US" sz="1000"/>
              <a:t>H</a:t>
            </a:r>
            <a:r>
              <a:rPr lang="en-US" sz="1000" baseline="-25000"/>
              <a:t>2</a:t>
            </a:r>
            <a:r>
              <a:rPr lang="en-US" sz="1000"/>
              <a:t>(l)</a:t>
            </a:r>
          </a:p>
        </p:txBody>
      </p:sp>
      <p:sp>
        <p:nvSpPr>
          <p:cNvPr id="16" name="TextBox 15">
            <a:extLst>
              <a:ext uri="{FF2B5EF4-FFF2-40B4-BE49-F238E27FC236}">
                <a16:creationId xmlns:a16="http://schemas.microsoft.com/office/drawing/2014/main" id="{558309A2-97A7-9BC7-637D-D08D7BD9E9DF}"/>
              </a:ext>
            </a:extLst>
          </p:cNvPr>
          <p:cNvSpPr txBox="1"/>
          <p:nvPr/>
        </p:nvSpPr>
        <p:spPr>
          <a:xfrm>
            <a:off x="9807310" y="3349368"/>
            <a:ext cx="778596" cy="461665"/>
          </a:xfrm>
          <a:prstGeom prst="rect">
            <a:avLst/>
          </a:prstGeom>
          <a:noFill/>
          <a:ln>
            <a:solidFill>
              <a:schemeClr val="tx1"/>
            </a:solidFill>
          </a:ln>
        </p:spPr>
        <p:txBody>
          <a:bodyPr wrap="square" rtlCol="0">
            <a:spAutoFit/>
          </a:bodyPr>
          <a:lstStyle/>
          <a:p>
            <a:pPr algn="ctr"/>
            <a:r>
              <a:rPr lang="en-US" sz="1200"/>
              <a:t>O</a:t>
            </a:r>
            <a:r>
              <a:rPr lang="en-US" sz="1200" baseline="-25000"/>
              <a:t>2 </a:t>
            </a:r>
          </a:p>
          <a:p>
            <a:pPr algn="ctr"/>
            <a:r>
              <a:rPr lang="en-US" sz="1200"/>
              <a:t>Storage</a:t>
            </a:r>
            <a:r>
              <a:rPr lang="en-US" sz="1200" baseline="-25000"/>
              <a:t> </a:t>
            </a:r>
            <a:endParaRPr lang="en-US" sz="1200"/>
          </a:p>
        </p:txBody>
      </p:sp>
      <p:sp>
        <p:nvSpPr>
          <p:cNvPr id="17" name="TextBox 16">
            <a:extLst>
              <a:ext uri="{FF2B5EF4-FFF2-40B4-BE49-F238E27FC236}">
                <a16:creationId xmlns:a16="http://schemas.microsoft.com/office/drawing/2014/main" id="{3EAEC130-CE80-7B4B-BAED-A72FB3CCCD0B}"/>
              </a:ext>
            </a:extLst>
          </p:cNvPr>
          <p:cNvSpPr txBox="1"/>
          <p:nvPr/>
        </p:nvSpPr>
        <p:spPr>
          <a:xfrm>
            <a:off x="9322099" y="3628890"/>
            <a:ext cx="485211" cy="246221"/>
          </a:xfrm>
          <a:prstGeom prst="rect">
            <a:avLst/>
          </a:prstGeom>
          <a:noFill/>
        </p:spPr>
        <p:txBody>
          <a:bodyPr wrap="square" rtlCol="0">
            <a:spAutoFit/>
          </a:bodyPr>
          <a:lstStyle/>
          <a:p>
            <a:pPr algn="ctr"/>
            <a:r>
              <a:rPr lang="en-US" sz="1000"/>
              <a:t>O</a:t>
            </a:r>
            <a:r>
              <a:rPr lang="en-US" sz="1000" baseline="-25000"/>
              <a:t>2</a:t>
            </a:r>
            <a:r>
              <a:rPr lang="en-US" sz="1000"/>
              <a:t>(l)</a:t>
            </a:r>
          </a:p>
        </p:txBody>
      </p:sp>
      <p:cxnSp>
        <p:nvCxnSpPr>
          <p:cNvPr id="22" name="Straight Arrow Connector 21">
            <a:extLst>
              <a:ext uri="{FF2B5EF4-FFF2-40B4-BE49-F238E27FC236}">
                <a16:creationId xmlns:a16="http://schemas.microsoft.com/office/drawing/2014/main" id="{B4DDDD8C-3D1B-E25C-EDF4-167700B530CA}"/>
              </a:ext>
            </a:extLst>
          </p:cNvPr>
          <p:cNvCxnSpPr>
            <a:cxnSpLocks/>
            <a:stCxn id="12" idx="3"/>
            <a:endCxn id="16" idx="1"/>
          </p:cNvCxnSpPr>
          <p:nvPr/>
        </p:nvCxnSpPr>
        <p:spPr bwMode="auto">
          <a:xfrm>
            <a:off x="9356186" y="3579946"/>
            <a:ext cx="451124" cy="255"/>
          </a:xfrm>
          <a:prstGeom prst="straightConnector1">
            <a:avLst/>
          </a:prstGeom>
          <a:ln>
            <a:solidFill>
              <a:srgbClr val="00B050"/>
            </a:solidFill>
            <a:headEnd type="none" w="med" len="med"/>
            <a:tailEnd type="triangle"/>
          </a:ln>
        </p:spPr>
        <p:style>
          <a:lnRef idx="1">
            <a:schemeClr val="accent6"/>
          </a:lnRef>
          <a:fillRef idx="0">
            <a:schemeClr val="accent6"/>
          </a:fillRef>
          <a:effectRef idx="0">
            <a:schemeClr val="accent6"/>
          </a:effectRef>
          <a:fontRef idx="minor">
            <a:schemeClr val="tx1"/>
          </a:fontRef>
        </p:style>
      </p:cxnSp>
      <p:cxnSp>
        <p:nvCxnSpPr>
          <p:cNvPr id="23" name="Straight Arrow Connector 22">
            <a:extLst>
              <a:ext uri="{FF2B5EF4-FFF2-40B4-BE49-F238E27FC236}">
                <a16:creationId xmlns:a16="http://schemas.microsoft.com/office/drawing/2014/main" id="{C0F8CE74-0AD3-1CAA-AC86-9E1955137D5A}"/>
              </a:ext>
            </a:extLst>
          </p:cNvPr>
          <p:cNvCxnSpPr>
            <a:cxnSpLocks/>
            <a:stCxn id="7" idx="3"/>
            <a:endCxn id="9" idx="1"/>
          </p:cNvCxnSpPr>
          <p:nvPr/>
        </p:nvCxnSpPr>
        <p:spPr bwMode="auto">
          <a:xfrm>
            <a:off x="7632803" y="2364598"/>
            <a:ext cx="718168" cy="1863"/>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p:sp>
        <p:nvSpPr>
          <p:cNvPr id="24" name="TextBox 23">
            <a:extLst>
              <a:ext uri="{FF2B5EF4-FFF2-40B4-BE49-F238E27FC236}">
                <a16:creationId xmlns:a16="http://schemas.microsoft.com/office/drawing/2014/main" id="{825064EC-CEBF-09DD-0380-2417564C5C2C}"/>
              </a:ext>
            </a:extLst>
          </p:cNvPr>
          <p:cNvSpPr txBox="1"/>
          <p:nvPr/>
        </p:nvSpPr>
        <p:spPr>
          <a:xfrm>
            <a:off x="5187437" y="3349112"/>
            <a:ext cx="1043208" cy="461665"/>
          </a:xfrm>
          <a:prstGeom prst="rect">
            <a:avLst/>
          </a:prstGeom>
          <a:noFill/>
          <a:ln>
            <a:solidFill>
              <a:schemeClr val="tx1"/>
            </a:solidFill>
          </a:ln>
        </p:spPr>
        <p:txBody>
          <a:bodyPr wrap="square" rtlCol="0">
            <a:spAutoFit/>
          </a:bodyPr>
          <a:lstStyle/>
          <a:p>
            <a:pPr algn="ctr"/>
            <a:r>
              <a:rPr lang="en-US" sz="1200" dirty="0" err="1"/>
              <a:t>Nafion</a:t>
            </a:r>
            <a:r>
              <a:rPr lang="en-US" sz="1200" dirty="0"/>
              <a:t> Membrane</a:t>
            </a:r>
          </a:p>
        </p:txBody>
      </p:sp>
      <p:sp>
        <p:nvSpPr>
          <p:cNvPr id="27" name="TextBox 26">
            <a:extLst>
              <a:ext uri="{FF2B5EF4-FFF2-40B4-BE49-F238E27FC236}">
                <a16:creationId xmlns:a16="http://schemas.microsoft.com/office/drawing/2014/main" id="{1D86EB99-7FB2-259B-EFE9-110DEE8C721C}"/>
              </a:ext>
            </a:extLst>
          </p:cNvPr>
          <p:cNvSpPr txBox="1"/>
          <p:nvPr/>
        </p:nvSpPr>
        <p:spPr>
          <a:xfrm>
            <a:off x="3410267" y="3349112"/>
            <a:ext cx="1043208" cy="461665"/>
          </a:xfrm>
          <a:prstGeom prst="rect">
            <a:avLst/>
          </a:prstGeom>
          <a:noFill/>
          <a:ln>
            <a:solidFill>
              <a:schemeClr val="tx1"/>
            </a:solidFill>
          </a:ln>
        </p:spPr>
        <p:txBody>
          <a:bodyPr wrap="square" rtlCol="0">
            <a:spAutoFit/>
          </a:bodyPr>
          <a:lstStyle/>
          <a:p>
            <a:pPr algn="ctr"/>
            <a:r>
              <a:rPr lang="en-US" sz="1200" dirty="0"/>
              <a:t>Boiler</a:t>
            </a:r>
          </a:p>
          <a:p>
            <a:pPr algn="ctr"/>
            <a:endParaRPr lang="en-US" sz="1200" dirty="0"/>
          </a:p>
        </p:txBody>
      </p:sp>
      <p:cxnSp>
        <p:nvCxnSpPr>
          <p:cNvPr id="28" name="Connector: Elbow 27">
            <a:extLst>
              <a:ext uri="{FF2B5EF4-FFF2-40B4-BE49-F238E27FC236}">
                <a16:creationId xmlns:a16="http://schemas.microsoft.com/office/drawing/2014/main" id="{D31E5653-A7BE-D8D5-8F26-14CF932EAAC8}"/>
              </a:ext>
            </a:extLst>
          </p:cNvPr>
          <p:cNvCxnSpPr>
            <a:cxnSpLocks/>
            <a:endCxn id="27" idx="0"/>
          </p:cNvCxnSpPr>
          <p:nvPr/>
        </p:nvCxnSpPr>
        <p:spPr bwMode="auto">
          <a:xfrm rot="10800000">
            <a:off x="3931873" y="3349111"/>
            <a:ext cx="1371077" cy="12700"/>
          </a:xfrm>
          <a:prstGeom prst="bentConnector4">
            <a:avLst>
              <a:gd name="adj1" fmla="val -749"/>
              <a:gd name="adj2" fmla="val 2703882"/>
            </a:avLst>
          </a:prstGeom>
          <a:solidFill>
            <a:schemeClr val="accent1"/>
          </a:solidFill>
          <a:ln w="3175" cap="flat" cmpd="sng" algn="ctr">
            <a:solidFill>
              <a:srgbClr val="0000FF"/>
            </a:solidFill>
            <a:prstDash val="solid"/>
            <a:round/>
            <a:headEnd type="none" w="med" len="med"/>
            <a:tailEnd type="triangle"/>
          </a:ln>
          <a:effectLst/>
        </p:spPr>
      </p:cxnSp>
      <p:cxnSp>
        <p:nvCxnSpPr>
          <p:cNvPr id="29" name="Connector: Elbow 28">
            <a:extLst>
              <a:ext uri="{FF2B5EF4-FFF2-40B4-BE49-F238E27FC236}">
                <a16:creationId xmlns:a16="http://schemas.microsoft.com/office/drawing/2014/main" id="{335954E9-1588-8953-9F57-423DBACA801E}"/>
              </a:ext>
            </a:extLst>
          </p:cNvPr>
          <p:cNvCxnSpPr>
            <a:cxnSpLocks/>
            <a:stCxn id="27" idx="2"/>
          </p:cNvCxnSpPr>
          <p:nvPr/>
        </p:nvCxnSpPr>
        <p:spPr bwMode="auto">
          <a:xfrm rot="5400000" flipH="1" flipV="1">
            <a:off x="4614234" y="3122063"/>
            <a:ext cx="6351" cy="1371076"/>
          </a:xfrm>
          <a:prstGeom prst="bentConnector4">
            <a:avLst>
              <a:gd name="adj1" fmla="val -4997308"/>
              <a:gd name="adj2" fmla="val 100102"/>
            </a:avLst>
          </a:prstGeom>
          <a:solidFill>
            <a:schemeClr val="accent1"/>
          </a:solidFill>
          <a:ln w="3175" cap="flat" cmpd="sng" algn="ctr">
            <a:solidFill>
              <a:srgbClr val="0000FF"/>
            </a:solidFill>
            <a:prstDash val="solid"/>
            <a:round/>
            <a:headEnd type="none" w="med" len="med"/>
            <a:tailEnd type="triangle"/>
          </a:ln>
          <a:effectLst/>
        </p:spPr>
      </p:cxnSp>
      <p:cxnSp>
        <p:nvCxnSpPr>
          <p:cNvPr id="30" name="Connector: Elbow 29">
            <a:extLst>
              <a:ext uri="{FF2B5EF4-FFF2-40B4-BE49-F238E27FC236}">
                <a16:creationId xmlns:a16="http://schemas.microsoft.com/office/drawing/2014/main" id="{B3B4EB1A-B337-3F24-A3B7-33E9A6694A52}"/>
              </a:ext>
            </a:extLst>
          </p:cNvPr>
          <p:cNvCxnSpPr>
            <a:cxnSpLocks/>
          </p:cNvCxnSpPr>
          <p:nvPr/>
        </p:nvCxnSpPr>
        <p:spPr bwMode="auto">
          <a:xfrm rot="5400000" flipH="1" flipV="1">
            <a:off x="6398209" y="3118886"/>
            <a:ext cx="6351" cy="1371076"/>
          </a:xfrm>
          <a:prstGeom prst="bentConnector4">
            <a:avLst>
              <a:gd name="adj1" fmla="val -4997308"/>
              <a:gd name="adj2" fmla="val 100102"/>
            </a:avLst>
          </a:prstGeom>
          <a:solidFill>
            <a:schemeClr val="accent1"/>
          </a:solidFill>
          <a:ln w="3175" cap="flat" cmpd="sng" algn="ctr">
            <a:solidFill>
              <a:srgbClr val="FF0000"/>
            </a:solidFill>
            <a:prstDash val="solid"/>
            <a:round/>
            <a:headEnd type="none" w="med" len="med"/>
            <a:tailEnd type="triangle"/>
          </a:ln>
          <a:effectLst/>
        </p:spPr>
      </p:cxnSp>
      <p:cxnSp>
        <p:nvCxnSpPr>
          <p:cNvPr id="31" name="Connector: Elbow 30">
            <a:extLst>
              <a:ext uri="{FF2B5EF4-FFF2-40B4-BE49-F238E27FC236}">
                <a16:creationId xmlns:a16="http://schemas.microsoft.com/office/drawing/2014/main" id="{A800F81F-B006-6400-1E8B-F560C2FE29E0}"/>
              </a:ext>
            </a:extLst>
          </p:cNvPr>
          <p:cNvCxnSpPr>
            <a:cxnSpLocks/>
          </p:cNvCxnSpPr>
          <p:nvPr/>
        </p:nvCxnSpPr>
        <p:spPr bwMode="auto">
          <a:xfrm rot="10800000">
            <a:off x="5738878" y="3349112"/>
            <a:ext cx="1371077" cy="12700"/>
          </a:xfrm>
          <a:prstGeom prst="bentConnector4">
            <a:avLst>
              <a:gd name="adj1" fmla="val -749"/>
              <a:gd name="adj2" fmla="val 2703882"/>
            </a:avLst>
          </a:prstGeom>
          <a:solidFill>
            <a:schemeClr val="accent1"/>
          </a:solidFill>
          <a:ln w="3175" cap="flat" cmpd="sng" algn="ctr">
            <a:solidFill>
              <a:srgbClr val="FF0000"/>
            </a:solidFill>
            <a:prstDash val="solid"/>
            <a:round/>
            <a:headEnd type="none" w="med" len="med"/>
            <a:tailEnd type="triangle"/>
          </a:ln>
          <a:effectLst/>
        </p:spPr>
      </p:cxnSp>
      <p:cxnSp>
        <p:nvCxnSpPr>
          <p:cNvPr id="32" name="Straight Connector 31">
            <a:extLst>
              <a:ext uri="{FF2B5EF4-FFF2-40B4-BE49-F238E27FC236}">
                <a16:creationId xmlns:a16="http://schemas.microsoft.com/office/drawing/2014/main" id="{D58CABD8-198B-255A-4D5A-044F9C390464}"/>
              </a:ext>
            </a:extLst>
          </p:cNvPr>
          <p:cNvCxnSpPr/>
          <p:nvPr/>
        </p:nvCxnSpPr>
        <p:spPr bwMode="auto">
          <a:xfrm flipH="1">
            <a:off x="5738878" y="3016666"/>
            <a:ext cx="1371077" cy="0"/>
          </a:xfrm>
          <a:prstGeom prst="line">
            <a:avLst/>
          </a:prstGeom>
          <a:solidFill>
            <a:schemeClr val="accent1"/>
          </a:solidFill>
          <a:ln w="9525" cap="flat" cmpd="sng" algn="ctr">
            <a:solidFill>
              <a:srgbClr val="0000FF"/>
            </a:solidFill>
            <a:prstDash val="dash"/>
            <a:round/>
            <a:headEnd type="none" w="med" len="med"/>
            <a:tailEnd type="none" w="med" len="med"/>
          </a:ln>
          <a:effectLst/>
        </p:spPr>
      </p:cxnSp>
      <p:sp>
        <p:nvSpPr>
          <p:cNvPr id="33" name="TextBox 32">
            <a:extLst>
              <a:ext uri="{FF2B5EF4-FFF2-40B4-BE49-F238E27FC236}">
                <a16:creationId xmlns:a16="http://schemas.microsoft.com/office/drawing/2014/main" id="{85F4C84D-7F75-598B-A6A9-96B65C5CC42C}"/>
              </a:ext>
            </a:extLst>
          </p:cNvPr>
          <p:cNvSpPr txBox="1"/>
          <p:nvPr/>
        </p:nvSpPr>
        <p:spPr>
          <a:xfrm>
            <a:off x="5736015" y="4159712"/>
            <a:ext cx="1390477" cy="246221"/>
          </a:xfrm>
          <a:prstGeom prst="rect">
            <a:avLst/>
          </a:prstGeom>
          <a:noFill/>
        </p:spPr>
        <p:txBody>
          <a:bodyPr wrap="square" rtlCol="0">
            <a:spAutoFit/>
          </a:bodyPr>
          <a:lstStyle/>
          <a:p>
            <a:pPr algn="ctr"/>
            <a:r>
              <a:rPr lang="en-US" sz="1000" dirty="0"/>
              <a:t>Saturated hydrogen </a:t>
            </a:r>
          </a:p>
        </p:txBody>
      </p:sp>
      <p:sp>
        <p:nvSpPr>
          <p:cNvPr id="34" name="TextBox 33">
            <a:extLst>
              <a:ext uri="{FF2B5EF4-FFF2-40B4-BE49-F238E27FC236}">
                <a16:creationId xmlns:a16="http://schemas.microsoft.com/office/drawing/2014/main" id="{77997630-0A35-E2C0-21F2-178A5724F3DB}"/>
              </a:ext>
            </a:extLst>
          </p:cNvPr>
          <p:cNvSpPr txBox="1"/>
          <p:nvPr/>
        </p:nvSpPr>
        <p:spPr>
          <a:xfrm>
            <a:off x="5746234" y="2642623"/>
            <a:ext cx="1390477" cy="400110"/>
          </a:xfrm>
          <a:prstGeom prst="rect">
            <a:avLst/>
          </a:prstGeom>
          <a:noFill/>
        </p:spPr>
        <p:txBody>
          <a:bodyPr wrap="square" rtlCol="0">
            <a:spAutoFit/>
          </a:bodyPr>
          <a:lstStyle/>
          <a:p>
            <a:pPr algn="ctr"/>
            <a:r>
              <a:rPr lang="en-US" sz="1000" dirty="0"/>
              <a:t>Hydrogen with residual water vapor</a:t>
            </a:r>
          </a:p>
        </p:txBody>
      </p:sp>
      <p:sp>
        <p:nvSpPr>
          <p:cNvPr id="35" name="TextBox 34">
            <a:extLst>
              <a:ext uri="{FF2B5EF4-FFF2-40B4-BE49-F238E27FC236}">
                <a16:creationId xmlns:a16="http://schemas.microsoft.com/office/drawing/2014/main" id="{64EBB25E-7172-7CE1-7CFA-EEB22556D679}"/>
              </a:ext>
            </a:extLst>
          </p:cNvPr>
          <p:cNvSpPr txBox="1"/>
          <p:nvPr/>
        </p:nvSpPr>
        <p:spPr>
          <a:xfrm>
            <a:off x="3912471" y="2608106"/>
            <a:ext cx="1390477" cy="400110"/>
          </a:xfrm>
          <a:prstGeom prst="rect">
            <a:avLst/>
          </a:prstGeom>
          <a:noFill/>
        </p:spPr>
        <p:txBody>
          <a:bodyPr wrap="square" rtlCol="0">
            <a:spAutoFit/>
          </a:bodyPr>
          <a:lstStyle/>
          <a:p>
            <a:pPr algn="ctr"/>
            <a:r>
              <a:rPr lang="en-US" sz="1000" dirty="0"/>
              <a:t>Volatile mixture with residual water vapor</a:t>
            </a:r>
          </a:p>
        </p:txBody>
      </p:sp>
      <p:sp>
        <p:nvSpPr>
          <p:cNvPr id="36" name="TextBox 35">
            <a:extLst>
              <a:ext uri="{FF2B5EF4-FFF2-40B4-BE49-F238E27FC236}">
                <a16:creationId xmlns:a16="http://schemas.microsoft.com/office/drawing/2014/main" id="{60281F08-1653-0FFA-D7E6-BA224D753DFC}"/>
              </a:ext>
            </a:extLst>
          </p:cNvPr>
          <p:cNvSpPr txBox="1"/>
          <p:nvPr/>
        </p:nvSpPr>
        <p:spPr>
          <a:xfrm>
            <a:off x="3931871" y="4137163"/>
            <a:ext cx="1390477" cy="400110"/>
          </a:xfrm>
          <a:prstGeom prst="rect">
            <a:avLst/>
          </a:prstGeom>
          <a:noFill/>
        </p:spPr>
        <p:txBody>
          <a:bodyPr wrap="square" rtlCol="0">
            <a:spAutoFit/>
          </a:bodyPr>
          <a:lstStyle/>
          <a:p>
            <a:pPr algn="ctr"/>
            <a:r>
              <a:rPr lang="en-US" sz="1000" dirty="0"/>
              <a:t>Saturated volatile mixture</a:t>
            </a:r>
          </a:p>
        </p:txBody>
      </p:sp>
      <p:cxnSp>
        <p:nvCxnSpPr>
          <p:cNvPr id="37" name="Straight Connector 36">
            <a:extLst>
              <a:ext uri="{FF2B5EF4-FFF2-40B4-BE49-F238E27FC236}">
                <a16:creationId xmlns:a16="http://schemas.microsoft.com/office/drawing/2014/main" id="{DD29ED2C-1D1B-7524-2D0C-7567D7731189}"/>
              </a:ext>
            </a:extLst>
          </p:cNvPr>
          <p:cNvCxnSpPr/>
          <p:nvPr/>
        </p:nvCxnSpPr>
        <p:spPr bwMode="auto">
          <a:xfrm flipH="1">
            <a:off x="5746234" y="4127547"/>
            <a:ext cx="1371077" cy="0"/>
          </a:xfrm>
          <a:prstGeom prst="line">
            <a:avLst/>
          </a:prstGeom>
          <a:solidFill>
            <a:schemeClr val="accent1"/>
          </a:solidFill>
          <a:ln w="9525" cap="flat" cmpd="sng" algn="ctr">
            <a:solidFill>
              <a:srgbClr val="0000FF"/>
            </a:solidFill>
            <a:prstDash val="dash"/>
            <a:round/>
            <a:headEnd type="none" w="med" len="med"/>
            <a:tailEnd type="none" w="med" len="med"/>
          </a:ln>
          <a:effectLst/>
        </p:spPr>
      </p:cxnSp>
      <p:cxnSp>
        <p:nvCxnSpPr>
          <p:cNvPr id="38" name="Straight Connector 37">
            <a:extLst>
              <a:ext uri="{FF2B5EF4-FFF2-40B4-BE49-F238E27FC236}">
                <a16:creationId xmlns:a16="http://schemas.microsoft.com/office/drawing/2014/main" id="{00C2DE5F-00F9-3BF3-FD69-383F83BC56B7}"/>
              </a:ext>
            </a:extLst>
          </p:cNvPr>
          <p:cNvCxnSpPr>
            <a:cxnSpLocks/>
          </p:cNvCxnSpPr>
          <p:nvPr/>
        </p:nvCxnSpPr>
        <p:spPr bwMode="auto">
          <a:xfrm flipV="1">
            <a:off x="7089944" y="3875111"/>
            <a:ext cx="0" cy="264109"/>
          </a:xfrm>
          <a:prstGeom prst="line">
            <a:avLst/>
          </a:prstGeom>
          <a:solidFill>
            <a:schemeClr val="accent1"/>
          </a:solidFill>
          <a:ln w="9525" cap="flat" cmpd="sng" algn="ctr">
            <a:solidFill>
              <a:srgbClr val="0000FF"/>
            </a:solidFill>
            <a:prstDash val="dash"/>
            <a:round/>
            <a:headEnd type="none" w="med" len="med"/>
            <a:tailEnd type="none" w="med" len="med"/>
          </a:ln>
          <a:effectLst/>
        </p:spPr>
      </p:cxnSp>
      <p:cxnSp>
        <p:nvCxnSpPr>
          <p:cNvPr id="39" name="Straight Connector 38">
            <a:extLst>
              <a:ext uri="{FF2B5EF4-FFF2-40B4-BE49-F238E27FC236}">
                <a16:creationId xmlns:a16="http://schemas.microsoft.com/office/drawing/2014/main" id="{ECAC292B-EC3B-AD72-42F5-BEF1840FE8DE}"/>
              </a:ext>
            </a:extLst>
          </p:cNvPr>
          <p:cNvCxnSpPr>
            <a:cxnSpLocks/>
          </p:cNvCxnSpPr>
          <p:nvPr/>
        </p:nvCxnSpPr>
        <p:spPr bwMode="auto">
          <a:xfrm flipV="1">
            <a:off x="5729381" y="3801249"/>
            <a:ext cx="0" cy="264109"/>
          </a:xfrm>
          <a:prstGeom prst="line">
            <a:avLst/>
          </a:prstGeom>
          <a:solidFill>
            <a:schemeClr val="accent1"/>
          </a:solidFill>
          <a:ln w="9525" cap="flat" cmpd="sng" algn="ctr">
            <a:solidFill>
              <a:srgbClr val="0000FF"/>
            </a:solidFill>
            <a:prstDash val="dash"/>
            <a:round/>
            <a:headEnd type="none" w="med" len="med"/>
            <a:tailEnd type="none" w="med" len="med"/>
          </a:ln>
          <a:effectLst/>
        </p:spPr>
      </p:cxnSp>
      <p:cxnSp>
        <p:nvCxnSpPr>
          <p:cNvPr id="40" name="Straight Connector 39">
            <a:extLst>
              <a:ext uri="{FF2B5EF4-FFF2-40B4-BE49-F238E27FC236}">
                <a16:creationId xmlns:a16="http://schemas.microsoft.com/office/drawing/2014/main" id="{DBA72297-CE39-227B-0FB0-FB54E5027C98}"/>
              </a:ext>
            </a:extLst>
          </p:cNvPr>
          <p:cNvCxnSpPr>
            <a:cxnSpLocks/>
          </p:cNvCxnSpPr>
          <p:nvPr/>
        </p:nvCxnSpPr>
        <p:spPr bwMode="auto">
          <a:xfrm flipV="1">
            <a:off x="5736014" y="3008217"/>
            <a:ext cx="0" cy="264109"/>
          </a:xfrm>
          <a:prstGeom prst="line">
            <a:avLst/>
          </a:prstGeom>
          <a:solidFill>
            <a:schemeClr val="accent1"/>
          </a:solidFill>
          <a:ln w="9525" cap="flat" cmpd="sng" algn="ctr">
            <a:solidFill>
              <a:srgbClr val="0000FF"/>
            </a:solidFill>
            <a:prstDash val="dash"/>
            <a:round/>
            <a:headEnd type="none" w="med" len="med"/>
            <a:tailEnd type="none" w="med" len="med"/>
          </a:ln>
          <a:effectLst/>
        </p:spPr>
      </p:cxnSp>
      <p:cxnSp>
        <p:nvCxnSpPr>
          <p:cNvPr id="41" name="Straight Connector 40">
            <a:extLst>
              <a:ext uri="{FF2B5EF4-FFF2-40B4-BE49-F238E27FC236}">
                <a16:creationId xmlns:a16="http://schemas.microsoft.com/office/drawing/2014/main" id="{4B29693F-C824-2E86-9CA4-1E24970645D4}"/>
              </a:ext>
            </a:extLst>
          </p:cNvPr>
          <p:cNvCxnSpPr>
            <a:cxnSpLocks/>
            <a:endCxn id="7" idx="2"/>
          </p:cNvCxnSpPr>
          <p:nvPr/>
        </p:nvCxnSpPr>
        <p:spPr bwMode="auto">
          <a:xfrm flipH="1" flipV="1">
            <a:off x="7118833" y="2595429"/>
            <a:ext cx="1661" cy="753682"/>
          </a:xfrm>
          <a:prstGeom prst="line">
            <a:avLst/>
          </a:prstGeom>
          <a:solidFill>
            <a:schemeClr val="accent1"/>
          </a:solidFill>
          <a:ln w="9525" cap="flat" cmpd="sng" algn="ctr">
            <a:solidFill>
              <a:srgbClr val="0000FF"/>
            </a:solidFill>
            <a:prstDash val="dash"/>
            <a:round/>
            <a:headEnd type="none" w="med" len="med"/>
            <a:tailEnd type="none" w="med" len="med"/>
          </a:ln>
          <a:effectLst/>
        </p:spPr>
      </p:cxnSp>
      <p:sp>
        <p:nvSpPr>
          <p:cNvPr id="42" name="TextBox 41">
            <a:extLst>
              <a:ext uri="{FF2B5EF4-FFF2-40B4-BE49-F238E27FC236}">
                <a16:creationId xmlns:a16="http://schemas.microsoft.com/office/drawing/2014/main" id="{E52C323B-9143-A2E3-A9F3-C1F209F33B76}"/>
              </a:ext>
            </a:extLst>
          </p:cNvPr>
          <p:cNvSpPr txBox="1"/>
          <p:nvPr/>
        </p:nvSpPr>
        <p:spPr>
          <a:xfrm>
            <a:off x="311889" y="5268831"/>
            <a:ext cx="11306175" cy="369332"/>
          </a:xfrm>
          <a:prstGeom prst="rect">
            <a:avLst/>
          </a:prstGeom>
          <a:noFill/>
        </p:spPr>
        <p:txBody>
          <a:bodyPr wrap="square" rtlCol="0">
            <a:spAutoFit/>
          </a:bodyPr>
          <a:lstStyle/>
          <a:p>
            <a:pPr algn="ctr"/>
            <a:r>
              <a:rPr lang="en-US" dirty="0"/>
              <a:t>Simplified flow diagram for a lunar propellant production plant that uses no consumables</a:t>
            </a:r>
          </a:p>
        </p:txBody>
      </p:sp>
      <p:cxnSp>
        <p:nvCxnSpPr>
          <p:cNvPr id="43" name="Straight Arrow Connector 42">
            <a:extLst>
              <a:ext uri="{FF2B5EF4-FFF2-40B4-BE49-F238E27FC236}">
                <a16:creationId xmlns:a16="http://schemas.microsoft.com/office/drawing/2014/main" id="{2ED11C37-A1C4-C849-46A7-D1B2507CF706}"/>
              </a:ext>
            </a:extLst>
          </p:cNvPr>
          <p:cNvCxnSpPr>
            <a:cxnSpLocks/>
            <a:endCxn id="27" idx="1"/>
          </p:cNvCxnSpPr>
          <p:nvPr/>
        </p:nvCxnSpPr>
        <p:spPr>
          <a:xfrm>
            <a:off x="2770315" y="3574936"/>
            <a:ext cx="639952" cy="5009"/>
          </a:xfrm>
          <a:prstGeom prst="straightConnector1">
            <a:avLst/>
          </a:prstGeom>
          <a:ln w="3175">
            <a:solidFill>
              <a:srgbClr val="0000FF"/>
            </a:solidFill>
            <a:tailEnd type="triangle"/>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69E1E6A8-4252-ED7D-8F0F-765F1B19A98C}"/>
              </a:ext>
            </a:extLst>
          </p:cNvPr>
          <p:cNvSpPr txBox="1"/>
          <p:nvPr/>
        </p:nvSpPr>
        <p:spPr>
          <a:xfrm>
            <a:off x="1672459" y="3198002"/>
            <a:ext cx="1119375" cy="861774"/>
          </a:xfrm>
          <a:prstGeom prst="rect">
            <a:avLst/>
          </a:prstGeom>
          <a:noFill/>
        </p:spPr>
        <p:txBody>
          <a:bodyPr wrap="square" rtlCol="0">
            <a:spAutoFit/>
          </a:bodyPr>
          <a:lstStyle/>
          <a:p>
            <a:pPr algn="r"/>
            <a:r>
              <a:rPr lang="en-US" sz="1000" dirty="0"/>
              <a:t>Water delivered from permanently shadowed region (PSR)</a:t>
            </a:r>
          </a:p>
        </p:txBody>
      </p:sp>
      <p:cxnSp>
        <p:nvCxnSpPr>
          <p:cNvPr id="45" name="Straight Arrow Connector 44">
            <a:extLst>
              <a:ext uri="{FF2B5EF4-FFF2-40B4-BE49-F238E27FC236}">
                <a16:creationId xmlns:a16="http://schemas.microsoft.com/office/drawing/2014/main" id="{BA6D218E-093C-C966-F7B9-C04843067D55}"/>
              </a:ext>
            </a:extLst>
          </p:cNvPr>
          <p:cNvCxnSpPr>
            <a:cxnSpLocks/>
            <a:endCxn id="46" idx="2"/>
          </p:cNvCxnSpPr>
          <p:nvPr/>
        </p:nvCxnSpPr>
        <p:spPr bwMode="auto">
          <a:xfrm flipV="1">
            <a:off x="3514275" y="2672014"/>
            <a:ext cx="0" cy="677097"/>
          </a:xfrm>
          <a:prstGeom prst="straightConnector1">
            <a:avLst/>
          </a:prstGeom>
          <a:ln>
            <a:solidFill>
              <a:srgbClr val="0000FF"/>
            </a:solidFill>
            <a:headEnd type="none" w="med" len="med"/>
            <a:tailEnd type="triangle"/>
          </a:ln>
        </p:spPr>
        <p:style>
          <a:lnRef idx="1">
            <a:schemeClr val="accent6"/>
          </a:lnRef>
          <a:fillRef idx="0">
            <a:schemeClr val="accent6"/>
          </a:fillRef>
          <a:effectRef idx="0">
            <a:schemeClr val="accent6"/>
          </a:effectRef>
          <a:fontRef idx="minor">
            <a:schemeClr val="tx1"/>
          </a:fontRef>
        </p:style>
      </p:cxnSp>
      <p:sp>
        <p:nvSpPr>
          <p:cNvPr id="46" name="TextBox 45">
            <a:extLst>
              <a:ext uri="{FF2B5EF4-FFF2-40B4-BE49-F238E27FC236}">
                <a16:creationId xmlns:a16="http://schemas.microsoft.com/office/drawing/2014/main" id="{C8057BDF-A892-3781-3545-77358268FC49}"/>
              </a:ext>
            </a:extLst>
          </p:cNvPr>
          <p:cNvSpPr txBox="1"/>
          <p:nvPr/>
        </p:nvSpPr>
        <p:spPr>
          <a:xfrm>
            <a:off x="2819037" y="2118015"/>
            <a:ext cx="1390477" cy="553998"/>
          </a:xfrm>
          <a:prstGeom prst="rect">
            <a:avLst/>
          </a:prstGeom>
          <a:noFill/>
        </p:spPr>
        <p:txBody>
          <a:bodyPr wrap="square" rtlCol="0">
            <a:spAutoFit/>
          </a:bodyPr>
          <a:lstStyle/>
          <a:p>
            <a:pPr algn="ctr"/>
            <a:r>
              <a:rPr lang="en-US" sz="1000" dirty="0"/>
              <a:t>Volatile mixture discarded with periodic venting</a:t>
            </a:r>
          </a:p>
        </p:txBody>
      </p:sp>
      <p:sp>
        <p:nvSpPr>
          <p:cNvPr id="47" name="Rectangle 46">
            <a:extLst>
              <a:ext uri="{FF2B5EF4-FFF2-40B4-BE49-F238E27FC236}">
                <a16:creationId xmlns:a16="http://schemas.microsoft.com/office/drawing/2014/main" id="{9B868DFC-962E-093C-5F38-BD5F56B59BD3}"/>
              </a:ext>
            </a:extLst>
          </p:cNvPr>
          <p:cNvSpPr/>
          <p:nvPr/>
        </p:nvSpPr>
        <p:spPr>
          <a:xfrm>
            <a:off x="3010742" y="1472958"/>
            <a:ext cx="4905014" cy="3049292"/>
          </a:xfrm>
          <a:prstGeom prst="rect">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81A0C9CA-62E9-17F3-5CE5-4D329450974C}"/>
              </a:ext>
            </a:extLst>
          </p:cNvPr>
          <p:cNvSpPr txBox="1"/>
          <p:nvPr/>
        </p:nvSpPr>
        <p:spPr>
          <a:xfrm>
            <a:off x="3090291" y="4504320"/>
            <a:ext cx="4790714" cy="307777"/>
          </a:xfrm>
          <a:prstGeom prst="rect">
            <a:avLst/>
          </a:prstGeom>
          <a:noFill/>
        </p:spPr>
        <p:txBody>
          <a:bodyPr wrap="square" rtlCol="0">
            <a:spAutoFit/>
          </a:bodyPr>
          <a:lstStyle/>
          <a:p>
            <a:pPr algn="ctr"/>
            <a:r>
              <a:rPr lang="en-US" sz="1400" dirty="0"/>
              <a:t>Subsystems identified for laboratory demonstration in 2024</a:t>
            </a:r>
          </a:p>
        </p:txBody>
      </p:sp>
    </p:spTree>
    <p:extLst>
      <p:ext uri="{BB962C8B-B14F-4D97-AF65-F5344CB8AC3E}">
        <p14:creationId xmlns:p14="http://schemas.microsoft.com/office/powerpoint/2010/main" val="3231890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Hydrogen Liquefaction</a:t>
            </a:r>
          </a:p>
        </p:txBody>
      </p:sp>
      <p:graphicFrame>
        <p:nvGraphicFramePr>
          <p:cNvPr id="18" name="Table 17">
            <a:extLst>
              <a:ext uri="{FF2B5EF4-FFF2-40B4-BE49-F238E27FC236}">
                <a16:creationId xmlns:a16="http://schemas.microsoft.com/office/drawing/2014/main" id="{51EF2B9C-DEB3-FB9E-6CEB-A3E1C4D13875}"/>
              </a:ext>
            </a:extLst>
          </p:cNvPr>
          <p:cNvGraphicFramePr>
            <a:graphicFrameLocks noGrp="1"/>
          </p:cNvGraphicFramePr>
          <p:nvPr>
            <p:extLst>
              <p:ext uri="{D42A27DB-BD31-4B8C-83A1-F6EECF244321}">
                <p14:modId xmlns:p14="http://schemas.microsoft.com/office/powerpoint/2010/main" val="845835208"/>
              </p:ext>
            </p:extLst>
          </p:nvPr>
        </p:nvGraphicFramePr>
        <p:xfrm>
          <a:off x="3432609" y="1210618"/>
          <a:ext cx="5326783" cy="2756673"/>
        </p:xfrm>
        <a:graphic>
          <a:graphicData uri="http://schemas.openxmlformats.org/drawingml/2006/table">
            <a:tbl>
              <a:tblPr/>
              <a:tblGrid>
                <a:gridCol w="3531677">
                  <a:extLst>
                    <a:ext uri="{9D8B030D-6E8A-4147-A177-3AD203B41FA5}">
                      <a16:colId xmlns:a16="http://schemas.microsoft.com/office/drawing/2014/main" val="2529256220"/>
                    </a:ext>
                  </a:extLst>
                </a:gridCol>
                <a:gridCol w="897553">
                  <a:extLst>
                    <a:ext uri="{9D8B030D-6E8A-4147-A177-3AD203B41FA5}">
                      <a16:colId xmlns:a16="http://schemas.microsoft.com/office/drawing/2014/main" val="1124114977"/>
                    </a:ext>
                  </a:extLst>
                </a:gridCol>
                <a:gridCol w="897553">
                  <a:extLst>
                    <a:ext uri="{9D8B030D-6E8A-4147-A177-3AD203B41FA5}">
                      <a16:colId xmlns:a16="http://schemas.microsoft.com/office/drawing/2014/main" val="1067548657"/>
                    </a:ext>
                  </a:extLst>
                </a:gridCol>
              </a:tblGrid>
              <a:tr h="306297">
                <a:tc>
                  <a:txBody>
                    <a:bodyPr/>
                    <a:lstStyle/>
                    <a:p>
                      <a:pPr algn="l" fontAlgn="b"/>
                      <a:r>
                        <a:rPr lang="en-US" sz="1400" b="1" i="0" u="none" strike="noStrike" dirty="0">
                          <a:effectLst/>
                          <a:latin typeface="Arial" panose="020B0604020202020204" pitchFamily="34" charset="0"/>
                        </a:rPr>
                        <a:t>HYDROGEN LIQUEFACTION</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tcPr>
                </a:tc>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47848271"/>
                  </a:ext>
                </a:extLst>
              </a:tr>
              <a:tr h="306297">
                <a:tc>
                  <a:txBody>
                    <a:bodyPr/>
                    <a:lstStyle/>
                    <a:p>
                      <a:pPr algn="l" fontAlgn="b"/>
                      <a:r>
                        <a:rPr lang="en-US" sz="1400" b="0" i="0" u="none" strike="noStrike" dirty="0">
                          <a:effectLst/>
                          <a:latin typeface="Arial" panose="020B0604020202020204" pitchFamily="34" charset="0"/>
                        </a:rPr>
                        <a:t>Oxygen Mass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0" i="0" u="none" strike="noStrike">
                          <a:solidFill>
                            <a:srgbClr val="3F3F76"/>
                          </a:solidFill>
                          <a:effectLst/>
                          <a:latin typeface="Calibri" panose="020F0502020204030204" pitchFamily="34" charset="0"/>
                        </a:rPr>
                        <a:t>10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4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213885877"/>
                  </a:ext>
                </a:extLst>
              </a:tr>
              <a:tr h="306297">
                <a:tc>
                  <a:txBody>
                    <a:bodyPr/>
                    <a:lstStyle/>
                    <a:p>
                      <a:pPr algn="l" fontAlgn="b"/>
                      <a:r>
                        <a:rPr lang="en-US" sz="1400" b="0" i="0" u="none" strike="noStrike" dirty="0">
                          <a:effectLst/>
                          <a:latin typeface="Arial" panose="020B0604020202020204" pitchFamily="34" charset="0"/>
                        </a:rPr>
                        <a:t>LOX/Fuel Ratio</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0" i="0" u="none" strike="noStrike">
                          <a:solidFill>
                            <a:srgbClr val="3F3F76"/>
                          </a:solidFill>
                          <a:effectLst/>
                          <a:latin typeface="Calibri" panose="020F0502020204030204" pitchFamily="34" charset="0"/>
                        </a:rPr>
                        <a:t>6</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endParaRPr lang="en-US" sz="14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10478866"/>
                  </a:ext>
                </a:extLst>
              </a:tr>
              <a:tr h="306297">
                <a:tc>
                  <a:txBody>
                    <a:bodyPr/>
                    <a:lstStyle/>
                    <a:p>
                      <a:pPr algn="l" fontAlgn="b"/>
                      <a:r>
                        <a:rPr lang="en-US" sz="1400" b="0" i="0" u="none" strike="noStrike" dirty="0">
                          <a:effectLst/>
                          <a:latin typeface="Arial" panose="020B0604020202020204" pitchFamily="34" charset="0"/>
                        </a:rPr>
                        <a:t>H2 Mass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a:solidFill>
                            <a:srgbClr val="FA7D00"/>
                          </a:solidFill>
                          <a:effectLst/>
                          <a:latin typeface="Calibri" panose="020F0502020204030204" pitchFamily="34" charset="0"/>
                        </a:rPr>
                        <a:t>1.67</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4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2439780"/>
                  </a:ext>
                </a:extLst>
              </a:tr>
              <a:tr h="306297">
                <a:tc>
                  <a:txBody>
                    <a:bodyPr/>
                    <a:lstStyle/>
                    <a:p>
                      <a:pPr algn="l" fontAlgn="b"/>
                      <a:r>
                        <a:rPr lang="en-US" sz="1400" b="0" i="0" u="none" strike="noStrike">
                          <a:effectLst/>
                          <a:latin typeface="Arial" panose="020B0604020202020204" pitchFamily="34" charset="0"/>
                        </a:rPr>
                        <a:t>Mass of 20W/20K crycooler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0" i="0" u="none" strike="noStrike" dirty="0">
                          <a:solidFill>
                            <a:srgbClr val="3F3F76"/>
                          </a:solidFill>
                          <a:effectLst/>
                          <a:latin typeface="Calibri" panose="020F0502020204030204" pitchFamily="34" charset="0"/>
                        </a:rPr>
                        <a:t>106.3</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400" b="0" i="0" u="none" strike="noStrike" dirty="0">
                          <a:effectLst/>
                          <a:latin typeface="Arial" panose="020B0604020202020204" pitchFamily="34" charset="0"/>
                        </a:rPr>
                        <a:t>kg</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95822043"/>
                  </a:ext>
                </a:extLst>
              </a:tr>
              <a:tr h="306297">
                <a:tc>
                  <a:txBody>
                    <a:bodyPr/>
                    <a:lstStyle/>
                    <a:p>
                      <a:pPr algn="l" fontAlgn="b"/>
                      <a:r>
                        <a:rPr lang="en-US" sz="1400" b="0" i="0" u="none" strike="noStrike">
                          <a:effectLst/>
                          <a:latin typeface="Arial" panose="020B0604020202020204" pitchFamily="34" charset="0"/>
                        </a:rPr>
                        <a:t>Fuel Liquefaction Thermal Lift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dirty="0">
                          <a:solidFill>
                            <a:srgbClr val="FA7D00"/>
                          </a:solidFill>
                          <a:effectLst/>
                          <a:latin typeface="Calibri" panose="020F0502020204030204" pitchFamily="34" charset="0"/>
                        </a:rPr>
                        <a:t>429</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400" b="0" i="0" u="none" strike="noStrike" dirty="0">
                          <a:effectLst/>
                          <a:latin typeface="Arial" panose="020B0604020202020204" pitchFamily="34" charset="0"/>
                        </a:rPr>
                        <a:t>W</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87662285"/>
                  </a:ext>
                </a:extLst>
              </a:tr>
              <a:tr h="306297">
                <a:tc>
                  <a:txBody>
                    <a:bodyPr/>
                    <a:lstStyle/>
                    <a:p>
                      <a:pPr algn="l" fontAlgn="b"/>
                      <a:r>
                        <a:rPr lang="en-US" sz="1400" b="0" i="0" u="none" strike="noStrike">
                          <a:effectLst/>
                          <a:latin typeface="Arial" panose="020B0604020202020204" pitchFamily="34" charset="0"/>
                        </a:rPr>
                        <a:t>Number of Cryocoolers Required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dirty="0">
                          <a:solidFill>
                            <a:srgbClr val="FA7D00"/>
                          </a:solidFill>
                          <a:effectLst/>
                          <a:latin typeface="Calibri" panose="020F0502020204030204" pitchFamily="34" charset="0"/>
                        </a:rPr>
                        <a:t>22</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endParaRPr lang="en-US" sz="14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58934486"/>
                  </a:ext>
                </a:extLst>
              </a:tr>
              <a:tr h="306297">
                <a:tc>
                  <a:txBody>
                    <a:bodyPr/>
                    <a:lstStyle/>
                    <a:p>
                      <a:pPr algn="l" fontAlgn="b"/>
                      <a:r>
                        <a:rPr lang="en-US" sz="1400" b="0" i="0" u="none" strike="noStrike" dirty="0">
                          <a:effectLst/>
                          <a:latin typeface="Arial" panose="020B0604020202020204" pitchFamily="34" charset="0"/>
                        </a:rPr>
                        <a:t>Mass of Cryocoolers &amp; Radiators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400" b="1" i="0" u="none" strike="noStrike">
                          <a:solidFill>
                            <a:srgbClr val="FA7D00"/>
                          </a:solidFill>
                          <a:effectLst/>
                          <a:latin typeface="Calibri" panose="020F0502020204030204" pitchFamily="34" charset="0"/>
                        </a:rPr>
                        <a:t>2.34</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2F2F2"/>
                    </a:solidFill>
                  </a:tcPr>
                </a:tc>
                <a:tc>
                  <a:txBody>
                    <a:bodyPr/>
                    <a:lstStyle/>
                    <a:p>
                      <a:pPr algn="l" fontAlgn="b"/>
                      <a:r>
                        <a:rPr lang="en-US" sz="1400" b="0" i="0" u="none" strike="noStrike" dirty="0" err="1">
                          <a:effectLst/>
                          <a:latin typeface="Arial" panose="020B0604020202020204" pitchFamily="34" charset="0"/>
                        </a:rPr>
                        <a:t>tonnes</a:t>
                      </a:r>
                      <a:endParaRPr lang="en-US" sz="1400" b="0" i="0" u="none" strike="noStrike" dirty="0">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253136991"/>
                  </a:ext>
                </a:extLst>
              </a:tr>
              <a:tr h="306297">
                <a:tc>
                  <a:txBody>
                    <a:bodyPr/>
                    <a:lstStyle/>
                    <a:p>
                      <a:pPr algn="l" fontAlgn="b"/>
                      <a:r>
                        <a:rPr lang="en-US" sz="1400" b="0" i="1" u="none" strike="noStrike">
                          <a:effectLst/>
                          <a:latin typeface="Calibri" panose="020F0502020204030204" pitchFamily="34" charset="0"/>
                        </a:rPr>
                        <a:t>Return on Landed Mass in 1 year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3F3F3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400" b="1" i="0" u="none" strike="noStrike">
                          <a:solidFill>
                            <a:srgbClr val="3F3F3F"/>
                          </a:solidFill>
                          <a:effectLst/>
                          <a:latin typeface="Calibri" panose="020F0502020204030204" pitchFamily="34" charset="0"/>
                        </a:rPr>
                        <a:t>0.71</a:t>
                      </a:r>
                    </a:p>
                  </a:txBody>
                  <a:tcPr marL="9525" marR="9525" marT="9525" marB="0" anchor="b">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l" fontAlgn="b"/>
                      <a:endParaRPr lang="en-US" sz="1400" b="0" i="0" u="none" strike="noStrike" dirty="0">
                        <a:effectLst/>
                        <a:latin typeface="Arial" panose="020B0604020202020204" pitchFamily="34" charset="0"/>
                      </a:endParaRPr>
                    </a:p>
                  </a:txBody>
                  <a:tcPr marL="9525" marR="9525" marT="9525" marB="0" anchor="b">
                    <a:lnL w="6350" cap="flat" cmpd="sng" algn="ctr">
                      <a:solidFill>
                        <a:srgbClr val="3F3F3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7443962"/>
                  </a:ext>
                </a:extLst>
              </a:tr>
            </a:tbl>
          </a:graphicData>
        </a:graphic>
      </p:graphicFrame>
      <p:sp>
        <p:nvSpPr>
          <p:cNvPr id="19" name="TextBox 18">
            <a:extLst>
              <a:ext uri="{FF2B5EF4-FFF2-40B4-BE49-F238E27FC236}">
                <a16:creationId xmlns:a16="http://schemas.microsoft.com/office/drawing/2014/main" id="{7086DFE7-8246-005E-3609-8D5C635F246F}"/>
              </a:ext>
            </a:extLst>
          </p:cNvPr>
          <p:cNvSpPr txBox="1"/>
          <p:nvPr/>
        </p:nvSpPr>
        <p:spPr>
          <a:xfrm>
            <a:off x="685800" y="4331770"/>
            <a:ext cx="10768544" cy="923330"/>
          </a:xfrm>
          <a:prstGeom prst="rect">
            <a:avLst/>
          </a:prstGeom>
          <a:noFill/>
        </p:spPr>
        <p:txBody>
          <a:bodyPr wrap="square" rtlCol="0">
            <a:spAutoFit/>
          </a:bodyPr>
          <a:lstStyle/>
          <a:p>
            <a:r>
              <a:rPr lang="en-US" dirty="0"/>
              <a:t>One of the biggest challenges with using water to make propellant is hydrogen liquefaction. Using the current state-of-the-art liquefaction technology, it would take 2.34 </a:t>
            </a:r>
            <a:r>
              <a:rPr lang="en-US" dirty="0" err="1"/>
              <a:t>Tonnes</a:t>
            </a:r>
            <a:r>
              <a:rPr lang="en-US" dirty="0"/>
              <a:t> worth of liquefaction hardware to produce 1.67 </a:t>
            </a:r>
            <a:r>
              <a:rPr lang="en-US" dirty="0" err="1"/>
              <a:t>Tonnes</a:t>
            </a:r>
            <a:r>
              <a:rPr lang="en-US" dirty="0"/>
              <a:t> worth of liquid hydrogen per year.  </a:t>
            </a:r>
          </a:p>
        </p:txBody>
      </p:sp>
      <p:sp>
        <p:nvSpPr>
          <p:cNvPr id="21" name="TextBox 20">
            <a:extLst>
              <a:ext uri="{FF2B5EF4-FFF2-40B4-BE49-F238E27FC236}">
                <a16:creationId xmlns:a16="http://schemas.microsoft.com/office/drawing/2014/main" id="{79F290C1-25A9-B48F-E712-DFF41037B1C1}"/>
              </a:ext>
            </a:extLst>
          </p:cNvPr>
          <p:cNvSpPr txBox="1"/>
          <p:nvPr/>
        </p:nvSpPr>
        <p:spPr>
          <a:xfrm>
            <a:off x="384810" y="6285764"/>
            <a:ext cx="11807190" cy="307777"/>
          </a:xfrm>
          <a:prstGeom prst="rect">
            <a:avLst/>
          </a:prstGeom>
          <a:noFill/>
        </p:spPr>
        <p:txBody>
          <a:bodyPr wrap="square">
            <a:spAutoFit/>
          </a:bodyPr>
          <a:lstStyle/>
          <a:p>
            <a:r>
              <a:rPr lang="en-US" sz="1400" dirty="0">
                <a:solidFill>
                  <a:srgbClr val="222222"/>
                </a:solidFill>
                <a:latin typeface="Arial" panose="020B0604020202020204" pitchFamily="34" charset="0"/>
                <a:hlinkClick r:id="rId3"/>
              </a:rPr>
              <a:t>Nugent, B. T., Grotenrath, R. J., &amp; Johnson, W. L. (2022). 20 Watt 20 Kelvin Reverse Turbo-Brayton Cycle Cryocooler Testing and Applications</a:t>
            </a:r>
            <a:r>
              <a:rPr lang="en-US" sz="1400" dirty="0">
                <a:solidFill>
                  <a:srgbClr val="222222"/>
                </a:solidFill>
                <a:latin typeface="Arial" panose="020B0604020202020204" pitchFamily="34" charset="0"/>
              </a:rPr>
              <a:t>.</a:t>
            </a:r>
          </a:p>
        </p:txBody>
      </p:sp>
    </p:spTree>
    <p:extLst>
      <p:ext uri="{BB962C8B-B14F-4D97-AF65-F5344CB8AC3E}">
        <p14:creationId xmlns:p14="http://schemas.microsoft.com/office/powerpoint/2010/main" val="3826382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107" y="63545"/>
            <a:ext cx="10768544" cy="743643"/>
          </a:xfrm>
        </p:spPr>
        <p:txBody>
          <a:bodyPr/>
          <a:lstStyle/>
          <a:p>
            <a:r>
              <a:rPr lang="en-US" dirty="0"/>
              <a:t>Oxygen from Regolith – Chemical Composition</a:t>
            </a:r>
          </a:p>
        </p:txBody>
      </p:sp>
      <p:pic>
        <p:nvPicPr>
          <p:cNvPr id="4" name="Picture 3">
            <a:extLst>
              <a:ext uri="{FF2B5EF4-FFF2-40B4-BE49-F238E27FC236}">
                <a16:creationId xmlns:a16="http://schemas.microsoft.com/office/drawing/2014/main" id="{269EA2FC-81E1-4DE0-8CA4-7CA0898ACC62}"/>
              </a:ext>
            </a:extLst>
          </p:cNvPr>
          <p:cNvPicPr>
            <a:picLocks noChangeAspect="1"/>
          </p:cNvPicPr>
          <p:nvPr/>
        </p:nvPicPr>
        <p:blipFill>
          <a:blip r:embed="rId3"/>
          <a:stretch>
            <a:fillRect/>
          </a:stretch>
        </p:blipFill>
        <p:spPr>
          <a:xfrm>
            <a:off x="6004961" y="1014165"/>
            <a:ext cx="5381625" cy="1371600"/>
          </a:xfrm>
          <a:prstGeom prst="rect">
            <a:avLst/>
          </a:prstGeom>
        </p:spPr>
      </p:pic>
      <p:sp>
        <p:nvSpPr>
          <p:cNvPr id="6" name="TextBox 5">
            <a:extLst>
              <a:ext uri="{FF2B5EF4-FFF2-40B4-BE49-F238E27FC236}">
                <a16:creationId xmlns:a16="http://schemas.microsoft.com/office/drawing/2014/main" id="{A5CBF0F5-E2E5-8D08-BCC1-BF8750D1327B}"/>
              </a:ext>
            </a:extLst>
          </p:cNvPr>
          <p:cNvSpPr txBox="1"/>
          <p:nvPr/>
        </p:nvSpPr>
        <p:spPr>
          <a:xfrm>
            <a:off x="6004961" y="2725889"/>
            <a:ext cx="5295690" cy="461665"/>
          </a:xfrm>
          <a:prstGeom prst="rect">
            <a:avLst/>
          </a:prstGeom>
          <a:noFill/>
        </p:spPr>
        <p:txBody>
          <a:bodyPr wrap="square">
            <a:spAutoFit/>
          </a:bodyPr>
          <a:lstStyle/>
          <a:p>
            <a:r>
              <a:rPr lang="en-US" sz="1200" b="0" i="0" dirty="0">
                <a:solidFill>
                  <a:srgbClr val="222222"/>
                </a:solidFill>
                <a:effectLst/>
                <a:latin typeface="Arial" panose="020B0604020202020204" pitchFamily="34" charset="0"/>
                <a:hlinkClick r:id="rId4"/>
              </a:rPr>
              <a:t>Loftus, D. J., </a:t>
            </a:r>
            <a:r>
              <a:rPr lang="en-US" sz="1200" b="0" i="0" dirty="0" err="1">
                <a:solidFill>
                  <a:srgbClr val="222222"/>
                </a:solidFill>
                <a:effectLst/>
                <a:latin typeface="Arial" panose="020B0604020202020204" pitchFamily="34" charset="0"/>
                <a:hlinkClick r:id="rId4"/>
              </a:rPr>
              <a:t>Tranfield</a:t>
            </a:r>
            <a:r>
              <a:rPr lang="en-US" sz="1200" b="0" i="0" dirty="0">
                <a:solidFill>
                  <a:srgbClr val="222222"/>
                </a:solidFill>
                <a:effectLst/>
                <a:latin typeface="Arial" panose="020B0604020202020204" pitchFamily="34" charset="0"/>
                <a:hlinkClick r:id="rId4"/>
              </a:rPr>
              <a:t>, E. M., Rask, J. C., &amp; </a:t>
            </a:r>
            <a:r>
              <a:rPr lang="en-US" sz="1200" b="0" i="0" dirty="0" err="1">
                <a:solidFill>
                  <a:srgbClr val="222222"/>
                </a:solidFill>
                <a:effectLst/>
                <a:latin typeface="Arial" panose="020B0604020202020204" pitchFamily="34" charset="0"/>
                <a:hlinkClick r:id="rId4"/>
              </a:rPr>
              <a:t>McCrosssin</a:t>
            </a:r>
            <a:r>
              <a:rPr lang="en-US" sz="1200" b="0" i="0" dirty="0">
                <a:solidFill>
                  <a:srgbClr val="222222"/>
                </a:solidFill>
                <a:effectLst/>
                <a:latin typeface="Arial" panose="020B0604020202020204" pitchFamily="34" charset="0"/>
                <a:hlinkClick r:id="rId4"/>
              </a:rPr>
              <a:t>, C. (2008). The chemical reactivity of lunar dust relevant to human exploration of the Moon</a:t>
            </a:r>
            <a:r>
              <a:rPr lang="en-US" sz="1200" b="0" i="0" dirty="0">
                <a:solidFill>
                  <a:srgbClr val="222222"/>
                </a:solidFill>
                <a:effectLst/>
                <a:latin typeface="Arial" panose="020B0604020202020204" pitchFamily="34" charset="0"/>
              </a:rPr>
              <a:t>.</a:t>
            </a:r>
            <a:endParaRPr lang="en-US" sz="1200" dirty="0"/>
          </a:p>
        </p:txBody>
      </p:sp>
      <p:sp>
        <p:nvSpPr>
          <p:cNvPr id="8" name="TextBox 7">
            <a:extLst>
              <a:ext uri="{FF2B5EF4-FFF2-40B4-BE49-F238E27FC236}">
                <a16:creationId xmlns:a16="http://schemas.microsoft.com/office/drawing/2014/main" id="{9DC30118-81AE-74C1-4863-44D24B75B9A7}"/>
              </a:ext>
            </a:extLst>
          </p:cNvPr>
          <p:cNvSpPr txBox="1"/>
          <p:nvPr/>
        </p:nvSpPr>
        <p:spPr>
          <a:xfrm>
            <a:off x="6004961" y="2385765"/>
            <a:ext cx="5381625" cy="369332"/>
          </a:xfrm>
          <a:prstGeom prst="rect">
            <a:avLst/>
          </a:prstGeom>
          <a:noFill/>
        </p:spPr>
        <p:txBody>
          <a:bodyPr wrap="square" rtlCol="0">
            <a:spAutoFit/>
          </a:bodyPr>
          <a:lstStyle/>
          <a:p>
            <a:r>
              <a:rPr lang="en-US" dirty="0"/>
              <a:t>Examples of Lunar Regolith Chemical Composition</a:t>
            </a:r>
          </a:p>
        </p:txBody>
      </p:sp>
      <p:pic>
        <p:nvPicPr>
          <p:cNvPr id="1026" name="Picture 2">
            <a:extLst>
              <a:ext uri="{FF2B5EF4-FFF2-40B4-BE49-F238E27FC236}">
                <a16:creationId xmlns:a16="http://schemas.microsoft.com/office/drawing/2014/main" id="{B2961458-272D-ABB7-E993-7F64B07551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0662" y="3359537"/>
            <a:ext cx="3778101" cy="26212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ll About the Moon | NASA Space Place – NASA Science for Kids">
            <a:extLst>
              <a:ext uri="{FF2B5EF4-FFF2-40B4-BE49-F238E27FC236}">
                <a16:creationId xmlns:a16="http://schemas.microsoft.com/office/drawing/2014/main" id="{C50DFB47-7780-BD9F-5B73-5911D4F93E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2611" y="1014165"/>
            <a:ext cx="4578679" cy="4578679"/>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758A71AA-A20F-C71A-DAB1-7F6F9A2B6DB8}"/>
              </a:ext>
            </a:extLst>
          </p:cNvPr>
          <p:cNvSpPr txBox="1"/>
          <p:nvPr/>
        </p:nvSpPr>
        <p:spPr>
          <a:xfrm>
            <a:off x="662611" y="5741581"/>
            <a:ext cx="4930115" cy="646331"/>
          </a:xfrm>
          <a:prstGeom prst="rect">
            <a:avLst/>
          </a:prstGeom>
          <a:noFill/>
        </p:spPr>
        <p:txBody>
          <a:bodyPr wrap="square" rtlCol="0">
            <a:spAutoFit/>
          </a:bodyPr>
          <a:lstStyle/>
          <a:p>
            <a:r>
              <a:rPr lang="en-US" dirty="0"/>
              <a:t>The darker areas of the Moon are called Mare</a:t>
            </a:r>
          </a:p>
          <a:p>
            <a:r>
              <a:rPr lang="en-US" dirty="0"/>
              <a:t>The lighter areas of the Moon are called Highlands</a:t>
            </a:r>
          </a:p>
        </p:txBody>
      </p:sp>
      <p:sp>
        <p:nvSpPr>
          <p:cNvPr id="22" name="TextBox 21">
            <a:extLst>
              <a:ext uri="{FF2B5EF4-FFF2-40B4-BE49-F238E27FC236}">
                <a16:creationId xmlns:a16="http://schemas.microsoft.com/office/drawing/2014/main" id="{F464247E-EA62-89AF-EDB3-89157D7E4FA3}"/>
              </a:ext>
            </a:extLst>
          </p:cNvPr>
          <p:cNvSpPr txBox="1"/>
          <p:nvPr/>
        </p:nvSpPr>
        <p:spPr>
          <a:xfrm>
            <a:off x="6004961" y="5986599"/>
            <a:ext cx="6097772" cy="461665"/>
          </a:xfrm>
          <a:prstGeom prst="rect">
            <a:avLst/>
          </a:prstGeom>
          <a:noFill/>
        </p:spPr>
        <p:txBody>
          <a:bodyPr wrap="square">
            <a:spAutoFit/>
          </a:bodyPr>
          <a:lstStyle/>
          <a:p>
            <a:r>
              <a:rPr lang="en-US" sz="1200" b="0" i="0" dirty="0" err="1">
                <a:solidFill>
                  <a:srgbClr val="222222"/>
                </a:solidFill>
                <a:effectLst/>
                <a:latin typeface="Arial" panose="020B0604020202020204" pitchFamily="34" charset="0"/>
              </a:rPr>
              <a:t>Ruess</a:t>
            </a:r>
            <a:r>
              <a:rPr lang="en-US" sz="1200" b="0" i="0" dirty="0">
                <a:solidFill>
                  <a:srgbClr val="222222"/>
                </a:solidFill>
                <a:effectLst/>
                <a:latin typeface="Arial" panose="020B0604020202020204" pitchFamily="34" charset="0"/>
              </a:rPr>
              <a:t>, F., </a:t>
            </a:r>
            <a:r>
              <a:rPr lang="en-US" sz="1200" b="0" i="0" dirty="0" err="1">
                <a:solidFill>
                  <a:srgbClr val="222222"/>
                </a:solidFill>
                <a:effectLst/>
                <a:latin typeface="Arial" panose="020B0604020202020204" pitchFamily="34" charset="0"/>
              </a:rPr>
              <a:t>Schaenzlin</a:t>
            </a:r>
            <a:r>
              <a:rPr lang="en-US" sz="1200" b="0" i="0" dirty="0">
                <a:solidFill>
                  <a:srgbClr val="222222"/>
                </a:solidFill>
                <a:effectLst/>
                <a:latin typeface="Arial" panose="020B0604020202020204" pitchFamily="34" charset="0"/>
              </a:rPr>
              <a:t>, J., &amp; Benaroya, H. (2006). Structural design of a lunar habitat. </a:t>
            </a:r>
            <a:r>
              <a:rPr lang="en-US" sz="1200" b="0" i="1" dirty="0">
                <a:solidFill>
                  <a:srgbClr val="222222"/>
                </a:solidFill>
                <a:effectLst/>
                <a:latin typeface="Arial" panose="020B0604020202020204" pitchFamily="34" charset="0"/>
              </a:rPr>
              <a:t>Journal of Aerospace Engineering</a:t>
            </a:r>
            <a:r>
              <a:rPr lang="en-US" sz="1200" b="0" i="0" dirty="0">
                <a:solidFill>
                  <a:srgbClr val="222222"/>
                </a:solidFill>
                <a:effectLst/>
                <a:latin typeface="Arial" panose="020B0604020202020204" pitchFamily="34" charset="0"/>
              </a:rPr>
              <a:t>, </a:t>
            </a:r>
            <a:r>
              <a:rPr lang="en-US" sz="1200" b="0" i="1" dirty="0">
                <a:solidFill>
                  <a:srgbClr val="222222"/>
                </a:solidFill>
                <a:effectLst/>
                <a:latin typeface="Arial" panose="020B0604020202020204" pitchFamily="34" charset="0"/>
              </a:rPr>
              <a:t>19</a:t>
            </a:r>
            <a:r>
              <a:rPr lang="en-US" sz="1200" b="0" i="0" dirty="0">
                <a:solidFill>
                  <a:srgbClr val="222222"/>
                </a:solidFill>
                <a:effectLst/>
                <a:latin typeface="Arial" panose="020B0604020202020204" pitchFamily="34" charset="0"/>
              </a:rPr>
              <a:t>(3), 133-157.</a:t>
            </a:r>
            <a:endParaRPr lang="en-US" sz="1200" dirty="0"/>
          </a:p>
        </p:txBody>
      </p:sp>
      <p:sp>
        <p:nvSpPr>
          <p:cNvPr id="3" name="Rectangle 2">
            <a:extLst>
              <a:ext uri="{FF2B5EF4-FFF2-40B4-BE49-F238E27FC236}">
                <a16:creationId xmlns:a16="http://schemas.microsoft.com/office/drawing/2014/main" id="{7C9DA599-BDAF-0F3D-BDC8-35003D011EE7}"/>
              </a:ext>
            </a:extLst>
          </p:cNvPr>
          <p:cNvSpPr/>
          <p:nvPr/>
        </p:nvSpPr>
        <p:spPr>
          <a:xfrm>
            <a:off x="662611" y="5586110"/>
            <a:ext cx="4572000" cy="246221"/>
          </a:xfrm>
          <a:prstGeom prst="rect">
            <a:avLst/>
          </a:prstGeom>
        </p:spPr>
        <p:txBody>
          <a:bodyPr>
            <a:spAutoFit/>
          </a:bodyPr>
          <a:lstStyle/>
          <a:p>
            <a:r>
              <a:rPr lang="en-US" sz="1000" i="1" dirty="0">
                <a:solidFill>
                  <a:srgbClr val="000000"/>
                </a:solidFill>
                <a:latin typeface="Helvetica Neue"/>
              </a:rPr>
              <a:t>Image Credit: NASA</a:t>
            </a:r>
            <a:endParaRPr lang="en-US" sz="1000" dirty="0"/>
          </a:p>
        </p:txBody>
      </p:sp>
    </p:spTree>
    <p:extLst>
      <p:ext uri="{BB962C8B-B14F-4D97-AF65-F5344CB8AC3E}">
        <p14:creationId xmlns:p14="http://schemas.microsoft.com/office/powerpoint/2010/main" val="1793185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Oxygen from Regolith – Hydrogen Reduction</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22</a:t>
            </a:fld>
            <a:endParaRPr lang="en-US" dirty="0">
              <a:solidFill>
                <a:prstClr val="black"/>
              </a:solidFill>
            </a:endParaRPr>
          </a:p>
        </p:txBody>
      </p:sp>
      <p:pic>
        <p:nvPicPr>
          <p:cNvPr id="4098" name="Picture 2" descr="https://www.nasa.gov/sites/default/files/images/389081main_PIA12237_full.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1330" y="1751037"/>
            <a:ext cx="4503812" cy="450381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2547930" y="1109533"/>
            <a:ext cx="3131999" cy="461665"/>
            <a:chOff x="4202082" y="963107"/>
            <a:chExt cx="2813860" cy="461665"/>
          </a:xfrm>
        </p:grpSpPr>
        <p:sp>
          <p:nvSpPr>
            <p:cNvPr id="8" name="TextBox 7"/>
            <p:cNvSpPr txBox="1"/>
            <p:nvPr/>
          </p:nvSpPr>
          <p:spPr>
            <a:xfrm>
              <a:off x="4202082" y="963107"/>
              <a:ext cx="1209873" cy="461665"/>
            </a:xfrm>
            <a:prstGeom prst="rect">
              <a:avLst/>
            </a:prstGeom>
            <a:noFill/>
          </p:spPr>
          <p:txBody>
            <a:bodyPr wrap="square" rtlCol="0">
              <a:spAutoFit/>
            </a:bodyPr>
            <a:lstStyle/>
            <a:p>
              <a:r>
                <a:rPr lang="en-US" sz="2400" i="1" dirty="0"/>
                <a:t>Fe0 + H</a:t>
              </a:r>
              <a:r>
                <a:rPr lang="en-US" sz="2400" i="1" baseline="-25000" dirty="0"/>
                <a:t>2</a:t>
              </a:r>
              <a:r>
                <a:rPr lang="en-US" sz="2400" dirty="0"/>
                <a:t> </a:t>
              </a:r>
            </a:p>
          </p:txBody>
        </p:sp>
        <p:sp>
          <p:nvSpPr>
            <p:cNvPr id="9" name="TextBox 8"/>
            <p:cNvSpPr txBox="1"/>
            <p:nvPr/>
          </p:nvSpPr>
          <p:spPr>
            <a:xfrm>
              <a:off x="5665301" y="963107"/>
              <a:ext cx="1350641" cy="461665"/>
            </a:xfrm>
            <a:prstGeom prst="rect">
              <a:avLst/>
            </a:prstGeom>
            <a:noFill/>
          </p:spPr>
          <p:txBody>
            <a:bodyPr wrap="square" rtlCol="0">
              <a:spAutoFit/>
            </a:bodyPr>
            <a:lstStyle/>
            <a:p>
              <a:r>
                <a:rPr lang="en-US" sz="2400" i="1" dirty="0"/>
                <a:t>Fe + H</a:t>
              </a:r>
              <a:r>
                <a:rPr lang="en-US" sz="2400" i="1" baseline="-25000" dirty="0"/>
                <a:t>2</a:t>
              </a:r>
              <a:r>
                <a:rPr lang="en-US" sz="2400" i="1" dirty="0"/>
                <a:t>O </a:t>
              </a:r>
              <a:r>
                <a:rPr lang="en-US" sz="2400" dirty="0"/>
                <a:t> </a:t>
              </a:r>
            </a:p>
          </p:txBody>
        </p:sp>
        <p:cxnSp>
          <p:nvCxnSpPr>
            <p:cNvPr id="10" name="Straight Arrow Connector 9"/>
            <p:cNvCxnSpPr>
              <a:endCxn id="9" idx="1"/>
            </p:cNvCxnSpPr>
            <p:nvPr/>
          </p:nvCxnSpPr>
          <p:spPr>
            <a:xfrm>
              <a:off x="5287020" y="1193940"/>
              <a:ext cx="378281"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
        <p:nvSpPr>
          <p:cNvPr id="3" name="Rectangle 2"/>
          <p:cNvSpPr/>
          <p:nvPr/>
        </p:nvSpPr>
        <p:spPr>
          <a:xfrm>
            <a:off x="1659211" y="6254849"/>
            <a:ext cx="4572000" cy="246221"/>
          </a:xfrm>
          <a:prstGeom prst="rect">
            <a:avLst/>
          </a:prstGeom>
        </p:spPr>
        <p:txBody>
          <a:bodyPr>
            <a:spAutoFit/>
          </a:bodyPr>
          <a:lstStyle/>
          <a:p>
            <a:r>
              <a:rPr lang="en-US" sz="1000" i="1" dirty="0">
                <a:solidFill>
                  <a:srgbClr val="000000"/>
                </a:solidFill>
                <a:latin typeface="Helvetica Neue"/>
              </a:rPr>
              <a:t>Image Credit: ISRO/NASA/JPL-Caltech/Brown Univ./USGS</a:t>
            </a:r>
            <a:endParaRPr lang="en-US" sz="1000" dirty="0"/>
          </a:p>
        </p:txBody>
      </p:sp>
      <p:pic>
        <p:nvPicPr>
          <p:cNvPr id="6" name="Picture 5">
            <a:extLst>
              <a:ext uri="{FF2B5EF4-FFF2-40B4-BE49-F238E27FC236}">
                <a16:creationId xmlns:a16="http://schemas.microsoft.com/office/drawing/2014/main" id="{A875A7F6-826C-C5F6-5CB7-83E02EA0FED3}"/>
              </a:ext>
            </a:extLst>
          </p:cNvPr>
          <p:cNvPicPr>
            <a:picLocks noChangeAspect="1"/>
          </p:cNvPicPr>
          <p:nvPr/>
        </p:nvPicPr>
        <p:blipFill>
          <a:blip r:embed="rId4"/>
          <a:stretch>
            <a:fillRect/>
          </a:stretch>
        </p:blipFill>
        <p:spPr>
          <a:xfrm>
            <a:off x="6597196" y="1216124"/>
            <a:ext cx="3400425" cy="5038725"/>
          </a:xfrm>
          <a:prstGeom prst="rect">
            <a:avLst/>
          </a:prstGeom>
        </p:spPr>
      </p:pic>
    </p:spTree>
    <p:extLst>
      <p:ext uri="{BB962C8B-B14F-4D97-AF65-F5344CB8AC3E}">
        <p14:creationId xmlns:p14="http://schemas.microsoft.com/office/powerpoint/2010/main" val="35983321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49">
            <a:extLst>
              <a:ext uri="{FF2B5EF4-FFF2-40B4-BE49-F238E27FC236}">
                <a16:creationId xmlns:a16="http://schemas.microsoft.com/office/drawing/2014/main" id="{588AF6CD-6835-7979-2A37-66B85ABBEA68}"/>
              </a:ext>
            </a:extLst>
          </p:cNvPr>
          <p:cNvPicPr>
            <a:picLocks noChangeAspect="1"/>
          </p:cNvPicPr>
          <p:nvPr/>
        </p:nvPicPr>
        <p:blipFill>
          <a:blip r:embed="rId3"/>
          <a:stretch>
            <a:fillRect/>
          </a:stretch>
        </p:blipFill>
        <p:spPr>
          <a:xfrm>
            <a:off x="9425895" y="1113140"/>
            <a:ext cx="2587692" cy="2529433"/>
          </a:xfrm>
          <a:prstGeom prst="rect">
            <a:avLst/>
          </a:prstGeom>
        </p:spPr>
      </p:pic>
      <p:sp>
        <p:nvSpPr>
          <p:cNvPr id="2" name="Title 1"/>
          <p:cNvSpPr>
            <a:spLocks noGrp="1"/>
          </p:cNvSpPr>
          <p:nvPr>
            <p:ph type="title"/>
          </p:nvPr>
        </p:nvSpPr>
        <p:spPr/>
        <p:txBody>
          <a:bodyPr/>
          <a:lstStyle/>
          <a:p>
            <a:r>
              <a:rPr lang="en-US" dirty="0"/>
              <a:t>Oxygen from Regolith : Solar-Carbothermal Reduction </a:t>
            </a:r>
          </a:p>
        </p:txBody>
      </p:sp>
      <p:sp>
        <p:nvSpPr>
          <p:cNvPr id="4" name="Slide Number Placeholder 3"/>
          <p:cNvSpPr>
            <a:spLocks noGrp="1"/>
          </p:cNvSpPr>
          <p:nvPr>
            <p:ph type="sldNum" sz="quarter" idx="12"/>
          </p:nvPr>
        </p:nvSpPr>
        <p:spPr>
          <a:xfrm>
            <a:off x="9347200" y="6492875"/>
            <a:ext cx="2844800" cy="365125"/>
          </a:xfrm>
        </p:spPr>
        <p:txBody>
          <a:bodyPr/>
          <a:lstStyle/>
          <a:p>
            <a:pPr>
              <a:defRPr/>
            </a:pPr>
            <a:fld id="{6D1B0E9A-C4F3-4D46-924E-FDCE9F0342D8}" type="slidenum">
              <a:rPr lang="en-US" smtClean="0">
                <a:solidFill>
                  <a:prstClr val="black"/>
                </a:solidFill>
              </a:rPr>
              <a:pPr>
                <a:defRPr/>
              </a:pPr>
              <a:t>23</a:t>
            </a:fld>
            <a:endParaRPr lang="en-US" dirty="0">
              <a:solidFill>
                <a:prstClr val="black"/>
              </a:solidFill>
            </a:endParaRPr>
          </a:p>
        </p:txBody>
      </p:sp>
      <p:grpSp>
        <p:nvGrpSpPr>
          <p:cNvPr id="15" name="Group 14">
            <a:extLst>
              <a:ext uri="{FF2B5EF4-FFF2-40B4-BE49-F238E27FC236}">
                <a16:creationId xmlns:a16="http://schemas.microsoft.com/office/drawing/2014/main" id="{B234AA84-A414-01BA-EE81-56CBAB832365}"/>
              </a:ext>
            </a:extLst>
          </p:cNvPr>
          <p:cNvGrpSpPr/>
          <p:nvPr/>
        </p:nvGrpSpPr>
        <p:grpSpPr>
          <a:xfrm>
            <a:off x="891945" y="1401468"/>
            <a:ext cx="1285580" cy="461665"/>
            <a:chOff x="4510306" y="951948"/>
            <a:chExt cx="1154995" cy="461665"/>
          </a:xfrm>
        </p:grpSpPr>
        <p:sp>
          <p:nvSpPr>
            <p:cNvPr id="16" name="TextBox 15">
              <a:extLst>
                <a:ext uri="{FF2B5EF4-FFF2-40B4-BE49-F238E27FC236}">
                  <a16:creationId xmlns:a16="http://schemas.microsoft.com/office/drawing/2014/main" id="{D642E592-7B1A-CA59-94A9-EDBEF0725A65}"/>
                </a:ext>
              </a:extLst>
            </p:cNvPr>
            <p:cNvSpPr txBox="1"/>
            <p:nvPr/>
          </p:nvSpPr>
          <p:spPr>
            <a:xfrm>
              <a:off x="4510306" y="951948"/>
              <a:ext cx="831592" cy="461665"/>
            </a:xfrm>
            <a:prstGeom prst="rect">
              <a:avLst/>
            </a:prstGeom>
            <a:noFill/>
          </p:spPr>
          <p:txBody>
            <a:bodyPr wrap="square" rtlCol="0">
              <a:spAutoFit/>
            </a:bodyPr>
            <a:lstStyle/>
            <a:p>
              <a:r>
                <a:rPr lang="en-US" sz="2400" i="1" dirty="0"/>
                <a:t>2H</a:t>
              </a:r>
              <a:r>
                <a:rPr lang="en-US" sz="2400" i="1" baseline="-25000" dirty="0"/>
                <a:t>2</a:t>
              </a:r>
              <a:r>
                <a:rPr lang="en-US" sz="2400" i="1" dirty="0"/>
                <a:t>O</a:t>
              </a:r>
              <a:r>
                <a:rPr lang="en-US" sz="2400" dirty="0"/>
                <a:t> </a:t>
              </a:r>
            </a:p>
          </p:txBody>
        </p:sp>
        <p:cxnSp>
          <p:nvCxnSpPr>
            <p:cNvPr id="18" name="Straight Arrow Connector 17">
              <a:extLst>
                <a:ext uri="{FF2B5EF4-FFF2-40B4-BE49-F238E27FC236}">
                  <a16:creationId xmlns:a16="http://schemas.microsoft.com/office/drawing/2014/main" id="{2B53B95F-998B-CC1B-F1A8-E18C8C34172D}"/>
                </a:ext>
              </a:extLst>
            </p:cNvPr>
            <p:cNvCxnSpPr>
              <a:cxnSpLocks/>
            </p:cNvCxnSpPr>
            <p:nvPr/>
          </p:nvCxnSpPr>
          <p:spPr>
            <a:xfrm>
              <a:off x="5287020" y="1193940"/>
              <a:ext cx="378281"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21" name="Picture 20">
            <a:extLst>
              <a:ext uri="{FF2B5EF4-FFF2-40B4-BE49-F238E27FC236}">
                <a16:creationId xmlns:a16="http://schemas.microsoft.com/office/drawing/2014/main" id="{80BDB4FF-CBE4-D42F-948D-AB534EE9BC7B}"/>
              </a:ext>
            </a:extLst>
          </p:cNvPr>
          <p:cNvPicPr>
            <a:picLocks noChangeAspect="1"/>
          </p:cNvPicPr>
          <p:nvPr/>
        </p:nvPicPr>
        <p:blipFill rotWithShape="1">
          <a:blip r:embed="rId4"/>
          <a:srcRect l="14142" r="17533"/>
          <a:stretch/>
        </p:blipFill>
        <p:spPr>
          <a:xfrm>
            <a:off x="6642088" y="1093885"/>
            <a:ext cx="2032510" cy="1600238"/>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sp>
        <p:nvSpPr>
          <p:cNvPr id="22" name="TextBox 21">
            <a:extLst>
              <a:ext uri="{FF2B5EF4-FFF2-40B4-BE49-F238E27FC236}">
                <a16:creationId xmlns:a16="http://schemas.microsoft.com/office/drawing/2014/main" id="{4494FB56-77BD-E9EF-E882-D45F2816674E}"/>
              </a:ext>
            </a:extLst>
          </p:cNvPr>
          <p:cNvSpPr txBox="1"/>
          <p:nvPr/>
        </p:nvSpPr>
        <p:spPr>
          <a:xfrm>
            <a:off x="6604241" y="2711070"/>
            <a:ext cx="2057228" cy="461665"/>
          </a:xfrm>
          <a:prstGeom prst="rect">
            <a:avLst/>
          </a:prstGeom>
          <a:noFill/>
        </p:spPr>
        <p:txBody>
          <a:bodyPr wrap="square" rtlCol="0">
            <a:spAutoFit/>
          </a:bodyPr>
          <a:lstStyle/>
          <a:p>
            <a:pPr algn="ctr"/>
            <a:r>
              <a:rPr lang="en-US" sz="1200" dirty="0"/>
              <a:t>Solar Concentrator  </a:t>
            </a:r>
          </a:p>
          <a:p>
            <a:pPr algn="ctr"/>
            <a:r>
              <a:rPr lang="en-US" sz="1200" i="1" dirty="0"/>
              <a:t>Physical Sciences Inc. </a:t>
            </a:r>
          </a:p>
        </p:txBody>
      </p:sp>
      <p:pic>
        <p:nvPicPr>
          <p:cNvPr id="23" name="Picture 22">
            <a:extLst>
              <a:ext uri="{FF2B5EF4-FFF2-40B4-BE49-F238E27FC236}">
                <a16:creationId xmlns:a16="http://schemas.microsoft.com/office/drawing/2014/main" id="{56216A9C-A1BD-BC05-DE0B-BAC46ED5F6D3}"/>
              </a:ext>
            </a:extLst>
          </p:cNvPr>
          <p:cNvPicPr>
            <a:picLocks noChangeAspect="1"/>
          </p:cNvPicPr>
          <p:nvPr/>
        </p:nvPicPr>
        <p:blipFill rotWithShape="1">
          <a:blip r:embed="rId5"/>
          <a:srcRect t="21448"/>
          <a:stretch/>
        </p:blipFill>
        <p:spPr>
          <a:xfrm>
            <a:off x="403029" y="1116019"/>
            <a:ext cx="2051276" cy="1578106"/>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pic>
        <p:nvPicPr>
          <p:cNvPr id="24" name="Picture 23">
            <a:extLst>
              <a:ext uri="{FF2B5EF4-FFF2-40B4-BE49-F238E27FC236}">
                <a16:creationId xmlns:a16="http://schemas.microsoft.com/office/drawing/2014/main" id="{E0D927E6-A968-41E5-02F4-39EFF625C139}"/>
              </a:ext>
            </a:extLst>
          </p:cNvPr>
          <p:cNvPicPr>
            <a:picLocks noChangeAspect="1"/>
          </p:cNvPicPr>
          <p:nvPr/>
        </p:nvPicPr>
        <p:blipFill rotWithShape="1">
          <a:blip r:embed="rId6"/>
          <a:srcRect t="33416" r="3064"/>
          <a:stretch/>
        </p:blipFill>
        <p:spPr>
          <a:xfrm>
            <a:off x="3564474" y="1124705"/>
            <a:ext cx="2027658" cy="1569419"/>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sp>
        <p:nvSpPr>
          <p:cNvPr id="25" name="TextBox 24">
            <a:extLst>
              <a:ext uri="{FF2B5EF4-FFF2-40B4-BE49-F238E27FC236}">
                <a16:creationId xmlns:a16="http://schemas.microsoft.com/office/drawing/2014/main" id="{656DB503-C885-89CD-63CE-B3C6A7F93F64}"/>
              </a:ext>
            </a:extLst>
          </p:cNvPr>
          <p:cNvSpPr txBox="1"/>
          <p:nvPr/>
        </p:nvSpPr>
        <p:spPr>
          <a:xfrm>
            <a:off x="3504262" y="2683429"/>
            <a:ext cx="2093009" cy="461665"/>
          </a:xfrm>
          <a:prstGeom prst="rect">
            <a:avLst/>
          </a:prstGeom>
          <a:noFill/>
        </p:spPr>
        <p:txBody>
          <a:bodyPr wrap="square" rtlCol="0">
            <a:spAutoFit/>
          </a:bodyPr>
          <a:lstStyle/>
          <a:p>
            <a:pPr algn="ctr"/>
            <a:r>
              <a:rPr lang="en-US" sz="1200" dirty="0"/>
              <a:t>Carbothermal Reactor </a:t>
            </a:r>
          </a:p>
          <a:p>
            <a:pPr algn="ctr"/>
            <a:r>
              <a:rPr lang="en-US" sz="1200" i="1" dirty="0"/>
              <a:t>Orbitec (Now Sierra Space)</a:t>
            </a:r>
            <a:r>
              <a:rPr lang="en-US" sz="1200" dirty="0"/>
              <a:t> </a:t>
            </a:r>
          </a:p>
        </p:txBody>
      </p:sp>
      <p:cxnSp>
        <p:nvCxnSpPr>
          <p:cNvPr id="26" name="Straight Arrow Connector 25">
            <a:extLst>
              <a:ext uri="{FF2B5EF4-FFF2-40B4-BE49-F238E27FC236}">
                <a16:creationId xmlns:a16="http://schemas.microsoft.com/office/drawing/2014/main" id="{EBFBA22E-49CE-9F90-645E-80BD245BDDAD}"/>
              </a:ext>
            </a:extLst>
          </p:cNvPr>
          <p:cNvCxnSpPr>
            <a:cxnSpLocks/>
            <a:stCxn id="23" idx="3"/>
            <a:endCxn id="24" idx="1"/>
          </p:cNvCxnSpPr>
          <p:nvPr/>
        </p:nvCxnSpPr>
        <p:spPr>
          <a:xfrm>
            <a:off x="2454306" y="1905072"/>
            <a:ext cx="1110169" cy="4342"/>
          </a:xfrm>
          <a:prstGeom prst="straightConnector1">
            <a:avLst/>
          </a:prstGeom>
          <a:ln w="38100">
            <a:solidFill>
              <a:schemeClr val="bg1">
                <a:lumMod val="50000"/>
              </a:schemeClr>
            </a:solidFill>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BFE1F094-E106-C44E-950F-EE535858751E}"/>
              </a:ext>
            </a:extLst>
          </p:cNvPr>
          <p:cNvSpPr txBox="1"/>
          <p:nvPr/>
        </p:nvSpPr>
        <p:spPr>
          <a:xfrm>
            <a:off x="5608055" y="1855106"/>
            <a:ext cx="1000373" cy="276999"/>
          </a:xfrm>
          <a:prstGeom prst="rect">
            <a:avLst/>
          </a:prstGeom>
          <a:noFill/>
        </p:spPr>
        <p:txBody>
          <a:bodyPr wrap="square" rtlCol="0">
            <a:spAutoFit/>
          </a:bodyPr>
          <a:lstStyle/>
          <a:p>
            <a:pPr algn="ctr"/>
            <a:r>
              <a:rPr lang="en-US" sz="1200" dirty="0">
                <a:solidFill>
                  <a:srgbClr val="C00000"/>
                </a:solidFill>
                <a:latin typeface="Arial" panose="020B0604020202020204" pitchFamily="34" charset="0"/>
                <a:cs typeface="Arial" panose="020B0604020202020204" pitchFamily="34" charset="0"/>
              </a:rPr>
              <a:t>Heat</a:t>
            </a:r>
          </a:p>
        </p:txBody>
      </p:sp>
      <p:sp>
        <p:nvSpPr>
          <p:cNvPr id="28" name="TextBox 27">
            <a:extLst>
              <a:ext uri="{FF2B5EF4-FFF2-40B4-BE49-F238E27FC236}">
                <a16:creationId xmlns:a16="http://schemas.microsoft.com/office/drawing/2014/main" id="{41BBC56F-9ABB-EB48-6591-C8B9AC62A040}"/>
              </a:ext>
            </a:extLst>
          </p:cNvPr>
          <p:cNvSpPr txBox="1"/>
          <p:nvPr/>
        </p:nvSpPr>
        <p:spPr>
          <a:xfrm>
            <a:off x="403028" y="2712913"/>
            <a:ext cx="2051276" cy="461665"/>
          </a:xfrm>
          <a:prstGeom prst="rect">
            <a:avLst/>
          </a:prstGeom>
          <a:noFill/>
        </p:spPr>
        <p:txBody>
          <a:bodyPr wrap="square" rtlCol="0">
            <a:spAutoFit/>
          </a:bodyPr>
          <a:lstStyle/>
          <a:p>
            <a:pPr algn="ctr"/>
            <a:r>
              <a:rPr lang="en-US" sz="1200" dirty="0">
                <a:latin typeface="Arial" panose="020B0604020202020204" pitchFamily="34" charset="0"/>
                <a:cs typeface="Arial" panose="020B0604020202020204" pitchFamily="34" charset="0"/>
              </a:rPr>
              <a:t>Excavator</a:t>
            </a:r>
          </a:p>
          <a:p>
            <a:pPr algn="ctr"/>
            <a:r>
              <a:rPr lang="en-US" sz="1200" dirty="0">
                <a:latin typeface="Arial" panose="020B0604020202020204" pitchFamily="34" charset="0"/>
                <a:cs typeface="Arial" panose="020B0604020202020204" pitchFamily="34" charset="0"/>
              </a:rPr>
              <a:t>  </a:t>
            </a:r>
            <a:r>
              <a:rPr lang="en-US" sz="1200" i="1" dirty="0">
                <a:latin typeface="Arial" panose="020B0604020202020204" pitchFamily="34" charset="0"/>
                <a:cs typeface="Arial" panose="020B0604020202020204" pitchFamily="34" charset="0"/>
              </a:rPr>
              <a:t>Canadian Space Agency</a:t>
            </a:r>
          </a:p>
        </p:txBody>
      </p:sp>
      <p:cxnSp>
        <p:nvCxnSpPr>
          <p:cNvPr id="29" name="Straight Arrow Connector 28">
            <a:extLst>
              <a:ext uri="{FF2B5EF4-FFF2-40B4-BE49-F238E27FC236}">
                <a16:creationId xmlns:a16="http://schemas.microsoft.com/office/drawing/2014/main" id="{4DB9F184-D77E-6854-79FE-4358CDD28AA4}"/>
              </a:ext>
            </a:extLst>
          </p:cNvPr>
          <p:cNvCxnSpPr>
            <a:cxnSpLocks/>
          </p:cNvCxnSpPr>
          <p:nvPr/>
        </p:nvCxnSpPr>
        <p:spPr>
          <a:xfrm>
            <a:off x="4462486" y="1893497"/>
            <a:ext cx="28728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66E2A324-3397-9E42-AB6D-204FFD590186}"/>
              </a:ext>
            </a:extLst>
          </p:cNvPr>
          <p:cNvSpPr txBox="1"/>
          <p:nvPr/>
        </p:nvSpPr>
        <p:spPr>
          <a:xfrm>
            <a:off x="2295010" y="1863009"/>
            <a:ext cx="1258456" cy="276999"/>
          </a:xfrm>
          <a:prstGeom prst="rect">
            <a:avLst/>
          </a:prstGeom>
          <a:noFill/>
        </p:spPr>
        <p:txBody>
          <a:bodyPr wrap="square" rtlCol="0">
            <a:spAutoFit/>
          </a:bodyPr>
          <a:lstStyle/>
          <a:p>
            <a:pPr algn="ctr"/>
            <a:r>
              <a:rPr lang="en-US" sz="1200" dirty="0">
                <a:solidFill>
                  <a:schemeClr val="bg1">
                    <a:lumMod val="50000"/>
                  </a:schemeClr>
                </a:solidFill>
                <a:latin typeface="Arial" panose="020B0604020202020204" pitchFamily="34" charset="0"/>
                <a:cs typeface="Arial" panose="020B0604020202020204" pitchFamily="34" charset="0"/>
              </a:rPr>
              <a:t>Tephra</a:t>
            </a:r>
          </a:p>
        </p:txBody>
      </p:sp>
      <p:pic>
        <p:nvPicPr>
          <p:cNvPr id="31" name="Picture 30">
            <a:extLst>
              <a:ext uri="{FF2B5EF4-FFF2-40B4-BE49-F238E27FC236}">
                <a16:creationId xmlns:a16="http://schemas.microsoft.com/office/drawing/2014/main" id="{91A2B539-C207-B0F9-7E8E-DEAD91C7F0E3}"/>
              </a:ext>
            </a:extLst>
          </p:cNvPr>
          <p:cNvPicPr>
            <a:picLocks noChangeAspect="1"/>
          </p:cNvPicPr>
          <p:nvPr/>
        </p:nvPicPr>
        <p:blipFill rotWithShape="1">
          <a:blip r:embed="rId7"/>
          <a:srcRect l="12291" r="15693"/>
          <a:stretch/>
        </p:blipFill>
        <p:spPr>
          <a:xfrm>
            <a:off x="482489" y="4631086"/>
            <a:ext cx="2066083" cy="1578106"/>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cxnSp>
        <p:nvCxnSpPr>
          <p:cNvPr id="32" name="Straight Arrow Connector 31">
            <a:extLst>
              <a:ext uri="{FF2B5EF4-FFF2-40B4-BE49-F238E27FC236}">
                <a16:creationId xmlns:a16="http://schemas.microsoft.com/office/drawing/2014/main" id="{8D5F8DE6-3A34-BE9E-31F5-13EF54EC8BB9}"/>
              </a:ext>
            </a:extLst>
          </p:cNvPr>
          <p:cNvCxnSpPr>
            <a:cxnSpLocks/>
            <a:stCxn id="21" idx="1"/>
            <a:endCxn id="24" idx="3"/>
          </p:cNvCxnSpPr>
          <p:nvPr/>
        </p:nvCxnSpPr>
        <p:spPr>
          <a:xfrm flipH="1">
            <a:off x="5592132" y="1894004"/>
            <a:ext cx="1049956" cy="15410"/>
          </a:xfrm>
          <a:prstGeom prst="straightConnector1">
            <a:avLst/>
          </a:prstGeom>
          <a:ln w="38100">
            <a:tailEnd type="triangle"/>
          </a:ln>
          <a:effectLst/>
        </p:spPr>
        <p:style>
          <a:lnRef idx="1">
            <a:schemeClr val="accent2"/>
          </a:lnRef>
          <a:fillRef idx="0">
            <a:schemeClr val="accent2"/>
          </a:fillRef>
          <a:effectRef idx="0">
            <a:schemeClr val="accent2"/>
          </a:effectRef>
          <a:fontRef idx="minor">
            <a:schemeClr val="tx1"/>
          </a:fontRef>
        </p:style>
      </p:cxnSp>
      <p:sp>
        <p:nvSpPr>
          <p:cNvPr id="33" name="TextBox 32">
            <a:extLst>
              <a:ext uri="{FF2B5EF4-FFF2-40B4-BE49-F238E27FC236}">
                <a16:creationId xmlns:a16="http://schemas.microsoft.com/office/drawing/2014/main" id="{9DCE9A79-5F54-7509-3D3B-CDA537A32682}"/>
              </a:ext>
            </a:extLst>
          </p:cNvPr>
          <p:cNvSpPr txBox="1"/>
          <p:nvPr/>
        </p:nvSpPr>
        <p:spPr>
          <a:xfrm>
            <a:off x="474168" y="6204696"/>
            <a:ext cx="2066171" cy="461665"/>
          </a:xfrm>
          <a:prstGeom prst="rect">
            <a:avLst/>
          </a:prstGeom>
          <a:noFill/>
        </p:spPr>
        <p:txBody>
          <a:bodyPr wrap="square" rtlCol="0">
            <a:spAutoFit/>
          </a:bodyPr>
          <a:lstStyle/>
          <a:p>
            <a:pPr algn="ctr"/>
            <a:r>
              <a:rPr lang="en-US" sz="1200" dirty="0"/>
              <a:t>Water Electrolysis </a:t>
            </a:r>
          </a:p>
          <a:p>
            <a:pPr algn="ctr"/>
            <a:r>
              <a:rPr lang="en-US" sz="1200" i="1" dirty="0"/>
              <a:t>Johnson Space Center</a:t>
            </a:r>
          </a:p>
        </p:txBody>
      </p:sp>
      <p:cxnSp>
        <p:nvCxnSpPr>
          <p:cNvPr id="34" name="Straight Arrow Connector 33">
            <a:extLst>
              <a:ext uri="{FF2B5EF4-FFF2-40B4-BE49-F238E27FC236}">
                <a16:creationId xmlns:a16="http://schemas.microsoft.com/office/drawing/2014/main" id="{0938E5D9-3A53-4DE3-5DEE-8DE28288F6CD}"/>
              </a:ext>
            </a:extLst>
          </p:cNvPr>
          <p:cNvCxnSpPr>
            <a:cxnSpLocks/>
            <a:stCxn id="31" idx="3"/>
            <a:endCxn id="36" idx="1"/>
          </p:cNvCxnSpPr>
          <p:nvPr/>
        </p:nvCxnSpPr>
        <p:spPr>
          <a:xfrm flipV="1">
            <a:off x="2548571" y="5414332"/>
            <a:ext cx="1123088" cy="5809"/>
          </a:xfrm>
          <a:prstGeom prst="straightConnector1">
            <a:avLst/>
          </a:prstGeom>
          <a:ln w="38100">
            <a:solidFill>
              <a:srgbClr val="00B050"/>
            </a:solidFill>
            <a:tailEnd type="triangle"/>
          </a:ln>
        </p:spPr>
        <p:style>
          <a:lnRef idx="1">
            <a:schemeClr val="accent3"/>
          </a:lnRef>
          <a:fillRef idx="0">
            <a:schemeClr val="accent3"/>
          </a:fillRef>
          <a:effectRef idx="0">
            <a:schemeClr val="accent3"/>
          </a:effectRef>
          <a:fontRef idx="minor">
            <a:schemeClr val="tx1"/>
          </a:fontRef>
        </p:style>
      </p:cxnSp>
      <p:sp>
        <p:nvSpPr>
          <p:cNvPr id="35" name="TextBox 34">
            <a:extLst>
              <a:ext uri="{FF2B5EF4-FFF2-40B4-BE49-F238E27FC236}">
                <a16:creationId xmlns:a16="http://schemas.microsoft.com/office/drawing/2014/main" id="{7472225E-24B7-9F65-9152-D35A2CFB5BC9}"/>
              </a:ext>
            </a:extLst>
          </p:cNvPr>
          <p:cNvSpPr txBox="1"/>
          <p:nvPr/>
        </p:nvSpPr>
        <p:spPr>
          <a:xfrm>
            <a:off x="2540338" y="5411931"/>
            <a:ext cx="982824" cy="276999"/>
          </a:xfrm>
          <a:prstGeom prst="rect">
            <a:avLst/>
          </a:prstGeom>
          <a:noFill/>
          <a:ln>
            <a:noFill/>
          </a:ln>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O</a:t>
            </a:r>
            <a:r>
              <a:rPr lang="en-US" sz="1200" baseline="-25000" dirty="0">
                <a:solidFill>
                  <a:srgbClr val="00B050"/>
                </a:solidFill>
                <a:latin typeface="Arial" panose="020B0604020202020204" pitchFamily="34" charset="0"/>
                <a:cs typeface="Arial" panose="020B0604020202020204" pitchFamily="34" charset="0"/>
              </a:rPr>
              <a:t>2</a:t>
            </a:r>
          </a:p>
        </p:txBody>
      </p:sp>
      <p:pic>
        <p:nvPicPr>
          <p:cNvPr id="36" name="Picture 35">
            <a:extLst>
              <a:ext uri="{FF2B5EF4-FFF2-40B4-BE49-F238E27FC236}">
                <a16:creationId xmlns:a16="http://schemas.microsoft.com/office/drawing/2014/main" id="{FDC7A4FF-33DB-DC06-6662-4F5B1BCF0EF5}"/>
              </a:ext>
            </a:extLst>
          </p:cNvPr>
          <p:cNvPicPr>
            <a:picLocks noChangeAspect="1"/>
          </p:cNvPicPr>
          <p:nvPr/>
        </p:nvPicPr>
        <p:blipFill rotWithShape="1">
          <a:blip r:embed="rId8"/>
          <a:srcRect r="6318"/>
          <a:stretch/>
        </p:blipFill>
        <p:spPr>
          <a:xfrm>
            <a:off x="3671659" y="4627651"/>
            <a:ext cx="2024519" cy="1573365"/>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sp>
        <p:nvSpPr>
          <p:cNvPr id="37" name="TextBox 36">
            <a:extLst>
              <a:ext uri="{FF2B5EF4-FFF2-40B4-BE49-F238E27FC236}">
                <a16:creationId xmlns:a16="http://schemas.microsoft.com/office/drawing/2014/main" id="{A8A3A83C-D8CB-9208-08C8-B7FA65E24288}"/>
              </a:ext>
            </a:extLst>
          </p:cNvPr>
          <p:cNvSpPr txBox="1"/>
          <p:nvPr/>
        </p:nvSpPr>
        <p:spPr>
          <a:xfrm>
            <a:off x="5622753" y="5436080"/>
            <a:ext cx="1042514" cy="276999"/>
          </a:xfrm>
          <a:prstGeom prst="rect">
            <a:avLst/>
          </a:prstGeom>
          <a:noFill/>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LOX</a:t>
            </a:r>
          </a:p>
        </p:txBody>
      </p:sp>
      <p:cxnSp>
        <p:nvCxnSpPr>
          <p:cNvPr id="38" name="Straight Arrow Connector 37">
            <a:extLst>
              <a:ext uri="{FF2B5EF4-FFF2-40B4-BE49-F238E27FC236}">
                <a16:creationId xmlns:a16="http://schemas.microsoft.com/office/drawing/2014/main" id="{D1C037FD-4575-DE46-81CE-EE1B65FE8E0F}"/>
              </a:ext>
            </a:extLst>
          </p:cNvPr>
          <p:cNvCxnSpPr>
            <a:cxnSpLocks/>
            <a:endCxn id="31" idx="0"/>
          </p:cNvCxnSpPr>
          <p:nvPr/>
        </p:nvCxnSpPr>
        <p:spPr>
          <a:xfrm flipH="1">
            <a:off x="1515531" y="2666036"/>
            <a:ext cx="2061861" cy="196505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1E003BFA-8E3B-4365-FE1B-8575C692CEE6}"/>
              </a:ext>
            </a:extLst>
          </p:cNvPr>
          <p:cNvSpPr txBox="1"/>
          <p:nvPr/>
        </p:nvSpPr>
        <p:spPr>
          <a:xfrm>
            <a:off x="2513245" y="3703399"/>
            <a:ext cx="491412" cy="276999"/>
          </a:xfrm>
          <a:prstGeom prst="rect">
            <a:avLst/>
          </a:prstGeom>
          <a:noFill/>
          <a:ln>
            <a:noFill/>
          </a:ln>
        </p:spPr>
        <p:txBody>
          <a:bodyPr wrap="square" rtlCol="0">
            <a:spAutoFit/>
          </a:bodyPr>
          <a:lstStyle/>
          <a:p>
            <a:r>
              <a:rPr lang="en-US" sz="1200" dirty="0">
                <a:solidFill>
                  <a:srgbClr val="0070C0"/>
                </a:solidFill>
                <a:latin typeface="Arial" panose="020B0604020202020204" pitchFamily="34" charset="0"/>
                <a:cs typeface="Arial" panose="020B0604020202020204" pitchFamily="34" charset="0"/>
              </a:rPr>
              <a:t>H</a:t>
            </a:r>
            <a:r>
              <a:rPr lang="en-US" sz="1200" baseline="-25000" dirty="0">
                <a:solidFill>
                  <a:srgbClr val="0070C0"/>
                </a:solidFill>
                <a:latin typeface="Arial" panose="020B0604020202020204" pitchFamily="34" charset="0"/>
                <a:cs typeface="Arial" panose="020B0604020202020204" pitchFamily="34" charset="0"/>
              </a:rPr>
              <a:t>2</a:t>
            </a:r>
            <a:r>
              <a:rPr lang="en-US" sz="1200" dirty="0">
                <a:solidFill>
                  <a:srgbClr val="0070C0"/>
                </a:solidFill>
                <a:latin typeface="Arial" panose="020B0604020202020204" pitchFamily="34" charset="0"/>
                <a:cs typeface="Arial" panose="020B0604020202020204" pitchFamily="34" charset="0"/>
              </a:rPr>
              <a:t>O</a:t>
            </a:r>
          </a:p>
        </p:txBody>
      </p:sp>
      <p:sp>
        <p:nvSpPr>
          <p:cNvPr id="40" name="TextBox 39">
            <a:extLst>
              <a:ext uri="{FF2B5EF4-FFF2-40B4-BE49-F238E27FC236}">
                <a16:creationId xmlns:a16="http://schemas.microsoft.com/office/drawing/2014/main" id="{46FB7FE1-FCC7-CCDF-4EE7-D5750D14EB6B}"/>
              </a:ext>
            </a:extLst>
          </p:cNvPr>
          <p:cNvSpPr txBox="1"/>
          <p:nvPr/>
        </p:nvSpPr>
        <p:spPr>
          <a:xfrm>
            <a:off x="3669932" y="6180170"/>
            <a:ext cx="1992586" cy="461665"/>
          </a:xfrm>
          <a:prstGeom prst="rect">
            <a:avLst/>
          </a:prstGeom>
          <a:noFill/>
        </p:spPr>
        <p:txBody>
          <a:bodyPr wrap="square" rtlCol="0">
            <a:spAutoFit/>
          </a:bodyPr>
          <a:lstStyle/>
          <a:p>
            <a:pPr algn="ctr"/>
            <a:r>
              <a:rPr lang="en-US" sz="1200" dirty="0"/>
              <a:t>Liquefaction </a:t>
            </a:r>
          </a:p>
          <a:p>
            <a:pPr algn="ctr"/>
            <a:r>
              <a:rPr lang="en-US" sz="1200" i="1" dirty="0"/>
              <a:t>Johnson Space Center</a:t>
            </a:r>
          </a:p>
        </p:txBody>
      </p:sp>
      <p:sp>
        <p:nvSpPr>
          <p:cNvPr id="41" name="TextBox 40">
            <a:extLst>
              <a:ext uri="{FF2B5EF4-FFF2-40B4-BE49-F238E27FC236}">
                <a16:creationId xmlns:a16="http://schemas.microsoft.com/office/drawing/2014/main" id="{ED7BA180-01EB-AE2C-C121-75768B7EA8BE}"/>
              </a:ext>
            </a:extLst>
          </p:cNvPr>
          <p:cNvSpPr txBox="1"/>
          <p:nvPr/>
        </p:nvSpPr>
        <p:spPr>
          <a:xfrm>
            <a:off x="6713886" y="6201016"/>
            <a:ext cx="2066171" cy="461665"/>
          </a:xfrm>
          <a:prstGeom prst="rect">
            <a:avLst/>
          </a:prstGeom>
          <a:noFill/>
        </p:spPr>
        <p:txBody>
          <a:bodyPr wrap="square" rtlCol="0">
            <a:spAutoFit/>
          </a:bodyPr>
          <a:lstStyle/>
          <a:p>
            <a:pPr algn="ctr"/>
            <a:r>
              <a:rPr lang="en-US" sz="1200" dirty="0"/>
              <a:t>Propulsion</a:t>
            </a:r>
          </a:p>
          <a:p>
            <a:pPr algn="ctr"/>
            <a:r>
              <a:rPr lang="en-US" sz="1200" i="1" dirty="0"/>
              <a:t>Johnson Space Center</a:t>
            </a:r>
          </a:p>
        </p:txBody>
      </p:sp>
      <p:pic>
        <p:nvPicPr>
          <p:cNvPr id="42" name="Picture 41">
            <a:extLst>
              <a:ext uri="{FF2B5EF4-FFF2-40B4-BE49-F238E27FC236}">
                <a16:creationId xmlns:a16="http://schemas.microsoft.com/office/drawing/2014/main" id="{5923B91B-A5F0-E02B-4AB1-22452AF84619}"/>
              </a:ext>
            </a:extLst>
          </p:cNvPr>
          <p:cNvPicPr>
            <a:picLocks noChangeAspect="1"/>
          </p:cNvPicPr>
          <p:nvPr/>
        </p:nvPicPr>
        <p:blipFill rotWithShape="1">
          <a:blip r:embed="rId9"/>
          <a:srcRect l="27072" t="26509" r="-91" b="8692"/>
          <a:stretch/>
        </p:blipFill>
        <p:spPr>
          <a:xfrm>
            <a:off x="6747547" y="4627651"/>
            <a:ext cx="2024519" cy="1573365"/>
          </a:xfrm>
          <a:prstGeom prst="roundRect">
            <a:avLst>
              <a:gd name="adj" fmla="val 11111"/>
            </a:avLst>
          </a:prstGeom>
          <a:ln w="190500" cap="rnd">
            <a:noFill/>
            <a:prstDash val="solid"/>
          </a:ln>
          <a:effectLst>
            <a:outerShdw blurRad="101600" dist="50800" dir="7200000" algn="tl" rotWithShape="0">
              <a:srgbClr val="000000">
                <a:alpha val="45000"/>
              </a:srgbClr>
            </a:outerShdw>
          </a:effectLst>
        </p:spPr>
      </p:pic>
      <p:cxnSp>
        <p:nvCxnSpPr>
          <p:cNvPr id="43" name="Straight Arrow Connector 42">
            <a:extLst>
              <a:ext uri="{FF2B5EF4-FFF2-40B4-BE49-F238E27FC236}">
                <a16:creationId xmlns:a16="http://schemas.microsoft.com/office/drawing/2014/main" id="{D4446C53-C1DC-D38C-4335-2E22DE93416A}"/>
              </a:ext>
            </a:extLst>
          </p:cNvPr>
          <p:cNvCxnSpPr>
            <a:cxnSpLocks/>
            <a:stCxn id="36" idx="3"/>
            <a:endCxn id="42" idx="1"/>
          </p:cNvCxnSpPr>
          <p:nvPr/>
        </p:nvCxnSpPr>
        <p:spPr>
          <a:xfrm>
            <a:off x="5696180" y="5414331"/>
            <a:ext cx="1051367" cy="0"/>
          </a:xfrm>
          <a:prstGeom prst="straightConnector1">
            <a:avLst/>
          </a:prstGeom>
          <a:ln w="38100">
            <a:solidFill>
              <a:srgbClr val="00B050"/>
            </a:solidFill>
            <a:tailEnd type="triangle"/>
          </a:ln>
        </p:spPr>
        <p:style>
          <a:lnRef idx="1">
            <a:schemeClr val="accent3"/>
          </a:lnRef>
          <a:fillRef idx="0">
            <a:schemeClr val="accent3"/>
          </a:fillRef>
          <a:effectRef idx="0">
            <a:schemeClr val="accent3"/>
          </a:effectRef>
          <a:fontRef idx="minor">
            <a:schemeClr val="tx1"/>
          </a:fontRef>
        </p:style>
      </p:cxnSp>
      <p:pic>
        <p:nvPicPr>
          <p:cNvPr id="44" name="Picture 43">
            <a:extLst>
              <a:ext uri="{FF2B5EF4-FFF2-40B4-BE49-F238E27FC236}">
                <a16:creationId xmlns:a16="http://schemas.microsoft.com/office/drawing/2014/main" id="{848D3560-32F1-EDC7-C0BB-FF5E0B1607DC}"/>
              </a:ext>
            </a:extLst>
          </p:cNvPr>
          <p:cNvPicPr>
            <a:picLocks noChangeAspect="1"/>
          </p:cNvPicPr>
          <p:nvPr/>
        </p:nvPicPr>
        <p:blipFill rotWithShape="1">
          <a:blip r:embed="rId10"/>
          <a:srcRect r="3007"/>
          <a:stretch/>
        </p:blipFill>
        <p:spPr>
          <a:xfrm>
            <a:off x="9875173" y="4631101"/>
            <a:ext cx="2024519" cy="1578076"/>
          </a:xfrm>
          <a:prstGeom prst="roundRect">
            <a:avLst>
              <a:gd name="adj" fmla="val 16667"/>
            </a:avLst>
          </a:prstGeom>
          <a:ln>
            <a:noFill/>
          </a:ln>
          <a:effectLst>
            <a:outerShdw blurRad="76200" dist="38100" dir="7800000" algn="tl" rotWithShape="0">
              <a:srgbClr val="000000">
                <a:alpha val="40000"/>
              </a:srgbClr>
            </a:outerShdw>
          </a:effectLst>
        </p:spPr>
      </p:pic>
      <p:cxnSp>
        <p:nvCxnSpPr>
          <p:cNvPr id="45" name="Straight Arrow Connector 44">
            <a:extLst>
              <a:ext uri="{FF2B5EF4-FFF2-40B4-BE49-F238E27FC236}">
                <a16:creationId xmlns:a16="http://schemas.microsoft.com/office/drawing/2014/main" id="{53C8E3F4-7F74-0A04-2225-61F89B3BE880}"/>
              </a:ext>
            </a:extLst>
          </p:cNvPr>
          <p:cNvCxnSpPr>
            <a:cxnSpLocks/>
          </p:cNvCxnSpPr>
          <p:nvPr/>
        </p:nvCxnSpPr>
        <p:spPr>
          <a:xfrm>
            <a:off x="8666607" y="2694124"/>
            <a:ext cx="1841540" cy="1895334"/>
          </a:xfrm>
          <a:prstGeom prst="straightConnector1">
            <a:avLst/>
          </a:prstGeom>
          <a:ln w="38100">
            <a:tailEnd type="triangle"/>
          </a:ln>
          <a:effectLst/>
        </p:spPr>
        <p:style>
          <a:lnRef idx="1">
            <a:schemeClr val="accent2"/>
          </a:lnRef>
          <a:fillRef idx="0">
            <a:schemeClr val="accent2"/>
          </a:fillRef>
          <a:effectRef idx="0">
            <a:schemeClr val="accent2"/>
          </a:effectRef>
          <a:fontRef idx="minor">
            <a:schemeClr val="tx1"/>
          </a:fontRef>
        </p:style>
      </p:cxnSp>
      <p:sp>
        <p:nvSpPr>
          <p:cNvPr id="46" name="TextBox 45">
            <a:extLst>
              <a:ext uri="{FF2B5EF4-FFF2-40B4-BE49-F238E27FC236}">
                <a16:creationId xmlns:a16="http://schemas.microsoft.com/office/drawing/2014/main" id="{B690F334-221B-A366-BEE6-CBAB61013696}"/>
              </a:ext>
            </a:extLst>
          </p:cNvPr>
          <p:cNvSpPr txBox="1"/>
          <p:nvPr/>
        </p:nvSpPr>
        <p:spPr>
          <a:xfrm>
            <a:off x="8925708" y="3658238"/>
            <a:ext cx="1000373" cy="276999"/>
          </a:xfrm>
          <a:prstGeom prst="rect">
            <a:avLst/>
          </a:prstGeom>
          <a:noFill/>
        </p:spPr>
        <p:txBody>
          <a:bodyPr wrap="square" rtlCol="0">
            <a:spAutoFit/>
          </a:bodyPr>
          <a:lstStyle/>
          <a:p>
            <a:pPr algn="ctr"/>
            <a:r>
              <a:rPr lang="en-US" sz="1200" dirty="0">
                <a:solidFill>
                  <a:srgbClr val="C00000"/>
                </a:solidFill>
                <a:latin typeface="Arial" panose="020B0604020202020204" pitchFamily="34" charset="0"/>
                <a:cs typeface="Arial" panose="020B0604020202020204" pitchFamily="34" charset="0"/>
              </a:rPr>
              <a:t>Heat</a:t>
            </a:r>
          </a:p>
        </p:txBody>
      </p:sp>
      <p:cxnSp>
        <p:nvCxnSpPr>
          <p:cNvPr id="47" name="Straight Arrow Connector 46">
            <a:extLst>
              <a:ext uri="{FF2B5EF4-FFF2-40B4-BE49-F238E27FC236}">
                <a16:creationId xmlns:a16="http://schemas.microsoft.com/office/drawing/2014/main" id="{45C0F8FC-9B55-1E58-33AD-0B6A39C177F3}"/>
              </a:ext>
            </a:extLst>
          </p:cNvPr>
          <p:cNvCxnSpPr>
            <a:cxnSpLocks/>
            <a:stCxn id="42" idx="3"/>
            <a:endCxn id="44" idx="1"/>
          </p:cNvCxnSpPr>
          <p:nvPr/>
        </p:nvCxnSpPr>
        <p:spPr>
          <a:xfrm>
            <a:off x="8772066" y="5414334"/>
            <a:ext cx="1103107" cy="5805"/>
          </a:xfrm>
          <a:prstGeom prst="straightConnector1">
            <a:avLst/>
          </a:prstGeom>
          <a:ln w="38100">
            <a:solidFill>
              <a:srgbClr val="00B050"/>
            </a:solidFill>
            <a:tailEnd type="triangle"/>
          </a:ln>
        </p:spPr>
        <p:style>
          <a:lnRef idx="1">
            <a:schemeClr val="accent3"/>
          </a:lnRef>
          <a:fillRef idx="0">
            <a:schemeClr val="accent3"/>
          </a:fillRef>
          <a:effectRef idx="0">
            <a:schemeClr val="accent3"/>
          </a:effectRef>
          <a:fontRef idx="minor">
            <a:schemeClr val="tx1"/>
          </a:fontRef>
        </p:style>
      </p:cxnSp>
      <p:sp>
        <p:nvSpPr>
          <p:cNvPr id="48" name="TextBox 47">
            <a:extLst>
              <a:ext uri="{FF2B5EF4-FFF2-40B4-BE49-F238E27FC236}">
                <a16:creationId xmlns:a16="http://schemas.microsoft.com/office/drawing/2014/main" id="{33EF2D2B-4941-4BD0-19C2-FDC0D45C2BC6}"/>
              </a:ext>
            </a:extLst>
          </p:cNvPr>
          <p:cNvSpPr txBox="1"/>
          <p:nvPr/>
        </p:nvSpPr>
        <p:spPr>
          <a:xfrm>
            <a:off x="8716608" y="5418754"/>
            <a:ext cx="1042514" cy="276999"/>
          </a:xfrm>
          <a:prstGeom prst="rect">
            <a:avLst/>
          </a:prstGeom>
          <a:noFill/>
        </p:spPr>
        <p:txBody>
          <a:bodyPr wrap="square" rtlCol="0">
            <a:spAutoFit/>
          </a:bodyPr>
          <a:lstStyle/>
          <a:p>
            <a:pPr algn="ctr"/>
            <a:r>
              <a:rPr lang="en-US" sz="1200" dirty="0">
                <a:solidFill>
                  <a:srgbClr val="00B050"/>
                </a:solidFill>
                <a:latin typeface="Arial" panose="020B0604020202020204" pitchFamily="34" charset="0"/>
                <a:cs typeface="Arial" panose="020B0604020202020204" pitchFamily="34" charset="0"/>
              </a:rPr>
              <a:t>Plume</a:t>
            </a:r>
          </a:p>
        </p:txBody>
      </p:sp>
      <p:sp>
        <p:nvSpPr>
          <p:cNvPr id="49" name="TextBox 48">
            <a:extLst>
              <a:ext uri="{FF2B5EF4-FFF2-40B4-BE49-F238E27FC236}">
                <a16:creationId xmlns:a16="http://schemas.microsoft.com/office/drawing/2014/main" id="{D5055EA1-F34B-E3E8-D817-FC72DFDF5BB9}"/>
              </a:ext>
            </a:extLst>
          </p:cNvPr>
          <p:cNvSpPr txBox="1"/>
          <p:nvPr/>
        </p:nvSpPr>
        <p:spPr>
          <a:xfrm>
            <a:off x="9849505" y="6203276"/>
            <a:ext cx="2050187" cy="646331"/>
          </a:xfrm>
          <a:prstGeom prst="rect">
            <a:avLst/>
          </a:prstGeom>
          <a:noFill/>
        </p:spPr>
        <p:txBody>
          <a:bodyPr wrap="square" rtlCol="0">
            <a:spAutoFit/>
          </a:bodyPr>
          <a:lstStyle/>
          <a:p>
            <a:pPr algn="ctr"/>
            <a:r>
              <a:rPr lang="en-US" sz="1200" dirty="0"/>
              <a:t>Sintered Pad</a:t>
            </a:r>
          </a:p>
          <a:p>
            <a:pPr algn="ctr"/>
            <a:r>
              <a:rPr lang="en-US" sz="1200" i="1" dirty="0"/>
              <a:t>Physical Sciences Inc.</a:t>
            </a:r>
          </a:p>
          <a:p>
            <a:pPr algn="ctr"/>
            <a:r>
              <a:rPr lang="en-US" sz="1200" i="1" dirty="0"/>
              <a:t>NORCAT </a:t>
            </a:r>
          </a:p>
        </p:txBody>
      </p:sp>
      <p:sp>
        <p:nvSpPr>
          <p:cNvPr id="7" name="TextBox 6">
            <a:extLst>
              <a:ext uri="{FF2B5EF4-FFF2-40B4-BE49-F238E27FC236}">
                <a16:creationId xmlns:a16="http://schemas.microsoft.com/office/drawing/2014/main" id="{DB3F8914-655C-FAC5-9BA8-4C933D98BC57}"/>
              </a:ext>
            </a:extLst>
          </p:cNvPr>
          <p:cNvSpPr txBox="1"/>
          <p:nvPr/>
        </p:nvSpPr>
        <p:spPr>
          <a:xfrm>
            <a:off x="4209722" y="3181560"/>
            <a:ext cx="1636470" cy="461665"/>
          </a:xfrm>
          <a:prstGeom prst="rect">
            <a:avLst/>
          </a:prstGeom>
          <a:noFill/>
        </p:spPr>
        <p:txBody>
          <a:bodyPr wrap="square" rtlCol="0">
            <a:spAutoFit/>
          </a:bodyPr>
          <a:lstStyle/>
          <a:p>
            <a:r>
              <a:rPr lang="en-US" sz="2400" i="1" dirty="0"/>
              <a:t>Si0 + C H</a:t>
            </a:r>
            <a:r>
              <a:rPr lang="en-US" sz="2400" i="1" baseline="-25000" dirty="0"/>
              <a:t>4</a:t>
            </a:r>
            <a:r>
              <a:rPr lang="en-US" sz="2400" dirty="0"/>
              <a:t> </a:t>
            </a:r>
          </a:p>
        </p:txBody>
      </p:sp>
      <p:sp>
        <p:nvSpPr>
          <p:cNvPr id="8" name="TextBox 7">
            <a:extLst>
              <a:ext uri="{FF2B5EF4-FFF2-40B4-BE49-F238E27FC236}">
                <a16:creationId xmlns:a16="http://schemas.microsoft.com/office/drawing/2014/main" id="{255D0EF3-D395-C70B-7DC6-F88277625260}"/>
              </a:ext>
            </a:extLst>
          </p:cNvPr>
          <p:cNvSpPr txBox="1"/>
          <p:nvPr/>
        </p:nvSpPr>
        <p:spPr>
          <a:xfrm>
            <a:off x="6111966" y="3174732"/>
            <a:ext cx="2127506" cy="461665"/>
          </a:xfrm>
          <a:prstGeom prst="rect">
            <a:avLst/>
          </a:prstGeom>
          <a:noFill/>
        </p:spPr>
        <p:txBody>
          <a:bodyPr wrap="square" rtlCol="0">
            <a:spAutoFit/>
          </a:bodyPr>
          <a:lstStyle/>
          <a:p>
            <a:r>
              <a:rPr lang="en-US" sz="2400" i="1" dirty="0"/>
              <a:t>Si + CO+ 2H</a:t>
            </a:r>
            <a:r>
              <a:rPr lang="en-US" sz="2400" i="1" baseline="-25000" dirty="0"/>
              <a:t>2</a:t>
            </a:r>
            <a:r>
              <a:rPr lang="en-US" sz="2400" i="1" dirty="0"/>
              <a:t> </a:t>
            </a:r>
            <a:r>
              <a:rPr lang="en-US" sz="2400" dirty="0"/>
              <a:t> </a:t>
            </a:r>
          </a:p>
        </p:txBody>
      </p:sp>
      <p:cxnSp>
        <p:nvCxnSpPr>
          <p:cNvPr id="9" name="Straight Arrow Connector 8">
            <a:extLst>
              <a:ext uri="{FF2B5EF4-FFF2-40B4-BE49-F238E27FC236}">
                <a16:creationId xmlns:a16="http://schemas.microsoft.com/office/drawing/2014/main" id="{34B2975E-0EE8-F3AF-C7CA-C1E8612407D4}"/>
              </a:ext>
            </a:extLst>
          </p:cNvPr>
          <p:cNvCxnSpPr>
            <a:cxnSpLocks/>
            <a:endCxn id="8" idx="1"/>
          </p:cNvCxnSpPr>
          <p:nvPr/>
        </p:nvCxnSpPr>
        <p:spPr>
          <a:xfrm>
            <a:off x="5648022" y="3405565"/>
            <a:ext cx="463944"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DC2E1B4-D73D-A940-B8FB-8328B1819F03}"/>
              </a:ext>
            </a:extLst>
          </p:cNvPr>
          <p:cNvSpPr txBox="1"/>
          <p:nvPr/>
        </p:nvSpPr>
        <p:spPr>
          <a:xfrm>
            <a:off x="4303089" y="3595441"/>
            <a:ext cx="1346663" cy="461665"/>
          </a:xfrm>
          <a:prstGeom prst="rect">
            <a:avLst/>
          </a:prstGeom>
          <a:noFill/>
        </p:spPr>
        <p:txBody>
          <a:bodyPr wrap="square" rtlCol="0">
            <a:spAutoFit/>
          </a:bodyPr>
          <a:lstStyle/>
          <a:p>
            <a:r>
              <a:rPr lang="en-US" sz="2400" i="1" dirty="0"/>
              <a:t>CO + 4H</a:t>
            </a:r>
            <a:r>
              <a:rPr lang="en-US" sz="2400" i="1" baseline="-25000" dirty="0"/>
              <a:t>2</a:t>
            </a:r>
            <a:r>
              <a:rPr lang="en-US" sz="2400" dirty="0"/>
              <a:t> </a:t>
            </a:r>
          </a:p>
        </p:txBody>
      </p:sp>
      <p:sp>
        <p:nvSpPr>
          <p:cNvPr id="11" name="TextBox 10">
            <a:extLst>
              <a:ext uri="{FF2B5EF4-FFF2-40B4-BE49-F238E27FC236}">
                <a16:creationId xmlns:a16="http://schemas.microsoft.com/office/drawing/2014/main" id="{61790707-FA09-0C2A-F188-89A0B79E3336}"/>
              </a:ext>
            </a:extLst>
          </p:cNvPr>
          <p:cNvSpPr txBox="1"/>
          <p:nvPr/>
        </p:nvSpPr>
        <p:spPr>
          <a:xfrm>
            <a:off x="6111966" y="3634656"/>
            <a:ext cx="1503346" cy="461665"/>
          </a:xfrm>
          <a:prstGeom prst="rect">
            <a:avLst/>
          </a:prstGeom>
          <a:noFill/>
        </p:spPr>
        <p:txBody>
          <a:bodyPr wrap="square" rtlCol="0">
            <a:spAutoFit/>
          </a:bodyPr>
          <a:lstStyle/>
          <a:p>
            <a:r>
              <a:rPr lang="en-US" sz="2400" i="1" dirty="0"/>
              <a:t>CH</a:t>
            </a:r>
            <a:r>
              <a:rPr lang="en-US" sz="2400" i="1" baseline="-25000" dirty="0"/>
              <a:t>4</a:t>
            </a:r>
            <a:r>
              <a:rPr lang="en-US" sz="2400" i="1" dirty="0"/>
              <a:t>+H</a:t>
            </a:r>
            <a:r>
              <a:rPr lang="en-US" sz="2400" i="1" baseline="-25000" dirty="0"/>
              <a:t>2</a:t>
            </a:r>
            <a:r>
              <a:rPr lang="en-US" sz="2400" i="1" dirty="0"/>
              <a:t>O</a:t>
            </a:r>
            <a:endParaRPr lang="en-US" sz="2400" dirty="0"/>
          </a:p>
        </p:txBody>
      </p:sp>
      <p:cxnSp>
        <p:nvCxnSpPr>
          <p:cNvPr id="12" name="Straight Arrow Connector 11">
            <a:extLst>
              <a:ext uri="{FF2B5EF4-FFF2-40B4-BE49-F238E27FC236}">
                <a16:creationId xmlns:a16="http://schemas.microsoft.com/office/drawing/2014/main" id="{B4C21510-548A-28E7-D9E0-AF14DBED6F8B}"/>
              </a:ext>
            </a:extLst>
          </p:cNvPr>
          <p:cNvCxnSpPr>
            <a:endCxn id="11" idx="1"/>
          </p:cNvCxnSpPr>
          <p:nvPr/>
        </p:nvCxnSpPr>
        <p:spPr>
          <a:xfrm>
            <a:off x="5690916" y="3865488"/>
            <a:ext cx="421050"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3" name="Group 12">
            <a:extLst>
              <a:ext uri="{FF2B5EF4-FFF2-40B4-BE49-F238E27FC236}">
                <a16:creationId xmlns:a16="http://schemas.microsoft.com/office/drawing/2014/main" id="{C1528A5C-BA60-AFE1-2B84-B99B8191EB86}"/>
              </a:ext>
            </a:extLst>
          </p:cNvPr>
          <p:cNvGrpSpPr/>
          <p:nvPr/>
        </p:nvGrpSpPr>
        <p:grpSpPr>
          <a:xfrm>
            <a:off x="4823711" y="4006728"/>
            <a:ext cx="2788927" cy="472824"/>
            <a:chOff x="4510306" y="951948"/>
            <a:chExt cx="2505636" cy="472824"/>
          </a:xfrm>
        </p:grpSpPr>
        <p:sp>
          <p:nvSpPr>
            <p:cNvPr id="14" name="TextBox 13">
              <a:extLst>
                <a:ext uri="{FF2B5EF4-FFF2-40B4-BE49-F238E27FC236}">
                  <a16:creationId xmlns:a16="http://schemas.microsoft.com/office/drawing/2014/main" id="{BE2D239D-2A1F-F168-2C15-E0CC6B52AECF}"/>
                </a:ext>
              </a:extLst>
            </p:cNvPr>
            <p:cNvSpPr txBox="1"/>
            <p:nvPr/>
          </p:nvSpPr>
          <p:spPr>
            <a:xfrm>
              <a:off x="4510306" y="951948"/>
              <a:ext cx="831592" cy="461665"/>
            </a:xfrm>
            <a:prstGeom prst="rect">
              <a:avLst/>
            </a:prstGeom>
            <a:noFill/>
          </p:spPr>
          <p:txBody>
            <a:bodyPr wrap="square" rtlCol="0">
              <a:spAutoFit/>
            </a:bodyPr>
            <a:lstStyle/>
            <a:p>
              <a:r>
                <a:rPr lang="en-US" sz="2400" i="1" dirty="0"/>
                <a:t>2H</a:t>
              </a:r>
              <a:r>
                <a:rPr lang="en-US" sz="2400" i="1" baseline="-25000" dirty="0"/>
                <a:t>2</a:t>
              </a:r>
              <a:r>
                <a:rPr lang="en-US" sz="2400" i="1" dirty="0"/>
                <a:t>O</a:t>
              </a:r>
              <a:r>
                <a:rPr lang="en-US" sz="2400" dirty="0"/>
                <a:t> </a:t>
              </a:r>
            </a:p>
          </p:txBody>
        </p:sp>
        <p:sp>
          <p:nvSpPr>
            <p:cNvPr id="17" name="TextBox 16">
              <a:extLst>
                <a:ext uri="{FF2B5EF4-FFF2-40B4-BE49-F238E27FC236}">
                  <a16:creationId xmlns:a16="http://schemas.microsoft.com/office/drawing/2014/main" id="{17E7263A-5BBA-BCD3-B2F7-69FDFABFEEC4}"/>
                </a:ext>
              </a:extLst>
            </p:cNvPr>
            <p:cNvSpPr txBox="1"/>
            <p:nvPr/>
          </p:nvSpPr>
          <p:spPr>
            <a:xfrm>
              <a:off x="5665301" y="963107"/>
              <a:ext cx="1350641" cy="461665"/>
            </a:xfrm>
            <a:prstGeom prst="rect">
              <a:avLst/>
            </a:prstGeom>
            <a:noFill/>
          </p:spPr>
          <p:txBody>
            <a:bodyPr wrap="square" rtlCol="0">
              <a:spAutoFit/>
            </a:bodyPr>
            <a:lstStyle/>
            <a:p>
              <a:r>
                <a:rPr lang="en-US" sz="2400" i="1" dirty="0"/>
                <a:t>2H</a:t>
              </a:r>
              <a:r>
                <a:rPr lang="en-US" sz="2400" i="1" baseline="-25000" dirty="0"/>
                <a:t>2 </a:t>
              </a:r>
              <a:r>
                <a:rPr lang="en-US" sz="2400" i="1" dirty="0"/>
                <a:t>+ O</a:t>
              </a:r>
              <a:r>
                <a:rPr lang="en-US" sz="2400" i="1" baseline="-25000" dirty="0"/>
                <a:t>2</a:t>
              </a:r>
              <a:endParaRPr lang="en-US" sz="2400" dirty="0"/>
            </a:p>
          </p:txBody>
        </p:sp>
        <p:cxnSp>
          <p:nvCxnSpPr>
            <p:cNvPr id="19" name="Straight Arrow Connector 18">
              <a:extLst>
                <a:ext uri="{FF2B5EF4-FFF2-40B4-BE49-F238E27FC236}">
                  <a16:creationId xmlns:a16="http://schemas.microsoft.com/office/drawing/2014/main" id="{F25484A2-7DE5-0CF1-C3CA-FAC1E9EDA123}"/>
                </a:ext>
              </a:extLst>
            </p:cNvPr>
            <p:cNvCxnSpPr>
              <a:endCxn id="17" idx="1"/>
            </p:cNvCxnSpPr>
            <p:nvPr/>
          </p:nvCxnSpPr>
          <p:spPr>
            <a:xfrm>
              <a:off x="5287020" y="1193940"/>
              <a:ext cx="378281" cy="0"/>
            </a:xfrm>
            <a:prstGeom prst="straightConnector1">
              <a:avLst/>
            </a:prstGeom>
            <a:ln w="12700">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682147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Oxygen From Regolith : Solar-Carbothermal Reduction</a:t>
            </a:r>
          </a:p>
        </p:txBody>
      </p:sp>
      <p:sp>
        <p:nvSpPr>
          <p:cNvPr id="4" name="Slide Number Placeholder 3"/>
          <p:cNvSpPr>
            <a:spLocks noGrp="1"/>
          </p:cNvSpPr>
          <p:nvPr>
            <p:ph type="sldNum" sz="quarter" idx="12"/>
          </p:nvPr>
        </p:nvSpPr>
        <p:spPr>
          <a:xfrm>
            <a:off x="10992168" y="6552326"/>
            <a:ext cx="373062" cy="305674"/>
          </a:xfrm>
        </p:spPr>
        <p:txBody>
          <a:bodyPr/>
          <a:lstStyle/>
          <a:p>
            <a:pPr>
              <a:defRPr/>
            </a:pPr>
            <a:fld id="{6D1B0E9A-C4F3-4D46-924E-FDCE9F0342D8}" type="slidenum">
              <a:rPr lang="en-US" smtClean="0">
                <a:solidFill>
                  <a:prstClr val="black"/>
                </a:solidFill>
              </a:rPr>
              <a:pPr>
                <a:defRPr/>
              </a:pPr>
              <a:t>24</a:t>
            </a:fld>
            <a:endParaRPr lang="en-US" dirty="0">
              <a:solidFill>
                <a:prstClr val="black"/>
              </a:solidFill>
            </a:endParaRPr>
          </a:p>
        </p:txBody>
      </p:sp>
      <p:sp>
        <p:nvSpPr>
          <p:cNvPr id="5" name="Rectangle 4"/>
          <p:cNvSpPr/>
          <p:nvPr/>
        </p:nvSpPr>
        <p:spPr>
          <a:xfrm>
            <a:off x="4876672" y="6548709"/>
            <a:ext cx="2438656" cy="246221"/>
          </a:xfrm>
          <a:prstGeom prst="rect">
            <a:avLst/>
          </a:prstGeom>
        </p:spPr>
        <p:txBody>
          <a:bodyPr wrap="square">
            <a:spAutoFit/>
          </a:bodyPr>
          <a:lstStyle/>
          <a:p>
            <a:pPr algn="ctr"/>
            <a:r>
              <a:rPr lang="en-US" sz="1000" i="1" dirty="0">
                <a:solidFill>
                  <a:srgbClr val="000000"/>
                </a:solidFill>
                <a:latin typeface="Helvetica Neue"/>
              </a:rPr>
              <a:t>Image Credit: </a:t>
            </a:r>
            <a:r>
              <a:rPr lang="en-US" sz="1000" i="1" dirty="0"/>
              <a:t>NASA/JPL-Caltech</a:t>
            </a:r>
          </a:p>
        </p:txBody>
      </p:sp>
      <p:pic>
        <p:nvPicPr>
          <p:cNvPr id="3" name="Picture 2">
            <a:extLst>
              <a:ext uri="{FF2B5EF4-FFF2-40B4-BE49-F238E27FC236}">
                <a16:creationId xmlns:a16="http://schemas.microsoft.com/office/drawing/2014/main" id="{1C645EFD-BEEA-0C80-EF45-3ACD42624E4D}"/>
              </a:ext>
            </a:extLst>
          </p:cNvPr>
          <p:cNvPicPr>
            <a:picLocks noChangeAspect="1"/>
          </p:cNvPicPr>
          <p:nvPr/>
        </p:nvPicPr>
        <p:blipFill>
          <a:blip r:embed="rId3"/>
          <a:stretch>
            <a:fillRect/>
          </a:stretch>
        </p:blipFill>
        <p:spPr>
          <a:xfrm>
            <a:off x="454338" y="1352886"/>
            <a:ext cx="6771215" cy="4531425"/>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a:extLst>
              <a:ext uri="{FF2B5EF4-FFF2-40B4-BE49-F238E27FC236}">
                <a16:creationId xmlns:a16="http://schemas.microsoft.com/office/drawing/2014/main" id="{3EF0DCE0-9033-2F39-DD61-A79CDF83A6CE}"/>
              </a:ext>
            </a:extLst>
          </p:cNvPr>
          <p:cNvGraphicFramePr>
            <a:graphicFrameLocks noGrp="1"/>
          </p:cNvGraphicFramePr>
          <p:nvPr/>
        </p:nvGraphicFramePr>
        <p:xfrm>
          <a:off x="8126859" y="3620987"/>
          <a:ext cx="3945276" cy="1504875"/>
        </p:xfrm>
        <a:graphic>
          <a:graphicData uri="http://schemas.openxmlformats.org/drawingml/2006/table">
            <a:tbl>
              <a:tblPr firstRow="1" bandRow="1">
                <a:tableStyleId>{5C22544A-7EE6-4342-B048-85BDC9FD1C3A}</a:tableStyleId>
              </a:tblPr>
              <a:tblGrid>
                <a:gridCol w="1972638">
                  <a:extLst>
                    <a:ext uri="{9D8B030D-6E8A-4147-A177-3AD203B41FA5}">
                      <a16:colId xmlns:a16="http://schemas.microsoft.com/office/drawing/2014/main" val="2209588337"/>
                    </a:ext>
                  </a:extLst>
                </a:gridCol>
                <a:gridCol w="1972638">
                  <a:extLst>
                    <a:ext uri="{9D8B030D-6E8A-4147-A177-3AD203B41FA5}">
                      <a16:colId xmlns:a16="http://schemas.microsoft.com/office/drawing/2014/main" val="3021340742"/>
                    </a:ext>
                  </a:extLst>
                </a:gridCol>
              </a:tblGrid>
              <a:tr h="300975">
                <a:tc>
                  <a:txBody>
                    <a:bodyPr/>
                    <a:lstStyle/>
                    <a:p>
                      <a:pPr algn="ctr"/>
                      <a:r>
                        <a:rPr lang="en-US" sz="1200" dirty="0"/>
                        <a:t>Test Number</a:t>
                      </a:r>
                    </a:p>
                  </a:txBody>
                  <a:tcPr/>
                </a:tc>
                <a:tc>
                  <a:txBody>
                    <a:bodyPr/>
                    <a:lstStyle/>
                    <a:p>
                      <a:pPr algn="ctr"/>
                      <a:r>
                        <a:rPr lang="en-US" sz="1200" dirty="0"/>
                        <a:t>g/</a:t>
                      </a:r>
                      <a:r>
                        <a:rPr lang="en-US" sz="1200" dirty="0" err="1"/>
                        <a:t>KWh</a:t>
                      </a:r>
                      <a:r>
                        <a:rPr lang="en-US" sz="1200" dirty="0"/>
                        <a:t>*</a:t>
                      </a:r>
                    </a:p>
                  </a:txBody>
                  <a:tcPr/>
                </a:tc>
                <a:extLst>
                  <a:ext uri="{0D108BD9-81ED-4DB2-BD59-A6C34878D82A}">
                    <a16:rowId xmlns:a16="http://schemas.microsoft.com/office/drawing/2014/main" val="2274434700"/>
                  </a:ext>
                </a:extLst>
              </a:tr>
              <a:tr h="300975">
                <a:tc>
                  <a:txBody>
                    <a:bodyPr/>
                    <a:lstStyle/>
                    <a:p>
                      <a:pPr algn="ctr"/>
                      <a:r>
                        <a:rPr lang="en-US" sz="1200" dirty="0"/>
                        <a:t>CaRD Ambient </a:t>
                      </a:r>
                    </a:p>
                  </a:txBody>
                  <a:tcPr/>
                </a:tc>
                <a:tc>
                  <a:txBody>
                    <a:bodyPr/>
                    <a:lstStyle/>
                    <a:p>
                      <a:pPr algn="ctr"/>
                      <a:r>
                        <a:rPr lang="en-US" sz="1200" dirty="0"/>
                        <a:t>13.42</a:t>
                      </a:r>
                    </a:p>
                  </a:txBody>
                  <a:tcPr/>
                </a:tc>
                <a:extLst>
                  <a:ext uri="{0D108BD9-81ED-4DB2-BD59-A6C34878D82A}">
                    <a16:rowId xmlns:a16="http://schemas.microsoft.com/office/drawing/2014/main" val="1533333721"/>
                  </a:ext>
                </a:extLst>
              </a:tr>
              <a:tr h="300975">
                <a:tc>
                  <a:txBody>
                    <a:bodyPr/>
                    <a:lstStyle/>
                    <a:p>
                      <a:pPr algn="ctr"/>
                      <a:r>
                        <a:rPr lang="en-US" sz="1200" dirty="0"/>
                        <a:t>CaRD Vacuum 1</a:t>
                      </a:r>
                    </a:p>
                  </a:txBody>
                  <a:tcPr/>
                </a:tc>
                <a:tc>
                  <a:txBody>
                    <a:bodyPr/>
                    <a:lstStyle/>
                    <a:p>
                      <a:pPr algn="ctr"/>
                      <a:r>
                        <a:rPr lang="en-US" sz="1200" dirty="0"/>
                        <a:t>11.53</a:t>
                      </a:r>
                    </a:p>
                  </a:txBody>
                  <a:tcPr/>
                </a:tc>
                <a:extLst>
                  <a:ext uri="{0D108BD9-81ED-4DB2-BD59-A6C34878D82A}">
                    <a16:rowId xmlns:a16="http://schemas.microsoft.com/office/drawing/2014/main" val="2314059850"/>
                  </a:ext>
                </a:extLst>
              </a:tr>
              <a:tr h="300975">
                <a:tc>
                  <a:txBody>
                    <a:bodyPr/>
                    <a:lstStyle/>
                    <a:p>
                      <a:pPr algn="ctr"/>
                      <a:r>
                        <a:rPr lang="en-US" sz="1200" dirty="0"/>
                        <a:t>CaRD Vacuum 2</a:t>
                      </a:r>
                    </a:p>
                  </a:txBody>
                  <a:tcPr/>
                </a:tc>
                <a:tc>
                  <a:txBody>
                    <a:bodyPr/>
                    <a:lstStyle/>
                    <a:p>
                      <a:pPr algn="ctr"/>
                      <a:r>
                        <a:rPr lang="en-US" sz="1200" dirty="0"/>
                        <a:t>15.79</a:t>
                      </a:r>
                    </a:p>
                  </a:txBody>
                  <a:tcPr/>
                </a:tc>
                <a:extLst>
                  <a:ext uri="{0D108BD9-81ED-4DB2-BD59-A6C34878D82A}">
                    <a16:rowId xmlns:a16="http://schemas.microsoft.com/office/drawing/2014/main" val="2555991743"/>
                  </a:ext>
                </a:extLst>
              </a:tr>
              <a:tr h="300975">
                <a:tc>
                  <a:txBody>
                    <a:bodyPr/>
                    <a:lstStyle/>
                    <a:p>
                      <a:pPr algn="ctr"/>
                      <a:r>
                        <a:rPr lang="en-US" sz="1200" dirty="0"/>
                        <a:t>CaRD Vacuum 3</a:t>
                      </a:r>
                    </a:p>
                  </a:txBody>
                  <a:tcPr/>
                </a:tc>
                <a:tc>
                  <a:txBody>
                    <a:bodyPr/>
                    <a:lstStyle/>
                    <a:p>
                      <a:pPr algn="ctr"/>
                      <a:r>
                        <a:rPr lang="en-US" sz="1200" dirty="0"/>
                        <a:t>10.77</a:t>
                      </a:r>
                    </a:p>
                  </a:txBody>
                  <a:tcPr/>
                </a:tc>
                <a:extLst>
                  <a:ext uri="{0D108BD9-81ED-4DB2-BD59-A6C34878D82A}">
                    <a16:rowId xmlns:a16="http://schemas.microsoft.com/office/drawing/2014/main" val="2586058292"/>
                  </a:ext>
                </a:extLst>
              </a:tr>
            </a:tbl>
          </a:graphicData>
        </a:graphic>
      </p:graphicFrame>
      <p:pic>
        <p:nvPicPr>
          <p:cNvPr id="8" name="Picture 7">
            <a:extLst>
              <a:ext uri="{FF2B5EF4-FFF2-40B4-BE49-F238E27FC236}">
                <a16:creationId xmlns:a16="http://schemas.microsoft.com/office/drawing/2014/main" id="{82DECF2D-0080-E70F-9924-B68CEF913B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50971" y="5270474"/>
            <a:ext cx="1297049" cy="1297049"/>
          </a:xfrm>
          <a:prstGeom prst="rect">
            <a:avLst/>
          </a:prstGeom>
        </p:spPr>
      </p:pic>
      <p:sp>
        <p:nvSpPr>
          <p:cNvPr id="9" name="TextBox 8">
            <a:extLst>
              <a:ext uri="{FF2B5EF4-FFF2-40B4-BE49-F238E27FC236}">
                <a16:creationId xmlns:a16="http://schemas.microsoft.com/office/drawing/2014/main" id="{67F94A27-177C-417B-F714-E599841F8012}"/>
              </a:ext>
            </a:extLst>
          </p:cNvPr>
          <p:cNvSpPr txBox="1"/>
          <p:nvPr/>
        </p:nvSpPr>
        <p:spPr>
          <a:xfrm>
            <a:off x="337797" y="5884311"/>
            <a:ext cx="6887756" cy="923330"/>
          </a:xfrm>
          <a:prstGeom prst="rect">
            <a:avLst/>
          </a:prstGeom>
          <a:noFill/>
        </p:spPr>
        <p:txBody>
          <a:bodyPr wrap="square" rtlCol="0">
            <a:spAutoFit/>
          </a:bodyPr>
          <a:lstStyle/>
          <a:p>
            <a:r>
              <a:rPr lang="en-US" dirty="0"/>
              <a:t>This test will be repeated in 2024 with an automated reactor being developed by Sierra Space through the Carbothermal Oxygen Production Reactor (COPR) Tipping Point project</a:t>
            </a:r>
          </a:p>
        </p:txBody>
      </p:sp>
      <p:pic>
        <p:nvPicPr>
          <p:cNvPr id="11" name="Picture 10">
            <a:extLst>
              <a:ext uri="{FF2B5EF4-FFF2-40B4-BE49-F238E27FC236}">
                <a16:creationId xmlns:a16="http://schemas.microsoft.com/office/drawing/2014/main" id="{DF1A5600-8AD7-BC6E-9E91-A608F7106E23}"/>
              </a:ext>
            </a:extLst>
          </p:cNvPr>
          <p:cNvPicPr>
            <a:picLocks noChangeAspect="1"/>
          </p:cNvPicPr>
          <p:nvPr/>
        </p:nvPicPr>
        <p:blipFill>
          <a:blip r:embed="rId5"/>
          <a:stretch>
            <a:fillRect/>
          </a:stretch>
        </p:blipFill>
        <p:spPr>
          <a:xfrm>
            <a:off x="8126859" y="1260199"/>
            <a:ext cx="3945276" cy="2207357"/>
          </a:xfrm>
          <a:prstGeom prst="rect">
            <a:avLst/>
          </a:prstGeom>
        </p:spPr>
      </p:pic>
    </p:spTree>
    <p:extLst>
      <p:ext uri="{BB962C8B-B14F-4D97-AF65-F5344CB8AC3E}">
        <p14:creationId xmlns:p14="http://schemas.microsoft.com/office/powerpoint/2010/main" val="2697274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EE9A7-D5DD-B99F-447A-084732B51756}"/>
              </a:ext>
            </a:extLst>
          </p:cNvPr>
          <p:cNvSpPr>
            <a:spLocks noGrp="1"/>
          </p:cNvSpPr>
          <p:nvPr>
            <p:ph type="title"/>
          </p:nvPr>
        </p:nvSpPr>
        <p:spPr/>
        <p:txBody>
          <a:bodyPr/>
          <a:lstStyle/>
          <a:p>
            <a:r>
              <a:rPr lang="en-US" dirty="0"/>
              <a:t>Oxygen From Regolith : Solar-Carbothermal Reduction</a:t>
            </a:r>
          </a:p>
        </p:txBody>
      </p:sp>
      <p:sp>
        <p:nvSpPr>
          <p:cNvPr id="4" name="Slide Number Placeholder 3">
            <a:extLst>
              <a:ext uri="{FF2B5EF4-FFF2-40B4-BE49-F238E27FC236}">
                <a16:creationId xmlns:a16="http://schemas.microsoft.com/office/drawing/2014/main" id="{D256A80A-2644-4B4F-73A4-7F2637E06821}"/>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25</a:t>
            </a:fld>
            <a:endParaRPr lang="en-US" dirty="0">
              <a:solidFill>
                <a:prstClr val="black"/>
              </a:solidFill>
            </a:endParaRPr>
          </a:p>
        </p:txBody>
      </p:sp>
      <p:pic>
        <p:nvPicPr>
          <p:cNvPr id="5" name="Picture 4">
            <a:extLst>
              <a:ext uri="{FF2B5EF4-FFF2-40B4-BE49-F238E27FC236}">
                <a16:creationId xmlns:a16="http://schemas.microsoft.com/office/drawing/2014/main" id="{E598CB37-33A6-E0FE-0F55-CEDEAFF3F0B2}"/>
              </a:ext>
            </a:extLst>
          </p:cNvPr>
          <p:cNvPicPr>
            <a:picLocks noChangeAspect="1"/>
          </p:cNvPicPr>
          <p:nvPr/>
        </p:nvPicPr>
        <p:blipFill rotWithShape="1">
          <a:blip r:embed="rId2"/>
          <a:srcRect r="21010"/>
          <a:stretch/>
        </p:blipFill>
        <p:spPr>
          <a:xfrm>
            <a:off x="798638" y="1281953"/>
            <a:ext cx="5991373" cy="5521958"/>
          </a:xfrm>
          <a:prstGeom prst="rect">
            <a:avLst/>
          </a:prstGeom>
          <a:ln>
            <a:noFill/>
          </a:ln>
        </p:spPr>
      </p:pic>
      <p:sp>
        <p:nvSpPr>
          <p:cNvPr id="6" name="TextBox 5">
            <a:extLst>
              <a:ext uri="{FF2B5EF4-FFF2-40B4-BE49-F238E27FC236}">
                <a16:creationId xmlns:a16="http://schemas.microsoft.com/office/drawing/2014/main" id="{79E409C4-D58C-E426-CD00-2FF4FAECDD76}"/>
              </a:ext>
            </a:extLst>
          </p:cNvPr>
          <p:cNvSpPr txBox="1"/>
          <p:nvPr/>
        </p:nvSpPr>
        <p:spPr>
          <a:xfrm>
            <a:off x="889852" y="3418101"/>
            <a:ext cx="1649677" cy="355206"/>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Arm Mockup</a:t>
            </a:r>
          </a:p>
        </p:txBody>
      </p:sp>
      <p:cxnSp>
        <p:nvCxnSpPr>
          <p:cNvPr id="7" name="Straight Connector 6">
            <a:extLst>
              <a:ext uri="{FF2B5EF4-FFF2-40B4-BE49-F238E27FC236}">
                <a16:creationId xmlns:a16="http://schemas.microsoft.com/office/drawing/2014/main" id="{C04EAD2E-3A14-3290-31CA-638D908F9DF8}"/>
              </a:ext>
            </a:extLst>
          </p:cNvPr>
          <p:cNvCxnSpPr>
            <a:cxnSpLocks/>
          </p:cNvCxnSpPr>
          <p:nvPr/>
        </p:nvCxnSpPr>
        <p:spPr>
          <a:xfrm>
            <a:off x="1708515" y="3692543"/>
            <a:ext cx="408146" cy="53342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EAE5B1D-D624-04A3-DA00-38F6D9F05068}"/>
              </a:ext>
            </a:extLst>
          </p:cNvPr>
          <p:cNvSpPr txBox="1"/>
          <p:nvPr/>
        </p:nvSpPr>
        <p:spPr>
          <a:xfrm>
            <a:off x="5838988" y="1656043"/>
            <a:ext cx="1649677" cy="621611"/>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Solar Concentrator </a:t>
            </a:r>
          </a:p>
        </p:txBody>
      </p:sp>
      <p:cxnSp>
        <p:nvCxnSpPr>
          <p:cNvPr id="9" name="Straight Connector 8">
            <a:extLst>
              <a:ext uri="{FF2B5EF4-FFF2-40B4-BE49-F238E27FC236}">
                <a16:creationId xmlns:a16="http://schemas.microsoft.com/office/drawing/2014/main" id="{B254E17B-7402-8304-34D5-35865A00B9C2}"/>
              </a:ext>
            </a:extLst>
          </p:cNvPr>
          <p:cNvCxnSpPr>
            <a:cxnSpLocks/>
          </p:cNvCxnSpPr>
          <p:nvPr/>
        </p:nvCxnSpPr>
        <p:spPr>
          <a:xfrm>
            <a:off x="5225723" y="2107297"/>
            <a:ext cx="686232"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72F0012-BE86-103E-739A-7E9BCE03627D}"/>
              </a:ext>
            </a:extLst>
          </p:cNvPr>
          <p:cNvCxnSpPr>
            <a:cxnSpLocks/>
          </p:cNvCxnSpPr>
          <p:nvPr/>
        </p:nvCxnSpPr>
        <p:spPr>
          <a:xfrm>
            <a:off x="4496683" y="4768886"/>
            <a:ext cx="0" cy="93406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FFC9195-3552-31EE-C09E-6C3BD6CC9733}"/>
              </a:ext>
            </a:extLst>
          </p:cNvPr>
          <p:cNvSpPr txBox="1"/>
          <p:nvPr/>
        </p:nvSpPr>
        <p:spPr>
          <a:xfrm>
            <a:off x="3497907" y="5650046"/>
            <a:ext cx="1956322" cy="888015"/>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Reactor Fluid System</a:t>
            </a:r>
          </a:p>
          <a:p>
            <a:pPr algn="ctr"/>
            <a:endParaRPr lang="en-US" dirty="0">
              <a:solidFill>
                <a:srgbClr val="00B050"/>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88D8A82A-EE50-005D-2163-E642309CF35C}"/>
              </a:ext>
            </a:extLst>
          </p:cNvPr>
          <p:cNvSpPr txBox="1"/>
          <p:nvPr/>
        </p:nvSpPr>
        <p:spPr>
          <a:xfrm>
            <a:off x="0" y="4322804"/>
            <a:ext cx="1956322" cy="355206"/>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Gas Analysis</a:t>
            </a:r>
          </a:p>
        </p:txBody>
      </p:sp>
      <p:cxnSp>
        <p:nvCxnSpPr>
          <p:cNvPr id="13" name="Straight Connector 12">
            <a:extLst>
              <a:ext uri="{FF2B5EF4-FFF2-40B4-BE49-F238E27FC236}">
                <a16:creationId xmlns:a16="http://schemas.microsoft.com/office/drawing/2014/main" id="{1FBB1A9F-CF59-AE70-CAAD-0A026D8940B1}"/>
              </a:ext>
            </a:extLst>
          </p:cNvPr>
          <p:cNvCxnSpPr>
            <a:cxnSpLocks/>
          </p:cNvCxnSpPr>
          <p:nvPr/>
        </p:nvCxnSpPr>
        <p:spPr>
          <a:xfrm>
            <a:off x="1641630" y="4507476"/>
            <a:ext cx="1579555"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9BF1397-BC78-6AD5-7648-607A37CE12EE}"/>
              </a:ext>
            </a:extLst>
          </p:cNvPr>
          <p:cNvCxnSpPr>
            <a:cxnSpLocks/>
          </p:cNvCxnSpPr>
          <p:nvPr/>
        </p:nvCxnSpPr>
        <p:spPr>
          <a:xfrm>
            <a:off x="4872147" y="4350205"/>
            <a:ext cx="966841"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4CF8AF2-A63B-1125-62CE-D2F1B1AF16C9}"/>
              </a:ext>
            </a:extLst>
          </p:cNvPr>
          <p:cNvSpPr txBox="1"/>
          <p:nvPr/>
        </p:nvSpPr>
        <p:spPr>
          <a:xfrm>
            <a:off x="5772009" y="4172731"/>
            <a:ext cx="2016778" cy="646331"/>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Avionics/Software</a:t>
            </a:r>
          </a:p>
          <a:p>
            <a:pPr algn="ctr"/>
            <a:endParaRPr lang="en-US" dirty="0">
              <a:solidFill>
                <a:srgbClr val="00B050"/>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B729786F-5A36-8E32-E857-D035CBCAEF55}"/>
              </a:ext>
            </a:extLst>
          </p:cNvPr>
          <p:cNvSpPr txBox="1"/>
          <p:nvPr/>
        </p:nvSpPr>
        <p:spPr>
          <a:xfrm>
            <a:off x="1773055" y="5661081"/>
            <a:ext cx="1956322" cy="888015"/>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Thermal Management</a:t>
            </a:r>
          </a:p>
          <a:p>
            <a:pPr algn="ctr"/>
            <a:endParaRPr lang="en-US" dirty="0">
              <a:solidFill>
                <a:srgbClr val="00B050"/>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87299F95-1C25-C51A-05CD-F59CE5F30A69}"/>
              </a:ext>
            </a:extLst>
          </p:cNvPr>
          <p:cNvSpPr txBox="1"/>
          <p:nvPr/>
        </p:nvSpPr>
        <p:spPr>
          <a:xfrm>
            <a:off x="5720280" y="4925112"/>
            <a:ext cx="1956322" cy="621611"/>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Lander Mockup</a:t>
            </a:r>
          </a:p>
          <a:p>
            <a:pPr algn="ctr"/>
            <a:endParaRPr lang="en-US" dirty="0">
              <a:solidFill>
                <a:srgbClr val="00B050"/>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01A4608A-6872-38A2-F32F-75E3E0BFA8D8}"/>
              </a:ext>
            </a:extLst>
          </p:cNvPr>
          <p:cNvCxnSpPr>
            <a:cxnSpLocks/>
          </p:cNvCxnSpPr>
          <p:nvPr/>
        </p:nvCxnSpPr>
        <p:spPr>
          <a:xfrm>
            <a:off x="5225723" y="4657529"/>
            <a:ext cx="665501" cy="404395"/>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3F2D0B7-8E2D-71BA-97B6-ADD6A0861700}"/>
              </a:ext>
            </a:extLst>
          </p:cNvPr>
          <p:cNvCxnSpPr>
            <a:cxnSpLocks/>
          </p:cNvCxnSpPr>
          <p:nvPr/>
        </p:nvCxnSpPr>
        <p:spPr>
          <a:xfrm>
            <a:off x="2594494" y="5061924"/>
            <a:ext cx="0" cy="583053"/>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4009262-187D-A341-F506-87E05C7085D7}"/>
              </a:ext>
            </a:extLst>
          </p:cNvPr>
          <p:cNvSpPr txBox="1"/>
          <p:nvPr/>
        </p:nvSpPr>
        <p:spPr>
          <a:xfrm>
            <a:off x="1341408" y="2692456"/>
            <a:ext cx="1649677" cy="355206"/>
          </a:xfrm>
          <a:prstGeom prst="rect">
            <a:avLst/>
          </a:prstGeom>
          <a:noFill/>
          <a:ln>
            <a:noFill/>
          </a:ln>
        </p:spPr>
        <p:txBody>
          <a:bodyPr wrap="square" rtlCol="0">
            <a:spAutoFit/>
          </a:bodyPr>
          <a:lstStyle/>
          <a:p>
            <a:pPr algn="ctr"/>
            <a:r>
              <a:rPr lang="en-US" dirty="0">
                <a:solidFill>
                  <a:srgbClr val="00B050"/>
                </a:solidFill>
                <a:latin typeface="Arial" panose="020B0604020202020204" pitchFamily="34" charset="0"/>
                <a:cs typeface="Arial" panose="020B0604020202020204" pitchFamily="34" charset="0"/>
              </a:rPr>
              <a:t>Reactor </a:t>
            </a:r>
          </a:p>
        </p:txBody>
      </p:sp>
      <p:cxnSp>
        <p:nvCxnSpPr>
          <p:cNvPr id="21" name="Straight Connector 20">
            <a:extLst>
              <a:ext uri="{FF2B5EF4-FFF2-40B4-BE49-F238E27FC236}">
                <a16:creationId xmlns:a16="http://schemas.microsoft.com/office/drawing/2014/main" id="{EBAA598A-CCB2-9D4E-B9EC-3D3B385DCAA5}"/>
              </a:ext>
            </a:extLst>
          </p:cNvPr>
          <p:cNvCxnSpPr>
            <a:cxnSpLocks/>
          </p:cNvCxnSpPr>
          <p:nvPr/>
        </p:nvCxnSpPr>
        <p:spPr>
          <a:xfrm>
            <a:off x="2335709" y="2991950"/>
            <a:ext cx="957055" cy="104740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pic>
        <p:nvPicPr>
          <p:cNvPr id="22" name="Picture 21">
            <a:extLst>
              <a:ext uri="{FF2B5EF4-FFF2-40B4-BE49-F238E27FC236}">
                <a16:creationId xmlns:a16="http://schemas.microsoft.com/office/drawing/2014/main" id="{D1E2C58B-1EB3-0CD1-8BED-6958E3AE1386}"/>
              </a:ext>
            </a:extLst>
          </p:cNvPr>
          <p:cNvPicPr>
            <a:picLocks noChangeAspect="1"/>
          </p:cNvPicPr>
          <p:nvPr/>
        </p:nvPicPr>
        <p:blipFill>
          <a:blip r:embed="rId3"/>
          <a:stretch>
            <a:fillRect/>
          </a:stretch>
        </p:blipFill>
        <p:spPr>
          <a:xfrm>
            <a:off x="8312371" y="1556657"/>
            <a:ext cx="3315072" cy="4934993"/>
          </a:xfrm>
          <a:prstGeom prst="rect">
            <a:avLst/>
          </a:prstGeom>
        </p:spPr>
      </p:pic>
    </p:spTree>
    <p:extLst>
      <p:ext uri="{BB962C8B-B14F-4D97-AF65-F5344CB8AC3E}">
        <p14:creationId xmlns:p14="http://schemas.microsoft.com/office/powerpoint/2010/main" val="602807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EE9A7-D5DD-B99F-447A-084732B51756}"/>
              </a:ext>
            </a:extLst>
          </p:cNvPr>
          <p:cNvSpPr>
            <a:spLocks noGrp="1"/>
          </p:cNvSpPr>
          <p:nvPr>
            <p:ph type="title"/>
          </p:nvPr>
        </p:nvSpPr>
        <p:spPr/>
        <p:txBody>
          <a:bodyPr/>
          <a:lstStyle/>
          <a:p>
            <a:r>
              <a:rPr lang="en-US" dirty="0"/>
              <a:t>Oxygen From Regolith : MRE and Vacuum Pyrolysis</a:t>
            </a:r>
          </a:p>
        </p:txBody>
      </p:sp>
      <p:sp>
        <p:nvSpPr>
          <p:cNvPr id="4" name="Slide Number Placeholder 3">
            <a:extLst>
              <a:ext uri="{FF2B5EF4-FFF2-40B4-BE49-F238E27FC236}">
                <a16:creationId xmlns:a16="http://schemas.microsoft.com/office/drawing/2014/main" id="{D256A80A-2644-4B4F-73A4-7F2637E06821}"/>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26</a:t>
            </a:fld>
            <a:endParaRPr lang="en-US" dirty="0">
              <a:solidFill>
                <a:prstClr val="black"/>
              </a:solidFill>
            </a:endParaRPr>
          </a:p>
        </p:txBody>
      </p:sp>
      <p:sp>
        <p:nvSpPr>
          <p:cNvPr id="3" name="TextBox 2">
            <a:extLst>
              <a:ext uri="{FF2B5EF4-FFF2-40B4-BE49-F238E27FC236}">
                <a16:creationId xmlns:a16="http://schemas.microsoft.com/office/drawing/2014/main" id="{CD1D27F8-6F75-9709-D137-20952C7294A6}"/>
              </a:ext>
            </a:extLst>
          </p:cNvPr>
          <p:cNvSpPr txBox="1"/>
          <p:nvPr/>
        </p:nvSpPr>
        <p:spPr>
          <a:xfrm>
            <a:off x="457200" y="968293"/>
            <a:ext cx="10466962" cy="1200329"/>
          </a:xfrm>
          <a:prstGeom prst="rect">
            <a:avLst/>
          </a:prstGeom>
          <a:noFill/>
        </p:spPr>
        <p:txBody>
          <a:bodyPr wrap="square" rtlCol="0">
            <a:spAutoFit/>
          </a:bodyPr>
          <a:lstStyle/>
          <a:p>
            <a:pPr marL="285750" indent="-285750">
              <a:buFont typeface="Arial" panose="020B0604020202020204" pitchFamily="34" charset="0"/>
              <a:buChar char="•"/>
            </a:pPr>
            <a:r>
              <a:rPr lang="en-US" dirty="0"/>
              <a:t>Molten Regolith Electrolysis is being developed by multiple teams </a:t>
            </a:r>
          </a:p>
          <a:p>
            <a:pPr marL="285750" indent="-285750">
              <a:buFont typeface="Arial" panose="020B0604020202020204" pitchFamily="34" charset="0"/>
              <a:buChar char="•"/>
            </a:pPr>
            <a:r>
              <a:rPr lang="en-US" dirty="0"/>
              <a:t>Blue Origin’s Blue Alchemist technology is using Molten Regolith Electrolysis to produce solar panels. </a:t>
            </a:r>
          </a:p>
          <a:p>
            <a:pPr marL="742950" lvl="1" indent="-285750">
              <a:buFont typeface="Arial" panose="020B0604020202020204" pitchFamily="34" charset="0"/>
              <a:buChar char="•"/>
            </a:pPr>
            <a:r>
              <a:rPr lang="en-US" dirty="0"/>
              <a:t>See press release: </a:t>
            </a:r>
            <a:r>
              <a:rPr lang="en-US" dirty="0">
                <a:hlinkClick r:id="rId3"/>
              </a:rPr>
              <a:t>https://www.blueorigin.com/news/blue-alchemist-powers-our-lunar-future</a:t>
            </a:r>
            <a:endParaRPr lang="en-US" dirty="0"/>
          </a:p>
          <a:p>
            <a:pPr marL="285750" indent="-285750">
              <a:buFont typeface="Arial" panose="020B0604020202020204" pitchFamily="34" charset="0"/>
              <a:buChar char="•"/>
            </a:pPr>
            <a:r>
              <a:rPr lang="en-US" dirty="0"/>
              <a:t>Vacuum Pyrolysis has been demonstrated to separate oxygen from various metals found in lunar regolith</a:t>
            </a:r>
          </a:p>
        </p:txBody>
      </p:sp>
      <p:pic>
        <p:nvPicPr>
          <p:cNvPr id="24" name="Picture 23">
            <a:extLst>
              <a:ext uri="{FF2B5EF4-FFF2-40B4-BE49-F238E27FC236}">
                <a16:creationId xmlns:a16="http://schemas.microsoft.com/office/drawing/2014/main" id="{5D40A6E1-F532-264F-C077-D43E360A808D}"/>
              </a:ext>
            </a:extLst>
          </p:cNvPr>
          <p:cNvPicPr>
            <a:picLocks noChangeAspect="1"/>
          </p:cNvPicPr>
          <p:nvPr/>
        </p:nvPicPr>
        <p:blipFill rotWithShape="1">
          <a:blip r:embed="rId4"/>
          <a:srcRect l="50907" b="19352"/>
          <a:stretch/>
        </p:blipFill>
        <p:spPr>
          <a:xfrm>
            <a:off x="3274510" y="2254899"/>
            <a:ext cx="5784837" cy="4071308"/>
          </a:xfrm>
          <a:prstGeom prst="rect">
            <a:avLst/>
          </a:prstGeom>
        </p:spPr>
      </p:pic>
      <p:sp>
        <p:nvSpPr>
          <p:cNvPr id="26" name="TextBox 25">
            <a:extLst>
              <a:ext uri="{FF2B5EF4-FFF2-40B4-BE49-F238E27FC236}">
                <a16:creationId xmlns:a16="http://schemas.microsoft.com/office/drawing/2014/main" id="{54EA32B6-89B9-B053-C949-72725F94CB17}"/>
              </a:ext>
            </a:extLst>
          </p:cNvPr>
          <p:cNvSpPr txBox="1"/>
          <p:nvPr/>
        </p:nvSpPr>
        <p:spPr>
          <a:xfrm>
            <a:off x="1095983" y="6478505"/>
            <a:ext cx="10000033" cy="276999"/>
          </a:xfrm>
          <a:prstGeom prst="rect">
            <a:avLst/>
          </a:prstGeom>
          <a:noFill/>
        </p:spPr>
        <p:txBody>
          <a:bodyPr wrap="square">
            <a:spAutoFit/>
          </a:bodyPr>
          <a:lstStyle/>
          <a:p>
            <a:r>
              <a:rPr lang="en-US" sz="1200" b="0" i="0" dirty="0" err="1">
                <a:solidFill>
                  <a:srgbClr val="222222"/>
                </a:solidFill>
                <a:effectLst/>
                <a:latin typeface="Arial" panose="020B0604020202020204" pitchFamily="34" charset="0"/>
              </a:rPr>
              <a:t>Matchett</a:t>
            </a:r>
            <a:r>
              <a:rPr lang="en-US" sz="1200" b="0" i="0" dirty="0">
                <a:solidFill>
                  <a:srgbClr val="222222"/>
                </a:solidFill>
                <a:effectLst/>
                <a:latin typeface="Arial" panose="020B0604020202020204" pitchFamily="34" charset="0"/>
              </a:rPr>
              <a:t>, J. O. H. N. (2006). Production of lunar oxygen through vacuum pyrolysis. </a:t>
            </a:r>
            <a:r>
              <a:rPr lang="en-US" sz="1200" b="0" i="1" dirty="0">
                <a:solidFill>
                  <a:srgbClr val="222222"/>
                </a:solidFill>
                <a:effectLst/>
                <a:latin typeface="Arial" panose="020B0604020202020204" pitchFamily="34" charset="0"/>
              </a:rPr>
              <a:t>George Washington University: Washington, DC, USA</a:t>
            </a:r>
            <a:r>
              <a:rPr lang="en-US" sz="1200" b="0" i="0" dirty="0">
                <a:solidFill>
                  <a:srgbClr val="222222"/>
                </a:solidFill>
                <a:effectLst/>
                <a:latin typeface="Arial" panose="020B0604020202020204" pitchFamily="34" charset="0"/>
              </a:rPr>
              <a:t>.</a:t>
            </a:r>
            <a:endParaRPr lang="en-US" sz="1200" dirty="0"/>
          </a:p>
        </p:txBody>
      </p:sp>
      <p:sp>
        <p:nvSpPr>
          <p:cNvPr id="27" name="TextBox 26">
            <a:extLst>
              <a:ext uri="{FF2B5EF4-FFF2-40B4-BE49-F238E27FC236}">
                <a16:creationId xmlns:a16="http://schemas.microsoft.com/office/drawing/2014/main" id="{72FD3597-2217-2EE8-46C1-5C6B47EF2148}"/>
              </a:ext>
            </a:extLst>
          </p:cNvPr>
          <p:cNvSpPr txBox="1"/>
          <p:nvPr/>
        </p:nvSpPr>
        <p:spPr>
          <a:xfrm>
            <a:off x="2525480" y="3880539"/>
            <a:ext cx="749030" cy="369332"/>
          </a:xfrm>
          <a:prstGeom prst="rect">
            <a:avLst/>
          </a:prstGeom>
          <a:noFill/>
        </p:spPr>
        <p:txBody>
          <a:bodyPr wrap="square" rtlCol="0">
            <a:spAutoFit/>
          </a:bodyPr>
          <a:lstStyle/>
          <a:p>
            <a:pPr algn="r"/>
            <a:r>
              <a:rPr lang="en-US" dirty="0"/>
              <a:t>%</a:t>
            </a:r>
          </a:p>
        </p:txBody>
      </p:sp>
      <p:sp>
        <p:nvSpPr>
          <p:cNvPr id="28" name="TextBox 27">
            <a:extLst>
              <a:ext uri="{FF2B5EF4-FFF2-40B4-BE49-F238E27FC236}">
                <a16:creationId xmlns:a16="http://schemas.microsoft.com/office/drawing/2014/main" id="{2215C289-7348-8804-A5A4-C93C6B283319}"/>
              </a:ext>
            </a:extLst>
          </p:cNvPr>
          <p:cNvSpPr txBox="1"/>
          <p:nvPr/>
        </p:nvSpPr>
        <p:spPr>
          <a:xfrm>
            <a:off x="5495315" y="6171685"/>
            <a:ext cx="1343229" cy="369332"/>
          </a:xfrm>
          <a:prstGeom prst="rect">
            <a:avLst/>
          </a:prstGeom>
          <a:noFill/>
        </p:spPr>
        <p:txBody>
          <a:bodyPr wrap="square" rtlCol="0">
            <a:spAutoFit/>
          </a:bodyPr>
          <a:lstStyle/>
          <a:p>
            <a:pPr algn="ctr"/>
            <a:r>
              <a:rPr lang="en-US" baseline="30000" dirty="0"/>
              <a:t>O </a:t>
            </a:r>
            <a:r>
              <a:rPr lang="en-US" dirty="0"/>
              <a:t>C </a:t>
            </a:r>
          </a:p>
        </p:txBody>
      </p:sp>
    </p:spTree>
    <p:extLst>
      <p:ext uri="{BB962C8B-B14F-4D97-AF65-F5344CB8AC3E}">
        <p14:creationId xmlns:p14="http://schemas.microsoft.com/office/powerpoint/2010/main" val="24499435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s://mars.nasa.gov/imgs/2015/06/Mars_Mars2020Rover_ScienceInstruments_PIA19672-full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9892" y="846008"/>
            <a:ext cx="9712215" cy="601186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Martian Atmosphere</a:t>
            </a:r>
          </a:p>
        </p:txBody>
      </p:sp>
      <p:sp>
        <p:nvSpPr>
          <p:cNvPr id="4" name="Slide Number Placeholder 3"/>
          <p:cNvSpPr>
            <a:spLocks noGrp="1"/>
          </p:cNvSpPr>
          <p:nvPr>
            <p:ph type="sldNum" sz="quarter" idx="12"/>
          </p:nvPr>
        </p:nvSpPr>
        <p:spPr>
          <a:xfrm>
            <a:off x="10058400" y="6483017"/>
            <a:ext cx="2133600" cy="365125"/>
          </a:xfrm>
        </p:spPr>
        <p:txBody>
          <a:bodyPr/>
          <a:lstStyle/>
          <a:p>
            <a:pPr>
              <a:defRPr/>
            </a:pPr>
            <a:fld id="{6D1B0E9A-C4F3-4D46-924E-FDCE9F0342D8}" type="slidenum">
              <a:rPr lang="en-US" smtClean="0">
                <a:solidFill>
                  <a:prstClr val="black"/>
                </a:solidFill>
              </a:rPr>
              <a:pPr>
                <a:defRPr/>
              </a:pPr>
              <a:t>27</a:t>
            </a:fld>
            <a:endParaRPr lang="en-US" dirty="0">
              <a:solidFill>
                <a:prstClr val="black"/>
              </a:solidFill>
            </a:endParaRPr>
          </a:p>
        </p:txBody>
      </p:sp>
      <p:sp>
        <p:nvSpPr>
          <p:cNvPr id="5" name="Rectangle 4"/>
          <p:cNvSpPr/>
          <p:nvPr/>
        </p:nvSpPr>
        <p:spPr>
          <a:xfrm>
            <a:off x="5291732" y="6488668"/>
            <a:ext cx="1608534" cy="369332"/>
          </a:xfrm>
          <a:prstGeom prst="rect">
            <a:avLst/>
          </a:prstGeom>
        </p:spPr>
        <p:txBody>
          <a:bodyPr wrap="square">
            <a:spAutoFit/>
          </a:bodyPr>
          <a:lstStyle/>
          <a:p>
            <a:r>
              <a:rPr lang="en-US" sz="1000" i="1" dirty="0">
                <a:solidFill>
                  <a:schemeClr val="bg1"/>
                </a:solidFill>
                <a:latin typeface="Helvetica Neue"/>
              </a:rPr>
              <a:t>Image Credit: </a:t>
            </a:r>
            <a:r>
              <a:rPr lang="en-US" dirty="0">
                <a:solidFill>
                  <a:schemeClr val="bg1"/>
                </a:solidFill>
              </a:rPr>
              <a:t> </a:t>
            </a:r>
            <a:r>
              <a:rPr lang="en-US" sz="1000" i="1" dirty="0">
                <a:solidFill>
                  <a:schemeClr val="bg1"/>
                </a:solidFill>
              </a:rPr>
              <a:t>NASA/JPL</a:t>
            </a:r>
          </a:p>
        </p:txBody>
      </p:sp>
    </p:spTree>
    <p:extLst>
      <p:ext uri="{BB962C8B-B14F-4D97-AF65-F5344CB8AC3E}">
        <p14:creationId xmlns:p14="http://schemas.microsoft.com/office/powerpoint/2010/main" val="2999855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Actual presentation will play the video from the link below </a:t>
            </a:r>
          </a:p>
        </p:txBody>
      </p:sp>
      <p:sp>
        <p:nvSpPr>
          <p:cNvPr id="5" name="Rectangle 4"/>
          <p:cNvSpPr/>
          <p:nvPr/>
        </p:nvSpPr>
        <p:spPr>
          <a:xfrm>
            <a:off x="0" y="6488987"/>
            <a:ext cx="1608534" cy="369332"/>
          </a:xfrm>
          <a:prstGeom prst="rect">
            <a:avLst/>
          </a:prstGeom>
        </p:spPr>
        <p:txBody>
          <a:bodyPr wrap="square">
            <a:spAutoFit/>
          </a:bodyPr>
          <a:lstStyle/>
          <a:p>
            <a:pPr algn="ctr"/>
            <a:r>
              <a:rPr lang="en-US" sz="1000" i="1" dirty="0">
                <a:latin typeface="Helvetica Neue"/>
              </a:rPr>
              <a:t>Video Credit: </a:t>
            </a:r>
            <a:r>
              <a:rPr lang="en-US" dirty="0"/>
              <a:t> </a:t>
            </a:r>
            <a:r>
              <a:rPr lang="en-US" sz="1000" i="1" dirty="0"/>
              <a:t>NASA</a:t>
            </a:r>
          </a:p>
        </p:txBody>
      </p:sp>
      <p:sp>
        <p:nvSpPr>
          <p:cNvPr id="6" name="TextBox 5">
            <a:extLst>
              <a:ext uri="{FF2B5EF4-FFF2-40B4-BE49-F238E27FC236}">
                <a16:creationId xmlns:a16="http://schemas.microsoft.com/office/drawing/2014/main" id="{66E362CB-0571-BF18-48D1-639C13B0A3E7}"/>
              </a:ext>
            </a:extLst>
          </p:cNvPr>
          <p:cNvSpPr txBox="1"/>
          <p:nvPr/>
        </p:nvSpPr>
        <p:spPr>
          <a:xfrm>
            <a:off x="3047189" y="3244334"/>
            <a:ext cx="6094378" cy="369332"/>
          </a:xfrm>
          <a:prstGeom prst="rect">
            <a:avLst/>
          </a:prstGeom>
          <a:noFill/>
        </p:spPr>
        <p:txBody>
          <a:bodyPr wrap="square">
            <a:spAutoFit/>
          </a:bodyPr>
          <a:lstStyle/>
          <a:p>
            <a:r>
              <a:rPr lang="en-US" dirty="0"/>
              <a:t>https://www.youtube.com/watch?v=n1viNk1eNnM</a:t>
            </a:r>
          </a:p>
        </p:txBody>
      </p:sp>
    </p:spTree>
    <p:extLst>
      <p:ext uri="{BB962C8B-B14F-4D97-AF65-F5344CB8AC3E}">
        <p14:creationId xmlns:p14="http://schemas.microsoft.com/office/powerpoint/2010/main" val="39453474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on Mars</a:t>
            </a:r>
          </a:p>
        </p:txBody>
      </p:sp>
      <p:sp>
        <p:nvSpPr>
          <p:cNvPr id="4" name="Slide Number Placeholder 3"/>
          <p:cNvSpPr>
            <a:spLocks noGrp="1"/>
          </p:cNvSpPr>
          <p:nvPr>
            <p:ph type="sldNum" sz="quarter" idx="12"/>
          </p:nvPr>
        </p:nvSpPr>
        <p:spPr>
          <a:xfrm>
            <a:off x="10992168" y="6552326"/>
            <a:ext cx="373062" cy="305674"/>
          </a:xfrm>
        </p:spPr>
        <p:txBody>
          <a:bodyPr/>
          <a:lstStyle/>
          <a:p>
            <a:pPr>
              <a:defRPr/>
            </a:pPr>
            <a:fld id="{6D1B0E9A-C4F3-4D46-924E-FDCE9F0342D8}" type="slidenum">
              <a:rPr lang="en-US" smtClean="0">
                <a:solidFill>
                  <a:prstClr val="black"/>
                </a:solidFill>
              </a:rPr>
              <a:pPr>
                <a:defRPr/>
              </a:pPr>
              <a:t>29</a:t>
            </a:fld>
            <a:endParaRPr lang="en-US" dirty="0">
              <a:solidFill>
                <a:prstClr val="black"/>
              </a:solidFill>
            </a:endParaRPr>
          </a:p>
        </p:txBody>
      </p:sp>
      <p:pic>
        <p:nvPicPr>
          <p:cNvPr id="3076" name="Picture 4" descr="https://mars.jpl.nasa.gov/odyssey/gallery/latestimages/latest2003/jul/20030724a-01.jpg"/>
          <p:cNvPicPr>
            <a:picLocks noChangeAspect="1" noChangeArrowheads="1"/>
          </p:cNvPicPr>
          <p:nvPr/>
        </p:nvPicPr>
        <p:blipFill rotWithShape="1">
          <a:blip r:embed="rId3">
            <a:extLst>
              <a:ext uri="{28A0092B-C50C-407E-A947-70E740481C1C}">
                <a14:useLocalDpi xmlns:a14="http://schemas.microsoft.com/office/drawing/2010/main" val="0"/>
              </a:ext>
            </a:extLst>
          </a:blip>
          <a:srcRect b="22226"/>
          <a:stretch/>
        </p:blipFill>
        <p:spPr bwMode="auto">
          <a:xfrm>
            <a:off x="582594" y="854037"/>
            <a:ext cx="11026812" cy="571824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4876672" y="6548709"/>
            <a:ext cx="2438656" cy="246221"/>
          </a:xfrm>
          <a:prstGeom prst="rect">
            <a:avLst/>
          </a:prstGeom>
        </p:spPr>
        <p:txBody>
          <a:bodyPr wrap="square">
            <a:spAutoFit/>
          </a:bodyPr>
          <a:lstStyle/>
          <a:p>
            <a:pPr algn="ctr"/>
            <a:r>
              <a:rPr lang="en-US" sz="1000" i="1" dirty="0">
                <a:solidFill>
                  <a:srgbClr val="000000"/>
                </a:solidFill>
                <a:latin typeface="Helvetica Neue"/>
              </a:rPr>
              <a:t>Image Credit: </a:t>
            </a:r>
            <a:r>
              <a:rPr lang="en-US" sz="1000" i="1" dirty="0"/>
              <a:t>NASA/JPL-Caltech</a:t>
            </a:r>
          </a:p>
        </p:txBody>
      </p:sp>
    </p:spTree>
    <p:extLst>
      <p:ext uri="{BB962C8B-B14F-4D97-AF65-F5344CB8AC3E}">
        <p14:creationId xmlns:p14="http://schemas.microsoft.com/office/powerpoint/2010/main" val="4294755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on Mars</a:t>
            </a:r>
          </a:p>
        </p:txBody>
      </p:sp>
      <p:sp>
        <p:nvSpPr>
          <p:cNvPr id="4" name="Slide Number Placeholder 3"/>
          <p:cNvSpPr>
            <a:spLocks noGrp="1"/>
          </p:cNvSpPr>
          <p:nvPr>
            <p:ph type="sldNum" sz="quarter" idx="12"/>
          </p:nvPr>
        </p:nvSpPr>
        <p:spPr>
          <a:xfrm>
            <a:off x="11818938" y="6492875"/>
            <a:ext cx="373062" cy="365125"/>
          </a:xfrm>
        </p:spPr>
        <p:txBody>
          <a:bodyPr/>
          <a:lstStyle/>
          <a:p>
            <a:pPr>
              <a:defRPr/>
            </a:pPr>
            <a:fld id="{6D1B0E9A-C4F3-4D46-924E-FDCE9F0342D8}" type="slidenum">
              <a:rPr lang="en-US" smtClean="0">
                <a:solidFill>
                  <a:prstClr val="black"/>
                </a:solidFill>
              </a:rPr>
              <a:pPr>
                <a:defRPr/>
              </a:pPr>
              <a:t>30</a:t>
            </a:fld>
            <a:endParaRPr lang="en-US" dirty="0">
              <a:solidFill>
                <a:prstClr val="black"/>
              </a:solidFill>
            </a:endParaRPr>
          </a:p>
        </p:txBody>
      </p:sp>
      <p:pic>
        <p:nvPicPr>
          <p:cNvPr id="4098" name="Picture 2" descr="exposed ice layers"/>
          <p:cNvPicPr>
            <a:picLocks noChangeAspect="1" noChangeArrowheads="1"/>
          </p:cNvPicPr>
          <p:nvPr/>
        </p:nvPicPr>
        <p:blipFill rotWithShape="1">
          <a:blip r:embed="rId3">
            <a:extLst>
              <a:ext uri="{28A0092B-C50C-407E-A947-70E740481C1C}">
                <a14:useLocalDpi xmlns:a14="http://schemas.microsoft.com/office/drawing/2010/main" val="0"/>
              </a:ext>
            </a:extLst>
          </a:blip>
          <a:srcRect r="224"/>
          <a:stretch/>
        </p:blipFill>
        <p:spPr bwMode="auto">
          <a:xfrm>
            <a:off x="2878667" y="948667"/>
            <a:ext cx="6050844" cy="485153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20712" y="6093999"/>
            <a:ext cx="7817027" cy="646331"/>
          </a:xfrm>
          <a:prstGeom prst="rect">
            <a:avLst/>
          </a:prstGeom>
          <a:noFill/>
        </p:spPr>
        <p:txBody>
          <a:bodyPr wrap="square" rtlCol="0">
            <a:spAutoFit/>
          </a:bodyPr>
          <a:lstStyle/>
          <a:p>
            <a:r>
              <a:rPr lang="en-US" sz="1200" dirty="0"/>
              <a:t>A cross-section of underground ice is exposed at the steep slope that appears bright blue in this enhanced-color view from the HiRISE camera on NASA's Mars Reconnaissance Orbiter. The scene is about 550 yards wide. The scarp drops about 140 yards from the level ground in the upper third of the image. </a:t>
            </a:r>
          </a:p>
        </p:txBody>
      </p:sp>
      <p:sp>
        <p:nvSpPr>
          <p:cNvPr id="7" name="Rectangle 6"/>
          <p:cNvSpPr/>
          <p:nvPr/>
        </p:nvSpPr>
        <p:spPr>
          <a:xfrm>
            <a:off x="4453599" y="5724667"/>
            <a:ext cx="3284802" cy="369332"/>
          </a:xfrm>
          <a:prstGeom prst="rect">
            <a:avLst/>
          </a:prstGeom>
        </p:spPr>
        <p:txBody>
          <a:bodyPr wrap="square">
            <a:spAutoFit/>
          </a:bodyPr>
          <a:lstStyle/>
          <a:p>
            <a:pPr algn="ctr"/>
            <a:r>
              <a:rPr lang="en-US" sz="1000" i="1" dirty="0">
                <a:solidFill>
                  <a:srgbClr val="000000"/>
                </a:solidFill>
                <a:latin typeface="Helvetica Neue"/>
              </a:rPr>
              <a:t>Image Credit: </a:t>
            </a:r>
            <a:r>
              <a:rPr lang="en-US" dirty="0"/>
              <a:t> </a:t>
            </a:r>
            <a:r>
              <a:rPr lang="en-US" sz="1000" i="1" dirty="0"/>
              <a:t>NASA/JPL-Caltech/UA/USGS</a:t>
            </a:r>
          </a:p>
        </p:txBody>
      </p:sp>
    </p:spTree>
    <p:extLst>
      <p:ext uri="{BB962C8B-B14F-4D97-AF65-F5344CB8AC3E}">
        <p14:creationId xmlns:p14="http://schemas.microsoft.com/office/powerpoint/2010/main" val="2776773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3A982F-2CE0-7EDC-6B92-4233D8FCE9C5}"/>
              </a:ext>
            </a:extLst>
          </p:cNvPr>
          <p:cNvPicPr>
            <a:picLocks noChangeAspect="1"/>
          </p:cNvPicPr>
          <p:nvPr/>
        </p:nvPicPr>
        <p:blipFill>
          <a:blip r:embed="rId3"/>
          <a:stretch>
            <a:fillRect/>
          </a:stretch>
        </p:blipFill>
        <p:spPr>
          <a:xfrm>
            <a:off x="1866025" y="953348"/>
            <a:ext cx="5885110" cy="3799509"/>
          </a:xfrm>
          <a:prstGeom prst="rect">
            <a:avLst/>
          </a:prstGeom>
        </p:spPr>
      </p:pic>
      <p:sp>
        <p:nvSpPr>
          <p:cNvPr id="2" name="Title 1"/>
          <p:cNvSpPr>
            <a:spLocks noGrp="1"/>
          </p:cNvSpPr>
          <p:nvPr>
            <p:ph type="title"/>
          </p:nvPr>
        </p:nvSpPr>
        <p:spPr/>
        <p:txBody>
          <a:bodyPr/>
          <a:lstStyle/>
          <a:p>
            <a:r>
              <a:rPr lang="en-US" dirty="0"/>
              <a:t>Propellant Production on Mars</a:t>
            </a:r>
          </a:p>
        </p:txBody>
      </p:sp>
      <p:pic>
        <p:nvPicPr>
          <p:cNvPr id="11" name="Picture 10"/>
          <p:cNvPicPr>
            <a:picLocks noChangeAspect="1"/>
          </p:cNvPicPr>
          <p:nvPr/>
        </p:nvPicPr>
        <p:blipFill>
          <a:blip r:embed="rId4"/>
          <a:stretch>
            <a:fillRect/>
          </a:stretch>
        </p:blipFill>
        <p:spPr>
          <a:xfrm>
            <a:off x="8963247" y="1288871"/>
            <a:ext cx="2996655" cy="4703542"/>
          </a:xfrm>
          <a:prstGeom prst="rect">
            <a:avLst/>
          </a:prstGeom>
        </p:spPr>
      </p:pic>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31</a:t>
            </a:fld>
            <a:endParaRPr lang="en-US" dirty="0">
              <a:solidFill>
                <a:prstClr val="black"/>
              </a:solidFill>
            </a:endParaRPr>
          </a:p>
        </p:txBody>
      </p:sp>
      <p:sp>
        <p:nvSpPr>
          <p:cNvPr id="14" name="TextBox 13"/>
          <p:cNvSpPr txBox="1"/>
          <p:nvPr/>
        </p:nvSpPr>
        <p:spPr>
          <a:xfrm>
            <a:off x="8054622" y="2357016"/>
            <a:ext cx="1365955" cy="369332"/>
          </a:xfrm>
          <a:prstGeom prst="rect">
            <a:avLst/>
          </a:prstGeom>
          <a:noFill/>
        </p:spPr>
        <p:txBody>
          <a:bodyPr wrap="square" rtlCol="0">
            <a:spAutoFit/>
          </a:bodyPr>
          <a:lstStyle/>
          <a:p>
            <a:r>
              <a:rPr lang="en-US" dirty="0"/>
              <a:t>LOX</a:t>
            </a:r>
          </a:p>
        </p:txBody>
      </p:sp>
      <p:sp>
        <p:nvSpPr>
          <p:cNvPr id="15" name="TextBox 14"/>
          <p:cNvSpPr txBox="1"/>
          <p:nvPr/>
        </p:nvSpPr>
        <p:spPr>
          <a:xfrm>
            <a:off x="2561988" y="4393055"/>
            <a:ext cx="3657600" cy="369332"/>
          </a:xfrm>
          <a:prstGeom prst="rect">
            <a:avLst/>
          </a:prstGeom>
          <a:noFill/>
        </p:spPr>
        <p:txBody>
          <a:bodyPr wrap="square" rtlCol="0">
            <a:spAutoFit/>
          </a:bodyPr>
          <a:lstStyle/>
          <a:p>
            <a:pPr algn="ctr"/>
            <a:r>
              <a:rPr lang="en-US" dirty="0"/>
              <a:t>ISRU Propellant Production Plant</a:t>
            </a:r>
          </a:p>
        </p:txBody>
      </p:sp>
      <p:cxnSp>
        <p:nvCxnSpPr>
          <p:cNvPr id="16" name="Straight Arrow Connector 15"/>
          <p:cNvCxnSpPr>
            <a:cxnSpLocks/>
          </p:cNvCxnSpPr>
          <p:nvPr/>
        </p:nvCxnSpPr>
        <p:spPr>
          <a:xfrm>
            <a:off x="7252350" y="2541682"/>
            <a:ext cx="7944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cxnSpLocks/>
          </p:cNvCxnSpPr>
          <p:nvPr/>
        </p:nvCxnSpPr>
        <p:spPr>
          <a:xfrm flipV="1">
            <a:off x="828913" y="2623783"/>
            <a:ext cx="1001603" cy="137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232098" y="2464845"/>
            <a:ext cx="684610" cy="369332"/>
          </a:xfrm>
          <a:prstGeom prst="rect">
            <a:avLst/>
          </a:prstGeom>
          <a:noFill/>
        </p:spPr>
        <p:txBody>
          <a:bodyPr wrap="square" rtlCol="0">
            <a:spAutoFit/>
          </a:bodyPr>
          <a:lstStyle/>
          <a:p>
            <a:pPr algn="ctr"/>
            <a:r>
              <a:rPr lang="en-US" dirty="0"/>
              <a:t>CO</a:t>
            </a:r>
            <a:r>
              <a:rPr lang="en-US" baseline="-25000" dirty="0"/>
              <a:t>2</a:t>
            </a:r>
          </a:p>
        </p:txBody>
      </p:sp>
      <p:sp>
        <p:nvSpPr>
          <p:cNvPr id="19" name="TextBox 18"/>
          <p:cNvSpPr txBox="1"/>
          <p:nvPr/>
        </p:nvSpPr>
        <p:spPr>
          <a:xfrm>
            <a:off x="281421" y="3380210"/>
            <a:ext cx="585965" cy="369332"/>
          </a:xfrm>
          <a:prstGeom prst="rect">
            <a:avLst/>
          </a:prstGeom>
          <a:noFill/>
        </p:spPr>
        <p:txBody>
          <a:bodyPr wrap="square" rtlCol="0">
            <a:spAutoFit/>
          </a:bodyPr>
          <a:lstStyle/>
          <a:p>
            <a:r>
              <a:rPr lang="en-US" dirty="0"/>
              <a:t>H</a:t>
            </a:r>
            <a:r>
              <a:rPr lang="en-US" baseline="-25000" dirty="0"/>
              <a:t>2</a:t>
            </a:r>
            <a:r>
              <a:rPr lang="en-US" dirty="0"/>
              <a:t>O</a:t>
            </a:r>
            <a:endParaRPr lang="en-US" baseline="-25000" dirty="0"/>
          </a:p>
        </p:txBody>
      </p:sp>
      <p:cxnSp>
        <p:nvCxnSpPr>
          <p:cNvPr id="20" name="Straight Arrow Connector 19"/>
          <p:cNvCxnSpPr>
            <a:cxnSpLocks/>
          </p:cNvCxnSpPr>
          <p:nvPr/>
        </p:nvCxnSpPr>
        <p:spPr>
          <a:xfrm flipV="1">
            <a:off x="828914" y="3519098"/>
            <a:ext cx="952280" cy="155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a:cxnSpLocks/>
          </p:cNvCxnSpPr>
          <p:nvPr/>
        </p:nvCxnSpPr>
        <p:spPr>
          <a:xfrm>
            <a:off x="7252350" y="3364691"/>
            <a:ext cx="79440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8054622" y="3195544"/>
            <a:ext cx="1365955" cy="369332"/>
          </a:xfrm>
          <a:prstGeom prst="rect">
            <a:avLst/>
          </a:prstGeom>
          <a:noFill/>
        </p:spPr>
        <p:txBody>
          <a:bodyPr wrap="square" rtlCol="0">
            <a:spAutoFit/>
          </a:bodyPr>
          <a:lstStyle/>
          <a:p>
            <a:r>
              <a:rPr lang="en-US" dirty="0"/>
              <a:t>LCH</a:t>
            </a:r>
            <a:r>
              <a:rPr lang="en-US" baseline="-25000" dirty="0"/>
              <a:t>4</a:t>
            </a:r>
          </a:p>
        </p:txBody>
      </p:sp>
      <p:sp>
        <p:nvSpPr>
          <p:cNvPr id="6" name="TextBox 5">
            <a:extLst>
              <a:ext uri="{FF2B5EF4-FFF2-40B4-BE49-F238E27FC236}">
                <a16:creationId xmlns:a16="http://schemas.microsoft.com/office/drawing/2014/main" id="{5C010C02-9222-AAB0-87DC-8B681F36DFF9}"/>
              </a:ext>
            </a:extLst>
          </p:cNvPr>
          <p:cNvSpPr txBox="1"/>
          <p:nvPr/>
        </p:nvSpPr>
        <p:spPr>
          <a:xfrm>
            <a:off x="505838" y="6038063"/>
            <a:ext cx="11454064" cy="523220"/>
          </a:xfrm>
          <a:prstGeom prst="rect">
            <a:avLst/>
          </a:prstGeom>
          <a:noFill/>
        </p:spPr>
        <p:txBody>
          <a:bodyPr wrap="square">
            <a:spAutoFit/>
          </a:bodyPr>
          <a:lstStyle/>
          <a:p>
            <a:r>
              <a:rPr lang="en-US" sz="1400" b="0" i="0" dirty="0">
                <a:solidFill>
                  <a:srgbClr val="222222"/>
                </a:solidFill>
                <a:effectLst/>
                <a:latin typeface="Arial" panose="020B0604020202020204" pitchFamily="34" charset="0"/>
                <a:hlinkClick r:id="rId5"/>
              </a:rPr>
              <a:t>Kleinhenz, J. E., &amp; Paz, A. (2017). An ISRU propellant production system for a fully fueled Mars Ascent Vehicle. In </a:t>
            </a:r>
            <a:r>
              <a:rPr lang="en-US" sz="1400" b="0" i="1" dirty="0">
                <a:solidFill>
                  <a:srgbClr val="222222"/>
                </a:solidFill>
                <a:effectLst/>
                <a:latin typeface="Arial" panose="020B0604020202020204" pitchFamily="34" charset="0"/>
                <a:hlinkClick r:id="rId5"/>
              </a:rPr>
              <a:t>10th Symposium on Space Resource Utilization</a:t>
            </a:r>
            <a:r>
              <a:rPr lang="en-US" sz="1400" b="0" i="0" dirty="0">
                <a:solidFill>
                  <a:srgbClr val="222222"/>
                </a:solidFill>
                <a:effectLst/>
                <a:latin typeface="Arial" panose="020B0604020202020204" pitchFamily="34" charset="0"/>
                <a:hlinkClick r:id="rId5"/>
              </a:rPr>
              <a:t> (p. 0423).</a:t>
            </a:r>
            <a:endParaRPr lang="en-US" sz="1400" dirty="0"/>
          </a:p>
        </p:txBody>
      </p:sp>
      <p:sp>
        <p:nvSpPr>
          <p:cNvPr id="7" name="TextBox 6">
            <a:extLst>
              <a:ext uri="{FF2B5EF4-FFF2-40B4-BE49-F238E27FC236}">
                <a16:creationId xmlns:a16="http://schemas.microsoft.com/office/drawing/2014/main" id="{F91D1988-847E-7B1A-D64A-CF753150667F}"/>
              </a:ext>
            </a:extLst>
          </p:cNvPr>
          <p:cNvSpPr txBox="1"/>
          <p:nvPr/>
        </p:nvSpPr>
        <p:spPr>
          <a:xfrm>
            <a:off x="232098" y="4926254"/>
            <a:ext cx="8026685" cy="1077218"/>
          </a:xfrm>
          <a:prstGeom prst="rect">
            <a:avLst/>
          </a:prstGeom>
          <a:noFill/>
        </p:spPr>
        <p:txBody>
          <a:bodyPr wrap="square" rtlCol="0">
            <a:spAutoFit/>
          </a:bodyPr>
          <a:lstStyle/>
          <a:p>
            <a:pPr marL="285750" indent="-285750">
              <a:buFont typeface="Arial" panose="020B0604020202020204" pitchFamily="34" charset="0"/>
              <a:buChar char="•"/>
            </a:pPr>
            <a:r>
              <a:rPr lang="en-US" sz="1600" dirty="0"/>
              <a:t>An Oxygen-only propellant production plant on Mars could make ~3 times its own mass in oxygen in 480 days</a:t>
            </a:r>
          </a:p>
          <a:p>
            <a:pPr marL="285750" indent="-285750">
              <a:buFont typeface="Arial" panose="020B0604020202020204" pitchFamily="34" charset="0"/>
              <a:buChar char="•"/>
            </a:pPr>
            <a:r>
              <a:rPr lang="en-US" sz="1600" dirty="0"/>
              <a:t>An LOX/LCH4 propellant production plant on Mars could make ~ 18 times its own mass in propellant in 480 days</a:t>
            </a:r>
          </a:p>
        </p:txBody>
      </p:sp>
    </p:spTree>
    <p:extLst>
      <p:ext uri="{BB962C8B-B14F-4D97-AF65-F5344CB8AC3E}">
        <p14:creationId xmlns:p14="http://schemas.microsoft.com/office/powerpoint/2010/main" val="16516896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Moon to Mars</a:t>
            </a:r>
          </a:p>
        </p:txBody>
      </p:sp>
      <p:sp>
        <p:nvSpPr>
          <p:cNvPr id="4" name="Slide Number Placeholder 3"/>
          <p:cNvSpPr>
            <a:spLocks noGrp="1"/>
          </p:cNvSpPr>
          <p:nvPr>
            <p:ph type="sldNum" sz="quarter" idx="12"/>
          </p:nvPr>
        </p:nvSpPr>
        <p:spPr>
          <a:xfrm>
            <a:off x="8295736" y="6438365"/>
            <a:ext cx="2133600" cy="365125"/>
          </a:xfrm>
        </p:spPr>
        <p:txBody>
          <a:bodyPr/>
          <a:lstStyle/>
          <a:p>
            <a:pPr>
              <a:defRPr/>
            </a:pPr>
            <a:fld id="{6D1B0E9A-C4F3-4D46-924E-FDCE9F0342D8}" type="slidenum">
              <a:rPr lang="en-US" smtClean="0">
                <a:solidFill>
                  <a:prstClr val="black"/>
                </a:solidFill>
              </a:rPr>
              <a:pPr>
                <a:defRPr/>
              </a:pPr>
              <a:t>32</a:t>
            </a:fld>
            <a:endParaRPr lang="en-US" dirty="0">
              <a:solidFill>
                <a:prstClr val="black"/>
              </a:solidFill>
            </a:endParaRPr>
          </a:p>
        </p:txBody>
      </p:sp>
      <p:sp>
        <p:nvSpPr>
          <p:cNvPr id="3" name="Rectangle 2">
            <a:extLst>
              <a:ext uri="{FF2B5EF4-FFF2-40B4-BE49-F238E27FC236}">
                <a16:creationId xmlns:a16="http://schemas.microsoft.com/office/drawing/2014/main" id="{18F41D88-FE7C-0649-D0B8-6395A654A4D5}"/>
              </a:ext>
            </a:extLst>
          </p:cNvPr>
          <p:cNvSpPr/>
          <p:nvPr/>
        </p:nvSpPr>
        <p:spPr bwMode="auto">
          <a:xfrm>
            <a:off x="3354129" y="1915174"/>
            <a:ext cx="931718" cy="481445"/>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5" name="Title 1">
            <a:extLst>
              <a:ext uri="{FF2B5EF4-FFF2-40B4-BE49-F238E27FC236}">
                <a16:creationId xmlns:a16="http://schemas.microsoft.com/office/drawing/2014/main" id="{B66A7E61-D430-9D5D-BB45-52E4C8F07119}"/>
              </a:ext>
            </a:extLst>
          </p:cNvPr>
          <p:cNvSpPr txBox="1">
            <a:spLocks/>
          </p:cNvSpPr>
          <p:nvPr/>
        </p:nvSpPr>
        <p:spPr>
          <a:xfrm>
            <a:off x="4505078" y="1019066"/>
            <a:ext cx="3473210" cy="578460"/>
          </a:xfrm>
          <a:prstGeom prst="rect">
            <a:avLst/>
          </a:prstGeom>
        </p:spPr>
        <p:txBody>
          <a:bodyPr anchor="ctr">
            <a:noAutofit/>
          </a:bodyPr>
          <a:lstStyle>
            <a:lvl1pPr algn="ctr" defTabSz="457200" rtl="0" eaLnBrk="0" fontAlgn="base" hangingPunct="0">
              <a:spcBef>
                <a:spcPct val="0"/>
              </a:spcBef>
              <a:spcAft>
                <a:spcPct val="0"/>
              </a:spcAft>
              <a:defRPr lang="en-US" sz="2400" kern="1200" baseline="0">
                <a:solidFill>
                  <a:schemeClr val="bg1"/>
                </a:solidFill>
                <a:latin typeface="Arial Bold"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rial Bold" charset="0"/>
                <a:ea typeface="ＭＳ Ｐゴシック" charset="-128"/>
              </a:rPr>
              <a:t>Modified Lunar Carbothermal Concept</a:t>
            </a:r>
          </a:p>
        </p:txBody>
      </p:sp>
      <p:grpSp>
        <p:nvGrpSpPr>
          <p:cNvPr id="6" name="Group 5">
            <a:extLst>
              <a:ext uri="{FF2B5EF4-FFF2-40B4-BE49-F238E27FC236}">
                <a16:creationId xmlns:a16="http://schemas.microsoft.com/office/drawing/2014/main" id="{41C25B33-7D04-FA57-209F-A7BEC7885848}"/>
              </a:ext>
            </a:extLst>
          </p:cNvPr>
          <p:cNvGrpSpPr/>
          <p:nvPr/>
        </p:nvGrpSpPr>
        <p:grpSpPr>
          <a:xfrm>
            <a:off x="9188600" y="2720306"/>
            <a:ext cx="1009650" cy="481445"/>
            <a:chOff x="3499579" y="4312605"/>
            <a:chExt cx="1346200" cy="641927"/>
          </a:xfrm>
        </p:grpSpPr>
        <p:sp>
          <p:nvSpPr>
            <p:cNvPr id="7" name="Rectangle 6">
              <a:extLst>
                <a:ext uri="{FF2B5EF4-FFF2-40B4-BE49-F238E27FC236}">
                  <a16:creationId xmlns:a16="http://schemas.microsoft.com/office/drawing/2014/main" id="{E215E2A7-B2FE-5488-9C60-97F71824E9A6}"/>
                </a:ext>
              </a:extLst>
            </p:cNvPr>
            <p:cNvSpPr/>
            <p:nvPr/>
          </p:nvSpPr>
          <p:spPr bwMode="auto">
            <a:xfrm>
              <a:off x="3551534" y="4312605"/>
              <a:ext cx="1242290" cy="641927"/>
            </a:xfrm>
            <a:prstGeom prst="rect">
              <a:avLst/>
            </a:prstGeom>
            <a:solidFill>
              <a:schemeClr val="accent3">
                <a:lumMod val="40000"/>
                <a:lumOff val="6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8" name="TextBox 7">
              <a:extLst>
                <a:ext uri="{FF2B5EF4-FFF2-40B4-BE49-F238E27FC236}">
                  <a16:creationId xmlns:a16="http://schemas.microsoft.com/office/drawing/2014/main" id="{DE149976-B217-6D33-862A-3F117151D9C1}"/>
                </a:ext>
              </a:extLst>
            </p:cNvPr>
            <p:cNvSpPr txBox="1"/>
            <p:nvPr/>
          </p:nvSpPr>
          <p:spPr>
            <a:xfrm>
              <a:off x="3499579" y="4402736"/>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O2 Liquefaction &amp; Maintenance</a:t>
              </a:r>
            </a:p>
          </p:txBody>
        </p:sp>
      </p:grpSp>
      <p:grpSp>
        <p:nvGrpSpPr>
          <p:cNvPr id="9" name="Group 8">
            <a:extLst>
              <a:ext uri="{FF2B5EF4-FFF2-40B4-BE49-F238E27FC236}">
                <a16:creationId xmlns:a16="http://schemas.microsoft.com/office/drawing/2014/main" id="{5CD56064-6E4C-EFC3-77E9-590A32C7704F}"/>
              </a:ext>
            </a:extLst>
          </p:cNvPr>
          <p:cNvGrpSpPr/>
          <p:nvPr/>
        </p:nvGrpSpPr>
        <p:grpSpPr>
          <a:xfrm>
            <a:off x="7978288" y="2724175"/>
            <a:ext cx="1009650" cy="481445"/>
            <a:chOff x="1570400" y="5066933"/>
            <a:chExt cx="1346200" cy="641927"/>
          </a:xfrm>
          <a:solidFill>
            <a:schemeClr val="accent3">
              <a:lumMod val="40000"/>
              <a:lumOff val="60000"/>
            </a:schemeClr>
          </a:solidFill>
        </p:grpSpPr>
        <p:sp>
          <p:nvSpPr>
            <p:cNvPr id="10" name="Rectangle 9">
              <a:extLst>
                <a:ext uri="{FF2B5EF4-FFF2-40B4-BE49-F238E27FC236}">
                  <a16:creationId xmlns:a16="http://schemas.microsoft.com/office/drawing/2014/main" id="{26311077-F34E-80DE-8DB3-7FFE7E5C1841}"/>
                </a:ext>
              </a:extLst>
            </p:cNvPr>
            <p:cNvSpPr/>
            <p:nvPr/>
          </p:nvSpPr>
          <p:spPr bwMode="auto">
            <a:xfrm>
              <a:off x="1622355" y="5066933"/>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11" name="TextBox 10">
              <a:extLst>
                <a:ext uri="{FF2B5EF4-FFF2-40B4-BE49-F238E27FC236}">
                  <a16:creationId xmlns:a16="http://schemas.microsoft.com/office/drawing/2014/main" id="{86A0A0E3-189E-396A-DE11-25C342BF4552}"/>
                </a:ext>
              </a:extLst>
            </p:cNvPr>
            <p:cNvSpPr txBox="1"/>
            <p:nvPr/>
          </p:nvSpPr>
          <p:spPr>
            <a:xfrm>
              <a:off x="1570400" y="524939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O2 Dryer</a:t>
              </a:r>
            </a:p>
          </p:txBody>
        </p:sp>
      </p:grpSp>
      <p:grpSp>
        <p:nvGrpSpPr>
          <p:cNvPr id="12" name="Group 11">
            <a:extLst>
              <a:ext uri="{FF2B5EF4-FFF2-40B4-BE49-F238E27FC236}">
                <a16:creationId xmlns:a16="http://schemas.microsoft.com/office/drawing/2014/main" id="{A7B31137-EE0D-7413-19FD-2436FE92C207}"/>
              </a:ext>
            </a:extLst>
          </p:cNvPr>
          <p:cNvGrpSpPr/>
          <p:nvPr/>
        </p:nvGrpSpPr>
        <p:grpSpPr>
          <a:xfrm>
            <a:off x="2030053" y="1911946"/>
            <a:ext cx="1009650" cy="481445"/>
            <a:chOff x="1958900" y="3917373"/>
            <a:chExt cx="1346200" cy="641927"/>
          </a:xfrm>
          <a:solidFill>
            <a:schemeClr val="accent3">
              <a:lumMod val="40000"/>
              <a:lumOff val="60000"/>
            </a:schemeClr>
          </a:solidFill>
        </p:grpSpPr>
        <p:sp>
          <p:nvSpPr>
            <p:cNvPr id="13" name="Rectangle 12">
              <a:extLst>
                <a:ext uri="{FF2B5EF4-FFF2-40B4-BE49-F238E27FC236}">
                  <a16:creationId xmlns:a16="http://schemas.microsoft.com/office/drawing/2014/main" id="{7A1C6648-A016-6116-6B1B-C145D79C50E8}"/>
                </a:ext>
              </a:extLst>
            </p:cNvPr>
            <p:cNvSpPr/>
            <p:nvPr/>
          </p:nvSpPr>
          <p:spPr bwMode="auto">
            <a:xfrm>
              <a:off x="2023918" y="3917373"/>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14" name="TextBox 13">
              <a:extLst>
                <a:ext uri="{FF2B5EF4-FFF2-40B4-BE49-F238E27FC236}">
                  <a16:creationId xmlns:a16="http://schemas.microsoft.com/office/drawing/2014/main" id="{9EB57000-C452-70D7-2819-38157A0195F1}"/>
                </a:ext>
              </a:extLst>
            </p:cNvPr>
            <p:cNvSpPr txBox="1"/>
            <p:nvPr/>
          </p:nvSpPr>
          <p:spPr>
            <a:xfrm>
              <a:off x="1958900" y="409983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Inlet Hopper</a:t>
              </a:r>
            </a:p>
          </p:txBody>
        </p:sp>
      </p:grpSp>
      <p:grpSp>
        <p:nvGrpSpPr>
          <p:cNvPr id="15" name="Group 14">
            <a:extLst>
              <a:ext uri="{FF2B5EF4-FFF2-40B4-BE49-F238E27FC236}">
                <a16:creationId xmlns:a16="http://schemas.microsoft.com/office/drawing/2014/main" id="{2140BAFE-9A61-88CF-3516-77F26FABAD69}"/>
              </a:ext>
            </a:extLst>
          </p:cNvPr>
          <p:cNvGrpSpPr/>
          <p:nvPr/>
        </p:nvGrpSpPr>
        <p:grpSpPr>
          <a:xfrm>
            <a:off x="751222" y="1908435"/>
            <a:ext cx="1009650" cy="481445"/>
            <a:chOff x="1958900" y="3917373"/>
            <a:chExt cx="1346200" cy="641927"/>
          </a:xfrm>
          <a:solidFill>
            <a:schemeClr val="accent3">
              <a:lumMod val="40000"/>
              <a:lumOff val="60000"/>
            </a:schemeClr>
          </a:solidFill>
        </p:grpSpPr>
        <p:sp>
          <p:nvSpPr>
            <p:cNvPr id="16" name="Rectangle 15">
              <a:extLst>
                <a:ext uri="{FF2B5EF4-FFF2-40B4-BE49-F238E27FC236}">
                  <a16:creationId xmlns:a16="http://schemas.microsoft.com/office/drawing/2014/main" id="{F144CC0D-63B0-E7DE-7F44-90A1C0C095D2}"/>
                </a:ext>
              </a:extLst>
            </p:cNvPr>
            <p:cNvSpPr/>
            <p:nvPr/>
          </p:nvSpPr>
          <p:spPr bwMode="auto">
            <a:xfrm>
              <a:off x="2023918" y="3917373"/>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17" name="TextBox 16">
              <a:extLst>
                <a:ext uri="{FF2B5EF4-FFF2-40B4-BE49-F238E27FC236}">
                  <a16:creationId xmlns:a16="http://schemas.microsoft.com/office/drawing/2014/main" id="{5832A6FA-B576-DF3C-BCB4-D383BF347FCC}"/>
                </a:ext>
              </a:extLst>
            </p:cNvPr>
            <p:cNvSpPr txBox="1"/>
            <p:nvPr/>
          </p:nvSpPr>
          <p:spPr>
            <a:xfrm>
              <a:off x="1958900" y="4125070"/>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Soil Excavation</a:t>
              </a:r>
            </a:p>
          </p:txBody>
        </p:sp>
      </p:grpSp>
      <p:cxnSp>
        <p:nvCxnSpPr>
          <p:cNvPr id="18" name="Straight Arrow Connector 17">
            <a:extLst>
              <a:ext uri="{FF2B5EF4-FFF2-40B4-BE49-F238E27FC236}">
                <a16:creationId xmlns:a16="http://schemas.microsoft.com/office/drawing/2014/main" id="{866B8486-CAD3-DBDE-D2BC-2FA290A1C260}"/>
              </a:ext>
            </a:extLst>
          </p:cNvPr>
          <p:cNvCxnSpPr>
            <a:cxnSpLocks/>
            <a:stCxn id="16" idx="3"/>
            <a:endCxn id="13" idx="1"/>
          </p:cNvCxnSpPr>
          <p:nvPr/>
        </p:nvCxnSpPr>
        <p:spPr bwMode="auto">
          <a:xfrm>
            <a:off x="1731705" y="2149158"/>
            <a:ext cx="347113" cy="3511"/>
          </a:xfrm>
          <a:prstGeom prst="straightConnector1">
            <a:avLst/>
          </a:prstGeom>
          <a:noFill/>
          <a:ln w="28575" cap="flat" cmpd="sng" algn="ctr">
            <a:solidFill>
              <a:sysClr val="windowText" lastClr="000000"/>
            </a:solidFill>
            <a:prstDash val="solid"/>
            <a:round/>
            <a:headEnd type="none" w="med" len="med"/>
            <a:tailEnd type="triangle"/>
          </a:ln>
          <a:effectLst>
            <a:outerShdw blurRad="63500" dist="17961" dir="2700000" algn="ctr" rotWithShape="0">
              <a:sysClr val="windowText" lastClr="000000">
                <a:alpha val="74998"/>
              </a:sysClr>
            </a:outerShdw>
          </a:effectLst>
        </p:spPr>
      </p:cxnSp>
      <p:grpSp>
        <p:nvGrpSpPr>
          <p:cNvPr id="19" name="Group 18">
            <a:extLst>
              <a:ext uri="{FF2B5EF4-FFF2-40B4-BE49-F238E27FC236}">
                <a16:creationId xmlns:a16="http://schemas.microsoft.com/office/drawing/2014/main" id="{AB482D6A-A5E0-D1D9-3B82-78340C0D1E4B}"/>
              </a:ext>
            </a:extLst>
          </p:cNvPr>
          <p:cNvGrpSpPr/>
          <p:nvPr/>
        </p:nvGrpSpPr>
        <p:grpSpPr>
          <a:xfrm>
            <a:off x="6440394" y="2723029"/>
            <a:ext cx="973910" cy="481445"/>
            <a:chOff x="1570400" y="5066933"/>
            <a:chExt cx="1346200" cy="641927"/>
          </a:xfrm>
        </p:grpSpPr>
        <p:sp>
          <p:nvSpPr>
            <p:cNvPr id="20" name="Rectangle 19">
              <a:extLst>
                <a:ext uri="{FF2B5EF4-FFF2-40B4-BE49-F238E27FC236}">
                  <a16:creationId xmlns:a16="http://schemas.microsoft.com/office/drawing/2014/main" id="{298E532A-33E8-69D2-FB92-012D4F508F05}"/>
                </a:ext>
              </a:extLst>
            </p:cNvPr>
            <p:cNvSpPr/>
            <p:nvPr/>
          </p:nvSpPr>
          <p:spPr bwMode="auto">
            <a:xfrm>
              <a:off x="1622355" y="5066933"/>
              <a:ext cx="1242290" cy="641927"/>
            </a:xfrm>
            <a:prstGeom prst="rect">
              <a:avLst/>
            </a:prstGeom>
            <a:solidFill>
              <a:schemeClr val="accent1">
                <a:lumMod val="20000"/>
                <a:lumOff val="8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21" name="TextBox 20">
              <a:extLst>
                <a:ext uri="{FF2B5EF4-FFF2-40B4-BE49-F238E27FC236}">
                  <a16:creationId xmlns:a16="http://schemas.microsoft.com/office/drawing/2014/main" id="{0FD0D134-6B36-6606-CF66-9639649600C6}"/>
                </a:ext>
              </a:extLst>
            </p:cNvPr>
            <p:cNvSpPr txBox="1"/>
            <p:nvPr/>
          </p:nvSpPr>
          <p:spPr>
            <a:xfrm>
              <a:off x="1570400" y="5185229"/>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Water Electrolysis</a:t>
              </a:r>
            </a:p>
          </p:txBody>
        </p:sp>
      </p:grpSp>
      <p:cxnSp>
        <p:nvCxnSpPr>
          <p:cNvPr id="22" name="Elbow Connector 25">
            <a:extLst>
              <a:ext uri="{FF2B5EF4-FFF2-40B4-BE49-F238E27FC236}">
                <a16:creationId xmlns:a16="http://schemas.microsoft.com/office/drawing/2014/main" id="{5CB2B2C2-274E-7549-91B0-67A007B58C1B}"/>
              </a:ext>
            </a:extLst>
          </p:cNvPr>
          <p:cNvCxnSpPr>
            <a:stCxn id="20" idx="3"/>
            <a:endCxn id="10" idx="1"/>
          </p:cNvCxnSpPr>
          <p:nvPr/>
        </p:nvCxnSpPr>
        <p:spPr bwMode="auto">
          <a:xfrm>
            <a:off x="7376717" y="2963752"/>
            <a:ext cx="640537" cy="1146"/>
          </a:xfrm>
          <a:prstGeom prst="bentConnector3">
            <a:avLst>
              <a:gd name="adj1" fmla="val 50000"/>
            </a:avLst>
          </a:prstGeom>
          <a:solidFill>
            <a:srgbClr val="4F81BD"/>
          </a:solidFill>
          <a:ln w="28575" cap="flat" cmpd="sng" algn="ctr">
            <a:solidFill>
              <a:sysClr val="windowText" lastClr="000000"/>
            </a:solidFill>
            <a:prstDash val="solid"/>
            <a:round/>
            <a:headEnd type="none" w="med" len="med"/>
            <a:tailEnd type="triangle"/>
          </a:ln>
          <a:effectLst/>
        </p:spPr>
      </p:cxnSp>
      <p:grpSp>
        <p:nvGrpSpPr>
          <p:cNvPr id="23" name="Group 22">
            <a:extLst>
              <a:ext uri="{FF2B5EF4-FFF2-40B4-BE49-F238E27FC236}">
                <a16:creationId xmlns:a16="http://schemas.microsoft.com/office/drawing/2014/main" id="{667EFE0E-5EC0-D01B-D22E-E0D9DCB148C6}"/>
              </a:ext>
            </a:extLst>
          </p:cNvPr>
          <p:cNvGrpSpPr/>
          <p:nvPr/>
        </p:nvGrpSpPr>
        <p:grpSpPr>
          <a:xfrm>
            <a:off x="6449071" y="1880257"/>
            <a:ext cx="1009650" cy="481445"/>
            <a:chOff x="4755539" y="1388465"/>
            <a:chExt cx="1346200" cy="641927"/>
          </a:xfrm>
        </p:grpSpPr>
        <p:sp>
          <p:nvSpPr>
            <p:cNvPr id="24" name="Rectangle 23">
              <a:extLst>
                <a:ext uri="{FF2B5EF4-FFF2-40B4-BE49-F238E27FC236}">
                  <a16:creationId xmlns:a16="http://schemas.microsoft.com/office/drawing/2014/main" id="{28D6D406-B80D-EDA9-5A97-653D3D5E171F}"/>
                </a:ext>
              </a:extLst>
            </p:cNvPr>
            <p:cNvSpPr/>
            <p:nvPr/>
          </p:nvSpPr>
          <p:spPr bwMode="auto">
            <a:xfrm>
              <a:off x="4773889" y="1388465"/>
              <a:ext cx="1242290" cy="641927"/>
            </a:xfrm>
            <a:prstGeom prst="rect">
              <a:avLst/>
            </a:prstGeom>
            <a:solidFill>
              <a:schemeClr val="accent1">
                <a:lumMod val="20000"/>
                <a:lumOff val="8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25" name="TextBox 24">
              <a:extLst>
                <a:ext uri="{FF2B5EF4-FFF2-40B4-BE49-F238E27FC236}">
                  <a16:creationId xmlns:a16="http://schemas.microsoft.com/office/drawing/2014/main" id="{ADBB0B2A-D952-7C28-4A23-17F87C820CD3}"/>
                </a:ext>
              </a:extLst>
            </p:cNvPr>
            <p:cNvSpPr txBox="1"/>
            <p:nvPr/>
          </p:nvSpPr>
          <p:spPr>
            <a:xfrm>
              <a:off x="4755539" y="1544758"/>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Condenser</a:t>
              </a:r>
            </a:p>
          </p:txBody>
        </p:sp>
      </p:grpSp>
      <p:cxnSp>
        <p:nvCxnSpPr>
          <p:cNvPr id="26" name="Straight Arrow Connector 25">
            <a:extLst>
              <a:ext uri="{FF2B5EF4-FFF2-40B4-BE49-F238E27FC236}">
                <a16:creationId xmlns:a16="http://schemas.microsoft.com/office/drawing/2014/main" id="{5A13156A-73F0-E0F2-7E8C-F5E932CDFA57}"/>
              </a:ext>
            </a:extLst>
          </p:cNvPr>
          <p:cNvCxnSpPr>
            <a:cxnSpLocks/>
            <a:endCxn id="20" idx="1"/>
          </p:cNvCxnSpPr>
          <p:nvPr/>
        </p:nvCxnSpPr>
        <p:spPr bwMode="auto">
          <a:xfrm flipV="1">
            <a:off x="6043322" y="2963752"/>
            <a:ext cx="436039" cy="4469"/>
          </a:xfrm>
          <a:prstGeom prst="straightConnector1">
            <a:avLst/>
          </a:prstGeom>
          <a:noFill/>
          <a:ln w="28575" cap="flat" cmpd="sng" algn="ctr">
            <a:solidFill>
              <a:sysClr val="windowText" lastClr="000000"/>
            </a:solidFill>
            <a:prstDash val="solid"/>
            <a:round/>
            <a:headEnd type="none" w="med" len="med"/>
            <a:tailEnd type="triangle"/>
          </a:ln>
          <a:effectLst>
            <a:outerShdw blurRad="63500" dist="17961" dir="2700000" algn="ctr" rotWithShape="0">
              <a:sysClr val="windowText" lastClr="000000">
                <a:alpha val="74998"/>
              </a:sysClr>
            </a:outerShdw>
          </a:effectLst>
        </p:spPr>
      </p:cxnSp>
      <p:cxnSp>
        <p:nvCxnSpPr>
          <p:cNvPr id="27" name="Straight Connector 26">
            <a:extLst>
              <a:ext uri="{FF2B5EF4-FFF2-40B4-BE49-F238E27FC236}">
                <a16:creationId xmlns:a16="http://schemas.microsoft.com/office/drawing/2014/main" id="{AA21C204-7DBC-339D-573E-155C2C6BD3FD}"/>
              </a:ext>
            </a:extLst>
          </p:cNvPr>
          <p:cNvCxnSpPr/>
          <p:nvPr/>
        </p:nvCxnSpPr>
        <p:spPr bwMode="auto">
          <a:xfrm>
            <a:off x="5451018" y="2388416"/>
            <a:ext cx="209690" cy="14204"/>
          </a:xfrm>
          <a:prstGeom prst="line">
            <a:avLst/>
          </a:prstGeom>
          <a:solidFill>
            <a:srgbClr val="4F81BD"/>
          </a:solidFill>
          <a:ln w="57150" cap="flat" cmpd="sng" algn="ctr">
            <a:solidFill>
              <a:sysClr val="window" lastClr="FFFFFF"/>
            </a:solidFill>
            <a:prstDash val="solid"/>
            <a:round/>
            <a:headEnd type="none" w="med" len="med"/>
            <a:tailEnd type="none" w="med" len="med"/>
          </a:ln>
          <a:effectLst/>
        </p:spPr>
      </p:cxnSp>
      <p:cxnSp>
        <p:nvCxnSpPr>
          <p:cNvPr id="28" name="Straight Arrow Connector 27">
            <a:extLst>
              <a:ext uri="{FF2B5EF4-FFF2-40B4-BE49-F238E27FC236}">
                <a16:creationId xmlns:a16="http://schemas.microsoft.com/office/drawing/2014/main" id="{098CBF90-0FCC-189D-C0E0-06267C244AF1}"/>
              </a:ext>
            </a:extLst>
          </p:cNvPr>
          <p:cNvCxnSpPr>
            <a:stCxn id="10" idx="3"/>
            <a:endCxn id="7" idx="1"/>
          </p:cNvCxnSpPr>
          <p:nvPr/>
        </p:nvCxnSpPr>
        <p:spPr>
          <a:xfrm flipV="1">
            <a:off x="8948972" y="2961029"/>
            <a:ext cx="278594" cy="3869"/>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nvGrpSpPr>
          <p:cNvPr id="29" name="Group 28">
            <a:extLst>
              <a:ext uri="{FF2B5EF4-FFF2-40B4-BE49-F238E27FC236}">
                <a16:creationId xmlns:a16="http://schemas.microsoft.com/office/drawing/2014/main" id="{C9FE3887-8737-E47A-3D6F-3759418996B5}"/>
              </a:ext>
            </a:extLst>
          </p:cNvPr>
          <p:cNvGrpSpPr/>
          <p:nvPr/>
        </p:nvGrpSpPr>
        <p:grpSpPr>
          <a:xfrm>
            <a:off x="3305365" y="2706694"/>
            <a:ext cx="1009650" cy="481445"/>
            <a:chOff x="1958900" y="3917373"/>
            <a:chExt cx="1346200" cy="641927"/>
          </a:xfrm>
        </p:grpSpPr>
        <p:sp>
          <p:nvSpPr>
            <p:cNvPr id="30" name="TextBox 29">
              <a:extLst>
                <a:ext uri="{FF2B5EF4-FFF2-40B4-BE49-F238E27FC236}">
                  <a16:creationId xmlns:a16="http://schemas.microsoft.com/office/drawing/2014/main" id="{DF71D3BD-0BC4-14FA-A49E-643807FB8F7A}"/>
                </a:ext>
              </a:extLst>
            </p:cNvPr>
            <p:cNvSpPr txBox="1"/>
            <p:nvPr/>
          </p:nvSpPr>
          <p:spPr>
            <a:xfrm>
              <a:off x="1958900" y="409983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prstClr val="black"/>
                  </a:solidFill>
                  <a:effectLst/>
                  <a:uLnTx/>
                  <a:uFillTx/>
                </a:rPr>
                <a:t>Outlet Hopper</a:t>
              </a:r>
            </a:p>
          </p:txBody>
        </p:sp>
        <p:sp>
          <p:nvSpPr>
            <p:cNvPr id="31" name="Rectangle 30">
              <a:extLst>
                <a:ext uri="{FF2B5EF4-FFF2-40B4-BE49-F238E27FC236}">
                  <a16:creationId xmlns:a16="http://schemas.microsoft.com/office/drawing/2014/main" id="{7CE7B7EE-BF1A-98B2-AB1A-6C3A08803204}"/>
                </a:ext>
              </a:extLst>
            </p:cNvPr>
            <p:cNvSpPr/>
            <p:nvPr/>
          </p:nvSpPr>
          <p:spPr bwMode="auto">
            <a:xfrm>
              <a:off x="2023918" y="3917373"/>
              <a:ext cx="1242290" cy="641927"/>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grpSp>
      <p:grpSp>
        <p:nvGrpSpPr>
          <p:cNvPr id="32" name="Group 31">
            <a:extLst>
              <a:ext uri="{FF2B5EF4-FFF2-40B4-BE49-F238E27FC236}">
                <a16:creationId xmlns:a16="http://schemas.microsoft.com/office/drawing/2014/main" id="{F377F7EA-91A1-2D2C-BD44-5B2483EF0DE2}"/>
              </a:ext>
            </a:extLst>
          </p:cNvPr>
          <p:cNvGrpSpPr/>
          <p:nvPr/>
        </p:nvGrpSpPr>
        <p:grpSpPr>
          <a:xfrm>
            <a:off x="2032540" y="2706888"/>
            <a:ext cx="1016565" cy="481445"/>
            <a:chOff x="1955125" y="3917373"/>
            <a:chExt cx="1346200" cy="641927"/>
          </a:xfrm>
        </p:grpSpPr>
        <p:sp>
          <p:nvSpPr>
            <p:cNvPr id="33" name="TextBox 32">
              <a:extLst>
                <a:ext uri="{FF2B5EF4-FFF2-40B4-BE49-F238E27FC236}">
                  <a16:creationId xmlns:a16="http://schemas.microsoft.com/office/drawing/2014/main" id="{1B8D3448-D093-DA13-255F-D00CF7BE1822}"/>
                </a:ext>
              </a:extLst>
            </p:cNvPr>
            <p:cNvSpPr txBox="1"/>
            <p:nvPr/>
          </p:nvSpPr>
          <p:spPr>
            <a:xfrm>
              <a:off x="1955125" y="3974616"/>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a:ln>
                    <a:noFill/>
                  </a:ln>
                  <a:solidFill>
                    <a:prstClr val="black"/>
                  </a:solidFill>
                  <a:effectLst/>
                  <a:uLnTx/>
                  <a:uFillTx/>
                </a:rPr>
                <a:t>Spent Soil Disposal</a:t>
              </a:r>
            </a:p>
          </p:txBody>
        </p:sp>
        <p:sp>
          <p:nvSpPr>
            <p:cNvPr id="34" name="Rectangle 33">
              <a:extLst>
                <a:ext uri="{FF2B5EF4-FFF2-40B4-BE49-F238E27FC236}">
                  <a16:creationId xmlns:a16="http://schemas.microsoft.com/office/drawing/2014/main" id="{E46CA940-720D-FAEB-F823-AEE1E6B160FE}"/>
                </a:ext>
              </a:extLst>
            </p:cNvPr>
            <p:cNvSpPr/>
            <p:nvPr/>
          </p:nvSpPr>
          <p:spPr bwMode="auto">
            <a:xfrm>
              <a:off x="2023918" y="3917373"/>
              <a:ext cx="1242290" cy="641927"/>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grpSp>
      <p:cxnSp>
        <p:nvCxnSpPr>
          <p:cNvPr id="35" name="Straight Arrow Connector 34">
            <a:extLst>
              <a:ext uri="{FF2B5EF4-FFF2-40B4-BE49-F238E27FC236}">
                <a16:creationId xmlns:a16="http://schemas.microsoft.com/office/drawing/2014/main" id="{89282299-037F-0EA1-030A-4DFDDBDD5B2A}"/>
              </a:ext>
            </a:extLst>
          </p:cNvPr>
          <p:cNvCxnSpPr>
            <a:stCxn id="31" idx="1"/>
            <a:endCxn id="34" idx="3"/>
          </p:cNvCxnSpPr>
          <p:nvPr/>
        </p:nvCxnSpPr>
        <p:spPr>
          <a:xfrm flipH="1">
            <a:off x="3022587" y="2947417"/>
            <a:ext cx="331542" cy="194"/>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nvGrpSpPr>
          <p:cNvPr id="36" name="Group 35">
            <a:extLst>
              <a:ext uri="{FF2B5EF4-FFF2-40B4-BE49-F238E27FC236}">
                <a16:creationId xmlns:a16="http://schemas.microsoft.com/office/drawing/2014/main" id="{9F45B5A9-8838-3E27-7F69-5818A42C14EC}"/>
              </a:ext>
            </a:extLst>
          </p:cNvPr>
          <p:cNvGrpSpPr/>
          <p:nvPr/>
        </p:nvGrpSpPr>
        <p:grpSpPr>
          <a:xfrm>
            <a:off x="5074985" y="2728069"/>
            <a:ext cx="1009650" cy="481445"/>
            <a:chOff x="1958900" y="3917373"/>
            <a:chExt cx="1346200" cy="641927"/>
          </a:xfrm>
        </p:grpSpPr>
        <p:sp>
          <p:nvSpPr>
            <p:cNvPr id="37" name="Rectangle 36">
              <a:extLst>
                <a:ext uri="{FF2B5EF4-FFF2-40B4-BE49-F238E27FC236}">
                  <a16:creationId xmlns:a16="http://schemas.microsoft.com/office/drawing/2014/main" id="{D162BC36-5AE0-DAC2-9F29-466AF3A73406}"/>
                </a:ext>
              </a:extLst>
            </p:cNvPr>
            <p:cNvSpPr/>
            <p:nvPr/>
          </p:nvSpPr>
          <p:spPr bwMode="auto">
            <a:xfrm>
              <a:off x="2023918" y="3917373"/>
              <a:ext cx="1242290" cy="641927"/>
            </a:xfrm>
            <a:prstGeom prst="rect">
              <a:avLst/>
            </a:prstGeom>
            <a:solidFill>
              <a:schemeClr val="accent1">
                <a:lumMod val="20000"/>
                <a:lumOff val="8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38" name="TextBox 37">
              <a:extLst>
                <a:ext uri="{FF2B5EF4-FFF2-40B4-BE49-F238E27FC236}">
                  <a16:creationId xmlns:a16="http://schemas.microsoft.com/office/drawing/2014/main" id="{7DC6F1D9-F4CD-725E-D388-5C142B269FE4}"/>
                </a:ext>
              </a:extLst>
            </p:cNvPr>
            <p:cNvSpPr txBox="1"/>
            <p:nvPr/>
          </p:nvSpPr>
          <p:spPr>
            <a:xfrm>
              <a:off x="1958900" y="409983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Water Cleanup</a:t>
              </a:r>
            </a:p>
          </p:txBody>
        </p:sp>
      </p:grpSp>
      <p:cxnSp>
        <p:nvCxnSpPr>
          <p:cNvPr id="39" name="Straight Arrow Connector 38">
            <a:extLst>
              <a:ext uri="{FF2B5EF4-FFF2-40B4-BE49-F238E27FC236}">
                <a16:creationId xmlns:a16="http://schemas.microsoft.com/office/drawing/2014/main" id="{D0A47E4F-C509-C625-9B8E-D1E4A036E096}"/>
              </a:ext>
            </a:extLst>
          </p:cNvPr>
          <p:cNvCxnSpPr>
            <a:stCxn id="20" idx="0"/>
            <a:endCxn id="54" idx="2"/>
          </p:cNvCxnSpPr>
          <p:nvPr/>
        </p:nvCxnSpPr>
        <p:spPr>
          <a:xfrm flipH="1" flipV="1">
            <a:off x="5607436" y="2361701"/>
            <a:ext cx="1319913" cy="361328"/>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40" name="TextBox 39">
            <a:extLst>
              <a:ext uri="{FF2B5EF4-FFF2-40B4-BE49-F238E27FC236}">
                <a16:creationId xmlns:a16="http://schemas.microsoft.com/office/drawing/2014/main" id="{67856F96-B6D7-EB98-52EF-4E594BE97479}"/>
              </a:ext>
            </a:extLst>
          </p:cNvPr>
          <p:cNvSpPr txBox="1"/>
          <p:nvPr/>
        </p:nvSpPr>
        <p:spPr>
          <a:xfrm>
            <a:off x="3328480" y="1983413"/>
            <a:ext cx="1009650" cy="369332"/>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Carbothermal Reactor</a:t>
            </a:r>
          </a:p>
        </p:txBody>
      </p:sp>
      <p:cxnSp>
        <p:nvCxnSpPr>
          <p:cNvPr id="41" name="Straight Arrow Connector 40">
            <a:extLst>
              <a:ext uri="{FF2B5EF4-FFF2-40B4-BE49-F238E27FC236}">
                <a16:creationId xmlns:a16="http://schemas.microsoft.com/office/drawing/2014/main" id="{AC32D844-CBFA-E4A3-44D0-7F6A5BB5D864}"/>
              </a:ext>
            </a:extLst>
          </p:cNvPr>
          <p:cNvCxnSpPr>
            <a:cxnSpLocks/>
          </p:cNvCxnSpPr>
          <p:nvPr/>
        </p:nvCxnSpPr>
        <p:spPr bwMode="auto">
          <a:xfrm>
            <a:off x="3010535" y="2152601"/>
            <a:ext cx="343594" cy="3228"/>
          </a:xfrm>
          <a:prstGeom prst="straightConnector1">
            <a:avLst/>
          </a:prstGeom>
          <a:noFill/>
          <a:ln w="28575" cap="flat" cmpd="sng" algn="ctr">
            <a:solidFill>
              <a:sysClr val="windowText" lastClr="000000"/>
            </a:solidFill>
            <a:prstDash val="solid"/>
            <a:round/>
            <a:headEnd type="none" w="med" len="med"/>
            <a:tailEnd type="triangle"/>
          </a:ln>
          <a:effectLst>
            <a:outerShdw blurRad="63500" dist="17961" dir="2700000" algn="ctr" rotWithShape="0">
              <a:sysClr val="windowText" lastClr="000000">
                <a:alpha val="74998"/>
              </a:sysClr>
            </a:outerShdw>
          </a:effectLst>
        </p:spPr>
      </p:cxnSp>
      <p:cxnSp>
        <p:nvCxnSpPr>
          <p:cNvPr id="42" name="Straight Arrow Connector 41">
            <a:extLst>
              <a:ext uri="{FF2B5EF4-FFF2-40B4-BE49-F238E27FC236}">
                <a16:creationId xmlns:a16="http://schemas.microsoft.com/office/drawing/2014/main" id="{9ACDA6F2-F5C1-4E04-47D8-F117601E6DB3}"/>
              </a:ext>
            </a:extLst>
          </p:cNvPr>
          <p:cNvCxnSpPr>
            <a:stCxn id="3" idx="2"/>
            <a:endCxn id="31" idx="0"/>
          </p:cNvCxnSpPr>
          <p:nvPr/>
        </p:nvCxnSpPr>
        <p:spPr>
          <a:xfrm>
            <a:off x="3819988" y="2396619"/>
            <a:ext cx="0" cy="310075"/>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43" name="Straight Connector 42">
            <a:extLst>
              <a:ext uri="{FF2B5EF4-FFF2-40B4-BE49-F238E27FC236}">
                <a16:creationId xmlns:a16="http://schemas.microsoft.com/office/drawing/2014/main" id="{96D9980E-9C94-5CDA-20ED-B3960D763087}"/>
              </a:ext>
            </a:extLst>
          </p:cNvPr>
          <p:cNvCxnSpPr/>
          <p:nvPr/>
        </p:nvCxnSpPr>
        <p:spPr>
          <a:xfrm flipH="1">
            <a:off x="6362475" y="2368204"/>
            <a:ext cx="573818" cy="149585"/>
          </a:xfrm>
          <a:prstGeom prst="line">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cxnSp>
      <p:cxnSp>
        <p:nvCxnSpPr>
          <p:cNvPr id="44" name="Straight Arrow Connector 43">
            <a:extLst>
              <a:ext uri="{FF2B5EF4-FFF2-40B4-BE49-F238E27FC236}">
                <a16:creationId xmlns:a16="http://schemas.microsoft.com/office/drawing/2014/main" id="{79CA56C3-37F4-31CA-6438-94026557AC76}"/>
              </a:ext>
            </a:extLst>
          </p:cNvPr>
          <p:cNvCxnSpPr/>
          <p:nvPr/>
        </p:nvCxnSpPr>
        <p:spPr>
          <a:xfrm flipH="1">
            <a:off x="5619912" y="2575341"/>
            <a:ext cx="556800" cy="14288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45" name="Straight Arrow Connector 44">
            <a:extLst>
              <a:ext uri="{FF2B5EF4-FFF2-40B4-BE49-F238E27FC236}">
                <a16:creationId xmlns:a16="http://schemas.microsoft.com/office/drawing/2014/main" id="{5B51F62B-2F1C-923A-B445-99CFB633C40B}"/>
              </a:ext>
            </a:extLst>
          </p:cNvPr>
          <p:cNvCxnSpPr/>
          <p:nvPr/>
        </p:nvCxnSpPr>
        <p:spPr>
          <a:xfrm>
            <a:off x="6089570" y="2120978"/>
            <a:ext cx="373264" cy="0"/>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46" name="TextBox 45">
            <a:extLst>
              <a:ext uri="{FF2B5EF4-FFF2-40B4-BE49-F238E27FC236}">
                <a16:creationId xmlns:a16="http://schemas.microsoft.com/office/drawing/2014/main" id="{5088A2C6-BAC8-1305-9D63-B409BE9DE968}"/>
              </a:ext>
            </a:extLst>
          </p:cNvPr>
          <p:cNvSpPr txBox="1"/>
          <p:nvPr/>
        </p:nvSpPr>
        <p:spPr>
          <a:xfrm>
            <a:off x="6061735" y="2104525"/>
            <a:ext cx="427684" cy="265457"/>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H</a:t>
            </a:r>
            <a:r>
              <a:rPr lang="en-US" sz="750" baseline="-25000">
                <a:solidFill>
                  <a:prstClr val="black"/>
                </a:solidFill>
                <a:ea typeface="Verdana" panose="020B0604030504040204" pitchFamily="34" charset="0"/>
                <a:cs typeface="Arial" panose="020B0604020202020204" pitchFamily="34" charset="0"/>
              </a:rPr>
              <a:t>2</a:t>
            </a:r>
            <a:r>
              <a:rPr lang="en-US" sz="750">
                <a:solidFill>
                  <a:prstClr val="black"/>
                </a:solidFill>
                <a:ea typeface="Verdana" panose="020B0604030504040204" pitchFamily="34" charset="0"/>
                <a:cs typeface="Arial" panose="020B0604020202020204" pitchFamily="34" charset="0"/>
              </a:rPr>
              <a:t>O</a:t>
            </a:r>
          </a:p>
        </p:txBody>
      </p:sp>
      <p:sp>
        <p:nvSpPr>
          <p:cNvPr id="47" name="TextBox 46">
            <a:extLst>
              <a:ext uri="{FF2B5EF4-FFF2-40B4-BE49-F238E27FC236}">
                <a16:creationId xmlns:a16="http://schemas.microsoft.com/office/drawing/2014/main" id="{89BE0474-885A-906B-D72E-1DCB9D1A0362}"/>
              </a:ext>
            </a:extLst>
          </p:cNvPr>
          <p:cNvSpPr txBox="1"/>
          <p:nvPr/>
        </p:nvSpPr>
        <p:spPr>
          <a:xfrm>
            <a:off x="6050287" y="1866976"/>
            <a:ext cx="401650"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CH</a:t>
            </a:r>
            <a:r>
              <a:rPr lang="en-US" sz="750" baseline="-25000">
                <a:solidFill>
                  <a:prstClr val="black"/>
                </a:solidFill>
                <a:ea typeface="Verdana" panose="020B0604030504040204" pitchFamily="34" charset="0"/>
                <a:cs typeface="Arial" panose="020B0604020202020204" pitchFamily="34" charset="0"/>
              </a:rPr>
              <a:t>4</a:t>
            </a:r>
          </a:p>
        </p:txBody>
      </p:sp>
      <p:sp>
        <p:nvSpPr>
          <p:cNvPr id="48" name="TextBox 47">
            <a:extLst>
              <a:ext uri="{FF2B5EF4-FFF2-40B4-BE49-F238E27FC236}">
                <a16:creationId xmlns:a16="http://schemas.microsoft.com/office/drawing/2014/main" id="{BB1384A1-CB9A-0D36-E134-5DCC7B844E52}"/>
              </a:ext>
            </a:extLst>
          </p:cNvPr>
          <p:cNvSpPr txBox="1"/>
          <p:nvPr/>
        </p:nvSpPr>
        <p:spPr>
          <a:xfrm>
            <a:off x="6691293" y="2488686"/>
            <a:ext cx="345815"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H</a:t>
            </a:r>
            <a:r>
              <a:rPr lang="en-US" sz="750" baseline="-25000">
                <a:solidFill>
                  <a:prstClr val="black"/>
                </a:solidFill>
                <a:ea typeface="Verdana" panose="020B0604030504040204" pitchFamily="34" charset="0"/>
                <a:cs typeface="Arial" panose="020B0604020202020204" pitchFamily="34" charset="0"/>
              </a:rPr>
              <a:t>2</a:t>
            </a:r>
          </a:p>
        </p:txBody>
      </p:sp>
      <p:sp>
        <p:nvSpPr>
          <p:cNvPr id="49" name="TextBox 48">
            <a:extLst>
              <a:ext uri="{FF2B5EF4-FFF2-40B4-BE49-F238E27FC236}">
                <a16:creationId xmlns:a16="http://schemas.microsoft.com/office/drawing/2014/main" id="{26F1B419-6951-9D50-6F62-D478276EAE14}"/>
              </a:ext>
            </a:extLst>
          </p:cNvPr>
          <p:cNvSpPr txBox="1"/>
          <p:nvPr/>
        </p:nvSpPr>
        <p:spPr>
          <a:xfrm>
            <a:off x="5379358" y="2460419"/>
            <a:ext cx="496559" cy="265457"/>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H</a:t>
            </a:r>
            <a:r>
              <a:rPr lang="en-US" sz="750" baseline="-25000">
                <a:solidFill>
                  <a:prstClr val="black"/>
                </a:solidFill>
                <a:ea typeface="Verdana" panose="020B0604030504040204" pitchFamily="34" charset="0"/>
                <a:cs typeface="Arial" panose="020B0604020202020204" pitchFamily="34" charset="0"/>
              </a:rPr>
              <a:t>2</a:t>
            </a:r>
            <a:r>
              <a:rPr lang="en-US" sz="750">
                <a:solidFill>
                  <a:prstClr val="black"/>
                </a:solidFill>
                <a:ea typeface="Verdana" panose="020B0604030504040204" pitchFamily="34" charset="0"/>
                <a:cs typeface="Arial" panose="020B0604020202020204" pitchFamily="34" charset="0"/>
              </a:rPr>
              <a:t>O</a:t>
            </a:r>
          </a:p>
        </p:txBody>
      </p:sp>
      <p:sp>
        <p:nvSpPr>
          <p:cNvPr id="50" name="TextBox 49">
            <a:extLst>
              <a:ext uri="{FF2B5EF4-FFF2-40B4-BE49-F238E27FC236}">
                <a16:creationId xmlns:a16="http://schemas.microsoft.com/office/drawing/2014/main" id="{05F7862C-58E4-19B0-30F5-2F5FB7C73F10}"/>
              </a:ext>
            </a:extLst>
          </p:cNvPr>
          <p:cNvSpPr txBox="1"/>
          <p:nvPr/>
        </p:nvSpPr>
        <p:spPr>
          <a:xfrm>
            <a:off x="7353497" y="2943177"/>
            <a:ext cx="354793"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O</a:t>
            </a:r>
            <a:r>
              <a:rPr lang="en-US" sz="750" baseline="-25000">
                <a:solidFill>
                  <a:prstClr val="black"/>
                </a:solidFill>
                <a:ea typeface="Verdana" panose="020B0604030504040204" pitchFamily="34" charset="0"/>
                <a:cs typeface="Arial" panose="020B0604020202020204" pitchFamily="34" charset="0"/>
              </a:rPr>
              <a:t>2</a:t>
            </a:r>
          </a:p>
        </p:txBody>
      </p:sp>
      <p:sp>
        <p:nvSpPr>
          <p:cNvPr id="51" name="TextBox 50">
            <a:extLst>
              <a:ext uri="{FF2B5EF4-FFF2-40B4-BE49-F238E27FC236}">
                <a16:creationId xmlns:a16="http://schemas.microsoft.com/office/drawing/2014/main" id="{A0C5BA46-175F-AD6A-12DD-1537F86C802E}"/>
              </a:ext>
            </a:extLst>
          </p:cNvPr>
          <p:cNvSpPr txBox="1"/>
          <p:nvPr/>
        </p:nvSpPr>
        <p:spPr>
          <a:xfrm>
            <a:off x="4232935" y="1852411"/>
            <a:ext cx="1019292" cy="244106"/>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CH</a:t>
            </a:r>
            <a:r>
              <a:rPr lang="en-US" sz="750" baseline="-25000">
                <a:solidFill>
                  <a:prstClr val="black"/>
                </a:solidFill>
                <a:ea typeface="Verdana" panose="020B0604030504040204" pitchFamily="34" charset="0"/>
                <a:cs typeface="Arial" panose="020B0604020202020204" pitchFamily="34" charset="0"/>
              </a:rPr>
              <a:t>4, </a:t>
            </a:r>
            <a:r>
              <a:rPr lang="en-US" sz="750">
                <a:solidFill>
                  <a:prstClr val="black"/>
                </a:solidFill>
                <a:ea typeface="Verdana" panose="020B0604030504040204" pitchFamily="34" charset="0"/>
                <a:cs typeface="Arial" panose="020B0604020202020204" pitchFamily="34" charset="0"/>
              </a:rPr>
              <a:t>CO, H</a:t>
            </a:r>
            <a:r>
              <a:rPr lang="en-US" sz="750" baseline="-25000">
                <a:solidFill>
                  <a:prstClr val="black"/>
                </a:solidFill>
                <a:ea typeface="Verdana" panose="020B0604030504040204" pitchFamily="34" charset="0"/>
                <a:cs typeface="Arial" panose="020B0604020202020204" pitchFamily="34" charset="0"/>
              </a:rPr>
              <a:t>2,</a:t>
            </a:r>
            <a:r>
              <a:rPr lang="en-US" sz="750">
                <a:solidFill>
                  <a:prstClr val="black"/>
                </a:solidFill>
                <a:ea typeface="Verdana" panose="020B0604030504040204" pitchFamily="34" charset="0"/>
                <a:cs typeface="Arial" panose="020B0604020202020204" pitchFamily="34" charset="0"/>
              </a:rPr>
              <a:t> CO</a:t>
            </a:r>
            <a:r>
              <a:rPr lang="en-US" sz="750" baseline="-25000">
                <a:solidFill>
                  <a:prstClr val="black"/>
                </a:solidFill>
                <a:ea typeface="Verdana" panose="020B0604030504040204" pitchFamily="34" charset="0"/>
                <a:cs typeface="Arial" panose="020B0604020202020204" pitchFamily="34" charset="0"/>
              </a:rPr>
              <a:t>2</a:t>
            </a:r>
          </a:p>
        </p:txBody>
      </p:sp>
      <p:sp>
        <p:nvSpPr>
          <p:cNvPr id="52" name="TextBox 51">
            <a:extLst>
              <a:ext uri="{FF2B5EF4-FFF2-40B4-BE49-F238E27FC236}">
                <a16:creationId xmlns:a16="http://schemas.microsoft.com/office/drawing/2014/main" id="{77D5805C-FC0F-6157-03E3-84C0DE18CA48}"/>
              </a:ext>
            </a:extLst>
          </p:cNvPr>
          <p:cNvSpPr txBox="1"/>
          <p:nvPr/>
        </p:nvSpPr>
        <p:spPr>
          <a:xfrm>
            <a:off x="5252227" y="1479045"/>
            <a:ext cx="401650" cy="244106"/>
          </a:xfrm>
          <a:prstGeom prst="rect">
            <a:avLst/>
          </a:prstGeom>
          <a:noFill/>
        </p:spPr>
        <p:txBody>
          <a:bodyPr wrap="square" rtlCol="0">
            <a:spAutoFit/>
          </a:bodyPr>
          <a:lstStyle/>
          <a:p>
            <a:pPr algn="ctr">
              <a:lnSpc>
                <a:spcPct val="150000"/>
              </a:lnSpc>
            </a:pPr>
            <a:r>
              <a:rPr lang="en-US" sz="750" dirty="0">
                <a:solidFill>
                  <a:prstClr val="black"/>
                </a:solidFill>
                <a:ea typeface="Verdana" panose="020B0604030504040204" pitchFamily="34" charset="0"/>
                <a:cs typeface="Arial" panose="020B0604020202020204" pitchFamily="34" charset="0"/>
              </a:rPr>
              <a:t>CH</a:t>
            </a:r>
            <a:r>
              <a:rPr lang="en-US" sz="750" baseline="-25000" dirty="0">
                <a:solidFill>
                  <a:prstClr val="black"/>
                </a:solidFill>
                <a:ea typeface="Verdana" panose="020B0604030504040204" pitchFamily="34" charset="0"/>
                <a:cs typeface="Arial" panose="020B0604020202020204" pitchFamily="34" charset="0"/>
              </a:rPr>
              <a:t>4</a:t>
            </a:r>
          </a:p>
        </p:txBody>
      </p:sp>
      <p:grpSp>
        <p:nvGrpSpPr>
          <p:cNvPr id="53" name="Group 52">
            <a:extLst>
              <a:ext uri="{FF2B5EF4-FFF2-40B4-BE49-F238E27FC236}">
                <a16:creationId xmlns:a16="http://schemas.microsoft.com/office/drawing/2014/main" id="{4FA17F04-99D3-D2D5-24FC-BB923C5345C1}"/>
              </a:ext>
            </a:extLst>
          </p:cNvPr>
          <p:cNvGrpSpPr/>
          <p:nvPr/>
        </p:nvGrpSpPr>
        <p:grpSpPr>
          <a:xfrm>
            <a:off x="5134307" y="1880256"/>
            <a:ext cx="970804" cy="481445"/>
            <a:chOff x="3059640" y="1352600"/>
            <a:chExt cx="1346200" cy="641927"/>
          </a:xfrm>
          <a:solidFill>
            <a:schemeClr val="accent1">
              <a:lumMod val="20000"/>
              <a:lumOff val="80000"/>
            </a:schemeClr>
          </a:solidFill>
        </p:grpSpPr>
        <p:sp>
          <p:nvSpPr>
            <p:cNvPr id="54" name="Rectangle 53">
              <a:extLst>
                <a:ext uri="{FF2B5EF4-FFF2-40B4-BE49-F238E27FC236}">
                  <a16:creationId xmlns:a16="http://schemas.microsoft.com/office/drawing/2014/main" id="{045F01CB-8B0F-EF76-8A93-C08B948CF353}"/>
                </a:ext>
              </a:extLst>
            </p:cNvPr>
            <p:cNvSpPr/>
            <p:nvPr/>
          </p:nvSpPr>
          <p:spPr bwMode="auto">
            <a:xfrm>
              <a:off x="3094576" y="1352600"/>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55" name="TextBox 54">
              <a:extLst>
                <a:ext uri="{FF2B5EF4-FFF2-40B4-BE49-F238E27FC236}">
                  <a16:creationId xmlns:a16="http://schemas.microsoft.com/office/drawing/2014/main" id="{2EFAA6A5-204B-6AAA-5347-A279AE19FB01}"/>
                </a:ext>
              </a:extLst>
            </p:cNvPr>
            <p:cNvSpPr txBox="1"/>
            <p:nvPr/>
          </p:nvSpPr>
          <p:spPr>
            <a:xfrm>
              <a:off x="3059640" y="1467160"/>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900" kern="0" dirty="0">
                  <a:solidFill>
                    <a:prstClr val="black"/>
                  </a:solidFill>
                </a:rPr>
                <a:t>Sabatier</a:t>
              </a:r>
              <a:r>
                <a:rPr kumimoji="0" lang="en-US" sz="900" b="0" i="0" u="none" strike="noStrike" kern="0" cap="none" spc="0" normalizeH="0" baseline="0" noProof="0" dirty="0">
                  <a:ln>
                    <a:noFill/>
                  </a:ln>
                  <a:solidFill>
                    <a:prstClr val="black"/>
                  </a:solidFill>
                  <a:effectLst/>
                  <a:uLnTx/>
                  <a:uFillTx/>
                </a:rPr>
                <a:t> Reactor</a:t>
              </a:r>
            </a:p>
          </p:txBody>
        </p:sp>
      </p:grpSp>
      <p:pic>
        <p:nvPicPr>
          <p:cNvPr id="56" name="Picture 55">
            <a:extLst>
              <a:ext uri="{FF2B5EF4-FFF2-40B4-BE49-F238E27FC236}">
                <a16:creationId xmlns:a16="http://schemas.microsoft.com/office/drawing/2014/main" id="{EF5D7F1E-6268-3619-E03A-CC6C9B059381}"/>
              </a:ext>
            </a:extLst>
          </p:cNvPr>
          <p:cNvPicPr>
            <a:picLocks noChangeAspect="1"/>
          </p:cNvPicPr>
          <p:nvPr/>
        </p:nvPicPr>
        <p:blipFill rotWithShape="1">
          <a:blip r:embed="rId3"/>
          <a:srcRect l="5445" r="6991"/>
          <a:stretch/>
        </p:blipFill>
        <p:spPr>
          <a:xfrm>
            <a:off x="813137" y="2466641"/>
            <a:ext cx="935236" cy="635436"/>
          </a:xfrm>
          <a:prstGeom prst="rect">
            <a:avLst/>
          </a:prstGeom>
        </p:spPr>
      </p:pic>
      <p:pic>
        <p:nvPicPr>
          <p:cNvPr id="57" name="Picture 56">
            <a:extLst>
              <a:ext uri="{FF2B5EF4-FFF2-40B4-BE49-F238E27FC236}">
                <a16:creationId xmlns:a16="http://schemas.microsoft.com/office/drawing/2014/main" id="{4BCB1717-BD6C-8660-F0BE-F3B66FBBBC07}"/>
              </a:ext>
            </a:extLst>
          </p:cNvPr>
          <p:cNvPicPr>
            <a:picLocks noChangeAspect="1"/>
          </p:cNvPicPr>
          <p:nvPr/>
        </p:nvPicPr>
        <p:blipFill>
          <a:blip r:embed="rId4"/>
          <a:stretch>
            <a:fillRect/>
          </a:stretch>
        </p:blipFill>
        <p:spPr>
          <a:xfrm>
            <a:off x="10271155" y="2698758"/>
            <a:ext cx="396168" cy="494812"/>
          </a:xfrm>
          <a:prstGeom prst="rect">
            <a:avLst/>
          </a:prstGeom>
        </p:spPr>
      </p:pic>
      <p:grpSp>
        <p:nvGrpSpPr>
          <p:cNvPr id="58" name="Group 57">
            <a:extLst>
              <a:ext uri="{FF2B5EF4-FFF2-40B4-BE49-F238E27FC236}">
                <a16:creationId xmlns:a16="http://schemas.microsoft.com/office/drawing/2014/main" id="{D1963DBE-8344-2CD1-B691-7B9F6F3C1294}"/>
              </a:ext>
            </a:extLst>
          </p:cNvPr>
          <p:cNvGrpSpPr/>
          <p:nvPr/>
        </p:nvGrpSpPr>
        <p:grpSpPr>
          <a:xfrm>
            <a:off x="2030053" y="1232570"/>
            <a:ext cx="1009650" cy="481445"/>
            <a:chOff x="1989720" y="3917373"/>
            <a:chExt cx="1346200" cy="641927"/>
          </a:xfrm>
        </p:grpSpPr>
        <p:sp>
          <p:nvSpPr>
            <p:cNvPr id="59" name="TextBox 58">
              <a:extLst>
                <a:ext uri="{FF2B5EF4-FFF2-40B4-BE49-F238E27FC236}">
                  <a16:creationId xmlns:a16="http://schemas.microsoft.com/office/drawing/2014/main" id="{1C64123A-B7C6-F637-D5E6-F6FCED66E0F3}"/>
                </a:ext>
              </a:extLst>
            </p:cNvPr>
            <p:cNvSpPr txBox="1"/>
            <p:nvPr/>
          </p:nvSpPr>
          <p:spPr>
            <a:xfrm>
              <a:off x="1989720" y="4008358"/>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Carbon</a:t>
              </a:r>
            </a:p>
          </p:txBody>
        </p:sp>
        <p:sp>
          <p:nvSpPr>
            <p:cNvPr id="60" name="Rectangle 59">
              <a:extLst>
                <a:ext uri="{FF2B5EF4-FFF2-40B4-BE49-F238E27FC236}">
                  <a16:creationId xmlns:a16="http://schemas.microsoft.com/office/drawing/2014/main" id="{30ADD936-65C3-6CDB-2306-299A168D5710}"/>
                </a:ext>
              </a:extLst>
            </p:cNvPr>
            <p:cNvSpPr/>
            <p:nvPr/>
          </p:nvSpPr>
          <p:spPr bwMode="auto">
            <a:xfrm>
              <a:off x="2023918" y="3917373"/>
              <a:ext cx="1242290" cy="641927"/>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grpSp>
      <p:cxnSp>
        <p:nvCxnSpPr>
          <p:cNvPr id="61" name="Straight Arrow Connector 60">
            <a:extLst>
              <a:ext uri="{FF2B5EF4-FFF2-40B4-BE49-F238E27FC236}">
                <a16:creationId xmlns:a16="http://schemas.microsoft.com/office/drawing/2014/main" id="{D6464A9D-C3CF-7CA1-7A40-E88D90340819}"/>
              </a:ext>
            </a:extLst>
          </p:cNvPr>
          <p:cNvCxnSpPr/>
          <p:nvPr/>
        </p:nvCxnSpPr>
        <p:spPr>
          <a:xfrm>
            <a:off x="3010535" y="1723071"/>
            <a:ext cx="345306" cy="219392"/>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62" name="Straight Arrow Connector 61">
            <a:extLst>
              <a:ext uri="{FF2B5EF4-FFF2-40B4-BE49-F238E27FC236}">
                <a16:creationId xmlns:a16="http://schemas.microsoft.com/office/drawing/2014/main" id="{F90576E6-F704-F3B0-09E4-8FFB137BAAD5}"/>
              </a:ext>
            </a:extLst>
          </p:cNvPr>
          <p:cNvCxnSpPr>
            <a:stCxn id="3" idx="3"/>
            <a:endCxn id="55" idx="1"/>
          </p:cNvCxnSpPr>
          <p:nvPr/>
        </p:nvCxnSpPr>
        <p:spPr>
          <a:xfrm flipV="1">
            <a:off x="4285847" y="2150842"/>
            <a:ext cx="848460" cy="5055"/>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63" name="Arc 62">
            <a:extLst>
              <a:ext uri="{FF2B5EF4-FFF2-40B4-BE49-F238E27FC236}">
                <a16:creationId xmlns:a16="http://schemas.microsoft.com/office/drawing/2014/main" id="{35B3CB43-5FF3-681C-7567-D6F4C2D0D19D}"/>
              </a:ext>
            </a:extLst>
          </p:cNvPr>
          <p:cNvSpPr/>
          <p:nvPr/>
        </p:nvSpPr>
        <p:spPr>
          <a:xfrm rot="20417762">
            <a:off x="6180562" y="2452905"/>
            <a:ext cx="194428" cy="199971"/>
          </a:xfrm>
          <a:prstGeom prst="arc">
            <a:avLst>
              <a:gd name="adj1" fmla="val 11197809"/>
              <a:gd name="adj2" fmla="val 0"/>
            </a:avLst>
          </a:prstGeom>
          <a:noFill/>
          <a:ln w="25400" cap="flat" cmpd="sng" algn="ctr">
            <a:solidFill>
              <a:sysClr val="windowText" lastClr="000000"/>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grpSp>
        <p:nvGrpSpPr>
          <p:cNvPr id="64" name="Group 63">
            <a:extLst>
              <a:ext uri="{FF2B5EF4-FFF2-40B4-BE49-F238E27FC236}">
                <a16:creationId xmlns:a16="http://schemas.microsoft.com/office/drawing/2014/main" id="{BD4AA7EB-9A81-4974-B7C6-ADF5C4667017}"/>
              </a:ext>
            </a:extLst>
          </p:cNvPr>
          <p:cNvGrpSpPr/>
          <p:nvPr/>
        </p:nvGrpSpPr>
        <p:grpSpPr>
          <a:xfrm>
            <a:off x="5100478" y="3502072"/>
            <a:ext cx="1009650" cy="481445"/>
            <a:chOff x="1991780" y="3917373"/>
            <a:chExt cx="1346200" cy="641927"/>
          </a:xfrm>
        </p:grpSpPr>
        <p:sp>
          <p:nvSpPr>
            <p:cNvPr id="65" name="Rectangle 64">
              <a:extLst>
                <a:ext uri="{FF2B5EF4-FFF2-40B4-BE49-F238E27FC236}">
                  <a16:creationId xmlns:a16="http://schemas.microsoft.com/office/drawing/2014/main" id="{925E058A-776B-3A6F-8576-74C8AA890672}"/>
                </a:ext>
              </a:extLst>
            </p:cNvPr>
            <p:cNvSpPr/>
            <p:nvPr/>
          </p:nvSpPr>
          <p:spPr bwMode="auto">
            <a:xfrm>
              <a:off x="2023918" y="3917373"/>
              <a:ext cx="1242290" cy="641927"/>
            </a:xfrm>
            <a:prstGeom prst="rect">
              <a:avLst/>
            </a:prstGeom>
            <a:solidFill>
              <a:schemeClr val="accent3">
                <a:lumMod val="40000"/>
                <a:lumOff val="6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66" name="TextBox 65">
              <a:extLst>
                <a:ext uri="{FF2B5EF4-FFF2-40B4-BE49-F238E27FC236}">
                  <a16:creationId xmlns:a16="http://schemas.microsoft.com/office/drawing/2014/main" id="{AD674692-1F12-B370-52CD-FA4D06680359}"/>
                </a:ext>
              </a:extLst>
            </p:cNvPr>
            <p:cNvSpPr txBox="1"/>
            <p:nvPr/>
          </p:nvSpPr>
          <p:spPr>
            <a:xfrm>
              <a:off x="1991780" y="3980213"/>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Water from Icy Regolith</a:t>
              </a:r>
            </a:p>
          </p:txBody>
        </p:sp>
      </p:grpSp>
      <p:cxnSp>
        <p:nvCxnSpPr>
          <p:cNvPr id="67" name="Connector: Elbow 66">
            <a:extLst>
              <a:ext uri="{FF2B5EF4-FFF2-40B4-BE49-F238E27FC236}">
                <a16:creationId xmlns:a16="http://schemas.microsoft.com/office/drawing/2014/main" id="{B1AA23EF-BE9C-F186-CC07-35A76CC5A91F}"/>
              </a:ext>
            </a:extLst>
          </p:cNvPr>
          <p:cNvCxnSpPr>
            <a:cxnSpLocks/>
            <a:stCxn id="65" idx="0"/>
            <a:endCxn id="37" idx="2"/>
          </p:cNvCxnSpPr>
          <p:nvPr/>
        </p:nvCxnSpPr>
        <p:spPr>
          <a:xfrm rot="16200000" flipV="1">
            <a:off x="5443746" y="3355376"/>
            <a:ext cx="292558" cy="833"/>
          </a:xfrm>
          <a:prstGeom prst="bentConnector3">
            <a:avLst>
              <a:gd name="adj1" fmla="val 50000"/>
            </a:avLst>
          </a:prstGeom>
          <a:ln>
            <a:tailEnd type="triangle"/>
          </a:ln>
        </p:spPr>
        <p:style>
          <a:lnRef idx="2">
            <a:schemeClr val="dk1"/>
          </a:lnRef>
          <a:fillRef idx="0">
            <a:schemeClr val="dk1"/>
          </a:fillRef>
          <a:effectRef idx="1">
            <a:schemeClr val="dk1"/>
          </a:effectRef>
          <a:fontRef idx="minor">
            <a:schemeClr val="tx1"/>
          </a:fontRef>
        </p:style>
      </p:cxnSp>
      <p:grpSp>
        <p:nvGrpSpPr>
          <p:cNvPr id="68" name="Group 67">
            <a:extLst>
              <a:ext uri="{FF2B5EF4-FFF2-40B4-BE49-F238E27FC236}">
                <a16:creationId xmlns:a16="http://schemas.microsoft.com/office/drawing/2014/main" id="{A60674CC-DA5B-60FD-D928-B09693D7DAB6}"/>
              </a:ext>
            </a:extLst>
          </p:cNvPr>
          <p:cNvGrpSpPr/>
          <p:nvPr/>
        </p:nvGrpSpPr>
        <p:grpSpPr>
          <a:xfrm>
            <a:off x="9193785" y="1865918"/>
            <a:ext cx="1009650" cy="498500"/>
            <a:chOff x="3499579" y="4289865"/>
            <a:chExt cx="1346200" cy="664667"/>
          </a:xfrm>
          <a:solidFill>
            <a:schemeClr val="accent3">
              <a:lumMod val="40000"/>
              <a:lumOff val="60000"/>
            </a:schemeClr>
          </a:solidFill>
        </p:grpSpPr>
        <p:sp>
          <p:nvSpPr>
            <p:cNvPr id="69" name="Rectangle 68">
              <a:extLst>
                <a:ext uri="{FF2B5EF4-FFF2-40B4-BE49-F238E27FC236}">
                  <a16:creationId xmlns:a16="http://schemas.microsoft.com/office/drawing/2014/main" id="{1206FC9B-B709-DAB7-2E51-CBBF394D8EA4}"/>
                </a:ext>
              </a:extLst>
            </p:cNvPr>
            <p:cNvSpPr/>
            <p:nvPr/>
          </p:nvSpPr>
          <p:spPr bwMode="auto">
            <a:xfrm>
              <a:off x="3551534" y="4312605"/>
              <a:ext cx="1242290" cy="641927"/>
            </a:xfrm>
            <a:prstGeom prst="rect">
              <a:avLst/>
            </a:prstGeom>
            <a:grp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70" name="TextBox 69">
              <a:extLst>
                <a:ext uri="{FF2B5EF4-FFF2-40B4-BE49-F238E27FC236}">
                  <a16:creationId xmlns:a16="http://schemas.microsoft.com/office/drawing/2014/main" id="{B713376C-1147-5CED-A211-84DFE249FC24}"/>
                </a:ext>
              </a:extLst>
            </p:cNvPr>
            <p:cNvSpPr txBox="1"/>
            <p:nvPr/>
          </p:nvSpPr>
          <p:spPr>
            <a:xfrm>
              <a:off x="3499579" y="4289865"/>
              <a:ext cx="1346200" cy="492443"/>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CH</a:t>
              </a:r>
              <a:r>
                <a:rPr kumimoji="0" lang="en-US" sz="900" b="0" i="0" u="none" strike="noStrike" kern="0" cap="none" spc="0" normalizeH="0" baseline="-25000" noProof="0" dirty="0">
                  <a:ln>
                    <a:noFill/>
                  </a:ln>
                  <a:solidFill>
                    <a:prstClr val="black"/>
                  </a:solidFill>
                  <a:effectLst/>
                  <a:uLnTx/>
                  <a:uFillTx/>
                </a:rPr>
                <a:t>4</a:t>
              </a:r>
              <a:r>
                <a:rPr kumimoji="0" lang="en-US" sz="900" b="0" i="0" u="none" strike="noStrike" kern="0" cap="none" spc="0" normalizeH="0" baseline="0" noProof="0" dirty="0">
                  <a:ln>
                    <a:noFill/>
                  </a:ln>
                  <a:solidFill>
                    <a:prstClr val="black"/>
                  </a:solidFill>
                  <a:effectLst/>
                  <a:uLnTx/>
                  <a:uFillTx/>
                </a:rPr>
                <a:t> Liquefaction &amp; Maintenance</a:t>
              </a:r>
            </a:p>
          </p:txBody>
        </p:sp>
      </p:grpSp>
      <p:grpSp>
        <p:nvGrpSpPr>
          <p:cNvPr id="71" name="Group 70">
            <a:extLst>
              <a:ext uri="{FF2B5EF4-FFF2-40B4-BE49-F238E27FC236}">
                <a16:creationId xmlns:a16="http://schemas.microsoft.com/office/drawing/2014/main" id="{27124EC0-F0CA-5487-27C7-087F3ADD0762}"/>
              </a:ext>
            </a:extLst>
          </p:cNvPr>
          <p:cNvGrpSpPr/>
          <p:nvPr/>
        </p:nvGrpSpPr>
        <p:grpSpPr>
          <a:xfrm>
            <a:off x="7983473" y="1886842"/>
            <a:ext cx="1009650" cy="481445"/>
            <a:chOff x="1570400" y="5066933"/>
            <a:chExt cx="1346200" cy="641927"/>
          </a:xfrm>
        </p:grpSpPr>
        <p:sp>
          <p:nvSpPr>
            <p:cNvPr id="72" name="Rectangle 71">
              <a:extLst>
                <a:ext uri="{FF2B5EF4-FFF2-40B4-BE49-F238E27FC236}">
                  <a16:creationId xmlns:a16="http://schemas.microsoft.com/office/drawing/2014/main" id="{E05ACEFC-BC96-01AF-0767-61ECF08F315B}"/>
                </a:ext>
              </a:extLst>
            </p:cNvPr>
            <p:cNvSpPr/>
            <p:nvPr/>
          </p:nvSpPr>
          <p:spPr bwMode="auto">
            <a:xfrm>
              <a:off x="1622355" y="5066933"/>
              <a:ext cx="1242290" cy="641927"/>
            </a:xfrm>
            <a:prstGeom prst="rect">
              <a:avLst/>
            </a:prstGeom>
            <a:solidFill>
              <a:schemeClr val="accent3">
                <a:lumMod val="40000"/>
                <a:lumOff val="60000"/>
              </a:schemeClr>
            </a:solid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73" name="TextBox 72">
              <a:extLst>
                <a:ext uri="{FF2B5EF4-FFF2-40B4-BE49-F238E27FC236}">
                  <a16:creationId xmlns:a16="http://schemas.microsoft.com/office/drawing/2014/main" id="{C2CCE8E8-B610-BBD9-BE98-D94FE1FF087E}"/>
                </a:ext>
              </a:extLst>
            </p:cNvPr>
            <p:cNvSpPr txBox="1"/>
            <p:nvPr/>
          </p:nvSpPr>
          <p:spPr>
            <a:xfrm>
              <a:off x="1570400" y="5249397"/>
              <a:ext cx="1346200" cy="307776"/>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CH</a:t>
              </a:r>
              <a:r>
                <a:rPr kumimoji="0" lang="en-US" sz="900" b="0" i="0" u="none" strike="noStrike" kern="0" cap="none" spc="0" normalizeH="0" baseline="-25000" noProof="0" dirty="0">
                  <a:ln>
                    <a:noFill/>
                  </a:ln>
                  <a:solidFill>
                    <a:prstClr val="black"/>
                  </a:solidFill>
                  <a:effectLst/>
                  <a:uLnTx/>
                  <a:uFillTx/>
                </a:rPr>
                <a:t>4</a:t>
              </a:r>
              <a:r>
                <a:rPr kumimoji="0" lang="en-US" sz="900" b="0" i="0" u="none" strike="noStrike" kern="0" cap="none" spc="0" normalizeH="0" baseline="0" noProof="0" dirty="0">
                  <a:ln>
                    <a:noFill/>
                  </a:ln>
                  <a:solidFill>
                    <a:prstClr val="black"/>
                  </a:solidFill>
                  <a:effectLst/>
                  <a:uLnTx/>
                  <a:uFillTx/>
                </a:rPr>
                <a:t> Dryer</a:t>
              </a:r>
            </a:p>
          </p:txBody>
        </p:sp>
      </p:grpSp>
      <p:cxnSp>
        <p:nvCxnSpPr>
          <p:cNvPr id="74" name="Straight Arrow Connector 73">
            <a:extLst>
              <a:ext uri="{FF2B5EF4-FFF2-40B4-BE49-F238E27FC236}">
                <a16:creationId xmlns:a16="http://schemas.microsoft.com/office/drawing/2014/main" id="{000F037B-6387-6379-D8FC-2F8EEB1B8AC0}"/>
              </a:ext>
            </a:extLst>
          </p:cNvPr>
          <p:cNvCxnSpPr>
            <a:stCxn id="72" idx="3"/>
            <a:endCxn id="69" idx="1"/>
          </p:cNvCxnSpPr>
          <p:nvPr/>
        </p:nvCxnSpPr>
        <p:spPr>
          <a:xfrm flipV="1">
            <a:off x="8954157" y="2123696"/>
            <a:ext cx="278594" cy="3869"/>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75" name="Straight Arrow Connector 74">
            <a:extLst>
              <a:ext uri="{FF2B5EF4-FFF2-40B4-BE49-F238E27FC236}">
                <a16:creationId xmlns:a16="http://schemas.microsoft.com/office/drawing/2014/main" id="{A5A55C45-F55C-5A17-45F1-328A794E6008}"/>
              </a:ext>
            </a:extLst>
          </p:cNvPr>
          <p:cNvCxnSpPr>
            <a:endCxn id="72" idx="1"/>
          </p:cNvCxnSpPr>
          <p:nvPr/>
        </p:nvCxnSpPr>
        <p:spPr>
          <a:xfrm flipV="1">
            <a:off x="7407078" y="2127565"/>
            <a:ext cx="615361" cy="5911"/>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76" name="TextBox 75">
            <a:extLst>
              <a:ext uri="{FF2B5EF4-FFF2-40B4-BE49-F238E27FC236}">
                <a16:creationId xmlns:a16="http://schemas.microsoft.com/office/drawing/2014/main" id="{290530A4-EAB7-0BF9-4DBC-01FDC5AF512A}"/>
              </a:ext>
            </a:extLst>
          </p:cNvPr>
          <p:cNvSpPr txBox="1"/>
          <p:nvPr/>
        </p:nvSpPr>
        <p:spPr>
          <a:xfrm>
            <a:off x="7374858" y="2120800"/>
            <a:ext cx="401650" cy="265457"/>
          </a:xfrm>
          <a:prstGeom prst="rect">
            <a:avLst/>
          </a:prstGeom>
          <a:noFill/>
        </p:spPr>
        <p:txBody>
          <a:bodyPr wrap="square" rtlCol="0">
            <a:spAutoFit/>
          </a:bodyPr>
          <a:lstStyle/>
          <a:p>
            <a:pPr algn="ctr">
              <a:lnSpc>
                <a:spcPct val="150000"/>
              </a:lnSpc>
            </a:pPr>
            <a:r>
              <a:rPr lang="en-US" sz="750">
                <a:solidFill>
                  <a:prstClr val="black"/>
                </a:solidFill>
                <a:ea typeface="Verdana" panose="020B0604030504040204" pitchFamily="34" charset="0"/>
                <a:cs typeface="Arial" panose="020B0604020202020204" pitchFamily="34" charset="0"/>
              </a:rPr>
              <a:t>CH</a:t>
            </a:r>
            <a:r>
              <a:rPr lang="en-US" sz="750" baseline="-25000">
                <a:solidFill>
                  <a:prstClr val="black"/>
                </a:solidFill>
                <a:ea typeface="Verdana" panose="020B0604030504040204" pitchFamily="34" charset="0"/>
                <a:cs typeface="Arial" panose="020B0604020202020204" pitchFamily="34" charset="0"/>
              </a:rPr>
              <a:t>4</a:t>
            </a:r>
          </a:p>
        </p:txBody>
      </p:sp>
      <p:pic>
        <p:nvPicPr>
          <p:cNvPr id="77" name="Picture 76">
            <a:extLst>
              <a:ext uri="{FF2B5EF4-FFF2-40B4-BE49-F238E27FC236}">
                <a16:creationId xmlns:a16="http://schemas.microsoft.com/office/drawing/2014/main" id="{16E3AAD8-D2D8-C95E-4CCD-9484E3A2E16B}"/>
              </a:ext>
            </a:extLst>
          </p:cNvPr>
          <p:cNvPicPr>
            <a:picLocks noChangeAspect="1"/>
          </p:cNvPicPr>
          <p:nvPr/>
        </p:nvPicPr>
        <p:blipFill>
          <a:blip r:embed="rId5"/>
          <a:stretch>
            <a:fillRect/>
          </a:stretch>
        </p:blipFill>
        <p:spPr>
          <a:xfrm>
            <a:off x="10271155" y="1887933"/>
            <a:ext cx="432956" cy="497496"/>
          </a:xfrm>
          <a:prstGeom prst="rect">
            <a:avLst/>
          </a:prstGeom>
        </p:spPr>
      </p:pic>
      <p:sp>
        <p:nvSpPr>
          <p:cNvPr id="78" name="Rectangle 77">
            <a:extLst>
              <a:ext uri="{FF2B5EF4-FFF2-40B4-BE49-F238E27FC236}">
                <a16:creationId xmlns:a16="http://schemas.microsoft.com/office/drawing/2014/main" id="{1285DEF7-3D67-0389-852C-0EC6A69EDB3F}"/>
              </a:ext>
            </a:extLst>
          </p:cNvPr>
          <p:cNvSpPr/>
          <p:nvPr/>
        </p:nvSpPr>
        <p:spPr bwMode="auto">
          <a:xfrm>
            <a:off x="3350195" y="1243512"/>
            <a:ext cx="931718" cy="481445"/>
          </a:xfrm>
          <a:prstGeom prst="rect">
            <a:avLst/>
          </a:prstGeom>
          <a:noFill/>
          <a:ln w="9525" cap="flat" cmpd="sng" algn="ctr">
            <a:solidFill>
              <a:sysClr val="windowText" lastClr="000000"/>
            </a:solidFill>
            <a:prstDash val="solid"/>
            <a:round/>
            <a:headEnd type="none" w="med" len="med"/>
            <a:tailEnd type="none" w="med" len="med"/>
          </a:ln>
          <a:effectLst>
            <a:outerShdw blurRad="63500" dist="17961" dir="2700000" algn="ctr" rotWithShape="0">
              <a:sysClr val="windowText" lastClr="000000">
                <a:alpha val="74998"/>
              </a:sysClr>
            </a:outerShdw>
          </a:effectLst>
        </p:spPr>
        <p:txBody>
          <a:bodyPr vert="horz" wrap="square" lIns="68580" tIns="34290" rIns="68580" bIns="34290" numCol="1" rtlCol="0" anchor="t" anchorCtr="0" compatLnSpc="1">
            <a:prstTxWarp prst="textNoShape">
              <a:avLst/>
            </a:prstTxWarp>
          </a:bodyPr>
          <a:lstStyle/>
          <a:p>
            <a:pPr marL="0" marR="0" lvl="0" indent="0" defTabSz="914400" eaLnBrk="1" fontAlgn="auto" latinLnBrk="0" hangingPunct="1">
              <a:lnSpc>
                <a:spcPct val="100000"/>
              </a:lnSpc>
              <a:spcBef>
                <a:spcPct val="20000"/>
              </a:spcBef>
              <a:spcAft>
                <a:spcPts val="0"/>
              </a:spcAft>
              <a:buClrTx/>
              <a:buSzTx/>
              <a:buFontTx/>
              <a:buNone/>
              <a:tabLst/>
              <a:defRPr/>
            </a:pPr>
            <a:endParaRPr kumimoji="0" lang="en-US" sz="1350" b="0" i="0" u="none" strike="noStrike" kern="0" cap="none" spc="0" normalizeH="0" baseline="0" noProof="0">
              <a:ln>
                <a:noFill/>
              </a:ln>
              <a:solidFill>
                <a:prstClr val="black"/>
              </a:solidFill>
              <a:effectLst/>
              <a:uLnTx/>
              <a:uFillTx/>
              <a:latin typeface="Helvetica Neue Black Condensed" charset="0"/>
              <a:ea typeface="ＭＳ Ｐゴシック" pitchFamily="-80" charset="-128"/>
              <a:cs typeface="ＭＳ Ｐゴシック" pitchFamily="-80" charset="-128"/>
            </a:endParaRPr>
          </a:p>
        </p:txBody>
      </p:sp>
      <p:sp>
        <p:nvSpPr>
          <p:cNvPr id="79" name="TextBox 78">
            <a:extLst>
              <a:ext uri="{FF2B5EF4-FFF2-40B4-BE49-F238E27FC236}">
                <a16:creationId xmlns:a16="http://schemas.microsoft.com/office/drawing/2014/main" id="{81F58B88-D9B9-000D-B4DF-1A7A4DE404C6}"/>
              </a:ext>
            </a:extLst>
          </p:cNvPr>
          <p:cNvSpPr txBox="1"/>
          <p:nvPr/>
        </p:nvSpPr>
        <p:spPr>
          <a:xfrm>
            <a:off x="3350195" y="1294381"/>
            <a:ext cx="931718" cy="369332"/>
          </a:xfrm>
          <a:prstGeom prst="rect">
            <a:avLst/>
          </a:prstGeom>
          <a:noFill/>
          <a:ln>
            <a:noFill/>
          </a:ln>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rPr>
              <a:t>Methane Pyrolysis</a:t>
            </a:r>
          </a:p>
        </p:txBody>
      </p:sp>
      <p:cxnSp>
        <p:nvCxnSpPr>
          <p:cNvPr id="80" name="Straight Arrow Connector 79">
            <a:extLst>
              <a:ext uri="{FF2B5EF4-FFF2-40B4-BE49-F238E27FC236}">
                <a16:creationId xmlns:a16="http://schemas.microsoft.com/office/drawing/2014/main" id="{6169EA05-2F75-B5CD-ED54-7624972CAC81}"/>
              </a:ext>
            </a:extLst>
          </p:cNvPr>
          <p:cNvCxnSpPr>
            <a:cxnSpLocks/>
            <a:stCxn id="78" idx="2"/>
            <a:endCxn id="3" idx="0"/>
          </p:cNvCxnSpPr>
          <p:nvPr/>
        </p:nvCxnSpPr>
        <p:spPr>
          <a:xfrm>
            <a:off x="3816054" y="1724957"/>
            <a:ext cx="3934" cy="190217"/>
          </a:xfrm>
          <a:prstGeom prst="straightConnector1">
            <a:avLst/>
          </a:prstGeom>
          <a:noFill/>
          <a:ln w="254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81" name="Connector: Elbow 80">
            <a:extLst>
              <a:ext uri="{FF2B5EF4-FFF2-40B4-BE49-F238E27FC236}">
                <a16:creationId xmlns:a16="http://schemas.microsoft.com/office/drawing/2014/main" id="{327A6627-6CDF-3CDA-7E1B-A9A515EE7BD8}"/>
              </a:ext>
            </a:extLst>
          </p:cNvPr>
          <p:cNvCxnSpPr>
            <a:cxnSpLocks/>
            <a:stCxn id="24" idx="0"/>
            <a:endCxn id="79" idx="3"/>
          </p:cNvCxnSpPr>
          <p:nvPr/>
        </p:nvCxnSpPr>
        <p:spPr>
          <a:xfrm rot="16200000" flipV="1">
            <a:off x="5404698" y="356262"/>
            <a:ext cx="401210" cy="2646780"/>
          </a:xfrm>
          <a:prstGeom prst="bentConnector2">
            <a:avLst/>
          </a:prstGeom>
          <a:ln>
            <a:tailEnd type="triangle"/>
          </a:ln>
        </p:spPr>
        <p:style>
          <a:lnRef idx="2">
            <a:schemeClr val="dk1"/>
          </a:lnRef>
          <a:fillRef idx="0">
            <a:schemeClr val="dk1"/>
          </a:fillRef>
          <a:effectRef idx="1">
            <a:schemeClr val="dk1"/>
          </a:effectRef>
          <a:fontRef idx="minor">
            <a:schemeClr val="tx1"/>
          </a:fontRef>
        </p:style>
      </p:cxnSp>
      <p:sp>
        <p:nvSpPr>
          <p:cNvPr id="82" name="Rectangle 81">
            <a:extLst>
              <a:ext uri="{FF2B5EF4-FFF2-40B4-BE49-F238E27FC236}">
                <a16:creationId xmlns:a16="http://schemas.microsoft.com/office/drawing/2014/main" id="{FA22BDE9-1CA1-EFBA-EFEF-1270AC64E124}"/>
              </a:ext>
            </a:extLst>
          </p:cNvPr>
          <p:cNvSpPr/>
          <p:nvPr/>
        </p:nvSpPr>
        <p:spPr>
          <a:xfrm>
            <a:off x="8017254" y="1546016"/>
            <a:ext cx="3331902" cy="238707"/>
          </a:xfrm>
          <a:prstGeom prst="rect">
            <a:avLst/>
          </a:prstGeom>
          <a:solidFill>
            <a:schemeClr val="accent3">
              <a:lumMod val="40000"/>
              <a:lumOff val="60000"/>
            </a:schemeClr>
          </a:solidFill>
          <a:ln w="19050" cap="flat" cmpd="sng" algn="ctr">
            <a:noFill/>
            <a:prstDash val="dash"/>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83" name="TextBox 82">
            <a:extLst>
              <a:ext uri="{FF2B5EF4-FFF2-40B4-BE49-F238E27FC236}">
                <a16:creationId xmlns:a16="http://schemas.microsoft.com/office/drawing/2014/main" id="{71BC3CAB-1497-A599-D1DE-75A1B29900E9}"/>
              </a:ext>
            </a:extLst>
          </p:cNvPr>
          <p:cNvSpPr txBox="1"/>
          <p:nvPr/>
        </p:nvSpPr>
        <p:spPr>
          <a:xfrm>
            <a:off x="7989145" y="1442279"/>
            <a:ext cx="300283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Arial"/>
                <a:cs typeface="Arial"/>
              </a:rPr>
              <a:t>Common to Mars ISRU </a:t>
            </a:r>
            <a:r>
              <a:rPr kumimoji="0" lang="en-US" sz="1800" b="0" i="0" u="none" strike="noStrike" kern="0" cap="none" spc="0" normalizeH="0" baseline="0" noProof="0" dirty="0">
                <a:ln>
                  <a:noFill/>
                </a:ln>
                <a:solidFill>
                  <a:prstClr val="black"/>
                </a:solidFill>
                <a:effectLst/>
                <a:uLnTx/>
                <a:uFillTx/>
                <a:latin typeface="Arial"/>
                <a:cs typeface="Arial"/>
              </a:rPr>
              <a:t>	</a:t>
            </a:r>
            <a:endParaRPr kumimoji="0" lang="en-US" sz="1800" b="0" i="0" u="none" strike="noStrike" kern="0" cap="none" spc="0" normalizeH="0" baseline="0" noProof="0" dirty="0">
              <a:ln>
                <a:noFill/>
              </a:ln>
              <a:solidFill>
                <a:prstClr val="black"/>
              </a:solidFill>
              <a:effectLst/>
              <a:uLnTx/>
              <a:uFillTx/>
            </a:endParaRPr>
          </a:p>
        </p:txBody>
      </p:sp>
      <p:sp>
        <p:nvSpPr>
          <p:cNvPr id="84" name="TextBox 83">
            <a:extLst>
              <a:ext uri="{FF2B5EF4-FFF2-40B4-BE49-F238E27FC236}">
                <a16:creationId xmlns:a16="http://schemas.microsoft.com/office/drawing/2014/main" id="{AEB0E787-791F-9250-4239-823CC2DAC452}"/>
              </a:ext>
            </a:extLst>
          </p:cNvPr>
          <p:cNvSpPr txBox="1"/>
          <p:nvPr/>
        </p:nvSpPr>
        <p:spPr>
          <a:xfrm>
            <a:off x="440892" y="5461405"/>
            <a:ext cx="11241685" cy="1077218"/>
          </a:xfrm>
          <a:prstGeom prst="rect">
            <a:avLst/>
          </a:prstGeom>
          <a:noFill/>
        </p:spPr>
        <p:txBody>
          <a:bodyPr wrap="square" rtlCol="0">
            <a:spAutoFit/>
          </a:bodyPr>
          <a:lstStyle/>
          <a:p>
            <a:r>
              <a:rPr lang="en-US" sz="1600" b="1" dirty="0"/>
              <a:t>If we bring carbon to the Moon </a:t>
            </a:r>
          </a:p>
          <a:p>
            <a:r>
              <a:rPr lang="en-US" sz="1600" b="1" dirty="0"/>
              <a:t>1) We can test all of the technologies required to produce propellant on Mars</a:t>
            </a:r>
          </a:p>
          <a:p>
            <a:r>
              <a:rPr lang="en-US" sz="1600" b="1" dirty="0"/>
              <a:t>2) We can utilize hydrogen from water by feeding water into a system that is already in place to extract oxygen from regolith</a:t>
            </a:r>
          </a:p>
          <a:p>
            <a:r>
              <a:rPr lang="en-US" sz="1600" b="1" dirty="0"/>
              <a:t>3) It will much easier to liquefy and store methane than hydrogen.</a:t>
            </a:r>
          </a:p>
        </p:txBody>
      </p:sp>
      <p:sp>
        <p:nvSpPr>
          <p:cNvPr id="85" name="Rectangle 84">
            <a:extLst>
              <a:ext uri="{FF2B5EF4-FFF2-40B4-BE49-F238E27FC236}">
                <a16:creationId xmlns:a16="http://schemas.microsoft.com/office/drawing/2014/main" id="{66D2B0D8-0748-0C85-AA27-E1A5C669B51B}"/>
              </a:ext>
            </a:extLst>
          </p:cNvPr>
          <p:cNvSpPr/>
          <p:nvPr/>
        </p:nvSpPr>
        <p:spPr>
          <a:xfrm>
            <a:off x="8009955" y="1174104"/>
            <a:ext cx="3331475" cy="247832"/>
          </a:xfrm>
          <a:prstGeom prst="rect">
            <a:avLst/>
          </a:prstGeom>
          <a:solidFill>
            <a:schemeClr val="accent1">
              <a:lumMod val="20000"/>
              <a:lumOff val="80000"/>
            </a:schemeClr>
          </a:solidFill>
          <a:ln w="19050" cap="flat" cmpd="sng" algn="ctr">
            <a:noFill/>
            <a:prstDash val="dash"/>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86" name="TextBox 85">
            <a:extLst>
              <a:ext uri="{FF2B5EF4-FFF2-40B4-BE49-F238E27FC236}">
                <a16:creationId xmlns:a16="http://schemas.microsoft.com/office/drawing/2014/main" id="{6FFF8D27-4B87-614D-4100-992B954D0D3D}"/>
              </a:ext>
            </a:extLst>
          </p:cNvPr>
          <p:cNvSpPr txBox="1"/>
          <p:nvPr/>
        </p:nvSpPr>
        <p:spPr>
          <a:xfrm>
            <a:off x="7995837" y="1169394"/>
            <a:ext cx="3111174" cy="230832"/>
          </a:xfrm>
          <a:prstGeom prst="rect">
            <a:avLst/>
          </a:prstGeom>
          <a:noFill/>
        </p:spPr>
        <p:txBody>
          <a:bodyPr wrap="square" rtlCol="0">
            <a:spAutoFit/>
          </a:bodyPr>
          <a:lstStyle/>
          <a:p>
            <a:r>
              <a:rPr lang="en-US" sz="900" dirty="0">
                <a:solidFill>
                  <a:prstClr val="black"/>
                </a:solidFill>
                <a:latin typeface="Arial"/>
                <a:cs typeface="Arial"/>
              </a:rPr>
              <a:t>Common to Mars ISRU and Life Support Systems</a:t>
            </a:r>
          </a:p>
        </p:txBody>
      </p:sp>
      <p:graphicFrame>
        <p:nvGraphicFramePr>
          <p:cNvPr id="87" name="Table 86">
            <a:extLst>
              <a:ext uri="{FF2B5EF4-FFF2-40B4-BE49-F238E27FC236}">
                <a16:creationId xmlns:a16="http://schemas.microsoft.com/office/drawing/2014/main" id="{741508F1-363A-558C-8D9F-9DAB091E08CA}"/>
              </a:ext>
            </a:extLst>
          </p:cNvPr>
          <p:cNvGraphicFramePr>
            <a:graphicFrameLocks noGrp="1"/>
          </p:cNvGraphicFramePr>
          <p:nvPr/>
        </p:nvGraphicFramePr>
        <p:xfrm>
          <a:off x="811126" y="3375387"/>
          <a:ext cx="3467100" cy="1905000"/>
        </p:xfrm>
        <a:graphic>
          <a:graphicData uri="http://schemas.openxmlformats.org/drawingml/2006/table">
            <a:tbl>
              <a:tblPr/>
              <a:tblGrid>
                <a:gridCol w="2298700">
                  <a:extLst>
                    <a:ext uri="{9D8B030D-6E8A-4147-A177-3AD203B41FA5}">
                      <a16:colId xmlns:a16="http://schemas.microsoft.com/office/drawing/2014/main" val="2529256220"/>
                    </a:ext>
                  </a:extLst>
                </a:gridCol>
                <a:gridCol w="584200">
                  <a:extLst>
                    <a:ext uri="{9D8B030D-6E8A-4147-A177-3AD203B41FA5}">
                      <a16:colId xmlns:a16="http://schemas.microsoft.com/office/drawing/2014/main" val="1124114977"/>
                    </a:ext>
                  </a:extLst>
                </a:gridCol>
                <a:gridCol w="584200">
                  <a:extLst>
                    <a:ext uri="{9D8B030D-6E8A-4147-A177-3AD203B41FA5}">
                      <a16:colId xmlns:a16="http://schemas.microsoft.com/office/drawing/2014/main" val="1067548657"/>
                    </a:ext>
                  </a:extLst>
                </a:gridCol>
              </a:tblGrid>
              <a:tr h="190500">
                <a:tc>
                  <a:txBody>
                    <a:bodyPr/>
                    <a:lstStyle/>
                    <a:p>
                      <a:pPr algn="l" fontAlgn="b"/>
                      <a:r>
                        <a:rPr lang="en-US" sz="1000" b="1" i="0" u="none" strike="noStrike" dirty="0">
                          <a:effectLst/>
                          <a:latin typeface="Arial" panose="020B0604020202020204" pitchFamily="34" charset="0"/>
                        </a:rPr>
                        <a:t>HYDROGEN LIQUEFACTION</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247848271"/>
                  </a:ext>
                </a:extLst>
              </a:tr>
              <a:tr h="190500">
                <a:tc>
                  <a:txBody>
                    <a:bodyPr/>
                    <a:lstStyle/>
                    <a:p>
                      <a:pPr algn="l" fontAlgn="b"/>
                      <a:r>
                        <a:rPr lang="en-US" sz="1000" b="0" i="0" u="none" strike="noStrike" dirty="0">
                          <a:effectLst/>
                          <a:latin typeface="Arial" panose="020B0604020202020204" pitchFamily="34" charset="0"/>
                        </a:rPr>
                        <a:t>Oxygen Mass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a:solidFill>
                            <a:srgbClr val="3F3F76"/>
                          </a:solidFill>
                          <a:effectLst/>
                          <a:latin typeface="Calibri" panose="020F0502020204030204" pitchFamily="34" charset="0"/>
                        </a:rPr>
                        <a:t>10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213885877"/>
                  </a:ext>
                </a:extLst>
              </a:tr>
              <a:tr h="190500">
                <a:tc>
                  <a:txBody>
                    <a:bodyPr/>
                    <a:lstStyle/>
                    <a:p>
                      <a:pPr algn="l" fontAlgn="b"/>
                      <a:r>
                        <a:rPr lang="en-US" sz="1000" b="0" i="0" u="none" strike="noStrike" dirty="0">
                          <a:effectLst/>
                          <a:latin typeface="Arial" panose="020B0604020202020204" pitchFamily="34" charset="0"/>
                        </a:rPr>
                        <a:t>LOX/Fuel Ratio</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a:solidFill>
                            <a:srgbClr val="3F3F76"/>
                          </a:solidFill>
                          <a:effectLst/>
                          <a:latin typeface="Calibri" panose="020F0502020204030204" pitchFamily="34" charset="0"/>
                        </a:rPr>
                        <a:t>6</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10478866"/>
                  </a:ext>
                </a:extLst>
              </a:tr>
              <a:tr h="190500">
                <a:tc>
                  <a:txBody>
                    <a:bodyPr/>
                    <a:lstStyle/>
                    <a:p>
                      <a:pPr algn="l" fontAlgn="b"/>
                      <a:r>
                        <a:rPr lang="en-US" sz="1000" b="0" i="0" u="none" strike="noStrike" dirty="0">
                          <a:effectLst/>
                          <a:latin typeface="Arial" panose="020B0604020202020204" pitchFamily="34" charset="0"/>
                        </a:rPr>
                        <a:t>H2 Mass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a:solidFill>
                            <a:srgbClr val="FA7D00"/>
                          </a:solidFill>
                          <a:effectLst/>
                          <a:latin typeface="Calibri" panose="020F0502020204030204" pitchFamily="34" charset="0"/>
                        </a:rPr>
                        <a:t>1.67</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2439780"/>
                  </a:ext>
                </a:extLst>
              </a:tr>
              <a:tr h="190500">
                <a:tc>
                  <a:txBody>
                    <a:bodyPr/>
                    <a:lstStyle/>
                    <a:p>
                      <a:pPr algn="l" fontAlgn="b"/>
                      <a:r>
                        <a:rPr lang="en-US" sz="1000" b="0" i="0" u="none" strike="noStrike">
                          <a:effectLst/>
                          <a:latin typeface="Arial" panose="020B0604020202020204" pitchFamily="34" charset="0"/>
                        </a:rPr>
                        <a:t>Carbon Mass Required (tonnes)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dirty="0">
                          <a:solidFill>
                            <a:srgbClr val="3F3F76"/>
                          </a:solidFill>
                          <a:effectLst/>
                          <a:latin typeface="Calibri" panose="020F0502020204030204" pitchFamily="34" charset="0"/>
                        </a:rPr>
                        <a:t>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84998031"/>
                  </a:ext>
                </a:extLst>
              </a:tr>
              <a:tr h="190500">
                <a:tc>
                  <a:txBody>
                    <a:bodyPr/>
                    <a:lstStyle/>
                    <a:p>
                      <a:pPr algn="l" fontAlgn="b"/>
                      <a:r>
                        <a:rPr lang="en-US" sz="1000" b="0" i="0" u="none" strike="noStrike">
                          <a:effectLst/>
                          <a:latin typeface="Arial" panose="020B0604020202020204" pitchFamily="34" charset="0"/>
                        </a:rPr>
                        <a:t>Mass of 20W/20K crycooler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0" i="0" u="none" strike="noStrike" dirty="0">
                          <a:solidFill>
                            <a:srgbClr val="3F3F76"/>
                          </a:solidFill>
                          <a:effectLst/>
                          <a:latin typeface="Calibri" panose="020F0502020204030204" pitchFamily="34" charset="0"/>
                        </a:rPr>
                        <a:t>106.3</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kg</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95822043"/>
                  </a:ext>
                </a:extLst>
              </a:tr>
              <a:tr h="190500">
                <a:tc>
                  <a:txBody>
                    <a:bodyPr/>
                    <a:lstStyle/>
                    <a:p>
                      <a:pPr algn="l" fontAlgn="b"/>
                      <a:r>
                        <a:rPr lang="en-US" sz="1000" b="0" i="0" u="none" strike="noStrike">
                          <a:effectLst/>
                          <a:latin typeface="Arial" panose="020B0604020202020204" pitchFamily="34" charset="0"/>
                        </a:rPr>
                        <a:t>Fuel Liquefaction Thermal Lift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dirty="0">
                          <a:solidFill>
                            <a:srgbClr val="FA7D00"/>
                          </a:solidFill>
                          <a:effectLst/>
                          <a:latin typeface="Calibri" panose="020F0502020204030204" pitchFamily="34" charset="0"/>
                        </a:rPr>
                        <a:t>429</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dirty="0">
                          <a:effectLst/>
                          <a:latin typeface="Arial" panose="020B0604020202020204" pitchFamily="34" charset="0"/>
                        </a:rPr>
                        <a:t>W</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87662285"/>
                  </a:ext>
                </a:extLst>
              </a:tr>
              <a:tr h="190500">
                <a:tc>
                  <a:txBody>
                    <a:bodyPr/>
                    <a:lstStyle/>
                    <a:p>
                      <a:pPr algn="l" fontAlgn="b"/>
                      <a:r>
                        <a:rPr lang="en-US" sz="1000" b="0" i="0" u="none" strike="noStrike">
                          <a:effectLst/>
                          <a:latin typeface="Arial" panose="020B0604020202020204" pitchFamily="34" charset="0"/>
                        </a:rPr>
                        <a:t>Number of Cryocoolers Required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dirty="0">
                          <a:solidFill>
                            <a:srgbClr val="FA7D00"/>
                          </a:solidFill>
                          <a:effectLst/>
                          <a:latin typeface="Calibri" panose="020F0502020204030204" pitchFamily="34" charset="0"/>
                        </a:rPr>
                        <a:t>22</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458934486"/>
                  </a:ext>
                </a:extLst>
              </a:tr>
              <a:tr h="190500">
                <a:tc>
                  <a:txBody>
                    <a:bodyPr/>
                    <a:lstStyle/>
                    <a:p>
                      <a:pPr algn="l" fontAlgn="b"/>
                      <a:r>
                        <a:rPr lang="en-US" sz="1000" b="0" i="0" u="none" strike="noStrike" dirty="0">
                          <a:effectLst/>
                          <a:latin typeface="Arial" panose="020B0604020202020204" pitchFamily="34" charset="0"/>
                        </a:rPr>
                        <a:t>Mass of Cryocoolers &amp; Radiators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000" b="1" i="0" u="none" strike="noStrike">
                          <a:solidFill>
                            <a:srgbClr val="FA7D00"/>
                          </a:solidFill>
                          <a:effectLst/>
                          <a:latin typeface="Calibri" panose="020F0502020204030204" pitchFamily="34" charset="0"/>
                        </a:rPr>
                        <a:t>2.34</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2F2F2"/>
                    </a:solidFill>
                  </a:tcPr>
                </a:tc>
                <a:tc>
                  <a:txBody>
                    <a:bodyPr/>
                    <a:lstStyle/>
                    <a:p>
                      <a:pPr algn="l" fontAlgn="b"/>
                      <a:r>
                        <a:rPr lang="en-US" sz="1000" b="0" i="0" u="none" strike="noStrike" dirty="0" err="1">
                          <a:effectLst/>
                          <a:latin typeface="Arial" panose="020B0604020202020204" pitchFamily="34" charset="0"/>
                        </a:rPr>
                        <a:t>tonnes</a:t>
                      </a:r>
                      <a:endParaRPr lang="en-US" sz="1000" b="0" i="0" u="none" strike="noStrike" dirty="0">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253136991"/>
                  </a:ext>
                </a:extLst>
              </a:tr>
              <a:tr h="190500">
                <a:tc>
                  <a:txBody>
                    <a:bodyPr/>
                    <a:lstStyle/>
                    <a:p>
                      <a:pPr algn="l" fontAlgn="b"/>
                      <a:r>
                        <a:rPr lang="en-US" sz="1000" b="0" i="1" u="none" strike="noStrike">
                          <a:effectLst/>
                          <a:latin typeface="Calibri" panose="020F0502020204030204" pitchFamily="34" charset="0"/>
                        </a:rPr>
                        <a:t>Return on Landed Mass in 1 year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3F3F3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000" b="1" i="0" u="none" strike="noStrike">
                          <a:solidFill>
                            <a:srgbClr val="3F3F3F"/>
                          </a:solidFill>
                          <a:effectLst/>
                          <a:latin typeface="Calibri" panose="020F0502020204030204" pitchFamily="34" charset="0"/>
                        </a:rPr>
                        <a:t>0.71</a:t>
                      </a:r>
                    </a:p>
                  </a:txBody>
                  <a:tcPr marL="9525" marR="9525" marT="9525" marB="0" anchor="b">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l" fontAlgn="b"/>
                      <a:endParaRPr lang="en-US" sz="1000" b="0" i="0" u="none" strike="noStrike" dirty="0">
                        <a:effectLst/>
                        <a:latin typeface="Arial" panose="020B0604020202020204" pitchFamily="34" charset="0"/>
                      </a:endParaRPr>
                    </a:p>
                  </a:txBody>
                  <a:tcPr marL="9525" marR="9525" marT="9525" marB="0" anchor="b">
                    <a:lnL w="6350" cap="flat" cmpd="sng" algn="ctr">
                      <a:solidFill>
                        <a:srgbClr val="3F3F3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7443962"/>
                  </a:ext>
                </a:extLst>
              </a:tr>
            </a:tbl>
          </a:graphicData>
        </a:graphic>
      </p:graphicFrame>
      <p:graphicFrame>
        <p:nvGraphicFramePr>
          <p:cNvPr id="88" name="Table 87">
            <a:extLst>
              <a:ext uri="{FF2B5EF4-FFF2-40B4-BE49-F238E27FC236}">
                <a16:creationId xmlns:a16="http://schemas.microsoft.com/office/drawing/2014/main" id="{009592B2-8574-40B2-9CE1-3D669E23E3BB}"/>
              </a:ext>
            </a:extLst>
          </p:cNvPr>
          <p:cNvGraphicFramePr>
            <a:graphicFrameLocks noGrp="1"/>
          </p:cNvGraphicFramePr>
          <p:nvPr/>
        </p:nvGraphicFramePr>
        <p:xfrm>
          <a:off x="6477981" y="3394989"/>
          <a:ext cx="3505200" cy="1905000"/>
        </p:xfrm>
        <a:graphic>
          <a:graphicData uri="http://schemas.openxmlformats.org/drawingml/2006/table">
            <a:tbl>
              <a:tblPr/>
              <a:tblGrid>
                <a:gridCol w="2336800">
                  <a:extLst>
                    <a:ext uri="{9D8B030D-6E8A-4147-A177-3AD203B41FA5}">
                      <a16:colId xmlns:a16="http://schemas.microsoft.com/office/drawing/2014/main" val="173516656"/>
                    </a:ext>
                  </a:extLst>
                </a:gridCol>
                <a:gridCol w="584200">
                  <a:extLst>
                    <a:ext uri="{9D8B030D-6E8A-4147-A177-3AD203B41FA5}">
                      <a16:colId xmlns:a16="http://schemas.microsoft.com/office/drawing/2014/main" val="2313545119"/>
                    </a:ext>
                  </a:extLst>
                </a:gridCol>
                <a:gridCol w="584200">
                  <a:extLst>
                    <a:ext uri="{9D8B030D-6E8A-4147-A177-3AD203B41FA5}">
                      <a16:colId xmlns:a16="http://schemas.microsoft.com/office/drawing/2014/main" val="3890991585"/>
                    </a:ext>
                  </a:extLst>
                </a:gridCol>
              </a:tblGrid>
              <a:tr h="190500">
                <a:tc>
                  <a:txBody>
                    <a:bodyPr/>
                    <a:lstStyle/>
                    <a:p>
                      <a:pPr algn="l" fontAlgn="b"/>
                      <a:r>
                        <a:rPr lang="en-US" sz="1000" b="1" i="0" u="none" strike="noStrike">
                          <a:effectLst/>
                          <a:latin typeface="Arial" panose="020B0604020202020204" pitchFamily="34" charset="0"/>
                        </a:rPr>
                        <a:t>METHANE LIQUEFACTION</a:t>
                      </a:r>
                    </a:p>
                  </a:txBody>
                  <a:tcPr marL="9525" marR="9525" marT="9525"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a:noFill/>
                    </a:lnR>
                    <a:lnT w="12700" cap="flat" cmpd="sng" algn="ctr">
                      <a:solidFill>
                        <a:schemeClr val="tx1"/>
                      </a:solidFill>
                      <a:prstDash val="solid"/>
                      <a:round/>
                      <a:headEnd type="none" w="med" len="med"/>
                      <a:tailEnd type="none" w="med" len="med"/>
                    </a:lnT>
                    <a:lnB w="6350" cap="flat" cmpd="sng" algn="ctr">
                      <a:solidFill>
                        <a:srgbClr val="7F7F7F"/>
                      </a:solidFill>
                      <a:prstDash val="solid"/>
                      <a:round/>
                      <a:headEnd type="none" w="med" len="med"/>
                      <a:tailEnd type="none" w="med" len="med"/>
                    </a:lnB>
                  </a:tcPr>
                </a:tc>
                <a:tc>
                  <a:txBody>
                    <a:bodyPr/>
                    <a:lstStyle/>
                    <a:p>
                      <a:pPr algn="l" fontAlgn="b"/>
                      <a:endParaRPr lang="en-US" sz="1000" b="0" i="0" u="none" strike="noStrike">
                        <a:effectLst/>
                        <a:latin typeface="Arial" panose="020B0604020202020204" pitchFamily="34" charset="0"/>
                      </a:endParaRPr>
                    </a:p>
                  </a:txBody>
                  <a:tcPr marL="9525" marR="9525" marT="9525"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085080019"/>
                  </a:ext>
                </a:extLst>
              </a:tr>
              <a:tr h="190500">
                <a:tc>
                  <a:txBody>
                    <a:bodyPr/>
                    <a:lstStyle/>
                    <a:p>
                      <a:pPr algn="l" fontAlgn="b"/>
                      <a:r>
                        <a:rPr lang="en-US" sz="1000" b="0" i="0" u="none" strike="noStrike">
                          <a:effectLst/>
                          <a:latin typeface="Arial" panose="020B0604020202020204" pitchFamily="34" charset="0"/>
                        </a:rPr>
                        <a:t>Oxygen Mass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10</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545960392"/>
                  </a:ext>
                </a:extLst>
              </a:tr>
              <a:tr h="190500">
                <a:tc>
                  <a:txBody>
                    <a:bodyPr/>
                    <a:lstStyle/>
                    <a:p>
                      <a:pPr algn="l" fontAlgn="b"/>
                      <a:r>
                        <a:rPr lang="en-US" sz="1000" b="0" i="0" u="none" strike="noStrike">
                          <a:effectLst/>
                          <a:latin typeface="Arial" panose="020B0604020202020204" pitchFamily="34" charset="0"/>
                        </a:rPr>
                        <a:t>LOX/Fuel Ratio</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3.6</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075515442"/>
                  </a:ext>
                </a:extLst>
              </a:tr>
              <a:tr h="190500">
                <a:tc>
                  <a:txBody>
                    <a:bodyPr/>
                    <a:lstStyle/>
                    <a:p>
                      <a:pPr algn="l" fontAlgn="b"/>
                      <a:r>
                        <a:rPr lang="en-US" sz="1000" b="0" i="0" u="none" strike="noStrike">
                          <a:effectLst/>
                          <a:latin typeface="Arial" panose="020B0604020202020204" pitchFamily="34" charset="0"/>
                        </a:rPr>
                        <a:t>CH4 Mass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2.78</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399823573"/>
                  </a:ext>
                </a:extLst>
              </a:tr>
              <a:tr h="190500">
                <a:tc>
                  <a:txBody>
                    <a:bodyPr/>
                    <a:lstStyle/>
                    <a:p>
                      <a:pPr algn="l" fontAlgn="b"/>
                      <a:r>
                        <a:rPr lang="en-US" sz="1000" b="0" i="0" u="none" strike="noStrike">
                          <a:effectLst/>
                          <a:latin typeface="Arial" panose="020B0604020202020204" pitchFamily="34" charset="0"/>
                        </a:rPr>
                        <a:t>Carbon Mass Required (tonnes)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2.08</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089843417"/>
                  </a:ext>
                </a:extLst>
              </a:tr>
              <a:tr h="190500">
                <a:tc>
                  <a:txBody>
                    <a:bodyPr/>
                    <a:lstStyle/>
                    <a:p>
                      <a:pPr algn="l" fontAlgn="b"/>
                      <a:r>
                        <a:rPr lang="en-US" sz="1000" b="0" i="0" u="none" strike="noStrike">
                          <a:effectLst/>
                          <a:latin typeface="Arial" panose="020B0604020202020204" pitchFamily="34" charset="0"/>
                        </a:rPr>
                        <a:t>Mass of Cryotel GT</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0" i="0" u="none" strike="noStrike">
                          <a:solidFill>
                            <a:srgbClr val="3F3F76"/>
                          </a:solidFill>
                          <a:effectLst/>
                          <a:latin typeface="Calibri" panose="020F0502020204030204" pitchFamily="34" charset="0"/>
                        </a:rPr>
                        <a:t>3.1</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FCC99"/>
                    </a:solidFill>
                  </a:tcPr>
                </a:tc>
                <a:tc>
                  <a:txBody>
                    <a:bodyPr/>
                    <a:lstStyle/>
                    <a:p>
                      <a:pPr algn="l" fontAlgn="b"/>
                      <a:r>
                        <a:rPr lang="en-US" sz="1000" b="0" i="0" u="none" strike="noStrike">
                          <a:effectLst/>
                          <a:latin typeface="Arial" panose="020B0604020202020204" pitchFamily="34" charset="0"/>
                        </a:rPr>
                        <a:t>kg</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68426986"/>
                  </a:ext>
                </a:extLst>
              </a:tr>
              <a:tr h="190500">
                <a:tc>
                  <a:txBody>
                    <a:bodyPr/>
                    <a:lstStyle/>
                    <a:p>
                      <a:pPr algn="l" fontAlgn="b"/>
                      <a:r>
                        <a:rPr lang="en-US" sz="1000" b="0" i="0" u="none" strike="noStrike" dirty="0">
                          <a:effectLst/>
                          <a:latin typeface="Arial" panose="020B0604020202020204" pitchFamily="34" charset="0"/>
                        </a:rPr>
                        <a:t>Fuel Liquefaction Thermal Lift Required </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169</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W</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530321785"/>
                  </a:ext>
                </a:extLst>
              </a:tr>
              <a:tr h="190500">
                <a:tc>
                  <a:txBody>
                    <a:bodyPr/>
                    <a:lstStyle/>
                    <a:p>
                      <a:pPr algn="l" fontAlgn="b"/>
                      <a:r>
                        <a:rPr lang="en-US" sz="1000" b="0" i="0" u="none" strike="noStrike">
                          <a:effectLst/>
                          <a:latin typeface="Arial" panose="020B0604020202020204" pitchFamily="34" charset="0"/>
                        </a:rPr>
                        <a:t>Number of Cryocoolers Required</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8</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7F7F7F"/>
                      </a:solidFill>
                      <a:prstDash val="solid"/>
                      <a:round/>
                      <a:headEnd type="none" w="med" len="med"/>
                      <a:tailEnd type="none" w="med" len="med"/>
                    </a:lnB>
                    <a:solidFill>
                      <a:srgbClr val="F2F2F2"/>
                    </a:solidFill>
                  </a:tcPr>
                </a:tc>
                <a:tc>
                  <a:txBody>
                    <a:bodyPr/>
                    <a:lstStyle/>
                    <a:p>
                      <a:pPr algn="l" fontAlgn="b"/>
                      <a:endParaRPr lang="en-US" sz="1000" b="0" i="0" u="none" strike="noStrike">
                        <a:effectLst/>
                        <a:latin typeface="Arial" panose="020B0604020202020204" pitchFamily="34" charset="0"/>
                      </a:endParaRP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47817397"/>
                  </a:ext>
                </a:extLst>
              </a:tr>
              <a:tr h="190500">
                <a:tc>
                  <a:txBody>
                    <a:bodyPr/>
                    <a:lstStyle/>
                    <a:p>
                      <a:pPr algn="l" fontAlgn="b"/>
                      <a:r>
                        <a:rPr lang="en-US" sz="1000" b="0" i="0" u="none" strike="noStrike" dirty="0">
                          <a:effectLst/>
                          <a:latin typeface="Arial" panose="020B0604020202020204" pitchFamily="34" charset="0"/>
                        </a:rPr>
                        <a:t>Mass of Cryocoolers &amp; Radiators</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7F7F7F"/>
                      </a:solidFill>
                      <a:prstDash val="solid"/>
                      <a:round/>
                      <a:headEnd type="none" w="med" len="med"/>
                      <a:tailEnd type="none" w="med" len="med"/>
                    </a:lnR>
                    <a:lnT>
                      <a:noFill/>
                    </a:lnT>
                    <a:lnB>
                      <a:noFill/>
                    </a:lnB>
                  </a:tcPr>
                </a:tc>
                <a:tc>
                  <a:txBody>
                    <a:bodyPr/>
                    <a:lstStyle/>
                    <a:p>
                      <a:pPr algn="r" fontAlgn="b"/>
                      <a:r>
                        <a:rPr lang="en-US" sz="1100" b="1" i="0" u="none" strike="noStrike">
                          <a:solidFill>
                            <a:srgbClr val="FA7D00"/>
                          </a:solidFill>
                          <a:effectLst/>
                          <a:latin typeface="Calibri" panose="020F0502020204030204" pitchFamily="34" charset="0"/>
                        </a:rPr>
                        <a:t>0.065</a:t>
                      </a:r>
                    </a:p>
                  </a:txBody>
                  <a:tcPr marL="9525" marR="9525" marT="9525" marB="0" anchor="b">
                    <a:lnL w="6350" cap="flat" cmpd="sng" algn="ctr">
                      <a:solidFill>
                        <a:srgbClr val="7F7F7F"/>
                      </a:solidFill>
                      <a:prstDash val="solid"/>
                      <a:round/>
                      <a:headEnd type="none" w="med" len="med"/>
                      <a:tailEnd type="none" w="med" len="med"/>
                    </a:lnL>
                    <a:lnR w="6350" cap="flat" cmpd="sng" algn="ctr">
                      <a:solidFill>
                        <a:srgbClr val="7F7F7F"/>
                      </a:solidFill>
                      <a:prstDash val="solid"/>
                      <a:round/>
                      <a:headEnd type="none" w="med" len="med"/>
                      <a:tailEnd type="none" w="med" len="med"/>
                    </a:lnR>
                    <a:lnT w="6350" cap="flat" cmpd="sng" algn="ctr">
                      <a:solidFill>
                        <a:srgbClr val="7F7F7F"/>
                      </a:solidFill>
                      <a:prstDash val="solid"/>
                      <a:round/>
                      <a:headEnd type="none" w="med" len="med"/>
                      <a:tailEnd type="none" w="med" len="med"/>
                    </a:lnT>
                    <a:lnB w="6350" cap="flat" cmpd="sng" algn="ctr">
                      <a:solidFill>
                        <a:srgbClr val="3F3F3F"/>
                      </a:solidFill>
                      <a:prstDash val="solid"/>
                      <a:round/>
                      <a:headEnd type="none" w="med" len="med"/>
                      <a:tailEnd type="none" w="med" len="med"/>
                    </a:lnB>
                    <a:solidFill>
                      <a:srgbClr val="F2F2F2"/>
                    </a:solidFill>
                  </a:tcPr>
                </a:tc>
                <a:tc>
                  <a:txBody>
                    <a:bodyPr/>
                    <a:lstStyle/>
                    <a:p>
                      <a:pPr algn="l" fontAlgn="b"/>
                      <a:r>
                        <a:rPr lang="en-US" sz="1000" b="0" i="0" u="none" strike="noStrike">
                          <a:effectLst/>
                          <a:latin typeface="Arial" panose="020B0604020202020204" pitchFamily="34" charset="0"/>
                        </a:rPr>
                        <a:t>tonnes</a:t>
                      </a:r>
                    </a:p>
                  </a:txBody>
                  <a:tcPr marL="9525" marR="9525" marT="9525" marB="0" anchor="b">
                    <a:lnL w="6350" cap="flat" cmpd="sng" algn="ctr">
                      <a:solidFill>
                        <a:srgbClr val="7F7F7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046713613"/>
                  </a:ext>
                </a:extLst>
              </a:tr>
              <a:tr h="190500">
                <a:tc>
                  <a:txBody>
                    <a:bodyPr/>
                    <a:lstStyle/>
                    <a:p>
                      <a:pPr algn="l" fontAlgn="b"/>
                      <a:r>
                        <a:rPr lang="en-US" sz="1100" b="0" i="1" u="none" strike="noStrike">
                          <a:effectLst/>
                          <a:latin typeface="Calibri" panose="020F0502020204030204" pitchFamily="34" charset="0"/>
                        </a:rPr>
                        <a:t>Return on Landed Mass in 1 year</a:t>
                      </a:r>
                    </a:p>
                  </a:txBody>
                  <a:tcPr marL="9525" marR="9525" marT="9525" marB="0" anchor="b">
                    <a:lnL w="12700" cap="flat" cmpd="sng" algn="ctr">
                      <a:solidFill>
                        <a:schemeClr val="tx1"/>
                      </a:solidFill>
                      <a:prstDash val="solid"/>
                      <a:round/>
                      <a:headEnd type="none" w="med" len="med"/>
                      <a:tailEnd type="none" w="med" len="med"/>
                    </a:lnL>
                    <a:lnR w="6350" cap="flat" cmpd="sng" algn="ctr">
                      <a:solidFill>
                        <a:srgbClr val="3F3F3F"/>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1" i="0" u="none" strike="noStrike">
                          <a:solidFill>
                            <a:srgbClr val="3F3F3F"/>
                          </a:solidFill>
                          <a:effectLst/>
                          <a:latin typeface="Calibri" panose="020F0502020204030204" pitchFamily="34" charset="0"/>
                        </a:rPr>
                        <a:t>1.30</a:t>
                      </a:r>
                    </a:p>
                  </a:txBody>
                  <a:tcPr marL="9525" marR="9525" marT="9525" marB="0" anchor="b">
                    <a:lnL w="6350" cap="flat" cmpd="sng" algn="ctr">
                      <a:solidFill>
                        <a:srgbClr val="3F3F3F"/>
                      </a:solidFill>
                      <a:prstDash val="solid"/>
                      <a:round/>
                      <a:headEnd type="none" w="med" len="med"/>
                      <a:tailEnd type="none" w="med" len="med"/>
                    </a:lnL>
                    <a:lnR w="6350" cap="flat" cmpd="sng" algn="ctr">
                      <a:solidFill>
                        <a:srgbClr val="3F3F3F"/>
                      </a:solidFill>
                      <a:prstDash val="solid"/>
                      <a:round/>
                      <a:headEnd type="none" w="med" len="med"/>
                      <a:tailEnd type="none" w="med" len="med"/>
                    </a:lnR>
                    <a:lnT w="6350" cap="flat" cmpd="sng" algn="ctr">
                      <a:solidFill>
                        <a:srgbClr val="3F3F3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2F2F2"/>
                    </a:solidFill>
                  </a:tcPr>
                </a:tc>
                <a:tc>
                  <a:txBody>
                    <a:bodyPr/>
                    <a:lstStyle/>
                    <a:p>
                      <a:pPr algn="l" fontAlgn="b"/>
                      <a:endParaRPr lang="en-US" sz="1000" b="0" i="0" u="none" strike="noStrike" dirty="0">
                        <a:effectLst/>
                        <a:latin typeface="Arial" panose="020B0604020202020204" pitchFamily="34" charset="0"/>
                      </a:endParaRPr>
                    </a:p>
                  </a:txBody>
                  <a:tcPr marL="9525" marR="9525" marT="9525" marB="0" anchor="b">
                    <a:lnL w="6350" cap="flat" cmpd="sng" algn="ctr">
                      <a:solidFill>
                        <a:srgbClr val="3F3F3F"/>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7244553"/>
                  </a:ext>
                </a:extLst>
              </a:tr>
            </a:tbl>
          </a:graphicData>
        </a:graphic>
      </p:graphicFrame>
    </p:spTree>
    <p:extLst>
      <p:ext uri="{BB962C8B-B14F-4D97-AF65-F5344CB8AC3E}">
        <p14:creationId xmlns:p14="http://schemas.microsoft.com/office/powerpoint/2010/main" val="22015472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71F11-29A4-60D9-B722-D23EB02F8CFC}"/>
              </a:ext>
            </a:extLst>
          </p:cNvPr>
          <p:cNvSpPr>
            <a:spLocks noGrp="1"/>
          </p:cNvSpPr>
          <p:nvPr>
            <p:ph type="title"/>
          </p:nvPr>
        </p:nvSpPr>
        <p:spPr/>
        <p:txBody>
          <a:bodyPr/>
          <a:lstStyle/>
          <a:p>
            <a:r>
              <a:rPr lang="en-US" dirty="0"/>
              <a:t>ISRU Technology Impact on Earth</a:t>
            </a:r>
          </a:p>
        </p:txBody>
      </p:sp>
      <p:sp>
        <p:nvSpPr>
          <p:cNvPr id="4" name="Slide Number Placeholder 3">
            <a:extLst>
              <a:ext uri="{FF2B5EF4-FFF2-40B4-BE49-F238E27FC236}">
                <a16:creationId xmlns:a16="http://schemas.microsoft.com/office/drawing/2014/main" id="{1DA55BD4-00A9-884E-3C5B-A2D0C7B7821B}"/>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33</a:t>
            </a:fld>
            <a:endParaRPr lang="en-US" dirty="0">
              <a:solidFill>
                <a:prstClr val="black"/>
              </a:solidFill>
            </a:endParaRPr>
          </a:p>
        </p:txBody>
      </p:sp>
      <p:pic>
        <p:nvPicPr>
          <p:cNvPr id="10" name="Picture 9">
            <a:extLst>
              <a:ext uri="{FF2B5EF4-FFF2-40B4-BE49-F238E27FC236}">
                <a16:creationId xmlns:a16="http://schemas.microsoft.com/office/drawing/2014/main" id="{28BD0E9D-138A-25B1-5222-A22E4023B6AC}"/>
              </a:ext>
            </a:extLst>
          </p:cNvPr>
          <p:cNvPicPr>
            <a:picLocks noChangeAspect="1"/>
          </p:cNvPicPr>
          <p:nvPr/>
        </p:nvPicPr>
        <p:blipFill rotWithShape="1">
          <a:blip r:embed="rId2"/>
          <a:srcRect t="9063" b="3256"/>
          <a:stretch/>
        </p:blipFill>
        <p:spPr>
          <a:xfrm>
            <a:off x="0" y="846139"/>
            <a:ext cx="12192000" cy="6011861"/>
          </a:xfrm>
          <a:prstGeom prst="rect">
            <a:avLst/>
          </a:prstGeom>
        </p:spPr>
      </p:pic>
      <p:sp>
        <p:nvSpPr>
          <p:cNvPr id="3" name="TextBox 2">
            <a:extLst>
              <a:ext uri="{FF2B5EF4-FFF2-40B4-BE49-F238E27FC236}">
                <a16:creationId xmlns:a16="http://schemas.microsoft.com/office/drawing/2014/main" id="{2C3F16D3-44F3-F4C0-A9CC-50E9D7A5FEA1}"/>
              </a:ext>
            </a:extLst>
          </p:cNvPr>
          <p:cNvSpPr txBox="1"/>
          <p:nvPr/>
        </p:nvSpPr>
        <p:spPr>
          <a:xfrm>
            <a:off x="4971329" y="6569947"/>
            <a:ext cx="2249342" cy="246221"/>
          </a:xfrm>
          <a:prstGeom prst="rect">
            <a:avLst/>
          </a:prstGeom>
          <a:noFill/>
        </p:spPr>
        <p:txBody>
          <a:bodyPr wrap="square" rtlCol="0">
            <a:spAutoFit/>
          </a:bodyPr>
          <a:lstStyle/>
          <a:p>
            <a:pPr algn="ctr"/>
            <a:r>
              <a:rPr lang="en-US" sz="1000" i="1" dirty="0">
                <a:solidFill>
                  <a:schemeClr val="bg1"/>
                </a:solidFill>
              </a:rPr>
              <a:t>Image Credit: NASA</a:t>
            </a:r>
          </a:p>
        </p:txBody>
      </p:sp>
      <p:sp>
        <p:nvSpPr>
          <p:cNvPr id="5" name="TextBox 4">
            <a:extLst>
              <a:ext uri="{FF2B5EF4-FFF2-40B4-BE49-F238E27FC236}">
                <a16:creationId xmlns:a16="http://schemas.microsoft.com/office/drawing/2014/main" id="{C90EBBD3-2C64-43F3-FCE7-1CE4E900D296}"/>
              </a:ext>
            </a:extLst>
          </p:cNvPr>
          <p:cNvSpPr txBox="1"/>
          <p:nvPr/>
        </p:nvSpPr>
        <p:spPr>
          <a:xfrm>
            <a:off x="418289" y="1011677"/>
            <a:ext cx="11293813" cy="1754326"/>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rgbClr val="FFFFFF"/>
                </a:solidFill>
              </a:rPr>
              <a:t>Water electrolysis can be used to produce hydrogen at a large scale</a:t>
            </a:r>
          </a:p>
          <a:p>
            <a:pPr marL="285750" indent="-285750">
              <a:buFont typeface="Arial" panose="020B0604020202020204" pitchFamily="34" charset="0"/>
              <a:buChar char="•"/>
            </a:pPr>
            <a:r>
              <a:rPr lang="en-US" dirty="0">
                <a:solidFill>
                  <a:srgbClr val="FFFFFF"/>
                </a:solidFill>
              </a:rPr>
              <a:t>Hydrogen reduction of iron oxides is being used to make steel with no carbon emissions</a:t>
            </a:r>
          </a:p>
          <a:p>
            <a:pPr marL="285750" indent="-285750">
              <a:buFont typeface="Arial" panose="020B0604020202020204" pitchFamily="34" charset="0"/>
              <a:buChar char="•"/>
            </a:pPr>
            <a:r>
              <a:rPr lang="en-US" dirty="0">
                <a:solidFill>
                  <a:srgbClr val="FFFFFF"/>
                </a:solidFill>
              </a:rPr>
              <a:t>Solar-carbothermal reduction and molten regolith electrolysis can be used to produce silicon with no carbon emissions</a:t>
            </a:r>
          </a:p>
          <a:p>
            <a:pPr marL="285750" indent="-285750">
              <a:buFont typeface="Arial" panose="020B0604020202020204" pitchFamily="34" charset="0"/>
              <a:buChar char="•"/>
            </a:pPr>
            <a:r>
              <a:rPr lang="en-US" dirty="0">
                <a:solidFill>
                  <a:srgbClr val="FFFFFF"/>
                </a:solidFill>
              </a:rPr>
              <a:t>Sabatier process can convert carbon dioxide and hydrogen into methane</a:t>
            </a:r>
          </a:p>
          <a:p>
            <a:pPr marL="285750" indent="-285750">
              <a:buFont typeface="Arial" panose="020B0604020202020204" pitchFamily="34" charset="0"/>
              <a:buChar char="•"/>
            </a:pPr>
            <a:r>
              <a:rPr lang="en-US" dirty="0">
                <a:solidFill>
                  <a:srgbClr val="FFFFFF"/>
                </a:solidFill>
              </a:rPr>
              <a:t>Carbon dioxide and water can be used to make plastics</a:t>
            </a:r>
          </a:p>
        </p:txBody>
      </p:sp>
    </p:spTree>
    <p:extLst>
      <p:ext uri="{BB962C8B-B14F-4D97-AF65-F5344CB8AC3E}">
        <p14:creationId xmlns:p14="http://schemas.microsoft.com/office/powerpoint/2010/main" val="1351793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ubble eXtreme Deep Field"/>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b="24164"/>
          <a:stretch/>
        </p:blipFill>
        <p:spPr bwMode="auto">
          <a:xfrm>
            <a:off x="1524000" y="806628"/>
            <a:ext cx="9144000" cy="605137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pPr algn="ctr"/>
            <a:r>
              <a:rPr lang="en-US" dirty="0"/>
              <a:t>Thank You!</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34</a:t>
            </a:fld>
            <a:endParaRPr lang="en-US" dirty="0">
              <a:solidFill>
                <a:prstClr val="black"/>
              </a:solidFill>
            </a:endParaRPr>
          </a:p>
        </p:txBody>
      </p:sp>
      <p:sp>
        <p:nvSpPr>
          <p:cNvPr id="6" name="Rectangle 5"/>
          <p:cNvSpPr/>
          <p:nvPr/>
        </p:nvSpPr>
        <p:spPr>
          <a:xfrm>
            <a:off x="1642665" y="3681431"/>
            <a:ext cx="8906670" cy="1200329"/>
          </a:xfrm>
          <a:prstGeom prst="rect">
            <a:avLst/>
          </a:prstGeom>
        </p:spPr>
        <p:txBody>
          <a:bodyPr wrap="square">
            <a:spAutoFit/>
          </a:bodyPr>
          <a:lstStyle/>
          <a:p>
            <a:pPr algn="ctr"/>
            <a:r>
              <a:rPr lang="en-US" b="1" dirty="0">
                <a:solidFill>
                  <a:schemeClr val="bg1"/>
                </a:solidFill>
                <a:latin typeface="Gotham"/>
              </a:rPr>
              <a:t>“Exploration is in our nature. We began as wanderers, and we are wanderers still. We have lingered long enough on the shores of the cosmic ocean. We are ready at last to set sail for the stars.”     </a:t>
            </a:r>
            <a:endParaRPr lang="en-US" dirty="0">
              <a:solidFill>
                <a:schemeClr val="bg1"/>
              </a:solidFill>
              <a:latin typeface="Gotham"/>
            </a:endParaRPr>
          </a:p>
          <a:p>
            <a:pPr algn="r"/>
            <a:r>
              <a:rPr lang="en-US" i="1" dirty="0">
                <a:solidFill>
                  <a:schemeClr val="bg1"/>
                </a:solidFill>
                <a:latin typeface="Gotham"/>
              </a:rPr>
              <a:t>-Carl Sagan</a:t>
            </a:r>
            <a:endParaRPr lang="en-US" dirty="0">
              <a:solidFill>
                <a:schemeClr val="bg1"/>
              </a:solidFill>
              <a:latin typeface="Gotham"/>
            </a:endParaRPr>
          </a:p>
        </p:txBody>
      </p:sp>
      <p:sp>
        <p:nvSpPr>
          <p:cNvPr id="7" name="TextBox 6"/>
          <p:cNvSpPr txBox="1"/>
          <p:nvPr/>
        </p:nvSpPr>
        <p:spPr>
          <a:xfrm>
            <a:off x="4971329" y="6569947"/>
            <a:ext cx="2249342" cy="246221"/>
          </a:xfrm>
          <a:prstGeom prst="rect">
            <a:avLst/>
          </a:prstGeom>
          <a:noFill/>
        </p:spPr>
        <p:txBody>
          <a:bodyPr wrap="square" rtlCol="0">
            <a:spAutoFit/>
          </a:bodyPr>
          <a:lstStyle/>
          <a:p>
            <a:pPr algn="ctr"/>
            <a:r>
              <a:rPr lang="en-US" sz="1000" i="1" dirty="0">
                <a:solidFill>
                  <a:schemeClr val="bg1"/>
                </a:solidFill>
              </a:rPr>
              <a:t>Image Credit: NASA</a:t>
            </a:r>
          </a:p>
        </p:txBody>
      </p:sp>
      <p:sp>
        <p:nvSpPr>
          <p:cNvPr id="3" name="Rectangle 2">
            <a:extLst>
              <a:ext uri="{FF2B5EF4-FFF2-40B4-BE49-F238E27FC236}">
                <a16:creationId xmlns:a16="http://schemas.microsoft.com/office/drawing/2014/main" id="{9CF2600B-C56C-D616-6AC1-BD197744292A}"/>
              </a:ext>
            </a:extLst>
          </p:cNvPr>
          <p:cNvSpPr/>
          <p:nvPr/>
        </p:nvSpPr>
        <p:spPr>
          <a:xfrm>
            <a:off x="10668000" y="846139"/>
            <a:ext cx="1524000" cy="6011862"/>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6B84819-5F03-75F2-ABDC-E45869988802}"/>
              </a:ext>
            </a:extLst>
          </p:cNvPr>
          <p:cNvSpPr/>
          <p:nvPr/>
        </p:nvSpPr>
        <p:spPr>
          <a:xfrm>
            <a:off x="0" y="846139"/>
            <a:ext cx="1524000" cy="6011861"/>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647347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Backup</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35</a:t>
            </a:fld>
            <a:endParaRPr lang="en-US" dirty="0">
              <a:solidFill>
                <a:prstClr val="black"/>
              </a:solidFill>
            </a:endParaRPr>
          </a:p>
        </p:txBody>
      </p:sp>
      <p:sp>
        <p:nvSpPr>
          <p:cNvPr id="6" name="Rectangle 5"/>
          <p:cNvSpPr/>
          <p:nvPr/>
        </p:nvSpPr>
        <p:spPr>
          <a:xfrm>
            <a:off x="1642665" y="3681431"/>
            <a:ext cx="8906670" cy="1200329"/>
          </a:xfrm>
          <a:prstGeom prst="rect">
            <a:avLst/>
          </a:prstGeom>
        </p:spPr>
        <p:txBody>
          <a:bodyPr wrap="square">
            <a:spAutoFit/>
          </a:bodyPr>
          <a:lstStyle/>
          <a:p>
            <a:pPr algn="ctr"/>
            <a:r>
              <a:rPr lang="en-US" b="1" dirty="0">
                <a:solidFill>
                  <a:schemeClr val="bg1"/>
                </a:solidFill>
                <a:latin typeface="Gotham"/>
              </a:rPr>
              <a:t>“Exploration is in our nature. We began as wanderers, and we are wanderers still. We have lingered long enough on the shores of the cosmic ocean. We are ready at last to set sail for the stars.”     </a:t>
            </a:r>
            <a:endParaRPr lang="en-US" dirty="0">
              <a:solidFill>
                <a:schemeClr val="bg1"/>
              </a:solidFill>
              <a:latin typeface="Gotham"/>
            </a:endParaRPr>
          </a:p>
          <a:p>
            <a:pPr algn="r"/>
            <a:r>
              <a:rPr lang="en-US" i="1" dirty="0">
                <a:solidFill>
                  <a:schemeClr val="bg1"/>
                </a:solidFill>
                <a:latin typeface="Gotham"/>
              </a:rPr>
              <a:t>-Carl Sagan</a:t>
            </a:r>
            <a:endParaRPr lang="en-US" dirty="0">
              <a:solidFill>
                <a:schemeClr val="bg1"/>
              </a:solidFill>
              <a:latin typeface="Gotham"/>
            </a:endParaRPr>
          </a:p>
        </p:txBody>
      </p:sp>
      <p:sp>
        <p:nvSpPr>
          <p:cNvPr id="7" name="TextBox 6"/>
          <p:cNvSpPr txBox="1"/>
          <p:nvPr/>
        </p:nvSpPr>
        <p:spPr>
          <a:xfrm>
            <a:off x="4971329" y="6569947"/>
            <a:ext cx="2249342" cy="246221"/>
          </a:xfrm>
          <a:prstGeom prst="rect">
            <a:avLst/>
          </a:prstGeom>
          <a:noFill/>
        </p:spPr>
        <p:txBody>
          <a:bodyPr wrap="square" rtlCol="0">
            <a:spAutoFit/>
          </a:bodyPr>
          <a:lstStyle/>
          <a:p>
            <a:pPr algn="ctr"/>
            <a:r>
              <a:rPr lang="en-US" sz="1000" i="1" dirty="0">
                <a:solidFill>
                  <a:schemeClr val="bg1"/>
                </a:solidFill>
              </a:rPr>
              <a:t>Image Credit: NASA</a:t>
            </a:r>
          </a:p>
        </p:txBody>
      </p:sp>
    </p:spTree>
    <p:extLst>
      <p:ext uri="{BB962C8B-B14F-4D97-AF65-F5344CB8AC3E}">
        <p14:creationId xmlns:p14="http://schemas.microsoft.com/office/powerpoint/2010/main" val="4273198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13DA-764E-79FB-204F-82C5FEC52E17}"/>
              </a:ext>
            </a:extLst>
          </p:cNvPr>
          <p:cNvSpPr>
            <a:spLocks noGrp="1"/>
          </p:cNvSpPr>
          <p:nvPr>
            <p:ph type="title"/>
          </p:nvPr>
        </p:nvSpPr>
        <p:spPr/>
        <p:txBody>
          <a:bodyPr/>
          <a:lstStyle/>
          <a:p>
            <a:r>
              <a:rPr lang="en-US" dirty="0"/>
              <a:t>Lunar Ice Mining</a:t>
            </a:r>
          </a:p>
        </p:txBody>
      </p:sp>
      <p:sp>
        <p:nvSpPr>
          <p:cNvPr id="4" name="Slide Number Placeholder 3">
            <a:extLst>
              <a:ext uri="{FF2B5EF4-FFF2-40B4-BE49-F238E27FC236}">
                <a16:creationId xmlns:a16="http://schemas.microsoft.com/office/drawing/2014/main" id="{0FF70BAC-8594-31DC-74B5-DE446D295652}"/>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36</a:t>
            </a:fld>
            <a:endParaRPr lang="en-US" dirty="0">
              <a:solidFill>
                <a:prstClr val="black"/>
              </a:solidFill>
            </a:endParaRPr>
          </a:p>
        </p:txBody>
      </p:sp>
      <p:pic>
        <p:nvPicPr>
          <p:cNvPr id="8" name="Picture 7">
            <a:extLst>
              <a:ext uri="{FF2B5EF4-FFF2-40B4-BE49-F238E27FC236}">
                <a16:creationId xmlns:a16="http://schemas.microsoft.com/office/drawing/2014/main" id="{BBBDD372-C2D2-3AC5-9F38-BEE9CB2A2C6F}"/>
              </a:ext>
            </a:extLst>
          </p:cNvPr>
          <p:cNvPicPr>
            <a:picLocks noChangeAspect="1"/>
          </p:cNvPicPr>
          <p:nvPr/>
        </p:nvPicPr>
        <p:blipFill>
          <a:blip r:embed="rId2"/>
          <a:stretch>
            <a:fillRect/>
          </a:stretch>
        </p:blipFill>
        <p:spPr>
          <a:xfrm>
            <a:off x="952316" y="840105"/>
            <a:ext cx="9746164" cy="5482218"/>
          </a:xfrm>
          <a:prstGeom prst="rect">
            <a:avLst/>
          </a:prstGeom>
        </p:spPr>
      </p:pic>
      <p:sp>
        <p:nvSpPr>
          <p:cNvPr id="9" name="TextBox 8">
            <a:extLst>
              <a:ext uri="{FF2B5EF4-FFF2-40B4-BE49-F238E27FC236}">
                <a16:creationId xmlns:a16="http://schemas.microsoft.com/office/drawing/2014/main" id="{352CB3F2-DAA0-5310-0B71-196A1026F36A}"/>
              </a:ext>
            </a:extLst>
          </p:cNvPr>
          <p:cNvSpPr txBox="1"/>
          <p:nvPr/>
        </p:nvSpPr>
        <p:spPr>
          <a:xfrm>
            <a:off x="8277155" y="6231762"/>
            <a:ext cx="2253685" cy="246221"/>
          </a:xfrm>
          <a:prstGeom prst="rect">
            <a:avLst/>
          </a:prstGeom>
          <a:noFill/>
        </p:spPr>
        <p:txBody>
          <a:bodyPr wrap="square" rtlCol="0">
            <a:spAutoFit/>
          </a:bodyPr>
          <a:lstStyle/>
          <a:p>
            <a:r>
              <a:rPr lang="en-US" sz="1000" i="1" dirty="0"/>
              <a:t>Image Credit: Lunar Planetary Institute</a:t>
            </a:r>
          </a:p>
        </p:txBody>
      </p:sp>
      <p:sp>
        <p:nvSpPr>
          <p:cNvPr id="11" name="TextBox 10">
            <a:extLst>
              <a:ext uri="{FF2B5EF4-FFF2-40B4-BE49-F238E27FC236}">
                <a16:creationId xmlns:a16="http://schemas.microsoft.com/office/drawing/2014/main" id="{8D5B88CE-CE29-AA43-DABF-ACC56D126DBA}"/>
              </a:ext>
            </a:extLst>
          </p:cNvPr>
          <p:cNvSpPr txBox="1"/>
          <p:nvPr/>
        </p:nvSpPr>
        <p:spPr>
          <a:xfrm>
            <a:off x="1661160" y="6386172"/>
            <a:ext cx="8869680" cy="369332"/>
          </a:xfrm>
          <a:prstGeom prst="rect">
            <a:avLst/>
          </a:prstGeom>
          <a:noFill/>
        </p:spPr>
        <p:txBody>
          <a:bodyPr wrap="square">
            <a:spAutoFit/>
          </a:bodyPr>
          <a:lstStyle/>
          <a:p>
            <a:r>
              <a:rPr lang="en-US" dirty="0">
                <a:hlinkClick r:id="rId3"/>
              </a:rPr>
              <a:t>https://www.lpi.usra.edu/exploration/multimedia/LunarLandscapesShackleton%20Crater.pdf</a:t>
            </a:r>
            <a:endParaRPr lang="en-US" dirty="0"/>
          </a:p>
        </p:txBody>
      </p:sp>
    </p:spTree>
    <p:extLst>
      <p:ext uri="{BB962C8B-B14F-4D97-AF65-F5344CB8AC3E}">
        <p14:creationId xmlns:p14="http://schemas.microsoft.com/office/powerpoint/2010/main" val="368649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13DA-764E-79FB-204F-82C5FEC52E17}"/>
              </a:ext>
            </a:extLst>
          </p:cNvPr>
          <p:cNvSpPr>
            <a:spLocks noGrp="1"/>
          </p:cNvSpPr>
          <p:nvPr>
            <p:ph type="title"/>
          </p:nvPr>
        </p:nvSpPr>
        <p:spPr/>
        <p:txBody>
          <a:bodyPr/>
          <a:lstStyle/>
          <a:p>
            <a:r>
              <a:rPr lang="en-US" dirty="0"/>
              <a:t>Lunar Ice Mining</a:t>
            </a:r>
          </a:p>
        </p:txBody>
      </p:sp>
      <p:sp>
        <p:nvSpPr>
          <p:cNvPr id="4" name="Slide Number Placeholder 3">
            <a:extLst>
              <a:ext uri="{FF2B5EF4-FFF2-40B4-BE49-F238E27FC236}">
                <a16:creationId xmlns:a16="http://schemas.microsoft.com/office/drawing/2014/main" id="{0FF70BAC-8594-31DC-74B5-DE446D295652}"/>
              </a:ext>
            </a:extLst>
          </p:cNvPr>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37</a:t>
            </a:fld>
            <a:endParaRPr lang="en-US" dirty="0">
              <a:solidFill>
                <a:prstClr val="black"/>
              </a:solidFill>
            </a:endParaRPr>
          </a:p>
        </p:txBody>
      </p:sp>
      <p:pic>
        <p:nvPicPr>
          <p:cNvPr id="6" name="Picture 5">
            <a:extLst>
              <a:ext uri="{FF2B5EF4-FFF2-40B4-BE49-F238E27FC236}">
                <a16:creationId xmlns:a16="http://schemas.microsoft.com/office/drawing/2014/main" id="{9420C773-CD16-1169-D14D-9F1675C94480}"/>
              </a:ext>
            </a:extLst>
          </p:cNvPr>
          <p:cNvPicPr>
            <a:picLocks noChangeAspect="1"/>
          </p:cNvPicPr>
          <p:nvPr/>
        </p:nvPicPr>
        <p:blipFill>
          <a:blip r:embed="rId3"/>
          <a:stretch>
            <a:fillRect/>
          </a:stretch>
        </p:blipFill>
        <p:spPr>
          <a:xfrm>
            <a:off x="2373630" y="1011094"/>
            <a:ext cx="7623810" cy="5242911"/>
          </a:xfrm>
          <a:prstGeom prst="rect">
            <a:avLst/>
          </a:prstGeom>
        </p:spPr>
      </p:pic>
      <p:sp>
        <p:nvSpPr>
          <p:cNvPr id="10" name="TextBox 9">
            <a:extLst>
              <a:ext uri="{FF2B5EF4-FFF2-40B4-BE49-F238E27FC236}">
                <a16:creationId xmlns:a16="http://schemas.microsoft.com/office/drawing/2014/main" id="{AEF949A6-F114-748D-07A8-C8423A288F31}"/>
              </a:ext>
            </a:extLst>
          </p:cNvPr>
          <p:cNvSpPr txBox="1"/>
          <p:nvPr/>
        </p:nvSpPr>
        <p:spPr>
          <a:xfrm>
            <a:off x="2373630" y="6211670"/>
            <a:ext cx="7623810" cy="646331"/>
          </a:xfrm>
          <a:prstGeom prst="rect">
            <a:avLst/>
          </a:prstGeom>
          <a:noFill/>
        </p:spPr>
        <p:txBody>
          <a:bodyPr wrap="square">
            <a:spAutoFit/>
          </a:bodyPr>
          <a:lstStyle/>
          <a:p>
            <a:r>
              <a:rPr lang="en-US" dirty="0">
                <a:solidFill>
                  <a:srgbClr val="222222"/>
                </a:solidFill>
                <a:latin typeface="Arial" panose="020B0604020202020204" pitchFamily="34" charset="0"/>
                <a:hlinkClick r:id="rId4"/>
              </a:rPr>
              <a:t>Linne, D. L., Kleinhenz, J. E., &amp; Paz, A. (2020). Lunar water pilot plant conceptual design. In </a:t>
            </a:r>
            <a:r>
              <a:rPr lang="en-US" i="1" dirty="0">
                <a:solidFill>
                  <a:srgbClr val="222222"/>
                </a:solidFill>
                <a:latin typeface="Arial" panose="020B0604020202020204" pitchFamily="34" charset="0"/>
                <a:hlinkClick r:id="rId4"/>
              </a:rPr>
              <a:t>ASCEND 2020</a:t>
            </a:r>
            <a:r>
              <a:rPr lang="en-US" dirty="0">
                <a:solidFill>
                  <a:srgbClr val="222222"/>
                </a:solidFill>
                <a:latin typeface="Arial" panose="020B0604020202020204" pitchFamily="34" charset="0"/>
                <a:hlinkClick r:id="rId4"/>
              </a:rPr>
              <a:t> (p. 4236).</a:t>
            </a:r>
            <a:endParaRPr lang="en-US" dirty="0"/>
          </a:p>
        </p:txBody>
      </p:sp>
      <p:cxnSp>
        <p:nvCxnSpPr>
          <p:cNvPr id="5" name="Straight Arrow Connector 4">
            <a:extLst>
              <a:ext uri="{FF2B5EF4-FFF2-40B4-BE49-F238E27FC236}">
                <a16:creationId xmlns:a16="http://schemas.microsoft.com/office/drawing/2014/main" id="{3BF8FDBA-65A6-ECC4-4354-AC1245EF4DCB}"/>
              </a:ext>
            </a:extLst>
          </p:cNvPr>
          <p:cNvCxnSpPr/>
          <p:nvPr/>
        </p:nvCxnSpPr>
        <p:spPr>
          <a:xfrm flipH="1" flipV="1">
            <a:off x="7200900" y="4320540"/>
            <a:ext cx="365760" cy="811530"/>
          </a:xfrm>
          <a:prstGeom prst="straightConnector1">
            <a:avLst/>
          </a:prstGeom>
          <a:ln w="28575">
            <a:solidFill>
              <a:srgbClr val="FFFF00"/>
            </a:solidFill>
            <a:tailEnd type="triangle"/>
          </a:ln>
        </p:spPr>
        <p:style>
          <a:lnRef idx="2">
            <a:schemeClr val="accent3"/>
          </a:lnRef>
          <a:fillRef idx="0">
            <a:schemeClr val="accent3"/>
          </a:fillRef>
          <a:effectRef idx="1">
            <a:schemeClr val="accent3"/>
          </a:effectRef>
          <a:fontRef idx="minor">
            <a:schemeClr val="tx1"/>
          </a:fontRef>
        </p:style>
      </p:cxnSp>
      <p:sp>
        <p:nvSpPr>
          <p:cNvPr id="7" name="TextBox 6">
            <a:extLst>
              <a:ext uri="{FF2B5EF4-FFF2-40B4-BE49-F238E27FC236}">
                <a16:creationId xmlns:a16="http://schemas.microsoft.com/office/drawing/2014/main" id="{E3C8DC6A-32B9-6603-593C-F64DEA9C6554}"/>
              </a:ext>
            </a:extLst>
          </p:cNvPr>
          <p:cNvSpPr txBox="1"/>
          <p:nvPr/>
        </p:nvSpPr>
        <p:spPr>
          <a:xfrm>
            <a:off x="7292340" y="5132070"/>
            <a:ext cx="1965960" cy="646331"/>
          </a:xfrm>
          <a:prstGeom prst="rect">
            <a:avLst/>
          </a:prstGeom>
          <a:noFill/>
        </p:spPr>
        <p:txBody>
          <a:bodyPr wrap="square" rtlCol="0">
            <a:spAutoFit/>
          </a:bodyPr>
          <a:lstStyle/>
          <a:p>
            <a:r>
              <a:rPr lang="en-US" dirty="0">
                <a:solidFill>
                  <a:srgbClr val="FFFF00"/>
                </a:solidFill>
              </a:rPr>
              <a:t>Conceptual ISRU Plant Location</a:t>
            </a:r>
          </a:p>
        </p:txBody>
      </p:sp>
    </p:spTree>
    <p:extLst>
      <p:ext uri="{BB962C8B-B14F-4D97-AF65-F5344CB8AC3E}">
        <p14:creationId xmlns:p14="http://schemas.microsoft.com/office/powerpoint/2010/main" val="40146000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Ice Mining</a:t>
            </a:r>
          </a:p>
        </p:txBody>
      </p:sp>
      <p:sp>
        <p:nvSpPr>
          <p:cNvPr id="4" name="Slide Number Placeholder 3"/>
          <p:cNvSpPr>
            <a:spLocks noGrp="1"/>
          </p:cNvSpPr>
          <p:nvPr>
            <p:ph type="sldNum" sz="quarter" idx="12"/>
          </p:nvPr>
        </p:nvSpPr>
        <p:spPr/>
        <p:txBody>
          <a:bodyPr/>
          <a:lstStyle/>
          <a:p>
            <a:pPr>
              <a:defRPr/>
            </a:pPr>
            <a:fld id="{6D1B0E9A-C4F3-4D46-924E-FDCE9F0342D8}" type="slidenum">
              <a:rPr lang="en-US" smtClean="0">
                <a:solidFill>
                  <a:prstClr val="black"/>
                </a:solidFill>
              </a:rPr>
              <a:pPr>
                <a:defRPr/>
              </a:pPr>
              <a:t>38</a:t>
            </a:fld>
            <a:endParaRPr lang="en-US" dirty="0">
              <a:solidFill>
                <a:prstClr val="black"/>
              </a:solidFill>
            </a:endParaRPr>
          </a:p>
        </p:txBody>
      </p:sp>
      <p:sp>
        <p:nvSpPr>
          <p:cNvPr id="5" name="TextBox 4"/>
          <p:cNvSpPr txBox="1"/>
          <p:nvPr/>
        </p:nvSpPr>
        <p:spPr>
          <a:xfrm>
            <a:off x="9206444" y="6475255"/>
            <a:ext cx="1631243" cy="246221"/>
          </a:xfrm>
          <a:prstGeom prst="rect">
            <a:avLst/>
          </a:prstGeom>
          <a:noFill/>
        </p:spPr>
        <p:txBody>
          <a:bodyPr wrap="square" rtlCol="0">
            <a:spAutoFit/>
          </a:bodyPr>
          <a:lstStyle/>
          <a:p>
            <a:r>
              <a:rPr lang="en-US" sz="1000" i="1" dirty="0">
                <a:solidFill>
                  <a:schemeClr val="bg1"/>
                </a:solidFill>
              </a:rPr>
              <a:t>Image Credit: NASA/JSC</a:t>
            </a:r>
          </a:p>
        </p:txBody>
      </p:sp>
      <p:pic>
        <p:nvPicPr>
          <p:cNvPr id="24" name="Picture 23">
            <a:extLst>
              <a:ext uri="{FF2B5EF4-FFF2-40B4-BE49-F238E27FC236}">
                <a16:creationId xmlns:a16="http://schemas.microsoft.com/office/drawing/2014/main" id="{D4556E2F-3C6D-8616-65C3-9D53C5E61148}"/>
              </a:ext>
            </a:extLst>
          </p:cNvPr>
          <p:cNvPicPr>
            <a:picLocks noChangeAspect="1"/>
          </p:cNvPicPr>
          <p:nvPr/>
        </p:nvPicPr>
        <p:blipFill>
          <a:blip r:embed="rId3"/>
          <a:stretch>
            <a:fillRect/>
          </a:stretch>
        </p:blipFill>
        <p:spPr>
          <a:xfrm>
            <a:off x="162926" y="861113"/>
            <a:ext cx="11552824" cy="5496909"/>
          </a:xfrm>
          <a:prstGeom prst="rect">
            <a:avLst/>
          </a:prstGeom>
        </p:spPr>
      </p:pic>
      <p:sp>
        <p:nvSpPr>
          <p:cNvPr id="27" name="TextBox 26">
            <a:extLst>
              <a:ext uri="{FF2B5EF4-FFF2-40B4-BE49-F238E27FC236}">
                <a16:creationId xmlns:a16="http://schemas.microsoft.com/office/drawing/2014/main" id="{488E8B2A-90B1-0239-E0DE-3C95FCF2262E}"/>
              </a:ext>
            </a:extLst>
          </p:cNvPr>
          <p:cNvSpPr txBox="1"/>
          <p:nvPr/>
        </p:nvSpPr>
        <p:spPr>
          <a:xfrm>
            <a:off x="757633" y="6362948"/>
            <a:ext cx="9886158" cy="307777"/>
          </a:xfrm>
          <a:prstGeom prst="rect">
            <a:avLst/>
          </a:prstGeom>
          <a:noFill/>
        </p:spPr>
        <p:txBody>
          <a:bodyPr wrap="square">
            <a:spAutoFit/>
          </a:bodyPr>
          <a:lstStyle/>
          <a:p>
            <a:r>
              <a:rPr lang="en-US" sz="1400" dirty="0">
                <a:solidFill>
                  <a:srgbClr val="222222"/>
                </a:solidFill>
                <a:latin typeface="Arial" panose="020B0604020202020204" pitchFamily="34" charset="0"/>
                <a:hlinkClick r:id="rId4"/>
              </a:rPr>
              <a:t>Kleinhenz, J. E., &amp; Paz, A. (2020). Case studies for lunar </a:t>
            </a:r>
            <a:r>
              <a:rPr lang="en-US" sz="1400" dirty="0" err="1">
                <a:solidFill>
                  <a:srgbClr val="222222"/>
                </a:solidFill>
                <a:latin typeface="Arial" panose="020B0604020202020204" pitchFamily="34" charset="0"/>
                <a:hlinkClick r:id="rId4"/>
              </a:rPr>
              <a:t>isru</a:t>
            </a:r>
            <a:r>
              <a:rPr lang="en-US" sz="1400" dirty="0">
                <a:solidFill>
                  <a:srgbClr val="222222"/>
                </a:solidFill>
                <a:latin typeface="Arial" panose="020B0604020202020204" pitchFamily="34" charset="0"/>
                <a:hlinkClick r:id="rId4"/>
              </a:rPr>
              <a:t> systems utilizing polar water. In </a:t>
            </a:r>
            <a:r>
              <a:rPr lang="en-US" sz="1400" i="1" dirty="0">
                <a:solidFill>
                  <a:srgbClr val="222222"/>
                </a:solidFill>
                <a:latin typeface="Arial" panose="020B0604020202020204" pitchFamily="34" charset="0"/>
                <a:hlinkClick r:id="rId4"/>
              </a:rPr>
              <a:t>ASCEND 2020</a:t>
            </a:r>
            <a:r>
              <a:rPr lang="en-US" sz="1400" dirty="0">
                <a:solidFill>
                  <a:srgbClr val="222222"/>
                </a:solidFill>
                <a:latin typeface="Arial" panose="020B0604020202020204" pitchFamily="34" charset="0"/>
                <a:hlinkClick r:id="rId4"/>
              </a:rPr>
              <a:t> (p. 4042).</a:t>
            </a:r>
            <a:endParaRPr lang="en-US" sz="1400" dirty="0"/>
          </a:p>
        </p:txBody>
      </p:sp>
    </p:spTree>
    <p:extLst>
      <p:ext uri="{BB962C8B-B14F-4D97-AF65-F5344CB8AC3E}">
        <p14:creationId xmlns:p14="http://schemas.microsoft.com/office/powerpoint/2010/main" val="3868035619"/>
      </p:ext>
    </p:extLst>
  </p:cSld>
  <p:clrMapOvr>
    <a:masterClrMapping/>
  </p:clrMapOvr>
</p:sld>
</file>

<file path=ppt/theme/theme1.xml><?xml version="1.0" encoding="utf-8"?>
<a:theme xmlns:a="http://schemas.openxmlformats.org/drawingml/2006/main" name="5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7A136D2C3163D41970F24BD5EE381EC" ma:contentTypeVersion="7" ma:contentTypeDescription="Create a new document." ma:contentTypeScope="" ma:versionID="a269701db02eb047a09df1dfd948ffdd">
  <xsd:schema xmlns:xsd="http://www.w3.org/2001/XMLSchema" xmlns:xs="http://www.w3.org/2001/XMLSchema" xmlns:p="http://schemas.microsoft.com/office/2006/metadata/properties" targetNamespace="http://schemas.microsoft.com/office/2006/metadata/properties" ma:root="true" ma:fieldsID="26e4863383729cb444416dcdc8f5e0b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E34FD4-AFF9-4ABD-961B-7B5F5FD18C27}">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2.xml><?xml version="1.0" encoding="utf-8"?>
<ds:datastoreItem xmlns:ds="http://schemas.openxmlformats.org/officeDocument/2006/customXml" ds:itemID="{5036BBD9-0657-4C54-891B-E8C44A58A5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5F8E2F83-1976-4CD3-A200-10B324EE09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13791</TotalTime>
  <Words>3228</Words>
  <Application>Microsoft Office PowerPoint</Application>
  <PresentationFormat>Widescreen</PresentationFormat>
  <Paragraphs>527</Paragraphs>
  <Slides>38</Slides>
  <Notes>29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38</vt:i4>
      </vt:variant>
    </vt:vector>
  </HeadingPairs>
  <TitlesOfParts>
    <vt:vector size="47" baseType="lpstr">
      <vt:lpstr>Arial</vt:lpstr>
      <vt:lpstr>Arial Bold</vt:lpstr>
      <vt:lpstr>Arial Narrow</vt:lpstr>
      <vt:lpstr>Calibri</vt:lpstr>
      <vt:lpstr>Gotham</vt:lpstr>
      <vt:lpstr>Helvetica Neue</vt:lpstr>
      <vt:lpstr>Helvetica Neue Black Condensed</vt:lpstr>
      <vt:lpstr>5_ExplorationScenario-Updated</vt:lpstr>
      <vt:lpstr>3_ExplorationScenario-Updated</vt:lpstr>
      <vt:lpstr>1st Annual Mexican Aerospace Forum September, 2023</vt:lpstr>
      <vt:lpstr>In-Situ Resource Utilization</vt:lpstr>
      <vt:lpstr>Water on the Moon</vt:lpstr>
      <vt:lpstr>LRO/LCROSS</vt:lpstr>
      <vt:lpstr>Actual presentation will play the video from the link below</vt:lpstr>
      <vt:lpstr>Water on the Moon</vt:lpstr>
      <vt:lpstr>PowerPoint Presentation</vt:lpstr>
      <vt:lpstr>Water on the Moon – PRIME 1</vt:lpstr>
      <vt:lpstr>Actual presentation will play the video from the link below</vt:lpstr>
      <vt:lpstr>Water on the Moon – VIPER</vt:lpstr>
      <vt:lpstr>Actual presentation will play the video from the link below</vt:lpstr>
      <vt:lpstr>Water on the Moon – Light WAVE</vt:lpstr>
      <vt:lpstr>Actual Presentation will play OVEN video (uploaded separately to STRIVES)</vt:lpstr>
      <vt:lpstr>Lunar Ice Mining</vt:lpstr>
      <vt:lpstr>Lunar Ice Mining - Excavation</vt:lpstr>
      <vt:lpstr>Lunar Ice Mining – Water Extraction</vt:lpstr>
      <vt:lpstr>Water Purification and Deionization</vt:lpstr>
      <vt:lpstr>Water Electrolysis</vt:lpstr>
      <vt:lpstr>Propellant from Lunar Water Concept</vt:lpstr>
      <vt:lpstr>Hydrogen Liquefaction</vt:lpstr>
      <vt:lpstr>Oxygen from Regolith – Chemical Composition</vt:lpstr>
      <vt:lpstr>Oxygen from Regolith – Hydrogen Reduction</vt:lpstr>
      <vt:lpstr>Oxygen from Regolith : Solar-Carbothermal Reduction </vt:lpstr>
      <vt:lpstr>Oxygen From Regolith : Solar-Carbothermal Reduction</vt:lpstr>
      <vt:lpstr>Oxygen From Regolith : Solar-Carbothermal Reduction</vt:lpstr>
      <vt:lpstr>Oxygen From Regolith : MRE and Vacuum Pyrolysis</vt:lpstr>
      <vt:lpstr>Martian Atmosphere</vt:lpstr>
      <vt:lpstr>Actual presentation will play the video from the link below </vt:lpstr>
      <vt:lpstr>Water on Mars</vt:lpstr>
      <vt:lpstr>Water on Mars</vt:lpstr>
      <vt:lpstr>Propellant Production on Mars</vt:lpstr>
      <vt:lpstr>Moon to Mars</vt:lpstr>
      <vt:lpstr>ISRU Technology Impact on Earth</vt:lpstr>
      <vt:lpstr>Thank You!</vt:lpstr>
      <vt:lpstr>Backup</vt:lpstr>
      <vt:lpstr>Lunar Ice Mining</vt:lpstr>
      <vt:lpstr>Lunar Ice Mining</vt:lpstr>
      <vt:lpstr>Lunar Ice Mining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EMC 2016 Task Content</dc:title>
  <dc:subject/>
  <dc:creator>Herrmann, Nicole B. (HQ-BJ000)</dc:creator>
  <cp:keywords/>
  <dc:description/>
  <cp:lastModifiedBy>Paz, Aaron (JSC-EP311)</cp:lastModifiedBy>
  <cp:revision>381</cp:revision>
  <dcterms:created xsi:type="dcterms:W3CDTF">2015-06-26T13:45:12Z</dcterms:created>
  <dcterms:modified xsi:type="dcterms:W3CDTF">2023-08-21T16:38:16Z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0x01010097A136D2C3163D41970F24BD5EE381EC</vt:lpwstr>
  </property>
</Properties>
</file>