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4768" r:id="rId4"/>
    <p:sldMasterId id="2147484773" r:id="rId5"/>
  </p:sldMasterIdLst>
  <p:notesMasterIdLst>
    <p:notesMasterId r:id="rId28"/>
  </p:notesMasterIdLst>
  <p:handoutMasterIdLst>
    <p:handoutMasterId r:id="rId29"/>
  </p:handoutMasterIdLst>
  <p:sldIdLst>
    <p:sldId id="925" r:id="rId6"/>
    <p:sldId id="937" r:id="rId7"/>
    <p:sldId id="938" r:id="rId8"/>
    <p:sldId id="939" r:id="rId9"/>
    <p:sldId id="940" r:id="rId10"/>
    <p:sldId id="941" r:id="rId11"/>
    <p:sldId id="929" r:id="rId12"/>
    <p:sldId id="930" r:id="rId13"/>
    <p:sldId id="932" r:id="rId14"/>
    <p:sldId id="933" r:id="rId15"/>
    <p:sldId id="942" r:id="rId16"/>
    <p:sldId id="749" r:id="rId17"/>
    <p:sldId id="827" r:id="rId18"/>
    <p:sldId id="760" r:id="rId19"/>
    <p:sldId id="944" r:id="rId20"/>
    <p:sldId id="256" r:id="rId21"/>
    <p:sldId id="946" r:id="rId22"/>
    <p:sldId id="943" r:id="rId23"/>
    <p:sldId id="980" r:id="rId24"/>
    <p:sldId id="983" r:id="rId25"/>
    <p:sldId id="947" r:id="rId26"/>
    <p:sldId id="984" r:id="rId27"/>
  </p:sldIdLst>
  <p:sldSz cx="12192000" cy="6858000"/>
  <p:notesSz cx="7010400" cy="9296400"/>
  <p:defaultTextStyle>
    <a:defPPr>
      <a:defRPr lang="en-US"/>
    </a:defPPr>
    <a:lvl1pPr algn="l" rtl="0" eaLnBrk="0" fontAlgn="base" hangingPunct="0">
      <a:spcBef>
        <a:spcPct val="0"/>
      </a:spcBef>
      <a:spcAft>
        <a:spcPct val="0"/>
      </a:spcAft>
      <a:defRPr sz="2400" b="1" kern="1200">
        <a:solidFill>
          <a:schemeClr val="tx1"/>
        </a:solidFill>
        <a:latin typeface="Arial" charset="0"/>
        <a:ea typeface="ＭＳ Ｐゴシック" pitchFamily="33" charset="-128"/>
        <a:cs typeface="+mn-cs"/>
      </a:defRPr>
    </a:lvl1pPr>
    <a:lvl2pPr marL="457200" algn="l" rtl="0" eaLnBrk="0" fontAlgn="base" hangingPunct="0">
      <a:spcBef>
        <a:spcPct val="0"/>
      </a:spcBef>
      <a:spcAft>
        <a:spcPct val="0"/>
      </a:spcAft>
      <a:defRPr sz="2400" b="1" kern="1200">
        <a:solidFill>
          <a:schemeClr val="tx1"/>
        </a:solidFill>
        <a:latin typeface="Arial" charset="0"/>
        <a:ea typeface="ＭＳ Ｐゴシック" pitchFamily="33" charset="-128"/>
        <a:cs typeface="+mn-cs"/>
      </a:defRPr>
    </a:lvl2pPr>
    <a:lvl3pPr marL="914400" algn="l" rtl="0" eaLnBrk="0" fontAlgn="base" hangingPunct="0">
      <a:spcBef>
        <a:spcPct val="0"/>
      </a:spcBef>
      <a:spcAft>
        <a:spcPct val="0"/>
      </a:spcAft>
      <a:defRPr sz="2400" b="1" kern="1200">
        <a:solidFill>
          <a:schemeClr val="tx1"/>
        </a:solidFill>
        <a:latin typeface="Arial" charset="0"/>
        <a:ea typeface="ＭＳ Ｐゴシック" pitchFamily="33" charset="-128"/>
        <a:cs typeface="+mn-cs"/>
      </a:defRPr>
    </a:lvl3pPr>
    <a:lvl4pPr marL="1371600" algn="l" rtl="0" eaLnBrk="0" fontAlgn="base" hangingPunct="0">
      <a:spcBef>
        <a:spcPct val="0"/>
      </a:spcBef>
      <a:spcAft>
        <a:spcPct val="0"/>
      </a:spcAft>
      <a:defRPr sz="2400" b="1" kern="1200">
        <a:solidFill>
          <a:schemeClr val="tx1"/>
        </a:solidFill>
        <a:latin typeface="Arial" charset="0"/>
        <a:ea typeface="ＭＳ Ｐゴシック" pitchFamily="33" charset="-128"/>
        <a:cs typeface="+mn-cs"/>
      </a:defRPr>
    </a:lvl4pPr>
    <a:lvl5pPr marL="1828800" algn="l" rtl="0" eaLnBrk="0" fontAlgn="base" hangingPunct="0">
      <a:spcBef>
        <a:spcPct val="0"/>
      </a:spcBef>
      <a:spcAft>
        <a:spcPct val="0"/>
      </a:spcAft>
      <a:defRPr sz="2400" b="1" kern="1200">
        <a:solidFill>
          <a:schemeClr val="tx1"/>
        </a:solidFill>
        <a:latin typeface="Arial" charset="0"/>
        <a:ea typeface="ＭＳ Ｐゴシック" pitchFamily="33" charset="-128"/>
        <a:cs typeface="+mn-cs"/>
      </a:defRPr>
    </a:lvl5pPr>
    <a:lvl6pPr marL="2286000" algn="l" defTabSz="914400" rtl="0" eaLnBrk="1" latinLnBrk="0" hangingPunct="1">
      <a:defRPr sz="2400" b="1" kern="1200">
        <a:solidFill>
          <a:schemeClr val="tx1"/>
        </a:solidFill>
        <a:latin typeface="Arial" charset="0"/>
        <a:ea typeface="ＭＳ Ｐゴシック" pitchFamily="33" charset="-128"/>
        <a:cs typeface="+mn-cs"/>
      </a:defRPr>
    </a:lvl6pPr>
    <a:lvl7pPr marL="2743200" algn="l" defTabSz="914400" rtl="0" eaLnBrk="1" latinLnBrk="0" hangingPunct="1">
      <a:defRPr sz="2400" b="1" kern="1200">
        <a:solidFill>
          <a:schemeClr val="tx1"/>
        </a:solidFill>
        <a:latin typeface="Arial" charset="0"/>
        <a:ea typeface="ＭＳ Ｐゴシック" pitchFamily="33" charset="-128"/>
        <a:cs typeface="+mn-cs"/>
      </a:defRPr>
    </a:lvl7pPr>
    <a:lvl8pPr marL="3200400" algn="l" defTabSz="914400" rtl="0" eaLnBrk="1" latinLnBrk="0" hangingPunct="1">
      <a:defRPr sz="2400" b="1" kern="1200">
        <a:solidFill>
          <a:schemeClr val="tx1"/>
        </a:solidFill>
        <a:latin typeface="Arial" charset="0"/>
        <a:ea typeface="ＭＳ Ｐゴシック" pitchFamily="33" charset="-128"/>
        <a:cs typeface="+mn-cs"/>
      </a:defRPr>
    </a:lvl8pPr>
    <a:lvl9pPr marL="3657600" algn="l" defTabSz="914400" rtl="0" eaLnBrk="1" latinLnBrk="0" hangingPunct="1">
      <a:defRPr sz="2400" b="1" kern="1200">
        <a:solidFill>
          <a:schemeClr val="tx1"/>
        </a:solidFill>
        <a:latin typeface="Arial" charset="0"/>
        <a:ea typeface="ＭＳ Ｐゴシック" pitchFamily="33" charset="-128"/>
        <a:cs typeface="+mn-cs"/>
      </a:defRPr>
    </a:lvl9pPr>
  </p:defaultTextStyle>
  <p:extLst>
    <p:ext uri="{521415D9-36F7-43E2-AB2F-B90AF26B5E84}">
      <p14:sectionLst xmlns:p14="http://schemas.microsoft.com/office/powerpoint/2010/main">
        <p14:section name="Default Section" id="{37F5A810-C02B-43D0-BC71-9F9E908D78A3}">
          <p14:sldIdLst>
            <p14:sldId id="925"/>
            <p14:sldId id="937"/>
            <p14:sldId id="938"/>
            <p14:sldId id="939"/>
            <p14:sldId id="940"/>
            <p14:sldId id="941"/>
            <p14:sldId id="929"/>
            <p14:sldId id="930"/>
            <p14:sldId id="932"/>
            <p14:sldId id="933"/>
            <p14:sldId id="942"/>
            <p14:sldId id="749"/>
            <p14:sldId id="827"/>
            <p14:sldId id="760"/>
            <p14:sldId id="944"/>
            <p14:sldId id="256"/>
            <p14:sldId id="946"/>
            <p14:sldId id="943"/>
            <p14:sldId id="980"/>
            <p14:sldId id="983"/>
            <p14:sldId id="947"/>
            <p14:sldId id="984"/>
          </p14:sldIdLst>
        </p14:section>
        <p14:section name="Backup" id="{61746AD5-1B4E-41DE-BAAF-BA0B02D30A42}">
          <p14:sldIdLst/>
        </p14:section>
      </p14:sectionLst>
    </p:ext>
    <p:ext uri="{EFAFB233-063F-42B5-8137-9DF3F51BA10A}">
      <p15:sldGuideLst xmlns:p15="http://schemas.microsoft.com/office/powerpoint/2012/main">
        <p15:guide id="1" orient="horz" pos="1296" userDrawn="1">
          <p15:clr>
            <a:srgbClr val="A4A3A4"/>
          </p15:clr>
        </p15:guide>
        <p15:guide id="2" orient="horz" pos="408" userDrawn="1">
          <p15:clr>
            <a:srgbClr val="A4A3A4"/>
          </p15:clr>
        </p15:guide>
        <p15:guide id="3" orient="horz" pos="2160" userDrawn="1">
          <p15:clr>
            <a:srgbClr val="A4A3A4"/>
          </p15:clr>
        </p15:guide>
        <p15:guide id="4" pos="3840" userDrawn="1">
          <p15:clr>
            <a:srgbClr val="A4A3A4"/>
          </p15:clr>
        </p15:guide>
        <p15:guide id="5" pos="7264" userDrawn="1">
          <p15:clr>
            <a:srgbClr val="A4A3A4"/>
          </p15:clr>
        </p15:guide>
      </p15:sldGuideLst>
    </p:ext>
    <p:ext uri="{2D200454-40CA-4A62-9FC3-DE9A4176ACB9}">
      <p15:notesGuideLst xmlns:p15="http://schemas.microsoft.com/office/powerpoint/2012/main">
        <p15:guide id="1" orient="horz" pos="3416">
          <p15:clr>
            <a:srgbClr val="A4A3A4"/>
          </p15:clr>
        </p15:guide>
        <p15:guide id="2" pos="278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iffith, William E. (LARC-B601A)" initials="WE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EDEDE"/>
    <a:srgbClr val="011A90"/>
    <a:srgbClr val="1A38B8"/>
    <a:srgbClr val="4646AD"/>
    <a:srgbClr val="809CCC"/>
    <a:srgbClr val="1965B9"/>
    <a:srgbClr val="0000FF"/>
    <a:srgbClr val="810000"/>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24041F-497E-4334-9D19-9ADA41183BAE}" v="107" dt="2023-08-18T03:50:25.9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48" autoAdjust="0"/>
    <p:restoredTop sz="97553" autoAdjust="0"/>
  </p:normalViewPr>
  <p:slideViewPr>
    <p:cSldViewPr snapToGrid="0">
      <p:cViewPr varScale="1">
        <p:scale>
          <a:sx n="151" d="100"/>
          <a:sy n="151" d="100"/>
        </p:scale>
        <p:origin x="100" y="344"/>
      </p:cViewPr>
      <p:guideLst>
        <p:guide orient="horz" pos="1296"/>
        <p:guide orient="horz" pos="408"/>
        <p:guide orient="horz" pos="2160"/>
        <p:guide pos="3840"/>
        <p:guide pos="7264"/>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0"/>
    </p:cViewPr>
  </p:sorterViewPr>
  <p:notesViewPr>
    <p:cSldViewPr snapToGrid="0">
      <p:cViewPr varScale="1">
        <p:scale>
          <a:sx n="124" d="100"/>
          <a:sy n="124" d="100"/>
        </p:scale>
        <p:origin x="4828" y="68"/>
      </p:cViewPr>
      <p:guideLst>
        <p:guide orient="horz" pos="3416"/>
        <p:guide pos="278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b="0">
                <a:latin typeface="Arial" charset="0"/>
                <a:ea typeface="ＭＳ Ｐゴシック" charset="-128"/>
                <a:cs typeface="ＭＳ Ｐゴシック" charset="-128"/>
              </a:defRPr>
            </a:lvl1pPr>
          </a:lstStyle>
          <a:p>
            <a:pPr>
              <a:defRPr/>
            </a:pPr>
            <a:endParaRPr lang="en-US"/>
          </a:p>
        </p:txBody>
      </p:sp>
      <p:sp>
        <p:nvSpPr>
          <p:cNvPr id="162819"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b="0">
                <a:latin typeface="Arial" charset="0"/>
                <a:ea typeface="ＭＳ Ｐゴシック" charset="-128"/>
                <a:cs typeface="ＭＳ Ｐゴシック" charset="-128"/>
              </a:defRPr>
            </a:lvl1pPr>
          </a:lstStyle>
          <a:p>
            <a:pPr>
              <a:defRPr/>
            </a:pPr>
            <a:endParaRPr lang="en-US"/>
          </a:p>
        </p:txBody>
      </p:sp>
      <p:sp>
        <p:nvSpPr>
          <p:cNvPr id="162820"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b="0">
                <a:latin typeface="Arial" charset="0"/>
                <a:ea typeface="ＭＳ Ｐゴシック" charset="-128"/>
                <a:cs typeface="ＭＳ Ｐゴシック" charset="-128"/>
              </a:defRPr>
            </a:lvl1pPr>
          </a:lstStyle>
          <a:p>
            <a:pPr>
              <a:defRPr/>
            </a:pPr>
            <a:endParaRPr lang="en-US"/>
          </a:p>
        </p:txBody>
      </p:sp>
      <p:sp>
        <p:nvSpPr>
          <p:cNvPr id="162821"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b="0"/>
            </a:lvl1pPr>
          </a:lstStyle>
          <a:p>
            <a:fld id="{08631B79-EB0C-4AB2-8A68-37641D720ECA}" type="slidenum">
              <a:rPr lang="en-US"/>
              <a:pPr/>
              <a:t>‹#›</a:t>
            </a:fld>
            <a:endParaRPr lang="en-US"/>
          </a:p>
        </p:txBody>
      </p:sp>
    </p:spTree>
    <p:extLst>
      <p:ext uri="{BB962C8B-B14F-4D97-AF65-F5344CB8AC3E}">
        <p14:creationId xmlns:p14="http://schemas.microsoft.com/office/powerpoint/2010/main" val="27890634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defRPr sz="1200" b="0">
                <a:latin typeface="Arial" charset="0"/>
                <a:ea typeface="ＭＳ Ｐゴシック" charset="-128"/>
                <a:cs typeface="ＭＳ Ｐゴシック" charset="-128"/>
              </a:defRPr>
            </a:lvl1pPr>
          </a:lstStyle>
          <a:p>
            <a:pPr>
              <a:defRPr/>
            </a:pPr>
            <a:endParaRPr lang="en-US"/>
          </a:p>
        </p:txBody>
      </p:sp>
      <p:sp>
        <p:nvSpPr>
          <p:cNvPr id="10243" name="Rectangle 3"/>
          <p:cNvSpPr>
            <a:spLocks noGrp="1" noChangeArrowheads="1"/>
          </p:cNvSpPr>
          <p:nvPr>
            <p:ph type="dt" idx="1"/>
          </p:nvPr>
        </p:nvSpPr>
        <p:spPr bwMode="auto">
          <a:xfrm>
            <a:off x="397256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a:defRPr sz="1200" b="0">
                <a:latin typeface="Arial" charset="0"/>
                <a:ea typeface="ＭＳ Ｐゴシック" charset="-128"/>
                <a:cs typeface="ＭＳ Ｐゴシック" charset="-128"/>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defRPr sz="1200" b="0">
                <a:latin typeface="Arial" charset="0"/>
                <a:ea typeface="ＭＳ Ｐゴシック" charset="-128"/>
                <a:cs typeface="ＭＳ Ｐゴシック" charset="-128"/>
              </a:defRPr>
            </a:lvl1pPr>
          </a:lstStyle>
          <a:p>
            <a:pPr>
              <a:defRPr/>
            </a:pPr>
            <a:endParaRPr lang="en-US"/>
          </a:p>
        </p:txBody>
      </p:sp>
      <p:sp>
        <p:nvSpPr>
          <p:cNvPr id="10247"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a:defRPr sz="1200" b="0"/>
            </a:lvl1pPr>
          </a:lstStyle>
          <a:p>
            <a:fld id="{22F10911-4D3D-4E5B-BDCE-3E1B3FDE24DB}" type="slidenum">
              <a:rPr lang="en-US"/>
              <a:pPr/>
              <a:t>‹#›</a:t>
            </a:fld>
            <a:endParaRPr lang="en-US"/>
          </a:p>
        </p:txBody>
      </p:sp>
    </p:spTree>
    <p:extLst>
      <p:ext uri="{BB962C8B-B14F-4D97-AF65-F5344CB8AC3E}">
        <p14:creationId xmlns:p14="http://schemas.microsoft.com/office/powerpoint/2010/main" val="257682288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0" charset="0"/>
        <a:ea typeface="ＭＳ Ｐゴシック" pitchFamily="30" charset="-128"/>
        <a:cs typeface="ＭＳ Ｐゴシック" pitchFamily="30" charset="-128"/>
      </a:defRPr>
    </a:lvl1pPr>
    <a:lvl2pPr marL="457200" algn="l" rtl="0" eaLnBrk="0" fontAlgn="base" hangingPunct="0">
      <a:spcBef>
        <a:spcPct val="30000"/>
      </a:spcBef>
      <a:spcAft>
        <a:spcPct val="0"/>
      </a:spcAft>
      <a:defRPr sz="1200" kern="1200">
        <a:solidFill>
          <a:schemeClr val="tx1"/>
        </a:solidFill>
        <a:latin typeface="Arial" pitchFamily="30" charset="0"/>
        <a:ea typeface="ＭＳ Ｐゴシック" pitchFamily="30" charset="-128"/>
        <a:cs typeface="+mn-cs"/>
      </a:defRPr>
    </a:lvl2pPr>
    <a:lvl3pPr marL="914400" algn="l" rtl="0" eaLnBrk="0" fontAlgn="base" hangingPunct="0">
      <a:spcBef>
        <a:spcPct val="30000"/>
      </a:spcBef>
      <a:spcAft>
        <a:spcPct val="0"/>
      </a:spcAft>
      <a:defRPr sz="1200" kern="1200">
        <a:solidFill>
          <a:schemeClr val="tx1"/>
        </a:solidFill>
        <a:latin typeface="Arial" pitchFamily="30" charset="0"/>
        <a:ea typeface="ヒラギノ角ゴ Pro W3" pitchFamily="-97" charset="-128"/>
        <a:cs typeface="ヒラギノ角ゴ Pro W3" pitchFamily="-97" charset="-128"/>
      </a:defRPr>
    </a:lvl3pPr>
    <a:lvl4pPr marL="1371600" algn="l" rtl="0" eaLnBrk="0" fontAlgn="base" hangingPunct="0">
      <a:spcBef>
        <a:spcPct val="30000"/>
      </a:spcBef>
      <a:spcAft>
        <a:spcPct val="0"/>
      </a:spcAft>
      <a:defRPr sz="1200" kern="1200">
        <a:solidFill>
          <a:schemeClr val="tx1"/>
        </a:solidFill>
        <a:latin typeface="Arial" pitchFamily="30" charset="0"/>
        <a:ea typeface="ヒラギノ角ゴ Pro W3" pitchFamily="-97" charset="-128"/>
        <a:cs typeface="+mn-cs"/>
      </a:defRPr>
    </a:lvl4pPr>
    <a:lvl5pPr marL="1828800" algn="l" rtl="0" eaLnBrk="0" fontAlgn="base" hangingPunct="0">
      <a:spcBef>
        <a:spcPct val="30000"/>
      </a:spcBef>
      <a:spcAft>
        <a:spcPct val="0"/>
      </a:spcAft>
      <a:defRPr sz="1200" kern="1200">
        <a:solidFill>
          <a:schemeClr val="tx1"/>
        </a:solidFill>
        <a:latin typeface="Arial" pitchFamily="30" charset="0"/>
        <a:ea typeface="ＭＳ Ｐゴシック" pitchFamily="-112" charset="-128"/>
        <a:cs typeface="ＭＳ Ｐゴシック" pitchFamily="-112"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827923-5500-4646-8BB5-09B02CC3A8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728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7E53E-F7D5-8046-88F9-D8104D069C9D}"/>
              </a:ext>
            </a:extLst>
          </p:cNvPr>
          <p:cNvSpPr>
            <a:spLocks noGrp="1"/>
          </p:cNvSpPr>
          <p:nvPr>
            <p:ph type="ctrTitle"/>
          </p:nvPr>
        </p:nvSpPr>
        <p:spPr>
          <a:xfrm>
            <a:off x="608697" y="201834"/>
            <a:ext cx="9670603" cy="895330"/>
          </a:xfrm>
        </p:spPr>
        <p:txBody>
          <a:bodyPr anchor="b"/>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DEAEE325-92FF-044D-BF21-45C428C5AA5D}"/>
              </a:ext>
            </a:extLst>
          </p:cNvPr>
          <p:cNvSpPr>
            <a:spLocks noGrp="1"/>
          </p:cNvSpPr>
          <p:nvPr>
            <p:ph type="subTitle" idx="1"/>
          </p:nvPr>
        </p:nvSpPr>
        <p:spPr>
          <a:xfrm>
            <a:off x="4519390" y="4341945"/>
            <a:ext cx="5938159" cy="1513114"/>
          </a:xfrm>
        </p:spPr>
        <p:txBody>
          <a:bodyPr/>
          <a:lstStyle>
            <a:lvl1pPr marL="0" indent="0" algn="ctr">
              <a:buNone/>
              <a:defRPr sz="1800">
                <a:solidFill>
                  <a:schemeClr val="bg1"/>
                </a:solidFill>
              </a:defRPr>
            </a:lvl1pPr>
            <a:lvl2pPr marL="342875" indent="0" algn="ctr">
              <a:buNone/>
              <a:defRPr sz="1500"/>
            </a:lvl2pPr>
            <a:lvl3pPr marL="685750" indent="0" algn="ctr">
              <a:buNone/>
              <a:defRPr sz="1351"/>
            </a:lvl3pPr>
            <a:lvl4pPr marL="1028624" indent="0" algn="ctr">
              <a:buNone/>
              <a:defRPr sz="1200"/>
            </a:lvl4pPr>
            <a:lvl5pPr marL="1371498" indent="0" algn="ctr">
              <a:buNone/>
              <a:defRPr sz="1200"/>
            </a:lvl5pPr>
            <a:lvl6pPr marL="1714372"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p>
        </p:txBody>
      </p:sp>
      <p:sp>
        <p:nvSpPr>
          <p:cNvPr id="6" name="Slide Number Placeholder 5">
            <a:extLst>
              <a:ext uri="{FF2B5EF4-FFF2-40B4-BE49-F238E27FC236}">
                <a16:creationId xmlns:a16="http://schemas.microsoft.com/office/drawing/2014/main" id="{56E2A1CD-B4FA-E244-9B9F-EE97F66ADF54}"/>
              </a:ext>
            </a:extLst>
          </p:cNvPr>
          <p:cNvSpPr>
            <a:spLocks noGrp="1"/>
          </p:cNvSpPr>
          <p:nvPr>
            <p:ph type="sldNum" sz="quarter" idx="12"/>
          </p:nvPr>
        </p:nvSpPr>
        <p:spPr/>
        <p:txBody>
          <a:bodyPr/>
          <a:lstStyle>
            <a:lvl1pPr>
              <a:defRPr>
                <a:solidFill>
                  <a:schemeClr val="bg1"/>
                </a:solidFill>
              </a:defRPr>
            </a:lvl1pPr>
          </a:lstStyle>
          <a:p>
            <a:fld id="{4B60665B-C3A2-EC40-B319-6BFFD2CA9867}" type="slidenum">
              <a:rPr lang="en-US" smtClean="0"/>
              <a:pPr/>
              <a:t>‹#›</a:t>
            </a:fld>
            <a:endParaRPr lang="en-US"/>
          </a:p>
        </p:txBody>
      </p:sp>
    </p:spTree>
    <p:extLst>
      <p:ext uri="{BB962C8B-B14F-4D97-AF65-F5344CB8AC3E}">
        <p14:creationId xmlns:p14="http://schemas.microsoft.com/office/powerpoint/2010/main" val="719460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5606430-7B93-9845-AC0D-5B7139E53EFB}"/>
              </a:ext>
            </a:extLst>
          </p:cNvPr>
          <p:cNvSpPr>
            <a:spLocks noGrp="1"/>
          </p:cNvSpPr>
          <p:nvPr>
            <p:ph type="sldNum" sz="quarter" idx="12"/>
          </p:nvPr>
        </p:nvSpPr>
        <p:spPr/>
        <p:txBody>
          <a:bodyPr/>
          <a:lstStyle>
            <a:lvl1pPr>
              <a:defRPr sz="1351" b="1"/>
            </a:lvl1pPr>
          </a:lstStyle>
          <a:p>
            <a:fld id="{F4DF34C4-E72B-5342-B169-9AB8E4DFAD32}" type="slidenum">
              <a:rPr lang="en-US" smtClean="0"/>
              <a:pPr/>
              <a:t>‹#›</a:t>
            </a:fld>
            <a:endParaRPr lang="en-US" dirty="0"/>
          </a:p>
        </p:txBody>
      </p:sp>
      <p:sp>
        <p:nvSpPr>
          <p:cNvPr id="2" name="Title 1">
            <a:extLst>
              <a:ext uri="{FF2B5EF4-FFF2-40B4-BE49-F238E27FC236}">
                <a16:creationId xmlns:a16="http://schemas.microsoft.com/office/drawing/2014/main" id="{0F8C7E02-0FF6-8749-8524-9BC52A16325B}"/>
              </a:ext>
            </a:extLst>
          </p:cNvPr>
          <p:cNvSpPr>
            <a:spLocks noGrp="1"/>
          </p:cNvSpPr>
          <p:nvPr>
            <p:ph type="title"/>
          </p:nvPr>
        </p:nvSpPr>
        <p:spPr>
          <a:xfrm>
            <a:off x="838200" y="89362"/>
            <a:ext cx="10515600" cy="803659"/>
          </a:xfrm>
        </p:spPr>
        <p:txBody>
          <a:bodyPr>
            <a:normAutofit/>
          </a:bodyPr>
          <a:lstStyle>
            <a:lvl1pPr>
              <a:defRPr sz="2800" b="1">
                <a:solidFill>
                  <a:schemeClr val="bg1"/>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C70A460-69F9-844F-B86B-64296579938E}"/>
              </a:ext>
            </a:extLst>
          </p:cNvPr>
          <p:cNvSpPr>
            <a:spLocks noGrp="1"/>
          </p:cNvSpPr>
          <p:nvPr>
            <p:ph idx="1"/>
          </p:nvPr>
        </p:nvSpPr>
        <p:spPr>
          <a:xfrm>
            <a:off x="838200" y="1594304"/>
            <a:ext cx="10515600" cy="45826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2563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4B60665B-C3A2-EC40-B319-6BFFD2CA9867}" type="slidenum">
              <a:rPr lang="en-US" smtClean="0"/>
              <a:t>‹#›</a:t>
            </a:fld>
            <a:endParaRPr lang="en-US"/>
          </a:p>
        </p:txBody>
      </p:sp>
    </p:spTree>
    <p:extLst>
      <p:ext uri="{BB962C8B-B14F-4D97-AF65-F5344CB8AC3E}">
        <p14:creationId xmlns:p14="http://schemas.microsoft.com/office/powerpoint/2010/main" val="123313246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B60665B-C3A2-EC40-B319-6BFFD2CA9867}" type="slidenum">
              <a:rPr lang="en-US" smtClean="0"/>
              <a:t>‹#›</a:t>
            </a:fld>
            <a:endParaRPr lang="en-US"/>
          </a:p>
        </p:txBody>
      </p:sp>
    </p:spTree>
    <p:extLst>
      <p:ext uri="{BB962C8B-B14F-4D97-AF65-F5344CB8AC3E}">
        <p14:creationId xmlns:p14="http://schemas.microsoft.com/office/powerpoint/2010/main" val="3841083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91554"/>
            <a:ext cx="10363200" cy="1708899"/>
          </a:xfrm>
        </p:spPr>
        <p:txBody>
          <a:bodyPr>
            <a:normAutofit/>
          </a:bodyPr>
          <a:lstStyle>
            <a:lvl1pPr algn="l">
              <a:defRPr sz="3200" b="0" i="0">
                <a:latin typeface="Helvetica Neue Light"/>
                <a:cs typeface="Helvetica Neue Light"/>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2400" b="0" i="0">
                <a:solidFill>
                  <a:schemeClr val="tx1"/>
                </a:solidFill>
                <a:latin typeface="Helvetica Neue Light"/>
                <a:cs typeface="Helvetica Neue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37256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2341" y="379712"/>
            <a:ext cx="11116887" cy="698160"/>
          </a:xfrm>
        </p:spPr>
        <p:txBody>
          <a:bodyPr>
            <a:noAutofit/>
          </a:bodyPr>
          <a:lstStyle>
            <a:lvl1pPr algn="l">
              <a:defRPr sz="2400" b="1" i="0">
                <a:latin typeface="Abel" panose="02000506030000020004" pitchFamily="2"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65667" y="1077872"/>
            <a:ext cx="10972800" cy="5286624"/>
          </a:xfrm>
        </p:spPr>
        <p:txBody>
          <a:bodyPr>
            <a:normAutofit/>
          </a:bodyPr>
          <a:lstStyle>
            <a:lvl1pPr marL="342900" indent="-342900">
              <a:buFont typeface="Calibri" panose="020F0502020204030204" pitchFamily="34" charset="0"/>
              <a:buChar char="ꟷ"/>
              <a:defRPr sz="2000" b="0" i="0">
                <a:latin typeface="Abel" panose="02000506030000020004" pitchFamily="2" charset="0"/>
                <a:cs typeface="Arial" panose="020B0604020202020204" pitchFamily="34" charset="0"/>
              </a:defRPr>
            </a:lvl1pPr>
            <a:lvl2pPr marL="742950" indent="-285750">
              <a:buFont typeface="Wingdings" panose="05000000000000000000" pitchFamily="2" charset="2"/>
              <a:buChar char="§"/>
              <a:defRPr sz="1800" b="0" i="0">
                <a:latin typeface="Abel" panose="02000506030000020004" pitchFamily="2" charset="0"/>
                <a:cs typeface="Arial" panose="020B0604020202020204" pitchFamily="34" charset="0"/>
              </a:defRPr>
            </a:lvl2pPr>
            <a:lvl3pPr>
              <a:defRPr sz="1800" b="0" i="0">
                <a:latin typeface="Abel" panose="02000506030000020004" pitchFamily="2" charset="0"/>
                <a:cs typeface="Arial" panose="020B0604020202020204" pitchFamily="34" charset="0"/>
              </a:defRPr>
            </a:lvl3pPr>
            <a:lvl4pPr>
              <a:defRPr sz="1400" b="0" i="0">
                <a:latin typeface="Abel" panose="02000506030000020004" pitchFamily="2" charset="0"/>
                <a:cs typeface="Arial" panose="020B0604020202020204" pitchFamily="34" charset="0"/>
              </a:defRPr>
            </a:lvl4pPr>
            <a:lvl5pPr>
              <a:defRPr sz="1400" b="0" i="0">
                <a:latin typeface="Abel" panose="02000506030000020004" pitchFamily="2"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1885392" y="6356353"/>
            <a:ext cx="8406205" cy="365125"/>
          </a:xfrm>
        </p:spPr>
        <p:txBody>
          <a:bodyPr/>
          <a:lstStyle>
            <a:lvl1pPr>
              <a:defRPr b="0" i="0">
                <a:latin typeface="Helvetica Neue Light"/>
                <a:cs typeface="Helvetica Neue Light"/>
              </a:defRPr>
            </a:lvl1pPr>
          </a:lstStyle>
          <a:p>
            <a:endParaRPr lang="en-US" dirty="0"/>
          </a:p>
        </p:txBody>
      </p:sp>
      <p:sp>
        <p:nvSpPr>
          <p:cNvPr id="6" name="Slide Number Placeholder 5"/>
          <p:cNvSpPr>
            <a:spLocks noGrp="1"/>
          </p:cNvSpPr>
          <p:nvPr>
            <p:ph type="sldNum" sz="quarter" idx="12"/>
          </p:nvPr>
        </p:nvSpPr>
        <p:spPr>
          <a:xfrm>
            <a:off x="11100324" y="6492878"/>
            <a:ext cx="1110669" cy="365125"/>
          </a:xfrm>
        </p:spPr>
        <p:txBody>
          <a:bodyPr/>
          <a:lstStyle>
            <a:lvl1pPr>
              <a:defRPr sz="1600" b="0" i="0">
                <a:latin typeface="Helvetica Neue Light"/>
                <a:cs typeface="Helvetica Neue Light"/>
              </a:defRPr>
            </a:lvl1pPr>
          </a:lstStyle>
          <a:p>
            <a:fld id="{14E68DD5-8E10-5148-8A6B-C8932CFF5615}" type="slidenum">
              <a:rPr lang="en-US" smtClean="0"/>
              <a:pPr/>
              <a:t>‹#›</a:t>
            </a:fld>
            <a:endParaRPr lang="en-US" dirty="0"/>
          </a:p>
        </p:txBody>
      </p:sp>
      <p:sp>
        <p:nvSpPr>
          <p:cNvPr id="7" name="Line 1"/>
          <p:cNvSpPr>
            <a:spLocks noChangeShapeType="1"/>
          </p:cNvSpPr>
          <p:nvPr userDrawn="1"/>
        </p:nvSpPr>
        <p:spPr bwMode="auto">
          <a:xfrm>
            <a:off x="605369" y="972799"/>
            <a:ext cx="10977033" cy="0"/>
          </a:xfrm>
          <a:prstGeom prst="line">
            <a:avLst/>
          </a:prstGeom>
          <a:noFill/>
          <a:ln w="19050">
            <a:solidFill>
              <a:schemeClr val="accent5">
                <a:alpha val="48000"/>
              </a:schemeClr>
            </a:solidFill>
            <a:round/>
            <a:headEnd/>
            <a:tailEnd/>
          </a:ln>
        </p:spPr>
        <p:txBody>
          <a:bodyPr>
            <a:prstTxWarp prst="textNoShape">
              <a:avLst/>
            </a:prstTxWarp>
          </a:bodyPr>
          <a:lstStyle/>
          <a:p>
            <a:pPr>
              <a:defRPr/>
            </a:pPr>
            <a:endParaRPr lang="en-US" sz="1800" dirty="0"/>
          </a:p>
        </p:txBody>
      </p:sp>
    </p:spTree>
    <p:extLst>
      <p:ext uri="{BB962C8B-B14F-4D97-AF65-F5344CB8AC3E}">
        <p14:creationId xmlns:p14="http://schemas.microsoft.com/office/powerpoint/2010/main" val="97785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94CAC7-7BEB-EF45-8458-F97F3B0B7CBF}" type="datetime1">
              <a:rPr lang="en-US" smtClean="0"/>
              <a:pPr/>
              <a:t>8/18/2023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2263365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E5D25-C4BE-4C40-AAB7-4888B5C66887}" type="datetime1">
              <a:rPr lang="en-US" smtClean="0"/>
              <a:pPr/>
              <a:t>8/18/2023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2098420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C04F09A-FE3C-0A4C-A1DF-4023BC77478B}" type="datetime1">
              <a:rPr lang="en-US" smtClean="0"/>
              <a:pPr/>
              <a:t>8/18/2023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3277363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C1206A-7C73-BC40-BCA1-4A6791DA10F7}" type="datetime1">
              <a:rPr lang="en-US" smtClean="0"/>
              <a:pPr/>
              <a:t>8/18/2023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275272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887EF-1688-1548-97E4-46A81AC991FF}" type="datetime1">
              <a:rPr lang="en-US" smtClean="0"/>
              <a:pPr/>
              <a:t>8/18/2023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49200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0EDF0E-BA2B-7E48-BF4D-E3397CADA535}" type="datetime1">
              <a:rPr lang="en-US" smtClean="0"/>
              <a:pPr/>
              <a:t>8/18/2023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3876024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D6F576-C363-284E-9265-6C8F6DE9F433}" type="datetime1">
              <a:rPr lang="en-US" smtClean="0"/>
              <a:pPr/>
              <a:t>8/18/2023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3736432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png"/><Relationship Id="rId5" Type="http://schemas.openxmlformats.org/officeDocument/2006/relationships/slideLayout" Target="../slideLayouts/slideLayout9.xml"/><Relationship Id="rId10"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A6FF88-42F0-4F26-8F36-457FB8352D82}"/>
              </a:ext>
            </a:extLst>
          </p:cNvPr>
          <p:cNvPicPr>
            <a:picLocks noChangeAspect="1"/>
          </p:cNvPicPr>
          <p:nvPr userDrawn="1"/>
        </p:nvPicPr>
        <p:blipFill>
          <a:blip r:embed="rId6"/>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2583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60665B-C3A2-EC40-B319-6BFFD2CA9867}" type="slidenum">
              <a:rPr lang="en-US" smtClean="0"/>
              <a:t>‹#›</a:t>
            </a:fld>
            <a:endParaRPr lang="en-US"/>
          </a:p>
        </p:txBody>
      </p:sp>
    </p:spTree>
    <p:extLst>
      <p:ext uri="{BB962C8B-B14F-4D97-AF65-F5344CB8AC3E}">
        <p14:creationId xmlns:p14="http://schemas.microsoft.com/office/powerpoint/2010/main" val="2032203205"/>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Lst>
  <p:hf hdr="0"/>
  <p:txStyles>
    <p:titleStyle>
      <a:lvl1pPr algn="l" defTabSz="914377"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CBC91-BF5A-844B-9131-84A5534ADF23}" type="datetime1">
              <a:rPr lang="en-US" smtClean="0"/>
              <a:pPr/>
              <a:t>8/18/2023</a:t>
            </a:fld>
            <a:endParaRPr lang="en-US" dirty="0"/>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E68DD5-8E10-5148-8A6B-C8932CFF5615}" type="slidenum">
              <a:rPr lang="en-US" smtClean="0"/>
              <a:pPr/>
              <a:t>‹#›</a:t>
            </a:fld>
            <a:endParaRPr lang="en-US" dirty="0"/>
          </a:p>
        </p:txBody>
      </p:sp>
    </p:spTree>
    <p:extLst>
      <p:ext uri="{BB962C8B-B14F-4D97-AF65-F5344CB8AC3E}">
        <p14:creationId xmlns:p14="http://schemas.microsoft.com/office/powerpoint/2010/main" val="3857400044"/>
      </p:ext>
    </p:extLst>
  </p:cSld>
  <p:clrMap bg1="lt1" tx1="dk1" bg2="lt2" tx2="dk2" accent1="accent1" accent2="accent2" accent3="accent3" accent4="accent4" accent5="accent5" accent6="accent6" hlink="hlink" folHlink="folHlink"/>
  <p:sldLayoutIdLst>
    <p:sldLayoutId id="2147484774" r:id="rId1"/>
    <p:sldLayoutId id="2147484775" r:id="rId2"/>
    <p:sldLayoutId id="2147484776" r:id="rId3"/>
    <p:sldLayoutId id="2147484777" r:id="rId4"/>
    <p:sldLayoutId id="2147484778" r:id="rId5"/>
    <p:sldLayoutId id="2147484779" r:id="rId6"/>
    <p:sldLayoutId id="2147484780" r:id="rId7"/>
    <p:sldLayoutId id="2147484781" r:id="rId8"/>
    <p:sldLayoutId id="2147484782" r:id="rId9"/>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sas.jaxa.jp/en/researchers/info/003437.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isas.jaxa.jp/en/researchers/info/003437.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nasa.gov/press-release/us-japan-sign-space-collaboration-agreement-at-nasa-headquarters"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mofa.go.jp/mofaj/ila/st/page24_002128.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hou.usra.edu/meetings/uranusflagship2023/pdf/8145.pdf" TargetMode="External"/><Relationship Id="rId2" Type="http://schemas.openxmlformats.org/officeDocument/2006/relationships/hyperlink" Target="https://tinyurl.com/2p88fx4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u.usra.edu/meetings/opag2020/pdf/6003.pdf" TargetMode="External"/><Relationship Id="rId2" Type="http://schemas.openxmlformats.org/officeDocument/2006/relationships/hyperlink" Target="https://link.springer.com/article/10.1007/s11214-020-00686-7"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hou.usra.edu/meetings/opag2020/pdf/6003.pdf"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agu.confex.com/agu/fm22/meetingapp.cgi/Paper/1104976"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1.xml"/><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C879E-786A-2C4C-B1CC-D452F3F1D357}"/>
              </a:ext>
            </a:extLst>
          </p:cNvPr>
          <p:cNvSpPr>
            <a:spLocks noGrp="1"/>
          </p:cNvSpPr>
          <p:nvPr>
            <p:ph type="ctrTitle"/>
          </p:nvPr>
        </p:nvSpPr>
        <p:spPr>
          <a:xfrm>
            <a:off x="608697" y="4166"/>
            <a:ext cx="10278378" cy="2823255"/>
          </a:xfrm>
        </p:spPr>
        <p:txBody>
          <a:bodyPr>
            <a:noAutofit/>
          </a:bodyPr>
          <a:lstStyle/>
          <a:p>
            <a:pPr algn="l"/>
            <a:r>
              <a:rPr lang="en-US" sz="6600" b="1" i="1" dirty="0"/>
              <a:t>Outer Planets Exploration:</a:t>
            </a:r>
            <a:br>
              <a:rPr lang="en-US" sz="6600" b="1" i="1" dirty="0"/>
            </a:br>
            <a:r>
              <a:rPr lang="en-US" sz="6600" b="1" i="1" dirty="0"/>
              <a:t>Considerations for International Cooperation</a:t>
            </a:r>
            <a:endParaRPr lang="en-US" sz="3600" b="1" dirty="0"/>
          </a:p>
        </p:txBody>
      </p:sp>
      <p:sp>
        <p:nvSpPr>
          <p:cNvPr id="3" name="TextBox 2"/>
          <p:cNvSpPr txBox="1"/>
          <p:nvPr/>
        </p:nvSpPr>
        <p:spPr>
          <a:xfrm>
            <a:off x="608697" y="2895968"/>
            <a:ext cx="11223085" cy="1938992"/>
          </a:xfrm>
          <a:prstGeom prst="rect">
            <a:avLst/>
          </a:prstGeom>
          <a:noFill/>
        </p:spPr>
        <p:txBody>
          <a:bodyPr wrap="square" rtlCol="0">
            <a:spAutoFit/>
          </a:bodyPr>
          <a:lstStyle/>
          <a:p>
            <a:pPr marL="800100" indent="-800100">
              <a:tabLst>
                <a:tab pos="800100" algn="l"/>
              </a:tabLst>
            </a:pPr>
            <a:r>
              <a:rPr lang="en-US" dirty="0">
                <a:solidFill>
                  <a:schemeClr val="bg1"/>
                </a:solidFill>
              </a:rPr>
              <a:t>Kunio M. Sayanagi (NASA Langley Research Center)</a:t>
            </a:r>
          </a:p>
          <a:p>
            <a:pPr marL="800100" indent="-800100">
              <a:tabLst>
                <a:tab pos="800100" algn="l"/>
              </a:tabLst>
            </a:pPr>
            <a:endParaRPr lang="en-US" dirty="0">
              <a:solidFill>
                <a:schemeClr val="bg1"/>
              </a:solidFill>
            </a:endParaRPr>
          </a:p>
          <a:p>
            <a:pPr marL="800100" indent="-800100">
              <a:tabLst>
                <a:tab pos="800100" algn="l"/>
              </a:tabLst>
            </a:pPr>
            <a:endParaRPr lang="en-US" sz="1800" dirty="0">
              <a:solidFill>
                <a:schemeClr val="bg1"/>
              </a:solidFill>
            </a:endParaRPr>
          </a:p>
          <a:p>
            <a:pPr marL="800100" indent="-800100">
              <a:tabLst>
                <a:tab pos="800100" algn="l"/>
              </a:tabLst>
            </a:pPr>
            <a:endParaRPr lang="en-US" sz="1800" dirty="0">
              <a:solidFill>
                <a:schemeClr val="bg1"/>
              </a:solidFill>
            </a:endParaRPr>
          </a:p>
          <a:p>
            <a:pPr marL="800100" indent="-800100">
              <a:tabLst>
                <a:tab pos="800100" algn="l"/>
              </a:tabLst>
            </a:pPr>
            <a:r>
              <a:rPr lang="en-US" sz="1800" dirty="0">
                <a:solidFill>
                  <a:schemeClr val="bg1"/>
                </a:solidFill>
              </a:rPr>
              <a:t>ISAS Planetary Exploration Workshop 2023（August 28-30, 2023）</a:t>
            </a:r>
          </a:p>
          <a:p>
            <a:pPr marL="800100" indent="-800100">
              <a:tabLst>
                <a:tab pos="800100" algn="l"/>
              </a:tabLst>
            </a:pPr>
            <a:r>
              <a:rPr lang="en-US" sz="1800" dirty="0">
                <a:solidFill>
                  <a:schemeClr val="bg1"/>
                </a:solidFill>
                <a:hlinkClick r:id="rId3"/>
              </a:rPr>
              <a:t>https://www.isas.jaxa.jp/en/researchers/info/003437.html</a:t>
            </a:r>
            <a:r>
              <a:rPr lang="en-US" sz="1800" dirty="0">
                <a:solidFill>
                  <a:schemeClr val="bg1"/>
                </a:solidFill>
              </a:rPr>
              <a:t> </a:t>
            </a:r>
          </a:p>
        </p:txBody>
      </p:sp>
      <p:sp>
        <p:nvSpPr>
          <p:cNvPr id="4" name="TextBox 3">
            <a:extLst>
              <a:ext uri="{FF2B5EF4-FFF2-40B4-BE49-F238E27FC236}">
                <a16:creationId xmlns:a16="http://schemas.microsoft.com/office/drawing/2014/main" id="{5F5A1E29-62BD-4C72-8E6E-47482C550C5E}"/>
              </a:ext>
            </a:extLst>
          </p:cNvPr>
          <p:cNvSpPr txBox="1"/>
          <p:nvPr/>
        </p:nvSpPr>
        <p:spPr>
          <a:xfrm>
            <a:off x="3317579" y="6581001"/>
            <a:ext cx="5556842" cy="276999"/>
          </a:xfrm>
          <a:prstGeom prst="rect">
            <a:avLst/>
          </a:prstGeom>
          <a:noFill/>
        </p:spPr>
        <p:txBody>
          <a:bodyPr wrap="none" rtlCol="0">
            <a:spAutoFit/>
          </a:bodyPr>
          <a:lstStyle/>
          <a:p>
            <a:r>
              <a:rPr lang="en-US" sz="1200" dirty="0">
                <a:solidFill>
                  <a:schemeClr val="bg1"/>
                </a:solidFill>
              </a:rPr>
              <a:t>Background: Voyager 2 Image of Uranus (NASA Image Release PIA00143)</a:t>
            </a:r>
          </a:p>
        </p:txBody>
      </p:sp>
    </p:spTree>
    <p:extLst>
      <p:ext uri="{BB962C8B-B14F-4D97-AF65-F5344CB8AC3E}">
        <p14:creationId xmlns:p14="http://schemas.microsoft.com/office/powerpoint/2010/main" val="17299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D48A2B-AA34-C7B3-1636-789D40CB25DA}"/>
              </a:ext>
            </a:extLst>
          </p:cNvPr>
          <p:cNvSpPr>
            <a:spLocks noGrp="1"/>
          </p:cNvSpPr>
          <p:nvPr>
            <p:ph type="sldNum" sz="quarter" idx="12"/>
          </p:nvPr>
        </p:nvSpPr>
        <p:spPr/>
        <p:txBody>
          <a:bodyPr/>
          <a:lstStyle/>
          <a:p>
            <a:fld id="{F4DF34C4-E72B-5342-B169-9AB8E4DFAD32}" type="slidenum">
              <a:rPr lang="en-US" smtClean="0"/>
              <a:pPr/>
              <a:t>2</a:t>
            </a:fld>
            <a:endParaRPr lang="en-US" dirty="0"/>
          </a:p>
        </p:txBody>
      </p:sp>
      <p:sp>
        <p:nvSpPr>
          <p:cNvPr id="3" name="Title 2">
            <a:extLst>
              <a:ext uri="{FF2B5EF4-FFF2-40B4-BE49-F238E27FC236}">
                <a16:creationId xmlns:a16="http://schemas.microsoft.com/office/drawing/2014/main" id="{5D7604A6-C3A1-AD4A-5F66-0D5B4637EF31}"/>
              </a:ext>
            </a:extLst>
          </p:cNvPr>
          <p:cNvSpPr>
            <a:spLocks noGrp="1"/>
          </p:cNvSpPr>
          <p:nvPr>
            <p:ph type="title"/>
          </p:nvPr>
        </p:nvSpPr>
        <p:spPr/>
        <p:txBody>
          <a:bodyPr/>
          <a:lstStyle/>
          <a:p>
            <a:r>
              <a:rPr lang="en-US" dirty="0"/>
              <a:t>Goals of this talk</a:t>
            </a:r>
          </a:p>
        </p:txBody>
      </p:sp>
      <p:sp>
        <p:nvSpPr>
          <p:cNvPr id="4" name="Content Placeholder 3">
            <a:extLst>
              <a:ext uri="{FF2B5EF4-FFF2-40B4-BE49-F238E27FC236}">
                <a16:creationId xmlns:a16="http://schemas.microsoft.com/office/drawing/2014/main" id="{5D0EABEF-1BFE-856D-FBDE-BDB1246C2DB7}"/>
              </a:ext>
            </a:extLst>
          </p:cNvPr>
          <p:cNvSpPr>
            <a:spLocks noGrp="1"/>
          </p:cNvSpPr>
          <p:nvPr>
            <p:ph idx="1"/>
          </p:nvPr>
        </p:nvSpPr>
        <p:spPr>
          <a:xfrm>
            <a:off x="449580" y="1233357"/>
            <a:ext cx="10904220" cy="5203538"/>
          </a:xfrm>
        </p:spPr>
        <p:txBody>
          <a:bodyPr>
            <a:normAutofit/>
          </a:bodyPr>
          <a:lstStyle/>
          <a:p>
            <a:pPr marL="0" indent="0">
              <a:buNone/>
            </a:pPr>
            <a:r>
              <a:rPr lang="en-US" dirty="0"/>
              <a:t>From the Meeting Announcement:</a:t>
            </a:r>
          </a:p>
          <a:p>
            <a:pPr marL="0" indent="0">
              <a:buNone/>
            </a:pPr>
            <a:r>
              <a:rPr lang="en-US" dirty="0">
                <a:hlinkClick r:id="rId2"/>
              </a:rPr>
              <a:t>https://www.isas.jaxa.jp/en/researchers/info/003437.html</a:t>
            </a:r>
            <a:r>
              <a:rPr lang="en-US" dirty="0"/>
              <a:t> </a:t>
            </a:r>
          </a:p>
          <a:p>
            <a:pPr marL="0" indent="0">
              <a:buNone/>
            </a:pPr>
            <a:r>
              <a:rPr lang="en-US" dirty="0"/>
              <a:t>“One of the other purposes of this workshop is to build a cross-sectoral team across universities, </a:t>
            </a:r>
            <a:r>
              <a:rPr lang="en-US" i="1" u="sng" dirty="0">
                <a:solidFill>
                  <a:srgbClr val="92D050"/>
                </a:solidFill>
              </a:rPr>
              <a:t>international organizations</a:t>
            </a:r>
            <a:r>
              <a:rPr lang="en-US" dirty="0"/>
              <a:t>, and JAXA that will lead to mission proposals to help create our own exploration roadmap for the next few years or even future decades.” </a:t>
            </a:r>
          </a:p>
          <a:p>
            <a:pPr marL="0" indent="0">
              <a:buNone/>
            </a:pPr>
            <a:endParaRPr lang="en-US" dirty="0"/>
          </a:p>
          <a:p>
            <a:pPr marL="0" indent="0">
              <a:buNone/>
            </a:pPr>
            <a:r>
              <a:rPr lang="en-US" dirty="0"/>
              <a:t>Perspective:</a:t>
            </a:r>
            <a:br>
              <a:rPr lang="en-US" dirty="0"/>
            </a:br>
            <a:r>
              <a:rPr lang="en-US" dirty="0"/>
              <a:t>Ideas presented in this presentation are what I want to see as an individual scientist. </a:t>
            </a:r>
          </a:p>
          <a:p>
            <a:pPr marL="0" indent="0">
              <a:buNone/>
            </a:pPr>
            <a:endParaRPr lang="en-US" dirty="0"/>
          </a:p>
        </p:txBody>
      </p:sp>
    </p:spTree>
    <p:extLst>
      <p:ext uri="{BB962C8B-B14F-4D97-AF65-F5344CB8AC3E}">
        <p14:creationId xmlns:p14="http://schemas.microsoft.com/office/powerpoint/2010/main" val="284717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EC9088-5109-C222-F17B-46BE6292EBF6}"/>
              </a:ext>
            </a:extLst>
          </p:cNvPr>
          <p:cNvSpPr>
            <a:spLocks noGrp="1"/>
          </p:cNvSpPr>
          <p:nvPr>
            <p:ph type="sldNum" sz="quarter" idx="12"/>
          </p:nvPr>
        </p:nvSpPr>
        <p:spPr/>
        <p:txBody>
          <a:bodyPr/>
          <a:lstStyle/>
          <a:p>
            <a:fld id="{F4DF34C4-E72B-5342-B169-9AB8E4DFAD32}" type="slidenum">
              <a:rPr lang="en-US" smtClean="0"/>
              <a:pPr/>
              <a:t>3</a:t>
            </a:fld>
            <a:endParaRPr lang="en-US" dirty="0"/>
          </a:p>
        </p:txBody>
      </p:sp>
      <p:sp>
        <p:nvSpPr>
          <p:cNvPr id="3" name="Title 2">
            <a:extLst>
              <a:ext uri="{FF2B5EF4-FFF2-40B4-BE49-F238E27FC236}">
                <a16:creationId xmlns:a16="http://schemas.microsoft.com/office/drawing/2014/main" id="{854FAD1A-F369-338B-B249-33EE83386BE3}"/>
              </a:ext>
            </a:extLst>
          </p:cNvPr>
          <p:cNvSpPr>
            <a:spLocks noGrp="1"/>
          </p:cNvSpPr>
          <p:nvPr>
            <p:ph type="title"/>
          </p:nvPr>
        </p:nvSpPr>
        <p:spPr/>
        <p:txBody>
          <a:bodyPr/>
          <a:lstStyle/>
          <a:p>
            <a:r>
              <a:rPr lang="en-US" dirty="0"/>
              <a:t>Japan-US Space Collaboration Agreement</a:t>
            </a:r>
          </a:p>
        </p:txBody>
      </p:sp>
      <p:pic>
        <p:nvPicPr>
          <p:cNvPr id="1026" name="Picture 2">
            <a:extLst>
              <a:ext uri="{FF2B5EF4-FFF2-40B4-BE49-F238E27FC236}">
                <a16:creationId xmlns:a16="http://schemas.microsoft.com/office/drawing/2014/main" id="{43E50A31-AC11-2D97-29BA-43E82B5359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41" b="20416"/>
          <a:stretch/>
        </p:blipFill>
        <p:spPr bwMode="auto">
          <a:xfrm>
            <a:off x="384622" y="965595"/>
            <a:ext cx="9087789" cy="5686485"/>
          </a:xfrm>
          <a:prstGeom prst="rect">
            <a:avLst/>
          </a:prstGeom>
          <a:noFill/>
        </p:spPr>
      </p:pic>
      <p:sp>
        <p:nvSpPr>
          <p:cNvPr id="4" name="Content Placeholder 3">
            <a:extLst>
              <a:ext uri="{FF2B5EF4-FFF2-40B4-BE49-F238E27FC236}">
                <a16:creationId xmlns:a16="http://schemas.microsoft.com/office/drawing/2014/main" id="{D10A66A4-874E-FF4D-66AF-50751A699A8E}"/>
              </a:ext>
            </a:extLst>
          </p:cNvPr>
          <p:cNvSpPr>
            <a:spLocks noGrp="1"/>
          </p:cNvSpPr>
          <p:nvPr>
            <p:ph idx="1"/>
          </p:nvPr>
        </p:nvSpPr>
        <p:spPr>
          <a:xfrm>
            <a:off x="30048" y="965596"/>
            <a:ext cx="10515600" cy="1893722"/>
          </a:xfrm>
          <a:gradFill>
            <a:gsLst>
              <a:gs pos="0">
                <a:schemeClr val="tx1"/>
              </a:gs>
              <a:gs pos="100000">
                <a:schemeClr val="tx1">
                  <a:alpha val="0"/>
                </a:schemeClr>
              </a:gs>
            </a:gsLst>
            <a:lin ang="5400000" scaled="0"/>
          </a:gradFill>
        </p:spPr>
        <p:txBody>
          <a:bodyPr>
            <a:normAutofit fontScale="92500" lnSpcReduction="10000"/>
          </a:bodyPr>
          <a:lstStyle/>
          <a:p>
            <a:r>
              <a:rPr lang="en-US" sz="2400" dirty="0"/>
              <a:t>On January 13, 2023, Japan and US signed: “Framework Agreement between the Government of Japan and the Government of The United States of America for Cooperation in the Exploration and Use of Outer Space, Including the Moon and Other Celestial Bodies, for Peaceful Purposes”</a:t>
            </a:r>
          </a:p>
          <a:p>
            <a:r>
              <a:rPr lang="en-US" sz="2400" dirty="0"/>
              <a:t>Signed by US Secretary of State Anthony Blinken and Japanese Foreign Minister Yoshimasa Hayashi at NASA HQ</a:t>
            </a:r>
          </a:p>
        </p:txBody>
      </p:sp>
      <p:sp>
        <p:nvSpPr>
          <p:cNvPr id="6" name="TextBox 5">
            <a:extLst>
              <a:ext uri="{FF2B5EF4-FFF2-40B4-BE49-F238E27FC236}">
                <a16:creationId xmlns:a16="http://schemas.microsoft.com/office/drawing/2014/main" id="{E6163AE7-F9A0-2CB7-8C34-DEF3236C6373}"/>
              </a:ext>
            </a:extLst>
          </p:cNvPr>
          <p:cNvSpPr txBox="1"/>
          <p:nvPr/>
        </p:nvSpPr>
        <p:spPr>
          <a:xfrm>
            <a:off x="0" y="5473005"/>
            <a:ext cx="11596914" cy="1384995"/>
          </a:xfrm>
          <a:prstGeom prst="rect">
            <a:avLst/>
          </a:prstGeom>
          <a:gradFill>
            <a:gsLst>
              <a:gs pos="15000">
                <a:schemeClr val="tx1"/>
              </a:gs>
              <a:gs pos="71000">
                <a:schemeClr val="tx1">
                  <a:alpha val="0"/>
                </a:schemeClr>
              </a:gs>
            </a:gsLst>
            <a:lin ang="16200000" scaled="1"/>
          </a:gradFill>
        </p:spPr>
        <p:txBody>
          <a:bodyPr wrap="square">
            <a:spAutoFit/>
          </a:bodyPr>
          <a:lstStyle/>
          <a:p>
            <a:r>
              <a:rPr lang="en-US" sz="2000" dirty="0">
                <a:solidFill>
                  <a:schemeClr val="bg1"/>
                </a:solidFill>
              </a:rPr>
              <a:t>NASA Press Release:</a:t>
            </a:r>
            <a:br>
              <a:rPr lang="en-US" sz="2000" dirty="0"/>
            </a:br>
            <a:r>
              <a:rPr lang="en-US" sz="1800" dirty="0">
                <a:hlinkClick r:id="rId3"/>
              </a:rPr>
              <a:t>https://www.nasa.gov/press-release/us-japan-sign-space-collaboration-agreement-at-nasa-headquarters</a:t>
            </a:r>
            <a:r>
              <a:rPr lang="en-US" dirty="0"/>
              <a:t> </a:t>
            </a:r>
            <a:endParaRPr lang="en-US" sz="2000" dirty="0"/>
          </a:p>
          <a:p>
            <a:r>
              <a:rPr lang="en-US" sz="2000" dirty="0">
                <a:solidFill>
                  <a:schemeClr val="bg1"/>
                </a:solidFill>
              </a:rPr>
              <a:t>Full Text available at Japanese Ministry of Foreign Affairs website:</a:t>
            </a:r>
            <a:br>
              <a:rPr lang="en-US" sz="2000" dirty="0"/>
            </a:br>
            <a:r>
              <a:rPr lang="en-US" sz="2000" dirty="0">
                <a:hlinkClick r:id="rId4"/>
              </a:rPr>
              <a:t>https://www.mofa.go.jp/mofaj/ila/st/page24_002128.html</a:t>
            </a:r>
            <a:r>
              <a:rPr lang="en-US" sz="2000" dirty="0"/>
              <a:t> </a:t>
            </a:r>
          </a:p>
        </p:txBody>
      </p:sp>
    </p:spTree>
    <p:extLst>
      <p:ext uri="{BB962C8B-B14F-4D97-AF65-F5344CB8AC3E}">
        <p14:creationId xmlns:p14="http://schemas.microsoft.com/office/powerpoint/2010/main" val="29699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FAE50C-A056-BB9A-0514-966EDF3932C0}"/>
              </a:ext>
            </a:extLst>
          </p:cNvPr>
          <p:cNvSpPr>
            <a:spLocks noGrp="1"/>
          </p:cNvSpPr>
          <p:nvPr>
            <p:ph type="sldNum" sz="quarter" idx="12"/>
          </p:nvPr>
        </p:nvSpPr>
        <p:spPr/>
        <p:txBody>
          <a:bodyPr/>
          <a:lstStyle/>
          <a:p>
            <a:fld id="{F4DF34C4-E72B-5342-B169-9AB8E4DFAD32}" type="slidenum">
              <a:rPr lang="en-US" smtClean="0"/>
              <a:pPr/>
              <a:t>4</a:t>
            </a:fld>
            <a:endParaRPr lang="en-US" dirty="0"/>
          </a:p>
        </p:txBody>
      </p:sp>
      <p:sp>
        <p:nvSpPr>
          <p:cNvPr id="3" name="Title 2">
            <a:extLst>
              <a:ext uri="{FF2B5EF4-FFF2-40B4-BE49-F238E27FC236}">
                <a16:creationId xmlns:a16="http://schemas.microsoft.com/office/drawing/2014/main" id="{93375B4E-885D-9E91-8824-6065EDC98193}"/>
              </a:ext>
            </a:extLst>
          </p:cNvPr>
          <p:cNvSpPr>
            <a:spLocks noGrp="1"/>
          </p:cNvSpPr>
          <p:nvPr>
            <p:ph type="title"/>
          </p:nvPr>
        </p:nvSpPr>
        <p:spPr>
          <a:xfrm>
            <a:off x="108858" y="80682"/>
            <a:ext cx="10515600" cy="803659"/>
          </a:xfrm>
        </p:spPr>
        <p:txBody>
          <a:bodyPr/>
          <a:lstStyle/>
          <a:p>
            <a:r>
              <a:rPr lang="en-US" dirty="0"/>
              <a:t>Scopes of Japan-US Framework Agreement</a:t>
            </a:r>
          </a:p>
        </p:txBody>
      </p:sp>
      <p:sp>
        <p:nvSpPr>
          <p:cNvPr id="4" name="Content Placeholder 3">
            <a:extLst>
              <a:ext uri="{FF2B5EF4-FFF2-40B4-BE49-F238E27FC236}">
                <a16:creationId xmlns:a16="http://schemas.microsoft.com/office/drawing/2014/main" id="{37665F7A-7C6E-FEEB-12FF-06323CA77B9A}"/>
              </a:ext>
            </a:extLst>
          </p:cNvPr>
          <p:cNvSpPr>
            <a:spLocks noGrp="1"/>
          </p:cNvSpPr>
          <p:nvPr>
            <p:ph idx="1"/>
          </p:nvPr>
        </p:nvSpPr>
        <p:spPr>
          <a:xfrm>
            <a:off x="108858" y="893022"/>
            <a:ext cx="5152572" cy="5463334"/>
          </a:xfrm>
        </p:spPr>
        <p:txBody>
          <a:bodyPr>
            <a:normAutofit/>
          </a:bodyPr>
          <a:lstStyle/>
          <a:p>
            <a:pPr marL="0" indent="0">
              <a:buNone/>
            </a:pPr>
            <a:r>
              <a:rPr lang="en-US" dirty="0"/>
              <a:t>Activities Areas:</a:t>
            </a:r>
          </a:p>
          <a:p>
            <a:pPr marL="514350" indent="-514350">
              <a:buFont typeface="+mj-lt"/>
              <a:buAutoNum type="arabicPeriod"/>
            </a:pPr>
            <a:r>
              <a:rPr lang="en-US" b="1" i="1" u="sng" dirty="0">
                <a:solidFill>
                  <a:srgbClr val="92D050"/>
                </a:solidFill>
              </a:rPr>
              <a:t>Space science, including lunar science;</a:t>
            </a:r>
          </a:p>
          <a:p>
            <a:pPr marL="514350" indent="-514350">
              <a:buFont typeface="+mj-lt"/>
              <a:buAutoNum type="arabicPeriod"/>
            </a:pPr>
            <a:r>
              <a:rPr lang="en-US" sz="2200" dirty="0"/>
              <a:t>Earth science;</a:t>
            </a:r>
          </a:p>
          <a:p>
            <a:pPr marL="514350" indent="-514350">
              <a:buFont typeface="+mj-lt"/>
              <a:buAutoNum type="arabicPeriod"/>
            </a:pPr>
            <a:r>
              <a:rPr lang="en-US" sz="2200" dirty="0"/>
              <a:t>Space operations and exploration, including lunar operations and exploration;</a:t>
            </a:r>
          </a:p>
          <a:p>
            <a:pPr marL="514350" indent="-514350">
              <a:buFont typeface="+mj-lt"/>
              <a:buAutoNum type="arabicPeriod"/>
            </a:pPr>
            <a:r>
              <a:rPr lang="en-US" sz="2200" dirty="0"/>
              <a:t>Aeronautical science and technology;</a:t>
            </a:r>
          </a:p>
          <a:p>
            <a:pPr marL="514350" indent="-514350">
              <a:buFont typeface="+mj-lt"/>
              <a:buAutoNum type="arabicPeriod"/>
            </a:pPr>
            <a:r>
              <a:rPr lang="en-US" sz="2200" dirty="0"/>
              <a:t>Space technology;</a:t>
            </a:r>
          </a:p>
          <a:p>
            <a:pPr marL="514350" indent="-514350">
              <a:buFont typeface="+mj-lt"/>
              <a:buAutoNum type="arabicPeriod"/>
            </a:pPr>
            <a:r>
              <a:rPr lang="en-US" sz="2200" dirty="0"/>
              <a:t>Space transportation;</a:t>
            </a:r>
          </a:p>
          <a:p>
            <a:pPr marL="514350" indent="-514350">
              <a:buFont typeface="+mj-lt"/>
              <a:buAutoNum type="arabicPeriod"/>
            </a:pPr>
            <a:r>
              <a:rPr lang="en-US" sz="2200" dirty="0"/>
              <a:t>Safety and mission assurance; and</a:t>
            </a:r>
          </a:p>
          <a:p>
            <a:pPr marL="514350" indent="-514350">
              <a:buFont typeface="+mj-lt"/>
              <a:buAutoNum type="arabicPeriod"/>
            </a:pPr>
            <a:r>
              <a:rPr lang="en-US" sz="2200" dirty="0"/>
              <a:t>Other relevant areas as mutually determined.</a:t>
            </a:r>
          </a:p>
        </p:txBody>
      </p:sp>
      <p:sp>
        <p:nvSpPr>
          <p:cNvPr id="5" name="Content Placeholder 3">
            <a:extLst>
              <a:ext uri="{FF2B5EF4-FFF2-40B4-BE49-F238E27FC236}">
                <a16:creationId xmlns:a16="http://schemas.microsoft.com/office/drawing/2014/main" id="{97EB675B-3921-98D9-4661-701900A26739}"/>
              </a:ext>
            </a:extLst>
          </p:cNvPr>
          <p:cNvSpPr txBox="1">
            <a:spLocks/>
          </p:cNvSpPr>
          <p:nvPr/>
        </p:nvSpPr>
        <p:spPr>
          <a:xfrm>
            <a:off x="5261431" y="893021"/>
            <a:ext cx="5914570" cy="5964979"/>
          </a:xfrm>
          <a:prstGeom prst="rect">
            <a:avLst/>
          </a:prstGeom>
        </p:spPr>
        <p:txBody>
          <a:bodyPr vert="horz" lIns="91440" tIns="45720" rIns="91440" bIns="45720" rtlCol="0">
            <a:normAutofit fontScale="85000"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3100" b="0" dirty="0"/>
              <a:t>Forms of Cooperation:</a:t>
            </a:r>
          </a:p>
          <a:p>
            <a:pPr marL="514350" indent="-514350" fontAlgn="auto">
              <a:spcAft>
                <a:spcPts val="0"/>
              </a:spcAft>
              <a:buFont typeface="+mj-lt"/>
              <a:buAutoNum type="arabicPeriod"/>
            </a:pPr>
            <a:r>
              <a:rPr lang="en-US" sz="2400" i="1" u="sng" dirty="0">
                <a:solidFill>
                  <a:srgbClr val="92D050"/>
                </a:solidFill>
              </a:rPr>
              <a:t>Use of spacecraft and space research platforms;</a:t>
            </a:r>
          </a:p>
          <a:p>
            <a:pPr marL="514350" indent="-514350" fontAlgn="auto">
              <a:spcAft>
                <a:spcPts val="0"/>
              </a:spcAft>
              <a:buFont typeface="+mj-lt"/>
              <a:buAutoNum type="arabicPeriod"/>
            </a:pPr>
            <a:r>
              <a:rPr lang="en-US" sz="2400" i="1" u="sng" dirty="0">
                <a:solidFill>
                  <a:srgbClr val="92D050"/>
                </a:solidFill>
              </a:rPr>
              <a:t>Use of scientific instruments onboard spacecraft and space research platforms;</a:t>
            </a:r>
          </a:p>
          <a:p>
            <a:pPr marL="514350" indent="-514350" fontAlgn="auto">
              <a:spcAft>
                <a:spcPts val="0"/>
              </a:spcAft>
              <a:buFont typeface="+mj-lt"/>
              <a:buAutoNum type="arabicPeriod"/>
            </a:pPr>
            <a:r>
              <a:rPr lang="en-US" sz="2400" b="0" dirty="0"/>
              <a:t>Crewed spaceflight operations;</a:t>
            </a:r>
          </a:p>
          <a:p>
            <a:pPr marL="514350" indent="-514350" fontAlgn="auto">
              <a:spcAft>
                <a:spcPts val="0"/>
              </a:spcAft>
              <a:buFont typeface="+mj-lt"/>
              <a:buAutoNum type="arabicPeriod"/>
            </a:pPr>
            <a:r>
              <a:rPr lang="en-US" sz="2400" b="0" dirty="0"/>
              <a:t>Use of sounding rockets and scientific balloons;</a:t>
            </a:r>
          </a:p>
          <a:p>
            <a:pPr marL="514350" indent="-514350" fontAlgn="auto">
              <a:spcAft>
                <a:spcPts val="0"/>
              </a:spcAft>
              <a:buFont typeface="+mj-lt"/>
              <a:buAutoNum type="arabicPeriod"/>
            </a:pPr>
            <a:r>
              <a:rPr lang="en-US" sz="2400" b="0" dirty="0"/>
              <a:t>Use of aircraft;</a:t>
            </a:r>
          </a:p>
          <a:p>
            <a:pPr marL="514350" indent="-514350" fontAlgn="auto">
              <a:spcAft>
                <a:spcPts val="0"/>
              </a:spcAft>
              <a:buFont typeface="+mj-lt"/>
              <a:buAutoNum type="arabicPeriod"/>
            </a:pPr>
            <a:r>
              <a:rPr lang="en-US" sz="2400" i="1" u="sng" dirty="0">
                <a:solidFill>
                  <a:srgbClr val="92D050"/>
                </a:solidFill>
              </a:rPr>
              <a:t>Use of ground-based antennas for tracking and data acquisition;</a:t>
            </a:r>
          </a:p>
          <a:p>
            <a:pPr marL="514350" indent="-514350" fontAlgn="auto">
              <a:spcAft>
                <a:spcPts val="0"/>
              </a:spcAft>
              <a:buFont typeface="+mj-lt"/>
              <a:buAutoNum type="arabicPeriod"/>
            </a:pPr>
            <a:r>
              <a:rPr lang="en-US" sz="2400" i="1" u="sng" dirty="0">
                <a:solidFill>
                  <a:srgbClr val="92D050"/>
                </a:solidFill>
              </a:rPr>
              <a:t>Use of ground-based space research facilities;</a:t>
            </a:r>
          </a:p>
          <a:p>
            <a:pPr marL="514350" indent="-514350" fontAlgn="auto">
              <a:spcAft>
                <a:spcPts val="0"/>
              </a:spcAft>
              <a:buFont typeface="+mj-lt"/>
              <a:buAutoNum type="arabicPeriod"/>
            </a:pPr>
            <a:r>
              <a:rPr lang="en-US" sz="2400" i="1" u="sng" dirty="0">
                <a:solidFill>
                  <a:srgbClr val="92D050"/>
                </a:solidFill>
              </a:rPr>
              <a:t>Exchanges of scientists, engineers, or other experts on general or specific subjects;</a:t>
            </a:r>
          </a:p>
          <a:p>
            <a:pPr marL="514350" indent="-514350" fontAlgn="auto">
              <a:spcAft>
                <a:spcPts val="0"/>
              </a:spcAft>
              <a:buFont typeface="+mj-lt"/>
              <a:buAutoNum type="arabicPeriod"/>
            </a:pPr>
            <a:r>
              <a:rPr lang="en-US" sz="2400" i="1" u="sng" dirty="0">
                <a:solidFill>
                  <a:srgbClr val="92D050"/>
                </a:solidFill>
              </a:rPr>
              <a:t>Exchanges of scientific data;</a:t>
            </a:r>
          </a:p>
          <a:p>
            <a:pPr marL="514350" indent="-514350" fontAlgn="auto">
              <a:spcAft>
                <a:spcPts val="0"/>
              </a:spcAft>
              <a:buFont typeface="+mj-lt"/>
              <a:buAutoNum type="arabicPeriod"/>
            </a:pPr>
            <a:r>
              <a:rPr lang="en-US" sz="2400" i="1" u="sng" dirty="0">
                <a:solidFill>
                  <a:srgbClr val="92D050"/>
                </a:solidFill>
              </a:rPr>
              <a:t>Space education;</a:t>
            </a:r>
          </a:p>
          <a:p>
            <a:pPr marL="514350" indent="-514350" fontAlgn="auto">
              <a:spcAft>
                <a:spcPts val="0"/>
              </a:spcAft>
              <a:buFont typeface="+mj-lt"/>
              <a:buAutoNum type="arabicPeriod"/>
            </a:pPr>
            <a:r>
              <a:rPr lang="en-US" sz="2400" i="1" u="sng" dirty="0">
                <a:solidFill>
                  <a:srgbClr val="92D050"/>
                </a:solidFill>
              </a:rPr>
              <a:t>Public outreach activities; and</a:t>
            </a:r>
          </a:p>
          <a:p>
            <a:pPr marL="514350" indent="-514350" fontAlgn="auto">
              <a:spcAft>
                <a:spcPts val="0"/>
              </a:spcAft>
              <a:buFont typeface="+mj-lt"/>
              <a:buAutoNum type="arabicPeriod"/>
            </a:pPr>
            <a:r>
              <a:rPr lang="en-US" sz="2400" b="0" dirty="0"/>
              <a:t>Other forms of cooperation as mutually determined.</a:t>
            </a:r>
          </a:p>
        </p:txBody>
      </p:sp>
    </p:spTree>
    <p:extLst>
      <p:ext uri="{BB962C8B-B14F-4D97-AF65-F5344CB8AC3E}">
        <p14:creationId xmlns:p14="http://schemas.microsoft.com/office/powerpoint/2010/main" val="3265804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573C2D-B9E5-1B6C-C01F-13FDACCB104E}"/>
              </a:ext>
            </a:extLst>
          </p:cNvPr>
          <p:cNvSpPr>
            <a:spLocks noGrp="1"/>
          </p:cNvSpPr>
          <p:nvPr>
            <p:ph type="sldNum" sz="quarter" idx="12"/>
          </p:nvPr>
        </p:nvSpPr>
        <p:spPr/>
        <p:txBody>
          <a:bodyPr/>
          <a:lstStyle/>
          <a:p>
            <a:fld id="{F4DF34C4-E72B-5342-B169-9AB8E4DFAD32}" type="slidenum">
              <a:rPr lang="en-US" smtClean="0"/>
              <a:pPr/>
              <a:t>5</a:t>
            </a:fld>
            <a:endParaRPr lang="en-US" dirty="0"/>
          </a:p>
        </p:txBody>
      </p:sp>
      <p:sp>
        <p:nvSpPr>
          <p:cNvPr id="3" name="Title 2">
            <a:extLst>
              <a:ext uri="{FF2B5EF4-FFF2-40B4-BE49-F238E27FC236}">
                <a16:creationId xmlns:a16="http://schemas.microsoft.com/office/drawing/2014/main" id="{05EF6FE4-8BC1-3D29-A00D-636A46CDE089}"/>
              </a:ext>
            </a:extLst>
          </p:cNvPr>
          <p:cNvSpPr>
            <a:spLocks noGrp="1"/>
          </p:cNvSpPr>
          <p:nvPr>
            <p:ph type="title"/>
          </p:nvPr>
        </p:nvSpPr>
        <p:spPr/>
        <p:txBody>
          <a:bodyPr>
            <a:normAutofit/>
          </a:bodyPr>
          <a:lstStyle/>
          <a:p>
            <a:r>
              <a:rPr lang="en-US" sz="3600" dirty="0"/>
              <a:t>Action Item</a:t>
            </a:r>
          </a:p>
        </p:txBody>
      </p:sp>
      <p:sp>
        <p:nvSpPr>
          <p:cNvPr id="4" name="Content Placeholder 3">
            <a:extLst>
              <a:ext uri="{FF2B5EF4-FFF2-40B4-BE49-F238E27FC236}">
                <a16:creationId xmlns:a16="http://schemas.microsoft.com/office/drawing/2014/main" id="{033174A9-AECE-73CE-C05D-64F8B5574B35}"/>
              </a:ext>
            </a:extLst>
          </p:cNvPr>
          <p:cNvSpPr>
            <a:spLocks noGrp="1"/>
          </p:cNvSpPr>
          <p:nvPr>
            <p:ph idx="1"/>
          </p:nvPr>
        </p:nvSpPr>
        <p:spPr>
          <a:xfrm>
            <a:off x="304800" y="2328752"/>
            <a:ext cx="11049000" cy="1938640"/>
          </a:xfrm>
        </p:spPr>
        <p:txBody>
          <a:bodyPr anchor="ctr">
            <a:normAutofit/>
          </a:bodyPr>
          <a:lstStyle/>
          <a:p>
            <a:pPr marL="0" indent="0" algn="ctr">
              <a:buNone/>
            </a:pPr>
            <a:r>
              <a:rPr lang="en-US" sz="4800" dirty="0"/>
              <a:t>Find out what is needed to leverage this Framework Agreement to do more Science!</a:t>
            </a:r>
          </a:p>
        </p:txBody>
      </p:sp>
    </p:spTree>
    <p:extLst>
      <p:ext uri="{BB962C8B-B14F-4D97-AF65-F5344CB8AC3E}">
        <p14:creationId xmlns:p14="http://schemas.microsoft.com/office/powerpoint/2010/main" val="349063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793324-E073-B75D-9D69-77EA7A93B6AB}"/>
              </a:ext>
            </a:extLst>
          </p:cNvPr>
          <p:cNvSpPr>
            <a:spLocks noGrp="1"/>
          </p:cNvSpPr>
          <p:nvPr>
            <p:ph type="sldNum" sz="quarter" idx="12"/>
          </p:nvPr>
        </p:nvSpPr>
        <p:spPr/>
        <p:txBody>
          <a:bodyPr/>
          <a:lstStyle/>
          <a:p>
            <a:fld id="{F4DF34C4-E72B-5342-B169-9AB8E4DFAD32}" type="slidenum">
              <a:rPr lang="en-US" smtClean="0"/>
              <a:pPr/>
              <a:t>6</a:t>
            </a:fld>
            <a:endParaRPr lang="en-US" dirty="0"/>
          </a:p>
        </p:txBody>
      </p:sp>
      <p:sp>
        <p:nvSpPr>
          <p:cNvPr id="3" name="Title 2">
            <a:extLst>
              <a:ext uri="{FF2B5EF4-FFF2-40B4-BE49-F238E27FC236}">
                <a16:creationId xmlns:a16="http://schemas.microsoft.com/office/drawing/2014/main" id="{23324B2F-2AE7-C215-2DCB-F4C8CC0A42A0}"/>
              </a:ext>
            </a:extLst>
          </p:cNvPr>
          <p:cNvSpPr>
            <a:spLocks noGrp="1"/>
          </p:cNvSpPr>
          <p:nvPr>
            <p:ph type="title"/>
          </p:nvPr>
        </p:nvSpPr>
        <p:spPr>
          <a:xfrm>
            <a:off x="114300" y="89362"/>
            <a:ext cx="10515600" cy="803659"/>
          </a:xfrm>
        </p:spPr>
        <p:txBody>
          <a:bodyPr>
            <a:normAutofit/>
          </a:bodyPr>
          <a:lstStyle/>
          <a:p>
            <a:r>
              <a:rPr lang="en-US" dirty="0"/>
              <a:t>Considerations for Instruments</a:t>
            </a:r>
          </a:p>
        </p:txBody>
      </p:sp>
      <p:sp>
        <p:nvSpPr>
          <p:cNvPr id="4" name="Content Placeholder 3">
            <a:extLst>
              <a:ext uri="{FF2B5EF4-FFF2-40B4-BE49-F238E27FC236}">
                <a16:creationId xmlns:a16="http://schemas.microsoft.com/office/drawing/2014/main" id="{DC2CBBE7-CC31-568D-4B10-FEC74D855875}"/>
              </a:ext>
            </a:extLst>
          </p:cNvPr>
          <p:cNvSpPr>
            <a:spLocks noGrp="1"/>
          </p:cNvSpPr>
          <p:nvPr>
            <p:ph idx="1"/>
          </p:nvPr>
        </p:nvSpPr>
        <p:spPr>
          <a:xfrm>
            <a:off x="170543" y="728436"/>
            <a:ext cx="11157857" cy="1963964"/>
          </a:xfrm>
        </p:spPr>
        <p:txBody>
          <a:bodyPr>
            <a:normAutofit/>
          </a:bodyPr>
          <a:lstStyle/>
          <a:p>
            <a:pPr marL="0" indent="0">
              <a:buNone/>
            </a:pPr>
            <a:r>
              <a:rPr lang="en-US" sz="2800" dirty="0"/>
              <a:t>Example: Uranus Orbiter and Probe (UOP) Imaging Instrument</a:t>
            </a:r>
          </a:p>
          <a:p>
            <a:pPr lvl="1"/>
            <a:r>
              <a:rPr lang="en-US" sz="2800" dirty="0"/>
              <a:t>UOP Report: </a:t>
            </a:r>
            <a:r>
              <a:rPr lang="en-US" sz="2800" dirty="0">
                <a:hlinkClick r:id="rId2"/>
              </a:rPr>
              <a:t>https://tinyurl.com/2p88fx4f</a:t>
            </a:r>
            <a:r>
              <a:rPr lang="en-US" sz="2800" dirty="0"/>
              <a:t> </a:t>
            </a:r>
          </a:p>
          <a:p>
            <a:pPr lvl="1"/>
            <a:r>
              <a:rPr lang="en-US" sz="2800" dirty="0"/>
              <a:t>Originally presented at Uranus Flagship 2023 Meeting:</a:t>
            </a:r>
            <a:br>
              <a:rPr lang="en-US" sz="2800" dirty="0"/>
            </a:br>
            <a:r>
              <a:rPr lang="en-US" sz="2200" dirty="0">
                <a:hlinkClick r:id="rId3"/>
              </a:rPr>
              <a:t>https://www.hou.usra.edu/meetings/uranusflagship2023/pdf/8145.pdf</a:t>
            </a:r>
            <a:r>
              <a:rPr lang="en-US" sz="2200" dirty="0"/>
              <a:t> </a:t>
            </a:r>
          </a:p>
        </p:txBody>
      </p:sp>
    </p:spTree>
    <p:extLst>
      <p:ext uri="{BB962C8B-B14F-4D97-AF65-F5344CB8AC3E}">
        <p14:creationId xmlns:p14="http://schemas.microsoft.com/office/powerpoint/2010/main" val="992184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2F57F3-C12A-F004-D2B5-300A6219E1D2}"/>
              </a:ext>
            </a:extLst>
          </p:cNvPr>
          <p:cNvSpPr>
            <a:spLocks noGrp="1"/>
          </p:cNvSpPr>
          <p:nvPr>
            <p:ph type="sldNum" sz="quarter" idx="12"/>
          </p:nvPr>
        </p:nvSpPr>
        <p:spPr/>
        <p:txBody>
          <a:bodyPr/>
          <a:lstStyle/>
          <a:p>
            <a:fld id="{F4DF34C4-E72B-5342-B169-9AB8E4DFAD32}" type="slidenum">
              <a:rPr lang="en-US" smtClean="0"/>
              <a:pPr/>
              <a:t>7</a:t>
            </a:fld>
            <a:endParaRPr lang="en-US" dirty="0"/>
          </a:p>
        </p:txBody>
      </p:sp>
      <p:sp>
        <p:nvSpPr>
          <p:cNvPr id="3" name="Title 2">
            <a:extLst>
              <a:ext uri="{FF2B5EF4-FFF2-40B4-BE49-F238E27FC236}">
                <a16:creationId xmlns:a16="http://schemas.microsoft.com/office/drawing/2014/main" id="{CD36A981-3A93-A134-EC48-166A1D421731}"/>
              </a:ext>
            </a:extLst>
          </p:cNvPr>
          <p:cNvSpPr>
            <a:spLocks noGrp="1"/>
          </p:cNvSpPr>
          <p:nvPr>
            <p:ph type="title"/>
          </p:nvPr>
        </p:nvSpPr>
        <p:spPr/>
        <p:txBody>
          <a:bodyPr>
            <a:normAutofit fontScale="90000"/>
          </a:bodyPr>
          <a:lstStyle/>
          <a:p>
            <a:r>
              <a:rPr lang="en-US" dirty="0"/>
              <a:t>Measurement Requirement Summary (From UOP Decadal Study)</a:t>
            </a:r>
          </a:p>
        </p:txBody>
      </p:sp>
      <p:sp>
        <p:nvSpPr>
          <p:cNvPr id="4" name="Content Placeholder 3">
            <a:extLst>
              <a:ext uri="{FF2B5EF4-FFF2-40B4-BE49-F238E27FC236}">
                <a16:creationId xmlns:a16="http://schemas.microsoft.com/office/drawing/2014/main" id="{8B56DD26-F24F-0829-15D6-8908E9E86F26}"/>
              </a:ext>
            </a:extLst>
          </p:cNvPr>
          <p:cNvSpPr>
            <a:spLocks noGrp="1"/>
          </p:cNvSpPr>
          <p:nvPr>
            <p:ph idx="1"/>
          </p:nvPr>
        </p:nvSpPr>
        <p:spPr>
          <a:xfrm>
            <a:off x="342068" y="1044596"/>
            <a:ext cx="5828468" cy="5101695"/>
          </a:xfrm>
        </p:spPr>
        <p:txBody>
          <a:bodyPr>
            <a:normAutofit lnSpcReduction="10000"/>
          </a:bodyPr>
          <a:lstStyle/>
          <a:p>
            <a:pPr marL="0" indent="0">
              <a:buNone/>
            </a:pPr>
            <a:r>
              <a:rPr lang="en-US" dirty="0"/>
              <a:t>Science Measurement Requirements</a:t>
            </a:r>
          </a:p>
          <a:p>
            <a:pPr marL="0" indent="0">
              <a:buNone/>
            </a:pPr>
            <a:r>
              <a:rPr lang="en-US" dirty="0"/>
              <a:t>Uranus:</a:t>
            </a:r>
          </a:p>
          <a:p>
            <a:pPr lvl="1"/>
            <a:r>
              <a:rPr lang="en-US" dirty="0"/>
              <a:t>Imaging: 50 km/pix</a:t>
            </a:r>
          </a:p>
          <a:p>
            <a:pPr lvl="1"/>
            <a:r>
              <a:rPr lang="en-US" dirty="0"/>
              <a:t>VIS/NIR Spectrometer: </a:t>
            </a:r>
            <a:br>
              <a:rPr lang="en-US" dirty="0"/>
            </a:br>
            <a:r>
              <a:rPr lang="en-US" dirty="0"/>
              <a:t>	500 km/pix</a:t>
            </a:r>
          </a:p>
          <a:p>
            <a:pPr marL="0" lvl="1" indent="0">
              <a:spcBef>
                <a:spcPts val="1000"/>
              </a:spcBef>
              <a:buNone/>
            </a:pPr>
            <a:r>
              <a:rPr lang="en-US" sz="2800" dirty="0"/>
              <a:t>Rings/Small Moons:</a:t>
            </a:r>
          </a:p>
          <a:p>
            <a:pPr marL="685783" marR="0" lvl="1"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Imaging: 0.1 km/pix</a:t>
            </a:r>
          </a:p>
          <a:p>
            <a:pPr marL="685783" marR="0" lvl="1"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VIS/NIR Spectrometer: </a:t>
            </a:r>
            <a:b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	1 km/pix</a:t>
            </a:r>
          </a:p>
          <a:p>
            <a:pPr marL="0" indent="0">
              <a:buNone/>
            </a:pPr>
            <a:r>
              <a:rPr lang="en-US" dirty="0"/>
              <a:t>Major Satellites:</a:t>
            </a:r>
          </a:p>
          <a:p>
            <a:pPr lvl="1"/>
            <a:r>
              <a:rPr lang="en-US" dirty="0"/>
              <a:t>Imaging: 0.5 km/pix</a:t>
            </a:r>
          </a:p>
          <a:p>
            <a:pPr lvl="1"/>
            <a:r>
              <a:rPr lang="en-US" dirty="0"/>
              <a:t>VIS/NIR Spectrometer: </a:t>
            </a:r>
            <a:br>
              <a:rPr lang="en-US" dirty="0"/>
            </a:br>
            <a:r>
              <a:rPr lang="en-US" dirty="0"/>
              <a:t>	3 km/pix</a:t>
            </a:r>
          </a:p>
          <a:p>
            <a:endParaRPr lang="en-US" dirty="0"/>
          </a:p>
        </p:txBody>
      </p:sp>
      <p:sp>
        <p:nvSpPr>
          <p:cNvPr id="5" name="Content Placeholder 3">
            <a:extLst>
              <a:ext uri="{FF2B5EF4-FFF2-40B4-BE49-F238E27FC236}">
                <a16:creationId xmlns:a16="http://schemas.microsoft.com/office/drawing/2014/main" id="{4B3808BE-4F11-D374-BE53-7E2789A48310}"/>
              </a:ext>
            </a:extLst>
          </p:cNvPr>
          <p:cNvSpPr txBox="1">
            <a:spLocks/>
          </p:cNvSpPr>
          <p:nvPr/>
        </p:nvSpPr>
        <p:spPr>
          <a:xfrm>
            <a:off x="6965950" y="1714499"/>
            <a:ext cx="4387850" cy="4823985"/>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2400" b="0" dirty="0"/>
              <a:t>Instrument Performance</a:t>
            </a:r>
          </a:p>
          <a:p>
            <a:pPr fontAlgn="auto">
              <a:spcAft>
                <a:spcPts val="0"/>
              </a:spcAft>
            </a:pPr>
            <a:r>
              <a:rPr lang="en-US" sz="2400" b="0" dirty="0"/>
              <a:t>Field of View (FOV; degree)</a:t>
            </a:r>
          </a:p>
          <a:p>
            <a:pPr fontAlgn="auto">
              <a:spcAft>
                <a:spcPts val="0"/>
              </a:spcAft>
            </a:pPr>
            <a:r>
              <a:rPr lang="en-US" sz="2400" b="0" dirty="0"/>
              <a:t>Resolution (degree/pix)</a:t>
            </a:r>
          </a:p>
          <a:p>
            <a:pPr fontAlgn="auto">
              <a:spcAft>
                <a:spcPts val="0"/>
              </a:spcAft>
            </a:pPr>
            <a:r>
              <a:rPr lang="en-US" sz="2400" b="0" dirty="0"/>
              <a:t>Wavelength Range</a:t>
            </a:r>
          </a:p>
          <a:p>
            <a:pPr fontAlgn="auto">
              <a:spcAft>
                <a:spcPts val="0"/>
              </a:spcAft>
            </a:pPr>
            <a:r>
              <a:rPr lang="en-US" sz="2400" b="0" dirty="0"/>
              <a:t>How many / Which filters?</a:t>
            </a:r>
          </a:p>
          <a:p>
            <a:pPr fontAlgn="auto">
              <a:spcAft>
                <a:spcPts val="0"/>
              </a:spcAft>
            </a:pPr>
            <a:r>
              <a:rPr lang="en-US" sz="2400" b="0" dirty="0"/>
              <a:t>Spectral Resolution</a:t>
            </a:r>
          </a:p>
          <a:p>
            <a:pPr marL="0" indent="0" fontAlgn="auto">
              <a:spcAft>
                <a:spcPts val="0"/>
              </a:spcAft>
              <a:buFont typeface="Arial" panose="020B0604020202020204" pitchFamily="34" charset="0"/>
              <a:buNone/>
            </a:pPr>
            <a:endParaRPr lang="en-US" sz="2400" b="0" dirty="0"/>
          </a:p>
          <a:p>
            <a:pPr marL="0" indent="0" fontAlgn="auto">
              <a:spcAft>
                <a:spcPts val="0"/>
              </a:spcAft>
              <a:buFont typeface="Arial" panose="020B0604020202020204" pitchFamily="34" charset="0"/>
              <a:buNone/>
            </a:pPr>
            <a:r>
              <a:rPr lang="en-US" sz="2400" b="0" dirty="0"/>
              <a:t>How many imaging instruments?</a:t>
            </a:r>
          </a:p>
          <a:p>
            <a:pPr fontAlgn="auto">
              <a:spcAft>
                <a:spcPts val="0"/>
              </a:spcAft>
            </a:pPr>
            <a:endParaRPr lang="en-US" b="0" dirty="0"/>
          </a:p>
        </p:txBody>
      </p:sp>
      <p:sp>
        <p:nvSpPr>
          <p:cNvPr id="6" name="Right Brace 5">
            <a:extLst>
              <a:ext uri="{FF2B5EF4-FFF2-40B4-BE49-F238E27FC236}">
                <a16:creationId xmlns:a16="http://schemas.microsoft.com/office/drawing/2014/main" id="{52125DEC-E180-43CC-D0E2-B6F60AFE94B4}"/>
              </a:ext>
            </a:extLst>
          </p:cNvPr>
          <p:cNvSpPr/>
          <p:nvPr/>
        </p:nvSpPr>
        <p:spPr>
          <a:xfrm>
            <a:off x="3772807" y="1481364"/>
            <a:ext cx="558800" cy="4455886"/>
          </a:xfrm>
          <a:prstGeom prst="rightBrace">
            <a:avLst>
              <a:gd name="adj1" fmla="val 30917"/>
              <a:gd name="adj2" fmla="val 50422"/>
            </a:avLst>
          </a:prstGeom>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row: Right 7">
            <a:extLst>
              <a:ext uri="{FF2B5EF4-FFF2-40B4-BE49-F238E27FC236}">
                <a16:creationId xmlns:a16="http://schemas.microsoft.com/office/drawing/2014/main" id="{E5F5ACA2-FEC7-66F4-CFC8-45C9637C6E2D}"/>
              </a:ext>
            </a:extLst>
          </p:cNvPr>
          <p:cNvSpPr/>
          <p:nvPr/>
        </p:nvSpPr>
        <p:spPr>
          <a:xfrm>
            <a:off x="4464050" y="2128157"/>
            <a:ext cx="2400300" cy="3162300"/>
          </a:xfrm>
          <a:prstGeom prst="rightArrow">
            <a:avLst>
              <a:gd name="adj1" fmla="val 50000"/>
              <a:gd name="adj2" fmla="val 248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Must Translate to Instrument Performance</a:t>
            </a:r>
          </a:p>
        </p:txBody>
      </p:sp>
    </p:spTree>
    <p:extLst>
      <p:ext uri="{BB962C8B-B14F-4D97-AF65-F5344CB8AC3E}">
        <p14:creationId xmlns:p14="http://schemas.microsoft.com/office/powerpoint/2010/main" val="269374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203421B-661C-CA58-523B-60C080B43DD1}"/>
              </a:ext>
            </a:extLst>
          </p:cNvPr>
          <p:cNvGrpSpPr/>
          <p:nvPr/>
        </p:nvGrpSpPr>
        <p:grpSpPr>
          <a:xfrm>
            <a:off x="-14128" y="1574797"/>
            <a:ext cx="6106437" cy="5003802"/>
            <a:chOff x="105833" y="737949"/>
            <a:chExt cx="7349067" cy="6022052"/>
          </a:xfrm>
        </p:grpSpPr>
        <p:pic>
          <p:nvPicPr>
            <p:cNvPr id="6" name="Picture 5">
              <a:extLst>
                <a:ext uri="{FF2B5EF4-FFF2-40B4-BE49-F238E27FC236}">
                  <a16:creationId xmlns:a16="http://schemas.microsoft.com/office/drawing/2014/main" id="{1657D990-0A26-0871-9734-69F8BBA21B8E}"/>
                </a:ext>
              </a:extLst>
            </p:cNvPr>
            <p:cNvPicPr>
              <a:picLocks noChangeAspect="1"/>
            </p:cNvPicPr>
            <p:nvPr/>
          </p:nvPicPr>
          <p:blipFill rotWithShape="1">
            <a:blip r:embed="rId2"/>
            <a:srcRect t="8022"/>
            <a:stretch/>
          </p:blipFill>
          <p:spPr>
            <a:xfrm>
              <a:off x="105833" y="737949"/>
              <a:ext cx="7349067" cy="6022052"/>
            </a:xfrm>
            <a:prstGeom prst="rect">
              <a:avLst/>
            </a:prstGeom>
          </p:spPr>
        </p:pic>
        <p:grpSp>
          <p:nvGrpSpPr>
            <p:cNvPr id="13" name="Group 12">
              <a:extLst>
                <a:ext uri="{FF2B5EF4-FFF2-40B4-BE49-F238E27FC236}">
                  <a16:creationId xmlns:a16="http://schemas.microsoft.com/office/drawing/2014/main" id="{625D8F59-70CC-1B30-2B91-AB49BC2B720B}"/>
                </a:ext>
              </a:extLst>
            </p:cNvPr>
            <p:cNvGrpSpPr/>
            <p:nvPr/>
          </p:nvGrpSpPr>
          <p:grpSpPr>
            <a:xfrm>
              <a:off x="4110457" y="4571893"/>
              <a:ext cx="643548" cy="1731050"/>
              <a:chOff x="8009357" y="4669892"/>
              <a:chExt cx="643548" cy="1731050"/>
            </a:xfrm>
          </p:grpSpPr>
          <p:sp>
            <p:nvSpPr>
              <p:cNvPr id="8" name="Arrow: Up 7">
                <a:extLst>
                  <a:ext uri="{FF2B5EF4-FFF2-40B4-BE49-F238E27FC236}">
                    <a16:creationId xmlns:a16="http://schemas.microsoft.com/office/drawing/2014/main" id="{5DC67241-1B47-7D0B-249A-AD7838CDDF22}"/>
                  </a:ext>
                </a:extLst>
              </p:cNvPr>
              <p:cNvSpPr/>
              <p:nvPr/>
            </p:nvSpPr>
            <p:spPr>
              <a:xfrm>
                <a:off x="8009357" y="4669892"/>
                <a:ext cx="643548" cy="130016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en-US" sz="1800" dirty="0"/>
                  <a:t>Sunlight</a:t>
                </a:r>
              </a:p>
            </p:txBody>
          </p:sp>
          <p:sp>
            <p:nvSpPr>
              <p:cNvPr id="9" name="Sun 8">
                <a:extLst>
                  <a:ext uri="{FF2B5EF4-FFF2-40B4-BE49-F238E27FC236}">
                    <a16:creationId xmlns:a16="http://schemas.microsoft.com/office/drawing/2014/main" id="{88B6020F-888B-FEF6-DE73-026D8C26B404}"/>
                  </a:ext>
                </a:extLst>
              </p:cNvPr>
              <p:cNvSpPr/>
              <p:nvPr/>
            </p:nvSpPr>
            <p:spPr>
              <a:xfrm>
                <a:off x="8115300" y="6011475"/>
                <a:ext cx="389467" cy="389467"/>
              </a:xfrm>
              <a:prstGeom prst="su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11" name="Rectangle: Rounded Corners 10">
              <a:extLst>
                <a:ext uri="{FF2B5EF4-FFF2-40B4-BE49-F238E27FC236}">
                  <a16:creationId xmlns:a16="http://schemas.microsoft.com/office/drawing/2014/main" id="{1CD1C0C1-FC9A-2789-F12E-4F8A07ED0C3E}"/>
                </a:ext>
              </a:extLst>
            </p:cNvPr>
            <p:cNvSpPr/>
            <p:nvPr/>
          </p:nvSpPr>
          <p:spPr>
            <a:xfrm>
              <a:off x="3970867" y="2619800"/>
              <a:ext cx="893233" cy="1883833"/>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99669817-BA09-FA6A-5FB3-61F18C3CBE0A}"/>
              </a:ext>
            </a:extLst>
          </p:cNvPr>
          <p:cNvSpPr>
            <a:spLocks noGrp="1"/>
          </p:cNvSpPr>
          <p:nvPr>
            <p:ph type="title"/>
          </p:nvPr>
        </p:nvSpPr>
        <p:spPr>
          <a:xfrm>
            <a:off x="82550" y="78371"/>
            <a:ext cx="10515600" cy="803659"/>
          </a:xfrm>
        </p:spPr>
        <p:txBody>
          <a:bodyPr>
            <a:normAutofit/>
          </a:bodyPr>
          <a:lstStyle/>
          <a:p>
            <a:r>
              <a:rPr lang="en-US" dirty="0"/>
              <a:t>Uranus and Rings Imaging (Based on Decadal UOP orbits)</a:t>
            </a:r>
          </a:p>
        </p:txBody>
      </p:sp>
      <p:sp>
        <p:nvSpPr>
          <p:cNvPr id="12" name="TextBox 11">
            <a:extLst>
              <a:ext uri="{FF2B5EF4-FFF2-40B4-BE49-F238E27FC236}">
                <a16:creationId xmlns:a16="http://schemas.microsoft.com/office/drawing/2014/main" id="{707768EB-2035-96B9-BF41-7169A94BF945}"/>
              </a:ext>
            </a:extLst>
          </p:cNvPr>
          <p:cNvSpPr txBox="1"/>
          <p:nvPr/>
        </p:nvSpPr>
        <p:spPr>
          <a:xfrm>
            <a:off x="60747" y="4443866"/>
            <a:ext cx="2957039" cy="2031325"/>
          </a:xfrm>
          <a:prstGeom prst="rect">
            <a:avLst/>
          </a:prstGeom>
          <a:solidFill>
            <a:schemeClr val="bg1">
              <a:alpha val="60000"/>
            </a:schemeClr>
          </a:solidFill>
        </p:spPr>
        <p:txBody>
          <a:bodyPr wrap="square" rtlCol="0">
            <a:spAutoFit/>
          </a:bodyPr>
          <a:lstStyle/>
          <a:p>
            <a:pPr>
              <a:tabLst>
                <a:tab pos="287338" algn="l"/>
              </a:tabLst>
            </a:pPr>
            <a:r>
              <a:rPr lang="en-US" sz="1400" dirty="0">
                <a:solidFill>
                  <a:srgbClr val="FF0000"/>
                </a:solidFill>
              </a:rPr>
              <a:t>Uranus Obs. Opportunities</a:t>
            </a:r>
          </a:p>
          <a:p>
            <a:pPr>
              <a:tabLst>
                <a:tab pos="287338" algn="l"/>
              </a:tabLst>
            </a:pPr>
            <a:r>
              <a:rPr lang="en-US" sz="1400" dirty="0">
                <a:solidFill>
                  <a:srgbClr val="FF0000"/>
                </a:solidFill>
              </a:rPr>
              <a:t>Obs. Range:</a:t>
            </a:r>
            <a:br>
              <a:rPr lang="en-US" sz="1400" dirty="0">
                <a:solidFill>
                  <a:srgbClr val="FF0000"/>
                </a:solidFill>
              </a:rPr>
            </a:br>
            <a:r>
              <a:rPr lang="en-US" sz="1400" dirty="0">
                <a:solidFill>
                  <a:srgbClr val="FF0000"/>
                </a:solidFill>
              </a:rPr>
              <a:t>	5e5 – 2e6 km</a:t>
            </a:r>
          </a:p>
          <a:p>
            <a:pPr>
              <a:tabLst>
                <a:tab pos="287338" algn="l"/>
              </a:tabLst>
            </a:pPr>
            <a:r>
              <a:rPr lang="en-US" sz="1400" dirty="0" err="1">
                <a:solidFill>
                  <a:srgbClr val="FF0000"/>
                </a:solidFill>
              </a:rPr>
              <a:t>Imag</a:t>
            </a:r>
            <a:r>
              <a:rPr lang="en-US" sz="1400" dirty="0">
                <a:solidFill>
                  <a:srgbClr val="FF0000"/>
                </a:solidFill>
              </a:rPr>
              <a:t>. Res. (50 km/pix):</a:t>
            </a:r>
            <a:br>
              <a:rPr lang="en-US" sz="1400" dirty="0">
                <a:solidFill>
                  <a:srgbClr val="FF0000"/>
                </a:solidFill>
              </a:rPr>
            </a:br>
            <a:r>
              <a:rPr lang="en-US" sz="1400" dirty="0">
                <a:solidFill>
                  <a:srgbClr val="FF0000"/>
                </a:solidFill>
              </a:rPr>
              <a:t> 	100 µrad/pix – 25 µrad/pix</a:t>
            </a:r>
          </a:p>
          <a:p>
            <a:pPr>
              <a:tabLst>
                <a:tab pos="287338" algn="l"/>
              </a:tabLst>
            </a:pPr>
            <a:r>
              <a:rPr lang="en-US" sz="1400" dirty="0">
                <a:solidFill>
                  <a:srgbClr val="FF0000"/>
                </a:solidFill>
              </a:rPr>
              <a:t>VIS/NIR Res (500 km/pix):</a:t>
            </a:r>
            <a:br>
              <a:rPr lang="en-US" sz="1400" dirty="0">
                <a:solidFill>
                  <a:srgbClr val="FF0000"/>
                </a:solidFill>
              </a:rPr>
            </a:br>
            <a:r>
              <a:rPr lang="en-US" sz="1400" dirty="0">
                <a:solidFill>
                  <a:srgbClr val="FF0000"/>
                </a:solidFill>
              </a:rPr>
              <a:t>	  1000 µrad/pix – 250 µrad/pix</a:t>
            </a:r>
          </a:p>
          <a:p>
            <a:pPr>
              <a:tabLst>
                <a:tab pos="287338" algn="l"/>
              </a:tabLst>
            </a:pPr>
            <a:r>
              <a:rPr lang="en-US" sz="1400" dirty="0">
                <a:solidFill>
                  <a:srgbClr val="FF0000"/>
                </a:solidFill>
              </a:rPr>
              <a:t>FOV: Uranus Size varies:</a:t>
            </a:r>
            <a:br>
              <a:rPr lang="en-US" sz="1400" dirty="0">
                <a:solidFill>
                  <a:srgbClr val="FF0000"/>
                </a:solidFill>
              </a:rPr>
            </a:br>
            <a:r>
              <a:rPr lang="en-US" sz="1400" dirty="0">
                <a:solidFill>
                  <a:srgbClr val="FF0000"/>
                </a:solidFill>
              </a:rPr>
              <a:t>	  5.8 deg – 1.5 deg</a:t>
            </a:r>
          </a:p>
        </p:txBody>
      </p:sp>
      <p:grpSp>
        <p:nvGrpSpPr>
          <p:cNvPr id="32" name="Group 31">
            <a:extLst>
              <a:ext uri="{FF2B5EF4-FFF2-40B4-BE49-F238E27FC236}">
                <a16:creationId xmlns:a16="http://schemas.microsoft.com/office/drawing/2014/main" id="{04D3A054-0DA1-4FB3-5F73-4ECA7CAF94B3}"/>
              </a:ext>
            </a:extLst>
          </p:cNvPr>
          <p:cNvGrpSpPr/>
          <p:nvPr/>
        </p:nvGrpSpPr>
        <p:grpSpPr>
          <a:xfrm>
            <a:off x="6210715" y="1371600"/>
            <a:ext cx="6007640" cy="5206999"/>
            <a:chOff x="9739627" y="7092311"/>
            <a:chExt cx="7332253" cy="6355080"/>
          </a:xfrm>
        </p:grpSpPr>
        <p:grpSp>
          <p:nvGrpSpPr>
            <p:cNvPr id="30" name="Group 29">
              <a:extLst>
                <a:ext uri="{FF2B5EF4-FFF2-40B4-BE49-F238E27FC236}">
                  <a16:creationId xmlns:a16="http://schemas.microsoft.com/office/drawing/2014/main" id="{682781E4-2EF4-1331-14B3-3CC8D56C1A65}"/>
                </a:ext>
              </a:extLst>
            </p:cNvPr>
            <p:cNvGrpSpPr/>
            <p:nvPr/>
          </p:nvGrpSpPr>
          <p:grpSpPr>
            <a:xfrm>
              <a:off x="9739627" y="7360818"/>
              <a:ext cx="7332253" cy="6086573"/>
              <a:chOff x="3478527" y="7373518"/>
              <a:chExt cx="7332253" cy="6086573"/>
            </a:xfrm>
          </p:grpSpPr>
          <p:grpSp>
            <p:nvGrpSpPr>
              <p:cNvPr id="29" name="Group 28">
                <a:extLst>
                  <a:ext uri="{FF2B5EF4-FFF2-40B4-BE49-F238E27FC236}">
                    <a16:creationId xmlns:a16="http://schemas.microsoft.com/office/drawing/2014/main" id="{BA0A854E-31C9-3A46-7486-C5611B3F2C12}"/>
                  </a:ext>
                </a:extLst>
              </p:cNvPr>
              <p:cNvGrpSpPr/>
              <p:nvPr/>
            </p:nvGrpSpPr>
            <p:grpSpPr>
              <a:xfrm>
                <a:off x="3478527" y="7373518"/>
                <a:ext cx="7332253" cy="6086573"/>
                <a:chOff x="3478527" y="7373518"/>
                <a:chExt cx="7332253" cy="6086573"/>
              </a:xfrm>
            </p:grpSpPr>
            <p:pic>
              <p:nvPicPr>
                <p:cNvPr id="14" name="Picture 13">
                  <a:extLst>
                    <a:ext uri="{FF2B5EF4-FFF2-40B4-BE49-F238E27FC236}">
                      <a16:creationId xmlns:a16="http://schemas.microsoft.com/office/drawing/2014/main" id="{2E418C85-D43F-7A9B-C5A0-C29DCB69AE3B}"/>
                    </a:ext>
                  </a:extLst>
                </p:cNvPr>
                <p:cNvPicPr>
                  <a:picLocks noChangeAspect="1"/>
                </p:cNvPicPr>
                <p:nvPr/>
              </p:nvPicPr>
              <p:blipFill rotWithShape="1">
                <a:blip r:embed="rId3"/>
                <a:srcRect t="6000"/>
                <a:stretch/>
              </p:blipFill>
              <p:spPr>
                <a:xfrm>
                  <a:off x="3478527" y="7373518"/>
                  <a:ext cx="7332253" cy="6086573"/>
                </a:xfrm>
                <a:prstGeom prst="rect">
                  <a:avLst/>
                </a:prstGeom>
              </p:spPr>
            </p:pic>
            <p:grpSp>
              <p:nvGrpSpPr>
                <p:cNvPr id="28" name="Group 27">
                  <a:extLst>
                    <a:ext uri="{FF2B5EF4-FFF2-40B4-BE49-F238E27FC236}">
                      <a16:creationId xmlns:a16="http://schemas.microsoft.com/office/drawing/2014/main" id="{4436177F-09CD-2019-66D4-626C30984187}"/>
                    </a:ext>
                  </a:extLst>
                </p:cNvPr>
                <p:cNvGrpSpPr/>
                <p:nvPr/>
              </p:nvGrpSpPr>
              <p:grpSpPr>
                <a:xfrm>
                  <a:off x="4220682" y="9353346"/>
                  <a:ext cx="1709023" cy="653560"/>
                  <a:chOff x="4220682" y="9353346"/>
                  <a:chExt cx="1709023" cy="653560"/>
                </a:xfrm>
              </p:grpSpPr>
              <p:sp>
                <p:nvSpPr>
                  <p:cNvPr id="16" name="Arrow: Up 15">
                    <a:extLst>
                      <a:ext uri="{FF2B5EF4-FFF2-40B4-BE49-F238E27FC236}">
                        <a16:creationId xmlns:a16="http://schemas.microsoft.com/office/drawing/2014/main" id="{77E576E3-E57D-D830-ED58-0D89738C518B}"/>
                      </a:ext>
                    </a:extLst>
                  </p:cNvPr>
                  <p:cNvSpPr/>
                  <p:nvPr/>
                </p:nvSpPr>
                <p:spPr>
                  <a:xfrm rot="4631934">
                    <a:off x="5017155" y="8965730"/>
                    <a:ext cx="524933" cy="1300166"/>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vert="vert270" rtlCol="0" anchor="ctr"/>
                  <a:lstStyle/>
                  <a:p>
                    <a:pPr algn="ctr"/>
                    <a:r>
                      <a:rPr lang="en-US" sz="1800" dirty="0"/>
                      <a:t>Sunlight</a:t>
                    </a:r>
                  </a:p>
                </p:txBody>
              </p:sp>
              <p:sp>
                <p:nvSpPr>
                  <p:cNvPr id="17" name="Sun 16">
                    <a:extLst>
                      <a:ext uri="{FF2B5EF4-FFF2-40B4-BE49-F238E27FC236}">
                        <a16:creationId xmlns:a16="http://schemas.microsoft.com/office/drawing/2014/main" id="{A9ACCB1D-303D-DA01-CB3E-C33356F32C61}"/>
                      </a:ext>
                    </a:extLst>
                  </p:cNvPr>
                  <p:cNvSpPr/>
                  <p:nvPr/>
                </p:nvSpPr>
                <p:spPr>
                  <a:xfrm rot="4631934">
                    <a:off x="4220682" y="9617439"/>
                    <a:ext cx="389467" cy="389467"/>
                  </a:xfrm>
                  <a:prstGeom prst="su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20" name="Rectangle: Rounded Corners 19">
                  <a:extLst>
                    <a:ext uri="{FF2B5EF4-FFF2-40B4-BE49-F238E27FC236}">
                      <a16:creationId xmlns:a16="http://schemas.microsoft.com/office/drawing/2014/main" id="{D10FB9CA-0444-3F0F-00F0-E8E5E54261C8}"/>
                    </a:ext>
                  </a:extLst>
                </p:cNvPr>
                <p:cNvSpPr/>
                <p:nvPr/>
              </p:nvSpPr>
              <p:spPr>
                <a:xfrm>
                  <a:off x="8715280" y="8558114"/>
                  <a:ext cx="464820" cy="533177"/>
                </a:xfrm>
                <a:prstGeom prst="roundRect">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C0E6A490-45B7-025B-13F0-AA1E23B956E8}"/>
                  </a:ext>
                </a:extLst>
              </p:cNvPr>
              <p:cNvSpPr txBox="1"/>
              <p:nvPr/>
            </p:nvSpPr>
            <p:spPr>
              <a:xfrm>
                <a:off x="7903327" y="9250554"/>
                <a:ext cx="2059093" cy="788839"/>
              </a:xfrm>
              <a:prstGeom prst="rect">
                <a:avLst/>
              </a:prstGeom>
              <a:noFill/>
            </p:spPr>
            <p:txBody>
              <a:bodyPr wrap="square" rtlCol="0">
                <a:spAutoFit/>
              </a:bodyPr>
              <a:lstStyle/>
              <a:p>
                <a:r>
                  <a:rPr lang="en-US" sz="1800" dirty="0">
                    <a:solidFill>
                      <a:srgbClr val="FF0000"/>
                    </a:solidFill>
                  </a:rPr>
                  <a:t>Ring Obs. Opportunities</a:t>
                </a:r>
              </a:p>
            </p:txBody>
          </p:sp>
        </p:grpSp>
        <p:grpSp>
          <p:nvGrpSpPr>
            <p:cNvPr id="31" name="Group 30">
              <a:extLst>
                <a:ext uri="{FF2B5EF4-FFF2-40B4-BE49-F238E27FC236}">
                  <a16:creationId xmlns:a16="http://schemas.microsoft.com/office/drawing/2014/main" id="{2C6CC01B-54DE-FA18-EB3C-E0C65BA28431}"/>
                </a:ext>
              </a:extLst>
            </p:cNvPr>
            <p:cNvGrpSpPr/>
            <p:nvPr/>
          </p:nvGrpSpPr>
          <p:grpSpPr>
            <a:xfrm>
              <a:off x="12165043" y="7092311"/>
              <a:ext cx="3977197" cy="3598530"/>
              <a:chOff x="5903943" y="7105011"/>
              <a:chExt cx="3977197" cy="3598530"/>
            </a:xfrm>
          </p:grpSpPr>
          <p:sp>
            <p:nvSpPr>
              <p:cNvPr id="18" name="Arc 17">
                <a:extLst>
                  <a:ext uri="{FF2B5EF4-FFF2-40B4-BE49-F238E27FC236}">
                    <a16:creationId xmlns:a16="http://schemas.microsoft.com/office/drawing/2014/main" id="{9BC125CD-249F-CDF0-73F9-DBC4E4998CB6}"/>
                  </a:ext>
                </a:extLst>
              </p:cNvPr>
              <p:cNvSpPr/>
              <p:nvPr/>
            </p:nvSpPr>
            <p:spPr>
              <a:xfrm flipH="1" flipV="1">
                <a:off x="5903943" y="7105011"/>
                <a:ext cx="3855719" cy="3598530"/>
              </a:xfrm>
              <a:prstGeom prst="arc">
                <a:avLst>
                  <a:gd name="adj1" fmla="val 18814883"/>
                  <a:gd name="adj2" fmla="val 183746"/>
                </a:avLst>
              </a:prstGeom>
              <a:ln w="57150">
                <a:solidFill>
                  <a:srgbClr val="00206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61126D70-C9F4-E8EF-FE74-87D13B80B439}"/>
                  </a:ext>
                </a:extLst>
              </p:cNvPr>
              <p:cNvSpPr txBox="1"/>
              <p:nvPr/>
            </p:nvSpPr>
            <p:spPr>
              <a:xfrm>
                <a:off x="6746949" y="10074052"/>
                <a:ext cx="3134191" cy="338554"/>
              </a:xfrm>
              <a:prstGeom prst="rect">
                <a:avLst/>
              </a:prstGeom>
              <a:noFill/>
            </p:spPr>
            <p:txBody>
              <a:bodyPr wrap="none" rtlCol="0">
                <a:spAutoFit/>
              </a:bodyPr>
              <a:lstStyle/>
              <a:p>
                <a:r>
                  <a:rPr lang="en-US" sz="1600" dirty="0"/>
                  <a:t>Initial Orbit: 30 deg Inclination</a:t>
                </a:r>
              </a:p>
            </p:txBody>
          </p:sp>
        </p:grpSp>
      </p:grpSp>
      <p:sp>
        <p:nvSpPr>
          <p:cNvPr id="22" name="TextBox 21">
            <a:extLst>
              <a:ext uri="{FF2B5EF4-FFF2-40B4-BE49-F238E27FC236}">
                <a16:creationId xmlns:a16="http://schemas.microsoft.com/office/drawing/2014/main" id="{25E08541-0C02-AC8E-0621-456BB16F23C4}"/>
              </a:ext>
            </a:extLst>
          </p:cNvPr>
          <p:cNvSpPr txBox="1"/>
          <p:nvPr/>
        </p:nvSpPr>
        <p:spPr>
          <a:xfrm>
            <a:off x="6222345" y="4530731"/>
            <a:ext cx="4521855" cy="2031325"/>
          </a:xfrm>
          <a:prstGeom prst="rect">
            <a:avLst/>
          </a:prstGeom>
          <a:solidFill>
            <a:schemeClr val="bg1">
              <a:alpha val="50000"/>
            </a:schemeClr>
          </a:solidFill>
        </p:spPr>
        <p:txBody>
          <a:bodyPr wrap="square" rtlCol="0">
            <a:spAutoFit/>
          </a:bodyPr>
          <a:lstStyle/>
          <a:p>
            <a:pPr>
              <a:tabLst>
                <a:tab pos="287338" algn="l"/>
              </a:tabLst>
            </a:pPr>
            <a:r>
              <a:rPr lang="en-US" sz="1400" dirty="0">
                <a:solidFill>
                  <a:srgbClr val="FF0000"/>
                </a:solidFill>
              </a:rPr>
              <a:t>S/C Distance above ring plane: </a:t>
            </a:r>
            <a:br>
              <a:rPr lang="en-US" sz="1400" dirty="0">
                <a:solidFill>
                  <a:srgbClr val="FF0000"/>
                </a:solidFill>
              </a:rPr>
            </a:br>
            <a:r>
              <a:rPr lang="en-US" sz="1400" dirty="0">
                <a:solidFill>
                  <a:srgbClr val="FF0000"/>
                </a:solidFill>
              </a:rPr>
              <a:t>	50,000 km (30 deg orb)</a:t>
            </a:r>
            <a:br>
              <a:rPr lang="en-US" sz="1400" dirty="0">
                <a:solidFill>
                  <a:srgbClr val="FF0000"/>
                </a:solidFill>
              </a:rPr>
            </a:br>
            <a:r>
              <a:rPr lang="en-US" sz="1400" dirty="0">
                <a:solidFill>
                  <a:srgbClr val="FF0000"/>
                </a:solidFill>
              </a:rPr>
              <a:t>	17,000 km (10 deg orb)</a:t>
            </a:r>
            <a:br>
              <a:rPr lang="en-US" sz="1400" dirty="0">
                <a:solidFill>
                  <a:srgbClr val="FF0000"/>
                </a:solidFill>
              </a:rPr>
            </a:br>
            <a:r>
              <a:rPr lang="en-US" sz="1400" dirty="0">
                <a:solidFill>
                  <a:srgbClr val="FF0000"/>
                </a:solidFill>
              </a:rPr>
              <a:t>	3,500 km (2 deg orb)</a:t>
            </a:r>
          </a:p>
          <a:p>
            <a:pPr>
              <a:tabLst>
                <a:tab pos="287338" algn="l"/>
              </a:tabLst>
            </a:pPr>
            <a:endParaRPr lang="en-US" sz="1400" dirty="0">
              <a:solidFill>
                <a:srgbClr val="FF0000"/>
              </a:solidFill>
            </a:endParaRPr>
          </a:p>
          <a:p>
            <a:pPr>
              <a:tabLst>
                <a:tab pos="287338" algn="l"/>
              </a:tabLst>
            </a:pPr>
            <a:r>
              <a:rPr lang="en-US" sz="1400" dirty="0">
                <a:solidFill>
                  <a:srgbClr val="FF0000"/>
                </a:solidFill>
              </a:rPr>
              <a:t>Imaging Req: 0.1 km/pix </a:t>
            </a:r>
            <a:br>
              <a:rPr lang="en-US" sz="1400" dirty="0">
                <a:solidFill>
                  <a:srgbClr val="FF0000"/>
                </a:solidFill>
              </a:rPr>
            </a:br>
            <a:r>
              <a:rPr lang="en-US" sz="1400" dirty="0">
                <a:solidFill>
                  <a:srgbClr val="FF0000"/>
                </a:solidFill>
                <a:sym typeface="Wingdings" panose="05000000000000000000" pitchFamily="2" charset="2"/>
              </a:rPr>
              <a:t></a:t>
            </a:r>
            <a:r>
              <a:rPr lang="en-US" sz="1400" dirty="0">
                <a:solidFill>
                  <a:srgbClr val="FF0000"/>
                </a:solidFill>
              </a:rPr>
              <a:t> can be met at 3,500 km range with 28 µrad/pix</a:t>
            </a:r>
          </a:p>
          <a:p>
            <a:pPr>
              <a:tabLst>
                <a:tab pos="287338" algn="l"/>
              </a:tabLst>
            </a:pPr>
            <a:r>
              <a:rPr lang="en-US" sz="1400" dirty="0">
                <a:solidFill>
                  <a:srgbClr val="FF0000"/>
                </a:solidFill>
              </a:rPr>
              <a:t>VIS/NIR Req: 1 km/pix </a:t>
            </a:r>
            <a:br>
              <a:rPr lang="en-US" sz="1400" dirty="0">
                <a:solidFill>
                  <a:srgbClr val="FF0000"/>
                </a:solidFill>
              </a:rPr>
            </a:br>
            <a:r>
              <a:rPr lang="en-US" sz="1400" dirty="0">
                <a:solidFill>
                  <a:srgbClr val="FF0000"/>
                </a:solidFill>
                <a:sym typeface="Wingdings" panose="05000000000000000000" pitchFamily="2" charset="2"/>
              </a:rPr>
              <a:t> </a:t>
            </a:r>
            <a:r>
              <a:rPr lang="en-US" sz="1400" dirty="0">
                <a:solidFill>
                  <a:srgbClr val="FF0000"/>
                </a:solidFill>
              </a:rPr>
              <a:t>can be met at 3,500 km range with 280 µrad/pix</a:t>
            </a:r>
          </a:p>
        </p:txBody>
      </p:sp>
      <p:sp>
        <p:nvSpPr>
          <p:cNvPr id="34" name="TextBox 33">
            <a:extLst>
              <a:ext uri="{FF2B5EF4-FFF2-40B4-BE49-F238E27FC236}">
                <a16:creationId xmlns:a16="http://schemas.microsoft.com/office/drawing/2014/main" id="{6680C9FF-FB29-5676-0C03-87CAA10BD161}"/>
              </a:ext>
            </a:extLst>
          </p:cNvPr>
          <p:cNvSpPr txBox="1"/>
          <p:nvPr/>
        </p:nvSpPr>
        <p:spPr>
          <a:xfrm>
            <a:off x="-14128" y="1056415"/>
            <a:ext cx="6106437" cy="461665"/>
          </a:xfrm>
          <a:prstGeom prst="rect">
            <a:avLst/>
          </a:prstGeom>
          <a:noFill/>
        </p:spPr>
        <p:txBody>
          <a:bodyPr wrap="square">
            <a:spAutoFit/>
          </a:bodyPr>
          <a:lstStyle/>
          <a:p>
            <a:pPr algn="ctr"/>
            <a:r>
              <a:rPr lang="en-US" dirty="0">
                <a:solidFill>
                  <a:schemeClr val="bg1"/>
                </a:solidFill>
              </a:rPr>
              <a:t>Uranus</a:t>
            </a:r>
          </a:p>
        </p:txBody>
      </p:sp>
      <p:sp>
        <p:nvSpPr>
          <p:cNvPr id="35" name="TextBox 34">
            <a:extLst>
              <a:ext uri="{FF2B5EF4-FFF2-40B4-BE49-F238E27FC236}">
                <a16:creationId xmlns:a16="http://schemas.microsoft.com/office/drawing/2014/main" id="{471A70D8-6429-DFFF-E9A1-6C8DE33ED801}"/>
              </a:ext>
            </a:extLst>
          </p:cNvPr>
          <p:cNvSpPr txBox="1"/>
          <p:nvPr/>
        </p:nvSpPr>
        <p:spPr>
          <a:xfrm>
            <a:off x="6161316" y="1113132"/>
            <a:ext cx="6106437" cy="461665"/>
          </a:xfrm>
          <a:prstGeom prst="rect">
            <a:avLst/>
          </a:prstGeom>
          <a:noFill/>
        </p:spPr>
        <p:txBody>
          <a:bodyPr wrap="square">
            <a:spAutoFit/>
          </a:bodyPr>
          <a:lstStyle/>
          <a:p>
            <a:pPr algn="ctr"/>
            <a:r>
              <a:rPr lang="en-US" dirty="0">
                <a:solidFill>
                  <a:schemeClr val="bg1"/>
                </a:solidFill>
              </a:rPr>
              <a:t>Rings</a:t>
            </a:r>
          </a:p>
        </p:txBody>
      </p:sp>
    </p:spTree>
    <p:extLst>
      <p:ext uri="{BB962C8B-B14F-4D97-AF65-F5344CB8AC3E}">
        <p14:creationId xmlns:p14="http://schemas.microsoft.com/office/powerpoint/2010/main" val="390872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8F63CE-A084-600F-4CEB-76BDC51F7BAD}"/>
              </a:ext>
            </a:extLst>
          </p:cNvPr>
          <p:cNvSpPr>
            <a:spLocks noGrp="1"/>
          </p:cNvSpPr>
          <p:nvPr>
            <p:ph type="sldNum" sz="quarter" idx="12"/>
          </p:nvPr>
        </p:nvSpPr>
        <p:spPr/>
        <p:txBody>
          <a:bodyPr/>
          <a:lstStyle/>
          <a:p>
            <a:fld id="{F4DF34C4-E72B-5342-B169-9AB8E4DFAD32}" type="slidenum">
              <a:rPr lang="en-US" smtClean="0"/>
              <a:pPr/>
              <a:t>9</a:t>
            </a:fld>
            <a:endParaRPr lang="en-US" dirty="0"/>
          </a:p>
        </p:txBody>
      </p:sp>
      <p:sp>
        <p:nvSpPr>
          <p:cNvPr id="3" name="Title 2">
            <a:extLst>
              <a:ext uri="{FF2B5EF4-FFF2-40B4-BE49-F238E27FC236}">
                <a16:creationId xmlns:a16="http://schemas.microsoft.com/office/drawing/2014/main" id="{98C41C84-1DA1-2191-BF30-D3865FE1C636}"/>
              </a:ext>
            </a:extLst>
          </p:cNvPr>
          <p:cNvSpPr>
            <a:spLocks noGrp="1"/>
          </p:cNvSpPr>
          <p:nvPr>
            <p:ph type="title"/>
          </p:nvPr>
        </p:nvSpPr>
        <p:spPr/>
        <p:txBody>
          <a:bodyPr/>
          <a:lstStyle/>
          <a:p>
            <a:r>
              <a:rPr lang="en-US" dirty="0"/>
              <a:t>Major Satellites – Flyby Ranges in UOP Decadal Orbits</a:t>
            </a:r>
          </a:p>
        </p:txBody>
      </p:sp>
      <p:sp>
        <p:nvSpPr>
          <p:cNvPr id="4" name="Content Placeholder 3">
            <a:extLst>
              <a:ext uri="{FF2B5EF4-FFF2-40B4-BE49-F238E27FC236}">
                <a16:creationId xmlns:a16="http://schemas.microsoft.com/office/drawing/2014/main" id="{7B1132A3-6E2E-4142-A503-81203B0F76D1}"/>
              </a:ext>
            </a:extLst>
          </p:cNvPr>
          <p:cNvSpPr>
            <a:spLocks noGrp="1"/>
          </p:cNvSpPr>
          <p:nvPr>
            <p:ph idx="1"/>
          </p:nvPr>
        </p:nvSpPr>
        <p:spPr/>
        <p:txBody>
          <a:bodyPr/>
          <a:lstStyle/>
          <a:p>
            <a:endParaRPr lang="en-US"/>
          </a:p>
        </p:txBody>
      </p:sp>
      <p:grpSp>
        <p:nvGrpSpPr>
          <p:cNvPr id="8" name="Group 7">
            <a:extLst>
              <a:ext uri="{FF2B5EF4-FFF2-40B4-BE49-F238E27FC236}">
                <a16:creationId xmlns:a16="http://schemas.microsoft.com/office/drawing/2014/main" id="{2F46B034-D1A1-C09D-F318-C2ECC80FD207}"/>
              </a:ext>
            </a:extLst>
          </p:cNvPr>
          <p:cNvGrpSpPr/>
          <p:nvPr/>
        </p:nvGrpSpPr>
        <p:grpSpPr>
          <a:xfrm>
            <a:off x="141431" y="743984"/>
            <a:ext cx="5927079" cy="3039732"/>
            <a:chOff x="1040591" y="876064"/>
            <a:chExt cx="6711489" cy="3389242"/>
          </a:xfrm>
        </p:grpSpPr>
        <p:pic>
          <p:nvPicPr>
            <p:cNvPr id="6" name="Picture 5">
              <a:extLst>
                <a:ext uri="{FF2B5EF4-FFF2-40B4-BE49-F238E27FC236}">
                  <a16:creationId xmlns:a16="http://schemas.microsoft.com/office/drawing/2014/main" id="{C23B12DF-C89D-2520-D39E-0354434B720E}"/>
                </a:ext>
              </a:extLst>
            </p:cNvPr>
            <p:cNvPicPr>
              <a:picLocks noChangeAspect="1"/>
            </p:cNvPicPr>
            <p:nvPr/>
          </p:nvPicPr>
          <p:blipFill>
            <a:blip r:embed="rId2"/>
            <a:stretch>
              <a:fillRect/>
            </a:stretch>
          </p:blipFill>
          <p:spPr>
            <a:xfrm>
              <a:off x="1040591" y="876064"/>
              <a:ext cx="6711489" cy="3389242"/>
            </a:xfrm>
            <a:prstGeom prst="rect">
              <a:avLst/>
            </a:prstGeom>
          </p:spPr>
        </p:pic>
        <p:sp>
          <p:nvSpPr>
            <p:cNvPr id="7" name="TextBox 6">
              <a:extLst>
                <a:ext uri="{FF2B5EF4-FFF2-40B4-BE49-F238E27FC236}">
                  <a16:creationId xmlns:a16="http://schemas.microsoft.com/office/drawing/2014/main" id="{95B4843A-49D8-0E1D-02C9-6AF3FB6AE755}"/>
                </a:ext>
              </a:extLst>
            </p:cNvPr>
            <p:cNvSpPr txBox="1"/>
            <p:nvPr/>
          </p:nvSpPr>
          <p:spPr>
            <a:xfrm>
              <a:off x="1287631" y="2648961"/>
              <a:ext cx="4683601" cy="1338343"/>
            </a:xfrm>
            <a:prstGeom prst="rect">
              <a:avLst/>
            </a:prstGeom>
            <a:solidFill>
              <a:schemeClr val="bg1">
                <a:alpha val="50000"/>
              </a:schemeClr>
            </a:solidFill>
          </p:spPr>
          <p:txBody>
            <a:bodyPr wrap="square" rtlCol="0">
              <a:spAutoFit/>
            </a:bodyPr>
            <a:lstStyle/>
            <a:p>
              <a:r>
                <a:rPr lang="en-US" sz="1800" dirty="0"/>
                <a:t>Ariel: 	Range: ~2500 km</a:t>
              </a:r>
              <a:br>
                <a:rPr lang="en-US" sz="1800" dirty="0"/>
              </a:br>
              <a:r>
                <a:rPr lang="en-US" sz="1800" dirty="0"/>
                <a:t>Imaging	0.5 km/pix = 260 µrad/pix</a:t>
              </a:r>
              <a:br>
                <a:rPr lang="en-US" sz="1800" dirty="0"/>
              </a:br>
              <a:r>
                <a:rPr lang="en-US" sz="1800" dirty="0"/>
                <a:t>VIS/NIR	3 km/pix = 1500 µrad/pix </a:t>
              </a:r>
            </a:p>
            <a:p>
              <a:r>
                <a:rPr lang="en-US" sz="1800" dirty="0"/>
                <a:t>	Ang. Size = 26 degree</a:t>
              </a:r>
            </a:p>
          </p:txBody>
        </p:sp>
      </p:grpSp>
      <p:pic>
        <p:nvPicPr>
          <p:cNvPr id="10" name="Picture 9">
            <a:extLst>
              <a:ext uri="{FF2B5EF4-FFF2-40B4-BE49-F238E27FC236}">
                <a16:creationId xmlns:a16="http://schemas.microsoft.com/office/drawing/2014/main" id="{0E03DAA9-7B2F-26DB-972A-172B375925C8}"/>
              </a:ext>
            </a:extLst>
          </p:cNvPr>
          <p:cNvPicPr>
            <a:picLocks noChangeAspect="1"/>
          </p:cNvPicPr>
          <p:nvPr/>
        </p:nvPicPr>
        <p:blipFill>
          <a:blip r:embed="rId3"/>
          <a:stretch>
            <a:fillRect/>
          </a:stretch>
        </p:blipFill>
        <p:spPr>
          <a:xfrm>
            <a:off x="6189531" y="743984"/>
            <a:ext cx="5927078" cy="3039733"/>
          </a:xfrm>
          <a:prstGeom prst="rect">
            <a:avLst/>
          </a:prstGeom>
        </p:spPr>
      </p:pic>
      <p:pic>
        <p:nvPicPr>
          <p:cNvPr id="13" name="Picture 12">
            <a:extLst>
              <a:ext uri="{FF2B5EF4-FFF2-40B4-BE49-F238E27FC236}">
                <a16:creationId xmlns:a16="http://schemas.microsoft.com/office/drawing/2014/main" id="{2A5279A7-19BD-43BE-12A6-E85C9F63DCF2}"/>
              </a:ext>
            </a:extLst>
          </p:cNvPr>
          <p:cNvPicPr>
            <a:picLocks noChangeAspect="1"/>
          </p:cNvPicPr>
          <p:nvPr/>
        </p:nvPicPr>
        <p:blipFill>
          <a:blip r:embed="rId4"/>
          <a:stretch>
            <a:fillRect/>
          </a:stretch>
        </p:blipFill>
        <p:spPr>
          <a:xfrm>
            <a:off x="6191813" y="3816236"/>
            <a:ext cx="5924796" cy="2915484"/>
          </a:xfrm>
          <a:prstGeom prst="rect">
            <a:avLst/>
          </a:prstGeom>
        </p:spPr>
      </p:pic>
      <p:pic>
        <p:nvPicPr>
          <p:cNvPr id="16" name="Picture 15">
            <a:extLst>
              <a:ext uri="{FF2B5EF4-FFF2-40B4-BE49-F238E27FC236}">
                <a16:creationId xmlns:a16="http://schemas.microsoft.com/office/drawing/2014/main" id="{DEC1827A-6A28-EB59-611F-A4DB1ACB58E2}"/>
              </a:ext>
            </a:extLst>
          </p:cNvPr>
          <p:cNvPicPr>
            <a:picLocks noChangeAspect="1"/>
          </p:cNvPicPr>
          <p:nvPr/>
        </p:nvPicPr>
        <p:blipFill>
          <a:blip r:embed="rId5"/>
          <a:stretch>
            <a:fillRect/>
          </a:stretch>
        </p:blipFill>
        <p:spPr>
          <a:xfrm>
            <a:off x="141431" y="3811638"/>
            <a:ext cx="5924797" cy="2958688"/>
          </a:xfrm>
          <a:prstGeom prst="rect">
            <a:avLst/>
          </a:prstGeom>
        </p:spPr>
      </p:pic>
      <p:sp>
        <p:nvSpPr>
          <p:cNvPr id="18" name="TextBox 17">
            <a:extLst>
              <a:ext uri="{FF2B5EF4-FFF2-40B4-BE49-F238E27FC236}">
                <a16:creationId xmlns:a16="http://schemas.microsoft.com/office/drawing/2014/main" id="{9EB12D25-8882-942E-C37E-57309043B73D}"/>
              </a:ext>
            </a:extLst>
          </p:cNvPr>
          <p:cNvSpPr txBox="1"/>
          <p:nvPr/>
        </p:nvSpPr>
        <p:spPr>
          <a:xfrm>
            <a:off x="6394243" y="2352397"/>
            <a:ext cx="4136202" cy="1200329"/>
          </a:xfrm>
          <a:prstGeom prst="rect">
            <a:avLst/>
          </a:prstGeom>
          <a:solidFill>
            <a:schemeClr val="bg1">
              <a:alpha val="50000"/>
            </a:schemeClr>
          </a:solidFill>
        </p:spPr>
        <p:txBody>
          <a:bodyPr wrap="square" rtlCol="0">
            <a:spAutoFit/>
          </a:bodyPr>
          <a:lstStyle>
            <a:defPPr>
              <a:defRPr lang="en-US"/>
            </a:defPPr>
            <a:lvl1pPr>
              <a:defRPr sz="1800"/>
            </a:lvl1pPr>
          </a:lstStyle>
          <a:p>
            <a:pPr>
              <a:tabLst>
                <a:tab pos="969963" algn="l"/>
              </a:tabLst>
            </a:pPr>
            <a:r>
              <a:rPr lang="en-US" dirty="0"/>
              <a:t>Umbriel:	Range: ~6000 km</a:t>
            </a:r>
            <a:br>
              <a:rPr lang="en-US" dirty="0"/>
            </a:br>
            <a:r>
              <a:rPr lang="en-US" sz="1800" dirty="0"/>
              <a:t>Imaging </a:t>
            </a:r>
            <a:r>
              <a:rPr lang="en-US" dirty="0"/>
              <a:t>	0.5 km/pix = 92 µrad/pix</a:t>
            </a:r>
            <a:br>
              <a:rPr lang="en-US" dirty="0"/>
            </a:br>
            <a:r>
              <a:rPr lang="en-US" sz="1800" dirty="0"/>
              <a:t>VIS/NIR </a:t>
            </a:r>
            <a:r>
              <a:rPr lang="en-US" dirty="0"/>
              <a:t>	3 km/pix = 550 µrad/pix </a:t>
            </a:r>
          </a:p>
          <a:p>
            <a:pPr>
              <a:tabLst>
                <a:tab pos="969963" algn="l"/>
              </a:tabLst>
            </a:pPr>
            <a:r>
              <a:rPr lang="en-US" dirty="0"/>
              <a:t>	Ang. Size = 11.1 degree</a:t>
            </a:r>
          </a:p>
        </p:txBody>
      </p:sp>
      <p:sp>
        <p:nvSpPr>
          <p:cNvPr id="19" name="TextBox 18">
            <a:extLst>
              <a:ext uri="{FF2B5EF4-FFF2-40B4-BE49-F238E27FC236}">
                <a16:creationId xmlns:a16="http://schemas.microsoft.com/office/drawing/2014/main" id="{4A5DC39A-28C6-77A3-2D80-BC5848F157FA}"/>
              </a:ext>
            </a:extLst>
          </p:cNvPr>
          <p:cNvSpPr txBox="1"/>
          <p:nvPr/>
        </p:nvSpPr>
        <p:spPr>
          <a:xfrm>
            <a:off x="6355120" y="5327231"/>
            <a:ext cx="4136202" cy="1200329"/>
          </a:xfrm>
          <a:prstGeom prst="rect">
            <a:avLst/>
          </a:prstGeom>
          <a:solidFill>
            <a:schemeClr val="bg1">
              <a:alpha val="50000"/>
            </a:schemeClr>
          </a:solidFill>
        </p:spPr>
        <p:txBody>
          <a:bodyPr wrap="square" rtlCol="0">
            <a:spAutoFit/>
          </a:bodyPr>
          <a:lstStyle>
            <a:defPPr>
              <a:defRPr lang="en-US"/>
            </a:defPPr>
            <a:lvl1pPr>
              <a:defRPr sz="1800"/>
            </a:lvl1pPr>
          </a:lstStyle>
          <a:p>
            <a:r>
              <a:rPr lang="en-US" dirty="0"/>
              <a:t>Titania:	Range: ~2500 km</a:t>
            </a:r>
            <a:br>
              <a:rPr lang="en-US" dirty="0"/>
            </a:br>
            <a:r>
              <a:rPr lang="en-US" dirty="0"/>
              <a:t>Imaging 0.5 km/pix = 290 µrad/pix</a:t>
            </a:r>
            <a:br>
              <a:rPr lang="en-US" dirty="0"/>
            </a:br>
            <a:r>
              <a:rPr lang="en-US" dirty="0"/>
              <a:t>VIS/NIR 	3 km/pix = 1700 µrad/pix </a:t>
            </a:r>
          </a:p>
          <a:p>
            <a:r>
              <a:rPr lang="en-US" dirty="0"/>
              <a:t>	Ang. Size = 35 degree</a:t>
            </a:r>
          </a:p>
        </p:txBody>
      </p:sp>
      <p:sp>
        <p:nvSpPr>
          <p:cNvPr id="20" name="TextBox 19">
            <a:extLst>
              <a:ext uri="{FF2B5EF4-FFF2-40B4-BE49-F238E27FC236}">
                <a16:creationId xmlns:a16="http://schemas.microsoft.com/office/drawing/2014/main" id="{F24A98FE-8325-60BC-0531-8A20DF5B2FC7}"/>
              </a:ext>
            </a:extLst>
          </p:cNvPr>
          <p:cNvSpPr txBox="1"/>
          <p:nvPr/>
        </p:nvSpPr>
        <p:spPr>
          <a:xfrm>
            <a:off x="293164" y="5352631"/>
            <a:ext cx="4136202" cy="1200329"/>
          </a:xfrm>
          <a:prstGeom prst="rect">
            <a:avLst/>
          </a:prstGeom>
          <a:solidFill>
            <a:schemeClr val="bg1">
              <a:alpha val="50000"/>
            </a:schemeClr>
          </a:solidFill>
        </p:spPr>
        <p:txBody>
          <a:bodyPr wrap="square" rtlCol="0">
            <a:spAutoFit/>
          </a:bodyPr>
          <a:lstStyle>
            <a:defPPr>
              <a:defRPr lang="en-US"/>
            </a:defPPr>
            <a:lvl1pPr>
              <a:defRPr sz="1800"/>
            </a:lvl1pPr>
          </a:lstStyle>
          <a:p>
            <a:r>
              <a:rPr lang="en-US" dirty="0"/>
              <a:t>Oberon:	Range: ~3500 km</a:t>
            </a:r>
            <a:br>
              <a:rPr lang="en-US" dirty="0"/>
            </a:br>
            <a:r>
              <a:rPr lang="en-US" dirty="0"/>
              <a:t>Imaging 0.5 km/pix = 180 µrad/pix</a:t>
            </a:r>
            <a:br>
              <a:rPr lang="en-US" dirty="0"/>
            </a:br>
            <a:r>
              <a:rPr lang="en-US" dirty="0"/>
              <a:t>VIS/NIR 	3 km/pix = 1100 µrad/pix </a:t>
            </a:r>
          </a:p>
          <a:p>
            <a:r>
              <a:rPr lang="en-US" dirty="0"/>
              <a:t>	Ang. Size = 25 degree</a:t>
            </a:r>
          </a:p>
        </p:txBody>
      </p:sp>
      <p:grpSp>
        <p:nvGrpSpPr>
          <p:cNvPr id="23" name="Group 22">
            <a:extLst>
              <a:ext uri="{FF2B5EF4-FFF2-40B4-BE49-F238E27FC236}">
                <a16:creationId xmlns:a16="http://schemas.microsoft.com/office/drawing/2014/main" id="{24955D43-2043-C5D7-0ECE-5D94EDE84780}"/>
              </a:ext>
            </a:extLst>
          </p:cNvPr>
          <p:cNvGrpSpPr/>
          <p:nvPr/>
        </p:nvGrpSpPr>
        <p:grpSpPr>
          <a:xfrm>
            <a:off x="6446520" y="2677161"/>
            <a:ext cx="5539345" cy="614679"/>
            <a:chOff x="6446520" y="2885441"/>
            <a:chExt cx="5539345" cy="614679"/>
          </a:xfrm>
        </p:grpSpPr>
        <p:sp>
          <p:nvSpPr>
            <p:cNvPr id="21" name="Rectangle: Rounded Corners 20">
              <a:extLst>
                <a:ext uri="{FF2B5EF4-FFF2-40B4-BE49-F238E27FC236}">
                  <a16:creationId xmlns:a16="http://schemas.microsoft.com/office/drawing/2014/main" id="{5E72082C-2B0B-1722-61AC-ED90DA40DCED}"/>
                </a:ext>
              </a:extLst>
            </p:cNvPr>
            <p:cNvSpPr/>
            <p:nvPr/>
          </p:nvSpPr>
          <p:spPr>
            <a:xfrm>
              <a:off x="6446520" y="2885441"/>
              <a:ext cx="3850640" cy="543560"/>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9DD1547-765E-41EE-204C-B3F6314065DA}"/>
                </a:ext>
              </a:extLst>
            </p:cNvPr>
            <p:cNvSpPr txBox="1"/>
            <p:nvPr/>
          </p:nvSpPr>
          <p:spPr>
            <a:xfrm>
              <a:off x="10275140" y="3130788"/>
              <a:ext cx="1710725" cy="369332"/>
            </a:xfrm>
            <a:prstGeom prst="rect">
              <a:avLst/>
            </a:prstGeom>
            <a:noFill/>
          </p:spPr>
          <p:txBody>
            <a:bodyPr wrap="none" rtlCol="0">
              <a:spAutoFit/>
            </a:bodyPr>
            <a:lstStyle/>
            <a:p>
              <a:r>
                <a:rPr lang="en-US" sz="1800" dirty="0">
                  <a:solidFill>
                    <a:schemeClr val="accent2">
                      <a:lumMod val="75000"/>
                    </a:schemeClr>
                  </a:solidFill>
                </a:rPr>
                <a:t>Steepest Req.</a:t>
              </a:r>
            </a:p>
          </p:txBody>
        </p:sp>
      </p:grpSp>
      <p:sp>
        <p:nvSpPr>
          <p:cNvPr id="27" name="Rectangle: Rounded Corners 26">
            <a:extLst>
              <a:ext uri="{FF2B5EF4-FFF2-40B4-BE49-F238E27FC236}">
                <a16:creationId xmlns:a16="http://schemas.microsoft.com/office/drawing/2014/main" id="{7216C02E-9CE5-AED9-60C9-9A2955A90109}"/>
              </a:ext>
            </a:extLst>
          </p:cNvPr>
          <p:cNvSpPr/>
          <p:nvPr/>
        </p:nvSpPr>
        <p:spPr>
          <a:xfrm>
            <a:off x="7259320" y="6188160"/>
            <a:ext cx="3037840" cy="339400"/>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630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D18AFC-2D20-AE15-8902-B99020D75260}"/>
              </a:ext>
            </a:extLst>
          </p:cNvPr>
          <p:cNvSpPr>
            <a:spLocks noGrp="1"/>
          </p:cNvSpPr>
          <p:nvPr>
            <p:ph type="sldNum" sz="quarter" idx="12"/>
          </p:nvPr>
        </p:nvSpPr>
        <p:spPr/>
        <p:txBody>
          <a:bodyPr/>
          <a:lstStyle/>
          <a:p>
            <a:fld id="{F4DF34C4-E72B-5342-B169-9AB8E4DFAD32}" type="slidenum">
              <a:rPr lang="en-US" smtClean="0"/>
              <a:pPr/>
              <a:t>10</a:t>
            </a:fld>
            <a:endParaRPr lang="en-US" dirty="0"/>
          </a:p>
        </p:txBody>
      </p:sp>
      <p:sp>
        <p:nvSpPr>
          <p:cNvPr id="3" name="Title 2">
            <a:extLst>
              <a:ext uri="{FF2B5EF4-FFF2-40B4-BE49-F238E27FC236}">
                <a16:creationId xmlns:a16="http://schemas.microsoft.com/office/drawing/2014/main" id="{77E9401D-4D2C-39D2-917F-52112B2BFCEF}"/>
              </a:ext>
            </a:extLst>
          </p:cNvPr>
          <p:cNvSpPr>
            <a:spLocks noGrp="1"/>
          </p:cNvSpPr>
          <p:nvPr>
            <p:ph type="title"/>
          </p:nvPr>
        </p:nvSpPr>
        <p:spPr>
          <a:xfrm>
            <a:off x="53340" y="89362"/>
            <a:ext cx="10515600" cy="803659"/>
          </a:xfrm>
        </p:spPr>
        <p:txBody>
          <a:bodyPr>
            <a:normAutofit/>
          </a:bodyPr>
          <a:lstStyle/>
          <a:p>
            <a:r>
              <a:rPr lang="en-US" dirty="0"/>
              <a:t>Instrument Considerations Summary</a:t>
            </a:r>
          </a:p>
        </p:txBody>
      </p:sp>
      <p:sp>
        <p:nvSpPr>
          <p:cNvPr id="6" name="Content Placeholder 3">
            <a:extLst>
              <a:ext uri="{FF2B5EF4-FFF2-40B4-BE49-F238E27FC236}">
                <a16:creationId xmlns:a16="http://schemas.microsoft.com/office/drawing/2014/main" id="{45BE84F2-BEF7-068F-3B83-3E0AEDFB018B}"/>
              </a:ext>
            </a:extLst>
          </p:cNvPr>
          <p:cNvSpPr txBox="1">
            <a:spLocks/>
          </p:cNvSpPr>
          <p:nvPr/>
        </p:nvSpPr>
        <p:spPr>
          <a:xfrm>
            <a:off x="53339" y="791633"/>
            <a:ext cx="10684511" cy="401002"/>
          </a:xfrm>
          <a:prstGeom prst="rect">
            <a:avLst/>
          </a:prstGeom>
        </p:spPr>
        <p:txBody>
          <a:bodyPr vert="horz" lIns="91440" tIns="45720" rIns="91440" bIns="45720" rtlCol="0">
            <a:normAutofit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2400" dirty="0"/>
              <a:t>Synthesized Imaging Instrument Requirements </a:t>
            </a:r>
            <a:r>
              <a:rPr lang="en-US" sz="2400" u="sng" dirty="0"/>
              <a:t>based on 2020 UOP Study Orbits</a:t>
            </a:r>
            <a:r>
              <a:rPr lang="en-US" sz="2400" dirty="0"/>
              <a:t>:</a:t>
            </a:r>
          </a:p>
        </p:txBody>
      </p:sp>
      <p:sp>
        <p:nvSpPr>
          <p:cNvPr id="9" name="Content Placeholder 8">
            <a:extLst>
              <a:ext uri="{FF2B5EF4-FFF2-40B4-BE49-F238E27FC236}">
                <a16:creationId xmlns:a16="http://schemas.microsoft.com/office/drawing/2014/main" id="{E249D29F-E733-10D3-E7FF-346300F0D4F8}"/>
              </a:ext>
            </a:extLst>
          </p:cNvPr>
          <p:cNvSpPr>
            <a:spLocks noGrp="1"/>
          </p:cNvSpPr>
          <p:nvPr>
            <p:ph idx="1"/>
          </p:nvPr>
        </p:nvSpPr>
        <p:spPr>
          <a:xfrm>
            <a:off x="190500" y="2971800"/>
            <a:ext cx="10883900" cy="3587749"/>
          </a:xfrm>
        </p:spPr>
        <p:txBody>
          <a:bodyPr/>
          <a:lstStyle/>
          <a:p>
            <a:r>
              <a:rPr lang="en-US" dirty="0"/>
              <a:t>Above “requirements” are dependent on the assumed orbits</a:t>
            </a:r>
          </a:p>
          <a:p>
            <a:r>
              <a:rPr lang="en-US" dirty="0"/>
              <a:t>During early mission panning, the process to tune the instrument performance is more important than any intermediate parameters</a:t>
            </a:r>
          </a:p>
          <a:p>
            <a:endParaRPr lang="en-US" dirty="0"/>
          </a:p>
          <a:p>
            <a:r>
              <a:rPr lang="en-US" dirty="0"/>
              <a:t>Early coordination between instrument + orbit design is important, especially in international cooperation mission</a:t>
            </a:r>
          </a:p>
          <a:p>
            <a:endParaRPr lang="en-US" dirty="0"/>
          </a:p>
        </p:txBody>
      </p:sp>
      <p:graphicFrame>
        <p:nvGraphicFramePr>
          <p:cNvPr id="10" name="Table 10">
            <a:extLst>
              <a:ext uri="{FF2B5EF4-FFF2-40B4-BE49-F238E27FC236}">
                <a16:creationId xmlns:a16="http://schemas.microsoft.com/office/drawing/2014/main" id="{ABC9CB3F-3C37-A6F2-17DE-929E747BEDC4}"/>
              </a:ext>
            </a:extLst>
          </p:cNvPr>
          <p:cNvGraphicFramePr>
            <a:graphicFrameLocks noGrp="1"/>
          </p:cNvGraphicFramePr>
          <p:nvPr>
            <p:extLst>
              <p:ext uri="{D42A27DB-BD31-4B8C-83A1-F6EECF244321}">
                <p14:modId xmlns:p14="http://schemas.microsoft.com/office/powerpoint/2010/main" val="3041150650"/>
              </p:ext>
            </p:extLst>
          </p:nvPr>
        </p:nvGraphicFramePr>
        <p:xfrm>
          <a:off x="2241550" y="1252286"/>
          <a:ext cx="8127999" cy="128524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462236136"/>
                    </a:ext>
                  </a:extLst>
                </a:gridCol>
                <a:gridCol w="2709333">
                  <a:extLst>
                    <a:ext uri="{9D8B030D-6E8A-4147-A177-3AD203B41FA5}">
                      <a16:colId xmlns:a16="http://schemas.microsoft.com/office/drawing/2014/main" val="3500151488"/>
                    </a:ext>
                  </a:extLst>
                </a:gridCol>
                <a:gridCol w="2709333">
                  <a:extLst>
                    <a:ext uri="{9D8B030D-6E8A-4147-A177-3AD203B41FA5}">
                      <a16:colId xmlns:a16="http://schemas.microsoft.com/office/drawing/2014/main" val="1900750141"/>
                    </a:ext>
                  </a:extLst>
                </a:gridCol>
              </a:tblGrid>
              <a:tr h="370840">
                <a:tc>
                  <a:txBody>
                    <a:bodyPr/>
                    <a:lstStyle/>
                    <a:p>
                      <a:r>
                        <a:rPr lang="en-US" dirty="0"/>
                        <a:t>NAC</a:t>
                      </a:r>
                    </a:p>
                  </a:txBody>
                  <a:tcPr/>
                </a:tc>
                <a:tc>
                  <a:txBody>
                    <a:bodyPr/>
                    <a:lstStyle/>
                    <a:p>
                      <a:r>
                        <a:rPr lang="en-US" dirty="0"/>
                        <a:t>WAC</a:t>
                      </a:r>
                    </a:p>
                  </a:txBody>
                  <a:tcPr/>
                </a:tc>
                <a:tc>
                  <a:txBody>
                    <a:bodyPr/>
                    <a:lstStyle/>
                    <a:p>
                      <a:r>
                        <a:rPr lang="en-US" dirty="0"/>
                        <a:t>VIS/NIR</a:t>
                      </a:r>
                    </a:p>
                  </a:txBody>
                  <a:tcPr/>
                </a:tc>
                <a:extLst>
                  <a:ext uri="{0D108BD9-81ED-4DB2-BD59-A6C34878D82A}">
                    <a16:rowId xmlns:a16="http://schemas.microsoft.com/office/drawing/2014/main" val="2505703362"/>
                  </a:ext>
                </a:extLst>
              </a:tr>
              <a:tr h="370840">
                <a:tc>
                  <a:txBody>
                    <a:bodyPr/>
                    <a:lstStyle/>
                    <a:p>
                      <a:pPr fontAlgn="auto">
                        <a:spcAft>
                          <a:spcPts val="0"/>
                        </a:spcAft>
                        <a:buFontTx/>
                        <a:buChar char="-"/>
                      </a:pPr>
                      <a:r>
                        <a:rPr lang="en-US" sz="1800" b="0" dirty="0"/>
                        <a:t>Resolution &lt;25 µrad/pix </a:t>
                      </a:r>
                    </a:p>
                    <a:p>
                      <a:pPr fontAlgn="auto">
                        <a:spcAft>
                          <a:spcPts val="0"/>
                        </a:spcAft>
                        <a:buFontTx/>
                        <a:buChar char="-"/>
                      </a:pPr>
                      <a:r>
                        <a:rPr lang="en-US" sz="1800" b="0" dirty="0"/>
                        <a:t>FOV: &gt;3 degree</a:t>
                      </a:r>
                    </a:p>
                  </a:txBody>
                  <a:tcPr/>
                </a:tc>
                <a:tc>
                  <a:txBody>
                    <a:bodyPr/>
                    <a:lstStyle/>
                    <a:p>
                      <a:pPr fontAlgn="auto">
                        <a:spcAft>
                          <a:spcPts val="0"/>
                        </a:spcAft>
                        <a:buFontTx/>
                        <a:buChar char="-"/>
                      </a:pPr>
                      <a:r>
                        <a:rPr lang="en-US" sz="1800" b="0" dirty="0"/>
                        <a:t>Resolution &lt;92 µrad/pix</a:t>
                      </a:r>
                    </a:p>
                    <a:p>
                      <a:pPr fontAlgn="auto">
                        <a:spcAft>
                          <a:spcPts val="0"/>
                        </a:spcAft>
                        <a:buFontTx/>
                        <a:buChar char="-"/>
                      </a:pPr>
                      <a:r>
                        <a:rPr lang="en-US" sz="1800" b="0" dirty="0"/>
                        <a:t>FOV: &gt;10 degree</a:t>
                      </a:r>
                    </a:p>
                  </a:txBody>
                  <a:tcPr/>
                </a:tc>
                <a:tc>
                  <a:txBody>
                    <a:bodyPr/>
                    <a:lstStyle/>
                    <a:p>
                      <a:pPr fontAlgn="auto">
                        <a:spcAft>
                          <a:spcPts val="0"/>
                        </a:spcAft>
                        <a:buFontTx/>
                        <a:buChar char="-"/>
                      </a:pPr>
                      <a:r>
                        <a:rPr lang="en-US" sz="1800" b="0" dirty="0"/>
                        <a:t>Resolution: 250 </a:t>
                      </a:r>
                      <a:r>
                        <a:rPr lang="en-US" sz="1800" b="0" dirty="0">
                          <a:sym typeface="Wingdings" panose="05000000000000000000" pitchFamily="2" charset="2"/>
                        </a:rPr>
                        <a:t>µrad/pix</a:t>
                      </a:r>
                    </a:p>
                    <a:p>
                      <a:pPr fontAlgn="auto">
                        <a:spcAft>
                          <a:spcPts val="0"/>
                        </a:spcAft>
                        <a:buFontTx/>
                        <a:buChar char="-"/>
                      </a:pPr>
                      <a:r>
                        <a:rPr lang="en-US" sz="1800" b="0" dirty="0"/>
                        <a:t>FOV: &gt;10 degree</a:t>
                      </a:r>
                    </a:p>
                    <a:p>
                      <a:pPr fontAlgn="auto">
                        <a:spcAft>
                          <a:spcPts val="0"/>
                        </a:spcAft>
                        <a:buFontTx/>
                        <a:buChar char="-"/>
                      </a:pPr>
                      <a:r>
                        <a:rPr lang="en-US" sz="1800" b="0" dirty="0"/>
                        <a:t>Spec. Res: 7 nm</a:t>
                      </a:r>
                    </a:p>
                  </a:txBody>
                  <a:tcPr/>
                </a:tc>
                <a:extLst>
                  <a:ext uri="{0D108BD9-81ED-4DB2-BD59-A6C34878D82A}">
                    <a16:rowId xmlns:a16="http://schemas.microsoft.com/office/drawing/2014/main" val="2967743431"/>
                  </a:ext>
                </a:extLst>
              </a:tr>
            </a:tbl>
          </a:graphicData>
        </a:graphic>
      </p:graphicFrame>
    </p:spTree>
    <p:extLst>
      <p:ext uri="{BB962C8B-B14F-4D97-AF65-F5344CB8AC3E}">
        <p14:creationId xmlns:p14="http://schemas.microsoft.com/office/powerpoint/2010/main" val="87834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E36915-610F-983E-7E0C-2B0D0FA0D496}"/>
              </a:ext>
            </a:extLst>
          </p:cNvPr>
          <p:cNvSpPr>
            <a:spLocks noGrp="1"/>
          </p:cNvSpPr>
          <p:nvPr>
            <p:ph type="sldNum" sz="quarter" idx="12"/>
          </p:nvPr>
        </p:nvSpPr>
        <p:spPr/>
        <p:txBody>
          <a:bodyPr/>
          <a:lstStyle/>
          <a:p>
            <a:fld id="{F4DF34C4-E72B-5342-B169-9AB8E4DFAD32}" type="slidenum">
              <a:rPr lang="en-US" smtClean="0"/>
              <a:pPr/>
              <a:t>11</a:t>
            </a:fld>
            <a:endParaRPr lang="en-US" dirty="0"/>
          </a:p>
        </p:txBody>
      </p:sp>
      <p:sp>
        <p:nvSpPr>
          <p:cNvPr id="3" name="Title 2">
            <a:extLst>
              <a:ext uri="{FF2B5EF4-FFF2-40B4-BE49-F238E27FC236}">
                <a16:creationId xmlns:a16="http://schemas.microsoft.com/office/drawing/2014/main" id="{BF7DC8FB-B2A6-BE04-1C20-F79DDBE9316C}"/>
              </a:ext>
            </a:extLst>
          </p:cNvPr>
          <p:cNvSpPr>
            <a:spLocks noGrp="1"/>
          </p:cNvSpPr>
          <p:nvPr>
            <p:ph type="title"/>
          </p:nvPr>
        </p:nvSpPr>
        <p:spPr/>
        <p:txBody>
          <a:bodyPr/>
          <a:lstStyle/>
          <a:p>
            <a:r>
              <a:rPr lang="en-US" dirty="0"/>
              <a:t>Considerations for </a:t>
            </a:r>
            <a:r>
              <a:rPr lang="en-US" dirty="0" err="1"/>
              <a:t>SmallSats</a:t>
            </a:r>
            <a:r>
              <a:rPr lang="en-US" dirty="0"/>
              <a:t> + Probes</a:t>
            </a:r>
          </a:p>
        </p:txBody>
      </p:sp>
      <p:sp>
        <p:nvSpPr>
          <p:cNvPr id="4" name="Content Placeholder 3">
            <a:extLst>
              <a:ext uri="{FF2B5EF4-FFF2-40B4-BE49-F238E27FC236}">
                <a16:creationId xmlns:a16="http://schemas.microsoft.com/office/drawing/2014/main" id="{1786C238-E57F-BC15-6500-F2DE1C7ABC83}"/>
              </a:ext>
            </a:extLst>
          </p:cNvPr>
          <p:cNvSpPr>
            <a:spLocks noGrp="1"/>
          </p:cNvSpPr>
          <p:nvPr>
            <p:ph idx="1"/>
          </p:nvPr>
        </p:nvSpPr>
        <p:spPr>
          <a:xfrm>
            <a:off x="838200" y="893021"/>
            <a:ext cx="10515600" cy="5283941"/>
          </a:xfrm>
        </p:spPr>
        <p:txBody>
          <a:bodyPr>
            <a:normAutofit fontScale="92500" lnSpcReduction="10000"/>
          </a:bodyPr>
          <a:lstStyle/>
          <a:p>
            <a:pPr marL="0" indent="0">
              <a:buNone/>
            </a:pPr>
            <a:r>
              <a:rPr lang="en-US" sz="3200" dirty="0"/>
              <a:t>Challenges for Outer Planets </a:t>
            </a:r>
            <a:r>
              <a:rPr lang="en-US" sz="3200" dirty="0" err="1"/>
              <a:t>SmallSats</a:t>
            </a:r>
            <a:r>
              <a:rPr lang="en-US" sz="3200" dirty="0"/>
              <a:t> + Probes:</a:t>
            </a:r>
          </a:p>
          <a:p>
            <a:pPr lvl="1"/>
            <a:r>
              <a:rPr lang="en-US" sz="2800" dirty="0"/>
              <a:t>Power </a:t>
            </a:r>
          </a:p>
          <a:p>
            <a:pPr lvl="2"/>
            <a:r>
              <a:rPr lang="en-US" sz="2400" dirty="0"/>
              <a:t>Juno’s solar panel: 350 kg for 400 W</a:t>
            </a:r>
          </a:p>
          <a:p>
            <a:pPr lvl="1"/>
            <a:r>
              <a:rPr lang="en-US" sz="2800" dirty="0"/>
              <a:t>Thermal</a:t>
            </a:r>
          </a:p>
          <a:p>
            <a:pPr lvl="2"/>
            <a:r>
              <a:rPr lang="en-US" sz="2400" dirty="0"/>
              <a:t>Juno’s electric heaters need 250W</a:t>
            </a:r>
          </a:p>
          <a:p>
            <a:pPr lvl="2"/>
            <a:r>
              <a:rPr lang="en-US" sz="2400" dirty="0"/>
              <a:t>SNAP probe needs 3W heating for 30 days after separation from orbiter</a:t>
            </a:r>
          </a:p>
          <a:p>
            <a:pPr lvl="1"/>
            <a:r>
              <a:rPr lang="en-US" sz="2800" dirty="0"/>
              <a:t>Large delta-V needs</a:t>
            </a:r>
          </a:p>
          <a:p>
            <a:pPr lvl="2"/>
            <a:r>
              <a:rPr lang="en-US" sz="2400" dirty="0"/>
              <a:t>UOP’s total delta-V = ~ 2 km/s</a:t>
            </a:r>
          </a:p>
          <a:p>
            <a:pPr marL="457189" lvl="1" indent="0">
              <a:buNone/>
            </a:pPr>
            <a:r>
              <a:rPr lang="en-US" sz="2800" dirty="0">
                <a:sym typeface="Wingdings" panose="05000000000000000000" pitchFamily="2" charset="2"/>
              </a:rPr>
              <a:t> </a:t>
            </a:r>
            <a:r>
              <a:rPr lang="en-US" sz="2800" dirty="0" err="1">
                <a:sym typeface="Wingdings" panose="05000000000000000000" pitchFamily="2" charset="2"/>
              </a:rPr>
              <a:t>SmallSats</a:t>
            </a:r>
            <a:r>
              <a:rPr lang="en-US" sz="2800" dirty="0">
                <a:sym typeface="Wingdings" panose="05000000000000000000" pitchFamily="2" charset="2"/>
              </a:rPr>
              <a:t> + Probes benefit from large carrier spacecraft</a:t>
            </a:r>
            <a:endParaRPr lang="en-US" sz="2800" dirty="0"/>
          </a:p>
          <a:p>
            <a:pPr marL="0" indent="0">
              <a:buNone/>
            </a:pPr>
            <a:r>
              <a:rPr lang="en-US" sz="3200" dirty="0"/>
              <a:t>Examples:</a:t>
            </a:r>
          </a:p>
          <a:p>
            <a:pPr lvl="1"/>
            <a:r>
              <a:rPr lang="en-US" sz="2800" dirty="0"/>
              <a:t> Small Next-generation Atmospheric Probe (SNAP)</a:t>
            </a:r>
            <a:br>
              <a:rPr lang="en-US" sz="2800" dirty="0"/>
            </a:br>
            <a:r>
              <a:rPr lang="en-US" sz="2200" dirty="0"/>
              <a:t>	</a:t>
            </a:r>
            <a:r>
              <a:rPr lang="en-US" sz="2200" dirty="0">
                <a:hlinkClick r:id="rId2"/>
              </a:rPr>
              <a:t>https://link.springer.com/article/10.1007/s11214-020-00686-7</a:t>
            </a:r>
            <a:r>
              <a:rPr lang="en-US" sz="2200" dirty="0"/>
              <a:t> </a:t>
            </a:r>
          </a:p>
          <a:p>
            <a:pPr lvl="1"/>
            <a:r>
              <a:rPr lang="en-US" sz="2800" dirty="0"/>
              <a:t>Outer Planet Rideshare Concept:</a:t>
            </a:r>
            <a:br>
              <a:rPr lang="en-US" sz="2800" dirty="0"/>
            </a:br>
            <a:r>
              <a:rPr lang="en-US" sz="2200" dirty="0"/>
              <a:t>	</a:t>
            </a:r>
            <a:r>
              <a:rPr lang="en-US" sz="2200" dirty="0">
                <a:hlinkClick r:id="rId3"/>
              </a:rPr>
              <a:t>https://www.hou.usra.edu/meetings/opag2020/pdf/6003.pdf</a:t>
            </a:r>
            <a:r>
              <a:rPr lang="en-US" sz="2200" dirty="0"/>
              <a:t> </a:t>
            </a:r>
          </a:p>
          <a:p>
            <a:endParaRPr lang="en-US" dirty="0"/>
          </a:p>
        </p:txBody>
      </p:sp>
    </p:spTree>
    <p:extLst>
      <p:ext uri="{BB962C8B-B14F-4D97-AF65-F5344CB8AC3E}">
        <p14:creationId xmlns:p14="http://schemas.microsoft.com/office/powerpoint/2010/main" val="1454329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0" y="967740"/>
            <a:ext cx="12192000" cy="6057900"/>
          </a:xfrm>
          <a:prstGeom prst="rect">
            <a:avLst/>
          </a:prstGeom>
        </p:spPr>
      </p:pic>
      <p:sp>
        <p:nvSpPr>
          <p:cNvPr id="22" name="Rounded Rectangle 21"/>
          <p:cNvSpPr/>
          <p:nvPr/>
        </p:nvSpPr>
        <p:spPr>
          <a:xfrm>
            <a:off x="7449936" y="1276552"/>
            <a:ext cx="2960638" cy="5247438"/>
          </a:xfrm>
          <a:prstGeom prst="roundRect">
            <a:avLst>
              <a:gd name="adj" fmla="val 7944"/>
            </a:avLst>
          </a:prstGeom>
          <a:noFill/>
          <a:ln w="539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Rounded Rectangle 17"/>
          <p:cNvSpPr/>
          <p:nvPr/>
        </p:nvSpPr>
        <p:spPr>
          <a:xfrm>
            <a:off x="1563993" y="1276552"/>
            <a:ext cx="5839117" cy="5247438"/>
          </a:xfrm>
          <a:prstGeom prst="roundRect">
            <a:avLst>
              <a:gd name="adj" fmla="val 4160"/>
            </a:avLst>
          </a:prstGeom>
          <a:noFill/>
          <a:ln w="47625"/>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4E86292-FEA1-4E45-88A6-31D738456887}"/>
              </a:ext>
            </a:extLst>
          </p:cNvPr>
          <p:cNvSpPr>
            <a:spLocks noGrp="1"/>
          </p:cNvSpPr>
          <p:nvPr>
            <p:ph type="title" idx="4294967295"/>
          </p:nvPr>
        </p:nvSpPr>
        <p:spPr>
          <a:xfrm>
            <a:off x="2071436" y="412326"/>
            <a:ext cx="8339138" cy="698500"/>
          </a:xfrm>
          <a:prstGeom prst="rect">
            <a:avLst/>
          </a:prstGeom>
        </p:spPr>
        <p:txBody>
          <a:bodyPr>
            <a:normAutofit/>
          </a:bodyPr>
          <a:lstStyle/>
          <a:p>
            <a:r>
              <a:rPr lang="en-US" sz="3200" b="1" dirty="0">
                <a:solidFill>
                  <a:schemeClr val="accent1">
                    <a:lumMod val="40000"/>
                    <a:lumOff val="60000"/>
                  </a:schemeClr>
                </a:solidFill>
              </a:rPr>
              <a:t>SNAP as a Second Probe</a:t>
            </a:r>
          </a:p>
        </p:txBody>
      </p:sp>
      <p:sp>
        <p:nvSpPr>
          <p:cNvPr id="5" name="Shape 104">
            <a:extLst>
              <a:ext uri="{FF2B5EF4-FFF2-40B4-BE49-F238E27FC236}">
                <a16:creationId xmlns:a16="http://schemas.microsoft.com/office/drawing/2014/main" id="{728F5CE2-AD9C-48CE-BB60-4477883916FE}"/>
              </a:ext>
            </a:extLst>
          </p:cNvPr>
          <p:cNvSpPr txBox="1">
            <a:spLocks/>
          </p:cNvSpPr>
          <p:nvPr/>
        </p:nvSpPr>
        <p:spPr>
          <a:xfrm>
            <a:off x="1731209" y="4124900"/>
            <a:ext cx="2752343" cy="2310326"/>
          </a:xfrm>
          <a:prstGeom prst="rect">
            <a:avLst/>
          </a:prstGeom>
          <a:solidFill>
            <a:schemeClr val="lt1"/>
          </a:solidFill>
          <a:ln w="9525" cap="flat" cmpd="sng">
            <a:solidFill>
              <a:srgbClr val="3F3F3F"/>
            </a:solidFill>
            <a:prstDash val="solid"/>
            <a:round/>
            <a:headEnd type="none" w="med" len="med"/>
            <a:tailEnd type="none" w="med" len="med"/>
          </a:ln>
        </p:spPr>
        <p:txBody>
          <a:bodyPr vert="horz" lIns="91425" tIns="45700" rIns="91425" bIns="45700" rtlCol="0" anchor="t" anchorCtr="0">
            <a:noAutofit/>
          </a:bodyPr>
          <a:lstStyle>
            <a:lvl1pPr marL="342900" indent="-342900" algn="l" defTabSz="457200" rtl="0" eaLnBrk="1" latinLnBrk="0" hangingPunct="1">
              <a:spcBef>
                <a:spcPct val="20000"/>
              </a:spcBef>
              <a:buFont typeface="Calibri" panose="020F0502020204030204" pitchFamily="34" charset="0"/>
              <a:buChar char="ꟷ"/>
              <a:defRPr sz="2000" b="0" i="0" kern="1200">
                <a:solidFill>
                  <a:schemeClr val="tx1"/>
                </a:solidFill>
                <a:latin typeface="Abel" panose="02000506030000020004" pitchFamily="2" charset="0"/>
                <a:ea typeface="+mn-ea"/>
                <a:cs typeface="Arial" panose="020B0604020202020204" pitchFamily="34" charset="0"/>
              </a:defRPr>
            </a:lvl1pPr>
            <a:lvl2pPr marL="742950" indent="-285750" algn="l" defTabSz="457200" rtl="0" eaLnBrk="1" latinLnBrk="0" hangingPunct="1">
              <a:spcBef>
                <a:spcPct val="20000"/>
              </a:spcBef>
              <a:buFont typeface="Wingdings" panose="05000000000000000000" pitchFamily="2" charset="2"/>
              <a:buChar char="§"/>
              <a:defRPr sz="1800" b="0" i="0" kern="1200">
                <a:solidFill>
                  <a:schemeClr val="tx1"/>
                </a:solidFill>
                <a:latin typeface="Abel" panose="02000506030000020004" pitchFamily="2"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1800" b="0" i="0" kern="1200">
                <a:solidFill>
                  <a:schemeClr val="tx1"/>
                </a:solidFill>
                <a:latin typeface="Abel" panose="02000506030000020004" pitchFamily="2"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1400" b="0" i="0" kern="1200">
                <a:solidFill>
                  <a:schemeClr val="tx1"/>
                </a:solidFill>
                <a:latin typeface="Abel" panose="02000506030000020004" pitchFamily="2"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400" b="0" i="0" kern="1200">
                <a:solidFill>
                  <a:schemeClr val="tx1"/>
                </a:solidFill>
                <a:latin typeface="Abel" panose="02000506030000020004" pitchFamily="2"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
                <a:prstClr val="black"/>
              </a:buClr>
              <a:buSzPct val="25000"/>
              <a:buFont typeface="Calibri" panose="020F0502020204030204" pitchFamily="34" charset="0"/>
              <a:buNone/>
              <a:tabLst/>
              <a:defRPr/>
            </a:pPr>
            <a:endPar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endParaRPr>
          </a:p>
          <a:p>
            <a:pPr marL="173038" marR="0" lvl="0" indent="-173038" algn="l" defTabSz="457200" rtl="0" eaLnBrk="1" fontAlgn="auto" latinLnBrk="0" hangingPunct="1">
              <a:lnSpc>
                <a:spcPct val="100000"/>
              </a:lnSpc>
              <a:spcBef>
                <a:spcPts val="320"/>
              </a:spcBef>
              <a:spcAft>
                <a:spcPts val="0"/>
              </a:spcAft>
              <a:buClr>
                <a:prstClr val="black"/>
              </a:buClr>
              <a:buSzPct val="100000"/>
              <a:buFont typeface="Arial"/>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Mass in orbit: 1913 kg</a:t>
            </a:r>
          </a:p>
          <a:p>
            <a:pPr marL="173038" marR="0" lvl="0" indent="-173038" algn="l" defTabSz="457200" rtl="0" eaLnBrk="1" fontAlgn="auto" latinLnBrk="0" hangingPunct="1">
              <a:lnSpc>
                <a:spcPct val="100000"/>
              </a:lnSpc>
              <a:spcBef>
                <a:spcPts val="320"/>
              </a:spcBef>
              <a:spcAft>
                <a:spcPts val="0"/>
              </a:spcAft>
              <a:buClr>
                <a:prstClr val="black"/>
              </a:buClr>
              <a:buSzPct val="100000"/>
              <a:buFont typeface="Arial"/>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Payload Mass: 50 kg</a:t>
            </a:r>
          </a:p>
          <a:p>
            <a:pPr marL="173038" marR="0" lvl="0" indent="-173038" algn="l" defTabSz="457200" rtl="0" eaLnBrk="1" fontAlgn="auto" latinLnBrk="0" hangingPunct="1">
              <a:lnSpc>
                <a:spcPct val="100000"/>
              </a:lnSpc>
              <a:spcBef>
                <a:spcPts val="320"/>
              </a:spcBef>
              <a:spcAft>
                <a:spcPts val="0"/>
              </a:spcAft>
              <a:buClr>
                <a:prstClr val="black"/>
              </a:buClr>
              <a:buSzPct val="100000"/>
              <a:buFont typeface="Arial"/>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UOI </a:t>
            </a:r>
            <a:r>
              <a:rPr kumimoji="0" lang="en-US" sz="1600" b="0" i="0" u="none" strike="noStrike" kern="1200" cap="none" spc="0" normalizeH="0" baseline="0" noProof="0" dirty="0" err="1">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r</a:t>
            </a:r>
            <a:r>
              <a:rPr kumimoji="0" lang="en-US" sz="1600" b="0" i="0" u="none" strike="noStrike" kern="1200" cap="none" spc="0" normalizeH="0" baseline="-25000" noProof="0" dirty="0" err="1">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p</a:t>
            </a: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 1.05 R</a:t>
            </a:r>
            <a:r>
              <a:rPr kumimoji="0" lang="en-US" sz="1600" b="0" i="0" u="none" strike="noStrike" kern="1200" cap="none" spc="0" normalizeH="0" baseline="-2500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U</a:t>
            </a:r>
          </a:p>
          <a:p>
            <a:pPr marL="173038" marR="0" lvl="0" indent="-173038" algn="l" defTabSz="457200" rtl="0" eaLnBrk="1" fontAlgn="auto" latinLnBrk="0" hangingPunct="1">
              <a:lnSpc>
                <a:spcPct val="100000"/>
              </a:lnSpc>
              <a:spcBef>
                <a:spcPts val="320"/>
              </a:spcBef>
              <a:spcAft>
                <a:spcPts val="0"/>
              </a:spcAft>
              <a:buClr>
                <a:prstClr val="black"/>
              </a:buClr>
              <a:buSzPct val="100000"/>
              <a:buFont typeface="Arial"/>
              <a:buChar char="•"/>
              <a:tabLst/>
              <a:defRPr/>
            </a:pPr>
            <a:r>
              <a:rPr kumimoji="0" lang="en-US" sz="1600" b="0" i="0" u="none" strike="noStrike" kern="120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Orbital Period: ~142 days</a:t>
            </a:r>
          </a:p>
        </p:txBody>
      </p:sp>
      <p:sp>
        <p:nvSpPr>
          <p:cNvPr id="6" name="Shape 105">
            <a:extLst>
              <a:ext uri="{FF2B5EF4-FFF2-40B4-BE49-F238E27FC236}">
                <a16:creationId xmlns:a16="http://schemas.microsoft.com/office/drawing/2014/main" id="{749D311A-3A2A-4D17-8339-8A2797ECC504}"/>
              </a:ext>
            </a:extLst>
          </p:cNvPr>
          <p:cNvSpPr txBox="1"/>
          <p:nvPr/>
        </p:nvSpPr>
        <p:spPr>
          <a:xfrm>
            <a:off x="4606600" y="4114797"/>
            <a:ext cx="2601923" cy="2319964"/>
          </a:xfrm>
          <a:prstGeom prst="rect">
            <a:avLst/>
          </a:prstGeom>
          <a:solidFill>
            <a:schemeClr val="lt1"/>
          </a:solidFill>
          <a:ln w="9525" cap="flat" cmpd="sng">
            <a:solidFill>
              <a:srgbClr val="3F3F3F"/>
            </a:solidFill>
            <a:prstDash val="solid"/>
            <a:round/>
            <a:headEnd type="none" w="med" len="med"/>
            <a:tailEnd type="none" w="med" len="med"/>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endParaRP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Mass: 321 kg</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Diameter: 1.2 m, 45° sphere-cone</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10-bar* pressure altitude</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Probe release: ~60 days</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EPFA: -20° to -50°</a:t>
            </a:r>
          </a:p>
          <a:p>
            <a:pPr marL="173038" marR="0" lvl="0" indent="-173038" algn="l" defTabSz="914400" rtl="0" eaLnBrk="1" fontAlgn="auto" latinLnBrk="0" hangingPunct="1">
              <a:lnSpc>
                <a:spcPct val="100000"/>
              </a:lnSpc>
              <a:spcBef>
                <a:spcPts val="320"/>
              </a:spcBef>
              <a:spcAft>
                <a:spcPts val="0"/>
              </a:spcAft>
              <a:buClr>
                <a:srgbClr val="000000"/>
              </a:buClr>
              <a:buSzTx/>
              <a:buFontTx/>
              <a:buNone/>
              <a:tabLst/>
              <a:defRPr/>
            </a:pPr>
            <a:endParaRPr kumimoji="0"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endParaRPr>
          </a:p>
        </p:txBody>
      </p:sp>
      <p:sp>
        <p:nvSpPr>
          <p:cNvPr id="7" name="Shape 106">
            <a:extLst>
              <a:ext uri="{FF2B5EF4-FFF2-40B4-BE49-F238E27FC236}">
                <a16:creationId xmlns:a16="http://schemas.microsoft.com/office/drawing/2014/main" id="{F8946A37-434A-4859-9696-D140B85957A6}"/>
              </a:ext>
            </a:extLst>
          </p:cNvPr>
          <p:cNvSpPr txBox="1"/>
          <p:nvPr/>
        </p:nvSpPr>
        <p:spPr>
          <a:xfrm>
            <a:off x="7558194" y="4114797"/>
            <a:ext cx="2752343" cy="2319964"/>
          </a:xfrm>
          <a:prstGeom prst="rect">
            <a:avLst/>
          </a:prstGeom>
          <a:solidFill>
            <a:schemeClr val="lt1"/>
          </a:solidFill>
          <a:ln w="9525" cap="flat" cmpd="sng">
            <a:solidFill>
              <a:srgbClr val="3F3F3F"/>
            </a:solidFill>
            <a:prstDash val="solid"/>
            <a:round/>
            <a:headEnd type="none" w="med" len="med"/>
            <a:tailEnd type="none" w="med" len="med"/>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endParaRP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Mass: 30 kg</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Diameter: 0.5 m, 45° sphere-cone</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10-bar* pressure altitude</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Probe release: 30–60 days</a:t>
            </a:r>
          </a:p>
          <a:p>
            <a:pPr marL="173038" marR="0" lvl="0" indent="-173038" algn="l" defTabSz="914400" rtl="0" eaLnBrk="1" fontAlgn="auto" latinLnBrk="0" hangingPunct="1">
              <a:lnSpc>
                <a:spcPct val="100000"/>
              </a:lnSpc>
              <a:spcBef>
                <a:spcPts val="320"/>
              </a:spcBef>
              <a:spcAft>
                <a:spcPts val="0"/>
              </a:spcAft>
              <a:buClr>
                <a:srgbClr val="000000"/>
              </a:buClr>
              <a:buSzPct val="100000"/>
              <a:buFont typeface="Arial"/>
              <a:buChar char="•"/>
              <a:tabLst/>
              <a:defRPr/>
            </a:pPr>
            <a:r>
              <a:rPr kumimoji="0" lang="en-US"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EPFA: -20° to -50°</a:t>
            </a:r>
          </a:p>
          <a:p>
            <a:pPr marL="173038" marR="0" lvl="0" indent="-173038" algn="l" defTabSz="914400" rtl="0" eaLnBrk="1" fontAlgn="auto" latinLnBrk="0" hangingPunct="1">
              <a:lnSpc>
                <a:spcPct val="100000"/>
              </a:lnSpc>
              <a:spcBef>
                <a:spcPts val="320"/>
              </a:spcBef>
              <a:spcAft>
                <a:spcPts val="0"/>
              </a:spcAft>
              <a:buClr>
                <a:srgbClr val="000000"/>
              </a:buClr>
              <a:buSzTx/>
              <a:buFontTx/>
              <a:buNone/>
              <a:tabLst/>
              <a:defRPr/>
            </a:pPr>
            <a:endParaRPr kumimoji="0" sz="16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endParaRPr>
          </a:p>
        </p:txBody>
      </p:sp>
      <p:sp>
        <p:nvSpPr>
          <p:cNvPr id="8" name="Shape 107">
            <a:extLst>
              <a:ext uri="{FF2B5EF4-FFF2-40B4-BE49-F238E27FC236}">
                <a16:creationId xmlns:a16="http://schemas.microsoft.com/office/drawing/2014/main" id="{CCAAD777-CAF0-4EB5-95E4-6286F075248E}"/>
              </a:ext>
            </a:extLst>
          </p:cNvPr>
          <p:cNvSpPr txBox="1"/>
          <p:nvPr/>
        </p:nvSpPr>
        <p:spPr>
          <a:xfrm>
            <a:off x="1731209" y="4124903"/>
            <a:ext cx="2752343" cy="307777"/>
          </a:xfrm>
          <a:prstGeom prst="rect">
            <a:avLst/>
          </a:prstGeom>
          <a:noFill/>
          <a:ln w="9525" cap="flat" cmpd="sng">
            <a:solidFill>
              <a:srgbClr val="3F3F3F"/>
            </a:solidFill>
            <a:prstDash val="solid"/>
            <a:round/>
            <a:headEnd type="none" w="med" len="med"/>
            <a:tailEnd type="none" w="med" len="med"/>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400" b="1" i="0" u="none" strike="noStrike" kern="0" cap="none" spc="0" normalizeH="0" baseline="0" noProof="0" dirty="0">
                <a:ln>
                  <a:noFill/>
                </a:ln>
                <a:solidFill>
                  <a:srgbClr val="C00000"/>
                </a:solidFill>
                <a:effectLst/>
                <a:uLnTx/>
                <a:uFillTx/>
                <a:latin typeface="Arial" panose="020B0604020202020204" pitchFamily="34" charset="0"/>
                <a:ea typeface="Helvetica Neue Light"/>
                <a:cs typeface="Arial" panose="020B0604020202020204" pitchFamily="34" charset="0"/>
                <a:sym typeface="Helvetica Neue Light"/>
              </a:rPr>
              <a:t>Orbiter</a:t>
            </a:r>
          </a:p>
        </p:txBody>
      </p:sp>
      <p:sp>
        <p:nvSpPr>
          <p:cNvPr id="9" name="Shape 108">
            <a:extLst>
              <a:ext uri="{FF2B5EF4-FFF2-40B4-BE49-F238E27FC236}">
                <a16:creationId xmlns:a16="http://schemas.microsoft.com/office/drawing/2014/main" id="{788971D8-25C4-4F06-A4A4-5792E9859296}"/>
              </a:ext>
            </a:extLst>
          </p:cNvPr>
          <p:cNvSpPr txBox="1"/>
          <p:nvPr/>
        </p:nvSpPr>
        <p:spPr>
          <a:xfrm>
            <a:off x="4606600" y="4117578"/>
            <a:ext cx="2601923" cy="307777"/>
          </a:xfrm>
          <a:prstGeom prst="rect">
            <a:avLst/>
          </a:prstGeom>
          <a:noFill/>
          <a:ln w="9525" cap="flat" cmpd="sng">
            <a:solidFill>
              <a:srgbClr val="3F3F3F"/>
            </a:solidFill>
            <a:prstDash val="solid"/>
            <a:round/>
            <a:headEnd type="none" w="med" len="med"/>
            <a:tailEnd type="none" w="med" len="med"/>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400" b="1" i="0" u="none" strike="noStrike" kern="0" cap="none" spc="0" normalizeH="0" baseline="0" noProof="0" dirty="0">
                <a:ln>
                  <a:noFill/>
                </a:ln>
                <a:solidFill>
                  <a:srgbClr val="C00000"/>
                </a:solidFill>
                <a:effectLst/>
                <a:uLnTx/>
                <a:uFillTx/>
                <a:latin typeface="Arial" panose="020B0604020202020204" pitchFamily="34" charset="0"/>
                <a:ea typeface="Helvetica Neue Light"/>
                <a:cs typeface="Arial" panose="020B0604020202020204" pitchFamily="34" charset="0"/>
                <a:sym typeface="Helvetica Neue Light"/>
              </a:rPr>
              <a:t>Primary Atm. Probe (PP)</a:t>
            </a:r>
          </a:p>
        </p:txBody>
      </p:sp>
      <p:sp>
        <p:nvSpPr>
          <p:cNvPr id="10" name="Shape 109">
            <a:extLst>
              <a:ext uri="{FF2B5EF4-FFF2-40B4-BE49-F238E27FC236}">
                <a16:creationId xmlns:a16="http://schemas.microsoft.com/office/drawing/2014/main" id="{484DF315-0B34-4F49-8F19-861942A8B484}"/>
              </a:ext>
            </a:extLst>
          </p:cNvPr>
          <p:cNvSpPr txBox="1"/>
          <p:nvPr/>
        </p:nvSpPr>
        <p:spPr>
          <a:xfrm>
            <a:off x="7558192" y="4114799"/>
            <a:ext cx="2752343" cy="307777"/>
          </a:xfrm>
          <a:prstGeom prst="rect">
            <a:avLst/>
          </a:prstGeom>
          <a:noFill/>
          <a:ln w="9525" cap="flat" cmpd="sng">
            <a:solidFill>
              <a:srgbClr val="3F3F3F"/>
            </a:solidFill>
            <a:prstDash val="solid"/>
            <a:round/>
            <a:headEnd type="none" w="med" len="med"/>
            <a:tailEnd type="none" w="med" len="med"/>
          </a:ln>
        </p:spPr>
        <p:txBody>
          <a:bodyPr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Tx/>
              <a:buSzPct val="25000"/>
              <a:buFontTx/>
              <a:buNone/>
              <a:tabLst/>
              <a:defRPr/>
            </a:pPr>
            <a:r>
              <a:rPr kumimoji="0" lang="en-US" sz="1400" b="1" i="0" u="none" strike="noStrike" kern="0" cap="none" spc="0" normalizeH="0" baseline="0" noProof="0">
                <a:ln>
                  <a:noFill/>
                </a:ln>
                <a:solidFill>
                  <a:srgbClr val="C00000"/>
                </a:solidFill>
                <a:effectLst/>
                <a:uLnTx/>
                <a:uFillTx/>
                <a:latin typeface="Arial" panose="020B0604020202020204" pitchFamily="34" charset="0"/>
                <a:ea typeface="Helvetica Neue Light"/>
                <a:cs typeface="Arial" panose="020B0604020202020204" pitchFamily="34" charset="0"/>
                <a:sym typeface="Helvetica Neue Light"/>
              </a:rPr>
              <a:t>SNAP</a:t>
            </a:r>
          </a:p>
        </p:txBody>
      </p:sp>
      <p:sp>
        <p:nvSpPr>
          <p:cNvPr id="14" name="TextBox 13">
            <a:extLst>
              <a:ext uri="{FF2B5EF4-FFF2-40B4-BE49-F238E27FC236}">
                <a16:creationId xmlns:a16="http://schemas.microsoft.com/office/drawing/2014/main" id="{AECB85F7-D1E2-4FBB-9524-EB688178CEB4}"/>
              </a:ext>
            </a:extLst>
          </p:cNvPr>
          <p:cNvSpPr txBox="1"/>
          <p:nvPr/>
        </p:nvSpPr>
        <p:spPr>
          <a:xfrm>
            <a:off x="6606528" y="1874166"/>
            <a:ext cx="2509129" cy="338554"/>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Not to scale with Orbiter</a:t>
            </a:r>
          </a:p>
        </p:txBody>
      </p:sp>
      <p:sp>
        <p:nvSpPr>
          <p:cNvPr id="15" name="Rectangle 14"/>
          <p:cNvSpPr/>
          <p:nvPr/>
        </p:nvSpPr>
        <p:spPr>
          <a:xfrm>
            <a:off x="3002974" y="6540695"/>
            <a:ext cx="7558349" cy="307777"/>
          </a:xfrm>
          <a:prstGeom prst="rect">
            <a:avLst/>
          </a:prstGeom>
        </p:spPr>
        <p:txBody>
          <a:bodyPr wrap="square">
            <a:spAutoFit/>
          </a:bodyPr>
          <a:lstStyle/>
          <a:p>
            <a:pPr marL="0" marR="0" lvl="0" indent="0" algn="l" defTabSz="914400" rtl="0" eaLnBrk="1" fontAlgn="auto" latinLnBrk="0" hangingPunct="1">
              <a:lnSpc>
                <a:spcPct val="100000"/>
              </a:lnSpc>
              <a:spcBef>
                <a:spcPts val="320"/>
              </a:spcBef>
              <a:spcAft>
                <a:spcPts val="0"/>
              </a:spcAft>
              <a:buClr>
                <a:srgbClr val="000000"/>
              </a:buClr>
              <a:buSzPct val="100000"/>
              <a:buFontTx/>
              <a:buNone/>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ea typeface="Helvetica Neue Light"/>
                <a:cs typeface="Arial" panose="020B0604020202020204" pitchFamily="34" charset="0"/>
                <a:sym typeface="Helvetica Neue Light"/>
              </a:rPr>
              <a:t>*10-bar is requirement for hardware operation for margin, science objective is to reach 5-bar.</a:t>
            </a:r>
          </a:p>
        </p:txBody>
      </p:sp>
      <p:pic>
        <p:nvPicPr>
          <p:cNvPr id="20" name="Picture 19"/>
          <p:cNvPicPr>
            <a:picLocks noChangeAspect="1"/>
          </p:cNvPicPr>
          <p:nvPr/>
        </p:nvPicPr>
        <p:blipFill>
          <a:blip r:embed="rId3"/>
          <a:stretch>
            <a:fillRect/>
          </a:stretch>
        </p:blipFill>
        <p:spPr>
          <a:xfrm>
            <a:off x="1877424" y="1348982"/>
            <a:ext cx="1938649" cy="2744881"/>
          </a:xfrm>
          <a:prstGeom prst="rect">
            <a:avLst/>
          </a:prstGeom>
        </p:spPr>
      </p:pic>
      <p:sp>
        <p:nvSpPr>
          <p:cNvPr id="19" name="Rounded Rectangle 18"/>
          <p:cNvSpPr/>
          <p:nvPr/>
        </p:nvSpPr>
        <p:spPr>
          <a:xfrm>
            <a:off x="3657603" y="1276555"/>
            <a:ext cx="3758794" cy="506777"/>
          </a:xfrm>
          <a:prstGeom prst="roundRect">
            <a:avLst>
              <a:gd name="adj" fmla="val 50000"/>
            </a:avLst>
          </a:prstGeom>
          <a:solidFill>
            <a:schemeClr val="accent1">
              <a:alpha val="25000"/>
            </a:schemeClr>
          </a:solidFill>
          <a:ln w="47625">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From 2017 Ice Giant SDT Study</a:t>
            </a:r>
          </a:p>
        </p:txBody>
      </p:sp>
      <p:sp>
        <p:nvSpPr>
          <p:cNvPr id="25" name="Rounded Rectangle 24"/>
          <p:cNvSpPr/>
          <p:nvPr/>
        </p:nvSpPr>
        <p:spPr>
          <a:xfrm>
            <a:off x="7449936" y="1276555"/>
            <a:ext cx="1644534" cy="506777"/>
          </a:xfrm>
          <a:prstGeom prst="roundRect">
            <a:avLst>
              <a:gd name="adj" fmla="val 50000"/>
            </a:avLst>
          </a:prstGeom>
          <a:solidFill>
            <a:srgbClr val="00B050">
              <a:alpha val="25000"/>
            </a:srgbClr>
          </a:solidFill>
          <a:ln w="539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SNAP</a:t>
            </a:r>
          </a:p>
        </p:txBody>
      </p:sp>
      <p:sp>
        <p:nvSpPr>
          <p:cNvPr id="23" name="TextBox 22">
            <a:extLst>
              <a:ext uri="{FF2B5EF4-FFF2-40B4-BE49-F238E27FC236}">
                <a16:creationId xmlns:a16="http://schemas.microsoft.com/office/drawing/2014/main" id="{AECB85F7-D1E2-4FBB-9524-EB688178CEB4}"/>
              </a:ext>
            </a:extLst>
          </p:cNvPr>
          <p:cNvSpPr txBox="1"/>
          <p:nvPr/>
        </p:nvSpPr>
        <p:spPr>
          <a:xfrm>
            <a:off x="1792654" y="6088290"/>
            <a:ext cx="5360448" cy="307777"/>
          </a:xfrm>
          <a:prstGeom prst="rect">
            <a:avLst/>
          </a:prstGeom>
          <a:solidFill>
            <a:srgbClr val="FFFF0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Baseline Orbiter and Probe: Ice Giant SDT Architecture #5</a:t>
            </a:r>
          </a:p>
        </p:txBody>
      </p:sp>
      <p:grpSp>
        <p:nvGrpSpPr>
          <p:cNvPr id="44" name="Group 43"/>
          <p:cNvGrpSpPr/>
          <p:nvPr/>
        </p:nvGrpSpPr>
        <p:grpSpPr>
          <a:xfrm>
            <a:off x="3811506" y="1925877"/>
            <a:ext cx="5656346" cy="2256637"/>
            <a:chOff x="2394186" y="1925874"/>
            <a:chExt cx="5656346" cy="2256637"/>
          </a:xfrm>
        </p:grpSpPr>
        <p:sp>
          <p:nvSpPr>
            <p:cNvPr id="17" name="Rectangle 16"/>
            <p:cNvSpPr/>
            <p:nvPr/>
          </p:nvSpPr>
          <p:spPr>
            <a:xfrm>
              <a:off x="3368041" y="2781175"/>
              <a:ext cx="2148840" cy="1009939"/>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8" name="Straight Arrow Connector 27"/>
            <p:cNvCxnSpPr/>
            <p:nvPr/>
          </p:nvCxnSpPr>
          <p:spPr>
            <a:xfrm>
              <a:off x="3368041" y="3791114"/>
              <a:ext cx="2148840" cy="0"/>
            </a:xfrm>
            <a:prstGeom prst="straightConnector1">
              <a:avLst/>
            </a:prstGeom>
            <a:ln w="5715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4061587" y="3786815"/>
              <a:ext cx="94128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120 cm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Rectangle 29"/>
            <p:cNvSpPr/>
            <p:nvPr/>
          </p:nvSpPr>
          <p:spPr>
            <a:xfrm>
              <a:off x="3248778" y="1966127"/>
              <a:ext cx="1201301" cy="1642190"/>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1" name="Straight Arrow Connector 30"/>
            <p:cNvCxnSpPr/>
            <p:nvPr/>
          </p:nvCxnSpPr>
          <p:spPr>
            <a:xfrm>
              <a:off x="3248778" y="1960080"/>
              <a:ext cx="0" cy="1642190"/>
            </a:xfrm>
            <a:prstGeom prst="straightConnector1">
              <a:avLst/>
            </a:prstGeom>
            <a:ln w="5715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2394186" y="2605968"/>
              <a:ext cx="81304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91 cm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Rectangle 35"/>
            <p:cNvSpPr/>
            <p:nvPr/>
          </p:nvSpPr>
          <p:spPr>
            <a:xfrm>
              <a:off x="7007352" y="2734055"/>
              <a:ext cx="969264" cy="1052759"/>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7" name="Straight Arrow Connector 36"/>
            <p:cNvCxnSpPr/>
            <p:nvPr/>
          </p:nvCxnSpPr>
          <p:spPr>
            <a:xfrm>
              <a:off x="7007352" y="3786814"/>
              <a:ext cx="969264" cy="0"/>
            </a:xfrm>
            <a:prstGeom prst="straightConnector1">
              <a:avLst/>
            </a:prstGeom>
            <a:ln w="5715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7097722" y="3813179"/>
              <a:ext cx="81304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50 cm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Rectangle 39"/>
            <p:cNvSpPr/>
            <p:nvPr/>
          </p:nvSpPr>
          <p:spPr>
            <a:xfrm>
              <a:off x="6835815" y="2462233"/>
              <a:ext cx="630794" cy="699176"/>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1" name="Straight Arrow Connector 40"/>
            <p:cNvCxnSpPr/>
            <p:nvPr/>
          </p:nvCxnSpPr>
          <p:spPr>
            <a:xfrm flipV="1">
              <a:off x="6835815" y="2471131"/>
              <a:ext cx="0" cy="690278"/>
            </a:xfrm>
            <a:prstGeom prst="straightConnector1">
              <a:avLst/>
            </a:prstGeom>
            <a:ln w="5715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5981091" y="2622706"/>
              <a:ext cx="81304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Helvetica Neue Light"/>
                  <a:cs typeface="Arial" panose="020B0604020202020204" pitchFamily="34" charset="0"/>
                  <a:sym typeface="Helvetica Neue Light"/>
                </a:rPr>
                <a:t>37 cm</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2" name="Picture 11"/>
            <p:cNvPicPr>
              <a:picLocks noChangeAspect="1"/>
            </p:cNvPicPr>
            <p:nvPr/>
          </p:nvPicPr>
          <p:blipFill>
            <a:blip r:embed="rId4"/>
            <a:stretch>
              <a:fillRect/>
            </a:stretch>
          </p:blipFill>
          <p:spPr>
            <a:xfrm>
              <a:off x="3322544" y="1925874"/>
              <a:ext cx="4727988" cy="1744760"/>
            </a:xfrm>
            <a:prstGeom prst="rect">
              <a:avLst/>
            </a:prstGeom>
          </p:spPr>
        </p:pic>
      </p:grpSp>
    </p:spTree>
    <p:extLst>
      <p:ext uri="{BB962C8B-B14F-4D97-AF65-F5344CB8AC3E}">
        <p14:creationId xmlns:p14="http://schemas.microsoft.com/office/powerpoint/2010/main" val="273916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b="3867"/>
          <a:stretch/>
        </p:blipFill>
        <p:spPr>
          <a:xfrm>
            <a:off x="-1" y="1146412"/>
            <a:ext cx="12192001" cy="5711587"/>
          </a:xfrm>
          <a:prstGeom prst="rect">
            <a:avLst/>
          </a:prstGeom>
        </p:spPr>
      </p:pic>
      <p:sp>
        <p:nvSpPr>
          <p:cNvPr id="4" name="Slide Number Placeholder 3">
            <a:extLst>
              <a:ext uri="{FF2B5EF4-FFF2-40B4-BE49-F238E27FC236}">
                <a16:creationId xmlns:a16="http://schemas.microsoft.com/office/drawing/2014/main" id="{11D08FB7-576F-490D-A1D2-59D8C9DF58B5}"/>
              </a:ext>
            </a:extLst>
          </p:cNvPr>
          <p:cNvSpPr>
            <a:spLocks noGrp="1"/>
          </p:cNvSpPr>
          <p:nvPr>
            <p:ph type="sldNum" sz="quarter" idx="12"/>
          </p:nvPr>
        </p:nvSpPr>
        <p:spPr/>
        <p:txBody>
          <a:bodyPr/>
          <a:lstStyle/>
          <a:p>
            <a:fld id="{14E68DD5-8E10-5148-8A6B-C8932CFF5615}" type="slidenum">
              <a:rPr lang="en-US" smtClean="0"/>
              <a:pPr/>
              <a:t>13</a:t>
            </a:fld>
            <a:endParaRPr lang="en-US" dirty="0"/>
          </a:p>
        </p:txBody>
      </p:sp>
      <p:sp>
        <p:nvSpPr>
          <p:cNvPr id="7" name="Title 1">
            <a:extLst>
              <a:ext uri="{FF2B5EF4-FFF2-40B4-BE49-F238E27FC236}">
                <a16:creationId xmlns:a16="http://schemas.microsoft.com/office/drawing/2014/main" id="{544D75FA-9F75-D65A-74CF-8B0BFE74D711}"/>
              </a:ext>
            </a:extLst>
          </p:cNvPr>
          <p:cNvSpPr txBox="1">
            <a:spLocks/>
          </p:cNvSpPr>
          <p:nvPr/>
        </p:nvSpPr>
        <p:spPr>
          <a:xfrm>
            <a:off x="3493008" y="406199"/>
            <a:ext cx="6403499" cy="69850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600" b="1" dirty="0">
                <a:solidFill>
                  <a:schemeClr val="accent1">
                    <a:lumMod val="40000"/>
                    <a:lumOff val="60000"/>
                  </a:schemeClr>
                </a:solidFill>
              </a:rPr>
              <a:t>SNAP: Concept of Operations</a:t>
            </a:r>
          </a:p>
        </p:txBody>
      </p:sp>
      <p:pic>
        <p:nvPicPr>
          <p:cNvPr id="5" name="SNAP_Dyal-Probe-Delivery_PP-Retrograde">
            <a:hlinkClick r:id="" action="ppaction://media"/>
            <a:extLst>
              <a:ext uri="{FF2B5EF4-FFF2-40B4-BE49-F238E27FC236}">
                <a16:creationId xmlns:a16="http://schemas.microsoft.com/office/drawing/2014/main" id="{E68BB2D4-BCC5-25F0-6402-481A3D7CCAA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93008" y="1444752"/>
            <a:ext cx="5071725" cy="5175504"/>
          </a:xfrm>
          <a:prstGeom prst="rect">
            <a:avLst/>
          </a:prstGeom>
        </p:spPr>
      </p:pic>
    </p:spTree>
    <p:extLst>
      <p:ext uri="{BB962C8B-B14F-4D97-AF65-F5344CB8AC3E}">
        <p14:creationId xmlns:p14="http://schemas.microsoft.com/office/powerpoint/2010/main" val="297950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a:srcRect b="7337"/>
          <a:stretch/>
        </p:blipFill>
        <p:spPr>
          <a:xfrm>
            <a:off x="0" y="1341120"/>
            <a:ext cx="12192000" cy="5516880"/>
          </a:xfrm>
          <a:prstGeom prst="rect">
            <a:avLst/>
          </a:prstGeom>
        </p:spPr>
      </p:pic>
      <p:sp>
        <p:nvSpPr>
          <p:cNvPr id="4" name="Slide Number Placeholder 3">
            <a:extLst>
              <a:ext uri="{FF2B5EF4-FFF2-40B4-BE49-F238E27FC236}">
                <a16:creationId xmlns:a16="http://schemas.microsoft.com/office/drawing/2014/main" id="{C7E20472-8244-4484-8B49-7EEFBE34DE60}"/>
              </a:ext>
            </a:extLst>
          </p:cNvPr>
          <p:cNvSpPr>
            <a:spLocks noGrp="1"/>
          </p:cNvSpPr>
          <p:nvPr>
            <p:ph type="sldNum" sz="quarter" idx="12"/>
          </p:nvPr>
        </p:nvSpPr>
        <p:spPr/>
        <p:txBody>
          <a:bodyPr/>
          <a:lstStyle/>
          <a:p>
            <a:pPr>
              <a:defRPr/>
            </a:pPr>
            <a:fld id="{14E68DD5-8E10-5148-8A6B-C8932CFF5615}" type="slidenum">
              <a:rPr lang="en-US">
                <a:solidFill>
                  <a:prstClr val="black">
                    <a:tint val="75000"/>
                  </a:prstClr>
                </a:solidFill>
                <a:latin typeface="Helvetica Neue Light"/>
              </a:rPr>
              <a:pPr>
                <a:defRPr/>
              </a:pPr>
              <a:t>14</a:t>
            </a:fld>
            <a:endParaRPr lang="en-US" dirty="0">
              <a:solidFill>
                <a:prstClr val="black">
                  <a:tint val="75000"/>
                </a:prstClr>
              </a:solidFill>
              <a:latin typeface="Helvetica Neue Light"/>
            </a:endParaRPr>
          </a:p>
        </p:txBody>
      </p:sp>
      <p:sp>
        <p:nvSpPr>
          <p:cNvPr id="2" name="Title 1">
            <a:extLst>
              <a:ext uri="{FF2B5EF4-FFF2-40B4-BE49-F238E27FC236}">
                <a16:creationId xmlns:a16="http://schemas.microsoft.com/office/drawing/2014/main" id="{F1B8692F-8800-4D58-BB6F-B98E50C1A034}"/>
              </a:ext>
            </a:extLst>
          </p:cNvPr>
          <p:cNvSpPr>
            <a:spLocks noGrp="1"/>
          </p:cNvSpPr>
          <p:nvPr>
            <p:ph type="title" idx="4294967295"/>
          </p:nvPr>
        </p:nvSpPr>
        <p:spPr>
          <a:xfrm>
            <a:off x="2478933" y="379413"/>
            <a:ext cx="7828499" cy="698500"/>
          </a:xfrm>
          <a:prstGeom prst="rect">
            <a:avLst/>
          </a:prstGeom>
        </p:spPr>
        <p:txBody>
          <a:bodyPr>
            <a:normAutofit/>
          </a:bodyPr>
          <a:lstStyle/>
          <a:p>
            <a:r>
              <a:rPr lang="en-US" sz="3200" b="1" dirty="0">
                <a:solidFill>
                  <a:schemeClr val="accent1">
                    <a:lumMod val="40000"/>
                    <a:lumOff val="60000"/>
                  </a:schemeClr>
                </a:solidFill>
              </a:rPr>
              <a:t>SNAP: Concept of Operations</a:t>
            </a:r>
          </a:p>
        </p:txBody>
      </p:sp>
      <p:sp>
        <p:nvSpPr>
          <p:cNvPr id="10" name="Rectangle 9">
            <a:extLst>
              <a:ext uri="{FF2B5EF4-FFF2-40B4-BE49-F238E27FC236}">
                <a16:creationId xmlns:a16="http://schemas.microsoft.com/office/drawing/2014/main" id="{8D24D23D-6235-42DE-B1D5-45863FB0BDE5}"/>
              </a:ext>
            </a:extLst>
          </p:cNvPr>
          <p:cNvSpPr/>
          <p:nvPr/>
        </p:nvSpPr>
        <p:spPr>
          <a:xfrm>
            <a:off x="8411358" y="5627688"/>
            <a:ext cx="1467700" cy="419782"/>
          </a:xfrm>
          <a:prstGeom prst="rect">
            <a:avLst/>
          </a:prstGeom>
          <a:noFill/>
          <a:ln w="317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defRPr/>
            </a:pPr>
            <a:r>
              <a:rPr lang="en-US" sz="1600" i="1" dirty="0">
                <a:solidFill>
                  <a:prstClr val="black"/>
                </a:solidFill>
                <a:latin typeface="Arial Narrow" panose="020B0606020202030204" pitchFamily="34" charset="0"/>
              </a:rPr>
              <a:t>Not to Scale</a:t>
            </a:r>
          </a:p>
        </p:txBody>
      </p:sp>
      <p:grpSp>
        <p:nvGrpSpPr>
          <p:cNvPr id="7" name="Group 6">
            <a:extLst>
              <a:ext uri="{FF2B5EF4-FFF2-40B4-BE49-F238E27FC236}">
                <a16:creationId xmlns:a16="http://schemas.microsoft.com/office/drawing/2014/main" id="{2D334852-0C08-AA0E-5A27-FCEA81E47847}"/>
              </a:ext>
            </a:extLst>
          </p:cNvPr>
          <p:cNvGrpSpPr/>
          <p:nvPr/>
        </p:nvGrpSpPr>
        <p:grpSpPr>
          <a:xfrm>
            <a:off x="1261508" y="1740298"/>
            <a:ext cx="9668984" cy="4889102"/>
            <a:chOff x="1880985" y="1648858"/>
            <a:chExt cx="8410029" cy="4252514"/>
          </a:xfrm>
        </p:grpSpPr>
        <p:pic>
          <p:nvPicPr>
            <p:cNvPr id="12" name="Picture 11"/>
            <p:cNvPicPr/>
            <p:nvPr/>
          </p:nvPicPr>
          <p:blipFill rotWithShape="1">
            <a:blip r:embed="rId3"/>
            <a:srcRect l="14219" t="13680" r="12937" b="20835"/>
            <a:stretch/>
          </p:blipFill>
          <p:spPr bwMode="auto">
            <a:xfrm>
              <a:off x="1880985" y="1648858"/>
              <a:ext cx="8410029" cy="4252514"/>
            </a:xfrm>
            <a:prstGeom prst="rect">
              <a:avLst/>
            </a:prstGeom>
            <a:ln>
              <a:noFill/>
            </a:ln>
            <a:extLst>
              <a:ext uri="{53640926-AAD7-44D8-BBD7-CCE9431645EC}">
                <a14:shadowObscured xmlns:a14="http://schemas.microsoft.com/office/drawing/2010/main"/>
              </a:ext>
            </a:extLst>
          </p:spPr>
        </p:pic>
        <p:sp>
          <p:nvSpPr>
            <p:cNvPr id="6" name="Rectangle 5">
              <a:extLst>
                <a:ext uri="{FF2B5EF4-FFF2-40B4-BE49-F238E27FC236}">
                  <a16:creationId xmlns:a16="http://schemas.microsoft.com/office/drawing/2014/main" id="{9AFF218B-8274-7CBC-F90C-9F966CC25B83}"/>
                </a:ext>
              </a:extLst>
            </p:cNvPr>
            <p:cNvSpPr/>
            <p:nvPr/>
          </p:nvSpPr>
          <p:spPr>
            <a:xfrm>
              <a:off x="2357247" y="5532756"/>
              <a:ext cx="1371600" cy="256539"/>
            </a:xfrm>
            <a:prstGeom prst="rect">
              <a:avLst/>
            </a:prstGeom>
            <a:solidFill>
              <a:srgbClr val="4597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7B747BC-3BD3-C485-5B26-B43AE669B805}"/>
                </a:ext>
              </a:extLst>
            </p:cNvPr>
            <p:cNvSpPr txBox="1"/>
            <p:nvPr/>
          </p:nvSpPr>
          <p:spPr>
            <a:xfrm>
              <a:off x="2268923" y="5532756"/>
              <a:ext cx="1479668" cy="292388"/>
            </a:xfrm>
            <a:prstGeom prst="rect">
              <a:avLst/>
            </a:prstGeom>
            <a:noFill/>
          </p:spPr>
          <p:txBody>
            <a:bodyPr wrap="square" rtlCol="0">
              <a:spAutoFit/>
            </a:bodyPr>
            <a:lstStyle/>
            <a:p>
              <a:r>
                <a:rPr lang="en-US" sz="1300" dirty="0">
                  <a:solidFill>
                    <a:schemeClr val="bg1"/>
                  </a:solidFill>
                  <a:latin typeface="Arial Narrow" panose="020B0606020202030204" pitchFamily="34" charset="0"/>
                  <a:cs typeface="Arial" panose="020B0604020202020204" pitchFamily="34" charset="0"/>
                </a:rPr>
                <a:t>Probe Separation</a:t>
              </a:r>
            </a:p>
          </p:txBody>
        </p:sp>
      </p:grpSp>
      <p:sp>
        <p:nvSpPr>
          <p:cNvPr id="3" name="Content Placeholder 2">
            <a:extLst>
              <a:ext uri="{FF2B5EF4-FFF2-40B4-BE49-F238E27FC236}">
                <a16:creationId xmlns:a16="http://schemas.microsoft.com/office/drawing/2014/main" id="{050A1029-6807-4D16-B4B0-F3F3D4C3D8D0}"/>
              </a:ext>
            </a:extLst>
          </p:cNvPr>
          <p:cNvSpPr>
            <a:spLocks noGrp="1"/>
          </p:cNvSpPr>
          <p:nvPr>
            <p:ph idx="4294967295"/>
          </p:nvPr>
        </p:nvSpPr>
        <p:spPr>
          <a:xfrm>
            <a:off x="1095177" y="1740298"/>
            <a:ext cx="2383575" cy="1019916"/>
          </a:xfrm>
        </p:spPr>
        <p:txBody>
          <a:bodyPr>
            <a:normAutofit/>
          </a:bodyPr>
          <a:lstStyle/>
          <a:p>
            <a:pPr marL="0" indent="0">
              <a:buNone/>
            </a:pPr>
            <a:r>
              <a:rPr lang="en-US" sz="2000" dirty="0"/>
              <a:t>UOI: T = 0 day</a:t>
            </a:r>
          </a:p>
        </p:txBody>
      </p:sp>
    </p:spTree>
    <p:extLst>
      <p:ext uri="{BB962C8B-B14F-4D97-AF65-F5344CB8AC3E}">
        <p14:creationId xmlns:p14="http://schemas.microsoft.com/office/powerpoint/2010/main" val="1005513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1CAAE6-2190-3442-54DB-08480A85D6CE}"/>
              </a:ext>
            </a:extLst>
          </p:cNvPr>
          <p:cNvSpPr>
            <a:spLocks noGrp="1"/>
          </p:cNvSpPr>
          <p:nvPr>
            <p:ph type="sldNum" sz="quarter" idx="12"/>
          </p:nvPr>
        </p:nvSpPr>
        <p:spPr/>
        <p:txBody>
          <a:bodyPr/>
          <a:lstStyle/>
          <a:p>
            <a:fld id="{F4DF34C4-E72B-5342-B169-9AB8E4DFAD32}" type="slidenum">
              <a:rPr lang="en-US" smtClean="0"/>
              <a:pPr/>
              <a:t>15</a:t>
            </a:fld>
            <a:endParaRPr lang="en-US" dirty="0"/>
          </a:p>
        </p:txBody>
      </p:sp>
      <p:sp>
        <p:nvSpPr>
          <p:cNvPr id="3" name="Title 2">
            <a:extLst>
              <a:ext uri="{FF2B5EF4-FFF2-40B4-BE49-F238E27FC236}">
                <a16:creationId xmlns:a16="http://schemas.microsoft.com/office/drawing/2014/main" id="{95D09ADD-AF97-30E2-CC8B-5091F6E0314B}"/>
              </a:ext>
            </a:extLst>
          </p:cNvPr>
          <p:cNvSpPr>
            <a:spLocks noGrp="1"/>
          </p:cNvSpPr>
          <p:nvPr>
            <p:ph type="title"/>
          </p:nvPr>
        </p:nvSpPr>
        <p:spPr>
          <a:xfrm>
            <a:off x="210158" y="89362"/>
            <a:ext cx="10515600" cy="669917"/>
          </a:xfrm>
        </p:spPr>
        <p:txBody>
          <a:bodyPr/>
          <a:lstStyle/>
          <a:p>
            <a:r>
              <a:rPr lang="en-US" dirty="0"/>
              <a:t>Rideshare to Outer Solar System</a:t>
            </a:r>
          </a:p>
        </p:txBody>
      </p:sp>
      <p:sp>
        <p:nvSpPr>
          <p:cNvPr id="4" name="Content Placeholder 3">
            <a:extLst>
              <a:ext uri="{FF2B5EF4-FFF2-40B4-BE49-F238E27FC236}">
                <a16:creationId xmlns:a16="http://schemas.microsoft.com/office/drawing/2014/main" id="{622E6EF0-4701-47A7-4C19-E2ED620792E7}"/>
              </a:ext>
            </a:extLst>
          </p:cNvPr>
          <p:cNvSpPr>
            <a:spLocks noGrp="1"/>
          </p:cNvSpPr>
          <p:nvPr>
            <p:ph idx="1"/>
          </p:nvPr>
        </p:nvSpPr>
        <p:spPr>
          <a:xfrm>
            <a:off x="210158" y="653590"/>
            <a:ext cx="11143642" cy="563335"/>
          </a:xfrm>
        </p:spPr>
        <p:txBody>
          <a:bodyPr>
            <a:normAutofit fontScale="77500" lnSpcReduction="20000"/>
          </a:bodyPr>
          <a:lstStyle/>
          <a:p>
            <a:pPr marL="0" indent="0">
              <a:buNone/>
            </a:pPr>
            <a:r>
              <a:rPr lang="en-US" dirty="0"/>
              <a:t>Case Study: Use Dragonfly launch to send small missions to Saturn</a:t>
            </a:r>
            <a:br>
              <a:rPr lang="en-US" dirty="0"/>
            </a:br>
            <a:r>
              <a:rPr lang="en-US" dirty="0"/>
              <a:t>Study conducted at NASA Langley Research Center</a:t>
            </a:r>
          </a:p>
          <a:p>
            <a:endParaRPr lang="en-US" dirty="0"/>
          </a:p>
        </p:txBody>
      </p:sp>
      <p:pic>
        <p:nvPicPr>
          <p:cNvPr id="5" name="Picture 4">
            <a:extLst>
              <a:ext uri="{FF2B5EF4-FFF2-40B4-BE49-F238E27FC236}">
                <a16:creationId xmlns:a16="http://schemas.microsoft.com/office/drawing/2014/main" id="{A7C992BD-FC8C-AA6C-CF96-F5B662703394}"/>
              </a:ext>
            </a:extLst>
          </p:cNvPr>
          <p:cNvPicPr>
            <a:picLocks noChangeAspect="1"/>
          </p:cNvPicPr>
          <p:nvPr/>
        </p:nvPicPr>
        <p:blipFill rotWithShape="1">
          <a:blip r:embed="rId2"/>
          <a:srcRect b="12525"/>
          <a:stretch/>
        </p:blipFill>
        <p:spPr>
          <a:xfrm>
            <a:off x="210158" y="1194357"/>
            <a:ext cx="5142314" cy="3250556"/>
          </a:xfrm>
          <a:prstGeom prst="rect">
            <a:avLst/>
          </a:prstGeom>
        </p:spPr>
      </p:pic>
      <p:sp>
        <p:nvSpPr>
          <p:cNvPr id="7" name="TextBox 6">
            <a:extLst>
              <a:ext uri="{FF2B5EF4-FFF2-40B4-BE49-F238E27FC236}">
                <a16:creationId xmlns:a16="http://schemas.microsoft.com/office/drawing/2014/main" id="{E47F3689-6FAB-0892-0FCB-054F8F9253FC}"/>
              </a:ext>
            </a:extLst>
          </p:cNvPr>
          <p:cNvSpPr txBox="1"/>
          <p:nvPr/>
        </p:nvSpPr>
        <p:spPr>
          <a:xfrm>
            <a:off x="129267" y="4444913"/>
            <a:ext cx="5223205" cy="923330"/>
          </a:xfrm>
          <a:prstGeom prst="rect">
            <a:avLst/>
          </a:prstGeom>
          <a:noFill/>
        </p:spPr>
        <p:txBody>
          <a:bodyPr wrap="square">
            <a:spAutoFit/>
          </a:bodyPr>
          <a:lstStyle/>
          <a:p>
            <a:pPr>
              <a:spcAft>
                <a:spcPts val="1200"/>
              </a:spcAft>
            </a:pPr>
            <a:r>
              <a:rPr lang="en-US" sz="1400" dirty="0">
                <a:solidFill>
                  <a:schemeClr val="bg1"/>
                </a:solidFill>
              </a:rPr>
              <a:t>Dragonfly’s preliminary interplanetary trajectory:</a:t>
            </a:r>
            <a:br>
              <a:rPr lang="en-US" sz="1400" dirty="0">
                <a:solidFill>
                  <a:schemeClr val="bg1"/>
                </a:solidFill>
              </a:rPr>
            </a:br>
            <a:r>
              <a:rPr lang="en-US" sz="1400" dirty="0">
                <a:solidFill>
                  <a:schemeClr val="bg1"/>
                </a:solidFill>
              </a:rPr>
              <a:t>	Total </a:t>
            </a:r>
            <a:r>
              <a:rPr lang="el-GR" sz="1400" dirty="0">
                <a:solidFill>
                  <a:schemeClr val="bg1"/>
                </a:solidFill>
              </a:rPr>
              <a:t>Δ</a:t>
            </a:r>
            <a:r>
              <a:rPr lang="en-US" sz="1400" dirty="0">
                <a:solidFill>
                  <a:schemeClr val="bg1"/>
                </a:solidFill>
              </a:rPr>
              <a:t>V = 217.7 m/s</a:t>
            </a:r>
            <a:br>
              <a:rPr lang="en-US" sz="1400" dirty="0">
                <a:solidFill>
                  <a:schemeClr val="bg1"/>
                </a:solidFill>
              </a:rPr>
            </a:br>
            <a:r>
              <a:rPr lang="en-US" sz="1400" dirty="0">
                <a:solidFill>
                  <a:schemeClr val="bg1"/>
                </a:solidFill>
              </a:rPr>
              <a:t>	Launch C3 = 16 km</a:t>
            </a:r>
            <a:r>
              <a:rPr lang="en-US" sz="1400" baseline="30000" dirty="0">
                <a:solidFill>
                  <a:schemeClr val="bg1"/>
                </a:solidFill>
              </a:rPr>
              <a:t>2</a:t>
            </a:r>
            <a:r>
              <a:rPr lang="en-US" sz="1400" dirty="0">
                <a:solidFill>
                  <a:schemeClr val="bg1"/>
                </a:solidFill>
              </a:rPr>
              <a:t>/s</a:t>
            </a:r>
            <a:r>
              <a:rPr lang="en-US" sz="1400" baseline="30000" dirty="0">
                <a:solidFill>
                  <a:schemeClr val="bg1"/>
                </a:solidFill>
              </a:rPr>
              <a:t>2</a:t>
            </a:r>
            <a:r>
              <a:rPr lang="en-US" sz="1400" dirty="0">
                <a:solidFill>
                  <a:schemeClr val="bg1"/>
                </a:solidFill>
              </a:rPr>
              <a:t> </a:t>
            </a:r>
            <a:br>
              <a:rPr lang="en-US" sz="1400" dirty="0">
                <a:solidFill>
                  <a:schemeClr val="bg1"/>
                </a:solidFill>
              </a:rPr>
            </a:br>
            <a:r>
              <a:rPr lang="en-US" sz="1200" dirty="0">
                <a:solidFill>
                  <a:schemeClr val="bg1"/>
                </a:solidFill>
              </a:rPr>
              <a:t>(Scott et al. 2018, Advances in the Astronautical Sciences 18-416).</a:t>
            </a:r>
          </a:p>
        </p:txBody>
      </p:sp>
      <p:pic>
        <p:nvPicPr>
          <p:cNvPr id="8" name="Picture 7">
            <a:extLst>
              <a:ext uri="{FF2B5EF4-FFF2-40B4-BE49-F238E27FC236}">
                <a16:creationId xmlns:a16="http://schemas.microsoft.com/office/drawing/2014/main" id="{213709CB-5C05-AAA2-D6F4-235979CAF1D3}"/>
              </a:ext>
            </a:extLst>
          </p:cNvPr>
          <p:cNvPicPr>
            <a:picLocks noChangeAspect="1"/>
          </p:cNvPicPr>
          <p:nvPr/>
        </p:nvPicPr>
        <p:blipFill>
          <a:blip r:embed="rId3"/>
          <a:stretch>
            <a:fillRect/>
          </a:stretch>
        </p:blipFill>
        <p:spPr>
          <a:xfrm>
            <a:off x="7032822" y="1194357"/>
            <a:ext cx="2640627" cy="2064999"/>
          </a:xfrm>
          <a:prstGeom prst="rect">
            <a:avLst/>
          </a:prstGeom>
        </p:spPr>
      </p:pic>
      <p:sp>
        <p:nvSpPr>
          <p:cNvPr id="10" name="TextBox 9">
            <a:extLst>
              <a:ext uri="{FF2B5EF4-FFF2-40B4-BE49-F238E27FC236}">
                <a16:creationId xmlns:a16="http://schemas.microsoft.com/office/drawing/2014/main" id="{C972ADD6-C0F4-6087-502A-0F2B0FDD7192}"/>
              </a:ext>
            </a:extLst>
          </p:cNvPr>
          <p:cNvSpPr txBox="1"/>
          <p:nvPr/>
        </p:nvSpPr>
        <p:spPr>
          <a:xfrm>
            <a:off x="5635022" y="3306257"/>
            <a:ext cx="6096680" cy="584775"/>
          </a:xfrm>
          <a:prstGeom prst="rect">
            <a:avLst/>
          </a:prstGeom>
          <a:noFill/>
        </p:spPr>
        <p:txBody>
          <a:bodyPr wrap="square">
            <a:spAutoFit/>
          </a:bodyPr>
          <a:lstStyle/>
          <a:p>
            <a:pPr>
              <a:spcAft>
                <a:spcPts val="1200"/>
              </a:spcAft>
            </a:pPr>
            <a:r>
              <a:rPr lang="en-US" sz="1600" dirty="0">
                <a:solidFill>
                  <a:schemeClr val="bg1"/>
                </a:solidFill>
              </a:rPr>
              <a:t>Carrier-Relay Spacecraft (CRSC) based on a Propulsive ESPA Bus (</a:t>
            </a:r>
            <a:r>
              <a:rPr lang="en-US" sz="1600" dirty="0" err="1">
                <a:solidFill>
                  <a:schemeClr val="bg1"/>
                </a:solidFill>
              </a:rPr>
              <a:t>Stender</a:t>
            </a:r>
            <a:r>
              <a:rPr lang="en-US" sz="1600" dirty="0">
                <a:solidFill>
                  <a:schemeClr val="bg1"/>
                </a:solidFill>
              </a:rPr>
              <a:t> et al. 2015, 31st Space Symposium). </a:t>
            </a:r>
          </a:p>
        </p:txBody>
      </p:sp>
      <p:graphicFrame>
        <p:nvGraphicFramePr>
          <p:cNvPr id="13" name="Table 12">
            <a:extLst>
              <a:ext uri="{FF2B5EF4-FFF2-40B4-BE49-F238E27FC236}">
                <a16:creationId xmlns:a16="http://schemas.microsoft.com/office/drawing/2014/main" id="{B3C711E1-B06C-E662-2E66-8E4AA917F6E1}"/>
              </a:ext>
            </a:extLst>
          </p:cNvPr>
          <p:cNvGraphicFramePr>
            <a:graphicFrameLocks noGrp="1"/>
          </p:cNvGraphicFramePr>
          <p:nvPr>
            <p:extLst>
              <p:ext uri="{D42A27DB-BD31-4B8C-83A1-F6EECF244321}">
                <p14:modId xmlns:p14="http://schemas.microsoft.com/office/powerpoint/2010/main" val="130950233"/>
              </p:ext>
            </p:extLst>
          </p:nvPr>
        </p:nvGraphicFramePr>
        <p:xfrm>
          <a:off x="5781979" y="4030270"/>
          <a:ext cx="5142313" cy="2743200"/>
        </p:xfrm>
        <a:graphic>
          <a:graphicData uri="http://schemas.openxmlformats.org/drawingml/2006/table">
            <a:tbl>
              <a:tblPr firstRow="1" bandRow="1">
                <a:tableStyleId>{5C22544A-7EE6-4342-B048-85BDC9FD1C3A}</a:tableStyleId>
              </a:tblPr>
              <a:tblGrid>
                <a:gridCol w="3346728">
                  <a:extLst>
                    <a:ext uri="{9D8B030D-6E8A-4147-A177-3AD203B41FA5}">
                      <a16:colId xmlns:a16="http://schemas.microsoft.com/office/drawing/2014/main" val="112659472"/>
                    </a:ext>
                  </a:extLst>
                </a:gridCol>
                <a:gridCol w="1795585">
                  <a:extLst>
                    <a:ext uri="{9D8B030D-6E8A-4147-A177-3AD203B41FA5}">
                      <a16:colId xmlns:a16="http://schemas.microsoft.com/office/drawing/2014/main" val="66378560"/>
                    </a:ext>
                  </a:extLst>
                </a:gridCol>
              </a:tblGrid>
              <a:tr h="0">
                <a:tc>
                  <a:txBody>
                    <a:bodyPr/>
                    <a:lstStyle/>
                    <a:p>
                      <a:r>
                        <a:rPr lang="en-US" sz="1400" dirty="0"/>
                        <a:t>CRSC</a:t>
                      </a:r>
                      <a:r>
                        <a:rPr lang="en-US" sz="1400" baseline="0" dirty="0"/>
                        <a:t> Subsystem</a:t>
                      </a:r>
                      <a:endParaRPr lang="en-US" sz="1400" dirty="0"/>
                    </a:p>
                  </a:txBody>
                  <a:tcPr/>
                </a:tc>
                <a:tc>
                  <a:txBody>
                    <a:bodyPr/>
                    <a:lstStyle/>
                    <a:p>
                      <a:r>
                        <a:rPr lang="en-US" sz="1400" dirty="0"/>
                        <a:t>Mass</a:t>
                      </a:r>
                    </a:p>
                  </a:txBody>
                  <a:tcPr/>
                </a:tc>
                <a:extLst>
                  <a:ext uri="{0D108BD9-81ED-4DB2-BD59-A6C34878D82A}">
                    <a16:rowId xmlns:a16="http://schemas.microsoft.com/office/drawing/2014/main" val="179174344"/>
                  </a:ext>
                </a:extLst>
              </a:tr>
              <a:tr h="0">
                <a:tc>
                  <a:txBody>
                    <a:bodyPr/>
                    <a:lstStyle/>
                    <a:p>
                      <a:r>
                        <a:rPr lang="en-US" sz="1400" dirty="0"/>
                        <a:t>Structure (Estimate)</a:t>
                      </a:r>
                    </a:p>
                  </a:txBody>
                  <a:tcPr/>
                </a:tc>
                <a:tc>
                  <a:txBody>
                    <a:bodyPr/>
                    <a:lstStyle/>
                    <a:p>
                      <a:pPr algn="r"/>
                      <a:r>
                        <a:rPr lang="en-US" sz="1400" dirty="0"/>
                        <a:t>391 kg</a:t>
                      </a:r>
                    </a:p>
                  </a:txBody>
                  <a:tcPr/>
                </a:tc>
                <a:extLst>
                  <a:ext uri="{0D108BD9-81ED-4DB2-BD59-A6C34878D82A}">
                    <a16:rowId xmlns:a16="http://schemas.microsoft.com/office/drawing/2014/main" val="1434600955"/>
                  </a:ext>
                </a:extLst>
              </a:tr>
              <a:tr h="0">
                <a:tc>
                  <a:txBody>
                    <a:bodyPr/>
                    <a:lstStyle/>
                    <a:p>
                      <a:r>
                        <a:rPr lang="en-US" sz="1400" dirty="0"/>
                        <a:t>Solar Panels</a:t>
                      </a:r>
                    </a:p>
                  </a:txBody>
                  <a:tcPr/>
                </a:tc>
                <a:tc>
                  <a:txBody>
                    <a:bodyPr/>
                    <a:lstStyle/>
                    <a:p>
                      <a:pPr algn="r"/>
                      <a:r>
                        <a:rPr lang="en-US" sz="1400" dirty="0"/>
                        <a:t>202 kg</a:t>
                      </a:r>
                    </a:p>
                  </a:txBody>
                  <a:tcPr/>
                </a:tc>
                <a:extLst>
                  <a:ext uri="{0D108BD9-81ED-4DB2-BD59-A6C34878D82A}">
                    <a16:rowId xmlns:a16="http://schemas.microsoft.com/office/drawing/2014/main" val="4193101659"/>
                  </a:ext>
                </a:extLst>
              </a:tr>
              <a:tr h="0">
                <a:tc>
                  <a:txBody>
                    <a:bodyPr/>
                    <a:lstStyle/>
                    <a:p>
                      <a:pPr marL="0" marR="0" indent="0" algn="l" defTabSz="3291840" rtl="0" eaLnBrk="1" fontAlgn="auto" latinLnBrk="0" hangingPunct="1">
                        <a:lnSpc>
                          <a:spcPct val="100000"/>
                        </a:lnSpc>
                        <a:spcBef>
                          <a:spcPts val="0"/>
                        </a:spcBef>
                        <a:spcAft>
                          <a:spcPts val="0"/>
                        </a:spcAft>
                        <a:buClrTx/>
                        <a:buSzTx/>
                        <a:buFontTx/>
                        <a:buNone/>
                        <a:tabLst/>
                        <a:defRPr/>
                      </a:pPr>
                      <a:r>
                        <a:rPr lang="en-US" sz="1400" dirty="0" err="1"/>
                        <a:t>TCS+ACS+CDH+Comm</a:t>
                      </a:r>
                      <a:endParaRPr lang="en-US" sz="1400" dirty="0"/>
                    </a:p>
                  </a:txBody>
                  <a:tcPr/>
                </a:tc>
                <a:tc>
                  <a:txBody>
                    <a:bodyPr/>
                    <a:lstStyle/>
                    <a:p>
                      <a:pPr algn="r"/>
                      <a:r>
                        <a:rPr lang="en-US" sz="1400" dirty="0"/>
                        <a:t>105 kg</a:t>
                      </a:r>
                    </a:p>
                  </a:txBody>
                  <a:tcPr/>
                </a:tc>
                <a:extLst>
                  <a:ext uri="{0D108BD9-81ED-4DB2-BD59-A6C34878D82A}">
                    <a16:rowId xmlns:a16="http://schemas.microsoft.com/office/drawing/2014/main" val="1410012937"/>
                  </a:ext>
                </a:extLst>
              </a:tr>
              <a:tr h="0">
                <a:tc>
                  <a:txBody>
                    <a:bodyPr/>
                    <a:lstStyle/>
                    <a:p>
                      <a:r>
                        <a:rPr lang="en-US" sz="1400" dirty="0"/>
                        <a:t>RCS</a:t>
                      </a:r>
                    </a:p>
                  </a:txBody>
                  <a:tcPr/>
                </a:tc>
                <a:tc>
                  <a:txBody>
                    <a:bodyPr/>
                    <a:lstStyle/>
                    <a:p>
                      <a:pPr algn="r"/>
                      <a:r>
                        <a:rPr lang="en-US" sz="1400" dirty="0"/>
                        <a:t>46 kg</a:t>
                      </a:r>
                    </a:p>
                  </a:txBody>
                  <a:tcPr/>
                </a:tc>
                <a:extLst>
                  <a:ext uri="{0D108BD9-81ED-4DB2-BD59-A6C34878D82A}">
                    <a16:rowId xmlns:a16="http://schemas.microsoft.com/office/drawing/2014/main" val="2387776033"/>
                  </a:ext>
                </a:extLst>
              </a:tr>
              <a:tr h="0">
                <a:tc>
                  <a:txBody>
                    <a:bodyPr/>
                    <a:lstStyle/>
                    <a:p>
                      <a:r>
                        <a:rPr lang="en-US" sz="1400" dirty="0" err="1"/>
                        <a:t>SmallSats</a:t>
                      </a:r>
                      <a:r>
                        <a:rPr lang="en-US" sz="1400" dirty="0"/>
                        <a:t> / Probe</a:t>
                      </a:r>
                    </a:p>
                  </a:txBody>
                  <a:tcPr/>
                </a:tc>
                <a:tc>
                  <a:txBody>
                    <a:bodyPr/>
                    <a:lstStyle/>
                    <a:p>
                      <a:pPr algn="r"/>
                      <a:r>
                        <a:rPr lang="en-US" sz="1400" dirty="0"/>
                        <a:t>130 kg x2 = 260 kg</a:t>
                      </a:r>
                    </a:p>
                  </a:txBody>
                  <a:tcPr/>
                </a:tc>
                <a:extLst>
                  <a:ext uri="{0D108BD9-81ED-4DB2-BD59-A6C34878D82A}">
                    <a16:rowId xmlns:a16="http://schemas.microsoft.com/office/drawing/2014/main" val="2303312342"/>
                  </a:ext>
                </a:extLst>
              </a:tr>
              <a:tr h="0">
                <a:tc>
                  <a:txBody>
                    <a:bodyPr/>
                    <a:lstStyle/>
                    <a:p>
                      <a:r>
                        <a:rPr lang="en-US" sz="1400" b="1" dirty="0"/>
                        <a:t>Dry Mass</a:t>
                      </a:r>
                    </a:p>
                  </a:txBody>
                  <a:tcPr/>
                </a:tc>
                <a:tc>
                  <a:txBody>
                    <a:bodyPr/>
                    <a:lstStyle/>
                    <a:p>
                      <a:pPr algn="r"/>
                      <a:r>
                        <a:rPr lang="en-US" sz="1400" b="1" dirty="0"/>
                        <a:t>1,005 kg</a:t>
                      </a:r>
                    </a:p>
                  </a:txBody>
                  <a:tcPr/>
                </a:tc>
                <a:extLst>
                  <a:ext uri="{0D108BD9-81ED-4DB2-BD59-A6C34878D82A}">
                    <a16:rowId xmlns:a16="http://schemas.microsoft.com/office/drawing/2014/main" val="1867748501"/>
                  </a:ext>
                </a:extLst>
              </a:tr>
              <a:tr h="0">
                <a:tc>
                  <a:txBody>
                    <a:bodyPr/>
                    <a:lstStyle/>
                    <a:p>
                      <a:r>
                        <a:rPr lang="en-US" sz="1400" dirty="0"/>
                        <a:t>Propellant (</a:t>
                      </a:r>
                      <a:r>
                        <a:rPr lang="el-GR" sz="1400" dirty="0"/>
                        <a:t>Δ</a:t>
                      </a:r>
                      <a:r>
                        <a:rPr lang="en-US" sz="1400" dirty="0"/>
                        <a:t>V</a:t>
                      </a:r>
                      <a:r>
                        <a:rPr lang="en-US" sz="1400" baseline="0" dirty="0"/>
                        <a:t> = 246.6 m/s)</a:t>
                      </a:r>
                      <a:endParaRPr lang="en-US" sz="1400" dirty="0"/>
                    </a:p>
                  </a:txBody>
                  <a:tcPr/>
                </a:tc>
                <a:tc>
                  <a:txBody>
                    <a:bodyPr/>
                    <a:lstStyle/>
                    <a:p>
                      <a:pPr algn="r"/>
                      <a:r>
                        <a:rPr lang="en-US" sz="1400" dirty="0"/>
                        <a:t>128 kg</a:t>
                      </a:r>
                    </a:p>
                  </a:txBody>
                  <a:tcPr/>
                </a:tc>
                <a:extLst>
                  <a:ext uri="{0D108BD9-81ED-4DB2-BD59-A6C34878D82A}">
                    <a16:rowId xmlns:a16="http://schemas.microsoft.com/office/drawing/2014/main" val="791204630"/>
                  </a:ext>
                </a:extLst>
              </a:tr>
              <a:tr h="0">
                <a:tc>
                  <a:txBody>
                    <a:bodyPr/>
                    <a:lstStyle/>
                    <a:p>
                      <a:r>
                        <a:rPr lang="en-US" sz="1400" b="1" dirty="0"/>
                        <a:t>Total CRSC Launch Mass</a:t>
                      </a:r>
                    </a:p>
                  </a:txBody>
                  <a:tcPr/>
                </a:tc>
                <a:tc>
                  <a:txBody>
                    <a:bodyPr/>
                    <a:lstStyle/>
                    <a:p>
                      <a:pPr algn="r"/>
                      <a:r>
                        <a:rPr lang="en-US" sz="1400" b="1" dirty="0"/>
                        <a:t>1,132 kg</a:t>
                      </a:r>
                    </a:p>
                  </a:txBody>
                  <a:tcPr/>
                </a:tc>
                <a:extLst>
                  <a:ext uri="{0D108BD9-81ED-4DB2-BD59-A6C34878D82A}">
                    <a16:rowId xmlns:a16="http://schemas.microsoft.com/office/drawing/2014/main" val="81863456"/>
                  </a:ext>
                </a:extLst>
              </a:tr>
            </a:tbl>
          </a:graphicData>
        </a:graphic>
      </p:graphicFrame>
    </p:spTree>
    <p:extLst>
      <p:ext uri="{BB962C8B-B14F-4D97-AF65-F5344CB8AC3E}">
        <p14:creationId xmlns:p14="http://schemas.microsoft.com/office/powerpoint/2010/main" val="1533032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762" y="93789"/>
            <a:ext cx="10477374" cy="1512761"/>
          </a:xfrm>
        </p:spPr>
        <p:txBody>
          <a:bodyPr>
            <a:noAutofit/>
          </a:bodyPr>
          <a:lstStyle/>
          <a:p>
            <a:pPr algn="l"/>
            <a:r>
              <a:rPr lang="en-US" sz="4000" b="1" dirty="0"/>
              <a:t>Potential Small Missions to Saturn</a:t>
            </a:r>
            <a:br>
              <a:rPr lang="en-US" sz="3200" b="1" dirty="0"/>
            </a:br>
            <a:r>
              <a:rPr lang="en-US" sz="2400" b="1" dirty="0"/>
              <a:t>Case Study: Mission Concepts for the Saturn System Enabled by the Dragonfly Launch</a:t>
            </a:r>
            <a:br>
              <a:rPr lang="en-US" sz="1100" b="1" dirty="0"/>
            </a:br>
            <a:r>
              <a:rPr lang="en-US" sz="1100" baseline="30000" dirty="0"/>
              <a:t>1</a:t>
            </a:r>
            <a:r>
              <a:rPr lang="en-US" sz="1100" dirty="0"/>
              <a:t>Kunio M. Sayanagi, </a:t>
            </a:r>
            <a:r>
              <a:rPr lang="en-US" sz="1100" baseline="30000" dirty="0"/>
              <a:t>2</a:t>
            </a:r>
            <a:r>
              <a:rPr lang="en-US" sz="1100" dirty="0"/>
              <a:t>Cindy L. Young, </a:t>
            </a:r>
            <a:r>
              <a:rPr lang="en-US" sz="1100" baseline="30000" dirty="0"/>
              <a:t>3</a:t>
            </a:r>
            <a:r>
              <a:rPr lang="en-US" sz="1100" dirty="0"/>
              <a:t>Robert W. Ebert, </a:t>
            </a:r>
            <a:r>
              <a:rPr lang="en-US" sz="1100" baseline="30000" dirty="0"/>
              <a:t>4</a:t>
            </a:r>
            <a:r>
              <a:rPr lang="en-US" sz="1100" dirty="0"/>
              <a:t>Morgan L. Cable, </a:t>
            </a:r>
            <a:r>
              <a:rPr lang="en-US" sz="1100" baseline="30000" dirty="0"/>
              <a:t>5</a:t>
            </a:r>
            <a:r>
              <a:rPr lang="en-US" sz="1100" dirty="0"/>
              <a:t>Matthew S. </a:t>
            </a:r>
            <a:r>
              <a:rPr lang="en-US" sz="1100" dirty="0" err="1"/>
              <a:t>Tiscareno</a:t>
            </a:r>
            <a:r>
              <a:rPr lang="en-US" sz="1100" dirty="0"/>
              <a:t>, </a:t>
            </a:r>
            <a:r>
              <a:rPr lang="en-US" sz="1100" baseline="30000" dirty="0"/>
              <a:t>6</a:t>
            </a:r>
            <a:r>
              <a:rPr lang="en-US" sz="1100" dirty="0"/>
              <a:t>Matthew M. </a:t>
            </a:r>
            <a:r>
              <a:rPr lang="en-US" sz="1100" dirty="0" err="1"/>
              <a:t>Hedman</a:t>
            </a:r>
            <a:r>
              <a:rPr lang="en-US" sz="1100" dirty="0"/>
              <a:t>, </a:t>
            </a:r>
            <a:r>
              <a:rPr lang="en-US" sz="1100" baseline="30000" dirty="0"/>
              <a:t>4</a:t>
            </a:r>
            <a:r>
              <a:rPr lang="en-US" sz="1100" dirty="0"/>
              <a:t>David H. Atkinson, and </a:t>
            </a:r>
            <a:r>
              <a:rPr lang="en-US" sz="1100" baseline="30000" dirty="0"/>
              <a:t>7</a:t>
            </a:r>
            <a:r>
              <a:rPr lang="en-US" sz="1100" dirty="0"/>
              <a:t>Olivier Mousis</a:t>
            </a:r>
            <a:br>
              <a:rPr lang="en-US" sz="1100" dirty="0"/>
            </a:br>
            <a:r>
              <a:rPr lang="en-US" sz="1100" baseline="30000" dirty="0"/>
              <a:t>1</a:t>
            </a:r>
            <a:r>
              <a:rPr lang="en-US" sz="1100" dirty="0"/>
              <a:t>Hampton University, </a:t>
            </a:r>
            <a:r>
              <a:rPr lang="en-US" sz="1100" baseline="30000" dirty="0"/>
              <a:t>2</a:t>
            </a:r>
            <a:r>
              <a:rPr lang="en-US" sz="1100" dirty="0"/>
              <a:t>NASA Langley Research Center, </a:t>
            </a:r>
            <a:r>
              <a:rPr lang="en-US" sz="1100" baseline="30000" dirty="0"/>
              <a:t>3</a:t>
            </a:r>
            <a:r>
              <a:rPr lang="en-US" sz="1100" dirty="0"/>
              <a:t>SwRI, </a:t>
            </a:r>
            <a:r>
              <a:rPr lang="en-US" sz="1100" baseline="30000" dirty="0"/>
              <a:t>4</a:t>
            </a:r>
            <a:r>
              <a:rPr lang="en-US" sz="1100" dirty="0"/>
              <a:t>NASA-JPL/Caltech, </a:t>
            </a:r>
            <a:r>
              <a:rPr lang="en-US" sz="1100" baseline="30000" dirty="0"/>
              <a:t>5</a:t>
            </a:r>
            <a:r>
              <a:rPr lang="en-US" sz="1100" dirty="0"/>
              <a:t>SETI Institute, </a:t>
            </a:r>
            <a:r>
              <a:rPr lang="en-US" sz="1100" baseline="30000" dirty="0"/>
              <a:t>6</a:t>
            </a:r>
            <a:r>
              <a:rPr lang="en-US" sz="1100" dirty="0"/>
              <a:t>University of Idaho, </a:t>
            </a:r>
            <a:r>
              <a:rPr lang="en-US" sz="1100" baseline="30000" dirty="0"/>
              <a:t>7</a:t>
            </a:r>
            <a:r>
              <a:rPr lang="en-US" sz="1100" dirty="0"/>
              <a:t>Aix-Marseille Université</a:t>
            </a:r>
            <a:br>
              <a:rPr lang="en-US" sz="1100" dirty="0"/>
            </a:br>
            <a:r>
              <a:rPr lang="en-US" sz="2000" dirty="0">
                <a:hlinkClick r:id="rId2"/>
              </a:rPr>
              <a:t>https://www.hou.usra.edu/meetings/opag2020/pdf/6003.pdf</a:t>
            </a:r>
            <a:r>
              <a:rPr lang="en-US" sz="2000" dirty="0"/>
              <a:t> </a:t>
            </a:r>
          </a:p>
        </p:txBody>
      </p:sp>
      <p:pic>
        <p:nvPicPr>
          <p:cNvPr id="6" name="Picture 5"/>
          <p:cNvPicPr>
            <a:picLocks noChangeAspect="1"/>
          </p:cNvPicPr>
          <p:nvPr/>
        </p:nvPicPr>
        <p:blipFill>
          <a:blip r:embed="rId3"/>
          <a:stretch>
            <a:fillRect/>
          </a:stretch>
        </p:blipFill>
        <p:spPr>
          <a:xfrm>
            <a:off x="94761" y="1733550"/>
            <a:ext cx="12018452" cy="4570080"/>
          </a:xfrm>
          <a:prstGeom prst="rect">
            <a:avLst/>
          </a:prstGeom>
        </p:spPr>
      </p:pic>
    </p:spTree>
    <p:extLst>
      <p:ext uri="{BB962C8B-B14F-4D97-AF65-F5344CB8AC3E}">
        <p14:creationId xmlns:p14="http://schemas.microsoft.com/office/powerpoint/2010/main" val="939428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300313-7D91-CBAC-0571-AC622270F8D2}"/>
              </a:ext>
            </a:extLst>
          </p:cNvPr>
          <p:cNvSpPr>
            <a:spLocks noGrp="1"/>
          </p:cNvSpPr>
          <p:nvPr>
            <p:ph type="sldNum" sz="quarter" idx="12"/>
          </p:nvPr>
        </p:nvSpPr>
        <p:spPr/>
        <p:txBody>
          <a:bodyPr/>
          <a:lstStyle/>
          <a:p>
            <a:fld id="{F4DF34C4-E72B-5342-B169-9AB8E4DFAD32}" type="slidenum">
              <a:rPr lang="en-US" smtClean="0"/>
              <a:pPr/>
              <a:t>17</a:t>
            </a:fld>
            <a:endParaRPr lang="en-US" dirty="0"/>
          </a:p>
        </p:txBody>
      </p:sp>
      <p:sp>
        <p:nvSpPr>
          <p:cNvPr id="3" name="Title 2">
            <a:extLst>
              <a:ext uri="{FF2B5EF4-FFF2-40B4-BE49-F238E27FC236}">
                <a16:creationId xmlns:a16="http://schemas.microsoft.com/office/drawing/2014/main" id="{AC27C1CB-44B8-0820-F80F-C3778D2C1797}"/>
              </a:ext>
            </a:extLst>
          </p:cNvPr>
          <p:cNvSpPr>
            <a:spLocks noGrp="1"/>
          </p:cNvSpPr>
          <p:nvPr>
            <p:ph type="title"/>
          </p:nvPr>
        </p:nvSpPr>
        <p:spPr/>
        <p:txBody>
          <a:bodyPr/>
          <a:lstStyle/>
          <a:p>
            <a:r>
              <a:rPr lang="en-US" dirty="0"/>
              <a:t>Considerations for </a:t>
            </a:r>
            <a:r>
              <a:rPr lang="en-US" dirty="0" err="1"/>
              <a:t>SmallSats</a:t>
            </a:r>
            <a:r>
              <a:rPr lang="en-US" dirty="0"/>
              <a:t> + Probes</a:t>
            </a:r>
          </a:p>
        </p:txBody>
      </p:sp>
      <p:sp>
        <p:nvSpPr>
          <p:cNvPr id="4" name="Content Placeholder 3">
            <a:extLst>
              <a:ext uri="{FF2B5EF4-FFF2-40B4-BE49-F238E27FC236}">
                <a16:creationId xmlns:a16="http://schemas.microsoft.com/office/drawing/2014/main" id="{4C77D635-0170-4141-0A9C-54B4BFD5A26A}"/>
              </a:ext>
            </a:extLst>
          </p:cNvPr>
          <p:cNvSpPr>
            <a:spLocks noGrp="1"/>
          </p:cNvSpPr>
          <p:nvPr>
            <p:ph idx="1"/>
          </p:nvPr>
        </p:nvSpPr>
        <p:spPr/>
        <p:txBody>
          <a:bodyPr/>
          <a:lstStyle/>
          <a:p>
            <a:r>
              <a:rPr lang="en-US" dirty="0"/>
              <a:t>Small missions and probes can be carried on a larger mission, or a dedicated carrier spacecraft</a:t>
            </a:r>
          </a:p>
          <a:p>
            <a:r>
              <a:rPr lang="en-US" dirty="0"/>
              <a:t>Potential model for international cooperation</a:t>
            </a:r>
          </a:p>
        </p:txBody>
      </p:sp>
    </p:spTree>
    <p:extLst>
      <p:ext uri="{BB962C8B-B14F-4D97-AF65-F5344CB8AC3E}">
        <p14:creationId xmlns:p14="http://schemas.microsoft.com/office/powerpoint/2010/main" val="111022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C86F73-D5DD-019A-549E-A72A27C5A93F}"/>
              </a:ext>
            </a:extLst>
          </p:cNvPr>
          <p:cNvSpPr>
            <a:spLocks noGrp="1"/>
          </p:cNvSpPr>
          <p:nvPr>
            <p:ph type="sldNum" sz="quarter" idx="12"/>
          </p:nvPr>
        </p:nvSpPr>
        <p:spPr/>
        <p:txBody>
          <a:bodyPr/>
          <a:lstStyle/>
          <a:p>
            <a:fld id="{F4DF34C4-E72B-5342-B169-9AB8E4DFAD32}" type="slidenum">
              <a:rPr lang="en-US" smtClean="0"/>
              <a:pPr/>
              <a:t>18</a:t>
            </a:fld>
            <a:endParaRPr lang="en-US" dirty="0"/>
          </a:p>
        </p:txBody>
      </p:sp>
      <p:sp>
        <p:nvSpPr>
          <p:cNvPr id="3" name="Title 2">
            <a:extLst>
              <a:ext uri="{FF2B5EF4-FFF2-40B4-BE49-F238E27FC236}">
                <a16:creationId xmlns:a16="http://schemas.microsoft.com/office/drawing/2014/main" id="{E56047DE-B575-CC0F-2EC5-57384DE5771A}"/>
              </a:ext>
            </a:extLst>
          </p:cNvPr>
          <p:cNvSpPr>
            <a:spLocks noGrp="1"/>
          </p:cNvSpPr>
          <p:nvPr>
            <p:ph type="title"/>
          </p:nvPr>
        </p:nvSpPr>
        <p:spPr/>
        <p:txBody>
          <a:bodyPr/>
          <a:lstStyle/>
          <a:p>
            <a:r>
              <a:rPr lang="en-US" sz="2800" dirty="0"/>
              <a:t>Considerations for Earth-orbiting Missions</a:t>
            </a:r>
            <a:endParaRPr lang="en-US" dirty="0"/>
          </a:p>
        </p:txBody>
      </p:sp>
      <p:sp>
        <p:nvSpPr>
          <p:cNvPr id="4" name="Content Placeholder 3">
            <a:extLst>
              <a:ext uri="{FF2B5EF4-FFF2-40B4-BE49-F238E27FC236}">
                <a16:creationId xmlns:a16="http://schemas.microsoft.com/office/drawing/2014/main" id="{62D4A89D-A422-CE99-9B41-1231B9433A28}"/>
              </a:ext>
            </a:extLst>
          </p:cNvPr>
          <p:cNvSpPr>
            <a:spLocks noGrp="1"/>
          </p:cNvSpPr>
          <p:nvPr>
            <p:ph idx="1"/>
          </p:nvPr>
        </p:nvSpPr>
        <p:spPr/>
        <p:txBody>
          <a:bodyPr/>
          <a:lstStyle/>
          <a:p>
            <a:pPr marL="0" indent="0">
              <a:buNone/>
            </a:pPr>
            <a:r>
              <a:rPr lang="en-US" sz="3200" dirty="0"/>
              <a:t>Valuable planetary observations are possible from Earth orbit</a:t>
            </a:r>
          </a:p>
          <a:p>
            <a:pPr marL="0" indent="0">
              <a:buNone/>
            </a:pPr>
            <a:endParaRPr lang="en-US" sz="3200" dirty="0"/>
          </a:p>
          <a:p>
            <a:pPr marL="0" indent="0">
              <a:buNone/>
            </a:pPr>
            <a:r>
              <a:rPr lang="en-US" sz="3200" dirty="0"/>
              <a:t>Examples:</a:t>
            </a:r>
          </a:p>
          <a:p>
            <a:pPr lvl="1"/>
            <a:r>
              <a:rPr lang="en-US" sz="2800" dirty="0"/>
              <a:t>Shadow Chaser: Earth-orbiting Stellar Occultation Mission:</a:t>
            </a:r>
            <a:br>
              <a:rPr lang="en-US" sz="2800" dirty="0"/>
            </a:br>
            <a:r>
              <a:rPr lang="en-US" sz="2200" dirty="0"/>
              <a:t>	</a:t>
            </a:r>
            <a:r>
              <a:rPr lang="en-US" sz="2200" dirty="0">
                <a:hlinkClick r:id="rId2"/>
              </a:rPr>
              <a:t>https://agu.confex.com/agu/fm22/meetingapp.cgi/Paper/1104976</a:t>
            </a:r>
            <a:r>
              <a:rPr lang="en-US" sz="2200" dirty="0"/>
              <a:t> </a:t>
            </a:r>
          </a:p>
          <a:p>
            <a:endParaRPr lang="en-US" dirty="0"/>
          </a:p>
        </p:txBody>
      </p:sp>
    </p:spTree>
    <p:extLst>
      <p:ext uri="{BB962C8B-B14F-4D97-AF65-F5344CB8AC3E}">
        <p14:creationId xmlns:p14="http://schemas.microsoft.com/office/powerpoint/2010/main" val="303824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D20758-ECAD-43B5-BEF0-A9562E5B57BB}"/>
              </a:ext>
            </a:extLst>
          </p:cNvPr>
          <p:cNvSpPr>
            <a:spLocks noGrp="1"/>
          </p:cNvSpPr>
          <p:nvPr>
            <p:ph type="sldNum" sz="quarter" idx="12"/>
          </p:nvPr>
        </p:nvSpPr>
        <p:spPr/>
        <p:txBody>
          <a:bodyPr/>
          <a:lstStyle/>
          <a:p>
            <a:fld id="{F4DF34C4-E72B-5342-B169-9AB8E4DFAD32}" type="slidenum">
              <a:rPr lang="en-US" smtClean="0"/>
              <a:pPr/>
              <a:t>19</a:t>
            </a:fld>
            <a:endParaRPr lang="en-US" dirty="0"/>
          </a:p>
        </p:txBody>
      </p:sp>
      <p:sp>
        <p:nvSpPr>
          <p:cNvPr id="5" name="Content Placeholder 4">
            <a:extLst>
              <a:ext uri="{FF2B5EF4-FFF2-40B4-BE49-F238E27FC236}">
                <a16:creationId xmlns:a16="http://schemas.microsoft.com/office/drawing/2014/main" id="{235D34DF-39F8-4C3F-B56A-711D3B742D1F}"/>
              </a:ext>
            </a:extLst>
          </p:cNvPr>
          <p:cNvSpPr>
            <a:spLocks noGrp="1"/>
          </p:cNvSpPr>
          <p:nvPr>
            <p:ph idx="1"/>
          </p:nvPr>
        </p:nvSpPr>
        <p:spPr>
          <a:xfrm>
            <a:off x="838199" y="876354"/>
            <a:ext cx="10780059" cy="2637878"/>
          </a:xfrm>
        </p:spPr>
        <p:txBody>
          <a:bodyPr>
            <a:normAutofit/>
          </a:bodyPr>
          <a:lstStyle/>
          <a:p>
            <a:r>
              <a:rPr lang="en-US" sz="2400" dirty="0"/>
              <a:t>Measure the middle and upper atmospheric temperature and density of Uranus and Neptune through stellar occultation (SO) technique from Earth orbit.</a:t>
            </a:r>
          </a:p>
          <a:p>
            <a:endParaRPr lang="en-US" sz="2400" dirty="0"/>
          </a:p>
        </p:txBody>
      </p:sp>
      <p:pic>
        <p:nvPicPr>
          <p:cNvPr id="7" name="occultation_animation_uranus">
            <a:hlinkClick r:id="" action="ppaction://media"/>
            <a:extLst>
              <a:ext uri="{FF2B5EF4-FFF2-40B4-BE49-F238E27FC236}">
                <a16:creationId xmlns:a16="http://schemas.microsoft.com/office/drawing/2014/main" id="{9DFBFF6B-B64E-4157-8377-C942B38AA4B9}"/>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91596" y="1680013"/>
            <a:ext cx="12100404" cy="4234411"/>
          </a:xfrm>
          <a:prstGeom prst="rect">
            <a:avLst/>
          </a:prstGeom>
        </p:spPr>
      </p:pic>
      <p:sp>
        <p:nvSpPr>
          <p:cNvPr id="2" name="TextBox 1">
            <a:extLst>
              <a:ext uri="{FF2B5EF4-FFF2-40B4-BE49-F238E27FC236}">
                <a16:creationId xmlns:a16="http://schemas.microsoft.com/office/drawing/2014/main" id="{64BB2D5A-19FF-42EC-81DA-83C30D4C3333}"/>
              </a:ext>
            </a:extLst>
          </p:cNvPr>
          <p:cNvSpPr txBox="1"/>
          <p:nvPr/>
        </p:nvSpPr>
        <p:spPr>
          <a:xfrm>
            <a:off x="8243227" y="6582981"/>
            <a:ext cx="3948773" cy="276999"/>
          </a:xfrm>
          <a:prstGeom prst="rect">
            <a:avLst/>
          </a:prstGeom>
          <a:noFill/>
        </p:spPr>
        <p:txBody>
          <a:bodyPr wrap="none" rtlCol="0">
            <a:spAutoFit/>
          </a:bodyPr>
          <a:lstStyle/>
          <a:p>
            <a:r>
              <a:rPr lang="en-US" sz="1200" dirty="0">
                <a:solidFill>
                  <a:schemeClr val="bg1"/>
                </a:solidFill>
              </a:rPr>
              <a:t>Animation by William Saunders (Boston University)</a:t>
            </a:r>
          </a:p>
        </p:txBody>
      </p:sp>
      <p:sp>
        <p:nvSpPr>
          <p:cNvPr id="9" name="Title 8">
            <a:extLst>
              <a:ext uri="{FF2B5EF4-FFF2-40B4-BE49-F238E27FC236}">
                <a16:creationId xmlns:a16="http://schemas.microsoft.com/office/drawing/2014/main" id="{2E3A5739-C1AF-4AEF-8B0C-FAE7C5E72686}"/>
              </a:ext>
            </a:extLst>
          </p:cNvPr>
          <p:cNvSpPr>
            <a:spLocks noGrp="1"/>
          </p:cNvSpPr>
          <p:nvPr>
            <p:ph type="title"/>
          </p:nvPr>
        </p:nvSpPr>
        <p:spPr/>
        <p:txBody>
          <a:bodyPr/>
          <a:lstStyle/>
          <a:p>
            <a:r>
              <a:rPr lang="en-US" dirty="0"/>
              <a:t>Shadow Chaser: a Stellar Occultation Mission</a:t>
            </a:r>
          </a:p>
        </p:txBody>
      </p:sp>
      <p:sp>
        <p:nvSpPr>
          <p:cNvPr id="4" name="TextBox 3">
            <a:extLst>
              <a:ext uri="{FF2B5EF4-FFF2-40B4-BE49-F238E27FC236}">
                <a16:creationId xmlns:a16="http://schemas.microsoft.com/office/drawing/2014/main" id="{99BD43CB-59BA-4A07-A836-DE2AF7DA7E5C}"/>
              </a:ext>
            </a:extLst>
          </p:cNvPr>
          <p:cNvSpPr txBox="1"/>
          <p:nvPr/>
        </p:nvSpPr>
        <p:spPr>
          <a:xfrm>
            <a:off x="6410035" y="4184073"/>
            <a:ext cx="1348509" cy="461665"/>
          </a:xfrm>
          <a:prstGeom prst="rect">
            <a:avLst/>
          </a:prstGeom>
          <a:noFill/>
        </p:spPr>
        <p:txBody>
          <a:bodyPr wrap="square" rtlCol="0">
            <a:spAutoFit/>
          </a:bodyPr>
          <a:lstStyle/>
          <a:p>
            <a:r>
              <a:rPr lang="en-US" dirty="0">
                <a:solidFill>
                  <a:schemeClr val="bg1"/>
                </a:solidFill>
              </a:rPr>
              <a:t>Ingress</a:t>
            </a:r>
          </a:p>
        </p:txBody>
      </p:sp>
      <p:sp>
        <p:nvSpPr>
          <p:cNvPr id="8" name="TextBox 7">
            <a:extLst>
              <a:ext uri="{FF2B5EF4-FFF2-40B4-BE49-F238E27FC236}">
                <a16:creationId xmlns:a16="http://schemas.microsoft.com/office/drawing/2014/main" id="{B972B499-5350-498D-9AF1-0F0BEF4D1068}"/>
              </a:ext>
            </a:extLst>
          </p:cNvPr>
          <p:cNvSpPr txBox="1"/>
          <p:nvPr/>
        </p:nvSpPr>
        <p:spPr>
          <a:xfrm>
            <a:off x="9224818" y="4182790"/>
            <a:ext cx="1348509" cy="461665"/>
          </a:xfrm>
          <a:prstGeom prst="rect">
            <a:avLst/>
          </a:prstGeom>
          <a:noFill/>
        </p:spPr>
        <p:txBody>
          <a:bodyPr wrap="square" rtlCol="0">
            <a:spAutoFit/>
          </a:bodyPr>
          <a:lstStyle/>
          <a:p>
            <a:r>
              <a:rPr lang="en-US" dirty="0">
                <a:solidFill>
                  <a:schemeClr val="bg1"/>
                </a:solidFill>
              </a:rPr>
              <a:t>Egress</a:t>
            </a:r>
          </a:p>
        </p:txBody>
      </p:sp>
    </p:spTree>
    <p:custDataLst>
      <p:tags r:id="rId1"/>
    </p:custDataLst>
    <p:extLst>
      <p:ext uri="{BB962C8B-B14F-4D97-AF65-F5344CB8AC3E}">
        <p14:creationId xmlns:p14="http://schemas.microsoft.com/office/powerpoint/2010/main" val="23316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7"/>
                                        </p:tgtEl>
                                      </p:cBhvr>
                                    </p:cmd>
                                  </p:childTnLst>
                                </p:cTn>
                              </p:par>
                            </p:childTnLst>
                          </p:cTn>
                        </p:par>
                      </p:childTnLst>
                    </p:cTn>
                  </p:par>
                </p:childTnLst>
              </p:cTn>
              <p:nextCondLst>
                <p:cond evt="onClick" delay="0">
                  <p:tgtEl>
                    <p:spTgt spid="7"/>
                  </p:tgtEl>
                </p:cond>
              </p:nextCondLst>
            </p:seq>
            <p:video>
              <p:cMediaNode vol="80000">
                <p:cTn id="20" fill="hold" display="0">
                  <p:stCondLst>
                    <p:cond delay="indefinite"/>
                  </p:stCondLst>
                </p:cTn>
                <p:tgtEl>
                  <p:spTgt spid="7"/>
                </p:tgtEl>
              </p:cMediaNode>
            </p:video>
          </p:childTnLst>
        </p:cTn>
      </p:par>
    </p:tnLst>
    <p:bldLst>
      <p:bldP spid="4"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EB878B-941F-4AEF-A71E-73E02C65ED98}"/>
              </a:ext>
            </a:extLst>
          </p:cNvPr>
          <p:cNvSpPr>
            <a:spLocks noGrp="1"/>
          </p:cNvSpPr>
          <p:nvPr>
            <p:ph type="sldNum" sz="quarter" idx="12"/>
          </p:nvPr>
        </p:nvSpPr>
        <p:spPr/>
        <p:txBody>
          <a:bodyPr/>
          <a:lstStyle/>
          <a:p>
            <a:fld id="{F4DF34C4-E72B-5342-B169-9AB8E4DFAD32}" type="slidenum">
              <a:rPr lang="en-US" smtClean="0"/>
              <a:pPr/>
              <a:t>20</a:t>
            </a:fld>
            <a:endParaRPr lang="en-US" dirty="0"/>
          </a:p>
        </p:txBody>
      </p:sp>
      <p:sp>
        <p:nvSpPr>
          <p:cNvPr id="4" name="Title 3">
            <a:extLst>
              <a:ext uri="{FF2B5EF4-FFF2-40B4-BE49-F238E27FC236}">
                <a16:creationId xmlns:a16="http://schemas.microsoft.com/office/drawing/2014/main" id="{32886570-FE74-4036-8AF7-D402EC3E359E}"/>
              </a:ext>
            </a:extLst>
          </p:cNvPr>
          <p:cNvSpPr>
            <a:spLocks noGrp="1"/>
          </p:cNvSpPr>
          <p:nvPr>
            <p:ph type="title"/>
          </p:nvPr>
        </p:nvSpPr>
        <p:spPr/>
        <p:txBody>
          <a:bodyPr/>
          <a:lstStyle/>
          <a:p>
            <a:r>
              <a:rPr lang="en-US" dirty="0"/>
              <a:t>Stellar Occultation Predictions</a:t>
            </a:r>
          </a:p>
        </p:txBody>
      </p:sp>
      <p:sp>
        <p:nvSpPr>
          <p:cNvPr id="5" name="Content Placeholder 4">
            <a:extLst>
              <a:ext uri="{FF2B5EF4-FFF2-40B4-BE49-F238E27FC236}">
                <a16:creationId xmlns:a16="http://schemas.microsoft.com/office/drawing/2014/main" id="{A77734D1-0F9C-4A87-8D5E-4FB3A6FF826A}"/>
              </a:ext>
            </a:extLst>
          </p:cNvPr>
          <p:cNvSpPr>
            <a:spLocks noGrp="1"/>
          </p:cNvSpPr>
          <p:nvPr>
            <p:ph idx="1"/>
          </p:nvPr>
        </p:nvSpPr>
        <p:spPr>
          <a:xfrm>
            <a:off x="330820" y="902245"/>
            <a:ext cx="11315376" cy="2329761"/>
          </a:xfrm>
        </p:spPr>
        <p:txBody>
          <a:bodyPr>
            <a:normAutofit/>
          </a:bodyPr>
          <a:lstStyle/>
          <a:p>
            <a:pPr lvl="1"/>
            <a:r>
              <a:rPr lang="en-US" sz="2200" dirty="0"/>
              <a:t>Predicted 56 Uranus and 14 Neptune Occultations between 2025-2035</a:t>
            </a:r>
          </a:p>
          <a:p>
            <a:pPr lvl="1"/>
            <a:r>
              <a:rPr lang="en-US" sz="2200" dirty="0"/>
              <a:t>20 Uranus and 6 Neptune occultations are observable from the ground</a:t>
            </a:r>
          </a:p>
          <a:p>
            <a:pPr lvl="2">
              <a:buFont typeface="Wingdings" panose="05000000000000000000" pitchFamily="2" charset="2"/>
              <a:buChar char="à"/>
            </a:pPr>
            <a:r>
              <a:rPr lang="en-US" sz="1900" dirty="0">
                <a:sym typeface="Wingdings" panose="05000000000000000000" pitchFamily="2" charset="2"/>
              </a:rPr>
              <a:t>Demonstrated the value of future orbital mission</a:t>
            </a:r>
          </a:p>
          <a:p>
            <a:pPr lvl="1"/>
            <a:r>
              <a:rPr lang="en-US" sz="2200" dirty="0">
                <a:sym typeface="Wingdings" panose="05000000000000000000" pitchFamily="2" charset="2"/>
              </a:rPr>
              <a:t>Instrument Requirement: Threshold aperture size of 20 cm to measure vertical structure</a:t>
            </a:r>
          </a:p>
          <a:p>
            <a:pPr lvl="1"/>
            <a:r>
              <a:rPr lang="en-US" sz="2200" dirty="0">
                <a:sym typeface="Wingdings" panose="05000000000000000000" pitchFamily="2" charset="2"/>
              </a:rPr>
              <a:t>2031-2033 period has multiple viable SO events</a:t>
            </a:r>
          </a:p>
          <a:p>
            <a:pPr lvl="1"/>
            <a:r>
              <a:rPr lang="en-US" sz="2200" dirty="0"/>
              <a:t>Published as Saunders et al (2022, Planetary and Space Science)</a:t>
            </a:r>
          </a:p>
          <a:p>
            <a:pPr lvl="1"/>
            <a:endParaRPr lang="en-US" dirty="0"/>
          </a:p>
          <a:p>
            <a:pPr marL="0" indent="0">
              <a:buNone/>
            </a:pPr>
            <a:endParaRPr lang="en-US" dirty="0"/>
          </a:p>
          <a:p>
            <a:endParaRPr lang="en-US" dirty="0"/>
          </a:p>
        </p:txBody>
      </p:sp>
      <p:grpSp>
        <p:nvGrpSpPr>
          <p:cNvPr id="17" name="Group 16">
            <a:extLst>
              <a:ext uri="{FF2B5EF4-FFF2-40B4-BE49-F238E27FC236}">
                <a16:creationId xmlns:a16="http://schemas.microsoft.com/office/drawing/2014/main" id="{94D45F73-7711-4582-B14F-DC1FAF08EB44}"/>
              </a:ext>
            </a:extLst>
          </p:cNvPr>
          <p:cNvGrpSpPr/>
          <p:nvPr/>
        </p:nvGrpSpPr>
        <p:grpSpPr>
          <a:xfrm>
            <a:off x="0" y="3232006"/>
            <a:ext cx="12192000" cy="3625994"/>
            <a:chOff x="0" y="3232006"/>
            <a:chExt cx="12192000" cy="3625994"/>
          </a:xfrm>
        </p:grpSpPr>
        <p:sp>
          <p:nvSpPr>
            <p:cNvPr id="13" name="Rectangle 12">
              <a:extLst>
                <a:ext uri="{FF2B5EF4-FFF2-40B4-BE49-F238E27FC236}">
                  <a16:creationId xmlns:a16="http://schemas.microsoft.com/office/drawing/2014/main" id="{B82680D7-62AD-4FBA-9AFB-DE73538B9D02}"/>
                </a:ext>
              </a:extLst>
            </p:cNvPr>
            <p:cNvSpPr/>
            <p:nvPr/>
          </p:nvSpPr>
          <p:spPr>
            <a:xfrm>
              <a:off x="1" y="3241230"/>
              <a:ext cx="12191999" cy="3616770"/>
            </a:xfrm>
            <a:prstGeom prst="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449C515-F5A3-4AB7-BB02-75181CBF273C}"/>
                </a:ext>
              </a:extLst>
            </p:cNvPr>
            <p:cNvGrpSpPr/>
            <p:nvPr/>
          </p:nvGrpSpPr>
          <p:grpSpPr>
            <a:xfrm>
              <a:off x="0" y="3651448"/>
              <a:ext cx="12192000" cy="2978544"/>
              <a:chOff x="0" y="3651448"/>
              <a:chExt cx="12192000" cy="2978544"/>
            </a:xfrm>
          </p:grpSpPr>
          <p:pic>
            <p:nvPicPr>
              <p:cNvPr id="9" name="Picture 8">
                <a:extLst>
                  <a:ext uri="{FF2B5EF4-FFF2-40B4-BE49-F238E27FC236}">
                    <a16:creationId xmlns:a16="http://schemas.microsoft.com/office/drawing/2014/main" id="{09FBA646-6B25-4E56-A067-4415511B92F1}"/>
                  </a:ext>
                </a:extLst>
              </p:cNvPr>
              <p:cNvPicPr>
                <a:picLocks noChangeAspect="1"/>
              </p:cNvPicPr>
              <p:nvPr/>
            </p:nvPicPr>
            <p:blipFill rotWithShape="1">
              <a:blip r:embed="rId3"/>
              <a:srcRect t="815" b="990"/>
              <a:stretch/>
            </p:blipFill>
            <p:spPr>
              <a:xfrm>
                <a:off x="0" y="3663354"/>
                <a:ext cx="6096000" cy="2924772"/>
              </a:xfrm>
              <a:prstGeom prst="rect">
                <a:avLst/>
              </a:prstGeom>
            </p:spPr>
          </p:pic>
          <p:pic>
            <p:nvPicPr>
              <p:cNvPr id="11" name="Picture 10">
                <a:extLst>
                  <a:ext uri="{FF2B5EF4-FFF2-40B4-BE49-F238E27FC236}">
                    <a16:creationId xmlns:a16="http://schemas.microsoft.com/office/drawing/2014/main" id="{FFE8FD86-5A7A-49FB-8423-4D94065BB629}"/>
                  </a:ext>
                </a:extLst>
              </p:cNvPr>
              <p:cNvPicPr>
                <a:picLocks noChangeAspect="1"/>
              </p:cNvPicPr>
              <p:nvPr/>
            </p:nvPicPr>
            <p:blipFill>
              <a:blip r:embed="rId4"/>
              <a:stretch>
                <a:fillRect/>
              </a:stretch>
            </p:blipFill>
            <p:spPr>
              <a:xfrm>
                <a:off x="6052834" y="3651448"/>
                <a:ext cx="6139166" cy="2978544"/>
              </a:xfrm>
              <a:prstGeom prst="rect">
                <a:avLst/>
              </a:prstGeom>
            </p:spPr>
          </p:pic>
        </p:grpSp>
        <p:sp>
          <p:nvSpPr>
            <p:cNvPr id="12" name="TextBox 11">
              <a:extLst>
                <a:ext uri="{FF2B5EF4-FFF2-40B4-BE49-F238E27FC236}">
                  <a16:creationId xmlns:a16="http://schemas.microsoft.com/office/drawing/2014/main" id="{BA28C2EA-B45D-4110-9B54-C945EE7ADB4C}"/>
                </a:ext>
              </a:extLst>
            </p:cNvPr>
            <p:cNvSpPr txBox="1"/>
            <p:nvPr/>
          </p:nvSpPr>
          <p:spPr>
            <a:xfrm>
              <a:off x="1173016" y="3232006"/>
              <a:ext cx="9845965" cy="461665"/>
            </a:xfrm>
            <a:prstGeom prst="rect">
              <a:avLst/>
            </a:prstGeom>
            <a:noFill/>
          </p:spPr>
          <p:txBody>
            <a:bodyPr wrap="none" rtlCol="0">
              <a:spAutoFit/>
            </a:bodyPr>
            <a:lstStyle/>
            <a:p>
              <a:r>
                <a:rPr lang="en-US" dirty="0"/>
                <a:t>Magnitudes of occulted stars for Predicted SO events in 2025-2035</a:t>
              </a:r>
            </a:p>
          </p:txBody>
        </p:sp>
      </p:grpSp>
      <p:sp>
        <p:nvSpPr>
          <p:cNvPr id="14" name="TextBox 13">
            <a:extLst>
              <a:ext uri="{FF2B5EF4-FFF2-40B4-BE49-F238E27FC236}">
                <a16:creationId xmlns:a16="http://schemas.microsoft.com/office/drawing/2014/main" id="{E2FEACE7-91FF-4920-AD29-9DD42AE4AB0B}"/>
              </a:ext>
            </a:extLst>
          </p:cNvPr>
          <p:cNvSpPr txBox="1"/>
          <p:nvPr/>
        </p:nvSpPr>
        <p:spPr>
          <a:xfrm>
            <a:off x="4234707" y="6488009"/>
            <a:ext cx="4348845" cy="307777"/>
          </a:xfrm>
          <a:prstGeom prst="rect">
            <a:avLst/>
          </a:prstGeom>
          <a:noFill/>
        </p:spPr>
        <p:txBody>
          <a:bodyPr wrap="square">
            <a:spAutoFit/>
          </a:bodyPr>
          <a:lstStyle/>
          <a:p>
            <a:r>
              <a:rPr lang="en-US" sz="1400" dirty="0">
                <a:solidFill>
                  <a:srgbClr val="000000"/>
                </a:solidFill>
                <a:effectLst/>
                <a:latin typeface="Calibri" panose="020F0502020204030204" pitchFamily="34" charset="0"/>
                <a:ea typeface="Times New Roman" panose="02020603050405020304" pitchFamily="18" charset="0"/>
              </a:rPr>
              <a:t>(Saunders et al. 2022, Planetary and Space Science) </a:t>
            </a:r>
            <a:endParaRPr lang="en-US" sz="1400" dirty="0"/>
          </a:p>
        </p:txBody>
      </p:sp>
      <p:grpSp>
        <p:nvGrpSpPr>
          <p:cNvPr id="60" name="Group 59">
            <a:extLst>
              <a:ext uri="{FF2B5EF4-FFF2-40B4-BE49-F238E27FC236}">
                <a16:creationId xmlns:a16="http://schemas.microsoft.com/office/drawing/2014/main" id="{8336DFA9-530E-4D29-9538-15BA331CC3A1}"/>
              </a:ext>
            </a:extLst>
          </p:cNvPr>
          <p:cNvGrpSpPr/>
          <p:nvPr/>
        </p:nvGrpSpPr>
        <p:grpSpPr>
          <a:xfrm>
            <a:off x="358614" y="4320181"/>
            <a:ext cx="11756901" cy="1747391"/>
            <a:chOff x="358614" y="4320181"/>
            <a:chExt cx="11756901" cy="1747391"/>
          </a:xfrm>
        </p:grpSpPr>
        <p:grpSp>
          <p:nvGrpSpPr>
            <p:cNvPr id="56" name="Group 55">
              <a:extLst>
                <a:ext uri="{FF2B5EF4-FFF2-40B4-BE49-F238E27FC236}">
                  <a16:creationId xmlns:a16="http://schemas.microsoft.com/office/drawing/2014/main" id="{91B8A0C1-A236-4B02-8615-C11CE8EFFC06}"/>
                </a:ext>
              </a:extLst>
            </p:cNvPr>
            <p:cNvGrpSpPr/>
            <p:nvPr/>
          </p:nvGrpSpPr>
          <p:grpSpPr>
            <a:xfrm>
              <a:off x="358614" y="5049615"/>
              <a:ext cx="5783989" cy="1017957"/>
              <a:chOff x="358614" y="5049615"/>
              <a:chExt cx="5783989" cy="1017957"/>
            </a:xfrm>
          </p:grpSpPr>
          <p:cxnSp>
            <p:nvCxnSpPr>
              <p:cNvPr id="7" name="Straight Connector 6">
                <a:extLst>
                  <a:ext uri="{FF2B5EF4-FFF2-40B4-BE49-F238E27FC236}">
                    <a16:creationId xmlns:a16="http://schemas.microsoft.com/office/drawing/2014/main" id="{2B26F422-1F9A-43D4-96D9-C2718E5F90B8}"/>
                  </a:ext>
                </a:extLst>
              </p:cNvPr>
              <p:cNvCxnSpPr>
                <a:cxnSpLocks/>
              </p:cNvCxnSpPr>
              <p:nvPr/>
            </p:nvCxnSpPr>
            <p:spPr>
              <a:xfrm>
                <a:off x="364836" y="5527428"/>
                <a:ext cx="447963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EB0B1F5-A530-41B2-860F-3B9E5CD8CA90}"/>
                  </a:ext>
                </a:extLst>
              </p:cNvPr>
              <p:cNvSpPr txBox="1"/>
              <p:nvPr/>
            </p:nvSpPr>
            <p:spPr>
              <a:xfrm>
                <a:off x="4770302" y="5351984"/>
                <a:ext cx="1366080" cy="233397"/>
              </a:xfrm>
              <a:prstGeom prst="rect">
                <a:avLst/>
              </a:prstGeom>
              <a:solidFill>
                <a:schemeClr val="bg1">
                  <a:alpha val="50000"/>
                </a:schemeClr>
              </a:solidFill>
            </p:spPr>
            <p:txBody>
              <a:bodyPr wrap="square" rtlCol="0">
                <a:spAutoFit/>
              </a:bodyPr>
              <a:lstStyle/>
              <a:p>
                <a:pPr>
                  <a:lnSpc>
                    <a:spcPts val="1100"/>
                  </a:lnSpc>
                </a:pPr>
                <a:r>
                  <a:rPr lang="en-US" sz="1200" dirty="0">
                    <a:solidFill>
                      <a:schemeClr val="accent1">
                        <a:lumMod val="75000"/>
                      </a:schemeClr>
                    </a:solidFill>
                  </a:rPr>
                  <a:t>50 cm (S/N=100)</a:t>
                </a:r>
              </a:p>
            </p:txBody>
          </p:sp>
          <p:cxnSp>
            <p:nvCxnSpPr>
              <p:cNvPr id="19" name="Straight Connector 18">
                <a:extLst>
                  <a:ext uri="{FF2B5EF4-FFF2-40B4-BE49-F238E27FC236}">
                    <a16:creationId xmlns:a16="http://schemas.microsoft.com/office/drawing/2014/main" id="{40F97684-E1CD-4872-A370-E5C4BE8A6A8E}"/>
                  </a:ext>
                </a:extLst>
              </p:cNvPr>
              <p:cNvCxnSpPr>
                <a:cxnSpLocks/>
              </p:cNvCxnSpPr>
              <p:nvPr/>
            </p:nvCxnSpPr>
            <p:spPr>
              <a:xfrm>
                <a:off x="364836" y="5208563"/>
                <a:ext cx="447963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AF7A16E-D5E1-4FA1-ABD4-5B395B0006F4}"/>
                  </a:ext>
                </a:extLst>
              </p:cNvPr>
              <p:cNvSpPr txBox="1"/>
              <p:nvPr/>
            </p:nvSpPr>
            <p:spPr>
              <a:xfrm>
                <a:off x="4776523" y="5049615"/>
                <a:ext cx="1366080" cy="233397"/>
              </a:xfrm>
              <a:prstGeom prst="rect">
                <a:avLst/>
              </a:prstGeom>
              <a:solidFill>
                <a:schemeClr val="bg1">
                  <a:alpha val="50000"/>
                </a:schemeClr>
              </a:solidFill>
            </p:spPr>
            <p:txBody>
              <a:bodyPr wrap="square" rtlCol="0">
                <a:spAutoFit/>
              </a:bodyPr>
              <a:lstStyle/>
              <a:p>
                <a:pPr>
                  <a:lnSpc>
                    <a:spcPts val="1100"/>
                  </a:lnSpc>
                </a:pPr>
                <a:r>
                  <a:rPr lang="en-US" sz="1200" dirty="0">
                    <a:solidFill>
                      <a:schemeClr val="accent1">
                        <a:lumMod val="75000"/>
                      </a:schemeClr>
                    </a:solidFill>
                  </a:rPr>
                  <a:t>20 cm (S/N=100)</a:t>
                </a:r>
              </a:p>
            </p:txBody>
          </p:sp>
          <p:cxnSp>
            <p:nvCxnSpPr>
              <p:cNvPr id="37" name="Straight Connector 36">
                <a:extLst>
                  <a:ext uri="{FF2B5EF4-FFF2-40B4-BE49-F238E27FC236}">
                    <a16:creationId xmlns:a16="http://schemas.microsoft.com/office/drawing/2014/main" id="{B28264B3-6D40-449A-8AD5-2C3A7D646183}"/>
                  </a:ext>
                </a:extLst>
              </p:cNvPr>
              <p:cNvCxnSpPr>
                <a:cxnSpLocks/>
              </p:cNvCxnSpPr>
              <p:nvPr/>
            </p:nvCxnSpPr>
            <p:spPr>
              <a:xfrm>
                <a:off x="361725" y="5905381"/>
                <a:ext cx="4479636"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C2BD7AF-C9DA-425F-ADC0-11CB5786C611}"/>
                  </a:ext>
                </a:extLst>
              </p:cNvPr>
              <p:cNvSpPr txBox="1"/>
              <p:nvPr/>
            </p:nvSpPr>
            <p:spPr>
              <a:xfrm>
                <a:off x="4773412" y="5834175"/>
                <a:ext cx="1281120" cy="233397"/>
              </a:xfrm>
              <a:prstGeom prst="rect">
                <a:avLst/>
              </a:prstGeom>
              <a:solidFill>
                <a:schemeClr val="bg1">
                  <a:alpha val="50000"/>
                </a:schemeClr>
              </a:solidFill>
            </p:spPr>
            <p:txBody>
              <a:bodyPr wrap="none" rtlCol="0">
                <a:spAutoFit/>
              </a:bodyPr>
              <a:lstStyle/>
              <a:p>
                <a:pPr>
                  <a:lnSpc>
                    <a:spcPts val="1100"/>
                  </a:lnSpc>
                </a:pPr>
                <a:r>
                  <a:rPr lang="en-US" sz="1200" dirty="0">
                    <a:solidFill>
                      <a:schemeClr val="accent4">
                        <a:lumMod val="75000"/>
                      </a:schemeClr>
                    </a:solidFill>
                  </a:rPr>
                  <a:t>50 cm (S/N=30)</a:t>
                </a:r>
              </a:p>
            </p:txBody>
          </p:sp>
          <p:cxnSp>
            <p:nvCxnSpPr>
              <p:cNvPr id="39" name="Straight Connector 38">
                <a:extLst>
                  <a:ext uri="{FF2B5EF4-FFF2-40B4-BE49-F238E27FC236}">
                    <a16:creationId xmlns:a16="http://schemas.microsoft.com/office/drawing/2014/main" id="{5809D4AC-18CC-483B-8166-2C9119A8017A}"/>
                  </a:ext>
                </a:extLst>
              </p:cNvPr>
              <p:cNvCxnSpPr>
                <a:cxnSpLocks/>
              </p:cNvCxnSpPr>
              <p:nvPr/>
            </p:nvCxnSpPr>
            <p:spPr>
              <a:xfrm>
                <a:off x="358614" y="5618782"/>
                <a:ext cx="4479636"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F6F0444D-D1D6-4115-8CF5-ED6A9264AA61}"/>
                  </a:ext>
                </a:extLst>
              </p:cNvPr>
              <p:cNvSpPr txBox="1"/>
              <p:nvPr/>
            </p:nvSpPr>
            <p:spPr>
              <a:xfrm>
                <a:off x="4770301" y="5575284"/>
                <a:ext cx="1281120" cy="233397"/>
              </a:xfrm>
              <a:prstGeom prst="rect">
                <a:avLst/>
              </a:prstGeom>
              <a:solidFill>
                <a:schemeClr val="bg1">
                  <a:alpha val="50000"/>
                </a:schemeClr>
              </a:solidFill>
            </p:spPr>
            <p:txBody>
              <a:bodyPr wrap="none" rtlCol="0">
                <a:spAutoFit/>
              </a:bodyPr>
              <a:lstStyle/>
              <a:p>
                <a:pPr>
                  <a:lnSpc>
                    <a:spcPts val="1100"/>
                  </a:lnSpc>
                </a:pPr>
                <a:r>
                  <a:rPr lang="en-US" sz="1200" dirty="0">
                    <a:solidFill>
                      <a:schemeClr val="accent4">
                        <a:lumMod val="75000"/>
                      </a:schemeClr>
                    </a:solidFill>
                  </a:rPr>
                  <a:t>20 cm (S/N=30)</a:t>
                </a:r>
              </a:p>
            </p:txBody>
          </p:sp>
        </p:grpSp>
        <p:grpSp>
          <p:nvGrpSpPr>
            <p:cNvPr id="57" name="Group 56">
              <a:extLst>
                <a:ext uri="{FF2B5EF4-FFF2-40B4-BE49-F238E27FC236}">
                  <a16:creationId xmlns:a16="http://schemas.microsoft.com/office/drawing/2014/main" id="{C3EF0715-0170-4B1A-96DF-7D03DD3B600E}"/>
                </a:ext>
              </a:extLst>
            </p:cNvPr>
            <p:cNvGrpSpPr/>
            <p:nvPr/>
          </p:nvGrpSpPr>
          <p:grpSpPr>
            <a:xfrm>
              <a:off x="6413145" y="4320181"/>
              <a:ext cx="5702370" cy="1206531"/>
              <a:chOff x="6413145" y="4320181"/>
              <a:chExt cx="5702370" cy="1206531"/>
            </a:xfrm>
          </p:grpSpPr>
          <p:cxnSp>
            <p:nvCxnSpPr>
              <p:cNvPr id="21" name="Straight Connector 20">
                <a:extLst>
                  <a:ext uri="{FF2B5EF4-FFF2-40B4-BE49-F238E27FC236}">
                    <a16:creationId xmlns:a16="http://schemas.microsoft.com/office/drawing/2014/main" id="{FE089734-8703-4316-8883-BDFFC40A62C1}"/>
                  </a:ext>
                </a:extLst>
              </p:cNvPr>
              <p:cNvCxnSpPr>
                <a:cxnSpLocks/>
              </p:cNvCxnSpPr>
              <p:nvPr/>
            </p:nvCxnSpPr>
            <p:spPr>
              <a:xfrm>
                <a:off x="6423891" y="4904633"/>
                <a:ext cx="439783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6BF79DB-09C5-42F0-9174-73662FBD9473}"/>
                  </a:ext>
                </a:extLst>
              </p:cNvPr>
              <p:cNvSpPr txBox="1"/>
              <p:nvPr/>
            </p:nvSpPr>
            <p:spPr>
              <a:xfrm>
                <a:off x="10749435" y="4715335"/>
                <a:ext cx="1366080" cy="223587"/>
              </a:xfrm>
              <a:prstGeom prst="rect">
                <a:avLst/>
              </a:prstGeom>
              <a:solidFill>
                <a:schemeClr val="bg1">
                  <a:alpha val="50000"/>
                </a:schemeClr>
              </a:solidFill>
            </p:spPr>
            <p:txBody>
              <a:bodyPr wrap="none" rtlCol="0">
                <a:spAutoFit/>
              </a:bodyPr>
              <a:lstStyle/>
              <a:p>
                <a:pPr>
                  <a:lnSpc>
                    <a:spcPts val="1000"/>
                  </a:lnSpc>
                </a:pPr>
                <a:r>
                  <a:rPr lang="en-US" sz="1200" dirty="0">
                    <a:solidFill>
                      <a:schemeClr val="accent1">
                        <a:lumMod val="75000"/>
                      </a:schemeClr>
                    </a:solidFill>
                  </a:rPr>
                  <a:t>50 cm (S/N=100)</a:t>
                </a:r>
              </a:p>
            </p:txBody>
          </p:sp>
          <p:cxnSp>
            <p:nvCxnSpPr>
              <p:cNvPr id="23" name="Straight Connector 22">
                <a:extLst>
                  <a:ext uri="{FF2B5EF4-FFF2-40B4-BE49-F238E27FC236}">
                    <a16:creationId xmlns:a16="http://schemas.microsoft.com/office/drawing/2014/main" id="{5B5D814C-BA56-4D2C-BB68-4620FDD61E52}"/>
                  </a:ext>
                </a:extLst>
              </p:cNvPr>
              <p:cNvCxnSpPr>
                <a:cxnSpLocks/>
              </p:cNvCxnSpPr>
              <p:nvPr/>
            </p:nvCxnSpPr>
            <p:spPr>
              <a:xfrm>
                <a:off x="6423891" y="4495625"/>
                <a:ext cx="439783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F88F06D-E232-4236-8515-2FFF29F5CDBB}"/>
                  </a:ext>
                </a:extLst>
              </p:cNvPr>
              <p:cNvSpPr txBox="1"/>
              <p:nvPr/>
            </p:nvSpPr>
            <p:spPr>
              <a:xfrm>
                <a:off x="10749435" y="4320181"/>
                <a:ext cx="1366080" cy="246221"/>
              </a:xfrm>
              <a:prstGeom prst="rect">
                <a:avLst/>
              </a:prstGeom>
              <a:solidFill>
                <a:schemeClr val="bg1">
                  <a:alpha val="50000"/>
                </a:schemeClr>
              </a:solidFill>
            </p:spPr>
            <p:txBody>
              <a:bodyPr wrap="none" rtlCol="0">
                <a:spAutoFit/>
              </a:bodyPr>
              <a:lstStyle/>
              <a:p>
                <a:pPr>
                  <a:lnSpc>
                    <a:spcPts val="1200"/>
                  </a:lnSpc>
                </a:pPr>
                <a:r>
                  <a:rPr lang="en-US" sz="1200" dirty="0">
                    <a:solidFill>
                      <a:schemeClr val="accent1">
                        <a:lumMod val="75000"/>
                      </a:schemeClr>
                    </a:solidFill>
                  </a:rPr>
                  <a:t>20 cm (S/N=100)</a:t>
                </a:r>
              </a:p>
            </p:txBody>
          </p:sp>
          <p:cxnSp>
            <p:nvCxnSpPr>
              <p:cNvPr id="43" name="Straight Connector 42">
                <a:extLst>
                  <a:ext uri="{FF2B5EF4-FFF2-40B4-BE49-F238E27FC236}">
                    <a16:creationId xmlns:a16="http://schemas.microsoft.com/office/drawing/2014/main" id="{708D4756-3DA1-4BA6-ADE0-D804D1FE6703}"/>
                  </a:ext>
                </a:extLst>
              </p:cNvPr>
              <p:cNvCxnSpPr>
                <a:cxnSpLocks/>
              </p:cNvCxnSpPr>
              <p:nvPr/>
            </p:nvCxnSpPr>
            <p:spPr>
              <a:xfrm>
                <a:off x="6413145" y="5415236"/>
                <a:ext cx="4408576"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4A248D5-E2A1-4B64-87CC-D9E5A8AEACB4}"/>
                  </a:ext>
                </a:extLst>
              </p:cNvPr>
              <p:cNvSpPr txBox="1"/>
              <p:nvPr/>
            </p:nvSpPr>
            <p:spPr>
              <a:xfrm>
                <a:off x="10748963" y="5303125"/>
                <a:ext cx="1281120" cy="223587"/>
              </a:xfrm>
              <a:prstGeom prst="rect">
                <a:avLst/>
              </a:prstGeom>
              <a:solidFill>
                <a:schemeClr val="bg1">
                  <a:alpha val="50000"/>
                </a:schemeClr>
              </a:solidFill>
            </p:spPr>
            <p:txBody>
              <a:bodyPr wrap="none" rtlCol="0">
                <a:spAutoFit/>
              </a:bodyPr>
              <a:lstStyle/>
              <a:p>
                <a:pPr>
                  <a:lnSpc>
                    <a:spcPts val="1000"/>
                  </a:lnSpc>
                </a:pPr>
                <a:r>
                  <a:rPr lang="en-US" sz="1200" dirty="0">
                    <a:solidFill>
                      <a:schemeClr val="accent4">
                        <a:lumMod val="75000"/>
                      </a:schemeClr>
                    </a:solidFill>
                  </a:rPr>
                  <a:t>50 cm (S/N=30)</a:t>
                </a:r>
              </a:p>
            </p:txBody>
          </p:sp>
          <p:cxnSp>
            <p:nvCxnSpPr>
              <p:cNvPr id="45" name="Straight Connector 44">
                <a:extLst>
                  <a:ext uri="{FF2B5EF4-FFF2-40B4-BE49-F238E27FC236}">
                    <a16:creationId xmlns:a16="http://schemas.microsoft.com/office/drawing/2014/main" id="{0C3E1DD3-9E53-4BCA-BE30-9F67042FA40E}"/>
                  </a:ext>
                </a:extLst>
              </p:cNvPr>
              <p:cNvCxnSpPr>
                <a:cxnSpLocks/>
              </p:cNvCxnSpPr>
              <p:nvPr/>
            </p:nvCxnSpPr>
            <p:spPr>
              <a:xfrm>
                <a:off x="6413145" y="5003945"/>
                <a:ext cx="4408576"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A2D2F563-E383-4A24-A3E9-A30CD30E5AE4}"/>
                  </a:ext>
                </a:extLst>
              </p:cNvPr>
              <p:cNvSpPr txBox="1"/>
              <p:nvPr/>
            </p:nvSpPr>
            <p:spPr>
              <a:xfrm>
                <a:off x="10748963" y="4941975"/>
                <a:ext cx="1281120" cy="223587"/>
              </a:xfrm>
              <a:prstGeom prst="rect">
                <a:avLst/>
              </a:prstGeom>
              <a:solidFill>
                <a:schemeClr val="bg1">
                  <a:alpha val="50000"/>
                </a:schemeClr>
              </a:solidFill>
            </p:spPr>
            <p:txBody>
              <a:bodyPr wrap="none" rtlCol="0">
                <a:spAutoFit/>
              </a:bodyPr>
              <a:lstStyle/>
              <a:p>
                <a:pPr>
                  <a:lnSpc>
                    <a:spcPts val="1000"/>
                  </a:lnSpc>
                </a:pPr>
                <a:r>
                  <a:rPr lang="en-US" sz="1200" dirty="0">
                    <a:solidFill>
                      <a:schemeClr val="accent4">
                        <a:lumMod val="75000"/>
                      </a:schemeClr>
                    </a:solidFill>
                  </a:rPr>
                  <a:t>20 cm (S/N=30)</a:t>
                </a:r>
              </a:p>
            </p:txBody>
          </p:sp>
        </p:grpSp>
      </p:grpSp>
      <p:grpSp>
        <p:nvGrpSpPr>
          <p:cNvPr id="61" name="Group 60">
            <a:extLst>
              <a:ext uri="{FF2B5EF4-FFF2-40B4-BE49-F238E27FC236}">
                <a16:creationId xmlns:a16="http://schemas.microsoft.com/office/drawing/2014/main" id="{3EEDF0C6-3AC8-4DE0-9C6D-3E19C47E34E2}"/>
              </a:ext>
            </a:extLst>
          </p:cNvPr>
          <p:cNvGrpSpPr/>
          <p:nvPr/>
        </p:nvGrpSpPr>
        <p:grpSpPr>
          <a:xfrm>
            <a:off x="3329710" y="3693671"/>
            <a:ext cx="7091362" cy="2603797"/>
            <a:chOff x="3329710" y="3693671"/>
            <a:chExt cx="7091362" cy="2603797"/>
          </a:xfrm>
        </p:grpSpPr>
        <p:sp>
          <p:nvSpPr>
            <p:cNvPr id="58" name="Rectangle 57">
              <a:extLst>
                <a:ext uri="{FF2B5EF4-FFF2-40B4-BE49-F238E27FC236}">
                  <a16:creationId xmlns:a16="http://schemas.microsoft.com/office/drawing/2014/main" id="{3B60AEAC-38B9-4796-9401-4DCB16E60175}"/>
                </a:ext>
              </a:extLst>
            </p:cNvPr>
            <p:cNvSpPr/>
            <p:nvPr/>
          </p:nvSpPr>
          <p:spPr>
            <a:xfrm>
              <a:off x="3329710" y="3693671"/>
              <a:ext cx="1001444" cy="25870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52C65D10-3A38-4684-AFEB-2FD3D48ECC31}"/>
                </a:ext>
              </a:extLst>
            </p:cNvPr>
            <p:cNvSpPr/>
            <p:nvPr/>
          </p:nvSpPr>
          <p:spPr>
            <a:xfrm>
              <a:off x="9399693" y="3710422"/>
              <a:ext cx="1021379" cy="25870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133341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3589DC-962C-4EB3-0EF5-85928B33B014}"/>
              </a:ext>
            </a:extLst>
          </p:cNvPr>
          <p:cNvSpPr>
            <a:spLocks noGrp="1"/>
          </p:cNvSpPr>
          <p:nvPr>
            <p:ph type="sldNum" sz="quarter" idx="12"/>
          </p:nvPr>
        </p:nvSpPr>
        <p:spPr/>
        <p:txBody>
          <a:bodyPr/>
          <a:lstStyle/>
          <a:p>
            <a:fld id="{F4DF34C4-E72B-5342-B169-9AB8E4DFAD32}" type="slidenum">
              <a:rPr lang="en-US" smtClean="0"/>
              <a:pPr/>
              <a:t>21</a:t>
            </a:fld>
            <a:endParaRPr lang="en-US" dirty="0"/>
          </a:p>
        </p:txBody>
      </p:sp>
      <p:sp>
        <p:nvSpPr>
          <p:cNvPr id="3" name="Title 2">
            <a:extLst>
              <a:ext uri="{FF2B5EF4-FFF2-40B4-BE49-F238E27FC236}">
                <a16:creationId xmlns:a16="http://schemas.microsoft.com/office/drawing/2014/main" id="{C105A969-ED8A-86B3-0603-E72432A864B0}"/>
              </a:ext>
            </a:extLst>
          </p:cNvPr>
          <p:cNvSpPr>
            <a:spLocks noGrp="1"/>
          </p:cNvSpPr>
          <p:nvPr>
            <p:ph type="title"/>
          </p:nvPr>
        </p:nvSpPr>
        <p:spPr>
          <a:xfrm>
            <a:off x="304800" y="83012"/>
            <a:ext cx="10515600" cy="803659"/>
          </a:xfrm>
        </p:spPr>
        <p:txBody>
          <a:bodyPr/>
          <a:lstStyle/>
          <a:p>
            <a:r>
              <a:rPr lang="en-US" dirty="0"/>
              <a:t>Shadow Chaser: Potential for International Cooperation</a:t>
            </a:r>
          </a:p>
        </p:txBody>
      </p:sp>
      <p:sp>
        <p:nvSpPr>
          <p:cNvPr id="4" name="Content Placeholder 3">
            <a:extLst>
              <a:ext uri="{FF2B5EF4-FFF2-40B4-BE49-F238E27FC236}">
                <a16:creationId xmlns:a16="http://schemas.microsoft.com/office/drawing/2014/main" id="{AC6ED88C-EBC3-C38A-D293-3FCE0539CA87}"/>
              </a:ext>
            </a:extLst>
          </p:cNvPr>
          <p:cNvSpPr>
            <a:spLocks noGrp="1"/>
          </p:cNvSpPr>
          <p:nvPr>
            <p:ph idx="1"/>
          </p:nvPr>
        </p:nvSpPr>
        <p:spPr>
          <a:xfrm>
            <a:off x="476250" y="1054100"/>
            <a:ext cx="10515600" cy="5230812"/>
          </a:xfrm>
        </p:spPr>
        <p:txBody>
          <a:bodyPr/>
          <a:lstStyle/>
          <a:p>
            <a:pPr marL="0" indent="0">
              <a:buNone/>
            </a:pPr>
            <a:r>
              <a:rPr lang="en-US" dirty="0"/>
              <a:t>Shadow Chaser has significant potential for international collaboration:</a:t>
            </a:r>
          </a:p>
          <a:p>
            <a:r>
              <a:rPr lang="en-US" dirty="0"/>
              <a:t>Launch </a:t>
            </a:r>
            <a:r>
              <a:rPr lang="en-US" dirty="0" err="1"/>
              <a:t>RideShare</a:t>
            </a:r>
            <a:r>
              <a:rPr lang="en-US" dirty="0"/>
              <a:t>?</a:t>
            </a:r>
          </a:p>
          <a:p>
            <a:pPr lvl="1"/>
            <a:r>
              <a:rPr lang="en-US" dirty="0"/>
              <a:t>Shadow Chaser could be launched on </a:t>
            </a:r>
            <a:r>
              <a:rPr lang="en-US" dirty="0" err="1"/>
              <a:t>RideShare</a:t>
            </a:r>
            <a:r>
              <a:rPr lang="en-US" dirty="0"/>
              <a:t> on a Launch by an International Partner</a:t>
            </a:r>
          </a:p>
          <a:p>
            <a:r>
              <a:rPr lang="en-US" dirty="0"/>
              <a:t>Hosted Payload?</a:t>
            </a:r>
          </a:p>
          <a:p>
            <a:pPr lvl="1"/>
            <a:r>
              <a:rPr lang="en-US" dirty="0"/>
              <a:t>Shadow Chaser could be an instrument on a host satellite in appropriate orbit</a:t>
            </a:r>
          </a:p>
          <a:p>
            <a:r>
              <a:rPr lang="en-US" dirty="0"/>
              <a:t>Satellite Constellation?</a:t>
            </a:r>
          </a:p>
          <a:p>
            <a:pPr lvl="1"/>
            <a:r>
              <a:rPr lang="en-US" dirty="0"/>
              <a:t>Multiple Satellites launched by international partners can measure different locations on Uranus and Neptune</a:t>
            </a:r>
          </a:p>
        </p:txBody>
      </p:sp>
    </p:spTree>
    <p:extLst>
      <p:ext uri="{BB962C8B-B14F-4D97-AF65-F5344CB8AC3E}">
        <p14:creationId xmlns:p14="http://schemas.microsoft.com/office/powerpoint/2010/main" val="3475176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6A0962-AF74-33E6-B63B-7F0C86460576}"/>
              </a:ext>
            </a:extLst>
          </p:cNvPr>
          <p:cNvSpPr>
            <a:spLocks noGrp="1"/>
          </p:cNvSpPr>
          <p:nvPr>
            <p:ph type="sldNum" sz="quarter" idx="12"/>
          </p:nvPr>
        </p:nvSpPr>
        <p:spPr/>
        <p:txBody>
          <a:bodyPr/>
          <a:lstStyle/>
          <a:p>
            <a:fld id="{F4DF34C4-E72B-5342-B169-9AB8E4DFAD32}" type="slidenum">
              <a:rPr lang="en-US" smtClean="0"/>
              <a:pPr/>
              <a:t>22</a:t>
            </a:fld>
            <a:endParaRPr lang="en-US" dirty="0"/>
          </a:p>
        </p:txBody>
      </p:sp>
      <p:sp>
        <p:nvSpPr>
          <p:cNvPr id="3" name="Title 2">
            <a:extLst>
              <a:ext uri="{FF2B5EF4-FFF2-40B4-BE49-F238E27FC236}">
                <a16:creationId xmlns:a16="http://schemas.microsoft.com/office/drawing/2014/main" id="{5C83D2FA-DE4F-CCBB-E775-BA0F51F6D562}"/>
              </a:ext>
            </a:extLst>
          </p:cNvPr>
          <p:cNvSpPr>
            <a:spLocks noGrp="1"/>
          </p:cNvSpPr>
          <p:nvPr>
            <p:ph type="title"/>
          </p:nvPr>
        </p:nvSpPr>
        <p:spPr>
          <a:xfrm>
            <a:off x="234950" y="89362"/>
            <a:ext cx="10515600" cy="803659"/>
          </a:xfrm>
        </p:spPr>
        <p:txBody>
          <a:bodyPr/>
          <a:lstStyle/>
          <a:p>
            <a:r>
              <a:rPr lang="en-US" dirty="0"/>
              <a:t>Summary: Enabling International Outer Planets Missions</a:t>
            </a:r>
          </a:p>
        </p:txBody>
      </p:sp>
      <p:sp>
        <p:nvSpPr>
          <p:cNvPr id="4" name="Content Placeholder 3">
            <a:extLst>
              <a:ext uri="{FF2B5EF4-FFF2-40B4-BE49-F238E27FC236}">
                <a16:creationId xmlns:a16="http://schemas.microsoft.com/office/drawing/2014/main" id="{22CE99EE-FC03-1484-2C2D-C6E1F1F1CB5A}"/>
              </a:ext>
            </a:extLst>
          </p:cNvPr>
          <p:cNvSpPr>
            <a:spLocks noGrp="1"/>
          </p:cNvSpPr>
          <p:nvPr>
            <p:ph idx="1"/>
          </p:nvPr>
        </p:nvSpPr>
        <p:spPr>
          <a:xfrm>
            <a:off x="234950" y="781050"/>
            <a:ext cx="10515600" cy="5395912"/>
          </a:xfrm>
        </p:spPr>
        <p:txBody>
          <a:bodyPr>
            <a:normAutofit lnSpcReduction="10000"/>
          </a:bodyPr>
          <a:lstStyle/>
          <a:p>
            <a:r>
              <a:rPr lang="en-US" dirty="0"/>
              <a:t>Japan-US Space Collaboration Agreement:</a:t>
            </a:r>
          </a:p>
          <a:p>
            <a:pPr lvl="1"/>
            <a:r>
              <a:rPr lang="en-US" dirty="0"/>
              <a:t>Find out how we leverage the agreement to enable more science</a:t>
            </a:r>
          </a:p>
          <a:p>
            <a:endParaRPr lang="en-US" dirty="0"/>
          </a:p>
          <a:p>
            <a:r>
              <a:rPr lang="en-US" dirty="0"/>
              <a:t>Instrument Collaboration:</a:t>
            </a:r>
          </a:p>
          <a:p>
            <a:pPr lvl="1"/>
            <a:r>
              <a:rPr lang="en-US" dirty="0"/>
              <a:t>Early cooperation is crucial to design instruments and orbits</a:t>
            </a:r>
          </a:p>
          <a:p>
            <a:endParaRPr lang="en-US" dirty="0"/>
          </a:p>
          <a:p>
            <a:r>
              <a:rPr lang="en-US" dirty="0" err="1"/>
              <a:t>SmallSats</a:t>
            </a:r>
            <a:r>
              <a:rPr lang="en-US" dirty="0"/>
              <a:t> and Probes to Outer Planets:</a:t>
            </a:r>
          </a:p>
          <a:p>
            <a:pPr lvl="1"/>
            <a:r>
              <a:rPr lang="en-US" dirty="0"/>
              <a:t>Carrier Spacecraft may enable small missions to outer planets</a:t>
            </a:r>
          </a:p>
          <a:p>
            <a:endParaRPr lang="en-US" dirty="0"/>
          </a:p>
          <a:p>
            <a:r>
              <a:rPr lang="en-US" dirty="0"/>
              <a:t>Earth Orbiting Missions</a:t>
            </a:r>
          </a:p>
          <a:p>
            <a:pPr lvl="1"/>
            <a:r>
              <a:rPr lang="en-US" dirty="0"/>
              <a:t>Unique opportunities (e.g. stellar occultations) enable high-value outer planet science from Earth orbits with international cooperation potential</a:t>
            </a:r>
          </a:p>
        </p:txBody>
      </p:sp>
    </p:spTree>
    <p:extLst>
      <p:ext uri="{BB962C8B-B14F-4D97-AF65-F5344CB8AC3E}">
        <p14:creationId xmlns:p14="http://schemas.microsoft.com/office/powerpoint/2010/main" val="24585195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
</p:tagLst>
</file>

<file path=ppt/tags/tag2.xml><?xml version="1.0" encoding="utf-8"?>
<p:tagLst xmlns:a="http://schemas.openxmlformats.org/drawingml/2006/main" xmlns:r="http://schemas.openxmlformats.org/officeDocument/2006/relationships" xmlns:p="http://schemas.openxmlformats.org/presentationml/2006/main">
  <p:tag name="TIMING" val="|32.6|37.4"/>
</p:tagLst>
</file>

<file path=ppt/theme/theme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E1E7733FA74847B4D2DBE526CEBE27" ma:contentTypeVersion="13" ma:contentTypeDescription="Create a new document." ma:contentTypeScope="" ma:versionID="c30e3c0c2e132900887d34d9495ed533">
  <xsd:schema xmlns:xsd="http://www.w3.org/2001/XMLSchema" xmlns:xs="http://www.w3.org/2001/XMLSchema" xmlns:p="http://schemas.microsoft.com/office/2006/metadata/properties" xmlns:ns2="f7deeacc-6a2b-43ee-94d9-fbeb07381f4b" xmlns:ns3="be68c413-1cc3-41cd-bb78-86c971a3abf3" xmlns:ns4="d900e117-17a0-4b24-9e47-511ef1d02c43" targetNamespace="http://schemas.microsoft.com/office/2006/metadata/properties" ma:root="true" ma:fieldsID="5342a74b7d32ff332d569b9d14bc7f6c" ns2:_="" ns3:_="" ns4:_="">
    <xsd:import namespace="f7deeacc-6a2b-43ee-94d9-fbeb07381f4b"/>
    <xsd:import namespace="be68c413-1cc3-41cd-bb78-86c971a3abf3"/>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deeacc-6a2b-43ee-94d9-fbeb07381f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e68c413-1cc3-41cd-bb78-86c971a3abf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81f1823-6f02-489c-91f0-258532cb8dac}" ma:internalName="TaxCatchAll" ma:showField="CatchAllData" ma:web="be68c413-1cc3-41cd-bb78-86c971a3abf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f7deeacc-6a2b-43ee-94d9-fbeb07381f4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63C693-5837-470A-BD52-B4C7C98E58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deeacc-6a2b-43ee-94d9-fbeb07381f4b"/>
    <ds:schemaRef ds:uri="be68c413-1cc3-41cd-bb78-86c971a3abf3"/>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AF109E-60AE-4E7B-9139-2510DF3A6DEF}">
  <ds:schemaRefs>
    <ds:schemaRef ds:uri="http://schemas.microsoft.com/office/infopath/2007/PartnerControls"/>
    <ds:schemaRef ds:uri="http://purl.org/dc/dcmitype/"/>
    <ds:schemaRef ds:uri="http://purl.org/dc/terms/"/>
    <ds:schemaRef ds:uri="http://schemas.microsoft.com/office/2006/metadata/properties"/>
    <ds:schemaRef ds:uri="http://schemas.microsoft.com/office/2006/documentManagement/types"/>
    <ds:schemaRef ds:uri="http://www.w3.org/XML/1998/namespace"/>
    <ds:schemaRef ds:uri="http://purl.org/dc/elements/1.1/"/>
    <ds:schemaRef ds:uri="d900e117-17a0-4b24-9e47-511ef1d02c43"/>
    <ds:schemaRef ds:uri="http://schemas.openxmlformats.org/package/2006/metadata/core-properties"/>
    <ds:schemaRef ds:uri="be68c413-1cc3-41cd-bb78-86c971a3abf3"/>
    <ds:schemaRef ds:uri="f7deeacc-6a2b-43ee-94d9-fbeb07381f4b"/>
  </ds:schemaRefs>
</ds:datastoreItem>
</file>

<file path=customXml/itemProps3.xml><?xml version="1.0" encoding="utf-8"?>
<ds:datastoreItem xmlns:ds="http://schemas.openxmlformats.org/officeDocument/2006/customXml" ds:itemID="{90CD8797-9B1F-45AD-B43B-D0682BE3C8CF}">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93134</TotalTime>
  <Words>2002</Words>
  <Application>Microsoft Office PowerPoint</Application>
  <PresentationFormat>Widescreen</PresentationFormat>
  <Paragraphs>251</Paragraphs>
  <Slides>22</Slides>
  <Notes>1</Notes>
  <HiddenSlides>0</HiddenSlides>
  <MMClips>2</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Helvetica Neue Light</vt:lpstr>
      <vt:lpstr>Abel</vt:lpstr>
      <vt:lpstr>Arial</vt:lpstr>
      <vt:lpstr>Arial Narrow</vt:lpstr>
      <vt:lpstr>Calibri</vt:lpstr>
      <vt:lpstr>Calibri Light</vt:lpstr>
      <vt:lpstr>Helvetica</vt:lpstr>
      <vt:lpstr>Wingdings</vt:lpstr>
      <vt:lpstr>3_Office Theme</vt:lpstr>
      <vt:lpstr>Office Theme</vt:lpstr>
      <vt:lpstr>Outer Planets Exploration: Considerations for International Cooperation</vt:lpstr>
      <vt:lpstr>Goals of this talk</vt:lpstr>
      <vt:lpstr>Japan-US Space Collaboration Agreement</vt:lpstr>
      <vt:lpstr>Scopes of Japan-US Framework Agreement</vt:lpstr>
      <vt:lpstr>Action Item</vt:lpstr>
      <vt:lpstr>Considerations for Instruments</vt:lpstr>
      <vt:lpstr>Measurement Requirement Summary (From UOP Decadal Study)</vt:lpstr>
      <vt:lpstr>Uranus and Rings Imaging (Based on Decadal UOP orbits)</vt:lpstr>
      <vt:lpstr>Major Satellites – Flyby Ranges in UOP Decadal Orbits</vt:lpstr>
      <vt:lpstr>Instrument Considerations Summary</vt:lpstr>
      <vt:lpstr>Considerations for SmallSats + Probes</vt:lpstr>
      <vt:lpstr>SNAP as a Second Probe</vt:lpstr>
      <vt:lpstr>PowerPoint Presentation</vt:lpstr>
      <vt:lpstr>SNAP: Concept of Operations</vt:lpstr>
      <vt:lpstr>Rideshare to Outer Solar System</vt:lpstr>
      <vt:lpstr>Potential Small Missions to Saturn Case Study: Mission Concepts for the Saturn System Enabled by the Dragonfly Launch 1Kunio M. Sayanagi, 2Cindy L. Young, 3Robert W. Ebert, 4Morgan L. Cable, 5Matthew S. Tiscareno, 6Matthew M. Hedman, 4David H. Atkinson, and 7Olivier Mousis 1Hampton University, 2NASA Langley Research Center, 3SwRI, 4NASA-JPL/Caltech, 5SETI Institute, 6University of Idaho, 7Aix-Marseille Université https://www.hou.usra.edu/meetings/opag2020/pdf/6003.pdf </vt:lpstr>
      <vt:lpstr>Considerations for SmallSats + Probes</vt:lpstr>
      <vt:lpstr>Considerations for Earth-orbiting Missions</vt:lpstr>
      <vt:lpstr>Shadow Chaser: a Stellar Occultation Mission</vt:lpstr>
      <vt:lpstr>Stellar Occultation Predictions</vt:lpstr>
      <vt:lpstr>Shadow Chaser: Potential for International Cooperation</vt:lpstr>
      <vt:lpstr>Summary: Enabling International Outer Planets Missions</vt:lpstr>
    </vt:vector>
  </TitlesOfParts>
  <Company>Beth Plentovich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Plentovich</dc:creator>
  <cp:lastModifiedBy>Sayanagi, Kunio M. (LARC-E302)</cp:lastModifiedBy>
  <cp:revision>1786</cp:revision>
  <cp:lastPrinted>2020-03-11T18:48:34Z</cp:lastPrinted>
  <dcterms:created xsi:type="dcterms:W3CDTF">2012-11-16T19:30:13Z</dcterms:created>
  <dcterms:modified xsi:type="dcterms:W3CDTF">2023-08-21T18:48:22Z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0x010100853C888352654E4BAFF79E93438DAAAC</vt:lpwstr>
  </property>
</Properties>
</file>