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35"/>
  </p:notesMasterIdLst>
  <p:handoutMasterIdLst>
    <p:handoutMasterId r:id="rId36"/>
  </p:handoutMasterIdLst>
  <p:sldIdLst>
    <p:sldId id="258" r:id="rId10"/>
    <p:sldId id="266" r:id="rId11"/>
    <p:sldId id="289" r:id="rId12"/>
    <p:sldId id="268" r:id="rId13"/>
    <p:sldId id="269" r:id="rId14"/>
    <p:sldId id="270" r:id="rId15"/>
    <p:sldId id="290" r:id="rId16"/>
    <p:sldId id="298" r:id="rId17"/>
    <p:sldId id="286" r:id="rId18"/>
    <p:sldId id="299" r:id="rId19"/>
    <p:sldId id="300" r:id="rId20"/>
    <p:sldId id="271" r:id="rId21"/>
    <p:sldId id="274" r:id="rId22"/>
    <p:sldId id="301" r:id="rId23"/>
    <p:sldId id="291" r:id="rId24"/>
    <p:sldId id="302" r:id="rId25"/>
    <p:sldId id="303" r:id="rId26"/>
    <p:sldId id="304" r:id="rId27"/>
    <p:sldId id="296" r:id="rId28"/>
    <p:sldId id="305" r:id="rId29"/>
    <p:sldId id="306" r:id="rId30"/>
    <p:sldId id="307" r:id="rId31"/>
    <p:sldId id="283" r:id="rId32"/>
    <p:sldId id="284" r:id="rId33"/>
    <p:sldId id="262" r:id="rId34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7"/>
    <p:restoredTop sz="94590"/>
  </p:normalViewPr>
  <p:slideViewPr>
    <p:cSldViewPr snapToGrid="0">
      <p:cViewPr varScale="1">
        <p:scale>
          <a:sx n="155" d="100"/>
          <a:sy n="155" d="100"/>
        </p:scale>
        <p:origin x="17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viewProps" Target="viewProps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notesMaster" Target="notesMasters/notesMaster1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80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59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40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36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55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24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72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90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783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38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79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84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29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454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56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65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89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803" y="480833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4" y="6239929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41" y="6381550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Verdana"/>
                <a:buNone/>
              </a:p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189" marR="0" lvl="0" indent="-228594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377" marR="0" lvl="1" indent="-228594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566" marR="0" lvl="2" indent="-228594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754" marR="0" lvl="3" indent="-228594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5943" marR="0" lvl="4" indent="-228594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131" marR="0" lvl="5" indent="-228594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320" marR="0" lvl="6" indent="-228594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509" marR="0" lvl="7" indent="-228594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697" marR="0" lvl="8" indent="-228594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4" y="6239929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41" y="6381550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Verdana"/>
                <a:buNone/>
              </a:p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2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4" y="6239929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41" y="6381550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Verdana"/>
                <a:buNone/>
              </a:p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8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4" y="1"/>
            <a:ext cx="9147801" cy="134939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hape 9">
            <a:extLst>
              <a:ext uri="{FF2B5EF4-FFF2-40B4-BE49-F238E27FC236}">
                <a16:creationId xmlns:a16="http://schemas.microsoft.com/office/drawing/2014/main" id="{A8C45526-C4C2-350A-4B3F-9B3DCB410013}"/>
              </a:ext>
            </a:extLst>
          </p:cNvPr>
          <p:cNvSpPr txBox="1"/>
          <p:nvPr userDrawn="1"/>
        </p:nvSpPr>
        <p:spPr>
          <a:xfrm>
            <a:off x="8262647" y="6657946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&lt;…&gt;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hdfgroup.org/hdf5/develop/group___d_a_p_l.html#ga104d00442c31714ee073dee518f661f1" TargetMode="External"/><Relationship Id="rId7" Type="http://schemas.openxmlformats.org/officeDocument/2006/relationships/hyperlink" Target="https://docs.unidata.ucar.edu/netcdf-c/current/group__variables.html#gae6b59e92d1140b5fec56481b0f41b610" TargetMode="External"/><Relationship Id="rId2" Type="http://schemas.openxmlformats.org/officeDocument/2006/relationships/hyperlink" Target="https://docs.hdfgroup.org/hdf5/develop/group___f_a_p_l.html#ga034a5fc54d9b05296555544d8dd9fe8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unidata.ucar.edu/netcdf-c/current/group__datasets.html#gad5301a7261c62a9718606936fe195896" TargetMode="External"/><Relationship Id="rId5" Type="http://schemas.openxmlformats.org/officeDocument/2006/relationships/hyperlink" Target="https://docs.h5py.org/en/stable/high/group.html#h5py.Group.require_dataset" TargetMode="External"/><Relationship Id="rId4" Type="http://schemas.openxmlformats.org/officeDocument/2006/relationships/hyperlink" Target="https://docs.h5py.org/en/latest/high/file.html#h5py.Fil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hdfgroup.org/hdf5/develop/group___f_c_p_l.html#ga167ff65f392ca3b7f1933b1cee1b9f7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h5py.org/en/stable/high/file.html#h5py.File" TargetMode="External"/><Relationship Id="rId4" Type="http://schemas.openxmlformats.org/officeDocument/2006/relationships/hyperlink" Target="https://docs.hdfgroup.org/hdf5/develop/group___f_c_p_l.html#gad012d7f3c2f1e1999eb1770aae3a4963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hdfgroup.org/hdf5/develop/group___f_a_p_l.html#ga8822e3dedc8e1414f20871a87d533cb1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h5py.org/en/stable/high/file.html#h5py.File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h5py.org/en/stable/high/file.html#h5py.File" TargetMode="External"/><Relationship Id="rId2" Type="http://schemas.openxmlformats.org/officeDocument/2006/relationships/hyperlink" Target="https://docs.hdfgroup.org/hdf5/develop/group___f_c_p_l.html#ga403bd982a2976c932237b186ed1cff4d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Cloud-Optimized HDF5 Files</a:t>
            </a:r>
            <a:endParaRPr b="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638115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</a:pPr>
            <a:r>
              <a:rPr lang="en-US" dirty="0"/>
              <a:t>2023 ESIP Summer Meeting</a:t>
            </a:r>
            <a:endParaRPr dirty="0"/>
          </a:p>
        </p:txBody>
      </p:sp>
      <p:sp>
        <p:nvSpPr>
          <p:cNvPr id="48" name="Shape 48"/>
          <p:cNvSpPr txBox="1"/>
          <p:nvPr/>
        </p:nvSpPr>
        <p:spPr>
          <a:xfrm>
            <a:off x="393700" y="5984981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dirty="0"/>
            </a:br>
            <a:endParaRPr sz="1200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174101" y="4333804"/>
            <a:ext cx="3540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 sz="1400" dirty="0"/>
              <a:t>Aleksandar Jelenak</a:t>
            </a:r>
            <a:endParaRPr sz="1400" dirty="0"/>
          </a:p>
          <a:p>
            <a:pPr marL="0" indent="0"/>
            <a:r>
              <a:rPr lang="en-US" sz="1400" dirty="0"/>
              <a:t>NASA EED-3/HDF Group</a:t>
            </a:r>
            <a:endParaRPr sz="1400" i="1" dirty="0"/>
          </a:p>
          <a:p>
            <a:pPr marL="0" indent="0"/>
            <a:r>
              <a:rPr lang="en-US" sz="1200" dirty="0" err="1">
                <a:latin typeface="Monaco" pitchFamily="2" charset="77"/>
              </a:rPr>
              <a:t>ajelenak@hdfgroup.org</a:t>
            </a:r>
            <a:endParaRPr sz="1200" dirty="0">
              <a:latin typeface="Monaco" pitchFamily="2" charset="77"/>
            </a:endParaRPr>
          </a:p>
          <a:p>
            <a:pPr marL="0" indent="0"/>
            <a:endParaRPr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9B0C1E-0C69-73A5-21C6-2E4966E5322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5399" indent="0">
              <a:buNone/>
            </a:pPr>
            <a:r>
              <a:rPr lang="en-US" dirty="0"/>
              <a:t> </a:t>
            </a:r>
          </a:p>
          <a:p>
            <a:pPr marL="25399" indent="0">
              <a:buNone/>
            </a:pPr>
            <a:endParaRPr lang="en-US" dirty="0"/>
          </a:p>
          <a:p>
            <a:pPr marL="25399" indent="0" algn="ctr">
              <a:buNone/>
            </a:pPr>
            <a:r>
              <a:rPr lang="en-US" dirty="0"/>
              <a:t>An HDF5 file where internal structures are arranged for more efficient data access when in cloud object stores. </a:t>
            </a:r>
            <a:endParaRPr lang="en-US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5DDF6D-7B17-E631-1877-3AC30A36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047" y="274639"/>
            <a:ext cx="8596648" cy="876068"/>
          </a:xfrm>
        </p:spPr>
        <p:txBody>
          <a:bodyPr>
            <a:noAutofit/>
          </a:bodyPr>
          <a:lstStyle/>
          <a:p>
            <a:r>
              <a:rPr lang="en-US" dirty="0"/>
              <a:t>Cloud Optimized HDF5</a:t>
            </a:r>
            <a:r>
              <a:rPr lang="en-US" baseline="30000" dirty="0"/>
              <a:t>*</a:t>
            </a:r>
            <a:r>
              <a:rPr lang="en-US" dirty="0"/>
              <a:t> 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53968-3878-8CE8-AC5A-4221C8DEB12A}"/>
              </a:ext>
            </a:extLst>
          </p:cNvPr>
          <p:cNvSpPr txBox="1"/>
          <p:nvPr/>
        </p:nvSpPr>
        <p:spPr>
          <a:xfrm>
            <a:off x="5939268" y="5641011"/>
            <a:ext cx="2640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*Hierarchical Data Format Version 5</a:t>
            </a:r>
          </a:p>
        </p:txBody>
      </p:sp>
    </p:spTree>
    <p:extLst>
      <p:ext uri="{BB962C8B-B14F-4D97-AF65-F5344CB8AC3E}">
        <p14:creationId xmlns:p14="http://schemas.microsoft.com/office/powerpoint/2010/main" val="1091284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B1D5E1-E168-7876-895B-BB6866A87E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One file = one cloud store object.</a:t>
            </a:r>
          </a:p>
          <a:p>
            <a:r>
              <a:rPr lang="en-US" dirty="0"/>
              <a:t>Read-only data access. </a:t>
            </a:r>
          </a:p>
          <a:p>
            <a:r>
              <a:rPr lang="en-US" dirty="0"/>
              <a:t>Data reading based on HTTP</a:t>
            </a:r>
            <a:r>
              <a:rPr lang="en-US" baseline="30000" dirty="0"/>
              <a:t>*</a:t>
            </a:r>
            <a:r>
              <a:rPr lang="en-US" dirty="0"/>
              <a:t> range GET requests with specific file offsets and size of bytes.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FC3D76-8ABD-C9ED-A4E2-1B475363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Optimized Means…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BD1AFD-338B-0F5E-0C27-18FC55F7F821}"/>
              </a:ext>
            </a:extLst>
          </p:cNvPr>
          <p:cNvSpPr txBox="1"/>
          <p:nvPr/>
        </p:nvSpPr>
        <p:spPr>
          <a:xfrm>
            <a:off x="5917173" y="6285875"/>
            <a:ext cx="21226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*Hypertext Transfer Protocol</a:t>
            </a:r>
          </a:p>
        </p:txBody>
      </p:sp>
    </p:spTree>
    <p:extLst>
      <p:ext uri="{BB962C8B-B14F-4D97-AF65-F5344CB8AC3E}">
        <p14:creationId xmlns:p14="http://schemas.microsoft.com/office/powerpoint/2010/main" val="223775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8A91F4-8724-17B5-8624-114FBB8A5B7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341423"/>
            <a:ext cx="8229600" cy="4742516"/>
          </a:xfrm>
        </p:spPr>
        <p:txBody>
          <a:bodyPr/>
          <a:lstStyle/>
          <a:p>
            <a:r>
              <a:rPr lang="en-US" dirty="0"/>
              <a:t>Least amount of reformatting from archive tapes to cloud object stores.</a:t>
            </a:r>
          </a:p>
          <a:p>
            <a:r>
              <a:rPr lang="en-US" dirty="0"/>
              <a:t>HDF5 library instead of custom HDF5 file format readers with limited capabilities.</a:t>
            </a:r>
          </a:p>
          <a:p>
            <a:r>
              <a:rPr lang="en-US" dirty="0"/>
              <a:t>Fast content scanning when files are in object store.</a:t>
            </a:r>
          </a:p>
          <a:p>
            <a:r>
              <a:rPr lang="en-US" dirty="0"/>
              <a:t>Efficient data access for both cloud-native and conventional applications.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D77870-E81C-D20F-650D-4167E374D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41" y="317503"/>
            <a:ext cx="8925059" cy="876068"/>
          </a:xfrm>
        </p:spPr>
        <p:txBody>
          <a:bodyPr/>
          <a:lstStyle/>
          <a:p>
            <a:r>
              <a:rPr lang="en-US" dirty="0"/>
              <a:t>Why Cloud-Optimized HDF5 Files?</a:t>
            </a:r>
          </a:p>
        </p:txBody>
      </p:sp>
    </p:spTree>
    <p:extLst>
      <p:ext uri="{BB962C8B-B14F-4D97-AF65-F5344CB8AC3E}">
        <p14:creationId xmlns:p14="http://schemas.microsoft.com/office/powerpoint/2010/main" val="875713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6232-DCA1-21E3-ACA9-0F9DCE8642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Large dataset chunk size (2-16 MiB</a:t>
            </a:r>
            <a:r>
              <a:rPr lang="en-US" baseline="30000" dirty="0"/>
              <a:t>*</a:t>
            </a:r>
            <a:r>
              <a:rPr lang="en-US" dirty="0"/>
              <a:t>).</a:t>
            </a:r>
          </a:p>
          <a:p>
            <a:r>
              <a:rPr lang="en-US" dirty="0"/>
              <a:t>Minimal use of variable-length datatypes.</a:t>
            </a:r>
          </a:p>
          <a:p>
            <a:r>
              <a:rPr lang="en-US" dirty="0"/>
              <a:t>Combined internal file metadata.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E7AC7F-6820-9EE2-1D18-7EF33CE86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2739"/>
            <a:ext cx="8229600" cy="876068"/>
          </a:xfrm>
        </p:spPr>
        <p:txBody>
          <a:bodyPr/>
          <a:lstStyle/>
          <a:p>
            <a:r>
              <a:rPr lang="en-US" dirty="0"/>
              <a:t>What Makes a Cloud-Optimized HDF5 File?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430515-97EA-024F-09DB-5CADD3731A54}"/>
              </a:ext>
            </a:extLst>
          </p:cNvPr>
          <p:cNvSpPr txBox="1"/>
          <p:nvPr/>
        </p:nvSpPr>
        <p:spPr>
          <a:xfrm>
            <a:off x="6599667" y="5768012"/>
            <a:ext cx="2114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  <a:r>
              <a:rPr lang="en-US" sz="1200" dirty="0"/>
              <a:t>mebibyte (1,048,576 bytes)</a:t>
            </a:r>
          </a:p>
        </p:txBody>
      </p:sp>
    </p:spTree>
    <p:extLst>
      <p:ext uri="{BB962C8B-B14F-4D97-AF65-F5344CB8AC3E}">
        <p14:creationId xmlns:p14="http://schemas.microsoft.com/office/powerpoint/2010/main" val="3410136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6232-DCA1-21E3-ACA9-0F9DCE8642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Chunk </a:t>
            </a:r>
            <a:r>
              <a:rPr lang="en-US" i="1" dirty="0"/>
              <a:t>size</a:t>
            </a:r>
            <a:r>
              <a:rPr lang="en-US" dirty="0"/>
              <a:t> is a product of the dataset’s datatype size in bytes and the chunk’s </a:t>
            </a:r>
            <a:r>
              <a:rPr lang="en-US" i="1" dirty="0"/>
              <a:t>shape</a:t>
            </a:r>
            <a:r>
              <a:rPr lang="en-US" dirty="0"/>
              <a:t> (number of elements for each dimension).</a:t>
            </a:r>
          </a:p>
          <a:p>
            <a:r>
              <a:rPr lang="en-US" dirty="0"/>
              <a:t>AWS</a:t>
            </a:r>
            <a:r>
              <a:rPr lang="en-US" sz="3600" dirty="0"/>
              <a:t>*</a:t>
            </a:r>
            <a:r>
              <a:rPr lang="en-US" dirty="0"/>
              <a:t> best practice document claims one HTTP range GET request should be 8–16 MiB.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E7AC7F-6820-9EE2-1D18-7EF33CE86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Dataset Chunk Sizes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035AC7-19C5-D9E7-B2FC-7B084193B1A0}"/>
              </a:ext>
            </a:extLst>
          </p:cNvPr>
          <p:cNvSpPr txBox="1"/>
          <p:nvPr/>
        </p:nvSpPr>
        <p:spPr>
          <a:xfrm>
            <a:off x="6400800" y="5786439"/>
            <a:ext cx="2386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  <a:r>
              <a:rPr lang="en-US" dirty="0"/>
              <a:t>Amazon Web Service</a:t>
            </a:r>
          </a:p>
        </p:txBody>
      </p:sp>
    </p:spTree>
    <p:extLst>
      <p:ext uri="{BB962C8B-B14F-4D97-AF65-F5344CB8AC3E}">
        <p14:creationId xmlns:p14="http://schemas.microsoft.com/office/powerpoint/2010/main" val="3405792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6232-DCA1-21E3-ACA9-0F9DCE8642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Chunk shape still needs to account for likely data access patterns.</a:t>
            </a:r>
          </a:p>
          <a:p>
            <a:r>
              <a:rPr lang="en-US" dirty="0"/>
              <a:t>Default HDF5 library </a:t>
            </a:r>
            <a:r>
              <a:rPr lang="en-US" i="1" dirty="0"/>
              <a:t>dataset chunk cache</a:t>
            </a:r>
            <a:r>
              <a:rPr lang="en-US" dirty="0"/>
              <a:t> only 1 MiB but is configurable </a:t>
            </a:r>
            <a:r>
              <a:rPr lang="en-US" i="1" dirty="0"/>
              <a:t>per dataset</a:t>
            </a:r>
            <a:r>
              <a:rPr lang="en-US" dirty="0"/>
              <a:t>.</a:t>
            </a:r>
          </a:p>
          <a:p>
            <a:r>
              <a:rPr lang="en-US" dirty="0"/>
              <a:t>Chunk cache size can have significant impact on I/O performance.</a:t>
            </a:r>
          </a:p>
          <a:p>
            <a:r>
              <a:rPr lang="en-US" dirty="0"/>
              <a:t>Trade-off between chunk size and compression/decompression speed.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E7AC7F-6820-9EE2-1D18-7EF33CE86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Dataset Chunk Sizes </a:t>
            </a:r>
            <a:r>
              <a:rPr lang="en-US" sz="3200" dirty="0"/>
              <a:t>(cont.)</a:t>
            </a:r>
          </a:p>
        </p:txBody>
      </p:sp>
    </p:spTree>
    <p:extLst>
      <p:ext uri="{BB962C8B-B14F-4D97-AF65-F5344CB8AC3E}">
        <p14:creationId xmlns:p14="http://schemas.microsoft.com/office/powerpoint/2010/main" val="688954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2493B4-F2E5-4884-F5E9-B24503061C5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425" y="1091085"/>
            <a:ext cx="8976575" cy="4742516"/>
          </a:xfrm>
        </p:spPr>
        <p:txBody>
          <a:bodyPr/>
          <a:lstStyle/>
          <a:p>
            <a:r>
              <a:rPr lang="en-US" dirty="0"/>
              <a:t>HDF5 library</a:t>
            </a:r>
          </a:p>
          <a:p>
            <a:pPr lv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Helvetica" pitchFamily="2" charset="0"/>
                <a:hlinkClick r:id="rId2"/>
              </a:rPr>
              <a:t>H5Pset_cache()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 for all datasets in a file</a:t>
            </a:r>
          </a:p>
          <a:p>
            <a:pPr lv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Helvetica" pitchFamily="2" charset="0"/>
                <a:hlinkClick r:id="rId3"/>
              </a:rPr>
              <a:t>H5Pset_chunk_cache()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 for individual datasets</a:t>
            </a:r>
            <a:endParaRPr lang="en-US" dirty="0"/>
          </a:p>
          <a:p>
            <a:r>
              <a:rPr lang="en-US" dirty="0"/>
              <a:t>h5py</a:t>
            </a:r>
          </a:p>
          <a:p>
            <a:pPr lv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Helvetica" pitchFamily="2" charset="0"/>
                <a:hlinkClick r:id="rId4"/>
              </a:rPr>
              <a:t>h5py.File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 class for all datasets in a file</a:t>
            </a:r>
          </a:p>
          <a:p>
            <a:pPr lv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Helvetica" pitchFamily="2" charset="0"/>
                <a:hlinkClick r:id="rId5"/>
              </a:rPr>
              <a:t>h5py.Group.require_dataset()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 method for individual datasets</a:t>
            </a:r>
            <a:endParaRPr lang="en-US" dirty="0"/>
          </a:p>
          <a:p>
            <a:r>
              <a:rPr lang="en-US" dirty="0" err="1"/>
              <a:t>netCDF</a:t>
            </a:r>
            <a:r>
              <a:rPr lang="en-US" baseline="30000" dirty="0"/>
              <a:t>*</a:t>
            </a:r>
            <a:r>
              <a:rPr lang="en-US" dirty="0"/>
              <a:t> library</a:t>
            </a:r>
          </a:p>
          <a:p>
            <a:pPr lvl="1"/>
            <a:r>
              <a:rPr lang="en-US" dirty="0">
                <a:hlinkClick r:id="rId6"/>
              </a:rPr>
              <a:t>nc_set_chunk_cache()</a:t>
            </a:r>
            <a:r>
              <a:rPr lang="en-US" dirty="0"/>
              <a:t> for all variables in a file</a:t>
            </a:r>
          </a:p>
          <a:p>
            <a:pPr lvl="1"/>
            <a:r>
              <a:rPr lang="en-US" dirty="0" err="1">
                <a:hlinkClick r:id="rId7"/>
              </a:rPr>
              <a:t>nc_get_var_chunk_cache</a:t>
            </a:r>
            <a:r>
              <a:rPr lang="en-US" dirty="0">
                <a:hlinkClick r:id="rId7"/>
              </a:rPr>
              <a:t>()</a:t>
            </a:r>
            <a:r>
              <a:rPr lang="en-US" dirty="0"/>
              <a:t> for individual variables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E826B2-3411-347D-7949-16A0EEBAB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Set Chunk Cache Size?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788194-8357-0144-58C4-027B7F013586}"/>
              </a:ext>
            </a:extLst>
          </p:cNvPr>
          <p:cNvSpPr txBox="1"/>
          <p:nvPr/>
        </p:nvSpPr>
        <p:spPr>
          <a:xfrm>
            <a:off x="5359715" y="6439501"/>
            <a:ext cx="2241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*Network Common Data Form</a:t>
            </a:r>
          </a:p>
        </p:txBody>
      </p:sp>
    </p:spTree>
    <p:extLst>
      <p:ext uri="{BB962C8B-B14F-4D97-AF65-F5344CB8AC3E}">
        <p14:creationId xmlns:p14="http://schemas.microsoft.com/office/powerpoint/2010/main" val="2853232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82B37F-F3BE-4E8E-B397-D19949A1F01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Current implementation of variable-length (</a:t>
            </a:r>
            <a:r>
              <a:rPr lang="en-US" dirty="0" err="1"/>
              <a:t>vlen</a:t>
            </a:r>
            <a:r>
              <a:rPr lang="en-US" dirty="0"/>
              <a:t>) data in HDF5 files prevents easy retrieval using HTTP range GET requests.</a:t>
            </a:r>
          </a:p>
          <a:p>
            <a:r>
              <a:rPr lang="en-US" dirty="0"/>
              <a:t>Alternative access methods require duplicating </a:t>
            </a:r>
            <a:r>
              <a:rPr lang="en-US" dirty="0" err="1"/>
              <a:t>vlen</a:t>
            </a:r>
            <a:r>
              <a:rPr lang="en-US" dirty="0"/>
              <a:t> data outside its file or custom HDF5 file format reader.</a:t>
            </a:r>
          </a:p>
          <a:p>
            <a:r>
              <a:rPr lang="en-US" dirty="0"/>
              <a:t>Minimize use of these datatypes </a:t>
            </a:r>
            <a:r>
              <a:rPr lang="en-US" b="1" dirty="0"/>
              <a:t>in HDF5 datasets</a:t>
            </a:r>
            <a:r>
              <a:rPr lang="en-US" dirty="0"/>
              <a:t> if not using the HDF5 library for cloud data access.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8D8C9A-7715-75D9-9DB4-B6F48B1A5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Variable-Length Datatypes</a:t>
            </a:r>
          </a:p>
        </p:txBody>
      </p:sp>
    </p:spTree>
    <p:extLst>
      <p:ext uri="{BB962C8B-B14F-4D97-AF65-F5344CB8AC3E}">
        <p14:creationId xmlns:p14="http://schemas.microsoft.com/office/powerpoint/2010/main" val="576036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879EEE-0F14-4DC1-490B-E07D48F67B9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Only one data read needed to learn about a file’s content (what’s in it, and where it is).</a:t>
            </a:r>
          </a:p>
          <a:p>
            <a:r>
              <a:rPr lang="en-US" dirty="0"/>
              <a:t>Important for all use cases that require file’s content prior any data reads.</a:t>
            </a:r>
          </a:p>
          <a:p>
            <a:r>
              <a:rPr lang="en-US" dirty="0"/>
              <a:t>The HDF5 library </a:t>
            </a:r>
            <a:r>
              <a:rPr lang="en-US" b="1" dirty="0"/>
              <a:t>by default</a:t>
            </a:r>
            <a:r>
              <a:rPr lang="en-US" dirty="0"/>
              <a:t> spreads internal file metadata in small blocks throughout the file.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537DC8-30B5-7F90-588F-DDC10695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4639"/>
            <a:ext cx="8519375" cy="876068"/>
          </a:xfrm>
        </p:spPr>
        <p:txBody>
          <a:bodyPr/>
          <a:lstStyle/>
          <a:p>
            <a:r>
              <a:rPr lang="en-US" dirty="0"/>
              <a:t>Combined Internal File Metadata</a:t>
            </a:r>
          </a:p>
        </p:txBody>
      </p:sp>
    </p:spTree>
    <p:extLst>
      <p:ext uri="{BB962C8B-B14F-4D97-AF65-F5344CB8AC3E}">
        <p14:creationId xmlns:p14="http://schemas.microsoft.com/office/powerpoint/2010/main" val="3402150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879EEE-0F14-4DC1-490B-E07D48F67B9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39750" indent="-514350">
              <a:buFont typeface="+mj-lt"/>
              <a:buAutoNum type="arabicPeriod"/>
            </a:pPr>
            <a:r>
              <a:rPr lang="en-US" dirty="0"/>
              <a:t>Create files with Paged Aggregation file space management strategy.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Create files with increased file metadata block.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Store file’s content information in it’s User Block.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537DC8-30B5-7F90-588F-DDC10695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00397"/>
            <a:ext cx="8519375" cy="876068"/>
          </a:xfrm>
        </p:spPr>
        <p:txBody>
          <a:bodyPr/>
          <a:lstStyle/>
          <a:p>
            <a:r>
              <a:rPr lang="en-US" dirty="0"/>
              <a:t>How to Combine Internal File Metadata?</a:t>
            </a:r>
          </a:p>
        </p:txBody>
      </p:sp>
    </p:spTree>
    <p:extLst>
      <p:ext uri="{BB962C8B-B14F-4D97-AF65-F5344CB8AC3E}">
        <p14:creationId xmlns:p14="http://schemas.microsoft.com/office/powerpoint/2010/main" val="3421847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B68099-B9E4-5852-5433-789CE21822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1257" y="1284271"/>
            <a:ext cx="8703129" cy="4742516"/>
          </a:xfrm>
        </p:spPr>
        <p:txBody>
          <a:bodyPr/>
          <a:lstStyle/>
          <a:p>
            <a:r>
              <a:rPr lang="en-US" dirty="0"/>
              <a:t>One of available file space management strategies. </a:t>
            </a:r>
            <a:r>
              <a:rPr lang="en-US" b="1" dirty="0"/>
              <a:t>Not the default.</a:t>
            </a:r>
          </a:p>
          <a:p>
            <a:r>
              <a:rPr lang="en-US" dirty="0"/>
              <a:t>Can only be set at file creation.</a:t>
            </a:r>
          </a:p>
          <a:p>
            <a:r>
              <a:rPr lang="en-US" dirty="0"/>
              <a:t>Best suited when file content is added once and never modified.</a:t>
            </a:r>
          </a:p>
          <a:p>
            <a:r>
              <a:rPr lang="en-US" dirty="0"/>
              <a:t>The library will always read and write in file pages.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FE71AA-E2D9-6A0A-0FFE-4F8635EA3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HDF5 Paged Aggregation</a:t>
            </a:r>
          </a:p>
        </p:txBody>
      </p:sp>
    </p:spTree>
    <p:extLst>
      <p:ext uri="{BB962C8B-B14F-4D97-AF65-F5344CB8AC3E}">
        <p14:creationId xmlns:p14="http://schemas.microsoft.com/office/powerpoint/2010/main" val="3227551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B68099-B9E4-5852-5433-789CE21822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1257" y="1284271"/>
            <a:ext cx="8703129" cy="4742516"/>
          </a:xfrm>
        </p:spPr>
        <p:txBody>
          <a:bodyPr/>
          <a:lstStyle/>
          <a:p>
            <a:r>
              <a:rPr lang="en-US" dirty="0"/>
              <a:t>Internal file metadata and raw data are organized in separate </a:t>
            </a:r>
            <a:r>
              <a:rPr lang="en-US" i="1" dirty="0"/>
              <a:t>pages</a:t>
            </a:r>
            <a:r>
              <a:rPr lang="en-US" dirty="0"/>
              <a:t> of specified size.</a:t>
            </a:r>
          </a:p>
          <a:p>
            <a:r>
              <a:rPr lang="en-US" dirty="0"/>
              <a:t>Setting an appropriate page size can have all internal file metadata in just one page.</a:t>
            </a:r>
          </a:p>
          <a:p>
            <a:r>
              <a:rPr lang="en-US" dirty="0"/>
              <a:t>Only page aggregated files can use library’s page buffer cache that can significantly reduce subsequent data access.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FE71AA-E2D9-6A0A-0FFE-4F8635EA3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HDF5 Paged Aggregation </a:t>
            </a:r>
            <a:r>
              <a:rPr lang="en-US" sz="2400" dirty="0"/>
              <a:t>(cont’d)</a:t>
            </a:r>
          </a:p>
        </p:txBody>
      </p:sp>
    </p:spTree>
    <p:extLst>
      <p:ext uri="{BB962C8B-B14F-4D97-AF65-F5344CB8AC3E}">
        <p14:creationId xmlns:p14="http://schemas.microsoft.com/office/powerpoint/2010/main" val="2901025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0A2191-4FAE-7158-CEB9-DED07F7390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1284271"/>
            <a:ext cx="9144000" cy="4742516"/>
          </a:xfrm>
        </p:spPr>
        <p:txBody>
          <a:bodyPr/>
          <a:lstStyle/>
          <a:p>
            <a:r>
              <a:rPr lang="en-US" dirty="0"/>
              <a:t>HDF5 library:</a:t>
            </a:r>
            <a:endParaRPr lang="en-US" sz="2300" dirty="0">
              <a:latin typeface="Monaco" pitchFamily="2" charset="77"/>
            </a:endParaRPr>
          </a:p>
          <a:p>
            <a:pPr marL="25399" indent="0">
              <a:buNone/>
            </a:pPr>
            <a:r>
              <a:rPr lang="en-US" sz="1800" dirty="0">
                <a:latin typeface="Monaco" pitchFamily="2" charset="77"/>
              </a:rPr>
              <a:t>   </a:t>
            </a:r>
            <a:r>
              <a:rPr lang="en-US" sz="1800" dirty="0">
                <a:latin typeface="Monaco" pitchFamily="2" charset="77"/>
                <a:hlinkClick r:id="rId3"/>
              </a:rPr>
              <a:t>H5Pset_file_space_strategy</a:t>
            </a:r>
            <a:r>
              <a:rPr lang="en-US" sz="1800" dirty="0">
                <a:latin typeface="Monaco" pitchFamily="2" charset="77"/>
              </a:rPr>
              <a:t>(</a:t>
            </a:r>
            <a:r>
              <a:rPr lang="en-US" sz="1800" dirty="0" err="1">
                <a:latin typeface="Monaco" pitchFamily="2" charset="77"/>
              </a:rPr>
              <a:t>fcpl</a:t>
            </a:r>
            <a:r>
              <a:rPr lang="en-US" sz="1800" dirty="0">
                <a:latin typeface="Monaco" pitchFamily="2" charset="77"/>
              </a:rPr>
              <a:t>, H5F_FSPACE_STRATEGY_PAGE,…)</a:t>
            </a:r>
            <a:endParaRPr lang="en-US" sz="1800" dirty="0"/>
          </a:p>
          <a:p>
            <a:pPr marL="25399" indent="0">
              <a:buNone/>
            </a:pPr>
            <a:r>
              <a:rPr lang="en-US" sz="1800" dirty="0">
                <a:latin typeface="Monaco" pitchFamily="2" charset="77"/>
              </a:rPr>
              <a:t>   </a:t>
            </a:r>
            <a:r>
              <a:rPr lang="en-US" sz="1800" dirty="0">
                <a:latin typeface="Monaco" pitchFamily="2" charset="77"/>
                <a:hlinkClick r:id="rId4"/>
              </a:rPr>
              <a:t>H5Pset_file_space_page_size</a:t>
            </a:r>
            <a:r>
              <a:rPr lang="en-US" sz="1800" dirty="0">
                <a:latin typeface="Monaco" pitchFamily="2" charset="77"/>
              </a:rPr>
              <a:t>(</a:t>
            </a:r>
            <a:r>
              <a:rPr lang="en-US" sz="1800" dirty="0" err="1">
                <a:latin typeface="Monaco" pitchFamily="2" charset="77"/>
              </a:rPr>
              <a:t>fcpl</a:t>
            </a:r>
            <a:r>
              <a:rPr lang="en-US" sz="1800" dirty="0">
                <a:latin typeface="Monaco" pitchFamily="2" charset="77"/>
              </a:rPr>
              <a:t>, </a:t>
            </a:r>
            <a:r>
              <a:rPr lang="en-US" sz="1800" dirty="0" err="1">
                <a:latin typeface="Monaco" pitchFamily="2" charset="77"/>
              </a:rPr>
              <a:t>page_size</a:t>
            </a:r>
            <a:r>
              <a:rPr lang="en-US" sz="1800" dirty="0">
                <a:latin typeface="Monaco" pitchFamily="2" charset="77"/>
              </a:rPr>
              <a:t>)</a:t>
            </a:r>
            <a:r>
              <a:rPr lang="en-US" sz="1800" dirty="0"/>
              <a:t> </a:t>
            </a:r>
            <a:endParaRPr lang="en-US" sz="1800" dirty="0">
              <a:latin typeface="Monaco" pitchFamily="2" charset="77"/>
            </a:endParaRPr>
          </a:p>
          <a:p>
            <a:pPr marL="25399" indent="0">
              <a:buNone/>
            </a:pPr>
            <a:r>
              <a:rPr lang="en-US" sz="2300" dirty="0">
                <a:latin typeface="Monaco" pitchFamily="2" charset="77"/>
              </a:rPr>
              <a:t>  </a:t>
            </a:r>
            <a:r>
              <a:rPr lang="en-US" sz="2300" dirty="0" err="1">
                <a:latin typeface="Monaco" pitchFamily="2" charset="77"/>
              </a:rPr>
              <a:t>fcpl</a:t>
            </a:r>
            <a:r>
              <a:rPr lang="en-US" dirty="0"/>
              <a:t>: file creation property list</a:t>
            </a:r>
          </a:p>
          <a:p>
            <a:pPr marL="482599" indent="-457200"/>
            <a:r>
              <a:rPr lang="en-US" dirty="0"/>
              <a:t>h5py</a:t>
            </a:r>
          </a:p>
          <a:p>
            <a:pPr marL="939799" lvl="1" indent="-457200"/>
            <a:r>
              <a:rPr lang="en-US" dirty="0">
                <a:hlinkClick r:id="rId5"/>
              </a:rPr>
              <a:t>h5py.File</a:t>
            </a:r>
            <a:r>
              <a:rPr lang="en-US" dirty="0"/>
              <a:t> class</a:t>
            </a:r>
          </a:p>
          <a:p>
            <a:pPr marL="482599" indent="-457200"/>
            <a:r>
              <a:rPr lang="en-US" dirty="0" err="1"/>
              <a:t>netCDF</a:t>
            </a:r>
            <a:r>
              <a:rPr lang="en-US" dirty="0"/>
              <a:t> library</a:t>
            </a:r>
          </a:p>
          <a:p>
            <a:pPr marL="939799" lvl="1" indent="-457200"/>
            <a:r>
              <a:rPr lang="en-US" dirty="0"/>
              <a:t>Not supported yet.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57B1A8-4DD2-35C7-5AB4-082E5561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686800" cy="876068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Create Paged Aggregated Files</a:t>
            </a:r>
          </a:p>
        </p:txBody>
      </p:sp>
    </p:spTree>
    <p:extLst>
      <p:ext uri="{BB962C8B-B14F-4D97-AF65-F5344CB8AC3E}">
        <p14:creationId xmlns:p14="http://schemas.microsoft.com/office/powerpoint/2010/main" val="856346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0A2191-4FAE-7158-CEB9-DED07F7390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1284271"/>
            <a:ext cx="9144000" cy="4742516"/>
          </a:xfrm>
        </p:spPr>
        <p:txBody>
          <a:bodyPr/>
          <a:lstStyle/>
          <a:p>
            <a:pPr marL="25400" indent="0">
              <a:buNone/>
            </a:pPr>
            <a:endParaRPr lang="en-US" dirty="0"/>
          </a:p>
          <a:p>
            <a:pPr marL="482588" lvl="1" indent="0">
              <a:buNone/>
            </a:pPr>
            <a:r>
              <a:rPr lang="en-US" sz="1800" dirty="0"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</a:rPr>
              <a:t>$ h5repack –S PAGE –G PAGE_SIZE_BYTES in.h5 out.h5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57B1A8-4DD2-35C7-5AB4-082E5561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686800" cy="876068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Apply Paged Aggregation to Existing Files</a:t>
            </a:r>
          </a:p>
        </p:txBody>
      </p:sp>
    </p:spTree>
    <p:extLst>
      <p:ext uri="{BB962C8B-B14F-4D97-AF65-F5344CB8AC3E}">
        <p14:creationId xmlns:p14="http://schemas.microsoft.com/office/powerpoint/2010/main" val="4190779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151454-06A7-9179-8169-FF586DAD4B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Applies to non-page aggregated files.</a:t>
            </a:r>
          </a:p>
          <a:p>
            <a:r>
              <a:rPr lang="en-US" dirty="0"/>
              <a:t>Internal metadata stored in metadata blocks in a file. Default size is 2048 bytes.</a:t>
            </a:r>
          </a:p>
          <a:p>
            <a:r>
              <a:rPr lang="en-US" dirty="0"/>
              <a:t>Setting a bigger block at file creation can combine internal metadata into a single contiguous block.</a:t>
            </a:r>
          </a:p>
          <a:p>
            <a:r>
              <a:rPr lang="en-US" dirty="0"/>
              <a:t>Recommend to make the block size at equal the entire internal file metadata.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FA21F8-5579-FB58-8A5E-983A0572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Metadata Block Size</a:t>
            </a:r>
          </a:p>
        </p:txBody>
      </p:sp>
    </p:spTree>
    <p:extLst>
      <p:ext uri="{BB962C8B-B14F-4D97-AF65-F5344CB8AC3E}">
        <p14:creationId xmlns:p14="http://schemas.microsoft.com/office/powerpoint/2010/main" val="1370865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0A2191-4FAE-7158-CEB9-DED07F7390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1400182"/>
            <a:ext cx="9144000" cy="4742516"/>
          </a:xfrm>
        </p:spPr>
        <p:txBody>
          <a:bodyPr/>
          <a:lstStyle/>
          <a:p>
            <a:r>
              <a:rPr lang="en-US" dirty="0"/>
              <a:t>HDF5 library:</a:t>
            </a:r>
            <a:endParaRPr lang="en-US" sz="2300" dirty="0">
              <a:latin typeface="Monaco" pitchFamily="2" charset="77"/>
            </a:endParaRPr>
          </a:p>
          <a:p>
            <a:pPr marL="25399" indent="0">
              <a:buNone/>
            </a:pPr>
            <a:r>
              <a:rPr lang="en-US" sz="1800" dirty="0">
                <a:latin typeface="Monaco" pitchFamily="2" charset="77"/>
              </a:rPr>
              <a:t>   </a:t>
            </a:r>
            <a:r>
              <a:rPr lang="en-US" sz="1800" dirty="0">
                <a:latin typeface="Monaco" pitchFamily="2" charset="77"/>
                <a:hlinkClick r:id="rId3"/>
              </a:rPr>
              <a:t>H5Pset_meta_block_size</a:t>
            </a:r>
            <a:r>
              <a:rPr lang="en-US" sz="1800" dirty="0">
                <a:latin typeface="Monaco" pitchFamily="2" charset="77"/>
              </a:rPr>
              <a:t>(</a:t>
            </a:r>
            <a:r>
              <a:rPr lang="en-US" sz="1800" dirty="0" err="1">
                <a:latin typeface="Monaco" pitchFamily="2" charset="77"/>
              </a:rPr>
              <a:t>fapl</a:t>
            </a:r>
            <a:r>
              <a:rPr lang="en-US" sz="1800" dirty="0">
                <a:latin typeface="Monaco" pitchFamily="2" charset="77"/>
              </a:rPr>
              <a:t>, </a:t>
            </a:r>
            <a:r>
              <a:rPr lang="en-US" sz="1800" dirty="0" err="1">
                <a:latin typeface="Monaco" pitchFamily="2" charset="77"/>
              </a:rPr>
              <a:t>block_size</a:t>
            </a:r>
            <a:r>
              <a:rPr lang="en-US" sz="1800" dirty="0">
                <a:latin typeface="Monaco" pitchFamily="2" charset="77"/>
              </a:rPr>
              <a:t>,…)</a:t>
            </a:r>
            <a:endParaRPr lang="en-US" sz="1800" dirty="0"/>
          </a:p>
          <a:p>
            <a:pPr marL="25399" indent="0">
              <a:buNone/>
            </a:pPr>
            <a:r>
              <a:rPr lang="en-US" sz="2300" dirty="0" err="1">
                <a:latin typeface="Monaco" pitchFamily="2" charset="77"/>
              </a:rPr>
              <a:t>fapl</a:t>
            </a:r>
            <a:r>
              <a:rPr lang="en-US" dirty="0"/>
              <a:t>: file access property list</a:t>
            </a:r>
          </a:p>
          <a:p>
            <a:pPr marL="482599" indent="-457200"/>
            <a:r>
              <a:rPr lang="en-US" dirty="0"/>
              <a:t>h5py</a:t>
            </a:r>
          </a:p>
          <a:p>
            <a:pPr marL="939799" lvl="1" indent="-457200"/>
            <a:r>
              <a:rPr lang="en-US" dirty="0">
                <a:hlinkClick r:id="rId4"/>
              </a:rPr>
              <a:t>h5py.File</a:t>
            </a:r>
            <a:r>
              <a:rPr lang="en-US" dirty="0"/>
              <a:t> class</a:t>
            </a:r>
          </a:p>
          <a:p>
            <a:pPr marL="482599" indent="-457200"/>
            <a:r>
              <a:rPr lang="en-US" dirty="0" err="1"/>
              <a:t>netCDF</a:t>
            </a:r>
            <a:r>
              <a:rPr lang="en-US" dirty="0"/>
              <a:t> library</a:t>
            </a:r>
          </a:p>
          <a:p>
            <a:pPr marL="939799" lvl="1" indent="-457200"/>
            <a:r>
              <a:rPr lang="en-US" dirty="0"/>
              <a:t>Not supported yet.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57B1A8-4DD2-35C7-5AB4-082E5561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686800" cy="876068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Create Files with Larger Metadata Block</a:t>
            </a:r>
          </a:p>
        </p:txBody>
      </p:sp>
    </p:spTree>
    <p:extLst>
      <p:ext uri="{BB962C8B-B14F-4D97-AF65-F5344CB8AC3E}">
        <p14:creationId xmlns:p14="http://schemas.microsoft.com/office/powerpoint/2010/main" val="308034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0A2191-4FAE-7158-CEB9-DED07F7390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1284271"/>
            <a:ext cx="9144000" cy="4742516"/>
          </a:xfrm>
        </p:spPr>
        <p:txBody>
          <a:bodyPr/>
          <a:lstStyle/>
          <a:p>
            <a:pPr marL="25400" indent="0">
              <a:buNone/>
            </a:pPr>
            <a:endParaRPr lang="en-US" dirty="0"/>
          </a:p>
          <a:p>
            <a:pPr marL="482588" lvl="1" indent="0">
              <a:buNone/>
            </a:pPr>
            <a:r>
              <a:rPr lang="en-US" sz="1800" dirty="0"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</a:rPr>
              <a:t>$ h5repack –-</a:t>
            </a:r>
            <a:r>
              <a:rPr lang="en-US" sz="1800" dirty="0" err="1"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</a:rPr>
              <a:t>metadata_block_size</a:t>
            </a:r>
            <a:r>
              <a:rPr lang="en-US" sz="1800" dirty="0"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</a:rPr>
              <a:t> SIZE_BYTES in.h5 out.h5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57B1A8-4DD2-35C7-5AB4-082E5561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3276"/>
            <a:ext cx="8686800" cy="876068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Increase Metadata Block for Existing Files</a:t>
            </a:r>
          </a:p>
        </p:txBody>
      </p:sp>
    </p:spTree>
    <p:extLst>
      <p:ext uri="{BB962C8B-B14F-4D97-AF65-F5344CB8AC3E}">
        <p14:creationId xmlns:p14="http://schemas.microsoft.com/office/powerpoint/2010/main" val="109091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F53495-07A0-74D0-3A2A-5261043C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Find Internal File Metadata Size?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5A00EC3-4D91-BDF0-74DE-93977C713976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 bwMode="auto">
          <a:xfrm>
            <a:off x="142876" y="2224368"/>
            <a:ext cx="900612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$ </a:t>
            </a:r>
            <a:r>
              <a:rPr lang="en-US" altLang="en-US" sz="1800" dirty="0">
                <a:solidFill>
                  <a:schemeClr val="accent6"/>
                </a:solidFill>
                <a:latin typeface="Menlo" panose="020B0609030804020204" pitchFamily="49" charset="0"/>
              </a:rPr>
              <a:t>h5stat</a:t>
            </a: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 -S ATL03_20190928165055_00270510_004_01.h5 </a:t>
            </a:r>
          </a:p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Filename: ATL03_20190928165055_00270510_004_01.h5 </a:t>
            </a:r>
          </a:p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File space management strategy: H5F_FSPACE_STRATEGY_FSM_AGGR </a:t>
            </a:r>
          </a:p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File space page size: 4096 bytes </a:t>
            </a:r>
          </a:p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Summary of file space information: </a:t>
            </a:r>
          </a:p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b="1" dirty="0">
                <a:solidFill>
                  <a:schemeClr val="accent6"/>
                </a:solidFill>
                <a:latin typeface="Menlo" panose="020B0609030804020204" pitchFamily="49" charset="0"/>
              </a:rPr>
              <a:t>File metadata: 7713028 bytes </a:t>
            </a:r>
          </a:p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Raw data: 2458294886 bytes </a:t>
            </a:r>
          </a:p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Amount/Percent of tracked free space: 0 bytes/0.0% </a:t>
            </a:r>
          </a:p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Unaccounted space: 91670 bytes </a:t>
            </a:r>
          </a:p>
          <a:p>
            <a:pPr marL="0" indent="0" defTabSz="914377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Menlo" panose="020B0609030804020204" pitchFamily="49" charset="0"/>
              </a:rPr>
              <a:t>Total space: 2466099584 bytes</a:t>
            </a:r>
            <a:endParaRPr lang="en-US" altLang="en-US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86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135193-3185-ADC8-6241-E2CCA9352F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091085"/>
            <a:ext cx="8229600" cy="4742516"/>
          </a:xfrm>
        </p:spPr>
        <p:txBody>
          <a:bodyPr/>
          <a:lstStyle/>
          <a:p>
            <a:r>
              <a:rPr lang="en-US" dirty="0"/>
              <a:t>User block is a block of bytes at the beginning of an HDF5 file that the library skips so any user application content can be stored.</a:t>
            </a:r>
          </a:p>
          <a:p>
            <a:r>
              <a:rPr lang="en-US" dirty="0"/>
              <a:t>Extracted file content information can be stored in the user block to be readily available later with a single data read request.</a:t>
            </a:r>
          </a:p>
          <a:p>
            <a:r>
              <a:rPr lang="en-US" dirty="0"/>
              <a:t>This new info stays with the file – still one cloud store object.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7B48B5-DE95-1344-A78C-9419F94C6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Content Info in User Block</a:t>
            </a:r>
          </a:p>
        </p:txBody>
      </p:sp>
    </p:spTree>
    <p:extLst>
      <p:ext uri="{BB962C8B-B14F-4D97-AF65-F5344CB8AC3E}">
        <p14:creationId xmlns:p14="http://schemas.microsoft.com/office/powerpoint/2010/main" val="2674624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85205F-67B0-B0C5-034C-DFA6CD1E071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HDF5 library</a:t>
            </a:r>
          </a:p>
          <a:p>
            <a:pPr lvl="1"/>
            <a:r>
              <a:rPr lang="en-US" dirty="0">
                <a:hlinkClick r:id="rId2"/>
              </a:rPr>
              <a:t>H5Pset_userblock()</a:t>
            </a:r>
            <a:endParaRPr lang="en-US" dirty="0"/>
          </a:p>
          <a:p>
            <a:r>
              <a:rPr lang="en-US" dirty="0"/>
              <a:t>h5py</a:t>
            </a:r>
          </a:p>
          <a:p>
            <a:pPr lvl="1"/>
            <a:r>
              <a:rPr lang="en-US" dirty="0">
                <a:hlinkClick r:id="rId3"/>
              </a:rPr>
              <a:t>h5py.File</a:t>
            </a:r>
            <a:r>
              <a:rPr lang="en-US" dirty="0"/>
              <a:t> class</a:t>
            </a:r>
          </a:p>
          <a:p>
            <a:r>
              <a:rPr lang="en-US" dirty="0" err="1"/>
              <a:t>netCDF</a:t>
            </a:r>
            <a:r>
              <a:rPr lang="en-US" dirty="0"/>
              <a:t> library</a:t>
            </a:r>
          </a:p>
          <a:p>
            <a:pPr lvl="1"/>
            <a:r>
              <a:rPr lang="en-US" dirty="0"/>
              <a:t>Not supported yet.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BE558C-3081-D0AB-AC3D-1B8C2D6C2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35" y="274639"/>
            <a:ext cx="8860665" cy="876068"/>
          </a:xfrm>
        </p:spPr>
        <p:txBody>
          <a:bodyPr/>
          <a:lstStyle/>
          <a:p>
            <a:r>
              <a:rPr lang="en-US" dirty="0"/>
              <a:t>How to Create File with User Block</a:t>
            </a:r>
          </a:p>
        </p:txBody>
      </p:sp>
    </p:spTree>
    <p:extLst>
      <p:ext uri="{BB962C8B-B14F-4D97-AF65-F5344CB8AC3E}">
        <p14:creationId xmlns:p14="http://schemas.microsoft.com/office/powerpoint/2010/main" val="255716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ABBCD5-E1E9-08D2-FC75-6B8487909F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3031" y="1297149"/>
            <a:ext cx="9040969" cy="4742516"/>
          </a:xfrm>
        </p:spPr>
        <p:txBody>
          <a:bodyPr/>
          <a:lstStyle/>
          <a:p>
            <a:pPr marL="25388" indent="0">
              <a:spcBef>
                <a:spcPts val="560"/>
              </a:spcBef>
              <a:buSzPts val="2800"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Monaco" pitchFamily="2" charset="77"/>
              <a:ea typeface="Menlo" panose="020B0609030804020204" pitchFamily="49" charset="0"/>
              <a:cs typeface="Menlo" panose="020B0609030804020204" pitchFamily="49" charset="0"/>
              <a:sym typeface="Helvetica Neue"/>
            </a:endParaRPr>
          </a:p>
          <a:p>
            <a:pPr marL="25388" indent="0">
              <a:spcBef>
                <a:spcPts val="560"/>
              </a:spcBef>
              <a:buSzPts val="2800"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$ h5repack --block=SIZE_BYTES --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ublock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=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user_block.file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 in.h5 out.h5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Monaco" pitchFamily="2" charset="77"/>
              <a:ea typeface="Menlo" panose="020B0609030804020204" pitchFamily="49" charset="0"/>
              <a:cs typeface="Menlo" panose="020B0609030804020204" pitchFamily="49" charset="0"/>
              <a:sym typeface="Helvetica Neue"/>
            </a:endParaRPr>
          </a:p>
          <a:p>
            <a:pPr marL="25388" indent="0">
              <a:spcBef>
                <a:spcPts val="560"/>
              </a:spcBef>
              <a:buSzPts val="2800"/>
              <a:buNone/>
              <a:defRPr/>
            </a:pPr>
            <a:r>
              <a:rPr lang="en-US" dirty="0"/>
              <a:t>or</a:t>
            </a:r>
            <a:endParaRPr lang="en-US" sz="2200" dirty="0">
              <a:latin typeface="Monaco" pitchFamily="2" charset="77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25388" indent="0">
              <a:spcBef>
                <a:spcPts val="560"/>
              </a:spcBef>
              <a:buSzPts val="2800"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$ h5jam -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 in.h5 -u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user_block.file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Monaco" pitchFamily="2" charset="77"/>
                <a:ea typeface="Menlo" panose="020B0609030804020204" pitchFamily="49" charset="0"/>
                <a:cs typeface="Menlo" panose="020B0609030804020204" pitchFamily="49" charset="0"/>
                <a:sym typeface="Helvetica Neue"/>
              </a:rPr>
              <a:t> -o out.h5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r>
              <a:rPr lang="en-US" dirty="0"/>
              <a:t>IMPORTANT: The user block content must be extracted </a:t>
            </a:r>
            <a:r>
              <a:rPr lang="en-US" b="1" dirty="0"/>
              <a:t>after</a:t>
            </a:r>
            <a:r>
              <a:rPr lang="en-US" dirty="0"/>
              <a:t> the user block has been added if interested in dataset chunk file locations.</a:t>
            </a:r>
          </a:p>
          <a:p>
            <a:pPr marL="25400" indent="0">
              <a:buNone/>
            </a:pPr>
            <a:r>
              <a:rPr lang="en-US" dirty="0"/>
              <a:t>Current HDF5 functions for chunk file locations have a bug so user block must be added.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8FEB06-6BF1-CA38-A566-E19952CD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9034"/>
            <a:ext cx="8229600" cy="876068"/>
          </a:xfrm>
        </p:spPr>
        <p:txBody>
          <a:bodyPr/>
          <a:lstStyle/>
          <a:p>
            <a:r>
              <a:rPr lang="en-US" dirty="0"/>
              <a:t>How to Add User Block to Existing Files</a:t>
            </a:r>
          </a:p>
        </p:txBody>
      </p:sp>
    </p:spTree>
    <p:extLst>
      <p:ext uri="{BB962C8B-B14F-4D97-AF65-F5344CB8AC3E}">
        <p14:creationId xmlns:p14="http://schemas.microsoft.com/office/powerpoint/2010/main" val="2238359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29A-BC3C-E20C-5D15-179A924AAE7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HDF5 library can create cloud-optimized HDF5 files if instructed.</a:t>
            </a:r>
          </a:p>
          <a:p>
            <a:r>
              <a:rPr lang="en-US" dirty="0"/>
              <a:t>Larger dataset chunk sizes are the most important data access optimization.</a:t>
            </a:r>
          </a:p>
          <a:p>
            <a:r>
              <a:rPr lang="en-US" dirty="0"/>
              <a:t>Combining internal metadata is required if discovering file content when files are already in object store.</a:t>
            </a:r>
          </a:p>
          <a:p>
            <a:r>
              <a:rPr lang="en-US" dirty="0"/>
              <a:t>The two optimizations are not related.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43ABAC-0658-69B1-807F-023A4A4D3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286285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5841D-EF75-C4D2-09C6-D2848B3260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1098527"/>
            <a:ext cx="9144000" cy="4742516"/>
          </a:xfrm>
        </p:spPr>
        <p:txBody>
          <a:bodyPr/>
          <a:lstStyle/>
          <a:p>
            <a:r>
              <a:rPr lang="en-US" dirty="0"/>
              <a:t>Page aggregated files are recommended if HDF5 library will also be used for cloud data access.</a:t>
            </a:r>
          </a:p>
          <a:p>
            <a:r>
              <a:rPr lang="en-US" dirty="0"/>
              <a:t>DMR++ is recommended for file content description stored in file user block.</a:t>
            </a:r>
          </a:p>
          <a:p>
            <a:r>
              <a:rPr lang="en-US" dirty="0"/>
              <a:t>Cloud-optimize HDF5 files prior to transfer to object store. Best is to create such files and avoid any post-optimization.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7304B8-F8BD-87A9-1FE4-B14A967D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 </a:t>
            </a:r>
            <a:r>
              <a:rPr lang="en-US" sz="2400" dirty="0"/>
              <a:t>(cont’d)</a:t>
            </a:r>
          </a:p>
        </p:txBody>
      </p:sp>
    </p:spTree>
    <p:extLst>
      <p:ext uri="{BB962C8B-B14F-4D97-AF65-F5344CB8AC3E}">
        <p14:creationId xmlns:p14="http://schemas.microsoft.com/office/powerpoint/2010/main" val="3368340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E75382-C248-5C6F-92DC-6D9FF41F25D7}"/>
              </a:ext>
            </a:extLst>
          </p:cNvPr>
          <p:cNvSpPr txBox="1"/>
          <p:nvPr/>
        </p:nvSpPr>
        <p:spPr>
          <a:xfrm>
            <a:off x="1042988" y="2875003"/>
            <a:ext cx="7274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34495E"/>
                </a:solidFill>
                <a:latin typeface="Helvetica Neue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2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3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4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5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6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7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8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customXml/itemProps2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4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8CDE57FC-AF47-4776-926E-3C899AA045E4}">
  <ds:schemaRefs>
    <ds:schemaRef ds:uri="http://www.w3.org/2001/XMLSchema"/>
    <ds:schemaRef ds:uri="http://www.boldonjames.com/2008/01/sie/internal/label"/>
  </ds:schemaRefs>
</ds:datastoreItem>
</file>

<file path=customXml/itemProps6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7.xml><?xml version="1.0" encoding="utf-8"?>
<ds:datastoreItem xmlns:ds="http://schemas.openxmlformats.org/officeDocument/2006/customXml" ds:itemID="{F7EC5A3E-D6A7-4267-8550-F843AC74F629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fe34d738-14f9-41f7-b2e9-b0dcb82b8793"/>
    <ds:schemaRef ds:uri="3ce633a2-3058-4a23-ba20-731e7ccb36da"/>
    <ds:schemaRef ds:uri="http://schemas.microsoft.com/sharepoint/v3"/>
    <ds:schemaRef ds:uri="http://www.w3.org/XML/1998/namespace"/>
  </ds:schemaRefs>
</ds:datastoreItem>
</file>

<file path=customXml/itemProps8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42998</TotalTime>
  <Words>1258</Words>
  <Application>Microsoft Office PowerPoint</Application>
  <PresentationFormat>On-screen Show (4:3)</PresentationFormat>
  <Paragraphs>138</Paragraphs>
  <Slides>25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Avenir</vt:lpstr>
      <vt:lpstr>Helvetica</vt:lpstr>
      <vt:lpstr>Helvetica Neue</vt:lpstr>
      <vt:lpstr>Menlo</vt:lpstr>
      <vt:lpstr>Monaco</vt:lpstr>
      <vt:lpstr>Source Sans Pro</vt:lpstr>
      <vt:lpstr>Verdana</vt:lpstr>
      <vt:lpstr>EOSDIS-EED</vt:lpstr>
      <vt:lpstr>Cloud-Optimized HDF5 Files</vt:lpstr>
      <vt:lpstr>Cloud Optimized HDF5* File</vt:lpstr>
      <vt:lpstr>Cloud Optimized Means…</vt:lpstr>
      <vt:lpstr>Why Cloud-Optimized HDF5 Files?</vt:lpstr>
      <vt:lpstr>What Makes a Cloud-Optimized HDF5 File?</vt:lpstr>
      <vt:lpstr>Large Dataset Chunk Sizes</vt:lpstr>
      <vt:lpstr>Large Dataset Chunk Sizes (cont.)</vt:lpstr>
      <vt:lpstr>How to Set Chunk Cache Size?</vt:lpstr>
      <vt:lpstr>Variable-Length Datatypes</vt:lpstr>
      <vt:lpstr>Combined Internal File Metadata</vt:lpstr>
      <vt:lpstr>How to Combine Internal File Metadata?</vt:lpstr>
      <vt:lpstr>HDF5 Paged Aggregation</vt:lpstr>
      <vt:lpstr>HDF5 Paged Aggregation (cont’d)</vt:lpstr>
      <vt:lpstr>How to Create Paged Aggregated Files</vt:lpstr>
      <vt:lpstr>How to Apply Paged Aggregation to Existing Files</vt:lpstr>
      <vt:lpstr>File Metadata Block Size</vt:lpstr>
      <vt:lpstr>How to Create Files with Larger Metadata Block</vt:lpstr>
      <vt:lpstr>How to Increase Metadata Block for Existing Files</vt:lpstr>
      <vt:lpstr>How to Find Internal File Metadata Size?</vt:lpstr>
      <vt:lpstr>File Content Info in User Block</vt:lpstr>
      <vt:lpstr>How to Create File with User Block</vt:lpstr>
      <vt:lpstr>How to Add User Block to Existing Files</vt:lpstr>
      <vt:lpstr>Wrap-Up</vt:lpstr>
      <vt:lpstr>Wrap-Up (cont’d)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Trakas, Diane E. (GSFC-423.0)[ASRC FEDERAL SYSTEM SOLUTIONS]</cp:lastModifiedBy>
  <cp:revision>73</cp:revision>
  <dcterms:modified xsi:type="dcterms:W3CDTF">2023-08-16T16:50:48Z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