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1" r:id="rId3"/>
    <p:sldId id="337" r:id="rId4"/>
    <p:sldId id="262" r:id="rId5"/>
    <p:sldId id="346" r:id="rId6"/>
    <p:sldId id="347" r:id="rId7"/>
    <p:sldId id="345" r:id="rId8"/>
    <p:sldId id="358" r:id="rId9"/>
    <p:sldId id="360" r:id="rId10"/>
    <p:sldId id="359" r:id="rId11"/>
    <p:sldId id="333" r:id="rId12"/>
    <p:sldId id="366" r:id="rId13"/>
    <p:sldId id="367" r:id="rId14"/>
    <p:sldId id="529" r:id="rId15"/>
    <p:sldId id="361" r:id="rId16"/>
    <p:sldId id="506" r:id="rId17"/>
    <p:sldId id="310" r:id="rId18"/>
    <p:sldId id="332" r:id="rId19"/>
    <p:sldId id="343" r:id="rId20"/>
    <p:sldId id="320" r:id="rId21"/>
    <p:sldId id="324" r:id="rId22"/>
    <p:sldId id="328" r:id="rId23"/>
    <p:sldId id="533" r:id="rId24"/>
    <p:sldId id="531" r:id="rId25"/>
    <p:sldId id="532" r:id="rId26"/>
    <p:sldId id="351" r:id="rId27"/>
    <p:sldId id="353" r:id="rId28"/>
    <p:sldId id="33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6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68"/>
    <p:restoredTop sz="83488"/>
  </p:normalViewPr>
  <p:slideViewPr>
    <p:cSldViewPr snapToGrid="0" snapToObjects="1">
      <p:cViewPr varScale="1">
        <p:scale>
          <a:sx n="94" d="100"/>
          <a:sy n="94" d="100"/>
        </p:scale>
        <p:origin x="200" y="86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0EEC9-5722-1D41-8485-2D71CA2439C4}" type="datetimeFigureOut">
              <a:rPr lang="en-US" smtClean="0"/>
              <a:t>8/18/23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133D9-670F-D14A-A1F8-261E8050CCFC}" type="slidenum">
              <a:rPr lang="en-US" smtClean="0"/>
              <a:t>‹#›</a:t>
            </a:fld>
            <a:endParaRPr lang="en-US"/>
          </a:p>
        </p:txBody>
      </p:sp>
    </p:spTree>
    <p:extLst>
      <p:ext uri="{BB962C8B-B14F-4D97-AF65-F5344CB8AC3E}">
        <p14:creationId xmlns:p14="http://schemas.microsoft.com/office/powerpoint/2010/main" val="1955705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A133D9-670F-D14A-A1F8-261E8050CCFC}" type="slidenum">
              <a:rPr lang="en-US" smtClean="0"/>
              <a:t>1</a:t>
            </a:fld>
            <a:endParaRPr lang="en-US"/>
          </a:p>
        </p:txBody>
      </p:sp>
    </p:spTree>
    <p:extLst>
      <p:ext uri="{BB962C8B-B14F-4D97-AF65-F5344CB8AC3E}">
        <p14:creationId xmlns:p14="http://schemas.microsoft.com/office/powerpoint/2010/main" val="3367404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1" dirty="0"/>
              <a:t>The solar atmosphere is multi-dimensional, complicated and unpredictable.</a:t>
            </a:r>
          </a:p>
          <a:p>
            <a:pPr marL="285750" indent="-285750">
              <a:buFont typeface="Arial" panose="020B0604020202020204" pitchFamily="34" charset="0"/>
              <a:buChar char="•"/>
            </a:pPr>
            <a:r>
              <a:rPr lang="en-US" dirty="0"/>
              <a:t>Three spatial dimensions structured by the magnetic field (not axisymmetric) </a:t>
            </a:r>
          </a:p>
          <a:p>
            <a:pPr marL="285750" indent="-285750">
              <a:buFont typeface="Arial" panose="020B0604020202020204" pitchFamily="34" charset="0"/>
              <a:buChar char="•"/>
            </a:pPr>
            <a:r>
              <a:rPr lang="en-US" dirty="0"/>
              <a:t>Structures in the corona can have strong temperature and density gradients and unique elemental abundances </a:t>
            </a:r>
          </a:p>
          <a:p>
            <a:pPr marL="285750" indent="-285750">
              <a:buFont typeface="Arial" panose="020B0604020202020204" pitchFamily="34" charset="0"/>
              <a:buChar char="•"/>
            </a:pPr>
            <a:r>
              <a:rPr lang="en-US" dirty="0"/>
              <a:t>The structures themselves as well as the density and temperature along the structure can vary at many time scales (sub-second to years)</a:t>
            </a:r>
          </a:p>
          <a:p>
            <a:pPr marL="285750" indent="-285750">
              <a:buFont typeface="Arial" panose="020B0604020202020204" pitchFamily="34" charset="0"/>
              <a:buChar char="•"/>
            </a:pPr>
            <a:r>
              <a:rPr lang="en-US" dirty="0"/>
              <a:t>Variation in elemental abundances from structure-to-structure as a function of time</a:t>
            </a:r>
          </a:p>
          <a:p>
            <a:endParaRPr lang="en-US" dirty="0"/>
          </a:p>
          <a:p>
            <a:endParaRPr lang="en-US" dirty="0"/>
          </a:p>
          <a:p>
            <a:r>
              <a:rPr lang="en-US" sz="1400" b="1" i="1" dirty="0"/>
              <a:t>Solar observations are inherently limited.</a:t>
            </a:r>
          </a:p>
          <a:p>
            <a:pPr marL="285750" indent="-285750">
              <a:buFont typeface="Arial" panose="020B0604020202020204" pitchFamily="34" charset="0"/>
              <a:buChar char="•"/>
            </a:pPr>
            <a:r>
              <a:rPr lang="en-US" dirty="0"/>
              <a:t>Two-dimensional detectors with limited number of pixels </a:t>
            </a:r>
          </a:p>
          <a:p>
            <a:pPr marL="285750" indent="-285750">
              <a:buFont typeface="Arial" panose="020B0604020202020204" pitchFamily="34" charset="0"/>
              <a:buChar char="•"/>
            </a:pPr>
            <a:r>
              <a:rPr lang="en-US" dirty="0"/>
              <a:t>Choose between spatial resolution and field of view</a:t>
            </a:r>
          </a:p>
          <a:p>
            <a:pPr marL="285750" indent="-285750">
              <a:buFont typeface="Arial" panose="020B0604020202020204" pitchFamily="34" charset="0"/>
              <a:buChar char="•"/>
            </a:pPr>
            <a:r>
              <a:rPr lang="en-US" dirty="0"/>
              <a:t>Time scales limited by detector readout time and SNR requirements on short side and instrument lifetime on the long side</a:t>
            </a:r>
          </a:p>
          <a:p>
            <a:pPr marL="285750" indent="-285750">
              <a:buFont typeface="Arial" panose="020B0604020202020204" pitchFamily="34" charset="0"/>
              <a:buChar char="•"/>
            </a:pPr>
            <a:r>
              <a:rPr lang="en-US" dirty="0"/>
              <a:t>Though we can make images with different temperature sensitivity, like </a:t>
            </a:r>
            <a:r>
              <a:rPr lang="en-US" dirty="0" err="1"/>
              <a:t>arrowband</a:t>
            </a:r>
            <a:r>
              <a:rPr lang="en-US" dirty="0"/>
              <a:t> EUV images or X-ray filtergrams.  But these images can confuse the density and abundances.  If you see something brighten in the image, it is because the plasma cooled or was heated into that passband?  Or did the density of the structure increase?  Or the abundances of iron increase in that structure?</a:t>
            </a:r>
          </a:p>
          <a:p>
            <a:endParaRPr lang="en-US" dirty="0"/>
          </a:p>
        </p:txBody>
      </p:sp>
      <p:sp>
        <p:nvSpPr>
          <p:cNvPr id="4" name="Slide Number Placeholder 3"/>
          <p:cNvSpPr>
            <a:spLocks noGrp="1"/>
          </p:cNvSpPr>
          <p:nvPr>
            <p:ph type="sldNum" sz="quarter" idx="5"/>
          </p:nvPr>
        </p:nvSpPr>
        <p:spPr/>
        <p:txBody>
          <a:bodyPr/>
          <a:lstStyle/>
          <a:p>
            <a:fld id="{C1A133D9-670F-D14A-A1F8-261E8050CCFC}" type="slidenum">
              <a:rPr lang="en-US" smtClean="0"/>
              <a:t>2</a:t>
            </a:fld>
            <a:endParaRPr lang="en-US"/>
          </a:p>
        </p:txBody>
      </p:sp>
    </p:spTree>
    <p:extLst>
      <p:ext uri="{BB962C8B-B14F-4D97-AF65-F5344CB8AC3E}">
        <p14:creationId xmlns:p14="http://schemas.microsoft.com/office/powerpoint/2010/main" val="975462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A133D9-670F-D14A-A1F8-261E8050CCFC}" type="slidenum">
              <a:rPr lang="en-US" smtClean="0"/>
              <a:t>4</a:t>
            </a:fld>
            <a:endParaRPr lang="en-US"/>
          </a:p>
        </p:txBody>
      </p:sp>
    </p:spTree>
    <p:extLst>
      <p:ext uri="{BB962C8B-B14F-4D97-AF65-F5344CB8AC3E}">
        <p14:creationId xmlns:p14="http://schemas.microsoft.com/office/powerpoint/2010/main" val="4171699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rocket launch in 1959 was the first </a:t>
            </a:r>
            <a:r>
              <a:rPr lang="en-US" dirty="0" err="1"/>
              <a:t>spectraheliogram</a:t>
            </a:r>
            <a:r>
              <a:rPr lang="en-US" dirty="0"/>
              <a:t> in Lyman alpha.  It was made with a </a:t>
            </a:r>
            <a:r>
              <a:rPr lang="en-US" dirty="0" err="1"/>
              <a:t>slitless</a:t>
            </a:r>
            <a:r>
              <a:rPr lang="en-US" dirty="0"/>
              <a:t>, objective type single grating spectrograph with an aluminum filter in the front.  </a:t>
            </a:r>
          </a:p>
        </p:txBody>
      </p:sp>
      <p:sp>
        <p:nvSpPr>
          <p:cNvPr id="4" name="Slide Number Placeholder 3"/>
          <p:cNvSpPr>
            <a:spLocks noGrp="1"/>
          </p:cNvSpPr>
          <p:nvPr>
            <p:ph type="sldNum" sz="quarter" idx="5"/>
          </p:nvPr>
        </p:nvSpPr>
        <p:spPr/>
        <p:txBody>
          <a:bodyPr/>
          <a:lstStyle/>
          <a:p>
            <a:fld id="{C1A133D9-670F-D14A-A1F8-261E8050CCFC}" type="slidenum">
              <a:rPr lang="en-US" smtClean="0"/>
              <a:t>5</a:t>
            </a:fld>
            <a:endParaRPr lang="en-US"/>
          </a:p>
        </p:txBody>
      </p:sp>
    </p:spTree>
    <p:extLst>
      <p:ext uri="{BB962C8B-B14F-4D97-AF65-F5344CB8AC3E}">
        <p14:creationId xmlns:p14="http://schemas.microsoft.com/office/powerpoint/2010/main" val="175233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a:t>
            </a:r>
            <a:r>
              <a:rPr lang="en-US" dirty="0" err="1"/>
              <a:t>spectroheliograms</a:t>
            </a:r>
            <a:r>
              <a:rPr lang="en-US" dirty="0"/>
              <a:t> followed.  In this paper, </a:t>
            </a:r>
            <a:r>
              <a:rPr lang="en-US" dirty="0" err="1"/>
              <a:t>Tousey</a:t>
            </a:r>
            <a:r>
              <a:rPr lang="en-US" dirty="0"/>
              <a:t> notes “At 256 Ang there is another good image.  This is formed by a blend of three strong lines, one is the second line of the He+ Lyman series another is Si X and third is partly S X.  Therefore this image is not easy to interpret </a:t>
            </a:r>
          </a:p>
        </p:txBody>
      </p:sp>
      <p:sp>
        <p:nvSpPr>
          <p:cNvPr id="4" name="Slide Number Placeholder 3"/>
          <p:cNvSpPr>
            <a:spLocks noGrp="1"/>
          </p:cNvSpPr>
          <p:nvPr>
            <p:ph type="sldNum" sz="quarter" idx="5"/>
          </p:nvPr>
        </p:nvSpPr>
        <p:spPr/>
        <p:txBody>
          <a:bodyPr/>
          <a:lstStyle/>
          <a:p>
            <a:fld id="{C1A133D9-670F-D14A-A1F8-261E8050CCFC}" type="slidenum">
              <a:rPr lang="en-US" smtClean="0"/>
              <a:t>6</a:t>
            </a:fld>
            <a:endParaRPr lang="en-US"/>
          </a:p>
        </p:txBody>
      </p:sp>
    </p:spTree>
    <p:extLst>
      <p:ext uri="{BB962C8B-B14F-4D97-AF65-F5344CB8AC3E}">
        <p14:creationId xmlns:p14="http://schemas.microsoft.com/office/powerpoint/2010/main" val="948021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difficulty in interpreting these images, an imaging spectrograph was flown in Skylab operational in the year of my birth, 1973.  The instrument’s name was S082-A and it had two different wavelength ranges, I am showing the long wavelength range only.  As far as I know this is the only time NASA regularly obtained this type of data, though there have been missions from other countries, but the data from those instruments aren’t readily available.  </a:t>
            </a:r>
          </a:p>
        </p:txBody>
      </p:sp>
      <p:sp>
        <p:nvSpPr>
          <p:cNvPr id="4" name="Slide Number Placeholder 3"/>
          <p:cNvSpPr>
            <a:spLocks noGrp="1"/>
          </p:cNvSpPr>
          <p:nvPr>
            <p:ph type="sldNum" sz="quarter" idx="5"/>
          </p:nvPr>
        </p:nvSpPr>
        <p:spPr/>
        <p:txBody>
          <a:bodyPr/>
          <a:lstStyle/>
          <a:p>
            <a:fld id="{C1A133D9-670F-D14A-A1F8-261E8050CCFC}" type="slidenum">
              <a:rPr lang="en-US" smtClean="0"/>
              <a:t>7</a:t>
            </a:fld>
            <a:endParaRPr lang="en-US"/>
          </a:p>
        </p:txBody>
      </p:sp>
    </p:spTree>
    <p:extLst>
      <p:ext uri="{BB962C8B-B14F-4D97-AF65-F5344CB8AC3E}">
        <p14:creationId xmlns:p14="http://schemas.microsoft.com/office/powerpoint/2010/main" val="377188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am going to break the cardinal rule of giving a talk – I am not going to give you a highly focused talk on a single specific topic.  I am going to cover a lot of different topics, a lot of different instruments and even talk about poorly constrained inversion problems.  My main goal of today’s talk is to convince you that this type of data, data taken from a </a:t>
            </a:r>
            <a:r>
              <a:rPr lang="en-US" dirty="0" err="1"/>
              <a:t>slitless</a:t>
            </a:r>
            <a:r>
              <a:rPr lang="en-US" dirty="0"/>
              <a:t> spectrograph, is extremely useful and should be pursued in the next decade of solar observations.    </a:t>
            </a:r>
          </a:p>
        </p:txBody>
      </p:sp>
      <p:sp>
        <p:nvSpPr>
          <p:cNvPr id="4" name="Slide Number Placeholder 3"/>
          <p:cNvSpPr>
            <a:spLocks noGrp="1"/>
          </p:cNvSpPr>
          <p:nvPr>
            <p:ph type="sldNum" sz="quarter" idx="5"/>
          </p:nvPr>
        </p:nvSpPr>
        <p:spPr/>
        <p:txBody>
          <a:bodyPr/>
          <a:lstStyle/>
          <a:p>
            <a:fld id="{C1A133D9-670F-D14A-A1F8-261E8050CCFC}" type="slidenum">
              <a:rPr lang="en-US" smtClean="0"/>
              <a:t>11</a:t>
            </a:fld>
            <a:endParaRPr lang="en-US"/>
          </a:p>
        </p:txBody>
      </p:sp>
    </p:spTree>
    <p:extLst>
      <p:ext uri="{BB962C8B-B14F-4D97-AF65-F5344CB8AC3E}">
        <p14:creationId xmlns:p14="http://schemas.microsoft.com/office/powerpoint/2010/main" val="4253316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vignetting to </a:t>
            </a:r>
            <a:r>
              <a:rPr lang="en-US" dirty="0" err="1"/>
              <a:t>strw</a:t>
            </a:r>
            <a:endParaRPr lang="en-US" dirty="0"/>
          </a:p>
        </p:txBody>
      </p:sp>
      <p:sp>
        <p:nvSpPr>
          <p:cNvPr id="4" name="Slide Number Placeholder 3"/>
          <p:cNvSpPr>
            <a:spLocks noGrp="1"/>
          </p:cNvSpPr>
          <p:nvPr>
            <p:ph type="sldNum" sz="quarter" idx="5"/>
          </p:nvPr>
        </p:nvSpPr>
        <p:spPr/>
        <p:txBody>
          <a:bodyPr/>
          <a:lstStyle/>
          <a:p>
            <a:fld id="{541D3A31-3899-504E-BAD5-434AB0662394}" type="slidenum">
              <a:rPr lang="en-US" smtClean="0"/>
              <a:t>14</a:t>
            </a:fld>
            <a:endParaRPr lang="en-US"/>
          </a:p>
        </p:txBody>
      </p:sp>
    </p:spTree>
    <p:extLst>
      <p:ext uri="{BB962C8B-B14F-4D97-AF65-F5344CB8AC3E}">
        <p14:creationId xmlns:p14="http://schemas.microsoft.com/office/powerpoint/2010/main" val="1844750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41D3A31-3899-504E-BAD5-434AB0662394}" type="slidenum">
              <a:rPr lang="en-US" smtClean="0"/>
              <a:t>16</a:t>
            </a:fld>
            <a:endParaRPr lang="en-US"/>
          </a:p>
        </p:txBody>
      </p:sp>
    </p:spTree>
    <p:extLst>
      <p:ext uri="{BB962C8B-B14F-4D97-AF65-F5344CB8AC3E}">
        <p14:creationId xmlns:p14="http://schemas.microsoft.com/office/powerpoint/2010/main" val="2767988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A133D9-670F-D14A-A1F8-261E8050CCFC}" type="slidenum">
              <a:rPr lang="en-US" smtClean="0"/>
              <a:t>20</a:t>
            </a:fld>
            <a:endParaRPr lang="en-US"/>
          </a:p>
        </p:txBody>
      </p:sp>
    </p:spTree>
    <p:extLst>
      <p:ext uri="{BB962C8B-B14F-4D97-AF65-F5344CB8AC3E}">
        <p14:creationId xmlns:p14="http://schemas.microsoft.com/office/powerpoint/2010/main" val="1387310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A133D9-670F-D14A-A1F8-261E8050CCFC}" type="slidenum">
              <a:rPr lang="en-US" smtClean="0"/>
              <a:t>22</a:t>
            </a:fld>
            <a:endParaRPr lang="en-US"/>
          </a:p>
        </p:txBody>
      </p:sp>
    </p:spTree>
    <p:extLst>
      <p:ext uri="{BB962C8B-B14F-4D97-AF65-F5344CB8AC3E}">
        <p14:creationId xmlns:p14="http://schemas.microsoft.com/office/powerpoint/2010/main" val="2230590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A133D9-670F-D14A-A1F8-261E8050CCFC}" type="slidenum">
              <a:rPr lang="en-US" smtClean="0"/>
              <a:t>23</a:t>
            </a:fld>
            <a:endParaRPr lang="en-US"/>
          </a:p>
        </p:txBody>
      </p:sp>
    </p:spTree>
    <p:extLst>
      <p:ext uri="{BB962C8B-B14F-4D97-AF65-F5344CB8AC3E}">
        <p14:creationId xmlns:p14="http://schemas.microsoft.com/office/powerpoint/2010/main" val="1885593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0096F-E72B-BE4E-A355-1ECFB00B0A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381FBC-1497-3F41-9580-28647C234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97F68-2907-FA45-9300-C4A4F492CB64}"/>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5" name="Footer Placeholder 4">
            <a:extLst>
              <a:ext uri="{FF2B5EF4-FFF2-40B4-BE49-F238E27FC236}">
                <a16:creationId xmlns:a16="http://schemas.microsoft.com/office/drawing/2014/main" id="{EB0F8AC1-860D-544D-BDC6-5B0653D39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C55CF-631A-8F40-A759-6F9E5F7E630B}"/>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567271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51CD9-29C9-6A44-890B-42383C97D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22CDB8-364D-A147-92A6-6A548ABBBC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6D204-8339-0E4D-952C-3AB6A2FA1FFD}"/>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5" name="Footer Placeholder 4">
            <a:extLst>
              <a:ext uri="{FF2B5EF4-FFF2-40B4-BE49-F238E27FC236}">
                <a16:creationId xmlns:a16="http://schemas.microsoft.com/office/drawing/2014/main" id="{E23FC3D7-0C25-2A4D-B792-F5D6F7B0A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C33FCD-4A5A-D245-8B55-153AADEFB38B}"/>
              </a:ext>
            </a:extLst>
          </p:cNvPr>
          <p:cNvSpPr>
            <a:spLocks noGrp="1"/>
          </p:cNvSpPr>
          <p:nvPr>
            <p:ph type="sldNum" sz="quarter" idx="12"/>
          </p:nvPr>
        </p:nvSpPr>
        <p:spPr/>
        <p:txBody>
          <a:bodyPr/>
          <a:lstStyle/>
          <a:p>
            <a:fld id="{3C9591AB-B954-3046-9E8D-5F368D425784}" type="slidenum">
              <a:rPr lang="en-US" smtClean="0"/>
              <a:t>‹#›</a:t>
            </a:fld>
            <a:endParaRPr lang="en-US"/>
          </a:p>
        </p:txBody>
      </p:sp>
      <p:pic>
        <p:nvPicPr>
          <p:cNvPr id="7" name="Picture 6" descr="A picture containing table, sitting, indoor, orange&#10;&#10;Description automatically generated">
            <a:extLst>
              <a:ext uri="{FF2B5EF4-FFF2-40B4-BE49-F238E27FC236}">
                <a16:creationId xmlns:a16="http://schemas.microsoft.com/office/drawing/2014/main" id="{BDA905B5-6210-0F45-95EB-3DF63A72435F}"/>
              </a:ext>
            </a:extLst>
          </p:cNvPr>
          <p:cNvPicPr>
            <a:picLocks noChangeAspect="1"/>
          </p:cNvPicPr>
          <p:nvPr userDrawn="1"/>
        </p:nvPicPr>
        <p:blipFill rotWithShape="1">
          <a:blip r:embed="rId2">
            <a:alphaModFix amt="20000"/>
          </a:blip>
          <a:srcRect l="2045" r="2045"/>
          <a:stretch/>
        </p:blipFill>
        <p:spPr>
          <a:xfrm>
            <a:off x="-1" y="0"/>
            <a:ext cx="12192001" cy="1690688"/>
          </a:xfrm>
          <a:prstGeom prst="rect">
            <a:avLst/>
          </a:prstGeom>
        </p:spPr>
      </p:pic>
    </p:spTree>
    <p:extLst>
      <p:ext uri="{BB962C8B-B14F-4D97-AF65-F5344CB8AC3E}">
        <p14:creationId xmlns:p14="http://schemas.microsoft.com/office/powerpoint/2010/main" val="2284626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8B40-7C4A-6343-9B92-EE9B26227F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8DA396-EAF1-EA4A-9978-BB10399CF9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C38793-88A3-B546-BCAB-AA7885F41787}"/>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5" name="Footer Placeholder 4">
            <a:extLst>
              <a:ext uri="{FF2B5EF4-FFF2-40B4-BE49-F238E27FC236}">
                <a16:creationId xmlns:a16="http://schemas.microsoft.com/office/drawing/2014/main" id="{EEB553D7-742E-8B42-92D1-EFA6B9D50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EAE92-3926-0647-9F48-9D22819DA667}"/>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3494253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DDACE-C2E0-D342-B803-1B2FA8B509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41676D-8568-324D-835E-9F7156DDF3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39909-4C6C-904C-8737-B5C6AC430B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4CC1F6-EE20-6A47-95CC-F3229054165C}"/>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6" name="Footer Placeholder 5">
            <a:extLst>
              <a:ext uri="{FF2B5EF4-FFF2-40B4-BE49-F238E27FC236}">
                <a16:creationId xmlns:a16="http://schemas.microsoft.com/office/drawing/2014/main" id="{0D0DA5A9-CE1A-1544-A457-66E27B2218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17C201-080C-C549-B5CA-AC7EE72D697E}"/>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1235595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43A1-872D-564B-B0BE-CFE45728E7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F09930-1FBB-664F-9D2E-64D93B2022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0C8CBF-ADF3-9142-9F02-65A3CC00E5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AF6303-EC89-9848-B618-32F77E6EAE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04C15E-CE9B-7E45-AE0C-918C7277A8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2B0F6E-BB13-BC46-97C5-3B1BF276A1AC}"/>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8" name="Footer Placeholder 7">
            <a:extLst>
              <a:ext uri="{FF2B5EF4-FFF2-40B4-BE49-F238E27FC236}">
                <a16:creationId xmlns:a16="http://schemas.microsoft.com/office/drawing/2014/main" id="{67F033B9-5EA9-814E-B4DC-5A7232E06B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EAFC4BD-90FD-D241-AF31-9C25D3456CF9}"/>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1152793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74222-8BBB-0849-93A5-E9B7736244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C9099B-552E-D647-90A7-913A0DA4698D}"/>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4" name="Footer Placeholder 3">
            <a:extLst>
              <a:ext uri="{FF2B5EF4-FFF2-40B4-BE49-F238E27FC236}">
                <a16:creationId xmlns:a16="http://schemas.microsoft.com/office/drawing/2014/main" id="{2E1182D1-17CD-604E-ABD1-533350F340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BFF024-64DF-EC48-B0C0-E55FB6452A5C}"/>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97091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C611A-8AB3-5541-82FC-36799DE74230}"/>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3" name="Footer Placeholder 2">
            <a:extLst>
              <a:ext uri="{FF2B5EF4-FFF2-40B4-BE49-F238E27FC236}">
                <a16:creationId xmlns:a16="http://schemas.microsoft.com/office/drawing/2014/main" id="{21534FD8-BD2B-A146-986A-76960FFA36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5309EB-A5C7-174D-AED5-6FAA77AAABD6}"/>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402511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F757-DDB6-D640-B3AD-FE5D9CF7F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BE00BC-ADD4-424C-ABD3-5A409C9785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0C333E-045C-3647-A6A7-417C8FA26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9986AB-2B7A-3249-8FE0-A1D1C45CB8DE}"/>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6" name="Footer Placeholder 5">
            <a:extLst>
              <a:ext uri="{FF2B5EF4-FFF2-40B4-BE49-F238E27FC236}">
                <a16:creationId xmlns:a16="http://schemas.microsoft.com/office/drawing/2014/main" id="{BEF4D2C6-C99B-9F49-BDA2-D3F9F0E05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DCF67F-4B95-7344-A7E7-F182DD40F18C}"/>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364342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46FD-9CE8-524D-8435-1A9693CD55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58142E-A782-3E4B-B8EA-1766D27BA8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29A7F5-3E37-794A-B085-CBDF703FC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396C0C-C16C-C143-8FAF-3DFC4D3BF4E2}"/>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6" name="Footer Placeholder 5">
            <a:extLst>
              <a:ext uri="{FF2B5EF4-FFF2-40B4-BE49-F238E27FC236}">
                <a16:creationId xmlns:a16="http://schemas.microsoft.com/office/drawing/2014/main" id="{908F10C5-394A-B349-B994-8675EBFF08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AD418-B859-D948-B99E-2AA8721F367F}"/>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287183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0A66E-162A-8A4D-9B23-B70FABEC1F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5352EA-AEA4-2B46-AE4D-95757F7CB4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73C49-E3E8-E947-B11E-076B99F78ADC}"/>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5" name="Footer Placeholder 4">
            <a:extLst>
              <a:ext uri="{FF2B5EF4-FFF2-40B4-BE49-F238E27FC236}">
                <a16:creationId xmlns:a16="http://schemas.microsoft.com/office/drawing/2014/main" id="{B1E0AB7C-6E23-B747-AC71-D03E2E1ED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C911E-8462-F048-82F1-757D0C686BED}"/>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2814267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CE96CA-52F1-A643-BCBD-E34B2068BD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3BA999-931F-CC45-9387-BDBFB4EFC2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AB091-EDFD-0540-93C9-F5CB8021EF65}"/>
              </a:ext>
            </a:extLst>
          </p:cNvPr>
          <p:cNvSpPr>
            <a:spLocks noGrp="1"/>
          </p:cNvSpPr>
          <p:nvPr>
            <p:ph type="dt" sz="half" idx="10"/>
          </p:nvPr>
        </p:nvSpPr>
        <p:spPr/>
        <p:txBody>
          <a:bodyPr/>
          <a:lstStyle/>
          <a:p>
            <a:fld id="{F2EEAF5D-5811-464C-B45E-262CAE9F40FF}" type="datetimeFigureOut">
              <a:rPr lang="en-US" smtClean="0"/>
              <a:t>8/18/23</a:t>
            </a:fld>
            <a:endParaRPr lang="en-US"/>
          </a:p>
        </p:txBody>
      </p:sp>
      <p:sp>
        <p:nvSpPr>
          <p:cNvPr id="5" name="Footer Placeholder 4">
            <a:extLst>
              <a:ext uri="{FF2B5EF4-FFF2-40B4-BE49-F238E27FC236}">
                <a16:creationId xmlns:a16="http://schemas.microsoft.com/office/drawing/2014/main" id="{E7C416CF-CB3C-304C-B068-8D621B141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27F420-3D2E-8143-AE99-4057B711F87A}"/>
              </a:ext>
            </a:extLst>
          </p:cNvPr>
          <p:cNvSpPr>
            <a:spLocks noGrp="1"/>
          </p:cNvSpPr>
          <p:nvPr>
            <p:ph type="sldNum" sz="quarter" idx="12"/>
          </p:nvPr>
        </p:nvSpPr>
        <p:spPr/>
        <p:txBody>
          <a:bodyPr/>
          <a:lstStyle/>
          <a:p>
            <a:fld id="{3C9591AB-B954-3046-9E8D-5F368D425784}" type="slidenum">
              <a:rPr lang="en-US" smtClean="0"/>
              <a:t>‹#›</a:t>
            </a:fld>
            <a:endParaRPr lang="en-US"/>
          </a:p>
        </p:txBody>
      </p:sp>
    </p:spTree>
    <p:extLst>
      <p:ext uri="{BB962C8B-B14F-4D97-AF65-F5344CB8AC3E}">
        <p14:creationId xmlns:p14="http://schemas.microsoft.com/office/powerpoint/2010/main" val="2837850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712F26-D263-2F4C-8479-929C29A6FF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850B65-B4A7-6742-B804-148C67C90E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00C85-FE0A-E44C-A77F-DA92F3CBD1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9/17/20</a:t>
            </a:r>
          </a:p>
        </p:txBody>
      </p:sp>
      <p:sp>
        <p:nvSpPr>
          <p:cNvPr id="5" name="Footer Placeholder 4">
            <a:extLst>
              <a:ext uri="{FF2B5EF4-FFF2-40B4-BE49-F238E27FC236}">
                <a16:creationId xmlns:a16="http://schemas.microsoft.com/office/drawing/2014/main" id="{2F2B775C-55E8-9240-B307-952E74853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4420CCD-1367-F24D-852B-38B47891C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591AB-B954-3046-9E8D-5F368D425784}" type="slidenum">
              <a:rPr lang="en-US" smtClean="0"/>
              <a:t>‹#›</a:t>
            </a:fld>
            <a:endParaRPr lang="en-US" dirty="0"/>
          </a:p>
        </p:txBody>
      </p:sp>
    </p:spTree>
    <p:extLst>
      <p:ext uri="{BB962C8B-B14F-4D97-AF65-F5344CB8AC3E}">
        <p14:creationId xmlns:p14="http://schemas.microsoft.com/office/powerpoint/2010/main" val="1038439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9.emf"/><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4.gif"/></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2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19.emf"/></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1737EF-0066-B849-85F5-29AC32DF4003}"/>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F930F-8F69-D346-906E-146DDF9168E6}"/>
              </a:ext>
            </a:extLst>
          </p:cNvPr>
          <p:cNvSpPr>
            <a:spLocks noGrp="1"/>
          </p:cNvSpPr>
          <p:nvPr>
            <p:ph type="ctrTitle"/>
          </p:nvPr>
        </p:nvSpPr>
        <p:spPr>
          <a:xfrm>
            <a:off x="1524000" y="144168"/>
            <a:ext cx="9144000" cy="2387600"/>
          </a:xfrm>
        </p:spPr>
        <p:txBody>
          <a:bodyPr/>
          <a:lstStyle/>
          <a:p>
            <a:r>
              <a:rPr lang="en-US" dirty="0">
                <a:solidFill>
                  <a:schemeClr val="bg1"/>
                </a:solidFill>
              </a:rPr>
              <a:t>Probing the Sun with Imaging Spectrographs</a:t>
            </a:r>
          </a:p>
        </p:txBody>
      </p:sp>
      <p:sp>
        <p:nvSpPr>
          <p:cNvPr id="3" name="Subtitle 2">
            <a:extLst>
              <a:ext uri="{FF2B5EF4-FFF2-40B4-BE49-F238E27FC236}">
                <a16:creationId xmlns:a16="http://schemas.microsoft.com/office/drawing/2014/main" id="{49829656-0658-C94E-9D79-C4BE677C53EA}"/>
              </a:ext>
            </a:extLst>
          </p:cNvPr>
          <p:cNvSpPr>
            <a:spLocks noGrp="1"/>
          </p:cNvSpPr>
          <p:nvPr>
            <p:ph type="subTitle" idx="1"/>
          </p:nvPr>
        </p:nvSpPr>
        <p:spPr>
          <a:xfrm>
            <a:off x="1524000" y="2868391"/>
            <a:ext cx="9144000" cy="1655762"/>
          </a:xfrm>
        </p:spPr>
        <p:txBody>
          <a:bodyPr>
            <a:normAutofit fontScale="85000" lnSpcReduction="20000"/>
          </a:bodyPr>
          <a:lstStyle/>
          <a:p>
            <a:r>
              <a:rPr lang="en-US" sz="3500" dirty="0">
                <a:solidFill>
                  <a:schemeClr val="bg1"/>
                </a:solidFill>
              </a:rPr>
              <a:t>Amy Winebarger</a:t>
            </a:r>
            <a:r>
              <a:rPr lang="en-US" sz="3500" baseline="30000" dirty="0">
                <a:solidFill>
                  <a:schemeClr val="bg1"/>
                </a:solidFill>
              </a:rPr>
              <a:t>1</a:t>
            </a:r>
            <a:r>
              <a:rPr lang="en-US" sz="3500" dirty="0">
                <a:solidFill>
                  <a:schemeClr val="bg1"/>
                </a:solidFill>
              </a:rPr>
              <a:t>, P. S. Athiray</a:t>
            </a:r>
            <a:r>
              <a:rPr lang="en-US" sz="3500" baseline="30000" dirty="0">
                <a:solidFill>
                  <a:schemeClr val="bg1"/>
                </a:solidFill>
              </a:rPr>
              <a:t>2</a:t>
            </a:r>
            <a:r>
              <a:rPr lang="en-US" sz="3500" dirty="0">
                <a:solidFill>
                  <a:schemeClr val="bg1"/>
                </a:solidFill>
              </a:rPr>
              <a:t>,  Amir Caspi</a:t>
            </a:r>
            <a:r>
              <a:rPr lang="en-US" sz="3500" baseline="30000" dirty="0">
                <a:solidFill>
                  <a:schemeClr val="bg1"/>
                </a:solidFill>
              </a:rPr>
              <a:t>3</a:t>
            </a:r>
            <a:r>
              <a:rPr lang="en-US" sz="3500" dirty="0">
                <a:solidFill>
                  <a:schemeClr val="bg1"/>
                </a:solidFill>
              </a:rPr>
              <a:t>, Patrick Champey</a:t>
            </a:r>
            <a:r>
              <a:rPr lang="en-US" sz="3500" baseline="30000" dirty="0">
                <a:solidFill>
                  <a:schemeClr val="bg1"/>
                </a:solidFill>
              </a:rPr>
              <a:t>1</a:t>
            </a:r>
            <a:r>
              <a:rPr lang="en-US" sz="3500" dirty="0">
                <a:solidFill>
                  <a:schemeClr val="bg1"/>
                </a:solidFill>
              </a:rPr>
              <a:t>,  Ken Kobayashi</a:t>
            </a:r>
            <a:r>
              <a:rPr lang="en-US" sz="3500" baseline="30000" dirty="0">
                <a:solidFill>
                  <a:schemeClr val="bg1"/>
                </a:solidFill>
              </a:rPr>
              <a:t>1</a:t>
            </a:r>
            <a:r>
              <a:rPr lang="en-US" sz="3500" dirty="0">
                <a:solidFill>
                  <a:schemeClr val="bg1"/>
                </a:solidFill>
              </a:rPr>
              <a:t>, Charles Kankelborg</a:t>
            </a:r>
            <a:r>
              <a:rPr lang="en-US" sz="3500" baseline="30000" dirty="0">
                <a:solidFill>
                  <a:schemeClr val="bg1"/>
                </a:solidFill>
              </a:rPr>
              <a:t>4</a:t>
            </a:r>
            <a:r>
              <a:rPr lang="en-US" sz="3500" dirty="0">
                <a:solidFill>
                  <a:schemeClr val="bg1"/>
                </a:solidFill>
              </a:rPr>
              <a:t>, Katharine Reeves</a:t>
            </a:r>
            <a:r>
              <a:rPr lang="en-US" sz="3500" baseline="30000" dirty="0">
                <a:solidFill>
                  <a:schemeClr val="bg1"/>
                </a:solidFill>
              </a:rPr>
              <a:t>5</a:t>
            </a:r>
          </a:p>
          <a:p>
            <a:r>
              <a:rPr lang="en-US" baseline="30000" dirty="0">
                <a:solidFill>
                  <a:schemeClr val="bg1"/>
                </a:solidFill>
              </a:rPr>
              <a:t>1</a:t>
            </a:r>
            <a:r>
              <a:rPr lang="en-US" dirty="0">
                <a:solidFill>
                  <a:schemeClr val="bg1"/>
                </a:solidFill>
              </a:rPr>
              <a:t>NASA MSFC, </a:t>
            </a:r>
            <a:r>
              <a:rPr lang="en-US" baseline="30000" dirty="0">
                <a:solidFill>
                  <a:schemeClr val="bg1"/>
                </a:solidFill>
              </a:rPr>
              <a:t>2</a:t>
            </a:r>
            <a:r>
              <a:rPr lang="en-US" dirty="0">
                <a:solidFill>
                  <a:schemeClr val="bg1"/>
                </a:solidFill>
              </a:rPr>
              <a:t>University of Alabama Huntsville, </a:t>
            </a:r>
            <a:r>
              <a:rPr lang="en-US" baseline="30000" dirty="0">
                <a:solidFill>
                  <a:schemeClr val="bg1"/>
                </a:solidFill>
              </a:rPr>
              <a:t>3</a:t>
            </a:r>
            <a:r>
              <a:rPr lang="en-US" dirty="0">
                <a:solidFill>
                  <a:schemeClr val="bg1"/>
                </a:solidFill>
              </a:rPr>
              <a:t>Southwest Research Institute, </a:t>
            </a:r>
            <a:r>
              <a:rPr lang="en-US" baseline="30000" dirty="0">
                <a:solidFill>
                  <a:schemeClr val="bg1"/>
                </a:solidFill>
              </a:rPr>
              <a:t>4</a:t>
            </a:r>
            <a:r>
              <a:rPr lang="en-US" dirty="0">
                <a:solidFill>
                  <a:schemeClr val="bg1"/>
                </a:solidFill>
              </a:rPr>
              <a:t>Montana State University, </a:t>
            </a:r>
            <a:r>
              <a:rPr lang="en-US" baseline="30000" dirty="0">
                <a:solidFill>
                  <a:schemeClr val="bg1"/>
                </a:solidFill>
              </a:rPr>
              <a:t>5</a:t>
            </a:r>
            <a:r>
              <a:rPr lang="en-US" dirty="0">
                <a:solidFill>
                  <a:schemeClr val="bg1"/>
                </a:solidFill>
              </a:rPr>
              <a:t>Smithsonian Astrophysical Observatory</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pic>
        <p:nvPicPr>
          <p:cNvPr id="5" name="Picture 4">
            <a:extLst>
              <a:ext uri="{FF2B5EF4-FFF2-40B4-BE49-F238E27FC236}">
                <a16:creationId xmlns:a16="http://schemas.microsoft.com/office/drawing/2014/main" id="{626BBB2E-324C-3243-A871-387F72CE0DFD}"/>
              </a:ext>
            </a:extLst>
          </p:cNvPr>
          <p:cNvPicPr>
            <a:picLocks noChangeAspect="1"/>
          </p:cNvPicPr>
          <p:nvPr/>
        </p:nvPicPr>
        <p:blipFill>
          <a:blip r:embed="rId3"/>
          <a:stretch>
            <a:fillRect/>
          </a:stretch>
        </p:blipFill>
        <p:spPr>
          <a:xfrm>
            <a:off x="0" y="4402182"/>
            <a:ext cx="12192000" cy="2394421"/>
          </a:xfrm>
          <a:prstGeom prst="rect">
            <a:avLst/>
          </a:prstGeom>
        </p:spPr>
      </p:pic>
      <p:sp>
        <p:nvSpPr>
          <p:cNvPr id="4" name="TextBox 3">
            <a:extLst>
              <a:ext uri="{FF2B5EF4-FFF2-40B4-BE49-F238E27FC236}">
                <a16:creationId xmlns:a16="http://schemas.microsoft.com/office/drawing/2014/main" id="{2E336DA1-9A03-5F1D-DD52-E7460D5CD52B}"/>
              </a:ext>
            </a:extLst>
          </p:cNvPr>
          <p:cNvSpPr txBox="1"/>
          <p:nvPr/>
        </p:nvSpPr>
        <p:spPr>
          <a:xfrm>
            <a:off x="9149335" y="6209901"/>
            <a:ext cx="2787804" cy="646331"/>
          </a:xfrm>
          <a:prstGeom prst="rect">
            <a:avLst/>
          </a:prstGeom>
          <a:noFill/>
        </p:spPr>
        <p:txBody>
          <a:bodyPr wrap="square" rtlCol="0">
            <a:spAutoFit/>
          </a:bodyPr>
          <a:lstStyle/>
          <a:p>
            <a:pPr algn="r"/>
            <a:r>
              <a:rPr lang="en-US" dirty="0">
                <a:solidFill>
                  <a:schemeClr val="bg1"/>
                </a:solidFill>
              </a:rPr>
              <a:t>Predicted MOXSI data</a:t>
            </a:r>
          </a:p>
          <a:p>
            <a:pPr algn="r"/>
            <a:r>
              <a:rPr lang="en-US" dirty="0">
                <a:solidFill>
                  <a:schemeClr val="bg1"/>
                </a:solidFill>
              </a:rPr>
              <a:t>CubeSat to be launch 2025</a:t>
            </a:r>
          </a:p>
        </p:txBody>
      </p:sp>
    </p:spTree>
    <p:extLst>
      <p:ext uri="{BB962C8B-B14F-4D97-AF65-F5344CB8AC3E}">
        <p14:creationId xmlns:p14="http://schemas.microsoft.com/office/powerpoint/2010/main" val="2836484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FAF74-B81E-0C42-B2C6-55C898743B7E}"/>
              </a:ext>
            </a:extLst>
          </p:cNvPr>
          <p:cNvSpPr>
            <a:spLocks noGrp="1"/>
          </p:cNvSpPr>
          <p:nvPr>
            <p:ph type="title"/>
          </p:nvPr>
        </p:nvSpPr>
        <p:spPr/>
        <p:txBody>
          <a:bodyPr/>
          <a:lstStyle/>
          <a:p>
            <a:r>
              <a:rPr lang="en-US" dirty="0"/>
              <a:t>The problem</a:t>
            </a:r>
          </a:p>
        </p:txBody>
      </p:sp>
      <p:pic>
        <p:nvPicPr>
          <p:cNvPr id="4" name="June2011_blowout" descr="June2011_blowout">
            <a:hlinkClick r:id="" action="ppaction://media"/>
            <a:extLst>
              <a:ext uri="{FF2B5EF4-FFF2-40B4-BE49-F238E27FC236}">
                <a16:creationId xmlns:a16="http://schemas.microsoft.com/office/drawing/2014/main" id="{D1BCA310-1FE0-6B48-9B12-67C44A1E94D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51170" y="1690688"/>
            <a:ext cx="5170487" cy="5170487"/>
          </a:xfrm>
          <a:prstGeom prst="rect">
            <a:avLst/>
          </a:prstGeom>
        </p:spPr>
      </p:pic>
      <p:sp>
        <p:nvSpPr>
          <p:cNvPr id="5" name="TextBox 4">
            <a:extLst>
              <a:ext uri="{FF2B5EF4-FFF2-40B4-BE49-F238E27FC236}">
                <a16:creationId xmlns:a16="http://schemas.microsoft.com/office/drawing/2014/main" id="{61570B2F-1A21-6C46-BA27-F2BF7A8452FD}"/>
              </a:ext>
            </a:extLst>
          </p:cNvPr>
          <p:cNvSpPr txBox="1"/>
          <p:nvPr/>
        </p:nvSpPr>
        <p:spPr>
          <a:xfrm>
            <a:off x="634366" y="1957973"/>
            <a:ext cx="5752785" cy="1815882"/>
          </a:xfrm>
          <a:prstGeom prst="rect">
            <a:avLst/>
          </a:prstGeom>
          <a:noFill/>
          <a:ln>
            <a:solidFill>
              <a:schemeClr val="tx1"/>
            </a:solidFill>
          </a:ln>
        </p:spPr>
        <p:txBody>
          <a:bodyPr wrap="square" rtlCol="0">
            <a:spAutoFit/>
          </a:bodyPr>
          <a:lstStyle/>
          <a:p>
            <a:r>
              <a:rPr lang="en-US" sz="2800" b="1" i="1" dirty="0"/>
              <a:t>The solar atmosphere is </a:t>
            </a:r>
          </a:p>
          <a:p>
            <a:pPr marL="342900" indent="-342900">
              <a:buFont typeface="Arial" panose="020B0604020202020204" pitchFamily="34" charset="0"/>
              <a:buChar char="•"/>
            </a:pPr>
            <a:r>
              <a:rPr lang="en-US" sz="2800" b="1" i="1" dirty="0"/>
              <a:t>multi-dimensional</a:t>
            </a:r>
          </a:p>
          <a:p>
            <a:pPr marL="342900" indent="-342900">
              <a:buFont typeface="Arial" panose="020B0604020202020204" pitchFamily="34" charset="0"/>
              <a:buChar char="•"/>
            </a:pPr>
            <a:r>
              <a:rPr lang="en-US" sz="2800" b="1" i="1" dirty="0"/>
              <a:t>complicated </a:t>
            </a:r>
          </a:p>
          <a:p>
            <a:pPr marL="342900" indent="-342900">
              <a:buFont typeface="Arial" panose="020B0604020202020204" pitchFamily="34" charset="0"/>
              <a:buChar char="•"/>
            </a:pPr>
            <a:r>
              <a:rPr lang="en-US" sz="2800" b="1" i="1" dirty="0"/>
              <a:t>unpredictable</a:t>
            </a:r>
          </a:p>
        </p:txBody>
      </p:sp>
      <p:sp>
        <p:nvSpPr>
          <p:cNvPr id="6" name="TextBox 5">
            <a:extLst>
              <a:ext uri="{FF2B5EF4-FFF2-40B4-BE49-F238E27FC236}">
                <a16:creationId xmlns:a16="http://schemas.microsoft.com/office/drawing/2014/main" id="{98D87712-53A8-8540-B8C9-73B45E436479}"/>
              </a:ext>
            </a:extLst>
          </p:cNvPr>
          <p:cNvSpPr txBox="1"/>
          <p:nvPr/>
        </p:nvSpPr>
        <p:spPr>
          <a:xfrm>
            <a:off x="1831890" y="4275931"/>
            <a:ext cx="2955653" cy="1384995"/>
          </a:xfrm>
          <a:prstGeom prst="rect">
            <a:avLst/>
          </a:prstGeom>
          <a:noFill/>
          <a:ln>
            <a:solidFill>
              <a:schemeClr val="tx1"/>
            </a:solidFill>
          </a:ln>
        </p:spPr>
        <p:txBody>
          <a:bodyPr wrap="square" rtlCol="0">
            <a:spAutoFit/>
          </a:bodyPr>
          <a:lstStyle/>
          <a:p>
            <a:pPr algn="ctr"/>
            <a:r>
              <a:rPr lang="en-US" sz="2800" b="1" i="1" dirty="0"/>
              <a:t>Solar observations are inherently limited.</a:t>
            </a:r>
          </a:p>
        </p:txBody>
      </p:sp>
    </p:spTree>
    <p:extLst>
      <p:ext uri="{BB962C8B-B14F-4D97-AF65-F5344CB8AC3E}">
        <p14:creationId xmlns:p14="http://schemas.microsoft.com/office/powerpoint/2010/main" val="361429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42C7-99E4-DE4D-A73D-08CF006776F4}"/>
              </a:ext>
            </a:extLst>
          </p:cNvPr>
          <p:cNvSpPr>
            <a:spLocks noGrp="1"/>
          </p:cNvSpPr>
          <p:nvPr>
            <p:ph type="title"/>
          </p:nvPr>
        </p:nvSpPr>
        <p:spPr>
          <a:xfrm>
            <a:off x="700808" y="126485"/>
            <a:ext cx="4851400" cy="1325563"/>
          </a:xfrm>
        </p:spPr>
        <p:txBody>
          <a:bodyPr/>
          <a:lstStyle/>
          <a:p>
            <a:r>
              <a:rPr lang="en-US" dirty="0"/>
              <a:t>Slit Spectrographs</a:t>
            </a:r>
          </a:p>
        </p:txBody>
      </p:sp>
      <p:pic>
        <p:nvPicPr>
          <p:cNvPr id="4" name="Online Media 3" descr="movie2">
            <a:hlinkClick r:id="" action="ppaction://media"/>
            <a:extLst>
              <a:ext uri="{FF2B5EF4-FFF2-40B4-BE49-F238E27FC236}">
                <a16:creationId xmlns:a16="http://schemas.microsoft.com/office/drawing/2014/main" id="{82EDD313-ED4F-8D4F-BA99-B1D552DDC53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8688" y="1554480"/>
            <a:ext cx="5303520" cy="5303520"/>
          </a:xfrm>
          <a:prstGeom prst="rect">
            <a:avLst/>
          </a:prstGeom>
        </p:spPr>
      </p:pic>
      <p:grpSp>
        <p:nvGrpSpPr>
          <p:cNvPr id="9" name="Group 8">
            <a:extLst>
              <a:ext uri="{FF2B5EF4-FFF2-40B4-BE49-F238E27FC236}">
                <a16:creationId xmlns:a16="http://schemas.microsoft.com/office/drawing/2014/main" id="{EC7469BD-90A7-6744-8AFF-80F0AE38FA07}"/>
              </a:ext>
            </a:extLst>
          </p:cNvPr>
          <p:cNvGrpSpPr/>
          <p:nvPr/>
        </p:nvGrpSpPr>
        <p:grpSpPr>
          <a:xfrm>
            <a:off x="6096000" y="3557279"/>
            <a:ext cx="5644238" cy="3220065"/>
            <a:chOff x="8384658" y="4833081"/>
            <a:chExt cx="3532561" cy="2024919"/>
          </a:xfrm>
        </p:grpSpPr>
        <p:pic>
          <p:nvPicPr>
            <p:cNvPr id="6" name="Picture 5">
              <a:extLst>
                <a:ext uri="{FF2B5EF4-FFF2-40B4-BE49-F238E27FC236}">
                  <a16:creationId xmlns:a16="http://schemas.microsoft.com/office/drawing/2014/main" id="{BC00745B-35B4-334D-8F5A-0B5D34E1884E}"/>
                </a:ext>
              </a:extLst>
            </p:cNvPr>
            <p:cNvPicPr>
              <a:picLocks noChangeAspect="1"/>
            </p:cNvPicPr>
            <p:nvPr/>
          </p:nvPicPr>
          <p:blipFill rotWithShape="1">
            <a:blip r:embed="rId5"/>
            <a:srcRect l="14305" r="70970"/>
            <a:stretch/>
          </p:blipFill>
          <p:spPr>
            <a:xfrm>
              <a:off x="8384658" y="4847971"/>
              <a:ext cx="1215466" cy="2010029"/>
            </a:xfrm>
            <a:prstGeom prst="rect">
              <a:avLst/>
            </a:prstGeom>
          </p:spPr>
        </p:pic>
        <p:pic>
          <p:nvPicPr>
            <p:cNvPr id="7" name="Picture 6">
              <a:extLst>
                <a:ext uri="{FF2B5EF4-FFF2-40B4-BE49-F238E27FC236}">
                  <a16:creationId xmlns:a16="http://schemas.microsoft.com/office/drawing/2014/main" id="{3802AE4A-9CBF-4846-942E-3A9659AF87AF}"/>
                </a:ext>
              </a:extLst>
            </p:cNvPr>
            <p:cNvPicPr>
              <a:picLocks noChangeAspect="1"/>
            </p:cNvPicPr>
            <p:nvPr/>
          </p:nvPicPr>
          <p:blipFill>
            <a:blip r:embed="rId6"/>
            <a:stretch>
              <a:fillRect/>
            </a:stretch>
          </p:blipFill>
          <p:spPr>
            <a:xfrm>
              <a:off x="10744702" y="4834632"/>
              <a:ext cx="1172517" cy="2010029"/>
            </a:xfrm>
            <a:prstGeom prst="rect">
              <a:avLst/>
            </a:prstGeom>
          </p:spPr>
        </p:pic>
        <p:pic>
          <p:nvPicPr>
            <p:cNvPr id="8" name="Picture 7">
              <a:extLst>
                <a:ext uri="{FF2B5EF4-FFF2-40B4-BE49-F238E27FC236}">
                  <a16:creationId xmlns:a16="http://schemas.microsoft.com/office/drawing/2014/main" id="{35124571-5E3E-C64F-A278-52DD7CC9ABFE}"/>
                </a:ext>
              </a:extLst>
            </p:cNvPr>
            <p:cNvPicPr>
              <a:picLocks noChangeAspect="1"/>
            </p:cNvPicPr>
            <p:nvPr/>
          </p:nvPicPr>
          <p:blipFill>
            <a:blip r:embed="rId7"/>
            <a:stretch>
              <a:fillRect/>
            </a:stretch>
          </p:blipFill>
          <p:spPr>
            <a:xfrm>
              <a:off x="9572185" y="4833081"/>
              <a:ext cx="1172517" cy="2010029"/>
            </a:xfrm>
            <a:prstGeom prst="rect">
              <a:avLst/>
            </a:prstGeom>
          </p:spPr>
        </p:pic>
      </p:grpSp>
      <p:pic>
        <p:nvPicPr>
          <p:cNvPr id="12" name="Picture 11">
            <a:extLst>
              <a:ext uri="{FF2B5EF4-FFF2-40B4-BE49-F238E27FC236}">
                <a16:creationId xmlns:a16="http://schemas.microsoft.com/office/drawing/2014/main" id="{D52CA9F7-2522-91C2-C6E2-8A124284FFAB}"/>
              </a:ext>
            </a:extLst>
          </p:cNvPr>
          <p:cNvPicPr>
            <a:picLocks noChangeAspect="1"/>
          </p:cNvPicPr>
          <p:nvPr/>
        </p:nvPicPr>
        <p:blipFill>
          <a:blip r:embed="rId8"/>
          <a:stretch>
            <a:fillRect/>
          </a:stretch>
        </p:blipFill>
        <p:spPr>
          <a:xfrm>
            <a:off x="5717941" y="1452048"/>
            <a:ext cx="6424337" cy="1918133"/>
          </a:xfrm>
          <a:prstGeom prst="rect">
            <a:avLst/>
          </a:prstGeom>
        </p:spPr>
      </p:pic>
    </p:spTree>
    <p:extLst>
      <p:ext uri="{BB962C8B-B14F-4D97-AF65-F5344CB8AC3E}">
        <p14:creationId xmlns:p14="http://schemas.microsoft.com/office/powerpoint/2010/main" val="34058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F8C46-CA58-A146-AA9A-6D87DBF2CBDD}"/>
              </a:ext>
            </a:extLst>
          </p:cNvPr>
          <p:cNvSpPr>
            <a:spLocks noGrp="1"/>
          </p:cNvSpPr>
          <p:nvPr>
            <p:ph type="title"/>
          </p:nvPr>
        </p:nvSpPr>
        <p:spPr/>
        <p:txBody>
          <a:bodyPr/>
          <a:lstStyle/>
          <a:p>
            <a:r>
              <a:rPr lang="en-US" dirty="0"/>
              <a:t>What is an Imaging Spectrograph?</a:t>
            </a:r>
          </a:p>
        </p:txBody>
      </p:sp>
      <p:sp>
        <p:nvSpPr>
          <p:cNvPr id="6" name="Content Placeholder 2">
            <a:extLst>
              <a:ext uri="{FF2B5EF4-FFF2-40B4-BE49-F238E27FC236}">
                <a16:creationId xmlns:a16="http://schemas.microsoft.com/office/drawing/2014/main" id="{99061258-0A8A-B44D-843D-F063CD287F13}"/>
              </a:ext>
            </a:extLst>
          </p:cNvPr>
          <p:cNvSpPr>
            <a:spLocks noGrp="1"/>
          </p:cNvSpPr>
          <p:nvPr>
            <p:ph idx="1"/>
          </p:nvPr>
        </p:nvSpPr>
        <p:spPr>
          <a:xfrm>
            <a:off x="838200" y="1825625"/>
            <a:ext cx="10515600" cy="4667250"/>
          </a:xfrm>
        </p:spPr>
        <p:txBody>
          <a:bodyPr>
            <a:normAutofit fontScale="77500" lnSpcReduction="20000"/>
          </a:bodyPr>
          <a:lstStyle/>
          <a:p>
            <a:pPr marL="0" indent="0">
              <a:buNone/>
            </a:pPr>
            <a:r>
              <a:rPr lang="en-US" dirty="0"/>
              <a:t>An Imaging Spectrograph is instrument </a:t>
            </a:r>
          </a:p>
          <a:p>
            <a:r>
              <a:rPr lang="en-US" i="1" dirty="0">
                <a:solidFill>
                  <a:srgbClr val="00B050"/>
                </a:solidFill>
              </a:rPr>
              <a:t>with a grating</a:t>
            </a:r>
            <a:r>
              <a:rPr lang="en-US" dirty="0"/>
              <a:t> </a:t>
            </a:r>
          </a:p>
          <a:p>
            <a:r>
              <a:rPr lang="en-US" i="1" dirty="0">
                <a:solidFill>
                  <a:srgbClr val="00B050"/>
                </a:solidFill>
              </a:rPr>
              <a:t>with spatial resolution</a:t>
            </a:r>
          </a:p>
          <a:p>
            <a:pPr marL="0" indent="0">
              <a:buNone/>
            </a:pPr>
            <a:r>
              <a:rPr lang="en-US" i="1" dirty="0"/>
              <a:t>The Imaging Spectrographs in this talk are also </a:t>
            </a:r>
            <a:r>
              <a:rPr lang="en-US" i="1" dirty="0" err="1"/>
              <a:t>slitless</a:t>
            </a:r>
            <a:r>
              <a:rPr lang="en-US" i="1" dirty="0"/>
              <a:t>:</a:t>
            </a:r>
          </a:p>
          <a:p>
            <a:r>
              <a:rPr lang="en-US" i="1" dirty="0">
                <a:solidFill>
                  <a:srgbClr val="00B050"/>
                </a:solidFill>
              </a:rPr>
              <a:t>with large field of view</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t>Spectroheliograms</a:t>
            </a:r>
            <a:r>
              <a:rPr lang="en-US" dirty="0"/>
              <a:t> or “</a:t>
            </a:r>
            <a:r>
              <a:rPr lang="en-US" dirty="0" err="1"/>
              <a:t>Overlappograms</a:t>
            </a:r>
            <a:r>
              <a:rPr lang="en-US" dirty="0"/>
              <a:t>” - spatial and spectral data are overlapped.  </a:t>
            </a:r>
            <a:br>
              <a:rPr lang="en-US" dirty="0"/>
            </a:br>
            <a:endParaRPr lang="en-US" dirty="0"/>
          </a:p>
          <a:p>
            <a:pPr marL="0" indent="0">
              <a:buNone/>
            </a:pPr>
            <a:endParaRPr lang="en-US" dirty="0"/>
          </a:p>
        </p:txBody>
      </p:sp>
      <p:pic>
        <p:nvPicPr>
          <p:cNvPr id="4" name="Picture 3">
            <a:extLst>
              <a:ext uri="{FF2B5EF4-FFF2-40B4-BE49-F238E27FC236}">
                <a16:creationId xmlns:a16="http://schemas.microsoft.com/office/drawing/2014/main" id="{EB896236-A939-194C-AA63-238FE68EAEDA}"/>
              </a:ext>
            </a:extLst>
          </p:cNvPr>
          <p:cNvPicPr>
            <a:picLocks noChangeAspect="1"/>
          </p:cNvPicPr>
          <p:nvPr/>
        </p:nvPicPr>
        <p:blipFill>
          <a:blip r:embed="rId3"/>
          <a:stretch>
            <a:fillRect/>
          </a:stretch>
        </p:blipFill>
        <p:spPr>
          <a:xfrm>
            <a:off x="0" y="3879166"/>
            <a:ext cx="12192000" cy="1621536"/>
          </a:xfrm>
          <a:prstGeom prst="rect">
            <a:avLst/>
          </a:prstGeom>
        </p:spPr>
      </p:pic>
    </p:spTree>
    <p:extLst>
      <p:ext uri="{BB962C8B-B14F-4D97-AF65-F5344CB8AC3E}">
        <p14:creationId xmlns:p14="http://schemas.microsoft.com/office/powerpoint/2010/main" val="1662692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01FD-BCB1-6C44-BC48-0FABA10D6F1F}"/>
              </a:ext>
            </a:extLst>
          </p:cNvPr>
          <p:cNvSpPr>
            <a:spLocks noGrp="1"/>
          </p:cNvSpPr>
          <p:nvPr>
            <p:ph type="title"/>
          </p:nvPr>
        </p:nvSpPr>
        <p:spPr/>
        <p:txBody>
          <a:bodyPr/>
          <a:lstStyle/>
          <a:p>
            <a:r>
              <a:rPr lang="en-US" dirty="0"/>
              <a:t>History</a:t>
            </a:r>
          </a:p>
        </p:txBody>
      </p:sp>
      <p:pic>
        <p:nvPicPr>
          <p:cNvPr id="4" name="Picture 3">
            <a:extLst>
              <a:ext uri="{FF2B5EF4-FFF2-40B4-BE49-F238E27FC236}">
                <a16:creationId xmlns:a16="http://schemas.microsoft.com/office/drawing/2014/main" id="{707786CD-2348-D34F-A7BF-54AE9EBE3BEC}"/>
              </a:ext>
            </a:extLst>
          </p:cNvPr>
          <p:cNvPicPr>
            <a:picLocks noChangeAspect="1"/>
          </p:cNvPicPr>
          <p:nvPr/>
        </p:nvPicPr>
        <p:blipFill>
          <a:blip r:embed="rId3"/>
          <a:stretch>
            <a:fillRect/>
          </a:stretch>
        </p:blipFill>
        <p:spPr>
          <a:xfrm>
            <a:off x="3531478" y="1855795"/>
            <a:ext cx="5129043" cy="5002205"/>
          </a:xfrm>
          <a:prstGeom prst="rect">
            <a:avLst/>
          </a:prstGeom>
        </p:spPr>
      </p:pic>
      <p:sp>
        <p:nvSpPr>
          <p:cNvPr id="5" name="TextBox 4">
            <a:extLst>
              <a:ext uri="{FF2B5EF4-FFF2-40B4-BE49-F238E27FC236}">
                <a16:creationId xmlns:a16="http://schemas.microsoft.com/office/drawing/2014/main" id="{6D60F7D9-05CF-B64E-8D0A-5201808B8707}"/>
              </a:ext>
            </a:extLst>
          </p:cNvPr>
          <p:cNvSpPr txBox="1"/>
          <p:nvPr/>
        </p:nvSpPr>
        <p:spPr>
          <a:xfrm>
            <a:off x="295422" y="2967335"/>
            <a:ext cx="2855742" cy="923330"/>
          </a:xfrm>
          <a:prstGeom prst="rect">
            <a:avLst/>
          </a:prstGeom>
          <a:noFill/>
          <a:ln>
            <a:solidFill>
              <a:schemeClr val="tx1"/>
            </a:solidFill>
          </a:ln>
        </p:spPr>
        <p:txBody>
          <a:bodyPr wrap="square" rtlCol="0">
            <a:spAutoFit/>
          </a:bodyPr>
          <a:lstStyle/>
          <a:p>
            <a:r>
              <a:rPr lang="en-US" dirty="0"/>
              <a:t>First </a:t>
            </a:r>
            <a:r>
              <a:rPr lang="en-US" dirty="0" err="1"/>
              <a:t>spectroheliogram</a:t>
            </a:r>
            <a:r>
              <a:rPr lang="en-US" dirty="0"/>
              <a:t> in Lyman alpha observed on March 13, 1959.</a:t>
            </a:r>
          </a:p>
        </p:txBody>
      </p:sp>
      <p:cxnSp>
        <p:nvCxnSpPr>
          <p:cNvPr id="7" name="Straight Arrow Connector 6">
            <a:extLst>
              <a:ext uri="{FF2B5EF4-FFF2-40B4-BE49-F238E27FC236}">
                <a16:creationId xmlns:a16="http://schemas.microsoft.com/office/drawing/2014/main" id="{C2050BD1-1417-B54E-AC2D-C9EF15866AA6}"/>
              </a:ext>
            </a:extLst>
          </p:cNvPr>
          <p:cNvCxnSpPr>
            <a:cxnSpLocks/>
            <a:stCxn id="5" idx="3"/>
          </p:cNvCxnSpPr>
          <p:nvPr/>
        </p:nvCxnSpPr>
        <p:spPr>
          <a:xfrm>
            <a:off x="3151164" y="3429000"/>
            <a:ext cx="97067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2C155EA-4F6D-A448-89DE-023885205356}"/>
              </a:ext>
            </a:extLst>
          </p:cNvPr>
          <p:cNvSpPr txBox="1"/>
          <p:nvPr/>
        </p:nvSpPr>
        <p:spPr>
          <a:xfrm>
            <a:off x="8852124" y="2741125"/>
            <a:ext cx="3044454" cy="2677656"/>
          </a:xfrm>
          <a:prstGeom prst="rect">
            <a:avLst/>
          </a:prstGeom>
          <a:noFill/>
          <a:ln>
            <a:solidFill>
              <a:schemeClr val="tx1"/>
            </a:solidFill>
          </a:ln>
        </p:spPr>
        <p:txBody>
          <a:bodyPr wrap="square" rtlCol="0">
            <a:spAutoFit/>
          </a:bodyPr>
          <a:lstStyle/>
          <a:p>
            <a:pPr algn="ctr"/>
            <a:r>
              <a:rPr lang="en-US" sz="2800" dirty="0"/>
              <a:t>Subsequent rocket flights explored the solar spectrum and revealed the atmospheric structure.</a:t>
            </a:r>
          </a:p>
        </p:txBody>
      </p:sp>
      <p:sp>
        <p:nvSpPr>
          <p:cNvPr id="3" name="TextBox 2">
            <a:extLst>
              <a:ext uri="{FF2B5EF4-FFF2-40B4-BE49-F238E27FC236}">
                <a16:creationId xmlns:a16="http://schemas.microsoft.com/office/drawing/2014/main" id="{1CC6F0C5-4E10-17C9-F704-2FC0C3A95B19}"/>
              </a:ext>
            </a:extLst>
          </p:cNvPr>
          <p:cNvSpPr txBox="1"/>
          <p:nvPr/>
        </p:nvSpPr>
        <p:spPr>
          <a:xfrm>
            <a:off x="9133840" y="6492875"/>
            <a:ext cx="2762738" cy="276999"/>
          </a:xfrm>
          <a:prstGeom prst="rect">
            <a:avLst/>
          </a:prstGeom>
          <a:noFill/>
        </p:spPr>
        <p:txBody>
          <a:bodyPr wrap="square" rtlCol="0">
            <a:spAutoFit/>
          </a:bodyPr>
          <a:lstStyle/>
          <a:p>
            <a:pPr algn="r"/>
            <a:r>
              <a:rPr lang="en-US" sz="1200" dirty="0" err="1"/>
              <a:t>Tousey</a:t>
            </a:r>
            <a:r>
              <a:rPr lang="en-US" sz="1200" dirty="0"/>
              <a:t>, 1967, </a:t>
            </a:r>
            <a:r>
              <a:rPr lang="en-US" sz="1200" dirty="0" err="1"/>
              <a:t>ApJ</a:t>
            </a:r>
            <a:r>
              <a:rPr lang="en-US" sz="1200" dirty="0"/>
              <a:t>, 149</a:t>
            </a:r>
          </a:p>
        </p:txBody>
      </p:sp>
    </p:spTree>
    <p:extLst>
      <p:ext uri="{BB962C8B-B14F-4D97-AF65-F5344CB8AC3E}">
        <p14:creationId xmlns:p14="http://schemas.microsoft.com/office/powerpoint/2010/main" val="3729743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01FD-BCB1-6C44-BC48-0FABA10D6F1F}"/>
              </a:ext>
            </a:extLst>
          </p:cNvPr>
          <p:cNvSpPr>
            <a:spLocks noGrp="1"/>
          </p:cNvSpPr>
          <p:nvPr>
            <p:ph type="title"/>
          </p:nvPr>
        </p:nvSpPr>
        <p:spPr/>
        <p:txBody>
          <a:bodyPr/>
          <a:lstStyle/>
          <a:p>
            <a:r>
              <a:rPr lang="en-US" dirty="0"/>
              <a:t>History</a:t>
            </a:r>
          </a:p>
        </p:txBody>
      </p:sp>
      <p:pic>
        <p:nvPicPr>
          <p:cNvPr id="6" name="Picture 5">
            <a:extLst>
              <a:ext uri="{FF2B5EF4-FFF2-40B4-BE49-F238E27FC236}">
                <a16:creationId xmlns:a16="http://schemas.microsoft.com/office/drawing/2014/main" id="{71A4DE09-9189-904E-8437-B0FB3F7D6C18}"/>
              </a:ext>
            </a:extLst>
          </p:cNvPr>
          <p:cNvPicPr>
            <a:picLocks noChangeAspect="1"/>
          </p:cNvPicPr>
          <p:nvPr/>
        </p:nvPicPr>
        <p:blipFill>
          <a:blip r:embed="rId3"/>
          <a:stretch>
            <a:fillRect/>
          </a:stretch>
        </p:blipFill>
        <p:spPr>
          <a:xfrm rot="5400000">
            <a:off x="581582" y="1832960"/>
            <a:ext cx="3029006" cy="4178105"/>
          </a:xfrm>
          <a:prstGeom prst="rect">
            <a:avLst/>
          </a:prstGeom>
        </p:spPr>
      </p:pic>
      <p:sp>
        <p:nvSpPr>
          <p:cNvPr id="8" name="TextBox 7">
            <a:extLst>
              <a:ext uri="{FF2B5EF4-FFF2-40B4-BE49-F238E27FC236}">
                <a16:creationId xmlns:a16="http://schemas.microsoft.com/office/drawing/2014/main" id="{FB7B8F7C-D961-C944-BBB6-06026E699D3F}"/>
              </a:ext>
            </a:extLst>
          </p:cNvPr>
          <p:cNvSpPr txBox="1"/>
          <p:nvPr/>
        </p:nvSpPr>
        <p:spPr>
          <a:xfrm>
            <a:off x="769150" y="5256403"/>
            <a:ext cx="2363372" cy="369332"/>
          </a:xfrm>
          <a:prstGeom prst="rect">
            <a:avLst/>
          </a:prstGeom>
          <a:noFill/>
        </p:spPr>
        <p:txBody>
          <a:bodyPr wrap="square" rtlCol="0">
            <a:spAutoFit/>
          </a:bodyPr>
          <a:lstStyle/>
          <a:p>
            <a:pPr algn="ctr"/>
            <a:r>
              <a:rPr lang="en-US" dirty="0"/>
              <a:t>1963</a:t>
            </a:r>
          </a:p>
        </p:txBody>
      </p:sp>
      <p:pic>
        <p:nvPicPr>
          <p:cNvPr id="10" name="Picture 9">
            <a:extLst>
              <a:ext uri="{FF2B5EF4-FFF2-40B4-BE49-F238E27FC236}">
                <a16:creationId xmlns:a16="http://schemas.microsoft.com/office/drawing/2014/main" id="{EA35D020-CB63-484F-9570-C03A71730571}"/>
              </a:ext>
            </a:extLst>
          </p:cNvPr>
          <p:cNvPicPr>
            <a:picLocks noChangeAspect="1"/>
          </p:cNvPicPr>
          <p:nvPr/>
        </p:nvPicPr>
        <p:blipFill>
          <a:blip r:embed="rId4"/>
          <a:stretch>
            <a:fillRect/>
          </a:stretch>
        </p:blipFill>
        <p:spPr>
          <a:xfrm rot="5400000">
            <a:off x="4426730" y="2292927"/>
            <a:ext cx="2513236" cy="3010486"/>
          </a:xfrm>
          <a:prstGeom prst="rect">
            <a:avLst/>
          </a:prstGeom>
        </p:spPr>
      </p:pic>
      <p:sp>
        <p:nvSpPr>
          <p:cNvPr id="12" name="TextBox 11">
            <a:extLst>
              <a:ext uri="{FF2B5EF4-FFF2-40B4-BE49-F238E27FC236}">
                <a16:creationId xmlns:a16="http://schemas.microsoft.com/office/drawing/2014/main" id="{5DF83C50-4AE7-0641-BF9D-630E27572B7E}"/>
              </a:ext>
            </a:extLst>
          </p:cNvPr>
          <p:cNvSpPr txBox="1"/>
          <p:nvPr/>
        </p:nvSpPr>
        <p:spPr>
          <a:xfrm>
            <a:off x="4273355" y="5220341"/>
            <a:ext cx="2363372" cy="369332"/>
          </a:xfrm>
          <a:prstGeom prst="rect">
            <a:avLst/>
          </a:prstGeom>
          <a:noFill/>
        </p:spPr>
        <p:txBody>
          <a:bodyPr wrap="square" rtlCol="0">
            <a:spAutoFit/>
          </a:bodyPr>
          <a:lstStyle/>
          <a:p>
            <a:pPr algn="ctr"/>
            <a:r>
              <a:rPr lang="en-US" dirty="0"/>
              <a:t>1965</a:t>
            </a:r>
          </a:p>
        </p:txBody>
      </p:sp>
      <p:pic>
        <p:nvPicPr>
          <p:cNvPr id="14" name="Picture 13">
            <a:extLst>
              <a:ext uri="{FF2B5EF4-FFF2-40B4-BE49-F238E27FC236}">
                <a16:creationId xmlns:a16="http://schemas.microsoft.com/office/drawing/2014/main" id="{E47FFF64-4560-AB4A-8F47-CE2205D097F6}"/>
              </a:ext>
            </a:extLst>
          </p:cNvPr>
          <p:cNvPicPr>
            <a:picLocks noChangeAspect="1"/>
          </p:cNvPicPr>
          <p:nvPr/>
        </p:nvPicPr>
        <p:blipFill>
          <a:blip r:embed="rId5"/>
          <a:stretch>
            <a:fillRect/>
          </a:stretch>
        </p:blipFill>
        <p:spPr>
          <a:xfrm rot="5400000">
            <a:off x="8133450" y="1462649"/>
            <a:ext cx="3029006" cy="4918725"/>
          </a:xfrm>
          <a:prstGeom prst="rect">
            <a:avLst/>
          </a:prstGeom>
        </p:spPr>
      </p:pic>
      <p:sp>
        <p:nvSpPr>
          <p:cNvPr id="15" name="TextBox 14">
            <a:extLst>
              <a:ext uri="{FF2B5EF4-FFF2-40B4-BE49-F238E27FC236}">
                <a16:creationId xmlns:a16="http://schemas.microsoft.com/office/drawing/2014/main" id="{D6C66B96-A72F-524F-9B33-76FEF6D76F12}"/>
              </a:ext>
            </a:extLst>
          </p:cNvPr>
          <p:cNvSpPr txBox="1"/>
          <p:nvPr/>
        </p:nvSpPr>
        <p:spPr>
          <a:xfrm>
            <a:off x="8465526" y="5278395"/>
            <a:ext cx="2363372" cy="369332"/>
          </a:xfrm>
          <a:prstGeom prst="rect">
            <a:avLst/>
          </a:prstGeom>
          <a:noFill/>
        </p:spPr>
        <p:txBody>
          <a:bodyPr wrap="square" rtlCol="0">
            <a:spAutoFit/>
          </a:bodyPr>
          <a:lstStyle/>
          <a:p>
            <a:pPr algn="ctr"/>
            <a:r>
              <a:rPr lang="en-US" dirty="0"/>
              <a:t>1966</a:t>
            </a:r>
          </a:p>
        </p:txBody>
      </p:sp>
      <p:sp>
        <p:nvSpPr>
          <p:cNvPr id="16" name="TextBox 15">
            <a:extLst>
              <a:ext uri="{FF2B5EF4-FFF2-40B4-BE49-F238E27FC236}">
                <a16:creationId xmlns:a16="http://schemas.microsoft.com/office/drawing/2014/main" id="{5BDCF2F9-E70C-5045-B5AE-8CB20EBE9E61}"/>
              </a:ext>
            </a:extLst>
          </p:cNvPr>
          <p:cNvSpPr txBox="1"/>
          <p:nvPr/>
        </p:nvSpPr>
        <p:spPr>
          <a:xfrm>
            <a:off x="1283706" y="5755226"/>
            <a:ext cx="9624588" cy="523220"/>
          </a:xfrm>
          <a:prstGeom prst="rect">
            <a:avLst/>
          </a:prstGeom>
          <a:noFill/>
          <a:ln>
            <a:solidFill>
              <a:schemeClr val="tx1"/>
            </a:solidFill>
          </a:ln>
        </p:spPr>
        <p:txBody>
          <a:bodyPr wrap="square" rtlCol="0">
            <a:spAutoFit/>
          </a:bodyPr>
          <a:lstStyle/>
          <a:p>
            <a:pPr algn="ctr"/>
            <a:r>
              <a:rPr lang="en-US" sz="2800" dirty="0"/>
              <a:t>“Therefore this image is not easy to interpret.”  - R. </a:t>
            </a:r>
            <a:r>
              <a:rPr lang="en-US" sz="2800" dirty="0" err="1"/>
              <a:t>Tousey</a:t>
            </a:r>
            <a:endParaRPr lang="en-US" sz="2800" dirty="0"/>
          </a:p>
        </p:txBody>
      </p:sp>
      <p:sp>
        <p:nvSpPr>
          <p:cNvPr id="3" name="TextBox 2">
            <a:extLst>
              <a:ext uri="{FF2B5EF4-FFF2-40B4-BE49-F238E27FC236}">
                <a16:creationId xmlns:a16="http://schemas.microsoft.com/office/drawing/2014/main" id="{56A36D52-4194-F7B5-456C-01E9BB978E48}"/>
              </a:ext>
            </a:extLst>
          </p:cNvPr>
          <p:cNvSpPr txBox="1"/>
          <p:nvPr/>
        </p:nvSpPr>
        <p:spPr>
          <a:xfrm>
            <a:off x="9133840" y="6492875"/>
            <a:ext cx="2762738" cy="276999"/>
          </a:xfrm>
          <a:prstGeom prst="rect">
            <a:avLst/>
          </a:prstGeom>
          <a:noFill/>
        </p:spPr>
        <p:txBody>
          <a:bodyPr wrap="square" rtlCol="0">
            <a:spAutoFit/>
          </a:bodyPr>
          <a:lstStyle/>
          <a:p>
            <a:pPr algn="r"/>
            <a:r>
              <a:rPr lang="en-US" sz="1200" dirty="0" err="1"/>
              <a:t>Tousey</a:t>
            </a:r>
            <a:r>
              <a:rPr lang="en-US" sz="1200" dirty="0"/>
              <a:t>, 1967, </a:t>
            </a:r>
            <a:r>
              <a:rPr lang="en-US" sz="1200" dirty="0" err="1"/>
              <a:t>ApJ</a:t>
            </a:r>
            <a:r>
              <a:rPr lang="en-US" sz="1200" dirty="0"/>
              <a:t>, 149</a:t>
            </a:r>
          </a:p>
        </p:txBody>
      </p:sp>
    </p:spTree>
    <p:extLst>
      <p:ext uri="{BB962C8B-B14F-4D97-AF65-F5344CB8AC3E}">
        <p14:creationId xmlns:p14="http://schemas.microsoft.com/office/powerpoint/2010/main" val="141010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01FD-BCB1-6C44-BC48-0FABA10D6F1F}"/>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0BB6BEFC-60E3-2046-84D0-B14B1381F2FB}"/>
              </a:ext>
            </a:extLst>
          </p:cNvPr>
          <p:cNvSpPr>
            <a:spLocks noGrp="1"/>
          </p:cNvSpPr>
          <p:nvPr>
            <p:ph idx="1"/>
          </p:nvPr>
        </p:nvSpPr>
        <p:spPr>
          <a:xfrm>
            <a:off x="1349298" y="1929367"/>
            <a:ext cx="10515600" cy="560736"/>
          </a:xfrm>
        </p:spPr>
        <p:txBody>
          <a:bodyPr/>
          <a:lstStyle/>
          <a:p>
            <a:pPr marL="0" indent="0" algn="ctr">
              <a:buNone/>
            </a:pPr>
            <a:r>
              <a:rPr lang="en-US" dirty="0"/>
              <a:t>Skylab S082A – long wavelength range</a:t>
            </a:r>
          </a:p>
        </p:txBody>
      </p:sp>
      <p:grpSp>
        <p:nvGrpSpPr>
          <p:cNvPr id="20" name="Group 19">
            <a:extLst>
              <a:ext uri="{FF2B5EF4-FFF2-40B4-BE49-F238E27FC236}">
                <a16:creationId xmlns:a16="http://schemas.microsoft.com/office/drawing/2014/main" id="{6701E644-2A7F-6A45-B59B-808E65D9CC50}"/>
              </a:ext>
            </a:extLst>
          </p:cNvPr>
          <p:cNvGrpSpPr/>
          <p:nvPr/>
        </p:nvGrpSpPr>
        <p:grpSpPr>
          <a:xfrm>
            <a:off x="0" y="2326140"/>
            <a:ext cx="12205010" cy="1667666"/>
            <a:chOff x="0" y="2664583"/>
            <a:chExt cx="12205010" cy="1667666"/>
          </a:xfrm>
        </p:grpSpPr>
        <p:pic>
          <p:nvPicPr>
            <p:cNvPr id="5" name="Picture 4">
              <a:extLst>
                <a:ext uri="{FF2B5EF4-FFF2-40B4-BE49-F238E27FC236}">
                  <a16:creationId xmlns:a16="http://schemas.microsoft.com/office/drawing/2014/main" id="{8BBA7A3B-EB30-7143-8BEE-FF384C263EF1}"/>
                </a:ext>
              </a:extLst>
            </p:cNvPr>
            <p:cNvPicPr>
              <a:picLocks noChangeAspect="1"/>
            </p:cNvPicPr>
            <p:nvPr/>
          </p:nvPicPr>
          <p:blipFill>
            <a:blip r:embed="rId3"/>
            <a:stretch>
              <a:fillRect/>
            </a:stretch>
          </p:blipFill>
          <p:spPr>
            <a:xfrm>
              <a:off x="0" y="2710713"/>
              <a:ext cx="12192000" cy="1621536"/>
            </a:xfrm>
            <a:prstGeom prst="rect">
              <a:avLst/>
            </a:prstGeom>
          </p:spPr>
        </p:pic>
        <p:sp>
          <p:nvSpPr>
            <p:cNvPr id="6" name="TextBox 5">
              <a:extLst>
                <a:ext uri="{FF2B5EF4-FFF2-40B4-BE49-F238E27FC236}">
                  <a16:creationId xmlns:a16="http://schemas.microsoft.com/office/drawing/2014/main" id="{1B1C53A6-17FE-A249-BD7A-8CFA826CF1E9}"/>
                </a:ext>
              </a:extLst>
            </p:cNvPr>
            <p:cNvSpPr txBox="1"/>
            <p:nvPr/>
          </p:nvSpPr>
          <p:spPr>
            <a:xfrm>
              <a:off x="13010" y="2708130"/>
              <a:ext cx="1260087" cy="307777"/>
            </a:xfrm>
            <a:prstGeom prst="rect">
              <a:avLst/>
            </a:prstGeom>
            <a:noFill/>
          </p:spPr>
          <p:txBody>
            <a:bodyPr wrap="square" rtlCol="0">
              <a:spAutoFit/>
            </a:bodyPr>
            <a:lstStyle/>
            <a:p>
              <a:r>
                <a:rPr lang="en-US" sz="1400" dirty="0">
                  <a:solidFill>
                    <a:schemeClr val="bg1"/>
                  </a:solidFill>
                </a:rPr>
                <a:t>O V 63 nm</a:t>
              </a:r>
            </a:p>
          </p:txBody>
        </p:sp>
        <p:sp>
          <p:nvSpPr>
            <p:cNvPr id="7" name="TextBox 6">
              <a:extLst>
                <a:ext uri="{FF2B5EF4-FFF2-40B4-BE49-F238E27FC236}">
                  <a16:creationId xmlns:a16="http://schemas.microsoft.com/office/drawing/2014/main" id="{BFC4F8CB-4642-9E45-9B16-413C44E74F26}"/>
                </a:ext>
              </a:extLst>
            </p:cNvPr>
            <p:cNvSpPr txBox="1"/>
            <p:nvPr/>
          </p:nvSpPr>
          <p:spPr>
            <a:xfrm>
              <a:off x="10766503" y="2664583"/>
              <a:ext cx="1438507" cy="307777"/>
            </a:xfrm>
            <a:prstGeom prst="rect">
              <a:avLst/>
            </a:prstGeom>
            <a:noFill/>
          </p:spPr>
          <p:txBody>
            <a:bodyPr wrap="square" rtlCol="0">
              <a:spAutoFit/>
            </a:bodyPr>
            <a:lstStyle/>
            <a:p>
              <a:r>
                <a:rPr lang="en-US" sz="1400" dirty="0">
                  <a:solidFill>
                    <a:schemeClr val="bg1"/>
                  </a:solidFill>
                </a:rPr>
                <a:t>He II 30.4 nm</a:t>
              </a:r>
            </a:p>
          </p:txBody>
        </p:sp>
        <p:cxnSp>
          <p:nvCxnSpPr>
            <p:cNvPr id="9" name="Straight Arrow Connector 8">
              <a:extLst>
                <a:ext uri="{FF2B5EF4-FFF2-40B4-BE49-F238E27FC236}">
                  <a16:creationId xmlns:a16="http://schemas.microsoft.com/office/drawing/2014/main" id="{37F3012E-8DC2-384E-9FAA-4C3EE26705CB}"/>
                </a:ext>
              </a:extLst>
            </p:cNvPr>
            <p:cNvCxnSpPr>
              <a:cxnSpLocks/>
            </p:cNvCxnSpPr>
            <p:nvPr/>
          </p:nvCxnSpPr>
          <p:spPr>
            <a:xfrm>
              <a:off x="11608420" y="2943922"/>
              <a:ext cx="256478" cy="19150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45CE9BF-CC38-944D-BA66-B19588F2C8A0}"/>
                </a:ext>
              </a:extLst>
            </p:cNvPr>
            <p:cNvSpPr txBox="1"/>
            <p:nvPr/>
          </p:nvSpPr>
          <p:spPr>
            <a:xfrm>
              <a:off x="5553309" y="2701120"/>
              <a:ext cx="1774899" cy="307777"/>
            </a:xfrm>
            <a:prstGeom prst="rect">
              <a:avLst/>
            </a:prstGeom>
            <a:noFill/>
          </p:spPr>
          <p:txBody>
            <a:bodyPr wrap="square" rtlCol="0">
              <a:spAutoFit/>
            </a:bodyPr>
            <a:lstStyle/>
            <a:p>
              <a:pPr algn="ctr"/>
              <a:r>
                <a:rPr lang="en-US" sz="1400" dirty="0">
                  <a:solidFill>
                    <a:schemeClr val="bg1"/>
                  </a:solidFill>
                </a:rPr>
                <a:t>Ne VII 46.5 nm</a:t>
              </a:r>
            </a:p>
          </p:txBody>
        </p:sp>
        <p:sp>
          <p:nvSpPr>
            <p:cNvPr id="16" name="TextBox 15">
              <a:extLst>
                <a:ext uri="{FF2B5EF4-FFF2-40B4-BE49-F238E27FC236}">
                  <a16:creationId xmlns:a16="http://schemas.microsoft.com/office/drawing/2014/main" id="{6CED08C7-9340-8B48-8B46-4D37529A1B28}"/>
                </a:ext>
              </a:extLst>
            </p:cNvPr>
            <p:cNvSpPr txBox="1"/>
            <p:nvPr/>
          </p:nvSpPr>
          <p:spPr>
            <a:xfrm>
              <a:off x="1395761" y="2693240"/>
              <a:ext cx="1438506" cy="307777"/>
            </a:xfrm>
            <a:prstGeom prst="rect">
              <a:avLst/>
            </a:prstGeom>
            <a:noFill/>
          </p:spPr>
          <p:txBody>
            <a:bodyPr wrap="square" rtlCol="0">
              <a:spAutoFit/>
            </a:bodyPr>
            <a:lstStyle/>
            <a:p>
              <a:pPr algn="ctr"/>
              <a:r>
                <a:rPr lang="en-US" sz="1400" dirty="0">
                  <a:solidFill>
                    <a:schemeClr val="bg1"/>
                  </a:solidFill>
                </a:rPr>
                <a:t>He I 58.4 nm</a:t>
              </a:r>
            </a:p>
          </p:txBody>
        </p:sp>
        <p:sp>
          <p:nvSpPr>
            <p:cNvPr id="17" name="TextBox 16">
              <a:extLst>
                <a:ext uri="{FF2B5EF4-FFF2-40B4-BE49-F238E27FC236}">
                  <a16:creationId xmlns:a16="http://schemas.microsoft.com/office/drawing/2014/main" id="{D8846B82-999A-0545-BB0D-A0038DE5E397}"/>
                </a:ext>
              </a:extLst>
            </p:cNvPr>
            <p:cNvSpPr txBox="1"/>
            <p:nvPr/>
          </p:nvSpPr>
          <p:spPr>
            <a:xfrm>
              <a:off x="2618682" y="2681530"/>
              <a:ext cx="1438506" cy="307777"/>
            </a:xfrm>
            <a:prstGeom prst="rect">
              <a:avLst/>
            </a:prstGeom>
            <a:noFill/>
          </p:spPr>
          <p:txBody>
            <a:bodyPr wrap="square" rtlCol="0">
              <a:spAutoFit/>
            </a:bodyPr>
            <a:lstStyle/>
            <a:p>
              <a:pPr algn="ctr"/>
              <a:r>
                <a:rPr lang="en-US" sz="1400" dirty="0">
                  <a:solidFill>
                    <a:schemeClr val="bg1"/>
                  </a:solidFill>
                </a:rPr>
                <a:t>O IV 55.5 nm</a:t>
              </a:r>
            </a:p>
          </p:txBody>
        </p:sp>
        <p:sp>
          <p:nvSpPr>
            <p:cNvPr id="18" name="TextBox 17">
              <a:extLst>
                <a:ext uri="{FF2B5EF4-FFF2-40B4-BE49-F238E27FC236}">
                  <a16:creationId xmlns:a16="http://schemas.microsoft.com/office/drawing/2014/main" id="{C2EBF788-5BBC-5F43-9A8E-3D7CB4204965}"/>
                </a:ext>
              </a:extLst>
            </p:cNvPr>
            <p:cNvSpPr txBox="1"/>
            <p:nvPr/>
          </p:nvSpPr>
          <p:spPr>
            <a:xfrm>
              <a:off x="4392659" y="2721118"/>
              <a:ext cx="1774899" cy="307777"/>
            </a:xfrm>
            <a:prstGeom prst="rect">
              <a:avLst/>
            </a:prstGeom>
            <a:noFill/>
          </p:spPr>
          <p:txBody>
            <a:bodyPr wrap="square" rtlCol="0">
              <a:spAutoFit/>
            </a:bodyPr>
            <a:lstStyle/>
            <a:p>
              <a:pPr algn="ctr"/>
              <a:r>
                <a:rPr lang="en-US" sz="1400" dirty="0">
                  <a:solidFill>
                    <a:schemeClr val="bg1"/>
                  </a:solidFill>
                </a:rPr>
                <a:t>Si XII 50 nm</a:t>
              </a:r>
            </a:p>
          </p:txBody>
        </p:sp>
        <p:sp>
          <p:nvSpPr>
            <p:cNvPr id="19" name="TextBox 18">
              <a:extLst>
                <a:ext uri="{FF2B5EF4-FFF2-40B4-BE49-F238E27FC236}">
                  <a16:creationId xmlns:a16="http://schemas.microsoft.com/office/drawing/2014/main" id="{E41406A0-175E-8745-8526-8E247B50E0FD}"/>
                </a:ext>
              </a:extLst>
            </p:cNvPr>
            <p:cNvSpPr txBox="1"/>
            <p:nvPr/>
          </p:nvSpPr>
          <p:spPr>
            <a:xfrm>
              <a:off x="8978594" y="2681529"/>
              <a:ext cx="1774899" cy="307777"/>
            </a:xfrm>
            <a:prstGeom prst="rect">
              <a:avLst/>
            </a:prstGeom>
            <a:noFill/>
          </p:spPr>
          <p:txBody>
            <a:bodyPr wrap="square" rtlCol="0">
              <a:spAutoFit/>
            </a:bodyPr>
            <a:lstStyle/>
            <a:p>
              <a:pPr algn="ctr"/>
              <a:r>
                <a:rPr lang="en-US" sz="1400" dirty="0">
                  <a:solidFill>
                    <a:schemeClr val="bg1"/>
                  </a:solidFill>
                </a:rPr>
                <a:t>Mg VII 36.7 nm</a:t>
              </a:r>
            </a:p>
          </p:txBody>
        </p:sp>
      </p:grpSp>
      <p:sp>
        <p:nvSpPr>
          <p:cNvPr id="4" name="TextBox 3">
            <a:extLst>
              <a:ext uri="{FF2B5EF4-FFF2-40B4-BE49-F238E27FC236}">
                <a16:creationId xmlns:a16="http://schemas.microsoft.com/office/drawing/2014/main" id="{EDC7BE3A-3EB2-3643-91CA-2211967CB97A}"/>
              </a:ext>
            </a:extLst>
          </p:cNvPr>
          <p:cNvSpPr txBox="1"/>
          <p:nvPr/>
        </p:nvSpPr>
        <p:spPr>
          <a:xfrm>
            <a:off x="569369" y="6308209"/>
            <a:ext cx="11358461" cy="369332"/>
          </a:xfrm>
          <a:prstGeom prst="rect">
            <a:avLst/>
          </a:prstGeom>
          <a:noFill/>
        </p:spPr>
        <p:txBody>
          <a:bodyPr wrap="square" rtlCol="0">
            <a:spAutoFit/>
          </a:bodyPr>
          <a:lstStyle/>
          <a:p>
            <a:r>
              <a:rPr lang="en-US" dirty="0"/>
              <a:t>Skylab data have been digitized and are available: https://</a:t>
            </a:r>
            <a:r>
              <a:rPr lang="en-US" dirty="0" err="1"/>
              <a:t>lasco-www.nrl.navy.mil</a:t>
            </a:r>
            <a:r>
              <a:rPr lang="en-US" dirty="0"/>
              <a:t>/</a:t>
            </a:r>
            <a:r>
              <a:rPr lang="en-US" dirty="0" err="1"/>
              <a:t>skylab</a:t>
            </a:r>
            <a:r>
              <a:rPr lang="en-US" dirty="0"/>
              <a:t>/</a:t>
            </a:r>
            <a:r>
              <a:rPr lang="en-US" dirty="0" err="1"/>
              <a:t>index.php?p</a:t>
            </a:r>
            <a:r>
              <a:rPr lang="en-US" dirty="0"/>
              <a:t>=content/so82a</a:t>
            </a:r>
          </a:p>
        </p:txBody>
      </p:sp>
      <p:sp>
        <p:nvSpPr>
          <p:cNvPr id="8" name="TextBox 7">
            <a:extLst>
              <a:ext uri="{FF2B5EF4-FFF2-40B4-BE49-F238E27FC236}">
                <a16:creationId xmlns:a16="http://schemas.microsoft.com/office/drawing/2014/main" id="{91E15DF5-C153-DC48-AE28-F7A449445CC8}"/>
              </a:ext>
            </a:extLst>
          </p:cNvPr>
          <p:cNvSpPr txBox="1"/>
          <p:nvPr/>
        </p:nvSpPr>
        <p:spPr>
          <a:xfrm>
            <a:off x="345373" y="4511221"/>
            <a:ext cx="11501253" cy="1200329"/>
          </a:xfrm>
          <a:prstGeom prst="rect">
            <a:avLst/>
          </a:prstGeom>
          <a:noFill/>
        </p:spPr>
        <p:txBody>
          <a:bodyPr wrap="square" rtlCol="0">
            <a:spAutoFit/>
          </a:bodyPr>
          <a:lstStyle/>
          <a:p>
            <a:pPr algn="ctr"/>
            <a:r>
              <a:rPr lang="en-US" sz="2400" dirty="0" err="1"/>
              <a:t>Spectroheliograms</a:t>
            </a:r>
            <a:r>
              <a:rPr lang="en-US" sz="2400" dirty="0"/>
              <a:t> were obtained by astronauts from May 14, 1973 – February 8, 1974.</a:t>
            </a:r>
          </a:p>
          <a:p>
            <a:pPr algn="ctr"/>
            <a:endParaRPr lang="en-US" sz="2400" dirty="0"/>
          </a:p>
          <a:p>
            <a:pPr algn="ctr"/>
            <a:r>
              <a:rPr lang="en-US" sz="2400" dirty="0"/>
              <a:t>Skylab was the only time </a:t>
            </a:r>
            <a:r>
              <a:rPr lang="en-US" sz="2400" dirty="0" err="1"/>
              <a:t>spectroheliograms</a:t>
            </a:r>
            <a:r>
              <a:rPr lang="en-US" sz="2400" dirty="0"/>
              <a:t> were obtained by NASA on an orbiting satellite.</a:t>
            </a:r>
          </a:p>
        </p:txBody>
      </p:sp>
    </p:spTree>
    <p:extLst>
      <p:ext uri="{BB962C8B-B14F-4D97-AF65-F5344CB8AC3E}">
        <p14:creationId xmlns:p14="http://schemas.microsoft.com/office/powerpoint/2010/main" val="228367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BE0FF-D465-A44C-897F-83E21E670DBC}"/>
              </a:ext>
            </a:extLst>
          </p:cNvPr>
          <p:cNvSpPr>
            <a:spLocks noGrp="1"/>
          </p:cNvSpPr>
          <p:nvPr>
            <p:ph idx="1"/>
          </p:nvPr>
        </p:nvSpPr>
        <p:spPr>
          <a:xfrm>
            <a:off x="838200" y="1356212"/>
            <a:ext cx="10515600" cy="4351338"/>
          </a:xfrm>
        </p:spPr>
        <p:txBody>
          <a:bodyPr>
            <a:normAutofit/>
          </a:bodyPr>
          <a:lstStyle/>
          <a:p>
            <a:pPr marL="0" indent="0">
              <a:buNone/>
            </a:pPr>
            <a:endParaRPr lang="en-US" dirty="0"/>
          </a:p>
          <a:p>
            <a:pPr marL="0" indent="0">
              <a:buNone/>
            </a:pPr>
            <a:r>
              <a:rPr lang="en-US" dirty="0"/>
              <a:t>Write a set of linear equations: </a:t>
            </a:r>
          </a:p>
          <a:p>
            <a:pPr marL="0" indent="0" algn="ctr">
              <a:buNone/>
            </a:pPr>
            <a:r>
              <a:rPr lang="en-US" sz="2600" dirty="0">
                <a:solidFill>
                  <a:srgbClr val="0070C0"/>
                </a:solidFill>
              </a:rPr>
              <a:t>Observations </a:t>
            </a:r>
            <a:r>
              <a:rPr lang="en-US" sz="2600" dirty="0"/>
              <a:t>= </a:t>
            </a:r>
            <a:r>
              <a:rPr lang="en-US" sz="2600" dirty="0">
                <a:solidFill>
                  <a:srgbClr val="00B050"/>
                </a:solidFill>
              </a:rPr>
              <a:t>Response Matrix </a:t>
            </a:r>
            <a:r>
              <a:rPr lang="en-US" sz="2600" dirty="0"/>
              <a:t># </a:t>
            </a:r>
            <a:r>
              <a:rPr lang="en-US" sz="2600" dirty="0">
                <a:solidFill>
                  <a:srgbClr val="FF0000"/>
                </a:solidFill>
              </a:rPr>
              <a:t>Solar Parameters(space, [T, ion, velocity])</a:t>
            </a:r>
            <a:endParaRPr lang="en-US" sz="2600" dirty="0"/>
          </a:p>
          <a:p>
            <a:pPr marL="0" indent="0">
              <a:buNone/>
            </a:pPr>
            <a:r>
              <a:rPr lang="en-US" dirty="0">
                <a:solidFill>
                  <a:srgbClr val="0070C0"/>
                </a:solidFill>
              </a:rPr>
              <a:t>                                       y </a:t>
            </a:r>
            <a:r>
              <a:rPr lang="en-US" dirty="0"/>
              <a:t>= </a:t>
            </a:r>
            <a:r>
              <a:rPr lang="en-US" dirty="0">
                <a:solidFill>
                  <a:srgbClr val="00B050"/>
                </a:solidFill>
              </a:rPr>
              <a:t>M</a:t>
            </a:r>
            <a:r>
              <a:rPr lang="en-US" dirty="0">
                <a:solidFill>
                  <a:srgbClr val="FF0000"/>
                </a:solidFill>
              </a:rPr>
              <a:t>x</a:t>
            </a:r>
            <a:endParaRPr lang="en-US" dirty="0">
              <a:solidFill>
                <a:srgbClr val="00B050"/>
              </a:solidFill>
            </a:endParaRPr>
          </a:p>
          <a:p>
            <a:pPr marL="0" indent="0">
              <a:buNone/>
            </a:pPr>
            <a:endParaRPr lang="en-US" dirty="0"/>
          </a:p>
        </p:txBody>
      </p:sp>
      <p:sp>
        <p:nvSpPr>
          <p:cNvPr id="2" name="Title 1">
            <a:extLst>
              <a:ext uri="{FF2B5EF4-FFF2-40B4-BE49-F238E27FC236}">
                <a16:creationId xmlns:a16="http://schemas.microsoft.com/office/drawing/2014/main" id="{03849C3C-5C4A-754B-B23C-B09091079159}"/>
              </a:ext>
            </a:extLst>
          </p:cNvPr>
          <p:cNvSpPr>
            <a:spLocks noGrp="1"/>
          </p:cNvSpPr>
          <p:nvPr>
            <p:ph type="title"/>
          </p:nvPr>
        </p:nvSpPr>
        <p:spPr/>
        <p:txBody>
          <a:bodyPr/>
          <a:lstStyle/>
          <a:p>
            <a:r>
              <a:rPr lang="en-US" dirty="0"/>
              <a:t>Unfolding </a:t>
            </a:r>
            <a:r>
              <a:rPr lang="en-US" dirty="0" err="1"/>
              <a:t>Spectroheliograms</a:t>
            </a:r>
            <a:endParaRPr lang="en-US" dirty="0"/>
          </a:p>
        </p:txBody>
      </p:sp>
    </p:spTree>
    <p:extLst>
      <p:ext uri="{BB962C8B-B14F-4D97-AF65-F5344CB8AC3E}">
        <p14:creationId xmlns:p14="http://schemas.microsoft.com/office/powerpoint/2010/main" val="238330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BE0FF-D465-A44C-897F-83E21E670DBC}"/>
              </a:ext>
            </a:extLst>
          </p:cNvPr>
          <p:cNvSpPr>
            <a:spLocks noGrp="1"/>
          </p:cNvSpPr>
          <p:nvPr>
            <p:ph idx="1"/>
          </p:nvPr>
        </p:nvSpPr>
        <p:spPr>
          <a:xfrm>
            <a:off x="838200" y="1356212"/>
            <a:ext cx="10515600" cy="4351338"/>
          </a:xfrm>
        </p:spPr>
        <p:txBody>
          <a:bodyPr>
            <a:normAutofit/>
          </a:bodyPr>
          <a:lstStyle/>
          <a:p>
            <a:pPr marL="0" indent="0">
              <a:buNone/>
            </a:pPr>
            <a:endParaRPr lang="en-US" dirty="0"/>
          </a:p>
          <a:p>
            <a:pPr marL="0" indent="0">
              <a:buNone/>
            </a:pPr>
            <a:r>
              <a:rPr lang="en-US" dirty="0"/>
              <a:t>Write a set of linear equations: </a:t>
            </a:r>
          </a:p>
          <a:p>
            <a:pPr marL="0" indent="0" algn="ctr">
              <a:buNone/>
            </a:pPr>
            <a:r>
              <a:rPr lang="en-US" sz="2600" dirty="0">
                <a:solidFill>
                  <a:srgbClr val="0070C0"/>
                </a:solidFill>
              </a:rPr>
              <a:t>Observations </a:t>
            </a:r>
            <a:r>
              <a:rPr lang="en-US" sz="2600" dirty="0"/>
              <a:t>= </a:t>
            </a:r>
            <a:r>
              <a:rPr lang="en-US" sz="2600" dirty="0">
                <a:solidFill>
                  <a:srgbClr val="00B050"/>
                </a:solidFill>
              </a:rPr>
              <a:t>Response Matrix </a:t>
            </a:r>
            <a:r>
              <a:rPr lang="en-US" sz="2600" dirty="0"/>
              <a:t># </a:t>
            </a:r>
            <a:r>
              <a:rPr lang="en-US" sz="2600" dirty="0">
                <a:solidFill>
                  <a:srgbClr val="FF0000"/>
                </a:solidFill>
              </a:rPr>
              <a:t>Solar Parameters(space, [T, ion, velocity])</a:t>
            </a:r>
            <a:endParaRPr lang="en-US" sz="2600" dirty="0"/>
          </a:p>
          <a:p>
            <a:pPr marL="0" indent="0">
              <a:buNone/>
            </a:pPr>
            <a:r>
              <a:rPr lang="en-US" dirty="0">
                <a:solidFill>
                  <a:srgbClr val="0070C0"/>
                </a:solidFill>
              </a:rPr>
              <a:t>                                       y </a:t>
            </a:r>
            <a:r>
              <a:rPr lang="en-US" dirty="0"/>
              <a:t>= </a:t>
            </a:r>
            <a:r>
              <a:rPr lang="en-US" dirty="0">
                <a:solidFill>
                  <a:srgbClr val="00B050"/>
                </a:solidFill>
              </a:rPr>
              <a:t>M</a:t>
            </a:r>
            <a:r>
              <a:rPr lang="en-US" dirty="0">
                <a:solidFill>
                  <a:srgbClr val="FF0000"/>
                </a:solidFill>
              </a:rPr>
              <a:t>x</a:t>
            </a:r>
            <a:endParaRPr lang="en-US" dirty="0">
              <a:solidFill>
                <a:srgbClr val="00B050"/>
              </a:solidFill>
            </a:endParaRPr>
          </a:p>
          <a:p>
            <a:pPr marL="0" indent="0">
              <a:buNone/>
            </a:pPr>
            <a:endParaRPr lang="en-US" dirty="0"/>
          </a:p>
        </p:txBody>
      </p:sp>
      <p:sp>
        <p:nvSpPr>
          <p:cNvPr id="2" name="Title 1">
            <a:extLst>
              <a:ext uri="{FF2B5EF4-FFF2-40B4-BE49-F238E27FC236}">
                <a16:creationId xmlns:a16="http://schemas.microsoft.com/office/drawing/2014/main" id="{03849C3C-5C4A-754B-B23C-B09091079159}"/>
              </a:ext>
            </a:extLst>
          </p:cNvPr>
          <p:cNvSpPr>
            <a:spLocks noGrp="1"/>
          </p:cNvSpPr>
          <p:nvPr>
            <p:ph type="title"/>
          </p:nvPr>
        </p:nvSpPr>
        <p:spPr/>
        <p:txBody>
          <a:bodyPr/>
          <a:lstStyle/>
          <a:p>
            <a:r>
              <a:rPr lang="en-US" dirty="0"/>
              <a:t>Unfolding </a:t>
            </a:r>
            <a:r>
              <a:rPr lang="en-US" dirty="0" err="1"/>
              <a:t>Spectroheliograms</a:t>
            </a:r>
            <a:endParaRPr lang="en-US" dirty="0"/>
          </a:p>
        </p:txBody>
      </p:sp>
      <p:pic>
        <p:nvPicPr>
          <p:cNvPr id="5" name="Google Shape;698;p23">
            <a:extLst>
              <a:ext uri="{FF2B5EF4-FFF2-40B4-BE49-F238E27FC236}">
                <a16:creationId xmlns:a16="http://schemas.microsoft.com/office/drawing/2014/main" id="{93351546-7938-4B94-9B62-F628E1BEDEF1}"/>
              </a:ext>
            </a:extLst>
          </p:cNvPr>
          <p:cNvPicPr preferRelativeResize="0">
            <a:picLocks noChangeAspect="1"/>
          </p:cNvPicPr>
          <p:nvPr/>
        </p:nvPicPr>
        <p:blipFill rotWithShape="1">
          <a:blip r:embed="rId2">
            <a:alphaModFix/>
          </a:blip>
          <a:srcRect l="7837" t="11054" r="9837" b="8"/>
          <a:stretch/>
        </p:blipFill>
        <p:spPr>
          <a:xfrm>
            <a:off x="6536177" y="4290823"/>
            <a:ext cx="5351057" cy="2407814"/>
          </a:xfrm>
          <a:prstGeom prst="rect">
            <a:avLst/>
          </a:prstGeom>
          <a:noFill/>
          <a:ln>
            <a:noFill/>
          </a:ln>
        </p:spPr>
      </p:pic>
      <p:pic>
        <p:nvPicPr>
          <p:cNvPr id="6" name="Google Shape;697;p23">
            <a:extLst>
              <a:ext uri="{FF2B5EF4-FFF2-40B4-BE49-F238E27FC236}">
                <a16:creationId xmlns:a16="http://schemas.microsoft.com/office/drawing/2014/main" id="{643ACD1A-3918-3F9A-4BE7-00953DD009CE}"/>
              </a:ext>
            </a:extLst>
          </p:cNvPr>
          <p:cNvPicPr preferRelativeResize="0">
            <a:picLocks noChangeAspect="1"/>
          </p:cNvPicPr>
          <p:nvPr/>
        </p:nvPicPr>
        <p:blipFill rotWithShape="1">
          <a:blip r:embed="rId3">
            <a:alphaModFix/>
          </a:blip>
          <a:srcRect l="7837" t="11055" r="9837"/>
          <a:stretch/>
        </p:blipFill>
        <p:spPr>
          <a:xfrm>
            <a:off x="108047" y="4290823"/>
            <a:ext cx="5351058" cy="2407814"/>
          </a:xfrm>
          <a:prstGeom prst="rect">
            <a:avLst/>
          </a:prstGeom>
          <a:noFill/>
          <a:ln>
            <a:noFill/>
          </a:ln>
        </p:spPr>
      </p:pic>
      <p:sp>
        <p:nvSpPr>
          <p:cNvPr id="4" name="TextBox 3">
            <a:extLst>
              <a:ext uri="{FF2B5EF4-FFF2-40B4-BE49-F238E27FC236}">
                <a16:creationId xmlns:a16="http://schemas.microsoft.com/office/drawing/2014/main" id="{3429AD02-A0E6-77BC-B8D8-BCB511293580}"/>
              </a:ext>
            </a:extLst>
          </p:cNvPr>
          <p:cNvSpPr txBox="1"/>
          <p:nvPr/>
        </p:nvSpPr>
        <p:spPr>
          <a:xfrm>
            <a:off x="838200" y="3429000"/>
            <a:ext cx="4143233" cy="646331"/>
          </a:xfrm>
          <a:prstGeom prst="rect">
            <a:avLst/>
          </a:prstGeom>
          <a:noFill/>
        </p:spPr>
        <p:txBody>
          <a:bodyPr wrap="square" rtlCol="0">
            <a:spAutoFit/>
          </a:bodyPr>
          <a:lstStyle/>
          <a:p>
            <a:pPr algn="ctr"/>
            <a:r>
              <a:rPr lang="en-US" dirty="0"/>
              <a:t>Solar Parameters (space, Log T)</a:t>
            </a:r>
          </a:p>
          <a:p>
            <a:pPr algn="ctr"/>
            <a:r>
              <a:rPr lang="en-US" dirty="0"/>
              <a:t>“Multi-Ion Model”</a:t>
            </a:r>
          </a:p>
        </p:txBody>
      </p:sp>
      <p:sp>
        <p:nvSpPr>
          <p:cNvPr id="7" name="TextBox 6">
            <a:extLst>
              <a:ext uri="{FF2B5EF4-FFF2-40B4-BE49-F238E27FC236}">
                <a16:creationId xmlns:a16="http://schemas.microsoft.com/office/drawing/2014/main" id="{5C494FC0-6EAA-CBB2-74EF-F293D2691EDB}"/>
              </a:ext>
            </a:extLst>
          </p:cNvPr>
          <p:cNvSpPr txBox="1"/>
          <p:nvPr/>
        </p:nvSpPr>
        <p:spPr>
          <a:xfrm>
            <a:off x="7299960" y="3472114"/>
            <a:ext cx="4143233" cy="646331"/>
          </a:xfrm>
          <a:prstGeom prst="rect">
            <a:avLst/>
          </a:prstGeom>
          <a:noFill/>
        </p:spPr>
        <p:txBody>
          <a:bodyPr wrap="square" rtlCol="0">
            <a:spAutoFit/>
          </a:bodyPr>
          <a:lstStyle/>
          <a:p>
            <a:pPr algn="ctr"/>
            <a:r>
              <a:rPr lang="en-US" dirty="0"/>
              <a:t>Solar Parameters (space, ion)</a:t>
            </a:r>
          </a:p>
          <a:p>
            <a:pPr algn="ctr"/>
            <a:r>
              <a:rPr lang="en-US" dirty="0"/>
              <a:t>“Single-Ion Model”</a:t>
            </a:r>
          </a:p>
        </p:txBody>
      </p:sp>
    </p:spTree>
    <p:extLst>
      <p:ext uri="{BB962C8B-B14F-4D97-AF65-F5344CB8AC3E}">
        <p14:creationId xmlns:p14="http://schemas.microsoft.com/office/powerpoint/2010/main" val="2694988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4BE0FF-D465-A44C-897F-83E21E670DBC}"/>
              </a:ext>
            </a:extLst>
          </p:cNvPr>
          <p:cNvSpPr>
            <a:spLocks noGrp="1"/>
          </p:cNvSpPr>
          <p:nvPr>
            <p:ph idx="1"/>
          </p:nvPr>
        </p:nvSpPr>
        <p:spPr>
          <a:xfrm>
            <a:off x="838200" y="1356212"/>
            <a:ext cx="10515600" cy="4351338"/>
          </a:xfrm>
        </p:spPr>
        <p:txBody>
          <a:bodyPr>
            <a:normAutofit/>
          </a:bodyPr>
          <a:lstStyle/>
          <a:p>
            <a:pPr marL="0" indent="0">
              <a:buNone/>
            </a:pPr>
            <a:endParaRPr lang="en-US" dirty="0"/>
          </a:p>
          <a:p>
            <a:pPr marL="0" indent="0">
              <a:buNone/>
            </a:pPr>
            <a:r>
              <a:rPr lang="en-US" dirty="0"/>
              <a:t>Write a set of linear equations: </a:t>
            </a:r>
          </a:p>
          <a:p>
            <a:pPr marL="0" indent="0" algn="ctr">
              <a:buNone/>
            </a:pPr>
            <a:r>
              <a:rPr lang="en-US" sz="2600" dirty="0">
                <a:solidFill>
                  <a:srgbClr val="0070C0"/>
                </a:solidFill>
              </a:rPr>
              <a:t>Observations </a:t>
            </a:r>
            <a:r>
              <a:rPr lang="en-US" sz="2600" dirty="0"/>
              <a:t>= </a:t>
            </a:r>
            <a:r>
              <a:rPr lang="en-US" sz="2600" dirty="0">
                <a:solidFill>
                  <a:srgbClr val="00B050"/>
                </a:solidFill>
              </a:rPr>
              <a:t>Response Matrix </a:t>
            </a:r>
            <a:r>
              <a:rPr lang="en-US" sz="2600" dirty="0"/>
              <a:t># </a:t>
            </a:r>
            <a:r>
              <a:rPr lang="en-US" sz="2600" dirty="0">
                <a:solidFill>
                  <a:srgbClr val="FF0000"/>
                </a:solidFill>
              </a:rPr>
              <a:t>Solar Parameters(space, [T, ion, velocity])</a:t>
            </a:r>
            <a:endParaRPr lang="en-US" sz="2600" dirty="0"/>
          </a:p>
          <a:p>
            <a:pPr marL="0" indent="0">
              <a:buNone/>
            </a:pPr>
            <a:r>
              <a:rPr lang="en-US" dirty="0">
                <a:solidFill>
                  <a:srgbClr val="0070C0"/>
                </a:solidFill>
              </a:rPr>
              <a:t>                                       y </a:t>
            </a:r>
            <a:r>
              <a:rPr lang="en-US" dirty="0"/>
              <a:t>= </a:t>
            </a:r>
            <a:r>
              <a:rPr lang="en-US" dirty="0">
                <a:solidFill>
                  <a:srgbClr val="00B050"/>
                </a:solidFill>
              </a:rPr>
              <a:t>M</a:t>
            </a:r>
            <a:r>
              <a:rPr lang="en-US" dirty="0">
                <a:solidFill>
                  <a:srgbClr val="FF0000"/>
                </a:solidFill>
              </a:rPr>
              <a:t>x</a:t>
            </a:r>
            <a:endParaRPr lang="en-US" dirty="0">
              <a:solidFill>
                <a:srgbClr val="00B050"/>
              </a:solidFill>
            </a:endParaRPr>
          </a:p>
          <a:p>
            <a:pPr marL="0" indent="0">
              <a:buNone/>
            </a:pPr>
            <a:endParaRPr lang="en-US" dirty="0"/>
          </a:p>
          <a:p>
            <a:pPr marL="0" indent="0">
              <a:buNone/>
            </a:pPr>
            <a:r>
              <a:rPr lang="en-US" dirty="0"/>
              <a:t>To find velocity, we find a </a:t>
            </a:r>
            <a:r>
              <a:rPr lang="en-US" b="1" i="1" dirty="0"/>
              <a:t>sparse and smooth </a:t>
            </a:r>
            <a:r>
              <a:rPr lang="en-US" dirty="0"/>
              <a:t>solution was best:</a:t>
            </a:r>
          </a:p>
        </p:txBody>
      </p:sp>
      <p:sp>
        <p:nvSpPr>
          <p:cNvPr id="2" name="Title 1">
            <a:extLst>
              <a:ext uri="{FF2B5EF4-FFF2-40B4-BE49-F238E27FC236}">
                <a16:creationId xmlns:a16="http://schemas.microsoft.com/office/drawing/2014/main" id="{03849C3C-5C4A-754B-B23C-B09091079159}"/>
              </a:ext>
            </a:extLst>
          </p:cNvPr>
          <p:cNvSpPr>
            <a:spLocks noGrp="1"/>
          </p:cNvSpPr>
          <p:nvPr>
            <p:ph type="title"/>
          </p:nvPr>
        </p:nvSpPr>
        <p:spPr/>
        <p:txBody>
          <a:bodyPr/>
          <a:lstStyle/>
          <a:p>
            <a:r>
              <a:rPr lang="en-US" dirty="0"/>
              <a:t>Unfolding </a:t>
            </a:r>
            <a:r>
              <a:rPr lang="en-US" dirty="0" err="1"/>
              <a:t>Spectroheliograms</a:t>
            </a:r>
            <a:endParaRPr lang="en-US" dirty="0"/>
          </a:p>
        </p:txBody>
      </p:sp>
      <p:grpSp>
        <p:nvGrpSpPr>
          <p:cNvPr id="23" name="Group 22">
            <a:extLst>
              <a:ext uri="{FF2B5EF4-FFF2-40B4-BE49-F238E27FC236}">
                <a16:creationId xmlns:a16="http://schemas.microsoft.com/office/drawing/2014/main" id="{1683A863-D6F8-994C-B3E5-6D3E559650A6}"/>
              </a:ext>
            </a:extLst>
          </p:cNvPr>
          <p:cNvGrpSpPr/>
          <p:nvPr/>
        </p:nvGrpSpPr>
        <p:grpSpPr>
          <a:xfrm>
            <a:off x="838200" y="4656891"/>
            <a:ext cx="8520187" cy="1689794"/>
            <a:chOff x="1045540" y="5051563"/>
            <a:chExt cx="8520187" cy="1689794"/>
          </a:xfrm>
        </p:grpSpPr>
        <p:pic>
          <p:nvPicPr>
            <p:cNvPr id="9" name="Picture 8">
              <a:extLst>
                <a:ext uri="{FF2B5EF4-FFF2-40B4-BE49-F238E27FC236}">
                  <a16:creationId xmlns:a16="http://schemas.microsoft.com/office/drawing/2014/main" id="{156EECF5-4A7E-9142-B661-4F46B52396C9}"/>
                </a:ext>
              </a:extLst>
            </p:cNvPr>
            <p:cNvPicPr>
              <a:picLocks noChangeAspect="1"/>
            </p:cNvPicPr>
            <p:nvPr/>
          </p:nvPicPr>
          <p:blipFill>
            <a:blip r:embed="rId2"/>
            <a:stretch>
              <a:fillRect/>
            </a:stretch>
          </p:blipFill>
          <p:spPr>
            <a:xfrm>
              <a:off x="1045540" y="5051563"/>
              <a:ext cx="8407400" cy="1028700"/>
            </a:xfrm>
            <a:prstGeom prst="rect">
              <a:avLst/>
            </a:prstGeom>
          </p:spPr>
        </p:pic>
        <p:sp>
          <p:nvSpPr>
            <p:cNvPr id="16" name="Right Brace 15">
              <a:extLst>
                <a:ext uri="{FF2B5EF4-FFF2-40B4-BE49-F238E27FC236}">
                  <a16:creationId xmlns:a16="http://schemas.microsoft.com/office/drawing/2014/main" id="{47DD1456-DFBD-4E4D-AF39-DEECC8B991F4}"/>
                </a:ext>
              </a:extLst>
            </p:cNvPr>
            <p:cNvSpPr/>
            <p:nvPr/>
          </p:nvSpPr>
          <p:spPr>
            <a:xfrm rot="5400000">
              <a:off x="3978963" y="5063159"/>
              <a:ext cx="288234" cy="1745974"/>
            </a:xfrm>
            <a:prstGeom prst="righ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88273262-614B-904F-8304-60AAEE915A7A}"/>
                </a:ext>
              </a:extLst>
            </p:cNvPr>
            <p:cNvSpPr txBox="1"/>
            <p:nvPr/>
          </p:nvSpPr>
          <p:spPr>
            <a:xfrm>
              <a:off x="3094380" y="6080263"/>
              <a:ext cx="2057400" cy="646331"/>
            </a:xfrm>
            <a:prstGeom prst="rect">
              <a:avLst/>
            </a:prstGeom>
            <a:noFill/>
          </p:spPr>
          <p:txBody>
            <a:bodyPr wrap="square" rtlCol="0">
              <a:spAutoFit/>
            </a:bodyPr>
            <a:lstStyle/>
            <a:p>
              <a:pPr algn="ctr"/>
              <a:r>
                <a:rPr lang="en-US" dirty="0">
                  <a:solidFill>
                    <a:srgbClr val="7030A0"/>
                  </a:solidFill>
                </a:rPr>
                <a:t>Standard least squares term</a:t>
              </a:r>
            </a:p>
          </p:txBody>
        </p:sp>
        <p:sp>
          <p:nvSpPr>
            <p:cNvPr id="18" name="Right Brace 17">
              <a:extLst>
                <a:ext uri="{FF2B5EF4-FFF2-40B4-BE49-F238E27FC236}">
                  <a16:creationId xmlns:a16="http://schemas.microsoft.com/office/drawing/2014/main" id="{01407CC1-D27C-2141-9B78-2A929AE0EBA5}"/>
                </a:ext>
              </a:extLst>
            </p:cNvPr>
            <p:cNvSpPr/>
            <p:nvPr/>
          </p:nvSpPr>
          <p:spPr>
            <a:xfrm rot="5400000">
              <a:off x="5809147" y="5481766"/>
              <a:ext cx="288234" cy="90170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19" name="TextBox 18">
              <a:extLst>
                <a:ext uri="{FF2B5EF4-FFF2-40B4-BE49-F238E27FC236}">
                  <a16:creationId xmlns:a16="http://schemas.microsoft.com/office/drawing/2014/main" id="{4E400D34-425E-FF45-8357-2CBEBE41CACE}"/>
                </a:ext>
              </a:extLst>
            </p:cNvPr>
            <p:cNvSpPr txBox="1"/>
            <p:nvPr/>
          </p:nvSpPr>
          <p:spPr>
            <a:xfrm>
              <a:off x="5129970" y="6095026"/>
              <a:ext cx="1673639" cy="646331"/>
            </a:xfrm>
            <a:prstGeom prst="rect">
              <a:avLst/>
            </a:prstGeom>
            <a:noFill/>
            <a:ln>
              <a:noFill/>
            </a:ln>
          </p:spPr>
          <p:txBody>
            <a:bodyPr wrap="square" rtlCol="0">
              <a:spAutoFit/>
            </a:bodyPr>
            <a:lstStyle/>
            <a:p>
              <a:pPr algn="ctr"/>
              <a:r>
                <a:rPr lang="en-US" dirty="0">
                  <a:solidFill>
                    <a:srgbClr val="FF0000"/>
                  </a:solidFill>
                </a:rPr>
                <a:t>Penalty on total EM set by 𝛂𝛒</a:t>
              </a:r>
            </a:p>
          </p:txBody>
        </p:sp>
        <p:sp>
          <p:nvSpPr>
            <p:cNvPr id="20" name="Right Brace 19">
              <a:extLst>
                <a:ext uri="{FF2B5EF4-FFF2-40B4-BE49-F238E27FC236}">
                  <a16:creationId xmlns:a16="http://schemas.microsoft.com/office/drawing/2014/main" id="{8683B0A2-73DD-6543-BCB7-F7052CE51B05}"/>
                </a:ext>
              </a:extLst>
            </p:cNvPr>
            <p:cNvSpPr/>
            <p:nvPr/>
          </p:nvSpPr>
          <p:spPr>
            <a:xfrm rot="5400000">
              <a:off x="7717181" y="4982195"/>
              <a:ext cx="288234" cy="1871316"/>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1" name="TextBox 20">
              <a:extLst>
                <a:ext uri="{FF2B5EF4-FFF2-40B4-BE49-F238E27FC236}">
                  <a16:creationId xmlns:a16="http://schemas.microsoft.com/office/drawing/2014/main" id="{9388E738-8199-084C-B3CD-B0C7284ABDC0}"/>
                </a:ext>
              </a:extLst>
            </p:cNvPr>
            <p:cNvSpPr txBox="1"/>
            <p:nvPr/>
          </p:nvSpPr>
          <p:spPr>
            <a:xfrm>
              <a:off x="6882713" y="6080263"/>
              <a:ext cx="2683014" cy="646331"/>
            </a:xfrm>
            <a:prstGeom prst="rect">
              <a:avLst/>
            </a:prstGeom>
            <a:noFill/>
            <a:ln>
              <a:noFill/>
            </a:ln>
          </p:spPr>
          <p:txBody>
            <a:bodyPr wrap="square" rtlCol="0">
              <a:spAutoFit/>
            </a:bodyPr>
            <a:lstStyle/>
            <a:p>
              <a:pPr algn="ctr"/>
              <a:r>
                <a:rPr lang="en-US" dirty="0">
                  <a:solidFill>
                    <a:srgbClr val="00B050"/>
                  </a:solidFill>
                </a:rPr>
                <a:t>Penalty on square EM set by 0.5𝛂(1- 𝛒)</a:t>
              </a:r>
            </a:p>
          </p:txBody>
        </p:sp>
      </p:grpSp>
      <p:sp>
        <p:nvSpPr>
          <p:cNvPr id="4" name="TextBox 3">
            <a:extLst>
              <a:ext uri="{FF2B5EF4-FFF2-40B4-BE49-F238E27FC236}">
                <a16:creationId xmlns:a16="http://schemas.microsoft.com/office/drawing/2014/main" id="{32609606-96A8-1741-AC41-1E53A2D80D8A}"/>
              </a:ext>
            </a:extLst>
          </p:cNvPr>
          <p:cNvSpPr txBox="1"/>
          <p:nvPr/>
        </p:nvSpPr>
        <p:spPr>
          <a:xfrm>
            <a:off x="9990935" y="4999335"/>
            <a:ext cx="1971195" cy="1077218"/>
          </a:xfrm>
          <a:prstGeom prst="rect">
            <a:avLst/>
          </a:prstGeom>
          <a:noFill/>
          <a:ln>
            <a:solidFill>
              <a:schemeClr val="tx1"/>
            </a:solidFill>
          </a:ln>
        </p:spPr>
        <p:txBody>
          <a:bodyPr wrap="square" rtlCol="0">
            <a:spAutoFit/>
          </a:bodyPr>
          <a:lstStyle/>
          <a:p>
            <a:r>
              <a:rPr lang="en-US" sz="1600" dirty="0"/>
              <a:t>𝛒 = 1 -&gt; sparse </a:t>
            </a:r>
          </a:p>
          <a:p>
            <a:r>
              <a:rPr lang="en-US" sz="1600" dirty="0"/>
              <a:t>               solution</a:t>
            </a:r>
          </a:p>
          <a:p>
            <a:r>
              <a:rPr lang="en-US" sz="1600" dirty="0"/>
              <a:t>𝛒 = 0 -&gt;  smooth </a:t>
            </a:r>
          </a:p>
          <a:p>
            <a:r>
              <a:rPr lang="en-US" sz="1600" dirty="0"/>
              <a:t>                solution</a:t>
            </a:r>
          </a:p>
        </p:txBody>
      </p:sp>
    </p:spTree>
    <p:extLst>
      <p:ext uri="{BB962C8B-B14F-4D97-AF65-F5344CB8AC3E}">
        <p14:creationId xmlns:p14="http://schemas.microsoft.com/office/powerpoint/2010/main" val="3706665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668;p23">
            <a:extLst>
              <a:ext uri="{FF2B5EF4-FFF2-40B4-BE49-F238E27FC236}">
                <a16:creationId xmlns:a16="http://schemas.microsoft.com/office/drawing/2014/main" id="{29FE27C4-7094-BBB1-F5C0-8AD3C39B4145}"/>
              </a:ext>
            </a:extLst>
          </p:cNvPr>
          <p:cNvPicPr preferRelativeResize="0">
            <a:picLocks noChangeAspect="1"/>
          </p:cNvPicPr>
          <p:nvPr/>
        </p:nvPicPr>
        <p:blipFill>
          <a:blip r:embed="rId3">
            <a:alphaModFix/>
          </a:blip>
          <a:stretch>
            <a:fillRect/>
          </a:stretch>
        </p:blipFill>
        <p:spPr>
          <a:xfrm>
            <a:off x="0" y="1690688"/>
            <a:ext cx="5237280" cy="2354978"/>
          </a:xfrm>
          <a:prstGeom prst="rect">
            <a:avLst/>
          </a:prstGeom>
          <a:noFill/>
          <a:ln>
            <a:noFill/>
          </a:ln>
        </p:spPr>
      </p:pic>
      <p:sp>
        <p:nvSpPr>
          <p:cNvPr id="2" name="Title 1">
            <a:extLst>
              <a:ext uri="{FF2B5EF4-FFF2-40B4-BE49-F238E27FC236}">
                <a16:creationId xmlns:a16="http://schemas.microsoft.com/office/drawing/2014/main" id="{E74FAF74-B81E-0C42-B2C6-55C898743B7E}"/>
              </a:ext>
            </a:extLst>
          </p:cNvPr>
          <p:cNvSpPr>
            <a:spLocks noGrp="1"/>
          </p:cNvSpPr>
          <p:nvPr>
            <p:ph type="title"/>
          </p:nvPr>
        </p:nvSpPr>
        <p:spPr/>
        <p:txBody>
          <a:bodyPr/>
          <a:lstStyle/>
          <a:p>
            <a:r>
              <a:rPr lang="en-US" dirty="0"/>
              <a:t>Current and Upcoming Imaging </a:t>
            </a:r>
            <a:r>
              <a:rPr lang="en-US" dirty="0" err="1"/>
              <a:t>Specrographs</a:t>
            </a:r>
            <a:endParaRPr lang="en-US" dirty="0"/>
          </a:p>
        </p:txBody>
      </p:sp>
      <p:pic>
        <p:nvPicPr>
          <p:cNvPr id="18" name="Picture 17">
            <a:extLst>
              <a:ext uri="{FF2B5EF4-FFF2-40B4-BE49-F238E27FC236}">
                <a16:creationId xmlns:a16="http://schemas.microsoft.com/office/drawing/2014/main" id="{8F42F69B-35AD-2843-BD38-57309E750823}"/>
              </a:ext>
            </a:extLst>
          </p:cNvPr>
          <p:cNvPicPr>
            <a:picLocks noChangeAspect="1"/>
          </p:cNvPicPr>
          <p:nvPr/>
        </p:nvPicPr>
        <p:blipFill>
          <a:blip r:embed="rId4"/>
          <a:stretch>
            <a:fillRect/>
          </a:stretch>
        </p:blipFill>
        <p:spPr>
          <a:xfrm>
            <a:off x="183040" y="4180985"/>
            <a:ext cx="3998885" cy="2030684"/>
          </a:xfrm>
          <a:prstGeom prst="rect">
            <a:avLst/>
          </a:prstGeom>
        </p:spPr>
      </p:pic>
      <p:sp>
        <p:nvSpPr>
          <p:cNvPr id="19" name="TextBox 18">
            <a:extLst>
              <a:ext uri="{FF2B5EF4-FFF2-40B4-BE49-F238E27FC236}">
                <a16:creationId xmlns:a16="http://schemas.microsoft.com/office/drawing/2014/main" id="{07784D0F-3F3A-984D-8757-1774218663AD}"/>
              </a:ext>
            </a:extLst>
          </p:cNvPr>
          <p:cNvSpPr txBox="1"/>
          <p:nvPr/>
        </p:nvSpPr>
        <p:spPr>
          <a:xfrm>
            <a:off x="107925" y="5873265"/>
            <a:ext cx="3781137" cy="369332"/>
          </a:xfrm>
          <a:prstGeom prst="rect">
            <a:avLst/>
          </a:prstGeom>
          <a:noFill/>
        </p:spPr>
        <p:txBody>
          <a:bodyPr wrap="square" rtlCol="0">
            <a:spAutoFit/>
          </a:bodyPr>
          <a:lstStyle/>
          <a:p>
            <a:r>
              <a:rPr lang="en-US" dirty="0">
                <a:solidFill>
                  <a:schemeClr val="bg1"/>
                </a:solidFill>
              </a:rPr>
              <a:t>Observed ESIS Sounding Rocket data</a:t>
            </a:r>
          </a:p>
        </p:txBody>
      </p:sp>
      <p:sp>
        <p:nvSpPr>
          <p:cNvPr id="4" name="TextBox 3">
            <a:extLst>
              <a:ext uri="{FF2B5EF4-FFF2-40B4-BE49-F238E27FC236}">
                <a16:creationId xmlns:a16="http://schemas.microsoft.com/office/drawing/2014/main" id="{881F1CFB-59B7-83CB-3D30-97BD6B6351BE}"/>
              </a:ext>
            </a:extLst>
          </p:cNvPr>
          <p:cNvSpPr txBox="1"/>
          <p:nvPr/>
        </p:nvSpPr>
        <p:spPr>
          <a:xfrm>
            <a:off x="91600" y="3558135"/>
            <a:ext cx="4257759" cy="369332"/>
          </a:xfrm>
          <a:prstGeom prst="rect">
            <a:avLst/>
          </a:prstGeom>
          <a:noFill/>
        </p:spPr>
        <p:txBody>
          <a:bodyPr wrap="square" rtlCol="0">
            <a:spAutoFit/>
          </a:bodyPr>
          <a:lstStyle/>
          <a:p>
            <a:r>
              <a:rPr lang="en-US" dirty="0">
                <a:solidFill>
                  <a:schemeClr val="bg1"/>
                </a:solidFill>
              </a:rPr>
              <a:t>Observed </a:t>
            </a:r>
            <a:r>
              <a:rPr lang="en-US" dirty="0" err="1">
                <a:solidFill>
                  <a:schemeClr val="bg1"/>
                </a:solidFill>
              </a:rPr>
              <a:t>MaGIXS</a:t>
            </a:r>
            <a:r>
              <a:rPr lang="en-US" dirty="0">
                <a:solidFill>
                  <a:schemeClr val="bg1"/>
                </a:solidFill>
              </a:rPr>
              <a:t> Sounding Rocket data</a:t>
            </a:r>
          </a:p>
        </p:txBody>
      </p:sp>
      <p:sp>
        <p:nvSpPr>
          <p:cNvPr id="5" name="TextBox 4">
            <a:extLst>
              <a:ext uri="{FF2B5EF4-FFF2-40B4-BE49-F238E27FC236}">
                <a16:creationId xmlns:a16="http://schemas.microsoft.com/office/drawing/2014/main" id="{50B4F488-00AD-1087-FF9B-50479B6A7238}"/>
              </a:ext>
            </a:extLst>
          </p:cNvPr>
          <p:cNvSpPr txBox="1"/>
          <p:nvPr/>
        </p:nvSpPr>
        <p:spPr>
          <a:xfrm>
            <a:off x="8339743" y="6211669"/>
            <a:ext cx="3781137" cy="646331"/>
          </a:xfrm>
          <a:prstGeom prst="rect">
            <a:avLst/>
          </a:prstGeom>
          <a:noFill/>
        </p:spPr>
        <p:txBody>
          <a:bodyPr wrap="square" rtlCol="0">
            <a:spAutoFit/>
          </a:bodyPr>
          <a:lstStyle/>
          <a:p>
            <a:pPr algn="r"/>
            <a:r>
              <a:rPr lang="en-US" dirty="0"/>
              <a:t>Predicted ECCCO data</a:t>
            </a:r>
          </a:p>
          <a:p>
            <a:pPr algn="r"/>
            <a:r>
              <a:rPr lang="en-US" dirty="0"/>
              <a:t>Proposed SMEX to be launched 2028</a:t>
            </a:r>
          </a:p>
        </p:txBody>
      </p:sp>
      <p:pic>
        <p:nvPicPr>
          <p:cNvPr id="3" name="Picture 2">
            <a:extLst>
              <a:ext uri="{FF2B5EF4-FFF2-40B4-BE49-F238E27FC236}">
                <a16:creationId xmlns:a16="http://schemas.microsoft.com/office/drawing/2014/main" id="{D13506CD-8C5A-CBC1-7432-E6938A40822C}"/>
              </a:ext>
            </a:extLst>
          </p:cNvPr>
          <p:cNvPicPr>
            <a:picLocks noChangeAspect="1"/>
          </p:cNvPicPr>
          <p:nvPr/>
        </p:nvPicPr>
        <p:blipFill rotWithShape="1">
          <a:blip r:embed="rId5">
            <a:extLst>
              <a:ext uri="{28A0092B-C50C-407E-A947-70E740481C1C}">
                <a14:useLocalDpi xmlns:a14="http://schemas.microsoft.com/office/drawing/2010/main" val="0"/>
              </a:ext>
            </a:extLst>
          </a:blip>
          <a:srcRect t="47038"/>
          <a:stretch/>
        </p:blipFill>
        <p:spPr>
          <a:xfrm>
            <a:off x="4257040" y="4480602"/>
            <a:ext cx="7934960" cy="1977665"/>
          </a:xfrm>
          <a:prstGeom prst="rect">
            <a:avLst/>
          </a:prstGeom>
        </p:spPr>
      </p:pic>
      <p:pic>
        <p:nvPicPr>
          <p:cNvPr id="7" name="Picture 6">
            <a:extLst>
              <a:ext uri="{FF2B5EF4-FFF2-40B4-BE49-F238E27FC236}">
                <a16:creationId xmlns:a16="http://schemas.microsoft.com/office/drawing/2014/main" id="{F0977BCF-FA04-380B-A67B-426F8B4BE1D9}"/>
              </a:ext>
            </a:extLst>
          </p:cNvPr>
          <p:cNvPicPr>
            <a:picLocks noChangeAspect="1"/>
          </p:cNvPicPr>
          <p:nvPr/>
        </p:nvPicPr>
        <p:blipFill>
          <a:blip r:embed="rId6"/>
          <a:stretch>
            <a:fillRect/>
          </a:stretch>
        </p:blipFill>
        <p:spPr>
          <a:xfrm>
            <a:off x="5476240" y="2117492"/>
            <a:ext cx="6715760" cy="1318926"/>
          </a:xfrm>
          <a:prstGeom prst="rect">
            <a:avLst/>
          </a:prstGeom>
        </p:spPr>
      </p:pic>
      <p:sp>
        <p:nvSpPr>
          <p:cNvPr id="8" name="TextBox 7">
            <a:extLst>
              <a:ext uri="{FF2B5EF4-FFF2-40B4-BE49-F238E27FC236}">
                <a16:creationId xmlns:a16="http://schemas.microsoft.com/office/drawing/2014/main" id="{5D6FFDC3-968D-9E32-F3B7-047EB03BA112}"/>
              </a:ext>
            </a:extLst>
          </p:cNvPr>
          <p:cNvSpPr txBox="1"/>
          <p:nvPr/>
        </p:nvSpPr>
        <p:spPr>
          <a:xfrm>
            <a:off x="8339743" y="3558135"/>
            <a:ext cx="3781137" cy="646331"/>
          </a:xfrm>
          <a:prstGeom prst="rect">
            <a:avLst/>
          </a:prstGeom>
          <a:noFill/>
        </p:spPr>
        <p:txBody>
          <a:bodyPr wrap="square" rtlCol="0">
            <a:spAutoFit/>
          </a:bodyPr>
          <a:lstStyle/>
          <a:p>
            <a:pPr algn="r"/>
            <a:r>
              <a:rPr lang="en-US" dirty="0"/>
              <a:t>Predicted MOXSI data</a:t>
            </a:r>
          </a:p>
          <a:p>
            <a:pPr algn="r"/>
            <a:r>
              <a:rPr lang="en-US" dirty="0"/>
              <a:t>In Implementation for 2025 launch </a:t>
            </a:r>
          </a:p>
        </p:txBody>
      </p:sp>
    </p:spTree>
    <p:extLst>
      <p:ext uri="{BB962C8B-B14F-4D97-AF65-F5344CB8AC3E}">
        <p14:creationId xmlns:p14="http://schemas.microsoft.com/office/powerpoint/2010/main" val="647821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3E4D-1E39-EEF0-AA8D-747005C82988}"/>
              </a:ext>
            </a:extLst>
          </p:cNvPr>
          <p:cNvSpPr>
            <a:spLocks noGrp="1"/>
          </p:cNvSpPr>
          <p:nvPr>
            <p:ph type="title"/>
          </p:nvPr>
        </p:nvSpPr>
        <p:spPr/>
        <p:txBody>
          <a:bodyPr vert="horz" lIns="91440" tIns="45720" rIns="91440" bIns="45720" rtlCol="0" anchor="ctr">
            <a:normAutofit/>
          </a:bodyPr>
          <a:lstStyle/>
          <a:p>
            <a:r>
              <a:rPr lang="en-US" dirty="0" err="1"/>
              <a:t>MaGIXS</a:t>
            </a:r>
            <a:r>
              <a:rPr lang="en-US" dirty="0"/>
              <a:t> Instrument Design</a:t>
            </a:r>
          </a:p>
        </p:txBody>
      </p:sp>
      <p:pic>
        <p:nvPicPr>
          <p:cNvPr id="3" name="Picture 2">
            <a:extLst>
              <a:ext uri="{FF2B5EF4-FFF2-40B4-BE49-F238E27FC236}">
                <a16:creationId xmlns:a16="http://schemas.microsoft.com/office/drawing/2014/main" id="{B782F199-A7E5-3D7B-212A-0A870475A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896" y="1944385"/>
            <a:ext cx="7618518" cy="1681022"/>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A157BD22-BEC6-A833-1960-80F9926F2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920" y="3429000"/>
            <a:ext cx="8512363" cy="2743200"/>
          </a:xfrm>
          <a:prstGeom prst="rect">
            <a:avLst/>
          </a:prstGeom>
        </p:spPr>
      </p:pic>
      <p:grpSp>
        <p:nvGrpSpPr>
          <p:cNvPr id="6" name="Group 5">
            <a:extLst>
              <a:ext uri="{FF2B5EF4-FFF2-40B4-BE49-F238E27FC236}">
                <a16:creationId xmlns:a16="http://schemas.microsoft.com/office/drawing/2014/main" id="{0DA6C2DB-04E1-57B5-61D1-6F20203C8FE5}"/>
              </a:ext>
            </a:extLst>
          </p:cNvPr>
          <p:cNvGrpSpPr>
            <a:grpSpLocks noChangeAspect="1"/>
          </p:cNvGrpSpPr>
          <p:nvPr/>
        </p:nvGrpSpPr>
        <p:grpSpPr>
          <a:xfrm rot="21189917">
            <a:off x="457269" y="5694168"/>
            <a:ext cx="7756388" cy="715045"/>
            <a:chOff x="261789" y="5094334"/>
            <a:chExt cx="11052425" cy="947955"/>
          </a:xfrm>
        </p:grpSpPr>
        <p:sp>
          <p:nvSpPr>
            <p:cNvPr id="7" name="Left Brace 6">
              <a:extLst>
                <a:ext uri="{FF2B5EF4-FFF2-40B4-BE49-F238E27FC236}">
                  <a16:creationId xmlns:a16="http://schemas.microsoft.com/office/drawing/2014/main" id="{0DFFCB27-8511-5BAE-209C-A69B5E10D8B0}"/>
                </a:ext>
              </a:extLst>
            </p:cNvPr>
            <p:cNvSpPr/>
            <p:nvPr/>
          </p:nvSpPr>
          <p:spPr>
            <a:xfrm rot="16200000">
              <a:off x="3005248" y="3183312"/>
              <a:ext cx="518467" cy="4340512"/>
            </a:xfrm>
            <a:prstGeom prst="leftBrace">
              <a:avLst>
                <a:gd name="adj1" fmla="val 73145"/>
                <a:gd name="adj2" fmla="val 4586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Bahnschrift" panose="020B0502040204020203" pitchFamily="34" charset="0"/>
              </a:endParaRPr>
            </a:p>
          </p:txBody>
        </p:sp>
        <p:sp>
          <p:nvSpPr>
            <p:cNvPr id="8" name="Left Brace 7">
              <a:extLst>
                <a:ext uri="{FF2B5EF4-FFF2-40B4-BE49-F238E27FC236}">
                  <a16:creationId xmlns:a16="http://schemas.microsoft.com/office/drawing/2014/main" id="{AC32F3E0-A8F7-A01E-59EB-F875EC45B3E3}"/>
                </a:ext>
              </a:extLst>
            </p:cNvPr>
            <p:cNvSpPr/>
            <p:nvPr/>
          </p:nvSpPr>
          <p:spPr>
            <a:xfrm rot="16200000">
              <a:off x="7303439" y="3225634"/>
              <a:ext cx="518468" cy="4255870"/>
            </a:xfrm>
            <a:prstGeom prst="leftBrace">
              <a:avLst>
                <a:gd name="adj1" fmla="val 73145"/>
                <a:gd name="adj2" fmla="val 4586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Bahnschrift" panose="020B0502040204020203" pitchFamily="34" charset="0"/>
              </a:endParaRPr>
            </a:p>
          </p:txBody>
        </p:sp>
        <p:sp>
          <p:nvSpPr>
            <p:cNvPr id="13" name="Left Brace 12">
              <a:extLst>
                <a:ext uri="{FF2B5EF4-FFF2-40B4-BE49-F238E27FC236}">
                  <a16:creationId xmlns:a16="http://schemas.microsoft.com/office/drawing/2014/main" id="{EDE74830-CD97-66CA-133E-066F1E627893}"/>
                </a:ext>
              </a:extLst>
            </p:cNvPr>
            <p:cNvSpPr/>
            <p:nvPr/>
          </p:nvSpPr>
          <p:spPr>
            <a:xfrm rot="16200000">
              <a:off x="9750779" y="5025360"/>
              <a:ext cx="518469" cy="663199"/>
            </a:xfrm>
            <a:prstGeom prst="leftBrace">
              <a:avLst>
                <a:gd name="adj1" fmla="val 73145"/>
                <a:gd name="adj2" fmla="val 4586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Bahnschrift" panose="020B0502040204020203" pitchFamily="34" charset="0"/>
              </a:endParaRPr>
            </a:p>
          </p:txBody>
        </p:sp>
        <p:sp>
          <p:nvSpPr>
            <p:cNvPr id="14" name="TextBox 13">
              <a:extLst>
                <a:ext uri="{FF2B5EF4-FFF2-40B4-BE49-F238E27FC236}">
                  <a16:creationId xmlns:a16="http://schemas.microsoft.com/office/drawing/2014/main" id="{D1B2EBA1-DCFA-A036-A6DC-E5E090EC68CC}"/>
                </a:ext>
              </a:extLst>
            </p:cNvPr>
            <p:cNvSpPr txBox="1"/>
            <p:nvPr/>
          </p:nvSpPr>
          <p:spPr>
            <a:xfrm>
              <a:off x="261789" y="5375577"/>
              <a:ext cx="2686613" cy="489634"/>
            </a:xfrm>
            <a:prstGeom prst="rect">
              <a:avLst/>
            </a:prstGeom>
            <a:noFill/>
          </p:spPr>
          <p:txBody>
            <a:bodyPr wrap="none" rtlCol="0">
              <a:spAutoFit/>
            </a:bodyPr>
            <a:lstStyle/>
            <a:p>
              <a:r>
                <a:rPr lang="en-US" dirty="0">
                  <a:latin typeface="Bahnschrift" panose="020B0502040204020203" pitchFamily="34" charset="0"/>
                </a:rPr>
                <a:t>Telescope section</a:t>
              </a:r>
            </a:p>
          </p:txBody>
        </p:sp>
        <p:sp>
          <p:nvSpPr>
            <p:cNvPr id="15" name="TextBox 14">
              <a:extLst>
                <a:ext uri="{FF2B5EF4-FFF2-40B4-BE49-F238E27FC236}">
                  <a16:creationId xmlns:a16="http://schemas.microsoft.com/office/drawing/2014/main" id="{DD4913A5-13BC-23F7-A6C6-37CBBAEFB438}"/>
                </a:ext>
              </a:extLst>
            </p:cNvPr>
            <p:cNvSpPr txBox="1"/>
            <p:nvPr/>
          </p:nvSpPr>
          <p:spPr>
            <a:xfrm>
              <a:off x="5536649" y="5474293"/>
              <a:ext cx="3200900" cy="489634"/>
            </a:xfrm>
            <a:prstGeom prst="rect">
              <a:avLst/>
            </a:prstGeom>
            <a:noFill/>
          </p:spPr>
          <p:txBody>
            <a:bodyPr wrap="none" rtlCol="0">
              <a:spAutoFit/>
            </a:bodyPr>
            <a:lstStyle/>
            <a:p>
              <a:r>
                <a:rPr lang="en-US" dirty="0">
                  <a:latin typeface="Bahnschrift" panose="020B0502040204020203" pitchFamily="34" charset="0"/>
                </a:rPr>
                <a:t>Spectrometer section</a:t>
              </a:r>
            </a:p>
          </p:txBody>
        </p:sp>
        <p:sp>
          <p:nvSpPr>
            <p:cNvPr id="16" name="TextBox 15">
              <a:extLst>
                <a:ext uri="{FF2B5EF4-FFF2-40B4-BE49-F238E27FC236}">
                  <a16:creationId xmlns:a16="http://schemas.microsoft.com/office/drawing/2014/main" id="{4D5C95DD-7900-7E1A-DE4D-69880BE01BF1}"/>
                </a:ext>
              </a:extLst>
            </p:cNvPr>
            <p:cNvSpPr txBox="1"/>
            <p:nvPr/>
          </p:nvSpPr>
          <p:spPr>
            <a:xfrm>
              <a:off x="8927248" y="5552655"/>
              <a:ext cx="2386966" cy="489634"/>
            </a:xfrm>
            <a:prstGeom prst="rect">
              <a:avLst/>
            </a:prstGeom>
            <a:noFill/>
          </p:spPr>
          <p:txBody>
            <a:bodyPr wrap="none" rtlCol="0">
              <a:spAutoFit/>
            </a:bodyPr>
            <a:lstStyle/>
            <a:p>
              <a:r>
                <a:rPr lang="en-US" dirty="0">
                  <a:latin typeface="Bahnschrift" panose="020B0502040204020203" pitchFamily="34" charset="0"/>
                </a:rPr>
                <a:t>Camera section</a:t>
              </a:r>
            </a:p>
          </p:txBody>
        </p:sp>
      </p:grpSp>
      <p:sp>
        <p:nvSpPr>
          <p:cNvPr id="20" name="TextBox 19">
            <a:extLst>
              <a:ext uri="{FF2B5EF4-FFF2-40B4-BE49-F238E27FC236}">
                <a16:creationId xmlns:a16="http://schemas.microsoft.com/office/drawing/2014/main" id="{4D36ABAB-0C6C-D9B7-142C-734016510172}"/>
              </a:ext>
            </a:extLst>
          </p:cNvPr>
          <p:cNvSpPr txBox="1"/>
          <p:nvPr/>
        </p:nvSpPr>
        <p:spPr>
          <a:xfrm rot="21189917">
            <a:off x="7559577" y="5017986"/>
            <a:ext cx="1053494" cy="369332"/>
          </a:xfrm>
          <a:prstGeom prst="rect">
            <a:avLst/>
          </a:prstGeom>
          <a:noFill/>
        </p:spPr>
        <p:txBody>
          <a:bodyPr wrap="none" rtlCol="0">
            <a:spAutoFit/>
          </a:bodyPr>
          <a:lstStyle/>
          <a:p>
            <a:r>
              <a:rPr lang="en-US" dirty="0">
                <a:latin typeface="Bahnschrift" panose="020B0502040204020203" pitchFamily="34" charset="0"/>
              </a:rPr>
              <a:t>Avionics</a:t>
            </a:r>
          </a:p>
        </p:txBody>
      </p:sp>
      <p:pic>
        <p:nvPicPr>
          <p:cNvPr id="21" name="Picture 20" descr="C:\Users\Ed Hertz\MaGIXS\MaGIXS-Feb2020\Photos\Paper possibilities\IMG_8168.JPG">
            <a:extLst>
              <a:ext uri="{FF2B5EF4-FFF2-40B4-BE49-F238E27FC236}">
                <a16:creationId xmlns:a16="http://schemas.microsoft.com/office/drawing/2014/main" id="{6B2A3DD5-F148-0719-F634-62BCE18853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598" t="12993" r="6948" b="13037"/>
          <a:stretch/>
        </p:blipFill>
        <p:spPr bwMode="auto">
          <a:xfrm rot="5400000">
            <a:off x="9161450" y="2467698"/>
            <a:ext cx="2665348" cy="1959772"/>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2" name="TextBox 21">
            <a:extLst>
              <a:ext uri="{FF2B5EF4-FFF2-40B4-BE49-F238E27FC236}">
                <a16:creationId xmlns:a16="http://schemas.microsoft.com/office/drawing/2014/main" id="{D46DEBF1-B832-0ADF-5A83-D29AA045A1C1}"/>
              </a:ext>
            </a:extLst>
          </p:cNvPr>
          <p:cNvSpPr txBox="1"/>
          <p:nvPr/>
        </p:nvSpPr>
        <p:spPr>
          <a:xfrm>
            <a:off x="9886003" y="1776356"/>
            <a:ext cx="1216241" cy="338554"/>
          </a:xfrm>
          <a:prstGeom prst="rect">
            <a:avLst/>
          </a:prstGeom>
          <a:noFill/>
        </p:spPr>
        <p:txBody>
          <a:bodyPr wrap="square" rtlCol="0">
            <a:spAutoFit/>
          </a:bodyPr>
          <a:lstStyle/>
          <a:p>
            <a:pPr algn="ctr"/>
            <a:r>
              <a:rPr lang="en-US" sz="1600" dirty="0"/>
              <a:t>Grating</a:t>
            </a:r>
          </a:p>
        </p:txBody>
      </p:sp>
      <p:sp>
        <p:nvSpPr>
          <p:cNvPr id="23" name="TextBox 22">
            <a:extLst>
              <a:ext uri="{FF2B5EF4-FFF2-40B4-BE49-F238E27FC236}">
                <a16:creationId xmlns:a16="http://schemas.microsoft.com/office/drawing/2014/main" id="{1794635C-C4D9-6FB1-46B8-495637300536}"/>
              </a:ext>
            </a:extLst>
          </p:cNvPr>
          <p:cNvSpPr txBox="1"/>
          <p:nvPr/>
        </p:nvSpPr>
        <p:spPr>
          <a:xfrm>
            <a:off x="9497899" y="4863917"/>
            <a:ext cx="1959772" cy="584775"/>
          </a:xfrm>
          <a:prstGeom prst="rect">
            <a:avLst/>
          </a:prstGeom>
          <a:noFill/>
        </p:spPr>
        <p:txBody>
          <a:bodyPr wrap="square" rtlCol="0">
            <a:spAutoFit/>
          </a:bodyPr>
          <a:lstStyle/>
          <a:p>
            <a:pPr algn="ctr"/>
            <a:r>
              <a:rPr lang="en-US" sz="1600" dirty="0"/>
              <a:t>Beam footprint subtends 34</a:t>
            </a:r>
            <a:r>
              <a:rPr lang="en-US" sz="1600" baseline="30000" dirty="0"/>
              <a:t>o</a:t>
            </a:r>
          </a:p>
        </p:txBody>
      </p:sp>
      <p:sp>
        <p:nvSpPr>
          <p:cNvPr id="24" name="Rectangle 23">
            <a:extLst>
              <a:ext uri="{FF2B5EF4-FFF2-40B4-BE49-F238E27FC236}">
                <a16:creationId xmlns:a16="http://schemas.microsoft.com/office/drawing/2014/main" id="{07B1B13D-00C0-52AC-AFE9-A0EE7815BE04}"/>
              </a:ext>
            </a:extLst>
          </p:cNvPr>
          <p:cNvSpPr>
            <a:spLocks noChangeAspect="1"/>
          </p:cNvSpPr>
          <p:nvPr/>
        </p:nvSpPr>
        <p:spPr>
          <a:xfrm>
            <a:off x="9399148" y="1776356"/>
            <a:ext cx="2157274" cy="36723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25BA6FB-AC8B-698B-49DE-54F695D4C371}"/>
              </a:ext>
            </a:extLst>
          </p:cNvPr>
          <p:cNvSpPr txBox="1"/>
          <p:nvPr/>
        </p:nvSpPr>
        <p:spPr>
          <a:xfrm>
            <a:off x="4297815" y="6391724"/>
            <a:ext cx="7588937" cy="398699"/>
          </a:xfrm>
          <a:prstGeom prst="rect">
            <a:avLst/>
          </a:prstGeom>
          <a:noFill/>
          <a:ln>
            <a:solidFill>
              <a:srgbClr val="C00000"/>
            </a:solidFill>
          </a:ln>
        </p:spPr>
        <p:txBody>
          <a:bodyPr wrap="none" rtlCol="0">
            <a:spAutoFit/>
          </a:bodyPr>
          <a:lstStyle/>
          <a:p>
            <a:pPr marL="285750" indent="-285750">
              <a:lnSpc>
                <a:spcPct val="120000"/>
              </a:lnSpc>
              <a:buFont typeface="Arial" panose="020B0604020202020204" pitchFamily="34" charset="0"/>
              <a:buChar char="•"/>
            </a:pPr>
            <a:r>
              <a:rPr lang="en-US" b="1" dirty="0">
                <a:solidFill>
                  <a:srgbClr val="0070C0"/>
                </a:solidFill>
                <a:latin typeface="Bahnschrift" panose="020B0502040204020203" pitchFamily="34" charset="0"/>
              </a:rPr>
              <a:t>First mission to use replicated deterministic polished X-ray mandrels</a:t>
            </a:r>
            <a:endParaRPr lang="en-US" dirty="0">
              <a:latin typeface="Bahnschrift" panose="020B0502040204020203" pitchFamily="34" charset="0"/>
            </a:endParaRPr>
          </a:p>
        </p:txBody>
      </p:sp>
    </p:spTree>
    <p:extLst>
      <p:ext uri="{BB962C8B-B14F-4D97-AF65-F5344CB8AC3E}">
        <p14:creationId xmlns:p14="http://schemas.microsoft.com/office/powerpoint/2010/main" val="398235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3E4D-1E39-EEF0-AA8D-747005C82988}"/>
              </a:ext>
            </a:extLst>
          </p:cNvPr>
          <p:cNvSpPr>
            <a:spLocks noGrp="1"/>
          </p:cNvSpPr>
          <p:nvPr>
            <p:ph type="title"/>
          </p:nvPr>
        </p:nvSpPr>
        <p:spPr/>
        <p:txBody>
          <a:bodyPr vert="horz" lIns="91440" tIns="45720" rIns="91440" bIns="45720" rtlCol="0" anchor="ctr">
            <a:normAutofit/>
          </a:bodyPr>
          <a:lstStyle/>
          <a:p>
            <a:r>
              <a:rPr lang="en-US" dirty="0" err="1"/>
              <a:t>MaGIXS</a:t>
            </a:r>
            <a:r>
              <a:rPr lang="en-US" dirty="0"/>
              <a:t> Instrument Alignment and Calibration</a:t>
            </a:r>
          </a:p>
        </p:txBody>
      </p:sp>
      <p:pic>
        <p:nvPicPr>
          <p:cNvPr id="5" name="Picture 2">
            <a:extLst>
              <a:ext uri="{FF2B5EF4-FFF2-40B4-BE49-F238E27FC236}">
                <a16:creationId xmlns:a16="http://schemas.microsoft.com/office/drawing/2014/main" id="{BE6ED865-CBD5-8E23-9B65-02911F95D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761" y="2268934"/>
            <a:ext cx="3936239" cy="2948084"/>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0AC9CA9B-E85E-23CC-2EB0-4DEA25611D05}"/>
              </a:ext>
            </a:extLst>
          </p:cNvPr>
          <p:cNvGrpSpPr/>
          <p:nvPr/>
        </p:nvGrpSpPr>
        <p:grpSpPr>
          <a:xfrm>
            <a:off x="206617" y="1690688"/>
            <a:ext cx="3930779" cy="2948084"/>
            <a:chOff x="139902" y="1455054"/>
            <a:chExt cx="3930779" cy="2948084"/>
          </a:xfrm>
        </p:grpSpPr>
        <p:sp>
          <p:nvSpPr>
            <p:cNvPr id="9" name="TextBox 8">
              <a:extLst>
                <a:ext uri="{FF2B5EF4-FFF2-40B4-BE49-F238E27FC236}">
                  <a16:creationId xmlns:a16="http://schemas.microsoft.com/office/drawing/2014/main" id="{00C84B5E-F992-42D0-8082-D6FB87029977}"/>
                </a:ext>
              </a:extLst>
            </p:cNvPr>
            <p:cNvSpPr txBox="1"/>
            <p:nvPr/>
          </p:nvSpPr>
          <p:spPr>
            <a:xfrm>
              <a:off x="2040570" y="1599733"/>
              <a:ext cx="1924383" cy="523220"/>
            </a:xfrm>
            <a:prstGeom prst="rect">
              <a:avLst/>
            </a:prstGeom>
            <a:solidFill>
              <a:schemeClr val="bg1">
                <a:alpha val="70000"/>
              </a:schemeClr>
            </a:solidFill>
          </p:spPr>
          <p:txBody>
            <a:bodyPr wrap="square" rtlCol="0">
              <a:spAutoFit/>
            </a:bodyPr>
            <a:lstStyle/>
            <a:p>
              <a:pPr algn="ctr"/>
              <a:r>
                <a:rPr lang="en-US" sz="1400" dirty="0"/>
                <a:t>Telescope Mirror Assembly (TMA)</a:t>
              </a:r>
            </a:p>
          </p:txBody>
        </p:sp>
        <p:sp>
          <p:nvSpPr>
            <p:cNvPr id="10" name="TextBox 9">
              <a:extLst>
                <a:ext uri="{FF2B5EF4-FFF2-40B4-BE49-F238E27FC236}">
                  <a16:creationId xmlns:a16="http://schemas.microsoft.com/office/drawing/2014/main" id="{8B33498F-5C96-1732-48F2-FB4F777E70C2}"/>
                </a:ext>
              </a:extLst>
            </p:cNvPr>
            <p:cNvSpPr txBox="1"/>
            <p:nvPr/>
          </p:nvSpPr>
          <p:spPr>
            <a:xfrm>
              <a:off x="247539" y="3507342"/>
              <a:ext cx="3196565" cy="816321"/>
            </a:xfrm>
            <a:prstGeom prst="rect">
              <a:avLst/>
            </a:prstGeom>
            <a:solidFill>
              <a:schemeClr val="bg1">
                <a:alpha val="70000"/>
              </a:schemeClr>
            </a:solidFill>
          </p:spPr>
          <p:txBody>
            <a:bodyPr wrap="square" rtlCol="0">
              <a:spAutoFit/>
            </a:bodyPr>
            <a:lstStyle/>
            <a:p>
              <a:r>
                <a:rPr lang="en-US" sz="1400" dirty="0"/>
                <a:t>Slit interface Plate: Telescope focal plane, Slit-Jaw system, and interface to rocket skin</a:t>
              </a:r>
            </a:p>
          </p:txBody>
        </p:sp>
        <p:grpSp>
          <p:nvGrpSpPr>
            <p:cNvPr id="11" name="Group 10">
              <a:extLst>
                <a:ext uri="{FF2B5EF4-FFF2-40B4-BE49-F238E27FC236}">
                  <a16:creationId xmlns:a16="http://schemas.microsoft.com/office/drawing/2014/main" id="{0FE72B3F-DDE7-A108-4F44-C1E68FDD6B7B}"/>
                </a:ext>
              </a:extLst>
            </p:cNvPr>
            <p:cNvGrpSpPr>
              <a:grpSpLocks noChangeAspect="1"/>
            </p:cNvGrpSpPr>
            <p:nvPr/>
          </p:nvGrpSpPr>
          <p:grpSpPr>
            <a:xfrm>
              <a:off x="139902" y="1455054"/>
              <a:ext cx="3930779" cy="2948084"/>
              <a:chOff x="489688" y="3225275"/>
              <a:chExt cx="4697038" cy="3522778"/>
            </a:xfrm>
          </p:grpSpPr>
          <p:pic>
            <p:nvPicPr>
              <p:cNvPr id="12" name="Picture 11">
                <a:extLst>
                  <a:ext uri="{FF2B5EF4-FFF2-40B4-BE49-F238E27FC236}">
                    <a16:creationId xmlns:a16="http://schemas.microsoft.com/office/drawing/2014/main" id="{28C32F87-E845-330A-2945-EF94DBFFC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688" y="3225275"/>
                <a:ext cx="4697038" cy="3522778"/>
              </a:xfrm>
              <a:prstGeom prst="rect">
                <a:avLst/>
              </a:prstGeom>
              <a:ln>
                <a:noFill/>
              </a:ln>
              <a:effectLst>
                <a:outerShdw blurRad="292100" dist="139700" dir="2700000" algn="tl" rotWithShape="0">
                  <a:srgbClr val="333333">
                    <a:alpha val="65000"/>
                  </a:srgbClr>
                </a:outerShdw>
              </a:effectLst>
            </p:spPr>
          </p:pic>
          <p:sp>
            <p:nvSpPr>
              <p:cNvPr id="26" name="TextBox 25">
                <a:extLst>
                  <a:ext uri="{FF2B5EF4-FFF2-40B4-BE49-F238E27FC236}">
                    <a16:creationId xmlns:a16="http://schemas.microsoft.com/office/drawing/2014/main" id="{390872B7-F792-15A9-C359-6858E0BA71BC}"/>
                  </a:ext>
                </a:extLst>
              </p:cNvPr>
              <p:cNvSpPr txBox="1"/>
              <p:nvPr/>
            </p:nvSpPr>
            <p:spPr>
              <a:xfrm>
                <a:off x="2760869" y="3398157"/>
                <a:ext cx="2299519" cy="625216"/>
              </a:xfrm>
              <a:prstGeom prst="rect">
                <a:avLst/>
              </a:prstGeom>
              <a:solidFill>
                <a:schemeClr val="bg1">
                  <a:alpha val="70000"/>
                </a:schemeClr>
              </a:solidFill>
            </p:spPr>
            <p:txBody>
              <a:bodyPr wrap="square" rtlCol="0">
                <a:spAutoFit/>
              </a:bodyPr>
              <a:lstStyle/>
              <a:p>
                <a:pPr algn="ctr"/>
                <a:r>
                  <a:rPr lang="en-US" sz="1400" dirty="0"/>
                  <a:t>Telescope Mirror Assembly (TMA)</a:t>
                </a:r>
              </a:p>
            </p:txBody>
          </p:sp>
          <p:sp>
            <p:nvSpPr>
              <p:cNvPr id="27" name="TextBox 26">
                <a:extLst>
                  <a:ext uri="{FF2B5EF4-FFF2-40B4-BE49-F238E27FC236}">
                    <a16:creationId xmlns:a16="http://schemas.microsoft.com/office/drawing/2014/main" id="{7EBDB3C9-8EA6-A6D9-5932-F35D3D7A9C7B}"/>
                  </a:ext>
                </a:extLst>
              </p:cNvPr>
              <p:cNvSpPr txBox="1"/>
              <p:nvPr/>
            </p:nvSpPr>
            <p:spPr>
              <a:xfrm>
                <a:off x="618308" y="5677632"/>
                <a:ext cx="3819698" cy="975453"/>
              </a:xfrm>
              <a:prstGeom prst="rect">
                <a:avLst/>
              </a:prstGeom>
              <a:solidFill>
                <a:schemeClr val="bg1">
                  <a:alpha val="70000"/>
                </a:schemeClr>
              </a:solidFill>
            </p:spPr>
            <p:txBody>
              <a:bodyPr wrap="square" rtlCol="0">
                <a:spAutoFit/>
              </a:bodyPr>
              <a:lstStyle/>
              <a:p>
                <a:r>
                  <a:rPr lang="en-US" sz="1400" dirty="0"/>
                  <a:t>Slit interface Plate: Telescope focal plane, Slit-Jaw system, and interface to rocket skin</a:t>
                </a:r>
              </a:p>
            </p:txBody>
          </p:sp>
        </p:grpSp>
        <p:cxnSp>
          <p:nvCxnSpPr>
            <p:cNvPr id="28" name="Straight Arrow Connector 27">
              <a:extLst>
                <a:ext uri="{FF2B5EF4-FFF2-40B4-BE49-F238E27FC236}">
                  <a16:creationId xmlns:a16="http://schemas.microsoft.com/office/drawing/2014/main" id="{D6EA8DDD-55B8-EEED-DD79-5B546EA13B55}"/>
                </a:ext>
              </a:extLst>
            </p:cNvPr>
            <p:cNvCxnSpPr/>
            <p:nvPr/>
          </p:nvCxnSpPr>
          <p:spPr>
            <a:xfrm flipV="1">
              <a:off x="1397620" y="2765502"/>
              <a:ext cx="185853" cy="64677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464ABFAB-E6C6-873B-4D74-A0F4A237CBBF}"/>
                </a:ext>
              </a:extLst>
            </p:cNvPr>
            <p:cNvCxnSpPr>
              <a:cxnSpLocks/>
              <a:stCxn id="26" idx="2"/>
            </p:cNvCxnSpPr>
            <p:nvPr/>
          </p:nvCxnSpPr>
          <p:spPr>
            <a:xfrm>
              <a:off x="3002762" y="2122953"/>
              <a:ext cx="350038" cy="44879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A36DF1E7-BD7E-3006-1593-C59746795F55}"/>
              </a:ext>
            </a:extLst>
          </p:cNvPr>
          <p:cNvGrpSpPr/>
          <p:nvPr/>
        </p:nvGrpSpPr>
        <p:grpSpPr>
          <a:xfrm>
            <a:off x="4137396" y="3559129"/>
            <a:ext cx="4032324" cy="3024244"/>
            <a:chOff x="4939521" y="1378894"/>
            <a:chExt cx="4032324" cy="3024244"/>
          </a:xfrm>
        </p:grpSpPr>
        <p:grpSp>
          <p:nvGrpSpPr>
            <p:cNvPr id="31" name="Group 30">
              <a:extLst>
                <a:ext uri="{FF2B5EF4-FFF2-40B4-BE49-F238E27FC236}">
                  <a16:creationId xmlns:a16="http://schemas.microsoft.com/office/drawing/2014/main" id="{7D472044-67EE-F973-5260-525C0DD7D36C}"/>
                </a:ext>
              </a:extLst>
            </p:cNvPr>
            <p:cNvGrpSpPr>
              <a:grpSpLocks noChangeAspect="1"/>
            </p:cNvGrpSpPr>
            <p:nvPr/>
          </p:nvGrpSpPr>
          <p:grpSpPr>
            <a:xfrm>
              <a:off x="4939521" y="1378894"/>
              <a:ext cx="4032324" cy="3024244"/>
              <a:chOff x="6743136" y="3225275"/>
              <a:chExt cx="6415937" cy="4811954"/>
            </a:xfrm>
          </p:grpSpPr>
          <p:pic>
            <p:nvPicPr>
              <p:cNvPr id="32" name="Picture 31">
                <a:extLst>
                  <a:ext uri="{FF2B5EF4-FFF2-40B4-BE49-F238E27FC236}">
                    <a16:creationId xmlns:a16="http://schemas.microsoft.com/office/drawing/2014/main" id="{9F7C0BE5-91B8-EBE2-9A7F-7D9F4BE315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43136" y="3225275"/>
                <a:ext cx="6415937" cy="4811954"/>
              </a:xfrm>
              <a:prstGeom prst="rect">
                <a:avLst/>
              </a:prstGeom>
              <a:ln>
                <a:noFill/>
              </a:ln>
              <a:effectLst>
                <a:outerShdw blurRad="292100" dist="139700" dir="2700000" algn="tl" rotWithShape="0">
                  <a:srgbClr val="333333">
                    <a:alpha val="65000"/>
                  </a:srgbClr>
                </a:outerShdw>
              </a:effectLst>
            </p:spPr>
          </p:pic>
          <p:sp>
            <p:nvSpPr>
              <p:cNvPr id="33" name="TextBox 32">
                <a:extLst>
                  <a:ext uri="{FF2B5EF4-FFF2-40B4-BE49-F238E27FC236}">
                    <a16:creationId xmlns:a16="http://schemas.microsoft.com/office/drawing/2014/main" id="{469B9BEE-70B6-08CA-9DB4-246A1783B458}"/>
                  </a:ext>
                </a:extLst>
              </p:cNvPr>
              <p:cNvSpPr txBox="1"/>
              <p:nvPr/>
            </p:nvSpPr>
            <p:spPr>
              <a:xfrm>
                <a:off x="6812399" y="3585689"/>
                <a:ext cx="2196673" cy="489712"/>
              </a:xfrm>
              <a:prstGeom prst="rect">
                <a:avLst/>
              </a:prstGeom>
              <a:solidFill>
                <a:schemeClr val="bg1">
                  <a:alpha val="70000"/>
                </a:schemeClr>
              </a:solidFill>
            </p:spPr>
            <p:txBody>
              <a:bodyPr wrap="square" rtlCol="0">
                <a:spAutoFit/>
              </a:bodyPr>
              <a:lstStyle/>
              <a:p>
                <a:pPr algn="ctr"/>
                <a:r>
                  <a:rPr lang="en-US" sz="1400" dirty="0"/>
                  <a:t>Science Camera</a:t>
                </a:r>
              </a:p>
            </p:txBody>
          </p:sp>
          <p:sp>
            <p:nvSpPr>
              <p:cNvPr id="34" name="TextBox 33">
                <a:extLst>
                  <a:ext uri="{FF2B5EF4-FFF2-40B4-BE49-F238E27FC236}">
                    <a16:creationId xmlns:a16="http://schemas.microsoft.com/office/drawing/2014/main" id="{CCB75A4C-F0C8-F681-3371-2AA58EC645BD}"/>
                  </a:ext>
                </a:extLst>
              </p:cNvPr>
              <p:cNvSpPr txBox="1"/>
              <p:nvPr/>
            </p:nvSpPr>
            <p:spPr>
              <a:xfrm>
                <a:off x="10434678" y="6345902"/>
                <a:ext cx="2604450" cy="1175308"/>
              </a:xfrm>
              <a:prstGeom prst="rect">
                <a:avLst/>
              </a:prstGeom>
              <a:solidFill>
                <a:schemeClr val="bg1">
                  <a:alpha val="70000"/>
                </a:schemeClr>
              </a:solidFill>
            </p:spPr>
            <p:txBody>
              <a:bodyPr wrap="square" rtlCol="0">
                <a:spAutoFit/>
              </a:bodyPr>
              <a:lstStyle/>
              <a:p>
                <a:pPr algn="ctr"/>
                <a:r>
                  <a:rPr lang="en-US" sz="1400" dirty="0"/>
                  <a:t>SOA interface (embedded inside bench)</a:t>
                </a:r>
              </a:p>
            </p:txBody>
          </p:sp>
        </p:grpSp>
        <p:cxnSp>
          <p:nvCxnSpPr>
            <p:cNvPr id="35" name="Straight Arrow Connector 34">
              <a:extLst>
                <a:ext uri="{FF2B5EF4-FFF2-40B4-BE49-F238E27FC236}">
                  <a16:creationId xmlns:a16="http://schemas.microsoft.com/office/drawing/2014/main" id="{AF08C1F4-8BF1-8262-62F6-AC0D05546A84}"/>
                </a:ext>
              </a:extLst>
            </p:cNvPr>
            <p:cNvCxnSpPr>
              <a:cxnSpLocks/>
            </p:cNvCxnSpPr>
            <p:nvPr/>
          </p:nvCxnSpPr>
          <p:spPr>
            <a:xfrm flipH="1" flipV="1">
              <a:off x="7188820" y="2878498"/>
              <a:ext cx="460917" cy="46166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D4A59110-7E47-ADF0-2E7E-4AFD739FDF2D}"/>
                </a:ext>
              </a:extLst>
            </p:cNvPr>
            <p:cNvCxnSpPr>
              <a:cxnSpLocks/>
            </p:cNvCxnSpPr>
            <p:nvPr/>
          </p:nvCxnSpPr>
          <p:spPr>
            <a:xfrm flipH="1">
              <a:off x="5434361" y="1919620"/>
              <a:ext cx="58920" cy="64282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8" name="TextBox 37">
            <a:extLst>
              <a:ext uri="{FF2B5EF4-FFF2-40B4-BE49-F238E27FC236}">
                <a16:creationId xmlns:a16="http://schemas.microsoft.com/office/drawing/2014/main" id="{BAC7EC6B-4F81-62A8-C988-0E212EAB64CC}"/>
              </a:ext>
            </a:extLst>
          </p:cNvPr>
          <p:cNvSpPr txBox="1"/>
          <p:nvPr/>
        </p:nvSpPr>
        <p:spPr>
          <a:xfrm>
            <a:off x="-241312" y="5149407"/>
            <a:ext cx="4814047" cy="461665"/>
          </a:xfrm>
          <a:prstGeom prst="rect">
            <a:avLst/>
          </a:prstGeom>
          <a:noFill/>
        </p:spPr>
        <p:txBody>
          <a:bodyPr wrap="square" rtlCol="0">
            <a:spAutoFit/>
          </a:bodyPr>
          <a:lstStyle/>
          <a:p>
            <a:pPr algn="ctr"/>
            <a:r>
              <a:rPr lang="en-US" sz="2400" dirty="0"/>
              <a:t>~1.5 m between TMA and SOA</a:t>
            </a:r>
          </a:p>
        </p:txBody>
      </p:sp>
      <p:sp>
        <p:nvSpPr>
          <p:cNvPr id="39" name="TextBox 38">
            <a:extLst>
              <a:ext uri="{FF2B5EF4-FFF2-40B4-BE49-F238E27FC236}">
                <a16:creationId xmlns:a16="http://schemas.microsoft.com/office/drawing/2014/main" id="{A83EB14B-312D-58CA-A72B-9DEEF318D838}"/>
              </a:ext>
            </a:extLst>
          </p:cNvPr>
          <p:cNvSpPr txBox="1"/>
          <p:nvPr/>
        </p:nvSpPr>
        <p:spPr>
          <a:xfrm>
            <a:off x="8545081" y="5380239"/>
            <a:ext cx="3357597" cy="1200329"/>
          </a:xfrm>
          <a:prstGeom prst="rect">
            <a:avLst/>
          </a:prstGeom>
          <a:noFill/>
        </p:spPr>
        <p:txBody>
          <a:bodyPr wrap="square" rtlCol="0">
            <a:spAutoFit/>
          </a:bodyPr>
          <a:lstStyle/>
          <a:p>
            <a:pPr algn="ctr"/>
            <a:r>
              <a:rPr lang="en-US" sz="2400" dirty="0"/>
              <a:t>Calibration activities at 500 m X-Ray beamline at MSFC.</a:t>
            </a:r>
          </a:p>
        </p:txBody>
      </p:sp>
    </p:spTree>
    <p:extLst>
      <p:ext uri="{BB962C8B-B14F-4D97-AF65-F5344CB8AC3E}">
        <p14:creationId xmlns:p14="http://schemas.microsoft.com/office/powerpoint/2010/main" val="1591553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dirty="0"/>
              <a:t>MaGIXS Flight Summary</a:t>
            </a:r>
          </a:p>
        </p:txBody>
      </p:sp>
      <p:sp>
        <p:nvSpPr>
          <p:cNvPr id="29" name="TextBox 28">
            <a:extLst>
              <a:ext uri="{FF2B5EF4-FFF2-40B4-BE49-F238E27FC236}">
                <a16:creationId xmlns:a16="http://schemas.microsoft.com/office/drawing/2014/main" id="{BB0A9136-0FBF-0240-9B74-BBB14C8EBA47}"/>
              </a:ext>
            </a:extLst>
          </p:cNvPr>
          <p:cNvSpPr txBox="1"/>
          <p:nvPr/>
        </p:nvSpPr>
        <p:spPr>
          <a:xfrm>
            <a:off x="9312826" y="6159386"/>
            <a:ext cx="3260521" cy="666977"/>
          </a:xfrm>
          <a:prstGeom prst="rect">
            <a:avLst/>
          </a:prstGeom>
          <a:noFill/>
        </p:spPr>
        <p:txBody>
          <a:bodyPr wrap="square" rtlCol="0">
            <a:spAutoFit/>
          </a:bodyPr>
          <a:lstStyle/>
          <a:p>
            <a:r>
              <a:rPr lang="en-US" sz="1867" dirty="0">
                <a:latin typeface="Bahnschrift" panose="020B0502040204020203" pitchFamily="34" charset="0"/>
              </a:rPr>
              <a:t>30 July 2021, ~18:20 UT</a:t>
            </a:r>
          </a:p>
          <a:p>
            <a:r>
              <a:rPr lang="en-US" sz="1867" dirty="0">
                <a:latin typeface="Bahnschrift" panose="020B0502040204020203" pitchFamily="34" charset="0"/>
              </a:rPr>
              <a:t>~296 s science data</a:t>
            </a:r>
          </a:p>
        </p:txBody>
      </p:sp>
      <p:pic>
        <p:nvPicPr>
          <p:cNvPr id="5" name="Picture 4" descr="A picture containing text, light, lit&#10;&#10;Description automatically generated">
            <a:extLst>
              <a:ext uri="{FF2B5EF4-FFF2-40B4-BE49-F238E27FC236}">
                <a16:creationId xmlns:a16="http://schemas.microsoft.com/office/drawing/2014/main" id="{ABB0B3EA-B935-1285-D201-390B2C4DF0AC}"/>
              </a:ext>
            </a:extLst>
          </p:cNvPr>
          <p:cNvPicPr>
            <a:picLocks noChangeAspect="1"/>
          </p:cNvPicPr>
          <p:nvPr/>
        </p:nvPicPr>
        <p:blipFill rotWithShape="1">
          <a:blip r:embed="rId3"/>
          <a:srcRect l="51800"/>
          <a:stretch/>
        </p:blipFill>
        <p:spPr>
          <a:xfrm>
            <a:off x="150916" y="2047164"/>
            <a:ext cx="3915448" cy="4479045"/>
          </a:xfrm>
          <a:prstGeom prst="rect">
            <a:avLst/>
          </a:prstGeom>
        </p:spPr>
      </p:pic>
      <p:pic>
        <p:nvPicPr>
          <p:cNvPr id="3" name="Picture 2" descr="Graphical user interface&#10;&#10;Description automatically generated with low confidence">
            <a:extLst>
              <a:ext uri="{FF2B5EF4-FFF2-40B4-BE49-F238E27FC236}">
                <a16:creationId xmlns:a16="http://schemas.microsoft.com/office/drawing/2014/main" id="{C3CC1DE1-38CF-7A88-E5B6-FA8D1D3816E1}"/>
              </a:ext>
            </a:extLst>
          </p:cNvPr>
          <p:cNvPicPr>
            <a:picLocks noChangeAspect="1"/>
          </p:cNvPicPr>
          <p:nvPr/>
        </p:nvPicPr>
        <p:blipFill>
          <a:blip r:embed="rId4"/>
          <a:stretch>
            <a:fillRect/>
          </a:stretch>
        </p:blipFill>
        <p:spPr>
          <a:xfrm>
            <a:off x="4100740" y="1690688"/>
            <a:ext cx="7940344" cy="4268290"/>
          </a:xfrm>
          <a:prstGeom prst="rect">
            <a:avLst/>
          </a:prstGeom>
        </p:spPr>
      </p:pic>
    </p:spTree>
    <p:extLst>
      <p:ext uri="{BB962C8B-B14F-4D97-AF65-F5344CB8AC3E}">
        <p14:creationId xmlns:p14="http://schemas.microsoft.com/office/powerpoint/2010/main" val="585666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9C3C-5C4A-754B-B23C-B09091079159}"/>
              </a:ext>
            </a:extLst>
          </p:cNvPr>
          <p:cNvSpPr>
            <a:spLocks noGrp="1"/>
          </p:cNvSpPr>
          <p:nvPr>
            <p:ph type="title"/>
          </p:nvPr>
        </p:nvSpPr>
        <p:spPr>
          <a:xfrm>
            <a:off x="838200" y="365125"/>
            <a:ext cx="10967720" cy="1325563"/>
          </a:xfrm>
        </p:spPr>
        <p:txBody>
          <a:bodyPr/>
          <a:lstStyle/>
          <a:p>
            <a:r>
              <a:rPr lang="en-US" dirty="0"/>
              <a:t>Unfolding </a:t>
            </a:r>
            <a:r>
              <a:rPr lang="en-US" dirty="0" err="1"/>
              <a:t>Spectroheliograms</a:t>
            </a:r>
            <a:r>
              <a:rPr lang="en-US" dirty="0"/>
              <a:t> – </a:t>
            </a:r>
            <a:r>
              <a:rPr lang="en-US" dirty="0" err="1"/>
              <a:t>MaGIXS</a:t>
            </a:r>
            <a:r>
              <a:rPr lang="en-US" dirty="0"/>
              <a:t> Outputs</a:t>
            </a:r>
          </a:p>
        </p:txBody>
      </p:sp>
      <p:pic>
        <p:nvPicPr>
          <p:cNvPr id="7" name="Google Shape;710;p23">
            <a:extLst>
              <a:ext uri="{FF2B5EF4-FFF2-40B4-BE49-F238E27FC236}">
                <a16:creationId xmlns:a16="http://schemas.microsoft.com/office/drawing/2014/main" id="{133E8B87-3CB7-4BE7-4601-2B753094894D}"/>
              </a:ext>
            </a:extLst>
          </p:cNvPr>
          <p:cNvPicPr preferRelativeResize="0">
            <a:picLocks noChangeAspect="1"/>
          </p:cNvPicPr>
          <p:nvPr/>
        </p:nvPicPr>
        <p:blipFill rotWithShape="1">
          <a:blip r:embed="rId2">
            <a:alphaModFix/>
          </a:blip>
          <a:srcRect l="7304" t="6874" r="8633" b="17160"/>
          <a:stretch/>
        </p:blipFill>
        <p:spPr>
          <a:xfrm>
            <a:off x="227164" y="1784545"/>
            <a:ext cx="5958980" cy="2242846"/>
          </a:xfrm>
          <a:prstGeom prst="rect">
            <a:avLst/>
          </a:prstGeom>
          <a:noFill/>
          <a:ln>
            <a:noFill/>
          </a:ln>
        </p:spPr>
      </p:pic>
      <p:pic>
        <p:nvPicPr>
          <p:cNvPr id="8" name="Google Shape;694;p23">
            <a:extLst>
              <a:ext uri="{FF2B5EF4-FFF2-40B4-BE49-F238E27FC236}">
                <a16:creationId xmlns:a16="http://schemas.microsoft.com/office/drawing/2014/main" id="{F8E7843F-CA49-A0B8-3E7E-4FE8B202014C}"/>
              </a:ext>
            </a:extLst>
          </p:cNvPr>
          <p:cNvPicPr preferRelativeResize="0">
            <a:picLocks noChangeAspect="1"/>
          </p:cNvPicPr>
          <p:nvPr/>
        </p:nvPicPr>
        <p:blipFill rotWithShape="1">
          <a:blip r:embed="rId3">
            <a:alphaModFix/>
          </a:blip>
          <a:srcRect l="9922" t="15170" r="9672" b="15654"/>
          <a:stretch/>
        </p:blipFill>
        <p:spPr>
          <a:xfrm>
            <a:off x="148987" y="4121248"/>
            <a:ext cx="6115335" cy="2630907"/>
          </a:xfrm>
          <a:prstGeom prst="rect">
            <a:avLst/>
          </a:prstGeom>
          <a:noFill/>
          <a:ln>
            <a:noFill/>
          </a:ln>
        </p:spPr>
      </p:pic>
      <p:pic>
        <p:nvPicPr>
          <p:cNvPr id="11" name="Picture 10" descr="A picture containing text, colorful&#10;&#10;Description automatically generated">
            <a:extLst>
              <a:ext uri="{FF2B5EF4-FFF2-40B4-BE49-F238E27FC236}">
                <a16:creationId xmlns:a16="http://schemas.microsoft.com/office/drawing/2014/main" id="{447FB3FA-36B2-8C4F-BBFE-E5A3C17A256E}"/>
              </a:ext>
            </a:extLst>
          </p:cNvPr>
          <p:cNvPicPr>
            <a:picLocks noChangeAspect="1"/>
          </p:cNvPicPr>
          <p:nvPr/>
        </p:nvPicPr>
        <p:blipFill rotWithShape="1">
          <a:blip r:embed="rId4">
            <a:extLst>
              <a:ext uri="{28A0092B-C50C-407E-A947-70E740481C1C}">
                <a14:useLocalDpi xmlns:a14="http://schemas.microsoft.com/office/drawing/2010/main" val="0"/>
              </a:ext>
            </a:extLst>
          </a:blip>
          <a:srcRect l="25140"/>
          <a:stretch/>
        </p:blipFill>
        <p:spPr>
          <a:xfrm>
            <a:off x="6903511" y="3532627"/>
            <a:ext cx="5061325" cy="3219528"/>
          </a:xfrm>
          <a:prstGeom prst="rect">
            <a:avLst/>
          </a:prstGeom>
        </p:spPr>
      </p:pic>
      <p:sp>
        <p:nvSpPr>
          <p:cNvPr id="12" name="TextBox 11">
            <a:extLst>
              <a:ext uri="{FF2B5EF4-FFF2-40B4-BE49-F238E27FC236}">
                <a16:creationId xmlns:a16="http://schemas.microsoft.com/office/drawing/2014/main" id="{2DB66F2C-A114-0BCE-1E25-546F3F79096D}"/>
              </a:ext>
            </a:extLst>
          </p:cNvPr>
          <p:cNvSpPr txBox="1"/>
          <p:nvPr/>
        </p:nvSpPr>
        <p:spPr>
          <a:xfrm>
            <a:off x="6666476" y="1859340"/>
            <a:ext cx="5036024" cy="1569660"/>
          </a:xfrm>
          <a:prstGeom prst="rect">
            <a:avLst/>
          </a:prstGeom>
          <a:noFill/>
          <a:ln>
            <a:solidFill>
              <a:schemeClr val="tx1"/>
            </a:solidFill>
          </a:ln>
        </p:spPr>
        <p:txBody>
          <a:bodyPr wrap="square" rtlCol="0">
            <a:spAutoFit/>
          </a:bodyPr>
          <a:lstStyle/>
          <a:p>
            <a:r>
              <a:rPr lang="en-US" sz="2400" dirty="0"/>
              <a:t>Outputs include :</a:t>
            </a:r>
          </a:p>
          <a:p>
            <a:pPr marL="285750" indent="-285750">
              <a:buFont typeface="Arial" panose="020B0604020202020204" pitchFamily="34" charset="0"/>
              <a:buChar char="•"/>
            </a:pPr>
            <a:r>
              <a:rPr lang="en-US" sz="2400" dirty="0"/>
              <a:t>Fit Data</a:t>
            </a:r>
          </a:p>
          <a:p>
            <a:pPr marL="285750" indent="-285750">
              <a:buFont typeface="Arial" panose="020B0604020202020204" pitchFamily="34" charset="0"/>
              <a:buChar char="•"/>
            </a:pPr>
            <a:r>
              <a:rPr lang="en-US" sz="2400" dirty="0"/>
              <a:t>Spectra at each spatial pixel</a:t>
            </a:r>
          </a:p>
          <a:p>
            <a:pPr marL="285750" indent="-285750">
              <a:buFont typeface="Arial" panose="020B0604020202020204" pitchFamily="34" charset="0"/>
              <a:buChar char="•"/>
            </a:pPr>
            <a:r>
              <a:rPr lang="en-US" sz="2400" dirty="0"/>
              <a:t>Spectrally Pure Maps</a:t>
            </a:r>
          </a:p>
        </p:txBody>
      </p:sp>
    </p:spTree>
    <p:extLst>
      <p:ext uri="{BB962C8B-B14F-4D97-AF65-F5344CB8AC3E}">
        <p14:creationId xmlns:p14="http://schemas.microsoft.com/office/powerpoint/2010/main" val="3184217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6149"/>
            <a:ext cx="10972800" cy="794296"/>
          </a:xfrm>
        </p:spPr>
        <p:txBody>
          <a:bodyPr/>
          <a:lstStyle/>
          <a:p>
            <a:r>
              <a:rPr lang="en-US" dirty="0"/>
              <a:t>MaGIXS-2 instrument changes</a:t>
            </a:r>
            <a:endParaRPr lang="en-US" sz="3200" dirty="0"/>
          </a:p>
        </p:txBody>
      </p:sp>
      <p:pic>
        <p:nvPicPr>
          <p:cNvPr id="5" name="Picture 4">
            <a:extLst>
              <a:ext uri="{FF2B5EF4-FFF2-40B4-BE49-F238E27FC236}">
                <a16:creationId xmlns:a16="http://schemas.microsoft.com/office/drawing/2014/main" id="{5712CF37-833F-3F46-A295-F58817BC265F}"/>
              </a:ext>
            </a:extLst>
          </p:cNvPr>
          <p:cNvPicPr>
            <a:picLocks noChangeAspect="1"/>
          </p:cNvPicPr>
          <p:nvPr/>
        </p:nvPicPr>
        <p:blipFill>
          <a:blip r:embed="rId3"/>
          <a:stretch>
            <a:fillRect/>
          </a:stretch>
        </p:blipFill>
        <p:spPr>
          <a:xfrm>
            <a:off x="146046" y="1219421"/>
            <a:ext cx="9928397" cy="5584723"/>
          </a:xfrm>
          <a:prstGeom prst="rect">
            <a:avLst/>
          </a:prstGeom>
        </p:spPr>
      </p:pic>
      <p:sp>
        <p:nvSpPr>
          <p:cNvPr id="8" name="Rectangle 7">
            <a:extLst>
              <a:ext uri="{FF2B5EF4-FFF2-40B4-BE49-F238E27FC236}">
                <a16:creationId xmlns:a16="http://schemas.microsoft.com/office/drawing/2014/main" id="{8F239056-335C-9B48-8E09-BEEA4655FE6D}"/>
              </a:ext>
            </a:extLst>
          </p:cNvPr>
          <p:cNvSpPr/>
          <p:nvPr/>
        </p:nvSpPr>
        <p:spPr>
          <a:xfrm>
            <a:off x="5531320" y="4064525"/>
            <a:ext cx="6660681" cy="27934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Box 6">
            <a:extLst>
              <a:ext uri="{FF2B5EF4-FFF2-40B4-BE49-F238E27FC236}">
                <a16:creationId xmlns:a16="http://schemas.microsoft.com/office/drawing/2014/main" id="{B14E9F1C-807F-254E-8705-792D8AE3B7EC}"/>
              </a:ext>
            </a:extLst>
          </p:cNvPr>
          <p:cNvSpPr txBox="1"/>
          <p:nvPr/>
        </p:nvSpPr>
        <p:spPr>
          <a:xfrm>
            <a:off x="6565259" y="4250676"/>
            <a:ext cx="5017141" cy="2677656"/>
          </a:xfrm>
          <a:prstGeom prst="rect">
            <a:avLst/>
          </a:prstGeom>
          <a:noFill/>
        </p:spPr>
        <p:txBody>
          <a:bodyPr wrap="square" rtlCol="0">
            <a:spAutoFit/>
          </a:bodyPr>
          <a:lstStyle/>
          <a:p>
            <a:r>
              <a:rPr lang="en-US" sz="2400" dirty="0" err="1">
                <a:latin typeface="Avenir Book"/>
              </a:rPr>
              <a:t>MaGIXS</a:t>
            </a:r>
            <a:r>
              <a:rPr lang="en-US" sz="2400" dirty="0">
                <a:latin typeface="Avenir Book"/>
              </a:rPr>
              <a:t>–2 will have</a:t>
            </a:r>
          </a:p>
          <a:p>
            <a:pPr marL="380990" indent="-380990">
              <a:buFont typeface="Arial" panose="020B0604020202020204" pitchFamily="34" charset="0"/>
              <a:buChar char="•"/>
            </a:pPr>
            <a:r>
              <a:rPr lang="en-US" sz="2400" dirty="0">
                <a:latin typeface="Avenir Book"/>
              </a:rPr>
              <a:t>Easier alignment process</a:t>
            </a:r>
          </a:p>
          <a:p>
            <a:pPr marL="380990" indent="-380990">
              <a:buFont typeface="Arial" panose="020B0604020202020204" pitchFamily="34" charset="0"/>
              <a:buChar char="•"/>
            </a:pPr>
            <a:r>
              <a:rPr lang="en-US" sz="2400" dirty="0">
                <a:latin typeface="Avenir Book"/>
              </a:rPr>
              <a:t>Better spatial resolution (x4)</a:t>
            </a:r>
          </a:p>
          <a:p>
            <a:pPr marL="380990" indent="-380990">
              <a:buFont typeface="Arial" panose="020B0604020202020204" pitchFamily="34" charset="0"/>
              <a:buChar char="•"/>
            </a:pPr>
            <a:r>
              <a:rPr lang="en-US" sz="2400" dirty="0">
                <a:latin typeface="Avenir Book"/>
              </a:rPr>
              <a:t>Better spectral resolution (x4)</a:t>
            </a:r>
          </a:p>
          <a:p>
            <a:pPr marL="380990" indent="-380990">
              <a:buFont typeface="Arial" panose="020B0604020202020204" pitchFamily="34" charset="0"/>
              <a:buChar char="•"/>
            </a:pPr>
            <a:r>
              <a:rPr lang="en-US" sz="2400" dirty="0">
                <a:latin typeface="Avenir Book"/>
              </a:rPr>
              <a:t>Larger FOV (4’ –&gt; 12’)</a:t>
            </a:r>
          </a:p>
          <a:p>
            <a:pPr marL="380990" indent="-380990">
              <a:buFont typeface="Arial" panose="020B0604020202020204" pitchFamily="34" charset="0"/>
              <a:buChar char="•"/>
            </a:pPr>
            <a:r>
              <a:rPr lang="en-US" sz="2400" dirty="0">
                <a:latin typeface="Avenir Book"/>
              </a:rPr>
              <a:t>Higher throughput</a:t>
            </a:r>
          </a:p>
          <a:p>
            <a:r>
              <a:rPr lang="en-US" sz="2400" b="1" dirty="0" err="1"/>
              <a:t>MaGIXS</a:t>
            </a:r>
            <a:r>
              <a:rPr lang="en-US" sz="2400" b="1" dirty="0"/>
              <a:t> 2 will launch Summer 2024</a:t>
            </a:r>
            <a:endParaRPr lang="en-US" sz="2400" dirty="0"/>
          </a:p>
        </p:txBody>
      </p:sp>
      <p:pic>
        <p:nvPicPr>
          <p:cNvPr id="3" name="Picture 2" descr="A group of people standing next to a helicopter&#10;&#10;Description automatically generated with medium confidence">
            <a:extLst>
              <a:ext uri="{FF2B5EF4-FFF2-40B4-BE49-F238E27FC236}">
                <a16:creationId xmlns:a16="http://schemas.microsoft.com/office/drawing/2014/main" id="{30E03DB5-AB4A-09C3-60A9-7C3CD37740BF}"/>
              </a:ext>
            </a:extLst>
          </p:cNvPr>
          <p:cNvPicPr>
            <a:picLocks noChangeAspect="1"/>
          </p:cNvPicPr>
          <p:nvPr/>
        </p:nvPicPr>
        <p:blipFill>
          <a:blip r:embed="rId4"/>
          <a:stretch>
            <a:fillRect/>
          </a:stretch>
        </p:blipFill>
        <p:spPr>
          <a:xfrm>
            <a:off x="8598746" y="71226"/>
            <a:ext cx="3447208" cy="2296390"/>
          </a:xfrm>
          <a:prstGeom prst="rect">
            <a:avLst/>
          </a:prstGeom>
        </p:spPr>
      </p:pic>
      <p:sp>
        <p:nvSpPr>
          <p:cNvPr id="4" name="TextBox 3">
            <a:extLst>
              <a:ext uri="{FF2B5EF4-FFF2-40B4-BE49-F238E27FC236}">
                <a16:creationId xmlns:a16="http://schemas.microsoft.com/office/drawing/2014/main" id="{977D0DC2-B26C-8883-B2FC-F076C70617DE}"/>
              </a:ext>
            </a:extLst>
          </p:cNvPr>
          <p:cNvSpPr txBox="1"/>
          <p:nvPr/>
        </p:nvSpPr>
        <p:spPr>
          <a:xfrm>
            <a:off x="8598746" y="1336643"/>
            <a:ext cx="2221644" cy="830997"/>
          </a:xfrm>
          <a:prstGeom prst="rect">
            <a:avLst/>
          </a:prstGeom>
          <a:noFill/>
        </p:spPr>
        <p:txBody>
          <a:bodyPr wrap="square" rtlCol="0">
            <a:spAutoFit/>
          </a:bodyPr>
          <a:lstStyle/>
          <a:p>
            <a:r>
              <a:rPr lang="en-US" sz="2400" dirty="0">
                <a:solidFill>
                  <a:schemeClr val="bg1"/>
                </a:solidFill>
              </a:rPr>
              <a:t>MaGIXS-1 Recovery Team</a:t>
            </a:r>
          </a:p>
        </p:txBody>
      </p:sp>
    </p:spTree>
    <p:extLst>
      <p:ext uri="{BB962C8B-B14F-4D97-AF65-F5344CB8AC3E}">
        <p14:creationId xmlns:p14="http://schemas.microsoft.com/office/powerpoint/2010/main" val="2665947462"/>
      </p:ext>
    </p:extLst>
  </p:cSld>
  <p:clrMapOvr>
    <a:masterClrMapping/>
  </p:clrMapOvr>
  <mc:AlternateContent xmlns:mc="http://schemas.openxmlformats.org/markup-compatibility/2006" xmlns:p14="http://schemas.microsoft.com/office/powerpoint/2010/main">
    <mc:Choice Requires="p14">
      <p:transition spd="slow" p14:dur="2000" advTm="58489"/>
    </mc:Choice>
    <mc:Fallback xmlns="">
      <p:transition spd="slow" advTm="5848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E11093-BB5C-A94E-95E4-73AD77F08DDE}"/>
              </a:ext>
            </a:extLst>
          </p:cNvPr>
          <p:cNvPicPr>
            <a:picLocks noChangeAspect="1"/>
          </p:cNvPicPr>
          <p:nvPr/>
        </p:nvPicPr>
        <p:blipFill>
          <a:blip r:embed="rId2"/>
          <a:stretch>
            <a:fillRect/>
          </a:stretch>
        </p:blipFill>
        <p:spPr>
          <a:xfrm>
            <a:off x="6859468" y="1443025"/>
            <a:ext cx="4946864" cy="2810254"/>
          </a:xfrm>
          <a:prstGeom prst="rect">
            <a:avLst/>
          </a:prstGeom>
        </p:spPr>
      </p:pic>
      <p:sp>
        <p:nvSpPr>
          <p:cNvPr id="2" name="Title 1">
            <a:extLst>
              <a:ext uri="{FF2B5EF4-FFF2-40B4-BE49-F238E27FC236}">
                <a16:creationId xmlns:a16="http://schemas.microsoft.com/office/drawing/2014/main" id="{4165F567-DEA6-8544-A264-4EB78230F0ED}"/>
              </a:ext>
            </a:extLst>
          </p:cNvPr>
          <p:cNvSpPr>
            <a:spLocks noGrp="1"/>
          </p:cNvSpPr>
          <p:nvPr>
            <p:ph type="title"/>
          </p:nvPr>
        </p:nvSpPr>
        <p:spPr>
          <a:xfrm>
            <a:off x="750489" y="231355"/>
            <a:ext cx="10515600" cy="1325563"/>
          </a:xfrm>
        </p:spPr>
        <p:txBody>
          <a:bodyPr/>
          <a:lstStyle/>
          <a:p>
            <a:r>
              <a:rPr lang="en-US" dirty="0"/>
              <a:t>EUV Snapshot Imaging Spectrograph (ESIS) </a:t>
            </a:r>
          </a:p>
        </p:txBody>
      </p:sp>
      <p:sp>
        <p:nvSpPr>
          <p:cNvPr id="7" name="TextBox 6">
            <a:extLst>
              <a:ext uri="{FF2B5EF4-FFF2-40B4-BE49-F238E27FC236}">
                <a16:creationId xmlns:a16="http://schemas.microsoft.com/office/drawing/2014/main" id="{EF478EB0-C6BC-2449-8B9C-0635EA1F9D5C}"/>
              </a:ext>
            </a:extLst>
          </p:cNvPr>
          <p:cNvSpPr txBox="1"/>
          <p:nvPr/>
        </p:nvSpPr>
        <p:spPr>
          <a:xfrm>
            <a:off x="10674605" y="3059668"/>
            <a:ext cx="679195" cy="369332"/>
          </a:xfrm>
          <a:prstGeom prst="rect">
            <a:avLst/>
          </a:prstGeom>
          <a:noFill/>
        </p:spPr>
        <p:txBody>
          <a:bodyPr wrap="square" rtlCol="0">
            <a:spAutoFit/>
          </a:bodyPr>
          <a:lstStyle/>
          <a:p>
            <a:r>
              <a:rPr lang="en-US" dirty="0">
                <a:solidFill>
                  <a:schemeClr val="bg1"/>
                </a:solidFill>
              </a:rPr>
              <a:t>N - 1</a:t>
            </a:r>
          </a:p>
        </p:txBody>
      </p:sp>
      <p:sp>
        <p:nvSpPr>
          <p:cNvPr id="8" name="TextBox 7">
            <a:extLst>
              <a:ext uri="{FF2B5EF4-FFF2-40B4-BE49-F238E27FC236}">
                <a16:creationId xmlns:a16="http://schemas.microsoft.com/office/drawing/2014/main" id="{C7A1B238-0741-4649-A8DD-609CBAD54F86}"/>
              </a:ext>
            </a:extLst>
          </p:cNvPr>
          <p:cNvSpPr txBox="1"/>
          <p:nvPr/>
        </p:nvSpPr>
        <p:spPr>
          <a:xfrm>
            <a:off x="10802292" y="3991699"/>
            <a:ext cx="679195" cy="369332"/>
          </a:xfrm>
          <a:prstGeom prst="rect">
            <a:avLst/>
          </a:prstGeom>
          <a:noFill/>
        </p:spPr>
        <p:txBody>
          <a:bodyPr wrap="square" rtlCol="0">
            <a:spAutoFit/>
          </a:bodyPr>
          <a:lstStyle/>
          <a:p>
            <a:r>
              <a:rPr lang="en-US" dirty="0">
                <a:solidFill>
                  <a:schemeClr val="bg1"/>
                </a:solidFill>
              </a:rPr>
              <a:t>N - 2</a:t>
            </a:r>
          </a:p>
        </p:txBody>
      </p:sp>
      <p:sp>
        <p:nvSpPr>
          <p:cNvPr id="9" name="TextBox 8">
            <a:extLst>
              <a:ext uri="{FF2B5EF4-FFF2-40B4-BE49-F238E27FC236}">
                <a16:creationId xmlns:a16="http://schemas.microsoft.com/office/drawing/2014/main" id="{845AFB7C-03FF-294A-B763-7EC534E441FF}"/>
              </a:ext>
            </a:extLst>
          </p:cNvPr>
          <p:cNvSpPr txBox="1"/>
          <p:nvPr/>
        </p:nvSpPr>
        <p:spPr>
          <a:xfrm>
            <a:off x="10859536" y="4784693"/>
            <a:ext cx="679195" cy="369332"/>
          </a:xfrm>
          <a:prstGeom prst="rect">
            <a:avLst/>
          </a:prstGeom>
          <a:noFill/>
        </p:spPr>
        <p:txBody>
          <a:bodyPr wrap="square" rtlCol="0">
            <a:spAutoFit/>
          </a:bodyPr>
          <a:lstStyle/>
          <a:p>
            <a:r>
              <a:rPr lang="en-US" dirty="0">
                <a:solidFill>
                  <a:schemeClr val="bg1"/>
                </a:solidFill>
              </a:rPr>
              <a:t>N - 3</a:t>
            </a:r>
          </a:p>
        </p:txBody>
      </p:sp>
      <p:sp>
        <p:nvSpPr>
          <p:cNvPr id="10" name="TextBox 9">
            <a:extLst>
              <a:ext uri="{FF2B5EF4-FFF2-40B4-BE49-F238E27FC236}">
                <a16:creationId xmlns:a16="http://schemas.microsoft.com/office/drawing/2014/main" id="{B5DFB905-7970-C44C-AA52-A8330C5E0E38}"/>
              </a:ext>
            </a:extLst>
          </p:cNvPr>
          <p:cNvSpPr txBox="1"/>
          <p:nvPr/>
        </p:nvSpPr>
        <p:spPr>
          <a:xfrm>
            <a:off x="10182401" y="5454919"/>
            <a:ext cx="679195" cy="369332"/>
          </a:xfrm>
          <a:prstGeom prst="rect">
            <a:avLst/>
          </a:prstGeom>
          <a:noFill/>
        </p:spPr>
        <p:txBody>
          <a:bodyPr wrap="square" rtlCol="0">
            <a:spAutoFit/>
          </a:bodyPr>
          <a:lstStyle/>
          <a:p>
            <a:r>
              <a:rPr lang="en-US" dirty="0">
                <a:solidFill>
                  <a:schemeClr val="bg1"/>
                </a:solidFill>
              </a:rPr>
              <a:t>N - 4</a:t>
            </a:r>
          </a:p>
        </p:txBody>
      </p:sp>
      <p:sp>
        <p:nvSpPr>
          <p:cNvPr id="11" name="Content Placeholder 2">
            <a:extLst>
              <a:ext uri="{FF2B5EF4-FFF2-40B4-BE49-F238E27FC236}">
                <a16:creationId xmlns:a16="http://schemas.microsoft.com/office/drawing/2014/main" id="{D58A2D72-F083-AE45-A96E-791DD187CD7A}"/>
              </a:ext>
            </a:extLst>
          </p:cNvPr>
          <p:cNvSpPr txBox="1">
            <a:spLocks/>
          </p:cNvSpPr>
          <p:nvPr/>
        </p:nvSpPr>
        <p:spPr>
          <a:xfrm>
            <a:off x="116401" y="5143016"/>
            <a:ext cx="3291787" cy="1474953"/>
          </a:xfrm>
          <a:prstGeom prst="rect">
            <a:avLst/>
          </a:prstGeom>
          <a:ln>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a:t>Sounding rocket instrument</a:t>
            </a:r>
          </a:p>
          <a:p>
            <a:pPr>
              <a:spcBef>
                <a:spcPts val="0"/>
              </a:spcBef>
            </a:pPr>
            <a:r>
              <a:rPr lang="en-US" sz="2000" dirty="0"/>
              <a:t>Flew September 30, 2019</a:t>
            </a:r>
          </a:p>
          <a:p>
            <a:pPr>
              <a:spcBef>
                <a:spcPts val="0"/>
              </a:spcBef>
            </a:pPr>
            <a:r>
              <a:rPr lang="en-US" sz="2000" dirty="0"/>
              <a:t>300 s of data</a:t>
            </a:r>
          </a:p>
          <a:p>
            <a:pPr>
              <a:spcBef>
                <a:spcPts val="0"/>
              </a:spcBef>
            </a:pPr>
            <a:r>
              <a:rPr lang="en-US" sz="2000" dirty="0"/>
              <a:t>Quiet Sun</a:t>
            </a:r>
          </a:p>
          <a:p>
            <a:pPr>
              <a:spcBef>
                <a:spcPts val="0"/>
              </a:spcBef>
            </a:pPr>
            <a:r>
              <a:rPr lang="en-US" sz="2000" dirty="0"/>
              <a:t>O V 63 and He I 58.4 nm</a:t>
            </a:r>
          </a:p>
        </p:txBody>
      </p:sp>
      <p:grpSp>
        <p:nvGrpSpPr>
          <p:cNvPr id="13" name="Group 12">
            <a:extLst>
              <a:ext uri="{FF2B5EF4-FFF2-40B4-BE49-F238E27FC236}">
                <a16:creationId xmlns:a16="http://schemas.microsoft.com/office/drawing/2014/main" id="{1D2BF592-80D9-C445-960C-E6E5140EC13A}"/>
              </a:ext>
            </a:extLst>
          </p:cNvPr>
          <p:cNvGrpSpPr/>
          <p:nvPr/>
        </p:nvGrpSpPr>
        <p:grpSpPr>
          <a:xfrm>
            <a:off x="6462351" y="4214702"/>
            <a:ext cx="5666095" cy="2643298"/>
            <a:chOff x="838200" y="1319136"/>
            <a:chExt cx="10521237" cy="5210362"/>
          </a:xfrm>
        </p:grpSpPr>
        <p:pic>
          <p:nvPicPr>
            <p:cNvPr id="14" name="Picture 13">
              <a:extLst>
                <a:ext uri="{FF2B5EF4-FFF2-40B4-BE49-F238E27FC236}">
                  <a16:creationId xmlns:a16="http://schemas.microsoft.com/office/drawing/2014/main" id="{4BF7B9A4-16C8-F840-924A-F154835BB2AC}"/>
                </a:ext>
              </a:extLst>
            </p:cNvPr>
            <p:cNvPicPr>
              <a:picLocks noChangeAspect="1"/>
            </p:cNvPicPr>
            <p:nvPr/>
          </p:nvPicPr>
          <p:blipFill rotWithShape="1">
            <a:blip r:embed="rId3"/>
            <a:srcRect l="22213" t="12070" r="19877" b="49693"/>
            <a:stretch/>
          </p:blipFill>
          <p:spPr>
            <a:xfrm>
              <a:off x="838200" y="1319136"/>
              <a:ext cx="10521237" cy="5210362"/>
            </a:xfrm>
            <a:prstGeom prst="rect">
              <a:avLst/>
            </a:prstGeom>
          </p:spPr>
        </p:pic>
        <p:sp>
          <p:nvSpPr>
            <p:cNvPr id="15" name="TextBox 14">
              <a:extLst>
                <a:ext uri="{FF2B5EF4-FFF2-40B4-BE49-F238E27FC236}">
                  <a16:creationId xmlns:a16="http://schemas.microsoft.com/office/drawing/2014/main" id="{A7509292-AAD3-0449-8627-9938EFAAEA20}"/>
                </a:ext>
              </a:extLst>
            </p:cNvPr>
            <p:cNvSpPr txBox="1"/>
            <p:nvPr/>
          </p:nvSpPr>
          <p:spPr>
            <a:xfrm>
              <a:off x="9406324" y="3529153"/>
              <a:ext cx="1076790" cy="546009"/>
            </a:xfrm>
            <a:prstGeom prst="rect">
              <a:avLst/>
            </a:prstGeom>
            <a:noFill/>
          </p:spPr>
          <p:txBody>
            <a:bodyPr wrap="square" rtlCol="0">
              <a:spAutoFit/>
            </a:bodyPr>
            <a:lstStyle/>
            <a:p>
              <a:r>
                <a:rPr lang="en-US" sz="1200">
                  <a:solidFill>
                    <a:srgbClr val="FFC000"/>
                  </a:solidFill>
                </a:rPr>
                <a:t>Ch 1</a:t>
              </a:r>
            </a:p>
          </p:txBody>
        </p:sp>
        <p:sp>
          <p:nvSpPr>
            <p:cNvPr id="16" name="TextBox 15">
              <a:extLst>
                <a:ext uri="{FF2B5EF4-FFF2-40B4-BE49-F238E27FC236}">
                  <a16:creationId xmlns:a16="http://schemas.microsoft.com/office/drawing/2014/main" id="{B2BB8954-5540-9545-92D1-EFB68F6D35D8}"/>
                </a:ext>
              </a:extLst>
            </p:cNvPr>
            <p:cNvSpPr txBox="1"/>
            <p:nvPr/>
          </p:nvSpPr>
          <p:spPr>
            <a:xfrm>
              <a:off x="6305859" y="1552949"/>
              <a:ext cx="1076790" cy="546009"/>
            </a:xfrm>
            <a:prstGeom prst="rect">
              <a:avLst/>
            </a:prstGeom>
            <a:noFill/>
          </p:spPr>
          <p:txBody>
            <a:bodyPr wrap="square" rtlCol="0">
              <a:spAutoFit/>
            </a:bodyPr>
            <a:lstStyle/>
            <a:p>
              <a:r>
                <a:rPr lang="en-US" sz="1200">
                  <a:solidFill>
                    <a:srgbClr val="FFC000"/>
                  </a:solidFill>
                </a:rPr>
                <a:t>Ch 2</a:t>
              </a:r>
            </a:p>
          </p:txBody>
        </p:sp>
        <p:sp>
          <p:nvSpPr>
            <p:cNvPr id="17" name="TextBox 16">
              <a:extLst>
                <a:ext uri="{FF2B5EF4-FFF2-40B4-BE49-F238E27FC236}">
                  <a16:creationId xmlns:a16="http://schemas.microsoft.com/office/drawing/2014/main" id="{422CBDCC-2071-FA43-9257-A7AD1E255F92}"/>
                </a:ext>
              </a:extLst>
            </p:cNvPr>
            <p:cNvSpPr txBox="1"/>
            <p:nvPr/>
          </p:nvSpPr>
          <p:spPr>
            <a:xfrm>
              <a:off x="2745697" y="2266444"/>
              <a:ext cx="1076790" cy="546009"/>
            </a:xfrm>
            <a:prstGeom prst="rect">
              <a:avLst/>
            </a:prstGeom>
            <a:noFill/>
          </p:spPr>
          <p:txBody>
            <a:bodyPr wrap="square" rtlCol="0">
              <a:spAutoFit/>
            </a:bodyPr>
            <a:lstStyle/>
            <a:p>
              <a:r>
                <a:rPr lang="en-US" sz="1200">
                  <a:solidFill>
                    <a:srgbClr val="FFC000"/>
                  </a:solidFill>
                </a:rPr>
                <a:t>Ch 3</a:t>
              </a:r>
            </a:p>
          </p:txBody>
        </p:sp>
        <p:sp>
          <p:nvSpPr>
            <p:cNvPr id="18" name="TextBox 17">
              <a:extLst>
                <a:ext uri="{FF2B5EF4-FFF2-40B4-BE49-F238E27FC236}">
                  <a16:creationId xmlns:a16="http://schemas.microsoft.com/office/drawing/2014/main" id="{B33B7394-9330-534F-A957-C889ABE6E240}"/>
                </a:ext>
              </a:extLst>
            </p:cNvPr>
            <p:cNvSpPr txBox="1"/>
            <p:nvPr/>
          </p:nvSpPr>
          <p:spPr>
            <a:xfrm>
              <a:off x="1014332" y="5510351"/>
              <a:ext cx="1076790" cy="546009"/>
            </a:xfrm>
            <a:prstGeom prst="rect">
              <a:avLst/>
            </a:prstGeom>
            <a:noFill/>
          </p:spPr>
          <p:txBody>
            <a:bodyPr wrap="square" rtlCol="0">
              <a:spAutoFit/>
            </a:bodyPr>
            <a:lstStyle/>
            <a:p>
              <a:r>
                <a:rPr lang="en-US" sz="1200">
                  <a:solidFill>
                    <a:srgbClr val="FFC000"/>
                  </a:solidFill>
                </a:rPr>
                <a:t>Ch 4</a:t>
              </a:r>
            </a:p>
          </p:txBody>
        </p:sp>
        <p:sp>
          <p:nvSpPr>
            <p:cNvPr id="19" name="TextBox 18">
              <a:extLst>
                <a:ext uri="{FF2B5EF4-FFF2-40B4-BE49-F238E27FC236}">
                  <a16:creationId xmlns:a16="http://schemas.microsoft.com/office/drawing/2014/main" id="{955ED790-5D0D-184D-AB29-2582D3A5697D}"/>
                </a:ext>
              </a:extLst>
            </p:cNvPr>
            <p:cNvSpPr txBox="1"/>
            <p:nvPr/>
          </p:nvSpPr>
          <p:spPr>
            <a:xfrm rot="20283310">
              <a:off x="9213922" y="5688505"/>
              <a:ext cx="2105072" cy="546009"/>
            </a:xfrm>
            <a:prstGeom prst="rect">
              <a:avLst/>
            </a:prstGeom>
            <a:noFill/>
          </p:spPr>
          <p:txBody>
            <a:bodyPr wrap="square" rtlCol="0">
              <a:spAutoFit/>
            </a:bodyPr>
            <a:lstStyle/>
            <a:p>
              <a:r>
                <a:rPr lang="en-US" sz="1200">
                  <a:solidFill>
                    <a:srgbClr val="FF0000"/>
                  </a:solidFill>
                </a:rPr>
                <a:t>dispersion</a:t>
              </a:r>
            </a:p>
          </p:txBody>
        </p:sp>
        <p:cxnSp>
          <p:nvCxnSpPr>
            <p:cNvPr id="20" name="Straight Arrow Connector 19">
              <a:extLst>
                <a:ext uri="{FF2B5EF4-FFF2-40B4-BE49-F238E27FC236}">
                  <a16:creationId xmlns:a16="http://schemas.microsoft.com/office/drawing/2014/main" id="{9F396BD6-6ABF-054C-AE91-48E151600E3A}"/>
                </a:ext>
              </a:extLst>
            </p:cNvPr>
            <p:cNvCxnSpPr>
              <a:cxnSpLocks/>
            </p:cNvCxnSpPr>
            <p:nvPr/>
          </p:nvCxnSpPr>
          <p:spPr>
            <a:xfrm flipV="1">
              <a:off x="9016584" y="5538432"/>
              <a:ext cx="1693888" cy="709014"/>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7AC2A5D-A6FB-E046-919F-91D3497A6F84}"/>
                </a:ext>
              </a:extLst>
            </p:cNvPr>
            <p:cNvCxnSpPr>
              <a:cxnSpLocks/>
            </p:cNvCxnSpPr>
            <p:nvPr/>
          </p:nvCxnSpPr>
          <p:spPr>
            <a:xfrm flipV="1">
              <a:off x="8028152" y="2488367"/>
              <a:ext cx="711113" cy="1748053"/>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E1EAE81-5304-2447-A694-F32A4BCF1771}"/>
                </a:ext>
              </a:extLst>
            </p:cNvPr>
            <p:cNvCxnSpPr>
              <a:cxnSpLocks/>
            </p:cNvCxnSpPr>
            <p:nvPr/>
          </p:nvCxnSpPr>
          <p:spPr>
            <a:xfrm flipH="1" flipV="1">
              <a:off x="5126637" y="1814560"/>
              <a:ext cx="734517" cy="182805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BA5B69D-25D9-FD40-91E8-A3A0351DC9C5}"/>
                </a:ext>
              </a:extLst>
            </p:cNvPr>
            <p:cNvCxnSpPr>
              <a:cxnSpLocks/>
            </p:cNvCxnSpPr>
            <p:nvPr/>
          </p:nvCxnSpPr>
          <p:spPr>
            <a:xfrm flipH="1" flipV="1">
              <a:off x="2091129" y="3878354"/>
              <a:ext cx="1693888" cy="716131"/>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78CBB9D-AD32-2C40-A7FA-F7863AA65733}"/>
                </a:ext>
              </a:extLst>
            </p:cNvPr>
            <p:cNvSpPr txBox="1"/>
            <p:nvPr/>
          </p:nvSpPr>
          <p:spPr>
            <a:xfrm>
              <a:off x="5861154" y="5200101"/>
              <a:ext cx="1396917" cy="910015"/>
            </a:xfrm>
            <a:prstGeom prst="rect">
              <a:avLst/>
            </a:prstGeom>
            <a:noFill/>
          </p:spPr>
          <p:txBody>
            <a:bodyPr wrap="square" rtlCol="0">
              <a:spAutoFit/>
            </a:bodyPr>
            <a:lstStyle/>
            <a:p>
              <a:r>
                <a:rPr lang="en-US" sz="1200">
                  <a:solidFill>
                    <a:srgbClr val="FFC000"/>
                  </a:solidFill>
                </a:rPr>
                <a:t>solar north</a:t>
              </a:r>
            </a:p>
          </p:txBody>
        </p:sp>
        <p:cxnSp>
          <p:nvCxnSpPr>
            <p:cNvPr id="25" name="Straight Arrow Connector 24">
              <a:extLst>
                <a:ext uri="{FF2B5EF4-FFF2-40B4-BE49-F238E27FC236}">
                  <a16:creationId xmlns:a16="http://schemas.microsoft.com/office/drawing/2014/main" id="{22F7233E-7E08-484D-B21A-4331F336DC43}"/>
                </a:ext>
              </a:extLst>
            </p:cNvPr>
            <p:cNvCxnSpPr>
              <a:cxnSpLocks/>
            </p:cNvCxnSpPr>
            <p:nvPr/>
          </p:nvCxnSpPr>
          <p:spPr>
            <a:xfrm flipV="1">
              <a:off x="5633498" y="5284034"/>
              <a:ext cx="1" cy="786242"/>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27" name="Picture 26">
            <a:extLst>
              <a:ext uri="{FF2B5EF4-FFF2-40B4-BE49-F238E27FC236}">
                <a16:creationId xmlns:a16="http://schemas.microsoft.com/office/drawing/2014/main" id="{DF13D15C-35EB-7C4E-990B-FCE6AB529B3E}"/>
              </a:ext>
            </a:extLst>
          </p:cNvPr>
          <p:cNvPicPr>
            <a:picLocks noChangeAspect="1"/>
          </p:cNvPicPr>
          <p:nvPr/>
        </p:nvPicPr>
        <p:blipFill rotWithShape="1">
          <a:blip r:embed="rId4"/>
          <a:srcRect l="13950" r="7210"/>
          <a:stretch/>
        </p:blipFill>
        <p:spPr>
          <a:xfrm>
            <a:off x="42924" y="1690688"/>
            <a:ext cx="4403834" cy="3142022"/>
          </a:xfrm>
          <a:prstGeom prst="rect">
            <a:avLst/>
          </a:prstGeom>
        </p:spPr>
      </p:pic>
      <p:pic>
        <p:nvPicPr>
          <p:cNvPr id="26" name="Picture 25">
            <a:extLst>
              <a:ext uri="{FF2B5EF4-FFF2-40B4-BE49-F238E27FC236}">
                <a16:creationId xmlns:a16="http://schemas.microsoft.com/office/drawing/2014/main" id="{D8EC22F9-BF76-AA4F-BEE5-528854C50BB9}"/>
              </a:ext>
            </a:extLst>
          </p:cNvPr>
          <p:cNvPicPr>
            <a:picLocks noChangeAspect="1"/>
          </p:cNvPicPr>
          <p:nvPr/>
        </p:nvPicPr>
        <p:blipFill>
          <a:blip r:embed="rId5"/>
          <a:stretch>
            <a:fillRect/>
          </a:stretch>
        </p:blipFill>
        <p:spPr>
          <a:xfrm>
            <a:off x="3544564" y="4178480"/>
            <a:ext cx="2892895" cy="2636887"/>
          </a:xfrm>
          <a:prstGeom prst="rect">
            <a:avLst/>
          </a:prstGeom>
        </p:spPr>
      </p:pic>
      <p:sp>
        <p:nvSpPr>
          <p:cNvPr id="28" name="TextBox 27">
            <a:extLst>
              <a:ext uri="{FF2B5EF4-FFF2-40B4-BE49-F238E27FC236}">
                <a16:creationId xmlns:a16="http://schemas.microsoft.com/office/drawing/2014/main" id="{C80E50BB-D4EC-7F4B-9F12-1CBD2DBC5F4F}"/>
              </a:ext>
            </a:extLst>
          </p:cNvPr>
          <p:cNvSpPr txBox="1"/>
          <p:nvPr/>
        </p:nvSpPr>
        <p:spPr>
          <a:xfrm>
            <a:off x="0" y="4240045"/>
            <a:ext cx="3559236" cy="646331"/>
          </a:xfrm>
          <a:prstGeom prst="rect">
            <a:avLst/>
          </a:prstGeom>
          <a:noFill/>
        </p:spPr>
        <p:txBody>
          <a:bodyPr wrap="square" rtlCol="0">
            <a:spAutoFit/>
          </a:bodyPr>
          <a:lstStyle/>
          <a:p>
            <a:pPr algn="ctr"/>
            <a:r>
              <a:rPr lang="en-US" dirty="0"/>
              <a:t>Jake Parker, Roy Smart, ESIS, and Charles </a:t>
            </a:r>
            <a:r>
              <a:rPr lang="en-US" dirty="0" err="1"/>
              <a:t>Kankelborg</a:t>
            </a:r>
            <a:r>
              <a:rPr lang="en-US" dirty="0"/>
              <a:t> (ESIS PI)</a:t>
            </a:r>
          </a:p>
        </p:txBody>
      </p:sp>
      <p:sp>
        <p:nvSpPr>
          <p:cNvPr id="29" name="TextBox 28">
            <a:extLst>
              <a:ext uri="{FF2B5EF4-FFF2-40B4-BE49-F238E27FC236}">
                <a16:creationId xmlns:a16="http://schemas.microsoft.com/office/drawing/2014/main" id="{29DA8270-70D7-6147-A6FD-032D0C5F921F}"/>
              </a:ext>
            </a:extLst>
          </p:cNvPr>
          <p:cNvSpPr txBox="1"/>
          <p:nvPr/>
        </p:nvSpPr>
        <p:spPr>
          <a:xfrm>
            <a:off x="11292743" y="4311107"/>
            <a:ext cx="548706" cy="369332"/>
          </a:xfrm>
          <a:prstGeom prst="rect">
            <a:avLst/>
          </a:prstGeom>
          <a:noFill/>
          <a:ln>
            <a:solidFill>
              <a:schemeClr val="bg1"/>
            </a:solidFill>
          </a:ln>
        </p:spPr>
        <p:txBody>
          <a:bodyPr wrap="square" rtlCol="0">
            <a:spAutoFit/>
          </a:bodyPr>
          <a:lstStyle/>
          <a:p>
            <a:r>
              <a:rPr lang="en-US" dirty="0">
                <a:solidFill>
                  <a:schemeClr val="bg1"/>
                </a:solidFill>
              </a:rPr>
              <a:t>O V</a:t>
            </a:r>
          </a:p>
        </p:txBody>
      </p:sp>
      <p:cxnSp>
        <p:nvCxnSpPr>
          <p:cNvPr id="31" name="Straight Arrow Connector 30">
            <a:extLst>
              <a:ext uri="{FF2B5EF4-FFF2-40B4-BE49-F238E27FC236}">
                <a16:creationId xmlns:a16="http://schemas.microsoft.com/office/drawing/2014/main" id="{2723B50E-E360-5144-846D-76D8EEEBFD08}"/>
              </a:ext>
            </a:extLst>
          </p:cNvPr>
          <p:cNvCxnSpPr>
            <a:cxnSpLocks/>
          </p:cNvCxnSpPr>
          <p:nvPr/>
        </p:nvCxnSpPr>
        <p:spPr>
          <a:xfrm flipH="1">
            <a:off x="10717383" y="4630192"/>
            <a:ext cx="548706" cy="15405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F550929-FE18-D842-9BE9-68366024873F}"/>
              </a:ext>
            </a:extLst>
          </p:cNvPr>
          <p:cNvCxnSpPr>
            <a:cxnSpLocks/>
          </p:cNvCxnSpPr>
          <p:nvPr/>
        </p:nvCxnSpPr>
        <p:spPr>
          <a:xfrm flipH="1">
            <a:off x="11538731" y="4732511"/>
            <a:ext cx="24892" cy="68246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06E2CBB-AF94-8640-909C-360437326E24}"/>
              </a:ext>
            </a:extLst>
          </p:cNvPr>
          <p:cNvSpPr txBox="1"/>
          <p:nvPr/>
        </p:nvSpPr>
        <p:spPr>
          <a:xfrm>
            <a:off x="9737735" y="6471299"/>
            <a:ext cx="579894" cy="369332"/>
          </a:xfrm>
          <a:prstGeom prst="rect">
            <a:avLst/>
          </a:prstGeom>
          <a:noFill/>
          <a:ln>
            <a:solidFill>
              <a:schemeClr val="bg1"/>
            </a:solidFill>
          </a:ln>
        </p:spPr>
        <p:txBody>
          <a:bodyPr wrap="square" rtlCol="0">
            <a:spAutoFit/>
          </a:bodyPr>
          <a:lstStyle/>
          <a:p>
            <a:r>
              <a:rPr lang="en-US" dirty="0">
                <a:solidFill>
                  <a:schemeClr val="bg1"/>
                </a:solidFill>
              </a:rPr>
              <a:t>He I</a:t>
            </a:r>
          </a:p>
        </p:txBody>
      </p:sp>
      <p:cxnSp>
        <p:nvCxnSpPr>
          <p:cNvPr id="39" name="Straight Arrow Connector 38">
            <a:extLst>
              <a:ext uri="{FF2B5EF4-FFF2-40B4-BE49-F238E27FC236}">
                <a16:creationId xmlns:a16="http://schemas.microsoft.com/office/drawing/2014/main" id="{9ECA258A-1FDA-EC44-819B-D969E0DFE1DB}"/>
              </a:ext>
            </a:extLst>
          </p:cNvPr>
          <p:cNvCxnSpPr>
            <a:cxnSpLocks/>
          </p:cNvCxnSpPr>
          <p:nvPr/>
        </p:nvCxnSpPr>
        <p:spPr>
          <a:xfrm flipH="1" flipV="1">
            <a:off x="9696844" y="5940873"/>
            <a:ext cx="269448" cy="51305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F44F4CD-FCC5-7644-923A-F41832AF78E3}"/>
              </a:ext>
            </a:extLst>
          </p:cNvPr>
          <p:cNvCxnSpPr>
            <a:cxnSpLocks/>
          </p:cNvCxnSpPr>
          <p:nvPr/>
        </p:nvCxnSpPr>
        <p:spPr>
          <a:xfrm flipV="1">
            <a:off x="10015286" y="6244571"/>
            <a:ext cx="231830" cy="20936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581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80E3278C-2B70-F441-85AA-99F220B01E7F}"/>
              </a:ext>
            </a:extLst>
          </p:cNvPr>
          <p:cNvSpPr txBox="1"/>
          <p:nvPr/>
        </p:nvSpPr>
        <p:spPr>
          <a:xfrm>
            <a:off x="312678" y="3798385"/>
            <a:ext cx="268356" cy="369332"/>
          </a:xfrm>
          <a:prstGeom prst="rect">
            <a:avLst/>
          </a:prstGeom>
          <a:noFill/>
        </p:spPr>
        <p:txBody>
          <a:bodyPr wrap="square" rtlCol="0">
            <a:spAutoFit/>
          </a:bodyPr>
          <a:lstStyle/>
          <a:p>
            <a:r>
              <a:rPr lang="en-US" dirty="0"/>
              <a:t>4</a:t>
            </a:r>
          </a:p>
        </p:txBody>
      </p:sp>
      <p:grpSp>
        <p:nvGrpSpPr>
          <p:cNvPr id="5" name="Group 4">
            <a:extLst>
              <a:ext uri="{FF2B5EF4-FFF2-40B4-BE49-F238E27FC236}">
                <a16:creationId xmlns:a16="http://schemas.microsoft.com/office/drawing/2014/main" id="{DE437020-0C08-F843-9C2E-E348BD719C74}"/>
              </a:ext>
            </a:extLst>
          </p:cNvPr>
          <p:cNvGrpSpPr/>
          <p:nvPr/>
        </p:nvGrpSpPr>
        <p:grpSpPr>
          <a:xfrm>
            <a:off x="235153" y="3798385"/>
            <a:ext cx="2415984" cy="2381012"/>
            <a:chOff x="5031616" y="4360315"/>
            <a:chExt cx="2415984" cy="2381012"/>
          </a:xfrm>
        </p:grpSpPr>
        <p:sp>
          <p:nvSpPr>
            <p:cNvPr id="37" name="Oval 36">
              <a:extLst>
                <a:ext uri="{FF2B5EF4-FFF2-40B4-BE49-F238E27FC236}">
                  <a16:creationId xmlns:a16="http://schemas.microsoft.com/office/drawing/2014/main" id="{41735BD2-F9E3-D145-A78C-6F02D22C5D10}"/>
                </a:ext>
              </a:extLst>
            </p:cNvPr>
            <p:cNvSpPr/>
            <p:nvPr/>
          </p:nvSpPr>
          <p:spPr>
            <a:xfrm rot="12187536" flipV="1">
              <a:off x="5812985" y="5383250"/>
              <a:ext cx="631188" cy="45719"/>
            </a:xfrm>
            <a:prstGeom prst="ellips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E7C3E5A1-F227-1243-9AAD-821B330D8EFE}"/>
                </a:ext>
              </a:extLst>
            </p:cNvPr>
            <p:cNvGrpSpPr/>
            <p:nvPr/>
          </p:nvGrpSpPr>
          <p:grpSpPr>
            <a:xfrm>
              <a:off x="5031616" y="4360315"/>
              <a:ext cx="2415984" cy="2381012"/>
              <a:chOff x="5031616" y="4360315"/>
              <a:chExt cx="2415984" cy="2381012"/>
            </a:xfrm>
          </p:grpSpPr>
          <p:sp>
            <p:nvSpPr>
              <p:cNvPr id="38" name="Rectangle 37">
                <a:extLst>
                  <a:ext uri="{FF2B5EF4-FFF2-40B4-BE49-F238E27FC236}">
                    <a16:creationId xmlns:a16="http://schemas.microsoft.com/office/drawing/2014/main" id="{382E8118-B007-BF42-BD49-4D6AB266E1F5}"/>
                  </a:ext>
                </a:extLst>
              </p:cNvPr>
              <p:cNvSpPr/>
              <p:nvPr/>
            </p:nvSpPr>
            <p:spPr>
              <a:xfrm>
                <a:off x="5109141" y="4360315"/>
                <a:ext cx="2011680" cy="2011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54F3E323-5FCD-1444-89D5-4FF333182C19}"/>
                  </a:ext>
                </a:extLst>
              </p:cNvPr>
              <p:cNvSpPr txBox="1"/>
              <p:nvPr/>
            </p:nvSpPr>
            <p:spPr>
              <a:xfrm>
                <a:off x="7198346" y="4360315"/>
                <a:ext cx="249254" cy="369332"/>
              </a:xfrm>
              <a:prstGeom prst="rect">
                <a:avLst/>
              </a:prstGeom>
              <a:noFill/>
            </p:spPr>
            <p:txBody>
              <a:bodyPr wrap="square" rtlCol="0">
                <a:spAutoFit/>
              </a:bodyPr>
              <a:lstStyle/>
              <a:p>
                <a:r>
                  <a:rPr lang="en-US" dirty="0"/>
                  <a:t>N</a:t>
                </a:r>
              </a:p>
            </p:txBody>
          </p:sp>
          <p:sp>
            <p:nvSpPr>
              <p:cNvPr id="42" name="TextBox 41">
                <a:extLst>
                  <a:ext uri="{FF2B5EF4-FFF2-40B4-BE49-F238E27FC236}">
                    <a16:creationId xmlns:a16="http://schemas.microsoft.com/office/drawing/2014/main" id="{B6355347-4A1C-2344-B2F9-B7A03FB35F5E}"/>
                  </a:ext>
                </a:extLst>
              </p:cNvPr>
              <p:cNvSpPr txBox="1"/>
              <p:nvPr/>
            </p:nvSpPr>
            <p:spPr>
              <a:xfrm>
                <a:off x="7179244" y="6002663"/>
                <a:ext cx="268356" cy="369332"/>
              </a:xfrm>
              <a:prstGeom prst="rect">
                <a:avLst/>
              </a:prstGeom>
              <a:noFill/>
            </p:spPr>
            <p:txBody>
              <a:bodyPr wrap="square" rtlCol="0">
                <a:spAutoFit/>
              </a:bodyPr>
              <a:lstStyle/>
              <a:p>
                <a:r>
                  <a:rPr lang="en-US" dirty="0"/>
                  <a:t>S</a:t>
                </a:r>
              </a:p>
            </p:txBody>
          </p:sp>
          <p:cxnSp>
            <p:nvCxnSpPr>
              <p:cNvPr id="43" name="Straight Connector 42">
                <a:extLst>
                  <a:ext uri="{FF2B5EF4-FFF2-40B4-BE49-F238E27FC236}">
                    <a16:creationId xmlns:a16="http://schemas.microsoft.com/office/drawing/2014/main" id="{B6B07736-FB60-CC43-915E-103E63FE8CBA}"/>
                  </a:ext>
                </a:extLst>
              </p:cNvPr>
              <p:cNvCxnSpPr>
                <a:cxnSpLocks/>
                <a:stCxn id="39" idx="2"/>
                <a:endCxn id="42" idx="0"/>
              </p:cNvCxnSpPr>
              <p:nvPr/>
            </p:nvCxnSpPr>
            <p:spPr>
              <a:xfrm flipH="1">
                <a:off x="7313422" y="4729647"/>
                <a:ext cx="9551" cy="1273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4046031-CBB1-E34E-BBD4-9E41BF15195B}"/>
                  </a:ext>
                </a:extLst>
              </p:cNvPr>
              <p:cNvSpPr txBox="1"/>
              <p:nvPr/>
            </p:nvSpPr>
            <p:spPr>
              <a:xfrm>
                <a:off x="5031616" y="6371995"/>
                <a:ext cx="268356" cy="369332"/>
              </a:xfrm>
              <a:prstGeom prst="rect">
                <a:avLst/>
              </a:prstGeom>
              <a:noFill/>
            </p:spPr>
            <p:txBody>
              <a:bodyPr wrap="square" rtlCol="0">
                <a:spAutoFit/>
              </a:bodyPr>
              <a:lstStyle/>
              <a:p>
                <a:r>
                  <a:rPr lang="en-US" dirty="0"/>
                  <a:t>E</a:t>
                </a:r>
              </a:p>
            </p:txBody>
          </p:sp>
          <p:sp>
            <p:nvSpPr>
              <p:cNvPr id="45" name="TextBox 44">
                <a:extLst>
                  <a:ext uri="{FF2B5EF4-FFF2-40B4-BE49-F238E27FC236}">
                    <a16:creationId xmlns:a16="http://schemas.microsoft.com/office/drawing/2014/main" id="{5258A56E-0210-6F4B-8C12-08FD63E5613F}"/>
                  </a:ext>
                </a:extLst>
              </p:cNvPr>
              <p:cNvSpPr txBox="1"/>
              <p:nvPr/>
            </p:nvSpPr>
            <p:spPr>
              <a:xfrm>
                <a:off x="6852465" y="6371995"/>
                <a:ext cx="268356" cy="369332"/>
              </a:xfrm>
              <a:prstGeom prst="rect">
                <a:avLst/>
              </a:prstGeom>
              <a:noFill/>
            </p:spPr>
            <p:txBody>
              <a:bodyPr wrap="square" rtlCol="0">
                <a:spAutoFit/>
              </a:bodyPr>
              <a:lstStyle/>
              <a:p>
                <a:r>
                  <a:rPr lang="en-US" dirty="0"/>
                  <a:t>W</a:t>
                </a:r>
              </a:p>
            </p:txBody>
          </p:sp>
          <p:cxnSp>
            <p:nvCxnSpPr>
              <p:cNvPr id="46" name="Straight Connector 45">
                <a:extLst>
                  <a:ext uri="{FF2B5EF4-FFF2-40B4-BE49-F238E27FC236}">
                    <a16:creationId xmlns:a16="http://schemas.microsoft.com/office/drawing/2014/main" id="{258ED80F-473B-A241-8CE4-3D2B94232166}"/>
                  </a:ext>
                </a:extLst>
              </p:cNvPr>
              <p:cNvCxnSpPr>
                <a:cxnSpLocks/>
                <a:stCxn id="44" idx="3"/>
                <a:endCxn id="45" idx="1"/>
              </p:cNvCxnSpPr>
              <p:nvPr/>
            </p:nvCxnSpPr>
            <p:spPr>
              <a:xfrm>
                <a:off x="5299972" y="6556661"/>
                <a:ext cx="15524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6" name="Title 1">
            <a:extLst>
              <a:ext uri="{FF2B5EF4-FFF2-40B4-BE49-F238E27FC236}">
                <a16:creationId xmlns:a16="http://schemas.microsoft.com/office/drawing/2014/main" id="{200CE8E0-5511-A84C-81A4-45602F5F49EE}"/>
              </a:ext>
            </a:extLst>
          </p:cNvPr>
          <p:cNvSpPr txBox="1">
            <a:spLocks/>
          </p:cNvSpPr>
          <p:nvPr/>
        </p:nvSpPr>
        <p:spPr>
          <a:xfrm>
            <a:off x="823334" y="17289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ESIS has 4 Imaging Spectrographs</a:t>
            </a:r>
          </a:p>
        </p:txBody>
      </p:sp>
      <p:grpSp>
        <p:nvGrpSpPr>
          <p:cNvPr id="67" name="Group 66">
            <a:extLst>
              <a:ext uri="{FF2B5EF4-FFF2-40B4-BE49-F238E27FC236}">
                <a16:creationId xmlns:a16="http://schemas.microsoft.com/office/drawing/2014/main" id="{37D0463E-F2AE-1B43-A4CC-45BB594C1E54}"/>
              </a:ext>
            </a:extLst>
          </p:cNvPr>
          <p:cNvGrpSpPr/>
          <p:nvPr/>
        </p:nvGrpSpPr>
        <p:grpSpPr>
          <a:xfrm>
            <a:off x="3286958" y="3798385"/>
            <a:ext cx="2668625" cy="2381012"/>
            <a:chOff x="5031616" y="4360315"/>
            <a:chExt cx="2668625" cy="2381012"/>
          </a:xfrm>
        </p:grpSpPr>
        <p:sp>
          <p:nvSpPr>
            <p:cNvPr id="68" name="Oval 67">
              <a:extLst>
                <a:ext uri="{FF2B5EF4-FFF2-40B4-BE49-F238E27FC236}">
                  <a16:creationId xmlns:a16="http://schemas.microsoft.com/office/drawing/2014/main" id="{4D91F16F-2A9E-734F-A558-829B7923F41D}"/>
                </a:ext>
              </a:extLst>
            </p:cNvPr>
            <p:cNvSpPr/>
            <p:nvPr/>
          </p:nvSpPr>
          <p:spPr>
            <a:xfrm rot="14848522" flipV="1">
              <a:off x="5812985" y="5383250"/>
              <a:ext cx="631188" cy="45719"/>
            </a:xfrm>
            <a:prstGeom prst="ellips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0F89FDB8-7727-7340-A697-E25C4767F1BE}"/>
                </a:ext>
              </a:extLst>
            </p:cNvPr>
            <p:cNvGrpSpPr/>
            <p:nvPr/>
          </p:nvGrpSpPr>
          <p:grpSpPr>
            <a:xfrm>
              <a:off x="5031616" y="4360315"/>
              <a:ext cx="2668625" cy="2381012"/>
              <a:chOff x="5031616" y="4360315"/>
              <a:chExt cx="2668625" cy="2381012"/>
            </a:xfrm>
          </p:grpSpPr>
          <p:sp>
            <p:nvSpPr>
              <p:cNvPr id="70" name="Rectangle 69">
                <a:extLst>
                  <a:ext uri="{FF2B5EF4-FFF2-40B4-BE49-F238E27FC236}">
                    <a16:creationId xmlns:a16="http://schemas.microsoft.com/office/drawing/2014/main" id="{34A5E472-A68E-FB48-912A-0945F1F45B2C}"/>
                  </a:ext>
                </a:extLst>
              </p:cNvPr>
              <p:cNvSpPr/>
              <p:nvPr/>
            </p:nvSpPr>
            <p:spPr>
              <a:xfrm>
                <a:off x="5109141" y="4360315"/>
                <a:ext cx="2011680" cy="2011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727A0D65-908D-E942-B30A-EBEBEC8C73A3}"/>
                  </a:ext>
                </a:extLst>
              </p:cNvPr>
              <p:cNvSpPr txBox="1"/>
              <p:nvPr/>
            </p:nvSpPr>
            <p:spPr>
              <a:xfrm>
                <a:off x="7198346" y="4360315"/>
                <a:ext cx="249254" cy="369332"/>
              </a:xfrm>
              <a:prstGeom prst="rect">
                <a:avLst/>
              </a:prstGeom>
              <a:noFill/>
            </p:spPr>
            <p:txBody>
              <a:bodyPr wrap="square" rtlCol="0">
                <a:spAutoFit/>
              </a:bodyPr>
              <a:lstStyle/>
              <a:p>
                <a:r>
                  <a:rPr lang="en-US" dirty="0"/>
                  <a:t>N</a:t>
                </a:r>
              </a:p>
            </p:txBody>
          </p:sp>
          <p:sp>
            <p:nvSpPr>
              <p:cNvPr id="78" name="TextBox 77">
                <a:extLst>
                  <a:ext uri="{FF2B5EF4-FFF2-40B4-BE49-F238E27FC236}">
                    <a16:creationId xmlns:a16="http://schemas.microsoft.com/office/drawing/2014/main" id="{1B5B93C8-36BB-6A46-B9A9-BD364777CBA1}"/>
                  </a:ext>
                </a:extLst>
              </p:cNvPr>
              <p:cNvSpPr txBox="1"/>
              <p:nvPr/>
            </p:nvSpPr>
            <p:spPr>
              <a:xfrm rot="16200000">
                <a:off x="7381397" y="5501602"/>
                <a:ext cx="268356" cy="369332"/>
              </a:xfrm>
              <a:prstGeom prst="rect">
                <a:avLst/>
              </a:prstGeom>
              <a:noFill/>
            </p:spPr>
            <p:txBody>
              <a:bodyPr wrap="square" rtlCol="0">
                <a:spAutoFit/>
              </a:bodyPr>
              <a:lstStyle/>
              <a:p>
                <a:endParaRPr lang="en-US" dirty="0"/>
              </a:p>
            </p:txBody>
          </p:sp>
          <p:sp>
            <p:nvSpPr>
              <p:cNvPr id="73" name="TextBox 72">
                <a:extLst>
                  <a:ext uri="{FF2B5EF4-FFF2-40B4-BE49-F238E27FC236}">
                    <a16:creationId xmlns:a16="http://schemas.microsoft.com/office/drawing/2014/main" id="{30C3D200-A244-0747-AF83-BE4E708F1CE6}"/>
                  </a:ext>
                </a:extLst>
              </p:cNvPr>
              <p:cNvSpPr txBox="1"/>
              <p:nvPr/>
            </p:nvSpPr>
            <p:spPr>
              <a:xfrm>
                <a:off x="7179244" y="6002663"/>
                <a:ext cx="268356" cy="369332"/>
              </a:xfrm>
              <a:prstGeom prst="rect">
                <a:avLst/>
              </a:prstGeom>
              <a:noFill/>
            </p:spPr>
            <p:txBody>
              <a:bodyPr wrap="square" rtlCol="0">
                <a:spAutoFit/>
              </a:bodyPr>
              <a:lstStyle/>
              <a:p>
                <a:r>
                  <a:rPr lang="en-US" dirty="0"/>
                  <a:t>S</a:t>
                </a:r>
              </a:p>
            </p:txBody>
          </p:sp>
          <p:cxnSp>
            <p:nvCxnSpPr>
              <p:cNvPr id="74" name="Straight Connector 73">
                <a:extLst>
                  <a:ext uri="{FF2B5EF4-FFF2-40B4-BE49-F238E27FC236}">
                    <a16:creationId xmlns:a16="http://schemas.microsoft.com/office/drawing/2014/main" id="{6FA449C5-DF3B-7E49-8B0A-503D5F9A0F8D}"/>
                  </a:ext>
                </a:extLst>
              </p:cNvPr>
              <p:cNvCxnSpPr>
                <a:cxnSpLocks/>
                <a:stCxn id="71" idx="2"/>
                <a:endCxn id="73" idx="0"/>
              </p:cNvCxnSpPr>
              <p:nvPr/>
            </p:nvCxnSpPr>
            <p:spPr>
              <a:xfrm flipH="1">
                <a:off x="7313422" y="4729647"/>
                <a:ext cx="9551" cy="1273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58FED5F-D704-FB49-9FD0-513DA19278DF}"/>
                  </a:ext>
                </a:extLst>
              </p:cNvPr>
              <p:cNvSpPr txBox="1"/>
              <p:nvPr/>
            </p:nvSpPr>
            <p:spPr>
              <a:xfrm>
                <a:off x="5031616" y="6371995"/>
                <a:ext cx="268356" cy="369332"/>
              </a:xfrm>
              <a:prstGeom prst="rect">
                <a:avLst/>
              </a:prstGeom>
              <a:noFill/>
            </p:spPr>
            <p:txBody>
              <a:bodyPr wrap="square" rtlCol="0">
                <a:spAutoFit/>
              </a:bodyPr>
              <a:lstStyle/>
              <a:p>
                <a:r>
                  <a:rPr lang="en-US" dirty="0"/>
                  <a:t>E</a:t>
                </a:r>
              </a:p>
            </p:txBody>
          </p:sp>
          <p:sp>
            <p:nvSpPr>
              <p:cNvPr id="76" name="TextBox 75">
                <a:extLst>
                  <a:ext uri="{FF2B5EF4-FFF2-40B4-BE49-F238E27FC236}">
                    <a16:creationId xmlns:a16="http://schemas.microsoft.com/office/drawing/2014/main" id="{4F28D01E-3F23-C24B-BA3C-27A36B7BE844}"/>
                  </a:ext>
                </a:extLst>
              </p:cNvPr>
              <p:cNvSpPr txBox="1"/>
              <p:nvPr/>
            </p:nvSpPr>
            <p:spPr>
              <a:xfrm>
                <a:off x="6852465" y="6371995"/>
                <a:ext cx="268356" cy="369332"/>
              </a:xfrm>
              <a:prstGeom prst="rect">
                <a:avLst/>
              </a:prstGeom>
              <a:noFill/>
            </p:spPr>
            <p:txBody>
              <a:bodyPr wrap="square" rtlCol="0">
                <a:spAutoFit/>
              </a:bodyPr>
              <a:lstStyle/>
              <a:p>
                <a:r>
                  <a:rPr lang="en-US" dirty="0"/>
                  <a:t>W</a:t>
                </a:r>
              </a:p>
            </p:txBody>
          </p:sp>
          <p:cxnSp>
            <p:nvCxnSpPr>
              <p:cNvPr id="77" name="Straight Connector 76">
                <a:extLst>
                  <a:ext uri="{FF2B5EF4-FFF2-40B4-BE49-F238E27FC236}">
                    <a16:creationId xmlns:a16="http://schemas.microsoft.com/office/drawing/2014/main" id="{5A3041D6-8F44-1B44-9C55-1385C93B0C67}"/>
                  </a:ext>
                </a:extLst>
              </p:cNvPr>
              <p:cNvCxnSpPr>
                <a:cxnSpLocks/>
                <a:stCxn id="75" idx="3"/>
                <a:endCxn id="76" idx="1"/>
              </p:cNvCxnSpPr>
              <p:nvPr/>
            </p:nvCxnSpPr>
            <p:spPr>
              <a:xfrm>
                <a:off x="5299972" y="6556661"/>
                <a:ext cx="15524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0" name="Group 79">
            <a:extLst>
              <a:ext uri="{FF2B5EF4-FFF2-40B4-BE49-F238E27FC236}">
                <a16:creationId xmlns:a16="http://schemas.microsoft.com/office/drawing/2014/main" id="{8883BBEA-7721-FC4A-9653-69C433110064}"/>
              </a:ext>
            </a:extLst>
          </p:cNvPr>
          <p:cNvGrpSpPr/>
          <p:nvPr/>
        </p:nvGrpSpPr>
        <p:grpSpPr>
          <a:xfrm>
            <a:off x="6253587" y="3795529"/>
            <a:ext cx="2668625" cy="2381012"/>
            <a:chOff x="5031616" y="4360315"/>
            <a:chExt cx="2668625" cy="2381012"/>
          </a:xfrm>
        </p:grpSpPr>
        <p:sp>
          <p:nvSpPr>
            <p:cNvPr id="81" name="Oval 80">
              <a:extLst>
                <a:ext uri="{FF2B5EF4-FFF2-40B4-BE49-F238E27FC236}">
                  <a16:creationId xmlns:a16="http://schemas.microsoft.com/office/drawing/2014/main" id="{F721B925-017B-774F-A1A2-1E968ADCE055}"/>
                </a:ext>
              </a:extLst>
            </p:cNvPr>
            <p:cNvSpPr/>
            <p:nvPr/>
          </p:nvSpPr>
          <p:spPr>
            <a:xfrm rot="17596702" flipV="1">
              <a:off x="5812985" y="5383250"/>
              <a:ext cx="631188" cy="45719"/>
            </a:xfrm>
            <a:prstGeom prst="ellips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C4AFBB70-4867-7941-AF81-A0B8A242487A}"/>
                </a:ext>
              </a:extLst>
            </p:cNvPr>
            <p:cNvGrpSpPr/>
            <p:nvPr/>
          </p:nvGrpSpPr>
          <p:grpSpPr>
            <a:xfrm>
              <a:off x="5031616" y="4360315"/>
              <a:ext cx="2668625" cy="2381012"/>
              <a:chOff x="5031616" y="4360315"/>
              <a:chExt cx="2668625" cy="2381012"/>
            </a:xfrm>
          </p:grpSpPr>
          <p:sp>
            <p:nvSpPr>
              <p:cNvPr id="83" name="Rectangle 82">
                <a:extLst>
                  <a:ext uri="{FF2B5EF4-FFF2-40B4-BE49-F238E27FC236}">
                    <a16:creationId xmlns:a16="http://schemas.microsoft.com/office/drawing/2014/main" id="{E6AE32ED-C8E1-D148-BDC8-DF7103091665}"/>
                  </a:ext>
                </a:extLst>
              </p:cNvPr>
              <p:cNvSpPr/>
              <p:nvPr/>
            </p:nvSpPr>
            <p:spPr>
              <a:xfrm>
                <a:off x="5109141" y="4360315"/>
                <a:ext cx="2011680" cy="2011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2FC99DE5-EDCC-674A-9FAA-AF4057F287A2}"/>
                  </a:ext>
                </a:extLst>
              </p:cNvPr>
              <p:cNvSpPr txBox="1"/>
              <p:nvPr/>
            </p:nvSpPr>
            <p:spPr>
              <a:xfrm>
                <a:off x="7198346" y="4360315"/>
                <a:ext cx="249254" cy="369332"/>
              </a:xfrm>
              <a:prstGeom prst="rect">
                <a:avLst/>
              </a:prstGeom>
              <a:noFill/>
            </p:spPr>
            <p:txBody>
              <a:bodyPr wrap="square" rtlCol="0">
                <a:spAutoFit/>
              </a:bodyPr>
              <a:lstStyle/>
              <a:p>
                <a:r>
                  <a:rPr lang="en-US" dirty="0"/>
                  <a:t>N</a:t>
                </a:r>
              </a:p>
            </p:txBody>
          </p:sp>
          <p:grpSp>
            <p:nvGrpSpPr>
              <p:cNvPr id="85" name="Group 84">
                <a:extLst>
                  <a:ext uri="{FF2B5EF4-FFF2-40B4-BE49-F238E27FC236}">
                    <a16:creationId xmlns:a16="http://schemas.microsoft.com/office/drawing/2014/main" id="{560B25D8-03B6-1B44-AAF8-6EC22E3C9E0E}"/>
                  </a:ext>
                </a:extLst>
              </p:cNvPr>
              <p:cNvGrpSpPr/>
              <p:nvPr/>
            </p:nvGrpSpPr>
            <p:grpSpPr>
              <a:xfrm rot="16200000">
                <a:off x="6665482" y="4785688"/>
                <a:ext cx="664752" cy="1404767"/>
                <a:chOff x="5535587" y="5508819"/>
                <a:chExt cx="664752" cy="1404767"/>
              </a:xfrm>
            </p:grpSpPr>
            <p:sp>
              <p:nvSpPr>
                <p:cNvPr id="91" name="TextBox 90">
                  <a:extLst>
                    <a:ext uri="{FF2B5EF4-FFF2-40B4-BE49-F238E27FC236}">
                      <a16:creationId xmlns:a16="http://schemas.microsoft.com/office/drawing/2014/main" id="{7AC5DB53-66DE-9E40-A8F9-BD5AB6CB8F53}"/>
                    </a:ext>
                  </a:extLst>
                </p:cNvPr>
                <p:cNvSpPr txBox="1"/>
                <p:nvPr/>
              </p:nvSpPr>
              <p:spPr>
                <a:xfrm>
                  <a:off x="5535587" y="6544254"/>
                  <a:ext cx="268356" cy="369332"/>
                </a:xfrm>
                <a:prstGeom prst="rect">
                  <a:avLst/>
                </a:prstGeom>
                <a:noFill/>
              </p:spPr>
              <p:txBody>
                <a:bodyPr wrap="square" rtlCol="0">
                  <a:spAutoFit/>
                </a:bodyPr>
                <a:lstStyle/>
                <a:p>
                  <a:endParaRPr lang="en-US" dirty="0"/>
                </a:p>
              </p:txBody>
            </p:sp>
            <p:cxnSp>
              <p:nvCxnSpPr>
                <p:cNvPr id="92" name="Straight Arrow Connector 91">
                  <a:extLst>
                    <a:ext uri="{FF2B5EF4-FFF2-40B4-BE49-F238E27FC236}">
                      <a16:creationId xmlns:a16="http://schemas.microsoft.com/office/drawing/2014/main" id="{835F995C-1F7C-EC42-9F85-4CC1CDFD04FB}"/>
                    </a:ext>
                  </a:extLst>
                </p:cNvPr>
                <p:cNvCxnSpPr>
                  <a:cxnSpLocks/>
                </p:cNvCxnSpPr>
                <p:nvPr/>
              </p:nvCxnSpPr>
              <p:spPr>
                <a:xfrm rot="1320000">
                  <a:off x="5564235" y="5508819"/>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6" name="TextBox 85">
                <a:extLst>
                  <a:ext uri="{FF2B5EF4-FFF2-40B4-BE49-F238E27FC236}">
                    <a16:creationId xmlns:a16="http://schemas.microsoft.com/office/drawing/2014/main" id="{0B7BCE28-6443-7845-A5A9-C90218B3D98E}"/>
                  </a:ext>
                </a:extLst>
              </p:cNvPr>
              <p:cNvSpPr txBox="1"/>
              <p:nvPr/>
            </p:nvSpPr>
            <p:spPr>
              <a:xfrm>
                <a:off x="7179244" y="6002663"/>
                <a:ext cx="268356" cy="369332"/>
              </a:xfrm>
              <a:prstGeom prst="rect">
                <a:avLst/>
              </a:prstGeom>
              <a:noFill/>
            </p:spPr>
            <p:txBody>
              <a:bodyPr wrap="square" rtlCol="0">
                <a:spAutoFit/>
              </a:bodyPr>
              <a:lstStyle/>
              <a:p>
                <a:r>
                  <a:rPr lang="en-US" dirty="0"/>
                  <a:t>S</a:t>
                </a:r>
              </a:p>
            </p:txBody>
          </p:sp>
          <p:cxnSp>
            <p:nvCxnSpPr>
              <p:cNvPr id="87" name="Straight Connector 86">
                <a:extLst>
                  <a:ext uri="{FF2B5EF4-FFF2-40B4-BE49-F238E27FC236}">
                    <a16:creationId xmlns:a16="http://schemas.microsoft.com/office/drawing/2014/main" id="{5D90A59A-F313-5F49-B385-C4B941119AA6}"/>
                  </a:ext>
                </a:extLst>
              </p:cNvPr>
              <p:cNvCxnSpPr>
                <a:cxnSpLocks/>
                <a:stCxn id="84" idx="2"/>
                <a:endCxn id="86" idx="0"/>
              </p:cNvCxnSpPr>
              <p:nvPr/>
            </p:nvCxnSpPr>
            <p:spPr>
              <a:xfrm flipH="1">
                <a:off x="7313422" y="4729647"/>
                <a:ext cx="9551" cy="1273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9EF4FE9-5F10-E94B-87C3-A00A5A821115}"/>
                  </a:ext>
                </a:extLst>
              </p:cNvPr>
              <p:cNvSpPr txBox="1"/>
              <p:nvPr/>
            </p:nvSpPr>
            <p:spPr>
              <a:xfrm>
                <a:off x="5031616" y="6371995"/>
                <a:ext cx="268356" cy="369332"/>
              </a:xfrm>
              <a:prstGeom prst="rect">
                <a:avLst/>
              </a:prstGeom>
              <a:noFill/>
            </p:spPr>
            <p:txBody>
              <a:bodyPr wrap="square" rtlCol="0">
                <a:spAutoFit/>
              </a:bodyPr>
              <a:lstStyle/>
              <a:p>
                <a:r>
                  <a:rPr lang="en-US" dirty="0"/>
                  <a:t>E</a:t>
                </a:r>
              </a:p>
            </p:txBody>
          </p:sp>
          <p:sp>
            <p:nvSpPr>
              <p:cNvPr id="89" name="TextBox 88">
                <a:extLst>
                  <a:ext uri="{FF2B5EF4-FFF2-40B4-BE49-F238E27FC236}">
                    <a16:creationId xmlns:a16="http://schemas.microsoft.com/office/drawing/2014/main" id="{10A56F42-50EC-7140-B1FB-AD8135FC3199}"/>
                  </a:ext>
                </a:extLst>
              </p:cNvPr>
              <p:cNvSpPr txBox="1"/>
              <p:nvPr/>
            </p:nvSpPr>
            <p:spPr>
              <a:xfrm>
                <a:off x="6852465" y="6371995"/>
                <a:ext cx="268356" cy="369332"/>
              </a:xfrm>
              <a:prstGeom prst="rect">
                <a:avLst/>
              </a:prstGeom>
              <a:noFill/>
            </p:spPr>
            <p:txBody>
              <a:bodyPr wrap="square" rtlCol="0">
                <a:spAutoFit/>
              </a:bodyPr>
              <a:lstStyle/>
              <a:p>
                <a:r>
                  <a:rPr lang="en-US" dirty="0"/>
                  <a:t>W</a:t>
                </a:r>
              </a:p>
            </p:txBody>
          </p:sp>
          <p:cxnSp>
            <p:nvCxnSpPr>
              <p:cNvPr id="90" name="Straight Connector 89">
                <a:extLst>
                  <a:ext uri="{FF2B5EF4-FFF2-40B4-BE49-F238E27FC236}">
                    <a16:creationId xmlns:a16="http://schemas.microsoft.com/office/drawing/2014/main" id="{33153D2E-32EB-A942-9D7F-AE1995186209}"/>
                  </a:ext>
                </a:extLst>
              </p:cNvPr>
              <p:cNvCxnSpPr>
                <a:cxnSpLocks/>
                <a:stCxn id="88" idx="3"/>
                <a:endCxn id="89" idx="1"/>
              </p:cNvCxnSpPr>
              <p:nvPr/>
            </p:nvCxnSpPr>
            <p:spPr>
              <a:xfrm>
                <a:off x="5299972" y="6556661"/>
                <a:ext cx="15524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3" name="TextBox 92">
            <a:extLst>
              <a:ext uri="{FF2B5EF4-FFF2-40B4-BE49-F238E27FC236}">
                <a16:creationId xmlns:a16="http://schemas.microsoft.com/office/drawing/2014/main" id="{1060275B-0D41-D64A-9C67-C7773C7C21D2}"/>
              </a:ext>
            </a:extLst>
          </p:cNvPr>
          <p:cNvSpPr txBox="1"/>
          <p:nvPr/>
        </p:nvSpPr>
        <p:spPr>
          <a:xfrm>
            <a:off x="3378292" y="3795529"/>
            <a:ext cx="268356" cy="369332"/>
          </a:xfrm>
          <a:prstGeom prst="rect">
            <a:avLst/>
          </a:prstGeom>
          <a:noFill/>
        </p:spPr>
        <p:txBody>
          <a:bodyPr wrap="square" rtlCol="0">
            <a:spAutoFit/>
          </a:bodyPr>
          <a:lstStyle/>
          <a:p>
            <a:r>
              <a:rPr lang="en-US" dirty="0"/>
              <a:t>3</a:t>
            </a:r>
          </a:p>
        </p:txBody>
      </p:sp>
      <p:sp>
        <p:nvSpPr>
          <p:cNvPr id="94" name="TextBox 93">
            <a:extLst>
              <a:ext uri="{FF2B5EF4-FFF2-40B4-BE49-F238E27FC236}">
                <a16:creationId xmlns:a16="http://schemas.microsoft.com/office/drawing/2014/main" id="{E2432E3C-AD13-B844-962A-0422D01774C1}"/>
              </a:ext>
            </a:extLst>
          </p:cNvPr>
          <p:cNvSpPr txBox="1"/>
          <p:nvPr/>
        </p:nvSpPr>
        <p:spPr>
          <a:xfrm>
            <a:off x="6328699" y="3795529"/>
            <a:ext cx="268356" cy="369332"/>
          </a:xfrm>
          <a:prstGeom prst="rect">
            <a:avLst/>
          </a:prstGeom>
          <a:noFill/>
        </p:spPr>
        <p:txBody>
          <a:bodyPr wrap="square" rtlCol="0">
            <a:spAutoFit/>
          </a:bodyPr>
          <a:lstStyle/>
          <a:p>
            <a:r>
              <a:rPr lang="en-US" dirty="0"/>
              <a:t>2</a:t>
            </a:r>
          </a:p>
        </p:txBody>
      </p:sp>
      <p:sp>
        <p:nvSpPr>
          <p:cNvPr id="96" name="Oval 95">
            <a:extLst>
              <a:ext uri="{FF2B5EF4-FFF2-40B4-BE49-F238E27FC236}">
                <a16:creationId xmlns:a16="http://schemas.microsoft.com/office/drawing/2014/main" id="{4F55555E-987D-0E45-A05F-D1829D14E654}"/>
              </a:ext>
            </a:extLst>
          </p:cNvPr>
          <p:cNvSpPr/>
          <p:nvPr/>
        </p:nvSpPr>
        <p:spPr>
          <a:xfrm rot="20164425" flipV="1">
            <a:off x="9985363" y="4815608"/>
            <a:ext cx="631188" cy="45719"/>
          </a:xfrm>
          <a:prstGeom prst="ellips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60CB40AF-E276-EF46-B9BE-81442C5B7053}"/>
              </a:ext>
            </a:extLst>
          </p:cNvPr>
          <p:cNvGrpSpPr/>
          <p:nvPr/>
        </p:nvGrpSpPr>
        <p:grpSpPr>
          <a:xfrm>
            <a:off x="9189084" y="3798173"/>
            <a:ext cx="2415984" cy="2381012"/>
            <a:chOff x="5031616" y="4360315"/>
            <a:chExt cx="2415984" cy="2381012"/>
          </a:xfrm>
        </p:grpSpPr>
        <p:sp>
          <p:nvSpPr>
            <p:cNvPr id="98" name="Rectangle 97">
              <a:extLst>
                <a:ext uri="{FF2B5EF4-FFF2-40B4-BE49-F238E27FC236}">
                  <a16:creationId xmlns:a16="http://schemas.microsoft.com/office/drawing/2014/main" id="{5ED3B50D-02A4-1041-9712-12247DCDC893}"/>
                </a:ext>
              </a:extLst>
            </p:cNvPr>
            <p:cNvSpPr/>
            <p:nvPr/>
          </p:nvSpPr>
          <p:spPr>
            <a:xfrm>
              <a:off x="5109141" y="4360315"/>
              <a:ext cx="2011680" cy="201168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9CE2F31E-076C-AF47-A65E-73FC6DD34E14}"/>
                </a:ext>
              </a:extLst>
            </p:cNvPr>
            <p:cNvSpPr txBox="1"/>
            <p:nvPr/>
          </p:nvSpPr>
          <p:spPr>
            <a:xfrm>
              <a:off x="7198346" y="4360315"/>
              <a:ext cx="249254" cy="369332"/>
            </a:xfrm>
            <a:prstGeom prst="rect">
              <a:avLst/>
            </a:prstGeom>
            <a:noFill/>
          </p:spPr>
          <p:txBody>
            <a:bodyPr wrap="square" rtlCol="0">
              <a:spAutoFit/>
            </a:bodyPr>
            <a:lstStyle/>
            <a:p>
              <a:r>
                <a:rPr lang="en-US" dirty="0"/>
                <a:t>N</a:t>
              </a:r>
            </a:p>
          </p:txBody>
        </p:sp>
        <p:sp>
          <p:nvSpPr>
            <p:cNvPr id="101" name="TextBox 100">
              <a:extLst>
                <a:ext uri="{FF2B5EF4-FFF2-40B4-BE49-F238E27FC236}">
                  <a16:creationId xmlns:a16="http://schemas.microsoft.com/office/drawing/2014/main" id="{69E44B63-FC0D-DF45-B7C5-7FB83B395A3F}"/>
                </a:ext>
              </a:extLst>
            </p:cNvPr>
            <p:cNvSpPr txBox="1"/>
            <p:nvPr/>
          </p:nvSpPr>
          <p:spPr>
            <a:xfrm>
              <a:off x="7179244" y="6002663"/>
              <a:ext cx="268356" cy="369332"/>
            </a:xfrm>
            <a:prstGeom prst="rect">
              <a:avLst/>
            </a:prstGeom>
            <a:noFill/>
          </p:spPr>
          <p:txBody>
            <a:bodyPr wrap="square" rtlCol="0">
              <a:spAutoFit/>
            </a:bodyPr>
            <a:lstStyle/>
            <a:p>
              <a:r>
                <a:rPr lang="en-US" dirty="0"/>
                <a:t>S</a:t>
              </a:r>
            </a:p>
          </p:txBody>
        </p:sp>
        <p:cxnSp>
          <p:nvCxnSpPr>
            <p:cNvPr id="102" name="Straight Connector 101">
              <a:extLst>
                <a:ext uri="{FF2B5EF4-FFF2-40B4-BE49-F238E27FC236}">
                  <a16:creationId xmlns:a16="http://schemas.microsoft.com/office/drawing/2014/main" id="{3A468981-A4FB-3F48-9197-66F8B22AE6C6}"/>
                </a:ext>
              </a:extLst>
            </p:cNvPr>
            <p:cNvCxnSpPr>
              <a:cxnSpLocks/>
              <a:stCxn id="99" idx="2"/>
              <a:endCxn id="101" idx="0"/>
            </p:cNvCxnSpPr>
            <p:nvPr/>
          </p:nvCxnSpPr>
          <p:spPr>
            <a:xfrm flipH="1">
              <a:off x="7313422" y="4729647"/>
              <a:ext cx="9551" cy="1273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8BE29371-DF03-7149-A5CE-8A4C3ADB09CB}"/>
                </a:ext>
              </a:extLst>
            </p:cNvPr>
            <p:cNvSpPr txBox="1"/>
            <p:nvPr/>
          </p:nvSpPr>
          <p:spPr>
            <a:xfrm>
              <a:off x="5031616" y="6371995"/>
              <a:ext cx="268356" cy="369332"/>
            </a:xfrm>
            <a:prstGeom prst="rect">
              <a:avLst/>
            </a:prstGeom>
            <a:noFill/>
          </p:spPr>
          <p:txBody>
            <a:bodyPr wrap="square" rtlCol="0">
              <a:spAutoFit/>
            </a:bodyPr>
            <a:lstStyle/>
            <a:p>
              <a:r>
                <a:rPr lang="en-US" dirty="0"/>
                <a:t>E</a:t>
              </a:r>
            </a:p>
          </p:txBody>
        </p:sp>
        <p:sp>
          <p:nvSpPr>
            <p:cNvPr id="104" name="TextBox 103">
              <a:extLst>
                <a:ext uri="{FF2B5EF4-FFF2-40B4-BE49-F238E27FC236}">
                  <a16:creationId xmlns:a16="http://schemas.microsoft.com/office/drawing/2014/main" id="{0E390468-196F-1442-A000-C901F25393BA}"/>
                </a:ext>
              </a:extLst>
            </p:cNvPr>
            <p:cNvSpPr txBox="1"/>
            <p:nvPr/>
          </p:nvSpPr>
          <p:spPr>
            <a:xfrm>
              <a:off x="6852465" y="6371995"/>
              <a:ext cx="268356" cy="369332"/>
            </a:xfrm>
            <a:prstGeom prst="rect">
              <a:avLst/>
            </a:prstGeom>
            <a:noFill/>
          </p:spPr>
          <p:txBody>
            <a:bodyPr wrap="square" rtlCol="0">
              <a:spAutoFit/>
            </a:bodyPr>
            <a:lstStyle/>
            <a:p>
              <a:r>
                <a:rPr lang="en-US" dirty="0"/>
                <a:t>W</a:t>
              </a:r>
            </a:p>
          </p:txBody>
        </p:sp>
        <p:cxnSp>
          <p:nvCxnSpPr>
            <p:cNvPr id="105" name="Straight Connector 104">
              <a:extLst>
                <a:ext uri="{FF2B5EF4-FFF2-40B4-BE49-F238E27FC236}">
                  <a16:creationId xmlns:a16="http://schemas.microsoft.com/office/drawing/2014/main" id="{D4F3F041-DD66-E44B-8065-F67DE7A50FF6}"/>
                </a:ext>
              </a:extLst>
            </p:cNvPr>
            <p:cNvCxnSpPr>
              <a:cxnSpLocks/>
              <a:stCxn id="103" idx="3"/>
              <a:endCxn id="104" idx="1"/>
            </p:cNvCxnSpPr>
            <p:nvPr/>
          </p:nvCxnSpPr>
          <p:spPr>
            <a:xfrm>
              <a:off x="5299972" y="6556661"/>
              <a:ext cx="15524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TextBox 107">
            <a:extLst>
              <a:ext uri="{FF2B5EF4-FFF2-40B4-BE49-F238E27FC236}">
                <a16:creationId xmlns:a16="http://schemas.microsoft.com/office/drawing/2014/main" id="{6232A359-2C0F-A547-A300-9C3F79ADDE71}"/>
              </a:ext>
            </a:extLst>
          </p:cNvPr>
          <p:cNvSpPr txBox="1"/>
          <p:nvPr/>
        </p:nvSpPr>
        <p:spPr>
          <a:xfrm>
            <a:off x="9338172" y="3800706"/>
            <a:ext cx="268356" cy="369332"/>
          </a:xfrm>
          <a:prstGeom prst="rect">
            <a:avLst/>
          </a:prstGeom>
          <a:noFill/>
        </p:spPr>
        <p:txBody>
          <a:bodyPr wrap="square" rtlCol="0">
            <a:spAutoFit/>
          </a:bodyPr>
          <a:lstStyle/>
          <a:p>
            <a:r>
              <a:rPr lang="en-US" dirty="0"/>
              <a:t>1</a:t>
            </a:r>
          </a:p>
        </p:txBody>
      </p:sp>
      <p:cxnSp>
        <p:nvCxnSpPr>
          <p:cNvPr id="109" name="Straight Arrow Connector 108">
            <a:extLst>
              <a:ext uri="{FF2B5EF4-FFF2-40B4-BE49-F238E27FC236}">
                <a16:creationId xmlns:a16="http://schemas.microsoft.com/office/drawing/2014/main" id="{3A5C567A-2B96-4248-972D-C9259C3FC834}"/>
              </a:ext>
            </a:extLst>
          </p:cNvPr>
          <p:cNvCxnSpPr>
            <a:cxnSpLocks/>
          </p:cNvCxnSpPr>
          <p:nvPr/>
        </p:nvCxnSpPr>
        <p:spPr>
          <a:xfrm rot="20220000">
            <a:off x="10084183" y="4986034"/>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E901678F-D52F-B046-A499-0F98CBA1F2A4}"/>
              </a:ext>
            </a:extLst>
          </p:cNvPr>
          <p:cNvCxnSpPr>
            <a:cxnSpLocks/>
          </p:cNvCxnSpPr>
          <p:nvPr/>
        </p:nvCxnSpPr>
        <p:spPr>
          <a:xfrm rot="14820000">
            <a:off x="3829965" y="4920756"/>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348919D7-F0F7-494E-9588-A483C8FFD02C}"/>
              </a:ext>
            </a:extLst>
          </p:cNvPr>
          <p:cNvCxnSpPr>
            <a:cxnSpLocks/>
          </p:cNvCxnSpPr>
          <p:nvPr/>
        </p:nvCxnSpPr>
        <p:spPr>
          <a:xfrm rot="12120000">
            <a:off x="868594" y="5021117"/>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226C167-9838-7D4B-BFAA-106DE1B8B725}"/>
              </a:ext>
            </a:extLst>
          </p:cNvPr>
          <p:cNvSpPr txBox="1"/>
          <p:nvPr/>
        </p:nvSpPr>
        <p:spPr>
          <a:xfrm>
            <a:off x="588345" y="6195599"/>
            <a:ext cx="10767469" cy="461665"/>
          </a:xfrm>
          <a:prstGeom prst="rect">
            <a:avLst/>
          </a:prstGeom>
          <a:noFill/>
          <a:ln>
            <a:solidFill>
              <a:schemeClr val="tx1"/>
            </a:solidFill>
          </a:ln>
        </p:spPr>
        <p:txBody>
          <a:bodyPr wrap="square" rtlCol="0">
            <a:spAutoFit/>
          </a:bodyPr>
          <a:lstStyle/>
          <a:p>
            <a:pPr algn="ctr"/>
            <a:r>
              <a:rPr lang="en-US" sz="2400" dirty="0"/>
              <a:t>Combining the four channels allows for the measurement of velocity </a:t>
            </a:r>
          </a:p>
        </p:txBody>
      </p:sp>
      <p:sp>
        <p:nvSpPr>
          <p:cNvPr id="2" name="TextBox 1">
            <a:extLst>
              <a:ext uri="{FF2B5EF4-FFF2-40B4-BE49-F238E27FC236}">
                <a16:creationId xmlns:a16="http://schemas.microsoft.com/office/drawing/2014/main" id="{EFF72FE9-636A-6122-974F-5BD6A1E2095A}"/>
              </a:ext>
            </a:extLst>
          </p:cNvPr>
          <p:cNvSpPr txBox="1"/>
          <p:nvPr/>
        </p:nvSpPr>
        <p:spPr>
          <a:xfrm>
            <a:off x="965187" y="5040274"/>
            <a:ext cx="268356" cy="369332"/>
          </a:xfrm>
          <a:prstGeom prst="rect">
            <a:avLst/>
          </a:prstGeom>
          <a:noFill/>
        </p:spPr>
        <p:txBody>
          <a:bodyPr wrap="square" rtlCol="0">
            <a:spAutoFit/>
          </a:bodyPr>
          <a:lstStyle/>
          <a:p>
            <a:r>
              <a:rPr lang="en-US" dirty="0"/>
              <a:t>𝝺</a:t>
            </a:r>
          </a:p>
        </p:txBody>
      </p:sp>
      <p:sp>
        <p:nvSpPr>
          <p:cNvPr id="3" name="TextBox 2">
            <a:extLst>
              <a:ext uri="{FF2B5EF4-FFF2-40B4-BE49-F238E27FC236}">
                <a16:creationId xmlns:a16="http://schemas.microsoft.com/office/drawing/2014/main" id="{8E0B0EC0-A301-3830-53E1-78D3899E3474}"/>
              </a:ext>
            </a:extLst>
          </p:cNvPr>
          <p:cNvSpPr txBox="1"/>
          <p:nvPr/>
        </p:nvSpPr>
        <p:spPr>
          <a:xfrm>
            <a:off x="3824391" y="4875101"/>
            <a:ext cx="268356" cy="369332"/>
          </a:xfrm>
          <a:prstGeom prst="rect">
            <a:avLst/>
          </a:prstGeom>
          <a:noFill/>
        </p:spPr>
        <p:txBody>
          <a:bodyPr wrap="square" rtlCol="0">
            <a:spAutoFit/>
          </a:bodyPr>
          <a:lstStyle/>
          <a:p>
            <a:r>
              <a:rPr lang="en-US" dirty="0"/>
              <a:t>𝝺</a:t>
            </a:r>
          </a:p>
        </p:txBody>
      </p:sp>
      <p:sp>
        <p:nvSpPr>
          <p:cNvPr id="6" name="TextBox 5">
            <a:extLst>
              <a:ext uri="{FF2B5EF4-FFF2-40B4-BE49-F238E27FC236}">
                <a16:creationId xmlns:a16="http://schemas.microsoft.com/office/drawing/2014/main" id="{D2101B83-9C73-B2C4-54D8-C49FF19800CE}"/>
              </a:ext>
            </a:extLst>
          </p:cNvPr>
          <p:cNvSpPr txBox="1"/>
          <p:nvPr/>
        </p:nvSpPr>
        <p:spPr>
          <a:xfrm>
            <a:off x="7513051" y="4838273"/>
            <a:ext cx="268356" cy="369332"/>
          </a:xfrm>
          <a:prstGeom prst="rect">
            <a:avLst/>
          </a:prstGeom>
          <a:noFill/>
        </p:spPr>
        <p:txBody>
          <a:bodyPr wrap="square" rtlCol="0">
            <a:spAutoFit/>
          </a:bodyPr>
          <a:lstStyle/>
          <a:p>
            <a:r>
              <a:rPr lang="en-US" dirty="0"/>
              <a:t>𝝺</a:t>
            </a:r>
          </a:p>
        </p:txBody>
      </p:sp>
      <p:sp>
        <p:nvSpPr>
          <p:cNvPr id="7" name="TextBox 6">
            <a:extLst>
              <a:ext uri="{FF2B5EF4-FFF2-40B4-BE49-F238E27FC236}">
                <a16:creationId xmlns:a16="http://schemas.microsoft.com/office/drawing/2014/main" id="{294EAB1E-4BE2-55EC-EB0E-E251DE6A6250}"/>
              </a:ext>
            </a:extLst>
          </p:cNvPr>
          <p:cNvSpPr txBox="1"/>
          <p:nvPr/>
        </p:nvSpPr>
        <p:spPr>
          <a:xfrm>
            <a:off x="10405372" y="5059767"/>
            <a:ext cx="268356" cy="369332"/>
          </a:xfrm>
          <a:prstGeom prst="rect">
            <a:avLst/>
          </a:prstGeom>
          <a:noFill/>
        </p:spPr>
        <p:txBody>
          <a:bodyPr wrap="square" rtlCol="0">
            <a:spAutoFit/>
          </a:bodyPr>
          <a:lstStyle/>
          <a:p>
            <a:r>
              <a:rPr lang="en-US" dirty="0"/>
              <a:t>𝝺</a:t>
            </a:r>
          </a:p>
        </p:txBody>
      </p:sp>
      <p:grpSp>
        <p:nvGrpSpPr>
          <p:cNvPr id="11" name="Group 10">
            <a:extLst>
              <a:ext uri="{FF2B5EF4-FFF2-40B4-BE49-F238E27FC236}">
                <a16:creationId xmlns:a16="http://schemas.microsoft.com/office/drawing/2014/main" id="{F15C3AFC-5076-6431-A0DF-D0A90AF5E894}"/>
              </a:ext>
            </a:extLst>
          </p:cNvPr>
          <p:cNvGrpSpPr/>
          <p:nvPr/>
        </p:nvGrpSpPr>
        <p:grpSpPr>
          <a:xfrm>
            <a:off x="5675504" y="2384753"/>
            <a:ext cx="276911" cy="281231"/>
            <a:chOff x="2807754" y="5242634"/>
            <a:chExt cx="276911" cy="281231"/>
          </a:xfrm>
        </p:grpSpPr>
        <p:sp>
          <p:nvSpPr>
            <p:cNvPr id="12" name="Sun 11">
              <a:extLst>
                <a:ext uri="{FF2B5EF4-FFF2-40B4-BE49-F238E27FC236}">
                  <a16:creationId xmlns:a16="http://schemas.microsoft.com/office/drawing/2014/main" id="{F313730E-25C2-5EAD-9139-6B9EDF4409FA}"/>
                </a:ext>
              </a:extLst>
            </p:cNvPr>
            <p:cNvSpPr/>
            <p:nvPr/>
          </p:nvSpPr>
          <p:spPr>
            <a:xfrm>
              <a:off x="2807754" y="5242634"/>
              <a:ext cx="276911" cy="281231"/>
            </a:xfrm>
            <a:prstGeom prst="sun">
              <a:avLst>
                <a:gd name="adj" fmla="val 468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497BAE14-6508-07B1-F016-8E169D4FA1A6}"/>
                </a:ext>
              </a:extLst>
            </p:cNvPr>
            <p:cNvSpPr/>
            <p:nvPr/>
          </p:nvSpPr>
          <p:spPr>
            <a:xfrm>
              <a:off x="2891543" y="5338917"/>
              <a:ext cx="109331" cy="89452"/>
            </a:xfrm>
            <a:prstGeom prst="ellipse">
              <a:avLst/>
            </a:prstGeom>
            <a:solidFill>
              <a:srgbClr val="FFFF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09D4B6F0-0366-BE9E-EA73-5CD5A7C4AE68}"/>
              </a:ext>
            </a:extLst>
          </p:cNvPr>
          <p:cNvSpPr/>
          <p:nvPr/>
        </p:nvSpPr>
        <p:spPr>
          <a:xfrm>
            <a:off x="4981433" y="1715340"/>
            <a:ext cx="1801590" cy="1710857"/>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B0F2912-82FE-C1FD-D379-6B97ADAC18F9}"/>
              </a:ext>
            </a:extLst>
          </p:cNvPr>
          <p:cNvSpPr txBox="1"/>
          <p:nvPr/>
        </p:nvSpPr>
        <p:spPr>
          <a:xfrm>
            <a:off x="2401883" y="2168831"/>
            <a:ext cx="2123089" cy="923330"/>
          </a:xfrm>
          <a:prstGeom prst="rect">
            <a:avLst/>
          </a:prstGeom>
          <a:noFill/>
          <a:ln>
            <a:solidFill>
              <a:schemeClr val="tx1"/>
            </a:solidFill>
          </a:ln>
        </p:spPr>
        <p:txBody>
          <a:bodyPr wrap="square" rtlCol="0">
            <a:spAutoFit/>
          </a:bodyPr>
          <a:lstStyle/>
          <a:p>
            <a:pPr algn="ctr"/>
            <a:r>
              <a:rPr lang="en-US" dirty="0"/>
              <a:t>Exploding Monochromatic Point Source on Sun</a:t>
            </a:r>
          </a:p>
        </p:txBody>
      </p:sp>
    </p:spTree>
    <p:extLst>
      <p:ext uri="{BB962C8B-B14F-4D97-AF65-F5344CB8AC3E}">
        <p14:creationId xmlns:p14="http://schemas.microsoft.com/office/powerpoint/2010/main" val="1175433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61E2A-CE5D-DF44-B74A-DE8EB50DE281}"/>
              </a:ext>
            </a:extLst>
          </p:cNvPr>
          <p:cNvSpPr>
            <a:spLocks noGrp="1"/>
          </p:cNvSpPr>
          <p:nvPr>
            <p:ph type="title"/>
          </p:nvPr>
        </p:nvSpPr>
        <p:spPr/>
        <p:txBody>
          <a:bodyPr/>
          <a:lstStyle/>
          <a:p>
            <a:r>
              <a:rPr lang="en-US" dirty="0"/>
              <a:t>ESIS Data Processing</a:t>
            </a:r>
          </a:p>
        </p:txBody>
      </p:sp>
      <p:sp>
        <p:nvSpPr>
          <p:cNvPr id="4" name="TextBox 3">
            <a:extLst>
              <a:ext uri="{FF2B5EF4-FFF2-40B4-BE49-F238E27FC236}">
                <a16:creationId xmlns:a16="http://schemas.microsoft.com/office/drawing/2014/main" id="{DEA78FC9-F225-F747-8580-9949E6F86C55}"/>
              </a:ext>
            </a:extLst>
          </p:cNvPr>
          <p:cNvSpPr txBox="1"/>
          <p:nvPr/>
        </p:nvSpPr>
        <p:spPr>
          <a:xfrm>
            <a:off x="1434663" y="1619816"/>
            <a:ext cx="2112580" cy="369332"/>
          </a:xfrm>
          <a:prstGeom prst="rect">
            <a:avLst/>
          </a:prstGeom>
          <a:noFill/>
        </p:spPr>
        <p:txBody>
          <a:bodyPr wrap="square" rtlCol="0">
            <a:spAutoFit/>
          </a:bodyPr>
          <a:lstStyle/>
          <a:p>
            <a:pPr algn="ctr"/>
            <a:r>
              <a:rPr lang="en-US" dirty="0"/>
              <a:t>Level 1 data</a:t>
            </a:r>
          </a:p>
        </p:txBody>
      </p:sp>
      <p:sp>
        <p:nvSpPr>
          <p:cNvPr id="5" name="TextBox 4">
            <a:extLst>
              <a:ext uri="{FF2B5EF4-FFF2-40B4-BE49-F238E27FC236}">
                <a16:creationId xmlns:a16="http://schemas.microsoft.com/office/drawing/2014/main" id="{0B80D01F-E728-DF47-94A0-2B15AED4645F}"/>
              </a:ext>
            </a:extLst>
          </p:cNvPr>
          <p:cNvSpPr txBox="1"/>
          <p:nvPr/>
        </p:nvSpPr>
        <p:spPr>
          <a:xfrm>
            <a:off x="8868261" y="1763031"/>
            <a:ext cx="2112580" cy="646331"/>
          </a:xfrm>
          <a:prstGeom prst="rect">
            <a:avLst/>
          </a:prstGeom>
          <a:noFill/>
        </p:spPr>
        <p:txBody>
          <a:bodyPr wrap="square" rtlCol="0">
            <a:spAutoFit/>
          </a:bodyPr>
          <a:lstStyle/>
          <a:p>
            <a:r>
              <a:rPr lang="en-US" dirty="0"/>
              <a:t>Level 2 data</a:t>
            </a:r>
          </a:p>
          <a:p>
            <a:r>
              <a:rPr lang="en-US" dirty="0"/>
              <a:t>O V spectral line</a:t>
            </a:r>
          </a:p>
        </p:txBody>
      </p:sp>
      <p:sp>
        <p:nvSpPr>
          <p:cNvPr id="6" name="TextBox 5">
            <a:extLst>
              <a:ext uri="{FF2B5EF4-FFF2-40B4-BE49-F238E27FC236}">
                <a16:creationId xmlns:a16="http://schemas.microsoft.com/office/drawing/2014/main" id="{95353933-ABE4-F449-93C0-4029AD605CB2}"/>
              </a:ext>
            </a:extLst>
          </p:cNvPr>
          <p:cNvSpPr txBox="1"/>
          <p:nvPr/>
        </p:nvSpPr>
        <p:spPr>
          <a:xfrm>
            <a:off x="5088099" y="5171469"/>
            <a:ext cx="3608836" cy="1477328"/>
          </a:xfrm>
          <a:prstGeom prst="rect">
            <a:avLst/>
          </a:prstGeom>
          <a:noFill/>
          <a:ln>
            <a:solidFill>
              <a:schemeClr val="tx1"/>
            </a:solidFill>
          </a:ln>
        </p:spPr>
        <p:txBody>
          <a:bodyPr wrap="square" rtlCol="0">
            <a:spAutoFit/>
          </a:bodyPr>
          <a:lstStyle/>
          <a:p>
            <a:r>
              <a:rPr lang="en-US" dirty="0"/>
              <a:t>Level 2 data processing:</a:t>
            </a:r>
          </a:p>
          <a:p>
            <a:pPr marL="285750" indent="-285750">
              <a:buFont typeface="Arial" panose="020B0604020202020204" pitchFamily="34" charset="0"/>
              <a:buChar char="•"/>
            </a:pPr>
            <a:r>
              <a:rPr lang="en-US" dirty="0"/>
              <a:t>Remove optical distortions &amp; vignetting </a:t>
            </a:r>
          </a:p>
          <a:p>
            <a:pPr marL="285750" indent="-285750">
              <a:buFont typeface="Arial" panose="020B0604020202020204" pitchFamily="34" charset="0"/>
              <a:buChar char="•"/>
            </a:pPr>
            <a:r>
              <a:rPr lang="en-US" dirty="0"/>
              <a:t>Extract single spectral line</a:t>
            </a:r>
          </a:p>
          <a:p>
            <a:pPr marL="285750" indent="-285750">
              <a:buFont typeface="Arial" panose="020B0604020202020204" pitchFamily="34" charset="0"/>
              <a:buChar char="•"/>
            </a:pPr>
            <a:r>
              <a:rPr lang="en-US" dirty="0"/>
              <a:t>Rotate solar north is up</a:t>
            </a:r>
          </a:p>
        </p:txBody>
      </p:sp>
      <p:pic>
        <p:nvPicPr>
          <p:cNvPr id="8" name="Picture 7">
            <a:extLst>
              <a:ext uri="{FF2B5EF4-FFF2-40B4-BE49-F238E27FC236}">
                <a16:creationId xmlns:a16="http://schemas.microsoft.com/office/drawing/2014/main" id="{AC82496C-2394-B240-83EC-568752FC96FC}"/>
              </a:ext>
            </a:extLst>
          </p:cNvPr>
          <p:cNvPicPr>
            <a:picLocks noChangeAspect="1"/>
          </p:cNvPicPr>
          <p:nvPr/>
        </p:nvPicPr>
        <p:blipFill>
          <a:blip r:embed="rId2"/>
          <a:stretch>
            <a:fillRect/>
          </a:stretch>
        </p:blipFill>
        <p:spPr>
          <a:xfrm>
            <a:off x="73574" y="1947697"/>
            <a:ext cx="4834758" cy="2455151"/>
          </a:xfrm>
          <a:prstGeom prst="rect">
            <a:avLst/>
          </a:prstGeom>
        </p:spPr>
      </p:pic>
      <p:pic>
        <p:nvPicPr>
          <p:cNvPr id="10" name="Picture 9">
            <a:extLst>
              <a:ext uri="{FF2B5EF4-FFF2-40B4-BE49-F238E27FC236}">
                <a16:creationId xmlns:a16="http://schemas.microsoft.com/office/drawing/2014/main" id="{53F49F9E-297C-1F4F-B7A3-E9F93EF1A45A}"/>
              </a:ext>
            </a:extLst>
          </p:cNvPr>
          <p:cNvPicPr>
            <a:picLocks noChangeAspect="1"/>
          </p:cNvPicPr>
          <p:nvPr/>
        </p:nvPicPr>
        <p:blipFill>
          <a:blip r:embed="rId3"/>
          <a:stretch>
            <a:fillRect/>
          </a:stretch>
        </p:blipFill>
        <p:spPr>
          <a:xfrm>
            <a:off x="73574" y="4402848"/>
            <a:ext cx="4834761" cy="2455152"/>
          </a:xfrm>
          <a:prstGeom prst="rect">
            <a:avLst/>
          </a:prstGeom>
        </p:spPr>
      </p:pic>
      <p:sp>
        <p:nvSpPr>
          <p:cNvPr id="11" name="TextBox 10">
            <a:extLst>
              <a:ext uri="{FF2B5EF4-FFF2-40B4-BE49-F238E27FC236}">
                <a16:creationId xmlns:a16="http://schemas.microsoft.com/office/drawing/2014/main" id="{965C660C-D0CB-2645-B3D0-9A008B72595D}"/>
              </a:ext>
            </a:extLst>
          </p:cNvPr>
          <p:cNvSpPr txBox="1"/>
          <p:nvPr/>
        </p:nvSpPr>
        <p:spPr>
          <a:xfrm>
            <a:off x="4582512" y="1885857"/>
            <a:ext cx="325821" cy="369332"/>
          </a:xfrm>
          <a:prstGeom prst="rect">
            <a:avLst/>
          </a:prstGeom>
          <a:noFill/>
        </p:spPr>
        <p:txBody>
          <a:bodyPr wrap="square" rtlCol="0">
            <a:spAutoFit/>
          </a:bodyPr>
          <a:lstStyle/>
          <a:p>
            <a:r>
              <a:rPr lang="en-US" dirty="0">
                <a:solidFill>
                  <a:schemeClr val="bg1"/>
                </a:solidFill>
              </a:rPr>
              <a:t>2</a:t>
            </a:r>
          </a:p>
        </p:txBody>
      </p:sp>
      <p:sp>
        <p:nvSpPr>
          <p:cNvPr id="12" name="TextBox 11">
            <a:extLst>
              <a:ext uri="{FF2B5EF4-FFF2-40B4-BE49-F238E27FC236}">
                <a16:creationId xmlns:a16="http://schemas.microsoft.com/office/drawing/2014/main" id="{362FB5C6-AD88-434F-9FE3-3F2318902EC0}"/>
              </a:ext>
            </a:extLst>
          </p:cNvPr>
          <p:cNvSpPr txBox="1"/>
          <p:nvPr/>
        </p:nvSpPr>
        <p:spPr>
          <a:xfrm>
            <a:off x="4582512" y="4402848"/>
            <a:ext cx="325821" cy="369332"/>
          </a:xfrm>
          <a:prstGeom prst="rect">
            <a:avLst/>
          </a:prstGeom>
          <a:noFill/>
        </p:spPr>
        <p:txBody>
          <a:bodyPr wrap="square" rtlCol="0">
            <a:spAutoFit/>
          </a:bodyPr>
          <a:lstStyle/>
          <a:p>
            <a:r>
              <a:rPr lang="en-US" dirty="0">
                <a:solidFill>
                  <a:schemeClr val="bg1"/>
                </a:solidFill>
              </a:rPr>
              <a:t>3</a:t>
            </a:r>
          </a:p>
        </p:txBody>
      </p:sp>
      <p:sp>
        <p:nvSpPr>
          <p:cNvPr id="13" name="TextBox 12">
            <a:extLst>
              <a:ext uri="{FF2B5EF4-FFF2-40B4-BE49-F238E27FC236}">
                <a16:creationId xmlns:a16="http://schemas.microsoft.com/office/drawing/2014/main" id="{70D1D403-350A-1F4B-A955-0BC987827BBA}"/>
              </a:ext>
            </a:extLst>
          </p:cNvPr>
          <p:cNvSpPr txBox="1"/>
          <p:nvPr/>
        </p:nvSpPr>
        <p:spPr>
          <a:xfrm>
            <a:off x="4593024" y="2448181"/>
            <a:ext cx="325821" cy="369332"/>
          </a:xfrm>
          <a:prstGeom prst="rect">
            <a:avLst/>
          </a:prstGeom>
          <a:noFill/>
        </p:spPr>
        <p:txBody>
          <a:bodyPr wrap="square" rtlCol="0">
            <a:spAutoFit/>
          </a:bodyPr>
          <a:lstStyle/>
          <a:p>
            <a:r>
              <a:rPr lang="en-US" dirty="0">
                <a:solidFill>
                  <a:schemeClr val="bg1"/>
                </a:solidFill>
              </a:rPr>
              <a:t>N</a:t>
            </a:r>
          </a:p>
        </p:txBody>
      </p:sp>
      <p:sp>
        <p:nvSpPr>
          <p:cNvPr id="14" name="TextBox 13">
            <a:extLst>
              <a:ext uri="{FF2B5EF4-FFF2-40B4-BE49-F238E27FC236}">
                <a16:creationId xmlns:a16="http://schemas.microsoft.com/office/drawing/2014/main" id="{84EE2F8A-EAB0-C34E-8CB0-E6EDB9B8935F}"/>
              </a:ext>
            </a:extLst>
          </p:cNvPr>
          <p:cNvSpPr txBox="1"/>
          <p:nvPr/>
        </p:nvSpPr>
        <p:spPr>
          <a:xfrm>
            <a:off x="4593024" y="5983342"/>
            <a:ext cx="325821" cy="369332"/>
          </a:xfrm>
          <a:prstGeom prst="rect">
            <a:avLst/>
          </a:prstGeom>
          <a:noFill/>
        </p:spPr>
        <p:txBody>
          <a:bodyPr wrap="square" rtlCol="0">
            <a:spAutoFit/>
          </a:bodyPr>
          <a:lstStyle/>
          <a:p>
            <a:r>
              <a:rPr lang="en-US" dirty="0">
                <a:solidFill>
                  <a:schemeClr val="bg1"/>
                </a:solidFill>
              </a:rPr>
              <a:t>N</a:t>
            </a:r>
          </a:p>
        </p:txBody>
      </p:sp>
      <p:grpSp>
        <p:nvGrpSpPr>
          <p:cNvPr id="21" name="Group 20">
            <a:extLst>
              <a:ext uri="{FF2B5EF4-FFF2-40B4-BE49-F238E27FC236}">
                <a16:creationId xmlns:a16="http://schemas.microsoft.com/office/drawing/2014/main" id="{838E4372-8F7B-314E-AF12-CDF5758DE4DE}"/>
              </a:ext>
            </a:extLst>
          </p:cNvPr>
          <p:cNvGrpSpPr/>
          <p:nvPr/>
        </p:nvGrpSpPr>
        <p:grpSpPr>
          <a:xfrm>
            <a:off x="5534746" y="1779171"/>
            <a:ext cx="3291840" cy="3299658"/>
            <a:chOff x="5207005" y="1732227"/>
            <a:chExt cx="3291840" cy="3299658"/>
          </a:xfrm>
        </p:grpSpPr>
        <p:pic>
          <p:nvPicPr>
            <p:cNvPr id="16" name="Picture 15">
              <a:extLst>
                <a:ext uri="{FF2B5EF4-FFF2-40B4-BE49-F238E27FC236}">
                  <a16:creationId xmlns:a16="http://schemas.microsoft.com/office/drawing/2014/main" id="{ECEE1162-9786-184D-8B3A-E5759524CE17}"/>
                </a:ext>
              </a:extLst>
            </p:cNvPr>
            <p:cNvPicPr>
              <a:picLocks noChangeAspect="1"/>
            </p:cNvPicPr>
            <p:nvPr/>
          </p:nvPicPr>
          <p:blipFill>
            <a:blip r:embed="rId4"/>
            <a:stretch>
              <a:fillRect/>
            </a:stretch>
          </p:blipFill>
          <p:spPr>
            <a:xfrm>
              <a:off x="5207005" y="1740045"/>
              <a:ext cx="3291840" cy="3291840"/>
            </a:xfrm>
            <a:prstGeom prst="rect">
              <a:avLst/>
            </a:prstGeom>
          </p:spPr>
        </p:pic>
        <p:sp>
          <p:nvSpPr>
            <p:cNvPr id="19" name="TextBox 18">
              <a:extLst>
                <a:ext uri="{FF2B5EF4-FFF2-40B4-BE49-F238E27FC236}">
                  <a16:creationId xmlns:a16="http://schemas.microsoft.com/office/drawing/2014/main" id="{511A7831-F365-8940-B561-6593FE6209D3}"/>
                </a:ext>
              </a:extLst>
            </p:cNvPr>
            <p:cNvSpPr txBox="1"/>
            <p:nvPr/>
          </p:nvSpPr>
          <p:spPr>
            <a:xfrm>
              <a:off x="8098269" y="1732227"/>
              <a:ext cx="400576" cy="369332"/>
            </a:xfrm>
            <a:prstGeom prst="rect">
              <a:avLst/>
            </a:prstGeom>
            <a:noFill/>
          </p:spPr>
          <p:txBody>
            <a:bodyPr wrap="square" rtlCol="0">
              <a:spAutoFit/>
            </a:bodyPr>
            <a:lstStyle/>
            <a:p>
              <a:r>
                <a:rPr lang="en-US" dirty="0">
                  <a:solidFill>
                    <a:schemeClr val="bg1"/>
                  </a:solidFill>
                </a:rPr>
                <a:t>2</a:t>
              </a:r>
            </a:p>
          </p:txBody>
        </p:sp>
      </p:grpSp>
      <p:grpSp>
        <p:nvGrpSpPr>
          <p:cNvPr id="22" name="Group 21">
            <a:extLst>
              <a:ext uri="{FF2B5EF4-FFF2-40B4-BE49-F238E27FC236}">
                <a16:creationId xmlns:a16="http://schemas.microsoft.com/office/drawing/2014/main" id="{7944A656-6039-9241-A405-1F726EB13901}"/>
              </a:ext>
            </a:extLst>
          </p:cNvPr>
          <p:cNvGrpSpPr/>
          <p:nvPr/>
        </p:nvGrpSpPr>
        <p:grpSpPr>
          <a:xfrm>
            <a:off x="8868261" y="3497386"/>
            <a:ext cx="3291840" cy="3291840"/>
            <a:chOff x="8868261" y="3497386"/>
            <a:chExt cx="3291840" cy="3291840"/>
          </a:xfrm>
        </p:grpSpPr>
        <p:pic>
          <p:nvPicPr>
            <p:cNvPr id="18" name="Picture 17">
              <a:extLst>
                <a:ext uri="{FF2B5EF4-FFF2-40B4-BE49-F238E27FC236}">
                  <a16:creationId xmlns:a16="http://schemas.microsoft.com/office/drawing/2014/main" id="{08469092-A40D-B24E-9E92-0F40E6002474}"/>
                </a:ext>
              </a:extLst>
            </p:cNvPr>
            <p:cNvPicPr>
              <a:picLocks noChangeAspect="1"/>
            </p:cNvPicPr>
            <p:nvPr/>
          </p:nvPicPr>
          <p:blipFill>
            <a:blip r:embed="rId5"/>
            <a:stretch>
              <a:fillRect/>
            </a:stretch>
          </p:blipFill>
          <p:spPr>
            <a:xfrm>
              <a:off x="8868261" y="3497386"/>
              <a:ext cx="3291840" cy="3291840"/>
            </a:xfrm>
            <a:prstGeom prst="rect">
              <a:avLst/>
            </a:prstGeom>
          </p:spPr>
        </p:pic>
        <p:sp>
          <p:nvSpPr>
            <p:cNvPr id="20" name="TextBox 19">
              <a:extLst>
                <a:ext uri="{FF2B5EF4-FFF2-40B4-BE49-F238E27FC236}">
                  <a16:creationId xmlns:a16="http://schemas.microsoft.com/office/drawing/2014/main" id="{E9F7CFBC-2494-2345-B358-39BFD5E77B26}"/>
                </a:ext>
              </a:extLst>
            </p:cNvPr>
            <p:cNvSpPr txBox="1"/>
            <p:nvPr/>
          </p:nvSpPr>
          <p:spPr>
            <a:xfrm>
              <a:off x="11827915" y="3497386"/>
              <a:ext cx="290511" cy="369332"/>
            </a:xfrm>
            <a:prstGeom prst="rect">
              <a:avLst/>
            </a:prstGeom>
            <a:noFill/>
          </p:spPr>
          <p:txBody>
            <a:bodyPr wrap="square" rtlCol="0">
              <a:spAutoFit/>
            </a:bodyPr>
            <a:lstStyle/>
            <a:p>
              <a:r>
                <a:rPr lang="en-US" dirty="0">
                  <a:solidFill>
                    <a:schemeClr val="bg1"/>
                  </a:solidFill>
                </a:rPr>
                <a:t>3</a:t>
              </a:r>
            </a:p>
          </p:txBody>
        </p:sp>
      </p:grpSp>
      <p:grpSp>
        <p:nvGrpSpPr>
          <p:cNvPr id="23" name="Group 22">
            <a:extLst>
              <a:ext uri="{FF2B5EF4-FFF2-40B4-BE49-F238E27FC236}">
                <a16:creationId xmlns:a16="http://schemas.microsoft.com/office/drawing/2014/main" id="{C9029387-53A9-184F-BED3-3B0F79BA0E89}"/>
              </a:ext>
            </a:extLst>
          </p:cNvPr>
          <p:cNvGrpSpPr/>
          <p:nvPr/>
        </p:nvGrpSpPr>
        <p:grpSpPr>
          <a:xfrm rot="17533194">
            <a:off x="7887682" y="4209970"/>
            <a:ext cx="1058955" cy="461665"/>
            <a:chOff x="5390133" y="3914523"/>
            <a:chExt cx="1058955" cy="461665"/>
          </a:xfrm>
        </p:grpSpPr>
        <p:sp>
          <p:nvSpPr>
            <p:cNvPr id="24" name="TextBox 23">
              <a:extLst>
                <a:ext uri="{FF2B5EF4-FFF2-40B4-BE49-F238E27FC236}">
                  <a16:creationId xmlns:a16="http://schemas.microsoft.com/office/drawing/2014/main" id="{553DA898-6687-A34E-AF01-800C76F479B8}"/>
                </a:ext>
              </a:extLst>
            </p:cNvPr>
            <p:cNvSpPr txBox="1"/>
            <p:nvPr/>
          </p:nvSpPr>
          <p:spPr>
            <a:xfrm>
              <a:off x="5390133" y="3914523"/>
              <a:ext cx="650320" cy="461665"/>
            </a:xfrm>
            <a:prstGeom prst="rect">
              <a:avLst/>
            </a:prstGeom>
            <a:noFill/>
            <a:ln>
              <a:noFill/>
            </a:ln>
          </p:spPr>
          <p:txBody>
            <a:bodyPr wrap="square" rtlCol="0">
              <a:spAutoFit/>
            </a:bodyPr>
            <a:lstStyle/>
            <a:p>
              <a:r>
                <a:rPr lang="en-US" sz="2400" dirty="0">
                  <a:solidFill>
                    <a:schemeClr val="bg1"/>
                  </a:solidFill>
                </a:rPr>
                <a:t>𝝺</a:t>
              </a:r>
              <a:r>
                <a:rPr lang="en-US" sz="2400" baseline="-25000" dirty="0">
                  <a:solidFill>
                    <a:schemeClr val="bg1"/>
                  </a:solidFill>
                </a:rPr>
                <a:t>2</a:t>
              </a:r>
            </a:p>
          </p:txBody>
        </p:sp>
        <p:cxnSp>
          <p:nvCxnSpPr>
            <p:cNvPr id="25" name="Straight Arrow Connector 24">
              <a:extLst>
                <a:ext uri="{FF2B5EF4-FFF2-40B4-BE49-F238E27FC236}">
                  <a16:creationId xmlns:a16="http://schemas.microsoft.com/office/drawing/2014/main" id="{E476E569-F41C-3245-9837-451D7C884F90}"/>
                </a:ext>
              </a:extLst>
            </p:cNvPr>
            <p:cNvCxnSpPr>
              <a:cxnSpLocks/>
            </p:cNvCxnSpPr>
            <p:nvPr/>
          </p:nvCxnSpPr>
          <p:spPr>
            <a:xfrm>
              <a:off x="5812984" y="4188056"/>
              <a:ext cx="63610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4D8684BE-4F95-174E-B926-45CCCD2B6149}"/>
              </a:ext>
            </a:extLst>
          </p:cNvPr>
          <p:cNvGrpSpPr/>
          <p:nvPr/>
        </p:nvGrpSpPr>
        <p:grpSpPr>
          <a:xfrm rot="14724297">
            <a:off x="8586823" y="5959041"/>
            <a:ext cx="1082989" cy="523220"/>
            <a:chOff x="5366099" y="3882581"/>
            <a:chExt cx="1082989" cy="523220"/>
          </a:xfrm>
        </p:grpSpPr>
        <p:sp>
          <p:nvSpPr>
            <p:cNvPr id="27" name="TextBox 26">
              <a:extLst>
                <a:ext uri="{FF2B5EF4-FFF2-40B4-BE49-F238E27FC236}">
                  <a16:creationId xmlns:a16="http://schemas.microsoft.com/office/drawing/2014/main" id="{B43EC31C-1603-8B4D-8C2D-EB71F0D4EBBA}"/>
                </a:ext>
              </a:extLst>
            </p:cNvPr>
            <p:cNvSpPr txBox="1"/>
            <p:nvPr/>
          </p:nvSpPr>
          <p:spPr>
            <a:xfrm>
              <a:off x="5366099" y="3882581"/>
              <a:ext cx="574512" cy="523220"/>
            </a:xfrm>
            <a:prstGeom prst="rect">
              <a:avLst/>
            </a:prstGeom>
            <a:noFill/>
            <a:ln>
              <a:noFill/>
            </a:ln>
          </p:spPr>
          <p:txBody>
            <a:bodyPr wrap="square" rtlCol="0">
              <a:spAutoFit/>
            </a:bodyPr>
            <a:lstStyle/>
            <a:p>
              <a:r>
                <a:rPr lang="en-US" sz="2800" dirty="0">
                  <a:solidFill>
                    <a:schemeClr val="bg1"/>
                  </a:solidFill>
                </a:rPr>
                <a:t>𝝺</a:t>
              </a:r>
              <a:r>
                <a:rPr lang="en-US" sz="2800" baseline="-25000" dirty="0">
                  <a:solidFill>
                    <a:schemeClr val="bg1"/>
                  </a:solidFill>
                </a:rPr>
                <a:t>3</a:t>
              </a:r>
            </a:p>
          </p:txBody>
        </p:sp>
        <p:cxnSp>
          <p:nvCxnSpPr>
            <p:cNvPr id="28" name="Straight Arrow Connector 27">
              <a:extLst>
                <a:ext uri="{FF2B5EF4-FFF2-40B4-BE49-F238E27FC236}">
                  <a16:creationId xmlns:a16="http://schemas.microsoft.com/office/drawing/2014/main" id="{CE5E219F-1356-2D47-BB9B-48ACE8A14078}"/>
                </a:ext>
              </a:extLst>
            </p:cNvPr>
            <p:cNvCxnSpPr>
              <a:cxnSpLocks/>
            </p:cNvCxnSpPr>
            <p:nvPr/>
          </p:nvCxnSpPr>
          <p:spPr>
            <a:xfrm>
              <a:off x="5812984" y="4188056"/>
              <a:ext cx="63610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0" name="Straight Arrow Connector 29">
            <a:extLst>
              <a:ext uri="{FF2B5EF4-FFF2-40B4-BE49-F238E27FC236}">
                <a16:creationId xmlns:a16="http://schemas.microsoft.com/office/drawing/2014/main" id="{23DDCBB6-1F19-CE4B-91D7-85B0C6B55FAD}"/>
              </a:ext>
            </a:extLst>
          </p:cNvPr>
          <p:cNvCxnSpPr/>
          <p:nvPr/>
        </p:nvCxnSpPr>
        <p:spPr>
          <a:xfrm>
            <a:off x="4993188" y="3373349"/>
            <a:ext cx="5415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0E43DAE-B310-DA4F-917C-BFD1A78AE88D}"/>
              </a:ext>
            </a:extLst>
          </p:cNvPr>
          <p:cNvCxnSpPr>
            <a:cxnSpLocks/>
          </p:cNvCxnSpPr>
          <p:nvPr/>
        </p:nvCxnSpPr>
        <p:spPr>
          <a:xfrm>
            <a:off x="4950010" y="6783499"/>
            <a:ext cx="387657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ADE7168-7B31-0745-AA1B-0733BACE9C0C}"/>
              </a:ext>
            </a:extLst>
          </p:cNvPr>
          <p:cNvSpPr/>
          <p:nvPr/>
        </p:nvSpPr>
        <p:spPr>
          <a:xfrm>
            <a:off x="2501887" y="2102068"/>
            <a:ext cx="2374915" cy="2219387"/>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EBDAF2E-FF12-C042-A599-4C0575CA78CD}"/>
              </a:ext>
            </a:extLst>
          </p:cNvPr>
          <p:cNvSpPr/>
          <p:nvPr/>
        </p:nvSpPr>
        <p:spPr>
          <a:xfrm>
            <a:off x="2459421" y="4452708"/>
            <a:ext cx="2382017" cy="225091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64CF675-14FC-E54F-951C-0B721274558B}"/>
              </a:ext>
            </a:extLst>
          </p:cNvPr>
          <p:cNvSpPr txBox="1"/>
          <p:nvPr/>
        </p:nvSpPr>
        <p:spPr>
          <a:xfrm>
            <a:off x="7017755" y="1853553"/>
            <a:ext cx="325821" cy="369332"/>
          </a:xfrm>
          <a:prstGeom prst="rect">
            <a:avLst/>
          </a:prstGeom>
          <a:noFill/>
        </p:spPr>
        <p:txBody>
          <a:bodyPr wrap="square" rtlCol="0">
            <a:spAutoFit/>
          </a:bodyPr>
          <a:lstStyle/>
          <a:p>
            <a:r>
              <a:rPr lang="en-US" dirty="0">
                <a:solidFill>
                  <a:schemeClr val="bg1"/>
                </a:solidFill>
              </a:rPr>
              <a:t>N</a:t>
            </a:r>
          </a:p>
        </p:txBody>
      </p:sp>
    </p:spTree>
    <p:extLst>
      <p:ext uri="{BB962C8B-B14F-4D97-AF65-F5344CB8AC3E}">
        <p14:creationId xmlns:p14="http://schemas.microsoft.com/office/powerpoint/2010/main" val="3872705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0014-D970-B94E-A504-5CC67DC6FD54}"/>
              </a:ext>
            </a:extLst>
          </p:cNvPr>
          <p:cNvSpPr>
            <a:spLocks noGrp="1"/>
          </p:cNvSpPr>
          <p:nvPr>
            <p:ph type="title"/>
          </p:nvPr>
        </p:nvSpPr>
        <p:spPr/>
        <p:txBody>
          <a:bodyPr/>
          <a:lstStyle/>
          <a:p>
            <a:r>
              <a:rPr lang="en-US" dirty="0"/>
              <a:t>ESIS Difference Images – IS 3 – IS 2</a:t>
            </a:r>
          </a:p>
        </p:txBody>
      </p:sp>
      <p:pic>
        <p:nvPicPr>
          <p:cNvPr id="5" name="Picture 4">
            <a:extLst>
              <a:ext uri="{FF2B5EF4-FFF2-40B4-BE49-F238E27FC236}">
                <a16:creationId xmlns:a16="http://schemas.microsoft.com/office/drawing/2014/main" id="{8827C3BD-3E06-054A-83FF-851A88C1F720}"/>
              </a:ext>
            </a:extLst>
          </p:cNvPr>
          <p:cNvPicPr>
            <a:picLocks noChangeAspect="1"/>
          </p:cNvPicPr>
          <p:nvPr/>
        </p:nvPicPr>
        <p:blipFill>
          <a:blip r:embed="rId3"/>
          <a:stretch>
            <a:fillRect/>
          </a:stretch>
        </p:blipFill>
        <p:spPr>
          <a:xfrm>
            <a:off x="1116051" y="1690688"/>
            <a:ext cx="9959898" cy="5168479"/>
          </a:xfrm>
          <a:prstGeom prst="rect">
            <a:avLst/>
          </a:prstGeom>
        </p:spPr>
      </p:pic>
      <p:sp>
        <p:nvSpPr>
          <p:cNvPr id="6" name="TextBox 5">
            <a:extLst>
              <a:ext uri="{FF2B5EF4-FFF2-40B4-BE49-F238E27FC236}">
                <a16:creationId xmlns:a16="http://schemas.microsoft.com/office/drawing/2014/main" id="{8A0C4F0F-B9AD-2D49-83AE-8D3A66B88FD0}"/>
              </a:ext>
            </a:extLst>
          </p:cNvPr>
          <p:cNvSpPr txBox="1"/>
          <p:nvPr/>
        </p:nvSpPr>
        <p:spPr>
          <a:xfrm>
            <a:off x="8511468" y="0"/>
            <a:ext cx="3891815" cy="369332"/>
          </a:xfrm>
          <a:prstGeom prst="rect">
            <a:avLst/>
          </a:prstGeom>
          <a:noFill/>
        </p:spPr>
        <p:txBody>
          <a:bodyPr wrap="square" rtlCol="0">
            <a:spAutoFit/>
          </a:bodyPr>
          <a:lstStyle/>
          <a:p>
            <a:r>
              <a:rPr lang="en-US" dirty="0"/>
              <a:t>Images courtesy of Jake Parker, MSU</a:t>
            </a:r>
          </a:p>
        </p:txBody>
      </p:sp>
      <p:sp>
        <p:nvSpPr>
          <p:cNvPr id="3" name="TextBox 2">
            <a:extLst>
              <a:ext uri="{FF2B5EF4-FFF2-40B4-BE49-F238E27FC236}">
                <a16:creationId xmlns:a16="http://schemas.microsoft.com/office/drawing/2014/main" id="{51631F7E-2CA6-0043-82ED-ECC712335B17}"/>
              </a:ext>
            </a:extLst>
          </p:cNvPr>
          <p:cNvSpPr txBox="1"/>
          <p:nvPr/>
        </p:nvSpPr>
        <p:spPr>
          <a:xfrm>
            <a:off x="3805700" y="1629346"/>
            <a:ext cx="335375" cy="707886"/>
          </a:xfrm>
          <a:prstGeom prst="rect">
            <a:avLst/>
          </a:prstGeom>
          <a:noFill/>
        </p:spPr>
        <p:txBody>
          <a:bodyPr wrap="square" rtlCol="0">
            <a:spAutoFit/>
          </a:bodyPr>
          <a:lstStyle/>
          <a:p>
            <a:r>
              <a:rPr lang="en-US" sz="4000" b="1" dirty="0"/>
              <a:t>N</a:t>
            </a:r>
          </a:p>
        </p:txBody>
      </p:sp>
      <p:grpSp>
        <p:nvGrpSpPr>
          <p:cNvPr id="4" name="Group 3">
            <a:extLst>
              <a:ext uri="{FF2B5EF4-FFF2-40B4-BE49-F238E27FC236}">
                <a16:creationId xmlns:a16="http://schemas.microsoft.com/office/drawing/2014/main" id="{1FB7A4AC-AEA0-C24A-8A62-2E76C01F065B}"/>
              </a:ext>
            </a:extLst>
          </p:cNvPr>
          <p:cNvGrpSpPr/>
          <p:nvPr/>
        </p:nvGrpSpPr>
        <p:grpSpPr>
          <a:xfrm rot="17993211">
            <a:off x="3795285" y="2730430"/>
            <a:ext cx="1058955" cy="461665"/>
            <a:chOff x="5390133" y="3914523"/>
            <a:chExt cx="1058955" cy="461665"/>
          </a:xfrm>
        </p:grpSpPr>
        <p:sp>
          <p:nvSpPr>
            <p:cNvPr id="8" name="TextBox 7">
              <a:extLst>
                <a:ext uri="{FF2B5EF4-FFF2-40B4-BE49-F238E27FC236}">
                  <a16:creationId xmlns:a16="http://schemas.microsoft.com/office/drawing/2014/main" id="{F1B13434-8AFB-4D48-8C7B-BCCD96AFEA31}"/>
                </a:ext>
              </a:extLst>
            </p:cNvPr>
            <p:cNvSpPr txBox="1"/>
            <p:nvPr/>
          </p:nvSpPr>
          <p:spPr>
            <a:xfrm>
              <a:off x="5390133" y="3914523"/>
              <a:ext cx="650320" cy="461665"/>
            </a:xfrm>
            <a:prstGeom prst="rect">
              <a:avLst/>
            </a:prstGeom>
            <a:noFill/>
          </p:spPr>
          <p:txBody>
            <a:bodyPr wrap="square" rtlCol="0">
              <a:spAutoFit/>
            </a:bodyPr>
            <a:lstStyle/>
            <a:p>
              <a:r>
                <a:rPr lang="en-US" sz="2400" dirty="0"/>
                <a:t>𝝺</a:t>
              </a:r>
              <a:r>
                <a:rPr lang="en-US" sz="2400" baseline="-25000" dirty="0"/>
                <a:t>2</a:t>
              </a:r>
            </a:p>
          </p:txBody>
        </p:sp>
        <p:cxnSp>
          <p:nvCxnSpPr>
            <p:cNvPr id="9" name="Straight Arrow Connector 8">
              <a:extLst>
                <a:ext uri="{FF2B5EF4-FFF2-40B4-BE49-F238E27FC236}">
                  <a16:creationId xmlns:a16="http://schemas.microsoft.com/office/drawing/2014/main" id="{761D4231-CF1C-9147-A436-DBDF5831D90F}"/>
                </a:ext>
              </a:extLst>
            </p:cNvPr>
            <p:cNvCxnSpPr>
              <a:cxnSpLocks/>
            </p:cNvCxnSpPr>
            <p:nvPr/>
          </p:nvCxnSpPr>
          <p:spPr>
            <a:xfrm>
              <a:off x="5812984" y="4188056"/>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670F75F7-E366-2840-AFD4-B94C818BD0DD}"/>
              </a:ext>
            </a:extLst>
          </p:cNvPr>
          <p:cNvGrpSpPr/>
          <p:nvPr/>
        </p:nvGrpSpPr>
        <p:grpSpPr>
          <a:xfrm rot="14833701">
            <a:off x="2835985" y="2727942"/>
            <a:ext cx="1082989" cy="523220"/>
            <a:chOff x="5366099" y="3882581"/>
            <a:chExt cx="1082989" cy="523220"/>
          </a:xfrm>
        </p:grpSpPr>
        <p:sp>
          <p:nvSpPr>
            <p:cNvPr id="11" name="TextBox 10">
              <a:extLst>
                <a:ext uri="{FF2B5EF4-FFF2-40B4-BE49-F238E27FC236}">
                  <a16:creationId xmlns:a16="http://schemas.microsoft.com/office/drawing/2014/main" id="{DD606404-1B48-9840-B8A7-4F91D6624F2F}"/>
                </a:ext>
              </a:extLst>
            </p:cNvPr>
            <p:cNvSpPr txBox="1"/>
            <p:nvPr/>
          </p:nvSpPr>
          <p:spPr>
            <a:xfrm>
              <a:off x="5366099" y="3882581"/>
              <a:ext cx="574512" cy="523220"/>
            </a:xfrm>
            <a:prstGeom prst="rect">
              <a:avLst/>
            </a:prstGeom>
            <a:noFill/>
          </p:spPr>
          <p:txBody>
            <a:bodyPr wrap="square" rtlCol="0">
              <a:spAutoFit/>
            </a:bodyPr>
            <a:lstStyle/>
            <a:p>
              <a:r>
                <a:rPr lang="en-US" sz="2800" dirty="0"/>
                <a:t>𝝺</a:t>
              </a:r>
              <a:r>
                <a:rPr lang="en-US" sz="2800" baseline="-25000" dirty="0"/>
                <a:t>3</a:t>
              </a:r>
            </a:p>
          </p:txBody>
        </p:sp>
        <p:cxnSp>
          <p:nvCxnSpPr>
            <p:cNvPr id="12" name="Straight Arrow Connector 11">
              <a:extLst>
                <a:ext uri="{FF2B5EF4-FFF2-40B4-BE49-F238E27FC236}">
                  <a16:creationId xmlns:a16="http://schemas.microsoft.com/office/drawing/2014/main" id="{4E89ED7A-D278-864B-BBCC-4E85872AEBAB}"/>
                </a:ext>
              </a:extLst>
            </p:cNvPr>
            <p:cNvCxnSpPr>
              <a:cxnSpLocks/>
            </p:cNvCxnSpPr>
            <p:nvPr/>
          </p:nvCxnSpPr>
          <p:spPr>
            <a:xfrm>
              <a:off x="5812984" y="4188056"/>
              <a:ext cx="63610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7400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0014-D970-B94E-A504-5CC67DC6FD54}"/>
              </a:ext>
            </a:extLst>
          </p:cNvPr>
          <p:cNvSpPr>
            <a:spLocks noGrp="1"/>
          </p:cNvSpPr>
          <p:nvPr>
            <p:ph type="title"/>
          </p:nvPr>
        </p:nvSpPr>
        <p:spPr/>
        <p:txBody>
          <a:bodyPr/>
          <a:lstStyle/>
          <a:p>
            <a:r>
              <a:rPr lang="en-US" dirty="0"/>
              <a:t>Preliminary results from MART</a:t>
            </a:r>
          </a:p>
        </p:txBody>
      </p:sp>
      <p:sp>
        <p:nvSpPr>
          <p:cNvPr id="9" name="TextBox 8">
            <a:extLst>
              <a:ext uri="{FF2B5EF4-FFF2-40B4-BE49-F238E27FC236}">
                <a16:creationId xmlns:a16="http://schemas.microsoft.com/office/drawing/2014/main" id="{44B565EF-E732-9240-B277-C9BA8830C58A}"/>
              </a:ext>
            </a:extLst>
          </p:cNvPr>
          <p:cNvSpPr txBox="1"/>
          <p:nvPr/>
        </p:nvSpPr>
        <p:spPr>
          <a:xfrm>
            <a:off x="8279649" y="3091008"/>
            <a:ext cx="3649431" cy="1200329"/>
          </a:xfrm>
          <a:prstGeom prst="rect">
            <a:avLst/>
          </a:prstGeom>
          <a:noFill/>
          <a:ln>
            <a:solidFill>
              <a:schemeClr val="tx1"/>
            </a:solidFill>
          </a:ln>
        </p:spPr>
        <p:txBody>
          <a:bodyPr wrap="square" rtlCol="0">
            <a:spAutoFit/>
          </a:bodyPr>
          <a:lstStyle/>
          <a:p>
            <a:pPr algn="ctr"/>
            <a:r>
              <a:rPr lang="en-US" sz="2400" dirty="0"/>
              <a:t>ESIS - 10 s</a:t>
            </a:r>
          </a:p>
          <a:p>
            <a:pPr algn="ctr"/>
            <a:endParaRPr lang="en-US" sz="2400" dirty="0"/>
          </a:p>
          <a:p>
            <a:pPr algn="ctr"/>
            <a:r>
              <a:rPr lang="en-US" sz="2400" dirty="0"/>
              <a:t>Slit spectrographs - ~ 1hr </a:t>
            </a:r>
          </a:p>
        </p:txBody>
      </p:sp>
      <p:pic>
        <p:nvPicPr>
          <p:cNvPr id="7" name="Picture 6">
            <a:extLst>
              <a:ext uri="{FF2B5EF4-FFF2-40B4-BE49-F238E27FC236}">
                <a16:creationId xmlns:a16="http://schemas.microsoft.com/office/drawing/2014/main" id="{0BC2514C-60DE-994C-AE1C-724927539694}"/>
              </a:ext>
            </a:extLst>
          </p:cNvPr>
          <p:cNvPicPr>
            <a:picLocks noChangeAspect="1"/>
          </p:cNvPicPr>
          <p:nvPr/>
        </p:nvPicPr>
        <p:blipFill>
          <a:blip r:embed="rId2"/>
          <a:stretch>
            <a:fillRect/>
          </a:stretch>
        </p:blipFill>
        <p:spPr>
          <a:xfrm>
            <a:off x="117847" y="1744095"/>
            <a:ext cx="8066268" cy="5094485"/>
          </a:xfrm>
          <a:prstGeom prst="rect">
            <a:avLst/>
          </a:prstGeom>
        </p:spPr>
      </p:pic>
      <p:sp>
        <p:nvSpPr>
          <p:cNvPr id="6" name="TextBox 5">
            <a:extLst>
              <a:ext uri="{FF2B5EF4-FFF2-40B4-BE49-F238E27FC236}">
                <a16:creationId xmlns:a16="http://schemas.microsoft.com/office/drawing/2014/main" id="{8A0C4F0F-B9AD-2D49-83AE-8D3A66B88FD0}"/>
              </a:ext>
            </a:extLst>
          </p:cNvPr>
          <p:cNvSpPr txBox="1"/>
          <p:nvPr/>
        </p:nvSpPr>
        <p:spPr>
          <a:xfrm>
            <a:off x="301533" y="6469248"/>
            <a:ext cx="7117063" cy="369332"/>
          </a:xfrm>
          <a:prstGeom prst="rect">
            <a:avLst/>
          </a:prstGeom>
          <a:noFill/>
        </p:spPr>
        <p:txBody>
          <a:bodyPr wrap="square" rtlCol="0">
            <a:spAutoFit/>
          </a:bodyPr>
          <a:lstStyle/>
          <a:p>
            <a:r>
              <a:rPr lang="en-US" dirty="0"/>
              <a:t>Images courtesy of Jake Parker, Roy Smart, Charles </a:t>
            </a:r>
            <a:r>
              <a:rPr lang="en-US" dirty="0" err="1"/>
              <a:t>Kankelborg</a:t>
            </a:r>
            <a:r>
              <a:rPr lang="en-US" dirty="0"/>
              <a:t> (MSU)</a:t>
            </a:r>
          </a:p>
        </p:txBody>
      </p:sp>
    </p:spTree>
    <p:extLst>
      <p:ext uri="{BB962C8B-B14F-4D97-AF65-F5344CB8AC3E}">
        <p14:creationId xmlns:p14="http://schemas.microsoft.com/office/powerpoint/2010/main" val="138346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D68C2-74F4-364E-B743-7B2D50F7C385}"/>
              </a:ext>
            </a:extLst>
          </p:cNvPr>
          <p:cNvSpPr>
            <a:spLocks noGrp="1"/>
          </p:cNvSpPr>
          <p:nvPr>
            <p:ph type="title"/>
          </p:nvPr>
        </p:nvSpPr>
        <p:spPr/>
        <p:txBody>
          <a:bodyPr/>
          <a:lstStyle/>
          <a:p>
            <a:r>
              <a:rPr lang="en-US" dirty="0"/>
              <a:t>Multi-Order X-ray Spectral Imager (MOXSI) –</a:t>
            </a:r>
            <a:br>
              <a:rPr lang="en-US" dirty="0"/>
            </a:br>
            <a:r>
              <a:rPr lang="en-US" dirty="0"/>
              <a:t>PI: A. Caspi (</a:t>
            </a:r>
            <a:r>
              <a:rPr lang="en-US" dirty="0" err="1"/>
              <a:t>SwRI</a:t>
            </a:r>
            <a:r>
              <a:rPr lang="en-US" dirty="0"/>
              <a:t>)</a:t>
            </a:r>
          </a:p>
        </p:txBody>
      </p:sp>
      <p:pic>
        <p:nvPicPr>
          <p:cNvPr id="5" name="Picture 4" descr="moxsi_optics.png">
            <a:extLst>
              <a:ext uri="{FF2B5EF4-FFF2-40B4-BE49-F238E27FC236}">
                <a16:creationId xmlns:a16="http://schemas.microsoft.com/office/drawing/2014/main" id="{292BD924-C95D-7942-8BE4-DEFD9C0B6B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532" y="1690688"/>
            <a:ext cx="7459281" cy="4106638"/>
          </a:xfrm>
          <a:prstGeom prst="rect">
            <a:avLst/>
          </a:prstGeom>
          <a:ln>
            <a:solidFill>
              <a:schemeClr val="tx1"/>
            </a:solidFill>
          </a:ln>
        </p:spPr>
      </p:pic>
      <p:sp>
        <p:nvSpPr>
          <p:cNvPr id="12" name="TextBox 11">
            <a:extLst>
              <a:ext uri="{FF2B5EF4-FFF2-40B4-BE49-F238E27FC236}">
                <a16:creationId xmlns:a16="http://schemas.microsoft.com/office/drawing/2014/main" id="{2782462A-D1DD-244F-BDBA-0AD62FE37AE6}"/>
              </a:ext>
            </a:extLst>
          </p:cNvPr>
          <p:cNvSpPr txBox="1"/>
          <p:nvPr/>
        </p:nvSpPr>
        <p:spPr>
          <a:xfrm>
            <a:off x="379532" y="5818435"/>
            <a:ext cx="4369142" cy="923330"/>
          </a:xfrm>
          <a:prstGeom prst="rect">
            <a:avLst/>
          </a:prstGeom>
          <a:noFill/>
          <a:ln>
            <a:solidFill>
              <a:schemeClr val="tx1"/>
            </a:solidFill>
          </a:ln>
        </p:spPr>
        <p:txBody>
          <a:bodyPr wrap="square" rtlCol="0">
            <a:spAutoFit/>
          </a:bodyPr>
          <a:lstStyle/>
          <a:p>
            <a:r>
              <a:rPr lang="en-US" dirty="0"/>
              <a:t>MOXSI uses a spare transmission grating from Chandra High Energy Transmission Grating (HETG).</a:t>
            </a:r>
          </a:p>
        </p:txBody>
      </p:sp>
      <p:grpSp>
        <p:nvGrpSpPr>
          <p:cNvPr id="13" name="Group 12">
            <a:extLst>
              <a:ext uri="{FF2B5EF4-FFF2-40B4-BE49-F238E27FC236}">
                <a16:creationId xmlns:a16="http://schemas.microsoft.com/office/drawing/2014/main" id="{70308884-63F2-764E-80BC-F8B6245CFE70}"/>
              </a:ext>
            </a:extLst>
          </p:cNvPr>
          <p:cNvGrpSpPr>
            <a:grpSpLocks noChangeAspect="1"/>
          </p:cNvGrpSpPr>
          <p:nvPr/>
        </p:nvGrpSpPr>
        <p:grpSpPr>
          <a:xfrm>
            <a:off x="4996804" y="5938619"/>
            <a:ext cx="7195196" cy="682962"/>
            <a:chOff x="0" y="2817953"/>
            <a:chExt cx="12466832" cy="1183341"/>
          </a:xfrm>
        </p:grpSpPr>
        <p:pic>
          <p:nvPicPr>
            <p:cNvPr id="14" name="Picture 13">
              <a:extLst>
                <a:ext uri="{FF2B5EF4-FFF2-40B4-BE49-F238E27FC236}">
                  <a16:creationId xmlns:a16="http://schemas.microsoft.com/office/drawing/2014/main" id="{278F35DE-D80D-9840-AF89-270BF8A687FB}"/>
                </a:ext>
              </a:extLst>
            </p:cNvPr>
            <p:cNvPicPr>
              <a:picLocks noChangeAspect="1"/>
            </p:cNvPicPr>
            <p:nvPr/>
          </p:nvPicPr>
          <p:blipFill>
            <a:blip r:embed="rId4"/>
            <a:stretch>
              <a:fillRect/>
            </a:stretch>
          </p:blipFill>
          <p:spPr>
            <a:xfrm>
              <a:off x="0" y="2817953"/>
              <a:ext cx="12192000" cy="1183341"/>
            </a:xfrm>
            <a:prstGeom prst="rect">
              <a:avLst/>
            </a:prstGeom>
          </p:spPr>
        </p:pic>
        <p:sp>
          <p:nvSpPr>
            <p:cNvPr id="15" name="TextBox 14">
              <a:extLst>
                <a:ext uri="{FF2B5EF4-FFF2-40B4-BE49-F238E27FC236}">
                  <a16:creationId xmlns:a16="http://schemas.microsoft.com/office/drawing/2014/main" id="{4AA8F2E5-7BF7-0341-A207-0C4A9DDF514F}"/>
                </a:ext>
              </a:extLst>
            </p:cNvPr>
            <p:cNvSpPr txBox="1"/>
            <p:nvPr/>
          </p:nvSpPr>
          <p:spPr>
            <a:xfrm>
              <a:off x="8430090" y="3331602"/>
              <a:ext cx="4036742" cy="639927"/>
            </a:xfrm>
            <a:prstGeom prst="rect">
              <a:avLst/>
            </a:prstGeom>
            <a:noFill/>
          </p:spPr>
          <p:txBody>
            <a:bodyPr wrap="square" rtlCol="0">
              <a:spAutoFit/>
            </a:bodyPr>
            <a:lstStyle/>
            <a:p>
              <a:r>
                <a:rPr lang="en-US" dirty="0">
                  <a:solidFill>
                    <a:schemeClr val="bg1"/>
                  </a:solidFill>
                </a:rPr>
                <a:t>Chandra HETG</a:t>
              </a:r>
            </a:p>
          </p:txBody>
        </p:sp>
      </p:grpSp>
      <p:sp>
        <p:nvSpPr>
          <p:cNvPr id="4" name="TextBox 3">
            <a:extLst>
              <a:ext uri="{FF2B5EF4-FFF2-40B4-BE49-F238E27FC236}">
                <a16:creationId xmlns:a16="http://schemas.microsoft.com/office/drawing/2014/main" id="{A900F222-D2F3-AEFE-8F1B-C0DE66704144}"/>
              </a:ext>
            </a:extLst>
          </p:cNvPr>
          <p:cNvSpPr txBox="1"/>
          <p:nvPr/>
        </p:nvSpPr>
        <p:spPr>
          <a:xfrm>
            <a:off x="7997588" y="1937982"/>
            <a:ext cx="3698543" cy="2308324"/>
          </a:xfrm>
          <a:prstGeom prst="rect">
            <a:avLst/>
          </a:prstGeom>
          <a:noFill/>
        </p:spPr>
        <p:txBody>
          <a:bodyPr wrap="square" rtlCol="0">
            <a:spAutoFit/>
          </a:bodyPr>
          <a:lstStyle/>
          <a:p>
            <a:r>
              <a:rPr lang="en-US" sz="2400" dirty="0"/>
              <a:t>MOXSI is an instrument on </a:t>
            </a:r>
            <a:r>
              <a:rPr lang="en-US" sz="2400" dirty="0" err="1"/>
              <a:t>CubIXSS</a:t>
            </a:r>
            <a:endParaRPr lang="en-US" sz="2400" dirty="0"/>
          </a:p>
          <a:p>
            <a:endParaRPr lang="en-US" sz="2400" dirty="0"/>
          </a:p>
          <a:p>
            <a:r>
              <a:rPr lang="en-US" sz="2400" dirty="0"/>
              <a:t>To be launch ___-</a:t>
            </a:r>
          </a:p>
          <a:p>
            <a:endParaRPr lang="en-US" sz="2400" dirty="0"/>
          </a:p>
          <a:p>
            <a:r>
              <a:rPr lang="en-US" sz="2400" dirty="0"/>
              <a:t>Soft X-ray wavelength range</a:t>
            </a:r>
          </a:p>
        </p:txBody>
      </p:sp>
      <p:sp>
        <p:nvSpPr>
          <p:cNvPr id="6" name="TextBox 5">
            <a:extLst>
              <a:ext uri="{FF2B5EF4-FFF2-40B4-BE49-F238E27FC236}">
                <a16:creationId xmlns:a16="http://schemas.microsoft.com/office/drawing/2014/main" id="{EFD65D56-F6AA-AFC7-1396-4F45D71F5F5E}"/>
              </a:ext>
            </a:extLst>
          </p:cNvPr>
          <p:cNvSpPr txBox="1"/>
          <p:nvPr/>
        </p:nvSpPr>
        <p:spPr>
          <a:xfrm>
            <a:off x="7009542" y="5449103"/>
            <a:ext cx="5023840" cy="369332"/>
          </a:xfrm>
          <a:prstGeom prst="rect">
            <a:avLst/>
          </a:prstGeom>
          <a:noFill/>
        </p:spPr>
        <p:txBody>
          <a:bodyPr wrap="square" rtlCol="0">
            <a:spAutoFit/>
          </a:bodyPr>
          <a:lstStyle/>
          <a:p>
            <a:pPr algn="r"/>
            <a:r>
              <a:rPr lang="en-US" dirty="0"/>
              <a:t>Images courtesy of Amir Caspi (</a:t>
            </a:r>
            <a:r>
              <a:rPr lang="en-US" dirty="0" err="1"/>
              <a:t>SwRI</a:t>
            </a:r>
            <a:r>
              <a:rPr lang="en-US" dirty="0"/>
              <a:t>)</a:t>
            </a:r>
          </a:p>
        </p:txBody>
      </p:sp>
    </p:spTree>
    <p:extLst>
      <p:ext uri="{BB962C8B-B14F-4D97-AF65-F5344CB8AC3E}">
        <p14:creationId xmlns:p14="http://schemas.microsoft.com/office/powerpoint/2010/main" val="2174761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D68C2-74F4-364E-B743-7B2D50F7C385}"/>
              </a:ext>
            </a:extLst>
          </p:cNvPr>
          <p:cNvSpPr>
            <a:spLocks noGrp="1"/>
          </p:cNvSpPr>
          <p:nvPr>
            <p:ph type="title"/>
          </p:nvPr>
        </p:nvSpPr>
        <p:spPr/>
        <p:txBody>
          <a:bodyPr/>
          <a:lstStyle/>
          <a:p>
            <a:r>
              <a:rPr lang="en-US" dirty="0"/>
              <a:t>Multi-Order X-ray Spectral Imager (MOXSI) –</a:t>
            </a:r>
            <a:br>
              <a:rPr lang="en-US" dirty="0"/>
            </a:br>
            <a:r>
              <a:rPr lang="en-US" dirty="0"/>
              <a:t>PI: A. Caspi (</a:t>
            </a:r>
            <a:r>
              <a:rPr lang="en-US" dirty="0" err="1"/>
              <a:t>SwRI</a:t>
            </a:r>
            <a:r>
              <a:rPr lang="en-US" dirty="0"/>
              <a:t>)</a:t>
            </a:r>
          </a:p>
        </p:txBody>
      </p:sp>
      <p:grpSp>
        <p:nvGrpSpPr>
          <p:cNvPr id="8" name="Group 7">
            <a:extLst>
              <a:ext uri="{FF2B5EF4-FFF2-40B4-BE49-F238E27FC236}">
                <a16:creationId xmlns:a16="http://schemas.microsoft.com/office/drawing/2014/main" id="{CA25098A-3C94-127E-2489-5659B2BD3CB2}"/>
              </a:ext>
            </a:extLst>
          </p:cNvPr>
          <p:cNvGrpSpPr/>
          <p:nvPr/>
        </p:nvGrpSpPr>
        <p:grpSpPr>
          <a:xfrm>
            <a:off x="293855" y="1690688"/>
            <a:ext cx="8951444" cy="5131535"/>
            <a:chOff x="1849700" y="1690688"/>
            <a:chExt cx="8951444" cy="5131535"/>
          </a:xfrm>
        </p:grpSpPr>
        <p:grpSp>
          <p:nvGrpSpPr>
            <p:cNvPr id="3" name="Group 2">
              <a:extLst>
                <a:ext uri="{FF2B5EF4-FFF2-40B4-BE49-F238E27FC236}">
                  <a16:creationId xmlns:a16="http://schemas.microsoft.com/office/drawing/2014/main" id="{C775113A-7D6E-9F4F-9F58-123FB23176D2}"/>
                </a:ext>
              </a:extLst>
            </p:cNvPr>
            <p:cNvGrpSpPr/>
            <p:nvPr/>
          </p:nvGrpSpPr>
          <p:grpSpPr>
            <a:xfrm>
              <a:off x="1849700" y="1690688"/>
              <a:ext cx="8951444" cy="4762203"/>
              <a:chOff x="6600586" y="1892419"/>
              <a:chExt cx="5569527" cy="2650481"/>
            </a:xfrm>
          </p:grpSpPr>
          <p:pic>
            <p:nvPicPr>
              <p:cNvPr id="9" name="Picture 8">
                <a:extLst>
                  <a:ext uri="{FF2B5EF4-FFF2-40B4-BE49-F238E27FC236}">
                    <a16:creationId xmlns:a16="http://schemas.microsoft.com/office/drawing/2014/main" id="{CC92829F-BE78-994F-AEC5-9D6877B88686}"/>
                  </a:ext>
                </a:extLst>
              </p:cNvPr>
              <p:cNvPicPr>
                <a:picLocks noChangeAspect="1"/>
              </p:cNvPicPr>
              <p:nvPr/>
            </p:nvPicPr>
            <p:blipFill>
              <a:blip r:embed="rId3"/>
              <a:stretch>
                <a:fillRect/>
              </a:stretch>
            </p:blipFill>
            <p:spPr>
              <a:xfrm>
                <a:off x="6600586" y="2223793"/>
                <a:ext cx="5569527" cy="1185124"/>
              </a:xfrm>
              <a:prstGeom prst="rect">
                <a:avLst/>
              </a:prstGeom>
              <a:ln>
                <a:noFill/>
              </a:ln>
            </p:spPr>
          </p:pic>
          <p:pic>
            <p:nvPicPr>
              <p:cNvPr id="10" name="Picture 9">
                <a:extLst>
                  <a:ext uri="{FF2B5EF4-FFF2-40B4-BE49-F238E27FC236}">
                    <a16:creationId xmlns:a16="http://schemas.microsoft.com/office/drawing/2014/main" id="{59768D91-0211-4E40-AEEB-CCF6AFAB1B4C}"/>
                  </a:ext>
                </a:extLst>
              </p:cNvPr>
              <p:cNvPicPr>
                <a:picLocks noChangeAspect="1"/>
              </p:cNvPicPr>
              <p:nvPr/>
            </p:nvPicPr>
            <p:blipFill>
              <a:blip r:embed="rId4"/>
              <a:stretch>
                <a:fillRect/>
              </a:stretch>
            </p:blipFill>
            <p:spPr>
              <a:xfrm>
                <a:off x="6600586" y="3449084"/>
                <a:ext cx="5569527" cy="1093816"/>
              </a:xfrm>
              <a:prstGeom prst="rect">
                <a:avLst/>
              </a:prstGeom>
              <a:ln>
                <a:noFill/>
              </a:ln>
            </p:spPr>
          </p:pic>
          <p:sp>
            <p:nvSpPr>
              <p:cNvPr id="11" name="TextBox 10">
                <a:extLst>
                  <a:ext uri="{FF2B5EF4-FFF2-40B4-BE49-F238E27FC236}">
                    <a16:creationId xmlns:a16="http://schemas.microsoft.com/office/drawing/2014/main" id="{23BA99D6-AB72-AA4B-8043-36D903E87366}"/>
                  </a:ext>
                </a:extLst>
              </p:cNvPr>
              <p:cNvSpPr txBox="1"/>
              <p:nvPr/>
            </p:nvSpPr>
            <p:spPr>
              <a:xfrm>
                <a:off x="8687185" y="1892419"/>
                <a:ext cx="1396328" cy="291207"/>
              </a:xfrm>
              <a:prstGeom prst="rect">
                <a:avLst/>
              </a:prstGeom>
              <a:noFill/>
              <a:ln>
                <a:noFill/>
              </a:ln>
            </p:spPr>
            <p:txBody>
              <a:bodyPr wrap="none" rtlCol="0">
                <a:spAutoFit/>
              </a:bodyPr>
              <a:lstStyle/>
              <a:p>
                <a:pPr algn="ctr"/>
                <a:r>
                  <a:rPr lang="en-US" sz="2800" dirty="0"/>
                  <a:t>Expected data</a:t>
                </a:r>
              </a:p>
            </p:txBody>
          </p:sp>
        </p:grpSp>
        <p:sp>
          <p:nvSpPr>
            <p:cNvPr id="4" name="TextBox 3">
              <a:extLst>
                <a:ext uri="{FF2B5EF4-FFF2-40B4-BE49-F238E27FC236}">
                  <a16:creationId xmlns:a16="http://schemas.microsoft.com/office/drawing/2014/main" id="{8616F10F-9F2B-5393-0B7F-776E43467760}"/>
                </a:ext>
              </a:extLst>
            </p:cNvPr>
            <p:cNvSpPr txBox="1"/>
            <p:nvPr/>
          </p:nvSpPr>
          <p:spPr>
            <a:xfrm>
              <a:off x="5203319" y="6452891"/>
              <a:ext cx="2412132" cy="369332"/>
            </a:xfrm>
            <a:prstGeom prst="rect">
              <a:avLst/>
            </a:prstGeom>
            <a:noFill/>
          </p:spPr>
          <p:txBody>
            <a:bodyPr wrap="square" rtlCol="0">
              <a:spAutoFit/>
            </a:bodyPr>
            <a:lstStyle/>
            <a:p>
              <a:pPr algn="ctr"/>
              <a:r>
                <a:rPr lang="en-US" dirty="0"/>
                <a:t>0 order</a:t>
              </a:r>
            </a:p>
          </p:txBody>
        </p:sp>
        <p:sp>
          <p:nvSpPr>
            <p:cNvPr id="6" name="TextBox 5">
              <a:extLst>
                <a:ext uri="{FF2B5EF4-FFF2-40B4-BE49-F238E27FC236}">
                  <a16:creationId xmlns:a16="http://schemas.microsoft.com/office/drawing/2014/main" id="{96AADA4B-E446-368C-4EDE-70C956C2D514}"/>
                </a:ext>
              </a:extLst>
            </p:cNvPr>
            <p:cNvSpPr txBox="1"/>
            <p:nvPr/>
          </p:nvSpPr>
          <p:spPr>
            <a:xfrm>
              <a:off x="7798668" y="6452891"/>
              <a:ext cx="2412132" cy="369332"/>
            </a:xfrm>
            <a:prstGeom prst="rect">
              <a:avLst/>
            </a:prstGeom>
            <a:noFill/>
          </p:spPr>
          <p:txBody>
            <a:bodyPr wrap="square" rtlCol="0">
              <a:spAutoFit/>
            </a:bodyPr>
            <a:lstStyle/>
            <a:p>
              <a:pPr algn="ctr"/>
              <a:r>
                <a:rPr lang="en-US" dirty="0"/>
                <a:t>+1, 2, 3 orders</a:t>
              </a:r>
            </a:p>
          </p:txBody>
        </p:sp>
        <p:sp>
          <p:nvSpPr>
            <p:cNvPr id="7" name="TextBox 6">
              <a:extLst>
                <a:ext uri="{FF2B5EF4-FFF2-40B4-BE49-F238E27FC236}">
                  <a16:creationId xmlns:a16="http://schemas.microsoft.com/office/drawing/2014/main" id="{FE95B164-66F1-B117-5DEA-068944347B6E}"/>
                </a:ext>
              </a:extLst>
            </p:cNvPr>
            <p:cNvSpPr txBox="1"/>
            <p:nvPr/>
          </p:nvSpPr>
          <p:spPr>
            <a:xfrm>
              <a:off x="2791187" y="6452891"/>
              <a:ext cx="2412132" cy="369332"/>
            </a:xfrm>
            <a:prstGeom prst="rect">
              <a:avLst/>
            </a:prstGeom>
            <a:noFill/>
          </p:spPr>
          <p:txBody>
            <a:bodyPr wrap="square" rtlCol="0">
              <a:spAutoFit/>
            </a:bodyPr>
            <a:lstStyle/>
            <a:p>
              <a:pPr algn="ctr"/>
              <a:r>
                <a:rPr lang="en-US" dirty="0"/>
                <a:t>-1, 2, 3 orders</a:t>
              </a:r>
            </a:p>
          </p:txBody>
        </p:sp>
      </p:grpSp>
      <p:sp>
        <p:nvSpPr>
          <p:cNvPr id="17" name="TextBox 16">
            <a:extLst>
              <a:ext uri="{FF2B5EF4-FFF2-40B4-BE49-F238E27FC236}">
                <a16:creationId xmlns:a16="http://schemas.microsoft.com/office/drawing/2014/main" id="{5EAEF6E8-7C7F-34D8-9B43-C23291242A2F}"/>
              </a:ext>
            </a:extLst>
          </p:cNvPr>
          <p:cNvSpPr txBox="1"/>
          <p:nvPr/>
        </p:nvSpPr>
        <p:spPr>
          <a:xfrm>
            <a:off x="9396055" y="3350753"/>
            <a:ext cx="2597624" cy="1938992"/>
          </a:xfrm>
          <a:prstGeom prst="rect">
            <a:avLst/>
          </a:prstGeom>
          <a:noFill/>
        </p:spPr>
        <p:txBody>
          <a:bodyPr wrap="square" rtlCol="0">
            <a:spAutoFit/>
          </a:bodyPr>
          <a:lstStyle/>
          <a:p>
            <a:r>
              <a:rPr lang="en-US" sz="2400" dirty="0"/>
              <a:t>Science goals:</a:t>
            </a:r>
          </a:p>
          <a:p>
            <a:r>
              <a:rPr lang="en-US" sz="2400" dirty="0"/>
              <a:t>Measure abundance and temperature distribution</a:t>
            </a:r>
          </a:p>
        </p:txBody>
      </p:sp>
    </p:spTree>
    <p:extLst>
      <p:ext uri="{BB962C8B-B14F-4D97-AF65-F5344CB8AC3E}">
        <p14:creationId xmlns:p14="http://schemas.microsoft.com/office/powerpoint/2010/main" val="3702526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7844-4B24-8611-68A6-CE04013DC229}"/>
              </a:ext>
            </a:extLst>
          </p:cNvPr>
          <p:cNvSpPr>
            <a:spLocks noGrp="1"/>
          </p:cNvSpPr>
          <p:nvPr>
            <p:ph type="title"/>
          </p:nvPr>
        </p:nvSpPr>
        <p:spPr/>
        <p:txBody>
          <a:bodyPr/>
          <a:lstStyle/>
          <a:p>
            <a:r>
              <a:rPr lang="en-US" dirty="0"/>
              <a:t>EUV CME and Coronal Connectivity Observatory (ECCCO) – PI: K. Reeves (SAO)</a:t>
            </a:r>
          </a:p>
        </p:txBody>
      </p:sp>
      <p:sp>
        <p:nvSpPr>
          <p:cNvPr id="19" name="TextBox 18">
            <a:extLst>
              <a:ext uri="{FF2B5EF4-FFF2-40B4-BE49-F238E27FC236}">
                <a16:creationId xmlns:a16="http://schemas.microsoft.com/office/drawing/2014/main" id="{219CB2C3-F0FF-E6B5-A922-C893215080E1}"/>
              </a:ext>
            </a:extLst>
          </p:cNvPr>
          <p:cNvSpPr txBox="1"/>
          <p:nvPr/>
        </p:nvSpPr>
        <p:spPr>
          <a:xfrm>
            <a:off x="141598" y="2030237"/>
            <a:ext cx="4107650" cy="1569660"/>
          </a:xfrm>
          <a:prstGeom prst="rect">
            <a:avLst/>
          </a:prstGeom>
          <a:noFill/>
        </p:spPr>
        <p:txBody>
          <a:bodyPr wrap="square" rtlCol="0">
            <a:spAutoFit/>
          </a:bodyPr>
          <a:lstStyle/>
          <a:p>
            <a:r>
              <a:rPr lang="en-US" sz="2400" b="1" dirty="0"/>
              <a:t>ECCCO proposed to SMEX 2022</a:t>
            </a:r>
          </a:p>
          <a:p>
            <a:endParaRPr lang="en-US" dirty="0"/>
          </a:p>
          <a:p>
            <a:r>
              <a:rPr lang="en-US" dirty="0"/>
              <a:t>Instrument complement includes: </a:t>
            </a:r>
          </a:p>
          <a:p>
            <a:pPr marL="285750" indent="-285750">
              <a:buFont typeface="Arial" panose="020B0604020202020204" pitchFamily="34" charset="0"/>
              <a:buChar char="•"/>
            </a:pPr>
            <a:r>
              <a:rPr lang="en-US" dirty="0"/>
              <a:t>Wide field EUV 2-channel imager</a:t>
            </a:r>
          </a:p>
          <a:p>
            <a:pPr marL="285750" indent="-285750">
              <a:buFont typeface="Arial" panose="020B0604020202020204" pitchFamily="34" charset="0"/>
              <a:buChar char="•"/>
            </a:pPr>
            <a:r>
              <a:rPr lang="en-US" dirty="0"/>
              <a:t>EUV Imaging spectrographs (2)</a:t>
            </a:r>
          </a:p>
        </p:txBody>
      </p:sp>
      <p:grpSp>
        <p:nvGrpSpPr>
          <p:cNvPr id="39" name="Group 38">
            <a:extLst>
              <a:ext uri="{FF2B5EF4-FFF2-40B4-BE49-F238E27FC236}">
                <a16:creationId xmlns:a16="http://schemas.microsoft.com/office/drawing/2014/main" id="{F7A31D6E-6229-35F0-8727-0179B9240A8D}"/>
              </a:ext>
            </a:extLst>
          </p:cNvPr>
          <p:cNvGrpSpPr>
            <a:grpSpLocks noChangeAspect="1"/>
          </p:cNvGrpSpPr>
          <p:nvPr/>
        </p:nvGrpSpPr>
        <p:grpSpPr>
          <a:xfrm>
            <a:off x="141598" y="3939446"/>
            <a:ext cx="5591475" cy="2730596"/>
            <a:chOff x="4857921" y="1973518"/>
            <a:chExt cx="7115227" cy="3474720"/>
          </a:xfrm>
        </p:grpSpPr>
        <p:pic>
          <p:nvPicPr>
            <p:cNvPr id="20" name="Picture 19">
              <a:extLst>
                <a:ext uri="{FF2B5EF4-FFF2-40B4-BE49-F238E27FC236}">
                  <a16:creationId xmlns:a16="http://schemas.microsoft.com/office/drawing/2014/main" id="{BE1F4A9D-B285-949D-BA4E-16D11F601CE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57921" y="1973518"/>
              <a:ext cx="3472000" cy="3474720"/>
            </a:xfrm>
            <a:prstGeom prst="rect">
              <a:avLst/>
            </a:prstGeom>
          </p:spPr>
        </p:pic>
        <p:pic>
          <p:nvPicPr>
            <p:cNvPr id="21" name="Picture 20">
              <a:extLst>
                <a:ext uri="{FF2B5EF4-FFF2-40B4-BE49-F238E27FC236}">
                  <a16:creationId xmlns:a16="http://schemas.microsoft.com/office/drawing/2014/main" id="{535E0DCA-6014-5EEA-1B58-8EEC2FA59DC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488383" y="1973518"/>
              <a:ext cx="3484765" cy="3474720"/>
            </a:xfrm>
            <a:prstGeom prst="rect">
              <a:avLst/>
            </a:prstGeom>
          </p:spPr>
        </p:pic>
        <p:sp>
          <p:nvSpPr>
            <p:cNvPr id="22" name="TextBox 21">
              <a:extLst>
                <a:ext uri="{FF2B5EF4-FFF2-40B4-BE49-F238E27FC236}">
                  <a16:creationId xmlns:a16="http://schemas.microsoft.com/office/drawing/2014/main" id="{DD887966-236A-7BE2-DD73-CCFDA1C2D25C}"/>
                </a:ext>
              </a:extLst>
            </p:cNvPr>
            <p:cNvSpPr txBox="1"/>
            <p:nvPr/>
          </p:nvSpPr>
          <p:spPr>
            <a:xfrm>
              <a:off x="5850769" y="2075833"/>
              <a:ext cx="1486304" cy="646331"/>
            </a:xfrm>
            <a:prstGeom prst="rect">
              <a:avLst/>
            </a:prstGeom>
            <a:noFill/>
          </p:spPr>
          <p:txBody>
            <a:bodyPr wrap="none" rtlCol="0">
              <a:spAutoFit/>
            </a:bodyPr>
            <a:lstStyle/>
            <a:p>
              <a:pPr algn="ctr"/>
              <a:r>
                <a:rPr lang="en-US" dirty="0">
                  <a:solidFill>
                    <a:schemeClr val="bg1"/>
                  </a:solidFill>
                </a:rPr>
                <a:t>Short channel</a:t>
              </a:r>
            </a:p>
            <a:p>
              <a:pPr algn="ctr"/>
              <a:r>
                <a:rPr lang="en-US" dirty="0">
                  <a:solidFill>
                    <a:schemeClr val="bg1"/>
                  </a:solidFill>
                </a:rPr>
                <a:t>13.1 nm</a:t>
              </a:r>
            </a:p>
          </p:txBody>
        </p:sp>
        <p:sp>
          <p:nvSpPr>
            <p:cNvPr id="23" name="TextBox 22">
              <a:extLst>
                <a:ext uri="{FF2B5EF4-FFF2-40B4-BE49-F238E27FC236}">
                  <a16:creationId xmlns:a16="http://schemas.microsoft.com/office/drawing/2014/main" id="{798315AE-633B-7981-6B82-7BF2FCAF363D}"/>
                </a:ext>
              </a:extLst>
            </p:cNvPr>
            <p:cNvSpPr txBox="1"/>
            <p:nvPr/>
          </p:nvSpPr>
          <p:spPr>
            <a:xfrm>
              <a:off x="9587518" y="2053035"/>
              <a:ext cx="1430200" cy="646331"/>
            </a:xfrm>
            <a:prstGeom prst="rect">
              <a:avLst/>
            </a:prstGeom>
            <a:noFill/>
          </p:spPr>
          <p:txBody>
            <a:bodyPr wrap="none" rtlCol="0">
              <a:spAutoFit/>
            </a:bodyPr>
            <a:lstStyle/>
            <a:p>
              <a:pPr algn="ctr"/>
              <a:r>
                <a:rPr lang="en-US" dirty="0">
                  <a:solidFill>
                    <a:schemeClr val="bg1"/>
                  </a:solidFill>
                </a:rPr>
                <a:t>Long channel</a:t>
              </a:r>
            </a:p>
            <a:p>
              <a:pPr algn="ctr"/>
              <a:r>
                <a:rPr lang="en-US" dirty="0">
                  <a:solidFill>
                    <a:schemeClr val="bg1"/>
                  </a:solidFill>
                </a:rPr>
                <a:t>19.3 nm</a:t>
              </a:r>
            </a:p>
          </p:txBody>
        </p:sp>
      </p:grpSp>
      <p:grpSp>
        <p:nvGrpSpPr>
          <p:cNvPr id="24" name="Group 23">
            <a:extLst>
              <a:ext uri="{FF2B5EF4-FFF2-40B4-BE49-F238E27FC236}">
                <a16:creationId xmlns:a16="http://schemas.microsoft.com/office/drawing/2014/main" id="{AFC4AB2D-7AF5-762E-C1A4-08E9E323B692}"/>
              </a:ext>
            </a:extLst>
          </p:cNvPr>
          <p:cNvGrpSpPr>
            <a:grpSpLocks noChangeAspect="1"/>
          </p:cNvGrpSpPr>
          <p:nvPr/>
        </p:nvGrpSpPr>
        <p:grpSpPr>
          <a:xfrm>
            <a:off x="5733073" y="2064143"/>
            <a:ext cx="6405877" cy="3411057"/>
            <a:chOff x="-938" y="15049561"/>
            <a:chExt cx="5928010" cy="3001967"/>
          </a:xfrm>
        </p:grpSpPr>
        <p:pic>
          <p:nvPicPr>
            <p:cNvPr id="25" name="Picture 24">
              <a:extLst>
                <a:ext uri="{FF2B5EF4-FFF2-40B4-BE49-F238E27FC236}">
                  <a16:creationId xmlns:a16="http://schemas.microsoft.com/office/drawing/2014/main" id="{46542411-0A00-D517-BA3D-E53FEAC139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9062" y="16047983"/>
              <a:ext cx="5786386" cy="1405515"/>
            </a:xfrm>
            <a:prstGeom prst="rect">
              <a:avLst/>
            </a:prstGeom>
          </p:spPr>
        </p:pic>
        <p:sp>
          <p:nvSpPr>
            <p:cNvPr id="26" name="TextBox 25">
              <a:extLst>
                <a:ext uri="{FF2B5EF4-FFF2-40B4-BE49-F238E27FC236}">
                  <a16:creationId xmlns:a16="http://schemas.microsoft.com/office/drawing/2014/main" id="{569FE010-3217-F1B4-116E-79373D775E3B}"/>
                </a:ext>
              </a:extLst>
            </p:cNvPr>
            <p:cNvSpPr txBox="1"/>
            <p:nvPr/>
          </p:nvSpPr>
          <p:spPr>
            <a:xfrm>
              <a:off x="5074787" y="17589863"/>
              <a:ext cx="852285" cy="461665"/>
            </a:xfrm>
            <a:prstGeom prst="rect">
              <a:avLst/>
            </a:prstGeom>
            <a:solidFill>
              <a:schemeClr val="bg1"/>
            </a:solidFill>
          </p:spPr>
          <p:txBody>
            <a:bodyPr wrap="none" rtlCol="0">
              <a:spAutoFit/>
            </a:bodyPr>
            <a:lstStyle/>
            <a:p>
              <a:r>
                <a:rPr lang="en-US" sz="1200" dirty="0">
                  <a:latin typeface="Helvetica" pitchFamily="2" charset="0"/>
                </a:rPr>
                <a:t>RAL CCD</a:t>
              </a:r>
            </a:p>
            <a:p>
              <a:r>
                <a:rPr lang="en-US" sz="1200" dirty="0">
                  <a:latin typeface="Helvetica" pitchFamily="2" charset="0"/>
                </a:rPr>
                <a:t>Camera</a:t>
              </a:r>
            </a:p>
          </p:txBody>
        </p:sp>
        <p:sp>
          <p:nvSpPr>
            <p:cNvPr id="27" name="TextBox 26">
              <a:extLst>
                <a:ext uri="{FF2B5EF4-FFF2-40B4-BE49-F238E27FC236}">
                  <a16:creationId xmlns:a16="http://schemas.microsoft.com/office/drawing/2014/main" id="{8E6BAEAE-D941-745E-FEC4-E116AE193CCF}"/>
                </a:ext>
              </a:extLst>
            </p:cNvPr>
            <p:cNvSpPr txBox="1"/>
            <p:nvPr/>
          </p:nvSpPr>
          <p:spPr>
            <a:xfrm>
              <a:off x="1729856" y="15049561"/>
              <a:ext cx="2476639" cy="584776"/>
            </a:xfrm>
            <a:prstGeom prst="rect">
              <a:avLst/>
            </a:prstGeom>
            <a:solidFill>
              <a:schemeClr val="bg1"/>
            </a:solidFill>
          </p:spPr>
          <p:txBody>
            <a:bodyPr wrap="square" rtlCol="0">
              <a:spAutoFit/>
            </a:bodyPr>
            <a:lstStyle/>
            <a:p>
              <a:r>
                <a:rPr lang="en-US" sz="1600" dirty="0">
                  <a:latin typeface="Helvetica" pitchFamily="2" charset="0"/>
                </a:rPr>
                <a:t>Prime Focus Reflective Grating Spectrometer</a:t>
              </a:r>
            </a:p>
          </p:txBody>
        </p:sp>
        <p:sp>
          <p:nvSpPr>
            <p:cNvPr id="28" name="TextBox 27">
              <a:extLst>
                <a:ext uri="{FF2B5EF4-FFF2-40B4-BE49-F238E27FC236}">
                  <a16:creationId xmlns:a16="http://schemas.microsoft.com/office/drawing/2014/main" id="{37EAEC9F-C776-3E2E-A819-497E7A0CF8D1}"/>
                </a:ext>
              </a:extLst>
            </p:cNvPr>
            <p:cNvSpPr txBox="1"/>
            <p:nvPr/>
          </p:nvSpPr>
          <p:spPr>
            <a:xfrm>
              <a:off x="148997" y="15253472"/>
              <a:ext cx="841897" cy="461665"/>
            </a:xfrm>
            <a:prstGeom prst="rect">
              <a:avLst/>
            </a:prstGeom>
            <a:solidFill>
              <a:schemeClr val="bg1"/>
            </a:solidFill>
          </p:spPr>
          <p:txBody>
            <a:bodyPr wrap="none" rtlCol="0">
              <a:spAutoFit/>
            </a:bodyPr>
            <a:lstStyle/>
            <a:p>
              <a:r>
                <a:rPr lang="en-US" sz="1200" dirty="0">
                  <a:latin typeface="Helvetica" pitchFamily="2" charset="0"/>
                </a:rPr>
                <a:t>Entrance </a:t>
              </a:r>
            </a:p>
            <a:p>
              <a:r>
                <a:rPr lang="en-US" sz="1200" dirty="0">
                  <a:latin typeface="Helvetica" pitchFamily="2" charset="0"/>
                </a:rPr>
                <a:t>Filter </a:t>
              </a:r>
            </a:p>
          </p:txBody>
        </p:sp>
        <p:sp>
          <p:nvSpPr>
            <p:cNvPr id="29" name="TextBox 28">
              <a:extLst>
                <a:ext uri="{FF2B5EF4-FFF2-40B4-BE49-F238E27FC236}">
                  <a16:creationId xmlns:a16="http://schemas.microsoft.com/office/drawing/2014/main" id="{9857C9B0-FCB0-EFE3-7492-91491D1E347A}"/>
                </a:ext>
              </a:extLst>
            </p:cNvPr>
            <p:cNvSpPr txBox="1"/>
            <p:nvPr/>
          </p:nvSpPr>
          <p:spPr>
            <a:xfrm>
              <a:off x="-938" y="17286602"/>
              <a:ext cx="587020" cy="461665"/>
            </a:xfrm>
            <a:prstGeom prst="rect">
              <a:avLst/>
            </a:prstGeom>
            <a:solidFill>
              <a:schemeClr val="bg1"/>
            </a:solidFill>
          </p:spPr>
          <p:txBody>
            <a:bodyPr wrap="none" rtlCol="0">
              <a:spAutoFit/>
            </a:bodyPr>
            <a:lstStyle/>
            <a:p>
              <a:r>
                <a:rPr lang="en-US" sz="1200" dirty="0">
                  <a:latin typeface="Helvetica" pitchFamily="2" charset="0"/>
                </a:rPr>
                <a:t>Front </a:t>
              </a:r>
            </a:p>
            <a:p>
              <a:r>
                <a:rPr lang="en-US" sz="1200" dirty="0">
                  <a:latin typeface="Helvetica" pitchFamily="2" charset="0"/>
                </a:rPr>
                <a:t>Hatch</a:t>
              </a:r>
            </a:p>
          </p:txBody>
        </p:sp>
        <p:sp>
          <p:nvSpPr>
            <p:cNvPr id="30" name="TextBox 29">
              <a:extLst>
                <a:ext uri="{FF2B5EF4-FFF2-40B4-BE49-F238E27FC236}">
                  <a16:creationId xmlns:a16="http://schemas.microsoft.com/office/drawing/2014/main" id="{69FD0DF8-D816-F5CE-09F9-54FF545C1203}"/>
                </a:ext>
              </a:extLst>
            </p:cNvPr>
            <p:cNvSpPr txBox="1"/>
            <p:nvPr/>
          </p:nvSpPr>
          <p:spPr>
            <a:xfrm>
              <a:off x="775389" y="17696015"/>
              <a:ext cx="1047082" cy="276999"/>
            </a:xfrm>
            <a:prstGeom prst="rect">
              <a:avLst/>
            </a:prstGeom>
            <a:solidFill>
              <a:schemeClr val="bg1"/>
            </a:solidFill>
          </p:spPr>
          <p:txBody>
            <a:bodyPr wrap="none" rtlCol="0">
              <a:spAutoFit/>
            </a:bodyPr>
            <a:lstStyle/>
            <a:p>
              <a:r>
                <a:rPr lang="en-US" sz="1200" dirty="0">
                  <a:latin typeface="Helvetica" pitchFamily="2" charset="0"/>
                </a:rPr>
                <a:t>Focus Mirror</a:t>
              </a:r>
            </a:p>
          </p:txBody>
        </p:sp>
        <p:sp>
          <p:nvSpPr>
            <p:cNvPr id="31" name="TextBox 30">
              <a:extLst>
                <a:ext uri="{FF2B5EF4-FFF2-40B4-BE49-F238E27FC236}">
                  <a16:creationId xmlns:a16="http://schemas.microsoft.com/office/drawing/2014/main" id="{7BAF99FD-CAF3-44EF-3C49-3BB3A167907F}"/>
                </a:ext>
              </a:extLst>
            </p:cNvPr>
            <p:cNvSpPr txBox="1"/>
            <p:nvPr/>
          </p:nvSpPr>
          <p:spPr>
            <a:xfrm>
              <a:off x="3980934" y="15572060"/>
              <a:ext cx="926857" cy="276999"/>
            </a:xfrm>
            <a:prstGeom prst="rect">
              <a:avLst/>
            </a:prstGeom>
            <a:solidFill>
              <a:schemeClr val="bg1"/>
            </a:solidFill>
          </p:spPr>
          <p:txBody>
            <a:bodyPr wrap="none" rtlCol="0">
              <a:spAutoFit/>
            </a:bodyPr>
            <a:lstStyle/>
            <a:p>
              <a:r>
                <a:rPr lang="en-US" sz="1200" dirty="0">
                  <a:latin typeface="Helvetica" pitchFamily="2" charset="0"/>
                </a:rPr>
                <a:t>Fold Mirror</a:t>
              </a:r>
            </a:p>
          </p:txBody>
        </p:sp>
        <p:cxnSp>
          <p:nvCxnSpPr>
            <p:cNvPr id="32" name="Straight Arrow Connector 31">
              <a:extLst>
                <a:ext uri="{FF2B5EF4-FFF2-40B4-BE49-F238E27FC236}">
                  <a16:creationId xmlns:a16="http://schemas.microsoft.com/office/drawing/2014/main" id="{63B6191C-2AB0-B74A-E483-0025F0721D48}"/>
                </a:ext>
              </a:extLst>
            </p:cNvPr>
            <p:cNvCxnSpPr>
              <a:cxnSpLocks/>
            </p:cNvCxnSpPr>
            <p:nvPr/>
          </p:nvCxnSpPr>
          <p:spPr>
            <a:xfrm>
              <a:off x="4441723" y="15797601"/>
              <a:ext cx="261793" cy="34387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8835433-3484-D991-6876-067238D2A6ED}"/>
                </a:ext>
              </a:extLst>
            </p:cNvPr>
            <p:cNvCxnSpPr>
              <a:cxnSpLocks/>
            </p:cNvCxnSpPr>
            <p:nvPr/>
          </p:nvCxnSpPr>
          <p:spPr>
            <a:xfrm flipV="1">
              <a:off x="5476203" y="17131565"/>
              <a:ext cx="2503" cy="43249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754F37C-DA5C-B892-0814-82F12F6C1207}"/>
                </a:ext>
              </a:extLst>
            </p:cNvPr>
            <p:cNvCxnSpPr>
              <a:cxnSpLocks/>
            </p:cNvCxnSpPr>
            <p:nvPr/>
          </p:nvCxnSpPr>
          <p:spPr>
            <a:xfrm flipH="1" flipV="1">
              <a:off x="693984" y="17246887"/>
              <a:ext cx="296910" cy="46130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D649FC3-430E-500D-422A-143A8DA33A0E}"/>
                </a:ext>
              </a:extLst>
            </p:cNvPr>
            <p:cNvCxnSpPr>
              <a:cxnSpLocks/>
            </p:cNvCxnSpPr>
            <p:nvPr/>
          </p:nvCxnSpPr>
          <p:spPr>
            <a:xfrm>
              <a:off x="384773" y="15686073"/>
              <a:ext cx="0" cy="36191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2A443CF-65A9-E0AD-74DB-557C79203E16}"/>
                </a:ext>
              </a:extLst>
            </p:cNvPr>
            <p:cNvCxnSpPr>
              <a:cxnSpLocks/>
            </p:cNvCxnSpPr>
            <p:nvPr/>
          </p:nvCxnSpPr>
          <p:spPr>
            <a:xfrm flipV="1">
              <a:off x="174397" y="16784913"/>
              <a:ext cx="174753" cy="47871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21331E3-A964-6142-7FB8-9AA6C02F1995}"/>
                </a:ext>
              </a:extLst>
            </p:cNvPr>
            <p:cNvSpPr txBox="1"/>
            <p:nvPr/>
          </p:nvSpPr>
          <p:spPr>
            <a:xfrm>
              <a:off x="4788505" y="15058779"/>
              <a:ext cx="1048300" cy="461665"/>
            </a:xfrm>
            <a:prstGeom prst="rect">
              <a:avLst/>
            </a:prstGeom>
            <a:solidFill>
              <a:schemeClr val="bg1"/>
            </a:solidFill>
          </p:spPr>
          <p:txBody>
            <a:bodyPr wrap="none" rtlCol="0">
              <a:spAutoFit/>
            </a:bodyPr>
            <a:lstStyle/>
            <a:p>
              <a:r>
                <a:rPr lang="en-US" sz="1200" dirty="0">
                  <a:latin typeface="Helvetica" pitchFamily="2" charset="0"/>
                </a:rPr>
                <a:t>Filter Wheel</a:t>
              </a:r>
            </a:p>
            <a:p>
              <a:r>
                <a:rPr lang="en-US" sz="1200" dirty="0">
                  <a:latin typeface="Helvetica" pitchFamily="2" charset="0"/>
                </a:rPr>
                <a:t>Shutter Assy</a:t>
              </a:r>
            </a:p>
          </p:txBody>
        </p:sp>
        <p:cxnSp>
          <p:nvCxnSpPr>
            <p:cNvPr id="38" name="Straight Arrow Connector 37">
              <a:extLst>
                <a:ext uri="{FF2B5EF4-FFF2-40B4-BE49-F238E27FC236}">
                  <a16:creationId xmlns:a16="http://schemas.microsoft.com/office/drawing/2014/main" id="{5BF2D51C-4410-8345-7B3D-5C87BF107737}"/>
                </a:ext>
              </a:extLst>
            </p:cNvPr>
            <p:cNvCxnSpPr>
              <a:cxnSpLocks/>
            </p:cNvCxnSpPr>
            <p:nvPr/>
          </p:nvCxnSpPr>
          <p:spPr>
            <a:xfrm flipH="1">
              <a:off x="5312655" y="15775143"/>
              <a:ext cx="299794" cy="62361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4146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B13F201-4DDE-26F0-6AC8-82F624EA97E6}"/>
              </a:ext>
            </a:extLst>
          </p:cNvPr>
          <p:cNvPicPr>
            <a:picLocks noChangeAspect="1"/>
          </p:cNvPicPr>
          <p:nvPr/>
        </p:nvPicPr>
        <p:blipFill rotWithShape="1">
          <a:blip r:embed="rId2">
            <a:extLst>
              <a:ext uri="{28A0092B-C50C-407E-A947-70E740481C1C}">
                <a14:useLocalDpi xmlns:a14="http://schemas.microsoft.com/office/drawing/2010/main" val="0"/>
              </a:ext>
            </a:extLst>
          </a:blip>
          <a:srcRect t="50178" r="48732"/>
          <a:stretch/>
        </p:blipFill>
        <p:spPr>
          <a:xfrm>
            <a:off x="8252226" y="1977099"/>
            <a:ext cx="3442839" cy="2230469"/>
          </a:xfrm>
          <a:prstGeom prst="rect">
            <a:avLst/>
          </a:prstGeom>
        </p:spPr>
      </p:pic>
      <p:pic>
        <p:nvPicPr>
          <p:cNvPr id="35" name="Picture 34">
            <a:extLst>
              <a:ext uri="{FF2B5EF4-FFF2-40B4-BE49-F238E27FC236}">
                <a16:creationId xmlns:a16="http://schemas.microsoft.com/office/drawing/2014/main" id="{EF3DA74F-DFFF-36C7-3392-06138DEFD6C6}"/>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50178"/>
          <a:stretch/>
        </p:blipFill>
        <p:spPr>
          <a:xfrm>
            <a:off x="8286706" y="4215472"/>
            <a:ext cx="3306204" cy="2196256"/>
          </a:xfrm>
          <a:prstGeom prst="rect">
            <a:avLst/>
          </a:prstGeom>
        </p:spPr>
      </p:pic>
      <p:sp>
        <p:nvSpPr>
          <p:cNvPr id="36" name="TextBox 35">
            <a:extLst>
              <a:ext uri="{FF2B5EF4-FFF2-40B4-BE49-F238E27FC236}">
                <a16:creationId xmlns:a16="http://schemas.microsoft.com/office/drawing/2014/main" id="{1DC8D9BA-A497-8A44-7E71-47B165AA8FFD}"/>
              </a:ext>
            </a:extLst>
          </p:cNvPr>
          <p:cNvSpPr txBox="1"/>
          <p:nvPr/>
        </p:nvSpPr>
        <p:spPr>
          <a:xfrm>
            <a:off x="10677523" y="3321752"/>
            <a:ext cx="759952" cy="369332"/>
          </a:xfrm>
          <a:prstGeom prst="rect">
            <a:avLst/>
          </a:prstGeom>
          <a:noFill/>
        </p:spPr>
        <p:txBody>
          <a:bodyPr wrap="none" rtlCol="0">
            <a:spAutoFit/>
          </a:bodyPr>
          <a:lstStyle/>
          <a:p>
            <a:r>
              <a:rPr lang="en-US" dirty="0">
                <a:solidFill>
                  <a:schemeClr val="bg1"/>
                </a:solidFill>
              </a:rPr>
              <a:t>Fe VIII</a:t>
            </a:r>
          </a:p>
        </p:txBody>
      </p:sp>
      <p:sp>
        <p:nvSpPr>
          <p:cNvPr id="37" name="TextBox 36">
            <a:extLst>
              <a:ext uri="{FF2B5EF4-FFF2-40B4-BE49-F238E27FC236}">
                <a16:creationId xmlns:a16="http://schemas.microsoft.com/office/drawing/2014/main" id="{D47CB05A-30A6-F1E1-0A2D-52F8A2B65119}"/>
              </a:ext>
            </a:extLst>
          </p:cNvPr>
          <p:cNvSpPr txBox="1"/>
          <p:nvPr/>
        </p:nvSpPr>
        <p:spPr>
          <a:xfrm>
            <a:off x="10677523" y="5582687"/>
            <a:ext cx="748731" cy="369332"/>
          </a:xfrm>
          <a:prstGeom prst="rect">
            <a:avLst/>
          </a:prstGeom>
          <a:noFill/>
        </p:spPr>
        <p:txBody>
          <a:bodyPr wrap="none" rtlCol="0">
            <a:spAutoFit/>
          </a:bodyPr>
          <a:lstStyle/>
          <a:p>
            <a:r>
              <a:rPr lang="en-US" dirty="0">
                <a:solidFill>
                  <a:schemeClr val="bg1"/>
                </a:solidFill>
              </a:rPr>
              <a:t>Fe XIII</a:t>
            </a:r>
          </a:p>
        </p:txBody>
      </p:sp>
      <p:sp>
        <p:nvSpPr>
          <p:cNvPr id="38" name="TextBox 37">
            <a:extLst>
              <a:ext uri="{FF2B5EF4-FFF2-40B4-BE49-F238E27FC236}">
                <a16:creationId xmlns:a16="http://schemas.microsoft.com/office/drawing/2014/main" id="{651F73DF-D57B-BBF9-CB6B-6BE110718BDB}"/>
              </a:ext>
            </a:extLst>
          </p:cNvPr>
          <p:cNvSpPr txBox="1"/>
          <p:nvPr/>
        </p:nvSpPr>
        <p:spPr>
          <a:xfrm>
            <a:off x="8904927" y="1732989"/>
            <a:ext cx="2300566" cy="369332"/>
          </a:xfrm>
          <a:prstGeom prst="rect">
            <a:avLst/>
          </a:prstGeom>
          <a:noFill/>
        </p:spPr>
        <p:txBody>
          <a:bodyPr wrap="none" rtlCol="0">
            <a:spAutoFit/>
          </a:bodyPr>
          <a:lstStyle/>
          <a:p>
            <a:r>
              <a:rPr lang="en-US" dirty="0"/>
              <a:t>Spectrally pure images</a:t>
            </a:r>
          </a:p>
        </p:txBody>
      </p:sp>
      <p:sp>
        <p:nvSpPr>
          <p:cNvPr id="2" name="Title 1">
            <a:extLst>
              <a:ext uri="{FF2B5EF4-FFF2-40B4-BE49-F238E27FC236}">
                <a16:creationId xmlns:a16="http://schemas.microsoft.com/office/drawing/2014/main" id="{5F387844-4B24-8611-68A6-CE04013DC229}"/>
              </a:ext>
            </a:extLst>
          </p:cNvPr>
          <p:cNvSpPr>
            <a:spLocks noGrp="1"/>
          </p:cNvSpPr>
          <p:nvPr>
            <p:ph type="title"/>
          </p:nvPr>
        </p:nvSpPr>
        <p:spPr/>
        <p:txBody>
          <a:bodyPr/>
          <a:lstStyle/>
          <a:p>
            <a:r>
              <a:rPr lang="en-US" dirty="0"/>
              <a:t>EUV CME and Coronal Connectivity Observatory (ECCCO) – PI: K. Reeves (SAO)</a:t>
            </a:r>
          </a:p>
        </p:txBody>
      </p:sp>
      <p:pic>
        <p:nvPicPr>
          <p:cNvPr id="26" name="Picture 25">
            <a:extLst>
              <a:ext uri="{FF2B5EF4-FFF2-40B4-BE49-F238E27FC236}">
                <a16:creationId xmlns:a16="http://schemas.microsoft.com/office/drawing/2014/main" id="{4E40D024-E908-DE87-00DB-86FF96E4E7EB}"/>
              </a:ext>
            </a:extLst>
          </p:cNvPr>
          <p:cNvPicPr>
            <a:picLocks noChangeAspect="1"/>
          </p:cNvPicPr>
          <p:nvPr/>
        </p:nvPicPr>
        <p:blipFill rotWithShape="1">
          <a:blip r:embed="rId4">
            <a:extLst>
              <a:ext uri="{28A0092B-C50C-407E-A947-70E740481C1C}">
                <a14:useLocalDpi xmlns:a14="http://schemas.microsoft.com/office/drawing/2010/main" val="0"/>
              </a:ext>
            </a:extLst>
          </a:blip>
          <a:srcRect t="47038"/>
          <a:stretch/>
        </p:blipFill>
        <p:spPr>
          <a:xfrm>
            <a:off x="17866" y="4154405"/>
            <a:ext cx="7772400" cy="1937149"/>
          </a:xfrm>
          <a:prstGeom prst="rect">
            <a:avLst/>
          </a:prstGeom>
        </p:spPr>
      </p:pic>
      <p:grpSp>
        <p:nvGrpSpPr>
          <p:cNvPr id="27" name="Group 26">
            <a:extLst>
              <a:ext uri="{FF2B5EF4-FFF2-40B4-BE49-F238E27FC236}">
                <a16:creationId xmlns:a16="http://schemas.microsoft.com/office/drawing/2014/main" id="{D4024868-F9FC-AAC0-52AA-CCEAFF658DAC}"/>
              </a:ext>
            </a:extLst>
          </p:cNvPr>
          <p:cNvGrpSpPr/>
          <p:nvPr/>
        </p:nvGrpSpPr>
        <p:grpSpPr>
          <a:xfrm>
            <a:off x="326980" y="2163817"/>
            <a:ext cx="5457478" cy="1828800"/>
            <a:chOff x="80769" y="4236396"/>
            <a:chExt cx="5457478" cy="1828800"/>
          </a:xfrm>
        </p:grpSpPr>
        <p:cxnSp>
          <p:nvCxnSpPr>
            <p:cNvPr id="28" name="Straight Arrow Connector 27">
              <a:extLst>
                <a:ext uri="{FF2B5EF4-FFF2-40B4-BE49-F238E27FC236}">
                  <a16:creationId xmlns:a16="http://schemas.microsoft.com/office/drawing/2014/main" id="{99D14107-B6ED-BFD5-EB8A-E9085BFCD805}"/>
                </a:ext>
              </a:extLst>
            </p:cNvPr>
            <p:cNvCxnSpPr/>
            <p:nvPr/>
          </p:nvCxnSpPr>
          <p:spPr>
            <a:xfrm flipH="1">
              <a:off x="80769" y="4922112"/>
              <a:ext cx="557049"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592024B6-C0B5-9C24-3174-4804149F52C1}"/>
                </a:ext>
              </a:extLst>
            </p:cNvPr>
            <p:cNvPicPr>
              <a:picLocks noChangeAspect="1"/>
            </p:cNvPicPr>
            <p:nvPr/>
          </p:nvPicPr>
          <p:blipFill rotWithShape="1">
            <a:blip r:embed="rId5">
              <a:extLst>
                <a:ext uri="{28A0092B-C50C-407E-A947-70E740481C1C}">
                  <a14:useLocalDpi xmlns:a14="http://schemas.microsoft.com/office/drawing/2010/main" val="0"/>
                </a:ext>
              </a:extLst>
            </a:blip>
            <a:srcRect l="52197"/>
            <a:stretch/>
          </p:blipFill>
          <p:spPr>
            <a:xfrm>
              <a:off x="1822843" y="4236396"/>
              <a:ext cx="3715404" cy="1828800"/>
            </a:xfrm>
            <a:prstGeom prst="rect">
              <a:avLst/>
            </a:prstGeom>
          </p:spPr>
        </p:pic>
        <p:pic>
          <p:nvPicPr>
            <p:cNvPr id="30" name="Picture 29">
              <a:extLst>
                <a:ext uri="{FF2B5EF4-FFF2-40B4-BE49-F238E27FC236}">
                  <a16:creationId xmlns:a16="http://schemas.microsoft.com/office/drawing/2014/main" id="{7DE84798-C854-8162-0B58-C06314C27B0B}"/>
                </a:ext>
              </a:extLst>
            </p:cNvPr>
            <p:cNvPicPr>
              <a:picLocks noChangeAspect="1"/>
            </p:cNvPicPr>
            <p:nvPr/>
          </p:nvPicPr>
          <p:blipFill rotWithShape="1">
            <a:blip r:embed="rId6">
              <a:extLst>
                <a:ext uri="{28A0092B-C50C-407E-A947-70E740481C1C}">
                  <a14:useLocalDpi xmlns:a14="http://schemas.microsoft.com/office/drawing/2010/main" val="0"/>
                </a:ext>
              </a:extLst>
            </a:blip>
            <a:srcRect r="93190" b="16888"/>
            <a:stretch/>
          </p:blipFill>
          <p:spPr>
            <a:xfrm>
              <a:off x="1388826" y="4239376"/>
              <a:ext cx="529312" cy="1519944"/>
            </a:xfrm>
            <a:prstGeom prst="rect">
              <a:avLst/>
            </a:prstGeom>
          </p:spPr>
        </p:pic>
        <p:sp>
          <p:nvSpPr>
            <p:cNvPr id="31" name="TextBox 30">
              <a:extLst>
                <a:ext uri="{FF2B5EF4-FFF2-40B4-BE49-F238E27FC236}">
                  <a16:creationId xmlns:a16="http://schemas.microsoft.com/office/drawing/2014/main" id="{03CF939D-6B62-F1BB-161A-C6422D443B19}"/>
                </a:ext>
              </a:extLst>
            </p:cNvPr>
            <p:cNvSpPr txBox="1"/>
            <p:nvPr/>
          </p:nvSpPr>
          <p:spPr>
            <a:xfrm>
              <a:off x="648328" y="4735265"/>
              <a:ext cx="732893" cy="369332"/>
            </a:xfrm>
            <a:prstGeom prst="rect">
              <a:avLst/>
            </a:prstGeom>
            <a:noFill/>
          </p:spPr>
          <p:txBody>
            <a:bodyPr wrap="none" rtlCol="0">
              <a:spAutoFit/>
            </a:bodyPr>
            <a:lstStyle/>
            <a:p>
              <a:r>
                <a:rPr lang="en-US" dirty="0"/>
                <a:t>South</a:t>
              </a:r>
            </a:p>
          </p:txBody>
        </p:sp>
      </p:grpSp>
      <p:sp>
        <p:nvSpPr>
          <p:cNvPr id="42" name="TextBox 41">
            <a:extLst>
              <a:ext uri="{FF2B5EF4-FFF2-40B4-BE49-F238E27FC236}">
                <a16:creationId xmlns:a16="http://schemas.microsoft.com/office/drawing/2014/main" id="{28FD1DBA-2D7F-AE12-301B-66FAAAAA0C5C}"/>
              </a:ext>
            </a:extLst>
          </p:cNvPr>
          <p:cNvSpPr txBox="1"/>
          <p:nvPr/>
        </p:nvSpPr>
        <p:spPr>
          <a:xfrm>
            <a:off x="10666302" y="3329656"/>
            <a:ext cx="759952" cy="369332"/>
          </a:xfrm>
          <a:prstGeom prst="rect">
            <a:avLst/>
          </a:prstGeom>
          <a:noFill/>
        </p:spPr>
        <p:txBody>
          <a:bodyPr wrap="none" rtlCol="0">
            <a:spAutoFit/>
          </a:bodyPr>
          <a:lstStyle/>
          <a:p>
            <a:r>
              <a:rPr lang="en-US" dirty="0"/>
              <a:t>Fe VIII</a:t>
            </a:r>
          </a:p>
        </p:txBody>
      </p:sp>
      <p:sp>
        <p:nvSpPr>
          <p:cNvPr id="43" name="TextBox 42">
            <a:extLst>
              <a:ext uri="{FF2B5EF4-FFF2-40B4-BE49-F238E27FC236}">
                <a16:creationId xmlns:a16="http://schemas.microsoft.com/office/drawing/2014/main" id="{03FE98DE-62C5-EE36-1042-5AD7FFAB9ECB}"/>
              </a:ext>
            </a:extLst>
          </p:cNvPr>
          <p:cNvSpPr txBox="1"/>
          <p:nvPr/>
        </p:nvSpPr>
        <p:spPr>
          <a:xfrm>
            <a:off x="10666302" y="5590591"/>
            <a:ext cx="748731" cy="369332"/>
          </a:xfrm>
          <a:prstGeom prst="rect">
            <a:avLst/>
          </a:prstGeom>
          <a:noFill/>
        </p:spPr>
        <p:txBody>
          <a:bodyPr wrap="none" rtlCol="0">
            <a:spAutoFit/>
          </a:bodyPr>
          <a:lstStyle/>
          <a:p>
            <a:r>
              <a:rPr lang="en-US" dirty="0"/>
              <a:t>Fe XIII</a:t>
            </a:r>
          </a:p>
        </p:txBody>
      </p:sp>
      <p:sp>
        <p:nvSpPr>
          <p:cNvPr id="44" name="TextBox 43">
            <a:extLst>
              <a:ext uri="{FF2B5EF4-FFF2-40B4-BE49-F238E27FC236}">
                <a16:creationId xmlns:a16="http://schemas.microsoft.com/office/drawing/2014/main" id="{F3673308-DED1-6B31-2B3C-280FCDA4068A}"/>
              </a:ext>
            </a:extLst>
          </p:cNvPr>
          <p:cNvSpPr txBox="1"/>
          <p:nvPr/>
        </p:nvSpPr>
        <p:spPr>
          <a:xfrm>
            <a:off x="1627432" y="1686822"/>
            <a:ext cx="4185920" cy="461665"/>
          </a:xfrm>
          <a:prstGeom prst="rect">
            <a:avLst/>
          </a:prstGeom>
          <a:noFill/>
        </p:spPr>
        <p:txBody>
          <a:bodyPr wrap="square" rtlCol="0">
            <a:spAutoFit/>
          </a:bodyPr>
          <a:lstStyle/>
          <a:p>
            <a:pPr algn="ctr"/>
            <a:r>
              <a:rPr lang="en-US" sz="2400" dirty="0"/>
              <a:t>Simulated data</a:t>
            </a:r>
          </a:p>
        </p:txBody>
      </p:sp>
      <p:sp>
        <p:nvSpPr>
          <p:cNvPr id="45" name="Right Arrow 44">
            <a:extLst>
              <a:ext uri="{FF2B5EF4-FFF2-40B4-BE49-F238E27FC236}">
                <a16:creationId xmlns:a16="http://schemas.microsoft.com/office/drawing/2014/main" id="{352F82EE-27F4-DC8E-BF19-25E71A3B6394}"/>
              </a:ext>
            </a:extLst>
          </p:cNvPr>
          <p:cNvSpPr/>
          <p:nvPr/>
        </p:nvSpPr>
        <p:spPr>
          <a:xfrm>
            <a:off x="7857149" y="3764908"/>
            <a:ext cx="774614" cy="455417"/>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6105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2A57-DED8-904E-8E3D-49578B77D11A}"/>
              </a:ext>
            </a:extLst>
          </p:cNvPr>
          <p:cNvSpPr>
            <a:spLocks noGrp="1"/>
          </p:cNvSpPr>
          <p:nvPr>
            <p:ph type="title"/>
          </p:nvPr>
        </p:nvSpPr>
        <p:spPr/>
        <p:txBody>
          <a:bodyPr/>
          <a:lstStyle/>
          <a:p>
            <a:r>
              <a:rPr lang="en-US" dirty="0"/>
              <a:t>Summary</a:t>
            </a:r>
          </a:p>
        </p:txBody>
      </p:sp>
      <p:sp>
        <p:nvSpPr>
          <p:cNvPr id="3" name="TextBox 2">
            <a:extLst>
              <a:ext uri="{FF2B5EF4-FFF2-40B4-BE49-F238E27FC236}">
                <a16:creationId xmlns:a16="http://schemas.microsoft.com/office/drawing/2014/main" id="{D09BD3B7-84A1-064F-BDE9-430F492B45EE}"/>
              </a:ext>
            </a:extLst>
          </p:cNvPr>
          <p:cNvSpPr txBox="1"/>
          <p:nvPr/>
        </p:nvSpPr>
        <p:spPr>
          <a:xfrm>
            <a:off x="1283706" y="5305680"/>
            <a:ext cx="9624588" cy="523220"/>
          </a:xfrm>
          <a:prstGeom prst="rect">
            <a:avLst/>
          </a:prstGeom>
          <a:noFill/>
          <a:ln>
            <a:solidFill>
              <a:schemeClr val="tx1"/>
            </a:solidFill>
          </a:ln>
        </p:spPr>
        <p:txBody>
          <a:bodyPr wrap="square" rtlCol="0">
            <a:spAutoFit/>
          </a:bodyPr>
          <a:lstStyle/>
          <a:p>
            <a:pPr algn="ctr"/>
            <a:r>
              <a:rPr lang="en-US" sz="2800" dirty="0"/>
              <a:t>“Therefore this image is not easy to interpret.”  - R. </a:t>
            </a:r>
            <a:r>
              <a:rPr lang="en-US" sz="2800" dirty="0" err="1"/>
              <a:t>Tousey</a:t>
            </a:r>
            <a:endParaRPr lang="en-US" sz="2800" dirty="0"/>
          </a:p>
        </p:txBody>
      </p:sp>
      <p:grpSp>
        <p:nvGrpSpPr>
          <p:cNvPr id="4" name="Group 3">
            <a:extLst>
              <a:ext uri="{FF2B5EF4-FFF2-40B4-BE49-F238E27FC236}">
                <a16:creationId xmlns:a16="http://schemas.microsoft.com/office/drawing/2014/main" id="{75EBCDE7-8B11-9248-8509-80F11B596875}"/>
              </a:ext>
            </a:extLst>
          </p:cNvPr>
          <p:cNvGrpSpPr>
            <a:grpSpLocks noChangeAspect="1"/>
          </p:cNvGrpSpPr>
          <p:nvPr/>
        </p:nvGrpSpPr>
        <p:grpSpPr>
          <a:xfrm>
            <a:off x="250060" y="1830157"/>
            <a:ext cx="11691880" cy="2848294"/>
            <a:chOff x="330062" y="4696267"/>
            <a:chExt cx="7821479" cy="1905414"/>
          </a:xfrm>
        </p:grpSpPr>
        <p:pic>
          <p:nvPicPr>
            <p:cNvPr id="5" name="Picture 4">
              <a:extLst>
                <a:ext uri="{FF2B5EF4-FFF2-40B4-BE49-F238E27FC236}">
                  <a16:creationId xmlns:a16="http://schemas.microsoft.com/office/drawing/2014/main" id="{C374CE1E-ECCB-0149-84EB-2133205B74AD}"/>
                </a:ext>
              </a:extLst>
            </p:cNvPr>
            <p:cNvPicPr>
              <a:picLocks noChangeAspect="1"/>
            </p:cNvPicPr>
            <p:nvPr/>
          </p:nvPicPr>
          <p:blipFill>
            <a:blip r:embed="rId2"/>
            <a:stretch>
              <a:fillRect/>
            </a:stretch>
          </p:blipFill>
          <p:spPr>
            <a:xfrm>
              <a:off x="330062" y="4696267"/>
              <a:ext cx="7821479" cy="1536082"/>
            </a:xfrm>
            <a:prstGeom prst="rect">
              <a:avLst/>
            </a:prstGeom>
          </p:spPr>
        </p:pic>
        <p:sp>
          <p:nvSpPr>
            <p:cNvPr id="6" name="TextBox 5">
              <a:extLst>
                <a:ext uri="{FF2B5EF4-FFF2-40B4-BE49-F238E27FC236}">
                  <a16:creationId xmlns:a16="http://schemas.microsoft.com/office/drawing/2014/main" id="{EC953499-B088-7F41-BE58-FA5ADB1B0833}"/>
                </a:ext>
              </a:extLst>
            </p:cNvPr>
            <p:cNvSpPr txBox="1"/>
            <p:nvPr/>
          </p:nvSpPr>
          <p:spPr>
            <a:xfrm>
              <a:off x="5363737" y="6232349"/>
              <a:ext cx="2787804" cy="369332"/>
            </a:xfrm>
            <a:prstGeom prst="rect">
              <a:avLst/>
            </a:prstGeom>
            <a:noFill/>
          </p:spPr>
          <p:txBody>
            <a:bodyPr wrap="square" rtlCol="0">
              <a:spAutoFit/>
            </a:bodyPr>
            <a:lstStyle/>
            <a:p>
              <a:pPr algn="r"/>
              <a:r>
                <a:rPr lang="en-US" dirty="0"/>
                <a:t>Expected MOXSI data</a:t>
              </a:r>
            </a:p>
          </p:txBody>
        </p:sp>
      </p:grpSp>
    </p:spTree>
    <p:extLst>
      <p:ext uri="{BB962C8B-B14F-4D97-AF65-F5344CB8AC3E}">
        <p14:creationId xmlns:p14="http://schemas.microsoft.com/office/powerpoint/2010/main" val="2698064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2A57-DED8-904E-8E3D-49578B77D11A}"/>
              </a:ext>
            </a:extLst>
          </p:cNvPr>
          <p:cNvSpPr>
            <a:spLocks noGrp="1"/>
          </p:cNvSpPr>
          <p:nvPr>
            <p:ph type="title"/>
          </p:nvPr>
        </p:nvSpPr>
        <p:spPr/>
        <p:txBody>
          <a:bodyPr/>
          <a:lstStyle/>
          <a:p>
            <a:r>
              <a:rPr lang="en-US" dirty="0"/>
              <a:t>Summary</a:t>
            </a:r>
          </a:p>
        </p:txBody>
      </p:sp>
      <p:sp>
        <p:nvSpPr>
          <p:cNvPr id="3" name="TextBox 2">
            <a:extLst>
              <a:ext uri="{FF2B5EF4-FFF2-40B4-BE49-F238E27FC236}">
                <a16:creationId xmlns:a16="http://schemas.microsoft.com/office/drawing/2014/main" id="{D09BD3B7-84A1-064F-BDE9-430F492B45EE}"/>
              </a:ext>
            </a:extLst>
          </p:cNvPr>
          <p:cNvSpPr txBox="1"/>
          <p:nvPr/>
        </p:nvSpPr>
        <p:spPr>
          <a:xfrm>
            <a:off x="1283706" y="5305680"/>
            <a:ext cx="9624588" cy="523220"/>
          </a:xfrm>
          <a:prstGeom prst="rect">
            <a:avLst/>
          </a:prstGeom>
          <a:noFill/>
          <a:ln>
            <a:solidFill>
              <a:schemeClr val="tx1"/>
            </a:solidFill>
          </a:ln>
        </p:spPr>
        <p:txBody>
          <a:bodyPr wrap="square" rtlCol="0">
            <a:spAutoFit/>
          </a:bodyPr>
          <a:lstStyle/>
          <a:p>
            <a:pPr algn="ctr"/>
            <a:r>
              <a:rPr lang="en-US" sz="2800" strike="sngStrike" dirty="0"/>
              <a:t>“Therefore this image is not easy to interpret.”  - R. </a:t>
            </a:r>
            <a:r>
              <a:rPr lang="en-US" sz="2800" strike="sngStrike" dirty="0" err="1"/>
              <a:t>Tousey</a:t>
            </a:r>
            <a:endParaRPr lang="en-US" sz="2800" strike="sngStrike" dirty="0"/>
          </a:p>
        </p:txBody>
      </p:sp>
      <p:grpSp>
        <p:nvGrpSpPr>
          <p:cNvPr id="4" name="Group 3">
            <a:extLst>
              <a:ext uri="{FF2B5EF4-FFF2-40B4-BE49-F238E27FC236}">
                <a16:creationId xmlns:a16="http://schemas.microsoft.com/office/drawing/2014/main" id="{75EBCDE7-8B11-9248-8509-80F11B596875}"/>
              </a:ext>
            </a:extLst>
          </p:cNvPr>
          <p:cNvGrpSpPr>
            <a:grpSpLocks noChangeAspect="1"/>
          </p:cNvGrpSpPr>
          <p:nvPr/>
        </p:nvGrpSpPr>
        <p:grpSpPr>
          <a:xfrm>
            <a:off x="250060" y="1830157"/>
            <a:ext cx="11691880" cy="2848294"/>
            <a:chOff x="330062" y="4696267"/>
            <a:chExt cx="7821479" cy="1905414"/>
          </a:xfrm>
        </p:grpSpPr>
        <p:pic>
          <p:nvPicPr>
            <p:cNvPr id="5" name="Picture 4">
              <a:extLst>
                <a:ext uri="{FF2B5EF4-FFF2-40B4-BE49-F238E27FC236}">
                  <a16:creationId xmlns:a16="http://schemas.microsoft.com/office/drawing/2014/main" id="{C374CE1E-ECCB-0149-84EB-2133205B74AD}"/>
                </a:ext>
              </a:extLst>
            </p:cNvPr>
            <p:cNvPicPr>
              <a:picLocks noChangeAspect="1"/>
            </p:cNvPicPr>
            <p:nvPr/>
          </p:nvPicPr>
          <p:blipFill>
            <a:blip r:embed="rId2"/>
            <a:stretch>
              <a:fillRect/>
            </a:stretch>
          </p:blipFill>
          <p:spPr>
            <a:xfrm>
              <a:off x="330062" y="4696267"/>
              <a:ext cx="7821479" cy="1536082"/>
            </a:xfrm>
            <a:prstGeom prst="rect">
              <a:avLst/>
            </a:prstGeom>
          </p:spPr>
        </p:pic>
        <p:sp>
          <p:nvSpPr>
            <p:cNvPr id="6" name="TextBox 5">
              <a:extLst>
                <a:ext uri="{FF2B5EF4-FFF2-40B4-BE49-F238E27FC236}">
                  <a16:creationId xmlns:a16="http://schemas.microsoft.com/office/drawing/2014/main" id="{EC953499-B088-7F41-BE58-FA5ADB1B0833}"/>
                </a:ext>
              </a:extLst>
            </p:cNvPr>
            <p:cNvSpPr txBox="1"/>
            <p:nvPr/>
          </p:nvSpPr>
          <p:spPr>
            <a:xfrm>
              <a:off x="5363737" y="6232349"/>
              <a:ext cx="2787804" cy="369332"/>
            </a:xfrm>
            <a:prstGeom prst="rect">
              <a:avLst/>
            </a:prstGeom>
            <a:noFill/>
          </p:spPr>
          <p:txBody>
            <a:bodyPr wrap="square" rtlCol="0">
              <a:spAutoFit/>
            </a:bodyPr>
            <a:lstStyle/>
            <a:p>
              <a:pPr algn="r"/>
              <a:r>
                <a:rPr lang="en-US" dirty="0"/>
                <a:t>Expected MOXSI data</a:t>
              </a:r>
            </a:p>
          </p:txBody>
        </p:sp>
      </p:grpSp>
    </p:spTree>
    <p:extLst>
      <p:ext uri="{BB962C8B-B14F-4D97-AF65-F5344CB8AC3E}">
        <p14:creationId xmlns:p14="http://schemas.microsoft.com/office/powerpoint/2010/main" val="797036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9B9B7-45E5-8445-B8BE-B64074A590E2}"/>
              </a:ext>
            </a:extLst>
          </p:cNvPr>
          <p:cNvSpPr>
            <a:spLocks noGrp="1"/>
          </p:cNvSpPr>
          <p:nvPr>
            <p:ph type="title"/>
          </p:nvPr>
        </p:nvSpPr>
        <p:spPr>
          <a:xfrm>
            <a:off x="417786" y="166254"/>
            <a:ext cx="10515600" cy="1325563"/>
          </a:xfrm>
        </p:spPr>
        <p:txBody>
          <a:bodyPr>
            <a:normAutofit/>
          </a:bodyPr>
          <a:lstStyle/>
          <a:p>
            <a:r>
              <a:rPr lang="en-US" sz="3600" dirty="0"/>
              <a:t>What’s next?</a:t>
            </a:r>
          </a:p>
        </p:txBody>
      </p:sp>
      <p:sp>
        <p:nvSpPr>
          <p:cNvPr id="4" name="TextBox 3">
            <a:extLst>
              <a:ext uri="{FF2B5EF4-FFF2-40B4-BE49-F238E27FC236}">
                <a16:creationId xmlns:a16="http://schemas.microsoft.com/office/drawing/2014/main" id="{0238D671-ED6C-9C41-A0E5-59FE6514F872}"/>
              </a:ext>
            </a:extLst>
          </p:cNvPr>
          <p:cNvSpPr txBox="1"/>
          <p:nvPr/>
        </p:nvSpPr>
        <p:spPr>
          <a:xfrm>
            <a:off x="251360" y="1891552"/>
            <a:ext cx="11497617" cy="4401205"/>
          </a:xfrm>
          <a:prstGeom prst="rect">
            <a:avLst/>
          </a:prstGeom>
          <a:noFill/>
          <a:ln w="28575">
            <a:solidFill>
              <a:schemeClr val="tx1"/>
            </a:solidFill>
          </a:ln>
        </p:spPr>
        <p:txBody>
          <a:bodyPr wrap="square" rtlCol="0">
            <a:spAutoFit/>
          </a:bodyPr>
          <a:lstStyle/>
          <a:p>
            <a:r>
              <a:rPr lang="en-US" sz="2800" dirty="0"/>
              <a:t>Imaging spectrometer data allows for rapid measurement of temperature, density, abundances, and velocities over large FOV.</a:t>
            </a:r>
          </a:p>
          <a:p>
            <a:endParaRPr lang="en-US" sz="2800" dirty="0"/>
          </a:p>
          <a:p>
            <a:r>
              <a:rPr lang="en-US" sz="2800" dirty="0"/>
              <a:t>Inversion techniques can be applied to similar observations of extended astrophysical objects.</a:t>
            </a:r>
          </a:p>
          <a:p>
            <a:endParaRPr lang="en-US" sz="2800" dirty="0"/>
          </a:p>
          <a:p>
            <a:r>
              <a:rPr lang="en-US" sz="2800" dirty="0"/>
              <a:t>These diagnostics can be used to solve many open solar physics questions, develop space weather models and forecasting capabilities, and probe fundamental physics in the universe.</a:t>
            </a:r>
            <a:r>
              <a:rPr lang="en-US" sz="2800" i="1" dirty="0"/>
              <a:t>  </a:t>
            </a:r>
            <a:r>
              <a:rPr lang="en-US" sz="2800" b="1" i="1" dirty="0">
                <a:solidFill>
                  <a:srgbClr val="FF0000"/>
                </a:solidFill>
              </a:rPr>
              <a:t>These key capabilities are currently missing from the </a:t>
            </a:r>
            <a:r>
              <a:rPr lang="en-US" sz="2800" b="1" i="1" dirty="0" err="1">
                <a:solidFill>
                  <a:srgbClr val="FF0000"/>
                </a:solidFill>
              </a:rPr>
              <a:t>Heliophysics</a:t>
            </a:r>
            <a:r>
              <a:rPr lang="en-US" sz="2800" b="1" i="1" dirty="0">
                <a:solidFill>
                  <a:srgbClr val="FF0000"/>
                </a:solidFill>
              </a:rPr>
              <a:t> System Observatory.   </a:t>
            </a:r>
          </a:p>
        </p:txBody>
      </p:sp>
    </p:spTree>
    <p:extLst>
      <p:ext uri="{BB962C8B-B14F-4D97-AF65-F5344CB8AC3E}">
        <p14:creationId xmlns:p14="http://schemas.microsoft.com/office/powerpoint/2010/main" val="4231107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{E94BE5F2-BAE6-B544-9060-FFAE45FEC8A9}tf16401378</Template>
  <TotalTime>14579</TotalTime>
  <Words>1631</Words>
  <Application>Microsoft Macintosh PowerPoint</Application>
  <PresentationFormat>Widescreen</PresentationFormat>
  <Paragraphs>278</Paragraphs>
  <Slides>28</Slides>
  <Notes>12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Avenir Book</vt:lpstr>
      <vt:lpstr>Bahnschrift</vt:lpstr>
      <vt:lpstr>Calibri</vt:lpstr>
      <vt:lpstr>Calibri Light</vt:lpstr>
      <vt:lpstr>Helvetica</vt:lpstr>
      <vt:lpstr>Office Theme</vt:lpstr>
      <vt:lpstr>Probing the Sun with Imaging Spectrographs</vt:lpstr>
      <vt:lpstr>The problem</vt:lpstr>
      <vt:lpstr>Slit Spectrographs</vt:lpstr>
      <vt:lpstr>What is an Imaging Spectrograph?</vt:lpstr>
      <vt:lpstr>History</vt:lpstr>
      <vt:lpstr>History</vt:lpstr>
      <vt:lpstr>History</vt:lpstr>
      <vt:lpstr>Unfolding Spectroheliograms</vt:lpstr>
      <vt:lpstr>Unfolding Spectroheliograms</vt:lpstr>
      <vt:lpstr>Unfolding Spectroheliograms</vt:lpstr>
      <vt:lpstr>Current and Upcoming Imaging Specrographs</vt:lpstr>
      <vt:lpstr>MaGIXS Instrument Design</vt:lpstr>
      <vt:lpstr>MaGIXS Instrument Alignment and Calibration</vt:lpstr>
      <vt:lpstr>MaGIXS Flight Summary</vt:lpstr>
      <vt:lpstr>Unfolding Spectroheliograms – MaGIXS Outputs</vt:lpstr>
      <vt:lpstr>MaGIXS-2 instrument changes</vt:lpstr>
      <vt:lpstr>EUV Snapshot Imaging Spectrograph (ESIS) </vt:lpstr>
      <vt:lpstr>PowerPoint Presentation</vt:lpstr>
      <vt:lpstr>ESIS Data Processing</vt:lpstr>
      <vt:lpstr>ESIS Difference Images – IS 3 – IS 2</vt:lpstr>
      <vt:lpstr>Preliminary results from MART</vt:lpstr>
      <vt:lpstr>Multi-Order X-ray Spectral Imager (MOXSI) – PI: A. Caspi (SwRI)</vt:lpstr>
      <vt:lpstr>Multi-Order X-ray Spectral Imager (MOXSI) – PI: A. Caspi (SwRI)</vt:lpstr>
      <vt:lpstr>EUV CME and Coronal Connectivity Observatory (ECCCO) – PI: K. Reeves (SAO)</vt:lpstr>
      <vt:lpstr>EUV CME and Coronal Connectivity Observatory (ECCCO) – PI: K. Reeves (SAO)</vt:lpstr>
      <vt:lpstr>Summary</vt:lpstr>
      <vt:lpstr>Summary</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Winebarger, Amy R. (MSFC-ST13)</dc:creator>
  <cp:lastModifiedBy>Winebarger, Amy R. (MSFC-ST13)</cp:lastModifiedBy>
  <cp:revision>124</cp:revision>
  <dcterms:created xsi:type="dcterms:W3CDTF">2020-09-09T23:50:31Z</dcterms:created>
  <dcterms:modified xsi:type="dcterms:W3CDTF">2023-08-21T11:44:49Z</dcterms:modified>
</cp:coreProperties>
</file>