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98" r:id="rId1"/>
  </p:sldMasterIdLst>
  <p:notesMasterIdLst>
    <p:notesMasterId r:id="rId21"/>
  </p:notesMasterIdLst>
  <p:handoutMasterIdLst>
    <p:handoutMasterId r:id="rId22"/>
  </p:handoutMasterIdLst>
  <p:sldIdLst>
    <p:sldId id="1586" r:id="rId2"/>
    <p:sldId id="1587" r:id="rId3"/>
    <p:sldId id="1595" r:id="rId4"/>
    <p:sldId id="1602" r:id="rId5"/>
    <p:sldId id="268" r:id="rId6"/>
    <p:sldId id="1614" r:id="rId7"/>
    <p:sldId id="1638" r:id="rId8"/>
    <p:sldId id="274" r:id="rId9"/>
    <p:sldId id="260" r:id="rId10"/>
    <p:sldId id="342" r:id="rId11"/>
    <p:sldId id="286" r:id="rId12"/>
    <p:sldId id="1649" r:id="rId13"/>
    <p:sldId id="1652" r:id="rId14"/>
    <p:sldId id="1487" r:id="rId15"/>
    <p:sldId id="1632" r:id="rId16"/>
    <p:sldId id="1596" r:id="rId17"/>
    <p:sldId id="1597" r:id="rId18"/>
    <p:sldId id="1650" r:id="rId19"/>
    <p:sldId id="1657" r:id="rId20"/>
  </p:sldIdLst>
  <p:sldSz cx="12192000" cy="6858000"/>
  <p:notesSz cx="6667500" cy="8686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6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C0"/>
    <a:srgbClr val="FF0000"/>
    <a:srgbClr val="FFFF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1" autoAdjust="0"/>
    <p:restoredTop sz="94444" autoAdjust="0"/>
  </p:normalViewPr>
  <p:slideViewPr>
    <p:cSldViewPr>
      <p:cViewPr varScale="1">
        <p:scale>
          <a:sx n="119" d="100"/>
          <a:sy n="119" d="100"/>
        </p:scale>
        <p:origin x="232" y="3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8" d="100"/>
          <a:sy n="78" d="100"/>
        </p:scale>
        <p:origin x="-1980" y="-102"/>
      </p:cViewPr>
      <p:guideLst>
        <p:guide orient="horz" pos="2736"/>
        <p:guide pos="21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2889854" cy="434637"/>
          </a:xfrm>
          <a:prstGeom prst="rect">
            <a:avLst/>
          </a:prstGeom>
        </p:spPr>
        <p:txBody>
          <a:bodyPr vert="horz" lIns="86487" tIns="43243" rIns="86487" bIns="43243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143" y="0"/>
            <a:ext cx="2889854" cy="434637"/>
          </a:xfrm>
          <a:prstGeom prst="rect">
            <a:avLst/>
          </a:prstGeom>
        </p:spPr>
        <p:txBody>
          <a:bodyPr vert="horz" lIns="86487" tIns="43243" rIns="86487" bIns="43243" rtlCol="0"/>
          <a:lstStyle>
            <a:lvl1pPr algn="r">
              <a:defRPr sz="1100"/>
            </a:lvl1pPr>
          </a:lstStyle>
          <a:p>
            <a:fld id="{6438631A-BD82-4368-B7B8-F79D93750BF3}" type="datetimeFigureOut">
              <a:rPr lang="en-US" smtClean="0"/>
              <a:pPr/>
              <a:t>8/18/23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8250680"/>
            <a:ext cx="2889854" cy="434637"/>
          </a:xfrm>
          <a:prstGeom prst="rect">
            <a:avLst/>
          </a:prstGeom>
        </p:spPr>
        <p:txBody>
          <a:bodyPr vert="horz" lIns="86487" tIns="43243" rIns="86487" bIns="43243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143" y="8250680"/>
            <a:ext cx="2889854" cy="434637"/>
          </a:xfrm>
          <a:prstGeom prst="rect">
            <a:avLst/>
          </a:prstGeom>
        </p:spPr>
        <p:txBody>
          <a:bodyPr vert="horz" lIns="86487" tIns="43243" rIns="86487" bIns="43243" rtlCol="0" anchor="b"/>
          <a:lstStyle>
            <a:lvl1pPr algn="r">
              <a:defRPr sz="1100"/>
            </a:lvl1pPr>
          </a:lstStyle>
          <a:p>
            <a:fld id="{965B57DC-BDEA-463D-8C8D-2717108633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81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6" y="0"/>
            <a:ext cx="2889854" cy="4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0" tIns="44065" rIns="88130" bIns="44065" numCol="1" anchor="t" anchorCtr="0" compatLnSpc="1">
            <a:prstTxWarp prst="textNoShape">
              <a:avLst/>
            </a:prstTxWarp>
          </a:bodyPr>
          <a:lstStyle>
            <a:lvl1pPr defTabSz="881389">
              <a:defRPr sz="11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776143" y="0"/>
            <a:ext cx="2889854" cy="4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0" tIns="44065" rIns="88130" bIns="44065" numCol="1" anchor="t" anchorCtr="0" compatLnSpc="1">
            <a:prstTxWarp prst="textNoShape">
              <a:avLst/>
            </a:prstTxWarp>
          </a:bodyPr>
          <a:lstStyle>
            <a:lvl1pPr algn="r" defTabSz="881389">
              <a:defRPr sz="11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40E2BC8E-D35B-40B4-8821-8A221CE1A457}" type="datetimeFigureOut">
              <a:rPr lang="en-US"/>
              <a:pPr>
                <a:defRPr/>
              </a:pPr>
              <a:t>8/18/23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650875"/>
            <a:ext cx="57912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487" tIns="43243" rIns="86487" bIns="4324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67354" y="4126827"/>
            <a:ext cx="5332792" cy="390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0" tIns="44065" rIns="88130" bIns="440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6" y="8250680"/>
            <a:ext cx="2889854" cy="4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0" tIns="44065" rIns="88130" bIns="44065" numCol="1" anchor="b" anchorCtr="0" compatLnSpc="1">
            <a:prstTxWarp prst="textNoShape">
              <a:avLst/>
            </a:prstTxWarp>
          </a:bodyPr>
          <a:lstStyle>
            <a:lvl1pPr defTabSz="881389">
              <a:defRPr sz="11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776143" y="8250680"/>
            <a:ext cx="2889854" cy="4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0" tIns="44065" rIns="88130" bIns="44065" numCol="1" anchor="b" anchorCtr="0" compatLnSpc="1">
            <a:prstTxWarp prst="textNoShape">
              <a:avLst/>
            </a:prstTxWarp>
          </a:bodyPr>
          <a:lstStyle>
            <a:lvl1pPr algn="r" defTabSz="881389">
              <a:defRPr sz="11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F4B6275C-0645-43A9-ACDA-247FEB91D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74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6275C-0645-43A9-ACDA-247FEB91D8B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0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6275C-0645-43A9-ACDA-247FEB91D8B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38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6275C-0645-43A9-ACDA-247FEB91D8B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99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6275C-0645-43A9-ACDA-247FEB91D8B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4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66800"/>
            <a:ext cx="10363200" cy="1447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19D2CE-FF76-FF46-A63D-F84915098A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2800" y="2743200"/>
            <a:ext cx="5486400" cy="91440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6127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ncy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B6B698-1049-4246-97C4-E6F10E3A3B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" t="5442" r="1" b="19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01C87B6C-E0A0-6E40-AED2-D225C891B92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908800" y="4267200"/>
            <a:ext cx="4876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8D9392F-4D47-9343-8511-03CD557B19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7876"/>
            <a:ext cx="822960" cy="822960"/>
          </a:xfrm>
          <a:prstGeom prst="rect">
            <a:avLst/>
          </a:prstGeom>
        </p:spPr>
      </p:pic>
      <p:pic>
        <p:nvPicPr>
          <p:cNvPr id="14" name="Picture 18" descr="meatball best">
            <a:extLst>
              <a:ext uri="{FF2B5EF4-FFF2-40B4-BE49-F238E27FC236}">
                <a16:creationId xmlns:a16="http://schemas.microsoft.com/office/drawing/2014/main" id="{E11FE0B9-8287-6243-9DD1-0D1ECFA35C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3380" y="27432"/>
            <a:ext cx="832420" cy="731520"/>
          </a:xfrm>
          <a:prstGeom prst="rect">
            <a:avLst/>
          </a:prstGeom>
          <a:noFill/>
        </p:spPr>
      </p:pic>
      <p:sp>
        <p:nvSpPr>
          <p:cNvPr id="7" name="Rectangle 78">
            <a:extLst>
              <a:ext uri="{FF2B5EF4-FFF2-40B4-BE49-F238E27FC236}">
                <a16:creationId xmlns:a16="http://schemas.microsoft.com/office/drawing/2014/main" id="{8926D19A-D6B4-CD46-8A36-F5DFBD3AB14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5996226"/>
            <a:ext cx="525779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 Narrow" pitchFamily="34" charset="0"/>
              </a:rPr>
              <a:t> • NASA GODDARD SPACE FLIGHT CENTER</a:t>
            </a:r>
            <a:r>
              <a:rPr lang="en-US" sz="1000" b="1" baseline="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1000" b="1" dirty="0">
                <a:solidFill>
                  <a:schemeClr val="bg1"/>
                </a:solidFill>
                <a:latin typeface="Arial Narrow" pitchFamily="34" charset="0"/>
              </a:rPr>
              <a:t>• JET</a:t>
            </a:r>
            <a:r>
              <a:rPr lang="en-US" sz="1000" b="1" baseline="0" dirty="0">
                <a:solidFill>
                  <a:schemeClr val="bg1"/>
                </a:solidFill>
                <a:latin typeface="Arial Narrow" pitchFamily="34" charset="0"/>
              </a:rPr>
              <a:t> PROPULSION LABORATORY </a:t>
            </a:r>
            <a:r>
              <a:rPr lang="en-US" sz="1000" b="1" dirty="0">
                <a:solidFill>
                  <a:schemeClr val="bg1"/>
                </a:solidFill>
                <a:latin typeface="Arial Narrow" pitchFamily="34" charset="0"/>
              </a:rPr>
              <a:t>•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 Narrow" pitchFamily="34" charset="0"/>
              </a:rPr>
              <a:t>• L3HARRIS TECHNOLOGIES •  BALL</a:t>
            </a:r>
            <a:r>
              <a:rPr lang="en-US" sz="1000" b="1" baseline="0" dirty="0">
                <a:solidFill>
                  <a:schemeClr val="bg1"/>
                </a:solidFill>
                <a:latin typeface="Arial Narrow" pitchFamily="34" charset="0"/>
              </a:rPr>
              <a:t> AEROSPACE</a:t>
            </a:r>
            <a:r>
              <a:rPr lang="en-US" sz="1000" b="1" dirty="0">
                <a:solidFill>
                  <a:schemeClr val="bg1"/>
                </a:solidFill>
                <a:latin typeface="Arial Narrow" pitchFamily="34" charset="0"/>
              </a:rPr>
              <a:t> • TELEDYNE • NASA KENNEDY SPACE CENTER •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 Narrow" pitchFamily="34" charset="0"/>
              </a:rPr>
              <a:t> • SPACE TELESCOPE SCIENCE INSTITUTE • IPAC • EUROPEAN SPACE AGENCY • 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 Narrow" pitchFamily="34" charset="0"/>
              </a:rPr>
              <a:t> • JAPAN AEROSPACE EXPLORATION AGENCY • LABORATOIRE D’ASTROPHYSIQUE DE MARSEILLE •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 Narrow" pitchFamily="34" charset="0"/>
              </a:rPr>
              <a:t>• CENTRE NATIONAL </a:t>
            </a:r>
            <a:r>
              <a:rPr lang="en-US" sz="1000" b="1" dirty="0" err="1">
                <a:solidFill>
                  <a:schemeClr val="bg1"/>
                </a:solidFill>
                <a:latin typeface="Arial Narrow" pitchFamily="34" charset="0"/>
              </a:rPr>
              <a:t>d'ÉTUDES</a:t>
            </a:r>
            <a:r>
              <a:rPr lang="en-US" sz="1000" b="1" dirty="0">
                <a:solidFill>
                  <a:schemeClr val="bg1"/>
                </a:solidFill>
                <a:latin typeface="Arial Narrow" pitchFamily="34" charset="0"/>
              </a:rPr>
              <a:t> SPATIALES • MAX PLANCK INSTITUTE FOR ASTRONOMY •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75D4D7C-E078-5D1E-E6CF-AB2C00965074}"/>
              </a:ext>
            </a:extLst>
          </p:cNvPr>
          <p:cNvSpPr/>
          <p:nvPr userDrawn="1"/>
        </p:nvSpPr>
        <p:spPr>
          <a:xfrm>
            <a:off x="10278649" y="304800"/>
            <a:ext cx="1828800" cy="1828800"/>
          </a:xfrm>
          <a:prstGeom prst="ellipse">
            <a:avLst/>
          </a:prstGeom>
          <a:gradFill flip="none" rotWithShape="1">
            <a:gsLst>
              <a:gs pos="4000">
                <a:schemeClr val="tx1">
                  <a:alpha val="78999"/>
                </a:schemeClr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7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0292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75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6721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939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066801"/>
            <a:ext cx="11074400" cy="5333999"/>
          </a:xfrm>
        </p:spPr>
        <p:txBody>
          <a:bodyPr vert="eaVert"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17C322-FFB9-E443-9E32-B8076F32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4800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6096000"/>
          </a:xfrm>
        </p:spPr>
        <p:txBody>
          <a:bodyPr vert="eaVert"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512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11430000" cy="5486400"/>
          </a:xfrm>
        </p:spPr>
        <p:txBody>
          <a:bodyPr>
            <a:normAutofit/>
          </a:bodyPr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4253B7-4313-1248-91FC-65853064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54BD99-8F1E-A344-A77B-0514DAEDDF14}"/>
              </a:ext>
            </a:extLst>
          </p:cNvPr>
          <p:cNvSpPr txBox="1">
            <a:spLocks/>
          </p:cNvSpPr>
          <p:nvPr userDrawn="1"/>
        </p:nvSpPr>
        <p:spPr>
          <a:xfrm>
            <a:off x="2514600" y="6462585"/>
            <a:ext cx="7162800" cy="16681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900" dirty="0">
                <a:solidFill>
                  <a:srgbClr val="FF0000"/>
                </a:solidFill>
              </a:rPr>
              <a:t>Use or disclosure of data contained on this page is subject to the restriction(s) on the title page of this document.</a:t>
            </a:r>
          </a:p>
        </p:txBody>
      </p:sp>
    </p:spTree>
    <p:extLst>
      <p:ext uri="{BB962C8B-B14F-4D97-AF65-F5344CB8AC3E}">
        <p14:creationId xmlns:p14="http://schemas.microsoft.com/office/powerpoint/2010/main" val="377487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no I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11430000" cy="5486400"/>
          </a:xfrm>
        </p:spPr>
        <p:txBody>
          <a:bodyPr>
            <a:normAutofit/>
          </a:bodyPr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4253B7-4313-1248-91FC-65853064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33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05B40CB-8EF2-D441-B93D-5ABF168D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456C0AC-2493-0C42-A372-562FB6AA7784}"/>
              </a:ext>
            </a:extLst>
          </p:cNvPr>
          <p:cNvSpPr txBox="1">
            <a:spLocks/>
          </p:cNvSpPr>
          <p:nvPr userDrawn="1"/>
        </p:nvSpPr>
        <p:spPr>
          <a:xfrm>
            <a:off x="2514600" y="6462585"/>
            <a:ext cx="7162800" cy="16681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900" dirty="0">
                <a:solidFill>
                  <a:srgbClr val="FF0000"/>
                </a:solidFill>
              </a:rPr>
              <a:t>Use or disclosure of data contained on this page is subject to the restriction(s) on the title page of this document.</a:t>
            </a:r>
          </a:p>
        </p:txBody>
      </p:sp>
    </p:spTree>
    <p:extLst>
      <p:ext uri="{BB962C8B-B14F-4D97-AF65-F5344CB8AC3E}">
        <p14:creationId xmlns:p14="http://schemas.microsoft.com/office/powerpoint/2010/main" val="3723462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- no I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05B40CB-8EF2-D441-B93D-5ABF168D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790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990599"/>
            <a:ext cx="5486400" cy="5502275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90600"/>
            <a:ext cx="5486400" cy="5502275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8DAEBF-202F-1149-ADEE-CFC667F1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98CB2D4-5BFB-814C-BCA4-E535A0430937}"/>
              </a:ext>
            </a:extLst>
          </p:cNvPr>
          <p:cNvSpPr txBox="1">
            <a:spLocks/>
          </p:cNvSpPr>
          <p:nvPr userDrawn="1"/>
        </p:nvSpPr>
        <p:spPr>
          <a:xfrm>
            <a:off x="2514600" y="6462585"/>
            <a:ext cx="7162800" cy="16681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900" dirty="0">
                <a:solidFill>
                  <a:srgbClr val="FF0000"/>
                </a:solidFill>
              </a:rPr>
              <a:t>Use or disclosure of data contained on this page is subject to the restriction(s) on the title page of this document.</a:t>
            </a:r>
          </a:p>
        </p:txBody>
      </p:sp>
    </p:spTree>
    <p:extLst>
      <p:ext uri="{BB962C8B-B14F-4D97-AF65-F5344CB8AC3E}">
        <p14:creationId xmlns:p14="http://schemas.microsoft.com/office/powerpoint/2010/main" val="1453449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no I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990599"/>
            <a:ext cx="5486400" cy="5502275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90600"/>
            <a:ext cx="5486400" cy="5502275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8DAEBF-202F-1149-ADEE-CFC667F1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819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62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15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738731" y="77788"/>
            <a:ext cx="9335669" cy="62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1066801"/>
            <a:ext cx="110744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9B15B-A022-F347-A345-C899D6879B03}"/>
              </a:ext>
            </a:extLst>
          </p:cNvPr>
          <p:cNvSpPr txBox="1"/>
          <p:nvPr userDrawn="1"/>
        </p:nvSpPr>
        <p:spPr>
          <a:xfrm>
            <a:off x="10972800" y="6637765"/>
            <a:ext cx="866842" cy="232230"/>
          </a:xfrm>
          <a:prstGeom prst="rect">
            <a:avLst/>
          </a:prstGeom>
          <a:noFill/>
        </p:spPr>
        <p:txBody>
          <a:bodyPr wrap="square" lIns="62344" tIns="31172" rIns="62344" bIns="31172">
            <a:spAutoFit/>
          </a:bodyPr>
          <a:lstStyle>
            <a:lvl1pPr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/>
            <a:fld id="{708D2F1E-C954-4D00-9791-3C7347B79C78}" type="slidenum">
              <a:rPr lang="en-US" sz="11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09034B-B79D-CF4A-89CB-FD43C9707F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6348" y="6613464"/>
            <a:ext cx="117164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8/23/2023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CC98BD-4F94-3B45-A7CD-D4689093EF2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" y="9144"/>
            <a:ext cx="822960" cy="822960"/>
          </a:xfrm>
          <a:prstGeom prst="rect">
            <a:avLst/>
          </a:prstGeom>
        </p:spPr>
      </p:pic>
      <p:pic>
        <p:nvPicPr>
          <p:cNvPr id="18" name="Picture 18" descr="meatball best">
            <a:extLst>
              <a:ext uri="{FF2B5EF4-FFF2-40B4-BE49-F238E27FC236}">
                <a16:creationId xmlns:a16="http://schemas.microsoft.com/office/drawing/2014/main" id="{152BD58F-714E-2A49-818B-6C7A599C7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3380" y="27432"/>
            <a:ext cx="832420" cy="731520"/>
          </a:xfrm>
          <a:prstGeom prst="rect">
            <a:avLst/>
          </a:prstGeom>
          <a:noFill/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E18294-11D5-4D45-9D43-48B31E35453A}"/>
              </a:ext>
            </a:extLst>
          </p:cNvPr>
          <p:cNvCxnSpPr>
            <a:cxnSpLocks/>
          </p:cNvCxnSpPr>
          <p:nvPr userDrawn="1"/>
        </p:nvCxnSpPr>
        <p:spPr>
          <a:xfrm>
            <a:off x="0" y="795528"/>
            <a:ext cx="12192000" cy="0"/>
          </a:xfrm>
          <a:prstGeom prst="line">
            <a:avLst/>
          </a:prstGeom>
          <a:ln w="25400">
            <a:gradFill flip="none" rotWithShape="1">
              <a:gsLst>
                <a:gs pos="10000">
                  <a:srgbClr val="60497C">
                    <a:lumMod val="30000"/>
                    <a:lumOff val="70000"/>
                  </a:srgbClr>
                </a:gs>
                <a:gs pos="30000">
                  <a:srgbClr val="60497C">
                    <a:lumMod val="67000"/>
                  </a:srgbClr>
                </a:gs>
                <a:gs pos="70000">
                  <a:srgbClr val="60497C">
                    <a:lumMod val="67000"/>
                  </a:srgbClr>
                </a:gs>
                <a:gs pos="50000">
                  <a:schemeClr val="tx1"/>
                </a:gs>
                <a:gs pos="90000">
                  <a:srgbClr val="60497C">
                    <a:lumMod val="40000"/>
                    <a:lumOff val="60000"/>
                  </a:srgb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8D97D6-CF1A-B242-B308-7C9E717D9B14}"/>
              </a:ext>
            </a:extLst>
          </p:cNvPr>
          <p:cNvCxnSpPr>
            <a:cxnSpLocks/>
          </p:cNvCxnSpPr>
          <p:nvPr userDrawn="1"/>
        </p:nvCxnSpPr>
        <p:spPr>
          <a:xfrm>
            <a:off x="0" y="6629400"/>
            <a:ext cx="12192000" cy="0"/>
          </a:xfrm>
          <a:prstGeom prst="line">
            <a:avLst/>
          </a:prstGeom>
          <a:ln w="25400">
            <a:gradFill flip="none" rotWithShape="1">
              <a:gsLst>
                <a:gs pos="10000">
                  <a:srgbClr val="60497C">
                    <a:lumMod val="30000"/>
                    <a:lumOff val="70000"/>
                  </a:srgbClr>
                </a:gs>
                <a:gs pos="30000">
                  <a:srgbClr val="60497C">
                    <a:lumMod val="67000"/>
                  </a:srgbClr>
                </a:gs>
                <a:gs pos="70000">
                  <a:srgbClr val="60497C">
                    <a:lumMod val="67000"/>
                  </a:srgbClr>
                </a:gs>
                <a:gs pos="50000">
                  <a:schemeClr val="tx1"/>
                </a:gs>
                <a:gs pos="90000">
                  <a:srgbClr val="60497C">
                    <a:lumMod val="40000"/>
                    <a:lumOff val="60000"/>
                  </a:srgb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41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9" r:id="rId3"/>
    <p:sldLayoutId id="2147483701" r:id="rId4"/>
    <p:sldLayoutId id="2147483710" r:id="rId5"/>
    <p:sldLayoutId id="2147483702" r:id="rId6"/>
    <p:sldLayoutId id="2147483711" r:id="rId7"/>
    <p:sldLayoutId id="2147483703" r:id="rId8"/>
    <p:sldLayoutId id="2147483707" r:id="rId9"/>
    <p:sldLayoutId id="2147483708" r:id="rId10"/>
    <p:sldLayoutId id="2147483704" r:id="rId11"/>
    <p:sldLayoutId id="2147483705" r:id="rId12"/>
    <p:sldLayoutId id="2147483706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CBEC9F-1A66-3345-9B8A-BC80001C5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604950"/>
              </p:ext>
            </p:extLst>
          </p:nvPr>
        </p:nvGraphicFramePr>
        <p:xfrm>
          <a:off x="10058400" y="4343400"/>
          <a:ext cx="1783593" cy="2381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3593">
                  <a:extLst>
                    <a:ext uri="{9D8B030D-6E8A-4147-A177-3AD203B41FA5}">
                      <a16:colId xmlns:a16="http://schemas.microsoft.com/office/drawing/2014/main" val="2338800337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Tyler D. Groff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5337186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Hari B. </a:t>
                      </a:r>
                      <a:r>
                        <a:rPr lang="en-US" sz="1400" i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Subedi</a:t>
                      </a:r>
                      <a:endParaRPr lang="en-US" sz="1400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98604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Neil T. Zimmerman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4186733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Jim Lyons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7989044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en-US" sz="1400" i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Guangjun</a:t>
                      </a:r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Gao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5203275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John Titus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1023989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Dylan Bell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1063272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Evan Bray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6374621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Toru Yamada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2379665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en-US" sz="1400" i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Motohide</a:t>
                      </a:r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Tamura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49193597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C14A3-5F0F-B24A-BA2F-E3C7E1E7E038}"/>
              </a:ext>
            </a:extLst>
          </p:cNvPr>
          <p:cNvSpPr txBox="1">
            <a:spLocks/>
          </p:cNvSpPr>
          <p:nvPr/>
        </p:nvSpPr>
        <p:spPr bwMode="auto">
          <a:xfrm>
            <a:off x="3505200" y="869245"/>
            <a:ext cx="8610600" cy="24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RST CGI: Final Verification and Calibration of Prism and Polarizer Flight Units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D3B53-7FC8-F744-887B-A4B4A79D2C1C}"/>
              </a:ext>
            </a:extLst>
          </p:cNvPr>
          <p:cNvSpPr txBox="1"/>
          <p:nvPr/>
        </p:nvSpPr>
        <p:spPr>
          <a:xfrm>
            <a:off x="7158389" y="3441893"/>
            <a:ext cx="396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08/23/2023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8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56457F-9CC6-4139-900B-3BCCDD8B0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Inspections: Full Cross-Section Inspections of Alignment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642166-1C54-B1C4-36D9-DFA675938A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96" y="1179821"/>
            <a:ext cx="3688204" cy="50413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DB87B0-A1B5-AFE3-1DBE-2B995F5F5D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60134" y="1177151"/>
            <a:ext cx="3871732" cy="5043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AA1571-2AE9-EA8E-F563-9B7A5A3F4E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1179820"/>
            <a:ext cx="3789065" cy="50413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886BCB-761D-5C45-FB57-76574ECCCC33}"/>
              </a:ext>
            </a:extLst>
          </p:cNvPr>
          <p:cNvSpPr txBox="1"/>
          <p:nvPr/>
        </p:nvSpPr>
        <p:spPr>
          <a:xfrm>
            <a:off x="1241998" y="83321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ZOD 660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437AB-81AF-E4DB-C35A-C0E7BD060BDF}"/>
              </a:ext>
            </a:extLst>
          </p:cNvPr>
          <p:cNvSpPr txBox="1"/>
          <p:nvPr/>
        </p:nvSpPr>
        <p:spPr>
          <a:xfrm>
            <a:off x="5219700" y="83321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ZOD 730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019B3-1340-DB4B-3E24-EA4CAC6C7BF5}"/>
              </a:ext>
            </a:extLst>
          </p:cNvPr>
          <p:cNvSpPr txBox="1"/>
          <p:nvPr/>
        </p:nvSpPr>
        <p:spPr>
          <a:xfrm>
            <a:off x="9247832" y="83321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Wollaston</a:t>
            </a:r>
          </a:p>
        </p:txBody>
      </p:sp>
    </p:spTree>
    <p:extLst>
      <p:ext uri="{BB962C8B-B14F-4D97-AF65-F5344CB8AC3E}">
        <p14:creationId xmlns:p14="http://schemas.microsoft.com/office/powerpoint/2010/main" val="2217389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B136FB-ED9A-4582-972F-7D3780FBC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set of bond pads pooled together in one of the flight assemblies</a:t>
            </a:r>
          </a:p>
          <a:p>
            <a:r>
              <a:rPr lang="en-US" dirty="0"/>
              <a:t>3D Tomography enabled detailed structural-thermal analysis to prove healthy as-built flight survival margins</a:t>
            </a:r>
          </a:p>
          <a:p>
            <a:pPr lvl="1"/>
            <a:r>
              <a:rPr lang="en-US" dirty="0"/>
              <a:t>Thermal stress margins decreased slightly, but random vibe margin increases significantly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021A2B-3C92-455B-97D9-F0C9FD71B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Pre-Environment X-Ray: Revealed L2 Bond Pooling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6E999-3C18-4E6E-92DF-8D2DC68C90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593" y="3080697"/>
            <a:ext cx="4518126" cy="2820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6FCFBE-EE43-4887-B581-220DAE4451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0164" y="3082950"/>
            <a:ext cx="4075436" cy="28183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F157FC-E332-418C-BEE7-B4F2CF8AA037}"/>
              </a:ext>
            </a:extLst>
          </p:cNvPr>
          <p:cNvSpPr txBox="1"/>
          <p:nvPr/>
        </p:nvSpPr>
        <p:spPr>
          <a:xfrm>
            <a:off x="655593" y="2853267"/>
            <a:ext cx="498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Designed L2 bonds: separate, individual bonds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A639B-8C51-499F-95D9-F52BEAAE1848}"/>
              </a:ext>
            </a:extLst>
          </p:cNvPr>
          <p:cNvSpPr txBox="1"/>
          <p:nvPr/>
        </p:nvSpPr>
        <p:spPr>
          <a:xfrm>
            <a:off x="6292158" y="2853267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As-built L2 bonds: separate, individual bonds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D0C030-5FE4-844D-E95A-2CC5736EDE7E}"/>
              </a:ext>
            </a:extLst>
          </p:cNvPr>
          <p:cNvSpPr txBox="1"/>
          <p:nvPr/>
        </p:nvSpPr>
        <p:spPr>
          <a:xfrm>
            <a:off x="8305800" y="3037933"/>
            <a:ext cx="607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853664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690628-93A7-33CA-7A7E-5EB9E5575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11430000" cy="2743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Hardware inspected and directly verified particulate and non-volatile residue requirements</a:t>
            </a:r>
          </a:p>
          <a:p>
            <a:r>
              <a:rPr lang="en-US" dirty="0"/>
              <a:t>Outgassing verified by TQCM during TVAC survival tests and bakeout</a:t>
            </a:r>
          </a:p>
          <a:p>
            <a:pPr lvl="1"/>
            <a:r>
              <a:rPr lang="en-US" dirty="0"/>
              <a:t>Specialized bakeout profile tailored to elevate glass transition temperature of the 9309 joint</a:t>
            </a:r>
          </a:p>
          <a:p>
            <a:r>
              <a:rPr lang="en-US" dirty="0"/>
              <a:t>Surface cleanliness verified as visibly clean to VC-10X-1000-1500UV specification for delivery</a:t>
            </a:r>
          </a:p>
          <a:p>
            <a:r>
              <a:rPr lang="en-US" dirty="0"/>
              <a:t>Coating and material witness samples traveled with flight/spare units through all assembly, testing, environmental testing, and transport for spectral verification, receiving inspection, and contamination witnesses during I&amp;T</a:t>
            </a:r>
          </a:p>
          <a:p>
            <a:r>
              <a:rPr lang="en-US" dirty="0"/>
              <a:t>Specialized PET-G packaging for storage and transportation</a:t>
            </a:r>
          </a:p>
          <a:p>
            <a:r>
              <a:rPr lang="en-US" dirty="0"/>
              <a:t>All components under positive dry purge when not in use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D6786B-BC6D-4EAF-29CA-9F3594E7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Contamination Control Through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46FBF-FEA4-9270-4205-A0D6544F0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733800"/>
            <a:ext cx="4593943" cy="2588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7968AA-54AF-6350-D7D2-4179F8F2C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3771127"/>
            <a:ext cx="4079643" cy="258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32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EA219C-878B-48F8-BA42-6B872C68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Verification Lab Setup</a:t>
            </a:r>
          </a:p>
        </p:txBody>
      </p:sp>
      <p:pic>
        <p:nvPicPr>
          <p:cNvPr id="8" name="Picture 7" descr="A picture containing device, miller&#10;&#10;Description automatically generated">
            <a:extLst>
              <a:ext uri="{FF2B5EF4-FFF2-40B4-BE49-F238E27FC236}">
                <a16:creationId xmlns:a16="http://schemas.microsoft.com/office/drawing/2014/main" id="{B355FD99-FFB9-40D4-B47B-8FB69C21D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14" y="3697198"/>
            <a:ext cx="9650172" cy="2867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6AE83-5D15-4E1E-8189-747E20F73E11}"/>
              </a:ext>
            </a:extLst>
          </p:cNvPr>
          <p:cNvSpPr txBox="1"/>
          <p:nvPr/>
        </p:nvSpPr>
        <p:spPr>
          <a:xfrm>
            <a:off x="10363200" y="16002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 Design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674A69-E6B8-4B61-A741-0F50C900522F}"/>
              </a:ext>
            </a:extLst>
          </p:cNvPr>
          <p:cNvSpPr txBox="1"/>
          <p:nvPr/>
        </p:nvSpPr>
        <p:spPr>
          <a:xfrm>
            <a:off x="10477500" y="395576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Built Lab</a:t>
            </a:r>
          </a:p>
        </p:txBody>
      </p:sp>
      <p:pic>
        <p:nvPicPr>
          <p:cNvPr id="5" name="Picture 4" descr="A picture containing indoor, object, miller&#10;&#10;Description automatically generated">
            <a:extLst>
              <a:ext uri="{FF2B5EF4-FFF2-40B4-BE49-F238E27FC236}">
                <a16:creationId xmlns:a16="http://schemas.microsoft.com/office/drawing/2014/main" id="{8DEB5532-4D21-4284-85C3-8A6B21AC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485" y="4916151"/>
            <a:ext cx="2006805" cy="1505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3752AA-B7CF-43DC-97BC-E2A5D6848CE5}"/>
              </a:ext>
            </a:extLst>
          </p:cNvPr>
          <p:cNvSpPr txBox="1"/>
          <p:nvPr/>
        </p:nvSpPr>
        <p:spPr>
          <a:xfrm>
            <a:off x="7899647" y="566870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Polarizer as needed</a:t>
            </a: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052AFB5D-3445-A8E3-122D-45B2EB494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72483"/>
            <a:ext cx="9126503" cy="25788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781C46-C8A6-7012-7D43-238994D0721A}"/>
              </a:ext>
            </a:extLst>
          </p:cNvPr>
          <p:cNvSpPr txBox="1"/>
          <p:nvPr/>
        </p:nvSpPr>
        <p:spPr>
          <a:xfrm>
            <a:off x="3810000" y="892016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Beam height 5.4’’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15241F-7C4E-ACB2-1CA2-100B375393E8}"/>
              </a:ext>
            </a:extLst>
          </p:cNvPr>
          <p:cNvSpPr txBox="1"/>
          <p:nvPr/>
        </p:nvSpPr>
        <p:spPr>
          <a:xfrm>
            <a:off x="2971800" y="3140944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Beam Diameter:  5 mm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76B0D32-B82A-95E2-937A-95EC9232068D}"/>
              </a:ext>
            </a:extLst>
          </p:cNvPr>
          <p:cNvCxnSpPr/>
          <p:nvPr/>
        </p:nvCxnSpPr>
        <p:spPr>
          <a:xfrm flipV="1">
            <a:off x="4038600" y="2133600"/>
            <a:ext cx="0" cy="111771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859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Optics Details - Apodizer Assembly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828675"/>
            <a:ext cx="5207000" cy="2928938"/>
          </a:xfrm>
        </p:spPr>
      </p:pic>
      <p:sp>
        <p:nvSpPr>
          <p:cNvPr id="9" name="TextBox 8"/>
          <p:cNvSpPr txBox="1"/>
          <p:nvPr/>
        </p:nvSpPr>
        <p:spPr>
          <a:xfrm>
            <a:off x="6629401" y="1219200"/>
            <a:ext cx="5207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A single apodizer that has similar</a:t>
            </a:r>
          </a:p>
          <a:p>
            <a:r>
              <a:rPr lang="en-US" dirty="0"/>
              <a:t> PSF characteristics as the CGI </a:t>
            </a:r>
          </a:p>
          <a:p>
            <a:r>
              <a:rPr lang="en-US" dirty="0"/>
              <a:t>Coronagraph (except contrast)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5 </a:t>
            </a:r>
            <a:r>
              <a:rPr lang="el-GR" dirty="0"/>
              <a:t>μ</a:t>
            </a:r>
            <a:r>
              <a:rPr lang="en-US" dirty="0"/>
              <a:t>m black </a:t>
            </a:r>
            <a:r>
              <a:rPr lang="en-US" dirty="0" err="1"/>
              <a:t>silicion</a:t>
            </a:r>
            <a:r>
              <a:rPr lang="en-US" dirty="0"/>
              <a:t> feature size provides exceptional tolerances on pupil definition and aperture size. Simplifies hardware verifications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700" y="3973728"/>
            <a:ext cx="3394101" cy="2534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3926261"/>
            <a:ext cx="3457654" cy="25824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3989622"/>
            <a:ext cx="3372820" cy="25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75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99C55-DCB3-1B4D-A6E3-74B83C1CE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(Celebratory)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CD9E1-3DF1-E74D-8AC2-9C48653B6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14400"/>
            <a:ext cx="7740502" cy="5570571"/>
          </a:xfrm>
          <a:prstGeom prst="rect">
            <a:avLst/>
          </a:prstGeom>
        </p:spPr>
      </p:pic>
      <p:pic>
        <p:nvPicPr>
          <p:cNvPr id="5" name="Picture 4" descr="A picture containing blur&#10;&#10;Description automatically generated">
            <a:extLst>
              <a:ext uri="{FF2B5EF4-FFF2-40B4-BE49-F238E27FC236}">
                <a16:creationId xmlns:a16="http://schemas.microsoft.com/office/drawing/2014/main" id="{1D74DE61-32F8-474C-4BCE-BCFB74D51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883" y="4855465"/>
            <a:ext cx="2619375" cy="1637973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1965F596-6098-0AEA-883E-BC3F6723885B}"/>
              </a:ext>
            </a:extLst>
          </p:cNvPr>
          <p:cNvSpPr/>
          <p:nvPr/>
        </p:nvSpPr>
        <p:spPr>
          <a:xfrm>
            <a:off x="9354170" y="3240453"/>
            <a:ext cx="1828800" cy="15788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AD970-1A98-ED18-8B5F-0B2D2709F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883" y="877193"/>
            <a:ext cx="2619375" cy="233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60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555BA5-4369-47BF-8188-31A31E330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 and Post Vibe Wavefront Error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2FB84D4C-50A0-4A28-BC3B-1976F95F92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8091219"/>
              </p:ext>
            </p:extLst>
          </p:nvPr>
        </p:nvGraphicFramePr>
        <p:xfrm>
          <a:off x="457200" y="848210"/>
          <a:ext cx="5334000" cy="1853461"/>
        </p:xfrm>
        <a:graphic>
          <a:graphicData uri="http://schemas.openxmlformats.org/drawingml/2006/table">
            <a:tbl>
              <a:tblPr/>
              <a:tblGrid>
                <a:gridCol w="1374986">
                  <a:extLst>
                    <a:ext uri="{9D8B030D-6E8A-4147-A177-3AD203B41FA5}">
                      <a16:colId xmlns:a16="http://schemas.microsoft.com/office/drawing/2014/main" val="4190385041"/>
                    </a:ext>
                  </a:extLst>
                </a:gridCol>
                <a:gridCol w="1137920">
                  <a:extLst>
                    <a:ext uri="{9D8B030D-6E8A-4147-A177-3AD203B41FA5}">
                      <a16:colId xmlns:a16="http://schemas.microsoft.com/office/drawing/2014/main" val="1518214872"/>
                    </a:ext>
                  </a:extLst>
                </a:gridCol>
                <a:gridCol w="1683174">
                  <a:extLst>
                    <a:ext uri="{9D8B030D-6E8A-4147-A177-3AD203B41FA5}">
                      <a16:colId xmlns:a16="http://schemas.microsoft.com/office/drawing/2014/main" val="4173130202"/>
                    </a:ext>
                  </a:extLst>
                </a:gridCol>
                <a:gridCol w="1137920">
                  <a:extLst>
                    <a:ext uri="{9D8B030D-6E8A-4147-A177-3AD203B41FA5}">
                      <a16:colId xmlns:a16="http://schemas.microsoft.com/office/drawing/2014/main" val="2783167552"/>
                    </a:ext>
                  </a:extLst>
                </a:gridCol>
              </a:tblGrid>
              <a:tr h="314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Optics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 (nm rms)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Post (nm rms)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Uncertainty (nm)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599180"/>
                  </a:ext>
                </a:extLst>
              </a:tr>
              <a:tr h="28261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 Lens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14.67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14.40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±1.91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329757"/>
                  </a:ext>
                </a:extLst>
              </a:tr>
              <a:tr h="314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ZOD660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14.79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13.89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±1.91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310079"/>
                  </a:ext>
                </a:extLst>
              </a:tr>
              <a:tr h="314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ZOD 730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7.90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5.7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±1.91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945399"/>
                  </a:ext>
                </a:extLst>
              </a:tr>
              <a:tr h="314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Wollaston 0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30.2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27.83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±1.91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026087"/>
                  </a:ext>
                </a:extLst>
              </a:tr>
              <a:tr h="314170">
                <a:tc>
                  <a:txBody>
                    <a:bodyPr/>
                    <a:lstStyle/>
                    <a:p>
                      <a:pPr algn="just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Wollaston 45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19.10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18.02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±1.91</a:t>
                      </a:r>
                    </a:p>
                  </a:txBody>
                  <a:tcPr marL="7451" marR="7451" marT="7451" marB="4470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4620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37E762F-2221-47DA-A53F-C89E10C14381}"/>
              </a:ext>
            </a:extLst>
          </p:cNvPr>
          <p:cNvSpPr txBox="1"/>
          <p:nvPr/>
        </p:nvSpPr>
        <p:spPr>
          <a:xfrm>
            <a:off x="7696200" y="131803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Sources of Uncertainty</a:t>
            </a:r>
          </a:p>
          <a:p>
            <a:pPr marL="285750" indent="-285750">
              <a:buFontTx/>
              <a:buChar char="-"/>
            </a:pPr>
            <a:r>
              <a:rPr lang="en-US" dirty="0"/>
              <a:t>camera noise </a:t>
            </a:r>
          </a:p>
          <a:p>
            <a:pPr marL="285750" indent="-285750">
              <a:buFontTx/>
              <a:buChar char="-"/>
            </a:pPr>
            <a:r>
              <a:rPr lang="en-US" dirty="0"/>
              <a:t>interferometer accuracy </a:t>
            </a:r>
          </a:p>
          <a:p>
            <a:pPr marL="285750" indent="-285750">
              <a:buFontTx/>
              <a:buChar char="-"/>
            </a:pPr>
            <a:r>
              <a:rPr lang="en-US" dirty="0"/>
              <a:t>alignment error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82212A-CFBC-4FD2-A182-6E17CADE2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5704"/>
            <a:ext cx="12192000" cy="1985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3E7141-7267-45D5-8D11-FF480E73A3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92"/>
          <a:stretch/>
        </p:blipFill>
        <p:spPr>
          <a:xfrm>
            <a:off x="0" y="4698263"/>
            <a:ext cx="12192000" cy="17787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5B3A94-E782-4DB8-8A5A-21AA87CB9266}"/>
              </a:ext>
            </a:extLst>
          </p:cNvPr>
          <p:cNvSpPr txBox="1"/>
          <p:nvPr/>
        </p:nvSpPr>
        <p:spPr>
          <a:xfrm>
            <a:off x="4834467" y="273180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Lab PSF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89108C-5908-40E9-A583-61E8B38DD40C}"/>
              </a:ext>
            </a:extLst>
          </p:cNvPr>
          <p:cNvSpPr txBox="1"/>
          <p:nvPr/>
        </p:nvSpPr>
        <p:spPr>
          <a:xfrm>
            <a:off x="4834467" y="455261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Fit  PSF</a:t>
            </a:r>
          </a:p>
        </p:txBody>
      </p:sp>
    </p:spTree>
    <p:extLst>
      <p:ext uri="{BB962C8B-B14F-4D97-AF65-F5344CB8AC3E}">
        <p14:creationId xmlns:p14="http://schemas.microsoft.com/office/powerpoint/2010/main" val="608113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34AE7D-B1C8-406E-97A6-365B62C50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Dispersion Measurement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06821E-FB3D-4F2D-95EE-6C92D0DEE412}"/>
              </a:ext>
            </a:extLst>
          </p:cNvPr>
          <p:cNvGrpSpPr/>
          <p:nvPr/>
        </p:nvGrpSpPr>
        <p:grpSpPr>
          <a:xfrm>
            <a:off x="167628" y="1371600"/>
            <a:ext cx="5852172" cy="4389129"/>
            <a:chOff x="5410200" y="1981200"/>
            <a:chExt cx="5852172" cy="4389129"/>
          </a:xfrm>
        </p:grpSpPr>
        <p:pic>
          <p:nvPicPr>
            <p:cNvPr id="6" name="Picture 5" descr="Chart, bubble chart&#10;&#10;Description automatically generated">
              <a:extLst>
                <a:ext uri="{FF2B5EF4-FFF2-40B4-BE49-F238E27FC236}">
                  <a16:creationId xmlns:a16="http://schemas.microsoft.com/office/drawing/2014/main" id="{DE2EDEF7-7B30-43F5-A71C-45401D140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0200" y="1981200"/>
              <a:ext cx="5852172" cy="438912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580109-D97E-49D7-ACEB-6922366A6218}"/>
                </a:ext>
              </a:extLst>
            </p:cNvPr>
            <p:cNvSpPr txBox="1"/>
            <p:nvPr/>
          </p:nvSpPr>
          <p:spPr>
            <a:xfrm>
              <a:off x="6629400" y="2057400"/>
              <a:ext cx="327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ZOD 730 @ 735 nm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195CF6-151C-4205-8D54-EBD7DBA7B10D}"/>
              </a:ext>
            </a:extLst>
          </p:cNvPr>
          <p:cNvGrpSpPr/>
          <p:nvPr/>
        </p:nvGrpSpPr>
        <p:grpSpPr>
          <a:xfrm>
            <a:off x="167628" y="1371600"/>
            <a:ext cx="5852172" cy="4389129"/>
            <a:chOff x="8418774" y="3009230"/>
            <a:chExt cx="5852172" cy="4389129"/>
          </a:xfrm>
        </p:grpSpPr>
        <p:pic>
          <p:nvPicPr>
            <p:cNvPr id="8" name="Picture 7" descr="Chart, bubble chart&#10;&#10;Description automatically generated">
              <a:extLst>
                <a:ext uri="{FF2B5EF4-FFF2-40B4-BE49-F238E27FC236}">
                  <a16:creationId xmlns:a16="http://schemas.microsoft.com/office/drawing/2014/main" id="{6AE98AA5-859F-40D4-8343-C99F9C737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8774" y="3009230"/>
              <a:ext cx="5852172" cy="438912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CAEAC1-0219-4612-B1CF-97E6B71AC579}"/>
                </a:ext>
              </a:extLst>
            </p:cNvPr>
            <p:cNvSpPr txBox="1"/>
            <p:nvPr/>
          </p:nvSpPr>
          <p:spPr>
            <a:xfrm>
              <a:off x="9622746" y="3085430"/>
              <a:ext cx="327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ZOD 730 @ 725 nm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A8E8D-1507-734E-2A3D-9B84BA568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1219200"/>
            <a:ext cx="6028163" cy="48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3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46CAFE-0535-4A14-D914-DD943082D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spectroscopy mode has a 2-nm wavelength accuracy requirement and tolerances on final instrument spectral resolution</a:t>
            </a:r>
          </a:p>
          <a:p>
            <a:r>
              <a:rPr lang="en-US" dirty="0"/>
              <a:t>Both requirements are dependent on as-built filter parameters, beam angle of incidence, slit format, and as-built pupil observed looking back from the final focal plane</a:t>
            </a:r>
          </a:p>
          <a:p>
            <a:r>
              <a:rPr lang="en-US" dirty="0"/>
              <a:t>All subsystem level requirements have been verified but final calibrations are required to get final flight dispersion curves with flight pupil and wavelength calibration</a:t>
            </a:r>
          </a:p>
          <a:p>
            <a:pPr lvl="1"/>
            <a:r>
              <a:rPr lang="en-US" dirty="0"/>
              <a:t>Interesting systems engineering side effect unique to pupil </a:t>
            </a:r>
            <a:r>
              <a:rPr lang="en-US" dirty="0" err="1"/>
              <a:t>apodizing</a:t>
            </a:r>
            <a:r>
              <a:rPr lang="en-US" dirty="0"/>
              <a:t> coronagraph: </a:t>
            </a:r>
          </a:p>
          <a:p>
            <a:pPr lvl="1"/>
            <a:endParaRPr lang="en-US" sz="400" dirty="0"/>
          </a:p>
          <a:p>
            <a:pPr marL="917575" lvl="1" indent="0">
              <a:buNone/>
            </a:pPr>
            <a:r>
              <a:rPr lang="en-US" dirty="0"/>
              <a:t>Since it is designed specifically to block/</a:t>
            </a:r>
            <a:r>
              <a:rPr lang="en-US" dirty="0" err="1"/>
              <a:t>apodize</a:t>
            </a:r>
            <a:r>
              <a:rPr lang="en-US" dirty="0"/>
              <a:t> the entire telescope pupil it is possible do true spectral resolution verification activities at the instrument level</a:t>
            </a:r>
          </a:p>
          <a:p>
            <a:pPr marL="917575" lvl="1" indent="0">
              <a:buNone/>
            </a:pPr>
            <a:endParaRPr lang="en-US" sz="400" dirty="0"/>
          </a:p>
          <a:p>
            <a:r>
              <a:rPr lang="en-US" dirty="0"/>
              <a:t>Dispersion calibration with final flight pupil</a:t>
            </a:r>
          </a:p>
          <a:p>
            <a:r>
              <a:rPr lang="en-US" dirty="0"/>
              <a:t>Calibrate narrowband filter transmission profile in-situ with wavelength scans using a laser line tunable filter</a:t>
            </a:r>
          </a:p>
          <a:p>
            <a:pPr lvl="1"/>
            <a:r>
              <a:rPr lang="en-US" dirty="0"/>
              <a:t>Narrowband filter knowledge critical to wavelength accuracy; since the slit and spectrum are deployable anywhere in the field the narrowband filter observation anchors the spectrum on detector</a:t>
            </a:r>
          </a:p>
          <a:p>
            <a:r>
              <a:rPr lang="en-US" dirty="0"/>
              <a:t>Verify spectral retrieval after calibration data taken using an NKT SELECT tunable filter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E328B4-B92A-4FA8-202F-2EFECB30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Calibration</a:t>
            </a:r>
          </a:p>
        </p:txBody>
      </p:sp>
    </p:spTree>
    <p:extLst>
      <p:ext uri="{BB962C8B-B14F-4D97-AF65-F5344CB8AC3E}">
        <p14:creationId xmlns:p14="http://schemas.microsoft.com/office/powerpoint/2010/main" val="2334480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62C30D-9017-D402-87D5-862ACAAF4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5715000" cy="5486400"/>
          </a:xfrm>
        </p:spPr>
        <p:txBody>
          <a:bodyPr>
            <a:normAutofit/>
          </a:bodyPr>
          <a:lstStyle/>
          <a:p>
            <a:r>
              <a:rPr lang="en-US" dirty="0"/>
              <a:t>Wavelength accuracy requirement of 2-nm at instrument level </a:t>
            </a:r>
          </a:p>
          <a:p>
            <a:pPr lvl="1"/>
            <a:r>
              <a:rPr lang="en-US" dirty="0"/>
              <a:t>Requires careful dispersion calibration of prism</a:t>
            </a:r>
          </a:p>
          <a:p>
            <a:pPr lvl="1"/>
            <a:r>
              <a:rPr lang="en-US" dirty="0"/>
              <a:t>Since slit deploys to arbitrary field position, also requires extremely careful calibration of the narrowband filters in as-assembled instrument configuration</a:t>
            </a:r>
          </a:p>
          <a:p>
            <a:r>
              <a:rPr lang="en-US" dirty="0"/>
              <a:t>Demonstration using flight reject filter prior to CGI I&amp;T shows extremely precise calibration possible with designed test</a:t>
            </a:r>
          </a:p>
          <a:p>
            <a:pPr lvl="1"/>
            <a:r>
              <a:rPr lang="en-US" dirty="0"/>
              <a:t>Tunable filter scan in CGI simulator testbed</a:t>
            </a:r>
          </a:p>
          <a:p>
            <a:pPr lvl="1"/>
            <a:r>
              <a:rPr lang="en-US" dirty="0"/>
              <a:t>Compare to independent filter measurement with calibrated GSFC Bruker Fourier Transform Spectrograph in collimated light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B667D6-0318-78D4-13A3-C0E5EB92F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788"/>
            <a:ext cx="10058400" cy="608012"/>
          </a:xfrm>
        </p:spPr>
        <p:txBody>
          <a:bodyPr/>
          <a:lstStyle/>
          <a:p>
            <a:r>
              <a:rPr lang="en-US" dirty="0"/>
              <a:t>Filter Characterization Demonstration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D2E9E8-937E-0F37-4243-679EEB71B26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194425" y="1293018"/>
            <a:ext cx="5997575" cy="4881563"/>
          </a:xfr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AE352F3A-E3CA-2916-2BEE-7B0B9013C7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172779"/>
              </p:ext>
            </p:extLst>
          </p:nvPr>
        </p:nvGraphicFramePr>
        <p:xfrm>
          <a:off x="514351" y="5382201"/>
          <a:ext cx="541019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399">
                  <a:extLst>
                    <a:ext uri="{9D8B030D-6E8A-4147-A177-3AD203B41FA5}">
                      <a16:colId xmlns:a16="http://schemas.microsoft.com/office/drawing/2014/main" val="4067698876"/>
                    </a:ext>
                  </a:extLst>
                </a:gridCol>
                <a:gridCol w="1803399">
                  <a:extLst>
                    <a:ext uri="{9D8B030D-6E8A-4147-A177-3AD203B41FA5}">
                      <a16:colId xmlns:a16="http://schemas.microsoft.com/office/drawing/2014/main" val="760417006"/>
                    </a:ext>
                  </a:extLst>
                </a:gridCol>
                <a:gridCol w="1803399">
                  <a:extLst>
                    <a:ext uri="{9D8B030D-6E8A-4147-A177-3AD203B41FA5}">
                      <a16:colId xmlns:a16="http://schemas.microsoft.com/office/drawing/2014/main" val="3449002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Center (nm)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Width (nm)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63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CGIsim</a:t>
                      </a:r>
                      <a:r>
                        <a:rPr lang="en-US" b="1" dirty="0"/>
                        <a:t> testbed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754.24 ± 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7.19 ± 0.06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221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Bruker (AOI=7°)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754.25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389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178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1386A-926C-4D40-B405-55785D10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20" y="990599"/>
            <a:ext cx="8184696" cy="24986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Roman Coronagraph Instrument is a Class D Technology Demonstration for exoplanet direct imaging via coronagraphy</a:t>
            </a:r>
          </a:p>
          <a:p>
            <a:r>
              <a:rPr lang="en-US" dirty="0"/>
              <a:t>Goddard delivered the final imaging modes in the</a:t>
            </a:r>
            <a:br>
              <a:rPr lang="en-US" dirty="0"/>
            </a:br>
            <a:r>
              <a:rPr lang="en-US" dirty="0"/>
              <a:t>Precision Alignment Mechanisms (PAMs)</a:t>
            </a:r>
          </a:p>
          <a:p>
            <a:pPr lvl="1"/>
            <a:r>
              <a:rPr lang="en-US" dirty="0"/>
              <a:t>Direct Imaging Lens for primary dark hole imaging mode</a:t>
            </a:r>
          </a:p>
          <a:p>
            <a:pPr lvl="1"/>
            <a:r>
              <a:rPr lang="en-US" dirty="0"/>
              <a:t>Two Wollaston prism modes for disk science applications</a:t>
            </a:r>
          </a:p>
          <a:p>
            <a:pPr lvl="1"/>
            <a:r>
              <a:rPr lang="en-US" dirty="0"/>
              <a:t>Two spectroscopy zero-deviation prisms for exoplanet slit spectroscopy</a:t>
            </a:r>
          </a:p>
          <a:p>
            <a:r>
              <a:rPr lang="en-US" u="sng" dirty="0"/>
              <a:t>Imaging and polarization optics generously contributed by JAXA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5FD6C-CC3F-5844-935C-55AECBB43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C5A89F-6958-2546-A024-3D80481C386B}"/>
              </a:ext>
            </a:extLst>
          </p:cNvPr>
          <p:cNvSpPr txBox="1"/>
          <p:nvPr/>
        </p:nvSpPr>
        <p:spPr>
          <a:xfrm>
            <a:off x="9634996" y="2754868"/>
            <a:ext cx="247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Spec/Pol assemblies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72B5A76-9856-384B-BB1F-869D77F84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30" y="3364146"/>
            <a:ext cx="3109704" cy="31128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1C7C667-5095-544D-A40E-DF5490546E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3429000"/>
            <a:ext cx="4254024" cy="2488803"/>
          </a:xfrm>
          <a:prstGeom prst="rect">
            <a:avLst/>
          </a:prstGeom>
        </p:spPr>
      </p:pic>
      <p:sp>
        <p:nvSpPr>
          <p:cNvPr id="32" name="Left Arrow 31">
            <a:extLst>
              <a:ext uri="{FF2B5EF4-FFF2-40B4-BE49-F238E27FC236}">
                <a16:creationId xmlns:a16="http://schemas.microsoft.com/office/drawing/2014/main" id="{502C7A22-7858-3041-84B0-0680D7CA1CD0}"/>
              </a:ext>
            </a:extLst>
          </p:cNvPr>
          <p:cNvSpPr/>
          <p:nvPr/>
        </p:nvSpPr>
        <p:spPr>
          <a:xfrm>
            <a:off x="2861319" y="4779822"/>
            <a:ext cx="907668" cy="9156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478EFB5-37B0-C54E-BD7E-C2A4C08CA1A0}"/>
              </a:ext>
            </a:extLst>
          </p:cNvPr>
          <p:cNvCxnSpPr/>
          <p:nvPr/>
        </p:nvCxnSpPr>
        <p:spPr>
          <a:xfrm flipH="1">
            <a:off x="2209800" y="3489286"/>
            <a:ext cx="801974" cy="6231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84F6CC8-333B-4F4A-BD6F-CED72753F8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561" y="4192517"/>
            <a:ext cx="4539590" cy="1953886"/>
          </a:xfrm>
          <a:prstGeom prst="rect">
            <a:avLst/>
          </a:prstGeom>
        </p:spPr>
      </p:pic>
      <p:sp>
        <p:nvSpPr>
          <p:cNvPr id="28" name="Left Arrow 27">
            <a:extLst>
              <a:ext uri="{FF2B5EF4-FFF2-40B4-BE49-F238E27FC236}">
                <a16:creationId xmlns:a16="http://schemas.microsoft.com/office/drawing/2014/main" id="{8FDBC204-A0B3-A44B-AE84-0DDBBA7F24BF}"/>
              </a:ext>
            </a:extLst>
          </p:cNvPr>
          <p:cNvSpPr/>
          <p:nvPr/>
        </p:nvSpPr>
        <p:spPr>
          <a:xfrm>
            <a:off x="6949486" y="4462742"/>
            <a:ext cx="907668" cy="9156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DCC8B4-7A24-2646-BC54-798F900A8E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243699"/>
            <a:ext cx="4111580" cy="145675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A51D446-6249-5F4D-8986-44A856F8D996}"/>
              </a:ext>
            </a:extLst>
          </p:cNvPr>
          <p:cNvSpPr txBox="1"/>
          <p:nvPr/>
        </p:nvSpPr>
        <p:spPr>
          <a:xfrm>
            <a:off x="11107977" y="216886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ø17mm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858D67-557B-DF4F-822B-6A043250E253}"/>
              </a:ext>
            </a:extLst>
          </p:cNvPr>
          <p:cNvSpPr txBox="1"/>
          <p:nvPr/>
        </p:nvSpPr>
        <p:spPr>
          <a:xfrm>
            <a:off x="10582845" y="762000"/>
            <a:ext cx="2017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 Lens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0FC144C-4E71-7F42-9EEE-0140F304A0ED}"/>
              </a:ext>
            </a:extLst>
          </p:cNvPr>
          <p:cNvCxnSpPr>
            <a:cxnSpLocks/>
          </p:cNvCxnSpPr>
          <p:nvPr/>
        </p:nvCxnSpPr>
        <p:spPr>
          <a:xfrm>
            <a:off x="11591442" y="1105199"/>
            <a:ext cx="0" cy="41641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7031DE4-4E84-0148-B35F-B80C666EC751}"/>
              </a:ext>
            </a:extLst>
          </p:cNvPr>
          <p:cNvCxnSpPr>
            <a:cxnSpLocks/>
            <a:stCxn id="7" idx="2"/>
          </p:cNvCxnSpPr>
          <p:nvPr/>
        </p:nvCxnSpPr>
        <p:spPr>
          <a:xfrm flipH="1" flipV="1">
            <a:off x="9049341" y="2526875"/>
            <a:ext cx="1007449" cy="17357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DE0F2A0-A962-0640-B9EE-B50E9CF7C638}"/>
              </a:ext>
            </a:extLst>
          </p:cNvPr>
          <p:cNvCxnSpPr>
            <a:cxnSpLocks/>
            <a:stCxn id="7" idx="2"/>
          </p:cNvCxnSpPr>
          <p:nvPr/>
        </p:nvCxnSpPr>
        <p:spPr>
          <a:xfrm flipH="1" flipV="1">
            <a:off x="9864277" y="2353529"/>
            <a:ext cx="192513" cy="34692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DD7873-EC55-EE48-B7C1-1262AE3769B0}"/>
              </a:ext>
            </a:extLst>
          </p:cNvPr>
          <p:cNvCxnSpPr>
            <a:cxnSpLocks/>
            <a:stCxn id="7" idx="2"/>
          </p:cNvCxnSpPr>
          <p:nvPr/>
        </p:nvCxnSpPr>
        <p:spPr>
          <a:xfrm flipV="1">
            <a:off x="10056790" y="2353529"/>
            <a:ext cx="117226" cy="34692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6079F36-EF67-8947-B6B2-B632D2442E28}"/>
              </a:ext>
            </a:extLst>
          </p:cNvPr>
          <p:cNvCxnSpPr>
            <a:cxnSpLocks/>
            <a:stCxn id="7" idx="2"/>
          </p:cNvCxnSpPr>
          <p:nvPr/>
        </p:nvCxnSpPr>
        <p:spPr>
          <a:xfrm flipV="1">
            <a:off x="10056790" y="2232355"/>
            <a:ext cx="839810" cy="4680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624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5F3532-029A-684C-960B-87A87CCE4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6689090" cy="3756186"/>
          </a:xfrm>
        </p:spPr>
        <p:txBody>
          <a:bodyPr>
            <a:normAutofit/>
          </a:bodyPr>
          <a:lstStyle/>
          <a:p>
            <a:r>
              <a:rPr lang="en-US" dirty="0"/>
              <a:t>Zero Optical Deviation (ZOD) prisms</a:t>
            </a:r>
          </a:p>
          <a:p>
            <a:pPr lvl="1"/>
            <a:r>
              <a:rPr lang="en-US" dirty="0"/>
              <a:t>730nm Band 3</a:t>
            </a:r>
          </a:p>
          <a:p>
            <a:pPr lvl="1"/>
            <a:r>
              <a:rPr lang="en-US" dirty="0"/>
              <a:t>660nm Band 2</a:t>
            </a:r>
          </a:p>
          <a:p>
            <a:r>
              <a:rPr lang="en-US" dirty="0"/>
              <a:t>Wollaston Prism Assemblies</a:t>
            </a:r>
          </a:p>
          <a:p>
            <a:pPr lvl="1"/>
            <a:r>
              <a:rPr lang="en-US" dirty="0"/>
              <a:t>Vertically oriented (0 deg)</a:t>
            </a:r>
          </a:p>
          <a:p>
            <a:pPr lvl="1"/>
            <a:r>
              <a:rPr lang="en-US" dirty="0"/>
              <a:t>Diagonally oriented (45 deg)</a:t>
            </a:r>
          </a:p>
          <a:p>
            <a:r>
              <a:rPr lang="en-US" dirty="0"/>
              <a:t>Direct Imaging (DI) Lens</a:t>
            </a:r>
          </a:p>
          <a:p>
            <a:r>
              <a:rPr lang="en-US" dirty="0"/>
              <a:t>Calibration and spectral extraction algorithm</a:t>
            </a:r>
          </a:p>
          <a:p>
            <a:pPr lvl="1"/>
            <a:r>
              <a:rPr lang="en-US" dirty="0"/>
              <a:t>Required for centroiding and calibrating spectra on CGI</a:t>
            </a:r>
          </a:p>
          <a:p>
            <a:pPr lvl="1"/>
            <a:r>
              <a:rPr lang="en-US" dirty="0"/>
              <a:t>Not flight software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16EC57-B93F-5D41-9054-C2721512F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Spectroscopy and Polarization Modules for CGI</a:t>
            </a:r>
          </a:p>
        </p:txBody>
      </p:sp>
      <p:graphicFrame>
        <p:nvGraphicFramePr>
          <p:cNvPr id="25" name="Content Placeholder 3">
            <a:extLst>
              <a:ext uri="{FF2B5EF4-FFF2-40B4-BE49-F238E27FC236}">
                <a16:creationId xmlns:a16="http://schemas.microsoft.com/office/drawing/2014/main" id="{FD35DCA1-39A5-214A-89E8-9C81CF021C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5267971"/>
              </p:ext>
            </p:extLst>
          </p:nvPr>
        </p:nvGraphicFramePr>
        <p:xfrm>
          <a:off x="381000" y="4746786"/>
          <a:ext cx="6702612" cy="1737360"/>
        </p:xfrm>
        <a:graphic>
          <a:graphicData uri="http://schemas.openxmlformats.org/drawingml/2006/table">
            <a:tbl>
              <a:tblPr firstRow="1" bandRow="1"/>
              <a:tblGrid>
                <a:gridCol w="3176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9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53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46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73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400" dirty="0"/>
                        <a:t>Baseline Filter Bands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4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Center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4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Cut-on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4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Cut-off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4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Bandwidth </a:t>
                      </a:r>
                    </a:p>
                    <a:p>
                      <a:pPr algn="ctr"/>
                      <a:r>
                        <a:rPr lang="en-US" sz="1400" dirty="0"/>
                        <a:t>%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4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en-US" sz="1400" dirty="0"/>
                        <a:t>CGI Band 1 (Wollaston Prism)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575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546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604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10.1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822589"/>
                  </a:ext>
                </a:extLst>
              </a:tr>
              <a:tr h="291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400" dirty="0"/>
                        <a:t>CGI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Band 2 (Spectroscopy Shaped Pupil)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660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610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710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15.2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400" dirty="0"/>
                        <a:t>CGI Band 3 (Spectroscopy Shaped Pupil)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730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675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785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15.1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en-US" sz="1400" dirty="0"/>
                        <a:t>CGI Band  4 (Wollaston Prism)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825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784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866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9.8</a:t>
                      </a:r>
                    </a:p>
                  </a:txBody>
                  <a:tcPr marL="129419" marR="1294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546032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DAE05A36-50DC-AB39-840B-B847590935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484" y="1941445"/>
            <a:ext cx="4991875" cy="29751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D37EC2-5CC7-7BA1-1545-0A897013A51B}"/>
              </a:ext>
            </a:extLst>
          </p:cNvPr>
          <p:cNvSpPr txBox="1"/>
          <p:nvPr/>
        </p:nvSpPr>
        <p:spPr>
          <a:xfrm>
            <a:off x="6858000" y="1143000"/>
            <a:ext cx="147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Wollaston 0°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3242F7-180A-9CE8-23C1-8CD7621A6ACC}"/>
              </a:ext>
            </a:extLst>
          </p:cNvPr>
          <p:cNvSpPr txBox="1"/>
          <p:nvPr/>
        </p:nvSpPr>
        <p:spPr>
          <a:xfrm>
            <a:off x="9270380" y="1143000"/>
            <a:ext cx="160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Wollaston 45°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15F5D3-C9D3-6DF3-53C5-99D13161A06F}"/>
              </a:ext>
            </a:extLst>
          </p:cNvPr>
          <p:cNvSpPr txBox="1"/>
          <p:nvPr/>
        </p:nvSpPr>
        <p:spPr>
          <a:xfrm>
            <a:off x="8281491" y="151233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ZOD 730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E9E1AF-B482-E6AC-8C83-3D0FB697AED5}"/>
              </a:ext>
            </a:extLst>
          </p:cNvPr>
          <p:cNvSpPr txBox="1"/>
          <p:nvPr/>
        </p:nvSpPr>
        <p:spPr>
          <a:xfrm>
            <a:off x="10658119" y="151233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ZOD 660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3B05F61-0ABF-EDAC-1DB9-2E1723A8B9AA}"/>
              </a:ext>
            </a:extLst>
          </p:cNvPr>
          <p:cNvCxnSpPr>
            <a:stCxn id="23" idx="2"/>
          </p:cNvCxnSpPr>
          <p:nvPr/>
        </p:nvCxnSpPr>
        <p:spPr>
          <a:xfrm>
            <a:off x="7597466" y="1512332"/>
            <a:ext cx="684025" cy="92606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493807-B66C-BFA4-F46C-D3835589B2CA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8841901" y="1881664"/>
            <a:ext cx="373354" cy="521732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074115-FDAE-9AB5-8808-D7B99A4DBFF8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10073966" y="1512332"/>
            <a:ext cx="74738" cy="891064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7F4C5D2-21FC-98E6-49F6-75217B43E69C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10952935" y="1881664"/>
            <a:ext cx="265594" cy="521732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083FEEC-0B62-F329-D51B-EDA467FC72FB}"/>
              </a:ext>
            </a:extLst>
          </p:cNvPr>
          <p:cNvSpPr txBox="1"/>
          <p:nvPr/>
        </p:nvSpPr>
        <p:spPr>
          <a:xfrm>
            <a:off x="9270380" y="524100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 Lens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47D718F-D279-ABA9-3FC8-428811B368B3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9760258" y="4386432"/>
            <a:ext cx="27874" cy="854575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D744311-5C6C-C6F9-E9F1-FAB68F4EB28D}"/>
              </a:ext>
            </a:extLst>
          </p:cNvPr>
          <p:cNvSpPr txBox="1"/>
          <p:nvPr/>
        </p:nvSpPr>
        <p:spPr>
          <a:xfrm>
            <a:off x="7741745" y="6207147"/>
            <a:ext cx="4467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Remaining optics in DPAM for pupil imaging and phase retrieval</a:t>
            </a:r>
          </a:p>
        </p:txBody>
      </p:sp>
    </p:spTree>
    <p:extLst>
      <p:ext uri="{BB962C8B-B14F-4D97-AF65-F5344CB8AC3E}">
        <p14:creationId xmlns:p14="http://schemas.microsoft.com/office/powerpoint/2010/main" val="484515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B24ADB-A209-AC4F-8DE4-BA92D818B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Objective</a:t>
            </a:r>
          </a:p>
        </p:txBody>
      </p:sp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95C190E9-443D-6647-9291-9C47AC6EFB2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3500"/>
            <a:ext cx="4283075" cy="25908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EEEA43-74B7-A449-B360-EC7A77C06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511" y="990600"/>
            <a:ext cx="3824207" cy="3277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3414B5-C0A1-DD4A-A9F8-DB387B5DC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990600"/>
            <a:ext cx="3581400" cy="3277892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94540D6D-C53E-8E41-A793-4B6DA5548948}"/>
              </a:ext>
            </a:extLst>
          </p:cNvPr>
          <p:cNvSpPr/>
          <p:nvPr/>
        </p:nvSpPr>
        <p:spPr>
          <a:xfrm>
            <a:off x="7696071" y="2248546"/>
            <a:ext cx="9906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ED5943-1D39-9444-9CE4-69FDCBA4B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900" y="4343400"/>
            <a:ext cx="6426200" cy="19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14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431" y="4327121"/>
            <a:ext cx="3570046" cy="199110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596" y="2988502"/>
            <a:ext cx="730109" cy="10346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5562" y="2988502"/>
            <a:ext cx="933742" cy="1039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53" y="3242923"/>
            <a:ext cx="6216510" cy="181171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990600"/>
            <a:ext cx="7075719" cy="5486400"/>
          </a:xfrm>
        </p:spPr>
        <p:txBody>
          <a:bodyPr/>
          <a:lstStyle/>
          <a:p>
            <a:pPr marL="0" indent="0">
              <a:buNone/>
            </a:pPr>
            <a:r>
              <a:rPr lang="en-US" b="0" dirty="0"/>
              <a:t>Overview:</a:t>
            </a:r>
          </a:p>
          <a:p>
            <a:r>
              <a:rPr lang="en-US" b="0" dirty="0"/>
              <a:t>There are two variants – ZOD 660 and ZOD 730</a:t>
            </a:r>
          </a:p>
          <a:p>
            <a:pPr marL="285750" indent="-285750"/>
            <a:r>
              <a:rPr lang="en-US" b="0" dirty="0"/>
              <a:t>Lenses and prisms have just 10 mm (.393 in.) diameter</a:t>
            </a:r>
          </a:p>
          <a:p>
            <a:pPr marL="285750" indent="-285750"/>
            <a:r>
              <a:rPr lang="en-US" b="0" dirty="0"/>
              <a:t>Design is composed of an alignment Tube (1), three prisms (2,3,4), two lenses (5,6), and an alignment base (7)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ZOD Assembly Optomechanical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00601" y="395002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ZOD 730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22152" y="32505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36528" y="32503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82833" y="32503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6085" y="32503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39468" y="325106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28695" y="32503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98101" y="32503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cxnSp>
        <p:nvCxnSpPr>
          <p:cNvPr id="21" name="Straight Arrow Connector 20"/>
          <p:cNvCxnSpPr>
            <a:stCxn id="6" idx="2"/>
          </p:cNvCxnSpPr>
          <p:nvPr/>
        </p:nvCxnSpPr>
        <p:spPr>
          <a:xfrm>
            <a:off x="9061011" y="4319354"/>
            <a:ext cx="560410" cy="5277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155075" y="394172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ZOD 660</a:t>
            </a:r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>
          <a:xfrm flipH="1">
            <a:off x="10665303" y="4311055"/>
            <a:ext cx="50182" cy="5360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81711" y="5319839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 7075-T7351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76374" y="5376541"/>
            <a:ext cx="113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Suprasil 3001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30441" y="534544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PBM2R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288931" y="508507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S-BSL7R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10196" y="5135173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 7075-T7351</a:t>
            </a:r>
          </a:p>
        </p:txBody>
      </p:sp>
      <p:cxnSp>
        <p:nvCxnSpPr>
          <p:cNvPr id="38" name="Straight Arrow Connector 37"/>
          <p:cNvCxnSpPr>
            <a:stCxn id="32" idx="0"/>
          </p:cNvCxnSpPr>
          <p:nvPr/>
        </p:nvCxnSpPr>
        <p:spPr>
          <a:xfrm flipV="1">
            <a:off x="1464838" y="4650881"/>
            <a:ext cx="287509" cy="668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259385" y="4579092"/>
            <a:ext cx="24657" cy="111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3" idx="0"/>
          </p:cNvCxnSpPr>
          <p:nvPr/>
        </p:nvCxnSpPr>
        <p:spPr>
          <a:xfrm flipV="1">
            <a:off x="2945254" y="4527769"/>
            <a:ext cx="87485" cy="848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3" idx="0"/>
          </p:cNvCxnSpPr>
          <p:nvPr/>
        </p:nvCxnSpPr>
        <p:spPr>
          <a:xfrm flipH="1" flipV="1">
            <a:off x="3643443" y="4527768"/>
            <a:ext cx="22700" cy="4731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35" idx="0"/>
          </p:cNvCxnSpPr>
          <p:nvPr/>
        </p:nvCxnSpPr>
        <p:spPr>
          <a:xfrm flipV="1">
            <a:off x="4862165" y="4527768"/>
            <a:ext cx="59165" cy="5573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4" idx="0"/>
          </p:cNvCxnSpPr>
          <p:nvPr/>
        </p:nvCxnSpPr>
        <p:spPr>
          <a:xfrm flipH="1" flipV="1">
            <a:off x="5340743" y="4527768"/>
            <a:ext cx="379576" cy="8176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36" idx="0"/>
          </p:cNvCxnSpPr>
          <p:nvPr/>
        </p:nvCxnSpPr>
        <p:spPr>
          <a:xfrm flipH="1" flipV="1">
            <a:off x="6777020" y="4650881"/>
            <a:ext cx="316303" cy="484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-34318" y="471574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Materials: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54793" y="5719318"/>
            <a:ext cx="1075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Suprasil 3001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08325" y="500092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S-TIH1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1006" y="931926"/>
            <a:ext cx="2379518" cy="140702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8073561" y="2366557"/>
            <a:ext cx="3095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ZOD 660/730 EDU’s fully assembled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333766" y="6203459"/>
            <a:ext cx="1398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DPAM plate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41" y="931926"/>
            <a:ext cx="1889065" cy="14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33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E65D03EF-9352-99AC-85BF-F77A63BE03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9200" y="1524000"/>
            <a:ext cx="6629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B81FF6C-E8DE-8F3F-CCEB-973F5A4CD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 Lens</a:t>
            </a:r>
          </a:p>
          <a:p>
            <a:pPr lvl="1"/>
            <a:r>
              <a:rPr lang="en-US" dirty="0"/>
              <a:t>7 key and driving requirements</a:t>
            </a:r>
          </a:p>
          <a:p>
            <a:pPr lvl="2"/>
            <a:r>
              <a:rPr lang="en-US" dirty="0"/>
              <a:t>1 verified by analysis</a:t>
            </a:r>
          </a:p>
          <a:p>
            <a:pPr lvl="1"/>
            <a:r>
              <a:rPr lang="en-US" dirty="0"/>
              <a:t>24 total requirements</a:t>
            </a:r>
          </a:p>
          <a:p>
            <a:pPr lvl="2"/>
            <a:r>
              <a:rPr lang="en-US" dirty="0"/>
              <a:t>2 verified by analysis</a:t>
            </a:r>
          </a:p>
          <a:p>
            <a:pPr lvl="1"/>
            <a:r>
              <a:rPr lang="en-US" dirty="0"/>
              <a:t>No non-compliance</a:t>
            </a:r>
          </a:p>
          <a:p>
            <a:r>
              <a:rPr lang="en-US" dirty="0"/>
              <a:t>Spectroscopy modes</a:t>
            </a:r>
          </a:p>
          <a:p>
            <a:pPr lvl="1"/>
            <a:r>
              <a:rPr lang="en-US" dirty="0"/>
              <a:t>12 key and driving requirements</a:t>
            </a:r>
          </a:p>
          <a:p>
            <a:pPr lvl="2"/>
            <a:r>
              <a:rPr lang="en-US" dirty="0"/>
              <a:t>1 verified by analysis</a:t>
            </a:r>
          </a:p>
          <a:p>
            <a:pPr lvl="1"/>
            <a:r>
              <a:rPr lang="en-US" dirty="0"/>
              <a:t>25 total requirements</a:t>
            </a:r>
          </a:p>
          <a:p>
            <a:pPr lvl="2"/>
            <a:r>
              <a:rPr lang="en-US" dirty="0"/>
              <a:t>3 Number verified by analysis</a:t>
            </a:r>
          </a:p>
          <a:p>
            <a:pPr lvl="1"/>
            <a:r>
              <a:rPr lang="en-US" dirty="0"/>
              <a:t>No non-compliance</a:t>
            </a:r>
          </a:p>
          <a:p>
            <a:r>
              <a:rPr lang="en-US" dirty="0"/>
              <a:t>Wollaston modes</a:t>
            </a:r>
          </a:p>
          <a:p>
            <a:pPr lvl="1"/>
            <a:r>
              <a:rPr lang="en-US" dirty="0"/>
              <a:t>12 key and driving requirements</a:t>
            </a:r>
          </a:p>
          <a:p>
            <a:pPr lvl="2"/>
            <a:r>
              <a:rPr lang="en-US" dirty="0"/>
              <a:t>1 verified by analysis</a:t>
            </a:r>
          </a:p>
          <a:p>
            <a:pPr lvl="1"/>
            <a:r>
              <a:rPr lang="en-US" dirty="0"/>
              <a:t>28 total requirements</a:t>
            </a:r>
          </a:p>
          <a:p>
            <a:pPr lvl="2"/>
            <a:r>
              <a:rPr lang="en-US" dirty="0"/>
              <a:t>3 verified by analysis</a:t>
            </a:r>
          </a:p>
          <a:p>
            <a:pPr lvl="1"/>
            <a:r>
              <a:rPr lang="en-US" dirty="0"/>
              <a:t>No non-compliance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ED321E-DDAE-0D4B-BD06-00D2AB451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Flight Assemblies Under Test at GSFC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675288-3A01-4F48-B20B-D92585BE5054}"/>
              </a:ext>
            </a:extLst>
          </p:cNvPr>
          <p:cNvSpPr txBox="1"/>
          <p:nvPr/>
        </p:nvSpPr>
        <p:spPr>
          <a:xfrm>
            <a:off x="7178976" y="1981200"/>
            <a:ext cx="89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WOL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FC7152-D439-1546-BB34-56A036F6E890}"/>
              </a:ext>
            </a:extLst>
          </p:cNvPr>
          <p:cNvSpPr txBox="1"/>
          <p:nvPr/>
        </p:nvSpPr>
        <p:spPr>
          <a:xfrm>
            <a:off x="5894707" y="1981200"/>
            <a:ext cx="102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WOL 45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ADA9D-3D85-0E44-9C7A-197A03E7421B}"/>
              </a:ext>
            </a:extLst>
          </p:cNvPr>
          <p:cNvSpPr txBox="1"/>
          <p:nvPr/>
        </p:nvSpPr>
        <p:spPr>
          <a:xfrm>
            <a:off x="8381053" y="349150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ZOD 730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E1C73B-8161-4849-B128-2D462BB5642E}"/>
              </a:ext>
            </a:extLst>
          </p:cNvPr>
          <p:cNvSpPr txBox="1"/>
          <p:nvPr/>
        </p:nvSpPr>
        <p:spPr>
          <a:xfrm>
            <a:off x="9542033" y="3450405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ZOD 660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09E23-134E-3744-A724-9BDCE5017112}"/>
              </a:ext>
            </a:extLst>
          </p:cNvPr>
          <p:cNvSpPr txBox="1"/>
          <p:nvPr/>
        </p:nvSpPr>
        <p:spPr>
          <a:xfrm>
            <a:off x="10456433" y="178599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 Lens</a:t>
            </a:r>
          </a:p>
        </p:txBody>
      </p:sp>
      <p:graphicFrame>
        <p:nvGraphicFramePr>
          <p:cNvPr id="9" name="Table 31">
            <a:extLst>
              <a:ext uri="{FF2B5EF4-FFF2-40B4-BE49-F238E27FC236}">
                <a16:creationId xmlns:a16="http://schemas.microsoft.com/office/drawing/2014/main" id="{AFB5331A-AACA-5BB7-1C53-4B6C15B9D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733191"/>
              </p:ext>
            </p:extLst>
          </p:nvPr>
        </p:nvGraphicFramePr>
        <p:xfrm>
          <a:off x="7124375" y="4124537"/>
          <a:ext cx="3200401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582">
                  <a:extLst>
                    <a:ext uri="{9D8B030D-6E8A-4147-A177-3AD203B41FA5}">
                      <a16:colId xmlns:a16="http://schemas.microsoft.com/office/drawing/2014/main" val="2994215475"/>
                    </a:ext>
                  </a:extLst>
                </a:gridCol>
                <a:gridCol w="873273">
                  <a:extLst>
                    <a:ext uri="{9D8B030D-6E8A-4147-A177-3AD203B41FA5}">
                      <a16:colId xmlns:a16="http://schemas.microsoft.com/office/drawing/2014/main" val="1369483106"/>
                    </a:ext>
                  </a:extLst>
                </a:gridCol>
                <a:gridCol w="873273">
                  <a:extLst>
                    <a:ext uri="{9D8B030D-6E8A-4147-A177-3AD203B41FA5}">
                      <a16:colId xmlns:a16="http://schemas.microsoft.com/office/drawing/2014/main" val="1115081450"/>
                    </a:ext>
                  </a:extLst>
                </a:gridCol>
                <a:gridCol w="873273">
                  <a:extLst>
                    <a:ext uri="{9D8B030D-6E8A-4147-A177-3AD203B41FA5}">
                      <a16:colId xmlns:a16="http://schemas.microsoft.com/office/drawing/2014/main" val="1252587028"/>
                    </a:ext>
                  </a:extLst>
                </a:gridCol>
              </a:tblGrid>
              <a:tr h="326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Drawing Count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QTY Parts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QTY Optics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34534504"/>
                  </a:ext>
                </a:extLst>
              </a:tr>
              <a:tr h="220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ETU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91193765"/>
                  </a:ext>
                </a:extLst>
              </a:tr>
              <a:tr h="220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25744138"/>
                  </a:ext>
                </a:extLst>
              </a:tr>
              <a:tr h="220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3619317"/>
                  </a:ext>
                </a:extLst>
              </a:tr>
              <a:tr h="220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Flight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24542900"/>
                  </a:ext>
                </a:extLst>
              </a:tr>
              <a:tr h="220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691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851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3916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7C21AE2D-3E7E-B685-2B32-97352C82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15" y="990600"/>
            <a:ext cx="4038600" cy="5486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Theodolite co-witnesses Interferometer beam through and around prism assembly</a:t>
            </a:r>
          </a:p>
          <a:p>
            <a:pPr lvl="1"/>
            <a:r>
              <a:rPr lang="en-US" dirty="0"/>
              <a:t>Dispersion directly verified with theodolite during alignment and bonding activities with extremely high fidelity</a:t>
            </a:r>
          </a:p>
          <a:p>
            <a:r>
              <a:rPr lang="en-US" dirty="0"/>
              <a:t>WFE Verified in double-pass during alignment</a:t>
            </a:r>
          </a:p>
          <a:p>
            <a:r>
              <a:rPr lang="en-US" dirty="0"/>
              <a:t>Flat reference used for prisms</a:t>
            </a:r>
          </a:p>
          <a:p>
            <a:r>
              <a:rPr lang="en-US" dirty="0"/>
              <a:t>Spherical reference and </a:t>
            </a:r>
            <a:r>
              <a:rPr lang="en-US" dirty="0" err="1"/>
              <a:t>CaliBall</a:t>
            </a:r>
            <a:r>
              <a:rPr lang="en-US" dirty="0"/>
              <a:t> swapped into setup for interferometric lens alignment in double-pass</a:t>
            </a:r>
          </a:p>
          <a:p>
            <a:pPr lvl="1"/>
            <a:r>
              <a:rPr lang="en-US" dirty="0"/>
              <a:t>Focal lengths *well* within tolerance as a result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FD8E09-55E3-4044-93E7-A6D526C8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and Bonding Setup at GSFC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63E49D-E6AE-3F13-4294-2BB4F41D08E9}"/>
              </a:ext>
            </a:extLst>
          </p:cNvPr>
          <p:cNvGrpSpPr/>
          <p:nvPr/>
        </p:nvGrpSpPr>
        <p:grpSpPr>
          <a:xfrm>
            <a:off x="4419600" y="1524000"/>
            <a:ext cx="7696199" cy="4584387"/>
            <a:chOff x="4187385" y="1828800"/>
            <a:chExt cx="7696199" cy="45843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6E7B11-1100-2B49-BE71-1FBA7C254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87385" y="1828800"/>
              <a:ext cx="6477000" cy="21336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F9916D-1A47-EBFE-9926-9C60C4F216E0}"/>
                </a:ext>
              </a:extLst>
            </p:cNvPr>
            <p:cNvSpPr/>
            <p:nvPr/>
          </p:nvSpPr>
          <p:spPr>
            <a:xfrm>
              <a:off x="6019800" y="2819400"/>
              <a:ext cx="457200" cy="381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B3E88E0-B9B7-ECA4-D14C-DC84BA724BF6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2819400"/>
              <a:ext cx="5406584" cy="6096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18DD0A2-7B3C-EC16-91B9-CB4351C90284}"/>
                </a:ext>
              </a:extLst>
            </p:cNvPr>
            <p:cNvCxnSpPr>
              <a:cxnSpLocks/>
            </p:cNvCxnSpPr>
            <p:nvPr/>
          </p:nvCxnSpPr>
          <p:spPr>
            <a:xfrm>
              <a:off x="6019800" y="3208867"/>
              <a:ext cx="1981200" cy="320432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E1E92B-0E86-42D4-718A-69BBACD20478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3208867"/>
              <a:ext cx="5406584" cy="320432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382DA0-7810-B80E-9F45-E9B2D2142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000" y="3429000"/>
              <a:ext cx="3882584" cy="2984187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4BAB151-C347-2FB3-3C76-7F4779E7A206}"/>
                </a:ext>
              </a:extLst>
            </p:cNvPr>
            <p:cNvCxnSpPr>
              <a:cxnSpLocks/>
            </p:cNvCxnSpPr>
            <p:nvPr/>
          </p:nvCxnSpPr>
          <p:spPr>
            <a:xfrm>
              <a:off x="6019800" y="2836333"/>
              <a:ext cx="1981200" cy="56076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4591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D2E546-F6C7-9C71-2EF8-A9537468B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21410"/>
            <a:ext cx="5334000" cy="18979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Full bond qualification program</a:t>
            </a:r>
          </a:p>
          <a:p>
            <a:r>
              <a:rPr lang="en-US" dirty="0"/>
              <a:t>Laser vibrometer tests to experimentally validate damping coefficients</a:t>
            </a:r>
          </a:p>
          <a:p>
            <a:r>
              <a:rPr lang="en-US" dirty="0"/>
              <a:t>Thermal-vacuum (TVAC)and vibe to </a:t>
            </a:r>
            <a:r>
              <a:rPr lang="en-US" dirty="0" err="1"/>
              <a:t>protoflight</a:t>
            </a:r>
            <a:r>
              <a:rPr lang="en-US" dirty="0"/>
              <a:t> levels</a:t>
            </a:r>
          </a:p>
          <a:p>
            <a:r>
              <a:rPr lang="en-US" dirty="0"/>
              <a:t>Detailed optical and x-ray imaging to demonstrate survival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A35B19-6F5D-48DB-885C-610DCCF7E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Assembly Test Campaigns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F7C36C-FA94-4C02-BD8B-763E1D3989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524" y="975518"/>
            <a:ext cx="4038600" cy="2594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798EA1-9BAE-D3E4-3B22-C937CC2C69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524" y="3744285"/>
            <a:ext cx="4096174" cy="26565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1B868D-4ED4-FB91-8445-CB03E600E5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2888590"/>
            <a:ext cx="5257800" cy="3512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82C704-50D1-DFDD-3557-C6F881B1B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3097" y="1674201"/>
            <a:ext cx="1876328" cy="41401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277076-FECE-5FB7-DF78-9E25061B3108}"/>
              </a:ext>
            </a:extLst>
          </p:cNvPr>
          <p:cNvSpPr txBox="1"/>
          <p:nvPr/>
        </p:nvSpPr>
        <p:spPr>
          <a:xfrm>
            <a:off x="6934200" y="3200400"/>
            <a:ext cx="1881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Vibration Testing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3911BF-7B31-3D67-AC96-7030C0441D4C}"/>
              </a:ext>
            </a:extLst>
          </p:cNvPr>
          <p:cNvSpPr txBox="1"/>
          <p:nvPr/>
        </p:nvSpPr>
        <p:spPr>
          <a:xfrm>
            <a:off x="762000" y="5960534"/>
            <a:ext cx="272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Thermal-Vacuum Testing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1FB061-46FA-B86F-DAD6-64A0DE38CB51}"/>
              </a:ext>
            </a:extLst>
          </p:cNvPr>
          <p:cNvSpPr txBox="1"/>
          <p:nvPr/>
        </p:nvSpPr>
        <p:spPr>
          <a:xfrm>
            <a:off x="5817524" y="3726517"/>
            <a:ext cx="170662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Damping Tests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B5B1A-159C-9E56-AAF5-A8B122F9DB32}"/>
              </a:ext>
            </a:extLst>
          </p:cNvPr>
          <p:cNvSpPr txBox="1"/>
          <p:nvPr/>
        </p:nvSpPr>
        <p:spPr>
          <a:xfrm>
            <a:off x="10245667" y="543560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X-Ray Scans</a:t>
            </a:r>
          </a:p>
        </p:txBody>
      </p:sp>
    </p:spTree>
    <p:extLst>
      <p:ext uri="{BB962C8B-B14F-4D97-AF65-F5344CB8AC3E}">
        <p14:creationId xmlns:p14="http://schemas.microsoft.com/office/powerpoint/2010/main" val="2742216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15AA15-2C85-B770-81EA-930950DDC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168436"/>
            <a:ext cx="4724400" cy="22157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D7E23F-6680-4E9F-A63C-26D945498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X-Ray Tomography Scans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DE24C1-E032-4FEE-9D11-DA185E887C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927846"/>
            <a:ext cx="3200400" cy="3446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505951-3F7F-658F-AF72-6D27D064B7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7191" y="843188"/>
            <a:ext cx="4138235" cy="32004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E1C02FF-5FDE-0597-3CCD-D7CB0058BD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2778075"/>
            <a:ext cx="3388659" cy="3765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51CBA2-FBDA-E3F7-2E26-0329E62F62BE}"/>
              </a:ext>
            </a:extLst>
          </p:cNvPr>
          <p:cNvSpPr txBox="1"/>
          <p:nvPr/>
        </p:nvSpPr>
        <p:spPr>
          <a:xfrm>
            <a:off x="7394124" y="6014812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verify bond size, bubbles, delamination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4711806-0914-2DC1-FCAD-E70513F593CD}"/>
              </a:ext>
            </a:extLst>
          </p:cNvPr>
          <p:cNvCxnSpPr>
            <a:cxnSpLocks/>
          </p:cNvCxnSpPr>
          <p:nvPr/>
        </p:nvCxnSpPr>
        <p:spPr>
          <a:xfrm flipH="1" flipV="1">
            <a:off x="8229600" y="5410200"/>
            <a:ext cx="1321557" cy="60461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D25D81-B577-C24C-6A65-A9B35D35AF8D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9474181" y="5257800"/>
            <a:ext cx="1041419" cy="75701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AC67C5C-5787-2AE6-2B4E-D85D876CE2E4}"/>
              </a:ext>
            </a:extLst>
          </p:cNvPr>
          <p:cNvSpPr txBox="1"/>
          <p:nvPr/>
        </p:nvSpPr>
        <p:spPr>
          <a:xfrm>
            <a:off x="7467600" y="294071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verify optic alignment in tubes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88628D-DB5A-5032-100C-485D87753385}"/>
              </a:ext>
            </a:extLst>
          </p:cNvPr>
          <p:cNvCxnSpPr>
            <a:cxnSpLocks/>
          </p:cNvCxnSpPr>
          <p:nvPr/>
        </p:nvCxnSpPr>
        <p:spPr>
          <a:xfrm>
            <a:off x="9372600" y="1600200"/>
            <a:ext cx="178557" cy="45720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C194151-909D-D059-B8B4-2B29EB6A521A}"/>
              </a:ext>
            </a:extLst>
          </p:cNvPr>
          <p:cNvCxnSpPr>
            <a:cxnSpLocks/>
          </p:cNvCxnSpPr>
          <p:nvPr/>
        </p:nvCxnSpPr>
        <p:spPr>
          <a:xfrm>
            <a:off x="10210800" y="2074334"/>
            <a:ext cx="22860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697CAF2-C271-CDEB-F044-BB6420ECB55C}"/>
              </a:ext>
            </a:extLst>
          </p:cNvPr>
          <p:cNvSpPr txBox="1"/>
          <p:nvPr/>
        </p:nvSpPr>
        <p:spPr>
          <a:xfrm>
            <a:off x="0" y="1272057"/>
            <a:ext cx="370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X-ray scans allowed for detailed analysis to demonstrate pre- and post- environment survival</a:t>
            </a:r>
          </a:p>
        </p:txBody>
      </p:sp>
    </p:spTree>
    <p:extLst>
      <p:ext uri="{BB962C8B-B14F-4D97-AF65-F5344CB8AC3E}">
        <p14:creationId xmlns:p14="http://schemas.microsoft.com/office/powerpoint/2010/main" val="257237405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139791</TotalTime>
  <Words>1168</Words>
  <Application>Microsoft Macintosh PowerPoint</Application>
  <PresentationFormat>Widescreen</PresentationFormat>
  <Paragraphs>256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Narrow</vt:lpstr>
      <vt:lpstr>Calibri</vt:lpstr>
      <vt:lpstr>Times New Roman</vt:lpstr>
      <vt:lpstr>Wingdings</vt:lpstr>
      <vt:lpstr>1_Office Theme</vt:lpstr>
      <vt:lpstr>PowerPoint Presentation</vt:lpstr>
      <vt:lpstr>Introduction</vt:lpstr>
      <vt:lpstr>Spectroscopy and Polarization Modules for CGI</vt:lpstr>
      <vt:lpstr>Science Objective</vt:lpstr>
      <vt:lpstr>ZOD Assembly Optomechanical Design</vt:lpstr>
      <vt:lpstr>Final Flight Assemblies Under Test at GSFC</vt:lpstr>
      <vt:lpstr>Alignment and Bonding Setup at GSFC</vt:lpstr>
      <vt:lpstr>Flight Assembly Test Campaigns</vt:lpstr>
      <vt:lpstr>Example X-Ray Tomography Scans</vt:lpstr>
      <vt:lpstr>X-Ray Inspections: Full Cross-Section Inspections of Alignment</vt:lpstr>
      <vt:lpstr>Value of Pre-Environment X-Ray: Revealed L2 Bond Pooling</vt:lpstr>
      <vt:lpstr>Contamination Control Through Process</vt:lpstr>
      <vt:lpstr>Performance Verification Lab Setup</vt:lpstr>
      <vt:lpstr>Optics Details - Apodizer Assembly</vt:lpstr>
      <vt:lpstr>Real (Celebratory) Data</vt:lpstr>
      <vt:lpstr>Pre and Post Vibe Wavefront Error</vt:lpstr>
      <vt:lpstr>Spectral Dispersion Measurement</vt:lpstr>
      <vt:lpstr>Ground Calibration</vt:lpstr>
      <vt:lpstr>Filter Characterization Demonstration</vt:lpstr>
    </vt:vector>
  </TitlesOfParts>
  <Company>NASA/ODIN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LBARBOUR</dc:creator>
  <cp:lastModifiedBy>Groff, Tyler D. (GSFC-5510)</cp:lastModifiedBy>
  <cp:revision>2880</cp:revision>
  <cp:lastPrinted>2019-02-05T13:03:01Z</cp:lastPrinted>
  <dcterms:created xsi:type="dcterms:W3CDTF">2010-11-30T13:22:03Z</dcterms:created>
  <dcterms:modified xsi:type="dcterms:W3CDTF">2023-08-18T16:38:13Z</dcterms:modified>
</cp:coreProperties>
</file>