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5075" r:id="rId6"/>
    <p:sldId id="5074" r:id="rId7"/>
    <p:sldId id="282" r:id="rId8"/>
    <p:sldId id="310" r:id="rId9"/>
    <p:sldId id="311" r:id="rId10"/>
    <p:sldId id="319" r:id="rId11"/>
    <p:sldId id="312" r:id="rId12"/>
    <p:sldId id="318" r:id="rId13"/>
    <p:sldId id="313" r:id="rId14"/>
    <p:sldId id="317" r:id="rId15"/>
    <p:sldId id="314" r:id="rId16"/>
    <p:sldId id="5072" r:id="rId17"/>
    <p:sldId id="315" r:id="rId18"/>
    <p:sldId id="316" r:id="rId19"/>
    <p:sldId id="308" r:id="rId2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27DDA66-118B-612A-80DB-F1423E2B9CFD}" name="Lyle Campbell" initials="LC" userId="S::l.campbell@rocketlab.co.nz::0fceea5f-dcbe-4b71-a0d2-64648f50a9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2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5646" autoAdjust="0"/>
  </p:normalViewPr>
  <p:slideViewPr>
    <p:cSldViewPr snapToGrid="0" snapToObjects="1">
      <p:cViewPr varScale="1">
        <p:scale>
          <a:sx n="122" d="100"/>
          <a:sy n="122" d="100"/>
        </p:scale>
        <p:origin x="7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C1F43-47FC-462D-9368-180A71E874F9}" type="datetimeFigureOut">
              <a:rPr lang="en-NZ" smtClean="0"/>
              <a:t>21/08/23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3CF5F5-9B2C-438E-9D30-962BA0D55F4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4772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F5F5-9B2C-438E-9D30-962BA0D55F4C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6404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F5F5-9B2C-438E-9D30-962BA0D55F4C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32972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F5F5-9B2C-438E-9D30-962BA0D55F4C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44351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F5F5-9B2C-438E-9D30-962BA0D55F4C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60305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F5F5-9B2C-438E-9D30-962BA0D55F4C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79341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F5F5-9B2C-438E-9D30-962BA0D55F4C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9539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F5F5-9B2C-438E-9D30-962BA0D55F4C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60283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F5F5-9B2C-438E-9D30-962BA0D55F4C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18730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3CF5F5-9B2C-438E-9D30-962BA0D55F4C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2793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C2903-F462-384D-B2DB-256649B9A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6F35E5-05ED-C145-A4C6-BDB4D7F12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EDE58-8091-7B48-9D90-33A7A9FCF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B3A2F-2CB3-5E4A-951C-611D1A915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F206C-0201-F341-9B8D-88522922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3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AF456-D775-5F4C-8C53-328234F24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6B35B-3CF5-6144-B6DA-A9DDF0E5C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0D1C2-C00F-C445-8C93-0032BF44A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E8410-C57E-594D-A5C8-0D10F39B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FD2CF-0807-CA4B-A2D5-66878D76D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7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C5213-51AC-6749-A7CB-07553A48D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E1427-81DB-4F4F-BBD3-9DA42B0F5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09D55-5171-2E46-B419-51FE775F8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60DDB-38B9-D44A-A6BF-3FC565074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F03E7-32A5-DE4D-8C14-05ED163B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87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2A979-B012-DD4D-8CF3-919A7ED96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D7F7C-81E2-5E45-846A-FAEDB5AFC3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E25A1B-F9C9-674D-9069-8123203CA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4A7DB3-3693-C445-B665-BF9DABAE2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11353-DC95-6041-AAF3-D931859F5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19F61-0126-034F-AB0D-E07BAA0E7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90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8C50-C5E4-E549-B6DD-FDBD10730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DFA1C-6D86-C248-A01F-D4ACB73BA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4FD160-4F87-9743-811F-62A0D3143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D0316C-F774-5E48-8C71-54D4B59E75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026E21-57F2-2E47-A03E-413F1CBBB9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845268-C1DA-9B48-BEE7-C76239FE4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BE9E8D-125E-D143-AE94-0B2683995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F4C2D7-EBBA-CC49-A4B0-7132C399B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7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23E8B-A797-5B4C-8BBB-0FC00304C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7D326D-49A4-474D-843C-827ED9020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1D026-C51C-534C-A949-A68B9FE8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589CC-F62F-0541-83C0-8ADF09475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82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DC06C1-12D9-E549-99EA-139817A08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6AD16F-AC11-F842-AFA0-03D2AF252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895BA-580B-6940-96C3-F1D3915D3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1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47FD6-E3CD-F247-873C-8FAA72F1C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162FC-41D1-9F4D-8C01-6BB90B288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A6076-2A90-464C-9994-089817469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63E42-EDBE-B248-84FA-EEC47F174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C79227-5A97-8246-B64A-DDACCB29E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75AA76-84D2-704D-AC04-85AC39022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30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199E3-7484-2D43-BEC6-879DA96F2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40EBDC-7FC8-134A-9746-B1FB5A701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06E7E-8697-A341-972F-893A7E31B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9A74B-4A69-1144-9D3A-8E8A778EA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11E5C-92FB-D54A-AF08-535A29B8C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863A0-CE1F-434F-8EB2-BDF64FCE0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74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D6AF1-5BAA-3C42-8DB6-086C6B2D6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44094-CB4C-1448-A520-10F923FD1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7442D-C19F-9B4E-ADF5-43BA088A8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0D3F0-6C72-3842-B86B-7F61BCFA7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270D5-97C3-F747-BDEA-3A8D81AB5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78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AEAF24-AA0D-5048-9716-2E53795F3F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5D1B5B-BE23-7444-966E-BD34D6E535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75DE3-3662-A648-B91E-3B02065DB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60C3D-7DBF-2E49-B55F-81C3D103E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94B8D-4F74-BB46-9BA7-384E60A18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8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A385CC-A68E-8F4C-B2BF-B4D657597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78591-3815-2643-9960-CA1BADE6A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94515-981B-D743-B5CC-CE05086EA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E39B9-C35F-364D-A6C0-71241FFD223D}" type="datetimeFigureOut">
              <a:rPr lang="en-US" smtClean="0"/>
              <a:t>8/21/23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B3E13-48C3-064D-BCEE-B063B202A2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00AC2-19E2-5244-87FA-D9152A118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E57B4-225B-0749-87B1-694CB8829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49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pi.usra.edu/vexag/chapman_conf/presentations/venkatapthy_thu_pm.pdf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asa.gov/centers/ames/thermal-protection-materials/tps-materials-development/low-density-ablators.html" TargetMode="External"/><Relationship Id="rId4" Type="http://schemas.openxmlformats.org/officeDocument/2006/relationships/hyperlink" Target="https://www.compositesworld.com/articles/heatshield-for-extreme-entry-environment-technology-heeet-a-broader-mission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2AB25029-6C89-B333-FDB4-D7A4D2BC1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6E9569-57FB-A944-A0E8-71A1EBA9C99F}"/>
              </a:ext>
            </a:extLst>
          </p:cNvPr>
          <p:cNvSpPr txBox="1"/>
          <p:nvPr/>
        </p:nvSpPr>
        <p:spPr>
          <a:xfrm>
            <a:off x="6458213" y="2487153"/>
            <a:ext cx="447314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spc="300" dirty="0">
                <a:solidFill>
                  <a:prstClr val="white"/>
                </a:solidFill>
                <a:latin typeface="Nulshock Lt" pitchFamily="82" charset="77"/>
              </a:rPr>
              <a:t>Rocket Lab VENUS Probe TPS</a:t>
            </a:r>
            <a:endParaRPr kumimoji="0" lang="en-US" sz="400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lshock Lt" pitchFamily="8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A5EBA5-57D8-DC41-8252-42881B4F60F3}"/>
              </a:ext>
            </a:extLst>
          </p:cNvPr>
          <p:cNvSpPr txBox="1"/>
          <p:nvPr/>
        </p:nvSpPr>
        <p:spPr>
          <a:xfrm>
            <a:off x="6458213" y="958691"/>
            <a:ext cx="44731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" pitchFamily="2" charset="77"/>
              </a:rPr>
              <a:t>Rocket Lab USA, Inc.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836B2FC-7ADD-6547-8A72-9B12665657EA}"/>
              </a:ext>
            </a:extLst>
          </p:cNvPr>
          <p:cNvCxnSpPr>
            <a:cxnSpLocks/>
          </p:cNvCxnSpPr>
          <p:nvPr/>
        </p:nvCxnSpPr>
        <p:spPr>
          <a:xfrm>
            <a:off x="6096000" y="4463069"/>
            <a:ext cx="5562600" cy="0"/>
          </a:xfrm>
          <a:prstGeom prst="line">
            <a:avLst/>
          </a:prstGeom>
          <a:ln>
            <a:solidFill>
              <a:srgbClr val="D0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7B34494-EA59-C346-A919-4C69B8FB29A7}"/>
              </a:ext>
            </a:extLst>
          </p:cNvPr>
          <p:cNvSpPr txBox="1"/>
          <p:nvPr/>
        </p:nvSpPr>
        <p:spPr>
          <a:xfrm>
            <a:off x="6458213" y="5810952"/>
            <a:ext cx="3373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" pitchFamily="2" charset="77"/>
              </a:rPr>
              <a:t>August,</a:t>
            </a:r>
            <a:r>
              <a:rPr kumimoji="0" lang="en-US" sz="8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" pitchFamily="2" charset="77"/>
              </a:rPr>
              <a:t> </a:t>
            </a:r>
            <a:r>
              <a:rPr kumimoji="0" lang="en-US" sz="8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" pitchFamily="2" charset="77"/>
              </a:rPr>
              <a:t>2023</a:t>
            </a:r>
            <a:br>
              <a:rPr kumimoji="0" lang="en-US" sz="8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" pitchFamily="2" charset="77"/>
              </a:rPr>
            </a:br>
            <a:r>
              <a:rPr kumimoji="0" lang="en-US" sz="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" pitchFamily="2" charset="77"/>
              </a:rPr>
              <a:t>rocketlabusa.com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2A5473-FA4E-E847-BD9E-F142D91C0C5C}"/>
              </a:ext>
            </a:extLst>
          </p:cNvPr>
          <p:cNvSpPr txBox="1"/>
          <p:nvPr/>
        </p:nvSpPr>
        <p:spPr>
          <a:xfrm>
            <a:off x="6458213" y="4806569"/>
            <a:ext cx="447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spc="300" dirty="0">
                <a:solidFill>
                  <a:schemeClr val="bg1">
                    <a:lumMod val="50000"/>
                  </a:schemeClr>
                </a:solidFill>
                <a:latin typeface="Nulshock Lt" pitchFamily="82" charset="77"/>
              </a:rPr>
              <a:t>Design, development, and future applications</a:t>
            </a:r>
            <a:endParaRPr kumimoji="0" lang="en-US" sz="1400" u="none" strike="noStrike" kern="1200" cap="none" spc="30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Nulshock Lt" pitchFamily="8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038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The TPS Team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5CAE153-C616-D493-2804-61B06BCBB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299" y="3704434"/>
            <a:ext cx="1151731" cy="115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C7443CF7-1E45-AA13-98E2-8FD04FCF1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299" y="1273969"/>
            <a:ext cx="1151731" cy="115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6E5E413F-6B4A-3EA8-7EAE-B105A7F6F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2489201"/>
            <a:ext cx="1151732" cy="115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7E6B5C7-3DAE-C3B2-F5BA-5BCE9AE9C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299" y="4919666"/>
            <a:ext cx="1151733" cy="117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4E0805-6586-20BD-A5B3-F488CC64CEB2}"/>
              </a:ext>
            </a:extLst>
          </p:cNvPr>
          <p:cNvSpPr txBox="1"/>
          <p:nvPr/>
        </p:nvSpPr>
        <p:spPr>
          <a:xfrm>
            <a:off x="2282029" y="1399909"/>
            <a:ext cx="3813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Philipp Dahm</a:t>
            </a:r>
          </a:p>
          <a:p>
            <a:r>
              <a:rPr lang="en-NZ" dirty="0"/>
              <a:t>Rocket Lab, Neutron </a:t>
            </a:r>
            <a:r>
              <a:rPr lang="en-NZ" dirty="0" err="1"/>
              <a:t>Thermofluids</a:t>
            </a:r>
            <a:r>
              <a:rPr lang="en-NZ" dirty="0"/>
              <a:t> Analysis Lead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1F7A68-D323-1FC4-AD53-72328BF452A6}"/>
              </a:ext>
            </a:extLst>
          </p:cNvPr>
          <p:cNvSpPr/>
          <p:nvPr/>
        </p:nvSpPr>
        <p:spPr>
          <a:xfrm>
            <a:off x="6244430" y="1292624"/>
            <a:ext cx="1151731" cy="11517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F92BA6-2E28-0694-F743-24F78A698B0D}"/>
              </a:ext>
            </a:extLst>
          </p:cNvPr>
          <p:cNvSpPr txBox="1"/>
          <p:nvPr/>
        </p:nvSpPr>
        <p:spPr>
          <a:xfrm>
            <a:off x="2282030" y="2621646"/>
            <a:ext cx="2810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Lyle Campbell</a:t>
            </a:r>
          </a:p>
          <a:p>
            <a:r>
              <a:rPr lang="en-NZ" dirty="0"/>
              <a:t>Rocket Lab, Development Engineer - TPS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CC4FC5-9CA4-35FB-C143-40AC81C9C706}"/>
              </a:ext>
            </a:extLst>
          </p:cNvPr>
          <p:cNvSpPr txBox="1"/>
          <p:nvPr/>
        </p:nvSpPr>
        <p:spPr>
          <a:xfrm>
            <a:off x="2282031" y="3800053"/>
            <a:ext cx="3813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Erwin Van Drunen</a:t>
            </a:r>
          </a:p>
          <a:p>
            <a:r>
              <a:rPr lang="en-NZ" dirty="0"/>
              <a:t>Rocket Lab, Space Systems Structures &amp; Mechanical Systems Lead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529652-D044-D0F8-63EF-7B5FC32DB888}"/>
              </a:ext>
            </a:extLst>
          </p:cNvPr>
          <p:cNvSpPr txBox="1"/>
          <p:nvPr/>
        </p:nvSpPr>
        <p:spPr>
          <a:xfrm>
            <a:off x="2282030" y="4996426"/>
            <a:ext cx="3356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Christophe Mandy</a:t>
            </a:r>
          </a:p>
          <a:p>
            <a:r>
              <a:rPr lang="en-NZ" dirty="0"/>
              <a:t>Rocket Lab, Senior Spacecraft Systems Engineer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0967A4-588A-A845-E222-B2D8E2ACEBEA}"/>
              </a:ext>
            </a:extLst>
          </p:cNvPr>
          <p:cNvSpPr txBox="1"/>
          <p:nvPr/>
        </p:nvSpPr>
        <p:spPr>
          <a:xfrm>
            <a:off x="7462571" y="1427978"/>
            <a:ext cx="4039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Keith Peterson</a:t>
            </a:r>
          </a:p>
          <a:p>
            <a:r>
              <a:rPr lang="en-NZ" dirty="0"/>
              <a:t>NASA Ames Research </a:t>
            </a:r>
            <a:r>
              <a:rPr lang="en-NZ" dirty="0" err="1"/>
              <a:t>Center</a:t>
            </a:r>
            <a:endParaRPr lang="en-NZ" dirty="0"/>
          </a:p>
          <a:p>
            <a:r>
              <a:rPr lang="en-NZ" dirty="0"/>
              <a:t> Thermal Protection Materials Branch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4C91B8-9275-5044-A2FA-DADF73DEB53F}"/>
              </a:ext>
            </a:extLst>
          </p:cNvPr>
          <p:cNvSpPr txBox="1"/>
          <p:nvPr/>
        </p:nvSpPr>
        <p:spPr>
          <a:xfrm>
            <a:off x="7462572" y="2640302"/>
            <a:ext cx="4779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Hannah Alpert</a:t>
            </a:r>
          </a:p>
          <a:p>
            <a:r>
              <a:rPr lang="en-NZ" dirty="0"/>
              <a:t>NASA Ames Research </a:t>
            </a:r>
            <a:r>
              <a:rPr lang="en-NZ" dirty="0" err="1"/>
              <a:t>Center</a:t>
            </a:r>
            <a:endParaRPr lang="en-NZ" dirty="0"/>
          </a:p>
          <a:p>
            <a:r>
              <a:rPr lang="en-NZ" dirty="0"/>
              <a:t>Entry Systems and Vehicle Development Branch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2EC777-3FE3-DC93-9367-AD5625D8513C}"/>
              </a:ext>
            </a:extLst>
          </p:cNvPr>
          <p:cNvSpPr/>
          <p:nvPr/>
        </p:nvSpPr>
        <p:spPr>
          <a:xfrm>
            <a:off x="6244430" y="3717272"/>
            <a:ext cx="1151731" cy="11517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FC2844-DC9F-3C5F-CFBE-35737B24A4CC}"/>
              </a:ext>
            </a:extLst>
          </p:cNvPr>
          <p:cNvSpPr txBox="1"/>
          <p:nvPr/>
        </p:nvSpPr>
        <p:spPr>
          <a:xfrm>
            <a:off x="7462572" y="3852626"/>
            <a:ext cx="4433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Joshua Monk</a:t>
            </a:r>
          </a:p>
          <a:p>
            <a:r>
              <a:rPr lang="en-NZ" dirty="0"/>
              <a:t>NASA Ames Research </a:t>
            </a:r>
            <a:r>
              <a:rPr lang="en-NZ" dirty="0" err="1"/>
              <a:t>Center</a:t>
            </a:r>
            <a:endParaRPr lang="en-NZ" dirty="0"/>
          </a:p>
          <a:p>
            <a:r>
              <a:rPr lang="en-NZ" dirty="0"/>
              <a:t> Thermal Protection Materials Branch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2E245A-A25F-229D-7287-EAFBB2E82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855" y="3717272"/>
            <a:ext cx="800880" cy="115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E7133A3-193F-87BD-ECA5-FFC56E387E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1" b="18158"/>
          <a:stretch/>
        </p:blipFill>
        <p:spPr bwMode="auto">
          <a:xfrm>
            <a:off x="6231933" y="2504947"/>
            <a:ext cx="1164228" cy="115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4D5E43-F958-8675-B864-891AD26EE74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5472" b="3786"/>
          <a:stretch/>
        </p:blipFill>
        <p:spPr>
          <a:xfrm>
            <a:off x="6347506" y="1289029"/>
            <a:ext cx="949406" cy="115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36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>
                <a:latin typeface="Nulshock Lt" pitchFamily="82" charset="77"/>
              </a:rPr>
              <a:t>Rocket Lab Venus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7E384B-9051-799F-8BCB-E2EA6376C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61" y="1330113"/>
            <a:ext cx="6246697" cy="239986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3700" dirty="0">
                <a:latin typeface="+mj-lt"/>
              </a:rPr>
              <a:t>Goals and Objectives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Science Goal</a:t>
            </a:r>
          </a:p>
          <a:p>
            <a:r>
              <a:rPr lang="en-US" sz="3400" dirty="0">
                <a:latin typeface="DM Sans" pitchFamily="2" charset="0"/>
              </a:rPr>
              <a:t>Search for habitable conditions in Venus’ cloud layer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Strategic Goals</a:t>
            </a:r>
          </a:p>
          <a:p>
            <a:r>
              <a:rPr lang="en-US" sz="3400" dirty="0">
                <a:latin typeface="DM Sans" pitchFamily="2" charset="0"/>
              </a:rPr>
              <a:t>Mature the interplanetary Photon spacecraft</a:t>
            </a:r>
          </a:p>
          <a:p>
            <a:r>
              <a:rPr lang="en-US" sz="3400" dirty="0">
                <a:latin typeface="DM Sans" pitchFamily="2" charset="0"/>
              </a:rPr>
              <a:t>Demonstrate high-performance, low-cost, fast-turnaround planetary entry mission delivering decadal-class science with small spacecraft and small launch vehicles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Mission Objectives</a:t>
            </a:r>
          </a:p>
          <a:p>
            <a:r>
              <a:rPr lang="en-US" sz="3400" dirty="0">
                <a:latin typeface="DM Sans" pitchFamily="2" charset="0"/>
              </a:rPr>
              <a:t>Search for organic material within the cloud-layer particles as a function of altitude</a:t>
            </a:r>
          </a:p>
          <a:p>
            <a:r>
              <a:rPr lang="en-US" sz="3400" dirty="0">
                <a:latin typeface="DM Sans" pitchFamily="2" charset="0"/>
              </a:rPr>
              <a:t>Seek anomalous cloud components, including aspherical particles and their relative abundance as a function of altitude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6FA884E-9017-5B30-4465-8F0F39FE5C1A}"/>
              </a:ext>
            </a:extLst>
          </p:cNvPr>
          <p:cNvSpPr txBox="1">
            <a:spLocks/>
          </p:cNvSpPr>
          <p:nvPr/>
        </p:nvSpPr>
        <p:spPr>
          <a:xfrm>
            <a:off x="468458" y="3816605"/>
            <a:ext cx="6259600" cy="259381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 dirty="0">
                <a:latin typeface="+mj-lt"/>
              </a:rPr>
              <a:t>Program</a:t>
            </a:r>
          </a:p>
          <a:p>
            <a:r>
              <a:rPr lang="en-US" sz="4400" dirty="0">
                <a:latin typeface="DM Sans" pitchFamily="2" charset="0"/>
              </a:rPr>
              <a:t>Privately-funded Venus science mission</a:t>
            </a:r>
          </a:p>
          <a:p>
            <a:pPr lvl="1"/>
            <a:r>
              <a:rPr lang="en-US" sz="4400" dirty="0">
                <a:latin typeface="DM Sans" pitchFamily="2" charset="0"/>
              </a:rPr>
              <a:t>Rocket Lab contributed launch, cruise stage, and entry probe</a:t>
            </a:r>
          </a:p>
          <a:p>
            <a:pPr lvl="1"/>
            <a:r>
              <a:rPr lang="en-US" sz="4400" dirty="0">
                <a:latin typeface="DM Sans" pitchFamily="2" charset="0"/>
              </a:rPr>
              <a:t>MIT alumni-funded science instrument</a:t>
            </a:r>
          </a:p>
          <a:p>
            <a:pPr lvl="1"/>
            <a:r>
              <a:rPr lang="en-US" sz="4400" dirty="0">
                <a:latin typeface="DM Sans" pitchFamily="2" charset="0"/>
              </a:rPr>
              <a:t>Volunteer science team</a:t>
            </a:r>
          </a:p>
          <a:p>
            <a:r>
              <a:rPr lang="en-US" sz="4400" dirty="0">
                <a:latin typeface="DM Sans" pitchFamily="2" charset="0"/>
              </a:rPr>
              <a:t>Launch in December 2024 to Low Earth orbit on Electron</a:t>
            </a:r>
          </a:p>
          <a:p>
            <a:r>
              <a:rPr lang="en-US" sz="4400" dirty="0">
                <a:latin typeface="DM Sans" pitchFamily="2" charset="0"/>
              </a:rPr>
              <a:t>Orbit raising, departure to Venus and deep space cruise with interplanetary Photon spacecraft</a:t>
            </a:r>
          </a:p>
          <a:p>
            <a:r>
              <a:rPr lang="en-US" sz="4400" dirty="0">
                <a:latin typeface="DM Sans" pitchFamily="2" charset="0"/>
              </a:rPr>
              <a:t>Hyperbolic trajectory and direct entry of probe in May 2025</a:t>
            </a:r>
          </a:p>
          <a:p>
            <a:r>
              <a:rPr lang="en-US" sz="4400" dirty="0" err="1">
                <a:latin typeface="DM Sans" pitchFamily="2" charset="0"/>
              </a:rPr>
              <a:t>Autofluorescing</a:t>
            </a:r>
            <a:r>
              <a:rPr lang="en-US" sz="4400" dirty="0">
                <a:latin typeface="DM Sans" pitchFamily="2" charset="0"/>
              </a:rPr>
              <a:t> Nephelometer (AFN) to measure backscatter and induced fluorescence in the cloud layer in search of organics</a:t>
            </a:r>
          </a:p>
          <a:p>
            <a:r>
              <a:rPr lang="en-US" sz="4400" dirty="0">
                <a:latin typeface="DM Sans" pitchFamily="2" charset="0"/>
              </a:rPr>
              <a:t>Communications direct-to-Earth with Frontier-S radio and Deep Space Network (DSN)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42965FC0-6E40-FB59-C618-60FB1F3F7AA9}"/>
              </a:ext>
            </a:extLst>
          </p:cNvPr>
          <p:cNvSpPr txBox="1">
            <a:spLocks/>
          </p:cNvSpPr>
          <p:nvPr/>
        </p:nvSpPr>
        <p:spPr>
          <a:xfrm>
            <a:off x="6880458" y="3940926"/>
            <a:ext cx="5199247" cy="2344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200">
                <a:latin typeface="+mj-lt"/>
              </a:rPr>
              <a:t>Collaborators</a:t>
            </a:r>
          </a:p>
        </p:txBody>
      </p:sp>
      <p:pic>
        <p:nvPicPr>
          <p:cNvPr id="2050" name="Picture 2" descr="morning star missions to venus">
            <a:extLst>
              <a:ext uri="{FF2B5EF4-FFF2-40B4-BE49-F238E27FC236}">
                <a16:creationId xmlns:a16="http://schemas.microsoft.com/office/drawing/2014/main" id="{09A74EC2-3D33-E198-905A-9B7975308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999" y="4394612"/>
            <a:ext cx="1185115" cy="118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C74581-CE50-DDD3-E49F-5FC0E54405A2}"/>
              </a:ext>
            </a:extLst>
          </p:cNvPr>
          <p:cNvSpPr txBox="1"/>
          <p:nvPr/>
        </p:nvSpPr>
        <p:spPr>
          <a:xfrm>
            <a:off x="6880458" y="5704048"/>
            <a:ext cx="1904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DM Sans" pitchFamily="2" charset="0"/>
              </a:rPr>
              <a:t>MIT Venus Life Finder Missions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053D30-14C5-DC51-1871-751E04276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8438" y="4273766"/>
            <a:ext cx="2362200" cy="485775"/>
          </a:xfrm>
          <a:prstGeom prst="rect">
            <a:avLst/>
          </a:prstGeom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5392566B-DF46-338A-F8B1-37539BB17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2800" y="4883862"/>
            <a:ext cx="113347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GAO: NASA's Ability to Meet Future Deep Space Communications Demand Is at  Risk - SpaceRef">
            <a:extLst>
              <a:ext uri="{FF2B5EF4-FFF2-40B4-BE49-F238E27FC236}">
                <a16:creationId xmlns:a16="http://schemas.microsoft.com/office/drawing/2014/main" id="{3EBD2478-E3ED-3FA8-1E7B-300AC12C7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372" y="5579727"/>
            <a:ext cx="1040329" cy="70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58FD3117-14A4-5DAD-55E5-059868F8C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900" y="1561324"/>
            <a:ext cx="3267075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86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33">
            <a:extLst>
              <a:ext uri="{FF2B5EF4-FFF2-40B4-BE49-F238E27FC236}">
                <a16:creationId xmlns:a16="http://schemas.microsoft.com/office/drawing/2014/main" id="{49E514E8-32EB-A29D-49EF-5EC9BCA6D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1208" y="54642"/>
            <a:ext cx="2942597" cy="311174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Mission Summary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9EFFE339-76FB-4836-AF23-C46C0BA2B61B}"/>
              </a:ext>
            </a:extLst>
          </p:cNvPr>
          <p:cNvSpPr txBox="1">
            <a:spLocks/>
          </p:cNvSpPr>
          <p:nvPr/>
        </p:nvSpPr>
        <p:spPr>
          <a:xfrm>
            <a:off x="9408626" y="59064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A4E57B4-225B-0749-87B1-694CB882957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B7092F-84D2-2903-3AE5-6A3F829E839B}"/>
              </a:ext>
            </a:extLst>
          </p:cNvPr>
          <p:cNvSpPr/>
          <p:nvPr/>
        </p:nvSpPr>
        <p:spPr>
          <a:xfrm>
            <a:off x="539361" y="1600527"/>
            <a:ext cx="1177692" cy="48857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DM Sans" pitchFamily="2" charset="0"/>
              </a:rPr>
              <a:t>LEOPS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A4DB2A-CC75-96C7-DFAE-B04E6A7CF9A3}"/>
              </a:ext>
            </a:extLst>
          </p:cNvPr>
          <p:cNvSpPr/>
          <p:nvPr/>
        </p:nvSpPr>
        <p:spPr>
          <a:xfrm>
            <a:off x="1717053" y="1600527"/>
            <a:ext cx="4535424" cy="4885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DM Sans" pitchFamily="2" charset="0"/>
              </a:rPr>
              <a:t>CRUISE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E4DB3B-FDD6-B234-0CEB-B3F43CE87FAA}"/>
              </a:ext>
            </a:extLst>
          </p:cNvPr>
          <p:cNvSpPr/>
          <p:nvPr/>
        </p:nvSpPr>
        <p:spPr>
          <a:xfrm>
            <a:off x="6252477" y="1600527"/>
            <a:ext cx="1030941" cy="48857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DM Sans" pitchFamily="2" charset="0"/>
              </a:rPr>
              <a:t>COAST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7F92BE-E98D-D895-AFBE-47067890DB16}"/>
              </a:ext>
            </a:extLst>
          </p:cNvPr>
          <p:cNvSpPr/>
          <p:nvPr/>
        </p:nvSpPr>
        <p:spPr>
          <a:xfrm>
            <a:off x="7283418" y="1600527"/>
            <a:ext cx="1030941" cy="4885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DM Sans" pitchFamily="2" charset="0"/>
              </a:rPr>
              <a:t>ENTRY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14D537-5CE7-D21F-5AC4-B2493B8D196F}"/>
              </a:ext>
            </a:extLst>
          </p:cNvPr>
          <p:cNvCxnSpPr>
            <a:cxnSpLocks/>
          </p:cNvCxnSpPr>
          <p:nvPr/>
        </p:nvCxnSpPr>
        <p:spPr>
          <a:xfrm flipV="1">
            <a:off x="539360" y="1331840"/>
            <a:ext cx="0" cy="367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37933A-6110-B910-F639-F3A5DDB8AD79}"/>
              </a:ext>
            </a:extLst>
          </p:cNvPr>
          <p:cNvCxnSpPr>
            <a:cxnSpLocks/>
          </p:cNvCxnSpPr>
          <p:nvPr/>
        </p:nvCxnSpPr>
        <p:spPr>
          <a:xfrm flipV="1">
            <a:off x="1705623" y="1331840"/>
            <a:ext cx="0" cy="367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6C02A6-EF95-E21C-0DBC-426A6089E8C0}"/>
              </a:ext>
            </a:extLst>
          </p:cNvPr>
          <p:cNvCxnSpPr>
            <a:cxnSpLocks/>
          </p:cNvCxnSpPr>
          <p:nvPr/>
        </p:nvCxnSpPr>
        <p:spPr>
          <a:xfrm flipV="1">
            <a:off x="7283417" y="1426741"/>
            <a:ext cx="0" cy="367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4245926-6DF1-F517-9754-9D8ABDE8D14C}"/>
              </a:ext>
            </a:extLst>
          </p:cNvPr>
          <p:cNvSpPr txBox="1"/>
          <p:nvPr/>
        </p:nvSpPr>
        <p:spPr>
          <a:xfrm>
            <a:off x="52218" y="1230980"/>
            <a:ext cx="95410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NZ" sz="1200" dirty="0">
                <a:latin typeface="DM Sans" pitchFamily="2" charset="0"/>
              </a:rPr>
              <a:t>2024.12.30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E89FB0-3323-F2BE-8BC0-E8DA63CF2AF2}"/>
              </a:ext>
            </a:extLst>
          </p:cNvPr>
          <p:cNvSpPr txBox="1"/>
          <p:nvPr/>
        </p:nvSpPr>
        <p:spPr>
          <a:xfrm>
            <a:off x="1212374" y="1230980"/>
            <a:ext cx="97975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Z" sz="1200">
                <a:latin typeface="DM Sans" pitchFamily="2" charset="0"/>
              </a:rPr>
              <a:t>2025.01.05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C19316-A853-A25D-3212-8AFF0B2503B2}"/>
              </a:ext>
            </a:extLst>
          </p:cNvPr>
          <p:cNvSpPr txBox="1"/>
          <p:nvPr/>
        </p:nvSpPr>
        <p:spPr>
          <a:xfrm>
            <a:off x="6796151" y="1230979"/>
            <a:ext cx="96212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NZ" sz="1200">
                <a:latin typeface="DM Sans" pitchFamily="2" charset="0"/>
              </a:rPr>
              <a:t>2025.05.13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528F83-0931-A24D-28EE-165D61053A72}"/>
              </a:ext>
            </a:extLst>
          </p:cNvPr>
          <p:cNvSpPr txBox="1"/>
          <p:nvPr/>
        </p:nvSpPr>
        <p:spPr>
          <a:xfrm>
            <a:off x="592608" y="2567722"/>
            <a:ext cx="223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>
                <a:latin typeface="DM Sans" pitchFamily="2" charset="0"/>
              </a:rPr>
              <a:t>Range: 390,000km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1E9F9F-2F67-3305-C8A0-F8E4BD1352DB}"/>
              </a:ext>
            </a:extLst>
          </p:cNvPr>
          <p:cNvSpPr txBox="1"/>
          <p:nvPr/>
        </p:nvSpPr>
        <p:spPr>
          <a:xfrm>
            <a:off x="5934704" y="2567722"/>
            <a:ext cx="2635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>
                <a:latin typeface="DM Sans" pitchFamily="2" charset="0"/>
              </a:rPr>
              <a:t>Range: 88,500,000 km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58E180-E5C9-2652-B786-EA65DD03F472}"/>
              </a:ext>
            </a:extLst>
          </p:cNvPr>
          <p:cNvSpPr txBox="1"/>
          <p:nvPr/>
        </p:nvSpPr>
        <p:spPr>
          <a:xfrm>
            <a:off x="188943" y="2147114"/>
            <a:ext cx="700833" cy="2769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NZ" sz="1200">
                <a:solidFill>
                  <a:schemeClr val="bg1"/>
                </a:solidFill>
                <a:latin typeface="DM Sans" pitchFamily="2" charset="0"/>
              </a:rPr>
              <a:t>Launch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8E06E7-2C03-BF11-E087-DC722E8B2411}"/>
              </a:ext>
            </a:extLst>
          </p:cNvPr>
          <p:cNvSpPr txBox="1"/>
          <p:nvPr/>
        </p:nvSpPr>
        <p:spPr>
          <a:xfrm>
            <a:off x="1512510" y="2147114"/>
            <a:ext cx="409087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NZ" sz="1200">
                <a:solidFill>
                  <a:schemeClr val="bg1"/>
                </a:solidFill>
                <a:latin typeface="DM Sans" pitchFamily="2" charset="0"/>
              </a:rPr>
              <a:t>TVI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1BB39B-BFA9-0574-67D1-16536F4727D6}"/>
              </a:ext>
            </a:extLst>
          </p:cNvPr>
          <p:cNvSpPr txBox="1"/>
          <p:nvPr/>
        </p:nvSpPr>
        <p:spPr>
          <a:xfrm>
            <a:off x="5654396" y="2147114"/>
            <a:ext cx="1196161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NZ" sz="1200">
                <a:solidFill>
                  <a:schemeClr val="bg1"/>
                </a:solidFill>
                <a:latin typeface="DM Sans" pitchFamily="2" charset="0"/>
              </a:rPr>
              <a:t>Probe Release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77AF71-C07A-3A64-5358-0BB1C2EE87B6}"/>
              </a:ext>
            </a:extLst>
          </p:cNvPr>
          <p:cNvSpPr txBox="1"/>
          <p:nvPr/>
        </p:nvSpPr>
        <p:spPr>
          <a:xfrm>
            <a:off x="2942597" y="2567722"/>
            <a:ext cx="2627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>
                <a:latin typeface="DM Sans" pitchFamily="2" charset="0"/>
              </a:rPr>
              <a:t>Transfer time: 128 days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BF7AD54-5FEE-FAFA-31A3-42A4AF36A9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6151" y="2945626"/>
            <a:ext cx="5395849" cy="318681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9004802-EB02-7B67-205A-0CE75B941F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7757" y="4565003"/>
            <a:ext cx="2410161" cy="21063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3EB08D9-6722-0105-FF92-267559EE1FB7}"/>
              </a:ext>
            </a:extLst>
          </p:cNvPr>
          <p:cNvSpPr/>
          <p:nvPr/>
        </p:nvSpPr>
        <p:spPr>
          <a:xfrm>
            <a:off x="6378781" y="3074415"/>
            <a:ext cx="386960" cy="768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>
                <a:latin typeface="DM Sans" pitchFamily="2" charset="0"/>
              </a:rPr>
              <a:t>Supersonic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7080E32-1CDA-CD2C-2CCB-037441977828}"/>
              </a:ext>
            </a:extLst>
          </p:cNvPr>
          <p:cNvSpPr/>
          <p:nvPr/>
        </p:nvSpPr>
        <p:spPr>
          <a:xfrm>
            <a:off x="6378781" y="3845954"/>
            <a:ext cx="386960" cy="4616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 err="1">
                <a:latin typeface="DM Sans" pitchFamily="2" charset="0"/>
              </a:rPr>
              <a:t>Mea</a:t>
            </a:r>
            <a:r>
              <a:rPr lang="en-US" sz="1000">
                <a:latin typeface="DM Sans" pitchFamily="2" charset="0"/>
              </a:rPr>
              <a:t>-sure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207BABC-D96E-A484-64D6-AA4BCEA5879B}"/>
              </a:ext>
            </a:extLst>
          </p:cNvPr>
          <p:cNvSpPr/>
          <p:nvPr/>
        </p:nvSpPr>
        <p:spPr>
          <a:xfrm>
            <a:off x="6378779" y="4291910"/>
            <a:ext cx="386960" cy="77873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>
                <a:latin typeface="DM Sans" pitchFamily="2" charset="0"/>
              </a:rPr>
              <a:t>Transmit</a:t>
            </a: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A2F8CFB4-7959-39F7-424E-2A0BAAB12B42}"/>
              </a:ext>
            </a:extLst>
          </p:cNvPr>
          <p:cNvSpPr/>
          <p:nvPr/>
        </p:nvSpPr>
        <p:spPr>
          <a:xfrm>
            <a:off x="6378779" y="5061158"/>
            <a:ext cx="386960" cy="89327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 dirty="0">
                <a:latin typeface="DM Sans" pitchFamily="2" charset="0"/>
              </a:rPr>
              <a:t>☠</a:t>
            </a:r>
          </a:p>
        </p:txBody>
      </p:sp>
      <p:sp>
        <p:nvSpPr>
          <p:cNvPr id="1025" name="Content Placeholder 2">
            <a:extLst>
              <a:ext uri="{FF2B5EF4-FFF2-40B4-BE49-F238E27FC236}">
                <a16:creationId xmlns:a16="http://schemas.microsoft.com/office/drawing/2014/main" id="{0F5BB3B3-EE77-D067-14E3-5FF529BA7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442" y="2989704"/>
            <a:ext cx="3790153" cy="885596"/>
          </a:xfrm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1600" dirty="0">
                <a:latin typeface="DM Sans" pitchFamily="2" charset="0"/>
              </a:rPr>
              <a:t>180s Supersonic phase</a:t>
            </a:r>
          </a:p>
          <a:p>
            <a:r>
              <a:rPr lang="en-US" sz="1600" dirty="0">
                <a:latin typeface="DM Sans" pitchFamily="2" charset="0"/>
              </a:rPr>
              <a:t>200km to 65km</a:t>
            </a:r>
          </a:p>
          <a:p>
            <a:r>
              <a:rPr lang="en-US" sz="1600" dirty="0">
                <a:latin typeface="DM Sans" pitchFamily="2" charset="0"/>
              </a:rPr>
              <a:t>-10deg EFPA, 11km/s</a:t>
            </a:r>
          </a:p>
        </p:txBody>
      </p:sp>
      <p:sp>
        <p:nvSpPr>
          <p:cNvPr id="1027" name="Content Placeholder 2">
            <a:extLst>
              <a:ext uri="{FF2B5EF4-FFF2-40B4-BE49-F238E27FC236}">
                <a16:creationId xmlns:a16="http://schemas.microsoft.com/office/drawing/2014/main" id="{DEF4B39F-9B2B-3568-F55A-8470C7E60ED5}"/>
              </a:ext>
            </a:extLst>
          </p:cNvPr>
          <p:cNvSpPr txBox="1">
            <a:spLocks/>
          </p:cNvSpPr>
          <p:nvPr/>
        </p:nvSpPr>
        <p:spPr>
          <a:xfrm>
            <a:off x="1101442" y="3954002"/>
            <a:ext cx="3790153" cy="929687"/>
          </a:xfrm>
          <a:prstGeom prst="rect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DM Sans" pitchFamily="2" charset="0"/>
              </a:rPr>
              <a:t>339s Measurement phase</a:t>
            </a:r>
          </a:p>
          <a:p>
            <a:r>
              <a:rPr lang="en-US" sz="1600">
                <a:latin typeface="DM Sans" pitchFamily="2" charset="0"/>
              </a:rPr>
              <a:t>65km to 45km</a:t>
            </a:r>
          </a:p>
          <a:p>
            <a:r>
              <a:rPr lang="en-US" sz="1600">
                <a:latin typeface="DM Sans" pitchFamily="2" charset="0"/>
              </a:rPr>
              <a:t> Nephelometer measurement</a:t>
            </a:r>
          </a:p>
        </p:txBody>
      </p:sp>
      <p:sp>
        <p:nvSpPr>
          <p:cNvPr id="1028" name="Content Placeholder 2">
            <a:extLst>
              <a:ext uri="{FF2B5EF4-FFF2-40B4-BE49-F238E27FC236}">
                <a16:creationId xmlns:a16="http://schemas.microsoft.com/office/drawing/2014/main" id="{80015B23-04B3-6167-5E1A-8383E2B1D1F9}"/>
              </a:ext>
            </a:extLst>
          </p:cNvPr>
          <p:cNvSpPr txBox="1">
            <a:spLocks/>
          </p:cNvSpPr>
          <p:nvPr/>
        </p:nvSpPr>
        <p:spPr>
          <a:xfrm>
            <a:off x="1101442" y="4962391"/>
            <a:ext cx="3790153" cy="886345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DM Sans" pitchFamily="2" charset="0"/>
              </a:rPr>
              <a:t>1280s Transmission phase</a:t>
            </a:r>
          </a:p>
          <a:p>
            <a:r>
              <a:rPr lang="en-US" sz="1600">
                <a:latin typeface="DM Sans" pitchFamily="2" charset="0"/>
              </a:rPr>
              <a:t>45 km to 22 km</a:t>
            </a:r>
          </a:p>
          <a:p>
            <a:r>
              <a:rPr lang="en-US" sz="1600">
                <a:latin typeface="DM Sans" pitchFamily="2" charset="0"/>
              </a:rPr>
              <a:t>Data transmission</a:t>
            </a: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4B8E5B24-C864-B036-E4F6-17871EFFD102}"/>
              </a:ext>
            </a:extLst>
          </p:cNvPr>
          <p:cNvSpPr txBox="1"/>
          <p:nvPr/>
        </p:nvSpPr>
        <p:spPr>
          <a:xfrm>
            <a:off x="3260620" y="5937035"/>
            <a:ext cx="3118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>
                <a:latin typeface="DM Sans" pitchFamily="2" charset="0"/>
              </a:rPr>
              <a:t>Pressure vessel design limit</a:t>
            </a:r>
          </a:p>
        </p:txBody>
      </p:sp>
      <p:cxnSp>
        <p:nvCxnSpPr>
          <p:cNvPr id="1030" name="Straight Connector 1029">
            <a:extLst>
              <a:ext uri="{FF2B5EF4-FFF2-40B4-BE49-F238E27FC236}">
                <a16:creationId xmlns:a16="http://schemas.microsoft.com/office/drawing/2014/main" id="{FF2B20DF-B6E2-CF08-3D4C-CB098871B82B}"/>
              </a:ext>
            </a:extLst>
          </p:cNvPr>
          <p:cNvCxnSpPr>
            <a:cxnSpLocks/>
            <a:stCxn id="1029" idx="0"/>
          </p:cNvCxnSpPr>
          <p:nvPr/>
        </p:nvCxnSpPr>
        <p:spPr>
          <a:xfrm flipV="1">
            <a:off x="4819701" y="5091143"/>
            <a:ext cx="1579356" cy="845892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B2F9BCD5-E70B-AF81-1FB9-90F7E61AFE61}"/>
              </a:ext>
            </a:extLst>
          </p:cNvPr>
          <p:cNvCxnSpPr>
            <a:cxnSpLocks/>
            <a:stCxn id="1028" idx="3"/>
            <a:endCxn id="31" idx="1"/>
          </p:cNvCxnSpPr>
          <p:nvPr/>
        </p:nvCxnSpPr>
        <p:spPr>
          <a:xfrm flipV="1">
            <a:off x="4891595" y="4681278"/>
            <a:ext cx="1487184" cy="724286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Straight Connector 1031">
            <a:extLst>
              <a:ext uri="{FF2B5EF4-FFF2-40B4-BE49-F238E27FC236}">
                <a16:creationId xmlns:a16="http://schemas.microsoft.com/office/drawing/2014/main" id="{7ED11390-00F6-120F-43A5-722D03D4D371}"/>
              </a:ext>
            </a:extLst>
          </p:cNvPr>
          <p:cNvCxnSpPr>
            <a:cxnSpLocks/>
            <a:stCxn id="1027" idx="3"/>
            <a:endCxn id="30" idx="1"/>
          </p:cNvCxnSpPr>
          <p:nvPr/>
        </p:nvCxnSpPr>
        <p:spPr>
          <a:xfrm flipV="1">
            <a:off x="4891595" y="4076755"/>
            <a:ext cx="1487186" cy="342091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F7414306-B1FC-8B99-9840-D689537817D6}"/>
              </a:ext>
            </a:extLst>
          </p:cNvPr>
          <p:cNvCxnSpPr>
            <a:cxnSpLocks/>
            <a:stCxn id="1025" idx="3"/>
            <a:endCxn id="29" idx="1"/>
          </p:cNvCxnSpPr>
          <p:nvPr/>
        </p:nvCxnSpPr>
        <p:spPr>
          <a:xfrm>
            <a:off x="4891595" y="3432502"/>
            <a:ext cx="1487186" cy="26051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688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>
                <a:latin typeface="Nulshock Lt" pitchFamily="82" charset="77"/>
              </a:rPr>
              <a:t>Driving Constraints</a:t>
            </a:r>
            <a:endParaRPr lang="en-NZ" sz="3600" spc="300" dirty="0">
              <a:latin typeface="Nulshock Lt" pitchFamily="82" charset="77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54492F-4F39-4AE7-B582-0DC2AB1F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62" y="1342913"/>
            <a:ext cx="6477703" cy="4351338"/>
          </a:xfrm>
        </p:spPr>
        <p:txBody>
          <a:bodyPr>
            <a:normAutofit fontScale="92500"/>
          </a:bodyPr>
          <a:lstStyle/>
          <a:p>
            <a:r>
              <a:rPr lang="en-NZ" sz="2000" dirty="0">
                <a:latin typeface="DM Sans" pitchFamily="2" charset="77"/>
              </a:rPr>
              <a:t>Mass budget</a:t>
            </a:r>
          </a:p>
          <a:p>
            <a:pPr lvl="1"/>
            <a:r>
              <a:rPr lang="en-NZ" sz="1600" dirty="0">
                <a:latin typeface="DM Sans" pitchFamily="2" charset="77"/>
              </a:rPr>
              <a:t>Small launcher (Electron) results in smaller probe mass</a:t>
            </a:r>
          </a:p>
          <a:p>
            <a:pPr lvl="2"/>
            <a:r>
              <a:rPr lang="en-NZ" sz="1300" dirty="0">
                <a:latin typeface="DM Sans" pitchFamily="2" charset="77"/>
              </a:rPr>
              <a:t>No budget for parachutes or heat shield ejection</a:t>
            </a:r>
          </a:p>
          <a:p>
            <a:pPr lvl="2"/>
            <a:r>
              <a:rPr lang="en-NZ" sz="1300" dirty="0">
                <a:latin typeface="DM Sans" pitchFamily="2" charset="77"/>
              </a:rPr>
              <a:t>Limited delta-V driving </a:t>
            </a:r>
            <a:r>
              <a:rPr lang="en-NZ" sz="1300" dirty="0" err="1">
                <a:latin typeface="DM Sans" pitchFamily="2" charset="77"/>
              </a:rPr>
              <a:t>ConOps</a:t>
            </a:r>
            <a:r>
              <a:rPr lang="en-NZ" sz="1300" dirty="0">
                <a:latin typeface="DM Sans" pitchFamily="2" charset="77"/>
              </a:rPr>
              <a:t> decisions such as hyperbolic entry</a:t>
            </a:r>
          </a:p>
          <a:p>
            <a:pPr lvl="1"/>
            <a:r>
              <a:rPr lang="en-NZ" sz="1600" dirty="0">
                <a:latin typeface="DM Sans" pitchFamily="2" charset="77"/>
              </a:rPr>
              <a:t>RF challenges with limited power and small antenna</a:t>
            </a:r>
          </a:p>
          <a:p>
            <a:r>
              <a:rPr lang="en-NZ" sz="2000" dirty="0">
                <a:latin typeface="DM Sans" pitchFamily="2" charset="77"/>
              </a:rPr>
              <a:t>Planetary environments</a:t>
            </a:r>
          </a:p>
          <a:p>
            <a:pPr lvl="1"/>
            <a:r>
              <a:rPr lang="en-NZ" sz="1600" dirty="0">
                <a:latin typeface="DM Sans" pitchFamily="2" charset="77"/>
              </a:rPr>
              <a:t>Hypersonic deceleration phase (high heat load, pressure, acceleration)</a:t>
            </a:r>
          </a:p>
          <a:p>
            <a:pPr lvl="1"/>
            <a:r>
              <a:rPr lang="en-NZ" sz="1600" dirty="0">
                <a:latin typeface="DM Sans" pitchFamily="2" charset="77"/>
              </a:rPr>
              <a:t>Venus atmospheric environments (high temperatures, high pressures, RF opacity)</a:t>
            </a:r>
          </a:p>
          <a:p>
            <a:pPr lvl="1"/>
            <a:r>
              <a:rPr lang="en-NZ" sz="1600" dirty="0">
                <a:latin typeface="DM Sans" pitchFamily="2" charset="77"/>
              </a:rPr>
              <a:t>Distance to Earth (limited data rates, antenna boresight angles)</a:t>
            </a:r>
          </a:p>
          <a:p>
            <a:r>
              <a:rPr lang="en-NZ" sz="2000" dirty="0">
                <a:latin typeface="DM Sans" pitchFamily="2" charset="77"/>
              </a:rPr>
              <a:t>Programmatic constraints</a:t>
            </a:r>
            <a:endParaRPr lang="en-NZ" sz="1600" dirty="0">
              <a:latin typeface="DM Sans" pitchFamily="2" charset="77"/>
            </a:endParaRPr>
          </a:p>
          <a:p>
            <a:pPr lvl="1"/>
            <a:r>
              <a:rPr lang="en-NZ" sz="1600" dirty="0">
                <a:latin typeface="DM Sans" pitchFamily="2" charset="77"/>
              </a:rPr>
              <a:t>Internally funded mission, small team</a:t>
            </a:r>
          </a:p>
          <a:p>
            <a:pPr lvl="1"/>
            <a:r>
              <a:rPr lang="en-NZ" sz="1600" dirty="0">
                <a:latin typeface="DM Sans" pitchFamily="2" charset="77"/>
              </a:rPr>
              <a:t>Rapid concept-to-launch cycle</a:t>
            </a:r>
          </a:p>
          <a:p>
            <a:pPr lvl="1"/>
            <a:r>
              <a:rPr lang="en-NZ" sz="1600" dirty="0">
                <a:latin typeface="DM Sans" pitchFamily="2" charset="77"/>
              </a:rPr>
              <a:t>Re-entry TPS development is expensive and time consuming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99C5E39-EB8B-EF63-FF97-209A020FF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5" r="24763"/>
          <a:stretch/>
        </p:blipFill>
        <p:spPr bwMode="auto">
          <a:xfrm>
            <a:off x="6959065" y="1342913"/>
            <a:ext cx="5088556" cy="455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104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Entry Trajectory (1)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54492F-4F39-4AE7-B582-0DC2AB1F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62" y="1361615"/>
            <a:ext cx="393663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 dirty="0">
                <a:latin typeface="DM Sans" pitchFamily="2" charset="77"/>
              </a:rPr>
              <a:t>Low entry angle selected </a:t>
            </a:r>
          </a:p>
          <a:p>
            <a:r>
              <a:rPr lang="en-NZ" sz="1400" dirty="0">
                <a:latin typeface="DM Sans" pitchFamily="2" charset="77"/>
              </a:rPr>
              <a:t>Maximise fall time for sampling and communication</a:t>
            </a:r>
          </a:p>
          <a:p>
            <a:r>
              <a:rPr lang="en-NZ" sz="1400" dirty="0">
                <a:latin typeface="DM Sans" pitchFamily="2" charset="77"/>
              </a:rPr>
              <a:t>Limit peak deceleration</a:t>
            </a:r>
          </a:p>
          <a:p>
            <a:r>
              <a:rPr lang="en-NZ" sz="1400" dirty="0">
                <a:latin typeface="DM Sans" pitchFamily="2" charset="77"/>
              </a:rPr>
              <a:t>Peak flux compatible with ‘COTS’ low-density carbon-phenolic</a:t>
            </a:r>
          </a:p>
          <a:p>
            <a:pPr marL="0" indent="0">
              <a:buNone/>
            </a:pPr>
            <a:r>
              <a:rPr lang="en-NZ" sz="2000" dirty="0">
                <a:latin typeface="DM Sans" pitchFamily="2" charset="77"/>
              </a:rPr>
              <a:t>High total heat load</a:t>
            </a:r>
          </a:p>
          <a:p>
            <a:r>
              <a:rPr lang="en-NZ" sz="1400" dirty="0">
                <a:latin typeface="DM Sans" pitchFamily="2" charset="77"/>
              </a:rPr>
              <a:t>Leads to high TPS mass fraction</a:t>
            </a:r>
          </a:p>
          <a:p>
            <a:r>
              <a:rPr lang="en-NZ" sz="1400" dirty="0">
                <a:latin typeface="DM Sans" pitchFamily="2" charset="77"/>
              </a:rPr>
              <a:t>Low β helps recover some ‘loss’</a:t>
            </a:r>
          </a:p>
          <a:p>
            <a:endParaRPr lang="en-NZ" sz="2000" dirty="0">
              <a:latin typeface="DM Sa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776948-AFD6-4996-A7BA-A5C64A2557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23" t="7974" r="9041" b="3845"/>
          <a:stretch/>
        </p:blipFill>
        <p:spPr>
          <a:xfrm>
            <a:off x="4649554" y="1270535"/>
            <a:ext cx="7499042" cy="5036542"/>
          </a:xfrm>
          <a:prstGeom prst="rect">
            <a:avLst/>
          </a:prstGeom>
        </p:spPr>
      </p:pic>
      <p:sp>
        <p:nvSpPr>
          <p:cNvPr id="8" name="Star: 5 Points 7">
            <a:extLst>
              <a:ext uri="{FF2B5EF4-FFF2-40B4-BE49-F238E27FC236}">
                <a16:creationId xmlns:a16="http://schemas.microsoft.com/office/drawing/2014/main" id="{658E11FB-F97C-0C9D-2967-5AF7721304AD}"/>
              </a:ext>
            </a:extLst>
          </p:cNvPr>
          <p:cNvSpPr/>
          <p:nvPr/>
        </p:nvSpPr>
        <p:spPr>
          <a:xfrm>
            <a:off x="5717743" y="2632740"/>
            <a:ext cx="378257" cy="378257"/>
          </a:xfrm>
          <a:prstGeom prst="star5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199FF7F1-7321-7BC8-CFE1-D587C5A7F8B3}"/>
              </a:ext>
            </a:extLst>
          </p:cNvPr>
          <p:cNvSpPr/>
          <p:nvPr/>
        </p:nvSpPr>
        <p:spPr>
          <a:xfrm>
            <a:off x="8103447" y="2618638"/>
            <a:ext cx="378257" cy="378257"/>
          </a:xfrm>
          <a:prstGeom prst="star5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E0661B9-E8A1-D2B7-3779-F70A1D1E44C5}"/>
              </a:ext>
            </a:extLst>
          </p:cNvPr>
          <p:cNvSpPr/>
          <p:nvPr/>
        </p:nvSpPr>
        <p:spPr>
          <a:xfrm>
            <a:off x="10545355" y="3929322"/>
            <a:ext cx="345366" cy="306306"/>
          </a:xfrm>
          <a:prstGeom prst="triangl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8C2C7D-C0FB-C0BF-2D9A-5879ED9B7EE2}"/>
              </a:ext>
            </a:extLst>
          </p:cNvPr>
          <p:cNvSpPr txBox="1"/>
          <p:nvPr/>
        </p:nvSpPr>
        <p:spPr>
          <a:xfrm>
            <a:off x="10890721" y="3856944"/>
            <a:ext cx="1257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chemeClr val="bg1"/>
                </a:solidFill>
              </a:rPr>
              <a:t>RL Venus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B5192F-2F21-DCD9-C3DD-2E505AF79692}"/>
              </a:ext>
            </a:extLst>
          </p:cNvPr>
          <p:cNvSpPr txBox="1"/>
          <p:nvPr/>
        </p:nvSpPr>
        <p:spPr>
          <a:xfrm>
            <a:off x="7836550" y="3061228"/>
            <a:ext cx="969799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NZ" sz="1600" b="1" dirty="0"/>
              <a:t>PV Day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2F6569-2EF4-A52F-B81C-C07096AE221F}"/>
              </a:ext>
            </a:extLst>
          </p:cNvPr>
          <p:cNvSpPr txBox="1"/>
          <p:nvPr/>
        </p:nvSpPr>
        <p:spPr>
          <a:xfrm>
            <a:off x="5469288" y="3061803"/>
            <a:ext cx="1121170" cy="33855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NZ" sz="1600" b="1" dirty="0"/>
              <a:t>PV Night</a:t>
            </a:r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8F4E8FC8-F5D4-F6C0-E8AD-A71AD6E991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518185"/>
              </p:ext>
            </p:extLst>
          </p:nvPr>
        </p:nvGraphicFramePr>
        <p:xfrm>
          <a:off x="260158" y="4258780"/>
          <a:ext cx="4273617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395">
                  <a:extLst>
                    <a:ext uri="{9D8B030D-6E8A-4147-A177-3AD203B41FA5}">
                      <a16:colId xmlns:a16="http://schemas.microsoft.com/office/drawing/2014/main" val="2987600200"/>
                    </a:ext>
                  </a:extLst>
                </a:gridCol>
                <a:gridCol w="603769">
                  <a:extLst>
                    <a:ext uri="{9D8B030D-6E8A-4147-A177-3AD203B41FA5}">
                      <a16:colId xmlns:a16="http://schemas.microsoft.com/office/drawing/2014/main" val="2144893743"/>
                    </a:ext>
                  </a:extLst>
                </a:gridCol>
                <a:gridCol w="702645">
                  <a:extLst>
                    <a:ext uri="{9D8B030D-6E8A-4147-A177-3AD203B41FA5}">
                      <a16:colId xmlns:a16="http://schemas.microsoft.com/office/drawing/2014/main" val="956159987"/>
                    </a:ext>
                  </a:extLst>
                </a:gridCol>
                <a:gridCol w="625642">
                  <a:extLst>
                    <a:ext uri="{9D8B030D-6E8A-4147-A177-3AD203B41FA5}">
                      <a16:colId xmlns:a16="http://schemas.microsoft.com/office/drawing/2014/main" val="2305632244"/>
                    </a:ext>
                  </a:extLst>
                </a:gridCol>
                <a:gridCol w="779646">
                  <a:extLst>
                    <a:ext uri="{9D8B030D-6E8A-4147-A177-3AD203B41FA5}">
                      <a16:colId xmlns:a16="http://schemas.microsoft.com/office/drawing/2014/main" val="425833287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456024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N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EFPA</a:t>
                      </a:r>
                    </a:p>
                    <a:p>
                      <a:pPr algn="ctr"/>
                      <a:r>
                        <a:rPr lang="en-NZ" sz="1200" dirty="0"/>
                        <a:t>[deg.]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>
                          <a:latin typeface="Corbel" panose="020B0503020204020204" pitchFamily="34" charset="0"/>
                        </a:rPr>
                        <a:t>Β</a:t>
                      </a:r>
                      <a:endParaRPr lang="en-NZ" sz="1200" dirty="0">
                        <a:latin typeface="Corbel" panose="020B0503020204020204" pitchFamily="34" charset="0"/>
                      </a:endParaRPr>
                    </a:p>
                    <a:p>
                      <a:pPr algn="ctr"/>
                      <a:r>
                        <a:rPr lang="en-NZ" sz="1200" dirty="0">
                          <a:latin typeface="Corbel" panose="020B0503020204020204" pitchFamily="34" charset="0"/>
                        </a:rPr>
                        <a:t>[kg/m</a:t>
                      </a:r>
                      <a:r>
                        <a:rPr lang="en-NZ" sz="1200" baseline="30000" dirty="0">
                          <a:latin typeface="Corbel" panose="020B0503020204020204" pitchFamily="34" charset="0"/>
                        </a:rPr>
                        <a:t>2</a:t>
                      </a:r>
                      <a:r>
                        <a:rPr lang="en-NZ" sz="1200" baseline="0" dirty="0">
                          <a:latin typeface="Corbel" panose="020B0503020204020204" pitchFamily="34" charset="0"/>
                        </a:rPr>
                        <a:t>]</a:t>
                      </a:r>
                      <a:endParaRPr lang="en-NZ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Peak </a:t>
                      </a:r>
                      <a:r>
                        <a:rPr lang="en-NZ" sz="1200" dirty="0" err="1"/>
                        <a:t>Decel</a:t>
                      </a:r>
                      <a:r>
                        <a:rPr lang="en-NZ" sz="1200" dirty="0"/>
                        <a:t>.</a:t>
                      </a:r>
                    </a:p>
                    <a:p>
                      <a:pPr algn="ctr"/>
                      <a:r>
                        <a:rPr lang="en-NZ" sz="1200" dirty="0"/>
                        <a:t>[g’s]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Peak Heating [MW/m</a:t>
                      </a:r>
                      <a:r>
                        <a:rPr lang="en-NZ" sz="1200" baseline="30000" dirty="0"/>
                        <a:t>2</a:t>
                      </a:r>
                      <a:r>
                        <a:rPr lang="en-NZ" sz="1200" baseline="0" dirty="0"/>
                        <a:t>]</a:t>
                      </a:r>
                      <a:r>
                        <a:rPr lang="en-NZ" sz="12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Heat Load</a:t>
                      </a:r>
                    </a:p>
                    <a:p>
                      <a:pPr algn="ctr"/>
                      <a:r>
                        <a:rPr lang="en-NZ" sz="1200" dirty="0"/>
                        <a:t>[MJ/m</a:t>
                      </a:r>
                      <a:r>
                        <a:rPr lang="en-NZ" sz="1200" baseline="30000" dirty="0"/>
                        <a:t>2</a:t>
                      </a:r>
                      <a:r>
                        <a:rPr lang="en-NZ" sz="1200" baseline="0" dirty="0"/>
                        <a:t>]</a:t>
                      </a:r>
                      <a:endParaRPr lang="en-NZ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96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PV 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-68.7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~ 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99083"/>
                  </a:ext>
                </a:extLst>
              </a:tr>
              <a:tr h="253964"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PV 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-41.5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~ 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871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PV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-25.4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~ 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061549"/>
                  </a:ext>
                </a:extLst>
              </a:tr>
              <a:tr h="228051"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RL Venus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-10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~ 111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~60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12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200" dirty="0"/>
                        <a:t>185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759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93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Entry Trajectory (2)</a:t>
            </a:r>
          </a:p>
        </p:txBody>
      </p:sp>
      <p:pic>
        <p:nvPicPr>
          <p:cNvPr id="858" name="Content Placeholder 857">
            <a:extLst>
              <a:ext uri="{FF2B5EF4-FFF2-40B4-BE49-F238E27FC236}">
                <a16:creationId xmlns:a16="http://schemas.microsoft.com/office/drawing/2014/main" id="{433CAC44-42F1-09C7-D658-1452730683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5319" r="7997" b="3135"/>
          <a:stretch/>
        </p:blipFill>
        <p:spPr>
          <a:xfrm>
            <a:off x="6232398" y="1145677"/>
            <a:ext cx="5832763" cy="516158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EEB248-63C3-E5AB-2A60-3B53DEC407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85899"/>
            <a:ext cx="6013471" cy="4447309"/>
          </a:xfrm>
          <a:prstGeom prst="rect">
            <a:avLst/>
          </a:prstGeom>
        </p:spPr>
      </p:pic>
      <p:sp>
        <p:nvSpPr>
          <p:cNvPr id="859" name="Isosceles Triangle 858">
            <a:extLst>
              <a:ext uri="{FF2B5EF4-FFF2-40B4-BE49-F238E27FC236}">
                <a16:creationId xmlns:a16="http://schemas.microsoft.com/office/drawing/2014/main" id="{229F8EE2-B012-D0F3-DF3B-C9939DAEC797}"/>
              </a:ext>
            </a:extLst>
          </p:cNvPr>
          <p:cNvSpPr/>
          <p:nvPr/>
        </p:nvSpPr>
        <p:spPr>
          <a:xfrm>
            <a:off x="2786694" y="3049536"/>
            <a:ext cx="345366" cy="306306"/>
          </a:xfrm>
          <a:prstGeom prst="triangl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60" name="TextBox 859">
            <a:extLst>
              <a:ext uri="{FF2B5EF4-FFF2-40B4-BE49-F238E27FC236}">
                <a16:creationId xmlns:a16="http://schemas.microsoft.com/office/drawing/2014/main" id="{B1C6BDAE-9553-7DC7-34D6-130B4BE73CF9}"/>
              </a:ext>
            </a:extLst>
          </p:cNvPr>
          <p:cNvSpPr txBox="1"/>
          <p:nvPr/>
        </p:nvSpPr>
        <p:spPr>
          <a:xfrm rot="18119980">
            <a:off x="1968199" y="3509497"/>
            <a:ext cx="1636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/>
              <a:t>RL Venus</a:t>
            </a:r>
          </a:p>
        </p:txBody>
      </p:sp>
      <p:sp>
        <p:nvSpPr>
          <p:cNvPr id="861" name="TextBox 860">
            <a:extLst>
              <a:ext uri="{FF2B5EF4-FFF2-40B4-BE49-F238E27FC236}">
                <a16:creationId xmlns:a16="http://schemas.microsoft.com/office/drawing/2014/main" id="{07ED38A6-7A25-C71E-A800-C7AF7983DEF8}"/>
              </a:ext>
            </a:extLst>
          </p:cNvPr>
          <p:cNvSpPr txBox="1"/>
          <p:nvPr/>
        </p:nvSpPr>
        <p:spPr>
          <a:xfrm>
            <a:off x="1469264" y="4702019"/>
            <a:ext cx="4159744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NZ" sz="2000" b="1" dirty="0"/>
              <a:t>Trend suggests ~15% MF expected</a:t>
            </a:r>
          </a:p>
        </p:txBody>
      </p:sp>
      <p:sp>
        <p:nvSpPr>
          <p:cNvPr id="864" name="TextBox 863">
            <a:extLst>
              <a:ext uri="{FF2B5EF4-FFF2-40B4-BE49-F238E27FC236}">
                <a16:creationId xmlns:a16="http://schemas.microsoft.com/office/drawing/2014/main" id="{D17E3F31-6A48-C94A-02A0-150734BCA7E9}"/>
              </a:ext>
            </a:extLst>
          </p:cNvPr>
          <p:cNvSpPr txBox="1"/>
          <p:nvPr/>
        </p:nvSpPr>
        <p:spPr>
          <a:xfrm>
            <a:off x="2217386" y="5933208"/>
            <a:ext cx="18293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i="1" dirty="0"/>
              <a:t>Image from reference 1</a:t>
            </a:r>
          </a:p>
        </p:txBody>
      </p:sp>
    </p:spTree>
    <p:extLst>
      <p:ext uri="{BB962C8B-B14F-4D97-AF65-F5344CB8AC3E}">
        <p14:creationId xmlns:p14="http://schemas.microsoft.com/office/powerpoint/2010/main" val="94419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" grpId="0" animBg="1"/>
      <p:bldP spid="860" grpId="0"/>
      <p:bldP spid="8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Investigated TPS OPTIONS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54492F-4F39-4AE7-B582-0DC2AB1F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62" y="1406484"/>
            <a:ext cx="5484654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NZ" sz="2000" dirty="0">
                <a:latin typeface="DM Sans" pitchFamily="2" charset="77"/>
              </a:rPr>
              <a:t>Full density CP forebody with SLA-220 back-shell</a:t>
            </a:r>
          </a:p>
          <a:p>
            <a:pPr lvl="1"/>
            <a:r>
              <a:rPr lang="en-NZ" sz="1600" dirty="0">
                <a:latin typeface="DM Sans" pitchFamily="2" charset="77"/>
              </a:rPr>
              <a:t>MX-4926 (or similar) pre-</a:t>
            </a:r>
            <a:r>
              <a:rPr lang="en-NZ" sz="1600" dirty="0" err="1">
                <a:latin typeface="DM Sans" pitchFamily="2" charset="77"/>
              </a:rPr>
              <a:t>preg</a:t>
            </a:r>
            <a:r>
              <a:rPr lang="en-NZ" sz="1600" dirty="0">
                <a:latin typeface="DM Sans" pitchFamily="2" charset="77"/>
              </a:rPr>
              <a:t> construction</a:t>
            </a:r>
          </a:p>
          <a:p>
            <a:pPr lvl="1"/>
            <a:r>
              <a:rPr lang="en-NZ" sz="1600" dirty="0">
                <a:latin typeface="DM Sans" pitchFamily="2" charset="77"/>
              </a:rPr>
              <a:t>Much too heavy for a low EFPA trajectory</a:t>
            </a:r>
          </a:p>
          <a:p>
            <a:pPr lvl="1"/>
            <a:r>
              <a:rPr lang="en-NZ" sz="1600" dirty="0">
                <a:latin typeface="DM Sans" pitchFamily="2" charset="77"/>
              </a:rPr>
              <a:t>Challenging to qualify the manufacturing procedure and/or conduct accurate aerothermal tests with tight schedule and budget</a:t>
            </a:r>
          </a:p>
          <a:p>
            <a:pPr lvl="1"/>
            <a:endParaRPr lang="en-NZ" sz="1600" dirty="0">
              <a:latin typeface="DM Sans" pitchFamily="2" charset="77"/>
            </a:endParaRPr>
          </a:p>
          <a:p>
            <a:pPr marL="457200" indent="-457200">
              <a:buFont typeface="+mj-lt"/>
              <a:buAutoNum type="arabicPeriod"/>
            </a:pPr>
            <a:r>
              <a:rPr lang="en-NZ" sz="2000" dirty="0">
                <a:latin typeface="DM Sans" pitchFamily="2" charset="77"/>
              </a:rPr>
              <a:t>Low/mid density CP forebody with SLA-220 back-shell</a:t>
            </a:r>
          </a:p>
          <a:p>
            <a:pPr lvl="1"/>
            <a:r>
              <a:rPr lang="en-NZ" sz="1600" dirty="0">
                <a:latin typeface="DM Sans" pitchFamily="2" charset="77"/>
              </a:rPr>
              <a:t>Mild environments – PICA may be possible</a:t>
            </a:r>
          </a:p>
          <a:p>
            <a:pPr lvl="1"/>
            <a:r>
              <a:rPr lang="en-NZ" sz="1600" dirty="0">
                <a:latin typeface="DM Sans" pitchFamily="2" charset="77"/>
              </a:rPr>
              <a:t>Several US and European suppliers of PICA and PICA-like materials</a:t>
            </a:r>
          </a:p>
          <a:p>
            <a:pPr lvl="1"/>
            <a:r>
              <a:rPr lang="en-NZ" sz="1600" dirty="0">
                <a:latin typeface="DM Sans" pitchFamily="2" charset="77"/>
              </a:rPr>
              <a:t>Still some internal process development and qualification required</a:t>
            </a:r>
          </a:p>
          <a:p>
            <a:pPr marL="457200" lvl="1" indent="0">
              <a:buNone/>
            </a:pPr>
            <a:endParaRPr lang="en-NZ" sz="1600" dirty="0">
              <a:latin typeface="DM Sans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AE104C-F7C7-416E-D418-0ECFEDD72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836" y="1342913"/>
            <a:ext cx="6027164" cy="47883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2365AE-4587-D15F-D5E2-15900A2AB2C0}"/>
              </a:ext>
            </a:extLst>
          </p:cNvPr>
          <p:cNvSpPr txBox="1"/>
          <p:nvPr/>
        </p:nvSpPr>
        <p:spPr>
          <a:xfrm>
            <a:off x="8634262" y="3119306"/>
            <a:ext cx="1088311" cy="36933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NZ" b="1" dirty="0"/>
              <a:t>RL Venus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BA05BF77-1343-8E6A-6D14-B4CC793DC651}"/>
              </a:ext>
            </a:extLst>
          </p:cNvPr>
          <p:cNvSpPr/>
          <p:nvPr/>
        </p:nvSpPr>
        <p:spPr>
          <a:xfrm>
            <a:off x="9430274" y="3430796"/>
            <a:ext cx="345366" cy="306306"/>
          </a:xfrm>
          <a:prstGeom prst="triangl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AD516F-557D-3711-F197-8DA7A0F103A7}"/>
              </a:ext>
            </a:extLst>
          </p:cNvPr>
          <p:cNvSpPr txBox="1"/>
          <p:nvPr/>
        </p:nvSpPr>
        <p:spPr>
          <a:xfrm>
            <a:off x="8308517" y="6049955"/>
            <a:ext cx="19014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i="1" dirty="0"/>
              <a:t>Image from reference 1</a:t>
            </a:r>
          </a:p>
        </p:txBody>
      </p:sp>
    </p:spTree>
    <p:extLst>
      <p:ext uri="{BB962C8B-B14F-4D97-AF65-F5344CB8AC3E}">
        <p14:creationId xmlns:p14="http://schemas.microsoft.com/office/powerpoint/2010/main" val="332134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Selected TPS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54492F-4F39-4AE7-B582-0DC2AB1F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62" y="1881381"/>
            <a:ext cx="6096083" cy="4351338"/>
          </a:xfrm>
        </p:spPr>
        <p:txBody>
          <a:bodyPr>
            <a:normAutofit/>
          </a:bodyPr>
          <a:lstStyle/>
          <a:p>
            <a:r>
              <a:rPr lang="en-NZ" sz="2000" dirty="0">
                <a:latin typeface="DM Sans" pitchFamily="2" charset="77"/>
              </a:rPr>
              <a:t>HEEET insulation layer forebody</a:t>
            </a:r>
          </a:p>
          <a:p>
            <a:pPr lvl="1"/>
            <a:r>
              <a:rPr lang="en-NZ" sz="1600" dirty="0">
                <a:latin typeface="DM Sans" pitchFamily="2" charset="77"/>
              </a:rPr>
              <a:t>Insulation layer of ‘HEEET’ alone is sufficient due to RL Venus shallow entry with low peak fluxes and pressures</a:t>
            </a:r>
          </a:p>
          <a:p>
            <a:pPr lvl="1"/>
            <a:r>
              <a:rPr lang="en-NZ" sz="1600" dirty="0">
                <a:latin typeface="DM Sans" pitchFamily="2" charset="77"/>
              </a:rPr>
              <a:t>Lower density provides more efficient insulation per unit mass</a:t>
            </a:r>
          </a:p>
          <a:p>
            <a:pPr lvl="1"/>
            <a:r>
              <a:rPr lang="en-NZ" sz="1600" dirty="0">
                <a:latin typeface="DM Sans" pitchFamily="2" charset="77"/>
              </a:rPr>
              <a:t>Small probe - single-piece forebody</a:t>
            </a:r>
          </a:p>
          <a:p>
            <a:pPr lvl="1"/>
            <a:r>
              <a:rPr lang="en-NZ" sz="1600" dirty="0">
                <a:latin typeface="DM Sans" pitchFamily="2" charset="77"/>
              </a:rPr>
              <a:t>Well characterised material</a:t>
            </a:r>
          </a:p>
          <a:p>
            <a:endParaRPr lang="en-NZ" sz="2000" dirty="0">
              <a:latin typeface="DM Sans" pitchFamily="2" charset="77"/>
            </a:endParaRPr>
          </a:p>
          <a:p>
            <a:r>
              <a:rPr lang="en-NZ" sz="2000" dirty="0">
                <a:latin typeface="DM Sans" pitchFamily="2" charset="77"/>
              </a:rPr>
              <a:t>SIRCA back-shell</a:t>
            </a:r>
          </a:p>
          <a:p>
            <a:pPr lvl="1"/>
            <a:r>
              <a:rPr lang="en-NZ" sz="1600" dirty="0">
                <a:latin typeface="DM Sans" pitchFamily="2" charset="77"/>
              </a:rPr>
              <a:t>Low density, RF-transparent ablator</a:t>
            </a:r>
          </a:p>
          <a:p>
            <a:pPr lvl="1"/>
            <a:r>
              <a:rPr lang="en-NZ" sz="1600" dirty="0">
                <a:latin typeface="DM Sans" pitchFamily="2" charset="77"/>
              </a:rPr>
              <a:t>Flight heritage</a:t>
            </a:r>
          </a:p>
        </p:txBody>
      </p:sp>
      <p:pic>
        <p:nvPicPr>
          <p:cNvPr id="1026" name="Picture 2" descr="Heatshield for Extreme Entry Environment Technology (HEEET): A broader  mission | CompositesWorld">
            <a:extLst>
              <a:ext uri="{FF2B5EF4-FFF2-40B4-BE49-F238E27FC236}">
                <a16:creationId xmlns:a16="http://schemas.microsoft.com/office/drawing/2014/main" id="{AB1A5277-8E86-7716-3B77-B4D73C4554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08"/>
          <a:stretch/>
        </p:blipFill>
        <p:spPr bwMode="auto">
          <a:xfrm>
            <a:off x="7196753" y="1"/>
            <a:ext cx="4886142" cy="302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rca_wing_leading_edge_x-34">
            <a:extLst>
              <a:ext uri="{FF2B5EF4-FFF2-40B4-BE49-F238E27FC236}">
                <a16:creationId xmlns:a16="http://schemas.microsoft.com/office/drawing/2014/main" id="{EC40C7D4-4C03-7BD7-DF3B-7C198138AC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6"/>
          <a:stretch/>
        </p:blipFill>
        <p:spPr bwMode="auto">
          <a:xfrm>
            <a:off x="7196753" y="3345587"/>
            <a:ext cx="4886142" cy="255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DA8D51-9243-6A61-6D83-80C349127D0A}"/>
              </a:ext>
            </a:extLst>
          </p:cNvPr>
          <p:cNvSpPr txBox="1"/>
          <p:nvPr/>
        </p:nvSpPr>
        <p:spPr>
          <a:xfrm>
            <a:off x="8105793" y="2993458"/>
            <a:ext cx="3226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i="1" dirty="0"/>
              <a:t>Dual-layer HEEET, image from reference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A44813-8180-5F12-38E8-8B9F5C460BF1}"/>
              </a:ext>
            </a:extLst>
          </p:cNvPr>
          <p:cNvSpPr txBox="1"/>
          <p:nvPr/>
        </p:nvSpPr>
        <p:spPr>
          <a:xfrm>
            <a:off x="8105792" y="5924942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400" i="1" dirty="0"/>
              <a:t>SIRCA specimen, image from reference 3</a:t>
            </a:r>
          </a:p>
        </p:txBody>
      </p:sp>
    </p:spTree>
    <p:extLst>
      <p:ext uri="{BB962C8B-B14F-4D97-AF65-F5344CB8AC3E}">
        <p14:creationId xmlns:p14="http://schemas.microsoft.com/office/powerpoint/2010/main" val="1392137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PROBE AND TPS DESIGN (1)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C0BDC8-E23F-9FC1-6DBC-5059D1E1DA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68" t="2016" r="6335" b="4510"/>
          <a:stretch/>
        </p:blipFill>
        <p:spPr>
          <a:xfrm>
            <a:off x="161672" y="1498300"/>
            <a:ext cx="5126351" cy="4194287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A8180BD-6479-7EE6-3849-4A8DF76A66B6}"/>
              </a:ext>
            </a:extLst>
          </p:cNvPr>
          <p:cNvCxnSpPr>
            <a:cxnSpLocks/>
          </p:cNvCxnSpPr>
          <p:nvPr/>
        </p:nvCxnSpPr>
        <p:spPr>
          <a:xfrm flipH="1" flipV="1">
            <a:off x="3077592" y="5540187"/>
            <a:ext cx="406400" cy="3352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D0D5C88-5EA1-8D9A-E436-36A82F401808}"/>
              </a:ext>
            </a:extLst>
          </p:cNvPr>
          <p:cNvSpPr txBox="1"/>
          <p:nvPr/>
        </p:nvSpPr>
        <p:spPr>
          <a:xfrm>
            <a:off x="3483992" y="5707827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R 118 mm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F00E75B-577E-060B-E180-361665A3A78D}"/>
              </a:ext>
            </a:extLst>
          </p:cNvPr>
          <p:cNvCxnSpPr>
            <a:cxnSpLocks/>
          </p:cNvCxnSpPr>
          <p:nvPr/>
        </p:nvCxnSpPr>
        <p:spPr>
          <a:xfrm flipH="1">
            <a:off x="4410963" y="1806315"/>
            <a:ext cx="317372" cy="3658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DB8BBA9-C178-D93F-9B18-40197E492A21}"/>
              </a:ext>
            </a:extLst>
          </p:cNvPr>
          <p:cNvSpPr txBox="1"/>
          <p:nvPr/>
        </p:nvSpPr>
        <p:spPr>
          <a:xfrm>
            <a:off x="4726811" y="1530209"/>
            <a:ext cx="11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R 228 mm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27EBA7-8FD5-5CCA-451E-D43E743796D0}"/>
              </a:ext>
            </a:extLst>
          </p:cNvPr>
          <p:cNvCxnSpPr>
            <a:cxnSpLocks/>
          </p:cNvCxnSpPr>
          <p:nvPr/>
        </p:nvCxnSpPr>
        <p:spPr>
          <a:xfrm>
            <a:off x="255967" y="3934907"/>
            <a:ext cx="4937760" cy="0"/>
          </a:xfrm>
          <a:prstGeom prst="line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BE32EAB-C673-8333-908A-0861EF83C431}"/>
              </a:ext>
            </a:extLst>
          </p:cNvPr>
          <p:cNvCxnSpPr>
            <a:cxnSpLocks/>
          </p:cNvCxnSpPr>
          <p:nvPr/>
        </p:nvCxnSpPr>
        <p:spPr>
          <a:xfrm>
            <a:off x="5208710" y="3585283"/>
            <a:ext cx="0" cy="542664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6E54D43-0A15-C5F2-0D79-32A450083997}"/>
              </a:ext>
            </a:extLst>
          </p:cNvPr>
          <p:cNvCxnSpPr>
            <a:cxnSpLocks/>
          </p:cNvCxnSpPr>
          <p:nvPr/>
        </p:nvCxnSpPr>
        <p:spPr>
          <a:xfrm>
            <a:off x="243325" y="3567951"/>
            <a:ext cx="0" cy="542664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592F91D-F332-E0B7-2735-AB1BE4C3D4AF}"/>
              </a:ext>
            </a:extLst>
          </p:cNvPr>
          <p:cNvSpPr txBox="1"/>
          <p:nvPr/>
        </p:nvSpPr>
        <p:spPr>
          <a:xfrm>
            <a:off x="5297384" y="3758615"/>
            <a:ext cx="1156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D 430 mm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21020B2-B6B5-3D5F-D034-5176796DFFD8}"/>
              </a:ext>
            </a:extLst>
          </p:cNvPr>
          <p:cNvCxnSpPr>
            <a:cxnSpLocks/>
          </p:cNvCxnSpPr>
          <p:nvPr/>
        </p:nvCxnSpPr>
        <p:spPr>
          <a:xfrm flipH="1">
            <a:off x="3740776" y="5218055"/>
            <a:ext cx="705917" cy="0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1C962B2-4953-6BC5-1A83-59C91F9D5B5C}"/>
              </a:ext>
            </a:extLst>
          </p:cNvPr>
          <p:cNvCxnSpPr>
            <a:cxnSpLocks/>
          </p:cNvCxnSpPr>
          <p:nvPr/>
        </p:nvCxnSpPr>
        <p:spPr>
          <a:xfrm flipH="1">
            <a:off x="3740776" y="4747707"/>
            <a:ext cx="475169" cy="470348"/>
          </a:xfrm>
          <a:prstGeom prst="straightConnector1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E523536-3AF6-B1F9-5648-D8CD0F8B739D}"/>
              </a:ext>
            </a:extLst>
          </p:cNvPr>
          <p:cNvSpPr txBox="1"/>
          <p:nvPr/>
        </p:nvSpPr>
        <p:spPr>
          <a:xfrm>
            <a:off x="3938220" y="4856343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45°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133A763-A815-4BD6-7049-F3DBE04F45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47"/>
          <a:stretch/>
        </p:blipFill>
        <p:spPr>
          <a:xfrm>
            <a:off x="6864418" y="1470807"/>
            <a:ext cx="4944728" cy="4194287"/>
          </a:xfrm>
          <a:prstGeom prst="rect">
            <a:avLst/>
          </a:prstGeom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E1BF49B-ED53-5645-7108-5F65B4ECF821}"/>
              </a:ext>
            </a:extLst>
          </p:cNvPr>
          <p:cNvCxnSpPr>
            <a:cxnSpLocks/>
          </p:cNvCxnSpPr>
          <p:nvPr/>
        </p:nvCxnSpPr>
        <p:spPr>
          <a:xfrm flipV="1">
            <a:off x="9195311" y="5218055"/>
            <a:ext cx="158178" cy="749508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1B8F4F8D-C95E-2AD7-40B5-4F360D05F2F0}"/>
              </a:ext>
            </a:extLst>
          </p:cNvPr>
          <p:cNvSpPr txBox="1"/>
          <p:nvPr/>
        </p:nvSpPr>
        <p:spPr>
          <a:xfrm>
            <a:off x="8029864" y="5967563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1x HEEET IL forebody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3FF34A6-C627-7A17-FB5B-3572058BA52B}"/>
              </a:ext>
            </a:extLst>
          </p:cNvPr>
          <p:cNvCxnSpPr>
            <a:cxnSpLocks/>
          </p:cNvCxnSpPr>
          <p:nvPr/>
        </p:nvCxnSpPr>
        <p:spPr>
          <a:xfrm flipV="1">
            <a:off x="7426960" y="4181734"/>
            <a:ext cx="875370" cy="674609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AAF0982-0BC8-6FB9-8247-8339A9F3D982}"/>
              </a:ext>
            </a:extLst>
          </p:cNvPr>
          <p:cNvSpPr txBox="1"/>
          <p:nvPr/>
        </p:nvSpPr>
        <p:spPr>
          <a:xfrm>
            <a:off x="5529402" y="4943249"/>
            <a:ext cx="287771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5x HEEET IL shoulder tiles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/>
              <a:t>4x separation system hardpoints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400" dirty="0"/>
              <a:t>1x instrument ‘window’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CDFF21B-98EF-A4FF-398B-D4BA52AA3FF2}"/>
              </a:ext>
            </a:extLst>
          </p:cNvPr>
          <p:cNvCxnSpPr>
            <a:cxnSpLocks/>
          </p:cNvCxnSpPr>
          <p:nvPr/>
        </p:nvCxnSpPr>
        <p:spPr>
          <a:xfrm flipH="1" flipV="1">
            <a:off x="9662160" y="4181734"/>
            <a:ext cx="1263882" cy="1177459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50990823-49E1-8ED2-1A44-4233D758263D}"/>
              </a:ext>
            </a:extLst>
          </p:cNvPr>
          <p:cNvSpPr txBox="1"/>
          <p:nvPr/>
        </p:nvSpPr>
        <p:spPr>
          <a:xfrm>
            <a:off x="9817408" y="5380928"/>
            <a:ext cx="2359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5x SIRCA shoulder tiles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A38C0F8-7FA2-8DDF-0F0D-2E8AE31E5AA4}"/>
              </a:ext>
            </a:extLst>
          </p:cNvPr>
          <p:cNvCxnSpPr>
            <a:cxnSpLocks/>
          </p:cNvCxnSpPr>
          <p:nvPr/>
        </p:nvCxnSpPr>
        <p:spPr>
          <a:xfrm flipH="1">
            <a:off x="10272786" y="1470807"/>
            <a:ext cx="324094" cy="997234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2AEE00E8-E6C8-1584-44E1-49794577A752}"/>
              </a:ext>
            </a:extLst>
          </p:cNvPr>
          <p:cNvSpPr txBox="1"/>
          <p:nvPr/>
        </p:nvSpPr>
        <p:spPr>
          <a:xfrm>
            <a:off x="9817408" y="1111279"/>
            <a:ext cx="226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7x SIRCA </a:t>
            </a:r>
            <a:r>
              <a:rPr lang="en-NZ" dirty="0" err="1"/>
              <a:t>aftbody</a:t>
            </a:r>
            <a:r>
              <a:rPr lang="en-NZ" dirty="0"/>
              <a:t> tiles</a:t>
            </a:r>
          </a:p>
        </p:txBody>
      </p:sp>
    </p:spTree>
    <p:extLst>
      <p:ext uri="{BB962C8B-B14F-4D97-AF65-F5344CB8AC3E}">
        <p14:creationId xmlns:p14="http://schemas.microsoft.com/office/powerpoint/2010/main" val="3838221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PROBE AND TPS DESIGN (2)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B763ABF-D6F6-EC11-5ABE-2AEE478AA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71196"/>
            <a:ext cx="7349461" cy="509988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264773E-95A8-2601-75A4-30F2494843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080"/>
          <a:stretch/>
        </p:blipFill>
        <p:spPr>
          <a:xfrm>
            <a:off x="8257961" y="1171195"/>
            <a:ext cx="3934040" cy="5099887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1D2A4B6-DD35-8D36-92E4-9A70102D2F72}"/>
              </a:ext>
            </a:extLst>
          </p:cNvPr>
          <p:cNvCxnSpPr>
            <a:cxnSpLocks/>
          </p:cNvCxnSpPr>
          <p:nvPr/>
        </p:nvCxnSpPr>
        <p:spPr>
          <a:xfrm flipV="1">
            <a:off x="1036320" y="4283881"/>
            <a:ext cx="435502" cy="263614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BEF330B-92FF-B01A-9D25-CA02D734A5A5}"/>
              </a:ext>
            </a:extLst>
          </p:cNvPr>
          <p:cNvSpPr txBox="1"/>
          <p:nvPr/>
        </p:nvSpPr>
        <p:spPr>
          <a:xfrm>
            <a:off x="104681" y="4547495"/>
            <a:ext cx="1515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Forebody TPS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418C6A5-31AA-D64C-ADF7-40DE2FB99A93}"/>
              </a:ext>
            </a:extLst>
          </p:cNvPr>
          <p:cNvCxnSpPr>
            <a:cxnSpLocks/>
          </p:cNvCxnSpPr>
          <p:nvPr/>
        </p:nvCxnSpPr>
        <p:spPr>
          <a:xfrm flipV="1">
            <a:off x="1736800" y="4547495"/>
            <a:ext cx="478292" cy="611712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11E0718-34DE-8F71-74DE-FFF2E1CF8B9A}"/>
              </a:ext>
            </a:extLst>
          </p:cNvPr>
          <p:cNvSpPr txBox="1"/>
          <p:nvPr/>
        </p:nvSpPr>
        <p:spPr>
          <a:xfrm>
            <a:off x="0" y="5101493"/>
            <a:ext cx="2009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Printed </a:t>
            </a:r>
            <a:r>
              <a:rPr lang="en-NZ" dirty="0" err="1"/>
              <a:t>Ti</a:t>
            </a:r>
            <a:r>
              <a:rPr lang="en-NZ" dirty="0"/>
              <a:t> structure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804ECFF-CE39-5F6B-EA97-8330E142D11C}"/>
              </a:ext>
            </a:extLst>
          </p:cNvPr>
          <p:cNvCxnSpPr>
            <a:cxnSpLocks/>
          </p:cNvCxnSpPr>
          <p:nvPr/>
        </p:nvCxnSpPr>
        <p:spPr>
          <a:xfrm flipV="1">
            <a:off x="1859206" y="4732161"/>
            <a:ext cx="833194" cy="982984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96982314-989D-D134-E1EA-B9E735C2747B}"/>
              </a:ext>
            </a:extLst>
          </p:cNvPr>
          <p:cNvSpPr txBox="1"/>
          <p:nvPr/>
        </p:nvSpPr>
        <p:spPr>
          <a:xfrm>
            <a:off x="221385" y="5568867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Pressure vessel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F0A52A0-FC7A-B1A7-0ABD-BCAE9E419859}"/>
              </a:ext>
            </a:extLst>
          </p:cNvPr>
          <p:cNvCxnSpPr>
            <a:cxnSpLocks/>
          </p:cNvCxnSpPr>
          <p:nvPr/>
        </p:nvCxnSpPr>
        <p:spPr>
          <a:xfrm>
            <a:off x="670560" y="1942120"/>
            <a:ext cx="125025" cy="1257000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A386242-FF2C-F23E-A1E1-4BB5F1F3AACB}"/>
              </a:ext>
            </a:extLst>
          </p:cNvPr>
          <p:cNvSpPr txBox="1"/>
          <p:nvPr/>
        </p:nvSpPr>
        <p:spPr>
          <a:xfrm>
            <a:off x="-29925" y="1295789"/>
            <a:ext cx="2435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Nephelometer laser and collection FOV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6CADFC1-EF9C-CCEA-511C-ADA0BD4CF372}"/>
              </a:ext>
            </a:extLst>
          </p:cNvPr>
          <p:cNvCxnSpPr>
            <a:cxnSpLocks/>
          </p:cNvCxnSpPr>
          <p:nvPr/>
        </p:nvCxnSpPr>
        <p:spPr>
          <a:xfrm flipH="1">
            <a:off x="4088675" y="1342913"/>
            <a:ext cx="1084021" cy="759358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621FF814-BC10-2D9A-F48B-C25810FAC7F3}"/>
              </a:ext>
            </a:extLst>
          </p:cNvPr>
          <p:cNvSpPr txBox="1"/>
          <p:nvPr/>
        </p:nvSpPr>
        <p:spPr>
          <a:xfrm>
            <a:off x="5191923" y="1074358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Antenna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22E204B-0935-399E-8D62-0EFEFD373AF0}"/>
              </a:ext>
            </a:extLst>
          </p:cNvPr>
          <p:cNvCxnSpPr>
            <a:cxnSpLocks/>
          </p:cNvCxnSpPr>
          <p:nvPr/>
        </p:nvCxnSpPr>
        <p:spPr>
          <a:xfrm flipH="1">
            <a:off x="4958080" y="1666168"/>
            <a:ext cx="909026" cy="609672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792440C1-FA2C-C76D-68D9-1E2831466D28}"/>
              </a:ext>
            </a:extLst>
          </p:cNvPr>
          <p:cNvSpPr txBox="1"/>
          <p:nvPr/>
        </p:nvSpPr>
        <p:spPr>
          <a:xfrm>
            <a:off x="5886333" y="1397613"/>
            <a:ext cx="185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Foam insulation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CA2113C-B768-3DBD-9A0B-02DA5D562C61}"/>
              </a:ext>
            </a:extLst>
          </p:cNvPr>
          <p:cNvCxnSpPr>
            <a:cxnSpLocks/>
          </p:cNvCxnSpPr>
          <p:nvPr/>
        </p:nvCxnSpPr>
        <p:spPr>
          <a:xfrm flipV="1">
            <a:off x="8727440" y="3732061"/>
            <a:ext cx="1049517" cy="1184766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F154B83C-9D66-2596-28BC-B9E538200437}"/>
              </a:ext>
            </a:extLst>
          </p:cNvPr>
          <p:cNvSpPr txBox="1"/>
          <p:nvPr/>
        </p:nvSpPr>
        <p:spPr>
          <a:xfrm>
            <a:off x="7570846" y="4971311"/>
            <a:ext cx="2111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SIP ‘picture frame’ underneath SIRCA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87C2559-57D3-B816-7778-08FBEE357C29}"/>
              </a:ext>
            </a:extLst>
          </p:cNvPr>
          <p:cNvCxnSpPr>
            <a:cxnSpLocks/>
          </p:cNvCxnSpPr>
          <p:nvPr/>
        </p:nvCxnSpPr>
        <p:spPr>
          <a:xfrm flipH="1">
            <a:off x="5905100" y="2190854"/>
            <a:ext cx="662789" cy="268092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C007333-BDB2-6AAC-AE35-4E94D304E2C7}"/>
              </a:ext>
            </a:extLst>
          </p:cNvPr>
          <p:cNvSpPr txBox="1"/>
          <p:nvPr/>
        </p:nvSpPr>
        <p:spPr>
          <a:xfrm>
            <a:off x="6548595" y="1987083"/>
            <a:ext cx="185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E-glass structure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C7D306C-1E36-1AB3-A659-C2DE7DEE5F32}"/>
              </a:ext>
            </a:extLst>
          </p:cNvPr>
          <p:cNvSpPr txBox="1"/>
          <p:nvPr/>
        </p:nvSpPr>
        <p:spPr>
          <a:xfrm>
            <a:off x="5229243" y="5615033"/>
            <a:ext cx="2807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Continuous SIP under HEEET IL forebody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07DBFC-E9E5-C8DA-19FE-3DC9E0EC5E23}"/>
              </a:ext>
            </a:extLst>
          </p:cNvPr>
          <p:cNvCxnSpPr>
            <a:cxnSpLocks/>
          </p:cNvCxnSpPr>
          <p:nvPr/>
        </p:nvCxnSpPr>
        <p:spPr>
          <a:xfrm flipH="1" flipV="1">
            <a:off x="5229243" y="5101493"/>
            <a:ext cx="547496" cy="551076"/>
          </a:xfrm>
          <a:prstGeom prst="straightConnector1">
            <a:avLst/>
          </a:prstGeom>
          <a:ln w="28575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018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TPS Sizing Strategy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54492F-4F39-4AE7-B582-0DC2AB1F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62" y="1342913"/>
            <a:ext cx="5297647" cy="4889806"/>
          </a:xfrm>
        </p:spPr>
        <p:txBody>
          <a:bodyPr>
            <a:normAutofit/>
          </a:bodyPr>
          <a:lstStyle/>
          <a:p>
            <a:r>
              <a:rPr lang="en-NZ" sz="2000" dirty="0">
                <a:latin typeface="DM Sans" pitchFamily="2" charset="77"/>
              </a:rPr>
              <a:t>Assumptions</a:t>
            </a:r>
          </a:p>
          <a:p>
            <a:pPr lvl="1"/>
            <a:r>
              <a:rPr lang="en-NZ" sz="1600" dirty="0">
                <a:latin typeface="DM Sans" pitchFamily="2" charset="77"/>
              </a:rPr>
              <a:t>Default Venus aerothermal margins</a:t>
            </a:r>
          </a:p>
          <a:p>
            <a:pPr lvl="2"/>
            <a:r>
              <a:rPr lang="en-NZ" sz="1200" dirty="0">
                <a:latin typeface="DM Sans" pitchFamily="2" charset="77"/>
              </a:rPr>
              <a:t>Forebody: 1.5x convective, 1.0x radiative, 1.1x pressure</a:t>
            </a:r>
          </a:p>
          <a:p>
            <a:pPr lvl="2"/>
            <a:r>
              <a:rPr lang="en-NZ" sz="1200" dirty="0" err="1">
                <a:latin typeface="DM Sans" pitchFamily="2" charset="77"/>
              </a:rPr>
              <a:t>Aftbody</a:t>
            </a:r>
            <a:r>
              <a:rPr lang="en-NZ" sz="1200" dirty="0">
                <a:latin typeface="DM Sans" pitchFamily="2" charset="77"/>
              </a:rPr>
              <a:t>: 2x convective, 1.7x radiative, 1.1x pressure</a:t>
            </a:r>
          </a:p>
          <a:p>
            <a:pPr lvl="1"/>
            <a:r>
              <a:rPr lang="en-NZ" sz="1600" dirty="0">
                <a:latin typeface="DM Sans" pitchFamily="2" charset="77"/>
              </a:rPr>
              <a:t>Material branch bond line margin of 50°C </a:t>
            </a:r>
          </a:p>
          <a:p>
            <a:pPr lvl="2"/>
            <a:r>
              <a:rPr lang="en-NZ" sz="1200" dirty="0">
                <a:latin typeface="DM Sans" pitchFamily="2" charset="77"/>
              </a:rPr>
              <a:t>Nominal bond line temperature limit: 250°C</a:t>
            </a:r>
          </a:p>
          <a:p>
            <a:pPr lvl="2"/>
            <a:r>
              <a:rPr lang="en-NZ" sz="1200" dirty="0">
                <a:latin typeface="DM Sans" pitchFamily="2" charset="77"/>
              </a:rPr>
              <a:t>Margined bond line temperature limit: 200°C</a:t>
            </a:r>
          </a:p>
          <a:p>
            <a:pPr lvl="1"/>
            <a:r>
              <a:rPr lang="en-NZ" sz="1600" dirty="0">
                <a:latin typeface="DM Sans" pitchFamily="2" charset="77"/>
              </a:rPr>
              <a:t>Shoulder heating (driving case) margins</a:t>
            </a:r>
          </a:p>
          <a:p>
            <a:pPr lvl="2"/>
            <a:r>
              <a:rPr lang="en-NZ" sz="1200" dirty="0">
                <a:latin typeface="DM Sans" pitchFamily="2" charset="77"/>
              </a:rPr>
              <a:t>1.77x convective heating, 0.62x pressure (from CFD analysis of shoulder vs. stagnation point convective heating and pressure profiles from other Venus missions of similar size)</a:t>
            </a:r>
          </a:p>
          <a:p>
            <a:pPr lvl="1"/>
            <a:r>
              <a:rPr lang="en-NZ" sz="1600" dirty="0">
                <a:latin typeface="DM Sans" pitchFamily="2" charset="77"/>
              </a:rPr>
              <a:t>Initial temperature: 5°C </a:t>
            </a:r>
          </a:p>
          <a:p>
            <a:pPr lvl="1"/>
            <a:r>
              <a:rPr lang="en-NZ" sz="1600" dirty="0">
                <a:latin typeface="DM Sans" pitchFamily="2" charset="77"/>
              </a:rPr>
              <a:t>Forebody re-radiation temperature: 100°C</a:t>
            </a:r>
          </a:p>
          <a:p>
            <a:pPr lvl="1"/>
            <a:r>
              <a:rPr lang="en-NZ" sz="1600" dirty="0" err="1">
                <a:latin typeface="DM Sans" pitchFamily="2" charset="77"/>
              </a:rPr>
              <a:t>Aftbody</a:t>
            </a:r>
            <a:r>
              <a:rPr lang="en-NZ" sz="1600" dirty="0">
                <a:latin typeface="DM Sans" pitchFamily="2" charset="77"/>
              </a:rPr>
              <a:t> re-radiation temperature 21°C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7FF298-EC52-9FC6-F51F-51B42260DE4C}"/>
              </a:ext>
            </a:extLst>
          </p:cNvPr>
          <p:cNvSpPr txBox="1">
            <a:spLocks/>
          </p:cNvSpPr>
          <p:nvPr/>
        </p:nvSpPr>
        <p:spPr>
          <a:xfrm>
            <a:off x="6008494" y="1342913"/>
            <a:ext cx="5407374" cy="4889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000" dirty="0">
                <a:latin typeface="DM Sans" pitchFamily="2" charset="77"/>
              </a:rPr>
              <a:t>Sizing </a:t>
            </a:r>
            <a:r>
              <a:rPr lang="en-NZ" sz="2100" dirty="0">
                <a:latin typeface="DM Sans" pitchFamily="2" charset="77"/>
              </a:rPr>
              <a:t>Approach</a:t>
            </a:r>
          </a:p>
          <a:p>
            <a:pPr lvl="1"/>
            <a:r>
              <a:rPr lang="en-US" sz="1700" dirty="0">
                <a:latin typeface="DM Sans" pitchFamily="2" charset="77"/>
              </a:rPr>
              <a:t>T</a:t>
            </a:r>
            <a:r>
              <a:rPr lang="en-US" sz="1700" baseline="-25000" dirty="0">
                <a:latin typeface="DM Sans" pitchFamily="2" charset="77"/>
              </a:rPr>
              <a:t>1</a:t>
            </a:r>
            <a:r>
              <a:rPr lang="en-US" sz="1700" dirty="0">
                <a:latin typeface="DM Sans" pitchFamily="2" charset="77"/>
              </a:rPr>
              <a:t>: Nominal branch – calculated using the </a:t>
            </a:r>
            <a:r>
              <a:rPr lang="en-US" sz="1700" dirty="0">
                <a:solidFill>
                  <a:schemeClr val="accent5">
                    <a:lumMod val="75000"/>
                  </a:schemeClr>
                </a:solidFill>
                <a:latin typeface="DM Sans" pitchFamily="2" charset="77"/>
              </a:rPr>
              <a:t>unmargined</a:t>
            </a:r>
            <a:r>
              <a:rPr lang="en-US" sz="1700" dirty="0">
                <a:latin typeface="DM Sans" pitchFamily="2" charset="77"/>
              </a:rPr>
              <a:t> environment and the </a:t>
            </a:r>
            <a:r>
              <a:rPr lang="en-US" sz="1700" dirty="0">
                <a:solidFill>
                  <a:schemeClr val="accent5">
                    <a:lumMod val="75000"/>
                  </a:schemeClr>
                </a:solidFill>
                <a:latin typeface="DM Sans" pitchFamily="2" charset="77"/>
              </a:rPr>
              <a:t>unmargined</a:t>
            </a:r>
            <a:r>
              <a:rPr lang="en-US" sz="1700" dirty="0">
                <a:latin typeface="DM Sans" pitchFamily="2" charset="77"/>
              </a:rPr>
              <a:t> bond line temperature limit</a:t>
            </a:r>
          </a:p>
          <a:p>
            <a:pPr lvl="1"/>
            <a:r>
              <a:rPr lang="en-US" sz="1700" dirty="0">
                <a:latin typeface="DM Sans" pitchFamily="2" charset="77"/>
              </a:rPr>
              <a:t>T</a:t>
            </a:r>
            <a:r>
              <a:rPr lang="en-US" sz="1700" baseline="-25000" dirty="0">
                <a:latin typeface="DM Sans" pitchFamily="2" charset="77"/>
              </a:rPr>
              <a:t>2</a:t>
            </a:r>
            <a:r>
              <a:rPr lang="en-US" sz="1700" dirty="0">
                <a:latin typeface="DM Sans" pitchFamily="2" charset="77"/>
              </a:rPr>
              <a:t>: Aerothermal branch – calculated using the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DM Sans" pitchFamily="2" charset="77"/>
              </a:rPr>
              <a:t>margined</a:t>
            </a:r>
            <a:r>
              <a:rPr lang="en-US" sz="1700" dirty="0">
                <a:latin typeface="DM Sans" pitchFamily="2" charset="77"/>
              </a:rPr>
              <a:t> environment and the </a:t>
            </a:r>
            <a:r>
              <a:rPr lang="en-US" sz="1700" dirty="0">
                <a:solidFill>
                  <a:schemeClr val="accent1"/>
                </a:solidFill>
                <a:latin typeface="DM Sans" pitchFamily="2" charset="77"/>
              </a:rPr>
              <a:t>unmargined</a:t>
            </a:r>
            <a:r>
              <a:rPr lang="en-US" sz="1700" dirty="0">
                <a:latin typeface="DM Sans" pitchFamily="2" charset="77"/>
              </a:rPr>
              <a:t> bond line temperature limit</a:t>
            </a:r>
          </a:p>
          <a:p>
            <a:pPr lvl="2"/>
            <a:r>
              <a:rPr lang="en-US" sz="1300" dirty="0">
                <a:latin typeface="DM Sans" pitchFamily="2" charset="77"/>
              </a:rPr>
              <a:t>Accounts for uncertainties in aerothermal analysis</a:t>
            </a:r>
          </a:p>
          <a:p>
            <a:pPr lvl="1"/>
            <a:r>
              <a:rPr lang="en-US" sz="1700" dirty="0">
                <a:latin typeface="DM Sans" pitchFamily="2" charset="77"/>
              </a:rPr>
              <a:t>T</a:t>
            </a:r>
            <a:r>
              <a:rPr lang="en-US" sz="1700" baseline="-25000" dirty="0">
                <a:latin typeface="DM Sans" pitchFamily="2" charset="77"/>
              </a:rPr>
              <a:t>3</a:t>
            </a:r>
            <a:r>
              <a:rPr lang="en-US" sz="1700" dirty="0">
                <a:latin typeface="DM Sans" pitchFamily="2" charset="77"/>
              </a:rPr>
              <a:t>: Material branch – calculated using the </a:t>
            </a:r>
            <a:r>
              <a:rPr lang="en-US" sz="1700" dirty="0">
                <a:solidFill>
                  <a:schemeClr val="accent1"/>
                </a:solidFill>
                <a:latin typeface="DM Sans" pitchFamily="2" charset="77"/>
              </a:rPr>
              <a:t>unmargined</a:t>
            </a:r>
            <a:r>
              <a:rPr lang="en-US" sz="1700" dirty="0">
                <a:latin typeface="DM Sans" pitchFamily="2" charset="77"/>
              </a:rPr>
              <a:t> environment and the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DM Sans" pitchFamily="2" charset="77"/>
              </a:rPr>
              <a:t>margined</a:t>
            </a:r>
            <a:r>
              <a:rPr lang="en-US" sz="1700" dirty="0">
                <a:latin typeface="DM Sans" pitchFamily="2" charset="77"/>
              </a:rPr>
              <a:t> bond line temperature limit</a:t>
            </a:r>
          </a:p>
          <a:p>
            <a:pPr lvl="2"/>
            <a:r>
              <a:rPr lang="en-US" sz="1300" dirty="0">
                <a:latin typeface="DM Sans" pitchFamily="2" charset="77"/>
              </a:rPr>
              <a:t>Accounts for variability in material properties</a:t>
            </a:r>
          </a:p>
          <a:p>
            <a:pPr lvl="1"/>
            <a:r>
              <a:rPr lang="en-US" sz="1700" dirty="0">
                <a:latin typeface="DM Sans" pitchFamily="2" charset="77"/>
              </a:rPr>
              <a:t>T</a:t>
            </a:r>
            <a:r>
              <a:rPr lang="en-US" sz="1700" baseline="-25000" dirty="0">
                <a:latin typeface="DM Sans" pitchFamily="2" charset="77"/>
              </a:rPr>
              <a:t>RSS</a:t>
            </a:r>
            <a:r>
              <a:rPr lang="en-US" sz="1700" dirty="0">
                <a:latin typeface="DM Sans" pitchFamily="2" charset="77"/>
              </a:rPr>
              <a:t>: </a:t>
            </a:r>
            <a:r>
              <a:rPr lang="en-US" sz="1700" dirty="0" err="1">
                <a:latin typeface="DM Sans" pitchFamily="2" charset="77"/>
              </a:rPr>
              <a:t>RSS’ed</a:t>
            </a:r>
            <a:r>
              <a:rPr lang="en-US" sz="1700" dirty="0">
                <a:latin typeface="DM Sans" pitchFamily="2" charset="77"/>
              </a:rPr>
              <a:t> thickness – calculated as </a:t>
            </a:r>
          </a:p>
          <a:p>
            <a:pPr lvl="1"/>
            <a:endParaRPr lang="en-US" sz="1700" dirty="0">
              <a:latin typeface="DM Sans" pitchFamily="2" charset="77"/>
            </a:endParaRPr>
          </a:p>
          <a:p>
            <a:pPr lvl="1"/>
            <a:endParaRPr lang="en-US" sz="1700" dirty="0">
              <a:latin typeface="DM Sans" pitchFamily="2" charset="77"/>
            </a:endParaRPr>
          </a:p>
          <a:p>
            <a:pPr lvl="1"/>
            <a:r>
              <a:rPr lang="en-US" sz="1700" dirty="0" err="1">
                <a:latin typeface="DM Sans" pitchFamily="2" charset="77"/>
              </a:rPr>
              <a:t>T</a:t>
            </a:r>
            <a:r>
              <a:rPr lang="en-US" sz="1700" baseline="-25000" dirty="0" err="1">
                <a:latin typeface="DM Sans" pitchFamily="2" charset="77"/>
              </a:rPr>
              <a:t>final</a:t>
            </a:r>
            <a:r>
              <a:rPr lang="en-US" sz="1700" dirty="0">
                <a:latin typeface="DM Sans" pitchFamily="2" charset="77"/>
              </a:rPr>
              <a:t>: 1.25x factor on T</a:t>
            </a:r>
            <a:r>
              <a:rPr lang="en-US" sz="1700" baseline="-25000" dirty="0">
                <a:latin typeface="DM Sans" pitchFamily="2" charset="77"/>
              </a:rPr>
              <a:t>RSS</a:t>
            </a:r>
            <a:endParaRPr lang="en-US" sz="1700" dirty="0">
              <a:latin typeface="DM Sans" pitchFamily="2" charset="77"/>
            </a:endParaRPr>
          </a:p>
          <a:p>
            <a:pPr lvl="1"/>
            <a:endParaRPr lang="en-NZ" sz="1600" dirty="0">
              <a:latin typeface="DM Sans" pitchFamily="2" charset="7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E2D6892-DC88-A01E-E20F-F17A83F7F582}"/>
                  </a:ext>
                </a:extLst>
              </p:cNvPr>
              <p:cNvSpPr txBox="1"/>
              <p:nvPr/>
            </p:nvSpPr>
            <p:spPr>
              <a:xfrm>
                <a:off x="6718975" y="4858933"/>
                <a:ext cx="3986412" cy="3354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𝑅𝑆𝑆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+ 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 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E2D6892-DC88-A01E-E20F-F17A83F7F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975" y="4858933"/>
                <a:ext cx="3986412" cy="335413"/>
              </a:xfrm>
              <a:prstGeom prst="rect">
                <a:avLst/>
              </a:prstGeom>
              <a:blipFill>
                <a:blip r:embed="rId2"/>
                <a:stretch>
                  <a:fillRect l="-917" r="-306" b="-29091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tar: 5 Points 6">
            <a:extLst>
              <a:ext uri="{FF2B5EF4-FFF2-40B4-BE49-F238E27FC236}">
                <a16:creationId xmlns:a16="http://schemas.microsoft.com/office/drawing/2014/main" id="{E07B14EC-9F0A-CCC8-9C87-4C225820E96A}"/>
              </a:ext>
            </a:extLst>
          </p:cNvPr>
          <p:cNvSpPr/>
          <p:nvPr/>
        </p:nvSpPr>
        <p:spPr>
          <a:xfrm>
            <a:off x="1024922" y="3539292"/>
            <a:ext cx="497047" cy="497047"/>
          </a:xfrm>
          <a:prstGeom prst="star5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FF00C558-09FA-ABB6-571E-57A5333DD5BB}"/>
              </a:ext>
            </a:extLst>
          </p:cNvPr>
          <p:cNvSpPr/>
          <p:nvPr/>
        </p:nvSpPr>
        <p:spPr>
          <a:xfrm>
            <a:off x="6083809" y="5194346"/>
            <a:ext cx="497047" cy="497047"/>
          </a:xfrm>
          <a:prstGeom prst="star5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2954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TPS Sizing Results</a:t>
            </a:r>
          </a:p>
        </p:txBody>
      </p:sp>
      <p:graphicFrame>
        <p:nvGraphicFramePr>
          <p:cNvPr id="7" name="Table 9">
            <a:extLst>
              <a:ext uri="{FF2B5EF4-FFF2-40B4-BE49-F238E27FC236}">
                <a16:creationId xmlns:a16="http://schemas.microsoft.com/office/drawing/2014/main" id="{C065E8EC-5273-BB1D-09DE-DD3C92867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65782"/>
              </p:ext>
            </p:extLst>
          </p:nvPr>
        </p:nvGraphicFramePr>
        <p:xfrm>
          <a:off x="1124063" y="1218001"/>
          <a:ext cx="3788919" cy="2042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07659">
                  <a:extLst>
                    <a:ext uri="{9D8B030D-6E8A-4147-A177-3AD203B41FA5}">
                      <a16:colId xmlns:a16="http://schemas.microsoft.com/office/drawing/2014/main" val="3699827135"/>
                    </a:ext>
                  </a:extLst>
                </a:gridCol>
                <a:gridCol w="1462060">
                  <a:extLst>
                    <a:ext uri="{9D8B030D-6E8A-4147-A177-3AD203B41FA5}">
                      <a16:colId xmlns:a16="http://schemas.microsoft.com/office/drawing/2014/main" val="39456904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006630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Material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Thickness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Temperature Limit  (°C)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4508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HEEET-IL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99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035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Ti 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790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Ti 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4868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Ti 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40004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D0B8EF-28B9-0A5F-3865-B745ED6F44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803184"/>
              </p:ext>
            </p:extLst>
          </p:nvPr>
        </p:nvGraphicFramePr>
        <p:xfrm>
          <a:off x="6096000" y="1218001"/>
          <a:ext cx="4246851" cy="2042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34131">
                  <a:extLst>
                    <a:ext uri="{9D8B030D-6E8A-4147-A177-3AD203B41FA5}">
                      <a16:colId xmlns:a16="http://schemas.microsoft.com/office/drawing/2014/main" val="3699827135"/>
                    </a:ext>
                  </a:extLst>
                </a:gridCol>
                <a:gridCol w="1534160">
                  <a:extLst>
                    <a:ext uri="{9D8B030D-6E8A-4147-A177-3AD203B41FA5}">
                      <a16:colId xmlns:a16="http://schemas.microsoft.com/office/drawing/2014/main" val="3945690470"/>
                    </a:ext>
                  </a:extLst>
                </a:gridCol>
                <a:gridCol w="1178560">
                  <a:extLst>
                    <a:ext uri="{9D8B030D-6E8A-4147-A177-3AD203B41FA5}">
                      <a16:colId xmlns:a16="http://schemas.microsoft.com/office/drawing/2014/main" val="2735251071"/>
                    </a:ext>
                  </a:extLst>
                </a:gridCol>
              </a:tblGrid>
              <a:tr h="1484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Material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Thickness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Temperature Limit  (°C)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450816"/>
                  </a:ext>
                </a:extLst>
              </a:tr>
              <a:tr h="1484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SIRCA15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99892"/>
                  </a:ext>
                </a:extLst>
              </a:tr>
              <a:tr h="1484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RTV-560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035820"/>
                  </a:ext>
                </a:extLst>
              </a:tr>
              <a:tr h="1484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790415"/>
                  </a:ext>
                </a:extLst>
              </a:tr>
              <a:tr h="1484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RTV-560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096190"/>
                  </a:ext>
                </a:extLst>
              </a:tr>
              <a:tr h="1484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M55J Composite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346253"/>
                  </a:ext>
                </a:extLst>
              </a:tr>
            </a:tbl>
          </a:graphicData>
        </a:graphic>
      </p:graphicFrame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EE39ADF-D4FE-99FE-B6F2-1DBAC05432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141785"/>
              </p:ext>
            </p:extLst>
          </p:nvPr>
        </p:nvGraphicFramePr>
        <p:xfrm>
          <a:off x="1136682" y="3473556"/>
          <a:ext cx="920496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>
                  <a:extLst>
                    <a:ext uri="{9D8B030D-6E8A-4147-A177-3AD203B41FA5}">
                      <a16:colId xmlns:a16="http://schemas.microsoft.com/office/drawing/2014/main" val="1384935109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15393284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379627933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91495977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120493507"/>
                    </a:ext>
                  </a:extLst>
                </a:gridCol>
                <a:gridCol w="1118838">
                  <a:extLst>
                    <a:ext uri="{9D8B030D-6E8A-4147-A177-3AD203B41FA5}">
                      <a16:colId xmlns:a16="http://schemas.microsoft.com/office/drawing/2014/main" val="1833112934"/>
                    </a:ext>
                  </a:extLst>
                </a:gridCol>
                <a:gridCol w="1014762">
                  <a:extLst>
                    <a:ext uri="{9D8B030D-6E8A-4147-A177-3AD203B41FA5}">
                      <a16:colId xmlns:a16="http://schemas.microsoft.com/office/drawing/2014/main" val="2643407477"/>
                    </a:ext>
                  </a:extLst>
                </a:gridCol>
                <a:gridCol w="1137920">
                  <a:extLst>
                    <a:ext uri="{9D8B030D-6E8A-4147-A177-3AD203B41FA5}">
                      <a16:colId xmlns:a16="http://schemas.microsoft.com/office/drawing/2014/main" val="530070009"/>
                    </a:ext>
                  </a:extLst>
                </a:gridCol>
              </a:tblGrid>
              <a:tr h="1916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Location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Initial Temperature (°C)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EFPA (°)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TPS Material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Nominal Sizing (mm)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RSS Sizing (mm)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Final Sizing (mm)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7022395"/>
                  </a:ext>
                </a:extLst>
              </a:tr>
              <a:tr h="1916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Forebody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Stagnation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HEEET-IL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78886"/>
                  </a:ext>
                </a:extLst>
              </a:tr>
              <a:tr h="1916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Forebody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Shoulder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HEEET-IL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981146"/>
                  </a:ext>
                </a:extLst>
              </a:tr>
              <a:tr h="191683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Aftbody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HEEET-IL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833298"/>
                  </a:ext>
                </a:extLst>
              </a:tr>
              <a:tr h="191683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Aftbody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SIRCA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17.3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964003"/>
                  </a:ext>
                </a:extLst>
              </a:tr>
            </a:tbl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4406514-75EE-454A-9274-AB023CDBA42E}"/>
              </a:ext>
            </a:extLst>
          </p:cNvPr>
          <p:cNvSpPr txBox="1">
            <a:spLocks/>
          </p:cNvSpPr>
          <p:nvPr/>
        </p:nvSpPr>
        <p:spPr>
          <a:xfrm>
            <a:off x="4843699" y="1087193"/>
            <a:ext cx="6224238" cy="4889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NZ" sz="1600" dirty="0">
              <a:latin typeface="DM Sans" pitchFamily="2" charset="77"/>
            </a:endParaRPr>
          </a:p>
        </p:txBody>
      </p:sp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5648098B-67F6-8643-0035-2E77D03A7515}"/>
              </a:ext>
            </a:extLst>
          </p:cNvPr>
          <p:cNvSpPr/>
          <p:nvPr/>
        </p:nvSpPr>
        <p:spPr>
          <a:xfrm>
            <a:off x="7611349" y="5196745"/>
            <a:ext cx="1004331" cy="472535"/>
          </a:xfrm>
          <a:prstGeom prst="curvedUpArrow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91E08650-1EF1-3E32-CDAC-81DF7F3727D4}"/>
              </a:ext>
            </a:extLst>
          </p:cNvPr>
          <p:cNvSpPr/>
          <p:nvPr/>
        </p:nvSpPr>
        <p:spPr>
          <a:xfrm>
            <a:off x="8768080" y="5231236"/>
            <a:ext cx="1004331" cy="472535"/>
          </a:xfrm>
          <a:prstGeom prst="curvedUpArrow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6949ED-99C3-8C88-19E0-FE0C2AA6BCE7}"/>
              </a:ext>
            </a:extLst>
          </p:cNvPr>
          <p:cNvSpPr txBox="1"/>
          <p:nvPr/>
        </p:nvSpPr>
        <p:spPr>
          <a:xfrm>
            <a:off x="7523465" y="5753479"/>
            <a:ext cx="139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‘Regular’ margining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E31016-09CB-0537-C0F2-039AF14473A5}"/>
              </a:ext>
            </a:extLst>
          </p:cNvPr>
          <p:cNvSpPr txBox="1"/>
          <p:nvPr/>
        </p:nvSpPr>
        <p:spPr>
          <a:xfrm>
            <a:off x="8768080" y="5733159"/>
            <a:ext cx="139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‘Additional’ margining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E1D0C2-D1B3-03D8-1762-466556FC6D51}"/>
              </a:ext>
            </a:extLst>
          </p:cNvPr>
          <p:cNvSpPr txBox="1"/>
          <p:nvPr/>
        </p:nvSpPr>
        <p:spPr>
          <a:xfrm>
            <a:off x="1124063" y="5409993"/>
            <a:ext cx="6118189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NZ" i="1" u="sng" dirty="0"/>
              <a:t>No dedicated CFD or </a:t>
            </a:r>
            <a:r>
              <a:rPr lang="en-NZ" i="1" u="sng" dirty="0" err="1"/>
              <a:t>arcjet</a:t>
            </a:r>
            <a:r>
              <a:rPr lang="en-NZ" i="1" u="sng" dirty="0"/>
              <a:t> testing conducted for this mission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dirty="0"/>
              <a:t>1.25x ‘additional margin’ added to compensate  </a:t>
            </a:r>
          </a:p>
        </p:txBody>
      </p:sp>
    </p:spTree>
    <p:extLst>
      <p:ext uri="{BB962C8B-B14F-4D97-AF65-F5344CB8AC3E}">
        <p14:creationId xmlns:p14="http://schemas.microsoft.com/office/powerpoint/2010/main" val="2906341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R.L. Venus SUMMARY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54492F-4F39-4AE7-B582-0DC2AB1F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62" y="1454661"/>
            <a:ext cx="7209758" cy="23452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 dirty="0">
                <a:latin typeface="DM Sans" pitchFamily="2" charset="77"/>
              </a:rPr>
              <a:t>Rocket Lab mission to Venus aims to demonstrate low-cost, fast-turnaround planetary entry capability</a:t>
            </a:r>
          </a:p>
          <a:p>
            <a:r>
              <a:rPr lang="en-NZ" sz="2000" dirty="0">
                <a:latin typeface="DM Sans" pitchFamily="2" charset="77"/>
              </a:rPr>
              <a:t>Rocket Lab CAPSTONE hardware leveraged to reduce bus cost and shorten delivery timeline</a:t>
            </a:r>
          </a:p>
          <a:p>
            <a:r>
              <a:rPr lang="en-NZ" sz="2000" dirty="0">
                <a:latin typeface="DM Sans" pitchFamily="2" charset="77"/>
              </a:rPr>
              <a:t>NASA technology and experience leveraged to expedite probe design and TPS delivery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D27B8C9-D22C-84DA-C261-4AAC9BEDD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801414"/>
              </p:ext>
            </p:extLst>
          </p:nvPr>
        </p:nvGraphicFramePr>
        <p:xfrm>
          <a:off x="8022003" y="1203960"/>
          <a:ext cx="3572478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21198">
                  <a:extLst>
                    <a:ext uri="{9D8B030D-6E8A-4147-A177-3AD203B41FA5}">
                      <a16:colId xmlns:a16="http://schemas.microsoft.com/office/drawing/2014/main" val="647507100"/>
                    </a:ext>
                  </a:extLst>
                </a:gridCol>
                <a:gridCol w="1351280">
                  <a:extLst>
                    <a:ext uri="{9D8B030D-6E8A-4147-A177-3AD203B41FA5}">
                      <a16:colId xmlns:a16="http://schemas.microsoft.com/office/drawing/2014/main" val="1769831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NZ" b="1" dirty="0"/>
                        <a:t>Probe Diameter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b="0" dirty="0"/>
                        <a:t>0.43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83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b="1" dirty="0"/>
                        <a:t>Probe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~17 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87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b="1" dirty="0"/>
                        <a:t>Probe </a:t>
                      </a:r>
                      <a:r>
                        <a:rPr lang="el-GR" b="1" dirty="0"/>
                        <a:t>β</a:t>
                      </a:r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111 kg/m</a:t>
                      </a:r>
                      <a:r>
                        <a:rPr lang="en-NZ" baseline="30000" dirty="0"/>
                        <a:t>2</a:t>
                      </a:r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31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NZ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00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b="1" dirty="0"/>
                        <a:t>TPS 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~4.5 kg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34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NZ" b="1" dirty="0"/>
                        <a:t>TPS Mass Fraction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~25 %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17811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2F39917A-0CE6-FCB3-FA12-1FA80A62C843}"/>
              </a:ext>
            </a:extLst>
          </p:cNvPr>
          <p:cNvSpPr txBox="1">
            <a:spLocks/>
          </p:cNvSpPr>
          <p:nvPr/>
        </p:nvSpPr>
        <p:spPr>
          <a:xfrm>
            <a:off x="481362" y="4148507"/>
            <a:ext cx="10515600" cy="1019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sz="3600" spc="300" dirty="0">
                <a:latin typeface="Nulshock Lt" pitchFamily="82" charset="77"/>
              </a:rPr>
              <a:t>FUTURE APPLICATIONS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CD6D1E6-1091-710F-0ABF-32629B7C929A}"/>
              </a:ext>
            </a:extLst>
          </p:cNvPr>
          <p:cNvSpPr txBox="1">
            <a:spLocks/>
          </p:cNvSpPr>
          <p:nvPr/>
        </p:nvSpPr>
        <p:spPr>
          <a:xfrm>
            <a:off x="481362" y="5087532"/>
            <a:ext cx="11009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2000" dirty="0">
                <a:latin typeface="DM Sans" pitchFamily="2" charset="77"/>
              </a:rPr>
              <a:t>Quasi “repeat” missions to Venus</a:t>
            </a:r>
          </a:p>
          <a:p>
            <a:pPr lvl="1"/>
            <a:r>
              <a:rPr lang="en-NZ" sz="1600" dirty="0">
                <a:latin typeface="DM Sans" pitchFamily="2" charset="77"/>
              </a:rPr>
              <a:t>Additional scientific scouting</a:t>
            </a:r>
          </a:p>
          <a:p>
            <a:pPr lvl="1"/>
            <a:r>
              <a:rPr lang="en-NZ" sz="1600" dirty="0">
                <a:latin typeface="DM Sans" pitchFamily="2" charset="77"/>
              </a:rPr>
              <a:t>Ballistic/drag-modulation aerocapture demonstration</a:t>
            </a:r>
          </a:p>
        </p:txBody>
      </p:sp>
      <p:pic>
        <p:nvPicPr>
          <p:cNvPr id="9" name="Content Placeholder 857">
            <a:extLst>
              <a:ext uri="{FF2B5EF4-FFF2-40B4-BE49-F238E27FC236}">
                <a16:creationId xmlns:a16="http://schemas.microsoft.com/office/drawing/2014/main" id="{4F6B9B84-8D86-9ED0-D68A-51CD38A52D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778" t="7577" r="7997" b="48412"/>
          <a:stretch/>
        </p:blipFill>
        <p:spPr>
          <a:xfrm>
            <a:off x="8086477" y="3480988"/>
            <a:ext cx="3508004" cy="28286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83BD64F-B990-9882-89B5-FF16643A9803}"/>
              </a:ext>
            </a:extLst>
          </p:cNvPr>
          <p:cNvSpPr/>
          <p:nvPr/>
        </p:nvSpPr>
        <p:spPr>
          <a:xfrm>
            <a:off x="10662699" y="3777631"/>
            <a:ext cx="298759" cy="5320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F114DF-59E3-0185-A340-7C563FFCF921}"/>
              </a:ext>
            </a:extLst>
          </p:cNvPr>
          <p:cNvSpPr txBox="1"/>
          <p:nvPr/>
        </p:nvSpPr>
        <p:spPr>
          <a:xfrm>
            <a:off x="8876041" y="3799876"/>
            <a:ext cx="161280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Z" sz="1400" b="1" dirty="0">
                <a:solidFill>
                  <a:srgbClr val="FF0000"/>
                </a:solidFill>
              </a:rPr>
              <a:t>Almost in ballistic aerocapture zone</a:t>
            </a:r>
          </a:p>
        </p:txBody>
      </p:sp>
    </p:spTree>
    <p:extLst>
      <p:ext uri="{BB962C8B-B14F-4D97-AF65-F5344CB8AC3E}">
        <p14:creationId xmlns:p14="http://schemas.microsoft.com/office/powerpoint/2010/main" val="1403139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8A5192A-0EC1-40EB-AC1C-376CC08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62" y="323255"/>
            <a:ext cx="10515600" cy="1019658"/>
          </a:xfrm>
        </p:spPr>
        <p:txBody>
          <a:bodyPr>
            <a:normAutofit/>
          </a:bodyPr>
          <a:lstStyle/>
          <a:p>
            <a:r>
              <a:rPr lang="en-NZ" sz="3600" spc="300" dirty="0">
                <a:latin typeface="Nulshock Lt" pitchFamily="82" charset="77"/>
              </a:rPr>
              <a:t>References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D54492F-4F39-4AE7-B582-0DC2AB1FB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62" y="1881381"/>
            <a:ext cx="10515600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NZ" sz="1400" dirty="0" err="1">
                <a:latin typeface="DM Sans" pitchFamily="2" charset="77"/>
              </a:rPr>
              <a:t>Venkatapathy</a:t>
            </a:r>
            <a:r>
              <a:rPr lang="en-NZ" sz="1400" dirty="0">
                <a:latin typeface="DM Sans" pitchFamily="2" charset="77"/>
              </a:rPr>
              <a:t> E., “</a:t>
            </a:r>
            <a:r>
              <a:rPr lang="en-NZ" sz="1400" i="1" dirty="0">
                <a:latin typeface="DM Sans" pitchFamily="2" charset="77"/>
              </a:rPr>
              <a:t>Enabling In-Situ Science: Engineering of the Thermal Protection System for Future Venus Entry Missions</a:t>
            </a:r>
            <a:r>
              <a:rPr lang="en-NZ" sz="1400" dirty="0">
                <a:latin typeface="DM Sans" pitchFamily="2" charset="77"/>
              </a:rPr>
              <a:t>”, 2006, </a:t>
            </a:r>
            <a:r>
              <a:rPr lang="en-NZ" sz="1400" dirty="0">
                <a:latin typeface="DM Sans" pitchFamily="2" charset="77"/>
                <a:hlinkClick r:id="rId3"/>
              </a:rPr>
              <a:t>https://www.lpi.usra.edu/vexag/chapman_conf/presentations/venkatapthy_thu_pm.pdf</a:t>
            </a:r>
            <a:r>
              <a:rPr lang="en-NZ" sz="1400" dirty="0">
                <a:latin typeface="DM Sans" pitchFamily="2" charset="77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NZ" sz="1400" dirty="0">
                <a:latin typeface="DM Sans" pitchFamily="2" charset="77"/>
              </a:rPr>
              <a:t>Gardiner G., “</a:t>
            </a:r>
            <a:r>
              <a:rPr lang="en-NZ" sz="1400" i="1" dirty="0">
                <a:latin typeface="DM Sans" pitchFamily="2" charset="77"/>
              </a:rPr>
              <a:t>Heatshield for Extreme Entry Environment Technology (HEEET): A Broader Mission</a:t>
            </a:r>
            <a:r>
              <a:rPr lang="en-NZ" sz="1400" dirty="0">
                <a:latin typeface="DM Sans" pitchFamily="2" charset="77"/>
              </a:rPr>
              <a:t>”, 2018, </a:t>
            </a:r>
            <a:r>
              <a:rPr lang="en-NZ" sz="1400" dirty="0">
                <a:latin typeface="DM Sans" pitchFamily="2" charset="77"/>
                <a:hlinkClick r:id="rId4"/>
              </a:rPr>
              <a:t>https://www.compositesworld.com/articles/heatshield-for-extreme-entry-environment-technology-heeet-a-broader-mission</a:t>
            </a:r>
            <a:r>
              <a:rPr lang="en-NZ" sz="1400" dirty="0">
                <a:latin typeface="DM Sans" pitchFamily="2" charset="77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NZ" sz="1400" dirty="0">
                <a:latin typeface="DM Sans" pitchFamily="2" charset="77"/>
              </a:rPr>
              <a:t>NASA Thermal Protection Materials Branch, “</a:t>
            </a:r>
            <a:r>
              <a:rPr lang="en-NZ" sz="1400" i="1" dirty="0">
                <a:latin typeface="DM Sans" pitchFamily="2" charset="77"/>
              </a:rPr>
              <a:t>Low Density Ablators</a:t>
            </a:r>
            <a:r>
              <a:rPr lang="en-NZ" sz="1400" dirty="0">
                <a:latin typeface="DM Sans" pitchFamily="2" charset="77"/>
              </a:rPr>
              <a:t>”, 2019, </a:t>
            </a:r>
            <a:r>
              <a:rPr lang="en-NZ" sz="1400" dirty="0">
                <a:latin typeface="DM Sans" pitchFamily="2" charset="77"/>
                <a:hlinkClick r:id="rId5"/>
              </a:rPr>
              <a:t>https://www.nasa.gov/centers/ames/thermal-protection-materials/tps-materials-development/low-density-ablators.html</a:t>
            </a:r>
            <a:r>
              <a:rPr lang="en-NZ" sz="1400" dirty="0">
                <a:latin typeface="DM Sans" pitchFamily="2" charset="77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endParaRPr lang="en-NZ" sz="1400" dirty="0">
              <a:latin typeface="DM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31645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D4D812E-78CA-234F-BBC0-5FA340C35CC7}"/>
              </a:ext>
            </a:extLst>
          </p:cNvPr>
          <p:cNvSpPr txBox="1"/>
          <p:nvPr/>
        </p:nvSpPr>
        <p:spPr>
          <a:xfrm>
            <a:off x="1016417" y="3106502"/>
            <a:ext cx="3667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spc="600" dirty="0">
                <a:latin typeface="Nulshock Lt" pitchFamily="82" charset="77"/>
              </a:rPr>
              <a:t>THANK-YOU</a:t>
            </a:r>
            <a:endParaRPr kumimoji="0" lang="en-US" sz="2800" u="none" strike="noStrike" kern="1200" cap="none" spc="600" normalizeH="0" baseline="0" noProof="0" dirty="0">
              <a:ln>
                <a:noFill/>
              </a:ln>
              <a:effectLst/>
              <a:uLnTx/>
              <a:uFillTx/>
              <a:latin typeface="Nulshock Lt" pitchFamily="82" charset="77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F29178-8B85-7E45-98C0-CFEDA379BDFF}"/>
              </a:ext>
            </a:extLst>
          </p:cNvPr>
          <p:cNvCxnSpPr>
            <a:cxnSpLocks/>
          </p:cNvCxnSpPr>
          <p:nvPr/>
        </p:nvCxnSpPr>
        <p:spPr>
          <a:xfrm>
            <a:off x="546410" y="3962151"/>
            <a:ext cx="11112190" cy="0"/>
          </a:xfrm>
          <a:prstGeom prst="line">
            <a:avLst/>
          </a:prstGeom>
          <a:ln>
            <a:solidFill>
              <a:srgbClr val="D02A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6E81D43-83C5-B84E-BD07-A4E92A4F7D4A}"/>
              </a:ext>
            </a:extLst>
          </p:cNvPr>
          <p:cNvSpPr txBox="1"/>
          <p:nvPr/>
        </p:nvSpPr>
        <p:spPr>
          <a:xfrm>
            <a:off x="1016416" y="4262489"/>
            <a:ext cx="4047074" cy="646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1400" u="none" strike="noStrike" kern="1200" spc="300" normalizeH="0" baseline="0" noProof="0" dirty="0">
                <a:uLnTx/>
                <a:uFillTx/>
                <a:latin typeface="Nulshock Lt" pitchFamily="82" charset="77"/>
              </a:rPr>
              <a:t>Christophe </a:t>
            </a:r>
            <a:r>
              <a:rPr kumimoji="0" lang="en-NZ" sz="1400" u="none" strike="noStrike" kern="1200" spc="300" normalizeH="0" baseline="0" noProof="0" dirty="0" err="1">
                <a:uLnTx/>
                <a:uFillTx/>
                <a:latin typeface="Nulshock Lt" pitchFamily="82" charset="77"/>
              </a:rPr>
              <a:t>mandy</a:t>
            </a:r>
            <a:br>
              <a:rPr kumimoji="0" lang="en-NZ" sz="1100" u="none" strike="noStrike" kern="1200" spc="300" normalizeH="0" baseline="0" noProof="0" dirty="0">
                <a:uLnTx/>
                <a:uFillTx/>
                <a:latin typeface="Nulshock Lt" pitchFamily="82" charset="77"/>
              </a:rPr>
            </a:br>
            <a:r>
              <a:rPr kumimoji="0" lang="en-NZ" sz="1100" u="none" strike="noStrike" kern="1200" spc="300" normalizeH="0" baseline="0" noProof="0" dirty="0">
                <a:solidFill>
                  <a:schemeClr val="tx1">
                    <a:lumMod val="50000"/>
                    <a:lumOff val="50000"/>
                  </a:schemeClr>
                </a:solidFill>
                <a:uLnTx/>
                <a:uFillTx/>
                <a:latin typeface="DM Sans" pitchFamily="2" charset="77"/>
              </a:rPr>
              <a:t>Senior Spacecraft Systems Engineer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E534C4-A8E5-1949-9D92-64892F3D0EDD}"/>
              </a:ext>
            </a:extLst>
          </p:cNvPr>
          <p:cNvSpPr txBox="1"/>
          <p:nvPr/>
        </p:nvSpPr>
        <p:spPr>
          <a:xfrm>
            <a:off x="1011669" y="5790058"/>
            <a:ext cx="1838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800" b="1" dirty="0">
                <a:latin typeface="DM Sans" pitchFamily="2" charset="77"/>
              </a:rPr>
              <a:t>Rocket Lab USA, Inc</a:t>
            </a:r>
            <a:br>
              <a:rPr lang="en-NZ" sz="800" dirty="0">
                <a:latin typeface="DM Sans" pitchFamily="2" charset="77"/>
              </a:rPr>
            </a:br>
            <a:r>
              <a:rPr lang="en-NZ" sz="800" dirty="0">
                <a:latin typeface="DM Sans" pitchFamily="2" charset="77"/>
              </a:rPr>
              <a:t>rocketlabusa.com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B040F9-F9E7-8E4B-9896-0D3298B521D0}"/>
              </a:ext>
            </a:extLst>
          </p:cNvPr>
          <p:cNvSpPr/>
          <p:nvPr/>
        </p:nvSpPr>
        <p:spPr>
          <a:xfrm>
            <a:off x="1011669" y="4990612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NZ" sz="1000" b="1" dirty="0">
                <a:solidFill>
                  <a:srgbClr val="D02A2A"/>
                </a:solidFill>
                <a:latin typeface="DM Sans" pitchFamily="2" charset="77"/>
              </a:rPr>
              <a:t>M. </a:t>
            </a:r>
            <a:r>
              <a:rPr lang="en-NZ" sz="1000" dirty="0">
                <a:latin typeface="DM Sans" pitchFamily="2" charset="77"/>
              </a:rPr>
              <a:t>123 456 789</a:t>
            </a:r>
            <a:br>
              <a:rPr lang="en-NZ" sz="1000" dirty="0">
                <a:latin typeface="DM Sans" pitchFamily="2" charset="77"/>
              </a:rPr>
            </a:br>
            <a:r>
              <a:rPr lang="en-NZ" sz="1000" b="1" dirty="0">
                <a:solidFill>
                  <a:srgbClr val="D02A2A"/>
                </a:solidFill>
                <a:latin typeface="DM Sans" pitchFamily="2" charset="77"/>
              </a:rPr>
              <a:t>E. </a:t>
            </a:r>
            <a:r>
              <a:rPr lang="en-NZ" sz="1000" dirty="0">
                <a:latin typeface="DM Sans" pitchFamily="2" charset="77"/>
              </a:rPr>
              <a:t>c.mandy@rocketlabusa.com</a:t>
            </a:r>
          </a:p>
        </p:txBody>
      </p:sp>
    </p:spTree>
    <p:extLst>
      <p:ext uri="{BB962C8B-B14F-4D97-AF65-F5344CB8AC3E}">
        <p14:creationId xmlns:p14="http://schemas.microsoft.com/office/powerpoint/2010/main" val="3232384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ocket Lab fonts">
      <a:majorFont>
        <a:latin typeface="Nulshock Bk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L - presentation" id="{F203412F-CF67-4083-9B89-26EA203518A7}" vid="{97EF991C-0A0E-4D14-95EC-0563AE39FC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1935b61-2e82-4006-b11c-d395d49541f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08A2FEADE98640ACC8C2F586DA5E8B" ma:contentTypeVersion="13" ma:contentTypeDescription="Create a new document." ma:contentTypeScope="" ma:versionID="ca1c939da8bee9370b6ca721cd5d3e6f">
  <xsd:schema xmlns:xsd="http://www.w3.org/2001/XMLSchema" xmlns:xs="http://www.w3.org/2001/XMLSchema" xmlns:p="http://schemas.microsoft.com/office/2006/metadata/properties" xmlns:ns3="a1935b61-2e82-4006-b11c-d395d49541f3" xmlns:ns4="6afaed36-7fd6-41be-b98d-281916a6de00" targetNamespace="http://schemas.microsoft.com/office/2006/metadata/properties" ma:root="true" ma:fieldsID="0defcf961ece2b8393f7bd7d3548efd6" ns3:_="" ns4:_="">
    <xsd:import namespace="a1935b61-2e82-4006-b11c-d395d49541f3"/>
    <xsd:import namespace="6afaed36-7fd6-41be-b98d-281916a6de0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Details" minOccurs="0"/>
                <xsd:element ref="ns4:SharingHintHash" minOccurs="0"/>
                <xsd:element ref="ns4:SharedWithUsers" minOccurs="0"/>
                <xsd:element ref="ns3:MediaServiceDateTake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935b61-2e82-4006-b11c-d395d49541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aed36-7fd6-41be-b98d-281916a6de00" elementFormDefault="qualified">
    <xsd:import namespace="http://schemas.microsoft.com/office/2006/documentManagement/types"/>
    <xsd:import namespace="http://schemas.microsoft.com/office/infopath/2007/PartnerControls"/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BA5E79-5C0E-47ED-AF5B-2C91B7958FB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1935b61-2e82-4006-b11c-d395d49541f3"/>
    <ds:schemaRef ds:uri="6afaed36-7fd6-41be-b98d-281916a6de00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2EBDF8B-A5DA-4C6C-B0EF-EDD0A47D83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2DA72A-ED0D-42AC-999F-F36FB8F22D94}">
  <ds:schemaRefs>
    <ds:schemaRef ds:uri="6afaed36-7fd6-41be-b98d-281916a6de00"/>
    <ds:schemaRef ds:uri="a1935b61-2e82-4006-b11c-d395d49541f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RL-presentation - Copy</Template>
  <TotalTime>5298</TotalTime>
  <Words>1381</Words>
  <Application>Microsoft Macintosh PowerPoint</Application>
  <PresentationFormat>Widescreen</PresentationFormat>
  <Paragraphs>314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Cambria Math</vt:lpstr>
      <vt:lpstr>Corbel</vt:lpstr>
      <vt:lpstr>DM Sans</vt:lpstr>
      <vt:lpstr>Nulshock Bk</vt:lpstr>
      <vt:lpstr>Nulshock Lt</vt:lpstr>
      <vt:lpstr>Office Theme</vt:lpstr>
      <vt:lpstr>PowerPoint Presentation</vt:lpstr>
      <vt:lpstr>The TPS Team</vt:lpstr>
      <vt:lpstr>Rocket Lab Venus</vt:lpstr>
      <vt:lpstr>Mission Summary</vt:lpstr>
      <vt:lpstr>Driving Constraints</vt:lpstr>
      <vt:lpstr>Entry Trajectory (1)</vt:lpstr>
      <vt:lpstr>Entry Trajectory (2)</vt:lpstr>
      <vt:lpstr>Investigated TPS OPTIONS</vt:lpstr>
      <vt:lpstr>Selected TPS</vt:lpstr>
      <vt:lpstr>PROBE AND TPS DESIGN (1)</vt:lpstr>
      <vt:lpstr>PROBE AND TPS DESIGN (2)</vt:lpstr>
      <vt:lpstr>TPS Sizing Strategy</vt:lpstr>
      <vt:lpstr>TPS Sizing Results</vt:lpstr>
      <vt:lpstr>R.L. Venus SUMMARY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Lyle Campbell</dc:creator>
  <cp:lastModifiedBy>Alpert, Hannah S. (ARC-TSS)</cp:lastModifiedBy>
  <cp:revision>5</cp:revision>
  <cp:lastPrinted>2018-10-17T21:17:48Z</cp:lastPrinted>
  <dcterms:created xsi:type="dcterms:W3CDTF">2023-08-14T03:05:19Z</dcterms:created>
  <dcterms:modified xsi:type="dcterms:W3CDTF">2023-08-21T14:07:08Z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0x0101006B08A2FEADE98640ACC8C2F586DA5E8B</vt:lpwstr>
  </property>
</Properties>
</file>