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0" r:id="rId5"/>
  </p:sldMasterIdLst>
  <p:notesMasterIdLst>
    <p:notesMasterId r:id="rId46"/>
  </p:notesMasterIdLst>
  <p:sldIdLst>
    <p:sldId id="256" r:id="rId6"/>
    <p:sldId id="672" r:id="rId7"/>
    <p:sldId id="2422" r:id="rId8"/>
    <p:sldId id="631" r:id="rId9"/>
    <p:sldId id="667" r:id="rId10"/>
    <p:sldId id="632" r:id="rId11"/>
    <p:sldId id="665" r:id="rId12"/>
    <p:sldId id="666" r:id="rId13"/>
    <p:sldId id="670" r:id="rId14"/>
    <p:sldId id="669" r:id="rId15"/>
    <p:sldId id="680" r:id="rId16"/>
    <p:sldId id="674" r:id="rId17"/>
    <p:sldId id="676" r:id="rId18"/>
    <p:sldId id="2397" r:id="rId19"/>
    <p:sldId id="2400" r:id="rId20"/>
    <p:sldId id="675" r:id="rId21"/>
    <p:sldId id="2413" r:id="rId22"/>
    <p:sldId id="2401" r:id="rId23"/>
    <p:sldId id="2402" r:id="rId24"/>
    <p:sldId id="677" r:id="rId25"/>
    <p:sldId id="2415" r:id="rId26"/>
    <p:sldId id="2416" r:id="rId27"/>
    <p:sldId id="2417" r:id="rId28"/>
    <p:sldId id="679" r:id="rId29"/>
    <p:sldId id="2418" r:id="rId30"/>
    <p:sldId id="2419" r:id="rId31"/>
    <p:sldId id="2423" r:id="rId32"/>
    <p:sldId id="2404" r:id="rId33"/>
    <p:sldId id="2420" r:id="rId34"/>
    <p:sldId id="678" r:id="rId35"/>
    <p:sldId id="2406" r:id="rId36"/>
    <p:sldId id="2424" r:id="rId37"/>
    <p:sldId id="2421" r:id="rId38"/>
    <p:sldId id="2407" r:id="rId39"/>
    <p:sldId id="2410" r:id="rId40"/>
    <p:sldId id="2409" r:id="rId41"/>
    <p:sldId id="2411" r:id="rId42"/>
    <p:sldId id="2399" r:id="rId43"/>
    <p:sldId id="2412" r:id="rId44"/>
    <p:sldId id="2425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0C0C"/>
    <a:srgbClr val="797979"/>
    <a:srgbClr val="F2F3F5"/>
    <a:srgbClr val="4990D2"/>
    <a:srgbClr val="F3E0B7"/>
    <a:srgbClr val="CCCBC6"/>
    <a:srgbClr val="EBCE8A"/>
    <a:srgbClr val="B9AE9E"/>
    <a:srgbClr val="C9BCA8"/>
    <a:srgbClr val="B7D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19FDB2-E0CF-4BE1-84A6-E703DB321DDC}" v="2" dt="2023-08-18T18:18:42.3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mbers, Wesley A. (MSFC-EV44)" userId="244fe9a0-0aa7-4309-ac7c-2d1fd3b5462c" providerId="ADAL" clId="{B419FDB2-E0CF-4BE1-84A6-E703DB321DDC}"/>
    <pc:docChg chg="undo custSel modSld">
      <pc:chgData name="Chambers, Wesley A. (MSFC-EV44)" userId="244fe9a0-0aa7-4309-ac7c-2d1fd3b5462c" providerId="ADAL" clId="{B419FDB2-E0CF-4BE1-84A6-E703DB321DDC}" dt="2023-08-18T18:17:46.949" v="28" actId="20577"/>
      <pc:docMkLst>
        <pc:docMk/>
      </pc:docMkLst>
      <pc:sldChg chg="modSp mod">
        <pc:chgData name="Chambers, Wesley A. (MSFC-EV44)" userId="244fe9a0-0aa7-4309-ac7c-2d1fd3b5462c" providerId="ADAL" clId="{B419FDB2-E0CF-4BE1-84A6-E703DB321DDC}" dt="2023-08-18T18:16:20.286" v="18" actId="20577"/>
        <pc:sldMkLst>
          <pc:docMk/>
          <pc:sldMk cId="1204421976" sldId="667"/>
        </pc:sldMkLst>
        <pc:spChg chg="mod">
          <ac:chgData name="Chambers, Wesley A. (MSFC-EV44)" userId="244fe9a0-0aa7-4309-ac7c-2d1fd3b5462c" providerId="ADAL" clId="{B419FDB2-E0CF-4BE1-84A6-E703DB321DDC}" dt="2023-08-18T18:16:20.286" v="18" actId="20577"/>
          <ac:spMkLst>
            <pc:docMk/>
            <pc:sldMk cId="1204421976" sldId="667"/>
            <ac:spMk id="9" creationId="{E6794A14-08DF-4F33-9FF5-BC0FBB05030C}"/>
          </ac:spMkLst>
        </pc:spChg>
      </pc:sldChg>
      <pc:sldChg chg="modSp mod">
        <pc:chgData name="Chambers, Wesley A. (MSFC-EV44)" userId="244fe9a0-0aa7-4309-ac7c-2d1fd3b5462c" providerId="ADAL" clId="{B419FDB2-E0CF-4BE1-84A6-E703DB321DDC}" dt="2023-08-18T18:17:46.949" v="28" actId="20577"/>
        <pc:sldMkLst>
          <pc:docMk/>
          <pc:sldMk cId="4266257259" sldId="2420"/>
        </pc:sldMkLst>
        <pc:spChg chg="mod">
          <ac:chgData name="Chambers, Wesley A. (MSFC-EV44)" userId="244fe9a0-0aa7-4309-ac7c-2d1fd3b5462c" providerId="ADAL" clId="{B419FDB2-E0CF-4BE1-84A6-E703DB321DDC}" dt="2023-08-18T18:17:46.949" v="28" actId="20577"/>
          <ac:spMkLst>
            <pc:docMk/>
            <pc:sldMk cId="4266257259" sldId="2420"/>
            <ac:spMk id="9" creationId="{82FCE92A-E0B5-E4C0-AAF3-D4E3BD3EA8D8}"/>
          </ac:spMkLst>
        </pc:sp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5398C2-4152-47A9-83DB-23DB80042B7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4AE23A-C492-41B2-8DC7-AFF8E4305BC9}">
      <dgm:prSet phldrT="[Text]" custT="1"/>
      <dgm:spPr/>
      <dgm:t>
        <a:bodyPr/>
        <a:lstStyle/>
        <a:p>
          <a:r>
            <a:rPr lang="en-US" sz="3600"/>
            <a:t>Introduction &amp; Approach</a:t>
          </a:r>
        </a:p>
      </dgm:t>
    </dgm:pt>
    <dgm:pt modelId="{6A22B027-24A7-4D75-91D1-0AF12D3CBA28}" type="parTrans" cxnId="{C3F0DCDF-BF44-43FE-B978-6D397F0027FF}">
      <dgm:prSet/>
      <dgm:spPr/>
      <dgm:t>
        <a:bodyPr/>
        <a:lstStyle/>
        <a:p>
          <a:endParaRPr lang="en-US" sz="1400"/>
        </a:p>
      </dgm:t>
    </dgm:pt>
    <dgm:pt modelId="{43097C45-939F-48F0-BB29-BDF50B0A16A4}" type="sibTrans" cxnId="{C3F0DCDF-BF44-43FE-B978-6D397F0027FF}">
      <dgm:prSet/>
      <dgm:spPr/>
      <dgm:t>
        <a:bodyPr/>
        <a:lstStyle/>
        <a:p>
          <a:endParaRPr lang="en-US" sz="1400"/>
        </a:p>
      </dgm:t>
    </dgm:pt>
    <dgm:pt modelId="{3D6FEE62-5609-4C11-95E8-0AC83FB38431}">
      <dgm:prSet custT="1"/>
      <dgm:spPr/>
      <dgm:t>
        <a:bodyPr/>
        <a:lstStyle/>
        <a:p>
          <a:r>
            <a:rPr lang="en-US" sz="3600"/>
            <a:t>Apollo and Viking</a:t>
          </a:r>
        </a:p>
      </dgm:t>
    </dgm:pt>
    <dgm:pt modelId="{3EEC832A-635B-4856-B7F6-E66330373C04}" type="parTrans" cxnId="{4265A3A1-FB2D-413F-9592-0BF2377C63A4}">
      <dgm:prSet/>
      <dgm:spPr/>
      <dgm:t>
        <a:bodyPr/>
        <a:lstStyle/>
        <a:p>
          <a:endParaRPr lang="en-US" sz="1400"/>
        </a:p>
      </dgm:t>
    </dgm:pt>
    <dgm:pt modelId="{BDA6A189-64D1-4EE7-AA3F-45590FA6A801}" type="sibTrans" cxnId="{4265A3A1-FB2D-413F-9592-0BF2377C63A4}">
      <dgm:prSet/>
      <dgm:spPr/>
      <dgm:t>
        <a:bodyPr/>
        <a:lstStyle/>
        <a:p>
          <a:endParaRPr lang="en-US" sz="1400"/>
        </a:p>
      </dgm:t>
    </dgm:pt>
    <dgm:pt modelId="{EB49CEA1-8D81-446E-B1D0-5BF95102DB0D}">
      <dgm:prSet custT="1"/>
      <dgm:spPr/>
      <dgm:t>
        <a:bodyPr/>
        <a:lstStyle/>
        <a:p>
          <a:r>
            <a:rPr lang="en-US" sz="3600"/>
            <a:t>Research Since Apollo</a:t>
          </a:r>
        </a:p>
      </dgm:t>
    </dgm:pt>
    <dgm:pt modelId="{0DE793BE-DCA1-458C-A01A-5B4CF9F425ED}" type="parTrans" cxnId="{B2BCC3B8-03FB-4611-82DA-6660916C98D0}">
      <dgm:prSet/>
      <dgm:spPr/>
      <dgm:t>
        <a:bodyPr/>
        <a:lstStyle/>
        <a:p>
          <a:endParaRPr lang="en-US" sz="1400"/>
        </a:p>
      </dgm:t>
    </dgm:pt>
    <dgm:pt modelId="{78BF74AF-9310-4F1A-BB29-7755E37B0DA7}" type="sibTrans" cxnId="{B2BCC3B8-03FB-4611-82DA-6660916C98D0}">
      <dgm:prSet/>
      <dgm:spPr/>
      <dgm:t>
        <a:bodyPr/>
        <a:lstStyle/>
        <a:p>
          <a:endParaRPr lang="en-US" sz="1400"/>
        </a:p>
      </dgm:t>
    </dgm:pt>
    <dgm:pt modelId="{7A2D94D1-8C16-4827-91D5-B2C715ADBC14}">
      <dgm:prSet custT="1"/>
      <dgm:spPr/>
      <dgm:t>
        <a:bodyPr/>
        <a:lstStyle/>
        <a:p>
          <a:r>
            <a:rPr lang="en-US" sz="3600"/>
            <a:t>Present and Future Efforts</a:t>
          </a:r>
        </a:p>
      </dgm:t>
    </dgm:pt>
    <dgm:pt modelId="{35C86EBD-2E8C-4BDC-A4A8-A2043E90AFA8}" type="parTrans" cxnId="{B932E1FB-AC2A-4357-A5D2-08218BD648B8}">
      <dgm:prSet/>
      <dgm:spPr/>
      <dgm:t>
        <a:bodyPr/>
        <a:lstStyle/>
        <a:p>
          <a:endParaRPr lang="en-US" sz="1400"/>
        </a:p>
      </dgm:t>
    </dgm:pt>
    <dgm:pt modelId="{3C78C397-3F4D-45FB-8ECC-CFC69F249613}" type="sibTrans" cxnId="{B932E1FB-AC2A-4357-A5D2-08218BD648B8}">
      <dgm:prSet/>
      <dgm:spPr/>
      <dgm:t>
        <a:bodyPr/>
        <a:lstStyle/>
        <a:p>
          <a:endParaRPr lang="en-US" sz="1400"/>
        </a:p>
      </dgm:t>
    </dgm:pt>
    <dgm:pt modelId="{73C78999-277B-4A1B-A0D4-D56C396D1ED0}" type="pres">
      <dgm:prSet presAssocID="{CB5398C2-4152-47A9-83DB-23DB80042B73}" presName="vert0" presStyleCnt="0">
        <dgm:presLayoutVars>
          <dgm:dir/>
          <dgm:animOne val="branch"/>
          <dgm:animLvl val="lvl"/>
        </dgm:presLayoutVars>
      </dgm:prSet>
      <dgm:spPr/>
    </dgm:pt>
    <dgm:pt modelId="{C15DC29E-7906-46F9-9D3E-13E6DA51067E}" type="pres">
      <dgm:prSet presAssocID="{0F4AE23A-C492-41B2-8DC7-AFF8E4305BC9}" presName="thickLine" presStyleLbl="alignNode1" presStyleIdx="0" presStyleCnt="4"/>
      <dgm:spPr/>
    </dgm:pt>
    <dgm:pt modelId="{7ADAB6A5-9E96-4AA5-91EE-C00C42117657}" type="pres">
      <dgm:prSet presAssocID="{0F4AE23A-C492-41B2-8DC7-AFF8E4305BC9}" presName="horz1" presStyleCnt="0"/>
      <dgm:spPr/>
    </dgm:pt>
    <dgm:pt modelId="{F9B7C16A-0B44-4C8A-BA48-1F2D05AD1EFB}" type="pres">
      <dgm:prSet presAssocID="{0F4AE23A-C492-41B2-8DC7-AFF8E4305BC9}" presName="tx1" presStyleLbl="revTx" presStyleIdx="0" presStyleCnt="4"/>
      <dgm:spPr/>
    </dgm:pt>
    <dgm:pt modelId="{96D8771F-885B-4E35-BF34-202C74EC5D72}" type="pres">
      <dgm:prSet presAssocID="{0F4AE23A-C492-41B2-8DC7-AFF8E4305BC9}" presName="vert1" presStyleCnt="0"/>
      <dgm:spPr/>
    </dgm:pt>
    <dgm:pt modelId="{B37BD4A0-5EE4-41A7-BDE4-530093E24B85}" type="pres">
      <dgm:prSet presAssocID="{3D6FEE62-5609-4C11-95E8-0AC83FB38431}" presName="thickLine" presStyleLbl="alignNode1" presStyleIdx="1" presStyleCnt="4"/>
      <dgm:spPr/>
    </dgm:pt>
    <dgm:pt modelId="{9917671C-8E93-4545-92D3-C308AD4D4CF9}" type="pres">
      <dgm:prSet presAssocID="{3D6FEE62-5609-4C11-95E8-0AC83FB38431}" presName="horz1" presStyleCnt="0"/>
      <dgm:spPr/>
    </dgm:pt>
    <dgm:pt modelId="{1469A852-8E77-4E83-BAA2-E00A96B117C5}" type="pres">
      <dgm:prSet presAssocID="{3D6FEE62-5609-4C11-95E8-0AC83FB38431}" presName="tx1" presStyleLbl="revTx" presStyleIdx="1" presStyleCnt="4"/>
      <dgm:spPr/>
    </dgm:pt>
    <dgm:pt modelId="{7D737050-6D04-40A8-9325-C500B56AC2F1}" type="pres">
      <dgm:prSet presAssocID="{3D6FEE62-5609-4C11-95E8-0AC83FB38431}" presName="vert1" presStyleCnt="0"/>
      <dgm:spPr/>
    </dgm:pt>
    <dgm:pt modelId="{39016ECA-BD03-476B-BCCF-0E93C6F3B22A}" type="pres">
      <dgm:prSet presAssocID="{EB49CEA1-8D81-446E-B1D0-5BF95102DB0D}" presName="thickLine" presStyleLbl="alignNode1" presStyleIdx="2" presStyleCnt="4"/>
      <dgm:spPr/>
    </dgm:pt>
    <dgm:pt modelId="{DFC1BDDF-9685-43AF-BEF2-63D7B153BF8A}" type="pres">
      <dgm:prSet presAssocID="{EB49CEA1-8D81-446E-B1D0-5BF95102DB0D}" presName="horz1" presStyleCnt="0"/>
      <dgm:spPr/>
    </dgm:pt>
    <dgm:pt modelId="{997E8EC1-721E-4DF0-8038-207F73D86BA1}" type="pres">
      <dgm:prSet presAssocID="{EB49CEA1-8D81-446E-B1D0-5BF95102DB0D}" presName="tx1" presStyleLbl="revTx" presStyleIdx="2" presStyleCnt="4"/>
      <dgm:spPr/>
    </dgm:pt>
    <dgm:pt modelId="{A562B745-14C2-4C6D-9872-83476F56F63D}" type="pres">
      <dgm:prSet presAssocID="{EB49CEA1-8D81-446E-B1D0-5BF95102DB0D}" presName="vert1" presStyleCnt="0"/>
      <dgm:spPr/>
    </dgm:pt>
    <dgm:pt modelId="{9086AAA6-A265-44E5-A061-94716004FDD9}" type="pres">
      <dgm:prSet presAssocID="{7A2D94D1-8C16-4827-91D5-B2C715ADBC14}" presName="thickLine" presStyleLbl="alignNode1" presStyleIdx="3" presStyleCnt="4"/>
      <dgm:spPr/>
    </dgm:pt>
    <dgm:pt modelId="{C2BBB66A-FCB0-4C87-85A5-96272ABD720B}" type="pres">
      <dgm:prSet presAssocID="{7A2D94D1-8C16-4827-91D5-B2C715ADBC14}" presName="horz1" presStyleCnt="0"/>
      <dgm:spPr/>
    </dgm:pt>
    <dgm:pt modelId="{9462C5D7-A690-4ADE-AB51-3613AE245DC1}" type="pres">
      <dgm:prSet presAssocID="{7A2D94D1-8C16-4827-91D5-B2C715ADBC14}" presName="tx1" presStyleLbl="revTx" presStyleIdx="3" presStyleCnt="4"/>
      <dgm:spPr/>
    </dgm:pt>
    <dgm:pt modelId="{CEB12057-D289-482A-9017-C91990A4D43B}" type="pres">
      <dgm:prSet presAssocID="{7A2D94D1-8C16-4827-91D5-B2C715ADBC14}" presName="vert1" presStyleCnt="0"/>
      <dgm:spPr/>
    </dgm:pt>
  </dgm:ptLst>
  <dgm:cxnLst>
    <dgm:cxn modelId="{9E05747C-227D-4B57-B199-6DFA6E86D12D}" type="presOf" srcId="{EB49CEA1-8D81-446E-B1D0-5BF95102DB0D}" destId="{997E8EC1-721E-4DF0-8038-207F73D86BA1}" srcOrd="0" destOrd="0" presId="urn:microsoft.com/office/officeart/2008/layout/LinedList"/>
    <dgm:cxn modelId="{4265A3A1-FB2D-413F-9592-0BF2377C63A4}" srcId="{CB5398C2-4152-47A9-83DB-23DB80042B73}" destId="{3D6FEE62-5609-4C11-95E8-0AC83FB38431}" srcOrd="1" destOrd="0" parTransId="{3EEC832A-635B-4856-B7F6-E66330373C04}" sibTransId="{BDA6A189-64D1-4EE7-AA3F-45590FA6A801}"/>
    <dgm:cxn modelId="{DE140DAA-9D11-4DE3-AEC4-AF584F3E2674}" type="presOf" srcId="{0F4AE23A-C492-41B2-8DC7-AFF8E4305BC9}" destId="{F9B7C16A-0B44-4C8A-BA48-1F2D05AD1EFB}" srcOrd="0" destOrd="0" presId="urn:microsoft.com/office/officeart/2008/layout/LinedList"/>
    <dgm:cxn modelId="{D34B1EB8-92FF-4BD4-B51F-C2875FB9ECCB}" type="presOf" srcId="{3D6FEE62-5609-4C11-95E8-0AC83FB38431}" destId="{1469A852-8E77-4E83-BAA2-E00A96B117C5}" srcOrd="0" destOrd="0" presId="urn:microsoft.com/office/officeart/2008/layout/LinedList"/>
    <dgm:cxn modelId="{B2BCC3B8-03FB-4611-82DA-6660916C98D0}" srcId="{CB5398C2-4152-47A9-83DB-23DB80042B73}" destId="{EB49CEA1-8D81-446E-B1D0-5BF95102DB0D}" srcOrd="2" destOrd="0" parTransId="{0DE793BE-DCA1-458C-A01A-5B4CF9F425ED}" sibTransId="{78BF74AF-9310-4F1A-BB29-7755E37B0DA7}"/>
    <dgm:cxn modelId="{345AE7BF-5095-4AC1-80CC-E98BDC7BB7C3}" type="presOf" srcId="{7A2D94D1-8C16-4827-91D5-B2C715ADBC14}" destId="{9462C5D7-A690-4ADE-AB51-3613AE245DC1}" srcOrd="0" destOrd="0" presId="urn:microsoft.com/office/officeart/2008/layout/LinedList"/>
    <dgm:cxn modelId="{842349DC-5B22-4C76-B464-7DD37A7EE522}" type="presOf" srcId="{CB5398C2-4152-47A9-83DB-23DB80042B73}" destId="{73C78999-277B-4A1B-A0D4-D56C396D1ED0}" srcOrd="0" destOrd="0" presId="urn:microsoft.com/office/officeart/2008/layout/LinedList"/>
    <dgm:cxn modelId="{C3F0DCDF-BF44-43FE-B978-6D397F0027FF}" srcId="{CB5398C2-4152-47A9-83DB-23DB80042B73}" destId="{0F4AE23A-C492-41B2-8DC7-AFF8E4305BC9}" srcOrd="0" destOrd="0" parTransId="{6A22B027-24A7-4D75-91D1-0AF12D3CBA28}" sibTransId="{43097C45-939F-48F0-BB29-BDF50B0A16A4}"/>
    <dgm:cxn modelId="{B932E1FB-AC2A-4357-A5D2-08218BD648B8}" srcId="{CB5398C2-4152-47A9-83DB-23DB80042B73}" destId="{7A2D94D1-8C16-4827-91D5-B2C715ADBC14}" srcOrd="3" destOrd="0" parTransId="{35C86EBD-2E8C-4BDC-A4A8-A2043E90AFA8}" sibTransId="{3C78C397-3F4D-45FB-8ECC-CFC69F249613}"/>
    <dgm:cxn modelId="{341EA0FC-C711-49DE-9D8B-C88023698DBB}" type="presParOf" srcId="{73C78999-277B-4A1B-A0D4-D56C396D1ED0}" destId="{C15DC29E-7906-46F9-9D3E-13E6DA51067E}" srcOrd="0" destOrd="0" presId="urn:microsoft.com/office/officeart/2008/layout/LinedList"/>
    <dgm:cxn modelId="{72E7E7E0-5D27-4617-B2F4-F181564DB7B3}" type="presParOf" srcId="{73C78999-277B-4A1B-A0D4-D56C396D1ED0}" destId="{7ADAB6A5-9E96-4AA5-91EE-C00C42117657}" srcOrd="1" destOrd="0" presId="urn:microsoft.com/office/officeart/2008/layout/LinedList"/>
    <dgm:cxn modelId="{E4B2864D-7666-4BC9-B0E2-4C08D597C904}" type="presParOf" srcId="{7ADAB6A5-9E96-4AA5-91EE-C00C42117657}" destId="{F9B7C16A-0B44-4C8A-BA48-1F2D05AD1EFB}" srcOrd="0" destOrd="0" presId="urn:microsoft.com/office/officeart/2008/layout/LinedList"/>
    <dgm:cxn modelId="{F4786E29-0A7D-49BA-98BC-A46DD861D4F5}" type="presParOf" srcId="{7ADAB6A5-9E96-4AA5-91EE-C00C42117657}" destId="{96D8771F-885B-4E35-BF34-202C74EC5D72}" srcOrd="1" destOrd="0" presId="urn:microsoft.com/office/officeart/2008/layout/LinedList"/>
    <dgm:cxn modelId="{0E5BC5B6-5803-4570-9A09-A816F382EBD6}" type="presParOf" srcId="{73C78999-277B-4A1B-A0D4-D56C396D1ED0}" destId="{B37BD4A0-5EE4-41A7-BDE4-530093E24B85}" srcOrd="2" destOrd="0" presId="urn:microsoft.com/office/officeart/2008/layout/LinedList"/>
    <dgm:cxn modelId="{263CFB23-28CD-4BC6-9C03-F8026DFE39C6}" type="presParOf" srcId="{73C78999-277B-4A1B-A0D4-D56C396D1ED0}" destId="{9917671C-8E93-4545-92D3-C308AD4D4CF9}" srcOrd="3" destOrd="0" presId="urn:microsoft.com/office/officeart/2008/layout/LinedList"/>
    <dgm:cxn modelId="{7ED21A53-4CDC-49B2-ABB7-26ECC8D796AA}" type="presParOf" srcId="{9917671C-8E93-4545-92D3-C308AD4D4CF9}" destId="{1469A852-8E77-4E83-BAA2-E00A96B117C5}" srcOrd="0" destOrd="0" presId="urn:microsoft.com/office/officeart/2008/layout/LinedList"/>
    <dgm:cxn modelId="{3F357236-B0AE-46DA-8785-C713D4B007B8}" type="presParOf" srcId="{9917671C-8E93-4545-92D3-C308AD4D4CF9}" destId="{7D737050-6D04-40A8-9325-C500B56AC2F1}" srcOrd="1" destOrd="0" presId="urn:microsoft.com/office/officeart/2008/layout/LinedList"/>
    <dgm:cxn modelId="{354CB430-7281-4778-A7AC-6EB61649F437}" type="presParOf" srcId="{73C78999-277B-4A1B-A0D4-D56C396D1ED0}" destId="{39016ECA-BD03-476B-BCCF-0E93C6F3B22A}" srcOrd="4" destOrd="0" presId="urn:microsoft.com/office/officeart/2008/layout/LinedList"/>
    <dgm:cxn modelId="{A8174CE5-E836-40CB-B707-50E3C443DFBC}" type="presParOf" srcId="{73C78999-277B-4A1B-A0D4-D56C396D1ED0}" destId="{DFC1BDDF-9685-43AF-BEF2-63D7B153BF8A}" srcOrd="5" destOrd="0" presId="urn:microsoft.com/office/officeart/2008/layout/LinedList"/>
    <dgm:cxn modelId="{BDA17DAF-A581-4645-B262-44716C3EF549}" type="presParOf" srcId="{DFC1BDDF-9685-43AF-BEF2-63D7B153BF8A}" destId="{997E8EC1-721E-4DF0-8038-207F73D86BA1}" srcOrd="0" destOrd="0" presId="urn:microsoft.com/office/officeart/2008/layout/LinedList"/>
    <dgm:cxn modelId="{D61CE25E-A1ED-4BD3-A803-DF2F56498472}" type="presParOf" srcId="{DFC1BDDF-9685-43AF-BEF2-63D7B153BF8A}" destId="{A562B745-14C2-4C6D-9872-83476F56F63D}" srcOrd="1" destOrd="0" presId="urn:microsoft.com/office/officeart/2008/layout/LinedList"/>
    <dgm:cxn modelId="{A924B3CF-08DA-4917-9BEB-93CD450C663B}" type="presParOf" srcId="{73C78999-277B-4A1B-A0D4-D56C396D1ED0}" destId="{9086AAA6-A265-44E5-A061-94716004FDD9}" srcOrd="6" destOrd="0" presId="urn:microsoft.com/office/officeart/2008/layout/LinedList"/>
    <dgm:cxn modelId="{D82C7F96-8FE7-4CB6-880F-BB9243DCE63B}" type="presParOf" srcId="{73C78999-277B-4A1B-A0D4-D56C396D1ED0}" destId="{C2BBB66A-FCB0-4C87-85A5-96272ABD720B}" srcOrd="7" destOrd="0" presId="urn:microsoft.com/office/officeart/2008/layout/LinedList"/>
    <dgm:cxn modelId="{3F4FF906-BC36-441E-8356-3400139C9CD9}" type="presParOf" srcId="{C2BBB66A-FCB0-4C87-85A5-96272ABD720B}" destId="{9462C5D7-A690-4ADE-AB51-3613AE245DC1}" srcOrd="0" destOrd="0" presId="urn:microsoft.com/office/officeart/2008/layout/LinedList"/>
    <dgm:cxn modelId="{C5B67A30-3942-4EE8-8CB3-03EF72F3D9F8}" type="presParOf" srcId="{C2BBB66A-FCB0-4C87-85A5-96272ABD720B}" destId="{CEB12057-D289-482A-9017-C91990A4D43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14373A-56DB-4EB0-B639-C298B8D438BA}" type="doc">
      <dgm:prSet loTypeId="urn:microsoft.com/office/officeart/2005/8/layout/venn1" loCatId="relationship" qsTypeId="urn:microsoft.com/office/officeart/2005/8/quickstyle/simple2" qsCatId="simple" csTypeId="urn:microsoft.com/office/officeart/2005/8/colors/colorful5" csCatId="colorful" phldr="1"/>
      <dgm:spPr/>
    </dgm:pt>
    <dgm:pt modelId="{C312EB6A-62D4-4A44-A414-C1B3FF8038D2}">
      <dgm:prSet phldrT="[Text]"/>
      <dgm:spPr/>
      <dgm:t>
        <a:bodyPr/>
        <a:lstStyle/>
        <a:p>
          <a:endParaRPr lang="en-US"/>
        </a:p>
      </dgm:t>
    </dgm:pt>
    <dgm:pt modelId="{CC22A194-75C8-4E67-8FCC-DA8BA85B51F7}" type="parTrans" cxnId="{5C57FA90-6998-4AE8-80A6-61351156E492}">
      <dgm:prSet/>
      <dgm:spPr/>
      <dgm:t>
        <a:bodyPr/>
        <a:lstStyle/>
        <a:p>
          <a:endParaRPr lang="en-US"/>
        </a:p>
      </dgm:t>
    </dgm:pt>
    <dgm:pt modelId="{D2A2E4E5-F1AC-42BB-AAFC-AC374CFBB49B}" type="sibTrans" cxnId="{5C57FA90-6998-4AE8-80A6-61351156E492}">
      <dgm:prSet/>
      <dgm:spPr/>
      <dgm:t>
        <a:bodyPr/>
        <a:lstStyle/>
        <a:p>
          <a:endParaRPr lang="en-US"/>
        </a:p>
      </dgm:t>
    </dgm:pt>
    <dgm:pt modelId="{922E102E-F86D-475E-8F3B-D3F21342E4B4}">
      <dgm:prSet phldrT="[Text]"/>
      <dgm:spPr/>
      <dgm:t>
        <a:bodyPr/>
        <a:lstStyle/>
        <a:p>
          <a:endParaRPr lang="en-US"/>
        </a:p>
      </dgm:t>
    </dgm:pt>
    <dgm:pt modelId="{71B1063D-0F69-4803-9371-6121BBC3BE60}" type="parTrans" cxnId="{C93B0E65-1A04-4244-B050-D3828C6FF2DD}">
      <dgm:prSet/>
      <dgm:spPr/>
      <dgm:t>
        <a:bodyPr/>
        <a:lstStyle/>
        <a:p>
          <a:endParaRPr lang="en-US"/>
        </a:p>
      </dgm:t>
    </dgm:pt>
    <dgm:pt modelId="{2238EC9E-7301-4C9B-9D3B-082AF78F68DD}" type="sibTrans" cxnId="{C93B0E65-1A04-4244-B050-D3828C6FF2DD}">
      <dgm:prSet/>
      <dgm:spPr/>
      <dgm:t>
        <a:bodyPr/>
        <a:lstStyle/>
        <a:p>
          <a:endParaRPr lang="en-US"/>
        </a:p>
      </dgm:t>
    </dgm:pt>
    <dgm:pt modelId="{504607F2-55EB-4201-B9EC-F1D9A21E8D05}" type="pres">
      <dgm:prSet presAssocID="{CC14373A-56DB-4EB0-B639-C298B8D438BA}" presName="compositeShape" presStyleCnt="0">
        <dgm:presLayoutVars>
          <dgm:chMax val="7"/>
          <dgm:dir/>
          <dgm:resizeHandles val="exact"/>
        </dgm:presLayoutVars>
      </dgm:prSet>
      <dgm:spPr/>
    </dgm:pt>
    <dgm:pt modelId="{C14DADB6-7CBB-4FC0-A72A-DC7AC9A2837E}" type="pres">
      <dgm:prSet presAssocID="{922E102E-F86D-475E-8F3B-D3F21342E4B4}" presName="circ1" presStyleLbl="vennNode1" presStyleIdx="0" presStyleCnt="2" custLinFactNeighborX="14252"/>
      <dgm:spPr/>
    </dgm:pt>
    <dgm:pt modelId="{667FD9D0-100E-4E7A-A7EF-115FDAE9C845}" type="pres">
      <dgm:prSet presAssocID="{922E102E-F86D-475E-8F3B-D3F21342E4B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C4BCA4-F1B9-45EE-90B1-8482F8CDE718}" type="pres">
      <dgm:prSet presAssocID="{C312EB6A-62D4-4A44-A414-C1B3FF8038D2}" presName="circ2" presStyleLbl="vennNode1" presStyleIdx="1" presStyleCnt="2" custLinFactNeighborX="-14643"/>
      <dgm:spPr/>
    </dgm:pt>
    <dgm:pt modelId="{FB4C39E3-62D9-4FDA-87A8-A06A07EE5CCA}" type="pres">
      <dgm:prSet presAssocID="{C312EB6A-62D4-4A44-A414-C1B3FF8038D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6092912-F50C-4471-946F-40FF0C7360BD}" type="presOf" srcId="{922E102E-F86D-475E-8F3B-D3F21342E4B4}" destId="{667FD9D0-100E-4E7A-A7EF-115FDAE9C845}" srcOrd="1" destOrd="0" presId="urn:microsoft.com/office/officeart/2005/8/layout/venn1"/>
    <dgm:cxn modelId="{380F6B32-5660-43A2-A3D9-FDB3CEDE8704}" type="presOf" srcId="{C312EB6A-62D4-4A44-A414-C1B3FF8038D2}" destId="{FB4C39E3-62D9-4FDA-87A8-A06A07EE5CCA}" srcOrd="1" destOrd="0" presId="urn:microsoft.com/office/officeart/2005/8/layout/venn1"/>
    <dgm:cxn modelId="{C93B0E65-1A04-4244-B050-D3828C6FF2DD}" srcId="{CC14373A-56DB-4EB0-B639-C298B8D438BA}" destId="{922E102E-F86D-475E-8F3B-D3F21342E4B4}" srcOrd="0" destOrd="0" parTransId="{71B1063D-0F69-4803-9371-6121BBC3BE60}" sibTransId="{2238EC9E-7301-4C9B-9D3B-082AF78F68DD}"/>
    <dgm:cxn modelId="{740B6647-F7EC-4C86-8780-5166E44E6C94}" type="presOf" srcId="{C312EB6A-62D4-4A44-A414-C1B3FF8038D2}" destId="{ADC4BCA4-F1B9-45EE-90B1-8482F8CDE718}" srcOrd="0" destOrd="0" presId="urn:microsoft.com/office/officeart/2005/8/layout/venn1"/>
    <dgm:cxn modelId="{5C57FA90-6998-4AE8-80A6-61351156E492}" srcId="{CC14373A-56DB-4EB0-B639-C298B8D438BA}" destId="{C312EB6A-62D4-4A44-A414-C1B3FF8038D2}" srcOrd="1" destOrd="0" parTransId="{CC22A194-75C8-4E67-8FCC-DA8BA85B51F7}" sibTransId="{D2A2E4E5-F1AC-42BB-AAFC-AC374CFBB49B}"/>
    <dgm:cxn modelId="{79EC269E-E677-4754-A43E-1315069F46A9}" type="presOf" srcId="{CC14373A-56DB-4EB0-B639-C298B8D438BA}" destId="{504607F2-55EB-4201-B9EC-F1D9A21E8D05}" srcOrd="0" destOrd="0" presId="urn:microsoft.com/office/officeart/2005/8/layout/venn1"/>
    <dgm:cxn modelId="{8B87BEEC-93FA-4C69-A182-AFD357E83650}" type="presOf" srcId="{922E102E-F86D-475E-8F3B-D3F21342E4B4}" destId="{C14DADB6-7CBB-4FC0-A72A-DC7AC9A2837E}" srcOrd="0" destOrd="0" presId="urn:microsoft.com/office/officeart/2005/8/layout/venn1"/>
    <dgm:cxn modelId="{E756C4BA-6B8C-4B39-A36B-3CD00DBFBC30}" type="presParOf" srcId="{504607F2-55EB-4201-B9EC-F1D9A21E8D05}" destId="{C14DADB6-7CBB-4FC0-A72A-DC7AC9A2837E}" srcOrd="0" destOrd="0" presId="urn:microsoft.com/office/officeart/2005/8/layout/venn1"/>
    <dgm:cxn modelId="{2EE94736-F7EC-4505-B59F-D5B0BD005DF2}" type="presParOf" srcId="{504607F2-55EB-4201-B9EC-F1D9A21E8D05}" destId="{667FD9D0-100E-4E7A-A7EF-115FDAE9C845}" srcOrd="1" destOrd="0" presId="urn:microsoft.com/office/officeart/2005/8/layout/venn1"/>
    <dgm:cxn modelId="{1FC7382A-7EFA-4BBA-A58E-FC959701A3C7}" type="presParOf" srcId="{504607F2-55EB-4201-B9EC-F1D9A21E8D05}" destId="{ADC4BCA4-F1B9-45EE-90B1-8482F8CDE718}" srcOrd="2" destOrd="0" presId="urn:microsoft.com/office/officeart/2005/8/layout/venn1"/>
    <dgm:cxn modelId="{52576E17-5049-4DA9-89EB-6904D5E8637B}" type="presParOf" srcId="{504607F2-55EB-4201-B9EC-F1D9A21E8D05}" destId="{FB4C39E3-62D9-4FDA-87A8-A06A07EE5CCA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5FD499-3349-4085-B06D-EFB6A47D5F2E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</dgm:pt>
    <dgm:pt modelId="{4170A79A-DE5F-4A2F-AE48-DBADFF577A2D}">
      <dgm:prSet phldrT="[Text]"/>
      <dgm:spPr/>
      <dgm:t>
        <a:bodyPr/>
        <a:lstStyle/>
        <a:p>
          <a:r>
            <a:rPr lang="en-US"/>
            <a:t>Fluid physics</a:t>
          </a:r>
        </a:p>
      </dgm:t>
    </dgm:pt>
    <dgm:pt modelId="{9470B98E-F742-467D-9B67-D7328406F92D}" type="parTrans" cxnId="{0DCEABC2-50FC-4DCC-9B1E-EF9040DC3A79}">
      <dgm:prSet/>
      <dgm:spPr/>
      <dgm:t>
        <a:bodyPr/>
        <a:lstStyle/>
        <a:p>
          <a:endParaRPr lang="en-US"/>
        </a:p>
      </dgm:t>
    </dgm:pt>
    <dgm:pt modelId="{FAA1CD89-2980-4C9D-A2BA-C082F857ABF7}" type="sibTrans" cxnId="{0DCEABC2-50FC-4DCC-9B1E-EF9040DC3A79}">
      <dgm:prSet/>
      <dgm:spPr/>
      <dgm:t>
        <a:bodyPr/>
        <a:lstStyle/>
        <a:p>
          <a:endParaRPr lang="en-US"/>
        </a:p>
      </dgm:t>
    </dgm:pt>
    <dgm:pt modelId="{48D7E18F-93E2-4F8A-83F1-EAA571A31425}">
      <dgm:prSet phldrT="[Text]"/>
      <dgm:spPr/>
      <dgm:t>
        <a:bodyPr/>
        <a:lstStyle/>
        <a:p>
          <a:r>
            <a:rPr lang="en-US"/>
            <a:t>Planetary science &amp; geology</a:t>
          </a:r>
        </a:p>
      </dgm:t>
    </dgm:pt>
    <dgm:pt modelId="{C33FB9CB-3686-4709-9A0B-CE90002A2D30}" type="parTrans" cxnId="{E509AD1B-38FE-4AE3-B34A-6F80A5D7A835}">
      <dgm:prSet/>
      <dgm:spPr/>
      <dgm:t>
        <a:bodyPr/>
        <a:lstStyle/>
        <a:p>
          <a:endParaRPr lang="en-US"/>
        </a:p>
      </dgm:t>
    </dgm:pt>
    <dgm:pt modelId="{E1521A34-0804-4C67-BE1C-78636D015A33}" type="sibTrans" cxnId="{E509AD1B-38FE-4AE3-B34A-6F80A5D7A835}">
      <dgm:prSet/>
      <dgm:spPr/>
      <dgm:t>
        <a:bodyPr/>
        <a:lstStyle/>
        <a:p>
          <a:endParaRPr lang="en-US"/>
        </a:p>
      </dgm:t>
    </dgm:pt>
    <dgm:pt modelId="{E0D73AEF-43AE-4AFD-B44F-F5F5919EE7F8}">
      <dgm:prSet phldrT="[Text]"/>
      <dgm:spPr/>
      <dgm:t>
        <a:bodyPr/>
        <a:lstStyle/>
        <a:p>
          <a:r>
            <a:rPr lang="en-US"/>
            <a:t>Granular mechanics</a:t>
          </a:r>
        </a:p>
      </dgm:t>
    </dgm:pt>
    <dgm:pt modelId="{42553115-ECD8-42E6-B735-5248A34F92E7}" type="parTrans" cxnId="{A88C3C78-452B-47CE-8B12-53EE0A99E25A}">
      <dgm:prSet/>
      <dgm:spPr/>
      <dgm:t>
        <a:bodyPr/>
        <a:lstStyle/>
        <a:p>
          <a:endParaRPr lang="en-US"/>
        </a:p>
      </dgm:t>
    </dgm:pt>
    <dgm:pt modelId="{85ADAC87-411C-4D94-B667-684C5A42FB10}" type="sibTrans" cxnId="{A88C3C78-452B-47CE-8B12-53EE0A99E25A}">
      <dgm:prSet/>
      <dgm:spPr/>
      <dgm:t>
        <a:bodyPr/>
        <a:lstStyle/>
        <a:p>
          <a:endParaRPr lang="en-US"/>
        </a:p>
      </dgm:t>
    </dgm:pt>
    <dgm:pt modelId="{90CF49DA-9103-4A61-B715-6DEFD2CD745C}">
      <dgm:prSet phldrT="[Text]"/>
      <dgm:spPr/>
      <dgm:t>
        <a:bodyPr/>
        <a:lstStyle/>
        <a:p>
          <a:r>
            <a:rPr lang="en-US"/>
            <a:t>Testing capability</a:t>
          </a:r>
        </a:p>
      </dgm:t>
    </dgm:pt>
    <dgm:pt modelId="{A4E61DB9-51CF-42BA-BA12-A022D6C490EB}" type="parTrans" cxnId="{FE071EE9-631D-44FD-8634-5C64AE00C12A}">
      <dgm:prSet/>
      <dgm:spPr/>
      <dgm:t>
        <a:bodyPr/>
        <a:lstStyle/>
        <a:p>
          <a:endParaRPr lang="en-US"/>
        </a:p>
      </dgm:t>
    </dgm:pt>
    <dgm:pt modelId="{4A484765-1563-430B-8C6F-854A66ABAD32}" type="sibTrans" cxnId="{FE071EE9-631D-44FD-8634-5C64AE00C12A}">
      <dgm:prSet/>
      <dgm:spPr/>
      <dgm:t>
        <a:bodyPr/>
        <a:lstStyle/>
        <a:p>
          <a:endParaRPr lang="en-US"/>
        </a:p>
      </dgm:t>
    </dgm:pt>
    <dgm:pt modelId="{CD15D7DD-CB56-4C60-A86C-24FEDD31B76E}">
      <dgm:prSet phldrT="[Text]"/>
      <dgm:spPr/>
      <dgm:t>
        <a:bodyPr/>
        <a:lstStyle/>
        <a:p>
          <a:r>
            <a:rPr lang="en-US"/>
            <a:t>Modeling &amp; simulation </a:t>
          </a:r>
        </a:p>
      </dgm:t>
    </dgm:pt>
    <dgm:pt modelId="{4326E589-1DDE-4350-B63D-CB735BB0C06C}" type="parTrans" cxnId="{97311E9D-DD10-4183-BD20-94E6A0440143}">
      <dgm:prSet/>
      <dgm:spPr/>
      <dgm:t>
        <a:bodyPr/>
        <a:lstStyle/>
        <a:p>
          <a:endParaRPr lang="en-US"/>
        </a:p>
      </dgm:t>
    </dgm:pt>
    <dgm:pt modelId="{464D13BD-2620-4EF9-A03D-3B682F65F82F}" type="sibTrans" cxnId="{97311E9D-DD10-4183-BD20-94E6A0440143}">
      <dgm:prSet/>
      <dgm:spPr/>
      <dgm:t>
        <a:bodyPr/>
        <a:lstStyle/>
        <a:p>
          <a:endParaRPr lang="en-US"/>
        </a:p>
      </dgm:t>
    </dgm:pt>
    <dgm:pt modelId="{5A4C9DE6-D3EC-49C0-9010-381EE9F12152}">
      <dgm:prSet phldrT="[Text]"/>
      <dgm:spPr/>
      <dgm:t>
        <a:bodyPr/>
        <a:lstStyle/>
        <a:p>
          <a:r>
            <a:rPr lang="en-US"/>
            <a:t>Mission planning &amp; operations</a:t>
          </a:r>
        </a:p>
      </dgm:t>
    </dgm:pt>
    <dgm:pt modelId="{DCDA0CB6-6FE7-4E1D-8B87-D11B9FCDC9F5}" type="parTrans" cxnId="{CDF067D6-5EB7-4A79-B811-02AD456F78A8}">
      <dgm:prSet/>
      <dgm:spPr/>
      <dgm:t>
        <a:bodyPr/>
        <a:lstStyle/>
        <a:p>
          <a:endParaRPr lang="en-US"/>
        </a:p>
      </dgm:t>
    </dgm:pt>
    <dgm:pt modelId="{FFA7D14F-638C-464F-BA0C-A5926AD8B52D}" type="sibTrans" cxnId="{CDF067D6-5EB7-4A79-B811-02AD456F78A8}">
      <dgm:prSet/>
      <dgm:spPr/>
      <dgm:t>
        <a:bodyPr/>
        <a:lstStyle/>
        <a:p>
          <a:endParaRPr lang="en-US"/>
        </a:p>
      </dgm:t>
    </dgm:pt>
    <dgm:pt modelId="{8E7527DB-4E52-4AD8-895E-A4B1D3353958}">
      <dgm:prSet phldrT="[Text]"/>
      <dgm:spPr/>
      <dgm:t>
        <a:bodyPr/>
        <a:lstStyle/>
        <a:p>
          <a:r>
            <a:rPr lang="en-US"/>
            <a:t>Diagnostics &amp; instrumentation</a:t>
          </a:r>
        </a:p>
      </dgm:t>
    </dgm:pt>
    <dgm:pt modelId="{DF6E56A3-7ADC-4DC8-9AA1-97D99605E39F}" type="parTrans" cxnId="{1A15A822-3753-448F-93BB-6FE6CF8F2A2B}">
      <dgm:prSet/>
      <dgm:spPr/>
      <dgm:t>
        <a:bodyPr/>
        <a:lstStyle/>
        <a:p>
          <a:endParaRPr lang="en-US"/>
        </a:p>
      </dgm:t>
    </dgm:pt>
    <dgm:pt modelId="{3DFD3620-03E4-4AD4-832D-6CF735C37EA8}" type="sibTrans" cxnId="{1A15A822-3753-448F-93BB-6FE6CF8F2A2B}">
      <dgm:prSet/>
      <dgm:spPr/>
      <dgm:t>
        <a:bodyPr/>
        <a:lstStyle/>
        <a:p>
          <a:endParaRPr lang="en-US"/>
        </a:p>
      </dgm:t>
    </dgm:pt>
    <dgm:pt modelId="{8029CE2E-6318-4506-86B9-54D700363A6E}" type="pres">
      <dgm:prSet presAssocID="{AA5FD499-3349-4085-B06D-EFB6A47D5F2E}" presName="compositeShape" presStyleCnt="0">
        <dgm:presLayoutVars>
          <dgm:chMax val="7"/>
          <dgm:dir/>
          <dgm:resizeHandles val="exact"/>
        </dgm:presLayoutVars>
      </dgm:prSet>
      <dgm:spPr/>
    </dgm:pt>
    <dgm:pt modelId="{2C371629-3982-4C27-A763-8D65501652A9}" type="pres">
      <dgm:prSet presAssocID="{5A4C9DE6-D3EC-49C0-9010-381EE9F12152}" presName="circ1" presStyleLbl="vennNode1" presStyleIdx="0" presStyleCnt="7"/>
      <dgm:spPr/>
    </dgm:pt>
    <dgm:pt modelId="{32B24951-D263-4162-9FD0-F664EF513974}" type="pres">
      <dgm:prSet presAssocID="{5A4C9DE6-D3EC-49C0-9010-381EE9F1215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4246490-42BE-42DE-BAF4-537803AB5DD5}" type="pres">
      <dgm:prSet presAssocID="{4170A79A-DE5F-4A2F-AE48-DBADFF577A2D}" presName="circ2" presStyleLbl="vennNode1" presStyleIdx="1" presStyleCnt="7"/>
      <dgm:spPr/>
    </dgm:pt>
    <dgm:pt modelId="{37614387-C740-46C8-85B9-7CC1C07A5C29}" type="pres">
      <dgm:prSet presAssocID="{4170A79A-DE5F-4A2F-AE48-DBADFF577A2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D5729E4-1820-4B10-B461-0990843A595A}" type="pres">
      <dgm:prSet presAssocID="{E0D73AEF-43AE-4AFD-B44F-F5F5919EE7F8}" presName="circ3" presStyleLbl="vennNode1" presStyleIdx="2" presStyleCnt="7"/>
      <dgm:spPr/>
    </dgm:pt>
    <dgm:pt modelId="{4FB09072-BCDD-48D7-B65F-27599C816C5B}" type="pres">
      <dgm:prSet presAssocID="{E0D73AEF-43AE-4AFD-B44F-F5F5919EE7F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6976A96-30E8-4E7D-B9AE-7893D14E34AF}" type="pres">
      <dgm:prSet presAssocID="{48D7E18F-93E2-4F8A-83F1-EAA571A31425}" presName="circ4" presStyleLbl="vennNode1" presStyleIdx="3" presStyleCnt="7"/>
      <dgm:spPr/>
    </dgm:pt>
    <dgm:pt modelId="{D2655FEF-761F-464E-AB65-282C69EFE3F0}" type="pres">
      <dgm:prSet presAssocID="{48D7E18F-93E2-4F8A-83F1-EAA571A31425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ED0CB76-403D-49E6-8AB6-1E306AAF54E2}" type="pres">
      <dgm:prSet presAssocID="{90CF49DA-9103-4A61-B715-6DEFD2CD745C}" presName="circ5" presStyleLbl="vennNode1" presStyleIdx="4" presStyleCnt="7"/>
      <dgm:spPr/>
    </dgm:pt>
    <dgm:pt modelId="{EABA6486-9E53-4138-85F5-44614A8CD72E}" type="pres">
      <dgm:prSet presAssocID="{90CF49DA-9103-4A61-B715-6DEFD2CD745C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2595CFA-A276-4473-B705-8F2CBB45EF3F}" type="pres">
      <dgm:prSet presAssocID="{CD15D7DD-CB56-4C60-A86C-24FEDD31B76E}" presName="circ6" presStyleLbl="vennNode1" presStyleIdx="5" presStyleCnt="7"/>
      <dgm:spPr/>
    </dgm:pt>
    <dgm:pt modelId="{C4C5D240-7363-4455-9673-2DB09C39DDEA}" type="pres">
      <dgm:prSet presAssocID="{CD15D7DD-CB56-4C60-A86C-24FEDD31B76E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16E3AE0-8103-4AE7-BCBB-C0C32E0EAF8B}" type="pres">
      <dgm:prSet presAssocID="{8E7527DB-4E52-4AD8-895E-A4B1D3353958}" presName="circ7" presStyleLbl="vennNode1" presStyleIdx="6" presStyleCnt="7"/>
      <dgm:spPr/>
    </dgm:pt>
    <dgm:pt modelId="{A56C28B0-7469-4D95-BD59-D8ECB7617661}" type="pres">
      <dgm:prSet presAssocID="{8E7527DB-4E52-4AD8-895E-A4B1D3353958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F8B611B-BCB3-4672-9648-C063C5BCFC5D}" type="presOf" srcId="{90CF49DA-9103-4A61-B715-6DEFD2CD745C}" destId="{EABA6486-9E53-4138-85F5-44614A8CD72E}" srcOrd="0" destOrd="0" presId="urn:microsoft.com/office/officeart/2005/8/layout/venn1"/>
    <dgm:cxn modelId="{E509AD1B-38FE-4AE3-B34A-6F80A5D7A835}" srcId="{AA5FD499-3349-4085-B06D-EFB6A47D5F2E}" destId="{48D7E18F-93E2-4F8A-83F1-EAA571A31425}" srcOrd="3" destOrd="0" parTransId="{C33FB9CB-3686-4709-9A0B-CE90002A2D30}" sibTransId="{E1521A34-0804-4C67-BE1C-78636D015A33}"/>
    <dgm:cxn modelId="{1A15A822-3753-448F-93BB-6FE6CF8F2A2B}" srcId="{AA5FD499-3349-4085-B06D-EFB6A47D5F2E}" destId="{8E7527DB-4E52-4AD8-895E-A4B1D3353958}" srcOrd="6" destOrd="0" parTransId="{DF6E56A3-7ADC-4DC8-9AA1-97D99605E39F}" sibTransId="{3DFD3620-03E4-4AD4-832D-6CF735C37EA8}"/>
    <dgm:cxn modelId="{18D95D24-3450-4979-B874-95662F67D368}" type="presOf" srcId="{E0D73AEF-43AE-4AFD-B44F-F5F5919EE7F8}" destId="{4FB09072-BCDD-48D7-B65F-27599C816C5B}" srcOrd="0" destOrd="0" presId="urn:microsoft.com/office/officeart/2005/8/layout/venn1"/>
    <dgm:cxn modelId="{1F7CB133-A610-4D7F-976C-960284833B99}" type="presOf" srcId="{4170A79A-DE5F-4A2F-AE48-DBADFF577A2D}" destId="{37614387-C740-46C8-85B9-7CC1C07A5C29}" srcOrd="0" destOrd="0" presId="urn:microsoft.com/office/officeart/2005/8/layout/venn1"/>
    <dgm:cxn modelId="{32D9795B-4911-4C21-BEE3-D5AB37B05DA9}" type="presOf" srcId="{8E7527DB-4E52-4AD8-895E-A4B1D3353958}" destId="{A56C28B0-7469-4D95-BD59-D8ECB7617661}" srcOrd="0" destOrd="0" presId="urn:microsoft.com/office/officeart/2005/8/layout/venn1"/>
    <dgm:cxn modelId="{5896A941-37CC-40A9-A910-C14914BA3DE3}" type="presOf" srcId="{5A4C9DE6-D3EC-49C0-9010-381EE9F12152}" destId="{32B24951-D263-4162-9FD0-F664EF513974}" srcOrd="0" destOrd="0" presId="urn:microsoft.com/office/officeart/2005/8/layout/venn1"/>
    <dgm:cxn modelId="{17DB3D56-89A9-4112-9000-4E641AE9497B}" type="presOf" srcId="{AA5FD499-3349-4085-B06D-EFB6A47D5F2E}" destId="{8029CE2E-6318-4506-86B9-54D700363A6E}" srcOrd="0" destOrd="0" presId="urn:microsoft.com/office/officeart/2005/8/layout/venn1"/>
    <dgm:cxn modelId="{A88C3C78-452B-47CE-8B12-53EE0A99E25A}" srcId="{AA5FD499-3349-4085-B06D-EFB6A47D5F2E}" destId="{E0D73AEF-43AE-4AFD-B44F-F5F5919EE7F8}" srcOrd="2" destOrd="0" parTransId="{42553115-ECD8-42E6-B735-5248A34F92E7}" sibTransId="{85ADAC87-411C-4D94-B667-684C5A42FB10}"/>
    <dgm:cxn modelId="{97311E9D-DD10-4183-BD20-94E6A0440143}" srcId="{AA5FD499-3349-4085-B06D-EFB6A47D5F2E}" destId="{CD15D7DD-CB56-4C60-A86C-24FEDD31B76E}" srcOrd="5" destOrd="0" parTransId="{4326E589-1DDE-4350-B63D-CB735BB0C06C}" sibTransId="{464D13BD-2620-4EF9-A03D-3B682F65F82F}"/>
    <dgm:cxn modelId="{0DCEABC2-50FC-4DCC-9B1E-EF9040DC3A79}" srcId="{AA5FD499-3349-4085-B06D-EFB6A47D5F2E}" destId="{4170A79A-DE5F-4A2F-AE48-DBADFF577A2D}" srcOrd="1" destOrd="0" parTransId="{9470B98E-F742-467D-9B67-D7328406F92D}" sibTransId="{FAA1CD89-2980-4C9D-A2BA-C082F857ABF7}"/>
    <dgm:cxn modelId="{9DFCEFCD-7506-4C68-B253-1E9F9221C6DE}" type="presOf" srcId="{CD15D7DD-CB56-4C60-A86C-24FEDD31B76E}" destId="{C4C5D240-7363-4455-9673-2DB09C39DDEA}" srcOrd="0" destOrd="0" presId="urn:microsoft.com/office/officeart/2005/8/layout/venn1"/>
    <dgm:cxn modelId="{CDF067D6-5EB7-4A79-B811-02AD456F78A8}" srcId="{AA5FD499-3349-4085-B06D-EFB6A47D5F2E}" destId="{5A4C9DE6-D3EC-49C0-9010-381EE9F12152}" srcOrd="0" destOrd="0" parTransId="{DCDA0CB6-6FE7-4E1D-8B87-D11B9FCDC9F5}" sibTransId="{FFA7D14F-638C-464F-BA0C-A5926AD8B52D}"/>
    <dgm:cxn modelId="{FE071EE9-631D-44FD-8634-5C64AE00C12A}" srcId="{AA5FD499-3349-4085-B06D-EFB6A47D5F2E}" destId="{90CF49DA-9103-4A61-B715-6DEFD2CD745C}" srcOrd="4" destOrd="0" parTransId="{A4E61DB9-51CF-42BA-BA12-A022D6C490EB}" sibTransId="{4A484765-1563-430B-8C6F-854A66ABAD32}"/>
    <dgm:cxn modelId="{35828EEC-7391-48E0-9733-B62E0D87395B}" type="presOf" srcId="{48D7E18F-93E2-4F8A-83F1-EAA571A31425}" destId="{D2655FEF-761F-464E-AB65-282C69EFE3F0}" srcOrd="0" destOrd="0" presId="urn:microsoft.com/office/officeart/2005/8/layout/venn1"/>
    <dgm:cxn modelId="{C76EF462-5CE2-46F2-A670-66CAF9984ADC}" type="presParOf" srcId="{8029CE2E-6318-4506-86B9-54D700363A6E}" destId="{2C371629-3982-4C27-A763-8D65501652A9}" srcOrd="0" destOrd="0" presId="urn:microsoft.com/office/officeart/2005/8/layout/venn1"/>
    <dgm:cxn modelId="{CE1151D9-8917-45B5-8EF6-77412EF2D866}" type="presParOf" srcId="{8029CE2E-6318-4506-86B9-54D700363A6E}" destId="{32B24951-D263-4162-9FD0-F664EF513974}" srcOrd="1" destOrd="0" presId="urn:microsoft.com/office/officeart/2005/8/layout/venn1"/>
    <dgm:cxn modelId="{58B457D4-0C7C-4337-8B8A-BF6119B1AF20}" type="presParOf" srcId="{8029CE2E-6318-4506-86B9-54D700363A6E}" destId="{D4246490-42BE-42DE-BAF4-537803AB5DD5}" srcOrd="2" destOrd="0" presId="urn:microsoft.com/office/officeart/2005/8/layout/venn1"/>
    <dgm:cxn modelId="{A800C9B8-297E-4F2B-9199-C1719282F8C5}" type="presParOf" srcId="{8029CE2E-6318-4506-86B9-54D700363A6E}" destId="{37614387-C740-46C8-85B9-7CC1C07A5C29}" srcOrd="3" destOrd="0" presId="urn:microsoft.com/office/officeart/2005/8/layout/venn1"/>
    <dgm:cxn modelId="{3804F9A2-7BDE-49E9-8C27-83DB1B9EE21F}" type="presParOf" srcId="{8029CE2E-6318-4506-86B9-54D700363A6E}" destId="{5D5729E4-1820-4B10-B461-0990843A595A}" srcOrd="4" destOrd="0" presId="urn:microsoft.com/office/officeart/2005/8/layout/venn1"/>
    <dgm:cxn modelId="{7F1BEFD7-6E4C-4BEB-BEFC-294845A432B8}" type="presParOf" srcId="{8029CE2E-6318-4506-86B9-54D700363A6E}" destId="{4FB09072-BCDD-48D7-B65F-27599C816C5B}" srcOrd="5" destOrd="0" presId="urn:microsoft.com/office/officeart/2005/8/layout/venn1"/>
    <dgm:cxn modelId="{60C862C0-96F6-4846-A685-5EFF272A3CD1}" type="presParOf" srcId="{8029CE2E-6318-4506-86B9-54D700363A6E}" destId="{A6976A96-30E8-4E7D-B9AE-7893D14E34AF}" srcOrd="6" destOrd="0" presId="urn:microsoft.com/office/officeart/2005/8/layout/venn1"/>
    <dgm:cxn modelId="{69E7B9CF-4222-499F-A760-5608ADAF8E57}" type="presParOf" srcId="{8029CE2E-6318-4506-86B9-54D700363A6E}" destId="{D2655FEF-761F-464E-AB65-282C69EFE3F0}" srcOrd="7" destOrd="0" presId="urn:microsoft.com/office/officeart/2005/8/layout/venn1"/>
    <dgm:cxn modelId="{756DAB6B-1EAF-4C91-9883-7A596B8A8DE3}" type="presParOf" srcId="{8029CE2E-6318-4506-86B9-54D700363A6E}" destId="{3ED0CB76-403D-49E6-8AB6-1E306AAF54E2}" srcOrd="8" destOrd="0" presId="urn:microsoft.com/office/officeart/2005/8/layout/venn1"/>
    <dgm:cxn modelId="{3A56B19A-C269-458B-894D-1111E1E91BB0}" type="presParOf" srcId="{8029CE2E-6318-4506-86B9-54D700363A6E}" destId="{EABA6486-9E53-4138-85F5-44614A8CD72E}" srcOrd="9" destOrd="0" presId="urn:microsoft.com/office/officeart/2005/8/layout/venn1"/>
    <dgm:cxn modelId="{56225B0C-3657-4A24-951B-987A1C8A5DE4}" type="presParOf" srcId="{8029CE2E-6318-4506-86B9-54D700363A6E}" destId="{62595CFA-A276-4473-B705-8F2CBB45EF3F}" srcOrd="10" destOrd="0" presId="urn:microsoft.com/office/officeart/2005/8/layout/venn1"/>
    <dgm:cxn modelId="{406722D6-7C29-4D86-A8A4-61A05FA055AA}" type="presParOf" srcId="{8029CE2E-6318-4506-86B9-54D700363A6E}" destId="{C4C5D240-7363-4455-9673-2DB09C39DDEA}" srcOrd="11" destOrd="0" presId="urn:microsoft.com/office/officeart/2005/8/layout/venn1"/>
    <dgm:cxn modelId="{0DF07A8F-B740-4B16-8999-A24AB80AAC13}" type="presParOf" srcId="{8029CE2E-6318-4506-86B9-54D700363A6E}" destId="{916E3AE0-8103-4AE7-BCBB-C0C32E0EAF8B}" srcOrd="12" destOrd="0" presId="urn:microsoft.com/office/officeart/2005/8/layout/venn1"/>
    <dgm:cxn modelId="{FFD33EC9-4E4A-4CF4-9005-A1D3DDD31730}" type="presParOf" srcId="{8029CE2E-6318-4506-86B9-54D700363A6E}" destId="{A56C28B0-7469-4D95-BD59-D8ECB7617661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6C0406-9FF1-468A-9266-571E679DB2F2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900B10A-9ACD-4104-967D-3DFD8B291E4A}">
      <dgm:prSet phldrT="[Text]"/>
      <dgm:spPr/>
      <dgm:t>
        <a:bodyPr/>
        <a:lstStyle/>
        <a:p>
          <a:r>
            <a:rPr lang="en-US"/>
            <a:t>Modeling &amp; Simulation</a:t>
          </a:r>
        </a:p>
      </dgm:t>
    </dgm:pt>
    <dgm:pt modelId="{E70AE0C4-6441-4CEA-BC9C-74240AF0EBBB}" type="parTrans" cxnId="{B190F4AB-F7F1-4E9A-8298-CE0F6B8319F5}">
      <dgm:prSet/>
      <dgm:spPr/>
      <dgm:t>
        <a:bodyPr/>
        <a:lstStyle/>
        <a:p>
          <a:endParaRPr lang="en-US"/>
        </a:p>
      </dgm:t>
    </dgm:pt>
    <dgm:pt modelId="{469524E9-419A-4225-A8E3-07EBF03D68BB}" type="sibTrans" cxnId="{B190F4AB-F7F1-4E9A-8298-CE0F6B8319F5}">
      <dgm:prSet/>
      <dgm:spPr/>
      <dgm:t>
        <a:bodyPr/>
        <a:lstStyle/>
        <a:p>
          <a:endParaRPr lang="en-US"/>
        </a:p>
      </dgm:t>
    </dgm:pt>
    <dgm:pt modelId="{53BD11B1-A62A-43F4-8022-E91358466C72}">
      <dgm:prSet phldrT="[Text]"/>
      <dgm:spPr/>
      <dgm:t>
        <a:bodyPr/>
        <a:lstStyle/>
        <a:p>
          <a:r>
            <a:rPr lang="en-US"/>
            <a:t>Experimental Data</a:t>
          </a:r>
        </a:p>
      </dgm:t>
    </dgm:pt>
    <dgm:pt modelId="{6542CF4C-3D20-4B47-9E40-202791C7CBF6}" type="parTrans" cxnId="{E32299EC-E5B6-41DE-AA12-8C069B7724A3}">
      <dgm:prSet/>
      <dgm:spPr/>
      <dgm:t>
        <a:bodyPr/>
        <a:lstStyle/>
        <a:p>
          <a:endParaRPr lang="en-US"/>
        </a:p>
      </dgm:t>
    </dgm:pt>
    <dgm:pt modelId="{0BAF4A2B-4E6B-41AC-8BFE-B96AF6D517DD}" type="sibTrans" cxnId="{E32299EC-E5B6-41DE-AA12-8C069B7724A3}">
      <dgm:prSet/>
      <dgm:spPr/>
      <dgm:t>
        <a:bodyPr/>
        <a:lstStyle/>
        <a:p>
          <a:endParaRPr lang="en-US"/>
        </a:p>
      </dgm:t>
    </dgm:pt>
    <dgm:pt modelId="{7BAC4E0C-4026-417F-B934-A638B431A129}">
      <dgm:prSet phldrT="[Text]"/>
      <dgm:spPr/>
      <dgm:t>
        <a:bodyPr/>
        <a:lstStyle/>
        <a:p>
          <a:r>
            <a:rPr lang="en-US"/>
            <a:t>Flight Data</a:t>
          </a:r>
        </a:p>
      </dgm:t>
    </dgm:pt>
    <dgm:pt modelId="{CA910D0B-7FBC-4E96-B3B3-94569C6121FC}" type="parTrans" cxnId="{B4F9CE31-C493-4468-97CC-17A793531593}">
      <dgm:prSet/>
      <dgm:spPr/>
      <dgm:t>
        <a:bodyPr/>
        <a:lstStyle/>
        <a:p>
          <a:endParaRPr lang="en-US"/>
        </a:p>
      </dgm:t>
    </dgm:pt>
    <dgm:pt modelId="{9CE605E6-50D1-4C04-A739-1B9EEB4CC07F}" type="sibTrans" cxnId="{B4F9CE31-C493-4468-97CC-17A793531593}">
      <dgm:prSet/>
      <dgm:spPr/>
      <dgm:t>
        <a:bodyPr/>
        <a:lstStyle/>
        <a:p>
          <a:endParaRPr lang="en-US"/>
        </a:p>
      </dgm:t>
    </dgm:pt>
    <dgm:pt modelId="{87ED0058-0B43-4497-BB41-BF1C6360432A}">
      <dgm:prSet phldrT="[Text]"/>
      <dgm:spPr/>
      <dgm:t>
        <a:bodyPr/>
        <a:lstStyle/>
        <a:p>
          <a:r>
            <a:rPr lang="en-US"/>
            <a:t>Fills in testing and data gaps</a:t>
          </a:r>
        </a:p>
      </dgm:t>
    </dgm:pt>
    <dgm:pt modelId="{1C4C5EE7-BC46-4FCD-926F-9F5A5F864310}" type="parTrans" cxnId="{15EB46F0-7F15-41D1-9E84-E04D2E62A269}">
      <dgm:prSet/>
      <dgm:spPr/>
      <dgm:t>
        <a:bodyPr/>
        <a:lstStyle/>
        <a:p>
          <a:endParaRPr lang="en-US"/>
        </a:p>
      </dgm:t>
    </dgm:pt>
    <dgm:pt modelId="{BB096CFC-C65D-42E7-8796-5BAD109E0801}" type="sibTrans" cxnId="{15EB46F0-7F15-41D1-9E84-E04D2E62A269}">
      <dgm:prSet/>
      <dgm:spPr/>
      <dgm:t>
        <a:bodyPr/>
        <a:lstStyle/>
        <a:p>
          <a:endParaRPr lang="en-US"/>
        </a:p>
      </dgm:t>
    </dgm:pt>
    <dgm:pt modelId="{09A10FED-78BA-4A0B-95F7-210F204DD80C}">
      <dgm:prSet phldrT="[Text]"/>
      <dgm:spPr/>
      <dgm:t>
        <a:bodyPr/>
        <a:lstStyle/>
        <a:p>
          <a:r>
            <a:rPr lang="en-US"/>
            <a:t>Ground truth</a:t>
          </a:r>
        </a:p>
      </dgm:t>
    </dgm:pt>
    <dgm:pt modelId="{7A4C0D0B-5132-455B-AA46-E9BBE1D1660F}" type="parTrans" cxnId="{B4881D2F-BAED-4A72-A3DF-ACBC3039447F}">
      <dgm:prSet/>
      <dgm:spPr/>
      <dgm:t>
        <a:bodyPr/>
        <a:lstStyle/>
        <a:p>
          <a:endParaRPr lang="en-US"/>
        </a:p>
      </dgm:t>
    </dgm:pt>
    <dgm:pt modelId="{BCA2A549-B281-4FD1-8A4C-43472DACC551}" type="sibTrans" cxnId="{B4881D2F-BAED-4A72-A3DF-ACBC3039447F}">
      <dgm:prSet/>
      <dgm:spPr/>
      <dgm:t>
        <a:bodyPr/>
        <a:lstStyle/>
        <a:p>
          <a:endParaRPr lang="en-US"/>
        </a:p>
      </dgm:t>
    </dgm:pt>
    <dgm:pt modelId="{BD3254EA-7C90-41E0-861F-C89F4B42ED0F}">
      <dgm:prSet phldrT="[Text]"/>
      <dgm:spPr/>
      <dgm:t>
        <a:bodyPr/>
        <a:lstStyle/>
        <a:p>
          <a:r>
            <a:rPr lang="en-US"/>
            <a:t>Limited opportunities, data</a:t>
          </a:r>
        </a:p>
      </dgm:t>
    </dgm:pt>
    <dgm:pt modelId="{459504F5-8703-4A35-AA1A-F89E02B416F8}" type="parTrans" cxnId="{E2F1F7E4-05C9-4170-BD78-2293BBB9CE3F}">
      <dgm:prSet/>
      <dgm:spPr/>
      <dgm:t>
        <a:bodyPr/>
        <a:lstStyle/>
        <a:p>
          <a:endParaRPr lang="en-US"/>
        </a:p>
      </dgm:t>
    </dgm:pt>
    <dgm:pt modelId="{6BD6BE9A-21D7-422F-8E02-4C8AC6CFA3AF}" type="sibTrans" cxnId="{E2F1F7E4-05C9-4170-BD78-2293BBB9CE3F}">
      <dgm:prSet/>
      <dgm:spPr/>
      <dgm:t>
        <a:bodyPr/>
        <a:lstStyle/>
        <a:p>
          <a:endParaRPr lang="en-US"/>
        </a:p>
      </dgm:t>
    </dgm:pt>
    <dgm:pt modelId="{5FCBAEE4-6B6F-493C-BBC1-FCDD76F54BA6}">
      <dgm:prSet phldrT="[Text]"/>
      <dgm:spPr/>
      <dgm:t>
        <a:bodyPr/>
        <a:lstStyle/>
        <a:p>
          <a:r>
            <a:rPr lang="en-US"/>
            <a:t>Varying levels of fidelity</a:t>
          </a:r>
        </a:p>
      </dgm:t>
    </dgm:pt>
    <dgm:pt modelId="{419417F3-0239-4ED2-909E-86D8A22D4A8C}" type="parTrans" cxnId="{BAC988DF-6FB9-4494-A6FD-49C5BCDB1080}">
      <dgm:prSet/>
      <dgm:spPr/>
      <dgm:t>
        <a:bodyPr/>
        <a:lstStyle/>
        <a:p>
          <a:endParaRPr lang="en-US"/>
        </a:p>
      </dgm:t>
    </dgm:pt>
    <dgm:pt modelId="{4877CC44-27B2-44DC-8159-B4DC9521E0EF}" type="sibTrans" cxnId="{BAC988DF-6FB9-4494-A6FD-49C5BCDB1080}">
      <dgm:prSet/>
      <dgm:spPr/>
      <dgm:t>
        <a:bodyPr/>
        <a:lstStyle/>
        <a:p>
          <a:endParaRPr lang="en-US"/>
        </a:p>
      </dgm:t>
    </dgm:pt>
    <dgm:pt modelId="{03670605-C9CA-41F4-B2CB-CC6D8627A106}">
      <dgm:prSet phldrT="[Text]"/>
      <dgm:spPr/>
      <dgm:t>
        <a:bodyPr/>
        <a:lstStyle/>
        <a:p>
          <a:r>
            <a:rPr lang="en-US"/>
            <a:t>Better control, instrumentation</a:t>
          </a:r>
        </a:p>
      </dgm:t>
    </dgm:pt>
    <dgm:pt modelId="{8855BE01-8A03-4A21-8ACF-805C0DEC1971}" type="parTrans" cxnId="{3D4669D6-C606-42D9-A725-C729E760A45D}">
      <dgm:prSet/>
      <dgm:spPr/>
      <dgm:t>
        <a:bodyPr/>
        <a:lstStyle/>
        <a:p>
          <a:endParaRPr lang="en-US"/>
        </a:p>
      </dgm:t>
    </dgm:pt>
    <dgm:pt modelId="{60303486-696D-4EF1-A616-712EE4424351}" type="sibTrans" cxnId="{3D4669D6-C606-42D9-A725-C729E760A45D}">
      <dgm:prSet/>
      <dgm:spPr/>
      <dgm:t>
        <a:bodyPr/>
        <a:lstStyle/>
        <a:p>
          <a:endParaRPr lang="en-US"/>
        </a:p>
      </dgm:t>
    </dgm:pt>
    <dgm:pt modelId="{BA65545C-6B3F-4011-8E1B-208518013D05}">
      <dgm:prSet phldrT="[Text]"/>
      <dgm:spPr/>
      <dgm:t>
        <a:bodyPr/>
        <a:lstStyle/>
        <a:p>
          <a:r>
            <a:rPr lang="en-US"/>
            <a:t>Large uncertainty, current tools need quantitative validation</a:t>
          </a:r>
        </a:p>
      </dgm:t>
    </dgm:pt>
    <dgm:pt modelId="{A6CE7B74-DA82-4CEC-83ED-6A355643A951}" type="parTrans" cxnId="{740255CF-7A49-4BD3-985A-D83E01846603}">
      <dgm:prSet/>
      <dgm:spPr/>
      <dgm:t>
        <a:bodyPr/>
        <a:lstStyle/>
        <a:p>
          <a:endParaRPr lang="en-US"/>
        </a:p>
      </dgm:t>
    </dgm:pt>
    <dgm:pt modelId="{2EF5A75E-14E4-4833-AAB3-B836BE68417D}" type="sibTrans" cxnId="{740255CF-7A49-4BD3-985A-D83E01846603}">
      <dgm:prSet/>
      <dgm:spPr/>
      <dgm:t>
        <a:bodyPr/>
        <a:lstStyle/>
        <a:p>
          <a:endParaRPr lang="en-US"/>
        </a:p>
      </dgm:t>
    </dgm:pt>
    <dgm:pt modelId="{CA3EE56B-305F-4269-AA89-CAFFBD33CA43}" type="pres">
      <dgm:prSet presAssocID="{B56C0406-9FF1-468A-9266-571E679DB2F2}" presName="linear" presStyleCnt="0">
        <dgm:presLayoutVars>
          <dgm:dir/>
          <dgm:resizeHandles val="exact"/>
        </dgm:presLayoutVars>
      </dgm:prSet>
      <dgm:spPr/>
    </dgm:pt>
    <dgm:pt modelId="{E8B2E9A5-04A2-477E-A0D8-C4560E2D65E7}" type="pres">
      <dgm:prSet presAssocID="{2900B10A-9ACD-4104-967D-3DFD8B291E4A}" presName="comp" presStyleCnt="0"/>
      <dgm:spPr/>
    </dgm:pt>
    <dgm:pt modelId="{56311F85-4E9C-46C9-8B65-9E8E5160B045}" type="pres">
      <dgm:prSet presAssocID="{2900B10A-9ACD-4104-967D-3DFD8B291E4A}" presName="box" presStyleLbl="node1" presStyleIdx="0" presStyleCnt="3"/>
      <dgm:spPr/>
    </dgm:pt>
    <dgm:pt modelId="{EFA0B36B-7049-4B23-9000-97BE6FB86A68}" type="pres">
      <dgm:prSet presAssocID="{2900B10A-9ACD-4104-967D-3DFD8B291E4A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1000" b="-41000"/>
          </a:stretch>
        </a:blipFill>
      </dgm:spPr>
    </dgm:pt>
    <dgm:pt modelId="{C7F4F063-7B70-425F-9F13-B90C6A3275A8}" type="pres">
      <dgm:prSet presAssocID="{2900B10A-9ACD-4104-967D-3DFD8B291E4A}" presName="text" presStyleLbl="node1" presStyleIdx="0" presStyleCnt="3">
        <dgm:presLayoutVars>
          <dgm:bulletEnabled val="1"/>
        </dgm:presLayoutVars>
      </dgm:prSet>
      <dgm:spPr/>
    </dgm:pt>
    <dgm:pt modelId="{D42625FD-C576-4007-89AE-759255471EDA}" type="pres">
      <dgm:prSet presAssocID="{469524E9-419A-4225-A8E3-07EBF03D68BB}" presName="spacer" presStyleCnt="0"/>
      <dgm:spPr/>
    </dgm:pt>
    <dgm:pt modelId="{A3C4DE2F-62E7-434B-879E-9711C0AC25C4}" type="pres">
      <dgm:prSet presAssocID="{53BD11B1-A62A-43F4-8022-E91358466C72}" presName="comp" presStyleCnt="0"/>
      <dgm:spPr/>
    </dgm:pt>
    <dgm:pt modelId="{F4943473-1F3E-4956-A6CD-5422E3CF867A}" type="pres">
      <dgm:prSet presAssocID="{53BD11B1-A62A-43F4-8022-E91358466C72}" presName="box" presStyleLbl="node1" presStyleIdx="1" presStyleCnt="3"/>
      <dgm:spPr/>
    </dgm:pt>
    <dgm:pt modelId="{919BC314-F860-4251-AAB2-A81E6892674E}" type="pres">
      <dgm:prSet presAssocID="{53BD11B1-A62A-43F4-8022-E91358466C72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289EE760-DE1F-4E77-8323-112126040571}" type="pres">
      <dgm:prSet presAssocID="{53BD11B1-A62A-43F4-8022-E91358466C72}" presName="text" presStyleLbl="node1" presStyleIdx="1" presStyleCnt="3">
        <dgm:presLayoutVars>
          <dgm:bulletEnabled val="1"/>
        </dgm:presLayoutVars>
      </dgm:prSet>
      <dgm:spPr/>
    </dgm:pt>
    <dgm:pt modelId="{2585A99E-0141-45A2-957D-F737A8D37C8E}" type="pres">
      <dgm:prSet presAssocID="{0BAF4A2B-4E6B-41AC-8BFE-B96AF6D517DD}" presName="spacer" presStyleCnt="0"/>
      <dgm:spPr/>
    </dgm:pt>
    <dgm:pt modelId="{4D2B8FF7-CF8D-4B45-ACD0-FDDE9BF2FCBA}" type="pres">
      <dgm:prSet presAssocID="{7BAC4E0C-4026-417F-B934-A638B431A129}" presName="comp" presStyleCnt="0"/>
      <dgm:spPr/>
    </dgm:pt>
    <dgm:pt modelId="{B620E5E1-A25B-495F-82D4-C5572CB7325B}" type="pres">
      <dgm:prSet presAssocID="{7BAC4E0C-4026-417F-B934-A638B431A129}" presName="box" presStyleLbl="node1" presStyleIdx="2" presStyleCnt="3"/>
      <dgm:spPr/>
    </dgm:pt>
    <dgm:pt modelId="{BB1C5B61-F64C-4A32-8216-02806E7006B0}" type="pres">
      <dgm:prSet presAssocID="{7BAC4E0C-4026-417F-B934-A638B431A129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F36A996B-4B35-4233-B5BB-6FA3F30FC860}" type="pres">
      <dgm:prSet presAssocID="{7BAC4E0C-4026-417F-B934-A638B431A129}" presName="text" presStyleLbl="node1" presStyleIdx="2" presStyleCnt="3">
        <dgm:presLayoutVars>
          <dgm:bulletEnabled val="1"/>
        </dgm:presLayoutVars>
      </dgm:prSet>
      <dgm:spPr/>
    </dgm:pt>
  </dgm:ptLst>
  <dgm:cxnLst>
    <dgm:cxn modelId="{79871604-3903-498D-8620-B94678B5CBD7}" type="presOf" srcId="{53BD11B1-A62A-43F4-8022-E91358466C72}" destId="{F4943473-1F3E-4956-A6CD-5422E3CF867A}" srcOrd="0" destOrd="0" presId="urn:microsoft.com/office/officeart/2005/8/layout/vList4"/>
    <dgm:cxn modelId="{21E2D112-1C5D-4C67-B8DC-10E5BE9FC187}" type="presOf" srcId="{B56C0406-9FF1-468A-9266-571E679DB2F2}" destId="{CA3EE56B-305F-4269-AA89-CAFFBD33CA43}" srcOrd="0" destOrd="0" presId="urn:microsoft.com/office/officeart/2005/8/layout/vList4"/>
    <dgm:cxn modelId="{5648BD17-7F68-420D-9897-C420ADADF897}" type="presOf" srcId="{03670605-C9CA-41F4-B2CB-CC6D8627A106}" destId="{F4943473-1F3E-4956-A6CD-5422E3CF867A}" srcOrd="0" destOrd="2" presId="urn:microsoft.com/office/officeart/2005/8/layout/vList4"/>
    <dgm:cxn modelId="{1F5F3E28-9F7C-4AA9-BEDB-B13BB89EE57C}" type="presOf" srcId="{BA65545C-6B3F-4011-8E1B-208518013D05}" destId="{C7F4F063-7B70-425F-9F13-B90C6A3275A8}" srcOrd="1" destOrd="2" presId="urn:microsoft.com/office/officeart/2005/8/layout/vList4"/>
    <dgm:cxn modelId="{B4881D2F-BAED-4A72-A3DF-ACBC3039447F}" srcId="{7BAC4E0C-4026-417F-B934-A638B431A129}" destId="{09A10FED-78BA-4A0B-95F7-210F204DD80C}" srcOrd="0" destOrd="0" parTransId="{7A4C0D0B-5132-455B-AA46-E9BBE1D1660F}" sibTransId="{BCA2A549-B281-4FD1-8A4C-43472DACC551}"/>
    <dgm:cxn modelId="{B4F9CE31-C493-4468-97CC-17A793531593}" srcId="{B56C0406-9FF1-468A-9266-571E679DB2F2}" destId="{7BAC4E0C-4026-417F-B934-A638B431A129}" srcOrd="2" destOrd="0" parTransId="{CA910D0B-7FBC-4E96-B3B3-94569C6121FC}" sibTransId="{9CE605E6-50D1-4C04-A739-1B9EEB4CC07F}"/>
    <dgm:cxn modelId="{98C5C238-FB2F-43A2-9B70-17F4359F0ED5}" type="presOf" srcId="{2900B10A-9ACD-4104-967D-3DFD8B291E4A}" destId="{56311F85-4E9C-46C9-8B65-9E8E5160B045}" srcOrd="0" destOrd="0" presId="urn:microsoft.com/office/officeart/2005/8/layout/vList4"/>
    <dgm:cxn modelId="{A8993D5E-698A-481B-B258-03B713C22759}" type="presOf" srcId="{53BD11B1-A62A-43F4-8022-E91358466C72}" destId="{289EE760-DE1F-4E77-8323-112126040571}" srcOrd="1" destOrd="0" presId="urn:microsoft.com/office/officeart/2005/8/layout/vList4"/>
    <dgm:cxn modelId="{8DF37560-DE15-4BEF-A6C3-DDCC4C800966}" type="presOf" srcId="{5FCBAEE4-6B6F-493C-BBC1-FCDD76F54BA6}" destId="{289EE760-DE1F-4E77-8323-112126040571}" srcOrd="1" destOrd="1" presId="urn:microsoft.com/office/officeart/2005/8/layout/vList4"/>
    <dgm:cxn modelId="{37852B4C-45C1-4D66-B3B7-8C149102D436}" type="presOf" srcId="{7BAC4E0C-4026-417F-B934-A638B431A129}" destId="{B620E5E1-A25B-495F-82D4-C5572CB7325B}" srcOrd="0" destOrd="0" presId="urn:microsoft.com/office/officeart/2005/8/layout/vList4"/>
    <dgm:cxn modelId="{28F97776-87A9-4848-B1A7-9344C19E8E1E}" type="presOf" srcId="{87ED0058-0B43-4497-BB41-BF1C6360432A}" destId="{56311F85-4E9C-46C9-8B65-9E8E5160B045}" srcOrd="0" destOrd="1" presId="urn:microsoft.com/office/officeart/2005/8/layout/vList4"/>
    <dgm:cxn modelId="{EB48FA89-8B25-425A-8890-1820FFBB27CF}" type="presOf" srcId="{7BAC4E0C-4026-417F-B934-A638B431A129}" destId="{F36A996B-4B35-4233-B5BB-6FA3F30FC860}" srcOrd="1" destOrd="0" presId="urn:microsoft.com/office/officeart/2005/8/layout/vList4"/>
    <dgm:cxn modelId="{C59F459D-9A88-417E-8F0F-1E1890EE8269}" type="presOf" srcId="{03670605-C9CA-41F4-B2CB-CC6D8627A106}" destId="{289EE760-DE1F-4E77-8323-112126040571}" srcOrd="1" destOrd="2" presId="urn:microsoft.com/office/officeart/2005/8/layout/vList4"/>
    <dgm:cxn modelId="{B190F4AB-F7F1-4E9A-8298-CE0F6B8319F5}" srcId="{B56C0406-9FF1-468A-9266-571E679DB2F2}" destId="{2900B10A-9ACD-4104-967D-3DFD8B291E4A}" srcOrd="0" destOrd="0" parTransId="{E70AE0C4-6441-4CEA-BC9C-74240AF0EBBB}" sibTransId="{469524E9-419A-4225-A8E3-07EBF03D68BB}"/>
    <dgm:cxn modelId="{A65B97B1-91B6-4E9A-A846-0B9FCACEB44A}" type="presOf" srcId="{09A10FED-78BA-4A0B-95F7-210F204DD80C}" destId="{F36A996B-4B35-4233-B5BB-6FA3F30FC860}" srcOrd="1" destOrd="1" presId="urn:microsoft.com/office/officeart/2005/8/layout/vList4"/>
    <dgm:cxn modelId="{9F8040B2-6494-427D-ABCD-2193194140AE}" type="presOf" srcId="{BD3254EA-7C90-41E0-861F-C89F4B42ED0F}" destId="{B620E5E1-A25B-495F-82D4-C5572CB7325B}" srcOrd="0" destOrd="2" presId="urn:microsoft.com/office/officeart/2005/8/layout/vList4"/>
    <dgm:cxn modelId="{C5AA1DB3-D9FE-4DEF-9670-801E8C2EBFF0}" type="presOf" srcId="{87ED0058-0B43-4497-BB41-BF1C6360432A}" destId="{C7F4F063-7B70-425F-9F13-B90C6A3275A8}" srcOrd="1" destOrd="1" presId="urn:microsoft.com/office/officeart/2005/8/layout/vList4"/>
    <dgm:cxn modelId="{97EB2BB4-A4E6-4375-B438-84415B55980F}" type="presOf" srcId="{2900B10A-9ACD-4104-967D-3DFD8B291E4A}" destId="{C7F4F063-7B70-425F-9F13-B90C6A3275A8}" srcOrd="1" destOrd="0" presId="urn:microsoft.com/office/officeart/2005/8/layout/vList4"/>
    <dgm:cxn modelId="{D5A54CB4-4033-4A9C-B042-C20157287838}" type="presOf" srcId="{BA65545C-6B3F-4011-8E1B-208518013D05}" destId="{56311F85-4E9C-46C9-8B65-9E8E5160B045}" srcOrd="0" destOrd="2" presId="urn:microsoft.com/office/officeart/2005/8/layout/vList4"/>
    <dgm:cxn modelId="{740255CF-7A49-4BD3-985A-D83E01846603}" srcId="{2900B10A-9ACD-4104-967D-3DFD8B291E4A}" destId="{BA65545C-6B3F-4011-8E1B-208518013D05}" srcOrd="1" destOrd="0" parTransId="{A6CE7B74-DA82-4CEC-83ED-6A355643A951}" sibTransId="{2EF5A75E-14E4-4833-AAB3-B836BE68417D}"/>
    <dgm:cxn modelId="{3D4669D6-C606-42D9-A725-C729E760A45D}" srcId="{53BD11B1-A62A-43F4-8022-E91358466C72}" destId="{03670605-C9CA-41F4-B2CB-CC6D8627A106}" srcOrd="1" destOrd="0" parTransId="{8855BE01-8A03-4A21-8ACF-805C0DEC1971}" sibTransId="{60303486-696D-4EF1-A616-712EE4424351}"/>
    <dgm:cxn modelId="{A64F5CDD-572B-4A14-83CD-492253738CAF}" type="presOf" srcId="{BD3254EA-7C90-41E0-861F-C89F4B42ED0F}" destId="{F36A996B-4B35-4233-B5BB-6FA3F30FC860}" srcOrd="1" destOrd="2" presId="urn:microsoft.com/office/officeart/2005/8/layout/vList4"/>
    <dgm:cxn modelId="{BAC988DF-6FB9-4494-A6FD-49C5BCDB1080}" srcId="{53BD11B1-A62A-43F4-8022-E91358466C72}" destId="{5FCBAEE4-6B6F-493C-BBC1-FCDD76F54BA6}" srcOrd="0" destOrd="0" parTransId="{419417F3-0239-4ED2-909E-86D8A22D4A8C}" sibTransId="{4877CC44-27B2-44DC-8159-B4DC9521E0EF}"/>
    <dgm:cxn modelId="{E2F1F7E4-05C9-4170-BD78-2293BBB9CE3F}" srcId="{7BAC4E0C-4026-417F-B934-A638B431A129}" destId="{BD3254EA-7C90-41E0-861F-C89F4B42ED0F}" srcOrd="1" destOrd="0" parTransId="{459504F5-8703-4A35-AA1A-F89E02B416F8}" sibTransId="{6BD6BE9A-21D7-422F-8E02-4C8AC6CFA3AF}"/>
    <dgm:cxn modelId="{0A879EE5-20CF-47D6-920F-B4810D9711DD}" type="presOf" srcId="{5FCBAEE4-6B6F-493C-BBC1-FCDD76F54BA6}" destId="{F4943473-1F3E-4956-A6CD-5422E3CF867A}" srcOrd="0" destOrd="1" presId="urn:microsoft.com/office/officeart/2005/8/layout/vList4"/>
    <dgm:cxn modelId="{A5AAA9E5-1020-4F94-ADA8-8FD6A9837D6D}" type="presOf" srcId="{09A10FED-78BA-4A0B-95F7-210F204DD80C}" destId="{B620E5E1-A25B-495F-82D4-C5572CB7325B}" srcOrd="0" destOrd="1" presId="urn:microsoft.com/office/officeart/2005/8/layout/vList4"/>
    <dgm:cxn modelId="{E32299EC-E5B6-41DE-AA12-8C069B7724A3}" srcId="{B56C0406-9FF1-468A-9266-571E679DB2F2}" destId="{53BD11B1-A62A-43F4-8022-E91358466C72}" srcOrd="1" destOrd="0" parTransId="{6542CF4C-3D20-4B47-9E40-202791C7CBF6}" sibTransId="{0BAF4A2B-4E6B-41AC-8BFE-B96AF6D517DD}"/>
    <dgm:cxn modelId="{15EB46F0-7F15-41D1-9E84-E04D2E62A269}" srcId="{2900B10A-9ACD-4104-967D-3DFD8B291E4A}" destId="{87ED0058-0B43-4497-BB41-BF1C6360432A}" srcOrd="0" destOrd="0" parTransId="{1C4C5EE7-BC46-4FCD-926F-9F5A5F864310}" sibTransId="{BB096CFC-C65D-42E7-8796-5BAD109E0801}"/>
    <dgm:cxn modelId="{65AA5E8F-8752-41C8-AC5F-9B440F3DA579}" type="presParOf" srcId="{CA3EE56B-305F-4269-AA89-CAFFBD33CA43}" destId="{E8B2E9A5-04A2-477E-A0D8-C4560E2D65E7}" srcOrd="0" destOrd="0" presId="urn:microsoft.com/office/officeart/2005/8/layout/vList4"/>
    <dgm:cxn modelId="{579778EA-56E2-4DAC-88BE-6C61460CD188}" type="presParOf" srcId="{E8B2E9A5-04A2-477E-A0D8-C4560E2D65E7}" destId="{56311F85-4E9C-46C9-8B65-9E8E5160B045}" srcOrd="0" destOrd="0" presId="urn:microsoft.com/office/officeart/2005/8/layout/vList4"/>
    <dgm:cxn modelId="{3AA00B1B-CE5E-4CB3-9C7B-7DDDCE51F692}" type="presParOf" srcId="{E8B2E9A5-04A2-477E-A0D8-C4560E2D65E7}" destId="{EFA0B36B-7049-4B23-9000-97BE6FB86A68}" srcOrd="1" destOrd="0" presId="urn:microsoft.com/office/officeart/2005/8/layout/vList4"/>
    <dgm:cxn modelId="{9B8DF9A6-7F66-4CD4-A375-6115A4941394}" type="presParOf" srcId="{E8B2E9A5-04A2-477E-A0D8-C4560E2D65E7}" destId="{C7F4F063-7B70-425F-9F13-B90C6A3275A8}" srcOrd="2" destOrd="0" presId="urn:microsoft.com/office/officeart/2005/8/layout/vList4"/>
    <dgm:cxn modelId="{0ABAD470-C436-494C-A9DE-761A423CAE75}" type="presParOf" srcId="{CA3EE56B-305F-4269-AA89-CAFFBD33CA43}" destId="{D42625FD-C576-4007-89AE-759255471EDA}" srcOrd="1" destOrd="0" presId="urn:microsoft.com/office/officeart/2005/8/layout/vList4"/>
    <dgm:cxn modelId="{B9DCB71E-736B-4840-BB0F-78A56AA13708}" type="presParOf" srcId="{CA3EE56B-305F-4269-AA89-CAFFBD33CA43}" destId="{A3C4DE2F-62E7-434B-879E-9711C0AC25C4}" srcOrd="2" destOrd="0" presId="urn:microsoft.com/office/officeart/2005/8/layout/vList4"/>
    <dgm:cxn modelId="{13D8CAEF-3FFD-4233-834B-ED095C72F741}" type="presParOf" srcId="{A3C4DE2F-62E7-434B-879E-9711C0AC25C4}" destId="{F4943473-1F3E-4956-A6CD-5422E3CF867A}" srcOrd="0" destOrd="0" presId="urn:microsoft.com/office/officeart/2005/8/layout/vList4"/>
    <dgm:cxn modelId="{5D23F84C-C0DE-474A-A43E-0037563ECDE0}" type="presParOf" srcId="{A3C4DE2F-62E7-434B-879E-9711C0AC25C4}" destId="{919BC314-F860-4251-AAB2-A81E6892674E}" srcOrd="1" destOrd="0" presId="urn:microsoft.com/office/officeart/2005/8/layout/vList4"/>
    <dgm:cxn modelId="{AA347FD8-B341-4E1B-B9E5-00FAED1AE3CC}" type="presParOf" srcId="{A3C4DE2F-62E7-434B-879E-9711C0AC25C4}" destId="{289EE760-DE1F-4E77-8323-112126040571}" srcOrd="2" destOrd="0" presId="urn:microsoft.com/office/officeart/2005/8/layout/vList4"/>
    <dgm:cxn modelId="{313C4F96-2CB3-4CD2-AD63-DF84C043613B}" type="presParOf" srcId="{CA3EE56B-305F-4269-AA89-CAFFBD33CA43}" destId="{2585A99E-0141-45A2-957D-F737A8D37C8E}" srcOrd="3" destOrd="0" presId="urn:microsoft.com/office/officeart/2005/8/layout/vList4"/>
    <dgm:cxn modelId="{58EDC266-37C4-45FE-9B74-64760F2C276D}" type="presParOf" srcId="{CA3EE56B-305F-4269-AA89-CAFFBD33CA43}" destId="{4D2B8FF7-CF8D-4B45-ACD0-FDDE9BF2FCBA}" srcOrd="4" destOrd="0" presId="urn:microsoft.com/office/officeart/2005/8/layout/vList4"/>
    <dgm:cxn modelId="{D9C521A5-CAD7-4AE7-A478-592E7E140985}" type="presParOf" srcId="{4D2B8FF7-CF8D-4B45-ACD0-FDDE9BF2FCBA}" destId="{B620E5E1-A25B-495F-82D4-C5572CB7325B}" srcOrd="0" destOrd="0" presId="urn:microsoft.com/office/officeart/2005/8/layout/vList4"/>
    <dgm:cxn modelId="{8ABB94EB-272E-4F99-8D4B-8BFC76712C0E}" type="presParOf" srcId="{4D2B8FF7-CF8D-4B45-ACD0-FDDE9BF2FCBA}" destId="{BB1C5B61-F64C-4A32-8216-02806E7006B0}" srcOrd="1" destOrd="0" presId="urn:microsoft.com/office/officeart/2005/8/layout/vList4"/>
    <dgm:cxn modelId="{EE4879DB-9F04-435F-AFF8-179CDF605821}" type="presParOf" srcId="{4D2B8FF7-CF8D-4B45-ACD0-FDDE9BF2FCBA}" destId="{F36A996B-4B35-4233-B5BB-6FA3F30FC86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5DC29E-7906-46F9-9D3E-13E6DA51067E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B7C16A-0B44-4C8A-BA48-1F2D05AD1EFB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Introduction &amp; Approach</a:t>
          </a:r>
        </a:p>
      </dsp:txBody>
      <dsp:txXfrm>
        <a:off x="0" y="0"/>
        <a:ext cx="10515600" cy="1087834"/>
      </dsp:txXfrm>
    </dsp:sp>
    <dsp:sp modelId="{B37BD4A0-5EE4-41A7-BDE4-530093E24B85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69A852-8E77-4E83-BAA2-E00A96B117C5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Apollo and Viking</a:t>
          </a:r>
        </a:p>
      </dsp:txBody>
      <dsp:txXfrm>
        <a:off x="0" y="1087834"/>
        <a:ext cx="10515600" cy="1087834"/>
      </dsp:txXfrm>
    </dsp:sp>
    <dsp:sp modelId="{39016ECA-BD03-476B-BCCF-0E93C6F3B22A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E8EC1-721E-4DF0-8038-207F73D86BA1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Research Since Apollo</a:t>
          </a:r>
        </a:p>
      </dsp:txBody>
      <dsp:txXfrm>
        <a:off x="0" y="2175669"/>
        <a:ext cx="10515600" cy="1087834"/>
      </dsp:txXfrm>
    </dsp:sp>
    <dsp:sp modelId="{9086AAA6-A265-44E5-A061-94716004FDD9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2C5D7-A690-4ADE-AB51-3613AE245DC1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Present and Future Efforts</a:t>
          </a:r>
        </a:p>
      </dsp:txBody>
      <dsp:txXfrm>
        <a:off x="0" y="3263503"/>
        <a:ext cx="10515600" cy="10878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DADB6-7CBB-4FC0-A72A-DC7AC9A2837E}">
      <dsp:nvSpPr>
        <dsp:cNvPr id="0" name=""/>
        <dsp:cNvSpPr/>
      </dsp:nvSpPr>
      <dsp:spPr>
        <a:xfrm>
          <a:off x="1827081" y="13070"/>
          <a:ext cx="4779221" cy="4779221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2494450" y="576643"/>
        <a:ext cx="2755587" cy="3652075"/>
      </dsp:txXfrm>
    </dsp:sp>
    <dsp:sp modelId="{ADC4BCA4-F1B9-45EE-90B1-8482F8CDE718}">
      <dsp:nvSpPr>
        <dsp:cNvPr id="0" name=""/>
        <dsp:cNvSpPr/>
      </dsp:nvSpPr>
      <dsp:spPr>
        <a:xfrm>
          <a:off x="3890609" y="13070"/>
          <a:ext cx="4779221" cy="4779221"/>
        </a:xfrm>
        <a:prstGeom prst="ellipse">
          <a:avLst/>
        </a:prstGeom>
        <a:solidFill>
          <a:schemeClr val="accent5">
            <a:alpha val="50000"/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5246875" y="576643"/>
        <a:ext cx="2755587" cy="36520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71629-3982-4C27-A763-8D65501652A9}">
      <dsp:nvSpPr>
        <dsp:cNvPr id="0" name=""/>
        <dsp:cNvSpPr/>
      </dsp:nvSpPr>
      <dsp:spPr>
        <a:xfrm>
          <a:off x="3108919" y="1297316"/>
          <a:ext cx="1661951" cy="166215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2B24951-D263-4162-9FD0-F664EF513974}">
      <dsp:nvSpPr>
        <dsp:cNvPr id="0" name=""/>
        <dsp:cNvSpPr/>
      </dsp:nvSpPr>
      <dsp:spPr>
        <a:xfrm>
          <a:off x="2987735" y="0"/>
          <a:ext cx="1904319" cy="10191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Mission planning &amp; operations</a:t>
          </a:r>
        </a:p>
      </dsp:txBody>
      <dsp:txXfrm>
        <a:off x="2987735" y="0"/>
        <a:ext cx="1904319" cy="1019101"/>
      </dsp:txXfrm>
    </dsp:sp>
    <dsp:sp modelId="{D4246490-42BE-42DE-BAF4-537803AB5DD5}">
      <dsp:nvSpPr>
        <dsp:cNvPr id="0" name=""/>
        <dsp:cNvSpPr/>
      </dsp:nvSpPr>
      <dsp:spPr>
        <a:xfrm>
          <a:off x="3596425" y="1531710"/>
          <a:ext cx="1661951" cy="166215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7614387-C740-46C8-85B9-7CC1C07A5C29}">
      <dsp:nvSpPr>
        <dsp:cNvPr id="0" name=""/>
        <dsp:cNvSpPr/>
      </dsp:nvSpPr>
      <dsp:spPr>
        <a:xfrm>
          <a:off x="5463350" y="968146"/>
          <a:ext cx="1800447" cy="11210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Fluid physics</a:t>
          </a:r>
        </a:p>
      </dsp:txBody>
      <dsp:txXfrm>
        <a:off x="5463350" y="968146"/>
        <a:ext cx="1800447" cy="1121011"/>
      </dsp:txXfrm>
    </dsp:sp>
    <dsp:sp modelId="{5D5729E4-1820-4B10-B461-0990843A595A}">
      <dsp:nvSpPr>
        <dsp:cNvPr id="0" name=""/>
        <dsp:cNvSpPr/>
      </dsp:nvSpPr>
      <dsp:spPr>
        <a:xfrm>
          <a:off x="3716224" y="2059095"/>
          <a:ext cx="1661951" cy="166215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FB09072-BCDD-48D7-B65F-27599C816C5B}">
      <dsp:nvSpPr>
        <dsp:cNvPr id="0" name=""/>
        <dsp:cNvSpPr/>
      </dsp:nvSpPr>
      <dsp:spPr>
        <a:xfrm>
          <a:off x="5636470" y="2394889"/>
          <a:ext cx="1765823" cy="119744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Granular mechanics</a:t>
          </a:r>
        </a:p>
      </dsp:txBody>
      <dsp:txXfrm>
        <a:off x="5636470" y="2394889"/>
        <a:ext cx="1765823" cy="1197444"/>
      </dsp:txXfrm>
    </dsp:sp>
    <dsp:sp modelId="{A6976A96-30E8-4E7D-B9AE-7893D14E34AF}">
      <dsp:nvSpPr>
        <dsp:cNvPr id="0" name=""/>
        <dsp:cNvSpPr/>
      </dsp:nvSpPr>
      <dsp:spPr>
        <a:xfrm>
          <a:off x="3378986" y="2482022"/>
          <a:ext cx="1661951" cy="166215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2655FEF-761F-464E-AB65-282C69EFE3F0}">
      <dsp:nvSpPr>
        <dsp:cNvPr id="0" name=""/>
        <dsp:cNvSpPr/>
      </dsp:nvSpPr>
      <dsp:spPr>
        <a:xfrm>
          <a:off x="4874742" y="3999974"/>
          <a:ext cx="1904319" cy="109553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Planetary science &amp; geology</a:t>
          </a:r>
        </a:p>
      </dsp:txBody>
      <dsp:txXfrm>
        <a:off x="4874742" y="3999974"/>
        <a:ext cx="1904319" cy="1095534"/>
      </dsp:txXfrm>
    </dsp:sp>
    <dsp:sp modelId="{3ED0CB76-403D-49E6-8AB6-1E306AAF54E2}">
      <dsp:nvSpPr>
        <dsp:cNvPr id="0" name=""/>
        <dsp:cNvSpPr/>
      </dsp:nvSpPr>
      <dsp:spPr>
        <a:xfrm>
          <a:off x="2838852" y="2482022"/>
          <a:ext cx="1661951" cy="166215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ABA6486-9E53-4138-85F5-44614A8CD72E}">
      <dsp:nvSpPr>
        <dsp:cNvPr id="0" name=""/>
        <dsp:cNvSpPr/>
      </dsp:nvSpPr>
      <dsp:spPr>
        <a:xfrm>
          <a:off x="1100728" y="3999974"/>
          <a:ext cx="1904319" cy="109553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Testing capability</a:t>
          </a:r>
        </a:p>
      </dsp:txBody>
      <dsp:txXfrm>
        <a:off x="1100728" y="3999974"/>
        <a:ext cx="1904319" cy="1095534"/>
      </dsp:txXfrm>
    </dsp:sp>
    <dsp:sp modelId="{62595CFA-A276-4473-B705-8F2CBB45EF3F}">
      <dsp:nvSpPr>
        <dsp:cNvPr id="0" name=""/>
        <dsp:cNvSpPr/>
      </dsp:nvSpPr>
      <dsp:spPr>
        <a:xfrm>
          <a:off x="2501614" y="2059095"/>
          <a:ext cx="1661951" cy="166215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4C5D240-7363-4455-9673-2DB09C39DDEA}">
      <dsp:nvSpPr>
        <dsp:cNvPr id="0" name=""/>
        <dsp:cNvSpPr/>
      </dsp:nvSpPr>
      <dsp:spPr>
        <a:xfrm>
          <a:off x="477496" y="2394889"/>
          <a:ext cx="1765823" cy="119744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Modeling &amp; simulation </a:t>
          </a:r>
        </a:p>
      </dsp:txBody>
      <dsp:txXfrm>
        <a:off x="477496" y="2394889"/>
        <a:ext cx="1765823" cy="1197444"/>
      </dsp:txXfrm>
    </dsp:sp>
    <dsp:sp modelId="{916E3AE0-8103-4AE7-BCBB-C0C32E0EAF8B}">
      <dsp:nvSpPr>
        <dsp:cNvPr id="0" name=""/>
        <dsp:cNvSpPr/>
      </dsp:nvSpPr>
      <dsp:spPr>
        <a:xfrm>
          <a:off x="2621413" y="1531710"/>
          <a:ext cx="1661951" cy="166215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56C28B0-7469-4D95-BD59-D8ECB7617661}">
      <dsp:nvSpPr>
        <dsp:cNvPr id="0" name=""/>
        <dsp:cNvSpPr/>
      </dsp:nvSpPr>
      <dsp:spPr>
        <a:xfrm>
          <a:off x="615992" y="968146"/>
          <a:ext cx="1800447" cy="11210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Diagnostics &amp; instrumentation</a:t>
          </a:r>
        </a:p>
      </dsp:txBody>
      <dsp:txXfrm>
        <a:off x="615992" y="968146"/>
        <a:ext cx="1800447" cy="11210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311F85-4E9C-46C9-8B65-9E8E5160B045}">
      <dsp:nvSpPr>
        <dsp:cNvPr id="0" name=""/>
        <dsp:cNvSpPr/>
      </dsp:nvSpPr>
      <dsp:spPr>
        <a:xfrm>
          <a:off x="0" y="0"/>
          <a:ext cx="10515600" cy="135979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Modeling &amp; Simulation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Fills in testing and data gaps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Large uncertainty, current tools need quantitative validation</a:t>
          </a:r>
        </a:p>
      </dsp:txBody>
      <dsp:txXfrm>
        <a:off x="2239099" y="0"/>
        <a:ext cx="8276500" cy="1359793"/>
      </dsp:txXfrm>
    </dsp:sp>
    <dsp:sp modelId="{EFA0B36B-7049-4B23-9000-97BE6FB86A68}">
      <dsp:nvSpPr>
        <dsp:cNvPr id="0" name=""/>
        <dsp:cNvSpPr/>
      </dsp:nvSpPr>
      <dsp:spPr>
        <a:xfrm>
          <a:off x="135979" y="135979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1000" b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943473-1F3E-4956-A6CD-5422E3CF867A}">
      <dsp:nvSpPr>
        <dsp:cNvPr id="0" name=""/>
        <dsp:cNvSpPr/>
      </dsp:nvSpPr>
      <dsp:spPr>
        <a:xfrm>
          <a:off x="0" y="1495772"/>
          <a:ext cx="10515600" cy="1359793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Experimental Data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Varying levels of fidelity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Better control, instrumentation</a:t>
          </a:r>
        </a:p>
      </dsp:txBody>
      <dsp:txXfrm>
        <a:off x="2239099" y="1495772"/>
        <a:ext cx="8276500" cy="1359793"/>
      </dsp:txXfrm>
    </dsp:sp>
    <dsp:sp modelId="{919BC314-F860-4251-AAB2-A81E6892674E}">
      <dsp:nvSpPr>
        <dsp:cNvPr id="0" name=""/>
        <dsp:cNvSpPr/>
      </dsp:nvSpPr>
      <dsp:spPr>
        <a:xfrm>
          <a:off x="135979" y="1631751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0E5E1-A25B-495F-82D4-C5572CB7325B}">
      <dsp:nvSpPr>
        <dsp:cNvPr id="0" name=""/>
        <dsp:cNvSpPr/>
      </dsp:nvSpPr>
      <dsp:spPr>
        <a:xfrm>
          <a:off x="0" y="2991544"/>
          <a:ext cx="10515600" cy="1359793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Flight Data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Ground truth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Limited opportunities, data</a:t>
          </a:r>
        </a:p>
      </dsp:txBody>
      <dsp:txXfrm>
        <a:off x="2239099" y="2991544"/>
        <a:ext cx="8276500" cy="1359793"/>
      </dsp:txXfrm>
    </dsp:sp>
    <dsp:sp modelId="{BB1C5B61-F64C-4A32-8216-02806E7006B0}">
      <dsp:nvSpPr>
        <dsp:cNvPr id="0" name=""/>
        <dsp:cNvSpPr/>
      </dsp:nvSpPr>
      <dsp:spPr>
        <a:xfrm>
          <a:off x="135979" y="3127524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9F566-D57F-41E6-9DB2-F39665A6F073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FF00C-A2E6-4104-8341-8CE19CEA3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s.nasa.gov/details-Apollo%2011%2045th%20Anniversary%20Resource%20Reel.html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spacex/25254688767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images.nasa.gov/details-STS-127%20Launch%20HD" TargetMode="External"/><Relationship Id="rId4" Type="http://schemas.openxmlformats.org/officeDocument/2006/relationships/hyperlink" Target="https://creativecommons.org/licenses/by-nc/2.0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vs.gsfc.nasa.gov/13744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fense.gov/Multimedia/Photos/igphoto/2001899109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mars.nasa.gov/resources/27351/perseverances-mastcam-z-views-ingenuitys-47th-takeoff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eolian_processes#/media/File:KelsoSand.JPG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citations/20210018148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citations/20070031010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ntrs.nasa.gov/citations/19690013268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gupubs.onlinelibrary.wiley.com/doi/epdf/10.1029/JB073i022p07169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gupubs.onlinelibrary.wiley.com/doi/full/10.1029/2010JE003745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sciencedirect.com/science/article/pii/S001910351000432X" TargetMode="Externa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c.aiaa.org/doi/10.2514/3.4487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citations/19730019005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515/acgeo-2015-0005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gupubs.onlinelibrary.wiley.com/doi/full/10.1029/2010JE003745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mission_pages/LRO/news/apollo-sites.html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flickr.com/photos/projectapolloarchive/21634078426/" TargetMode="Externa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0906.0196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mission_pages/phoenix/images/raw/RAC/RS005EFF896663219_11730MDM1.html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109.02523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Apollo video source: </a:t>
            </a:r>
            <a:r>
              <a:rPr lang="en-US">
                <a:hlinkClick r:id="rId3"/>
              </a:rPr>
              <a:t>Apollo 11 45th Anniversary Resource Reel | NASA Image and Video Library</a:t>
            </a:r>
            <a:r>
              <a:rPr lang="en-US"/>
              <a:t> (trimmed/compressed by the author)</a:t>
            </a:r>
          </a:p>
          <a:p>
            <a:r>
              <a:rPr lang="en-US"/>
              <a:t>M2020 landing video: NASA/JPL (trimmed/compressed by the author)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D6F35-7EBB-4CDD-93A1-453636D6A5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06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SpaceX Photo: </a:t>
            </a:r>
            <a:r>
              <a:rPr lang="en-US">
                <a:hlinkClick r:id="rId3"/>
              </a:rPr>
              <a:t>Falcon Heavy Demo Mission | Official SpaceX Photos | Flickr</a:t>
            </a:r>
            <a:r>
              <a:rPr lang="en-US"/>
              <a:t> / </a:t>
            </a:r>
            <a:r>
              <a:rPr lang="en-US">
                <a:hlinkClick r:id="rId4"/>
              </a:rPr>
              <a:t>Creative Commons — Attribution-</a:t>
            </a:r>
            <a:r>
              <a:rPr lang="en-US" err="1">
                <a:hlinkClick r:id="rId4"/>
              </a:rPr>
              <a:t>NonCommercial</a:t>
            </a:r>
            <a:r>
              <a:rPr lang="en-US">
                <a:hlinkClick r:id="rId4"/>
              </a:rPr>
              <a:t> 2.0 Generic — CC BY-NC 2.0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Shuttle video source: </a:t>
            </a:r>
            <a:r>
              <a:rPr lang="en-US">
                <a:hlinkClick r:id="rId5"/>
              </a:rPr>
              <a:t>NASA Image and Video Library</a:t>
            </a:r>
            <a:r>
              <a:rPr lang="en-US"/>
              <a:t> (trimmed by author)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CC47C-2610-4B67-926F-79B6E73677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05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NASA SVS | OSIRIS-REx Post-TAG Briefing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CC47C-2610-4B67-926F-79B6E73677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39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DOD Photo: </a:t>
            </a:r>
            <a:r>
              <a:rPr lang="en-US">
                <a:hlinkClick r:id="rId3"/>
              </a:rPr>
              <a:t>Black Hawk Landing (defense.gov)</a:t>
            </a:r>
            <a:endParaRPr lang="en-US"/>
          </a:p>
          <a:p>
            <a:r>
              <a:rPr lang="en-US"/>
              <a:t>Ingenuity video: </a:t>
            </a:r>
            <a:r>
              <a:rPr lang="en-US">
                <a:hlinkClick r:id="rId4"/>
              </a:rPr>
              <a:t>Perseverance's </a:t>
            </a:r>
            <a:r>
              <a:rPr lang="en-US" err="1">
                <a:hlinkClick r:id="rId4"/>
              </a:rPr>
              <a:t>Mastcam</a:t>
            </a:r>
            <a:r>
              <a:rPr lang="en-US">
                <a:hlinkClick r:id="rId4"/>
              </a:rPr>
              <a:t>-Z Views Ingenuity's 47th Takeoff – NASA Mars Exploration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CC47C-2610-4B67-926F-79B6E73677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53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 source: </a:t>
            </a:r>
            <a:r>
              <a:rPr lang="en-US" err="1">
                <a:hlinkClick r:id="rId3"/>
              </a:rPr>
              <a:t>KelsoSand</a:t>
            </a:r>
            <a:r>
              <a:rPr lang="en-US">
                <a:hlinkClick r:id="rId3"/>
              </a:rPr>
              <a:t> - Aeolian processes - Wikipedia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CC47C-2610-4B67-926F-79B6E73677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09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CC47C-2610-4B67-926F-79B6E73677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95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CC47C-2610-4B67-926F-79B6E73677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024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Experimental Data image source: PSI Project </a:t>
            </a:r>
          </a:p>
          <a:p>
            <a:r>
              <a:rPr lang="en-US"/>
              <a:t>M&amp;S/Flight Data images sourced from: </a:t>
            </a:r>
            <a:r>
              <a:rPr lang="en-US" sz="18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Plume-Surface Interaction: Maturing Predictive Environments for Propulsive Landing on the Moon and Mars - NASA Technical Reports Server (NTRS)</a:t>
            </a:r>
            <a:endParaRPr lang="en-US" sz="1800" u="sng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12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Video clip: </a:t>
            </a:r>
            <a:r>
              <a:rPr lang="en-US">
                <a:hlinkClick r:id="rId3"/>
              </a:rPr>
              <a:t>Scaled Lunar Module Jet Erosion Experiments - NASA Technical Reports Server (NTRS)</a:t>
            </a:r>
            <a:r>
              <a:rPr lang="en-US"/>
              <a:t> (Converted/trimmed by the author)</a:t>
            </a:r>
          </a:p>
          <a:p>
            <a:r>
              <a:rPr lang="en-US"/>
              <a:t>Image: </a:t>
            </a:r>
            <a:r>
              <a:rPr lang="en-US">
                <a:hlinkClick r:id="rId4"/>
              </a:rPr>
              <a:t>Scaled Lunar Module Jet Erosion Experiments - NASA Technical Reports Server (NTRS)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29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Image from Christensen et al. 1968: </a:t>
            </a:r>
            <a:r>
              <a:rPr lang="en-US">
                <a:hlinkClick r:id="rId3"/>
              </a:rPr>
              <a:t>Lunar surface mechanical properties (wiley.com)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46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Descent sequence from Metzger et al. 2011: </a:t>
            </a:r>
            <a:r>
              <a:rPr lang="en-US">
                <a:hlinkClick r:id="rId3"/>
              </a:rPr>
              <a:t>Phenomenology of soil erosion due to rocket exhaust on the Moon and the Mauna Kea lunar test site - Metzger - 2011 - Journal of Geophysical Research: Planets - Wiley Online Library</a:t>
            </a:r>
            <a:endParaRPr lang="en-US"/>
          </a:p>
          <a:p>
            <a:r>
              <a:rPr lang="en-US"/>
              <a:t>Image from </a:t>
            </a:r>
            <a:r>
              <a:rPr lang="en-US" err="1"/>
              <a:t>Immer</a:t>
            </a:r>
            <a:r>
              <a:rPr lang="en-US"/>
              <a:t> et al. 2011: </a:t>
            </a:r>
            <a:r>
              <a:rPr lang="en-US">
                <a:hlinkClick r:id="rId4"/>
              </a:rPr>
              <a:t>Apollo 12 Lunar Module exhaust plume impingement on Lunar Surveyor III – ScienceDirect</a:t>
            </a:r>
            <a:r>
              <a:rPr lang="en-US"/>
              <a:t>; NASA photograph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88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Figure from Scott and Ko (1968): </a:t>
            </a:r>
            <a:r>
              <a:rPr lang="en-US">
                <a:hlinkClick r:id="rId3"/>
              </a:rPr>
              <a:t>Transient rocket-engine gas flow in soil. | AIAA Journal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59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Site alteration effects from rocket exhaust </a:t>
            </a:r>
            <a:r>
              <a:rPr lang="en-US" dirty="0" err="1">
                <a:hlinkClick r:id="rId3"/>
              </a:rPr>
              <a:t>impingment</a:t>
            </a:r>
            <a:r>
              <a:rPr lang="en-US" dirty="0">
                <a:hlinkClick r:id="rId3"/>
              </a:rPr>
              <a:t> during a simulated Viking Mars landing. Part 1: Nozzle development and physical site alternation - NASA Technical Reports Server (NTRS)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73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>
                <a:latin typeface="ArialMT"/>
              </a:rPr>
              <a:t>Figure from Lane and Metzger (2015): </a:t>
            </a:r>
            <a:r>
              <a:rPr lang="en-US">
                <a:hlinkClick r:id="rId3"/>
              </a:rPr>
              <a:t>Estimation of Apollo Lunar Dust Transport using Optical Extinction Measurements | SpringerLink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81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Figure partially recreated from Metzger et al. 2009: </a:t>
            </a:r>
            <a:r>
              <a:rPr lang="en-US">
                <a:hlinkClick r:id="rId3"/>
              </a:rPr>
              <a:t>Phenomenology of soil erosion due to rocket exhaust on the Moon and the Mauna Kea lunar test site - Metzger - 2011 - Journal of Geophysical Research: Planets - Wiley Online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97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source: </a:t>
            </a:r>
            <a:r>
              <a:rPr lang="en-US" dirty="0">
                <a:hlinkClick r:id="rId3"/>
              </a:rPr>
              <a:t>New Images Offer Sharper View of Apollo Sites | NASA</a:t>
            </a:r>
            <a:endParaRPr lang="en-US" dirty="0"/>
          </a:p>
          <a:p>
            <a:r>
              <a:rPr lang="en-US" dirty="0"/>
              <a:t>Image source: </a:t>
            </a:r>
            <a:r>
              <a:rPr lang="en-US" dirty="0">
                <a:hlinkClick r:id="rId4"/>
              </a:rPr>
              <a:t>AS11-40-5902 | Apollo 11 Hasselblad image from film magazine… | Flickr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94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Figures from Metzger et al. 2009, sourced from this preprint, and are the work of a NASA employee: </a:t>
            </a:r>
            <a:r>
              <a:rPr lang="en-US">
                <a:hlinkClick r:id="rId3"/>
              </a:rPr>
              <a:t>[0906.0196] Jet-induced cratering of a granular surface with application to lunar spaceports (arxiv.org)</a:t>
            </a:r>
            <a:endParaRPr lang="en-US"/>
          </a:p>
          <a:p>
            <a:r>
              <a:rPr lang="en-US"/>
              <a:t>Published here: https://doi.org/10.1061/(ASCE)0893-1321(2009)22:1(24)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116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</a:t>
            </a:r>
            <a:r>
              <a:rPr lang="en-US" dirty="0">
                <a:hlinkClick r:id="rId3"/>
              </a:rPr>
              <a:t>NASA - Image from the Phoenix Lander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652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from Capecelatro (2022): </a:t>
            </a:r>
            <a:r>
              <a:rPr lang="en-US" dirty="0">
                <a:hlinkClick r:id="rId3"/>
              </a:rPr>
              <a:t>[2109.02523] Modeling high-speed gas-particle flows relevant to spacecraft landings: A review and perspectives (arxiv.org)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938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FF00C-A2E6-4104-8341-8CE19CEA3C8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83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005E5-A46A-4E70-85A7-B01B1E690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AE536-53E9-4CE2-A22C-9F8DE6BF5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6FD8-19B4-4BAC-8AA9-2DFA615818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787554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E5033-E3D9-41E3-AB09-5877B8E66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5754" y="6356350"/>
            <a:ext cx="6940492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B1CDF-3355-4176-BE85-2F0E30E1D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66246" y="6356350"/>
            <a:ext cx="1787554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51C42-8CBD-48EF-B9E2-01846BAE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97D81-CA1C-4264-AF19-57F5CDA4F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F9C3C-2542-465D-946D-BE5E610F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435217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C8EF1-C053-4F3C-9011-8D98C03F3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3417" y="6356350"/>
            <a:ext cx="7645165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BE42B-D409-434F-B60F-9B453DCEE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8582" y="6356350"/>
            <a:ext cx="1435217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5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22B92-0B8E-43E8-8CB1-06071E33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CA47A-EF4A-4AB7-A982-2811C790E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2EFC-B90E-4115-9113-3C3364796F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9527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EF7F7-573A-4A72-9E52-5B5DD869D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33475" y="6356350"/>
            <a:ext cx="712504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A35FD-CBBA-4800-AF1E-B87582195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524" y="6356350"/>
            <a:ext cx="1695275" cy="365125"/>
          </a:xfrm>
          <a:prstGeom prst="rect">
            <a:avLst/>
          </a:prstGeom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2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73E8C-A877-4F96-AEA3-9BDBF990B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9699F-CBD0-41AD-83F4-2372625B42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150A4-73FC-433B-A46F-78E021487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2F8558-21BA-4D72-BA14-6612EB68C1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66825C-3039-4138-BEA2-63EA49EF5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50444-B55F-477B-B820-6E065684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92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DF7E7-9893-42E7-8B89-9E6C3B85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90B13-36E4-4ACB-B066-DFA525B87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2AF5CC-8CE5-483E-BE48-2C54E219E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DF516E-BA68-413F-9809-90A9757490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4BAFCB-8296-49CF-8CF8-C94F328B5C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B7D9DA-8D20-42F0-B655-2698AD9A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D6F159-8EDB-4F0F-AE50-3DD476F18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C31EE6-9F50-4426-9C9E-3C764232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405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D5E5-8EE5-423F-9365-A53AB28A0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68A0FB-F6F5-4BA2-8282-C15A9BB649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022446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6E660F-4D89-4D18-8BC1-D0A5C28D0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0646" y="6356350"/>
            <a:ext cx="64707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CA9E10-8EB9-4180-8C89-FFA0646A9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1354" y="6356350"/>
            <a:ext cx="2022446" cy="365125"/>
          </a:xfrm>
          <a:prstGeom prst="rect">
            <a:avLst/>
          </a:prstGeom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5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0350AA-362F-4DE7-BA9B-0CC9509D2A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561051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B522C8-9CB5-41C8-A784-9BFD433F9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9251" y="6356350"/>
            <a:ext cx="7393497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19EB7-8CAA-4200-A4B7-7DB625029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92748" y="6356350"/>
            <a:ext cx="1561051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0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7BDCB-E8F1-4356-8DB0-3229B5740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E51CA-51AE-49F9-8064-80A45F84B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FCF34-F97D-4ED0-A07E-E14C7F7A5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4FBCD-955F-47B4-8DA4-C4C4F438C3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40B49-C678-4D36-9576-5BC605C9E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48930-6CD5-4BDA-BD41-468672BBB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2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E4B8-3AF1-4C50-B462-867E0E064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E75836-3DA5-44A8-ACC9-2D9880C677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B8C4F-6858-4A9E-AF15-6C5AA94E7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BE89B1-067C-45AF-A9F0-79139C7739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71924D-61F4-4BCD-A5C4-7E26C0DD5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8F23E-7BF8-4392-824A-EF0A599A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39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F15BA-07F0-4B6A-A3F8-E7766CEA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CD8CB-E43B-4FEC-988E-6A4C0DF71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DEEFE-5650-4746-8D6E-AE4D1804B9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2825D-0A2B-4299-A2DB-D4526EF8A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3743C-38E1-49FD-9DD0-65C0B3896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47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26ECEB-1F1F-4137-A05B-26D823074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1E120D-1E39-4940-8D1D-8F73320E9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1DE16-14BA-4655-ABED-089189EDD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8D7E3-D58E-40DA-A688-AE847348D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C73A4-B244-46A9-A669-2E1AD86A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03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00AAAC3-8F78-1C4C-B959-8C6F368DC10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/>
        </p:nvSpPr>
        <p:spPr>
          <a:xfrm>
            <a:off x="807260" y="651204"/>
            <a:ext cx="52887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E0EB3-2DBC-0F40-98D0-6652C60A2C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7260" y="2942387"/>
            <a:ext cx="7676340" cy="1274762"/>
          </a:xfrm>
        </p:spPr>
        <p:txBody>
          <a:bodyPr anchor="t">
            <a:noAutofit/>
          </a:bodyPr>
          <a:lstStyle>
            <a:lvl1pPr algn="l">
              <a:defRPr sz="4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9FCCA-7E9F-8345-AE4B-8A1649D46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7260" y="4364787"/>
            <a:ext cx="7676340" cy="1488440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CEA98A-6763-E14A-83EC-293F9BF56540}"/>
              </a:ext>
            </a:extLst>
          </p:cNvPr>
          <p:cNvSpPr txBox="1"/>
          <p:nvPr/>
        </p:nvSpPr>
        <p:spPr>
          <a:xfrm>
            <a:off x="10363913" y="6452046"/>
            <a:ext cx="1534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F59C2EB3-E198-FD49-8F89-87A45237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CFABE0-132B-4936-B011-B62150AA0AF1}" type="datetime1">
              <a:rPr lang="en-US" smtClean="0"/>
              <a:t>8/18/2023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9B83BAB-DC43-CD4D-96EE-48E7DC0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75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F93B7-9DF1-49D0-9914-DEBA31B0C297}" type="datetime1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354E203-5550-4749-BA5D-0525B1BE5A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4F4100-54F3-0E4B-827A-1261A60D5AC9}"/>
              </a:ext>
            </a:extLst>
          </p:cNvPr>
          <p:cNvSpPr txBox="1"/>
          <p:nvPr/>
        </p:nvSpPr>
        <p:spPr>
          <a:xfrm>
            <a:off x="11945815" y="25673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33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woo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1D4AA14-4063-2443-A9D6-0BCB844EB0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E0FFFE0-B1FF-4676-9EBB-3E156697E16A}" type="datetime1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543" y="1143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093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27E313-3DA8-8C46-8AD9-F5ECBC5ACB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A1AAE3E-3113-4D98-BA3A-D9FB00846141}" type="datetime1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89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1E86-7A73-5B47-893D-57C07E3F2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21C57-5C13-7442-8B9B-C43590233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C8F913-E8D8-7A43-B5CA-55E34B8BD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C65B3-D09A-7C49-90AF-3732B38B5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FC96-07C5-4787-BC29-0F6F93B1BBC2}" type="datetime1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28249-EB91-B84C-A7A8-BF47D24C9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4B752-72EA-CB43-88DF-11D337EE6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51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F7714-F9DE-5549-A994-E31DDFC27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7BC61-2A6B-F14D-AEE7-F6FE4689F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885B73-736E-5541-A0FF-612927D0F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DF2F5D-4F65-5446-9DED-1A5834D1B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DB25A-2C98-7842-A2B3-468F36DE21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2AA16-D324-D448-93CC-86341AC7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4859-9B4A-4A06-A411-B494B9D034E1}" type="datetime1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A97442-3BAC-C744-955E-3FA557640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C992F-CCB6-434D-861D-32D643E26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69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0EB3-F186-354B-9BFE-C379EC6A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3CCBB0-51C3-2F48-8D70-04ECAB38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29E-6697-4700-BED3-638D67EC694B}" type="datetime1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78886-FFB1-4843-BF32-3DD3EB91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DA97E-A7FF-3A40-B2BF-19DE6828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36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6BC91-1BD8-4D3C-84A6-21D3FBCA0001}" type="datetime1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27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405D-2AE0-1E4D-BC0B-B165E5B5E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E354D-4308-AE4E-8570-53157DB40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2F12A-9D13-8E44-A8F9-0DD1BB306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18851-558D-364D-A8D2-4D77969C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CF22-7B9C-4D21-9FE9-AE522140FA4B}" type="datetime1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3A453-A4A7-5E4F-80DF-96B4A7B18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0BC36-6E09-1F4C-A026-C51A6472C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06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8EFCF-B6AE-F64E-A065-FB7141251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DEE119-92F1-7944-A8F4-96BD446DAC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7911A-F4C7-3340-9C3D-52C9FC331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D038A-F2FE-7040-9ED4-22A123E21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700AD-4A1E-4F6C-AC9D-7B76325D2283}" type="datetime1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F92E64-E19F-4946-8E1B-59A7CA3A9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DA8B8-75CA-2D4B-AD53-06ACD7B6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78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3E72-5579-D44D-8067-7D7C4A30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B03802-5AF4-6240-8B23-34C9BDA23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50DFB-DC9E-2945-AB47-F1FF41ED9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8500-DE0D-4470-AD61-A3D30DB5ECB8}" type="datetime1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7B12C-9BE6-994A-9164-3413500F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97B8B-DBE4-6B48-9ED6-202B0CF35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287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BED994-87F5-BC46-81D8-BED53FB656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4077A8-331E-EA40-8D4E-3A7B24152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1EEBB-69EB-884A-B31E-983E90BC1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76103-9D82-4112-AC29-795C1AFA92CC}" type="datetime1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64505-28DF-3746-B197-9290A0DC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5A26B-2553-9A42-B48E-5FA34B8E1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827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1A6FE-189D-45A1-8DC2-D274E5801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480CD5-A474-4DE1-9D05-7C2362F90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4279-A612-4FAA-A8AF-DC56235E18F8}" type="datetime1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8ABFE0-0FCE-4D81-AD71-D37FEA31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19575" y="6573837"/>
            <a:ext cx="4114800" cy="365125"/>
          </a:xfrm>
        </p:spPr>
        <p:txBody>
          <a:bodyPr/>
          <a:lstStyle>
            <a:lvl1pPr>
              <a:defRPr sz="1000" b="1">
                <a:solidFill>
                  <a:srgbClr val="FF0000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50746-7CBD-45C5-9763-22B626B42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5377" y="6356350"/>
            <a:ext cx="2743200" cy="365125"/>
          </a:xfrm>
        </p:spPr>
        <p:txBody>
          <a:bodyPr/>
          <a:lstStyle>
            <a:lvl1pPr>
              <a:defRPr sz="1200"/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C565A0C-4C33-46D3-A02D-782C8D1F5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63E644A-52C9-4D99-80A6-8B742DB26D2A}"/>
              </a:ext>
            </a:extLst>
          </p:cNvPr>
          <p:cNvGrpSpPr/>
          <p:nvPr userDrawn="1"/>
        </p:nvGrpSpPr>
        <p:grpSpPr>
          <a:xfrm>
            <a:off x="0" y="-16574"/>
            <a:ext cx="12192000" cy="369332"/>
            <a:chOff x="0" y="-16574"/>
            <a:chExt cx="12192000" cy="36933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8E07611-8BD7-4C34-B0FC-2C1634A2A261}"/>
                </a:ext>
              </a:extLst>
            </p:cNvPr>
            <p:cNvSpPr/>
            <p:nvPr userDrawn="1"/>
          </p:nvSpPr>
          <p:spPr>
            <a:xfrm>
              <a:off x="0" y="0"/>
              <a:ext cx="12192000" cy="338876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C17A61-F7EE-4F82-8018-EA8EBE63362A}"/>
                </a:ext>
              </a:extLst>
            </p:cNvPr>
            <p:cNvSpPr txBox="1"/>
            <p:nvPr userDrawn="1"/>
          </p:nvSpPr>
          <p:spPr>
            <a:xfrm>
              <a:off x="4439920" y="-16574"/>
              <a:ext cx="2367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CUI//SP-EXPT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8665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389D9E-1EC3-4A06-B43A-E9CB95598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4CB5F-2A3D-47FF-8B42-183CAEFDE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CAA65-C37D-4D20-B83D-0CD777CA27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02328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8CAE8-57A6-4E32-B82F-4B6F3D278E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0528" y="6356350"/>
            <a:ext cx="7510944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EE70D-0E83-4A62-9E02-C9A72DD95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1472" y="6356350"/>
            <a:ext cx="1502328" cy="365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8C5A0-B6FC-4420-ADD4-6A89A368A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55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D5A06D-018B-0343-A54E-2C3D039CD5B3}"/>
              </a:ext>
            </a:extLst>
          </p:cNvPr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6FB86-D894-4D42-84BE-9C0D479F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92499-E2CE-484C-BF8D-A72DFDE95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2465A-E776-584B-B3C2-769DA137E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C2A614B-80C1-42B8-B5E5-DC35DBFCD773}" type="datetime1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6F335-F990-5947-A715-B10B3A7A6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A5AB9-9525-2548-BA4B-F84F5DB41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354E203-5550-4749-BA5D-0525B1BE5AA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543" y="1143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8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04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152">
          <p15:clr>
            <a:srgbClr val="F26B43"/>
          </p15:clr>
        </p15:guide>
        <p15:guide id="4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mp4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creativecommons.org/licenses/by-nc/2.0/" TargetMode="Externa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gupubs.onlinelibrary.wiley.com/doi/abs/10.1029/JB073i022p07169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35.png"/><Relationship Id="rId5" Type="http://schemas.openxmlformats.org/officeDocument/2006/relationships/hyperlink" Target="https://doi.org/10.2514/6.2022-1811" TargetMode="Externa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4.0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12" Type="http://schemas.openxmlformats.org/officeDocument/2006/relationships/hyperlink" Target="https://doi.org/10.2514/6.2020-1326" TargetMode="External"/><Relationship Id="rId2" Type="http://schemas.openxmlformats.org/officeDocument/2006/relationships/video" Target="../media/media10.avi"/><Relationship Id="rId1" Type="http://schemas.microsoft.com/office/2007/relationships/media" Target="../media/media10.avi"/><Relationship Id="rId6" Type="http://schemas.openxmlformats.org/officeDocument/2006/relationships/image" Target="../media/image39.jpeg"/><Relationship Id="rId11" Type="http://schemas.openxmlformats.org/officeDocument/2006/relationships/hyperlink" Target="https://doi.org/10.2514/6.2022-2320" TargetMode="External"/><Relationship Id="rId5" Type="http://schemas.openxmlformats.org/officeDocument/2006/relationships/image" Target="../media/image38.jpeg"/><Relationship Id="rId10" Type="http://schemas.openxmlformats.org/officeDocument/2006/relationships/hyperlink" Target="https://doi.org/10.2514/6.2022-2318" TargetMode="External"/><Relationship Id="rId4" Type="http://schemas.openxmlformats.org/officeDocument/2006/relationships/image" Target="../media/image37.emf"/><Relationship Id="rId9" Type="http://schemas.openxmlformats.org/officeDocument/2006/relationships/hyperlink" Target="https://doi.org/10.2514/6.2022-2317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citations/19640042541" TargetMode="External"/><Relationship Id="rId7" Type="http://schemas.openxmlformats.org/officeDocument/2006/relationships/hyperlink" Target="https://ntrs.nasa.gov/citations/19690013268" TargetMode="External"/><Relationship Id="rId2" Type="http://schemas.openxmlformats.org/officeDocument/2006/relationships/hyperlink" Target="https://ntrs.nasa.gov/citations/1998022816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trs.nasa.gov/citations/19690001354" TargetMode="External"/><Relationship Id="rId5" Type="http://schemas.openxmlformats.org/officeDocument/2006/relationships/hyperlink" Target="https://ntrs.nasa.gov/citations/19660026653" TargetMode="External"/><Relationship Id="rId4" Type="http://schemas.openxmlformats.org/officeDocument/2006/relationships/hyperlink" Target="https://authors.library.caltech.edu/62723/1/386457.pdf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j.icarus.2010.11.013" TargetMode="External"/><Relationship Id="rId3" Type="http://schemas.openxmlformats.org/officeDocument/2006/relationships/hyperlink" Target="https://stars.library.ucf.edu/etd2020/192" TargetMode="External"/><Relationship Id="rId7" Type="http://schemas.openxmlformats.org/officeDocument/2006/relationships/hyperlink" Target="https://doi.org/10.2514/6.2022-1811" TargetMode="External"/><Relationship Id="rId2" Type="http://schemas.openxmlformats.org/officeDocument/2006/relationships/hyperlink" Target="https://doi.org/10.1016/j.ijmultiphaseflow.2022.10400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icarus.2015.12.010" TargetMode="External"/><Relationship Id="rId11" Type="http://schemas.openxmlformats.org/officeDocument/2006/relationships/hyperlink" Target="https://doi.org/10.2514/6.2022-2317" TargetMode="External"/><Relationship Id="rId5" Type="http://schemas.openxmlformats.org/officeDocument/2006/relationships/hyperlink" Target="https://doi.org/10.1016/j.icarus.2013.09.013" TargetMode="External"/><Relationship Id="rId10" Type="http://schemas.openxmlformats.org/officeDocument/2006/relationships/hyperlink" Target="https://doi.org/10.1515/acgeo-2015-0005" TargetMode="External"/><Relationship Id="rId4" Type="http://schemas.openxmlformats.org/officeDocument/2006/relationships/hyperlink" Target="https://doi.org/10.1029/JB073i022p07169" TargetMode="External"/><Relationship Id="rId9" Type="http://schemas.openxmlformats.org/officeDocument/2006/relationships/hyperlink" Target="https://doi.org/10.2514/6.2020-1326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2514/6.2022-2318" TargetMode="External"/><Relationship Id="rId3" Type="http://schemas.openxmlformats.org/officeDocument/2006/relationships/hyperlink" Target="https://doi.org/10.1016/j.icarus.2010.10.003" TargetMode="External"/><Relationship Id="rId7" Type="http://schemas.openxmlformats.org/officeDocument/2006/relationships/hyperlink" Target="https://doi.org/10.2514/3.4487" TargetMode="External"/><Relationship Id="rId2" Type="http://schemas.openxmlformats.org/officeDocument/2006/relationships/hyperlink" Target="https://hdl.handle.net/2027.42/7897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2514/6.2022-1809" TargetMode="External"/><Relationship Id="rId5" Type="http://schemas.openxmlformats.org/officeDocument/2006/relationships/hyperlink" Target="https://doi.org/10.1029/2010JE003745" TargetMode="External"/><Relationship Id="rId10" Type="http://schemas.openxmlformats.org/officeDocument/2006/relationships/hyperlink" Target="https://doi.org/10.7936/K7PG1PWK" TargetMode="External"/><Relationship Id="rId4" Type="http://schemas.openxmlformats.org/officeDocument/2006/relationships/hyperlink" Target="https://doi.org/10.1061/(ASCE)0893-1321(2009)22:1(24)" TargetMode="External"/><Relationship Id="rId9" Type="http://schemas.openxmlformats.org/officeDocument/2006/relationships/hyperlink" Target="https://doi.org/10.2514/6.2020-132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00AA4-ECB5-4301-98D7-61D35F5C46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An overview of plume-surface interaction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D296A-7AAE-49B5-9340-0DA87BDDD6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Wesley A. Chambers, Ph.D.</a:t>
            </a:r>
          </a:p>
          <a:p>
            <a:r>
              <a:rPr lang="en-US"/>
              <a:t>Deputy Principal Investigator, Plume-Surface Interaction Project</a:t>
            </a:r>
            <a:endParaRPr lang="en-US">
              <a:cs typeface="Arial"/>
            </a:endParaRPr>
          </a:p>
          <a:p>
            <a:r>
              <a:rPr lang="en-US"/>
              <a:t>NASA Marshall Space Flight Center</a:t>
            </a:r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r>
              <a:rPr lang="en-US"/>
              <a:t>University of Glasgow Seminar</a:t>
            </a:r>
            <a:endParaRPr lang="en-US">
              <a:cs typeface="Arial"/>
            </a:endParaRPr>
          </a:p>
          <a:p>
            <a:r>
              <a:rPr lang="en-US">
                <a:ea typeface="+mn-lt"/>
                <a:cs typeface="+mn-lt"/>
              </a:rPr>
              <a:t>24 August 2023</a:t>
            </a:r>
            <a:endParaRPr lang="en-US"/>
          </a:p>
          <a:p>
            <a:endParaRPr lang="en-US">
              <a:cs typeface="Arial" panose="020B060402020202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17224FF-6E3F-801A-1F00-6F34D7B53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2" t="9524" r="24304" b="8673"/>
          <a:stretch/>
        </p:blipFill>
        <p:spPr bwMode="auto">
          <a:xfrm>
            <a:off x="10105534" y="169683"/>
            <a:ext cx="2007909" cy="158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26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6FF0C-68F7-43E8-AF19-B2A2F3CDB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23A3349-391A-B410-7371-073F289C54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8603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B8AAA07-97F6-98FF-40F8-14834057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3A6ACFE-AB20-5824-86DD-C89E80189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10486B3-37CC-1675-09B6-CB1061ED7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2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C0E49-00EC-5CBF-4CC4-44911E449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&amp; Approach</a:t>
            </a:r>
            <a:br>
              <a:rPr lang="en-US"/>
            </a:br>
            <a:r>
              <a:rPr lang="en-US" sz="4800">
                <a:solidFill>
                  <a:schemeClr val="tx1">
                    <a:lumMod val="50000"/>
                    <a:lumOff val="50000"/>
                  </a:schemeClr>
                </a:solidFill>
              </a:rPr>
              <a:t>to Plume-Surface Interactions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76389-8A8F-20A3-E813-E0B1FFB62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D4F90-A6E4-1444-6AF1-A8163B43B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BBA8F-2668-B7CA-0334-329ADE7AE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355A-70C0-297B-43A8-9FFD162D1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8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pollo11landingclip">
            <a:hlinkClick r:id="" action="ppaction://media"/>
            <a:extLst>
              <a:ext uri="{FF2B5EF4-FFF2-40B4-BE49-F238E27FC236}">
                <a16:creationId xmlns:a16="http://schemas.microsoft.com/office/drawing/2014/main" id="{1788739D-E631-42BC-9092-85B09711C9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13186" r="12342"/>
          <a:stretch/>
        </p:blipFill>
        <p:spPr>
          <a:xfrm>
            <a:off x="6346371" y="1941001"/>
            <a:ext cx="5845629" cy="44153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1E726D-C0E8-4AED-AB43-32C45ADAA3F2}"/>
              </a:ext>
            </a:extLst>
          </p:cNvPr>
          <p:cNvSpPr txBox="1"/>
          <p:nvPr/>
        </p:nvSpPr>
        <p:spPr>
          <a:xfrm>
            <a:off x="9831292" y="5987017"/>
            <a:ext cx="2360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Apollo 11 (NASA)</a:t>
            </a:r>
          </a:p>
        </p:txBody>
      </p:sp>
      <p:pic>
        <p:nvPicPr>
          <p:cNvPr id="9" name="ddc_compressed_clip">
            <a:hlinkClick r:id="" action="ppaction://media"/>
            <a:extLst>
              <a:ext uri="{FF2B5EF4-FFF2-40B4-BE49-F238E27FC236}">
                <a16:creationId xmlns:a16="http://schemas.microsoft.com/office/drawing/2014/main" id="{5F194063-8E8D-4EA9-89C1-07E62C081B1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12701" r="12605"/>
          <a:stretch/>
        </p:blipFill>
        <p:spPr>
          <a:xfrm>
            <a:off x="-2" y="10757"/>
            <a:ext cx="6346373" cy="47792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7046C2-1958-478F-AA7E-D1EEF4CF3F28}"/>
              </a:ext>
            </a:extLst>
          </p:cNvPr>
          <p:cNvSpPr txBox="1"/>
          <p:nvPr/>
        </p:nvSpPr>
        <p:spPr>
          <a:xfrm>
            <a:off x="3523129" y="4420704"/>
            <a:ext cx="282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Mars 2020 (NASA/JPL)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9FF10C1-4C73-42E7-948F-ACE7AD3F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90037"/>
            <a:ext cx="6346371" cy="2097520"/>
          </a:xfrm>
        </p:spPr>
        <p:txBody>
          <a:bodyPr anchor="t">
            <a:normAutofit/>
          </a:bodyPr>
          <a:lstStyle/>
          <a:p>
            <a:pPr algn="r"/>
            <a:r>
              <a:rPr lang="en-US" sz="4000"/>
              <a:t>What are plume-surface interactions?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291B6-29F9-9E16-EC0C-08C657B3C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AE527-5E91-2430-4317-3CE2DCC84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636F1E7-7937-400F-154D-1CBC33CE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6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11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1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uttlelaunchclip">
            <a:hlinkClick r:id="" action="ppaction://media"/>
            <a:extLst>
              <a:ext uri="{FF2B5EF4-FFF2-40B4-BE49-F238E27FC236}">
                <a16:creationId xmlns:a16="http://schemas.microsoft.com/office/drawing/2014/main" id="{0F4BD9E6-ACBF-4DE1-BA22-D1D445741B7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3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966" y="473799"/>
            <a:ext cx="7620766" cy="4286681"/>
          </a:xfrm>
          <a:prstGeom prst="rect">
            <a:avLst/>
          </a:prstGeom>
        </p:spPr>
      </p:pic>
      <p:pic>
        <p:nvPicPr>
          <p:cNvPr id="3" name="Picture 2" descr="A picture containing sky, outdoor, clouds, rocket&#10;&#10;Description automatically generated">
            <a:extLst>
              <a:ext uri="{FF2B5EF4-FFF2-40B4-BE49-F238E27FC236}">
                <a16:creationId xmlns:a16="http://schemas.microsoft.com/office/drawing/2014/main" id="{09F2F2F2-2D7E-1304-AFD8-481779B72B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0" t="8524" r="44396"/>
          <a:stretch/>
        </p:blipFill>
        <p:spPr>
          <a:xfrm>
            <a:off x="7607800" y="-1"/>
            <a:ext cx="4584200" cy="62901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5B7E43-A76A-47BC-9F25-21CDFC063475}"/>
              </a:ext>
            </a:extLst>
          </p:cNvPr>
          <p:cNvSpPr txBox="1"/>
          <p:nvPr/>
        </p:nvSpPr>
        <p:spPr>
          <a:xfrm>
            <a:off x="0" y="4391148"/>
            <a:ext cx="2368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NASA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794A14-08DF-4F33-9FF5-BC0FBB05030C}"/>
              </a:ext>
            </a:extLst>
          </p:cNvPr>
          <p:cNvSpPr txBox="1"/>
          <p:nvPr/>
        </p:nvSpPr>
        <p:spPr>
          <a:xfrm>
            <a:off x="7607799" y="5920859"/>
            <a:ext cx="297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SpaceX (</a:t>
            </a:r>
            <a:r>
              <a:rPr lang="en-US" dirty="0">
                <a:solidFill>
                  <a:schemeClr val="bg1"/>
                </a:solidFill>
                <a:hlinkClick r:id="rId7"/>
              </a:rPr>
              <a:t>CC BY-NC 2.0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82A0578-6AB7-436C-8494-6FB154DE8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199" y="4760480"/>
            <a:ext cx="7620000" cy="2097520"/>
          </a:xfrm>
        </p:spPr>
        <p:txBody>
          <a:bodyPr anchor="t">
            <a:normAutofit/>
          </a:bodyPr>
          <a:lstStyle/>
          <a:p>
            <a:pPr algn="r"/>
            <a:r>
              <a:rPr lang="en-US" sz="3600"/>
              <a:t>also plume-surface interactions (improved surface)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1F6A68C-B776-A7D3-334A-24D407FF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332B485-8859-0CEA-2C96-5F88C2011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D02B50B-47BB-E452-5097-F26C51AA8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2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_samcam_approach_and_tag_37x_2">
            <a:hlinkClick r:id="" action="ppaction://media"/>
            <a:extLst>
              <a:ext uri="{FF2B5EF4-FFF2-40B4-BE49-F238E27FC236}">
                <a16:creationId xmlns:a16="http://schemas.microsoft.com/office/drawing/2014/main" id="{F5C92E14-112C-4F82-AAB8-7FBE2B4A75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5299" y="0"/>
            <a:ext cx="6124575" cy="61245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08B45A-E1CD-40D4-84AD-95E748A8615F}"/>
              </a:ext>
            </a:extLst>
          </p:cNvPr>
          <p:cNvSpPr txBox="1"/>
          <p:nvPr/>
        </p:nvSpPr>
        <p:spPr>
          <a:xfrm>
            <a:off x="495299" y="5755243"/>
            <a:ext cx="3915746" cy="369332"/>
          </a:xfrm>
          <a:prstGeom prst="rect">
            <a:avLst/>
          </a:prstGeom>
          <a:solidFill>
            <a:srgbClr val="7A7A7A"/>
          </a:solidFill>
        </p:spPr>
        <p:txBody>
          <a:bodyPr wrap="square">
            <a:spAutoFit/>
          </a:bodyPr>
          <a:lstStyle/>
          <a:p>
            <a:r>
              <a:rPr lang="en-US" b="0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NASA/Goddard/University of Arizona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229B7A-441A-428B-B4DF-BF36F4D12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627" y="2629694"/>
            <a:ext cx="5013649" cy="1598612"/>
          </a:xfrm>
        </p:spPr>
        <p:txBody>
          <a:bodyPr>
            <a:noAutofit/>
          </a:bodyPr>
          <a:lstStyle/>
          <a:p>
            <a:pPr algn="ctr"/>
            <a:r>
              <a:rPr lang="en-US" sz="3600"/>
              <a:t>(intentional) plume-surface interactions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4E3E21B-C058-CFFE-23B8-29CAADA66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5D186E-4DED-8DB2-A6A9-14FDE7E1F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6EBCB0-0787-07C4-B3C3-07596396E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1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B3B5451-52CD-43D9-B611-2DCEC7B88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71251" cy="464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A25686">
            <a:hlinkClick r:id="" action="ppaction://media"/>
            <a:extLst>
              <a:ext uri="{FF2B5EF4-FFF2-40B4-BE49-F238E27FC236}">
                <a16:creationId xmlns:a16="http://schemas.microsoft.com/office/drawing/2014/main" id="{F0DEA3EE-D833-076E-7F94-F2683FDB23F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6470"/>
                </p14:media>
              </p:ext>
            </p:extLst>
          </p:nvPr>
        </p:nvPicPr>
        <p:blipFill rotWithShape="1">
          <a:blip r:embed="rId6"/>
          <a:srcRect l="48627" t="6388"/>
          <a:stretch>
            <a:fillRect/>
          </a:stretch>
        </p:blipFill>
        <p:spPr>
          <a:xfrm>
            <a:off x="5928626" y="0"/>
            <a:ext cx="6263374" cy="6419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CB1B78-63CB-40CA-90AF-8017BE4C89EA}"/>
              </a:ext>
            </a:extLst>
          </p:cNvPr>
          <p:cNvSpPr txBox="1"/>
          <p:nvPr/>
        </p:nvSpPr>
        <p:spPr>
          <a:xfrm>
            <a:off x="0" y="4371219"/>
            <a:ext cx="3219450" cy="276999"/>
          </a:xfrm>
          <a:prstGeom prst="rect">
            <a:avLst/>
          </a:prstGeom>
          <a:solidFill>
            <a:srgbClr val="B9AE9E"/>
          </a:solidFill>
        </p:spPr>
        <p:txBody>
          <a:bodyPr wrap="square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DOD/Army National Guard/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Spc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. Jovi 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Prevot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7159B9-5D3F-4E63-A274-E3C7275B08BB}"/>
              </a:ext>
            </a:extLst>
          </p:cNvPr>
          <p:cNvSpPr txBox="1"/>
          <p:nvPr/>
        </p:nvSpPr>
        <p:spPr>
          <a:xfrm>
            <a:off x="5928626" y="0"/>
            <a:ext cx="2319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NASA/JPL-Caltech/ASU/MSSS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0F5E00D-B627-46F0-AE5F-9ACD973AD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489" y="5056196"/>
            <a:ext cx="5013649" cy="892175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(rotor) plume-surface interactions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EF21865-B10E-D407-1670-D49781C07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EECA2E4-17AA-2C9A-B13C-89B04280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E4D9926-D374-6F30-6790-6A9C8300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7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ky, ground, outdoor, nature&#10;&#10;Description automatically generated">
            <a:extLst>
              <a:ext uri="{FF2B5EF4-FFF2-40B4-BE49-F238E27FC236}">
                <a16:creationId xmlns:a16="http://schemas.microsoft.com/office/drawing/2014/main" id="{A81DC08C-BBD2-8A59-FE87-00D788150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A54BACE-B288-4048-8FB4-9C908EA4A975}"/>
              </a:ext>
            </a:extLst>
          </p:cNvPr>
          <p:cNvSpPr txBox="1">
            <a:spLocks/>
          </p:cNvSpPr>
          <p:nvPr/>
        </p:nvSpPr>
        <p:spPr>
          <a:xfrm>
            <a:off x="1082351" y="0"/>
            <a:ext cx="5013649" cy="8921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sz="800" b="0"/>
              <a:t>Wikimedia / Mark A. Wilson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9096F7-54F9-4FA0-96E7-8B7F61EEE41E}"/>
              </a:ext>
            </a:extLst>
          </p:cNvPr>
          <p:cNvSpPr txBox="1"/>
          <p:nvPr/>
        </p:nvSpPr>
        <p:spPr>
          <a:xfrm>
            <a:off x="9088016" y="6642556"/>
            <a:ext cx="31039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Wikimedia / Fir0002 / (CC BY-SA 3.0)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A9300E-88FD-C95E-C826-52D6A990E9B4}"/>
              </a:ext>
            </a:extLst>
          </p:cNvPr>
          <p:cNvSpPr txBox="1"/>
          <p:nvPr/>
        </p:nvSpPr>
        <p:spPr>
          <a:xfrm>
            <a:off x="7842575" y="-28280"/>
            <a:ext cx="28254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/>
              <a:t>Wikimedia/Mark A. Wilson/Public Domain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30E7995-0DAA-694E-FC82-D470EBC98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A42DBF5-C8F3-0085-ED31-9964D749A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AE2450B-C6EB-EE3F-0C56-F66127A5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46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4C842-9FD5-4144-9FA4-761E04968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072"/>
            <a:ext cx="10515600" cy="1325563"/>
          </a:xfrm>
        </p:spPr>
        <p:txBody>
          <a:bodyPr/>
          <a:lstStyle/>
          <a:p>
            <a:pPr algn="ctr"/>
            <a:r>
              <a:rPr lang="en-US"/>
              <a:t>Which problem are we addressing?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39C943-EDA1-49E0-8F6F-9281EDE8E66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71600"/>
          <a:ext cx="10515600" cy="4805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47B8DB0-1C09-4CDA-ACA0-110EEDB7239E}"/>
              </a:ext>
            </a:extLst>
          </p:cNvPr>
          <p:cNvSpPr txBox="1"/>
          <p:nvPr/>
        </p:nvSpPr>
        <p:spPr>
          <a:xfrm>
            <a:off x="4907916" y="3174114"/>
            <a:ext cx="2376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spacecraft rocket exhaust interacting with unimproved planetary surfaces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06D437-A570-416B-9D4A-90A4DE371412}"/>
              </a:ext>
            </a:extLst>
          </p:cNvPr>
          <p:cNvSpPr txBox="1"/>
          <p:nvPr/>
        </p:nvSpPr>
        <p:spPr>
          <a:xfrm>
            <a:off x="2730759" y="3429000"/>
            <a:ext cx="1934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plume-surface interactions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CD13A4-7DBD-4374-8E15-61816055A3A9}"/>
              </a:ext>
            </a:extLst>
          </p:cNvPr>
          <p:cNvSpPr txBox="1"/>
          <p:nvPr/>
        </p:nvSpPr>
        <p:spPr>
          <a:xfrm>
            <a:off x="7526694" y="3451114"/>
            <a:ext cx="1934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fluid-granular physics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7248CE9-929E-A3B8-91B3-8C567FB31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EE0199E-9965-13CE-3B57-0DF9699C1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EC31461-DEAE-3D81-9F8C-3B252389A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662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27DD3B-15B1-4DC5-828E-A6490DF2F1C8}"/>
              </a:ext>
            </a:extLst>
          </p:cNvPr>
          <p:cNvSpPr txBox="1"/>
          <p:nvPr/>
        </p:nvSpPr>
        <p:spPr>
          <a:xfrm>
            <a:off x="1095569" y="331579"/>
            <a:ext cx="10000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Study of plume-surface interactions is a </a:t>
            </a:r>
          </a:p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complex, multi-discipline problem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4009B9E-75D1-0CB1-4E5A-0F426FB8B0CA}"/>
              </a:ext>
            </a:extLst>
          </p:cNvPr>
          <p:cNvGrpSpPr/>
          <p:nvPr/>
        </p:nvGrpSpPr>
        <p:grpSpPr>
          <a:xfrm>
            <a:off x="391819" y="1260841"/>
            <a:ext cx="11408359" cy="5095509"/>
            <a:chOff x="212141" y="1260841"/>
            <a:chExt cx="11767718" cy="5418667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B4B6EB5E-F5D0-4A9D-A71F-E1B0723C2A7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2978375"/>
                </p:ext>
              </p:extLst>
            </p:nvPr>
          </p:nvGraphicFramePr>
          <p:xfrm>
            <a:off x="2032000" y="1260841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7EC7A9AF-E4DE-452D-83E8-768A47AAA771}"/>
                </a:ext>
              </a:extLst>
            </p:cNvPr>
            <p:cNvSpPr/>
            <p:nvPr/>
          </p:nvSpPr>
          <p:spPr>
            <a:xfrm>
              <a:off x="9647853" y="2677886"/>
              <a:ext cx="512147" cy="2062065"/>
            </a:xfrm>
            <a:prstGeom prst="righ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B493E48-B9F7-49D6-A685-565499D47D06}"/>
                </a:ext>
              </a:extLst>
            </p:cNvPr>
            <p:cNvSpPr txBox="1"/>
            <p:nvPr/>
          </p:nvSpPr>
          <p:spPr>
            <a:xfrm>
              <a:off x="10160000" y="3354975"/>
              <a:ext cx="18198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cs typeface="Arial" panose="020B0604020202020204" pitchFamily="34" charset="0"/>
                </a:rPr>
                <a:t>Fluid-granular physics</a:t>
              </a:r>
            </a:p>
          </p:txBody>
        </p:sp>
        <p:sp>
          <p:nvSpPr>
            <p:cNvPr id="7" name="Right Brace 6">
              <a:extLst>
                <a:ext uri="{FF2B5EF4-FFF2-40B4-BE49-F238E27FC236}">
                  <a16:creationId xmlns:a16="http://schemas.microsoft.com/office/drawing/2014/main" id="{5D18A889-8C58-49F5-B43F-22AA7D55DEBC}"/>
                </a:ext>
              </a:extLst>
            </p:cNvPr>
            <p:cNvSpPr/>
            <p:nvPr/>
          </p:nvSpPr>
          <p:spPr>
            <a:xfrm>
              <a:off x="2714819" y="5399417"/>
              <a:ext cx="512147" cy="1200329"/>
            </a:xfrm>
            <a:prstGeom prst="rightBrace">
              <a:avLst>
                <a:gd name="adj1" fmla="val 8333"/>
                <a:gd name="adj2" fmla="val 57773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5DA2B67-0F42-4C64-87E8-FB0665A24196}"/>
                </a:ext>
              </a:extLst>
            </p:cNvPr>
            <p:cNvSpPr txBox="1"/>
            <p:nvPr/>
          </p:nvSpPr>
          <p:spPr>
            <a:xfrm>
              <a:off x="212141" y="5399417"/>
              <a:ext cx="2502678" cy="1145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>
                  <a:cs typeface="Arial" panose="020B0604020202020204" pitchFamily="34" charset="0"/>
                </a:rPr>
                <a:t>Facilities</a:t>
              </a:r>
            </a:p>
            <a:p>
              <a:pPr algn="r"/>
              <a:r>
                <a:rPr lang="en-US" sz="1600">
                  <a:cs typeface="Arial" panose="020B0604020202020204" pitchFamily="34" charset="0"/>
                </a:rPr>
                <a:t>Integrating diagnostics</a:t>
              </a:r>
            </a:p>
            <a:p>
              <a:pPr algn="r"/>
              <a:r>
                <a:rPr lang="en-US" sz="1600">
                  <a:cs typeface="Arial" panose="020B0604020202020204" pitchFamily="34" charset="0"/>
                </a:rPr>
                <a:t>Simulant handling &amp; characterization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E53F54D-4A8C-43EF-A496-C918527EB2BF}"/>
                </a:ext>
              </a:extLst>
            </p:cNvPr>
            <p:cNvSpPr txBox="1"/>
            <p:nvPr/>
          </p:nvSpPr>
          <p:spPr>
            <a:xfrm>
              <a:off x="9689322" y="5737198"/>
              <a:ext cx="15905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cs typeface="Arial" panose="020B0604020202020204" pitchFamily="34" charset="0"/>
                </a:rPr>
                <a:t>Simulant selection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28F6110-D596-4FCF-9716-63FAA57C962F}"/>
                </a:ext>
              </a:extLst>
            </p:cNvPr>
            <p:cNvCxnSpPr>
              <a:cxnSpLocks/>
              <a:endCxn id="10" idx="1"/>
            </p:cNvCxnSpPr>
            <p:nvPr/>
          </p:nvCxnSpPr>
          <p:spPr>
            <a:xfrm>
              <a:off x="8825218" y="6091141"/>
              <a:ext cx="86410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352A766-8093-015E-EF6F-6CE5EAF65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FECD9BA-C59C-DD95-F9F6-5B6B2EB09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8F35EC6-007F-1F63-C387-C4D1D98DF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96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92DA0-34F6-A53B-3ED7-C3AD5FF88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“3-Legged Stool” Approach</a:t>
            </a:r>
          </a:p>
        </p:txBody>
      </p:sp>
      <p:graphicFrame>
        <p:nvGraphicFramePr>
          <p:cNvPr id="24" name="Content Placeholder 23">
            <a:extLst>
              <a:ext uri="{FF2B5EF4-FFF2-40B4-BE49-F238E27FC236}">
                <a16:creationId xmlns:a16="http://schemas.microsoft.com/office/drawing/2014/main" id="{C54CA2C2-CD3E-C9FC-3450-4FD89199E8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2681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DC44F-6AE8-6B0D-C979-83DF361A8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F95F2-5622-9E5A-5C3C-868E576A2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A4734-C78A-6C3B-35AD-54FCA57A3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985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0BC4D-4F12-4E88-ADFD-980C85294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we trying to achieve?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9FF8A-0000-46FC-B05E-2C8605B03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/>
              <a:t>An understanding of plume-surface interaction physics that enables predictive modeling so space missions can</a:t>
            </a:r>
          </a:p>
          <a:p>
            <a:pPr lvl="1"/>
            <a:r>
              <a:rPr lang="en-US"/>
              <a:t>Conduct successful near-surface operations</a:t>
            </a:r>
          </a:p>
          <a:p>
            <a:pPr lvl="2"/>
            <a:r>
              <a:rPr lang="en-US"/>
              <a:t>Spacecraft landing and ascent</a:t>
            </a:r>
          </a:p>
          <a:p>
            <a:pPr lvl="2"/>
            <a:r>
              <a:rPr lang="en-US"/>
              <a:t>Sampling operations</a:t>
            </a:r>
          </a:p>
          <a:p>
            <a:pPr lvl="1"/>
            <a:r>
              <a:rPr lang="en-US"/>
              <a:t>Mitigate surface alteration</a:t>
            </a:r>
          </a:p>
          <a:p>
            <a:pPr lvl="2"/>
            <a:r>
              <a:rPr lang="en-US"/>
              <a:t>Physical and chemical</a:t>
            </a:r>
          </a:p>
          <a:p>
            <a:pPr lvl="1"/>
            <a:r>
              <a:rPr lang="en-US"/>
              <a:t>Mitigate effects to surrounding assets</a:t>
            </a:r>
          </a:p>
          <a:p>
            <a:pPr lvl="2"/>
            <a:r>
              <a:rPr lang="en-US"/>
              <a:t>Impact, abrasion</a:t>
            </a:r>
          </a:p>
          <a:p>
            <a:pPr lvl="2"/>
            <a:r>
              <a:rPr lang="en-US"/>
              <a:t>Area of effect determined by vehicle, concept of operations, and environment of operations</a:t>
            </a:r>
          </a:p>
          <a:p>
            <a:pPr lvl="2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71F13E-98C5-035D-4451-9A1090B0D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84767-13C3-9C2F-7B24-D6B07C53F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EC7737-8AC7-5E07-8E42-D4D3DF36E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53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52486-B87A-BCB0-D1F8-C807496E3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solidFill>
                  <a:schemeClr val="tx1">
                    <a:lumMod val="50000"/>
                    <a:lumOff val="50000"/>
                  </a:schemeClr>
                </a:solidFill>
              </a:rPr>
              <a:t>Plume-Surface Interaction Research </a:t>
            </a:r>
            <a:br>
              <a:rPr lang="en-US" sz="480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4800">
                <a:solidFill>
                  <a:schemeClr val="tx1">
                    <a:lumMod val="50000"/>
                    <a:lumOff val="50000"/>
                  </a:schemeClr>
                </a:solidFill>
              </a:rPr>
              <a:t>for </a:t>
            </a:r>
            <a:r>
              <a:rPr lang="en-US"/>
              <a:t>Apollo and Viking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E5C3F-028C-5CA1-42FE-A8C30D50D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52A16-450D-4714-02CC-493207551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4FAE6-D43D-34C6-A3D9-4CBB8420D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AC34C-38A1-D15C-99E2-035C0216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61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BC168-0297-FAA8-5258-51CB9AC32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Apollo-Era PSI Research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AC03E5-F8C1-924A-1193-88898BFC3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C92B7B-F39A-08C3-9FF1-9D4468413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2B5C7-4F7A-6BA3-BCCC-C4636F47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C42967D-8020-CBAD-05B9-4017430CA0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68857"/>
              </p:ext>
            </p:extLst>
          </p:nvPr>
        </p:nvGraphicFramePr>
        <p:xfrm>
          <a:off x="194084" y="1535482"/>
          <a:ext cx="1180383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498">
                  <a:extLst>
                    <a:ext uri="{9D8B030D-6E8A-4147-A177-3AD203B41FA5}">
                      <a16:colId xmlns:a16="http://schemas.microsoft.com/office/drawing/2014/main" val="2128287021"/>
                    </a:ext>
                  </a:extLst>
                </a:gridCol>
                <a:gridCol w="3637778">
                  <a:extLst>
                    <a:ext uri="{9D8B030D-6E8A-4147-A177-3AD203B41FA5}">
                      <a16:colId xmlns:a16="http://schemas.microsoft.com/office/drawing/2014/main" val="1239182748"/>
                    </a:ext>
                  </a:extLst>
                </a:gridCol>
                <a:gridCol w="3637778">
                  <a:extLst>
                    <a:ext uri="{9D8B030D-6E8A-4147-A177-3AD203B41FA5}">
                      <a16:colId xmlns:a16="http://schemas.microsoft.com/office/drawing/2014/main" val="188780140"/>
                    </a:ext>
                  </a:extLst>
                </a:gridCol>
                <a:gridCol w="3637778">
                  <a:extLst>
                    <a:ext uri="{9D8B030D-6E8A-4147-A177-3AD203B41FA5}">
                      <a16:colId xmlns:a16="http://schemas.microsoft.com/office/drawing/2014/main" val="719717652"/>
                    </a:ext>
                  </a:extLst>
                </a:gridCol>
              </a:tblGrid>
              <a:tr h="293273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Modeling &amp; Simulation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Test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Flight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9984567"/>
                  </a:ext>
                </a:extLst>
              </a:tr>
              <a:tr h="498563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1961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PSI test w/</a:t>
                      </a:r>
                      <a:r>
                        <a:rPr lang="en-US" sz="1400" err="1"/>
                        <a:t>underexpanded</a:t>
                      </a:r>
                      <a:r>
                        <a:rPr lang="en-US" sz="1400"/>
                        <a:t> jets, Lewis (now Glenn) Research Center</a:t>
                      </a:r>
                      <a:r>
                        <a:rPr lang="en-US" sz="1400" baseline="300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2912074"/>
                  </a:ext>
                </a:extLst>
              </a:tr>
              <a:tr h="293273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1962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Roberts’ model on surface erosion</a:t>
                      </a:r>
                      <a:r>
                        <a:rPr lang="en-US" sz="1400" baseline="300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9525788"/>
                  </a:ext>
                </a:extLst>
              </a:tr>
              <a:tr h="293273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1963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aseline="30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7042796"/>
                  </a:ext>
                </a:extLst>
              </a:tr>
              <a:tr h="498563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1964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First Technical Report written on PSI tests at the LaRC vacuum sphere</a:t>
                      </a:r>
                      <a:r>
                        <a:rPr lang="en-US" sz="1400" baseline="300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7576755"/>
                  </a:ext>
                </a:extLst>
              </a:tr>
              <a:tr h="293273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1965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6632168"/>
                  </a:ext>
                </a:extLst>
              </a:tr>
              <a:tr h="703854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1966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/>
                        <a:t>Alexander report presents a theoretical treatment of in-atmosphere PSI test</a:t>
                      </a:r>
                      <a:r>
                        <a:rPr lang="en-US" sz="1400" baseline="300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Surveyor Vernier engine PSI experiment in vacuum chamber</a:t>
                      </a:r>
                      <a:r>
                        <a:rPr lang="en-US" sz="1400" baseline="30000"/>
                        <a:t>4</a:t>
                      </a:r>
                      <a:r>
                        <a:rPr lang="en-US" sz="1400" baseline="0"/>
                        <a:t>; Alexander report on in-atmosphere cold gas + hot fire testing</a:t>
                      </a:r>
                      <a:r>
                        <a:rPr lang="en-US" sz="1400" baseline="300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Surveyor I mission lands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9491399"/>
                  </a:ext>
                </a:extLst>
              </a:tr>
              <a:tr h="498563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1967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Surveyor III, IV, V, and VI missions land; Surveyor V conducts in situ PSI experiment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1014577"/>
                  </a:ext>
                </a:extLst>
              </a:tr>
              <a:tr h="703854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1968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Scott and Ko publish Darcy Law modeling on Edwards AFB/Surveyor engine test</a:t>
                      </a:r>
                      <a:r>
                        <a:rPr lang="en-US" sz="1400" baseline="30000"/>
                        <a:t>4</a:t>
                      </a:r>
                      <a:r>
                        <a:rPr lang="en-US" sz="1400" baseline="0"/>
                        <a:t>; theoretical treatment of LaRC tests</a:t>
                      </a:r>
                      <a:r>
                        <a:rPr lang="en-US" sz="1400" baseline="300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Surveyor VII mission lands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2332901"/>
                  </a:ext>
                </a:extLst>
              </a:tr>
              <a:tr h="498563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1969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Citations at end of presentation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Second Technical Report written on PSI tests at the LaRC vacuum sphere</a:t>
                      </a:r>
                      <a:r>
                        <a:rPr lang="en-US" sz="1400" baseline="30000"/>
                        <a:t>7</a:t>
                      </a:r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Apollo 11, 12 missions land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19186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F6900B5-DA2D-8AED-F386-23E580091A59}"/>
              </a:ext>
            </a:extLst>
          </p:cNvPr>
          <p:cNvSpPr txBox="1"/>
          <p:nvPr/>
        </p:nvSpPr>
        <p:spPr>
          <a:xfrm>
            <a:off x="8360138" y="1963108"/>
            <a:ext cx="3637778" cy="1631216"/>
          </a:xfrm>
          <a:prstGeom prst="rect">
            <a:avLst/>
          </a:prstGeom>
          <a:solidFill>
            <a:srgbClr val="203864"/>
          </a:solidFill>
          <a:ln w="28575">
            <a:solidFill>
              <a:srgbClr val="009FE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decade of Apollo PSI risk reduction included modeling, multiple tests, precursor missions, and an </a:t>
            </a: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situ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PSI experiment</a:t>
            </a:r>
          </a:p>
        </p:txBody>
      </p:sp>
    </p:spTree>
    <p:extLst>
      <p:ext uri="{BB962C8B-B14F-4D97-AF65-F5344CB8AC3E}">
        <p14:creationId xmlns:p14="http://schemas.microsoft.com/office/powerpoint/2010/main" val="1568983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77C0C-ACBF-ECE0-F817-0D08FB699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Apollo-Era Testing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30BFFD-14A4-6C7B-A650-9A319628E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633111-EE01-F531-CAC5-67DAAF635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CA1BE-685A-5A60-7BDA-EA716932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9116981-F65C-A8AC-6F4F-F19B8397F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5" b="4923"/>
          <a:stretch/>
        </p:blipFill>
        <p:spPr bwMode="auto">
          <a:xfrm>
            <a:off x="7479405" y="993583"/>
            <a:ext cx="3703897" cy="518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62558F-0CCF-DEAE-C3AD-EEDF168F73C5}"/>
              </a:ext>
            </a:extLst>
          </p:cNvPr>
          <p:cNvSpPr txBox="1"/>
          <p:nvPr/>
        </p:nvSpPr>
        <p:spPr>
          <a:xfrm>
            <a:off x="7479405" y="381575"/>
            <a:ext cx="3703897" cy="646331"/>
          </a:xfrm>
          <a:prstGeom prst="rect">
            <a:avLst/>
          </a:prstGeom>
          <a:solidFill>
            <a:srgbClr val="330B16"/>
          </a:solidFill>
          <a:ln w="1905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2"/>
                </a:solidFill>
              </a:rPr>
              <a:t>Historical testing at NASA Langley Research Center</a:t>
            </a:r>
          </a:p>
        </p:txBody>
      </p:sp>
      <p:pic>
        <p:nvPicPr>
          <p:cNvPr id="8" name="landscholl_clip_1">
            <a:hlinkClick r:id="" action="ppaction://media"/>
            <a:extLst>
              <a:ext uri="{FF2B5EF4-FFF2-40B4-BE49-F238E27FC236}">
                <a16:creationId xmlns:a16="http://schemas.microsoft.com/office/drawing/2014/main" id="{63D2AB49-4606-F384-26A4-1A59E44A70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8698" y="1690688"/>
            <a:ext cx="5982069" cy="44865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5019E0-7A72-A509-5B5F-649072016B52}"/>
              </a:ext>
            </a:extLst>
          </p:cNvPr>
          <p:cNvSpPr txBox="1"/>
          <p:nvPr/>
        </p:nvSpPr>
        <p:spPr>
          <a:xfrm>
            <a:off x="1008698" y="5807908"/>
            <a:ext cx="4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Land and Scholl (1969) Video Supplement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EF374B-F22F-3B2F-3129-5CC518C377E4}"/>
              </a:ext>
            </a:extLst>
          </p:cNvPr>
          <p:cNvSpPr txBox="1"/>
          <p:nvPr/>
        </p:nvSpPr>
        <p:spPr>
          <a:xfrm rot="16200000">
            <a:off x="5458180" y="4156014"/>
            <a:ext cx="3703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Land and Scholl (1969) </a:t>
            </a:r>
          </a:p>
        </p:txBody>
      </p:sp>
    </p:spTree>
    <p:extLst>
      <p:ext uri="{BB962C8B-B14F-4D97-AF65-F5344CB8AC3E}">
        <p14:creationId xmlns:p14="http://schemas.microsoft.com/office/powerpoint/2010/main" val="308572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3A4A7-0479-4BAD-997C-27E260A91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Apollo-Era Flight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3AC4A-4E79-4660-9DC9-8515B1B3F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779417" cy="4351338"/>
          </a:xfrm>
        </p:spPr>
        <p:txBody>
          <a:bodyPr/>
          <a:lstStyle/>
          <a:p>
            <a:r>
              <a:rPr lang="en-US"/>
              <a:t>Plume-surface interaction experiment on the lunar surface</a:t>
            </a:r>
          </a:p>
          <a:p>
            <a:pPr lvl="1"/>
            <a:r>
              <a:rPr lang="en-US"/>
              <a:t>Surveyor 5 vernier engine fired, images taken before and after</a:t>
            </a:r>
          </a:p>
          <a:p>
            <a:pPr lvl="1"/>
            <a:r>
              <a:rPr lang="en-US"/>
              <a:t>Eroded volume estimated from images; lunar permeability estimated using method from Scott and Ko (1968)</a:t>
            </a:r>
          </a:p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9F333-89A0-79D9-F178-90C0BF4DB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91ECD-4462-4A25-F1E3-9150365CD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270AC-E2AC-A9C5-A00B-882C094E1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16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A7FE7F-8EF9-CC1C-2037-CD1567214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643" y="1359937"/>
            <a:ext cx="4480156" cy="421979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45C4AC0-EC98-4068-B618-504A9AF61113}"/>
              </a:ext>
            </a:extLst>
          </p:cNvPr>
          <p:cNvSpPr txBox="1"/>
          <p:nvPr/>
        </p:nvSpPr>
        <p:spPr>
          <a:xfrm>
            <a:off x="6873642" y="5592188"/>
            <a:ext cx="4480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Lunar surface beneath Surveyor 5 after an engine static fire (</a:t>
            </a:r>
            <a:r>
              <a:rPr lang="en-US" sz="1600">
                <a:hlinkClick r:id="rId4"/>
              </a:rPr>
              <a:t>Christensen et al., 1968</a:t>
            </a:r>
            <a:r>
              <a:rPr lang="en-US" sz="16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63611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3A4A7-0479-4BAD-997C-27E260A91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Apollo Flight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3AC4A-4E79-4660-9DC9-8515B1B3F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5055" y="1690688"/>
            <a:ext cx="5246791" cy="1159337"/>
          </a:xfrm>
        </p:spPr>
        <p:txBody>
          <a:bodyPr/>
          <a:lstStyle/>
          <a:p>
            <a:pPr marL="0" indent="0" algn="r">
              <a:buNone/>
            </a:pPr>
            <a:r>
              <a:rPr lang="en-US"/>
              <a:t>Apollo landing videos show erosion, visual obscuration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9F333-89A0-79D9-F178-90C0BF4DB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91ECD-4462-4A25-F1E3-9150365CD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270AC-E2AC-A9C5-A00B-882C094E1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17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76B0BA-7027-4FAA-0069-548A15FFD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430" y="2850025"/>
            <a:ext cx="3977726" cy="34568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707BA2-A4B9-2689-50A9-C139273B9893}"/>
              </a:ext>
            </a:extLst>
          </p:cNvPr>
          <p:cNvSpPr txBox="1"/>
          <p:nvPr/>
        </p:nvSpPr>
        <p:spPr>
          <a:xfrm>
            <a:off x="5328501" y="5352752"/>
            <a:ext cx="60944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Apollo 12 astronauts recovered damaged samples from Surveyor III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061627-43BF-CDD8-7F6D-E5ADF33537C5}"/>
              </a:ext>
            </a:extLst>
          </p:cNvPr>
          <p:cNvSpPr txBox="1"/>
          <p:nvPr/>
        </p:nvSpPr>
        <p:spPr>
          <a:xfrm>
            <a:off x="1282430" y="5937527"/>
            <a:ext cx="3562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NASA/</a:t>
            </a:r>
            <a:r>
              <a:rPr lang="en-US" err="1">
                <a:solidFill>
                  <a:schemeClr val="bg1"/>
                </a:solidFill>
              </a:rPr>
              <a:t>Immer</a:t>
            </a:r>
            <a:r>
              <a:rPr lang="en-US">
                <a:solidFill>
                  <a:schemeClr val="bg1"/>
                </a:solidFill>
              </a:rPr>
              <a:t> et al. (2011)</a:t>
            </a:r>
          </a:p>
        </p:txBody>
      </p:sp>
      <p:pic>
        <p:nvPicPr>
          <p:cNvPr id="15" name="Main graphic">
            <a:extLst>
              <a:ext uri="{FF2B5EF4-FFF2-40B4-BE49-F238E27FC236}">
                <a16:creationId xmlns:a16="http://schemas.microsoft.com/office/drawing/2014/main" id="{0D2360E1-014F-ADE4-3CD6-4D3CC85923B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040950" y="136525"/>
            <a:ext cx="3708364" cy="5121443"/>
          </a:xfrm>
          <a:prstGeom prst="rect">
            <a:avLst/>
          </a:prstGeom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193DFF9-1BE7-F32F-8B0D-D73C2463389B}"/>
              </a:ext>
            </a:extLst>
          </p:cNvPr>
          <p:cNvSpPr txBox="1"/>
          <p:nvPr/>
        </p:nvSpPr>
        <p:spPr>
          <a:xfrm rot="16200000">
            <a:off x="7845659" y="2052069"/>
            <a:ext cx="6104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Images from Apollo 15; figure from Metzger et al. (2011)</a:t>
            </a:r>
          </a:p>
        </p:txBody>
      </p:sp>
    </p:spTree>
    <p:extLst>
      <p:ext uri="{BB962C8B-B14F-4D97-AF65-F5344CB8AC3E}">
        <p14:creationId xmlns:p14="http://schemas.microsoft.com/office/powerpoint/2010/main" val="1770718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B572-30D1-D976-08A1-939911B0B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Apollo-Era Modeling and Mechanisms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2945C-8D06-DB59-6187-86CBE654E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22" y="1696955"/>
            <a:ext cx="647653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Erosion model proposed by Roberts (1962)</a:t>
            </a:r>
          </a:p>
          <a:p>
            <a:r>
              <a:rPr lang="en-US" sz="2400" dirty="0"/>
              <a:t>Gas diffusion modeled by Scott and Ko (1968), used to estimate lunar permeability and grain size (Christensen et al. 1968)</a:t>
            </a:r>
          </a:p>
          <a:p>
            <a:r>
              <a:rPr lang="en-US" sz="2400" dirty="0"/>
              <a:t>Mechanisms identified during Apollo era summarized by the Viking </a:t>
            </a:r>
            <a:r>
              <a:rPr lang="en-US" sz="2400" i="1" dirty="0"/>
              <a:t>Site Alteration Effects </a:t>
            </a:r>
            <a:r>
              <a:rPr lang="en-US" sz="2400" dirty="0"/>
              <a:t>report (Romine et al. 1977)</a:t>
            </a:r>
          </a:p>
          <a:p>
            <a:pPr lvl="1"/>
            <a:r>
              <a:rPr lang="en-US" sz="2000" dirty="0"/>
              <a:t>Viscous erosion</a:t>
            </a:r>
          </a:p>
          <a:p>
            <a:pPr lvl="1"/>
            <a:r>
              <a:rPr lang="en-US" sz="2000" dirty="0"/>
              <a:t>Diffused gas erosion</a:t>
            </a:r>
          </a:p>
          <a:p>
            <a:pPr lvl="1"/>
            <a:r>
              <a:rPr lang="en-US" sz="2000" dirty="0"/>
              <a:t>Bearing capacity failure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F5E49-F1F3-B6BC-726F-F0D89AAA4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802D4-4E78-A568-97A2-E62A7CA12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81F10-8288-5BD5-99D6-7CE011F9A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18</a:t>
            </a:fld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31A3C51-43B2-B6FC-002F-D4077BCCC74A}"/>
              </a:ext>
            </a:extLst>
          </p:cNvPr>
          <p:cNvCxnSpPr>
            <a:cxnSpLocks/>
          </p:cNvCxnSpPr>
          <p:nvPr/>
        </p:nvCxnSpPr>
        <p:spPr>
          <a:xfrm>
            <a:off x="629857" y="3268708"/>
            <a:ext cx="7117237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9771BA2-BFB5-65C6-8886-192BDAEA41FA}"/>
              </a:ext>
            </a:extLst>
          </p:cNvPr>
          <p:cNvSpPr txBox="1"/>
          <p:nvPr/>
        </p:nvSpPr>
        <p:spPr>
          <a:xfrm>
            <a:off x="7638473" y="5705991"/>
            <a:ext cx="4153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Illustration of the numerical method to estimate rocket exhaust flow in soil found in Scott and Ko (1968).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82A558C-216D-EA9E-C5AF-81AF2FA887FA}"/>
              </a:ext>
            </a:extLst>
          </p:cNvPr>
          <p:cNvGrpSpPr/>
          <p:nvPr/>
        </p:nvGrpSpPr>
        <p:grpSpPr>
          <a:xfrm>
            <a:off x="6622742" y="1366199"/>
            <a:ext cx="5552117" cy="4353373"/>
            <a:chOff x="289640" y="383458"/>
            <a:chExt cx="6903115" cy="5096966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076282A-26C7-DC1F-BCBA-5B4E5EDA6435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43200"/>
              <a:ext cx="0" cy="21945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BDB0420-D4D2-1B2F-E24F-22E9875E1A20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926080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A2BDBE3-57C2-0B94-DCD8-05C436D56F80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3108960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BC762DF-A59A-AD04-CC9B-222AAAE6812A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3474720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55889C-778D-C8BD-2B16-19AD1842F1AF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3290842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289F928-D09D-A942-D2F0-A847EE59228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3657600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9505D06-FA4A-17E2-44E0-4449AD8B89E4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3840480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8C0A100-C7F0-EE16-D8E9-7E3BC6FD447C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4023360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50A49E-326C-5D50-D5E9-2EFCEFBC29FF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4389120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FD041CA-1C34-B064-5A9B-ABCCC115E6DC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4206240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ABD7B08-62F2-3AC9-A28E-6319C5A6AFB2}"/>
                </a:ext>
              </a:extLst>
            </p:cNvPr>
            <p:cNvCxnSpPr>
              <a:cxnSpLocks/>
            </p:cNvCxnSpPr>
            <p:nvPr/>
          </p:nvCxnSpPr>
          <p:spPr>
            <a:xfrm>
              <a:off x="292608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68BC156-D4BC-21A6-4DB9-D9ADC2D119F2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4572000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5033015-5B8E-0017-14C6-E71637C1BA1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4754880"/>
              <a:ext cx="347472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CC3BC68-05D7-B00A-9A40-0AC2F605D4BC}"/>
                </a:ext>
              </a:extLst>
            </p:cNvPr>
            <p:cNvCxnSpPr>
              <a:cxnSpLocks/>
            </p:cNvCxnSpPr>
            <p:nvPr/>
          </p:nvCxnSpPr>
          <p:spPr>
            <a:xfrm>
              <a:off x="310896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EB5B716-0977-69D0-A5D4-21294F110985}"/>
                </a:ext>
              </a:extLst>
            </p:cNvPr>
            <p:cNvCxnSpPr>
              <a:cxnSpLocks/>
            </p:cNvCxnSpPr>
            <p:nvPr/>
          </p:nvCxnSpPr>
          <p:spPr>
            <a:xfrm>
              <a:off x="329184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35D60CE-158A-FDCE-31EE-BA3DF8077F0E}"/>
                </a:ext>
              </a:extLst>
            </p:cNvPr>
            <p:cNvCxnSpPr>
              <a:cxnSpLocks/>
            </p:cNvCxnSpPr>
            <p:nvPr/>
          </p:nvCxnSpPr>
          <p:spPr>
            <a:xfrm>
              <a:off x="347472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B43FB1B-985D-6F3C-579A-F009F3DBA064}"/>
                </a:ext>
              </a:extLst>
            </p:cNvPr>
            <p:cNvCxnSpPr>
              <a:cxnSpLocks/>
            </p:cNvCxnSpPr>
            <p:nvPr/>
          </p:nvCxnSpPr>
          <p:spPr>
            <a:xfrm>
              <a:off x="365760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A12BCCD-B518-2D08-F45E-EAE5224BE95E}"/>
                </a:ext>
              </a:extLst>
            </p:cNvPr>
            <p:cNvCxnSpPr>
              <a:cxnSpLocks/>
            </p:cNvCxnSpPr>
            <p:nvPr/>
          </p:nvCxnSpPr>
          <p:spPr>
            <a:xfrm>
              <a:off x="438912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2DA21C6-2559-9947-D742-0A527CD5285C}"/>
                </a:ext>
              </a:extLst>
            </p:cNvPr>
            <p:cNvCxnSpPr>
              <a:cxnSpLocks/>
            </p:cNvCxnSpPr>
            <p:nvPr/>
          </p:nvCxnSpPr>
          <p:spPr>
            <a:xfrm>
              <a:off x="384048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840F22B-BE4E-3290-283C-4390A0EFEEA6}"/>
                </a:ext>
              </a:extLst>
            </p:cNvPr>
            <p:cNvCxnSpPr>
              <a:cxnSpLocks/>
            </p:cNvCxnSpPr>
            <p:nvPr/>
          </p:nvCxnSpPr>
          <p:spPr>
            <a:xfrm>
              <a:off x="402336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BF57077-65AE-2562-7EBD-F1186938D89E}"/>
                </a:ext>
              </a:extLst>
            </p:cNvPr>
            <p:cNvCxnSpPr>
              <a:cxnSpLocks/>
            </p:cNvCxnSpPr>
            <p:nvPr/>
          </p:nvCxnSpPr>
          <p:spPr>
            <a:xfrm>
              <a:off x="420624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0ABF2EB-4D8E-99FE-E1E1-4CBE94566CFE}"/>
                </a:ext>
              </a:extLst>
            </p:cNvPr>
            <p:cNvCxnSpPr>
              <a:cxnSpLocks/>
            </p:cNvCxnSpPr>
            <p:nvPr/>
          </p:nvCxnSpPr>
          <p:spPr>
            <a:xfrm>
              <a:off x="512064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8B7691A-56EF-B26A-4857-9E5E0F457E10}"/>
                </a:ext>
              </a:extLst>
            </p:cNvPr>
            <p:cNvCxnSpPr>
              <a:cxnSpLocks/>
            </p:cNvCxnSpPr>
            <p:nvPr/>
          </p:nvCxnSpPr>
          <p:spPr>
            <a:xfrm>
              <a:off x="530352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DB5F9B7-7F83-C016-6A2E-3470F1006971}"/>
                </a:ext>
              </a:extLst>
            </p:cNvPr>
            <p:cNvCxnSpPr>
              <a:cxnSpLocks/>
            </p:cNvCxnSpPr>
            <p:nvPr/>
          </p:nvCxnSpPr>
          <p:spPr>
            <a:xfrm>
              <a:off x="548640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A0E39CC-C1A7-38E1-560F-03DF47842C20}"/>
                </a:ext>
              </a:extLst>
            </p:cNvPr>
            <p:cNvCxnSpPr>
              <a:cxnSpLocks/>
            </p:cNvCxnSpPr>
            <p:nvPr/>
          </p:nvCxnSpPr>
          <p:spPr>
            <a:xfrm>
              <a:off x="566928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CFB196F-489B-2848-CA9F-BCEC9AFC4FDE}"/>
                </a:ext>
              </a:extLst>
            </p:cNvPr>
            <p:cNvCxnSpPr>
              <a:cxnSpLocks/>
            </p:cNvCxnSpPr>
            <p:nvPr/>
          </p:nvCxnSpPr>
          <p:spPr>
            <a:xfrm>
              <a:off x="585216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01D0896-6AE7-314F-05A2-EF0221598A3B}"/>
                </a:ext>
              </a:extLst>
            </p:cNvPr>
            <p:cNvCxnSpPr>
              <a:cxnSpLocks/>
            </p:cNvCxnSpPr>
            <p:nvPr/>
          </p:nvCxnSpPr>
          <p:spPr>
            <a:xfrm>
              <a:off x="603504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00902AC-6114-C028-6681-59B5F57E5BDD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93F096F-19F0-5F41-4AE8-673363B2FCCF}"/>
                </a:ext>
              </a:extLst>
            </p:cNvPr>
            <p:cNvCxnSpPr>
              <a:cxnSpLocks/>
            </p:cNvCxnSpPr>
            <p:nvPr/>
          </p:nvCxnSpPr>
          <p:spPr>
            <a:xfrm>
              <a:off x="475488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C6E486B-72DF-6A6C-C8A3-514EBC5F62B1}"/>
                </a:ext>
              </a:extLst>
            </p:cNvPr>
            <p:cNvCxnSpPr>
              <a:cxnSpLocks/>
            </p:cNvCxnSpPr>
            <p:nvPr/>
          </p:nvCxnSpPr>
          <p:spPr>
            <a:xfrm>
              <a:off x="4937760" y="2743200"/>
              <a:ext cx="0" cy="21945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70211DC-B7DF-3FC3-2BC9-9318339C48BB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4937760"/>
              <a:ext cx="347863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F02BECE-E5E7-4352-E567-1AA83B09BE21}"/>
                </a:ext>
              </a:extLst>
            </p:cNvPr>
            <p:cNvCxnSpPr>
              <a:cxnSpLocks/>
            </p:cNvCxnSpPr>
            <p:nvPr/>
          </p:nvCxnSpPr>
          <p:spPr>
            <a:xfrm>
              <a:off x="6217920" y="2743200"/>
              <a:ext cx="0" cy="219456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96BA7CC-1EC7-5F14-F876-8BD37B46628B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43200"/>
              <a:ext cx="3478635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D9FF50-239C-00B0-08BB-C6B724D80F4B}"/>
                </a:ext>
              </a:extLst>
            </p:cNvPr>
            <p:cNvSpPr txBox="1"/>
            <p:nvPr/>
          </p:nvSpPr>
          <p:spPr>
            <a:xfrm>
              <a:off x="3347152" y="4932401"/>
              <a:ext cx="2874683" cy="360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Solid Boundary Condition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5E52A52-405F-289E-A338-56CD6D3E4531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678654"/>
              <a:ext cx="4237318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F9EDFC3-2362-30FE-5BE9-10D01E0A08B0}"/>
                </a:ext>
              </a:extLst>
            </p:cNvPr>
            <p:cNvCxnSpPr>
              <a:cxnSpLocks/>
            </p:cNvCxnSpPr>
            <p:nvPr/>
          </p:nvCxnSpPr>
          <p:spPr>
            <a:xfrm>
              <a:off x="2683435" y="2743200"/>
              <a:ext cx="0" cy="273722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36A2ABA-DB75-4D19-7AAE-53ED1B2246F6}"/>
                </a:ext>
              </a:extLst>
            </p:cNvPr>
            <p:cNvSpPr txBox="1"/>
            <p:nvPr/>
          </p:nvSpPr>
          <p:spPr>
            <a:xfrm>
              <a:off x="6171907" y="2231511"/>
              <a:ext cx="1020848" cy="3963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1"/>
                  </a:solidFill>
                </a:rPr>
                <a:t>Radius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60B1492-EC33-922D-64A5-CE8895E655E8}"/>
                </a:ext>
              </a:extLst>
            </p:cNvPr>
            <p:cNvSpPr txBox="1"/>
            <p:nvPr/>
          </p:nvSpPr>
          <p:spPr>
            <a:xfrm>
              <a:off x="1772764" y="5025730"/>
              <a:ext cx="909235" cy="3963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1"/>
                  </a:solidFill>
                </a:rPr>
                <a:t>Depth</a:t>
              </a: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D594BB8-6F93-91A9-93DD-1772CC429519}"/>
                </a:ext>
              </a:extLst>
            </p:cNvPr>
            <p:cNvSpPr/>
            <p:nvPr/>
          </p:nvSpPr>
          <p:spPr>
            <a:xfrm>
              <a:off x="2743200" y="877996"/>
              <a:ext cx="3474720" cy="1732936"/>
            </a:xfrm>
            <a:custGeom>
              <a:avLst/>
              <a:gdLst>
                <a:gd name="connsiteX0" fmla="*/ 0 w 3495367"/>
                <a:gd name="connsiteY0" fmla="*/ 0 h 1732936"/>
                <a:gd name="connsiteX1" fmla="*/ 612058 w 3495367"/>
                <a:gd name="connsiteY1" fmla="*/ 235975 h 1732936"/>
                <a:gd name="connsiteX2" fmla="*/ 1349477 w 3495367"/>
                <a:gd name="connsiteY2" fmla="*/ 1364226 h 1732936"/>
                <a:gd name="connsiteX3" fmla="*/ 3495367 w 3495367"/>
                <a:gd name="connsiteY3" fmla="*/ 1732936 h 173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95367" h="1732936">
                  <a:moveTo>
                    <a:pt x="0" y="0"/>
                  </a:moveTo>
                  <a:cubicBezTo>
                    <a:pt x="193572" y="4302"/>
                    <a:pt x="387145" y="8604"/>
                    <a:pt x="612058" y="235975"/>
                  </a:cubicBezTo>
                  <a:cubicBezTo>
                    <a:pt x="836971" y="463346"/>
                    <a:pt x="868926" y="1114733"/>
                    <a:pt x="1349477" y="1364226"/>
                  </a:cubicBezTo>
                  <a:cubicBezTo>
                    <a:pt x="1830028" y="1613719"/>
                    <a:pt x="2662697" y="1673327"/>
                    <a:pt x="3495367" y="1732936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3628BA29-604C-E1D2-6071-DB20236769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83435" y="383458"/>
              <a:ext cx="0" cy="222921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962E1E9-FFBF-4E99-55E2-61644A3E5337}"/>
                </a:ext>
              </a:extLst>
            </p:cNvPr>
            <p:cNvSpPr txBox="1"/>
            <p:nvPr/>
          </p:nvSpPr>
          <p:spPr>
            <a:xfrm>
              <a:off x="1461390" y="513352"/>
              <a:ext cx="1250048" cy="3963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1"/>
                  </a:solidFill>
                </a:rPr>
                <a:t>Pressure</a:t>
              </a:r>
            </a:p>
          </p:txBody>
        </p:sp>
        <p:cxnSp>
          <p:nvCxnSpPr>
            <p:cNvPr id="53" name="Connector: Elbow 100">
              <a:extLst>
                <a:ext uri="{FF2B5EF4-FFF2-40B4-BE49-F238E27FC236}">
                  <a16:creationId xmlns:a16="http://schemas.microsoft.com/office/drawing/2014/main" id="{14C6F42A-8760-4A04-CF44-E08EFEB60FF1}"/>
                </a:ext>
              </a:extLst>
            </p:cNvPr>
            <p:cNvCxnSpPr>
              <a:cxnSpLocks/>
              <a:endCxn id="41" idx="0"/>
            </p:cNvCxnSpPr>
            <p:nvPr/>
          </p:nvCxnSpPr>
          <p:spPr>
            <a:xfrm rot="10800000" flipV="1">
              <a:off x="1790740" y="1577056"/>
              <a:ext cx="1501105" cy="497254"/>
            </a:xfrm>
            <a:prstGeom prst="curved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or: Elbow 104">
              <a:extLst>
                <a:ext uri="{FF2B5EF4-FFF2-40B4-BE49-F238E27FC236}">
                  <a16:creationId xmlns:a16="http://schemas.microsoft.com/office/drawing/2014/main" id="{EC0C315A-D5C8-A059-E925-C6917C10E1A7}"/>
                </a:ext>
              </a:extLst>
            </p:cNvPr>
            <p:cNvCxnSpPr>
              <a:cxnSpLocks/>
              <a:stCxn id="41" idx="2"/>
            </p:cNvCxnSpPr>
            <p:nvPr/>
          </p:nvCxnSpPr>
          <p:spPr>
            <a:xfrm rot="16200000" flipH="1">
              <a:off x="2062572" y="2162826"/>
              <a:ext cx="301240" cy="844904"/>
            </a:xfrm>
            <a:prstGeom prst="curved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3ADC9DB-20B7-9252-5746-2C64D01E4DB9}"/>
                </a:ext>
              </a:extLst>
            </p:cNvPr>
            <p:cNvSpPr txBox="1"/>
            <p:nvPr/>
          </p:nvSpPr>
          <p:spPr>
            <a:xfrm>
              <a:off x="289640" y="2074310"/>
              <a:ext cx="3002199" cy="36034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2">
                      <a:lumMod val="75000"/>
                    </a:schemeClr>
                  </a:solidFill>
                </a:rPr>
                <a:t>Surface Boundary Condition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1583D6E-F708-6EE4-FC8C-F818307D2C55}"/>
                  </a:ext>
                </a:extLst>
              </p:cNvPr>
              <p:cNvSpPr txBox="1"/>
              <p:nvPr/>
            </p:nvSpPr>
            <p:spPr>
              <a:xfrm>
                <a:off x="6721581" y="4056396"/>
                <a:ext cx="1687180" cy="71134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2">
                    <a:lumMod val="50000"/>
                  </a:schemeClr>
                </a:solidFill>
              </a:ln>
            </p:spPr>
            <p:txBody>
              <a:bodyPr wrap="square" lIns="91440" tIns="91440" rIns="91440" bIns="9144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1583D6E-F708-6EE4-FC8C-F818307D2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581" y="4056396"/>
                <a:ext cx="1687180" cy="7113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bg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C6717B92-6AEC-3346-6B3E-07100DBBB602}"/>
              </a:ext>
            </a:extLst>
          </p:cNvPr>
          <p:cNvSpPr txBox="1"/>
          <p:nvPr/>
        </p:nvSpPr>
        <p:spPr>
          <a:xfrm>
            <a:off x="6846544" y="3704899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Darcy’s Law</a:t>
            </a:r>
          </a:p>
        </p:txBody>
      </p:sp>
    </p:spTree>
    <p:extLst>
      <p:ext uri="{BB962C8B-B14F-4D97-AF65-F5344CB8AC3E}">
        <p14:creationId xmlns:p14="http://schemas.microsoft.com/office/powerpoint/2010/main" val="1329495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1FEEA-B2CC-F864-49DE-00B8F4A9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6" y="365125"/>
            <a:ext cx="6107654" cy="1325563"/>
          </a:xfrm>
        </p:spPr>
        <p:txBody>
          <a:bodyPr/>
          <a:lstStyle/>
          <a:p>
            <a:r>
              <a:rPr lang="en-US"/>
              <a:t>Viking PSI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2CB16-B075-CB64-8280-0660F456D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6" y="1841936"/>
            <a:ext cx="6010274" cy="4335027"/>
          </a:xfrm>
        </p:spPr>
        <p:txBody>
          <a:bodyPr/>
          <a:lstStyle/>
          <a:p>
            <a:r>
              <a:rPr lang="en-US"/>
              <a:t>Summarized by the Romine et al. (1977) </a:t>
            </a:r>
            <a:r>
              <a:rPr lang="en-US" i="1"/>
              <a:t>Site Alteration Effects </a:t>
            </a:r>
            <a:r>
              <a:rPr lang="en-US"/>
              <a:t>report</a:t>
            </a:r>
          </a:p>
          <a:p>
            <a:r>
              <a:rPr lang="en-US"/>
              <a:t>Tested multiple nozzle configurations to reduce PSI effects for Martian landing</a:t>
            </a:r>
          </a:p>
          <a:p>
            <a:r>
              <a:rPr lang="en-US"/>
              <a:t>Drove design of Viking engine configuration and established impingement pressure limit still used today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313AD-55D2-5170-CCCF-465F4C8C4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12F0F-4B92-0A5C-A29C-DFB6550AE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F472-3001-8639-70D3-4DA408763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19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C78146-54E2-DA69-DB6A-832A7BB0F296}"/>
              </a:ext>
            </a:extLst>
          </p:cNvPr>
          <p:cNvSpPr txBox="1"/>
          <p:nvPr/>
        </p:nvSpPr>
        <p:spPr>
          <a:xfrm>
            <a:off x="6830955" y="5284989"/>
            <a:ext cx="5146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/>
              <a:t>Cold-gas nozzle testing; figure from Romine et al. (1977)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BB3DCC-3E18-2A66-BDEE-86F822D56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1690688"/>
            <a:ext cx="5423995" cy="359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80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52486-B87A-BCB0-D1F8-C807496E3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Research Since </a:t>
            </a:r>
            <a:br>
              <a:rPr lang="en-US"/>
            </a:br>
            <a:r>
              <a:rPr lang="en-US"/>
              <a:t>Apollo and Viking</a:t>
            </a:r>
            <a:br>
              <a:rPr lang="en-US"/>
            </a:br>
            <a:r>
              <a:rPr lang="en-US" sz="3600">
                <a:solidFill>
                  <a:srgbClr val="797979"/>
                </a:solidFill>
              </a:rPr>
              <a:t>Modern techniques, experiments, and modeling</a:t>
            </a:r>
            <a:endParaRPr lang="en-US">
              <a:solidFill>
                <a:srgbClr val="797979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E5C3F-028C-5CA1-42FE-A8C30D50D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52A16-450D-4714-02CC-493207551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4FAE6-D43D-34C6-A3D9-4CBB8420D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AC34C-38A1-D15C-99E2-035C0216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85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D2131-2C1D-C0F8-5677-54ADA688C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Erosion Rate Estimation </a:t>
            </a:r>
            <a:br>
              <a:rPr lang="en-US"/>
            </a:br>
            <a:r>
              <a:rPr lang="en-US"/>
              <a:t>from Apollo Descent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43449-5815-C8B9-B46C-198C9DE9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40952" cy="4351338"/>
          </a:xfrm>
        </p:spPr>
        <p:txBody>
          <a:bodyPr/>
          <a:lstStyle/>
          <a:p>
            <a:r>
              <a:rPr lang="en-US"/>
              <a:t>Ejecta video analyzed to estimate Apollo mass erosion rate</a:t>
            </a:r>
          </a:p>
          <a:p>
            <a:r>
              <a:rPr lang="en-US"/>
              <a:t>Image histogram matching technique used to determine optical extinction</a:t>
            </a:r>
          </a:p>
          <a:p>
            <a:r>
              <a:rPr lang="en-US"/>
              <a:t>Apollo 12 mass erosion estimate: 2600 kg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77EAF-528C-26E3-348D-70715A81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0124B-4C7E-6E6C-7D1C-014F44B8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A329C-0826-6739-2A28-1CF0A102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7E26D1-E06C-0DE5-510F-D130C4C891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964"/>
          <a:stretch/>
        </p:blipFill>
        <p:spPr>
          <a:xfrm>
            <a:off x="6379152" y="2072887"/>
            <a:ext cx="4974647" cy="33100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9F325D-C7CD-C20E-BD61-626C169F6B2B}"/>
              </a:ext>
            </a:extLst>
          </p:cNvPr>
          <p:cNvSpPr txBox="1"/>
          <p:nvPr/>
        </p:nvSpPr>
        <p:spPr>
          <a:xfrm>
            <a:off x="6379151" y="5395814"/>
            <a:ext cx="455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Figure from Lane and Metzger (2015)</a:t>
            </a:r>
          </a:p>
        </p:txBody>
      </p:sp>
    </p:spTree>
    <p:extLst>
      <p:ext uri="{BB962C8B-B14F-4D97-AF65-F5344CB8AC3E}">
        <p14:creationId xmlns:p14="http://schemas.microsoft.com/office/powerpoint/2010/main" val="274569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43449-5815-C8B9-B46C-198C9DE9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50" y="1772238"/>
            <a:ext cx="4952286" cy="4225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Metzger et al. 2009 identified discrete eroded layers in Apollo imagery</a:t>
            </a:r>
          </a:p>
          <a:p>
            <a:pPr lvl="1"/>
            <a:r>
              <a:rPr lang="en-US" sz="2000"/>
              <a:t>Phenomenon also seen in Mauna Kea test</a:t>
            </a:r>
            <a:endParaRPr lang="en-US" sz="2000">
              <a:cs typeface="Arial"/>
            </a:endParaRPr>
          </a:p>
          <a:p>
            <a:r>
              <a:rPr lang="en-US" sz="2400"/>
              <a:t>Also observe “erosional remnants”: surface features caused by PSI</a:t>
            </a:r>
            <a:endParaRPr lang="en-US" sz="2400">
              <a:cs typeface="Arial"/>
            </a:endParaRPr>
          </a:p>
          <a:p>
            <a:r>
              <a:rPr lang="en-US" sz="2400"/>
              <a:t>Eroded mass estimate from crater images: 1800 kg</a:t>
            </a:r>
            <a:endParaRPr lang="en-US" sz="2400">
              <a:cs typeface="Arial"/>
            </a:endParaRPr>
          </a:p>
          <a:p>
            <a:endParaRPr lang="en-US" sz="2400"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77EAF-528C-26E3-348D-70715A81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0124B-4C7E-6E6C-7D1C-014F44B8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A329C-0826-6739-2A28-1CF0A102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22</a:t>
            </a:fld>
            <a:endParaRPr lang="en-US"/>
          </a:p>
        </p:txBody>
      </p:sp>
      <p:pic>
        <p:nvPicPr>
          <p:cNvPr id="8" name="Picture 7" descr="A shadow of a person on the ground&#10;&#10;Description automatically generated with low confidence">
            <a:extLst>
              <a:ext uri="{FF2B5EF4-FFF2-40B4-BE49-F238E27FC236}">
                <a16:creationId xmlns:a16="http://schemas.microsoft.com/office/drawing/2014/main" id="{AC184BC8-E7F4-C410-54D0-5058D66996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2" b="4414"/>
          <a:stretch/>
        </p:blipFill>
        <p:spPr>
          <a:xfrm>
            <a:off x="5074836" y="136525"/>
            <a:ext cx="6994614" cy="56753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CD2131-2C1D-C0F8-5677-54ADA688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7287"/>
            <a:ext cx="5074836" cy="132556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2800"/>
              <a:t>Apollo Cratering Characteristics </a:t>
            </a:r>
            <a:br>
              <a:rPr lang="en-US" sz="2800"/>
            </a:br>
            <a:r>
              <a:rPr lang="en-US" sz="2800"/>
              <a:t>and Mass Estimation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DF56A2-17E4-685C-7006-45829D7B2C2F}"/>
              </a:ext>
            </a:extLst>
          </p:cNvPr>
          <p:cNvSpPr txBox="1"/>
          <p:nvPr/>
        </p:nvSpPr>
        <p:spPr>
          <a:xfrm>
            <a:off x="5074836" y="5811839"/>
            <a:ext cx="6994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Image: NASA/Apollo 11; annotations partially replicated from Figure 9 in Metzger et al. 2009 which show boundary of eroded layer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D49E5B2-F8EE-ACED-019E-014F9A39A6C5}"/>
              </a:ext>
            </a:extLst>
          </p:cNvPr>
          <p:cNvSpPr/>
          <p:nvPr/>
        </p:nvSpPr>
        <p:spPr>
          <a:xfrm rot="3212233">
            <a:off x="8889479" y="4751016"/>
            <a:ext cx="659876" cy="320511"/>
          </a:xfrm>
          <a:prstGeom prst="rightArrow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4686B08-5549-69A7-7E6F-295F8EAF3BB6}"/>
              </a:ext>
            </a:extLst>
          </p:cNvPr>
          <p:cNvSpPr/>
          <p:nvPr/>
        </p:nvSpPr>
        <p:spPr>
          <a:xfrm rot="3212233">
            <a:off x="10022150" y="4236683"/>
            <a:ext cx="659876" cy="320511"/>
          </a:xfrm>
          <a:prstGeom prst="rightArrow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44A234E1-334F-2177-F3E3-8D2D56691F48}"/>
              </a:ext>
            </a:extLst>
          </p:cNvPr>
          <p:cNvSpPr/>
          <p:nvPr/>
        </p:nvSpPr>
        <p:spPr>
          <a:xfrm rot="176643">
            <a:off x="10920168" y="3214802"/>
            <a:ext cx="659876" cy="320511"/>
          </a:xfrm>
          <a:prstGeom prst="rightArrow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7D1E03-5B79-B1C7-0577-79C2AB2CFDE4}"/>
              </a:ext>
            </a:extLst>
          </p:cNvPr>
          <p:cNvSpPr txBox="1"/>
          <p:nvPr/>
        </p:nvSpPr>
        <p:spPr>
          <a:xfrm>
            <a:off x="370761" y="5469077"/>
            <a:ext cx="4455864" cy="70788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 estimate uncertainty means we can't rely on Apollo experience alone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04148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D2131-2C1D-C0F8-5677-54ADA688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464" y="365126"/>
            <a:ext cx="11020336" cy="949200"/>
          </a:xfrm>
        </p:spPr>
        <p:txBody>
          <a:bodyPr>
            <a:normAutofit/>
          </a:bodyPr>
          <a:lstStyle/>
          <a:p>
            <a:r>
              <a:rPr lang="en-US"/>
              <a:t>Lunar Surface Alteration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77EAF-528C-26E3-348D-70715A81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0124B-4C7E-6E6C-7D1C-014F44B8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A329C-0826-6739-2A28-1CF0A102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23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F34B75A-EFB8-B059-CD4B-A7FDE0B85FA3}"/>
              </a:ext>
            </a:extLst>
          </p:cNvPr>
          <p:cNvGrpSpPr>
            <a:grpSpLocks noChangeAspect="1"/>
          </p:cNvGrpSpPr>
          <p:nvPr/>
        </p:nvGrpSpPr>
        <p:grpSpPr>
          <a:xfrm>
            <a:off x="7997440" y="1270368"/>
            <a:ext cx="3861096" cy="3760106"/>
            <a:chOff x="2402604" y="1877809"/>
            <a:chExt cx="4108612" cy="3854331"/>
          </a:xfrm>
        </p:grpSpPr>
        <p:pic>
          <p:nvPicPr>
            <p:cNvPr id="10" name="Picture 12">
              <a:extLst>
                <a:ext uri="{FF2B5EF4-FFF2-40B4-BE49-F238E27FC236}">
                  <a16:creationId xmlns:a16="http://schemas.microsoft.com/office/drawing/2014/main" id="{F2274AD0-C1D1-6435-2C93-179D94F66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438400" y="1877809"/>
              <a:ext cx="4072816" cy="384482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5038D8-35D5-3CCC-A2B2-FD499A07B887}"/>
                </a:ext>
              </a:extLst>
            </p:cNvPr>
            <p:cNvSpPr txBox="1"/>
            <p:nvPr/>
          </p:nvSpPr>
          <p:spPr>
            <a:xfrm>
              <a:off x="2402604" y="5448200"/>
              <a:ext cx="2439175" cy="2839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NASA/Apollo 11/AS11-40-5902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44F1359-2CF4-7A0D-989A-444F4C5153E6}"/>
              </a:ext>
            </a:extLst>
          </p:cNvPr>
          <p:cNvSpPr txBox="1"/>
          <p:nvPr/>
        </p:nvSpPr>
        <p:spPr>
          <a:xfrm>
            <a:off x="8021313" y="5195476"/>
            <a:ext cx="3827455" cy="78483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>
                <a:latin typeface="Arial" panose="020B0604020202020204" pitchFamily="34" charset="0"/>
                <a:cs typeface="Arial" panose="020B0604020202020204" pitchFamily="34" charset="0"/>
              </a:rPr>
              <a:t>Buzz Aldrin, footpad, and disturbed area, including possible exhaust brightening right to left (behind Aldrin)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5F8DB72-7AD7-CC9F-F934-C7E35855DF40}"/>
              </a:ext>
            </a:extLst>
          </p:cNvPr>
          <p:cNvSpPr txBox="1">
            <a:spLocks/>
          </p:cNvSpPr>
          <p:nvPr/>
        </p:nvSpPr>
        <p:spPr>
          <a:xfrm>
            <a:off x="261626" y="1432370"/>
            <a:ext cx="7368876" cy="168251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Descent engine plumes had a significant effect on the Apollo, Luna, and Surveyor landing sites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The effects of rocket exhaust on the lunar surface appear as photometric anomalies in Lunar Reconnaissance Orbiter Narrow Angle Camera imagery (Watkins, 2015)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27C366-4CDF-CE98-5068-19240C6F616A}"/>
              </a:ext>
            </a:extLst>
          </p:cNvPr>
          <p:cNvSpPr txBox="1"/>
          <p:nvPr/>
        </p:nvSpPr>
        <p:spPr>
          <a:xfrm>
            <a:off x="838200" y="5747526"/>
            <a:ext cx="5825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effectLst/>
                <a:latin typeface="+mj-lt"/>
              </a:rPr>
              <a:t>NASA/Goddard Space Flight Center/Arizona State University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012379-E986-76F8-AD5F-8C57EE0CD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32926"/>
            <a:ext cx="63817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119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D2131-2C1D-C0F8-5677-54ADA688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660" y="497940"/>
            <a:ext cx="6024513" cy="1325563"/>
          </a:xfrm>
        </p:spPr>
        <p:txBody>
          <a:bodyPr>
            <a:normAutofit/>
          </a:bodyPr>
          <a:lstStyle/>
          <a:p>
            <a:r>
              <a:rPr lang="en-US" sz="3600"/>
              <a:t>PSI Testing:</a:t>
            </a:r>
            <a:br>
              <a:rPr lang="en-US" sz="3600"/>
            </a:br>
            <a:r>
              <a:rPr lang="en-US" sz="3600"/>
              <a:t>Diffusion-Driven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43449-5815-C8B9-B46C-198C9DE9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632" y="3587299"/>
            <a:ext cx="5524167" cy="2589663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Layers of sand modified by PSI; arrows show direction of motion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Diffusion-driven flow parallel to the developing crater’s surface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77EAF-528C-26E3-348D-70715A81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0124B-4C7E-6E6C-7D1C-014F44B8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A329C-0826-6739-2A28-1CF0A102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0E5DBF-6CC7-6E43-A19F-642679F1A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094" y="243337"/>
            <a:ext cx="5670705" cy="33439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626A42-5010-DF59-CA9D-5557F7357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61" y="2447437"/>
            <a:ext cx="4991433" cy="37295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E9C64A-9907-C03E-0C9E-4623C6393D00}"/>
              </a:ext>
            </a:extLst>
          </p:cNvPr>
          <p:cNvSpPr txBox="1"/>
          <p:nvPr/>
        </p:nvSpPr>
        <p:spPr>
          <a:xfrm>
            <a:off x="691660" y="2078105"/>
            <a:ext cx="4991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1800"/>
              <a:t>Images from Metzger et al. 2009.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522223AE-5223-D0F6-2230-7E7B45A64BA9}"/>
              </a:ext>
            </a:extLst>
          </p:cNvPr>
          <p:cNvCxnSpPr/>
          <p:nvPr/>
        </p:nvCxnSpPr>
        <p:spPr>
          <a:xfrm flipV="1">
            <a:off x="5901179" y="3709087"/>
            <a:ext cx="5250730" cy="750652"/>
          </a:xfrm>
          <a:prstGeom prst="bentConnector3">
            <a:avLst>
              <a:gd name="adj1" fmla="val 99910"/>
            </a:avLst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6D10115-FDAB-555B-4534-D656F6456B7A}"/>
              </a:ext>
            </a:extLst>
          </p:cNvPr>
          <p:cNvCxnSpPr/>
          <p:nvPr/>
        </p:nvCxnSpPr>
        <p:spPr>
          <a:xfrm flipH="1">
            <a:off x="5829632" y="5891330"/>
            <a:ext cx="494520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975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43449-5815-C8B9-B46C-198C9DE9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9812" y="1342900"/>
            <a:ext cx="5632409" cy="3838669"/>
          </a:xfrm>
        </p:spPr>
        <p:txBody>
          <a:bodyPr>
            <a:normAutofit/>
          </a:bodyPr>
          <a:lstStyle/>
          <a:p>
            <a:r>
              <a:rPr lang="en-US" dirty="0"/>
              <a:t>Mars Phoenix engines exposed ice underneath lander (Mehta 2011)</a:t>
            </a:r>
          </a:p>
          <a:p>
            <a:r>
              <a:rPr lang="en-US" dirty="0"/>
              <a:t>Experiments conducted by to simulate landing</a:t>
            </a:r>
          </a:p>
          <a:p>
            <a:pPr lvl="1"/>
            <a:r>
              <a:rPr lang="en-US" dirty="0"/>
              <a:t>Pulsed jets cause enhancement of plume-surface interaction effects, leading to “explosive erosion” (Mehta 2011)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77EAF-528C-26E3-348D-70715A81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0124B-4C7E-6E6C-7D1C-014F44B8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A329C-0826-6739-2A28-1CF0A102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25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6E91B5-1552-C9B5-C379-8AD70F441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73" y="1071688"/>
            <a:ext cx="5212121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PSI Enhancement from Pulsed Jets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E5439BE-49DB-D49F-36A0-55B801C19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20733" y="2625852"/>
            <a:ext cx="4876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850C4A-777A-9AE4-22FB-3BBC8BCD176E}"/>
              </a:ext>
            </a:extLst>
          </p:cNvPr>
          <p:cNvSpPr txBox="1"/>
          <p:nvPr/>
        </p:nvSpPr>
        <p:spPr>
          <a:xfrm>
            <a:off x="720731" y="5064252"/>
            <a:ext cx="4876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underneath the Phoenix Mars Lander, taken on Sol 5. (NASA)</a:t>
            </a:r>
          </a:p>
        </p:txBody>
      </p:sp>
    </p:spTree>
    <p:extLst>
      <p:ext uri="{BB962C8B-B14F-4D97-AF65-F5344CB8AC3E}">
        <p14:creationId xmlns:p14="http://schemas.microsoft.com/office/powerpoint/2010/main" val="2914496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D2131-2C1D-C0F8-5677-54ADA688C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Effects of Reduced Gravity on PSI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77EAF-528C-26E3-348D-70715A81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0124B-4C7E-6E6C-7D1C-014F44B8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A329C-0826-6739-2A28-1CF0A102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26</a:t>
            </a:fld>
            <a:endParaRPr lang="en-US"/>
          </a:p>
        </p:txBody>
      </p:sp>
      <p:pic>
        <p:nvPicPr>
          <p:cNvPr id="9" name="grav">
            <a:hlinkClick r:id="" action="ppaction://media"/>
            <a:extLst>
              <a:ext uri="{FF2B5EF4-FFF2-40B4-BE49-F238E27FC236}">
                <a16:creationId xmlns:a16="http://schemas.microsoft.com/office/drawing/2014/main" id="{779C2985-35AB-8168-BC5D-2ABC346C4E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18009"/>
          <a:stretch/>
        </p:blipFill>
        <p:spPr>
          <a:xfrm>
            <a:off x="838200" y="1440590"/>
            <a:ext cx="10515599" cy="48497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9421303-2CBE-9515-513C-62EAA60A4079}"/>
              </a:ext>
            </a:extLst>
          </p:cNvPr>
          <p:cNvSpPr txBox="1"/>
          <p:nvPr/>
        </p:nvSpPr>
        <p:spPr>
          <a:xfrm rot="16200000">
            <a:off x="-1771353" y="3680810"/>
            <a:ext cx="484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UCF/CLASS/Chambers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936BA-F25C-A2F9-B892-F1480DAEA87E}"/>
              </a:ext>
            </a:extLst>
          </p:cNvPr>
          <p:cNvSpPr txBox="1"/>
          <p:nvPr/>
        </p:nvSpPr>
        <p:spPr>
          <a:xfrm>
            <a:off x="2177592" y="5754713"/>
            <a:ext cx="2403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Benchtop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42CA9D-2FD1-8E3F-FB7B-0255D07DA3A7}"/>
              </a:ext>
            </a:extLst>
          </p:cNvPr>
          <p:cNvSpPr txBox="1"/>
          <p:nvPr/>
        </p:nvSpPr>
        <p:spPr>
          <a:xfrm>
            <a:off x="7610575" y="5754713"/>
            <a:ext cx="2403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Drop Tower</a:t>
            </a:r>
          </a:p>
        </p:txBody>
      </p:sp>
    </p:spTree>
    <p:extLst>
      <p:ext uri="{BB962C8B-B14F-4D97-AF65-F5344CB8AC3E}">
        <p14:creationId xmlns:p14="http://schemas.microsoft.com/office/powerpoint/2010/main" val="391907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77EAF-528C-26E3-348D-70715A81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0124B-4C7E-6E6C-7D1C-014F44B8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A329C-0826-6739-2A28-1CF0A102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421303-2CBE-9515-513C-62EAA60A4079}"/>
              </a:ext>
            </a:extLst>
          </p:cNvPr>
          <p:cNvSpPr txBox="1"/>
          <p:nvPr/>
        </p:nvSpPr>
        <p:spPr>
          <a:xfrm rot="16200000">
            <a:off x="-1771354" y="3577117"/>
            <a:ext cx="484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UCF/CLASS/ Chambers</a:t>
            </a:r>
          </a:p>
        </p:txBody>
      </p:sp>
      <p:pic>
        <p:nvPicPr>
          <p:cNvPr id="7" name="type">
            <a:hlinkClick r:id="" action="ppaction://media"/>
            <a:extLst>
              <a:ext uri="{FF2B5EF4-FFF2-40B4-BE49-F238E27FC236}">
                <a16:creationId xmlns:a16="http://schemas.microsoft.com/office/drawing/2014/main" id="{53CFB2DB-ADD7-6BED-4D3C-760ECCB333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199" y="271644"/>
            <a:ext cx="10515599" cy="59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3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444BB-0F5C-D5C2-813A-5F20D16A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32" y="280913"/>
            <a:ext cx="10200588" cy="1325563"/>
          </a:xfrm>
        </p:spPr>
        <p:txBody>
          <a:bodyPr/>
          <a:lstStyle/>
          <a:p>
            <a:r>
              <a:rPr lang="en-US"/>
              <a:t>NASA Plume-Surface Interaction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DE0AD-5B10-960B-A5BD-65806B157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31" y="1606476"/>
            <a:ext cx="4063006" cy="4492307"/>
          </a:xfrm>
        </p:spPr>
        <p:txBody>
          <a:bodyPr>
            <a:normAutofit/>
          </a:bodyPr>
          <a:lstStyle/>
          <a:p>
            <a:r>
              <a:rPr lang="en-US" sz="2400" dirty="0"/>
              <a:t>Subscale, half-space, supersonic plume-surface interaction test</a:t>
            </a:r>
          </a:p>
          <a:p>
            <a:r>
              <a:rPr lang="en-US" sz="2400" dirty="0"/>
              <a:t>Six regolith simulants, variable mass flow rate, variable vacuum pressure</a:t>
            </a:r>
          </a:p>
          <a:p>
            <a:r>
              <a:rPr lang="en-US" sz="2400" dirty="0"/>
              <a:t>Variations in behavior observed across parameter space</a:t>
            </a:r>
          </a:p>
          <a:p>
            <a:r>
              <a:rPr lang="en-US" sz="2400" dirty="0"/>
              <a:t>Analysis ongoing</a:t>
            </a:r>
            <a:endParaRPr lang="en-US" sz="2400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61FC6-9BCF-CD4D-99F3-99344616F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C5291-18EE-DA36-E0E0-BB9B1E944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0883A-DB85-A4E3-CE3C-2FE94646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28</a:t>
            </a:fld>
            <a:endParaRPr lang="en-US"/>
          </a:p>
        </p:txBody>
      </p:sp>
      <p:pic>
        <p:nvPicPr>
          <p:cNvPr id="9" name="R49_BP1_clip">
            <a:hlinkClick r:id="" action="ppaction://media"/>
            <a:extLst>
              <a:ext uri="{FF2B5EF4-FFF2-40B4-BE49-F238E27FC236}">
                <a16:creationId xmlns:a16="http://schemas.microsoft.com/office/drawing/2014/main" id="{27551B50-C992-1C86-B355-3D9EDEF936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67420" y="1606476"/>
            <a:ext cx="6747202" cy="40681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F2EBB1-1DA9-AC8A-D68D-742F92AC2522}"/>
              </a:ext>
            </a:extLst>
          </p:cNvPr>
          <p:cNvSpPr txBox="1"/>
          <p:nvPr/>
        </p:nvSpPr>
        <p:spPr>
          <a:xfrm>
            <a:off x="4426591" y="5729451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Test overview: </a:t>
            </a:r>
            <a:r>
              <a:rPr lang="en-US" dirty="0">
                <a:hlinkClick r:id="rId5"/>
              </a:rPr>
              <a:t>https://doi.org/10.2514/6.2022-1811</a:t>
            </a:r>
            <a:r>
              <a:rPr lang="en-US" dirty="0"/>
              <a:t>   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1CF13E85-A140-838D-FAF6-1D9EEEE9D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041" y="1466620"/>
            <a:ext cx="2678669" cy="22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057544-6686-60FA-4146-AB87F96BD431}"/>
              </a:ext>
            </a:extLst>
          </p:cNvPr>
          <p:cNvSpPr txBox="1"/>
          <p:nvPr/>
        </p:nvSpPr>
        <p:spPr>
          <a:xfrm>
            <a:off x="9386041" y="3718812"/>
            <a:ext cx="2678669" cy="643236"/>
          </a:xfrm>
          <a:prstGeom prst="rect">
            <a:avLst/>
          </a:prstGeom>
          <a:solidFill>
            <a:srgbClr val="0C0C0C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Plume flow visualization</a:t>
            </a:r>
          </a:p>
          <a:p>
            <a:r>
              <a:rPr lang="en-US" dirty="0">
                <a:solidFill>
                  <a:schemeClr val="bg1"/>
                </a:solidFill>
              </a:rPr>
              <a:t>Rodrigues </a:t>
            </a:r>
            <a:r>
              <a:rPr lang="en-US" i="1" dirty="0">
                <a:solidFill>
                  <a:schemeClr val="bg1"/>
                </a:solidFill>
              </a:rPr>
              <a:t>et al.</a:t>
            </a:r>
            <a:r>
              <a:rPr lang="en-US" dirty="0">
                <a:solidFill>
                  <a:schemeClr val="bg1"/>
                </a:solidFill>
              </a:rPr>
              <a:t> (2023)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22DC0B-B2FA-CE2C-5989-E73011496014}"/>
              </a:ext>
            </a:extLst>
          </p:cNvPr>
          <p:cNvSpPr txBox="1"/>
          <p:nvPr/>
        </p:nvSpPr>
        <p:spPr>
          <a:xfrm>
            <a:off x="4467420" y="5305310"/>
            <a:ext cx="4802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Experiment with BP-1 regolith simulant</a:t>
            </a:r>
          </a:p>
        </p:txBody>
      </p:sp>
    </p:spTree>
    <p:extLst>
      <p:ext uri="{BB962C8B-B14F-4D97-AF65-F5344CB8AC3E}">
        <p14:creationId xmlns:p14="http://schemas.microsoft.com/office/powerpoint/2010/main" val="211890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FF2A7-AFA4-8E6B-7032-FD6E93B36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Computational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0C39E-5C1A-03C0-F2BC-9CA52DEB4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82" y="1737138"/>
            <a:ext cx="4633078" cy="4439825"/>
          </a:xfrm>
        </p:spPr>
        <p:txBody>
          <a:bodyPr/>
          <a:lstStyle/>
          <a:p>
            <a:r>
              <a:rPr lang="en-US"/>
              <a:t>Generalized PSI modeling remains a challenge due to complex physics</a:t>
            </a:r>
          </a:p>
          <a:p>
            <a:r>
              <a:rPr lang="en-US"/>
              <a:t>Range of methods applied</a:t>
            </a:r>
          </a:p>
          <a:p>
            <a:pPr lvl="1"/>
            <a:r>
              <a:rPr lang="en-US"/>
              <a:t>Simplified/semi-empirical</a:t>
            </a:r>
          </a:p>
          <a:p>
            <a:pPr lvl="1"/>
            <a:r>
              <a:rPr lang="en-US"/>
              <a:t>One-way coupled CFD</a:t>
            </a:r>
          </a:p>
          <a:p>
            <a:pPr lvl="1"/>
            <a:r>
              <a:rPr lang="en-US"/>
              <a:t>Two-way coupled CFD</a:t>
            </a:r>
          </a:p>
          <a:p>
            <a:r>
              <a:rPr lang="en-US"/>
              <a:t>Approaches</a:t>
            </a:r>
          </a:p>
          <a:p>
            <a:pPr lvl="1"/>
            <a:r>
              <a:rPr lang="en-US"/>
              <a:t>Eulerian-Eulerian</a:t>
            </a:r>
          </a:p>
          <a:p>
            <a:pPr lvl="1"/>
            <a:r>
              <a:rPr lang="en-US"/>
              <a:t>Eulerian-</a:t>
            </a:r>
            <a:r>
              <a:rPr lang="en-US" err="1"/>
              <a:t>Lagrangian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B1CA5-28A2-04CD-7134-C2A2F8FEA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32F9E-A7F1-6704-7F44-8D02D2505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CC4D8-C977-5CD3-88CC-BB1442599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29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1982AD-5268-B7EB-4868-233B5FC62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060" y="1737138"/>
            <a:ext cx="6794958" cy="33837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FCE92A-E0B5-E4C0-AAF3-D4E3BD3EA8D8}"/>
              </a:ext>
            </a:extLst>
          </p:cNvPr>
          <p:cNvSpPr txBox="1"/>
          <p:nvPr/>
        </p:nvSpPr>
        <p:spPr>
          <a:xfrm>
            <a:off x="5015060" y="5167312"/>
            <a:ext cx="6794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Illustration of flow regime variation, which results in challenges for PSI modeling. Figure from Capecelatro (2022), (</a:t>
            </a:r>
            <a:r>
              <a:rPr lang="en-US" dirty="0">
                <a:hlinkClick r:id="rId4"/>
              </a:rPr>
              <a:t>CC BY 4.0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266257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71927-21AF-6D44-E05A-3D84A35DD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Present and Future Work</a:t>
            </a:r>
            <a:br>
              <a:rPr lang="en-US"/>
            </a:br>
            <a:r>
              <a:rPr lang="en-US" sz="4800">
                <a:solidFill>
                  <a:schemeClr val="tx1">
                    <a:lumMod val="50000"/>
                    <a:lumOff val="50000"/>
                  </a:schemeClr>
                </a:solidFill>
              </a:rPr>
              <a:t>at NASA and around the world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74802-DE6F-20D9-A206-5F94E54E3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357A6-80F4-E7DD-2F42-909B48531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A7B1A-98DC-72E5-F4BF-53790E664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10FED-E520-AEA8-9357-C0E8DC9B5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95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1D78E49-0B9D-9FC0-289E-E04900BC2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PSI Research Efforts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A8E72CE-DE8A-8A24-A508-ACEC48C41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sz="2000"/>
              <a:t>Auburn University</a:t>
            </a:r>
          </a:p>
          <a:p>
            <a:pPr lvl="1"/>
            <a:r>
              <a:rPr lang="en-US" sz="1800"/>
              <a:t>Vacuum chamber PSI testing, stereo diagnostics</a:t>
            </a:r>
          </a:p>
          <a:p>
            <a:r>
              <a:rPr lang="en-US" sz="2000"/>
              <a:t>JAXA</a:t>
            </a:r>
          </a:p>
          <a:p>
            <a:pPr lvl="1"/>
            <a:r>
              <a:rPr lang="en-US" sz="1800"/>
              <a:t>PSI drop tower experiment and effects modeling</a:t>
            </a:r>
          </a:p>
          <a:p>
            <a:r>
              <a:rPr lang="en-US" sz="2000"/>
              <a:t>Johns Hopkins University</a:t>
            </a:r>
          </a:p>
          <a:p>
            <a:pPr lvl="1"/>
            <a:r>
              <a:rPr lang="en-US" sz="1800"/>
              <a:t>Experimental/modeling work on particle-laden flows</a:t>
            </a:r>
          </a:p>
          <a:p>
            <a:r>
              <a:rPr lang="en-US" sz="2000"/>
              <a:t>NASA</a:t>
            </a:r>
          </a:p>
          <a:p>
            <a:pPr lvl="1"/>
            <a:r>
              <a:rPr lang="en-US" sz="1800"/>
              <a:t>PSI testing, flight instrumentation, computational modeling of PSI effects</a:t>
            </a:r>
          </a:p>
          <a:p>
            <a:endParaRPr lang="en-US" sz="2000"/>
          </a:p>
          <a:p>
            <a:r>
              <a:rPr lang="en-US" sz="2000"/>
              <a:t>Stevens Institute of Technology</a:t>
            </a:r>
          </a:p>
          <a:p>
            <a:pPr lvl="1"/>
            <a:r>
              <a:rPr lang="en-US" sz="1800"/>
              <a:t>Computational fluid dynamics applied to PSI effects</a:t>
            </a:r>
            <a:endParaRPr lang="en-US" sz="2000"/>
          </a:p>
          <a:p>
            <a:r>
              <a:rPr lang="en-US" sz="2000"/>
              <a:t>University of Central Florida</a:t>
            </a:r>
          </a:p>
          <a:p>
            <a:pPr lvl="1"/>
            <a:r>
              <a:rPr lang="en-US" sz="1800"/>
              <a:t>Ground and drop tower PSI experiments; regolith characterization</a:t>
            </a:r>
          </a:p>
          <a:p>
            <a:r>
              <a:rPr lang="en-US" sz="2000"/>
              <a:t>University of Glasgow</a:t>
            </a:r>
          </a:p>
          <a:p>
            <a:pPr lvl="1"/>
            <a:r>
              <a:rPr lang="en-US" sz="1800"/>
              <a:t>Vacuum chamber PSI testing</a:t>
            </a:r>
          </a:p>
          <a:p>
            <a:r>
              <a:rPr lang="en-US" sz="2000"/>
              <a:t>University of Illinois Urbana-Champaign</a:t>
            </a:r>
          </a:p>
          <a:p>
            <a:pPr lvl="1"/>
            <a:r>
              <a:rPr lang="en-US" sz="1800"/>
              <a:t>Vacuum chamber PSI testing, ejecta tomography</a:t>
            </a:r>
          </a:p>
          <a:p>
            <a:r>
              <a:rPr lang="en-US" sz="2000"/>
              <a:t>University of Michigan</a:t>
            </a:r>
          </a:p>
          <a:p>
            <a:pPr lvl="1"/>
            <a:r>
              <a:rPr lang="en-US" sz="1800"/>
              <a:t>CFD modeling of PSI effects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981C2-A383-48FC-A366-CC4F956A7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5A410-78B3-A60B-31AA-273AC4A81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AC9D9-613A-4171-C522-06510CBAB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198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0DDF6-E72E-2CD4-F4B8-4B2099397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0082"/>
            <a:ext cx="10515600" cy="1325563"/>
          </a:xfrm>
        </p:spPr>
        <p:txBody>
          <a:bodyPr/>
          <a:lstStyle/>
          <a:p>
            <a:pPr algn="ctr"/>
            <a:r>
              <a:rPr lang="en-US"/>
              <a:t>NASA Computational Modeling Efforts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FFE32-3D6C-F018-7140-926146DE1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9784E-1C63-41DC-B102-FCABB27EF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4DC9F-7729-EA5A-406F-87DE78038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D28A7B-0F1D-AFCD-B088-92B8F32617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201" y="1607412"/>
            <a:ext cx="2549024" cy="2287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67149C-A7FE-7F50-9139-CF415690999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327" y="1607412"/>
            <a:ext cx="3068449" cy="21230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2BDBD2-CAFF-2480-7C81-531CA9C105A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7" r="29666" b="6776"/>
          <a:stretch/>
        </p:blipFill>
        <p:spPr>
          <a:xfrm>
            <a:off x="3202762" y="4011292"/>
            <a:ext cx="2023267" cy="2135501"/>
          </a:xfrm>
          <a:prstGeom prst="rect">
            <a:avLst/>
          </a:prstGeom>
        </p:spPr>
      </p:pic>
      <p:pic>
        <p:nvPicPr>
          <p:cNvPr id="12" name="101719_Mix_1to1mass__50_70_55_NearField_A">
            <a:hlinkClick r:id="" action="ppaction://media"/>
            <a:extLst>
              <a:ext uri="{FF2B5EF4-FFF2-40B4-BE49-F238E27FC236}">
                <a16:creationId xmlns:a16="http://schemas.microsoft.com/office/drawing/2014/main" id="{6F12DEFB-8B82-0F77-1A87-3712D592DB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9815" y="4939595"/>
            <a:ext cx="1906005" cy="11912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96C33F-5D7A-41E2-7A1D-34B838C9D93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9608"/>
          <a:stretch/>
        </p:blipFill>
        <p:spPr>
          <a:xfrm>
            <a:off x="8225628" y="4011292"/>
            <a:ext cx="2234381" cy="8338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2F31F0F-BE71-A9E7-E292-63BE537FF464}"/>
              </a:ext>
            </a:extLst>
          </p:cNvPr>
          <p:cNvSpPr txBox="1"/>
          <p:nvPr/>
        </p:nvSpPr>
        <p:spPr>
          <a:xfrm>
            <a:off x="772689" y="1607412"/>
            <a:ext cx="2196445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2800"/>
              <a:t>Plume Flow in a Low-Pressure Environment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B9C282-7F5F-1AA7-5CCB-0266FEF555B2}"/>
              </a:ext>
            </a:extLst>
          </p:cNvPr>
          <p:cNvSpPr txBox="1"/>
          <p:nvPr/>
        </p:nvSpPr>
        <p:spPr>
          <a:xfrm>
            <a:off x="6082882" y="1619987"/>
            <a:ext cx="2196445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2800"/>
              <a:t>Effects of Multiple Flow Regimes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DC89D2-A9C7-B17E-C925-570D91817E86}"/>
              </a:ext>
            </a:extLst>
          </p:cNvPr>
          <p:cNvSpPr txBox="1"/>
          <p:nvPr/>
        </p:nvSpPr>
        <p:spPr>
          <a:xfrm>
            <a:off x="1006317" y="4380898"/>
            <a:ext cx="2196445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2800"/>
              <a:t>Granular Mechanics Modeling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C46A82-7185-A5B0-14B4-608049F33A8F}"/>
              </a:ext>
            </a:extLst>
          </p:cNvPr>
          <p:cNvSpPr txBox="1"/>
          <p:nvPr/>
        </p:nvSpPr>
        <p:spPr>
          <a:xfrm>
            <a:off x="6193370" y="4627137"/>
            <a:ext cx="219644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2800"/>
              <a:t>Gas-Particle Interactions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8F0EAF-BED1-8C14-5CBA-40DC37B6ACF4}"/>
              </a:ext>
            </a:extLst>
          </p:cNvPr>
          <p:cNvSpPr txBox="1"/>
          <p:nvPr/>
        </p:nvSpPr>
        <p:spPr>
          <a:xfrm>
            <a:off x="714482" y="5765893"/>
            <a:ext cx="2488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0" i="0" u="none" strike="noStrike">
                <a:solidFill>
                  <a:srgbClr val="003A70"/>
                </a:solidFill>
                <a:effectLst/>
                <a:latin typeface="+mj-lt"/>
                <a:hlinkClick r:id="rId9"/>
              </a:rPr>
              <a:t>https://doi.org/10.2514/6.2022-2317</a:t>
            </a:r>
            <a:endParaRPr lang="en-US" sz="100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D9FA6E-62A5-210B-5DA0-BCE2D0ACEF49}"/>
              </a:ext>
            </a:extLst>
          </p:cNvPr>
          <p:cNvSpPr txBox="1"/>
          <p:nvPr/>
        </p:nvSpPr>
        <p:spPr>
          <a:xfrm>
            <a:off x="213131" y="3532961"/>
            <a:ext cx="278507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0" i="0" u="none" strike="noStrike">
                <a:solidFill>
                  <a:srgbClr val="003A70"/>
                </a:solidFill>
                <a:effectLst/>
                <a:latin typeface="+mj-lt"/>
                <a:hlinkClick r:id="rId10"/>
              </a:rPr>
              <a:t>https://doi.org/10.2514/6.2022-2318</a:t>
            </a:r>
            <a:endParaRPr lang="en-US" sz="100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8E0FC6-B176-C23E-46AC-36D6848CD03E}"/>
              </a:ext>
            </a:extLst>
          </p:cNvPr>
          <p:cNvSpPr txBox="1"/>
          <p:nvPr/>
        </p:nvSpPr>
        <p:spPr>
          <a:xfrm>
            <a:off x="5730303" y="3484225"/>
            <a:ext cx="25490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0" i="0" u="sng">
                <a:solidFill>
                  <a:srgbClr val="006FD6"/>
                </a:solidFill>
                <a:effectLst/>
                <a:latin typeface="+mj-lt"/>
                <a:hlinkClick r:id="rId11"/>
              </a:rPr>
              <a:t>https://doi.org/10.2514/6.2022-2320</a:t>
            </a:r>
            <a:endParaRPr lang="en-US" sz="100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FB587C-B62B-5282-6003-890A919960D7}"/>
              </a:ext>
            </a:extLst>
          </p:cNvPr>
          <p:cNvSpPr txBox="1"/>
          <p:nvPr/>
        </p:nvSpPr>
        <p:spPr>
          <a:xfrm>
            <a:off x="5918161" y="5765893"/>
            <a:ext cx="24424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0" i="0" u="none" strike="noStrike">
                <a:solidFill>
                  <a:srgbClr val="003A70"/>
                </a:solidFill>
                <a:effectLst/>
                <a:latin typeface="+mj-lt"/>
                <a:hlinkClick r:id="rId12"/>
              </a:rPr>
              <a:t>https://doi.org/10.2514/6.2020-1326</a:t>
            </a:r>
            <a:endParaRPr lang="en-US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017203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remove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193A8C8-0566-5872-9EEF-C9380D44D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NASA Flight Instrumentation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F6C7F31-C904-692F-5DCD-F1F827532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553048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400"/>
              <a:t>Stereo Cameras for Lunar Plume-Surface Studies (SCALPSS)</a:t>
            </a:r>
          </a:p>
          <a:p>
            <a:pPr lvl="1"/>
            <a:r>
              <a:rPr lang="en-US" sz="2000"/>
              <a:t>Stereo imaging for PSI</a:t>
            </a:r>
          </a:p>
          <a:p>
            <a:r>
              <a:rPr lang="en-US" sz="2400"/>
              <a:t>Lunar Lander Base Instrumentation (LLBI)</a:t>
            </a:r>
          </a:p>
          <a:p>
            <a:pPr lvl="1"/>
            <a:r>
              <a:rPr lang="en-US" sz="2000"/>
              <a:t>Measurement of environment induced below lander by thrusters and PSI, MEDLI-heritage</a:t>
            </a:r>
            <a:endParaRPr lang="en-US" sz="2000">
              <a:cs typeface="Arial"/>
            </a:endParaRPr>
          </a:p>
          <a:p>
            <a:r>
              <a:rPr lang="en-US" sz="2400"/>
              <a:t>Particle Impact Event Sensor (PIE)</a:t>
            </a:r>
          </a:p>
          <a:p>
            <a:pPr lvl="1"/>
            <a:r>
              <a:rPr lang="en-US" sz="2000"/>
              <a:t>Measurement of ejecta energy</a:t>
            </a:r>
          </a:p>
          <a:p>
            <a:r>
              <a:rPr lang="en-US" sz="2400"/>
              <a:t>Dust Ejecta Radar Technology (DERT)</a:t>
            </a:r>
          </a:p>
          <a:p>
            <a:pPr lvl="1"/>
            <a:r>
              <a:rPr lang="en-US" sz="2000"/>
              <a:t>Millimeter-wave doppler radar measurement ejecta particle velocities</a:t>
            </a:r>
          </a:p>
          <a:p>
            <a:r>
              <a:rPr lang="en-US" sz="2400"/>
              <a:t>Mini-Suite Electronics (MSE)</a:t>
            </a:r>
          </a:p>
          <a:p>
            <a:pPr lvl="1"/>
            <a:r>
              <a:rPr lang="en-US" sz="2000"/>
              <a:t>Centralized payload commanding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7E1FB-50DE-A72F-FF61-BE23F53F5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569C9-8780-7B6C-7D98-CE41613A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0AB33-386D-0511-EA99-1BDC13450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33</a:t>
            </a:fld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A6624D-374B-F370-147B-F4EFDFFEF7AA}"/>
              </a:ext>
            </a:extLst>
          </p:cNvPr>
          <p:cNvGrpSpPr/>
          <p:nvPr/>
        </p:nvGrpSpPr>
        <p:grpSpPr>
          <a:xfrm>
            <a:off x="7661452" y="370750"/>
            <a:ext cx="4514259" cy="2553866"/>
            <a:chOff x="4356318" y="1104282"/>
            <a:chExt cx="6334346" cy="358354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C09570F-B572-A775-2FC0-1AED98C5DAAA}"/>
                </a:ext>
              </a:extLst>
            </p:cNvPr>
            <p:cNvSpPr/>
            <p:nvPr/>
          </p:nvSpPr>
          <p:spPr>
            <a:xfrm>
              <a:off x="4651868" y="3663860"/>
              <a:ext cx="4787398" cy="1023971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elvetica" panose="020B0604020202020204" pitchFamily="34" charset="0"/>
                  <a:cs typeface="Helvetica" panose="020B0604020202020204" pitchFamily="34" charset="0"/>
                </a:rPr>
                <a:t>Lunar Surface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C873CA0-DF03-7528-DC2F-9F38EB28ED75}"/>
                </a:ext>
              </a:extLst>
            </p:cNvPr>
            <p:cNvSpPr/>
            <p:nvPr/>
          </p:nvSpPr>
          <p:spPr>
            <a:xfrm>
              <a:off x="6920481" y="3590280"/>
              <a:ext cx="590409" cy="20382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93DC261-06E5-0778-141F-01F7E01A0145}"/>
                </a:ext>
              </a:extLst>
            </p:cNvPr>
            <p:cNvSpPr/>
            <p:nvPr/>
          </p:nvSpPr>
          <p:spPr>
            <a:xfrm>
              <a:off x="6345686" y="3590280"/>
              <a:ext cx="590409" cy="20382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88CA240-1627-A391-2BF9-0C67409024DF}"/>
                </a:ext>
              </a:extLst>
            </p:cNvPr>
            <p:cNvGrpSpPr/>
            <p:nvPr/>
          </p:nvGrpSpPr>
          <p:grpSpPr>
            <a:xfrm>
              <a:off x="5576858" y="1104282"/>
              <a:ext cx="2644681" cy="1900268"/>
              <a:chOff x="8104686" y="1216404"/>
              <a:chExt cx="2644681" cy="1900268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8A8CD4BD-2EB7-19AE-44FA-CAA4683610D3}"/>
                  </a:ext>
                </a:extLst>
              </p:cNvPr>
              <p:cNvSpPr/>
              <p:nvPr/>
            </p:nvSpPr>
            <p:spPr>
              <a:xfrm>
                <a:off x="10290179" y="2896634"/>
                <a:ext cx="459188" cy="103326"/>
              </a:xfrm>
              <a:prstGeom prst="ellipse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C35ADAF0-5D72-1D7D-829F-98EEABE231AE}"/>
                  </a:ext>
                </a:extLst>
              </p:cNvPr>
              <p:cNvSpPr/>
              <p:nvPr/>
            </p:nvSpPr>
            <p:spPr>
              <a:xfrm>
                <a:off x="8104686" y="2902424"/>
                <a:ext cx="459188" cy="103326"/>
              </a:xfrm>
              <a:prstGeom prst="ellipse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8FC59292-39BD-21F1-6503-5827AA4B0DCF}"/>
                  </a:ext>
                </a:extLst>
              </p:cNvPr>
              <p:cNvGrpSpPr/>
              <p:nvPr/>
            </p:nvGrpSpPr>
            <p:grpSpPr>
              <a:xfrm>
                <a:off x="8411943" y="1216404"/>
                <a:ext cx="2046168" cy="1900268"/>
                <a:chOff x="8411943" y="1216404"/>
                <a:chExt cx="2046168" cy="1900268"/>
              </a:xfrm>
            </p:grpSpPr>
            <p:sp>
              <p:nvSpPr>
                <p:cNvPr id="49" name="Teardrop 48">
                  <a:extLst>
                    <a:ext uri="{FF2B5EF4-FFF2-40B4-BE49-F238E27FC236}">
                      <a16:creationId xmlns:a16="http://schemas.microsoft.com/office/drawing/2014/main" id="{7F2EE006-1012-FCB2-F97A-02BE19ABBEE9}"/>
                    </a:ext>
                  </a:extLst>
                </p:cNvPr>
                <p:cNvSpPr/>
                <p:nvPr/>
              </p:nvSpPr>
              <p:spPr>
                <a:xfrm rot="7257982">
                  <a:off x="9521214" y="2470915"/>
                  <a:ext cx="214504" cy="228676"/>
                </a:xfrm>
                <a:prstGeom prst="teardrop">
                  <a:avLst/>
                </a:prstGeom>
                <a:solidFill>
                  <a:srgbClr val="F06510"/>
                </a:solidFill>
                <a:ln w="76200" cap="flat" cmpd="sng" algn="ctr">
                  <a:solidFill>
                    <a:srgbClr val="FFC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Teardrop 49">
                  <a:extLst>
                    <a:ext uri="{FF2B5EF4-FFF2-40B4-BE49-F238E27FC236}">
                      <a16:creationId xmlns:a16="http://schemas.microsoft.com/office/drawing/2014/main" id="{371EFEB2-2D2F-A347-3AE3-D46CF1C05437}"/>
                    </a:ext>
                  </a:extLst>
                </p:cNvPr>
                <p:cNvSpPr/>
                <p:nvPr/>
              </p:nvSpPr>
              <p:spPr>
                <a:xfrm rot="8738635">
                  <a:off x="9161213" y="2469960"/>
                  <a:ext cx="227485" cy="215627"/>
                </a:xfrm>
                <a:prstGeom prst="teardrop">
                  <a:avLst/>
                </a:prstGeom>
                <a:solidFill>
                  <a:srgbClr val="F06510"/>
                </a:solidFill>
                <a:ln w="76200" cap="flat" cmpd="sng" algn="ctr">
                  <a:solidFill>
                    <a:srgbClr val="FFC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Isosceles Triangle 50">
                  <a:extLst>
                    <a:ext uri="{FF2B5EF4-FFF2-40B4-BE49-F238E27FC236}">
                      <a16:creationId xmlns:a16="http://schemas.microsoft.com/office/drawing/2014/main" id="{7FFD702B-4E7E-CBBD-3E17-88C8486FF693}"/>
                    </a:ext>
                  </a:extLst>
                </p:cNvPr>
                <p:cNvSpPr/>
                <p:nvPr/>
              </p:nvSpPr>
              <p:spPr>
                <a:xfrm rot="20690833">
                  <a:off x="9417374" y="2095150"/>
                  <a:ext cx="297429" cy="441717"/>
                </a:xfrm>
                <a:prstGeom prst="triangle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25400" cap="flat" cmpd="sng" algn="ctr">
                  <a:solidFill>
                    <a:sysClr val="window" lastClr="FFFFFF">
                      <a:lumMod val="6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Isosceles Triangle 51">
                  <a:extLst>
                    <a:ext uri="{FF2B5EF4-FFF2-40B4-BE49-F238E27FC236}">
                      <a16:creationId xmlns:a16="http://schemas.microsoft.com/office/drawing/2014/main" id="{BCD82F8F-1725-F7BC-318A-9774A6D5F2B3}"/>
                    </a:ext>
                  </a:extLst>
                </p:cNvPr>
                <p:cNvSpPr/>
                <p:nvPr/>
              </p:nvSpPr>
              <p:spPr>
                <a:xfrm rot="686887">
                  <a:off x="9184578" y="2100835"/>
                  <a:ext cx="297429" cy="441717"/>
                </a:xfrm>
                <a:prstGeom prst="triangle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25400" cap="flat" cmpd="sng" algn="ctr">
                  <a:solidFill>
                    <a:sysClr val="window" lastClr="FFFFFF">
                      <a:lumMod val="6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pic>
              <p:nvPicPr>
                <p:cNvPr id="53" name="Graphic 52" descr="Video camera">
                  <a:extLst>
                    <a:ext uri="{FF2B5EF4-FFF2-40B4-BE49-F238E27FC236}">
                      <a16:creationId xmlns:a16="http://schemas.microsoft.com/office/drawing/2014/main" id="{4F6D601C-E69D-9E13-2FD2-75FE0C890E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 rot="4131668">
                  <a:off x="8420613" y="2000471"/>
                  <a:ext cx="286522" cy="303862"/>
                </a:xfrm>
                <a:prstGeom prst="rect">
                  <a:avLst/>
                </a:prstGeom>
              </p:spPr>
            </p:pic>
            <p:pic>
              <p:nvPicPr>
                <p:cNvPr id="54" name="Graphic 53" descr="Video camera">
                  <a:extLst>
                    <a:ext uri="{FF2B5EF4-FFF2-40B4-BE49-F238E27FC236}">
                      <a16:creationId xmlns:a16="http://schemas.microsoft.com/office/drawing/2014/main" id="{C2FA639A-A53B-54C7-1796-4ABD972872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 rot="7605934" flipV="1">
                  <a:off x="10158319" y="1986398"/>
                  <a:ext cx="290987" cy="308596"/>
                </a:xfrm>
                <a:prstGeom prst="rect">
                  <a:avLst/>
                </a:prstGeom>
              </p:spPr>
            </p:pic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9D5FF98C-97FB-A601-45B6-C95109713384}"/>
                    </a:ext>
                  </a:extLst>
                </p:cNvPr>
                <p:cNvSpPr/>
                <p:nvPr/>
              </p:nvSpPr>
              <p:spPr>
                <a:xfrm>
                  <a:off x="8657436" y="1216404"/>
                  <a:ext cx="1543023" cy="961488"/>
                </a:xfrm>
                <a:prstGeom prst="rect">
                  <a:avLst/>
                </a:prstGeom>
                <a:solidFill>
                  <a:srgbClr val="59564B">
                    <a:lumMod val="85000"/>
                    <a:lumOff val="15000"/>
                  </a:srgbClr>
                </a:solidFill>
                <a:ln w="25400" cap="flat" cmpd="sng" algn="ctr">
                  <a:solidFill>
                    <a:srgbClr val="DFDAC7">
                      <a:lumMod val="2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Helvetica" panose="020B0604020202020204" pitchFamily="34" charset="0"/>
                      <a:ea typeface="+mn-ea"/>
                      <a:cs typeface="Helvetica" panose="020B0604020202020204" pitchFamily="34" charset="0"/>
                    </a:rPr>
                    <a:t>Lander</a:t>
                  </a:r>
                  <a:endParaRPr kumimoji="0" lang="en-US" sz="1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C3BB5B6C-44CD-D19B-4E6E-AF9DD725DBEE}"/>
                    </a:ext>
                  </a:extLst>
                </p:cNvPr>
                <p:cNvSpPr/>
                <p:nvPr/>
              </p:nvSpPr>
              <p:spPr>
                <a:xfrm rot="1601432">
                  <a:off x="8586111" y="1861911"/>
                  <a:ext cx="46963" cy="1151349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 w="25400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9870F1A9-16D4-2A3D-7FC2-7FDBE63799C6}"/>
                    </a:ext>
                  </a:extLst>
                </p:cNvPr>
                <p:cNvSpPr/>
                <p:nvPr/>
              </p:nvSpPr>
              <p:spPr>
                <a:xfrm rot="20074010">
                  <a:off x="10236630" y="1849021"/>
                  <a:ext cx="46963" cy="1151349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 w="25400" cap="flat" cmpd="sng" algn="ctr">
                  <a:solidFill>
                    <a:sysClr val="windowText" lastClr="000000">
                      <a:lumMod val="65000"/>
                      <a:lumOff val="3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Arrow: Down 57">
                  <a:extLst>
                    <a:ext uri="{FF2B5EF4-FFF2-40B4-BE49-F238E27FC236}">
                      <a16:creationId xmlns:a16="http://schemas.microsoft.com/office/drawing/2014/main" id="{607C644E-27A4-CC1A-2070-26DD197472C5}"/>
                    </a:ext>
                  </a:extLst>
                </p:cNvPr>
                <p:cNvSpPr/>
                <p:nvPr/>
              </p:nvSpPr>
              <p:spPr>
                <a:xfrm>
                  <a:off x="9342696" y="2821793"/>
                  <a:ext cx="224059" cy="294879"/>
                </a:xfrm>
                <a:prstGeom prst="downArrow">
                  <a:avLst/>
                </a:prstGeom>
                <a:solidFill>
                  <a:srgbClr val="C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94312893-5A53-BC93-78A2-C45099842E1B}"/>
                </a:ext>
              </a:extLst>
            </p:cNvPr>
            <p:cNvSpPr/>
            <p:nvPr/>
          </p:nvSpPr>
          <p:spPr>
            <a:xfrm rot="15186115">
              <a:off x="7116019" y="2183618"/>
              <a:ext cx="1720255" cy="277993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glow>
                <a:schemeClr val="accent1"/>
              </a:glow>
              <a:outerShdw blurRad="1270000" sx="20000" sy="20000" algn="ctr" rotWithShape="0">
                <a:srgbClr val="000000">
                  <a:alpha val="48000"/>
                </a:srgbClr>
              </a:outerShdw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D4442465-28EF-484A-1C2B-FA79EF5DA64A}"/>
                </a:ext>
              </a:extLst>
            </p:cNvPr>
            <p:cNvSpPr/>
            <p:nvPr/>
          </p:nvSpPr>
          <p:spPr>
            <a:xfrm rot="6486288">
              <a:off x="5095159" y="1981617"/>
              <a:ext cx="1656032" cy="3133713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  <a:effectLst>
              <a:glow>
                <a:schemeClr val="accent1"/>
              </a:glow>
              <a:outerShdw blurRad="1270000" sx="20000" sy="20000" algn="ctr" rotWithShape="0">
                <a:srgbClr val="000000">
                  <a:alpha val="48000"/>
                </a:srgbClr>
              </a:outerShdw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028740C-25DF-81BB-7969-D61A68C68900}"/>
                </a:ext>
              </a:extLst>
            </p:cNvPr>
            <p:cNvCxnSpPr>
              <a:cxnSpLocks/>
              <a:endCxn id="35" idx="3"/>
            </p:cNvCxnSpPr>
            <p:nvPr/>
          </p:nvCxnSpPr>
          <p:spPr>
            <a:xfrm flipV="1">
              <a:off x="8615249" y="3169564"/>
              <a:ext cx="690852" cy="337077"/>
            </a:xfrm>
            <a:prstGeom prst="straightConnector1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095779B-84FC-B752-496D-C9B31B36B8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84445" y="3518539"/>
              <a:ext cx="614094" cy="66926"/>
            </a:xfrm>
            <a:prstGeom prst="straightConnector1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1297A2B-5529-AAFA-04B0-5D45035E8D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5413" y="2750848"/>
              <a:ext cx="419844" cy="472404"/>
            </a:xfrm>
            <a:prstGeom prst="straightConnector1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0119324-004C-BB91-99F3-32AF153410C7}"/>
                </a:ext>
              </a:extLst>
            </p:cNvPr>
            <p:cNvGrpSpPr/>
            <p:nvPr/>
          </p:nvGrpSpPr>
          <p:grpSpPr>
            <a:xfrm flipH="1">
              <a:off x="4736191" y="2728770"/>
              <a:ext cx="831339" cy="828084"/>
              <a:chOff x="4883042" y="3291620"/>
              <a:chExt cx="903127" cy="775806"/>
            </a:xfrm>
          </p:grpSpPr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ECC44365-A75E-12D2-BC54-0C85F50A2F82}"/>
                  </a:ext>
                </a:extLst>
              </p:cNvPr>
              <p:cNvCxnSpPr/>
              <p:nvPr/>
            </p:nvCxnSpPr>
            <p:spPr>
              <a:xfrm flipV="1">
                <a:off x="5019675" y="3577948"/>
                <a:ext cx="690852" cy="337077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E7B785B8-A50C-C241-B200-B2DACD2EC3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72075" y="4000500"/>
                <a:ext cx="614094" cy="66926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1FB5E2BF-7387-2C63-083E-513D86B57C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83042" y="3291620"/>
                <a:ext cx="528900" cy="413594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1BE780C-9103-549E-5E17-29B965B4BE43}"/>
                </a:ext>
              </a:extLst>
            </p:cNvPr>
            <p:cNvSpPr txBox="1"/>
            <p:nvPr/>
          </p:nvSpPr>
          <p:spPr>
            <a:xfrm>
              <a:off x="9072605" y="2377696"/>
              <a:ext cx="1618059" cy="82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latin typeface="Helvetica" panose="020B0604020202020204" pitchFamily="34" charset="0"/>
                  <a:cs typeface="Helvetica" panose="020B0604020202020204" pitchFamily="34" charset="0"/>
                </a:rPr>
                <a:t>Particle ejection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0B95E3-7AE8-D197-283C-A239422C0FF0}"/>
                </a:ext>
              </a:extLst>
            </p:cNvPr>
            <p:cNvSpPr txBox="1"/>
            <p:nvPr/>
          </p:nvSpPr>
          <p:spPr>
            <a:xfrm>
              <a:off x="5742746" y="3121254"/>
              <a:ext cx="2852668" cy="475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latin typeface="Helvetica" panose="020B0604020202020204" pitchFamily="34" charset="0"/>
                  <a:cs typeface="Helvetica" panose="020B0604020202020204" pitchFamily="34" charset="0"/>
                </a:rPr>
                <a:t>Crater formation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41D443A-4AB9-1201-A527-E4C867207752}"/>
              </a:ext>
            </a:extLst>
          </p:cNvPr>
          <p:cNvGrpSpPr/>
          <p:nvPr/>
        </p:nvGrpSpPr>
        <p:grpSpPr>
          <a:xfrm>
            <a:off x="8536523" y="2898004"/>
            <a:ext cx="3578945" cy="2959957"/>
            <a:chOff x="8455713" y="1413326"/>
            <a:chExt cx="3578945" cy="2959957"/>
          </a:xfrm>
        </p:grpSpPr>
        <p:pic>
          <p:nvPicPr>
            <p:cNvPr id="21" name="Picture 2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86F69F9-B70D-C971-C377-4E438EFC32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5" t="23362" r="4144" b="16710"/>
            <a:stretch/>
          </p:blipFill>
          <p:spPr>
            <a:xfrm>
              <a:off x="8455713" y="1413326"/>
              <a:ext cx="3524205" cy="295995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84C900C-FBBF-BB6C-186F-772B34FF5EB8}"/>
                </a:ext>
              </a:extLst>
            </p:cNvPr>
            <p:cNvSpPr txBox="1"/>
            <p:nvPr/>
          </p:nvSpPr>
          <p:spPr>
            <a:xfrm>
              <a:off x="8455713" y="1436335"/>
              <a:ext cx="25134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SCALPSS 1.0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54C51BD-0F56-429E-7645-D59692DA38AD}"/>
                </a:ext>
              </a:extLst>
            </p:cNvPr>
            <p:cNvSpPr txBox="1"/>
            <p:nvPr/>
          </p:nvSpPr>
          <p:spPr>
            <a:xfrm>
              <a:off x="9918582" y="3923978"/>
              <a:ext cx="21160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F3E0B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SCALPSS 1.1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A8AACE5-9AF2-61E6-5299-7AA6C105212E}"/>
              </a:ext>
            </a:extLst>
          </p:cNvPr>
          <p:cNvGrpSpPr/>
          <p:nvPr/>
        </p:nvGrpSpPr>
        <p:grpSpPr>
          <a:xfrm>
            <a:off x="7406395" y="3922758"/>
            <a:ext cx="1821986" cy="2184398"/>
            <a:chOff x="7685835" y="3460471"/>
            <a:chExt cx="1821986" cy="218439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DAE03C9-9B99-D20D-D77C-9505D2742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85835" y="3460471"/>
              <a:ext cx="1820920" cy="2184398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EF2BD80-A6D5-1139-2020-E255E96DB38A}"/>
                </a:ext>
              </a:extLst>
            </p:cNvPr>
            <p:cNvSpPr txBox="1"/>
            <p:nvPr/>
          </p:nvSpPr>
          <p:spPr>
            <a:xfrm>
              <a:off x="7685835" y="5355608"/>
              <a:ext cx="18219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DERT Prototype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58988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BD84A-9086-5C38-8172-52534CA21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NASA PSI Testing </a:t>
            </a:r>
            <a:br>
              <a:rPr lang="en-US"/>
            </a:br>
            <a:r>
              <a:rPr lang="en-US"/>
              <a:t>for HLS Risk Reduction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5FC96-0B26-1353-8BF3-3B24A873A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908F6-7D12-8F90-1F6C-FC656CE8E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2877E-B822-20B1-DDE8-A12268781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34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2F9F654-DAB4-E226-AC5D-7DA78A3DD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3449"/>
            <a:ext cx="7063886" cy="4323513"/>
          </a:xfrm>
        </p:spPr>
        <p:txBody>
          <a:bodyPr>
            <a:normAutofit/>
          </a:bodyPr>
          <a:lstStyle/>
          <a:p>
            <a:r>
              <a:rPr lang="en-US" sz="2400">
                <a:latin typeface="+mj-lt"/>
              </a:rPr>
              <a:t>Reduce risk to the HLS Landers by acquiring lunar-relevant test data to quantify and reduce modeling uncertainty</a:t>
            </a:r>
          </a:p>
          <a:p>
            <a:r>
              <a:rPr lang="en-US" sz="2400">
                <a:latin typeface="Helvetica" pitchFamily="2" charset="0"/>
              </a:rPr>
              <a:t>Targeting scaled flight conditions and an Apollo condition</a:t>
            </a:r>
            <a:r>
              <a:rPr lang="en-US" sz="2400">
                <a:latin typeface="+mj-lt"/>
              </a:rPr>
              <a:t> </a:t>
            </a:r>
          </a:p>
        </p:txBody>
      </p:sp>
      <p:pic>
        <p:nvPicPr>
          <p:cNvPr id="11" name="Content Placeholder 7" descr="A picture containing sky, outdoor, building&#10;&#10;Description automatically generated">
            <a:extLst>
              <a:ext uri="{FF2B5EF4-FFF2-40B4-BE49-F238E27FC236}">
                <a16:creationId xmlns:a16="http://schemas.microsoft.com/office/drawing/2014/main" id="{52C87F0C-FAFF-1B65-7702-C2BC75884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086" y="202363"/>
            <a:ext cx="4032991" cy="60642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FC52F-41D2-5987-74D4-D94CF33B466C}"/>
              </a:ext>
            </a:extLst>
          </p:cNvPr>
          <p:cNvSpPr txBox="1"/>
          <p:nvPr/>
        </p:nvSpPr>
        <p:spPr>
          <a:xfrm>
            <a:off x="7902086" y="5901531"/>
            <a:ext cx="4032991" cy="369332"/>
          </a:xfrm>
          <a:prstGeom prst="rect">
            <a:avLst/>
          </a:prstGeom>
          <a:solidFill>
            <a:srgbClr val="F2F3F5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+mj-lt"/>
                <a:cs typeface="Arial" panose="020B0604020202020204" pitchFamily="34" charset="0"/>
              </a:rPr>
              <a:t>60-ft Vacuum Sphere (NASA LaRC)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D344AE0-964A-FA01-A2EB-DAE019C41741}"/>
              </a:ext>
            </a:extLst>
          </p:cNvPr>
          <p:cNvGrpSpPr/>
          <p:nvPr/>
        </p:nvGrpSpPr>
        <p:grpSpPr>
          <a:xfrm>
            <a:off x="2562563" y="4162319"/>
            <a:ext cx="3291311" cy="1844456"/>
            <a:chOff x="2724492" y="3963316"/>
            <a:chExt cx="3291311" cy="184445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A1A16EC-EA02-4F53-59E7-4A621ABB2B8E}"/>
                </a:ext>
              </a:extLst>
            </p:cNvPr>
            <p:cNvGrpSpPr/>
            <p:nvPr/>
          </p:nvGrpSpPr>
          <p:grpSpPr>
            <a:xfrm>
              <a:off x="2724492" y="4001294"/>
              <a:ext cx="3291311" cy="1806478"/>
              <a:chOff x="2724492" y="4001294"/>
              <a:chExt cx="3291311" cy="180647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7CDAF09A-EE4C-6C56-C1B9-B82036E7EE87}"/>
                  </a:ext>
                </a:extLst>
              </p:cNvPr>
              <p:cNvSpPr/>
              <p:nvPr/>
            </p:nvSpPr>
            <p:spPr>
              <a:xfrm>
                <a:off x="3155576" y="5487305"/>
                <a:ext cx="2450353" cy="320467"/>
              </a:xfrm>
              <a:prstGeom prst="ellipse">
                <a:avLst/>
              </a:prstGeom>
              <a:solidFill>
                <a:srgbClr val="181717"/>
              </a:solidFill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93"/>
              </a:p>
            </p:txBody>
          </p:sp>
          <p:sp>
            <p:nvSpPr>
              <p:cNvPr id="12" name="Trapezoid 11">
                <a:extLst>
                  <a:ext uri="{FF2B5EF4-FFF2-40B4-BE49-F238E27FC236}">
                    <a16:creationId xmlns:a16="http://schemas.microsoft.com/office/drawing/2014/main" id="{1ED2D06C-6CFC-4E33-83FA-41ABDECA35F7}"/>
                  </a:ext>
                </a:extLst>
              </p:cNvPr>
              <p:cNvSpPr/>
              <p:nvPr/>
            </p:nvSpPr>
            <p:spPr>
              <a:xfrm rot="10800000">
                <a:off x="2791011" y="5361731"/>
                <a:ext cx="3173506" cy="284799"/>
              </a:xfrm>
              <a:prstGeom prst="trapezoid">
                <a:avLst>
                  <a:gd name="adj" fmla="val 126073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93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ACB527E-BA8B-6011-EC28-0CF91239DD4E}"/>
                  </a:ext>
                </a:extLst>
              </p:cNvPr>
              <p:cNvSpPr/>
              <p:nvPr/>
            </p:nvSpPr>
            <p:spPr>
              <a:xfrm>
                <a:off x="2724492" y="5189281"/>
                <a:ext cx="3291311" cy="284795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93"/>
              </a:p>
            </p:txBody>
          </p:sp>
          <p:pic>
            <p:nvPicPr>
              <p:cNvPr id="14" name="Picture 13" descr="Chart, radar chart&#10;&#10;Description automatically generated">
                <a:extLst>
                  <a:ext uri="{FF2B5EF4-FFF2-40B4-BE49-F238E27FC236}">
                    <a16:creationId xmlns:a16="http://schemas.microsoft.com/office/drawing/2014/main" id="{C9F96511-D67D-3D82-DBB6-00D65AD1E1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89" t="12067" r="10127" b="14682"/>
              <a:stretch/>
            </p:blipFill>
            <p:spPr>
              <a:xfrm>
                <a:off x="4352985" y="4001294"/>
                <a:ext cx="1433277" cy="1330385"/>
              </a:xfrm>
              <a:prstGeom prst="rect">
                <a:avLst/>
              </a:prstGeom>
            </p:spPr>
          </p:pic>
          <p:pic>
            <p:nvPicPr>
              <p:cNvPr id="15" name="Picture 14" descr="Chart, radar chart&#10;&#10;Description automatically generated">
                <a:extLst>
                  <a:ext uri="{FF2B5EF4-FFF2-40B4-BE49-F238E27FC236}">
                    <a16:creationId xmlns:a16="http://schemas.microsoft.com/office/drawing/2014/main" id="{45B9C641-6BE3-7710-B095-D5353F9988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89" t="12067" r="10127" b="14682"/>
              <a:stretch/>
            </p:blipFill>
            <p:spPr>
              <a:xfrm flipH="1">
                <a:off x="2919708" y="4001294"/>
                <a:ext cx="1433277" cy="1330385"/>
              </a:xfrm>
              <a:prstGeom prst="rect">
                <a:avLst/>
              </a:prstGeom>
            </p:spPr>
          </p:pic>
        </p:grp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666C223-2624-A8B1-40E8-3A3E6456BB92}"/>
                </a:ext>
              </a:extLst>
            </p:cNvPr>
            <p:cNvSpPr/>
            <p:nvPr/>
          </p:nvSpPr>
          <p:spPr>
            <a:xfrm>
              <a:off x="4203573" y="3963316"/>
              <a:ext cx="298824" cy="261374"/>
            </a:xfrm>
            <a:prstGeom prst="triangl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1737266-B0A7-1C34-D0D4-44F1A1F65891}"/>
              </a:ext>
            </a:extLst>
          </p:cNvPr>
          <p:cNvSpPr txBox="1"/>
          <p:nvPr/>
        </p:nvSpPr>
        <p:spPr>
          <a:xfrm>
            <a:off x="158065" y="4542323"/>
            <a:ext cx="2441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Reduced pressure environment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582DC9-DCCC-3B15-6F46-2A62D8042141}"/>
              </a:ext>
            </a:extLst>
          </p:cNvPr>
          <p:cNvSpPr txBox="1"/>
          <p:nvPr/>
        </p:nvSpPr>
        <p:spPr>
          <a:xfrm>
            <a:off x="1672450" y="3817736"/>
            <a:ext cx="2441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Nozzle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06170E-065F-EC04-AAA0-843DB84E4A21}"/>
              </a:ext>
            </a:extLst>
          </p:cNvPr>
          <p:cNvSpPr txBox="1"/>
          <p:nvPr/>
        </p:nvSpPr>
        <p:spPr>
          <a:xfrm>
            <a:off x="5708895" y="4542322"/>
            <a:ext cx="2441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Highly under-expanded plume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8BC435-AF94-65CC-75B8-FC5768CF3D2D}"/>
              </a:ext>
            </a:extLst>
          </p:cNvPr>
          <p:cNvSpPr txBox="1"/>
          <p:nvPr/>
        </p:nvSpPr>
        <p:spPr>
          <a:xfrm>
            <a:off x="5708895" y="5586287"/>
            <a:ext cx="2441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Regolith bed</a:t>
            </a:r>
          </a:p>
        </p:txBody>
      </p:sp>
    </p:spTree>
    <p:extLst>
      <p:ext uri="{BB962C8B-B14F-4D97-AF65-F5344CB8AC3E}">
        <p14:creationId xmlns:p14="http://schemas.microsoft.com/office/powerpoint/2010/main" val="2297264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EBDA5-7840-2861-D300-1EEB88A17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37490-B964-E89D-C16C-E2C27C5BE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23DF8-9326-5055-714F-9058EC0F4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637B6-566C-E0DE-2283-FD5181C28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24F12-6326-E526-7E33-C160C1735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247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AD872-E76D-CFD1-49C4-3BFE655FF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B812A-20A3-3C86-D524-4502F24A8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PSI phenomena remain resistant to generalized modeling</a:t>
            </a:r>
          </a:p>
          <a:p>
            <a:r>
              <a:rPr lang="en-US"/>
              <a:t>Available flight data have high uncertainties</a:t>
            </a:r>
          </a:p>
          <a:p>
            <a:pPr lvl="1"/>
            <a:r>
              <a:rPr lang="en-US"/>
              <a:t>Apollo remains the largest lunar lander</a:t>
            </a:r>
          </a:p>
          <a:p>
            <a:r>
              <a:rPr lang="en-US"/>
              <a:t>Fundamental work still needed to understand plume-surface interaction phenomena and associated behaviors</a:t>
            </a:r>
          </a:p>
          <a:p>
            <a:r>
              <a:rPr lang="en-US"/>
              <a:t>There are significant current efforts into PSI research building off foundational work from Apollo and past two decades</a:t>
            </a:r>
          </a:p>
          <a:p>
            <a:r>
              <a:rPr lang="en-US"/>
              <a:t>Integrating these efforts will be critical to maturing the PSI discipline</a:t>
            </a:r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747E2-2D40-470C-12A7-BB32EB469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AB05A-C2A2-9B95-FB4A-B2784DF3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BE179-6986-D179-92ED-00846A356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882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73A96-7990-D971-CF3E-C376932F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C11BA-04E7-D070-9EA0-446AB2206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C47EC-2033-FDCD-C3D7-F3EB39886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FD0FB-305B-330D-3C04-1E26C7C7B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3549A-AEBA-1A84-3389-ACA371E66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043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0895-1FC7-5CBC-1BDB-E5E3A49D2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References for </a:t>
            </a:r>
            <a:r>
              <a:rPr lang="en-US" sz="4000" i="1"/>
              <a:t>Apollo-Era PSI Research </a:t>
            </a:r>
            <a:r>
              <a:rPr lang="en-US" sz="400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CE324-26DA-61D5-084F-4940BD0F2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6F0F0-2F87-3CBF-B1FB-1C1A03EB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2BE43-3FCE-C1AD-4494-02CEB04D1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38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BA998B2-3B9F-404B-D8CF-8B363EFF0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1600">
                <a:hlinkClick r:id="rId2"/>
              </a:rPr>
              <a:t>Interaction of Highly </a:t>
            </a:r>
            <a:r>
              <a:rPr lang="en-US" sz="1600" err="1">
                <a:hlinkClick r:id="rId2"/>
              </a:rPr>
              <a:t>Underexpanded</a:t>
            </a:r>
            <a:r>
              <a:rPr lang="en-US" sz="1600">
                <a:hlinkClick r:id="rId2"/>
              </a:rPr>
              <a:t> Jets with Simulated Lunar Surfaces - NASA Technical Reports Server (NTRS)</a:t>
            </a:r>
            <a:endParaRPr lang="en-US" sz="1600"/>
          </a:p>
          <a:p>
            <a:pPr marL="342900" indent="-342900">
              <a:buFont typeface="+mj-lt"/>
              <a:buAutoNum type="arabicPeriod"/>
            </a:pPr>
            <a:r>
              <a:rPr lang="en-US" sz="1600">
                <a:hlinkClick r:id="rId3"/>
              </a:rPr>
              <a:t>Exhaust jet-dust layer interaction during a lunar landing. - NASA Technical Reports Server (NTRS)</a:t>
            </a:r>
            <a:r>
              <a:rPr lang="en-US" sz="1600"/>
              <a:t> (citation only; conference took place in 1962, proceedings published 1964)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/>
              <a:t>NASA TN D-2633 (written 1964, published 1965)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>
                <a:hlinkClick r:id="rId4"/>
              </a:rPr>
              <a:t>Transient Rocket-Engine Gas Flow in Soil</a:t>
            </a:r>
            <a:r>
              <a:rPr lang="en-US" sz="160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>
                <a:hlinkClick r:id="rId5"/>
              </a:rPr>
              <a:t>Soil erosion by landing rockets Final report - NASA Technical Reports Server (NTRS)</a:t>
            </a:r>
            <a:endParaRPr lang="en-US" sz="1600"/>
          </a:p>
          <a:p>
            <a:pPr marL="342900" indent="-342900">
              <a:buFont typeface="+mj-lt"/>
              <a:buAutoNum type="arabicPeriod"/>
            </a:pPr>
            <a:r>
              <a:rPr lang="en-US" sz="1600">
                <a:hlinkClick r:id="rId6"/>
              </a:rPr>
              <a:t>Comparison of soil erosion theory with scaled LM jet erosion tests - NASA Technical Reports Server (NTRS)</a:t>
            </a:r>
            <a:endParaRPr lang="en-US" sz="1600"/>
          </a:p>
          <a:p>
            <a:pPr marL="342900" indent="-342900">
              <a:buFont typeface="+mj-lt"/>
              <a:buAutoNum type="arabicPeriod"/>
            </a:pPr>
            <a:r>
              <a:rPr lang="en-US" sz="1600">
                <a:hlinkClick r:id="rId7"/>
              </a:rPr>
              <a:t>Scaled Lunar Module Jet Erosion Experiments - NASA Technical Reports Server (NTRS)</a:t>
            </a:r>
            <a:endParaRPr lang="en-US" sz="1600"/>
          </a:p>
          <a:p>
            <a:pPr>
              <a:buFont typeface="+mj-lt"/>
              <a:buAutoNum type="arabicPeriod"/>
            </a:pPr>
            <a:endParaRPr lang="en-US" sz="800"/>
          </a:p>
          <a:p>
            <a:pPr marL="514350" indent="-514350"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25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6AFAB5-934E-E00A-6CB8-A4E539F76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8045"/>
          </a:xfrm>
        </p:spPr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00D5A8-F63C-B793-1762-E500C5F6C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556"/>
            <a:ext cx="10515600" cy="475379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>
                <a:effectLst/>
              </a:rPr>
              <a:t>Capecelatro, J. (2022). Modeling high-speed gas–particle flows relevant to spacecraft landings. </a:t>
            </a:r>
            <a:r>
              <a:rPr lang="en-US" sz="1100" i="1">
                <a:effectLst/>
              </a:rPr>
              <a:t>International Journal of Multiphase Flow</a:t>
            </a:r>
            <a:r>
              <a:rPr lang="en-US" sz="1100">
                <a:effectLst/>
              </a:rPr>
              <a:t>, </a:t>
            </a:r>
            <a:r>
              <a:rPr lang="en-US" sz="1100" i="1">
                <a:effectLst/>
              </a:rPr>
              <a:t>150</a:t>
            </a:r>
            <a:r>
              <a:rPr lang="en-US" sz="1100">
                <a:effectLst/>
              </a:rPr>
              <a:t>, 104008. </a:t>
            </a:r>
            <a:r>
              <a:rPr lang="en-US" sz="1100">
                <a:effectLst/>
                <a:hlinkClick r:id="rId2"/>
              </a:rPr>
              <a:t>https://doi.org/10.1016/j.ijmultiphaseflow.2022.104008</a:t>
            </a:r>
            <a:endParaRPr lang="en-US" sz="110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>
                <a:effectLst/>
              </a:rPr>
              <a:t>Chambers, W. A. (2020). </a:t>
            </a:r>
            <a:r>
              <a:rPr lang="en-US" sz="1100" i="1">
                <a:effectLst/>
              </a:rPr>
              <a:t>Experimental and Computational Investigation of Plume Surface Interactions in Vacuum Microgravity</a:t>
            </a:r>
            <a:r>
              <a:rPr lang="en-US" sz="1100">
                <a:effectLst/>
              </a:rPr>
              <a:t> [University of Central Florida]. </a:t>
            </a:r>
            <a:r>
              <a:rPr lang="en-US" sz="1100">
                <a:effectLst/>
                <a:hlinkClick r:id="rId3"/>
              </a:rPr>
              <a:t>https://stars.library.ucf.edu/etd2020/192</a:t>
            </a:r>
            <a:endParaRPr lang="en-US" sz="110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>
                <a:effectLst/>
              </a:rPr>
              <a:t>Christensen, E. M., </a:t>
            </a:r>
            <a:r>
              <a:rPr lang="en-US" sz="1100" err="1">
                <a:effectLst/>
              </a:rPr>
              <a:t>Batterson</a:t>
            </a:r>
            <a:r>
              <a:rPr lang="en-US" sz="1100">
                <a:effectLst/>
              </a:rPr>
              <a:t>, S. A., Benson, H. E., Choate, R., Hutton, R. E., Jaffe, L. D., Jones, R. H., Ko, H. Y., Schmidt, F. N., Scott, R. F., Spencer, R. L., &amp; Sutton, G. H. (1968). Lunar surface mechanical properties. </a:t>
            </a:r>
            <a:r>
              <a:rPr lang="en-US" sz="1100" i="1">
                <a:effectLst/>
              </a:rPr>
              <a:t>Journal of Geophysical Research</a:t>
            </a:r>
            <a:r>
              <a:rPr lang="en-US" sz="1100">
                <a:effectLst/>
              </a:rPr>
              <a:t>, </a:t>
            </a:r>
            <a:r>
              <a:rPr lang="en-US" sz="1100" i="1">
                <a:effectLst/>
              </a:rPr>
              <a:t>73</a:t>
            </a:r>
            <a:r>
              <a:rPr lang="en-US" sz="1100">
                <a:effectLst/>
              </a:rPr>
              <a:t>(22), 7169–7192. </a:t>
            </a:r>
            <a:r>
              <a:rPr lang="en-US" sz="1100">
                <a:effectLst/>
                <a:hlinkClick r:id="rId4"/>
              </a:rPr>
              <a:t>https://doi.org/10.1029/JB073i022p07169</a:t>
            </a:r>
            <a:endParaRPr lang="en-US" sz="110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>
                <a:effectLst/>
              </a:rPr>
              <a:t>Clegg, R. N., Jolliff, B. L., Robinson, M. S., </a:t>
            </a:r>
            <a:r>
              <a:rPr lang="en-US" sz="1100" err="1">
                <a:effectLst/>
              </a:rPr>
              <a:t>Hapke</a:t>
            </a:r>
            <a:r>
              <a:rPr lang="en-US" sz="1100">
                <a:effectLst/>
              </a:rPr>
              <a:t>, B. W., &amp; </a:t>
            </a:r>
            <a:r>
              <a:rPr lang="en-US" sz="1100" err="1">
                <a:effectLst/>
              </a:rPr>
              <a:t>Plescia</a:t>
            </a:r>
            <a:r>
              <a:rPr lang="en-US" sz="1100">
                <a:effectLst/>
              </a:rPr>
              <a:t>, J. B. (2014). Effects of rocket exhaust on lunar soil reflectance properties. </a:t>
            </a:r>
            <a:r>
              <a:rPr lang="en-US" sz="1100" i="1">
                <a:effectLst/>
              </a:rPr>
              <a:t>Icarus</a:t>
            </a:r>
            <a:r>
              <a:rPr lang="en-US" sz="1100">
                <a:effectLst/>
              </a:rPr>
              <a:t>, </a:t>
            </a:r>
            <a:r>
              <a:rPr lang="en-US" sz="1100" i="1">
                <a:effectLst/>
              </a:rPr>
              <a:t>227</a:t>
            </a:r>
            <a:r>
              <a:rPr lang="en-US" sz="1100">
                <a:effectLst/>
              </a:rPr>
              <a:t>, 176–194. </a:t>
            </a:r>
            <a:r>
              <a:rPr lang="en-US" sz="1100">
                <a:effectLst/>
                <a:hlinkClick r:id="rId5"/>
              </a:rPr>
              <a:t>https://doi.org/10.1016/j.icarus.2013.09.013</a:t>
            </a:r>
            <a:endParaRPr lang="en-US" sz="110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>
                <a:effectLst/>
              </a:rPr>
              <a:t>Clegg-Watkins, R. N., Jolliff, B. L., Boyd, A., Robinson, M. S., Wagner, R., </a:t>
            </a:r>
            <a:r>
              <a:rPr lang="en-US" sz="1100" err="1">
                <a:effectLst/>
              </a:rPr>
              <a:t>Stopar</a:t>
            </a:r>
            <a:r>
              <a:rPr lang="en-US" sz="1100">
                <a:effectLst/>
              </a:rPr>
              <a:t>, J. D., </a:t>
            </a:r>
            <a:r>
              <a:rPr lang="en-US" sz="1100" err="1">
                <a:effectLst/>
              </a:rPr>
              <a:t>Plescia</a:t>
            </a:r>
            <a:r>
              <a:rPr lang="en-US" sz="1100">
                <a:effectLst/>
              </a:rPr>
              <a:t>, J. B., &amp; </a:t>
            </a:r>
            <a:r>
              <a:rPr lang="en-US" sz="1100" err="1">
                <a:effectLst/>
              </a:rPr>
              <a:t>Speyerer</a:t>
            </a:r>
            <a:r>
              <a:rPr lang="en-US" sz="1100">
                <a:effectLst/>
              </a:rPr>
              <a:t>, E. J. (2016). Photometric characterization of the Chang’e-3 landing site using LROC NAC images. </a:t>
            </a:r>
            <a:r>
              <a:rPr lang="en-US" sz="1100" i="1">
                <a:effectLst/>
              </a:rPr>
              <a:t>Icarus</a:t>
            </a:r>
            <a:r>
              <a:rPr lang="en-US" sz="1100">
                <a:effectLst/>
              </a:rPr>
              <a:t>, </a:t>
            </a:r>
            <a:r>
              <a:rPr lang="en-US" sz="1100" i="1">
                <a:effectLst/>
              </a:rPr>
              <a:t>273</a:t>
            </a:r>
            <a:r>
              <a:rPr lang="en-US" sz="1100">
                <a:effectLst/>
              </a:rPr>
              <a:t>, 84–95. </a:t>
            </a:r>
            <a:r>
              <a:rPr lang="en-US" sz="1100">
                <a:effectLst/>
                <a:hlinkClick r:id="rId6"/>
              </a:rPr>
              <a:t>https://doi.org/10.1016/j.icarus.2015.12.010</a:t>
            </a:r>
            <a:endParaRPr lang="en-US" sz="110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>
                <a:effectLst/>
              </a:rPr>
              <a:t>Eberhart, C. J., West, J., &amp; Korzun, A. M. (2022, January 3). Overview of Plume-Surface Interaction Data from Subscale Inert Gas Testing at NASA MSFC Test Stand 300 Vacuum Facilities. </a:t>
            </a:r>
            <a:r>
              <a:rPr lang="en-US" sz="1100" i="1">
                <a:effectLst/>
              </a:rPr>
              <a:t>AIAA SCITECH 2022 Forum</a:t>
            </a:r>
            <a:r>
              <a:rPr lang="en-US" sz="1100">
                <a:effectLst/>
              </a:rPr>
              <a:t>. AIAA SCITECH 2022 Forum, San Diego, CA &amp; Virtual. </a:t>
            </a:r>
            <a:r>
              <a:rPr lang="en-US" sz="1100">
                <a:effectLst/>
                <a:hlinkClick r:id="rId7"/>
              </a:rPr>
              <a:t>https://doi.org/10.2514/6.2022-1811</a:t>
            </a:r>
            <a:endParaRPr lang="en-US" sz="110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err="1">
                <a:effectLst/>
              </a:rPr>
              <a:t>Immer</a:t>
            </a:r>
            <a:r>
              <a:rPr lang="en-US" sz="1100">
                <a:effectLst/>
              </a:rPr>
              <a:t>, C., Metzger, P., Hintze, P. E., Nick, A., &amp; Horan, R. (2011). Apollo 12 Lunar Module exhaust plume impingement on Lunar Surveyor III. </a:t>
            </a:r>
            <a:r>
              <a:rPr lang="en-US" sz="1100" i="1">
                <a:effectLst/>
              </a:rPr>
              <a:t>Icarus</a:t>
            </a:r>
            <a:r>
              <a:rPr lang="en-US" sz="1100">
                <a:effectLst/>
              </a:rPr>
              <a:t>, </a:t>
            </a:r>
            <a:r>
              <a:rPr lang="en-US" sz="1100" i="1">
                <a:effectLst/>
              </a:rPr>
              <a:t>211</a:t>
            </a:r>
            <a:r>
              <a:rPr lang="en-US" sz="1100">
                <a:effectLst/>
              </a:rPr>
              <a:t>(2), 1089–1102. </a:t>
            </a:r>
            <a:r>
              <a:rPr lang="en-US" sz="1100">
                <a:effectLst/>
                <a:hlinkClick r:id="rId8"/>
              </a:rPr>
              <a:t>https://doi.org/10.1016/j.icarus.2010.11.013</a:t>
            </a:r>
            <a:endParaRPr lang="en-US" sz="110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>
                <a:effectLst/>
              </a:rPr>
              <a:t>Kim, T., Ni, R., Capecelatro, J., Yao, Y., Shallcross, G. S., Mehta, M., &amp; Rabinovitch, J. (2020, January 6). The dynamics of inertial particles in </a:t>
            </a:r>
            <a:r>
              <a:rPr lang="en-US" sz="1100" err="1">
                <a:effectLst/>
              </a:rPr>
              <a:t>underexpanded</a:t>
            </a:r>
            <a:r>
              <a:rPr lang="en-US" sz="1100">
                <a:effectLst/>
              </a:rPr>
              <a:t> jets: An experimental study. </a:t>
            </a:r>
            <a:r>
              <a:rPr lang="en-US" sz="1100" i="1">
                <a:effectLst/>
              </a:rPr>
              <a:t>AIAA </a:t>
            </a:r>
            <a:r>
              <a:rPr lang="en-US" sz="1100" i="1" err="1">
                <a:effectLst/>
              </a:rPr>
              <a:t>Scitech</a:t>
            </a:r>
            <a:r>
              <a:rPr lang="en-US" sz="1100" i="1">
                <a:effectLst/>
              </a:rPr>
              <a:t> 2020 Forum</a:t>
            </a:r>
            <a:r>
              <a:rPr lang="en-US" sz="1100">
                <a:effectLst/>
              </a:rPr>
              <a:t>. AIAA </a:t>
            </a:r>
            <a:r>
              <a:rPr lang="en-US" sz="1100" err="1">
                <a:effectLst/>
              </a:rPr>
              <a:t>Scitech</a:t>
            </a:r>
            <a:r>
              <a:rPr lang="en-US" sz="1100">
                <a:effectLst/>
              </a:rPr>
              <a:t> 2020 Forum, Orlando, FL. </a:t>
            </a:r>
            <a:r>
              <a:rPr lang="en-US" sz="1100">
                <a:effectLst/>
                <a:hlinkClick r:id="rId9"/>
              </a:rPr>
              <a:t>https://doi.org/10.2514/6.2020-1326</a:t>
            </a:r>
            <a:endParaRPr lang="en-US" sz="110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>
                <a:effectLst/>
              </a:rPr>
              <a:t>Lane, J. E., &amp; Metzger, P. T. (2015). Estimation of Apollo Lunar Dust Transport using Optical Extinction Measurements. </a:t>
            </a:r>
            <a:r>
              <a:rPr lang="en-US" sz="1100" i="1">
                <a:effectLst/>
              </a:rPr>
              <a:t>Acta </a:t>
            </a:r>
            <a:r>
              <a:rPr lang="en-US" sz="1100" i="1" err="1">
                <a:effectLst/>
              </a:rPr>
              <a:t>Geophysica</a:t>
            </a:r>
            <a:r>
              <a:rPr lang="en-US" sz="1100">
                <a:effectLst/>
              </a:rPr>
              <a:t>, </a:t>
            </a:r>
            <a:r>
              <a:rPr lang="en-US" sz="1100" i="1">
                <a:effectLst/>
              </a:rPr>
              <a:t>63</a:t>
            </a:r>
            <a:r>
              <a:rPr lang="en-US" sz="1100">
                <a:effectLst/>
              </a:rPr>
              <a:t>(2), 568–599. </a:t>
            </a:r>
            <a:r>
              <a:rPr lang="en-US" sz="1100">
                <a:effectLst/>
                <a:hlinkClick r:id="rId10"/>
              </a:rPr>
              <a:t>https://doi.org/10.1515/acgeo-2015-0005</a:t>
            </a:r>
            <a:endParaRPr lang="en-US" sz="110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>
                <a:effectLst/>
              </a:rPr>
              <a:t>Liever, P. A., &amp; West, J. (2022, January 3). Particle Interaction Physics Model Formulation for Plume-Surface Interaction Erosion and Cratering. </a:t>
            </a:r>
            <a:r>
              <a:rPr lang="en-US" sz="1100" i="1">
                <a:effectLst/>
              </a:rPr>
              <a:t>AIAA SCITECH 2022 Forum</a:t>
            </a:r>
            <a:r>
              <a:rPr lang="en-US" sz="1100">
                <a:effectLst/>
              </a:rPr>
              <a:t>. AIAA SCITECH 2022 Forum, San Diego, CA &amp; Virtual. </a:t>
            </a:r>
            <a:r>
              <a:rPr lang="en-US" sz="1100">
                <a:effectLst/>
                <a:hlinkClick r:id="rId11"/>
              </a:rPr>
              <a:t>https://doi.org/10.2514/6.2022-2317</a:t>
            </a:r>
            <a:endParaRPr lang="en-US" sz="1100">
              <a:effectLst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15488-7CA1-9CF2-7CAA-BE4791C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452C5-A717-8C64-ED57-A0BF92906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932DA-DB9C-AD6E-4FAD-0D79DEC52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525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6AFAB5-934E-E00A-6CB8-A4E539F76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8045"/>
          </a:xfrm>
        </p:spPr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00D5A8-F63C-B793-1762-E500C5F6C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556"/>
            <a:ext cx="10515600" cy="475379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effectLst/>
              </a:rPr>
              <a:t>Mehta, M. (2010). </a:t>
            </a:r>
            <a:r>
              <a:rPr lang="en-US" sz="1100" i="1" dirty="0">
                <a:effectLst/>
              </a:rPr>
              <a:t>Plume-Surface Interactions due to Spacecraft Landings and The Discovery of Water on Mars</a:t>
            </a:r>
            <a:r>
              <a:rPr lang="en-US" sz="1100" dirty="0">
                <a:effectLst/>
              </a:rPr>
              <a:t> [University of Michigan]. </a:t>
            </a:r>
            <a:r>
              <a:rPr lang="en-US" sz="1100" dirty="0">
                <a:effectLst/>
                <a:hlinkClick r:id="rId2"/>
              </a:rPr>
              <a:t>https://hdl.handle.net/2027.42/78975</a:t>
            </a:r>
            <a:endParaRPr lang="en-US" sz="11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effectLst/>
              </a:rPr>
              <a:t>Mehta, M., </a:t>
            </a:r>
            <a:r>
              <a:rPr lang="en-US" sz="1100" dirty="0" err="1">
                <a:effectLst/>
              </a:rPr>
              <a:t>Renno</a:t>
            </a:r>
            <a:r>
              <a:rPr lang="en-US" sz="1100" dirty="0">
                <a:effectLst/>
              </a:rPr>
              <a:t>, N. O., Marshall, J., Rob Grover, M., Sengupta, A., </a:t>
            </a:r>
            <a:r>
              <a:rPr lang="en-US" sz="1100" dirty="0" err="1">
                <a:effectLst/>
              </a:rPr>
              <a:t>Rusche</a:t>
            </a:r>
            <a:r>
              <a:rPr lang="en-US" sz="1100" dirty="0">
                <a:effectLst/>
              </a:rPr>
              <a:t>, N. A., </a:t>
            </a:r>
            <a:r>
              <a:rPr lang="en-US" sz="1100" dirty="0" err="1">
                <a:effectLst/>
              </a:rPr>
              <a:t>Kok</a:t>
            </a:r>
            <a:r>
              <a:rPr lang="en-US" sz="1100" dirty="0">
                <a:effectLst/>
              </a:rPr>
              <a:t>, J. F., </a:t>
            </a:r>
            <a:r>
              <a:rPr lang="en-US" sz="1100" dirty="0" err="1">
                <a:effectLst/>
              </a:rPr>
              <a:t>Arvidson</a:t>
            </a:r>
            <a:r>
              <a:rPr lang="en-US" sz="1100" dirty="0">
                <a:effectLst/>
              </a:rPr>
              <a:t>, R. E., Markiewicz, W. J., Lemmon, M. T., &amp; Smith, P. H. (2011). Explosive erosion during the Phoenix landing exposes subsurface water on Mars. </a:t>
            </a:r>
            <a:r>
              <a:rPr lang="en-US" sz="1100" i="1" dirty="0">
                <a:effectLst/>
              </a:rPr>
              <a:t>Icarus</a:t>
            </a:r>
            <a:r>
              <a:rPr lang="en-US" sz="1100" dirty="0">
                <a:effectLst/>
              </a:rPr>
              <a:t>, </a:t>
            </a:r>
            <a:r>
              <a:rPr lang="en-US" sz="1100" i="1" dirty="0">
                <a:effectLst/>
              </a:rPr>
              <a:t>211</a:t>
            </a:r>
            <a:r>
              <a:rPr lang="en-US" sz="1100" dirty="0">
                <a:effectLst/>
              </a:rPr>
              <a:t>(1), 172–194. </a:t>
            </a:r>
            <a:r>
              <a:rPr lang="en-US" sz="1100" dirty="0">
                <a:effectLst/>
                <a:hlinkClick r:id="rId3"/>
              </a:rPr>
              <a:t>https://doi.org/10.1016/j.icarus.2010.10.003</a:t>
            </a:r>
            <a:endParaRPr lang="en-US" sz="11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effectLst/>
              </a:rPr>
              <a:t>Metzger, P. T., </a:t>
            </a:r>
            <a:r>
              <a:rPr lang="en-US" sz="1100" dirty="0" err="1">
                <a:effectLst/>
              </a:rPr>
              <a:t>Immer</a:t>
            </a:r>
            <a:r>
              <a:rPr lang="en-US" sz="1100" dirty="0">
                <a:effectLst/>
              </a:rPr>
              <a:t>, C. D., Donahue, C. M., Vu, B. T., </a:t>
            </a:r>
            <a:r>
              <a:rPr lang="en-US" sz="1100" dirty="0" err="1">
                <a:effectLst/>
              </a:rPr>
              <a:t>Latta</a:t>
            </a:r>
            <a:r>
              <a:rPr lang="en-US" sz="1100" dirty="0">
                <a:effectLst/>
              </a:rPr>
              <a:t>, R. C., &amp; </a:t>
            </a:r>
            <a:r>
              <a:rPr lang="en-US" sz="1100" dirty="0" err="1">
                <a:effectLst/>
              </a:rPr>
              <a:t>Deyo</a:t>
            </a:r>
            <a:r>
              <a:rPr lang="en-US" sz="1100" dirty="0">
                <a:effectLst/>
              </a:rPr>
              <a:t>-Svendsen, M. (2009). Jet-Induced Cratering of a Granular Surface with Application to Lunar Spaceports. </a:t>
            </a:r>
            <a:r>
              <a:rPr lang="en-US" sz="1100" i="1" dirty="0">
                <a:effectLst/>
              </a:rPr>
              <a:t>Journal of Aerospace Engineering</a:t>
            </a:r>
            <a:r>
              <a:rPr lang="en-US" sz="1100" dirty="0">
                <a:effectLst/>
              </a:rPr>
              <a:t>, </a:t>
            </a:r>
            <a:r>
              <a:rPr lang="en-US" sz="1100" i="1" dirty="0">
                <a:effectLst/>
              </a:rPr>
              <a:t>22</a:t>
            </a:r>
            <a:r>
              <a:rPr lang="en-US" sz="1100" dirty="0">
                <a:effectLst/>
              </a:rPr>
              <a:t>(1), 24–32. </a:t>
            </a:r>
            <a:r>
              <a:rPr lang="en-US" sz="1100" dirty="0">
                <a:effectLst/>
                <a:hlinkClick r:id="rId4"/>
              </a:rPr>
              <a:t>https://doi.org/10.1061/(ASCE)0893-1321(2009)22:1(24)</a:t>
            </a:r>
            <a:endParaRPr lang="en-US" sz="11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effectLst/>
              </a:rPr>
              <a:t>Metzger, P. T., Smith, J., &amp; Lane, J. E. (2011). Phenomenology of soil erosion due to rocket exhaust on the Moon and the Mauna Kea lunar test site. </a:t>
            </a:r>
            <a:r>
              <a:rPr lang="en-US" sz="1100" i="1" dirty="0">
                <a:effectLst/>
              </a:rPr>
              <a:t>Journal of Geophysical Research</a:t>
            </a:r>
            <a:r>
              <a:rPr lang="en-US" sz="1100" dirty="0">
                <a:effectLst/>
              </a:rPr>
              <a:t>, </a:t>
            </a:r>
            <a:r>
              <a:rPr lang="en-US" sz="1100" i="1" dirty="0">
                <a:effectLst/>
              </a:rPr>
              <a:t>116</a:t>
            </a:r>
            <a:r>
              <a:rPr lang="en-US" sz="1100" dirty="0">
                <a:effectLst/>
              </a:rPr>
              <a:t>(E6), E06005. </a:t>
            </a:r>
            <a:r>
              <a:rPr lang="en-US" sz="1100" dirty="0">
                <a:effectLst/>
                <a:hlinkClick r:id="rId5"/>
              </a:rPr>
              <a:t>https://doi.org/10.1029/2010JE003745</a:t>
            </a:r>
            <a:endParaRPr lang="en-US" sz="11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effectLst/>
              </a:rPr>
              <a:t>Romine, G. L., </a:t>
            </a:r>
            <a:r>
              <a:rPr lang="en-US" sz="1100" dirty="0" err="1">
                <a:effectLst/>
              </a:rPr>
              <a:t>Reisert</a:t>
            </a:r>
            <a:r>
              <a:rPr lang="en-US" sz="1100" dirty="0">
                <a:effectLst/>
              </a:rPr>
              <a:t>, T. D., &amp; </a:t>
            </a:r>
            <a:r>
              <a:rPr lang="en-US" sz="1100" dirty="0" err="1">
                <a:effectLst/>
              </a:rPr>
              <a:t>Gliozzi</a:t>
            </a:r>
            <a:r>
              <a:rPr lang="en-US" sz="1100" dirty="0">
                <a:effectLst/>
              </a:rPr>
              <a:t>, J. (1973). </a:t>
            </a:r>
            <a:r>
              <a:rPr lang="en-US" sz="1100" i="1" dirty="0">
                <a:effectLst/>
              </a:rPr>
              <a:t>Site alteration effects from rocket exhaust impingement during a simulated Viking Mars landing. Part 1: Nozzle development and physical site alternation</a:t>
            </a:r>
            <a:r>
              <a:rPr lang="en-US" sz="1100" dirty="0">
                <a:effectLst/>
              </a:rPr>
              <a:t> (NASA CR-2252). Langley Research Center.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effectLst/>
              </a:rPr>
              <a:t>Rubio, J. S., Gorman, M., Diaz-Lopez, M. X., &amp; Ni, R. (2022, January 3). Plume-Surface Interaction Physics Focused Ground Test 1: Setup and Preliminary Results. </a:t>
            </a:r>
            <a:r>
              <a:rPr lang="en-US" sz="1100" i="1" dirty="0">
                <a:effectLst/>
              </a:rPr>
              <a:t>AIAA SCITECH 2022 Forum</a:t>
            </a:r>
            <a:r>
              <a:rPr lang="en-US" sz="1100" dirty="0">
                <a:effectLst/>
              </a:rPr>
              <a:t>. AIAA SCITECH 2022 Forum, San Diego, CA &amp; Virtual. </a:t>
            </a:r>
            <a:r>
              <a:rPr lang="en-US" sz="1100" dirty="0">
                <a:effectLst/>
                <a:hlinkClick r:id="rId6"/>
              </a:rPr>
              <a:t>https://doi.org/10.2514/6.2022-1809</a:t>
            </a:r>
            <a:endParaRPr lang="en-US" sz="11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effectLst/>
              </a:rPr>
              <a:t>Scott, R. F., &amp; Ko, H.-Y. (1968). Transient rocket-engine gas flow in soil. </a:t>
            </a:r>
            <a:r>
              <a:rPr lang="en-US" sz="1100" i="1" dirty="0">
                <a:effectLst/>
              </a:rPr>
              <a:t>AIAA Journal</a:t>
            </a:r>
            <a:r>
              <a:rPr lang="en-US" sz="1100" dirty="0">
                <a:effectLst/>
              </a:rPr>
              <a:t>, </a:t>
            </a:r>
            <a:r>
              <a:rPr lang="en-US" sz="1100" i="1" dirty="0">
                <a:effectLst/>
              </a:rPr>
              <a:t>6</a:t>
            </a:r>
            <a:r>
              <a:rPr lang="en-US" sz="1100" dirty="0">
                <a:effectLst/>
              </a:rPr>
              <a:t>(2), 258–264. </a:t>
            </a:r>
            <a:r>
              <a:rPr lang="en-US" sz="1100" dirty="0">
                <a:effectLst/>
                <a:hlinkClick r:id="rId7"/>
              </a:rPr>
              <a:t>https://doi.org/10.2514/3.4487</a:t>
            </a:r>
            <a:endParaRPr lang="en-US" sz="11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effectLst/>
              </a:rPr>
              <a:t>Shurtz, T. P., &amp; West, J. (2022, January 3). Simulating </a:t>
            </a:r>
            <a:r>
              <a:rPr lang="en-US" sz="1100" dirty="0" err="1">
                <a:effectLst/>
              </a:rPr>
              <a:t>Underexpanded</a:t>
            </a:r>
            <a:r>
              <a:rPr lang="en-US" sz="1100" dirty="0">
                <a:effectLst/>
              </a:rPr>
              <a:t> Plumes in Martian and Lunar Environments. </a:t>
            </a:r>
            <a:r>
              <a:rPr lang="en-US" sz="1100" i="1" dirty="0">
                <a:effectLst/>
              </a:rPr>
              <a:t>AIAA SCITECH 2022 Forum</a:t>
            </a:r>
            <a:r>
              <a:rPr lang="en-US" sz="1100" dirty="0">
                <a:effectLst/>
              </a:rPr>
              <a:t>. AIAA SCITECH 2022 Forum, San Diego, CA &amp; Virtual. </a:t>
            </a:r>
            <a:r>
              <a:rPr lang="en-US" sz="1100" dirty="0">
                <a:effectLst/>
                <a:hlinkClick r:id="rId8"/>
              </a:rPr>
              <a:t>https://doi.org/10.2514/6.2022-2318</a:t>
            </a:r>
            <a:endParaRPr lang="en-US" sz="11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effectLst/>
              </a:rPr>
              <a:t>Yao, Y., Shallcross, G. S., Ni, R., Kim, T., Mehta, M., Rabinovitch, J., &amp; Capecelatro, J. (2020, January 6). The dynamics of inertial particles in under-expanded jets: A numerical study. </a:t>
            </a:r>
            <a:r>
              <a:rPr lang="en-US" sz="1100" i="1" dirty="0">
                <a:effectLst/>
              </a:rPr>
              <a:t>AIAA </a:t>
            </a:r>
            <a:r>
              <a:rPr lang="en-US" sz="1100" i="1" dirty="0" err="1">
                <a:effectLst/>
              </a:rPr>
              <a:t>Scitech</a:t>
            </a:r>
            <a:r>
              <a:rPr lang="en-US" sz="1100" i="1" dirty="0">
                <a:effectLst/>
              </a:rPr>
              <a:t> 2020 Forum</a:t>
            </a:r>
            <a:r>
              <a:rPr lang="en-US" sz="1100" dirty="0">
                <a:effectLst/>
              </a:rPr>
              <a:t>. AIAA </a:t>
            </a:r>
            <a:r>
              <a:rPr lang="en-US" sz="1100" dirty="0" err="1">
                <a:effectLst/>
              </a:rPr>
              <a:t>Scitech</a:t>
            </a:r>
            <a:r>
              <a:rPr lang="en-US" sz="1100" dirty="0">
                <a:effectLst/>
              </a:rPr>
              <a:t> 2020 Forum, Orlando, FL. </a:t>
            </a:r>
            <a:r>
              <a:rPr lang="en-US" sz="1100" dirty="0">
                <a:effectLst/>
                <a:hlinkClick r:id="rId9"/>
              </a:rPr>
              <a:t>https://doi.org/10.2514/6.2020-1327</a:t>
            </a:r>
            <a:endParaRPr lang="en-US" sz="1100" dirty="0">
              <a:effectLst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effectLst/>
              </a:rPr>
              <a:t>Watkins, R. N. (2015). Photometric Investigations of Lunar Landing Sites and Silicic Regions using LRO Narrow Angle Camera Images. </a:t>
            </a:r>
            <a:r>
              <a:rPr lang="en-US" sz="1100" dirty="0">
                <a:effectLst/>
                <a:hlinkClick r:id="rId10"/>
              </a:rPr>
              <a:t>https://doi.org/10.7936/K7PG1PWK</a:t>
            </a:r>
            <a:r>
              <a:rPr lang="en-US" sz="1100" dirty="0">
                <a:effectLst/>
              </a:rPr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15488-7CA1-9CF2-7CAA-BE4791C61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 August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452C5-A717-8C64-ED57-A0BF92906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Glasgow Seminar | Plume-Surface Interactions | Wesley A. Chambers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932DA-DB9C-AD6E-4FAD-0D79DEC52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5A0-B6FC-4420-ADD4-6A89A368A71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17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ASA_HLS_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SA_HLS_ST" id="{1C5816A4-7644-44E1-8122-E4AAB15C6D36}" vid="{CA52D14B-825E-4CC0-9EA9-CA23A55B163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ca650d-395d-47b6-956a-2110a0493348">
      <Terms xmlns="http://schemas.microsoft.com/office/infopath/2007/PartnerControls"/>
    </lcf76f155ced4ddcb4097134ff3c332f>
    <TaxCatchAll xmlns="d900e117-17a0-4b24-9e47-511ef1d02c43" xsi:nil="true"/>
    <Notes xmlns="a3ca650d-395d-47b6-956a-2110a049334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4732C2E6FC1E499F4995177B6A7121" ma:contentTypeVersion="13" ma:contentTypeDescription="Create a new document." ma:contentTypeScope="" ma:versionID="1d1072ea1c8f48495ef0e72fcaa3681b">
  <xsd:schema xmlns:xsd="http://www.w3.org/2001/XMLSchema" xmlns:xs="http://www.w3.org/2001/XMLSchema" xmlns:p="http://schemas.microsoft.com/office/2006/metadata/properties" xmlns:ns2="a3ca650d-395d-47b6-956a-2110a0493348" xmlns:ns3="d9619fe8-92d9-41c9-985c-0b30f1c5780a" xmlns:ns4="d900e117-17a0-4b24-9e47-511ef1d02c43" targetNamespace="http://schemas.microsoft.com/office/2006/metadata/properties" ma:root="true" ma:fieldsID="90ed376df4b1927b0d00f44fc1d414a2" ns2:_="" ns3:_="" ns4:_="">
    <xsd:import namespace="a3ca650d-395d-47b6-956a-2110a0493348"/>
    <xsd:import namespace="d9619fe8-92d9-41c9-985c-0b30f1c5780a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Not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a650d-395d-47b6-956a-2110a04933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s" ma:index="10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619fe8-92d9-41c9-985c-0b30f1c5780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7a3d838-ccf7-4b66-be2b-4790a7c8a49b}" ma:internalName="TaxCatchAll" ma:showField="CatchAllData" ma:web="d9619fe8-92d9-41c9-985c-0b30f1c578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AF26F4-1EC5-40BC-B711-41AC7BDA86DD}">
  <ds:schemaRefs>
    <ds:schemaRef ds:uri="a3ca650d-395d-47b6-956a-2110a0493348"/>
    <ds:schemaRef ds:uri="d900e117-17a0-4b24-9e47-511ef1d02c43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CBD9230-D453-4303-9352-4662DE4B00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76F9C0-F56B-4489-BB7D-585EB4F59E7C}">
  <ds:schemaRefs>
    <ds:schemaRef ds:uri="a3ca650d-395d-47b6-956a-2110a0493348"/>
    <ds:schemaRef ds:uri="d900e117-17a0-4b24-9e47-511ef1d02c43"/>
    <ds:schemaRef ds:uri="d9619fe8-92d9-41c9-985c-0b30f1c5780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3995</Words>
  <Application>Microsoft Office PowerPoint</Application>
  <PresentationFormat>Widescreen</PresentationFormat>
  <Paragraphs>439</Paragraphs>
  <Slides>40</Slides>
  <Notes>20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ArialMT</vt:lpstr>
      <vt:lpstr>Calibri</vt:lpstr>
      <vt:lpstr>Cambria Math</vt:lpstr>
      <vt:lpstr>Helvetica</vt:lpstr>
      <vt:lpstr>Office Theme</vt:lpstr>
      <vt:lpstr>NASA_HLS_ST</vt:lpstr>
      <vt:lpstr>An overview of plume-surface interaction research</vt:lpstr>
      <vt:lpstr>Outline</vt:lpstr>
      <vt:lpstr>Introduction &amp; Approach to Plume-Surface Interactions</vt:lpstr>
      <vt:lpstr>What are plume-surface interactions?</vt:lpstr>
      <vt:lpstr>also plume-surface interactions (improved surface)</vt:lpstr>
      <vt:lpstr>(intentional) plume-surface interactions</vt:lpstr>
      <vt:lpstr>(rotor) plume-surface interactions</vt:lpstr>
      <vt:lpstr>PowerPoint Presentation</vt:lpstr>
      <vt:lpstr>Which problem are we addressing?</vt:lpstr>
      <vt:lpstr>PowerPoint Presentation</vt:lpstr>
      <vt:lpstr>The “3-Legged Stool” Approach</vt:lpstr>
      <vt:lpstr>What are we trying to achieve?</vt:lpstr>
      <vt:lpstr>Plume-Surface Interaction Research  for Apollo and Viking</vt:lpstr>
      <vt:lpstr>Apollo-Era PSI Research</vt:lpstr>
      <vt:lpstr>Apollo-Era Testing</vt:lpstr>
      <vt:lpstr>Apollo-Era Flight Data</vt:lpstr>
      <vt:lpstr>Apollo Flight Data</vt:lpstr>
      <vt:lpstr>Apollo-Era Modeling and Mechanisms</vt:lpstr>
      <vt:lpstr>Viking PSI Research</vt:lpstr>
      <vt:lpstr>Research Since  Apollo and Viking Modern techniques, experiments, and modeling</vt:lpstr>
      <vt:lpstr>Erosion Rate Estimation  from Apollo Descent Video</vt:lpstr>
      <vt:lpstr>Apollo Cratering Characteristics  and Mass Estimation</vt:lpstr>
      <vt:lpstr>Lunar Surface Alteration</vt:lpstr>
      <vt:lpstr>PSI Testing: Diffusion-Driven Flow</vt:lpstr>
      <vt:lpstr>PSI Enhancement from Pulsed Jets</vt:lpstr>
      <vt:lpstr>Effects of Reduced Gravity on PSI</vt:lpstr>
      <vt:lpstr>PowerPoint Presentation</vt:lpstr>
      <vt:lpstr>NASA Plume-Surface Interaction Test</vt:lpstr>
      <vt:lpstr>Computational Modeling</vt:lpstr>
      <vt:lpstr>Present and Future Work at NASA and around the world</vt:lpstr>
      <vt:lpstr>Current PSI Research Efforts</vt:lpstr>
      <vt:lpstr>NASA Computational Modeling Efforts</vt:lpstr>
      <vt:lpstr>NASA Flight Instrumentation</vt:lpstr>
      <vt:lpstr>NASA PSI Testing  for HLS Risk Reduction</vt:lpstr>
      <vt:lpstr>Conclusions</vt:lpstr>
      <vt:lpstr>Conclusions</vt:lpstr>
      <vt:lpstr>Questions?</vt:lpstr>
      <vt:lpstr>References for Apollo-Era PSI Research slide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overview of plume-surface interaction research</dc:title>
  <dc:creator>Chambers, Wesley A. (MSFC-EV44)</dc:creator>
  <cp:lastModifiedBy>Chambers, Wesley A. (MSFC-EV44)</cp:lastModifiedBy>
  <cp:revision>3</cp:revision>
  <dcterms:created xsi:type="dcterms:W3CDTF">2023-05-24T21:05:59Z</dcterms:created>
  <dcterms:modified xsi:type="dcterms:W3CDTF">2023-08-18T18:18:51Z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0x010100984732C2E6FC1E499F4995177B6A7121</vt:lpwstr>
  </property>
  <property fmtid="{D5CDD505-2E9C-101B-9397-08002B2CF9AE}" pid="3" name="MediaServiceImageTags">
    <vt:lpwstr/>
  </property>
</Properties>
</file>