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4" r:id="rId1"/>
  </p:sldMasterIdLst>
  <p:notesMasterIdLst>
    <p:notesMasterId r:id="rId20"/>
  </p:notesMasterIdLst>
  <p:sldIdLst>
    <p:sldId id="256" r:id="rId2"/>
    <p:sldId id="442" r:id="rId3"/>
    <p:sldId id="257" r:id="rId4"/>
    <p:sldId id="258" r:id="rId5"/>
    <p:sldId id="283" r:id="rId6"/>
    <p:sldId id="427" r:id="rId7"/>
    <p:sldId id="429" r:id="rId8"/>
    <p:sldId id="439" r:id="rId9"/>
    <p:sldId id="431" r:id="rId10"/>
    <p:sldId id="441" r:id="rId11"/>
    <p:sldId id="432" r:id="rId12"/>
    <p:sldId id="440" r:id="rId13"/>
    <p:sldId id="438" r:id="rId14"/>
    <p:sldId id="275" r:id="rId15"/>
    <p:sldId id="435" r:id="rId16"/>
    <p:sldId id="287" r:id="rId17"/>
    <p:sldId id="434" r:id="rId18"/>
    <p:sldId id="437" r:id="rId1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8F8F8"/>
    <a:srgbClr val="F010C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97" autoAdjust="0"/>
    <p:restoredTop sz="94660"/>
  </p:normalViewPr>
  <p:slideViewPr>
    <p:cSldViewPr snapToGrid="0">
      <p:cViewPr>
        <p:scale>
          <a:sx n="86" d="100"/>
          <a:sy n="86" d="100"/>
        </p:scale>
        <p:origin x="514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813F5F1-0869-449F-B3B2-284704B131AA}" type="datetimeFigureOut">
              <a:rPr lang="en-US" smtClean="0"/>
              <a:t>8/17/2023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2567238-9136-424C-A75F-9274A2A561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04396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Slide Image Placeholder 1">
            <a:extLst>
              <a:ext uri="{FF2B5EF4-FFF2-40B4-BE49-F238E27FC236}">
                <a16:creationId xmlns:a16="http://schemas.microsoft.com/office/drawing/2014/main" id="{32B77E2A-E678-2641-8F33-D83A7B2078D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18434" name="Notes Placeholder 2">
            <a:extLst>
              <a:ext uri="{FF2B5EF4-FFF2-40B4-BE49-F238E27FC236}">
                <a16:creationId xmlns:a16="http://schemas.microsoft.com/office/drawing/2014/main" id="{B99C4520-B35B-544D-A9EB-E3A8A5149DD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18435" name="Slide Number Placeholder 3">
            <a:extLst>
              <a:ext uri="{FF2B5EF4-FFF2-40B4-BE49-F238E27FC236}">
                <a16:creationId xmlns:a16="http://schemas.microsoft.com/office/drawing/2014/main" id="{BC4AF492-00A5-094D-B778-F83CC270F92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6951666C-D095-EE48-9738-9F75B47DE42D}" type="slidenum">
              <a:rPr lang="en-US" altLang="en-US" sz="1200"/>
              <a:pPr/>
              <a:t>6</a:t>
            </a:fld>
            <a:endParaRPr lang="en-US" altLang="en-US" sz="1200" dirty="0"/>
          </a:p>
        </p:txBody>
      </p:sp>
    </p:spTree>
    <p:extLst>
      <p:ext uri="{BB962C8B-B14F-4D97-AF65-F5344CB8AC3E}">
        <p14:creationId xmlns:p14="http://schemas.microsoft.com/office/powerpoint/2010/main" val="30058510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C107C0-9330-2442-9917-662FC9E3FE5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77222AA-555F-BF48-997D-17AC7749A34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3ADC1FE-7B54-884A-9BBC-678508DDE1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52966-425E-4A03-ADA0-E2B527A23277}" type="datetime1">
              <a:rPr lang="en-US" smtClean="0"/>
              <a:t>8/17/2023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EC19FF-7CC1-8642-8C27-AAEBDD1121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217547-973F-6142-8B0A-C1AD6EACB3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EEA7B-FA8B-42F6-B9E2-95DD06972F25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FEE3D88-35E1-0441-B479-CA94831047D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481733" y="0"/>
            <a:ext cx="2710267" cy="8209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292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1AB10E-A651-6B4F-BEF1-B8BB87BD2A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303899"/>
            <a:ext cx="10515600" cy="1325563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A176B6-552B-A140-B9E3-662C7B9FF6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038011"/>
            <a:ext cx="10515600" cy="5099393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D53319D-D4B2-CA4E-AD75-F04896DD57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E09763-4C3F-44F4-90B3-047DAF83D022}" type="datetime1">
              <a:rPr lang="en-US" smtClean="0"/>
              <a:t>8/17/2023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5E126E-3EED-DE48-9E5E-00781921A2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3A796CA0-B2AA-974B-B68B-7379F28AB24D}"/>
              </a:ext>
            </a:extLst>
          </p:cNvPr>
          <p:cNvCxnSpPr>
            <a:cxnSpLocks/>
          </p:cNvCxnSpPr>
          <p:nvPr userDrawn="1"/>
        </p:nvCxnSpPr>
        <p:spPr>
          <a:xfrm flipV="1">
            <a:off x="376177" y="720596"/>
            <a:ext cx="11815823" cy="52045"/>
          </a:xfrm>
          <a:prstGeom prst="line">
            <a:avLst/>
          </a:prstGeom>
          <a:ln w="3175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292226A4-D3F6-D042-81A9-F91CE892E28F}"/>
              </a:ext>
            </a:extLst>
          </p:cNvPr>
          <p:cNvCxnSpPr/>
          <p:nvPr userDrawn="1"/>
        </p:nvCxnSpPr>
        <p:spPr>
          <a:xfrm>
            <a:off x="0" y="6563754"/>
            <a:ext cx="12192000" cy="24712"/>
          </a:xfrm>
          <a:prstGeom prst="line">
            <a:avLst/>
          </a:prstGeom>
          <a:ln w="3175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9" name="Picture 8">
            <a:extLst>
              <a:ext uri="{FF2B5EF4-FFF2-40B4-BE49-F238E27FC236}">
                <a16:creationId xmlns:a16="http://schemas.microsoft.com/office/drawing/2014/main" id="{6A409691-95D6-AE43-8B34-86BF28B49C6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165948" y="21356"/>
            <a:ext cx="2026052" cy="61370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2858"/>
            <a:ext cx="752354" cy="752354"/>
          </a:xfrm>
          <a:prstGeom prst="rect">
            <a:avLst/>
          </a:prstGeom>
        </p:spPr>
      </p:pic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3D572B48-2413-9392-E7DC-B834AA11E94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52349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EEEA7B-FA8B-42F6-B9E2-95DD06972F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97957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9D475E-97A2-4341-8857-77F0BE83C9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726F7C-7296-A446-9A68-7528934156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1A62D7E-0FF1-8C49-84AD-52CFA2E1FA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4E73D4-CB9B-4575-94A7-4F39D0D0D3A4}" type="datetime1">
              <a:rPr lang="en-US" smtClean="0"/>
              <a:t>8/17/2023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0B4244-F58A-454F-8BDA-C1830FC48C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8A70E034-2E31-9516-9B25-F5A2D497FD4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EEEA7B-FA8B-42F6-B9E2-95DD06972F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96397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DF6B18-E351-2249-B053-44DABF6F37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4378" y="-317695"/>
            <a:ext cx="10515600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BFF327-DEDF-4547-9911-857E70261BF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097562"/>
            <a:ext cx="5181600" cy="507940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A706CFA-8299-6B46-ADBC-A97C594BD3D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019800" y="1097562"/>
            <a:ext cx="5334000" cy="507940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843E515-4A48-B64D-87E0-2D37A2B66F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B3BDA4-FB51-4932-BC6D-114CC29D1432}" type="datetime1">
              <a:rPr lang="en-US" smtClean="0"/>
              <a:t>8/17/2023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A0CAE42-F672-9C4C-81E1-D0A836109E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6DB44B74-CBBA-6E4D-B7DE-7C1ED506137A}"/>
              </a:ext>
            </a:extLst>
          </p:cNvPr>
          <p:cNvCxnSpPr/>
          <p:nvPr userDrawn="1"/>
        </p:nvCxnSpPr>
        <p:spPr>
          <a:xfrm>
            <a:off x="0" y="675503"/>
            <a:ext cx="12192000" cy="24040"/>
          </a:xfrm>
          <a:prstGeom prst="line">
            <a:avLst/>
          </a:prstGeom>
          <a:ln w="3175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31D23908-B63D-E048-ADDD-7594D9E5485B}"/>
              </a:ext>
            </a:extLst>
          </p:cNvPr>
          <p:cNvCxnSpPr/>
          <p:nvPr userDrawn="1"/>
        </p:nvCxnSpPr>
        <p:spPr>
          <a:xfrm>
            <a:off x="32951" y="6476481"/>
            <a:ext cx="12192000" cy="24040"/>
          </a:xfrm>
          <a:prstGeom prst="line">
            <a:avLst/>
          </a:prstGeom>
          <a:ln w="3175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10" name="Picture 9">
            <a:extLst>
              <a:ext uri="{FF2B5EF4-FFF2-40B4-BE49-F238E27FC236}">
                <a16:creationId xmlns:a16="http://schemas.microsoft.com/office/drawing/2014/main" id="{FA394C17-C2B2-CC4E-B5DE-78DDDA18597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481733" y="0"/>
            <a:ext cx="2710267" cy="820952"/>
          </a:xfrm>
          <a:prstGeom prst="rect">
            <a:avLst/>
          </a:prstGeom>
        </p:spPr>
      </p:pic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5E960848-2EFC-CEE6-D566-687B8BAF524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44666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EEEA7B-FA8B-42F6-B9E2-95DD06972F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80294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112B82-BADD-404A-876D-02934EBC85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8819F8B-307D-0743-981B-E0A661BD0C0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75EB1AE-AE4D-334D-ADD5-6C4EE8FD6B6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E82B31F-C182-EE47-96AB-2BE9A9A1B64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CF8AF9C-9909-1F4B-AEC2-8417D0EB369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20BCDEA-7E26-3044-9722-0F1304F1CF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D25F23-AA14-4F65-AD43-1E3A022D40AB}" type="datetime1">
              <a:rPr lang="en-US" smtClean="0"/>
              <a:t>8/17/2023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0587CE6-1A50-EF4E-88AB-0B8C5EA50C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91DFAC21-0476-734F-BCF6-C22851A7CFE3}"/>
              </a:ext>
            </a:extLst>
          </p:cNvPr>
          <p:cNvCxnSpPr/>
          <p:nvPr userDrawn="1"/>
        </p:nvCxnSpPr>
        <p:spPr>
          <a:xfrm>
            <a:off x="0" y="733167"/>
            <a:ext cx="12192000" cy="0"/>
          </a:xfrm>
          <a:prstGeom prst="line">
            <a:avLst/>
          </a:prstGeom>
          <a:ln w="3175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485FE430-366E-3340-A5E5-C1A721A3E922}"/>
              </a:ext>
            </a:extLst>
          </p:cNvPr>
          <p:cNvCxnSpPr/>
          <p:nvPr userDrawn="1"/>
        </p:nvCxnSpPr>
        <p:spPr>
          <a:xfrm>
            <a:off x="0" y="6502842"/>
            <a:ext cx="12192000" cy="0"/>
          </a:xfrm>
          <a:prstGeom prst="line">
            <a:avLst/>
          </a:prstGeom>
          <a:ln w="3175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12" name="Picture 11">
            <a:extLst>
              <a:ext uri="{FF2B5EF4-FFF2-40B4-BE49-F238E27FC236}">
                <a16:creationId xmlns:a16="http://schemas.microsoft.com/office/drawing/2014/main" id="{6128B2F7-E8E7-7744-A7A6-642D1520F92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481733" y="0"/>
            <a:ext cx="2710267" cy="820952"/>
          </a:xfrm>
          <a:prstGeom prst="rect">
            <a:avLst/>
          </a:prstGeom>
        </p:spPr>
      </p:pic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CBDC9B2E-31F5-DB26-41DE-AD1F2E28EC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8296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EEEA7B-FA8B-42F6-B9E2-95DD06972F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57979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618120-41A0-8C40-81F0-B4392FD073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A64391B-BB4B-BE47-A764-64A69E3117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60B7E6-E5E1-4D12-A36E-EC1DB753C546}" type="datetime1">
              <a:rPr lang="en-US" smtClean="0"/>
              <a:t>8/17/2023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B23B32A-E1A6-FF47-9A79-009F813E94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9F1162A-EBDB-D683-7C50-B451DA1B29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EEEA7B-FA8B-42F6-B9E2-95DD06972F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18770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04F7C87-AC30-F84A-9AC4-D9D0F36845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F78400-17E5-4D86-A013-0FD997748E84}" type="datetime1">
              <a:rPr lang="en-US" smtClean="0"/>
              <a:t>8/17/2023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4DAF5B2-3E1B-B449-B3E0-E0B3EB208D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A6BA1E4-B2E2-0249-A4A4-08321A656B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EEA7B-FA8B-42F6-B9E2-95DD06972F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89984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416DD1-AAA7-0B4C-A8A1-24E760E40D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02A64E-2994-7541-91C1-333FA54361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B4B4E85-0240-5B4B-959C-7D9A20CB175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DF37FB5-ED12-F14A-8F97-EF51CB3675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EAD6BA-A93D-4595-B44C-14278D1AFEFC}" type="datetime1">
              <a:rPr lang="en-US" smtClean="0"/>
              <a:t>8/17/2023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A45CCA1-6682-9C47-AE04-586D059DF0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FC122BF-BA4D-174D-A555-0121BD41B1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EEA7B-FA8B-42F6-B9E2-95DD06972F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90719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BF38E8-40A6-7C4A-9A16-A9C8646540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77888BF-176C-1540-80E4-0CC1DA8EEC2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EB29F06-9BC4-A84D-B79B-367D3CF0603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33EBF4C-441F-E74C-8A2E-27B1FF7485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12BC4F-A656-42C6-B9B3-D6853955DDE1}" type="datetime1">
              <a:rPr lang="en-US" smtClean="0"/>
              <a:t>8/17/2023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3B3C095-0588-024A-814C-70D4D03145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CC5B75F-92D6-3349-AEFD-CC6BA168F2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EEA7B-FA8B-42F6-B9E2-95DD06972F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91269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9A21FC-32F6-564E-994B-EA5D848048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4F492EF-ABD5-3144-9E02-68E1B6E239A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D388D93-27BF-8945-9289-399F1B43AC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5FF386-8D5A-4714-B8D1-8680362FA5A9}" type="datetime1">
              <a:rPr lang="en-US" smtClean="0"/>
              <a:t>8/17/2023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B2BFC7-4350-AC44-8F9E-7F2B324FEF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5ECCF10-C26B-1741-8AF4-30A043B85D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EEA7B-FA8B-42F6-B9E2-95DD06972F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06874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5A3C1DE-B992-B846-A742-882B608D3C6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AAF674D-CA07-E948-A47A-4B8DB30797B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17EE11A-721A-F84A-9DED-0132976399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EC0D39-9634-410C-9658-3217DA2C86FB}" type="datetime1">
              <a:rPr lang="en-US" smtClean="0"/>
              <a:t>8/17/2023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EF3A6B7-529F-E244-8AD4-CCE2CE00F3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99E58F7-6F65-774C-89F1-8802DD7AED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EEA7B-FA8B-42F6-B9E2-95DD06972F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18327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DB97ED3-C385-8E4B-B6E7-18987737EF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40872EB-04B0-0342-B16F-5BF20E5D904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60DB456-1CDD-EC40-A34C-A1F8E8016F5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824A5E-6EAF-47DC-8977-383576712D11}" type="datetime1">
              <a:rPr lang="en-US" smtClean="0"/>
              <a:t>8/17/2023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0CE498-8325-4D41-9E60-38CD20BBD01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371B712-0B43-4A4D-81B4-112C4C3300C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EEEA7B-FA8B-42F6-B9E2-95DD06972F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30831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18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7" Type="http://schemas.openxmlformats.org/officeDocument/2006/relationships/image" Target="../media/image35.tiff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7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348394"/>
            <a:ext cx="9144000" cy="2387600"/>
          </a:xfrm>
        </p:spPr>
        <p:txBody>
          <a:bodyPr>
            <a:normAutofit fontScale="90000"/>
          </a:bodyPr>
          <a:lstStyle/>
          <a:p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First Generation Parabolic Deformable Mirror for the ExoSpec Project</a:t>
            </a:r>
            <a:endParaRPr lang="en-US" sz="4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828069"/>
            <a:ext cx="9144000" cy="1655762"/>
          </a:xfrm>
        </p:spPr>
        <p:txBody>
          <a:bodyPr>
            <a:normAutofit fontScale="25000" lnSpcReduction="20000"/>
          </a:bodyPr>
          <a:lstStyle/>
          <a:p>
            <a:r>
              <a:rPr lang="en-US" sz="9600" dirty="0">
                <a:latin typeface="Arial" panose="020B0604020202020204" pitchFamily="34" charset="0"/>
                <a:cs typeface="Arial" panose="020B0604020202020204" pitchFamily="34" charset="0"/>
              </a:rPr>
              <a:t>Hari </a:t>
            </a:r>
            <a:r>
              <a:rPr lang="en-US" sz="9600" dirty="0" err="1">
                <a:latin typeface="Arial" panose="020B0604020202020204" pitchFamily="34" charset="0"/>
                <a:cs typeface="Arial" panose="020B0604020202020204" pitchFamily="34" charset="0"/>
              </a:rPr>
              <a:t>Subedi</a:t>
            </a:r>
            <a:r>
              <a:rPr lang="en-US" sz="9600" baseline="300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</a:t>
            </a:r>
            <a:r>
              <a:rPr lang="en-US" sz="9600" baseline="30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</a:t>
            </a:r>
            <a:endParaRPr lang="en-US" sz="9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9600" dirty="0">
                <a:latin typeface="Arial" panose="020B0604020202020204" pitchFamily="34" charset="0"/>
                <a:cs typeface="Arial" panose="020B0604020202020204" pitchFamily="34" charset="0"/>
              </a:rPr>
              <a:t>Tyler </a:t>
            </a:r>
            <a:r>
              <a:rPr lang="en-US" sz="9600" dirty="0" err="1">
                <a:latin typeface="Arial" panose="020B0604020202020204" pitchFamily="34" charset="0"/>
                <a:cs typeface="Arial" panose="020B0604020202020204" pitchFamily="34" charset="0"/>
              </a:rPr>
              <a:t>Groff</a:t>
            </a:r>
            <a:r>
              <a:rPr lang="en-US" sz="9600" baseline="300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</a:t>
            </a:r>
            <a:r>
              <a:rPr lang="en-US" sz="9600" baseline="30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endParaRPr lang="en-US" sz="9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9600" dirty="0" err="1">
                <a:latin typeface="Arial" panose="020B0604020202020204" pitchFamily="34" charset="0"/>
                <a:cs typeface="Arial" panose="020B0604020202020204" pitchFamily="34" charset="0"/>
              </a:rPr>
              <a:t>Roser</a:t>
            </a:r>
            <a:r>
              <a:rPr lang="en-US" sz="9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9600" dirty="0" err="1">
                <a:latin typeface="Arial" panose="020B0604020202020204" pitchFamily="34" charset="0"/>
                <a:cs typeface="Arial" panose="020B0604020202020204" pitchFamily="34" charset="0"/>
              </a:rPr>
              <a:t>Juanola-Parramon</a:t>
            </a:r>
            <a:r>
              <a:rPr lang="en-US" sz="9600" baseline="300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a,b</a:t>
            </a:r>
            <a:endParaRPr lang="en-US" sz="9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9600" dirty="0">
                <a:latin typeface="Arial" panose="020B0604020202020204" pitchFamily="34" charset="0"/>
                <a:cs typeface="Arial" panose="020B0604020202020204" pitchFamily="34" charset="0"/>
              </a:rPr>
              <a:t>Scott Will</a:t>
            </a:r>
            <a:r>
              <a:rPr lang="en-US" sz="9600" baseline="30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  </a:t>
            </a:r>
            <a:endParaRPr lang="en-US" sz="9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3200" baseline="30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6400" baseline="30000" dirty="0" err="1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n-US" sz="6400" dirty="0" err="1">
                <a:latin typeface="Arial" panose="020B0604020202020204" pitchFamily="34" charset="0"/>
                <a:cs typeface="Arial" panose="020B0604020202020204" pitchFamily="34" charset="0"/>
              </a:rPr>
              <a:t>NASA</a:t>
            </a:r>
            <a:r>
              <a:rPr lang="en-US" sz="6400" dirty="0">
                <a:latin typeface="Arial" panose="020B0604020202020204" pitchFamily="34" charset="0"/>
                <a:cs typeface="Arial" panose="020B0604020202020204" pitchFamily="34" charset="0"/>
              </a:rPr>
              <a:t> GSFC</a:t>
            </a:r>
          </a:p>
          <a:p>
            <a:r>
              <a:rPr lang="en-US" sz="6400" baseline="30000" dirty="0" err="1"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  <a:r>
              <a:rPr lang="en-US" sz="6400" dirty="0" err="1">
                <a:latin typeface="Arial" panose="020B0604020202020204" pitchFamily="34" charset="0"/>
                <a:cs typeface="Arial" panose="020B0604020202020204" pitchFamily="34" charset="0"/>
              </a:rPr>
              <a:t>UMBC</a:t>
            </a:r>
            <a:endParaRPr lang="en-US" sz="6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014" y="25790"/>
            <a:ext cx="1127858" cy="11278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09893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3851"/>
    </mc:Choice>
    <mc:Fallback xmlns="">
      <p:transition spd="slow" advTm="13851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DC3765-B6C9-E689-2BE9-81A3F3A013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276493"/>
            <a:ext cx="10515600" cy="1325563"/>
          </a:xfrm>
        </p:spPr>
        <p:txBody>
          <a:bodyPr/>
          <a:lstStyle/>
          <a:p>
            <a:r>
              <a:rPr lang="en-US" dirty="0"/>
              <a:t>Exoplanet Spectroscopy (ExoSpec)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3C87B63-D9BD-6EE5-E97C-052AB330429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BEEEA7B-FA8B-42F6-B9E2-95DD06972F25}" type="slidenum">
              <a:rPr lang="en-US" smtClean="0"/>
              <a:t>2</a:t>
            </a:fld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B94D8DB5-82FB-2EE9-3E4B-1957DD08A18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787589" y="2668051"/>
            <a:ext cx="5920546" cy="3844744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2270A195-D541-7C8F-E7E5-2FB9D868CB77}"/>
              </a:ext>
            </a:extLst>
          </p:cNvPr>
          <p:cNvSpPr txBox="1"/>
          <p:nvPr/>
        </p:nvSpPr>
        <p:spPr>
          <a:xfrm>
            <a:off x="914400" y="835554"/>
            <a:ext cx="10951173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5800"/>
            <a:r>
              <a:rPr lang="en-US" b="0" i="0" dirty="0">
                <a:effectLst/>
                <a:latin typeface="Arial" panose="020B0604020202020204" pitchFamily="34" charset="0"/>
              </a:rPr>
              <a:t>ExoSpec Project is a NASA Headquarters directed work package (PI: Michael McElwain/ NASA GSFC).</a:t>
            </a:r>
            <a:endParaRPr lang="en-US" sz="1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685800"/>
            <a:r>
              <a:rPr lang="en-US" sz="1800" b="1" dirty="0">
                <a:latin typeface="Arial" panose="020B0604020202020204" pitchFamily="34" charset="0"/>
                <a:cs typeface="Arial" panose="020B0604020202020204" pitchFamily="34" charset="0"/>
              </a:rPr>
              <a:t>Goal: 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Develop exoplanet spectroscopy technologies, high fidelity end-to-end integrated modeling tools, and spectral retrieval algorithms to define science-driven systems level mission requirements.</a:t>
            </a:r>
          </a:p>
          <a:p>
            <a:pPr defTabSz="685800"/>
            <a:r>
              <a:rPr lang="en-US" sz="1800" u="sng" dirty="0">
                <a:latin typeface="Arial" panose="020B0604020202020204" pitchFamily="34" charset="0"/>
                <a:cs typeface="Arial" panose="020B0604020202020204" pitchFamily="34" charset="0"/>
              </a:rPr>
              <a:t>Exoplanet Spectroscopy Technology Development</a:t>
            </a:r>
          </a:p>
          <a:p>
            <a:pPr marL="342900" indent="-342900" defTabSz="685800">
              <a:buFont typeface="+mj-lt"/>
              <a:buAutoNum type="arabicPeriod"/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High Contrast Integral Field Spectroscopy</a:t>
            </a:r>
          </a:p>
          <a:p>
            <a:pPr marL="342900" indent="-342900" defTabSz="685800">
              <a:buFont typeface="+mj-lt"/>
              <a:buAutoNum type="arabicPeriod"/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Photon-Counting Radiation Hard p-channel CCDs</a:t>
            </a:r>
          </a:p>
          <a:p>
            <a:pPr marL="342900" indent="-342900" defTabSz="685800">
              <a:buFont typeface="+mj-lt"/>
              <a:buAutoNum type="arabicPeriod"/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Parabolic Deformable Mirrors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0B3D940-25C2-480B-DA14-0705D39D8702}"/>
              </a:ext>
            </a:extLst>
          </p:cNvPr>
          <p:cNvSpPr txBox="1"/>
          <p:nvPr/>
        </p:nvSpPr>
        <p:spPr>
          <a:xfrm>
            <a:off x="8965158" y="2668051"/>
            <a:ext cx="323233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Subpackage leads: </a:t>
            </a:r>
          </a:p>
          <a:p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Zimmerman (IFS)</a:t>
            </a:r>
          </a:p>
          <a:p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Rauscher (CCD)</a:t>
            </a:r>
          </a:p>
          <a:p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Groff (DMs)</a:t>
            </a:r>
          </a:p>
          <a:p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Mandell (Retrieval)</a:t>
            </a:r>
          </a:p>
        </p:txBody>
      </p:sp>
    </p:spTree>
    <p:extLst>
      <p:ext uri="{BB962C8B-B14F-4D97-AF65-F5344CB8AC3E}">
        <p14:creationId xmlns:p14="http://schemas.microsoft.com/office/powerpoint/2010/main" val="8429206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-235177"/>
            <a:ext cx="10515600" cy="1325563"/>
          </a:xfrm>
        </p:spPr>
        <p:txBody>
          <a:bodyPr>
            <a:norm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Optical Layout of Coronagraph</a:t>
            </a:r>
            <a:endParaRPr lang="en-US" sz="4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696814" y="4247878"/>
                <a:ext cx="10691420" cy="224676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sz="2000" dirty="0">
                    <a:latin typeface="Arial" panose="020B0604020202020204" pitchFamily="34" charset="0"/>
                    <a:cs typeface="Arial" panose="020B0604020202020204" pitchFamily="34" charset="0"/>
                  </a:rPr>
                  <a:t>A typical coronagraph with two deformable mirrors (DMs) for symmetric dark-zone digging requires</a:t>
                </a:r>
              </a:p>
              <a:p>
                <a:pPr marL="742950" lvl="1" indent="-285750">
                  <a:buFont typeface="Arial" panose="020B0604020202020204" pitchFamily="34" charset="0"/>
                  <a:buChar char="•"/>
                </a:pPr>
                <a:r>
                  <a:rPr lang="en-US" sz="2000" dirty="0">
                    <a:latin typeface="Arial" panose="020B0604020202020204" pitchFamily="34" charset="0"/>
                    <a:cs typeface="Arial" panose="020B0604020202020204" pitchFamily="34" charset="0"/>
                  </a:rPr>
                  <a:t>Long separation between DMs for strong amplitude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→</m:t>
                    </m:r>
                  </m:oMath>
                </a14:m>
                <a:r>
                  <a:rPr lang="en-US" sz="2000" dirty="0">
                    <a:latin typeface="Arial" panose="020B0604020202020204" pitchFamily="34" charset="0"/>
                    <a:cs typeface="Arial" panose="020B0604020202020204" pitchFamily="34" charset="0"/>
                  </a:rPr>
                  <a:t> phase mixing</a:t>
                </a:r>
              </a:p>
              <a:p>
                <a:pPr marL="742950" lvl="1" indent="-285750">
                  <a:buFont typeface="Arial" panose="020B0604020202020204" pitchFamily="34" charset="0"/>
                  <a:buChar char="•"/>
                </a:pPr>
                <a:r>
                  <a:rPr lang="en-US" sz="2000" dirty="0">
                    <a:latin typeface="Arial" panose="020B0604020202020204" pitchFamily="34" charset="0"/>
                    <a:cs typeface="Arial" panose="020B0604020202020204" pitchFamily="34" charset="0"/>
                  </a:rPr>
                  <a:t>High actuator counts for a sufficiently large outer dark zone radius</a:t>
                </a:r>
              </a:p>
              <a:p>
                <a:endParaRPr lang="en-US" sz="2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r>
                  <a:rPr lang="en-US" sz="20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Challenges</a:t>
                </a:r>
                <a:r>
                  <a:rPr lang="en-US" sz="2000" dirty="0">
                    <a:latin typeface="Arial" panose="020B0604020202020204" pitchFamily="34" charset="0"/>
                    <a:cs typeface="Arial" panose="020B0604020202020204" pitchFamily="34" charset="0"/>
                  </a:rPr>
                  <a:t>: packaging, large pupil masks, risk of actuator failure with large-format devices, limited spectral bandwidth</a:t>
                </a:r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6814" y="4247878"/>
                <a:ext cx="10691420" cy="2246769"/>
              </a:xfrm>
              <a:prstGeom prst="rect">
                <a:avLst/>
              </a:prstGeom>
              <a:blipFill>
                <a:blip r:embed="rId2"/>
                <a:stretch>
                  <a:fillRect l="-593" t="-1685" b="-39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0461" y="1090386"/>
            <a:ext cx="10797773" cy="3011036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E603211A-284A-305C-B123-4CF1D0910D56}"/>
              </a:ext>
            </a:extLst>
          </p:cNvPr>
          <p:cNvSpPr txBox="1"/>
          <p:nvPr/>
        </p:nvSpPr>
        <p:spPr>
          <a:xfrm>
            <a:off x="8989036" y="861764"/>
            <a:ext cx="329765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Juanola-Parramon et al. </a:t>
            </a:r>
            <a:r>
              <a:rPr lang="en-US" sz="12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"The LUVOIR Extreme Coronagraph for Living Planetary Systems (ECLIPS) II. Performance evaluation, aberration sensitivity analysis and exoplanet detection simulations," Proc. SPIE 11117, 2019</a:t>
            </a:r>
            <a:endParaRPr lang="en-US" sz="1200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4F5AB94-E5C2-D2C6-5F3F-5B77182BFFA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BEEEA7B-FA8B-42F6-B9E2-95DD06972F25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00201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-251795"/>
            <a:ext cx="10515600" cy="1325563"/>
          </a:xfrm>
        </p:spPr>
        <p:txBody>
          <a:bodyPr>
            <a:norm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Low Actuator Count Parabolic DMs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21815" y="1632803"/>
            <a:ext cx="8468599" cy="4582915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867569" y="5846386"/>
            <a:ext cx="1120923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Groff et al. 2016. A new deformable mirror architecture for coronagraphic</a:t>
            </a:r>
          </a:p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instrumentation. Space Telescopes and Instrumentation 2016: Optical, Infrared, and Millimeter Wave, volume 9904, pages 697- 704. International </a:t>
            </a:r>
          </a:p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Society for Optics and Photonics, SPIE, 2016.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16F1A5E-3609-6940-D256-D9A76133909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BEEEA7B-FA8B-42F6-B9E2-95DD06972F25}" type="slidenum">
              <a:rPr lang="en-US" smtClean="0"/>
              <a:t>4</a:t>
            </a:fld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B4B7055-C8DF-F04F-A1A4-C353F6981CE7}"/>
              </a:ext>
            </a:extLst>
          </p:cNvPr>
          <p:cNvSpPr txBox="1"/>
          <p:nvPr/>
        </p:nvSpPr>
        <p:spPr>
          <a:xfrm>
            <a:off x="7979516" y="1725524"/>
            <a:ext cx="4005368" cy="27238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Main finding:</a:t>
            </a:r>
            <a:endParaRPr lang="en-US" sz="2000" b="1" i="0" u="none" strike="noStrike" baseline="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Aft>
                <a:spcPts val="600"/>
              </a:spcAft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L</a:t>
            </a:r>
            <a:r>
              <a:rPr lang="en-US" sz="180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ow-actuator count parabolic mirrors augmented with a high actuator density mirror at the pupil plane can create symmetric dark holes with identical contrast values as compared to existing techniques that have two high-actuator density flat DMs.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07CB4AE-5C68-96C7-BBC1-725FD78AD4A8}"/>
              </a:ext>
            </a:extLst>
          </p:cNvPr>
          <p:cNvSpPr txBox="1"/>
          <p:nvPr/>
        </p:nvSpPr>
        <p:spPr>
          <a:xfrm>
            <a:off x="291379" y="928648"/>
            <a:ext cx="1180130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In 2016, Groff et al. studied an alternative coronagraph optical architecture using deformable imaging elements in place of static off-axis parabolic mirrors</a:t>
            </a:r>
          </a:p>
        </p:txBody>
      </p:sp>
    </p:spTree>
    <p:extLst>
      <p:ext uri="{BB962C8B-B14F-4D97-AF65-F5344CB8AC3E}">
        <p14:creationId xmlns:p14="http://schemas.microsoft.com/office/powerpoint/2010/main" val="28349820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7315" y="-235521"/>
            <a:ext cx="10515600" cy="1325563"/>
          </a:xfrm>
        </p:spPr>
        <p:txBody>
          <a:bodyPr/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Controllable Bandwidth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249304" y="1582340"/>
            <a:ext cx="4545430" cy="43704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Simulation parameters: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32x32 BMC DM at pupil plane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2 Parabolic DMs (Collimating and Focusing)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Two-Sided dark zone from 5-12 </a:t>
            </a:r>
            <a:r>
              <a:rPr lang="el-GR" sz="2000" b="1" dirty="0">
                <a:latin typeface="Arial" panose="020B0604020202020204" pitchFamily="34" charset="0"/>
                <a:cs typeface="Arial" panose="020B0604020202020204" pitchFamily="34" charset="0"/>
              </a:rPr>
              <a:t>λ</a:t>
            </a: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/D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20-35% band centered at 635 nm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Phase and amplitude aberrations at pupil, plus phase errors at OAPs</a:t>
            </a:r>
          </a:p>
          <a:p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Results 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(contrast vs. bandwidth):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20%: 3e-10,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30%: 4.7e-10,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35%: 7.1e-10</a:t>
            </a:r>
          </a:p>
        </p:txBody>
      </p:sp>
      <p:pic>
        <p:nvPicPr>
          <p:cNvPr id="7" name="Content Placeholder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30" y="834272"/>
            <a:ext cx="7294792" cy="5428682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A573E2C8-E9CB-1B14-FC5F-6A4715EBA188}"/>
              </a:ext>
            </a:extLst>
          </p:cNvPr>
          <p:cNvSpPr txBox="1"/>
          <p:nvPr/>
        </p:nvSpPr>
        <p:spPr>
          <a:xfrm>
            <a:off x="38230" y="6215719"/>
            <a:ext cx="1194662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Subedi et al. </a:t>
            </a:r>
            <a:r>
              <a:rPr lang="en-US" sz="14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 "Parabolic deformable mirror testbed for the ExoSpec project," Proc. SPIE 11443, Space Telescopes and Instrumentation 2020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3FDA295-B809-C39B-6238-0F770A3D4CE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BEEEA7B-FA8B-42F6-B9E2-95DD06972F25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349104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Content Placeholder 2">
            <a:extLst>
              <a:ext uri="{FF2B5EF4-FFF2-40B4-BE49-F238E27FC236}">
                <a16:creationId xmlns:a16="http://schemas.microsoft.com/office/drawing/2014/main" id="{49FED702-1246-AF4F-BDB3-52C52AFFC5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5895" y="915870"/>
            <a:ext cx="11335821" cy="927333"/>
          </a:xfrm>
        </p:spPr>
        <p:txBody>
          <a:bodyPr>
            <a:normAutofit/>
          </a:bodyPr>
          <a:lstStyle/>
          <a:p>
            <a:pPr marL="742950" lvl="1" indent="-285750">
              <a:spcBef>
                <a:spcPts val="0"/>
              </a:spcBef>
              <a:tabLst>
                <a:tab pos="914400" algn="l"/>
              </a:tabLst>
            </a:pPr>
            <a:r>
              <a:rPr lang="en-US" sz="18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Worked with vendor (ALPAO, Grenoble, France) to manufacture first-generation off-axis parabolic DM (OAPDM)</a:t>
            </a:r>
            <a:endParaRPr lang="en-US" sz="1800" b="1" dirty="0">
              <a:solidFill>
                <a:srgbClr val="00B050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742950" lvl="1" indent="-285750">
              <a:spcBef>
                <a:spcPts val="0"/>
              </a:spcBef>
              <a:tabLst>
                <a:tab pos="914400" algn="l"/>
              </a:tabLst>
            </a:pPr>
            <a:r>
              <a:rPr lang="en-US" sz="18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OAPDM </a:t>
            </a:r>
            <a:r>
              <a:rPr lang="en-US" sz="1800" dirty="0">
                <a:ea typeface="Times New Roman" panose="02020603050405020304" pitchFamily="18" charset="0"/>
              </a:rPr>
              <a:t>d</a:t>
            </a:r>
            <a:r>
              <a:rPr lang="en-US" sz="18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elivered to Goddard in May 2023</a:t>
            </a:r>
            <a:endParaRPr lang="en-US" sz="18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7409" name="Title 1">
            <a:extLst>
              <a:ext uri="{FF2B5EF4-FFF2-40B4-BE49-F238E27FC236}">
                <a16:creationId xmlns:a16="http://schemas.microsoft.com/office/drawing/2014/main" id="{0C134C20-23DD-9C45-BDB3-C7BFABFCFF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3250"/>
            <a:ext cx="10515600" cy="707216"/>
          </a:xfrm>
        </p:spPr>
        <p:txBody>
          <a:bodyPr>
            <a:noAutofit/>
          </a:bodyPr>
          <a:lstStyle/>
          <a:p>
            <a:r>
              <a:rPr lang="en-US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Parabolic DM Device </a:t>
            </a:r>
            <a:r>
              <a:rPr lang="en-US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F</a:t>
            </a:r>
            <a:r>
              <a:rPr lang="en-US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abrication</a:t>
            </a:r>
            <a:endParaRPr lang="en-US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4920BDA4-4BFA-4708-B5BD-F7547F592F46}"/>
              </a:ext>
            </a:extLst>
          </p:cNvPr>
          <p:cNvGrpSpPr/>
          <p:nvPr/>
        </p:nvGrpSpPr>
        <p:grpSpPr>
          <a:xfrm>
            <a:off x="1117567" y="3845484"/>
            <a:ext cx="10236233" cy="2939265"/>
            <a:chOff x="-161570" y="4612200"/>
            <a:chExt cx="8451256" cy="3083191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F1FBBAD2-987A-45F4-8BED-A4B295956EAD}"/>
                </a:ext>
              </a:extLst>
            </p:cNvPr>
            <p:cNvSpPr txBox="1"/>
            <p:nvPr/>
          </p:nvSpPr>
          <p:spPr>
            <a:xfrm>
              <a:off x="-161570" y="4612200"/>
              <a:ext cx="2980972" cy="30831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spcAft>
                  <a:spcPts val="600"/>
                </a:spcAft>
              </a:pPr>
              <a:r>
                <a:rPr lang="en-US" b="1" dirty="0">
                  <a:latin typeface="Arial" panose="020B0604020202020204" pitchFamily="34" charset="0"/>
                  <a:cs typeface="Arial" panose="020B0604020202020204" pitchFamily="34" charset="0"/>
                </a:rPr>
                <a:t>First prototype</a:t>
              </a:r>
            </a:p>
            <a:p>
              <a:pPr marL="119063" indent="-119063">
                <a:buFont typeface="Arial" panose="020B0604020202020204" pitchFamily="34" charset="0"/>
                <a:buChar char="•"/>
              </a:pPr>
              <a:r>
                <a:rPr lang="en-US" dirty="0">
                  <a:latin typeface="Arial" panose="020B0604020202020204" pitchFamily="34" charset="0"/>
                  <a:cs typeface="Arial" panose="020B0604020202020204" pitchFamily="34" charset="0"/>
                </a:rPr>
                <a:t>Validated curved membrane concept</a:t>
              </a:r>
            </a:p>
            <a:p>
              <a:pPr marL="119063" indent="-119063">
                <a:buFont typeface="Arial" panose="020B0604020202020204" pitchFamily="34" charset="0"/>
                <a:buChar char="•"/>
              </a:pPr>
              <a:r>
                <a:rPr lang="en-US" dirty="0">
                  <a:latin typeface="Arial" panose="020B0604020202020204" pitchFamily="34" charset="0"/>
                  <a:cs typeface="Arial" panose="020B0604020202020204" pitchFamily="34" charset="0"/>
                </a:rPr>
                <a:t>Validated static + dynamic OAP control</a:t>
              </a:r>
            </a:p>
            <a:p>
              <a:pPr marL="119063" indent="-119063">
                <a:buFont typeface="Arial" panose="020B0604020202020204" pitchFamily="34" charset="0"/>
                <a:buChar char="•"/>
              </a:pPr>
              <a:r>
                <a:rPr lang="en-US" dirty="0">
                  <a:latin typeface="Arial" panose="020B0604020202020204" pitchFamily="34" charset="0"/>
                  <a:cs typeface="Arial" panose="020B0604020202020204" pitchFamily="34" charset="0"/>
                </a:rPr>
                <a:t>Significant stability issue: complex thermo-mechanical interface caused membrane drift on the order of 30 </a:t>
              </a:r>
              <a:r>
                <a:rPr lang="el-GR" dirty="0">
                  <a:latin typeface="Arial" panose="020B0604020202020204" pitchFamily="34" charset="0"/>
                  <a:cs typeface="Arial" panose="020B0604020202020204" pitchFamily="34" charset="0"/>
                </a:rPr>
                <a:t>μ</a:t>
              </a:r>
              <a:r>
                <a:rPr lang="en-US" dirty="0">
                  <a:latin typeface="Arial" panose="020B0604020202020204" pitchFamily="34" charset="0"/>
                  <a:cs typeface="Arial" panose="020B0604020202020204" pitchFamily="34" charset="0"/>
                </a:rPr>
                <a:t>m RMS</a:t>
              </a:r>
            </a:p>
            <a:p>
              <a:endParaRPr lang="en-US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B724A48B-D74D-4557-BE19-965C048FB46C}"/>
                </a:ext>
              </a:extLst>
            </p:cNvPr>
            <p:cNvSpPr txBox="1"/>
            <p:nvPr/>
          </p:nvSpPr>
          <p:spPr>
            <a:xfrm>
              <a:off x="2819402" y="4612200"/>
              <a:ext cx="2311697" cy="221150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spcAft>
                  <a:spcPts val="600"/>
                </a:spcAft>
              </a:pPr>
              <a:r>
                <a:rPr lang="en-US" b="1" dirty="0">
                  <a:latin typeface="Arial" panose="020B0604020202020204" pitchFamily="34" charset="0"/>
                  <a:cs typeface="Arial" panose="020B0604020202020204" pitchFamily="34" charset="0"/>
                </a:rPr>
                <a:t>Membrane benchtop</a:t>
              </a:r>
            </a:p>
            <a:p>
              <a:pPr marL="119063" indent="-119063">
                <a:buFont typeface="Arial" panose="020B0604020202020204" pitchFamily="34" charset="0"/>
                <a:buChar char="•"/>
              </a:pPr>
              <a:r>
                <a:rPr lang="en-US" dirty="0">
                  <a:latin typeface="Arial" panose="020B0604020202020204" pitchFamily="34" charset="0"/>
                  <a:cs typeface="Arial" panose="020B0604020202020204" pitchFamily="34" charset="0"/>
                </a:rPr>
                <a:t>Thermomechanical redesign of membrane</a:t>
              </a:r>
            </a:p>
            <a:p>
              <a:pPr marL="119063" indent="-119063">
                <a:buFont typeface="Arial" panose="020B0604020202020204" pitchFamily="34" charset="0"/>
                <a:buChar char="•"/>
              </a:pPr>
              <a:r>
                <a:rPr lang="en-US" dirty="0">
                  <a:latin typeface="Arial" panose="020B0604020202020204" pitchFamily="34" charset="0"/>
                  <a:cs typeface="Arial" panose="020B0604020202020204" pitchFamily="34" charset="0"/>
                </a:rPr>
                <a:t>Resolved membrane stability</a:t>
              </a:r>
            </a:p>
            <a:p>
              <a:endParaRPr lang="en-US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endParaRPr lang="en-US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A682E8D5-3CC7-491B-8EF4-F64098BC7BC9}"/>
                </a:ext>
              </a:extLst>
            </p:cNvPr>
            <p:cNvSpPr txBox="1"/>
            <p:nvPr/>
          </p:nvSpPr>
          <p:spPr>
            <a:xfrm>
              <a:off x="5131099" y="4627128"/>
              <a:ext cx="3158587" cy="192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spcAft>
                  <a:spcPts val="600"/>
                </a:spcAft>
              </a:pPr>
              <a:r>
                <a:rPr lang="en-US" b="1" dirty="0">
                  <a:latin typeface="Arial" panose="020B0604020202020204" pitchFamily="34" charset="0"/>
                  <a:cs typeface="Arial" panose="020B0604020202020204" pitchFamily="34" charset="0"/>
                </a:rPr>
                <a:t>Gen1 device (delivered)</a:t>
              </a:r>
            </a:p>
            <a:p>
              <a:pPr marL="119063" indent="-119063">
                <a:buFont typeface="Arial" panose="020B0604020202020204" pitchFamily="34" charset="0"/>
                <a:buChar char="•"/>
              </a:pPr>
              <a:r>
                <a:rPr lang="en-US" dirty="0">
                  <a:latin typeface="Arial" panose="020B0604020202020204" pitchFamily="34" charset="0"/>
                  <a:cs typeface="Arial" panose="020B0604020202020204" pitchFamily="34" charset="0"/>
                </a:rPr>
                <a:t>Fabrication and performance complete</a:t>
              </a:r>
            </a:p>
            <a:p>
              <a:pPr marL="119063" indent="-119063">
                <a:buFont typeface="Arial" panose="020B0604020202020204" pitchFamily="34" charset="0"/>
                <a:buChar char="•"/>
              </a:pPr>
              <a:r>
                <a:rPr lang="en-US" dirty="0">
                  <a:latin typeface="Arial" panose="020B0604020202020204" pitchFamily="34" charset="0"/>
                  <a:cs typeface="Arial" panose="020B0604020202020204" pitchFamily="34" charset="0"/>
                </a:rPr>
                <a:t>Device has 277 actuators</a:t>
              </a:r>
            </a:p>
            <a:p>
              <a:pPr marL="119063" indent="-119063">
                <a:buFont typeface="Arial" panose="020B0604020202020204" pitchFamily="34" charset="0"/>
                <a:buChar char="•"/>
              </a:pPr>
              <a:r>
                <a:rPr lang="en-US" dirty="0">
                  <a:latin typeface="Arial" panose="020B0604020202020204" pitchFamily="34" charset="0"/>
                  <a:cs typeface="Arial" panose="020B0604020202020204" pitchFamily="34" charset="0"/>
                </a:rPr>
                <a:t>Device received by the team</a:t>
              </a:r>
            </a:p>
            <a:p>
              <a:endParaRPr lang="en-US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3DBE99C-B228-7E66-37E9-FCEB423D176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BEEEA7B-FA8B-42F6-B9E2-95DD06972F25}" type="slidenum">
              <a:rPr lang="en-US" smtClean="0"/>
              <a:t>6</a:t>
            </a:fld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35F1F16-A5CA-C8A8-8A49-A3C23FEABC5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323" t="1918" b="1902"/>
          <a:stretch/>
        </p:blipFill>
        <p:spPr>
          <a:xfrm>
            <a:off x="7874378" y="1978607"/>
            <a:ext cx="2038060" cy="179576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80A402A-1919-A2FE-1D4F-A4BE2DADAE1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45864" y="2104817"/>
            <a:ext cx="2135881" cy="166955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A79F3E50-C77D-805E-5DF0-0E76B2D0A383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b="15224"/>
          <a:stretch/>
        </p:blipFill>
        <p:spPr>
          <a:xfrm>
            <a:off x="1875778" y="2104817"/>
            <a:ext cx="2135881" cy="16695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886992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AB364CE0-7200-46E9-842A-CD6054F8F4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6503" y="896114"/>
            <a:ext cx="9600803" cy="1118132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Designed testbed in Zemax, procured optics, completed initial alignment (2019)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Completed cleanroom and dehumidifier installation (2023)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1600" dirty="0"/>
              <a:t>Aligned using external metrology, 4D interferometer in double-pass configuration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Currently (08/23) redesigning the lab to accommodate PISCES IFS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975278D0-23D1-4925-8D79-318219C00C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ExoSpec Lab: Verification Testbed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FAAA720-A296-8693-94AE-C70D2377194D}"/>
              </a:ext>
            </a:extLst>
          </p:cNvPr>
          <p:cNvSpPr txBox="1"/>
          <p:nvPr/>
        </p:nvSpPr>
        <p:spPr>
          <a:xfrm>
            <a:off x="7972424" y="1333952"/>
            <a:ext cx="429149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Figure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: NASA Goddard Exoplanet Spectroscopy (ExoSpec) testbed with low-order wavefront sensor (LOWFS) and integral field spectrograph (IFS)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26945702-75B9-7D8C-6DC8-FD11AC8B7E16}"/>
              </a:ext>
            </a:extLst>
          </p:cNvPr>
          <p:cNvGrpSpPr/>
          <p:nvPr/>
        </p:nvGrpSpPr>
        <p:grpSpPr>
          <a:xfrm>
            <a:off x="4490351" y="2120744"/>
            <a:ext cx="7315205" cy="4238064"/>
            <a:chOff x="4769456" y="1973144"/>
            <a:chExt cx="7315205" cy="4238064"/>
          </a:xfrm>
        </p:grpSpPr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BA86A99D-FA79-B815-3287-B7F6499074A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769456" y="1973144"/>
              <a:ext cx="7315205" cy="4238064"/>
            </a:xfrm>
            <a:prstGeom prst="rect">
              <a:avLst/>
            </a:prstGeom>
          </p:spPr>
        </p:pic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7E7EFD22-6FA5-8D1F-D403-435C3D0541A5}"/>
                </a:ext>
              </a:extLst>
            </p:cNvPr>
            <p:cNvSpPr txBox="1"/>
            <p:nvPr/>
          </p:nvSpPr>
          <p:spPr>
            <a:xfrm>
              <a:off x="11097276" y="2656906"/>
              <a:ext cx="73106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PDM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6442300A-2F17-FCA0-8032-9AA8F492BBEF}"/>
                </a:ext>
              </a:extLst>
            </p:cNvPr>
            <p:cNvSpPr txBox="1"/>
            <p:nvPr/>
          </p:nvSpPr>
          <p:spPr>
            <a:xfrm>
              <a:off x="6268152" y="3619609"/>
              <a:ext cx="731062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BMC DM 1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4102EB7D-D497-8557-C4E8-CB501D449875}"/>
                </a:ext>
              </a:extLst>
            </p:cNvPr>
            <p:cNvSpPr txBox="1"/>
            <p:nvPr/>
          </p:nvSpPr>
          <p:spPr>
            <a:xfrm>
              <a:off x="5508121" y="3160999"/>
              <a:ext cx="73106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FSM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F936D818-C646-EC2C-F7A2-95E10F8062C6}"/>
                </a:ext>
              </a:extLst>
            </p:cNvPr>
            <p:cNvSpPr txBox="1"/>
            <p:nvPr/>
          </p:nvSpPr>
          <p:spPr>
            <a:xfrm>
              <a:off x="7045836" y="4126668"/>
              <a:ext cx="731062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BMC DM 2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3B250DB8-5857-C698-602D-7F1E3A8AA9BB}"/>
                </a:ext>
              </a:extLst>
            </p:cNvPr>
            <p:cNvSpPr txBox="1"/>
            <p:nvPr/>
          </p:nvSpPr>
          <p:spPr>
            <a:xfrm>
              <a:off x="7708430" y="4635760"/>
              <a:ext cx="73106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SPC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CDFE63E2-18AA-CAF4-F680-A7D18D6E7E59}"/>
                </a:ext>
              </a:extLst>
            </p:cNvPr>
            <p:cNvSpPr txBox="1"/>
            <p:nvPr/>
          </p:nvSpPr>
          <p:spPr>
            <a:xfrm>
              <a:off x="7820201" y="5345925"/>
              <a:ext cx="73106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FPM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A08C846E-DAC1-DB1D-2F1E-51DF838AC3F4}"/>
                </a:ext>
              </a:extLst>
            </p:cNvPr>
            <p:cNvSpPr txBox="1"/>
            <p:nvPr/>
          </p:nvSpPr>
          <p:spPr>
            <a:xfrm>
              <a:off x="6020201" y="4715005"/>
              <a:ext cx="101790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LOWFS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D738E642-E72B-EF11-8108-AB95AD701F20}"/>
                </a:ext>
              </a:extLst>
            </p:cNvPr>
            <p:cNvSpPr txBox="1"/>
            <p:nvPr/>
          </p:nvSpPr>
          <p:spPr>
            <a:xfrm>
              <a:off x="8883016" y="5455430"/>
              <a:ext cx="188658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Science/IFS</a:t>
              </a:r>
            </a:p>
          </p:txBody>
        </p:sp>
      </p:grpSp>
      <p:sp>
        <p:nvSpPr>
          <p:cNvPr id="24" name="Slide Number Placeholder 23">
            <a:extLst>
              <a:ext uri="{FF2B5EF4-FFF2-40B4-BE49-F238E27FC236}">
                <a16:creationId xmlns:a16="http://schemas.microsoft.com/office/drawing/2014/main" id="{6B29B092-B091-0B91-F664-8280F8125CA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BEEEA7B-FA8B-42F6-B9E2-95DD06972F25}" type="slidenum">
              <a:rPr lang="en-US" smtClean="0"/>
              <a:t>7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F77E556-8AED-E83D-ADC4-BAF37978F3E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056" y="2120744"/>
            <a:ext cx="3941544" cy="4238064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E7A40947-9F5A-802A-3147-BE1E8C7C930A}"/>
              </a:ext>
            </a:extLst>
          </p:cNvPr>
          <p:cNvSpPr txBox="1"/>
          <p:nvPr/>
        </p:nvSpPr>
        <p:spPr>
          <a:xfrm>
            <a:off x="987716" y="2333740"/>
            <a:ext cx="168824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PDM Surrogate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958DC9B-89D6-173A-F3F5-337708FCE0F2}"/>
              </a:ext>
            </a:extLst>
          </p:cNvPr>
          <p:cNvSpPr txBox="1"/>
          <p:nvPr/>
        </p:nvSpPr>
        <p:spPr>
          <a:xfrm>
            <a:off x="3773180" y="4019718"/>
            <a:ext cx="16882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Table 2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6E41FB3-6257-3635-3FF7-BE6B31F30345}"/>
              </a:ext>
            </a:extLst>
          </p:cNvPr>
          <p:cNvSpPr txBox="1"/>
          <p:nvPr/>
        </p:nvSpPr>
        <p:spPr>
          <a:xfrm>
            <a:off x="1623912" y="4863843"/>
            <a:ext cx="16882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Table 1</a:t>
            </a:r>
          </a:p>
        </p:txBody>
      </p: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15E4F62A-81F2-0A08-9209-8D7883761EAC}"/>
              </a:ext>
            </a:extLst>
          </p:cNvPr>
          <p:cNvCxnSpPr>
            <a:cxnSpLocks/>
          </p:cNvCxnSpPr>
          <p:nvPr/>
        </p:nvCxnSpPr>
        <p:spPr>
          <a:xfrm>
            <a:off x="1482571" y="3026238"/>
            <a:ext cx="0" cy="504093"/>
          </a:xfrm>
          <a:prstGeom prst="straightConnector1">
            <a:avLst/>
          </a:prstGeom>
          <a:ln w="3492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0552808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975278D0-23D1-4925-8D79-318219C00C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ExoSpec Lab: Characterization Bench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FAAA720-A296-8693-94AE-C70D2377194D}"/>
              </a:ext>
            </a:extLst>
          </p:cNvPr>
          <p:cNvSpPr txBox="1"/>
          <p:nvPr/>
        </p:nvSpPr>
        <p:spPr>
          <a:xfrm>
            <a:off x="161931" y="820982"/>
            <a:ext cx="729995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Zygo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interferometer + Shack-Hartmann wavefront sensor (SHWFS)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Two-step verification: align static OAP using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Zygo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in double-pass configuration, use static OAP to align SHWFS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Additional calibration required for collimating lens</a:t>
            </a: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CBCA6D94-35B4-C033-97DE-CA7460BA64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68" y="2398278"/>
            <a:ext cx="3108682" cy="3666477"/>
          </a:xfrm>
          <a:prstGeom prst="rect">
            <a:avLst/>
          </a:prstGeom>
        </p:spPr>
      </p:pic>
      <p:sp>
        <p:nvSpPr>
          <p:cNvPr id="21" name="Slide Number Placeholder 20">
            <a:extLst>
              <a:ext uri="{FF2B5EF4-FFF2-40B4-BE49-F238E27FC236}">
                <a16:creationId xmlns:a16="http://schemas.microsoft.com/office/drawing/2014/main" id="{0BDE6ADF-23C3-CD17-E11E-1065C3E6FE2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BEEEA7B-FA8B-42F6-B9E2-95DD06972F25}" type="slidenum">
              <a:rPr lang="en-US" smtClean="0">
                <a:latin typeface="Arial" panose="020B0604020202020204" pitchFamily="34" charset="0"/>
                <a:cs typeface="Arial" panose="020B0604020202020204" pitchFamily="34" charset="0"/>
              </a:rPr>
              <a:t>8</a:t>
            </a:fld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C5990ECA-51DD-0288-9221-3A9F4C90B11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20329" y="750459"/>
            <a:ext cx="2946968" cy="3956204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D02902A2-39F3-26C7-94C5-EA463533373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13399" y="4450178"/>
            <a:ext cx="2953898" cy="1805726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7866083C-4E2B-E0B3-A6AC-84FC67D5093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83865" y="4490808"/>
            <a:ext cx="2929533" cy="1765096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3F526F54-7D24-44E4-0552-5881F6EB642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87051" y="1597982"/>
            <a:ext cx="2929533" cy="2892826"/>
          </a:xfrm>
          <a:prstGeom prst="rect">
            <a:avLst/>
          </a:prstGeom>
        </p:spPr>
      </p:pic>
      <p:pic>
        <p:nvPicPr>
          <p:cNvPr id="24" name="Picture 23" descr="A picture containing indoor, miller&#10;&#10;Description automatically generated">
            <a:extLst>
              <a:ext uri="{FF2B5EF4-FFF2-40B4-BE49-F238E27FC236}">
                <a16:creationId xmlns:a16="http://schemas.microsoft.com/office/drawing/2014/main" id="{7DBEDB39-712D-6095-8810-CBD1F12A6477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347671" y="2465495"/>
            <a:ext cx="4318982" cy="3202287"/>
          </a:xfrm>
          <a:prstGeom prst="rect">
            <a:avLst/>
          </a:prstGeom>
        </p:spPr>
      </p:pic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2C02B5F2-677A-324F-8B02-6D146D142E37}"/>
              </a:ext>
            </a:extLst>
          </p:cNvPr>
          <p:cNvCxnSpPr>
            <a:cxnSpLocks/>
          </p:cNvCxnSpPr>
          <p:nvPr/>
        </p:nvCxnSpPr>
        <p:spPr>
          <a:xfrm flipV="1">
            <a:off x="4136994" y="2302922"/>
            <a:ext cx="739867" cy="928550"/>
          </a:xfrm>
          <a:prstGeom prst="straightConnector1">
            <a:avLst/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C4BBE435-0B3C-1CAD-043D-9D732DAD9EB7}"/>
              </a:ext>
            </a:extLst>
          </p:cNvPr>
          <p:cNvCxnSpPr>
            <a:cxnSpLocks/>
          </p:cNvCxnSpPr>
          <p:nvPr/>
        </p:nvCxnSpPr>
        <p:spPr>
          <a:xfrm>
            <a:off x="4876861" y="2302922"/>
            <a:ext cx="70741" cy="2952659"/>
          </a:xfrm>
          <a:prstGeom prst="straightConnector1">
            <a:avLst/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36">
            <a:extLst>
              <a:ext uri="{FF2B5EF4-FFF2-40B4-BE49-F238E27FC236}">
                <a16:creationId xmlns:a16="http://schemas.microsoft.com/office/drawing/2014/main" id="{215D8259-FB3D-F642-5323-3EF8C98DBE3C}"/>
              </a:ext>
            </a:extLst>
          </p:cNvPr>
          <p:cNvSpPr txBox="1"/>
          <p:nvPr/>
        </p:nvSpPr>
        <p:spPr>
          <a:xfrm>
            <a:off x="8039565" y="3503971"/>
            <a:ext cx="10738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  <a:highlight>
                  <a:srgbClr val="00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OAPDM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04B97C1-D6B9-73C7-0742-C2D1873B4CA5}"/>
              </a:ext>
            </a:extLst>
          </p:cNvPr>
          <p:cNvSpPr txBox="1"/>
          <p:nvPr/>
        </p:nvSpPr>
        <p:spPr>
          <a:xfrm>
            <a:off x="3811910" y="1964995"/>
            <a:ext cx="11356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  <a:highlight>
                  <a:srgbClr val="00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OAPDM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21BDCC41-F62A-254D-A591-0E1FDB0214C1}"/>
              </a:ext>
            </a:extLst>
          </p:cNvPr>
          <p:cNvSpPr txBox="1"/>
          <p:nvPr/>
        </p:nvSpPr>
        <p:spPr>
          <a:xfrm>
            <a:off x="1241708" y="2252170"/>
            <a:ext cx="10488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OAPDM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FB41832-872B-7A2B-3822-B086A00B7286}"/>
              </a:ext>
            </a:extLst>
          </p:cNvPr>
          <p:cNvSpPr txBox="1"/>
          <p:nvPr/>
        </p:nvSpPr>
        <p:spPr>
          <a:xfrm>
            <a:off x="9911178" y="2806665"/>
            <a:ext cx="28852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  <a:highlight>
                  <a:srgbClr val="00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Electronic</a:t>
            </a:r>
          </a:p>
          <a:p>
            <a:r>
              <a:rPr lang="en-US" dirty="0">
                <a:solidFill>
                  <a:srgbClr val="FF0000"/>
                </a:solidFill>
                <a:highlight>
                  <a:srgbClr val="00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Cables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B576B89-DC12-DF5D-5C9C-05A877D921D7}"/>
              </a:ext>
            </a:extLst>
          </p:cNvPr>
          <p:cNvSpPr txBox="1"/>
          <p:nvPr/>
        </p:nvSpPr>
        <p:spPr>
          <a:xfrm>
            <a:off x="9779493" y="4809517"/>
            <a:ext cx="28852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  <a:highlight>
                  <a:srgbClr val="00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Alignment Fiducials</a:t>
            </a:r>
          </a:p>
        </p:txBody>
      </p:sp>
    </p:spTree>
    <p:extLst>
      <p:ext uri="{BB962C8B-B14F-4D97-AF65-F5344CB8AC3E}">
        <p14:creationId xmlns:p14="http://schemas.microsoft.com/office/powerpoint/2010/main" val="195547736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975278D0-23D1-4925-8D79-318219C00C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2481" y="-283351"/>
            <a:ext cx="10421944" cy="1325563"/>
          </a:xfrm>
        </p:spPr>
        <p:txBody>
          <a:bodyPr/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OAPDM Performance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6AFCBA9-24CB-9ED1-5DAF-DAD564F68124}"/>
              </a:ext>
            </a:extLst>
          </p:cNvPr>
          <p:cNvSpPr txBox="1"/>
          <p:nvPr/>
        </p:nvSpPr>
        <p:spPr>
          <a:xfrm>
            <a:off x="8214344" y="4754674"/>
            <a:ext cx="3793072" cy="15542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Powered shape after flattening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~29 nm RMS wavefront error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Computed in closed loop using SHWFS</a:t>
            </a:r>
          </a:p>
          <a:p>
            <a:pPr algn="ctr"/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BAA144D4-15EF-EF8E-8C37-9C4F1DB806A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64751" y="1608239"/>
            <a:ext cx="3641799" cy="3133104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B159691B-B871-E81D-8FBC-1F6C45EBF75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00740" y="1608239"/>
            <a:ext cx="3420281" cy="3146435"/>
          </a:xfrm>
          <a:prstGeom prst="rect">
            <a:avLst/>
          </a:prstGeom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5434FD9B-88FA-8794-4847-E9E56A50F33E}"/>
              </a:ext>
            </a:extLst>
          </p:cNvPr>
          <p:cNvSpPr txBox="1"/>
          <p:nvPr/>
        </p:nvSpPr>
        <p:spPr>
          <a:xfrm>
            <a:off x="4468389" y="4761412"/>
            <a:ext cx="363452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Powered shape with initial voltage bias</a:t>
            </a:r>
          </a:p>
          <a:p>
            <a:pPr algn="ctr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~0.2 </a:t>
            </a: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μ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m RMS wavefront error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1457A5DB-5D07-7008-379F-8B98BBB61A25}"/>
              </a:ext>
            </a:extLst>
          </p:cNvPr>
          <p:cNvSpPr txBox="1"/>
          <p:nvPr/>
        </p:nvSpPr>
        <p:spPr>
          <a:xfrm>
            <a:off x="487389" y="4755877"/>
            <a:ext cx="33676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Unpowered shape</a:t>
            </a:r>
          </a:p>
          <a:p>
            <a:pPr algn="ctr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~2 </a:t>
            </a: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μ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m RMS wavefront error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99E860D2-9F6B-BB0D-EA5C-BB4C516CB386}"/>
              </a:ext>
            </a:extLst>
          </p:cNvPr>
          <p:cNvGrpSpPr>
            <a:grpSpLocks noChangeAspect="1"/>
          </p:cNvGrpSpPr>
          <p:nvPr/>
        </p:nvGrpSpPr>
        <p:grpSpPr>
          <a:xfrm>
            <a:off x="388106" y="1582400"/>
            <a:ext cx="3782456" cy="3146013"/>
            <a:chOff x="581161" y="1133523"/>
            <a:chExt cx="2830155" cy="2353948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70E98E32-5767-0049-64C6-3E68DAFA3B5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81161" y="1139964"/>
              <a:ext cx="2362451" cy="2340864"/>
            </a:xfrm>
            <a:prstGeom prst="rect">
              <a:avLst/>
            </a:prstGeom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04E37F25-9E90-A22A-BF47-4D3D771F53B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939196" y="1133523"/>
              <a:ext cx="472120" cy="2353948"/>
            </a:xfrm>
            <a:prstGeom prst="rect">
              <a:avLst/>
            </a:prstGeom>
          </p:spPr>
        </p:pic>
      </p:grp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A69AA5A-0EF8-B8BD-6E18-9E93DC055DE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BEEEA7B-FA8B-42F6-B9E2-95DD06972F25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045664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ABD29A-4E69-AF65-3913-F1A763B052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OAPDM Performance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A011407-91BB-6AFF-3BD2-DE1EA5479AA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BEEEA7B-FA8B-42F6-B9E2-95DD06972F25}" type="slidenum">
              <a:rPr lang="en-US" smtClean="0"/>
              <a:t>10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3334452-B35D-39D7-6D83-93DAF7AFA47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74498" y="1312547"/>
            <a:ext cx="4111290" cy="401119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34B2DE1-F49D-61DF-D864-DE87368D5405}"/>
              </a:ext>
            </a:extLst>
          </p:cNvPr>
          <p:cNvSpPr txBox="1"/>
          <p:nvPr/>
        </p:nvSpPr>
        <p:spPr>
          <a:xfrm>
            <a:off x="6580255" y="5407120"/>
            <a:ext cx="4499775" cy="10002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Actuator </a:t>
            </a:r>
            <a:r>
              <a:rPr lang="en-US" b="1" dirty="0" err="1">
                <a:latin typeface="Arial" panose="020B0604020202020204" pitchFamily="34" charset="0"/>
                <a:cs typeface="Arial" panose="020B0604020202020204" pitchFamily="34" charset="0"/>
              </a:rPr>
              <a:t>flatmap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 voltages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Maximum actuator voltage occupies ~24% of available stroke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F291E7D-9682-6D64-46F0-F16EC6535D8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5309" y="1202129"/>
            <a:ext cx="5257801" cy="4453742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14065D48-3725-F627-047B-DE990725F182}"/>
              </a:ext>
            </a:extLst>
          </p:cNvPr>
          <p:cNvSpPr txBox="1"/>
          <p:nvPr/>
        </p:nvSpPr>
        <p:spPr>
          <a:xfrm>
            <a:off x="1178103" y="5684119"/>
            <a:ext cx="38969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Measured influence functions</a:t>
            </a:r>
          </a:p>
        </p:txBody>
      </p:sp>
    </p:spTree>
    <p:extLst>
      <p:ext uri="{BB962C8B-B14F-4D97-AF65-F5344CB8AC3E}">
        <p14:creationId xmlns:p14="http://schemas.microsoft.com/office/powerpoint/2010/main" val="371826386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FFC0C2-8841-B231-DF4E-38CB5F57EB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Experimental Challenges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7D6B7D-7DF4-B57F-AF13-7FE24F524558}"/>
              </a:ext>
            </a:extLst>
          </p:cNvPr>
          <p:cNvSpPr txBox="1"/>
          <p:nvPr/>
        </p:nvSpPr>
        <p:spPr>
          <a:xfrm>
            <a:off x="382212" y="984135"/>
            <a:ext cx="9347415" cy="19543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Issue #1 – Stuck Actuator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Upon delivery to GSFC, OAPDM device exhibited a single actuator stuck in a maximally pulled position with limited control range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Simulated closed-loop control using OAPDM with a single free-floating actuator in corresponding position to determine acceptability of delivered device. Achieved the same level of contrast over 10% bandwidth as nominal device, with small stroke penalty at surrounding actuator locations.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Based on results, elected to physically remove the stuck actuator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E360FDA-968B-1363-ED43-62976528168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78214" y="855168"/>
            <a:ext cx="2160905" cy="2150761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55BC6387-B163-3840-E0B3-14965611171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513" y="2932784"/>
            <a:ext cx="4522653" cy="3590712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826AA490-BAB8-FDAE-BB60-DAC3FD7F4EE7}"/>
              </a:ext>
            </a:extLst>
          </p:cNvPr>
          <p:cNvSpPr txBox="1"/>
          <p:nvPr/>
        </p:nvSpPr>
        <p:spPr>
          <a:xfrm>
            <a:off x="10430085" y="2995485"/>
            <a:ext cx="11929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Apodizer</a:t>
            </a:r>
            <a:endParaRPr lang="en-US" dirty="0"/>
          </a:p>
        </p:txBody>
      </p:sp>
      <p:pic>
        <p:nvPicPr>
          <p:cNvPr id="8" name="Picture 7" descr="Chart&#10;&#10;Description automatically generated">
            <a:extLst>
              <a:ext uri="{FF2B5EF4-FFF2-40B4-BE49-F238E27FC236}">
                <a16:creationId xmlns:a16="http://schemas.microsoft.com/office/drawing/2014/main" id="{92F04742-C220-8489-0463-E5480D01639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2166" y="3346017"/>
            <a:ext cx="7589834" cy="3177479"/>
          </a:xfrm>
          <a:prstGeom prst="rect">
            <a:avLst/>
          </a:prstGeom>
        </p:spPr>
      </p:pic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5DA655B-31C8-64AD-B303-3E617B4C67A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BEEEA7B-FA8B-42F6-B9E2-95DD06972F25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534688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868396AC-053C-9762-5102-67854FAEB9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093" y="3823242"/>
            <a:ext cx="12045814" cy="270025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830761F-E4F4-3C42-BBC2-6019BB712A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Free-floating Actuator Simulations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D584E6B2-B2A2-054F-FC15-7292C40FCC2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366860" y="962966"/>
            <a:ext cx="3357189" cy="2843784"/>
          </a:xfrm>
          <a:prstGeom prst="rect">
            <a:avLst/>
          </a:prstGeom>
        </p:spPr>
      </p:pic>
      <p:sp>
        <p:nvSpPr>
          <p:cNvPr id="5" name="Multiplication Sign 4">
            <a:extLst>
              <a:ext uri="{FF2B5EF4-FFF2-40B4-BE49-F238E27FC236}">
                <a16:creationId xmlns:a16="http://schemas.microsoft.com/office/drawing/2014/main" id="{CAE130CE-4EC4-5738-04C0-698A19ABB537}"/>
              </a:ext>
            </a:extLst>
          </p:cNvPr>
          <p:cNvSpPr/>
          <p:nvPr/>
        </p:nvSpPr>
        <p:spPr>
          <a:xfrm>
            <a:off x="3029026" y="1366838"/>
            <a:ext cx="266568" cy="233458"/>
          </a:xfrm>
          <a:prstGeom prst="mathMultiply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Content Placeholder 3">
            <a:extLst>
              <a:ext uri="{FF2B5EF4-FFF2-40B4-BE49-F238E27FC236}">
                <a16:creationId xmlns:a16="http://schemas.microsoft.com/office/drawing/2014/main" id="{441FD23D-3C3F-8E66-7489-017B71185CE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04432" y="974581"/>
            <a:ext cx="3353212" cy="2840415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2976EF16-4243-A760-1CDC-618D05E03651}"/>
              </a:ext>
            </a:extLst>
          </p:cNvPr>
          <p:cNvSpPr txBox="1"/>
          <p:nvPr/>
        </p:nvSpPr>
        <p:spPr>
          <a:xfrm>
            <a:off x="135748" y="1738287"/>
            <a:ext cx="249993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Case 1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: Dead actuator at actual location on delivered device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19E1D5C-8EC4-D7FD-A4DD-6DA3E3EFB5D3}"/>
              </a:ext>
            </a:extLst>
          </p:cNvPr>
          <p:cNvSpPr txBox="1"/>
          <p:nvPr/>
        </p:nvSpPr>
        <p:spPr>
          <a:xfrm>
            <a:off x="8203997" y="840308"/>
            <a:ext cx="363536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Case 2: 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Dead actuator near center of membrane</a:t>
            </a:r>
            <a:endParaRPr lang="en-US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FB9B80E0-F8F0-1066-8783-12726D05516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BEEEA7B-FA8B-42F6-B9E2-95DD06972F25}" type="slidenum">
              <a:rPr lang="en-US" smtClean="0"/>
              <a:t>12</a:t>
            </a:fld>
            <a:endParaRPr lang="en-US"/>
          </a:p>
        </p:txBody>
      </p:sp>
      <p:sp>
        <p:nvSpPr>
          <p:cNvPr id="11" name="Multiplication Sign 10">
            <a:extLst>
              <a:ext uri="{FF2B5EF4-FFF2-40B4-BE49-F238E27FC236}">
                <a16:creationId xmlns:a16="http://schemas.microsoft.com/office/drawing/2014/main" id="{3A076CC4-CA3F-FA40-AD06-D1BAD773FC69}"/>
              </a:ext>
            </a:extLst>
          </p:cNvPr>
          <p:cNvSpPr/>
          <p:nvPr/>
        </p:nvSpPr>
        <p:spPr>
          <a:xfrm>
            <a:off x="7474227" y="2245588"/>
            <a:ext cx="266568" cy="233458"/>
          </a:xfrm>
          <a:prstGeom prst="mathMultiply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C71C963F-F135-8BAB-C663-962F34FDCC93}"/>
              </a:ext>
            </a:extLst>
          </p:cNvPr>
          <p:cNvSpPr/>
          <p:nvPr/>
        </p:nvSpPr>
        <p:spPr>
          <a:xfrm>
            <a:off x="4919870" y="4916575"/>
            <a:ext cx="278296" cy="337931"/>
          </a:xfrm>
          <a:prstGeom prst="ellipse">
            <a:avLst/>
          </a:pr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CB201F6E-E7D5-B585-65D3-1A0586E34E69}"/>
              </a:ext>
            </a:extLst>
          </p:cNvPr>
          <p:cNvSpPr txBox="1"/>
          <p:nvPr/>
        </p:nvSpPr>
        <p:spPr>
          <a:xfrm>
            <a:off x="8490453" y="1782926"/>
            <a:ext cx="3699199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Results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Same contrast level as nominal device with no dead actuators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Surrounding actuators have slightly higher stroke</a:t>
            </a:r>
          </a:p>
        </p:txBody>
      </p:sp>
    </p:spTree>
    <p:extLst>
      <p:ext uri="{BB962C8B-B14F-4D97-AF65-F5344CB8AC3E}">
        <p14:creationId xmlns:p14="http://schemas.microsoft.com/office/powerpoint/2010/main" val="24633559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FFC0C2-8841-B231-DF4E-38CB5F57EB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Experimental Challenges</a:t>
            </a:r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7D6B7D-7DF4-B57F-AF13-7FE24F524558}"/>
              </a:ext>
            </a:extLst>
          </p:cNvPr>
          <p:cNvSpPr txBox="1"/>
          <p:nvPr/>
        </p:nvSpPr>
        <p:spPr>
          <a:xfrm>
            <a:off x="444300" y="995572"/>
            <a:ext cx="117477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Issue #2 – </a:t>
            </a:r>
            <a:r>
              <a:rPr lang="en-US" sz="2000" b="1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Actuator drift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~200</a:t>
            </a:r>
            <a:r>
              <a:rPr lang="en-US" sz="20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nm RMS drift in open loop during first hour after power-on due to creep + thermal effects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22 nm RMS drift during the second hour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2BBB2C7-1269-72CA-C307-5C554BB2CD0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4300" y="2150437"/>
            <a:ext cx="6321308" cy="4049191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1B4E2605-FC93-2A30-B281-AC124DD2F5E6}"/>
              </a:ext>
            </a:extLst>
          </p:cNvPr>
          <p:cNvSpPr txBox="1"/>
          <p:nvPr/>
        </p:nvSpPr>
        <p:spPr>
          <a:xfrm>
            <a:off x="6893961" y="2136977"/>
            <a:ext cx="5113106" cy="40626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Causes</a:t>
            </a:r>
            <a:r>
              <a:rPr lang="en-US" sz="2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t</a:t>
            </a:r>
            <a:r>
              <a:rPr lang="en-US" sz="20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hermo-elastic deformation of membrane and actuator plate (CTE mismatch)</a:t>
            </a:r>
          </a:p>
          <a:p>
            <a:endParaRPr lang="en-US" sz="20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0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Solution for Gen1 device: </a:t>
            </a:r>
            <a:r>
              <a:rPr lang="en-US" sz="2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allow </a:t>
            </a:r>
            <a:r>
              <a:rPr lang="en-US" sz="20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 hour for warm-up before using the DM</a:t>
            </a:r>
          </a:p>
          <a:p>
            <a:endParaRPr lang="en-US" sz="20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0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Solution for Gen2 device (planned)</a:t>
            </a:r>
            <a:r>
              <a:rPr lang="en-US" sz="2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endParaRPr lang="en-US" sz="2000" b="0" i="0" u="none" strike="noStrike" baseline="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Non-polymer spring (significantly reduces creep)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Improve thermo-elastic design (CTE matching)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Include </a:t>
            </a:r>
            <a:r>
              <a:rPr lang="en-US" sz="20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heat sink for inductors in design</a:t>
            </a:r>
            <a:endParaRPr lang="en-US" sz="20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7D85B3B-EE6D-478B-0B91-229D5E2F7663}"/>
              </a:ext>
            </a:extLst>
          </p:cNvPr>
          <p:cNvSpPr txBox="1"/>
          <p:nvPr/>
        </p:nvSpPr>
        <p:spPr>
          <a:xfrm>
            <a:off x="387868" y="6215719"/>
            <a:ext cx="356032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Credit: ALPAO Final Report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8A44A8B-DD34-6F5B-413C-D4338C3DE91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BEEEA7B-FA8B-42F6-B9E2-95DD06972F25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538964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-241071"/>
            <a:ext cx="10515600" cy="1325563"/>
          </a:xfrm>
        </p:spPr>
        <p:txBody>
          <a:bodyPr>
            <a:norm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Conclusions and future work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26977" y="1084492"/>
            <a:ext cx="10515600" cy="5099393"/>
          </a:xfrm>
        </p:spPr>
        <p:txBody>
          <a:bodyPr>
            <a:normAutofit/>
          </a:bodyPr>
          <a:lstStyle/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Designing coronagraphs with deformable OAPs is advantageous for controllable bandwidth, packaging, risk, and cost</a:t>
            </a:r>
          </a:p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First-generation off-axis parabolic deformable mirror manufactured and delivered to Goddard</a:t>
            </a:r>
          </a:p>
          <a:p>
            <a:pPr lvl="1"/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Working on lab verification. </a:t>
            </a:r>
          </a:p>
          <a:p>
            <a:pPr lvl="1"/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Simulations using measured influence functions and residual error show that desired contrast level is achievable with delivered.</a:t>
            </a:r>
          </a:p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Actuator drift is significant in first-generation device, but design and planning for second-generation device is already underway</a:t>
            </a:r>
          </a:p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Goddard team is designing a multipurpose coronagraph testbed</a:t>
            </a:r>
            <a:r>
              <a:rPr lang="en-US" sz="2400" dirty="0"/>
              <a:t> t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o test the parabolic DM, low-order </a:t>
            </a:r>
            <a:r>
              <a:rPr lang="en-US" sz="2400" dirty="0"/>
              <a:t>and high-order wavefront sensing and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control algorithms, and integral field spectroscopy techniques</a:t>
            </a:r>
          </a:p>
          <a:p>
            <a:pPr marL="457200" lvl="1" indent="0">
              <a:buNone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9200909" y="6512608"/>
            <a:ext cx="2743200" cy="365125"/>
          </a:xfrm>
        </p:spPr>
        <p:txBody>
          <a:bodyPr/>
          <a:lstStyle/>
          <a:p>
            <a:fld id="{CBEEEA7B-FA8B-42F6-B9E2-95DD06972F25}" type="slidenum">
              <a:rPr lang="en-US" smtClean="0">
                <a:latin typeface="Arial" panose="020B0604020202020204" pitchFamily="34" charset="0"/>
                <a:cs typeface="Arial" panose="020B0604020202020204" pitchFamily="34" charset="0"/>
              </a:rPr>
              <a:t>14</a:t>
            </a:fld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2761869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47E58A-FF83-5F28-3D2A-0ED5051B84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Thank you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4F2BF6D-200C-16C6-0864-37760394456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Thank you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63F2AA3-A676-38F4-0320-D484C58CB7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00909" y="6512608"/>
            <a:ext cx="2743200" cy="365125"/>
          </a:xfrm>
        </p:spPr>
        <p:txBody>
          <a:bodyPr/>
          <a:lstStyle/>
          <a:p>
            <a:fld id="{CBEEEA7B-FA8B-42F6-B9E2-95DD06972F25}" type="slidenum">
              <a:rPr lang="en-US" smtClean="0"/>
              <a:pPr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48608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Baseline Testbed Masks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9200909" y="6512608"/>
            <a:ext cx="2743200" cy="365125"/>
          </a:xfrm>
        </p:spPr>
        <p:txBody>
          <a:bodyPr/>
          <a:lstStyle/>
          <a:p>
            <a:fld id="{CBEEEA7B-FA8B-42F6-B9E2-95DD06972F25}" type="slidenum">
              <a:rPr lang="en-US" smtClean="0">
                <a:latin typeface="Calibri Body"/>
                <a:cs typeface="Arial" panose="020B0604020202020204" pitchFamily="34" charset="0"/>
              </a:rPr>
              <a:pPr/>
              <a:t>16</a:t>
            </a:fld>
            <a:endParaRPr lang="en-US" dirty="0">
              <a:latin typeface="Calibri Body"/>
              <a:cs typeface="Arial" panose="020B0604020202020204" pitchFamily="34" charset="0"/>
            </a:endParaRPr>
          </a:p>
        </p:txBody>
      </p:sp>
      <p:sp>
        <p:nvSpPr>
          <p:cNvPr id="5" name="Content Placeholder 16">
            <a:extLst>
              <a:ext uri="{FF2B5EF4-FFF2-40B4-BE49-F238E27FC236}">
                <a16:creationId xmlns:a16="http://schemas.microsoft.com/office/drawing/2014/main" id="{E98EB6ED-16D9-E74C-AA45-CC97B31939A8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742950" y="742950"/>
            <a:ext cx="10610850" cy="5434013"/>
          </a:xfrm>
          <a:prstGeom prst="rect">
            <a:avLst/>
          </a:prstGeom>
        </p:spPr>
        <p:txBody>
          <a:bodyPr vert="horz" lIns="68582" tIns="34291" rIns="68582" bIns="34291" rtlCol="0" anchor="t">
            <a:noAutofit/>
          </a:bodyPr>
          <a:lstStyle>
            <a:lvl1pPr marL="457200" indent="-457200" algn="l" defTabSz="914400" rtl="0" eaLnBrk="1" latinLnBrk="0" hangingPunct="1">
              <a:spcBef>
                <a:spcPts val="500"/>
              </a:spcBef>
              <a:spcAft>
                <a:spcPts val="0"/>
              </a:spcAft>
              <a:buClr>
                <a:srgbClr val="800000"/>
              </a:buClr>
              <a:buSzPct val="80000"/>
              <a:buFont typeface="Wingdings 2" pitchFamily="18" charset="2"/>
              <a:buChar char=""/>
              <a:tabLst>
                <a:tab pos="398463" algn="l"/>
              </a:tabLst>
              <a:defRPr sz="2800" kern="1200">
                <a:solidFill>
                  <a:schemeClr val="tx1">
                    <a:lumMod val="65000"/>
                    <a:lumOff val="35000"/>
                  </a:schemeClr>
                </a:solidFill>
                <a:latin typeface="Times New Roman"/>
                <a:ea typeface="+mn-ea"/>
                <a:cs typeface="+mn-cs"/>
              </a:defRPr>
            </a:lvl1pPr>
            <a:lvl2pPr marL="692150" indent="-407988" algn="l" defTabSz="914400" rtl="0" eaLnBrk="1" latinLnBrk="0" hangingPunct="1">
              <a:spcBef>
                <a:spcPts val="500"/>
              </a:spcBef>
              <a:buClr>
                <a:schemeClr val="accent1">
                  <a:lumMod val="50000"/>
                </a:schemeClr>
              </a:buClr>
              <a:buSzPct val="80000"/>
              <a:buFont typeface="Wingdings 2" pitchFamily="18" charset="2"/>
              <a:buChar char=""/>
              <a:defRPr sz="2400" kern="1200">
                <a:solidFill>
                  <a:schemeClr val="tx1">
                    <a:lumMod val="65000"/>
                    <a:lumOff val="35000"/>
                  </a:schemeClr>
                </a:solidFill>
                <a:latin typeface="Times New Roman"/>
                <a:ea typeface="+mn-ea"/>
                <a:cs typeface="+mn-cs"/>
              </a:defRPr>
            </a:lvl2pPr>
            <a:lvl3pPr marL="914400" indent="-384175" algn="l" defTabSz="914400" rtl="0" eaLnBrk="1" latinLnBrk="0" hangingPunct="1">
              <a:spcBef>
                <a:spcPts val="500"/>
              </a:spcBef>
              <a:buClr>
                <a:srgbClr val="800000"/>
              </a:buClr>
              <a:buSzPct val="80000"/>
              <a:buFont typeface="Wingdings 2" pitchFamily="18" charset="2"/>
              <a:buChar char=""/>
              <a:defRPr sz="2400" kern="1200">
                <a:solidFill>
                  <a:schemeClr val="tx1">
                    <a:lumMod val="65000"/>
                    <a:lumOff val="35000"/>
                  </a:schemeClr>
                </a:solidFill>
                <a:latin typeface="Times New Roman"/>
                <a:ea typeface="+mn-ea"/>
                <a:cs typeface="+mn-cs"/>
              </a:defRPr>
            </a:lvl3pPr>
            <a:lvl4pPr marL="1139825" indent="-363538" algn="l" defTabSz="914400" rtl="0" eaLnBrk="1" latinLnBrk="0" hangingPunct="1">
              <a:spcBef>
                <a:spcPts val="500"/>
              </a:spcBef>
              <a:buClr>
                <a:schemeClr val="accent1">
                  <a:lumMod val="50000"/>
                </a:schemeClr>
              </a:buClr>
              <a:buSzPct val="80000"/>
              <a:buFont typeface="Wingdings 2" pitchFamily="18" charset="2"/>
              <a:buChar char=""/>
              <a:defRPr sz="2400" kern="1200">
                <a:solidFill>
                  <a:schemeClr val="tx1">
                    <a:lumMod val="65000"/>
                    <a:lumOff val="35000"/>
                  </a:schemeClr>
                </a:solidFill>
                <a:latin typeface="Times New Roman"/>
                <a:ea typeface="+mn-ea"/>
                <a:cs typeface="+mn-cs"/>
              </a:defRPr>
            </a:lvl4pPr>
            <a:lvl5pPr marL="1423988" indent="-392113" algn="l" defTabSz="914400" rtl="0" eaLnBrk="1" latinLnBrk="0" hangingPunct="1">
              <a:spcBef>
                <a:spcPts val="500"/>
              </a:spcBef>
              <a:buClr>
                <a:srgbClr val="800000"/>
              </a:buClr>
              <a:buSzPct val="80000"/>
              <a:buFont typeface="Wingdings 2" pitchFamily="18" charset="2"/>
              <a:buChar char=""/>
              <a:defRPr sz="2400" kern="1200">
                <a:solidFill>
                  <a:schemeClr val="tx1">
                    <a:lumMod val="65000"/>
                    <a:lumOff val="35000"/>
                  </a:schemeClr>
                </a:solidFill>
                <a:latin typeface="Times New Roman"/>
                <a:ea typeface="+mn-ea"/>
                <a:cs typeface="+mn-cs"/>
              </a:defRPr>
            </a:lvl5pPr>
            <a:lvl6pPr marL="2055813" indent="-344488" algn="l" defTabSz="914400" rtl="0" eaLnBrk="1" latinLnBrk="0" hangingPunct="1">
              <a:spcBef>
                <a:spcPct val="20000"/>
              </a:spcBef>
              <a:buClr>
                <a:schemeClr val="accent1">
                  <a:lumMod val="50000"/>
                </a:schemeClr>
              </a:buClr>
              <a:buFont typeface="Wingdings 2" pitchFamily="18" charset="2"/>
              <a:buChar char=""/>
              <a:defRPr lang="en-US" sz="18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398713" indent="-344488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 2" pitchFamily="18" charset="2"/>
              <a:buChar char=""/>
              <a:defRPr lang="en-US" sz="18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743200" indent="-344488" algn="l" defTabSz="914400" rtl="0" eaLnBrk="1" latinLnBrk="0" hangingPunct="1">
              <a:spcBef>
                <a:spcPct val="20000"/>
              </a:spcBef>
              <a:buClr>
                <a:schemeClr val="accent1">
                  <a:lumMod val="50000"/>
                </a:schemeClr>
              </a:buClr>
              <a:buFont typeface="Wingdings 2" pitchFamily="18" charset="2"/>
              <a:buChar char=""/>
              <a:defRPr lang="en-US" sz="18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087688" indent="-344488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 2" pitchFamily="18" charset="2"/>
              <a:buChar char=""/>
              <a:defRPr lang="en-US" sz="1800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Arial" panose="020B0604020202020204" pitchFamily="34" charset="0"/>
              <a:buChar char="•"/>
            </a:pPr>
            <a:r>
              <a:rPr lang="en-US" sz="21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Baseline Coronagraph masks are shaped pupils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Lyot</a:t>
            </a:r>
            <a:r>
              <a:rPr lang="en-US" sz="1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-style masks are possible in the future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1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Reflective apodizer with carbon nanotube black mask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1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Bowtie-shaped focal plane mask (FPM) with a central Zernike phase mask for </a:t>
            </a:r>
            <a:r>
              <a:rPr lang="en-US" sz="2100" dirty="0">
                <a:latin typeface="Arial" panose="020B0604020202020204" pitchFamily="34" charset="0"/>
                <a:cs typeface="Arial" panose="020B0604020202020204" pitchFamily="34" charset="0"/>
              </a:rPr>
              <a:t>LOWFS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1EB99BA-73E0-FA44-9659-FAFA20440F0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328" t="14749" r="7862" b="12077"/>
          <a:stretch/>
        </p:blipFill>
        <p:spPr>
          <a:xfrm>
            <a:off x="838200" y="2057084"/>
            <a:ext cx="1995717" cy="1785061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3932F591-2934-994C-9623-A0C56218BEF2}"/>
              </a:ext>
            </a:extLst>
          </p:cNvPr>
          <p:cNvSpPr txBox="1"/>
          <p:nvPr/>
        </p:nvSpPr>
        <p:spPr>
          <a:xfrm>
            <a:off x="383481" y="3813417"/>
            <a:ext cx="2573024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500" dirty="0">
                <a:latin typeface="Calibri Body"/>
                <a:cs typeface="Arial" panose="020B0604020202020204" pitchFamily="34" charset="0"/>
              </a:rPr>
              <a:t>Mask Design by A J Riggs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86F99470-5939-9940-AA3A-03A1134F493C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807" t="462" r="7618" b="2989"/>
          <a:stretch/>
        </p:blipFill>
        <p:spPr>
          <a:xfrm>
            <a:off x="3331698" y="2201779"/>
            <a:ext cx="1478396" cy="1495669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C78D9F4A-1DFB-9645-9315-AB90827A7A6A}"/>
              </a:ext>
            </a:extLst>
          </p:cNvPr>
          <p:cNvSpPr txBox="1"/>
          <p:nvPr/>
        </p:nvSpPr>
        <p:spPr>
          <a:xfrm>
            <a:off x="2633402" y="3691493"/>
            <a:ext cx="395332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500" dirty="0">
                <a:latin typeface="Calibri Body"/>
                <a:cs typeface="Arial" panose="020B0604020202020204" pitchFamily="34" charset="0"/>
              </a:rPr>
              <a:t>Carbon Nanotube Apodizer made by John Hagopian, Lambda Consulting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26A0B4F2-1A5D-294F-BD88-94C49F79C31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8729" y="4447104"/>
            <a:ext cx="2211821" cy="1877078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459835EB-F332-814F-9B9B-4A265451D6C5}"/>
              </a:ext>
            </a:extLst>
          </p:cNvPr>
          <p:cNvSpPr txBox="1"/>
          <p:nvPr/>
        </p:nvSpPr>
        <p:spPr>
          <a:xfrm>
            <a:off x="-22031" y="6251329"/>
            <a:ext cx="4381500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500" dirty="0">
                <a:latin typeface="Calibri Body"/>
                <a:cs typeface="Arial" panose="020B0604020202020204" pitchFamily="34" charset="0"/>
              </a:rPr>
              <a:t>Simulated PSF with 4-12 </a:t>
            </a:r>
            <a:r>
              <a:rPr lang="el-GR" sz="1500" dirty="0">
                <a:latin typeface="Calibri Body"/>
                <a:cs typeface="Arial" panose="020B0604020202020204" pitchFamily="34" charset="0"/>
              </a:rPr>
              <a:t>λ/</a:t>
            </a:r>
            <a:r>
              <a:rPr lang="en-US" sz="1500" dirty="0">
                <a:latin typeface="Calibri Body"/>
                <a:cs typeface="Arial" panose="020B0604020202020204" pitchFamily="34" charset="0"/>
              </a:rPr>
              <a:t>D Annular Dark Hole</a:t>
            </a: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1271" y="4195296"/>
            <a:ext cx="2217615" cy="2217615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459835EB-F332-814F-9B9B-4A265451D6C5}"/>
              </a:ext>
            </a:extLst>
          </p:cNvPr>
          <p:cNvSpPr txBox="1"/>
          <p:nvPr/>
        </p:nvSpPr>
        <p:spPr>
          <a:xfrm>
            <a:off x="3526618" y="6234425"/>
            <a:ext cx="4581071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500" dirty="0">
                <a:latin typeface="Calibri Body"/>
                <a:cs typeface="Arial" panose="020B0604020202020204" pitchFamily="34" charset="0"/>
              </a:rPr>
              <a:t>Lab PSF of the manufactured mask 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9FE9EF86-D864-BE47-8F42-DFC5F77BD530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19183" t="13625" r="23968" b="13925"/>
          <a:stretch/>
        </p:blipFill>
        <p:spPr>
          <a:xfrm>
            <a:off x="6859511" y="2442423"/>
            <a:ext cx="1841576" cy="1760249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11599" y="2318015"/>
            <a:ext cx="1506800" cy="2009067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7016621" y="4327082"/>
            <a:ext cx="21595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Calibri Body"/>
                <a:cs typeface="Arial" panose="020B0604020202020204" pitchFamily="34" charset="0"/>
              </a:rPr>
              <a:t>Designed FPM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9511599" y="4290014"/>
            <a:ext cx="21595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Calibri Body"/>
                <a:cs typeface="Arial" panose="020B0604020202020204" pitchFamily="34" charset="0"/>
              </a:rPr>
              <a:t>Manufactured FPM</a:t>
            </a:r>
          </a:p>
        </p:txBody>
      </p:sp>
    </p:spTree>
    <p:extLst>
      <p:ext uri="{BB962C8B-B14F-4D97-AF65-F5344CB8AC3E}">
        <p14:creationId xmlns:p14="http://schemas.microsoft.com/office/powerpoint/2010/main" val="90813921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2016C81-4220-4E5C-A738-BA38D87E65E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83080" y="833436"/>
            <a:ext cx="1791652" cy="176189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0992D97-D7F5-46F0-BC76-47A37C13F87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83080" y="2824999"/>
            <a:ext cx="1791652" cy="178324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F26888A-76C5-4130-AE2D-27D0A8D9EE5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83080" y="4860773"/>
            <a:ext cx="1783241" cy="1783241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8E861726-243E-4AB5-AA2C-96EA7ADC8837}"/>
              </a:ext>
            </a:extLst>
          </p:cNvPr>
          <p:cNvSpPr txBox="1"/>
          <p:nvPr/>
        </p:nvSpPr>
        <p:spPr>
          <a:xfrm>
            <a:off x="285750" y="240030"/>
            <a:ext cx="98069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Mask #               Coronagraphs                     IWA – OWA 		Contrast                      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FoV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336F0B-38D8-49E1-A85C-78BA95AC80E7}"/>
              </a:ext>
            </a:extLst>
          </p:cNvPr>
          <p:cNvSpPr txBox="1"/>
          <p:nvPr/>
        </p:nvSpPr>
        <p:spPr>
          <a:xfrm>
            <a:off x="4290060" y="1391215"/>
            <a:ext cx="830961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4 – 12                                1e-9                            </a:t>
            </a:r>
            <a:r>
              <a:rPr lang="en-US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360</a:t>
            </a:r>
            <a:r>
              <a:rPr lang="en-US" sz="1800" baseline="30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0</a:t>
            </a:r>
            <a:endParaRPr lang="en-US" sz="18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1A0E1B9-F985-405B-9667-B1CEAC794986}"/>
              </a:ext>
            </a:extLst>
          </p:cNvPr>
          <p:cNvSpPr txBox="1"/>
          <p:nvPr/>
        </p:nvSpPr>
        <p:spPr>
          <a:xfrm>
            <a:off x="4290060" y="3429000"/>
            <a:ext cx="830961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5 – 13                                1e-9                            </a:t>
            </a:r>
            <a:r>
              <a:rPr lang="en-US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360</a:t>
            </a:r>
            <a:r>
              <a:rPr lang="en-US" sz="1800" baseline="30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0</a:t>
            </a:r>
            <a:endParaRPr lang="en-US" sz="18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5712D58-AD4E-411D-A9BB-01C0FCF38A39}"/>
              </a:ext>
            </a:extLst>
          </p:cNvPr>
          <p:cNvSpPr txBox="1"/>
          <p:nvPr/>
        </p:nvSpPr>
        <p:spPr>
          <a:xfrm>
            <a:off x="4290060" y="5429227"/>
            <a:ext cx="830961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6 – 24                               1e-9                            </a:t>
            </a:r>
            <a:r>
              <a:rPr lang="en-US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360</a:t>
            </a:r>
            <a:r>
              <a:rPr lang="en-US" sz="1800" baseline="30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0</a:t>
            </a:r>
            <a:endParaRPr lang="en-US" sz="18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9BB6A59-9DAB-477C-A399-5A5B3870F5F0}"/>
              </a:ext>
            </a:extLst>
          </p:cNvPr>
          <p:cNvSpPr txBox="1"/>
          <p:nvPr/>
        </p:nvSpPr>
        <p:spPr>
          <a:xfrm>
            <a:off x="9283546" y="2239291"/>
            <a:ext cx="6297930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Mask 1 – circular aperture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Mask2 and 3 – LUVOIR-B</a:t>
            </a: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CEB5806-3218-40AF-915A-C9C6E793DEF2}"/>
              </a:ext>
            </a:extLst>
          </p:cNvPr>
          <p:cNvSpPr txBox="1"/>
          <p:nvPr/>
        </p:nvSpPr>
        <p:spPr>
          <a:xfrm>
            <a:off x="560070" y="1649849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5DABB57F-9914-44E5-BBE5-6075C315F381}"/>
              </a:ext>
            </a:extLst>
          </p:cNvPr>
          <p:cNvSpPr txBox="1"/>
          <p:nvPr/>
        </p:nvSpPr>
        <p:spPr>
          <a:xfrm>
            <a:off x="560070" y="3429000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E4D3705-D412-4D0A-B7F2-330AD8574589}"/>
              </a:ext>
            </a:extLst>
          </p:cNvPr>
          <p:cNvSpPr txBox="1"/>
          <p:nvPr/>
        </p:nvSpPr>
        <p:spPr>
          <a:xfrm>
            <a:off x="560070" y="5383060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2C2F620-1BE1-4AE1-2650-9C840E77A0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EEA7B-FA8B-42F6-B9E2-95DD06972F25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22116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C9BB6A-1097-F5C8-F553-124B7D16B5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PDM- Focus Correction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1CBABF2F-0F6B-F545-A545-636D204D841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98871" y="753106"/>
            <a:ext cx="9573638" cy="5832178"/>
          </a:xfr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51B1F2A-53A1-AD17-8039-52A0F6E86A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00909" y="6512608"/>
            <a:ext cx="2743200" cy="365125"/>
          </a:xfrm>
        </p:spPr>
        <p:txBody>
          <a:bodyPr/>
          <a:lstStyle/>
          <a:p>
            <a:fld id="{CBEEEA7B-FA8B-42F6-B9E2-95DD06972F25}" type="slidenum">
              <a:rPr lang="en-US" smtClean="0"/>
              <a:pPr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622369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2892</TotalTime>
  <Words>1147</Words>
  <Application>Microsoft Office PowerPoint</Application>
  <PresentationFormat>Widescreen</PresentationFormat>
  <Paragraphs>174</Paragraphs>
  <Slides>18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4" baseType="lpstr">
      <vt:lpstr>Arial</vt:lpstr>
      <vt:lpstr>Calibri</vt:lpstr>
      <vt:lpstr>Calibri Body</vt:lpstr>
      <vt:lpstr>Calibri Light</vt:lpstr>
      <vt:lpstr>Cambria Math</vt:lpstr>
      <vt:lpstr>Office Theme</vt:lpstr>
      <vt:lpstr>First Generation Parabolic Deformable Mirror for the ExoSpec Project</vt:lpstr>
      <vt:lpstr>Exoplanet Spectroscopy (ExoSpec)</vt:lpstr>
      <vt:lpstr>Optical Layout of Coronagraph</vt:lpstr>
      <vt:lpstr>Low Actuator Count Parabolic DMs</vt:lpstr>
      <vt:lpstr>Controllable Bandwidth</vt:lpstr>
      <vt:lpstr>Parabolic DM Device Fabrication</vt:lpstr>
      <vt:lpstr>ExoSpec Lab: Verification Testbed</vt:lpstr>
      <vt:lpstr>ExoSpec Lab: Characterization Bench </vt:lpstr>
      <vt:lpstr>OAPDM Performance</vt:lpstr>
      <vt:lpstr>OAPDM Performance</vt:lpstr>
      <vt:lpstr>Experimental Challenges</vt:lpstr>
      <vt:lpstr>Free-floating Actuator Simulations</vt:lpstr>
      <vt:lpstr>Experimental Challenges</vt:lpstr>
      <vt:lpstr>Conclusions and future work</vt:lpstr>
      <vt:lpstr>Thank you</vt:lpstr>
      <vt:lpstr>Baseline Testbed Masks</vt:lpstr>
      <vt:lpstr>PowerPoint Presentation</vt:lpstr>
      <vt:lpstr>PDM- Focus Correction</vt:lpstr>
    </vt:vector>
  </TitlesOfParts>
  <Company>HPES ACES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Design and modeling of the off-axis parabolic deformable (OPD) mirror laboratory</dc:title>
  <dc:creator>Subedi, Hari B. (GSFC-5510)</dc:creator>
  <cp:lastModifiedBy>Subedi, Hari B. (GSFC-5510)</cp:lastModifiedBy>
  <cp:revision>341</cp:revision>
  <dcterms:created xsi:type="dcterms:W3CDTF">2019-07-15T15:02:49Z</dcterms:created>
  <dcterms:modified xsi:type="dcterms:W3CDTF">2023-08-17T14:44:15Z</dcterms:modified>
</cp:coreProperties>
</file>