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0" r:id="rId5"/>
    <p:sldMasterId id="2147483672" r:id="rId6"/>
  </p:sldMasterIdLst>
  <p:notesMasterIdLst>
    <p:notesMasterId r:id="rId16"/>
  </p:notesMasterIdLst>
  <p:sldIdLst>
    <p:sldId id="37905" r:id="rId7"/>
    <p:sldId id="37923" r:id="rId8"/>
    <p:sldId id="37935" r:id="rId9"/>
    <p:sldId id="37936" r:id="rId10"/>
    <p:sldId id="37937" r:id="rId11"/>
    <p:sldId id="37938" r:id="rId12"/>
    <p:sldId id="37939" r:id="rId13"/>
    <p:sldId id="37940" r:id="rId14"/>
    <p:sldId id="3792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zalone, Evan J. (MSFC-EV42)" initials="AEJ(E" lastIdx="1" clrIdx="0">
    <p:extLst>
      <p:ext uri="{19B8F6BF-5375-455C-9EA6-DF929625EA0E}">
        <p15:presenceInfo xmlns:p15="http://schemas.microsoft.com/office/powerpoint/2012/main" userId="S::eanzalon@ndc.nasa.gov::3adbc3ac-55b1-4e8f-83f1-a39341bf1ca6" providerId="AD"/>
      </p:ext>
    </p:extLst>
  </p:cmAuthor>
  <p:cmAuthor id="2" name="Jones, Lawrence H. (MSFC-HP10)" initials="JLH(H" lastIdx="1" clrIdx="1">
    <p:extLst>
      <p:ext uri="{19B8F6BF-5375-455C-9EA6-DF929625EA0E}">
        <p15:presenceInfo xmlns:p15="http://schemas.microsoft.com/office/powerpoint/2012/main" userId="S::lhjones1@ndc.nasa.gov::1d2a2011-6001-4479-bfc6-fc620af74b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D68C"/>
    <a:srgbClr val="42CC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1" autoAdjust="0"/>
    <p:restoredTop sz="91497" autoAdjust="0"/>
  </p:normalViewPr>
  <p:slideViewPr>
    <p:cSldViewPr snapToGrid="0" snapToObjects="1">
      <p:cViewPr varScale="1">
        <p:scale>
          <a:sx n="76" d="100"/>
          <a:sy n="76" d="100"/>
        </p:scale>
        <p:origin x="1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FF228-5208-4354-A446-4FCABF9F6DBD}"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FDC1E-3CBA-4324-9465-D60C5D426090}" type="slidenum">
              <a:rPr lang="en-US" smtClean="0"/>
              <a:t>‹#›</a:t>
            </a:fld>
            <a:endParaRPr lang="en-US"/>
          </a:p>
        </p:txBody>
      </p:sp>
    </p:spTree>
    <p:extLst>
      <p:ext uri="{BB962C8B-B14F-4D97-AF65-F5344CB8AC3E}">
        <p14:creationId xmlns:p14="http://schemas.microsoft.com/office/powerpoint/2010/main" val="2091656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FDC1E-3CBA-4324-9465-D60C5D426090}" type="slidenum">
              <a:rPr lang="en-US" smtClean="0"/>
              <a:t>1</a:t>
            </a:fld>
            <a:endParaRPr lang="en-US"/>
          </a:p>
        </p:txBody>
      </p:sp>
    </p:spTree>
    <p:extLst>
      <p:ext uri="{BB962C8B-B14F-4D97-AF65-F5344CB8AC3E}">
        <p14:creationId xmlns:p14="http://schemas.microsoft.com/office/powerpoint/2010/main" val="387866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FDC1E-3CBA-4324-9465-D60C5D426090}" type="slidenum">
              <a:rPr lang="en-US" smtClean="0"/>
              <a:t>7</a:t>
            </a:fld>
            <a:endParaRPr lang="en-US"/>
          </a:p>
        </p:txBody>
      </p:sp>
    </p:spTree>
    <p:extLst>
      <p:ext uri="{BB962C8B-B14F-4D97-AF65-F5344CB8AC3E}">
        <p14:creationId xmlns:p14="http://schemas.microsoft.com/office/powerpoint/2010/main" val="830959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 A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268F7-312F-2449-A356-498AE7A92B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AC6D95EA-4B47-6349-B2C2-212D3ECD8E89}"/>
              </a:ext>
            </a:extLst>
          </p:cNvPr>
          <p:cNvSpPr txBox="1"/>
          <p:nvPr userDrawn="1"/>
        </p:nvSpPr>
        <p:spPr>
          <a:xfrm>
            <a:off x="9337400" y="555511"/>
            <a:ext cx="153416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j-lt"/>
                <a:cs typeface="Arial" panose="020B0604020202020204" pitchFamily="34" charset="0"/>
              </a:rPr>
              <a:t>National Aeronautics and</a:t>
            </a:r>
            <a:br>
              <a:rPr lang="en-US" sz="800">
                <a:solidFill>
                  <a:schemeClr val="bg1"/>
                </a:solidFill>
                <a:latin typeface="+mj-lt"/>
                <a:cs typeface="Arial" panose="020B0604020202020204" pitchFamily="34" charset="0"/>
              </a:rPr>
            </a:br>
            <a:r>
              <a:rPr lang="en-US" sz="800">
                <a:solidFill>
                  <a:schemeClr val="bg1"/>
                </a:solidFill>
                <a:latin typeface="+mj-lt"/>
                <a:cs typeface="Arial" panose="020B0604020202020204" pitchFamily="34" charset="0"/>
              </a:rPr>
              <a:t>Space Administration</a:t>
            </a:r>
            <a:endParaRPr lang="en-US" sz="800">
              <a:latin typeface="+mj-lt"/>
              <a:cs typeface="Arial" panose="020B0604020202020204" pitchFamily="34" charset="0"/>
            </a:endParaRPr>
          </a:p>
        </p:txBody>
      </p:sp>
      <p:sp>
        <p:nvSpPr>
          <p:cNvPr id="2" name="Title 1">
            <a:extLst>
              <a:ext uri="{FF2B5EF4-FFF2-40B4-BE49-F238E27FC236}">
                <a16:creationId xmlns:a16="http://schemas.microsoft.com/office/drawing/2014/main" id="{E43E0EB3-2DBC-0F40-98D0-6652C60A2C81}"/>
              </a:ext>
            </a:extLst>
          </p:cNvPr>
          <p:cNvSpPr>
            <a:spLocks noGrp="1"/>
          </p:cNvSpPr>
          <p:nvPr>
            <p:ph type="ctrTitle" hasCustomPrompt="1"/>
          </p:nvPr>
        </p:nvSpPr>
        <p:spPr>
          <a:xfrm>
            <a:off x="807260" y="2346960"/>
            <a:ext cx="7676340" cy="1274762"/>
          </a:xfrm>
        </p:spPr>
        <p:txBody>
          <a:bodyPr anchor="t">
            <a:noAutofit/>
          </a:bodyPr>
          <a:lstStyle>
            <a:lvl1pPr algn="l">
              <a:defRPr sz="4700" b="1" i="0">
                <a:solidFill>
                  <a:schemeClr val="bg1"/>
                </a:solidFill>
                <a:latin typeface="+mj-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8C9FCCA-7E9F-8345-AE4B-8A1649D460B3}"/>
              </a:ext>
            </a:extLst>
          </p:cNvPr>
          <p:cNvSpPr>
            <a:spLocks noGrp="1"/>
          </p:cNvSpPr>
          <p:nvPr>
            <p:ph type="subTitle" idx="1" hasCustomPrompt="1"/>
          </p:nvPr>
        </p:nvSpPr>
        <p:spPr>
          <a:xfrm>
            <a:off x="807260" y="3769360"/>
            <a:ext cx="7676340" cy="1488440"/>
          </a:xfrm>
        </p:spPr>
        <p:txBody>
          <a:bodyPr>
            <a:normAutofit/>
          </a:bodyPr>
          <a:lstStyle>
            <a:lvl1pPr marL="0" indent="0" algn="l">
              <a:buNone/>
              <a:defRPr sz="2000" b="0" i="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9D3539AA-42F9-1441-85F8-283DA3D37E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cxnSp>
        <p:nvCxnSpPr>
          <p:cNvPr id="10" name="Straight Connector 9">
            <a:extLst>
              <a:ext uri="{FF2B5EF4-FFF2-40B4-BE49-F238E27FC236}">
                <a16:creationId xmlns:a16="http://schemas.microsoft.com/office/drawing/2014/main" id="{95BD057C-84C7-8D48-BA37-A5E3FFABAAA6}"/>
              </a:ext>
            </a:extLst>
          </p:cNvPr>
          <p:cNvCxnSpPr>
            <a:cxnSpLocks/>
          </p:cNvCxnSpPr>
          <p:nvPr userDrawn="1"/>
        </p:nvCxnSpPr>
        <p:spPr>
          <a:xfrm>
            <a:off x="10900061" y="307703"/>
            <a:ext cx="0" cy="8456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CEA98A-6763-E14A-83EC-293F9BF56540}"/>
              </a:ext>
            </a:extLst>
          </p:cNvPr>
          <p:cNvSpPr txBox="1"/>
          <p:nvPr userDrawn="1"/>
        </p:nvSpPr>
        <p:spPr>
          <a:xfrm>
            <a:off x="10363913" y="6452046"/>
            <a:ext cx="153416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j-lt"/>
                <a:cs typeface="Arial" panose="020B0604020202020204" pitchFamily="34" charset="0"/>
              </a:rPr>
              <a:t>www.nasa.gov</a:t>
            </a:r>
            <a:endParaRPr lang="en-US" sz="800">
              <a:latin typeface="+mj-lt"/>
              <a:cs typeface="Arial" panose="020B0604020202020204" pitchFamily="34" charset="0"/>
            </a:endParaRPr>
          </a:p>
        </p:txBody>
      </p:sp>
      <p:sp>
        <p:nvSpPr>
          <p:cNvPr id="16" name="Date Placeholder 15">
            <a:extLst>
              <a:ext uri="{FF2B5EF4-FFF2-40B4-BE49-F238E27FC236}">
                <a16:creationId xmlns:a16="http://schemas.microsoft.com/office/drawing/2014/main" id="{F59C2EB3-E198-FD49-8F89-87A452375BC5}"/>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9297F5-C30D-294B-80FE-3CC63B165F97}" type="datetimeFigureOut">
              <a:rPr lang="en-US" smtClean="0"/>
              <a:pPr/>
              <a:t>8/18/2023</a:t>
            </a:fld>
            <a:endParaRPr lang="en-US"/>
          </a:p>
        </p:txBody>
      </p:sp>
      <p:sp>
        <p:nvSpPr>
          <p:cNvPr id="17" name="Footer Placeholder 16">
            <a:extLst>
              <a:ext uri="{FF2B5EF4-FFF2-40B4-BE49-F238E27FC236}">
                <a16:creationId xmlns:a16="http://schemas.microsoft.com/office/drawing/2014/main" id="{D9B83BAB-DC43-CD4D-96EE-48E7DC07F83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96788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F9626A-E827-5A9A-545D-D78B25A652C2}"/>
              </a:ext>
            </a:extLst>
          </p:cNvPr>
          <p:cNvSpPr>
            <a:spLocks noGrp="1"/>
          </p:cNvSpPr>
          <p:nvPr>
            <p:ph type="body" idx="1"/>
          </p:nvPr>
        </p:nvSpPr>
        <p:spPr>
          <a:xfrm>
            <a:off x="384047" y="1098613"/>
            <a:ext cx="5486400" cy="548640"/>
          </a:xfrm>
        </p:spPr>
        <p:txBody>
          <a:bodyPr anchor="ct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E04EF-D86A-BE40-3A5D-397CF3F5739C}"/>
              </a:ext>
            </a:extLst>
          </p:cNvPr>
          <p:cNvSpPr>
            <a:spLocks noGrp="1"/>
          </p:cNvSpPr>
          <p:nvPr>
            <p:ph sz="half" idx="2"/>
          </p:nvPr>
        </p:nvSpPr>
        <p:spPr>
          <a:xfrm>
            <a:off x="384046" y="1831465"/>
            <a:ext cx="5486400" cy="438912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0E7598E-ECBC-CD61-10E3-F71AAC90DE20}"/>
              </a:ext>
            </a:extLst>
          </p:cNvPr>
          <p:cNvSpPr>
            <a:spLocks noGrp="1"/>
          </p:cNvSpPr>
          <p:nvPr>
            <p:ph type="body" sz="quarter" idx="3"/>
          </p:nvPr>
        </p:nvSpPr>
        <p:spPr>
          <a:xfrm>
            <a:off x="6324600" y="1097280"/>
            <a:ext cx="5486400" cy="548640"/>
          </a:xfrm>
        </p:spPr>
        <p:txBody>
          <a:bodyPr anchor="ct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9619F0-1D50-2D8A-78AA-631BE1271693}"/>
              </a:ext>
            </a:extLst>
          </p:cNvPr>
          <p:cNvSpPr>
            <a:spLocks noGrp="1"/>
          </p:cNvSpPr>
          <p:nvPr>
            <p:ph sz="quarter" idx="4"/>
          </p:nvPr>
        </p:nvSpPr>
        <p:spPr>
          <a:xfrm>
            <a:off x="6324600" y="1831465"/>
            <a:ext cx="5486400" cy="438912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FE69EF38-59AB-4B7F-1531-F6EB290EA654}"/>
              </a:ext>
            </a:extLst>
          </p:cNvPr>
          <p:cNvSpPr>
            <a:spLocks noGrp="1"/>
          </p:cNvSpPr>
          <p:nvPr>
            <p:ph type="title"/>
          </p:nvPr>
        </p:nvSpPr>
        <p:spPr>
          <a:xfrm>
            <a:off x="0" y="137160"/>
            <a:ext cx="12188952" cy="777240"/>
          </a:xfrm>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59D73BB4-E6E1-E2AD-21CF-C2966975AC70}"/>
              </a:ext>
            </a:extLst>
          </p:cNvPr>
          <p:cNvSpPr>
            <a:spLocks noGrp="1"/>
          </p:cNvSpPr>
          <p:nvPr>
            <p:ph type="dt" sz="half" idx="10"/>
          </p:nvPr>
        </p:nvSpPr>
        <p:spPr/>
        <p:txBody>
          <a:bodyPr/>
          <a:lstStyle/>
          <a:p>
            <a:r>
              <a:rPr lang="en-US"/>
              <a:t>Name</a:t>
            </a:r>
          </a:p>
          <a:p>
            <a:fld id="{1B813889-37FD-1644-A1D3-C248A95E7ABF}" type="datetime1">
              <a:rPr lang="en-US" smtClean="0"/>
              <a:t>8/18/2023</a:t>
            </a:fld>
            <a:endParaRPr lang="en-US" dirty="0"/>
          </a:p>
        </p:txBody>
      </p:sp>
      <p:sp>
        <p:nvSpPr>
          <p:cNvPr id="7" name="Footer Placeholder 6">
            <a:extLst>
              <a:ext uri="{FF2B5EF4-FFF2-40B4-BE49-F238E27FC236}">
                <a16:creationId xmlns:a16="http://schemas.microsoft.com/office/drawing/2014/main" id="{1A8527F9-E8B9-F0C5-E985-A35A5F08572D}"/>
              </a:ext>
            </a:extLst>
          </p:cNvPr>
          <p:cNvSpPr>
            <a:spLocks noGrp="1"/>
          </p:cNvSpPr>
          <p:nvPr>
            <p:ph type="ftr" sz="quarter" idx="11"/>
          </p:nvPr>
        </p:nvSpPr>
        <p:spPr/>
        <p:txBody>
          <a:bodyPr/>
          <a:lstStyle/>
          <a:p>
            <a:r>
              <a:rPr lang="en-US"/>
              <a:t>Title/Document</a:t>
            </a:r>
            <a:endParaRPr lang="en-US" dirty="0"/>
          </a:p>
        </p:txBody>
      </p:sp>
      <p:sp>
        <p:nvSpPr>
          <p:cNvPr id="8" name="Slide Number Placeholder 7">
            <a:extLst>
              <a:ext uri="{FF2B5EF4-FFF2-40B4-BE49-F238E27FC236}">
                <a16:creationId xmlns:a16="http://schemas.microsoft.com/office/drawing/2014/main" id="{751F0722-EC23-B687-E22D-3DCFE3C26512}"/>
              </a:ext>
            </a:extLst>
          </p:cNvPr>
          <p:cNvSpPr>
            <a:spLocks noGrp="1"/>
          </p:cNvSpPr>
          <p:nvPr>
            <p:ph type="sldNum" sz="quarter" idx="12"/>
          </p:nvPr>
        </p:nvSpPr>
        <p:spPr/>
        <p:txBody>
          <a:bodyPr/>
          <a:lstStyle/>
          <a:p>
            <a:r>
              <a:rPr lang="en-US"/>
              <a:t>Page No. </a:t>
            </a:r>
            <a:fld id="{87A32D22-8C86-3247-88A0-387DA8211AB4}" type="slidenum">
              <a:rPr lang="en-US" smtClean="0"/>
              <a:pPr/>
              <a:t>‹#›</a:t>
            </a:fld>
            <a:endParaRPr lang="en-US" dirty="0"/>
          </a:p>
        </p:txBody>
      </p:sp>
      <p:sp>
        <p:nvSpPr>
          <p:cNvPr id="9" name="Line 5">
            <a:extLst>
              <a:ext uri="{FF2B5EF4-FFF2-40B4-BE49-F238E27FC236}">
                <a16:creationId xmlns:a16="http://schemas.microsoft.com/office/drawing/2014/main" id="{605E3F00-4F3C-52DF-CB73-94941DC5FC1D}"/>
              </a:ext>
            </a:extLst>
          </p:cNvPr>
          <p:cNvSpPr>
            <a:spLocks noChangeShapeType="1"/>
          </p:cNvSpPr>
          <p:nvPr userDrawn="1"/>
        </p:nvSpPr>
        <p:spPr bwMode="auto">
          <a:xfrm flipH="1">
            <a:off x="381000" y="6399213"/>
            <a:ext cx="1143000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422684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CB24-7683-CB66-2487-7C51488B2BBA}"/>
              </a:ext>
            </a:extLst>
          </p:cNvPr>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FD57227-4842-5380-0459-3FBF4FFA9F68}"/>
              </a:ext>
            </a:extLst>
          </p:cNvPr>
          <p:cNvSpPr>
            <a:spLocks noGrp="1"/>
          </p:cNvSpPr>
          <p:nvPr>
            <p:ph type="dt" sz="half" idx="10"/>
          </p:nvPr>
        </p:nvSpPr>
        <p:spPr/>
        <p:txBody>
          <a:bodyPr/>
          <a:lstStyle/>
          <a:p>
            <a:r>
              <a:rPr lang="en-US"/>
              <a:t>Name</a:t>
            </a:r>
          </a:p>
          <a:p>
            <a:fld id="{1B813889-37FD-1644-A1D3-C248A95E7ABF}" type="datetime1">
              <a:rPr lang="en-US" smtClean="0"/>
              <a:t>8/18/2023</a:t>
            </a:fld>
            <a:endParaRPr lang="en-US" dirty="0"/>
          </a:p>
        </p:txBody>
      </p:sp>
      <p:sp>
        <p:nvSpPr>
          <p:cNvPr id="4" name="Footer Placeholder 3">
            <a:extLst>
              <a:ext uri="{FF2B5EF4-FFF2-40B4-BE49-F238E27FC236}">
                <a16:creationId xmlns:a16="http://schemas.microsoft.com/office/drawing/2014/main" id="{91374D9D-536C-907B-2FFB-DA0C56D290FA}"/>
              </a:ext>
            </a:extLst>
          </p:cNvPr>
          <p:cNvSpPr>
            <a:spLocks noGrp="1"/>
          </p:cNvSpPr>
          <p:nvPr>
            <p:ph type="ftr" sz="quarter" idx="11"/>
          </p:nvPr>
        </p:nvSpPr>
        <p:spPr/>
        <p:txBody>
          <a:bodyPr/>
          <a:lstStyle/>
          <a:p>
            <a:r>
              <a:rPr lang="en-US"/>
              <a:t>Title/Document</a:t>
            </a:r>
            <a:endParaRPr lang="en-US" dirty="0"/>
          </a:p>
        </p:txBody>
      </p:sp>
      <p:sp>
        <p:nvSpPr>
          <p:cNvPr id="5" name="Slide Number Placeholder 4">
            <a:extLst>
              <a:ext uri="{FF2B5EF4-FFF2-40B4-BE49-F238E27FC236}">
                <a16:creationId xmlns:a16="http://schemas.microsoft.com/office/drawing/2014/main" id="{FB6D2B28-2595-F6FC-6163-15BF26B3CB3A}"/>
              </a:ext>
            </a:extLst>
          </p:cNvPr>
          <p:cNvSpPr>
            <a:spLocks noGrp="1"/>
          </p:cNvSpPr>
          <p:nvPr>
            <p:ph type="sldNum" sz="quarter" idx="12"/>
          </p:nvPr>
        </p:nvSpPr>
        <p:spPr/>
        <p:txBody>
          <a:bodyPr/>
          <a:lstStyle/>
          <a:p>
            <a:r>
              <a:rPr lang="en-US"/>
              <a:t>Page No. </a:t>
            </a:r>
            <a:fld id="{87A32D22-8C86-3247-88A0-387DA8211AB4}" type="slidenum">
              <a:rPr lang="en-US" smtClean="0"/>
              <a:pPr/>
              <a:t>‹#›</a:t>
            </a:fld>
            <a:endParaRPr lang="en-US" dirty="0"/>
          </a:p>
        </p:txBody>
      </p:sp>
    </p:spTree>
    <p:extLst>
      <p:ext uri="{BB962C8B-B14F-4D97-AF65-F5344CB8AC3E}">
        <p14:creationId xmlns:p14="http://schemas.microsoft.com/office/powerpoint/2010/main" val="21232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BDC770-80D6-AA8E-C9E2-59B1DDF6EE1F}"/>
              </a:ext>
            </a:extLst>
          </p:cNvPr>
          <p:cNvSpPr>
            <a:spLocks noGrp="1"/>
          </p:cNvSpPr>
          <p:nvPr>
            <p:ph type="dt" sz="half" idx="10"/>
          </p:nvPr>
        </p:nvSpPr>
        <p:spPr/>
        <p:txBody>
          <a:bodyPr/>
          <a:lstStyle/>
          <a:p>
            <a:r>
              <a:rPr lang="en-US"/>
              <a:t>Name</a:t>
            </a:r>
          </a:p>
          <a:p>
            <a:fld id="{1B813889-37FD-1644-A1D3-C248A95E7ABF}" type="datetime1">
              <a:rPr lang="en-US" smtClean="0"/>
              <a:t>8/18/2023</a:t>
            </a:fld>
            <a:endParaRPr lang="en-US" dirty="0"/>
          </a:p>
        </p:txBody>
      </p:sp>
      <p:sp>
        <p:nvSpPr>
          <p:cNvPr id="3" name="Footer Placeholder 2">
            <a:extLst>
              <a:ext uri="{FF2B5EF4-FFF2-40B4-BE49-F238E27FC236}">
                <a16:creationId xmlns:a16="http://schemas.microsoft.com/office/drawing/2014/main" id="{2254138B-8D62-6FF1-9F9C-BF23C8F4386D}"/>
              </a:ext>
            </a:extLst>
          </p:cNvPr>
          <p:cNvSpPr>
            <a:spLocks noGrp="1"/>
          </p:cNvSpPr>
          <p:nvPr>
            <p:ph type="ftr" sz="quarter" idx="11"/>
          </p:nvPr>
        </p:nvSpPr>
        <p:spPr/>
        <p:txBody>
          <a:bodyPr/>
          <a:lstStyle/>
          <a:p>
            <a:r>
              <a:rPr lang="en-US"/>
              <a:t>Title/Document</a:t>
            </a:r>
            <a:endParaRPr lang="en-US" dirty="0"/>
          </a:p>
        </p:txBody>
      </p:sp>
      <p:sp>
        <p:nvSpPr>
          <p:cNvPr id="4" name="Slide Number Placeholder 3">
            <a:extLst>
              <a:ext uri="{FF2B5EF4-FFF2-40B4-BE49-F238E27FC236}">
                <a16:creationId xmlns:a16="http://schemas.microsoft.com/office/drawing/2014/main" id="{D2B64924-7924-8BDC-EEA4-EED4BA56C7FE}"/>
              </a:ext>
            </a:extLst>
          </p:cNvPr>
          <p:cNvSpPr>
            <a:spLocks noGrp="1"/>
          </p:cNvSpPr>
          <p:nvPr>
            <p:ph type="sldNum" sz="quarter" idx="12"/>
          </p:nvPr>
        </p:nvSpPr>
        <p:spPr/>
        <p:txBody>
          <a:bodyPr/>
          <a:lstStyle/>
          <a:p>
            <a:r>
              <a:rPr lang="en-US"/>
              <a:t>Page No. </a:t>
            </a:r>
            <a:fld id="{87A32D22-8C86-3247-88A0-387DA8211AB4}" type="slidenum">
              <a:rPr lang="en-US" smtClean="0"/>
              <a:pPr/>
              <a:t>‹#›</a:t>
            </a:fld>
            <a:endParaRPr lang="en-US" dirty="0"/>
          </a:p>
        </p:txBody>
      </p:sp>
    </p:spTree>
    <p:extLst>
      <p:ext uri="{BB962C8B-B14F-4D97-AF65-F5344CB8AC3E}">
        <p14:creationId xmlns:p14="http://schemas.microsoft.com/office/powerpoint/2010/main" val="2790072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00A0-2BA9-1E6E-5AC9-C9B98B22B22F}"/>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A449A7-398C-E96B-07E5-5B8AC75BEAF7}"/>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AEE10E-852B-395F-CDCB-93AC72352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599A6-17CB-3415-BA4E-C3C0E2E91BCB}"/>
              </a:ext>
            </a:extLst>
          </p:cNvPr>
          <p:cNvSpPr>
            <a:spLocks noGrp="1"/>
          </p:cNvSpPr>
          <p:nvPr>
            <p:ph type="dt" sz="half" idx="10"/>
          </p:nvPr>
        </p:nvSpPr>
        <p:spPr/>
        <p:txBody>
          <a:bodyPr/>
          <a:lstStyle/>
          <a:p>
            <a:r>
              <a:rPr lang="en-US"/>
              <a:t>Name</a:t>
            </a:r>
          </a:p>
          <a:p>
            <a:fld id="{1B813889-37FD-1644-A1D3-C248A95E7ABF}" type="datetime1">
              <a:rPr lang="en-US" smtClean="0"/>
              <a:t>8/18/2023</a:t>
            </a:fld>
            <a:endParaRPr lang="en-US" dirty="0"/>
          </a:p>
        </p:txBody>
      </p:sp>
      <p:sp>
        <p:nvSpPr>
          <p:cNvPr id="6" name="Footer Placeholder 5">
            <a:extLst>
              <a:ext uri="{FF2B5EF4-FFF2-40B4-BE49-F238E27FC236}">
                <a16:creationId xmlns:a16="http://schemas.microsoft.com/office/drawing/2014/main" id="{71788176-06D9-A29C-EBE5-146FE23C774E}"/>
              </a:ext>
            </a:extLst>
          </p:cNvPr>
          <p:cNvSpPr>
            <a:spLocks noGrp="1"/>
          </p:cNvSpPr>
          <p:nvPr>
            <p:ph type="ftr" sz="quarter" idx="11"/>
          </p:nvPr>
        </p:nvSpPr>
        <p:spPr/>
        <p:txBody>
          <a:bodyPr/>
          <a:lstStyle/>
          <a:p>
            <a:r>
              <a:rPr lang="en-US"/>
              <a:t>Title/Document</a:t>
            </a:r>
            <a:endParaRPr lang="en-US" dirty="0"/>
          </a:p>
        </p:txBody>
      </p:sp>
      <p:sp>
        <p:nvSpPr>
          <p:cNvPr id="7" name="Slide Number Placeholder 6">
            <a:extLst>
              <a:ext uri="{FF2B5EF4-FFF2-40B4-BE49-F238E27FC236}">
                <a16:creationId xmlns:a16="http://schemas.microsoft.com/office/drawing/2014/main" id="{ED07C7B1-6539-D5F1-2206-992CF34ACFAF}"/>
              </a:ext>
            </a:extLst>
          </p:cNvPr>
          <p:cNvSpPr>
            <a:spLocks noGrp="1"/>
          </p:cNvSpPr>
          <p:nvPr>
            <p:ph type="sldNum" sz="quarter" idx="12"/>
          </p:nvPr>
        </p:nvSpPr>
        <p:spPr/>
        <p:txBody>
          <a:bodyPr/>
          <a:lstStyle/>
          <a:p>
            <a:r>
              <a:rPr lang="en-US"/>
              <a:t>Page No. </a:t>
            </a:r>
            <a:fld id="{87A32D22-8C86-3247-88A0-387DA8211AB4}" type="slidenum">
              <a:rPr lang="en-US" smtClean="0"/>
              <a:pPr/>
              <a:t>‹#›</a:t>
            </a:fld>
            <a:endParaRPr lang="en-US" dirty="0"/>
          </a:p>
        </p:txBody>
      </p:sp>
    </p:spTree>
    <p:extLst>
      <p:ext uri="{BB962C8B-B14F-4D97-AF65-F5344CB8AC3E}">
        <p14:creationId xmlns:p14="http://schemas.microsoft.com/office/powerpoint/2010/main" val="125479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1476-E7BD-0DC4-2681-D936BF77F94B}"/>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F9DA448-1003-2474-8814-5332EEF5E5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3C7D6AE-10DC-F377-69E6-C34EC0C11B74}"/>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0AE0A2-15B1-7427-1B31-B678D98B81C3}"/>
              </a:ext>
            </a:extLst>
          </p:cNvPr>
          <p:cNvSpPr>
            <a:spLocks noGrp="1"/>
          </p:cNvSpPr>
          <p:nvPr>
            <p:ph type="dt" sz="half" idx="10"/>
          </p:nvPr>
        </p:nvSpPr>
        <p:spPr/>
        <p:txBody>
          <a:bodyPr/>
          <a:lstStyle/>
          <a:p>
            <a:r>
              <a:rPr lang="en-US"/>
              <a:t>Name</a:t>
            </a:r>
          </a:p>
          <a:p>
            <a:fld id="{1B813889-37FD-1644-A1D3-C248A95E7ABF}" type="datetime1">
              <a:rPr lang="en-US" smtClean="0"/>
              <a:t>8/18/2023</a:t>
            </a:fld>
            <a:endParaRPr lang="en-US" dirty="0"/>
          </a:p>
        </p:txBody>
      </p:sp>
      <p:sp>
        <p:nvSpPr>
          <p:cNvPr id="6" name="Footer Placeholder 5">
            <a:extLst>
              <a:ext uri="{FF2B5EF4-FFF2-40B4-BE49-F238E27FC236}">
                <a16:creationId xmlns:a16="http://schemas.microsoft.com/office/drawing/2014/main" id="{776ACFC2-94E0-050F-349B-5E4BD5BFA477}"/>
              </a:ext>
            </a:extLst>
          </p:cNvPr>
          <p:cNvSpPr>
            <a:spLocks noGrp="1"/>
          </p:cNvSpPr>
          <p:nvPr>
            <p:ph type="ftr" sz="quarter" idx="11"/>
          </p:nvPr>
        </p:nvSpPr>
        <p:spPr/>
        <p:txBody>
          <a:bodyPr/>
          <a:lstStyle/>
          <a:p>
            <a:r>
              <a:rPr lang="en-US"/>
              <a:t>Title/Document</a:t>
            </a:r>
            <a:endParaRPr lang="en-US" dirty="0"/>
          </a:p>
        </p:txBody>
      </p:sp>
      <p:sp>
        <p:nvSpPr>
          <p:cNvPr id="7" name="Slide Number Placeholder 6">
            <a:extLst>
              <a:ext uri="{FF2B5EF4-FFF2-40B4-BE49-F238E27FC236}">
                <a16:creationId xmlns:a16="http://schemas.microsoft.com/office/drawing/2014/main" id="{584EC129-1CCD-CCC1-EC50-46C739AB5B47}"/>
              </a:ext>
            </a:extLst>
          </p:cNvPr>
          <p:cNvSpPr>
            <a:spLocks noGrp="1"/>
          </p:cNvSpPr>
          <p:nvPr>
            <p:ph type="sldNum" sz="quarter" idx="12"/>
          </p:nvPr>
        </p:nvSpPr>
        <p:spPr/>
        <p:txBody>
          <a:bodyPr/>
          <a:lstStyle/>
          <a:p>
            <a:r>
              <a:rPr lang="en-US"/>
              <a:t>Page No. </a:t>
            </a:r>
            <a:fld id="{87A32D22-8C86-3247-88A0-387DA8211AB4}" type="slidenum">
              <a:rPr lang="en-US" smtClean="0"/>
              <a:pPr/>
              <a:t>‹#›</a:t>
            </a:fld>
            <a:endParaRPr lang="en-US" dirty="0"/>
          </a:p>
        </p:txBody>
      </p:sp>
    </p:spTree>
    <p:extLst>
      <p:ext uri="{BB962C8B-B14F-4D97-AF65-F5344CB8AC3E}">
        <p14:creationId xmlns:p14="http://schemas.microsoft.com/office/powerpoint/2010/main" val="4230421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9898-D229-2468-0154-245BC3C9D6FA}"/>
              </a:ext>
            </a:extLst>
          </p:cNvPr>
          <p:cNvSpPr/>
          <p:nvPr userDrawn="1"/>
        </p:nvSpPr>
        <p:spPr>
          <a:xfrm>
            <a:off x="0" y="0"/>
            <a:ext cx="12192000" cy="6858000"/>
          </a:xfrm>
          <a:prstGeom prst="rect">
            <a:avLst/>
          </a:prstGeom>
          <a:solidFill>
            <a:srgbClr val="3D1D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4B9BCFA1-44AF-501F-1C08-90D822209E29}"/>
              </a:ext>
            </a:extLst>
          </p:cNvPr>
          <p:cNvSpPr txBox="1"/>
          <p:nvPr userDrawn="1"/>
        </p:nvSpPr>
        <p:spPr>
          <a:xfrm>
            <a:off x="5297544" y="8"/>
            <a:ext cx="15969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CUI</a:t>
            </a:r>
          </a:p>
        </p:txBody>
      </p:sp>
      <p:sp>
        <p:nvSpPr>
          <p:cNvPr id="8" name="TextBox 7">
            <a:extLst>
              <a:ext uri="{FF2B5EF4-FFF2-40B4-BE49-F238E27FC236}">
                <a16:creationId xmlns:a16="http://schemas.microsoft.com/office/drawing/2014/main" id="{1CDF634C-38C4-4AA2-533A-319F3A33F9C7}"/>
              </a:ext>
            </a:extLst>
          </p:cNvPr>
          <p:cNvSpPr txBox="1"/>
          <p:nvPr userDrawn="1"/>
        </p:nvSpPr>
        <p:spPr>
          <a:xfrm>
            <a:off x="5148689" y="784838"/>
            <a:ext cx="189462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ATTENTION</a:t>
            </a:r>
          </a:p>
        </p:txBody>
      </p:sp>
      <p:sp>
        <p:nvSpPr>
          <p:cNvPr id="9" name="TextBox 8">
            <a:extLst>
              <a:ext uri="{FF2B5EF4-FFF2-40B4-BE49-F238E27FC236}">
                <a16:creationId xmlns:a16="http://schemas.microsoft.com/office/drawing/2014/main" id="{8625CC15-2747-F283-9E37-BE3521FF0E2B}"/>
              </a:ext>
            </a:extLst>
          </p:cNvPr>
          <p:cNvSpPr txBox="1"/>
          <p:nvPr userDrawn="1"/>
        </p:nvSpPr>
        <p:spPr>
          <a:xfrm>
            <a:off x="5297544" y="5843584"/>
            <a:ext cx="15969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CUI</a:t>
            </a:r>
          </a:p>
        </p:txBody>
      </p:sp>
      <p:sp>
        <p:nvSpPr>
          <p:cNvPr id="10" name="TextBox 9">
            <a:extLst>
              <a:ext uri="{FF2B5EF4-FFF2-40B4-BE49-F238E27FC236}">
                <a16:creationId xmlns:a16="http://schemas.microsoft.com/office/drawing/2014/main" id="{AEEFC268-65C2-3E05-E380-F944428B9F3C}"/>
              </a:ext>
            </a:extLst>
          </p:cNvPr>
          <p:cNvSpPr txBox="1"/>
          <p:nvPr userDrawn="1"/>
        </p:nvSpPr>
        <p:spPr>
          <a:xfrm>
            <a:off x="5148689" y="4151358"/>
            <a:ext cx="189462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ATTENTION</a:t>
            </a:r>
          </a:p>
        </p:txBody>
      </p:sp>
      <p:sp>
        <p:nvSpPr>
          <p:cNvPr id="11" name="TextBox 10">
            <a:extLst>
              <a:ext uri="{FF2B5EF4-FFF2-40B4-BE49-F238E27FC236}">
                <a16:creationId xmlns:a16="http://schemas.microsoft.com/office/drawing/2014/main" id="{BA98BD0F-B610-BC07-C546-DCA7E0BA4A06}"/>
              </a:ext>
            </a:extLst>
          </p:cNvPr>
          <p:cNvSpPr txBox="1"/>
          <p:nvPr userDrawn="1"/>
        </p:nvSpPr>
        <p:spPr>
          <a:xfrm>
            <a:off x="663019" y="1225485"/>
            <a:ext cx="10865962" cy="2924625"/>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CUI//SP-EXPT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Controlled by: Extravehicular Activity and Human Surface Mobility Program (EHP)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dirty="0">
                <a:solidFill>
                  <a:srgbClr val="333333"/>
                </a:solidFill>
                <a:effectLst/>
                <a:latin typeface="Arial" panose="020B0604020202020204" pitchFamily="34" charset="0"/>
                <a:cs typeface="Arial" panose="020B0604020202020204" pitchFamily="34" charset="0"/>
              </a:rPr>
              <a:t>This document contains data within the purview of the U.S. Export Administration Regulations (EAR), 15 CFR 730-774, and is classified as EAR99/NLR. The document may be used only to fulfill responsibilities of the parties or of a Cooperating Agency of a NASA EHP program partner (CSA, ESA, JAXA) and their contractors in furtherance of the ISS Intergovernmental Agreement and EHP MOUs. Re-transfer or disclosure to, or use by, any entity other than EHP Program International Partner countries, or use for any other purpose, requires prior U.S. Government authorization.</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3748C65-94BF-46C2-59A2-6DB95D13B91A}"/>
              </a:ext>
            </a:extLst>
          </p:cNvPr>
          <p:cNvSpPr txBox="1"/>
          <p:nvPr userDrawn="1"/>
        </p:nvSpPr>
        <p:spPr>
          <a:xfrm>
            <a:off x="663019" y="4581427"/>
            <a:ext cx="10865962" cy="1423447"/>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All individuals handling this information are required to protect it from unauthorized disclosure.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Handling, storage, reproduction, and disposition of the attached document(s) must be in accordance with 32 CFR Part 2002 and applicable agency policy.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Access to and dissemination of Controlled Unclassified Information shall be allowed as necessary and permissible to any individual(s), organization(s), or grouping(s) of users, provided such access or dissemination is consistent with or in furtherance of a Lawful Government Purpose and in a manner consistent with applicable law, regulations, and Government-wide policies.</a:t>
            </a:r>
          </a:p>
        </p:txBody>
      </p:sp>
    </p:spTree>
    <p:extLst>
      <p:ext uri="{BB962C8B-B14F-4D97-AF65-F5344CB8AC3E}">
        <p14:creationId xmlns:p14="http://schemas.microsoft.com/office/powerpoint/2010/main" val="710957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A1102338-D667-2E57-80CE-6994E757424D}"/>
              </a:ext>
            </a:extLst>
          </p:cNvPr>
          <p:cNvPicPr>
            <a:picLocks noChangeAspect="1"/>
          </p:cNvPicPr>
          <p:nvPr userDrawn="1"/>
        </p:nvPicPr>
        <p:blipFill>
          <a:blip r:embed="rId2"/>
          <a:stretch>
            <a:fillRect/>
          </a:stretch>
        </p:blipFill>
        <p:spPr>
          <a:xfrm>
            <a:off x="0" y="-6350"/>
            <a:ext cx="12192000" cy="6870700"/>
          </a:xfrm>
          <a:prstGeom prst="rect">
            <a:avLst/>
          </a:prstGeom>
        </p:spPr>
      </p:pic>
      <p:pic>
        <p:nvPicPr>
          <p:cNvPr id="7" name="Picture 6" descr="Logo&#10;&#10;Description automatically generated">
            <a:extLst>
              <a:ext uri="{FF2B5EF4-FFF2-40B4-BE49-F238E27FC236}">
                <a16:creationId xmlns:a16="http://schemas.microsoft.com/office/drawing/2014/main" id="{34FCA4C1-8775-0AF1-6FA4-7173CE30E889}"/>
              </a:ext>
            </a:extLst>
          </p:cNvPr>
          <p:cNvPicPr>
            <a:picLocks noChangeAspect="1"/>
          </p:cNvPicPr>
          <p:nvPr userDrawn="1"/>
        </p:nvPicPr>
        <p:blipFill>
          <a:blip r:embed="rId3"/>
          <a:stretch>
            <a:fillRect/>
          </a:stretch>
        </p:blipFill>
        <p:spPr>
          <a:xfrm>
            <a:off x="3162300" y="501650"/>
            <a:ext cx="5867400" cy="5854700"/>
          </a:xfrm>
          <a:prstGeom prst="rect">
            <a:avLst/>
          </a:prstGeom>
        </p:spPr>
      </p:pic>
    </p:spTree>
    <p:extLst>
      <p:ext uri="{BB962C8B-B14F-4D97-AF65-F5344CB8AC3E}">
        <p14:creationId xmlns:p14="http://schemas.microsoft.com/office/powerpoint/2010/main" val="2333009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400" b="1">
                <a:latin typeface="+mj-lt"/>
                <a:cs typeface="Arial" panose="020B0604020202020204" pitchFamily="34" charset="0"/>
              </a:defRPr>
            </a:lvl1pPr>
          </a:lstStyle>
          <a:p>
            <a:r>
              <a:rPr lang="en-US" dirty="0"/>
              <a:t>Click to Edit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A587C384-89D6-8141-B091-9776852F31EF}" type="slidenum">
              <a:rPr lang="en-US" altLang="x-none"/>
              <a:pPr>
                <a:defRPr/>
              </a:pPr>
              <a:t>‹#›</a:t>
            </a:fld>
            <a:endParaRPr lang="en-US" altLang="x-none"/>
          </a:p>
        </p:txBody>
      </p:sp>
    </p:spTree>
    <p:extLst>
      <p:ext uri="{BB962C8B-B14F-4D97-AF65-F5344CB8AC3E}">
        <p14:creationId xmlns:p14="http://schemas.microsoft.com/office/powerpoint/2010/main" val="41871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833C988F-EB4A-BE44-AF14-2A0304D0A605}" type="slidenum">
              <a:rPr lang="en-US" altLang="x-none"/>
              <a:pPr>
                <a:defRPr/>
              </a:pPr>
              <a:t>‹#›</a:t>
            </a:fld>
            <a:endParaRPr lang="en-US" altLang="x-none"/>
          </a:p>
        </p:txBody>
      </p:sp>
    </p:spTree>
    <p:extLst>
      <p:ext uri="{BB962C8B-B14F-4D97-AF65-F5344CB8AC3E}">
        <p14:creationId xmlns:p14="http://schemas.microsoft.com/office/powerpoint/2010/main" val="2533212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A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57A4AE-38FF-49CC-A7C5-7CDACA240D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064F11-52B2-48DE-A452-314EFD21FDA2}"/>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745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4F7B-2312-E934-91EA-E03DA758895F}"/>
              </a:ext>
            </a:extLst>
          </p:cNvPr>
          <p:cNvSpPr>
            <a:spLocks noGrp="1"/>
          </p:cNvSpPr>
          <p:nvPr>
            <p:ph type="ctrTitle"/>
          </p:nvPr>
        </p:nvSpPr>
        <p:spPr>
          <a:xfrm>
            <a:off x="1524000" y="721349"/>
            <a:ext cx="9144000" cy="2387600"/>
          </a:xfrm>
        </p:spPr>
        <p:txBody>
          <a:bodyPr anchor="ctr">
            <a:normAutofit/>
          </a:bodyPr>
          <a:lstStyle>
            <a:lvl1pPr algn="ctr">
              <a:defRPr sz="5400" b="1" i="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2F36AC-3FC2-AFF5-69C8-B4D359BFAE78}"/>
              </a:ext>
            </a:extLst>
          </p:cNvPr>
          <p:cNvSpPr>
            <a:spLocks noGrp="1"/>
          </p:cNvSpPr>
          <p:nvPr>
            <p:ph type="subTitle" idx="1"/>
          </p:nvPr>
        </p:nvSpPr>
        <p:spPr>
          <a:xfrm>
            <a:off x="3963988" y="3429000"/>
            <a:ext cx="7543800" cy="1655762"/>
          </a:xfrm>
        </p:spPr>
        <p:txBody>
          <a:bodyPr anchor="ct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D24E4030-8421-70BE-1441-05F039774B80}"/>
              </a:ext>
            </a:extLst>
          </p:cNvPr>
          <p:cNvSpPr>
            <a:spLocks noGrp="1"/>
          </p:cNvSpPr>
          <p:nvPr>
            <p:ph type="dt" sz="half" idx="10"/>
          </p:nvPr>
        </p:nvSpPr>
        <p:spPr/>
        <p:txBody>
          <a:bodyPr/>
          <a:lstStyle/>
          <a:p>
            <a:r>
              <a:rPr lang="en-US"/>
              <a:t>Name</a:t>
            </a:r>
          </a:p>
          <a:p>
            <a:fld id="{1B813889-37FD-1644-A1D3-C248A95E7ABF}" type="datetime1">
              <a:rPr lang="en-US" smtClean="0"/>
              <a:t>8/18/2023</a:t>
            </a:fld>
            <a:endParaRPr lang="en-US" dirty="0"/>
          </a:p>
        </p:txBody>
      </p:sp>
      <p:sp>
        <p:nvSpPr>
          <p:cNvPr id="11" name="Footer Placeholder 10">
            <a:extLst>
              <a:ext uri="{FF2B5EF4-FFF2-40B4-BE49-F238E27FC236}">
                <a16:creationId xmlns:a16="http://schemas.microsoft.com/office/drawing/2014/main" id="{5758CCED-B1E5-07AF-D8BB-C369D3F6C8A0}"/>
              </a:ext>
            </a:extLst>
          </p:cNvPr>
          <p:cNvSpPr>
            <a:spLocks noGrp="1"/>
          </p:cNvSpPr>
          <p:nvPr>
            <p:ph type="ftr" sz="quarter" idx="11"/>
          </p:nvPr>
        </p:nvSpPr>
        <p:spPr/>
        <p:txBody>
          <a:bodyPr/>
          <a:lstStyle/>
          <a:p>
            <a:r>
              <a:rPr lang="en-US"/>
              <a:t>Title/Document</a:t>
            </a:r>
            <a:endParaRPr lang="en-US" dirty="0"/>
          </a:p>
        </p:txBody>
      </p:sp>
      <p:sp>
        <p:nvSpPr>
          <p:cNvPr id="12" name="Slide Number Placeholder 11">
            <a:extLst>
              <a:ext uri="{FF2B5EF4-FFF2-40B4-BE49-F238E27FC236}">
                <a16:creationId xmlns:a16="http://schemas.microsoft.com/office/drawing/2014/main" id="{FAC248CE-76FA-FDA9-7448-8F83049013FC}"/>
              </a:ext>
            </a:extLst>
          </p:cNvPr>
          <p:cNvSpPr>
            <a:spLocks noGrp="1"/>
          </p:cNvSpPr>
          <p:nvPr>
            <p:ph type="sldNum" sz="quarter" idx="12"/>
          </p:nvPr>
        </p:nvSpPr>
        <p:spPr/>
        <p:txBody>
          <a:bodyPr/>
          <a:lstStyle/>
          <a:p>
            <a:r>
              <a:rPr lang="en-US"/>
              <a:t>Page No. </a:t>
            </a:r>
            <a:fld id="{87A32D22-8C86-3247-88A0-387DA8211AB4}" type="slidenum">
              <a:rPr lang="en-US" smtClean="0"/>
              <a:pPr/>
              <a:t>‹#›</a:t>
            </a:fld>
            <a:endParaRPr lang="en-US" dirty="0"/>
          </a:p>
        </p:txBody>
      </p:sp>
      <p:sp>
        <p:nvSpPr>
          <p:cNvPr id="13" name="Rectangle 12">
            <a:extLst>
              <a:ext uri="{FF2B5EF4-FFF2-40B4-BE49-F238E27FC236}">
                <a16:creationId xmlns:a16="http://schemas.microsoft.com/office/drawing/2014/main" id="{715B45B0-4815-EE34-9952-6869C51A5FEA}"/>
              </a:ext>
            </a:extLst>
          </p:cNvPr>
          <p:cNvSpPr/>
          <p:nvPr userDrawn="1"/>
        </p:nvSpPr>
        <p:spPr>
          <a:xfrm>
            <a:off x="119869" y="5143855"/>
            <a:ext cx="6469844" cy="1240711"/>
          </a:xfrm>
          <a:prstGeom prst="rect">
            <a:avLst/>
          </a:prstGeom>
          <a:noFill/>
        </p:spPr>
        <p:txBody>
          <a:bodyPr wrap="square">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dirty="0">
                <a:latin typeface="Arial" panose="020B0604020202020204" pitchFamily="34" charset="0"/>
                <a:cs typeface="Arial" panose="020B0604020202020204" pitchFamily="34" charset="0"/>
              </a:rPr>
              <a:t>Export Controlled EAR99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rgbClr val="333333"/>
                </a:solidFill>
                <a:effectLst/>
                <a:latin typeface="Arial" panose="020B0604020202020204" pitchFamily="34" charset="0"/>
                <a:cs typeface="Arial" panose="020B0604020202020204" pitchFamily="34" charset="0"/>
              </a:rPr>
              <a:t>This document contains data within the purview of the U.S. Export Administration Regulations (EAR), 15 CFR 730-774, and is classified as EAR99/NLR. The document may be used only to fulfill responsibilities of the parties or of a Cooperating Agency of a NASA EHP program partner (CSA, ESA, JAXA) and their contractors in furtherance of the ISS Intergovernmental Agreement and EHP MOUs. Re-transfer or disclosure to, or use by, any entity other than EHP Program International Partner countries, or use for any other purpose, requires prior U.S. Government authorization.</a:t>
            </a:r>
            <a:endParaRPr kumimoji="0" lang="en-US" sz="1300" b="0"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612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F205-60CD-E873-2221-CAA361DDCB1F}"/>
              </a:ext>
            </a:extLst>
          </p:cNvPr>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65AAF0-B64F-AF9A-F647-3A1673B6654F}"/>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2B2050-940C-05B5-EA39-B5C3F7D5C16F}"/>
              </a:ext>
            </a:extLst>
          </p:cNvPr>
          <p:cNvSpPr>
            <a:spLocks noGrp="1"/>
          </p:cNvSpPr>
          <p:nvPr>
            <p:ph type="dt" sz="half" idx="10"/>
          </p:nvPr>
        </p:nvSpPr>
        <p:spPr/>
        <p:txBody>
          <a:bodyPr/>
          <a:lstStyle/>
          <a:p>
            <a:r>
              <a:rPr lang="en-US" dirty="0"/>
              <a:t>Lem Carpenter</a:t>
            </a:r>
          </a:p>
          <a:p>
            <a:fld id="{1B813889-37FD-1644-A1D3-C248A95E7ABF}" type="datetime1">
              <a:rPr lang="en-US" smtClean="0"/>
              <a:pPr/>
              <a:t>8/18/2023</a:t>
            </a:fld>
            <a:endParaRPr lang="en-US" dirty="0"/>
          </a:p>
        </p:txBody>
      </p:sp>
      <p:sp>
        <p:nvSpPr>
          <p:cNvPr id="5" name="Footer Placeholder 4">
            <a:extLst>
              <a:ext uri="{FF2B5EF4-FFF2-40B4-BE49-F238E27FC236}">
                <a16:creationId xmlns:a16="http://schemas.microsoft.com/office/drawing/2014/main" id="{6A4E9D7A-35CA-72FC-2F65-59B2162481CD}"/>
              </a:ext>
            </a:extLst>
          </p:cNvPr>
          <p:cNvSpPr>
            <a:spLocks noGrp="1"/>
          </p:cNvSpPr>
          <p:nvPr>
            <p:ph type="ftr" sz="quarter" idx="11"/>
          </p:nvPr>
        </p:nvSpPr>
        <p:spPr/>
        <p:txBody>
          <a:bodyPr/>
          <a:lstStyle/>
          <a:p>
            <a:r>
              <a:rPr lang="en-US" dirty="0"/>
              <a:t>EHP SE&amp;I Risks</a:t>
            </a:r>
          </a:p>
        </p:txBody>
      </p:sp>
      <p:sp>
        <p:nvSpPr>
          <p:cNvPr id="6" name="Slide Number Placeholder 5">
            <a:extLst>
              <a:ext uri="{FF2B5EF4-FFF2-40B4-BE49-F238E27FC236}">
                <a16:creationId xmlns:a16="http://schemas.microsoft.com/office/drawing/2014/main" id="{2942AB8B-2D2C-3BF0-6938-6C3BC86C0969}"/>
              </a:ext>
            </a:extLst>
          </p:cNvPr>
          <p:cNvSpPr>
            <a:spLocks noGrp="1"/>
          </p:cNvSpPr>
          <p:nvPr>
            <p:ph type="sldNum" sz="quarter" idx="12"/>
          </p:nvPr>
        </p:nvSpPr>
        <p:spPr/>
        <p:txBody>
          <a:bodyPr/>
          <a:lstStyle/>
          <a:p>
            <a:r>
              <a:rPr lang="en-US"/>
              <a:t>Page No. </a:t>
            </a:r>
            <a:fld id="{87A32D22-8C86-3247-88A0-387DA8211AB4}" type="slidenum">
              <a:rPr lang="en-US" smtClean="0"/>
              <a:pPr/>
              <a:t>‹#›</a:t>
            </a:fld>
            <a:endParaRPr lang="en-US" dirty="0"/>
          </a:p>
        </p:txBody>
      </p:sp>
    </p:spTree>
    <p:extLst>
      <p:ext uri="{BB962C8B-B14F-4D97-AF65-F5344CB8AC3E}">
        <p14:creationId xmlns:p14="http://schemas.microsoft.com/office/powerpoint/2010/main" val="2175610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F205-60CD-E873-2221-CAA361DDCB1F}"/>
              </a:ext>
            </a:extLst>
          </p:cNvPr>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65AAF0-B64F-AF9A-F647-3A1673B6654F}"/>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92347EC-F730-9876-4899-A866238D6813}"/>
              </a:ext>
            </a:extLst>
          </p:cNvPr>
          <p:cNvSpPr>
            <a:spLocks noGrp="1"/>
          </p:cNvSpPr>
          <p:nvPr>
            <p:ph type="dt" sz="half" idx="10"/>
          </p:nvPr>
        </p:nvSpPr>
        <p:spPr/>
        <p:txBody>
          <a:bodyPr/>
          <a:lstStyle/>
          <a:p>
            <a:r>
              <a:rPr lang="en-US" dirty="0"/>
              <a:t>Lem Carpenter</a:t>
            </a:r>
          </a:p>
          <a:p>
            <a:fld id="{1B813889-37FD-1644-A1D3-C248A95E7ABF}" type="datetime1">
              <a:rPr lang="en-US" smtClean="0"/>
              <a:pPr/>
              <a:t>8/18/2023</a:t>
            </a:fld>
            <a:endParaRPr lang="en-US" dirty="0"/>
          </a:p>
        </p:txBody>
      </p:sp>
      <p:sp>
        <p:nvSpPr>
          <p:cNvPr id="5" name="Footer Placeholder 4">
            <a:extLst>
              <a:ext uri="{FF2B5EF4-FFF2-40B4-BE49-F238E27FC236}">
                <a16:creationId xmlns:a16="http://schemas.microsoft.com/office/drawing/2014/main" id="{830C9EE0-59E4-0C22-F8A7-9663F3DD83AD}"/>
              </a:ext>
            </a:extLst>
          </p:cNvPr>
          <p:cNvSpPr>
            <a:spLocks noGrp="1"/>
          </p:cNvSpPr>
          <p:nvPr>
            <p:ph type="ftr" sz="quarter" idx="11"/>
          </p:nvPr>
        </p:nvSpPr>
        <p:spPr/>
        <p:txBody>
          <a:bodyPr/>
          <a:lstStyle/>
          <a:p>
            <a:r>
              <a:rPr lang="en-US" dirty="0"/>
              <a:t>EHP SE&amp;I Risks</a:t>
            </a:r>
          </a:p>
        </p:txBody>
      </p:sp>
      <p:sp>
        <p:nvSpPr>
          <p:cNvPr id="6" name="Slide Number Placeholder 5">
            <a:extLst>
              <a:ext uri="{FF2B5EF4-FFF2-40B4-BE49-F238E27FC236}">
                <a16:creationId xmlns:a16="http://schemas.microsoft.com/office/drawing/2014/main" id="{F3708261-D3C9-E7AF-5AB5-84BB56A58A78}"/>
              </a:ext>
            </a:extLst>
          </p:cNvPr>
          <p:cNvSpPr>
            <a:spLocks noGrp="1"/>
          </p:cNvSpPr>
          <p:nvPr>
            <p:ph type="sldNum" sz="quarter" idx="12"/>
          </p:nvPr>
        </p:nvSpPr>
        <p:spPr/>
        <p:txBody>
          <a:bodyPr/>
          <a:lstStyle/>
          <a:p>
            <a:r>
              <a:rPr lang="en-US"/>
              <a:t>Page No. </a:t>
            </a:r>
            <a:fld id="{87A32D22-8C86-3247-88A0-387DA8211AB4}" type="slidenum">
              <a:rPr lang="en-US" smtClean="0"/>
              <a:pPr/>
              <a:t>‹#›</a:t>
            </a:fld>
            <a:endParaRPr lang="en-US" dirty="0"/>
          </a:p>
        </p:txBody>
      </p:sp>
    </p:spTree>
    <p:extLst>
      <p:ext uri="{BB962C8B-B14F-4D97-AF65-F5344CB8AC3E}">
        <p14:creationId xmlns:p14="http://schemas.microsoft.com/office/powerpoint/2010/main" val="1195252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00B25-B55D-07B6-3D7A-17EFE1C3D579}"/>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6A3FD8-7230-24B5-4017-10BCEB7539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9051E6-4A82-8220-62A5-74DDF6605F8E}"/>
              </a:ext>
            </a:extLst>
          </p:cNvPr>
          <p:cNvSpPr>
            <a:spLocks noGrp="1"/>
          </p:cNvSpPr>
          <p:nvPr>
            <p:ph type="dt" sz="half" idx="10"/>
          </p:nvPr>
        </p:nvSpPr>
        <p:spPr/>
        <p:txBody>
          <a:bodyPr/>
          <a:lstStyle/>
          <a:p>
            <a:r>
              <a:rPr lang="en-US"/>
              <a:t>Name</a:t>
            </a:r>
          </a:p>
          <a:p>
            <a:fld id="{1B813889-37FD-1644-A1D3-C248A95E7ABF}" type="datetime1">
              <a:rPr lang="en-US" smtClean="0"/>
              <a:t>8/18/2023</a:t>
            </a:fld>
            <a:endParaRPr lang="en-US" dirty="0"/>
          </a:p>
        </p:txBody>
      </p:sp>
      <p:sp>
        <p:nvSpPr>
          <p:cNvPr id="5" name="Footer Placeholder 4">
            <a:extLst>
              <a:ext uri="{FF2B5EF4-FFF2-40B4-BE49-F238E27FC236}">
                <a16:creationId xmlns:a16="http://schemas.microsoft.com/office/drawing/2014/main" id="{2B034169-B2CE-0C1E-9FB1-83E1D135F63C}"/>
              </a:ext>
            </a:extLst>
          </p:cNvPr>
          <p:cNvSpPr>
            <a:spLocks noGrp="1"/>
          </p:cNvSpPr>
          <p:nvPr>
            <p:ph type="ftr" sz="quarter" idx="11"/>
          </p:nvPr>
        </p:nvSpPr>
        <p:spPr/>
        <p:txBody>
          <a:bodyPr/>
          <a:lstStyle/>
          <a:p>
            <a:r>
              <a:rPr lang="en-US"/>
              <a:t>Title/Document</a:t>
            </a:r>
            <a:endParaRPr lang="en-US" dirty="0"/>
          </a:p>
        </p:txBody>
      </p:sp>
      <p:sp>
        <p:nvSpPr>
          <p:cNvPr id="6" name="Slide Number Placeholder 5">
            <a:extLst>
              <a:ext uri="{FF2B5EF4-FFF2-40B4-BE49-F238E27FC236}">
                <a16:creationId xmlns:a16="http://schemas.microsoft.com/office/drawing/2014/main" id="{5C771340-8F8D-DCEF-A1C0-CEBA15016BD4}"/>
              </a:ext>
            </a:extLst>
          </p:cNvPr>
          <p:cNvSpPr>
            <a:spLocks noGrp="1"/>
          </p:cNvSpPr>
          <p:nvPr>
            <p:ph type="sldNum" sz="quarter" idx="12"/>
          </p:nvPr>
        </p:nvSpPr>
        <p:spPr/>
        <p:txBody>
          <a:bodyPr/>
          <a:lstStyle/>
          <a:p>
            <a:r>
              <a:rPr lang="en-US"/>
              <a:t>Page No. </a:t>
            </a:r>
            <a:fld id="{87A32D22-8C86-3247-88A0-387DA8211AB4}" type="slidenum">
              <a:rPr lang="en-US" smtClean="0"/>
              <a:pPr/>
              <a:t>‹#›</a:t>
            </a:fld>
            <a:endParaRPr lang="en-US" dirty="0"/>
          </a:p>
        </p:txBody>
      </p:sp>
    </p:spTree>
    <p:extLst>
      <p:ext uri="{BB962C8B-B14F-4D97-AF65-F5344CB8AC3E}">
        <p14:creationId xmlns:p14="http://schemas.microsoft.com/office/powerpoint/2010/main" val="2204508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5C02-79D4-F1B8-868E-47667464388C}"/>
              </a:ext>
            </a:extLst>
          </p:cNvPr>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D429F9-42F6-C194-BC24-0849B14E9B3B}"/>
              </a:ext>
            </a:extLst>
          </p:cNvPr>
          <p:cNvSpPr>
            <a:spLocks noGrp="1"/>
          </p:cNvSpPr>
          <p:nvPr>
            <p:ph sz="half" idx="1"/>
          </p:nvPr>
        </p:nvSpPr>
        <p:spPr>
          <a:xfrm>
            <a:off x="384048" y="1097279"/>
            <a:ext cx="5486400" cy="521208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F244391-86D2-D1C5-3D9F-B4F758FEDCED}"/>
              </a:ext>
            </a:extLst>
          </p:cNvPr>
          <p:cNvSpPr>
            <a:spLocks noGrp="1"/>
          </p:cNvSpPr>
          <p:nvPr>
            <p:ph sz="half" idx="2"/>
          </p:nvPr>
        </p:nvSpPr>
        <p:spPr>
          <a:xfrm>
            <a:off x="6321554" y="1097279"/>
            <a:ext cx="5489446" cy="521208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EBD962-2A0D-7A3B-2BD1-BB9CD08A111A}"/>
              </a:ext>
            </a:extLst>
          </p:cNvPr>
          <p:cNvSpPr>
            <a:spLocks noGrp="1"/>
          </p:cNvSpPr>
          <p:nvPr>
            <p:ph type="dt" sz="half" idx="10"/>
          </p:nvPr>
        </p:nvSpPr>
        <p:spPr/>
        <p:txBody>
          <a:bodyPr/>
          <a:lstStyle/>
          <a:p>
            <a:r>
              <a:rPr lang="en-US"/>
              <a:t>Name</a:t>
            </a:r>
          </a:p>
          <a:p>
            <a:fld id="{1B813889-37FD-1644-A1D3-C248A95E7ABF}" type="datetime1">
              <a:rPr lang="en-US" smtClean="0"/>
              <a:t>8/18/2023</a:t>
            </a:fld>
            <a:endParaRPr lang="en-US" dirty="0"/>
          </a:p>
        </p:txBody>
      </p:sp>
      <p:sp>
        <p:nvSpPr>
          <p:cNvPr id="6" name="Footer Placeholder 5">
            <a:extLst>
              <a:ext uri="{FF2B5EF4-FFF2-40B4-BE49-F238E27FC236}">
                <a16:creationId xmlns:a16="http://schemas.microsoft.com/office/drawing/2014/main" id="{D2A9AFFB-E64C-8679-6121-3F5E491BADBC}"/>
              </a:ext>
            </a:extLst>
          </p:cNvPr>
          <p:cNvSpPr>
            <a:spLocks noGrp="1"/>
          </p:cNvSpPr>
          <p:nvPr>
            <p:ph type="ftr" sz="quarter" idx="11"/>
          </p:nvPr>
        </p:nvSpPr>
        <p:spPr/>
        <p:txBody>
          <a:bodyPr/>
          <a:lstStyle/>
          <a:p>
            <a:r>
              <a:rPr lang="en-US"/>
              <a:t>Title/Document</a:t>
            </a:r>
            <a:endParaRPr lang="en-US" dirty="0"/>
          </a:p>
        </p:txBody>
      </p:sp>
      <p:sp>
        <p:nvSpPr>
          <p:cNvPr id="7" name="Slide Number Placeholder 6">
            <a:extLst>
              <a:ext uri="{FF2B5EF4-FFF2-40B4-BE49-F238E27FC236}">
                <a16:creationId xmlns:a16="http://schemas.microsoft.com/office/drawing/2014/main" id="{CD6C55A5-AA73-6A62-746D-7E23799C5893}"/>
              </a:ext>
            </a:extLst>
          </p:cNvPr>
          <p:cNvSpPr>
            <a:spLocks noGrp="1"/>
          </p:cNvSpPr>
          <p:nvPr>
            <p:ph type="sldNum" sz="quarter" idx="12"/>
          </p:nvPr>
        </p:nvSpPr>
        <p:spPr/>
        <p:txBody>
          <a:bodyPr/>
          <a:lstStyle/>
          <a:p>
            <a:r>
              <a:rPr lang="en-US"/>
              <a:t>Page No. </a:t>
            </a:r>
            <a:fld id="{87A32D22-8C86-3247-88A0-387DA8211AB4}" type="slidenum">
              <a:rPr lang="en-US" smtClean="0"/>
              <a:pPr/>
              <a:t>‹#›</a:t>
            </a:fld>
            <a:endParaRPr lang="en-US" dirty="0"/>
          </a:p>
        </p:txBody>
      </p:sp>
    </p:spTree>
    <p:extLst>
      <p:ext uri="{BB962C8B-B14F-4D97-AF65-F5344CB8AC3E}">
        <p14:creationId xmlns:p14="http://schemas.microsoft.com/office/powerpoint/2010/main" val="7199362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9.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0"/>
            <a:ext cx="12192000" cy="606829"/>
          </a:xfrm>
          <a:prstGeom prst="rect">
            <a:avLst/>
          </a:prstGeom>
          <a:solidFill>
            <a:srgbClr val="000000"/>
          </a:solidFill>
          <a:ln>
            <a:noFill/>
          </a:ln>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defTabSz="457200" fontAlgn="base">
              <a:spcBef>
                <a:spcPct val="20000"/>
              </a:spcBef>
              <a:spcAft>
                <a:spcPct val="0"/>
              </a:spcAft>
              <a:defRPr/>
            </a:pPr>
            <a:endParaRPr lang="en-US" altLang="en-US" sz="1800">
              <a:solidFill>
                <a:srgbClr val="000000"/>
              </a:solidFill>
              <a:latin typeface="Arial" charset="0"/>
            </a:endParaRPr>
          </a:p>
        </p:txBody>
      </p:sp>
      <p:sp>
        <p:nvSpPr>
          <p:cNvPr id="1028" name="Title Placeholder 1"/>
          <p:cNvSpPr>
            <a:spLocks noGrp="1"/>
          </p:cNvSpPr>
          <p:nvPr>
            <p:ph type="title"/>
          </p:nvPr>
        </p:nvSpPr>
        <p:spPr bwMode="auto">
          <a:xfrm>
            <a:off x="157692" y="132080"/>
            <a:ext cx="10663615" cy="43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dirty="0"/>
              <a:t>Click to Edit Title</a:t>
            </a:r>
          </a:p>
        </p:txBody>
      </p:sp>
      <p:sp>
        <p:nvSpPr>
          <p:cNvPr id="1029" name="Text Placeholder 2"/>
          <p:cNvSpPr>
            <a:spLocks noGrp="1"/>
          </p:cNvSpPr>
          <p:nvPr>
            <p:ph type="body" idx="1"/>
          </p:nvPr>
        </p:nvSpPr>
        <p:spPr bwMode="auto">
          <a:xfrm>
            <a:off x="609600" y="1003301"/>
            <a:ext cx="10972800"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endParaRPr lang="en-US" altLang="x-none" dirty="0"/>
          </a:p>
        </p:txBody>
      </p:sp>
      <p:sp>
        <p:nvSpPr>
          <p:cNvPr id="6" name="Slide Number Placeholder 5"/>
          <p:cNvSpPr>
            <a:spLocks noGrp="1"/>
          </p:cNvSpPr>
          <p:nvPr>
            <p:ph type="sldNum" sz="quarter" idx="4"/>
          </p:nvPr>
        </p:nvSpPr>
        <p:spPr>
          <a:xfrm>
            <a:off x="9322224" y="6617970"/>
            <a:ext cx="2844800" cy="24131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000000"/>
                </a:solidFill>
                <a:latin typeface="+mn-lt"/>
              </a:defRPr>
            </a:lvl1pPr>
          </a:lstStyle>
          <a:p>
            <a:pPr defTabSz="457200" fontAlgn="base">
              <a:spcBef>
                <a:spcPct val="0"/>
              </a:spcBef>
              <a:spcAft>
                <a:spcPct val="0"/>
              </a:spcAft>
              <a:defRPr/>
            </a:pPr>
            <a:fld id="{F81212BE-DDED-794D-9DBD-821C8354EFEA}" type="slidenum">
              <a:rPr lang="en-US" altLang="x-none" smtClean="0">
                <a:ea typeface="ＭＳ Ｐゴシック" charset="-128"/>
              </a:rPr>
              <a:pPr defTabSz="457200" fontAlgn="base">
                <a:spcBef>
                  <a:spcPct val="0"/>
                </a:spcBef>
                <a:spcAft>
                  <a:spcPct val="0"/>
                </a:spcAft>
                <a:defRPr/>
              </a:pPr>
              <a:t>‹#›</a:t>
            </a:fld>
            <a:endParaRPr lang="en-US" altLang="x-none">
              <a:ea typeface="ＭＳ Ｐゴシック" charset="-128"/>
            </a:endParaRPr>
          </a:p>
        </p:txBody>
      </p:sp>
      <p:pic>
        <p:nvPicPr>
          <p:cNvPr id="8" name="Picture 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568545" y="103188"/>
            <a:ext cx="566355" cy="469053"/>
          </a:xfrm>
          <a:prstGeom prst="rect">
            <a:avLst/>
          </a:prstGeom>
        </p:spPr>
      </p:pic>
      <p:pic>
        <p:nvPicPr>
          <p:cNvPr id="10" name="Picture 9">
            <a:extLst>
              <a:ext uri="{FF2B5EF4-FFF2-40B4-BE49-F238E27FC236}">
                <a16:creationId xmlns:a16="http://schemas.microsoft.com/office/drawing/2014/main" id="{8140422D-9090-418D-8DE7-5B046558D58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072136" y="109402"/>
            <a:ext cx="467934" cy="430197"/>
          </a:xfrm>
          <a:prstGeom prst="rect">
            <a:avLst/>
          </a:prstGeom>
        </p:spPr>
      </p:pic>
    </p:spTree>
    <p:extLst>
      <p:ext uri="{BB962C8B-B14F-4D97-AF65-F5344CB8AC3E}">
        <p14:creationId xmlns:p14="http://schemas.microsoft.com/office/powerpoint/2010/main" val="2182517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Lst>
  <p:hf hdr="0" ftr="0" dt="0"/>
  <p:txStyles>
    <p:titleStyle>
      <a:lvl1pPr algn="l" defTabSz="457200" rtl="0" eaLnBrk="1" fontAlgn="base" hangingPunct="1">
        <a:spcBef>
          <a:spcPct val="0"/>
        </a:spcBef>
        <a:spcAft>
          <a:spcPct val="0"/>
        </a:spcAft>
        <a:defRPr sz="2400" b="1" kern="1200">
          <a:solidFill>
            <a:schemeClr val="bg1"/>
          </a:solidFill>
          <a:latin typeface="+mj-lt"/>
          <a:ea typeface="ヒラギノ角ゴ Pro W3" charset="-128"/>
          <a:cs typeface="Arial" panose="020B0604020202020204" pitchFamily="34" charset="0"/>
        </a:defRPr>
      </a:lvl1pPr>
      <a:lvl2pPr algn="l" defTabSz="457200" rtl="0" eaLnBrk="1" fontAlgn="base" hangingPunct="1">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1" fontAlgn="base" hangingPunct="1">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1" fontAlgn="base" hangingPunct="1">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1" fontAlgn="base" hangingPunct="1">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1" fontAlgn="base" hangingPunct="1">
        <a:spcBef>
          <a:spcPct val="20000"/>
        </a:spcBef>
        <a:spcAft>
          <a:spcPct val="0"/>
        </a:spcAft>
        <a:buFont typeface="Arial" charset="0"/>
        <a:buChar char="•"/>
        <a:defRPr b="1" kern="1200">
          <a:solidFill>
            <a:schemeClr val="tx1"/>
          </a:solidFill>
          <a:latin typeface="+mn-lt"/>
          <a:ea typeface="ヒラギノ角ゴ Pro W3" charset="-128"/>
          <a:cs typeface="Arial"/>
        </a:defRPr>
      </a:lvl1pPr>
      <a:lvl2pPr marL="685800" indent="-228600" algn="l" defTabSz="457200"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Arial"/>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8000" y="1371600"/>
            <a:ext cx="111760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181">
                <a:solidFill>
                  <a:schemeClr val="tx1">
                    <a:tint val="75000"/>
                  </a:schemeClr>
                </a:solidFill>
              </a:defRPr>
            </a:lvl1pPr>
          </a:lstStyle>
          <a:p>
            <a:fld id="{00CB297F-F16D-4C31-8535-6586AFF1CDD6}" type="datetime1">
              <a:rPr lang="en-US" smtClean="0"/>
              <a:t>8/18/2023</a:t>
            </a:fld>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181">
                <a:solidFill>
                  <a:schemeClr val="tx1">
                    <a:tint val="75000"/>
                  </a:schemeClr>
                </a:solidFill>
              </a:defRPr>
            </a:lvl1pPr>
          </a:lstStyle>
          <a:p>
            <a:fld id="{369A7AB8-C288-4B6D-983D-9C88E091BD8F}" type="slidenum">
              <a:rPr lang="en-US" smtClean="0"/>
              <a:t>‹#›</a:t>
            </a:fld>
            <a:endParaRPr lang="en-US"/>
          </a:p>
        </p:txBody>
      </p:sp>
      <p:pic>
        <p:nvPicPr>
          <p:cNvPr id="7" name="Picture 6" descr="PPT6_INNER1_100DPI.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2"/>
            <a:ext cx="12186287" cy="1180407"/>
          </a:xfrm>
          <a:prstGeom prst="rect">
            <a:avLst/>
          </a:prstGeom>
        </p:spPr>
      </p:pic>
      <p:sp>
        <p:nvSpPr>
          <p:cNvPr id="2" name="Title Placeholder 1"/>
          <p:cNvSpPr>
            <a:spLocks noGrp="1"/>
          </p:cNvSpPr>
          <p:nvPr>
            <p:ph type="title"/>
          </p:nvPr>
        </p:nvSpPr>
        <p:spPr>
          <a:xfrm>
            <a:off x="304801" y="0"/>
            <a:ext cx="10540844" cy="1066800"/>
          </a:xfrm>
          <a:prstGeom prst="rect">
            <a:avLst/>
          </a:prstGeom>
        </p:spPr>
        <p:txBody>
          <a:bodyPr vert="horz" lIns="91440" tIns="45720" rIns="91440" bIns="45720" rtlCol="0" anchor="ctr">
            <a:normAutofit/>
          </a:bodyPr>
          <a:lstStyle/>
          <a:p>
            <a:r>
              <a:rPr lang="en-US" dirty="0"/>
              <a:t>Click to edit Master title style</a:t>
            </a:r>
          </a:p>
        </p:txBody>
      </p:sp>
      <p:pic>
        <p:nvPicPr>
          <p:cNvPr id="8" name="Content Placeholder 5" descr="NASA color.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2679" y="91163"/>
            <a:ext cx="1063253" cy="914400"/>
          </a:xfrm>
          <a:prstGeom prst="rect">
            <a:avLst/>
          </a:prstGeom>
        </p:spPr>
      </p:pic>
    </p:spTree>
    <p:extLst>
      <p:ext uri="{BB962C8B-B14F-4D97-AF65-F5344CB8AC3E}">
        <p14:creationId xmlns:p14="http://schemas.microsoft.com/office/powerpoint/2010/main" val="1053413591"/>
      </p:ext>
    </p:extLst>
  </p:cSld>
  <p:clrMap bg1="lt1" tx1="dk1" bg2="lt2" tx2="dk2" accent1="accent1" accent2="accent2" accent3="accent3" accent4="accent4" accent5="accent5" accent6="accent6" hlink="hlink" folHlink="folHlink"/>
  <p:hf hdr="0" dt="0"/>
  <p:txStyles>
    <p:titleStyle>
      <a:lvl1pPr algn="ctr" defTabSz="900113" rtl="0" eaLnBrk="1" latinLnBrk="0" hangingPunct="1">
        <a:spcBef>
          <a:spcPct val="0"/>
        </a:spcBef>
        <a:buNone/>
        <a:defRPr sz="3544" kern="1200">
          <a:solidFill>
            <a:schemeClr val="bg1"/>
          </a:solidFill>
          <a:latin typeface="+mj-lt"/>
          <a:ea typeface="+mj-ea"/>
          <a:cs typeface="+mj-cs"/>
        </a:defRPr>
      </a:lvl1pPr>
    </p:titleStyle>
    <p:bodyStyle>
      <a:lvl1pPr marL="337542" indent="-337542" algn="l" defTabSz="900113" rtl="0" eaLnBrk="1" latinLnBrk="0" hangingPunct="1">
        <a:spcBef>
          <a:spcPct val="20000"/>
        </a:spcBef>
        <a:buFont typeface="Arial" panose="020B0604020202020204" pitchFamily="34" charset="0"/>
        <a:buChar char="•"/>
        <a:defRPr sz="2953" kern="1200">
          <a:solidFill>
            <a:schemeClr val="tx1"/>
          </a:solidFill>
          <a:latin typeface="+mn-lt"/>
          <a:ea typeface="+mn-ea"/>
          <a:cs typeface="+mn-cs"/>
        </a:defRPr>
      </a:lvl1pPr>
      <a:lvl2pPr marL="731342" indent="-281286" algn="l" defTabSz="900113" rtl="0" eaLnBrk="1" latinLnBrk="0" hangingPunct="1">
        <a:spcBef>
          <a:spcPct val="20000"/>
        </a:spcBef>
        <a:buFont typeface="Arial" panose="020B0604020202020204" pitchFamily="34" charset="0"/>
        <a:buChar char="–"/>
        <a:defRPr sz="2559" kern="1200">
          <a:solidFill>
            <a:schemeClr val="tx1"/>
          </a:solidFill>
          <a:latin typeface="+mn-lt"/>
          <a:ea typeface="+mn-ea"/>
          <a:cs typeface="+mn-cs"/>
        </a:defRPr>
      </a:lvl2pPr>
      <a:lvl3pPr marL="1125141" indent="-225028" algn="l" defTabSz="900113" rtl="0" eaLnBrk="1" latinLnBrk="0" hangingPunct="1">
        <a:spcBef>
          <a:spcPct val="20000"/>
        </a:spcBef>
        <a:buFont typeface="Arial" panose="020B0604020202020204" pitchFamily="34" charset="0"/>
        <a:buChar char="•"/>
        <a:defRPr sz="2363" kern="1200">
          <a:solidFill>
            <a:schemeClr val="tx1"/>
          </a:solidFill>
          <a:latin typeface="+mn-lt"/>
          <a:ea typeface="+mn-ea"/>
          <a:cs typeface="+mn-cs"/>
        </a:defRPr>
      </a:lvl3pPr>
      <a:lvl4pPr marL="1575197" indent="-225028" algn="l" defTabSz="900113"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4pPr>
      <a:lvl5pPr marL="2025253" indent="-225028" algn="l" defTabSz="900113" rtl="0" eaLnBrk="1" latinLnBrk="0" hangingPunct="1">
        <a:spcBef>
          <a:spcPct val="20000"/>
        </a:spcBef>
        <a:buFont typeface="Arial" panose="020B0604020202020204" pitchFamily="34" charset="0"/>
        <a:buChar char="»"/>
        <a:defRPr sz="1772" kern="1200">
          <a:solidFill>
            <a:schemeClr val="tx1"/>
          </a:solidFill>
          <a:latin typeface="+mn-lt"/>
          <a:ea typeface="+mn-ea"/>
          <a:cs typeface="+mn-cs"/>
        </a:defRPr>
      </a:lvl5pPr>
      <a:lvl6pPr marL="2475309" indent="-225028" algn="l" defTabSz="900113"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25366" indent="-225028" algn="l" defTabSz="900113"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375422" indent="-225028" algn="l" defTabSz="900113"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25478" indent="-225028" algn="l" defTabSz="900113"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p:bodyStyle>
    <p:otherStyle>
      <a:defPPr>
        <a:defRPr lang="en-US"/>
      </a:defPPr>
      <a:lvl1pPr marL="0" algn="l" defTabSz="900113" rtl="0" eaLnBrk="1" latinLnBrk="0" hangingPunct="1">
        <a:defRPr sz="1772" kern="1200">
          <a:solidFill>
            <a:schemeClr val="tx1"/>
          </a:solidFill>
          <a:latin typeface="+mn-lt"/>
          <a:ea typeface="+mn-ea"/>
          <a:cs typeface="+mn-cs"/>
        </a:defRPr>
      </a:lvl1pPr>
      <a:lvl2pPr marL="450056" algn="l" defTabSz="900113" rtl="0" eaLnBrk="1" latinLnBrk="0" hangingPunct="1">
        <a:defRPr sz="1772" kern="1200">
          <a:solidFill>
            <a:schemeClr val="tx1"/>
          </a:solidFill>
          <a:latin typeface="+mn-lt"/>
          <a:ea typeface="+mn-ea"/>
          <a:cs typeface="+mn-cs"/>
        </a:defRPr>
      </a:lvl2pPr>
      <a:lvl3pPr marL="900113" algn="l" defTabSz="900113" rtl="0" eaLnBrk="1" latinLnBrk="0" hangingPunct="1">
        <a:defRPr sz="1772" kern="1200">
          <a:solidFill>
            <a:schemeClr val="tx1"/>
          </a:solidFill>
          <a:latin typeface="+mn-lt"/>
          <a:ea typeface="+mn-ea"/>
          <a:cs typeface="+mn-cs"/>
        </a:defRPr>
      </a:lvl3pPr>
      <a:lvl4pPr marL="1350169" algn="l" defTabSz="900113" rtl="0" eaLnBrk="1" latinLnBrk="0" hangingPunct="1">
        <a:defRPr sz="1772" kern="1200">
          <a:solidFill>
            <a:schemeClr val="tx1"/>
          </a:solidFill>
          <a:latin typeface="+mn-lt"/>
          <a:ea typeface="+mn-ea"/>
          <a:cs typeface="+mn-cs"/>
        </a:defRPr>
      </a:lvl4pPr>
      <a:lvl5pPr marL="1800225" algn="l" defTabSz="900113" rtl="0" eaLnBrk="1" latinLnBrk="0" hangingPunct="1">
        <a:defRPr sz="1772" kern="1200">
          <a:solidFill>
            <a:schemeClr val="tx1"/>
          </a:solidFill>
          <a:latin typeface="+mn-lt"/>
          <a:ea typeface="+mn-ea"/>
          <a:cs typeface="+mn-cs"/>
        </a:defRPr>
      </a:lvl5pPr>
      <a:lvl6pPr marL="2250281" algn="l" defTabSz="900113" rtl="0" eaLnBrk="1" latinLnBrk="0" hangingPunct="1">
        <a:defRPr sz="1772" kern="1200">
          <a:solidFill>
            <a:schemeClr val="tx1"/>
          </a:solidFill>
          <a:latin typeface="+mn-lt"/>
          <a:ea typeface="+mn-ea"/>
          <a:cs typeface="+mn-cs"/>
        </a:defRPr>
      </a:lvl6pPr>
      <a:lvl7pPr marL="2700338" algn="l" defTabSz="900113" rtl="0" eaLnBrk="1" latinLnBrk="0" hangingPunct="1">
        <a:defRPr sz="1772" kern="1200">
          <a:solidFill>
            <a:schemeClr val="tx1"/>
          </a:solidFill>
          <a:latin typeface="+mn-lt"/>
          <a:ea typeface="+mn-ea"/>
          <a:cs typeface="+mn-cs"/>
        </a:defRPr>
      </a:lvl7pPr>
      <a:lvl8pPr marL="3150394" algn="l" defTabSz="900113" rtl="0" eaLnBrk="1" latinLnBrk="0" hangingPunct="1">
        <a:defRPr sz="1772" kern="1200">
          <a:solidFill>
            <a:schemeClr val="tx1"/>
          </a:solidFill>
          <a:latin typeface="+mn-lt"/>
          <a:ea typeface="+mn-ea"/>
          <a:cs typeface="+mn-cs"/>
        </a:defRPr>
      </a:lvl8pPr>
      <a:lvl9pPr marL="3600450" algn="l" defTabSz="900113" rtl="0" eaLnBrk="1" latinLnBrk="0" hangingPunct="1">
        <a:defRPr sz="177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15000"/>
            <a:lum/>
          </a:blip>
          <a:srcRect/>
          <a:stretch>
            <a:fillRect/>
          </a:stretch>
        </a:blipFill>
        <a:effectLst/>
      </p:bgPr>
    </p:bg>
    <p:spTree>
      <p:nvGrpSpPr>
        <p:cNvPr id="1" name=""/>
        <p:cNvGrpSpPr/>
        <p:nvPr/>
      </p:nvGrpSpPr>
      <p:grpSpPr>
        <a:xfrm>
          <a:off x="0" y="0"/>
          <a:ext cx="0" cy="0"/>
          <a:chOff x="0" y="0"/>
          <a:chExt cx="0" cy="0"/>
        </a:xfrm>
      </p:grpSpPr>
      <p:sp>
        <p:nvSpPr>
          <p:cNvPr id="14" name="Date Placeholder 13">
            <a:extLst>
              <a:ext uri="{FF2B5EF4-FFF2-40B4-BE49-F238E27FC236}">
                <a16:creationId xmlns:a16="http://schemas.microsoft.com/office/drawing/2014/main" id="{899130DE-68CE-63FC-DFD6-34C5B14A0AC1}"/>
              </a:ext>
            </a:extLst>
          </p:cNvPr>
          <p:cNvSpPr>
            <a:spLocks noGrp="1"/>
          </p:cNvSpPr>
          <p:nvPr>
            <p:ph type="dt" sz="half" idx="2"/>
          </p:nvPr>
        </p:nvSpPr>
        <p:spPr>
          <a:xfrm>
            <a:off x="8764588" y="6431633"/>
            <a:ext cx="2743200" cy="365125"/>
          </a:xfrm>
          <a:prstGeom prst="rect">
            <a:avLst/>
          </a:prstGeom>
        </p:spPr>
        <p:txBody>
          <a:bodyPr vert="horz" lIns="91440" tIns="45720" rIns="91440" bIns="45720" rtlCol="0" anchor="t"/>
          <a:lstStyle>
            <a:lvl1pPr algn="r">
              <a:defRPr sz="1000">
                <a:solidFill>
                  <a:schemeClr val="tx1">
                    <a:tint val="75000"/>
                  </a:schemeClr>
                </a:solidFill>
                <a:latin typeface="Arial" panose="020B0604020202020204" pitchFamily="34" charset="0"/>
                <a:cs typeface="Arial" panose="020B0604020202020204" pitchFamily="34" charset="0"/>
              </a:defRPr>
            </a:lvl1pPr>
          </a:lstStyle>
          <a:p>
            <a:r>
              <a:rPr lang="en-US" dirty="0"/>
              <a:t>Lem Carpenter</a:t>
            </a:r>
          </a:p>
          <a:p>
            <a:fld id="{1B813889-37FD-1644-A1D3-C248A95E7ABF}" type="datetime1">
              <a:rPr lang="en-US" smtClean="0"/>
              <a:pPr/>
              <a:t>8/18/2023</a:t>
            </a:fld>
            <a:endParaRPr lang="en-US" dirty="0"/>
          </a:p>
        </p:txBody>
      </p:sp>
      <p:sp>
        <p:nvSpPr>
          <p:cNvPr id="2" name="Title Placeholder 1">
            <a:extLst>
              <a:ext uri="{FF2B5EF4-FFF2-40B4-BE49-F238E27FC236}">
                <a16:creationId xmlns:a16="http://schemas.microsoft.com/office/drawing/2014/main" id="{0E340D3A-D301-917C-F93D-5E3BCD589F98}"/>
              </a:ext>
            </a:extLst>
          </p:cNvPr>
          <p:cNvSpPr>
            <a:spLocks noGrp="1"/>
          </p:cNvSpPr>
          <p:nvPr>
            <p:ph type="title"/>
          </p:nvPr>
        </p:nvSpPr>
        <p:spPr>
          <a:xfrm>
            <a:off x="0" y="137160"/>
            <a:ext cx="12188952" cy="7772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B40E5-F6B3-CCF2-54AA-D6C616848CAB}"/>
              </a:ext>
            </a:extLst>
          </p:cNvPr>
          <p:cNvSpPr>
            <a:spLocks noGrp="1"/>
          </p:cNvSpPr>
          <p:nvPr>
            <p:ph type="body" idx="1"/>
          </p:nvPr>
        </p:nvSpPr>
        <p:spPr>
          <a:xfrm>
            <a:off x="381000" y="1097280"/>
            <a:ext cx="11430000" cy="5212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C33D9856-73EA-739C-EF41-F31DCE314154}"/>
              </a:ext>
            </a:extLst>
          </p:cNvPr>
          <p:cNvSpPr/>
          <p:nvPr userDrawn="1"/>
        </p:nvSpPr>
        <p:spPr>
          <a:xfrm>
            <a:off x="1524" y="0"/>
            <a:ext cx="12188952" cy="274320"/>
          </a:xfrm>
          <a:prstGeom prst="rect">
            <a:avLst/>
          </a:prstGeom>
          <a:solidFill>
            <a:srgbClr val="3D1D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latin typeface="Arial" panose="020B0604020202020204" pitchFamily="34" charset="0"/>
                <a:cs typeface="Arial" panose="020B0604020202020204" pitchFamily="34" charset="0"/>
              </a:rPr>
              <a:t>CUI//SP-EXPT</a:t>
            </a:r>
          </a:p>
        </p:txBody>
      </p:sp>
      <p:pic>
        <p:nvPicPr>
          <p:cNvPr id="10" name="Picture 9" descr="Logo&#10;&#10;Description automatically generated">
            <a:extLst>
              <a:ext uri="{FF2B5EF4-FFF2-40B4-BE49-F238E27FC236}">
                <a16:creationId xmlns:a16="http://schemas.microsoft.com/office/drawing/2014/main" id="{13E8BC83-4DF5-50D4-3FD5-F60358E8F53A}"/>
              </a:ext>
            </a:extLst>
          </p:cNvPr>
          <p:cNvPicPr>
            <a:picLocks noChangeAspect="1"/>
          </p:cNvPicPr>
          <p:nvPr userDrawn="1"/>
        </p:nvPicPr>
        <p:blipFill>
          <a:blip r:embed="rId15"/>
          <a:stretch>
            <a:fillRect/>
          </a:stretch>
        </p:blipFill>
        <p:spPr>
          <a:xfrm>
            <a:off x="10863243" y="0"/>
            <a:ext cx="1328757" cy="1325880"/>
          </a:xfrm>
          <a:prstGeom prst="rect">
            <a:avLst/>
          </a:prstGeom>
        </p:spPr>
      </p:pic>
      <p:sp>
        <p:nvSpPr>
          <p:cNvPr id="8" name="Line 5">
            <a:extLst>
              <a:ext uri="{FF2B5EF4-FFF2-40B4-BE49-F238E27FC236}">
                <a16:creationId xmlns:a16="http://schemas.microsoft.com/office/drawing/2014/main" id="{DB4BF5FF-01F8-3226-43D6-8C6D8BD305EC}"/>
              </a:ext>
            </a:extLst>
          </p:cNvPr>
          <p:cNvSpPr>
            <a:spLocks noChangeShapeType="1"/>
          </p:cNvSpPr>
          <p:nvPr userDrawn="1"/>
        </p:nvSpPr>
        <p:spPr bwMode="auto">
          <a:xfrm flipH="1">
            <a:off x="381000" y="6399213"/>
            <a:ext cx="1143000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 name="Slide Number Placeholder 14">
            <a:extLst>
              <a:ext uri="{FF2B5EF4-FFF2-40B4-BE49-F238E27FC236}">
                <a16:creationId xmlns:a16="http://schemas.microsoft.com/office/drawing/2014/main" id="{D5B5EA3A-5015-A723-1B51-40328B547560}"/>
              </a:ext>
            </a:extLst>
          </p:cNvPr>
          <p:cNvSpPr>
            <a:spLocks noGrp="1"/>
          </p:cNvSpPr>
          <p:nvPr>
            <p:ph type="sldNum" sz="quarter" idx="4"/>
          </p:nvPr>
        </p:nvSpPr>
        <p:spPr>
          <a:xfrm>
            <a:off x="495300" y="6431633"/>
            <a:ext cx="2743200" cy="365125"/>
          </a:xfrm>
          <a:prstGeom prst="rect">
            <a:avLst/>
          </a:prstGeom>
        </p:spPr>
        <p:txBody>
          <a:bodyPr vert="horz" lIns="91440" tIns="45720" rIns="91440" bIns="45720" rtlCol="0" anchor="t"/>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a:t>Page No. </a:t>
            </a:r>
            <a:fld id="{87A32D22-8C86-3247-88A0-387DA8211AB4}" type="slidenum">
              <a:rPr lang="en-US" smtClean="0"/>
              <a:pPr/>
              <a:t>‹#›</a:t>
            </a:fld>
            <a:endParaRPr lang="en-US" dirty="0"/>
          </a:p>
        </p:txBody>
      </p:sp>
      <p:sp>
        <p:nvSpPr>
          <p:cNvPr id="16" name="Footer Placeholder 15">
            <a:extLst>
              <a:ext uri="{FF2B5EF4-FFF2-40B4-BE49-F238E27FC236}">
                <a16:creationId xmlns:a16="http://schemas.microsoft.com/office/drawing/2014/main" id="{65DE3DF0-C388-7218-7774-06E90EA6EBDA}"/>
              </a:ext>
            </a:extLst>
          </p:cNvPr>
          <p:cNvSpPr>
            <a:spLocks noGrp="1"/>
          </p:cNvSpPr>
          <p:nvPr>
            <p:ph type="ftr" sz="quarter" idx="3"/>
          </p:nvPr>
        </p:nvSpPr>
        <p:spPr>
          <a:xfrm>
            <a:off x="4038600" y="6431633"/>
            <a:ext cx="4114800" cy="365125"/>
          </a:xfrm>
          <a:prstGeom prst="rect">
            <a:avLst/>
          </a:prstGeom>
        </p:spPr>
        <p:txBody>
          <a:bodyPr vert="horz" lIns="91440" tIns="45720" rIns="91440" bIns="45720" rtlCol="0" anchor="t"/>
          <a:lstStyle>
            <a:lvl1pPr algn="ctr">
              <a:defRPr sz="1000">
                <a:solidFill>
                  <a:schemeClr val="tx1">
                    <a:tint val="75000"/>
                  </a:schemeClr>
                </a:solidFill>
                <a:latin typeface="Arial" panose="020B0604020202020204" pitchFamily="34" charset="0"/>
                <a:cs typeface="Arial" panose="020B0604020202020204" pitchFamily="34" charset="0"/>
              </a:defRPr>
            </a:lvl1pPr>
          </a:lstStyle>
          <a:p>
            <a:r>
              <a:rPr lang="en-US" dirty="0"/>
              <a:t>EHP SE&amp;I Risks</a:t>
            </a:r>
          </a:p>
        </p:txBody>
      </p:sp>
    </p:spTree>
    <p:extLst>
      <p:ext uri="{BB962C8B-B14F-4D97-AF65-F5344CB8AC3E}">
        <p14:creationId xmlns:p14="http://schemas.microsoft.com/office/powerpoint/2010/main" val="37820191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32B34-41D2-4F24-A0DC-2B90E7CF0EF5}"/>
              </a:ext>
            </a:extLst>
          </p:cNvPr>
          <p:cNvSpPr>
            <a:spLocks noGrp="1"/>
          </p:cNvSpPr>
          <p:nvPr>
            <p:ph type="ctrTitle"/>
          </p:nvPr>
        </p:nvSpPr>
        <p:spPr>
          <a:xfrm>
            <a:off x="807260" y="855980"/>
            <a:ext cx="7676340" cy="3215322"/>
          </a:xfrm>
        </p:spPr>
        <p:txBody>
          <a:bodyPr/>
          <a:lstStyle/>
          <a:p>
            <a:r>
              <a:rPr lang="en-US" dirty="0"/>
              <a:t>Early Artemis Surface Navigation: Challenges, Approaches, and Opportunities </a:t>
            </a:r>
          </a:p>
        </p:txBody>
      </p:sp>
      <p:sp>
        <p:nvSpPr>
          <p:cNvPr id="3" name="Subtitle 2">
            <a:extLst>
              <a:ext uri="{FF2B5EF4-FFF2-40B4-BE49-F238E27FC236}">
                <a16:creationId xmlns:a16="http://schemas.microsoft.com/office/drawing/2014/main" id="{8A80B3D3-2534-444A-AE5C-ECF150A9371D}"/>
              </a:ext>
            </a:extLst>
          </p:cNvPr>
          <p:cNvSpPr>
            <a:spLocks noGrp="1"/>
          </p:cNvSpPr>
          <p:nvPr>
            <p:ph type="subTitle" idx="1"/>
          </p:nvPr>
        </p:nvSpPr>
        <p:spPr>
          <a:xfrm>
            <a:off x="807260" y="4513580"/>
            <a:ext cx="7676340" cy="1488440"/>
          </a:xfrm>
        </p:spPr>
        <p:txBody>
          <a:bodyPr>
            <a:normAutofit/>
          </a:bodyPr>
          <a:lstStyle/>
          <a:p>
            <a:r>
              <a:rPr lang="en-US" sz="1800" dirty="0">
                <a:latin typeface="+mn-lt"/>
              </a:rPr>
              <a:t>Evan Anzalone, </a:t>
            </a:r>
            <a:r>
              <a:rPr lang="en-US" sz="1800" i="1" dirty="0">
                <a:latin typeface="+mn-lt"/>
              </a:rPr>
              <a:t>NASA/MSFC</a:t>
            </a:r>
          </a:p>
          <a:p>
            <a:pPr marL="0" marR="0">
              <a:spcBef>
                <a:spcPts val="0"/>
              </a:spcBef>
              <a:spcAft>
                <a:spcPts val="0"/>
              </a:spcAft>
            </a:pPr>
            <a:r>
              <a:rPr lang="en-US" sz="1800" dirty="0">
                <a:effectLst/>
                <a:latin typeface="+mn-lt"/>
                <a:ea typeface="Times New Roman" panose="02020603050405020304" pitchFamily="18" charset="0"/>
              </a:rPr>
              <a:t>Lemuel Carpenter, </a:t>
            </a:r>
            <a:r>
              <a:rPr lang="en-US" sz="1800" i="1" dirty="0">
                <a:effectLst/>
                <a:latin typeface="+mn-lt"/>
                <a:ea typeface="Times New Roman" panose="02020603050405020304" pitchFamily="18" charset="0"/>
              </a:rPr>
              <a:t>NASA/LARC</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effectLst/>
                <a:latin typeface="+mn-lt"/>
                <a:ea typeface="Times New Roman" panose="02020603050405020304" pitchFamily="18" charset="0"/>
              </a:rPr>
              <a:t>Cheryl Gramling, </a:t>
            </a:r>
            <a:r>
              <a:rPr lang="en-US" sz="1800" i="1" dirty="0">
                <a:effectLst/>
                <a:latin typeface="+mn-lt"/>
                <a:ea typeface="Times New Roman" panose="02020603050405020304" pitchFamily="18" charset="0"/>
              </a:rPr>
              <a:t>NASA/GSFC</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effectLst/>
                <a:latin typeface="+mn-lt"/>
                <a:ea typeface="Times New Roman" panose="02020603050405020304" pitchFamily="18" charset="0"/>
              </a:rPr>
              <a:t>Laurie Mann, </a:t>
            </a:r>
            <a:r>
              <a:rPr lang="en-US" sz="1800" i="1" dirty="0">
                <a:effectLst/>
                <a:latin typeface="+mn-lt"/>
                <a:ea typeface="Times New Roman" panose="02020603050405020304" pitchFamily="18" charset="0"/>
              </a:rPr>
              <a:t>NASA/GSFC</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effectLst/>
                <a:latin typeface="+mn-lt"/>
                <a:ea typeface="Times New Roman" panose="02020603050405020304" pitchFamily="18" charset="0"/>
              </a:rPr>
              <a:t>Thomas Moody, </a:t>
            </a:r>
            <a:r>
              <a:rPr lang="en-US" sz="1800" i="1" dirty="0">
                <a:effectLst/>
                <a:latin typeface="+mn-lt"/>
                <a:ea typeface="Times New Roman" panose="02020603050405020304" pitchFamily="18" charset="0"/>
              </a:rPr>
              <a:t>NASA/JSC</a:t>
            </a:r>
            <a:endParaRPr lang="en-US" sz="1800" dirty="0">
              <a:effectLst/>
              <a:latin typeface="+mn-lt"/>
              <a:ea typeface="Times New Roman" panose="02020603050405020304" pitchFamily="18" charset="0"/>
            </a:endParaRPr>
          </a:p>
          <a:p>
            <a:endParaRPr lang="en-US" dirty="0"/>
          </a:p>
        </p:txBody>
      </p:sp>
      <p:sp>
        <p:nvSpPr>
          <p:cNvPr id="4" name="Subtitle 2">
            <a:extLst>
              <a:ext uri="{FF2B5EF4-FFF2-40B4-BE49-F238E27FC236}">
                <a16:creationId xmlns:a16="http://schemas.microsoft.com/office/drawing/2014/main" id="{A7FB271D-0038-8823-A7BB-61B7FAA9403D}"/>
              </a:ext>
            </a:extLst>
          </p:cNvPr>
          <p:cNvSpPr txBox="1">
            <a:spLocks/>
          </p:cNvSpPr>
          <p:nvPr/>
        </p:nvSpPr>
        <p:spPr bwMode="auto">
          <a:xfrm>
            <a:off x="10433860" y="5612130"/>
            <a:ext cx="1758140" cy="77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85000" lnSpcReduction="20000"/>
          </a:bodyPr>
          <a:lstStyle>
            <a:lvl1pPr marL="0" indent="0" algn="l" defTabSz="457200" rtl="0" eaLnBrk="1" fontAlgn="base" hangingPunct="1">
              <a:spcBef>
                <a:spcPct val="20000"/>
              </a:spcBef>
              <a:spcAft>
                <a:spcPct val="0"/>
              </a:spcAft>
              <a:buFont typeface="Arial" charset="0"/>
              <a:buNone/>
              <a:defRPr sz="2000" b="0" i="0" kern="1200">
                <a:solidFill>
                  <a:schemeClr val="bg1"/>
                </a:solidFill>
                <a:latin typeface="+mj-lt"/>
                <a:ea typeface="ヒラギノ角ゴ Pro W3" charset="-128"/>
                <a:cs typeface="Arial" panose="020B0604020202020204" pitchFamily="34" charset="0"/>
              </a:defRPr>
            </a:lvl1pPr>
            <a:lvl2pPr marL="457200" indent="0" algn="ctr" defTabSz="457200" rtl="0" eaLnBrk="1" fontAlgn="base" hangingPunct="1">
              <a:spcBef>
                <a:spcPct val="20000"/>
              </a:spcBef>
              <a:spcAft>
                <a:spcPct val="0"/>
              </a:spcAft>
              <a:buFont typeface="Arial" charset="0"/>
              <a:buNone/>
              <a:defRPr sz="2000" kern="1200">
                <a:solidFill>
                  <a:schemeClr val="tx1"/>
                </a:solidFill>
                <a:latin typeface="+mn-lt"/>
                <a:ea typeface="ヒラギノ角ゴ Pro W3" charset="-128"/>
                <a:cs typeface="Arial"/>
              </a:defRPr>
            </a:lvl2pPr>
            <a:lvl3pPr marL="914400" indent="0" algn="ctr" defTabSz="457200" rtl="0" eaLnBrk="1" fontAlgn="base" hangingPunct="1">
              <a:spcBef>
                <a:spcPct val="20000"/>
              </a:spcBef>
              <a:spcAft>
                <a:spcPct val="0"/>
              </a:spcAft>
              <a:buFont typeface="Arial" charset="0"/>
              <a:buNone/>
              <a:defRPr sz="1800" kern="1200">
                <a:solidFill>
                  <a:schemeClr val="tx1"/>
                </a:solidFill>
                <a:latin typeface="+mn-lt"/>
                <a:ea typeface="ヒラギノ角ゴ Pro W3" charset="-128"/>
                <a:cs typeface="Arial"/>
              </a:defRPr>
            </a:lvl3pPr>
            <a:lvl4pPr marL="1371600" indent="0" algn="ctr" defTabSz="457200" rtl="0" eaLnBrk="1" fontAlgn="base" hangingPunct="1">
              <a:spcBef>
                <a:spcPct val="20000"/>
              </a:spcBef>
              <a:spcAft>
                <a:spcPct val="0"/>
              </a:spcAft>
              <a:buFont typeface="Arial" charset="0"/>
              <a:buNone/>
              <a:defRPr sz="1600" kern="1200">
                <a:solidFill>
                  <a:schemeClr val="tx1"/>
                </a:solidFill>
                <a:latin typeface="+mn-lt"/>
                <a:ea typeface="ヒラギノ角ゴ Pro W3" charset="-128"/>
                <a:cs typeface="Arial"/>
              </a:defRPr>
            </a:lvl4pPr>
            <a:lvl5pPr marL="1828800" indent="0" algn="ctr" defTabSz="457200" rtl="0" eaLnBrk="1" fontAlgn="base" hangingPunct="1">
              <a:spcBef>
                <a:spcPct val="20000"/>
              </a:spcBef>
              <a:spcAft>
                <a:spcPct val="0"/>
              </a:spcAft>
              <a:buFont typeface="Arial" charset="0"/>
              <a:buNone/>
              <a:defRPr sz="1600" kern="1200">
                <a:solidFill>
                  <a:schemeClr val="tx1"/>
                </a:solidFill>
                <a:latin typeface="+mn-lt"/>
                <a:ea typeface="ヒラギノ角ゴ Pro W3" charset="-128"/>
                <a:cs typeface="Arial"/>
              </a:defRPr>
            </a:lvl5pPr>
            <a:lvl6pPr marL="2286000" indent="0" algn="ctr" defTabSz="457200"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1600" kern="1200">
                <a:solidFill>
                  <a:schemeClr val="tx1"/>
                </a:solidFill>
                <a:latin typeface="+mn-lt"/>
                <a:ea typeface="+mn-ea"/>
                <a:cs typeface="+mn-cs"/>
              </a:defRPr>
            </a:lvl9pPr>
          </a:lstStyle>
          <a:p>
            <a:r>
              <a:rPr lang="en-US" sz="1800" dirty="0">
                <a:latin typeface="+mn-lt"/>
              </a:rPr>
              <a:t>ION GNSS+</a:t>
            </a:r>
          </a:p>
          <a:p>
            <a:r>
              <a:rPr lang="en-US" sz="1800" dirty="0">
                <a:latin typeface="+mn-lt"/>
              </a:rPr>
              <a:t>Denver, Colorado</a:t>
            </a:r>
          </a:p>
          <a:p>
            <a:r>
              <a:rPr lang="en-US" sz="1800" dirty="0">
                <a:latin typeface="+mn-lt"/>
              </a:rPr>
              <a:t>September 2023</a:t>
            </a:r>
            <a:endParaRPr lang="en-US" sz="1800" dirty="0">
              <a:latin typeface="+mn-lt"/>
              <a:ea typeface="Times New Roman" panose="02020603050405020304" pitchFamily="18" charset="0"/>
            </a:endParaRPr>
          </a:p>
          <a:p>
            <a:endParaRPr lang="en-US" dirty="0"/>
          </a:p>
        </p:txBody>
      </p:sp>
    </p:spTree>
    <p:extLst>
      <p:ext uri="{BB962C8B-B14F-4D97-AF65-F5344CB8AC3E}">
        <p14:creationId xmlns:p14="http://schemas.microsoft.com/office/powerpoint/2010/main" val="186142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A4A40-956D-64C0-4A13-F60559D8997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46A84B0-12FB-B703-BE07-3D1E89019F78}"/>
              </a:ext>
            </a:extLst>
          </p:cNvPr>
          <p:cNvSpPr>
            <a:spLocks noGrp="1"/>
          </p:cNvSpPr>
          <p:nvPr>
            <p:ph idx="1"/>
          </p:nvPr>
        </p:nvSpPr>
        <p:spPr/>
        <p:txBody>
          <a:bodyPr/>
          <a:lstStyle/>
          <a:p>
            <a:r>
              <a:rPr lang="en-US" sz="2400" dirty="0"/>
              <a:t>Artemis Mission Overview – Focus on Early Missions</a:t>
            </a:r>
          </a:p>
          <a:p>
            <a:r>
              <a:rPr lang="en-US" sz="2400" dirty="0"/>
              <a:t>Approach to Requirements Development</a:t>
            </a:r>
          </a:p>
          <a:p>
            <a:r>
              <a:rPr lang="en-US" sz="2400" dirty="0"/>
              <a:t>Trade Study Approach </a:t>
            </a:r>
          </a:p>
          <a:p>
            <a:r>
              <a:rPr lang="en-US" sz="2400" dirty="0"/>
              <a:t>Results and Recommendations for Near-term</a:t>
            </a:r>
          </a:p>
          <a:p>
            <a:r>
              <a:rPr lang="en-US" sz="2400" dirty="0"/>
              <a:t>Next Steps and Forward Work</a:t>
            </a:r>
          </a:p>
        </p:txBody>
      </p:sp>
      <p:sp>
        <p:nvSpPr>
          <p:cNvPr id="4" name="Slide Number Placeholder 3">
            <a:extLst>
              <a:ext uri="{FF2B5EF4-FFF2-40B4-BE49-F238E27FC236}">
                <a16:creationId xmlns:a16="http://schemas.microsoft.com/office/drawing/2014/main" id="{61C4EA34-5DCB-2220-889A-3B9792F979CD}"/>
              </a:ext>
            </a:extLst>
          </p:cNvPr>
          <p:cNvSpPr>
            <a:spLocks noGrp="1"/>
          </p:cNvSpPr>
          <p:nvPr>
            <p:ph type="sldNum" sz="quarter" idx="10"/>
          </p:nvPr>
        </p:nvSpPr>
        <p:spPr/>
        <p:txBody>
          <a:bodyPr/>
          <a:lstStyle/>
          <a:p>
            <a:pPr>
              <a:defRPr/>
            </a:pPr>
            <a:fld id="{A587C384-89D6-8141-B091-9776852F31EF}" type="slidenum">
              <a:rPr lang="en-US" altLang="x-none" smtClean="0"/>
              <a:pPr>
                <a:defRPr/>
              </a:pPr>
              <a:t>2</a:t>
            </a:fld>
            <a:endParaRPr lang="en-US" altLang="x-none"/>
          </a:p>
        </p:txBody>
      </p:sp>
    </p:spTree>
    <p:extLst>
      <p:ext uri="{BB962C8B-B14F-4D97-AF65-F5344CB8AC3E}">
        <p14:creationId xmlns:p14="http://schemas.microsoft.com/office/powerpoint/2010/main" val="2486074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5B3BF-AECC-F4D2-6113-226024E5CA2E}"/>
              </a:ext>
            </a:extLst>
          </p:cNvPr>
          <p:cNvSpPr>
            <a:spLocks noGrp="1"/>
          </p:cNvSpPr>
          <p:nvPr>
            <p:ph type="title"/>
          </p:nvPr>
        </p:nvSpPr>
        <p:spPr/>
        <p:txBody>
          <a:bodyPr/>
          <a:lstStyle/>
          <a:p>
            <a:r>
              <a:rPr lang="en-US" dirty="0"/>
              <a:t>Artemis III and IV Navigation Needs</a:t>
            </a:r>
          </a:p>
        </p:txBody>
      </p:sp>
      <p:sp>
        <p:nvSpPr>
          <p:cNvPr id="3" name="Content Placeholder 2">
            <a:extLst>
              <a:ext uri="{FF2B5EF4-FFF2-40B4-BE49-F238E27FC236}">
                <a16:creationId xmlns:a16="http://schemas.microsoft.com/office/drawing/2014/main" id="{34FBE0E6-CC57-FCD8-F47D-32127BA8ED3C}"/>
              </a:ext>
            </a:extLst>
          </p:cNvPr>
          <p:cNvSpPr>
            <a:spLocks noGrp="1"/>
          </p:cNvSpPr>
          <p:nvPr>
            <p:ph idx="1"/>
          </p:nvPr>
        </p:nvSpPr>
        <p:spPr>
          <a:xfrm>
            <a:off x="609600" y="1003301"/>
            <a:ext cx="5778500" cy="5122863"/>
          </a:xfrm>
        </p:spPr>
        <p:txBody>
          <a:bodyPr/>
          <a:lstStyle/>
          <a:p>
            <a:r>
              <a:rPr lang="en-US" dirty="0"/>
              <a:t>Needs and Focus of Mission</a:t>
            </a:r>
          </a:p>
          <a:p>
            <a:pPr lvl="1"/>
            <a:r>
              <a:rPr lang="en-US" dirty="0"/>
              <a:t>On-Foot traverses within limited range of lander</a:t>
            </a:r>
          </a:p>
          <a:p>
            <a:pPr lvl="1"/>
            <a:r>
              <a:rPr lang="en-US" dirty="0"/>
              <a:t>Gaining experience in new environments for expanded operations in future missions</a:t>
            </a:r>
          </a:p>
          <a:p>
            <a:pPr lvl="1"/>
            <a:r>
              <a:rPr lang="en-US" dirty="0"/>
              <a:t>Sample collection and deployment of scientific payloads in South Pole Region</a:t>
            </a:r>
          </a:p>
          <a:p>
            <a:r>
              <a:rPr lang="en-US" dirty="0"/>
              <a:t>Near-term Challenges</a:t>
            </a:r>
          </a:p>
          <a:p>
            <a:pPr lvl="1"/>
            <a:r>
              <a:rPr lang="en-US" dirty="0"/>
              <a:t>Lighting environment will involve low sun, sharp shadows, and dynamic range beyond human range</a:t>
            </a:r>
          </a:p>
          <a:p>
            <a:pPr lvl="2"/>
            <a:r>
              <a:rPr lang="en-US" dirty="0"/>
              <a:t>May be mitigated by lightings constraints for early missions</a:t>
            </a:r>
          </a:p>
          <a:p>
            <a:pPr lvl="1"/>
            <a:r>
              <a:rPr lang="en-US" dirty="0"/>
              <a:t>Time spent navigating during traverse will limit time spent doing science</a:t>
            </a:r>
          </a:p>
          <a:p>
            <a:r>
              <a:rPr lang="en-US" dirty="0"/>
              <a:t>Long-term Challenges</a:t>
            </a:r>
          </a:p>
          <a:p>
            <a:pPr lvl="1"/>
            <a:r>
              <a:rPr lang="en-US" dirty="0"/>
              <a:t>Going into more challenging areas, such as shadows</a:t>
            </a:r>
          </a:p>
          <a:p>
            <a:pPr lvl="1"/>
            <a:r>
              <a:rPr lang="en-US" dirty="0"/>
              <a:t>Increasing distances from lander</a:t>
            </a:r>
          </a:p>
          <a:p>
            <a:endParaRPr lang="en-US" dirty="0"/>
          </a:p>
        </p:txBody>
      </p:sp>
      <p:sp>
        <p:nvSpPr>
          <p:cNvPr id="4" name="Slide Number Placeholder 3">
            <a:extLst>
              <a:ext uri="{FF2B5EF4-FFF2-40B4-BE49-F238E27FC236}">
                <a16:creationId xmlns:a16="http://schemas.microsoft.com/office/drawing/2014/main" id="{944673A9-CCA5-5F59-B014-4EB52E54365B}"/>
              </a:ext>
            </a:extLst>
          </p:cNvPr>
          <p:cNvSpPr>
            <a:spLocks noGrp="1"/>
          </p:cNvSpPr>
          <p:nvPr>
            <p:ph type="sldNum" sz="quarter" idx="10"/>
          </p:nvPr>
        </p:nvSpPr>
        <p:spPr/>
        <p:txBody>
          <a:bodyPr/>
          <a:lstStyle/>
          <a:p>
            <a:pPr>
              <a:defRPr/>
            </a:pPr>
            <a:fld id="{A587C384-89D6-8141-B091-9776852F31EF}" type="slidenum">
              <a:rPr lang="en-US" altLang="x-none" smtClean="0"/>
              <a:pPr>
                <a:defRPr/>
              </a:pPr>
              <a:t>3</a:t>
            </a:fld>
            <a:endParaRPr lang="en-US" altLang="x-none"/>
          </a:p>
        </p:txBody>
      </p:sp>
      <p:pic>
        <p:nvPicPr>
          <p:cNvPr id="5" name="Picture 4">
            <a:extLst>
              <a:ext uri="{FF2B5EF4-FFF2-40B4-BE49-F238E27FC236}">
                <a16:creationId xmlns:a16="http://schemas.microsoft.com/office/drawing/2014/main" id="{1E00F883-6DDE-7F20-BA68-BA27CAE370BF}"/>
              </a:ext>
            </a:extLst>
          </p:cNvPr>
          <p:cNvPicPr>
            <a:picLocks noChangeAspect="1"/>
          </p:cNvPicPr>
          <p:nvPr/>
        </p:nvPicPr>
        <p:blipFill>
          <a:blip r:embed="rId2"/>
          <a:stretch>
            <a:fillRect/>
          </a:stretch>
        </p:blipFill>
        <p:spPr>
          <a:xfrm>
            <a:off x="8448984" y="4880009"/>
            <a:ext cx="3361659" cy="1845911"/>
          </a:xfrm>
          <a:prstGeom prst="rect">
            <a:avLst/>
          </a:prstGeom>
        </p:spPr>
      </p:pic>
      <p:pic>
        <p:nvPicPr>
          <p:cNvPr id="6" name="Picture 5">
            <a:extLst>
              <a:ext uri="{FF2B5EF4-FFF2-40B4-BE49-F238E27FC236}">
                <a16:creationId xmlns:a16="http://schemas.microsoft.com/office/drawing/2014/main" id="{E3B0BD92-4348-1B51-14DB-FA64053B224E}"/>
              </a:ext>
            </a:extLst>
          </p:cNvPr>
          <p:cNvPicPr>
            <a:picLocks noChangeAspect="1"/>
          </p:cNvPicPr>
          <p:nvPr/>
        </p:nvPicPr>
        <p:blipFill rotWithShape="1">
          <a:blip r:embed="rId3"/>
          <a:srcRect l="14526"/>
          <a:stretch/>
        </p:blipFill>
        <p:spPr>
          <a:xfrm>
            <a:off x="6962041" y="4023735"/>
            <a:ext cx="3361659" cy="1845910"/>
          </a:xfrm>
          <a:prstGeom prst="rect">
            <a:avLst/>
          </a:prstGeom>
        </p:spPr>
      </p:pic>
      <p:pic>
        <p:nvPicPr>
          <p:cNvPr id="7" name="Picture 6">
            <a:extLst>
              <a:ext uri="{FF2B5EF4-FFF2-40B4-BE49-F238E27FC236}">
                <a16:creationId xmlns:a16="http://schemas.microsoft.com/office/drawing/2014/main" id="{0428A8F1-52BA-F965-0A74-5880D1A0C1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67086" y="1047615"/>
            <a:ext cx="2215012" cy="2185127"/>
          </a:xfrm>
          <a:prstGeom prst="rect">
            <a:avLst/>
          </a:prstGeom>
          <a:noFill/>
        </p:spPr>
      </p:pic>
      <p:pic>
        <p:nvPicPr>
          <p:cNvPr id="8" name="Picture 7">
            <a:extLst>
              <a:ext uri="{FF2B5EF4-FFF2-40B4-BE49-F238E27FC236}">
                <a16:creationId xmlns:a16="http://schemas.microsoft.com/office/drawing/2014/main" id="{69486C14-936D-30F9-5529-93764F87C85F}"/>
              </a:ext>
            </a:extLst>
          </p:cNvPr>
          <p:cNvPicPr>
            <a:picLocks noChangeAspect="1"/>
          </p:cNvPicPr>
          <p:nvPr/>
        </p:nvPicPr>
        <p:blipFill rotWithShape="1">
          <a:blip r:embed="rId5">
            <a:extLst>
              <a:ext uri="{28A0092B-C50C-407E-A947-70E740481C1C}">
                <a14:useLocalDpi xmlns:a14="http://schemas.microsoft.com/office/drawing/2010/main" val="0"/>
              </a:ext>
            </a:extLst>
          </a:blip>
          <a:srcRect l="20748" r="19728"/>
          <a:stretch/>
        </p:blipFill>
        <p:spPr bwMode="auto">
          <a:xfrm>
            <a:off x="7330883" y="1050059"/>
            <a:ext cx="2236203" cy="2185127"/>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E6562632-97C3-2C72-0DED-8CB99A96748E}"/>
              </a:ext>
            </a:extLst>
          </p:cNvPr>
          <p:cNvSpPr/>
          <p:nvPr/>
        </p:nvSpPr>
        <p:spPr>
          <a:xfrm>
            <a:off x="7738890" y="655099"/>
            <a:ext cx="3222674" cy="3151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Apollo 14 -  Low Sun</a:t>
            </a:r>
          </a:p>
        </p:txBody>
      </p:sp>
      <p:sp>
        <p:nvSpPr>
          <p:cNvPr id="10" name="Rectangle 9">
            <a:extLst>
              <a:ext uri="{FF2B5EF4-FFF2-40B4-BE49-F238E27FC236}">
                <a16:creationId xmlns:a16="http://schemas.microsoft.com/office/drawing/2014/main" id="{2E2EEA95-2ECF-7711-E59D-9E8E87938377}"/>
              </a:ext>
            </a:extLst>
          </p:cNvPr>
          <p:cNvSpPr/>
          <p:nvPr/>
        </p:nvSpPr>
        <p:spPr>
          <a:xfrm>
            <a:off x="7579839" y="3585034"/>
            <a:ext cx="3484769" cy="3151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Artemis -  Low Sun and low Earth</a:t>
            </a:r>
          </a:p>
        </p:txBody>
      </p:sp>
    </p:spTree>
    <p:extLst>
      <p:ext uri="{BB962C8B-B14F-4D97-AF65-F5344CB8AC3E}">
        <p14:creationId xmlns:p14="http://schemas.microsoft.com/office/powerpoint/2010/main" val="420122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6789-CBA4-B453-E3E4-026F90943744}"/>
              </a:ext>
            </a:extLst>
          </p:cNvPr>
          <p:cNvSpPr>
            <a:spLocks noGrp="1"/>
          </p:cNvSpPr>
          <p:nvPr>
            <p:ph type="title"/>
          </p:nvPr>
        </p:nvSpPr>
        <p:spPr/>
        <p:txBody>
          <a:bodyPr/>
          <a:lstStyle/>
          <a:p>
            <a:r>
              <a:rPr lang="en-US" dirty="0"/>
              <a:t>Approach to Development of Requirements via Simulation</a:t>
            </a:r>
          </a:p>
        </p:txBody>
      </p:sp>
      <p:sp>
        <p:nvSpPr>
          <p:cNvPr id="4" name="Slide Number Placeholder 3">
            <a:extLst>
              <a:ext uri="{FF2B5EF4-FFF2-40B4-BE49-F238E27FC236}">
                <a16:creationId xmlns:a16="http://schemas.microsoft.com/office/drawing/2014/main" id="{24099CF8-A965-CD8A-B541-04F9CC9EF8AF}"/>
              </a:ext>
            </a:extLst>
          </p:cNvPr>
          <p:cNvSpPr>
            <a:spLocks noGrp="1"/>
          </p:cNvSpPr>
          <p:nvPr>
            <p:ph type="sldNum" sz="quarter" idx="10"/>
          </p:nvPr>
        </p:nvSpPr>
        <p:spPr/>
        <p:txBody>
          <a:bodyPr/>
          <a:lstStyle/>
          <a:p>
            <a:pPr>
              <a:defRPr/>
            </a:pPr>
            <a:fld id="{A587C384-89D6-8141-B091-9776852F31EF}" type="slidenum">
              <a:rPr lang="en-US" altLang="x-none" smtClean="0"/>
              <a:pPr>
                <a:defRPr/>
              </a:pPr>
              <a:t>4</a:t>
            </a:fld>
            <a:endParaRPr lang="en-US" altLang="x-none"/>
          </a:p>
        </p:txBody>
      </p:sp>
      <p:pic>
        <p:nvPicPr>
          <p:cNvPr id="14" name="Picture 13">
            <a:extLst>
              <a:ext uri="{FF2B5EF4-FFF2-40B4-BE49-F238E27FC236}">
                <a16:creationId xmlns:a16="http://schemas.microsoft.com/office/drawing/2014/main" id="{CA742BA9-D7E4-65A1-EF02-50687693D8DD}"/>
              </a:ext>
            </a:extLst>
          </p:cNvPr>
          <p:cNvPicPr>
            <a:picLocks noChangeAspect="1"/>
          </p:cNvPicPr>
          <p:nvPr/>
        </p:nvPicPr>
        <p:blipFill>
          <a:blip r:embed="rId2"/>
          <a:stretch>
            <a:fillRect/>
          </a:stretch>
        </p:blipFill>
        <p:spPr>
          <a:xfrm>
            <a:off x="343486" y="4156815"/>
            <a:ext cx="2731572" cy="2626889"/>
          </a:xfrm>
          <a:prstGeom prst="rect">
            <a:avLst/>
          </a:prstGeom>
        </p:spPr>
      </p:pic>
      <p:pic>
        <p:nvPicPr>
          <p:cNvPr id="15" name="Picture 14">
            <a:extLst>
              <a:ext uri="{FF2B5EF4-FFF2-40B4-BE49-F238E27FC236}">
                <a16:creationId xmlns:a16="http://schemas.microsoft.com/office/drawing/2014/main" id="{3DAA790B-BE8A-796D-142E-FA273B444C55}"/>
              </a:ext>
            </a:extLst>
          </p:cNvPr>
          <p:cNvPicPr>
            <a:picLocks noChangeAspect="1"/>
          </p:cNvPicPr>
          <p:nvPr/>
        </p:nvPicPr>
        <p:blipFill>
          <a:blip r:embed="rId3"/>
          <a:stretch>
            <a:fillRect/>
          </a:stretch>
        </p:blipFill>
        <p:spPr>
          <a:xfrm>
            <a:off x="225239" y="1133667"/>
            <a:ext cx="3523119" cy="3300338"/>
          </a:xfrm>
          <a:prstGeom prst="rect">
            <a:avLst/>
          </a:prstGeom>
        </p:spPr>
      </p:pic>
      <p:pic>
        <p:nvPicPr>
          <p:cNvPr id="16" name="Picture 15">
            <a:extLst>
              <a:ext uri="{FF2B5EF4-FFF2-40B4-BE49-F238E27FC236}">
                <a16:creationId xmlns:a16="http://schemas.microsoft.com/office/drawing/2014/main" id="{A97C0C9D-4F0C-3976-8B5A-290641F3F16B}"/>
              </a:ext>
            </a:extLst>
          </p:cNvPr>
          <p:cNvPicPr>
            <a:picLocks noChangeAspect="1"/>
          </p:cNvPicPr>
          <p:nvPr/>
        </p:nvPicPr>
        <p:blipFill>
          <a:blip r:embed="rId4"/>
          <a:stretch>
            <a:fillRect/>
          </a:stretch>
        </p:blipFill>
        <p:spPr>
          <a:xfrm>
            <a:off x="4200048" y="1146372"/>
            <a:ext cx="7966976" cy="2282628"/>
          </a:xfrm>
          <a:prstGeom prst="rect">
            <a:avLst/>
          </a:prstGeom>
        </p:spPr>
      </p:pic>
      <p:pic>
        <p:nvPicPr>
          <p:cNvPr id="17" name="Picture 16">
            <a:extLst>
              <a:ext uri="{FF2B5EF4-FFF2-40B4-BE49-F238E27FC236}">
                <a16:creationId xmlns:a16="http://schemas.microsoft.com/office/drawing/2014/main" id="{A2F4D6B3-ED70-178F-A7A1-FEB7F1F48BDB}"/>
              </a:ext>
            </a:extLst>
          </p:cNvPr>
          <p:cNvPicPr>
            <a:picLocks noChangeAspect="1"/>
          </p:cNvPicPr>
          <p:nvPr/>
        </p:nvPicPr>
        <p:blipFill>
          <a:blip r:embed="rId5"/>
          <a:stretch>
            <a:fillRect/>
          </a:stretch>
        </p:blipFill>
        <p:spPr>
          <a:xfrm>
            <a:off x="4200048" y="3946780"/>
            <a:ext cx="7966976" cy="2671190"/>
          </a:xfrm>
          <a:prstGeom prst="rect">
            <a:avLst/>
          </a:prstGeom>
        </p:spPr>
      </p:pic>
      <p:sp>
        <p:nvSpPr>
          <p:cNvPr id="18" name="Rectangle 17">
            <a:extLst>
              <a:ext uri="{FF2B5EF4-FFF2-40B4-BE49-F238E27FC236}">
                <a16:creationId xmlns:a16="http://schemas.microsoft.com/office/drawing/2014/main" id="{5538EF3F-BD20-7F9F-EBF2-2163F7164E8F}"/>
              </a:ext>
            </a:extLst>
          </p:cNvPr>
          <p:cNvSpPr/>
          <p:nvPr/>
        </p:nvSpPr>
        <p:spPr>
          <a:xfrm>
            <a:off x="439531" y="706430"/>
            <a:ext cx="3222674" cy="3151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Simulation of on-Foot Traverse</a:t>
            </a:r>
          </a:p>
        </p:txBody>
      </p:sp>
      <p:sp>
        <p:nvSpPr>
          <p:cNvPr id="19" name="Rectangle 18">
            <a:extLst>
              <a:ext uri="{FF2B5EF4-FFF2-40B4-BE49-F238E27FC236}">
                <a16:creationId xmlns:a16="http://schemas.microsoft.com/office/drawing/2014/main" id="{6376E481-D628-A550-21F8-4F25029EC1A1}"/>
              </a:ext>
            </a:extLst>
          </p:cNvPr>
          <p:cNvSpPr/>
          <p:nvPr/>
        </p:nvSpPr>
        <p:spPr>
          <a:xfrm>
            <a:off x="5558693" y="688553"/>
            <a:ext cx="5249687" cy="3151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Sensitivity to Navigation Operational Parameters</a:t>
            </a:r>
          </a:p>
        </p:txBody>
      </p:sp>
      <p:sp>
        <p:nvSpPr>
          <p:cNvPr id="20" name="Rectangle 19">
            <a:extLst>
              <a:ext uri="{FF2B5EF4-FFF2-40B4-BE49-F238E27FC236}">
                <a16:creationId xmlns:a16="http://schemas.microsoft.com/office/drawing/2014/main" id="{442E7F9E-F38D-4984-B736-EF7792633884}"/>
              </a:ext>
            </a:extLst>
          </p:cNvPr>
          <p:cNvSpPr/>
          <p:nvPr/>
        </p:nvSpPr>
        <p:spPr>
          <a:xfrm>
            <a:off x="5558693" y="3631617"/>
            <a:ext cx="5249687" cy="3151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Sensitivity to Navigation Accuracy</a:t>
            </a:r>
          </a:p>
        </p:txBody>
      </p:sp>
      <p:sp>
        <p:nvSpPr>
          <p:cNvPr id="21" name="Arrow: Right 20">
            <a:extLst>
              <a:ext uri="{FF2B5EF4-FFF2-40B4-BE49-F238E27FC236}">
                <a16:creationId xmlns:a16="http://schemas.microsoft.com/office/drawing/2014/main" id="{1D231B3B-93E4-BB4A-01A5-2C008488A6D6}"/>
              </a:ext>
            </a:extLst>
          </p:cNvPr>
          <p:cNvSpPr/>
          <p:nvPr/>
        </p:nvSpPr>
        <p:spPr>
          <a:xfrm>
            <a:off x="3866605" y="2959285"/>
            <a:ext cx="449532" cy="1246055"/>
          </a:xfrm>
          <a:prstGeom prst="rightArrow">
            <a:avLst>
              <a:gd name="adj1" fmla="val 50000"/>
              <a:gd name="adj2" fmla="val 5290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517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BB09A-766E-5FC1-42F6-E5A2F159E20E}"/>
              </a:ext>
            </a:extLst>
          </p:cNvPr>
          <p:cNvSpPr>
            <a:spLocks noGrp="1"/>
          </p:cNvSpPr>
          <p:nvPr>
            <p:ph type="title"/>
          </p:nvPr>
        </p:nvSpPr>
        <p:spPr/>
        <p:txBody>
          <a:bodyPr/>
          <a:lstStyle/>
          <a:p>
            <a:r>
              <a:rPr lang="en-US" dirty="0"/>
              <a:t>Technical Solutions and Metrics Considered</a:t>
            </a:r>
          </a:p>
        </p:txBody>
      </p:sp>
      <p:sp>
        <p:nvSpPr>
          <p:cNvPr id="3" name="Content Placeholder 2">
            <a:extLst>
              <a:ext uri="{FF2B5EF4-FFF2-40B4-BE49-F238E27FC236}">
                <a16:creationId xmlns:a16="http://schemas.microsoft.com/office/drawing/2014/main" id="{9639576E-B817-FB2F-2E95-09058ED4CBC4}"/>
              </a:ext>
            </a:extLst>
          </p:cNvPr>
          <p:cNvSpPr>
            <a:spLocks noGrp="1"/>
          </p:cNvSpPr>
          <p:nvPr>
            <p:ph idx="1"/>
          </p:nvPr>
        </p:nvSpPr>
        <p:spPr>
          <a:xfrm>
            <a:off x="609600" y="731837"/>
            <a:ext cx="4025899" cy="3761578"/>
          </a:xfrm>
        </p:spPr>
        <p:txBody>
          <a:bodyPr/>
          <a:lstStyle/>
          <a:p>
            <a:r>
              <a:rPr lang="en-US" dirty="0"/>
              <a:t>Qualitative Rankings from Element and functional navigation leads</a:t>
            </a:r>
          </a:p>
          <a:p>
            <a:pPr lvl="1"/>
            <a:r>
              <a:rPr lang="en-US" dirty="0"/>
              <a:t>Operational preference</a:t>
            </a:r>
          </a:p>
          <a:p>
            <a:pPr lvl="1"/>
            <a:r>
              <a:rPr lang="en-US" dirty="0"/>
              <a:t>Integration preference and difficulty</a:t>
            </a:r>
          </a:p>
          <a:p>
            <a:pPr lvl="1"/>
            <a:r>
              <a:rPr lang="en-US" dirty="0"/>
              <a:t>Operational constraints</a:t>
            </a:r>
          </a:p>
          <a:p>
            <a:pPr lvl="1"/>
            <a:r>
              <a:rPr lang="en-US" dirty="0"/>
              <a:t>Relative vs Absolute</a:t>
            </a:r>
          </a:p>
          <a:p>
            <a:r>
              <a:rPr lang="en-US" dirty="0"/>
              <a:t>Quantitative data on performance to assess ability to meet mission requirements and level of capability</a:t>
            </a:r>
          </a:p>
          <a:p>
            <a:r>
              <a:rPr lang="en-US" dirty="0"/>
              <a:t>Combined scoring into one integrated metric per Artemis mission</a:t>
            </a:r>
          </a:p>
          <a:p>
            <a:pPr lvl="1"/>
            <a:r>
              <a:rPr lang="en-US" dirty="0"/>
              <a:t>Weightings allow for detailed what-if and robustness analysis </a:t>
            </a:r>
          </a:p>
          <a:p>
            <a:endParaRPr lang="en-US" dirty="0"/>
          </a:p>
          <a:p>
            <a:pPr lvl="1"/>
            <a:endParaRPr lang="en-US" dirty="0"/>
          </a:p>
        </p:txBody>
      </p:sp>
      <p:sp>
        <p:nvSpPr>
          <p:cNvPr id="4" name="Slide Number Placeholder 3">
            <a:extLst>
              <a:ext uri="{FF2B5EF4-FFF2-40B4-BE49-F238E27FC236}">
                <a16:creationId xmlns:a16="http://schemas.microsoft.com/office/drawing/2014/main" id="{EDB41D7C-6D08-9CD2-3B74-859ED51FE589}"/>
              </a:ext>
            </a:extLst>
          </p:cNvPr>
          <p:cNvSpPr>
            <a:spLocks noGrp="1"/>
          </p:cNvSpPr>
          <p:nvPr>
            <p:ph type="sldNum" sz="quarter" idx="10"/>
          </p:nvPr>
        </p:nvSpPr>
        <p:spPr/>
        <p:txBody>
          <a:bodyPr/>
          <a:lstStyle/>
          <a:p>
            <a:pPr>
              <a:defRPr/>
            </a:pPr>
            <a:fld id="{A587C384-89D6-8141-B091-9776852F31EF}" type="slidenum">
              <a:rPr lang="en-US" altLang="x-none" smtClean="0"/>
              <a:pPr>
                <a:defRPr/>
              </a:pPr>
              <a:t>5</a:t>
            </a:fld>
            <a:endParaRPr lang="en-US" altLang="x-none"/>
          </a:p>
        </p:txBody>
      </p:sp>
      <p:pic>
        <p:nvPicPr>
          <p:cNvPr id="7" name="Picture 6">
            <a:extLst>
              <a:ext uri="{FF2B5EF4-FFF2-40B4-BE49-F238E27FC236}">
                <a16:creationId xmlns:a16="http://schemas.microsoft.com/office/drawing/2014/main" id="{E4E5409F-40D0-A2ED-52CE-45A10C1EA6B2}"/>
              </a:ext>
            </a:extLst>
          </p:cNvPr>
          <p:cNvPicPr>
            <a:picLocks noChangeAspect="1"/>
          </p:cNvPicPr>
          <p:nvPr/>
        </p:nvPicPr>
        <p:blipFill>
          <a:blip r:embed="rId2"/>
          <a:stretch>
            <a:fillRect/>
          </a:stretch>
        </p:blipFill>
        <p:spPr>
          <a:xfrm>
            <a:off x="4826000" y="731836"/>
            <a:ext cx="7341024" cy="3761578"/>
          </a:xfrm>
          <a:prstGeom prst="rect">
            <a:avLst/>
          </a:prstGeom>
        </p:spPr>
      </p:pic>
      <p:pic>
        <p:nvPicPr>
          <p:cNvPr id="8" name="Picture 7">
            <a:extLst>
              <a:ext uri="{FF2B5EF4-FFF2-40B4-BE49-F238E27FC236}">
                <a16:creationId xmlns:a16="http://schemas.microsoft.com/office/drawing/2014/main" id="{0B2B6FCC-6BE7-77C2-E228-C499D3CB72D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676" y="5073972"/>
            <a:ext cx="10993377" cy="1664653"/>
          </a:xfrm>
          <a:prstGeom prst="rect">
            <a:avLst/>
          </a:prstGeom>
          <a:noFill/>
        </p:spPr>
      </p:pic>
    </p:spTree>
    <p:extLst>
      <p:ext uri="{BB962C8B-B14F-4D97-AF65-F5344CB8AC3E}">
        <p14:creationId xmlns:p14="http://schemas.microsoft.com/office/powerpoint/2010/main" val="2297801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DAD1B-0ABD-9E81-4D76-D009605AAC44}"/>
              </a:ext>
            </a:extLst>
          </p:cNvPr>
          <p:cNvSpPr>
            <a:spLocks noGrp="1"/>
          </p:cNvSpPr>
          <p:nvPr>
            <p:ph type="title"/>
          </p:nvPr>
        </p:nvSpPr>
        <p:spPr/>
        <p:txBody>
          <a:bodyPr/>
          <a:lstStyle/>
          <a:p>
            <a:r>
              <a:rPr lang="en-US" dirty="0"/>
              <a:t>Recommended Solutions</a:t>
            </a:r>
          </a:p>
        </p:txBody>
      </p:sp>
      <p:sp>
        <p:nvSpPr>
          <p:cNvPr id="3" name="Content Placeholder 2">
            <a:extLst>
              <a:ext uri="{FF2B5EF4-FFF2-40B4-BE49-F238E27FC236}">
                <a16:creationId xmlns:a16="http://schemas.microsoft.com/office/drawing/2014/main" id="{D642F3D0-E5A8-41C7-9458-75474C03536F}"/>
              </a:ext>
            </a:extLst>
          </p:cNvPr>
          <p:cNvSpPr>
            <a:spLocks noGrp="1"/>
          </p:cNvSpPr>
          <p:nvPr>
            <p:ph idx="1"/>
          </p:nvPr>
        </p:nvSpPr>
        <p:spPr>
          <a:xfrm>
            <a:off x="6501241" y="1080794"/>
            <a:ext cx="5641965" cy="4702313"/>
          </a:xfrm>
        </p:spPr>
        <p:txBody>
          <a:bodyPr/>
          <a:lstStyle/>
          <a:p>
            <a:r>
              <a:rPr lang="en-US" dirty="0"/>
              <a:t>Takeaways:</a:t>
            </a:r>
          </a:p>
          <a:p>
            <a:pPr lvl="1"/>
            <a:r>
              <a:rPr lang="en-US" dirty="0"/>
              <a:t>Can still rely on post-processing for science observations</a:t>
            </a:r>
          </a:p>
          <a:p>
            <a:pPr lvl="1"/>
            <a:r>
              <a:rPr lang="en-US" dirty="0"/>
              <a:t>Increased potential to go into dark areas</a:t>
            </a:r>
          </a:p>
          <a:p>
            <a:pPr lvl="1"/>
            <a:r>
              <a:rPr lang="en-US" dirty="0"/>
              <a:t>Ability to mod EVAS contract to integrate any hardware into/onto EVAS</a:t>
            </a:r>
          </a:p>
          <a:p>
            <a:pPr lvl="1"/>
            <a:r>
              <a:rPr lang="en-US" dirty="0"/>
              <a:t>Ability to install elements to HLS with integrated power</a:t>
            </a:r>
          </a:p>
          <a:p>
            <a:r>
              <a:rPr lang="en-US" dirty="0"/>
              <a:t>Recommendation:</a:t>
            </a:r>
          </a:p>
          <a:p>
            <a:pPr lvl="1"/>
            <a:r>
              <a:rPr lang="en-US" dirty="0"/>
              <a:t>Orienteering as part of baseline approach</a:t>
            </a:r>
          </a:p>
          <a:p>
            <a:pPr lvl="1"/>
            <a:r>
              <a:rPr lang="en-US" dirty="0"/>
              <a:t>Augment with evolved inertial system for navigating in the dark and performing dead reckoning</a:t>
            </a:r>
          </a:p>
          <a:p>
            <a:pPr lvl="2"/>
            <a:r>
              <a:rPr lang="en-US" dirty="0"/>
              <a:t>Attitude Sensor (Star/Sun Sensor) + IMU</a:t>
            </a:r>
          </a:p>
          <a:p>
            <a:pPr lvl="2"/>
            <a:r>
              <a:rPr lang="en-US" dirty="0"/>
              <a:t>LIDAR great value, if can manage integration</a:t>
            </a:r>
          </a:p>
        </p:txBody>
      </p:sp>
      <p:sp>
        <p:nvSpPr>
          <p:cNvPr id="4" name="Slide Number Placeholder 3">
            <a:extLst>
              <a:ext uri="{FF2B5EF4-FFF2-40B4-BE49-F238E27FC236}">
                <a16:creationId xmlns:a16="http://schemas.microsoft.com/office/drawing/2014/main" id="{EDBD8586-9A19-C83D-7A6B-FCAD17A408E3}"/>
              </a:ext>
            </a:extLst>
          </p:cNvPr>
          <p:cNvSpPr>
            <a:spLocks noGrp="1"/>
          </p:cNvSpPr>
          <p:nvPr>
            <p:ph type="sldNum" sz="quarter" idx="10"/>
          </p:nvPr>
        </p:nvSpPr>
        <p:spPr/>
        <p:txBody>
          <a:bodyPr/>
          <a:lstStyle/>
          <a:p>
            <a:pPr>
              <a:defRPr/>
            </a:pPr>
            <a:fld id="{A587C384-89D6-8141-B091-9776852F31EF}" type="slidenum">
              <a:rPr lang="en-US" altLang="x-none" smtClean="0"/>
              <a:pPr>
                <a:defRPr/>
              </a:pPr>
              <a:t>6</a:t>
            </a:fld>
            <a:endParaRPr lang="en-US" altLang="x-none"/>
          </a:p>
        </p:txBody>
      </p:sp>
      <p:sp>
        <p:nvSpPr>
          <p:cNvPr id="5" name="Rectangle 4">
            <a:extLst>
              <a:ext uri="{FF2B5EF4-FFF2-40B4-BE49-F238E27FC236}">
                <a16:creationId xmlns:a16="http://schemas.microsoft.com/office/drawing/2014/main" id="{17F7F886-7632-AC01-FD15-596034788B66}"/>
              </a:ext>
            </a:extLst>
          </p:cNvPr>
          <p:cNvSpPr/>
          <p:nvPr/>
        </p:nvSpPr>
        <p:spPr>
          <a:xfrm>
            <a:off x="618008" y="734631"/>
            <a:ext cx="4720046" cy="3151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Artemis III</a:t>
            </a:r>
          </a:p>
        </p:txBody>
      </p:sp>
      <p:sp>
        <p:nvSpPr>
          <p:cNvPr id="6" name="Rectangle 5">
            <a:extLst>
              <a:ext uri="{FF2B5EF4-FFF2-40B4-BE49-F238E27FC236}">
                <a16:creationId xmlns:a16="http://schemas.microsoft.com/office/drawing/2014/main" id="{3808AF92-02ED-3D65-057F-C467FB5AAAB1}"/>
              </a:ext>
            </a:extLst>
          </p:cNvPr>
          <p:cNvSpPr/>
          <p:nvPr/>
        </p:nvSpPr>
        <p:spPr>
          <a:xfrm>
            <a:off x="6853948" y="725562"/>
            <a:ext cx="4728454" cy="3151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Artemis IV</a:t>
            </a:r>
          </a:p>
        </p:txBody>
      </p:sp>
      <p:sp>
        <p:nvSpPr>
          <p:cNvPr id="7" name="Arrow: Right 6">
            <a:extLst>
              <a:ext uri="{FF2B5EF4-FFF2-40B4-BE49-F238E27FC236}">
                <a16:creationId xmlns:a16="http://schemas.microsoft.com/office/drawing/2014/main" id="{9D418BD5-8B22-7138-3118-F491262E468C}"/>
              </a:ext>
            </a:extLst>
          </p:cNvPr>
          <p:cNvSpPr/>
          <p:nvPr/>
        </p:nvSpPr>
        <p:spPr>
          <a:xfrm>
            <a:off x="5545937" y="2563223"/>
            <a:ext cx="898866" cy="1528354"/>
          </a:xfrm>
          <a:prstGeom prst="rightArrow">
            <a:avLst>
              <a:gd name="adj1" fmla="val 35043"/>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ED08F25-D8DC-E502-2B3C-5BC4C18D2262}"/>
              </a:ext>
            </a:extLst>
          </p:cNvPr>
          <p:cNvSpPr txBox="1">
            <a:spLocks/>
          </p:cNvSpPr>
          <p:nvPr/>
        </p:nvSpPr>
        <p:spPr bwMode="auto">
          <a:xfrm>
            <a:off x="219385" y="1080794"/>
            <a:ext cx="5270114" cy="47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77800" indent="-177800" algn="l" defTabSz="457200" rtl="0" eaLnBrk="1" fontAlgn="base" hangingPunct="1">
              <a:spcBef>
                <a:spcPct val="20000"/>
              </a:spcBef>
              <a:spcAft>
                <a:spcPct val="0"/>
              </a:spcAft>
              <a:buFont typeface="Arial" charset="0"/>
              <a:buChar char="•"/>
              <a:defRPr b="1" kern="1200">
                <a:solidFill>
                  <a:schemeClr val="tx1"/>
                </a:solidFill>
                <a:latin typeface="+mn-lt"/>
                <a:ea typeface="ヒラギノ角ゴ Pro W3" charset="-128"/>
                <a:cs typeface="Arial"/>
              </a:defRPr>
            </a:lvl1pPr>
            <a:lvl2pPr marL="685800" indent="-228600" algn="l" defTabSz="457200"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Arial"/>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Takeaways:</a:t>
            </a:r>
          </a:p>
          <a:p>
            <a:pPr lvl="1"/>
            <a:r>
              <a:rPr lang="en-US" dirty="0"/>
              <a:t>Difficult to integrate any hardware into/onto EVAS at this point in design</a:t>
            </a:r>
          </a:p>
          <a:p>
            <a:pPr lvl="1"/>
            <a:r>
              <a:rPr lang="en-US" dirty="0"/>
              <a:t>Any HLS installed active payloads will require autonomous power and may have limited field of view</a:t>
            </a:r>
          </a:p>
          <a:p>
            <a:pPr lvl="1"/>
            <a:r>
              <a:rPr lang="en-US" dirty="0"/>
              <a:t>More willing to accept mission constraints (i.e. stay in the light)</a:t>
            </a:r>
          </a:p>
          <a:p>
            <a:r>
              <a:rPr lang="en-US" dirty="0"/>
              <a:t>Recommendation:</a:t>
            </a:r>
          </a:p>
          <a:p>
            <a:pPr lvl="1"/>
            <a:r>
              <a:rPr lang="en-US" dirty="0"/>
              <a:t>Orienteering as baseline approach</a:t>
            </a:r>
          </a:p>
          <a:p>
            <a:pPr lvl="1"/>
            <a:r>
              <a:rPr lang="en-US" dirty="0"/>
              <a:t>Augment with heading measurement approach via handheld approach, Lunar compass </a:t>
            </a:r>
          </a:p>
          <a:p>
            <a:pPr lvl="2"/>
            <a:r>
              <a:rPr lang="en-US" dirty="0"/>
              <a:t>Implemented via IMU or Attitude Sensor </a:t>
            </a:r>
          </a:p>
          <a:p>
            <a:pPr lvl="1"/>
            <a:r>
              <a:rPr lang="en-US" dirty="0"/>
              <a:t>For Science Sampling, focus on post-processing using handheld camera with optical navigation</a:t>
            </a:r>
          </a:p>
          <a:p>
            <a:pPr lvl="1"/>
            <a:r>
              <a:rPr lang="en-US" dirty="0"/>
              <a:t>Pursue deployment of fiducials to all elements</a:t>
            </a:r>
          </a:p>
        </p:txBody>
      </p:sp>
      <p:sp>
        <p:nvSpPr>
          <p:cNvPr id="9" name="TextBox 8">
            <a:extLst>
              <a:ext uri="{FF2B5EF4-FFF2-40B4-BE49-F238E27FC236}">
                <a16:creationId xmlns:a16="http://schemas.microsoft.com/office/drawing/2014/main" id="{AAAD2B87-86B9-2AC3-25AD-8F80105EF0BF}"/>
              </a:ext>
            </a:extLst>
          </p:cNvPr>
          <p:cNvSpPr txBox="1"/>
          <p:nvPr/>
        </p:nvSpPr>
        <p:spPr>
          <a:xfrm>
            <a:off x="452456" y="6141145"/>
            <a:ext cx="11358543"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a:latin typeface="Arial"/>
                <a:cs typeface="Arial"/>
              </a:rPr>
              <a:t>Ability to augment orienteering with additional orientation/heading and optical navigation greatly enhances surface navigation. Deployment of initial hardware as GFE, followed by integration into suit itself.</a:t>
            </a:r>
          </a:p>
        </p:txBody>
      </p:sp>
    </p:spTree>
    <p:extLst>
      <p:ext uri="{BB962C8B-B14F-4D97-AF65-F5344CB8AC3E}">
        <p14:creationId xmlns:p14="http://schemas.microsoft.com/office/powerpoint/2010/main" val="2500186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48946-E63F-36DE-86BB-B665A86A6162}"/>
              </a:ext>
            </a:extLst>
          </p:cNvPr>
          <p:cNvSpPr>
            <a:spLocks noGrp="1"/>
          </p:cNvSpPr>
          <p:nvPr>
            <p:ph type="title"/>
          </p:nvPr>
        </p:nvSpPr>
        <p:spPr/>
        <p:txBody>
          <a:bodyPr/>
          <a:lstStyle/>
          <a:p>
            <a:r>
              <a:rPr lang="en-US" dirty="0"/>
              <a:t>Next Steps</a:t>
            </a:r>
          </a:p>
        </p:txBody>
      </p:sp>
      <p:sp>
        <p:nvSpPr>
          <p:cNvPr id="5" name="Content Placeholder 4">
            <a:extLst>
              <a:ext uri="{FF2B5EF4-FFF2-40B4-BE49-F238E27FC236}">
                <a16:creationId xmlns:a16="http://schemas.microsoft.com/office/drawing/2014/main" id="{8F627896-E2AB-5E24-F0B8-3FC2BBA1EA3C}"/>
              </a:ext>
            </a:extLst>
          </p:cNvPr>
          <p:cNvSpPr>
            <a:spLocks noGrp="1"/>
          </p:cNvSpPr>
          <p:nvPr>
            <p:ph idx="1"/>
          </p:nvPr>
        </p:nvSpPr>
        <p:spPr>
          <a:xfrm>
            <a:off x="609600" y="784809"/>
            <a:ext cx="10972800" cy="672753"/>
          </a:xfrm>
        </p:spPr>
        <p:txBody>
          <a:bodyPr/>
          <a:lstStyle/>
          <a:p>
            <a:r>
              <a:rPr lang="en-US" dirty="0"/>
              <a:t>Conducting Market Surveys, internal NASA Research and Development, Vendor Discussions to guide implementation of hardware solutions </a:t>
            </a:r>
          </a:p>
          <a:p>
            <a:r>
              <a:rPr lang="en-US" dirty="0"/>
              <a:t>In-field and virtual-field simulations to assess crew navigation capability and future technology potential </a:t>
            </a:r>
          </a:p>
        </p:txBody>
      </p:sp>
      <p:sp>
        <p:nvSpPr>
          <p:cNvPr id="4" name="Slide Number Placeholder 3">
            <a:extLst>
              <a:ext uri="{FF2B5EF4-FFF2-40B4-BE49-F238E27FC236}">
                <a16:creationId xmlns:a16="http://schemas.microsoft.com/office/drawing/2014/main" id="{EDF8544F-7FA6-A5AF-7D80-AA19FB3B1868}"/>
              </a:ext>
            </a:extLst>
          </p:cNvPr>
          <p:cNvSpPr>
            <a:spLocks noGrp="1"/>
          </p:cNvSpPr>
          <p:nvPr>
            <p:ph type="sldNum" sz="quarter" idx="10"/>
          </p:nvPr>
        </p:nvSpPr>
        <p:spPr/>
        <p:txBody>
          <a:bodyPr/>
          <a:lstStyle/>
          <a:p>
            <a:pPr>
              <a:defRPr/>
            </a:pPr>
            <a:fld id="{A587C384-89D6-8141-B091-9776852F31EF}" type="slidenum">
              <a:rPr lang="en-US" altLang="x-none" smtClean="0"/>
              <a:pPr>
                <a:defRPr/>
              </a:pPr>
              <a:t>7</a:t>
            </a:fld>
            <a:endParaRPr lang="en-US" altLang="x-none" dirty="0"/>
          </a:p>
        </p:txBody>
      </p:sp>
      <p:pic>
        <p:nvPicPr>
          <p:cNvPr id="6" name="Picture 5">
            <a:extLst>
              <a:ext uri="{FF2B5EF4-FFF2-40B4-BE49-F238E27FC236}">
                <a16:creationId xmlns:a16="http://schemas.microsoft.com/office/drawing/2014/main" id="{BB69A5D7-30DE-E4C8-D820-CEF5BCABBE11}"/>
              </a:ext>
            </a:extLst>
          </p:cNvPr>
          <p:cNvPicPr>
            <a:picLocks noChangeAspect="1"/>
          </p:cNvPicPr>
          <p:nvPr/>
        </p:nvPicPr>
        <p:blipFill rotWithShape="1">
          <a:blip r:embed="rId3"/>
          <a:srcRect t="14927"/>
          <a:stretch/>
        </p:blipFill>
        <p:spPr>
          <a:xfrm>
            <a:off x="4222028" y="2049283"/>
            <a:ext cx="3286125" cy="3727450"/>
          </a:xfrm>
          <a:prstGeom prst="rect">
            <a:avLst/>
          </a:prstGeom>
        </p:spPr>
      </p:pic>
      <p:pic>
        <p:nvPicPr>
          <p:cNvPr id="8" name="Picture 7" descr="A person standing on the moon&#10;&#10;Description automatically generated with low confidence">
            <a:extLst>
              <a:ext uri="{FF2B5EF4-FFF2-40B4-BE49-F238E27FC236}">
                <a16:creationId xmlns:a16="http://schemas.microsoft.com/office/drawing/2014/main" id="{93F74F82-874B-5E32-0F59-DEBBB1472F6A}"/>
              </a:ext>
            </a:extLst>
          </p:cNvPr>
          <p:cNvPicPr>
            <a:picLocks noChangeAspect="1"/>
          </p:cNvPicPr>
          <p:nvPr/>
        </p:nvPicPr>
        <p:blipFill>
          <a:blip r:embed="rId4"/>
          <a:stretch>
            <a:fillRect/>
          </a:stretch>
        </p:blipFill>
        <p:spPr>
          <a:xfrm>
            <a:off x="5357578" y="3876092"/>
            <a:ext cx="3324504" cy="2184400"/>
          </a:xfrm>
          <a:prstGeom prst="rect">
            <a:avLst/>
          </a:prstGeom>
        </p:spPr>
      </p:pic>
      <p:sp>
        <p:nvSpPr>
          <p:cNvPr id="10" name="Rectangle 9">
            <a:extLst>
              <a:ext uri="{FF2B5EF4-FFF2-40B4-BE49-F238E27FC236}">
                <a16:creationId xmlns:a16="http://schemas.microsoft.com/office/drawing/2014/main" id="{3FACCD9C-E1C0-53D0-FD07-41D1A0E438B7}"/>
              </a:ext>
            </a:extLst>
          </p:cNvPr>
          <p:cNvSpPr/>
          <p:nvPr/>
        </p:nvSpPr>
        <p:spPr>
          <a:xfrm>
            <a:off x="437322" y="1812557"/>
            <a:ext cx="3222674" cy="3151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Field Exercises</a:t>
            </a:r>
          </a:p>
        </p:txBody>
      </p:sp>
      <p:sp>
        <p:nvSpPr>
          <p:cNvPr id="11" name="Rectangle 10">
            <a:extLst>
              <a:ext uri="{FF2B5EF4-FFF2-40B4-BE49-F238E27FC236}">
                <a16:creationId xmlns:a16="http://schemas.microsoft.com/office/drawing/2014/main" id="{194B3DF1-9809-50B2-88FF-01C79D0F14EE}"/>
              </a:ext>
            </a:extLst>
          </p:cNvPr>
          <p:cNvSpPr/>
          <p:nvPr/>
        </p:nvSpPr>
        <p:spPr>
          <a:xfrm>
            <a:off x="4788961" y="1812557"/>
            <a:ext cx="3222674" cy="3151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VR Evaluation</a:t>
            </a:r>
          </a:p>
        </p:txBody>
      </p:sp>
      <p:sp>
        <p:nvSpPr>
          <p:cNvPr id="12" name="Rectangle 11">
            <a:extLst>
              <a:ext uri="{FF2B5EF4-FFF2-40B4-BE49-F238E27FC236}">
                <a16:creationId xmlns:a16="http://schemas.microsoft.com/office/drawing/2014/main" id="{EB93D8D0-32B6-F866-79D2-1864B2C054AF}"/>
              </a:ext>
            </a:extLst>
          </p:cNvPr>
          <p:cNvSpPr/>
          <p:nvPr/>
        </p:nvSpPr>
        <p:spPr>
          <a:xfrm>
            <a:off x="8796055" y="1805635"/>
            <a:ext cx="3222674" cy="3151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Technology Evaluation</a:t>
            </a:r>
          </a:p>
        </p:txBody>
      </p:sp>
      <p:sp>
        <p:nvSpPr>
          <p:cNvPr id="13" name="TextBox 12">
            <a:extLst>
              <a:ext uri="{FF2B5EF4-FFF2-40B4-BE49-F238E27FC236}">
                <a16:creationId xmlns:a16="http://schemas.microsoft.com/office/drawing/2014/main" id="{A6A67F04-6DBF-D2BF-8692-72E7DC6D95CC}"/>
              </a:ext>
            </a:extLst>
          </p:cNvPr>
          <p:cNvSpPr txBox="1"/>
          <p:nvPr/>
        </p:nvSpPr>
        <p:spPr>
          <a:xfrm>
            <a:off x="4967053" y="6137464"/>
            <a:ext cx="2866490" cy="523220"/>
          </a:xfrm>
          <a:prstGeom prst="rect">
            <a:avLst/>
          </a:prstGeom>
          <a:noFill/>
        </p:spPr>
        <p:txBody>
          <a:bodyPr wrap="none" rtlCol="0">
            <a:spAutoFit/>
          </a:bodyPr>
          <a:lstStyle/>
          <a:p>
            <a:r>
              <a:rPr lang="en-US" sz="1400" b="1" dirty="0">
                <a:latin typeface="Arial"/>
                <a:cs typeface="Arial"/>
              </a:rPr>
              <a:t>VR Simulation of Lunar Surface</a:t>
            </a:r>
          </a:p>
          <a:p>
            <a:r>
              <a:rPr lang="en-US" sz="1400" dirty="0">
                <a:latin typeface="Arial"/>
                <a:cs typeface="Arial"/>
              </a:rPr>
              <a:t>Image/NASA/JSC/Eddie Paddock</a:t>
            </a:r>
          </a:p>
        </p:txBody>
      </p:sp>
      <p:pic>
        <p:nvPicPr>
          <p:cNvPr id="14" name="Picture 13" descr="A field of flowers&#10;&#10;Description automatically generated with low confidence">
            <a:extLst>
              <a:ext uri="{FF2B5EF4-FFF2-40B4-BE49-F238E27FC236}">
                <a16:creationId xmlns:a16="http://schemas.microsoft.com/office/drawing/2014/main" id="{0A7E85D9-AD4C-EBC5-DEB8-4C44C31F91EA}"/>
              </a:ext>
            </a:extLst>
          </p:cNvPr>
          <p:cNvPicPr>
            <a:picLocks noChangeAspect="1"/>
          </p:cNvPicPr>
          <p:nvPr/>
        </p:nvPicPr>
        <p:blipFill rotWithShape="1">
          <a:blip r:embed="rId5">
            <a:extLst>
              <a:ext uri="{28A0092B-C50C-407E-A947-70E740481C1C}">
                <a14:useLocalDpi xmlns:a14="http://schemas.microsoft.com/office/drawing/2010/main" val="0"/>
              </a:ext>
            </a:extLst>
          </a:blip>
          <a:srcRect r="31787"/>
          <a:stretch/>
        </p:blipFill>
        <p:spPr>
          <a:xfrm>
            <a:off x="8901660" y="4079253"/>
            <a:ext cx="2953717" cy="2184400"/>
          </a:xfrm>
          <a:prstGeom prst="rect">
            <a:avLst/>
          </a:prstGeom>
        </p:spPr>
      </p:pic>
      <p:pic>
        <p:nvPicPr>
          <p:cNvPr id="15" name="Picture 14" descr="A person holding a guitar&#10;&#10;Description automatically generated with low confidence">
            <a:extLst>
              <a:ext uri="{FF2B5EF4-FFF2-40B4-BE49-F238E27FC236}">
                <a16:creationId xmlns:a16="http://schemas.microsoft.com/office/drawing/2014/main" id="{C0BCB825-1DCC-1FF3-A9CA-4A52AD83111F}"/>
              </a:ext>
            </a:extLst>
          </p:cNvPr>
          <p:cNvPicPr>
            <a:picLocks noChangeAspect="1"/>
          </p:cNvPicPr>
          <p:nvPr/>
        </p:nvPicPr>
        <p:blipFill rotWithShape="1">
          <a:blip r:embed="rId6">
            <a:extLst>
              <a:ext uri="{28A0092B-C50C-407E-A947-70E740481C1C}">
                <a14:useLocalDpi xmlns:a14="http://schemas.microsoft.com/office/drawing/2010/main" val="0"/>
              </a:ext>
            </a:extLst>
          </a:blip>
          <a:srcRect l="14445" t="36053" r="11657" b="1"/>
          <a:stretch/>
        </p:blipFill>
        <p:spPr>
          <a:xfrm>
            <a:off x="10407392" y="4364379"/>
            <a:ext cx="1631673" cy="1882588"/>
          </a:xfrm>
          <a:prstGeom prst="rect">
            <a:avLst/>
          </a:prstGeom>
        </p:spPr>
      </p:pic>
      <p:pic>
        <p:nvPicPr>
          <p:cNvPr id="16" name="Picture 2" descr="Photographic coverage of JETTS3 engineering night run">
            <a:extLst>
              <a:ext uri="{FF2B5EF4-FFF2-40B4-BE49-F238E27FC236}">
                <a16:creationId xmlns:a16="http://schemas.microsoft.com/office/drawing/2014/main" id="{49EF2216-69C0-EA0F-D853-BF5F59FA5E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683" y="2996299"/>
            <a:ext cx="3881636" cy="25877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1B03904-821C-FE4A-BA90-EC573EBA6870}"/>
              </a:ext>
            </a:extLst>
          </p:cNvPr>
          <p:cNvSpPr txBox="1"/>
          <p:nvPr/>
        </p:nvSpPr>
        <p:spPr>
          <a:xfrm>
            <a:off x="191915" y="5584056"/>
            <a:ext cx="3678148" cy="738664"/>
          </a:xfrm>
          <a:prstGeom prst="rect">
            <a:avLst/>
          </a:prstGeom>
          <a:noFill/>
        </p:spPr>
        <p:txBody>
          <a:bodyPr wrap="square" rtlCol="0">
            <a:spAutoFit/>
          </a:bodyPr>
          <a:lstStyle/>
          <a:p>
            <a:r>
              <a:rPr lang="en-US" sz="1400" b="1" dirty="0">
                <a:latin typeface="Arial"/>
                <a:cs typeface="Arial"/>
              </a:rPr>
              <a:t>Assessment of Orienteering Approach in Field Studies</a:t>
            </a:r>
          </a:p>
          <a:p>
            <a:r>
              <a:rPr lang="en-US" sz="1400" dirty="0">
                <a:latin typeface="Arial"/>
                <a:cs typeface="Arial"/>
              </a:rPr>
              <a:t>Image/NASA/Bill Stafford</a:t>
            </a:r>
          </a:p>
        </p:txBody>
      </p:sp>
      <p:sp>
        <p:nvSpPr>
          <p:cNvPr id="18" name="TextBox 17">
            <a:extLst>
              <a:ext uri="{FF2B5EF4-FFF2-40B4-BE49-F238E27FC236}">
                <a16:creationId xmlns:a16="http://schemas.microsoft.com/office/drawing/2014/main" id="{324D8A61-FDF0-259E-1910-5ABEC43EA2C6}"/>
              </a:ext>
            </a:extLst>
          </p:cNvPr>
          <p:cNvSpPr txBox="1"/>
          <p:nvPr/>
        </p:nvSpPr>
        <p:spPr>
          <a:xfrm>
            <a:off x="8774522" y="6246967"/>
            <a:ext cx="3225563" cy="523220"/>
          </a:xfrm>
          <a:prstGeom prst="rect">
            <a:avLst/>
          </a:prstGeom>
          <a:noFill/>
        </p:spPr>
        <p:txBody>
          <a:bodyPr wrap="none" rtlCol="0">
            <a:spAutoFit/>
          </a:bodyPr>
          <a:lstStyle/>
          <a:p>
            <a:r>
              <a:rPr lang="en-US" sz="1400" b="1" dirty="0">
                <a:latin typeface="Arial"/>
                <a:cs typeface="Arial"/>
              </a:rPr>
              <a:t>Application of User-Mounted LIDAR</a:t>
            </a:r>
          </a:p>
          <a:p>
            <a:r>
              <a:rPr lang="en-US" sz="1400" dirty="0">
                <a:latin typeface="Arial"/>
                <a:cs typeface="Arial"/>
              </a:rPr>
              <a:t>Image/NASA/MSFC/Mike Zanetti</a:t>
            </a:r>
          </a:p>
        </p:txBody>
      </p:sp>
      <p:pic>
        <p:nvPicPr>
          <p:cNvPr id="1026" name="Picture 2">
            <a:extLst>
              <a:ext uri="{FF2B5EF4-FFF2-40B4-BE49-F238E27FC236}">
                <a16:creationId xmlns:a16="http://schemas.microsoft.com/office/drawing/2014/main" id="{3E97FFAA-692B-FD8D-5572-9EF5A4C717B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661" r="13172" b="41197"/>
          <a:stretch/>
        </p:blipFill>
        <p:spPr bwMode="auto">
          <a:xfrm>
            <a:off x="8865446" y="2187915"/>
            <a:ext cx="3117069" cy="14373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0AA2E17-EDE4-14C0-7D4B-6E243F2B2076}"/>
              </a:ext>
            </a:extLst>
          </p:cNvPr>
          <p:cNvSpPr txBox="1"/>
          <p:nvPr/>
        </p:nvSpPr>
        <p:spPr>
          <a:xfrm>
            <a:off x="8774522" y="3540825"/>
            <a:ext cx="3097323" cy="523220"/>
          </a:xfrm>
          <a:prstGeom prst="rect">
            <a:avLst/>
          </a:prstGeom>
          <a:noFill/>
        </p:spPr>
        <p:txBody>
          <a:bodyPr wrap="none" rtlCol="0">
            <a:spAutoFit/>
          </a:bodyPr>
          <a:lstStyle/>
          <a:p>
            <a:r>
              <a:rPr lang="en-US" sz="1400" b="1" dirty="0">
                <a:latin typeface="Arial"/>
                <a:cs typeface="Arial"/>
              </a:rPr>
              <a:t>User Navigation Heads-up Display</a:t>
            </a:r>
          </a:p>
          <a:p>
            <a:r>
              <a:rPr lang="en-US" sz="1400" dirty="0">
                <a:latin typeface="Arial"/>
                <a:cs typeface="Arial"/>
              </a:rPr>
              <a:t>Image/NASA/JSC/</a:t>
            </a:r>
            <a:r>
              <a:rPr lang="en-US" sz="1400" dirty="0" err="1">
                <a:latin typeface="Arial"/>
                <a:cs typeface="Arial"/>
              </a:rPr>
              <a:t>Paromita</a:t>
            </a:r>
            <a:r>
              <a:rPr lang="en-US" sz="1400" dirty="0">
                <a:latin typeface="Arial"/>
                <a:cs typeface="Arial"/>
              </a:rPr>
              <a:t> Mitra</a:t>
            </a:r>
          </a:p>
        </p:txBody>
      </p:sp>
    </p:spTree>
    <p:extLst>
      <p:ext uri="{BB962C8B-B14F-4D97-AF65-F5344CB8AC3E}">
        <p14:creationId xmlns:p14="http://schemas.microsoft.com/office/powerpoint/2010/main" val="3774350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ABAB-F4B9-2FB6-12E6-DE9B35054A48}"/>
              </a:ext>
            </a:extLst>
          </p:cNvPr>
          <p:cNvSpPr>
            <a:spLocks noGrp="1"/>
          </p:cNvSpPr>
          <p:nvPr>
            <p:ph type="title"/>
          </p:nvPr>
        </p:nvSpPr>
        <p:spPr/>
        <p:txBody>
          <a:bodyPr/>
          <a:lstStyle/>
          <a:p>
            <a:r>
              <a:rPr lang="en-US" dirty="0"/>
              <a:t>Path to Artemis V and Beyond</a:t>
            </a:r>
          </a:p>
        </p:txBody>
      </p:sp>
      <p:sp>
        <p:nvSpPr>
          <p:cNvPr id="8" name="Content Placeholder 7">
            <a:extLst>
              <a:ext uri="{FF2B5EF4-FFF2-40B4-BE49-F238E27FC236}">
                <a16:creationId xmlns:a16="http://schemas.microsoft.com/office/drawing/2014/main" id="{B2C7ACFE-04FF-4825-80C3-646679884891}"/>
              </a:ext>
            </a:extLst>
          </p:cNvPr>
          <p:cNvSpPr>
            <a:spLocks noGrp="1"/>
          </p:cNvSpPr>
          <p:nvPr>
            <p:ph idx="1"/>
          </p:nvPr>
        </p:nvSpPr>
        <p:spPr>
          <a:xfrm>
            <a:off x="614878" y="857145"/>
            <a:ext cx="10972800" cy="2127356"/>
          </a:xfrm>
        </p:spPr>
        <p:txBody>
          <a:bodyPr/>
          <a:lstStyle/>
          <a:p>
            <a:r>
              <a:rPr lang="en-US" dirty="0"/>
              <a:t>Solution will continue to evolve with architecture over future Artemis Missions</a:t>
            </a:r>
          </a:p>
          <a:p>
            <a:pPr lvl="1"/>
            <a:r>
              <a:rPr lang="en-US" dirty="0"/>
              <a:t>LunaNet : continued development of standards for navigation and communication</a:t>
            </a:r>
          </a:p>
          <a:p>
            <a:pPr lvl="1"/>
            <a:r>
              <a:rPr lang="en-US" dirty="0"/>
              <a:t>Lunar Communications Relay and Navigation System : initial deployment of South Pole-wide real-time positioning and timing capability enabling 10 m localization</a:t>
            </a:r>
          </a:p>
          <a:p>
            <a:pPr lvl="1"/>
            <a:r>
              <a:rPr lang="en-US" dirty="0"/>
              <a:t>Deployment of local infrastructure enabling high bandwidth network access amount surface users that could provide additional timing and navigation references</a:t>
            </a:r>
          </a:p>
        </p:txBody>
      </p:sp>
      <p:sp>
        <p:nvSpPr>
          <p:cNvPr id="4" name="Slide Number Placeholder 3">
            <a:extLst>
              <a:ext uri="{FF2B5EF4-FFF2-40B4-BE49-F238E27FC236}">
                <a16:creationId xmlns:a16="http://schemas.microsoft.com/office/drawing/2014/main" id="{B0103AC2-7803-3997-F48D-1AEA529AC37A}"/>
              </a:ext>
            </a:extLst>
          </p:cNvPr>
          <p:cNvSpPr>
            <a:spLocks noGrp="1"/>
          </p:cNvSpPr>
          <p:nvPr>
            <p:ph type="sldNum" sz="quarter" idx="10"/>
          </p:nvPr>
        </p:nvSpPr>
        <p:spPr/>
        <p:txBody>
          <a:bodyPr/>
          <a:lstStyle/>
          <a:p>
            <a:pPr>
              <a:defRPr/>
            </a:pPr>
            <a:fld id="{A587C384-89D6-8141-B091-9776852F31EF}" type="slidenum">
              <a:rPr lang="en-US" altLang="x-none" smtClean="0"/>
              <a:pPr>
                <a:defRPr/>
              </a:pPr>
              <a:t>8</a:t>
            </a:fld>
            <a:endParaRPr lang="en-US" altLang="x-none"/>
          </a:p>
        </p:txBody>
      </p:sp>
      <p:pic>
        <p:nvPicPr>
          <p:cNvPr id="5" name="Picture 4">
            <a:extLst>
              <a:ext uri="{FF2B5EF4-FFF2-40B4-BE49-F238E27FC236}">
                <a16:creationId xmlns:a16="http://schemas.microsoft.com/office/drawing/2014/main" id="{BC148EEC-2C60-103F-47E5-252D2843D7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3366" y="3124200"/>
            <a:ext cx="5686264" cy="3200400"/>
          </a:xfrm>
          <a:prstGeom prst="rect">
            <a:avLst/>
          </a:prstGeom>
        </p:spPr>
      </p:pic>
      <p:pic>
        <p:nvPicPr>
          <p:cNvPr id="7" name="Picture 6">
            <a:extLst>
              <a:ext uri="{FF2B5EF4-FFF2-40B4-BE49-F238E27FC236}">
                <a16:creationId xmlns:a16="http://schemas.microsoft.com/office/drawing/2014/main" id="{E0C5786B-F1D1-40E8-DE4F-CC0366C67254}"/>
              </a:ext>
            </a:extLst>
          </p:cNvPr>
          <p:cNvPicPr>
            <a:picLocks noChangeAspect="1"/>
          </p:cNvPicPr>
          <p:nvPr/>
        </p:nvPicPr>
        <p:blipFill>
          <a:blip r:embed="rId3"/>
          <a:stretch>
            <a:fillRect/>
          </a:stretch>
        </p:blipFill>
        <p:spPr>
          <a:xfrm>
            <a:off x="292370" y="3124200"/>
            <a:ext cx="5696820" cy="3200400"/>
          </a:xfrm>
          <a:prstGeom prst="rect">
            <a:avLst/>
          </a:prstGeom>
        </p:spPr>
      </p:pic>
      <p:sp>
        <p:nvSpPr>
          <p:cNvPr id="9" name="Rectangle 8">
            <a:extLst>
              <a:ext uri="{FF2B5EF4-FFF2-40B4-BE49-F238E27FC236}">
                <a16:creationId xmlns:a16="http://schemas.microsoft.com/office/drawing/2014/main" id="{962D686A-218A-F3AD-FFCF-EC8584A02FC8}"/>
              </a:ext>
            </a:extLst>
          </p:cNvPr>
          <p:cNvSpPr/>
          <p:nvPr/>
        </p:nvSpPr>
        <p:spPr>
          <a:xfrm>
            <a:off x="292370" y="3124200"/>
            <a:ext cx="1612630" cy="304800"/>
          </a:xfrm>
          <a:prstGeom prst="rect">
            <a:avLst/>
          </a:prstGeom>
          <a:solidFill>
            <a:schemeClr val="tx1"/>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5D42421-B984-C811-45D3-AEAEF466A786}"/>
              </a:ext>
            </a:extLst>
          </p:cNvPr>
          <p:cNvSpPr txBox="1"/>
          <p:nvPr/>
        </p:nvSpPr>
        <p:spPr>
          <a:xfrm>
            <a:off x="292370" y="6311900"/>
            <a:ext cx="2940228" cy="523220"/>
          </a:xfrm>
          <a:prstGeom prst="rect">
            <a:avLst/>
          </a:prstGeom>
          <a:noFill/>
        </p:spPr>
        <p:txBody>
          <a:bodyPr wrap="none" rtlCol="0">
            <a:spAutoFit/>
          </a:bodyPr>
          <a:lstStyle/>
          <a:p>
            <a:r>
              <a:rPr lang="en-US" sz="1400" b="1" dirty="0">
                <a:latin typeface="Arial"/>
                <a:cs typeface="Arial"/>
              </a:rPr>
              <a:t>Surface Communication Studies</a:t>
            </a:r>
          </a:p>
          <a:p>
            <a:r>
              <a:rPr lang="en-US" sz="1400" dirty="0">
                <a:latin typeface="Arial"/>
                <a:cs typeface="Arial"/>
              </a:rPr>
              <a:t>Image/NASA/GRC</a:t>
            </a:r>
          </a:p>
        </p:txBody>
      </p:sp>
      <p:sp>
        <p:nvSpPr>
          <p:cNvPr id="11" name="TextBox 10">
            <a:extLst>
              <a:ext uri="{FF2B5EF4-FFF2-40B4-BE49-F238E27FC236}">
                <a16:creationId xmlns:a16="http://schemas.microsoft.com/office/drawing/2014/main" id="{123BB4A6-12FD-7975-B148-CF01C03F6B4A}"/>
              </a:ext>
            </a:extLst>
          </p:cNvPr>
          <p:cNvSpPr txBox="1"/>
          <p:nvPr/>
        </p:nvSpPr>
        <p:spPr>
          <a:xfrm>
            <a:off x="6093775" y="6299200"/>
            <a:ext cx="2925801" cy="523220"/>
          </a:xfrm>
          <a:prstGeom prst="rect">
            <a:avLst/>
          </a:prstGeom>
          <a:noFill/>
        </p:spPr>
        <p:txBody>
          <a:bodyPr wrap="none" rtlCol="0">
            <a:spAutoFit/>
          </a:bodyPr>
          <a:lstStyle/>
          <a:p>
            <a:r>
              <a:rPr lang="en-US" sz="1400" b="1" dirty="0">
                <a:latin typeface="Arial"/>
                <a:cs typeface="Arial"/>
              </a:rPr>
              <a:t>LunaNet Concept of Operations</a:t>
            </a:r>
          </a:p>
          <a:p>
            <a:r>
              <a:rPr lang="en-US" sz="1400" dirty="0">
                <a:latin typeface="Arial"/>
                <a:cs typeface="Arial"/>
              </a:rPr>
              <a:t>Image/NASA/SCaN</a:t>
            </a:r>
          </a:p>
        </p:txBody>
      </p:sp>
    </p:spTree>
    <p:extLst>
      <p:ext uri="{BB962C8B-B14F-4D97-AF65-F5344CB8AC3E}">
        <p14:creationId xmlns:p14="http://schemas.microsoft.com/office/powerpoint/2010/main" val="2855554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43C2A7-79A5-6339-4B60-D983881BBFCB}"/>
              </a:ext>
            </a:extLst>
          </p:cNvPr>
          <p:cNvSpPr>
            <a:spLocks noGrp="1"/>
          </p:cNvSpPr>
          <p:nvPr>
            <p:ph type="title"/>
          </p:nvPr>
        </p:nvSpPr>
        <p:spPr>
          <a:xfrm>
            <a:off x="677485" y="1681480"/>
            <a:ext cx="6879015" cy="431694"/>
          </a:xfrm>
        </p:spPr>
        <p:txBody>
          <a:bodyPr/>
          <a:lstStyle/>
          <a:p>
            <a:r>
              <a:rPr lang="en-US" sz="3200" dirty="0"/>
              <a:t>Thank you very much! Any Questions? </a:t>
            </a:r>
          </a:p>
        </p:txBody>
      </p:sp>
      <p:sp>
        <p:nvSpPr>
          <p:cNvPr id="4" name="Slide Number Placeholder 3">
            <a:extLst>
              <a:ext uri="{FF2B5EF4-FFF2-40B4-BE49-F238E27FC236}">
                <a16:creationId xmlns:a16="http://schemas.microsoft.com/office/drawing/2014/main" id="{F52D5598-42B3-1B83-3A39-9D1A6FFAD6B5}"/>
              </a:ext>
            </a:extLst>
          </p:cNvPr>
          <p:cNvSpPr>
            <a:spLocks noGrp="1"/>
          </p:cNvSpPr>
          <p:nvPr>
            <p:ph type="sldNum" sz="quarter" idx="4294967295"/>
          </p:nvPr>
        </p:nvSpPr>
        <p:spPr>
          <a:xfrm>
            <a:off x="9347200" y="6618288"/>
            <a:ext cx="2844800" cy="241300"/>
          </a:xfrm>
        </p:spPr>
        <p:txBody>
          <a:bodyPr/>
          <a:lstStyle/>
          <a:p>
            <a:pPr>
              <a:defRPr/>
            </a:pPr>
            <a:fld id="{A587C384-89D6-8141-B091-9776852F31EF}" type="slidenum">
              <a:rPr lang="en-US" altLang="x-none" smtClean="0"/>
              <a:pPr>
                <a:defRPr/>
              </a:pPr>
              <a:t>9</a:t>
            </a:fld>
            <a:endParaRPr lang="en-US" altLang="x-none"/>
          </a:p>
        </p:txBody>
      </p:sp>
      <p:sp>
        <p:nvSpPr>
          <p:cNvPr id="2" name="TextBox 1">
            <a:extLst>
              <a:ext uri="{FF2B5EF4-FFF2-40B4-BE49-F238E27FC236}">
                <a16:creationId xmlns:a16="http://schemas.microsoft.com/office/drawing/2014/main" id="{F9372673-B159-C52E-CED8-51574289FBB7}"/>
              </a:ext>
            </a:extLst>
          </p:cNvPr>
          <p:cNvSpPr txBox="1"/>
          <p:nvPr/>
        </p:nvSpPr>
        <p:spPr>
          <a:xfrm>
            <a:off x="457200" y="5201920"/>
            <a:ext cx="5253105" cy="954107"/>
          </a:xfrm>
          <a:prstGeom prst="rect">
            <a:avLst/>
          </a:prstGeom>
          <a:noFill/>
        </p:spPr>
        <p:txBody>
          <a:bodyPr wrap="none" rtlCol="0">
            <a:spAutoFit/>
          </a:bodyPr>
          <a:lstStyle/>
          <a:p>
            <a:r>
              <a:rPr lang="en-US" sz="1400" i="1" dirty="0">
                <a:solidFill>
                  <a:schemeClr val="bg1"/>
                </a:solidFill>
                <a:latin typeface="Arial"/>
                <a:cs typeface="Arial"/>
              </a:rPr>
              <a:t>Acknowledgements:</a:t>
            </a:r>
          </a:p>
          <a:p>
            <a:r>
              <a:rPr lang="en-US" sz="1400" dirty="0">
                <a:solidFill>
                  <a:schemeClr val="bg1"/>
                </a:solidFill>
                <a:latin typeface="Arial"/>
                <a:cs typeface="Arial"/>
              </a:rPr>
              <a:t>ACD/Steve Creech, Erika Alvarez, Brian McDonald, Larry Jones</a:t>
            </a:r>
          </a:p>
          <a:p>
            <a:r>
              <a:rPr lang="en-US" sz="1400" dirty="0">
                <a:solidFill>
                  <a:schemeClr val="bg1"/>
                </a:solidFill>
                <a:latin typeface="Arial"/>
                <a:cs typeface="Arial"/>
              </a:rPr>
              <a:t>EHP/Steve Nelson</a:t>
            </a:r>
          </a:p>
          <a:p>
            <a:r>
              <a:rPr lang="en-US" sz="1400" dirty="0">
                <a:solidFill>
                  <a:schemeClr val="bg1"/>
                </a:solidFill>
                <a:latin typeface="Arial"/>
                <a:cs typeface="Arial"/>
              </a:rPr>
              <a:t>All of the task team who provided inputs! </a:t>
            </a:r>
          </a:p>
        </p:txBody>
      </p:sp>
    </p:spTree>
    <p:extLst>
      <p:ext uri="{BB962C8B-B14F-4D97-AF65-F5344CB8AC3E}">
        <p14:creationId xmlns:p14="http://schemas.microsoft.com/office/powerpoint/2010/main" val="992256960"/>
      </p:ext>
    </p:extLst>
  </p:cSld>
  <p:clrMapOvr>
    <a:masterClrMapping/>
  </p:clrMapOvr>
</p:sld>
</file>

<file path=ppt/theme/theme1.xml><?xml version="1.0" encoding="utf-8"?>
<a:theme xmlns:a="http://schemas.openxmlformats.org/drawingml/2006/main" name="3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a:cs typeface="Arial"/>
          </a:defRPr>
        </a:defPPr>
      </a:lstStyle>
    </a:txDef>
  </a:objectDefaults>
  <a:extraClrSchemeLst/>
  <a:extLst>
    <a:ext uri="{05A4C25C-085E-4340-85A3-A5531E510DB2}">
      <thm15:themeFamily xmlns:thm15="http://schemas.microsoft.com/office/thememl/2012/main" name="Presentation2" id="{BDE39DDC-CCD0-431F-99FD-8C40D912B2F4}" vid="{37B06B3C-842C-417D-A1D5-12F5CF8EE12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unaNet to NRO SETR d1-cjg" id="{015A6FCE-D7CD-A247-8161-884F3B83FC59}" vid="{13F3FB87-4876-D340-AE1C-EC8A198841F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52416013-CD21-3943-9F55-410D04C8CE01}" vid="{F6F4185E-0671-D847-AC37-137E3D8CC4E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2C76B9B3FE40409DBD9D0C397F7048" ma:contentTypeVersion="0" ma:contentTypeDescription="Create a new document." ma:contentTypeScope="" ma:versionID="cd9ffd866218a260f2515108177d2baa">
  <xsd:schema xmlns:xsd="http://www.w3.org/2001/XMLSchema" xmlns:xs="http://www.w3.org/2001/XMLSchema" xmlns:p="http://schemas.microsoft.com/office/2006/metadata/properties" targetNamespace="http://schemas.microsoft.com/office/2006/metadata/properties" ma:root="true" ma:fieldsID="6ff03dde4259c08ff71d8d05c94e2e9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30F18D-4275-4F65-9636-93FBF266FE26}">
  <ds:schemaRefs>
    <ds:schemaRef ds:uri="http://schemas.microsoft.com/sharepoint/v3/contenttype/forms"/>
  </ds:schemaRefs>
</ds:datastoreItem>
</file>

<file path=customXml/itemProps2.xml><?xml version="1.0" encoding="utf-8"?>
<ds:datastoreItem xmlns:ds="http://schemas.openxmlformats.org/officeDocument/2006/customXml" ds:itemID="{7643525E-ADE3-45C4-B53B-1C203A44FD8F}">
  <ds:schemaRefs>
    <ds:schemaRef ds:uri="http://schemas.microsoft.com/office/2006/documentManagement/types"/>
    <ds:schemaRef ds:uri="http://purl.org/dc/dcmitype/"/>
    <ds:schemaRef ds:uri="http://www.w3.org/XML/1998/namespac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9ED7DBF-78A2-4B50-B57B-833AEB677C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62981</TotalTime>
  <Words>683</Words>
  <Application>Microsoft Office PowerPoint</Application>
  <PresentationFormat>Widescreen</PresentationFormat>
  <Paragraphs>104</Paragraphs>
  <Slides>9</Slides>
  <Notes>2</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9</vt:i4>
      </vt:variant>
    </vt:vector>
  </HeadingPairs>
  <TitlesOfParts>
    <vt:vector size="14" baseType="lpstr">
      <vt:lpstr>Arial</vt:lpstr>
      <vt:lpstr>Calibri</vt:lpstr>
      <vt:lpstr>3_ExplorationScenario-Updated</vt:lpstr>
      <vt:lpstr>1_Office Theme</vt:lpstr>
      <vt:lpstr>2_Office Theme</vt:lpstr>
      <vt:lpstr>Early Artemis Surface Navigation: Challenges, Approaches, and Opportunities </vt:lpstr>
      <vt:lpstr>Outline</vt:lpstr>
      <vt:lpstr>Artemis III and IV Navigation Needs</vt:lpstr>
      <vt:lpstr>Approach to Development of Requirements via Simulation</vt:lpstr>
      <vt:lpstr>Technical Solutions and Metrics Considered</vt:lpstr>
      <vt:lpstr>Recommended Solutions</vt:lpstr>
      <vt:lpstr>Next Steps</vt:lpstr>
      <vt:lpstr>Path to Artemis V and Beyond</vt:lpstr>
      <vt:lpstr>Thank you very much! 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Gramling, Cheryl J. (GSFC-5900)</dc:creator>
  <cp:lastModifiedBy>Anzalone, Evan J. (MSFC-EV42)</cp:lastModifiedBy>
  <cp:revision>563</cp:revision>
  <dcterms:created xsi:type="dcterms:W3CDTF">2022-05-19T17:03:04Z</dcterms:created>
  <dcterms:modified xsi:type="dcterms:W3CDTF">2023-08-18T20:34:04Z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0x010100A32C76B9B3FE40409DBD9D0C397F7048</vt:lpwstr>
  </property>
</Properties>
</file>