
<file path=[Content_Types].xml><?xml version="1.0" encoding="utf-8"?>
<Types xmlns="http://schemas.openxmlformats.org/package/2006/content-types">
  <Default Extension="heic" ContentType="image/heic"/>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57"/>
  </p:notesMasterIdLst>
  <p:sldIdLst>
    <p:sldId id="256" r:id="rId5"/>
    <p:sldId id="257" r:id="rId6"/>
    <p:sldId id="286" r:id="rId7"/>
    <p:sldId id="317" r:id="rId8"/>
    <p:sldId id="319" r:id="rId9"/>
    <p:sldId id="259" r:id="rId10"/>
    <p:sldId id="284" r:id="rId11"/>
    <p:sldId id="324" r:id="rId12"/>
    <p:sldId id="325" r:id="rId13"/>
    <p:sldId id="323" r:id="rId14"/>
    <p:sldId id="326" r:id="rId15"/>
    <p:sldId id="354" r:id="rId16"/>
    <p:sldId id="329" r:id="rId17"/>
    <p:sldId id="268" r:id="rId18"/>
    <p:sldId id="336" r:id="rId19"/>
    <p:sldId id="384" r:id="rId20"/>
    <p:sldId id="385" r:id="rId21"/>
    <p:sldId id="386" r:id="rId22"/>
    <p:sldId id="383" r:id="rId23"/>
    <p:sldId id="378" r:id="rId24"/>
    <p:sldId id="348" r:id="rId25"/>
    <p:sldId id="379" r:id="rId26"/>
    <p:sldId id="349" r:id="rId27"/>
    <p:sldId id="340" r:id="rId28"/>
    <p:sldId id="345" r:id="rId29"/>
    <p:sldId id="342" r:id="rId30"/>
    <p:sldId id="355" r:id="rId31"/>
    <p:sldId id="350" r:id="rId32"/>
    <p:sldId id="370" r:id="rId33"/>
    <p:sldId id="263" r:id="rId34"/>
    <p:sldId id="356" r:id="rId35"/>
    <p:sldId id="338" r:id="rId36"/>
    <p:sldId id="359" r:id="rId37"/>
    <p:sldId id="367" r:id="rId38"/>
    <p:sldId id="373" r:id="rId39"/>
    <p:sldId id="368" r:id="rId40"/>
    <p:sldId id="371" r:id="rId41"/>
    <p:sldId id="389" r:id="rId42"/>
    <p:sldId id="388" r:id="rId43"/>
    <p:sldId id="376" r:id="rId44"/>
    <p:sldId id="320" r:id="rId45"/>
    <p:sldId id="377" r:id="rId46"/>
    <p:sldId id="290" r:id="rId47"/>
    <p:sldId id="381" r:id="rId48"/>
    <p:sldId id="293" r:id="rId49"/>
    <p:sldId id="272" r:id="rId50"/>
    <p:sldId id="279" r:id="rId51"/>
    <p:sldId id="294" r:id="rId52"/>
    <p:sldId id="390" r:id="rId53"/>
    <p:sldId id="365" r:id="rId54"/>
    <p:sldId id="358" r:id="rId55"/>
    <p:sldId id="357"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2450B3-817A-4E3E-BB4C-9DD4D5CD2BBD}">
          <p14:sldIdLst>
            <p14:sldId id="256"/>
            <p14:sldId id="257"/>
            <p14:sldId id="286"/>
            <p14:sldId id="317"/>
            <p14:sldId id="319"/>
            <p14:sldId id="259"/>
            <p14:sldId id="284"/>
          </p14:sldIdLst>
        </p14:section>
        <p14:section name="ERM" id="{BC8CCE07-373F-41C1-95B4-7230486D3E17}">
          <p14:sldIdLst>
            <p14:sldId id="324"/>
            <p14:sldId id="325"/>
            <p14:sldId id="323"/>
            <p14:sldId id="326"/>
            <p14:sldId id="354"/>
            <p14:sldId id="329"/>
          </p14:sldIdLst>
        </p14:section>
        <p14:section name="NPRV" id="{D11E1F02-40B4-400F-8159-7A76D0E5737B}">
          <p14:sldIdLst>
            <p14:sldId id="268"/>
            <p14:sldId id="336"/>
            <p14:sldId id="384"/>
            <p14:sldId id="385"/>
            <p14:sldId id="386"/>
            <p14:sldId id="383"/>
            <p14:sldId id="378"/>
            <p14:sldId id="348"/>
            <p14:sldId id="379"/>
            <p14:sldId id="349"/>
            <p14:sldId id="340"/>
            <p14:sldId id="345"/>
            <p14:sldId id="342"/>
            <p14:sldId id="355"/>
            <p14:sldId id="350"/>
            <p14:sldId id="370"/>
          </p14:sldIdLst>
        </p14:section>
        <p14:section name="MCC Tour App" id="{CAB55B68-2F48-49B1-9F10-873B5121E5D0}">
          <p14:sldIdLst>
            <p14:sldId id="263"/>
            <p14:sldId id="356"/>
            <p14:sldId id="338"/>
            <p14:sldId id="359"/>
            <p14:sldId id="367"/>
            <p14:sldId id="373"/>
            <p14:sldId id="368"/>
            <p14:sldId id="371"/>
            <p14:sldId id="389"/>
            <p14:sldId id="388"/>
            <p14:sldId id="376"/>
            <p14:sldId id="320"/>
            <p14:sldId id="377"/>
          </p14:sldIdLst>
        </p14:section>
        <p14:section name="Concluding Remarks" id="{9A4309F6-00D4-4AFC-AD92-58FD75CB6F1C}">
          <p14:sldIdLst>
            <p14:sldId id="290"/>
            <p14:sldId id="381"/>
            <p14:sldId id="293"/>
            <p14:sldId id="272"/>
            <p14:sldId id="279"/>
            <p14:sldId id="294"/>
            <p14:sldId id="390"/>
            <p14:sldId id="365"/>
            <p14:sldId id="358"/>
            <p14:sldId id="3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240521-748A-323E-3DC3-C2B30ED1EAD1}" name="Silva, Herbert P. (JSC-ES611)" initials="S(" userId="S::hpsilva@ndc.nasa.gov::5b275c0c-74c1-4260-9dd8-fb025c586a86" providerId="AD"/>
  <p188:author id="{1A20B59A-DAA2-D767-3B06-8E0BF4AB3F91}" name="Puccini, Claire L. (JSC-ES611)" initials="PCL(E" userId="S::cpuccini@ndc.nasa.gov::d2328748-c651-47c5-a029-fa618aa2b1a0" providerId="AD"/>
  <p188:author id="{EA0C98BF-B73B-CED2-58BC-A9FF30D117BF}" name="St Clair, Raven N. (JSC-AH712)" initials="SCRN(A" userId="S::rnstclai@ndc.nasa.gov::a32f3a8f-3069-47ff-9da0-5d4be4c5b7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A286"/>
    <a:srgbClr val="D0C8B8"/>
    <a:srgbClr val="5B90A8"/>
    <a:srgbClr val="523F2C"/>
    <a:srgbClr val="D1C9B9"/>
    <a:srgbClr val="C2A88D"/>
    <a:srgbClr val="C5BBA7"/>
    <a:srgbClr val="F4C6BE"/>
    <a:srgbClr val="C3DDE3"/>
    <a:srgbClr val="F0D8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17" autoAdjust="0"/>
    <p:restoredTop sz="88687" autoAdjust="0"/>
  </p:normalViewPr>
  <p:slideViewPr>
    <p:cSldViewPr snapToGrid="0">
      <p:cViewPr varScale="1">
        <p:scale>
          <a:sx n="71" d="100"/>
          <a:sy n="71" d="100"/>
        </p:scale>
        <p:origin x="49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ata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18.png"/></Relationships>
</file>

<file path=ppt/diagrams/_rels/data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image" Target="../media/image67.png"/><Relationship Id="rId5" Type="http://schemas.openxmlformats.org/officeDocument/2006/relationships/image" Target="../media/image71.png"/><Relationship Id="rId4" Type="http://schemas.openxmlformats.org/officeDocument/2006/relationships/image" Target="../media/image70.jpeg"/></Relationships>
</file>

<file path=ppt/diagrams/_rels/data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svg"/><Relationship Id="rId1" Type="http://schemas.openxmlformats.org/officeDocument/2006/relationships/image" Target="../media/image72.png"/><Relationship Id="rId4" Type="http://schemas.openxmlformats.org/officeDocument/2006/relationships/image" Target="../media/image75.jpeg"/></Relationships>
</file>

<file path=ppt/diagrams/_rels/data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8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18.png"/></Relationships>
</file>

<file path=ppt/diagrams/_rels/drawing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image" Target="../media/image67.png"/><Relationship Id="rId5" Type="http://schemas.openxmlformats.org/officeDocument/2006/relationships/image" Target="../media/image71.png"/><Relationship Id="rId4" Type="http://schemas.openxmlformats.org/officeDocument/2006/relationships/image" Target="../media/image70.jpeg"/></Relationships>
</file>

<file path=ppt/diagrams/_rels/drawing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svg"/><Relationship Id="rId1" Type="http://schemas.openxmlformats.org/officeDocument/2006/relationships/image" Target="../media/image72.png"/><Relationship Id="rId4" Type="http://schemas.openxmlformats.org/officeDocument/2006/relationships/image" Target="../media/image75.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8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718B31-4BB5-4E5D-BD24-EE810D375894}"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BFA81670-2E09-4C2E-82F8-552E1E5B1E68}">
      <dgm:prSet phldrT="[Text]" custT="1"/>
      <dgm:spPr>
        <a:solidFill>
          <a:schemeClr val="accent5">
            <a:lumMod val="40000"/>
            <a:lumOff val="60000"/>
            <a:alpha val="84000"/>
          </a:schemeClr>
        </a:solidFill>
      </dgm:spPr>
      <dgm:t>
        <a:bodyPr/>
        <a:lstStyle/>
        <a:p>
          <a:r>
            <a:rPr lang="en-US" sz="2000"/>
            <a:t>Dev Eco Dev</a:t>
          </a:r>
        </a:p>
      </dgm:t>
    </dgm:pt>
    <dgm:pt modelId="{E89B72C5-4815-46F8-A51F-50449115E495}" type="parTrans" cxnId="{35C5D4F8-081F-41EB-8647-A86878553A96}">
      <dgm:prSet/>
      <dgm:spPr/>
      <dgm:t>
        <a:bodyPr/>
        <a:lstStyle/>
        <a:p>
          <a:endParaRPr lang="en-US"/>
        </a:p>
      </dgm:t>
    </dgm:pt>
    <dgm:pt modelId="{5DCDB2BB-0B31-4ED3-80E8-A09E181AD716}" type="sibTrans" cxnId="{35C5D4F8-081F-41EB-8647-A86878553A96}">
      <dgm:prSet/>
      <dgm:spPr/>
      <dgm:t>
        <a:bodyPr/>
        <a:lstStyle/>
        <a:p>
          <a:endParaRPr lang="en-US"/>
        </a:p>
      </dgm:t>
    </dgm:pt>
    <dgm:pt modelId="{CC84B285-0E12-4D8C-86E0-D8F10E57E2AE}">
      <dgm:prSet phldrT="[Text]" custT="1"/>
      <dgm:spPr>
        <a:solidFill>
          <a:schemeClr val="accent1">
            <a:alpha val="88000"/>
          </a:schemeClr>
        </a:solidFill>
      </dgm:spPr>
      <dgm:t>
        <a:bodyPr/>
        <a:lstStyle/>
        <a:p>
          <a:r>
            <a:rPr lang="en-US" sz="2000"/>
            <a:t>App Development</a:t>
          </a:r>
        </a:p>
      </dgm:t>
    </dgm:pt>
    <dgm:pt modelId="{2E094551-B5DB-41F7-960D-A57CF4B78DA8}" type="parTrans" cxnId="{C5A427A9-0946-4BBB-96F9-0B31576E269B}">
      <dgm:prSet/>
      <dgm:spPr/>
      <dgm:t>
        <a:bodyPr/>
        <a:lstStyle/>
        <a:p>
          <a:endParaRPr lang="en-US"/>
        </a:p>
      </dgm:t>
    </dgm:pt>
    <dgm:pt modelId="{8AD2A551-2284-445B-957E-D5BB129560E6}" type="sibTrans" cxnId="{C5A427A9-0946-4BBB-96F9-0B31576E269B}">
      <dgm:prSet/>
      <dgm:spPr/>
      <dgm:t>
        <a:bodyPr/>
        <a:lstStyle/>
        <a:p>
          <a:endParaRPr lang="en-US"/>
        </a:p>
      </dgm:t>
    </dgm:pt>
    <dgm:pt modelId="{48F01264-1BD7-473F-B925-D3D70707D426}">
      <dgm:prSet phldrT="[Text]" custT="1"/>
      <dgm:spPr>
        <a:solidFill>
          <a:srgbClr val="978663">
            <a:alpha val="58000"/>
          </a:srgbClr>
        </a:solidFill>
      </dgm:spPr>
      <dgm:t>
        <a:bodyPr/>
        <a:lstStyle/>
        <a:p>
          <a:r>
            <a:rPr lang="en-US" sz="2000"/>
            <a:t>Part Design &amp; Printing</a:t>
          </a:r>
        </a:p>
      </dgm:t>
    </dgm:pt>
    <dgm:pt modelId="{2FB019F1-5564-4233-8AC3-5712772E7DE3}" type="sibTrans" cxnId="{683FC035-FC26-47AA-A7E4-8359D758E5A4}">
      <dgm:prSet/>
      <dgm:spPr/>
      <dgm:t>
        <a:bodyPr/>
        <a:lstStyle/>
        <a:p>
          <a:endParaRPr lang="en-US"/>
        </a:p>
      </dgm:t>
    </dgm:pt>
    <dgm:pt modelId="{97BA21CD-7A6B-4F83-88A1-055590D46EF3}" type="parTrans" cxnId="{683FC035-FC26-47AA-A7E4-8359D758E5A4}">
      <dgm:prSet/>
      <dgm:spPr/>
      <dgm:t>
        <a:bodyPr/>
        <a:lstStyle/>
        <a:p>
          <a:endParaRPr lang="en-US"/>
        </a:p>
      </dgm:t>
    </dgm:pt>
    <dgm:pt modelId="{B8D1F27E-FB71-4DFA-9B01-7E8C8D31703A}" type="pres">
      <dgm:prSet presAssocID="{20718B31-4BB5-4E5D-BD24-EE810D375894}" presName="Name0" presStyleCnt="0">
        <dgm:presLayoutVars>
          <dgm:dir/>
          <dgm:resizeHandles val="exact"/>
        </dgm:presLayoutVars>
      </dgm:prSet>
      <dgm:spPr/>
    </dgm:pt>
    <dgm:pt modelId="{81C8BA7E-7C37-452E-9208-4BB83FB86650}" type="pres">
      <dgm:prSet presAssocID="{BFA81670-2E09-4C2E-82F8-552E1E5B1E68}" presName="composite" presStyleCnt="0"/>
      <dgm:spPr/>
    </dgm:pt>
    <dgm:pt modelId="{5009E9D4-34C0-439B-B38D-270A82BA88F4}" type="pres">
      <dgm:prSet presAssocID="{BFA81670-2E09-4C2E-82F8-552E1E5B1E68}" presName="rect1" presStyleLbl="bgShp" presStyleIdx="0" presStyleCnt="3" custLinFactNeighborX="8325" custLinFactNeighborY="919"/>
      <dgm:spPr>
        <a:blipFill rotWithShape="1">
          <a:blip xmlns:r="http://schemas.openxmlformats.org/officeDocument/2006/relationships" r:embed="rId1"/>
          <a:srcRect/>
          <a:stretch>
            <a:fillRect l="-9000" r="-9000"/>
          </a:stretch>
        </a:blipFill>
        <a:ln w="38100">
          <a:solidFill>
            <a:schemeClr val="accent5"/>
          </a:solidFill>
        </a:ln>
      </dgm:spPr>
    </dgm:pt>
    <dgm:pt modelId="{C4802406-9D00-4A80-A1BF-3826ABC90D4E}" type="pres">
      <dgm:prSet presAssocID="{BFA81670-2E09-4C2E-82F8-552E1E5B1E68}" presName="rect2" presStyleLbl="trBgShp" presStyleIdx="0" presStyleCnt="3" custScaleX="95963" custLinFactNeighborX="9169" custLinFactNeighborY="6317">
        <dgm:presLayoutVars>
          <dgm:bulletEnabled val="1"/>
        </dgm:presLayoutVars>
      </dgm:prSet>
      <dgm:spPr/>
    </dgm:pt>
    <dgm:pt modelId="{7F653C91-46BD-4D5C-84E2-FA3A322CD14C}" type="pres">
      <dgm:prSet presAssocID="{5DCDB2BB-0B31-4ED3-80E8-A09E181AD716}" presName="sibTrans" presStyleCnt="0"/>
      <dgm:spPr/>
    </dgm:pt>
    <dgm:pt modelId="{F89D130A-E272-4A1D-84FD-FBB3ED16124F}" type="pres">
      <dgm:prSet presAssocID="{48F01264-1BD7-473F-B925-D3D70707D426}" presName="composite" presStyleCnt="0"/>
      <dgm:spPr/>
    </dgm:pt>
    <dgm:pt modelId="{5A36A8A1-17B7-4FCC-B92F-BA028635992D}" type="pres">
      <dgm:prSet presAssocID="{48F01264-1BD7-473F-B925-D3D70707D426}" presName="rect1" presStyleLbl="bgShp" presStyleIdx="1" presStyleCnt="3"/>
      <dgm:spPr>
        <a:blipFill>
          <a:blip xmlns:r="http://schemas.openxmlformats.org/officeDocument/2006/relationships" r:embed="rId2"/>
          <a:srcRect/>
          <a:stretch>
            <a:fillRect l="-8000" r="-8000"/>
          </a:stretch>
        </a:blipFill>
        <a:ln w="38100">
          <a:solidFill>
            <a:srgbClr val="978663"/>
          </a:solidFill>
        </a:ln>
      </dgm:spPr>
    </dgm:pt>
    <dgm:pt modelId="{1E0FB30F-31F4-4471-AC44-F2E0543CC60B}" type="pres">
      <dgm:prSet presAssocID="{48F01264-1BD7-473F-B925-D3D70707D426}" presName="rect2" presStyleLbl="trBgShp" presStyleIdx="1" presStyleCnt="3">
        <dgm:presLayoutVars>
          <dgm:bulletEnabled val="1"/>
        </dgm:presLayoutVars>
      </dgm:prSet>
      <dgm:spPr/>
    </dgm:pt>
    <dgm:pt modelId="{31FD30FE-B72C-40A5-BE0A-B35214545DDE}" type="pres">
      <dgm:prSet presAssocID="{2FB019F1-5564-4233-8AC3-5712772E7DE3}" presName="sibTrans" presStyleCnt="0"/>
      <dgm:spPr/>
    </dgm:pt>
    <dgm:pt modelId="{47BB8FBD-20F4-42C0-A598-1390DEFADF21}" type="pres">
      <dgm:prSet presAssocID="{CC84B285-0E12-4D8C-86E0-D8F10E57E2AE}" presName="composite" presStyleCnt="0"/>
      <dgm:spPr/>
    </dgm:pt>
    <dgm:pt modelId="{A08DC95B-0B60-45A3-AC74-B7CA1F955EC7}" type="pres">
      <dgm:prSet presAssocID="{CC84B285-0E12-4D8C-86E0-D8F10E57E2AE}" presName="rect1" presStyleLbl="bgShp"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6000" r="-26000"/>
          </a:stretch>
        </a:blipFill>
        <a:ln w="38100">
          <a:solidFill>
            <a:schemeClr val="accent1">
              <a:lumMod val="75000"/>
            </a:schemeClr>
          </a:solidFill>
        </a:ln>
      </dgm:spPr>
    </dgm:pt>
    <dgm:pt modelId="{F90968A5-F878-4E0E-A692-42E5C6B99194}" type="pres">
      <dgm:prSet presAssocID="{CC84B285-0E12-4D8C-86E0-D8F10E57E2AE}" presName="rect2" presStyleLbl="trBgShp" presStyleIdx="2" presStyleCnt="3">
        <dgm:presLayoutVars>
          <dgm:bulletEnabled val="1"/>
        </dgm:presLayoutVars>
      </dgm:prSet>
      <dgm:spPr/>
    </dgm:pt>
  </dgm:ptLst>
  <dgm:cxnLst>
    <dgm:cxn modelId="{0458DF0E-EF32-4423-993D-B8D86FA768E1}" type="presOf" srcId="{20718B31-4BB5-4E5D-BD24-EE810D375894}" destId="{B8D1F27E-FB71-4DFA-9B01-7E8C8D31703A}" srcOrd="0" destOrd="0" presId="urn:microsoft.com/office/officeart/2008/layout/BendingPictureSemiTransparentText"/>
    <dgm:cxn modelId="{683FC035-FC26-47AA-A7E4-8359D758E5A4}" srcId="{20718B31-4BB5-4E5D-BD24-EE810D375894}" destId="{48F01264-1BD7-473F-B925-D3D70707D426}" srcOrd="1" destOrd="0" parTransId="{97BA21CD-7A6B-4F83-88A1-055590D46EF3}" sibTransId="{2FB019F1-5564-4233-8AC3-5712772E7DE3}"/>
    <dgm:cxn modelId="{FAA9B142-7DC6-42F4-A280-FE19230DE7F9}" type="presOf" srcId="{48F01264-1BD7-473F-B925-D3D70707D426}" destId="{1E0FB30F-31F4-4471-AC44-F2E0543CC60B}" srcOrd="0" destOrd="0" presId="urn:microsoft.com/office/officeart/2008/layout/BendingPictureSemiTransparentText"/>
    <dgm:cxn modelId="{602BBA80-311B-4A77-BD82-6D0E3B38AFB3}" type="presOf" srcId="{BFA81670-2E09-4C2E-82F8-552E1E5B1E68}" destId="{C4802406-9D00-4A80-A1BF-3826ABC90D4E}" srcOrd="0" destOrd="0" presId="urn:microsoft.com/office/officeart/2008/layout/BendingPictureSemiTransparentText"/>
    <dgm:cxn modelId="{C5A427A9-0946-4BBB-96F9-0B31576E269B}" srcId="{20718B31-4BB5-4E5D-BD24-EE810D375894}" destId="{CC84B285-0E12-4D8C-86E0-D8F10E57E2AE}" srcOrd="2" destOrd="0" parTransId="{2E094551-B5DB-41F7-960D-A57CF4B78DA8}" sibTransId="{8AD2A551-2284-445B-957E-D5BB129560E6}"/>
    <dgm:cxn modelId="{B749DAD2-81A8-4D11-A368-D892B714546E}" type="presOf" srcId="{CC84B285-0E12-4D8C-86E0-D8F10E57E2AE}" destId="{F90968A5-F878-4E0E-A692-42E5C6B99194}" srcOrd="0" destOrd="0" presId="urn:microsoft.com/office/officeart/2008/layout/BendingPictureSemiTransparentText"/>
    <dgm:cxn modelId="{35C5D4F8-081F-41EB-8647-A86878553A96}" srcId="{20718B31-4BB5-4E5D-BD24-EE810D375894}" destId="{BFA81670-2E09-4C2E-82F8-552E1E5B1E68}" srcOrd="0" destOrd="0" parTransId="{E89B72C5-4815-46F8-A51F-50449115E495}" sibTransId="{5DCDB2BB-0B31-4ED3-80E8-A09E181AD716}"/>
    <dgm:cxn modelId="{D97788C9-FC6B-4991-9FDE-B49DA5900B47}" type="presParOf" srcId="{B8D1F27E-FB71-4DFA-9B01-7E8C8D31703A}" destId="{81C8BA7E-7C37-452E-9208-4BB83FB86650}" srcOrd="0" destOrd="0" presId="urn:microsoft.com/office/officeart/2008/layout/BendingPictureSemiTransparentText"/>
    <dgm:cxn modelId="{05CF0273-9594-4B12-BA7E-F3EEFC43E45B}" type="presParOf" srcId="{81C8BA7E-7C37-452E-9208-4BB83FB86650}" destId="{5009E9D4-34C0-439B-B38D-270A82BA88F4}" srcOrd="0" destOrd="0" presId="urn:microsoft.com/office/officeart/2008/layout/BendingPictureSemiTransparentText"/>
    <dgm:cxn modelId="{B79A7297-98D7-406B-9240-088E19CD5D3E}" type="presParOf" srcId="{81C8BA7E-7C37-452E-9208-4BB83FB86650}" destId="{C4802406-9D00-4A80-A1BF-3826ABC90D4E}" srcOrd="1" destOrd="0" presId="urn:microsoft.com/office/officeart/2008/layout/BendingPictureSemiTransparentText"/>
    <dgm:cxn modelId="{9F5F4B3E-8FDE-400C-905E-DD9556986CD3}" type="presParOf" srcId="{B8D1F27E-FB71-4DFA-9B01-7E8C8D31703A}" destId="{7F653C91-46BD-4D5C-84E2-FA3A322CD14C}" srcOrd="1" destOrd="0" presId="urn:microsoft.com/office/officeart/2008/layout/BendingPictureSemiTransparentText"/>
    <dgm:cxn modelId="{32709257-3E58-432B-ABD2-26E5DD448089}" type="presParOf" srcId="{B8D1F27E-FB71-4DFA-9B01-7E8C8D31703A}" destId="{F89D130A-E272-4A1D-84FD-FBB3ED16124F}" srcOrd="2" destOrd="0" presId="urn:microsoft.com/office/officeart/2008/layout/BendingPictureSemiTransparentText"/>
    <dgm:cxn modelId="{EF2DFA39-8719-4CC6-89DE-D0A5130B7990}" type="presParOf" srcId="{F89D130A-E272-4A1D-84FD-FBB3ED16124F}" destId="{5A36A8A1-17B7-4FCC-B92F-BA028635992D}" srcOrd="0" destOrd="0" presId="urn:microsoft.com/office/officeart/2008/layout/BendingPictureSemiTransparentText"/>
    <dgm:cxn modelId="{52C3C778-E439-4306-934B-4AEFA169A50A}" type="presParOf" srcId="{F89D130A-E272-4A1D-84FD-FBB3ED16124F}" destId="{1E0FB30F-31F4-4471-AC44-F2E0543CC60B}" srcOrd="1" destOrd="0" presId="urn:microsoft.com/office/officeart/2008/layout/BendingPictureSemiTransparentText"/>
    <dgm:cxn modelId="{43BDA977-F8D4-4E53-BAE8-5B9AE612B5EC}" type="presParOf" srcId="{B8D1F27E-FB71-4DFA-9B01-7E8C8D31703A}" destId="{31FD30FE-B72C-40A5-BE0A-B35214545DDE}" srcOrd="3" destOrd="0" presId="urn:microsoft.com/office/officeart/2008/layout/BendingPictureSemiTransparentText"/>
    <dgm:cxn modelId="{3196E0FD-8F34-468E-ACB6-E0B60D64043E}" type="presParOf" srcId="{B8D1F27E-FB71-4DFA-9B01-7E8C8D31703A}" destId="{47BB8FBD-20F4-42C0-A598-1390DEFADF21}" srcOrd="4" destOrd="0" presId="urn:microsoft.com/office/officeart/2008/layout/BendingPictureSemiTransparentText"/>
    <dgm:cxn modelId="{77AA283F-086F-448A-8448-17980BD39C49}" type="presParOf" srcId="{47BB8FBD-20F4-42C0-A598-1390DEFADF21}" destId="{A08DC95B-0B60-45A3-AC74-B7CA1F955EC7}" srcOrd="0" destOrd="0" presId="urn:microsoft.com/office/officeart/2008/layout/BendingPictureSemiTransparentText"/>
    <dgm:cxn modelId="{CCF2339E-7A5F-49D9-B2C7-0337FB6C8DE5}" type="presParOf" srcId="{47BB8FBD-20F4-42C0-A598-1390DEFADF21}" destId="{F90968A5-F878-4E0E-A692-42E5C6B99194}" srcOrd="1" destOrd="0" presId="urn:microsoft.com/office/officeart/2008/layout/BendingPictureSemiTransparentTex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718B31-4BB5-4E5D-BD24-EE810D375894}"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BFA81670-2E09-4C2E-82F8-552E1E5B1E68}">
      <dgm:prSet phldrT="[Text]" custT="1"/>
      <dgm:spPr>
        <a:solidFill>
          <a:schemeClr val="accent5">
            <a:lumMod val="40000"/>
            <a:lumOff val="60000"/>
            <a:alpha val="84000"/>
          </a:schemeClr>
        </a:solidFill>
      </dgm:spPr>
      <dgm:t>
        <a:bodyPr/>
        <a:lstStyle/>
        <a:p>
          <a:r>
            <a:rPr lang="en-US" sz="2000"/>
            <a:t>ERM Modelling &amp; Analysis</a:t>
          </a:r>
        </a:p>
      </dgm:t>
    </dgm:pt>
    <dgm:pt modelId="{E89B72C5-4815-46F8-A51F-50449115E495}" type="parTrans" cxnId="{35C5D4F8-081F-41EB-8647-A86878553A96}">
      <dgm:prSet/>
      <dgm:spPr/>
      <dgm:t>
        <a:bodyPr/>
        <a:lstStyle/>
        <a:p>
          <a:endParaRPr lang="en-US"/>
        </a:p>
      </dgm:t>
    </dgm:pt>
    <dgm:pt modelId="{5DCDB2BB-0B31-4ED3-80E8-A09E181AD716}" type="sibTrans" cxnId="{35C5D4F8-081F-41EB-8647-A86878553A96}">
      <dgm:prSet/>
      <dgm:spPr/>
      <dgm:t>
        <a:bodyPr/>
        <a:lstStyle/>
        <a:p>
          <a:endParaRPr lang="en-US"/>
        </a:p>
      </dgm:t>
    </dgm:pt>
    <dgm:pt modelId="{CC84B285-0E12-4D8C-86E0-D8F10E57E2AE}">
      <dgm:prSet phldrT="[Text]" custT="1"/>
      <dgm:spPr>
        <a:solidFill>
          <a:schemeClr val="accent6">
            <a:alpha val="88000"/>
          </a:schemeClr>
        </a:solidFill>
      </dgm:spPr>
      <dgm:t>
        <a:bodyPr/>
        <a:lstStyle/>
        <a:p>
          <a:r>
            <a:rPr lang="en-US" sz="2000" dirty="0"/>
            <a:t>Mooring Line Friction Test</a:t>
          </a:r>
        </a:p>
      </dgm:t>
    </dgm:pt>
    <dgm:pt modelId="{2E094551-B5DB-41F7-960D-A57CF4B78DA8}" type="parTrans" cxnId="{C5A427A9-0946-4BBB-96F9-0B31576E269B}">
      <dgm:prSet/>
      <dgm:spPr/>
      <dgm:t>
        <a:bodyPr/>
        <a:lstStyle/>
        <a:p>
          <a:endParaRPr lang="en-US"/>
        </a:p>
      </dgm:t>
    </dgm:pt>
    <dgm:pt modelId="{8AD2A551-2284-445B-957E-D5BB129560E6}" type="sibTrans" cxnId="{C5A427A9-0946-4BBB-96F9-0B31576E269B}">
      <dgm:prSet/>
      <dgm:spPr/>
      <dgm:t>
        <a:bodyPr/>
        <a:lstStyle/>
        <a:p>
          <a:endParaRPr lang="en-US"/>
        </a:p>
      </dgm:t>
    </dgm:pt>
    <dgm:pt modelId="{48F01264-1BD7-473F-B925-D3D70707D426}">
      <dgm:prSet phldrT="[Text]" custT="1"/>
      <dgm:spPr>
        <a:solidFill>
          <a:srgbClr val="978663">
            <a:alpha val="58000"/>
          </a:srgbClr>
        </a:solidFill>
      </dgm:spPr>
      <dgm:t>
        <a:bodyPr/>
        <a:lstStyle/>
        <a:p>
          <a:r>
            <a:rPr lang="en-US" sz="2000"/>
            <a:t>Lunar E-Loads Testing</a:t>
          </a:r>
        </a:p>
      </dgm:t>
    </dgm:pt>
    <dgm:pt modelId="{2FB019F1-5564-4233-8AC3-5712772E7DE3}" type="sibTrans" cxnId="{683FC035-FC26-47AA-A7E4-8359D758E5A4}">
      <dgm:prSet/>
      <dgm:spPr/>
      <dgm:t>
        <a:bodyPr/>
        <a:lstStyle/>
        <a:p>
          <a:endParaRPr lang="en-US"/>
        </a:p>
      </dgm:t>
    </dgm:pt>
    <dgm:pt modelId="{97BA21CD-7A6B-4F83-88A1-055590D46EF3}" type="parTrans" cxnId="{683FC035-FC26-47AA-A7E4-8359D758E5A4}">
      <dgm:prSet/>
      <dgm:spPr/>
      <dgm:t>
        <a:bodyPr/>
        <a:lstStyle/>
        <a:p>
          <a:endParaRPr lang="en-US"/>
        </a:p>
      </dgm:t>
    </dgm:pt>
    <dgm:pt modelId="{B8D1F27E-FB71-4DFA-9B01-7E8C8D31703A}" type="pres">
      <dgm:prSet presAssocID="{20718B31-4BB5-4E5D-BD24-EE810D375894}" presName="Name0" presStyleCnt="0">
        <dgm:presLayoutVars>
          <dgm:dir/>
          <dgm:resizeHandles val="exact"/>
        </dgm:presLayoutVars>
      </dgm:prSet>
      <dgm:spPr/>
    </dgm:pt>
    <dgm:pt modelId="{81C8BA7E-7C37-452E-9208-4BB83FB86650}" type="pres">
      <dgm:prSet presAssocID="{BFA81670-2E09-4C2E-82F8-552E1E5B1E68}" presName="composite" presStyleCnt="0"/>
      <dgm:spPr/>
    </dgm:pt>
    <dgm:pt modelId="{5009E9D4-34C0-439B-B38D-270A82BA88F4}" type="pres">
      <dgm:prSet presAssocID="{BFA81670-2E09-4C2E-82F8-552E1E5B1E68}" presName="rect1" presStyleLbl="bgShp" presStyleIdx="0" presStyleCnt="3"/>
      <dgm:spPr>
        <a:blipFill rotWithShape="1">
          <a:blip xmlns:r="http://schemas.openxmlformats.org/officeDocument/2006/relationships" r:embed="rId1"/>
          <a:srcRect/>
          <a:stretch>
            <a:fillRect l="-36000" r="-36000"/>
          </a:stretch>
        </a:blipFill>
        <a:ln w="38100">
          <a:solidFill>
            <a:schemeClr val="accent5"/>
          </a:solidFill>
        </a:ln>
      </dgm:spPr>
    </dgm:pt>
    <dgm:pt modelId="{C4802406-9D00-4A80-A1BF-3826ABC90D4E}" type="pres">
      <dgm:prSet presAssocID="{BFA81670-2E09-4C2E-82F8-552E1E5B1E68}" presName="rect2" presStyleLbl="trBgShp" presStyleIdx="0" presStyleCnt="3" custLinFactNeighborX="-2909" custLinFactNeighborY="-3535">
        <dgm:presLayoutVars>
          <dgm:bulletEnabled val="1"/>
        </dgm:presLayoutVars>
      </dgm:prSet>
      <dgm:spPr/>
    </dgm:pt>
    <dgm:pt modelId="{7F653C91-46BD-4D5C-84E2-FA3A322CD14C}" type="pres">
      <dgm:prSet presAssocID="{5DCDB2BB-0B31-4ED3-80E8-A09E181AD716}" presName="sibTrans" presStyleCnt="0"/>
      <dgm:spPr/>
    </dgm:pt>
    <dgm:pt modelId="{F89D130A-E272-4A1D-84FD-FBB3ED16124F}" type="pres">
      <dgm:prSet presAssocID="{48F01264-1BD7-473F-B925-D3D70707D426}" presName="composite" presStyleCnt="0"/>
      <dgm:spPr/>
    </dgm:pt>
    <dgm:pt modelId="{5A36A8A1-17B7-4FCC-B92F-BA028635992D}" type="pres">
      <dgm:prSet presAssocID="{48F01264-1BD7-473F-B925-D3D70707D426}" presName="rect1" presStyleLbl="bgShp"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8000" r="-18000"/>
          </a:stretch>
        </a:blipFill>
        <a:ln w="38100">
          <a:solidFill>
            <a:srgbClr val="978663"/>
          </a:solidFill>
        </a:ln>
      </dgm:spPr>
    </dgm:pt>
    <dgm:pt modelId="{1E0FB30F-31F4-4471-AC44-F2E0543CC60B}" type="pres">
      <dgm:prSet presAssocID="{48F01264-1BD7-473F-B925-D3D70707D426}" presName="rect2" presStyleLbl="trBgShp" presStyleIdx="1" presStyleCnt="3">
        <dgm:presLayoutVars>
          <dgm:bulletEnabled val="1"/>
        </dgm:presLayoutVars>
      </dgm:prSet>
      <dgm:spPr/>
    </dgm:pt>
    <dgm:pt modelId="{31FD30FE-B72C-40A5-BE0A-B35214545DDE}" type="pres">
      <dgm:prSet presAssocID="{2FB019F1-5564-4233-8AC3-5712772E7DE3}" presName="sibTrans" presStyleCnt="0"/>
      <dgm:spPr/>
    </dgm:pt>
    <dgm:pt modelId="{47BB8FBD-20F4-42C0-A598-1390DEFADF21}" type="pres">
      <dgm:prSet presAssocID="{CC84B285-0E12-4D8C-86E0-D8F10E57E2AE}" presName="composite" presStyleCnt="0"/>
      <dgm:spPr/>
    </dgm:pt>
    <dgm:pt modelId="{A08DC95B-0B60-45A3-AC74-B7CA1F955EC7}" type="pres">
      <dgm:prSet presAssocID="{CC84B285-0E12-4D8C-86E0-D8F10E57E2AE}" presName="rect1" presStyleLbl="bgShp"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2000" r="-12000"/>
          </a:stretch>
        </a:blipFill>
        <a:ln w="38100">
          <a:solidFill>
            <a:schemeClr val="accent6"/>
          </a:solidFill>
        </a:ln>
      </dgm:spPr>
    </dgm:pt>
    <dgm:pt modelId="{F90968A5-F878-4E0E-A692-42E5C6B99194}" type="pres">
      <dgm:prSet presAssocID="{CC84B285-0E12-4D8C-86E0-D8F10E57E2AE}" presName="rect2" presStyleLbl="trBgShp" presStyleIdx="2" presStyleCnt="3">
        <dgm:presLayoutVars>
          <dgm:bulletEnabled val="1"/>
        </dgm:presLayoutVars>
      </dgm:prSet>
      <dgm:spPr/>
    </dgm:pt>
  </dgm:ptLst>
  <dgm:cxnLst>
    <dgm:cxn modelId="{0458DF0E-EF32-4423-993D-B8D86FA768E1}" type="presOf" srcId="{20718B31-4BB5-4E5D-BD24-EE810D375894}" destId="{B8D1F27E-FB71-4DFA-9B01-7E8C8D31703A}" srcOrd="0" destOrd="0" presId="urn:microsoft.com/office/officeart/2008/layout/BendingPictureSemiTransparentText"/>
    <dgm:cxn modelId="{683FC035-FC26-47AA-A7E4-8359D758E5A4}" srcId="{20718B31-4BB5-4E5D-BD24-EE810D375894}" destId="{48F01264-1BD7-473F-B925-D3D70707D426}" srcOrd="1" destOrd="0" parTransId="{97BA21CD-7A6B-4F83-88A1-055590D46EF3}" sibTransId="{2FB019F1-5564-4233-8AC3-5712772E7DE3}"/>
    <dgm:cxn modelId="{FAA9B142-7DC6-42F4-A280-FE19230DE7F9}" type="presOf" srcId="{48F01264-1BD7-473F-B925-D3D70707D426}" destId="{1E0FB30F-31F4-4471-AC44-F2E0543CC60B}" srcOrd="0" destOrd="0" presId="urn:microsoft.com/office/officeart/2008/layout/BendingPictureSemiTransparentText"/>
    <dgm:cxn modelId="{602BBA80-311B-4A77-BD82-6D0E3B38AFB3}" type="presOf" srcId="{BFA81670-2E09-4C2E-82F8-552E1E5B1E68}" destId="{C4802406-9D00-4A80-A1BF-3826ABC90D4E}" srcOrd="0" destOrd="0" presId="urn:microsoft.com/office/officeart/2008/layout/BendingPictureSemiTransparentText"/>
    <dgm:cxn modelId="{C5A427A9-0946-4BBB-96F9-0B31576E269B}" srcId="{20718B31-4BB5-4E5D-BD24-EE810D375894}" destId="{CC84B285-0E12-4D8C-86E0-D8F10E57E2AE}" srcOrd="2" destOrd="0" parTransId="{2E094551-B5DB-41F7-960D-A57CF4B78DA8}" sibTransId="{8AD2A551-2284-445B-957E-D5BB129560E6}"/>
    <dgm:cxn modelId="{B749DAD2-81A8-4D11-A368-D892B714546E}" type="presOf" srcId="{CC84B285-0E12-4D8C-86E0-D8F10E57E2AE}" destId="{F90968A5-F878-4E0E-A692-42E5C6B99194}" srcOrd="0" destOrd="0" presId="urn:microsoft.com/office/officeart/2008/layout/BendingPictureSemiTransparentText"/>
    <dgm:cxn modelId="{35C5D4F8-081F-41EB-8647-A86878553A96}" srcId="{20718B31-4BB5-4E5D-BD24-EE810D375894}" destId="{BFA81670-2E09-4C2E-82F8-552E1E5B1E68}" srcOrd="0" destOrd="0" parTransId="{E89B72C5-4815-46F8-A51F-50449115E495}" sibTransId="{5DCDB2BB-0B31-4ED3-80E8-A09E181AD716}"/>
    <dgm:cxn modelId="{D97788C9-FC6B-4991-9FDE-B49DA5900B47}" type="presParOf" srcId="{B8D1F27E-FB71-4DFA-9B01-7E8C8D31703A}" destId="{81C8BA7E-7C37-452E-9208-4BB83FB86650}" srcOrd="0" destOrd="0" presId="urn:microsoft.com/office/officeart/2008/layout/BendingPictureSemiTransparentText"/>
    <dgm:cxn modelId="{05CF0273-9594-4B12-BA7E-F3EEFC43E45B}" type="presParOf" srcId="{81C8BA7E-7C37-452E-9208-4BB83FB86650}" destId="{5009E9D4-34C0-439B-B38D-270A82BA88F4}" srcOrd="0" destOrd="0" presId="urn:microsoft.com/office/officeart/2008/layout/BendingPictureSemiTransparentText"/>
    <dgm:cxn modelId="{B79A7297-98D7-406B-9240-088E19CD5D3E}" type="presParOf" srcId="{81C8BA7E-7C37-452E-9208-4BB83FB86650}" destId="{C4802406-9D00-4A80-A1BF-3826ABC90D4E}" srcOrd="1" destOrd="0" presId="urn:microsoft.com/office/officeart/2008/layout/BendingPictureSemiTransparentText"/>
    <dgm:cxn modelId="{9F5F4B3E-8FDE-400C-905E-DD9556986CD3}" type="presParOf" srcId="{B8D1F27E-FB71-4DFA-9B01-7E8C8D31703A}" destId="{7F653C91-46BD-4D5C-84E2-FA3A322CD14C}" srcOrd="1" destOrd="0" presId="urn:microsoft.com/office/officeart/2008/layout/BendingPictureSemiTransparentText"/>
    <dgm:cxn modelId="{32709257-3E58-432B-ABD2-26E5DD448089}" type="presParOf" srcId="{B8D1F27E-FB71-4DFA-9B01-7E8C8D31703A}" destId="{F89D130A-E272-4A1D-84FD-FBB3ED16124F}" srcOrd="2" destOrd="0" presId="urn:microsoft.com/office/officeart/2008/layout/BendingPictureSemiTransparentText"/>
    <dgm:cxn modelId="{EF2DFA39-8719-4CC6-89DE-D0A5130B7990}" type="presParOf" srcId="{F89D130A-E272-4A1D-84FD-FBB3ED16124F}" destId="{5A36A8A1-17B7-4FCC-B92F-BA028635992D}" srcOrd="0" destOrd="0" presId="urn:microsoft.com/office/officeart/2008/layout/BendingPictureSemiTransparentText"/>
    <dgm:cxn modelId="{52C3C778-E439-4306-934B-4AEFA169A50A}" type="presParOf" srcId="{F89D130A-E272-4A1D-84FD-FBB3ED16124F}" destId="{1E0FB30F-31F4-4471-AC44-F2E0543CC60B}" srcOrd="1" destOrd="0" presId="urn:microsoft.com/office/officeart/2008/layout/BendingPictureSemiTransparentText"/>
    <dgm:cxn modelId="{43BDA977-F8D4-4E53-BAE8-5B9AE612B5EC}" type="presParOf" srcId="{B8D1F27E-FB71-4DFA-9B01-7E8C8D31703A}" destId="{31FD30FE-B72C-40A5-BE0A-B35214545DDE}" srcOrd="3" destOrd="0" presId="urn:microsoft.com/office/officeart/2008/layout/BendingPictureSemiTransparentText"/>
    <dgm:cxn modelId="{3196E0FD-8F34-468E-ACB6-E0B60D64043E}" type="presParOf" srcId="{B8D1F27E-FB71-4DFA-9B01-7E8C8D31703A}" destId="{47BB8FBD-20F4-42C0-A598-1390DEFADF21}" srcOrd="4" destOrd="0" presId="urn:microsoft.com/office/officeart/2008/layout/BendingPictureSemiTransparentText"/>
    <dgm:cxn modelId="{77AA283F-086F-448A-8448-17980BD39C49}" type="presParOf" srcId="{47BB8FBD-20F4-42C0-A598-1390DEFADF21}" destId="{A08DC95B-0B60-45A3-AC74-B7CA1F955EC7}" srcOrd="0" destOrd="0" presId="urn:microsoft.com/office/officeart/2008/layout/BendingPictureSemiTransparentText"/>
    <dgm:cxn modelId="{CCF2339E-7A5F-49D9-B2C7-0337FB6C8DE5}" type="presParOf" srcId="{47BB8FBD-20F4-42C0-A598-1390DEFADF21}" destId="{F90968A5-F878-4E0E-A692-42E5C6B99194}" srcOrd="1" destOrd="0" presId="urn:microsoft.com/office/officeart/2008/layout/BendingPictureSemiTransparent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59E43B-1F72-468B-9F3D-4CD401AA8924}" type="doc">
      <dgm:prSet loTypeId="urn:microsoft.com/office/officeart/2005/8/layout/chevron1" loCatId="process" qsTypeId="urn:microsoft.com/office/officeart/2005/8/quickstyle/simple1" qsCatId="simple" csTypeId="urn:microsoft.com/office/officeart/2005/8/colors/colorful5" csCatId="colorful" phldr="1"/>
      <dgm:spPr/>
    </dgm:pt>
    <dgm:pt modelId="{2651B6E9-E94A-4E8D-9DB7-1738A4D06FBD}">
      <dgm:prSet phldrT="[Text]"/>
      <dgm:spPr/>
      <dgm:t>
        <a:bodyPr/>
        <a:lstStyle/>
        <a:p>
          <a:r>
            <a:rPr lang="en-US" dirty="0"/>
            <a:t>Combine geometrical information from a CAD model of the ERM…</a:t>
          </a:r>
        </a:p>
      </dgm:t>
    </dgm:pt>
    <dgm:pt modelId="{FF2270A1-E247-479A-87A8-D543845DC6B8}" type="parTrans" cxnId="{C9CD7014-ECBB-40D8-8F6D-7A501E080DEB}">
      <dgm:prSet/>
      <dgm:spPr/>
      <dgm:t>
        <a:bodyPr/>
        <a:lstStyle/>
        <a:p>
          <a:endParaRPr lang="en-US"/>
        </a:p>
      </dgm:t>
    </dgm:pt>
    <dgm:pt modelId="{8DC61714-2370-4666-B2F2-A1D75CE9BDE4}" type="sibTrans" cxnId="{C9CD7014-ECBB-40D8-8F6D-7A501E080DEB}">
      <dgm:prSet/>
      <dgm:spPr/>
      <dgm:t>
        <a:bodyPr/>
        <a:lstStyle/>
        <a:p>
          <a:endParaRPr lang="en-US"/>
        </a:p>
      </dgm:t>
    </dgm:pt>
    <dgm:pt modelId="{712F7CD0-55D0-43D2-8665-5F500F293C63}">
      <dgm:prSet phldrT="[Text]"/>
      <dgm:spPr/>
      <dgm:t>
        <a:bodyPr/>
        <a:lstStyle/>
        <a:p>
          <a:r>
            <a:rPr lang="en-US" dirty="0"/>
            <a:t>With data about its mass properties and modes…</a:t>
          </a:r>
        </a:p>
      </dgm:t>
    </dgm:pt>
    <dgm:pt modelId="{11C264BD-3633-4086-BF85-10C7A99B9BC3}" type="parTrans" cxnId="{FAE79D70-78BA-4C08-A696-A15D10F4B6E9}">
      <dgm:prSet/>
      <dgm:spPr/>
      <dgm:t>
        <a:bodyPr/>
        <a:lstStyle/>
        <a:p>
          <a:endParaRPr lang="en-US"/>
        </a:p>
      </dgm:t>
    </dgm:pt>
    <dgm:pt modelId="{A323C4A8-3341-4344-A2ED-584688EEE6CB}" type="sibTrans" cxnId="{FAE79D70-78BA-4C08-A696-A15D10F4B6E9}">
      <dgm:prSet/>
      <dgm:spPr/>
      <dgm:t>
        <a:bodyPr/>
        <a:lstStyle/>
        <a:p>
          <a:endParaRPr lang="en-US"/>
        </a:p>
      </dgm:t>
    </dgm:pt>
    <dgm:pt modelId="{1C246AE1-F995-4131-9C37-E1D45DE5108A}">
      <dgm:prSet phldrT="[Text]"/>
      <dgm:spPr/>
      <dgm:t>
        <a:bodyPr/>
        <a:lstStyle/>
        <a:p>
          <a:r>
            <a:rPr lang="en-US" dirty="0"/>
            <a:t>…to create an FEA model of the ERM</a:t>
          </a:r>
        </a:p>
      </dgm:t>
    </dgm:pt>
    <dgm:pt modelId="{E373EE2B-36A8-4B74-B1AA-6F30526F016F}" type="parTrans" cxnId="{A70A5190-2BBC-459F-BB0E-DFADAAABE64A}">
      <dgm:prSet/>
      <dgm:spPr/>
      <dgm:t>
        <a:bodyPr/>
        <a:lstStyle/>
        <a:p>
          <a:endParaRPr lang="en-US"/>
        </a:p>
      </dgm:t>
    </dgm:pt>
    <dgm:pt modelId="{19F11D74-A959-4944-8707-7FE7B3F0CB53}" type="sibTrans" cxnId="{A70A5190-2BBC-459F-BB0E-DFADAAABE64A}">
      <dgm:prSet/>
      <dgm:spPr/>
      <dgm:t>
        <a:bodyPr/>
        <a:lstStyle/>
        <a:p>
          <a:endParaRPr lang="en-US"/>
        </a:p>
      </dgm:t>
    </dgm:pt>
    <dgm:pt modelId="{50F494B3-2479-493D-956A-EDF5B5A938A4}" type="pres">
      <dgm:prSet presAssocID="{AD59E43B-1F72-468B-9F3D-4CD401AA8924}" presName="Name0" presStyleCnt="0">
        <dgm:presLayoutVars>
          <dgm:dir/>
          <dgm:animLvl val="lvl"/>
          <dgm:resizeHandles val="exact"/>
        </dgm:presLayoutVars>
      </dgm:prSet>
      <dgm:spPr/>
    </dgm:pt>
    <dgm:pt modelId="{05C2FB3B-4AEC-490A-8408-437F0C062C51}" type="pres">
      <dgm:prSet presAssocID="{2651B6E9-E94A-4E8D-9DB7-1738A4D06FBD}" presName="parTxOnly" presStyleLbl="node1" presStyleIdx="0" presStyleCnt="3">
        <dgm:presLayoutVars>
          <dgm:chMax val="0"/>
          <dgm:chPref val="0"/>
          <dgm:bulletEnabled val="1"/>
        </dgm:presLayoutVars>
      </dgm:prSet>
      <dgm:spPr/>
    </dgm:pt>
    <dgm:pt modelId="{6FEF87D6-78D9-4B92-A1CB-9CE0A37598E8}" type="pres">
      <dgm:prSet presAssocID="{8DC61714-2370-4666-B2F2-A1D75CE9BDE4}" presName="parTxOnlySpace" presStyleCnt="0"/>
      <dgm:spPr/>
    </dgm:pt>
    <dgm:pt modelId="{FD8AF603-CF07-40EC-8AF7-D180FD3C95E1}" type="pres">
      <dgm:prSet presAssocID="{712F7CD0-55D0-43D2-8665-5F500F293C63}" presName="parTxOnly" presStyleLbl="node1" presStyleIdx="1" presStyleCnt="3">
        <dgm:presLayoutVars>
          <dgm:chMax val="0"/>
          <dgm:chPref val="0"/>
          <dgm:bulletEnabled val="1"/>
        </dgm:presLayoutVars>
      </dgm:prSet>
      <dgm:spPr/>
    </dgm:pt>
    <dgm:pt modelId="{5E0DA735-D0CB-40BA-BE07-2F0A3EAA9167}" type="pres">
      <dgm:prSet presAssocID="{A323C4A8-3341-4344-A2ED-584688EEE6CB}" presName="parTxOnlySpace" presStyleCnt="0"/>
      <dgm:spPr/>
    </dgm:pt>
    <dgm:pt modelId="{1CBA4287-95B3-4016-A689-457F5A0273EC}" type="pres">
      <dgm:prSet presAssocID="{1C246AE1-F995-4131-9C37-E1D45DE5108A}" presName="parTxOnly" presStyleLbl="node1" presStyleIdx="2" presStyleCnt="3">
        <dgm:presLayoutVars>
          <dgm:chMax val="0"/>
          <dgm:chPref val="0"/>
          <dgm:bulletEnabled val="1"/>
        </dgm:presLayoutVars>
      </dgm:prSet>
      <dgm:spPr/>
    </dgm:pt>
  </dgm:ptLst>
  <dgm:cxnLst>
    <dgm:cxn modelId="{C9CD7014-ECBB-40D8-8F6D-7A501E080DEB}" srcId="{AD59E43B-1F72-468B-9F3D-4CD401AA8924}" destId="{2651B6E9-E94A-4E8D-9DB7-1738A4D06FBD}" srcOrd="0" destOrd="0" parTransId="{FF2270A1-E247-479A-87A8-D543845DC6B8}" sibTransId="{8DC61714-2370-4666-B2F2-A1D75CE9BDE4}"/>
    <dgm:cxn modelId="{CB567B2F-DF3A-4ADB-862F-B828F9A5E907}" type="presOf" srcId="{2651B6E9-E94A-4E8D-9DB7-1738A4D06FBD}" destId="{05C2FB3B-4AEC-490A-8408-437F0C062C51}" srcOrd="0" destOrd="0" presId="urn:microsoft.com/office/officeart/2005/8/layout/chevron1"/>
    <dgm:cxn modelId="{8731BC3C-177B-403E-9A27-C0EEFDF2E174}" type="presOf" srcId="{1C246AE1-F995-4131-9C37-E1D45DE5108A}" destId="{1CBA4287-95B3-4016-A689-457F5A0273EC}" srcOrd="0" destOrd="0" presId="urn:microsoft.com/office/officeart/2005/8/layout/chevron1"/>
    <dgm:cxn modelId="{FAE79D70-78BA-4C08-A696-A15D10F4B6E9}" srcId="{AD59E43B-1F72-468B-9F3D-4CD401AA8924}" destId="{712F7CD0-55D0-43D2-8665-5F500F293C63}" srcOrd="1" destOrd="0" parTransId="{11C264BD-3633-4086-BF85-10C7A99B9BC3}" sibTransId="{A323C4A8-3341-4344-A2ED-584688EEE6CB}"/>
    <dgm:cxn modelId="{A70A5190-2BBC-459F-BB0E-DFADAAABE64A}" srcId="{AD59E43B-1F72-468B-9F3D-4CD401AA8924}" destId="{1C246AE1-F995-4131-9C37-E1D45DE5108A}" srcOrd="2" destOrd="0" parTransId="{E373EE2B-36A8-4B74-B1AA-6F30526F016F}" sibTransId="{19F11D74-A959-4944-8707-7FE7B3F0CB53}"/>
    <dgm:cxn modelId="{E706A5AA-E081-4F30-AB6D-7350631DC0D0}" type="presOf" srcId="{AD59E43B-1F72-468B-9F3D-4CD401AA8924}" destId="{50F494B3-2479-493D-956A-EDF5B5A938A4}" srcOrd="0" destOrd="0" presId="urn:microsoft.com/office/officeart/2005/8/layout/chevron1"/>
    <dgm:cxn modelId="{366FC1E9-4326-4A87-8A1A-7BA1713F88DE}" type="presOf" srcId="{712F7CD0-55D0-43D2-8665-5F500F293C63}" destId="{FD8AF603-CF07-40EC-8AF7-D180FD3C95E1}" srcOrd="0" destOrd="0" presId="urn:microsoft.com/office/officeart/2005/8/layout/chevron1"/>
    <dgm:cxn modelId="{D3C6E2D9-2425-49B2-A69E-52976F396001}" type="presParOf" srcId="{50F494B3-2479-493D-956A-EDF5B5A938A4}" destId="{05C2FB3B-4AEC-490A-8408-437F0C062C51}" srcOrd="0" destOrd="0" presId="urn:microsoft.com/office/officeart/2005/8/layout/chevron1"/>
    <dgm:cxn modelId="{592F4506-B74A-4ACE-B9D0-ABA7BDE54DDA}" type="presParOf" srcId="{50F494B3-2479-493D-956A-EDF5B5A938A4}" destId="{6FEF87D6-78D9-4B92-A1CB-9CE0A37598E8}" srcOrd="1" destOrd="0" presId="urn:microsoft.com/office/officeart/2005/8/layout/chevron1"/>
    <dgm:cxn modelId="{A9EBD1BC-8839-481F-9CFB-5B9E360DF6B0}" type="presParOf" srcId="{50F494B3-2479-493D-956A-EDF5B5A938A4}" destId="{FD8AF603-CF07-40EC-8AF7-D180FD3C95E1}" srcOrd="2" destOrd="0" presId="urn:microsoft.com/office/officeart/2005/8/layout/chevron1"/>
    <dgm:cxn modelId="{BBAE61CA-1938-429D-B8C5-C115473C2F8B}" type="presParOf" srcId="{50F494B3-2479-493D-956A-EDF5B5A938A4}" destId="{5E0DA735-D0CB-40BA-BE07-2F0A3EAA9167}" srcOrd="3" destOrd="0" presId="urn:microsoft.com/office/officeart/2005/8/layout/chevron1"/>
    <dgm:cxn modelId="{9F6A234A-1491-4360-BA12-7C6D26FA5C13}" type="presParOf" srcId="{50F494B3-2479-493D-956A-EDF5B5A938A4}" destId="{1CBA4287-95B3-4016-A689-457F5A0273EC}"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A56489-4A56-498A-89E0-0ADA2ECFC21C}" type="doc">
      <dgm:prSet loTypeId="urn:microsoft.com/office/officeart/2005/8/layout/chevron1" loCatId="process" qsTypeId="urn:microsoft.com/office/officeart/2005/8/quickstyle/simple1" qsCatId="simple" csTypeId="urn:microsoft.com/office/officeart/2005/8/colors/accent3_3" csCatId="accent3" phldr="1"/>
      <dgm:spPr/>
    </dgm:pt>
    <dgm:pt modelId="{8A051F2E-868C-4F36-B60C-02364DFCCEFF}">
      <dgm:prSet phldrT="[Text]"/>
      <dgm:spPr>
        <a:solidFill>
          <a:srgbClr val="523F2C"/>
        </a:solidFill>
        <a:ln>
          <a:solidFill>
            <a:schemeClr val="bg1"/>
          </a:solidFill>
        </a:ln>
      </dgm:spPr>
      <dgm:t>
        <a:bodyPr/>
        <a:lstStyle/>
        <a:p>
          <a:r>
            <a:rPr lang="en-US" dirty="0"/>
            <a:t>To experimentally characterize loads from tool handling and other crew activities in 1/6</a:t>
          </a:r>
          <a:r>
            <a:rPr lang="en-US" baseline="30000" dirty="0"/>
            <a:t>th</a:t>
          </a:r>
          <a:r>
            <a:rPr lang="en-US" dirty="0"/>
            <a:t> g we need… </a:t>
          </a:r>
        </a:p>
      </dgm:t>
    </dgm:pt>
    <dgm:pt modelId="{D8E8AD9F-8E8D-429A-ABCD-D9CF5D5B1E55}" type="parTrans" cxnId="{575BC224-E50C-4D65-B14B-0681E656F8CE}">
      <dgm:prSet/>
      <dgm:spPr/>
      <dgm:t>
        <a:bodyPr/>
        <a:lstStyle/>
        <a:p>
          <a:endParaRPr lang="en-US"/>
        </a:p>
      </dgm:t>
    </dgm:pt>
    <dgm:pt modelId="{2C0B8CF5-298B-4AE6-A9A9-C80A90D0D556}" type="sibTrans" cxnId="{575BC224-E50C-4D65-B14B-0681E656F8CE}">
      <dgm:prSet/>
      <dgm:spPr/>
      <dgm:t>
        <a:bodyPr/>
        <a:lstStyle/>
        <a:p>
          <a:endParaRPr lang="en-US"/>
        </a:p>
      </dgm:t>
    </dgm:pt>
    <dgm:pt modelId="{D8042059-31A3-4574-B620-F78D02DE7C0B}">
      <dgm:prSet phldrT="[Text]"/>
      <dgm:spPr>
        <a:solidFill>
          <a:srgbClr val="C2A88D"/>
        </a:solidFill>
        <a:ln>
          <a:solidFill>
            <a:schemeClr val="bg1"/>
          </a:solidFill>
        </a:ln>
      </dgm:spPr>
      <dgm:t>
        <a:bodyPr/>
        <a:lstStyle/>
        <a:p>
          <a:r>
            <a:rPr lang="en-US" dirty="0"/>
            <a:t>A standardized way to measure the dynamics of tools…</a:t>
          </a:r>
        </a:p>
      </dgm:t>
    </dgm:pt>
    <dgm:pt modelId="{616AB697-A2CF-459C-AC43-BB845AD9DD89}" type="parTrans" cxnId="{86864D80-EF0E-41C8-BFC8-E5504591762C}">
      <dgm:prSet/>
      <dgm:spPr/>
      <dgm:t>
        <a:bodyPr/>
        <a:lstStyle/>
        <a:p>
          <a:endParaRPr lang="en-US"/>
        </a:p>
      </dgm:t>
    </dgm:pt>
    <dgm:pt modelId="{53837D48-0F94-4D75-8F15-4A13B1507B14}" type="sibTrans" cxnId="{86864D80-EF0E-41C8-BFC8-E5504591762C}">
      <dgm:prSet/>
      <dgm:spPr/>
      <dgm:t>
        <a:bodyPr/>
        <a:lstStyle/>
        <a:p>
          <a:endParaRPr lang="en-US"/>
        </a:p>
      </dgm:t>
    </dgm:pt>
    <dgm:pt modelId="{F792955F-A150-43A4-90D6-C77E226C2A26}">
      <dgm:prSet phldrT="[Text]"/>
      <dgm:spPr>
        <a:solidFill>
          <a:srgbClr val="5B90A8"/>
        </a:solidFill>
        <a:ln>
          <a:solidFill>
            <a:schemeClr val="bg1"/>
          </a:solidFill>
        </a:ln>
      </dgm:spPr>
      <dgm:t>
        <a:bodyPr/>
        <a:lstStyle/>
        <a:p>
          <a:r>
            <a:rPr lang="en-US" dirty="0"/>
            <a:t>Volunteers to simulate astronaut activities…</a:t>
          </a:r>
        </a:p>
      </dgm:t>
    </dgm:pt>
    <dgm:pt modelId="{C10E818B-BF37-4B57-BCC9-4C944C4E20A6}" type="parTrans" cxnId="{A057AC03-6A83-4243-AB05-5F67FE62D8AE}">
      <dgm:prSet/>
      <dgm:spPr/>
      <dgm:t>
        <a:bodyPr/>
        <a:lstStyle/>
        <a:p>
          <a:endParaRPr lang="en-US"/>
        </a:p>
      </dgm:t>
    </dgm:pt>
    <dgm:pt modelId="{CA7F704A-DE27-4632-89DC-E2A8AA91921B}" type="sibTrans" cxnId="{A057AC03-6A83-4243-AB05-5F67FE62D8AE}">
      <dgm:prSet/>
      <dgm:spPr/>
      <dgm:t>
        <a:bodyPr/>
        <a:lstStyle/>
        <a:p>
          <a:endParaRPr lang="en-US"/>
        </a:p>
      </dgm:t>
    </dgm:pt>
    <dgm:pt modelId="{A00B7079-A276-47A1-A47D-7DD14794F242}">
      <dgm:prSet phldrT="[Text]"/>
      <dgm:spPr>
        <a:solidFill>
          <a:schemeClr val="accent6">
            <a:lumMod val="50000"/>
          </a:schemeClr>
        </a:solidFill>
        <a:ln>
          <a:solidFill>
            <a:schemeClr val="bg1"/>
          </a:solidFill>
        </a:ln>
      </dgm:spPr>
      <dgm:t>
        <a:bodyPr/>
        <a:lstStyle/>
        <a:p>
          <a:r>
            <a:rPr lang="en-US" dirty="0"/>
            <a:t>…And a team of test conductors to direct and conduct the tests</a:t>
          </a:r>
        </a:p>
      </dgm:t>
    </dgm:pt>
    <dgm:pt modelId="{2499AB3C-4C3E-4EA6-BB4C-BCC41C8305EB}" type="parTrans" cxnId="{201276A4-A2EC-4E4A-9DA6-340C44579749}">
      <dgm:prSet/>
      <dgm:spPr/>
      <dgm:t>
        <a:bodyPr/>
        <a:lstStyle/>
        <a:p>
          <a:endParaRPr lang="en-US"/>
        </a:p>
      </dgm:t>
    </dgm:pt>
    <dgm:pt modelId="{0F33744D-F702-44F4-B96D-255D600823D1}" type="sibTrans" cxnId="{201276A4-A2EC-4E4A-9DA6-340C44579749}">
      <dgm:prSet/>
      <dgm:spPr/>
      <dgm:t>
        <a:bodyPr/>
        <a:lstStyle/>
        <a:p>
          <a:endParaRPr lang="en-US"/>
        </a:p>
      </dgm:t>
    </dgm:pt>
    <dgm:pt modelId="{26FEACD7-F4D3-4736-9E16-AAC76EFE9637}" type="pres">
      <dgm:prSet presAssocID="{EFA56489-4A56-498A-89E0-0ADA2ECFC21C}" presName="Name0" presStyleCnt="0">
        <dgm:presLayoutVars>
          <dgm:dir/>
          <dgm:animLvl val="lvl"/>
          <dgm:resizeHandles val="exact"/>
        </dgm:presLayoutVars>
      </dgm:prSet>
      <dgm:spPr/>
    </dgm:pt>
    <dgm:pt modelId="{037F7F7A-5BB6-46E0-80B4-766A97832F47}" type="pres">
      <dgm:prSet presAssocID="{8A051F2E-868C-4F36-B60C-02364DFCCEFF}" presName="parTxOnly" presStyleLbl="node1" presStyleIdx="0" presStyleCnt="4">
        <dgm:presLayoutVars>
          <dgm:chMax val="0"/>
          <dgm:chPref val="0"/>
          <dgm:bulletEnabled val="1"/>
        </dgm:presLayoutVars>
      </dgm:prSet>
      <dgm:spPr/>
    </dgm:pt>
    <dgm:pt modelId="{9B3A90FF-45B0-408E-9019-212EBCB2E172}" type="pres">
      <dgm:prSet presAssocID="{2C0B8CF5-298B-4AE6-A9A9-C80A90D0D556}" presName="parTxOnlySpace" presStyleCnt="0"/>
      <dgm:spPr/>
    </dgm:pt>
    <dgm:pt modelId="{DEB35B90-CFA5-4A77-97FF-679C5849AEC6}" type="pres">
      <dgm:prSet presAssocID="{D8042059-31A3-4574-B620-F78D02DE7C0B}" presName="parTxOnly" presStyleLbl="node1" presStyleIdx="1" presStyleCnt="4">
        <dgm:presLayoutVars>
          <dgm:chMax val="0"/>
          <dgm:chPref val="0"/>
          <dgm:bulletEnabled val="1"/>
        </dgm:presLayoutVars>
      </dgm:prSet>
      <dgm:spPr/>
    </dgm:pt>
    <dgm:pt modelId="{C82DEB1B-EFFD-4C41-8D97-591EAA81BECB}" type="pres">
      <dgm:prSet presAssocID="{53837D48-0F94-4D75-8F15-4A13B1507B14}" presName="parTxOnlySpace" presStyleCnt="0"/>
      <dgm:spPr/>
    </dgm:pt>
    <dgm:pt modelId="{95B3843D-1935-4452-9D3C-3135A366AA32}" type="pres">
      <dgm:prSet presAssocID="{F792955F-A150-43A4-90D6-C77E226C2A26}" presName="parTxOnly" presStyleLbl="node1" presStyleIdx="2" presStyleCnt="4">
        <dgm:presLayoutVars>
          <dgm:chMax val="0"/>
          <dgm:chPref val="0"/>
          <dgm:bulletEnabled val="1"/>
        </dgm:presLayoutVars>
      </dgm:prSet>
      <dgm:spPr/>
    </dgm:pt>
    <dgm:pt modelId="{3B0E2A19-8473-4D80-9675-EEDEDDB47A1D}" type="pres">
      <dgm:prSet presAssocID="{CA7F704A-DE27-4632-89DC-E2A8AA91921B}" presName="parTxOnlySpace" presStyleCnt="0"/>
      <dgm:spPr/>
    </dgm:pt>
    <dgm:pt modelId="{CC1D0B64-64F1-4497-AE93-9C58DCEE637C}" type="pres">
      <dgm:prSet presAssocID="{A00B7079-A276-47A1-A47D-7DD14794F242}" presName="parTxOnly" presStyleLbl="node1" presStyleIdx="3" presStyleCnt="4">
        <dgm:presLayoutVars>
          <dgm:chMax val="0"/>
          <dgm:chPref val="0"/>
          <dgm:bulletEnabled val="1"/>
        </dgm:presLayoutVars>
      </dgm:prSet>
      <dgm:spPr/>
    </dgm:pt>
  </dgm:ptLst>
  <dgm:cxnLst>
    <dgm:cxn modelId="{A057AC03-6A83-4243-AB05-5F67FE62D8AE}" srcId="{EFA56489-4A56-498A-89E0-0ADA2ECFC21C}" destId="{F792955F-A150-43A4-90D6-C77E226C2A26}" srcOrd="2" destOrd="0" parTransId="{C10E818B-BF37-4B57-BCC9-4C944C4E20A6}" sibTransId="{CA7F704A-DE27-4632-89DC-E2A8AA91921B}"/>
    <dgm:cxn modelId="{F4CAFD1B-B5AB-4801-9FD3-302A870E9A0B}" type="presOf" srcId="{F792955F-A150-43A4-90D6-C77E226C2A26}" destId="{95B3843D-1935-4452-9D3C-3135A366AA32}" srcOrd="0" destOrd="0" presId="urn:microsoft.com/office/officeart/2005/8/layout/chevron1"/>
    <dgm:cxn modelId="{575BC224-E50C-4D65-B14B-0681E656F8CE}" srcId="{EFA56489-4A56-498A-89E0-0ADA2ECFC21C}" destId="{8A051F2E-868C-4F36-B60C-02364DFCCEFF}" srcOrd="0" destOrd="0" parTransId="{D8E8AD9F-8E8D-429A-ABCD-D9CF5D5B1E55}" sibTransId="{2C0B8CF5-298B-4AE6-A9A9-C80A90D0D556}"/>
    <dgm:cxn modelId="{B609132D-0648-4D11-9FA3-51A49DFE82BF}" type="presOf" srcId="{A00B7079-A276-47A1-A47D-7DD14794F242}" destId="{CC1D0B64-64F1-4497-AE93-9C58DCEE637C}" srcOrd="0" destOrd="0" presId="urn:microsoft.com/office/officeart/2005/8/layout/chevron1"/>
    <dgm:cxn modelId="{C1459B41-158A-4A1B-9AA1-69893834C416}" type="presOf" srcId="{EFA56489-4A56-498A-89E0-0ADA2ECFC21C}" destId="{26FEACD7-F4D3-4736-9E16-AAC76EFE9637}" srcOrd="0" destOrd="0" presId="urn:microsoft.com/office/officeart/2005/8/layout/chevron1"/>
    <dgm:cxn modelId="{86864D80-EF0E-41C8-BFC8-E5504591762C}" srcId="{EFA56489-4A56-498A-89E0-0ADA2ECFC21C}" destId="{D8042059-31A3-4574-B620-F78D02DE7C0B}" srcOrd="1" destOrd="0" parTransId="{616AB697-A2CF-459C-AC43-BB845AD9DD89}" sibTransId="{53837D48-0F94-4D75-8F15-4A13B1507B14}"/>
    <dgm:cxn modelId="{201276A4-A2EC-4E4A-9DA6-340C44579749}" srcId="{EFA56489-4A56-498A-89E0-0ADA2ECFC21C}" destId="{A00B7079-A276-47A1-A47D-7DD14794F242}" srcOrd="3" destOrd="0" parTransId="{2499AB3C-4C3E-4EA6-BB4C-BCC41C8305EB}" sibTransId="{0F33744D-F702-44F4-B96D-255D600823D1}"/>
    <dgm:cxn modelId="{4BB035AA-0BD4-41ED-9DB5-9B6ED74D2A17}" type="presOf" srcId="{8A051F2E-868C-4F36-B60C-02364DFCCEFF}" destId="{037F7F7A-5BB6-46E0-80B4-766A97832F47}" srcOrd="0" destOrd="0" presId="urn:microsoft.com/office/officeart/2005/8/layout/chevron1"/>
    <dgm:cxn modelId="{334030AD-C3C2-4040-BE7F-DEE0A2FD8D4C}" type="presOf" srcId="{D8042059-31A3-4574-B620-F78D02DE7C0B}" destId="{DEB35B90-CFA5-4A77-97FF-679C5849AEC6}" srcOrd="0" destOrd="0" presId="urn:microsoft.com/office/officeart/2005/8/layout/chevron1"/>
    <dgm:cxn modelId="{F654BC5F-A032-4138-903A-8BB9E164550E}" type="presParOf" srcId="{26FEACD7-F4D3-4736-9E16-AAC76EFE9637}" destId="{037F7F7A-5BB6-46E0-80B4-766A97832F47}" srcOrd="0" destOrd="0" presId="urn:microsoft.com/office/officeart/2005/8/layout/chevron1"/>
    <dgm:cxn modelId="{1571169E-4990-46C5-A5B7-1D3F0122F4DD}" type="presParOf" srcId="{26FEACD7-F4D3-4736-9E16-AAC76EFE9637}" destId="{9B3A90FF-45B0-408E-9019-212EBCB2E172}" srcOrd="1" destOrd="0" presId="urn:microsoft.com/office/officeart/2005/8/layout/chevron1"/>
    <dgm:cxn modelId="{ED18AEE3-C05D-4C03-AC33-610D3FFAF11B}" type="presParOf" srcId="{26FEACD7-F4D3-4736-9E16-AAC76EFE9637}" destId="{DEB35B90-CFA5-4A77-97FF-679C5849AEC6}" srcOrd="2" destOrd="0" presId="urn:microsoft.com/office/officeart/2005/8/layout/chevron1"/>
    <dgm:cxn modelId="{155BE60E-9818-4883-9523-293EA0895AF6}" type="presParOf" srcId="{26FEACD7-F4D3-4736-9E16-AAC76EFE9637}" destId="{C82DEB1B-EFFD-4C41-8D97-591EAA81BECB}" srcOrd="3" destOrd="0" presId="urn:microsoft.com/office/officeart/2005/8/layout/chevron1"/>
    <dgm:cxn modelId="{8F339B93-6A3F-4A5E-B6DD-06FF2048471E}" type="presParOf" srcId="{26FEACD7-F4D3-4736-9E16-AAC76EFE9637}" destId="{95B3843D-1935-4452-9D3C-3135A366AA32}" srcOrd="4" destOrd="0" presId="urn:microsoft.com/office/officeart/2005/8/layout/chevron1"/>
    <dgm:cxn modelId="{F015A21E-4BC9-45B7-9E02-62B8BB940F29}" type="presParOf" srcId="{26FEACD7-F4D3-4736-9E16-AAC76EFE9637}" destId="{3B0E2A19-8473-4D80-9675-EEDEDDB47A1D}" srcOrd="5" destOrd="0" presId="urn:microsoft.com/office/officeart/2005/8/layout/chevron1"/>
    <dgm:cxn modelId="{60F0C494-13E9-4C23-8BFB-DDD0DABDF266}" type="presParOf" srcId="{26FEACD7-F4D3-4736-9E16-AAC76EFE9637}" destId="{CC1D0B64-64F1-4497-AE93-9C58DCEE637C}" srcOrd="6" destOrd="0" presId="urn:microsoft.com/office/officeart/2005/8/layout/chevron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4993F1-F853-4923-A383-30E1ECFCA10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85867AF-E9E4-4FB5-9E10-D9B464450741}">
      <dgm:prSet phldrT="[Text]"/>
      <dgm:spPr>
        <a:solidFill>
          <a:srgbClr val="523F2C"/>
        </a:solidFill>
      </dgm:spPr>
      <dgm:t>
        <a:bodyPr/>
        <a:lstStyle/>
        <a:p>
          <a:r>
            <a:rPr lang="en-US" dirty="0"/>
            <a:t>DDR taped to pen, impacted against hard surface in the direction of 3 orthogonal axes</a:t>
          </a:r>
        </a:p>
      </dgm:t>
    </dgm:pt>
    <dgm:pt modelId="{EF2A4693-322B-4264-B609-85ED5F71512C}" type="parTrans" cxnId="{AC6C6C60-E752-4D4A-A27D-9AA3367FB312}">
      <dgm:prSet/>
      <dgm:spPr/>
      <dgm:t>
        <a:bodyPr/>
        <a:lstStyle/>
        <a:p>
          <a:endParaRPr lang="en-US"/>
        </a:p>
      </dgm:t>
    </dgm:pt>
    <dgm:pt modelId="{2D4DD55B-1315-4F15-BED2-0064C31EBE59}" type="sibTrans" cxnId="{AC6C6C60-E752-4D4A-A27D-9AA3367FB312}">
      <dgm:prSet/>
      <dgm:spPr/>
      <dgm:t>
        <a:bodyPr/>
        <a:lstStyle/>
        <a:p>
          <a:endParaRPr lang="en-US"/>
        </a:p>
      </dgm:t>
    </dgm:pt>
    <dgm:pt modelId="{04535900-3760-4A5A-961C-FB0C182499FA}">
      <dgm:prSet phldrT="[Text]"/>
      <dgm:spPr>
        <a:solidFill>
          <a:srgbClr val="B0A286"/>
        </a:solidFill>
        <a:ln>
          <a:solidFill>
            <a:schemeClr val="bg1"/>
          </a:solidFill>
        </a:ln>
      </dgm:spPr>
      <dgm:t>
        <a:bodyPr/>
        <a:lstStyle/>
        <a:p>
          <a:r>
            <a:rPr lang="en-US" dirty="0"/>
            <a:t>5 taps per orientation and a sanity check with the axis direction flipped</a:t>
          </a:r>
        </a:p>
      </dgm:t>
    </dgm:pt>
    <dgm:pt modelId="{9A8AA8FA-64D8-4931-A787-3D18EEE45B80}" type="parTrans" cxnId="{B9A94359-E277-4A8D-9B79-A7B93392B685}">
      <dgm:prSet/>
      <dgm:spPr/>
      <dgm:t>
        <a:bodyPr/>
        <a:lstStyle/>
        <a:p>
          <a:endParaRPr lang="en-US"/>
        </a:p>
      </dgm:t>
    </dgm:pt>
    <dgm:pt modelId="{CC662CCB-243E-4343-934E-BDD5B18BC353}" type="sibTrans" cxnId="{B9A94359-E277-4A8D-9B79-A7B93392B685}">
      <dgm:prSet/>
      <dgm:spPr/>
      <dgm:t>
        <a:bodyPr/>
        <a:lstStyle/>
        <a:p>
          <a:endParaRPr lang="en-US"/>
        </a:p>
      </dgm:t>
    </dgm:pt>
    <dgm:pt modelId="{22F5A6D8-C64F-4663-88E3-B4A9ED8D803F}">
      <dgm:prSet phldrT="[Text]"/>
      <dgm:spPr>
        <a:solidFill>
          <a:srgbClr val="5B90A8"/>
        </a:solidFill>
      </dgm:spPr>
      <dgm:t>
        <a:bodyPr/>
        <a:lstStyle/>
        <a:p>
          <a:r>
            <a:rPr lang="en-US" dirty="0"/>
            <a:t>Axis label of reading with highest value for each set of taps noted</a:t>
          </a:r>
        </a:p>
      </dgm:t>
    </dgm:pt>
    <dgm:pt modelId="{CC06814F-E60E-4A7E-8F2B-ECEA622D320F}" type="parTrans" cxnId="{A13F531F-0666-4098-AE86-4E4FE31A1794}">
      <dgm:prSet/>
      <dgm:spPr/>
      <dgm:t>
        <a:bodyPr/>
        <a:lstStyle/>
        <a:p>
          <a:endParaRPr lang="en-US"/>
        </a:p>
      </dgm:t>
    </dgm:pt>
    <dgm:pt modelId="{3580FEC2-D3E8-4993-BB07-C1F371B07A7D}" type="sibTrans" cxnId="{A13F531F-0666-4098-AE86-4E4FE31A1794}">
      <dgm:prSet/>
      <dgm:spPr/>
      <dgm:t>
        <a:bodyPr/>
        <a:lstStyle/>
        <a:p>
          <a:endParaRPr lang="en-US"/>
        </a:p>
      </dgm:t>
    </dgm:pt>
    <dgm:pt modelId="{3DD240C8-27CA-4D8E-8637-F977B85E0D9D}">
      <dgm:prSet phldrT="[Text]"/>
      <dgm:spPr>
        <a:solidFill>
          <a:schemeClr val="accent6">
            <a:lumMod val="50000"/>
          </a:schemeClr>
        </a:solidFill>
      </dgm:spPr>
      <dgm:t>
        <a:bodyPr/>
        <a:lstStyle/>
        <a:p>
          <a:r>
            <a:rPr lang="en-US" dirty="0">
              <a:solidFill>
                <a:schemeClr val="bg1"/>
              </a:solidFill>
            </a:rPr>
            <a:t>Coordinate System turned </a:t>
          </a:r>
          <a:r>
            <a:rPr lang="en-US" dirty="0"/>
            <a:t>out to be left-handed</a:t>
          </a:r>
        </a:p>
      </dgm:t>
    </dgm:pt>
    <dgm:pt modelId="{A13CEB4E-5133-41D7-9389-C5C7BAF6F0F2}" type="parTrans" cxnId="{CBAA2BB0-4D3C-4533-9BE7-D4E454604A9C}">
      <dgm:prSet/>
      <dgm:spPr/>
      <dgm:t>
        <a:bodyPr/>
        <a:lstStyle/>
        <a:p>
          <a:endParaRPr lang="en-US"/>
        </a:p>
      </dgm:t>
    </dgm:pt>
    <dgm:pt modelId="{A24FA316-9968-4D95-86F6-1CBECB370EBD}" type="sibTrans" cxnId="{CBAA2BB0-4D3C-4533-9BE7-D4E454604A9C}">
      <dgm:prSet/>
      <dgm:spPr/>
      <dgm:t>
        <a:bodyPr/>
        <a:lstStyle/>
        <a:p>
          <a:endParaRPr lang="en-US"/>
        </a:p>
      </dgm:t>
    </dgm:pt>
    <dgm:pt modelId="{C69BA5DE-CD46-41BA-AC0A-875C210AFDB2}" type="pres">
      <dgm:prSet presAssocID="{CA4993F1-F853-4923-A383-30E1ECFCA109}" presName="linear" presStyleCnt="0">
        <dgm:presLayoutVars>
          <dgm:animLvl val="lvl"/>
          <dgm:resizeHandles val="exact"/>
        </dgm:presLayoutVars>
      </dgm:prSet>
      <dgm:spPr/>
    </dgm:pt>
    <dgm:pt modelId="{3AB50536-B772-4FF7-AF0A-37232C9CF3F5}" type="pres">
      <dgm:prSet presAssocID="{585867AF-E9E4-4FB5-9E10-D9B464450741}" presName="parentText" presStyleLbl="node1" presStyleIdx="0" presStyleCnt="4">
        <dgm:presLayoutVars>
          <dgm:chMax val="0"/>
          <dgm:bulletEnabled val="1"/>
        </dgm:presLayoutVars>
      </dgm:prSet>
      <dgm:spPr/>
    </dgm:pt>
    <dgm:pt modelId="{882B9463-897E-424E-8706-AE3053DC3217}" type="pres">
      <dgm:prSet presAssocID="{2D4DD55B-1315-4F15-BED2-0064C31EBE59}" presName="spacer" presStyleCnt="0"/>
      <dgm:spPr/>
    </dgm:pt>
    <dgm:pt modelId="{6C8B4134-2813-4AF1-BD21-B979A093898B}" type="pres">
      <dgm:prSet presAssocID="{04535900-3760-4A5A-961C-FB0C182499FA}" presName="parentText" presStyleLbl="node1" presStyleIdx="1" presStyleCnt="4">
        <dgm:presLayoutVars>
          <dgm:chMax val="0"/>
          <dgm:bulletEnabled val="1"/>
        </dgm:presLayoutVars>
      </dgm:prSet>
      <dgm:spPr/>
    </dgm:pt>
    <dgm:pt modelId="{29515B2F-E6E7-4B6B-883D-796E0243DFB8}" type="pres">
      <dgm:prSet presAssocID="{CC662CCB-243E-4343-934E-BDD5B18BC353}" presName="spacer" presStyleCnt="0"/>
      <dgm:spPr/>
    </dgm:pt>
    <dgm:pt modelId="{47156E5A-A5B5-4692-B59C-74D59C0E3D21}" type="pres">
      <dgm:prSet presAssocID="{22F5A6D8-C64F-4663-88E3-B4A9ED8D803F}" presName="parentText" presStyleLbl="node1" presStyleIdx="2" presStyleCnt="4">
        <dgm:presLayoutVars>
          <dgm:chMax val="0"/>
          <dgm:bulletEnabled val="1"/>
        </dgm:presLayoutVars>
      </dgm:prSet>
      <dgm:spPr/>
    </dgm:pt>
    <dgm:pt modelId="{E25BB17C-DCD2-471D-BAAF-A1AC901CF94B}" type="pres">
      <dgm:prSet presAssocID="{3580FEC2-D3E8-4993-BB07-C1F371B07A7D}" presName="spacer" presStyleCnt="0"/>
      <dgm:spPr/>
    </dgm:pt>
    <dgm:pt modelId="{48D57F40-2EB3-4ECD-92D3-B8D579F0A42E}" type="pres">
      <dgm:prSet presAssocID="{3DD240C8-27CA-4D8E-8637-F977B85E0D9D}" presName="parentText" presStyleLbl="node1" presStyleIdx="3" presStyleCnt="4">
        <dgm:presLayoutVars>
          <dgm:chMax val="0"/>
          <dgm:bulletEnabled val="1"/>
        </dgm:presLayoutVars>
      </dgm:prSet>
      <dgm:spPr/>
    </dgm:pt>
  </dgm:ptLst>
  <dgm:cxnLst>
    <dgm:cxn modelId="{AEF9C41D-7AB5-4F20-BCAF-CD2BEA3823FD}" type="presOf" srcId="{3DD240C8-27CA-4D8E-8637-F977B85E0D9D}" destId="{48D57F40-2EB3-4ECD-92D3-B8D579F0A42E}" srcOrd="0" destOrd="0" presId="urn:microsoft.com/office/officeart/2005/8/layout/vList2"/>
    <dgm:cxn modelId="{A13F531F-0666-4098-AE86-4E4FE31A1794}" srcId="{CA4993F1-F853-4923-A383-30E1ECFCA109}" destId="{22F5A6D8-C64F-4663-88E3-B4A9ED8D803F}" srcOrd="2" destOrd="0" parTransId="{CC06814F-E60E-4A7E-8F2B-ECEA622D320F}" sibTransId="{3580FEC2-D3E8-4993-BB07-C1F371B07A7D}"/>
    <dgm:cxn modelId="{F7D2223A-E9DE-4CCB-8777-0295091D5985}" type="presOf" srcId="{04535900-3760-4A5A-961C-FB0C182499FA}" destId="{6C8B4134-2813-4AF1-BD21-B979A093898B}" srcOrd="0" destOrd="0" presId="urn:microsoft.com/office/officeart/2005/8/layout/vList2"/>
    <dgm:cxn modelId="{AC6C6C60-E752-4D4A-A27D-9AA3367FB312}" srcId="{CA4993F1-F853-4923-A383-30E1ECFCA109}" destId="{585867AF-E9E4-4FB5-9E10-D9B464450741}" srcOrd="0" destOrd="0" parTransId="{EF2A4693-322B-4264-B609-85ED5F71512C}" sibTransId="{2D4DD55B-1315-4F15-BED2-0064C31EBE59}"/>
    <dgm:cxn modelId="{7845D551-303D-49E9-8719-9D2C9F384E32}" type="presOf" srcId="{585867AF-E9E4-4FB5-9E10-D9B464450741}" destId="{3AB50536-B772-4FF7-AF0A-37232C9CF3F5}" srcOrd="0" destOrd="0" presId="urn:microsoft.com/office/officeart/2005/8/layout/vList2"/>
    <dgm:cxn modelId="{B9A94359-E277-4A8D-9B79-A7B93392B685}" srcId="{CA4993F1-F853-4923-A383-30E1ECFCA109}" destId="{04535900-3760-4A5A-961C-FB0C182499FA}" srcOrd="1" destOrd="0" parTransId="{9A8AA8FA-64D8-4931-A787-3D18EEE45B80}" sibTransId="{CC662CCB-243E-4343-934E-BDD5B18BC353}"/>
    <dgm:cxn modelId="{2099DAAF-6AD5-4733-B536-3742120C9741}" type="presOf" srcId="{22F5A6D8-C64F-4663-88E3-B4A9ED8D803F}" destId="{47156E5A-A5B5-4692-B59C-74D59C0E3D21}" srcOrd="0" destOrd="0" presId="urn:microsoft.com/office/officeart/2005/8/layout/vList2"/>
    <dgm:cxn modelId="{CBAA2BB0-4D3C-4533-9BE7-D4E454604A9C}" srcId="{CA4993F1-F853-4923-A383-30E1ECFCA109}" destId="{3DD240C8-27CA-4D8E-8637-F977B85E0D9D}" srcOrd="3" destOrd="0" parTransId="{A13CEB4E-5133-41D7-9389-C5C7BAF6F0F2}" sibTransId="{A24FA316-9968-4D95-86F6-1CBECB370EBD}"/>
    <dgm:cxn modelId="{6C312DD8-B272-48FF-828F-19CEF1C9DC4E}" type="presOf" srcId="{CA4993F1-F853-4923-A383-30E1ECFCA109}" destId="{C69BA5DE-CD46-41BA-AC0A-875C210AFDB2}" srcOrd="0" destOrd="0" presId="urn:microsoft.com/office/officeart/2005/8/layout/vList2"/>
    <dgm:cxn modelId="{0503E36B-4873-492F-B2FE-2A9D1F7C71D9}" type="presParOf" srcId="{C69BA5DE-CD46-41BA-AC0A-875C210AFDB2}" destId="{3AB50536-B772-4FF7-AF0A-37232C9CF3F5}" srcOrd="0" destOrd="0" presId="urn:microsoft.com/office/officeart/2005/8/layout/vList2"/>
    <dgm:cxn modelId="{189F41EC-C786-4850-BDF5-9E763C2A42B6}" type="presParOf" srcId="{C69BA5DE-CD46-41BA-AC0A-875C210AFDB2}" destId="{882B9463-897E-424E-8706-AE3053DC3217}" srcOrd="1" destOrd="0" presId="urn:microsoft.com/office/officeart/2005/8/layout/vList2"/>
    <dgm:cxn modelId="{FEFE61AD-5613-41D2-AE42-BEBE3308AFBA}" type="presParOf" srcId="{C69BA5DE-CD46-41BA-AC0A-875C210AFDB2}" destId="{6C8B4134-2813-4AF1-BD21-B979A093898B}" srcOrd="2" destOrd="0" presId="urn:microsoft.com/office/officeart/2005/8/layout/vList2"/>
    <dgm:cxn modelId="{8DA28CC3-AFC2-4663-A902-E981E2B56BA0}" type="presParOf" srcId="{C69BA5DE-CD46-41BA-AC0A-875C210AFDB2}" destId="{29515B2F-E6E7-4B6B-883D-796E0243DFB8}" srcOrd="3" destOrd="0" presId="urn:microsoft.com/office/officeart/2005/8/layout/vList2"/>
    <dgm:cxn modelId="{0E56CA9B-0FC7-4175-BBA8-FBBD05BC8D97}" type="presParOf" srcId="{C69BA5DE-CD46-41BA-AC0A-875C210AFDB2}" destId="{47156E5A-A5B5-4692-B59C-74D59C0E3D21}" srcOrd="4" destOrd="0" presId="urn:microsoft.com/office/officeart/2005/8/layout/vList2"/>
    <dgm:cxn modelId="{C3BB1A7B-D431-4CE7-BA28-F4E825941D75}" type="presParOf" srcId="{C69BA5DE-CD46-41BA-AC0A-875C210AFDB2}" destId="{E25BB17C-DCD2-471D-BAAF-A1AC901CF94B}" srcOrd="5" destOrd="0" presId="urn:microsoft.com/office/officeart/2005/8/layout/vList2"/>
    <dgm:cxn modelId="{5335BDDA-2918-43B1-84B9-75DEAC682BC8}" type="presParOf" srcId="{C69BA5DE-CD46-41BA-AC0A-875C210AFDB2}" destId="{48D57F40-2EB3-4ECD-92D3-B8D579F0A42E}"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CE095C-7D47-4D89-BAE2-B310C6C22AB2}" type="doc">
      <dgm:prSet loTypeId="urn:microsoft.com/office/officeart/2005/8/layout/vList2" loCatId="list" qsTypeId="urn:microsoft.com/office/officeart/2005/8/quickstyle/simple1" qsCatId="simple" csTypeId="urn:microsoft.com/office/officeart/2005/8/colors/accent6_4" csCatId="accent6" phldr="1"/>
      <dgm:spPr/>
      <dgm:t>
        <a:bodyPr/>
        <a:lstStyle/>
        <a:p>
          <a:endParaRPr lang="en-US"/>
        </a:p>
      </dgm:t>
    </dgm:pt>
    <dgm:pt modelId="{6551D6DF-0ACB-4647-A8DF-EC20F6DF48F3}">
      <dgm:prSet phldrT="[Text]"/>
      <dgm:spPr/>
      <dgm:t>
        <a:bodyPr/>
        <a:lstStyle/>
        <a:p>
          <a:r>
            <a:rPr lang="en-US" b="0"/>
            <a:t>Line tension – From astronaut weight, or from wind or waves pulling the raft away from the mooring line. Tension may alter the surface texture of the mooring line fabric.</a:t>
          </a:r>
        </a:p>
      </dgm:t>
    </dgm:pt>
    <dgm:pt modelId="{F079289A-8419-4FC5-9C08-2A173AFFB213}" type="parTrans" cxnId="{CCCEEFE8-1C64-44D0-AE75-70FD6BBE1EC8}">
      <dgm:prSet/>
      <dgm:spPr/>
      <dgm:t>
        <a:bodyPr/>
        <a:lstStyle/>
        <a:p>
          <a:endParaRPr lang="en-US"/>
        </a:p>
      </dgm:t>
    </dgm:pt>
    <dgm:pt modelId="{2FE79AED-DBD0-43AC-AE84-B6EFC72F5113}" type="sibTrans" cxnId="{CCCEEFE8-1C64-44D0-AE75-70FD6BBE1EC8}">
      <dgm:prSet/>
      <dgm:spPr/>
      <dgm:t>
        <a:bodyPr/>
        <a:lstStyle/>
        <a:p>
          <a:endParaRPr lang="en-US"/>
        </a:p>
      </dgm:t>
    </dgm:pt>
    <dgm:pt modelId="{BCF66D61-5766-48EE-9C3A-2E99345D42FF}">
      <dgm:prSet phldrT="[Text]"/>
      <dgm:spPr/>
      <dgm:t>
        <a:bodyPr/>
        <a:lstStyle/>
        <a:p>
          <a:r>
            <a:rPr lang="en-US"/>
            <a:t>Sag – Slack in the line if the raft is close to the capsule. Sag may have affect the measured coefficient of resistance by adding extra forces.</a:t>
          </a:r>
        </a:p>
      </dgm:t>
    </dgm:pt>
    <dgm:pt modelId="{ED1D7448-24A6-419B-9071-6C6C5D074E51}" type="parTrans" cxnId="{E43DE2EB-126E-4021-B0DE-187D126F3EF3}">
      <dgm:prSet/>
      <dgm:spPr/>
      <dgm:t>
        <a:bodyPr/>
        <a:lstStyle/>
        <a:p>
          <a:endParaRPr lang="en-US"/>
        </a:p>
      </dgm:t>
    </dgm:pt>
    <dgm:pt modelId="{E60857E9-D531-4A20-A74D-07C5BEAB85C6}" type="sibTrans" cxnId="{E43DE2EB-126E-4021-B0DE-187D126F3EF3}">
      <dgm:prSet/>
      <dgm:spPr/>
      <dgm:t>
        <a:bodyPr/>
        <a:lstStyle/>
        <a:p>
          <a:endParaRPr lang="en-US"/>
        </a:p>
      </dgm:t>
    </dgm:pt>
    <dgm:pt modelId="{2FF7F379-EB89-4948-A0A0-373B680F5CED}">
      <dgm:prSet phldrT="[Text]"/>
      <dgm:spPr/>
      <dgm:t>
        <a:bodyPr/>
        <a:lstStyle/>
        <a:p>
          <a:r>
            <a:rPr lang="en-US"/>
            <a:t>Moisture – The Orion capsule lands in the water. Fabric soaked in water or saline solution may have a different surface texture.</a:t>
          </a:r>
        </a:p>
      </dgm:t>
    </dgm:pt>
    <dgm:pt modelId="{2BD055F5-AAE4-4DD8-AC14-D8C43FFE0281}" type="parTrans" cxnId="{72F44C1F-6C82-441C-A146-DA7F41E188EE}">
      <dgm:prSet/>
      <dgm:spPr/>
      <dgm:t>
        <a:bodyPr/>
        <a:lstStyle/>
        <a:p>
          <a:endParaRPr lang="en-US"/>
        </a:p>
      </dgm:t>
    </dgm:pt>
    <dgm:pt modelId="{EBD4235F-9649-429F-81E6-09DE6D995B6C}" type="sibTrans" cxnId="{72F44C1F-6C82-441C-A146-DA7F41E188EE}">
      <dgm:prSet/>
      <dgm:spPr/>
      <dgm:t>
        <a:bodyPr/>
        <a:lstStyle/>
        <a:p>
          <a:endParaRPr lang="en-US"/>
        </a:p>
      </dgm:t>
    </dgm:pt>
    <dgm:pt modelId="{BA897910-ABEA-4EB5-881A-1DFEF3054A86}">
      <dgm:prSet phldrT="[Text]"/>
      <dgm:spPr>
        <a:solidFill>
          <a:schemeClr val="accent6">
            <a:lumMod val="60000"/>
            <a:lumOff val="40000"/>
          </a:schemeClr>
        </a:solidFill>
      </dgm:spPr>
      <dgm:t>
        <a:bodyPr/>
        <a:lstStyle/>
        <a:p>
          <a:r>
            <a:rPr lang="en-US"/>
            <a:t>Load on line – From astronaut weight. The load on the mooring line may create local effects that alter the coefficient of resistance.</a:t>
          </a:r>
        </a:p>
      </dgm:t>
    </dgm:pt>
    <dgm:pt modelId="{E7CA0FBC-B5EB-433C-A1F0-A11E4E1947F6}" type="parTrans" cxnId="{A23AC75E-9AB6-43C5-B906-B1AAF968E541}">
      <dgm:prSet/>
      <dgm:spPr/>
      <dgm:t>
        <a:bodyPr/>
        <a:lstStyle/>
        <a:p>
          <a:endParaRPr lang="en-US"/>
        </a:p>
      </dgm:t>
    </dgm:pt>
    <dgm:pt modelId="{41B6D2E3-DCBE-4BC5-A2D0-AED9D5CAA5AE}" type="sibTrans" cxnId="{A23AC75E-9AB6-43C5-B906-B1AAF968E541}">
      <dgm:prSet/>
      <dgm:spPr/>
      <dgm:t>
        <a:bodyPr/>
        <a:lstStyle/>
        <a:p>
          <a:endParaRPr lang="en-US"/>
        </a:p>
      </dgm:t>
    </dgm:pt>
    <dgm:pt modelId="{2D9B85CA-3905-4501-9D9B-A45251E85D26}">
      <dgm:prSet phldrT="[Text]"/>
      <dgm:spPr/>
      <dgm:t>
        <a:bodyPr/>
        <a:lstStyle/>
        <a:p>
          <a:r>
            <a:rPr lang="en-US" dirty="0"/>
            <a:t>Pretension – The pretension on the line affects how the tension changes when a load is applied. This needs to be considered for safety reasons when designing the test.</a:t>
          </a:r>
        </a:p>
      </dgm:t>
    </dgm:pt>
    <dgm:pt modelId="{8BE519F6-FE40-4840-AE39-30BDCDFF3857}" type="parTrans" cxnId="{94009864-1BCC-40AF-89D7-7292E8F6E057}">
      <dgm:prSet/>
      <dgm:spPr/>
      <dgm:t>
        <a:bodyPr/>
        <a:lstStyle/>
        <a:p>
          <a:endParaRPr lang="en-US"/>
        </a:p>
      </dgm:t>
    </dgm:pt>
    <dgm:pt modelId="{DEA9F54F-A47F-4EAF-92B5-D9F5D020DE4C}" type="sibTrans" cxnId="{94009864-1BCC-40AF-89D7-7292E8F6E057}">
      <dgm:prSet/>
      <dgm:spPr/>
      <dgm:t>
        <a:bodyPr/>
        <a:lstStyle/>
        <a:p>
          <a:endParaRPr lang="en-US"/>
        </a:p>
      </dgm:t>
    </dgm:pt>
    <dgm:pt modelId="{17F1B2EE-2349-4AD5-B39C-32AE4BD9466F}">
      <dgm:prSet phldrT="[Text]"/>
      <dgm:spPr/>
      <dgm:t>
        <a:bodyPr/>
        <a:lstStyle/>
        <a:p>
          <a:r>
            <a:rPr lang="en-US" dirty="0"/>
            <a:t>Contact interface – From the line being inclined with respect to the direction gravity pulls the astronauts. If the carabiner has sharp corners, this could produce a different </a:t>
          </a:r>
          <a:r>
            <a:rPr lang="en-US" dirty="0" err="1"/>
            <a:t>CoF</a:t>
          </a:r>
          <a:r>
            <a:rPr lang="en-US" dirty="0"/>
            <a:t>.</a:t>
          </a:r>
        </a:p>
      </dgm:t>
    </dgm:pt>
    <dgm:pt modelId="{350792C3-611E-43C2-B165-8291769239F4}" type="parTrans" cxnId="{E00DFE4C-FC46-4E7D-A219-002957E4C44E}">
      <dgm:prSet/>
      <dgm:spPr/>
      <dgm:t>
        <a:bodyPr/>
        <a:lstStyle/>
        <a:p>
          <a:endParaRPr lang="en-US"/>
        </a:p>
      </dgm:t>
    </dgm:pt>
    <dgm:pt modelId="{EE2F75B4-4925-47E0-9E54-F4F9413FF4F2}" type="sibTrans" cxnId="{E00DFE4C-FC46-4E7D-A219-002957E4C44E}">
      <dgm:prSet/>
      <dgm:spPr/>
      <dgm:t>
        <a:bodyPr/>
        <a:lstStyle/>
        <a:p>
          <a:endParaRPr lang="en-US"/>
        </a:p>
      </dgm:t>
    </dgm:pt>
    <dgm:pt modelId="{B80DE3F3-03B4-4E91-8641-43C98B8F8509}" type="pres">
      <dgm:prSet presAssocID="{40CE095C-7D47-4D89-BAE2-B310C6C22AB2}" presName="linear" presStyleCnt="0">
        <dgm:presLayoutVars>
          <dgm:animLvl val="lvl"/>
          <dgm:resizeHandles val="exact"/>
        </dgm:presLayoutVars>
      </dgm:prSet>
      <dgm:spPr/>
    </dgm:pt>
    <dgm:pt modelId="{98F6141F-D4EB-4646-8800-1BAF86BF8547}" type="pres">
      <dgm:prSet presAssocID="{6551D6DF-0ACB-4647-A8DF-EC20F6DF48F3}" presName="parentText" presStyleLbl="node1" presStyleIdx="0" presStyleCnt="6">
        <dgm:presLayoutVars>
          <dgm:chMax val="0"/>
          <dgm:bulletEnabled val="1"/>
        </dgm:presLayoutVars>
      </dgm:prSet>
      <dgm:spPr/>
    </dgm:pt>
    <dgm:pt modelId="{D69AFD08-1F69-4DA1-AC3C-7DCC4857DABA}" type="pres">
      <dgm:prSet presAssocID="{2FE79AED-DBD0-43AC-AE84-B6EFC72F5113}" presName="spacer" presStyleCnt="0"/>
      <dgm:spPr/>
    </dgm:pt>
    <dgm:pt modelId="{75E3E678-E049-46AB-AB18-BDBE056A8936}" type="pres">
      <dgm:prSet presAssocID="{BCF66D61-5766-48EE-9C3A-2E99345D42FF}" presName="parentText" presStyleLbl="node1" presStyleIdx="1" presStyleCnt="6">
        <dgm:presLayoutVars>
          <dgm:chMax val="0"/>
          <dgm:bulletEnabled val="1"/>
        </dgm:presLayoutVars>
      </dgm:prSet>
      <dgm:spPr/>
    </dgm:pt>
    <dgm:pt modelId="{2527B3E9-350A-4AB1-A13C-BC258C3818A2}" type="pres">
      <dgm:prSet presAssocID="{E60857E9-D531-4A20-A74D-07C5BEAB85C6}" presName="spacer" presStyleCnt="0"/>
      <dgm:spPr/>
    </dgm:pt>
    <dgm:pt modelId="{F6F7D093-5D4C-4354-AF7D-760AC8C3C3AD}" type="pres">
      <dgm:prSet presAssocID="{2FF7F379-EB89-4948-A0A0-373B680F5CED}" presName="parentText" presStyleLbl="node1" presStyleIdx="2" presStyleCnt="6">
        <dgm:presLayoutVars>
          <dgm:chMax val="0"/>
          <dgm:bulletEnabled val="1"/>
        </dgm:presLayoutVars>
      </dgm:prSet>
      <dgm:spPr/>
    </dgm:pt>
    <dgm:pt modelId="{736ECBCF-1A7D-4AE9-9B98-DE3715EFCFE3}" type="pres">
      <dgm:prSet presAssocID="{EBD4235F-9649-429F-81E6-09DE6D995B6C}" presName="spacer" presStyleCnt="0"/>
      <dgm:spPr/>
    </dgm:pt>
    <dgm:pt modelId="{0B16296C-8B36-4BBC-B40A-9FDB59EA4880}" type="pres">
      <dgm:prSet presAssocID="{BA897910-ABEA-4EB5-881A-1DFEF3054A86}" presName="parentText" presStyleLbl="node1" presStyleIdx="3" presStyleCnt="6">
        <dgm:presLayoutVars>
          <dgm:chMax val="0"/>
          <dgm:bulletEnabled val="1"/>
        </dgm:presLayoutVars>
      </dgm:prSet>
      <dgm:spPr/>
    </dgm:pt>
    <dgm:pt modelId="{6408996C-B419-46A1-98BA-F111D11BBC93}" type="pres">
      <dgm:prSet presAssocID="{41B6D2E3-DCBE-4BC5-A2D0-AED9D5CAA5AE}" presName="spacer" presStyleCnt="0"/>
      <dgm:spPr/>
    </dgm:pt>
    <dgm:pt modelId="{BB7D470E-5A54-41EF-A856-3B59E645B3A5}" type="pres">
      <dgm:prSet presAssocID="{2D9B85CA-3905-4501-9D9B-A45251E85D26}" presName="parentText" presStyleLbl="node1" presStyleIdx="4" presStyleCnt="6">
        <dgm:presLayoutVars>
          <dgm:chMax val="0"/>
          <dgm:bulletEnabled val="1"/>
        </dgm:presLayoutVars>
      </dgm:prSet>
      <dgm:spPr/>
    </dgm:pt>
    <dgm:pt modelId="{9332843A-1F9C-4E29-AD20-87A1668EB416}" type="pres">
      <dgm:prSet presAssocID="{DEA9F54F-A47F-4EAF-92B5-D9F5D020DE4C}" presName="spacer" presStyleCnt="0"/>
      <dgm:spPr/>
    </dgm:pt>
    <dgm:pt modelId="{C36ED933-FD5B-4ED8-AE7E-212E9D86724D}" type="pres">
      <dgm:prSet presAssocID="{17F1B2EE-2349-4AD5-B39C-32AE4BD9466F}" presName="parentText" presStyleLbl="node1" presStyleIdx="5" presStyleCnt="6">
        <dgm:presLayoutVars>
          <dgm:chMax val="0"/>
          <dgm:bulletEnabled val="1"/>
        </dgm:presLayoutVars>
      </dgm:prSet>
      <dgm:spPr/>
    </dgm:pt>
  </dgm:ptLst>
  <dgm:cxnLst>
    <dgm:cxn modelId="{72F44C1F-6C82-441C-A146-DA7F41E188EE}" srcId="{40CE095C-7D47-4D89-BAE2-B310C6C22AB2}" destId="{2FF7F379-EB89-4948-A0A0-373B680F5CED}" srcOrd="2" destOrd="0" parTransId="{2BD055F5-AAE4-4DD8-AC14-D8C43FFE0281}" sibTransId="{EBD4235F-9649-429F-81E6-09DE6D995B6C}"/>
    <dgm:cxn modelId="{16DBCA2F-9C30-4371-AFEC-628AD920B14D}" type="presOf" srcId="{2FF7F379-EB89-4948-A0A0-373B680F5CED}" destId="{F6F7D093-5D4C-4354-AF7D-760AC8C3C3AD}" srcOrd="0" destOrd="0" presId="urn:microsoft.com/office/officeart/2005/8/layout/vList2"/>
    <dgm:cxn modelId="{A23AC75E-9AB6-43C5-B906-B1AAF968E541}" srcId="{40CE095C-7D47-4D89-BAE2-B310C6C22AB2}" destId="{BA897910-ABEA-4EB5-881A-1DFEF3054A86}" srcOrd="3" destOrd="0" parTransId="{E7CA0FBC-B5EB-433C-A1F0-A11E4E1947F6}" sibTransId="{41B6D2E3-DCBE-4BC5-A2D0-AED9D5CAA5AE}"/>
    <dgm:cxn modelId="{94009864-1BCC-40AF-89D7-7292E8F6E057}" srcId="{40CE095C-7D47-4D89-BAE2-B310C6C22AB2}" destId="{2D9B85CA-3905-4501-9D9B-A45251E85D26}" srcOrd="4" destOrd="0" parTransId="{8BE519F6-FE40-4840-AE39-30BDCDFF3857}" sibTransId="{DEA9F54F-A47F-4EAF-92B5-D9F5D020DE4C}"/>
    <dgm:cxn modelId="{5AE55E65-6D1C-45D3-8F48-CE9992868914}" type="presOf" srcId="{BA897910-ABEA-4EB5-881A-1DFEF3054A86}" destId="{0B16296C-8B36-4BBC-B40A-9FDB59EA4880}" srcOrd="0" destOrd="0" presId="urn:microsoft.com/office/officeart/2005/8/layout/vList2"/>
    <dgm:cxn modelId="{E00DFE4C-FC46-4E7D-A219-002957E4C44E}" srcId="{40CE095C-7D47-4D89-BAE2-B310C6C22AB2}" destId="{17F1B2EE-2349-4AD5-B39C-32AE4BD9466F}" srcOrd="5" destOrd="0" parTransId="{350792C3-611E-43C2-B165-8291769239F4}" sibTransId="{EE2F75B4-4925-47E0-9E54-F4F9413FF4F2}"/>
    <dgm:cxn modelId="{58489F51-7F24-47A7-A2BF-B721CE1DFBC0}" type="presOf" srcId="{6551D6DF-0ACB-4647-A8DF-EC20F6DF48F3}" destId="{98F6141F-D4EB-4646-8800-1BAF86BF8547}" srcOrd="0" destOrd="0" presId="urn:microsoft.com/office/officeart/2005/8/layout/vList2"/>
    <dgm:cxn modelId="{3CA65C78-E2D0-49DB-8180-BFF753163082}" type="presOf" srcId="{2D9B85CA-3905-4501-9D9B-A45251E85D26}" destId="{BB7D470E-5A54-41EF-A856-3B59E645B3A5}" srcOrd="0" destOrd="0" presId="urn:microsoft.com/office/officeart/2005/8/layout/vList2"/>
    <dgm:cxn modelId="{DA6144AD-FF93-46BF-AA91-B629A5A75108}" type="presOf" srcId="{40CE095C-7D47-4D89-BAE2-B310C6C22AB2}" destId="{B80DE3F3-03B4-4E91-8641-43C98B8F8509}" srcOrd="0" destOrd="0" presId="urn:microsoft.com/office/officeart/2005/8/layout/vList2"/>
    <dgm:cxn modelId="{B250BEB7-1432-413A-84D2-F999F30B0C86}" type="presOf" srcId="{BCF66D61-5766-48EE-9C3A-2E99345D42FF}" destId="{75E3E678-E049-46AB-AB18-BDBE056A8936}" srcOrd="0" destOrd="0" presId="urn:microsoft.com/office/officeart/2005/8/layout/vList2"/>
    <dgm:cxn modelId="{47F292C1-953C-46B2-9BA2-E2EDF0B3FDA5}" type="presOf" srcId="{17F1B2EE-2349-4AD5-B39C-32AE4BD9466F}" destId="{C36ED933-FD5B-4ED8-AE7E-212E9D86724D}" srcOrd="0" destOrd="0" presId="urn:microsoft.com/office/officeart/2005/8/layout/vList2"/>
    <dgm:cxn modelId="{CCCEEFE8-1C64-44D0-AE75-70FD6BBE1EC8}" srcId="{40CE095C-7D47-4D89-BAE2-B310C6C22AB2}" destId="{6551D6DF-0ACB-4647-A8DF-EC20F6DF48F3}" srcOrd="0" destOrd="0" parTransId="{F079289A-8419-4FC5-9C08-2A173AFFB213}" sibTransId="{2FE79AED-DBD0-43AC-AE84-B6EFC72F5113}"/>
    <dgm:cxn modelId="{E43DE2EB-126E-4021-B0DE-187D126F3EF3}" srcId="{40CE095C-7D47-4D89-BAE2-B310C6C22AB2}" destId="{BCF66D61-5766-48EE-9C3A-2E99345D42FF}" srcOrd="1" destOrd="0" parTransId="{ED1D7448-24A6-419B-9071-6C6C5D074E51}" sibTransId="{E60857E9-D531-4A20-A74D-07C5BEAB85C6}"/>
    <dgm:cxn modelId="{A820E000-0BAF-4724-BE7A-23F8DBC58AE1}" type="presParOf" srcId="{B80DE3F3-03B4-4E91-8641-43C98B8F8509}" destId="{98F6141F-D4EB-4646-8800-1BAF86BF8547}" srcOrd="0" destOrd="0" presId="urn:microsoft.com/office/officeart/2005/8/layout/vList2"/>
    <dgm:cxn modelId="{40E8A927-ED8C-425B-AA8C-C8D903EBCFCC}" type="presParOf" srcId="{B80DE3F3-03B4-4E91-8641-43C98B8F8509}" destId="{D69AFD08-1F69-4DA1-AC3C-7DCC4857DABA}" srcOrd="1" destOrd="0" presId="urn:microsoft.com/office/officeart/2005/8/layout/vList2"/>
    <dgm:cxn modelId="{3C737511-5A9D-4EA6-908A-E1DA1EBA3232}" type="presParOf" srcId="{B80DE3F3-03B4-4E91-8641-43C98B8F8509}" destId="{75E3E678-E049-46AB-AB18-BDBE056A8936}" srcOrd="2" destOrd="0" presId="urn:microsoft.com/office/officeart/2005/8/layout/vList2"/>
    <dgm:cxn modelId="{FAE08F68-2C85-44BA-A541-74676A69605A}" type="presParOf" srcId="{B80DE3F3-03B4-4E91-8641-43C98B8F8509}" destId="{2527B3E9-350A-4AB1-A13C-BC258C3818A2}" srcOrd="3" destOrd="0" presId="urn:microsoft.com/office/officeart/2005/8/layout/vList2"/>
    <dgm:cxn modelId="{E828A361-8A27-4542-8A21-370E954CB322}" type="presParOf" srcId="{B80DE3F3-03B4-4E91-8641-43C98B8F8509}" destId="{F6F7D093-5D4C-4354-AF7D-760AC8C3C3AD}" srcOrd="4" destOrd="0" presId="urn:microsoft.com/office/officeart/2005/8/layout/vList2"/>
    <dgm:cxn modelId="{86B861C6-043D-47EA-8640-679B06F83365}" type="presParOf" srcId="{B80DE3F3-03B4-4E91-8641-43C98B8F8509}" destId="{736ECBCF-1A7D-4AE9-9B98-DE3715EFCFE3}" srcOrd="5" destOrd="0" presId="urn:microsoft.com/office/officeart/2005/8/layout/vList2"/>
    <dgm:cxn modelId="{DF3B2928-AE2B-4A3F-80EB-B7DE3C04DA8B}" type="presParOf" srcId="{B80DE3F3-03B4-4E91-8641-43C98B8F8509}" destId="{0B16296C-8B36-4BBC-B40A-9FDB59EA4880}" srcOrd="6" destOrd="0" presId="urn:microsoft.com/office/officeart/2005/8/layout/vList2"/>
    <dgm:cxn modelId="{24EFE3EC-8B73-4FA5-BA64-224B41BEF850}" type="presParOf" srcId="{B80DE3F3-03B4-4E91-8641-43C98B8F8509}" destId="{6408996C-B419-46A1-98BA-F111D11BBC93}" srcOrd="7" destOrd="0" presId="urn:microsoft.com/office/officeart/2005/8/layout/vList2"/>
    <dgm:cxn modelId="{7EDFAF4F-8712-489D-AEE3-8F206963F4FE}" type="presParOf" srcId="{B80DE3F3-03B4-4E91-8641-43C98B8F8509}" destId="{BB7D470E-5A54-41EF-A856-3B59E645B3A5}" srcOrd="8" destOrd="0" presId="urn:microsoft.com/office/officeart/2005/8/layout/vList2"/>
    <dgm:cxn modelId="{AC692BE1-9E9C-4AEB-9297-9E01038F928A}" type="presParOf" srcId="{B80DE3F3-03B4-4E91-8641-43C98B8F8509}" destId="{9332843A-1F9C-4E29-AD20-87A1668EB416}" srcOrd="9" destOrd="0" presId="urn:microsoft.com/office/officeart/2005/8/layout/vList2"/>
    <dgm:cxn modelId="{C5F8DA83-D3C7-4D3D-B41D-1AEA1F5DF8CC}" type="presParOf" srcId="{B80DE3F3-03B4-4E91-8641-43C98B8F8509}" destId="{C36ED933-FD5B-4ED8-AE7E-212E9D86724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F44BFC-1399-40E0-8C46-022D346DED9B}" type="doc">
      <dgm:prSet loTypeId="urn:microsoft.com/office/officeart/2005/8/layout/chevron1" loCatId="process" qsTypeId="urn:microsoft.com/office/officeart/2005/8/quickstyle/simple1" qsCatId="simple" csTypeId="urn:microsoft.com/office/officeart/2005/8/colors/colorful5" csCatId="colorful" phldr="1"/>
      <dgm:spPr/>
    </dgm:pt>
    <dgm:pt modelId="{698A3B35-D143-4A8A-AB1A-CA003C8B4806}">
      <dgm:prSet phldrT="[Text]"/>
      <dgm:spPr/>
      <dgm:t>
        <a:bodyPr/>
        <a:lstStyle/>
        <a:p>
          <a:r>
            <a:rPr lang="en-US"/>
            <a:t>Design a test of the </a:t>
          </a:r>
          <a:r>
            <a:rPr lang="en-US" err="1"/>
            <a:t>CoF</a:t>
          </a:r>
          <a:r>
            <a:rPr lang="en-US"/>
            <a:t> between the line and carabiner…</a:t>
          </a:r>
        </a:p>
      </dgm:t>
    </dgm:pt>
    <dgm:pt modelId="{1384EEFB-A2C9-41B4-BB9C-BBC10A47459A}" type="parTrans" cxnId="{D29C3FF2-E06E-4356-A293-3B0E7C707AD9}">
      <dgm:prSet/>
      <dgm:spPr/>
      <dgm:t>
        <a:bodyPr/>
        <a:lstStyle/>
        <a:p>
          <a:endParaRPr lang="en-US"/>
        </a:p>
      </dgm:t>
    </dgm:pt>
    <dgm:pt modelId="{12D624B5-CDC8-4FB5-B2E0-9BD2BA2CACEF}" type="sibTrans" cxnId="{D29C3FF2-E06E-4356-A293-3B0E7C707AD9}">
      <dgm:prSet/>
      <dgm:spPr/>
      <dgm:t>
        <a:bodyPr/>
        <a:lstStyle/>
        <a:p>
          <a:endParaRPr lang="en-US"/>
        </a:p>
      </dgm:t>
    </dgm:pt>
    <dgm:pt modelId="{EF39A8F9-82FB-4BF5-BAC5-E84F449756E4}">
      <dgm:prSet phldrT="[Text]"/>
      <dgm:spPr/>
      <dgm:t>
        <a:bodyPr/>
        <a:lstStyle/>
        <a:p>
          <a:r>
            <a:rPr lang="en-US"/>
            <a:t>Create and present a formal TRR and Hazard Analysis…</a:t>
          </a:r>
        </a:p>
      </dgm:t>
    </dgm:pt>
    <dgm:pt modelId="{5C69D559-EEC7-4FE8-B032-FCB02EFD4D13}" type="parTrans" cxnId="{02EFB348-C38B-4995-B1CF-64A723A752ED}">
      <dgm:prSet/>
      <dgm:spPr/>
      <dgm:t>
        <a:bodyPr/>
        <a:lstStyle/>
        <a:p>
          <a:endParaRPr lang="en-US"/>
        </a:p>
      </dgm:t>
    </dgm:pt>
    <dgm:pt modelId="{10388C13-86A0-4139-9C57-6E2E9DC18990}" type="sibTrans" cxnId="{02EFB348-C38B-4995-B1CF-64A723A752ED}">
      <dgm:prSet/>
      <dgm:spPr/>
      <dgm:t>
        <a:bodyPr/>
        <a:lstStyle/>
        <a:p>
          <a:endParaRPr lang="en-US"/>
        </a:p>
      </dgm:t>
    </dgm:pt>
    <dgm:pt modelId="{88201BDB-0044-4302-A607-6433E0E6AF66}">
      <dgm:prSet phldrT="[Text]"/>
      <dgm:spPr/>
      <dgm:t>
        <a:bodyPr/>
        <a:lstStyle/>
        <a:p>
          <a:r>
            <a:rPr lang="en-US"/>
            <a:t>Acquire materials and test articles…</a:t>
          </a:r>
        </a:p>
      </dgm:t>
    </dgm:pt>
    <dgm:pt modelId="{BFA10ECD-9B08-445C-890B-AD02DA9182D9}" type="parTrans" cxnId="{BEFA46F0-AC78-4701-9708-C245CADB9A92}">
      <dgm:prSet/>
      <dgm:spPr/>
      <dgm:t>
        <a:bodyPr/>
        <a:lstStyle/>
        <a:p>
          <a:endParaRPr lang="en-US"/>
        </a:p>
      </dgm:t>
    </dgm:pt>
    <dgm:pt modelId="{1266F44B-1033-4B94-A205-B44251E8CD56}" type="sibTrans" cxnId="{BEFA46F0-AC78-4701-9708-C245CADB9A92}">
      <dgm:prSet/>
      <dgm:spPr/>
      <dgm:t>
        <a:bodyPr/>
        <a:lstStyle/>
        <a:p>
          <a:endParaRPr lang="en-US"/>
        </a:p>
      </dgm:t>
    </dgm:pt>
    <dgm:pt modelId="{A1D889CD-D750-4A0A-A13F-DD6B604C524D}">
      <dgm:prSet phldrT="[Text]"/>
      <dgm:spPr/>
      <dgm:t>
        <a:bodyPr/>
        <a:lstStyle/>
        <a:p>
          <a:r>
            <a:rPr lang="en-US"/>
            <a:t>…And test and report findings</a:t>
          </a:r>
        </a:p>
      </dgm:t>
    </dgm:pt>
    <dgm:pt modelId="{61CDE8DF-D6E6-402B-8EAC-9EA08F7D4896}" type="parTrans" cxnId="{04526C15-75B5-474C-9F51-3995CCB2DBD3}">
      <dgm:prSet/>
      <dgm:spPr/>
      <dgm:t>
        <a:bodyPr/>
        <a:lstStyle/>
        <a:p>
          <a:endParaRPr lang="en-US"/>
        </a:p>
      </dgm:t>
    </dgm:pt>
    <dgm:pt modelId="{691DBA83-5C99-44DE-8F2B-D6C142DBE171}" type="sibTrans" cxnId="{04526C15-75B5-474C-9F51-3995CCB2DBD3}">
      <dgm:prSet/>
      <dgm:spPr/>
      <dgm:t>
        <a:bodyPr/>
        <a:lstStyle/>
        <a:p>
          <a:endParaRPr lang="en-US"/>
        </a:p>
      </dgm:t>
    </dgm:pt>
    <dgm:pt modelId="{EE76C1FB-809D-42ED-9F7A-87892AAF2975}" type="pres">
      <dgm:prSet presAssocID="{D1F44BFC-1399-40E0-8C46-022D346DED9B}" presName="Name0" presStyleCnt="0">
        <dgm:presLayoutVars>
          <dgm:dir/>
          <dgm:animLvl val="lvl"/>
          <dgm:resizeHandles val="exact"/>
        </dgm:presLayoutVars>
      </dgm:prSet>
      <dgm:spPr/>
    </dgm:pt>
    <dgm:pt modelId="{4679C71E-CE6C-45DD-AFEE-BE6EF9FA431C}" type="pres">
      <dgm:prSet presAssocID="{698A3B35-D143-4A8A-AB1A-CA003C8B4806}" presName="parTxOnly" presStyleLbl="node1" presStyleIdx="0" presStyleCnt="4">
        <dgm:presLayoutVars>
          <dgm:chMax val="0"/>
          <dgm:chPref val="0"/>
          <dgm:bulletEnabled val="1"/>
        </dgm:presLayoutVars>
      </dgm:prSet>
      <dgm:spPr/>
    </dgm:pt>
    <dgm:pt modelId="{CDDBDF05-C7D0-44F2-ADB3-308E274FA395}" type="pres">
      <dgm:prSet presAssocID="{12D624B5-CDC8-4FB5-B2E0-9BD2BA2CACEF}" presName="parTxOnlySpace" presStyleCnt="0"/>
      <dgm:spPr/>
    </dgm:pt>
    <dgm:pt modelId="{00FFF37A-2B5A-460C-886C-0BD13D7D976F}" type="pres">
      <dgm:prSet presAssocID="{EF39A8F9-82FB-4BF5-BAC5-E84F449756E4}" presName="parTxOnly" presStyleLbl="node1" presStyleIdx="1" presStyleCnt="4">
        <dgm:presLayoutVars>
          <dgm:chMax val="0"/>
          <dgm:chPref val="0"/>
          <dgm:bulletEnabled val="1"/>
        </dgm:presLayoutVars>
      </dgm:prSet>
      <dgm:spPr/>
    </dgm:pt>
    <dgm:pt modelId="{E413670F-67EF-4511-9781-806B1D9D0D8D}" type="pres">
      <dgm:prSet presAssocID="{10388C13-86A0-4139-9C57-6E2E9DC18990}" presName="parTxOnlySpace" presStyleCnt="0"/>
      <dgm:spPr/>
    </dgm:pt>
    <dgm:pt modelId="{2E7CA389-783C-4FD2-A1E9-2D0FD8E69A3B}" type="pres">
      <dgm:prSet presAssocID="{88201BDB-0044-4302-A607-6433E0E6AF66}" presName="parTxOnly" presStyleLbl="node1" presStyleIdx="2" presStyleCnt="4">
        <dgm:presLayoutVars>
          <dgm:chMax val="0"/>
          <dgm:chPref val="0"/>
          <dgm:bulletEnabled val="1"/>
        </dgm:presLayoutVars>
      </dgm:prSet>
      <dgm:spPr/>
    </dgm:pt>
    <dgm:pt modelId="{ECC44E4A-30D9-4E1C-A32C-B1CD93448FE7}" type="pres">
      <dgm:prSet presAssocID="{1266F44B-1033-4B94-A205-B44251E8CD56}" presName="parTxOnlySpace" presStyleCnt="0"/>
      <dgm:spPr/>
    </dgm:pt>
    <dgm:pt modelId="{2004D0AD-D1BF-4B5F-BC3F-BD37CD817096}" type="pres">
      <dgm:prSet presAssocID="{A1D889CD-D750-4A0A-A13F-DD6B604C524D}" presName="parTxOnly" presStyleLbl="node1" presStyleIdx="3" presStyleCnt="4">
        <dgm:presLayoutVars>
          <dgm:chMax val="0"/>
          <dgm:chPref val="0"/>
          <dgm:bulletEnabled val="1"/>
        </dgm:presLayoutVars>
      </dgm:prSet>
      <dgm:spPr/>
    </dgm:pt>
  </dgm:ptLst>
  <dgm:cxnLst>
    <dgm:cxn modelId="{04526C15-75B5-474C-9F51-3995CCB2DBD3}" srcId="{D1F44BFC-1399-40E0-8C46-022D346DED9B}" destId="{A1D889CD-D750-4A0A-A13F-DD6B604C524D}" srcOrd="3" destOrd="0" parTransId="{61CDE8DF-D6E6-402B-8EAC-9EA08F7D4896}" sibTransId="{691DBA83-5C99-44DE-8F2B-D6C142DBE171}"/>
    <dgm:cxn modelId="{C5F11C3E-FC92-4269-8279-D8528DD7E098}" type="presOf" srcId="{698A3B35-D143-4A8A-AB1A-CA003C8B4806}" destId="{4679C71E-CE6C-45DD-AFEE-BE6EF9FA431C}" srcOrd="0" destOrd="0" presId="urn:microsoft.com/office/officeart/2005/8/layout/chevron1"/>
    <dgm:cxn modelId="{02EFB348-C38B-4995-B1CF-64A723A752ED}" srcId="{D1F44BFC-1399-40E0-8C46-022D346DED9B}" destId="{EF39A8F9-82FB-4BF5-BAC5-E84F449756E4}" srcOrd="1" destOrd="0" parTransId="{5C69D559-EEC7-4FE8-B032-FCB02EFD4D13}" sibTransId="{10388C13-86A0-4139-9C57-6E2E9DC18990}"/>
    <dgm:cxn modelId="{FF0C454D-42D0-4169-924F-43B37981211C}" type="presOf" srcId="{D1F44BFC-1399-40E0-8C46-022D346DED9B}" destId="{EE76C1FB-809D-42ED-9F7A-87892AAF2975}" srcOrd="0" destOrd="0" presId="urn:microsoft.com/office/officeart/2005/8/layout/chevron1"/>
    <dgm:cxn modelId="{0150BFBC-41AD-4933-A85F-78A03EAEB2F6}" type="presOf" srcId="{EF39A8F9-82FB-4BF5-BAC5-E84F449756E4}" destId="{00FFF37A-2B5A-460C-886C-0BD13D7D976F}" srcOrd="0" destOrd="0" presId="urn:microsoft.com/office/officeart/2005/8/layout/chevron1"/>
    <dgm:cxn modelId="{6B5030D1-B38F-4E30-A765-7F9929718CC8}" type="presOf" srcId="{88201BDB-0044-4302-A607-6433E0E6AF66}" destId="{2E7CA389-783C-4FD2-A1E9-2D0FD8E69A3B}" srcOrd="0" destOrd="0" presId="urn:microsoft.com/office/officeart/2005/8/layout/chevron1"/>
    <dgm:cxn modelId="{6DD19DD6-081F-4FEB-A14B-EC3456125774}" type="presOf" srcId="{A1D889CD-D750-4A0A-A13F-DD6B604C524D}" destId="{2004D0AD-D1BF-4B5F-BC3F-BD37CD817096}" srcOrd="0" destOrd="0" presId="urn:microsoft.com/office/officeart/2005/8/layout/chevron1"/>
    <dgm:cxn modelId="{BEFA46F0-AC78-4701-9708-C245CADB9A92}" srcId="{D1F44BFC-1399-40E0-8C46-022D346DED9B}" destId="{88201BDB-0044-4302-A607-6433E0E6AF66}" srcOrd="2" destOrd="0" parTransId="{BFA10ECD-9B08-445C-890B-AD02DA9182D9}" sibTransId="{1266F44B-1033-4B94-A205-B44251E8CD56}"/>
    <dgm:cxn modelId="{D29C3FF2-E06E-4356-A293-3B0E7C707AD9}" srcId="{D1F44BFC-1399-40E0-8C46-022D346DED9B}" destId="{698A3B35-D143-4A8A-AB1A-CA003C8B4806}" srcOrd="0" destOrd="0" parTransId="{1384EEFB-A2C9-41B4-BB9C-BBC10A47459A}" sibTransId="{12D624B5-CDC8-4FB5-B2E0-9BD2BA2CACEF}"/>
    <dgm:cxn modelId="{7C260E38-1F0B-42EA-8F98-ACCAA50B6FF8}" type="presParOf" srcId="{EE76C1FB-809D-42ED-9F7A-87892AAF2975}" destId="{4679C71E-CE6C-45DD-AFEE-BE6EF9FA431C}" srcOrd="0" destOrd="0" presId="urn:microsoft.com/office/officeart/2005/8/layout/chevron1"/>
    <dgm:cxn modelId="{67C219AF-42C7-490B-9B14-CDAF8D57A2BD}" type="presParOf" srcId="{EE76C1FB-809D-42ED-9F7A-87892AAF2975}" destId="{CDDBDF05-C7D0-44F2-ADB3-308E274FA395}" srcOrd="1" destOrd="0" presId="urn:microsoft.com/office/officeart/2005/8/layout/chevron1"/>
    <dgm:cxn modelId="{D32C0709-A967-4A2F-B198-F1DF3D35D71B}" type="presParOf" srcId="{EE76C1FB-809D-42ED-9F7A-87892AAF2975}" destId="{00FFF37A-2B5A-460C-886C-0BD13D7D976F}" srcOrd="2" destOrd="0" presId="urn:microsoft.com/office/officeart/2005/8/layout/chevron1"/>
    <dgm:cxn modelId="{36C0BB8F-AE4E-422E-A17B-A0A6A473B59C}" type="presParOf" srcId="{EE76C1FB-809D-42ED-9F7A-87892AAF2975}" destId="{E413670F-67EF-4511-9781-806B1D9D0D8D}" srcOrd="3" destOrd="0" presId="urn:microsoft.com/office/officeart/2005/8/layout/chevron1"/>
    <dgm:cxn modelId="{260BB5E8-C3E9-49F1-BE63-1F61F1C911AE}" type="presParOf" srcId="{EE76C1FB-809D-42ED-9F7A-87892AAF2975}" destId="{2E7CA389-783C-4FD2-A1E9-2D0FD8E69A3B}" srcOrd="4" destOrd="0" presId="urn:microsoft.com/office/officeart/2005/8/layout/chevron1"/>
    <dgm:cxn modelId="{800A9D03-4B80-4873-8041-26CE2B556F31}" type="presParOf" srcId="{EE76C1FB-809D-42ED-9F7A-87892AAF2975}" destId="{ECC44E4A-30D9-4E1C-A32C-B1CD93448FE7}" srcOrd="5" destOrd="0" presId="urn:microsoft.com/office/officeart/2005/8/layout/chevron1"/>
    <dgm:cxn modelId="{0A5BF78A-7172-4FE8-A1CD-693017BE96BD}" type="presParOf" srcId="{EE76C1FB-809D-42ED-9F7A-87892AAF2975}" destId="{2004D0AD-D1BF-4B5F-BC3F-BD37CD817096}"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B32226A-B6CE-4B45-BCA3-04A8C43C0754}" type="doc">
      <dgm:prSet loTypeId="urn:microsoft.com/office/officeart/2008/layout/CaptionedPictures" loCatId="picture" qsTypeId="urn:microsoft.com/office/officeart/2005/8/quickstyle/simple1" qsCatId="simple" csTypeId="urn:microsoft.com/office/officeart/2005/8/colors/colorful5" csCatId="colorful" phldr="1"/>
      <dgm:spPr/>
      <dgm:t>
        <a:bodyPr/>
        <a:lstStyle/>
        <a:p>
          <a:endParaRPr lang="en-US"/>
        </a:p>
      </dgm:t>
    </dgm:pt>
    <dgm:pt modelId="{E6A6F16A-3EE7-4EB8-BFD3-DBEE5C80B139}">
      <dgm:prSet phldrT="[Text]"/>
      <dgm:spPr/>
      <dgm:t>
        <a:bodyPr/>
        <a:lstStyle/>
        <a:p>
          <a:r>
            <a:rPr lang="en-US" dirty="0"/>
            <a:t> </a:t>
          </a:r>
        </a:p>
      </dgm:t>
    </dgm:pt>
    <dgm:pt modelId="{09FC7F21-287E-41FC-AD2B-FA4230C02BB6}" type="parTrans" cxnId="{ADA2163E-E700-4353-A200-F06B4A3EA08E}">
      <dgm:prSet/>
      <dgm:spPr/>
      <dgm:t>
        <a:bodyPr/>
        <a:lstStyle/>
        <a:p>
          <a:endParaRPr lang="en-US"/>
        </a:p>
      </dgm:t>
    </dgm:pt>
    <dgm:pt modelId="{50ABC0A3-17F9-408A-8AE0-C8DE5909FDC1}" type="sibTrans" cxnId="{ADA2163E-E700-4353-A200-F06B4A3EA08E}">
      <dgm:prSet/>
      <dgm:spPr/>
      <dgm:t>
        <a:bodyPr/>
        <a:lstStyle/>
        <a:p>
          <a:endParaRPr lang="en-US"/>
        </a:p>
      </dgm:t>
    </dgm:pt>
    <dgm:pt modelId="{60E720D4-3D52-45E5-9B29-85CB345BFEC5}">
      <dgm:prSet phldrT="[Text]" custT="1"/>
      <dgm:spPr/>
      <dgm:t>
        <a:bodyPr/>
        <a:lstStyle/>
        <a:p>
          <a:pPr>
            <a:buFont typeface="Arial" panose="020B0604020202020204" pitchFamily="34" charset="0"/>
            <a:buChar char="•"/>
          </a:pPr>
          <a:r>
            <a:rPr lang="en-US" sz="1000" dirty="0"/>
            <a:t>Initial tests showed unrealistic decrease in tension when weight was added</a:t>
          </a:r>
        </a:p>
      </dgm:t>
    </dgm:pt>
    <dgm:pt modelId="{E1BCAF23-C633-4B76-BBFA-029A41635629}" type="parTrans" cxnId="{FB386735-EB10-48C2-89F6-88EDF5B67393}">
      <dgm:prSet/>
      <dgm:spPr/>
      <dgm:t>
        <a:bodyPr/>
        <a:lstStyle/>
        <a:p>
          <a:endParaRPr lang="en-US"/>
        </a:p>
      </dgm:t>
    </dgm:pt>
    <dgm:pt modelId="{A8CA8439-F749-4BE8-8581-F03993A15EA6}" type="sibTrans" cxnId="{FB386735-EB10-48C2-89F6-88EDF5B67393}">
      <dgm:prSet/>
      <dgm:spPr/>
      <dgm:t>
        <a:bodyPr/>
        <a:lstStyle/>
        <a:p>
          <a:endParaRPr lang="en-US"/>
        </a:p>
      </dgm:t>
    </dgm:pt>
    <dgm:pt modelId="{D085AEF1-9027-4725-B760-722436D671AD}">
      <dgm:prSet phldrT="[Text]"/>
      <dgm:spPr/>
      <dgm:t>
        <a:bodyPr/>
        <a:lstStyle/>
        <a:p>
          <a:r>
            <a:rPr lang="en-US" dirty="0"/>
            <a:t> </a:t>
          </a:r>
        </a:p>
      </dgm:t>
    </dgm:pt>
    <dgm:pt modelId="{FF543D02-464A-42C5-9EAC-0162C77441E8}" type="parTrans" cxnId="{B1B625E1-42D5-46FB-9A82-97AE2C009103}">
      <dgm:prSet/>
      <dgm:spPr/>
      <dgm:t>
        <a:bodyPr/>
        <a:lstStyle/>
        <a:p>
          <a:endParaRPr lang="en-US"/>
        </a:p>
      </dgm:t>
    </dgm:pt>
    <dgm:pt modelId="{A7D48C01-3E55-4AEC-86ED-087A00983D10}" type="sibTrans" cxnId="{B1B625E1-42D5-46FB-9A82-97AE2C009103}">
      <dgm:prSet/>
      <dgm:spPr/>
      <dgm:t>
        <a:bodyPr/>
        <a:lstStyle/>
        <a:p>
          <a:endParaRPr lang="en-US"/>
        </a:p>
      </dgm:t>
    </dgm:pt>
    <dgm:pt modelId="{1A3C6C9E-22E4-4233-9AEF-77E18D7E03EB}">
      <dgm:prSet phldrT="[Text]" custT="1"/>
      <dgm:spPr/>
      <dgm:t>
        <a:bodyPr/>
        <a:lstStyle/>
        <a:p>
          <a:pPr>
            <a:buFont typeface="Arial" panose="020B0604020202020204" pitchFamily="34" charset="0"/>
            <a:buChar char="•"/>
          </a:pPr>
          <a:r>
            <a:rPr lang="en-US" sz="1000" dirty="0"/>
            <a:t>This was not offset when the tension was corrected for sag angle</a:t>
          </a:r>
        </a:p>
      </dgm:t>
    </dgm:pt>
    <dgm:pt modelId="{4FC3D276-54E0-48E5-91CC-F86A06FDA680}" type="parTrans" cxnId="{45E2D333-EB2F-4DDD-8868-183BE67430E4}">
      <dgm:prSet/>
      <dgm:spPr/>
      <dgm:t>
        <a:bodyPr/>
        <a:lstStyle/>
        <a:p>
          <a:endParaRPr lang="en-US"/>
        </a:p>
      </dgm:t>
    </dgm:pt>
    <dgm:pt modelId="{47879735-BFAD-4033-9C11-0F456DA2909C}" type="sibTrans" cxnId="{45E2D333-EB2F-4DDD-8868-183BE67430E4}">
      <dgm:prSet/>
      <dgm:spPr/>
      <dgm:t>
        <a:bodyPr/>
        <a:lstStyle/>
        <a:p>
          <a:endParaRPr lang="en-US"/>
        </a:p>
      </dgm:t>
    </dgm:pt>
    <dgm:pt modelId="{EB516EC7-AB4F-4B96-9484-71327C8D2A0B}">
      <dgm:prSet phldrT="[Text]" custT="1"/>
      <dgm:spPr/>
      <dgm:t>
        <a:bodyPr/>
        <a:lstStyle/>
        <a:p>
          <a:pPr>
            <a:buFont typeface="Arial" panose="020B0604020202020204" pitchFamily="34" charset="0"/>
            <a:buChar char="•"/>
          </a:pPr>
          <a:r>
            <a:rPr lang="en-US" sz="1000" dirty="0"/>
            <a:t>Follow up tests showed perpendicular loads on the load cell resulted in a measured compressive force</a:t>
          </a:r>
        </a:p>
      </dgm:t>
    </dgm:pt>
    <dgm:pt modelId="{B8393AD1-BCC4-4B48-AD55-4C9AD2749CE2}" type="parTrans" cxnId="{5933F7FF-0E3F-4962-9965-79CC448CE6FD}">
      <dgm:prSet/>
      <dgm:spPr/>
      <dgm:t>
        <a:bodyPr/>
        <a:lstStyle/>
        <a:p>
          <a:endParaRPr lang="en-US"/>
        </a:p>
      </dgm:t>
    </dgm:pt>
    <dgm:pt modelId="{8DCAFBF4-17A5-47D2-9BA5-50852D60DF49}" type="sibTrans" cxnId="{5933F7FF-0E3F-4962-9965-79CC448CE6FD}">
      <dgm:prSet/>
      <dgm:spPr/>
      <dgm:t>
        <a:bodyPr/>
        <a:lstStyle/>
        <a:p>
          <a:endParaRPr lang="en-US"/>
        </a:p>
      </dgm:t>
    </dgm:pt>
    <dgm:pt modelId="{39DE213D-06CE-49AA-B435-82F1D8071247}">
      <dgm:prSet phldrT="[Text]" custT="1"/>
      <dgm:spPr/>
      <dgm:t>
        <a:bodyPr/>
        <a:lstStyle/>
        <a:p>
          <a:pPr>
            <a:buFont typeface="Arial" panose="020B0604020202020204" pitchFamily="34" charset="0"/>
            <a:buChar char="•"/>
          </a:pPr>
          <a:r>
            <a:rPr lang="en-US" sz="1000" dirty="0"/>
            <a:t>The load cell was removed from the fixed mount and tied into the mooring line</a:t>
          </a:r>
        </a:p>
      </dgm:t>
    </dgm:pt>
    <dgm:pt modelId="{D138AB73-951A-4DF8-82F8-0278CCB6D639}" type="parTrans" cxnId="{A23A4484-E1C8-4446-B1BD-D0D8D5D93E6C}">
      <dgm:prSet/>
      <dgm:spPr/>
      <dgm:t>
        <a:bodyPr/>
        <a:lstStyle/>
        <a:p>
          <a:endParaRPr lang="en-US"/>
        </a:p>
      </dgm:t>
    </dgm:pt>
    <dgm:pt modelId="{949725B7-A4C5-42B0-BBBD-3AC2BC273788}" type="sibTrans" cxnId="{A23A4484-E1C8-4446-B1BD-D0D8D5D93E6C}">
      <dgm:prSet/>
      <dgm:spPr/>
      <dgm:t>
        <a:bodyPr/>
        <a:lstStyle/>
        <a:p>
          <a:endParaRPr lang="en-US"/>
        </a:p>
      </dgm:t>
    </dgm:pt>
    <dgm:pt modelId="{EC380EBC-9B00-42EC-AED5-B212F9481498}">
      <dgm:prSet phldrT="[Text]"/>
      <dgm:spPr/>
      <dgm:t>
        <a:bodyPr/>
        <a:lstStyle/>
        <a:p>
          <a:pPr>
            <a:buFont typeface="Arial" panose="020B0604020202020204" pitchFamily="34" charset="0"/>
            <a:buChar char="•"/>
          </a:pPr>
          <a:endParaRPr lang="en-US" dirty="0"/>
        </a:p>
      </dgm:t>
    </dgm:pt>
    <dgm:pt modelId="{6B1022B6-EA00-4731-BD19-1352E2F371FA}" type="parTrans" cxnId="{BD71C152-075B-4532-8D6D-21717EE7912C}">
      <dgm:prSet/>
      <dgm:spPr/>
      <dgm:t>
        <a:bodyPr/>
        <a:lstStyle/>
        <a:p>
          <a:endParaRPr lang="en-US"/>
        </a:p>
      </dgm:t>
    </dgm:pt>
    <dgm:pt modelId="{7D95C1F5-3B94-460F-A97C-6F3A73C8010C}" type="sibTrans" cxnId="{BD71C152-075B-4532-8D6D-21717EE7912C}">
      <dgm:prSet/>
      <dgm:spPr/>
      <dgm:t>
        <a:bodyPr/>
        <a:lstStyle/>
        <a:p>
          <a:endParaRPr lang="en-US"/>
        </a:p>
      </dgm:t>
    </dgm:pt>
    <dgm:pt modelId="{480C9560-BEF9-4704-8B62-5BC13B36E8E7}">
      <dgm:prSet phldrT="[Text]" custT="1"/>
      <dgm:spPr/>
      <dgm:t>
        <a:bodyPr/>
        <a:lstStyle/>
        <a:p>
          <a:pPr>
            <a:buFont typeface="Arial" panose="020B0604020202020204" pitchFamily="34" charset="0"/>
            <a:buChar char="•"/>
          </a:pPr>
          <a:r>
            <a:rPr lang="en-US" sz="1000" dirty="0"/>
            <a:t>Follow up tests demonstrated that the tension was changing in a reasonable manner when load was applied</a:t>
          </a:r>
        </a:p>
      </dgm:t>
    </dgm:pt>
    <dgm:pt modelId="{ACEA5DEE-ADA2-497A-BCB8-E0A4289D2C5C}" type="parTrans" cxnId="{F9198EC8-1F28-4439-99AA-A35AAD3F47A1}">
      <dgm:prSet/>
      <dgm:spPr/>
      <dgm:t>
        <a:bodyPr/>
        <a:lstStyle/>
        <a:p>
          <a:endParaRPr lang="en-US"/>
        </a:p>
      </dgm:t>
    </dgm:pt>
    <dgm:pt modelId="{224955A0-E23C-4C64-AB60-7ACBA55A6C80}" type="sibTrans" cxnId="{F9198EC8-1F28-4439-99AA-A35AAD3F47A1}">
      <dgm:prSet/>
      <dgm:spPr/>
      <dgm:t>
        <a:bodyPr/>
        <a:lstStyle/>
        <a:p>
          <a:endParaRPr lang="en-US"/>
        </a:p>
      </dgm:t>
    </dgm:pt>
    <dgm:pt modelId="{3D356810-6006-4714-AFCA-F9DBED2D80FC}">
      <dgm:prSet phldrT="[Text]"/>
      <dgm:spPr/>
      <dgm:t>
        <a:bodyPr/>
        <a:lstStyle/>
        <a:p>
          <a:pPr>
            <a:buFont typeface="Arial" panose="020B0604020202020204" pitchFamily="34" charset="0"/>
            <a:buChar char="•"/>
          </a:pPr>
          <a:endParaRPr lang="en-US" dirty="0"/>
        </a:p>
      </dgm:t>
    </dgm:pt>
    <dgm:pt modelId="{F6AFF0F0-E008-4552-9BC3-D77D8B88BC1C}" type="parTrans" cxnId="{3BD3E62C-25DA-4DEB-BD17-084B2CB57FAE}">
      <dgm:prSet/>
      <dgm:spPr/>
      <dgm:t>
        <a:bodyPr/>
        <a:lstStyle/>
        <a:p>
          <a:endParaRPr lang="en-US"/>
        </a:p>
      </dgm:t>
    </dgm:pt>
    <dgm:pt modelId="{A5199554-0D61-44A0-BC9C-3F5985ECE07F}" type="sibTrans" cxnId="{3BD3E62C-25DA-4DEB-BD17-084B2CB57FAE}">
      <dgm:prSet/>
      <dgm:spPr/>
      <dgm:t>
        <a:bodyPr/>
        <a:lstStyle/>
        <a:p>
          <a:endParaRPr lang="en-US"/>
        </a:p>
      </dgm:t>
    </dgm:pt>
    <dgm:pt modelId="{32CD45F9-C74A-4775-B1E5-BE5EEC10D0BD}">
      <dgm:prSet phldrT="[Text]"/>
      <dgm:spPr/>
      <dgm:t>
        <a:bodyPr/>
        <a:lstStyle/>
        <a:p>
          <a:r>
            <a:rPr lang="en-US" dirty="0"/>
            <a:t> </a:t>
          </a:r>
        </a:p>
      </dgm:t>
    </dgm:pt>
    <dgm:pt modelId="{B513D2BA-AAE6-4EB3-9963-620DEC15EBE6}" type="sibTrans" cxnId="{48FD6716-ACB2-48F0-8416-12E3561700BA}">
      <dgm:prSet/>
      <dgm:spPr/>
      <dgm:t>
        <a:bodyPr/>
        <a:lstStyle/>
        <a:p>
          <a:endParaRPr lang="en-US"/>
        </a:p>
      </dgm:t>
    </dgm:pt>
    <dgm:pt modelId="{C17B0366-EAB2-4886-9A83-9A46EA7D5002}" type="parTrans" cxnId="{48FD6716-ACB2-48F0-8416-12E3561700BA}">
      <dgm:prSet/>
      <dgm:spPr/>
      <dgm:t>
        <a:bodyPr/>
        <a:lstStyle/>
        <a:p>
          <a:endParaRPr lang="en-US"/>
        </a:p>
      </dgm:t>
    </dgm:pt>
    <dgm:pt modelId="{52E17DE4-A51B-4DA2-8BDC-0C394CC05DFF}" type="pres">
      <dgm:prSet presAssocID="{BB32226A-B6CE-4B45-BCA3-04A8C43C0754}" presName="Name0" presStyleCnt="0">
        <dgm:presLayoutVars>
          <dgm:chMax/>
          <dgm:chPref/>
          <dgm:dir/>
        </dgm:presLayoutVars>
      </dgm:prSet>
      <dgm:spPr/>
    </dgm:pt>
    <dgm:pt modelId="{53F94CB4-5898-4A5D-B31A-CD5F32A5E433}" type="pres">
      <dgm:prSet presAssocID="{E6A6F16A-3EE7-4EB8-BFD3-DBEE5C80B139}" presName="composite" presStyleCnt="0">
        <dgm:presLayoutVars>
          <dgm:chMax val="1"/>
          <dgm:chPref val="1"/>
        </dgm:presLayoutVars>
      </dgm:prSet>
      <dgm:spPr/>
    </dgm:pt>
    <dgm:pt modelId="{8A82470E-8915-485F-B92B-D7AB9DCCDE00}" type="pres">
      <dgm:prSet presAssocID="{E6A6F16A-3EE7-4EB8-BFD3-DBEE5C80B139}" presName="Accent" presStyleLbl="trAlignAcc1" presStyleIdx="0" presStyleCnt="5">
        <dgm:presLayoutVars>
          <dgm:chMax val="0"/>
          <dgm:chPref val="0"/>
        </dgm:presLayoutVars>
      </dgm:prSet>
      <dgm:spPr/>
    </dgm:pt>
    <dgm:pt modelId="{571C1672-34D6-457C-A5A2-84AD28B2BB5D}" type="pres">
      <dgm:prSet presAssocID="{E6A6F16A-3EE7-4EB8-BFD3-DBEE5C80B139}" presName="Image" presStyleLbl="alignImgPlace1" presStyleIdx="0" presStyleCnt="5">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B29BE75E-82E1-4BB9-BC05-636B649B77CE}" type="pres">
      <dgm:prSet presAssocID="{E6A6F16A-3EE7-4EB8-BFD3-DBEE5C80B139}" presName="ChildComposite" presStyleCnt="0"/>
      <dgm:spPr/>
    </dgm:pt>
    <dgm:pt modelId="{51EF90AF-0EE7-4895-9607-D0399D57E1AD}" type="pres">
      <dgm:prSet presAssocID="{E6A6F16A-3EE7-4EB8-BFD3-DBEE5C80B139}" presName="Child" presStyleLbl="node1" presStyleIdx="0" presStyleCnt="5" custScaleX="98820" custScaleY="146038">
        <dgm:presLayoutVars>
          <dgm:chMax val="0"/>
          <dgm:chPref val="0"/>
          <dgm:bulletEnabled val="1"/>
        </dgm:presLayoutVars>
      </dgm:prSet>
      <dgm:spPr/>
    </dgm:pt>
    <dgm:pt modelId="{F246D15E-C29F-48FC-81DD-9DD9134D0A74}" type="pres">
      <dgm:prSet presAssocID="{E6A6F16A-3EE7-4EB8-BFD3-DBEE5C80B139}" presName="Parent" presStyleLbl="revTx" presStyleIdx="0" presStyleCnt="5" custScaleY="29312">
        <dgm:presLayoutVars>
          <dgm:chMax val="1"/>
          <dgm:chPref val="0"/>
          <dgm:bulletEnabled val="1"/>
        </dgm:presLayoutVars>
      </dgm:prSet>
      <dgm:spPr/>
    </dgm:pt>
    <dgm:pt modelId="{49546001-8851-4946-8CED-920E2B6F8E45}" type="pres">
      <dgm:prSet presAssocID="{50ABC0A3-17F9-408A-8AE0-C8DE5909FDC1}" presName="sibTrans" presStyleCnt="0"/>
      <dgm:spPr/>
    </dgm:pt>
    <dgm:pt modelId="{B718F4A4-1DAE-4A6A-B457-E3ADA2385AFC}" type="pres">
      <dgm:prSet presAssocID="{D085AEF1-9027-4725-B760-722436D671AD}" presName="composite" presStyleCnt="0">
        <dgm:presLayoutVars>
          <dgm:chMax val="1"/>
          <dgm:chPref val="1"/>
        </dgm:presLayoutVars>
      </dgm:prSet>
      <dgm:spPr/>
    </dgm:pt>
    <dgm:pt modelId="{4A91C535-A379-4F1D-B74E-B148DD095EB6}" type="pres">
      <dgm:prSet presAssocID="{D085AEF1-9027-4725-B760-722436D671AD}" presName="Accent" presStyleLbl="trAlignAcc1" presStyleIdx="1" presStyleCnt="5">
        <dgm:presLayoutVars>
          <dgm:chMax val="0"/>
          <dgm:chPref val="0"/>
        </dgm:presLayoutVars>
      </dgm:prSet>
      <dgm:spPr/>
    </dgm:pt>
    <dgm:pt modelId="{4F88CC05-FCD7-47B3-8CFC-844CC514E703}" type="pres">
      <dgm:prSet presAssocID="{D085AEF1-9027-4725-B760-722436D671AD}" presName="Image" presStyleLbl="alignImgPlace1" presStyleIdx="1" presStyleCnt="5">
        <dgm:presLayoutVars>
          <dgm:chMax val="0"/>
          <dgm:chPref val="0"/>
        </dgm:presLayoutVars>
      </dgm:prSet>
      <dgm:spPr>
        <a:blipFill>
          <a:blip xmlns:r="http://schemas.openxmlformats.org/officeDocument/2006/relationships" r:embed="rId2"/>
          <a:srcRect/>
          <a:stretch>
            <a:fillRect l="-7000" r="-7000"/>
          </a:stretch>
        </a:blipFill>
      </dgm:spPr>
    </dgm:pt>
    <dgm:pt modelId="{5DDA0EE6-6457-4DA4-BF78-015660EAE3D4}" type="pres">
      <dgm:prSet presAssocID="{D085AEF1-9027-4725-B760-722436D671AD}" presName="ChildComposite" presStyleCnt="0"/>
      <dgm:spPr/>
    </dgm:pt>
    <dgm:pt modelId="{00EAC665-7E5E-4A7A-8D5D-8A4716AAB042}" type="pres">
      <dgm:prSet presAssocID="{D085AEF1-9027-4725-B760-722436D671AD}" presName="Child" presStyleLbl="node1" presStyleIdx="1" presStyleCnt="5" custScaleY="146580">
        <dgm:presLayoutVars>
          <dgm:chMax val="0"/>
          <dgm:chPref val="0"/>
          <dgm:bulletEnabled val="1"/>
        </dgm:presLayoutVars>
      </dgm:prSet>
      <dgm:spPr/>
    </dgm:pt>
    <dgm:pt modelId="{29508019-545F-4715-8E3B-628BD0E62301}" type="pres">
      <dgm:prSet presAssocID="{D085AEF1-9027-4725-B760-722436D671AD}" presName="Parent" presStyleLbl="revTx" presStyleIdx="1" presStyleCnt="5" custFlipVert="1" custScaleY="19465">
        <dgm:presLayoutVars>
          <dgm:chMax val="1"/>
          <dgm:chPref val="0"/>
          <dgm:bulletEnabled val="1"/>
        </dgm:presLayoutVars>
      </dgm:prSet>
      <dgm:spPr/>
    </dgm:pt>
    <dgm:pt modelId="{5E939E89-FD6A-426E-B34B-39027DD35654}" type="pres">
      <dgm:prSet presAssocID="{A7D48C01-3E55-4AEC-86ED-087A00983D10}" presName="sibTrans" presStyleCnt="0"/>
      <dgm:spPr/>
    </dgm:pt>
    <dgm:pt modelId="{CF44C666-79E3-4498-B93F-24CD2CAE7F7A}" type="pres">
      <dgm:prSet presAssocID="{32CD45F9-C74A-4775-B1E5-BE5EEC10D0BD}" presName="composite" presStyleCnt="0">
        <dgm:presLayoutVars>
          <dgm:chMax val="1"/>
          <dgm:chPref val="1"/>
        </dgm:presLayoutVars>
      </dgm:prSet>
      <dgm:spPr/>
    </dgm:pt>
    <dgm:pt modelId="{5C578454-04AE-4194-84C0-7258E718A8DF}" type="pres">
      <dgm:prSet presAssocID="{32CD45F9-C74A-4775-B1E5-BE5EEC10D0BD}" presName="Accent" presStyleLbl="trAlignAcc1" presStyleIdx="2" presStyleCnt="5">
        <dgm:presLayoutVars>
          <dgm:chMax val="0"/>
          <dgm:chPref val="0"/>
        </dgm:presLayoutVars>
      </dgm:prSet>
      <dgm:spPr/>
    </dgm:pt>
    <dgm:pt modelId="{276CEC71-D980-459C-B5B8-2C99280B4AC0}" type="pres">
      <dgm:prSet presAssocID="{32CD45F9-C74A-4775-B1E5-BE5EEC10D0BD}" presName="Image" presStyleLbl="alignImgPlace1" presStyleIdx="2" presStyleCnt="5">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2000" b="-2000"/>
          </a:stretch>
        </a:blipFill>
      </dgm:spPr>
    </dgm:pt>
    <dgm:pt modelId="{8F629C11-EF65-465E-8D1F-BB030D63A84B}" type="pres">
      <dgm:prSet presAssocID="{32CD45F9-C74A-4775-B1E5-BE5EEC10D0BD}" presName="ChildComposite" presStyleCnt="0"/>
      <dgm:spPr/>
    </dgm:pt>
    <dgm:pt modelId="{73FDC169-C232-4D4B-B78B-54A3D2AEBBEF}" type="pres">
      <dgm:prSet presAssocID="{32CD45F9-C74A-4775-B1E5-BE5EEC10D0BD}" presName="Child" presStyleLbl="node1" presStyleIdx="2" presStyleCnt="5" custScaleY="146580">
        <dgm:presLayoutVars>
          <dgm:chMax val="0"/>
          <dgm:chPref val="0"/>
          <dgm:bulletEnabled val="1"/>
        </dgm:presLayoutVars>
      </dgm:prSet>
      <dgm:spPr/>
    </dgm:pt>
    <dgm:pt modelId="{2916F886-D048-46A7-9D24-F28FFF81999B}" type="pres">
      <dgm:prSet presAssocID="{32CD45F9-C74A-4775-B1E5-BE5EEC10D0BD}" presName="Parent" presStyleLbl="revTx" presStyleIdx="2" presStyleCnt="5" custScaleY="19465">
        <dgm:presLayoutVars>
          <dgm:chMax val="1"/>
          <dgm:chPref val="0"/>
          <dgm:bulletEnabled val="1"/>
        </dgm:presLayoutVars>
      </dgm:prSet>
      <dgm:spPr/>
    </dgm:pt>
    <dgm:pt modelId="{A9E6BE8D-8F7D-4847-8D1A-93B2C85D2C5C}" type="pres">
      <dgm:prSet presAssocID="{B513D2BA-AAE6-4EB3-9963-620DEC15EBE6}" presName="sibTrans" presStyleCnt="0"/>
      <dgm:spPr/>
    </dgm:pt>
    <dgm:pt modelId="{ACC5A722-B6AF-46A7-B467-1431E813548E}" type="pres">
      <dgm:prSet presAssocID="{EC380EBC-9B00-42EC-AED5-B212F9481498}" presName="composite" presStyleCnt="0">
        <dgm:presLayoutVars>
          <dgm:chMax val="1"/>
          <dgm:chPref val="1"/>
        </dgm:presLayoutVars>
      </dgm:prSet>
      <dgm:spPr/>
    </dgm:pt>
    <dgm:pt modelId="{B407D721-DC59-4EB0-BDA4-DC0E4D37D0A7}" type="pres">
      <dgm:prSet presAssocID="{EC380EBC-9B00-42EC-AED5-B212F9481498}" presName="Accent" presStyleLbl="trAlignAcc1" presStyleIdx="3" presStyleCnt="5">
        <dgm:presLayoutVars>
          <dgm:chMax val="0"/>
          <dgm:chPref val="0"/>
        </dgm:presLayoutVars>
      </dgm:prSet>
      <dgm:spPr/>
    </dgm:pt>
    <dgm:pt modelId="{42D398AB-CCF2-4F51-804A-05E4A068B259}" type="pres">
      <dgm:prSet presAssocID="{EC380EBC-9B00-42EC-AED5-B212F9481498}" presName="Image" presStyleLbl="alignImgPlace1" presStyleIdx="3" presStyleCnt="5">
        <dgm:presLayoutVars>
          <dgm:chMax val="0"/>
          <dgm:chPref val="0"/>
        </dgm:presLayoutVars>
      </dgm:prSet>
      <dgm:spPr>
        <a:blipFill rotWithShape="1">
          <a:blip xmlns:r="http://schemas.openxmlformats.org/officeDocument/2006/relationships" r:embed="rId4"/>
          <a:srcRect/>
          <a:stretch>
            <a:fillRect l="-7000" r="-7000"/>
          </a:stretch>
        </a:blipFill>
      </dgm:spPr>
    </dgm:pt>
    <dgm:pt modelId="{E7CAC79E-64E3-4BEB-9367-0CF7AFC567BA}" type="pres">
      <dgm:prSet presAssocID="{EC380EBC-9B00-42EC-AED5-B212F9481498}" presName="ChildComposite" presStyleCnt="0"/>
      <dgm:spPr/>
    </dgm:pt>
    <dgm:pt modelId="{AFF97B74-8FE9-49FC-88D3-38334E4AE966}" type="pres">
      <dgm:prSet presAssocID="{EC380EBC-9B00-42EC-AED5-B212F9481498}" presName="Child" presStyleLbl="node1" presStyleIdx="3" presStyleCnt="5" custScaleY="146580">
        <dgm:presLayoutVars>
          <dgm:chMax val="0"/>
          <dgm:chPref val="0"/>
          <dgm:bulletEnabled val="1"/>
        </dgm:presLayoutVars>
      </dgm:prSet>
      <dgm:spPr/>
    </dgm:pt>
    <dgm:pt modelId="{6CA337AD-2DE2-47BD-A41C-C109AD91B991}" type="pres">
      <dgm:prSet presAssocID="{EC380EBC-9B00-42EC-AED5-B212F9481498}" presName="Parent" presStyleLbl="revTx" presStyleIdx="3" presStyleCnt="5">
        <dgm:presLayoutVars>
          <dgm:chMax val="1"/>
          <dgm:chPref val="0"/>
          <dgm:bulletEnabled val="1"/>
        </dgm:presLayoutVars>
      </dgm:prSet>
      <dgm:spPr/>
    </dgm:pt>
    <dgm:pt modelId="{38650A04-D71D-4409-9B94-FE3CE7A7D37C}" type="pres">
      <dgm:prSet presAssocID="{7D95C1F5-3B94-460F-A97C-6F3A73C8010C}" presName="sibTrans" presStyleCnt="0"/>
      <dgm:spPr/>
    </dgm:pt>
    <dgm:pt modelId="{4942DA3E-A469-4E3A-86AD-0AAF39B75C93}" type="pres">
      <dgm:prSet presAssocID="{3D356810-6006-4714-AFCA-F9DBED2D80FC}" presName="composite" presStyleCnt="0">
        <dgm:presLayoutVars>
          <dgm:chMax val="1"/>
          <dgm:chPref val="1"/>
        </dgm:presLayoutVars>
      </dgm:prSet>
      <dgm:spPr/>
    </dgm:pt>
    <dgm:pt modelId="{512E7FE6-6F87-4A27-8681-E19B0F133392}" type="pres">
      <dgm:prSet presAssocID="{3D356810-6006-4714-AFCA-F9DBED2D80FC}" presName="Accent" presStyleLbl="trAlignAcc1" presStyleIdx="4" presStyleCnt="5">
        <dgm:presLayoutVars>
          <dgm:chMax val="0"/>
          <dgm:chPref val="0"/>
        </dgm:presLayoutVars>
      </dgm:prSet>
      <dgm:spPr/>
    </dgm:pt>
    <dgm:pt modelId="{36DCE85F-AC38-41DA-B1CF-8EB106FCA18B}" type="pres">
      <dgm:prSet presAssocID="{3D356810-6006-4714-AFCA-F9DBED2D80FC}" presName="Image" presStyleLbl="alignImgPlace1" presStyleIdx="4" presStyleCnt="5">
        <dgm:presLayoutVars>
          <dgm:chMax val="0"/>
          <dgm:chPref val="0"/>
        </dgm:presLayoutVars>
      </dgm:prSet>
      <dgm:spPr>
        <a:blipFill>
          <a:blip xmlns:r="http://schemas.openxmlformats.org/officeDocument/2006/relationships" r:embed="rId5"/>
          <a:srcRect/>
          <a:stretch>
            <a:fillRect t="-1000" b="-1000"/>
          </a:stretch>
        </a:blipFill>
      </dgm:spPr>
    </dgm:pt>
    <dgm:pt modelId="{1E2DEFC0-306E-402F-8F65-CE7591AAA8C9}" type="pres">
      <dgm:prSet presAssocID="{3D356810-6006-4714-AFCA-F9DBED2D80FC}" presName="ChildComposite" presStyleCnt="0"/>
      <dgm:spPr/>
    </dgm:pt>
    <dgm:pt modelId="{68B00465-F43D-4FFB-B752-50D5D1D07AC8}" type="pres">
      <dgm:prSet presAssocID="{3D356810-6006-4714-AFCA-F9DBED2D80FC}" presName="Child" presStyleLbl="node1" presStyleIdx="4" presStyleCnt="5" custScaleY="146580">
        <dgm:presLayoutVars>
          <dgm:chMax val="0"/>
          <dgm:chPref val="0"/>
          <dgm:bulletEnabled val="1"/>
        </dgm:presLayoutVars>
      </dgm:prSet>
      <dgm:spPr/>
    </dgm:pt>
    <dgm:pt modelId="{D98289AA-909C-41D1-8590-CEEE28A6B4A3}" type="pres">
      <dgm:prSet presAssocID="{3D356810-6006-4714-AFCA-F9DBED2D80FC}" presName="Parent" presStyleLbl="revTx" presStyleIdx="4" presStyleCnt="5">
        <dgm:presLayoutVars>
          <dgm:chMax val="1"/>
          <dgm:chPref val="0"/>
          <dgm:bulletEnabled val="1"/>
        </dgm:presLayoutVars>
      </dgm:prSet>
      <dgm:spPr/>
    </dgm:pt>
  </dgm:ptLst>
  <dgm:cxnLst>
    <dgm:cxn modelId="{B336A602-6EEF-4D87-AFF6-95EABCA48AFA}" type="presOf" srcId="{EB516EC7-AB4F-4B96-9484-71327C8D2A0B}" destId="{73FDC169-C232-4D4B-B78B-54A3D2AEBBEF}" srcOrd="0" destOrd="0" presId="urn:microsoft.com/office/officeart/2008/layout/CaptionedPictures"/>
    <dgm:cxn modelId="{48FD6716-ACB2-48F0-8416-12E3561700BA}" srcId="{BB32226A-B6CE-4B45-BCA3-04A8C43C0754}" destId="{32CD45F9-C74A-4775-B1E5-BE5EEC10D0BD}" srcOrd="2" destOrd="0" parTransId="{C17B0366-EAB2-4886-9A83-9A46EA7D5002}" sibTransId="{B513D2BA-AAE6-4EB3-9963-620DEC15EBE6}"/>
    <dgm:cxn modelId="{3BD3E62C-25DA-4DEB-BD17-084B2CB57FAE}" srcId="{BB32226A-B6CE-4B45-BCA3-04A8C43C0754}" destId="{3D356810-6006-4714-AFCA-F9DBED2D80FC}" srcOrd="4" destOrd="0" parTransId="{F6AFF0F0-E008-4552-9BC3-D77D8B88BC1C}" sibTransId="{A5199554-0D61-44A0-BC9C-3F5985ECE07F}"/>
    <dgm:cxn modelId="{45E2D333-EB2F-4DDD-8868-183BE67430E4}" srcId="{D085AEF1-9027-4725-B760-722436D671AD}" destId="{1A3C6C9E-22E4-4233-9AEF-77E18D7E03EB}" srcOrd="0" destOrd="0" parTransId="{4FC3D276-54E0-48E5-91CC-F86A06FDA680}" sibTransId="{47879735-BFAD-4033-9C11-0F456DA2909C}"/>
    <dgm:cxn modelId="{FB386735-EB10-48C2-89F6-88EDF5B67393}" srcId="{E6A6F16A-3EE7-4EB8-BFD3-DBEE5C80B139}" destId="{60E720D4-3D52-45E5-9B29-85CB345BFEC5}" srcOrd="0" destOrd="0" parTransId="{E1BCAF23-C633-4B76-BBFA-029A41635629}" sibTransId="{A8CA8439-F749-4BE8-8581-F03993A15EA6}"/>
    <dgm:cxn modelId="{ADA2163E-E700-4353-A200-F06B4A3EA08E}" srcId="{BB32226A-B6CE-4B45-BCA3-04A8C43C0754}" destId="{E6A6F16A-3EE7-4EB8-BFD3-DBEE5C80B139}" srcOrd="0" destOrd="0" parTransId="{09FC7F21-287E-41FC-AD2B-FA4230C02BB6}" sibTransId="{50ABC0A3-17F9-408A-8AE0-C8DE5909FDC1}"/>
    <dgm:cxn modelId="{8C93D25B-F8F7-4775-BE42-9BAA0FAB8168}" type="presOf" srcId="{480C9560-BEF9-4704-8B62-5BC13B36E8E7}" destId="{68B00465-F43D-4FFB-B752-50D5D1D07AC8}" srcOrd="0" destOrd="0" presId="urn:microsoft.com/office/officeart/2008/layout/CaptionedPictures"/>
    <dgm:cxn modelId="{7811B265-7C1B-40D4-8725-20EB27DA2AD1}" type="presOf" srcId="{39DE213D-06CE-49AA-B435-82F1D8071247}" destId="{AFF97B74-8FE9-49FC-88D3-38334E4AE966}" srcOrd="0" destOrd="0" presId="urn:microsoft.com/office/officeart/2008/layout/CaptionedPictures"/>
    <dgm:cxn modelId="{BD71C152-075B-4532-8D6D-21717EE7912C}" srcId="{BB32226A-B6CE-4B45-BCA3-04A8C43C0754}" destId="{EC380EBC-9B00-42EC-AED5-B212F9481498}" srcOrd="3" destOrd="0" parTransId="{6B1022B6-EA00-4731-BD19-1352E2F371FA}" sibTransId="{7D95C1F5-3B94-460F-A97C-6F3A73C8010C}"/>
    <dgm:cxn modelId="{0734B654-45A8-45FA-B30F-E5EB282C47F6}" type="presOf" srcId="{3D356810-6006-4714-AFCA-F9DBED2D80FC}" destId="{D98289AA-909C-41D1-8590-CEEE28A6B4A3}" srcOrd="0" destOrd="0" presId="urn:microsoft.com/office/officeart/2008/layout/CaptionedPictures"/>
    <dgm:cxn modelId="{EDCDC576-1CB7-4CF6-A1B9-313E8D4D4C2D}" type="presOf" srcId="{1A3C6C9E-22E4-4233-9AEF-77E18D7E03EB}" destId="{00EAC665-7E5E-4A7A-8D5D-8A4716AAB042}" srcOrd="0" destOrd="0" presId="urn:microsoft.com/office/officeart/2008/layout/CaptionedPictures"/>
    <dgm:cxn modelId="{A23A4484-E1C8-4446-B1BD-D0D8D5D93E6C}" srcId="{EC380EBC-9B00-42EC-AED5-B212F9481498}" destId="{39DE213D-06CE-49AA-B435-82F1D8071247}" srcOrd="0" destOrd="0" parTransId="{D138AB73-951A-4DF8-82F8-0278CCB6D639}" sibTransId="{949725B7-A4C5-42B0-BBBD-3AC2BC273788}"/>
    <dgm:cxn modelId="{1D21109C-6580-469B-AA29-B5D4DBF4B67E}" type="presOf" srcId="{60E720D4-3D52-45E5-9B29-85CB345BFEC5}" destId="{51EF90AF-0EE7-4895-9607-D0399D57E1AD}" srcOrd="0" destOrd="0" presId="urn:microsoft.com/office/officeart/2008/layout/CaptionedPictures"/>
    <dgm:cxn modelId="{654FBABE-F85A-4E7F-879D-A2FE07F81DF1}" type="presOf" srcId="{32CD45F9-C74A-4775-B1E5-BE5EEC10D0BD}" destId="{2916F886-D048-46A7-9D24-F28FFF81999B}" srcOrd="0" destOrd="0" presId="urn:microsoft.com/office/officeart/2008/layout/CaptionedPictures"/>
    <dgm:cxn modelId="{F9198EC8-1F28-4439-99AA-A35AAD3F47A1}" srcId="{3D356810-6006-4714-AFCA-F9DBED2D80FC}" destId="{480C9560-BEF9-4704-8B62-5BC13B36E8E7}" srcOrd="0" destOrd="0" parTransId="{ACEA5DEE-ADA2-497A-BCB8-E0A4289D2C5C}" sibTransId="{224955A0-E23C-4C64-AB60-7ACBA55A6C80}"/>
    <dgm:cxn modelId="{0B042CD3-FDA9-4720-9EB7-A0D62663FE77}" type="presOf" srcId="{D085AEF1-9027-4725-B760-722436D671AD}" destId="{29508019-545F-4715-8E3B-628BD0E62301}" srcOrd="0" destOrd="0" presId="urn:microsoft.com/office/officeart/2008/layout/CaptionedPictures"/>
    <dgm:cxn modelId="{B1B625E1-42D5-46FB-9A82-97AE2C009103}" srcId="{BB32226A-B6CE-4B45-BCA3-04A8C43C0754}" destId="{D085AEF1-9027-4725-B760-722436D671AD}" srcOrd="1" destOrd="0" parTransId="{FF543D02-464A-42C5-9EAC-0162C77441E8}" sibTransId="{A7D48C01-3E55-4AEC-86ED-087A00983D10}"/>
    <dgm:cxn modelId="{B23651F6-FBEE-4814-ADF1-97821CA70FAD}" type="presOf" srcId="{E6A6F16A-3EE7-4EB8-BFD3-DBEE5C80B139}" destId="{F246D15E-C29F-48FC-81DD-9DD9134D0A74}" srcOrd="0" destOrd="0" presId="urn:microsoft.com/office/officeart/2008/layout/CaptionedPictures"/>
    <dgm:cxn modelId="{2BF084F8-0BD9-4FA5-95D6-65C256F9C84A}" type="presOf" srcId="{BB32226A-B6CE-4B45-BCA3-04A8C43C0754}" destId="{52E17DE4-A51B-4DA2-8BDC-0C394CC05DFF}" srcOrd="0" destOrd="0" presId="urn:microsoft.com/office/officeart/2008/layout/CaptionedPictures"/>
    <dgm:cxn modelId="{513E43FE-A9FF-4133-94F9-E519431FF270}" type="presOf" srcId="{EC380EBC-9B00-42EC-AED5-B212F9481498}" destId="{6CA337AD-2DE2-47BD-A41C-C109AD91B991}" srcOrd="0" destOrd="0" presId="urn:microsoft.com/office/officeart/2008/layout/CaptionedPictures"/>
    <dgm:cxn modelId="{5933F7FF-0E3F-4962-9965-79CC448CE6FD}" srcId="{32CD45F9-C74A-4775-B1E5-BE5EEC10D0BD}" destId="{EB516EC7-AB4F-4B96-9484-71327C8D2A0B}" srcOrd="0" destOrd="0" parTransId="{B8393AD1-BCC4-4B48-AD55-4C9AD2749CE2}" sibTransId="{8DCAFBF4-17A5-47D2-9BA5-50852D60DF49}"/>
    <dgm:cxn modelId="{386F3521-5ED0-4C9E-8CEC-367545F272EA}" type="presParOf" srcId="{52E17DE4-A51B-4DA2-8BDC-0C394CC05DFF}" destId="{53F94CB4-5898-4A5D-B31A-CD5F32A5E433}" srcOrd="0" destOrd="0" presId="urn:microsoft.com/office/officeart/2008/layout/CaptionedPictures"/>
    <dgm:cxn modelId="{41FCDC60-38CE-4B20-8E41-AD5C4E43B436}" type="presParOf" srcId="{53F94CB4-5898-4A5D-B31A-CD5F32A5E433}" destId="{8A82470E-8915-485F-B92B-D7AB9DCCDE00}" srcOrd="0" destOrd="0" presId="urn:microsoft.com/office/officeart/2008/layout/CaptionedPictures"/>
    <dgm:cxn modelId="{DFE4BD0B-4970-42C1-AA70-1CC87D5A0E62}" type="presParOf" srcId="{53F94CB4-5898-4A5D-B31A-CD5F32A5E433}" destId="{571C1672-34D6-457C-A5A2-84AD28B2BB5D}" srcOrd="1" destOrd="0" presId="urn:microsoft.com/office/officeart/2008/layout/CaptionedPictures"/>
    <dgm:cxn modelId="{8C02B106-C4ED-4079-80C7-20BCCF1AB7A3}" type="presParOf" srcId="{53F94CB4-5898-4A5D-B31A-CD5F32A5E433}" destId="{B29BE75E-82E1-4BB9-BC05-636B649B77CE}" srcOrd="2" destOrd="0" presId="urn:microsoft.com/office/officeart/2008/layout/CaptionedPictures"/>
    <dgm:cxn modelId="{05CEE5DD-8A5E-4868-BB95-CCBC50FC1766}" type="presParOf" srcId="{B29BE75E-82E1-4BB9-BC05-636B649B77CE}" destId="{51EF90AF-0EE7-4895-9607-D0399D57E1AD}" srcOrd="0" destOrd="0" presId="urn:microsoft.com/office/officeart/2008/layout/CaptionedPictures"/>
    <dgm:cxn modelId="{659A33D0-D441-4ED7-9F44-D0B36BACAF03}" type="presParOf" srcId="{B29BE75E-82E1-4BB9-BC05-636B649B77CE}" destId="{F246D15E-C29F-48FC-81DD-9DD9134D0A74}" srcOrd="1" destOrd="0" presId="urn:microsoft.com/office/officeart/2008/layout/CaptionedPictures"/>
    <dgm:cxn modelId="{B00074B6-1D2F-46F8-8C4B-B7A6B25D7B35}" type="presParOf" srcId="{52E17DE4-A51B-4DA2-8BDC-0C394CC05DFF}" destId="{49546001-8851-4946-8CED-920E2B6F8E45}" srcOrd="1" destOrd="0" presId="urn:microsoft.com/office/officeart/2008/layout/CaptionedPictures"/>
    <dgm:cxn modelId="{CA6F50A0-5B6E-488A-9FC1-45BCD00A7AB9}" type="presParOf" srcId="{52E17DE4-A51B-4DA2-8BDC-0C394CC05DFF}" destId="{B718F4A4-1DAE-4A6A-B457-E3ADA2385AFC}" srcOrd="2" destOrd="0" presId="urn:microsoft.com/office/officeart/2008/layout/CaptionedPictures"/>
    <dgm:cxn modelId="{8F2E57B8-9C92-4621-8832-4671A14E4CE5}" type="presParOf" srcId="{B718F4A4-1DAE-4A6A-B457-E3ADA2385AFC}" destId="{4A91C535-A379-4F1D-B74E-B148DD095EB6}" srcOrd="0" destOrd="0" presId="urn:microsoft.com/office/officeart/2008/layout/CaptionedPictures"/>
    <dgm:cxn modelId="{D4C656ED-F085-493F-B6DC-02498C8A055E}" type="presParOf" srcId="{B718F4A4-1DAE-4A6A-B457-E3ADA2385AFC}" destId="{4F88CC05-FCD7-47B3-8CFC-844CC514E703}" srcOrd="1" destOrd="0" presId="urn:microsoft.com/office/officeart/2008/layout/CaptionedPictures"/>
    <dgm:cxn modelId="{50B272A3-C106-4260-8C3C-1C5A15A7DA1B}" type="presParOf" srcId="{B718F4A4-1DAE-4A6A-B457-E3ADA2385AFC}" destId="{5DDA0EE6-6457-4DA4-BF78-015660EAE3D4}" srcOrd="2" destOrd="0" presId="urn:microsoft.com/office/officeart/2008/layout/CaptionedPictures"/>
    <dgm:cxn modelId="{502FA029-E305-4B16-8C9C-527E6636BCEA}" type="presParOf" srcId="{5DDA0EE6-6457-4DA4-BF78-015660EAE3D4}" destId="{00EAC665-7E5E-4A7A-8D5D-8A4716AAB042}" srcOrd="0" destOrd="0" presId="urn:microsoft.com/office/officeart/2008/layout/CaptionedPictures"/>
    <dgm:cxn modelId="{A2888980-96A3-4C97-B0A1-798116565C8E}" type="presParOf" srcId="{5DDA0EE6-6457-4DA4-BF78-015660EAE3D4}" destId="{29508019-545F-4715-8E3B-628BD0E62301}" srcOrd="1" destOrd="0" presId="urn:microsoft.com/office/officeart/2008/layout/CaptionedPictures"/>
    <dgm:cxn modelId="{3AAEB12E-B184-4DC8-B27C-8D635A52F6D7}" type="presParOf" srcId="{52E17DE4-A51B-4DA2-8BDC-0C394CC05DFF}" destId="{5E939E89-FD6A-426E-B34B-39027DD35654}" srcOrd="3" destOrd="0" presId="urn:microsoft.com/office/officeart/2008/layout/CaptionedPictures"/>
    <dgm:cxn modelId="{8D492B3D-440B-4284-94D8-1A449BA3AC0B}" type="presParOf" srcId="{52E17DE4-A51B-4DA2-8BDC-0C394CC05DFF}" destId="{CF44C666-79E3-4498-B93F-24CD2CAE7F7A}" srcOrd="4" destOrd="0" presId="urn:microsoft.com/office/officeart/2008/layout/CaptionedPictures"/>
    <dgm:cxn modelId="{8F6C603C-3F85-473A-8575-972623A1A402}" type="presParOf" srcId="{CF44C666-79E3-4498-B93F-24CD2CAE7F7A}" destId="{5C578454-04AE-4194-84C0-7258E718A8DF}" srcOrd="0" destOrd="0" presId="urn:microsoft.com/office/officeart/2008/layout/CaptionedPictures"/>
    <dgm:cxn modelId="{88158776-7916-4824-AE66-F10EEEB829B3}" type="presParOf" srcId="{CF44C666-79E3-4498-B93F-24CD2CAE7F7A}" destId="{276CEC71-D980-459C-B5B8-2C99280B4AC0}" srcOrd="1" destOrd="0" presId="urn:microsoft.com/office/officeart/2008/layout/CaptionedPictures"/>
    <dgm:cxn modelId="{E93C41B6-9281-421B-B419-7759D848A8E4}" type="presParOf" srcId="{CF44C666-79E3-4498-B93F-24CD2CAE7F7A}" destId="{8F629C11-EF65-465E-8D1F-BB030D63A84B}" srcOrd="2" destOrd="0" presId="urn:microsoft.com/office/officeart/2008/layout/CaptionedPictures"/>
    <dgm:cxn modelId="{090A2020-B007-440D-974A-825DC08222BB}" type="presParOf" srcId="{8F629C11-EF65-465E-8D1F-BB030D63A84B}" destId="{73FDC169-C232-4D4B-B78B-54A3D2AEBBEF}" srcOrd="0" destOrd="0" presId="urn:microsoft.com/office/officeart/2008/layout/CaptionedPictures"/>
    <dgm:cxn modelId="{EEEFE731-F028-4449-8636-6F18A3F4CBE8}" type="presParOf" srcId="{8F629C11-EF65-465E-8D1F-BB030D63A84B}" destId="{2916F886-D048-46A7-9D24-F28FFF81999B}" srcOrd="1" destOrd="0" presId="urn:microsoft.com/office/officeart/2008/layout/CaptionedPictures"/>
    <dgm:cxn modelId="{C06E420B-CC63-49C5-972C-FE9561E4533D}" type="presParOf" srcId="{52E17DE4-A51B-4DA2-8BDC-0C394CC05DFF}" destId="{A9E6BE8D-8F7D-4847-8D1A-93B2C85D2C5C}" srcOrd="5" destOrd="0" presId="urn:microsoft.com/office/officeart/2008/layout/CaptionedPictures"/>
    <dgm:cxn modelId="{75D6BF62-705B-4A6A-BD4D-07D088B44043}" type="presParOf" srcId="{52E17DE4-A51B-4DA2-8BDC-0C394CC05DFF}" destId="{ACC5A722-B6AF-46A7-B467-1431E813548E}" srcOrd="6" destOrd="0" presId="urn:microsoft.com/office/officeart/2008/layout/CaptionedPictures"/>
    <dgm:cxn modelId="{E543943A-3C17-4F76-81CA-A8D823EBDFB9}" type="presParOf" srcId="{ACC5A722-B6AF-46A7-B467-1431E813548E}" destId="{B407D721-DC59-4EB0-BDA4-DC0E4D37D0A7}" srcOrd="0" destOrd="0" presId="urn:microsoft.com/office/officeart/2008/layout/CaptionedPictures"/>
    <dgm:cxn modelId="{447A0D35-822D-42E5-90D1-4710DF62B1B3}" type="presParOf" srcId="{ACC5A722-B6AF-46A7-B467-1431E813548E}" destId="{42D398AB-CCF2-4F51-804A-05E4A068B259}" srcOrd="1" destOrd="0" presId="urn:microsoft.com/office/officeart/2008/layout/CaptionedPictures"/>
    <dgm:cxn modelId="{257306AD-AEA6-4A40-9442-3C3AE714D1E5}" type="presParOf" srcId="{ACC5A722-B6AF-46A7-B467-1431E813548E}" destId="{E7CAC79E-64E3-4BEB-9367-0CF7AFC567BA}" srcOrd="2" destOrd="0" presId="urn:microsoft.com/office/officeart/2008/layout/CaptionedPictures"/>
    <dgm:cxn modelId="{87361533-4D6B-432E-99FC-728D9401F0C3}" type="presParOf" srcId="{E7CAC79E-64E3-4BEB-9367-0CF7AFC567BA}" destId="{AFF97B74-8FE9-49FC-88D3-38334E4AE966}" srcOrd="0" destOrd="0" presId="urn:microsoft.com/office/officeart/2008/layout/CaptionedPictures"/>
    <dgm:cxn modelId="{541C9B54-6843-40D4-B0A6-0064E66E0BDD}" type="presParOf" srcId="{E7CAC79E-64E3-4BEB-9367-0CF7AFC567BA}" destId="{6CA337AD-2DE2-47BD-A41C-C109AD91B991}" srcOrd="1" destOrd="0" presId="urn:microsoft.com/office/officeart/2008/layout/CaptionedPictures"/>
    <dgm:cxn modelId="{0EBD1B16-05A9-4BFB-9B9E-B66717160692}" type="presParOf" srcId="{52E17DE4-A51B-4DA2-8BDC-0C394CC05DFF}" destId="{38650A04-D71D-4409-9B94-FE3CE7A7D37C}" srcOrd="7" destOrd="0" presId="urn:microsoft.com/office/officeart/2008/layout/CaptionedPictures"/>
    <dgm:cxn modelId="{0D84E172-2139-4A62-85C4-D287C8D94013}" type="presParOf" srcId="{52E17DE4-A51B-4DA2-8BDC-0C394CC05DFF}" destId="{4942DA3E-A469-4E3A-86AD-0AAF39B75C93}" srcOrd="8" destOrd="0" presId="urn:microsoft.com/office/officeart/2008/layout/CaptionedPictures"/>
    <dgm:cxn modelId="{EF7E9761-5078-4440-9A88-16D2888ABFCF}" type="presParOf" srcId="{4942DA3E-A469-4E3A-86AD-0AAF39B75C93}" destId="{512E7FE6-6F87-4A27-8681-E19B0F133392}" srcOrd="0" destOrd="0" presId="urn:microsoft.com/office/officeart/2008/layout/CaptionedPictures"/>
    <dgm:cxn modelId="{CC377EA1-4C92-4BC3-987F-9ED1247B98B7}" type="presParOf" srcId="{4942DA3E-A469-4E3A-86AD-0AAF39B75C93}" destId="{36DCE85F-AC38-41DA-B1CF-8EB106FCA18B}" srcOrd="1" destOrd="0" presId="urn:microsoft.com/office/officeart/2008/layout/CaptionedPictures"/>
    <dgm:cxn modelId="{19005981-C50F-4593-9433-8B6C93686CD1}" type="presParOf" srcId="{4942DA3E-A469-4E3A-86AD-0AAF39B75C93}" destId="{1E2DEFC0-306E-402F-8F65-CE7591AAA8C9}" srcOrd="2" destOrd="0" presId="urn:microsoft.com/office/officeart/2008/layout/CaptionedPictures"/>
    <dgm:cxn modelId="{3482D2AE-D3A0-46CE-AF54-36D2AE11E8C1}" type="presParOf" srcId="{1E2DEFC0-306E-402F-8F65-CE7591AAA8C9}" destId="{68B00465-F43D-4FFB-B752-50D5D1D07AC8}" srcOrd="0" destOrd="0" presId="urn:microsoft.com/office/officeart/2008/layout/CaptionedPictures"/>
    <dgm:cxn modelId="{8D96C724-1ECB-4874-AF2A-A90C3A436F4B}" type="presParOf" srcId="{1E2DEFC0-306E-402F-8F65-CE7591AAA8C9}" destId="{D98289AA-909C-41D1-8590-CEEE28A6B4A3}"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6A1A194-6B68-4E48-B62C-FDA21A86D1DE}"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DC229C4E-0464-4CF5-BA1F-83E3D782A2BF}">
      <dgm:prSet phldrT="[Text]" custT="1"/>
      <dgm:spPr>
        <a:solidFill>
          <a:srgbClr val="5B90A8">
            <a:alpha val="89804"/>
          </a:srgbClr>
        </a:solidFill>
      </dgm:spPr>
      <dgm:t>
        <a:bodyPr/>
        <a:lstStyle/>
        <a:p>
          <a:r>
            <a:rPr lang="en-US" sz="1400" dirty="0"/>
            <a:t>Test Director – Fills in run matrix, monitors tension levels and oversees test process</a:t>
          </a:r>
        </a:p>
      </dgm:t>
    </dgm:pt>
    <dgm:pt modelId="{E30564FF-33A3-457F-B3ED-EC5F908E8752}" type="parTrans" cxnId="{3AA47F87-D674-4082-890F-92521C1FCA9E}">
      <dgm:prSet/>
      <dgm:spPr/>
      <dgm:t>
        <a:bodyPr/>
        <a:lstStyle/>
        <a:p>
          <a:endParaRPr lang="en-US"/>
        </a:p>
      </dgm:t>
    </dgm:pt>
    <dgm:pt modelId="{F0050F19-0328-4C86-B06B-BDE816B76034}" type="sibTrans" cxnId="{3AA47F87-D674-4082-890F-92521C1FCA9E}">
      <dgm:prSet/>
      <dgm:spPr/>
      <dgm:t>
        <a:bodyPr/>
        <a:lstStyle/>
        <a:p>
          <a:endParaRPr lang="en-US"/>
        </a:p>
      </dgm:t>
    </dgm:pt>
    <dgm:pt modelId="{2ED49967-7EE2-42DE-BAE4-F5806BF7563F}">
      <dgm:prSet phldrT="[Text]" custT="1"/>
      <dgm:spPr>
        <a:solidFill>
          <a:srgbClr val="5B90A8">
            <a:alpha val="89804"/>
          </a:srgbClr>
        </a:solidFill>
        <a:ln>
          <a:noFill/>
        </a:ln>
        <a:effectLst/>
      </dgm:spPr>
      <dgm:t>
        <a:bodyPr spcFirstLastPara="0" vert="horz" wrap="square" lIns="35560" tIns="35560" rIns="35560" bIns="35560" numCol="1" spcCol="1270" anchor="ctr" anchorCtr="0"/>
        <a:lstStyle/>
        <a:p>
          <a:pPr marL="0" lvl="0" indent="0" algn="ctr" defTabSz="622300">
            <a:lnSpc>
              <a:spcPct val="90000"/>
            </a:lnSpc>
            <a:spcBef>
              <a:spcPct val="0"/>
            </a:spcBef>
            <a:spcAft>
              <a:spcPct val="35000"/>
            </a:spcAft>
            <a:buNone/>
          </a:pPr>
          <a:r>
            <a:rPr lang="en-US" sz="1400" kern="1200" dirty="0">
              <a:solidFill>
                <a:prstClr val="white">
                  <a:hueOff val="0"/>
                  <a:satOff val="0"/>
                  <a:lumOff val="0"/>
                  <a:alphaOff val="0"/>
                </a:prstClr>
              </a:solidFill>
              <a:latin typeface="Calibri" panose="020F0502020204030204"/>
              <a:ea typeface="+mn-ea"/>
              <a:cs typeface="+mn-cs"/>
            </a:rPr>
            <a:t>Test Conductor – Loads and pulls weighted carabiner and gets reading</a:t>
          </a:r>
        </a:p>
      </dgm:t>
    </dgm:pt>
    <dgm:pt modelId="{16307B61-79E3-4605-BCB2-9FF01E12E964}" type="parTrans" cxnId="{3FEB5C91-622C-413F-91C9-A0577BEF949A}">
      <dgm:prSet/>
      <dgm:spPr/>
      <dgm:t>
        <a:bodyPr/>
        <a:lstStyle/>
        <a:p>
          <a:endParaRPr lang="en-US"/>
        </a:p>
      </dgm:t>
    </dgm:pt>
    <dgm:pt modelId="{50308DDB-5FB5-4F3C-8A4A-0B077C4102E4}" type="sibTrans" cxnId="{3FEB5C91-622C-413F-91C9-A0577BEF949A}">
      <dgm:prSet/>
      <dgm:spPr/>
      <dgm:t>
        <a:bodyPr/>
        <a:lstStyle/>
        <a:p>
          <a:endParaRPr lang="en-US"/>
        </a:p>
      </dgm:t>
    </dgm:pt>
    <dgm:pt modelId="{BD128F0F-AC0E-4459-BF88-8F24BF06F839}">
      <dgm:prSet phldrT="[Text]" custT="1"/>
      <dgm:spPr>
        <a:solidFill>
          <a:srgbClr val="5B90A8">
            <a:alpha val="89804"/>
          </a:srgbClr>
        </a:solidFill>
        <a:ln>
          <a:noFill/>
        </a:ln>
        <a:effectLst/>
      </dgm:spPr>
      <dgm:t>
        <a:bodyPr spcFirstLastPara="0" vert="horz" wrap="square" lIns="35560" tIns="35560" rIns="35560" bIns="35560" numCol="1" spcCol="1270" anchor="ctr" anchorCtr="0"/>
        <a:lstStyle/>
        <a:p>
          <a:r>
            <a:rPr lang="en-US" sz="1400" kern="1200">
              <a:solidFill>
                <a:prstClr val="white">
                  <a:hueOff val="0"/>
                  <a:satOff val="0"/>
                  <a:lumOff val="0"/>
                  <a:alphaOff val="0"/>
                </a:prstClr>
              </a:solidFill>
              <a:latin typeface="Calibri" panose="020F0502020204030204"/>
              <a:ea typeface="+mn-ea"/>
              <a:cs typeface="+mn-cs"/>
            </a:rPr>
            <a:t>Secondary Test Conductor – The test process is easier and more accurate when a third person is present to aid in setup and to read off the scale</a:t>
          </a:r>
        </a:p>
      </dgm:t>
    </dgm:pt>
    <dgm:pt modelId="{84EAAE22-4581-4ECF-B849-CFF9E326C923}" type="parTrans" cxnId="{E4C3C512-D60B-4B5B-957E-BCFE2DA95EE7}">
      <dgm:prSet/>
      <dgm:spPr/>
      <dgm:t>
        <a:bodyPr/>
        <a:lstStyle/>
        <a:p>
          <a:endParaRPr lang="en-US"/>
        </a:p>
      </dgm:t>
    </dgm:pt>
    <dgm:pt modelId="{09B0EAFF-D828-45FF-AECD-7EDA3825A535}" type="sibTrans" cxnId="{E4C3C512-D60B-4B5B-957E-BCFE2DA95EE7}">
      <dgm:prSet/>
      <dgm:spPr/>
      <dgm:t>
        <a:bodyPr/>
        <a:lstStyle/>
        <a:p>
          <a:endParaRPr lang="en-US"/>
        </a:p>
      </dgm:t>
    </dgm:pt>
    <dgm:pt modelId="{DD86323A-4885-4DD1-A3C3-F80111775BB7}" type="pres">
      <dgm:prSet presAssocID="{F6A1A194-6B68-4E48-B62C-FDA21A86D1DE}" presName="Name0" presStyleCnt="0">
        <dgm:presLayoutVars>
          <dgm:dir/>
          <dgm:resizeHandles val="exact"/>
        </dgm:presLayoutVars>
      </dgm:prSet>
      <dgm:spPr/>
    </dgm:pt>
    <dgm:pt modelId="{A30EE2F6-E631-40A9-9DC7-E8872BA42CC5}" type="pres">
      <dgm:prSet presAssocID="{DC229C4E-0464-4CF5-BA1F-83E3D782A2BF}" presName="composite" presStyleCnt="0"/>
      <dgm:spPr/>
    </dgm:pt>
    <dgm:pt modelId="{4702A93C-DA96-415A-8D0A-5CF778B09B3F}" type="pres">
      <dgm:prSet presAssocID="{DC229C4E-0464-4CF5-BA1F-83E3D782A2BF}" presName="rect1" presStyleLbl="bgShp" presStyleIdx="0" presStyleCnt="3" custLinFactNeighborX="-2482" custLinFactNeighborY="1612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95CC0EB9-B4A8-4988-83B6-0FD9517D0502}" type="pres">
      <dgm:prSet presAssocID="{DC229C4E-0464-4CF5-BA1F-83E3D782A2BF}" presName="rect2" presStyleLbl="trBgShp" presStyleIdx="0" presStyleCnt="3" custScaleY="124673" custLinFactNeighborX="-90" custLinFactNeighborY="48680">
        <dgm:presLayoutVars>
          <dgm:bulletEnabled val="1"/>
        </dgm:presLayoutVars>
      </dgm:prSet>
      <dgm:spPr/>
    </dgm:pt>
    <dgm:pt modelId="{70FA9971-FCF9-4399-9C53-4FE49EC6AA47}" type="pres">
      <dgm:prSet presAssocID="{F0050F19-0328-4C86-B06B-BDE816B76034}" presName="sibTrans" presStyleCnt="0"/>
      <dgm:spPr/>
    </dgm:pt>
    <dgm:pt modelId="{69E639F7-5D2A-4337-9E3E-FD479BE8E99C}" type="pres">
      <dgm:prSet presAssocID="{2ED49967-7EE2-42DE-BAE4-F5806BF7563F}" presName="composite" presStyleCnt="0"/>
      <dgm:spPr/>
    </dgm:pt>
    <dgm:pt modelId="{16280613-254C-4B90-87CC-6DC09091D6A1}" type="pres">
      <dgm:prSet presAssocID="{2ED49967-7EE2-42DE-BAE4-F5806BF7563F}" presName="rect1" presStyleLbl="bgShp" presStyleIdx="1" presStyleCnt="3" custLinFactNeighborX="96" custLinFactNeighborY="10173"/>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 modelId="{6C8907BC-F742-46DA-93A4-3AB4F31328B7}" type="pres">
      <dgm:prSet presAssocID="{2ED49967-7EE2-42DE-BAE4-F5806BF7563F}" presName="rect2" presStyleLbl="trBgShp" presStyleIdx="1" presStyleCnt="3" custScaleY="124673" custLinFactNeighborY="47364">
        <dgm:presLayoutVars>
          <dgm:bulletEnabled val="1"/>
        </dgm:presLayoutVars>
      </dgm:prSet>
      <dgm:spPr>
        <a:xfrm>
          <a:off x="3617704" y="2151148"/>
          <a:ext cx="3280191" cy="674763"/>
        </a:xfrm>
        <a:prstGeom prst="rect">
          <a:avLst/>
        </a:prstGeom>
      </dgm:spPr>
    </dgm:pt>
    <dgm:pt modelId="{6ECFB76B-55D3-4417-B2DB-00AEFD5DE267}" type="pres">
      <dgm:prSet presAssocID="{50308DDB-5FB5-4F3C-8A4A-0B077C4102E4}" presName="sibTrans" presStyleCnt="0"/>
      <dgm:spPr/>
    </dgm:pt>
    <dgm:pt modelId="{2E17D3A0-E68D-4CB5-8D9A-9093DB7835EB}" type="pres">
      <dgm:prSet presAssocID="{BD128F0F-AC0E-4459-BF88-8F24BF06F839}" presName="composite" presStyleCnt="0"/>
      <dgm:spPr/>
    </dgm:pt>
    <dgm:pt modelId="{BF97C691-B763-4FB8-BD58-91FAF52ECF1F}" type="pres">
      <dgm:prSet presAssocID="{BD128F0F-AC0E-4459-BF88-8F24BF06F839}" presName="rect1" presStyleLbl="bgShp" presStyleIdx="2" presStyleCnt="3" custLinFactNeighborX="727" custLinFactNeighborY="6566"/>
      <dgm:spPr>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dgm:spPr>
    </dgm:pt>
    <dgm:pt modelId="{3CC97193-88B5-464C-AFE5-9F76D849007C}" type="pres">
      <dgm:prSet presAssocID="{BD128F0F-AC0E-4459-BF88-8F24BF06F839}" presName="rect2" presStyleLbl="trBgShp" presStyleIdx="2" presStyleCnt="3" custScaleY="124497" custLinFactNeighborX="90" custLinFactNeighborY="47364">
        <dgm:presLayoutVars>
          <dgm:bulletEnabled val="1"/>
        </dgm:presLayoutVars>
      </dgm:prSet>
      <dgm:spPr>
        <a:xfrm>
          <a:off x="7232465" y="2151148"/>
          <a:ext cx="3280191" cy="674763"/>
        </a:xfrm>
        <a:prstGeom prst="rect">
          <a:avLst/>
        </a:prstGeom>
      </dgm:spPr>
    </dgm:pt>
  </dgm:ptLst>
  <dgm:cxnLst>
    <dgm:cxn modelId="{E4C3C512-D60B-4B5B-957E-BCFE2DA95EE7}" srcId="{F6A1A194-6B68-4E48-B62C-FDA21A86D1DE}" destId="{BD128F0F-AC0E-4459-BF88-8F24BF06F839}" srcOrd="2" destOrd="0" parTransId="{84EAAE22-4581-4ECF-B849-CFF9E326C923}" sibTransId="{09B0EAFF-D828-45FF-AECD-7EDA3825A535}"/>
    <dgm:cxn modelId="{AF563719-3F3A-4C9B-A137-247EE133FA24}" type="presOf" srcId="{BD128F0F-AC0E-4459-BF88-8F24BF06F839}" destId="{3CC97193-88B5-464C-AFE5-9F76D849007C}" srcOrd="0" destOrd="0" presId="urn:microsoft.com/office/officeart/2008/layout/BendingPictureSemiTransparentText"/>
    <dgm:cxn modelId="{E1912934-428F-4754-9234-4D8140E8E192}" type="presOf" srcId="{DC229C4E-0464-4CF5-BA1F-83E3D782A2BF}" destId="{95CC0EB9-B4A8-4988-83B6-0FD9517D0502}" srcOrd="0" destOrd="0" presId="urn:microsoft.com/office/officeart/2008/layout/BendingPictureSemiTransparentText"/>
    <dgm:cxn modelId="{4CF2C685-9299-462D-9564-47E8812F3D46}" type="presOf" srcId="{F6A1A194-6B68-4E48-B62C-FDA21A86D1DE}" destId="{DD86323A-4885-4DD1-A3C3-F80111775BB7}" srcOrd="0" destOrd="0" presId="urn:microsoft.com/office/officeart/2008/layout/BendingPictureSemiTransparentText"/>
    <dgm:cxn modelId="{3AA47F87-D674-4082-890F-92521C1FCA9E}" srcId="{F6A1A194-6B68-4E48-B62C-FDA21A86D1DE}" destId="{DC229C4E-0464-4CF5-BA1F-83E3D782A2BF}" srcOrd="0" destOrd="0" parTransId="{E30564FF-33A3-457F-B3ED-EC5F908E8752}" sibTransId="{F0050F19-0328-4C86-B06B-BDE816B76034}"/>
    <dgm:cxn modelId="{3FEB5C91-622C-413F-91C9-A0577BEF949A}" srcId="{F6A1A194-6B68-4E48-B62C-FDA21A86D1DE}" destId="{2ED49967-7EE2-42DE-BAE4-F5806BF7563F}" srcOrd="1" destOrd="0" parTransId="{16307B61-79E3-4605-BCB2-9FF01E12E964}" sibTransId="{50308DDB-5FB5-4F3C-8A4A-0B077C4102E4}"/>
    <dgm:cxn modelId="{D16259F4-C809-48DC-86FE-78A154E55A3A}" type="presOf" srcId="{2ED49967-7EE2-42DE-BAE4-F5806BF7563F}" destId="{6C8907BC-F742-46DA-93A4-3AB4F31328B7}" srcOrd="0" destOrd="0" presId="urn:microsoft.com/office/officeart/2008/layout/BendingPictureSemiTransparentText"/>
    <dgm:cxn modelId="{15490A7E-ABB2-4753-B845-9A6FF4DC8A5E}" type="presParOf" srcId="{DD86323A-4885-4DD1-A3C3-F80111775BB7}" destId="{A30EE2F6-E631-40A9-9DC7-E8872BA42CC5}" srcOrd="0" destOrd="0" presId="urn:microsoft.com/office/officeart/2008/layout/BendingPictureSemiTransparentText"/>
    <dgm:cxn modelId="{061D5871-0D09-4C6B-86E3-A3B3EC318FA5}" type="presParOf" srcId="{A30EE2F6-E631-40A9-9DC7-E8872BA42CC5}" destId="{4702A93C-DA96-415A-8D0A-5CF778B09B3F}" srcOrd="0" destOrd="0" presId="urn:microsoft.com/office/officeart/2008/layout/BendingPictureSemiTransparentText"/>
    <dgm:cxn modelId="{93066381-5FDA-48F2-A4E8-6E6047387069}" type="presParOf" srcId="{A30EE2F6-E631-40A9-9DC7-E8872BA42CC5}" destId="{95CC0EB9-B4A8-4988-83B6-0FD9517D0502}" srcOrd="1" destOrd="0" presId="urn:microsoft.com/office/officeart/2008/layout/BendingPictureSemiTransparentText"/>
    <dgm:cxn modelId="{6A63C83F-AA1C-4728-85D9-AB083E577124}" type="presParOf" srcId="{DD86323A-4885-4DD1-A3C3-F80111775BB7}" destId="{70FA9971-FCF9-4399-9C53-4FE49EC6AA47}" srcOrd="1" destOrd="0" presId="urn:microsoft.com/office/officeart/2008/layout/BendingPictureSemiTransparentText"/>
    <dgm:cxn modelId="{C96C512E-CFD7-45CC-8D1E-85786BFD933F}" type="presParOf" srcId="{DD86323A-4885-4DD1-A3C3-F80111775BB7}" destId="{69E639F7-5D2A-4337-9E3E-FD479BE8E99C}" srcOrd="2" destOrd="0" presId="urn:microsoft.com/office/officeart/2008/layout/BendingPictureSemiTransparentText"/>
    <dgm:cxn modelId="{17D1EED7-4173-41FC-8E3A-DCA4EDF12FFE}" type="presParOf" srcId="{69E639F7-5D2A-4337-9E3E-FD479BE8E99C}" destId="{16280613-254C-4B90-87CC-6DC09091D6A1}" srcOrd="0" destOrd="0" presId="urn:microsoft.com/office/officeart/2008/layout/BendingPictureSemiTransparentText"/>
    <dgm:cxn modelId="{12CD83E8-982D-4369-BF64-B6E3EC1FFCE7}" type="presParOf" srcId="{69E639F7-5D2A-4337-9E3E-FD479BE8E99C}" destId="{6C8907BC-F742-46DA-93A4-3AB4F31328B7}" srcOrd="1" destOrd="0" presId="urn:microsoft.com/office/officeart/2008/layout/BendingPictureSemiTransparentText"/>
    <dgm:cxn modelId="{732806B4-6423-4F25-A02A-10E4496331E7}" type="presParOf" srcId="{DD86323A-4885-4DD1-A3C3-F80111775BB7}" destId="{6ECFB76B-55D3-4417-B2DB-00AEFD5DE267}" srcOrd="3" destOrd="0" presId="urn:microsoft.com/office/officeart/2008/layout/BendingPictureSemiTransparentText"/>
    <dgm:cxn modelId="{855E71F7-C664-485E-9C23-4FC5CD195B2F}" type="presParOf" srcId="{DD86323A-4885-4DD1-A3C3-F80111775BB7}" destId="{2E17D3A0-E68D-4CB5-8D9A-9093DB7835EB}" srcOrd="4" destOrd="0" presId="urn:microsoft.com/office/officeart/2008/layout/BendingPictureSemiTransparentText"/>
    <dgm:cxn modelId="{A1A7A8DB-179D-4195-8C02-5B8EB95F19E0}" type="presParOf" srcId="{2E17D3A0-E68D-4CB5-8D9A-9093DB7835EB}" destId="{BF97C691-B763-4FB8-BD58-91FAF52ECF1F}" srcOrd="0" destOrd="0" presId="urn:microsoft.com/office/officeart/2008/layout/BendingPictureSemiTransparentText"/>
    <dgm:cxn modelId="{46745531-D920-435A-8CD9-3ED036E2A90B}" type="presParOf" srcId="{2E17D3A0-E68D-4CB5-8D9A-9093DB7835EB}" destId="{3CC97193-88B5-464C-AFE5-9F76D849007C}" srcOrd="1" destOrd="0" presId="urn:microsoft.com/office/officeart/2008/layout/BendingPictureSemiTransparent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306314D-814E-43CA-9E77-6C4677475834}"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A5498ED0-8DA2-4332-B7CD-8993AC3E8C03}">
      <dgm:prSet/>
      <dgm:spPr>
        <a:solidFill>
          <a:schemeClr val="accent5">
            <a:lumMod val="40000"/>
            <a:lumOff val="60000"/>
          </a:schemeClr>
        </a:solidFill>
        <a:ln>
          <a:solidFill>
            <a:schemeClr val="accent5">
              <a:lumMod val="40000"/>
              <a:lumOff val="60000"/>
            </a:schemeClr>
          </a:solidFill>
        </a:ln>
      </dgm:spPr>
      <dgm:t>
        <a:bodyPr/>
        <a:lstStyle/>
        <a:p>
          <a:r>
            <a:rPr lang="en-US" dirty="0"/>
            <a:t>ERM Modelling</a:t>
          </a:r>
        </a:p>
      </dgm:t>
    </dgm:pt>
    <dgm:pt modelId="{7BC1531A-B209-4DA0-BB32-51BB13C1BFE2}" type="parTrans" cxnId="{25822E21-8638-49A7-9B0D-DC565A2DD44D}">
      <dgm:prSet/>
      <dgm:spPr/>
      <dgm:t>
        <a:bodyPr/>
        <a:lstStyle/>
        <a:p>
          <a:endParaRPr lang="en-US"/>
        </a:p>
      </dgm:t>
    </dgm:pt>
    <dgm:pt modelId="{D1A7E107-C8DC-4D13-8135-3AED96952591}" type="sibTrans" cxnId="{25822E21-8638-49A7-9B0D-DC565A2DD44D}">
      <dgm:prSet/>
      <dgm:spPr/>
      <dgm:t>
        <a:bodyPr/>
        <a:lstStyle/>
        <a:p>
          <a:endParaRPr lang="en-US"/>
        </a:p>
      </dgm:t>
    </dgm:pt>
    <dgm:pt modelId="{69DBAB37-D57C-4051-9286-53713347A124}">
      <dgm:prSet/>
      <dgm:spPr/>
      <dgm:t>
        <a:bodyPr/>
        <a:lstStyle/>
        <a:p>
          <a:r>
            <a:rPr lang="en-US" dirty="0">
              <a:solidFill>
                <a:schemeClr val="bg1"/>
              </a:solidFill>
            </a:rPr>
            <a:t>FEMAP for modelling and visualization</a:t>
          </a:r>
        </a:p>
      </dgm:t>
    </dgm:pt>
    <dgm:pt modelId="{7F850F48-A4FE-40ED-8F70-3A8E5AEBCD3C}" type="parTrans" cxnId="{A373C70A-3C14-4ED8-8B87-E959B7CD9C98}">
      <dgm:prSet/>
      <dgm:spPr/>
      <dgm:t>
        <a:bodyPr/>
        <a:lstStyle/>
        <a:p>
          <a:endParaRPr lang="en-US"/>
        </a:p>
      </dgm:t>
    </dgm:pt>
    <dgm:pt modelId="{D7853B0D-B602-4436-B3CB-EF3A2B917442}" type="sibTrans" cxnId="{A373C70A-3C14-4ED8-8B87-E959B7CD9C98}">
      <dgm:prSet/>
      <dgm:spPr/>
      <dgm:t>
        <a:bodyPr/>
        <a:lstStyle/>
        <a:p>
          <a:endParaRPr lang="en-US"/>
        </a:p>
      </dgm:t>
    </dgm:pt>
    <dgm:pt modelId="{541E9B74-3867-4838-83FD-509E25EDB56A}">
      <dgm:prSet/>
      <dgm:spPr>
        <a:solidFill>
          <a:srgbClr val="C3DDE3"/>
        </a:solidFill>
      </dgm:spPr>
      <dgm:t>
        <a:bodyPr/>
        <a:lstStyle/>
        <a:p>
          <a:r>
            <a:rPr lang="en-US" dirty="0"/>
            <a:t>Mooring Line Test</a:t>
          </a:r>
        </a:p>
      </dgm:t>
    </dgm:pt>
    <dgm:pt modelId="{3CA6CC9E-92C9-452B-A29A-B5A7B1E9695A}" type="parTrans" cxnId="{2AFC3FD4-99D6-42AD-A650-FEBA040470EC}">
      <dgm:prSet/>
      <dgm:spPr/>
      <dgm:t>
        <a:bodyPr/>
        <a:lstStyle/>
        <a:p>
          <a:endParaRPr lang="en-US"/>
        </a:p>
      </dgm:t>
    </dgm:pt>
    <dgm:pt modelId="{5AFB8B7A-7A93-478A-8C93-82DE8A787A78}" type="sibTrans" cxnId="{2AFC3FD4-99D6-42AD-A650-FEBA040470EC}">
      <dgm:prSet/>
      <dgm:spPr/>
      <dgm:t>
        <a:bodyPr/>
        <a:lstStyle/>
        <a:p>
          <a:endParaRPr lang="en-US"/>
        </a:p>
      </dgm:t>
    </dgm:pt>
    <dgm:pt modelId="{1B89E53D-CA45-43C0-A387-6DA167DBA0FE}">
      <dgm:prSet/>
      <dgm:spPr/>
      <dgm:t>
        <a:bodyPr/>
        <a:lstStyle/>
        <a:p>
          <a:r>
            <a:rPr lang="en-US">
              <a:solidFill>
                <a:schemeClr val="bg1"/>
              </a:solidFill>
            </a:rPr>
            <a:t>Properties of soft good materials</a:t>
          </a:r>
        </a:p>
      </dgm:t>
    </dgm:pt>
    <dgm:pt modelId="{F947E4CF-9865-484B-BE79-D8C47E82C413}" type="parTrans" cxnId="{3D8A7D2C-6FD8-45D6-8B26-6B8A50BD4A8B}">
      <dgm:prSet/>
      <dgm:spPr/>
      <dgm:t>
        <a:bodyPr/>
        <a:lstStyle/>
        <a:p>
          <a:endParaRPr lang="en-US"/>
        </a:p>
      </dgm:t>
    </dgm:pt>
    <dgm:pt modelId="{99925EE5-319E-491D-BCA9-2914D8F84E67}" type="sibTrans" cxnId="{3D8A7D2C-6FD8-45D6-8B26-6B8A50BD4A8B}">
      <dgm:prSet/>
      <dgm:spPr/>
      <dgm:t>
        <a:bodyPr/>
        <a:lstStyle/>
        <a:p>
          <a:endParaRPr lang="en-US"/>
        </a:p>
      </dgm:t>
    </dgm:pt>
    <dgm:pt modelId="{2DDB7B82-4B87-4268-9A6D-EC26AE0300CC}">
      <dgm:prSet/>
      <dgm:spPr>
        <a:solidFill>
          <a:srgbClr val="B0A286"/>
        </a:solidFill>
      </dgm:spPr>
      <dgm:t>
        <a:bodyPr/>
        <a:lstStyle/>
        <a:p>
          <a:r>
            <a:rPr lang="en-US" dirty="0">
              <a:solidFill>
                <a:schemeClr val="bg1"/>
              </a:solidFill>
            </a:rPr>
            <a:t>Lunar Loads</a:t>
          </a:r>
        </a:p>
      </dgm:t>
    </dgm:pt>
    <dgm:pt modelId="{9E85B614-07CE-4E22-BEC4-818550CAFC99}" type="parTrans" cxnId="{7AE45489-3DE3-45F4-ABF7-94AA35E80592}">
      <dgm:prSet/>
      <dgm:spPr/>
      <dgm:t>
        <a:bodyPr/>
        <a:lstStyle/>
        <a:p>
          <a:endParaRPr lang="en-US"/>
        </a:p>
      </dgm:t>
    </dgm:pt>
    <dgm:pt modelId="{AB8E658A-25CE-4713-8D75-BD0561B990E0}" type="sibTrans" cxnId="{7AE45489-3DE3-45F4-ABF7-94AA35E80592}">
      <dgm:prSet/>
      <dgm:spPr/>
      <dgm:t>
        <a:bodyPr/>
        <a:lstStyle/>
        <a:p>
          <a:endParaRPr lang="en-US"/>
        </a:p>
      </dgm:t>
    </dgm:pt>
    <dgm:pt modelId="{D0DB0CAE-0B9B-4A0F-9562-A27CE0A13069}">
      <dgm:prSet/>
      <dgm:spPr/>
      <dgm:t>
        <a:bodyPr/>
        <a:lstStyle/>
        <a:p>
          <a:r>
            <a:rPr lang="en-US" dirty="0">
              <a:solidFill>
                <a:schemeClr val="bg1"/>
              </a:solidFill>
            </a:rPr>
            <a:t>Sensor operation for DDR and SLICE DAQ.</a:t>
          </a:r>
        </a:p>
      </dgm:t>
    </dgm:pt>
    <dgm:pt modelId="{85130FB2-FC46-48A5-9FEF-3FF6E3D71A7A}" type="parTrans" cxnId="{3FD6AAF9-5A49-4283-ACF7-56D446D1CAFB}">
      <dgm:prSet/>
      <dgm:spPr/>
      <dgm:t>
        <a:bodyPr/>
        <a:lstStyle/>
        <a:p>
          <a:endParaRPr lang="en-US"/>
        </a:p>
      </dgm:t>
    </dgm:pt>
    <dgm:pt modelId="{4FDFE3B9-D74B-414D-A21E-5DF40C952DCC}" type="sibTrans" cxnId="{3FD6AAF9-5A49-4283-ACF7-56D446D1CAFB}">
      <dgm:prSet/>
      <dgm:spPr/>
      <dgm:t>
        <a:bodyPr/>
        <a:lstStyle/>
        <a:p>
          <a:endParaRPr lang="en-US"/>
        </a:p>
      </dgm:t>
    </dgm:pt>
    <dgm:pt modelId="{1F7CEA91-0997-4BFC-8F9E-B59FD031A9EB}">
      <dgm:prSet/>
      <dgm:spPr/>
      <dgm:t>
        <a:bodyPr/>
        <a:lstStyle/>
        <a:p>
          <a:r>
            <a:rPr lang="en-US" dirty="0">
              <a:solidFill>
                <a:schemeClr val="bg1"/>
              </a:solidFill>
            </a:rPr>
            <a:t>NASTRAN for modal analysis</a:t>
          </a:r>
        </a:p>
      </dgm:t>
    </dgm:pt>
    <dgm:pt modelId="{EE845B2A-7C84-4DF4-BF43-3C77689951A6}" type="parTrans" cxnId="{C9B271CF-2356-44FF-9DCD-320D9ADDF5DF}">
      <dgm:prSet/>
      <dgm:spPr/>
      <dgm:t>
        <a:bodyPr/>
        <a:lstStyle/>
        <a:p>
          <a:endParaRPr lang="en-US"/>
        </a:p>
      </dgm:t>
    </dgm:pt>
    <dgm:pt modelId="{113C8BE0-DAF1-4E05-A6FF-53EB615E6F29}" type="sibTrans" cxnId="{C9B271CF-2356-44FF-9DCD-320D9ADDF5DF}">
      <dgm:prSet/>
      <dgm:spPr/>
      <dgm:t>
        <a:bodyPr/>
        <a:lstStyle/>
        <a:p>
          <a:endParaRPr lang="en-US"/>
        </a:p>
      </dgm:t>
    </dgm:pt>
    <dgm:pt modelId="{4B6E321A-503F-48E2-8780-844744831AB2}">
      <dgm:prSet/>
      <dgm:spPr/>
      <dgm:t>
        <a:bodyPr/>
        <a:lstStyle/>
        <a:p>
          <a:r>
            <a:rPr lang="en-US" dirty="0">
              <a:solidFill>
                <a:schemeClr val="bg1"/>
              </a:solidFill>
            </a:rPr>
            <a:t>Methodology for tests, including those with human subjects</a:t>
          </a:r>
        </a:p>
      </dgm:t>
    </dgm:pt>
    <dgm:pt modelId="{53739F75-41E5-4627-B48F-D050FC007B17}" type="parTrans" cxnId="{B8AD824E-DF62-4F60-ACBB-344B5FA4D9BC}">
      <dgm:prSet/>
      <dgm:spPr/>
      <dgm:t>
        <a:bodyPr/>
        <a:lstStyle/>
        <a:p>
          <a:endParaRPr lang="en-US"/>
        </a:p>
      </dgm:t>
    </dgm:pt>
    <dgm:pt modelId="{C47DEAFC-ACEF-4368-8E32-2BE91E96C1DE}" type="sibTrans" cxnId="{B8AD824E-DF62-4F60-ACBB-344B5FA4D9BC}">
      <dgm:prSet/>
      <dgm:spPr/>
      <dgm:t>
        <a:bodyPr/>
        <a:lstStyle/>
        <a:p>
          <a:endParaRPr lang="en-US"/>
        </a:p>
      </dgm:t>
    </dgm:pt>
    <dgm:pt modelId="{7AF38868-95E0-4889-B4A8-1E3973D41368}">
      <dgm:prSet/>
      <dgm:spPr/>
      <dgm:t>
        <a:bodyPr/>
        <a:lstStyle/>
        <a:p>
          <a:r>
            <a:rPr lang="en-US" dirty="0">
              <a:solidFill>
                <a:schemeClr val="bg1"/>
              </a:solidFill>
            </a:rPr>
            <a:t>Methods of characterizing loads and dynamics experimentally</a:t>
          </a:r>
        </a:p>
      </dgm:t>
    </dgm:pt>
    <dgm:pt modelId="{6E636178-5530-4DD0-BD7B-DCB77D88E262}" type="sibTrans" cxnId="{BB584F43-5A86-44D2-8F4D-05FFFACFDDD8}">
      <dgm:prSet/>
      <dgm:spPr/>
      <dgm:t>
        <a:bodyPr/>
        <a:lstStyle/>
        <a:p>
          <a:endParaRPr lang="en-US"/>
        </a:p>
      </dgm:t>
    </dgm:pt>
    <dgm:pt modelId="{FCF1734A-D535-433E-8D0F-81C371536EB9}" type="parTrans" cxnId="{BB584F43-5A86-44D2-8F4D-05FFFACFDDD8}">
      <dgm:prSet/>
      <dgm:spPr/>
      <dgm:t>
        <a:bodyPr/>
        <a:lstStyle/>
        <a:p>
          <a:endParaRPr lang="en-US"/>
        </a:p>
      </dgm:t>
    </dgm:pt>
    <dgm:pt modelId="{DD8FA434-53DF-45FC-BEEB-FED68501BB0D}">
      <dgm:prSet/>
      <dgm:spPr/>
      <dgm:t>
        <a:bodyPr/>
        <a:lstStyle/>
        <a:p>
          <a:r>
            <a:rPr lang="en-US" dirty="0">
              <a:solidFill>
                <a:schemeClr val="bg1"/>
              </a:solidFill>
            </a:rPr>
            <a:t>Formal testing procedures</a:t>
          </a:r>
        </a:p>
      </dgm:t>
    </dgm:pt>
    <dgm:pt modelId="{4B74DC17-83F7-47BF-BA1C-9353C193FB31}" type="parTrans" cxnId="{B71A1E65-CB94-4D8C-A34D-0E95F2558BCA}">
      <dgm:prSet/>
      <dgm:spPr/>
      <dgm:t>
        <a:bodyPr/>
        <a:lstStyle/>
        <a:p>
          <a:endParaRPr lang="en-US"/>
        </a:p>
      </dgm:t>
    </dgm:pt>
    <dgm:pt modelId="{0A155D79-DA73-4C15-AB66-8D209ACA3392}" type="sibTrans" cxnId="{B71A1E65-CB94-4D8C-A34D-0E95F2558BCA}">
      <dgm:prSet/>
      <dgm:spPr/>
      <dgm:t>
        <a:bodyPr/>
        <a:lstStyle/>
        <a:p>
          <a:endParaRPr lang="en-US"/>
        </a:p>
      </dgm:t>
    </dgm:pt>
    <dgm:pt modelId="{E34252BE-33CE-4663-88EB-D83C91E7BE9A}">
      <dgm:prSet/>
      <dgm:spPr/>
      <dgm:t>
        <a:bodyPr/>
        <a:lstStyle/>
        <a:p>
          <a:r>
            <a:rPr lang="en-US" dirty="0">
              <a:solidFill>
                <a:schemeClr val="bg1"/>
              </a:solidFill>
            </a:rPr>
            <a:t>Machining and tool use</a:t>
          </a:r>
        </a:p>
      </dgm:t>
    </dgm:pt>
    <dgm:pt modelId="{F703B86B-E0C3-45C5-9946-BAE64F79AF6D}" type="parTrans" cxnId="{BFE5A9ED-9D68-41B0-948C-89B62FE4B126}">
      <dgm:prSet/>
      <dgm:spPr/>
      <dgm:t>
        <a:bodyPr/>
        <a:lstStyle/>
        <a:p>
          <a:endParaRPr lang="en-US"/>
        </a:p>
      </dgm:t>
    </dgm:pt>
    <dgm:pt modelId="{BE82BA67-7971-468B-B1EF-413268BAB07B}" type="sibTrans" cxnId="{BFE5A9ED-9D68-41B0-948C-89B62FE4B126}">
      <dgm:prSet/>
      <dgm:spPr/>
      <dgm:t>
        <a:bodyPr/>
        <a:lstStyle/>
        <a:p>
          <a:endParaRPr lang="en-US"/>
        </a:p>
      </dgm:t>
    </dgm:pt>
    <dgm:pt modelId="{00A6804C-A78B-43B4-95AD-4216CEDECC03}" type="pres">
      <dgm:prSet presAssocID="{A306314D-814E-43CA-9E77-6C4677475834}" presName="linear" presStyleCnt="0">
        <dgm:presLayoutVars>
          <dgm:animLvl val="lvl"/>
          <dgm:resizeHandles val="exact"/>
        </dgm:presLayoutVars>
      </dgm:prSet>
      <dgm:spPr/>
    </dgm:pt>
    <dgm:pt modelId="{7C2096B3-0F6F-4AC9-843F-5B4C07CE1395}" type="pres">
      <dgm:prSet presAssocID="{A5498ED0-8DA2-4332-B7CD-8993AC3E8C03}" presName="parentText" presStyleLbl="node1" presStyleIdx="0" presStyleCnt="3">
        <dgm:presLayoutVars>
          <dgm:chMax val="0"/>
          <dgm:bulletEnabled val="1"/>
        </dgm:presLayoutVars>
      </dgm:prSet>
      <dgm:spPr/>
    </dgm:pt>
    <dgm:pt modelId="{5C55A6DA-E2ED-4D97-B0EB-C061B89B6D84}" type="pres">
      <dgm:prSet presAssocID="{A5498ED0-8DA2-4332-B7CD-8993AC3E8C03}" presName="childText" presStyleLbl="revTx" presStyleIdx="0" presStyleCnt="3">
        <dgm:presLayoutVars>
          <dgm:bulletEnabled val="1"/>
        </dgm:presLayoutVars>
      </dgm:prSet>
      <dgm:spPr/>
    </dgm:pt>
    <dgm:pt modelId="{44A0DE2D-5E7C-408A-9232-810389C48942}" type="pres">
      <dgm:prSet presAssocID="{2DDB7B82-4B87-4268-9A6D-EC26AE0300CC}" presName="parentText" presStyleLbl="node1" presStyleIdx="1" presStyleCnt="3">
        <dgm:presLayoutVars>
          <dgm:chMax val="0"/>
          <dgm:bulletEnabled val="1"/>
        </dgm:presLayoutVars>
      </dgm:prSet>
      <dgm:spPr/>
    </dgm:pt>
    <dgm:pt modelId="{DB2C9D59-6F4A-4196-BF8C-3C3257CE74C1}" type="pres">
      <dgm:prSet presAssocID="{2DDB7B82-4B87-4268-9A6D-EC26AE0300CC}" presName="childText" presStyleLbl="revTx" presStyleIdx="1" presStyleCnt="3">
        <dgm:presLayoutVars>
          <dgm:bulletEnabled val="1"/>
        </dgm:presLayoutVars>
      </dgm:prSet>
      <dgm:spPr/>
    </dgm:pt>
    <dgm:pt modelId="{BFC35E94-DC58-43EF-BAE9-8F886879A817}" type="pres">
      <dgm:prSet presAssocID="{541E9B74-3867-4838-83FD-509E25EDB56A}" presName="parentText" presStyleLbl="node1" presStyleIdx="2" presStyleCnt="3">
        <dgm:presLayoutVars>
          <dgm:chMax val="0"/>
          <dgm:bulletEnabled val="1"/>
        </dgm:presLayoutVars>
      </dgm:prSet>
      <dgm:spPr/>
    </dgm:pt>
    <dgm:pt modelId="{9170E7CE-B1EE-4E9F-AC3B-CDFDA932D5FF}" type="pres">
      <dgm:prSet presAssocID="{541E9B74-3867-4838-83FD-509E25EDB56A}" presName="childText" presStyleLbl="revTx" presStyleIdx="2" presStyleCnt="3">
        <dgm:presLayoutVars>
          <dgm:bulletEnabled val="1"/>
        </dgm:presLayoutVars>
      </dgm:prSet>
      <dgm:spPr/>
    </dgm:pt>
  </dgm:ptLst>
  <dgm:cxnLst>
    <dgm:cxn modelId="{41F07E01-9537-4DE9-A5B9-E06A07DCE726}" type="presOf" srcId="{E34252BE-33CE-4663-88EB-D83C91E7BE9A}" destId="{9170E7CE-B1EE-4E9F-AC3B-CDFDA932D5FF}" srcOrd="0" destOrd="2" presId="urn:microsoft.com/office/officeart/2005/8/layout/vList2"/>
    <dgm:cxn modelId="{A373C70A-3C14-4ED8-8B87-E959B7CD9C98}" srcId="{A5498ED0-8DA2-4332-B7CD-8993AC3E8C03}" destId="{69DBAB37-D57C-4051-9286-53713347A124}" srcOrd="0" destOrd="0" parTransId="{7F850F48-A4FE-40ED-8F70-3A8E5AEBCD3C}" sibTransId="{D7853B0D-B602-4436-B3CB-EF3A2B917442}"/>
    <dgm:cxn modelId="{F3257415-1F22-4D9A-B783-3D45B9A62E40}" type="presOf" srcId="{DD8FA434-53DF-45FC-BEEB-FED68501BB0D}" destId="{9170E7CE-B1EE-4E9F-AC3B-CDFDA932D5FF}" srcOrd="0" destOrd="1" presId="urn:microsoft.com/office/officeart/2005/8/layout/vList2"/>
    <dgm:cxn modelId="{25822E21-8638-49A7-9B0D-DC565A2DD44D}" srcId="{A306314D-814E-43CA-9E77-6C4677475834}" destId="{A5498ED0-8DA2-4332-B7CD-8993AC3E8C03}" srcOrd="0" destOrd="0" parTransId="{7BC1531A-B209-4DA0-BB32-51BB13C1BFE2}" sibTransId="{D1A7E107-C8DC-4D13-8135-3AED96952591}"/>
    <dgm:cxn modelId="{3D8A7D2C-6FD8-45D6-8B26-6B8A50BD4A8B}" srcId="{541E9B74-3867-4838-83FD-509E25EDB56A}" destId="{1B89E53D-CA45-43C0-A387-6DA167DBA0FE}" srcOrd="0" destOrd="0" parTransId="{F947E4CF-9865-484B-BE79-D8C47E82C413}" sibTransId="{99925EE5-319E-491D-BCA9-2914D8F84E67}"/>
    <dgm:cxn modelId="{BB584F43-5A86-44D2-8F4D-05FFFACFDDD8}" srcId="{2DDB7B82-4B87-4268-9A6D-EC26AE0300CC}" destId="{7AF38868-95E0-4889-B4A8-1E3973D41368}" srcOrd="1" destOrd="0" parTransId="{FCF1734A-D535-433E-8D0F-81C371536EB9}" sibTransId="{6E636178-5530-4DD0-BD7B-DCB77D88E262}"/>
    <dgm:cxn modelId="{B71A1E65-CB94-4D8C-A34D-0E95F2558BCA}" srcId="{541E9B74-3867-4838-83FD-509E25EDB56A}" destId="{DD8FA434-53DF-45FC-BEEB-FED68501BB0D}" srcOrd="1" destOrd="0" parTransId="{4B74DC17-83F7-47BF-BA1C-9353C193FB31}" sibTransId="{0A155D79-DA73-4C15-AB66-8D209ACA3392}"/>
    <dgm:cxn modelId="{50963547-0B40-42B9-9D77-EF61BCDED371}" type="presOf" srcId="{D0DB0CAE-0B9B-4A0F-9562-A27CE0A13069}" destId="{DB2C9D59-6F4A-4196-BF8C-3C3257CE74C1}" srcOrd="0" destOrd="0" presId="urn:microsoft.com/office/officeart/2005/8/layout/vList2"/>
    <dgm:cxn modelId="{B8AD824E-DF62-4F60-ACBB-344B5FA4D9BC}" srcId="{2DDB7B82-4B87-4268-9A6D-EC26AE0300CC}" destId="{4B6E321A-503F-48E2-8780-844744831AB2}" srcOrd="2" destOrd="0" parTransId="{53739F75-41E5-4627-B48F-D050FC007B17}" sibTransId="{C47DEAFC-ACEF-4368-8E32-2BE91E96C1DE}"/>
    <dgm:cxn modelId="{6B62924F-8B16-4413-9C38-AAC96F44E599}" type="presOf" srcId="{7AF38868-95E0-4889-B4A8-1E3973D41368}" destId="{DB2C9D59-6F4A-4196-BF8C-3C3257CE74C1}" srcOrd="0" destOrd="1" presId="urn:microsoft.com/office/officeart/2005/8/layout/vList2"/>
    <dgm:cxn modelId="{D3FB9D79-4466-4789-8AD9-4F78CB8B5766}" type="presOf" srcId="{1F7CEA91-0997-4BFC-8F9E-B59FD031A9EB}" destId="{5C55A6DA-E2ED-4D97-B0EB-C061B89B6D84}" srcOrd="0" destOrd="1" presId="urn:microsoft.com/office/officeart/2005/8/layout/vList2"/>
    <dgm:cxn modelId="{0C96FB80-76E9-4F48-AA6E-49DB777BC98E}" type="presOf" srcId="{69DBAB37-D57C-4051-9286-53713347A124}" destId="{5C55A6DA-E2ED-4D97-B0EB-C061B89B6D84}" srcOrd="0" destOrd="0" presId="urn:microsoft.com/office/officeart/2005/8/layout/vList2"/>
    <dgm:cxn modelId="{7AE45489-3DE3-45F4-ABF7-94AA35E80592}" srcId="{A306314D-814E-43CA-9E77-6C4677475834}" destId="{2DDB7B82-4B87-4268-9A6D-EC26AE0300CC}" srcOrd="1" destOrd="0" parTransId="{9E85B614-07CE-4E22-BEC4-818550CAFC99}" sibTransId="{AB8E658A-25CE-4713-8D75-BD0561B990E0}"/>
    <dgm:cxn modelId="{2C52B29F-41CE-4537-AE89-63A27B406042}" type="presOf" srcId="{A5498ED0-8DA2-4332-B7CD-8993AC3E8C03}" destId="{7C2096B3-0F6F-4AC9-843F-5B4C07CE1395}" srcOrd="0" destOrd="0" presId="urn:microsoft.com/office/officeart/2005/8/layout/vList2"/>
    <dgm:cxn modelId="{9E64FCCA-1119-4CA8-9405-87EBD1250306}" type="presOf" srcId="{541E9B74-3867-4838-83FD-509E25EDB56A}" destId="{BFC35E94-DC58-43EF-BAE9-8F886879A817}" srcOrd="0" destOrd="0" presId="urn:microsoft.com/office/officeart/2005/8/layout/vList2"/>
    <dgm:cxn modelId="{C9B271CF-2356-44FF-9DCD-320D9ADDF5DF}" srcId="{A5498ED0-8DA2-4332-B7CD-8993AC3E8C03}" destId="{1F7CEA91-0997-4BFC-8F9E-B59FD031A9EB}" srcOrd="1" destOrd="0" parTransId="{EE845B2A-7C84-4DF4-BF43-3C77689951A6}" sibTransId="{113C8BE0-DAF1-4E05-A6FF-53EB615E6F29}"/>
    <dgm:cxn modelId="{2AFC3FD4-99D6-42AD-A650-FEBA040470EC}" srcId="{A306314D-814E-43CA-9E77-6C4677475834}" destId="{541E9B74-3867-4838-83FD-509E25EDB56A}" srcOrd="2" destOrd="0" parTransId="{3CA6CC9E-92C9-452B-A29A-B5A7B1E9695A}" sibTransId="{5AFB8B7A-7A93-478A-8C93-82DE8A787A78}"/>
    <dgm:cxn modelId="{EE3FC6D9-94A2-4997-97DA-8E3F4EBEFE0F}" type="presOf" srcId="{1B89E53D-CA45-43C0-A387-6DA167DBA0FE}" destId="{9170E7CE-B1EE-4E9F-AC3B-CDFDA932D5FF}" srcOrd="0" destOrd="0" presId="urn:microsoft.com/office/officeart/2005/8/layout/vList2"/>
    <dgm:cxn modelId="{76ED8CE0-BB53-41F7-815C-87334B5EAF65}" type="presOf" srcId="{2DDB7B82-4B87-4268-9A6D-EC26AE0300CC}" destId="{44A0DE2D-5E7C-408A-9232-810389C48942}" srcOrd="0" destOrd="0" presId="urn:microsoft.com/office/officeart/2005/8/layout/vList2"/>
    <dgm:cxn modelId="{3A806AE5-9FE1-4E5F-860D-2674CA404CA1}" type="presOf" srcId="{A306314D-814E-43CA-9E77-6C4677475834}" destId="{00A6804C-A78B-43B4-95AD-4216CEDECC03}" srcOrd="0" destOrd="0" presId="urn:microsoft.com/office/officeart/2005/8/layout/vList2"/>
    <dgm:cxn modelId="{BFE5A9ED-9D68-41B0-948C-89B62FE4B126}" srcId="{541E9B74-3867-4838-83FD-509E25EDB56A}" destId="{E34252BE-33CE-4663-88EB-D83C91E7BE9A}" srcOrd="2" destOrd="0" parTransId="{F703B86B-E0C3-45C5-9946-BAE64F79AF6D}" sibTransId="{BE82BA67-7971-468B-B1EF-413268BAB07B}"/>
    <dgm:cxn modelId="{3FD6AAF9-5A49-4283-ACF7-56D446D1CAFB}" srcId="{2DDB7B82-4B87-4268-9A6D-EC26AE0300CC}" destId="{D0DB0CAE-0B9B-4A0F-9562-A27CE0A13069}" srcOrd="0" destOrd="0" parTransId="{85130FB2-FC46-48A5-9FEF-3FF6E3D71A7A}" sibTransId="{4FDFE3B9-D74B-414D-A21E-5DF40C952DCC}"/>
    <dgm:cxn modelId="{712B59FF-B032-4F1A-9866-D5ADA6200998}" type="presOf" srcId="{4B6E321A-503F-48E2-8780-844744831AB2}" destId="{DB2C9D59-6F4A-4196-BF8C-3C3257CE74C1}" srcOrd="0" destOrd="2" presId="urn:microsoft.com/office/officeart/2005/8/layout/vList2"/>
    <dgm:cxn modelId="{39B0C817-FDD7-49FD-ABFE-A088FD3DEB2C}" type="presParOf" srcId="{00A6804C-A78B-43B4-95AD-4216CEDECC03}" destId="{7C2096B3-0F6F-4AC9-843F-5B4C07CE1395}" srcOrd="0" destOrd="0" presId="urn:microsoft.com/office/officeart/2005/8/layout/vList2"/>
    <dgm:cxn modelId="{AFDCD37E-3AE5-41E2-A1DB-92F94D536364}" type="presParOf" srcId="{00A6804C-A78B-43B4-95AD-4216CEDECC03}" destId="{5C55A6DA-E2ED-4D97-B0EB-C061B89B6D84}" srcOrd="1" destOrd="0" presId="urn:microsoft.com/office/officeart/2005/8/layout/vList2"/>
    <dgm:cxn modelId="{B67F812E-52FC-41C4-983C-12CFC6C91A28}" type="presParOf" srcId="{00A6804C-A78B-43B4-95AD-4216CEDECC03}" destId="{44A0DE2D-5E7C-408A-9232-810389C48942}" srcOrd="2" destOrd="0" presId="urn:microsoft.com/office/officeart/2005/8/layout/vList2"/>
    <dgm:cxn modelId="{1D1C8AB6-E32F-4BAE-B141-1EA309284D72}" type="presParOf" srcId="{00A6804C-A78B-43B4-95AD-4216CEDECC03}" destId="{DB2C9D59-6F4A-4196-BF8C-3C3257CE74C1}" srcOrd="3" destOrd="0" presId="urn:microsoft.com/office/officeart/2005/8/layout/vList2"/>
    <dgm:cxn modelId="{37A6F004-6C80-4C98-960B-CAB08A68CEE7}" type="presParOf" srcId="{00A6804C-A78B-43B4-95AD-4216CEDECC03}" destId="{BFC35E94-DC58-43EF-BAE9-8F886879A817}" srcOrd="4" destOrd="0" presId="urn:microsoft.com/office/officeart/2005/8/layout/vList2"/>
    <dgm:cxn modelId="{9DDA4271-61F3-460F-A091-20346E940C36}" type="presParOf" srcId="{00A6804C-A78B-43B4-95AD-4216CEDECC03}" destId="{9170E7CE-B1EE-4E9F-AC3B-CDFDA932D5FF}"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8185C61-6162-4AE0-A0D4-96C6F3216925}" type="doc">
      <dgm:prSet loTypeId="urn:microsoft.com/office/officeart/2008/layout/CaptionedPictures" loCatId="picture" qsTypeId="urn:microsoft.com/office/officeart/2005/8/quickstyle/simple1" qsCatId="simple" csTypeId="urn:microsoft.com/office/officeart/2005/8/colors/colorful5" csCatId="colorful" phldr="1"/>
      <dgm:spPr/>
      <dgm:t>
        <a:bodyPr/>
        <a:lstStyle/>
        <a:p>
          <a:endParaRPr lang="en-US"/>
        </a:p>
      </dgm:t>
    </dgm:pt>
    <dgm:pt modelId="{DC36AEB1-8CB8-41D7-BF80-3A69F7510ED2}">
      <dgm:prSet phldrT="[Text]"/>
      <dgm:spPr/>
      <dgm:t>
        <a:bodyPr/>
        <a:lstStyle/>
        <a:p>
          <a:r>
            <a:rPr lang="en-US"/>
            <a:t>Test Option A</a:t>
          </a:r>
        </a:p>
      </dgm:t>
    </dgm:pt>
    <dgm:pt modelId="{D3CCDCE0-E002-4C72-8A05-EA6676C13086}" type="parTrans" cxnId="{FDA17F59-D2C5-471F-8DE8-AAE586D88043}">
      <dgm:prSet/>
      <dgm:spPr/>
      <dgm:t>
        <a:bodyPr/>
        <a:lstStyle/>
        <a:p>
          <a:endParaRPr lang="en-US"/>
        </a:p>
      </dgm:t>
    </dgm:pt>
    <dgm:pt modelId="{D3EA1018-D35D-466C-93FF-F0C33EFC6CFB}" type="sibTrans" cxnId="{FDA17F59-D2C5-471F-8DE8-AAE586D88043}">
      <dgm:prSet/>
      <dgm:spPr/>
      <dgm:t>
        <a:bodyPr/>
        <a:lstStyle/>
        <a:p>
          <a:endParaRPr lang="en-US"/>
        </a:p>
      </dgm:t>
    </dgm:pt>
    <dgm:pt modelId="{04493C3A-851F-4D70-A49A-7A8102F0E94E}">
      <dgm:prSet phldrT="[Text]"/>
      <dgm:spPr/>
      <dgm:t>
        <a:bodyPr/>
        <a:lstStyle/>
        <a:p>
          <a:r>
            <a:rPr lang="en-US"/>
            <a:t>Carabiner slides down incline, measure force due to friction using angle and measured acceleration/force needed</a:t>
          </a:r>
        </a:p>
      </dgm:t>
    </dgm:pt>
    <dgm:pt modelId="{0A42F38E-1918-41D3-A7CF-108DAA9F3CA7}" type="parTrans" cxnId="{A0F326CB-91BF-4E45-BD2C-A43A697732B5}">
      <dgm:prSet/>
      <dgm:spPr/>
      <dgm:t>
        <a:bodyPr/>
        <a:lstStyle/>
        <a:p>
          <a:endParaRPr lang="en-US"/>
        </a:p>
      </dgm:t>
    </dgm:pt>
    <dgm:pt modelId="{4AE40E26-C0E4-4E46-8D5D-0738DABB32B0}" type="sibTrans" cxnId="{A0F326CB-91BF-4E45-BD2C-A43A697732B5}">
      <dgm:prSet/>
      <dgm:spPr/>
      <dgm:t>
        <a:bodyPr/>
        <a:lstStyle/>
        <a:p>
          <a:endParaRPr lang="en-US"/>
        </a:p>
      </dgm:t>
    </dgm:pt>
    <dgm:pt modelId="{8245DC30-4065-40A5-80D7-E6C64D5F6A7C}">
      <dgm:prSet phldrT="[Text]"/>
      <dgm:spPr/>
      <dgm:t>
        <a:bodyPr/>
        <a:lstStyle/>
        <a:p>
          <a:r>
            <a:rPr lang="en-US"/>
            <a:t>Test Option B</a:t>
          </a:r>
        </a:p>
      </dgm:t>
    </dgm:pt>
    <dgm:pt modelId="{9A8C2D31-E703-4C8C-9AAE-2E7A2CDD03C9}" type="parTrans" cxnId="{A29E1B8C-D579-45D3-8549-7C703865766A}">
      <dgm:prSet/>
      <dgm:spPr/>
      <dgm:t>
        <a:bodyPr/>
        <a:lstStyle/>
        <a:p>
          <a:endParaRPr lang="en-US"/>
        </a:p>
      </dgm:t>
    </dgm:pt>
    <dgm:pt modelId="{992B918C-6704-432E-925E-2B1D2EAAAB36}" type="sibTrans" cxnId="{A29E1B8C-D579-45D3-8549-7C703865766A}">
      <dgm:prSet/>
      <dgm:spPr/>
      <dgm:t>
        <a:bodyPr/>
        <a:lstStyle/>
        <a:p>
          <a:endParaRPr lang="en-US"/>
        </a:p>
      </dgm:t>
    </dgm:pt>
    <dgm:pt modelId="{48276EAF-1EEF-4F9F-B1D4-80BDBD2EC562}">
      <dgm:prSet phldrT="[Text]"/>
      <dgm:spPr/>
      <dgm:t>
        <a:bodyPr/>
        <a:lstStyle/>
        <a:p>
          <a:r>
            <a:rPr lang="en-US"/>
            <a:t>Weighted carabiner attached to pulling line over pulley. Friction force measured by weights needed to start motion</a:t>
          </a:r>
        </a:p>
      </dgm:t>
    </dgm:pt>
    <dgm:pt modelId="{1A544A68-DBB9-4442-9F3A-37293419B9A2}" type="parTrans" cxnId="{AD472966-473E-4B5B-9752-73B6C226AEFE}">
      <dgm:prSet/>
      <dgm:spPr/>
      <dgm:t>
        <a:bodyPr/>
        <a:lstStyle/>
        <a:p>
          <a:endParaRPr lang="en-US"/>
        </a:p>
      </dgm:t>
    </dgm:pt>
    <dgm:pt modelId="{8CE0CDD0-78A7-45D0-BD15-89EAF6E1CB2E}" type="sibTrans" cxnId="{AD472966-473E-4B5B-9752-73B6C226AEFE}">
      <dgm:prSet/>
      <dgm:spPr/>
      <dgm:t>
        <a:bodyPr/>
        <a:lstStyle/>
        <a:p>
          <a:endParaRPr lang="en-US"/>
        </a:p>
      </dgm:t>
    </dgm:pt>
    <dgm:pt modelId="{666528BD-46A6-4871-AFD4-108C37E8C8CF}">
      <dgm:prSet phldrT="[Text]"/>
      <dgm:spPr/>
      <dgm:t>
        <a:bodyPr/>
        <a:lstStyle/>
        <a:p>
          <a:r>
            <a:rPr lang="en-US"/>
            <a:t> Test Option C</a:t>
          </a:r>
        </a:p>
      </dgm:t>
    </dgm:pt>
    <dgm:pt modelId="{991AD627-D81B-4867-850D-8466BCFCC64C}" type="parTrans" cxnId="{ADDCD8C8-DF15-491F-95DE-EFCFFD3C8244}">
      <dgm:prSet/>
      <dgm:spPr/>
      <dgm:t>
        <a:bodyPr/>
        <a:lstStyle/>
        <a:p>
          <a:endParaRPr lang="en-US"/>
        </a:p>
      </dgm:t>
    </dgm:pt>
    <dgm:pt modelId="{8DD51156-716E-44E6-A753-196927B6936E}" type="sibTrans" cxnId="{ADDCD8C8-DF15-491F-95DE-EFCFFD3C8244}">
      <dgm:prSet/>
      <dgm:spPr/>
      <dgm:t>
        <a:bodyPr/>
        <a:lstStyle/>
        <a:p>
          <a:endParaRPr lang="en-US"/>
        </a:p>
      </dgm:t>
    </dgm:pt>
    <dgm:pt modelId="{D4C4D4B9-3F32-4163-B988-102A3FEDA7DC}">
      <dgm:prSet phldrT="[Text]"/>
      <dgm:spPr/>
      <dgm:t>
        <a:bodyPr/>
        <a:lstStyle/>
        <a:p>
          <a:r>
            <a:rPr lang="en-US"/>
            <a:t>Weighted carabiner pulled at constant rate by person with a spring scale. Friction force measured directly from scale</a:t>
          </a:r>
        </a:p>
      </dgm:t>
    </dgm:pt>
    <dgm:pt modelId="{199B097D-4786-4648-9477-BC5160240B9C}" type="parTrans" cxnId="{4BBFA8E5-CA7D-4734-9FAE-86F4686BF729}">
      <dgm:prSet/>
      <dgm:spPr/>
      <dgm:t>
        <a:bodyPr/>
        <a:lstStyle/>
        <a:p>
          <a:endParaRPr lang="en-US"/>
        </a:p>
      </dgm:t>
    </dgm:pt>
    <dgm:pt modelId="{0A8F04FC-F2D3-40E0-8411-E361AFC9FBE8}" type="sibTrans" cxnId="{4BBFA8E5-CA7D-4734-9FAE-86F4686BF729}">
      <dgm:prSet/>
      <dgm:spPr/>
      <dgm:t>
        <a:bodyPr/>
        <a:lstStyle/>
        <a:p>
          <a:endParaRPr lang="en-US"/>
        </a:p>
      </dgm:t>
    </dgm:pt>
    <dgm:pt modelId="{4F8933DD-9F04-4A7E-BF1B-C1392A5A29F6}" type="pres">
      <dgm:prSet presAssocID="{98185C61-6162-4AE0-A0D4-96C6F3216925}" presName="Name0" presStyleCnt="0">
        <dgm:presLayoutVars>
          <dgm:chMax/>
          <dgm:chPref/>
          <dgm:dir/>
        </dgm:presLayoutVars>
      </dgm:prSet>
      <dgm:spPr/>
    </dgm:pt>
    <dgm:pt modelId="{C0DA5C5F-FAA4-4A37-B57A-D70AE2BD095D}" type="pres">
      <dgm:prSet presAssocID="{DC36AEB1-8CB8-41D7-BF80-3A69F7510ED2}" presName="composite" presStyleCnt="0">
        <dgm:presLayoutVars>
          <dgm:chMax val="1"/>
          <dgm:chPref val="1"/>
        </dgm:presLayoutVars>
      </dgm:prSet>
      <dgm:spPr/>
    </dgm:pt>
    <dgm:pt modelId="{3DC28398-C914-4AA2-B945-1CF1624AB067}" type="pres">
      <dgm:prSet presAssocID="{DC36AEB1-8CB8-41D7-BF80-3A69F7510ED2}" presName="Accent" presStyleLbl="trAlignAcc1" presStyleIdx="0" presStyleCnt="3">
        <dgm:presLayoutVars>
          <dgm:chMax val="0"/>
          <dgm:chPref val="0"/>
        </dgm:presLayoutVars>
      </dgm:prSet>
      <dgm:spPr/>
    </dgm:pt>
    <dgm:pt modelId="{4D92A57F-9295-42E8-A0B4-C3FAEFDD54E1}" type="pres">
      <dgm:prSet presAssocID="{DC36AEB1-8CB8-41D7-BF80-3A69F7510ED2}" presName="Image" presStyleLbl="alignImgPlace1" presStyleIdx="0" presStyleCnt="3" custAng="0" custLinFactNeighborX="-1181">
        <dgm:presLayoutVars>
          <dgm:chMax val="0"/>
          <dgm:chPref val="0"/>
        </dgm:presLayoutVars>
      </dgm:prSet>
      <dgm:spPr>
        <a:blipFill>
          <a:blip xmlns:r="http://schemas.openxmlformats.org/officeDocument/2006/relationships" r:embed="rId1"/>
          <a:srcRect/>
          <a:stretch>
            <a:fillRect t="-7000" b="-7000"/>
          </a:stretch>
        </a:blipFill>
      </dgm:spPr>
    </dgm:pt>
    <dgm:pt modelId="{B0B148BE-F467-446E-BDE3-30D45C9046C0}" type="pres">
      <dgm:prSet presAssocID="{DC36AEB1-8CB8-41D7-BF80-3A69F7510ED2}" presName="ChildComposite" presStyleCnt="0"/>
      <dgm:spPr/>
    </dgm:pt>
    <dgm:pt modelId="{209B420A-0293-4814-A2F0-2F685B1F7A34}" type="pres">
      <dgm:prSet presAssocID="{DC36AEB1-8CB8-41D7-BF80-3A69F7510ED2}" presName="Child" presStyleLbl="node1" presStyleIdx="0" presStyleCnt="3">
        <dgm:presLayoutVars>
          <dgm:chMax val="0"/>
          <dgm:chPref val="0"/>
          <dgm:bulletEnabled val="1"/>
        </dgm:presLayoutVars>
      </dgm:prSet>
      <dgm:spPr/>
    </dgm:pt>
    <dgm:pt modelId="{1640C177-CCE1-4801-8DB9-04AB408C02E2}" type="pres">
      <dgm:prSet presAssocID="{DC36AEB1-8CB8-41D7-BF80-3A69F7510ED2}" presName="Parent" presStyleLbl="revTx" presStyleIdx="0" presStyleCnt="3">
        <dgm:presLayoutVars>
          <dgm:chMax val="1"/>
          <dgm:chPref val="0"/>
          <dgm:bulletEnabled val="1"/>
        </dgm:presLayoutVars>
      </dgm:prSet>
      <dgm:spPr/>
    </dgm:pt>
    <dgm:pt modelId="{3805556B-EE66-47F8-A6DB-29505D393E9A}" type="pres">
      <dgm:prSet presAssocID="{D3EA1018-D35D-466C-93FF-F0C33EFC6CFB}" presName="sibTrans" presStyleCnt="0"/>
      <dgm:spPr/>
    </dgm:pt>
    <dgm:pt modelId="{0E9CC15C-99F5-4487-A106-E293B9DA78E2}" type="pres">
      <dgm:prSet presAssocID="{8245DC30-4065-40A5-80D7-E6C64D5F6A7C}" presName="composite" presStyleCnt="0">
        <dgm:presLayoutVars>
          <dgm:chMax val="1"/>
          <dgm:chPref val="1"/>
        </dgm:presLayoutVars>
      </dgm:prSet>
      <dgm:spPr/>
    </dgm:pt>
    <dgm:pt modelId="{93723A32-D14A-4EB6-B9AD-91FB507B7326}" type="pres">
      <dgm:prSet presAssocID="{8245DC30-4065-40A5-80D7-E6C64D5F6A7C}" presName="Accent" presStyleLbl="trAlignAcc1" presStyleIdx="1" presStyleCnt="3">
        <dgm:presLayoutVars>
          <dgm:chMax val="0"/>
          <dgm:chPref val="0"/>
        </dgm:presLayoutVars>
      </dgm:prSet>
      <dgm:spPr/>
    </dgm:pt>
    <dgm:pt modelId="{21724786-FF6D-4D3F-860E-2FA8ABC9A691}" type="pres">
      <dgm:prSet presAssocID="{8245DC30-4065-40A5-80D7-E6C64D5F6A7C}" presName="Image" presStyleLbl="alignImgPlace1" presStyleIdx="1" presStyleCnt="3">
        <dgm:presLayoutVars>
          <dgm:chMax val="0"/>
          <dgm:chPref val="0"/>
        </dgm:presLayoutVars>
      </dgm:prSet>
      <dgm:spPr>
        <a:blipFill>
          <a:blip xmlns:r="http://schemas.openxmlformats.org/officeDocument/2006/relationships" r:embed="rId2"/>
          <a:srcRect/>
          <a:stretch>
            <a:fillRect l="-3000" r="-3000"/>
          </a:stretch>
        </a:blipFill>
      </dgm:spPr>
    </dgm:pt>
    <dgm:pt modelId="{8C8228D7-E477-4105-B9C3-BE0AF647D70E}" type="pres">
      <dgm:prSet presAssocID="{8245DC30-4065-40A5-80D7-E6C64D5F6A7C}" presName="ChildComposite" presStyleCnt="0"/>
      <dgm:spPr/>
    </dgm:pt>
    <dgm:pt modelId="{2A5F8B05-1ADD-4155-BFC2-55554963359E}" type="pres">
      <dgm:prSet presAssocID="{8245DC30-4065-40A5-80D7-E6C64D5F6A7C}" presName="Child" presStyleLbl="node1" presStyleIdx="1" presStyleCnt="3">
        <dgm:presLayoutVars>
          <dgm:chMax val="0"/>
          <dgm:chPref val="0"/>
          <dgm:bulletEnabled val="1"/>
        </dgm:presLayoutVars>
      </dgm:prSet>
      <dgm:spPr/>
    </dgm:pt>
    <dgm:pt modelId="{506CAC4B-8894-4BAB-B42B-927BDDF1D3A3}" type="pres">
      <dgm:prSet presAssocID="{8245DC30-4065-40A5-80D7-E6C64D5F6A7C}" presName="Parent" presStyleLbl="revTx" presStyleIdx="1" presStyleCnt="3">
        <dgm:presLayoutVars>
          <dgm:chMax val="1"/>
          <dgm:chPref val="0"/>
          <dgm:bulletEnabled val="1"/>
        </dgm:presLayoutVars>
      </dgm:prSet>
      <dgm:spPr/>
    </dgm:pt>
    <dgm:pt modelId="{3C10CBED-4A50-45E0-9D29-9D8F02233F3E}" type="pres">
      <dgm:prSet presAssocID="{992B918C-6704-432E-925E-2B1D2EAAAB36}" presName="sibTrans" presStyleCnt="0"/>
      <dgm:spPr/>
    </dgm:pt>
    <dgm:pt modelId="{FBB47F7A-BB1A-4EFA-BB22-32C8967DF7E6}" type="pres">
      <dgm:prSet presAssocID="{666528BD-46A6-4871-AFD4-108C37E8C8CF}" presName="composite" presStyleCnt="0">
        <dgm:presLayoutVars>
          <dgm:chMax val="1"/>
          <dgm:chPref val="1"/>
        </dgm:presLayoutVars>
      </dgm:prSet>
      <dgm:spPr/>
    </dgm:pt>
    <dgm:pt modelId="{E3AC682E-12C0-47AF-B656-B10B29B8971E}" type="pres">
      <dgm:prSet presAssocID="{666528BD-46A6-4871-AFD4-108C37E8C8CF}" presName="Accent" presStyleLbl="trAlignAcc1" presStyleIdx="2" presStyleCnt="3">
        <dgm:presLayoutVars>
          <dgm:chMax val="0"/>
          <dgm:chPref val="0"/>
        </dgm:presLayoutVars>
      </dgm:prSet>
      <dgm:spPr/>
    </dgm:pt>
    <dgm:pt modelId="{A7706456-5845-4A6E-BBD6-ED2CC1B59FC0}" type="pres">
      <dgm:prSet presAssocID="{666528BD-46A6-4871-AFD4-108C37E8C8CF}" presName="Image" presStyleLbl="alignImgPlace1" presStyleIdx="2" presStyleCnt="3" custAng="0">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dgm:spPr>
    </dgm:pt>
    <dgm:pt modelId="{840FAB3C-3BB5-4494-AD95-07A4254C421A}" type="pres">
      <dgm:prSet presAssocID="{666528BD-46A6-4871-AFD4-108C37E8C8CF}" presName="ChildComposite" presStyleCnt="0"/>
      <dgm:spPr/>
    </dgm:pt>
    <dgm:pt modelId="{4318504B-CEED-41EE-A9C4-44CEF6B47DF4}" type="pres">
      <dgm:prSet presAssocID="{666528BD-46A6-4871-AFD4-108C37E8C8CF}" presName="Child" presStyleLbl="node1" presStyleIdx="2" presStyleCnt="3">
        <dgm:presLayoutVars>
          <dgm:chMax val="0"/>
          <dgm:chPref val="0"/>
          <dgm:bulletEnabled val="1"/>
        </dgm:presLayoutVars>
      </dgm:prSet>
      <dgm:spPr/>
    </dgm:pt>
    <dgm:pt modelId="{545AC25B-FA02-4AB0-BCE8-6644F69CE59E}" type="pres">
      <dgm:prSet presAssocID="{666528BD-46A6-4871-AFD4-108C37E8C8CF}" presName="Parent" presStyleLbl="revTx" presStyleIdx="2" presStyleCnt="3">
        <dgm:presLayoutVars>
          <dgm:chMax val="1"/>
          <dgm:chPref val="0"/>
          <dgm:bulletEnabled val="1"/>
        </dgm:presLayoutVars>
      </dgm:prSet>
      <dgm:spPr/>
    </dgm:pt>
  </dgm:ptLst>
  <dgm:cxnLst>
    <dgm:cxn modelId="{74A77317-78DA-4869-BBE0-5A80AB01E640}" type="presOf" srcId="{8245DC30-4065-40A5-80D7-E6C64D5F6A7C}" destId="{506CAC4B-8894-4BAB-B42B-927BDDF1D3A3}" srcOrd="0" destOrd="0" presId="urn:microsoft.com/office/officeart/2008/layout/CaptionedPictures"/>
    <dgm:cxn modelId="{3EA2CF60-93C3-4158-813B-A129228A06A4}" type="presOf" srcId="{98185C61-6162-4AE0-A0D4-96C6F3216925}" destId="{4F8933DD-9F04-4A7E-BF1B-C1392A5A29F6}" srcOrd="0" destOrd="0" presId="urn:microsoft.com/office/officeart/2008/layout/CaptionedPictures"/>
    <dgm:cxn modelId="{11544164-46D9-44BA-8848-72A2C0485C82}" type="presOf" srcId="{DC36AEB1-8CB8-41D7-BF80-3A69F7510ED2}" destId="{1640C177-CCE1-4801-8DB9-04AB408C02E2}" srcOrd="0" destOrd="0" presId="urn:microsoft.com/office/officeart/2008/layout/CaptionedPictures"/>
    <dgm:cxn modelId="{AD472966-473E-4B5B-9752-73B6C226AEFE}" srcId="{8245DC30-4065-40A5-80D7-E6C64D5F6A7C}" destId="{48276EAF-1EEF-4F9F-B1D4-80BDBD2EC562}" srcOrd="0" destOrd="0" parTransId="{1A544A68-DBB9-4442-9F3A-37293419B9A2}" sibTransId="{8CE0CDD0-78A7-45D0-BD15-89EAF6E1CB2E}"/>
    <dgm:cxn modelId="{F1FD7D6D-CFF8-462E-B443-A796FEDE47C2}" type="presOf" srcId="{48276EAF-1EEF-4F9F-B1D4-80BDBD2EC562}" destId="{2A5F8B05-1ADD-4155-BFC2-55554963359E}" srcOrd="0" destOrd="0" presId="urn:microsoft.com/office/officeart/2008/layout/CaptionedPictures"/>
    <dgm:cxn modelId="{0F7A4172-815F-4413-9D5B-03DACEDA47DA}" type="presOf" srcId="{D4C4D4B9-3F32-4163-B988-102A3FEDA7DC}" destId="{4318504B-CEED-41EE-A9C4-44CEF6B47DF4}" srcOrd="0" destOrd="0" presId="urn:microsoft.com/office/officeart/2008/layout/CaptionedPictures"/>
    <dgm:cxn modelId="{FDA17F59-D2C5-471F-8DE8-AAE586D88043}" srcId="{98185C61-6162-4AE0-A0D4-96C6F3216925}" destId="{DC36AEB1-8CB8-41D7-BF80-3A69F7510ED2}" srcOrd="0" destOrd="0" parTransId="{D3CCDCE0-E002-4C72-8A05-EA6676C13086}" sibTransId="{D3EA1018-D35D-466C-93FF-F0C33EFC6CFB}"/>
    <dgm:cxn modelId="{A29E1B8C-D579-45D3-8549-7C703865766A}" srcId="{98185C61-6162-4AE0-A0D4-96C6F3216925}" destId="{8245DC30-4065-40A5-80D7-E6C64D5F6A7C}" srcOrd="1" destOrd="0" parTransId="{9A8C2D31-E703-4C8C-9AAE-2E7A2CDD03C9}" sibTransId="{992B918C-6704-432E-925E-2B1D2EAAAB36}"/>
    <dgm:cxn modelId="{459032C0-ABA0-4E94-9F52-BCFD54D2E465}" type="presOf" srcId="{04493C3A-851F-4D70-A49A-7A8102F0E94E}" destId="{209B420A-0293-4814-A2F0-2F685B1F7A34}" srcOrd="0" destOrd="0" presId="urn:microsoft.com/office/officeart/2008/layout/CaptionedPictures"/>
    <dgm:cxn modelId="{ADDCD8C8-DF15-491F-95DE-EFCFFD3C8244}" srcId="{98185C61-6162-4AE0-A0D4-96C6F3216925}" destId="{666528BD-46A6-4871-AFD4-108C37E8C8CF}" srcOrd="2" destOrd="0" parTransId="{991AD627-D81B-4867-850D-8466BCFCC64C}" sibTransId="{8DD51156-716E-44E6-A753-196927B6936E}"/>
    <dgm:cxn modelId="{A0F326CB-91BF-4E45-BD2C-A43A697732B5}" srcId="{DC36AEB1-8CB8-41D7-BF80-3A69F7510ED2}" destId="{04493C3A-851F-4D70-A49A-7A8102F0E94E}" srcOrd="0" destOrd="0" parTransId="{0A42F38E-1918-41D3-A7CF-108DAA9F3CA7}" sibTransId="{4AE40E26-C0E4-4E46-8D5D-0738DABB32B0}"/>
    <dgm:cxn modelId="{2004FCE1-21F7-40F5-B904-48D825E6F4B1}" type="presOf" srcId="{666528BD-46A6-4871-AFD4-108C37E8C8CF}" destId="{545AC25B-FA02-4AB0-BCE8-6644F69CE59E}" srcOrd="0" destOrd="0" presId="urn:microsoft.com/office/officeart/2008/layout/CaptionedPictures"/>
    <dgm:cxn modelId="{4BBFA8E5-CA7D-4734-9FAE-86F4686BF729}" srcId="{666528BD-46A6-4871-AFD4-108C37E8C8CF}" destId="{D4C4D4B9-3F32-4163-B988-102A3FEDA7DC}" srcOrd="0" destOrd="0" parTransId="{199B097D-4786-4648-9477-BC5160240B9C}" sibTransId="{0A8F04FC-F2D3-40E0-8411-E361AFC9FBE8}"/>
    <dgm:cxn modelId="{2F5BB803-7AAF-4EF1-B32F-0A6CC3F32277}" type="presParOf" srcId="{4F8933DD-9F04-4A7E-BF1B-C1392A5A29F6}" destId="{C0DA5C5F-FAA4-4A37-B57A-D70AE2BD095D}" srcOrd="0" destOrd="0" presId="urn:microsoft.com/office/officeart/2008/layout/CaptionedPictures"/>
    <dgm:cxn modelId="{EABB5C1A-0B28-40EA-B725-FC4F53F06A26}" type="presParOf" srcId="{C0DA5C5F-FAA4-4A37-B57A-D70AE2BD095D}" destId="{3DC28398-C914-4AA2-B945-1CF1624AB067}" srcOrd="0" destOrd="0" presId="urn:microsoft.com/office/officeart/2008/layout/CaptionedPictures"/>
    <dgm:cxn modelId="{6FF0D636-B455-41C3-81F0-E768A634F9CD}" type="presParOf" srcId="{C0DA5C5F-FAA4-4A37-B57A-D70AE2BD095D}" destId="{4D92A57F-9295-42E8-A0B4-C3FAEFDD54E1}" srcOrd="1" destOrd="0" presId="urn:microsoft.com/office/officeart/2008/layout/CaptionedPictures"/>
    <dgm:cxn modelId="{DF12F96D-CA0A-4B1E-8B6B-916DBA20DABA}" type="presParOf" srcId="{C0DA5C5F-FAA4-4A37-B57A-D70AE2BD095D}" destId="{B0B148BE-F467-446E-BDE3-30D45C9046C0}" srcOrd="2" destOrd="0" presId="urn:microsoft.com/office/officeart/2008/layout/CaptionedPictures"/>
    <dgm:cxn modelId="{11519383-B0E2-4229-9A91-9902D6257410}" type="presParOf" srcId="{B0B148BE-F467-446E-BDE3-30D45C9046C0}" destId="{209B420A-0293-4814-A2F0-2F685B1F7A34}" srcOrd="0" destOrd="0" presId="urn:microsoft.com/office/officeart/2008/layout/CaptionedPictures"/>
    <dgm:cxn modelId="{A4993384-ED89-4F72-99CE-69C724922BAA}" type="presParOf" srcId="{B0B148BE-F467-446E-BDE3-30D45C9046C0}" destId="{1640C177-CCE1-4801-8DB9-04AB408C02E2}" srcOrd="1" destOrd="0" presId="urn:microsoft.com/office/officeart/2008/layout/CaptionedPictures"/>
    <dgm:cxn modelId="{70640C26-3584-4B0F-A11E-01B17CE5B111}" type="presParOf" srcId="{4F8933DD-9F04-4A7E-BF1B-C1392A5A29F6}" destId="{3805556B-EE66-47F8-A6DB-29505D393E9A}" srcOrd="1" destOrd="0" presId="urn:microsoft.com/office/officeart/2008/layout/CaptionedPictures"/>
    <dgm:cxn modelId="{6EDC908B-978C-4A1C-9CAA-9DF2D718D45C}" type="presParOf" srcId="{4F8933DD-9F04-4A7E-BF1B-C1392A5A29F6}" destId="{0E9CC15C-99F5-4487-A106-E293B9DA78E2}" srcOrd="2" destOrd="0" presId="urn:microsoft.com/office/officeart/2008/layout/CaptionedPictures"/>
    <dgm:cxn modelId="{6E10276D-4B6D-4B34-B44F-3E715561F624}" type="presParOf" srcId="{0E9CC15C-99F5-4487-A106-E293B9DA78E2}" destId="{93723A32-D14A-4EB6-B9AD-91FB507B7326}" srcOrd="0" destOrd="0" presId="urn:microsoft.com/office/officeart/2008/layout/CaptionedPictures"/>
    <dgm:cxn modelId="{CD7BFDE4-E9A0-4E26-9595-02ADE949322F}" type="presParOf" srcId="{0E9CC15C-99F5-4487-A106-E293B9DA78E2}" destId="{21724786-FF6D-4D3F-860E-2FA8ABC9A691}" srcOrd="1" destOrd="0" presId="urn:microsoft.com/office/officeart/2008/layout/CaptionedPictures"/>
    <dgm:cxn modelId="{58507073-CB92-4108-A775-E8AC87D267C1}" type="presParOf" srcId="{0E9CC15C-99F5-4487-A106-E293B9DA78E2}" destId="{8C8228D7-E477-4105-B9C3-BE0AF647D70E}" srcOrd="2" destOrd="0" presId="urn:microsoft.com/office/officeart/2008/layout/CaptionedPictures"/>
    <dgm:cxn modelId="{C575A801-2120-42FF-A621-7441DCF91C3D}" type="presParOf" srcId="{8C8228D7-E477-4105-B9C3-BE0AF647D70E}" destId="{2A5F8B05-1ADD-4155-BFC2-55554963359E}" srcOrd="0" destOrd="0" presId="urn:microsoft.com/office/officeart/2008/layout/CaptionedPictures"/>
    <dgm:cxn modelId="{0A1B0062-0C8E-4B72-82BD-D4C42514FE4C}" type="presParOf" srcId="{8C8228D7-E477-4105-B9C3-BE0AF647D70E}" destId="{506CAC4B-8894-4BAB-B42B-927BDDF1D3A3}" srcOrd="1" destOrd="0" presId="urn:microsoft.com/office/officeart/2008/layout/CaptionedPictures"/>
    <dgm:cxn modelId="{31116555-8806-477F-8B70-F4B41397B71C}" type="presParOf" srcId="{4F8933DD-9F04-4A7E-BF1B-C1392A5A29F6}" destId="{3C10CBED-4A50-45E0-9D29-9D8F02233F3E}" srcOrd="3" destOrd="0" presId="urn:microsoft.com/office/officeart/2008/layout/CaptionedPictures"/>
    <dgm:cxn modelId="{C035F7C3-8913-42B0-AEC1-5E2CAD9DE497}" type="presParOf" srcId="{4F8933DD-9F04-4A7E-BF1B-C1392A5A29F6}" destId="{FBB47F7A-BB1A-4EFA-BB22-32C8967DF7E6}" srcOrd="4" destOrd="0" presId="urn:microsoft.com/office/officeart/2008/layout/CaptionedPictures"/>
    <dgm:cxn modelId="{68B79DD8-D0F4-4CB8-8170-69E421F4D00D}" type="presParOf" srcId="{FBB47F7A-BB1A-4EFA-BB22-32C8967DF7E6}" destId="{E3AC682E-12C0-47AF-B656-B10B29B8971E}" srcOrd="0" destOrd="0" presId="urn:microsoft.com/office/officeart/2008/layout/CaptionedPictures"/>
    <dgm:cxn modelId="{4C0D7D47-AFA5-45FE-8402-6FE75EE1A73E}" type="presParOf" srcId="{FBB47F7A-BB1A-4EFA-BB22-32C8967DF7E6}" destId="{A7706456-5845-4A6E-BBD6-ED2CC1B59FC0}" srcOrd="1" destOrd="0" presId="urn:microsoft.com/office/officeart/2008/layout/CaptionedPictures"/>
    <dgm:cxn modelId="{1D9864BB-6CDB-4AD4-8FAE-83431DC341F7}" type="presParOf" srcId="{FBB47F7A-BB1A-4EFA-BB22-32C8967DF7E6}" destId="{840FAB3C-3BB5-4494-AD95-07A4254C421A}" srcOrd="2" destOrd="0" presId="urn:microsoft.com/office/officeart/2008/layout/CaptionedPictures"/>
    <dgm:cxn modelId="{BBD7D681-06EB-41B4-96B5-78440B6AC617}" type="presParOf" srcId="{840FAB3C-3BB5-4494-AD95-07A4254C421A}" destId="{4318504B-CEED-41EE-A9C4-44CEF6B47DF4}" srcOrd="0" destOrd="0" presId="urn:microsoft.com/office/officeart/2008/layout/CaptionedPictures"/>
    <dgm:cxn modelId="{C0ECA3BD-DCA4-4612-BB0C-047D3BC6772B}" type="presParOf" srcId="{840FAB3C-3BB5-4494-AD95-07A4254C421A}" destId="{545AC25B-FA02-4AB0-BCE8-6644F69CE59E}"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09E9D4-34C0-439B-B38D-270A82BA88F4}">
      <dsp:nvSpPr>
        <dsp:cNvPr id="0" name=""/>
        <dsp:cNvSpPr/>
      </dsp:nvSpPr>
      <dsp:spPr>
        <a:xfrm>
          <a:off x="175633" y="503312"/>
          <a:ext cx="2095142" cy="1795784"/>
        </a:xfrm>
        <a:prstGeom prst="rect">
          <a:avLst/>
        </a:prstGeom>
        <a:blipFill rotWithShape="1">
          <a:blip xmlns:r="http://schemas.openxmlformats.org/officeDocument/2006/relationships" r:embed="rId1"/>
          <a:srcRect/>
          <a:stretch>
            <a:fillRect l="-9000" r="-9000"/>
          </a:stretch>
        </a:blipFill>
        <a:ln w="38100">
          <a:solidFill>
            <a:schemeClr val="accent5"/>
          </a:solidFill>
        </a:ln>
        <a:effectLst/>
      </dsp:spPr>
      <dsp:style>
        <a:lnRef idx="0">
          <a:scrgbClr r="0" g="0" b="0"/>
        </a:lnRef>
        <a:fillRef idx="1">
          <a:scrgbClr r="0" g="0" b="0"/>
        </a:fillRef>
        <a:effectRef idx="0">
          <a:scrgbClr r="0" g="0" b="0"/>
        </a:effectRef>
        <a:fontRef idx="minor"/>
      </dsp:style>
    </dsp:sp>
    <dsp:sp modelId="{C4802406-9D00-4A80-A1BF-3826ABC90D4E}">
      <dsp:nvSpPr>
        <dsp:cNvPr id="0" name=""/>
        <dsp:cNvSpPr/>
      </dsp:nvSpPr>
      <dsp:spPr>
        <a:xfrm>
          <a:off x="235607" y="1771083"/>
          <a:ext cx="2010561" cy="430988"/>
        </a:xfrm>
        <a:prstGeom prst="rect">
          <a:avLst/>
        </a:prstGeom>
        <a:solidFill>
          <a:schemeClr val="accent5">
            <a:lumMod val="40000"/>
            <a:lumOff val="60000"/>
            <a:alpha val="84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Dev Eco Dev</a:t>
          </a:r>
        </a:p>
      </dsp:txBody>
      <dsp:txXfrm>
        <a:off x="235607" y="1771083"/>
        <a:ext cx="2010561" cy="430988"/>
      </dsp:txXfrm>
    </dsp:sp>
    <dsp:sp modelId="{5A36A8A1-17B7-4FCC-B92F-BA028635992D}">
      <dsp:nvSpPr>
        <dsp:cNvPr id="0" name=""/>
        <dsp:cNvSpPr/>
      </dsp:nvSpPr>
      <dsp:spPr>
        <a:xfrm>
          <a:off x="2310053" y="486809"/>
          <a:ext cx="2095142" cy="1795784"/>
        </a:xfrm>
        <a:prstGeom prst="rect">
          <a:avLst/>
        </a:prstGeom>
        <a:blipFill>
          <a:blip xmlns:r="http://schemas.openxmlformats.org/officeDocument/2006/relationships" r:embed="rId2"/>
          <a:srcRect/>
          <a:stretch>
            <a:fillRect l="-8000" r="-8000"/>
          </a:stretch>
        </a:blipFill>
        <a:ln w="38100">
          <a:solidFill>
            <a:srgbClr val="978663"/>
          </a:solidFill>
        </a:ln>
        <a:effectLst/>
      </dsp:spPr>
      <dsp:style>
        <a:lnRef idx="0">
          <a:scrgbClr r="0" g="0" b="0"/>
        </a:lnRef>
        <a:fillRef idx="1">
          <a:scrgbClr r="0" g="0" b="0"/>
        </a:fillRef>
        <a:effectRef idx="0">
          <a:scrgbClr r="0" g="0" b="0"/>
        </a:effectRef>
        <a:fontRef idx="minor"/>
      </dsp:style>
    </dsp:sp>
    <dsp:sp modelId="{1E0FB30F-31F4-4471-AC44-F2E0543CC60B}">
      <dsp:nvSpPr>
        <dsp:cNvPr id="0" name=""/>
        <dsp:cNvSpPr/>
      </dsp:nvSpPr>
      <dsp:spPr>
        <a:xfrm>
          <a:off x="2310053" y="1743858"/>
          <a:ext cx="2095142" cy="430988"/>
        </a:xfrm>
        <a:prstGeom prst="rect">
          <a:avLst/>
        </a:prstGeom>
        <a:solidFill>
          <a:srgbClr val="978663">
            <a:alpha val="58000"/>
          </a:srgb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Part Design &amp; Printing</a:t>
          </a:r>
        </a:p>
      </dsp:txBody>
      <dsp:txXfrm>
        <a:off x="2310053" y="1743858"/>
        <a:ext cx="2095142" cy="430988"/>
      </dsp:txXfrm>
    </dsp:sp>
    <dsp:sp modelId="{A08DC95B-0B60-45A3-AC74-B7CA1F955EC7}">
      <dsp:nvSpPr>
        <dsp:cNvPr id="0" name=""/>
        <dsp:cNvSpPr/>
      </dsp:nvSpPr>
      <dsp:spPr>
        <a:xfrm>
          <a:off x="4618893" y="486809"/>
          <a:ext cx="2095142" cy="179578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6000" r="-26000"/>
          </a:stretch>
        </a:blipFill>
        <a:ln w="38100">
          <a:solidFill>
            <a:schemeClr val="accent1">
              <a:lumMod val="75000"/>
            </a:schemeClr>
          </a:solidFill>
        </a:ln>
        <a:effectLst/>
      </dsp:spPr>
      <dsp:style>
        <a:lnRef idx="0">
          <a:scrgbClr r="0" g="0" b="0"/>
        </a:lnRef>
        <a:fillRef idx="1">
          <a:scrgbClr r="0" g="0" b="0"/>
        </a:fillRef>
        <a:effectRef idx="0">
          <a:scrgbClr r="0" g="0" b="0"/>
        </a:effectRef>
        <a:fontRef idx="minor"/>
      </dsp:style>
    </dsp:sp>
    <dsp:sp modelId="{F90968A5-F878-4E0E-A692-42E5C6B99194}">
      <dsp:nvSpPr>
        <dsp:cNvPr id="0" name=""/>
        <dsp:cNvSpPr/>
      </dsp:nvSpPr>
      <dsp:spPr>
        <a:xfrm>
          <a:off x="4618893" y="1743858"/>
          <a:ext cx="2095142" cy="430988"/>
        </a:xfrm>
        <a:prstGeom prst="rect">
          <a:avLst/>
        </a:prstGeom>
        <a:solidFill>
          <a:schemeClr val="accent1">
            <a:alpha val="88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App Development</a:t>
          </a:r>
        </a:p>
      </dsp:txBody>
      <dsp:txXfrm>
        <a:off x="4618893" y="1743858"/>
        <a:ext cx="2095142" cy="430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09E9D4-34C0-439B-B38D-270A82BA88F4}">
      <dsp:nvSpPr>
        <dsp:cNvPr id="0" name=""/>
        <dsp:cNvSpPr/>
      </dsp:nvSpPr>
      <dsp:spPr>
        <a:xfrm>
          <a:off x="27" y="769132"/>
          <a:ext cx="3282011" cy="2813072"/>
        </a:xfrm>
        <a:prstGeom prst="rect">
          <a:avLst/>
        </a:prstGeom>
        <a:blipFill rotWithShape="1">
          <a:blip xmlns:r="http://schemas.openxmlformats.org/officeDocument/2006/relationships" r:embed="rId1"/>
          <a:srcRect/>
          <a:stretch>
            <a:fillRect l="-36000" r="-36000"/>
          </a:stretch>
        </a:blipFill>
        <a:ln w="38100">
          <a:solidFill>
            <a:schemeClr val="accent5"/>
          </a:solidFill>
        </a:ln>
        <a:effectLst/>
      </dsp:spPr>
      <dsp:style>
        <a:lnRef idx="0">
          <a:scrgbClr r="0" g="0" b="0"/>
        </a:lnRef>
        <a:fillRef idx="1">
          <a:scrgbClr r="0" g="0" b="0"/>
        </a:fillRef>
        <a:effectRef idx="0">
          <a:scrgbClr r="0" g="0" b="0"/>
        </a:effectRef>
        <a:fontRef idx="minor"/>
      </dsp:style>
    </dsp:sp>
    <dsp:sp modelId="{C4802406-9D00-4A80-A1BF-3826ABC90D4E}">
      <dsp:nvSpPr>
        <dsp:cNvPr id="0" name=""/>
        <dsp:cNvSpPr/>
      </dsp:nvSpPr>
      <dsp:spPr>
        <a:xfrm>
          <a:off x="0" y="2714417"/>
          <a:ext cx="3282011" cy="675137"/>
        </a:xfrm>
        <a:prstGeom prst="rect">
          <a:avLst/>
        </a:prstGeom>
        <a:solidFill>
          <a:schemeClr val="accent5">
            <a:lumMod val="40000"/>
            <a:lumOff val="60000"/>
            <a:alpha val="84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ERM Modelling &amp; Analysis</a:t>
          </a:r>
        </a:p>
      </dsp:txBody>
      <dsp:txXfrm>
        <a:off x="0" y="2714417"/>
        <a:ext cx="3282011" cy="675137"/>
      </dsp:txXfrm>
    </dsp:sp>
    <dsp:sp modelId="{5A36A8A1-17B7-4FCC-B92F-BA028635992D}">
      <dsp:nvSpPr>
        <dsp:cNvPr id="0" name=""/>
        <dsp:cNvSpPr/>
      </dsp:nvSpPr>
      <dsp:spPr>
        <a:xfrm>
          <a:off x="3616794" y="769132"/>
          <a:ext cx="3282011" cy="281307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8000" r="-18000"/>
          </a:stretch>
        </a:blipFill>
        <a:ln w="38100">
          <a:solidFill>
            <a:srgbClr val="978663"/>
          </a:solidFill>
        </a:ln>
        <a:effectLst/>
      </dsp:spPr>
      <dsp:style>
        <a:lnRef idx="0">
          <a:scrgbClr r="0" g="0" b="0"/>
        </a:lnRef>
        <a:fillRef idx="1">
          <a:scrgbClr r="0" g="0" b="0"/>
        </a:fillRef>
        <a:effectRef idx="0">
          <a:scrgbClr r="0" g="0" b="0"/>
        </a:effectRef>
        <a:fontRef idx="minor"/>
      </dsp:style>
    </dsp:sp>
    <dsp:sp modelId="{1E0FB30F-31F4-4471-AC44-F2E0543CC60B}">
      <dsp:nvSpPr>
        <dsp:cNvPr id="0" name=""/>
        <dsp:cNvSpPr/>
      </dsp:nvSpPr>
      <dsp:spPr>
        <a:xfrm>
          <a:off x="3616794" y="2738283"/>
          <a:ext cx="3282011" cy="675137"/>
        </a:xfrm>
        <a:prstGeom prst="rect">
          <a:avLst/>
        </a:prstGeom>
        <a:solidFill>
          <a:srgbClr val="978663">
            <a:alpha val="58000"/>
          </a:srgb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a:t>Lunar E-Loads Testing</a:t>
          </a:r>
        </a:p>
      </dsp:txBody>
      <dsp:txXfrm>
        <a:off x="3616794" y="2738283"/>
        <a:ext cx="3282011" cy="675137"/>
      </dsp:txXfrm>
    </dsp:sp>
    <dsp:sp modelId="{A08DC95B-0B60-45A3-AC74-B7CA1F955EC7}">
      <dsp:nvSpPr>
        <dsp:cNvPr id="0" name=""/>
        <dsp:cNvSpPr/>
      </dsp:nvSpPr>
      <dsp:spPr>
        <a:xfrm>
          <a:off x="7233561" y="769132"/>
          <a:ext cx="3282011" cy="281307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2000" r="-12000"/>
          </a:stretch>
        </a:blipFill>
        <a:ln w="38100">
          <a:solidFill>
            <a:schemeClr val="accent6"/>
          </a:solidFill>
        </a:ln>
        <a:effectLst/>
      </dsp:spPr>
      <dsp:style>
        <a:lnRef idx="0">
          <a:scrgbClr r="0" g="0" b="0"/>
        </a:lnRef>
        <a:fillRef idx="1">
          <a:scrgbClr r="0" g="0" b="0"/>
        </a:fillRef>
        <a:effectRef idx="0">
          <a:scrgbClr r="0" g="0" b="0"/>
        </a:effectRef>
        <a:fontRef idx="minor"/>
      </dsp:style>
    </dsp:sp>
    <dsp:sp modelId="{F90968A5-F878-4E0E-A692-42E5C6B99194}">
      <dsp:nvSpPr>
        <dsp:cNvPr id="0" name=""/>
        <dsp:cNvSpPr/>
      </dsp:nvSpPr>
      <dsp:spPr>
        <a:xfrm>
          <a:off x="7233561" y="2738283"/>
          <a:ext cx="3282011" cy="675137"/>
        </a:xfrm>
        <a:prstGeom prst="rect">
          <a:avLst/>
        </a:prstGeom>
        <a:solidFill>
          <a:schemeClr val="accent6">
            <a:alpha val="88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t>Mooring Line Friction Test</a:t>
          </a:r>
        </a:p>
      </dsp:txBody>
      <dsp:txXfrm>
        <a:off x="7233561" y="2738283"/>
        <a:ext cx="3282011" cy="6751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2FB3B-4AEC-490A-8408-437F0C062C51}">
      <dsp:nvSpPr>
        <dsp:cNvPr id="0" name=""/>
        <dsp:cNvSpPr/>
      </dsp:nvSpPr>
      <dsp:spPr>
        <a:xfrm>
          <a:off x="3080" y="0"/>
          <a:ext cx="3753370" cy="861483"/>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Combine geometrical information from a CAD model of the ERM…</a:t>
          </a:r>
        </a:p>
      </dsp:txBody>
      <dsp:txXfrm>
        <a:off x="433822" y="0"/>
        <a:ext cx="2891887" cy="861483"/>
      </dsp:txXfrm>
    </dsp:sp>
    <dsp:sp modelId="{FD8AF603-CF07-40EC-8AF7-D180FD3C95E1}">
      <dsp:nvSpPr>
        <dsp:cNvPr id="0" name=""/>
        <dsp:cNvSpPr/>
      </dsp:nvSpPr>
      <dsp:spPr>
        <a:xfrm>
          <a:off x="3381114" y="0"/>
          <a:ext cx="3753370" cy="861483"/>
        </a:xfrm>
        <a:prstGeom prst="chevron">
          <a:avLst/>
        </a:prstGeom>
        <a:solidFill>
          <a:schemeClr val="accent5">
            <a:hueOff val="-1519836"/>
            <a:satOff val="1607"/>
            <a:lumOff val="-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With data about its mass properties and modes…</a:t>
          </a:r>
        </a:p>
      </dsp:txBody>
      <dsp:txXfrm>
        <a:off x="3811856" y="0"/>
        <a:ext cx="2891887" cy="861483"/>
      </dsp:txXfrm>
    </dsp:sp>
    <dsp:sp modelId="{1CBA4287-95B3-4016-A689-457F5A0273EC}">
      <dsp:nvSpPr>
        <dsp:cNvPr id="0" name=""/>
        <dsp:cNvSpPr/>
      </dsp:nvSpPr>
      <dsp:spPr>
        <a:xfrm>
          <a:off x="6759148" y="0"/>
          <a:ext cx="3753370" cy="861483"/>
        </a:xfrm>
        <a:prstGeom prst="chevron">
          <a:avLst/>
        </a:prstGeom>
        <a:solidFill>
          <a:schemeClr val="accent5">
            <a:hueOff val="-3039673"/>
            <a:satOff val="3213"/>
            <a:lumOff val="-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…to create an FEA model of the ERM</a:t>
          </a:r>
        </a:p>
      </dsp:txBody>
      <dsp:txXfrm>
        <a:off x="7189890" y="0"/>
        <a:ext cx="2891887" cy="8614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F7F7A-5BB6-46E0-80B4-766A97832F47}">
      <dsp:nvSpPr>
        <dsp:cNvPr id="0" name=""/>
        <dsp:cNvSpPr/>
      </dsp:nvSpPr>
      <dsp:spPr>
        <a:xfrm>
          <a:off x="4877" y="0"/>
          <a:ext cx="2839417" cy="692692"/>
        </a:xfrm>
        <a:prstGeom prst="chevron">
          <a:avLst/>
        </a:prstGeom>
        <a:solidFill>
          <a:srgbClr val="523F2C"/>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t>To experimentally characterize loads from tool handling and other crew activities in 1/6</a:t>
          </a:r>
          <a:r>
            <a:rPr lang="en-US" sz="1100" kern="1200" baseline="30000" dirty="0"/>
            <a:t>th</a:t>
          </a:r>
          <a:r>
            <a:rPr lang="en-US" sz="1100" kern="1200" dirty="0"/>
            <a:t> g we need… </a:t>
          </a:r>
        </a:p>
      </dsp:txBody>
      <dsp:txXfrm>
        <a:off x="351223" y="0"/>
        <a:ext cx="2146725" cy="692692"/>
      </dsp:txXfrm>
    </dsp:sp>
    <dsp:sp modelId="{DEB35B90-CFA5-4A77-97FF-679C5849AEC6}">
      <dsp:nvSpPr>
        <dsp:cNvPr id="0" name=""/>
        <dsp:cNvSpPr/>
      </dsp:nvSpPr>
      <dsp:spPr>
        <a:xfrm>
          <a:off x="2560353" y="0"/>
          <a:ext cx="2839417" cy="692692"/>
        </a:xfrm>
        <a:prstGeom prst="chevron">
          <a:avLst/>
        </a:prstGeom>
        <a:solidFill>
          <a:srgbClr val="C2A88D"/>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t>A standardized way to measure the dynamics of tools…</a:t>
          </a:r>
        </a:p>
      </dsp:txBody>
      <dsp:txXfrm>
        <a:off x="2906699" y="0"/>
        <a:ext cx="2146725" cy="692692"/>
      </dsp:txXfrm>
    </dsp:sp>
    <dsp:sp modelId="{95B3843D-1935-4452-9D3C-3135A366AA32}">
      <dsp:nvSpPr>
        <dsp:cNvPr id="0" name=""/>
        <dsp:cNvSpPr/>
      </dsp:nvSpPr>
      <dsp:spPr>
        <a:xfrm>
          <a:off x="5115829" y="0"/>
          <a:ext cx="2839417" cy="692692"/>
        </a:xfrm>
        <a:prstGeom prst="chevron">
          <a:avLst/>
        </a:prstGeom>
        <a:solidFill>
          <a:srgbClr val="5B90A8"/>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t>Volunteers to simulate astronaut activities…</a:t>
          </a:r>
        </a:p>
      </dsp:txBody>
      <dsp:txXfrm>
        <a:off x="5462175" y="0"/>
        <a:ext cx="2146725" cy="692692"/>
      </dsp:txXfrm>
    </dsp:sp>
    <dsp:sp modelId="{CC1D0B64-64F1-4497-AE93-9C58DCEE637C}">
      <dsp:nvSpPr>
        <dsp:cNvPr id="0" name=""/>
        <dsp:cNvSpPr/>
      </dsp:nvSpPr>
      <dsp:spPr>
        <a:xfrm>
          <a:off x="7671304" y="0"/>
          <a:ext cx="2839417" cy="692692"/>
        </a:xfrm>
        <a:prstGeom prst="chevron">
          <a:avLst/>
        </a:prstGeom>
        <a:solidFill>
          <a:schemeClr val="accent6">
            <a:lumMod val="5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kern="1200" dirty="0"/>
            <a:t>…And a team of test conductors to direct and conduct the tests</a:t>
          </a:r>
        </a:p>
      </dsp:txBody>
      <dsp:txXfrm>
        <a:off x="8017650" y="0"/>
        <a:ext cx="2146725" cy="6926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50536-B772-4FF7-AF0A-37232C9CF3F5}">
      <dsp:nvSpPr>
        <dsp:cNvPr id="0" name=""/>
        <dsp:cNvSpPr/>
      </dsp:nvSpPr>
      <dsp:spPr>
        <a:xfrm>
          <a:off x="0" y="59614"/>
          <a:ext cx="6788226" cy="1074060"/>
        </a:xfrm>
        <a:prstGeom prst="roundRect">
          <a:avLst/>
        </a:prstGeom>
        <a:solidFill>
          <a:srgbClr val="523F2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DDR taped to pen, impacted against hard surface in the direction of 3 orthogonal axes</a:t>
          </a:r>
        </a:p>
      </dsp:txBody>
      <dsp:txXfrm>
        <a:off x="52431" y="112045"/>
        <a:ext cx="6683364" cy="969198"/>
      </dsp:txXfrm>
    </dsp:sp>
    <dsp:sp modelId="{6C8B4134-2813-4AF1-BD21-B979A093898B}">
      <dsp:nvSpPr>
        <dsp:cNvPr id="0" name=""/>
        <dsp:cNvSpPr/>
      </dsp:nvSpPr>
      <dsp:spPr>
        <a:xfrm>
          <a:off x="0" y="1211434"/>
          <a:ext cx="6788226" cy="1074060"/>
        </a:xfrm>
        <a:prstGeom prst="roundRect">
          <a:avLst/>
        </a:prstGeom>
        <a:solidFill>
          <a:srgbClr val="B0A286"/>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5 taps per orientation and a sanity check with the axis direction flipped</a:t>
          </a:r>
        </a:p>
      </dsp:txBody>
      <dsp:txXfrm>
        <a:off x="52431" y="1263865"/>
        <a:ext cx="6683364" cy="969198"/>
      </dsp:txXfrm>
    </dsp:sp>
    <dsp:sp modelId="{47156E5A-A5B5-4692-B59C-74D59C0E3D21}">
      <dsp:nvSpPr>
        <dsp:cNvPr id="0" name=""/>
        <dsp:cNvSpPr/>
      </dsp:nvSpPr>
      <dsp:spPr>
        <a:xfrm>
          <a:off x="0" y="2363254"/>
          <a:ext cx="6788226" cy="1074060"/>
        </a:xfrm>
        <a:prstGeom prst="roundRect">
          <a:avLst/>
        </a:prstGeom>
        <a:solidFill>
          <a:srgbClr val="5B90A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Axis label of reading with highest value for each set of taps noted</a:t>
          </a:r>
        </a:p>
      </dsp:txBody>
      <dsp:txXfrm>
        <a:off x="52431" y="2415685"/>
        <a:ext cx="6683364" cy="969198"/>
      </dsp:txXfrm>
    </dsp:sp>
    <dsp:sp modelId="{48D57F40-2EB3-4ECD-92D3-B8D579F0A42E}">
      <dsp:nvSpPr>
        <dsp:cNvPr id="0" name=""/>
        <dsp:cNvSpPr/>
      </dsp:nvSpPr>
      <dsp:spPr>
        <a:xfrm>
          <a:off x="0" y="3515074"/>
          <a:ext cx="6788226" cy="1074060"/>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bg1"/>
              </a:solidFill>
            </a:rPr>
            <a:t>Coordinate System turned </a:t>
          </a:r>
          <a:r>
            <a:rPr lang="en-US" sz="2700" kern="1200" dirty="0"/>
            <a:t>out to be left-handed</a:t>
          </a:r>
        </a:p>
      </dsp:txBody>
      <dsp:txXfrm>
        <a:off x="52431" y="3567505"/>
        <a:ext cx="6683364" cy="9691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6141F-D4EB-4646-8800-1BAF86BF8547}">
      <dsp:nvSpPr>
        <dsp:cNvPr id="0" name=""/>
        <dsp:cNvSpPr/>
      </dsp:nvSpPr>
      <dsp:spPr>
        <a:xfrm>
          <a:off x="0" y="103493"/>
          <a:ext cx="10515600" cy="636480"/>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kern="1200"/>
            <a:t>Line tension – From astronaut weight, or from wind or waves pulling the raft away from the mooring line. Tension may alter the surface texture of the mooring line fabric.</a:t>
          </a:r>
        </a:p>
      </dsp:txBody>
      <dsp:txXfrm>
        <a:off x="31070" y="134563"/>
        <a:ext cx="10453460" cy="574340"/>
      </dsp:txXfrm>
    </dsp:sp>
    <dsp:sp modelId="{75E3E678-E049-46AB-AB18-BDBE056A8936}">
      <dsp:nvSpPr>
        <dsp:cNvPr id="0" name=""/>
        <dsp:cNvSpPr/>
      </dsp:nvSpPr>
      <dsp:spPr>
        <a:xfrm>
          <a:off x="0" y="786053"/>
          <a:ext cx="10515600" cy="636480"/>
        </a:xfrm>
        <a:prstGeom prst="roundRect">
          <a:avLst/>
        </a:prstGeom>
        <a:solidFill>
          <a:schemeClr val="accent6">
            <a:shade val="50000"/>
            <a:hueOff val="55092"/>
            <a:satOff val="2728"/>
            <a:lumOff val="12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Sag – Slack in the line if the raft is close to the capsule. Sag may have affect the measured coefficient of resistance by adding extra forces.</a:t>
          </a:r>
        </a:p>
      </dsp:txBody>
      <dsp:txXfrm>
        <a:off x="31070" y="817123"/>
        <a:ext cx="10453460" cy="574340"/>
      </dsp:txXfrm>
    </dsp:sp>
    <dsp:sp modelId="{F6F7D093-5D4C-4354-AF7D-760AC8C3C3AD}">
      <dsp:nvSpPr>
        <dsp:cNvPr id="0" name=""/>
        <dsp:cNvSpPr/>
      </dsp:nvSpPr>
      <dsp:spPr>
        <a:xfrm>
          <a:off x="0" y="1468613"/>
          <a:ext cx="10515600" cy="636480"/>
        </a:xfrm>
        <a:prstGeom prst="roundRect">
          <a:avLst/>
        </a:prstGeom>
        <a:solidFill>
          <a:schemeClr val="accent6">
            <a:shade val="50000"/>
            <a:hueOff val="110184"/>
            <a:satOff val="5457"/>
            <a:lumOff val="246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Moisture – The Orion capsule lands in the water. Fabric soaked in water or saline solution may have a different surface texture.</a:t>
          </a:r>
        </a:p>
      </dsp:txBody>
      <dsp:txXfrm>
        <a:off x="31070" y="1499683"/>
        <a:ext cx="10453460" cy="574340"/>
      </dsp:txXfrm>
    </dsp:sp>
    <dsp:sp modelId="{0B16296C-8B36-4BBC-B40A-9FDB59EA4880}">
      <dsp:nvSpPr>
        <dsp:cNvPr id="0" name=""/>
        <dsp:cNvSpPr/>
      </dsp:nvSpPr>
      <dsp:spPr>
        <a:xfrm>
          <a:off x="0" y="2151173"/>
          <a:ext cx="10515600" cy="636480"/>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Load on line – From astronaut weight. The load on the mooring line may create local effects that alter the coefficient of resistance.</a:t>
          </a:r>
        </a:p>
      </dsp:txBody>
      <dsp:txXfrm>
        <a:off x="31070" y="2182243"/>
        <a:ext cx="10453460" cy="574340"/>
      </dsp:txXfrm>
    </dsp:sp>
    <dsp:sp modelId="{BB7D470E-5A54-41EF-A856-3B59E645B3A5}">
      <dsp:nvSpPr>
        <dsp:cNvPr id="0" name=""/>
        <dsp:cNvSpPr/>
      </dsp:nvSpPr>
      <dsp:spPr>
        <a:xfrm>
          <a:off x="0" y="2833733"/>
          <a:ext cx="10515600" cy="636480"/>
        </a:xfrm>
        <a:prstGeom prst="roundRect">
          <a:avLst/>
        </a:prstGeom>
        <a:solidFill>
          <a:schemeClr val="accent6">
            <a:shade val="50000"/>
            <a:hueOff val="110184"/>
            <a:satOff val="5457"/>
            <a:lumOff val="246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Pretension – The pretension on the line affects how the tension changes when a load is applied. This needs to be considered for safety reasons when designing the test.</a:t>
          </a:r>
        </a:p>
      </dsp:txBody>
      <dsp:txXfrm>
        <a:off x="31070" y="2864803"/>
        <a:ext cx="10453460" cy="574340"/>
      </dsp:txXfrm>
    </dsp:sp>
    <dsp:sp modelId="{C36ED933-FD5B-4ED8-AE7E-212E9D86724D}">
      <dsp:nvSpPr>
        <dsp:cNvPr id="0" name=""/>
        <dsp:cNvSpPr/>
      </dsp:nvSpPr>
      <dsp:spPr>
        <a:xfrm>
          <a:off x="0" y="3516293"/>
          <a:ext cx="10515600" cy="636480"/>
        </a:xfrm>
        <a:prstGeom prst="roundRect">
          <a:avLst/>
        </a:prstGeom>
        <a:solidFill>
          <a:schemeClr val="accent6">
            <a:shade val="50000"/>
            <a:hueOff val="55092"/>
            <a:satOff val="2728"/>
            <a:lumOff val="123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Contact interface – From the line being inclined with respect to the direction gravity pulls the astronauts. If the carabiner has sharp corners, this could produce a different </a:t>
          </a:r>
          <a:r>
            <a:rPr lang="en-US" sz="1600" kern="1200" dirty="0" err="1"/>
            <a:t>CoF</a:t>
          </a:r>
          <a:r>
            <a:rPr lang="en-US" sz="1600" kern="1200" dirty="0"/>
            <a:t>.</a:t>
          </a:r>
        </a:p>
      </dsp:txBody>
      <dsp:txXfrm>
        <a:off x="31070" y="3547363"/>
        <a:ext cx="10453460" cy="5743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9C71E-CE6C-45DD-AFEE-BE6EF9FA431C}">
      <dsp:nvSpPr>
        <dsp:cNvPr id="0" name=""/>
        <dsp:cNvSpPr/>
      </dsp:nvSpPr>
      <dsp:spPr>
        <a:xfrm>
          <a:off x="5121" y="0"/>
          <a:ext cx="2981149" cy="648412"/>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Design a test of the </a:t>
          </a:r>
          <a:r>
            <a:rPr lang="en-US" sz="1400" kern="1200" err="1"/>
            <a:t>CoF</a:t>
          </a:r>
          <a:r>
            <a:rPr lang="en-US" sz="1400" kern="1200"/>
            <a:t> between the line and carabiner…</a:t>
          </a:r>
        </a:p>
      </dsp:txBody>
      <dsp:txXfrm>
        <a:off x="329327" y="0"/>
        <a:ext cx="2332737" cy="648412"/>
      </dsp:txXfrm>
    </dsp:sp>
    <dsp:sp modelId="{00FFF37A-2B5A-460C-886C-0BD13D7D976F}">
      <dsp:nvSpPr>
        <dsp:cNvPr id="0" name=""/>
        <dsp:cNvSpPr/>
      </dsp:nvSpPr>
      <dsp:spPr>
        <a:xfrm>
          <a:off x="2688155" y="0"/>
          <a:ext cx="2981149" cy="648412"/>
        </a:xfrm>
        <a:prstGeom prst="chevron">
          <a:avLst/>
        </a:prstGeom>
        <a:solidFill>
          <a:schemeClr val="accent5">
            <a:hueOff val="-1013224"/>
            <a:satOff val="1071"/>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Create and present a formal TRR and Hazard Analysis…</a:t>
          </a:r>
        </a:p>
      </dsp:txBody>
      <dsp:txXfrm>
        <a:off x="3012361" y="0"/>
        <a:ext cx="2332737" cy="648412"/>
      </dsp:txXfrm>
    </dsp:sp>
    <dsp:sp modelId="{2E7CA389-783C-4FD2-A1E9-2D0FD8E69A3B}">
      <dsp:nvSpPr>
        <dsp:cNvPr id="0" name=""/>
        <dsp:cNvSpPr/>
      </dsp:nvSpPr>
      <dsp:spPr>
        <a:xfrm>
          <a:off x="5371190" y="0"/>
          <a:ext cx="2981149" cy="648412"/>
        </a:xfrm>
        <a:prstGeom prst="chevron">
          <a:avLst/>
        </a:prstGeom>
        <a:solidFill>
          <a:schemeClr val="accent5">
            <a:hueOff val="-2026448"/>
            <a:satOff val="2142"/>
            <a:lumOff val="-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Acquire materials and test articles…</a:t>
          </a:r>
        </a:p>
      </dsp:txBody>
      <dsp:txXfrm>
        <a:off x="5695396" y="0"/>
        <a:ext cx="2332737" cy="648412"/>
      </dsp:txXfrm>
    </dsp:sp>
    <dsp:sp modelId="{2004D0AD-D1BF-4B5F-BC3F-BD37CD817096}">
      <dsp:nvSpPr>
        <dsp:cNvPr id="0" name=""/>
        <dsp:cNvSpPr/>
      </dsp:nvSpPr>
      <dsp:spPr>
        <a:xfrm>
          <a:off x="8054225" y="0"/>
          <a:ext cx="2981149" cy="648412"/>
        </a:xfrm>
        <a:prstGeom prst="chevron">
          <a:avLst/>
        </a:prstGeom>
        <a:solidFill>
          <a:schemeClr val="accent5">
            <a:hueOff val="-3039673"/>
            <a:satOff val="3213"/>
            <a:lumOff val="-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…And test and report findings</a:t>
          </a:r>
        </a:p>
      </dsp:txBody>
      <dsp:txXfrm>
        <a:off x="8378431" y="0"/>
        <a:ext cx="2332737" cy="6484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82470E-8915-485F-B92B-D7AB9DCCDE00}">
      <dsp:nvSpPr>
        <dsp:cNvPr id="0" name=""/>
        <dsp:cNvSpPr/>
      </dsp:nvSpPr>
      <dsp:spPr>
        <a:xfrm>
          <a:off x="5032" y="1428493"/>
          <a:ext cx="1996331" cy="2348625"/>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71C1672-34D6-457C-A5A2-84AD28B2BB5D}">
      <dsp:nvSpPr>
        <dsp:cNvPr id="0" name=""/>
        <dsp:cNvSpPr/>
      </dsp:nvSpPr>
      <dsp:spPr>
        <a:xfrm>
          <a:off x="104849" y="1522438"/>
          <a:ext cx="1796698" cy="152660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EF90AF-0EE7-4895-9607-D0399D57E1AD}">
      <dsp:nvSpPr>
        <dsp:cNvPr id="0" name=""/>
        <dsp:cNvSpPr/>
      </dsp:nvSpPr>
      <dsp:spPr>
        <a:xfrm>
          <a:off x="115449" y="3104563"/>
          <a:ext cx="1775497" cy="58305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Initial tests showed unrealistic decrease in tension when weight was added</a:t>
          </a:r>
        </a:p>
      </dsp:txBody>
      <dsp:txXfrm>
        <a:off x="115449" y="3104563"/>
        <a:ext cx="1775497" cy="583053"/>
      </dsp:txXfrm>
    </dsp:sp>
    <dsp:sp modelId="{F246D15E-C29F-48FC-81DD-9DD9134D0A74}">
      <dsp:nvSpPr>
        <dsp:cNvPr id="0" name=""/>
        <dsp:cNvSpPr/>
      </dsp:nvSpPr>
      <dsp:spPr>
        <a:xfrm>
          <a:off x="104849" y="3044601"/>
          <a:ext cx="1796698" cy="68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104849" y="3044601"/>
        <a:ext cx="1796698" cy="68848"/>
      </dsp:txXfrm>
    </dsp:sp>
    <dsp:sp modelId="{4A91C535-A379-4F1D-B74E-B148DD095EB6}">
      <dsp:nvSpPr>
        <dsp:cNvPr id="0" name=""/>
        <dsp:cNvSpPr/>
      </dsp:nvSpPr>
      <dsp:spPr>
        <a:xfrm>
          <a:off x="2551433" y="1428493"/>
          <a:ext cx="1996331" cy="2348625"/>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F88CC05-FCD7-47B3-8CFC-844CC514E703}">
      <dsp:nvSpPr>
        <dsp:cNvPr id="0" name=""/>
        <dsp:cNvSpPr/>
      </dsp:nvSpPr>
      <dsp:spPr>
        <a:xfrm>
          <a:off x="2651250" y="1522438"/>
          <a:ext cx="1796698" cy="1526606"/>
        </a:xfrm>
        <a:prstGeom prst="rect">
          <a:avLst/>
        </a:prstGeom>
        <a:blipFill>
          <a:blip xmlns:r="http://schemas.openxmlformats.org/officeDocument/2006/relationships" r:embed="rId2"/>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EAC665-7E5E-4A7A-8D5D-8A4716AAB042}">
      <dsp:nvSpPr>
        <dsp:cNvPr id="0" name=""/>
        <dsp:cNvSpPr/>
      </dsp:nvSpPr>
      <dsp:spPr>
        <a:xfrm>
          <a:off x="2651250" y="3097158"/>
          <a:ext cx="1796698" cy="585217"/>
        </a:xfrm>
        <a:prstGeom prst="rect">
          <a:avLst/>
        </a:prstGeom>
        <a:solidFill>
          <a:schemeClr val="accent5">
            <a:hueOff val="-759918"/>
            <a:satOff val="803"/>
            <a:lumOff val="-1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This was not offset when the tension was corrected for sag angle</a:t>
          </a:r>
        </a:p>
      </dsp:txBody>
      <dsp:txXfrm>
        <a:off x="2651250" y="3097158"/>
        <a:ext cx="1796698" cy="585217"/>
      </dsp:txXfrm>
    </dsp:sp>
    <dsp:sp modelId="{29508019-545F-4715-8E3B-628BD0E62301}">
      <dsp:nvSpPr>
        <dsp:cNvPr id="0" name=""/>
        <dsp:cNvSpPr/>
      </dsp:nvSpPr>
      <dsp:spPr>
        <a:xfrm flipV="1">
          <a:off x="2651250" y="3049842"/>
          <a:ext cx="1796698" cy="45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rot="10800000">
        <a:off x="2651250" y="3049842"/>
        <a:ext cx="1796698" cy="45719"/>
      </dsp:txXfrm>
    </dsp:sp>
    <dsp:sp modelId="{5C578454-04AE-4194-84C0-7258E718A8DF}">
      <dsp:nvSpPr>
        <dsp:cNvPr id="0" name=""/>
        <dsp:cNvSpPr/>
      </dsp:nvSpPr>
      <dsp:spPr>
        <a:xfrm>
          <a:off x="5097834" y="1428493"/>
          <a:ext cx="1996331" cy="2348625"/>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76CEC71-D980-459C-B5B8-2C99280B4AC0}">
      <dsp:nvSpPr>
        <dsp:cNvPr id="0" name=""/>
        <dsp:cNvSpPr/>
      </dsp:nvSpPr>
      <dsp:spPr>
        <a:xfrm>
          <a:off x="5197650" y="1522438"/>
          <a:ext cx="1796698" cy="152660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FDC169-C232-4D4B-B78B-54A3D2AEBBEF}">
      <dsp:nvSpPr>
        <dsp:cNvPr id="0" name=""/>
        <dsp:cNvSpPr/>
      </dsp:nvSpPr>
      <dsp:spPr>
        <a:xfrm>
          <a:off x="5197650" y="3097158"/>
          <a:ext cx="1796698" cy="585217"/>
        </a:xfrm>
        <a:prstGeom prst="rect">
          <a:avLst/>
        </a:prstGeom>
        <a:solidFill>
          <a:schemeClr val="accent5">
            <a:hueOff val="-1519836"/>
            <a:satOff val="1607"/>
            <a:lumOff val="-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Follow up tests showed perpendicular loads on the load cell resulted in a measured compressive force</a:t>
          </a:r>
        </a:p>
      </dsp:txBody>
      <dsp:txXfrm>
        <a:off x="5197650" y="3097158"/>
        <a:ext cx="1796698" cy="585217"/>
      </dsp:txXfrm>
    </dsp:sp>
    <dsp:sp modelId="{2916F886-D048-46A7-9D24-F28FFF81999B}">
      <dsp:nvSpPr>
        <dsp:cNvPr id="0" name=""/>
        <dsp:cNvSpPr/>
      </dsp:nvSpPr>
      <dsp:spPr>
        <a:xfrm>
          <a:off x="5197650" y="3049842"/>
          <a:ext cx="1796698" cy="45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 </a:t>
          </a:r>
        </a:p>
      </dsp:txBody>
      <dsp:txXfrm>
        <a:off x="5197650" y="3049842"/>
        <a:ext cx="1796698" cy="45719"/>
      </dsp:txXfrm>
    </dsp:sp>
    <dsp:sp modelId="{B407D721-DC59-4EB0-BDA4-DC0E4D37D0A7}">
      <dsp:nvSpPr>
        <dsp:cNvPr id="0" name=""/>
        <dsp:cNvSpPr/>
      </dsp:nvSpPr>
      <dsp:spPr>
        <a:xfrm>
          <a:off x="7644234" y="1428493"/>
          <a:ext cx="1996331" cy="2348625"/>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2D398AB-CCF2-4F51-804A-05E4A068B259}">
      <dsp:nvSpPr>
        <dsp:cNvPr id="0" name=""/>
        <dsp:cNvSpPr/>
      </dsp:nvSpPr>
      <dsp:spPr>
        <a:xfrm>
          <a:off x="7744051" y="1522438"/>
          <a:ext cx="1796698" cy="1526606"/>
        </a:xfrm>
        <a:prstGeom prst="rect">
          <a:avLst/>
        </a:prstGeom>
        <a:blipFill rotWithShape="1">
          <a:blip xmlns:r="http://schemas.openxmlformats.org/officeDocument/2006/relationships" r:embed="rId4"/>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F97B74-8FE9-49FC-88D3-38334E4AE966}">
      <dsp:nvSpPr>
        <dsp:cNvPr id="0" name=""/>
        <dsp:cNvSpPr/>
      </dsp:nvSpPr>
      <dsp:spPr>
        <a:xfrm>
          <a:off x="7744051" y="3144449"/>
          <a:ext cx="1796698" cy="585217"/>
        </a:xfrm>
        <a:prstGeom prst="rect">
          <a:avLst/>
        </a:prstGeom>
        <a:solidFill>
          <a:schemeClr val="accent5">
            <a:hueOff val="-2279754"/>
            <a:satOff val="2410"/>
            <a:lumOff val="-4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The load cell was removed from the fixed mount and tied into the mooring line</a:t>
          </a:r>
        </a:p>
      </dsp:txBody>
      <dsp:txXfrm>
        <a:off x="7744051" y="3144449"/>
        <a:ext cx="1796698" cy="585217"/>
      </dsp:txXfrm>
    </dsp:sp>
    <dsp:sp modelId="{6CA337AD-2DE2-47BD-A41C-C109AD91B991}">
      <dsp:nvSpPr>
        <dsp:cNvPr id="0" name=""/>
        <dsp:cNvSpPr/>
      </dsp:nvSpPr>
      <dsp:spPr>
        <a:xfrm>
          <a:off x="7744051" y="3002552"/>
          <a:ext cx="1796698" cy="23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Font typeface="Arial" panose="020B0604020202020204" pitchFamily="34" charset="0"/>
            <a:buNone/>
          </a:pPr>
          <a:endParaRPr lang="en-US" sz="500" kern="1200" dirty="0"/>
        </a:p>
      </dsp:txBody>
      <dsp:txXfrm>
        <a:off x="7744051" y="3002552"/>
        <a:ext cx="1796698" cy="234881"/>
      </dsp:txXfrm>
    </dsp:sp>
    <dsp:sp modelId="{512E7FE6-6F87-4A27-8681-E19B0F133392}">
      <dsp:nvSpPr>
        <dsp:cNvPr id="0" name=""/>
        <dsp:cNvSpPr/>
      </dsp:nvSpPr>
      <dsp:spPr>
        <a:xfrm>
          <a:off x="10190635" y="1428493"/>
          <a:ext cx="1996331" cy="2348625"/>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6DCE85F-AC38-41DA-B1CF-8EB106FCA18B}">
      <dsp:nvSpPr>
        <dsp:cNvPr id="0" name=""/>
        <dsp:cNvSpPr/>
      </dsp:nvSpPr>
      <dsp:spPr>
        <a:xfrm>
          <a:off x="10290451" y="1522438"/>
          <a:ext cx="1796698" cy="1526606"/>
        </a:xfrm>
        <a:prstGeom prst="rect">
          <a:avLst/>
        </a:prstGeom>
        <a:blipFill>
          <a:blip xmlns:r="http://schemas.openxmlformats.org/officeDocument/2006/relationships" r:embed="rId5"/>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B00465-F43D-4FFB-B752-50D5D1D07AC8}">
      <dsp:nvSpPr>
        <dsp:cNvPr id="0" name=""/>
        <dsp:cNvSpPr/>
      </dsp:nvSpPr>
      <dsp:spPr>
        <a:xfrm>
          <a:off x="10290451" y="3144449"/>
          <a:ext cx="1796698" cy="585217"/>
        </a:xfrm>
        <a:prstGeom prst="rect">
          <a:avLst/>
        </a:prstGeom>
        <a:solidFill>
          <a:schemeClr val="accent5">
            <a:hueOff val="-3039673"/>
            <a:satOff val="3213"/>
            <a:lumOff val="-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Follow up tests demonstrated that the tension was changing in a reasonable manner when load was applied</a:t>
          </a:r>
        </a:p>
      </dsp:txBody>
      <dsp:txXfrm>
        <a:off x="10290451" y="3144449"/>
        <a:ext cx="1796698" cy="585217"/>
      </dsp:txXfrm>
    </dsp:sp>
    <dsp:sp modelId="{D98289AA-909C-41D1-8590-CEEE28A6B4A3}">
      <dsp:nvSpPr>
        <dsp:cNvPr id="0" name=""/>
        <dsp:cNvSpPr/>
      </dsp:nvSpPr>
      <dsp:spPr>
        <a:xfrm>
          <a:off x="10290451" y="3002552"/>
          <a:ext cx="1796698" cy="23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Font typeface="Arial" panose="020B0604020202020204" pitchFamily="34" charset="0"/>
            <a:buNone/>
          </a:pPr>
          <a:endParaRPr lang="en-US" sz="500" kern="1200" dirty="0"/>
        </a:p>
      </dsp:txBody>
      <dsp:txXfrm>
        <a:off x="10290451" y="3002552"/>
        <a:ext cx="1796698" cy="2348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2A93C-DA96-415A-8D0A-5CF778B09B3F}">
      <dsp:nvSpPr>
        <dsp:cNvPr id="0" name=""/>
        <dsp:cNvSpPr/>
      </dsp:nvSpPr>
      <dsp:spPr>
        <a:xfrm>
          <a:off x="0" y="366179"/>
          <a:ext cx="3280191" cy="28115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95CC0EB9-B4A8-4988-83B6-0FD9517D0502}">
      <dsp:nvSpPr>
        <dsp:cNvPr id="0" name=""/>
        <dsp:cNvSpPr/>
      </dsp:nvSpPr>
      <dsp:spPr>
        <a:xfrm>
          <a:off x="0" y="2336444"/>
          <a:ext cx="3280191" cy="841247"/>
        </a:xfrm>
        <a:prstGeom prst="rect">
          <a:avLst/>
        </a:prstGeom>
        <a:solidFill>
          <a:srgbClr val="5B90A8">
            <a:alpha val="89804"/>
          </a:srgbClr>
        </a:solidFill>
        <a:ln>
          <a:noFill/>
        </a:ln>
        <a:effectLst/>
      </dsp:spPr>
      <dsp:style>
        <a:lnRef idx="0">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dirty="0"/>
            <a:t>Test Director – Fills in run matrix, monitors tension levels and oversees test process</a:t>
          </a:r>
        </a:p>
      </dsp:txBody>
      <dsp:txXfrm>
        <a:off x="0" y="2336444"/>
        <a:ext cx="3280191" cy="841247"/>
      </dsp:txXfrm>
    </dsp:sp>
    <dsp:sp modelId="{16280613-254C-4B90-87CC-6DC09091D6A1}">
      <dsp:nvSpPr>
        <dsp:cNvPr id="0" name=""/>
        <dsp:cNvSpPr/>
      </dsp:nvSpPr>
      <dsp:spPr>
        <a:xfrm>
          <a:off x="3620853" y="366179"/>
          <a:ext cx="3280191" cy="281151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a:noFill/>
        </a:ln>
        <a:effectLst/>
      </dsp:spPr>
      <dsp:style>
        <a:lnRef idx="0">
          <a:scrgbClr r="0" g="0" b="0"/>
        </a:lnRef>
        <a:fillRef idx="1">
          <a:scrgbClr r="0" g="0" b="0"/>
        </a:fillRef>
        <a:effectRef idx="0">
          <a:scrgbClr r="0" g="0" b="0"/>
        </a:effectRef>
        <a:fontRef idx="minor"/>
      </dsp:style>
    </dsp:sp>
    <dsp:sp modelId="{6C8907BC-F742-46DA-93A4-3AB4F31328B7}">
      <dsp:nvSpPr>
        <dsp:cNvPr id="0" name=""/>
        <dsp:cNvSpPr/>
      </dsp:nvSpPr>
      <dsp:spPr>
        <a:xfrm>
          <a:off x="3617704" y="2336444"/>
          <a:ext cx="3280191" cy="841247"/>
        </a:xfrm>
        <a:prstGeom prst="rect">
          <a:avLst/>
        </a:prstGeom>
        <a:solidFill>
          <a:srgbClr val="5B90A8">
            <a:alpha val="89804"/>
          </a:srgbClr>
        </a:solidFill>
        <a:ln>
          <a:noFill/>
        </a:ln>
        <a:effectLst/>
      </dsp:spPr>
      <dsp:style>
        <a:lnRef idx="0">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dirty="0">
              <a:solidFill>
                <a:prstClr val="white">
                  <a:hueOff val="0"/>
                  <a:satOff val="0"/>
                  <a:lumOff val="0"/>
                  <a:alphaOff val="0"/>
                </a:prstClr>
              </a:solidFill>
              <a:latin typeface="Calibri" panose="020F0502020204030204"/>
              <a:ea typeface="+mn-ea"/>
              <a:cs typeface="+mn-cs"/>
            </a:rPr>
            <a:t>Test Conductor – Loads and pulls weighted carabiner and gets reading</a:t>
          </a:r>
        </a:p>
      </dsp:txBody>
      <dsp:txXfrm>
        <a:off x="3617704" y="2336444"/>
        <a:ext cx="3280191" cy="841247"/>
      </dsp:txXfrm>
    </dsp:sp>
    <dsp:sp modelId="{BF97C691-B763-4FB8-BD58-91FAF52ECF1F}">
      <dsp:nvSpPr>
        <dsp:cNvPr id="0" name=""/>
        <dsp:cNvSpPr/>
      </dsp:nvSpPr>
      <dsp:spPr>
        <a:xfrm>
          <a:off x="7235408" y="366179"/>
          <a:ext cx="3280191" cy="2811512"/>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a:ln>
          <a:noFill/>
        </a:ln>
        <a:effectLst/>
      </dsp:spPr>
      <dsp:style>
        <a:lnRef idx="0">
          <a:scrgbClr r="0" g="0" b="0"/>
        </a:lnRef>
        <a:fillRef idx="1">
          <a:scrgbClr r="0" g="0" b="0"/>
        </a:fillRef>
        <a:effectRef idx="0">
          <a:scrgbClr r="0" g="0" b="0"/>
        </a:effectRef>
        <a:fontRef idx="minor"/>
      </dsp:style>
    </dsp:sp>
    <dsp:sp modelId="{3CC97193-88B5-464C-AFE5-9F76D849007C}">
      <dsp:nvSpPr>
        <dsp:cNvPr id="0" name=""/>
        <dsp:cNvSpPr/>
      </dsp:nvSpPr>
      <dsp:spPr>
        <a:xfrm>
          <a:off x="7235408" y="2337632"/>
          <a:ext cx="3280191" cy="840059"/>
        </a:xfrm>
        <a:prstGeom prst="rect">
          <a:avLst/>
        </a:prstGeom>
        <a:solidFill>
          <a:srgbClr val="5B90A8">
            <a:alpha val="89804"/>
          </a:srgbClr>
        </a:solidFill>
        <a:ln>
          <a:noFill/>
        </a:ln>
        <a:effectLst/>
      </dsp:spPr>
      <dsp:style>
        <a:lnRef idx="0">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a:solidFill>
                <a:prstClr val="white">
                  <a:hueOff val="0"/>
                  <a:satOff val="0"/>
                  <a:lumOff val="0"/>
                  <a:alphaOff val="0"/>
                </a:prstClr>
              </a:solidFill>
              <a:latin typeface="Calibri" panose="020F0502020204030204"/>
              <a:ea typeface="+mn-ea"/>
              <a:cs typeface="+mn-cs"/>
            </a:rPr>
            <a:t>Secondary Test Conductor – The test process is easier and more accurate when a third person is present to aid in setup and to read off the scale</a:t>
          </a:r>
        </a:p>
      </dsp:txBody>
      <dsp:txXfrm>
        <a:off x="7235408" y="2337632"/>
        <a:ext cx="3280191" cy="8400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2096B3-0F6F-4AC9-843F-5B4C07CE1395}">
      <dsp:nvSpPr>
        <dsp:cNvPr id="0" name=""/>
        <dsp:cNvSpPr/>
      </dsp:nvSpPr>
      <dsp:spPr>
        <a:xfrm>
          <a:off x="0" y="4518"/>
          <a:ext cx="10515600" cy="599625"/>
        </a:xfrm>
        <a:prstGeom prst="roundRect">
          <a:avLst/>
        </a:prstGeom>
        <a:solidFill>
          <a:schemeClr val="accent5">
            <a:lumMod val="40000"/>
            <a:lumOff val="60000"/>
          </a:schemeClr>
        </a:solidFill>
        <a:ln w="12700" cap="flat" cmpd="sng" algn="ctr">
          <a:solidFill>
            <a:schemeClr val="accent5">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ERM Modelling</a:t>
          </a:r>
        </a:p>
      </dsp:txBody>
      <dsp:txXfrm>
        <a:off x="29271" y="33789"/>
        <a:ext cx="10457058" cy="541083"/>
      </dsp:txXfrm>
    </dsp:sp>
    <dsp:sp modelId="{5C55A6DA-E2ED-4D97-B0EB-C061B89B6D84}">
      <dsp:nvSpPr>
        <dsp:cNvPr id="0" name=""/>
        <dsp:cNvSpPr/>
      </dsp:nvSpPr>
      <dsp:spPr>
        <a:xfrm>
          <a:off x="0" y="604143"/>
          <a:ext cx="10515600" cy="685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solidFill>
                <a:schemeClr val="bg1"/>
              </a:solidFill>
            </a:rPr>
            <a:t>FEMAP for modelling and visualization</a:t>
          </a:r>
        </a:p>
        <a:p>
          <a:pPr marL="228600" lvl="1" indent="-228600" algn="l" defTabSz="889000">
            <a:lnSpc>
              <a:spcPct val="90000"/>
            </a:lnSpc>
            <a:spcBef>
              <a:spcPct val="0"/>
            </a:spcBef>
            <a:spcAft>
              <a:spcPct val="20000"/>
            </a:spcAft>
            <a:buChar char="•"/>
          </a:pPr>
          <a:r>
            <a:rPr lang="en-US" sz="2000" kern="1200" dirty="0">
              <a:solidFill>
                <a:schemeClr val="bg1"/>
              </a:solidFill>
            </a:rPr>
            <a:t>NASTRAN for modal analysis</a:t>
          </a:r>
        </a:p>
      </dsp:txBody>
      <dsp:txXfrm>
        <a:off x="0" y="604143"/>
        <a:ext cx="10515600" cy="685687"/>
      </dsp:txXfrm>
    </dsp:sp>
    <dsp:sp modelId="{44A0DE2D-5E7C-408A-9232-810389C48942}">
      <dsp:nvSpPr>
        <dsp:cNvPr id="0" name=""/>
        <dsp:cNvSpPr/>
      </dsp:nvSpPr>
      <dsp:spPr>
        <a:xfrm>
          <a:off x="0" y="1289831"/>
          <a:ext cx="10515600" cy="599625"/>
        </a:xfrm>
        <a:prstGeom prst="roundRect">
          <a:avLst/>
        </a:prstGeom>
        <a:solidFill>
          <a:srgbClr val="B0A286"/>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Lunar Loads</a:t>
          </a:r>
        </a:p>
      </dsp:txBody>
      <dsp:txXfrm>
        <a:off x="29271" y="1319102"/>
        <a:ext cx="10457058" cy="541083"/>
      </dsp:txXfrm>
    </dsp:sp>
    <dsp:sp modelId="{DB2C9D59-6F4A-4196-BF8C-3C3257CE74C1}">
      <dsp:nvSpPr>
        <dsp:cNvPr id="0" name=""/>
        <dsp:cNvSpPr/>
      </dsp:nvSpPr>
      <dsp:spPr>
        <a:xfrm>
          <a:off x="0" y="1889456"/>
          <a:ext cx="10515600"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solidFill>
                <a:schemeClr val="bg1"/>
              </a:solidFill>
            </a:rPr>
            <a:t>Sensor operation for DDR and SLICE DAQ.</a:t>
          </a:r>
        </a:p>
        <a:p>
          <a:pPr marL="228600" lvl="1" indent="-228600" algn="l" defTabSz="889000">
            <a:lnSpc>
              <a:spcPct val="90000"/>
            </a:lnSpc>
            <a:spcBef>
              <a:spcPct val="0"/>
            </a:spcBef>
            <a:spcAft>
              <a:spcPct val="20000"/>
            </a:spcAft>
            <a:buChar char="•"/>
          </a:pPr>
          <a:r>
            <a:rPr lang="en-US" sz="2000" kern="1200" dirty="0">
              <a:solidFill>
                <a:schemeClr val="bg1"/>
              </a:solidFill>
            </a:rPr>
            <a:t>Methods of characterizing loads and dynamics experimentally</a:t>
          </a:r>
        </a:p>
        <a:p>
          <a:pPr marL="228600" lvl="1" indent="-228600" algn="l" defTabSz="889000">
            <a:lnSpc>
              <a:spcPct val="90000"/>
            </a:lnSpc>
            <a:spcBef>
              <a:spcPct val="0"/>
            </a:spcBef>
            <a:spcAft>
              <a:spcPct val="20000"/>
            </a:spcAft>
            <a:buChar char="•"/>
          </a:pPr>
          <a:r>
            <a:rPr lang="en-US" sz="2000" kern="1200" dirty="0">
              <a:solidFill>
                <a:schemeClr val="bg1"/>
              </a:solidFill>
            </a:rPr>
            <a:t>Methodology for tests, including those with human subjects</a:t>
          </a:r>
        </a:p>
      </dsp:txBody>
      <dsp:txXfrm>
        <a:off x="0" y="1889456"/>
        <a:ext cx="10515600" cy="1035000"/>
      </dsp:txXfrm>
    </dsp:sp>
    <dsp:sp modelId="{BFC35E94-DC58-43EF-BAE9-8F886879A817}">
      <dsp:nvSpPr>
        <dsp:cNvPr id="0" name=""/>
        <dsp:cNvSpPr/>
      </dsp:nvSpPr>
      <dsp:spPr>
        <a:xfrm>
          <a:off x="0" y="2924456"/>
          <a:ext cx="10515600" cy="599625"/>
        </a:xfrm>
        <a:prstGeom prst="roundRect">
          <a:avLst/>
        </a:prstGeom>
        <a:solidFill>
          <a:srgbClr val="C3DDE3"/>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Mooring Line Test</a:t>
          </a:r>
        </a:p>
      </dsp:txBody>
      <dsp:txXfrm>
        <a:off x="29271" y="2953727"/>
        <a:ext cx="10457058" cy="541083"/>
      </dsp:txXfrm>
    </dsp:sp>
    <dsp:sp modelId="{9170E7CE-B1EE-4E9F-AC3B-CDFDA932D5FF}">
      <dsp:nvSpPr>
        <dsp:cNvPr id="0" name=""/>
        <dsp:cNvSpPr/>
      </dsp:nvSpPr>
      <dsp:spPr>
        <a:xfrm>
          <a:off x="0" y="3524081"/>
          <a:ext cx="10515600"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a:solidFill>
                <a:schemeClr val="bg1"/>
              </a:solidFill>
            </a:rPr>
            <a:t>Properties of soft good materials</a:t>
          </a:r>
        </a:p>
        <a:p>
          <a:pPr marL="228600" lvl="1" indent="-228600" algn="l" defTabSz="889000">
            <a:lnSpc>
              <a:spcPct val="90000"/>
            </a:lnSpc>
            <a:spcBef>
              <a:spcPct val="0"/>
            </a:spcBef>
            <a:spcAft>
              <a:spcPct val="20000"/>
            </a:spcAft>
            <a:buChar char="•"/>
          </a:pPr>
          <a:r>
            <a:rPr lang="en-US" sz="2000" kern="1200" dirty="0">
              <a:solidFill>
                <a:schemeClr val="bg1"/>
              </a:solidFill>
            </a:rPr>
            <a:t>Formal testing procedures</a:t>
          </a:r>
        </a:p>
        <a:p>
          <a:pPr marL="228600" lvl="1" indent="-228600" algn="l" defTabSz="889000">
            <a:lnSpc>
              <a:spcPct val="90000"/>
            </a:lnSpc>
            <a:spcBef>
              <a:spcPct val="0"/>
            </a:spcBef>
            <a:spcAft>
              <a:spcPct val="20000"/>
            </a:spcAft>
            <a:buChar char="•"/>
          </a:pPr>
          <a:r>
            <a:rPr lang="en-US" sz="2000" kern="1200" dirty="0">
              <a:solidFill>
                <a:schemeClr val="bg1"/>
              </a:solidFill>
            </a:rPr>
            <a:t>Machining and tool use</a:t>
          </a:r>
        </a:p>
      </dsp:txBody>
      <dsp:txXfrm>
        <a:off x="0" y="3524081"/>
        <a:ext cx="10515600" cy="1035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28398-C914-4AA2-B945-1CF1624AB067}">
      <dsp:nvSpPr>
        <dsp:cNvPr id="0" name=""/>
        <dsp:cNvSpPr/>
      </dsp:nvSpPr>
      <dsp:spPr>
        <a:xfrm>
          <a:off x="8" y="690841"/>
          <a:ext cx="3001322" cy="3530967"/>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D92A57F-9295-42E8-A0B4-C3FAEFDD54E1}">
      <dsp:nvSpPr>
        <dsp:cNvPr id="0" name=""/>
        <dsp:cNvSpPr/>
      </dsp:nvSpPr>
      <dsp:spPr>
        <a:xfrm>
          <a:off x="118173" y="832080"/>
          <a:ext cx="2701189" cy="2295128"/>
        </a:xfrm>
        <a:prstGeom prst="rect">
          <a:avLst/>
        </a:prstGeom>
        <a:blipFill>
          <a:blip xmlns:r="http://schemas.openxmlformats.org/officeDocument/2006/relationships" r:embed="rId1"/>
          <a:srcRect/>
          <a:stretch>
            <a:fillRect t="-7000" b="-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9B420A-0293-4814-A2F0-2F685B1F7A34}">
      <dsp:nvSpPr>
        <dsp:cNvPr id="0" name=""/>
        <dsp:cNvSpPr/>
      </dsp:nvSpPr>
      <dsp:spPr>
        <a:xfrm>
          <a:off x="150074" y="3480333"/>
          <a:ext cx="2701189" cy="60023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Carabiner slides down incline, measure force due to friction using angle and measured acceleration/force needed</a:t>
          </a:r>
        </a:p>
      </dsp:txBody>
      <dsp:txXfrm>
        <a:off x="150074" y="3480333"/>
        <a:ext cx="2701189" cy="600236"/>
      </dsp:txXfrm>
    </dsp:sp>
    <dsp:sp modelId="{1640C177-CCE1-4801-8DB9-04AB408C02E2}">
      <dsp:nvSpPr>
        <dsp:cNvPr id="0" name=""/>
        <dsp:cNvSpPr/>
      </dsp:nvSpPr>
      <dsp:spPr>
        <a:xfrm>
          <a:off x="150074" y="3127208"/>
          <a:ext cx="2701189" cy="353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Test Option A</a:t>
          </a:r>
        </a:p>
      </dsp:txBody>
      <dsp:txXfrm>
        <a:off x="150074" y="3127208"/>
        <a:ext cx="2701189" cy="353124"/>
      </dsp:txXfrm>
    </dsp:sp>
    <dsp:sp modelId="{93723A32-D14A-4EB6-B9AD-91FB507B7326}">
      <dsp:nvSpPr>
        <dsp:cNvPr id="0" name=""/>
        <dsp:cNvSpPr/>
      </dsp:nvSpPr>
      <dsp:spPr>
        <a:xfrm>
          <a:off x="3757138" y="690841"/>
          <a:ext cx="3001322" cy="3530967"/>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1724786-FF6D-4D3F-860E-2FA8ABC9A691}">
      <dsp:nvSpPr>
        <dsp:cNvPr id="0" name=""/>
        <dsp:cNvSpPr/>
      </dsp:nvSpPr>
      <dsp:spPr>
        <a:xfrm>
          <a:off x="3907205" y="832080"/>
          <a:ext cx="2701189" cy="2295128"/>
        </a:xfrm>
        <a:prstGeom prst="rect">
          <a:avLst/>
        </a:prstGeom>
        <a:blipFill>
          <a:blip xmlns:r="http://schemas.openxmlformats.org/officeDocument/2006/relationships" r:embed="rId2"/>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5F8B05-1ADD-4155-BFC2-55554963359E}">
      <dsp:nvSpPr>
        <dsp:cNvPr id="0" name=""/>
        <dsp:cNvSpPr/>
      </dsp:nvSpPr>
      <dsp:spPr>
        <a:xfrm>
          <a:off x="3907205" y="3480333"/>
          <a:ext cx="2701189" cy="600236"/>
        </a:xfrm>
        <a:prstGeom prst="rect">
          <a:avLst/>
        </a:prstGeom>
        <a:solidFill>
          <a:schemeClr val="accent5">
            <a:hueOff val="-1519836"/>
            <a:satOff val="1607"/>
            <a:lumOff val="-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Weighted carabiner attached to pulling line over pulley. Friction force measured by weights needed to start motion</a:t>
          </a:r>
        </a:p>
      </dsp:txBody>
      <dsp:txXfrm>
        <a:off x="3907205" y="3480333"/>
        <a:ext cx="2701189" cy="600236"/>
      </dsp:txXfrm>
    </dsp:sp>
    <dsp:sp modelId="{506CAC4B-8894-4BAB-B42B-927BDDF1D3A3}">
      <dsp:nvSpPr>
        <dsp:cNvPr id="0" name=""/>
        <dsp:cNvSpPr/>
      </dsp:nvSpPr>
      <dsp:spPr>
        <a:xfrm>
          <a:off x="3907205" y="3127208"/>
          <a:ext cx="2701189" cy="353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Test Option B</a:t>
          </a:r>
        </a:p>
      </dsp:txBody>
      <dsp:txXfrm>
        <a:off x="3907205" y="3127208"/>
        <a:ext cx="2701189" cy="353124"/>
      </dsp:txXfrm>
    </dsp:sp>
    <dsp:sp modelId="{E3AC682E-12C0-47AF-B656-B10B29B8971E}">
      <dsp:nvSpPr>
        <dsp:cNvPr id="0" name=""/>
        <dsp:cNvSpPr/>
      </dsp:nvSpPr>
      <dsp:spPr>
        <a:xfrm>
          <a:off x="7514269" y="690841"/>
          <a:ext cx="3001322" cy="3530967"/>
        </a:xfrm>
        <a:prstGeom prst="rect">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7706456-5845-4A6E-BBD6-ED2CC1B59FC0}">
      <dsp:nvSpPr>
        <dsp:cNvPr id="0" name=""/>
        <dsp:cNvSpPr/>
      </dsp:nvSpPr>
      <dsp:spPr>
        <a:xfrm>
          <a:off x="7664335" y="832080"/>
          <a:ext cx="2701189" cy="229512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18504B-CEED-41EE-A9C4-44CEF6B47DF4}">
      <dsp:nvSpPr>
        <dsp:cNvPr id="0" name=""/>
        <dsp:cNvSpPr/>
      </dsp:nvSpPr>
      <dsp:spPr>
        <a:xfrm>
          <a:off x="7664335" y="3480333"/>
          <a:ext cx="2701189" cy="600236"/>
        </a:xfrm>
        <a:prstGeom prst="rect">
          <a:avLst/>
        </a:prstGeom>
        <a:solidFill>
          <a:schemeClr val="accent5">
            <a:hueOff val="-3039673"/>
            <a:satOff val="3213"/>
            <a:lumOff val="-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Weighted carabiner pulled at constant rate by person with a spring scale. Friction force measured directly from scale</a:t>
          </a:r>
        </a:p>
      </dsp:txBody>
      <dsp:txXfrm>
        <a:off x="7664335" y="3480333"/>
        <a:ext cx="2701189" cy="600236"/>
      </dsp:txXfrm>
    </dsp:sp>
    <dsp:sp modelId="{545AC25B-FA02-4AB0-BCE8-6644F69CE59E}">
      <dsp:nvSpPr>
        <dsp:cNvPr id="0" name=""/>
        <dsp:cNvSpPr/>
      </dsp:nvSpPr>
      <dsp:spPr>
        <a:xfrm>
          <a:off x="7664335" y="3127208"/>
          <a:ext cx="2701189" cy="353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 Test Option C</a:t>
          </a:r>
        </a:p>
      </dsp:txBody>
      <dsp:txXfrm>
        <a:off x="7664335" y="3127208"/>
        <a:ext cx="2701189" cy="353124"/>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2ECB99-4F58-4FED-928F-E13B9DF12D11}" type="datetimeFigureOut">
              <a:rPr lang="en-US" smtClean="0"/>
              <a:t>8/22/2023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14C2B-2DB7-4543-A9AE-7916913743C7}" type="slidenum">
              <a:rPr lang="en-US" smtClean="0"/>
              <a:t>‹#›</a:t>
            </a:fld>
            <a:endParaRPr lang="en-US"/>
          </a:p>
        </p:txBody>
      </p:sp>
    </p:spTree>
    <p:extLst>
      <p:ext uri="{BB962C8B-B14F-4D97-AF65-F5344CB8AC3E}">
        <p14:creationId xmlns:p14="http://schemas.microsoft.com/office/powerpoint/2010/main" val="1292338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My backyard in my childhood home in Michigan</a:t>
            </a:r>
          </a:p>
          <a:p>
            <a:r>
              <a:rPr lang="en-US" dirty="0"/>
              <a:t>Bottom left: My previous tour was in MCC! This is me in the training (Red) </a:t>
            </a:r>
            <a:r>
              <a:rPr lang="en-US" dirty="0" err="1"/>
              <a:t>fcr</a:t>
            </a:r>
            <a:endParaRPr lang="en-US" dirty="0"/>
          </a:p>
          <a:p>
            <a:r>
              <a:rPr lang="en-US" dirty="0"/>
              <a:t>Center top: The 24 hour </a:t>
            </a:r>
            <a:r>
              <a:rPr lang="en-US" dirty="0" err="1"/>
              <a:t>Duderstadt</a:t>
            </a:r>
            <a:r>
              <a:rPr lang="en-US" dirty="0"/>
              <a:t> library at U-M, lovingly referred to as ‘The Dude’</a:t>
            </a:r>
          </a:p>
          <a:p>
            <a:r>
              <a:rPr lang="en-US" dirty="0"/>
              <a:t>Center Bottom: Go Blue! </a:t>
            </a:r>
          </a:p>
          <a:p>
            <a:r>
              <a:rPr lang="en-US" dirty="0"/>
              <a:t>Right: Hiking, botany, and amateur astronomy are some of my hobbies. At Big Bend with the interns last winter, I got to do a bit of all three!</a:t>
            </a:r>
          </a:p>
        </p:txBody>
      </p:sp>
      <p:sp>
        <p:nvSpPr>
          <p:cNvPr id="4" name="Slide Number Placeholder 3"/>
          <p:cNvSpPr>
            <a:spLocks noGrp="1"/>
          </p:cNvSpPr>
          <p:nvPr>
            <p:ph type="sldNum" sz="quarter" idx="5"/>
          </p:nvPr>
        </p:nvSpPr>
        <p:spPr/>
        <p:txBody>
          <a:bodyPr/>
          <a:lstStyle/>
          <a:p>
            <a:fld id="{7CC14C2B-2DB7-4543-A9AE-7916913743C7}" type="slidenum">
              <a:rPr lang="en-US" smtClean="0"/>
              <a:t>3</a:t>
            </a:fld>
            <a:endParaRPr lang="en-US"/>
          </a:p>
        </p:txBody>
      </p:sp>
    </p:spTree>
    <p:extLst>
      <p:ext uri="{BB962C8B-B14F-4D97-AF65-F5344CB8AC3E}">
        <p14:creationId xmlns:p14="http://schemas.microsoft.com/office/powerpoint/2010/main" val="2057712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p>
        </p:txBody>
      </p:sp>
      <p:sp>
        <p:nvSpPr>
          <p:cNvPr id="4" name="Slide Number Placeholder 3"/>
          <p:cNvSpPr>
            <a:spLocks noGrp="1"/>
          </p:cNvSpPr>
          <p:nvPr>
            <p:ph type="sldNum" sz="quarter" idx="5"/>
          </p:nvPr>
        </p:nvSpPr>
        <p:spPr/>
        <p:txBody>
          <a:bodyPr/>
          <a:lstStyle/>
          <a:p>
            <a:fld id="{7CC14C2B-2DB7-4543-A9AE-7916913743C7}" type="slidenum">
              <a:rPr lang="en-US" smtClean="0"/>
              <a:t>6</a:t>
            </a:fld>
            <a:endParaRPr lang="en-US"/>
          </a:p>
        </p:txBody>
      </p:sp>
    </p:spTree>
    <p:extLst>
      <p:ext uri="{BB962C8B-B14F-4D97-AF65-F5344CB8AC3E}">
        <p14:creationId xmlns:p14="http://schemas.microsoft.com/office/powerpoint/2010/main" val="262766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C14C2B-2DB7-4543-A9AE-7916913743C7}" type="slidenum">
              <a:rPr lang="en-US" smtClean="0"/>
              <a:t>24</a:t>
            </a:fld>
            <a:endParaRPr lang="en-US" dirty="0"/>
          </a:p>
        </p:txBody>
      </p:sp>
    </p:spTree>
    <p:extLst>
      <p:ext uri="{BB962C8B-B14F-4D97-AF65-F5344CB8AC3E}">
        <p14:creationId xmlns:p14="http://schemas.microsoft.com/office/powerpoint/2010/main" val="2960093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to relate to </a:t>
            </a:r>
            <a:r>
              <a:rPr lang="en-US" dirty="0" err="1"/>
              <a:t>orion</a:t>
            </a:r>
            <a:endParaRPr lang="en-US" dirty="0"/>
          </a:p>
        </p:txBody>
      </p:sp>
      <p:sp>
        <p:nvSpPr>
          <p:cNvPr id="4" name="Slide Number Placeholder 3"/>
          <p:cNvSpPr>
            <a:spLocks noGrp="1"/>
          </p:cNvSpPr>
          <p:nvPr>
            <p:ph type="sldNum" sz="quarter" idx="5"/>
          </p:nvPr>
        </p:nvSpPr>
        <p:spPr/>
        <p:txBody>
          <a:bodyPr/>
          <a:lstStyle/>
          <a:p>
            <a:fld id="{7CC14C2B-2DB7-4543-A9AE-7916913743C7}" type="slidenum">
              <a:rPr lang="en-US" smtClean="0"/>
              <a:t>31</a:t>
            </a:fld>
            <a:endParaRPr lang="en-US"/>
          </a:p>
        </p:txBody>
      </p:sp>
    </p:spTree>
    <p:extLst>
      <p:ext uri="{BB962C8B-B14F-4D97-AF65-F5344CB8AC3E}">
        <p14:creationId xmlns:p14="http://schemas.microsoft.com/office/powerpoint/2010/main" val="1834872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33</a:t>
            </a:fld>
            <a:endParaRPr lang="en-US"/>
          </a:p>
        </p:txBody>
      </p:sp>
    </p:spTree>
    <p:extLst>
      <p:ext uri="{BB962C8B-B14F-4D97-AF65-F5344CB8AC3E}">
        <p14:creationId xmlns:p14="http://schemas.microsoft.com/office/powerpoint/2010/main" val="1159219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34</a:t>
            </a:fld>
            <a:endParaRPr lang="en-US"/>
          </a:p>
        </p:txBody>
      </p:sp>
    </p:spTree>
    <p:extLst>
      <p:ext uri="{BB962C8B-B14F-4D97-AF65-F5344CB8AC3E}">
        <p14:creationId xmlns:p14="http://schemas.microsoft.com/office/powerpoint/2010/main" val="879323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35</a:t>
            </a:fld>
            <a:endParaRPr lang="en-US"/>
          </a:p>
        </p:txBody>
      </p:sp>
    </p:spTree>
    <p:extLst>
      <p:ext uri="{BB962C8B-B14F-4D97-AF65-F5344CB8AC3E}">
        <p14:creationId xmlns:p14="http://schemas.microsoft.com/office/powerpoint/2010/main" val="3662285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36</a:t>
            </a:fld>
            <a:endParaRPr lang="en-US"/>
          </a:p>
        </p:txBody>
      </p:sp>
    </p:spTree>
    <p:extLst>
      <p:ext uri="{BB962C8B-B14F-4D97-AF65-F5344CB8AC3E}">
        <p14:creationId xmlns:p14="http://schemas.microsoft.com/office/powerpoint/2010/main" val="956445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37</a:t>
            </a:fld>
            <a:endParaRPr lang="en-US"/>
          </a:p>
        </p:txBody>
      </p:sp>
    </p:spTree>
    <p:extLst>
      <p:ext uri="{BB962C8B-B14F-4D97-AF65-F5344CB8AC3E}">
        <p14:creationId xmlns:p14="http://schemas.microsoft.com/office/powerpoint/2010/main" val="2497713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38</a:t>
            </a:fld>
            <a:endParaRPr lang="en-US"/>
          </a:p>
        </p:txBody>
      </p:sp>
    </p:spTree>
    <p:extLst>
      <p:ext uri="{BB962C8B-B14F-4D97-AF65-F5344CB8AC3E}">
        <p14:creationId xmlns:p14="http://schemas.microsoft.com/office/powerpoint/2010/main" val="3221826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note that we tried to settle knot</a:t>
            </a:r>
          </a:p>
        </p:txBody>
      </p:sp>
      <p:sp>
        <p:nvSpPr>
          <p:cNvPr id="4" name="Slide Number Placeholder 3"/>
          <p:cNvSpPr>
            <a:spLocks noGrp="1"/>
          </p:cNvSpPr>
          <p:nvPr>
            <p:ph type="sldNum" sz="quarter" idx="5"/>
          </p:nvPr>
        </p:nvSpPr>
        <p:spPr/>
        <p:txBody>
          <a:bodyPr/>
          <a:lstStyle/>
          <a:p>
            <a:fld id="{7CC14C2B-2DB7-4543-A9AE-7916913743C7}" type="slidenum">
              <a:rPr lang="en-US" smtClean="0"/>
              <a:t>39</a:t>
            </a:fld>
            <a:endParaRPr lang="en-US"/>
          </a:p>
        </p:txBody>
      </p:sp>
    </p:spTree>
    <p:extLst>
      <p:ext uri="{BB962C8B-B14F-4D97-AF65-F5344CB8AC3E}">
        <p14:creationId xmlns:p14="http://schemas.microsoft.com/office/powerpoint/2010/main" val="682605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50</a:t>
            </a:fld>
            <a:endParaRPr lang="en-US"/>
          </a:p>
        </p:txBody>
      </p:sp>
    </p:spTree>
    <p:extLst>
      <p:ext uri="{BB962C8B-B14F-4D97-AF65-F5344CB8AC3E}">
        <p14:creationId xmlns:p14="http://schemas.microsoft.com/office/powerpoint/2010/main" val="822659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C14C2B-2DB7-4543-A9AE-7916913743C7}" type="slidenum">
              <a:rPr lang="en-US" smtClean="0"/>
              <a:t>51</a:t>
            </a:fld>
            <a:endParaRPr lang="en-US"/>
          </a:p>
        </p:txBody>
      </p:sp>
    </p:spTree>
    <p:extLst>
      <p:ext uri="{BB962C8B-B14F-4D97-AF65-F5344CB8AC3E}">
        <p14:creationId xmlns:p14="http://schemas.microsoft.com/office/powerpoint/2010/main" val="2707274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Ppt art</a:t>
            </a:r>
          </a:p>
        </p:txBody>
      </p:sp>
      <p:sp>
        <p:nvSpPr>
          <p:cNvPr id="4" name="Slide Number Placeholder 3"/>
          <p:cNvSpPr>
            <a:spLocks noGrp="1"/>
          </p:cNvSpPr>
          <p:nvPr>
            <p:ph type="sldNum" sz="quarter" idx="5"/>
          </p:nvPr>
        </p:nvSpPr>
        <p:spPr/>
        <p:txBody>
          <a:bodyPr/>
          <a:lstStyle/>
          <a:p>
            <a:fld id="{7CC14C2B-2DB7-4543-A9AE-7916913743C7}" type="slidenum">
              <a:rPr lang="en-US" smtClean="0"/>
              <a:t>52</a:t>
            </a:fld>
            <a:endParaRPr lang="en-US"/>
          </a:p>
        </p:txBody>
      </p:sp>
    </p:spTree>
    <p:extLst>
      <p:ext uri="{BB962C8B-B14F-4D97-AF65-F5344CB8AC3E}">
        <p14:creationId xmlns:p14="http://schemas.microsoft.com/office/powerpoint/2010/main" val="2465310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4F3AEE1-7F05-4023-AEA8-203E6F68B0EF}" type="datetime1">
              <a:rPr lang="en-US" smtClean="0"/>
              <a:t>8/22/2023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454840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D1EA4-6786-47C4-9E03-2D6689B622F2}" type="datetime1">
              <a:rPr lang="en-US" smtClean="0"/>
              <a:t>8/22/2023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183630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500D1B-CF49-4F9D-AC37-DB3CE5368BC7}" type="datetime1">
              <a:rPr lang="en-US" smtClean="0"/>
              <a:t>8/22/2023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3733804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D300DC-1704-46BE-A498-AC215C2D2008}" type="datetime1">
              <a:rPr lang="en-US" smtClean="0"/>
              <a:t>8/22/2023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4162508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49CF7B-4C84-4F41-8FCE-9A39EBDF68B7}" type="datetime1">
              <a:rPr lang="en-US" smtClean="0"/>
              <a:t>8/22/2023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2447741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0D5A8D-7857-4977-89B8-3901EC711A54}" type="datetime1">
              <a:rPr lang="en-US" smtClean="0"/>
              <a:t>8/22/2023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205491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CBF99C-9E38-4C99-940E-54D696BED56C}" type="datetime1">
              <a:rPr lang="en-US" smtClean="0"/>
              <a:t>8/22/2023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2046244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FBA360-43DE-4E7A-9E12-A2FCADEE1139}" type="datetime1">
              <a:rPr lang="en-US" smtClean="0"/>
              <a:t>8/22/2023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2344006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2C970F-AD93-4BD8-B301-2EF7B3EFE3DF}" type="datetime1">
              <a:rPr lang="en-US" smtClean="0"/>
              <a:t>8/22/2023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1502108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23EF62-B4A2-4880-8106-A30CB3C448C3}" type="datetime1">
              <a:rPr lang="en-US" smtClean="0"/>
              <a:t>8/22/2023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3057991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544CA0-A306-4817-AABE-7FB2D662714A}" type="datetime1">
              <a:rPr lang="en-US" smtClean="0"/>
              <a:t>8/22/2023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77D530-36BC-4E49-ADF9-16CC409C8479}" type="slidenum">
              <a:rPr lang="en-US" smtClean="0"/>
              <a:t>‹#›</a:t>
            </a:fld>
            <a:endParaRPr lang="en-US"/>
          </a:p>
        </p:txBody>
      </p:sp>
    </p:spTree>
    <p:extLst>
      <p:ext uri="{BB962C8B-B14F-4D97-AF65-F5344CB8AC3E}">
        <p14:creationId xmlns:p14="http://schemas.microsoft.com/office/powerpoint/2010/main" val="2957638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9E2285-849E-4129-BDE0-A08711702242}" type="datetime1">
              <a:rPr lang="en-US" smtClean="0"/>
              <a:t>8/22/2023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7D530-36BC-4E49-ADF9-16CC409C8479}" type="slidenum">
              <a:rPr lang="en-US" smtClean="0"/>
              <a:t>‹#›</a:t>
            </a:fld>
            <a:endParaRPr lang="en-US"/>
          </a:p>
        </p:txBody>
      </p:sp>
    </p:spTree>
    <p:extLst>
      <p:ext uri="{BB962C8B-B14F-4D97-AF65-F5344CB8AC3E}">
        <p14:creationId xmlns:p14="http://schemas.microsoft.com/office/powerpoint/2010/main" val="8162388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wallpapertip.com/wpic/iTxob_purple-galaxy-wallpaper-4k/"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ublicdomainpictures.net/view-image.php?image=86464&amp;picture=space-nebula"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s://www.publicdomainpictures.net/view-image.php?image=86464&amp;picture=space-nebula" TargetMode="External"/><Relationship Id="rId9" Type="http://schemas.openxmlformats.org/officeDocument/2006/relationships/image" Target="../media/image7.heic"/></Relationships>
</file>

<file path=ppt/slides/_rels/slide4.xml.rels><?xml version="1.0" encoding="UTF-8" standalone="yes"?>
<Relationships xmlns="http://schemas.openxmlformats.org/package/2006/relationships"><Relationship Id="rId3" Type="http://schemas.openxmlformats.org/officeDocument/2006/relationships/hyperlink" Target="https://www.publicdomainpictures.net/en/view-image.php?image=307053&amp;picture=nebula-stars-space-space" TargetMode="External"/><Relationship Id="rId7"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publicdomainpictures.net/en/view-image.php?image=307053&amp;picture=nebula-stars-space-space" TargetMode="External"/><Relationship Id="rId7" Type="http://schemas.openxmlformats.org/officeDocument/2006/relationships/diagramColors" Target="../diagrams/colors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7.jpeg"/><Relationship Id="rId4" Type="http://schemas.openxmlformats.org/officeDocument/2006/relationships/diagramData" Target="../diagrams/data1.xml"/><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pensource.com/article/17/4/python-or-ruby-web-development" TargetMode="External"/><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hyperlink" Target="https://www.wired.it/scienza/spazio/2019/07/19/sbarco-luna-futuro-esplorazione-lunare/" TargetMode="Externa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hyperlink" Target="https://www.nasa.gov/sites/default/files/thumbnails/image/np-2023-04-019-jsc-gateway-expanded-view-041423.pn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8.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image" Target="../media/image30.png"/><Relationship Id="rId5" Type="http://schemas.openxmlformats.org/officeDocument/2006/relationships/diagramQuickStyle" Target="../diagrams/quickStyle4.xml"/><Relationship Id="rId10" Type="http://schemas.openxmlformats.org/officeDocument/2006/relationships/image" Target="../media/image29.png"/><Relationship Id="rId4" Type="http://schemas.openxmlformats.org/officeDocument/2006/relationships/diagramLayout" Target="../diagrams/layout4.xml"/><Relationship Id="rId9"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39.png"/><Relationship Id="rId7" Type="http://schemas.openxmlformats.org/officeDocument/2006/relationships/diagramQuickStyle" Target="../diagrams/quickStyle5.xml"/><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41.png"/><Relationship Id="rId4" Type="http://schemas.openxmlformats.org/officeDocument/2006/relationships/image" Target="../media/image40.png"/><Relationship Id="rId9" Type="http://schemas.microsoft.com/office/2007/relationships/diagramDrawing" Target="../diagrams/drawing5.xml"/></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60.png"/><Relationship Id="rId4" Type="http://schemas.openxmlformats.org/officeDocument/2006/relationships/diagramLayout" Target="../diagrams/layout7.xml"/><Relationship Id="rId9"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publicdomainpictures.net/view-image.php?image=86464&amp;picture=space-nebula" TargetMode="External"/><Relationship Id="rId7" Type="http://schemas.openxmlformats.org/officeDocument/2006/relationships/image" Target="../media/image8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2.jpeg"/><Relationship Id="rId5" Type="http://schemas.microsoft.com/office/2007/relationships/hdphoto" Target="../media/hdphoto2.wdp"/><Relationship Id="rId4" Type="http://schemas.openxmlformats.org/officeDocument/2006/relationships/image" Target="../media/image81.png"/></Relationships>
</file>

<file path=ppt/slides/_rels/slide44.xml.rels><?xml version="1.0" encoding="UTF-8" standalone="yes"?>
<Relationships xmlns="http://schemas.openxmlformats.org/package/2006/relationships"><Relationship Id="rId3" Type="http://schemas.openxmlformats.org/officeDocument/2006/relationships/hyperlink" Target="https://www.publicdomainpictures.net/view-image.php?image=86464&amp;picture=space-nebula"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jpeg"/></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wallpapertip.com/wpic/iTxob_purple-galaxy-wallpaper-4k/"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s://www.wallpapertip.com/wpic/iTxob_purple-galaxy-wallpaper-4k/"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0510-6B18-4070-AD70-CF8E40A4394E}"/>
              </a:ext>
            </a:extLst>
          </p:cNvPr>
          <p:cNvSpPr>
            <a:spLocks noGrp="1"/>
          </p:cNvSpPr>
          <p:nvPr>
            <p:ph type="ctrTitle"/>
          </p:nvPr>
        </p:nvSpPr>
        <p:spPr>
          <a:xfrm>
            <a:off x="1524000" y="1141413"/>
            <a:ext cx="9144000" cy="2387600"/>
          </a:xfrm>
          <a:solidFill>
            <a:schemeClr val="accent1">
              <a:lumMod val="20000"/>
              <a:lumOff val="80000"/>
              <a:alpha val="63000"/>
            </a:schemeClr>
          </a:solidFill>
        </p:spPr>
        <p:txBody>
          <a:bodyPr/>
          <a:lstStyle/>
          <a:p>
            <a:r>
              <a:rPr lang="en-US" b="1" dirty="0"/>
              <a:t>ES6 Exit Presentation</a:t>
            </a:r>
          </a:p>
        </p:txBody>
      </p:sp>
      <p:sp>
        <p:nvSpPr>
          <p:cNvPr id="3" name="Subtitle 2">
            <a:extLst>
              <a:ext uri="{FF2B5EF4-FFF2-40B4-BE49-F238E27FC236}">
                <a16:creationId xmlns:a16="http://schemas.microsoft.com/office/drawing/2014/main" id="{8C523BC0-2421-4293-A3F0-D3D6D15AE77D}"/>
              </a:ext>
            </a:extLst>
          </p:cNvPr>
          <p:cNvSpPr>
            <a:spLocks noGrp="1"/>
          </p:cNvSpPr>
          <p:nvPr>
            <p:ph type="subTitle" idx="1"/>
          </p:nvPr>
        </p:nvSpPr>
        <p:spPr>
          <a:xfrm>
            <a:off x="1524000" y="3602038"/>
            <a:ext cx="9144000" cy="680713"/>
          </a:xfrm>
          <a:solidFill>
            <a:schemeClr val="tx2">
              <a:lumMod val="20000"/>
              <a:lumOff val="80000"/>
              <a:alpha val="54000"/>
            </a:schemeClr>
          </a:solidFill>
        </p:spPr>
        <p:txBody>
          <a:bodyPr/>
          <a:lstStyle/>
          <a:p>
            <a:r>
              <a:rPr lang="en-US" b="1" dirty="0"/>
              <a:t>Summer 2023, Raven St. Clair</a:t>
            </a:r>
          </a:p>
        </p:txBody>
      </p:sp>
      <p:sp>
        <p:nvSpPr>
          <p:cNvPr id="4" name="Slide Number Placeholder 3">
            <a:extLst>
              <a:ext uri="{FF2B5EF4-FFF2-40B4-BE49-F238E27FC236}">
                <a16:creationId xmlns:a16="http://schemas.microsoft.com/office/drawing/2014/main" id="{90A3E328-68EF-4EE7-BEB6-8221F63F645C}"/>
              </a:ext>
            </a:extLst>
          </p:cNvPr>
          <p:cNvSpPr>
            <a:spLocks noGrp="1"/>
          </p:cNvSpPr>
          <p:nvPr>
            <p:ph type="sldNum" sz="quarter" idx="12"/>
          </p:nvPr>
        </p:nvSpPr>
        <p:spPr/>
        <p:txBody>
          <a:bodyPr/>
          <a:lstStyle/>
          <a:p>
            <a:fld id="{D277D530-36BC-4E49-ADF9-16CC409C8479}" type="slidenum">
              <a:rPr lang="en-US" smtClean="0"/>
              <a:t>1</a:t>
            </a:fld>
            <a:endParaRPr lang="en-US" dirty="0"/>
          </a:p>
        </p:txBody>
      </p:sp>
      <p:sp>
        <p:nvSpPr>
          <p:cNvPr id="6" name="AutoShape 2" descr="Nasa">
            <a:extLst>
              <a:ext uri="{FF2B5EF4-FFF2-40B4-BE49-F238E27FC236}">
                <a16:creationId xmlns:a16="http://schemas.microsoft.com/office/drawing/2014/main" id="{676151BF-C7EE-C5FD-6DA8-0D82B6D26E3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a:extLst>
              <a:ext uri="{FF2B5EF4-FFF2-40B4-BE49-F238E27FC236}">
                <a16:creationId xmlns:a16="http://schemas.microsoft.com/office/drawing/2014/main" id="{02BDA5C6-ED08-2414-153D-96B56EF15F33}"/>
              </a:ext>
            </a:extLst>
          </p:cNvPr>
          <p:cNvSpPr txBox="1"/>
          <p:nvPr/>
        </p:nvSpPr>
        <p:spPr>
          <a:xfrm>
            <a:off x="5691809" y="1351722"/>
            <a:ext cx="4280452" cy="646331"/>
          </a:xfrm>
          <a:prstGeom prst="rect">
            <a:avLst/>
          </a:prstGeom>
          <a:noFill/>
        </p:spPr>
        <p:txBody>
          <a:bodyPr wrap="square" rtlCol="0">
            <a:spAutoFit/>
          </a:bodyPr>
          <a:lstStyle/>
          <a:p>
            <a:r>
              <a:rPr lang="en-US" dirty="0">
                <a:solidFill>
                  <a:srgbClr val="FF0000"/>
                </a:solidFill>
              </a:rPr>
              <a:t>Text is red has be edited to remove sensitive information for </a:t>
            </a:r>
            <a:r>
              <a:rPr lang="en-US">
                <a:solidFill>
                  <a:srgbClr val="FF0000"/>
                </a:solidFill>
              </a:rPr>
              <a:t>public release </a:t>
            </a:r>
          </a:p>
        </p:txBody>
      </p:sp>
    </p:spTree>
    <p:extLst>
      <p:ext uri="{BB962C8B-B14F-4D97-AF65-F5344CB8AC3E}">
        <p14:creationId xmlns:p14="http://schemas.microsoft.com/office/powerpoint/2010/main" val="3317498657"/>
      </p:ext>
    </p:extLst>
  </p:cSld>
  <p:clrMapOvr>
    <a:masterClrMapping/>
  </p:clrMapOvr>
  <mc:AlternateContent xmlns:mc="http://schemas.openxmlformats.org/markup-compatibility/2006" xmlns:p14="http://schemas.microsoft.com/office/powerpoint/2010/main">
    <mc:Choice Requires="p14">
      <p:transition spd="slow" p14:dur="2000" advTm="5266"/>
    </mc:Choice>
    <mc:Fallback xmlns="">
      <p:transition spd="slow" advTm="526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extLst>
              <a:ext uri="{837473B0-CC2E-450A-ABE3-18F120FF3D39}">
                <a1611:picAttrSrcUrl xmlns:a1611="http://schemas.microsoft.com/office/drawing/2016/11/main" r:id="rId3"/>
              </a:ext>
            </a:extLst>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D50F4-DB04-473A-8264-7C8D244E118C}"/>
              </a:ext>
            </a:extLst>
          </p:cNvPr>
          <p:cNvSpPr>
            <a:spLocks noGrp="1"/>
          </p:cNvSpPr>
          <p:nvPr>
            <p:ph type="title"/>
          </p:nvPr>
        </p:nvSpPr>
        <p:spPr>
          <a:prstGeom prst="roundRect">
            <a:avLst>
              <a:gd name="adj" fmla="val 3293"/>
            </a:avLst>
          </a:prstGeom>
          <a:solidFill>
            <a:schemeClr val="accent2">
              <a:lumMod val="40000"/>
              <a:lumOff val="60000"/>
              <a:alpha val="80000"/>
            </a:schemeClr>
          </a:solidFill>
        </p:spPr>
        <p:txBody>
          <a:bodyPr/>
          <a:lstStyle/>
          <a:p>
            <a:pPr algn="ctr"/>
            <a:r>
              <a:rPr lang="en-US" b="1" dirty="0"/>
              <a:t>Agenda</a:t>
            </a:r>
          </a:p>
        </p:txBody>
      </p:sp>
      <p:sp>
        <p:nvSpPr>
          <p:cNvPr id="3" name="Content Placeholder 2">
            <a:extLst>
              <a:ext uri="{FF2B5EF4-FFF2-40B4-BE49-F238E27FC236}">
                <a16:creationId xmlns:a16="http://schemas.microsoft.com/office/drawing/2014/main" id="{148A8723-A2A7-42FE-B763-334571853644}"/>
              </a:ext>
            </a:extLst>
          </p:cNvPr>
          <p:cNvSpPr>
            <a:spLocks noGrp="1"/>
          </p:cNvSpPr>
          <p:nvPr>
            <p:ph idx="1"/>
          </p:nvPr>
        </p:nvSpPr>
        <p:spPr>
          <a:xfrm>
            <a:off x="838200" y="1902373"/>
            <a:ext cx="10515600" cy="4716025"/>
          </a:xfrm>
          <a:solidFill>
            <a:schemeClr val="accent2">
              <a:lumMod val="40000"/>
              <a:lumOff val="60000"/>
              <a:alpha val="80000"/>
            </a:schemeClr>
          </a:solidFill>
        </p:spPr>
        <p:txBody>
          <a:bodyPr vert="horz" lIns="91440" tIns="45720" rIns="91440" bIns="45720" rtlCol="0" anchor="ctr">
            <a:normAutofit/>
          </a:bodyPr>
          <a:lstStyle/>
          <a:p>
            <a:pPr marL="514350" indent="-514350">
              <a:spcBef>
                <a:spcPct val="0"/>
              </a:spcBef>
              <a:buFont typeface="+mj-lt"/>
              <a:buAutoNum type="arabicPeriod"/>
            </a:pPr>
            <a:endParaRPr lang="en-US" dirty="0">
              <a:latin typeface="+mj-lt"/>
              <a:ea typeface="+mj-ea"/>
              <a:cs typeface="+mj-cs"/>
            </a:endParaRPr>
          </a:p>
          <a:p>
            <a:pPr marL="514350" indent="-514350">
              <a:spcBef>
                <a:spcPct val="0"/>
              </a:spcBef>
              <a:buFont typeface="+mj-lt"/>
              <a:buAutoNum type="arabicPeriod"/>
            </a:pPr>
            <a:r>
              <a:rPr lang="en-US" b="1" dirty="0">
                <a:latin typeface="+mj-lt"/>
                <a:ea typeface="+mj-ea"/>
                <a:cs typeface="+mj-cs"/>
              </a:rPr>
              <a:t>Personal Background</a:t>
            </a:r>
          </a:p>
          <a:p>
            <a:pPr marL="514350" indent="-514350">
              <a:spcBef>
                <a:spcPct val="0"/>
              </a:spcBef>
              <a:buFont typeface="+mj-lt"/>
              <a:buAutoNum type="arabicPeriod"/>
            </a:pPr>
            <a:endParaRPr lang="en-US" b="1" dirty="0">
              <a:latin typeface="+mj-lt"/>
              <a:ea typeface="+mj-ea"/>
              <a:cs typeface="+mj-cs"/>
            </a:endParaRPr>
          </a:p>
          <a:p>
            <a:pPr marL="514350" indent="-514350">
              <a:spcBef>
                <a:spcPct val="0"/>
              </a:spcBef>
              <a:buFont typeface="+mj-lt"/>
              <a:buAutoNum type="arabicPeriod"/>
            </a:pPr>
            <a:r>
              <a:rPr lang="en-US" b="1" dirty="0">
                <a:latin typeface="+mj-lt"/>
                <a:ea typeface="+mj-ea"/>
                <a:cs typeface="+mj-cs"/>
              </a:rPr>
              <a:t>Summary of Projects at ES6 and lessons learned </a:t>
            </a:r>
          </a:p>
          <a:p>
            <a:pPr marL="514350" indent="-514350">
              <a:spcBef>
                <a:spcPct val="0"/>
              </a:spcBef>
              <a:buFont typeface="+mj-lt"/>
              <a:buAutoNum type="arabicPeriod"/>
            </a:pPr>
            <a:endParaRPr lang="en-US" b="1" dirty="0">
              <a:latin typeface="+mj-lt"/>
              <a:ea typeface="+mj-ea"/>
              <a:cs typeface="+mj-cs"/>
            </a:endParaRPr>
          </a:p>
          <a:p>
            <a:pPr marL="514350" indent="-514350">
              <a:spcBef>
                <a:spcPct val="0"/>
              </a:spcBef>
              <a:buFont typeface="+mj-lt"/>
              <a:buAutoNum type="arabicPeriod"/>
            </a:pPr>
            <a:r>
              <a:rPr lang="en-US" b="1" dirty="0">
                <a:latin typeface="+mj-lt"/>
                <a:ea typeface="+mj-ea"/>
                <a:cs typeface="+mj-cs"/>
              </a:rPr>
              <a:t>Intern activities!</a:t>
            </a:r>
          </a:p>
          <a:p>
            <a:pPr marL="514350" indent="-514350">
              <a:spcBef>
                <a:spcPct val="0"/>
              </a:spcBef>
              <a:buFont typeface="+mj-lt"/>
              <a:buAutoNum type="arabicPeriod"/>
            </a:pPr>
            <a:endParaRPr lang="en-US" b="1" dirty="0">
              <a:latin typeface="+mj-lt"/>
              <a:ea typeface="+mj-ea"/>
              <a:cs typeface="+mj-cs"/>
            </a:endParaRPr>
          </a:p>
          <a:p>
            <a:pPr marL="514350" indent="-514350">
              <a:spcBef>
                <a:spcPct val="0"/>
              </a:spcBef>
              <a:buFont typeface="+mj-lt"/>
              <a:buAutoNum type="arabicPeriod"/>
            </a:pPr>
            <a:r>
              <a:rPr lang="en-US" b="1" dirty="0">
                <a:latin typeface="+mj-lt"/>
                <a:ea typeface="+mj-ea"/>
                <a:cs typeface="+mj-cs"/>
              </a:rPr>
              <a:t>Future goals and plans</a:t>
            </a:r>
          </a:p>
          <a:p>
            <a:pPr marL="514350" indent="-514350">
              <a:spcBef>
                <a:spcPct val="0"/>
              </a:spcBef>
              <a:buFont typeface="+mj-lt"/>
              <a:buAutoNum type="arabicPeriod"/>
            </a:pPr>
            <a:endParaRPr lang="en-US" b="1" dirty="0">
              <a:latin typeface="+mj-lt"/>
              <a:ea typeface="+mj-ea"/>
              <a:cs typeface="+mj-cs"/>
            </a:endParaRPr>
          </a:p>
          <a:p>
            <a:pPr marL="514350" indent="-514350">
              <a:spcBef>
                <a:spcPct val="0"/>
              </a:spcBef>
              <a:buFont typeface="+mj-lt"/>
              <a:buAutoNum type="arabicPeriod"/>
            </a:pPr>
            <a:r>
              <a:rPr lang="en-US" b="1" dirty="0">
                <a:latin typeface="+mj-lt"/>
                <a:ea typeface="+mj-ea"/>
                <a:cs typeface="+mj-cs"/>
              </a:rPr>
              <a:t>Acknowledge all my awesome colleagues</a:t>
            </a:r>
          </a:p>
          <a:p>
            <a:pPr marL="514350" indent="-514350">
              <a:spcBef>
                <a:spcPct val="0"/>
              </a:spcBef>
              <a:buFont typeface="+mj-lt"/>
              <a:buAutoNum type="arabicPeriod"/>
            </a:pPr>
            <a:endParaRPr lang="en-US" b="1" dirty="0">
              <a:latin typeface="+mj-lt"/>
              <a:ea typeface="+mj-ea"/>
              <a:cs typeface="+mj-cs"/>
            </a:endParaRPr>
          </a:p>
          <a:p>
            <a:pPr marL="514350" indent="-514350">
              <a:spcBef>
                <a:spcPct val="0"/>
              </a:spcBef>
              <a:buFont typeface="+mj-lt"/>
              <a:buAutoNum type="arabicPeriod"/>
            </a:pPr>
            <a:r>
              <a:rPr lang="en-US" b="1" dirty="0">
                <a:latin typeface="+mj-lt"/>
                <a:ea typeface="+mj-ea"/>
                <a:cs typeface="+mj-cs"/>
              </a:rPr>
              <a:t>Questions</a:t>
            </a:r>
          </a:p>
          <a:p>
            <a:pPr>
              <a:spcBef>
                <a:spcPct val="0"/>
              </a:spcBef>
              <a:buNone/>
            </a:pPr>
            <a:endParaRPr lang="en-US" dirty="0">
              <a:latin typeface="+mj-lt"/>
              <a:ea typeface="+mj-ea"/>
              <a:cs typeface="+mj-cs"/>
            </a:endParaRPr>
          </a:p>
        </p:txBody>
      </p:sp>
      <p:sp>
        <p:nvSpPr>
          <p:cNvPr id="4" name="Slide Number Placeholder 3">
            <a:extLst>
              <a:ext uri="{FF2B5EF4-FFF2-40B4-BE49-F238E27FC236}">
                <a16:creationId xmlns:a16="http://schemas.microsoft.com/office/drawing/2014/main" id="{90F6F9B6-A939-428D-9AF5-085BDB72AD80}"/>
              </a:ext>
            </a:extLst>
          </p:cNvPr>
          <p:cNvSpPr>
            <a:spLocks noGrp="1"/>
          </p:cNvSpPr>
          <p:nvPr>
            <p:ph type="sldNum" sz="quarter" idx="12"/>
          </p:nvPr>
        </p:nvSpPr>
        <p:spPr/>
        <p:txBody>
          <a:bodyPr/>
          <a:lstStyle/>
          <a:p>
            <a:fld id="{D277D530-36BC-4E49-ADF9-16CC409C8479}" type="slidenum">
              <a:rPr lang="en-US" smtClean="0"/>
              <a:t>2</a:t>
            </a:fld>
            <a:endParaRPr lang="en-US" dirty="0"/>
          </a:p>
        </p:txBody>
      </p:sp>
    </p:spTree>
    <p:extLst>
      <p:ext uri="{BB962C8B-B14F-4D97-AF65-F5344CB8AC3E}">
        <p14:creationId xmlns:p14="http://schemas.microsoft.com/office/powerpoint/2010/main" val="1247900550"/>
      </p:ext>
    </p:extLst>
  </p:cSld>
  <p:clrMapOvr>
    <a:masterClrMapping/>
  </p:clrMapOvr>
  <mc:AlternateContent xmlns:mc="http://schemas.openxmlformats.org/markup-compatibility/2006" xmlns:p14="http://schemas.microsoft.com/office/powerpoint/2010/main">
    <mc:Choice Requires="p14">
      <p:transition spd="slow" p14:dur="2000" advTm="10566"/>
    </mc:Choice>
    <mc:Fallback xmlns="">
      <p:transition spd="slow" advTm="1056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extLst>
              <a:ext uri="{837473B0-CC2E-450A-ABE3-18F120FF3D39}">
                <a1611:picAttrSrcUrl xmlns:a1611="http://schemas.microsoft.com/office/drawing/2016/11/main" r:id="rId4"/>
              </a:ext>
            </a:extLst>
          </a:blip>
          <a:srcRect/>
          <a:stretch>
            <a:fillRect t="-12000" b="-12000"/>
          </a:stretch>
        </a:blipFill>
        <a:effectLst/>
      </p:bgPr>
    </p:bg>
    <p:spTree>
      <p:nvGrpSpPr>
        <p:cNvPr id="1" name=""/>
        <p:cNvGrpSpPr/>
        <p:nvPr/>
      </p:nvGrpSpPr>
      <p:grpSpPr>
        <a:xfrm>
          <a:off x="0" y="0"/>
          <a:ext cx="0" cy="0"/>
          <a:chOff x="0" y="0"/>
          <a:chExt cx="0" cy="0"/>
        </a:xfrm>
      </p:grpSpPr>
      <p:pic>
        <p:nvPicPr>
          <p:cNvPr id="1028" name="Picture 4" descr="History of the Duderstadt Center – The James and Anne Duderstadt Center">
            <a:extLst>
              <a:ext uri="{FF2B5EF4-FFF2-40B4-BE49-F238E27FC236}">
                <a16:creationId xmlns:a16="http://schemas.microsoft.com/office/drawing/2014/main" id="{8589D6A0-8B1B-4D1E-9037-0D1D035885B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779" r="14780"/>
          <a:stretch/>
        </p:blipFill>
        <p:spPr bwMode="auto">
          <a:xfrm>
            <a:off x="4548675" y="1931901"/>
            <a:ext cx="3094649" cy="2804067"/>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582A6B-298A-488F-BF63-E8A26FA81493}"/>
              </a:ext>
            </a:extLst>
          </p:cNvPr>
          <p:cNvSpPr>
            <a:spLocks noGrp="1"/>
          </p:cNvSpPr>
          <p:nvPr>
            <p:ph type="title"/>
          </p:nvPr>
        </p:nvSpPr>
        <p:spPr>
          <a:xfrm>
            <a:off x="838200" y="402448"/>
            <a:ext cx="10515600" cy="1325563"/>
          </a:xfrm>
          <a:solidFill>
            <a:schemeClr val="accent2">
              <a:lumMod val="40000"/>
              <a:lumOff val="60000"/>
              <a:alpha val="80000"/>
            </a:schemeClr>
          </a:solidFill>
        </p:spPr>
        <p:txBody>
          <a:bodyPr/>
          <a:lstStyle/>
          <a:p>
            <a:pPr algn="ctr"/>
            <a:r>
              <a:rPr lang="en-US" b="1" dirty="0"/>
              <a:t>Personal Background</a:t>
            </a:r>
          </a:p>
        </p:txBody>
      </p:sp>
      <p:sp>
        <p:nvSpPr>
          <p:cNvPr id="3" name="Slide Number Placeholder 2">
            <a:extLst>
              <a:ext uri="{FF2B5EF4-FFF2-40B4-BE49-F238E27FC236}">
                <a16:creationId xmlns:a16="http://schemas.microsoft.com/office/drawing/2014/main" id="{8A2FF68D-C251-4154-9215-5BA398E20715}"/>
              </a:ext>
            </a:extLst>
          </p:cNvPr>
          <p:cNvSpPr>
            <a:spLocks noGrp="1"/>
          </p:cNvSpPr>
          <p:nvPr>
            <p:ph type="sldNum" sz="quarter" idx="12"/>
          </p:nvPr>
        </p:nvSpPr>
        <p:spPr/>
        <p:txBody>
          <a:bodyPr/>
          <a:lstStyle/>
          <a:p>
            <a:fld id="{D277D530-36BC-4E49-ADF9-16CC409C8479}" type="slidenum">
              <a:rPr lang="en-US" smtClean="0"/>
              <a:t>3</a:t>
            </a:fld>
            <a:endParaRPr lang="en-US" dirty="0"/>
          </a:p>
        </p:txBody>
      </p:sp>
      <p:pic>
        <p:nvPicPr>
          <p:cNvPr id="5" name="Picture 4" descr="A frisbee in the woods&#10;&#10;Description automatically generated with low confidence">
            <a:extLst>
              <a:ext uri="{FF2B5EF4-FFF2-40B4-BE49-F238E27FC236}">
                <a16:creationId xmlns:a16="http://schemas.microsoft.com/office/drawing/2014/main" id="{3FC5E694-A1F2-43F8-9EB0-4880180722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 y="1931901"/>
            <a:ext cx="3056133" cy="1873606"/>
          </a:xfrm>
          <a:prstGeom prst="rect">
            <a:avLst/>
          </a:prstGeom>
          <a:ln w="19050">
            <a:solidFill>
              <a:schemeClr val="tx2"/>
            </a:solidFill>
          </a:ln>
        </p:spPr>
      </p:pic>
      <p:pic>
        <p:nvPicPr>
          <p:cNvPr id="1030" name="Picture 6" descr="U-M secondary logo (aka Block 'M')">
            <a:extLst>
              <a:ext uri="{FF2B5EF4-FFF2-40B4-BE49-F238E27FC236}">
                <a16:creationId xmlns:a16="http://schemas.microsoft.com/office/drawing/2014/main" id="{6D2B755C-3AEA-40D2-AA77-6D24769F0C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7820" y="5276009"/>
            <a:ext cx="1649994" cy="11795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 indoor&#10;&#10;Description automatically generated">
            <a:extLst>
              <a:ext uri="{FF2B5EF4-FFF2-40B4-BE49-F238E27FC236}">
                <a16:creationId xmlns:a16="http://schemas.microsoft.com/office/drawing/2014/main" id="{D583CD8F-9571-E6B6-9EBC-D972BF83B7A9}"/>
              </a:ext>
            </a:extLst>
          </p:cNvPr>
          <p:cNvPicPr>
            <a:picLocks noChangeAspect="1"/>
          </p:cNvPicPr>
          <p:nvPr/>
        </p:nvPicPr>
        <p:blipFill rotWithShape="1">
          <a:blip r:embed="rId8">
            <a:extLst>
              <a:ext uri="{28A0092B-C50C-407E-A947-70E740481C1C}">
                <a14:useLocalDpi xmlns:a14="http://schemas.microsoft.com/office/drawing/2010/main" val="0"/>
              </a:ext>
            </a:extLst>
          </a:blip>
          <a:srcRect l="31037" r="14139"/>
          <a:stretch/>
        </p:blipFill>
        <p:spPr>
          <a:xfrm rot="5400000">
            <a:off x="1213646" y="3998243"/>
            <a:ext cx="2249799" cy="3077724"/>
          </a:xfrm>
          <a:prstGeom prst="rect">
            <a:avLst/>
          </a:prstGeom>
          <a:ln w="19050">
            <a:solidFill>
              <a:schemeClr val="tx2"/>
            </a:solidFill>
          </a:ln>
        </p:spPr>
      </p:pic>
      <p:pic>
        <p:nvPicPr>
          <p:cNvPr id="6" name="Picture 5">
            <a:extLst>
              <a:ext uri="{FF2B5EF4-FFF2-40B4-BE49-F238E27FC236}">
                <a16:creationId xmlns:a16="http://schemas.microsoft.com/office/drawing/2014/main" id="{16982390-8AB2-EA70-8260-1FEF382A944E}"/>
              </a:ext>
            </a:extLst>
          </p:cNvPr>
          <p:cNvPicPr>
            <a:picLocks noChangeAspect="1"/>
          </p:cNvPicPr>
          <p:nvPr/>
        </p:nvPicPr>
        <p:blipFill rotWithShape="1">
          <a:blip r:embed="rId9">
            <a:extLst>
              <a:ext uri="{28A0092B-C50C-407E-A947-70E740481C1C}">
                <a14:useLocalDpi xmlns:a14="http://schemas.microsoft.com/office/drawing/2010/main" val="0"/>
              </a:ext>
            </a:extLst>
          </a:blip>
          <a:srcRect l="7912"/>
          <a:stretch/>
        </p:blipFill>
        <p:spPr>
          <a:xfrm>
            <a:off x="8171903" y="1931901"/>
            <a:ext cx="3181897" cy="4607011"/>
          </a:xfrm>
          <a:prstGeom prst="rect">
            <a:avLst/>
          </a:prstGeom>
          <a:ln w="19050">
            <a:solidFill>
              <a:schemeClr val="tx2"/>
            </a:solidFill>
          </a:ln>
        </p:spPr>
      </p:pic>
    </p:spTree>
    <p:extLst>
      <p:ext uri="{BB962C8B-B14F-4D97-AF65-F5344CB8AC3E}">
        <p14:creationId xmlns:p14="http://schemas.microsoft.com/office/powerpoint/2010/main" val="1140521105"/>
      </p:ext>
    </p:extLst>
  </p:cSld>
  <p:clrMapOvr>
    <a:masterClrMapping/>
  </p:clrMapOvr>
  <mc:AlternateContent xmlns:mc="http://schemas.openxmlformats.org/markup-compatibility/2006" xmlns:p14="http://schemas.microsoft.com/office/powerpoint/2010/main">
    <mc:Choice Requires="p14">
      <p:transition spd="slow" p14:dur="2000" advTm="18392"/>
    </mc:Choice>
    <mc:Fallback xmlns="">
      <p:transition spd="slow" advTm="1839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000"/>
            <a:lum/>
            <a:extLst>
              <a:ext uri="{837473B0-CC2E-450A-ABE3-18F120FF3D39}">
                <a1611:picAttrSrcUrl xmlns:a1611="http://schemas.microsoft.com/office/drawing/2016/11/main" r:id="rId3"/>
              </a:ext>
            </a:extLst>
          </a:blip>
          <a:srcRect/>
          <a:stretch>
            <a:fillRect t="-12000" b="-12000"/>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8AC9744-D25F-4E6F-9F5B-4FE49EDA86ED}"/>
              </a:ext>
            </a:extLst>
          </p:cNvPr>
          <p:cNvSpPr txBox="1"/>
          <p:nvPr/>
        </p:nvSpPr>
        <p:spPr>
          <a:xfrm>
            <a:off x="162325" y="2311274"/>
            <a:ext cx="3809043" cy="3293209"/>
          </a:xfrm>
          <a:prstGeom prst="rect">
            <a:avLst/>
          </a:prstGeom>
          <a:solidFill>
            <a:schemeClr val="accent2">
              <a:lumMod val="40000"/>
              <a:lumOff val="60000"/>
              <a:alpha val="90000"/>
            </a:schemeClr>
          </a:solidFill>
          <a:ln>
            <a:solidFill>
              <a:schemeClr val="accent2"/>
            </a:solidFill>
          </a:ln>
        </p:spPr>
        <p:txBody>
          <a:bodyPr wrap="square" rtlCol="0">
            <a:spAutoFit/>
          </a:bodyPr>
          <a:lstStyle/>
          <a:p>
            <a:pPr lvl="0" algn="l"/>
            <a:r>
              <a:rPr lang="en-US" sz="2400" b="1" dirty="0"/>
              <a:t>University of Michigan (2021-2026):</a:t>
            </a:r>
          </a:p>
          <a:p>
            <a:pPr marL="285750" lvl="0" indent="-285750" algn="l">
              <a:buFont typeface="Arial" panose="020B0604020202020204" pitchFamily="34" charset="0"/>
              <a:buChar char="•"/>
            </a:pPr>
            <a:r>
              <a:rPr lang="en-US" sz="1600" dirty="0"/>
              <a:t>Dual degree: Aerospace Engineering; Astronomy &amp; Astrophysics</a:t>
            </a:r>
          </a:p>
          <a:p>
            <a:pPr marL="285750" lvl="0" indent="-285750" algn="l">
              <a:buFont typeface="Arial" panose="020B0604020202020204" pitchFamily="34" charset="0"/>
              <a:buChar char="•"/>
            </a:pPr>
            <a:r>
              <a:rPr lang="en-US" sz="1600" dirty="0"/>
              <a:t>Expected graduation: April 2026</a:t>
            </a:r>
          </a:p>
          <a:p>
            <a:pPr lvl="0" algn="l"/>
            <a:endParaRPr lang="en-US" sz="2400" b="0" dirty="0"/>
          </a:p>
          <a:p>
            <a:pPr lvl="0" algn="l"/>
            <a:r>
              <a:rPr lang="en-US" sz="2400" b="1" dirty="0"/>
              <a:t>Research – U-M Mag Lab</a:t>
            </a:r>
          </a:p>
          <a:p>
            <a:pPr marL="285750" indent="-285750">
              <a:buFont typeface="Arial" panose="020B0604020202020204" pitchFamily="34" charset="0"/>
              <a:buChar char="•"/>
            </a:pPr>
            <a:r>
              <a:rPr lang="en-US" sz="1600" dirty="0"/>
              <a:t>Instrument programming and calibration</a:t>
            </a:r>
          </a:p>
          <a:p>
            <a:pPr marL="285750" indent="-285750">
              <a:buFont typeface="Arial" panose="020B0604020202020204" pitchFamily="34" charset="0"/>
              <a:buChar char="•"/>
            </a:pPr>
            <a:r>
              <a:rPr lang="en-US" sz="1600" dirty="0"/>
              <a:t>Helmholtz cage design and testing</a:t>
            </a:r>
          </a:p>
          <a:p>
            <a:pPr marL="285750" indent="-285750">
              <a:buFont typeface="Arial" panose="020B0604020202020204" pitchFamily="34" charset="0"/>
              <a:buChar char="•"/>
            </a:pPr>
            <a:r>
              <a:rPr lang="en-US" sz="1600" dirty="0"/>
              <a:t>data analysis with python &amp; </a:t>
            </a:r>
            <a:r>
              <a:rPr lang="en-US" sz="1600" dirty="0" err="1"/>
              <a:t>MatLAB</a:t>
            </a:r>
            <a:endParaRPr lang="en-US" sz="1600" dirty="0"/>
          </a:p>
        </p:txBody>
      </p:sp>
      <p:sp>
        <p:nvSpPr>
          <p:cNvPr id="2" name="Title 1">
            <a:extLst>
              <a:ext uri="{FF2B5EF4-FFF2-40B4-BE49-F238E27FC236}">
                <a16:creationId xmlns:a16="http://schemas.microsoft.com/office/drawing/2014/main" id="{89582A6B-298A-488F-BF63-E8A26FA81493}"/>
              </a:ext>
            </a:extLst>
          </p:cNvPr>
          <p:cNvSpPr>
            <a:spLocks noGrp="1"/>
          </p:cNvSpPr>
          <p:nvPr>
            <p:ph type="title"/>
          </p:nvPr>
        </p:nvSpPr>
        <p:spPr>
          <a:xfrm>
            <a:off x="838200" y="402448"/>
            <a:ext cx="10515600" cy="1325563"/>
          </a:xfrm>
          <a:solidFill>
            <a:schemeClr val="accent2">
              <a:lumMod val="40000"/>
              <a:lumOff val="60000"/>
              <a:alpha val="85000"/>
            </a:schemeClr>
          </a:solidFill>
        </p:spPr>
        <p:txBody>
          <a:bodyPr/>
          <a:lstStyle/>
          <a:p>
            <a:pPr algn="ctr"/>
            <a:r>
              <a:rPr lang="en-US" b="1"/>
              <a:t>Past Education &amp; Experience</a:t>
            </a:r>
          </a:p>
        </p:txBody>
      </p:sp>
      <p:sp>
        <p:nvSpPr>
          <p:cNvPr id="3" name="Slide Number Placeholder 2">
            <a:extLst>
              <a:ext uri="{FF2B5EF4-FFF2-40B4-BE49-F238E27FC236}">
                <a16:creationId xmlns:a16="http://schemas.microsoft.com/office/drawing/2014/main" id="{D07D3D25-F93A-4C51-8F3D-B0B7BDA80D07}"/>
              </a:ext>
            </a:extLst>
          </p:cNvPr>
          <p:cNvSpPr>
            <a:spLocks noGrp="1"/>
          </p:cNvSpPr>
          <p:nvPr>
            <p:ph type="sldNum" sz="quarter" idx="12"/>
          </p:nvPr>
        </p:nvSpPr>
        <p:spPr/>
        <p:txBody>
          <a:bodyPr/>
          <a:lstStyle/>
          <a:p>
            <a:fld id="{D277D530-36BC-4E49-ADF9-16CC409C8479}" type="slidenum">
              <a:rPr lang="en-US" smtClean="0"/>
              <a:t>4</a:t>
            </a:fld>
            <a:endParaRPr lang="en-US"/>
          </a:p>
        </p:txBody>
      </p:sp>
      <p:pic>
        <p:nvPicPr>
          <p:cNvPr id="4" name="Picture 3" descr="A picture containing indoor, floor&#10;&#10;Description automatically generated">
            <a:extLst>
              <a:ext uri="{FF2B5EF4-FFF2-40B4-BE49-F238E27FC236}">
                <a16:creationId xmlns:a16="http://schemas.microsoft.com/office/drawing/2014/main" id="{0D6598E8-C04A-46DB-A482-2C1636EBBA5C}"/>
              </a:ext>
            </a:extLst>
          </p:cNvPr>
          <p:cNvPicPr>
            <a:picLocks noChangeAspect="1"/>
          </p:cNvPicPr>
          <p:nvPr/>
        </p:nvPicPr>
        <p:blipFill rotWithShape="1">
          <a:blip r:embed="rId4">
            <a:extLst>
              <a:ext uri="{28A0092B-C50C-407E-A947-70E740481C1C}">
                <a14:useLocalDpi xmlns:a14="http://schemas.microsoft.com/office/drawing/2010/main" val="0"/>
              </a:ext>
            </a:extLst>
          </a:blip>
          <a:srcRect l="-434" t="19781" r="5368" b="4012"/>
          <a:stretch/>
        </p:blipFill>
        <p:spPr>
          <a:xfrm>
            <a:off x="8142249" y="2311274"/>
            <a:ext cx="3887426" cy="4154984"/>
          </a:xfrm>
          <a:prstGeom prst="rect">
            <a:avLst/>
          </a:prstGeom>
        </p:spPr>
      </p:pic>
      <p:grpSp>
        <p:nvGrpSpPr>
          <p:cNvPr id="5" name="Group 4">
            <a:extLst>
              <a:ext uri="{FF2B5EF4-FFF2-40B4-BE49-F238E27FC236}">
                <a16:creationId xmlns:a16="http://schemas.microsoft.com/office/drawing/2014/main" id="{2B87E8DC-55C6-45A7-86A7-4F498674D7E2}"/>
              </a:ext>
            </a:extLst>
          </p:cNvPr>
          <p:cNvGrpSpPr/>
          <p:nvPr/>
        </p:nvGrpSpPr>
        <p:grpSpPr>
          <a:xfrm>
            <a:off x="4209888" y="2311274"/>
            <a:ext cx="3724837" cy="4144278"/>
            <a:chOff x="2640984" y="2394634"/>
            <a:chExt cx="3724837" cy="4144278"/>
          </a:xfrm>
        </p:grpSpPr>
        <p:pic>
          <p:nvPicPr>
            <p:cNvPr id="2051" name="Picture 3">
              <a:extLst>
                <a:ext uri="{FF2B5EF4-FFF2-40B4-BE49-F238E27FC236}">
                  <a16:creationId xmlns:a16="http://schemas.microsoft.com/office/drawing/2014/main" id="{395700F1-E3C0-4D9B-A00C-DB01E9DD71D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386" t="2988" r="26352" b="14003"/>
            <a:stretch/>
          </p:blipFill>
          <p:spPr bwMode="auto">
            <a:xfrm>
              <a:off x="2640984" y="2394634"/>
              <a:ext cx="3724837" cy="414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8E7DB84B-8917-4F14-9F7A-45E31362AE79}"/>
                </a:ext>
              </a:extLst>
            </p:cNvPr>
            <p:cNvPicPr>
              <a:picLocks noChangeAspect="1"/>
            </p:cNvPicPr>
            <p:nvPr/>
          </p:nvPicPr>
          <p:blipFill rotWithShape="1">
            <a:blip r:embed="rId6"/>
            <a:srcRect r="-1692"/>
            <a:stretch/>
          </p:blipFill>
          <p:spPr>
            <a:xfrm>
              <a:off x="2726658" y="2504705"/>
              <a:ext cx="804818" cy="586710"/>
            </a:xfrm>
            <a:prstGeom prst="roundRect">
              <a:avLst>
                <a:gd name="adj" fmla="val 26089"/>
              </a:avLst>
            </a:prstGeom>
          </p:spPr>
        </p:pic>
      </p:grpSp>
      <p:pic>
        <p:nvPicPr>
          <p:cNvPr id="2050" name="Picture 2" descr="Logos – Brand &amp; Visual Identity">
            <a:extLst>
              <a:ext uri="{FF2B5EF4-FFF2-40B4-BE49-F238E27FC236}">
                <a16:creationId xmlns:a16="http://schemas.microsoft.com/office/drawing/2014/main" id="{4134F465-3420-4FE5-8C21-8634725565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800000" flipH="1" flipV="1">
            <a:off x="10085962" y="300276"/>
            <a:ext cx="1440984" cy="1529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121581"/>
      </p:ext>
    </p:extLst>
  </p:cSld>
  <p:clrMapOvr>
    <a:masterClrMapping/>
  </p:clrMapOvr>
  <mc:AlternateContent xmlns:mc="http://schemas.openxmlformats.org/markup-compatibility/2006" xmlns:p14="http://schemas.microsoft.com/office/powerpoint/2010/main">
    <mc:Choice Requires="p14">
      <p:transition spd="slow" p14:dur="2000" advTm="19224"/>
    </mc:Choice>
    <mc:Fallback xmlns="">
      <p:transition spd="slow" advTm="1922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000"/>
            <a:lum/>
            <a:extLst>
              <a:ext uri="{837473B0-CC2E-450A-ABE3-18F120FF3D39}">
                <a1611:picAttrSrcUrl xmlns:a1611="http://schemas.microsoft.com/office/drawing/2016/11/main" r:id="rId3"/>
              </a:ext>
            </a:extLst>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82A6B-298A-488F-BF63-E8A26FA81493}"/>
              </a:ext>
            </a:extLst>
          </p:cNvPr>
          <p:cNvSpPr>
            <a:spLocks noGrp="1"/>
          </p:cNvSpPr>
          <p:nvPr>
            <p:ph type="title"/>
          </p:nvPr>
        </p:nvSpPr>
        <p:spPr>
          <a:xfrm>
            <a:off x="838200" y="402448"/>
            <a:ext cx="10515600" cy="1325563"/>
          </a:xfrm>
          <a:solidFill>
            <a:schemeClr val="accent2">
              <a:lumMod val="40000"/>
              <a:lumOff val="60000"/>
              <a:alpha val="85000"/>
            </a:schemeClr>
          </a:solidFill>
        </p:spPr>
        <p:txBody>
          <a:bodyPr/>
          <a:lstStyle/>
          <a:p>
            <a:pPr algn="ctr"/>
            <a:r>
              <a:rPr lang="en-US" b="1"/>
              <a:t>Previous Internship – FOD CD2</a:t>
            </a:r>
          </a:p>
        </p:txBody>
      </p:sp>
      <p:sp>
        <p:nvSpPr>
          <p:cNvPr id="3" name="Slide Number Placeholder 2">
            <a:extLst>
              <a:ext uri="{FF2B5EF4-FFF2-40B4-BE49-F238E27FC236}">
                <a16:creationId xmlns:a16="http://schemas.microsoft.com/office/drawing/2014/main" id="{D07D3D25-F93A-4C51-8F3D-B0B7BDA80D07}"/>
              </a:ext>
            </a:extLst>
          </p:cNvPr>
          <p:cNvSpPr>
            <a:spLocks noGrp="1"/>
          </p:cNvSpPr>
          <p:nvPr>
            <p:ph type="sldNum" sz="quarter" idx="12"/>
          </p:nvPr>
        </p:nvSpPr>
        <p:spPr>
          <a:xfrm>
            <a:off x="2520518" y="3246437"/>
            <a:ext cx="2743200" cy="365125"/>
          </a:xfrm>
        </p:spPr>
        <p:txBody>
          <a:bodyPr/>
          <a:lstStyle/>
          <a:p>
            <a:fld id="{D277D530-36BC-4E49-ADF9-16CC409C8479}" type="slidenum">
              <a:rPr lang="en-US" smtClean="0"/>
              <a:t>5</a:t>
            </a:fld>
            <a:endParaRPr lang="en-US"/>
          </a:p>
        </p:txBody>
      </p:sp>
      <p:graphicFrame>
        <p:nvGraphicFramePr>
          <p:cNvPr id="4" name="Content Placeholder 3">
            <a:extLst>
              <a:ext uri="{FF2B5EF4-FFF2-40B4-BE49-F238E27FC236}">
                <a16:creationId xmlns:a16="http://schemas.microsoft.com/office/drawing/2014/main" id="{BFC3A55E-61D6-CE97-D3CF-EAB2990CE1A9}"/>
              </a:ext>
            </a:extLst>
          </p:cNvPr>
          <p:cNvGraphicFramePr>
            <a:graphicFrameLocks noGrp="1"/>
          </p:cNvGraphicFramePr>
          <p:nvPr>
            <p:ph idx="1"/>
            <p:extLst>
              <p:ext uri="{D42A27DB-BD31-4B8C-83A1-F6EECF244321}">
                <p14:modId xmlns:p14="http://schemas.microsoft.com/office/powerpoint/2010/main" val="1539677065"/>
              </p:ext>
            </p:extLst>
          </p:nvPr>
        </p:nvGraphicFramePr>
        <p:xfrm>
          <a:off x="4811697" y="1589103"/>
          <a:ext cx="6715249" cy="27694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A picture containing text, table&#10;&#10;Description automatically generated">
            <a:extLst>
              <a:ext uri="{FF2B5EF4-FFF2-40B4-BE49-F238E27FC236}">
                <a16:creationId xmlns:a16="http://schemas.microsoft.com/office/drawing/2014/main" id="{16818B0C-EB21-3E4C-F249-F230BB497B59}"/>
              </a:ext>
            </a:extLst>
          </p:cNvPr>
          <p:cNvPicPr>
            <a:picLocks noChangeAspect="1"/>
          </p:cNvPicPr>
          <p:nvPr/>
        </p:nvPicPr>
        <p:blipFill rotWithShape="1">
          <a:blip r:embed="rId9">
            <a:extLst>
              <a:ext uri="{28A0092B-C50C-407E-A947-70E740481C1C}">
                <a14:useLocalDpi xmlns:a14="http://schemas.microsoft.com/office/drawing/2010/main" val="0"/>
              </a:ext>
            </a:extLst>
          </a:blip>
          <a:srcRect l="709" t="27382" r="-709" b="22139"/>
          <a:stretch/>
        </p:blipFill>
        <p:spPr>
          <a:xfrm>
            <a:off x="5015883" y="4044164"/>
            <a:ext cx="6511063" cy="2465026"/>
          </a:xfrm>
          <a:prstGeom prst="rect">
            <a:avLst/>
          </a:prstGeom>
          <a:ln w="28575">
            <a:solidFill>
              <a:schemeClr val="accent2"/>
            </a:solidFill>
          </a:ln>
        </p:spPr>
      </p:pic>
      <p:pic>
        <p:nvPicPr>
          <p:cNvPr id="6" name="Picture 2" descr="Image">
            <a:extLst>
              <a:ext uri="{FF2B5EF4-FFF2-40B4-BE49-F238E27FC236}">
                <a16:creationId xmlns:a16="http://schemas.microsoft.com/office/drawing/2014/main" id="{4D45088E-9673-31D1-B9A1-3F5B850ED89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142" t="4127" r="2645" b="4532"/>
          <a:stretch/>
        </p:blipFill>
        <p:spPr bwMode="auto">
          <a:xfrm>
            <a:off x="838200" y="1940671"/>
            <a:ext cx="3529614" cy="451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625629"/>
      </p:ext>
    </p:extLst>
  </p:cSld>
  <p:clrMapOvr>
    <a:masterClrMapping/>
  </p:clrMapOvr>
  <mc:AlternateContent xmlns:mc="http://schemas.openxmlformats.org/markup-compatibility/2006" xmlns:p14="http://schemas.microsoft.com/office/powerpoint/2010/main">
    <mc:Choice Requires="p14">
      <p:transition spd="slow" p14:dur="2000" advTm="18689"/>
    </mc:Choice>
    <mc:Fallback xmlns="">
      <p:transition spd="slow" advTm="1868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61A7-95F4-4433-818F-55B6F9BD9F4E}"/>
              </a:ext>
            </a:extLst>
          </p:cNvPr>
          <p:cNvSpPr>
            <a:spLocks noGrp="1"/>
          </p:cNvSpPr>
          <p:nvPr>
            <p:ph type="title"/>
          </p:nvPr>
        </p:nvSpPr>
        <p:spPr>
          <a:solidFill>
            <a:schemeClr val="accent5">
              <a:lumMod val="40000"/>
              <a:lumOff val="60000"/>
              <a:alpha val="70000"/>
            </a:schemeClr>
          </a:solidFill>
        </p:spPr>
        <p:txBody>
          <a:bodyPr/>
          <a:lstStyle/>
          <a:p>
            <a:pPr algn="ctr"/>
            <a:r>
              <a:rPr lang="en-US"/>
              <a:t>Primary Projects: ES6</a:t>
            </a:r>
          </a:p>
        </p:txBody>
      </p:sp>
      <p:graphicFrame>
        <p:nvGraphicFramePr>
          <p:cNvPr id="4" name="Content Placeholder 3">
            <a:extLst>
              <a:ext uri="{FF2B5EF4-FFF2-40B4-BE49-F238E27FC236}">
                <a16:creationId xmlns:a16="http://schemas.microsoft.com/office/drawing/2014/main" id="{D8D8674C-2EDE-44AF-A5FD-F441222A6E25}"/>
              </a:ext>
            </a:extLst>
          </p:cNvPr>
          <p:cNvGraphicFramePr>
            <a:graphicFrameLocks noGrp="1"/>
          </p:cNvGraphicFramePr>
          <p:nvPr>
            <p:ph idx="1"/>
            <p:extLst>
              <p:ext uri="{D42A27DB-BD31-4B8C-83A1-F6EECF244321}">
                <p14:modId xmlns:p14="http://schemas.microsoft.com/office/powerpoint/2010/main" val="16184930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7AB182E5-76B3-4DDA-B337-1BBDBFB9FB50}"/>
              </a:ext>
            </a:extLst>
          </p:cNvPr>
          <p:cNvSpPr>
            <a:spLocks noGrp="1"/>
          </p:cNvSpPr>
          <p:nvPr>
            <p:ph type="sldNum" sz="quarter" idx="12"/>
          </p:nvPr>
        </p:nvSpPr>
        <p:spPr/>
        <p:txBody>
          <a:bodyPr/>
          <a:lstStyle/>
          <a:p>
            <a:fld id="{D277D530-36BC-4E49-ADF9-16CC409C8479}" type="slidenum">
              <a:rPr lang="en-US" smtClean="0"/>
              <a:t>6</a:t>
            </a:fld>
            <a:endParaRPr lang="en-US"/>
          </a:p>
        </p:txBody>
      </p:sp>
      <p:sp>
        <p:nvSpPr>
          <p:cNvPr id="5" name="TextBox 4">
            <a:extLst>
              <a:ext uri="{FF2B5EF4-FFF2-40B4-BE49-F238E27FC236}">
                <a16:creationId xmlns:a16="http://schemas.microsoft.com/office/drawing/2014/main" id="{A20279F4-CEDC-72FD-A468-F8FF1C677D62}"/>
              </a:ext>
            </a:extLst>
          </p:cNvPr>
          <p:cNvSpPr txBox="1"/>
          <p:nvPr/>
        </p:nvSpPr>
        <p:spPr>
          <a:xfrm>
            <a:off x="1444487" y="2604052"/>
            <a:ext cx="2146852" cy="369332"/>
          </a:xfrm>
          <a:prstGeom prst="rect">
            <a:avLst/>
          </a:prstGeom>
          <a:noFill/>
        </p:spPr>
        <p:txBody>
          <a:bodyPr wrap="square" rtlCol="0">
            <a:spAutoFit/>
          </a:bodyPr>
          <a:lstStyle/>
          <a:p>
            <a:r>
              <a:rPr lang="en-US" dirty="0">
                <a:solidFill>
                  <a:srgbClr val="FF0000"/>
                </a:solidFill>
              </a:rPr>
              <a:t>NASA produced FEM</a:t>
            </a:r>
          </a:p>
        </p:txBody>
      </p:sp>
    </p:spTree>
    <p:extLst>
      <p:ext uri="{BB962C8B-B14F-4D97-AF65-F5344CB8AC3E}">
        <p14:creationId xmlns:p14="http://schemas.microsoft.com/office/powerpoint/2010/main" val="621082155"/>
      </p:ext>
    </p:extLst>
  </p:cSld>
  <p:clrMapOvr>
    <a:masterClrMapping/>
  </p:clrMapOvr>
  <mc:AlternateContent xmlns:mc="http://schemas.openxmlformats.org/markup-compatibility/2006" xmlns:p14="http://schemas.microsoft.com/office/powerpoint/2010/main">
    <mc:Choice Requires="p14">
      <p:transition spd="slow" p14:dur="2000" advTm="21195"/>
    </mc:Choice>
    <mc:Fallback xmlns="">
      <p:transition spd="slow" advTm="2119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8996B1-9880-41C9-A36F-3204A8B4E0F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78" r="178"/>
          <a:stretch/>
        </p:blipFill>
        <p:spPr>
          <a:xfrm>
            <a:off x="0" y="0"/>
            <a:ext cx="12192000" cy="6858000"/>
          </a:xfrm>
          <a:prstGeom prst="rect">
            <a:avLst/>
          </a:prstGeom>
          <a:solidFill>
            <a:schemeClr val="accent5">
              <a:lumMod val="40000"/>
              <a:lumOff val="60000"/>
            </a:schemeClr>
          </a:solidFill>
        </p:spPr>
      </p:pic>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5">
              <a:lumMod val="40000"/>
              <a:lumOff val="60000"/>
              <a:alpha val="80000"/>
            </a:schemeClr>
          </a:solidFill>
        </p:spPr>
        <p:txBody>
          <a:bodyPr vert="horz" lIns="91440" tIns="45720" rIns="91440" bIns="45720" rtlCol="0" anchor="ctr">
            <a:normAutofit/>
          </a:bodyPr>
          <a:lstStyle/>
          <a:p>
            <a:pPr algn="ctr"/>
            <a:r>
              <a:rPr lang="en-US" dirty="0"/>
              <a:t>ESPRIT Refueling Module (ERM)</a:t>
            </a:r>
          </a:p>
        </p:txBody>
      </p:sp>
      <p:sp>
        <p:nvSpPr>
          <p:cNvPr id="4" name="Content Placeholder 3">
            <a:extLst>
              <a:ext uri="{FF2B5EF4-FFF2-40B4-BE49-F238E27FC236}">
                <a16:creationId xmlns:a16="http://schemas.microsoft.com/office/drawing/2014/main" id="{FD5920FF-7470-4135-A408-06A5D362D139}"/>
              </a:ext>
            </a:extLst>
          </p:cNvPr>
          <p:cNvSpPr>
            <a:spLocks noGrp="1"/>
          </p:cNvSpPr>
          <p:nvPr>
            <p:ph idx="1"/>
          </p:nvPr>
        </p:nvSpPr>
        <p:spPr>
          <a:xfrm>
            <a:off x="838200" y="1825624"/>
            <a:ext cx="10515600" cy="4530725"/>
          </a:xfrm>
          <a:solidFill>
            <a:schemeClr val="accent5">
              <a:lumMod val="40000"/>
              <a:lumOff val="60000"/>
              <a:alpha val="80000"/>
            </a:schemeClr>
          </a:solidFill>
        </p:spPr>
        <p:txBody>
          <a:bodyPr anchor="ctr">
            <a:normAutofit lnSpcReduction="10000"/>
          </a:bodyPr>
          <a:lstStyle/>
          <a:p>
            <a:pPr marL="0" indent="0">
              <a:buNone/>
            </a:pPr>
            <a:r>
              <a:rPr lang="en-US" sz="2400" b="1" dirty="0"/>
              <a:t>Problem</a:t>
            </a:r>
            <a:r>
              <a:rPr lang="en-US" sz="2400" dirty="0"/>
              <a:t>: The ERM supplier did not provide an on-orbit model for the upcoming run-for-record coupled loads analysis cycle. </a:t>
            </a:r>
          </a:p>
          <a:p>
            <a:pPr marL="0" indent="0">
              <a:buNone/>
            </a:pPr>
            <a:endParaRPr lang="en-US" sz="2400" dirty="0"/>
          </a:p>
          <a:p>
            <a:pPr marL="0" indent="0">
              <a:buNone/>
            </a:pPr>
            <a:r>
              <a:rPr lang="en-US" sz="2400" b="1" dirty="0"/>
              <a:t>Objective</a:t>
            </a:r>
            <a:r>
              <a:rPr lang="en-US" sz="2400" dirty="0"/>
              <a:t>: Determine if the International Habitat (I-HAB) model can be used as a substitute, if not create a stick model based on mass and frequency values provided by the ERM supplier.</a:t>
            </a:r>
          </a:p>
          <a:p>
            <a:pPr marL="0" indent="0">
              <a:buNone/>
            </a:pPr>
            <a:endParaRPr lang="en-US" sz="2400" dirty="0"/>
          </a:p>
          <a:p>
            <a:pPr marL="0" indent="0">
              <a:buNone/>
            </a:pPr>
            <a:r>
              <a:rPr lang="en-US" sz="2400" b="1" dirty="0"/>
              <a:t>Process</a:t>
            </a:r>
            <a:r>
              <a:rPr lang="en-US" sz="2400" dirty="0"/>
              <a:t>: Ran fixed-base analysis on I-HAB model and attempted to modify to match provided ERM data. </a:t>
            </a:r>
          </a:p>
          <a:p>
            <a:pPr marL="0" indent="0">
              <a:buNone/>
            </a:pPr>
            <a:endParaRPr lang="en-US" sz="2400" dirty="0"/>
          </a:p>
          <a:p>
            <a:pPr marL="0" indent="0">
              <a:buNone/>
            </a:pPr>
            <a:r>
              <a:rPr lang="en-US" sz="2400" b="1" dirty="0"/>
              <a:t>Result</a:t>
            </a:r>
            <a:r>
              <a:rPr lang="en-US" sz="2400" dirty="0"/>
              <a:t>: Determined that this was not feasible and designed a beam model of the ERM based on provided CAD and modal data. </a:t>
            </a:r>
          </a:p>
        </p:txBody>
      </p:sp>
      <p:sp>
        <p:nvSpPr>
          <p:cNvPr id="3" name="Slide Number Placeholder 2">
            <a:extLst>
              <a:ext uri="{FF2B5EF4-FFF2-40B4-BE49-F238E27FC236}">
                <a16:creationId xmlns:a16="http://schemas.microsoft.com/office/drawing/2014/main" id="{8A314D02-CEBF-4BC6-BF27-7F5E94B0285D}"/>
              </a:ext>
            </a:extLst>
          </p:cNvPr>
          <p:cNvSpPr>
            <a:spLocks noGrp="1"/>
          </p:cNvSpPr>
          <p:nvPr>
            <p:ph type="sldNum" sz="quarter" idx="12"/>
          </p:nvPr>
        </p:nvSpPr>
        <p:spPr/>
        <p:txBody>
          <a:bodyPr/>
          <a:lstStyle/>
          <a:p>
            <a:fld id="{D277D530-36BC-4E49-ADF9-16CC409C8479}" type="slidenum">
              <a:rPr lang="en-US" smtClean="0"/>
              <a:t>7</a:t>
            </a:fld>
            <a:endParaRPr lang="en-US"/>
          </a:p>
        </p:txBody>
      </p:sp>
    </p:spTree>
    <p:extLst>
      <p:ext uri="{BB962C8B-B14F-4D97-AF65-F5344CB8AC3E}">
        <p14:creationId xmlns:p14="http://schemas.microsoft.com/office/powerpoint/2010/main" val="2380472778"/>
      </p:ext>
    </p:extLst>
  </p:cSld>
  <p:clrMapOvr>
    <a:masterClrMapping/>
  </p:clrMapOvr>
  <mc:AlternateContent xmlns:mc="http://schemas.openxmlformats.org/markup-compatibility/2006" xmlns:p14="http://schemas.microsoft.com/office/powerpoint/2010/main">
    <mc:Choice Requires="p14">
      <p:transition spd="slow" p14:dur="2000" advTm="24792"/>
    </mc:Choice>
    <mc:Fallback xmlns="">
      <p:transition spd="slow" advTm="2479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12B7622-1A38-5A0A-6DDD-F2690BF7EC66}"/>
              </a:ext>
            </a:extLst>
          </p:cNvPr>
          <p:cNvSpPr/>
          <p:nvPr/>
        </p:nvSpPr>
        <p:spPr>
          <a:xfrm>
            <a:off x="4527232" y="2000217"/>
            <a:ext cx="6721793" cy="4067270"/>
          </a:xfrm>
          <a:prstGeom prst="rect">
            <a:avLst/>
          </a:prstGeom>
          <a:solidFill>
            <a:schemeClr val="accent5">
              <a:lumMod val="40000"/>
              <a:lumOff val="60000"/>
              <a:alpha val="80000"/>
            </a:schemeClr>
          </a:solidFill>
        </p:spPr>
        <p:txBody>
          <a:bodyPr vert="horz" lIns="91440" tIns="45720" rIns="91440" bIns="45720" rtlCol="0" anchor="ctr">
            <a:normAutofit/>
          </a:bodyPr>
          <a:lstStyle/>
          <a:p>
            <a:pPr algn="ctr" defTabSz="914400">
              <a:lnSpc>
                <a:spcPct val="90000"/>
              </a:lnSpc>
              <a:spcBef>
                <a:spcPct val="0"/>
              </a:spcBef>
            </a:pPr>
            <a:r>
              <a:rPr lang="en-US" b="1" dirty="0">
                <a:solidFill>
                  <a:schemeClr val="tx1"/>
                </a:solidFill>
                <a:ea typeface="+mj-ea"/>
                <a:cs typeface="+mj-cs"/>
              </a:rPr>
              <a:t>IHAB vs. ERM</a:t>
            </a:r>
          </a:p>
          <a:p>
            <a:pPr marL="285750" indent="-285750" defTabSz="914400">
              <a:lnSpc>
                <a:spcPct val="90000"/>
              </a:lnSpc>
              <a:spcBef>
                <a:spcPct val="0"/>
              </a:spcBef>
              <a:buFont typeface="Arial" panose="020B0604020202020204" pitchFamily="34" charset="0"/>
              <a:buChar char="•"/>
            </a:pPr>
            <a:r>
              <a:rPr lang="en-US" dirty="0">
                <a:ea typeface="+mj-ea"/>
                <a:cs typeface="+mj-cs"/>
              </a:rPr>
              <a:t>I-HAB (top) and ERM (bottom) have </a:t>
            </a:r>
            <a:r>
              <a:rPr lang="en-US" dirty="0">
                <a:solidFill>
                  <a:srgbClr val="FF0000"/>
                </a:solidFill>
                <a:ea typeface="+mj-ea"/>
                <a:cs typeface="+mj-cs"/>
              </a:rPr>
              <a:t>similar geometric properties</a:t>
            </a:r>
          </a:p>
          <a:p>
            <a:pPr marL="285750" indent="-285750" defTabSz="914400">
              <a:lnSpc>
                <a:spcPct val="90000"/>
              </a:lnSpc>
              <a:spcBef>
                <a:spcPct val="0"/>
              </a:spcBef>
              <a:buFont typeface="Arial" panose="020B0604020202020204" pitchFamily="34" charset="0"/>
              <a:buChar char="•"/>
            </a:pPr>
            <a:r>
              <a:rPr lang="en-US" dirty="0">
                <a:ea typeface="+mj-ea"/>
                <a:cs typeface="+mj-cs"/>
              </a:rPr>
              <a:t>ERM houses fuel resupply systems</a:t>
            </a:r>
          </a:p>
          <a:p>
            <a:pPr marL="285750" indent="-285750" defTabSz="914400">
              <a:lnSpc>
                <a:spcPct val="90000"/>
              </a:lnSpc>
              <a:spcBef>
                <a:spcPct val="0"/>
              </a:spcBef>
              <a:buFont typeface="Arial" panose="020B0604020202020204" pitchFamily="34" charset="0"/>
              <a:buChar char="•"/>
            </a:pPr>
            <a:endParaRPr lang="en-US" dirty="0">
              <a:ea typeface="+mj-ea"/>
              <a:cs typeface="+mj-cs"/>
            </a:endParaRPr>
          </a:p>
          <a:p>
            <a:pPr marL="285750" indent="-285750" defTabSz="914400">
              <a:lnSpc>
                <a:spcPct val="90000"/>
              </a:lnSpc>
              <a:spcBef>
                <a:spcPct val="0"/>
              </a:spcBef>
              <a:buFont typeface="Arial" panose="020B0604020202020204" pitchFamily="34" charset="0"/>
              <a:buChar char="•"/>
            </a:pPr>
            <a:endParaRPr lang="en-US" dirty="0">
              <a:ea typeface="+mj-ea"/>
              <a:cs typeface="+mj-cs"/>
            </a:endParaRPr>
          </a:p>
          <a:p>
            <a:pPr marL="285750" indent="-285750" defTabSz="914400">
              <a:lnSpc>
                <a:spcPct val="90000"/>
              </a:lnSpc>
              <a:spcBef>
                <a:spcPct val="0"/>
              </a:spcBef>
              <a:buFont typeface="Arial" panose="020B0604020202020204" pitchFamily="34" charset="0"/>
              <a:buChar char="•"/>
            </a:pPr>
            <a:endParaRPr lang="en-US" dirty="0">
              <a:ea typeface="+mj-ea"/>
              <a:cs typeface="+mj-cs"/>
            </a:endParaRPr>
          </a:p>
          <a:p>
            <a:pPr marL="285750" indent="-285750" defTabSz="914400">
              <a:lnSpc>
                <a:spcPct val="90000"/>
              </a:lnSpc>
              <a:spcBef>
                <a:spcPct val="0"/>
              </a:spcBef>
              <a:buFont typeface="Arial" panose="020B0604020202020204" pitchFamily="34" charset="0"/>
              <a:buChar char="•"/>
            </a:pPr>
            <a:endParaRPr lang="en-US" dirty="0">
              <a:ea typeface="+mj-ea"/>
              <a:cs typeface="+mj-cs"/>
            </a:endParaRPr>
          </a:p>
          <a:p>
            <a:pPr marL="285750" indent="-285750" defTabSz="914400">
              <a:lnSpc>
                <a:spcPct val="90000"/>
              </a:lnSpc>
              <a:spcBef>
                <a:spcPct val="0"/>
              </a:spcBef>
              <a:buFont typeface="Arial" panose="020B0604020202020204" pitchFamily="34" charset="0"/>
              <a:buChar char="•"/>
            </a:pPr>
            <a:endParaRPr lang="en-US" dirty="0">
              <a:ea typeface="+mj-ea"/>
              <a:cs typeface="+mj-cs"/>
            </a:endParaRPr>
          </a:p>
          <a:p>
            <a:pPr marL="285750" indent="-285750" defTabSz="914400">
              <a:lnSpc>
                <a:spcPct val="90000"/>
              </a:lnSpc>
              <a:spcBef>
                <a:spcPct val="0"/>
              </a:spcBef>
              <a:buFont typeface="Arial" panose="020B0604020202020204" pitchFamily="34" charset="0"/>
              <a:buChar char="•"/>
            </a:pPr>
            <a:endParaRPr lang="en-US" dirty="0">
              <a:ea typeface="+mj-ea"/>
              <a:cs typeface="+mj-cs"/>
            </a:endParaRPr>
          </a:p>
          <a:p>
            <a:pPr marL="285750" indent="-285750" defTabSz="914400">
              <a:lnSpc>
                <a:spcPct val="90000"/>
              </a:lnSpc>
              <a:spcBef>
                <a:spcPct val="0"/>
              </a:spcBef>
              <a:buFont typeface="Arial" panose="020B0604020202020204" pitchFamily="34" charset="0"/>
              <a:buChar char="•"/>
            </a:pPr>
            <a:endParaRPr lang="en-US" dirty="0">
              <a:ea typeface="+mj-ea"/>
              <a:cs typeface="+mj-cs"/>
            </a:endParaRPr>
          </a:p>
          <a:p>
            <a:pPr defTabSz="914400">
              <a:lnSpc>
                <a:spcPct val="90000"/>
              </a:lnSpc>
              <a:spcBef>
                <a:spcPct val="0"/>
              </a:spcBef>
            </a:pPr>
            <a:endParaRPr lang="en-US" dirty="0">
              <a:solidFill>
                <a:schemeClr val="tx1"/>
              </a:solidFill>
              <a:ea typeface="+mj-ea"/>
              <a:cs typeface="+mj-cs"/>
            </a:endParaRPr>
          </a:p>
        </p:txBody>
      </p:sp>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38200" y="346464"/>
            <a:ext cx="10515600" cy="1325563"/>
          </a:xfrm>
          <a:solidFill>
            <a:schemeClr val="accent5">
              <a:lumMod val="40000"/>
              <a:lumOff val="60000"/>
              <a:alpha val="80000"/>
            </a:schemeClr>
          </a:solidFill>
        </p:spPr>
        <p:txBody>
          <a:bodyPr vert="horz" lIns="91440" tIns="45720" rIns="91440" bIns="45720" rtlCol="0" anchor="ctr">
            <a:normAutofit/>
          </a:bodyPr>
          <a:lstStyle/>
          <a:p>
            <a:pPr algn="ctr"/>
            <a:r>
              <a:rPr lang="en-US" dirty="0"/>
              <a:t>ERM Model: I-HAB vs ERM</a:t>
            </a:r>
          </a:p>
        </p:txBody>
      </p:sp>
      <p:sp>
        <p:nvSpPr>
          <p:cNvPr id="3" name="Slide Number Placeholder 2">
            <a:extLst>
              <a:ext uri="{FF2B5EF4-FFF2-40B4-BE49-F238E27FC236}">
                <a16:creationId xmlns:a16="http://schemas.microsoft.com/office/drawing/2014/main" id="{8A314D02-CEBF-4BC6-BF27-7F5E94B0285D}"/>
              </a:ext>
            </a:extLst>
          </p:cNvPr>
          <p:cNvSpPr>
            <a:spLocks noGrp="1"/>
          </p:cNvSpPr>
          <p:nvPr>
            <p:ph type="sldNum" sz="quarter" idx="12"/>
          </p:nvPr>
        </p:nvSpPr>
        <p:spPr/>
        <p:txBody>
          <a:bodyPr/>
          <a:lstStyle/>
          <a:p>
            <a:fld id="{D277D530-36BC-4E49-ADF9-16CC409C8479}" type="slidenum">
              <a:rPr lang="en-US" smtClean="0"/>
              <a:t>8</a:t>
            </a:fld>
            <a:endParaRPr lang="en-US" dirty="0"/>
          </a:p>
        </p:txBody>
      </p:sp>
      <p:graphicFrame>
        <p:nvGraphicFramePr>
          <p:cNvPr id="17" name="Table 17">
            <a:extLst>
              <a:ext uri="{FF2B5EF4-FFF2-40B4-BE49-F238E27FC236}">
                <a16:creationId xmlns:a16="http://schemas.microsoft.com/office/drawing/2014/main" id="{89B53D4F-0931-D246-1A50-9A5079815DF8}"/>
              </a:ext>
            </a:extLst>
          </p:cNvPr>
          <p:cNvGraphicFramePr>
            <a:graphicFrameLocks noGrp="1"/>
          </p:cNvGraphicFramePr>
          <p:nvPr>
            <p:extLst>
              <p:ext uri="{D42A27DB-BD31-4B8C-83A1-F6EECF244321}">
                <p14:modId xmlns:p14="http://schemas.microsoft.com/office/powerpoint/2010/main" val="1563982183"/>
              </p:ext>
            </p:extLst>
          </p:nvPr>
        </p:nvGraphicFramePr>
        <p:xfrm>
          <a:off x="4825841" y="3692157"/>
          <a:ext cx="6124574" cy="2220197"/>
        </p:xfrm>
        <a:graphic>
          <a:graphicData uri="http://schemas.openxmlformats.org/drawingml/2006/table">
            <a:tbl>
              <a:tblPr firstRow="1" bandRow="1">
                <a:tableStyleId>{00A15C55-8517-42AA-B614-E9B94910E393}</a:tableStyleId>
              </a:tblPr>
              <a:tblGrid>
                <a:gridCol w="1228725">
                  <a:extLst>
                    <a:ext uri="{9D8B030D-6E8A-4147-A177-3AD203B41FA5}">
                      <a16:colId xmlns:a16="http://schemas.microsoft.com/office/drawing/2014/main" val="4293571187"/>
                    </a:ext>
                  </a:extLst>
                </a:gridCol>
                <a:gridCol w="2181225">
                  <a:extLst>
                    <a:ext uri="{9D8B030D-6E8A-4147-A177-3AD203B41FA5}">
                      <a16:colId xmlns:a16="http://schemas.microsoft.com/office/drawing/2014/main" val="1874115939"/>
                    </a:ext>
                  </a:extLst>
                </a:gridCol>
                <a:gridCol w="2714624">
                  <a:extLst>
                    <a:ext uri="{9D8B030D-6E8A-4147-A177-3AD203B41FA5}">
                      <a16:colId xmlns:a16="http://schemas.microsoft.com/office/drawing/2014/main" val="2014980324"/>
                    </a:ext>
                  </a:extLst>
                </a:gridCol>
              </a:tblGrid>
              <a:tr h="291714">
                <a:tc>
                  <a:txBody>
                    <a:bodyPr/>
                    <a:lstStyle/>
                    <a:p>
                      <a:endParaRPr lang="en-US" sz="1400" dirty="0"/>
                    </a:p>
                  </a:txBody>
                  <a:tcPr/>
                </a:tc>
                <a:tc>
                  <a:txBody>
                    <a:bodyPr/>
                    <a:lstStyle/>
                    <a:p>
                      <a:r>
                        <a:rPr lang="en-US" sz="1400" b="1" dirty="0"/>
                        <a:t>I-HAB</a:t>
                      </a:r>
                    </a:p>
                  </a:txBody>
                  <a:tcPr/>
                </a:tc>
                <a:tc>
                  <a:txBody>
                    <a:bodyPr/>
                    <a:lstStyle/>
                    <a:p>
                      <a:r>
                        <a:rPr lang="en-US" sz="1400" dirty="0"/>
                        <a:t>ERM</a:t>
                      </a:r>
                    </a:p>
                  </a:txBody>
                  <a:tcPr/>
                </a:tc>
                <a:extLst>
                  <a:ext uri="{0D108BD9-81ED-4DB2-BD59-A6C34878D82A}">
                    <a16:rowId xmlns:a16="http://schemas.microsoft.com/office/drawing/2014/main" val="2353218535"/>
                  </a:ext>
                </a:extLst>
              </a:tr>
              <a:tr h="291714">
                <a:tc>
                  <a:txBody>
                    <a:bodyPr/>
                    <a:lstStyle/>
                    <a:p>
                      <a:r>
                        <a:rPr lang="en-US" sz="1200" dirty="0"/>
                        <a:t>First modes (Hz)</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273406249"/>
                  </a:ext>
                </a:extLst>
              </a:tr>
              <a:tr h="379022">
                <a:tc>
                  <a:txBody>
                    <a:bodyPr/>
                    <a:lstStyle/>
                    <a:p>
                      <a:r>
                        <a:rPr lang="en-US" sz="1200" dirty="0"/>
                        <a:t>Second mode (Hz)</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459234077"/>
                  </a:ext>
                </a:extLst>
              </a:tr>
              <a:tr h="381664">
                <a:tc>
                  <a:txBody>
                    <a:bodyPr/>
                    <a:lstStyle/>
                    <a:p>
                      <a:r>
                        <a:rPr lang="en-US" sz="1200" dirty="0"/>
                        <a:t>CG (m)</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606065013"/>
                  </a:ext>
                </a:extLst>
              </a:tr>
              <a:tr h="510499">
                <a:tc>
                  <a:txBody>
                    <a:bodyPr/>
                    <a:lstStyle/>
                    <a:p>
                      <a:r>
                        <a:rPr lang="en-US" sz="1200" dirty="0"/>
                        <a:t>Inertia </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623644023"/>
                  </a:ext>
                </a:extLst>
              </a:tr>
              <a:tr h="0">
                <a:tc>
                  <a:txBody>
                    <a:bodyPr/>
                    <a:lstStyle/>
                    <a:p>
                      <a:r>
                        <a:rPr lang="en-US" sz="1200" dirty="0"/>
                        <a:t>Mass (kg)</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695705265"/>
                  </a:ext>
                </a:extLst>
              </a:tr>
            </a:tbl>
          </a:graphicData>
        </a:graphic>
      </p:graphicFrame>
      <p:sp>
        <p:nvSpPr>
          <p:cNvPr id="5" name="Rectangle 4">
            <a:extLst>
              <a:ext uri="{FF2B5EF4-FFF2-40B4-BE49-F238E27FC236}">
                <a16:creationId xmlns:a16="http://schemas.microsoft.com/office/drawing/2014/main" id="{59BAA926-100E-A973-B87D-493A39423F87}"/>
              </a:ext>
            </a:extLst>
          </p:cNvPr>
          <p:cNvSpPr/>
          <p:nvPr/>
        </p:nvSpPr>
        <p:spPr>
          <a:xfrm>
            <a:off x="942975" y="3657600"/>
            <a:ext cx="3445195" cy="28578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I-HAB</a:t>
            </a:r>
          </a:p>
        </p:txBody>
      </p:sp>
      <p:sp>
        <p:nvSpPr>
          <p:cNvPr id="6" name="Rectangle 5">
            <a:extLst>
              <a:ext uri="{FF2B5EF4-FFF2-40B4-BE49-F238E27FC236}">
                <a16:creationId xmlns:a16="http://schemas.microsoft.com/office/drawing/2014/main" id="{797D0962-C4FF-B90F-0A9F-B54BCAD0FBDC}"/>
              </a:ext>
            </a:extLst>
          </p:cNvPr>
          <p:cNvSpPr/>
          <p:nvPr/>
        </p:nvSpPr>
        <p:spPr>
          <a:xfrm>
            <a:off x="932732" y="5784023"/>
            <a:ext cx="3445195" cy="28346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ERM</a:t>
            </a:r>
          </a:p>
        </p:txBody>
      </p:sp>
      <p:sp>
        <p:nvSpPr>
          <p:cNvPr id="10" name="TextBox 9">
            <a:extLst>
              <a:ext uri="{FF2B5EF4-FFF2-40B4-BE49-F238E27FC236}">
                <a16:creationId xmlns:a16="http://schemas.microsoft.com/office/drawing/2014/main" id="{AD088162-FD3E-78D1-BF1D-2CB416A7A12B}"/>
              </a:ext>
            </a:extLst>
          </p:cNvPr>
          <p:cNvSpPr txBox="1"/>
          <p:nvPr/>
        </p:nvSpPr>
        <p:spPr>
          <a:xfrm>
            <a:off x="6791741" y="4661036"/>
            <a:ext cx="3498572" cy="369332"/>
          </a:xfrm>
          <a:prstGeom prst="rect">
            <a:avLst/>
          </a:prstGeom>
          <a:noFill/>
        </p:spPr>
        <p:txBody>
          <a:bodyPr wrap="square" rtlCol="0">
            <a:spAutoFit/>
          </a:bodyPr>
          <a:lstStyle/>
          <a:p>
            <a:r>
              <a:rPr lang="en-US" dirty="0">
                <a:solidFill>
                  <a:srgbClr val="FF0000"/>
                </a:solidFill>
              </a:rPr>
              <a:t>Proprietary Information Removed  </a:t>
            </a:r>
          </a:p>
        </p:txBody>
      </p:sp>
      <p:pic>
        <p:nvPicPr>
          <p:cNvPr id="11" name="Picture 10">
            <a:extLst>
              <a:ext uri="{FF2B5EF4-FFF2-40B4-BE49-F238E27FC236}">
                <a16:creationId xmlns:a16="http://schemas.microsoft.com/office/drawing/2014/main" id="{16DCDFAC-6108-3443-2556-984D6B792DA3}"/>
              </a:ext>
            </a:extLst>
          </p:cNvPr>
          <p:cNvPicPr>
            <a:picLocks noChangeAspect="1"/>
          </p:cNvPicPr>
          <p:nvPr/>
        </p:nvPicPr>
        <p:blipFill>
          <a:blip r:embed="rId2"/>
          <a:stretch>
            <a:fillRect/>
          </a:stretch>
        </p:blipFill>
        <p:spPr>
          <a:xfrm>
            <a:off x="1855947" y="4177901"/>
            <a:ext cx="1619250" cy="1371600"/>
          </a:xfrm>
          <a:prstGeom prst="rect">
            <a:avLst/>
          </a:prstGeom>
        </p:spPr>
      </p:pic>
      <p:pic>
        <p:nvPicPr>
          <p:cNvPr id="14" name="Picture 13">
            <a:extLst>
              <a:ext uri="{FF2B5EF4-FFF2-40B4-BE49-F238E27FC236}">
                <a16:creationId xmlns:a16="http://schemas.microsoft.com/office/drawing/2014/main" id="{0D07479A-3423-4799-ABCF-1F5DF8CD102E}"/>
              </a:ext>
            </a:extLst>
          </p:cNvPr>
          <p:cNvPicPr>
            <a:picLocks noChangeAspect="1"/>
          </p:cNvPicPr>
          <p:nvPr/>
        </p:nvPicPr>
        <p:blipFill>
          <a:blip r:embed="rId3"/>
          <a:stretch>
            <a:fillRect/>
          </a:stretch>
        </p:blipFill>
        <p:spPr>
          <a:xfrm>
            <a:off x="1855947" y="1906548"/>
            <a:ext cx="1801053" cy="1657979"/>
          </a:xfrm>
          <a:prstGeom prst="rect">
            <a:avLst/>
          </a:prstGeom>
        </p:spPr>
      </p:pic>
      <p:sp>
        <p:nvSpPr>
          <p:cNvPr id="18" name="TextBox 17">
            <a:extLst>
              <a:ext uri="{FF2B5EF4-FFF2-40B4-BE49-F238E27FC236}">
                <a16:creationId xmlns:a16="http://schemas.microsoft.com/office/drawing/2014/main" id="{CFA666D9-9EB4-21EA-DE46-5733E54C1674}"/>
              </a:ext>
            </a:extLst>
          </p:cNvPr>
          <p:cNvSpPr txBox="1"/>
          <p:nvPr/>
        </p:nvSpPr>
        <p:spPr>
          <a:xfrm>
            <a:off x="2941" y="6566880"/>
            <a:ext cx="11138452" cy="261610"/>
          </a:xfrm>
          <a:prstGeom prst="rect">
            <a:avLst/>
          </a:prstGeom>
          <a:noFill/>
        </p:spPr>
        <p:txBody>
          <a:bodyPr wrap="square">
            <a:spAutoFit/>
          </a:bodyPr>
          <a:lstStyle/>
          <a:p>
            <a:r>
              <a:rPr lang="en-US" sz="1100" dirty="0">
                <a:hlinkClick r:id="rId4"/>
              </a:rPr>
              <a:t>https://www.nasa.gov/sites/default/files/thumbnails/image/np-2023-04-019-jsc-gateway-expanded-view-041423.png</a:t>
            </a:r>
            <a:r>
              <a:rPr lang="en-US" sz="1100" dirty="0"/>
              <a:t> </a:t>
            </a:r>
          </a:p>
        </p:txBody>
      </p:sp>
    </p:spTree>
    <p:extLst>
      <p:ext uri="{BB962C8B-B14F-4D97-AF65-F5344CB8AC3E}">
        <p14:creationId xmlns:p14="http://schemas.microsoft.com/office/powerpoint/2010/main" val="2574084361"/>
      </p:ext>
    </p:extLst>
  </p:cSld>
  <p:clrMapOvr>
    <a:masterClrMapping/>
  </p:clrMapOvr>
  <mc:AlternateContent xmlns:mc="http://schemas.openxmlformats.org/markup-compatibility/2006" xmlns:p14="http://schemas.microsoft.com/office/powerpoint/2010/main">
    <mc:Choice Requires="p14">
      <p:transition spd="slow" p14:dur="2000" advTm="23259"/>
    </mc:Choice>
    <mc:Fallback xmlns="">
      <p:transition spd="slow" advTm="2325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38200" y="346464"/>
            <a:ext cx="10515600" cy="1325563"/>
          </a:xfrm>
          <a:solidFill>
            <a:schemeClr val="accent5">
              <a:lumMod val="40000"/>
              <a:lumOff val="60000"/>
              <a:alpha val="80000"/>
            </a:schemeClr>
          </a:solidFill>
        </p:spPr>
        <p:txBody>
          <a:bodyPr vert="horz" lIns="91440" tIns="45720" rIns="91440" bIns="45720" rtlCol="0" anchor="ctr">
            <a:normAutofit/>
          </a:bodyPr>
          <a:lstStyle/>
          <a:p>
            <a:pPr algn="ctr"/>
            <a:r>
              <a:rPr lang="en-US" sz="3600" dirty="0"/>
              <a:t>ERM Model Attempt 1: I-HAB Modification</a:t>
            </a:r>
          </a:p>
        </p:txBody>
      </p:sp>
      <p:sp>
        <p:nvSpPr>
          <p:cNvPr id="3" name="Slide Number Placeholder 2">
            <a:extLst>
              <a:ext uri="{FF2B5EF4-FFF2-40B4-BE49-F238E27FC236}">
                <a16:creationId xmlns:a16="http://schemas.microsoft.com/office/drawing/2014/main" id="{8A314D02-CEBF-4BC6-BF27-7F5E94B0285D}"/>
              </a:ext>
            </a:extLst>
          </p:cNvPr>
          <p:cNvSpPr>
            <a:spLocks noGrp="1"/>
          </p:cNvSpPr>
          <p:nvPr>
            <p:ph type="sldNum" sz="quarter" idx="12"/>
          </p:nvPr>
        </p:nvSpPr>
        <p:spPr/>
        <p:txBody>
          <a:bodyPr/>
          <a:lstStyle/>
          <a:p>
            <a:fld id="{D277D530-36BC-4E49-ADF9-16CC409C8479}" type="slidenum">
              <a:rPr lang="en-US" smtClean="0"/>
              <a:t>9</a:t>
            </a:fld>
            <a:endParaRPr lang="en-US" dirty="0"/>
          </a:p>
        </p:txBody>
      </p:sp>
      <p:sp>
        <p:nvSpPr>
          <p:cNvPr id="4" name="Rectangle 3">
            <a:extLst>
              <a:ext uri="{FF2B5EF4-FFF2-40B4-BE49-F238E27FC236}">
                <a16:creationId xmlns:a16="http://schemas.microsoft.com/office/drawing/2014/main" id="{65D789BE-B908-EFD9-BEDE-05AFAC6611B2}"/>
              </a:ext>
            </a:extLst>
          </p:cNvPr>
          <p:cNvSpPr/>
          <p:nvPr/>
        </p:nvSpPr>
        <p:spPr>
          <a:xfrm>
            <a:off x="838200" y="1962150"/>
            <a:ext cx="10515600" cy="1466850"/>
          </a:xfrm>
          <a:prstGeom prst="rect">
            <a:avLst/>
          </a:prstGeom>
          <a:solidFill>
            <a:schemeClr val="accent5">
              <a:lumMod val="40000"/>
              <a:lumOff val="60000"/>
              <a:alpha val="80000"/>
            </a:schemeClr>
          </a:solidFill>
        </p:spPr>
        <p:txBody>
          <a:bodyPr vert="horz" lIns="91440" tIns="45720" rIns="91440" bIns="45720" rtlCol="0" anchor="ctr">
            <a:normAutofit/>
          </a:bodyPr>
          <a:lstStyle/>
          <a:p>
            <a:pPr marL="285750" indent="-285750" defTabSz="914400">
              <a:lnSpc>
                <a:spcPct val="90000"/>
              </a:lnSpc>
              <a:spcBef>
                <a:spcPct val="0"/>
              </a:spcBef>
              <a:buFont typeface="Arial" panose="020B0604020202020204" pitchFamily="34" charset="0"/>
              <a:buChar char="•"/>
            </a:pPr>
            <a:r>
              <a:rPr lang="en-US" b="1" dirty="0">
                <a:solidFill>
                  <a:schemeClr val="tx1"/>
                </a:solidFill>
                <a:ea typeface="+mj-ea"/>
                <a:cs typeface="+mj-cs"/>
              </a:rPr>
              <a:t>Ava</a:t>
            </a:r>
            <a:r>
              <a:rPr lang="en-US" b="1" dirty="0">
                <a:ea typeface="+mj-ea"/>
                <a:cs typeface="+mj-cs"/>
              </a:rPr>
              <a:t>ilable mass</a:t>
            </a:r>
            <a:r>
              <a:rPr lang="en-US" dirty="0">
                <a:ea typeface="+mj-ea"/>
                <a:cs typeface="+mj-cs"/>
              </a:rPr>
              <a:t>: The amount of mass that can be added to the I-HAB model to make its mass equal to that of the ERM.</a:t>
            </a:r>
          </a:p>
          <a:p>
            <a:pPr marL="285750" indent="-285750" defTabSz="914400">
              <a:lnSpc>
                <a:spcPct val="90000"/>
              </a:lnSpc>
              <a:spcBef>
                <a:spcPct val="0"/>
              </a:spcBef>
              <a:buFont typeface="Arial" panose="020B0604020202020204" pitchFamily="34" charset="0"/>
              <a:buChar char="•"/>
            </a:pPr>
            <a:r>
              <a:rPr lang="en-US" b="1" dirty="0">
                <a:ea typeface="+mj-ea"/>
                <a:cs typeface="+mj-cs"/>
              </a:rPr>
              <a:t>Attempted Solution</a:t>
            </a:r>
            <a:r>
              <a:rPr lang="en-US" dirty="0">
                <a:ea typeface="+mj-ea"/>
                <a:cs typeface="+mj-cs"/>
              </a:rPr>
              <a:t>: Distribute available mass around I-HAB model (using point masses) to adjust mass and geometry properties.</a:t>
            </a:r>
            <a:endParaRPr lang="en-US" b="1" dirty="0">
              <a:solidFill>
                <a:schemeClr val="tx1"/>
              </a:solidFill>
              <a:ea typeface="+mj-ea"/>
              <a:cs typeface="+mj-cs"/>
            </a:endParaRPr>
          </a:p>
          <a:p>
            <a:pPr marL="285750" indent="-285750" defTabSz="914400">
              <a:lnSpc>
                <a:spcPct val="90000"/>
              </a:lnSpc>
              <a:spcBef>
                <a:spcPct val="0"/>
              </a:spcBef>
              <a:buFont typeface="Arial" panose="020B0604020202020204" pitchFamily="34" charset="0"/>
              <a:buChar char="•"/>
            </a:pPr>
            <a:endParaRPr lang="en-US" b="1" dirty="0">
              <a:solidFill>
                <a:schemeClr val="tx1"/>
              </a:solidFill>
              <a:ea typeface="+mj-ea"/>
              <a:cs typeface="+mj-cs"/>
            </a:endParaRPr>
          </a:p>
        </p:txBody>
      </p:sp>
      <p:sp>
        <p:nvSpPr>
          <p:cNvPr id="17" name="Rectangle 16">
            <a:extLst>
              <a:ext uri="{FF2B5EF4-FFF2-40B4-BE49-F238E27FC236}">
                <a16:creationId xmlns:a16="http://schemas.microsoft.com/office/drawing/2014/main" id="{4CF881B7-06FA-4019-15C1-EA784AD1C16D}"/>
              </a:ext>
            </a:extLst>
          </p:cNvPr>
          <p:cNvSpPr/>
          <p:nvPr/>
        </p:nvSpPr>
        <p:spPr>
          <a:xfrm>
            <a:off x="838200" y="5619750"/>
            <a:ext cx="2810866" cy="736600"/>
          </a:xfrm>
          <a:prstGeom prst="rect">
            <a:avLst/>
          </a:prstGeom>
          <a:solidFill>
            <a:schemeClr val="accent5">
              <a:lumMod val="40000"/>
              <a:lumOff val="60000"/>
              <a:alpha val="80000"/>
            </a:schemeClr>
          </a:solidFill>
        </p:spPr>
        <p:txBody>
          <a:bodyPr vert="horz" lIns="91440" tIns="45720" rIns="91440" bIns="45720" rtlCol="0" anchor="ctr">
            <a:normAutofit/>
          </a:bodyPr>
          <a:lstStyle/>
          <a:p>
            <a:pPr algn="ctr" defTabSz="914400">
              <a:lnSpc>
                <a:spcPct val="90000"/>
              </a:lnSpc>
              <a:spcBef>
                <a:spcPct val="0"/>
              </a:spcBef>
            </a:pPr>
            <a:r>
              <a:rPr lang="en-US" b="1" dirty="0">
                <a:solidFill>
                  <a:schemeClr val="tx1"/>
                </a:solidFill>
                <a:ea typeface="+mj-ea"/>
                <a:cs typeface="+mj-cs"/>
              </a:rPr>
              <a:t>I-HAB model</a:t>
            </a:r>
          </a:p>
        </p:txBody>
      </p:sp>
      <p:sp>
        <p:nvSpPr>
          <p:cNvPr id="18" name="Rectangle 17">
            <a:extLst>
              <a:ext uri="{FF2B5EF4-FFF2-40B4-BE49-F238E27FC236}">
                <a16:creationId xmlns:a16="http://schemas.microsoft.com/office/drawing/2014/main" id="{1F3F5615-72F5-341E-8CBD-B2F025381218}"/>
              </a:ext>
            </a:extLst>
          </p:cNvPr>
          <p:cNvSpPr/>
          <p:nvPr/>
        </p:nvSpPr>
        <p:spPr>
          <a:xfrm>
            <a:off x="4291015" y="5619750"/>
            <a:ext cx="2810866" cy="736600"/>
          </a:xfrm>
          <a:prstGeom prst="rect">
            <a:avLst/>
          </a:prstGeom>
          <a:solidFill>
            <a:schemeClr val="accent5">
              <a:lumMod val="40000"/>
              <a:lumOff val="60000"/>
              <a:alpha val="80000"/>
            </a:schemeClr>
          </a:solidFill>
        </p:spPr>
        <p:txBody>
          <a:bodyPr vert="horz" lIns="91440" tIns="45720" rIns="91440" bIns="45720" rtlCol="0" anchor="ctr">
            <a:normAutofit/>
          </a:bodyPr>
          <a:lstStyle/>
          <a:p>
            <a:pPr algn="ctr" defTabSz="914400">
              <a:lnSpc>
                <a:spcPct val="90000"/>
              </a:lnSpc>
              <a:spcBef>
                <a:spcPct val="0"/>
              </a:spcBef>
            </a:pPr>
            <a:r>
              <a:rPr lang="en-US" b="1" dirty="0">
                <a:ea typeface="+mj-ea"/>
                <a:cs typeface="+mj-cs"/>
              </a:rPr>
              <a:t>I-HAB with extra mass added</a:t>
            </a:r>
            <a:endParaRPr lang="en-US" b="1" dirty="0">
              <a:solidFill>
                <a:schemeClr val="tx1"/>
              </a:solidFill>
              <a:ea typeface="+mj-ea"/>
              <a:cs typeface="+mj-cs"/>
            </a:endParaRPr>
          </a:p>
        </p:txBody>
      </p:sp>
      <p:sp>
        <p:nvSpPr>
          <p:cNvPr id="19" name="Rectangle 18">
            <a:extLst>
              <a:ext uri="{FF2B5EF4-FFF2-40B4-BE49-F238E27FC236}">
                <a16:creationId xmlns:a16="http://schemas.microsoft.com/office/drawing/2014/main" id="{CFF633EC-D37B-8ACD-0E19-A8781DF1921A}"/>
              </a:ext>
            </a:extLst>
          </p:cNvPr>
          <p:cNvSpPr/>
          <p:nvPr/>
        </p:nvSpPr>
        <p:spPr>
          <a:xfrm>
            <a:off x="7743830" y="5619750"/>
            <a:ext cx="3609970" cy="736600"/>
          </a:xfrm>
          <a:prstGeom prst="rect">
            <a:avLst/>
          </a:prstGeom>
          <a:solidFill>
            <a:schemeClr val="accent5">
              <a:lumMod val="40000"/>
              <a:lumOff val="60000"/>
              <a:alpha val="80000"/>
            </a:schemeClr>
          </a:solidFill>
        </p:spPr>
        <p:txBody>
          <a:bodyPr vert="horz" lIns="91440" tIns="45720" rIns="91440" bIns="45720" rtlCol="0" anchor="ctr">
            <a:normAutofit/>
          </a:bodyPr>
          <a:lstStyle/>
          <a:p>
            <a:pPr algn="ctr" defTabSz="914400">
              <a:lnSpc>
                <a:spcPct val="90000"/>
              </a:lnSpc>
              <a:spcBef>
                <a:spcPct val="0"/>
              </a:spcBef>
            </a:pPr>
            <a:r>
              <a:rPr lang="en-US" b="1" dirty="0">
                <a:solidFill>
                  <a:schemeClr val="tx1"/>
                </a:solidFill>
                <a:ea typeface="+mj-ea"/>
                <a:cs typeface="+mj-cs"/>
              </a:rPr>
              <a:t>Distribution of available mass to correct CG to ERM value</a:t>
            </a:r>
          </a:p>
        </p:txBody>
      </p:sp>
      <p:sp>
        <p:nvSpPr>
          <p:cNvPr id="8" name="TextBox 7">
            <a:extLst>
              <a:ext uri="{FF2B5EF4-FFF2-40B4-BE49-F238E27FC236}">
                <a16:creationId xmlns:a16="http://schemas.microsoft.com/office/drawing/2014/main" id="{11D9EFDA-B6C3-49C6-B433-7FDD8D239EA3}"/>
              </a:ext>
            </a:extLst>
          </p:cNvPr>
          <p:cNvSpPr txBox="1"/>
          <p:nvPr/>
        </p:nvSpPr>
        <p:spPr>
          <a:xfrm>
            <a:off x="887895" y="3971414"/>
            <a:ext cx="2464905" cy="646331"/>
          </a:xfrm>
          <a:prstGeom prst="rect">
            <a:avLst/>
          </a:prstGeom>
          <a:noFill/>
        </p:spPr>
        <p:txBody>
          <a:bodyPr wrap="square" rtlCol="0">
            <a:spAutoFit/>
          </a:bodyPr>
          <a:lstStyle/>
          <a:p>
            <a:r>
              <a:rPr lang="en-US" dirty="0">
                <a:solidFill>
                  <a:srgbClr val="FF0000"/>
                </a:solidFill>
              </a:rPr>
              <a:t>Proprietary Information Removed – FEM</a:t>
            </a:r>
          </a:p>
        </p:txBody>
      </p:sp>
      <p:sp>
        <p:nvSpPr>
          <p:cNvPr id="9" name="TextBox 8">
            <a:extLst>
              <a:ext uri="{FF2B5EF4-FFF2-40B4-BE49-F238E27FC236}">
                <a16:creationId xmlns:a16="http://schemas.microsoft.com/office/drawing/2014/main" id="{816B5EE8-8F24-A5FC-4435-AEC579BEBC7C}"/>
              </a:ext>
            </a:extLst>
          </p:cNvPr>
          <p:cNvSpPr txBox="1"/>
          <p:nvPr/>
        </p:nvSpPr>
        <p:spPr>
          <a:xfrm>
            <a:off x="4636976" y="3971415"/>
            <a:ext cx="2464905" cy="646331"/>
          </a:xfrm>
          <a:prstGeom prst="rect">
            <a:avLst/>
          </a:prstGeom>
          <a:noFill/>
        </p:spPr>
        <p:txBody>
          <a:bodyPr wrap="square" rtlCol="0">
            <a:spAutoFit/>
          </a:bodyPr>
          <a:lstStyle/>
          <a:p>
            <a:r>
              <a:rPr lang="en-US" dirty="0">
                <a:solidFill>
                  <a:srgbClr val="FF0000"/>
                </a:solidFill>
              </a:rPr>
              <a:t>Proprietary Information Removed – FEM</a:t>
            </a:r>
          </a:p>
        </p:txBody>
      </p:sp>
      <p:sp>
        <p:nvSpPr>
          <p:cNvPr id="11" name="TextBox 10">
            <a:extLst>
              <a:ext uri="{FF2B5EF4-FFF2-40B4-BE49-F238E27FC236}">
                <a16:creationId xmlns:a16="http://schemas.microsoft.com/office/drawing/2014/main" id="{D6625471-3381-8739-16AF-F98FDA9F2874}"/>
              </a:ext>
            </a:extLst>
          </p:cNvPr>
          <p:cNvSpPr txBox="1"/>
          <p:nvPr/>
        </p:nvSpPr>
        <p:spPr>
          <a:xfrm>
            <a:off x="8749747" y="3971415"/>
            <a:ext cx="2464905" cy="646331"/>
          </a:xfrm>
          <a:prstGeom prst="rect">
            <a:avLst/>
          </a:prstGeom>
          <a:noFill/>
        </p:spPr>
        <p:txBody>
          <a:bodyPr wrap="square" rtlCol="0">
            <a:spAutoFit/>
          </a:bodyPr>
          <a:lstStyle/>
          <a:p>
            <a:r>
              <a:rPr lang="en-US" dirty="0">
                <a:solidFill>
                  <a:srgbClr val="FF0000"/>
                </a:solidFill>
              </a:rPr>
              <a:t>Proprietary Information Removed – FEM</a:t>
            </a:r>
          </a:p>
        </p:txBody>
      </p:sp>
    </p:spTree>
    <p:extLst>
      <p:ext uri="{BB962C8B-B14F-4D97-AF65-F5344CB8AC3E}">
        <p14:creationId xmlns:p14="http://schemas.microsoft.com/office/powerpoint/2010/main" val="3624311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4548">
        <p159:morph option="byObject"/>
      </p:transition>
    </mc:Choice>
    <mc:Fallback xmlns="">
      <p:transition spd="slow" advTm="24548">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38200" y="346464"/>
            <a:ext cx="10515600" cy="1325563"/>
          </a:xfrm>
          <a:solidFill>
            <a:schemeClr val="accent5">
              <a:lumMod val="40000"/>
              <a:lumOff val="60000"/>
              <a:alpha val="80000"/>
            </a:schemeClr>
          </a:solidFill>
        </p:spPr>
        <p:txBody>
          <a:bodyPr vert="horz" lIns="91440" tIns="45720" rIns="91440" bIns="45720" rtlCol="0" anchor="ctr">
            <a:normAutofit/>
          </a:bodyPr>
          <a:lstStyle/>
          <a:p>
            <a:pPr algn="ctr"/>
            <a:r>
              <a:rPr lang="en-US" dirty="0"/>
              <a:t>ERM Model – The Challenge </a:t>
            </a:r>
          </a:p>
        </p:txBody>
      </p:sp>
      <p:sp>
        <p:nvSpPr>
          <p:cNvPr id="3" name="Slide Number Placeholder 2">
            <a:extLst>
              <a:ext uri="{FF2B5EF4-FFF2-40B4-BE49-F238E27FC236}">
                <a16:creationId xmlns:a16="http://schemas.microsoft.com/office/drawing/2014/main" id="{8A314D02-CEBF-4BC6-BF27-7F5E94B0285D}"/>
              </a:ext>
            </a:extLst>
          </p:cNvPr>
          <p:cNvSpPr>
            <a:spLocks noGrp="1"/>
          </p:cNvSpPr>
          <p:nvPr>
            <p:ph type="sldNum" sz="quarter" idx="12"/>
          </p:nvPr>
        </p:nvSpPr>
        <p:spPr/>
        <p:txBody>
          <a:bodyPr/>
          <a:lstStyle/>
          <a:p>
            <a:fld id="{D277D530-36BC-4E49-ADF9-16CC409C8479}" type="slidenum">
              <a:rPr lang="en-US" smtClean="0"/>
              <a:t>10</a:t>
            </a:fld>
            <a:endParaRPr lang="en-US" dirty="0"/>
          </a:p>
        </p:txBody>
      </p:sp>
      <p:graphicFrame>
        <p:nvGraphicFramePr>
          <p:cNvPr id="13" name="Diagram 12">
            <a:extLst>
              <a:ext uri="{FF2B5EF4-FFF2-40B4-BE49-F238E27FC236}">
                <a16:creationId xmlns:a16="http://schemas.microsoft.com/office/drawing/2014/main" id="{085E6D31-3884-5A18-A759-F4902DECDDC3}"/>
              </a:ext>
            </a:extLst>
          </p:cNvPr>
          <p:cNvGraphicFramePr/>
          <p:nvPr>
            <p:extLst>
              <p:ext uri="{D42A27DB-BD31-4B8C-83A1-F6EECF244321}">
                <p14:modId xmlns:p14="http://schemas.microsoft.com/office/powerpoint/2010/main" val="740543519"/>
              </p:ext>
            </p:extLst>
          </p:nvPr>
        </p:nvGraphicFramePr>
        <p:xfrm>
          <a:off x="838200" y="5494869"/>
          <a:ext cx="10515600" cy="861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11C9914B-BB25-55F2-70CB-DAA90D75C095}"/>
              </a:ext>
            </a:extLst>
          </p:cNvPr>
          <p:cNvSpPr txBox="1"/>
          <p:nvPr/>
        </p:nvSpPr>
        <p:spPr>
          <a:xfrm>
            <a:off x="4929808" y="3325084"/>
            <a:ext cx="2464905" cy="923330"/>
          </a:xfrm>
          <a:prstGeom prst="rect">
            <a:avLst/>
          </a:prstGeom>
          <a:noFill/>
        </p:spPr>
        <p:txBody>
          <a:bodyPr wrap="square" rtlCol="0">
            <a:spAutoFit/>
          </a:bodyPr>
          <a:lstStyle/>
          <a:p>
            <a:r>
              <a:rPr lang="en-US" dirty="0">
                <a:solidFill>
                  <a:srgbClr val="FF0000"/>
                </a:solidFill>
              </a:rPr>
              <a:t>Proprietary Information Removed – mass and frequencies </a:t>
            </a:r>
          </a:p>
        </p:txBody>
      </p:sp>
      <p:sp>
        <p:nvSpPr>
          <p:cNvPr id="4" name="TextBox 3">
            <a:extLst>
              <a:ext uri="{FF2B5EF4-FFF2-40B4-BE49-F238E27FC236}">
                <a16:creationId xmlns:a16="http://schemas.microsoft.com/office/drawing/2014/main" id="{1AA9DD31-9821-62D3-9955-D551F433C622}"/>
              </a:ext>
            </a:extLst>
          </p:cNvPr>
          <p:cNvSpPr txBox="1"/>
          <p:nvPr/>
        </p:nvSpPr>
        <p:spPr>
          <a:xfrm>
            <a:off x="1186069" y="3255136"/>
            <a:ext cx="2464905" cy="646331"/>
          </a:xfrm>
          <a:prstGeom prst="rect">
            <a:avLst/>
          </a:prstGeom>
          <a:noFill/>
        </p:spPr>
        <p:txBody>
          <a:bodyPr wrap="square" rtlCol="0">
            <a:spAutoFit/>
          </a:bodyPr>
          <a:lstStyle/>
          <a:p>
            <a:r>
              <a:rPr lang="en-US" dirty="0">
                <a:solidFill>
                  <a:srgbClr val="FF0000"/>
                </a:solidFill>
              </a:rPr>
              <a:t>Proprietary Information Removed – ERM CAD</a:t>
            </a:r>
          </a:p>
        </p:txBody>
      </p:sp>
      <p:sp>
        <p:nvSpPr>
          <p:cNvPr id="5" name="TextBox 4">
            <a:extLst>
              <a:ext uri="{FF2B5EF4-FFF2-40B4-BE49-F238E27FC236}">
                <a16:creationId xmlns:a16="http://schemas.microsoft.com/office/drawing/2014/main" id="{53EBE524-378A-5A23-5D57-AD83443DD8A1}"/>
              </a:ext>
            </a:extLst>
          </p:cNvPr>
          <p:cNvSpPr txBox="1"/>
          <p:nvPr/>
        </p:nvSpPr>
        <p:spPr>
          <a:xfrm>
            <a:off x="8521148" y="2164176"/>
            <a:ext cx="2146852" cy="369332"/>
          </a:xfrm>
          <a:prstGeom prst="rect">
            <a:avLst/>
          </a:prstGeom>
          <a:noFill/>
        </p:spPr>
        <p:txBody>
          <a:bodyPr wrap="square" rtlCol="0">
            <a:spAutoFit/>
          </a:bodyPr>
          <a:lstStyle/>
          <a:p>
            <a:r>
              <a:rPr lang="en-US" dirty="0">
                <a:solidFill>
                  <a:srgbClr val="FF0000"/>
                </a:solidFill>
              </a:rPr>
              <a:t>NASA produced FEM</a:t>
            </a:r>
          </a:p>
        </p:txBody>
      </p:sp>
      <p:pic>
        <p:nvPicPr>
          <p:cNvPr id="9" name="Picture 8">
            <a:extLst>
              <a:ext uri="{FF2B5EF4-FFF2-40B4-BE49-F238E27FC236}">
                <a16:creationId xmlns:a16="http://schemas.microsoft.com/office/drawing/2014/main" id="{4CEAEFD8-7BE9-3A62-D1D9-7C13FFCD8F03}"/>
              </a:ext>
            </a:extLst>
          </p:cNvPr>
          <p:cNvPicPr>
            <a:picLocks noChangeAspect="1"/>
          </p:cNvPicPr>
          <p:nvPr/>
        </p:nvPicPr>
        <p:blipFill rotWithShape="1">
          <a:blip r:embed="rId7"/>
          <a:srcRect l="17825" t="17091" r="34674" b="21983"/>
          <a:stretch/>
        </p:blipFill>
        <p:spPr>
          <a:xfrm>
            <a:off x="7863354" y="2660378"/>
            <a:ext cx="3462440" cy="2211264"/>
          </a:xfrm>
          <a:prstGeom prst="rect">
            <a:avLst/>
          </a:prstGeom>
        </p:spPr>
      </p:pic>
    </p:spTree>
    <p:extLst>
      <p:ext uri="{BB962C8B-B14F-4D97-AF65-F5344CB8AC3E}">
        <p14:creationId xmlns:p14="http://schemas.microsoft.com/office/powerpoint/2010/main" val="653333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0353">
        <p159:morph option="byObject"/>
      </p:transition>
    </mc:Choice>
    <mc:Fallback xmlns="">
      <p:transition spd="slow" advTm="10353">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87042" y="346464"/>
            <a:ext cx="10515600" cy="1325563"/>
          </a:xfrm>
          <a:solidFill>
            <a:schemeClr val="accent5">
              <a:lumMod val="40000"/>
              <a:lumOff val="60000"/>
              <a:alpha val="80000"/>
            </a:schemeClr>
          </a:solidFill>
        </p:spPr>
        <p:txBody>
          <a:bodyPr vert="horz" lIns="91440" tIns="45720" rIns="91440" bIns="45720" rtlCol="0" anchor="ctr">
            <a:normAutofit/>
          </a:bodyPr>
          <a:lstStyle/>
          <a:p>
            <a:pPr algn="ctr"/>
            <a:r>
              <a:rPr lang="en-US" dirty="0"/>
              <a:t>ERM Model Attempt 2: Beam model</a:t>
            </a:r>
          </a:p>
        </p:txBody>
      </p:sp>
      <p:sp>
        <p:nvSpPr>
          <p:cNvPr id="3" name="Slide Number Placeholder 2">
            <a:extLst>
              <a:ext uri="{FF2B5EF4-FFF2-40B4-BE49-F238E27FC236}">
                <a16:creationId xmlns:a16="http://schemas.microsoft.com/office/drawing/2014/main" id="{8A314D02-CEBF-4BC6-BF27-7F5E94B0285D}"/>
              </a:ext>
            </a:extLst>
          </p:cNvPr>
          <p:cNvSpPr>
            <a:spLocks noGrp="1"/>
          </p:cNvSpPr>
          <p:nvPr>
            <p:ph type="sldNum" sz="quarter" idx="12"/>
          </p:nvPr>
        </p:nvSpPr>
        <p:spPr/>
        <p:txBody>
          <a:bodyPr/>
          <a:lstStyle/>
          <a:p>
            <a:fld id="{D277D530-36BC-4E49-ADF9-16CC409C8479}" type="slidenum">
              <a:rPr lang="en-US" smtClean="0"/>
              <a:t>11</a:t>
            </a:fld>
            <a:endParaRPr lang="en-US" dirty="0"/>
          </a:p>
        </p:txBody>
      </p:sp>
      <p:sp>
        <p:nvSpPr>
          <p:cNvPr id="10" name="Flowchart: Process 9">
            <a:extLst>
              <a:ext uri="{FF2B5EF4-FFF2-40B4-BE49-F238E27FC236}">
                <a16:creationId xmlns:a16="http://schemas.microsoft.com/office/drawing/2014/main" id="{742AA451-7B6E-80B3-8B12-42A518034A91}"/>
              </a:ext>
            </a:extLst>
          </p:cNvPr>
          <p:cNvSpPr/>
          <p:nvPr/>
        </p:nvSpPr>
        <p:spPr>
          <a:xfrm>
            <a:off x="873822" y="5945335"/>
            <a:ext cx="3012972" cy="566201"/>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solidFill>
                  <a:schemeClr val="tx1"/>
                </a:solidFill>
              </a:rPr>
              <a:t>ERM CAD	</a:t>
            </a:r>
          </a:p>
        </p:txBody>
      </p:sp>
      <p:sp>
        <p:nvSpPr>
          <p:cNvPr id="11" name="Flowchart: Process 10">
            <a:extLst>
              <a:ext uri="{FF2B5EF4-FFF2-40B4-BE49-F238E27FC236}">
                <a16:creationId xmlns:a16="http://schemas.microsoft.com/office/drawing/2014/main" id="{5FA8CCED-210C-3AA6-07AD-95451C22FA7E}"/>
              </a:ext>
            </a:extLst>
          </p:cNvPr>
          <p:cNvSpPr/>
          <p:nvPr/>
        </p:nvSpPr>
        <p:spPr>
          <a:xfrm>
            <a:off x="3944275" y="5943176"/>
            <a:ext cx="3012972" cy="568360"/>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solidFill>
                  <a:schemeClr val="tx1"/>
                </a:solidFill>
              </a:rPr>
              <a:t>Beam model of ERM</a:t>
            </a:r>
          </a:p>
        </p:txBody>
      </p:sp>
      <p:sp>
        <p:nvSpPr>
          <p:cNvPr id="12" name="Flowchart: Process 11">
            <a:extLst>
              <a:ext uri="{FF2B5EF4-FFF2-40B4-BE49-F238E27FC236}">
                <a16:creationId xmlns:a16="http://schemas.microsoft.com/office/drawing/2014/main" id="{DDBE0273-A2AF-1E63-EFF6-430B542EE6D2}"/>
              </a:ext>
            </a:extLst>
          </p:cNvPr>
          <p:cNvSpPr/>
          <p:nvPr/>
        </p:nvSpPr>
        <p:spPr>
          <a:xfrm>
            <a:off x="7028231" y="5963784"/>
            <a:ext cx="4374411" cy="547752"/>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solidFill>
                  <a:schemeClr val="tx1"/>
                </a:solidFill>
              </a:rPr>
              <a:t>Resulting frequencies were initially a poor match to the model</a:t>
            </a:r>
          </a:p>
        </p:txBody>
      </p:sp>
      <p:sp>
        <p:nvSpPr>
          <p:cNvPr id="13" name="Flowchart: Process 12">
            <a:extLst>
              <a:ext uri="{FF2B5EF4-FFF2-40B4-BE49-F238E27FC236}">
                <a16:creationId xmlns:a16="http://schemas.microsoft.com/office/drawing/2014/main" id="{C1407DB0-9C76-BED7-A9A7-A6F430006B5C}"/>
              </a:ext>
            </a:extLst>
          </p:cNvPr>
          <p:cNvSpPr/>
          <p:nvPr/>
        </p:nvSpPr>
        <p:spPr>
          <a:xfrm>
            <a:off x="887042" y="1933871"/>
            <a:ext cx="10515600" cy="1928278"/>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Modelled ERM as a </a:t>
            </a:r>
            <a:r>
              <a:rPr lang="en-US" dirty="0">
                <a:solidFill>
                  <a:srgbClr val="FF0000"/>
                </a:solidFill>
              </a:rPr>
              <a:t>common spacecraft material </a:t>
            </a:r>
            <a:r>
              <a:rPr lang="en-US" dirty="0">
                <a:solidFill>
                  <a:schemeClr val="tx1"/>
                </a:solidFill>
              </a:rPr>
              <a:t>structure based on dimensions of CAD</a:t>
            </a:r>
          </a:p>
          <a:p>
            <a:pPr marL="285750" indent="-285750">
              <a:buFont typeface="Arial" panose="020B0604020202020204" pitchFamily="34" charset="0"/>
              <a:buChar char="•"/>
            </a:pPr>
            <a:r>
              <a:rPr lang="en-US" dirty="0">
                <a:solidFill>
                  <a:schemeClr val="tx1"/>
                </a:solidFill>
              </a:rPr>
              <a:t>Included three major components:</a:t>
            </a:r>
          </a:p>
          <a:p>
            <a:pPr marL="742950" lvl="1" indent="-285750">
              <a:buFont typeface="Arial" panose="020B0604020202020204" pitchFamily="34" charset="0"/>
              <a:buChar char="•"/>
            </a:pPr>
            <a:r>
              <a:rPr lang="en-US" dirty="0">
                <a:solidFill>
                  <a:schemeClr val="tx1"/>
                </a:solidFill>
              </a:rPr>
              <a:t>Inner tunnel</a:t>
            </a:r>
          </a:p>
          <a:p>
            <a:pPr marL="742950" lvl="1" indent="-285750">
              <a:buFont typeface="Arial" panose="020B0604020202020204" pitchFamily="34" charset="0"/>
              <a:buChar char="•"/>
            </a:pPr>
            <a:r>
              <a:rPr lang="en-US" dirty="0">
                <a:solidFill>
                  <a:schemeClr val="tx1"/>
                </a:solidFill>
              </a:rPr>
              <a:t>Inner support rings</a:t>
            </a:r>
          </a:p>
          <a:p>
            <a:pPr marL="742950" lvl="1" indent="-285750">
              <a:buFont typeface="Arial" panose="020B0604020202020204" pitchFamily="34" charset="0"/>
              <a:buChar char="•"/>
            </a:pPr>
            <a:r>
              <a:rPr lang="en-US" dirty="0">
                <a:solidFill>
                  <a:schemeClr val="tx1"/>
                </a:solidFill>
              </a:rPr>
              <a:t>Outer hull</a:t>
            </a:r>
          </a:p>
          <a:p>
            <a:pPr marL="285750" indent="-285750">
              <a:buFont typeface="Arial" panose="020B0604020202020204" pitchFamily="34" charset="0"/>
              <a:buChar char="•"/>
            </a:pPr>
            <a:r>
              <a:rPr lang="en-US" dirty="0">
                <a:solidFill>
                  <a:schemeClr val="tx1"/>
                </a:solidFill>
              </a:rPr>
              <a:t>Vary dimensions, densities, and mass to match true values</a:t>
            </a:r>
          </a:p>
        </p:txBody>
      </p:sp>
      <p:sp>
        <p:nvSpPr>
          <p:cNvPr id="15" name="TextBox 14">
            <a:extLst>
              <a:ext uri="{FF2B5EF4-FFF2-40B4-BE49-F238E27FC236}">
                <a16:creationId xmlns:a16="http://schemas.microsoft.com/office/drawing/2014/main" id="{1AB20945-00E1-D467-27F9-6A2DFE8176AB}"/>
              </a:ext>
            </a:extLst>
          </p:cNvPr>
          <p:cNvSpPr txBox="1"/>
          <p:nvPr/>
        </p:nvSpPr>
        <p:spPr>
          <a:xfrm>
            <a:off x="7268816" y="4668569"/>
            <a:ext cx="3783497" cy="923330"/>
          </a:xfrm>
          <a:prstGeom prst="rect">
            <a:avLst/>
          </a:prstGeom>
          <a:noFill/>
        </p:spPr>
        <p:txBody>
          <a:bodyPr wrap="square" rtlCol="0">
            <a:spAutoFit/>
          </a:bodyPr>
          <a:lstStyle/>
          <a:p>
            <a:r>
              <a:rPr lang="en-US" dirty="0">
                <a:solidFill>
                  <a:srgbClr val="FF0000"/>
                </a:solidFill>
              </a:rPr>
              <a:t>Proprietary Information Removed – Can replace with generic NASTRAN output </a:t>
            </a:r>
          </a:p>
        </p:txBody>
      </p:sp>
      <p:sp>
        <p:nvSpPr>
          <p:cNvPr id="4" name="TextBox 3">
            <a:extLst>
              <a:ext uri="{FF2B5EF4-FFF2-40B4-BE49-F238E27FC236}">
                <a16:creationId xmlns:a16="http://schemas.microsoft.com/office/drawing/2014/main" id="{967104DD-F4F6-6F7A-F9CB-FBCE50072391}"/>
              </a:ext>
            </a:extLst>
          </p:cNvPr>
          <p:cNvSpPr txBox="1"/>
          <p:nvPr/>
        </p:nvSpPr>
        <p:spPr>
          <a:xfrm>
            <a:off x="417442" y="4530070"/>
            <a:ext cx="3783497" cy="646331"/>
          </a:xfrm>
          <a:prstGeom prst="rect">
            <a:avLst/>
          </a:prstGeom>
          <a:noFill/>
        </p:spPr>
        <p:txBody>
          <a:bodyPr wrap="square" rtlCol="0">
            <a:spAutoFit/>
          </a:bodyPr>
          <a:lstStyle/>
          <a:p>
            <a:r>
              <a:rPr lang="en-US" dirty="0">
                <a:solidFill>
                  <a:srgbClr val="FF0000"/>
                </a:solidFill>
              </a:rPr>
              <a:t>Proprietary Information Removed – IHAB FEM</a:t>
            </a:r>
          </a:p>
        </p:txBody>
      </p:sp>
      <p:sp>
        <p:nvSpPr>
          <p:cNvPr id="6" name="TextBox 5">
            <a:extLst>
              <a:ext uri="{FF2B5EF4-FFF2-40B4-BE49-F238E27FC236}">
                <a16:creationId xmlns:a16="http://schemas.microsoft.com/office/drawing/2014/main" id="{EE0FE41A-06F6-6A84-9D5E-478DA3431283}"/>
              </a:ext>
            </a:extLst>
          </p:cNvPr>
          <p:cNvSpPr txBox="1"/>
          <p:nvPr/>
        </p:nvSpPr>
        <p:spPr>
          <a:xfrm>
            <a:off x="4377335" y="4079410"/>
            <a:ext cx="2146852" cy="369332"/>
          </a:xfrm>
          <a:prstGeom prst="rect">
            <a:avLst/>
          </a:prstGeom>
          <a:noFill/>
        </p:spPr>
        <p:txBody>
          <a:bodyPr wrap="square" rtlCol="0">
            <a:spAutoFit/>
          </a:bodyPr>
          <a:lstStyle/>
          <a:p>
            <a:r>
              <a:rPr lang="en-US" dirty="0">
                <a:solidFill>
                  <a:srgbClr val="FF0000"/>
                </a:solidFill>
              </a:rPr>
              <a:t>NASA produced FEM</a:t>
            </a:r>
          </a:p>
        </p:txBody>
      </p:sp>
      <p:pic>
        <p:nvPicPr>
          <p:cNvPr id="14" name="Picture 13">
            <a:extLst>
              <a:ext uri="{FF2B5EF4-FFF2-40B4-BE49-F238E27FC236}">
                <a16:creationId xmlns:a16="http://schemas.microsoft.com/office/drawing/2014/main" id="{EF8B9B42-71A5-B1D3-5A74-D21017FC0FE7}"/>
              </a:ext>
            </a:extLst>
          </p:cNvPr>
          <p:cNvPicPr>
            <a:picLocks noChangeAspect="1"/>
          </p:cNvPicPr>
          <p:nvPr/>
        </p:nvPicPr>
        <p:blipFill rotWithShape="1">
          <a:blip r:embed="rId2"/>
          <a:srcRect l="16766" t="18073" r="33152" b="19710"/>
          <a:stretch/>
        </p:blipFill>
        <p:spPr>
          <a:xfrm>
            <a:off x="4258420" y="4458578"/>
            <a:ext cx="2400111" cy="1484598"/>
          </a:xfrm>
          <a:prstGeom prst="rect">
            <a:avLst/>
          </a:prstGeom>
        </p:spPr>
      </p:pic>
    </p:spTree>
    <p:extLst>
      <p:ext uri="{BB962C8B-B14F-4D97-AF65-F5344CB8AC3E}">
        <p14:creationId xmlns:p14="http://schemas.microsoft.com/office/powerpoint/2010/main" val="1439112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6184">
        <p159:morph option="byObject"/>
      </p:transition>
    </mc:Choice>
    <mc:Fallback xmlns="">
      <p:transition spd="slow" advTm="16184">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87042" y="346464"/>
            <a:ext cx="10515600" cy="1325563"/>
          </a:xfrm>
          <a:solidFill>
            <a:schemeClr val="accent5">
              <a:lumMod val="40000"/>
              <a:lumOff val="60000"/>
              <a:alpha val="80000"/>
            </a:schemeClr>
          </a:solidFill>
        </p:spPr>
        <p:txBody>
          <a:bodyPr vert="horz" lIns="91440" tIns="45720" rIns="91440" bIns="45720" rtlCol="0" anchor="ctr">
            <a:normAutofit/>
          </a:bodyPr>
          <a:lstStyle/>
          <a:p>
            <a:pPr algn="ctr"/>
            <a:r>
              <a:rPr lang="en-US" dirty="0"/>
              <a:t>ERM Model Attempt 2: Iteration</a:t>
            </a:r>
          </a:p>
        </p:txBody>
      </p:sp>
      <p:sp>
        <p:nvSpPr>
          <p:cNvPr id="3" name="Slide Number Placeholder 2">
            <a:extLst>
              <a:ext uri="{FF2B5EF4-FFF2-40B4-BE49-F238E27FC236}">
                <a16:creationId xmlns:a16="http://schemas.microsoft.com/office/drawing/2014/main" id="{8A314D02-CEBF-4BC6-BF27-7F5E94B0285D}"/>
              </a:ext>
            </a:extLst>
          </p:cNvPr>
          <p:cNvSpPr>
            <a:spLocks noGrp="1"/>
          </p:cNvSpPr>
          <p:nvPr>
            <p:ph type="sldNum" sz="quarter" idx="12"/>
          </p:nvPr>
        </p:nvSpPr>
        <p:spPr>
          <a:xfrm>
            <a:off x="9303695" y="6328973"/>
            <a:ext cx="2743200" cy="365125"/>
          </a:xfrm>
        </p:spPr>
        <p:txBody>
          <a:bodyPr/>
          <a:lstStyle/>
          <a:p>
            <a:fld id="{D277D530-36BC-4E49-ADF9-16CC409C8479}" type="slidenum">
              <a:rPr lang="en-US" smtClean="0"/>
              <a:t>12</a:t>
            </a:fld>
            <a:endParaRPr lang="en-US" dirty="0"/>
          </a:p>
        </p:txBody>
      </p:sp>
      <p:sp>
        <p:nvSpPr>
          <p:cNvPr id="11" name="Flowchart: Process 10">
            <a:extLst>
              <a:ext uri="{FF2B5EF4-FFF2-40B4-BE49-F238E27FC236}">
                <a16:creationId xmlns:a16="http://schemas.microsoft.com/office/drawing/2014/main" id="{5FA8CCED-210C-3AA6-07AD-95451C22FA7E}"/>
              </a:ext>
            </a:extLst>
          </p:cNvPr>
          <p:cNvSpPr/>
          <p:nvPr/>
        </p:nvSpPr>
        <p:spPr>
          <a:xfrm>
            <a:off x="887042" y="5948854"/>
            <a:ext cx="3012972" cy="568360"/>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tx1"/>
                </a:solidFill>
              </a:rPr>
              <a:t>Early run, uniform beam</a:t>
            </a:r>
          </a:p>
        </p:txBody>
      </p:sp>
      <p:sp>
        <p:nvSpPr>
          <p:cNvPr id="12" name="Flowchart: Process 11">
            <a:extLst>
              <a:ext uri="{FF2B5EF4-FFF2-40B4-BE49-F238E27FC236}">
                <a16:creationId xmlns:a16="http://schemas.microsoft.com/office/drawing/2014/main" id="{DDBE0273-A2AF-1E63-EFF6-430B542EE6D2}"/>
              </a:ext>
            </a:extLst>
          </p:cNvPr>
          <p:cNvSpPr/>
          <p:nvPr/>
        </p:nvSpPr>
        <p:spPr>
          <a:xfrm>
            <a:off x="4638355" y="6015896"/>
            <a:ext cx="3012973" cy="547752"/>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tx1"/>
                </a:solidFill>
              </a:rPr>
              <a:t>Recent run after initial adjustment of Young’s Modulus</a:t>
            </a:r>
          </a:p>
        </p:txBody>
      </p:sp>
      <p:sp>
        <p:nvSpPr>
          <p:cNvPr id="13" name="Flowchart: Process 12">
            <a:extLst>
              <a:ext uri="{FF2B5EF4-FFF2-40B4-BE49-F238E27FC236}">
                <a16:creationId xmlns:a16="http://schemas.microsoft.com/office/drawing/2014/main" id="{C1407DB0-9C76-BED7-A9A7-A6F430006B5C}"/>
              </a:ext>
            </a:extLst>
          </p:cNvPr>
          <p:cNvSpPr/>
          <p:nvPr/>
        </p:nvSpPr>
        <p:spPr>
          <a:xfrm>
            <a:off x="887042" y="1933871"/>
            <a:ext cx="10515600" cy="1928278"/>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A series of runs were done modifying different properties of different portions, including wall thickness, elastic modulus, and density.</a:t>
            </a:r>
          </a:p>
          <a:p>
            <a:pPr marL="285750" indent="-285750">
              <a:buFont typeface="Arial" panose="020B0604020202020204" pitchFamily="34" charset="0"/>
              <a:buChar char="•"/>
            </a:pPr>
            <a:r>
              <a:rPr lang="en-US" dirty="0">
                <a:solidFill>
                  <a:schemeClr val="tx1"/>
                </a:solidFill>
              </a:rPr>
              <a:t>Final revision matches first two modes, center of gravity, and mass.</a:t>
            </a:r>
          </a:p>
        </p:txBody>
      </p:sp>
      <p:sp>
        <p:nvSpPr>
          <p:cNvPr id="18" name="Flowchart: Process 17">
            <a:extLst>
              <a:ext uri="{FF2B5EF4-FFF2-40B4-BE49-F238E27FC236}">
                <a16:creationId xmlns:a16="http://schemas.microsoft.com/office/drawing/2014/main" id="{B4FA446E-CF04-6741-7155-13E373868C9F}"/>
              </a:ext>
            </a:extLst>
          </p:cNvPr>
          <p:cNvSpPr/>
          <p:nvPr/>
        </p:nvSpPr>
        <p:spPr>
          <a:xfrm>
            <a:off x="8416244" y="6031595"/>
            <a:ext cx="3012973" cy="547752"/>
          </a:xfrm>
          <a:prstGeom prst="flowChartProcess">
            <a:avLst/>
          </a:prstGeom>
          <a:solidFill>
            <a:schemeClr val="accent5">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solidFill>
                  <a:schemeClr val="tx1"/>
                </a:solidFill>
              </a:rPr>
              <a:t>Final revision matches first modes and mass properties </a:t>
            </a:r>
          </a:p>
        </p:txBody>
      </p:sp>
      <p:sp>
        <p:nvSpPr>
          <p:cNvPr id="5" name="TextBox 4">
            <a:extLst>
              <a:ext uri="{FF2B5EF4-FFF2-40B4-BE49-F238E27FC236}">
                <a16:creationId xmlns:a16="http://schemas.microsoft.com/office/drawing/2014/main" id="{CD95C019-EE30-90CA-D913-CECAF3534448}"/>
              </a:ext>
            </a:extLst>
          </p:cNvPr>
          <p:cNvSpPr txBox="1"/>
          <p:nvPr/>
        </p:nvSpPr>
        <p:spPr>
          <a:xfrm>
            <a:off x="8263398" y="4668569"/>
            <a:ext cx="3783497" cy="923330"/>
          </a:xfrm>
          <a:prstGeom prst="rect">
            <a:avLst/>
          </a:prstGeom>
          <a:noFill/>
        </p:spPr>
        <p:txBody>
          <a:bodyPr wrap="square" rtlCol="0">
            <a:spAutoFit/>
          </a:bodyPr>
          <a:lstStyle/>
          <a:p>
            <a:r>
              <a:rPr lang="en-US" dirty="0">
                <a:solidFill>
                  <a:srgbClr val="FF0000"/>
                </a:solidFill>
              </a:rPr>
              <a:t>Proprietary Information Removed– Can replace with generic NASTRAN output </a:t>
            </a:r>
          </a:p>
        </p:txBody>
      </p:sp>
      <p:sp>
        <p:nvSpPr>
          <p:cNvPr id="7" name="TextBox 6">
            <a:extLst>
              <a:ext uri="{FF2B5EF4-FFF2-40B4-BE49-F238E27FC236}">
                <a16:creationId xmlns:a16="http://schemas.microsoft.com/office/drawing/2014/main" id="{DDF99669-55EF-1DF9-6D2C-CDC4FAA170D0}"/>
              </a:ext>
            </a:extLst>
          </p:cNvPr>
          <p:cNvSpPr txBox="1"/>
          <p:nvPr/>
        </p:nvSpPr>
        <p:spPr>
          <a:xfrm>
            <a:off x="4419600" y="4668569"/>
            <a:ext cx="3783497" cy="923330"/>
          </a:xfrm>
          <a:prstGeom prst="rect">
            <a:avLst/>
          </a:prstGeom>
          <a:noFill/>
        </p:spPr>
        <p:txBody>
          <a:bodyPr wrap="square" rtlCol="0">
            <a:spAutoFit/>
          </a:bodyPr>
          <a:lstStyle/>
          <a:p>
            <a:r>
              <a:rPr lang="en-US" dirty="0">
                <a:solidFill>
                  <a:srgbClr val="FF0000"/>
                </a:solidFill>
              </a:rPr>
              <a:t>Proprietary Information Removed – Can replace with generic NASTRAN output </a:t>
            </a:r>
          </a:p>
        </p:txBody>
      </p:sp>
      <p:sp>
        <p:nvSpPr>
          <p:cNvPr id="10" name="TextBox 9">
            <a:extLst>
              <a:ext uri="{FF2B5EF4-FFF2-40B4-BE49-F238E27FC236}">
                <a16:creationId xmlns:a16="http://schemas.microsoft.com/office/drawing/2014/main" id="{6DF21DDE-FA07-D660-A3B8-25F048FAB9D4}"/>
              </a:ext>
            </a:extLst>
          </p:cNvPr>
          <p:cNvSpPr txBox="1"/>
          <p:nvPr/>
        </p:nvSpPr>
        <p:spPr>
          <a:xfrm>
            <a:off x="636103" y="4668569"/>
            <a:ext cx="3783497" cy="923330"/>
          </a:xfrm>
          <a:prstGeom prst="rect">
            <a:avLst/>
          </a:prstGeom>
          <a:noFill/>
        </p:spPr>
        <p:txBody>
          <a:bodyPr wrap="square" rtlCol="0">
            <a:spAutoFit/>
          </a:bodyPr>
          <a:lstStyle/>
          <a:p>
            <a:r>
              <a:rPr lang="en-US" dirty="0">
                <a:solidFill>
                  <a:srgbClr val="FF0000"/>
                </a:solidFill>
              </a:rPr>
              <a:t>Proprietary Information Removed – Can replace with generic NASTRAN output </a:t>
            </a:r>
          </a:p>
        </p:txBody>
      </p:sp>
    </p:spTree>
    <p:extLst>
      <p:ext uri="{BB962C8B-B14F-4D97-AF65-F5344CB8AC3E}">
        <p14:creationId xmlns:p14="http://schemas.microsoft.com/office/powerpoint/2010/main" val="3462282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4884">
        <p159:morph option="byObject"/>
      </p:transition>
    </mc:Choice>
    <mc:Fallback xmlns="">
      <p:transition spd="slow" advTm="14884">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0F407DA-010C-4D8D-9AB0-92F1FAC668B0}"/>
              </a:ext>
            </a:extLst>
          </p:cNvPr>
          <p:cNvSpPr>
            <a:spLocks noGrp="1"/>
          </p:cNvSpPr>
          <p:nvPr>
            <p:ph type="title"/>
          </p:nvPr>
        </p:nvSpPr>
        <p:spPr>
          <a:solidFill>
            <a:schemeClr val="accent5">
              <a:lumMod val="40000"/>
              <a:lumOff val="60000"/>
              <a:alpha val="80000"/>
            </a:schemeClr>
          </a:solidFill>
        </p:spPr>
        <p:txBody>
          <a:bodyPr vert="horz" lIns="91440" tIns="45720" rIns="91440" bIns="45720" rtlCol="0" anchor="ctr">
            <a:normAutofit/>
          </a:bodyPr>
          <a:lstStyle/>
          <a:p>
            <a:pPr algn="ctr"/>
            <a:r>
              <a:rPr lang="en-US" dirty="0"/>
              <a:t>ERM Model: Lessons Learned</a:t>
            </a:r>
          </a:p>
        </p:txBody>
      </p:sp>
      <p:sp>
        <p:nvSpPr>
          <p:cNvPr id="26" name="Content Placeholder 25">
            <a:extLst>
              <a:ext uri="{FF2B5EF4-FFF2-40B4-BE49-F238E27FC236}">
                <a16:creationId xmlns:a16="http://schemas.microsoft.com/office/drawing/2014/main" id="{9F0029FC-E701-4345-9CFB-403E2E8510F7}"/>
              </a:ext>
            </a:extLst>
          </p:cNvPr>
          <p:cNvSpPr>
            <a:spLocks noGrp="1"/>
          </p:cNvSpPr>
          <p:nvPr>
            <p:ph sz="half" idx="1"/>
          </p:nvPr>
        </p:nvSpPr>
        <p:spPr>
          <a:xfrm>
            <a:off x="838200" y="2018130"/>
            <a:ext cx="10515600" cy="3439394"/>
          </a:xfrm>
        </p:spPr>
        <p:txBody>
          <a:bodyPr numCol="2" anchor="ctr">
            <a:normAutofit/>
          </a:bodyPr>
          <a:lstStyle/>
          <a:p>
            <a:r>
              <a:rPr lang="en-US" sz="1900" b="1" dirty="0">
                <a:solidFill>
                  <a:schemeClr val="bg1"/>
                </a:solidFill>
              </a:rPr>
              <a:t>FEMAP:</a:t>
            </a:r>
            <a:r>
              <a:rPr lang="en-US" sz="1900" dirty="0">
                <a:solidFill>
                  <a:schemeClr val="bg1"/>
                </a:solidFill>
              </a:rPr>
              <a:t> </a:t>
            </a:r>
          </a:p>
          <a:p>
            <a:pPr lvl="1"/>
            <a:r>
              <a:rPr lang="en-US" sz="1500" dirty="0">
                <a:solidFill>
                  <a:schemeClr val="bg1"/>
                </a:solidFill>
              </a:rPr>
              <a:t>Creating geometry &amp; analysis models</a:t>
            </a:r>
          </a:p>
          <a:p>
            <a:pPr lvl="1"/>
            <a:r>
              <a:rPr lang="en-US" sz="1500" dirty="0">
                <a:solidFill>
                  <a:schemeClr val="bg1"/>
                </a:solidFill>
              </a:rPr>
              <a:t>Generating bulk data files for NASTRAN</a:t>
            </a:r>
          </a:p>
          <a:p>
            <a:pPr lvl="1"/>
            <a:r>
              <a:rPr lang="en-US" sz="1500" dirty="0">
                <a:solidFill>
                  <a:schemeClr val="bg1"/>
                </a:solidFill>
              </a:rPr>
              <a:t>Visualizing analysis results</a:t>
            </a:r>
            <a:endParaRPr lang="en-US" sz="1500" b="1" dirty="0">
              <a:solidFill>
                <a:schemeClr val="bg1"/>
              </a:solidFill>
            </a:endParaRPr>
          </a:p>
          <a:p>
            <a:r>
              <a:rPr lang="en-US" sz="1900" b="1" dirty="0">
                <a:solidFill>
                  <a:schemeClr val="bg1"/>
                </a:solidFill>
              </a:rPr>
              <a:t>Nastran</a:t>
            </a:r>
          </a:p>
          <a:p>
            <a:pPr lvl="1"/>
            <a:r>
              <a:rPr lang="en-US" sz="1500" dirty="0">
                <a:solidFill>
                  <a:schemeClr val="bg1"/>
                </a:solidFill>
              </a:rPr>
              <a:t>Theory of use</a:t>
            </a:r>
          </a:p>
          <a:p>
            <a:pPr lvl="1"/>
            <a:r>
              <a:rPr lang="en-US" sz="1500" dirty="0">
                <a:solidFill>
                  <a:schemeClr val="bg1"/>
                </a:solidFill>
              </a:rPr>
              <a:t>Ran free-free and fixed base models</a:t>
            </a:r>
          </a:p>
          <a:p>
            <a:pPr lvl="1"/>
            <a:r>
              <a:rPr lang="en-US" sz="1500" dirty="0">
                <a:solidFill>
                  <a:schemeClr val="bg1"/>
                </a:solidFill>
              </a:rPr>
              <a:t>Troubleshooting and reading output and f06 files</a:t>
            </a:r>
          </a:p>
          <a:p>
            <a:pPr lvl="1"/>
            <a:endParaRPr lang="en-US" sz="1500" dirty="0">
              <a:solidFill>
                <a:schemeClr val="bg1"/>
              </a:solidFill>
            </a:endParaRPr>
          </a:p>
          <a:p>
            <a:pPr lvl="1"/>
            <a:endParaRPr lang="en-US" sz="1500" dirty="0">
              <a:solidFill>
                <a:schemeClr val="bg1"/>
              </a:solidFill>
            </a:endParaRPr>
          </a:p>
          <a:p>
            <a:pPr lvl="1"/>
            <a:endParaRPr lang="en-US" sz="1500" dirty="0">
              <a:solidFill>
                <a:schemeClr val="bg1"/>
              </a:solidFill>
            </a:endParaRPr>
          </a:p>
          <a:p>
            <a:r>
              <a:rPr lang="en-US" sz="1900" b="1" dirty="0">
                <a:solidFill>
                  <a:schemeClr val="bg1"/>
                </a:solidFill>
              </a:rPr>
              <a:t>Aerospace structures theory</a:t>
            </a:r>
          </a:p>
          <a:p>
            <a:pPr lvl="1"/>
            <a:r>
              <a:rPr lang="en-US" sz="1500" dirty="0">
                <a:solidFill>
                  <a:schemeClr val="bg1"/>
                </a:solidFill>
              </a:rPr>
              <a:t>Mentorship from subject matter expert to learn fundamentals of structural dynamics and model reduction</a:t>
            </a:r>
          </a:p>
          <a:p>
            <a:pPr lvl="1"/>
            <a:r>
              <a:rPr lang="en-US" sz="1500" dirty="0">
                <a:solidFill>
                  <a:schemeClr val="bg1"/>
                </a:solidFill>
              </a:rPr>
              <a:t>Collaborated with senior engineers to inform design and troubleshoot runs</a:t>
            </a:r>
          </a:p>
          <a:p>
            <a:pPr lvl="1"/>
            <a:r>
              <a:rPr lang="en-US" sz="1500" dirty="0">
                <a:solidFill>
                  <a:schemeClr val="bg1"/>
                </a:solidFill>
              </a:rPr>
              <a:t>Model Correlation – compare properties of I-HAB with ERM</a:t>
            </a:r>
          </a:p>
          <a:p>
            <a:r>
              <a:rPr lang="en-US" sz="1900" b="1" dirty="0">
                <a:solidFill>
                  <a:schemeClr val="bg1"/>
                </a:solidFill>
              </a:rPr>
              <a:t>Engineering Process</a:t>
            </a:r>
          </a:p>
          <a:p>
            <a:pPr lvl="1"/>
            <a:r>
              <a:rPr lang="en-US" sz="1500" dirty="0">
                <a:solidFill>
                  <a:schemeClr val="bg1"/>
                </a:solidFill>
              </a:rPr>
              <a:t>Some iteration required!</a:t>
            </a:r>
          </a:p>
          <a:p>
            <a:pPr lvl="1"/>
            <a:r>
              <a:rPr lang="en-US" sz="1500" dirty="0">
                <a:solidFill>
                  <a:schemeClr val="bg1"/>
                </a:solidFill>
              </a:rPr>
              <a:t>NASA’s role as an intermediate party between different contractors in Gateway</a:t>
            </a:r>
          </a:p>
          <a:p>
            <a:pPr lvl="1"/>
            <a:endParaRPr lang="en-US" sz="1500" dirty="0">
              <a:solidFill>
                <a:schemeClr val="bg1"/>
              </a:solidFill>
            </a:endParaRPr>
          </a:p>
        </p:txBody>
      </p:sp>
      <p:sp>
        <p:nvSpPr>
          <p:cNvPr id="2" name="Slide Number Placeholder 1">
            <a:extLst>
              <a:ext uri="{FF2B5EF4-FFF2-40B4-BE49-F238E27FC236}">
                <a16:creationId xmlns:a16="http://schemas.microsoft.com/office/drawing/2014/main" id="{DE30587C-7465-4B7D-ABB1-D489751240BD}"/>
              </a:ext>
            </a:extLst>
          </p:cNvPr>
          <p:cNvSpPr>
            <a:spLocks noGrp="1"/>
          </p:cNvSpPr>
          <p:nvPr>
            <p:ph type="sldNum" sz="quarter" idx="12"/>
          </p:nvPr>
        </p:nvSpPr>
        <p:spPr/>
        <p:txBody>
          <a:bodyPr/>
          <a:lstStyle/>
          <a:p>
            <a:fld id="{D277D530-36BC-4E49-ADF9-16CC409C8479}" type="slidenum">
              <a:rPr lang="en-US" smtClean="0"/>
              <a:t>13</a:t>
            </a:fld>
            <a:endParaRPr lang="en-US" dirty="0"/>
          </a:p>
        </p:txBody>
      </p:sp>
    </p:spTree>
    <p:extLst>
      <p:ext uri="{BB962C8B-B14F-4D97-AF65-F5344CB8AC3E}">
        <p14:creationId xmlns:p14="http://schemas.microsoft.com/office/powerpoint/2010/main" val="3270275449"/>
      </p:ext>
    </p:extLst>
  </p:cSld>
  <p:clrMapOvr>
    <a:masterClrMapping/>
  </p:clrMapOvr>
  <mc:AlternateContent xmlns:mc="http://schemas.openxmlformats.org/markup-compatibility/2006" xmlns:p14="http://schemas.microsoft.com/office/powerpoint/2010/main">
    <mc:Choice Requires="p14">
      <p:transition spd="slow" p14:dur="2000" advTm="78594"/>
    </mc:Choice>
    <mc:Fallback xmlns="">
      <p:transition spd="slow" advTm="7859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30000" b="-3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Testing –Summary</a:t>
            </a:r>
          </a:p>
        </p:txBody>
      </p:sp>
      <p:sp>
        <p:nvSpPr>
          <p:cNvPr id="3" name="Content Placeholder 2">
            <a:extLst>
              <a:ext uri="{FF2B5EF4-FFF2-40B4-BE49-F238E27FC236}">
                <a16:creationId xmlns:a16="http://schemas.microsoft.com/office/drawing/2014/main" id="{EB629CA9-1ACF-41F8-B000-4086833B003D}"/>
              </a:ext>
            </a:extLst>
          </p:cNvPr>
          <p:cNvSpPr>
            <a:spLocks noGrp="1"/>
          </p:cNvSpPr>
          <p:nvPr>
            <p:ph idx="1"/>
          </p:nvPr>
        </p:nvSpPr>
        <p:spPr>
          <a:solidFill>
            <a:srgbClr val="D1C9B9">
              <a:alpha val="85000"/>
            </a:srgbClr>
          </a:solidFill>
        </p:spPr>
        <p:txBody>
          <a:bodyPr anchor="ctr">
            <a:normAutofit/>
          </a:bodyPr>
          <a:lstStyle/>
          <a:p>
            <a:pPr marL="0" indent="0" algn="just">
              <a:buNone/>
            </a:pPr>
            <a:r>
              <a:rPr lang="en-US" sz="1800" b="1" dirty="0"/>
              <a:t>Problem</a:t>
            </a:r>
            <a:r>
              <a:rPr lang="en-US" sz="1800" dirty="0"/>
              <a:t>: Previous estimations of lunar loads based on conservative theories. To obtain more accurate estimations, the lunar loads team is conducting a series of tests to verify and improve these values.</a:t>
            </a:r>
          </a:p>
          <a:p>
            <a:pPr marL="0" indent="0" algn="just">
              <a:buNone/>
            </a:pPr>
            <a:endParaRPr lang="en-US" sz="1800" dirty="0"/>
          </a:p>
          <a:p>
            <a:pPr marL="0" indent="0" algn="just">
              <a:buNone/>
            </a:pPr>
            <a:r>
              <a:rPr lang="en-US" sz="1800" b="1" dirty="0"/>
              <a:t>Objective</a:t>
            </a:r>
            <a:r>
              <a:rPr lang="en-US" sz="1800" dirty="0"/>
              <a:t>: Aid in series of tests characterizing loads induced by astronaut activities in lunar gravity 1/6</a:t>
            </a:r>
            <a:r>
              <a:rPr lang="en-US" sz="1800" baseline="30000" dirty="0"/>
              <a:t>th</a:t>
            </a:r>
            <a:r>
              <a:rPr lang="en-US" sz="1800" dirty="0"/>
              <a:t> g.</a:t>
            </a:r>
          </a:p>
          <a:p>
            <a:pPr marL="0" indent="0" algn="just">
              <a:buNone/>
            </a:pPr>
            <a:endParaRPr lang="en-US" sz="1800" dirty="0"/>
          </a:p>
          <a:p>
            <a:pPr marL="0" indent="0" algn="just">
              <a:buNone/>
            </a:pPr>
            <a:r>
              <a:rPr lang="en-US" sz="1800" b="1" dirty="0"/>
              <a:t>Constraints</a:t>
            </a:r>
            <a:r>
              <a:rPr lang="en-US" sz="1800" dirty="0"/>
              <a:t>: The acceleration due to gravity on earth is defined as 1 g, and weight offload systems had to be used to simulate the reduced gravity on the lunar surface. Additional factors include small sample size due to limited volunteer pool and time constraints.</a:t>
            </a:r>
          </a:p>
          <a:p>
            <a:pPr marL="0" indent="0" algn="just">
              <a:buNone/>
            </a:pPr>
            <a:endParaRPr lang="en-US" sz="1800" dirty="0"/>
          </a:p>
          <a:p>
            <a:pPr marL="0" indent="0" algn="just">
              <a:buNone/>
            </a:pPr>
            <a:r>
              <a:rPr lang="en-US" sz="1800" b="1" dirty="0"/>
              <a:t>Results</a:t>
            </a:r>
            <a:r>
              <a:rPr lang="en-US" sz="1800" dirty="0"/>
              <a:t>: Volunteered as a test subject, supported testing, and directed a test set for the lunar loads team at ES6.</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14</a:t>
            </a:fld>
            <a:endParaRPr lang="en-US" dirty="0"/>
          </a:p>
        </p:txBody>
      </p:sp>
    </p:spTree>
    <p:extLst>
      <p:ext uri="{BB962C8B-B14F-4D97-AF65-F5344CB8AC3E}">
        <p14:creationId xmlns:p14="http://schemas.microsoft.com/office/powerpoint/2010/main" val="4294710784"/>
      </p:ext>
    </p:extLst>
  </p:cSld>
  <p:clrMapOvr>
    <a:masterClrMapping/>
  </p:clrMapOvr>
  <mc:AlternateContent xmlns:mc="http://schemas.openxmlformats.org/markup-compatibility/2006" xmlns:p14="http://schemas.microsoft.com/office/powerpoint/2010/main">
    <mc:Choice Requires="p14">
      <p:transition spd="slow" p14:dur="2000" advTm="53465"/>
    </mc:Choice>
    <mc:Fallback xmlns="">
      <p:transition spd="slow" advTm="5346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The Challenge</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15</a:t>
            </a:fld>
            <a:endParaRPr lang="en-US" dirty="0"/>
          </a:p>
        </p:txBody>
      </p:sp>
      <p:pic>
        <p:nvPicPr>
          <p:cNvPr id="1026" name="Picture 2">
            <a:extLst>
              <a:ext uri="{FF2B5EF4-FFF2-40B4-BE49-F238E27FC236}">
                <a16:creationId xmlns:a16="http://schemas.microsoft.com/office/drawing/2014/main" id="{04D53F85-B82C-7DE1-B085-95670B1AE07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3100664"/>
            <a:ext cx="2545261" cy="2292650"/>
          </a:xfrm>
          <a:prstGeom prst="rect">
            <a:avLst/>
          </a:prstGeom>
          <a:noFill/>
          <a:ln w="28575">
            <a:solidFill>
              <a:srgbClr val="C2A88D"/>
            </a:solidFill>
          </a:ln>
          <a:extLst>
            <a:ext uri="{909E8E84-426E-40DD-AFC4-6F175D3DCCD1}">
              <a14:hiddenFill xmlns:a14="http://schemas.microsoft.com/office/drawing/2010/main">
                <a:solidFill>
                  <a:srgbClr val="FFFFFF"/>
                </a:solidFill>
              </a14:hiddenFill>
            </a:ext>
          </a:extLst>
        </p:spPr>
      </p:pic>
      <p:graphicFrame>
        <p:nvGraphicFramePr>
          <p:cNvPr id="7" name="Diagram 6">
            <a:extLst>
              <a:ext uri="{FF2B5EF4-FFF2-40B4-BE49-F238E27FC236}">
                <a16:creationId xmlns:a16="http://schemas.microsoft.com/office/drawing/2014/main" id="{101004EB-062A-EB0F-1103-8A987CC5A500}"/>
              </a:ext>
            </a:extLst>
          </p:cNvPr>
          <p:cNvGraphicFramePr/>
          <p:nvPr>
            <p:extLst>
              <p:ext uri="{D42A27DB-BD31-4B8C-83A1-F6EECF244321}">
                <p14:modId xmlns:p14="http://schemas.microsoft.com/office/powerpoint/2010/main" val="3909162920"/>
              </p:ext>
            </p:extLst>
          </p:nvPr>
        </p:nvGraphicFramePr>
        <p:xfrm>
          <a:off x="838200" y="5675192"/>
          <a:ext cx="10515600" cy="6926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11">
            <a:extLst>
              <a:ext uri="{FF2B5EF4-FFF2-40B4-BE49-F238E27FC236}">
                <a16:creationId xmlns:a16="http://schemas.microsoft.com/office/drawing/2014/main" id="{CB220600-AB81-34C1-A8E5-6ACBE5BDFB5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7424" r="7895"/>
          <a:stretch/>
        </p:blipFill>
        <p:spPr>
          <a:xfrm>
            <a:off x="3498464" y="3110744"/>
            <a:ext cx="2545260" cy="2292650"/>
          </a:xfrm>
          <a:prstGeom prst="rect">
            <a:avLst/>
          </a:prstGeom>
          <a:gradFill>
            <a:gsLst>
              <a:gs pos="100000">
                <a:srgbClr val="6193AA"/>
              </a:gs>
              <a:gs pos="39000">
                <a:srgbClr val="6A99AD"/>
              </a:gs>
              <a:gs pos="0">
                <a:srgbClr val="5B90A8"/>
              </a:gs>
              <a:gs pos="55000">
                <a:schemeClr val="accent1">
                  <a:lumMod val="45000"/>
                  <a:lumOff val="55000"/>
                </a:schemeClr>
              </a:gs>
              <a:gs pos="100000">
                <a:schemeClr val="accent1">
                  <a:lumMod val="30000"/>
                  <a:lumOff val="70000"/>
                </a:schemeClr>
              </a:gs>
            </a:gsLst>
            <a:lin ang="8100000" scaled="1"/>
          </a:gradFill>
          <a:ln w="28575">
            <a:solidFill>
              <a:srgbClr val="C2A88D"/>
            </a:solidFill>
          </a:ln>
        </p:spPr>
      </p:pic>
      <p:pic>
        <p:nvPicPr>
          <p:cNvPr id="5" name="Picture 4">
            <a:extLst>
              <a:ext uri="{FF2B5EF4-FFF2-40B4-BE49-F238E27FC236}">
                <a16:creationId xmlns:a16="http://schemas.microsoft.com/office/drawing/2014/main" id="{F52CC6ED-FD9C-268F-A163-7AA06FFBF072}"/>
              </a:ext>
            </a:extLst>
          </p:cNvPr>
          <p:cNvPicPr>
            <a:picLocks noChangeAspect="1"/>
          </p:cNvPicPr>
          <p:nvPr/>
        </p:nvPicPr>
        <p:blipFill rotWithShape="1">
          <a:blip r:embed="rId10"/>
          <a:srcRect t="1282"/>
          <a:stretch/>
        </p:blipFill>
        <p:spPr>
          <a:xfrm>
            <a:off x="6158728" y="3110744"/>
            <a:ext cx="2545261" cy="2292650"/>
          </a:xfrm>
          <a:prstGeom prst="rect">
            <a:avLst/>
          </a:prstGeom>
          <a:ln w="28575">
            <a:solidFill>
              <a:srgbClr val="C2A88D"/>
            </a:solidFill>
          </a:ln>
        </p:spPr>
      </p:pic>
      <p:pic>
        <p:nvPicPr>
          <p:cNvPr id="13" name="Picture 12">
            <a:extLst>
              <a:ext uri="{FF2B5EF4-FFF2-40B4-BE49-F238E27FC236}">
                <a16:creationId xmlns:a16="http://schemas.microsoft.com/office/drawing/2014/main" id="{A5B932F6-ABBD-ACE1-DB19-3A7ECA8A21B8}"/>
              </a:ext>
            </a:extLst>
          </p:cNvPr>
          <p:cNvPicPr>
            <a:picLocks noChangeAspect="1"/>
          </p:cNvPicPr>
          <p:nvPr/>
        </p:nvPicPr>
        <p:blipFill>
          <a:blip r:embed="rId11"/>
          <a:stretch>
            <a:fillRect/>
          </a:stretch>
        </p:blipFill>
        <p:spPr>
          <a:xfrm>
            <a:off x="8818993" y="3100664"/>
            <a:ext cx="2568886" cy="2302730"/>
          </a:xfrm>
          <a:prstGeom prst="rect">
            <a:avLst/>
          </a:prstGeom>
        </p:spPr>
      </p:pic>
    </p:spTree>
    <p:extLst>
      <p:ext uri="{BB962C8B-B14F-4D97-AF65-F5344CB8AC3E}">
        <p14:creationId xmlns:p14="http://schemas.microsoft.com/office/powerpoint/2010/main" val="2322499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3939">
        <p159:morph option="byObject"/>
      </p:transition>
    </mc:Choice>
    <mc:Fallback xmlns="">
      <p:transition spd="slow" advTm="13939">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Testing Equipment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16</a:t>
            </a:fld>
            <a:endParaRPr lang="en-US" dirty="0"/>
          </a:p>
        </p:txBody>
      </p:sp>
      <p:sp>
        <p:nvSpPr>
          <p:cNvPr id="5" name="Rectangle 4">
            <a:extLst>
              <a:ext uri="{FF2B5EF4-FFF2-40B4-BE49-F238E27FC236}">
                <a16:creationId xmlns:a16="http://schemas.microsoft.com/office/drawing/2014/main" id="{D026B4B9-F0FA-5FFE-56CB-89CEF2363348}"/>
              </a:ext>
            </a:extLst>
          </p:cNvPr>
          <p:cNvSpPr/>
          <p:nvPr/>
        </p:nvSpPr>
        <p:spPr>
          <a:xfrm>
            <a:off x="3082834" y="5721142"/>
            <a:ext cx="5600923" cy="780960"/>
          </a:xfrm>
          <a:prstGeom prst="rect">
            <a:avLst/>
          </a:prstGeom>
          <a:solidFill>
            <a:srgbClr val="D0C8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tx1"/>
                </a:solidFill>
              </a:rPr>
              <a:t>Futek</a:t>
            </a:r>
            <a:r>
              <a:rPr lang="en-US" b="1" dirty="0">
                <a:solidFill>
                  <a:schemeClr val="tx1"/>
                </a:solidFill>
              </a:rPr>
              <a:t> Load Cells</a:t>
            </a:r>
          </a:p>
          <a:p>
            <a:pPr algn="ctr"/>
            <a:r>
              <a:rPr lang="en-US" dirty="0">
                <a:solidFill>
                  <a:schemeClr val="tx1"/>
                </a:solidFill>
              </a:rPr>
              <a:t>Coin load cells that can measure force associated with impacts or activities</a:t>
            </a:r>
          </a:p>
        </p:txBody>
      </p:sp>
      <p:pic>
        <p:nvPicPr>
          <p:cNvPr id="8" name="Picture 4">
            <a:extLst>
              <a:ext uri="{FF2B5EF4-FFF2-40B4-BE49-F238E27FC236}">
                <a16:creationId xmlns:a16="http://schemas.microsoft.com/office/drawing/2014/main" id="{3BF0CA58-2E4D-11DA-70DA-045F726EE8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2834" y="2291659"/>
            <a:ext cx="5600923" cy="31371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60988"/>
      </p:ext>
    </p:extLst>
  </p:cSld>
  <p:clrMapOvr>
    <a:masterClrMapping/>
  </p:clrMapOvr>
  <mc:AlternateContent xmlns:mc="http://schemas.openxmlformats.org/markup-compatibility/2006" xmlns:p14="http://schemas.microsoft.com/office/powerpoint/2010/main">
    <mc:Choice Requires="p14">
      <p:transition spd="slow" p14:dur="2000" advTm="4435"/>
    </mc:Choice>
    <mc:Fallback xmlns="">
      <p:transition spd="slow" advTm="443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Testing Equipment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17</a:t>
            </a:fld>
            <a:endParaRPr lang="en-US" dirty="0"/>
          </a:p>
        </p:txBody>
      </p:sp>
      <p:sp>
        <p:nvSpPr>
          <p:cNvPr id="5" name="Rectangle 4">
            <a:extLst>
              <a:ext uri="{FF2B5EF4-FFF2-40B4-BE49-F238E27FC236}">
                <a16:creationId xmlns:a16="http://schemas.microsoft.com/office/drawing/2014/main" id="{D026B4B9-F0FA-5FFE-56CB-89CEF2363348}"/>
              </a:ext>
            </a:extLst>
          </p:cNvPr>
          <p:cNvSpPr/>
          <p:nvPr/>
        </p:nvSpPr>
        <p:spPr>
          <a:xfrm>
            <a:off x="3082834" y="5721142"/>
            <a:ext cx="5600923" cy="780960"/>
          </a:xfrm>
          <a:prstGeom prst="rect">
            <a:avLst/>
          </a:prstGeom>
          <a:solidFill>
            <a:srgbClr val="D0C8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Gravity Offload System</a:t>
            </a:r>
          </a:p>
          <a:p>
            <a:pPr algn="ctr"/>
            <a:r>
              <a:rPr lang="en-US" dirty="0">
                <a:solidFill>
                  <a:schemeClr val="tx1"/>
                </a:solidFill>
              </a:rPr>
              <a:t>A-Frame with bungee cords that can offload to 1/6</a:t>
            </a:r>
            <a:r>
              <a:rPr lang="en-US" baseline="30000" dirty="0">
                <a:solidFill>
                  <a:schemeClr val="tx1"/>
                </a:solidFill>
              </a:rPr>
              <a:t>th</a:t>
            </a:r>
            <a:r>
              <a:rPr lang="en-US" dirty="0">
                <a:solidFill>
                  <a:schemeClr val="tx1"/>
                </a:solidFill>
              </a:rPr>
              <a:t> g based on subject’s weight</a:t>
            </a:r>
          </a:p>
        </p:txBody>
      </p:sp>
      <p:pic>
        <p:nvPicPr>
          <p:cNvPr id="8" name="test_3 - Trim_Slomo">
            <a:hlinkClick r:id="" action="ppaction://media"/>
            <a:extLst>
              <a:ext uri="{FF2B5EF4-FFF2-40B4-BE49-F238E27FC236}">
                <a16:creationId xmlns:a16="http://schemas.microsoft.com/office/drawing/2014/main" id="{3B2D1D30-FF89-1EFC-0261-13B3D6E30C5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t="2988"/>
          <a:stretch/>
        </p:blipFill>
        <p:spPr>
          <a:xfrm>
            <a:off x="3082834" y="1913341"/>
            <a:ext cx="2107883" cy="3629689"/>
          </a:xfrm>
          <a:prstGeom prst="rect">
            <a:avLst/>
          </a:prstGeom>
        </p:spPr>
      </p:pic>
      <p:pic>
        <p:nvPicPr>
          <p:cNvPr id="11" name="Moon_walking - Trim_v3">
            <a:hlinkClick r:id="" action="ppaction://media"/>
            <a:extLst>
              <a:ext uri="{FF2B5EF4-FFF2-40B4-BE49-F238E27FC236}">
                <a16:creationId xmlns:a16="http://schemas.microsoft.com/office/drawing/2014/main" id="{A63DBA95-CE65-F9EF-04C0-BF73CC600044}"/>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7"/>
          <a:srcRect l="1" t="23167" r="69825"/>
          <a:stretch/>
        </p:blipFill>
        <p:spPr>
          <a:xfrm>
            <a:off x="6157455" y="1868800"/>
            <a:ext cx="2526302" cy="3618554"/>
          </a:xfrm>
          <a:prstGeom prst="rect">
            <a:avLst/>
          </a:prstGeom>
        </p:spPr>
      </p:pic>
    </p:spTree>
    <p:extLst>
      <p:ext uri="{BB962C8B-B14F-4D97-AF65-F5344CB8AC3E}">
        <p14:creationId xmlns:p14="http://schemas.microsoft.com/office/powerpoint/2010/main" val="1593632289"/>
      </p:ext>
    </p:extLst>
  </p:cSld>
  <p:clrMapOvr>
    <a:masterClrMapping/>
  </p:clrMapOvr>
  <mc:AlternateContent xmlns:mc="http://schemas.openxmlformats.org/markup-compatibility/2006" xmlns:p14="http://schemas.microsoft.com/office/powerpoint/2010/main">
    <mc:Choice Requires="p14">
      <p:transition spd="slow" p14:dur="2000" advTm="18227"/>
    </mc:Choice>
    <mc:Fallback xmlns="">
      <p:transition spd="slow" advTm="18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53" fill="hold"/>
                                        <p:tgtEl>
                                          <p:spTgt spid="8"/>
                                        </p:tgtEl>
                                      </p:cBhvr>
                                    </p:cmd>
                                  </p:childTnLst>
                                </p:cTn>
                              </p:par>
                              <p:par>
                                <p:cTn id="7" presetID="1" presetClass="mediacall" presetSubtype="0" fill="hold" nodeType="withEffect">
                                  <p:stCondLst>
                                    <p:cond delay="0"/>
                                  </p:stCondLst>
                                  <p:childTnLst>
                                    <p:cmd type="call" cmd="playFrom(0.0)">
                                      <p:cBhvr>
                                        <p:cTn id="8" dur="616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8"/>
                                        </p:tgtEl>
                                      </p:cBhvr>
                                    </p:cmd>
                                  </p:childTnLst>
                                </p:cTn>
                              </p:par>
                            </p:childTnLst>
                          </p:cTn>
                        </p:par>
                      </p:childTnLst>
                    </p:cTn>
                  </p:par>
                </p:childTnLst>
              </p:cTn>
              <p:nextCondLst>
                <p:cond evt="onClick" delay="0">
                  <p:tgtEl>
                    <p:spTgt spid="8"/>
                  </p:tgtEl>
                </p:cond>
              </p:nextCondLst>
            </p:seq>
            <p:video>
              <p:cMediaNode vol="80000">
                <p:cTn id="14" repeatCount="indefinite" fill="hold" display="0">
                  <p:stCondLst>
                    <p:cond delay="indefinite"/>
                  </p:stCondLst>
                </p:cTn>
                <p:tgtEl>
                  <p:spTgt spid="8"/>
                </p:tgtEl>
              </p:cMediaNode>
            </p:video>
            <p:seq concurrent="1" nextAc="seek">
              <p:cTn id="15" restart="whenNotActive" fill="hold" evtFilter="cancelBubble" nodeType="interactiveSeq">
                <p:stCondLst>
                  <p:cond evt="onClick" delay="0">
                    <p:tgtEl>
                      <p:spTgt spid="11"/>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withEffect">
                                  <p:stCondLst>
                                    <p:cond delay="0"/>
                                  </p:stCondLst>
                                  <p:childTnLst>
                                    <p:cmd type="call" cmd="togglePause">
                                      <p:cBhvr>
                                        <p:cTn id="19" dur="1" fill="hold"/>
                                        <p:tgtEl>
                                          <p:spTgt spid="11"/>
                                        </p:tgtEl>
                                      </p:cBhvr>
                                    </p:cmd>
                                  </p:childTnLst>
                                </p:cTn>
                              </p:par>
                            </p:childTnLst>
                          </p:cTn>
                        </p:par>
                      </p:childTnLst>
                    </p:cTn>
                  </p:par>
                </p:childTnLst>
              </p:cTn>
              <p:nextCondLst>
                <p:cond evt="onClick" delay="0">
                  <p:tgtEl>
                    <p:spTgt spid="11"/>
                  </p:tgtEl>
                </p:cond>
              </p:nextCondLst>
            </p:seq>
            <p:video>
              <p:cMediaNode vol="80000">
                <p:cTn id="20" repeatCount="indefinite" fill="hold" display="0">
                  <p:stCondLst>
                    <p:cond delay="indefinite"/>
                  </p:stCondLst>
                </p:cTn>
                <p:tgtEl>
                  <p:spTgt spid="11"/>
                </p:tgtEl>
              </p:cMediaNode>
            </p:video>
          </p:childTnLst>
        </p:cTn>
      </p:par>
    </p:tnLst>
  </p:timing>
  <p:extLst>
    <p:ext uri="{E180D4A7-C9FB-4DFB-919C-405C955672EB}">
      <p14:showEvtLst xmlns:p14="http://schemas.microsoft.com/office/powerpoint/2010/main">
        <p14:playEvt time="0" objId="6"/>
        <p14:playEvt time="1" objId="7"/>
        <p14:playEvt time="6373" objId="6"/>
        <p14:playEvt time="6442" objId="7"/>
        <p14:playEvt time="12663" objId="6"/>
        <p14:playEvt time="12768" objId="7"/>
        <p14:stopEvt time="18227" objId="6"/>
        <p14:stopEvt time="18227" objId="7"/>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Testing Equipment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18</a:t>
            </a:fld>
            <a:endParaRPr lang="en-US" dirty="0"/>
          </a:p>
        </p:txBody>
      </p:sp>
      <p:sp>
        <p:nvSpPr>
          <p:cNvPr id="5" name="Rectangle 4">
            <a:extLst>
              <a:ext uri="{FF2B5EF4-FFF2-40B4-BE49-F238E27FC236}">
                <a16:creationId xmlns:a16="http://schemas.microsoft.com/office/drawing/2014/main" id="{D026B4B9-F0FA-5FFE-56CB-89CEF2363348}"/>
              </a:ext>
            </a:extLst>
          </p:cNvPr>
          <p:cNvSpPr/>
          <p:nvPr/>
        </p:nvSpPr>
        <p:spPr>
          <a:xfrm>
            <a:off x="3082834" y="5721142"/>
            <a:ext cx="5600923" cy="780960"/>
          </a:xfrm>
          <a:prstGeom prst="rect">
            <a:avLst/>
          </a:prstGeom>
          <a:solidFill>
            <a:srgbClr val="D0C8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tx1"/>
                </a:solidFill>
              </a:rPr>
              <a:t>Rokoko</a:t>
            </a:r>
            <a:endParaRPr lang="en-US" b="1" dirty="0">
              <a:solidFill>
                <a:schemeClr val="tx1"/>
              </a:solidFill>
            </a:endParaRPr>
          </a:p>
          <a:p>
            <a:pPr algn="ctr"/>
            <a:r>
              <a:rPr lang="en-US" dirty="0">
                <a:solidFill>
                  <a:schemeClr val="tx1"/>
                </a:solidFill>
              </a:rPr>
              <a:t>Full body tracking suit to capture velocity and aid in </a:t>
            </a:r>
            <a:r>
              <a:rPr lang="en-US">
                <a:solidFill>
                  <a:schemeClr val="tx1"/>
                </a:solidFill>
              </a:rPr>
              <a:t>visualization</a:t>
            </a:r>
            <a:endParaRPr lang="en-US" dirty="0">
              <a:solidFill>
                <a:schemeClr val="tx1"/>
              </a:solidFill>
            </a:endParaRPr>
          </a:p>
        </p:txBody>
      </p:sp>
      <p:pic>
        <p:nvPicPr>
          <p:cNvPr id="1026" name="Picture 2" descr="image">
            <a:extLst>
              <a:ext uri="{FF2B5EF4-FFF2-40B4-BE49-F238E27FC236}">
                <a16:creationId xmlns:a16="http://schemas.microsoft.com/office/drawing/2014/main" id="{017D98CA-7C01-1F13-52D1-FE6A005E32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563"/>
          <a:stretch/>
        </p:blipFill>
        <p:spPr bwMode="auto">
          <a:xfrm>
            <a:off x="2171698" y="1844362"/>
            <a:ext cx="3467101" cy="3559175"/>
          </a:xfrm>
          <a:prstGeom prst="rect">
            <a:avLst/>
          </a:prstGeom>
          <a:noFill/>
          <a:ln w="19050">
            <a:solidFill>
              <a:srgbClr val="B0A286"/>
            </a:solidFill>
          </a:ln>
          <a:extLst>
            <a:ext uri="{909E8E84-426E-40DD-AFC4-6F175D3DCCD1}">
              <a14:hiddenFill xmlns:a14="http://schemas.microsoft.com/office/drawing/2010/main">
                <a:solidFill>
                  <a:srgbClr val="FFFFFF"/>
                </a:solidFill>
              </a14:hiddenFill>
            </a:ext>
          </a:extLst>
        </p:spPr>
      </p:pic>
      <p:pic>
        <p:nvPicPr>
          <p:cNvPr id="10" name="Picture 2" descr="image">
            <a:extLst>
              <a:ext uri="{FF2B5EF4-FFF2-40B4-BE49-F238E27FC236}">
                <a16:creationId xmlns:a16="http://schemas.microsoft.com/office/drawing/2014/main" id="{984D2476-97E7-FE32-BB88-3F385A3B92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84" r="55078"/>
          <a:stretch/>
        </p:blipFill>
        <p:spPr bwMode="auto">
          <a:xfrm>
            <a:off x="6029325" y="1844363"/>
            <a:ext cx="3467100" cy="3559175"/>
          </a:xfrm>
          <a:prstGeom prst="rect">
            <a:avLst/>
          </a:prstGeom>
          <a:noFill/>
          <a:ln w="19050">
            <a:solidFill>
              <a:srgbClr val="B0A28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314031"/>
      </p:ext>
    </p:extLst>
  </p:cSld>
  <p:clrMapOvr>
    <a:masterClrMapping/>
  </p:clrMapOvr>
  <mc:AlternateContent xmlns:mc="http://schemas.openxmlformats.org/markup-compatibility/2006" xmlns:p14="http://schemas.microsoft.com/office/powerpoint/2010/main">
    <mc:Choice Requires="p14">
      <p:transition spd="slow" p14:dur="2000" advTm="10955"/>
    </mc:Choice>
    <mc:Fallback xmlns="">
      <p:transition spd="slow" advTm="1095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Testing Equipment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19</a:t>
            </a:fld>
            <a:endParaRPr lang="en-US" dirty="0"/>
          </a:p>
        </p:txBody>
      </p:sp>
      <p:pic>
        <p:nvPicPr>
          <p:cNvPr id="10" name="Picture 9">
            <a:extLst>
              <a:ext uri="{FF2B5EF4-FFF2-40B4-BE49-F238E27FC236}">
                <a16:creationId xmlns:a16="http://schemas.microsoft.com/office/drawing/2014/main" id="{6E823F34-04D2-D30E-E0DD-E302065D31BC}"/>
              </a:ext>
            </a:extLst>
          </p:cNvPr>
          <p:cNvPicPr>
            <a:picLocks noChangeAspect="1"/>
          </p:cNvPicPr>
          <p:nvPr/>
        </p:nvPicPr>
        <p:blipFill>
          <a:blip r:embed="rId2"/>
          <a:stretch>
            <a:fillRect/>
          </a:stretch>
        </p:blipFill>
        <p:spPr>
          <a:xfrm>
            <a:off x="3077125" y="1907177"/>
            <a:ext cx="5606632" cy="3597476"/>
          </a:xfrm>
          <a:prstGeom prst="rect">
            <a:avLst/>
          </a:prstGeom>
        </p:spPr>
      </p:pic>
      <p:sp>
        <p:nvSpPr>
          <p:cNvPr id="5" name="Rectangle 4">
            <a:extLst>
              <a:ext uri="{FF2B5EF4-FFF2-40B4-BE49-F238E27FC236}">
                <a16:creationId xmlns:a16="http://schemas.microsoft.com/office/drawing/2014/main" id="{D026B4B9-F0FA-5FFE-56CB-89CEF2363348}"/>
              </a:ext>
            </a:extLst>
          </p:cNvPr>
          <p:cNvSpPr/>
          <p:nvPr/>
        </p:nvSpPr>
        <p:spPr>
          <a:xfrm>
            <a:off x="3082834" y="5721142"/>
            <a:ext cx="5600923" cy="780960"/>
          </a:xfrm>
          <a:prstGeom prst="rect">
            <a:avLst/>
          </a:prstGeom>
          <a:solidFill>
            <a:srgbClr val="D0C8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DDR (Dynamic Data Recorder)</a:t>
            </a:r>
          </a:p>
          <a:p>
            <a:pPr algn="ctr"/>
            <a:r>
              <a:rPr lang="en-US" dirty="0">
                <a:solidFill>
                  <a:schemeClr val="tx1"/>
                </a:solidFill>
              </a:rPr>
              <a:t>A flexible wireless 3D accelerometer</a:t>
            </a:r>
          </a:p>
        </p:txBody>
      </p:sp>
      <p:pic>
        <p:nvPicPr>
          <p:cNvPr id="7" name="Picture 6">
            <a:extLst>
              <a:ext uri="{FF2B5EF4-FFF2-40B4-BE49-F238E27FC236}">
                <a16:creationId xmlns:a16="http://schemas.microsoft.com/office/drawing/2014/main" id="{46CA5119-CA9B-4E1B-5BB5-2C692D91BE38}"/>
              </a:ext>
            </a:extLst>
          </p:cNvPr>
          <p:cNvPicPr>
            <a:picLocks noChangeAspect="1"/>
          </p:cNvPicPr>
          <p:nvPr/>
        </p:nvPicPr>
        <p:blipFill rotWithShape="1">
          <a:blip r:embed="rId3"/>
          <a:srcRect l="2091"/>
          <a:stretch/>
        </p:blipFill>
        <p:spPr>
          <a:xfrm>
            <a:off x="3077125" y="3673785"/>
            <a:ext cx="1820090" cy="1827984"/>
          </a:xfrm>
          <a:prstGeom prst="rect">
            <a:avLst/>
          </a:prstGeom>
        </p:spPr>
      </p:pic>
    </p:spTree>
    <p:extLst>
      <p:ext uri="{BB962C8B-B14F-4D97-AF65-F5344CB8AC3E}">
        <p14:creationId xmlns:p14="http://schemas.microsoft.com/office/powerpoint/2010/main" val="3115200503"/>
      </p:ext>
    </p:extLst>
  </p:cSld>
  <p:clrMapOvr>
    <a:masterClrMapping/>
  </p:clrMapOvr>
  <mc:AlternateContent xmlns:mc="http://schemas.openxmlformats.org/markup-compatibility/2006" xmlns:p14="http://schemas.microsoft.com/office/powerpoint/2010/main">
    <mc:Choice Requires="p14">
      <p:transition spd="slow" p14:dur="2000" advTm="7651"/>
    </mc:Choice>
    <mc:Fallback xmlns="">
      <p:transition spd="slow" advTm="765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DDR &amp; Placement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20</a:t>
            </a:fld>
            <a:endParaRPr lang="en-US" dirty="0"/>
          </a:p>
        </p:txBody>
      </p:sp>
      <p:pic>
        <p:nvPicPr>
          <p:cNvPr id="7" name="Picture 6">
            <a:extLst>
              <a:ext uri="{FF2B5EF4-FFF2-40B4-BE49-F238E27FC236}">
                <a16:creationId xmlns:a16="http://schemas.microsoft.com/office/drawing/2014/main" id="{91290D56-4C4D-842B-3A9B-C37C777095D0}"/>
              </a:ext>
            </a:extLst>
          </p:cNvPr>
          <p:cNvPicPr>
            <a:picLocks noChangeAspect="1"/>
          </p:cNvPicPr>
          <p:nvPr/>
        </p:nvPicPr>
        <p:blipFill>
          <a:blip r:embed="rId2"/>
          <a:stretch>
            <a:fillRect/>
          </a:stretch>
        </p:blipFill>
        <p:spPr>
          <a:xfrm>
            <a:off x="838200" y="2402039"/>
            <a:ext cx="3344241" cy="2991263"/>
          </a:xfrm>
          <a:prstGeom prst="rect">
            <a:avLst/>
          </a:prstGeom>
        </p:spPr>
      </p:pic>
      <p:sp>
        <p:nvSpPr>
          <p:cNvPr id="8" name="Rectangle 7">
            <a:extLst>
              <a:ext uri="{FF2B5EF4-FFF2-40B4-BE49-F238E27FC236}">
                <a16:creationId xmlns:a16="http://schemas.microsoft.com/office/drawing/2014/main" id="{D027B0EE-0B4C-F14D-2EDF-E4091899B198}"/>
              </a:ext>
            </a:extLst>
          </p:cNvPr>
          <p:cNvSpPr/>
          <p:nvPr/>
        </p:nvSpPr>
        <p:spPr>
          <a:xfrm>
            <a:off x="4364609" y="1916605"/>
            <a:ext cx="6989190" cy="4576269"/>
          </a:xfrm>
          <a:prstGeom prst="rect">
            <a:avLst/>
          </a:prstGeom>
          <a:solidFill>
            <a:srgbClr val="D0C8B8"/>
          </a:solidFill>
          <a:ln>
            <a:solidFill>
              <a:srgbClr val="B0A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DDR</a:t>
            </a:r>
            <a:r>
              <a:rPr lang="en-US" dirty="0">
                <a:solidFill>
                  <a:schemeClr val="tx1"/>
                </a:solidFill>
              </a:rPr>
              <a:t> – Dynamic data recorder. 3-axis, wireless, flexible accelerometer</a:t>
            </a:r>
          </a:p>
          <a:p>
            <a:endParaRPr lang="en-US" b="1" dirty="0">
              <a:solidFill>
                <a:schemeClr val="tx1"/>
              </a:solidFill>
            </a:endParaRPr>
          </a:p>
          <a:p>
            <a:pPr marL="285750" indent="-285750">
              <a:buFont typeface="Arial" panose="020B0604020202020204" pitchFamily="34" charset="0"/>
              <a:buChar char="•"/>
            </a:pPr>
            <a:r>
              <a:rPr lang="en-US" dirty="0">
                <a:solidFill>
                  <a:schemeClr val="tx1"/>
                </a:solidFill>
              </a:rPr>
              <a:t>Used in conjunction with </a:t>
            </a:r>
            <a:r>
              <a:rPr lang="en-US" dirty="0" err="1">
                <a:solidFill>
                  <a:schemeClr val="tx1"/>
                </a:solidFill>
              </a:rPr>
              <a:t>Rokoko</a:t>
            </a:r>
            <a:r>
              <a:rPr lang="en-US" dirty="0">
                <a:solidFill>
                  <a:schemeClr val="tx1"/>
                </a:solidFill>
              </a:rPr>
              <a:t> and load cell to estimate total energy of impacts, which is independent of the structures being contacted.</a:t>
            </a:r>
          </a:p>
          <a:p>
            <a:pPr marL="285750" indent="-285750">
              <a:buFont typeface="Arial" panose="020B0604020202020204" pitchFamily="34" charset="0"/>
              <a:buChar char="•"/>
            </a:pPr>
            <a:r>
              <a:rPr lang="en-US" dirty="0">
                <a:solidFill>
                  <a:schemeClr val="tx1"/>
                </a:solidFill>
              </a:rPr>
              <a:t>Attaches to tool surfaces to characterize the loads and dynamics they undergo during use/accidental impacts.</a:t>
            </a:r>
          </a:p>
          <a:p>
            <a:pPr marL="285750" indent="-285750">
              <a:buFont typeface="Arial" panose="020B0604020202020204" pitchFamily="34" charset="0"/>
              <a:buChar char="•"/>
            </a:pPr>
            <a:r>
              <a:rPr lang="en-US" dirty="0">
                <a:solidFill>
                  <a:schemeClr val="tx1"/>
                </a:solidFill>
              </a:rPr>
              <a:t>Records for specified trigger period when it detects an impact above specified threshold.</a:t>
            </a:r>
          </a:p>
          <a:p>
            <a:r>
              <a:rPr lang="en-US" b="1" dirty="0">
                <a:solidFill>
                  <a:schemeClr val="tx1"/>
                </a:solidFill>
              </a:rPr>
              <a:t>Objectives:</a:t>
            </a:r>
          </a:p>
          <a:p>
            <a:pPr marL="285750" indent="-285750">
              <a:buFont typeface="Arial" panose="020B0604020202020204" pitchFamily="34" charset="0"/>
              <a:buChar char="•"/>
            </a:pPr>
            <a:r>
              <a:rPr lang="en-US" dirty="0">
                <a:solidFill>
                  <a:schemeClr val="tx1"/>
                </a:solidFill>
              </a:rPr>
              <a:t>New system with very little documentation – coordinate system of readings unclear.</a:t>
            </a:r>
            <a:endParaRPr lang="en-US" b="1" dirty="0">
              <a:solidFill>
                <a:schemeClr val="tx1"/>
              </a:solidFill>
            </a:endParaRPr>
          </a:p>
          <a:p>
            <a:pPr marL="285750" indent="-285750">
              <a:buFont typeface="Arial" panose="020B0604020202020204" pitchFamily="34" charset="0"/>
              <a:buChar char="•"/>
            </a:pPr>
            <a:r>
              <a:rPr lang="en-US" dirty="0">
                <a:solidFill>
                  <a:schemeClr val="tx1"/>
                </a:solidFill>
              </a:rPr>
              <a:t>Develop standard way to detect coordinate system.</a:t>
            </a:r>
          </a:p>
          <a:p>
            <a:pPr marL="285750" indent="-285750">
              <a:buFont typeface="Arial" panose="020B0604020202020204" pitchFamily="34" charset="0"/>
              <a:buChar char="•"/>
            </a:pPr>
            <a:r>
              <a:rPr lang="en-US" dirty="0">
                <a:solidFill>
                  <a:schemeClr val="tx1"/>
                </a:solidFill>
              </a:rPr>
              <a:t>Learn principles and procedures of operation: How it is triggered, where it saves data, and where it logs error information in event of malfunction.</a:t>
            </a:r>
          </a:p>
        </p:txBody>
      </p:sp>
    </p:spTree>
    <p:extLst>
      <p:ext uri="{BB962C8B-B14F-4D97-AF65-F5344CB8AC3E}">
        <p14:creationId xmlns:p14="http://schemas.microsoft.com/office/powerpoint/2010/main" val="234869272"/>
      </p:ext>
    </p:extLst>
  </p:cSld>
  <p:clrMapOvr>
    <a:masterClrMapping/>
  </p:clrMapOvr>
  <mc:AlternateContent xmlns:mc="http://schemas.openxmlformats.org/markup-compatibility/2006" xmlns:p14="http://schemas.microsoft.com/office/powerpoint/2010/main">
    <mc:Choice Requires="p14">
      <p:transition spd="slow" p14:dur="2000" advTm="24820"/>
    </mc:Choice>
    <mc:Fallback xmlns="">
      <p:transition spd="slow" advTm="2482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normAutofit/>
          </a:bodyPr>
          <a:lstStyle/>
          <a:p>
            <a:pPr algn="ctr"/>
            <a:r>
              <a:rPr lang="en-US" sz="3800" dirty="0"/>
              <a:t>Lunar Loads – DDR Coordinate System</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21</a:t>
            </a:fld>
            <a:endParaRPr lang="en-US" dirty="0"/>
          </a:p>
        </p:txBody>
      </p:sp>
      <p:pic>
        <p:nvPicPr>
          <p:cNvPr id="10" name="Picture 9">
            <a:extLst>
              <a:ext uri="{FF2B5EF4-FFF2-40B4-BE49-F238E27FC236}">
                <a16:creationId xmlns:a16="http://schemas.microsoft.com/office/drawing/2014/main" id="{FA794D15-3E23-20F9-B549-7F3E598CBEFA}"/>
              </a:ext>
            </a:extLst>
          </p:cNvPr>
          <p:cNvPicPr>
            <a:picLocks noChangeAspect="1"/>
          </p:cNvPicPr>
          <p:nvPr/>
        </p:nvPicPr>
        <p:blipFill>
          <a:blip r:embed="rId2"/>
          <a:stretch>
            <a:fillRect/>
          </a:stretch>
        </p:blipFill>
        <p:spPr>
          <a:xfrm>
            <a:off x="838200" y="3503163"/>
            <a:ext cx="3479277" cy="1568957"/>
          </a:xfrm>
          <a:prstGeom prst="rect">
            <a:avLst/>
          </a:prstGeom>
        </p:spPr>
      </p:pic>
      <p:pic>
        <p:nvPicPr>
          <p:cNvPr id="12" name="Picture 11">
            <a:extLst>
              <a:ext uri="{FF2B5EF4-FFF2-40B4-BE49-F238E27FC236}">
                <a16:creationId xmlns:a16="http://schemas.microsoft.com/office/drawing/2014/main" id="{E829E8FC-BDC4-FE37-3F4A-59CFE59E738B}"/>
              </a:ext>
            </a:extLst>
          </p:cNvPr>
          <p:cNvPicPr>
            <a:picLocks noChangeAspect="1"/>
          </p:cNvPicPr>
          <p:nvPr/>
        </p:nvPicPr>
        <p:blipFill>
          <a:blip r:embed="rId3"/>
          <a:stretch>
            <a:fillRect/>
          </a:stretch>
        </p:blipFill>
        <p:spPr>
          <a:xfrm>
            <a:off x="838202" y="1875361"/>
            <a:ext cx="3479275" cy="1649136"/>
          </a:xfrm>
          <a:prstGeom prst="rect">
            <a:avLst/>
          </a:prstGeom>
        </p:spPr>
      </p:pic>
      <p:sp>
        <p:nvSpPr>
          <p:cNvPr id="6" name="TextBox 5">
            <a:extLst>
              <a:ext uri="{FF2B5EF4-FFF2-40B4-BE49-F238E27FC236}">
                <a16:creationId xmlns:a16="http://schemas.microsoft.com/office/drawing/2014/main" id="{0B8E67C6-8C3B-12E9-7047-8BD8C83A2C7A}"/>
              </a:ext>
            </a:extLst>
          </p:cNvPr>
          <p:cNvSpPr txBox="1"/>
          <p:nvPr/>
        </p:nvSpPr>
        <p:spPr>
          <a:xfrm>
            <a:off x="1211758" y="1922394"/>
            <a:ext cx="437934" cy="646331"/>
          </a:xfrm>
          <a:prstGeom prst="rect">
            <a:avLst/>
          </a:prstGeom>
          <a:noFill/>
        </p:spPr>
        <p:txBody>
          <a:bodyPr wrap="square" rtlCol="0">
            <a:spAutoFit/>
          </a:bodyPr>
          <a:lstStyle/>
          <a:p>
            <a:r>
              <a:rPr lang="en-US" sz="1200" b="1" dirty="0">
                <a:solidFill>
                  <a:srgbClr val="00B050"/>
                </a:solidFill>
              </a:rPr>
              <a:t>--x</a:t>
            </a:r>
          </a:p>
          <a:p>
            <a:r>
              <a:rPr lang="en-US" sz="1200" b="1" dirty="0">
                <a:solidFill>
                  <a:srgbClr val="FF0000"/>
                </a:solidFill>
              </a:rPr>
              <a:t>--y</a:t>
            </a:r>
          </a:p>
          <a:p>
            <a:r>
              <a:rPr lang="en-US" sz="1200" b="1" dirty="0">
                <a:solidFill>
                  <a:srgbClr val="0070C0"/>
                </a:solidFill>
              </a:rPr>
              <a:t>--z</a:t>
            </a:r>
          </a:p>
        </p:txBody>
      </p:sp>
      <p:sp>
        <p:nvSpPr>
          <p:cNvPr id="13" name="TextBox 12">
            <a:extLst>
              <a:ext uri="{FF2B5EF4-FFF2-40B4-BE49-F238E27FC236}">
                <a16:creationId xmlns:a16="http://schemas.microsoft.com/office/drawing/2014/main" id="{E71C9ECD-11D9-896D-5D58-0E0B90899DD5}"/>
              </a:ext>
            </a:extLst>
          </p:cNvPr>
          <p:cNvSpPr txBox="1"/>
          <p:nvPr/>
        </p:nvSpPr>
        <p:spPr>
          <a:xfrm>
            <a:off x="1211754" y="3641310"/>
            <a:ext cx="437934" cy="646331"/>
          </a:xfrm>
          <a:prstGeom prst="rect">
            <a:avLst/>
          </a:prstGeom>
          <a:noFill/>
        </p:spPr>
        <p:txBody>
          <a:bodyPr wrap="square" rtlCol="0">
            <a:spAutoFit/>
          </a:bodyPr>
          <a:lstStyle/>
          <a:p>
            <a:r>
              <a:rPr lang="en-US" sz="1200" b="1" dirty="0">
                <a:solidFill>
                  <a:srgbClr val="00B050"/>
                </a:solidFill>
              </a:rPr>
              <a:t>--x</a:t>
            </a:r>
          </a:p>
          <a:p>
            <a:r>
              <a:rPr lang="en-US" sz="1200" b="1" dirty="0">
                <a:solidFill>
                  <a:srgbClr val="FF0000"/>
                </a:solidFill>
              </a:rPr>
              <a:t>--y</a:t>
            </a:r>
          </a:p>
          <a:p>
            <a:r>
              <a:rPr lang="en-US" sz="1200" b="1" dirty="0">
                <a:solidFill>
                  <a:srgbClr val="0070C0"/>
                </a:solidFill>
              </a:rPr>
              <a:t>--z</a:t>
            </a:r>
          </a:p>
        </p:txBody>
      </p:sp>
      <p:pic>
        <p:nvPicPr>
          <p:cNvPr id="24" name="Picture 23" descr="Shape&#10;&#10;Description automatically generated">
            <a:extLst>
              <a:ext uri="{FF2B5EF4-FFF2-40B4-BE49-F238E27FC236}">
                <a16:creationId xmlns:a16="http://schemas.microsoft.com/office/drawing/2014/main" id="{90327381-B807-DAC9-05ED-A496579E49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8462" y="3536902"/>
            <a:ext cx="168616" cy="671044"/>
          </a:xfrm>
          <a:prstGeom prst="rect">
            <a:avLst/>
          </a:prstGeom>
        </p:spPr>
      </p:pic>
      <p:sp>
        <p:nvSpPr>
          <p:cNvPr id="27" name="TextBox 26">
            <a:extLst>
              <a:ext uri="{FF2B5EF4-FFF2-40B4-BE49-F238E27FC236}">
                <a16:creationId xmlns:a16="http://schemas.microsoft.com/office/drawing/2014/main" id="{2BC1F4FB-B18F-F377-1126-C6E2DEB10134}"/>
              </a:ext>
            </a:extLst>
          </p:cNvPr>
          <p:cNvSpPr txBox="1"/>
          <p:nvPr/>
        </p:nvSpPr>
        <p:spPr>
          <a:xfrm>
            <a:off x="3797538" y="3456644"/>
            <a:ext cx="290464" cy="369332"/>
          </a:xfrm>
          <a:prstGeom prst="rect">
            <a:avLst/>
          </a:prstGeom>
          <a:noFill/>
        </p:spPr>
        <p:txBody>
          <a:bodyPr wrap="none" rtlCol="0">
            <a:spAutoFit/>
          </a:bodyPr>
          <a:lstStyle/>
          <a:p>
            <a:r>
              <a:rPr lang="en-US" dirty="0">
                <a:solidFill>
                  <a:srgbClr val="FF0000"/>
                </a:solidFill>
              </a:rPr>
              <a:t>F</a:t>
            </a:r>
          </a:p>
        </p:txBody>
      </p:sp>
      <p:cxnSp>
        <p:nvCxnSpPr>
          <p:cNvPr id="28" name="Straight Arrow Connector 27">
            <a:extLst>
              <a:ext uri="{FF2B5EF4-FFF2-40B4-BE49-F238E27FC236}">
                <a16:creationId xmlns:a16="http://schemas.microsoft.com/office/drawing/2014/main" id="{FD19F561-789A-6D1A-BCE3-0761CE91336F}"/>
              </a:ext>
            </a:extLst>
          </p:cNvPr>
          <p:cNvCxnSpPr>
            <a:cxnSpLocks/>
          </p:cNvCxnSpPr>
          <p:nvPr/>
        </p:nvCxnSpPr>
        <p:spPr>
          <a:xfrm flipH="1">
            <a:off x="3578882" y="3866221"/>
            <a:ext cx="58356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descr="Shape&#10;&#10;Description automatically generated">
            <a:extLst>
              <a:ext uri="{FF2B5EF4-FFF2-40B4-BE49-F238E27FC236}">
                <a16:creationId xmlns:a16="http://schemas.microsoft.com/office/drawing/2014/main" id="{A3C98B15-22C5-A704-4DB7-15E36F6701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8462" y="1925620"/>
            <a:ext cx="168616" cy="671044"/>
          </a:xfrm>
          <a:prstGeom prst="rect">
            <a:avLst/>
          </a:prstGeom>
        </p:spPr>
      </p:pic>
      <p:sp>
        <p:nvSpPr>
          <p:cNvPr id="32" name="Oval 31">
            <a:extLst>
              <a:ext uri="{FF2B5EF4-FFF2-40B4-BE49-F238E27FC236}">
                <a16:creationId xmlns:a16="http://schemas.microsoft.com/office/drawing/2014/main" id="{BE52144E-47D8-C045-646F-1685D287B878}"/>
              </a:ext>
            </a:extLst>
          </p:cNvPr>
          <p:cNvSpPr/>
          <p:nvPr/>
        </p:nvSpPr>
        <p:spPr>
          <a:xfrm>
            <a:off x="3897050" y="2261142"/>
            <a:ext cx="45720" cy="45720"/>
          </a:xfrm>
          <a:prstGeom prst="ellipse">
            <a:avLst/>
          </a:prstGeom>
          <a:solidFill>
            <a:srgbClr val="FF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9842A97B-13DE-55D0-74BB-867F6364E893}"/>
              </a:ext>
            </a:extLst>
          </p:cNvPr>
          <p:cNvSpPr txBox="1"/>
          <p:nvPr/>
        </p:nvSpPr>
        <p:spPr>
          <a:xfrm>
            <a:off x="3797538" y="1896329"/>
            <a:ext cx="290464" cy="369332"/>
          </a:xfrm>
          <a:prstGeom prst="rect">
            <a:avLst/>
          </a:prstGeom>
          <a:noFill/>
        </p:spPr>
        <p:txBody>
          <a:bodyPr wrap="none" rtlCol="0">
            <a:spAutoFit/>
          </a:bodyPr>
          <a:lstStyle/>
          <a:p>
            <a:r>
              <a:rPr lang="en-US" dirty="0">
                <a:solidFill>
                  <a:srgbClr val="FF0000"/>
                </a:solidFill>
              </a:rPr>
              <a:t>F</a:t>
            </a:r>
          </a:p>
        </p:txBody>
      </p:sp>
      <p:graphicFrame>
        <p:nvGraphicFramePr>
          <p:cNvPr id="8" name="Diagram 7">
            <a:extLst>
              <a:ext uri="{FF2B5EF4-FFF2-40B4-BE49-F238E27FC236}">
                <a16:creationId xmlns:a16="http://schemas.microsoft.com/office/drawing/2014/main" id="{B9AB9EC5-0C54-4388-6EFF-B1A36DB11250}"/>
              </a:ext>
            </a:extLst>
          </p:cNvPr>
          <p:cNvGraphicFramePr/>
          <p:nvPr>
            <p:extLst>
              <p:ext uri="{D42A27DB-BD31-4B8C-83A1-F6EECF244321}">
                <p14:modId xmlns:p14="http://schemas.microsoft.com/office/powerpoint/2010/main" val="1312356067"/>
              </p:ext>
            </p:extLst>
          </p:nvPr>
        </p:nvGraphicFramePr>
        <p:xfrm>
          <a:off x="4442026" y="1844126"/>
          <a:ext cx="6788226" cy="46487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Picture 8">
            <a:extLst>
              <a:ext uri="{FF2B5EF4-FFF2-40B4-BE49-F238E27FC236}">
                <a16:creationId xmlns:a16="http://schemas.microsoft.com/office/drawing/2014/main" id="{ED11F726-063F-A6EE-C833-8DCACE687B39}"/>
              </a:ext>
            </a:extLst>
          </p:cNvPr>
          <p:cNvPicPr>
            <a:picLocks noChangeAspect="1"/>
          </p:cNvPicPr>
          <p:nvPr/>
        </p:nvPicPr>
        <p:blipFill>
          <a:blip r:embed="rId10"/>
          <a:stretch>
            <a:fillRect/>
          </a:stretch>
        </p:blipFill>
        <p:spPr>
          <a:xfrm>
            <a:off x="838201" y="4977522"/>
            <a:ext cx="3479276" cy="1659037"/>
          </a:xfrm>
          <a:prstGeom prst="rect">
            <a:avLst/>
          </a:prstGeom>
        </p:spPr>
      </p:pic>
      <p:sp>
        <p:nvSpPr>
          <p:cNvPr id="11" name="TextBox 10">
            <a:extLst>
              <a:ext uri="{FF2B5EF4-FFF2-40B4-BE49-F238E27FC236}">
                <a16:creationId xmlns:a16="http://schemas.microsoft.com/office/drawing/2014/main" id="{18864EF4-E3F2-A305-CF5B-FC3F95336D7F}"/>
              </a:ext>
            </a:extLst>
          </p:cNvPr>
          <p:cNvSpPr txBox="1"/>
          <p:nvPr/>
        </p:nvSpPr>
        <p:spPr>
          <a:xfrm>
            <a:off x="1211754" y="5083990"/>
            <a:ext cx="437934" cy="646331"/>
          </a:xfrm>
          <a:prstGeom prst="rect">
            <a:avLst/>
          </a:prstGeom>
          <a:noFill/>
        </p:spPr>
        <p:txBody>
          <a:bodyPr wrap="square" rtlCol="0">
            <a:spAutoFit/>
          </a:bodyPr>
          <a:lstStyle/>
          <a:p>
            <a:r>
              <a:rPr lang="en-US" sz="1200" b="1" dirty="0">
                <a:solidFill>
                  <a:srgbClr val="00B050"/>
                </a:solidFill>
              </a:rPr>
              <a:t>--x</a:t>
            </a:r>
          </a:p>
          <a:p>
            <a:r>
              <a:rPr lang="en-US" sz="1200" b="1" dirty="0">
                <a:solidFill>
                  <a:srgbClr val="FF0000"/>
                </a:solidFill>
              </a:rPr>
              <a:t>--y</a:t>
            </a:r>
          </a:p>
          <a:p>
            <a:r>
              <a:rPr lang="en-US" sz="1200" b="1" dirty="0">
                <a:solidFill>
                  <a:srgbClr val="0070C0"/>
                </a:solidFill>
              </a:rPr>
              <a:t>--z</a:t>
            </a:r>
          </a:p>
        </p:txBody>
      </p:sp>
      <p:pic>
        <p:nvPicPr>
          <p:cNvPr id="15" name="Picture 14" descr="Shape&#10;&#10;Description automatically generated">
            <a:extLst>
              <a:ext uri="{FF2B5EF4-FFF2-40B4-BE49-F238E27FC236}">
                <a16:creationId xmlns:a16="http://schemas.microsoft.com/office/drawing/2014/main" id="{E3B9E26A-A8D8-118F-A882-39C79FE07A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8261" y="5122978"/>
            <a:ext cx="168616" cy="671044"/>
          </a:xfrm>
          <a:prstGeom prst="rect">
            <a:avLst/>
          </a:prstGeom>
        </p:spPr>
      </p:pic>
      <p:cxnSp>
        <p:nvCxnSpPr>
          <p:cNvPr id="16" name="Straight Arrow Connector 15">
            <a:extLst>
              <a:ext uri="{FF2B5EF4-FFF2-40B4-BE49-F238E27FC236}">
                <a16:creationId xmlns:a16="http://schemas.microsoft.com/office/drawing/2014/main" id="{32959567-E07B-CBB6-2A05-3FD56F7E3840}"/>
              </a:ext>
            </a:extLst>
          </p:cNvPr>
          <p:cNvCxnSpPr>
            <a:cxnSpLocks/>
          </p:cNvCxnSpPr>
          <p:nvPr/>
        </p:nvCxnSpPr>
        <p:spPr>
          <a:xfrm flipV="1">
            <a:off x="3870664" y="5122978"/>
            <a:ext cx="0" cy="6710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AF07028-7952-F8BD-39BB-69BA24F8A335}"/>
              </a:ext>
            </a:extLst>
          </p:cNvPr>
          <p:cNvSpPr txBox="1"/>
          <p:nvPr/>
        </p:nvSpPr>
        <p:spPr>
          <a:xfrm>
            <a:off x="3652306" y="5273834"/>
            <a:ext cx="290464" cy="369332"/>
          </a:xfrm>
          <a:prstGeom prst="rect">
            <a:avLst/>
          </a:prstGeom>
          <a:noFill/>
        </p:spPr>
        <p:txBody>
          <a:bodyPr wrap="none" rtlCol="0">
            <a:spAutoFit/>
          </a:bodyPr>
          <a:lstStyle/>
          <a:p>
            <a:r>
              <a:rPr lang="en-US" dirty="0">
                <a:solidFill>
                  <a:srgbClr val="FF0000"/>
                </a:solidFill>
              </a:rPr>
              <a:t>F</a:t>
            </a:r>
          </a:p>
        </p:txBody>
      </p:sp>
    </p:spTree>
    <p:extLst>
      <p:ext uri="{BB962C8B-B14F-4D97-AF65-F5344CB8AC3E}">
        <p14:creationId xmlns:p14="http://schemas.microsoft.com/office/powerpoint/2010/main" val="2394089109"/>
      </p:ext>
    </p:extLst>
  </p:cSld>
  <p:clrMapOvr>
    <a:masterClrMapping/>
  </p:clrMapOvr>
  <mc:AlternateContent xmlns:mc="http://schemas.openxmlformats.org/markup-compatibility/2006" xmlns:p14="http://schemas.microsoft.com/office/powerpoint/2010/main">
    <mc:Choice Requires="p14">
      <p:transition spd="slow" p14:dur="2000" advTm="18410"/>
    </mc:Choice>
    <mc:Fallback xmlns="">
      <p:transition spd="slow" advTm="1841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DDR Control Interface</a:t>
            </a:r>
          </a:p>
        </p:txBody>
      </p:sp>
      <p:pic>
        <p:nvPicPr>
          <p:cNvPr id="7" name="Picture 6">
            <a:extLst>
              <a:ext uri="{FF2B5EF4-FFF2-40B4-BE49-F238E27FC236}">
                <a16:creationId xmlns:a16="http://schemas.microsoft.com/office/drawing/2014/main" id="{93BE8D00-1E15-81C3-BFFD-4C38556B68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1350" y="2275368"/>
            <a:ext cx="6988038" cy="3717666"/>
          </a:xfrm>
          <a:prstGeom prst="rect">
            <a:avLst/>
          </a:prstGeom>
        </p:spPr>
      </p:pic>
      <p:sp>
        <p:nvSpPr>
          <p:cNvPr id="19" name="Rectangle 18">
            <a:extLst>
              <a:ext uri="{FF2B5EF4-FFF2-40B4-BE49-F238E27FC236}">
                <a16:creationId xmlns:a16="http://schemas.microsoft.com/office/drawing/2014/main" id="{9432B08A-8031-C562-F9C7-EFECA742E0FC}"/>
              </a:ext>
            </a:extLst>
          </p:cNvPr>
          <p:cNvSpPr/>
          <p:nvPr/>
        </p:nvSpPr>
        <p:spPr>
          <a:xfrm>
            <a:off x="217425" y="1403405"/>
            <a:ext cx="3036138" cy="829433"/>
          </a:xfrm>
          <a:prstGeom prst="rect">
            <a:avLst/>
          </a:prstGeom>
          <a:solidFill>
            <a:srgbClr val="D0C8B8"/>
          </a:solidFill>
          <a:ln w="28575">
            <a:solidFill>
              <a:srgbClr val="5B9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DDR is initialized, or ‘armed’ in the control tab</a:t>
            </a:r>
          </a:p>
        </p:txBody>
      </p:sp>
      <p:sp>
        <p:nvSpPr>
          <p:cNvPr id="20" name="Rectangle 19">
            <a:extLst>
              <a:ext uri="{FF2B5EF4-FFF2-40B4-BE49-F238E27FC236}">
                <a16:creationId xmlns:a16="http://schemas.microsoft.com/office/drawing/2014/main" id="{51505B5A-7EB1-4FA4-D7E5-7BEA19021CD8}"/>
              </a:ext>
            </a:extLst>
          </p:cNvPr>
          <p:cNvSpPr/>
          <p:nvPr/>
        </p:nvSpPr>
        <p:spPr>
          <a:xfrm>
            <a:off x="217425" y="4734940"/>
            <a:ext cx="3036138" cy="829433"/>
          </a:xfrm>
          <a:prstGeom prst="rect">
            <a:avLst/>
          </a:prstGeom>
          <a:solidFill>
            <a:srgbClr val="D0C8B8"/>
          </a:solidFill>
          <a:ln w="28575">
            <a:solidFill>
              <a:srgbClr val="5B9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 can be downloaded after the test when reconnected, and viewed in the Review tab</a:t>
            </a:r>
          </a:p>
        </p:txBody>
      </p:sp>
      <p:sp>
        <p:nvSpPr>
          <p:cNvPr id="21" name="Rectangle 20">
            <a:extLst>
              <a:ext uri="{FF2B5EF4-FFF2-40B4-BE49-F238E27FC236}">
                <a16:creationId xmlns:a16="http://schemas.microsoft.com/office/drawing/2014/main" id="{BFB26868-9CDF-AE2E-4FB5-88B4503D4266}"/>
              </a:ext>
            </a:extLst>
          </p:cNvPr>
          <p:cNvSpPr/>
          <p:nvPr/>
        </p:nvSpPr>
        <p:spPr>
          <a:xfrm>
            <a:off x="8578159" y="1860651"/>
            <a:ext cx="3036138" cy="829433"/>
          </a:xfrm>
          <a:prstGeom prst="rect">
            <a:avLst/>
          </a:prstGeom>
          <a:solidFill>
            <a:srgbClr val="D0C8B8"/>
          </a:solidFill>
          <a:ln w="28575">
            <a:solidFill>
              <a:srgbClr val="5B9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Realtime data is also possible, but the sensor must be in its charging box</a:t>
            </a:r>
          </a:p>
        </p:txBody>
      </p:sp>
    </p:spTree>
    <p:extLst>
      <p:ext uri="{BB962C8B-B14F-4D97-AF65-F5344CB8AC3E}">
        <p14:creationId xmlns:p14="http://schemas.microsoft.com/office/powerpoint/2010/main" val="2434685313"/>
      </p:ext>
    </p:extLst>
  </p:cSld>
  <p:clrMapOvr>
    <a:masterClrMapping/>
  </p:clrMapOvr>
  <mc:AlternateContent xmlns:mc="http://schemas.openxmlformats.org/markup-compatibility/2006" xmlns:p14="http://schemas.microsoft.com/office/powerpoint/2010/main">
    <mc:Choice Requires="p14">
      <p:transition spd="slow" p14:dur="2000" advTm="798"/>
    </mc:Choice>
    <mc:Fallback xmlns="">
      <p:transition spd="slow" advTm="79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Sensor Placement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23</a:t>
            </a:fld>
            <a:endParaRPr lang="en-US" dirty="0"/>
          </a:p>
        </p:txBody>
      </p:sp>
      <p:pic>
        <p:nvPicPr>
          <p:cNvPr id="11" name="Picture 10" descr="A picture containing weapon&#10;&#10;Description automatically generated">
            <a:extLst>
              <a:ext uri="{FF2B5EF4-FFF2-40B4-BE49-F238E27FC236}">
                <a16:creationId xmlns:a16="http://schemas.microsoft.com/office/drawing/2014/main" id="{A8209647-DC1A-9AC1-CD87-5E8126D805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26042"/>
            <a:ext cx="2911527" cy="1820852"/>
          </a:xfrm>
          <a:prstGeom prst="rect">
            <a:avLst/>
          </a:prstGeom>
          <a:ln w="28575">
            <a:solidFill>
              <a:srgbClr val="B0A286"/>
            </a:solidFill>
          </a:ln>
        </p:spPr>
      </p:pic>
      <p:pic>
        <p:nvPicPr>
          <p:cNvPr id="16" name="Picture 15">
            <a:extLst>
              <a:ext uri="{FF2B5EF4-FFF2-40B4-BE49-F238E27FC236}">
                <a16:creationId xmlns:a16="http://schemas.microsoft.com/office/drawing/2014/main" id="{ABB17D37-614F-A23A-9039-7E24A44CF8A1}"/>
              </a:ext>
            </a:extLst>
          </p:cNvPr>
          <p:cNvPicPr>
            <a:picLocks noChangeAspect="1"/>
          </p:cNvPicPr>
          <p:nvPr/>
        </p:nvPicPr>
        <p:blipFill rotWithShape="1">
          <a:blip r:embed="rId3">
            <a:extLst>
              <a:ext uri="{28A0092B-C50C-407E-A947-70E740481C1C}">
                <a14:useLocalDpi xmlns:a14="http://schemas.microsoft.com/office/drawing/2010/main" val="0"/>
              </a:ext>
            </a:extLst>
          </a:blip>
          <a:srcRect l="5876" r="8258" b="2907"/>
          <a:stretch/>
        </p:blipFill>
        <p:spPr>
          <a:xfrm>
            <a:off x="4640237" y="1842730"/>
            <a:ext cx="2911525" cy="1820852"/>
          </a:xfrm>
          <a:prstGeom prst="rect">
            <a:avLst/>
          </a:prstGeom>
          <a:ln w="28575">
            <a:solidFill>
              <a:srgbClr val="B0A286"/>
            </a:solidFill>
          </a:ln>
        </p:spPr>
      </p:pic>
      <p:pic>
        <p:nvPicPr>
          <p:cNvPr id="7" name="Picture 6" descr="A picture containing graphical user interface&#10;&#10;Description automatically generated">
            <a:extLst>
              <a:ext uri="{FF2B5EF4-FFF2-40B4-BE49-F238E27FC236}">
                <a16:creationId xmlns:a16="http://schemas.microsoft.com/office/drawing/2014/main" id="{4EF99CA2-177A-ECA7-EC77-65B77CA0F9C8}"/>
              </a:ext>
            </a:extLst>
          </p:cNvPr>
          <p:cNvPicPr>
            <a:picLocks noChangeAspect="1"/>
          </p:cNvPicPr>
          <p:nvPr/>
        </p:nvPicPr>
        <p:blipFill rotWithShape="1">
          <a:blip r:embed="rId4">
            <a:extLst>
              <a:ext uri="{28A0092B-C50C-407E-A947-70E740481C1C}">
                <a14:useLocalDpi xmlns:a14="http://schemas.microsoft.com/office/drawing/2010/main" val="0"/>
              </a:ext>
            </a:extLst>
          </a:blip>
          <a:srcRect b="11961"/>
          <a:stretch/>
        </p:blipFill>
        <p:spPr>
          <a:xfrm>
            <a:off x="8442272" y="1948289"/>
            <a:ext cx="2911527" cy="1820852"/>
          </a:xfrm>
          <a:prstGeom prst="rect">
            <a:avLst/>
          </a:prstGeom>
          <a:ln w="28575">
            <a:solidFill>
              <a:srgbClr val="B0A286"/>
            </a:solidFill>
          </a:ln>
        </p:spPr>
      </p:pic>
      <p:sp>
        <p:nvSpPr>
          <p:cNvPr id="17" name="TextBox 16">
            <a:extLst>
              <a:ext uri="{FF2B5EF4-FFF2-40B4-BE49-F238E27FC236}">
                <a16:creationId xmlns:a16="http://schemas.microsoft.com/office/drawing/2014/main" id="{30DF2715-BBB3-D292-89D7-65306EBE7B95}"/>
              </a:ext>
            </a:extLst>
          </p:cNvPr>
          <p:cNvSpPr txBox="1"/>
          <p:nvPr/>
        </p:nvSpPr>
        <p:spPr>
          <a:xfrm>
            <a:off x="838199" y="4494839"/>
            <a:ext cx="10515599" cy="923330"/>
          </a:xfrm>
          <a:prstGeom prst="rect">
            <a:avLst/>
          </a:prstGeom>
          <a:solidFill>
            <a:srgbClr val="D0C8B8"/>
          </a:solidFill>
        </p:spPr>
        <p:txBody>
          <a:bodyPr wrap="square" rtlCol="0">
            <a:spAutoFit/>
          </a:bodyPr>
          <a:lstStyle/>
          <a:p>
            <a:pPr marL="285750" indent="-285750">
              <a:buFont typeface="Arial" panose="020B0604020202020204" pitchFamily="34" charset="0"/>
              <a:buChar char="•"/>
            </a:pPr>
            <a:r>
              <a:rPr lang="en-US" dirty="0"/>
              <a:t>Determined placement of DDR and DAQ on tools based on CAD models, and added model of tools to assembly</a:t>
            </a:r>
          </a:p>
          <a:p>
            <a:pPr marL="285750" indent="-285750">
              <a:buFont typeface="Arial" panose="020B0604020202020204" pitchFamily="34" charset="0"/>
              <a:buChar char="•"/>
            </a:pPr>
            <a:r>
              <a:rPr lang="en-US" dirty="0"/>
              <a:t>Mapped out orientation of sensor coordinate system relative to coordinate system defined for each tool</a:t>
            </a:r>
          </a:p>
        </p:txBody>
      </p:sp>
    </p:spTree>
    <p:extLst>
      <p:ext uri="{BB962C8B-B14F-4D97-AF65-F5344CB8AC3E}">
        <p14:creationId xmlns:p14="http://schemas.microsoft.com/office/powerpoint/2010/main" val="1184895849"/>
      </p:ext>
    </p:extLst>
  </p:cSld>
  <p:clrMapOvr>
    <a:masterClrMapping/>
  </p:clrMapOvr>
  <mc:AlternateContent xmlns:mc="http://schemas.openxmlformats.org/markup-compatibility/2006" xmlns:p14="http://schemas.microsoft.com/office/powerpoint/2010/main">
    <mc:Choice Requires="p14">
      <p:transition spd="slow" p14:dur="2000" advTm="13169"/>
    </mc:Choice>
    <mc:Fallback xmlns="">
      <p:transition spd="slow" advTm="1316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 Subjects</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24</a:t>
            </a:fld>
            <a:endParaRPr lang="en-US" dirty="0"/>
          </a:p>
        </p:txBody>
      </p:sp>
      <p:sp>
        <p:nvSpPr>
          <p:cNvPr id="29" name="Rectangle 28">
            <a:extLst>
              <a:ext uri="{FF2B5EF4-FFF2-40B4-BE49-F238E27FC236}">
                <a16:creationId xmlns:a16="http://schemas.microsoft.com/office/drawing/2014/main" id="{21074543-D334-4127-27F0-D4018B6679CC}"/>
              </a:ext>
            </a:extLst>
          </p:cNvPr>
          <p:cNvSpPr/>
          <p:nvPr/>
        </p:nvSpPr>
        <p:spPr>
          <a:xfrm>
            <a:off x="3968685" y="1814986"/>
            <a:ext cx="7385115" cy="4541363"/>
          </a:xfrm>
          <a:prstGeom prst="rect">
            <a:avLst/>
          </a:prstGeom>
          <a:solidFill>
            <a:srgbClr val="D0C8B8"/>
          </a:solidFill>
          <a:ln w="19050">
            <a:solidFill>
              <a:srgbClr val="B0A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Objective</a:t>
            </a:r>
          </a:p>
          <a:p>
            <a:pPr marL="285750" indent="-285750">
              <a:buFont typeface="Arial" panose="020B0604020202020204" pitchFamily="34" charset="0"/>
              <a:buChar char="•"/>
            </a:pPr>
            <a:r>
              <a:rPr lang="en-US" dirty="0">
                <a:solidFill>
                  <a:schemeClr val="tx1"/>
                </a:solidFill>
              </a:rPr>
              <a:t>Help characterize loads caused by upper body inadvertent crew induced loads on environment and astronaut.</a:t>
            </a:r>
          </a:p>
          <a:p>
            <a:pPr marL="285750" indent="-285750">
              <a:buFont typeface="Arial" panose="020B0604020202020204" pitchFamily="34" charset="0"/>
              <a:buChar char="•"/>
            </a:pPr>
            <a:r>
              <a:rPr lang="en-US" dirty="0">
                <a:solidFill>
                  <a:schemeClr val="tx1"/>
                </a:solidFill>
              </a:rPr>
              <a:t>Conducted without weight offload to determine if loads in earth gravity can be correlated with lunar gravity, thus reducing the number of necessary test runs.</a:t>
            </a:r>
          </a:p>
          <a:p>
            <a:endParaRPr lang="en-US" b="1" dirty="0">
              <a:solidFill>
                <a:schemeClr val="tx1"/>
              </a:solidFill>
            </a:endParaRPr>
          </a:p>
          <a:p>
            <a:endParaRPr lang="en-US" b="1" dirty="0">
              <a:solidFill>
                <a:schemeClr val="tx1"/>
              </a:solidFill>
            </a:endParaRPr>
          </a:p>
          <a:p>
            <a:r>
              <a:rPr lang="en-US" b="1" dirty="0">
                <a:solidFill>
                  <a:schemeClr val="tx1"/>
                </a:solidFill>
              </a:rPr>
              <a:t>Methods</a:t>
            </a:r>
          </a:p>
          <a:p>
            <a:pPr marL="285750" indent="-285750">
              <a:buFont typeface="Arial" panose="020B0604020202020204" pitchFamily="34" charset="0"/>
              <a:buChar char="•"/>
            </a:pPr>
            <a:r>
              <a:rPr lang="en-US" dirty="0">
                <a:solidFill>
                  <a:schemeClr val="tx1"/>
                </a:solidFill>
              </a:rPr>
              <a:t>Selected helmet and volunteered as test subject.</a:t>
            </a:r>
          </a:p>
          <a:p>
            <a:pPr marL="285750" indent="-285750">
              <a:buFont typeface="Arial" panose="020B0604020202020204" pitchFamily="34" charset="0"/>
              <a:buChar char="•"/>
            </a:pPr>
            <a:r>
              <a:rPr lang="en-US" dirty="0">
                <a:solidFill>
                  <a:schemeClr val="tx1"/>
                </a:solidFill>
              </a:rPr>
              <a:t>Walk into load plate at different effort levels.</a:t>
            </a:r>
          </a:p>
          <a:p>
            <a:pPr marL="285750" indent="-285750">
              <a:buFont typeface="Arial" panose="020B0604020202020204" pitchFamily="34" charset="0"/>
              <a:buChar char="•"/>
            </a:pPr>
            <a:r>
              <a:rPr lang="en-US" dirty="0">
                <a:solidFill>
                  <a:schemeClr val="tx1"/>
                </a:solidFill>
              </a:rPr>
              <a:t>Load cell captures force and moments, </a:t>
            </a:r>
            <a:r>
              <a:rPr lang="en-US" dirty="0" err="1">
                <a:solidFill>
                  <a:schemeClr val="tx1"/>
                </a:solidFill>
              </a:rPr>
              <a:t>Rokoko</a:t>
            </a:r>
            <a:r>
              <a:rPr lang="en-US" dirty="0">
                <a:solidFill>
                  <a:schemeClr val="tx1"/>
                </a:solidFill>
              </a:rPr>
              <a:t> suit captures velocity.</a:t>
            </a:r>
          </a:p>
          <a:p>
            <a:pPr marL="285750" indent="-285750">
              <a:buFont typeface="Arial" panose="020B0604020202020204" pitchFamily="34" charset="0"/>
              <a:buChar char="•"/>
            </a:pPr>
            <a:endParaRPr lang="en-US" sz="1600" dirty="0">
              <a:solidFill>
                <a:schemeClr val="tx1"/>
              </a:solidFill>
            </a:endParaRPr>
          </a:p>
        </p:txBody>
      </p:sp>
      <p:pic>
        <p:nvPicPr>
          <p:cNvPr id="7" name="Picture 6">
            <a:extLst>
              <a:ext uri="{FF2B5EF4-FFF2-40B4-BE49-F238E27FC236}">
                <a16:creationId xmlns:a16="http://schemas.microsoft.com/office/drawing/2014/main" id="{1344039F-FC5B-45B2-BE0B-E19C283DFFE0}"/>
              </a:ext>
            </a:extLst>
          </p:cNvPr>
          <p:cNvPicPr>
            <a:picLocks noChangeAspect="1"/>
          </p:cNvPicPr>
          <p:nvPr/>
        </p:nvPicPr>
        <p:blipFill>
          <a:blip r:embed="rId3"/>
          <a:stretch>
            <a:fillRect/>
          </a:stretch>
        </p:blipFill>
        <p:spPr>
          <a:xfrm>
            <a:off x="838200" y="1769223"/>
            <a:ext cx="3072806" cy="4587125"/>
          </a:xfrm>
          <a:prstGeom prst="rect">
            <a:avLst/>
          </a:prstGeom>
        </p:spPr>
      </p:pic>
    </p:spTree>
    <p:extLst>
      <p:ext uri="{BB962C8B-B14F-4D97-AF65-F5344CB8AC3E}">
        <p14:creationId xmlns:p14="http://schemas.microsoft.com/office/powerpoint/2010/main" val="2041775177"/>
      </p:ext>
    </p:extLst>
  </p:cSld>
  <p:clrMapOvr>
    <a:masterClrMapping/>
  </p:clrMapOvr>
  <mc:AlternateContent xmlns:mc="http://schemas.openxmlformats.org/markup-compatibility/2006" xmlns:p14="http://schemas.microsoft.com/office/powerpoint/2010/main">
    <mc:Choice Requires="p14">
      <p:transition spd="slow" p14:dur="2000" advTm="29000"/>
    </mc:Choice>
    <mc:Fallback xmlns="">
      <p:transition spd="slow" advTm="29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 Subject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25</a:t>
            </a:fld>
            <a:endParaRPr lang="en-US" dirty="0"/>
          </a:p>
        </p:txBody>
      </p:sp>
      <p:sp>
        <p:nvSpPr>
          <p:cNvPr id="29" name="Rectangle 28">
            <a:extLst>
              <a:ext uri="{FF2B5EF4-FFF2-40B4-BE49-F238E27FC236}">
                <a16:creationId xmlns:a16="http://schemas.microsoft.com/office/drawing/2014/main" id="{21074543-D334-4127-27F0-D4018B6679CC}"/>
              </a:ext>
            </a:extLst>
          </p:cNvPr>
          <p:cNvSpPr/>
          <p:nvPr/>
        </p:nvSpPr>
        <p:spPr>
          <a:xfrm>
            <a:off x="3968685" y="3586579"/>
            <a:ext cx="7385115" cy="2769771"/>
          </a:xfrm>
          <a:prstGeom prst="rect">
            <a:avLst/>
          </a:prstGeom>
          <a:solidFill>
            <a:srgbClr val="D0C8B8"/>
          </a:solidFill>
          <a:ln w="19050">
            <a:solidFill>
              <a:srgbClr val="B0A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Objective</a:t>
            </a:r>
          </a:p>
          <a:p>
            <a:pPr marL="285750" indent="-285750">
              <a:buFont typeface="Arial" panose="020B0604020202020204" pitchFamily="34" charset="0"/>
              <a:buChar char="•"/>
            </a:pPr>
            <a:r>
              <a:rPr lang="en-US" sz="1600" dirty="0">
                <a:solidFill>
                  <a:schemeClr val="tx1"/>
                </a:solidFill>
              </a:rPr>
              <a:t>Help characterize loads caused by upper body inadvertent crew induced loads on environment and astronaut.</a:t>
            </a:r>
          </a:p>
          <a:p>
            <a:pPr marL="285750" indent="-285750">
              <a:buFont typeface="Arial" panose="020B0604020202020204" pitchFamily="34" charset="0"/>
              <a:buChar char="•"/>
            </a:pPr>
            <a:r>
              <a:rPr lang="en-US" sz="1600" dirty="0">
                <a:solidFill>
                  <a:schemeClr val="tx1"/>
                </a:solidFill>
              </a:rPr>
              <a:t>Conducted without weight offload to determine if loads in earth gravity can be correlated with lunar gravity, thus reducing the number of necessary test runs.</a:t>
            </a:r>
          </a:p>
          <a:p>
            <a:endParaRPr lang="en-US" sz="1600" b="1" dirty="0">
              <a:solidFill>
                <a:schemeClr val="tx1"/>
              </a:solidFill>
            </a:endParaRPr>
          </a:p>
          <a:p>
            <a:endParaRPr lang="en-US" sz="1600" b="1" dirty="0">
              <a:solidFill>
                <a:schemeClr val="tx1"/>
              </a:solidFill>
            </a:endParaRPr>
          </a:p>
          <a:p>
            <a:r>
              <a:rPr lang="en-US" sz="1600" b="1" dirty="0">
                <a:solidFill>
                  <a:schemeClr val="tx1"/>
                </a:solidFill>
              </a:rPr>
              <a:t>Methods</a:t>
            </a:r>
          </a:p>
          <a:p>
            <a:pPr marL="285750" indent="-285750">
              <a:buFont typeface="Arial" panose="020B0604020202020204" pitchFamily="34" charset="0"/>
              <a:buChar char="•"/>
            </a:pPr>
            <a:r>
              <a:rPr lang="en-US" sz="1600" dirty="0">
                <a:solidFill>
                  <a:schemeClr val="tx1"/>
                </a:solidFill>
              </a:rPr>
              <a:t>Selected helmet and volunteered as test subject.</a:t>
            </a:r>
          </a:p>
          <a:p>
            <a:pPr marL="285750" indent="-285750">
              <a:buFont typeface="Arial" panose="020B0604020202020204" pitchFamily="34" charset="0"/>
              <a:buChar char="•"/>
            </a:pPr>
            <a:r>
              <a:rPr lang="en-US" sz="1600" dirty="0">
                <a:solidFill>
                  <a:schemeClr val="tx1"/>
                </a:solidFill>
              </a:rPr>
              <a:t>Walk into load plate at different effort levels.</a:t>
            </a:r>
          </a:p>
          <a:p>
            <a:pPr marL="285750" indent="-285750">
              <a:buFont typeface="Arial" panose="020B0604020202020204" pitchFamily="34" charset="0"/>
              <a:buChar char="•"/>
            </a:pPr>
            <a:r>
              <a:rPr lang="en-US" sz="1600" dirty="0">
                <a:solidFill>
                  <a:schemeClr val="tx1"/>
                </a:solidFill>
              </a:rPr>
              <a:t>Load cell captures force and moments, </a:t>
            </a:r>
            <a:r>
              <a:rPr lang="en-US" sz="1600" dirty="0" err="1">
                <a:solidFill>
                  <a:schemeClr val="tx1"/>
                </a:solidFill>
              </a:rPr>
              <a:t>Rokoko</a:t>
            </a:r>
            <a:r>
              <a:rPr lang="en-US" sz="1600" dirty="0">
                <a:solidFill>
                  <a:schemeClr val="tx1"/>
                </a:solidFill>
              </a:rPr>
              <a:t> suit captures velocity.</a:t>
            </a:r>
          </a:p>
        </p:txBody>
      </p:sp>
      <p:pic>
        <p:nvPicPr>
          <p:cNvPr id="3" name="Content Placeholder 5" descr="A person standing next to a person in a garment&#10;&#10;Description automatically generated with medium confidence">
            <a:extLst>
              <a:ext uri="{FF2B5EF4-FFF2-40B4-BE49-F238E27FC236}">
                <a16:creationId xmlns:a16="http://schemas.microsoft.com/office/drawing/2014/main" id="{6A43EA9D-C597-33B5-FC65-48B7DF3418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47637" y="1798039"/>
            <a:ext cx="1827105" cy="1564866"/>
          </a:xfrm>
        </p:spPr>
      </p:pic>
      <p:pic>
        <p:nvPicPr>
          <p:cNvPr id="5" name="Picture 4" descr="A person wearing a helmet&#10;&#10;Description automatically generated with medium confidence">
            <a:extLst>
              <a:ext uri="{FF2B5EF4-FFF2-40B4-BE49-F238E27FC236}">
                <a16:creationId xmlns:a16="http://schemas.microsoft.com/office/drawing/2014/main" id="{41248382-F700-2774-BA3F-474AF8347504}"/>
              </a:ext>
            </a:extLst>
          </p:cNvPr>
          <p:cNvPicPr>
            <a:picLocks noChangeAspect="1"/>
          </p:cNvPicPr>
          <p:nvPr/>
        </p:nvPicPr>
        <p:blipFill rotWithShape="1">
          <a:blip r:embed="rId3">
            <a:extLst>
              <a:ext uri="{28A0092B-C50C-407E-A947-70E740481C1C}">
                <a14:useLocalDpi xmlns:a14="http://schemas.microsoft.com/office/drawing/2010/main" val="0"/>
              </a:ext>
            </a:extLst>
          </a:blip>
          <a:srcRect l="8028" t="9803" r="15262" b="9872"/>
          <a:stretch/>
        </p:blipFill>
        <p:spPr>
          <a:xfrm>
            <a:off x="8784995" y="1789147"/>
            <a:ext cx="2394410" cy="1573758"/>
          </a:xfrm>
          <a:prstGeom prst="rect">
            <a:avLst/>
          </a:prstGeom>
        </p:spPr>
      </p:pic>
      <p:pic>
        <p:nvPicPr>
          <p:cNvPr id="6" name="Picture 5" descr="A person standing next to a person in a garment&#10;&#10;Description automatically generated with medium confidence">
            <a:extLst>
              <a:ext uri="{FF2B5EF4-FFF2-40B4-BE49-F238E27FC236}">
                <a16:creationId xmlns:a16="http://schemas.microsoft.com/office/drawing/2014/main" id="{AAFE9048-F5D6-7629-1653-CB7860F4CA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057" y="1789147"/>
            <a:ext cx="2269623" cy="1565493"/>
          </a:xfrm>
          <a:prstGeom prst="rect">
            <a:avLst/>
          </a:prstGeom>
        </p:spPr>
      </p:pic>
      <p:pic>
        <p:nvPicPr>
          <p:cNvPr id="7" name="Picture 6">
            <a:extLst>
              <a:ext uri="{FF2B5EF4-FFF2-40B4-BE49-F238E27FC236}">
                <a16:creationId xmlns:a16="http://schemas.microsoft.com/office/drawing/2014/main" id="{5255681B-1B28-871C-E492-8E654FA99613}"/>
              </a:ext>
            </a:extLst>
          </p:cNvPr>
          <p:cNvPicPr>
            <a:picLocks noChangeAspect="1"/>
          </p:cNvPicPr>
          <p:nvPr/>
        </p:nvPicPr>
        <p:blipFill>
          <a:blip r:embed="rId5"/>
          <a:stretch>
            <a:fillRect/>
          </a:stretch>
        </p:blipFill>
        <p:spPr>
          <a:xfrm>
            <a:off x="838200" y="1769223"/>
            <a:ext cx="3072806" cy="4587125"/>
          </a:xfrm>
          <a:prstGeom prst="rect">
            <a:avLst/>
          </a:prstGeom>
        </p:spPr>
      </p:pic>
    </p:spTree>
    <p:extLst>
      <p:ext uri="{BB962C8B-B14F-4D97-AF65-F5344CB8AC3E}">
        <p14:creationId xmlns:p14="http://schemas.microsoft.com/office/powerpoint/2010/main" val="1896614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5151">
        <p159:morph option="byObject"/>
      </p:transition>
    </mc:Choice>
    <mc:Fallback xmlns="">
      <p:transition spd="slow" advTm="25151">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–Test Subject</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26</a:t>
            </a:fld>
            <a:endParaRPr lang="en-US" dirty="0"/>
          </a:p>
        </p:txBody>
      </p:sp>
      <p:pic>
        <p:nvPicPr>
          <p:cNvPr id="15" name="Picture 14">
            <a:extLst>
              <a:ext uri="{FF2B5EF4-FFF2-40B4-BE49-F238E27FC236}">
                <a16:creationId xmlns:a16="http://schemas.microsoft.com/office/drawing/2014/main" id="{320709A5-76AA-7CB4-9060-17574B4D3135}"/>
              </a:ext>
            </a:extLst>
          </p:cNvPr>
          <p:cNvPicPr>
            <a:picLocks noChangeAspect="1"/>
          </p:cNvPicPr>
          <p:nvPr/>
        </p:nvPicPr>
        <p:blipFill>
          <a:blip r:embed="rId2"/>
          <a:stretch>
            <a:fillRect/>
          </a:stretch>
        </p:blipFill>
        <p:spPr>
          <a:xfrm>
            <a:off x="838200" y="1814987"/>
            <a:ext cx="3031570" cy="4541363"/>
          </a:xfrm>
          <a:prstGeom prst="rect">
            <a:avLst/>
          </a:prstGeom>
        </p:spPr>
      </p:pic>
      <p:pic>
        <p:nvPicPr>
          <p:cNvPr id="18" name="Content Placeholder 5" descr="A person standing next to a person in a garment&#10;&#10;Description automatically generated with medium confidence">
            <a:extLst>
              <a:ext uri="{FF2B5EF4-FFF2-40B4-BE49-F238E27FC236}">
                <a16:creationId xmlns:a16="http://schemas.microsoft.com/office/drawing/2014/main" id="{76EB1BDB-314D-C210-AF53-F0A956DE28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47637" y="1798039"/>
            <a:ext cx="1827105" cy="1564866"/>
          </a:xfrm>
        </p:spPr>
      </p:pic>
      <p:pic>
        <p:nvPicPr>
          <p:cNvPr id="19" name="Picture 18" descr="A person wearing a helmet&#10;&#10;Description automatically generated with medium confidence">
            <a:extLst>
              <a:ext uri="{FF2B5EF4-FFF2-40B4-BE49-F238E27FC236}">
                <a16:creationId xmlns:a16="http://schemas.microsoft.com/office/drawing/2014/main" id="{4076F126-0353-A906-89EA-FDD90F286A43}"/>
              </a:ext>
            </a:extLst>
          </p:cNvPr>
          <p:cNvPicPr>
            <a:picLocks noChangeAspect="1"/>
          </p:cNvPicPr>
          <p:nvPr/>
        </p:nvPicPr>
        <p:blipFill rotWithShape="1">
          <a:blip r:embed="rId4">
            <a:extLst>
              <a:ext uri="{28A0092B-C50C-407E-A947-70E740481C1C}">
                <a14:useLocalDpi xmlns:a14="http://schemas.microsoft.com/office/drawing/2010/main" val="0"/>
              </a:ext>
            </a:extLst>
          </a:blip>
          <a:srcRect l="8028" t="9803" r="15262" b="9872"/>
          <a:stretch/>
        </p:blipFill>
        <p:spPr>
          <a:xfrm>
            <a:off x="3983901" y="3429000"/>
            <a:ext cx="4424808" cy="2908264"/>
          </a:xfrm>
          <a:prstGeom prst="rect">
            <a:avLst/>
          </a:prstGeom>
        </p:spPr>
      </p:pic>
      <p:pic>
        <p:nvPicPr>
          <p:cNvPr id="24" name="Picture 23" descr="A person standing next to a person in a garment&#10;&#10;Description automatically generated with medium confidence">
            <a:extLst>
              <a:ext uri="{FF2B5EF4-FFF2-40B4-BE49-F238E27FC236}">
                <a16:creationId xmlns:a16="http://schemas.microsoft.com/office/drawing/2014/main" id="{90979D6C-F0BB-E7EE-424E-7D0C7A44A7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8362" y="1798039"/>
            <a:ext cx="2269623" cy="1565493"/>
          </a:xfrm>
          <a:prstGeom prst="rect">
            <a:avLst/>
          </a:prstGeom>
        </p:spPr>
      </p:pic>
      <p:pic>
        <p:nvPicPr>
          <p:cNvPr id="3" name="Picture 2">
            <a:extLst>
              <a:ext uri="{FF2B5EF4-FFF2-40B4-BE49-F238E27FC236}">
                <a16:creationId xmlns:a16="http://schemas.microsoft.com/office/drawing/2014/main" id="{B6B9FF3F-3229-588A-490A-E70B5868F988}"/>
              </a:ext>
            </a:extLst>
          </p:cNvPr>
          <p:cNvPicPr>
            <a:picLocks noChangeAspect="1"/>
          </p:cNvPicPr>
          <p:nvPr/>
        </p:nvPicPr>
        <p:blipFill>
          <a:blip r:embed="rId6"/>
          <a:stretch>
            <a:fillRect/>
          </a:stretch>
        </p:blipFill>
        <p:spPr>
          <a:xfrm>
            <a:off x="838200" y="1769223"/>
            <a:ext cx="3072806" cy="4587125"/>
          </a:xfrm>
          <a:prstGeom prst="rect">
            <a:avLst/>
          </a:prstGeom>
        </p:spPr>
      </p:pic>
      <p:pic>
        <p:nvPicPr>
          <p:cNvPr id="7" name="Picture 6">
            <a:extLst>
              <a:ext uri="{FF2B5EF4-FFF2-40B4-BE49-F238E27FC236}">
                <a16:creationId xmlns:a16="http://schemas.microsoft.com/office/drawing/2014/main" id="{12681D34-0ED0-DA4B-B2F6-47D65328C042}"/>
              </a:ext>
            </a:extLst>
          </p:cNvPr>
          <p:cNvPicPr>
            <a:picLocks noChangeAspect="1"/>
          </p:cNvPicPr>
          <p:nvPr/>
        </p:nvPicPr>
        <p:blipFill>
          <a:blip r:embed="rId7"/>
          <a:stretch>
            <a:fillRect/>
          </a:stretch>
        </p:blipFill>
        <p:spPr>
          <a:xfrm>
            <a:off x="8481604" y="1769223"/>
            <a:ext cx="2945091" cy="4676695"/>
          </a:xfrm>
          <a:prstGeom prst="rect">
            <a:avLst/>
          </a:prstGeom>
        </p:spPr>
      </p:pic>
    </p:spTree>
    <p:extLst>
      <p:ext uri="{BB962C8B-B14F-4D97-AF65-F5344CB8AC3E}">
        <p14:creationId xmlns:p14="http://schemas.microsoft.com/office/powerpoint/2010/main" val="3880732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301">
        <p159:morph option="byObject"/>
      </p:transition>
    </mc:Choice>
    <mc:Fallback xmlns="">
      <p:transition spd="slow" advTm="1301">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 Conductor</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27</a:t>
            </a:fld>
            <a:endParaRPr lang="en-US" dirty="0"/>
          </a:p>
        </p:txBody>
      </p:sp>
      <p:sp>
        <p:nvSpPr>
          <p:cNvPr id="3" name="Flowchart: Process 2">
            <a:extLst>
              <a:ext uri="{FF2B5EF4-FFF2-40B4-BE49-F238E27FC236}">
                <a16:creationId xmlns:a16="http://schemas.microsoft.com/office/drawing/2014/main" id="{ECA68D98-DB13-9F8E-45A6-240539407BD0}"/>
              </a:ext>
            </a:extLst>
          </p:cNvPr>
          <p:cNvSpPr/>
          <p:nvPr/>
        </p:nvSpPr>
        <p:spPr>
          <a:xfrm>
            <a:off x="838200" y="1882067"/>
            <a:ext cx="10515600" cy="4610808"/>
          </a:xfrm>
          <a:prstGeom prst="flowChartProcess">
            <a:avLst/>
          </a:prstGeom>
          <a:solidFill>
            <a:srgbClr val="D0C8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400" b="1" dirty="0">
                <a:solidFill>
                  <a:schemeClr val="tx1"/>
                </a:solidFill>
              </a:rPr>
              <a:t>Case 7B, tool handling</a:t>
            </a:r>
            <a:r>
              <a:rPr lang="en-US" sz="2400" dirty="0">
                <a:solidFill>
                  <a:schemeClr val="tx1"/>
                </a:solidFill>
              </a:rPr>
              <a:t> – Test Subject simulates tool use for hammer, chisel, and shovel at different effort levels.</a:t>
            </a:r>
          </a:p>
          <a:p>
            <a:endParaRPr lang="en-US" sz="2400" dirty="0">
              <a:solidFill>
                <a:schemeClr val="tx1"/>
              </a:solidFill>
            </a:endParaRPr>
          </a:p>
          <a:p>
            <a:pPr marL="285750" indent="-285750">
              <a:buFont typeface="Arial" panose="020B0604020202020204" pitchFamily="34" charset="0"/>
              <a:buChar char="•"/>
            </a:pPr>
            <a:r>
              <a:rPr lang="en-US" sz="2400" b="1" dirty="0">
                <a:solidFill>
                  <a:schemeClr val="tx1"/>
                </a:solidFill>
              </a:rPr>
              <a:t>ARGOS Trailer</a:t>
            </a:r>
            <a:r>
              <a:rPr lang="en-US" sz="2400" dirty="0">
                <a:solidFill>
                  <a:schemeClr val="tx1"/>
                </a:solidFill>
              </a:rPr>
              <a:t> – Trailer in Bldg. 9 containing sand and rocks selected to simulate lunar terrain.</a:t>
            </a:r>
          </a:p>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b="1" dirty="0">
                <a:solidFill>
                  <a:schemeClr val="tx1"/>
                </a:solidFill>
              </a:rPr>
              <a:t>Responsibilities:</a:t>
            </a:r>
          </a:p>
          <a:p>
            <a:pPr marL="742950" lvl="1" indent="-285750">
              <a:buFont typeface="Arial" panose="020B0604020202020204" pitchFamily="34" charset="0"/>
              <a:buChar char="•"/>
            </a:pPr>
            <a:r>
              <a:rPr lang="en-US" sz="2400" dirty="0">
                <a:solidFill>
                  <a:schemeClr val="tx1"/>
                </a:solidFill>
              </a:rPr>
              <a:t>Worked with lunar loads team to create a game plan for test day and delegate responsibilities.</a:t>
            </a:r>
          </a:p>
          <a:p>
            <a:pPr marL="742950" lvl="1" indent="-285750">
              <a:buFont typeface="Arial" panose="020B0604020202020204" pitchFamily="34" charset="0"/>
              <a:buChar char="•"/>
            </a:pPr>
            <a:r>
              <a:rPr lang="en-US" sz="2400" dirty="0">
                <a:solidFill>
                  <a:schemeClr val="tx1"/>
                </a:solidFill>
              </a:rPr>
              <a:t>Oversaw preparation, ensured equipment was gathered and working and written procedures were followed.</a:t>
            </a:r>
          </a:p>
          <a:p>
            <a:pPr marL="742950" lvl="1" indent="-285750">
              <a:buFont typeface="Arial" panose="020B0604020202020204" pitchFamily="34" charset="0"/>
              <a:buChar char="•"/>
            </a:pPr>
            <a:r>
              <a:rPr lang="en-US" sz="2400" dirty="0">
                <a:solidFill>
                  <a:schemeClr val="tx1"/>
                </a:solidFill>
              </a:rPr>
              <a:t>Oversaw test, updated run matrix, and ran DDR sensor.</a:t>
            </a:r>
          </a:p>
          <a:p>
            <a:pPr marL="285750" indent="-285750">
              <a:buFont typeface="Arial" panose="020B0604020202020204" pitchFamily="34" charset="0"/>
              <a:buChar char="•"/>
            </a:pPr>
            <a:endParaRPr lang="en-US" b="1" dirty="0">
              <a:solidFill>
                <a:schemeClr val="tx1"/>
              </a:solidFill>
            </a:endParaRPr>
          </a:p>
        </p:txBody>
      </p:sp>
    </p:spTree>
    <p:extLst>
      <p:ext uri="{BB962C8B-B14F-4D97-AF65-F5344CB8AC3E}">
        <p14:creationId xmlns:p14="http://schemas.microsoft.com/office/powerpoint/2010/main" val="3639794267"/>
      </p:ext>
    </p:extLst>
  </p:cSld>
  <p:clrMapOvr>
    <a:masterClrMapping/>
  </p:clrMapOvr>
  <mc:AlternateContent xmlns:mc="http://schemas.openxmlformats.org/markup-compatibility/2006" xmlns:p14="http://schemas.microsoft.com/office/powerpoint/2010/main">
    <mc:Choice Requires="p14">
      <p:transition spd="slow" p14:dur="2000" advTm="29758"/>
    </mc:Choice>
    <mc:Fallback xmlns="">
      <p:transition spd="slow" advTm="29758"/>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Test Conductor</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28</a:t>
            </a:fld>
            <a:endParaRPr lang="en-US" dirty="0"/>
          </a:p>
        </p:txBody>
      </p:sp>
      <p:pic>
        <p:nvPicPr>
          <p:cNvPr id="10" name="Picture 9">
            <a:extLst>
              <a:ext uri="{FF2B5EF4-FFF2-40B4-BE49-F238E27FC236}">
                <a16:creationId xmlns:a16="http://schemas.microsoft.com/office/drawing/2014/main" id="{BDB17640-CD66-F8D6-843A-A8CF5D0D8A45}"/>
              </a:ext>
            </a:extLst>
          </p:cNvPr>
          <p:cNvPicPr>
            <a:picLocks noChangeAspect="1"/>
          </p:cNvPicPr>
          <p:nvPr/>
        </p:nvPicPr>
        <p:blipFill rotWithShape="1">
          <a:blip r:embed="rId2"/>
          <a:srcRect l="5486" r="2604"/>
          <a:stretch/>
        </p:blipFill>
        <p:spPr>
          <a:xfrm rot="5400000">
            <a:off x="8949433" y="1627378"/>
            <a:ext cx="2031324" cy="2708991"/>
          </a:xfrm>
          <a:prstGeom prst="rect">
            <a:avLst/>
          </a:prstGeom>
          <a:ln w="28575">
            <a:solidFill>
              <a:srgbClr val="B0A286"/>
            </a:solidFill>
          </a:ln>
        </p:spPr>
      </p:pic>
      <p:pic>
        <p:nvPicPr>
          <p:cNvPr id="21" name="Picture 20">
            <a:extLst>
              <a:ext uri="{FF2B5EF4-FFF2-40B4-BE49-F238E27FC236}">
                <a16:creationId xmlns:a16="http://schemas.microsoft.com/office/drawing/2014/main" id="{88CE9578-6904-6C89-9CE1-55755511C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966211"/>
            <a:ext cx="3292604" cy="4390139"/>
          </a:xfrm>
          <a:prstGeom prst="rect">
            <a:avLst/>
          </a:prstGeom>
        </p:spPr>
      </p:pic>
      <p:pic>
        <p:nvPicPr>
          <p:cNvPr id="5" name="Picture 4">
            <a:extLst>
              <a:ext uri="{FF2B5EF4-FFF2-40B4-BE49-F238E27FC236}">
                <a16:creationId xmlns:a16="http://schemas.microsoft.com/office/drawing/2014/main" id="{13365C79-D3FC-5FE1-554B-F9749D9C2FBF}"/>
              </a:ext>
            </a:extLst>
          </p:cNvPr>
          <p:cNvPicPr>
            <a:picLocks noChangeAspect="1"/>
          </p:cNvPicPr>
          <p:nvPr/>
        </p:nvPicPr>
        <p:blipFill rotWithShape="1">
          <a:blip r:embed="rId4"/>
          <a:srcRect l="10230" r="19380"/>
          <a:stretch/>
        </p:blipFill>
        <p:spPr>
          <a:xfrm>
            <a:off x="8610598" y="4272682"/>
            <a:ext cx="2710231" cy="1919924"/>
          </a:xfrm>
          <a:prstGeom prst="rect">
            <a:avLst/>
          </a:prstGeom>
        </p:spPr>
      </p:pic>
      <p:pic>
        <p:nvPicPr>
          <p:cNvPr id="8" name="Picture 7">
            <a:extLst>
              <a:ext uri="{FF2B5EF4-FFF2-40B4-BE49-F238E27FC236}">
                <a16:creationId xmlns:a16="http://schemas.microsoft.com/office/drawing/2014/main" id="{DF57A4E9-E060-CB0C-4203-939194A42CA9}"/>
              </a:ext>
            </a:extLst>
          </p:cNvPr>
          <p:cNvPicPr>
            <a:picLocks noChangeAspect="1"/>
          </p:cNvPicPr>
          <p:nvPr/>
        </p:nvPicPr>
        <p:blipFill>
          <a:blip r:embed="rId5"/>
          <a:stretch>
            <a:fillRect/>
          </a:stretch>
        </p:blipFill>
        <p:spPr>
          <a:xfrm>
            <a:off x="4376945" y="1920427"/>
            <a:ext cx="3436020" cy="4572447"/>
          </a:xfrm>
          <a:prstGeom prst="rect">
            <a:avLst/>
          </a:prstGeom>
        </p:spPr>
      </p:pic>
    </p:spTree>
    <p:extLst>
      <p:ext uri="{BB962C8B-B14F-4D97-AF65-F5344CB8AC3E}">
        <p14:creationId xmlns:p14="http://schemas.microsoft.com/office/powerpoint/2010/main" val="1464814431"/>
      </p:ext>
    </p:extLst>
  </p:cSld>
  <p:clrMapOvr>
    <a:masterClrMapping/>
  </p:clrMapOvr>
  <mc:AlternateContent xmlns:mc="http://schemas.openxmlformats.org/markup-compatibility/2006" xmlns:p14="http://schemas.microsoft.com/office/powerpoint/2010/main">
    <mc:Choice Requires="p14">
      <p:transition spd="slow" p14:dur="2000" advTm="28528"/>
    </mc:Choice>
    <mc:Fallback xmlns="">
      <p:transition spd="slow" advTm="28528"/>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rgbClr val="D1C9B9">
              <a:alpha val="85000"/>
            </a:srgbClr>
          </a:solidFill>
        </p:spPr>
        <p:txBody>
          <a:bodyPr/>
          <a:lstStyle/>
          <a:p>
            <a:pPr algn="ctr"/>
            <a:r>
              <a:rPr lang="en-US" dirty="0"/>
              <a:t>Lunar Loads – Lessons Learned</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a:xfrm>
            <a:off x="8610600" y="6310312"/>
            <a:ext cx="2743200" cy="365125"/>
          </a:xfrm>
        </p:spPr>
        <p:txBody>
          <a:bodyPr/>
          <a:lstStyle/>
          <a:p>
            <a:fld id="{D277D530-36BC-4E49-ADF9-16CC409C8479}" type="slidenum">
              <a:rPr lang="en-US" smtClean="0"/>
              <a:t>29</a:t>
            </a:fld>
            <a:endParaRPr lang="en-US" dirty="0"/>
          </a:p>
        </p:txBody>
      </p:sp>
      <p:sp>
        <p:nvSpPr>
          <p:cNvPr id="3" name="TextBox 2">
            <a:extLst>
              <a:ext uri="{FF2B5EF4-FFF2-40B4-BE49-F238E27FC236}">
                <a16:creationId xmlns:a16="http://schemas.microsoft.com/office/drawing/2014/main" id="{2E4B19BF-824C-A6A9-25B8-B5B1A138B35A}"/>
              </a:ext>
            </a:extLst>
          </p:cNvPr>
          <p:cNvSpPr txBox="1"/>
          <p:nvPr/>
        </p:nvSpPr>
        <p:spPr>
          <a:xfrm>
            <a:off x="838200" y="1859339"/>
            <a:ext cx="10515600" cy="4093428"/>
          </a:xfrm>
          <a:prstGeom prst="rect">
            <a:avLst/>
          </a:prstGeom>
          <a:noFill/>
        </p:spPr>
        <p:txBody>
          <a:bodyPr wrap="square" numCol="2" rtlCol="0">
            <a:spAutoFit/>
          </a:bodyPr>
          <a:lstStyle/>
          <a:p>
            <a:r>
              <a:rPr lang="en-US" sz="2000" b="1" dirty="0">
                <a:solidFill>
                  <a:schemeClr val="bg1"/>
                </a:solidFill>
              </a:rPr>
              <a:t>Test Design Process</a:t>
            </a:r>
          </a:p>
          <a:p>
            <a:pPr marL="285750" indent="-285750">
              <a:buFont typeface="Arial" panose="020B0604020202020204" pitchFamily="34" charset="0"/>
              <a:buChar char="•"/>
            </a:pPr>
            <a:r>
              <a:rPr lang="en-US" sz="2000" dirty="0">
                <a:solidFill>
                  <a:schemeClr val="bg1"/>
                </a:solidFill>
              </a:rPr>
              <a:t>Experience with and exposure to procedures involved in formal engineering test processes</a:t>
            </a:r>
          </a:p>
          <a:p>
            <a:pPr marL="285750" indent="-285750">
              <a:buFont typeface="Arial" panose="020B0604020202020204" pitchFamily="34" charset="0"/>
              <a:buChar char="•"/>
            </a:pPr>
            <a:r>
              <a:rPr lang="en-US" sz="2000" dirty="0">
                <a:solidFill>
                  <a:schemeClr val="bg1"/>
                </a:solidFill>
              </a:rPr>
              <a:t>Learned about considerations for testing with human subjects</a:t>
            </a:r>
          </a:p>
          <a:p>
            <a:pPr marL="285750" indent="-285750">
              <a:buFont typeface="Arial" panose="020B0604020202020204" pitchFamily="34" charset="0"/>
              <a:buChar char="•"/>
            </a:pPr>
            <a:r>
              <a:rPr lang="en-US" sz="2000" dirty="0">
                <a:solidFill>
                  <a:schemeClr val="bg1"/>
                </a:solidFill>
              </a:rPr>
              <a:t>Experienced perspective of tests from the perspectives of a test subject, test conductor, and test director</a:t>
            </a:r>
          </a:p>
          <a:p>
            <a:pPr marL="285750" indent="-285750">
              <a:buFont typeface="Arial" panose="020B0604020202020204" pitchFamily="34" charset="0"/>
              <a:buChar char="•"/>
            </a:pPr>
            <a:r>
              <a:rPr lang="en-US" sz="2000" dirty="0">
                <a:solidFill>
                  <a:schemeClr val="bg1"/>
                </a:solidFill>
              </a:rPr>
              <a:t>Procedures for recording and analyzing test results, such as run matrices and a standard system for naming and organizing data</a:t>
            </a:r>
          </a:p>
          <a:p>
            <a:endParaRPr lang="en-US" sz="2000" dirty="0">
              <a:solidFill>
                <a:schemeClr val="bg1"/>
              </a:solidFill>
            </a:endParaRPr>
          </a:p>
          <a:p>
            <a:endParaRPr lang="en-US" sz="2000" dirty="0">
              <a:solidFill>
                <a:schemeClr val="bg1"/>
              </a:solidFill>
            </a:endParaRPr>
          </a:p>
          <a:p>
            <a:r>
              <a:rPr lang="en-US" sz="2000" b="1" dirty="0">
                <a:solidFill>
                  <a:schemeClr val="bg1"/>
                </a:solidFill>
              </a:rPr>
              <a:t>Teamwork</a:t>
            </a:r>
          </a:p>
          <a:p>
            <a:pPr marL="285750" indent="-285750">
              <a:buFont typeface="Arial" panose="020B0604020202020204" pitchFamily="34" charset="0"/>
              <a:buChar char="•"/>
            </a:pPr>
            <a:r>
              <a:rPr lang="en-US" sz="2000" dirty="0">
                <a:solidFill>
                  <a:schemeClr val="bg1"/>
                </a:solidFill>
              </a:rPr>
              <a:t>Collaborated with lunar loads team to support testing in a dynamic and fast-paced environment</a:t>
            </a:r>
          </a:p>
          <a:p>
            <a:r>
              <a:rPr lang="en-US" sz="2000" b="1" dirty="0">
                <a:solidFill>
                  <a:schemeClr val="bg1"/>
                </a:solidFill>
              </a:rPr>
              <a:t>Leadership</a:t>
            </a:r>
          </a:p>
          <a:p>
            <a:pPr marL="285750" indent="-285750">
              <a:buFont typeface="Arial" panose="020B0604020202020204" pitchFamily="34" charset="0"/>
              <a:buChar char="•"/>
            </a:pPr>
            <a:r>
              <a:rPr lang="en-US" sz="2000" dirty="0">
                <a:solidFill>
                  <a:schemeClr val="bg1"/>
                </a:solidFill>
              </a:rPr>
              <a:t>Coordinated and directed load case 7B with guidance from the lunar loads team</a:t>
            </a:r>
          </a:p>
          <a:p>
            <a:r>
              <a:rPr lang="en-US" sz="2000" b="1" dirty="0">
                <a:solidFill>
                  <a:schemeClr val="bg1"/>
                </a:solidFill>
              </a:rPr>
              <a:t>Instrumentation Control</a:t>
            </a:r>
          </a:p>
          <a:p>
            <a:pPr marL="285750" indent="-285750">
              <a:buFont typeface="Arial" panose="020B0604020202020204" pitchFamily="34" charset="0"/>
              <a:buChar char="•"/>
            </a:pPr>
            <a:r>
              <a:rPr lang="en-US" sz="2000" dirty="0">
                <a:solidFill>
                  <a:schemeClr val="bg1"/>
                </a:solidFill>
              </a:rPr>
              <a:t>Operation of Dynamic Data Recorder (DDR)</a:t>
            </a:r>
          </a:p>
          <a:p>
            <a:pPr marL="285750" indent="-285750">
              <a:buFont typeface="Arial" panose="020B0604020202020204" pitchFamily="34" charset="0"/>
              <a:buChar char="•"/>
            </a:pPr>
            <a:r>
              <a:rPr lang="en-US" sz="2000" dirty="0">
                <a:solidFill>
                  <a:schemeClr val="bg1"/>
                </a:solidFill>
              </a:rPr>
              <a:t>Operation of SLICE software and instruments (including load cells and accelerometers)</a:t>
            </a:r>
          </a:p>
        </p:txBody>
      </p:sp>
    </p:spTree>
    <p:extLst>
      <p:ext uri="{BB962C8B-B14F-4D97-AF65-F5344CB8AC3E}">
        <p14:creationId xmlns:p14="http://schemas.microsoft.com/office/powerpoint/2010/main" val="2026990727"/>
      </p:ext>
    </p:extLst>
  </p:cSld>
  <p:clrMapOvr>
    <a:masterClrMapping/>
  </p:clrMapOvr>
  <mc:AlternateContent xmlns:mc="http://schemas.openxmlformats.org/markup-compatibility/2006" xmlns:p14="http://schemas.microsoft.com/office/powerpoint/2010/main">
    <mc:Choice Requires="p14">
      <p:transition spd="slow" p14:dur="2000" advTm="56911"/>
    </mc:Choice>
    <mc:Fallback xmlns="">
      <p:transition spd="slow" advTm="56911"/>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a:t>Mooring Line &amp; Carabiner Friction Test</a:t>
            </a:r>
          </a:p>
        </p:txBody>
      </p:sp>
      <p:sp>
        <p:nvSpPr>
          <p:cNvPr id="4" name="Content Placeholder 3">
            <a:extLst>
              <a:ext uri="{FF2B5EF4-FFF2-40B4-BE49-F238E27FC236}">
                <a16:creationId xmlns:a16="http://schemas.microsoft.com/office/drawing/2014/main" id="{FD5920FF-7470-4135-A408-06A5D362D139}"/>
              </a:ext>
            </a:extLst>
          </p:cNvPr>
          <p:cNvSpPr>
            <a:spLocks noGrp="1"/>
          </p:cNvSpPr>
          <p:nvPr>
            <p:ph idx="1"/>
          </p:nvPr>
        </p:nvSpPr>
        <p:spPr>
          <a:solidFill>
            <a:schemeClr val="accent6">
              <a:lumMod val="40000"/>
              <a:lumOff val="60000"/>
              <a:alpha val="85000"/>
            </a:schemeClr>
          </a:solidFill>
          <a:ln w="19050">
            <a:solidFill>
              <a:schemeClr val="accent6"/>
            </a:solidFill>
          </a:ln>
        </p:spPr>
        <p:txBody>
          <a:bodyPr anchor="ctr">
            <a:normAutofit/>
          </a:bodyPr>
          <a:lstStyle/>
          <a:p>
            <a:pPr marL="0" indent="0">
              <a:buNone/>
            </a:pPr>
            <a:r>
              <a:rPr lang="en-US" sz="1800" b="1" dirty="0"/>
              <a:t>The Problem</a:t>
            </a:r>
            <a:r>
              <a:rPr lang="en-US" sz="1800" dirty="0"/>
              <a:t>: Astronauts slide down a mooring line onto a raft in the event of emergency egress from the top hatch of the Orion capsule. The analytical tension of this line is sensitive to the coefficient of friction, which is unknown.</a:t>
            </a:r>
            <a:endParaRPr lang="en-US" sz="1800" b="1" dirty="0"/>
          </a:p>
          <a:p>
            <a:pPr marL="0" indent="0">
              <a:buNone/>
            </a:pPr>
            <a:r>
              <a:rPr lang="en-US" sz="1800" b="1" dirty="0"/>
              <a:t>Objective</a:t>
            </a:r>
            <a:r>
              <a:rPr lang="en-US" sz="1800" dirty="0"/>
              <a:t>: Design, setup, and conduct a test to characterize the material properties of the nylon webbing used for Orion top hatch egress.</a:t>
            </a:r>
          </a:p>
          <a:p>
            <a:pPr marL="0" indent="0">
              <a:buNone/>
            </a:pPr>
            <a:r>
              <a:rPr lang="en-US" sz="1800" b="1" dirty="0"/>
              <a:t>Requirements</a:t>
            </a:r>
            <a:r>
              <a:rPr lang="en-US" sz="1800" dirty="0"/>
              <a:t>: Must pass a Test Readiness Review (TRR) and hazards analysis and characterize the coefficients of friction of the mooring line.</a:t>
            </a:r>
          </a:p>
          <a:p>
            <a:pPr marL="0" indent="0">
              <a:buNone/>
            </a:pPr>
            <a:r>
              <a:rPr lang="en-US" sz="1800" b="1" dirty="0"/>
              <a:t>Design</a:t>
            </a:r>
            <a:r>
              <a:rPr lang="en-US" sz="1800" dirty="0"/>
              <a:t>: Worked with subject matter experts, STL techs, and ES personnel to design and conduct a test on the STL strongback that would look at the coefficient of friction of the mooring line and its dependence on factors such as tension, weight applied, and moisture. Used early results to inform future runs when unexpected trends were discovered.</a:t>
            </a:r>
          </a:p>
          <a:p>
            <a:pPr marL="0" indent="0">
              <a:buNone/>
            </a:pPr>
            <a:r>
              <a:rPr lang="en-US" sz="1800" b="1" dirty="0"/>
              <a:t>Result</a:t>
            </a:r>
            <a:r>
              <a:rPr lang="en-US" sz="1800" dirty="0"/>
              <a:t>: Series of tests that determined the coefficient of static and dynamic </a:t>
            </a:r>
            <a:r>
              <a:rPr lang="en-US" sz="1800"/>
              <a:t>resistance</a:t>
            </a:r>
            <a:r>
              <a:rPr lang="en-US" sz="1800" dirty="0"/>
              <a:t>.</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30</a:t>
            </a:fld>
            <a:endParaRPr lang="en-US"/>
          </a:p>
        </p:txBody>
      </p:sp>
    </p:spTree>
    <p:extLst>
      <p:ext uri="{BB962C8B-B14F-4D97-AF65-F5344CB8AC3E}">
        <p14:creationId xmlns:p14="http://schemas.microsoft.com/office/powerpoint/2010/main" val="544209683"/>
      </p:ext>
    </p:extLst>
  </p:cSld>
  <p:clrMapOvr>
    <a:masterClrMapping/>
  </p:clrMapOvr>
  <mc:AlternateContent xmlns:mc="http://schemas.openxmlformats.org/markup-compatibility/2006" xmlns:p14="http://schemas.microsoft.com/office/powerpoint/2010/main">
    <mc:Choice Requires="p14">
      <p:transition spd="slow" p14:dur="2000" advTm="59148"/>
    </mc:Choice>
    <mc:Fallback xmlns="">
      <p:transition spd="slow" advTm="5914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a:t>Friction Test – Factors to Consider</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31</a:t>
            </a:fld>
            <a:endParaRPr lang="en-US"/>
          </a:p>
        </p:txBody>
      </p:sp>
      <p:graphicFrame>
        <p:nvGraphicFramePr>
          <p:cNvPr id="8" name="Diagram 7">
            <a:extLst>
              <a:ext uri="{FF2B5EF4-FFF2-40B4-BE49-F238E27FC236}">
                <a16:creationId xmlns:a16="http://schemas.microsoft.com/office/drawing/2014/main" id="{4A987758-14AC-DABA-D9A6-33A77B031424}"/>
              </a:ext>
            </a:extLst>
          </p:cNvPr>
          <p:cNvGraphicFramePr/>
          <p:nvPr>
            <p:extLst>
              <p:ext uri="{D42A27DB-BD31-4B8C-83A1-F6EECF244321}">
                <p14:modId xmlns:p14="http://schemas.microsoft.com/office/powerpoint/2010/main" val="1472566566"/>
              </p:ext>
            </p:extLst>
          </p:nvPr>
        </p:nvGraphicFramePr>
        <p:xfrm>
          <a:off x="838200" y="1882066"/>
          <a:ext cx="10515600" cy="4256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1317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3739">
        <p159:morph option="byObject"/>
      </p:transition>
    </mc:Choice>
    <mc:Fallback xmlns="">
      <p:transition spd="slow" advTm="13739">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a:t>Friction Test – The Challenge</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32</a:t>
            </a:fld>
            <a:endParaRPr lang="en-US"/>
          </a:p>
        </p:txBody>
      </p:sp>
      <p:pic>
        <p:nvPicPr>
          <p:cNvPr id="12" name="Content Placeholder 11">
            <a:extLst>
              <a:ext uri="{FF2B5EF4-FFF2-40B4-BE49-F238E27FC236}">
                <a16:creationId xmlns:a16="http://schemas.microsoft.com/office/drawing/2014/main" id="{DF022823-DE61-FF9B-3C35-D6949E82E270}"/>
              </a:ext>
            </a:extLst>
          </p:cNvPr>
          <p:cNvPicPr>
            <a:picLocks noGrp="1" noChangeAspect="1"/>
          </p:cNvPicPr>
          <p:nvPr>
            <p:ph idx="1"/>
          </p:nvPr>
        </p:nvPicPr>
        <p:blipFill rotWithShape="1">
          <a:blip r:embed="rId2"/>
          <a:srcRect l="1584" r="1420"/>
          <a:stretch/>
        </p:blipFill>
        <p:spPr>
          <a:xfrm>
            <a:off x="605658" y="3429001"/>
            <a:ext cx="2659119" cy="2055455"/>
          </a:xfrm>
          <a:ln w="28575">
            <a:solidFill>
              <a:schemeClr val="accent4"/>
            </a:solidFill>
          </a:ln>
        </p:spPr>
      </p:pic>
      <p:graphicFrame>
        <p:nvGraphicFramePr>
          <p:cNvPr id="13" name="Diagram 12">
            <a:extLst>
              <a:ext uri="{FF2B5EF4-FFF2-40B4-BE49-F238E27FC236}">
                <a16:creationId xmlns:a16="http://schemas.microsoft.com/office/drawing/2014/main" id="{A9CF3F84-CFA1-3AF8-6F0D-7490512541E7}"/>
              </a:ext>
            </a:extLst>
          </p:cNvPr>
          <p:cNvGraphicFramePr/>
          <p:nvPr>
            <p:extLst>
              <p:ext uri="{D42A27DB-BD31-4B8C-83A1-F6EECF244321}">
                <p14:modId xmlns:p14="http://schemas.microsoft.com/office/powerpoint/2010/main" val="2977255675"/>
              </p:ext>
            </p:extLst>
          </p:nvPr>
        </p:nvGraphicFramePr>
        <p:xfrm>
          <a:off x="605658" y="5707937"/>
          <a:ext cx="11040496" cy="6484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B84AAA1C-CDE7-4EFE-7BE6-AC94F04B1B4B}"/>
              </a:ext>
            </a:extLst>
          </p:cNvPr>
          <p:cNvPicPr>
            <a:picLocks noChangeAspect="1"/>
          </p:cNvPicPr>
          <p:nvPr/>
        </p:nvPicPr>
        <p:blipFill rotWithShape="1">
          <a:blip r:embed="rId8"/>
          <a:srcRect t="686" b="1"/>
          <a:stretch/>
        </p:blipFill>
        <p:spPr>
          <a:xfrm>
            <a:off x="3382201" y="3429000"/>
            <a:ext cx="2659119" cy="2055456"/>
          </a:xfrm>
          <a:prstGeom prst="rect">
            <a:avLst/>
          </a:prstGeom>
          <a:ln w="28575">
            <a:solidFill>
              <a:schemeClr val="accent4"/>
            </a:solidFill>
          </a:ln>
        </p:spPr>
      </p:pic>
      <p:pic>
        <p:nvPicPr>
          <p:cNvPr id="5" name="Picture 4" descr="A picture containing table, indoor, bag, plastic&#10;&#10;Description automatically generated">
            <a:extLst>
              <a:ext uri="{FF2B5EF4-FFF2-40B4-BE49-F238E27FC236}">
                <a16:creationId xmlns:a16="http://schemas.microsoft.com/office/drawing/2014/main" id="{25B49ED7-A36D-8390-4F48-4135A6B17026}"/>
              </a:ext>
            </a:extLst>
          </p:cNvPr>
          <p:cNvPicPr>
            <a:picLocks noChangeAspect="1"/>
          </p:cNvPicPr>
          <p:nvPr/>
        </p:nvPicPr>
        <p:blipFill rotWithShape="1">
          <a:blip r:embed="rId9">
            <a:extLst>
              <a:ext uri="{28A0092B-C50C-407E-A947-70E740481C1C}">
                <a14:useLocalDpi xmlns:a14="http://schemas.microsoft.com/office/drawing/2010/main" val="0"/>
              </a:ext>
            </a:extLst>
          </a:blip>
          <a:srcRect l="2973"/>
          <a:stretch/>
        </p:blipFill>
        <p:spPr>
          <a:xfrm>
            <a:off x="6184618" y="3429000"/>
            <a:ext cx="2659119" cy="2055456"/>
          </a:xfrm>
          <a:prstGeom prst="rect">
            <a:avLst/>
          </a:prstGeom>
          <a:ln w="28575">
            <a:solidFill>
              <a:schemeClr val="accent4"/>
            </a:solidFill>
          </a:ln>
        </p:spPr>
      </p:pic>
      <p:pic>
        <p:nvPicPr>
          <p:cNvPr id="2050" name="Picture 1">
            <a:extLst>
              <a:ext uri="{FF2B5EF4-FFF2-40B4-BE49-F238E27FC236}">
                <a16:creationId xmlns:a16="http://schemas.microsoft.com/office/drawing/2014/main" id="{3B7E9265-8A27-39F7-EF07-765DF5CBCA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17305" r="17305"/>
          <a:stretch/>
        </p:blipFill>
        <p:spPr bwMode="auto">
          <a:xfrm>
            <a:off x="8987036" y="3429000"/>
            <a:ext cx="2659118" cy="2055456"/>
          </a:xfrm>
          <a:prstGeom prst="rect">
            <a:avLst/>
          </a:prstGeom>
          <a:ln w="28575">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233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3214">
        <p159:morph option="byObject"/>
      </p:transition>
    </mc:Choice>
    <mc:Fallback xmlns="">
      <p:transition spd="slow" advTm="13214">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7" name="Picture 6" descr="A picture containing text, person, child&#10;&#10;Description automatically generated">
            <a:extLst>
              <a:ext uri="{FF2B5EF4-FFF2-40B4-BE49-F238E27FC236}">
                <a16:creationId xmlns:a16="http://schemas.microsoft.com/office/drawing/2014/main" id="{A88998DB-469D-74A6-E82E-2FB754C9CAE7}"/>
              </a:ext>
            </a:extLst>
          </p:cNvPr>
          <p:cNvPicPr>
            <a:picLocks noChangeAspect="1"/>
          </p:cNvPicPr>
          <p:nvPr/>
        </p:nvPicPr>
        <p:blipFill rotWithShape="1">
          <a:blip r:embed="rId3">
            <a:extLst>
              <a:ext uri="{28A0092B-C50C-407E-A947-70E740481C1C}">
                <a14:useLocalDpi xmlns:a14="http://schemas.microsoft.com/office/drawing/2010/main" val="0"/>
              </a:ext>
            </a:extLst>
          </a:blip>
          <a:srcRect b="13921"/>
          <a:stretch/>
        </p:blipFill>
        <p:spPr>
          <a:xfrm>
            <a:off x="2769650" y="2055813"/>
            <a:ext cx="6731485" cy="4345827"/>
          </a:xfrm>
          <a:prstGeom prst="rect">
            <a:avLst/>
          </a:prstGeom>
        </p:spPr>
      </p:pic>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dirty="0"/>
              <a:t>Friction Test – Test Setup</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33</a:t>
            </a:fld>
            <a:endParaRPr lang="en-US"/>
          </a:p>
        </p:txBody>
      </p:sp>
      <p:sp>
        <p:nvSpPr>
          <p:cNvPr id="11" name="Flowchart: Process 10">
            <a:extLst>
              <a:ext uri="{FF2B5EF4-FFF2-40B4-BE49-F238E27FC236}">
                <a16:creationId xmlns:a16="http://schemas.microsoft.com/office/drawing/2014/main" id="{3DA57A21-B8A9-27D0-750D-36426C7750F5}"/>
              </a:ext>
            </a:extLst>
          </p:cNvPr>
          <p:cNvSpPr/>
          <p:nvPr/>
        </p:nvSpPr>
        <p:spPr>
          <a:xfrm>
            <a:off x="4954970" y="1900171"/>
            <a:ext cx="2610035" cy="657308"/>
          </a:xfrm>
          <a:prstGeom prst="flowChartProcess">
            <a:avLst/>
          </a:prstGeom>
          <a:solidFill>
            <a:srgbClr val="5B90A8"/>
          </a:solidFill>
          <a:ln>
            <a:solidFill>
              <a:schemeClr val="accent6">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t>Line is stretched between two Unistrut supports </a:t>
            </a:r>
          </a:p>
        </p:txBody>
      </p:sp>
      <p:sp>
        <p:nvSpPr>
          <p:cNvPr id="12" name="Flowchart: Process 11">
            <a:extLst>
              <a:ext uri="{FF2B5EF4-FFF2-40B4-BE49-F238E27FC236}">
                <a16:creationId xmlns:a16="http://schemas.microsoft.com/office/drawing/2014/main" id="{6C7A70B9-BA1D-8043-CC0D-88FF3550D77A}"/>
              </a:ext>
            </a:extLst>
          </p:cNvPr>
          <p:cNvSpPr/>
          <p:nvPr/>
        </p:nvSpPr>
        <p:spPr>
          <a:xfrm>
            <a:off x="9040622" y="5317359"/>
            <a:ext cx="2610035" cy="550415"/>
          </a:xfrm>
          <a:prstGeom prst="flowChartProcess">
            <a:avLst/>
          </a:prstGeom>
          <a:solidFill>
            <a:srgbClr val="5B90A8"/>
          </a:solidFill>
          <a:ln>
            <a:solidFill>
              <a:schemeClr val="accent6">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t>Test conductor pulls spring scale and gets reading</a:t>
            </a:r>
          </a:p>
        </p:txBody>
      </p:sp>
      <p:sp>
        <p:nvSpPr>
          <p:cNvPr id="13" name="Flowchart: Process 12">
            <a:extLst>
              <a:ext uri="{FF2B5EF4-FFF2-40B4-BE49-F238E27FC236}">
                <a16:creationId xmlns:a16="http://schemas.microsoft.com/office/drawing/2014/main" id="{E1E9A0EE-BC25-900C-1E17-53D4A1212698}"/>
              </a:ext>
            </a:extLst>
          </p:cNvPr>
          <p:cNvSpPr/>
          <p:nvPr/>
        </p:nvSpPr>
        <p:spPr>
          <a:xfrm>
            <a:off x="5089772" y="2893698"/>
            <a:ext cx="2610035" cy="550415"/>
          </a:xfrm>
          <a:prstGeom prst="flowChartProcess">
            <a:avLst/>
          </a:prstGeom>
          <a:solidFill>
            <a:srgbClr val="5B90A8"/>
          </a:solidFill>
          <a:ln>
            <a:solidFill>
              <a:schemeClr val="accent6">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t>Weights loaded onto hook system connected to carabiner</a:t>
            </a:r>
          </a:p>
        </p:txBody>
      </p:sp>
      <p:sp>
        <p:nvSpPr>
          <p:cNvPr id="14" name="Flowchart: Process 13">
            <a:extLst>
              <a:ext uri="{FF2B5EF4-FFF2-40B4-BE49-F238E27FC236}">
                <a16:creationId xmlns:a16="http://schemas.microsoft.com/office/drawing/2014/main" id="{1F1E33F5-1F05-8246-0058-3B90FC28FADB}"/>
              </a:ext>
            </a:extLst>
          </p:cNvPr>
          <p:cNvSpPr/>
          <p:nvPr/>
        </p:nvSpPr>
        <p:spPr>
          <a:xfrm>
            <a:off x="310025" y="4302646"/>
            <a:ext cx="2610035" cy="550415"/>
          </a:xfrm>
          <a:prstGeom prst="flowChartProcess">
            <a:avLst/>
          </a:prstGeom>
          <a:solidFill>
            <a:srgbClr val="5B90A8"/>
          </a:solidFill>
          <a:ln>
            <a:solidFill>
              <a:schemeClr val="accent6">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a:t>In-line load cell measures tension in line. Line is fastened to load cell using a climbing knot</a:t>
            </a:r>
          </a:p>
        </p:txBody>
      </p:sp>
      <p:sp>
        <p:nvSpPr>
          <p:cNvPr id="15" name="Flowchart: Process 14">
            <a:extLst>
              <a:ext uri="{FF2B5EF4-FFF2-40B4-BE49-F238E27FC236}">
                <a16:creationId xmlns:a16="http://schemas.microsoft.com/office/drawing/2014/main" id="{BBF341E8-5672-C118-1D90-A143742D0689}"/>
              </a:ext>
            </a:extLst>
          </p:cNvPr>
          <p:cNvSpPr/>
          <p:nvPr/>
        </p:nvSpPr>
        <p:spPr>
          <a:xfrm>
            <a:off x="9473957" y="3029075"/>
            <a:ext cx="2610035" cy="550415"/>
          </a:xfrm>
          <a:prstGeom prst="flowChartProcess">
            <a:avLst/>
          </a:prstGeom>
          <a:solidFill>
            <a:srgbClr val="5B90A8"/>
          </a:solidFill>
          <a:ln>
            <a:solidFill>
              <a:schemeClr val="accent6">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a:t>Line is pretensioned using a ratchet</a:t>
            </a:r>
          </a:p>
        </p:txBody>
      </p:sp>
      <p:cxnSp>
        <p:nvCxnSpPr>
          <p:cNvPr id="19" name="Straight Arrow Connector 18">
            <a:extLst>
              <a:ext uri="{FF2B5EF4-FFF2-40B4-BE49-F238E27FC236}">
                <a16:creationId xmlns:a16="http://schemas.microsoft.com/office/drawing/2014/main" id="{6C11A797-3195-A312-3E11-C3FB4FD002F0}"/>
              </a:ext>
            </a:extLst>
          </p:cNvPr>
          <p:cNvCxnSpPr>
            <a:cxnSpLocks/>
            <a:stCxn id="12" idx="0"/>
          </p:cNvCxnSpPr>
          <p:nvPr/>
        </p:nvCxnSpPr>
        <p:spPr>
          <a:xfrm flipH="1" flipV="1">
            <a:off x="8876967" y="4850055"/>
            <a:ext cx="1468673" cy="467304"/>
          </a:xfrm>
          <a:prstGeom prst="straightConnector1">
            <a:avLst/>
          </a:prstGeom>
          <a:ln w="38100">
            <a:solidFill>
              <a:srgbClr val="5B90A8"/>
            </a:solidFill>
            <a:tailEnd type="triangle"/>
          </a:ln>
        </p:spPr>
        <p:style>
          <a:lnRef idx="1">
            <a:schemeClr val="accent4"/>
          </a:lnRef>
          <a:fillRef idx="0">
            <a:schemeClr val="accent4"/>
          </a:fillRef>
          <a:effectRef idx="0">
            <a:schemeClr val="accent4"/>
          </a:effectRef>
          <a:fontRef idx="minor">
            <a:schemeClr val="tx1"/>
          </a:fontRef>
        </p:style>
      </p:cxnSp>
      <p:cxnSp>
        <p:nvCxnSpPr>
          <p:cNvPr id="25" name="Straight Arrow Connector 24">
            <a:extLst>
              <a:ext uri="{FF2B5EF4-FFF2-40B4-BE49-F238E27FC236}">
                <a16:creationId xmlns:a16="http://schemas.microsoft.com/office/drawing/2014/main" id="{9D8FA4BA-2E1B-5AA8-CDFF-ED4D7A67A8A9}"/>
              </a:ext>
            </a:extLst>
          </p:cNvPr>
          <p:cNvCxnSpPr>
            <a:stCxn id="13" idx="2"/>
          </p:cNvCxnSpPr>
          <p:nvPr/>
        </p:nvCxnSpPr>
        <p:spPr>
          <a:xfrm>
            <a:off x="6394790" y="3444113"/>
            <a:ext cx="14800" cy="227721"/>
          </a:xfrm>
          <a:prstGeom prst="straightConnector1">
            <a:avLst/>
          </a:prstGeom>
          <a:ln w="38100">
            <a:solidFill>
              <a:srgbClr val="5B90A8"/>
            </a:solidFill>
            <a:tailEnd type="triangle"/>
          </a:ln>
        </p:spPr>
        <p:style>
          <a:lnRef idx="1">
            <a:schemeClr val="accent4"/>
          </a:lnRef>
          <a:fillRef idx="0">
            <a:schemeClr val="accent4"/>
          </a:fillRef>
          <a:effectRef idx="0">
            <a:schemeClr val="accent4"/>
          </a:effectRef>
          <a:fontRef idx="minor">
            <a:schemeClr val="tx1"/>
          </a:fontRef>
        </p:style>
      </p:cxnSp>
      <p:cxnSp>
        <p:nvCxnSpPr>
          <p:cNvPr id="27" name="Straight Arrow Connector 26">
            <a:extLst>
              <a:ext uri="{FF2B5EF4-FFF2-40B4-BE49-F238E27FC236}">
                <a16:creationId xmlns:a16="http://schemas.microsoft.com/office/drawing/2014/main" id="{AF8AFEAE-49CA-F386-06F1-09C8A3D882F2}"/>
              </a:ext>
            </a:extLst>
          </p:cNvPr>
          <p:cNvCxnSpPr>
            <a:cxnSpLocks/>
            <a:stCxn id="11" idx="1"/>
          </p:cNvCxnSpPr>
          <p:nvPr/>
        </p:nvCxnSpPr>
        <p:spPr>
          <a:xfrm flipH="1">
            <a:off x="3914775" y="2228825"/>
            <a:ext cx="1040195" cy="1200175"/>
          </a:xfrm>
          <a:prstGeom prst="straightConnector1">
            <a:avLst/>
          </a:prstGeom>
          <a:ln w="38100">
            <a:solidFill>
              <a:srgbClr val="5B90A8"/>
            </a:solidFill>
            <a:tailEnd type="triangle"/>
          </a:ln>
        </p:spPr>
        <p:style>
          <a:lnRef idx="1">
            <a:schemeClr val="accent4"/>
          </a:lnRef>
          <a:fillRef idx="0">
            <a:schemeClr val="accent4"/>
          </a:fillRef>
          <a:effectRef idx="0">
            <a:schemeClr val="accent4"/>
          </a:effectRef>
          <a:fontRef idx="minor">
            <a:schemeClr val="tx1"/>
          </a:fontRef>
        </p:style>
      </p:cxnSp>
      <p:cxnSp>
        <p:nvCxnSpPr>
          <p:cNvPr id="29" name="Straight Arrow Connector 28">
            <a:extLst>
              <a:ext uri="{FF2B5EF4-FFF2-40B4-BE49-F238E27FC236}">
                <a16:creationId xmlns:a16="http://schemas.microsoft.com/office/drawing/2014/main" id="{F97BA7B7-3B14-F397-8488-A3D591C3B4B7}"/>
              </a:ext>
            </a:extLst>
          </p:cNvPr>
          <p:cNvCxnSpPr>
            <a:cxnSpLocks/>
            <a:stCxn id="11" idx="3"/>
          </p:cNvCxnSpPr>
          <p:nvPr/>
        </p:nvCxnSpPr>
        <p:spPr>
          <a:xfrm>
            <a:off x="7565005" y="2228825"/>
            <a:ext cx="1015105" cy="732077"/>
          </a:xfrm>
          <a:prstGeom prst="straightConnector1">
            <a:avLst/>
          </a:prstGeom>
          <a:ln w="38100">
            <a:solidFill>
              <a:srgbClr val="5B90A8"/>
            </a:solidFill>
            <a:tailEnd type="triangle"/>
          </a:ln>
        </p:spPr>
        <p:style>
          <a:lnRef idx="1">
            <a:schemeClr val="accent4"/>
          </a:lnRef>
          <a:fillRef idx="0">
            <a:schemeClr val="accent4"/>
          </a:fillRef>
          <a:effectRef idx="0">
            <a:schemeClr val="accent4"/>
          </a:effectRef>
          <a:fontRef idx="minor">
            <a:schemeClr val="tx1"/>
          </a:fontRef>
        </p:style>
      </p:cxnSp>
      <p:cxnSp>
        <p:nvCxnSpPr>
          <p:cNvPr id="31" name="Straight Arrow Connector 30">
            <a:extLst>
              <a:ext uri="{FF2B5EF4-FFF2-40B4-BE49-F238E27FC236}">
                <a16:creationId xmlns:a16="http://schemas.microsoft.com/office/drawing/2014/main" id="{7D2E6F25-8208-58A5-59A6-5A49C0B0EDFA}"/>
              </a:ext>
            </a:extLst>
          </p:cNvPr>
          <p:cNvCxnSpPr>
            <a:cxnSpLocks/>
            <a:stCxn id="14" idx="0"/>
          </p:cNvCxnSpPr>
          <p:nvPr/>
        </p:nvCxnSpPr>
        <p:spPr>
          <a:xfrm flipV="1">
            <a:off x="1615043" y="3211033"/>
            <a:ext cx="1305017" cy="1091613"/>
          </a:xfrm>
          <a:prstGeom prst="straightConnector1">
            <a:avLst/>
          </a:prstGeom>
          <a:ln w="38100">
            <a:solidFill>
              <a:srgbClr val="5B90A8"/>
            </a:solidFill>
            <a:tailEnd type="triangle"/>
          </a:ln>
        </p:spPr>
        <p:style>
          <a:lnRef idx="1">
            <a:schemeClr val="accent4"/>
          </a:lnRef>
          <a:fillRef idx="0">
            <a:schemeClr val="accent4"/>
          </a:fillRef>
          <a:effectRef idx="0">
            <a:schemeClr val="accent4"/>
          </a:effectRef>
          <a:fontRef idx="minor">
            <a:schemeClr val="tx1"/>
          </a:fontRef>
        </p:style>
      </p:cxnSp>
      <p:cxnSp>
        <p:nvCxnSpPr>
          <p:cNvPr id="33" name="Straight Arrow Connector 32">
            <a:extLst>
              <a:ext uri="{FF2B5EF4-FFF2-40B4-BE49-F238E27FC236}">
                <a16:creationId xmlns:a16="http://schemas.microsoft.com/office/drawing/2014/main" id="{3C9A8DC5-4D66-95AE-231A-6697D5CEF61A}"/>
              </a:ext>
            </a:extLst>
          </p:cNvPr>
          <p:cNvCxnSpPr>
            <a:cxnSpLocks/>
            <a:stCxn id="15" idx="1"/>
          </p:cNvCxnSpPr>
          <p:nvPr/>
        </p:nvCxnSpPr>
        <p:spPr>
          <a:xfrm flipH="1" flipV="1">
            <a:off x="8357961" y="3288471"/>
            <a:ext cx="1115996" cy="15812"/>
          </a:xfrm>
          <a:prstGeom prst="straightConnector1">
            <a:avLst/>
          </a:prstGeom>
          <a:ln w="38100">
            <a:solidFill>
              <a:srgbClr val="5B90A8"/>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025720922"/>
      </p:ext>
    </p:extLst>
  </p:cSld>
  <p:clrMapOvr>
    <a:masterClrMapping/>
  </p:clrMapOvr>
  <mc:AlternateContent xmlns:mc="http://schemas.openxmlformats.org/markup-compatibility/2006" xmlns:p14="http://schemas.microsoft.com/office/powerpoint/2010/main">
    <mc:Choice Requires="p14">
      <p:transition spd="slow" p14:dur="2000" advTm="33923"/>
    </mc:Choice>
    <mc:Fallback xmlns="">
      <p:transition spd="slow" advTm="3392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a:lstStyle/>
          <a:p>
            <a:pPr algn="ctr"/>
            <a:r>
              <a:rPr lang="en-US"/>
              <a:t>Friction Test – Setup Revisions</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34</a:t>
            </a:fld>
            <a:endParaRPr lang="en-US"/>
          </a:p>
        </p:txBody>
      </p:sp>
      <p:sp>
        <p:nvSpPr>
          <p:cNvPr id="4" name="Flowchart: Process 3">
            <a:extLst>
              <a:ext uri="{FF2B5EF4-FFF2-40B4-BE49-F238E27FC236}">
                <a16:creationId xmlns:a16="http://schemas.microsoft.com/office/drawing/2014/main" id="{17037EBE-08ED-69CA-9B12-18580C50BD59}"/>
              </a:ext>
            </a:extLst>
          </p:cNvPr>
          <p:cNvSpPr/>
          <p:nvPr/>
        </p:nvSpPr>
        <p:spPr>
          <a:xfrm>
            <a:off x="838200" y="1949116"/>
            <a:ext cx="10515600" cy="1779685"/>
          </a:xfrm>
          <a:prstGeom prst="flowChartProcess">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During setup, it was noted that the vertical support trusses did not prevent lateral bending of the </a:t>
            </a:r>
            <a:r>
              <a:rPr lang="en-US" err="1">
                <a:solidFill>
                  <a:schemeClr val="tx1"/>
                </a:solidFill>
              </a:rPr>
              <a:t>Unistruts</a:t>
            </a:r>
            <a:r>
              <a:rPr lang="en-US">
                <a:solidFill>
                  <a:schemeClr val="tx1"/>
                </a:solidFill>
              </a:rPr>
              <a:t> </a:t>
            </a:r>
            <a:r>
              <a:rPr lang="en-US" dirty="0">
                <a:solidFill>
                  <a:schemeClr val="tx1"/>
                </a:solidFill>
              </a:rPr>
              <a:t>due to tensioning the line.</a:t>
            </a:r>
          </a:p>
          <a:p>
            <a:pPr marL="285750" indent="-285750">
              <a:buFont typeface="Arial" panose="020B0604020202020204" pitchFamily="34" charset="0"/>
              <a:buChar char="•"/>
            </a:pPr>
            <a:r>
              <a:rPr lang="en-US" dirty="0">
                <a:solidFill>
                  <a:schemeClr val="tx1"/>
                </a:solidFill>
              </a:rPr>
              <a:t>A steel beam was cut to length and drilled with holes to allow it to be secured overhead on top of the </a:t>
            </a:r>
            <a:r>
              <a:rPr lang="en-US" err="1">
                <a:solidFill>
                  <a:schemeClr val="tx1"/>
                </a:solidFill>
              </a:rPr>
              <a:t>Unistruts</a:t>
            </a:r>
            <a:r>
              <a:rPr lang="en-US">
                <a:solidFill>
                  <a:schemeClr val="tx1"/>
                </a:solidFill>
              </a:rPr>
              <a:t> </a:t>
            </a:r>
            <a:r>
              <a:rPr lang="en-US" dirty="0">
                <a:solidFill>
                  <a:schemeClr val="tx1"/>
                </a:solidFill>
              </a:rPr>
              <a:t>at several points.</a:t>
            </a:r>
          </a:p>
          <a:p>
            <a:pPr marL="285750" indent="-285750">
              <a:buFont typeface="Arial" panose="020B0604020202020204" pitchFamily="34" charset="0"/>
              <a:buChar char="•"/>
            </a:pPr>
            <a:r>
              <a:rPr lang="en-US" dirty="0">
                <a:solidFill>
                  <a:schemeClr val="tx1"/>
                </a:solidFill>
              </a:rPr>
              <a:t>This beam goes into compression when the mooring line is tensioned, preventing the </a:t>
            </a:r>
            <a:r>
              <a:rPr lang="en-US" err="1">
                <a:solidFill>
                  <a:schemeClr val="tx1"/>
                </a:solidFill>
              </a:rPr>
              <a:t>Unistruts</a:t>
            </a:r>
            <a:r>
              <a:rPr lang="en-US" dirty="0">
                <a:solidFill>
                  <a:schemeClr val="tx1"/>
                </a:solidFill>
              </a:rPr>
              <a:t> from moving.</a:t>
            </a:r>
          </a:p>
        </p:txBody>
      </p:sp>
      <p:pic>
        <p:nvPicPr>
          <p:cNvPr id="6" name="Picture 5" descr="A picture containing floor&#10;&#10;Description automatically generated">
            <a:extLst>
              <a:ext uri="{FF2B5EF4-FFF2-40B4-BE49-F238E27FC236}">
                <a16:creationId xmlns:a16="http://schemas.microsoft.com/office/drawing/2014/main" id="{58322BAC-0503-25B2-8239-5CF8C9BD8F59}"/>
              </a:ext>
            </a:extLst>
          </p:cNvPr>
          <p:cNvPicPr>
            <a:picLocks noChangeAspect="1"/>
          </p:cNvPicPr>
          <p:nvPr/>
        </p:nvPicPr>
        <p:blipFill rotWithShape="1">
          <a:blip r:embed="rId3">
            <a:extLst>
              <a:ext uri="{28A0092B-C50C-407E-A947-70E740481C1C}">
                <a14:useLocalDpi xmlns:a14="http://schemas.microsoft.com/office/drawing/2010/main" val="0"/>
              </a:ext>
            </a:extLst>
          </a:blip>
          <a:srcRect b="30351"/>
          <a:stretch/>
        </p:blipFill>
        <p:spPr>
          <a:xfrm>
            <a:off x="1982113" y="4147842"/>
            <a:ext cx="2992112" cy="1997300"/>
          </a:xfrm>
          <a:prstGeom prst="rect">
            <a:avLst/>
          </a:prstGeom>
        </p:spPr>
      </p:pic>
      <p:pic>
        <p:nvPicPr>
          <p:cNvPr id="9" name="Picture 8" descr="A picture containing person, indoor&#10;&#10;Description automatically generated">
            <a:extLst>
              <a:ext uri="{FF2B5EF4-FFF2-40B4-BE49-F238E27FC236}">
                <a16:creationId xmlns:a16="http://schemas.microsoft.com/office/drawing/2014/main" id="{A5E9CCC7-FEEA-1F4E-CE15-26A557FF5802}"/>
              </a:ext>
            </a:extLst>
          </p:cNvPr>
          <p:cNvPicPr>
            <a:picLocks noChangeAspect="1"/>
          </p:cNvPicPr>
          <p:nvPr/>
        </p:nvPicPr>
        <p:blipFill rotWithShape="1">
          <a:blip r:embed="rId4">
            <a:extLst>
              <a:ext uri="{28A0092B-C50C-407E-A947-70E740481C1C}">
                <a14:useLocalDpi xmlns:a14="http://schemas.microsoft.com/office/drawing/2010/main" val="0"/>
              </a:ext>
            </a:extLst>
          </a:blip>
          <a:srcRect r="14228" b="32368"/>
          <a:stretch/>
        </p:blipFill>
        <p:spPr>
          <a:xfrm>
            <a:off x="8293509" y="4169441"/>
            <a:ext cx="3377382" cy="1997300"/>
          </a:xfrm>
          <a:prstGeom prst="rect">
            <a:avLst/>
          </a:prstGeom>
        </p:spPr>
      </p:pic>
      <p:pic>
        <p:nvPicPr>
          <p:cNvPr id="12" name="Picture 11" descr="A picture containing ground, outdoor, sidewalk, way&#10;&#10;Description automatically generated">
            <a:extLst>
              <a:ext uri="{FF2B5EF4-FFF2-40B4-BE49-F238E27FC236}">
                <a16:creationId xmlns:a16="http://schemas.microsoft.com/office/drawing/2014/main" id="{F0025AEF-7187-BF32-C7A3-7B074CD6C2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161" y="4147843"/>
            <a:ext cx="1497975" cy="1997299"/>
          </a:xfrm>
          <a:prstGeom prst="rect">
            <a:avLst/>
          </a:prstGeom>
        </p:spPr>
      </p:pic>
      <p:pic>
        <p:nvPicPr>
          <p:cNvPr id="16" name="Picture 15" descr="A picture containing person&#10;&#10;Description automatically generated">
            <a:extLst>
              <a:ext uri="{FF2B5EF4-FFF2-40B4-BE49-F238E27FC236}">
                <a16:creationId xmlns:a16="http://schemas.microsoft.com/office/drawing/2014/main" id="{8A65F4A7-28D6-3991-6B15-0512811EBA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7202" y="4147842"/>
            <a:ext cx="1497976" cy="1997300"/>
          </a:xfrm>
          <a:prstGeom prst="rect">
            <a:avLst/>
          </a:prstGeom>
        </p:spPr>
      </p:pic>
      <p:pic>
        <p:nvPicPr>
          <p:cNvPr id="8" name="Picture 2">
            <a:extLst>
              <a:ext uri="{FF2B5EF4-FFF2-40B4-BE49-F238E27FC236}">
                <a16:creationId xmlns:a16="http://schemas.microsoft.com/office/drawing/2014/main" id="{0EFEC67E-D3F7-2923-1590-672391216A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3590" y="4169441"/>
            <a:ext cx="1496132" cy="19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917386"/>
      </p:ext>
    </p:extLst>
  </p:cSld>
  <p:clrMapOvr>
    <a:masterClrMapping/>
  </p:clrMapOvr>
  <mc:AlternateContent xmlns:mc="http://schemas.openxmlformats.org/markup-compatibility/2006" xmlns:p14="http://schemas.microsoft.com/office/powerpoint/2010/main">
    <mc:Choice Requires="p14">
      <p:transition spd="slow" p14:dur="2000" advTm="47211"/>
    </mc:Choice>
    <mc:Fallback xmlns="">
      <p:transition spd="slow" advTm="47211"/>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a:lstStyle/>
          <a:p>
            <a:pPr algn="ctr"/>
            <a:r>
              <a:rPr lang="en-US"/>
              <a:t>Friction Test – Setup Revisions</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35</a:t>
            </a:fld>
            <a:endParaRPr lang="en-US"/>
          </a:p>
        </p:txBody>
      </p:sp>
      <p:graphicFrame>
        <p:nvGraphicFramePr>
          <p:cNvPr id="32" name="Diagram 31">
            <a:extLst>
              <a:ext uri="{FF2B5EF4-FFF2-40B4-BE49-F238E27FC236}">
                <a16:creationId xmlns:a16="http://schemas.microsoft.com/office/drawing/2014/main" id="{A8208994-ACFC-26B9-BC3E-8533D8BAC1FC}"/>
              </a:ext>
            </a:extLst>
          </p:cNvPr>
          <p:cNvGraphicFramePr/>
          <p:nvPr>
            <p:extLst>
              <p:ext uri="{D42A27DB-BD31-4B8C-83A1-F6EECF244321}">
                <p14:modId xmlns:p14="http://schemas.microsoft.com/office/powerpoint/2010/main" val="2707677325"/>
              </p:ext>
            </p:extLst>
          </p:nvPr>
        </p:nvGraphicFramePr>
        <p:xfrm>
          <a:off x="0" y="1690688"/>
          <a:ext cx="12192000" cy="520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1698526"/>
      </p:ext>
    </p:extLst>
  </p:cSld>
  <p:clrMapOvr>
    <a:masterClrMapping/>
  </p:clrMapOvr>
  <mc:AlternateContent xmlns:mc="http://schemas.openxmlformats.org/markup-compatibility/2006" xmlns:p14="http://schemas.microsoft.com/office/powerpoint/2010/main">
    <mc:Choice Requires="p14">
      <p:transition spd="slow" p14:dur="2000" advTm="41744"/>
    </mc:Choice>
    <mc:Fallback xmlns="">
      <p:transition spd="slow" advTm="41744"/>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a:lstStyle/>
          <a:p>
            <a:pPr algn="ctr"/>
            <a:r>
              <a:rPr lang="en-US" dirty="0"/>
              <a:t>Friction Test – Testing Process</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36</a:t>
            </a:fld>
            <a:endParaRPr lang="en-US"/>
          </a:p>
        </p:txBody>
      </p:sp>
      <p:graphicFrame>
        <p:nvGraphicFramePr>
          <p:cNvPr id="7" name="Diagram 6">
            <a:extLst>
              <a:ext uri="{FF2B5EF4-FFF2-40B4-BE49-F238E27FC236}">
                <a16:creationId xmlns:a16="http://schemas.microsoft.com/office/drawing/2014/main" id="{A4FA3580-B2EF-1119-1DBB-8A7CBCDB48A1}"/>
              </a:ext>
            </a:extLst>
          </p:cNvPr>
          <p:cNvGraphicFramePr/>
          <p:nvPr>
            <p:extLst>
              <p:ext uri="{D42A27DB-BD31-4B8C-83A1-F6EECF244321}">
                <p14:modId xmlns:p14="http://schemas.microsoft.com/office/powerpoint/2010/main" val="2564189675"/>
              </p:ext>
            </p:extLst>
          </p:nvPr>
        </p:nvGraphicFramePr>
        <p:xfrm>
          <a:off x="838200" y="2388093"/>
          <a:ext cx="10515600" cy="31776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7632688"/>
      </p:ext>
    </p:extLst>
  </p:cSld>
  <p:clrMapOvr>
    <a:masterClrMapping/>
  </p:clrMapOvr>
  <mc:AlternateContent xmlns:mc="http://schemas.openxmlformats.org/markup-compatibility/2006" xmlns:p14="http://schemas.microsoft.com/office/powerpoint/2010/main">
    <mc:Choice Requires="p14">
      <p:transition spd="slow" p14:dur="2000" advTm="18538"/>
    </mc:Choice>
    <mc:Fallback xmlns="">
      <p:transition spd="slow" advTm="18538"/>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38200" y="354651"/>
            <a:ext cx="10515600" cy="1325563"/>
          </a:xfrm>
          <a:solidFill>
            <a:schemeClr val="accent6">
              <a:lumMod val="40000"/>
              <a:lumOff val="60000"/>
              <a:alpha val="85000"/>
            </a:schemeClr>
          </a:solidFill>
          <a:ln w="19050">
            <a:solidFill>
              <a:schemeClr val="accent6"/>
            </a:solidFill>
          </a:ln>
        </p:spPr>
        <p:txBody>
          <a:bodyPr/>
          <a:lstStyle/>
          <a:p>
            <a:pPr algn="ctr"/>
            <a:r>
              <a:rPr lang="en-US" dirty="0"/>
              <a:t>Friction Test – Coefficient of Resistance</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37</a:t>
            </a:fld>
            <a:endParaRPr lang="en-US"/>
          </a:p>
        </p:txBody>
      </p:sp>
      <p:sp>
        <p:nvSpPr>
          <p:cNvPr id="8" name="Rectangle 7">
            <a:extLst>
              <a:ext uri="{FF2B5EF4-FFF2-40B4-BE49-F238E27FC236}">
                <a16:creationId xmlns:a16="http://schemas.microsoft.com/office/drawing/2014/main" id="{9F904A1B-D2C6-911C-831B-27FA7219470D}"/>
              </a:ext>
            </a:extLst>
          </p:cNvPr>
          <p:cNvSpPr/>
          <p:nvPr/>
        </p:nvSpPr>
        <p:spPr>
          <a:xfrm>
            <a:off x="6890756" y="1840741"/>
            <a:ext cx="4898098" cy="457339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b="1" dirty="0">
                <a:solidFill>
                  <a:schemeClr val="tx1"/>
                </a:solidFill>
              </a:rPr>
              <a:t>Coefficient of Resistance (</a:t>
            </a:r>
            <a:r>
              <a:rPr lang="en-US" b="1" dirty="0" err="1">
                <a:solidFill>
                  <a:schemeClr val="tx1"/>
                </a:solidFill>
              </a:rPr>
              <a:t>CoR</a:t>
            </a:r>
            <a:r>
              <a:rPr lang="en-US" b="1" dirty="0">
                <a:solidFill>
                  <a:schemeClr val="tx1"/>
                </a:solidFill>
              </a:rPr>
              <a:t>):</a:t>
            </a:r>
            <a:r>
              <a:rPr lang="en-US" dirty="0">
                <a:solidFill>
                  <a:schemeClr val="tx1"/>
                </a:solidFill>
              </a:rPr>
              <a:t> Cumulative effect of all resistive forces impeding motion of the carabiner along the line.</a:t>
            </a:r>
          </a:p>
          <a:p>
            <a:pPr marL="285750" indent="-285750">
              <a:buFont typeface="Arial" panose="020B0604020202020204" pitchFamily="34" charset="0"/>
              <a:buChar char="•"/>
            </a:pPr>
            <a:r>
              <a:rPr lang="en-US" b="1" dirty="0">
                <a:solidFill>
                  <a:schemeClr val="tx1"/>
                </a:solidFill>
              </a:rPr>
              <a:t>Starting Tension (ST)</a:t>
            </a:r>
            <a:r>
              <a:rPr lang="en-US" dirty="0">
                <a:solidFill>
                  <a:schemeClr val="tx1"/>
                </a:solidFill>
              </a:rPr>
              <a:t>: The tension the line was ratcheted to before tests began.</a:t>
            </a:r>
          </a:p>
          <a:p>
            <a:pPr marL="285750" indent="-285750">
              <a:buFont typeface="Arial" panose="020B0604020202020204" pitchFamily="34" charset="0"/>
              <a:buChar char="•"/>
            </a:pPr>
            <a:r>
              <a:rPr lang="en-US" b="1" dirty="0">
                <a:solidFill>
                  <a:schemeClr val="tx1"/>
                </a:solidFill>
              </a:rPr>
              <a:t>Data Displayed: </a:t>
            </a:r>
            <a:r>
              <a:rPr lang="en-US" dirty="0">
                <a:solidFill>
                  <a:schemeClr val="tx1"/>
                </a:solidFill>
              </a:rPr>
              <a:t>Averaged </a:t>
            </a:r>
            <a:r>
              <a:rPr lang="en-US">
                <a:solidFill>
                  <a:schemeClr val="tx1"/>
                </a:solidFill>
              </a:rPr>
              <a:t>Coefficient </a:t>
            </a:r>
            <a:r>
              <a:rPr lang="en-US" dirty="0">
                <a:solidFill>
                  <a:schemeClr val="tx1"/>
                </a:solidFill>
              </a:rPr>
              <a:t>of </a:t>
            </a:r>
            <a:r>
              <a:rPr lang="en-US">
                <a:solidFill>
                  <a:schemeClr val="tx1"/>
                </a:solidFill>
              </a:rPr>
              <a:t>Resistance </a:t>
            </a:r>
            <a:r>
              <a:rPr lang="en-US" dirty="0">
                <a:solidFill>
                  <a:schemeClr val="tx1"/>
                </a:solidFill>
              </a:rPr>
              <a:t>(of 3 </a:t>
            </a:r>
            <a:r>
              <a:rPr lang="en-US">
                <a:solidFill>
                  <a:schemeClr val="tx1"/>
                </a:solidFill>
              </a:rPr>
              <a:t>runs</a:t>
            </a:r>
            <a:r>
              <a:rPr lang="en-US" dirty="0">
                <a:solidFill>
                  <a:schemeClr val="tx1"/>
                </a:solidFill>
              </a:rPr>
              <a:t>) for each starting tension plotted versus weight applied</a:t>
            </a:r>
            <a:r>
              <a:rPr lang="en-US">
                <a:solidFill>
                  <a:schemeClr val="tx1"/>
                </a:solidFill>
              </a:rPr>
              <a:t>.</a:t>
            </a:r>
            <a:endParaRPr lang="en-US" dirty="0">
              <a:solidFill>
                <a:schemeClr val="tx1"/>
              </a:solidFill>
            </a:endParaRPr>
          </a:p>
          <a:p>
            <a:pPr marL="285750" indent="-285750">
              <a:buFont typeface="Arial" panose="020B0604020202020204" pitchFamily="34" charset="0"/>
              <a:buChar char="•"/>
            </a:pPr>
            <a:r>
              <a:rPr lang="en-US" b="1" dirty="0">
                <a:solidFill>
                  <a:schemeClr val="tx1"/>
                </a:solidFill>
              </a:rPr>
              <a:t>Results:</a:t>
            </a:r>
            <a:r>
              <a:rPr lang="en-US" dirty="0">
                <a:solidFill>
                  <a:schemeClr val="tx1"/>
                </a:solidFill>
              </a:rPr>
              <a:t> Dynamic tends to be slightly higher than static coefficient, and both are under 0.3. </a:t>
            </a:r>
          </a:p>
          <a:p>
            <a:pPr marL="285750" indent="-285750">
              <a:buFont typeface="Arial" panose="020B0604020202020204" pitchFamily="34" charset="0"/>
              <a:buChar char="•"/>
            </a:pPr>
            <a:r>
              <a:rPr lang="en-US" b="1" dirty="0">
                <a:solidFill>
                  <a:schemeClr val="tx1"/>
                </a:solidFill>
              </a:rPr>
              <a:t>Notes: </a:t>
            </a:r>
            <a:r>
              <a:rPr lang="en-US" dirty="0">
                <a:solidFill>
                  <a:schemeClr val="tx1"/>
                </a:solidFill>
              </a:rPr>
              <a:t>Dynamic friction increases rapidly as the carabiner is pulled further from the center of the line.</a:t>
            </a:r>
            <a:endParaRPr lang="en-US" b="1" dirty="0">
              <a:solidFill>
                <a:schemeClr val="tx1"/>
              </a:solidFill>
            </a:endParaRPr>
          </a:p>
        </p:txBody>
      </p:sp>
      <p:graphicFrame>
        <p:nvGraphicFramePr>
          <p:cNvPr id="26" name="Table 26">
            <a:extLst>
              <a:ext uri="{FF2B5EF4-FFF2-40B4-BE49-F238E27FC236}">
                <a16:creationId xmlns:a16="http://schemas.microsoft.com/office/drawing/2014/main" id="{86E2701F-3059-0888-DBBD-3B1080BB5873}"/>
              </a:ext>
            </a:extLst>
          </p:cNvPr>
          <p:cNvGraphicFramePr>
            <a:graphicFrameLocks noGrp="1"/>
          </p:cNvGraphicFramePr>
          <p:nvPr>
            <p:extLst>
              <p:ext uri="{D42A27DB-BD31-4B8C-83A1-F6EECF244321}">
                <p14:modId xmlns:p14="http://schemas.microsoft.com/office/powerpoint/2010/main" val="1778253164"/>
              </p:ext>
            </p:extLst>
          </p:nvPr>
        </p:nvGraphicFramePr>
        <p:xfrm>
          <a:off x="403146" y="5777998"/>
          <a:ext cx="6283404" cy="636139"/>
        </p:xfrm>
        <a:graphic>
          <a:graphicData uri="http://schemas.openxmlformats.org/drawingml/2006/table">
            <a:tbl>
              <a:tblPr firstRow="1" bandRow="1">
                <a:tableStyleId>{93296810-A885-4BE3-A3E7-6D5BEEA58F35}</a:tableStyleId>
              </a:tblPr>
              <a:tblGrid>
                <a:gridCol w="2094468">
                  <a:extLst>
                    <a:ext uri="{9D8B030D-6E8A-4147-A177-3AD203B41FA5}">
                      <a16:colId xmlns:a16="http://schemas.microsoft.com/office/drawing/2014/main" val="2031525056"/>
                    </a:ext>
                  </a:extLst>
                </a:gridCol>
                <a:gridCol w="2094468">
                  <a:extLst>
                    <a:ext uri="{9D8B030D-6E8A-4147-A177-3AD203B41FA5}">
                      <a16:colId xmlns:a16="http://schemas.microsoft.com/office/drawing/2014/main" val="4231277079"/>
                    </a:ext>
                  </a:extLst>
                </a:gridCol>
                <a:gridCol w="2094468">
                  <a:extLst>
                    <a:ext uri="{9D8B030D-6E8A-4147-A177-3AD203B41FA5}">
                      <a16:colId xmlns:a16="http://schemas.microsoft.com/office/drawing/2014/main" val="148414293"/>
                    </a:ext>
                  </a:extLst>
                </a:gridCol>
              </a:tblGrid>
              <a:tr h="343718">
                <a:tc>
                  <a:txBody>
                    <a:bodyPr/>
                    <a:lstStyle/>
                    <a:p>
                      <a:endParaRPr lang="en-US" sz="1200"/>
                    </a:p>
                  </a:txBody>
                  <a:tcPr/>
                </a:tc>
                <a:tc>
                  <a:txBody>
                    <a:bodyPr/>
                    <a:lstStyle/>
                    <a:p>
                      <a:r>
                        <a:rPr lang="en-US" sz="1200" dirty="0"/>
                        <a:t> Static </a:t>
                      </a:r>
                      <a:r>
                        <a:rPr lang="en-US" sz="1200" dirty="0" err="1"/>
                        <a:t>CoR</a:t>
                      </a:r>
                      <a:endParaRPr lang="en-US" sz="1200" dirty="0"/>
                    </a:p>
                  </a:txBody>
                  <a:tcPr/>
                </a:tc>
                <a:tc>
                  <a:txBody>
                    <a:bodyPr/>
                    <a:lstStyle/>
                    <a:p>
                      <a:r>
                        <a:rPr lang="en-US" sz="1200" dirty="0"/>
                        <a:t>Dynamic </a:t>
                      </a:r>
                      <a:r>
                        <a:rPr lang="en-US" sz="1200" dirty="0" err="1"/>
                        <a:t>CoR</a:t>
                      </a:r>
                      <a:endParaRPr lang="en-US" sz="1200" dirty="0"/>
                    </a:p>
                  </a:txBody>
                  <a:tcPr/>
                </a:tc>
                <a:extLst>
                  <a:ext uri="{0D108BD9-81ED-4DB2-BD59-A6C34878D82A}">
                    <a16:rowId xmlns:a16="http://schemas.microsoft.com/office/drawing/2014/main" val="166469652"/>
                  </a:ext>
                </a:extLst>
              </a:tr>
              <a:tr h="292421">
                <a:tc>
                  <a:txBody>
                    <a:bodyPr/>
                    <a:lstStyle/>
                    <a:p>
                      <a:r>
                        <a:rPr lang="en-US" sz="1200" dirty="0"/>
                        <a:t>Average value</a:t>
                      </a:r>
                    </a:p>
                  </a:txBody>
                  <a:tcPr/>
                </a:tc>
                <a:tc>
                  <a:txBody>
                    <a:bodyPr/>
                    <a:lstStyle/>
                    <a:p>
                      <a:r>
                        <a:rPr lang="en-US" sz="1200" kern="1200" dirty="0">
                          <a:solidFill>
                            <a:schemeClr val="dk1"/>
                          </a:solidFill>
                          <a:latin typeface="+mn-lt"/>
                          <a:ea typeface="+mn-ea"/>
                          <a:cs typeface="+mn-cs"/>
                        </a:rPr>
                        <a:t>0.19</a:t>
                      </a:r>
                    </a:p>
                  </a:txBody>
                  <a:tcPr/>
                </a:tc>
                <a:tc>
                  <a:txBody>
                    <a:bodyPr/>
                    <a:lstStyle/>
                    <a:p>
                      <a:pPr marL="0" algn="l" defTabSz="914400" rtl="0" eaLnBrk="1" fontAlgn="b" latinLnBrk="0" hangingPunct="1"/>
                      <a:r>
                        <a:rPr lang="en-US" sz="1200" kern="1200" dirty="0">
                          <a:solidFill>
                            <a:schemeClr val="dk1"/>
                          </a:solidFill>
                          <a:latin typeface="+mn-lt"/>
                          <a:ea typeface="+mn-ea"/>
                          <a:cs typeface="+mn-cs"/>
                        </a:rPr>
                        <a:t>   0.22</a:t>
                      </a:r>
                    </a:p>
                  </a:txBody>
                  <a:tcPr marL="0" marR="0" marT="0" marB="0" anchor="ctr"/>
                </a:tc>
                <a:extLst>
                  <a:ext uri="{0D108BD9-81ED-4DB2-BD59-A6C34878D82A}">
                    <a16:rowId xmlns:a16="http://schemas.microsoft.com/office/drawing/2014/main" val="4128995830"/>
                  </a:ext>
                </a:extLst>
              </a:tr>
            </a:tbl>
          </a:graphicData>
        </a:graphic>
      </p:graphicFrame>
      <p:pic>
        <p:nvPicPr>
          <p:cNvPr id="12" name="Picture 11">
            <a:extLst>
              <a:ext uri="{FF2B5EF4-FFF2-40B4-BE49-F238E27FC236}">
                <a16:creationId xmlns:a16="http://schemas.microsoft.com/office/drawing/2014/main" id="{CF0DBAC9-CBA5-2E5C-04C3-1FAD2341AF09}"/>
              </a:ext>
            </a:extLst>
          </p:cNvPr>
          <p:cNvPicPr>
            <a:picLocks noChangeAspect="1"/>
          </p:cNvPicPr>
          <p:nvPr/>
        </p:nvPicPr>
        <p:blipFill>
          <a:blip r:embed="rId3"/>
          <a:stretch>
            <a:fillRect/>
          </a:stretch>
        </p:blipFill>
        <p:spPr>
          <a:xfrm>
            <a:off x="366731" y="1840741"/>
            <a:ext cx="6356234" cy="3582605"/>
          </a:xfrm>
          <a:prstGeom prst="rect">
            <a:avLst/>
          </a:prstGeom>
        </p:spPr>
      </p:pic>
      <p:cxnSp>
        <p:nvCxnSpPr>
          <p:cNvPr id="6" name="Straight Connector 5">
            <a:extLst>
              <a:ext uri="{FF2B5EF4-FFF2-40B4-BE49-F238E27FC236}">
                <a16:creationId xmlns:a16="http://schemas.microsoft.com/office/drawing/2014/main" id="{9F4082C0-375B-0792-6F07-E86B45A95053}"/>
              </a:ext>
            </a:extLst>
          </p:cNvPr>
          <p:cNvCxnSpPr/>
          <p:nvPr/>
        </p:nvCxnSpPr>
        <p:spPr>
          <a:xfrm>
            <a:off x="1387151" y="2519265"/>
            <a:ext cx="3159967"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0DDACF6-95AE-5793-BE07-28FF4A90DB5C}"/>
              </a:ext>
            </a:extLst>
          </p:cNvPr>
          <p:cNvSpPr txBox="1"/>
          <p:nvPr/>
        </p:nvSpPr>
        <p:spPr>
          <a:xfrm>
            <a:off x="4547118" y="2388460"/>
            <a:ext cx="1244082" cy="261610"/>
          </a:xfrm>
          <a:prstGeom prst="rect">
            <a:avLst/>
          </a:prstGeom>
          <a:noFill/>
        </p:spPr>
        <p:txBody>
          <a:bodyPr wrap="square" rtlCol="0">
            <a:spAutoFit/>
          </a:bodyPr>
          <a:lstStyle/>
          <a:p>
            <a:r>
              <a:rPr lang="en-US" sz="1050">
                <a:solidFill>
                  <a:srgbClr val="FF0000"/>
                </a:solidFill>
              </a:rPr>
              <a:t>Limit </a:t>
            </a:r>
          </a:p>
        </p:txBody>
      </p:sp>
    </p:spTree>
    <p:extLst>
      <p:ext uri="{BB962C8B-B14F-4D97-AF65-F5344CB8AC3E}">
        <p14:creationId xmlns:p14="http://schemas.microsoft.com/office/powerpoint/2010/main" val="1137356349"/>
      </p:ext>
    </p:extLst>
  </p:cSld>
  <p:clrMapOvr>
    <a:masterClrMapping/>
  </p:clrMapOvr>
  <mc:AlternateContent xmlns:mc="http://schemas.openxmlformats.org/markup-compatibility/2006" xmlns:p14="http://schemas.microsoft.com/office/powerpoint/2010/main">
    <mc:Choice Requires="p14">
      <p:transition spd="slow" p14:dur="2000" advTm="34753"/>
    </mc:Choice>
    <mc:Fallback xmlns="">
      <p:transition spd="slow" advTm="34753"/>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38200" y="354651"/>
            <a:ext cx="10515600" cy="1325563"/>
          </a:xfrm>
          <a:solidFill>
            <a:schemeClr val="accent6">
              <a:lumMod val="40000"/>
              <a:lumOff val="60000"/>
              <a:alpha val="85000"/>
            </a:schemeClr>
          </a:solidFill>
          <a:ln w="19050">
            <a:solidFill>
              <a:schemeClr val="accent6"/>
            </a:solidFill>
          </a:ln>
        </p:spPr>
        <p:txBody>
          <a:bodyPr/>
          <a:lstStyle/>
          <a:p>
            <a:pPr algn="ctr"/>
            <a:r>
              <a:rPr lang="en-US" dirty="0"/>
              <a:t>Friction Test – Wet vs. Dry</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38</a:t>
            </a:fld>
            <a:endParaRPr lang="en-US"/>
          </a:p>
        </p:txBody>
      </p:sp>
      <p:sp>
        <p:nvSpPr>
          <p:cNvPr id="8" name="Rectangle 7">
            <a:extLst>
              <a:ext uri="{FF2B5EF4-FFF2-40B4-BE49-F238E27FC236}">
                <a16:creationId xmlns:a16="http://schemas.microsoft.com/office/drawing/2014/main" id="{9F904A1B-D2C6-911C-831B-27FA7219470D}"/>
              </a:ext>
            </a:extLst>
          </p:cNvPr>
          <p:cNvSpPr/>
          <p:nvPr/>
        </p:nvSpPr>
        <p:spPr>
          <a:xfrm>
            <a:off x="609600" y="5177785"/>
            <a:ext cx="11176447" cy="132556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marL="285750" indent="-285750">
              <a:buFont typeface="Arial" panose="020B0604020202020204" pitchFamily="34" charset="0"/>
              <a:buChar char="•"/>
            </a:pPr>
            <a:r>
              <a:rPr lang="en-US" sz="1500" b="1" dirty="0">
                <a:solidFill>
                  <a:schemeClr val="tx1"/>
                </a:solidFill>
              </a:rPr>
              <a:t>Methods: </a:t>
            </a:r>
            <a:r>
              <a:rPr lang="en-US" sz="1500" dirty="0">
                <a:solidFill>
                  <a:schemeClr val="tx1"/>
                </a:solidFill>
              </a:rPr>
              <a:t>Line was </a:t>
            </a:r>
            <a:r>
              <a:rPr lang="en-US" sz="1500">
                <a:solidFill>
                  <a:schemeClr val="tx1"/>
                </a:solidFill>
              </a:rPr>
              <a:t>wetted </a:t>
            </a:r>
            <a:r>
              <a:rPr lang="en-US" sz="1500" dirty="0">
                <a:solidFill>
                  <a:schemeClr val="tx1"/>
                </a:solidFill>
              </a:rPr>
              <a:t>with a soaked </a:t>
            </a:r>
            <a:r>
              <a:rPr lang="en-US" sz="1500">
                <a:solidFill>
                  <a:schemeClr val="tx1"/>
                </a:solidFill>
              </a:rPr>
              <a:t>paper </a:t>
            </a:r>
            <a:r>
              <a:rPr lang="en-US" sz="1500" dirty="0">
                <a:solidFill>
                  <a:schemeClr val="tx1"/>
                </a:solidFill>
              </a:rPr>
              <a:t>towel before </a:t>
            </a:r>
            <a:r>
              <a:rPr lang="en-US" sz="1500">
                <a:solidFill>
                  <a:schemeClr val="tx1"/>
                </a:solidFill>
              </a:rPr>
              <a:t>testing </a:t>
            </a:r>
            <a:r>
              <a:rPr lang="en-US" sz="1500" dirty="0">
                <a:solidFill>
                  <a:schemeClr val="tx1"/>
                </a:solidFill>
              </a:rPr>
              <a:t>and </a:t>
            </a:r>
            <a:r>
              <a:rPr lang="en-US" sz="1500">
                <a:solidFill>
                  <a:schemeClr val="tx1"/>
                </a:solidFill>
              </a:rPr>
              <a:t>rewetted </a:t>
            </a:r>
            <a:r>
              <a:rPr lang="en-US" sz="1500" dirty="0">
                <a:solidFill>
                  <a:schemeClr val="tx1"/>
                </a:solidFill>
              </a:rPr>
              <a:t>periodically. Results were compared with dry </a:t>
            </a:r>
            <a:r>
              <a:rPr lang="en-US" sz="1500">
                <a:solidFill>
                  <a:schemeClr val="tx1"/>
                </a:solidFill>
              </a:rPr>
              <a:t>line </a:t>
            </a:r>
            <a:r>
              <a:rPr lang="en-US" sz="1500" dirty="0">
                <a:solidFill>
                  <a:schemeClr val="tx1"/>
                </a:solidFill>
              </a:rPr>
              <a:t>tests.</a:t>
            </a:r>
            <a:endParaRPr lang="en-US" sz="1500">
              <a:solidFill>
                <a:schemeClr val="tx1"/>
              </a:solidFill>
            </a:endParaRPr>
          </a:p>
          <a:p>
            <a:pPr marL="285750" indent="-285750">
              <a:buFont typeface="Arial" panose="020B0604020202020204" pitchFamily="34" charset="0"/>
              <a:buChar char="•"/>
            </a:pPr>
            <a:endParaRPr lang="en-US" sz="1500" b="1" dirty="0">
              <a:solidFill>
                <a:schemeClr val="tx1"/>
              </a:solidFill>
            </a:endParaRPr>
          </a:p>
          <a:p>
            <a:endParaRPr lang="en-US" sz="1500" b="1">
              <a:solidFill>
                <a:schemeClr val="tx1"/>
              </a:solidFill>
            </a:endParaRPr>
          </a:p>
          <a:p>
            <a:pPr marL="285750" indent="-285750">
              <a:buFont typeface="Arial" panose="020B0604020202020204" pitchFamily="34" charset="0"/>
              <a:buChar char="•"/>
            </a:pPr>
            <a:r>
              <a:rPr lang="en-US" sz="1500" b="1" dirty="0">
                <a:solidFill>
                  <a:schemeClr val="tx1"/>
                </a:solidFill>
              </a:rPr>
              <a:t>Results</a:t>
            </a:r>
            <a:r>
              <a:rPr lang="en-US" sz="1500" dirty="0">
                <a:solidFill>
                  <a:schemeClr val="tx1"/>
                </a:solidFill>
              </a:rPr>
              <a:t> – The coefficients of friction were slightly higher for the wet line for both cases. Test conductors noted that they perceived the carabiner to be easier to move, but recorded values were higher.</a:t>
            </a:r>
            <a:endParaRPr lang="en-US" sz="1500" b="1" dirty="0">
              <a:solidFill>
                <a:schemeClr val="tx1"/>
              </a:solidFill>
            </a:endParaRPr>
          </a:p>
        </p:txBody>
      </p:sp>
      <p:pic>
        <p:nvPicPr>
          <p:cNvPr id="11" name="Picture 10">
            <a:extLst>
              <a:ext uri="{FF2B5EF4-FFF2-40B4-BE49-F238E27FC236}">
                <a16:creationId xmlns:a16="http://schemas.microsoft.com/office/drawing/2014/main" id="{F24EEE58-7705-B31B-067A-7E6001CC721E}"/>
              </a:ext>
            </a:extLst>
          </p:cNvPr>
          <p:cNvPicPr>
            <a:picLocks noChangeAspect="1"/>
          </p:cNvPicPr>
          <p:nvPr/>
        </p:nvPicPr>
        <p:blipFill>
          <a:blip r:embed="rId3"/>
          <a:stretch>
            <a:fillRect/>
          </a:stretch>
        </p:blipFill>
        <p:spPr>
          <a:xfrm>
            <a:off x="609599" y="1933054"/>
            <a:ext cx="5504119" cy="2994521"/>
          </a:xfrm>
          <a:prstGeom prst="rect">
            <a:avLst/>
          </a:prstGeom>
        </p:spPr>
      </p:pic>
      <p:pic>
        <p:nvPicPr>
          <p:cNvPr id="13" name="Picture 12">
            <a:extLst>
              <a:ext uri="{FF2B5EF4-FFF2-40B4-BE49-F238E27FC236}">
                <a16:creationId xmlns:a16="http://schemas.microsoft.com/office/drawing/2014/main" id="{B783CC99-8EE9-781D-5E3A-303DA4AEC67B}"/>
              </a:ext>
            </a:extLst>
          </p:cNvPr>
          <p:cNvPicPr>
            <a:picLocks noChangeAspect="1"/>
          </p:cNvPicPr>
          <p:nvPr/>
        </p:nvPicPr>
        <p:blipFill>
          <a:blip r:embed="rId4"/>
          <a:stretch>
            <a:fillRect/>
          </a:stretch>
        </p:blipFill>
        <p:spPr>
          <a:xfrm>
            <a:off x="6286928" y="1930424"/>
            <a:ext cx="5499119" cy="2994521"/>
          </a:xfrm>
          <a:prstGeom prst="rect">
            <a:avLst/>
          </a:prstGeom>
        </p:spPr>
      </p:pic>
      <p:sp>
        <p:nvSpPr>
          <p:cNvPr id="4" name="TextBox 3">
            <a:extLst>
              <a:ext uri="{FF2B5EF4-FFF2-40B4-BE49-F238E27FC236}">
                <a16:creationId xmlns:a16="http://schemas.microsoft.com/office/drawing/2014/main" id="{330580A3-B7D0-7B43-3138-060DEB5DD72C}"/>
              </a:ext>
            </a:extLst>
          </p:cNvPr>
          <p:cNvSpPr txBox="1"/>
          <p:nvPr/>
        </p:nvSpPr>
        <p:spPr>
          <a:xfrm>
            <a:off x="5061507" y="4726884"/>
            <a:ext cx="1225421" cy="215444"/>
          </a:xfrm>
          <a:prstGeom prst="rect">
            <a:avLst/>
          </a:prstGeom>
          <a:noFill/>
        </p:spPr>
        <p:txBody>
          <a:bodyPr wrap="square" rtlCol="0">
            <a:spAutoFit/>
          </a:bodyPr>
          <a:lstStyle/>
          <a:p>
            <a:r>
              <a:rPr lang="en-US" sz="800"/>
              <a:t>(ST – Starting Tension)</a:t>
            </a:r>
          </a:p>
        </p:txBody>
      </p:sp>
      <p:sp>
        <p:nvSpPr>
          <p:cNvPr id="6" name="TextBox 5">
            <a:extLst>
              <a:ext uri="{FF2B5EF4-FFF2-40B4-BE49-F238E27FC236}">
                <a16:creationId xmlns:a16="http://schemas.microsoft.com/office/drawing/2014/main" id="{E9AAF7FB-C1E6-E9AA-B012-A40988A3AAEC}"/>
              </a:ext>
            </a:extLst>
          </p:cNvPr>
          <p:cNvSpPr txBox="1"/>
          <p:nvPr/>
        </p:nvSpPr>
        <p:spPr>
          <a:xfrm>
            <a:off x="10733836" y="4718193"/>
            <a:ext cx="1225421" cy="215444"/>
          </a:xfrm>
          <a:prstGeom prst="rect">
            <a:avLst/>
          </a:prstGeom>
          <a:noFill/>
        </p:spPr>
        <p:txBody>
          <a:bodyPr wrap="square" rtlCol="0">
            <a:spAutoFit/>
          </a:bodyPr>
          <a:lstStyle/>
          <a:p>
            <a:r>
              <a:rPr lang="en-US" sz="800"/>
              <a:t>(ST – Starting Tension)</a:t>
            </a:r>
          </a:p>
        </p:txBody>
      </p:sp>
      <p:cxnSp>
        <p:nvCxnSpPr>
          <p:cNvPr id="7" name="Straight Connector 6">
            <a:extLst>
              <a:ext uri="{FF2B5EF4-FFF2-40B4-BE49-F238E27FC236}">
                <a16:creationId xmlns:a16="http://schemas.microsoft.com/office/drawing/2014/main" id="{11110823-5284-7AD6-D573-622047F10817}"/>
              </a:ext>
            </a:extLst>
          </p:cNvPr>
          <p:cNvCxnSpPr/>
          <p:nvPr/>
        </p:nvCxnSpPr>
        <p:spPr>
          <a:xfrm>
            <a:off x="7085045" y="2363755"/>
            <a:ext cx="3159967"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23900EB-AF20-4D8A-F684-E5256DA7FCFE}"/>
              </a:ext>
            </a:extLst>
          </p:cNvPr>
          <p:cNvSpPr txBox="1"/>
          <p:nvPr/>
        </p:nvSpPr>
        <p:spPr>
          <a:xfrm>
            <a:off x="10245012" y="2232950"/>
            <a:ext cx="1244082" cy="261610"/>
          </a:xfrm>
          <a:prstGeom prst="rect">
            <a:avLst/>
          </a:prstGeom>
          <a:noFill/>
        </p:spPr>
        <p:txBody>
          <a:bodyPr wrap="square" rtlCol="0">
            <a:spAutoFit/>
          </a:bodyPr>
          <a:lstStyle/>
          <a:p>
            <a:r>
              <a:rPr lang="en-US" sz="1050">
                <a:solidFill>
                  <a:srgbClr val="FF0000"/>
                </a:solidFill>
              </a:rPr>
              <a:t>Limit </a:t>
            </a:r>
          </a:p>
        </p:txBody>
      </p:sp>
    </p:spTree>
    <p:extLst>
      <p:ext uri="{BB962C8B-B14F-4D97-AF65-F5344CB8AC3E}">
        <p14:creationId xmlns:p14="http://schemas.microsoft.com/office/powerpoint/2010/main" val="3590754040"/>
      </p:ext>
    </p:extLst>
  </p:cSld>
  <p:clrMapOvr>
    <a:masterClrMapping/>
  </p:clrMapOvr>
  <mc:AlternateContent xmlns:mc="http://schemas.openxmlformats.org/markup-compatibility/2006" xmlns:p14="http://schemas.microsoft.com/office/powerpoint/2010/main">
    <mc:Choice Requires="p14">
      <p:transition spd="slow" p14:dur="2000" advTm="12529"/>
    </mc:Choice>
    <mc:Fallback xmlns="">
      <p:transition spd="slow" advTm="12529"/>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xfrm>
            <a:off x="838200" y="354651"/>
            <a:ext cx="10515600" cy="1325563"/>
          </a:xfrm>
          <a:solidFill>
            <a:schemeClr val="accent6">
              <a:lumMod val="40000"/>
              <a:lumOff val="60000"/>
              <a:alpha val="85000"/>
            </a:schemeClr>
          </a:solidFill>
          <a:ln w="19050">
            <a:solidFill>
              <a:schemeClr val="accent6"/>
            </a:solidFill>
          </a:ln>
        </p:spPr>
        <p:txBody>
          <a:bodyPr/>
          <a:lstStyle/>
          <a:p>
            <a:pPr algn="ctr"/>
            <a:r>
              <a:rPr lang="en-US" dirty="0"/>
              <a:t>Friction Test – Relaxation of Line</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39</a:t>
            </a:fld>
            <a:endParaRPr lang="en-US"/>
          </a:p>
        </p:txBody>
      </p:sp>
      <p:sp>
        <p:nvSpPr>
          <p:cNvPr id="8" name="Rectangle 7">
            <a:extLst>
              <a:ext uri="{FF2B5EF4-FFF2-40B4-BE49-F238E27FC236}">
                <a16:creationId xmlns:a16="http://schemas.microsoft.com/office/drawing/2014/main" id="{9F904A1B-D2C6-911C-831B-27FA7219470D}"/>
              </a:ext>
            </a:extLst>
          </p:cNvPr>
          <p:cNvSpPr/>
          <p:nvPr/>
        </p:nvSpPr>
        <p:spPr>
          <a:xfrm>
            <a:off x="7734300" y="1941108"/>
            <a:ext cx="4045029" cy="4415242"/>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b="1">
                <a:solidFill>
                  <a:schemeClr val="tx1"/>
                </a:solidFill>
              </a:rPr>
              <a:t>Relaxation of line</a:t>
            </a:r>
            <a:r>
              <a:rPr lang="en-US" sz="1400">
                <a:solidFill>
                  <a:schemeClr val="tx1"/>
                </a:solidFill>
              </a:rPr>
              <a:t> – After a load is applied to the line, the line begins to “settle,” and the recorded tension in the line decreases over time. To account for this, a test conductor stressed the line prior to loading the line with the test weights to expediate the “settling.” The line continued to settle over the course of the test as new weights were applied.  </a:t>
            </a:r>
          </a:p>
          <a:p>
            <a:pPr marL="285750" indent="-285750">
              <a:buFont typeface="Arial" panose="020B0604020202020204" pitchFamily="34" charset="0"/>
              <a:buChar char="•"/>
            </a:pPr>
            <a:r>
              <a:rPr lang="en-US" sz="1400" b="1">
                <a:solidFill>
                  <a:schemeClr val="tx1"/>
                </a:solidFill>
              </a:rPr>
              <a:t>Significance</a:t>
            </a:r>
            <a:r>
              <a:rPr lang="en-US" sz="1400">
                <a:solidFill>
                  <a:schemeClr val="tx1"/>
                </a:solidFill>
              </a:rPr>
              <a:t> – The drift is a potential error source that should be noted.</a:t>
            </a:r>
          </a:p>
          <a:p>
            <a:pPr marL="285750" indent="-285750">
              <a:buFont typeface="Arial" panose="020B0604020202020204" pitchFamily="34" charset="0"/>
              <a:buChar char="•"/>
            </a:pPr>
            <a:r>
              <a:rPr lang="en-US" sz="1400" b="1">
                <a:solidFill>
                  <a:schemeClr val="tx1"/>
                </a:solidFill>
              </a:rPr>
              <a:t>Results</a:t>
            </a:r>
            <a:r>
              <a:rPr lang="en-US" sz="1400">
                <a:solidFill>
                  <a:schemeClr val="tx1"/>
                </a:solidFill>
              </a:rPr>
              <a:t> – The unloaded tension in the line decreased after heavier weights were applied. This seemed to stabilize somewhat as weights continued to increase. Leaving the line undisturbed after unloading it would result in the line tension gradually increasing, but never to its value before the weight was applied.</a:t>
            </a:r>
            <a:endParaRPr lang="en-US" sz="1400" b="1">
              <a:solidFill>
                <a:schemeClr val="tx1"/>
              </a:solidFill>
            </a:endParaRPr>
          </a:p>
        </p:txBody>
      </p:sp>
      <p:pic>
        <p:nvPicPr>
          <p:cNvPr id="10" name="Picture 9">
            <a:extLst>
              <a:ext uri="{FF2B5EF4-FFF2-40B4-BE49-F238E27FC236}">
                <a16:creationId xmlns:a16="http://schemas.microsoft.com/office/drawing/2014/main" id="{B6F512F7-E097-06B5-3895-C126980DE3D6}"/>
              </a:ext>
            </a:extLst>
          </p:cNvPr>
          <p:cNvPicPr>
            <a:picLocks noChangeAspect="1"/>
          </p:cNvPicPr>
          <p:nvPr/>
        </p:nvPicPr>
        <p:blipFill>
          <a:blip r:embed="rId3"/>
          <a:stretch>
            <a:fillRect/>
          </a:stretch>
        </p:blipFill>
        <p:spPr>
          <a:xfrm>
            <a:off x="838200" y="2199870"/>
            <a:ext cx="6704957" cy="3897717"/>
          </a:xfrm>
          <a:prstGeom prst="rect">
            <a:avLst/>
          </a:prstGeom>
        </p:spPr>
      </p:pic>
      <p:sp>
        <p:nvSpPr>
          <p:cNvPr id="4" name="TextBox 3">
            <a:extLst>
              <a:ext uri="{FF2B5EF4-FFF2-40B4-BE49-F238E27FC236}">
                <a16:creationId xmlns:a16="http://schemas.microsoft.com/office/drawing/2014/main" id="{16210591-5372-4015-4FFF-60531322DA17}"/>
              </a:ext>
            </a:extLst>
          </p:cNvPr>
          <p:cNvSpPr txBox="1"/>
          <p:nvPr/>
        </p:nvSpPr>
        <p:spPr>
          <a:xfrm>
            <a:off x="6508879" y="5882143"/>
            <a:ext cx="1225421" cy="215444"/>
          </a:xfrm>
          <a:prstGeom prst="rect">
            <a:avLst/>
          </a:prstGeom>
          <a:noFill/>
        </p:spPr>
        <p:txBody>
          <a:bodyPr wrap="square" rtlCol="0">
            <a:spAutoFit/>
          </a:bodyPr>
          <a:lstStyle/>
          <a:p>
            <a:r>
              <a:rPr lang="en-US" sz="800"/>
              <a:t>(ST – Starting Tension)</a:t>
            </a:r>
          </a:p>
        </p:txBody>
      </p:sp>
    </p:spTree>
    <p:extLst>
      <p:ext uri="{BB962C8B-B14F-4D97-AF65-F5344CB8AC3E}">
        <p14:creationId xmlns:p14="http://schemas.microsoft.com/office/powerpoint/2010/main" val="3203523946"/>
      </p:ext>
    </p:extLst>
  </p:cSld>
  <p:clrMapOvr>
    <a:masterClrMapping/>
  </p:clrMapOvr>
  <mc:AlternateContent xmlns:mc="http://schemas.openxmlformats.org/markup-compatibility/2006" xmlns:p14="http://schemas.microsoft.com/office/powerpoint/2010/main">
    <mc:Choice Requires="p14">
      <p:transition spd="slow" p14:dur="2000" advTm="28997"/>
    </mc:Choice>
    <mc:Fallback xmlns="">
      <p:transition spd="slow" advTm="28997"/>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6902-726F-4A57-8356-F105A6B13288}"/>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dirty="0"/>
              <a:t>Friction Test – Lessons Learned</a:t>
            </a:r>
          </a:p>
        </p:txBody>
      </p:sp>
      <p:sp>
        <p:nvSpPr>
          <p:cNvPr id="4" name="Slide Number Placeholder 3">
            <a:extLst>
              <a:ext uri="{FF2B5EF4-FFF2-40B4-BE49-F238E27FC236}">
                <a16:creationId xmlns:a16="http://schemas.microsoft.com/office/drawing/2014/main" id="{D126225A-39A3-4338-941F-6883154D9E66}"/>
              </a:ext>
            </a:extLst>
          </p:cNvPr>
          <p:cNvSpPr>
            <a:spLocks noGrp="1"/>
          </p:cNvSpPr>
          <p:nvPr>
            <p:ph type="sldNum" sz="quarter" idx="12"/>
          </p:nvPr>
        </p:nvSpPr>
        <p:spPr/>
        <p:txBody>
          <a:bodyPr/>
          <a:lstStyle/>
          <a:p>
            <a:fld id="{D277D530-36BC-4E49-ADF9-16CC409C8479}" type="slidenum">
              <a:rPr lang="en-US" smtClean="0"/>
              <a:t>40</a:t>
            </a:fld>
            <a:endParaRPr lang="en-US" dirty="0"/>
          </a:p>
        </p:txBody>
      </p:sp>
      <p:sp>
        <p:nvSpPr>
          <p:cNvPr id="3" name="TextBox 2">
            <a:extLst>
              <a:ext uri="{FF2B5EF4-FFF2-40B4-BE49-F238E27FC236}">
                <a16:creationId xmlns:a16="http://schemas.microsoft.com/office/drawing/2014/main" id="{2E4B19BF-824C-A6A9-25B8-B5B1A138B35A}"/>
              </a:ext>
            </a:extLst>
          </p:cNvPr>
          <p:cNvSpPr txBox="1"/>
          <p:nvPr/>
        </p:nvSpPr>
        <p:spPr>
          <a:xfrm>
            <a:off x="838200" y="1859339"/>
            <a:ext cx="10515600" cy="4801314"/>
          </a:xfrm>
          <a:prstGeom prst="rect">
            <a:avLst/>
          </a:prstGeom>
          <a:noFill/>
        </p:spPr>
        <p:txBody>
          <a:bodyPr wrap="square" numCol="2" rtlCol="0">
            <a:spAutoFit/>
          </a:bodyPr>
          <a:lstStyle/>
          <a:p>
            <a:r>
              <a:rPr lang="en-US" b="1" dirty="0">
                <a:solidFill>
                  <a:schemeClr val="bg1"/>
                </a:solidFill>
              </a:rPr>
              <a:t>Engineering Process</a:t>
            </a:r>
          </a:p>
          <a:p>
            <a:pPr marL="285750" indent="-285750">
              <a:buFont typeface="Arial" panose="020B0604020202020204" pitchFamily="34" charset="0"/>
              <a:buChar char="•"/>
            </a:pPr>
            <a:r>
              <a:rPr lang="en-US" dirty="0">
                <a:solidFill>
                  <a:schemeClr val="bg1"/>
                </a:solidFill>
              </a:rPr>
              <a:t>Followed formal process to get approval for test, including meetings with subject matter experts, a formal hazard analysis, and a Test Readiness Review (TRR).</a:t>
            </a:r>
          </a:p>
          <a:p>
            <a:pPr marL="285750" indent="-285750">
              <a:buFont typeface="Arial" panose="020B0604020202020204" pitchFamily="34" charset="0"/>
              <a:buChar char="•"/>
            </a:pPr>
            <a:r>
              <a:rPr lang="en-US" dirty="0">
                <a:solidFill>
                  <a:schemeClr val="bg1"/>
                </a:solidFill>
              </a:rPr>
              <a:t>Designed a test based on theoretical principles to experimentally verify an assumed value.</a:t>
            </a:r>
          </a:p>
          <a:p>
            <a:pPr marL="285750" indent="-285750">
              <a:buFont typeface="Arial" panose="020B0604020202020204" pitchFamily="34" charset="0"/>
              <a:buChar char="•"/>
            </a:pPr>
            <a:r>
              <a:rPr lang="en-US" dirty="0">
                <a:solidFill>
                  <a:schemeClr val="bg1"/>
                </a:solidFill>
              </a:rPr>
              <a:t>Researched factors influencing friction coefficients in soft goods.</a:t>
            </a:r>
          </a:p>
          <a:p>
            <a:pPr marL="285750" indent="-285750">
              <a:buFont typeface="Arial" panose="020B0604020202020204" pitchFamily="34" charset="0"/>
              <a:buChar char="•"/>
            </a:pPr>
            <a:r>
              <a:rPr lang="en-US" dirty="0">
                <a:solidFill>
                  <a:schemeClr val="bg1"/>
                </a:solidFill>
              </a:rPr>
              <a:t>Researched knots with high breaking strength for nylon webbing to reach informed decision on which to incorporate into test setup.</a:t>
            </a:r>
          </a:p>
          <a:p>
            <a:pPr marL="285750" indent="-285750">
              <a:buFont typeface="Arial" panose="020B0604020202020204" pitchFamily="34" charset="0"/>
              <a:buChar char="•"/>
            </a:pPr>
            <a:r>
              <a:rPr lang="en-US" dirty="0">
                <a:solidFill>
                  <a:schemeClr val="bg1"/>
                </a:solidFill>
              </a:rPr>
              <a:t>Processed data throughout testing and used preliminary results to modify experiment.</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a:p>
            <a:r>
              <a:rPr lang="en-US" b="1" dirty="0">
                <a:solidFill>
                  <a:schemeClr val="bg1"/>
                </a:solidFill>
              </a:rPr>
              <a:t>Technical Communication </a:t>
            </a:r>
          </a:p>
          <a:p>
            <a:pPr marL="285750" indent="-285750">
              <a:buFont typeface="Arial" panose="020B0604020202020204" pitchFamily="34" charset="0"/>
              <a:buChar char="•"/>
            </a:pPr>
            <a:r>
              <a:rPr lang="en-US" dirty="0">
                <a:solidFill>
                  <a:schemeClr val="bg1"/>
                </a:solidFill>
              </a:rPr>
              <a:t>Prepared procedural guides and run matrices for test setup and data recording.</a:t>
            </a:r>
          </a:p>
          <a:p>
            <a:pPr marL="285750" indent="-285750">
              <a:buFont typeface="Arial" panose="020B0604020202020204" pitchFamily="34" charset="0"/>
              <a:buChar char="•"/>
            </a:pPr>
            <a:r>
              <a:rPr lang="en-US" dirty="0">
                <a:solidFill>
                  <a:schemeClr val="bg1"/>
                </a:solidFill>
              </a:rPr>
              <a:t>Presented ideas and plans to subject matter experts, safety personnel, and ES6 management.</a:t>
            </a:r>
          </a:p>
          <a:p>
            <a:pPr marL="285750" indent="-285750">
              <a:buFont typeface="Arial" panose="020B0604020202020204" pitchFamily="34" charset="0"/>
              <a:buChar char="•"/>
            </a:pPr>
            <a:r>
              <a:rPr lang="en-US" dirty="0">
                <a:solidFill>
                  <a:schemeClr val="bg1"/>
                </a:solidFill>
              </a:rPr>
              <a:t>Worked with </a:t>
            </a:r>
            <a:r>
              <a:rPr lang="en-US" dirty="0">
                <a:solidFill>
                  <a:srgbClr val="FF0000"/>
                </a:solidFill>
              </a:rPr>
              <a:t>supplier </a:t>
            </a:r>
            <a:r>
              <a:rPr lang="en-US" dirty="0">
                <a:solidFill>
                  <a:schemeClr val="bg1"/>
                </a:solidFill>
              </a:rPr>
              <a:t>to acquire a free sample of the mooring line for testing.</a:t>
            </a:r>
          </a:p>
          <a:p>
            <a:pPr marL="285750" indent="-285750">
              <a:buFont typeface="Arial" panose="020B0604020202020204" pitchFamily="34" charset="0"/>
              <a:buChar char="•"/>
            </a:pPr>
            <a:r>
              <a:rPr lang="en-US" dirty="0">
                <a:solidFill>
                  <a:schemeClr val="bg1"/>
                </a:solidFill>
              </a:rPr>
              <a:t>Presented technical data and results.</a:t>
            </a:r>
          </a:p>
          <a:p>
            <a:pPr marL="285750" indent="-285750">
              <a:buFont typeface="Arial" panose="020B0604020202020204" pitchFamily="34" charset="0"/>
              <a:buChar char="•"/>
            </a:pPr>
            <a:endParaRPr lang="en-US" dirty="0">
              <a:solidFill>
                <a:schemeClr val="bg1"/>
              </a:solidFill>
            </a:endParaRPr>
          </a:p>
          <a:p>
            <a:r>
              <a:rPr lang="en-US" b="1" dirty="0">
                <a:solidFill>
                  <a:schemeClr val="bg1"/>
                </a:solidFill>
              </a:rPr>
              <a:t>Machining and Hardware Setup </a:t>
            </a:r>
          </a:p>
          <a:p>
            <a:pPr marL="285750" indent="-285750">
              <a:buFont typeface="Arial" panose="020B0604020202020204" pitchFamily="34" charset="0"/>
              <a:buChar char="•"/>
            </a:pPr>
            <a:r>
              <a:rPr lang="en-US" dirty="0">
                <a:solidFill>
                  <a:schemeClr val="bg1"/>
                </a:solidFill>
              </a:rPr>
              <a:t>Cut and drilled steel beam to prevent lateral bending of </a:t>
            </a:r>
            <a:r>
              <a:rPr lang="en-US" dirty="0" err="1">
                <a:solidFill>
                  <a:schemeClr val="bg1"/>
                </a:solidFill>
              </a:rPr>
              <a:t>Unistruts</a:t>
            </a:r>
            <a:r>
              <a:rPr lang="en-US" dirty="0">
                <a:solidFill>
                  <a:schemeClr val="bg1"/>
                </a:solidFill>
              </a:rPr>
              <a:t> when line is under tension.</a:t>
            </a:r>
          </a:p>
          <a:p>
            <a:pPr marL="285750" indent="-285750">
              <a:buFont typeface="Arial" panose="020B0604020202020204" pitchFamily="34" charset="0"/>
              <a:buChar char="•"/>
            </a:pPr>
            <a:r>
              <a:rPr lang="en-US" dirty="0">
                <a:solidFill>
                  <a:schemeClr val="bg1"/>
                </a:solidFill>
              </a:rPr>
              <a:t>Worked with team to mount </a:t>
            </a:r>
            <a:r>
              <a:rPr lang="en-US" dirty="0" err="1">
                <a:solidFill>
                  <a:schemeClr val="bg1"/>
                </a:solidFill>
              </a:rPr>
              <a:t>Unistruts</a:t>
            </a:r>
            <a:r>
              <a:rPr lang="en-US" dirty="0">
                <a:solidFill>
                  <a:schemeClr val="bg1"/>
                </a:solidFill>
              </a:rPr>
              <a:t> on strongback and secure test components and test articles.</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626382660"/>
      </p:ext>
    </p:extLst>
  </p:cSld>
  <p:clrMapOvr>
    <a:masterClrMapping/>
  </p:clrMapOvr>
  <mc:AlternateContent xmlns:mc="http://schemas.openxmlformats.org/markup-compatibility/2006" xmlns:p14="http://schemas.microsoft.com/office/powerpoint/2010/main">
    <mc:Choice Requires="p14">
      <p:transition spd="slow" p14:dur="2000" advTm="73255"/>
    </mc:Choice>
    <mc:Fallback xmlns="">
      <p:transition spd="slow" advTm="73255"/>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7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bg1">
              <a:lumMod val="85000"/>
              <a:alpha val="85000"/>
            </a:schemeClr>
          </a:solidFill>
          <a:ln w="19050">
            <a:solidFill>
              <a:schemeClr val="tx1"/>
            </a:solidFill>
          </a:ln>
        </p:spPr>
        <p:txBody>
          <a:bodyPr/>
          <a:lstStyle/>
          <a:p>
            <a:pPr algn="ctr"/>
            <a:r>
              <a:rPr lang="en-US" dirty="0"/>
              <a:t>Other Projects: Shaker Table Setup</a:t>
            </a:r>
          </a:p>
        </p:txBody>
      </p:sp>
      <p:sp>
        <p:nvSpPr>
          <p:cNvPr id="4" name="Content Placeholder 3">
            <a:extLst>
              <a:ext uri="{FF2B5EF4-FFF2-40B4-BE49-F238E27FC236}">
                <a16:creationId xmlns:a16="http://schemas.microsoft.com/office/drawing/2014/main" id="{FD5920FF-7470-4135-A408-06A5D362D139}"/>
              </a:ext>
            </a:extLst>
          </p:cNvPr>
          <p:cNvSpPr>
            <a:spLocks noGrp="1"/>
          </p:cNvSpPr>
          <p:nvPr>
            <p:ph idx="1"/>
          </p:nvPr>
        </p:nvSpPr>
        <p:spPr>
          <a:solidFill>
            <a:schemeClr val="bg1">
              <a:lumMod val="85000"/>
              <a:alpha val="85000"/>
            </a:schemeClr>
          </a:solidFill>
          <a:ln w="19050">
            <a:solidFill>
              <a:schemeClr val="tx1"/>
            </a:solidFill>
          </a:ln>
        </p:spPr>
        <p:txBody>
          <a:bodyPr anchor="ctr">
            <a:normAutofit fontScale="92500" lnSpcReduction="20000"/>
          </a:bodyPr>
          <a:lstStyle/>
          <a:p>
            <a:pPr marL="0" indent="0">
              <a:buNone/>
            </a:pPr>
            <a:r>
              <a:rPr lang="en-US" sz="1800" b="1" dirty="0"/>
              <a:t>The Problem</a:t>
            </a:r>
            <a:r>
              <a:rPr lang="en-US" sz="1800" dirty="0"/>
              <a:t>: A miniature shaker table useful for preliminary vibration testing and training, has been left exposed to the elements for a number of years.</a:t>
            </a:r>
          </a:p>
          <a:p>
            <a:pPr marL="0" indent="0">
              <a:buNone/>
            </a:pPr>
            <a:endParaRPr lang="en-US" sz="1800" dirty="0"/>
          </a:p>
          <a:p>
            <a:pPr marL="0" indent="0">
              <a:buNone/>
            </a:pPr>
            <a:r>
              <a:rPr lang="en-US" sz="1800" b="1" dirty="0"/>
              <a:t>Objective:</a:t>
            </a:r>
            <a:r>
              <a:rPr lang="en-US" sz="1800" dirty="0"/>
              <a:t> Assess condition of shaker table, coordinate its repair, and write a procedural document detailing its use.</a:t>
            </a:r>
          </a:p>
          <a:p>
            <a:pPr marL="0" indent="0">
              <a:buNone/>
            </a:pPr>
            <a:endParaRPr lang="en-US" sz="1800" b="1" dirty="0"/>
          </a:p>
          <a:p>
            <a:pPr marL="0" indent="0">
              <a:buNone/>
            </a:pPr>
            <a:r>
              <a:rPr lang="en-US" sz="1800" b="1" dirty="0"/>
              <a:t>Constraints</a:t>
            </a:r>
            <a:r>
              <a:rPr lang="en-US" sz="1800" dirty="0"/>
              <a:t>: The electrical components of the shaker require professional servicepeople to assess/repair, and the project must work around the needs of other STL testers and the schedule of B&amp;K personnel.</a:t>
            </a:r>
          </a:p>
          <a:p>
            <a:pPr marL="0" indent="0">
              <a:buNone/>
            </a:pPr>
            <a:endParaRPr lang="en-US" sz="1800" dirty="0"/>
          </a:p>
          <a:p>
            <a:pPr marL="0" indent="0">
              <a:buNone/>
            </a:pPr>
            <a:r>
              <a:rPr lang="en-US" sz="1800" b="1" dirty="0"/>
              <a:t>Approach</a:t>
            </a:r>
            <a:r>
              <a:rPr lang="en-US" sz="1800" dirty="0"/>
              <a:t>: Visually inspected interior for corrosion and damage. Coordinated purchase order (PO) with Jacobs, servicing with B&amp;K, and location with the STL. Documented recommended operation procedures and learned and documented B&amp;K’s training guides for theory and operation of shaker tables.</a:t>
            </a:r>
          </a:p>
          <a:p>
            <a:pPr marL="0" indent="0">
              <a:buNone/>
            </a:pPr>
            <a:endParaRPr lang="en-US" sz="1800" dirty="0"/>
          </a:p>
          <a:p>
            <a:pPr marL="0" indent="0">
              <a:buNone/>
            </a:pPr>
            <a:r>
              <a:rPr lang="en-US" sz="1800" b="1" dirty="0"/>
              <a:t>Result</a:t>
            </a:r>
            <a:r>
              <a:rPr lang="en-US" sz="1800" dirty="0"/>
              <a:t>: Service contract finalized with B&amp;K, location for shaker within STL determined, and a dedicated laptop set aside for shaker operation. Documentation passed on to next person who will be continuing this project.</a:t>
            </a:r>
          </a:p>
          <a:p>
            <a:pPr marL="0" indent="0">
              <a:buNone/>
            </a:pPr>
            <a:endParaRPr lang="en-US" sz="1800" dirty="0"/>
          </a:p>
          <a:p>
            <a:pPr marL="0" indent="0">
              <a:buNone/>
            </a:pPr>
            <a:r>
              <a:rPr lang="en-US" sz="1800" b="1" dirty="0"/>
              <a:t>Lessons Learned</a:t>
            </a:r>
            <a:r>
              <a:rPr lang="en-US" sz="1800" dirty="0"/>
              <a:t>: Vibration shaker theory, operation, and application; Requesting purchases within NASA.</a:t>
            </a:r>
            <a:endParaRPr lang="en-US" sz="1800" b="1" dirty="0"/>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41</a:t>
            </a:fld>
            <a:endParaRPr lang="en-US"/>
          </a:p>
        </p:txBody>
      </p:sp>
    </p:spTree>
    <p:extLst>
      <p:ext uri="{BB962C8B-B14F-4D97-AF65-F5344CB8AC3E}">
        <p14:creationId xmlns:p14="http://schemas.microsoft.com/office/powerpoint/2010/main" val="3953193710"/>
      </p:ext>
    </p:extLst>
  </p:cSld>
  <p:clrMapOvr>
    <a:masterClrMapping/>
  </p:clrMapOvr>
  <mc:AlternateContent xmlns:mc="http://schemas.openxmlformats.org/markup-compatibility/2006" xmlns:p14="http://schemas.microsoft.com/office/powerpoint/2010/main">
    <mc:Choice Requires="p14">
      <p:transition spd="slow" p14:dur="2000" advTm="55568"/>
    </mc:Choice>
    <mc:Fallback xmlns="">
      <p:transition spd="slow" advTm="55568"/>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7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bg1">
              <a:lumMod val="85000"/>
              <a:alpha val="85000"/>
            </a:schemeClr>
          </a:solidFill>
          <a:ln w="19050">
            <a:solidFill>
              <a:schemeClr val="tx1"/>
            </a:solidFill>
          </a:ln>
        </p:spPr>
        <p:txBody>
          <a:bodyPr/>
          <a:lstStyle/>
          <a:p>
            <a:pPr algn="ctr"/>
            <a:r>
              <a:rPr lang="en-US" dirty="0"/>
              <a:t>Other Projects:</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42</a:t>
            </a:fld>
            <a:endParaRPr lang="en-US"/>
          </a:p>
        </p:txBody>
      </p:sp>
      <p:sp>
        <p:nvSpPr>
          <p:cNvPr id="7" name="Content Placeholder 6">
            <a:extLst>
              <a:ext uri="{FF2B5EF4-FFF2-40B4-BE49-F238E27FC236}">
                <a16:creationId xmlns:a16="http://schemas.microsoft.com/office/drawing/2014/main" id="{4E992667-DD5A-42A3-4D01-B44F0F0CC013}"/>
              </a:ext>
            </a:extLst>
          </p:cNvPr>
          <p:cNvSpPr>
            <a:spLocks noGrp="1"/>
          </p:cNvSpPr>
          <p:nvPr>
            <p:ph idx="1"/>
          </p:nvPr>
        </p:nvSpPr>
        <p:spPr/>
        <p:txBody>
          <a:bodyPr/>
          <a:lstStyle/>
          <a:p>
            <a:endParaRPr lang="en-US" dirty="0"/>
          </a:p>
        </p:txBody>
      </p:sp>
      <p:sp>
        <p:nvSpPr>
          <p:cNvPr id="8" name="Rectangle 7">
            <a:extLst>
              <a:ext uri="{FF2B5EF4-FFF2-40B4-BE49-F238E27FC236}">
                <a16:creationId xmlns:a16="http://schemas.microsoft.com/office/drawing/2014/main" id="{1CCE7562-7BCF-3D2A-C2B0-75E18DEB4436}"/>
              </a:ext>
            </a:extLst>
          </p:cNvPr>
          <p:cNvSpPr/>
          <p:nvPr/>
        </p:nvSpPr>
        <p:spPr>
          <a:xfrm>
            <a:off x="721628" y="1815615"/>
            <a:ext cx="3461412" cy="448282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Artemis IV Orion Responses Memo</a:t>
            </a:r>
          </a:p>
          <a:p>
            <a:pPr marL="285750" indent="-285750">
              <a:buFont typeface="Arial" panose="020B0604020202020204" pitchFamily="34" charset="0"/>
              <a:buChar char="•"/>
            </a:pPr>
            <a:r>
              <a:rPr lang="en-US" dirty="0">
                <a:solidFill>
                  <a:schemeClr val="tx1"/>
                </a:solidFill>
              </a:rPr>
              <a:t>Drafted memo based on template detailing acronyms and contents of data package for Artemis IV Orion Responses</a:t>
            </a:r>
            <a:r>
              <a:rPr lang="en-US">
                <a:solidFill>
                  <a:schemeClr val="tx1"/>
                </a:solidFill>
              </a:rPr>
              <a:t>.</a:t>
            </a: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9" name="Rectangle 8">
            <a:extLst>
              <a:ext uri="{FF2B5EF4-FFF2-40B4-BE49-F238E27FC236}">
                <a16:creationId xmlns:a16="http://schemas.microsoft.com/office/drawing/2014/main" id="{51DBFFDC-3CDC-8DD6-CEA1-CAED4BDD3952}"/>
              </a:ext>
            </a:extLst>
          </p:cNvPr>
          <p:cNvSpPr/>
          <p:nvPr/>
        </p:nvSpPr>
        <p:spPr>
          <a:xfrm>
            <a:off x="4365293" y="1825625"/>
            <a:ext cx="3461413" cy="447281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CUI Banner Script</a:t>
            </a:r>
          </a:p>
          <a:p>
            <a:pPr marL="285750" indent="-285750">
              <a:buFont typeface="Arial" panose="020B0604020202020204" pitchFamily="34" charset="0"/>
              <a:buChar char="•"/>
            </a:pPr>
            <a:r>
              <a:rPr lang="en-US" dirty="0">
                <a:solidFill>
                  <a:schemeClr val="tx1"/>
                </a:solidFill>
              </a:rPr>
              <a:t>Wrote script that inserts CUI </a:t>
            </a:r>
            <a:r>
              <a:rPr lang="en-US">
                <a:solidFill>
                  <a:schemeClr val="tx1"/>
                </a:solidFill>
              </a:rPr>
              <a:t>banner</a:t>
            </a:r>
            <a:r>
              <a:rPr lang="en-US" dirty="0">
                <a:solidFill>
                  <a:schemeClr val="tx1"/>
                </a:solidFill>
              </a:rPr>
              <a:t> into every sheet in every workbook of a directory unless specified to exclude</a:t>
            </a:r>
            <a:r>
              <a:rPr lang="en-US">
                <a:solidFill>
                  <a:schemeClr val="tx1"/>
                </a:solidFill>
              </a:rPr>
              <a:t>.</a:t>
            </a:r>
          </a:p>
          <a:p>
            <a:pPr marL="285750" indent="-285750">
              <a:buFont typeface="Arial" panose="020B0604020202020204" pitchFamily="34" charset="0"/>
              <a:buChar char="•"/>
            </a:pPr>
            <a:r>
              <a:rPr lang="en-US" dirty="0">
                <a:solidFill>
                  <a:schemeClr val="tx1"/>
                </a:solidFill>
              </a:rPr>
              <a:t>Created functions to handle special cases such as merged cells, functions, and tables in order to preserve data format</a:t>
            </a:r>
            <a:r>
              <a:rPr lang="en-US">
                <a:solidFill>
                  <a:schemeClr val="tx1"/>
                </a:solidFill>
              </a:rPr>
              <a:t>.</a:t>
            </a: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10" name="Rectangle 9">
            <a:extLst>
              <a:ext uri="{FF2B5EF4-FFF2-40B4-BE49-F238E27FC236}">
                <a16:creationId xmlns:a16="http://schemas.microsoft.com/office/drawing/2014/main" id="{63E26CA7-4B9D-BD3F-3F12-1B1E592C773E}"/>
              </a:ext>
            </a:extLst>
          </p:cNvPr>
          <p:cNvSpPr/>
          <p:nvPr/>
        </p:nvSpPr>
        <p:spPr>
          <a:xfrm>
            <a:off x="8008959" y="1844675"/>
            <a:ext cx="3461413" cy="447281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Rover Simulation – preliminary research</a:t>
            </a:r>
          </a:p>
          <a:p>
            <a:pPr marL="285750" indent="-285750">
              <a:buFont typeface="Arial" panose="020B0604020202020204" pitchFamily="34" charset="0"/>
              <a:buChar char="•"/>
            </a:pPr>
            <a:r>
              <a:rPr lang="en-US" dirty="0">
                <a:solidFill>
                  <a:schemeClr val="tx1"/>
                </a:solidFill>
              </a:rPr>
              <a:t>Aided in preliminary research for a hardware-in-the-loop driving test rig for rovers</a:t>
            </a:r>
            <a:r>
              <a:rPr lang="en-US">
                <a:solidFill>
                  <a:schemeClr val="tx1"/>
                </a:solidFill>
              </a:rPr>
              <a:t>.</a:t>
            </a:r>
          </a:p>
          <a:p>
            <a:pPr marL="285750" indent="-285750">
              <a:buFont typeface="Arial" panose="020B0604020202020204" pitchFamily="34" charset="0"/>
              <a:buChar char="•"/>
            </a:pPr>
            <a:r>
              <a:rPr lang="en-US" dirty="0">
                <a:solidFill>
                  <a:schemeClr val="tx1"/>
                </a:solidFill>
              </a:rPr>
              <a:t>Compiled list of companies that may be able to provide service</a:t>
            </a:r>
            <a:r>
              <a:rPr lang="en-US">
                <a:solidFill>
                  <a:schemeClr val="tx1"/>
                </a:solidFill>
              </a:rPr>
              <a:t>.</a:t>
            </a:r>
            <a:endParaRPr lang="en-US" dirty="0">
              <a:solidFill>
                <a:schemeClr val="tx1"/>
              </a:solidFill>
            </a:endParaRPr>
          </a:p>
          <a:p>
            <a:pPr marL="285750" indent="-285750">
              <a:buFont typeface="Arial" panose="020B0604020202020204" pitchFamily="34" charset="0"/>
              <a:buChar char="•"/>
            </a:pPr>
            <a:r>
              <a:rPr lang="en-US" dirty="0">
                <a:solidFill>
                  <a:schemeClr val="tx1"/>
                </a:solidFill>
              </a:rPr>
              <a:t>Met with MTS application engineer to discuss options offered and documented meeting</a:t>
            </a:r>
            <a:r>
              <a:rPr lang="en-US">
                <a:solidFill>
                  <a:schemeClr val="tx1"/>
                </a:solidFill>
              </a:rPr>
              <a:t>.</a:t>
            </a:r>
            <a:endParaRPr lang="en-US" dirty="0">
              <a:solidFill>
                <a:schemeClr val="tx1"/>
              </a:solidFill>
            </a:endParaRPr>
          </a:p>
        </p:txBody>
      </p:sp>
    </p:spTree>
    <p:extLst>
      <p:ext uri="{BB962C8B-B14F-4D97-AF65-F5344CB8AC3E}">
        <p14:creationId xmlns:p14="http://schemas.microsoft.com/office/powerpoint/2010/main" val="2925073097"/>
      </p:ext>
    </p:extLst>
  </p:cSld>
  <p:clrMapOvr>
    <a:masterClrMapping/>
  </p:clrMapOvr>
  <mc:AlternateContent xmlns:mc="http://schemas.openxmlformats.org/markup-compatibility/2006" xmlns:p14="http://schemas.microsoft.com/office/powerpoint/2010/main">
    <mc:Choice Requires="p14">
      <p:transition spd="slow" p14:dur="2000" advTm="29372"/>
    </mc:Choice>
    <mc:Fallback xmlns="">
      <p:transition spd="slow" advTm="29372"/>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82A6B-298A-488F-BF63-E8A26FA81493}"/>
              </a:ext>
            </a:extLst>
          </p:cNvPr>
          <p:cNvSpPr>
            <a:spLocks noGrp="1"/>
          </p:cNvSpPr>
          <p:nvPr>
            <p:ph type="title"/>
          </p:nvPr>
        </p:nvSpPr>
        <p:spPr>
          <a:xfrm>
            <a:off x="476299" y="402448"/>
            <a:ext cx="11133933" cy="1325563"/>
          </a:xfrm>
          <a:solidFill>
            <a:schemeClr val="accent2">
              <a:lumMod val="40000"/>
              <a:lumOff val="60000"/>
              <a:alpha val="62000"/>
            </a:schemeClr>
          </a:solidFill>
        </p:spPr>
        <p:txBody>
          <a:bodyPr/>
          <a:lstStyle/>
          <a:p>
            <a:pPr algn="ctr"/>
            <a:r>
              <a:rPr lang="en-US"/>
              <a:t>Fun Stuff!</a:t>
            </a:r>
          </a:p>
        </p:txBody>
      </p:sp>
      <p:sp>
        <p:nvSpPr>
          <p:cNvPr id="3" name="Slide Number Placeholder 2">
            <a:extLst>
              <a:ext uri="{FF2B5EF4-FFF2-40B4-BE49-F238E27FC236}">
                <a16:creationId xmlns:a16="http://schemas.microsoft.com/office/drawing/2014/main" id="{F7CC74DB-4630-4FE7-880B-4672FFC3C5E9}"/>
              </a:ext>
            </a:extLst>
          </p:cNvPr>
          <p:cNvSpPr>
            <a:spLocks noGrp="1"/>
          </p:cNvSpPr>
          <p:nvPr>
            <p:ph type="sldNum" sz="quarter" idx="12"/>
          </p:nvPr>
        </p:nvSpPr>
        <p:spPr/>
        <p:txBody>
          <a:bodyPr/>
          <a:lstStyle/>
          <a:p>
            <a:fld id="{D277D530-36BC-4E49-ADF9-16CC409C8479}" type="slidenum">
              <a:rPr lang="en-US" smtClean="0"/>
              <a:t>43</a:t>
            </a:fld>
            <a:endParaRPr lang="en-US"/>
          </a:p>
        </p:txBody>
      </p:sp>
      <p:pic>
        <p:nvPicPr>
          <p:cNvPr id="2051" name="Picture 3">
            <a:extLst>
              <a:ext uri="{FF2B5EF4-FFF2-40B4-BE49-F238E27FC236}">
                <a16:creationId xmlns:a16="http://schemas.microsoft.com/office/drawing/2014/main" id="{8CA362F8-33B9-151D-AE63-31F391081C7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76299" y="2115768"/>
            <a:ext cx="3313278" cy="4423144"/>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descr="A picture containing person&#10;&#10;Description automatically generated">
            <a:extLst>
              <a:ext uri="{FF2B5EF4-FFF2-40B4-BE49-F238E27FC236}">
                <a16:creationId xmlns:a16="http://schemas.microsoft.com/office/drawing/2014/main" id="{0EA59CA6-19F4-68DC-C1D6-3F428E29E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7881183" y="2806858"/>
            <a:ext cx="4169936" cy="3127452"/>
          </a:xfrm>
          <a:prstGeom prst="rect">
            <a:avLst/>
          </a:prstGeom>
          <a:ln w="28575">
            <a:solidFill>
              <a:schemeClr val="accent2"/>
            </a:solidFill>
          </a:ln>
        </p:spPr>
      </p:pic>
      <p:pic>
        <p:nvPicPr>
          <p:cNvPr id="8" name="Picture 7">
            <a:extLst>
              <a:ext uri="{FF2B5EF4-FFF2-40B4-BE49-F238E27FC236}">
                <a16:creationId xmlns:a16="http://schemas.microsoft.com/office/drawing/2014/main" id="{6FD88389-E609-9EED-E4BF-A33D6AFAAEDA}"/>
              </a:ext>
            </a:extLst>
          </p:cNvPr>
          <p:cNvPicPr>
            <a:picLocks noChangeAspect="1"/>
          </p:cNvPicPr>
          <p:nvPr/>
        </p:nvPicPr>
        <p:blipFill>
          <a:blip r:embed="rId7"/>
          <a:stretch>
            <a:fillRect/>
          </a:stretch>
        </p:blipFill>
        <p:spPr>
          <a:xfrm>
            <a:off x="3891244" y="2490004"/>
            <a:ext cx="4409514" cy="3314447"/>
          </a:xfrm>
          <a:prstGeom prst="rect">
            <a:avLst/>
          </a:prstGeom>
        </p:spPr>
      </p:pic>
    </p:spTree>
    <p:extLst>
      <p:ext uri="{BB962C8B-B14F-4D97-AF65-F5344CB8AC3E}">
        <p14:creationId xmlns:p14="http://schemas.microsoft.com/office/powerpoint/2010/main" val="315176709"/>
      </p:ext>
    </p:extLst>
  </p:cSld>
  <p:clrMapOvr>
    <a:masterClrMapping/>
  </p:clrMapOvr>
  <mc:AlternateContent xmlns:mc="http://schemas.openxmlformats.org/markup-compatibility/2006" xmlns:p14="http://schemas.microsoft.com/office/powerpoint/2010/main">
    <mc:Choice Requires="p14">
      <p:transition spd="slow" p14:dur="2000" advTm="25904"/>
    </mc:Choice>
    <mc:Fallback xmlns="">
      <p:transition spd="slow" advTm="25904"/>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82A6B-298A-488F-BF63-E8A26FA81493}"/>
              </a:ext>
            </a:extLst>
          </p:cNvPr>
          <p:cNvSpPr>
            <a:spLocks noGrp="1"/>
          </p:cNvSpPr>
          <p:nvPr>
            <p:ph type="title"/>
          </p:nvPr>
        </p:nvSpPr>
        <p:spPr>
          <a:xfrm>
            <a:off x="476299" y="402448"/>
            <a:ext cx="11133933" cy="1325563"/>
          </a:xfrm>
          <a:solidFill>
            <a:schemeClr val="accent2">
              <a:lumMod val="40000"/>
              <a:lumOff val="60000"/>
              <a:alpha val="62000"/>
            </a:schemeClr>
          </a:solidFill>
        </p:spPr>
        <p:txBody>
          <a:bodyPr/>
          <a:lstStyle/>
          <a:p>
            <a:pPr algn="ctr"/>
            <a:r>
              <a:rPr lang="en-US"/>
              <a:t>Fun Stuff!</a:t>
            </a:r>
          </a:p>
        </p:txBody>
      </p:sp>
      <p:sp>
        <p:nvSpPr>
          <p:cNvPr id="3" name="Slide Number Placeholder 2">
            <a:extLst>
              <a:ext uri="{FF2B5EF4-FFF2-40B4-BE49-F238E27FC236}">
                <a16:creationId xmlns:a16="http://schemas.microsoft.com/office/drawing/2014/main" id="{F7CC74DB-4630-4FE7-880B-4672FFC3C5E9}"/>
              </a:ext>
            </a:extLst>
          </p:cNvPr>
          <p:cNvSpPr>
            <a:spLocks noGrp="1"/>
          </p:cNvSpPr>
          <p:nvPr>
            <p:ph type="sldNum" sz="quarter" idx="12"/>
          </p:nvPr>
        </p:nvSpPr>
        <p:spPr/>
        <p:txBody>
          <a:bodyPr/>
          <a:lstStyle/>
          <a:p>
            <a:fld id="{D277D530-36BC-4E49-ADF9-16CC409C8479}" type="slidenum">
              <a:rPr lang="en-US" smtClean="0"/>
              <a:t>44</a:t>
            </a:fld>
            <a:endParaRPr lang="en-US"/>
          </a:p>
        </p:txBody>
      </p:sp>
      <p:pic>
        <p:nvPicPr>
          <p:cNvPr id="4099" name="Picture 2">
            <a:extLst>
              <a:ext uri="{FF2B5EF4-FFF2-40B4-BE49-F238E27FC236}">
                <a16:creationId xmlns:a16="http://schemas.microsoft.com/office/drawing/2014/main" id="{A0AB0AA5-DE20-21BC-12DF-A58F5B138C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953" y="2007303"/>
            <a:ext cx="2498438" cy="444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a:extLst>
              <a:ext uri="{FF2B5EF4-FFF2-40B4-BE49-F238E27FC236}">
                <a16:creationId xmlns:a16="http://schemas.microsoft.com/office/drawing/2014/main" id="{7C2246E0-997F-9C87-F8D5-05D7CFC8D5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6642" y="1988329"/>
            <a:ext cx="3346297" cy="4467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40BDCC89-2633-4E75-6C30-48079316BD53}"/>
              </a:ext>
            </a:extLst>
          </p:cNvPr>
          <p:cNvPicPr>
            <a:picLocks noChangeAspect="1"/>
          </p:cNvPicPr>
          <p:nvPr/>
        </p:nvPicPr>
        <p:blipFill rotWithShape="1">
          <a:blip r:embed="rId6"/>
          <a:srcRect l="9548"/>
          <a:stretch/>
        </p:blipFill>
        <p:spPr>
          <a:xfrm>
            <a:off x="7029449" y="1988329"/>
            <a:ext cx="4400607" cy="4467223"/>
          </a:xfrm>
          <a:prstGeom prst="rect">
            <a:avLst/>
          </a:prstGeom>
        </p:spPr>
      </p:pic>
    </p:spTree>
    <p:extLst>
      <p:ext uri="{BB962C8B-B14F-4D97-AF65-F5344CB8AC3E}">
        <p14:creationId xmlns:p14="http://schemas.microsoft.com/office/powerpoint/2010/main" val="4259160378"/>
      </p:ext>
    </p:extLst>
  </p:cSld>
  <p:clrMapOvr>
    <a:masterClrMapping/>
  </p:clrMapOvr>
  <mc:AlternateContent xmlns:mc="http://schemas.openxmlformats.org/markup-compatibility/2006" xmlns:p14="http://schemas.microsoft.com/office/powerpoint/2010/main">
    <mc:Choice Requires="p14">
      <p:transition spd="slow" p14:dur="2000" advTm="35696"/>
    </mc:Choice>
    <mc:Fallback xmlns="">
      <p:transition spd="slow" advTm="35696"/>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0F407DA-010C-4D8D-9AB0-92F1FAC668B0}"/>
              </a:ext>
            </a:extLst>
          </p:cNvPr>
          <p:cNvSpPr>
            <a:spLocks noGrp="1"/>
          </p:cNvSpPr>
          <p:nvPr>
            <p:ph type="title"/>
          </p:nvPr>
        </p:nvSpPr>
        <p:spPr>
          <a:solidFill>
            <a:schemeClr val="bg1">
              <a:lumMod val="95000"/>
              <a:alpha val="72000"/>
            </a:schemeClr>
          </a:solidFill>
          <a:ln w="19050">
            <a:solidFill>
              <a:schemeClr val="accent1"/>
            </a:solidFill>
          </a:ln>
        </p:spPr>
        <p:txBody>
          <a:bodyPr/>
          <a:lstStyle/>
          <a:p>
            <a:pPr algn="ctr"/>
            <a:r>
              <a:rPr lang="en-US" dirty="0"/>
              <a:t>What I’ve Learned</a:t>
            </a:r>
          </a:p>
        </p:txBody>
      </p:sp>
      <p:graphicFrame>
        <p:nvGraphicFramePr>
          <p:cNvPr id="8" name="Content Placeholder 7">
            <a:extLst>
              <a:ext uri="{FF2B5EF4-FFF2-40B4-BE49-F238E27FC236}">
                <a16:creationId xmlns:a16="http://schemas.microsoft.com/office/drawing/2014/main" id="{20E99B54-A0B5-43A5-8B6D-0B326E3E8329}"/>
              </a:ext>
            </a:extLst>
          </p:cNvPr>
          <p:cNvGraphicFramePr>
            <a:graphicFrameLocks noGrp="1"/>
          </p:cNvGraphicFramePr>
          <p:nvPr>
            <p:ph idx="1"/>
            <p:extLst>
              <p:ext uri="{D42A27DB-BD31-4B8C-83A1-F6EECF244321}">
                <p14:modId xmlns:p14="http://schemas.microsoft.com/office/powerpoint/2010/main" val="2611761424"/>
              </p:ext>
            </p:extLst>
          </p:nvPr>
        </p:nvGraphicFramePr>
        <p:xfrm>
          <a:off x="838200" y="1825625"/>
          <a:ext cx="10515600" cy="456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A47FEA5B-C25B-4F47-BD8F-2B7B495B8122}"/>
              </a:ext>
            </a:extLst>
          </p:cNvPr>
          <p:cNvSpPr>
            <a:spLocks noGrp="1"/>
          </p:cNvSpPr>
          <p:nvPr>
            <p:ph type="sldNum" sz="quarter" idx="12"/>
          </p:nvPr>
        </p:nvSpPr>
        <p:spPr/>
        <p:txBody>
          <a:bodyPr/>
          <a:lstStyle/>
          <a:p>
            <a:fld id="{D277D530-36BC-4E49-ADF9-16CC409C8479}" type="slidenum">
              <a:rPr lang="en-US" smtClean="0"/>
              <a:t>45</a:t>
            </a:fld>
            <a:endParaRPr lang="en-US"/>
          </a:p>
        </p:txBody>
      </p:sp>
    </p:spTree>
    <p:extLst>
      <p:ext uri="{BB962C8B-B14F-4D97-AF65-F5344CB8AC3E}">
        <p14:creationId xmlns:p14="http://schemas.microsoft.com/office/powerpoint/2010/main" val="3627719400"/>
      </p:ext>
    </p:extLst>
  </p:cSld>
  <p:clrMapOvr>
    <a:masterClrMapping/>
  </p:clrMapOvr>
  <mc:AlternateContent xmlns:mc="http://schemas.openxmlformats.org/markup-compatibility/2006" xmlns:p14="http://schemas.microsoft.com/office/powerpoint/2010/main">
    <mc:Choice Requires="p14">
      <p:transition spd="slow" p14:dur="2000" advTm="17896"/>
    </mc:Choice>
    <mc:Fallback xmlns="">
      <p:transition spd="slow" advTm="17896"/>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091A5-1D2B-422F-B897-873507B226AF}"/>
              </a:ext>
            </a:extLst>
          </p:cNvPr>
          <p:cNvSpPr>
            <a:spLocks noGrp="1"/>
          </p:cNvSpPr>
          <p:nvPr>
            <p:ph type="title"/>
          </p:nvPr>
        </p:nvSpPr>
        <p:spPr>
          <a:solidFill>
            <a:schemeClr val="accent2">
              <a:lumMod val="40000"/>
              <a:lumOff val="60000"/>
              <a:alpha val="80000"/>
            </a:schemeClr>
          </a:solidFill>
          <a:ln w="28575">
            <a:noFill/>
          </a:ln>
        </p:spPr>
        <p:txBody>
          <a:bodyPr/>
          <a:lstStyle/>
          <a:p>
            <a:pPr algn="ctr"/>
            <a:r>
              <a:rPr lang="en-US"/>
              <a:t>The Future</a:t>
            </a:r>
          </a:p>
        </p:txBody>
      </p:sp>
      <p:sp>
        <p:nvSpPr>
          <p:cNvPr id="3" name="Content Placeholder 2">
            <a:extLst>
              <a:ext uri="{FF2B5EF4-FFF2-40B4-BE49-F238E27FC236}">
                <a16:creationId xmlns:a16="http://schemas.microsoft.com/office/drawing/2014/main" id="{553F7700-78BC-4696-87E1-7931439BECC6}"/>
              </a:ext>
            </a:extLst>
          </p:cNvPr>
          <p:cNvSpPr>
            <a:spLocks noGrp="1"/>
          </p:cNvSpPr>
          <p:nvPr>
            <p:ph idx="1"/>
          </p:nvPr>
        </p:nvSpPr>
        <p:spPr>
          <a:xfrm>
            <a:off x="838200" y="1781175"/>
            <a:ext cx="10515600" cy="4314825"/>
          </a:xfrm>
          <a:solidFill>
            <a:schemeClr val="accent2">
              <a:lumMod val="40000"/>
              <a:lumOff val="60000"/>
              <a:alpha val="80000"/>
            </a:schemeClr>
          </a:solidFill>
          <a:ln w="25400">
            <a:noFill/>
          </a:ln>
        </p:spPr>
        <p:txBody>
          <a:bodyPr>
            <a:normAutofit/>
          </a:bodyPr>
          <a:lstStyle/>
          <a:p>
            <a:r>
              <a:rPr lang="en-US" dirty="0"/>
              <a:t>Subsequent Tours:</a:t>
            </a:r>
          </a:p>
          <a:p>
            <a:pPr lvl="1"/>
            <a:r>
              <a:rPr lang="en-US" dirty="0"/>
              <a:t>EP4 – Propulsion, Summer 24</a:t>
            </a:r>
          </a:p>
          <a:p>
            <a:pPr lvl="1"/>
            <a:r>
              <a:rPr lang="en-US" dirty="0"/>
              <a:t>EG5 – Orbital Mechanics &amp; Trajectories, Fall 24</a:t>
            </a:r>
          </a:p>
          <a:p>
            <a:pPr lvl="1"/>
            <a:r>
              <a:rPr lang="en-US" dirty="0"/>
              <a:t>Final Tour TBD, Summer 25</a:t>
            </a:r>
          </a:p>
          <a:p>
            <a:r>
              <a:rPr lang="en-US" dirty="0"/>
              <a:t>Graduation:</a:t>
            </a:r>
          </a:p>
          <a:p>
            <a:pPr lvl="1"/>
            <a:r>
              <a:rPr lang="en-US" dirty="0"/>
              <a:t>April 2026</a:t>
            </a:r>
          </a:p>
          <a:p>
            <a:pPr lvl="1"/>
            <a:r>
              <a:rPr lang="en-US" dirty="0"/>
              <a:t>Grad studies: Either through grad Pathways or at a local university, probably something aerospace/astrodynamics related</a:t>
            </a:r>
          </a:p>
        </p:txBody>
      </p:sp>
      <p:sp>
        <p:nvSpPr>
          <p:cNvPr id="4" name="Slide Number Placeholder 3">
            <a:extLst>
              <a:ext uri="{FF2B5EF4-FFF2-40B4-BE49-F238E27FC236}">
                <a16:creationId xmlns:a16="http://schemas.microsoft.com/office/drawing/2014/main" id="{8A423990-5387-427C-A21A-F3858C106EF7}"/>
              </a:ext>
            </a:extLst>
          </p:cNvPr>
          <p:cNvSpPr>
            <a:spLocks noGrp="1"/>
          </p:cNvSpPr>
          <p:nvPr>
            <p:ph type="sldNum" sz="quarter" idx="12"/>
          </p:nvPr>
        </p:nvSpPr>
        <p:spPr/>
        <p:txBody>
          <a:bodyPr/>
          <a:lstStyle/>
          <a:p>
            <a:fld id="{D277D530-36BC-4E49-ADF9-16CC409C8479}" type="slidenum">
              <a:rPr lang="en-US" smtClean="0"/>
              <a:t>46</a:t>
            </a:fld>
            <a:endParaRPr lang="en-US"/>
          </a:p>
        </p:txBody>
      </p:sp>
    </p:spTree>
    <p:extLst>
      <p:ext uri="{BB962C8B-B14F-4D97-AF65-F5344CB8AC3E}">
        <p14:creationId xmlns:p14="http://schemas.microsoft.com/office/powerpoint/2010/main" val="4182927353"/>
      </p:ext>
    </p:extLst>
  </p:cSld>
  <p:clrMapOvr>
    <a:masterClrMapping/>
  </p:clrMapOvr>
  <mc:AlternateContent xmlns:mc="http://schemas.openxmlformats.org/markup-compatibility/2006" xmlns:p14="http://schemas.microsoft.com/office/powerpoint/2010/main">
    <mc:Choice Requires="p14">
      <p:transition spd="slow" p14:dur="2000" advTm="31620"/>
    </mc:Choice>
    <mc:Fallback xmlns="">
      <p:transition spd="slow" advTm="3162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2131-63C9-46A4-A1FB-F497272F1F4A}"/>
              </a:ext>
            </a:extLst>
          </p:cNvPr>
          <p:cNvSpPr>
            <a:spLocks noGrp="1"/>
          </p:cNvSpPr>
          <p:nvPr>
            <p:ph type="title"/>
          </p:nvPr>
        </p:nvSpPr>
        <p:spPr>
          <a:xfrm>
            <a:off x="838200" y="408668"/>
            <a:ext cx="10515600" cy="1325563"/>
          </a:xfrm>
          <a:solidFill>
            <a:schemeClr val="accent4">
              <a:lumMod val="40000"/>
              <a:lumOff val="60000"/>
              <a:alpha val="80000"/>
            </a:schemeClr>
          </a:solidFill>
          <a:ln>
            <a:solidFill>
              <a:schemeClr val="accent4"/>
            </a:solidFill>
          </a:ln>
        </p:spPr>
        <p:txBody>
          <a:bodyPr/>
          <a:lstStyle/>
          <a:p>
            <a:pPr algn="ctr"/>
            <a:r>
              <a:rPr lang="en-US"/>
              <a:t>Acknowledgments</a:t>
            </a:r>
          </a:p>
        </p:txBody>
      </p:sp>
      <p:sp>
        <p:nvSpPr>
          <p:cNvPr id="3" name="Content Placeholder 2">
            <a:extLst>
              <a:ext uri="{FF2B5EF4-FFF2-40B4-BE49-F238E27FC236}">
                <a16:creationId xmlns:a16="http://schemas.microsoft.com/office/drawing/2014/main" id="{14C49CAC-72E4-451A-8BCE-63D3192081D6}"/>
              </a:ext>
            </a:extLst>
          </p:cNvPr>
          <p:cNvSpPr>
            <a:spLocks noGrp="1"/>
          </p:cNvSpPr>
          <p:nvPr>
            <p:ph idx="1"/>
          </p:nvPr>
        </p:nvSpPr>
        <p:spPr>
          <a:solidFill>
            <a:schemeClr val="accent4">
              <a:lumMod val="40000"/>
              <a:lumOff val="60000"/>
              <a:alpha val="85000"/>
            </a:schemeClr>
          </a:solidFill>
          <a:ln w="12700">
            <a:solidFill>
              <a:schemeClr val="accent4"/>
            </a:solidFill>
          </a:ln>
        </p:spPr>
        <p:txBody>
          <a:bodyPr>
            <a:normAutofit/>
          </a:bodyPr>
          <a:lstStyle/>
          <a:p>
            <a:r>
              <a:rPr lang="en-US" sz="1600" dirty="0"/>
              <a:t>Claire Puccini – My wonderful mentor!</a:t>
            </a:r>
          </a:p>
          <a:p>
            <a:r>
              <a:rPr lang="en-US" sz="1600" dirty="0"/>
              <a:t>Mo Kaouk – Coolest branch chief!</a:t>
            </a:r>
          </a:p>
          <a:p>
            <a:r>
              <a:rPr lang="en-US" sz="1600" dirty="0"/>
              <a:t>Alex Tovar – For supporting my projects and helping facilitate the business side of things (and for the spring scale!)</a:t>
            </a:r>
          </a:p>
          <a:p>
            <a:r>
              <a:rPr lang="en-US" sz="1600" dirty="0"/>
              <a:t>Rodney Rocha – For being a wonderful teacher and for the assistance with the mooring line and shaker table projects</a:t>
            </a:r>
          </a:p>
          <a:p>
            <a:r>
              <a:rPr lang="en-US" sz="1600" dirty="0"/>
              <a:t>Herbert Silva – For guiding me through the lunar loads project and providing the resources I needed to succeed in many aspects of my tour</a:t>
            </a:r>
          </a:p>
          <a:p>
            <a:r>
              <a:rPr lang="en-US" sz="1600" dirty="0"/>
              <a:t>The E-Loads Team, including Ivette Malave, Herbert Silva, Celeste Villagran, Jeffrey Bell, Marcus </a:t>
            </a:r>
            <a:r>
              <a:rPr lang="en-US" sz="1600" dirty="0" err="1"/>
              <a:t>Maiten</a:t>
            </a:r>
            <a:r>
              <a:rPr lang="en-US" sz="1600" dirty="0"/>
              <a:t>, and Blake Pearson, for giving me opportunity to be part of such an incredible and talented team</a:t>
            </a:r>
          </a:p>
          <a:p>
            <a:r>
              <a:rPr lang="en-US" sz="1600" dirty="0"/>
              <a:t>Tony Ng – For the assistance and advice with the ERM project</a:t>
            </a:r>
          </a:p>
          <a:p>
            <a:r>
              <a:rPr lang="en-US" sz="1600" dirty="0"/>
              <a:t>Jeffrey Suhey – For the many hours of test conducting</a:t>
            </a:r>
          </a:p>
          <a:p>
            <a:r>
              <a:rPr lang="en-US" sz="1600" dirty="0"/>
              <a:t>Fern Thomassy – For many an interesting side project</a:t>
            </a:r>
          </a:p>
          <a:p>
            <a:r>
              <a:rPr lang="en-US" sz="1600" dirty="0"/>
              <a:t>Hamza Nadeem and the STL technicians for assisting with the mooring line project</a:t>
            </a:r>
          </a:p>
          <a:p>
            <a:r>
              <a:rPr lang="en-US" sz="1600" dirty="0"/>
              <a:t>All of you!</a:t>
            </a:r>
          </a:p>
          <a:p>
            <a:pPr marL="0" indent="0">
              <a:buNone/>
            </a:pPr>
            <a:endParaRPr lang="en-US" dirty="0"/>
          </a:p>
        </p:txBody>
      </p:sp>
      <p:sp>
        <p:nvSpPr>
          <p:cNvPr id="4" name="Slide Number Placeholder 3">
            <a:extLst>
              <a:ext uri="{FF2B5EF4-FFF2-40B4-BE49-F238E27FC236}">
                <a16:creationId xmlns:a16="http://schemas.microsoft.com/office/drawing/2014/main" id="{2795940C-83A5-454D-A4A5-4F7DA2E066B3}"/>
              </a:ext>
            </a:extLst>
          </p:cNvPr>
          <p:cNvSpPr>
            <a:spLocks noGrp="1"/>
          </p:cNvSpPr>
          <p:nvPr>
            <p:ph type="sldNum" sz="quarter" idx="12"/>
          </p:nvPr>
        </p:nvSpPr>
        <p:spPr/>
        <p:txBody>
          <a:bodyPr/>
          <a:lstStyle/>
          <a:p>
            <a:fld id="{D277D530-36BC-4E49-ADF9-16CC409C8479}" type="slidenum">
              <a:rPr lang="en-US" smtClean="0"/>
              <a:t>47</a:t>
            </a:fld>
            <a:endParaRPr lang="en-US"/>
          </a:p>
        </p:txBody>
      </p:sp>
    </p:spTree>
    <p:extLst>
      <p:ext uri="{BB962C8B-B14F-4D97-AF65-F5344CB8AC3E}">
        <p14:creationId xmlns:p14="http://schemas.microsoft.com/office/powerpoint/2010/main" val="1286797580"/>
      </p:ext>
    </p:extLst>
  </p:cSld>
  <p:clrMapOvr>
    <a:masterClrMapping/>
  </p:clrMapOvr>
  <mc:AlternateContent xmlns:mc="http://schemas.openxmlformats.org/markup-compatibility/2006" xmlns:p14="http://schemas.microsoft.com/office/powerpoint/2010/main">
    <mc:Choice Requires="p14">
      <p:transition spd="slow" p14:dur="2000" advTm="105042"/>
    </mc:Choice>
    <mc:Fallback xmlns="">
      <p:transition spd="slow" advTm="105042"/>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0510-6B18-4070-AD70-CF8E40A4394E}"/>
              </a:ext>
            </a:extLst>
          </p:cNvPr>
          <p:cNvSpPr>
            <a:spLocks noGrp="1"/>
          </p:cNvSpPr>
          <p:nvPr>
            <p:ph type="ctrTitle"/>
          </p:nvPr>
        </p:nvSpPr>
        <p:spPr>
          <a:solidFill>
            <a:schemeClr val="accent1">
              <a:lumMod val="20000"/>
              <a:lumOff val="80000"/>
              <a:alpha val="63000"/>
            </a:schemeClr>
          </a:solidFill>
        </p:spPr>
        <p:txBody>
          <a:bodyPr/>
          <a:lstStyle/>
          <a:p>
            <a:r>
              <a:rPr lang="en-US"/>
              <a:t>Thank you!</a:t>
            </a:r>
          </a:p>
        </p:txBody>
      </p:sp>
      <p:sp>
        <p:nvSpPr>
          <p:cNvPr id="3" name="Subtitle 2">
            <a:extLst>
              <a:ext uri="{FF2B5EF4-FFF2-40B4-BE49-F238E27FC236}">
                <a16:creationId xmlns:a16="http://schemas.microsoft.com/office/drawing/2014/main" id="{8C523BC0-2421-4293-A3F0-D3D6D15AE77D}"/>
              </a:ext>
            </a:extLst>
          </p:cNvPr>
          <p:cNvSpPr>
            <a:spLocks noGrp="1"/>
          </p:cNvSpPr>
          <p:nvPr>
            <p:ph type="subTitle" idx="1"/>
          </p:nvPr>
        </p:nvSpPr>
        <p:spPr>
          <a:xfrm>
            <a:off x="1524000" y="3602038"/>
            <a:ext cx="9144000" cy="680713"/>
          </a:xfrm>
          <a:solidFill>
            <a:schemeClr val="tx2">
              <a:lumMod val="20000"/>
              <a:lumOff val="80000"/>
              <a:alpha val="54000"/>
            </a:schemeClr>
          </a:solidFill>
        </p:spPr>
        <p:txBody>
          <a:bodyPr/>
          <a:lstStyle/>
          <a:p>
            <a:r>
              <a:rPr lang="en-US"/>
              <a:t>Ask me a question!</a:t>
            </a:r>
          </a:p>
        </p:txBody>
      </p:sp>
      <p:sp>
        <p:nvSpPr>
          <p:cNvPr id="4" name="Slide Number Placeholder 3">
            <a:extLst>
              <a:ext uri="{FF2B5EF4-FFF2-40B4-BE49-F238E27FC236}">
                <a16:creationId xmlns:a16="http://schemas.microsoft.com/office/drawing/2014/main" id="{EA934FD1-E6F0-4CEF-B2F6-775E2250051E}"/>
              </a:ext>
            </a:extLst>
          </p:cNvPr>
          <p:cNvSpPr>
            <a:spLocks noGrp="1"/>
          </p:cNvSpPr>
          <p:nvPr>
            <p:ph type="sldNum" sz="quarter" idx="12"/>
          </p:nvPr>
        </p:nvSpPr>
        <p:spPr/>
        <p:txBody>
          <a:bodyPr/>
          <a:lstStyle/>
          <a:p>
            <a:fld id="{D277D530-36BC-4E49-ADF9-16CC409C8479}" type="slidenum">
              <a:rPr lang="en-US" smtClean="0"/>
              <a:t>48</a:t>
            </a:fld>
            <a:endParaRPr lang="en-US"/>
          </a:p>
        </p:txBody>
      </p:sp>
    </p:spTree>
    <p:extLst>
      <p:ext uri="{BB962C8B-B14F-4D97-AF65-F5344CB8AC3E}">
        <p14:creationId xmlns:p14="http://schemas.microsoft.com/office/powerpoint/2010/main" val="712303203"/>
      </p:ext>
    </p:extLst>
  </p:cSld>
  <p:clrMapOvr>
    <a:masterClrMapping/>
  </p:clrMapOvr>
  <mc:AlternateContent xmlns:mc="http://schemas.openxmlformats.org/markup-compatibility/2006" xmlns:p14="http://schemas.microsoft.com/office/powerpoint/2010/main">
    <mc:Choice Requires="p14">
      <p:transition spd="slow" p14:dur="2000" advTm="1408"/>
    </mc:Choice>
    <mc:Fallback xmlns="">
      <p:transition spd="slow" advTm="1408"/>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0510-6B18-4070-AD70-CF8E40A4394E}"/>
              </a:ext>
            </a:extLst>
          </p:cNvPr>
          <p:cNvSpPr>
            <a:spLocks noGrp="1"/>
          </p:cNvSpPr>
          <p:nvPr>
            <p:ph type="ctrTitle"/>
          </p:nvPr>
        </p:nvSpPr>
        <p:spPr>
          <a:solidFill>
            <a:schemeClr val="accent1">
              <a:lumMod val="20000"/>
              <a:lumOff val="80000"/>
              <a:alpha val="63000"/>
            </a:schemeClr>
          </a:solidFill>
        </p:spPr>
        <p:txBody>
          <a:bodyPr/>
          <a:lstStyle/>
          <a:p>
            <a:r>
              <a:rPr lang="en-US"/>
              <a:t>Back-up</a:t>
            </a:r>
          </a:p>
        </p:txBody>
      </p:sp>
      <p:sp>
        <p:nvSpPr>
          <p:cNvPr id="4" name="Slide Number Placeholder 3">
            <a:extLst>
              <a:ext uri="{FF2B5EF4-FFF2-40B4-BE49-F238E27FC236}">
                <a16:creationId xmlns:a16="http://schemas.microsoft.com/office/drawing/2014/main" id="{EA934FD1-E6F0-4CEF-B2F6-775E2250051E}"/>
              </a:ext>
            </a:extLst>
          </p:cNvPr>
          <p:cNvSpPr>
            <a:spLocks noGrp="1"/>
          </p:cNvSpPr>
          <p:nvPr>
            <p:ph type="sldNum" sz="quarter" idx="12"/>
          </p:nvPr>
        </p:nvSpPr>
        <p:spPr/>
        <p:txBody>
          <a:bodyPr/>
          <a:lstStyle/>
          <a:p>
            <a:fld id="{D277D530-36BC-4E49-ADF9-16CC409C8479}" type="slidenum">
              <a:rPr lang="en-US" smtClean="0"/>
              <a:t>49</a:t>
            </a:fld>
            <a:endParaRPr lang="en-US"/>
          </a:p>
        </p:txBody>
      </p:sp>
    </p:spTree>
    <p:extLst>
      <p:ext uri="{BB962C8B-B14F-4D97-AF65-F5344CB8AC3E}">
        <p14:creationId xmlns:p14="http://schemas.microsoft.com/office/powerpoint/2010/main" val="3544995781"/>
      </p:ext>
    </p:extLst>
  </p:cSld>
  <p:clrMapOvr>
    <a:masterClrMapping/>
  </p:clrMapOvr>
  <mc:AlternateContent xmlns:mc="http://schemas.openxmlformats.org/markup-compatibility/2006" xmlns:p14="http://schemas.microsoft.com/office/powerpoint/2010/main">
    <mc:Choice Requires="p14">
      <p:transition spd="slow" p14:dur="2000" advTm="1408"/>
    </mc:Choice>
    <mc:Fallback xmlns="">
      <p:transition spd="slow" advTm="1408"/>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a:t>Friction Test – TRR</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50</a:t>
            </a:fld>
            <a:endParaRPr lang="en-US"/>
          </a:p>
        </p:txBody>
      </p:sp>
      <p:sp>
        <p:nvSpPr>
          <p:cNvPr id="4" name="Rectangle 3">
            <a:extLst>
              <a:ext uri="{FF2B5EF4-FFF2-40B4-BE49-F238E27FC236}">
                <a16:creationId xmlns:a16="http://schemas.microsoft.com/office/drawing/2014/main" id="{40E0A401-07AE-D029-B6F2-EFA4C315D0E9}"/>
              </a:ext>
            </a:extLst>
          </p:cNvPr>
          <p:cNvSpPr/>
          <p:nvPr/>
        </p:nvSpPr>
        <p:spPr>
          <a:xfrm>
            <a:off x="838200" y="1866900"/>
            <a:ext cx="10515600" cy="4248150"/>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b="1" dirty="0">
                <a:solidFill>
                  <a:schemeClr val="tx1"/>
                </a:solidFill>
              </a:rPr>
              <a:t>TRR (Test Readiness Review)</a:t>
            </a:r>
            <a:r>
              <a:rPr lang="en-US" dirty="0">
                <a:solidFill>
                  <a:schemeClr val="tx1"/>
                </a:solidFill>
              </a:rPr>
              <a:t>: Formal presentation to customer representatives, management, subject matter experts and safety personnel to verify that test conductors are ready to begin testing</a:t>
            </a:r>
          </a:p>
          <a:p>
            <a:pPr marL="285750" indent="-285750">
              <a:buFont typeface="Arial" panose="020B0604020202020204" pitchFamily="34" charset="0"/>
              <a:buChar char="•"/>
            </a:pPr>
            <a:r>
              <a:rPr lang="en-US" dirty="0">
                <a:solidFill>
                  <a:schemeClr val="tx1"/>
                </a:solidFill>
              </a:rPr>
              <a:t>Introduce project background: purpose, deliverables, and why it is being done</a:t>
            </a:r>
          </a:p>
          <a:p>
            <a:pPr marL="285750" indent="-285750">
              <a:buFont typeface="Arial" panose="020B0604020202020204" pitchFamily="34" charset="0"/>
              <a:buChar char="•"/>
            </a:pPr>
            <a:r>
              <a:rPr lang="en-US" dirty="0">
                <a:solidFill>
                  <a:schemeClr val="tx1"/>
                </a:solidFill>
              </a:rPr>
              <a:t>Go over </a:t>
            </a:r>
            <a:r>
              <a:rPr lang="en-US" b="1" dirty="0">
                <a:solidFill>
                  <a:schemeClr val="tx1"/>
                </a:solidFill>
              </a:rPr>
              <a:t>run matrix:</a:t>
            </a:r>
            <a:r>
              <a:rPr lang="en-US" dirty="0">
                <a:solidFill>
                  <a:schemeClr val="tx1"/>
                </a:solidFill>
              </a:rPr>
              <a:t> table or tables cataloguing what will be tested, what parameters are to be altered, and how they are altered</a:t>
            </a:r>
          </a:p>
          <a:p>
            <a:pPr marL="285750" indent="-285750">
              <a:buFont typeface="Arial" panose="020B0604020202020204" pitchFamily="34" charset="0"/>
              <a:buChar char="•"/>
            </a:pPr>
            <a:r>
              <a:rPr lang="en-US" dirty="0">
                <a:solidFill>
                  <a:schemeClr val="tx1"/>
                </a:solidFill>
              </a:rPr>
              <a:t>Present </a:t>
            </a:r>
            <a:r>
              <a:rPr lang="en-US" b="1" dirty="0">
                <a:solidFill>
                  <a:schemeClr val="tx1"/>
                </a:solidFill>
              </a:rPr>
              <a:t>Test Configuration: </a:t>
            </a:r>
            <a:r>
              <a:rPr lang="en-US">
                <a:solidFill>
                  <a:schemeClr val="tx1"/>
                </a:solidFill>
              </a:rPr>
              <a:t>S</a:t>
            </a:r>
            <a:r>
              <a:rPr lang="en-US" dirty="0">
                <a:solidFill>
                  <a:schemeClr val="tx1"/>
                </a:solidFill>
              </a:rPr>
              <a:t>chematics showing what materials will be used and how the systems will be setup</a:t>
            </a:r>
          </a:p>
          <a:p>
            <a:pPr marL="285750" indent="-285750">
              <a:buFont typeface="Arial" panose="020B0604020202020204" pitchFamily="34" charset="0"/>
              <a:buChar char="•"/>
            </a:pPr>
            <a:r>
              <a:rPr lang="en-US" dirty="0">
                <a:solidFill>
                  <a:schemeClr val="tx1"/>
                </a:solidFill>
              </a:rPr>
              <a:t>Present </a:t>
            </a:r>
            <a:r>
              <a:rPr lang="en-US" b="1" dirty="0">
                <a:solidFill>
                  <a:schemeClr val="tx1"/>
                </a:solidFill>
              </a:rPr>
              <a:t>Integrated Hazard Analysis </a:t>
            </a:r>
            <a:r>
              <a:rPr lang="en-US" dirty="0">
                <a:solidFill>
                  <a:schemeClr val="tx1"/>
                </a:solidFill>
              </a:rPr>
              <a:t>to board, discuss hazards, safety margins for equipment, and necessary PPE</a:t>
            </a:r>
            <a:endParaRPr lang="en-US" b="1"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b="1" dirty="0">
              <a:solidFill>
                <a:schemeClr val="tx1"/>
              </a:solidFill>
            </a:endParaRPr>
          </a:p>
        </p:txBody>
      </p:sp>
    </p:spTree>
    <p:extLst>
      <p:ext uri="{BB962C8B-B14F-4D97-AF65-F5344CB8AC3E}">
        <p14:creationId xmlns:p14="http://schemas.microsoft.com/office/powerpoint/2010/main" val="17654856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12C77092-6CED-F41B-5D3F-9F5191F70927}"/>
              </a:ext>
            </a:extLst>
          </p:cNvPr>
          <p:cNvGraphicFramePr>
            <a:graphicFrameLocks noGrp="1"/>
          </p:cNvGraphicFramePr>
          <p:nvPr/>
        </p:nvGraphicFramePr>
        <p:xfrm>
          <a:off x="838200" y="2007732"/>
          <a:ext cx="10418685" cy="4257240"/>
        </p:xfrm>
        <a:graphic>
          <a:graphicData uri="http://schemas.openxmlformats.org/drawingml/2006/table">
            <a:tbl>
              <a:tblPr firstRow="1" bandRow="1">
                <a:tableStyleId>{93296810-A885-4BE3-A3E7-6D5BEEA58F35}</a:tableStyleId>
              </a:tblPr>
              <a:tblGrid>
                <a:gridCol w="3472895">
                  <a:extLst>
                    <a:ext uri="{9D8B030D-6E8A-4147-A177-3AD203B41FA5}">
                      <a16:colId xmlns:a16="http://schemas.microsoft.com/office/drawing/2014/main" val="1786769071"/>
                    </a:ext>
                  </a:extLst>
                </a:gridCol>
                <a:gridCol w="3472895">
                  <a:extLst>
                    <a:ext uri="{9D8B030D-6E8A-4147-A177-3AD203B41FA5}">
                      <a16:colId xmlns:a16="http://schemas.microsoft.com/office/drawing/2014/main" val="2942880313"/>
                    </a:ext>
                  </a:extLst>
                </a:gridCol>
                <a:gridCol w="3472895">
                  <a:extLst>
                    <a:ext uri="{9D8B030D-6E8A-4147-A177-3AD203B41FA5}">
                      <a16:colId xmlns:a16="http://schemas.microsoft.com/office/drawing/2014/main" val="1113168049"/>
                    </a:ext>
                  </a:extLst>
                </a:gridCol>
              </a:tblGrid>
              <a:tr h="691080">
                <a:tc>
                  <a:txBody>
                    <a:bodyPr/>
                    <a:lstStyle/>
                    <a:p>
                      <a:pPr algn="ctr"/>
                      <a:r>
                        <a:rPr lang="en-US" sz="2600"/>
                        <a:t>Test Setup</a:t>
                      </a:r>
                    </a:p>
                  </a:txBody>
                  <a:tcPr anchor="ctr"/>
                </a:tc>
                <a:tc>
                  <a:txBody>
                    <a:bodyPr/>
                    <a:lstStyle/>
                    <a:p>
                      <a:pPr algn="ctr"/>
                      <a:r>
                        <a:rPr lang="en-US" sz="2600"/>
                        <a:t>Pros</a:t>
                      </a:r>
                    </a:p>
                  </a:txBody>
                  <a:tcPr anchor="ctr"/>
                </a:tc>
                <a:tc>
                  <a:txBody>
                    <a:bodyPr/>
                    <a:lstStyle/>
                    <a:p>
                      <a:pPr algn="ctr"/>
                      <a:r>
                        <a:rPr lang="en-US" sz="2600"/>
                        <a:t>Cons</a:t>
                      </a:r>
                    </a:p>
                  </a:txBody>
                  <a:tcPr anchor="ctr"/>
                </a:tc>
                <a:extLst>
                  <a:ext uri="{0D108BD9-81ED-4DB2-BD59-A6C34878D82A}">
                    <a16:rowId xmlns:a16="http://schemas.microsoft.com/office/drawing/2014/main" val="1377923759"/>
                  </a:ext>
                </a:extLst>
              </a:tr>
              <a:tr h="1002832">
                <a:tc>
                  <a:txBody>
                    <a:bodyPr/>
                    <a:lstStyle/>
                    <a:p>
                      <a:r>
                        <a:rPr lang="en-US"/>
                        <a:t>                      Inclined line</a:t>
                      </a:r>
                    </a:p>
                  </a:txBody>
                  <a:tcPr/>
                </a:tc>
                <a:tc>
                  <a:txBody>
                    <a:bodyPr/>
                    <a:lstStyle/>
                    <a:p>
                      <a:r>
                        <a:rPr lang="en-US"/>
                        <a:t>✔Accurate to real world scenario</a:t>
                      </a:r>
                    </a:p>
                    <a:p>
                      <a:r>
                        <a:rPr lang="en-US"/>
                        <a:t>✔Captures effect of contact interface</a:t>
                      </a:r>
                    </a:p>
                  </a:txBody>
                  <a:tcPr/>
                </a:tc>
                <a:tc>
                  <a:txBody>
                    <a:bodyPr/>
                    <a:lstStyle/>
                    <a:p>
                      <a:r>
                        <a:rPr lang="en-US"/>
                        <a:t>❌More setup needed/more complicated measurement process</a:t>
                      </a:r>
                    </a:p>
                    <a:p>
                      <a:r>
                        <a:rPr lang="en-US"/>
                        <a:t>❌Line sag could introduce severe systemic error</a:t>
                      </a:r>
                    </a:p>
                  </a:txBody>
                  <a:tcPr/>
                </a:tc>
                <a:extLst>
                  <a:ext uri="{0D108BD9-81ED-4DB2-BD59-A6C34878D82A}">
                    <a16:rowId xmlns:a16="http://schemas.microsoft.com/office/drawing/2014/main" val="623749042"/>
                  </a:ext>
                </a:extLst>
              </a:tr>
              <a:tr h="1077404">
                <a:tc>
                  <a:txBody>
                    <a:bodyPr/>
                    <a:lstStyle/>
                    <a:p>
                      <a:r>
                        <a:rPr lang="en-US" dirty="0"/>
                        <a:t>                       Pulley system</a:t>
                      </a:r>
                    </a:p>
                  </a:txBody>
                  <a:tcPr/>
                </a:tc>
                <a:tc>
                  <a:txBody>
                    <a:bodyPr/>
                    <a:lstStyle/>
                    <a:p>
                      <a:r>
                        <a:rPr lang="en-US"/>
                        <a:t>✔Easy to run and setup</a:t>
                      </a:r>
                    </a:p>
                    <a:p>
                      <a:r>
                        <a:rPr lang="en-US"/>
                        <a:t>✔Separates conductors from moving parts</a:t>
                      </a:r>
                    </a:p>
                  </a:txBody>
                  <a:tcPr/>
                </a:tc>
                <a:tc>
                  <a:txBody>
                    <a:bodyPr/>
                    <a:lstStyle/>
                    <a:p>
                      <a:r>
                        <a:rPr lang="en-US"/>
                        <a:t>❌Difficult to process data (requires precise loading ability or way to measure acceleration accurately)</a:t>
                      </a:r>
                    </a:p>
                  </a:txBody>
                  <a:tcPr/>
                </a:tc>
                <a:extLst>
                  <a:ext uri="{0D108BD9-81ED-4DB2-BD59-A6C34878D82A}">
                    <a16:rowId xmlns:a16="http://schemas.microsoft.com/office/drawing/2014/main" val="568394493"/>
                  </a:ext>
                </a:extLst>
              </a:tr>
              <a:tr h="1002832">
                <a:tc>
                  <a:txBody>
                    <a:bodyPr/>
                    <a:lstStyle/>
                    <a:p>
                      <a:r>
                        <a:rPr lang="en-US" dirty="0"/>
                        <a:t>                       Spring scale</a:t>
                      </a:r>
                    </a:p>
                  </a:txBody>
                  <a:tcPr/>
                </a:tc>
                <a:tc>
                  <a:txBody>
                    <a:bodyPr/>
                    <a:lstStyle/>
                    <a:p>
                      <a:r>
                        <a:rPr lang="en-US" sz="2000"/>
                        <a:t>✔Most direct measurement</a:t>
                      </a:r>
                    </a:p>
                    <a:p>
                      <a:r>
                        <a:rPr lang="en-US" sz="2000"/>
                        <a:t>✔Very straightforward setup</a:t>
                      </a:r>
                    </a:p>
                  </a:txBody>
                  <a:tcPr/>
                </a:tc>
                <a:tc>
                  <a:txBody>
                    <a:bodyPr/>
                    <a:lstStyle/>
                    <a:p>
                      <a:r>
                        <a:rPr lang="en-US" dirty="0"/>
                        <a:t>❌High measurement error</a:t>
                      </a:r>
                    </a:p>
                    <a:p>
                      <a:r>
                        <a:rPr lang="en-US" dirty="0"/>
                        <a:t>❌Test conductors in close proximity with moving test parts</a:t>
                      </a:r>
                    </a:p>
                    <a:p>
                      <a:endParaRPr lang="en-US" dirty="0"/>
                    </a:p>
                  </a:txBody>
                  <a:tcPr/>
                </a:tc>
                <a:extLst>
                  <a:ext uri="{0D108BD9-81ED-4DB2-BD59-A6C34878D82A}">
                    <a16:rowId xmlns:a16="http://schemas.microsoft.com/office/drawing/2014/main" val="2344729018"/>
                  </a:ext>
                </a:extLst>
              </a:tr>
            </a:tbl>
          </a:graphicData>
        </a:graphic>
      </p:graphicFrame>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a:t>Friction Test – Initial Plans &amp; PRR</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51</a:t>
            </a:fld>
            <a:endParaRPr lang="en-US"/>
          </a:p>
        </p:txBody>
      </p:sp>
      <p:sp>
        <p:nvSpPr>
          <p:cNvPr id="6" name="Rectangle 5">
            <a:extLst>
              <a:ext uri="{FF2B5EF4-FFF2-40B4-BE49-F238E27FC236}">
                <a16:creationId xmlns:a16="http://schemas.microsoft.com/office/drawing/2014/main" id="{2995A87D-EA43-B891-C163-4C9312CE69EA}"/>
              </a:ext>
            </a:extLst>
          </p:cNvPr>
          <p:cNvSpPr/>
          <p:nvPr/>
        </p:nvSpPr>
        <p:spPr>
          <a:xfrm>
            <a:off x="2088841" y="2997497"/>
            <a:ext cx="1126725" cy="799739"/>
          </a:xfrm>
          <a:prstGeom prst="rect">
            <a:avLst/>
          </a:prstGeom>
          <a:blipFill>
            <a:blip r:embed="rId3"/>
            <a:srcRect/>
            <a:stretch>
              <a:fillRect t="-7000" b="-7000"/>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10" name="Rectangle 9">
            <a:extLst>
              <a:ext uri="{FF2B5EF4-FFF2-40B4-BE49-F238E27FC236}">
                <a16:creationId xmlns:a16="http://schemas.microsoft.com/office/drawing/2014/main" id="{214EF47C-98EC-6E15-BE72-B9057B1D1682}"/>
              </a:ext>
            </a:extLst>
          </p:cNvPr>
          <p:cNvSpPr/>
          <p:nvPr/>
        </p:nvSpPr>
        <p:spPr>
          <a:xfrm>
            <a:off x="2146916" y="4165437"/>
            <a:ext cx="1068650" cy="799739"/>
          </a:xfrm>
          <a:prstGeom prst="rect">
            <a:avLst/>
          </a:prstGeom>
          <a:blipFill>
            <a:blip r:embed="rId4"/>
            <a:srcRect/>
            <a:stretch>
              <a:fillRect l="-3000" r="-3000"/>
            </a:stretch>
          </a:blipFill>
        </p:spPr>
        <p:style>
          <a:lnRef idx="2">
            <a:schemeClr val="lt1">
              <a:hueOff val="0"/>
              <a:satOff val="0"/>
              <a:lumOff val="0"/>
              <a:alphaOff val="0"/>
            </a:schemeClr>
          </a:lnRef>
          <a:fillRef idx="1">
            <a:scrgbClr r="0" g="0" b="0"/>
          </a:fillRef>
          <a:effectRef idx="0">
            <a:schemeClr val="accent5">
              <a:tint val="50000"/>
              <a:hueOff val="-1338020"/>
              <a:satOff val="348"/>
              <a:lumOff val="4757"/>
              <a:alphaOff val="0"/>
            </a:schemeClr>
          </a:effectRef>
          <a:fontRef idx="minor">
            <a:schemeClr val="lt1">
              <a:hueOff val="0"/>
              <a:satOff val="0"/>
              <a:lumOff val="0"/>
              <a:alphaOff val="0"/>
            </a:schemeClr>
          </a:fontRef>
        </p:style>
      </p:sp>
      <p:sp>
        <p:nvSpPr>
          <p:cNvPr id="11" name="Rectangle 10">
            <a:extLst>
              <a:ext uri="{FF2B5EF4-FFF2-40B4-BE49-F238E27FC236}">
                <a16:creationId xmlns:a16="http://schemas.microsoft.com/office/drawing/2014/main" id="{4CCB568B-A6E1-22B8-221F-343C0AAB5F5E}"/>
              </a:ext>
            </a:extLst>
          </p:cNvPr>
          <p:cNvSpPr/>
          <p:nvPr/>
        </p:nvSpPr>
        <p:spPr>
          <a:xfrm>
            <a:off x="2146916" y="5367184"/>
            <a:ext cx="1068650" cy="897788"/>
          </a:xfrm>
          <a:prstGeom prst="rect">
            <a:avLst/>
          </a:prstGeom>
          <a:blipFill>
            <a:blip r:embed="rId5">
              <a:extLst>
                <a:ext uri="{28A0092B-C50C-407E-A947-70E740481C1C}">
                  <a14:useLocalDpi xmlns:a14="http://schemas.microsoft.com/office/drawing/2010/main" val="0"/>
                </a:ext>
              </a:extLst>
            </a:blip>
            <a:srcRect/>
            <a:stretch>
              <a:fillRect l="-3000" r="-3000"/>
            </a:stretch>
          </a:blipFill>
        </p:spPr>
        <p:style>
          <a:lnRef idx="2">
            <a:schemeClr val="lt1">
              <a:hueOff val="0"/>
              <a:satOff val="0"/>
              <a:lumOff val="0"/>
              <a:alphaOff val="0"/>
            </a:schemeClr>
          </a:lnRef>
          <a:fillRef idx="1">
            <a:scrgbClr r="0" g="0" b="0"/>
          </a:fillRef>
          <a:effectRef idx="0">
            <a:schemeClr val="accent5">
              <a:tint val="50000"/>
              <a:hueOff val="-2676041"/>
              <a:satOff val="697"/>
              <a:lumOff val="9513"/>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42633078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72F1-795D-4E9D-9B2D-FBDA48FEE1DC}"/>
              </a:ext>
            </a:extLst>
          </p:cNvPr>
          <p:cNvSpPr>
            <a:spLocks noGrp="1"/>
          </p:cNvSpPr>
          <p:nvPr>
            <p:ph type="title"/>
          </p:nvPr>
        </p:nvSpPr>
        <p:spPr>
          <a:solidFill>
            <a:schemeClr val="accent6">
              <a:lumMod val="40000"/>
              <a:lumOff val="60000"/>
              <a:alpha val="85000"/>
            </a:schemeClr>
          </a:solidFill>
          <a:ln w="19050">
            <a:solidFill>
              <a:schemeClr val="accent6"/>
            </a:solidFill>
          </a:ln>
        </p:spPr>
        <p:txBody>
          <a:bodyPr vert="horz" lIns="91440" tIns="45720" rIns="91440" bIns="45720" rtlCol="0" anchor="ctr">
            <a:normAutofit/>
          </a:bodyPr>
          <a:lstStyle/>
          <a:p>
            <a:pPr algn="ctr"/>
            <a:r>
              <a:rPr lang="en-US"/>
              <a:t>Friction Test – Initial Plans &amp; PRR</a:t>
            </a:r>
          </a:p>
        </p:txBody>
      </p:sp>
      <p:sp>
        <p:nvSpPr>
          <p:cNvPr id="3" name="Slide Number Placeholder 2">
            <a:extLst>
              <a:ext uri="{FF2B5EF4-FFF2-40B4-BE49-F238E27FC236}">
                <a16:creationId xmlns:a16="http://schemas.microsoft.com/office/drawing/2014/main" id="{A74C78CD-D5C5-4BE4-849A-481BBC7D6812}"/>
              </a:ext>
            </a:extLst>
          </p:cNvPr>
          <p:cNvSpPr>
            <a:spLocks noGrp="1"/>
          </p:cNvSpPr>
          <p:nvPr>
            <p:ph type="sldNum" sz="quarter" idx="12"/>
          </p:nvPr>
        </p:nvSpPr>
        <p:spPr/>
        <p:txBody>
          <a:bodyPr/>
          <a:lstStyle/>
          <a:p>
            <a:fld id="{D277D530-36BC-4E49-ADF9-16CC409C8479}" type="slidenum">
              <a:rPr lang="en-US" smtClean="0"/>
              <a:t>52</a:t>
            </a:fld>
            <a:endParaRPr lang="en-US"/>
          </a:p>
        </p:txBody>
      </p:sp>
      <p:graphicFrame>
        <p:nvGraphicFramePr>
          <p:cNvPr id="5" name="Diagram 4">
            <a:extLst>
              <a:ext uri="{FF2B5EF4-FFF2-40B4-BE49-F238E27FC236}">
                <a16:creationId xmlns:a16="http://schemas.microsoft.com/office/drawing/2014/main" id="{1FE2DCC2-32E2-86E3-8669-AD1FB730E928}"/>
              </a:ext>
            </a:extLst>
          </p:cNvPr>
          <p:cNvGraphicFramePr/>
          <p:nvPr/>
        </p:nvGraphicFramePr>
        <p:xfrm>
          <a:off x="838200" y="1580225"/>
          <a:ext cx="10515600" cy="4912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8541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2D89763F3F2394895730C6EBD81A5ED" ma:contentTypeVersion="1" ma:contentTypeDescription="Create a new document." ma:contentTypeScope="" ma:versionID="d93559ec11d1d1902fb1e58a6720b4f3">
  <xsd:schema xmlns:xsd="http://www.w3.org/2001/XMLSchema" xmlns:xs="http://www.w3.org/2001/XMLSchema" xmlns:p="http://schemas.microsoft.com/office/2006/metadata/properties" xmlns:ns2="70306bbc-d9c6-451c-95f6-354fe74c0e33" targetNamespace="http://schemas.microsoft.com/office/2006/metadata/properties" ma:root="true" ma:fieldsID="79ea6db9d239eace1f9e33ce3827c2e3" ns2:_="">
    <xsd:import namespace="70306bbc-d9c6-451c-95f6-354fe74c0e33"/>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06bbc-d9c6-451c-95f6-354fe74c0e3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12BD689-8E22-4153-B025-7D49C5A3574E}">
  <ds:schemaRefs>
    <ds:schemaRef ds:uri="http://schemas.microsoft.com/sharepoint/v3/contenttype/forms"/>
  </ds:schemaRefs>
</ds:datastoreItem>
</file>

<file path=customXml/itemProps2.xml><?xml version="1.0" encoding="utf-8"?>
<ds:datastoreItem xmlns:ds="http://schemas.openxmlformats.org/officeDocument/2006/customXml" ds:itemID="{48FCDCC4-A0ED-49AF-B36A-954F8938D1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06bbc-d9c6-451c-95f6-354fe74c0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C44932-420A-43C6-8EED-6E5412490975}">
  <ds:schemaRefs>
    <ds:schemaRef ds:uri="http://purl.org/dc/terms/"/>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dcmitype/"/>
    <ds:schemaRef ds:uri="8e16905a-0ef4-4155-a423-28ea4387e818"/>
    <ds:schemaRef ds:uri="b5073a53-8d20-44bc-ac91-7349a63f3e5f"/>
    <ds:schemaRef ds:uri="http://www.w3.org/XML/1998/namespac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6597</TotalTime>
  <Words>3878</Words>
  <Application>Microsoft Office PowerPoint</Application>
  <PresentationFormat>Widescreen</PresentationFormat>
  <Paragraphs>477</Paragraphs>
  <Slides>52</Slides>
  <Notes>14</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Calibri</vt:lpstr>
      <vt:lpstr>Calibri Light</vt:lpstr>
      <vt:lpstr>Office Theme</vt:lpstr>
      <vt:lpstr>ES6 Exit Presentation</vt:lpstr>
      <vt:lpstr>Agenda</vt:lpstr>
      <vt:lpstr>Personal Background</vt:lpstr>
      <vt:lpstr>Past Education &amp; Experience</vt:lpstr>
      <vt:lpstr>Previous Internship – FOD CD2</vt:lpstr>
      <vt:lpstr>Primary Projects: ES6</vt:lpstr>
      <vt:lpstr>ESPRIT Refueling Module (ERM)</vt:lpstr>
      <vt:lpstr>ERM Model: I-HAB vs ERM</vt:lpstr>
      <vt:lpstr>ERM Model Attempt 1: I-HAB Modification</vt:lpstr>
      <vt:lpstr>ERM Model – The Challenge </vt:lpstr>
      <vt:lpstr>ERM Model Attempt 2: Beam model</vt:lpstr>
      <vt:lpstr>ERM Model Attempt 2: Iteration</vt:lpstr>
      <vt:lpstr>ERM Model: Lessons Learned</vt:lpstr>
      <vt:lpstr>Lunar Loads Testing –Summary</vt:lpstr>
      <vt:lpstr>Lunar Loads – The Challenge</vt:lpstr>
      <vt:lpstr>Lunar Loads – Testing Equipment</vt:lpstr>
      <vt:lpstr>Lunar Loads – Testing Equipment</vt:lpstr>
      <vt:lpstr>Lunar Loads – Testing Equipment</vt:lpstr>
      <vt:lpstr>Lunar Loads – Testing Equipment</vt:lpstr>
      <vt:lpstr>Lunar Loads – DDR &amp; Placement</vt:lpstr>
      <vt:lpstr>Lunar Loads – DDR Coordinate System</vt:lpstr>
      <vt:lpstr>Lunar Loads – DDR Control Interface</vt:lpstr>
      <vt:lpstr>Lunar Loads – Sensor Placement</vt:lpstr>
      <vt:lpstr>Lunar Loads – Test Subjects</vt:lpstr>
      <vt:lpstr>Lunar Loads – Test Subject</vt:lpstr>
      <vt:lpstr>Lunar Loads –Test Subject</vt:lpstr>
      <vt:lpstr>Lunar Loads – Test Conductor</vt:lpstr>
      <vt:lpstr>Lunar Loads – Test Conductor</vt:lpstr>
      <vt:lpstr>Lunar Loads – Lessons Learned</vt:lpstr>
      <vt:lpstr>Mooring Line &amp; Carabiner Friction Test</vt:lpstr>
      <vt:lpstr>Friction Test – Factors to Consider</vt:lpstr>
      <vt:lpstr>Friction Test – The Challenge</vt:lpstr>
      <vt:lpstr>Friction Test – Test Setup</vt:lpstr>
      <vt:lpstr>Friction Test – Setup Revisions</vt:lpstr>
      <vt:lpstr>Friction Test – Setup Revisions</vt:lpstr>
      <vt:lpstr>Friction Test – Testing Process</vt:lpstr>
      <vt:lpstr>Friction Test – Coefficient of Resistance</vt:lpstr>
      <vt:lpstr>Friction Test – Wet vs. Dry</vt:lpstr>
      <vt:lpstr>Friction Test – Relaxation of Line</vt:lpstr>
      <vt:lpstr>Friction Test – Lessons Learned</vt:lpstr>
      <vt:lpstr>Other Projects: Shaker Table Setup</vt:lpstr>
      <vt:lpstr>Other Projects:</vt:lpstr>
      <vt:lpstr>Fun Stuff!</vt:lpstr>
      <vt:lpstr>Fun Stuff!</vt:lpstr>
      <vt:lpstr>What I’ve Learned</vt:lpstr>
      <vt:lpstr>The Future</vt:lpstr>
      <vt:lpstr>Acknowledgments</vt:lpstr>
      <vt:lpstr>Thank you!</vt:lpstr>
      <vt:lpstr>Back-up</vt:lpstr>
      <vt:lpstr>Friction Test – TRR</vt:lpstr>
      <vt:lpstr>Friction Test – Initial Plans &amp; PRR</vt:lpstr>
      <vt:lpstr>Friction Test – Initial Plans &amp; PRR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CD2 Exit Presentation</dc:title>
  <dc:creator>St Clair, Raven N. (JSC-AH712)</dc:creator>
  <cp:lastModifiedBy>Rocha, A. Rodney (JSC-ES611)</cp:lastModifiedBy>
  <cp:revision>8</cp:revision>
  <dcterms:created xsi:type="dcterms:W3CDTF">2023-04-14T13:00:57Z</dcterms:created>
  <dcterms:modified xsi:type="dcterms:W3CDTF">2023-08-22T19:42:06Z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0x01010082D89763F3F2394895730C6EBD81A5ED</vt:lpwstr>
  </property>
</Properties>
</file>