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70" r:id="rId2"/>
    <p:sldId id="269" r:id="rId3"/>
    <p:sldId id="278" r:id="rId4"/>
    <p:sldId id="277" r:id="rId5"/>
    <p:sldId id="273" r:id="rId6"/>
    <p:sldId id="267" r:id="rId7"/>
    <p:sldId id="266" r:id="rId8"/>
    <p:sldId id="265" r:id="rId9"/>
    <p:sldId id="281" r:id="rId10"/>
    <p:sldId id="280" r:id="rId11"/>
    <p:sldId id="272" r:id="rId12"/>
    <p:sldId id="275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Meyer" initials="" lastIdx="1" clrIdx="0"/>
  <p:cmAuthor id="2" name="Andrey K. Savtchenko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209D2"/>
    <a:srgbClr val="006600"/>
    <a:srgbClr val="A20000"/>
    <a:srgbClr val="0724FB"/>
    <a:srgbClr val="5ECD3B"/>
    <a:srgbClr val="88CC75"/>
    <a:srgbClr val="00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86"/>
    <p:restoredTop sz="94087" autoAdjust="0"/>
  </p:normalViewPr>
  <p:slideViewPr>
    <p:cSldViewPr>
      <p:cViewPr varScale="1">
        <p:scale>
          <a:sx n="150" d="100"/>
          <a:sy n="150" d="100"/>
        </p:scale>
        <p:origin x="624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809701224367764"/>
          <c:y val="0.17324134439754543"/>
          <c:w val="0.61661039644753712"/>
          <c:h val="0.73714674675222502"/>
        </c:manualLayout>
      </c:layout>
      <c:pieChart>
        <c:varyColors val="1"/>
        <c:ser>
          <c:idx val="0"/>
          <c:order val="0"/>
          <c:spPr>
            <a:ln w="12700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5E-B54A-BC1B-148001EE3F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5E-B54A-BC1B-148001EE3FE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65E-B54A-BC1B-148001EE3FE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65E-B54A-BC1B-148001EE3FE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65E-B54A-BC1B-148001EE3F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65E-B54A-BC1B-148001EE3FE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65E-B54A-BC1B-148001EE3FE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65E-B54A-BC1B-148001EE3FE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270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65E-B54A-BC1B-148001EE3FE0}"/>
              </c:ext>
            </c:extLst>
          </c:dPt>
          <c:dLbls>
            <c:dLbl>
              <c:idx val="0"/>
              <c:layout>
                <c:manualLayout>
                  <c:x val="6.1728410063286089E-2"/>
                  <c:y val="4.997586832036916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96180566778596"/>
                      <c:h val="0.123521655443858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65E-B54A-BC1B-148001EE3FE0}"/>
                </c:ext>
              </c:extLst>
            </c:dLbl>
            <c:dLbl>
              <c:idx val="1"/>
              <c:layout>
                <c:manualLayout>
                  <c:x val="-1.1884264196322511E-2"/>
                  <c:y val="-7.75063846314501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5E-B54A-BC1B-148001EE3FE0}"/>
                </c:ext>
              </c:extLst>
            </c:dLbl>
            <c:dLbl>
              <c:idx val="2"/>
              <c:layout>
                <c:manualLayout>
                  <c:x val="0.14830785173224742"/>
                  <c:y val="-1.890981388295848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8264357505678"/>
                      <c:h val="0.249208887179664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65E-B54A-BC1B-148001EE3FE0}"/>
                </c:ext>
              </c:extLst>
            </c:dLbl>
            <c:dLbl>
              <c:idx val="3"/>
              <c:layout>
                <c:manualLayout>
                  <c:x val="0.25194900164017731"/>
                  <c:y val="6.721433206935364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1762501643458155"/>
                      <c:h val="0.111934195068629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65E-B54A-BC1B-148001EE3FE0}"/>
                </c:ext>
              </c:extLst>
            </c:dLbl>
            <c:dLbl>
              <c:idx val="4"/>
              <c:layout>
                <c:manualLayout>
                  <c:x val="-0.13152623007831002"/>
                  <c:y val="6.459930457369318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86298601705697"/>
                      <c:h val="0.1316258158134928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265E-B54A-BC1B-148001EE3FE0}"/>
                </c:ext>
              </c:extLst>
            </c:dLbl>
            <c:dLbl>
              <c:idx val="5"/>
              <c:layout>
                <c:manualLayout>
                  <c:x val="-3.4456585485042615E-2"/>
                  <c:y val="-6.85452097162579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36993301495404"/>
                      <c:h val="0.2147298326054832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65E-B54A-BC1B-148001EE3FE0}"/>
                </c:ext>
              </c:extLst>
            </c:dLbl>
            <c:dLbl>
              <c:idx val="6"/>
              <c:layout>
                <c:manualLayout>
                  <c:x val="-6.17284100632862E-3"/>
                  <c:y val="-5.402773579756629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5E-B54A-BC1B-148001EE3FE0}"/>
                </c:ext>
              </c:extLst>
            </c:dLbl>
            <c:dLbl>
              <c:idx val="7"/>
              <c:layout>
                <c:manualLayout>
                  <c:x val="-0.13580250213922965"/>
                  <c:y val="6.483328295707831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65E-B54A-BC1B-148001EE3FE0}"/>
                </c:ext>
              </c:extLst>
            </c:dLbl>
            <c:dLbl>
              <c:idx val="8"/>
              <c:layout>
                <c:manualLayout>
                  <c:x val="-0.20987635118993661"/>
                  <c:y val="3.51180282684174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732316450937213"/>
                      <c:h val="0.12082026865397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265E-B54A-BC1B-148001EE3FE0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rgbClr val="000000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Sheet4!$A$2:$A$10</c:f>
              <c:strCache>
                <c:ptCount val="9"/>
                <c:pt idx="0">
                  <c:v>Precipitation Uncertainties </c:v>
                </c:pt>
                <c:pt idx="1">
                  <c:v>Extreme events </c:v>
                </c:pt>
                <c:pt idx="2">
                  <c:v>Climatology, climate variability and predictability</c:v>
                </c:pt>
                <c:pt idx="3">
                  <c:v>Clouds, convection, and vertical profiles</c:v>
                </c:pt>
                <c:pt idx="4">
                  <c:v>Precipitation classification</c:v>
                </c:pt>
                <c:pt idx="5">
                  <c:v>Hydrology, soil moisture, and water resources</c:v>
                </c:pt>
                <c:pt idx="6">
                  <c:v>Landslides</c:v>
                </c:pt>
                <c:pt idx="7">
                  <c:v>AI / ML</c:v>
                </c:pt>
                <c:pt idx="8">
                  <c:v>Precipitation and Climate in Education</c:v>
                </c:pt>
              </c:strCache>
            </c:strRef>
          </c:cat>
          <c:val>
            <c:numRef>
              <c:f>Sheet4!$B$2:$B$10</c:f>
              <c:numCache>
                <c:formatCode>General</c:formatCode>
                <c:ptCount val="9"/>
                <c:pt idx="0">
                  <c:v>66</c:v>
                </c:pt>
                <c:pt idx="1">
                  <c:v>86</c:v>
                </c:pt>
                <c:pt idx="2">
                  <c:v>57</c:v>
                </c:pt>
                <c:pt idx="3">
                  <c:v>20</c:v>
                </c:pt>
                <c:pt idx="4">
                  <c:v>16</c:v>
                </c:pt>
                <c:pt idx="5">
                  <c:v>57</c:v>
                </c:pt>
                <c:pt idx="6">
                  <c:v>21</c:v>
                </c:pt>
                <c:pt idx="7">
                  <c:v>57</c:v>
                </c:pt>
                <c:pt idx="8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65E-B54A-BC1B-148001EE3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1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A83E7E8-EC6E-C657-4F9E-3864BCCB5A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8982468-DBB2-DEC3-C597-8688007CD5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7F49F79-22D6-747D-A7E0-A9CFC08231F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E6193F0C-0B26-DFDA-D076-6765093C3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C02AEAB7-091A-8233-3E9E-05F2FDDAB0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1108C5E1-73D6-8A9B-9709-DE0BFCF7E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C43122-55FF-274B-9695-9D46B8607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3EAAFCCB-D36E-74EA-8A53-01BD2E5F5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412932C-323B-BD4B-B687-B7AABE3305D8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441E229-673B-5959-AF48-969148AF1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06D0E90-A33A-FE14-723F-CB5EDAF8E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486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69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636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8892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1874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5605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8074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558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3373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764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3748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654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2E9C20-8BE5-71B2-5F70-E57074FA74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88F190-C4D0-AC95-13E9-B5597DB47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7C559-9748-0D69-652A-CEEA54F74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BD0-6760-9E40-917E-D862260B4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343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6304E1-5237-D8A5-3F86-9F7D18222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A8E52-E6FD-5264-FF23-980D4D49D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50D1CB-0029-E5BB-425A-E71CCD2AC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225-10A3-C14A-8C86-B53FD85A5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63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117BB0-B388-85AF-EB45-560A23F3A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ABA5C3-2429-9334-77AD-4E8E12E64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89258C-9D40-1F86-B715-73872F58D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9240D-0D7F-6C4E-8443-2801A4CD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406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FFC80-BA17-4C35-855D-894DE66F4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2825B4-4003-4D9B-DB6A-21E66C9FA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5D892-973B-7082-53D8-7E5C74E22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D5B4A-C86C-0746-AAD3-04D892D92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463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5E247C-F95D-DFD3-8D81-C67DDC6B7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F516DD-B572-1B23-3793-CDD3E2E25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0CAABA-287A-B1A9-6DBC-D1EA64509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5F78-5B15-5E4A-9937-F83CE1879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44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05A91E-7034-31E2-1518-818835A6D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E2E05F-0F41-CAF0-991C-7518F42AB2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84DA44-4FFB-3B6A-CB19-8BDC3F80D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1365-DC96-834B-B8BA-BAABBB1D9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213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05BEF1-F64A-CC0A-78A6-35F7B78CD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1A8976-94E1-70B5-CA59-C282179039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7B8ED67-C2EB-DB6F-07AC-06DE943F4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EF3AF-ECE3-5848-836C-813CA085C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30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F3314A-E71A-DA33-5129-73F74E1F5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465FA-5596-ABD7-3956-6E3F65748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17C88-DB7C-59FA-04E7-02FA65A42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6F34-6B49-F54C-89F4-4DA1601A7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5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96B556-104F-5C20-47A5-AE22EB755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DBF880-953E-677C-82F5-FCEAD506A0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38D06-869E-DC38-ED5E-4FB3D474E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7C93B-351B-9243-83BD-522320669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5983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1E5946-0424-C7F3-30A3-D371D3D9E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2C060D-C8F4-CBD6-F6A3-3CEF2DE7EB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874DD7-28FD-9357-7874-A60590182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A8E52-DE35-D14A-AA4D-8AE0D643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544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5BA2C-3D64-05C5-60B5-53F19E79E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2683C-F732-7DE4-AFE0-B84BC24F1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A26F21-097E-5C03-D226-31F5D02BC1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1A45-D480-9946-BCCA-33CAD3817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926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1BA8BE-5555-4680-963C-5E15B974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4F2C94-BA1C-07BD-7202-6A9480142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68EBD4-367C-BE36-3851-2D450545B1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16684E-FBCC-8101-6B59-CDCCC15678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F92824F-0271-5B3A-F996-4F634AEDA1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8EF823F-0BFB-3440-AA88-8BC5FE06E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>
            <a:extLst>
              <a:ext uri="{FF2B5EF4-FFF2-40B4-BE49-F238E27FC236}">
                <a16:creationId xmlns:a16="http://schemas.microsoft.com/office/drawing/2014/main" id="{77B97672-C46B-C2AF-8949-DB91DE590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535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Helvetica" pitchFamily="2" charset="0"/>
              </a:rPr>
              <a:t>NASA GPM Status and Future Activities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8187E37-8E4B-341F-08A2-5BE7A6F01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685389"/>
            <a:ext cx="6096000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rgbClr val="0724FB"/>
                </a:solidFill>
              </a:rPr>
              <a:t>George J. Huffman</a:t>
            </a:r>
            <a:r>
              <a:rPr lang="en-US" sz="1600" baseline="30000" dirty="0">
                <a:solidFill>
                  <a:srgbClr val="0724FB"/>
                </a:solidFill>
              </a:rPr>
              <a:t>1</a:t>
            </a:r>
            <a:r>
              <a:rPr lang="en-US" sz="1600" dirty="0">
                <a:solidFill>
                  <a:srgbClr val="0724FB"/>
                </a:solidFill>
              </a:rPr>
              <a:t>, Mircea Grecu</a:t>
            </a:r>
            <a:r>
              <a:rPr lang="en-US" sz="1600" baseline="30000" dirty="0">
                <a:solidFill>
                  <a:srgbClr val="0724FB"/>
                </a:solidFill>
              </a:rPr>
              <a:t>1,2</a:t>
            </a:r>
            <a:r>
              <a:rPr lang="en-US" sz="1600" dirty="0">
                <a:solidFill>
                  <a:srgbClr val="0724FB"/>
                </a:solidFill>
              </a:rPr>
              <a:t>, Christian Kummerow</a:t>
            </a:r>
            <a:r>
              <a:rPr lang="en-US" sz="1600" baseline="30000" dirty="0">
                <a:solidFill>
                  <a:srgbClr val="0724FB"/>
                </a:solidFill>
              </a:rPr>
              <a:t>3</a:t>
            </a:r>
            <a:r>
              <a:rPr lang="en-US" sz="1600" dirty="0">
                <a:solidFill>
                  <a:srgbClr val="0724FB"/>
                </a:solidFill>
              </a:rPr>
              <a:t>, Stephen E. Lang</a:t>
            </a:r>
            <a:r>
              <a:rPr lang="en-US" sz="1600" baseline="30000" dirty="0">
                <a:solidFill>
                  <a:srgbClr val="0724FB"/>
                </a:solidFill>
              </a:rPr>
              <a:t>1,4</a:t>
            </a:r>
            <a:r>
              <a:rPr lang="en-US" sz="1600" dirty="0">
                <a:solidFill>
                  <a:srgbClr val="0724FB"/>
                </a:solidFill>
              </a:rPr>
              <a:t>, Adrian Loftus</a:t>
            </a:r>
            <a:r>
              <a:rPr lang="en-US" sz="1600" baseline="30000" dirty="0">
                <a:solidFill>
                  <a:srgbClr val="0724FB"/>
                </a:solidFill>
              </a:rPr>
              <a:t>1</a:t>
            </a:r>
            <a:r>
              <a:rPr lang="en-US" sz="1600" dirty="0">
                <a:solidFill>
                  <a:srgbClr val="0724FB"/>
                </a:solidFill>
              </a:rPr>
              <a:t>, William S. Olson</a:t>
            </a:r>
            <a:r>
              <a:rPr lang="en-US" sz="1600" baseline="30000" dirty="0">
                <a:solidFill>
                  <a:srgbClr val="0724FB"/>
                </a:solidFill>
              </a:rPr>
              <a:t>1,5</a:t>
            </a:r>
            <a:r>
              <a:rPr lang="en-US" sz="1600" dirty="0">
                <a:solidFill>
                  <a:srgbClr val="0724FB"/>
                </a:solidFill>
              </a:rPr>
              <a:t>, Erich F. Stocker</a:t>
            </a:r>
            <a:r>
              <a:rPr lang="en-US" sz="1600" baseline="30000" dirty="0">
                <a:solidFill>
                  <a:srgbClr val="0724FB"/>
                </a:solidFill>
              </a:rPr>
              <a:t>1</a:t>
            </a:r>
            <a:endParaRPr lang="en-US" sz="1600" dirty="0">
              <a:solidFill>
                <a:srgbClr val="0724FB"/>
              </a:solidFill>
            </a:endParaRPr>
          </a:p>
          <a:p>
            <a:pPr algn="ctr">
              <a:defRPr/>
            </a:pPr>
            <a:r>
              <a:rPr lang="en-US" sz="1600" dirty="0">
                <a:solidFill>
                  <a:srgbClr val="0724FB"/>
                </a:solidFill>
              </a:rPr>
              <a:t> </a:t>
            </a:r>
          </a:p>
          <a:p>
            <a:pPr marL="60325">
              <a:defRPr/>
            </a:pPr>
            <a:r>
              <a:rPr lang="en-US" sz="1600" dirty="0">
                <a:solidFill>
                  <a:srgbClr val="0724FB"/>
                </a:solidFill>
              </a:rPr>
              <a:t>(1) NASA/GSFC, Greenbelt, MD, USA</a:t>
            </a:r>
          </a:p>
          <a:p>
            <a:pPr marL="60325">
              <a:defRPr/>
            </a:pPr>
            <a:r>
              <a:rPr lang="en-US" sz="1600" dirty="0">
                <a:solidFill>
                  <a:srgbClr val="0724FB"/>
                </a:solidFill>
              </a:rPr>
              <a:t>(2) Morgan State University, Baltimore, MD, USA</a:t>
            </a:r>
          </a:p>
          <a:p>
            <a:pPr marL="60325">
              <a:defRPr/>
            </a:pPr>
            <a:r>
              <a:rPr lang="en-US" sz="1600" dirty="0">
                <a:solidFill>
                  <a:srgbClr val="0724FB"/>
                </a:solidFill>
              </a:rPr>
              <a:t>(3) Colorado State University, Fort Collins, CO, USA</a:t>
            </a:r>
          </a:p>
          <a:p>
            <a:pPr marL="60325">
              <a:defRPr/>
            </a:pPr>
            <a:r>
              <a:rPr lang="en-US" sz="1600" dirty="0">
                <a:solidFill>
                  <a:srgbClr val="0724FB"/>
                </a:solidFill>
              </a:rPr>
              <a:t>(4) Science Systems and Applications, Inc., Lanham, MD, USA</a:t>
            </a:r>
          </a:p>
          <a:p>
            <a:pPr marL="60325">
              <a:defRPr/>
            </a:pPr>
            <a:r>
              <a:rPr lang="en-US" sz="1600" dirty="0">
                <a:solidFill>
                  <a:srgbClr val="0724FB"/>
                </a:solidFill>
              </a:rPr>
              <a:t>(5) University of Maryland Baltimore County, Baltimore, MD, USA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1600" dirty="0" err="1">
                <a:solidFill>
                  <a:srgbClr val="890000"/>
                </a:solidFill>
              </a:rPr>
              <a:t>george.j.huffman@nasa.gov</a:t>
            </a:r>
            <a:endParaRPr lang="en-US" sz="1600" dirty="0">
              <a:solidFill>
                <a:srgbClr val="890000"/>
              </a:solidFill>
            </a:endParaRPr>
          </a:p>
          <a:p>
            <a:pPr algn="ctr">
              <a:defRPr/>
            </a:pPr>
            <a:endParaRPr lang="en-US" sz="1600" dirty="0">
              <a:solidFill>
                <a:srgbClr val="89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7C23F8-996E-18F8-827F-21461F524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643" y="0"/>
            <a:ext cx="2204357" cy="514350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6056691A-2EAC-33E3-1F74-3C10EC9F9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239" y="20984"/>
            <a:ext cx="621506" cy="51435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6E96A1A-A57E-E29C-DBD6-CC396ABA6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288" y="0"/>
            <a:ext cx="975842" cy="5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599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08">
            <a:extLst>
              <a:ext uri="{FF2B5EF4-FFF2-40B4-BE49-F238E27FC236}">
                <a16:creationId xmlns:a16="http://schemas.microsoft.com/office/drawing/2014/main" id="{19C3A28B-695C-3827-05C7-4EA11EB8F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"/>
            <a:ext cx="2057400" cy="432939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Joint NASA-JAXA project</a:t>
            </a: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Launched in 2014</a:t>
            </a: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65</a:t>
            </a:r>
            <a:r>
              <a:rPr lang="en-US" sz="1400" baseline="40000" dirty="0">
                <a:cs typeface="Helvetica" charset="0"/>
              </a:rPr>
              <a:t>o</a:t>
            </a:r>
            <a:r>
              <a:rPr lang="en-US" sz="1400" dirty="0">
                <a:cs typeface="Helvetica" charset="0"/>
              </a:rPr>
              <a:t> inclined orbit</a:t>
            </a:r>
          </a:p>
          <a:p>
            <a:pPr marL="176213" indent="-17621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83 day precession</a:t>
            </a: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Carries 2 sensors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Dual-frequency Precipitation Radar (DPR)</a:t>
            </a:r>
          </a:p>
          <a:p>
            <a:pPr marL="346075" indent="-16986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3-D</a:t>
            </a:r>
          </a:p>
          <a:p>
            <a:pPr marL="346075" indent="-16986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narrow swath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GPM Microwave Imager (GMI)</a:t>
            </a:r>
          </a:p>
          <a:p>
            <a:pPr marL="400050" indent="-161925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2-D</a:t>
            </a:r>
          </a:p>
          <a:p>
            <a:pPr marL="400050" indent="-161925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wider swath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554AAE72-ECB3-2CB7-C79D-5B156DE257EA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The GPM Core Observatory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54BBFC-029B-59E1-E13A-81404206D49A}"/>
              </a:ext>
            </a:extLst>
          </p:cNvPr>
          <p:cNvGrpSpPr/>
          <p:nvPr/>
        </p:nvGrpSpPr>
        <p:grpSpPr>
          <a:xfrm>
            <a:off x="2412616" y="609600"/>
            <a:ext cx="6731384" cy="3790950"/>
            <a:chOff x="2412616" y="609600"/>
            <a:chExt cx="6731384" cy="37909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01E288-3EEF-1F3B-9A6C-9B8E1B4CA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2616" y="609600"/>
              <a:ext cx="6731384" cy="37909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046651-6273-3042-00C4-60E6A3D6FFF2}"/>
                </a:ext>
              </a:extLst>
            </p:cNvPr>
            <p:cNvSpPr txBox="1"/>
            <p:nvPr/>
          </p:nvSpPr>
          <p:spPr>
            <a:xfrm>
              <a:off x="2438400" y="824763"/>
              <a:ext cx="3467100" cy="125162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swath width (km)</a:t>
              </a:r>
            </a:p>
            <a:p>
              <a:pPr>
                <a:tabLst>
                  <a:tab pos="684213" algn="l"/>
                </a:tabLst>
              </a:pPr>
              <a:r>
                <a:rPr lang="en-US" sz="1800" dirty="0" err="1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KaPR</a:t>
              </a: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120, 245 after 21 May 2018 </a:t>
              </a:r>
              <a:r>
                <a:rPr lang="en-US" sz="1800" dirty="0" err="1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KuPR</a:t>
              </a: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245</a:t>
              </a:r>
            </a:p>
            <a:p>
              <a:pPr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GMI	885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D0724AA-BA6A-6821-08E9-466DBA1E4DDC}"/>
                </a:ext>
              </a:extLst>
            </p:cNvPr>
            <p:cNvCxnSpPr/>
            <p:nvPr/>
          </p:nvCxnSpPr>
          <p:spPr bwMode="auto">
            <a:xfrm flipV="1">
              <a:off x="6629400" y="1581150"/>
              <a:ext cx="76200" cy="685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460747C-082C-A6C0-1593-492A22900A3A}"/>
                </a:ext>
              </a:extLst>
            </p:cNvPr>
            <p:cNvSpPr txBox="1"/>
            <p:nvPr/>
          </p:nvSpPr>
          <p:spPr>
            <a:xfrm>
              <a:off x="6680947" y="1707056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407 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164768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08">
            <a:extLst>
              <a:ext uri="{FF2B5EF4-FFF2-40B4-BE49-F238E27FC236}">
                <a16:creationId xmlns:a16="http://schemas.microsoft.com/office/drawing/2014/main" id="{19C3A28B-695C-3827-05C7-4EA11EB8F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"/>
            <a:ext cx="2057400" cy="352917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effectLst/>
              </a:rPr>
              <a:t>Mission Operations Center is very busy</a:t>
            </a:r>
          </a:p>
          <a:p>
            <a:pPr marL="174625" indent="-16668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</a:t>
            </a: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collision avoidance</a:t>
            </a:r>
          </a:p>
          <a:p>
            <a:pPr marL="174625" indent="-16668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GPM has 5 reaction wheels that help control spacecraft attitude</a:t>
            </a:r>
          </a:p>
          <a:p>
            <a:pPr marL="350838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4 of 5 functioning, 1 has shown problems, rest are solid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all other subsystems and the </a:t>
            </a:r>
            <a:br>
              <a:rPr lang="en-US" sz="1400" dirty="0">
                <a:solidFill>
                  <a:srgbClr val="0724FB"/>
                </a:solidFill>
              </a:rPr>
            </a:br>
            <a:r>
              <a:rPr lang="en-US" sz="1400" dirty="0">
                <a:solidFill>
                  <a:srgbClr val="0724FB"/>
                </a:solidFill>
              </a:rPr>
              <a:t>instruments are all fully functional</a:t>
            </a: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554AAE72-ECB3-2CB7-C79D-5B156DE257EA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The GPM Core Observatory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754BBFC-029B-59E1-E13A-81404206D49A}"/>
              </a:ext>
            </a:extLst>
          </p:cNvPr>
          <p:cNvGrpSpPr/>
          <p:nvPr/>
        </p:nvGrpSpPr>
        <p:grpSpPr>
          <a:xfrm>
            <a:off x="2412616" y="609600"/>
            <a:ext cx="6731384" cy="3790950"/>
            <a:chOff x="2412616" y="609600"/>
            <a:chExt cx="6731384" cy="37909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01E288-3EEF-1F3B-9A6C-9B8E1B4CA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2616" y="609600"/>
              <a:ext cx="6731384" cy="37909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046651-6273-3042-00C4-60E6A3D6FFF2}"/>
                </a:ext>
              </a:extLst>
            </p:cNvPr>
            <p:cNvSpPr txBox="1"/>
            <p:nvPr/>
          </p:nvSpPr>
          <p:spPr>
            <a:xfrm>
              <a:off x="2438400" y="824763"/>
              <a:ext cx="3467100" cy="125162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swath width (km)</a:t>
              </a:r>
            </a:p>
            <a:p>
              <a:pPr>
                <a:tabLst>
                  <a:tab pos="684213" algn="l"/>
                </a:tabLst>
              </a:pPr>
              <a:r>
                <a:rPr lang="en-US" sz="1800" dirty="0" err="1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KaPR</a:t>
              </a: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120, 245 after 21 May 2018 </a:t>
              </a:r>
              <a:r>
                <a:rPr lang="en-US" sz="1800" dirty="0" err="1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KuPR</a:t>
              </a: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	245</a:t>
              </a:r>
            </a:p>
            <a:p>
              <a:pPr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GMI	885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D0724AA-BA6A-6821-08E9-466DBA1E4DDC}"/>
                </a:ext>
              </a:extLst>
            </p:cNvPr>
            <p:cNvCxnSpPr/>
            <p:nvPr/>
          </p:nvCxnSpPr>
          <p:spPr bwMode="auto">
            <a:xfrm flipV="1">
              <a:off x="6629400" y="1581150"/>
              <a:ext cx="76200" cy="685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460747C-082C-A6C0-1593-492A22900A3A}"/>
                </a:ext>
              </a:extLst>
            </p:cNvPr>
            <p:cNvSpPr txBox="1"/>
            <p:nvPr/>
          </p:nvSpPr>
          <p:spPr>
            <a:xfrm>
              <a:off x="6680947" y="1707056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  <a:tabLst>
                  <a:tab pos="684213" algn="l"/>
                </a:tabLst>
              </a:pPr>
              <a:r>
                <a:rPr lang="en-US" sz="1800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407 km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267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08">
            <a:extLst>
              <a:ext uri="{FF2B5EF4-FFF2-40B4-BE49-F238E27FC236}">
                <a16:creationId xmlns:a16="http://schemas.microsoft.com/office/drawing/2014/main" id="{967944D8-95AB-C111-BFA7-3F50B9EFB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"/>
            <a:ext cx="2590800" cy="42267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The Core Observatory by itself gives really sparse coverage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DPR gives 1 snapshot every 3 days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GMI gives 1 snapshot per day</a:t>
            </a: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So, we asked other agencies to contribute data</a:t>
            </a:r>
          </a:p>
          <a:p>
            <a:pPr marL="176213" indent="-176213" eaLnBrk="1" hangingPunct="1">
              <a:spcBef>
                <a:spcPts val="400"/>
              </a:spcBef>
              <a:buFont typeface="Times" charset="0"/>
              <a:buNone/>
              <a:tabLst/>
              <a:defRPr/>
            </a:pP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•	currently </a:t>
            </a:r>
            <a:r>
              <a:rPr lang="en-US" sz="1400" u="sng" dirty="0">
                <a:solidFill>
                  <a:srgbClr val="0724FB"/>
                </a:solidFill>
                <a:cs typeface="Helvetica" charset="0"/>
              </a:rPr>
              <a:t>11</a:t>
            </a: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 passive </a:t>
            </a:r>
            <a:r>
              <a:rPr lang="en-US" sz="1400" u="sng" dirty="0">
                <a:solidFill>
                  <a:srgbClr val="0724FB"/>
                </a:solidFill>
                <a:cs typeface="Helvetica" charset="0"/>
              </a:rPr>
              <a:t>microwave</a:t>
            </a:r>
            <a:r>
              <a:rPr lang="en-US" sz="1400" dirty="0">
                <a:solidFill>
                  <a:srgbClr val="0724FB"/>
                </a:solidFill>
                <a:cs typeface="Helvetica" charset="0"/>
              </a:rPr>
              <a:t> sensors</a:t>
            </a:r>
          </a:p>
          <a:p>
            <a:pPr marL="176213" lvl="2" indent="-16986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~3-hourly observations</a:t>
            </a:r>
          </a:p>
          <a:p>
            <a:pPr marL="176213" lvl="2" indent="-169863" eaLnBrk="1" hangingPunct="1">
              <a:spcBef>
                <a:spcPts val="400"/>
              </a:spcBef>
              <a:tabLst/>
              <a:defRPr/>
            </a:pP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•	also geosynchronous </a:t>
            </a:r>
            <a:r>
              <a:rPr lang="en-US" sz="1400" u="sng" dirty="0">
                <a:solidFill>
                  <a:srgbClr val="006600"/>
                </a:solidFill>
                <a:cs typeface="Helvetica" charset="0"/>
              </a:rPr>
              <a:t>infrared</a:t>
            </a:r>
            <a:r>
              <a:rPr lang="en-US" sz="1400" dirty="0">
                <a:solidFill>
                  <a:srgbClr val="006600"/>
                </a:solidFill>
                <a:cs typeface="Helvetica" charset="0"/>
              </a:rPr>
              <a:t> observations as a last-ditch fill-in</a:t>
            </a: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endParaRPr lang="en-US" sz="1400" dirty="0">
              <a:cs typeface="Helvetica" charset="0"/>
            </a:endParaRPr>
          </a:p>
          <a:p>
            <a:pPr marL="7938" indent="-7938" eaLnBrk="1" hangingPunct="1">
              <a:spcBef>
                <a:spcPts val="0"/>
              </a:spcBef>
              <a:buFont typeface="Times" charset="0"/>
              <a:buNone/>
              <a:tabLst/>
              <a:defRPr/>
            </a:pPr>
            <a:r>
              <a:rPr lang="en-US" sz="1400" dirty="0">
                <a:cs typeface="Helvetica" charset="0"/>
              </a:rPr>
              <a:t>And then we do interpolation to fill in the gaps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75BA1159-96FF-200C-AACA-4E188C7A8198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The GPM Constellation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pic>
        <p:nvPicPr>
          <p:cNvPr id="5" name="GPM_Fleet_IMERG_globe_svs04283_720p" descr="GPM_Fleet_IMERG_globe_svs04283_720p">
            <a:hlinkClick r:id="" action="ppaction://media"/>
            <a:extLst>
              <a:ext uri="{FF2B5EF4-FFF2-40B4-BE49-F238E27FC236}">
                <a16:creationId xmlns:a16="http://schemas.microsoft.com/office/drawing/2014/main" id="{A30157C3-5DAD-601B-9ABE-D1285994EA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95599" y="657226"/>
            <a:ext cx="6248399" cy="35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33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61950"/>
            <a:ext cx="8382000" cy="22365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36 PI projects, 8 PI ”work packages”, 20 “International Collaborators” from 17 countries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4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8 Working groups</a:t>
            </a:r>
          </a:p>
          <a:p>
            <a:pPr>
              <a:spcBef>
                <a:spcPts val="400"/>
              </a:spcBef>
              <a:buFont typeface="Times" pitchFamily="2" charset="0"/>
              <a:buNone/>
              <a:tabLst>
                <a:tab pos="169863" algn="l"/>
                <a:tab pos="2398713" algn="l"/>
                <a:tab pos="2568575" algn="l"/>
                <a:tab pos="4856163" algn="l"/>
                <a:tab pos="5027613" algn="l"/>
              </a:tabLst>
              <a:defRPr/>
            </a:pPr>
            <a:r>
              <a:rPr lang="en-US" altLang="en-US" sz="1400" dirty="0">
                <a:solidFill>
                  <a:srgbClr val="0724FB"/>
                </a:solidFill>
                <a:cs typeface="ＭＳ Ｐゴシック" charset="0"/>
              </a:rPr>
              <a:t>•	Applications 	•	Cross-calibration (XCAL)	</a:t>
            </a:r>
          </a:p>
          <a:p>
            <a:pPr>
              <a:spcBef>
                <a:spcPts val="400"/>
              </a:spcBef>
              <a:tabLst>
                <a:tab pos="169863" algn="l"/>
                <a:tab pos="2398713" algn="l"/>
                <a:tab pos="2568575" algn="l"/>
                <a:tab pos="4856163" algn="l"/>
                <a:tab pos="5027613" algn="l"/>
              </a:tabLst>
              <a:defRPr/>
            </a:pPr>
            <a:r>
              <a:rPr lang="en-US" altLang="en-US" sz="1400" dirty="0">
                <a:solidFill>
                  <a:srgbClr val="0724FB"/>
                </a:solidFill>
                <a:cs typeface="ＭＳ Ｐゴシック" charset="0"/>
              </a:rPr>
              <a:t>•	Ground Validation (GV)	•	Hydrology	</a:t>
            </a:r>
          </a:p>
          <a:p>
            <a:pPr>
              <a:spcBef>
                <a:spcPts val="400"/>
              </a:spcBef>
              <a:tabLst>
                <a:tab pos="169863" algn="l"/>
                <a:tab pos="2398713" algn="l"/>
                <a:tab pos="2568575" algn="l"/>
                <a:tab pos="4856163" algn="l"/>
                <a:tab pos="5027613" algn="l"/>
              </a:tabLst>
              <a:defRPr/>
            </a:pPr>
            <a:r>
              <a:rPr lang="en-US" altLang="en-US" sz="1400" dirty="0">
                <a:solidFill>
                  <a:srgbClr val="0724FB"/>
                </a:solidFill>
                <a:cs typeface="ＭＳ Ｐゴシック" charset="0"/>
              </a:rPr>
              <a:t>•	Land Surface	•	Latent Heating</a:t>
            </a:r>
          </a:p>
          <a:p>
            <a:pPr>
              <a:spcBef>
                <a:spcPts val="400"/>
              </a:spcBef>
              <a:tabLst>
                <a:tab pos="169863" algn="l"/>
                <a:tab pos="2398713" algn="l"/>
                <a:tab pos="2568575" algn="l"/>
                <a:tab pos="4856163" algn="l"/>
                <a:tab pos="5027613" algn="l"/>
              </a:tabLst>
              <a:defRPr/>
            </a:pPr>
            <a:r>
              <a:rPr lang="en-US" altLang="en-US" sz="1400" dirty="0">
                <a:solidFill>
                  <a:srgbClr val="0724FB"/>
                </a:solidFill>
                <a:cs typeface="ＭＳ Ｐゴシック" charset="0"/>
              </a:rPr>
              <a:t>•	Multi-Satellite	•	Particle Size Distribution (PSD)</a:t>
            </a:r>
          </a:p>
          <a:p>
            <a:pPr>
              <a:spcBef>
                <a:spcPts val="0"/>
              </a:spcBef>
              <a:tabLst>
                <a:tab pos="169863" algn="l"/>
                <a:tab pos="2398713" algn="l"/>
                <a:tab pos="2568575" algn="l"/>
                <a:tab pos="4856163" algn="l"/>
                <a:tab pos="5027613" algn="l"/>
              </a:tabLst>
              <a:defRPr/>
            </a:pPr>
            <a:endParaRPr lang="en-US" altLang="en-US" sz="1400" dirty="0">
              <a:solidFill>
                <a:srgbClr val="0724FB"/>
              </a:solidFill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Annual U.S. Science Team meeting, 3-7 October 2022, Denver, Colorado (hybrid)</a:t>
            </a:r>
          </a:p>
        </p:txBody>
      </p:sp>
      <p:pic>
        <p:nvPicPr>
          <p:cNvPr id="2" name="Picture 1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DAA6944-B810-928D-5C0C-9F8EC1A6C9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2" t="26856" r="2941" b="11492"/>
          <a:stretch/>
        </p:blipFill>
        <p:spPr>
          <a:xfrm>
            <a:off x="553294" y="2571750"/>
            <a:ext cx="7904906" cy="2294975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864AD425-B8F5-6DA4-2702-580C8C855C6E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U.S. Science Team 2022-2024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7346150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2E3CE657-BACF-BC44-6528-624EA2D66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6039"/>
            <a:ext cx="4267200" cy="40882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effectLst/>
              </a:rPr>
              <a:t>Version 07 core products are released</a:t>
            </a:r>
            <a:endParaRPr lang="en-US" sz="1400" dirty="0"/>
          </a:p>
          <a:p>
            <a:pPr marL="176213" indent="-168275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improved </a:t>
            </a:r>
            <a:r>
              <a:rPr lang="en-US" sz="1400" u="sng" dirty="0">
                <a:solidFill>
                  <a:srgbClr val="0724FB"/>
                </a:solidFill>
              </a:rPr>
              <a:t>mountains, polar regions</a:t>
            </a:r>
          </a:p>
          <a:p>
            <a:pPr marL="176213" indent="-168275">
              <a:spcBef>
                <a:spcPts val="300"/>
              </a:spcBef>
              <a:tabLst/>
            </a:pPr>
            <a:r>
              <a:rPr lang="en-US" sz="1400" dirty="0">
                <a:solidFill>
                  <a:srgbClr val="0724FB"/>
                </a:solidFill>
              </a:rPr>
              <a:t>•	improved </a:t>
            </a:r>
            <a:r>
              <a:rPr lang="en-US" sz="1400" u="sng" dirty="0">
                <a:solidFill>
                  <a:srgbClr val="0724FB"/>
                </a:solidFill>
              </a:rPr>
              <a:t>continuity from TRMM to GPM</a:t>
            </a:r>
            <a:endParaRPr lang="en-US" sz="1400" dirty="0">
              <a:solidFill>
                <a:srgbClr val="0724FB"/>
              </a:solidFill>
            </a:endParaRPr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/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/>
              <a:t>IMERG V07 multi-satellite products are being computed now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Final Run retrospective processing should be done in early September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near-real-time </a:t>
            </a: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Early and Late Runs will go live in November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Jackson Tan will give some early results</a:t>
            </a: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/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/>
              <a:t>Version 08 is planned for early 2026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V08 can </a:t>
            </a:r>
            <a:r>
              <a:rPr lang="en-US" sz="1400" dirty="0">
                <a:solidFill>
                  <a:srgbClr val="0724FB"/>
                </a:solidFill>
              </a:rPr>
              <a:t>introduce innovations, but Phase F should just be corrections for errors</a:t>
            </a: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it is planned to make a final </a:t>
            </a:r>
            <a:r>
              <a:rPr lang="en-US" sz="1400" b="0" i="0" u="none" strike="noStrike" dirty="0" err="1">
                <a:solidFill>
                  <a:srgbClr val="0724FB"/>
                </a:solidFill>
                <a:effectLst/>
              </a:rPr>
              <a:t>recomputation</a:t>
            </a: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 at the end of mission (Phase F)</a:t>
            </a:r>
          </a:p>
        </p:txBody>
      </p:sp>
      <p:pic>
        <p:nvPicPr>
          <p:cNvPr id="3" name="Picture 2" descr="A picture containing satellite&#10;&#10;Description automatically generated">
            <a:extLst>
              <a:ext uri="{FF2B5EF4-FFF2-40B4-BE49-F238E27FC236}">
                <a16:creationId xmlns:a16="http://schemas.microsoft.com/office/drawing/2014/main" id="{F439C0C8-EFDC-8EDE-9259-90A19C2F9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546" y="514350"/>
            <a:ext cx="4508500" cy="3619500"/>
          </a:xfrm>
          <a:prstGeom prst="rect">
            <a:avLst/>
          </a:prstGeom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BF85C269-6608-B693-9752-727CCE536D20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Algorithms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4514231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CDBAB058-76B9-6FFD-951A-AEC891EEB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3062"/>
            <a:ext cx="8382000" cy="41036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Precipitation Processing System (PPS) does the heavy lifting for project computing</a:t>
            </a:r>
            <a:endParaRPr lang="en-US" altLang="en-US" sz="14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core products (except Level 1 DPR), IMERG, U.S. latent heating product</a:t>
            </a: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run Integration and Test Experiments to check out developers’ code and concepts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access, store, and organize required input data</a:t>
            </a:r>
            <a:endParaRPr lang="en-US" sz="1400" b="0" i="0" u="none" strike="noStrike" dirty="0">
              <a:solidFill>
                <a:srgbClr val="006600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compute products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06600"/>
                </a:solidFill>
                <a:effectLst/>
              </a:rPr>
              <a:t>•	create </a:t>
            </a:r>
            <a:r>
              <a:rPr lang="en-US" sz="1400" dirty="0">
                <a:solidFill>
                  <a:srgbClr val="006600"/>
                </a:solidFill>
              </a:rPr>
              <a:t>“</a:t>
            </a:r>
            <a:r>
              <a:rPr lang="en-US" sz="1400" b="0" i="0" u="none" strike="noStrike" dirty="0">
                <a:solidFill>
                  <a:srgbClr val="006600"/>
                </a:solidFill>
                <a:effectLst/>
              </a:rPr>
              <a:t>value-added</a:t>
            </a:r>
            <a:r>
              <a:rPr lang="en-US" sz="1400" dirty="0">
                <a:solidFill>
                  <a:srgbClr val="006600"/>
                </a:solidFill>
              </a:rPr>
              <a:t>” products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06600"/>
                </a:solidFill>
                <a:effectLst/>
              </a:rPr>
              <a:t>•	make data available in multiple formats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400" dirty="0"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Goddard Earth Science Data and Information Services Center (GES DISC) has long-term responsibility for archiving GPM products</a:t>
            </a:r>
            <a:endParaRPr lang="en-US" altLang="en-US" sz="14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provides multiple schemes for accessing data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hosts Giovanni on-line analysis and display web tool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working toward Cloud-based operations</a:t>
            </a: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IMERG was a pathfinder for Cloud testing</a:t>
            </a:r>
          </a:p>
          <a:p>
            <a:pPr marL="346075" indent="-169863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>
              <a:solidFill>
                <a:srgbClr val="006600"/>
              </a:solidFill>
            </a:endParaRPr>
          </a:p>
          <a:p>
            <a:pPr marL="635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u="sng" dirty="0">
                <a:cs typeface="Helvetica" charset="0"/>
              </a:rPr>
              <a:t>https://</a:t>
            </a:r>
            <a:r>
              <a:rPr lang="en-US" sz="1400" u="sng" dirty="0" err="1">
                <a:cs typeface="Helvetica" charset="0"/>
              </a:rPr>
              <a:t>gpm.nasa.gov</a:t>
            </a:r>
            <a:r>
              <a:rPr lang="en-US" sz="1400" u="sng" dirty="0">
                <a:cs typeface="Helvetica" charset="0"/>
              </a:rPr>
              <a:t>/data/directory</a:t>
            </a:r>
            <a:r>
              <a:rPr lang="en-US" sz="1400" dirty="0">
                <a:cs typeface="Helvetica" charset="0"/>
              </a:rPr>
              <a:t> catalogues all datasets in the Goddard archives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2DC186FE-D870-8701-92BA-391BF47CA91E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Data Systems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396715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>
            <a:extLst>
              <a:ext uri="{FF2B5EF4-FFF2-40B4-BE49-F238E27FC236}">
                <a16:creationId xmlns:a16="http://schemas.microsoft.com/office/drawing/2014/main" id="{582ECF98-91C3-DE6A-A3A0-CF0FF57D8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8338"/>
            <a:ext cx="8305800" cy="45756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GPM product distribution by NASA continues to grow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PPS and GES DISC file numbers and data volume can be combined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they track together, but not closely – ratio is affected by sizes of products downloaded</a:t>
            </a:r>
            <a:endParaRPr lang="en-US" sz="1400" b="0" i="0" u="none" strike="noStrike" dirty="0">
              <a:solidFill>
                <a:srgbClr val="006600"/>
              </a:solidFill>
              <a:effectLst/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“</a:t>
            </a: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unique” user counts can’t be combined, since there might be overlap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b="0" i="0" u="none" strike="noStrike" dirty="0">
              <a:solidFill>
                <a:schemeClr val="accent2"/>
              </a:solidFill>
              <a:effectLst/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>
              <a:solidFill>
                <a:schemeClr val="accent2"/>
              </a:solidFill>
            </a:endParaRP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>
              <a:solidFill>
                <a:srgbClr val="006600"/>
              </a:solidFill>
            </a:endParaRPr>
          </a:p>
          <a:p>
            <a:pPr marL="350838" indent="-168275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b="0" i="0" u="none" strike="noStrike" dirty="0">
              <a:solidFill>
                <a:srgbClr val="006600"/>
              </a:solidFill>
              <a:effectLst/>
            </a:endParaRPr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dirty="0"/>
          </a:p>
          <a:p>
            <a:pPr marL="7938" indent="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/>
              <a:t>The total count of GPM-related papers over 800</a:t>
            </a:r>
            <a:endParaRPr lang="en-US" sz="1400" b="0" i="0" u="none" strike="noStrike" dirty="0"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39FE7C-003C-1C11-886F-8D850A259A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22" t="12964" r="12222" b="26296"/>
          <a:stretch/>
        </p:blipFill>
        <p:spPr>
          <a:xfrm>
            <a:off x="71718" y="1531505"/>
            <a:ext cx="4495800" cy="27928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84221E-14D4-68D3-367B-CC68BB86D4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222" t="12964" r="12222" b="26296"/>
          <a:stretch/>
        </p:blipFill>
        <p:spPr>
          <a:xfrm>
            <a:off x="4648200" y="1531505"/>
            <a:ext cx="4495800" cy="2792845"/>
          </a:xfrm>
          <a:prstGeom prst="rect">
            <a:avLst/>
          </a:prstGeom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98F2EB58-5751-5DDA-836D-1085C9C7A5BF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Data Systems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781791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>
            <a:extLst>
              <a:ext uri="{FF2B5EF4-FFF2-40B4-BE49-F238E27FC236}">
                <a16:creationId xmlns:a16="http://schemas.microsoft.com/office/drawing/2014/main" id="{582ECF98-91C3-DE6A-A3A0-CF0FF57D8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8338"/>
            <a:ext cx="8610600" cy="39908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The lengthening TRMM/GPM record enables studies of intermittent or seasonal events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Bai and Schumacher (2022) doi:10.1029/2021JD035905 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break out </a:t>
            </a:r>
            <a:r>
              <a:rPr lang="en-US" sz="1400" u="sng" dirty="0">
                <a:solidFill>
                  <a:srgbClr val="006600"/>
                </a:solidFill>
              </a:rPr>
              <a:t>diurnal cycle</a:t>
            </a:r>
            <a:r>
              <a:rPr lang="en-US" sz="1400" dirty="0">
                <a:solidFill>
                  <a:srgbClr val="006600"/>
                </a:solidFill>
              </a:rPr>
              <a:t> rainfall patterns by location in the Maritime Continent by phase of Madden-Julian Oscillation (MJO) 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89 MJO events during 2001-2019 using IMERG data </a:t>
            </a:r>
            <a:endParaRPr lang="en-US" sz="1400" b="0" i="0" u="none" strike="noStrike" dirty="0">
              <a:solidFill>
                <a:srgbClr val="006600"/>
              </a:solidFill>
              <a:effectLst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Li et al. (2023) doi:10.1016/j.jhydrol.2023.129563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evaluate </a:t>
            </a:r>
            <a:r>
              <a:rPr lang="en-US" sz="1400" u="sng" dirty="0">
                <a:solidFill>
                  <a:srgbClr val="006600"/>
                </a:solidFill>
              </a:rPr>
              <a:t>precipitation events</a:t>
            </a:r>
            <a:r>
              <a:rPr lang="en-US" sz="1400" dirty="0">
                <a:solidFill>
                  <a:srgbClr val="006600"/>
                </a:solidFill>
              </a:rPr>
              <a:t> in IMERG product against GV-MRMS in the Continental United States 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develop statistics on difference in start, stop, duration, and detection by season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1209D2"/>
                </a:solidFill>
              </a:rPr>
              <a:t>•	Li et al. (2022) doi:10.1175/BAMS-D-22-0127.1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survey </a:t>
            </a:r>
            <a:r>
              <a:rPr lang="en-US" sz="1400" u="sng" dirty="0">
                <a:solidFill>
                  <a:srgbClr val="006600"/>
                </a:solidFill>
              </a:rPr>
              <a:t>reflectivity differences</a:t>
            </a:r>
            <a:r>
              <a:rPr lang="en-US" sz="1400" dirty="0">
                <a:solidFill>
                  <a:srgbClr val="006600"/>
                </a:solidFill>
              </a:rPr>
              <a:t> for 136 WSR-88D radar sites and the GPM DPR by season</a:t>
            </a:r>
          </a:p>
          <a:p>
            <a:pPr marL="174625" indent="-174625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Liu et al. (2022) doi:10.1029/2021JD035785 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compute the total and directional </a:t>
            </a:r>
            <a:r>
              <a:rPr lang="en-US" sz="1400" u="sng" dirty="0">
                <a:solidFill>
                  <a:srgbClr val="006600"/>
                </a:solidFill>
              </a:rPr>
              <a:t>momentum flux at 100 </a:t>
            </a:r>
            <a:r>
              <a:rPr lang="en-US" sz="1400" u="sng" dirty="0" err="1">
                <a:solidFill>
                  <a:srgbClr val="006600"/>
                </a:solidFill>
              </a:rPr>
              <a:t>hPa</a:t>
            </a:r>
            <a:r>
              <a:rPr lang="en-US" sz="1400" dirty="0">
                <a:solidFill>
                  <a:srgbClr val="006600"/>
                </a:solidFill>
              </a:rPr>
              <a:t> for individual convective </a:t>
            </a:r>
            <a:r>
              <a:rPr lang="en-US" sz="1400" dirty="0" err="1">
                <a:solidFill>
                  <a:srgbClr val="006600"/>
                </a:solidFill>
              </a:rPr>
              <a:t>gridboxes</a:t>
            </a:r>
            <a:endParaRPr lang="en-US" sz="1400" dirty="0">
              <a:solidFill>
                <a:srgbClr val="006600"/>
              </a:solidFill>
            </a:endParaRP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TRMM Spectrum Latent Heating product and large-scale wind profiles from ERA-Interim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geographical distribution of momentum flux at 100 </a:t>
            </a:r>
            <a:r>
              <a:rPr lang="en-US" sz="1400" dirty="0" err="1">
                <a:solidFill>
                  <a:srgbClr val="006600"/>
                </a:solidFill>
              </a:rPr>
              <a:t>hPa</a:t>
            </a:r>
            <a:r>
              <a:rPr lang="en-US" sz="1400" dirty="0">
                <a:solidFill>
                  <a:srgbClr val="006600"/>
                </a:solidFill>
              </a:rPr>
              <a:t> in the tropics and subtropics</a:t>
            </a:r>
          </a:p>
          <a:p>
            <a:pPr marL="346075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diurnal, seasonal, and interannual variations of the momentum flux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98F2EB58-5751-5DDA-836D-1085C9C7A5BF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Science studies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8780176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">
            <a:extLst>
              <a:ext uri="{FF2B5EF4-FFF2-40B4-BE49-F238E27FC236}">
                <a16:creationId xmlns:a16="http://schemas.microsoft.com/office/drawing/2014/main" id="{582ECF98-91C3-DE6A-A3A0-CF0FF57D8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8338"/>
            <a:ext cx="4417247" cy="18569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400" dirty="0">
                <a:cs typeface="ＭＳ Ｐゴシック" charset="0"/>
              </a:rPr>
              <a:t>Engage user communities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increase awareness of TRMM/GPM applications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improve data/documentation access and user</a:t>
            </a:r>
            <a:r>
              <a:rPr lang="en-US" sz="1400" dirty="0">
                <a:solidFill>
                  <a:srgbClr val="0724FB"/>
                </a:solidFill>
              </a:rPr>
              <a:t>-friendliness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capacity building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training sessions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06600"/>
                </a:solidFill>
                <a:effectLst/>
              </a:rPr>
              <a:t>•	mentor program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98F2EB58-5751-5DDA-836D-1085C9C7A5BF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Applications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4ABEB16D-D540-96C5-4F6F-702FEC8CE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53" y="2451896"/>
            <a:ext cx="4417247" cy="2329654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8F7E398-8412-7A87-9793-919E4ED10D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803461"/>
              </p:ext>
            </p:extLst>
          </p:nvPr>
        </p:nvGraphicFramePr>
        <p:xfrm>
          <a:off x="5029200" y="57150"/>
          <a:ext cx="4114799" cy="4701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2">
            <a:extLst>
              <a:ext uri="{FF2B5EF4-FFF2-40B4-BE49-F238E27FC236}">
                <a16:creationId xmlns:a16="http://schemas.microsoft.com/office/drawing/2014/main" id="{D6AD0E85-D8E6-CD4F-5B01-BD08B853B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99" y="571634"/>
            <a:ext cx="411479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buFont typeface="Times" pitchFamily="2" charset="0"/>
              <a:buNone/>
              <a:defRPr/>
            </a:pPr>
            <a:r>
              <a:rPr lang="en-US" altLang="en-US" sz="1400" dirty="0">
                <a:solidFill>
                  <a:srgbClr val="1209D2"/>
                </a:solidFill>
                <a:cs typeface="ＭＳ Ｐゴシック" charset="0"/>
              </a:rPr>
              <a:t>2023 applications summary</a:t>
            </a:r>
          </a:p>
        </p:txBody>
      </p:sp>
    </p:spTree>
    <p:extLst>
      <p:ext uri="{BB962C8B-B14F-4D97-AF65-F5344CB8AC3E}">
        <p14:creationId xmlns:p14="http://schemas.microsoft.com/office/powerpoint/2010/main" val="20215758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>
            <a:extLst>
              <a:ext uri="{FF2B5EF4-FFF2-40B4-BE49-F238E27FC236}">
                <a16:creationId xmlns:a16="http://schemas.microsoft.com/office/drawing/2014/main" id="{40376D04-A588-FDC3-048F-8045273BC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399" y="361950"/>
            <a:ext cx="3815111" cy="39497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7938" indent="-79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b="0" i="0" u="none" strike="noStrike" dirty="0">
                <a:effectLst/>
              </a:rPr>
              <a:t>Forecasts of fuel use </a:t>
            </a:r>
            <a:r>
              <a:rPr lang="en-US" sz="1400" dirty="0"/>
              <a:t>have trended faster than expected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even at 400 km altitude there is atmospheric drag</a:t>
            </a:r>
          </a:p>
          <a:p>
            <a:pPr marL="347663" indent="-163513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strongly affected by Solar activity</a:t>
            </a:r>
          </a:p>
          <a:p>
            <a:pPr marL="347663" indent="-163513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current Solar activity is higher than expected</a:t>
            </a:r>
            <a:endParaRPr lang="en-US" sz="1400" b="0" i="0" u="none" strike="noStrike" dirty="0">
              <a:solidFill>
                <a:srgbClr val="006600"/>
              </a:solidFill>
              <a:effectLst/>
            </a:endParaRPr>
          </a:p>
          <a:p>
            <a:pPr marL="347663" indent="-163513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06600"/>
                </a:solidFill>
              </a:rPr>
              <a:t>•	lower-than-expected Solar activity would extend lifetime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dirty="0">
                <a:solidFill>
                  <a:srgbClr val="0724FB"/>
                </a:solidFill>
              </a:rPr>
              <a:t>we will not get a TRMM-style pass on the re-entry requirement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•	</a:t>
            </a:r>
            <a:r>
              <a:rPr lang="en-US" sz="1400" u="sng" dirty="0">
                <a:solidFill>
                  <a:srgbClr val="0724FB"/>
                </a:solidFill>
              </a:rPr>
              <a:t>p</a:t>
            </a:r>
            <a:r>
              <a:rPr lang="en-US" sz="1400" b="0" i="0" u="sng" strike="noStrike" dirty="0">
                <a:solidFill>
                  <a:srgbClr val="0724FB"/>
                </a:solidFill>
                <a:effectLst/>
              </a:rPr>
              <a:t>lanning and approval for the orbit boost are proceeding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432 km forecast to take us into 2034</a:t>
            </a:r>
          </a:p>
          <a:p>
            <a:pPr marL="342900" indent="-157163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b="0" i="0" u="none" strike="noStrike" dirty="0">
                <a:solidFill>
                  <a:srgbClr val="006600"/>
                </a:solidFill>
                <a:effectLst/>
              </a:rPr>
              <a:t>•	but, drift-down forecast to start late in 2030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ADAA76AA-9123-4D7C-8EDD-CD50DE79A9EB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Core Observatory Lifetime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9F845E-F88E-6BAC-1E5D-5967FE02FE98}"/>
              </a:ext>
            </a:extLst>
          </p:cNvPr>
          <p:cNvGrpSpPr/>
          <p:nvPr/>
        </p:nvGrpSpPr>
        <p:grpSpPr>
          <a:xfrm>
            <a:off x="4097179" y="165781"/>
            <a:ext cx="3654191" cy="2093147"/>
            <a:chOff x="4097179" y="165781"/>
            <a:chExt cx="3654191" cy="2093147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B456E7F-6A89-8AC0-FF38-6E7819753271}"/>
                </a:ext>
              </a:extLst>
            </p:cNvPr>
            <p:cNvSpPr/>
            <p:nvPr/>
          </p:nvSpPr>
          <p:spPr bwMode="auto">
            <a:xfrm>
              <a:off x="4114800" y="165781"/>
              <a:ext cx="3617561" cy="205112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pic>
          <p:nvPicPr>
            <p:cNvPr id="9" name="Picture 8" descr="A graph of a wave&#10;&#10;Description automatically generated">
              <a:extLst>
                <a:ext uri="{FF2B5EF4-FFF2-40B4-BE49-F238E27FC236}">
                  <a16:creationId xmlns:a16="http://schemas.microsoft.com/office/drawing/2014/main" id="{F85728AD-C92C-FFAA-76A9-988FD8219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298" t="24934" b="7765"/>
            <a:stretch/>
          </p:blipFill>
          <p:spPr>
            <a:xfrm>
              <a:off x="4521480" y="209551"/>
              <a:ext cx="3229890" cy="175593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4B23CF6-3275-FD39-13CC-3A27866D2B65}"/>
                </a:ext>
              </a:extLst>
            </p:cNvPr>
            <p:cNvSpPr/>
            <p:nvPr/>
          </p:nvSpPr>
          <p:spPr bwMode="auto">
            <a:xfrm>
              <a:off x="6572606" y="1657350"/>
              <a:ext cx="63314" cy="2462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A8C249C-CECE-8C86-6E8B-888636E66764}"/>
                </a:ext>
              </a:extLst>
            </p:cNvPr>
            <p:cNvSpPr/>
            <p:nvPr/>
          </p:nvSpPr>
          <p:spPr bwMode="auto">
            <a:xfrm>
              <a:off x="6172199" y="1657350"/>
              <a:ext cx="236657" cy="2462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65A85F2-7FE6-DAA4-454C-4244F6A3DFDE}"/>
                </a:ext>
              </a:extLst>
            </p:cNvPr>
            <p:cNvSpPr/>
            <p:nvPr/>
          </p:nvSpPr>
          <p:spPr bwMode="auto">
            <a:xfrm>
              <a:off x="6352482" y="1657350"/>
              <a:ext cx="188467" cy="2462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34B3307-8481-8952-133D-2566EADDA4C8}"/>
                </a:ext>
              </a:extLst>
            </p:cNvPr>
            <p:cNvSpPr/>
            <p:nvPr/>
          </p:nvSpPr>
          <p:spPr bwMode="auto">
            <a:xfrm>
              <a:off x="6468237" y="1701635"/>
              <a:ext cx="104369" cy="17664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16BCA15-9E12-9103-F48C-68D77F466BDF}"/>
                </a:ext>
              </a:extLst>
            </p:cNvPr>
            <p:cNvSpPr txBox="1"/>
            <p:nvPr/>
          </p:nvSpPr>
          <p:spPr>
            <a:xfrm>
              <a:off x="5715000" y="1581150"/>
              <a:ext cx="8576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A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 box exit</a:t>
              </a:r>
            </a:p>
            <a:p>
              <a:pPr algn="r"/>
              <a:r>
                <a:rPr lang="en-US" sz="1000" dirty="0">
                  <a:solidFill>
                    <a:srgbClr val="A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 May 2030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F13F4F3-0918-33D8-4612-A4A427197F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39546" y="209550"/>
              <a:ext cx="0" cy="174365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A2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155457-AB2C-2D9C-F26A-C13C8B68E4EA}"/>
                </a:ext>
              </a:extLst>
            </p:cNvPr>
            <p:cNvSpPr txBox="1"/>
            <p:nvPr/>
          </p:nvSpPr>
          <p:spPr>
            <a:xfrm rot="16200000">
              <a:off x="3550074" y="1016423"/>
              <a:ext cx="1340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geodetic height (km)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C7EEEC-ED7B-E5EB-BCB6-6FFB830B8235}"/>
                </a:ext>
              </a:extLst>
            </p:cNvPr>
            <p:cNvSpPr txBox="1"/>
            <p:nvPr/>
          </p:nvSpPr>
          <p:spPr>
            <a:xfrm>
              <a:off x="4219965" y="1810926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320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020566-F2DE-E117-6A43-C010CCFE47A4}"/>
                </a:ext>
              </a:extLst>
            </p:cNvPr>
            <p:cNvSpPr txBox="1"/>
            <p:nvPr/>
          </p:nvSpPr>
          <p:spPr>
            <a:xfrm>
              <a:off x="4225474" y="1503046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340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48344D8-6B8B-1C6D-C931-7D2885688BB7}"/>
                </a:ext>
              </a:extLst>
            </p:cNvPr>
            <p:cNvSpPr txBox="1"/>
            <p:nvPr/>
          </p:nvSpPr>
          <p:spPr>
            <a:xfrm>
              <a:off x="4218500" y="1187605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360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E4232E0-5666-B409-858C-8DF65B156F41}"/>
                </a:ext>
              </a:extLst>
            </p:cNvPr>
            <p:cNvSpPr txBox="1"/>
            <p:nvPr/>
          </p:nvSpPr>
          <p:spPr>
            <a:xfrm>
              <a:off x="4219568" y="868353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380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0DABF5-1B5D-46A9-7ACB-AE2700551674}"/>
                </a:ext>
              </a:extLst>
            </p:cNvPr>
            <p:cNvSpPr txBox="1"/>
            <p:nvPr/>
          </p:nvSpPr>
          <p:spPr>
            <a:xfrm>
              <a:off x="4219568" y="556693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414B59-5F46-3EBC-024E-77FCA5BB60BA}"/>
                </a:ext>
              </a:extLst>
            </p:cNvPr>
            <p:cNvSpPr txBox="1"/>
            <p:nvPr/>
          </p:nvSpPr>
          <p:spPr>
            <a:xfrm>
              <a:off x="4225474" y="237442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420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0B297E-46E1-FB99-E83F-9E8DDE7C2779}"/>
                </a:ext>
              </a:extLst>
            </p:cNvPr>
            <p:cNvSpPr txBox="1"/>
            <p:nvPr/>
          </p:nvSpPr>
          <p:spPr>
            <a:xfrm>
              <a:off x="4622521" y="1889881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B302660-91FE-FF4F-B9D7-F4DA63FA4238}"/>
                </a:ext>
              </a:extLst>
            </p:cNvPr>
            <p:cNvSpPr txBox="1"/>
            <p:nvPr/>
          </p:nvSpPr>
          <p:spPr>
            <a:xfrm>
              <a:off x="5052174" y="1902361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2025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7CAC7E6-8C0F-3087-5F47-58B6647EA4A1}"/>
                </a:ext>
              </a:extLst>
            </p:cNvPr>
            <p:cNvSpPr txBox="1"/>
            <p:nvPr/>
          </p:nvSpPr>
          <p:spPr>
            <a:xfrm>
              <a:off x="5465204" y="1894578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2026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1E38496-F2EF-7AF3-1666-2C8C176EF5F4}"/>
                </a:ext>
              </a:extLst>
            </p:cNvPr>
            <p:cNvSpPr txBox="1"/>
            <p:nvPr/>
          </p:nvSpPr>
          <p:spPr>
            <a:xfrm>
              <a:off x="5901195" y="1882660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2027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83A65F0-7685-1BE2-5254-6BFD310785E7}"/>
                </a:ext>
              </a:extLst>
            </p:cNvPr>
            <p:cNvSpPr txBox="1"/>
            <p:nvPr/>
          </p:nvSpPr>
          <p:spPr>
            <a:xfrm>
              <a:off x="6328686" y="1889285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2028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0E41601-0925-D1EB-614A-FCCDB331EE73}"/>
                </a:ext>
              </a:extLst>
            </p:cNvPr>
            <p:cNvSpPr txBox="1"/>
            <p:nvPr/>
          </p:nvSpPr>
          <p:spPr>
            <a:xfrm>
              <a:off x="6777417" y="1882661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2029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DA1E1C2-9835-9C87-58CE-302BEB7DB6DC}"/>
                </a:ext>
              </a:extLst>
            </p:cNvPr>
            <p:cNvSpPr txBox="1"/>
            <p:nvPr/>
          </p:nvSpPr>
          <p:spPr>
            <a:xfrm>
              <a:off x="7190447" y="1898232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2030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EC801A-67C2-0C9A-94F9-918866A9F472}"/>
                </a:ext>
              </a:extLst>
            </p:cNvPr>
            <p:cNvSpPr txBox="1"/>
            <p:nvPr/>
          </p:nvSpPr>
          <p:spPr>
            <a:xfrm>
              <a:off x="5943600" y="2012707"/>
              <a:ext cx="4331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A9D6D7F-420A-262F-DB8C-8A6C5A601FBF}"/>
              </a:ext>
            </a:extLst>
          </p:cNvPr>
          <p:cNvGrpSpPr/>
          <p:nvPr/>
        </p:nvGrpSpPr>
        <p:grpSpPr>
          <a:xfrm>
            <a:off x="4295541" y="2204921"/>
            <a:ext cx="4764916" cy="2670450"/>
            <a:chOff x="4295541" y="2204921"/>
            <a:chExt cx="4764916" cy="267045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E77A866-EC1A-0FB4-7F41-0F40D2BB4308}"/>
                </a:ext>
              </a:extLst>
            </p:cNvPr>
            <p:cNvSpPr/>
            <p:nvPr/>
          </p:nvSpPr>
          <p:spPr bwMode="auto">
            <a:xfrm>
              <a:off x="4343400" y="2266950"/>
              <a:ext cx="4717057" cy="2590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pic>
          <p:nvPicPr>
            <p:cNvPr id="5" name="Picture 4" descr="A graph of a blue line&#10;&#10;Description automatically generated">
              <a:extLst>
                <a:ext uri="{FF2B5EF4-FFF2-40B4-BE49-F238E27FC236}">
                  <a16:creationId xmlns:a16="http://schemas.microsoft.com/office/drawing/2014/main" id="{2E455BC2-97CB-8BED-F1D6-8BB9A6163E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351" t="25930" r="9341" b="8647"/>
            <a:stretch/>
          </p:blipFill>
          <p:spPr>
            <a:xfrm>
              <a:off x="4722730" y="2334329"/>
              <a:ext cx="4337727" cy="2218622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F06AC9D-B6C9-E723-374D-FB131BFD27D9}"/>
                </a:ext>
              </a:extLst>
            </p:cNvPr>
            <p:cNvSpPr txBox="1"/>
            <p:nvPr/>
          </p:nvSpPr>
          <p:spPr>
            <a:xfrm rot="16200000">
              <a:off x="3748436" y="3281343"/>
              <a:ext cx="13404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geodetic height (km)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12700A-4E0C-9B10-7114-96F43ABB42F9}"/>
                </a:ext>
              </a:extLst>
            </p:cNvPr>
            <p:cNvSpPr txBox="1"/>
            <p:nvPr/>
          </p:nvSpPr>
          <p:spPr>
            <a:xfrm>
              <a:off x="4418327" y="4401726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320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ED6854-DC46-ED99-B8F2-4984995E1EB8}"/>
                </a:ext>
              </a:extLst>
            </p:cNvPr>
            <p:cNvSpPr txBox="1"/>
            <p:nvPr/>
          </p:nvSpPr>
          <p:spPr>
            <a:xfrm>
              <a:off x="4423836" y="4093846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340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E0529F-DE9C-FEA9-D930-FAB10FB465E4}"/>
                </a:ext>
              </a:extLst>
            </p:cNvPr>
            <p:cNvSpPr txBox="1"/>
            <p:nvPr/>
          </p:nvSpPr>
          <p:spPr>
            <a:xfrm>
              <a:off x="4416862" y="3778405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360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B00E16-6E31-97D6-932C-F3D160DEE3C2}"/>
                </a:ext>
              </a:extLst>
            </p:cNvPr>
            <p:cNvSpPr txBox="1"/>
            <p:nvPr/>
          </p:nvSpPr>
          <p:spPr>
            <a:xfrm>
              <a:off x="4417930" y="3459153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380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EE284-12D8-60D8-650E-9EA70E937984}"/>
                </a:ext>
              </a:extLst>
            </p:cNvPr>
            <p:cNvSpPr txBox="1"/>
            <p:nvPr/>
          </p:nvSpPr>
          <p:spPr>
            <a:xfrm>
              <a:off x="4417930" y="3147493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13AA7B-F39F-758D-44F8-75F60D2A969C}"/>
                </a:ext>
              </a:extLst>
            </p:cNvPr>
            <p:cNvSpPr txBox="1"/>
            <p:nvPr/>
          </p:nvSpPr>
          <p:spPr>
            <a:xfrm>
              <a:off x="4423836" y="2828242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550486-7808-3DF1-8773-B0CA44A6DE01}"/>
                </a:ext>
              </a:extLst>
            </p:cNvPr>
            <p:cNvSpPr txBox="1"/>
            <p:nvPr/>
          </p:nvSpPr>
          <p:spPr>
            <a:xfrm>
              <a:off x="4423836" y="2516581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440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1B0626-33C3-31BE-B659-F2B292AC28DD}"/>
                </a:ext>
              </a:extLst>
            </p:cNvPr>
            <p:cNvSpPr txBox="1"/>
            <p:nvPr/>
          </p:nvSpPr>
          <p:spPr>
            <a:xfrm>
              <a:off x="4607014" y="4506324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1F62EF-70BC-75AF-AD10-897F89FF225F}"/>
                </a:ext>
              </a:extLst>
            </p:cNvPr>
            <p:cNvSpPr txBox="1"/>
            <p:nvPr/>
          </p:nvSpPr>
          <p:spPr>
            <a:xfrm>
              <a:off x="5036667" y="4518804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C83406-5B0D-EE1C-B85E-C159F9479981}"/>
                </a:ext>
              </a:extLst>
            </p:cNvPr>
            <p:cNvSpPr txBox="1"/>
            <p:nvPr/>
          </p:nvSpPr>
          <p:spPr>
            <a:xfrm>
              <a:off x="5449697" y="4511021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4BDE7A-D5B8-7E56-D2E5-79AAB846A13C}"/>
                </a:ext>
              </a:extLst>
            </p:cNvPr>
            <p:cNvSpPr txBox="1"/>
            <p:nvPr/>
          </p:nvSpPr>
          <p:spPr>
            <a:xfrm>
              <a:off x="5885688" y="4499103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2027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451160-67A6-5B53-2B93-0382ED4DC008}"/>
                </a:ext>
              </a:extLst>
            </p:cNvPr>
            <p:cNvSpPr txBox="1"/>
            <p:nvPr/>
          </p:nvSpPr>
          <p:spPr>
            <a:xfrm>
              <a:off x="6313179" y="4505728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CD07EF-E89A-7A1C-3F67-BD658B858E87}"/>
                </a:ext>
              </a:extLst>
            </p:cNvPr>
            <p:cNvSpPr txBox="1"/>
            <p:nvPr/>
          </p:nvSpPr>
          <p:spPr>
            <a:xfrm>
              <a:off x="6761910" y="4499104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2029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5ED22B3-6AE7-7A1C-8797-BE78C0DB3EC0}"/>
                </a:ext>
              </a:extLst>
            </p:cNvPr>
            <p:cNvSpPr txBox="1"/>
            <p:nvPr/>
          </p:nvSpPr>
          <p:spPr>
            <a:xfrm>
              <a:off x="7174940" y="4514675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2030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F87ABD-7FB9-8CC1-F8A4-03C5EEE5C6EE}"/>
                </a:ext>
              </a:extLst>
            </p:cNvPr>
            <p:cNvSpPr txBox="1"/>
            <p:nvPr/>
          </p:nvSpPr>
          <p:spPr>
            <a:xfrm>
              <a:off x="7605609" y="4508339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2031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8C2A15-F22A-6751-4B5E-10F0DAE660B2}"/>
                </a:ext>
              </a:extLst>
            </p:cNvPr>
            <p:cNvSpPr txBox="1"/>
            <p:nvPr/>
          </p:nvSpPr>
          <p:spPr>
            <a:xfrm>
              <a:off x="8001000" y="4510556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2032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BE6FC5-09FF-D893-6C57-4A6E8C3EA36C}"/>
                </a:ext>
              </a:extLst>
            </p:cNvPr>
            <p:cNvSpPr txBox="1"/>
            <p:nvPr/>
          </p:nvSpPr>
          <p:spPr>
            <a:xfrm>
              <a:off x="8458200" y="4522007"/>
              <a:ext cx="46679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2033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03B499-77B0-2AAE-1821-1A23EB811D22}"/>
                </a:ext>
              </a:extLst>
            </p:cNvPr>
            <p:cNvSpPr txBox="1"/>
            <p:nvPr/>
          </p:nvSpPr>
          <p:spPr>
            <a:xfrm>
              <a:off x="6683950" y="4629150"/>
              <a:ext cx="4331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B663A29-376E-7C31-1B7B-8FA1EC4D7377}"/>
                </a:ext>
              </a:extLst>
            </p:cNvPr>
            <p:cNvSpPr/>
            <p:nvPr/>
          </p:nvSpPr>
          <p:spPr bwMode="auto">
            <a:xfrm>
              <a:off x="7408337" y="4268454"/>
              <a:ext cx="133219" cy="2462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05A2F56-DC16-EBB8-C5DB-B58E54F4C8FF}"/>
                </a:ext>
              </a:extLst>
            </p:cNvPr>
            <p:cNvSpPr/>
            <p:nvPr/>
          </p:nvSpPr>
          <p:spPr bwMode="auto">
            <a:xfrm>
              <a:off x="6911013" y="4259507"/>
              <a:ext cx="466794" cy="24622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07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859D4E-B7DA-34F8-CA70-8BF348D49365}"/>
                </a:ext>
              </a:extLst>
            </p:cNvPr>
            <p:cNvSpPr txBox="1"/>
            <p:nvPr/>
          </p:nvSpPr>
          <p:spPr>
            <a:xfrm>
              <a:off x="6683950" y="4173706"/>
              <a:ext cx="85760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000" dirty="0">
                  <a:solidFill>
                    <a:srgbClr val="A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control box exit</a:t>
              </a:r>
            </a:p>
            <a:p>
              <a:pPr algn="r"/>
              <a:r>
                <a:rPr lang="en-US" sz="1000" dirty="0">
                  <a:solidFill>
                    <a:srgbClr val="A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 May 2030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7DF41A7-4879-A6D4-870E-9E078DB43B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77912" y="2344311"/>
              <a:ext cx="7536" cy="21776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A2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C3DA88-29D5-98B9-7CB6-3627F0B31B96}"/>
                </a:ext>
              </a:extLst>
            </p:cNvPr>
            <p:cNvSpPr txBox="1"/>
            <p:nvPr/>
          </p:nvSpPr>
          <p:spPr>
            <a:xfrm>
              <a:off x="4417930" y="2204921"/>
              <a:ext cx="3962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460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542669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61950"/>
            <a:ext cx="3076337" cy="36933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effectLst/>
              </a:rPr>
              <a:t>The Core Observatory is functioning well</a:t>
            </a:r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/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b="0" i="0" u="none" strike="noStrike" dirty="0">
                <a:effectLst/>
              </a:rPr>
              <a:t>The JAXA-NASA partnership is working well</a:t>
            </a:r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/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/>
              <a:t>GPM is contributing significantly to the precipitation community</a:t>
            </a:r>
          </a:p>
          <a:p>
            <a:pPr marL="174625" indent="-16668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>
                <a:solidFill>
                  <a:srgbClr val="0724FB"/>
                </a:solidFill>
              </a:rPr>
              <a:t>•	</a:t>
            </a:r>
            <a:r>
              <a:rPr lang="en-US" sz="1400" b="0" i="0" u="none" strike="noStrike" dirty="0">
                <a:solidFill>
                  <a:srgbClr val="0724FB"/>
                </a:solidFill>
                <a:effectLst/>
              </a:rPr>
              <a:t>we still have more years for doing good research</a:t>
            </a:r>
          </a:p>
          <a:p>
            <a:pPr marL="177800" indent="-17780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endParaRPr lang="en-US" sz="1400" dirty="0"/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sz="1400" dirty="0"/>
              <a:t>I look forward to seeing how the legacy of TRMM and GPM continues into the AOS era</a:t>
            </a: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endParaRPr lang="en-US" sz="1400" b="0" i="0" u="none" strike="noStrike" dirty="0">
              <a:solidFill>
                <a:srgbClr val="0724FB"/>
              </a:solidFill>
              <a:effectLst/>
            </a:endParaRPr>
          </a:p>
          <a:p>
            <a:pPr marL="174625" indent="-16668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400" dirty="0" err="1">
                <a:solidFill>
                  <a:srgbClr val="890000"/>
                </a:solidFill>
              </a:rPr>
              <a:t>george.j.huffman@nasa.gov</a:t>
            </a:r>
            <a:endParaRPr lang="en-US" sz="1400" dirty="0">
              <a:solidFill>
                <a:srgbClr val="890000"/>
              </a:solidFill>
            </a:endParaRPr>
          </a:p>
        </p:txBody>
      </p:sp>
      <p:pic>
        <p:nvPicPr>
          <p:cNvPr id="4" name="Picture 3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B7EC73D2-17E5-7F7C-AEA4-F171F72D8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737" y="742950"/>
            <a:ext cx="5915263" cy="3424149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9B46EADF-AD6F-DF06-0EC1-AACB934283EA}"/>
              </a:ext>
            </a:extLst>
          </p:cNvPr>
          <p:cNvSpPr txBox="1">
            <a:spLocks/>
          </p:cNvSpPr>
          <p:nvPr/>
        </p:nvSpPr>
        <p:spPr>
          <a:xfrm>
            <a:off x="-1" y="1"/>
            <a:ext cx="9144001" cy="57822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-107" charset="0"/>
              </a:defRPr>
            </a:lvl9pPr>
          </a:lstStyle>
          <a:p>
            <a:pPr algn="l"/>
            <a:r>
              <a:rPr lang="en-US" sz="1400" b="1" dirty="0">
                <a:latin typeface="Helvetica"/>
                <a:cs typeface="Helvetica"/>
              </a:rPr>
              <a:t>Closing Remarks</a:t>
            </a:r>
          </a:p>
          <a:p>
            <a:pPr algn="l"/>
            <a:endParaRPr lang="en-US" sz="1400" b="1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2654798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121975</TotalTime>
  <Words>1231</Words>
  <Application>Microsoft Office PowerPoint</Application>
  <PresentationFormat>On-screen Show (16:9)</PresentationFormat>
  <Paragraphs>211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 Light</vt:lpstr>
      <vt:lpstr>Helvetica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Gillis, Kelly J. (GSFC-610.0)[ASRC FEDERAL SYSTEM SOLUTIONS]</dc:creator>
  <cp:lastModifiedBy>Gillis, Kelly J. (GSFC-610.0)[ASRC FEDERAL SYSTEM SOLUTIONS]</cp:lastModifiedBy>
  <cp:revision>954</cp:revision>
  <cp:lastPrinted>2023-07-22T17:52:21Z</cp:lastPrinted>
  <dcterms:created xsi:type="dcterms:W3CDTF">2009-12-10T15:14:56Z</dcterms:created>
  <dcterms:modified xsi:type="dcterms:W3CDTF">2023-08-28T15:53:28Z</dcterms:modified>
</cp:coreProperties>
</file>