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3"/>
  </p:notesMasterIdLst>
  <p:handoutMasterIdLst>
    <p:handoutMasterId r:id="rId44"/>
  </p:handoutMasterIdLst>
  <p:sldIdLst>
    <p:sldId id="852" r:id="rId5"/>
    <p:sldId id="3463" r:id="rId6"/>
    <p:sldId id="831" r:id="rId7"/>
    <p:sldId id="3464" r:id="rId8"/>
    <p:sldId id="3424" r:id="rId9"/>
    <p:sldId id="3466" r:id="rId10"/>
    <p:sldId id="834" r:id="rId11"/>
    <p:sldId id="838" r:id="rId12"/>
    <p:sldId id="840" r:id="rId13"/>
    <p:sldId id="25408" r:id="rId14"/>
    <p:sldId id="835" r:id="rId15"/>
    <p:sldId id="841" r:id="rId16"/>
    <p:sldId id="364" r:id="rId17"/>
    <p:sldId id="839" r:id="rId18"/>
    <p:sldId id="1693" r:id="rId19"/>
    <p:sldId id="1700" r:id="rId20"/>
    <p:sldId id="1731" r:id="rId21"/>
    <p:sldId id="3472" r:id="rId22"/>
    <p:sldId id="25403" r:id="rId23"/>
    <p:sldId id="25404" r:id="rId24"/>
    <p:sldId id="25405" r:id="rId25"/>
    <p:sldId id="3467" r:id="rId26"/>
    <p:sldId id="3468" r:id="rId27"/>
    <p:sldId id="3469" r:id="rId28"/>
    <p:sldId id="561" r:id="rId29"/>
    <p:sldId id="270" r:id="rId30"/>
    <p:sldId id="25407" r:id="rId31"/>
    <p:sldId id="264" r:id="rId32"/>
    <p:sldId id="265" r:id="rId33"/>
    <p:sldId id="563" r:id="rId34"/>
    <p:sldId id="564" r:id="rId35"/>
    <p:sldId id="3462" r:id="rId36"/>
    <p:sldId id="263" r:id="rId37"/>
    <p:sldId id="262" r:id="rId38"/>
    <p:sldId id="261" r:id="rId39"/>
    <p:sldId id="260" r:id="rId40"/>
    <p:sldId id="259" r:id="rId41"/>
    <p:sldId id="363" r:id="rId4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46" userDrawn="1">
          <p15:clr>
            <a:srgbClr val="A4A3A4"/>
          </p15:clr>
        </p15:guide>
        <p15:guide id="2" pos="72" userDrawn="1">
          <p15:clr>
            <a:srgbClr val="A4A3A4"/>
          </p15:clr>
        </p15:guide>
        <p15:guide id="4" orient="horz" pos="1598" userDrawn="1">
          <p15:clr>
            <a:srgbClr val="A4A3A4"/>
          </p15:clr>
        </p15:guide>
        <p15:guide id="5" pos="2880" userDrawn="1">
          <p15:clr>
            <a:srgbClr val="A4A3A4"/>
          </p15:clr>
        </p15:guide>
        <p15:guide id="6" pos="5688" userDrawn="1">
          <p15:clr>
            <a:srgbClr val="A4A3A4"/>
          </p15:clr>
        </p15:guide>
        <p15:guide id="7" orient="horz" pos="41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7D40"/>
    <a:srgbClr val="141341"/>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4841CB-B857-A2E9-71B0-EE1081F3DB0C}" v="69" dt="2022-05-09T19:35:58.463"/>
    <p1510:client id="{9CFC4F46-5A30-9249-A57B-C46F9AEC6875}" v="1" dt="2022-05-09T19:39:52.9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29" autoAdjust="0"/>
    <p:restoredTop sz="93401" autoAdjust="0"/>
  </p:normalViewPr>
  <p:slideViewPr>
    <p:cSldViewPr snapToGrid="0" snapToObjects="1" showGuides="1">
      <p:cViewPr varScale="1">
        <p:scale>
          <a:sx n="153" d="100"/>
          <a:sy n="153" d="100"/>
        </p:scale>
        <p:origin x="1408" y="176"/>
      </p:cViewPr>
      <p:guideLst>
        <p:guide orient="horz" pos="3046"/>
        <p:guide pos="72"/>
        <p:guide orient="horz" pos="1598"/>
        <p:guide pos="2880"/>
        <p:guide pos="5688"/>
        <p:guide orient="horz" pos="410"/>
      </p:guideLst>
    </p:cSldViewPr>
  </p:slideViewPr>
  <p:outlineViewPr>
    <p:cViewPr>
      <p:scale>
        <a:sx n="33" d="100"/>
        <a:sy n="33" d="100"/>
      </p:scale>
      <p:origin x="0" y="0"/>
    </p:cViewPr>
  </p:outlineViewPr>
  <p:notesTextViewPr>
    <p:cViewPr>
      <p:scale>
        <a:sx n="20" d="100"/>
        <a:sy n="20" d="100"/>
      </p:scale>
      <p:origin x="0" y="0"/>
    </p:cViewPr>
  </p:notesTextViewPr>
  <p:sorterViewPr>
    <p:cViewPr>
      <p:scale>
        <a:sx n="1" d="1"/>
        <a:sy n="1" d="1"/>
      </p:scale>
      <p:origin x="0" y="0"/>
    </p:cViewPr>
  </p:sorterViewPr>
  <p:notesViewPr>
    <p:cSldViewPr snapToGrid="0" snapToObjects="1" showGuides="1">
      <p:cViewPr varScale="1">
        <p:scale>
          <a:sx n="95" d="100"/>
          <a:sy n="95" d="100"/>
        </p:scale>
        <p:origin x="2512" y="1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72EFB07-380D-BE47-AA96-3179ACB84E13}" type="datetime1">
              <a:rPr lang="en-US" smtClean="0"/>
              <a:t>9/26/23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E3CEAA0-7090-4741-A31A-C3228EAC57F6}" type="slidenum">
              <a:rPr lang="en-US" smtClean="0"/>
              <a:t>‹#›</a:t>
            </a:fld>
            <a:endParaRPr lang="en-US"/>
          </a:p>
        </p:txBody>
      </p:sp>
    </p:spTree>
    <p:extLst>
      <p:ext uri="{BB962C8B-B14F-4D97-AF65-F5344CB8AC3E}">
        <p14:creationId xmlns:p14="http://schemas.microsoft.com/office/powerpoint/2010/main" val="9604665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941111-E31F-1745-A9DD-F2490535CC8D}" type="datetime1">
              <a:rPr lang="en-US" smtClean="0"/>
              <a:t>9/26/23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464F32-4C5C-8144-BF5E-F81E68DE32A9}" type="slidenum">
              <a:rPr lang="en-US" smtClean="0"/>
              <a:t>‹#›</a:t>
            </a:fld>
            <a:endParaRPr lang="en-US"/>
          </a:p>
        </p:txBody>
      </p:sp>
    </p:spTree>
    <p:extLst>
      <p:ext uri="{BB962C8B-B14F-4D97-AF65-F5344CB8AC3E}">
        <p14:creationId xmlns:p14="http://schemas.microsoft.com/office/powerpoint/2010/main" val="42173738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1464F32-4C5C-8144-BF5E-F81E68DE32A9}" type="slidenum">
              <a:rPr lang="en-US" smtClean="0"/>
              <a:t>1</a:t>
            </a:fld>
            <a:endParaRPr lang="en-US"/>
          </a:p>
        </p:txBody>
      </p:sp>
    </p:spTree>
    <p:extLst>
      <p:ext uri="{BB962C8B-B14F-4D97-AF65-F5344CB8AC3E}">
        <p14:creationId xmlns:p14="http://schemas.microsoft.com/office/powerpoint/2010/main" val="2093269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69B285-87D9-454F-8CB1-AD307DD70F3A}" type="slidenum">
              <a:rPr lang="en-US" smtClean="0"/>
              <a:t>2</a:t>
            </a:fld>
            <a:endParaRPr lang="en-US"/>
          </a:p>
        </p:txBody>
      </p:sp>
    </p:spTree>
    <p:extLst>
      <p:ext uri="{BB962C8B-B14F-4D97-AF65-F5344CB8AC3E}">
        <p14:creationId xmlns:p14="http://schemas.microsoft.com/office/powerpoint/2010/main" val="720549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464F32-4C5C-8144-BF5E-F81E68DE32A9}" type="slidenum">
              <a:rPr lang="en-US" smtClean="0"/>
              <a:t>3</a:t>
            </a:fld>
            <a:endParaRPr lang="en-US"/>
          </a:p>
        </p:txBody>
      </p:sp>
    </p:spTree>
    <p:extLst>
      <p:ext uri="{BB962C8B-B14F-4D97-AF65-F5344CB8AC3E}">
        <p14:creationId xmlns:p14="http://schemas.microsoft.com/office/powerpoint/2010/main" val="1532822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464F32-4C5C-8144-BF5E-F81E68DE32A9}" type="slidenum">
              <a:rPr lang="en-US" smtClean="0"/>
              <a:t>4</a:t>
            </a:fld>
            <a:endParaRPr lang="en-US"/>
          </a:p>
        </p:txBody>
      </p:sp>
    </p:spTree>
    <p:extLst>
      <p:ext uri="{BB962C8B-B14F-4D97-AF65-F5344CB8AC3E}">
        <p14:creationId xmlns:p14="http://schemas.microsoft.com/office/powerpoint/2010/main" val="2209732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E69B285-87D9-454F-8CB1-AD307DD70F3A}" type="slidenum">
              <a:rPr lang="en-US" smtClean="0"/>
              <a:t>6</a:t>
            </a:fld>
            <a:endParaRPr lang="en-US"/>
          </a:p>
        </p:txBody>
      </p:sp>
    </p:spTree>
    <p:extLst>
      <p:ext uri="{BB962C8B-B14F-4D97-AF65-F5344CB8AC3E}">
        <p14:creationId xmlns:p14="http://schemas.microsoft.com/office/powerpoint/2010/main" val="1805842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7</a:t>
            </a:fld>
            <a:endParaRPr lang="en-US"/>
          </a:p>
        </p:txBody>
      </p:sp>
    </p:spTree>
    <p:extLst>
      <p:ext uri="{BB962C8B-B14F-4D97-AF65-F5344CB8AC3E}">
        <p14:creationId xmlns:p14="http://schemas.microsoft.com/office/powerpoint/2010/main" val="527411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8</a:t>
            </a:fld>
            <a:endParaRPr lang="en-US"/>
          </a:p>
        </p:txBody>
      </p:sp>
    </p:spTree>
    <p:extLst>
      <p:ext uri="{BB962C8B-B14F-4D97-AF65-F5344CB8AC3E}">
        <p14:creationId xmlns:p14="http://schemas.microsoft.com/office/powerpoint/2010/main" val="738322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11</a:t>
            </a:fld>
            <a:endParaRPr lang="en-US"/>
          </a:p>
        </p:txBody>
      </p:sp>
    </p:spTree>
    <p:extLst>
      <p:ext uri="{BB962C8B-B14F-4D97-AF65-F5344CB8AC3E}">
        <p14:creationId xmlns:p14="http://schemas.microsoft.com/office/powerpoint/2010/main" val="3770936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12</a:t>
            </a:fld>
            <a:endParaRPr lang="en-US"/>
          </a:p>
        </p:txBody>
      </p:sp>
    </p:spTree>
    <p:extLst>
      <p:ext uri="{BB962C8B-B14F-4D97-AF65-F5344CB8AC3E}">
        <p14:creationId xmlns:p14="http://schemas.microsoft.com/office/powerpoint/2010/main" val="1716307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13</a:t>
            </a:fld>
            <a:endParaRPr lang="en-US"/>
          </a:p>
        </p:txBody>
      </p:sp>
    </p:spTree>
    <p:extLst>
      <p:ext uri="{BB962C8B-B14F-4D97-AF65-F5344CB8AC3E}">
        <p14:creationId xmlns:p14="http://schemas.microsoft.com/office/powerpoint/2010/main" val="1661787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E4C13A-5EDB-4018-91C6-F8B752C11E71}" type="slidenum">
              <a:rPr lang="en-US" smtClean="0"/>
              <a:pPr/>
              <a:t>19</a:t>
            </a:fld>
            <a:endParaRPr lang="en-US"/>
          </a:p>
        </p:txBody>
      </p:sp>
    </p:spTree>
    <p:extLst>
      <p:ext uri="{BB962C8B-B14F-4D97-AF65-F5344CB8AC3E}">
        <p14:creationId xmlns:p14="http://schemas.microsoft.com/office/powerpoint/2010/main" val="1827660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beth</a:t>
            </a:r>
          </a:p>
        </p:txBody>
      </p:sp>
      <p:sp>
        <p:nvSpPr>
          <p:cNvPr id="4" name="Slide Number Placeholder 3"/>
          <p:cNvSpPr>
            <a:spLocks noGrp="1"/>
          </p:cNvSpPr>
          <p:nvPr>
            <p:ph type="sldNum" sz="quarter" idx="5"/>
          </p:nvPr>
        </p:nvSpPr>
        <p:spPr/>
        <p:txBody>
          <a:bodyPr/>
          <a:lstStyle/>
          <a:p>
            <a:fld id="{99E4C13A-5EDB-4018-91C6-F8B752C11E71}" type="slidenum">
              <a:rPr lang="en-US" smtClean="0"/>
              <a:pPr/>
              <a:t>20</a:t>
            </a:fld>
            <a:endParaRPr lang="en-US"/>
          </a:p>
        </p:txBody>
      </p:sp>
    </p:spTree>
    <p:extLst>
      <p:ext uri="{BB962C8B-B14F-4D97-AF65-F5344CB8AC3E}">
        <p14:creationId xmlns:p14="http://schemas.microsoft.com/office/powerpoint/2010/main" val="3784119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beth</a:t>
            </a:r>
          </a:p>
        </p:txBody>
      </p:sp>
      <p:sp>
        <p:nvSpPr>
          <p:cNvPr id="4" name="Slide Number Placeholder 3"/>
          <p:cNvSpPr>
            <a:spLocks noGrp="1"/>
          </p:cNvSpPr>
          <p:nvPr>
            <p:ph type="sldNum" sz="quarter" idx="5"/>
          </p:nvPr>
        </p:nvSpPr>
        <p:spPr/>
        <p:txBody>
          <a:bodyPr/>
          <a:lstStyle/>
          <a:p>
            <a:fld id="{99E4C13A-5EDB-4018-91C6-F8B752C11E71}" type="slidenum">
              <a:rPr lang="en-US" smtClean="0"/>
              <a:pPr/>
              <a:t>21</a:t>
            </a:fld>
            <a:endParaRPr lang="en-US"/>
          </a:p>
        </p:txBody>
      </p:sp>
    </p:spTree>
    <p:extLst>
      <p:ext uri="{BB962C8B-B14F-4D97-AF65-F5344CB8AC3E}">
        <p14:creationId xmlns:p14="http://schemas.microsoft.com/office/powerpoint/2010/main" val="1290165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464F32-4C5C-8144-BF5E-F81E68DE32A9}" type="slidenum">
              <a:rPr lang="en-US" smtClean="0"/>
              <a:t>22</a:t>
            </a:fld>
            <a:endParaRPr lang="en-US"/>
          </a:p>
        </p:txBody>
      </p:sp>
    </p:spTree>
    <p:extLst>
      <p:ext uri="{BB962C8B-B14F-4D97-AF65-F5344CB8AC3E}">
        <p14:creationId xmlns:p14="http://schemas.microsoft.com/office/powerpoint/2010/main" val="1617666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4F95A6-2867-5049-A0B0-D001AB111562}" type="slidenum">
              <a:rPr lang="en-US" smtClean="0"/>
              <a:t>25</a:t>
            </a:fld>
            <a:endParaRPr lang="en-US"/>
          </a:p>
        </p:txBody>
      </p:sp>
    </p:spTree>
    <p:extLst>
      <p:ext uri="{BB962C8B-B14F-4D97-AF65-F5344CB8AC3E}">
        <p14:creationId xmlns:p14="http://schemas.microsoft.com/office/powerpoint/2010/main" val="961552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first class of </a:t>
            </a:r>
            <a:r>
              <a:rPr lang="en-US" sz="1200" kern="1200" dirty="0" err="1">
                <a:solidFill>
                  <a:schemeClr val="tx1"/>
                </a:solidFill>
                <a:effectLst/>
                <a:latin typeface="+mn-lt"/>
                <a:ea typeface="+mn-ea"/>
                <a:cs typeface="+mn-cs"/>
              </a:rPr>
              <a:t>Smallsat</a:t>
            </a:r>
            <a:r>
              <a:rPr lang="en-US" sz="1200" kern="1200" dirty="0">
                <a:solidFill>
                  <a:schemeClr val="tx1"/>
                </a:solidFill>
                <a:effectLst/>
                <a:latin typeface="+mn-lt"/>
                <a:ea typeface="+mn-ea"/>
                <a:cs typeface="+mn-cs"/>
              </a:rPr>
              <a:t> Technology Partnerships was launched in 2013.  13 proposals were selected.  Technologies encompassed: Communications, Guidance, Navigation and Control, Propulsion, Power, Science Instrument Capabilities, Advanced Manufacturing.  Several of these successful technologies were subsequently incorporated into further development efforts and missions.   &lt;Which ones flew?&gt;</a:t>
            </a:r>
            <a:endParaRPr lang="en-US" dirty="0"/>
          </a:p>
        </p:txBody>
      </p:sp>
      <p:sp>
        <p:nvSpPr>
          <p:cNvPr id="4" name="Slide Number Placeholder 3"/>
          <p:cNvSpPr>
            <a:spLocks noGrp="1"/>
          </p:cNvSpPr>
          <p:nvPr>
            <p:ph type="sldNum" sz="quarter" idx="10"/>
          </p:nvPr>
        </p:nvSpPr>
        <p:spPr/>
        <p:txBody>
          <a:bodyPr/>
          <a:lstStyle/>
          <a:p>
            <a:fld id="{48B20CE9-8473-3340-B577-81FDDA169F3F}" type="slidenum">
              <a:rPr lang="en-US" smtClean="0"/>
              <a:t>26</a:t>
            </a:fld>
            <a:endParaRPr lang="en-US"/>
          </a:p>
        </p:txBody>
      </p:sp>
    </p:spTree>
    <p:extLst>
      <p:ext uri="{BB962C8B-B14F-4D97-AF65-F5344CB8AC3E}">
        <p14:creationId xmlns:p14="http://schemas.microsoft.com/office/powerpoint/2010/main" val="2159627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Show projects, partners, </a:t>
            </a:r>
            <a:r>
              <a:rPr lang="en-US" b="1"/>
              <a:t>lab demos, flight demos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u="sng" strike="noStrike" cap="none" normalizeH="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&lt;See SPAR spreadsheet for closeout results, tech transfer:  Which ones flew? Which lab demos?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endParaRPr lang="en-US"/>
          </a:p>
        </p:txBody>
      </p:sp>
      <p:sp>
        <p:nvSpPr>
          <p:cNvPr id="4" name="Slide Number Placeholder 3"/>
          <p:cNvSpPr>
            <a:spLocks noGrp="1"/>
          </p:cNvSpPr>
          <p:nvPr>
            <p:ph type="sldNum" sz="quarter" idx="10"/>
          </p:nvPr>
        </p:nvSpPr>
        <p:spPr/>
        <p:txBody>
          <a:bodyPr/>
          <a:lstStyle/>
          <a:p>
            <a:fld id="{48B20CE9-8473-3340-B577-81FDDA169F3F}" type="slidenum">
              <a:rPr lang="en-US" smtClean="0"/>
              <a:t>27</a:t>
            </a:fld>
            <a:endParaRPr lang="en-US"/>
          </a:p>
        </p:txBody>
      </p:sp>
    </p:spTree>
    <p:extLst>
      <p:ext uri="{BB962C8B-B14F-4D97-AF65-F5344CB8AC3E}">
        <p14:creationId xmlns:p14="http://schemas.microsoft.com/office/powerpoint/2010/main" val="1459679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Show projects, partners, </a:t>
            </a:r>
            <a:r>
              <a:rPr lang="en-US" b="1"/>
              <a:t>lab demos, flight demos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u="sng">
                <a:solidFill>
                  <a:srgbClr val="FF0000"/>
                </a:solidFill>
                <a:latin typeface="Calibri" panose="020F0502020204030204" pitchFamily="34" charset="0"/>
                <a:ea typeface="Calibri" panose="020F0502020204030204" pitchFamily="34" charset="0"/>
                <a:cs typeface="Calibri" panose="020F0502020204030204" pitchFamily="34" charset="0"/>
              </a:rPr>
              <a:t>&lt;See SPAR spreadsheet for closeout results, tech transfer:  Which ones flew? Which lab demos? </a:t>
            </a:r>
          </a:p>
          <a:p>
            <a:endParaRPr lang="en-US"/>
          </a:p>
        </p:txBody>
      </p:sp>
      <p:sp>
        <p:nvSpPr>
          <p:cNvPr id="4" name="Slide Number Placeholder 3"/>
          <p:cNvSpPr>
            <a:spLocks noGrp="1"/>
          </p:cNvSpPr>
          <p:nvPr>
            <p:ph type="sldNum" sz="quarter" idx="10"/>
          </p:nvPr>
        </p:nvSpPr>
        <p:spPr/>
        <p:txBody>
          <a:bodyPr/>
          <a:lstStyle/>
          <a:p>
            <a:fld id="{48B20CE9-8473-3340-B577-81FDDA169F3F}" type="slidenum">
              <a:rPr lang="en-US" smtClean="0"/>
              <a:t>28</a:t>
            </a:fld>
            <a:endParaRPr lang="en-US"/>
          </a:p>
        </p:txBody>
      </p:sp>
    </p:spTree>
    <p:extLst>
      <p:ext uri="{BB962C8B-B14F-4D97-AF65-F5344CB8AC3E}">
        <p14:creationId xmlns:p14="http://schemas.microsoft.com/office/powerpoint/2010/main" val="2225832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After consultation with stakeholders, he 2018 STP solicitation, released in &lt;month&gt; 2017, requested proposals for Instruments for </a:t>
            </a:r>
            <a:r>
              <a:rPr lang="en-US" sz="1200" kern="1200" err="1">
                <a:solidFill>
                  <a:schemeClr val="tx1"/>
                </a:solidFill>
                <a:effectLst/>
                <a:latin typeface="+mn-lt"/>
                <a:ea typeface="+mn-ea"/>
                <a:cs typeface="+mn-cs"/>
              </a:rPr>
              <a:t>SmallSats</a:t>
            </a:r>
            <a:r>
              <a:rPr lang="en-US" sz="1200" kern="1200">
                <a:solidFill>
                  <a:schemeClr val="tx1"/>
                </a:solidFill>
                <a:effectLst/>
                <a:latin typeface="+mn-lt"/>
                <a:ea typeface="+mn-ea"/>
                <a:cs typeface="+mn-cs"/>
              </a:rPr>
              <a:t> including instruments that enable multipoint measurements from multiple </a:t>
            </a:r>
            <a:r>
              <a:rPr lang="en-US" sz="1200" kern="1200" err="1">
                <a:solidFill>
                  <a:schemeClr val="tx1"/>
                </a:solidFill>
                <a:effectLst/>
                <a:latin typeface="+mn-lt"/>
                <a:ea typeface="+mn-ea"/>
                <a:cs typeface="+mn-cs"/>
              </a:rPr>
              <a:t>SmallSats</a:t>
            </a:r>
            <a:r>
              <a:rPr lang="en-US" sz="1200" kern="1200">
                <a:solidFill>
                  <a:schemeClr val="tx1"/>
                </a:solidFill>
                <a:effectLst/>
                <a:latin typeface="+mn-lt"/>
                <a:ea typeface="+mn-ea"/>
                <a:cs typeface="+mn-cs"/>
              </a:rPr>
              <a:t>; technologies that enable </a:t>
            </a:r>
            <a:r>
              <a:rPr lang="en-US" sz="1200" kern="1200" err="1">
                <a:solidFill>
                  <a:schemeClr val="tx1"/>
                </a:solidFill>
                <a:effectLst/>
                <a:latin typeface="+mn-lt"/>
                <a:ea typeface="+mn-ea"/>
                <a:cs typeface="+mn-cs"/>
              </a:rPr>
              <a:t>SmallSats</a:t>
            </a:r>
            <a:r>
              <a:rPr lang="en-US" sz="1200" kern="1200">
                <a:solidFill>
                  <a:schemeClr val="tx1"/>
                </a:solidFill>
                <a:effectLst/>
                <a:latin typeface="+mn-lt"/>
                <a:ea typeface="+mn-ea"/>
                <a:cs typeface="+mn-cs"/>
              </a:rPr>
              <a:t> to operate in deep space; and technologies that enable swarms of </a:t>
            </a:r>
            <a:r>
              <a:rPr lang="en-US" sz="1200" kern="1200" err="1">
                <a:solidFill>
                  <a:schemeClr val="tx1"/>
                </a:solidFill>
                <a:effectLst/>
                <a:latin typeface="+mn-lt"/>
                <a:ea typeface="+mn-ea"/>
                <a:cs typeface="+mn-cs"/>
              </a:rPr>
              <a:t>SmallSats</a:t>
            </a:r>
            <a:r>
              <a:rPr lang="en-US" sz="1200" kern="1200">
                <a:solidFill>
                  <a:schemeClr val="tx1"/>
                </a:solidFill>
                <a:effectLst/>
                <a:latin typeface="+mn-lt"/>
                <a:ea typeface="+mn-ea"/>
                <a:cs typeface="+mn-cs"/>
              </a:rPr>
              <a:t>.</a:t>
            </a:r>
          </a:p>
          <a:p>
            <a:r>
              <a:rPr lang="en-US" sz="1200" kern="1200">
                <a:solidFill>
                  <a:schemeClr val="tx1"/>
                </a:solidFill>
                <a:effectLst/>
                <a:latin typeface="+mn-lt"/>
                <a:ea typeface="+mn-ea"/>
                <a:cs typeface="+mn-cs"/>
              </a:rPr>
              <a:t>                                B. </a:t>
            </a:r>
            <a:r>
              <a:rPr lang="en-US" sz="1200" b="1" kern="1200">
                <a:solidFill>
                  <a:schemeClr val="tx1"/>
                </a:solidFill>
                <a:effectLst/>
                <a:latin typeface="+mn-lt"/>
                <a:ea typeface="+mn-ea"/>
                <a:cs typeface="+mn-cs"/>
              </a:rPr>
              <a:t>Volume, range of submittals, Design Ref Missions proposed:  </a:t>
            </a:r>
            <a:r>
              <a:rPr lang="en-US" sz="1200" kern="1200">
                <a:solidFill>
                  <a:schemeClr val="tx1"/>
                </a:solidFill>
                <a:effectLst/>
                <a:latin typeface="+mn-lt"/>
                <a:ea typeface="+mn-ea"/>
                <a:cs typeface="+mn-cs"/>
              </a:rPr>
              <a:t>111 proposals were submitted.</a:t>
            </a:r>
          </a:p>
          <a:p>
            <a:r>
              <a:rPr lang="en-US" b="1">
                <a:solidFill>
                  <a:srgbClr val="FF0000"/>
                </a:solidFill>
              </a:rPr>
              <a:t>Volume, range of submittals, Design Ref Missions proposed:  </a:t>
            </a:r>
            <a:r>
              <a:rPr lang="en-US">
                <a:solidFill>
                  <a:srgbClr val="FF0000"/>
                </a:solidFill>
              </a:rPr>
              <a:t>111 proposals were submitted. </a:t>
            </a:r>
            <a:endParaRPr lang="en-US"/>
          </a:p>
        </p:txBody>
      </p:sp>
      <p:sp>
        <p:nvSpPr>
          <p:cNvPr id="4" name="Slide Number Placeholder 3"/>
          <p:cNvSpPr>
            <a:spLocks noGrp="1"/>
          </p:cNvSpPr>
          <p:nvPr>
            <p:ph type="sldNum" sz="quarter" idx="10"/>
          </p:nvPr>
        </p:nvSpPr>
        <p:spPr/>
        <p:txBody>
          <a:bodyPr/>
          <a:lstStyle/>
          <a:p>
            <a:fld id="{48B20CE9-8473-3340-B577-81FDDA169F3F}" type="slidenum">
              <a:rPr lang="en-US" smtClean="0"/>
              <a:t>29</a:t>
            </a:fld>
            <a:endParaRPr lang="en-US"/>
          </a:p>
        </p:txBody>
      </p:sp>
    </p:spTree>
    <p:extLst>
      <p:ext uri="{BB962C8B-B14F-4D97-AF65-F5344CB8AC3E}">
        <p14:creationId xmlns:p14="http://schemas.microsoft.com/office/powerpoint/2010/main" val="2388042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8B20CE9-8473-3340-B577-81FDDA169F3F}" type="slidenum">
              <a:rPr lang="en-US" smtClean="0"/>
              <a:t>30</a:t>
            </a:fld>
            <a:endParaRPr lang="en-US"/>
          </a:p>
        </p:txBody>
      </p:sp>
    </p:spTree>
    <p:extLst>
      <p:ext uri="{BB962C8B-B14F-4D97-AF65-F5344CB8AC3E}">
        <p14:creationId xmlns:p14="http://schemas.microsoft.com/office/powerpoint/2010/main" val="608674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sixth cohort of the initiative – now USTP to eliminate confusion with </a:t>
            </a:r>
            <a:r>
              <a:rPr lang="en-US"/>
              <a:t>Space Test Program </a:t>
            </a:r>
            <a:r>
              <a:rPr lang="en-US" sz="1200" kern="1200">
                <a:solidFill>
                  <a:schemeClr val="tx1"/>
                </a:solidFill>
                <a:effectLst/>
                <a:latin typeface="+mn-lt"/>
                <a:ea typeface="+mn-ea"/>
                <a:cs typeface="+mn-cs"/>
              </a:rPr>
              <a:t>– underwent an updated process from a single proposal submission phase to a two-step submission process. Phase 1: Proposers were asked to submit a Mandatory Preliminary Proposal, and reviewers down selected to 17 MPPs that were invited to submit a full proposal. Of the 17 Full proposals, 8 were awarded. </a:t>
            </a:r>
          </a:p>
        </p:txBody>
      </p:sp>
      <p:sp>
        <p:nvSpPr>
          <p:cNvPr id="4" name="Slide Number Placeholder 3"/>
          <p:cNvSpPr>
            <a:spLocks noGrp="1"/>
          </p:cNvSpPr>
          <p:nvPr>
            <p:ph type="sldNum" sz="quarter" idx="10"/>
          </p:nvPr>
        </p:nvSpPr>
        <p:spPr/>
        <p:txBody>
          <a:bodyPr/>
          <a:lstStyle/>
          <a:p>
            <a:fld id="{48B20CE9-8473-3340-B577-81FDDA169F3F}" type="slidenum">
              <a:rPr lang="en-US" smtClean="0"/>
              <a:t>31</a:t>
            </a:fld>
            <a:endParaRPr lang="en-US"/>
          </a:p>
        </p:txBody>
      </p:sp>
    </p:spTree>
    <p:extLst>
      <p:ext uri="{BB962C8B-B14F-4D97-AF65-F5344CB8AC3E}">
        <p14:creationId xmlns:p14="http://schemas.microsoft.com/office/powerpoint/2010/main" val="1696167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US" dirty="0">
              <a:solidFill>
                <a:srgbClr val="000000"/>
              </a:solidFill>
              <a:effectLst/>
              <a:latin typeface="Helvetica"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29E451-E18F-364C-9584-8F1861062D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0504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82D0B2-E258-5B4B-A5BF-7315DC4571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73160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621659-34E7-4DF7-9F98-16771A2A82DF}" type="slidenum">
              <a:rPr lang="en-US" smtClean="0"/>
              <a:t>35</a:t>
            </a:fld>
            <a:endParaRPr lang="en-US"/>
          </a:p>
        </p:txBody>
      </p:sp>
    </p:spTree>
    <p:extLst>
      <p:ext uri="{BB962C8B-B14F-4D97-AF65-F5344CB8AC3E}">
        <p14:creationId xmlns:p14="http://schemas.microsoft.com/office/powerpoint/2010/main" val="2332294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621659-34E7-4DF7-9F98-16771A2A82DF}" type="slidenum">
              <a:rPr lang="en-US" smtClean="0"/>
              <a:t>36</a:t>
            </a:fld>
            <a:endParaRPr lang="en-US"/>
          </a:p>
        </p:txBody>
      </p:sp>
    </p:spTree>
    <p:extLst>
      <p:ext uri="{BB962C8B-B14F-4D97-AF65-F5344CB8AC3E}">
        <p14:creationId xmlns:p14="http://schemas.microsoft.com/office/powerpoint/2010/main" val="13877626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621659-34E7-4DF7-9F98-16771A2A82DF}" type="slidenum">
              <a:rPr lang="en-US" smtClean="0"/>
              <a:t>37</a:t>
            </a:fld>
            <a:endParaRPr lang="en-US"/>
          </a:p>
        </p:txBody>
      </p:sp>
    </p:spTree>
    <p:extLst>
      <p:ext uri="{BB962C8B-B14F-4D97-AF65-F5344CB8AC3E}">
        <p14:creationId xmlns:p14="http://schemas.microsoft.com/office/powerpoint/2010/main" val="588787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Globe Title Slide">
    <p:spTree>
      <p:nvGrpSpPr>
        <p:cNvPr id="1" name=""/>
        <p:cNvGrpSpPr/>
        <p:nvPr/>
      </p:nvGrpSpPr>
      <p:grpSpPr>
        <a:xfrm>
          <a:off x="0" y="0"/>
          <a:ext cx="0" cy="0"/>
          <a:chOff x="0" y="0"/>
          <a:chExt cx="0" cy="0"/>
        </a:xfrm>
      </p:grpSpPr>
      <p:sp>
        <p:nvSpPr>
          <p:cNvPr id="9" name="Rectangle 8"/>
          <p:cNvSpPr/>
          <p:nvPr userDrawn="1"/>
        </p:nvSpPr>
        <p:spPr bwMode="auto">
          <a:xfrm>
            <a:off x="0" y="2"/>
            <a:ext cx="9144000" cy="5143497"/>
          </a:xfrm>
          <a:prstGeom prst="rect">
            <a:avLst/>
          </a:prstGeom>
          <a:solidFill>
            <a:schemeClr val="tx1">
              <a:lumMod val="95000"/>
              <a:lumOff val="5000"/>
            </a:schemeClr>
          </a:solidFill>
          <a:ln w="9525" cap="flat" cmpd="sng" algn="ctr">
            <a:no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82296" tIns="41148" rIns="82296" bIns="41148" numCol="1" rtlCol="0" anchor="t" anchorCtr="0" compatLnSpc="1">
            <a:prstTxWarp prst="textNoShape">
              <a:avLst/>
            </a:prstTxWarp>
          </a:bodyPr>
          <a:lstStyle/>
          <a:p>
            <a:pPr marL="0" marR="0" indent="0" algn="l" defTabSz="822960" rtl="0" eaLnBrk="0" fontAlgn="base" latinLnBrk="0" hangingPunct="0">
              <a:lnSpc>
                <a:spcPct val="100000"/>
              </a:lnSpc>
              <a:spcBef>
                <a:spcPct val="0"/>
              </a:spcBef>
              <a:spcAft>
                <a:spcPct val="0"/>
              </a:spcAft>
              <a:buClrTx/>
              <a:buSzTx/>
              <a:buFontTx/>
              <a:buNone/>
              <a:tabLst/>
            </a:pPr>
            <a:endParaRPr kumimoji="0" lang="en-US" sz="810" b="0" i="0" u="none" strike="noStrike" cap="none" normalizeH="0" baseline="0">
              <a:ln>
                <a:noFill/>
              </a:ln>
              <a:solidFill>
                <a:srgbClr val="666666"/>
              </a:solidFill>
              <a:effectLst/>
              <a:latin typeface="55 Helvetica Roman" charset="0"/>
              <a:ea typeface="ＭＳ Ｐゴシック" charset="0"/>
            </a:endParaRPr>
          </a:p>
        </p:txBody>
      </p:sp>
      <p:pic>
        <p:nvPicPr>
          <p:cNvPr id="12" name="Picture 11" descr="a.jpg"/>
          <p:cNvPicPr>
            <a:picLocks noChangeAspect="1"/>
          </p:cNvPicPr>
          <p:nvPr userDrawn="1"/>
        </p:nvPicPr>
        <p:blipFill>
          <a:blip r:embed="rId2" cstate="print"/>
          <a:stretch>
            <a:fillRect/>
          </a:stretch>
        </p:blipFill>
        <p:spPr>
          <a:xfrm>
            <a:off x="-1" y="-1028701"/>
            <a:ext cx="9144001" cy="6172201"/>
          </a:xfrm>
          <a:prstGeom prst="rect">
            <a:avLst/>
          </a:prstGeom>
        </p:spPr>
      </p:pic>
      <p:sp>
        <p:nvSpPr>
          <p:cNvPr id="2" name="Title 1"/>
          <p:cNvSpPr>
            <a:spLocks noGrp="1"/>
          </p:cNvSpPr>
          <p:nvPr>
            <p:ph type="ctrTitle"/>
          </p:nvPr>
        </p:nvSpPr>
        <p:spPr>
          <a:xfrm>
            <a:off x="5249335" y="1119195"/>
            <a:ext cx="3652829" cy="1366837"/>
          </a:xfrm>
          <a:prstGeom prst="rect">
            <a:avLst/>
          </a:prstGeom>
        </p:spPr>
        <p:txBody>
          <a:bodyPr anchor="b"/>
          <a:lstStyle/>
          <a:p>
            <a:r>
              <a:rPr lang="en-US"/>
              <a:t>Click to edit Master title style</a:t>
            </a:r>
          </a:p>
        </p:txBody>
      </p:sp>
      <p:sp>
        <p:nvSpPr>
          <p:cNvPr id="3" name="Subtitle 2"/>
          <p:cNvSpPr>
            <a:spLocks noGrp="1"/>
          </p:cNvSpPr>
          <p:nvPr>
            <p:ph type="subTitle" idx="1"/>
          </p:nvPr>
        </p:nvSpPr>
        <p:spPr>
          <a:xfrm>
            <a:off x="5249332" y="2700345"/>
            <a:ext cx="3652830" cy="1369314"/>
          </a:xfrm>
        </p:spPr>
        <p:txBody>
          <a:bodyPr>
            <a:normAutofit/>
          </a:bodyPr>
          <a:lstStyle>
            <a:lvl1pPr marL="0" indent="0" algn="ctr">
              <a:buNone/>
              <a:defRPr sz="1080">
                <a:solidFill>
                  <a:srgbClr val="FFFFFF"/>
                </a:solidFill>
              </a:defRPr>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en-US" dirty="0"/>
              <a:t>Click to edit Master subtitle style</a:t>
            </a:r>
          </a:p>
        </p:txBody>
      </p:sp>
      <p:sp>
        <p:nvSpPr>
          <p:cNvPr id="16" name="Rectangle 15"/>
          <p:cNvSpPr/>
          <p:nvPr userDrawn="1"/>
        </p:nvSpPr>
        <p:spPr>
          <a:xfrm>
            <a:off x="151475" y="4861283"/>
            <a:ext cx="3338173" cy="203133"/>
          </a:xfrm>
          <a:prstGeom prst="rect">
            <a:avLst/>
          </a:prstGeom>
        </p:spPr>
        <p:txBody>
          <a:bodyPr wrap="square" anchor="ctr">
            <a:spAutoFit/>
          </a:bodyPr>
          <a:lstStyle/>
          <a:p>
            <a:r>
              <a:rPr lang="en-US" sz="720" err="1">
                <a:solidFill>
                  <a:schemeClr val="bg1"/>
                </a:solidFill>
                <a:latin typeface="Helvetica"/>
                <a:cs typeface="Helvetica"/>
              </a:rPr>
              <a:t>www.nasa.gov</a:t>
            </a:r>
            <a:endParaRPr lang="en-US" sz="720">
              <a:solidFill>
                <a:schemeClr val="bg1"/>
              </a:solidFill>
              <a:latin typeface="Helvetica"/>
              <a:cs typeface="Helvetica"/>
            </a:endParaRPr>
          </a:p>
        </p:txBody>
      </p:sp>
      <p:cxnSp>
        <p:nvCxnSpPr>
          <p:cNvPr id="10" name="Straight Connector 9"/>
          <p:cNvCxnSpPr/>
          <p:nvPr userDrawn="1"/>
        </p:nvCxnSpPr>
        <p:spPr>
          <a:xfrm>
            <a:off x="8386255" y="94156"/>
            <a:ext cx="2" cy="395514"/>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TextBox 11"/>
          <p:cNvSpPr txBox="1">
            <a:spLocks noChangeArrowheads="1"/>
          </p:cNvSpPr>
          <p:nvPr userDrawn="1"/>
        </p:nvSpPr>
        <p:spPr bwMode="auto">
          <a:xfrm>
            <a:off x="7080960" y="143028"/>
            <a:ext cx="1217000" cy="3139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defTabSz="411480" eaLnBrk="1" fontAlgn="base" hangingPunct="1">
              <a:spcBef>
                <a:spcPct val="0"/>
              </a:spcBef>
              <a:spcAft>
                <a:spcPct val="0"/>
              </a:spcAft>
            </a:pPr>
            <a:r>
              <a:rPr lang="en-US" sz="720" dirty="0">
                <a:solidFill>
                  <a:prstClr val="white"/>
                </a:solidFill>
                <a:latin typeface="Helvetica"/>
                <a:cs typeface="Helvetica"/>
              </a:rPr>
              <a:t>National Aeronautics and</a:t>
            </a:r>
          </a:p>
          <a:p>
            <a:pPr algn="r" defTabSz="411480" eaLnBrk="1" fontAlgn="base" hangingPunct="1">
              <a:spcBef>
                <a:spcPct val="0"/>
              </a:spcBef>
              <a:spcAft>
                <a:spcPct val="0"/>
              </a:spcAft>
            </a:pPr>
            <a:r>
              <a:rPr lang="en-US" sz="720" dirty="0">
                <a:solidFill>
                  <a:prstClr val="white"/>
                </a:solidFill>
                <a:latin typeface="Helvetica"/>
                <a:cs typeface="Helvetica"/>
              </a:rPr>
              <a:t>Space Administration</a:t>
            </a:r>
          </a:p>
        </p:txBody>
      </p:sp>
      <p:pic>
        <p:nvPicPr>
          <p:cNvPr id="13" name="Picture 12" descr="niw_print1500x1247ppi.png">
            <a:extLst>
              <a:ext uri="{FF2B5EF4-FFF2-40B4-BE49-F238E27FC236}">
                <a16:creationId xmlns:a16="http://schemas.microsoft.com/office/drawing/2014/main" id="{993B2EAF-A3ED-7B4D-AB6C-529EE51C0F3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4552" y="81428"/>
            <a:ext cx="575251" cy="464137"/>
          </a:xfrm>
          <a:prstGeom prst="rect">
            <a:avLst/>
          </a:prstGeom>
        </p:spPr>
      </p:pic>
    </p:spTree>
    <p:extLst>
      <p:ext uri="{BB962C8B-B14F-4D97-AF65-F5344CB8AC3E}">
        <p14:creationId xmlns:p14="http://schemas.microsoft.com/office/powerpoint/2010/main" val="3442179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ars Title Slide">
    <p:spTree>
      <p:nvGrpSpPr>
        <p:cNvPr id="1" name=""/>
        <p:cNvGrpSpPr/>
        <p:nvPr/>
      </p:nvGrpSpPr>
      <p:grpSpPr>
        <a:xfrm>
          <a:off x="0" y="0"/>
          <a:ext cx="0" cy="0"/>
          <a:chOff x="0" y="0"/>
          <a:chExt cx="0" cy="0"/>
        </a:xfrm>
      </p:grpSpPr>
      <p:sp>
        <p:nvSpPr>
          <p:cNvPr id="6" name="Rectangle 5"/>
          <p:cNvSpPr/>
          <p:nvPr userDrawn="1"/>
        </p:nvSpPr>
        <p:spPr>
          <a:xfrm>
            <a:off x="18288" y="0"/>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2" name="Title 1"/>
          <p:cNvSpPr>
            <a:spLocks noGrp="1"/>
          </p:cNvSpPr>
          <p:nvPr>
            <p:ph type="title"/>
          </p:nvPr>
        </p:nvSpPr>
        <p:spPr>
          <a:xfrm>
            <a:off x="4576763" y="1465366"/>
            <a:ext cx="4344988" cy="875110"/>
          </a:xfrm>
          <a:prstGeom prst="rect">
            <a:avLst/>
          </a:prstGeom>
        </p:spPr>
        <p:txBody>
          <a:bodyPr anchor="b">
            <a:normAutofit/>
          </a:bodyPr>
          <a:lstStyle>
            <a:lvl1pPr algn="l">
              <a:defRPr sz="1260" b="1" cap="all"/>
            </a:lvl1pPr>
          </a:lstStyle>
          <a:p>
            <a:r>
              <a:rPr lang="en-US" dirty="0"/>
              <a:t>Click to edit Master title style</a:t>
            </a:r>
          </a:p>
        </p:txBody>
      </p:sp>
      <p:sp>
        <p:nvSpPr>
          <p:cNvPr id="3" name="Text Placeholder 2"/>
          <p:cNvSpPr>
            <a:spLocks noGrp="1"/>
          </p:cNvSpPr>
          <p:nvPr>
            <p:ph type="body" idx="1"/>
          </p:nvPr>
        </p:nvSpPr>
        <p:spPr>
          <a:xfrm>
            <a:off x="4576762" y="2340476"/>
            <a:ext cx="4344988" cy="1125140"/>
          </a:xfrm>
        </p:spPr>
        <p:txBody>
          <a:bodyPr anchor="t">
            <a:normAutofit/>
          </a:bodyPr>
          <a:lstStyle>
            <a:lvl1pPr marL="0" indent="0">
              <a:buNone/>
              <a:defRPr sz="1080">
                <a:solidFill>
                  <a:schemeClr val="tx1">
                    <a:tint val="75000"/>
                  </a:schemeClr>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en-US"/>
              <a:t>Click to edit Master text styles</a:t>
            </a:r>
          </a:p>
        </p:txBody>
      </p:sp>
      <p:sp>
        <p:nvSpPr>
          <p:cNvPr id="5" name="Picture Placeholder 4"/>
          <p:cNvSpPr>
            <a:spLocks noGrp="1"/>
          </p:cNvSpPr>
          <p:nvPr>
            <p:ph type="pic" sz="quarter" idx="10"/>
          </p:nvPr>
        </p:nvSpPr>
        <p:spPr>
          <a:xfrm>
            <a:off x="228600" y="1465898"/>
            <a:ext cx="4109904" cy="2000250"/>
          </a:xfrm>
        </p:spPr>
        <p:txBody>
          <a:bodyPr/>
          <a:lstStyle/>
          <a:p>
            <a:endParaRPr lang="en-US"/>
          </a:p>
        </p:txBody>
      </p:sp>
    </p:spTree>
    <p:extLst>
      <p:ext uri="{BB962C8B-B14F-4D97-AF65-F5344CB8AC3E}">
        <p14:creationId xmlns:p14="http://schemas.microsoft.com/office/powerpoint/2010/main" val="150080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6" name="Rectangle 15"/>
          <p:cNvSpPr/>
          <p:nvPr userDrawn="1"/>
        </p:nvSpPr>
        <p:spPr>
          <a:xfrm>
            <a:off x="0" y="0"/>
            <a:ext cx="9144000" cy="619187"/>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2"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dirty="0"/>
              <a:t>Click to edit Master title style</a:t>
            </a:r>
          </a:p>
        </p:txBody>
      </p:sp>
      <p:sp>
        <p:nvSpPr>
          <p:cNvPr id="3" name="Content Placeholder 2"/>
          <p:cNvSpPr>
            <a:spLocks noGrp="1"/>
          </p:cNvSpPr>
          <p:nvPr>
            <p:ph idx="1"/>
          </p:nvPr>
        </p:nvSpPr>
        <p:spPr>
          <a:xfrm>
            <a:off x="151475" y="700818"/>
            <a:ext cx="8843945" cy="4061422"/>
          </a:xfrm>
        </p:spPr>
        <p:txBody>
          <a:bodyPr/>
          <a:lstStyle>
            <a:lvl1pPr>
              <a:defRPr sz="1170"/>
            </a:lvl1pPr>
            <a:lvl2pPr>
              <a:defRPr sz="1170"/>
            </a:lvl2pPr>
            <a:lvl3pPr>
              <a:defRPr sz="990"/>
            </a:lvl3pPr>
            <a:lvl4pPr>
              <a:defRPr sz="990"/>
            </a:lvl4pPr>
            <a:lvl5pPr>
              <a:defRPr sz="99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14" name="Rectangle 13"/>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9" name="Picture 8" descr="niw_print1500x1247ppi.png">
            <a:extLst>
              <a:ext uri="{FF2B5EF4-FFF2-40B4-BE49-F238E27FC236}">
                <a16:creationId xmlns:a16="http://schemas.microsoft.com/office/drawing/2014/main" id="{D8F7CCE8-2491-5A4A-A8E8-19756C1D6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65218" y="41394"/>
            <a:ext cx="653856" cy="527559"/>
          </a:xfrm>
          <a:prstGeom prst="rect">
            <a:avLst/>
          </a:prstGeom>
        </p:spPr>
      </p:pic>
    </p:spTree>
    <p:extLst>
      <p:ext uri="{BB962C8B-B14F-4D97-AF65-F5344CB8AC3E}">
        <p14:creationId xmlns:p14="http://schemas.microsoft.com/office/powerpoint/2010/main" val="2136495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nd Sidebar Pictures">
    <p:spTree>
      <p:nvGrpSpPr>
        <p:cNvPr id="1" name=""/>
        <p:cNvGrpSpPr/>
        <p:nvPr/>
      </p:nvGrpSpPr>
      <p:grpSpPr>
        <a:xfrm>
          <a:off x="0" y="0"/>
          <a:ext cx="0" cy="0"/>
          <a:chOff x="0" y="0"/>
          <a:chExt cx="0" cy="0"/>
        </a:xfrm>
      </p:grpSpPr>
      <p:sp>
        <p:nvSpPr>
          <p:cNvPr id="3" name="Content Placeholder 2"/>
          <p:cNvSpPr>
            <a:spLocks noGrp="1"/>
          </p:cNvSpPr>
          <p:nvPr>
            <p:ph idx="1"/>
          </p:nvPr>
        </p:nvSpPr>
        <p:spPr>
          <a:xfrm>
            <a:off x="151474" y="696695"/>
            <a:ext cx="6245038"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0"/>
          </p:nvPr>
        </p:nvSpPr>
        <p:spPr>
          <a:xfrm>
            <a:off x="6526940" y="696695"/>
            <a:ext cx="2468479" cy="1275235"/>
          </a:xfrm>
        </p:spPr>
        <p:txBody>
          <a:bodyPr/>
          <a:lstStyle/>
          <a:p>
            <a:endParaRPr lang="en-US"/>
          </a:p>
        </p:txBody>
      </p:sp>
      <p:sp>
        <p:nvSpPr>
          <p:cNvPr id="10" name="Picture Placeholder 4"/>
          <p:cNvSpPr>
            <a:spLocks noGrp="1"/>
          </p:cNvSpPr>
          <p:nvPr>
            <p:ph type="pic" sz="quarter" idx="11"/>
          </p:nvPr>
        </p:nvSpPr>
        <p:spPr>
          <a:xfrm>
            <a:off x="6526298" y="2091623"/>
            <a:ext cx="2468479" cy="1275235"/>
          </a:xfrm>
        </p:spPr>
        <p:txBody>
          <a:bodyPr/>
          <a:lstStyle/>
          <a:p>
            <a:endParaRPr lang="en-US"/>
          </a:p>
        </p:txBody>
      </p:sp>
      <p:sp>
        <p:nvSpPr>
          <p:cNvPr id="11" name="Picture Placeholder 4"/>
          <p:cNvSpPr>
            <a:spLocks noGrp="1"/>
          </p:cNvSpPr>
          <p:nvPr>
            <p:ph type="pic" sz="quarter" idx="12"/>
          </p:nvPr>
        </p:nvSpPr>
        <p:spPr>
          <a:xfrm>
            <a:off x="6526298" y="3486551"/>
            <a:ext cx="2468479" cy="1275235"/>
          </a:xfrm>
        </p:spPr>
        <p:txBody>
          <a:bodyPr/>
          <a:lstStyle/>
          <a:p>
            <a:endParaRPr lang="en-US"/>
          </a:p>
        </p:txBody>
      </p:sp>
      <p:sp>
        <p:nvSpPr>
          <p:cNvPr id="13" name="Rectangle 12"/>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7"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dirty="0"/>
              <a:t>Click to edit Master title style</a:t>
            </a:r>
          </a:p>
        </p:txBody>
      </p:sp>
      <p:sp>
        <p:nvSpPr>
          <p:cNvPr id="19"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20" name="Rectangle 19"/>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12" name="Picture 11" descr="niw_print1500x1247ppi.png">
            <a:extLst>
              <a:ext uri="{FF2B5EF4-FFF2-40B4-BE49-F238E27FC236}">
                <a16:creationId xmlns:a16="http://schemas.microsoft.com/office/drawing/2014/main" id="{548C278D-C700-0C41-B426-266CB4894E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288" y="58376"/>
            <a:ext cx="575251" cy="464137"/>
          </a:xfrm>
          <a:prstGeom prst="rect">
            <a:avLst/>
          </a:prstGeom>
        </p:spPr>
      </p:pic>
    </p:spTree>
    <p:extLst>
      <p:ext uri="{BB962C8B-B14F-4D97-AF65-F5344CB8AC3E}">
        <p14:creationId xmlns:p14="http://schemas.microsoft.com/office/powerpoint/2010/main" val="3562472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14" name="Rectangle 13"/>
          <p:cNvSpPr/>
          <p:nvPr userDrawn="1"/>
        </p:nvSpPr>
        <p:spPr>
          <a:xfrm>
            <a:off x="-4762" y="0"/>
            <a:ext cx="3494409" cy="515173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3" name="Content Placeholder 2"/>
          <p:cNvSpPr>
            <a:spLocks noGrp="1"/>
          </p:cNvSpPr>
          <p:nvPr>
            <p:ph idx="1"/>
          </p:nvPr>
        </p:nvSpPr>
        <p:spPr>
          <a:xfrm>
            <a:off x="3600174" y="696695"/>
            <a:ext cx="5395243"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idx="10"/>
          </p:nvPr>
        </p:nvSpPr>
        <p:spPr>
          <a:xfrm>
            <a:off x="160217" y="696695"/>
            <a:ext cx="3197001"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7"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dirty="0"/>
              <a:t>Click to edit Master title style</a:t>
            </a:r>
          </a:p>
        </p:txBody>
      </p:sp>
      <p:sp>
        <p:nvSpPr>
          <p:cNvPr id="20" name="Rectangle 19"/>
          <p:cNvSpPr/>
          <p:nvPr userDrawn="1"/>
        </p:nvSpPr>
        <p:spPr>
          <a:xfrm>
            <a:off x="151475" y="4861283"/>
            <a:ext cx="3338173" cy="203133"/>
          </a:xfrm>
          <a:prstGeom prst="rect">
            <a:avLst/>
          </a:prstGeom>
        </p:spPr>
        <p:txBody>
          <a:bodyPr wrap="square" anchor="ctr">
            <a:spAutoFit/>
          </a:bodyPr>
          <a:lstStyle/>
          <a:p>
            <a:r>
              <a:rPr lang="en-US" sz="720">
                <a:solidFill>
                  <a:schemeClr val="tx1"/>
                </a:solidFill>
                <a:latin typeface="Helvetica"/>
                <a:cs typeface="Helvetica"/>
              </a:rPr>
              <a:t>National Aeronautics and Space Administration</a:t>
            </a:r>
          </a:p>
        </p:txBody>
      </p:sp>
      <p:sp>
        <p:nvSpPr>
          <p:cNvPr id="19"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pic>
        <p:nvPicPr>
          <p:cNvPr id="10" name="Picture 9" descr="niw_print1500x1247ppi.png">
            <a:extLst>
              <a:ext uri="{FF2B5EF4-FFF2-40B4-BE49-F238E27FC236}">
                <a16:creationId xmlns:a16="http://schemas.microsoft.com/office/drawing/2014/main" id="{48E30C50-DBD2-EF44-A52C-F725F7A090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4552" y="58376"/>
            <a:ext cx="575251" cy="464137"/>
          </a:xfrm>
          <a:prstGeom prst="rect">
            <a:avLst/>
          </a:prstGeom>
        </p:spPr>
      </p:pic>
    </p:spTree>
    <p:extLst>
      <p:ext uri="{BB962C8B-B14F-4D97-AF65-F5344CB8AC3E}">
        <p14:creationId xmlns:p14="http://schemas.microsoft.com/office/powerpoint/2010/main" val="254726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bar Right">
    <p:spTree>
      <p:nvGrpSpPr>
        <p:cNvPr id="1" name=""/>
        <p:cNvGrpSpPr/>
        <p:nvPr/>
      </p:nvGrpSpPr>
      <p:grpSpPr>
        <a:xfrm>
          <a:off x="0" y="0"/>
          <a:ext cx="0" cy="0"/>
          <a:chOff x="0" y="0"/>
          <a:chExt cx="0" cy="0"/>
        </a:xfrm>
      </p:grpSpPr>
      <p:sp>
        <p:nvSpPr>
          <p:cNvPr id="14" name="Rectangle 13"/>
          <p:cNvSpPr/>
          <p:nvPr userDrawn="1"/>
        </p:nvSpPr>
        <p:spPr>
          <a:xfrm>
            <a:off x="5660635" y="0"/>
            <a:ext cx="3494409" cy="515173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3" name="Content Placeholder 2"/>
          <p:cNvSpPr>
            <a:spLocks noGrp="1"/>
          </p:cNvSpPr>
          <p:nvPr>
            <p:ph idx="1"/>
          </p:nvPr>
        </p:nvSpPr>
        <p:spPr>
          <a:xfrm>
            <a:off x="140432" y="701219"/>
            <a:ext cx="5395243"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idx="10"/>
          </p:nvPr>
        </p:nvSpPr>
        <p:spPr>
          <a:xfrm>
            <a:off x="5825613" y="701219"/>
            <a:ext cx="3197001" cy="40650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Rectangle 12"/>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7"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dirty="0"/>
              <a:t>Click to edit Master title style</a:t>
            </a:r>
          </a:p>
        </p:txBody>
      </p:sp>
      <p:sp>
        <p:nvSpPr>
          <p:cNvPr id="20" name="Rectangle 19"/>
          <p:cNvSpPr/>
          <p:nvPr userDrawn="1"/>
        </p:nvSpPr>
        <p:spPr>
          <a:xfrm>
            <a:off x="151475" y="4861283"/>
            <a:ext cx="3338173" cy="203133"/>
          </a:xfrm>
          <a:prstGeom prst="rect">
            <a:avLst/>
          </a:prstGeom>
        </p:spPr>
        <p:txBody>
          <a:bodyPr wrap="square" anchor="ctr">
            <a:spAutoFit/>
          </a:bodyPr>
          <a:lstStyle/>
          <a:p>
            <a:r>
              <a:rPr lang="en-US" sz="720">
                <a:solidFill>
                  <a:schemeClr val="tx1">
                    <a:lumMod val="50000"/>
                    <a:lumOff val="50000"/>
                  </a:schemeClr>
                </a:solidFill>
                <a:latin typeface="Helvetica"/>
                <a:cs typeface="Helvetica"/>
              </a:rPr>
              <a:t>National Aeronautics and Space Administration</a:t>
            </a:r>
          </a:p>
        </p:txBody>
      </p:sp>
      <p:sp>
        <p:nvSpPr>
          <p:cNvPr id="19"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000000"/>
                </a:solidFill>
                <a:latin typeface="Helvetica"/>
                <a:cs typeface="Helvetica"/>
              </a:defRPr>
            </a:lvl1pPr>
          </a:lstStyle>
          <a:p>
            <a:fld id="{919F2107-1728-CF4B-B9CE-67131BF22805}" type="slidenum">
              <a:rPr lang="en-US" smtClean="0"/>
              <a:pPr/>
              <a:t>‹#›</a:t>
            </a:fld>
            <a:endParaRPr lang="en-US"/>
          </a:p>
        </p:txBody>
      </p:sp>
      <p:pic>
        <p:nvPicPr>
          <p:cNvPr id="10" name="Picture 9" descr="niw_print1500x1247ppi.png">
            <a:extLst>
              <a:ext uri="{FF2B5EF4-FFF2-40B4-BE49-F238E27FC236}">
                <a16:creationId xmlns:a16="http://schemas.microsoft.com/office/drawing/2014/main" id="{61019A43-4ED2-7945-9A04-FF5E4ABC49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4552" y="58376"/>
            <a:ext cx="575251" cy="464137"/>
          </a:xfrm>
          <a:prstGeom prst="rect">
            <a:avLst/>
          </a:prstGeom>
        </p:spPr>
      </p:pic>
    </p:spTree>
    <p:extLst>
      <p:ext uri="{BB962C8B-B14F-4D97-AF65-F5344CB8AC3E}">
        <p14:creationId xmlns:p14="http://schemas.microsoft.com/office/powerpoint/2010/main" val="2387298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6" name="Rectangle 5"/>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2" name="Title 1"/>
          <p:cNvSpPr>
            <a:spLocks noGrp="1"/>
          </p:cNvSpPr>
          <p:nvPr>
            <p:ph type="title"/>
          </p:nvPr>
        </p:nvSpPr>
        <p:spPr>
          <a:xfrm>
            <a:off x="1139826" y="1793472"/>
            <a:ext cx="6858001" cy="547005"/>
          </a:xfrm>
          <a:prstGeom prst="rect">
            <a:avLst/>
          </a:prstGeom>
        </p:spPr>
        <p:txBody>
          <a:bodyPr anchor="b">
            <a:normAutofit/>
          </a:bodyPr>
          <a:lstStyle>
            <a:lvl1pPr algn="l">
              <a:defRPr sz="1260" b="1" cap="all"/>
            </a:lvl1pPr>
          </a:lstStyle>
          <a:p>
            <a:r>
              <a:rPr lang="en-US" dirty="0"/>
              <a:t>Click to edit Master title style</a:t>
            </a:r>
          </a:p>
        </p:txBody>
      </p:sp>
      <p:sp>
        <p:nvSpPr>
          <p:cNvPr id="3" name="Text Placeholder 2"/>
          <p:cNvSpPr>
            <a:spLocks noGrp="1"/>
          </p:cNvSpPr>
          <p:nvPr>
            <p:ph type="body" idx="1"/>
          </p:nvPr>
        </p:nvSpPr>
        <p:spPr>
          <a:xfrm>
            <a:off x="1139827" y="2340476"/>
            <a:ext cx="6858001" cy="1125140"/>
          </a:xfrm>
        </p:spPr>
        <p:txBody>
          <a:bodyPr anchor="t">
            <a:normAutofit/>
          </a:bodyPr>
          <a:lstStyle>
            <a:lvl1pPr marL="0" indent="0">
              <a:buNone/>
              <a:defRPr sz="1080">
                <a:solidFill>
                  <a:schemeClr val="tx1">
                    <a:tint val="75000"/>
                  </a:schemeClr>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en-US"/>
              <a:t>Click to edit Master text styles</a:t>
            </a:r>
          </a:p>
        </p:txBody>
      </p:sp>
      <p:pic>
        <p:nvPicPr>
          <p:cNvPr id="7" name="Picture 6" descr="niw_print1500x1247ppi.png">
            <a:extLst>
              <a:ext uri="{FF2B5EF4-FFF2-40B4-BE49-F238E27FC236}">
                <a16:creationId xmlns:a16="http://schemas.microsoft.com/office/drawing/2014/main" id="{E92708C1-9616-CB49-8AD7-B98345B31B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43816" y="150584"/>
            <a:ext cx="575251" cy="464137"/>
          </a:xfrm>
          <a:prstGeom prst="rect">
            <a:avLst/>
          </a:prstGeom>
        </p:spPr>
      </p:pic>
    </p:spTree>
    <p:extLst>
      <p:ext uri="{BB962C8B-B14F-4D97-AF65-F5344CB8AC3E}">
        <p14:creationId xmlns:p14="http://schemas.microsoft.com/office/powerpoint/2010/main" val="1246261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Rectangle 8"/>
          <p:cNvSpPr/>
          <p:nvPr userDrawn="1"/>
        </p:nvSpPr>
        <p:spPr>
          <a:xfrm>
            <a:off x="0" y="0"/>
            <a:ext cx="9144000" cy="677333"/>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1"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dirty="0"/>
              <a:t>Click to edit Master title style</a:t>
            </a:r>
          </a:p>
        </p:txBody>
      </p:sp>
      <p:sp>
        <p:nvSpPr>
          <p:cNvPr id="13"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chemeClr val="bg1"/>
                </a:solidFill>
                <a:latin typeface="Helvetica"/>
                <a:cs typeface="Helvetica"/>
              </a:defRPr>
            </a:lvl1pPr>
          </a:lstStyle>
          <a:p>
            <a:fld id="{919F2107-1728-CF4B-B9CE-67131BF22805}" type="slidenum">
              <a:rPr lang="en-US" smtClean="0"/>
              <a:pPr/>
              <a:t>‹#›</a:t>
            </a:fld>
            <a:endParaRPr lang="en-US" dirty="0"/>
          </a:p>
        </p:txBody>
      </p:sp>
      <p:pic>
        <p:nvPicPr>
          <p:cNvPr id="8" name="Picture 7" descr="niw_print1500x1247ppi.png">
            <a:extLst>
              <a:ext uri="{FF2B5EF4-FFF2-40B4-BE49-F238E27FC236}">
                <a16:creationId xmlns:a16="http://schemas.microsoft.com/office/drawing/2014/main" id="{4E6E399F-E9D3-3340-BAE1-7E02191FBB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61348" y="106831"/>
            <a:ext cx="604139" cy="491205"/>
          </a:xfrm>
          <a:prstGeom prst="rect">
            <a:avLst/>
          </a:prstGeom>
        </p:spPr>
      </p:pic>
    </p:spTree>
    <p:extLst>
      <p:ext uri="{BB962C8B-B14F-4D97-AF65-F5344CB8AC3E}">
        <p14:creationId xmlns:p14="http://schemas.microsoft.com/office/powerpoint/2010/main" val="3545787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900">
                <a:solidFill>
                  <a:srgbClr val="7F7F7F"/>
                </a:solidFill>
                <a:latin typeface="Helvetica"/>
                <a:cs typeface="Helvetica"/>
              </a:defRPr>
            </a:lvl1pPr>
          </a:lstStyle>
          <a:p>
            <a:fld id="{919F2107-1728-CF4B-B9CE-67131BF22805}" type="slidenum">
              <a:rPr lang="en-US" smtClean="0"/>
              <a:pPr/>
              <a:t>‹#›</a:t>
            </a:fld>
            <a:endParaRPr lang="en-US"/>
          </a:p>
        </p:txBody>
      </p:sp>
    </p:spTree>
    <p:extLst>
      <p:ext uri="{BB962C8B-B14F-4D97-AF65-F5344CB8AC3E}">
        <p14:creationId xmlns:p14="http://schemas.microsoft.com/office/powerpoint/2010/main" val="2607744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Slide Picture - Dark">
    <p:spTree>
      <p:nvGrpSpPr>
        <p:cNvPr id="1" name=""/>
        <p:cNvGrpSpPr/>
        <p:nvPr/>
      </p:nvGrpSpPr>
      <p:grpSpPr>
        <a:xfrm>
          <a:off x="0" y="0"/>
          <a:ext cx="0" cy="0"/>
          <a:chOff x="0" y="0"/>
          <a:chExt cx="0" cy="0"/>
        </a:xfrm>
      </p:grpSpPr>
      <p:sp>
        <p:nvSpPr>
          <p:cNvPr id="10" name="Rectangle 9"/>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3" name="Picture Placeholder 2"/>
          <p:cNvSpPr>
            <a:spLocks noGrp="1"/>
          </p:cNvSpPr>
          <p:nvPr>
            <p:ph type="pic" idx="1"/>
          </p:nvPr>
        </p:nvSpPr>
        <p:spPr>
          <a:xfrm>
            <a:off x="2" y="0"/>
            <a:ext cx="9143999" cy="5143500"/>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12"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13" name="Rectangle 12"/>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8" name="Picture 7" descr="niw_print1500x1247ppi.png">
            <a:extLst>
              <a:ext uri="{FF2B5EF4-FFF2-40B4-BE49-F238E27FC236}">
                <a16:creationId xmlns:a16="http://schemas.microsoft.com/office/drawing/2014/main" id="{3F81C459-8D64-4F46-B371-C591A9235F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288" y="66060"/>
            <a:ext cx="575251" cy="464137"/>
          </a:xfrm>
          <a:prstGeom prst="rect">
            <a:avLst/>
          </a:prstGeom>
        </p:spPr>
      </p:pic>
    </p:spTree>
    <p:extLst>
      <p:ext uri="{BB962C8B-B14F-4D97-AF65-F5344CB8AC3E}">
        <p14:creationId xmlns:p14="http://schemas.microsoft.com/office/powerpoint/2010/main" val="3040313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Slide Picture - Light">
    <p:spTree>
      <p:nvGrpSpPr>
        <p:cNvPr id="1" name=""/>
        <p:cNvGrpSpPr/>
        <p:nvPr/>
      </p:nvGrpSpPr>
      <p:grpSpPr>
        <a:xfrm>
          <a:off x="0" y="0"/>
          <a:ext cx="0" cy="0"/>
          <a:chOff x="0" y="0"/>
          <a:chExt cx="0" cy="0"/>
        </a:xfrm>
      </p:grpSpPr>
      <p:sp>
        <p:nvSpPr>
          <p:cNvPr id="12" name="Picture Placeholder 2"/>
          <p:cNvSpPr>
            <a:spLocks noGrp="1"/>
          </p:cNvSpPr>
          <p:nvPr>
            <p:ph type="pic" idx="1"/>
          </p:nvPr>
        </p:nvSpPr>
        <p:spPr>
          <a:xfrm>
            <a:off x="2" y="0"/>
            <a:ext cx="9143998" cy="5143500"/>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6"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7" name="Rectangle 6"/>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3" name="Picture 2" descr="NASA Mono Color Black.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2913" y="81429"/>
            <a:ext cx="546890" cy="411480"/>
          </a:xfrm>
          <a:prstGeom prst="rect">
            <a:avLst/>
          </a:prstGeom>
        </p:spPr>
      </p:pic>
    </p:spTree>
    <p:extLst>
      <p:ext uri="{BB962C8B-B14F-4D97-AF65-F5344CB8AC3E}">
        <p14:creationId xmlns:p14="http://schemas.microsoft.com/office/powerpoint/2010/main" val="1943066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3" name="Picture Placeholder 2"/>
          <p:cNvSpPr>
            <a:spLocks noGrp="1"/>
          </p:cNvSpPr>
          <p:nvPr>
            <p:ph type="pic" idx="1"/>
          </p:nvPr>
        </p:nvSpPr>
        <p:spPr>
          <a:xfrm>
            <a:off x="3" y="571504"/>
            <a:ext cx="9143999" cy="3567107"/>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2" name="Title 1"/>
          <p:cNvSpPr>
            <a:spLocks noGrp="1"/>
          </p:cNvSpPr>
          <p:nvPr>
            <p:ph type="title"/>
          </p:nvPr>
        </p:nvSpPr>
        <p:spPr>
          <a:xfrm>
            <a:off x="151473" y="4171532"/>
            <a:ext cx="8843946" cy="259977"/>
          </a:xfrm>
          <a:prstGeom prst="rect">
            <a:avLst/>
          </a:prstGeom>
        </p:spPr>
        <p:txBody>
          <a:bodyPr anchor="b">
            <a:normAutofit/>
          </a:bodyPr>
          <a:lstStyle>
            <a:lvl1pPr algn="l">
              <a:defRPr sz="1260" b="1"/>
            </a:lvl1pPr>
          </a:lstStyle>
          <a:p>
            <a:r>
              <a:rPr lang="en-US" dirty="0"/>
              <a:t>Click to edit Master title style</a:t>
            </a:r>
          </a:p>
        </p:txBody>
      </p:sp>
      <p:sp>
        <p:nvSpPr>
          <p:cNvPr id="4" name="Text Placeholder 3"/>
          <p:cNvSpPr>
            <a:spLocks noGrp="1"/>
          </p:cNvSpPr>
          <p:nvPr>
            <p:ph type="body" sz="half" idx="2"/>
          </p:nvPr>
        </p:nvSpPr>
        <p:spPr>
          <a:xfrm>
            <a:off x="151474" y="4439446"/>
            <a:ext cx="8843947" cy="346868"/>
          </a:xfrm>
        </p:spPr>
        <p:txBody>
          <a:bodyPr>
            <a:normAutofit/>
          </a:bodyPr>
          <a:lstStyle>
            <a:lvl1pPr marL="0" indent="0">
              <a:buNone/>
              <a:defRPr sz="990">
                <a:solidFill>
                  <a:schemeClr val="bg1"/>
                </a:solidFill>
              </a:defRPr>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en-US" dirty="0"/>
              <a:t>Click to edit Master text styles</a:t>
            </a:r>
          </a:p>
        </p:txBody>
      </p:sp>
      <p:sp>
        <p:nvSpPr>
          <p:cNvPr id="13"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14" name="Rectangle 13"/>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9" name="Picture 8" descr="niw_print1500x1247ppi.png">
            <a:extLst>
              <a:ext uri="{FF2B5EF4-FFF2-40B4-BE49-F238E27FC236}">
                <a16:creationId xmlns:a16="http://schemas.microsoft.com/office/drawing/2014/main" id="{5EEE24FF-AE79-F040-8558-6CBB5DDD86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4552" y="81428"/>
            <a:ext cx="575251" cy="464137"/>
          </a:xfrm>
          <a:prstGeom prst="rect">
            <a:avLst/>
          </a:prstGeom>
        </p:spPr>
      </p:pic>
    </p:spTree>
    <p:extLst>
      <p:ext uri="{BB962C8B-B14F-4D97-AF65-F5344CB8AC3E}">
        <p14:creationId xmlns:p14="http://schemas.microsoft.com/office/powerpoint/2010/main" val="4002251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6" name="Rectangle 5"/>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pic>
        <p:nvPicPr>
          <p:cNvPr id="10" name="Picture 9" descr="niw_print1500x1247pp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84415" y="1762692"/>
            <a:ext cx="1828800" cy="1510706"/>
          </a:xfrm>
          <a:prstGeom prst="rect">
            <a:avLst/>
          </a:prstGeom>
        </p:spPr>
      </p:pic>
    </p:spTree>
    <p:extLst>
      <p:ext uri="{BB962C8B-B14F-4D97-AF65-F5344CB8AC3E}">
        <p14:creationId xmlns:p14="http://schemas.microsoft.com/office/powerpoint/2010/main" val="2472213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0861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asic master 16 p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228600" y="174816"/>
            <a:ext cx="7909561" cy="436198"/>
          </a:xfrm>
          <a:prstGeom prst="rect">
            <a:avLst/>
          </a:prstGeom>
        </p:spPr>
        <p:txBody>
          <a:bodyPr/>
          <a:lstStyle>
            <a:lvl1pPr>
              <a:defRPr sz="18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228600" y="461156"/>
            <a:ext cx="7909560" cy="339328"/>
          </a:xfrm>
          <a:prstGeom prst="rect">
            <a:avLst/>
          </a:prstGeom>
        </p:spPr>
        <p:txBody>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1350" b="0" i="1" baseline="0">
                <a:solidFill>
                  <a:srgbClr val="8C8D8E"/>
                </a:solidFill>
              </a:defRPr>
            </a:lvl1pPr>
            <a:lvl2pPr marL="342900" indent="0">
              <a:buNone/>
              <a:defRPr/>
            </a:lvl2pPr>
            <a:lvl3pPr marL="685800" indent="0">
              <a:buNone/>
              <a:defRPr/>
            </a:lvl3pPr>
            <a:lvl4pPr marL="1028700" indent="0">
              <a:buNone/>
              <a:defRPr/>
            </a:lvl4pPr>
            <a:lvl5pPr marL="1371600" indent="0">
              <a:buNone/>
              <a:defRPr/>
            </a:lvl5pPr>
          </a:lstStyle>
          <a:p>
            <a:pPr marL="0" marR="0" lvl="0" indent="0" algn="l" defTabSz="3429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228602" y="4612364"/>
            <a:ext cx="8476059" cy="339328"/>
          </a:xfrm>
          <a:prstGeom prst="rect">
            <a:avLst/>
          </a:prstGeom>
        </p:spPr>
        <p:txBody>
          <a:bodyPr/>
          <a:lstStyle>
            <a:lvl1pPr marL="0" indent="0">
              <a:buFontTx/>
              <a:buNone/>
              <a:defRPr sz="1200" b="1" i="1" baseline="0">
                <a:solidFill>
                  <a:schemeClr val="bg2"/>
                </a:solidFill>
              </a:defRPr>
            </a:lvl1pPr>
          </a:lstStyle>
          <a:p>
            <a:pPr lvl="0"/>
            <a:r>
              <a:rPr lang="en-US"/>
              <a:t>Key Point—Arial Bold Italic, 16 point </a:t>
            </a:r>
          </a:p>
        </p:txBody>
      </p:sp>
      <p:sp>
        <p:nvSpPr>
          <p:cNvPr id="7" name="Content Placeholder 6"/>
          <p:cNvSpPr>
            <a:spLocks noGrp="1"/>
          </p:cNvSpPr>
          <p:nvPr>
            <p:ph sz="quarter" idx="15" hasCustomPrompt="1"/>
          </p:nvPr>
        </p:nvSpPr>
        <p:spPr>
          <a:xfrm>
            <a:off x="240631" y="897354"/>
            <a:ext cx="8325853" cy="3664975"/>
          </a:xfrm>
          <a:prstGeom prst="rect">
            <a:avLst/>
          </a:prstGeom>
        </p:spPr>
        <p:txBody>
          <a:bodyPr vert="horz"/>
          <a:lstStyle>
            <a:lvl1pPr marL="211931" indent="-211931">
              <a:buSzPct val="130000"/>
              <a:defRPr sz="1200"/>
            </a:lvl1pPr>
            <a:lvl2pPr marL="388144" indent="-170260">
              <a:defRPr sz="1050"/>
            </a:lvl2pPr>
            <a:lvl3pPr marL="600075" indent="-132160">
              <a:buSzPct val="125000"/>
              <a:defRPr sz="1050"/>
            </a:lvl3pPr>
            <a:lvl4pPr marL="901304" indent="-171450">
              <a:defRPr sz="1050"/>
            </a:lvl4pPr>
            <a:lvl5pPr marL="1072754" indent="-132160">
              <a:buFont typeface="Arial"/>
              <a:buChar char="•"/>
              <a:defRPr sz="1050"/>
            </a:lvl5pPr>
          </a:lstStyle>
          <a:p>
            <a:r>
              <a:rPr lang="en-US" dirty="0"/>
              <a:t>Bullet 1 level—Bullet 130% size text—Black, 16 point Arial</a:t>
            </a:r>
          </a:p>
          <a:p>
            <a:pPr lvl="1"/>
            <a:r>
              <a:rPr lang="en-US" dirty="0"/>
              <a:t>Bullet 2 level—14 point Arial Italic</a:t>
            </a:r>
          </a:p>
          <a:p>
            <a:pPr lvl="2"/>
            <a:r>
              <a:rPr lang="en-US" dirty="0"/>
              <a:t>Bullet 3 level—Bullet 125% size text—14 point Arial</a:t>
            </a:r>
          </a:p>
          <a:p>
            <a:pPr lvl="3"/>
            <a:r>
              <a:rPr lang="en-US" dirty="0"/>
              <a:t>Bullet 4 level—14 point Arial Italic</a:t>
            </a:r>
          </a:p>
          <a:p>
            <a:pPr lvl="4"/>
            <a:r>
              <a:rPr lang="en-US" dirty="0"/>
              <a:t>Bullet 5 level—Bullet 100% size text—14 point Arial</a:t>
            </a:r>
          </a:p>
        </p:txBody>
      </p:sp>
    </p:spTree>
    <p:extLst>
      <p:ext uri="{BB962C8B-B14F-4D97-AF65-F5344CB8AC3E}">
        <p14:creationId xmlns:p14="http://schemas.microsoft.com/office/powerpoint/2010/main" val="1947512348"/>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D_Left_Text_Picture_markings">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228600" y="174816"/>
            <a:ext cx="7909561" cy="436198"/>
          </a:xfrm>
          <a:prstGeom prst="rect">
            <a:avLst/>
          </a:prstGeom>
        </p:spPr>
        <p:txBody>
          <a:bodyPr/>
          <a:lstStyle>
            <a:lvl1pPr>
              <a:defRPr sz="18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228600" y="461156"/>
            <a:ext cx="7909560" cy="339328"/>
          </a:xfrm>
          <a:prstGeom prst="rect">
            <a:avLst/>
          </a:prstGeom>
        </p:spPr>
        <p:txBody>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1350" b="0" i="1" baseline="0">
                <a:solidFill>
                  <a:srgbClr val="8C8D8E"/>
                </a:solidFill>
              </a:defRPr>
            </a:lvl1pPr>
            <a:lvl2pPr marL="342900" indent="0">
              <a:buNone/>
              <a:defRPr/>
            </a:lvl2pPr>
            <a:lvl3pPr marL="685800" indent="0">
              <a:buNone/>
              <a:defRPr/>
            </a:lvl3pPr>
            <a:lvl4pPr marL="1028700" indent="0">
              <a:buNone/>
              <a:defRPr/>
            </a:lvl4pPr>
            <a:lvl5pPr marL="1371600" indent="0">
              <a:buNone/>
              <a:defRPr/>
            </a:lvl5pPr>
          </a:lstStyle>
          <a:p>
            <a:pPr marL="0" marR="0" lvl="0" indent="0" algn="l" defTabSz="3429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228602" y="4612364"/>
            <a:ext cx="8476059" cy="339328"/>
          </a:xfrm>
          <a:prstGeom prst="rect">
            <a:avLst/>
          </a:prstGeom>
        </p:spPr>
        <p:txBody>
          <a:bodyPr/>
          <a:lstStyle>
            <a:lvl1pPr marL="0" indent="0">
              <a:buFontTx/>
              <a:buNone/>
              <a:defRPr sz="1200" b="1" i="1" baseline="0">
                <a:solidFill>
                  <a:schemeClr val="bg2"/>
                </a:solidFill>
              </a:defRPr>
            </a:lvl1pPr>
          </a:lstStyle>
          <a:p>
            <a:pPr lvl="0"/>
            <a:r>
              <a:rPr lang="en-US"/>
              <a:t>Key Point—Arial Bold Italic, 16 point </a:t>
            </a:r>
          </a:p>
        </p:txBody>
      </p:sp>
      <p:sp>
        <p:nvSpPr>
          <p:cNvPr id="7" name="Content Placeholder 6"/>
          <p:cNvSpPr>
            <a:spLocks noGrp="1"/>
          </p:cNvSpPr>
          <p:nvPr>
            <p:ph sz="quarter" idx="15" hasCustomPrompt="1"/>
          </p:nvPr>
        </p:nvSpPr>
        <p:spPr>
          <a:xfrm>
            <a:off x="240632" y="897354"/>
            <a:ext cx="4126046" cy="3664975"/>
          </a:xfrm>
          <a:prstGeom prst="rect">
            <a:avLst/>
          </a:prstGeom>
        </p:spPr>
        <p:txBody>
          <a:bodyPr vert="horz"/>
          <a:lstStyle>
            <a:lvl1pPr marL="211931" indent="-211931">
              <a:buSzPct val="130000"/>
              <a:defRPr sz="1200"/>
            </a:lvl1pPr>
            <a:lvl2pPr marL="388144" indent="-170260">
              <a:defRPr sz="1050"/>
            </a:lvl2pPr>
            <a:lvl3pPr marL="600075" indent="-132160">
              <a:buSzPct val="125000"/>
              <a:defRPr sz="1050"/>
            </a:lvl3pPr>
            <a:lvl4pPr marL="901304" indent="-171450">
              <a:defRPr sz="1050"/>
            </a:lvl4pPr>
            <a:lvl5pPr marL="1072754" indent="-132160">
              <a:buFont typeface="Arial"/>
              <a:buChar char="•"/>
              <a:defRPr sz="1050"/>
            </a:lvl5pPr>
          </a:lstStyle>
          <a:p>
            <a:r>
              <a:rPr lang="en-US"/>
              <a:t>Bullet 1 level—Bullet 130% size text—Black, 16 point Arial</a:t>
            </a:r>
          </a:p>
          <a:p>
            <a:pPr lvl="1"/>
            <a:r>
              <a:rPr lang="en-US"/>
              <a:t>Bullet 2 level—14 point Arial Italic</a:t>
            </a:r>
          </a:p>
          <a:p>
            <a:pPr lvl="2"/>
            <a:r>
              <a:rPr lang="en-US"/>
              <a:t>Bullet 3 level—Bullet 125% size text—14 point Arial</a:t>
            </a:r>
          </a:p>
          <a:p>
            <a:pPr lvl="3"/>
            <a:r>
              <a:rPr lang="en-US"/>
              <a:t>Bullet 4 level—14 point Arial Italic</a:t>
            </a:r>
          </a:p>
          <a:p>
            <a:pPr lvl="4"/>
            <a:r>
              <a:rPr lang="en-US"/>
              <a:t>Bullet 5 level—Bullet 100% size text—14 point Arial</a:t>
            </a:r>
          </a:p>
        </p:txBody>
      </p:sp>
      <p:sp>
        <p:nvSpPr>
          <p:cNvPr id="12" name="Text Placeholder 17">
            <a:extLst>
              <a:ext uri="{FF2B5EF4-FFF2-40B4-BE49-F238E27FC236}">
                <a16:creationId xmlns:a16="http://schemas.microsoft.com/office/drawing/2014/main" id="{0F78085D-9A4B-430C-9286-DBE470EB1AA3}"/>
              </a:ext>
            </a:extLst>
          </p:cNvPr>
          <p:cNvSpPr>
            <a:spLocks noGrp="1"/>
          </p:cNvSpPr>
          <p:nvPr>
            <p:ph type="body" sz="quarter" idx="18" hasCustomPrompt="1"/>
          </p:nvPr>
        </p:nvSpPr>
        <p:spPr>
          <a:xfrm>
            <a:off x="4656809" y="904361"/>
            <a:ext cx="4194883" cy="3615104"/>
          </a:xfrm>
          <a:prstGeom prst="rect">
            <a:avLst/>
          </a:prstGeom>
        </p:spPr>
        <p:txBody>
          <a:bodyPr vert="horz"/>
          <a:lstStyle>
            <a:lvl1pPr marL="257175" marR="0" indent="-257175" algn="l" defTabSz="342900" rtl="0" eaLnBrk="1" fontAlgn="auto" latinLnBrk="0" hangingPunct="1">
              <a:lnSpc>
                <a:spcPct val="100000"/>
              </a:lnSpc>
              <a:spcBef>
                <a:spcPct val="20000"/>
              </a:spcBef>
              <a:spcAft>
                <a:spcPts val="0"/>
              </a:spcAft>
              <a:buClrTx/>
              <a:buSzTx/>
              <a:buFont typeface="Arial"/>
              <a:buChar char="•"/>
              <a:tabLst/>
              <a:defRPr sz="1200"/>
            </a:lvl1pPr>
            <a:lvl2pPr marL="557213" marR="0" indent="-214313" algn="l" defTabSz="342900" rtl="0" eaLnBrk="1" fontAlgn="auto" latinLnBrk="0" hangingPunct="1">
              <a:lnSpc>
                <a:spcPct val="100000"/>
              </a:lnSpc>
              <a:spcBef>
                <a:spcPct val="20000"/>
              </a:spcBef>
              <a:spcAft>
                <a:spcPts val="0"/>
              </a:spcAft>
              <a:buClrTx/>
              <a:buSzTx/>
              <a:buFont typeface="Arial"/>
              <a:buChar char="–"/>
              <a:tabLst/>
              <a:defRPr sz="1050"/>
            </a:lvl2pPr>
            <a:lvl3pPr marL="857250" marR="0" indent="-171450" algn="l" defTabSz="342900" rtl="0" eaLnBrk="1" fontAlgn="auto" latinLnBrk="0" hangingPunct="1">
              <a:lnSpc>
                <a:spcPct val="100000"/>
              </a:lnSpc>
              <a:spcBef>
                <a:spcPct val="20000"/>
              </a:spcBef>
              <a:spcAft>
                <a:spcPts val="0"/>
              </a:spcAft>
              <a:buClrTx/>
              <a:buSzTx/>
              <a:buFont typeface="Arial"/>
              <a:buChar char="•"/>
              <a:tabLst/>
              <a:defRPr sz="1050"/>
            </a:lvl3pPr>
            <a:lvl4pPr marL="1200150" marR="0" indent="-171450" algn="l" defTabSz="342900" rtl="0" eaLnBrk="1" fontAlgn="auto" latinLnBrk="0" hangingPunct="1">
              <a:lnSpc>
                <a:spcPct val="100000"/>
              </a:lnSpc>
              <a:spcBef>
                <a:spcPct val="20000"/>
              </a:spcBef>
              <a:spcAft>
                <a:spcPts val="0"/>
              </a:spcAft>
              <a:buClrTx/>
              <a:buSzTx/>
              <a:buFont typeface="Arial"/>
              <a:buChar char="–"/>
              <a:tabLst/>
              <a:defRPr sz="1050"/>
            </a:lvl4pPr>
            <a:lvl5pPr marL="1543050" marR="0" indent="-171450" algn="l" defTabSz="342900" rtl="0" eaLnBrk="1" fontAlgn="auto" latinLnBrk="0" hangingPunct="1">
              <a:lnSpc>
                <a:spcPct val="100000"/>
              </a:lnSpc>
              <a:spcBef>
                <a:spcPct val="20000"/>
              </a:spcBef>
              <a:spcAft>
                <a:spcPts val="0"/>
              </a:spcAft>
              <a:buClrTx/>
              <a:buSzTx/>
              <a:buFont typeface="Arial"/>
              <a:buChar char="•"/>
              <a:tabLst/>
              <a:defRPr sz="1050"/>
            </a:lvl5pPr>
          </a:lstStyle>
          <a:p>
            <a:r>
              <a:rPr lang="en-US"/>
              <a:t>Bullet 1 level—Bullet 130% size text—Black, 16 point Arial</a:t>
            </a:r>
          </a:p>
          <a:p>
            <a:pPr lvl="1"/>
            <a:r>
              <a:rPr lang="en-US"/>
              <a:t>Bullet 2 level—14 point Arial Italic</a:t>
            </a:r>
          </a:p>
          <a:p>
            <a:pPr lvl="2"/>
            <a:r>
              <a:rPr lang="en-US"/>
              <a:t>Bullet 3 level—Bullet 125% size text—14 point Arial</a:t>
            </a:r>
          </a:p>
          <a:p>
            <a:pPr lvl="3"/>
            <a:r>
              <a:rPr lang="en-US"/>
              <a:t>Bullet 4 level—14 point Arial Italic</a:t>
            </a:r>
          </a:p>
          <a:p>
            <a:pPr lvl="4"/>
            <a:r>
              <a:rPr lang="en-US"/>
              <a:t>Bullet 5 level—Bullet 100% size text—14 point Arial</a:t>
            </a:r>
          </a:p>
        </p:txBody>
      </p:sp>
    </p:spTree>
    <p:extLst>
      <p:ext uri="{BB962C8B-B14F-4D97-AF65-F5344CB8AC3E}">
        <p14:creationId xmlns:p14="http://schemas.microsoft.com/office/powerpoint/2010/main" val="658467935"/>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B_Header_Blank">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228600" y="174816"/>
            <a:ext cx="7776149" cy="436198"/>
          </a:xfrm>
          <a:prstGeom prst="rect">
            <a:avLst/>
          </a:prstGeom>
        </p:spPr>
        <p:txBody>
          <a:bodyPr/>
          <a:lstStyle>
            <a:lvl1pPr>
              <a:defRPr sz="1800" b="1" i="1" baseline="0">
                <a:solidFill>
                  <a:schemeClr val="tx1"/>
                </a:solidFill>
              </a:defRPr>
            </a:lvl1pPr>
          </a:lstStyle>
          <a:p>
            <a:r>
              <a:rPr lang="en-US"/>
              <a:t>Head—Black 24 point Arial, Bold, Italic</a:t>
            </a:r>
          </a:p>
        </p:txBody>
      </p:sp>
      <p:sp>
        <p:nvSpPr>
          <p:cNvPr id="10" name="Text Placeholder 7"/>
          <p:cNvSpPr>
            <a:spLocks noGrp="1"/>
          </p:cNvSpPr>
          <p:nvPr>
            <p:ph type="body" sz="quarter" idx="13" hasCustomPrompt="1"/>
          </p:nvPr>
        </p:nvSpPr>
        <p:spPr>
          <a:xfrm>
            <a:off x="228599" y="4632755"/>
            <a:ext cx="8453761" cy="348700"/>
          </a:xfrm>
          <a:prstGeom prst="rect">
            <a:avLst/>
          </a:prstGeom>
        </p:spPr>
        <p:txBody>
          <a:bodyPr vert="horz"/>
          <a:lstStyle>
            <a:lvl1pPr marL="0" indent="0">
              <a:lnSpc>
                <a:spcPts val="1275"/>
              </a:lnSpc>
              <a:spcBef>
                <a:spcPts val="0"/>
              </a:spcBef>
              <a:buNone/>
              <a:defRPr sz="1200" b="1" i="1">
                <a:solidFill>
                  <a:schemeClr val="bg2"/>
                </a:solidFill>
                <a:latin typeface="+mn-lt"/>
              </a:defRPr>
            </a:lvl1pPr>
          </a:lstStyle>
          <a:p>
            <a:r>
              <a:rPr lang="en-US"/>
              <a:t>Key Point—Arial Bold Italic, 16 point</a:t>
            </a:r>
          </a:p>
        </p:txBody>
      </p:sp>
      <p:sp>
        <p:nvSpPr>
          <p:cNvPr id="4" name="Text Placeholder 9"/>
          <p:cNvSpPr>
            <a:spLocks noGrp="1"/>
          </p:cNvSpPr>
          <p:nvPr>
            <p:ph type="body" sz="quarter" idx="14" hasCustomPrompt="1"/>
          </p:nvPr>
        </p:nvSpPr>
        <p:spPr>
          <a:xfrm>
            <a:off x="228601" y="469530"/>
            <a:ext cx="7776149" cy="335102"/>
          </a:xfrm>
          <a:prstGeom prst="rect">
            <a:avLst/>
          </a:prstGeom>
        </p:spPr>
        <p:txBody>
          <a:bodyPr vert="horz"/>
          <a:lstStyle>
            <a:lvl1pPr marL="2381" marR="0" indent="-2381" algn="l" defTabSz="342900" rtl="0" eaLnBrk="1" fontAlgn="auto" latinLnBrk="0" hangingPunct="1">
              <a:lnSpc>
                <a:spcPct val="100000"/>
              </a:lnSpc>
              <a:spcBef>
                <a:spcPct val="20000"/>
              </a:spcBef>
              <a:spcAft>
                <a:spcPts val="0"/>
              </a:spcAft>
              <a:buClrTx/>
              <a:buSzTx/>
              <a:buFont typeface="Arial"/>
              <a:buNone/>
              <a:tabLst/>
              <a:defRPr sz="1500" b="0" i="1">
                <a:solidFill>
                  <a:schemeClr val="tx2"/>
                </a:solidFill>
                <a:latin typeface="+mn-lt"/>
              </a:defRPr>
            </a:lvl1pPr>
          </a:lstStyle>
          <a:p>
            <a:pPr lvl="0"/>
            <a:r>
              <a:rPr lang="en-US"/>
              <a:t>Subtitle—Gray, 20 point Arial</a:t>
            </a:r>
          </a:p>
        </p:txBody>
      </p:sp>
    </p:spTree>
    <p:extLst>
      <p:ext uri="{BB962C8B-B14F-4D97-AF65-F5344CB8AC3E}">
        <p14:creationId xmlns:p14="http://schemas.microsoft.com/office/powerpoint/2010/main" val="2678635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9069B0D-37F4-72E3-FA78-FC8F1F1C1E5C}"/>
              </a:ext>
            </a:extLst>
          </p:cNvPr>
          <p:cNvSpPr>
            <a:spLocks noGrp="1"/>
          </p:cNvSpPr>
          <p:nvPr>
            <p:ph type="pic" idx="1"/>
          </p:nvPr>
        </p:nvSpPr>
        <p:spPr>
          <a:xfrm>
            <a:off x="3200400" y="612648"/>
            <a:ext cx="5795018" cy="4169662"/>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8" name="Text Placeholder 3">
            <a:extLst>
              <a:ext uri="{FF2B5EF4-FFF2-40B4-BE49-F238E27FC236}">
                <a16:creationId xmlns:a16="http://schemas.microsoft.com/office/drawing/2014/main" id="{175DFDBA-7969-491D-3A91-54B223925C45}"/>
              </a:ext>
            </a:extLst>
          </p:cNvPr>
          <p:cNvSpPr>
            <a:spLocks noGrp="1"/>
          </p:cNvSpPr>
          <p:nvPr>
            <p:ph type="body" sz="half" idx="10"/>
          </p:nvPr>
        </p:nvSpPr>
        <p:spPr>
          <a:xfrm>
            <a:off x="109729" y="612648"/>
            <a:ext cx="2944368" cy="4169663"/>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Slide Number Placeholder 5">
            <a:extLst>
              <a:ext uri="{FF2B5EF4-FFF2-40B4-BE49-F238E27FC236}">
                <a16:creationId xmlns:a16="http://schemas.microsoft.com/office/drawing/2014/main" id="{E0723321-1F26-82B6-69DA-FCE22B8A107D}"/>
              </a:ext>
            </a:extLst>
          </p:cNvPr>
          <p:cNvSpPr>
            <a:spLocks noGrp="1"/>
          </p:cNvSpPr>
          <p:nvPr>
            <p:ph type="sldNum" sz="quarter" idx="4"/>
          </p:nvPr>
        </p:nvSpPr>
        <p:spPr>
          <a:xfrm>
            <a:off x="8538218" y="4931849"/>
            <a:ext cx="457200" cy="142875"/>
          </a:xfrm>
          <a:prstGeom prst="rect">
            <a:avLst/>
          </a:prstGeom>
        </p:spPr>
        <p:txBody>
          <a:bodyPr vert="horz" lIns="91440" tIns="45720" rIns="91440" bIns="45720" rtlCol="0" anchor="ctr"/>
          <a:lstStyle>
            <a:lvl1pPr algn="r">
              <a:defRPr sz="600">
                <a:solidFill>
                  <a:srgbClr val="7F7F7F"/>
                </a:solidFill>
                <a:latin typeface="Helvetica"/>
                <a:cs typeface="Helvetica"/>
              </a:defRPr>
            </a:lvl1pPr>
          </a:lstStyle>
          <a:p>
            <a:fld id="{919F2107-1728-CF4B-B9CE-67131BF22805}" type="slidenum">
              <a:rPr lang="en-US" smtClean="0"/>
              <a:pPr/>
              <a:t>‹#›</a:t>
            </a:fld>
            <a:endParaRPr lang="en-US"/>
          </a:p>
        </p:txBody>
      </p:sp>
      <p:sp>
        <p:nvSpPr>
          <p:cNvPr id="2" name="Title Placeholder 1">
            <a:extLst>
              <a:ext uri="{FF2B5EF4-FFF2-40B4-BE49-F238E27FC236}">
                <a16:creationId xmlns:a16="http://schemas.microsoft.com/office/drawing/2014/main" id="{40DDA1C9-85E8-AFF9-EA1D-80148E59875B}"/>
              </a:ext>
            </a:extLst>
          </p:cNvPr>
          <p:cNvSpPr>
            <a:spLocks noGrp="1"/>
          </p:cNvSpPr>
          <p:nvPr>
            <p:ph type="title"/>
          </p:nvPr>
        </p:nvSpPr>
        <p:spPr>
          <a:xfrm>
            <a:off x="109729" y="134672"/>
            <a:ext cx="8885690" cy="323519"/>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954287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9069B0D-37F4-72E3-FA78-FC8F1F1C1E5C}"/>
              </a:ext>
            </a:extLst>
          </p:cNvPr>
          <p:cNvSpPr>
            <a:spLocks noGrp="1"/>
          </p:cNvSpPr>
          <p:nvPr>
            <p:ph type="pic" idx="1"/>
          </p:nvPr>
        </p:nvSpPr>
        <p:spPr>
          <a:xfrm>
            <a:off x="3200400" y="612648"/>
            <a:ext cx="5795018" cy="4169662"/>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8" name="Text Placeholder 3">
            <a:extLst>
              <a:ext uri="{FF2B5EF4-FFF2-40B4-BE49-F238E27FC236}">
                <a16:creationId xmlns:a16="http://schemas.microsoft.com/office/drawing/2014/main" id="{175DFDBA-7969-491D-3A91-54B223925C45}"/>
              </a:ext>
            </a:extLst>
          </p:cNvPr>
          <p:cNvSpPr>
            <a:spLocks noGrp="1"/>
          </p:cNvSpPr>
          <p:nvPr>
            <p:ph type="body" sz="half" idx="10"/>
          </p:nvPr>
        </p:nvSpPr>
        <p:spPr>
          <a:xfrm>
            <a:off x="109729" y="612648"/>
            <a:ext cx="2944368" cy="4169663"/>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Slide Number Placeholder 5">
            <a:extLst>
              <a:ext uri="{FF2B5EF4-FFF2-40B4-BE49-F238E27FC236}">
                <a16:creationId xmlns:a16="http://schemas.microsoft.com/office/drawing/2014/main" id="{E0723321-1F26-82B6-69DA-FCE22B8A107D}"/>
              </a:ext>
            </a:extLst>
          </p:cNvPr>
          <p:cNvSpPr>
            <a:spLocks noGrp="1"/>
          </p:cNvSpPr>
          <p:nvPr>
            <p:ph type="sldNum" sz="quarter" idx="4"/>
          </p:nvPr>
        </p:nvSpPr>
        <p:spPr>
          <a:xfrm>
            <a:off x="8538218" y="4931849"/>
            <a:ext cx="457200" cy="142875"/>
          </a:xfrm>
          <a:prstGeom prst="rect">
            <a:avLst/>
          </a:prstGeom>
        </p:spPr>
        <p:txBody>
          <a:bodyPr vert="horz" lIns="91440" tIns="45720" rIns="91440" bIns="45720" rtlCol="0" anchor="ctr"/>
          <a:lstStyle>
            <a:lvl1pPr algn="r">
              <a:defRPr sz="600">
                <a:solidFill>
                  <a:srgbClr val="7F7F7F"/>
                </a:solidFill>
                <a:latin typeface="Helvetica"/>
                <a:cs typeface="Helvetica"/>
              </a:defRPr>
            </a:lvl1pPr>
          </a:lstStyle>
          <a:p>
            <a:fld id="{919F2107-1728-CF4B-B9CE-67131BF22805}" type="slidenum">
              <a:rPr lang="en-US" smtClean="0"/>
              <a:pPr/>
              <a:t>‹#›</a:t>
            </a:fld>
            <a:endParaRPr lang="en-US"/>
          </a:p>
        </p:txBody>
      </p:sp>
      <p:sp>
        <p:nvSpPr>
          <p:cNvPr id="2" name="Title Placeholder 1">
            <a:extLst>
              <a:ext uri="{FF2B5EF4-FFF2-40B4-BE49-F238E27FC236}">
                <a16:creationId xmlns:a16="http://schemas.microsoft.com/office/drawing/2014/main" id="{40DDA1C9-85E8-AFF9-EA1D-80148E59875B}"/>
              </a:ext>
            </a:extLst>
          </p:cNvPr>
          <p:cNvSpPr>
            <a:spLocks noGrp="1"/>
          </p:cNvSpPr>
          <p:nvPr>
            <p:ph type="title"/>
          </p:nvPr>
        </p:nvSpPr>
        <p:spPr>
          <a:xfrm>
            <a:off x="109729" y="134672"/>
            <a:ext cx="8885690" cy="323519"/>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7711295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9069B0D-37F4-72E3-FA78-FC8F1F1C1E5C}"/>
              </a:ext>
            </a:extLst>
          </p:cNvPr>
          <p:cNvSpPr>
            <a:spLocks noGrp="1"/>
          </p:cNvSpPr>
          <p:nvPr>
            <p:ph type="pic" idx="1"/>
          </p:nvPr>
        </p:nvSpPr>
        <p:spPr>
          <a:xfrm>
            <a:off x="3200400" y="612648"/>
            <a:ext cx="5795018" cy="4169662"/>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8" name="Text Placeholder 3">
            <a:extLst>
              <a:ext uri="{FF2B5EF4-FFF2-40B4-BE49-F238E27FC236}">
                <a16:creationId xmlns:a16="http://schemas.microsoft.com/office/drawing/2014/main" id="{175DFDBA-7969-491D-3A91-54B223925C45}"/>
              </a:ext>
            </a:extLst>
          </p:cNvPr>
          <p:cNvSpPr>
            <a:spLocks noGrp="1"/>
          </p:cNvSpPr>
          <p:nvPr>
            <p:ph type="body" sz="half" idx="10"/>
          </p:nvPr>
        </p:nvSpPr>
        <p:spPr>
          <a:xfrm>
            <a:off x="109729" y="612648"/>
            <a:ext cx="2944368" cy="4169663"/>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Slide Number Placeholder 5">
            <a:extLst>
              <a:ext uri="{FF2B5EF4-FFF2-40B4-BE49-F238E27FC236}">
                <a16:creationId xmlns:a16="http://schemas.microsoft.com/office/drawing/2014/main" id="{E0723321-1F26-82B6-69DA-FCE22B8A107D}"/>
              </a:ext>
            </a:extLst>
          </p:cNvPr>
          <p:cNvSpPr>
            <a:spLocks noGrp="1"/>
          </p:cNvSpPr>
          <p:nvPr>
            <p:ph type="sldNum" sz="quarter" idx="4"/>
          </p:nvPr>
        </p:nvSpPr>
        <p:spPr>
          <a:xfrm>
            <a:off x="8538218" y="4931849"/>
            <a:ext cx="457200" cy="142875"/>
          </a:xfrm>
          <a:prstGeom prst="rect">
            <a:avLst/>
          </a:prstGeom>
        </p:spPr>
        <p:txBody>
          <a:bodyPr vert="horz" lIns="91440" tIns="45720" rIns="91440" bIns="45720" rtlCol="0" anchor="ctr"/>
          <a:lstStyle>
            <a:lvl1pPr algn="r">
              <a:defRPr sz="600">
                <a:solidFill>
                  <a:srgbClr val="7F7F7F"/>
                </a:solidFill>
                <a:latin typeface="Helvetica"/>
                <a:cs typeface="Helvetica"/>
              </a:defRPr>
            </a:lvl1pPr>
          </a:lstStyle>
          <a:p>
            <a:fld id="{919F2107-1728-CF4B-B9CE-67131BF22805}" type="slidenum">
              <a:rPr lang="en-US" smtClean="0"/>
              <a:pPr/>
              <a:t>‹#›</a:t>
            </a:fld>
            <a:endParaRPr lang="en-US"/>
          </a:p>
        </p:txBody>
      </p:sp>
      <p:sp>
        <p:nvSpPr>
          <p:cNvPr id="2" name="Title Placeholder 1">
            <a:extLst>
              <a:ext uri="{FF2B5EF4-FFF2-40B4-BE49-F238E27FC236}">
                <a16:creationId xmlns:a16="http://schemas.microsoft.com/office/drawing/2014/main" id="{40DDA1C9-85E8-AFF9-EA1D-80148E59875B}"/>
              </a:ext>
            </a:extLst>
          </p:cNvPr>
          <p:cNvSpPr>
            <a:spLocks noGrp="1"/>
          </p:cNvSpPr>
          <p:nvPr>
            <p:ph type="title"/>
          </p:nvPr>
        </p:nvSpPr>
        <p:spPr>
          <a:xfrm>
            <a:off x="109729" y="134672"/>
            <a:ext cx="8885690" cy="323519"/>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4219415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1475" y="863556"/>
            <a:ext cx="8843945" cy="39082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900">
                <a:solidFill>
                  <a:srgbClr val="7F7F7F"/>
                </a:solidFill>
                <a:latin typeface="Helvetica"/>
                <a:cs typeface="Helvetica"/>
              </a:defRPr>
            </a:lvl1pPr>
          </a:lstStyle>
          <a:p>
            <a:fld id="{919F2107-1728-CF4B-B9CE-67131BF22805}" type="slidenum">
              <a:rPr lang="en-US" smtClean="0"/>
              <a:pPr/>
              <a:t>‹#›</a:t>
            </a:fld>
            <a:endParaRPr lang="en-US"/>
          </a:p>
        </p:txBody>
      </p:sp>
      <p:sp>
        <p:nvSpPr>
          <p:cNvPr id="5" name="Title 1"/>
          <p:cNvSpPr txBox="1">
            <a:spLocks/>
          </p:cNvSpPr>
          <p:nvPr userDrawn="1"/>
        </p:nvSpPr>
        <p:spPr>
          <a:xfrm>
            <a:off x="769437" y="81430"/>
            <a:ext cx="7610922" cy="411480"/>
          </a:xfrm>
          <a:prstGeom prst="rect">
            <a:avLst/>
          </a:prstGeom>
        </p:spPr>
        <p:txBody>
          <a:bodyPr anchor="ctr">
            <a:normAutofit/>
          </a:bodyPr>
          <a:lstStyle>
            <a:lvl1pPr algn="ctr" defTabSz="457200" rtl="0" eaLnBrk="1" latinLnBrk="0" hangingPunct="1">
              <a:spcBef>
                <a:spcPct val="0"/>
              </a:spcBef>
              <a:buNone/>
              <a:defRPr sz="1400" kern="1200">
                <a:solidFill>
                  <a:schemeClr val="bg1"/>
                </a:solidFill>
                <a:latin typeface="Helvetica"/>
                <a:ea typeface="+mj-ea"/>
                <a:cs typeface="Helvetica"/>
              </a:defRPr>
            </a:lvl1pPr>
          </a:lstStyle>
          <a:p>
            <a:r>
              <a:rPr lang="en-US" sz="1260"/>
              <a:t>Click to edit Master title style</a:t>
            </a:r>
          </a:p>
        </p:txBody>
      </p:sp>
    </p:spTree>
    <p:extLst>
      <p:ext uri="{BB962C8B-B14F-4D97-AF65-F5344CB8AC3E}">
        <p14:creationId xmlns:p14="http://schemas.microsoft.com/office/powerpoint/2010/main" val="29949572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62" r:id="rId4"/>
    <p:sldLayoutId id="2147483663" r:id="rId5"/>
    <p:sldLayoutId id="2147483664" r:id="rId6"/>
    <p:sldLayoutId id="2147483651" r:id="rId7"/>
    <p:sldLayoutId id="2147483654" r:id="rId8"/>
    <p:sldLayoutId id="2147483655" r:id="rId9"/>
    <p:sldLayoutId id="2147483657" r:id="rId10"/>
    <p:sldLayoutId id="2147483660" r:id="rId11"/>
    <p:sldLayoutId id="2147483659" r:id="rId12"/>
    <p:sldLayoutId id="2147483658" r:id="rId13"/>
    <p:sldLayoutId id="2147483665" r:id="rId14"/>
    <p:sldLayoutId id="2147483666" r:id="rId15"/>
    <p:sldLayoutId id="2147483667" r:id="rId16"/>
    <p:sldLayoutId id="2147483668" r:id="rId17"/>
    <p:sldLayoutId id="2147483669" r:id="rId18"/>
    <p:sldLayoutId id="2147483670" r:id="rId19"/>
    <p:sldLayoutId id="2147483671" r:id="rId20"/>
  </p:sldLayoutIdLst>
  <p:hf hdr="0" ftr="0" dt="0"/>
  <p:txStyles>
    <p:titleStyle>
      <a:lvl1pPr algn="ctr" defTabSz="411480" rtl="0" eaLnBrk="1" latinLnBrk="0" hangingPunct="1">
        <a:spcBef>
          <a:spcPct val="0"/>
        </a:spcBef>
        <a:buNone/>
        <a:defRPr sz="1260" kern="1200">
          <a:solidFill>
            <a:schemeClr val="bg1"/>
          </a:solidFill>
          <a:latin typeface="Helvetica"/>
          <a:ea typeface="+mj-ea"/>
          <a:cs typeface="Helvetica"/>
        </a:defRPr>
      </a:lvl1pPr>
    </p:titleStyle>
    <p:bodyStyle>
      <a:lvl1pPr marL="0" indent="0" algn="l" defTabSz="411480" rtl="0" eaLnBrk="1" latinLnBrk="0" hangingPunct="1">
        <a:spcBef>
          <a:spcPct val="20000"/>
        </a:spcBef>
        <a:buFont typeface="Arial"/>
        <a:buNone/>
        <a:defRPr sz="1170" kern="1200">
          <a:solidFill>
            <a:schemeClr val="tx1"/>
          </a:solidFill>
          <a:latin typeface="Helvetica"/>
          <a:ea typeface="+mn-ea"/>
          <a:cs typeface="Helvetica"/>
        </a:defRPr>
      </a:lvl1pPr>
      <a:lvl2pPr marL="255118" indent="-205740" algn="l" defTabSz="411480" rtl="0" eaLnBrk="1" latinLnBrk="0" hangingPunct="1">
        <a:spcBef>
          <a:spcPts val="270"/>
        </a:spcBef>
        <a:buFont typeface="Arial"/>
        <a:buChar char="•"/>
        <a:defRPr sz="1170" kern="1200">
          <a:solidFill>
            <a:schemeClr val="tx1"/>
          </a:solidFill>
          <a:latin typeface="Helvetica"/>
          <a:ea typeface="+mn-ea"/>
          <a:cs typeface="Helvetica"/>
        </a:defRPr>
      </a:lvl2pPr>
      <a:lvl3pPr marL="469087" indent="-205740" algn="l" defTabSz="411480" rtl="0" eaLnBrk="1" latinLnBrk="0" hangingPunct="1">
        <a:spcBef>
          <a:spcPts val="270"/>
        </a:spcBef>
        <a:buFont typeface="Lucida Grande"/>
        <a:buChar char="-"/>
        <a:defRPr sz="990" kern="1200">
          <a:solidFill>
            <a:schemeClr val="tx1"/>
          </a:solidFill>
          <a:latin typeface="Helvetica"/>
          <a:ea typeface="+mn-ea"/>
          <a:cs typeface="Helvetica"/>
        </a:defRPr>
      </a:lvl3pPr>
      <a:lvl4pPr marL="658368" indent="0" algn="l" defTabSz="411480" rtl="0" eaLnBrk="1" latinLnBrk="0" hangingPunct="1">
        <a:spcBef>
          <a:spcPts val="270"/>
        </a:spcBef>
        <a:buFont typeface="Arial"/>
        <a:buNone/>
        <a:defRPr sz="990" kern="1200">
          <a:solidFill>
            <a:schemeClr val="tx1"/>
          </a:solidFill>
          <a:latin typeface="Helvetica"/>
          <a:ea typeface="+mn-ea"/>
          <a:cs typeface="Helvetica"/>
        </a:defRPr>
      </a:lvl4pPr>
      <a:lvl5pPr marL="905256" indent="0" algn="l" defTabSz="411480" rtl="0" eaLnBrk="1" latinLnBrk="0" hangingPunct="1">
        <a:spcBef>
          <a:spcPts val="270"/>
        </a:spcBef>
        <a:buFont typeface="Arial"/>
        <a:buNone/>
        <a:defRPr sz="990" kern="1200">
          <a:solidFill>
            <a:schemeClr val="tx1"/>
          </a:solidFill>
          <a:latin typeface="Helvetica"/>
          <a:ea typeface="+mn-ea"/>
          <a:cs typeface="Helvetica"/>
        </a:defRPr>
      </a:lvl5pPr>
      <a:lvl6pPr marL="2263140" indent="-205740" algn="l" defTabSz="411480" rtl="0" eaLnBrk="1" latinLnBrk="0" hangingPunct="1">
        <a:spcBef>
          <a:spcPct val="20000"/>
        </a:spcBef>
        <a:buFont typeface="Arial"/>
        <a:buChar char="•"/>
        <a:defRPr sz="1800" kern="1200">
          <a:solidFill>
            <a:schemeClr val="tx1"/>
          </a:solidFill>
          <a:latin typeface="+mn-lt"/>
          <a:ea typeface="+mn-ea"/>
          <a:cs typeface="+mn-cs"/>
        </a:defRPr>
      </a:lvl6pPr>
      <a:lvl7pPr marL="2674620" indent="-205740" algn="l" defTabSz="411480" rtl="0" eaLnBrk="1" latinLnBrk="0" hangingPunct="1">
        <a:spcBef>
          <a:spcPct val="20000"/>
        </a:spcBef>
        <a:buFont typeface="Arial"/>
        <a:buChar char="•"/>
        <a:defRPr sz="1800" kern="1200">
          <a:solidFill>
            <a:schemeClr val="tx1"/>
          </a:solidFill>
          <a:latin typeface="+mn-lt"/>
          <a:ea typeface="+mn-ea"/>
          <a:cs typeface="+mn-cs"/>
        </a:defRPr>
      </a:lvl7pPr>
      <a:lvl8pPr marL="3086100" indent="-205740" algn="l" defTabSz="411480" rtl="0" eaLnBrk="1" latinLnBrk="0" hangingPunct="1">
        <a:spcBef>
          <a:spcPct val="20000"/>
        </a:spcBef>
        <a:buFont typeface="Arial"/>
        <a:buChar char="•"/>
        <a:defRPr sz="1800" kern="1200">
          <a:solidFill>
            <a:schemeClr val="tx1"/>
          </a:solidFill>
          <a:latin typeface="+mn-lt"/>
          <a:ea typeface="+mn-ea"/>
          <a:cs typeface="+mn-cs"/>
        </a:defRPr>
      </a:lvl8pPr>
      <a:lvl9pPr marL="3497580" indent="-205740" algn="l" defTabSz="411480" rtl="0" eaLnBrk="1" latinLnBrk="0" hangingPunct="1">
        <a:spcBef>
          <a:spcPct val="20000"/>
        </a:spcBef>
        <a:buFont typeface="Arial"/>
        <a:buChar char="•"/>
        <a:defRPr sz="1800" kern="1200">
          <a:solidFill>
            <a:schemeClr val="tx1"/>
          </a:solidFill>
          <a:latin typeface="+mn-lt"/>
          <a:ea typeface="+mn-ea"/>
          <a:cs typeface="+mn-cs"/>
        </a:defRPr>
      </a:lvl9pPr>
    </p:bodyStyle>
    <p:other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s://techport.nasa.gov/framework" TargetMode="External"/><Relationship Id="rId7"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52.jpe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jpeg"/><Relationship Id="rId9" Type="http://schemas.openxmlformats.org/officeDocument/2006/relationships/image" Target="../media/image58.png"/></Relationships>
</file>

<file path=ppt/slides/_rels/slide36.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1.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openxmlformats.org/officeDocument/2006/relationships/image" Target="../media/image66.jpeg"/><Relationship Id="rId11" Type="http://schemas.openxmlformats.org/officeDocument/2006/relationships/image" Target="../media/image61.png"/><Relationship Id="rId5" Type="http://schemas.openxmlformats.org/officeDocument/2006/relationships/image" Target="../media/image65.jpeg"/><Relationship Id="rId10" Type="http://schemas.openxmlformats.org/officeDocument/2006/relationships/image" Target="../media/image69.png"/><Relationship Id="rId4" Type="http://schemas.openxmlformats.org/officeDocument/2006/relationships/image" Target="../media/image64.png"/><Relationship Id="rId9" Type="http://schemas.openxmlformats.org/officeDocument/2006/relationships/image" Target="../media/image62.png"/></Relationships>
</file>

<file path=ppt/slides/_rels/slide3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2.png"/><Relationship Id="rId7" Type="http://schemas.openxmlformats.org/officeDocument/2006/relationships/image" Target="../media/image75.png"/><Relationship Id="rId2" Type="http://schemas.openxmlformats.org/officeDocument/2006/relationships/notesSlide" Target="../notesSlides/notesSlide26.xml"/><Relationship Id="rId1" Type="http://schemas.openxmlformats.org/officeDocument/2006/relationships/slideLayout" Target="../slideLayouts/slideLayout20.xml"/><Relationship Id="rId6" Type="http://schemas.openxmlformats.org/officeDocument/2006/relationships/image" Target="../media/image68.png"/><Relationship Id="rId5" Type="http://schemas.openxmlformats.org/officeDocument/2006/relationships/image" Target="../media/image74.png"/><Relationship Id="rId10" Type="http://schemas.openxmlformats.org/officeDocument/2006/relationships/image" Target="../media/image57.png"/><Relationship Id="rId4" Type="http://schemas.openxmlformats.org/officeDocument/2006/relationships/image" Target="../media/image73.png"/><Relationship Id="rId9" Type="http://schemas.openxmlformats.org/officeDocument/2006/relationships/image" Target="../media/image6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9D4ED760-F4AF-DD4D-933F-938E40268C17}"/>
              </a:ext>
            </a:extLst>
          </p:cNvPr>
          <p:cNvCxnSpPr>
            <a:cxnSpLocks/>
          </p:cNvCxnSpPr>
          <p:nvPr/>
        </p:nvCxnSpPr>
        <p:spPr>
          <a:xfrm>
            <a:off x="8422831" y="432484"/>
            <a:ext cx="0" cy="568196"/>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394D7AA0-D950-9DCA-4F53-E36DB43E1BB8}"/>
              </a:ext>
            </a:extLst>
          </p:cNvPr>
          <p:cNvPicPr>
            <a:picLocks noChangeAspect="1"/>
          </p:cNvPicPr>
          <p:nvPr/>
        </p:nvPicPr>
        <p:blipFill>
          <a:blip r:embed="rId3"/>
          <a:stretch>
            <a:fillRect/>
          </a:stretch>
        </p:blipFill>
        <p:spPr>
          <a:xfrm>
            <a:off x="9565112" y="-1095983"/>
            <a:ext cx="818580" cy="683593"/>
          </a:xfrm>
          <a:prstGeom prst="rect">
            <a:avLst/>
          </a:prstGeom>
        </p:spPr>
      </p:pic>
      <p:sp>
        <p:nvSpPr>
          <p:cNvPr id="21" name="TextBox 20">
            <a:extLst>
              <a:ext uri="{FF2B5EF4-FFF2-40B4-BE49-F238E27FC236}">
                <a16:creationId xmlns:a16="http://schemas.microsoft.com/office/drawing/2014/main" id="{7E65444E-4579-04CF-990D-A0584D2DAC1B}"/>
              </a:ext>
            </a:extLst>
          </p:cNvPr>
          <p:cNvSpPr txBox="1"/>
          <p:nvPr/>
        </p:nvSpPr>
        <p:spPr>
          <a:xfrm>
            <a:off x="7738439" y="-954242"/>
            <a:ext cx="1643399" cy="400110"/>
          </a:xfrm>
          <a:prstGeom prst="rect">
            <a:avLst/>
          </a:prstGeom>
          <a:noFill/>
        </p:spPr>
        <p:txBody>
          <a:bodyPr wrap="none" rtlCol="0">
            <a:spAutoFit/>
          </a:bodyPr>
          <a:lstStyle/>
          <a:p>
            <a:pPr algn="r"/>
            <a:r>
              <a:rPr lang="en-US" sz="1000" dirty="0">
                <a:latin typeface="Helvetica" pitchFamily="2" charset="0"/>
              </a:rPr>
              <a:t>National Aeronautics and </a:t>
            </a:r>
          </a:p>
          <a:p>
            <a:pPr algn="r"/>
            <a:r>
              <a:rPr lang="en-US" sz="1000" dirty="0">
                <a:latin typeface="Helvetica" pitchFamily="2" charset="0"/>
              </a:rPr>
              <a:t>Space Administration</a:t>
            </a:r>
          </a:p>
        </p:txBody>
      </p:sp>
      <p:cxnSp>
        <p:nvCxnSpPr>
          <p:cNvPr id="22" name="Straight Connector 21">
            <a:extLst>
              <a:ext uri="{FF2B5EF4-FFF2-40B4-BE49-F238E27FC236}">
                <a16:creationId xmlns:a16="http://schemas.microsoft.com/office/drawing/2014/main" id="{1B594E2E-0F83-D4EA-3A92-85B34FEC7811}"/>
              </a:ext>
            </a:extLst>
          </p:cNvPr>
          <p:cNvCxnSpPr>
            <a:cxnSpLocks/>
          </p:cNvCxnSpPr>
          <p:nvPr/>
        </p:nvCxnSpPr>
        <p:spPr>
          <a:xfrm>
            <a:off x="9499295" y="-1180589"/>
            <a:ext cx="0" cy="8528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6F364F34-044D-9225-C291-4923923FFD9C}"/>
              </a:ext>
            </a:extLst>
          </p:cNvPr>
          <p:cNvPicPr>
            <a:picLocks noChangeAspect="1"/>
          </p:cNvPicPr>
          <p:nvPr/>
        </p:nvPicPr>
        <p:blipFill>
          <a:blip r:embed="rId3"/>
          <a:stretch>
            <a:fillRect/>
          </a:stretch>
        </p:blipFill>
        <p:spPr>
          <a:xfrm>
            <a:off x="8346549" y="264188"/>
            <a:ext cx="735163" cy="613932"/>
          </a:xfrm>
          <a:prstGeom prst="rect">
            <a:avLst/>
          </a:prstGeom>
        </p:spPr>
      </p:pic>
      <p:sp>
        <p:nvSpPr>
          <p:cNvPr id="25" name="TextBox 24">
            <a:extLst>
              <a:ext uri="{FF2B5EF4-FFF2-40B4-BE49-F238E27FC236}">
                <a16:creationId xmlns:a16="http://schemas.microsoft.com/office/drawing/2014/main" id="{4876D7B1-4AA5-407D-2666-5CBA0FF3E6D0}"/>
              </a:ext>
            </a:extLst>
          </p:cNvPr>
          <p:cNvSpPr txBox="1"/>
          <p:nvPr/>
        </p:nvSpPr>
        <p:spPr>
          <a:xfrm>
            <a:off x="6707327" y="405928"/>
            <a:ext cx="1505540" cy="369332"/>
          </a:xfrm>
          <a:prstGeom prst="rect">
            <a:avLst/>
          </a:prstGeom>
          <a:noFill/>
        </p:spPr>
        <p:txBody>
          <a:bodyPr wrap="none" rtlCol="0">
            <a:spAutoFit/>
          </a:bodyPr>
          <a:lstStyle/>
          <a:p>
            <a:pPr algn="r"/>
            <a:r>
              <a:rPr lang="en-US" sz="900" dirty="0">
                <a:latin typeface="Helvetica" pitchFamily="2" charset="0"/>
              </a:rPr>
              <a:t>National Aeronautics and </a:t>
            </a:r>
          </a:p>
          <a:p>
            <a:pPr algn="r"/>
            <a:r>
              <a:rPr lang="en-US" sz="900" dirty="0">
                <a:latin typeface="Helvetica" pitchFamily="2" charset="0"/>
              </a:rPr>
              <a:t>Space Administration</a:t>
            </a:r>
          </a:p>
        </p:txBody>
      </p:sp>
      <p:cxnSp>
        <p:nvCxnSpPr>
          <p:cNvPr id="26" name="Straight Connector 25">
            <a:extLst>
              <a:ext uri="{FF2B5EF4-FFF2-40B4-BE49-F238E27FC236}">
                <a16:creationId xmlns:a16="http://schemas.microsoft.com/office/drawing/2014/main" id="{278A210C-F6A6-CD6B-EB64-960F4F84DDE1}"/>
              </a:ext>
            </a:extLst>
          </p:cNvPr>
          <p:cNvCxnSpPr>
            <a:cxnSpLocks/>
          </p:cNvCxnSpPr>
          <p:nvPr/>
        </p:nvCxnSpPr>
        <p:spPr>
          <a:xfrm>
            <a:off x="8247194" y="262708"/>
            <a:ext cx="0" cy="5956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4E32E21-110D-AA70-6C7F-0D54330710CE}"/>
              </a:ext>
            </a:extLst>
          </p:cNvPr>
          <p:cNvSpPr txBox="1"/>
          <p:nvPr/>
        </p:nvSpPr>
        <p:spPr>
          <a:xfrm>
            <a:off x="6767366" y="392078"/>
            <a:ext cx="1505540" cy="369332"/>
          </a:xfrm>
          <a:prstGeom prst="rect">
            <a:avLst/>
          </a:prstGeom>
          <a:noFill/>
        </p:spPr>
        <p:txBody>
          <a:bodyPr wrap="none" rtlCol="0">
            <a:spAutoFit/>
          </a:bodyPr>
          <a:lstStyle/>
          <a:p>
            <a:pPr algn="r"/>
            <a:r>
              <a:rPr lang="en-US" sz="900" dirty="0">
                <a:solidFill>
                  <a:schemeClr val="bg1"/>
                </a:solidFill>
                <a:latin typeface="Helvetica" pitchFamily="2" charset="0"/>
              </a:rPr>
              <a:t>National Aeronautics and </a:t>
            </a:r>
          </a:p>
          <a:p>
            <a:pPr algn="r"/>
            <a:r>
              <a:rPr lang="en-US" sz="900" dirty="0">
                <a:solidFill>
                  <a:schemeClr val="bg1"/>
                </a:solidFill>
                <a:latin typeface="Helvetica" pitchFamily="2" charset="0"/>
              </a:rPr>
              <a:t>Space Administration</a:t>
            </a:r>
          </a:p>
        </p:txBody>
      </p:sp>
      <p:cxnSp>
        <p:nvCxnSpPr>
          <p:cNvPr id="4" name="Straight Connector 3">
            <a:extLst>
              <a:ext uri="{FF2B5EF4-FFF2-40B4-BE49-F238E27FC236}">
                <a16:creationId xmlns:a16="http://schemas.microsoft.com/office/drawing/2014/main" id="{382CE8DB-3D55-A37B-10C9-A6C0BF47D410}"/>
              </a:ext>
            </a:extLst>
          </p:cNvPr>
          <p:cNvCxnSpPr>
            <a:cxnSpLocks/>
          </p:cNvCxnSpPr>
          <p:nvPr/>
        </p:nvCxnSpPr>
        <p:spPr>
          <a:xfrm>
            <a:off x="8297998" y="276566"/>
            <a:ext cx="0" cy="5956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B8FB5B1-3C8A-BAC8-87D9-56176099DA3E}"/>
              </a:ext>
            </a:extLst>
          </p:cNvPr>
          <p:cNvSpPr txBox="1"/>
          <p:nvPr/>
        </p:nvSpPr>
        <p:spPr>
          <a:xfrm>
            <a:off x="4549685" y="1337763"/>
            <a:ext cx="4305993" cy="954107"/>
          </a:xfrm>
          <a:prstGeom prst="rect">
            <a:avLst/>
          </a:prstGeom>
          <a:noFill/>
        </p:spPr>
        <p:txBody>
          <a:bodyPr wrap="square" rtlCol="0">
            <a:spAutoFit/>
          </a:bodyPr>
          <a:lstStyle/>
          <a:p>
            <a:pPr algn="r"/>
            <a:r>
              <a:rPr lang="en-US" sz="2700" b="1" dirty="0">
                <a:solidFill>
                  <a:schemeClr val="bg1"/>
                </a:solidFill>
                <a:latin typeface="HELVETICA NEUE MEDIUM" panose="02000503000000020004" pitchFamily="2" charset="0"/>
                <a:ea typeface="Helvetica Neue Condensed" panose="02000503000000020004" pitchFamily="2" charset="0"/>
                <a:cs typeface="Helvetica Neue Condensed" panose="02000503000000020004" pitchFamily="2" charset="0"/>
              </a:rPr>
              <a:t>NASA Small Spacecraft Technology Program</a:t>
            </a:r>
          </a:p>
        </p:txBody>
      </p:sp>
      <p:sp>
        <p:nvSpPr>
          <p:cNvPr id="19" name="TextBox 18">
            <a:extLst>
              <a:ext uri="{FF2B5EF4-FFF2-40B4-BE49-F238E27FC236}">
                <a16:creationId xmlns:a16="http://schemas.microsoft.com/office/drawing/2014/main" id="{2383DBC0-2643-B1D1-0C00-CB30BD3CA572}"/>
              </a:ext>
            </a:extLst>
          </p:cNvPr>
          <p:cNvSpPr txBox="1"/>
          <p:nvPr/>
        </p:nvSpPr>
        <p:spPr>
          <a:xfrm>
            <a:off x="5813219" y="2966291"/>
            <a:ext cx="3042459" cy="769441"/>
          </a:xfrm>
          <a:prstGeom prst="rect">
            <a:avLst/>
          </a:prstGeom>
          <a:noFill/>
        </p:spPr>
        <p:txBody>
          <a:bodyPr wrap="square" rtlCol="0">
            <a:spAutoFit/>
          </a:bodyPr>
          <a:lstStyle/>
          <a:p>
            <a:pPr algn="r"/>
            <a:r>
              <a:rPr lang="en-US" sz="24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Roger C. Hunter</a:t>
            </a:r>
          </a:p>
          <a:p>
            <a:pPr algn="r"/>
            <a:r>
              <a:rPr lang="en-US" sz="2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Program Manager</a:t>
            </a:r>
          </a:p>
        </p:txBody>
      </p:sp>
      <p:cxnSp>
        <p:nvCxnSpPr>
          <p:cNvPr id="18" name="Straight Connector 17">
            <a:extLst>
              <a:ext uri="{FF2B5EF4-FFF2-40B4-BE49-F238E27FC236}">
                <a16:creationId xmlns:a16="http://schemas.microsoft.com/office/drawing/2014/main" id="{D45BFE1F-2331-1D64-134D-7D90F7519736}"/>
              </a:ext>
            </a:extLst>
          </p:cNvPr>
          <p:cNvCxnSpPr>
            <a:cxnSpLocks/>
          </p:cNvCxnSpPr>
          <p:nvPr/>
        </p:nvCxnSpPr>
        <p:spPr>
          <a:xfrm>
            <a:off x="4990259" y="2275039"/>
            <a:ext cx="3865419" cy="0"/>
          </a:xfrm>
          <a:prstGeom prst="line">
            <a:avLst/>
          </a:prstGeom>
          <a:ln>
            <a:solidFill>
              <a:schemeClr val="tx2">
                <a:lumMod val="20000"/>
                <a:lumOff val="80000"/>
              </a:schemeClr>
            </a:solidFill>
          </a:ln>
        </p:spPr>
        <p:style>
          <a:lnRef idx="3">
            <a:schemeClr val="accent6"/>
          </a:lnRef>
          <a:fillRef idx="0">
            <a:schemeClr val="accent6"/>
          </a:fillRef>
          <a:effectRef idx="2">
            <a:schemeClr val="accent6"/>
          </a:effectRef>
          <a:fontRef idx="minor">
            <a:schemeClr val="tx1"/>
          </a:fontRef>
        </p:style>
      </p:cxnSp>
      <p:sp>
        <p:nvSpPr>
          <p:cNvPr id="23" name="TextBox 22">
            <a:extLst>
              <a:ext uri="{FF2B5EF4-FFF2-40B4-BE49-F238E27FC236}">
                <a16:creationId xmlns:a16="http://schemas.microsoft.com/office/drawing/2014/main" id="{F21749FD-82BC-240F-3935-B6D84CBFE13E}"/>
              </a:ext>
            </a:extLst>
          </p:cNvPr>
          <p:cNvSpPr txBox="1"/>
          <p:nvPr/>
        </p:nvSpPr>
        <p:spPr>
          <a:xfrm>
            <a:off x="4226344" y="4341684"/>
            <a:ext cx="4629334" cy="646331"/>
          </a:xfrm>
          <a:prstGeom prst="rect">
            <a:avLst/>
          </a:prstGeom>
          <a:noFill/>
        </p:spPr>
        <p:txBody>
          <a:bodyPr wrap="square" rtlCol="0">
            <a:spAutoFit/>
          </a:bodyPr>
          <a:lstStyle/>
          <a:p>
            <a:pPr algn="r"/>
            <a:r>
              <a:rPr lang="en-US" i="1" dirty="0">
                <a:solidFill>
                  <a:schemeClr val="bg1"/>
                </a:solidFill>
                <a:latin typeface="Helvetica Neue Light" panose="02000403000000020004" pitchFamily="2" charset="0"/>
                <a:ea typeface="Helvetica Neue Light" panose="02000403000000020004" pitchFamily="2" charset="0"/>
                <a:cs typeface="Helvetica Neue Medium" panose="02000503000000020004" pitchFamily="2" charset="0"/>
              </a:rPr>
              <a:t>Indo-Pacific Space and Earth Conference Perth, Western Australia 23 October 2023</a:t>
            </a:r>
          </a:p>
        </p:txBody>
      </p:sp>
      <p:sp>
        <p:nvSpPr>
          <p:cNvPr id="5" name="TextBox 4">
            <a:extLst>
              <a:ext uri="{FF2B5EF4-FFF2-40B4-BE49-F238E27FC236}">
                <a16:creationId xmlns:a16="http://schemas.microsoft.com/office/drawing/2014/main" id="{7C879102-C4B5-7E3A-A965-9E899BF5855B}"/>
              </a:ext>
            </a:extLst>
          </p:cNvPr>
          <p:cNvSpPr txBox="1"/>
          <p:nvPr/>
        </p:nvSpPr>
        <p:spPr>
          <a:xfrm>
            <a:off x="297393" y="4526350"/>
            <a:ext cx="1117614" cy="261610"/>
          </a:xfrm>
          <a:prstGeom prst="rect">
            <a:avLst/>
          </a:prstGeom>
          <a:noFill/>
        </p:spPr>
        <p:txBody>
          <a:bodyPr wrap="none" rtlCol="0">
            <a:spAutoFit/>
          </a:bodyPr>
          <a:lstStyle/>
          <a:p>
            <a:r>
              <a:rPr lang="en-US" sz="1100"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www.nasa.gov</a:t>
            </a:r>
            <a:endParaRPr lang="en-US" sz="11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0" name="Picture 9">
            <a:extLst>
              <a:ext uri="{FF2B5EF4-FFF2-40B4-BE49-F238E27FC236}">
                <a16:creationId xmlns:a16="http://schemas.microsoft.com/office/drawing/2014/main" id="{E87070E4-3CC6-AA8F-4211-C40F017738A2}"/>
              </a:ext>
            </a:extLst>
          </p:cNvPr>
          <p:cNvPicPr>
            <a:picLocks noChangeAspect="1"/>
          </p:cNvPicPr>
          <p:nvPr/>
        </p:nvPicPr>
        <p:blipFill rotWithShape="1">
          <a:blip r:embed="rId4"/>
          <a:srcRect l="10160" t="-1" r="-1408" b="-1695"/>
          <a:stretch/>
        </p:blipFill>
        <p:spPr>
          <a:xfrm rot="1499089">
            <a:off x="-621730" y="845361"/>
            <a:ext cx="6492240" cy="2422282"/>
          </a:xfrm>
          <a:prstGeom prst="rect">
            <a:avLst/>
          </a:prstGeom>
        </p:spPr>
      </p:pic>
      <p:sp>
        <p:nvSpPr>
          <p:cNvPr id="11" name="Rectangle 10">
            <a:extLst>
              <a:ext uri="{FF2B5EF4-FFF2-40B4-BE49-F238E27FC236}">
                <a16:creationId xmlns:a16="http://schemas.microsoft.com/office/drawing/2014/main" id="{08E93245-87C3-A33C-EDD0-BB631EEB64EE}"/>
              </a:ext>
            </a:extLst>
          </p:cNvPr>
          <p:cNvSpPr/>
          <p:nvPr/>
        </p:nvSpPr>
        <p:spPr>
          <a:xfrm rot="1447256">
            <a:off x="1752600" y="2506134"/>
            <a:ext cx="406400" cy="313267"/>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8256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B5A7F6-30ED-0A4F-B2B7-CAE7C42C4EDF}"/>
              </a:ext>
            </a:extLst>
          </p:cNvPr>
          <p:cNvSpPr>
            <a:spLocks noGrp="1"/>
          </p:cNvSpPr>
          <p:nvPr>
            <p:ph type="title"/>
          </p:nvPr>
        </p:nvSpPr>
        <p:spPr>
          <a:xfrm>
            <a:off x="650874" y="217084"/>
            <a:ext cx="7610922" cy="411480"/>
          </a:xfrm>
        </p:spPr>
        <p:txBody>
          <a:bodyPr>
            <a:noAutofit/>
          </a:bodyPr>
          <a:lstStyle/>
          <a:p>
            <a:r>
              <a:rPr lang="en-US" sz="2200"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Small Spacecraft Technology Program Objectives</a:t>
            </a:r>
          </a:p>
        </p:txBody>
      </p:sp>
      <p:pic>
        <p:nvPicPr>
          <p:cNvPr id="6" name="Picture Placeholder 6" descr="A satellite in space with a black background&#10;&#10;Description automatically generated">
            <a:extLst>
              <a:ext uri="{FF2B5EF4-FFF2-40B4-BE49-F238E27FC236}">
                <a16:creationId xmlns:a16="http://schemas.microsoft.com/office/drawing/2014/main" id="{2A65F9A5-B2BB-75D6-BB90-9DE3AB642B2B}"/>
              </a:ext>
            </a:extLst>
          </p:cNvPr>
          <p:cNvPicPr>
            <a:picLocks noChangeAspect="1"/>
          </p:cNvPicPr>
          <p:nvPr/>
        </p:nvPicPr>
        <p:blipFill rotWithShape="1">
          <a:blip r:embed="rId3">
            <a:alphaModFix/>
          </a:blip>
          <a:srcRect l="9257" t="36008" r="33332" b="12962"/>
          <a:stretch/>
        </p:blipFill>
        <p:spPr>
          <a:xfrm>
            <a:off x="3474720" y="1464520"/>
            <a:ext cx="5669280" cy="2834640"/>
          </a:xfrm>
          <a:prstGeom prst="rect">
            <a:avLst/>
          </a:prstGeom>
          <a:effectLst>
            <a:outerShdw blurRad="2926" algn="ctr" rotWithShape="0">
              <a:srgbClr val="000000">
                <a:alpha val="61122"/>
              </a:srgbClr>
            </a:outerShdw>
          </a:effectLst>
        </p:spPr>
      </p:pic>
      <p:sp>
        <p:nvSpPr>
          <p:cNvPr id="9" name="Content Placeholder 1">
            <a:extLst>
              <a:ext uri="{FF2B5EF4-FFF2-40B4-BE49-F238E27FC236}">
                <a16:creationId xmlns:a16="http://schemas.microsoft.com/office/drawing/2014/main" id="{A1DD3804-6FF2-3A2E-1A3B-AA12C43F833B}"/>
              </a:ext>
            </a:extLst>
          </p:cNvPr>
          <p:cNvSpPr>
            <a:spLocks noGrp="1"/>
          </p:cNvSpPr>
          <p:nvPr>
            <p:ph idx="1"/>
          </p:nvPr>
        </p:nvSpPr>
        <p:spPr>
          <a:xfrm>
            <a:off x="108066" y="2273444"/>
            <a:ext cx="6949440" cy="2516850"/>
          </a:xfrm>
        </p:spPr>
        <p:txBody>
          <a:bodyPr anchor="ctr">
            <a:noAutofit/>
          </a:bodyPr>
          <a:lstStyle/>
          <a:p>
            <a:pPr marL="231775" indent="-223838">
              <a:buFont typeface="Arial" panose="020B0604020202020204" pitchFamily="34" charset="0"/>
              <a:buChar char="•"/>
            </a:pP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Enable execution of missions at much lower cost than previously possible. </a:t>
            </a:r>
          </a:p>
          <a:p>
            <a:pPr marL="214304" indent="-214304">
              <a:buFont typeface="Arial" panose="020B0604020202020204" pitchFamily="34" charset="0"/>
              <a:buChar char="•"/>
            </a:pP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Substantially reduce time required for development of spacecraft. </a:t>
            </a:r>
          </a:p>
          <a:p>
            <a:pPr marL="214304" indent="-214304">
              <a:buFont typeface="Arial" panose="020B0604020202020204" pitchFamily="34" charset="0"/>
              <a:buChar char="•"/>
            </a:pP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Enable and demonstrate new mission architectures.</a:t>
            </a:r>
          </a:p>
          <a:p>
            <a:pPr marL="214304" indent="-214304">
              <a:buFont typeface="Arial" panose="020B0604020202020204" pitchFamily="34" charset="0"/>
              <a:buChar char="•"/>
            </a:pP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Expand the capability of small spacecraft to execute missions at new destinations and in challenging new environments. </a:t>
            </a:r>
          </a:p>
          <a:p>
            <a:pPr marL="214304" indent="-214304">
              <a:buFont typeface="Arial" panose="020B0604020202020204" pitchFamily="34" charset="0"/>
              <a:buChar char="•"/>
            </a:pP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Enable the augmentation of existing assets and future missions with </a:t>
            </a:r>
          </a:p>
          <a:p>
            <a:pPr marL="231775"/>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supporting small spacecraft. </a:t>
            </a:r>
          </a:p>
        </p:txBody>
      </p:sp>
      <p:sp>
        <p:nvSpPr>
          <p:cNvPr id="7" name="TextBox 6">
            <a:extLst>
              <a:ext uri="{FF2B5EF4-FFF2-40B4-BE49-F238E27FC236}">
                <a16:creationId xmlns:a16="http://schemas.microsoft.com/office/drawing/2014/main" id="{719F1817-2B96-3446-29F9-7EB2E2739BAC}"/>
              </a:ext>
            </a:extLst>
          </p:cNvPr>
          <p:cNvSpPr txBox="1"/>
          <p:nvPr/>
        </p:nvSpPr>
        <p:spPr>
          <a:xfrm>
            <a:off x="108066" y="881660"/>
            <a:ext cx="8725882" cy="1477328"/>
          </a:xfrm>
          <a:prstGeom prst="rect">
            <a:avLst/>
          </a:prstGeom>
          <a:noFill/>
        </p:spPr>
        <p:txBody>
          <a:bodyPr wrap="square" rtlCol="0">
            <a:spAutoFit/>
          </a:bodyPr>
          <a:lstStyle/>
          <a:p>
            <a:r>
              <a:rPr lang="en-US" sz="1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Small Spacecraft Technology program expands U.S. capability to execute unique missions through rapid development and demonstration of capabilities for small spacecraft applicable to exploration, science and the commercial space sector.</a:t>
            </a:r>
          </a:p>
          <a:p>
            <a:endParaRPr lang="en-US" dirty="0"/>
          </a:p>
        </p:txBody>
      </p:sp>
      <p:sp>
        <p:nvSpPr>
          <p:cNvPr id="8" name="TextBox 7">
            <a:extLst>
              <a:ext uri="{FF2B5EF4-FFF2-40B4-BE49-F238E27FC236}">
                <a16:creationId xmlns:a16="http://schemas.microsoft.com/office/drawing/2014/main" id="{1EC66CBF-307A-AE1D-C09C-B52C2EA2F918}"/>
              </a:ext>
            </a:extLst>
          </p:cNvPr>
          <p:cNvSpPr txBox="1"/>
          <p:nvPr/>
        </p:nvSpPr>
        <p:spPr>
          <a:xfrm>
            <a:off x="7496722" y="4299160"/>
            <a:ext cx="1337226" cy="400110"/>
          </a:xfrm>
          <a:prstGeom prst="rect">
            <a:avLst/>
          </a:prstGeom>
          <a:noFill/>
        </p:spPr>
        <p:txBody>
          <a:bodyPr wrap="none" rtlCol="0">
            <a:spAutoFit/>
          </a:bodyPr>
          <a:lstStyle/>
          <a:p>
            <a:r>
              <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Starling Spacecraft</a:t>
            </a:r>
          </a:p>
          <a:p>
            <a:r>
              <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 NASA</a:t>
            </a:r>
          </a:p>
        </p:txBody>
      </p:sp>
    </p:spTree>
    <p:extLst>
      <p:ext uri="{BB962C8B-B14F-4D97-AF65-F5344CB8AC3E}">
        <p14:creationId xmlns:p14="http://schemas.microsoft.com/office/powerpoint/2010/main" val="3993466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709" y="81430"/>
            <a:ext cx="7610922" cy="411480"/>
          </a:xfrm>
        </p:spPr>
        <p:txBody>
          <a:bodyPr>
            <a:noAutofit/>
          </a:bodyPr>
          <a:lstStyle/>
          <a:p>
            <a:r>
              <a:rPr lang="en-US" sz="2400" dirty="0">
                <a:latin typeface="Helvetica Neue" panose="02000503000000020004" pitchFamily="2" charset="0"/>
                <a:ea typeface="Helvetica Neue" panose="02000503000000020004" pitchFamily="2" charset="0"/>
                <a:cs typeface="Helvetica Neue" panose="02000503000000020004" pitchFamily="2" charset="0"/>
              </a:rPr>
              <a:t>NASA Organizational Chart </a:t>
            </a:r>
          </a:p>
        </p:txBody>
      </p:sp>
      <p:sp>
        <p:nvSpPr>
          <p:cNvPr id="3" name="Slide Number Placeholder 2"/>
          <p:cNvSpPr>
            <a:spLocks noGrp="1"/>
          </p:cNvSpPr>
          <p:nvPr>
            <p:ph type="sldNum" sz="quarter" idx="4"/>
          </p:nvPr>
        </p:nvSpPr>
        <p:spPr/>
        <p:txBody>
          <a:bodyPr/>
          <a:lstStyle/>
          <a:p>
            <a:fld id="{919F2107-1728-CF4B-B9CE-67131BF22805}" type="slidenum">
              <a:rPr lang="en-US" smtClean="0"/>
              <a:pPr/>
              <a:t>3</a:t>
            </a:fld>
            <a:endParaRPr lang="en-US"/>
          </a:p>
        </p:txBody>
      </p:sp>
      <p:sp>
        <p:nvSpPr>
          <p:cNvPr id="8" name="Rectangle 7">
            <a:extLst>
              <a:ext uri="{FF2B5EF4-FFF2-40B4-BE49-F238E27FC236}">
                <a16:creationId xmlns:a16="http://schemas.microsoft.com/office/drawing/2014/main" id="{9F8CB8CF-7FC4-0C40-A59B-0BEF2549E33D}"/>
              </a:ext>
            </a:extLst>
          </p:cNvPr>
          <p:cNvSpPr/>
          <p:nvPr/>
        </p:nvSpPr>
        <p:spPr>
          <a:xfrm>
            <a:off x="0" y="-9144"/>
            <a:ext cx="9153144" cy="7223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6C60E70-9AC0-1843-84A7-74FC0AA4137F}"/>
              </a:ext>
            </a:extLst>
          </p:cNvPr>
          <p:cNvPicPr>
            <a:picLocks noChangeAspect="1"/>
          </p:cNvPicPr>
          <p:nvPr/>
        </p:nvPicPr>
        <p:blipFill rotWithShape="1">
          <a:blip r:embed="rId3"/>
          <a:srcRect l="25001" t="23112" r="27000" b="21773"/>
          <a:stretch/>
        </p:blipFill>
        <p:spPr>
          <a:xfrm>
            <a:off x="709654" y="-10010"/>
            <a:ext cx="7958772" cy="5140510"/>
          </a:xfrm>
          <a:prstGeom prst="rect">
            <a:avLst/>
          </a:prstGeom>
        </p:spPr>
      </p:pic>
      <p:sp>
        <p:nvSpPr>
          <p:cNvPr id="9" name="Rectangle 8">
            <a:extLst>
              <a:ext uri="{FF2B5EF4-FFF2-40B4-BE49-F238E27FC236}">
                <a16:creationId xmlns:a16="http://schemas.microsoft.com/office/drawing/2014/main" id="{B8C73BE6-A3BA-7943-A34F-B7724E1E17F1}"/>
              </a:ext>
            </a:extLst>
          </p:cNvPr>
          <p:cNvSpPr/>
          <p:nvPr/>
        </p:nvSpPr>
        <p:spPr>
          <a:xfrm>
            <a:off x="155448" y="4718304"/>
            <a:ext cx="941832" cy="375620"/>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0812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893" y="143392"/>
            <a:ext cx="8115183"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Space Technology Mission Directorate Organizational Chart </a:t>
            </a:r>
          </a:p>
        </p:txBody>
      </p:sp>
      <p:sp>
        <p:nvSpPr>
          <p:cNvPr id="3" name="Slide Number Placeholder 2"/>
          <p:cNvSpPr>
            <a:spLocks noGrp="1"/>
          </p:cNvSpPr>
          <p:nvPr>
            <p:ph type="sldNum" sz="quarter" idx="4"/>
          </p:nvPr>
        </p:nvSpPr>
        <p:spPr/>
        <p:txBody>
          <a:bodyPr/>
          <a:lstStyle/>
          <a:p>
            <a:fld id="{919F2107-1728-CF4B-B9CE-67131BF22805}" type="slidenum">
              <a:rPr lang="en-US" smtClean="0"/>
              <a:pPr/>
              <a:t>4</a:t>
            </a:fld>
            <a:endParaRPr lang="en-US"/>
          </a:p>
        </p:txBody>
      </p:sp>
      <p:sp>
        <p:nvSpPr>
          <p:cNvPr id="9" name="Rectangle 8">
            <a:extLst>
              <a:ext uri="{FF2B5EF4-FFF2-40B4-BE49-F238E27FC236}">
                <a16:creationId xmlns:a16="http://schemas.microsoft.com/office/drawing/2014/main" id="{B8C73BE6-A3BA-7943-A34F-B7724E1E17F1}"/>
              </a:ext>
            </a:extLst>
          </p:cNvPr>
          <p:cNvSpPr/>
          <p:nvPr/>
        </p:nvSpPr>
        <p:spPr>
          <a:xfrm>
            <a:off x="155448" y="4718304"/>
            <a:ext cx="941832" cy="375620"/>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0BAE7C8-BAEA-4B91-33CA-13D9938F1390}"/>
              </a:ext>
            </a:extLst>
          </p:cNvPr>
          <p:cNvPicPr>
            <a:picLocks noChangeAspect="1"/>
          </p:cNvPicPr>
          <p:nvPr/>
        </p:nvPicPr>
        <p:blipFill rotWithShape="1">
          <a:blip r:embed="rId3"/>
          <a:srcRect t="7451" b="-286"/>
          <a:stretch/>
        </p:blipFill>
        <p:spPr>
          <a:xfrm>
            <a:off x="1479365" y="723206"/>
            <a:ext cx="6118413" cy="4389120"/>
          </a:xfrm>
          <a:prstGeom prst="rect">
            <a:avLst/>
          </a:prstGeom>
        </p:spPr>
      </p:pic>
    </p:spTree>
    <p:extLst>
      <p:ext uri="{BB962C8B-B14F-4D97-AF65-F5344CB8AC3E}">
        <p14:creationId xmlns:p14="http://schemas.microsoft.com/office/powerpoint/2010/main" val="3390024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9F4CA4-CC70-FFA8-FE3A-92EE2AF4A7C0}"/>
              </a:ext>
            </a:extLst>
          </p:cNvPr>
          <p:cNvPicPr>
            <a:picLocks noChangeAspect="1"/>
          </p:cNvPicPr>
          <p:nvPr/>
        </p:nvPicPr>
        <p:blipFill>
          <a:blip r:embed="rId2"/>
          <a:stretch>
            <a:fillRect/>
          </a:stretch>
        </p:blipFill>
        <p:spPr>
          <a:xfrm>
            <a:off x="0" y="0"/>
            <a:ext cx="9326880" cy="5246370"/>
          </a:xfrm>
          <a:prstGeom prst="rect">
            <a:avLst/>
          </a:prstGeom>
        </p:spPr>
      </p:pic>
    </p:spTree>
    <p:extLst>
      <p:ext uri="{BB962C8B-B14F-4D97-AF65-F5344CB8AC3E}">
        <p14:creationId xmlns:p14="http://schemas.microsoft.com/office/powerpoint/2010/main" val="1232824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B5A7F6-30ED-0A4F-B2B7-CAE7C42C4EDF}"/>
              </a:ext>
            </a:extLst>
          </p:cNvPr>
          <p:cNvSpPr>
            <a:spLocks noGrp="1"/>
          </p:cNvSpPr>
          <p:nvPr>
            <p:ph type="title"/>
          </p:nvPr>
        </p:nvSpPr>
        <p:spPr>
          <a:xfrm>
            <a:off x="1224862" y="81430"/>
            <a:ext cx="6560858"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2023-2025 Launch Schedule</a:t>
            </a:r>
          </a:p>
        </p:txBody>
      </p:sp>
      <p:sp>
        <p:nvSpPr>
          <p:cNvPr id="4" name="Slide Number Placeholder 3">
            <a:extLst>
              <a:ext uri="{FF2B5EF4-FFF2-40B4-BE49-F238E27FC236}">
                <a16:creationId xmlns:a16="http://schemas.microsoft.com/office/drawing/2014/main" id="{DEA68B5D-62D3-CC4E-BF92-DADCE3C1A9DB}"/>
              </a:ext>
            </a:extLst>
          </p:cNvPr>
          <p:cNvSpPr>
            <a:spLocks noGrp="1"/>
          </p:cNvSpPr>
          <p:nvPr>
            <p:ph type="sldNum" sz="quarter" idx="4294967295"/>
          </p:nvPr>
        </p:nvSpPr>
        <p:spPr/>
        <p:txBody>
          <a:bodyPr/>
          <a:lstStyle/>
          <a:p>
            <a:fld id="{919F2107-1728-CF4B-B9CE-67131BF22805}" type="slidenum">
              <a:rPr lang="en-US" smtClean="0"/>
              <a:pPr/>
              <a:t>6</a:t>
            </a:fld>
            <a:endParaRPr lang="en-US"/>
          </a:p>
        </p:txBody>
      </p:sp>
      <p:graphicFrame>
        <p:nvGraphicFramePr>
          <p:cNvPr id="9" name="Table 9">
            <a:extLst>
              <a:ext uri="{FF2B5EF4-FFF2-40B4-BE49-F238E27FC236}">
                <a16:creationId xmlns:a16="http://schemas.microsoft.com/office/drawing/2014/main" id="{715A729C-3171-A345-B406-57F7F51576CA}"/>
              </a:ext>
            </a:extLst>
          </p:cNvPr>
          <p:cNvGraphicFramePr>
            <a:graphicFrameLocks noGrp="1"/>
          </p:cNvGraphicFramePr>
          <p:nvPr>
            <p:ph idx="1"/>
            <p:extLst>
              <p:ext uri="{D42A27DB-BD31-4B8C-83A1-F6EECF244321}">
                <p14:modId xmlns:p14="http://schemas.microsoft.com/office/powerpoint/2010/main" val="2456546748"/>
              </p:ext>
            </p:extLst>
          </p:nvPr>
        </p:nvGraphicFramePr>
        <p:xfrm>
          <a:off x="99082" y="687225"/>
          <a:ext cx="8947412" cy="4175760"/>
        </p:xfrm>
        <a:graphic>
          <a:graphicData uri="http://schemas.openxmlformats.org/drawingml/2006/table">
            <a:tbl>
              <a:tblPr firstRow="1" bandRow="1">
                <a:tableStyleId>{073A0DAA-6AF3-43AB-8588-CEC1D06C72B9}</a:tableStyleId>
              </a:tblPr>
              <a:tblGrid>
                <a:gridCol w="6579304">
                  <a:extLst>
                    <a:ext uri="{9D8B030D-6E8A-4147-A177-3AD203B41FA5}">
                      <a16:colId xmlns:a16="http://schemas.microsoft.com/office/drawing/2014/main" val="3644830350"/>
                    </a:ext>
                  </a:extLst>
                </a:gridCol>
                <a:gridCol w="2368108">
                  <a:extLst>
                    <a:ext uri="{9D8B030D-6E8A-4147-A177-3AD203B41FA5}">
                      <a16:colId xmlns:a16="http://schemas.microsoft.com/office/drawing/2014/main" val="2967176382"/>
                    </a:ext>
                  </a:extLst>
                </a:gridCol>
              </a:tblGrid>
              <a:tr h="297416">
                <a:tc>
                  <a:txBody>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Technology Demonstrations</a:t>
                      </a:r>
                    </a:p>
                  </a:txBody>
                  <a:tcPr>
                    <a:solidFill>
                      <a:schemeClr val="tx1">
                        <a:lumMod val="65000"/>
                        <a:lumOff val="35000"/>
                      </a:schemeClr>
                    </a:solidFill>
                  </a:tcPr>
                </a:tc>
                <a:tc>
                  <a:txBody>
                    <a:bodyPr/>
                    <a:lstStyle/>
                    <a:p>
                      <a:r>
                        <a:rPr lang="en-US" sz="1400">
                          <a:latin typeface="Helvetica Neue" panose="02000503000000020004" pitchFamily="2" charset="0"/>
                          <a:ea typeface="Helvetica Neue" panose="02000503000000020004" pitchFamily="2" charset="0"/>
                          <a:cs typeface="Helvetica Neue" panose="02000503000000020004" pitchFamily="2" charset="0"/>
                        </a:rPr>
                        <a:t>Launch Timeframe</a:t>
                      </a:r>
                    </a:p>
                  </a:txBody>
                  <a:tcPr>
                    <a:solidFill>
                      <a:schemeClr val="tx1">
                        <a:lumMod val="65000"/>
                        <a:lumOff val="35000"/>
                      </a:schemeClr>
                    </a:solidFill>
                  </a:tcPr>
                </a:tc>
                <a:extLst>
                  <a:ext uri="{0D108BD9-81ED-4DB2-BD59-A6C34878D82A}">
                    <a16:rowId xmlns:a16="http://schemas.microsoft.com/office/drawing/2014/main" val="1112532020"/>
                  </a:ext>
                </a:extLst>
              </a:tr>
              <a:tr h="267674">
                <a:tc>
                  <a:txBody>
                    <a:bodyPr/>
                    <a:lstStyle/>
                    <a:p>
                      <a:r>
                        <a:rPr lang="en-US" sz="14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Starling</a:t>
                      </a:r>
                      <a:r>
                        <a:rPr lang="en-US" sz="14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en-US" sz="14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D</a:t>
                      </a:r>
                      <a:r>
                        <a:rPr lang="en-US" sz="1400" b="0" i="1"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rPr>
                        <a:t>emonstration of Autonomous Swarm Technologies</a:t>
                      </a:r>
                      <a:endParaRPr lang="en-US" sz="1400" b="0" i="0"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Launched July 17, 2023</a:t>
                      </a:r>
                    </a:p>
                  </a:txBody>
                  <a:tcPr/>
                </a:tc>
                <a:extLst>
                  <a:ext uri="{0D108BD9-81ED-4DB2-BD59-A6C34878D82A}">
                    <a16:rowId xmlns:a16="http://schemas.microsoft.com/office/drawing/2014/main" val="158580249"/>
                  </a:ext>
                </a:extLst>
              </a:tr>
              <a:tr h="267674">
                <a:tc>
                  <a:txBody>
                    <a:bodyPr/>
                    <a:lstStyle/>
                    <a:p>
                      <a:r>
                        <a:rPr lang="en-US" sz="14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R5 (S2 and S4): </a:t>
                      </a:r>
                      <a:r>
                        <a:rPr lang="en-US" sz="1400" b="0" i="1" u="none" strike="noStrike" kern="1200" dirty="0">
                          <a:solidFill>
                            <a:schemeClr val="dk1"/>
                          </a:solidFill>
                          <a:effectLst/>
                          <a:latin typeface="Helvetica Neue" panose="02000503000000020004" pitchFamily="2" charset="0"/>
                          <a:ea typeface="Helvetica Neue" panose="02000503000000020004" pitchFamily="2" charset="0"/>
                          <a:cs typeface="Helvetica Neue" panose="02000503000000020004" pitchFamily="2" charset="0"/>
                        </a:rPr>
                        <a:t>Rapid Technology Maturation</a:t>
                      </a:r>
                      <a:endParaRPr lang="en-US" sz="1400" b="1"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Q1 2024</a:t>
                      </a:r>
                    </a:p>
                  </a:txBody>
                  <a:tcPr/>
                </a:tc>
                <a:extLst>
                  <a:ext uri="{0D108BD9-81ED-4DB2-BD59-A6C34878D82A}">
                    <a16:rowId xmlns:a16="http://schemas.microsoft.com/office/drawing/2014/main" val="3683673101"/>
                  </a:ext>
                </a:extLst>
              </a:tr>
              <a:tr h="267674">
                <a:tc>
                  <a:txBody>
                    <a:bodyPr/>
                    <a:lstStyle/>
                    <a:p>
                      <a:r>
                        <a:rPr lang="en-US" sz="14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R5 (S3 and S5): </a:t>
                      </a:r>
                      <a:r>
                        <a:rPr lang="en-US" sz="1400" b="0" i="1" u="none" strike="noStrike" kern="1200" dirty="0">
                          <a:solidFill>
                            <a:schemeClr val="dk1"/>
                          </a:solidFill>
                          <a:effectLst/>
                          <a:latin typeface="Helvetica Neue" panose="02000503000000020004" pitchFamily="2" charset="0"/>
                          <a:ea typeface="Helvetica Neue" panose="02000503000000020004" pitchFamily="2" charset="0"/>
                          <a:cs typeface="Helvetica Neue" panose="02000503000000020004" pitchFamily="2" charset="0"/>
                        </a:rPr>
                        <a:t>Rapid Technology Maturation </a:t>
                      </a:r>
                      <a:endParaRPr lang="en-US" sz="1400" b="1"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Q1 2024</a:t>
                      </a:r>
                    </a:p>
                  </a:txBody>
                  <a:tcPr/>
                </a:tc>
                <a:extLst>
                  <a:ext uri="{0D108BD9-81ED-4DB2-BD59-A6C34878D82A}">
                    <a16:rowId xmlns:a16="http://schemas.microsoft.com/office/drawing/2014/main" val="39549620"/>
                  </a:ext>
                </a:extLst>
              </a:tr>
              <a:tr h="267674">
                <a:tc>
                  <a:txBody>
                    <a:bodyPr/>
                    <a:lstStyle/>
                    <a:p>
                      <a:r>
                        <a:rPr lang="en-US" sz="14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PY4: </a:t>
                      </a:r>
                      <a:r>
                        <a:rPr lang="en-US" sz="14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Four CubeSat Swarm of </a:t>
                      </a:r>
                      <a:r>
                        <a:rPr lang="en-US" sz="1400" b="0" i="1" dirty="0" err="1">
                          <a:solidFill>
                            <a:schemeClr val="tx1"/>
                          </a:solidFill>
                          <a:latin typeface="Helvetica Neue" panose="02000503000000020004" pitchFamily="2" charset="0"/>
                          <a:ea typeface="Helvetica Neue" panose="02000503000000020004" pitchFamily="2" charset="0"/>
                          <a:cs typeface="Helvetica Neue" panose="02000503000000020004" pitchFamily="2" charset="0"/>
                        </a:rPr>
                        <a:t>PYCubed</a:t>
                      </a:r>
                      <a:r>
                        <a:rPr lang="en-US" sz="14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-Based Spacecraft</a:t>
                      </a:r>
                    </a:p>
                  </a:txBody>
                  <a:tcPr/>
                </a:tc>
                <a:tc>
                  <a:txBody>
                    <a:bodyPr/>
                    <a:lstStyle/>
                    <a:p>
                      <a:r>
                        <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NET 1 Feb 2024</a:t>
                      </a:r>
                    </a:p>
                  </a:txBody>
                  <a:tcPr/>
                </a:tc>
                <a:extLst>
                  <a:ext uri="{0D108BD9-81ED-4DB2-BD59-A6C34878D82A}">
                    <a16:rowId xmlns:a16="http://schemas.microsoft.com/office/drawing/2014/main" val="2651049739"/>
                  </a:ext>
                </a:extLst>
              </a:tr>
              <a:tr h="267674">
                <a:tc>
                  <a:txBody>
                    <a:bodyPr/>
                    <a:lstStyle/>
                    <a:p>
                      <a:r>
                        <a:rPr lang="en-US" sz="14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DUPLEX: </a:t>
                      </a:r>
                      <a:r>
                        <a:rPr lang="en-US" sz="14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Dual Propulsion Experiment</a:t>
                      </a:r>
                    </a:p>
                  </a:txBody>
                  <a:tcPr/>
                </a:tc>
                <a:tc>
                  <a:txBody>
                    <a:bodyPr/>
                    <a:lstStyle/>
                    <a:p>
                      <a:r>
                        <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1 Feb 2024 </a:t>
                      </a:r>
                    </a:p>
                  </a:txBody>
                  <a:tcPr/>
                </a:tc>
                <a:extLst>
                  <a:ext uri="{0D108BD9-81ED-4DB2-BD59-A6C34878D82A}">
                    <a16:rowId xmlns:a16="http://schemas.microsoft.com/office/drawing/2014/main" val="589476955"/>
                  </a:ext>
                </a:extLst>
              </a:tr>
              <a:tr h="267674">
                <a:tc>
                  <a:txBody>
                    <a:bodyPr/>
                    <a:lstStyle/>
                    <a:p>
                      <a:r>
                        <a:rPr lang="en-US" sz="14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ACS3</a:t>
                      </a:r>
                      <a:r>
                        <a:rPr lang="en-US" sz="14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en-US" sz="14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Advanced Composite Solar Sail System</a:t>
                      </a:r>
                    </a:p>
                  </a:txBody>
                  <a:tcPr/>
                </a:tc>
                <a:tc>
                  <a:txBody>
                    <a:bodyPr/>
                    <a:lstStyle/>
                    <a:p>
                      <a:r>
                        <a:rPr lang="en-US" sz="1400" b="0" i="0"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rPr>
                        <a:t>Mar 2024</a:t>
                      </a:r>
                      <a:endPar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1499479792"/>
                  </a:ext>
                </a:extLst>
              </a:tr>
              <a:tr h="267674">
                <a:tc>
                  <a:txBody>
                    <a:bodyPr/>
                    <a:lstStyle/>
                    <a:p>
                      <a:r>
                        <a:rPr lang="en-US" sz="14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PTD-4: </a:t>
                      </a:r>
                      <a:r>
                        <a:rPr lang="en-US" sz="14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Pathfinder Technology Demonstrator-4: Payload</a:t>
                      </a:r>
                      <a:r>
                        <a:rPr lang="en-US" sz="14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p>
                    <a:p>
                      <a:r>
                        <a:rPr lang="en-US" sz="14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LISA-T </a:t>
                      </a:r>
                      <a:r>
                        <a:rPr lang="en-US" sz="1400" b="0" i="1"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rPr>
                        <a:t>High-Power Deployable Solar Array Antenna</a:t>
                      </a:r>
                      <a:endParaRPr lang="en-US" sz="14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NET Jun 2024</a:t>
                      </a:r>
                    </a:p>
                  </a:txBody>
                  <a:tcPr/>
                </a:tc>
                <a:extLst>
                  <a:ext uri="{0D108BD9-81ED-4DB2-BD59-A6C34878D82A}">
                    <a16:rowId xmlns:a16="http://schemas.microsoft.com/office/drawing/2014/main" val="2033698807"/>
                  </a:ext>
                </a:extLst>
              </a:tr>
              <a:tr h="267674">
                <a:tc>
                  <a:txBody>
                    <a:body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PTD-R: </a:t>
                      </a:r>
                      <a:r>
                        <a:rPr lang="en-US" sz="1400" i="1" dirty="0">
                          <a:latin typeface="Helvetica Neue" panose="02000503000000020004" pitchFamily="2" charset="0"/>
                          <a:ea typeface="Helvetica Neue" panose="02000503000000020004" pitchFamily="2" charset="0"/>
                          <a:cs typeface="Helvetica Neue" panose="02000503000000020004" pitchFamily="2" charset="0"/>
                        </a:rPr>
                        <a:t>Monolithic UV/SWIR/VIS Camera</a:t>
                      </a:r>
                    </a:p>
                  </a:txBody>
                  <a:tcPr/>
                </a:tc>
                <a:tc>
                  <a:txBody>
                    <a:bodyPr/>
                    <a:lstStyle/>
                    <a:p>
                      <a:r>
                        <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NET Jun 2024</a:t>
                      </a:r>
                    </a:p>
                  </a:txBody>
                  <a:tcPr/>
                </a:tc>
                <a:extLst>
                  <a:ext uri="{0D108BD9-81ED-4DB2-BD59-A6C34878D82A}">
                    <a16:rowId xmlns:a16="http://schemas.microsoft.com/office/drawing/2014/main" val="3137285508"/>
                  </a:ext>
                </a:extLst>
              </a:tr>
              <a:tr h="267674">
                <a:tc>
                  <a:txBody>
                    <a:bodyPr/>
                    <a:lstStyle/>
                    <a:p>
                      <a:r>
                        <a:rPr lang="en-US" sz="14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Courier: </a:t>
                      </a:r>
                      <a:r>
                        <a:rPr lang="en-US" sz="1400" b="0" i="1" u="none" strike="noStrike" kern="1200" dirty="0">
                          <a:solidFill>
                            <a:schemeClr val="dk1"/>
                          </a:solidFill>
                          <a:effectLst/>
                          <a:latin typeface="Helvetica Neue" panose="02000503000000020004" pitchFamily="2" charset="0"/>
                          <a:ea typeface="Helvetica Neue" panose="02000503000000020004" pitchFamily="2" charset="0"/>
                          <a:cs typeface="Helvetica Neue" panose="02000503000000020004" pitchFamily="2" charset="0"/>
                        </a:rPr>
                        <a:t>Solar Electric Propulsion Module</a:t>
                      </a:r>
                      <a:endParaRPr lang="en-US" sz="1400" b="1"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Oct 2024</a:t>
                      </a:r>
                    </a:p>
                  </a:txBody>
                  <a:tcPr/>
                </a:tc>
                <a:extLst>
                  <a:ext uri="{0D108BD9-81ED-4DB2-BD59-A6C34878D82A}">
                    <a16:rowId xmlns:a16="http://schemas.microsoft.com/office/drawing/2014/main" val="2560188226"/>
                  </a:ext>
                </a:extLst>
              </a:tr>
              <a:tr h="267674">
                <a:tc>
                  <a:txBody>
                    <a:bodyPr/>
                    <a:lstStyle/>
                    <a:p>
                      <a:r>
                        <a:rPr lang="en-US" sz="1400" b="1" i="0" dirty="0" err="1">
                          <a:solidFill>
                            <a:schemeClr val="tx1"/>
                          </a:solidFill>
                          <a:latin typeface="Helvetica Neue" panose="02000503000000020004" pitchFamily="2" charset="0"/>
                          <a:ea typeface="Helvetica Neue" panose="02000503000000020004" pitchFamily="2" charset="0"/>
                          <a:cs typeface="Helvetica Neue" panose="02000503000000020004" pitchFamily="2" charset="0"/>
                        </a:rPr>
                        <a:t>DiskSat</a:t>
                      </a:r>
                      <a:r>
                        <a:rPr lang="en-US" sz="14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en-US" sz="14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2D, High-Power, High-Aperture Maneuverable Spacecraft</a:t>
                      </a:r>
                    </a:p>
                  </a:txBody>
                  <a:tcPr/>
                </a:tc>
                <a:tc>
                  <a:txBody>
                    <a:bodyPr/>
                    <a:lstStyle/>
                    <a:p>
                      <a:r>
                        <a:rPr lang="en-US" sz="1400" b="0" i="0"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rPr>
                        <a:t>Q4 / CY2024</a:t>
                      </a:r>
                      <a:endPar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282509914"/>
                  </a:ext>
                </a:extLst>
              </a:tr>
              <a:tr h="267674">
                <a:tc>
                  <a:txBody>
                    <a:bodyPr/>
                    <a:lstStyle/>
                    <a:p>
                      <a:r>
                        <a:rPr lang="en-US" sz="14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CLICK B/C</a:t>
                      </a:r>
                      <a:r>
                        <a:rPr lang="en-US" sz="14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en-US" sz="14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CubeSat Laser Infrared </a:t>
                      </a:r>
                      <a:r>
                        <a:rPr lang="en-US" sz="1400" i="1" dirty="0" err="1">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CrossLinK</a:t>
                      </a:r>
                      <a:endParaRPr lang="en-US" sz="14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NET Dec 2024</a:t>
                      </a:r>
                    </a:p>
                  </a:txBody>
                  <a:tcPr/>
                </a:tc>
                <a:extLst>
                  <a:ext uri="{0D108BD9-81ED-4DB2-BD59-A6C34878D82A}">
                    <a16:rowId xmlns:a16="http://schemas.microsoft.com/office/drawing/2014/main" val="847878202"/>
                  </a:ext>
                </a:extLst>
              </a:tr>
              <a:tr h="267674">
                <a:tc>
                  <a:txBody>
                    <a:bodyPr/>
                    <a:lstStyle/>
                    <a:p>
                      <a:r>
                        <a:rPr lang="en-US" sz="14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GPDM</a:t>
                      </a:r>
                      <a:r>
                        <a:rPr lang="en-US" sz="14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en-US" sz="1400" b="0" i="1" u="none" strike="noStrike" kern="1200" dirty="0">
                          <a:solidFill>
                            <a:schemeClr val="dk1"/>
                          </a:solidFill>
                          <a:effectLst/>
                          <a:latin typeface="Helvetica Neue" panose="02000503000000020004" pitchFamily="2" charset="0"/>
                          <a:ea typeface="Helvetica Neue" panose="02000503000000020004" pitchFamily="2" charset="0"/>
                          <a:cs typeface="Helvetica Neue" panose="02000503000000020004" pitchFamily="2" charset="0"/>
                        </a:rPr>
                        <a:t>Green Propulsion Dual Mode</a:t>
                      </a:r>
                      <a:endParaRPr lang="en-US" sz="14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4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1st Half 2025</a:t>
                      </a:r>
                    </a:p>
                  </a:txBody>
                  <a:tcPr/>
                </a:tc>
                <a:extLst>
                  <a:ext uri="{0D108BD9-81ED-4DB2-BD59-A6C34878D82A}">
                    <a16:rowId xmlns:a16="http://schemas.microsoft.com/office/drawing/2014/main" val="1370887097"/>
                  </a:ext>
                </a:extLst>
              </a:tr>
            </a:tbl>
          </a:graphicData>
        </a:graphic>
      </p:graphicFrame>
    </p:spTree>
    <p:extLst>
      <p:ext uri="{BB962C8B-B14F-4D97-AF65-F5344CB8AC3E}">
        <p14:creationId xmlns:p14="http://schemas.microsoft.com/office/powerpoint/2010/main" val="3706456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0140" y="-9184"/>
            <a:ext cx="7132868" cy="662512"/>
          </a:xfrm>
        </p:spPr>
        <p:txBody>
          <a:bodyPr>
            <a:normAutofit/>
          </a:bodyPr>
          <a:lstStyle/>
          <a:p>
            <a:r>
              <a:rPr lang="en-US" sz="2200" dirty="0"/>
              <a:t>Spacecraft at End of Mission in 2023</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7</a:t>
            </a:fld>
            <a:endParaRPr lang="en-US"/>
          </a:p>
        </p:txBody>
      </p:sp>
      <p:sp>
        <p:nvSpPr>
          <p:cNvPr id="11" name="TextBox 10"/>
          <p:cNvSpPr txBox="1"/>
          <p:nvPr/>
        </p:nvSpPr>
        <p:spPr>
          <a:xfrm>
            <a:off x="4337596" y="2823110"/>
            <a:ext cx="4816256" cy="2308324"/>
          </a:xfrm>
          <a:prstGeom prst="rect">
            <a:avLst/>
          </a:prstGeom>
          <a:noFill/>
        </p:spPr>
        <p:txBody>
          <a:bodyPr wrap="square" lIns="91440" tIns="45720" rIns="41148" bIns="45720" rtlCol="0" anchor="t">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Lunar Flashlight</a:t>
            </a:r>
          </a:p>
          <a:p>
            <a:pPr algn="ctr"/>
            <a:r>
              <a:rPr lang="en-US" sz="1600" b="1" dirty="0">
                <a:solidFill>
                  <a:schemeClr val="accent1">
                    <a:lumMod val="40000"/>
                    <a:lumOff val="60000"/>
                  </a:schemeClr>
                </a:solidFill>
                <a:latin typeface="Helvetica Neue"/>
                <a:ea typeface="Helvetica Neue" panose="02000503000000020004" pitchFamily="2" charset="0"/>
                <a:cs typeface="Helvetica Neue" panose="02000503000000020004" pitchFamily="2" charset="0"/>
              </a:rPr>
              <a:t>Launched : December 11, 2022</a:t>
            </a:r>
          </a:p>
          <a:p>
            <a:pPr algn="ctr"/>
            <a:r>
              <a:rPr lang="en-US" sz="1600" b="1" dirty="0">
                <a:solidFill>
                  <a:schemeClr val="accent1">
                    <a:lumMod val="40000"/>
                    <a:lumOff val="60000"/>
                  </a:schemeClr>
                </a:solidFill>
                <a:latin typeface="Helvetica Neue"/>
                <a:ea typeface="Helvetica Neue" panose="02000503000000020004" pitchFamily="2" charset="0"/>
                <a:cs typeface="Helvetica Neue" panose="02000503000000020004" pitchFamily="2" charset="0"/>
              </a:rPr>
              <a:t>End of Mission:  May 11, 2023</a:t>
            </a:r>
          </a:p>
          <a:p>
            <a:pPr algn="ctr"/>
            <a:endPar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Spacecraft unable to generate enough thrust to </a:t>
            </a:r>
            <a:r>
              <a:rPr lang="en-US" sz="1600" b="0" i="0" dirty="0">
                <a:solidFill>
                  <a:schemeClr val="bg1"/>
                </a:solidFill>
                <a:effectLst/>
                <a:latin typeface="Helvetica Neue" panose="02000503000000020004" pitchFamily="2" charset="0"/>
              </a:rPr>
              <a:t>complete maneuvers to stay in the Earth-Moon system</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to search for </a:t>
            </a:r>
            <a:r>
              <a:rPr lang="en-US" sz="1600" b="0" i="0" dirty="0">
                <a:solidFill>
                  <a:schemeClr val="bg1"/>
                </a:solidFill>
                <a:effectLst/>
                <a:latin typeface="Helvetica Neue" panose="02000503000000020004" pitchFamily="2" charset="0"/>
              </a:rPr>
              <a:t>surface ice in the permanently shadowed craters of the South Pole.</a:t>
            </a:r>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 name="Picture 4">
            <a:extLst>
              <a:ext uri="{FF2B5EF4-FFF2-40B4-BE49-F238E27FC236}">
                <a16:creationId xmlns:a16="http://schemas.microsoft.com/office/drawing/2014/main" id="{407431AC-79D8-8848-8AD6-C5452A2956EC}"/>
              </a:ext>
            </a:extLst>
          </p:cNvPr>
          <p:cNvPicPr>
            <a:picLocks noChangeAspect="1"/>
          </p:cNvPicPr>
          <p:nvPr/>
        </p:nvPicPr>
        <p:blipFill rotWithShape="1">
          <a:blip r:embed="rId3"/>
          <a:srcRect t="15852" b="16315"/>
          <a:stretch/>
        </p:blipFill>
        <p:spPr>
          <a:xfrm>
            <a:off x="4858284" y="695661"/>
            <a:ext cx="3954179" cy="2011680"/>
          </a:xfrm>
          <a:prstGeom prst="rect">
            <a:avLst/>
          </a:prstGeom>
        </p:spPr>
      </p:pic>
      <p:sp>
        <p:nvSpPr>
          <p:cNvPr id="13" name="TextBox 12">
            <a:extLst>
              <a:ext uri="{FF2B5EF4-FFF2-40B4-BE49-F238E27FC236}">
                <a16:creationId xmlns:a16="http://schemas.microsoft.com/office/drawing/2014/main" id="{F0690C18-01B6-3F4B-A08D-6A2B9A46D55A}"/>
              </a:ext>
            </a:extLst>
          </p:cNvPr>
          <p:cNvSpPr txBox="1"/>
          <p:nvPr/>
        </p:nvSpPr>
        <p:spPr>
          <a:xfrm>
            <a:off x="5621602" y="4847467"/>
            <a:ext cx="2255520"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NASA/JPL-Caltech</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 name="Slide Number Placeholder 2">
            <a:extLst>
              <a:ext uri="{FF2B5EF4-FFF2-40B4-BE49-F238E27FC236}">
                <a16:creationId xmlns:a16="http://schemas.microsoft.com/office/drawing/2014/main" id="{79FC72BC-9899-2443-89C1-1C910721ADFB}"/>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7</a:t>
            </a:fld>
            <a:endParaRPr lang="en-US"/>
          </a:p>
        </p:txBody>
      </p:sp>
      <p:sp>
        <p:nvSpPr>
          <p:cNvPr id="4" name="TextBox 3">
            <a:extLst>
              <a:ext uri="{FF2B5EF4-FFF2-40B4-BE49-F238E27FC236}">
                <a16:creationId xmlns:a16="http://schemas.microsoft.com/office/drawing/2014/main" id="{14B482FF-270D-C657-6029-BE7C6208CF91}"/>
              </a:ext>
            </a:extLst>
          </p:cNvPr>
          <p:cNvSpPr txBox="1"/>
          <p:nvPr/>
        </p:nvSpPr>
        <p:spPr>
          <a:xfrm>
            <a:off x="-36127" y="2725450"/>
            <a:ext cx="4500548" cy="2123658"/>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CubeSat Proximity Operations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Demonstration (CPOD) </a:t>
            </a:r>
          </a:p>
          <a:p>
            <a:pPr algn="ctr"/>
            <a:r>
              <a:rPr lang="en-US" sz="1600" b="1" dirty="0">
                <a:solidFill>
                  <a:schemeClr val="accent1">
                    <a:lumMod val="40000"/>
                    <a:lumOff val="60000"/>
                  </a:schemeClr>
                </a:solidFill>
                <a:latin typeface="Helvetica Neue" panose="02000503000000020004" pitchFamily="2" charset="0"/>
                <a:ea typeface="Helvetica Neue" panose="02000503000000020004" pitchFamily="2" charset="0"/>
                <a:cs typeface="Helvetica Neue" panose="02000503000000020004" pitchFamily="2" charset="0"/>
              </a:rPr>
              <a:t>Launched: May 25, 2022</a:t>
            </a:r>
          </a:p>
          <a:p>
            <a:pPr algn="ctr"/>
            <a:r>
              <a:rPr lang="en-US" sz="1600" b="1" dirty="0">
                <a:solidFill>
                  <a:schemeClr val="accent1">
                    <a:lumMod val="40000"/>
                    <a:lumOff val="60000"/>
                  </a:schemeClr>
                </a:solidFill>
                <a:latin typeface="Helvetica Neue" panose="02000503000000020004" pitchFamily="2" charset="0"/>
                <a:ea typeface="Helvetica Neue" panose="02000503000000020004" pitchFamily="2" charset="0"/>
                <a:cs typeface="Helvetica Neue" panose="02000503000000020004" pitchFamily="2" charset="0"/>
              </a:rPr>
              <a:t>End of Mission: June 30, 2023</a:t>
            </a:r>
          </a:p>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500" b="0" i="0" dirty="0">
                <a:solidFill>
                  <a:schemeClr val="bg1"/>
                </a:solidFill>
                <a:effectLst/>
                <a:latin typeface="Helvetica Neue" panose="02000503000000020004" pitchFamily="2" charset="0"/>
              </a:rPr>
              <a:t>The mission was unable to demonstrate rendezvous, proximity operations and docking (RPOD) maneuvers as planned due to challenges with propulsion and GNC subsystems.</a:t>
            </a:r>
            <a:endParaRPr lang="en-US" sz="15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7" name="Picture 6" descr="A picture containing indoor&#10;&#10;Description automatically generated">
            <a:extLst>
              <a:ext uri="{FF2B5EF4-FFF2-40B4-BE49-F238E27FC236}">
                <a16:creationId xmlns:a16="http://schemas.microsoft.com/office/drawing/2014/main" id="{AD50F8B0-97E2-7557-086A-793E068C3977}"/>
              </a:ext>
            </a:extLst>
          </p:cNvPr>
          <p:cNvPicPr>
            <a:picLocks noChangeAspect="1"/>
          </p:cNvPicPr>
          <p:nvPr/>
        </p:nvPicPr>
        <p:blipFill rotWithShape="1">
          <a:blip r:embed="rId4"/>
          <a:srcRect l="36054" t="32656" r="-489" b="16910"/>
          <a:stretch/>
        </p:blipFill>
        <p:spPr>
          <a:xfrm>
            <a:off x="269998" y="688394"/>
            <a:ext cx="3995879" cy="2011680"/>
          </a:xfrm>
          <a:prstGeom prst="rect">
            <a:avLst/>
          </a:prstGeom>
        </p:spPr>
      </p:pic>
      <p:sp>
        <p:nvSpPr>
          <p:cNvPr id="8" name="TextBox 7">
            <a:extLst>
              <a:ext uri="{FF2B5EF4-FFF2-40B4-BE49-F238E27FC236}">
                <a16:creationId xmlns:a16="http://schemas.microsoft.com/office/drawing/2014/main" id="{D2D27F01-8DEB-70F4-8249-6CB183B5391C}"/>
              </a:ext>
            </a:extLst>
          </p:cNvPr>
          <p:cNvSpPr txBox="1"/>
          <p:nvPr/>
        </p:nvSpPr>
        <p:spPr>
          <a:xfrm>
            <a:off x="867894" y="4847185"/>
            <a:ext cx="2907665" cy="246221"/>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Terran Orbital Corporation </a:t>
            </a:r>
          </a:p>
        </p:txBody>
      </p:sp>
    </p:spTree>
    <p:extLst>
      <p:ext uri="{BB962C8B-B14F-4D97-AF65-F5344CB8AC3E}">
        <p14:creationId xmlns:p14="http://schemas.microsoft.com/office/powerpoint/2010/main" val="1115370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9713" y="-29200"/>
            <a:ext cx="7858265" cy="662512"/>
          </a:xfrm>
        </p:spPr>
        <p:txBody>
          <a:bodyPr>
            <a:normAutofit/>
          </a:bodyPr>
          <a:lstStyle/>
          <a:p>
            <a:r>
              <a:rPr lang="en-US" sz="2400" dirty="0"/>
              <a:t>On-Orbit U-Class Technology Demonstration Missions </a:t>
            </a:r>
            <a:r>
              <a:rPr lang="en-US" sz="2200" dirty="0"/>
              <a:t> </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8</a:t>
            </a:fld>
            <a:endParaRPr lang="en-US"/>
          </a:p>
        </p:txBody>
      </p:sp>
      <p:sp>
        <p:nvSpPr>
          <p:cNvPr id="17" name="TextBox 16">
            <a:extLst>
              <a:ext uri="{FF2B5EF4-FFF2-40B4-BE49-F238E27FC236}">
                <a16:creationId xmlns:a16="http://schemas.microsoft.com/office/drawing/2014/main" id="{A93BED13-5B42-894E-9FA7-DF3D68A17B93}"/>
              </a:ext>
            </a:extLst>
          </p:cNvPr>
          <p:cNvSpPr txBox="1"/>
          <p:nvPr/>
        </p:nvSpPr>
        <p:spPr>
          <a:xfrm>
            <a:off x="311754" y="2639137"/>
            <a:ext cx="4083631" cy="2337563"/>
          </a:xfrm>
          <a:prstGeom prst="rect">
            <a:avLst/>
          </a:prstGeom>
          <a:noFill/>
        </p:spPr>
        <p:txBody>
          <a:bodyPr wrap="square" lIns="91440" tIns="45720" rIns="41148" bIns="45720" rtlCol="0" anchor="t">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CAPSTONE</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Launched: June 28, 2022</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Status: Ongoing</a:t>
            </a:r>
          </a:p>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latin typeface="Helvetica Neue"/>
                <a:ea typeface="Helvetica Neue" panose="02000503000000020004" pitchFamily="2" charset="0"/>
                <a:cs typeface="Helvetica Neue" panose="02000503000000020004" pitchFamily="2" charset="0"/>
              </a:rPr>
              <a:t>Demonstrate ability to enter and maintain a near rectilinear halo orbit around the Moon. Demonstrate one &amp; two way ranging and autonomous spacecraft navigation</a:t>
            </a:r>
          </a:p>
          <a:p>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endParaRPr lang="en-US" sz="990" dirty="0">
              <a:solidFill>
                <a:schemeClr val="bg1"/>
              </a:solidFill>
              <a:latin typeface="Helvetica"/>
              <a:ea typeface="Helvetica Neue" charset="0"/>
              <a:cs typeface="Helvetica"/>
            </a:endParaRPr>
          </a:p>
        </p:txBody>
      </p:sp>
      <p:sp>
        <p:nvSpPr>
          <p:cNvPr id="14" name="TextBox 13">
            <a:extLst>
              <a:ext uri="{FF2B5EF4-FFF2-40B4-BE49-F238E27FC236}">
                <a16:creationId xmlns:a16="http://schemas.microsoft.com/office/drawing/2014/main" id="{196DD4CE-4FF9-1343-B4C6-56B112DB92F3}"/>
              </a:ext>
            </a:extLst>
          </p:cNvPr>
          <p:cNvSpPr txBox="1"/>
          <p:nvPr/>
        </p:nvSpPr>
        <p:spPr>
          <a:xfrm>
            <a:off x="339367" y="4666907"/>
            <a:ext cx="4083631" cy="246221"/>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a:t>
            </a:r>
          </a:p>
        </p:txBody>
      </p:sp>
      <p:sp>
        <p:nvSpPr>
          <p:cNvPr id="15" name="Slide Number Placeholder 2">
            <a:extLst>
              <a:ext uri="{FF2B5EF4-FFF2-40B4-BE49-F238E27FC236}">
                <a16:creationId xmlns:a16="http://schemas.microsoft.com/office/drawing/2014/main" id="{79FC72BC-9899-2443-89C1-1C910721ADFB}"/>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8</a:t>
            </a:fld>
            <a:endParaRPr lang="en-US"/>
          </a:p>
        </p:txBody>
      </p:sp>
      <p:pic>
        <p:nvPicPr>
          <p:cNvPr id="6" name="Picture 5" descr="A picture containing text, indoor&#10;&#10;Description automatically generated">
            <a:extLst>
              <a:ext uri="{FF2B5EF4-FFF2-40B4-BE49-F238E27FC236}">
                <a16:creationId xmlns:a16="http://schemas.microsoft.com/office/drawing/2014/main" id="{BB6A9242-7AB6-7FC3-6826-1EEDBABBE247}"/>
              </a:ext>
            </a:extLst>
          </p:cNvPr>
          <p:cNvPicPr>
            <a:picLocks noChangeAspect="1"/>
          </p:cNvPicPr>
          <p:nvPr/>
        </p:nvPicPr>
        <p:blipFill rotWithShape="1">
          <a:blip r:embed="rId5"/>
          <a:srcRect l="7041" t="24954" r="2471" b="8516"/>
          <a:stretch/>
        </p:blipFill>
        <p:spPr>
          <a:xfrm>
            <a:off x="335512" y="623885"/>
            <a:ext cx="4062092" cy="2011680"/>
          </a:xfrm>
          <a:prstGeom prst="rect">
            <a:avLst/>
          </a:prstGeom>
        </p:spPr>
      </p:pic>
      <p:sp>
        <p:nvSpPr>
          <p:cNvPr id="4" name="TextBox 3">
            <a:extLst>
              <a:ext uri="{FF2B5EF4-FFF2-40B4-BE49-F238E27FC236}">
                <a16:creationId xmlns:a16="http://schemas.microsoft.com/office/drawing/2014/main" id="{CE8AD609-4ACF-B57E-DE69-FC098525BA82}"/>
              </a:ext>
            </a:extLst>
          </p:cNvPr>
          <p:cNvSpPr txBox="1"/>
          <p:nvPr/>
        </p:nvSpPr>
        <p:spPr>
          <a:xfrm>
            <a:off x="4408374" y="2639137"/>
            <a:ext cx="4587044" cy="1908215"/>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Pathfinder Technology Demonstrator (PTD-3)</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Launched: May 25, 2022</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Status: Ongoing</a:t>
            </a:r>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Demonstrate </a:t>
            </a:r>
            <a:r>
              <a:rPr lang="en-US" sz="1600"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TeraByte</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InfraRed Delivery (TBIRD) technology for high-bandwidth laser communications. Demonstrated 200 gigabit per second data downlink rate on April 28.</a:t>
            </a:r>
          </a:p>
        </p:txBody>
      </p:sp>
      <p:sp>
        <p:nvSpPr>
          <p:cNvPr id="8" name="TextBox 7">
            <a:extLst>
              <a:ext uri="{FF2B5EF4-FFF2-40B4-BE49-F238E27FC236}">
                <a16:creationId xmlns:a16="http://schemas.microsoft.com/office/drawing/2014/main" id="{83101FED-4406-722A-0955-3D5627275EA9}"/>
              </a:ext>
            </a:extLst>
          </p:cNvPr>
          <p:cNvSpPr txBox="1"/>
          <p:nvPr/>
        </p:nvSpPr>
        <p:spPr>
          <a:xfrm>
            <a:off x="5424108" y="4677584"/>
            <a:ext cx="2654711" cy="246221"/>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Animation Credits: NASA</a:t>
            </a:r>
          </a:p>
        </p:txBody>
      </p:sp>
      <p:pic>
        <p:nvPicPr>
          <p:cNvPr id="9" name="ptd3 communicate r2.mp4" descr="ptd3 communicate r2.mp4">
            <a:hlinkClick r:id="" action="ppaction://media"/>
            <a:extLst>
              <a:ext uri="{FF2B5EF4-FFF2-40B4-BE49-F238E27FC236}">
                <a16:creationId xmlns:a16="http://schemas.microsoft.com/office/drawing/2014/main" id="{F89A2655-FCE3-CBB1-3033-66A6DDA9165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t="4091" r="29253" b="28576"/>
          <a:stretch/>
        </p:blipFill>
        <p:spPr>
          <a:xfrm>
            <a:off x="4746398" y="605628"/>
            <a:ext cx="3691580" cy="2011680"/>
          </a:xfrm>
          <a:prstGeom prst="rect">
            <a:avLst/>
          </a:prstGeom>
        </p:spPr>
      </p:pic>
    </p:spTree>
    <p:extLst>
      <p:ext uri="{BB962C8B-B14F-4D97-AF65-F5344CB8AC3E}">
        <p14:creationId xmlns:p14="http://schemas.microsoft.com/office/powerpoint/2010/main" val="125413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satellite in space with a black background&#10;&#10;Description automatically generated">
            <a:extLst>
              <a:ext uri="{FF2B5EF4-FFF2-40B4-BE49-F238E27FC236}">
                <a16:creationId xmlns:a16="http://schemas.microsoft.com/office/drawing/2014/main" id="{03A46408-4418-74D8-955F-C16344567BD3}"/>
              </a:ext>
            </a:extLst>
          </p:cNvPr>
          <p:cNvPicPr>
            <a:picLocks noGrp="1" noChangeAspect="1"/>
          </p:cNvPicPr>
          <p:nvPr>
            <p:ph type="pic" idx="1"/>
          </p:nvPr>
        </p:nvPicPr>
        <p:blipFill rotWithShape="1">
          <a:blip r:embed="rId2"/>
          <a:srcRect t="25111" b="10889"/>
          <a:stretch/>
        </p:blipFill>
        <p:spPr>
          <a:xfrm>
            <a:off x="3" y="637491"/>
            <a:ext cx="9143999" cy="3291840"/>
          </a:xfrm>
        </p:spPr>
      </p:pic>
      <p:sp>
        <p:nvSpPr>
          <p:cNvPr id="3" name="Title 2">
            <a:extLst>
              <a:ext uri="{FF2B5EF4-FFF2-40B4-BE49-F238E27FC236}">
                <a16:creationId xmlns:a16="http://schemas.microsoft.com/office/drawing/2014/main" id="{5A5F1C70-BB30-6EDF-1FE4-89DAAD393E70}"/>
              </a:ext>
            </a:extLst>
          </p:cNvPr>
          <p:cNvSpPr>
            <a:spLocks noGrp="1"/>
          </p:cNvSpPr>
          <p:nvPr>
            <p:ph type="title"/>
          </p:nvPr>
        </p:nvSpPr>
        <p:spPr>
          <a:xfrm>
            <a:off x="151473" y="3558781"/>
            <a:ext cx="8843946" cy="259977"/>
          </a:xfrm>
        </p:spPr>
        <p:txBody>
          <a:bodyPr>
            <a:noAutofit/>
          </a:bodyPr>
          <a:lstStyle/>
          <a:p>
            <a:r>
              <a:rPr lang="en-US" sz="2400" dirty="0">
                <a:latin typeface="Helvetica Neue" panose="02000503000000020004" pitchFamily="2" charset="0"/>
                <a:ea typeface="Helvetica Neue" panose="02000503000000020004" pitchFamily="2" charset="0"/>
                <a:cs typeface="Helvetica Neue" panose="02000503000000020004" pitchFamily="2" charset="0"/>
              </a:rPr>
              <a:t>Starling</a:t>
            </a:r>
          </a:p>
        </p:txBody>
      </p:sp>
      <p:sp>
        <p:nvSpPr>
          <p:cNvPr id="4" name="Text Placeholder 3">
            <a:extLst>
              <a:ext uri="{FF2B5EF4-FFF2-40B4-BE49-F238E27FC236}">
                <a16:creationId xmlns:a16="http://schemas.microsoft.com/office/drawing/2014/main" id="{E6CE9E6D-0556-EB7C-EE58-0A5701D36C5F}"/>
              </a:ext>
            </a:extLst>
          </p:cNvPr>
          <p:cNvSpPr>
            <a:spLocks noGrp="1"/>
          </p:cNvSpPr>
          <p:nvPr>
            <p:ph type="body" sz="half" idx="2"/>
          </p:nvPr>
        </p:nvSpPr>
        <p:spPr>
          <a:xfrm>
            <a:off x="151474" y="3826694"/>
            <a:ext cx="8843947" cy="1050429"/>
          </a:xfrm>
        </p:spPr>
        <p:txBody>
          <a:bodyPr>
            <a:noAutofit/>
          </a:bodyPr>
          <a:lstStyle/>
          <a:p>
            <a:pPr algn="l"/>
            <a:r>
              <a:rPr lang="en-US" sz="1600" dirty="0">
                <a:latin typeface="Helvetica Neue" panose="02000503000000020004" pitchFamily="2" charset="0"/>
                <a:ea typeface="Helvetica Neue" panose="02000503000000020004" pitchFamily="2" charset="0"/>
                <a:cs typeface="Helvetica Neue" panose="02000503000000020004" pitchFamily="2" charset="0"/>
              </a:rPr>
              <a:t>Starling’s four 6U CubeSats launched on </a:t>
            </a:r>
            <a:r>
              <a:rPr lang="en-US" sz="1600" b="0" i="0" dirty="0">
                <a:effectLst/>
                <a:latin typeface="Helvetica Neue" panose="02000503000000020004" pitchFamily="2" charset="0"/>
                <a:ea typeface="Helvetica Neue" panose="02000503000000020004" pitchFamily="2" charset="0"/>
                <a:cs typeface="Helvetica Neue" panose="02000503000000020004" pitchFamily="2" charset="0"/>
              </a:rPr>
              <a:t>July 17, 2023 from Rocket Lab Launch Complex 1 in </a:t>
            </a:r>
            <a:r>
              <a:rPr lang="en-US" sz="1600" b="0" i="0" dirty="0" err="1">
                <a:effectLst/>
                <a:latin typeface="Helvetica Neue" panose="02000503000000020004" pitchFamily="2" charset="0"/>
                <a:ea typeface="Helvetica Neue" panose="02000503000000020004" pitchFamily="2" charset="0"/>
                <a:cs typeface="Helvetica Neue" panose="02000503000000020004" pitchFamily="2" charset="0"/>
              </a:rPr>
              <a:t>Mahia</a:t>
            </a:r>
            <a:r>
              <a:rPr lang="en-US" sz="1600" b="0" i="0" dirty="0">
                <a:effectLst/>
                <a:latin typeface="Helvetica Neue" panose="02000503000000020004" pitchFamily="2" charset="0"/>
                <a:ea typeface="Helvetica Neue" panose="02000503000000020004" pitchFamily="2" charset="0"/>
                <a:cs typeface="Helvetica Neue" panose="02000503000000020004" pitchFamily="2" charset="0"/>
              </a:rPr>
              <a:t>, New Zealand. Starling will test swarm maneuver planning and execution, communications networking, relative navigation, and autonomous coordination between spacecraft.         Image Credits: NASA.   Inset Image Credits: Rocket Lab</a:t>
            </a:r>
          </a:p>
          <a:p>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Slide Number Placeholder 4">
            <a:extLst>
              <a:ext uri="{FF2B5EF4-FFF2-40B4-BE49-F238E27FC236}">
                <a16:creationId xmlns:a16="http://schemas.microsoft.com/office/drawing/2014/main" id="{2B80A51D-7A38-E696-E51A-A4A48DC6098C}"/>
              </a:ext>
            </a:extLst>
          </p:cNvPr>
          <p:cNvSpPr>
            <a:spLocks noGrp="1"/>
          </p:cNvSpPr>
          <p:nvPr>
            <p:ph type="sldNum" sz="quarter" idx="4"/>
          </p:nvPr>
        </p:nvSpPr>
        <p:spPr/>
        <p:txBody>
          <a:bodyPr/>
          <a:lstStyle/>
          <a:p>
            <a:fld id="{919F2107-1728-CF4B-B9CE-67131BF22805}" type="slidenum">
              <a:rPr lang="en-US" smtClean="0"/>
              <a:pPr/>
              <a:t>9</a:t>
            </a:fld>
            <a:endParaRPr lang="en-US"/>
          </a:p>
        </p:txBody>
      </p:sp>
      <p:pic>
        <p:nvPicPr>
          <p:cNvPr id="9" name="Picture 8" descr="A machine in a room&#10;&#10;Description automatically generated">
            <a:extLst>
              <a:ext uri="{FF2B5EF4-FFF2-40B4-BE49-F238E27FC236}">
                <a16:creationId xmlns:a16="http://schemas.microsoft.com/office/drawing/2014/main" id="{85F99543-121A-FB8B-0284-AA5F1D786B18}"/>
              </a:ext>
            </a:extLst>
          </p:cNvPr>
          <p:cNvPicPr>
            <a:picLocks noChangeAspect="1"/>
          </p:cNvPicPr>
          <p:nvPr/>
        </p:nvPicPr>
        <p:blipFill rotWithShape="1">
          <a:blip r:embed="rId3"/>
          <a:srcRect l="5647" r="14984"/>
          <a:stretch/>
        </p:blipFill>
        <p:spPr>
          <a:xfrm>
            <a:off x="6505703" y="1622541"/>
            <a:ext cx="2261115" cy="2137664"/>
          </a:xfrm>
          <a:prstGeom prst="rect">
            <a:avLst/>
          </a:prstGeom>
          <a:ln w="38100">
            <a:solidFill>
              <a:schemeClr val="bg1"/>
            </a:solidFill>
          </a:ln>
        </p:spPr>
      </p:pic>
      <p:sp>
        <p:nvSpPr>
          <p:cNvPr id="2" name="Title 1">
            <a:extLst>
              <a:ext uri="{FF2B5EF4-FFF2-40B4-BE49-F238E27FC236}">
                <a16:creationId xmlns:a16="http://schemas.microsoft.com/office/drawing/2014/main" id="{07650F1B-3EAC-4510-2967-9AB0D05D3A4A}"/>
              </a:ext>
            </a:extLst>
          </p:cNvPr>
          <p:cNvSpPr txBox="1">
            <a:spLocks/>
          </p:cNvSpPr>
          <p:nvPr/>
        </p:nvSpPr>
        <p:spPr>
          <a:xfrm>
            <a:off x="297080" y="124690"/>
            <a:ext cx="7858265" cy="537821"/>
          </a:xfrm>
          <a:prstGeom prst="rect">
            <a:avLst/>
          </a:prstGeom>
        </p:spPr>
        <p:txBody>
          <a:bodyPr anchor="b">
            <a:noAutofit/>
          </a:bodyPr>
          <a:lstStyle>
            <a:lvl1pPr algn="l" defTabSz="411480" rtl="0" eaLnBrk="1" latinLnBrk="0" hangingPunct="1">
              <a:spcBef>
                <a:spcPct val="0"/>
              </a:spcBef>
              <a:buNone/>
              <a:defRPr sz="1260" b="1" kern="1200">
                <a:solidFill>
                  <a:schemeClr val="bg1"/>
                </a:solidFill>
                <a:latin typeface="Helvetica"/>
                <a:ea typeface="+mj-ea"/>
                <a:cs typeface="Helvetica"/>
              </a:defRPr>
            </a:lvl1pPr>
          </a:lstStyle>
          <a:p>
            <a:r>
              <a:rPr lang="en-US" sz="2400" b="0" dirty="0"/>
              <a:t>On-Orbit U-Class Technology Demonstration Missions  </a:t>
            </a:r>
          </a:p>
        </p:txBody>
      </p:sp>
    </p:spTree>
    <p:extLst>
      <p:ext uri="{BB962C8B-B14F-4D97-AF65-F5344CB8AC3E}">
        <p14:creationId xmlns:p14="http://schemas.microsoft.com/office/powerpoint/2010/main" val="2298434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B80A51D-7A38-E696-E51A-A4A48DC6098C}"/>
              </a:ext>
            </a:extLst>
          </p:cNvPr>
          <p:cNvSpPr>
            <a:spLocks noGrp="1"/>
          </p:cNvSpPr>
          <p:nvPr>
            <p:ph type="sldNum" sz="quarter" idx="4"/>
          </p:nvPr>
        </p:nvSpPr>
        <p:spPr/>
        <p:txBody>
          <a:bodyPr/>
          <a:lstStyle/>
          <a:p>
            <a:fld id="{919F2107-1728-CF4B-B9CE-67131BF22805}" type="slidenum">
              <a:rPr lang="en-US" smtClean="0"/>
              <a:pPr/>
              <a:t>10</a:t>
            </a:fld>
            <a:endParaRPr lang="en-US"/>
          </a:p>
        </p:txBody>
      </p:sp>
      <p:sp>
        <p:nvSpPr>
          <p:cNvPr id="2" name="Title 1">
            <a:extLst>
              <a:ext uri="{FF2B5EF4-FFF2-40B4-BE49-F238E27FC236}">
                <a16:creationId xmlns:a16="http://schemas.microsoft.com/office/drawing/2014/main" id="{07650F1B-3EAC-4510-2967-9AB0D05D3A4A}"/>
              </a:ext>
            </a:extLst>
          </p:cNvPr>
          <p:cNvSpPr txBox="1">
            <a:spLocks/>
          </p:cNvSpPr>
          <p:nvPr/>
        </p:nvSpPr>
        <p:spPr>
          <a:xfrm>
            <a:off x="297080" y="124690"/>
            <a:ext cx="7858265" cy="537821"/>
          </a:xfrm>
          <a:prstGeom prst="rect">
            <a:avLst/>
          </a:prstGeom>
        </p:spPr>
        <p:txBody>
          <a:bodyPr anchor="b">
            <a:noAutofit/>
          </a:bodyPr>
          <a:lstStyle>
            <a:lvl1pPr algn="l" defTabSz="411480" rtl="0" eaLnBrk="1" latinLnBrk="0" hangingPunct="1">
              <a:spcBef>
                <a:spcPct val="0"/>
              </a:spcBef>
              <a:buNone/>
              <a:defRPr sz="1260" b="1" kern="1200">
                <a:solidFill>
                  <a:schemeClr val="bg1"/>
                </a:solidFill>
                <a:latin typeface="Helvetica"/>
                <a:ea typeface="+mj-ea"/>
                <a:cs typeface="Helvetica"/>
              </a:defRPr>
            </a:lvl1pPr>
          </a:lstStyle>
          <a:p>
            <a:r>
              <a:rPr lang="en-US" sz="2400" b="0" dirty="0"/>
              <a:t>On-Orbit U-Class Technology Demonstration Missions  </a:t>
            </a:r>
          </a:p>
        </p:txBody>
      </p:sp>
      <p:pic>
        <p:nvPicPr>
          <p:cNvPr id="17" name="Picture 16" descr="A satellite in space with text&#10;&#10;Description automatically generated">
            <a:extLst>
              <a:ext uri="{FF2B5EF4-FFF2-40B4-BE49-F238E27FC236}">
                <a16:creationId xmlns:a16="http://schemas.microsoft.com/office/drawing/2014/main" id="{4722D45F-765A-3D8F-CE7F-9F36B1393B8A}"/>
              </a:ext>
            </a:extLst>
          </p:cNvPr>
          <p:cNvPicPr>
            <a:picLocks noChangeAspect="1"/>
          </p:cNvPicPr>
          <p:nvPr/>
        </p:nvPicPr>
        <p:blipFill>
          <a:blip r:embed="rId2"/>
          <a:stretch>
            <a:fillRect/>
          </a:stretch>
        </p:blipFill>
        <p:spPr>
          <a:xfrm>
            <a:off x="685800" y="643461"/>
            <a:ext cx="7772400" cy="4208206"/>
          </a:xfrm>
          <a:prstGeom prst="rect">
            <a:avLst/>
          </a:prstGeom>
        </p:spPr>
      </p:pic>
      <p:sp>
        <p:nvSpPr>
          <p:cNvPr id="18" name="Rectangle 17">
            <a:extLst>
              <a:ext uri="{FF2B5EF4-FFF2-40B4-BE49-F238E27FC236}">
                <a16:creationId xmlns:a16="http://schemas.microsoft.com/office/drawing/2014/main" id="{2542BBBF-D5AC-B0E1-DBFF-7B0908E7919F}"/>
              </a:ext>
            </a:extLst>
          </p:cNvPr>
          <p:cNvSpPr/>
          <p:nvPr/>
        </p:nvSpPr>
        <p:spPr>
          <a:xfrm rot="20210382">
            <a:off x="1094137" y="1694587"/>
            <a:ext cx="6955750" cy="1754326"/>
          </a:xfrm>
          <a:prstGeom prst="rect">
            <a:avLst/>
          </a:prstGeom>
          <a:noFill/>
        </p:spPr>
        <p:txBody>
          <a:bodyPr wrap="none" lIns="91440" tIns="45720" rIns="91440" bIns="45720">
            <a:spAutoFit/>
          </a:bodyPr>
          <a:lstStyle/>
          <a:p>
            <a:pPr algn="ctr"/>
            <a:r>
              <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Please see separate </a:t>
            </a:r>
          </a:p>
          <a:p>
            <a:pPr algn="ctr"/>
            <a:r>
              <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animation file </a:t>
            </a:r>
          </a:p>
        </p:txBody>
      </p:sp>
    </p:spTree>
    <p:extLst>
      <p:ext uri="{BB962C8B-B14F-4D97-AF65-F5344CB8AC3E}">
        <p14:creationId xmlns:p14="http://schemas.microsoft.com/office/powerpoint/2010/main" val="169369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7385" y="72034"/>
            <a:ext cx="8182665" cy="577892"/>
          </a:xfrm>
        </p:spPr>
        <p:txBody>
          <a:bodyPr>
            <a:noAutofit/>
          </a:bodyPr>
          <a:lstStyle/>
          <a:p>
            <a:r>
              <a:rPr lang="en-US" sz="2000" dirty="0"/>
              <a:t>Upcoming U-Class Technology Demonstration Missions – 2023-2024</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11</a:t>
            </a:fld>
            <a:endParaRPr lang="en-US"/>
          </a:p>
        </p:txBody>
      </p:sp>
      <p:sp>
        <p:nvSpPr>
          <p:cNvPr id="4" name="Rectangle 2">
            <a:extLst>
              <a:ext uri="{FF2B5EF4-FFF2-40B4-BE49-F238E27FC236}">
                <a16:creationId xmlns:a16="http://schemas.microsoft.com/office/drawing/2014/main" id="{0EF28CEC-BF40-9A48-987B-FE2A4D4AD2CD}"/>
              </a:ext>
            </a:extLst>
          </p:cNvPr>
          <p:cNvSpPr>
            <a:spLocks noChangeArrowheads="1"/>
          </p:cNvSpPr>
          <p:nvPr/>
        </p:nvSpPr>
        <p:spPr bwMode="auto">
          <a:xfrm>
            <a:off x="4236781" y="56338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18" name="Slide Number Placeholder 2">
            <a:extLst>
              <a:ext uri="{FF2B5EF4-FFF2-40B4-BE49-F238E27FC236}">
                <a16:creationId xmlns:a16="http://schemas.microsoft.com/office/drawing/2014/main" id="{43332D7E-459D-AE41-B150-CF16BF01D54F}"/>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11</a:t>
            </a:fld>
            <a:endParaRPr lang="en-US"/>
          </a:p>
        </p:txBody>
      </p:sp>
      <p:sp>
        <p:nvSpPr>
          <p:cNvPr id="5" name="TextBox 4">
            <a:extLst>
              <a:ext uri="{FF2B5EF4-FFF2-40B4-BE49-F238E27FC236}">
                <a16:creationId xmlns:a16="http://schemas.microsoft.com/office/drawing/2014/main" id="{D314398A-3E97-C7CF-15E9-69AB3DA6D20B}"/>
              </a:ext>
            </a:extLst>
          </p:cNvPr>
          <p:cNvSpPr txBox="1"/>
          <p:nvPr/>
        </p:nvSpPr>
        <p:spPr>
          <a:xfrm>
            <a:off x="5485699" y="2657552"/>
            <a:ext cx="2907666" cy="861774"/>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PY4</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 Timeframe: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NET February 1, 2024</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7" name="TextBox 6">
            <a:extLst>
              <a:ext uri="{FF2B5EF4-FFF2-40B4-BE49-F238E27FC236}">
                <a16:creationId xmlns:a16="http://schemas.microsoft.com/office/drawing/2014/main" id="{677D66B7-073B-88FD-23ED-E31E8A8F3C47}"/>
              </a:ext>
            </a:extLst>
          </p:cNvPr>
          <p:cNvSpPr txBox="1"/>
          <p:nvPr/>
        </p:nvSpPr>
        <p:spPr>
          <a:xfrm>
            <a:off x="5240405" y="4591394"/>
            <a:ext cx="2851287"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a:t>
            </a:r>
            <a:r>
              <a:rPr lang="en-US" sz="1000" i="0" kern="1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Max Holliday, NASA Ames</a:t>
            </a:r>
            <a:endParaRPr lang="en-US" sz="1000" i="1" kern="1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9" name="Picture 18">
            <a:extLst>
              <a:ext uri="{FF2B5EF4-FFF2-40B4-BE49-F238E27FC236}">
                <a16:creationId xmlns:a16="http://schemas.microsoft.com/office/drawing/2014/main" id="{58BB2721-EDD5-7EAD-AC6E-6A8580BBA85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5685" y="563382"/>
            <a:ext cx="3219248" cy="2522086"/>
          </a:xfrm>
          <a:prstGeom prst="rect">
            <a:avLst/>
          </a:prstGeom>
          <a:noFill/>
          <a:ln>
            <a:noFill/>
          </a:ln>
        </p:spPr>
      </p:pic>
      <p:sp>
        <p:nvSpPr>
          <p:cNvPr id="20" name="TextBox 19">
            <a:extLst>
              <a:ext uri="{FF2B5EF4-FFF2-40B4-BE49-F238E27FC236}">
                <a16:creationId xmlns:a16="http://schemas.microsoft.com/office/drawing/2014/main" id="{D9D4524C-BFDF-45BD-B98C-3EFE7A3D7816}"/>
              </a:ext>
            </a:extLst>
          </p:cNvPr>
          <p:cNvSpPr txBox="1"/>
          <p:nvPr/>
        </p:nvSpPr>
        <p:spPr>
          <a:xfrm>
            <a:off x="4236781" y="3344143"/>
            <a:ext cx="4858535" cy="1231106"/>
          </a:xfrm>
          <a:prstGeom prst="rect">
            <a:avLst/>
          </a:prstGeom>
          <a:noFill/>
        </p:spPr>
        <p:txBody>
          <a:bodyPr wrap="square" rtlCol="0">
            <a:spAutoFit/>
          </a:bodyPr>
          <a:lstStyle/>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a:t>
            </a:r>
            <a:r>
              <a:rPr lang="en-US" sz="16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emonstrate low size, weight, power, and cost (</a:t>
            </a:r>
            <a:r>
              <a:rPr lang="en-US" sz="1600" dirty="0" err="1">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SWaP</a:t>
            </a:r>
            <a:r>
              <a:rPr lang="en-US" sz="16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-C) spacecraft-to-spacecraft ranging, </a:t>
            </a:r>
          </a:p>
          <a:p>
            <a:pPr algn="ctr"/>
            <a:r>
              <a:rPr lang="en-US" sz="16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on-orbit relative navigation, and coordinated simultaneous multi-point radiation measurements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23" name="Picture 22">
            <a:extLst>
              <a:ext uri="{FF2B5EF4-FFF2-40B4-BE49-F238E27FC236}">
                <a16:creationId xmlns:a16="http://schemas.microsoft.com/office/drawing/2014/main" id="{8BD4B021-D444-3B3D-CFC7-30A8FFEAE6B2}"/>
              </a:ext>
            </a:extLst>
          </p:cNvPr>
          <p:cNvPicPr>
            <a:picLocks noChangeAspect="1"/>
          </p:cNvPicPr>
          <p:nvPr/>
        </p:nvPicPr>
        <p:blipFill>
          <a:blip r:embed="rId4"/>
          <a:stretch>
            <a:fillRect/>
          </a:stretch>
        </p:blipFill>
        <p:spPr>
          <a:xfrm>
            <a:off x="187581" y="840381"/>
            <a:ext cx="3200781" cy="2374011"/>
          </a:xfrm>
          <a:prstGeom prst="rect">
            <a:avLst/>
          </a:prstGeom>
        </p:spPr>
      </p:pic>
      <p:sp>
        <p:nvSpPr>
          <p:cNvPr id="24" name="TextBox 23">
            <a:extLst>
              <a:ext uri="{FF2B5EF4-FFF2-40B4-BE49-F238E27FC236}">
                <a16:creationId xmlns:a16="http://schemas.microsoft.com/office/drawing/2014/main" id="{B71C4DC3-0D19-C228-F190-CDB45DF6CD02}"/>
              </a:ext>
            </a:extLst>
          </p:cNvPr>
          <p:cNvSpPr txBox="1"/>
          <p:nvPr/>
        </p:nvSpPr>
        <p:spPr>
          <a:xfrm>
            <a:off x="1269758" y="2563186"/>
            <a:ext cx="2907666" cy="861774"/>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R5</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 Timeframe: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CY 2024</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 name="TextBox 24">
            <a:extLst>
              <a:ext uri="{FF2B5EF4-FFF2-40B4-BE49-F238E27FC236}">
                <a16:creationId xmlns:a16="http://schemas.microsoft.com/office/drawing/2014/main" id="{986159D4-9CBC-EC35-7779-94C6772AE2D5}"/>
              </a:ext>
            </a:extLst>
          </p:cNvPr>
          <p:cNvSpPr txBox="1"/>
          <p:nvPr/>
        </p:nvSpPr>
        <p:spPr>
          <a:xfrm>
            <a:off x="1507125" y="4560918"/>
            <a:ext cx="1502764"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a:t>
            </a:r>
            <a:r>
              <a:rPr lang="en-US" sz="1000" i="0" kern="1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NASA</a:t>
            </a:r>
            <a:endParaRPr lang="en-US" sz="1000" i="1" kern="1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 name="TextBox 25">
            <a:extLst>
              <a:ext uri="{FF2B5EF4-FFF2-40B4-BE49-F238E27FC236}">
                <a16:creationId xmlns:a16="http://schemas.microsoft.com/office/drawing/2014/main" id="{4DFA3656-0B70-CDA2-1EE4-D13BB0A3F4D7}"/>
              </a:ext>
            </a:extLst>
          </p:cNvPr>
          <p:cNvSpPr txBox="1"/>
          <p:nvPr/>
        </p:nvSpPr>
        <p:spPr>
          <a:xfrm>
            <a:off x="65317" y="3350533"/>
            <a:ext cx="4386381" cy="1200329"/>
          </a:xfrm>
          <a:prstGeom prst="rect">
            <a:avLst/>
          </a:prstGeom>
          <a:noFill/>
        </p:spPr>
        <p:txBody>
          <a:bodyPr wrap="square" rtlCol="0">
            <a:spAutoFit/>
          </a:bodyPr>
          <a:lstStyle/>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Build and operate rapid, low-cost, highly-capable spacecraft platforms to demonstrate payloads of interest and technology relevant to human spaceflight .</a:t>
            </a:r>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552294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3350" y="72034"/>
            <a:ext cx="7886700" cy="577892"/>
          </a:xfrm>
        </p:spPr>
        <p:txBody>
          <a:bodyPr>
            <a:normAutofit/>
          </a:bodyPr>
          <a:lstStyle/>
          <a:p>
            <a:r>
              <a:rPr lang="en-US" sz="2100" dirty="0"/>
              <a:t>Upcoming U-Class Technology Demonstration Missions – 2024</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12</a:t>
            </a:fld>
            <a:endParaRPr lang="en-US"/>
          </a:p>
        </p:txBody>
      </p:sp>
      <p:sp>
        <p:nvSpPr>
          <p:cNvPr id="17" name="TextBox 16">
            <a:extLst>
              <a:ext uri="{FF2B5EF4-FFF2-40B4-BE49-F238E27FC236}">
                <a16:creationId xmlns:a16="http://schemas.microsoft.com/office/drawing/2014/main" id="{52432E51-C6B9-A847-A584-765DF7CFA829}"/>
              </a:ext>
            </a:extLst>
          </p:cNvPr>
          <p:cNvSpPr txBox="1"/>
          <p:nvPr/>
        </p:nvSpPr>
        <p:spPr>
          <a:xfrm>
            <a:off x="5982391" y="3710676"/>
            <a:ext cx="2862041" cy="1292662"/>
          </a:xfrm>
          <a:prstGeom prst="rect">
            <a:avLst/>
          </a:prstGeom>
          <a:noFill/>
        </p:spPr>
        <p:txBody>
          <a:bodyPr wrap="square" rtlCol="0">
            <a:spAutoFit/>
          </a:bodyPr>
          <a:lstStyle/>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Demonstrate a new type of UV and SWIR Telescope that may be used in a wide range of applications.</a:t>
            </a:r>
            <a:endPar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endPar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Rectangle 2">
            <a:extLst>
              <a:ext uri="{FF2B5EF4-FFF2-40B4-BE49-F238E27FC236}">
                <a16:creationId xmlns:a16="http://schemas.microsoft.com/office/drawing/2014/main" id="{0EF28CEC-BF40-9A48-987B-FE2A4D4AD2CD}"/>
              </a:ext>
            </a:extLst>
          </p:cNvPr>
          <p:cNvSpPr>
            <a:spLocks noChangeArrowheads="1"/>
          </p:cNvSpPr>
          <p:nvPr/>
        </p:nvSpPr>
        <p:spPr bwMode="auto">
          <a:xfrm>
            <a:off x="4236781" y="56338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21" name="TextBox 20">
            <a:extLst>
              <a:ext uri="{FF2B5EF4-FFF2-40B4-BE49-F238E27FC236}">
                <a16:creationId xmlns:a16="http://schemas.microsoft.com/office/drawing/2014/main" id="{C9CBCDED-1C9A-9C46-84B0-B66865660608}"/>
              </a:ext>
            </a:extLst>
          </p:cNvPr>
          <p:cNvSpPr txBox="1"/>
          <p:nvPr/>
        </p:nvSpPr>
        <p:spPr>
          <a:xfrm>
            <a:off x="2790531" y="2584391"/>
            <a:ext cx="3256698" cy="2431435"/>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Pathfinder Technology Demonstrator (PTD-4)</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 Timeframe: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NET June 2024</a:t>
            </a:r>
          </a:p>
          <a:p>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b="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Demonstrate </a:t>
            </a:r>
            <a:r>
              <a:rPr lang="en-US" sz="1600" b="0" dirty="0">
                <a:solidFill>
                  <a:schemeClr val="bg1"/>
                </a:solidFill>
                <a:effectLst/>
                <a:latin typeface="Helvetica Neue" panose="02000503000000020004" pitchFamily="2" charset="0"/>
              </a:rPr>
              <a:t>Lightweight Integrated Solar Array and </a:t>
            </a:r>
            <a:r>
              <a:rPr lang="en-US" sz="1600" b="0" dirty="0" err="1">
                <a:solidFill>
                  <a:schemeClr val="bg1"/>
                </a:solidFill>
                <a:effectLst/>
                <a:latin typeface="Helvetica Neue" panose="02000503000000020004" pitchFamily="2" charset="0"/>
              </a:rPr>
              <a:t>anTenna</a:t>
            </a:r>
            <a:r>
              <a:rPr lang="en-US" sz="1600" b="0" dirty="0">
                <a:solidFill>
                  <a:schemeClr val="bg1"/>
                </a:solidFill>
                <a:effectLst/>
                <a:latin typeface="Helvetica Neue" panose="02000503000000020004" pitchFamily="2" charset="0"/>
              </a:rPr>
              <a:t> (</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LISA-T) – A h</a:t>
            </a:r>
            <a:r>
              <a:rPr lang="en-US" sz="1600" b="0" kern="12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igh-power </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a:t>
            </a:r>
            <a:r>
              <a:rPr lang="en-US" sz="1600" b="0" kern="12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eployable </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a:t>
            </a:r>
            <a:r>
              <a:rPr lang="en-US" sz="1600" b="0" kern="12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olar array </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a:t>
            </a:r>
            <a:r>
              <a:rPr lang="en-US" sz="1600" b="0" kern="12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ntenna</a:t>
            </a:r>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 name="TextBox 11">
            <a:extLst>
              <a:ext uri="{FF2B5EF4-FFF2-40B4-BE49-F238E27FC236}">
                <a16:creationId xmlns:a16="http://schemas.microsoft.com/office/drawing/2014/main" id="{B7DD28C2-1505-0549-AF62-D1604F474843}"/>
              </a:ext>
            </a:extLst>
          </p:cNvPr>
          <p:cNvSpPr txBox="1"/>
          <p:nvPr/>
        </p:nvSpPr>
        <p:spPr>
          <a:xfrm>
            <a:off x="3091525" y="4871521"/>
            <a:ext cx="2654711" cy="246221"/>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a:t>
            </a:r>
          </a:p>
        </p:txBody>
      </p:sp>
      <p:sp>
        <p:nvSpPr>
          <p:cNvPr id="14" name="TextBox 13">
            <a:extLst>
              <a:ext uri="{FF2B5EF4-FFF2-40B4-BE49-F238E27FC236}">
                <a16:creationId xmlns:a16="http://schemas.microsoft.com/office/drawing/2014/main" id="{9B3620C6-0496-6A4B-999A-CD343DFD4215}"/>
              </a:ext>
            </a:extLst>
          </p:cNvPr>
          <p:cNvSpPr txBox="1"/>
          <p:nvPr/>
        </p:nvSpPr>
        <p:spPr>
          <a:xfrm>
            <a:off x="6288746" y="4792100"/>
            <a:ext cx="2249330" cy="400110"/>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Lawrence Livermore National Laboratory</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 name="Slide Number Placeholder 2">
            <a:extLst>
              <a:ext uri="{FF2B5EF4-FFF2-40B4-BE49-F238E27FC236}">
                <a16:creationId xmlns:a16="http://schemas.microsoft.com/office/drawing/2014/main" id="{43332D7E-459D-AE41-B150-CF16BF01D54F}"/>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12</a:t>
            </a:fld>
            <a:endParaRPr lang="en-US"/>
          </a:p>
        </p:txBody>
      </p:sp>
      <p:pic>
        <p:nvPicPr>
          <p:cNvPr id="11" name="Picture 10" descr="Diagram, engineering drawing&#10;&#10;Description automatically generated">
            <a:extLst>
              <a:ext uri="{FF2B5EF4-FFF2-40B4-BE49-F238E27FC236}">
                <a16:creationId xmlns:a16="http://schemas.microsoft.com/office/drawing/2014/main" id="{08A120D0-EF0C-3362-4B3D-FA944363EB0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7725" r="679"/>
          <a:stretch/>
        </p:blipFill>
        <p:spPr>
          <a:xfrm>
            <a:off x="2912452" y="783257"/>
            <a:ext cx="2883279" cy="1769364"/>
          </a:xfrm>
          <a:prstGeom prst="rect">
            <a:avLst/>
          </a:prstGeom>
        </p:spPr>
      </p:pic>
      <p:sp>
        <p:nvSpPr>
          <p:cNvPr id="10" name="TextBox 9">
            <a:extLst>
              <a:ext uri="{FF2B5EF4-FFF2-40B4-BE49-F238E27FC236}">
                <a16:creationId xmlns:a16="http://schemas.microsoft.com/office/drawing/2014/main" id="{B1CCB0B5-C6DC-3D45-D90A-A7701EF448A5}"/>
              </a:ext>
            </a:extLst>
          </p:cNvPr>
          <p:cNvSpPr txBox="1"/>
          <p:nvPr/>
        </p:nvSpPr>
        <p:spPr>
          <a:xfrm>
            <a:off x="5959578" y="2581476"/>
            <a:ext cx="2907666" cy="1292662"/>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Pathfinder Technology Demonstrator (PTD-R)</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 Timeframe: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NET June 2024</a:t>
            </a:r>
          </a:p>
          <a:p>
            <a:pPr algn="ctr"/>
            <a:endPar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 name="TextBox 15">
            <a:extLst>
              <a:ext uri="{FF2B5EF4-FFF2-40B4-BE49-F238E27FC236}">
                <a16:creationId xmlns:a16="http://schemas.microsoft.com/office/drawing/2014/main" id="{A65C877D-FAAE-31BE-3D9E-82349ADB690B}"/>
              </a:ext>
            </a:extLst>
          </p:cNvPr>
          <p:cNvSpPr txBox="1"/>
          <p:nvPr/>
        </p:nvSpPr>
        <p:spPr>
          <a:xfrm>
            <a:off x="159791" y="2584391"/>
            <a:ext cx="2907666" cy="2431435"/>
          </a:xfrm>
          <a:prstGeom prst="rect">
            <a:avLst/>
          </a:prstGeom>
          <a:noFill/>
        </p:spPr>
        <p:txBody>
          <a:bodyPr wrap="square" lIns="91440" tIns="45720" rIns="91440" bIns="45720" rtlCol="0" anchor="t">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Advanced Composite Solar Sail System (ACS3)</a:t>
            </a:r>
          </a:p>
          <a:p>
            <a:pPr algn="ctr"/>
            <a:r>
              <a:rPr lang="en-US" sz="1600" b="1" dirty="0">
                <a:solidFill>
                  <a:schemeClr val="bg1"/>
                </a:solidFill>
                <a:latin typeface="Helvetica Neue"/>
                <a:ea typeface="Helvetica Neue" panose="02000503000000020004" pitchFamily="2" charset="0"/>
                <a:cs typeface="Helvetica Neue" panose="02000503000000020004" pitchFamily="2" charset="0"/>
              </a:rPr>
              <a:t>Launch Timeframe: </a:t>
            </a:r>
          </a:p>
          <a:p>
            <a:pPr algn="ctr"/>
            <a:r>
              <a:rPr lang="en-US" sz="1600" b="1" dirty="0">
                <a:solidFill>
                  <a:schemeClr val="bg1"/>
                </a:solidFill>
                <a:latin typeface="Helvetica Neue"/>
                <a:ea typeface="Helvetica Neue" panose="02000503000000020004" pitchFamily="2" charset="0"/>
                <a:cs typeface="Helvetica Neue" panose="02000503000000020004" pitchFamily="2" charset="0"/>
              </a:rPr>
              <a:t>March 2024</a:t>
            </a:r>
          </a:p>
          <a:p>
            <a:pPr algn="ctr"/>
            <a:endParaRPr lang="en-US" sz="8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Demonstrate deployment </a:t>
            </a: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of the composite boom </a:t>
            </a: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solar sail in low-Earth orbit. The unfurled solar sail will measure approximately 84 m</a:t>
            </a:r>
            <a:r>
              <a:rPr lang="en-US" sz="1600" baseline="30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a:t>
            </a:r>
          </a:p>
        </p:txBody>
      </p:sp>
      <p:pic>
        <p:nvPicPr>
          <p:cNvPr id="20" name="Picture 19">
            <a:extLst>
              <a:ext uri="{FF2B5EF4-FFF2-40B4-BE49-F238E27FC236}">
                <a16:creationId xmlns:a16="http://schemas.microsoft.com/office/drawing/2014/main" id="{34369D97-C95C-8BF7-B427-FCED8EEA90D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2856" y="783257"/>
            <a:ext cx="1930527" cy="1707642"/>
          </a:xfrm>
          <a:prstGeom prst="rect">
            <a:avLst/>
          </a:prstGeom>
          <a:noFill/>
        </p:spPr>
      </p:pic>
      <p:sp>
        <p:nvSpPr>
          <p:cNvPr id="22" name="TextBox 21">
            <a:extLst>
              <a:ext uri="{FF2B5EF4-FFF2-40B4-BE49-F238E27FC236}">
                <a16:creationId xmlns:a16="http://schemas.microsoft.com/office/drawing/2014/main" id="{780D9FFB-DF96-EE89-7C47-932DD300D7FA}"/>
              </a:ext>
            </a:extLst>
          </p:cNvPr>
          <p:cNvSpPr txBox="1"/>
          <p:nvPr/>
        </p:nvSpPr>
        <p:spPr>
          <a:xfrm>
            <a:off x="808989" y="4905930"/>
            <a:ext cx="1445991"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6" name="Picture 5" descr="A close-up of a machine&#10;&#10;Description automatically generated">
            <a:extLst>
              <a:ext uri="{FF2B5EF4-FFF2-40B4-BE49-F238E27FC236}">
                <a16:creationId xmlns:a16="http://schemas.microsoft.com/office/drawing/2014/main" id="{F9368527-7207-5F44-BB2E-9B8186EFF0FF}"/>
              </a:ext>
            </a:extLst>
          </p:cNvPr>
          <p:cNvPicPr>
            <a:picLocks noChangeAspect="1"/>
          </p:cNvPicPr>
          <p:nvPr/>
        </p:nvPicPr>
        <p:blipFill rotWithShape="1">
          <a:blip r:embed="rId5"/>
          <a:srcRect r="32563"/>
          <a:stretch/>
        </p:blipFill>
        <p:spPr>
          <a:xfrm>
            <a:off x="6064829" y="783257"/>
            <a:ext cx="2697165" cy="1737360"/>
          </a:xfrm>
          <a:prstGeom prst="rect">
            <a:avLst/>
          </a:prstGeom>
        </p:spPr>
      </p:pic>
    </p:spTree>
    <p:extLst>
      <p:ext uri="{BB962C8B-B14F-4D97-AF65-F5344CB8AC3E}">
        <p14:creationId xmlns:p14="http://schemas.microsoft.com/office/powerpoint/2010/main" val="2164927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4205" y="72034"/>
            <a:ext cx="8008058" cy="577892"/>
          </a:xfrm>
        </p:spPr>
        <p:txBody>
          <a:bodyPr>
            <a:normAutofit fontScale="90000"/>
          </a:bodyPr>
          <a:lstStyle/>
          <a:p>
            <a:r>
              <a:rPr lang="en-US" sz="2400" dirty="0"/>
              <a:t>Upcoming U-Class Technology Demonstration Missions - 2024</a:t>
            </a:r>
          </a:p>
        </p:txBody>
      </p:sp>
      <p:sp>
        <p:nvSpPr>
          <p:cNvPr id="17" name="TextBox 16">
            <a:extLst>
              <a:ext uri="{FF2B5EF4-FFF2-40B4-BE49-F238E27FC236}">
                <a16:creationId xmlns:a16="http://schemas.microsoft.com/office/drawing/2014/main" id="{52432E51-C6B9-A847-A584-765DF7CFA829}"/>
              </a:ext>
            </a:extLst>
          </p:cNvPr>
          <p:cNvSpPr txBox="1"/>
          <p:nvPr/>
        </p:nvSpPr>
        <p:spPr>
          <a:xfrm>
            <a:off x="4917750" y="1990392"/>
            <a:ext cx="3682361" cy="1931298"/>
          </a:xfrm>
          <a:prstGeom prst="rect">
            <a:avLst/>
          </a:prstGeom>
          <a:noFill/>
        </p:spPr>
        <p:txBody>
          <a:bodyPr wrap="square" lIns="91440" tIns="45720" rIns="91440" bIns="45720" rtlCol="0" anchor="t">
            <a:spAutoFit/>
          </a:bodyPr>
          <a:lstStyle/>
          <a:p>
            <a:pPr algn="ctr"/>
            <a:r>
              <a:rPr lang="en-US" sz="15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CubeSat Laser Infrared </a:t>
            </a:r>
            <a:r>
              <a:rPr lang="en-US" sz="1500" b="1"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CrosslinK</a:t>
            </a:r>
            <a:r>
              <a:rPr lang="en-US" sz="15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a:t>
            </a:r>
          </a:p>
          <a:p>
            <a:pPr algn="ctr"/>
            <a:r>
              <a:rPr lang="en-US" sz="15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(CLICK B/C)</a:t>
            </a:r>
          </a:p>
          <a:p>
            <a:pPr algn="ctr"/>
            <a:r>
              <a:rPr lang="en-US" sz="1500" b="1" dirty="0">
                <a:solidFill>
                  <a:schemeClr val="bg1"/>
                </a:solidFill>
                <a:latin typeface="Helvetica Neue"/>
                <a:ea typeface="Helvetica Neue" panose="02000503000000020004" pitchFamily="2" charset="0"/>
                <a:cs typeface="Helvetica Neue" panose="02000503000000020004" pitchFamily="2" charset="0"/>
              </a:rPr>
              <a:t>Launch Timeframe: December 2024</a:t>
            </a:r>
          </a:p>
          <a:p>
            <a:pPr algn="ctr"/>
            <a:endParaRPr lang="en-US" sz="105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Demonstrate optical crosslink and precision ranging between two 3U CubeSats at a data rate of 20 Mbps and range up to 580 km </a:t>
            </a:r>
          </a:p>
        </p:txBody>
      </p:sp>
      <p:pic>
        <p:nvPicPr>
          <p:cNvPr id="6" name="Picture 5">
            <a:extLst>
              <a:ext uri="{FF2B5EF4-FFF2-40B4-BE49-F238E27FC236}">
                <a16:creationId xmlns:a16="http://schemas.microsoft.com/office/drawing/2014/main" id="{C5F4F306-B5BB-9940-BF8C-80474A350243}"/>
              </a:ext>
            </a:extLst>
          </p:cNvPr>
          <p:cNvPicPr>
            <a:picLocks noChangeAspect="1"/>
          </p:cNvPicPr>
          <p:nvPr/>
        </p:nvPicPr>
        <p:blipFill>
          <a:blip r:embed="rId3"/>
          <a:stretch>
            <a:fillRect/>
          </a:stretch>
        </p:blipFill>
        <p:spPr>
          <a:xfrm>
            <a:off x="312866" y="582614"/>
            <a:ext cx="4886663" cy="4560885"/>
          </a:xfrm>
          <a:prstGeom prst="rect">
            <a:avLst/>
          </a:prstGeom>
        </p:spPr>
      </p:pic>
      <p:pic>
        <p:nvPicPr>
          <p:cNvPr id="21" name="Picture 20">
            <a:extLst>
              <a:ext uri="{FF2B5EF4-FFF2-40B4-BE49-F238E27FC236}">
                <a16:creationId xmlns:a16="http://schemas.microsoft.com/office/drawing/2014/main" id="{7F3E9874-BB0F-C744-84C4-5C84A928ED35}"/>
              </a:ext>
            </a:extLst>
          </p:cNvPr>
          <p:cNvPicPr>
            <a:picLocks noChangeAspect="1"/>
          </p:cNvPicPr>
          <p:nvPr/>
        </p:nvPicPr>
        <p:blipFill>
          <a:blip r:embed="rId3"/>
          <a:stretch>
            <a:fillRect/>
          </a:stretch>
        </p:blipFill>
        <p:spPr>
          <a:xfrm>
            <a:off x="543889" y="452256"/>
            <a:ext cx="2095500" cy="1955800"/>
          </a:xfrm>
          <a:prstGeom prst="rect">
            <a:avLst/>
          </a:prstGeom>
        </p:spPr>
      </p:pic>
      <p:sp>
        <p:nvSpPr>
          <p:cNvPr id="4" name="Rectangle 2">
            <a:extLst>
              <a:ext uri="{FF2B5EF4-FFF2-40B4-BE49-F238E27FC236}">
                <a16:creationId xmlns:a16="http://schemas.microsoft.com/office/drawing/2014/main" id="{0EF28CEC-BF40-9A48-987B-FE2A4D4AD2CD}"/>
              </a:ext>
            </a:extLst>
          </p:cNvPr>
          <p:cNvSpPr>
            <a:spLocks noChangeArrowheads="1"/>
          </p:cNvSpPr>
          <p:nvPr/>
        </p:nvSpPr>
        <p:spPr bwMode="auto">
          <a:xfrm>
            <a:off x="4236781" y="56338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12" name="TextBox 11">
            <a:extLst>
              <a:ext uri="{FF2B5EF4-FFF2-40B4-BE49-F238E27FC236}">
                <a16:creationId xmlns:a16="http://schemas.microsoft.com/office/drawing/2014/main" id="{625783EC-7771-864C-9C71-05A5CA2A5E83}"/>
              </a:ext>
            </a:extLst>
          </p:cNvPr>
          <p:cNvSpPr txBox="1"/>
          <p:nvPr/>
        </p:nvSpPr>
        <p:spPr>
          <a:xfrm>
            <a:off x="0" y="3988874"/>
            <a:ext cx="3857104" cy="276999"/>
          </a:xfrm>
          <a:prstGeom prst="rect">
            <a:avLst/>
          </a:prstGeom>
          <a:noFill/>
        </p:spPr>
        <p:txBody>
          <a:bodyPr wrap="square" rtlCol="0">
            <a:spAutoFit/>
          </a:bodyPr>
          <a:lstStyle/>
          <a:p>
            <a:pPr algn="ctr"/>
            <a:r>
              <a:rPr lang="en-US" sz="12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 </a:t>
            </a:r>
          </a:p>
        </p:txBody>
      </p:sp>
      <p:sp>
        <p:nvSpPr>
          <p:cNvPr id="3" name="Slide Number Placeholder 2">
            <a:extLst>
              <a:ext uri="{FF2B5EF4-FFF2-40B4-BE49-F238E27FC236}">
                <a16:creationId xmlns:a16="http://schemas.microsoft.com/office/drawing/2014/main" id="{1E6D8437-4648-3D4D-9DD0-DEBC47FA758A}"/>
              </a:ext>
            </a:extLst>
          </p:cNvPr>
          <p:cNvSpPr>
            <a:spLocks noGrp="1"/>
          </p:cNvSpPr>
          <p:nvPr>
            <p:ph type="sldNum" sz="quarter" idx="4"/>
          </p:nvPr>
        </p:nvSpPr>
        <p:spPr/>
        <p:txBody>
          <a:bodyPr/>
          <a:lstStyle/>
          <a:p>
            <a:fld id="{919F2107-1728-CF4B-B9CE-67131BF22805}" type="slidenum">
              <a:rPr lang="en-US" smtClean="0"/>
              <a:pPr/>
              <a:t>13</a:t>
            </a:fld>
            <a:endParaRPr lang="en-US"/>
          </a:p>
        </p:txBody>
      </p:sp>
    </p:spTree>
    <p:extLst>
      <p:ext uri="{BB962C8B-B14F-4D97-AF65-F5344CB8AC3E}">
        <p14:creationId xmlns:p14="http://schemas.microsoft.com/office/powerpoint/2010/main" val="1731826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atellite in space above earth&#10;&#10;Description automatically generated">
            <a:extLst>
              <a:ext uri="{FF2B5EF4-FFF2-40B4-BE49-F238E27FC236}">
                <a16:creationId xmlns:a16="http://schemas.microsoft.com/office/drawing/2014/main" id="{DCA26605-6C5D-C427-30B0-040D9D2AD91C}"/>
              </a:ext>
            </a:extLst>
          </p:cNvPr>
          <p:cNvPicPr>
            <a:picLocks noChangeAspect="1"/>
          </p:cNvPicPr>
          <p:nvPr/>
        </p:nvPicPr>
        <p:blipFill rotWithShape="1">
          <a:blip r:embed="rId2"/>
          <a:srcRect t="17519" b="18481"/>
          <a:stretch/>
        </p:blipFill>
        <p:spPr>
          <a:xfrm>
            <a:off x="3" y="571504"/>
            <a:ext cx="9143999" cy="3291840"/>
          </a:xfrm>
          <a:prstGeom prst="rect">
            <a:avLst/>
          </a:prstGeom>
          <a:noFill/>
        </p:spPr>
      </p:pic>
      <p:sp>
        <p:nvSpPr>
          <p:cNvPr id="2" name="Title 1">
            <a:extLst>
              <a:ext uri="{FF2B5EF4-FFF2-40B4-BE49-F238E27FC236}">
                <a16:creationId xmlns:a16="http://schemas.microsoft.com/office/drawing/2014/main" id="{1DC0DFCA-9BFD-C2F3-1CC1-B72F86EA97D6}"/>
              </a:ext>
            </a:extLst>
          </p:cNvPr>
          <p:cNvSpPr>
            <a:spLocks noGrp="1"/>
          </p:cNvSpPr>
          <p:nvPr>
            <p:ph type="title"/>
          </p:nvPr>
        </p:nvSpPr>
        <p:spPr>
          <a:xfrm>
            <a:off x="151473" y="4001849"/>
            <a:ext cx="8843946" cy="259977"/>
          </a:xfrm>
        </p:spPr>
        <p:txBody>
          <a:bodyPr anchor="b">
            <a:noAutofit/>
          </a:bodyPr>
          <a:lstStyle/>
          <a:p>
            <a:pPr>
              <a:lnSpc>
                <a:spcPct val="90000"/>
              </a:lnSpc>
            </a:pPr>
            <a:r>
              <a:rPr lang="en-US" sz="2400" dirty="0" err="1">
                <a:latin typeface="Helvetica Neue" panose="02000503000000020004" pitchFamily="2" charset="0"/>
                <a:ea typeface="Helvetica Neue" panose="02000503000000020004" pitchFamily="2" charset="0"/>
                <a:cs typeface="Helvetica Neue" panose="02000503000000020004" pitchFamily="2" charset="0"/>
              </a:rPr>
              <a:t>DiskSat</a:t>
            </a:r>
            <a:endParaRPr lang="en-US" sz="24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Text Placeholder 3">
            <a:extLst>
              <a:ext uri="{FF2B5EF4-FFF2-40B4-BE49-F238E27FC236}">
                <a16:creationId xmlns:a16="http://schemas.microsoft.com/office/drawing/2014/main" id="{98D61958-41BA-F354-7497-580FBB07D7FF}"/>
              </a:ext>
            </a:extLst>
          </p:cNvPr>
          <p:cNvSpPr>
            <a:spLocks noGrp="1"/>
          </p:cNvSpPr>
          <p:nvPr>
            <p:ph type="body" sz="half" idx="2"/>
          </p:nvPr>
        </p:nvSpPr>
        <p:spPr>
          <a:xfrm>
            <a:off x="151474" y="4213201"/>
            <a:ext cx="8843947" cy="778810"/>
          </a:xfrm>
        </p:spPr>
        <p:txBody>
          <a:bodyPr>
            <a:noAutofit/>
          </a:bodyPr>
          <a:lstStyle/>
          <a:p>
            <a:r>
              <a:rPr lang="en-US" sz="1400" b="0" i="0" dirty="0" err="1">
                <a:effectLst/>
                <a:latin typeface="Helvetica Neue" panose="02000503000000020004" pitchFamily="2" charset="0"/>
              </a:rPr>
              <a:t>DiskSats</a:t>
            </a:r>
            <a:r>
              <a:rPr lang="en-US" sz="1400" b="0" i="0" dirty="0">
                <a:effectLst/>
                <a:latin typeface="Helvetica Neue" panose="02000503000000020004" pitchFamily="2" charset="0"/>
              </a:rPr>
              <a:t> are high-power and high-aperture alternatives to CubeSats. They are launched in tight stacks but are deployed individually to ensure no recontact between satellites. This first </a:t>
            </a:r>
            <a:r>
              <a:rPr lang="en-US" sz="1400" b="0" i="0" dirty="0" err="1">
                <a:effectLst/>
                <a:latin typeface="Helvetica Neue" panose="02000503000000020004" pitchFamily="2" charset="0"/>
              </a:rPr>
              <a:t>DiskSat</a:t>
            </a:r>
            <a:r>
              <a:rPr lang="en-US" sz="1400" b="0" i="0" dirty="0">
                <a:effectLst/>
                <a:latin typeface="Helvetica Neue" panose="02000503000000020004" pitchFamily="2" charset="0"/>
              </a:rPr>
              <a:t> demonstration is anticipated to launch no earlier than the last quarter of CY2024. </a:t>
            </a:r>
            <a:r>
              <a:rPr lang="en-US" sz="1100" b="0" i="0" dirty="0">
                <a:effectLst/>
                <a:latin typeface="Helvetica Neue" panose="02000503000000020004" pitchFamily="2" charset="0"/>
              </a:rPr>
              <a:t>Image Credit: The Aerospace Corporation</a:t>
            </a:r>
            <a:endParaRPr lang="en-US" sz="1100" dirty="0"/>
          </a:p>
        </p:txBody>
      </p:sp>
      <p:sp>
        <p:nvSpPr>
          <p:cNvPr id="3" name="Slide Number Placeholder 2">
            <a:extLst>
              <a:ext uri="{FF2B5EF4-FFF2-40B4-BE49-F238E27FC236}">
                <a16:creationId xmlns:a16="http://schemas.microsoft.com/office/drawing/2014/main" id="{A5E77F5D-39AC-1366-A52A-7C6BC7021800}"/>
              </a:ext>
            </a:extLst>
          </p:cNvPr>
          <p:cNvSpPr>
            <a:spLocks noGrp="1"/>
          </p:cNvSpPr>
          <p:nvPr>
            <p:ph type="sldNum" sz="quarter" idx="4"/>
          </p:nvPr>
        </p:nvSpPr>
        <p:spPr>
          <a:xfrm>
            <a:off x="8538218" y="4877123"/>
            <a:ext cx="457200" cy="171450"/>
          </a:xfrm>
        </p:spPr>
        <p:txBody>
          <a:bodyPr anchor="ctr">
            <a:normAutofit/>
          </a:bodyPr>
          <a:lstStyle/>
          <a:p>
            <a:pPr>
              <a:lnSpc>
                <a:spcPct val="90000"/>
              </a:lnSpc>
              <a:spcAft>
                <a:spcPts val="600"/>
              </a:spcAft>
            </a:pPr>
            <a:fld id="{919F2107-1728-CF4B-B9CE-67131BF22805}" type="slidenum">
              <a:rPr lang="en-US" sz="500" smtClean="0"/>
              <a:pPr>
                <a:lnSpc>
                  <a:spcPct val="90000"/>
                </a:lnSpc>
                <a:spcAft>
                  <a:spcPts val="600"/>
                </a:spcAft>
              </a:pPr>
              <a:t>14</a:t>
            </a:fld>
            <a:endParaRPr lang="en-US" sz="500"/>
          </a:p>
        </p:txBody>
      </p:sp>
    </p:spTree>
    <p:extLst>
      <p:ext uri="{BB962C8B-B14F-4D97-AF65-F5344CB8AC3E}">
        <p14:creationId xmlns:p14="http://schemas.microsoft.com/office/powerpoint/2010/main" val="3790859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04" y="58625"/>
            <a:ext cx="5960226" cy="436198"/>
          </a:xfrm>
        </p:spPr>
        <p:txBody>
          <a:bodyPr/>
          <a:lstStyle/>
          <a:p>
            <a:r>
              <a:rPr lang="en-US" dirty="0"/>
              <a:t>CubeSats and the Small-Satellite Revolution</a:t>
            </a:r>
          </a:p>
        </p:txBody>
      </p:sp>
      <p:sp>
        <p:nvSpPr>
          <p:cNvPr id="3" name="Text Placeholder 2">
            <a:extLst>
              <a:ext uri="{FF2B5EF4-FFF2-40B4-BE49-F238E27FC236}">
                <a16:creationId xmlns:a16="http://schemas.microsoft.com/office/drawing/2014/main" id="{764D1A07-A164-4778-A199-14A51BFFBE70}"/>
              </a:ext>
            </a:extLst>
          </p:cNvPr>
          <p:cNvSpPr>
            <a:spLocks noGrp="1"/>
          </p:cNvSpPr>
          <p:nvPr>
            <p:ph type="body" sz="quarter" idx="16"/>
          </p:nvPr>
        </p:nvSpPr>
        <p:spPr/>
        <p:txBody>
          <a:bodyPr/>
          <a:lstStyle/>
          <a:p>
            <a:r>
              <a:rPr lang="en-US">
                <a:solidFill>
                  <a:schemeClr val="tx1"/>
                </a:solidFill>
              </a:rPr>
              <a:t>The power of “containerization”</a:t>
            </a:r>
          </a:p>
        </p:txBody>
      </p:sp>
      <p:sp>
        <p:nvSpPr>
          <p:cNvPr id="4" name="Content Placeholder 3"/>
          <p:cNvSpPr>
            <a:spLocks noGrp="1"/>
          </p:cNvSpPr>
          <p:nvPr>
            <p:ph sz="quarter" idx="15"/>
          </p:nvPr>
        </p:nvSpPr>
        <p:spPr>
          <a:xfrm>
            <a:off x="240631" y="897354"/>
            <a:ext cx="7233142" cy="1389870"/>
          </a:xfrm>
        </p:spPr>
        <p:txBody>
          <a:bodyPr vert="horz" lIns="68580" tIns="34290" rIns="68580" bIns="34290" numCol="1" rtlCol="0" anchor="t">
            <a:normAutofit lnSpcReduction="10000"/>
          </a:bodyPr>
          <a:lstStyle/>
          <a:p>
            <a:r>
              <a:rPr lang="en-US" dirty="0"/>
              <a:t>CubeSats revolutionized the small satellite industry through containerization, just as containerization revolutionized terrestrial shipping</a:t>
            </a:r>
          </a:p>
          <a:p>
            <a:pPr lvl="1" indent="-170021"/>
            <a:r>
              <a:rPr lang="en-US" dirty="0"/>
              <a:t>Containerization simplifies the interface and protects the host, enabling inexpensive rideshare</a:t>
            </a:r>
          </a:p>
          <a:p>
            <a:pPr lvl="1" indent="-170021"/>
            <a:r>
              <a:rPr lang="en-US" dirty="0"/>
              <a:t>In 20 years, well over 1000 CubeSats have been launched worldwide</a:t>
            </a:r>
          </a:p>
          <a:p>
            <a:pPr lvl="1" indent="-170021"/>
            <a:r>
              <a:rPr lang="en-US" dirty="0"/>
              <a:t>CubeSats have flown on at least 20 different launch vehicle types</a:t>
            </a:r>
          </a:p>
          <a:p>
            <a:r>
              <a:rPr lang="en-US" dirty="0">
                <a:solidFill>
                  <a:srgbClr val="0070C0"/>
                </a:solidFill>
              </a:rPr>
              <a:t>CubeSats are rigidly constrained by the volume of the container</a:t>
            </a:r>
          </a:p>
          <a:p>
            <a:pPr lvl="1" indent="-170021"/>
            <a:r>
              <a:rPr lang="en-US" i="0" dirty="0">
                <a:solidFill>
                  <a:srgbClr val="0070C0"/>
                </a:solidFill>
              </a:rPr>
              <a:t>Limits on power and aperture, even with complex deployables</a:t>
            </a:r>
          </a:p>
        </p:txBody>
      </p:sp>
      <p:grpSp>
        <p:nvGrpSpPr>
          <p:cNvPr id="6" name="Group 5">
            <a:extLst>
              <a:ext uri="{FF2B5EF4-FFF2-40B4-BE49-F238E27FC236}">
                <a16:creationId xmlns:a16="http://schemas.microsoft.com/office/drawing/2014/main" id="{C65FD073-9011-454B-82A1-46A191D2F7AD}"/>
              </a:ext>
            </a:extLst>
          </p:cNvPr>
          <p:cNvGrpSpPr/>
          <p:nvPr/>
        </p:nvGrpSpPr>
        <p:grpSpPr>
          <a:xfrm>
            <a:off x="7419556" y="0"/>
            <a:ext cx="1724444" cy="2464804"/>
            <a:chOff x="6113611" y="2542031"/>
            <a:chExt cx="2732651" cy="3905866"/>
          </a:xfrm>
        </p:grpSpPr>
        <p:grpSp>
          <p:nvGrpSpPr>
            <p:cNvPr id="7" name="Group 6">
              <a:extLst>
                <a:ext uri="{FF2B5EF4-FFF2-40B4-BE49-F238E27FC236}">
                  <a16:creationId xmlns:a16="http://schemas.microsoft.com/office/drawing/2014/main" id="{561D43E0-8D5E-43EB-8689-462203EABFE5}"/>
                </a:ext>
              </a:extLst>
            </p:cNvPr>
            <p:cNvGrpSpPr/>
            <p:nvPr/>
          </p:nvGrpSpPr>
          <p:grpSpPr>
            <a:xfrm>
              <a:off x="6206957" y="2542031"/>
              <a:ext cx="2639305" cy="3624463"/>
              <a:chOff x="6245333" y="2436477"/>
              <a:chExt cx="2865571" cy="3935186"/>
            </a:xfrm>
          </p:grpSpPr>
          <p:pic>
            <p:nvPicPr>
              <p:cNvPr id="10" name="Picture 9">
                <a:extLst>
                  <a:ext uri="{FF2B5EF4-FFF2-40B4-BE49-F238E27FC236}">
                    <a16:creationId xmlns:a16="http://schemas.microsoft.com/office/drawing/2014/main" id="{0E5586D0-DAD2-4029-A49D-4B56D508FF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45333" y="2436477"/>
                <a:ext cx="2865571" cy="1143859"/>
              </a:xfrm>
              <a:prstGeom prst="rect">
                <a:avLst/>
              </a:prstGeom>
            </p:spPr>
          </p:pic>
          <p:pic>
            <p:nvPicPr>
              <p:cNvPr id="11" name="Picture 10">
                <a:extLst>
                  <a:ext uri="{FF2B5EF4-FFF2-40B4-BE49-F238E27FC236}">
                    <a16:creationId xmlns:a16="http://schemas.microsoft.com/office/drawing/2014/main" id="{349FB60E-EB11-4ABA-B821-4850E20C948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245334" y="3578610"/>
                <a:ext cx="2857500" cy="1436915"/>
              </a:xfrm>
              <a:prstGeom prst="rect">
                <a:avLst/>
              </a:prstGeom>
            </p:spPr>
          </p:pic>
          <p:pic>
            <p:nvPicPr>
              <p:cNvPr id="12" name="Picture 11">
                <a:extLst>
                  <a:ext uri="{FF2B5EF4-FFF2-40B4-BE49-F238E27FC236}">
                    <a16:creationId xmlns:a16="http://schemas.microsoft.com/office/drawing/2014/main" id="{374AF33C-C5AA-45B4-9F05-9E2124EE2B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45334" y="5013798"/>
                <a:ext cx="2857500" cy="1357865"/>
              </a:xfrm>
              <a:prstGeom prst="rect">
                <a:avLst/>
              </a:prstGeom>
            </p:spPr>
          </p:pic>
        </p:grpSp>
        <p:sp>
          <p:nvSpPr>
            <p:cNvPr id="9" name="TextBox 8">
              <a:extLst>
                <a:ext uri="{FF2B5EF4-FFF2-40B4-BE49-F238E27FC236}">
                  <a16:creationId xmlns:a16="http://schemas.microsoft.com/office/drawing/2014/main" id="{07451C9A-3F3A-4BAB-836E-0BF6373F29F1}"/>
                </a:ext>
              </a:extLst>
            </p:cNvPr>
            <p:cNvSpPr txBox="1"/>
            <p:nvPr/>
          </p:nvSpPr>
          <p:spPr>
            <a:xfrm>
              <a:off x="6113611" y="6136975"/>
              <a:ext cx="1931067" cy="310922"/>
            </a:xfrm>
            <a:prstGeom prst="rect">
              <a:avLst/>
            </a:prstGeom>
            <a:noFill/>
            <a:ln>
              <a:noFill/>
            </a:ln>
          </p:spPr>
          <p:txBody>
            <a:bodyPr wrap="none" rtlCol="0">
              <a:spAutoFit/>
            </a:bodyPr>
            <a:lstStyle/>
            <a:p>
              <a:r>
                <a:rPr lang="en-US" sz="675"/>
                <a:t>Images courtesy U.S. DOT</a:t>
              </a:r>
            </a:p>
          </p:txBody>
        </p:sp>
      </p:grpSp>
      <p:sp>
        <p:nvSpPr>
          <p:cNvPr id="19" name="TextBox 18">
            <a:extLst>
              <a:ext uri="{FF2B5EF4-FFF2-40B4-BE49-F238E27FC236}">
                <a16:creationId xmlns:a16="http://schemas.microsoft.com/office/drawing/2014/main" id="{61791D74-E646-4F59-89A2-E12284A3D698}"/>
              </a:ext>
            </a:extLst>
          </p:cNvPr>
          <p:cNvSpPr txBox="1"/>
          <p:nvPr/>
        </p:nvSpPr>
        <p:spPr>
          <a:xfrm>
            <a:off x="2572188" y="3937834"/>
            <a:ext cx="2249334" cy="230832"/>
          </a:xfrm>
          <a:prstGeom prst="rect">
            <a:avLst/>
          </a:prstGeom>
          <a:noFill/>
        </p:spPr>
        <p:txBody>
          <a:bodyPr wrap="none" rtlCol="0">
            <a:spAutoFit/>
          </a:bodyPr>
          <a:lstStyle/>
          <a:p>
            <a:pPr algn="l"/>
            <a:r>
              <a:rPr lang="en-US" sz="900" dirty="0"/>
              <a:t>PSSCT-2 leaving dispenser on STS-135</a:t>
            </a:r>
          </a:p>
        </p:txBody>
      </p:sp>
      <p:sp>
        <p:nvSpPr>
          <p:cNvPr id="25" name="TextBox 24">
            <a:extLst>
              <a:ext uri="{FF2B5EF4-FFF2-40B4-BE49-F238E27FC236}">
                <a16:creationId xmlns:a16="http://schemas.microsoft.com/office/drawing/2014/main" id="{4096093B-D32D-48E2-A010-582EFEC6C276}"/>
              </a:ext>
            </a:extLst>
          </p:cNvPr>
          <p:cNvSpPr txBox="1"/>
          <p:nvPr/>
        </p:nvSpPr>
        <p:spPr>
          <a:xfrm>
            <a:off x="6318732" y="171876"/>
            <a:ext cx="1502704" cy="369332"/>
          </a:xfrm>
          <a:prstGeom prst="rect">
            <a:avLst/>
          </a:prstGeom>
          <a:noFill/>
        </p:spPr>
        <p:txBody>
          <a:bodyPr wrap="square" rtlCol="0">
            <a:spAutoFit/>
          </a:bodyPr>
          <a:lstStyle/>
          <a:p>
            <a:r>
              <a:rPr lang="en-US" sz="900"/>
              <a:t>Containerization of terrestrial shipping</a:t>
            </a:r>
          </a:p>
        </p:txBody>
      </p:sp>
      <p:pic>
        <p:nvPicPr>
          <p:cNvPr id="13" name="Picture 12">
            <a:extLst>
              <a:ext uri="{FF2B5EF4-FFF2-40B4-BE49-F238E27FC236}">
                <a16:creationId xmlns:a16="http://schemas.microsoft.com/office/drawing/2014/main" id="{FD98330B-27B5-48CA-BA68-6CD540CB238E}"/>
              </a:ext>
            </a:extLst>
          </p:cNvPr>
          <p:cNvPicPr>
            <a:picLocks noChangeAspect="1"/>
          </p:cNvPicPr>
          <p:nvPr/>
        </p:nvPicPr>
        <p:blipFill>
          <a:blip r:embed="rId5"/>
          <a:stretch>
            <a:fillRect/>
          </a:stretch>
        </p:blipFill>
        <p:spPr>
          <a:xfrm>
            <a:off x="5428554" y="2441720"/>
            <a:ext cx="3603900" cy="2188955"/>
          </a:xfrm>
          <a:prstGeom prst="rect">
            <a:avLst/>
          </a:prstGeom>
        </p:spPr>
      </p:pic>
      <p:sp>
        <p:nvSpPr>
          <p:cNvPr id="23" name="TextBox 22">
            <a:extLst>
              <a:ext uri="{FF2B5EF4-FFF2-40B4-BE49-F238E27FC236}">
                <a16:creationId xmlns:a16="http://schemas.microsoft.com/office/drawing/2014/main" id="{9762C22A-0318-4C09-9720-D4A6152780CC}"/>
              </a:ext>
            </a:extLst>
          </p:cNvPr>
          <p:cNvSpPr txBox="1"/>
          <p:nvPr/>
        </p:nvSpPr>
        <p:spPr>
          <a:xfrm>
            <a:off x="5961985" y="3294274"/>
            <a:ext cx="1646605" cy="230832"/>
          </a:xfrm>
          <a:prstGeom prst="rect">
            <a:avLst/>
          </a:prstGeom>
          <a:solidFill>
            <a:schemeClr val="bg1"/>
          </a:solidFill>
        </p:spPr>
        <p:txBody>
          <a:bodyPr wrap="none" rtlCol="0">
            <a:spAutoFit/>
          </a:bodyPr>
          <a:lstStyle/>
          <a:p>
            <a:pPr algn="l"/>
            <a:r>
              <a:rPr lang="en-US" sz="900"/>
              <a:t>CubeSats launched per year</a:t>
            </a:r>
          </a:p>
        </p:txBody>
      </p:sp>
      <p:sp>
        <p:nvSpPr>
          <p:cNvPr id="26" name="TextBox 25">
            <a:extLst>
              <a:ext uri="{FF2B5EF4-FFF2-40B4-BE49-F238E27FC236}">
                <a16:creationId xmlns:a16="http://schemas.microsoft.com/office/drawing/2014/main" id="{88B7CDE1-29E5-4A58-9BC2-4FC65D6706E7}"/>
              </a:ext>
            </a:extLst>
          </p:cNvPr>
          <p:cNvSpPr txBox="1"/>
          <p:nvPr/>
        </p:nvSpPr>
        <p:spPr>
          <a:xfrm>
            <a:off x="7393415" y="4601206"/>
            <a:ext cx="1277914" cy="213585"/>
          </a:xfrm>
          <a:prstGeom prst="rect">
            <a:avLst/>
          </a:prstGeom>
          <a:noFill/>
        </p:spPr>
        <p:txBody>
          <a:bodyPr wrap="none" rtlCol="0">
            <a:spAutoFit/>
          </a:bodyPr>
          <a:lstStyle/>
          <a:p>
            <a:pPr algn="l"/>
            <a:r>
              <a:rPr lang="en-US" sz="788"/>
              <a:t>Data from M. Swartwout</a:t>
            </a:r>
            <a:endParaRPr lang="en-US" sz="900"/>
          </a:p>
        </p:txBody>
      </p:sp>
      <p:sp>
        <p:nvSpPr>
          <p:cNvPr id="24" name="TextBox 23">
            <a:extLst>
              <a:ext uri="{FF2B5EF4-FFF2-40B4-BE49-F238E27FC236}">
                <a16:creationId xmlns:a16="http://schemas.microsoft.com/office/drawing/2014/main" id="{9B373CA7-4C79-46AA-880A-AEE254B6495E}"/>
              </a:ext>
            </a:extLst>
          </p:cNvPr>
          <p:cNvSpPr txBox="1"/>
          <p:nvPr/>
        </p:nvSpPr>
        <p:spPr>
          <a:xfrm>
            <a:off x="295959" y="2433778"/>
            <a:ext cx="1162498" cy="253916"/>
          </a:xfrm>
          <a:prstGeom prst="rect">
            <a:avLst/>
          </a:prstGeom>
          <a:noFill/>
          <a:ln>
            <a:solidFill>
              <a:schemeClr val="accent6">
                <a:lumMod val="75000"/>
              </a:schemeClr>
            </a:solidFill>
          </a:ln>
        </p:spPr>
        <p:txBody>
          <a:bodyPr wrap="none" rtlCol="0">
            <a:spAutoFit/>
          </a:bodyPr>
          <a:lstStyle/>
          <a:p>
            <a:pPr algn="l"/>
            <a:r>
              <a:rPr lang="en-US" sz="1050"/>
              <a:t>Containerization</a:t>
            </a:r>
          </a:p>
        </p:txBody>
      </p:sp>
      <p:sp>
        <p:nvSpPr>
          <p:cNvPr id="29" name="TextBox 28">
            <a:extLst>
              <a:ext uri="{FF2B5EF4-FFF2-40B4-BE49-F238E27FC236}">
                <a16:creationId xmlns:a16="http://schemas.microsoft.com/office/drawing/2014/main" id="{24134509-3410-4A43-A417-416A4A87E27D}"/>
              </a:ext>
            </a:extLst>
          </p:cNvPr>
          <p:cNvSpPr txBox="1"/>
          <p:nvPr/>
        </p:nvSpPr>
        <p:spPr>
          <a:xfrm>
            <a:off x="907723" y="2672863"/>
            <a:ext cx="2828018" cy="253916"/>
          </a:xfrm>
          <a:prstGeom prst="rect">
            <a:avLst/>
          </a:prstGeom>
          <a:noFill/>
          <a:ln>
            <a:solidFill>
              <a:schemeClr val="accent6">
                <a:lumMod val="75000"/>
              </a:schemeClr>
            </a:solidFill>
          </a:ln>
        </p:spPr>
        <p:txBody>
          <a:bodyPr wrap="none" rtlCol="0">
            <a:spAutoFit/>
          </a:bodyPr>
          <a:lstStyle/>
          <a:p>
            <a:pPr algn="l"/>
            <a:r>
              <a:rPr lang="en-US" sz="1050"/>
              <a:t>Reduced launch risk and simplified interface</a:t>
            </a:r>
          </a:p>
        </p:txBody>
      </p:sp>
      <p:sp>
        <p:nvSpPr>
          <p:cNvPr id="30" name="TextBox 29">
            <a:extLst>
              <a:ext uri="{FF2B5EF4-FFF2-40B4-BE49-F238E27FC236}">
                <a16:creationId xmlns:a16="http://schemas.microsoft.com/office/drawing/2014/main" id="{54BFC93E-ECC1-41DB-8F40-F8EA87E0CE4D}"/>
              </a:ext>
            </a:extLst>
          </p:cNvPr>
          <p:cNvSpPr txBox="1"/>
          <p:nvPr/>
        </p:nvSpPr>
        <p:spPr>
          <a:xfrm>
            <a:off x="1568471" y="2911948"/>
            <a:ext cx="1460977" cy="230832"/>
          </a:xfrm>
          <a:prstGeom prst="rect">
            <a:avLst/>
          </a:prstGeom>
          <a:noFill/>
          <a:ln>
            <a:solidFill>
              <a:schemeClr val="accent6">
                <a:lumMod val="75000"/>
              </a:schemeClr>
            </a:solidFill>
          </a:ln>
        </p:spPr>
        <p:txBody>
          <a:bodyPr wrap="none" lIns="68580" tIns="34290" rIns="68580" bIns="34290" rtlCol="0" anchor="t">
            <a:spAutoFit/>
          </a:bodyPr>
          <a:lstStyle/>
          <a:p>
            <a:r>
              <a:rPr lang="en-US" sz="1050"/>
              <a:t>Inexpensive rideshare</a:t>
            </a:r>
          </a:p>
        </p:txBody>
      </p:sp>
      <p:sp>
        <p:nvSpPr>
          <p:cNvPr id="31" name="TextBox 30">
            <a:extLst>
              <a:ext uri="{FF2B5EF4-FFF2-40B4-BE49-F238E27FC236}">
                <a16:creationId xmlns:a16="http://schemas.microsoft.com/office/drawing/2014/main" id="{050E9123-D27A-4081-BA57-C72ECC6E68FF}"/>
              </a:ext>
            </a:extLst>
          </p:cNvPr>
          <p:cNvSpPr txBox="1"/>
          <p:nvPr/>
        </p:nvSpPr>
        <p:spPr>
          <a:xfrm>
            <a:off x="2245645" y="3151033"/>
            <a:ext cx="1836080" cy="230832"/>
          </a:xfrm>
          <a:prstGeom prst="rect">
            <a:avLst/>
          </a:prstGeom>
          <a:noFill/>
          <a:ln>
            <a:solidFill>
              <a:schemeClr val="accent6">
                <a:lumMod val="75000"/>
              </a:schemeClr>
            </a:solidFill>
          </a:ln>
        </p:spPr>
        <p:txBody>
          <a:bodyPr wrap="none" lIns="68580" tIns="34290" rIns="68580" bIns="34290" rtlCol="0" anchor="t">
            <a:spAutoFit/>
          </a:bodyPr>
          <a:lstStyle/>
          <a:p>
            <a:r>
              <a:rPr lang="en-US" sz="1050"/>
              <a:t>Frequent and flexible launch</a:t>
            </a:r>
          </a:p>
        </p:txBody>
      </p:sp>
      <p:sp>
        <p:nvSpPr>
          <p:cNvPr id="32" name="TextBox 31">
            <a:extLst>
              <a:ext uri="{FF2B5EF4-FFF2-40B4-BE49-F238E27FC236}">
                <a16:creationId xmlns:a16="http://schemas.microsoft.com/office/drawing/2014/main" id="{A8F0AC5C-781D-4648-A0DC-E99157CC2BBC}"/>
              </a:ext>
            </a:extLst>
          </p:cNvPr>
          <p:cNvSpPr txBox="1"/>
          <p:nvPr/>
        </p:nvSpPr>
        <p:spPr>
          <a:xfrm>
            <a:off x="2962712" y="3390118"/>
            <a:ext cx="1560042" cy="253916"/>
          </a:xfrm>
          <a:prstGeom prst="rect">
            <a:avLst/>
          </a:prstGeom>
          <a:noFill/>
          <a:ln>
            <a:solidFill>
              <a:schemeClr val="accent6">
                <a:lumMod val="75000"/>
              </a:schemeClr>
            </a:solidFill>
          </a:ln>
        </p:spPr>
        <p:txBody>
          <a:bodyPr wrap="none" rtlCol="0">
            <a:spAutoFit/>
          </a:bodyPr>
          <a:lstStyle/>
          <a:p>
            <a:pPr algn="l"/>
            <a:r>
              <a:rPr lang="en-US" sz="1050"/>
              <a:t>Commercial expansion</a:t>
            </a:r>
          </a:p>
        </p:txBody>
      </p:sp>
      <p:sp>
        <p:nvSpPr>
          <p:cNvPr id="33" name="TextBox 32">
            <a:extLst>
              <a:ext uri="{FF2B5EF4-FFF2-40B4-BE49-F238E27FC236}">
                <a16:creationId xmlns:a16="http://schemas.microsoft.com/office/drawing/2014/main" id="{D38F09C6-1C69-4500-BE62-A183D3BD0744}"/>
              </a:ext>
            </a:extLst>
          </p:cNvPr>
          <p:cNvSpPr txBox="1"/>
          <p:nvPr/>
        </p:nvSpPr>
        <p:spPr>
          <a:xfrm>
            <a:off x="3628924" y="3629203"/>
            <a:ext cx="1175322" cy="253916"/>
          </a:xfrm>
          <a:prstGeom prst="rect">
            <a:avLst/>
          </a:prstGeom>
          <a:noFill/>
          <a:ln>
            <a:solidFill>
              <a:schemeClr val="accent6">
                <a:lumMod val="75000"/>
              </a:schemeClr>
            </a:solidFill>
          </a:ln>
        </p:spPr>
        <p:txBody>
          <a:bodyPr wrap="none" rtlCol="0">
            <a:spAutoFit/>
          </a:bodyPr>
          <a:lstStyle/>
          <a:p>
            <a:pPr algn="l"/>
            <a:r>
              <a:rPr lang="en-US" sz="1050"/>
              <a:t>Mass production</a:t>
            </a:r>
          </a:p>
        </p:txBody>
      </p:sp>
      <p:sp>
        <p:nvSpPr>
          <p:cNvPr id="34" name="Arrow: Bent 33">
            <a:extLst>
              <a:ext uri="{FF2B5EF4-FFF2-40B4-BE49-F238E27FC236}">
                <a16:creationId xmlns:a16="http://schemas.microsoft.com/office/drawing/2014/main" id="{9C3F1AD8-626B-457F-BE92-99E9BFFEE380}"/>
              </a:ext>
            </a:extLst>
          </p:cNvPr>
          <p:cNvSpPr/>
          <p:nvPr/>
        </p:nvSpPr>
        <p:spPr>
          <a:xfrm flipV="1">
            <a:off x="509862" y="2648608"/>
            <a:ext cx="397861" cy="175460"/>
          </a:xfrm>
          <a:prstGeom prst="bentArrow">
            <a:avLst/>
          </a:prstGeom>
          <a:solidFill>
            <a:schemeClr val="accent6">
              <a:lumMod val="75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err="1">
              <a:solidFill>
                <a:schemeClr val="tx1"/>
              </a:solidFill>
            </a:endParaRPr>
          </a:p>
        </p:txBody>
      </p:sp>
      <p:sp>
        <p:nvSpPr>
          <p:cNvPr id="35" name="Arrow: Bent 34">
            <a:extLst>
              <a:ext uri="{FF2B5EF4-FFF2-40B4-BE49-F238E27FC236}">
                <a16:creationId xmlns:a16="http://schemas.microsoft.com/office/drawing/2014/main" id="{C4C23CDD-5F63-443A-A139-6191929E3E03}"/>
              </a:ext>
            </a:extLst>
          </p:cNvPr>
          <p:cNvSpPr/>
          <p:nvPr/>
        </p:nvSpPr>
        <p:spPr>
          <a:xfrm flipV="1">
            <a:off x="1177111" y="2887774"/>
            <a:ext cx="397861" cy="175460"/>
          </a:xfrm>
          <a:prstGeom prst="bentArrow">
            <a:avLst/>
          </a:prstGeom>
          <a:solidFill>
            <a:schemeClr val="accent6">
              <a:lumMod val="75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err="1">
              <a:solidFill>
                <a:schemeClr val="tx1"/>
              </a:solidFill>
            </a:endParaRPr>
          </a:p>
        </p:txBody>
      </p:sp>
      <p:sp>
        <p:nvSpPr>
          <p:cNvPr id="36" name="Arrow: Bent 35">
            <a:extLst>
              <a:ext uri="{FF2B5EF4-FFF2-40B4-BE49-F238E27FC236}">
                <a16:creationId xmlns:a16="http://schemas.microsoft.com/office/drawing/2014/main" id="{0E36B5FF-546B-44D8-B722-DAD022F4D8AA}"/>
              </a:ext>
            </a:extLst>
          </p:cNvPr>
          <p:cNvSpPr/>
          <p:nvPr/>
        </p:nvSpPr>
        <p:spPr>
          <a:xfrm flipV="1">
            <a:off x="1844360" y="3126939"/>
            <a:ext cx="397861" cy="175460"/>
          </a:xfrm>
          <a:prstGeom prst="bentArrow">
            <a:avLst/>
          </a:prstGeom>
          <a:solidFill>
            <a:schemeClr val="accent6">
              <a:lumMod val="75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err="1">
              <a:solidFill>
                <a:schemeClr val="tx1"/>
              </a:solidFill>
            </a:endParaRPr>
          </a:p>
        </p:txBody>
      </p:sp>
      <p:sp>
        <p:nvSpPr>
          <p:cNvPr id="37" name="Arrow: Bent 36">
            <a:extLst>
              <a:ext uri="{FF2B5EF4-FFF2-40B4-BE49-F238E27FC236}">
                <a16:creationId xmlns:a16="http://schemas.microsoft.com/office/drawing/2014/main" id="{7E4F5F0F-9C39-4562-8811-F940330BB2AC}"/>
              </a:ext>
            </a:extLst>
          </p:cNvPr>
          <p:cNvSpPr/>
          <p:nvPr/>
        </p:nvSpPr>
        <p:spPr>
          <a:xfrm flipV="1">
            <a:off x="2511609" y="3366104"/>
            <a:ext cx="397861" cy="175460"/>
          </a:xfrm>
          <a:prstGeom prst="bentArrow">
            <a:avLst/>
          </a:prstGeom>
          <a:solidFill>
            <a:schemeClr val="accent6">
              <a:lumMod val="75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err="1">
              <a:solidFill>
                <a:schemeClr val="tx1"/>
              </a:solidFill>
            </a:endParaRPr>
          </a:p>
        </p:txBody>
      </p:sp>
      <p:sp>
        <p:nvSpPr>
          <p:cNvPr id="38" name="Arrow: Bent 37">
            <a:extLst>
              <a:ext uri="{FF2B5EF4-FFF2-40B4-BE49-F238E27FC236}">
                <a16:creationId xmlns:a16="http://schemas.microsoft.com/office/drawing/2014/main" id="{16055979-0619-428A-BD1A-69AF83588D69}"/>
              </a:ext>
            </a:extLst>
          </p:cNvPr>
          <p:cNvSpPr/>
          <p:nvPr/>
        </p:nvSpPr>
        <p:spPr>
          <a:xfrm flipV="1">
            <a:off x="3178857" y="3605269"/>
            <a:ext cx="397861" cy="175460"/>
          </a:xfrm>
          <a:prstGeom prst="bentArrow">
            <a:avLst/>
          </a:prstGeom>
          <a:solidFill>
            <a:schemeClr val="accent6">
              <a:lumMod val="75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err="1">
              <a:solidFill>
                <a:schemeClr val="tx1"/>
              </a:solidFill>
            </a:endParaRPr>
          </a:p>
        </p:txBody>
      </p:sp>
      <p:sp>
        <p:nvSpPr>
          <p:cNvPr id="5" name="Text Placeholder 5">
            <a:extLst>
              <a:ext uri="{FF2B5EF4-FFF2-40B4-BE49-F238E27FC236}">
                <a16:creationId xmlns:a16="http://schemas.microsoft.com/office/drawing/2014/main" id="{2389654F-B722-4AAF-B27E-009C38FC6DED}"/>
              </a:ext>
            </a:extLst>
          </p:cNvPr>
          <p:cNvSpPr>
            <a:spLocks noGrp="1"/>
          </p:cNvSpPr>
          <p:nvPr>
            <p:ph type="body" sz="quarter" idx="17"/>
          </p:nvPr>
        </p:nvSpPr>
        <p:spPr>
          <a:xfrm>
            <a:off x="2623751" y="4770604"/>
            <a:ext cx="6069742" cy="232381"/>
          </a:xfrm>
        </p:spPr>
        <p:txBody>
          <a:bodyPr vert="horz" lIns="68580" tIns="34290" rIns="68580" bIns="34290" rtlCol="0" anchor="t">
            <a:normAutofit fontScale="92500" lnSpcReduction="10000"/>
          </a:bodyPr>
          <a:lstStyle/>
          <a:p>
            <a:r>
              <a:rPr lang="en-US" dirty="0">
                <a:solidFill>
                  <a:schemeClr val="tx1"/>
                </a:solidFill>
              </a:rPr>
              <a:t>How to get the benefits of containerization without the limitations of CubeSats?</a:t>
            </a:r>
          </a:p>
        </p:txBody>
      </p:sp>
      <p:pic>
        <p:nvPicPr>
          <p:cNvPr id="8" name="Picture 7">
            <a:extLst>
              <a:ext uri="{FF2B5EF4-FFF2-40B4-BE49-F238E27FC236}">
                <a16:creationId xmlns:a16="http://schemas.microsoft.com/office/drawing/2014/main" id="{B6DAE461-C28A-400C-B57F-A8127DDCBED2}"/>
              </a:ext>
            </a:extLst>
          </p:cNvPr>
          <p:cNvPicPr>
            <a:picLocks noChangeAspect="1"/>
          </p:cNvPicPr>
          <p:nvPr/>
        </p:nvPicPr>
        <p:blipFill rotWithShape="1">
          <a:blip r:embed="rId6"/>
          <a:srcRect l="26414" r="30304" b="18650"/>
          <a:stretch/>
        </p:blipFill>
        <p:spPr>
          <a:xfrm rot="5400000">
            <a:off x="574729" y="3163236"/>
            <a:ext cx="1405536" cy="2554994"/>
          </a:xfrm>
          <a:prstGeom prst="rect">
            <a:avLst/>
          </a:prstGeom>
        </p:spPr>
      </p:pic>
      <p:sp>
        <p:nvSpPr>
          <p:cNvPr id="39" name="TextBox 38">
            <a:extLst>
              <a:ext uri="{FF2B5EF4-FFF2-40B4-BE49-F238E27FC236}">
                <a16:creationId xmlns:a16="http://schemas.microsoft.com/office/drawing/2014/main" id="{7D6059D5-B534-4E56-A8C4-1EA4E3D23648}"/>
              </a:ext>
            </a:extLst>
          </p:cNvPr>
          <p:cNvSpPr txBox="1"/>
          <p:nvPr/>
        </p:nvSpPr>
        <p:spPr>
          <a:xfrm>
            <a:off x="2824269" y="4110209"/>
            <a:ext cx="1035861" cy="196208"/>
          </a:xfrm>
          <a:prstGeom prst="rect">
            <a:avLst/>
          </a:prstGeom>
          <a:noFill/>
          <a:ln>
            <a:noFill/>
          </a:ln>
        </p:spPr>
        <p:txBody>
          <a:bodyPr wrap="none" rtlCol="0">
            <a:spAutoFit/>
          </a:bodyPr>
          <a:lstStyle/>
          <a:p>
            <a:r>
              <a:rPr lang="en-US" sz="675" dirty="0"/>
              <a:t>Image courtesy NASA</a:t>
            </a:r>
          </a:p>
        </p:txBody>
      </p:sp>
      <p:sp>
        <p:nvSpPr>
          <p:cNvPr id="14" name="TextBox 13">
            <a:extLst>
              <a:ext uri="{FF2B5EF4-FFF2-40B4-BE49-F238E27FC236}">
                <a16:creationId xmlns:a16="http://schemas.microsoft.com/office/drawing/2014/main" id="{E303E084-BDDC-DF80-C081-B3176670D361}"/>
              </a:ext>
            </a:extLst>
          </p:cNvPr>
          <p:cNvSpPr txBox="1"/>
          <p:nvPr/>
        </p:nvSpPr>
        <p:spPr>
          <a:xfrm>
            <a:off x="3681289" y="4922503"/>
            <a:ext cx="2757486" cy="246221"/>
          </a:xfrm>
          <a:prstGeom prst="rect">
            <a:avLst/>
          </a:prstGeom>
          <a:noFill/>
        </p:spPr>
        <p:txBody>
          <a:bodyPr wrap="none" rtlCol="0">
            <a:spAutoFit/>
          </a:bodyPr>
          <a:lstStyle/>
          <a:p>
            <a:r>
              <a:rPr lang="en-US" sz="1000" dirty="0"/>
              <a:t>Slide Courtesy of The Aerospace Corporation</a:t>
            </a:r>
          </a:p>
        </p:txBody>
      </p:sp>
    </p:spTree>
    <p:extLst>
      <p:ext uri="{BB962C8B-B14F-4D97-AF65-F5344CB8AC3E}">
        <p14:creationId xmlns:p14="http://schemas.microsoft.com/office/powerpoint/2010/main" val="2898104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CCD1AD4C-C78B-440A-8E0E-E05F325186C6}"/>
              </a:ext>
            </a:extLst>
          </p:cNvPr>
          <p:cNvPicPr>
            <a:picLocks noChangeAspect="1"/>
          </p:cNvPicPr>
          <p:nvPr/>
        </p:nvPicPr>
        <p:blipFill>
          <a:blip r:embed="rId2"/>
          <a:stretch>
            <a:fillRect/>
          </a:stretch>
        </p:blipFill>
        <p:spPr>
          <a:xfrm>
            <a:off x="4514622" y="1358087"/>
            <a:ext cx="4374574" cy="3039743"/>
          </a:xfrm>
          <a:prstGeom prst="rect">
            <a:avLst/>
          </a:prstGeom>
          <a:ln>
            <a:solidFill>
              <a:srgbClr val="FFC000"/>
            </a:solidFill>
            <a:prstDash val="dash"/>
          </a:ln>
        </p:spPr>
      </p:pic>
      <p:sp>
        <p:nvSpPr>
          <p:cNvPr id="30" name="Oval 29">
            <a:extLst>
              <a:ext uri="{FF2B5EF4-FFF2-40B4-BE49-F238E27FC236}">
                <a16:creationId xmlns:a16="http://schemas.microsoft.com/office/drawing/2014/main" id="{5E5C5B9B-2A81-4233-AB5D-B6EDC583C0AD}"/>
              </a:ext>
            </a:extLst>
          </p:cNvPr>
          <p:cNvSpPr/>
          <p:nvPr/>
        </p:nvSpPr>
        <p:spPr>
          <a:xfrm rot="838669">
            <a:off x="5519068" y="1630832"/>
            <a:ext cx="317875" cy="1161210"/>
          </a:xfrm>
          <a:prstGeom prst="ellipse">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sp>
        <p:nvSpPr>
          <p:cNvPr id="33" name="TextBox 32">
            <a:extLst>
              <a:ext uri="{FF2B5EF4-FFF2-40B4-BE49-F238E27FC236}">
                <a16:creationId xmlns:a16="http://schemas.microsoft.com/office/drawing/2014/main" id="{CA9143AB-D7E0-4C10-B656-A03CF033A80E}"/>
              </a:ext>
            </a:extLst>
          </p:cNvPr>
          <p:cNvSpPr txBox="1"/>
          <p:nvPr/>
        </p:nvSpPr>
        <p:spPr>
          <a:xfrm>
            <a:off x="5838604" y="2247720"/>
            <a:ext cx="1428596" cy="207749"/>
          </a:xfrm>
          <a:prstGeom prst="rect">
            <a:avLst/>
          </a:prstGeom>
          <a:solidFill>
            <a:schemeClr val="bg1"/>
          </a:solidFill>
        </p:spPr>
        <p:txBody>
          <a:bodyPr wrap="none" rtlCol="0">
            <a:spAutoFit/>
          </a:bodyPr>
          <a:lstStyle/>
          <a:p>
            <a:pPr algn="l"/>
            <a:r>
              <a:rPr lang="en-US" sz="750"/>
              <a:t>DiskSats with no deployables</a:t>
            </a:r>
          </a:p>
        </p:txBody>
      </p:sp>
      <p:sp>
        <p:nvSpPr>
          <p:cNvPr id="34" name="Oval 33">
            <a:extLst>
              <a:ext uri="{FF2B5EF4-FFF2-40B4-BE49-F238E27FC236}">
                <a16:creationId xmlns:a16="http://schemas.microsoft.com/office/drawing/2014/main" id="{9B2AB515-6AFE-4123-9483-E7E30467CDD1}"/>
              </a:ext>
            </a:extLst>
          </p:cNvPr>
          <p:cNvSpPr/>
          <p:nvPr/>
        </p:nvSpPr>
        <p:spPr>
          <a:xfrm rot="3809119">
            <a:off x="5912463" y="1822418"/>
            <a:ext cx="867019" cy="3024693"/>
          </a:xfrm>
          <a:prstGeom prst="ellipse">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sp>
        <p:nvSpPr>
          <p:cNvPr id="35" name="TextBox 34">
            <a:extLst>
              <a:ext uri="{FF2B5EF4-FFF2-40B4-BE49-F238E27FC236}">
                <a16:creationId xmlns:a16="http://schemas.microsoft.com/office/drawing/2014/main" id="{0681BD06-C1F2-4AC1-814B-F001E87C8F42}"/>
              </a:ext>
            </a:extLst>
          </p:cNvPr>
          <p:cNvSpPr txBox="1"/>
          <p:nvPr/>
        </p:nvSpPr>
        <p:spPr>
          <a:xfrm>
            <a:off x="6740394" y="3332595"/>
            <a:ext cx="1289771" cy="323165"/>
          </a:xfrm>
          <a:prstGeom prst="rect">
            <a:avLst/>
          </a:prstGeom>
          <a:solidFill>
            <a:schemeClr val="bg1"/>
          </a:solidFill>
        </p:spPr>
        <p:txBody>
          <a:bodyPr wrap="square" rtlCol="0">
            <a:spAutoFit/>
          </a:bodyPr>
          <a:lstStyle/>
          <a:p>
            <a:pPr algn="l"/>
            <a:r>
              <a:rPr lang="en-US" sz="750"/>
              <a:t>Traditional satellites with standard deployables</a:t>
            </a:r>
          </a:p>
        </p:txBody>
      </p:sp>
      <p:sp>
        <p:nvSpPr>
          <p:cNvPr id="36" name="Oval 35">
            <a:extLst>
              <a:ext uri="{FF2B5EF4-FFF2-40B4-BE49-F238E27FC236}">
                <a16:creationId xmlns:a16="http://schemas.microsoft.com/office/drawing/2014/main" id="{87AD1561-94CC-4E92-BD9A-D1D6999BB103}"/>
              </a:ext>
            </a:extLst>
          </p:cNvPr>
          <p:cNvSpPr/>
          <p:nvPr/>
        </p:nvSpPr>
        <p:spPr>
          <a:xfrm rot="838669">
            <a:off x="5319414" y="2814117"/>
            <a:ext cx="317875" cy="539278"/>
          </a:xfrm>
          <a:prstGeom prst="ellipse">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sp>
        <p:nvSpPr>
          <p:cNvPr id="37" name="TextBox 36">
            <a:extLst>
              <a:ext uri="{FF2B5EF4-FFF2-40B4-BE49-F238E27FC236}">
                <a16:creationId xmlns:a16="http://schemas.microsoft.com/office/drawing/2014/main" id="{F9A230C7-00B4-4023-9EDD-221A156F948F}"/>
              </a:ext>
            </a:extLst>
          </p:cNvPr>
          <p:cNvSpPr txBox="1"/>
          <p:nvPr/>
        </p:nvSpPr>
        <p:spPr>
          <a:xfrm>
            <a:off x="5114785" y="927030"/>
            <a:ext cx="1986441" cy="207749"/>
          </a:xfrm>
          <a:prstGeom prst="rect">
            <a:avLst/>
          </a:prstGeom>
          <a:solidFill>
            <a:schemeClr val="bg1"/>
          </a:solidFill>
        </p:spPr>
        <p:txBody>
          <a:bodyPr wrap="none" rtlCol="0">
            <a:spAutoFit/>
          </a:bodyPr>
          <a:lstStyle/>
          <a:p>
            <a:pPr algn="l"/>
            <a:r>
              <a:rPr lang="en-US" sz="750" dirty="0"/>
              <a:t>DiskSats with deployable </a:t>
            </a:r>
            <a:r>
              <a:rPr lang="en-US" sz="750"/>
              <a:t>fixed-angle array</a:t>
            </a:r>
            <a:endParaRPr lang="en-US" sz="750" dirty="0"/>
          </a:p>
        </p:txBody>
      </p:sp>
      <p:sp>
        <p:nvSpPr>
          <p:cNvPr id="38" name="TextBox 37">
            <a:extLst>
              <a:ext uri="{FF2B5EF4-FFF2-40B4-BE49-F238E27FC236}">
                <a16:creationId xmlns:a16="http://schemas.microsoft.com/office/drawing/2014/main" id="{617B1E72-3CB5-4AD8-9DA0-9A36B297B657}"/>
              </a:ext>
            </a:extLst>
          </p:cNvPr>
          <p:cNvSpPr txBox="1"/>
          <p:nvPr/>
        </p:nvSpPr>
        <p:spPr>
          <a:xfrm>
            <a:off x="6825537" y="2013373"/>
            <a:ext cx="1936154" cy="323165"/>
          </a:xfrm>
          <a:prstGeom prst="rect">
            <a:avLst/>
          </a:prstGeom>
          <a:solidFill>
            <a:schemeClr val="bg1"/>
          </a:solidFill>
        </p:spPr>
        <p:txBody>
          <a:bodyPr wrap="square" rtlCol="0">
            <a:spAutoFit/>
          </a:bodyPr>
          <a:lstStyle/>
          <a:p>
            <a:pPr algn="l"/>
            <a:r>
              <a:rPr lang="en-US" sz="750"/>
              <a:t>12U CubeSat with two 17-fold deployables</a:t>
            </a:r>
          </a:p>
        </p:txBody>
      </p:sp>
      <p:cxnSp>
        <p:nvCxnSpPr>
          <p:cNvPr id="39" name="Straight Arrow Connector 38">
            <a:extLst>
              <a:ext uri="{FF2B5EF4-FFF2-40B4-BE49-F238E27FC236}">
                <a16:creationId xmlns:a16="http://schemas.microsoft.com/office/drawing/2014/main" id="{0F62B26A-3251-46E9-B831-4CD1C90A7A92}"/>
              </a:ext>
            </a:extLst>
          </p:cNvPr>
          <p:cNvCxnSpPr>
            <a:cxnSpLocks/>
            <a:endCxn id="36" idx="7"/>
          </p:cNvCxnSpPr>
          <p:nvPr/>
        </p:nvCxnSpPr>
        <p:spPr>
          <a:xfrm flipH="1">
            <a:off x="5633464" y="2452096"/>
            <a:ext cx="285638" cy="473789"/>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9214A35B-FDC0-4C53-B5CA-93F88230A058}"/>
              </a:ext>
            </a:extLst>
          </p:cNvPr>
          <p:cNvCxnSpPr>
            <a:cxnSpLocks/>
          </p:cNvCxnSpPr>
          <p:nvPr/>
        </p:nvCxnSpPr>
        <p:spPr>
          <a:xfrm>
            <a:off x="5754727" y="1111696"/>
            <a:ext cx="1" cy="524894"/>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579C69EA-337A-4142-AAB4-7B7F0C86D834}"/>
              </a:ext>
            </a:extLst>
          </p:cNvPr>
          <p:cNvCxnSpPr>
            <a:cxnSpLocks/>
          </p:cNvCxnSpPr>
          <p:nvPr/>
        </p:nvCxnSpPr>
        <p:spPr>
          <a:xfrm flipH="1" flipV="1">
            <a:off x="6530969" y="2091030"/>
            <a:ext cx="275523" cy="1595"/>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DBE7527F-DCE4-4E2F-A430-335870E2EF21}"/>
              </a:ext>
            </a:extLst>
          </p:cNvPr>
          <p:cNvSpPr>
            <a:spLocks noGrp="1"/>
          </p:cNvSpPr>
          <p:nvPr>
            <p:ph type="title"/>
          </p:nvPr>
        </p:nvSpPr>
        <p:spPr/>
        <p:txBody>
          <a:bodyPr/>
          <a:lstStyle/>
          <a:p>
            <a:r>
              <a:rPr lang="en-US"/>
              <a:t>DiskSat Power Budget</a:t>
            </a:r>
          </a:p>
        </p:txBody>
      </p:sp>
      <p:sp>
        <p:nvSpPr>
          <p:cNvPr id="7" name="Content Placeholder 6">
            <a:extLst>
              <a:ext uri="{FF2B5EF4-FFF2-40B4-BE49-F238E27FC236}">
                <a16:creationId xmlns:a16="http://schemas.microsoft.com/office/drawing/2014/main" id="{FBB33DEE-A06F-436E-B5AF-7C729E90E077}"/>
              </a:ext>
            </a:extLst>
          </p:cNvPr>
          <p:cNvSpPr>
            <a:spLocks noGrp="1"/>
          </p:cNvSpPr>
          <p:nvPr>
            <p:ph sz="quarter" idx="15"/>
          </p:nvPr>
        </p:nvSpPr>
        <p:spPr>
          <a:xfrm>
            <a:off x="236243" y="617886"/>
            <a:ext cx="4190137" cy="3204517"/>
          </a:xfrm>
        </p:spPr>
        <p:txBody>
          <a:bodyPr vert="horz" lIns="68580" tIns="34290" rIns="68580" bIns="34290" rtlCol="0" anchor="t">
            <a:normAutofit/>
          </a:bodyPr>
          <a:lstStyle/>
          <a:p>
            <a:pPr>
              <a:spcBef>
                <a:spcPts val="450"/>
              </a:spcBef>
            </a:pPr>
            <a:r>
              <a:rPr lang="en-US"/>
              <a:t>DiskSat achieves high power-to-mass ratio without  complex deployable solar panels</a:t>
            </a:r>
          </a:p>
          <a:p>
            <a:pPr lvl="1" indent="-170021">
              <a:spcBef>
                <a:spcPts val="450"/>
              </a:spcBef>
            </a:pPr>
            <a:r>
              <a:rPr lang="en-US"/>
              <a:t>1 m diameter has surface area of 0.79 m</a:t>
            </a:r>
            <a:r>
              <a:rPr lang="en-US" baseline="30000"/>
              <a:t>2</a:t>
            </a:r>
            <a:r>
              <a:rPr lang="en-US"/>
              <a:t> and can hold 200 W of high-efficiency solar cells </a:t>
            </a:r>
          </a:p>
          <a:p>
            <a:pPr lvl="1" indent="-170021">
              <a:spcBef>
                <a:spcPts val="450"/>
              </a:spcBef>
            </a:pPr>
            <a:r>
              <a:rPr lang="en-US"/>
              <a:t>Alternatively, can host over 120 W of low-cost, moderate- efficiency cells</a:t>
            </a:r>
          </a:p>
          <a:p>
            <a:pPr>
              <a:spcBef>
                <a:spcPts val="450"/>
              </a:spcBef>
            </a:pPr>
            <a:r>
              <a:rPr lang="en-US"/>
              <a:t>Optional deployed panel</a:t>
            </a:r>
          </a:p>
          <a:p>
            <a:pPr lvl="1" indent="-170021">
              <a:spcBef>
                <a:spcPts val="450"/>
              </a:spcBef>
            </a:pPr>
            <a:r>
              <a:rPr lang="en-US"/>
              <a:t>A simple rigid solar panel deployed on a single-hinge doubles surface area for little mass penalty</a:t>
            </a:r>
          </a:p>
          <a:p>
            <a:pPr lvl="1" indent="-170021">
              <a:spcBef>
                <a:spcPts val="450"/>
              </a:spcBef>
            </a:pPr>
            <a:r>
              <a:rPr lang="en-US"/>
              <a:t>At ~30 degrees, the deployed panel ensures steady orbit average power independent of solar beta angle</a:t>
            </a:r>
          </a:p>
          <a:p>
            <a:pPr indent="-170021">
              <a:spcBef>
                <a:spcPts val="450"/>
              </a:spcBef>
            </a:pPr>
            <a:r>
              <a:rPr lang="en-US"/>
              <a:t>Thermal management is also simplified because the large surface area allows for sufficient area dedicated to heat dissipation without substantially interfering with power collection</a:t>
            </a:r>
          </a:p>
          <a:p>
            <a:pPr>
              <a:spcBef>
                <a:spcPts val="450"/>
              </a:spcBef>
            </a:pPr>
            <a:endParaRPr lang="en-US"/>
          </a:p>
          <a:p>
            <a:pPr>
              <a:spcBef>
                <a:spcPts val="450"/>
              </a:spcBef>
            </a:pPr>
            <a:endParaRPr lang="en-US"/>
          </a:p>
        </p:txBody>
      </p:sp>
      <p:sp>
        <p:nvSpPr>
          <p:cNvPr id="50" name="TextBox 49">
            <a:extLst>
              <a:ext uri="{FF2B5EF4-FFF2-40B4-BE49-F238E27FC236}">
                <a16:creationId xmlns:a16="http://schemas.microsoft.com/office/drawing/2014/main" id="{04B64CCF-A357-4CCD-B0AC-C17033B2941A}"/>
              </a:ext>
            </a:extLst>
          </p:cNvPr>
          <p:cNvSpPr txBox="1"/>
          <p:nvPr/>
        </p:nvSpPr>
        <p:spPr>
          <a:xfrm>
            <a:off x="4958600" y="4421809"/>
            <a:ext cx="3612178" cy="415498"/>
          </a:xfrm>
          <a:prstGeom prst="rect">
            <a:avLst/>
          </a:prstGeom>
          <a:noFill/>
        </p:spPr>
        <p:txBody>
          <a:bodyPr wrap="square" rtlCol="0">
            <a:spAutoFit/>
          </a:bodyPr>
          <a:lstStyle/>
          <a:p>
            <a:pPr algn="ctr"/>
            <a:r>
              <a:rPr lang="en-US" sz="1050"/>
              <a:t>Typical orbit-average power available from various satellite bus designs assuming comparable LEO orbits</a:t>
            </a:r>
          </a:p>
        </p:txBody>
      </p:sp>
      <p:cxnSp>
        <p:nvCxnSpPr>
          <p:cNvPr id="4" name="Straight Connector 3">
            <a:extLst>
              <a:ext uri="{FF2B5EF4-FFF2-40B4-BE49-F238E27FC236}">
                <a16:creationId xmlns:a16="http://schemas.microsoft.com/office/drawing/2014/main" id="{FF736259-333B-48E5-8A79-D4E8E9F172CC}"/>
              </a:ext>
            </a:extLst>
          </p:cNvPr>
          <p:cNvCxnSpPr>
            <a:cxnSpLocks/>
          </p:cNvCxnSpPr>
          <p:nvPr/>
        </p:nvCxnSpPr>
        <p:spPr>
          <a:xfrm flipV="1">
            <a:off x="5601264" y="1898619"/>
            <a:ext cx="183962" cy="770258"/>
          </a:xfrm>
          <a:prstGeom prst="line">
            <a:avLst/>
          </a:prstGeom>
          <a:ln w="12700">
            <a:solidFill>
              <a:srgbClr val="FFC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5D92E8F-E5D4-46CC-8CC3-2113E59219C6}"/>
              </a:ext>
            </a:extLst>
          </p:cNvPr>
          <p:cNvCxnSpPr>
            <a:cxnSpLocks/>
          </p:cNvCxnSpPr>
          <p:nvPr/>
        </p:nvCxnSpPr>
        <p:spPr>
          <a:xfrm flipV="1">
            <a:off x="5452617" y="2935765"/>
            <a:ext cx="64188" cy="324319"/>
          </a:xfrm>
          <a:prstGeom prst="line">
            <a:avLst/>
          </a:prstGeom>
          <a:ln w="12700">
            <a:solidFill>
              <a:srgbClr val="00B05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1F3BE74-2D50-49E6-967B-77C337760951}"/>
              </a:ext>
            </a:extLst>
          </p:cNvPr>
          <p:cNvCxnSpPr>
            <a:cxnSpLocks/>
          </p:cNvCxnSpPr>
          <p:nvPr/>
        </p:nvCxnSpPr>
        <p:spPr>
          <a:xfrm flipV="1">
            <a:off x="5114785" y="2807388"/>
            <a:ext cx="1922267" cy="1141876"/>
          </a:xfrm>
          <a:prstGeom prst="line">
            <a:avLst/>
          </a:prstGeom>
          <a:ln w="12700">
            <a:solidFill>
              <a:srgbClr val="0070C0"/>
            </a:solidFill>
            <a:prstDash val="dash"/>
          </a:ln>
          <a:effectLst/>
        </p:spPr>
        <p:style>
          <a:lnRef idx="2">
            <a:schemeClr val="accent1"/>
          </a:lnRef>
          <a:fillRef idx="0">
            <a:schemeClr val="accent1"/>
          </a:fillRef>
          <a:effectRef idx="1">
            <a:schemeClr val="accent1"/>
          </a:effectRef>
          <a:fontRef idx="minor">
            <a:schemeClr val="tx1"/>
          </a:fontRef>
        </p:style>
      </p:cxnSp>
      <p:grpSp>
        <p:nvGrpSpPr>
          <p:cNvPr id="3" name="Group 2">
            <a:extLst>
              <a:ext uri="{FF2B5EF4-FFF2-40B4-BE49-F238E27FC236}">
                <a16:creationId xmlns:a16="http://schemas.microsoft.com/office/drawing/2014/main" id="{4DB5BD7D-A7A0-4100-AD8B-B8AF4341B292}"/>
              </a:ext>
            </a:extLst>
          </p:cNvPr>
          <p:cNvGrpSpPr/>
          <p:nvPr/>
        </p:nvGrpSpPr>
        <p:grpSpPr>
          <a:xfrm>
            <a:off x="423900" y="3909913"/>
            <a:ext cx="3835155" cy="1231403"/>
            <a:chOff x="728869" y="5252908"/>
            <a:chExt cx="4655067" cy="1494663"/>
          </a:xfrm>
        </p:grpSpPr>
        <p:grpSp>
          <p:nvGrpSpPr>
            <p:cNvPr id="26" name="Group 25">
              <a:extLst>
                <a:ext uri="{FF2B5EF4-FFF2-40B4-BE49-F238E27FC236}">
                  <a16:creationId xmlns:a16="http://schemas.microsoft.com/office/drawing/2014/main" id="{13F2D36D-B4AF-4292-AF38-D3D29872BE3A}"/>
                </a:ext>
              </a:extLst>
            </p:cNvPr>
            <p:cNvGrpSpPr/>
            <p:nvPr/>
          </p:nvGrpSpPr>
          <p:grpSpPr>
            <a:xfrm>
              <a:off x="1312955" y="5522944"/>
              <a:ext cx="1601601" cy="1224627"/>
              <a:chOff x="4334106" y="3781678"/>
              <a:chExt cx="3889011" cy="2973660"/>
            </a:xfrm>
          </p:grpSpPr>
          <p:sp>
            <p:nvSpPr>
              <p:cNvPr id="55" name="Flowchart: Magnetic Disk 54">
                <a:extLst>
                  <a:ext uri="{FF2B5EF4-FFF2-40B4-BE49-F238E27FC236}">
                    <a16:creationId xmlns:a16="http://schemas.microsoft.com/office/drawing/2014/main" id="{36CF72C8-1DF5-4E03-B21B-90E6C3429D66}"/>
                  </a:ext>
                </a:extLst>
              </p:cNvPr>
              <p:cNvSpPr/>
              <p:nvPr/>
            </p:nvSpPr>
            <p:spPr>
              <a:xfrm>
                <a:off x="4334106" y="6296722"/>
                <a:ext cx="3204117" cy="129428"/>
              </a:xfrm>
              <a:prstGeom prst="flowChartMagneticDisk">
                <a:avLst/>
              </a:prstGeom>
              <a:solidFill>
                <a:schemeClr val="tx2">
                  <a:lumMod val="40000"/>
                  <a:lumOff val="60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sp>
            <p:nvSpPr>
              <p:cNvPr id="56" name="Rectangle 55">
                <a:extLst>
                  <a:ext uri="{FF2B5EF4-FFF2-40B4-BE49-F238E27FC236}">
                    <a16:creationId xmlns:a16="http://schemas.microsoft.com/office/drawing/2014/main" id="{638741CD-3C57-4AB4-9691-87C5138FA74C}"/>
                  </a:ext>
                </a:extLst>
              </p:cNvPr>
              <p:cNvSpPr/>
              <p:nvPr/>
            </p:nvSpPr>
            <p:spPr>
              <a:xfrm rot="8055976" flipH="1">
                <a:off x="6713428" y="5245648"/>
                <a:ext cx="2973660" cy="45719"/>
              </a:xfrm>
              <a:prstGeom prst="rect">
                <a:avLst/>
              </a:prstGeom>
              <a:solidFill>
                <a:schemeClr val="tx2">
                  <a:lumMod val="40000"/>
                  <a:lumOff val="60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grpSp>
        <p:sp>
          <p:nvSpPr>
            <p:cNvPr id="31" name="Arrow: Down 30">
              <a:extLst>
                <a:ext uri="{FF2B5EF4-FFF2-40B4-BE49-F238E27FC236}">
                  <a16:creationId xmlns:a16="http://schemas.microsoft.com/office/drawing/2014/main" id="{616C9A9B-F458-4290-AABA-A5AE20D4C62E}"/>
                </a:ext>
              </a:extLst>
            </p:cNvPr>
            <p:cNvSpPr/>
            <p:nvPr/>
          </p:nvSpPr>
          <p:spPr>
            <a:xfrm>
              <a:off x="1934106" y="5372562"/>
              <a:ext cx="211180" cy="452324"/>
            </a:xfrm>
            <a:prstGeom prst="downArrow">
              <a:avLst/>
            </a:prstGeom>
            <a:solidFill>
              <a:schemeClr val="accent4">
                <a:lumMod val="40000"/>
                <a:lumOff val="60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sp>
          <p:nvSpPr>
            <p:cNvPr id="32" name="Arrow: Down 31">
              <a:extLst>
                <a:ext uri="{FF2B5EF4-FFF2-40B4-BE49-F238E27FC236}">
                  <a16:creationId xmlns:a16="http://schemas.microsoft.com/office/drawing/2014/main" id="{8BDDA8EB-8689-4CA2-876B-AB2F993843DF}"/>
                </a:ext>
              </a:extLst>
            </p:cNvPr>
            <p:cNvSpPr/>
            <p:nvPr/>
          </p:nvSpPr>
          <p:spPr>
            <a:xfrm rot="19800000">
              <a:off x="1631511" y="5454813"/>
              <a:ext cx="211180" cy="452324"/>
            </a:xfrm>
            <a:prstGeom prst="downArrow">
              <a:avLst/>
            </a:prstGeom>
            <a:solidFill>
              <a:schemeClr val="accent4">
                <a:lumMod val="40000"/>
                <a:lumOff val="60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sp>
          <p:nvSpPr>
            <p:cNvPr id="42" name="Arrow: Down 41">
              <a:extLst>
                <a:ext uri="{FF2B5EF4-FFF2-40B4-BE49-F238E27FC236}">
                  <a16:creationId xmlns:a16="http://schemas.microsoft.com/office/drawing/2014/main" id="{EE321D97-D9E9-47D0-BF1B-AB2DE548EC99}"/>
                </a:ext>
              </a:extLst>
            </p:cNvPr>
            <p:cNvSpPr/>
            <p:nvPr/>
          </p:nvSpPr>
          <p:spPr>
            <a:xfrm rot="18000000">
              <a:off x="1408752" y="5676724"/>
              <a:ext cx="211180" cy="452324"/>
            </a:xfrm>
            <a:prstGeom prst="downArrow">
              <a:avLst/>
            </a:prstGeom>
            <a:solidFill>
              <a:schemeClr val="accent4">
                <a:lumMod val="40000"/>
                <a:lumOff val="60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sp>
          <p:nvSpPr>
            <p:cNvPr id="43" name="Arrow: Down 42">
              <a:extLst>
                <a:ext uri="{FF2B5EF4-FFF2-40B4-BE49-F238E27FC236}">
                  <a16:creationId xmlns:a16="http://schemas.microsoft.com/office/drawing/2014/main" id="{99434703-0B1A-4344-BE14-292A78F26A4E}"/>
                </a:ext>
              </a:extLst>
            </p:cNvPr>
            <p:cNvSpPr/>
            <p:nvPr/>
          </p:nvSpPr>
          <p:spPr>
            <a:xfrm rot="16200000">
              <a:off x="1342770" y="5989351"/>
              <a:ext cx="211180" cy="452324"/>
            </a:xfrm>
            <a:prstGeom prst="downArrow">
              <a:avLst/>
            </a:prstGeom>
            <a:solidFill>
              <a:schemeClr val="accent4">
                <a:lumMod val="40000"/>
                <a:lumOff val="60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sp>
          <p:nvSpPr>
            <p:cNvPr id="44" name="TextBox 43">
              <a:extLst>
                <a:ext uri="{FF2B5EF4-FFF2-40B4-BE49-F238E27FC236}">
                  <a16:creationId xmlns:a16="http://schemas.microsoft.com/office/drawing/2014/main" id="{E8E6F000-6BC5-4707-9B17-6AB609CE45C9}"/>
                </a:ext>
              </a:extLst>
            </p:cNvPr>
            <p:cNvSpPr txBox="1"/>
            <p:nvPr/>
          </p:nvSpPr>
          <p:spPr>
            <a:xfrm>
              <a:off x="1003196" y="5252908"/>
              <a:ext cx="803966" cy="252163"/>
            </a:xfrm>
            <a:prstGeom prst="rect">
              <a:avLst/>
            </a:prstGeom>
            <a:noFill/>
          </p:spPr>
          <p:txBody>
            <a:bodyPr wrap="none" rtlCol="0">
              <a:spAutoFit/>
            </a:bodyPr>
            <a:lstStyle/>
            <a:p>
              <a:pPr algn="l"/>
              <a:r>
                <a:rPr lang="en-US" sz="750"/>
                <a:t>Sun angles</a:t>
              </a:r>
            </a:p>
          </p:txBody>
        </p:sp>
        <p:sp>
          <p:nvSpPr>
            <p:cNvPr id="45" name="Arrow: Down 44">
              <a:extLst>
                <a:ext uri="{FF2B5EF4-FFF2-40B4-BE49-F238E27FC236}">
                  <a16:creationId xmlns:a16="http://schemas.microsoft.com/office/drawing/2014/main" id="{4C207A73-E57B-4F7C-A3E7-2C4405B137CB}"/>
                </a:ext>
              </a:extLst>
            </p:cNvPr>
            <p:cNvSpPr/>
            <p:nvPr/>
          </p:nvSpPr>
          <p:spPr>
            <a:xfrm>
              <a:off x="774588" y="5971735"/>
              <a:ext cx="346102" cy="698735"/>
            </a:xfrm>
            <a:prstGeom prst="downArrow">
              <a:avLst/>
            </a:prstGeom>
            <a:solidFill>
              <a:schemeClr val="tx2">
                <a:lumMod val="20000"/>
                <a:lumOff val="80000"/>
              </a:schemeClr>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sp>
          <p:nvSpPr>
            <p:cNvPr id="46" name="TextBox 45">
              <a:extLst>
                <a:ext uri="{FF2B5EF4-FFF2-40B4-BE49-F238E27FC236}">
                  <a16:creationId xmlns:a16="http://schemas.microsoft.com/office/drawing/2014/main" id="{C5DF0220-CD66-4878-8AF4-109E7CC57B9C}"/>
                </a:ext>
              </a:extLst>
            </p:cNvPr>
            <p:cNvSpPr txBox="1"/>
            <p:nvPr/>
          </p:nvSpPr>
          <p:spPr>
            <a:xfrm>
              <a:off x="728869" y="5751937"/>
              <a:ext cx="500435" cy="252163"/>
            </a:xfrm>
            <a:prstGeom prst="rect">
              <a:avLst/>
            </a:prstGeom>
            <a:noFill/>
          </p:spPr>
          <p:txBody>
            <a:bodyPr wrap="none" rtlCol="0">
              <a:spAutoFit/>
            </a:bodyPr>
            <a:lstStyle/>
            <a:p>
              <a:pPr algn="l"/>
              <a:r>
                <a:rPr lang="en-US" sz="750"/>
                <a:t>Nadir</a:t>
              </a:r>
            </a:p>
          </p:txBody>
        </p:sp>
        <p:sp>
          <p:nvSpPr>
            <p:cNvPr id="47" name="TextBox 46">
              <a:extLst>
                <a:ext uri="{FF2B5EF4-FFF2-40B4-BE49-F238E27FC236}">
                  <a16:creationId xmlns:a16="http://schemas.microsoft.com/office/drawing/2014/main" id="{76118F3C-927A-4057-A5BA-498411348EF0}"/>
                </a:ext>
              </a:extLst>
            </p:cNvPr>
            <p:cNvSpPr txBox="1"/>
            <p:nvPr/>
          </p:nvSpPr>
          <p:spPr>
            <a:xfrm>
              <a:off x="3161878" y="6133012"/>
              <a:ext cx="1117226" cy="252163"/>
            </a:xfrm>
            <a:prstGeom prst="rect">
              <a:avLst/>
            </a:prstGeom>
            <a:noFill/>
          </p:spPr>
          <p:txBody>
            <a:bodyPr wrap="none" rtlCol="0">
              <a:spAutoFit/>
            </a:bodyPr>
            <a:lstStyle/>
            <a:p>
              <a:pPr algn="l"/>
              <a:r>
                <a:rPr lang="en-US" sz="750"/>
                <a:t>Deployable panel</a:t>
              </a:r>
            </a:p>
          </p:txBody>
        </p:sp>
        <p:sp>
          <p:nvSpPr>
            <p:cNvPr id="48" name="TextBox 47">
              <a:extLst>
                <a:ext uri="{FF2B5EF4-FFF2-40B4-BE49-F238E27FC236}">
                  <a16:creationId xmlns:a16="http://schemas.microsoft.com/office/drawing/2014/main" id="{0ED0B1D1-A11D-4A1E-8998-3245F480D99E}"/>
                </a:ext>
              </a:extLst>
            </p:cNvPr>
            <p:cNvSpPr txBox="1"/>
            <p:nvPr/>
          </p:nvSpPr>
          <p:spPr>
            <a:xfrm>
              <a:off x="3226641" y="6490458"/>
              <a:ext cx="449847" cy="252163"/>
            </a:xfrm>
            <a:prstGeom prst="rect">
              <a:avLst/>
            </a:prstGeom>
            <a:noFill/>
          </p:spPr>
          <p:txBody>
            <a:bodyPr wrap="none" rtlCol="0">
              <a:spAutoFit/>
            </a:bodyPr>
            <a:lstStyle/>
            <a:p>
              <a:pPr algn="l"/>
              <a:r>
                <a:rPr lang="en-US" sz="750"/>
                <a:t>Disk</a:t>
              </a:r>
            </a:p>
          </p:txBody>
        </p:sp>
        <p:cxnSp>
          <p:nvCxnSpPr>
            <p:cNvPr id="51" name="Straight Arrow Connector 50">
              <a:extLst>
                <a:ext uri="{FF2B5EF4-FFF2-40B4-BE49-F238E27FC236}">
                  <a16:creationId xmlns:a16="http://schemas.microsoft.com/office/drawing/2014/main" id="{16DA3AFE-EEB5-456A-B91F-5EF7C9DE6595}"/>
                </a:ext>
              </a:extLst>
            </p:cNvPr>
            <p:cNvCxnSpPr>
              <a:cxnSpLocks/>
            </p:cNvCxnSpPr>
            <p:nvPr/>
          </p:nvCxnSpPr>
          <p:spPr>
            <a:xfrm flipH="1" flipV="1">
              <a:off x="3161879" y="5902887"/>
              <a:ext cx="255484" cy="273988"/>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9EDEEF16-066E-4E4C-9C58-8C3835608076}"/>
                </a:ext>
              </a:extLst>
            </p:cNvPr>
            <p:cNvCxnSpPr>
              <a:cxnSpLocks/>
            </p:cNvCxnSpPr>
            <p:nvPr/>
          </p:nvCxnSpPr>
          <p:spPr>
            <a:xfrm flipH="1">
              <a:off x="2657978" y="6600358"/>
              <a:ext cx="568661" cy="5216"/>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3" name="Flowchart: Or 52">
              <a:extLst>
                <a:ext uri="{FF2B5EF4-FFF2-40B4-BE49-F238E27FC236}">
                  <a16:creationId xmlns:a16="http://schemas.microsoft.com/office/drawing/2014/main" id="{B0169EBC-4A63-4BCE-936C-2BFD74218C55}"/>
                </a:ext>
              </a:extLst>
            </p:cNvPr>
            <p:cNvSpPr/>
            <p:nvPr/>
          </p:nvSpPr>
          <p:spPr>
            <a:xfrm>
              <a:off x="3845822" y="5561194"/>
              <a:ext cx="258024" cy="258024"/>
            </a:xfrm>
            <a:prstGeom prst="flowChartOr">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0" err="1">
                <a:solidFill>
                  <a:schemeClr val="tx1"/>
                </a:solidFill>
              </a:endParaRPr>
            </a:p>
          </p:txBody>
        </p:sp>
        <p:sp>
          <p:nvSpPr>
            <p:cNvPr id="54" name="TextBox 53">
              <a:extLst>
                <a:ext uri="{FF2B5EF4-FFF2-40B4-BE49-F238E27FC236}">
                  <a16:creationId xmlns:a16="http://schemas.microsoft.com/office/drawing/2014/main" id="{FBAF8D5E-F465-4ACF-807F-83F0982177C7}"/>
                </a:ext>
              </a:extLst>
            </p:cNvPr>
            <p:cNvSpPr txBox="1"/>
            <p:nvPr/>
          </p:nvSpPr>
          <p:spPr>
            <a:xfrm>
              <a:off x="4004376" y="5474935"/>
              <a:ext cx="1379560" cy="392254"/>
            </a:xfrm>
            <a:prstGeom prst="rect">
              <a:avLst/>
            </a:prstGeom>
            <a:noFill/>
          </p:spPr>
          <p:txBody>
            <a:bodyPr wrap="square" rtlCol="0">
              <a:spAutoFit/>
            </a:bodyPr>
            <a:lstStyle/>
            <a:p>
              <a:pPr algn="r"/>
              <a:r>
                <a:rPr lang="en-US" sz="750"/>
                <a:t>Orbit velocity vector (into page)</a:t>
              </a:r>
            </a:p>
          </p:txBody>
        </p:sp>
      </p:grpSp>
      <p:pic>
        <p:nvPicPr>
          <p:cNvPr id="57" name="Picture 56">
            <a:extLst>
              <a:ext uri="{FF2B5EF4-FFF2-40B4-BE49-F238E27FC236}">
                <a16:creationId xmlns:a16="http://schemas.microsoft.com/office/drawing/2014/main" id="{5ADAFA8B-5ADD-4073-B4EE-BC135D91D0F0}"/>
              </a:ext>
            </a:extLst>
          </p:cNvPr>
          <p:cNvPicPr>
            <a:picLocks noChangeAspect="1"/>
          </p:cNvPicPr>
          <p:nvPr/>
        </p:nvPicPr>
        <p:blipFill>
          <a:blip r:embed="rId3"/>
          <a:stretch>
            <a:fillRect/>
          </a:stretch>
        </p:blipFill>
        <p:spPr>
          <a:xfrm>
            <a:off x="7105257" y="3769"/>
            <a:ext cx="2038744" cy="1676672"/>
          </a:xfrm>
          <a:prstGeom prst="rect">
            <a:avLst/>
          </a:prstGeom>
        </p:spPr>
      </p:pic>
      <p:sp>
        <p:nvSpPr>
          <p:cNvPr id="5" name="TextBox 4">
            <a:extLst>
              <a:ext uri="{FF2B5EF4-FFF2-40B4-BE49-F238E27FC236}">
                <a16:creationId xmlns:a16="http://schemas.microsoft.com/office/drawing/2014/main" id="{32AAB373-582B-C4F4-A732-8BD57519AEF4}"/>
              </a:ext>
            </a:extLst>
          </p:cNvPr>
          <p:cNvSpPr txBox="1"/>
          <p:nvPr/>
        </p:nvSpPr>
        <p:spPr>
          <a:xfrm>
            <a:off x="3348820" y="4891017"/>
            <a:ext cx="2757486" cy="246221"/>
          </a:xfrm>
          <a:prstGeom prst="rect">
            <a:avLst/>
          </a:prstGeom>
          <a:noFill/>
        </p:spPr>
        <p:txBody>
          <a:bodyPr wrap="none" rtlCol="0">
            <a:spAutoFit/>
          </a:bodyPr>
          <a:lstStyle/>
          <a:p>
            <a:r>
              <a:rPr lang="en-US" sz="1000" dirty="0"/>
              <a:t>Slide Courtesy of The Aerospace Corporation</a:t>
            </a:r>
          </a:p>
        </p:txBody>
      </p:sp>
    </p:spTree>
    <p:extLst>
      <p:ext uri="{BB962C8B-B14F-4D97-AF65-F5344CB8AC3E}">
        <p14:creationId xmlns:p14="http://schemas.microsoft.com/office/powerpoint/2010/main" val="1204621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7527F-DCE4-4E2F-A430-335870E2EF21}"/>
              </a:ext>
            </a:extLst>
          </p:cNvPr>
          <p:cNvSpPr>
            <a:spLocks noGrp="1"/>
          </p:cNvSpPr>
          <p:nvPr>
            <p:ph type="title"/>
          </p:nvPr>
        </p:nvSpPr>
        <p:spPr/>
        <p:txBody>
          <a:bodyPr/>
          <a:lstStyle/>
          <a:p>
            <a:r>
              <a:rPr lang="en-US" dirty="0"/>
              <a:t>Maneuverability</a:t>
            </a:r>
          </a:p>
        </p:txBody>
      </p:sp>
      <p:sp>
        <p:nvSpPr>
          <p:cNvPr id="7" name="Text Placeholder 6">
            <a:extLst>
              <a:ext uri="{FF2B5EF4-FFF2-40B4-BE49-F238E27FC236}">
                <a16:creationId xmlns:a16="http://schemas.microsoft.com/office/drawing/2014/main" id="{1D541ACD-5350-C7A6-4816-BF3538AD88CE}"/>
              </a:ext>
            </a:extLst>
          </p:cNvPr>
          <p:cNvSpPr>
            <a:spLocks noGrp="1"/>
          </p:cNvSpPr>
          <p:nvPr>
            <p:ph type="body" sz="quarter" idx="16"/>
          </p:nvPr>
        </p:nvSpPr>
        <p:spPr/>
        <p:txBody>
          <a:bodyPr/>
          <a:lstStyle/>
          <a:p>
            <a:r>
              <a:rPr lang="en-US" dirty="0"/>
              <a:t>High power combined with low mass</a:t>
            </a:r>
          </a:p>
        </p:txBody>
      </p:sp>
      <p:sp>
        <p:nvSpPr>
          <p:cNvPr id="4" name="Text Placeholder 3">
            <a:extLst>
              <a:ext uri="{FF2B5EF4-FFF2-40B4-BE49-F238E27FC236}">
                <a16:creationId xmlns:a16="http://schemas.microsoft.com/office/drawing/2014/main" id="{18DDAC92-59EA-4C76-A0FC-6B425AA85DFA}"/>
              </a:ext>
            </a:extLst>
          </p:cNvPr>
          <p:cNvSpPr>
            <a:spLocks noGrp="1"/>
          </p:cNvSpPr>
          <p:nvPr>
            <p:ph type="body" sz="quarter" idx="17"/>
          </p:nvPr>
        </p:nvSpPr>
        <p:spPr/>
        <p:txBody>
          <a:bodyPr/>
          <a:lstStyle/>
          <a:p>
            <a:r>
              <a:rPr lang="en-US" dirty="0">
                <a:solidFill>
                  <a:schemeClr val="tx1"/>
                </a:solidFill>
              </a:rPr>
              <a:t>DiskSat has unparalleled orbit agility; high power combined with low drag and low mass</a:t>
            </a:r>
          </a:p>
        </p:txBody>
      </p:sp>
      <p:sp>
        <p:nvSpPr>
          <p:cNvPr id="12" name="Content Placeholder 6">
            <a:extLst>
              <a:ext uri="{FF2B5EF4-FFF2-40B4-BE49-F238E27FC236}">
                <a16:creationId xmlns:a16="http://schemas.microsoft.com/office/drawing/2014/main" id="{85E89A05-9CEA-4E96-A3CA-0DD6908C859C}"/>
              </a:ext>
            </a:extLst>
          </p:cNvPr>
          <p:cNvSpPr txBox="1">
            <a:spLocks/>
          </p:cNvSpPr>
          <p:nvPr/>
        </p:nvSpPr>
        <p:spPr>
          <a:xfrm>
            <a:off x="267060" y="915697"/>
            <a:ext cx="4200169" cy="3204530"/>
          </a:xfrm>
          <a:prstGeom prst="rect">
            <a:avLst/>
          </a:prstGeom>
        </p:spPr>
        <p:txBody>
          <a:bodyPr vert="horz" lIns="68580" tIns="34290" rIns="68580" bIns="34290" anchor="t"/>
          <a:lstStyle>
            <a:lvl1pPr marL="282575" indent="-282575" algn="l" defTabSz="457200" rtl="0" eaLnBrk="1" latinLnBrk="0" hangingPunct="1">
              <a:spcBef>
                <a:spcPct val="20000"/>
              </a:spcBef>
              <a:buSzPct val="130000"/>
              <a:buFont typeface="Arial"/>
              <a:buChar char="•"/>
              <a:defRPr sz="1600" kern="1200">
                <a:solidFill>
                  <a:schemeClr val="tx1"/>
                </a:solidFill>
                <a:latin typeface="Arial"/>
                <a:ea typeface="+mn-ea"/>
                <a:cs typeface="Arial"/>
              </a:defRPr>
            </a:lvl1pPr>
            <a:lvl2pPr marL="517525" indent="-227013" algn="l" defTabSz="457200" rtl="0" eaLnBrk="1" latinLnBrk="0" hangingPunct="1">
              <a:spcBef>
                <a:spcPct val="20000"/>
              </a:spcBef>
              <a:buFont typeface="Arial"/>
              <a:buChar char="–"/>
              <a:defRPr sz="1400" i="1" kern="1200">
                <a:solidFill>
                  <a:schemeClr val="tx1"/>
                </a:solidFill>
                <a:latin typeface="Arial"/>
                <a:ea typeface="+mn-ea"/>
                <a:cs typeface="Arial"/>
              </a:defRPr>
            </a:lvl2pPr>
            <a:lvl3pPr marL="800100" indent="-176213" algn="l" defTabSz="457200" rtl="0" eaLnBrk="1" latinLnBrk="0" hangingPunct="1">
              <a:spcBef>
                <a:spcPct val="20000"/>
              </a:spcBef>
              <a:buSzPct val="125000"/>
              <a:buFont typeface="Arial"/>
              <a:buChar char="•"/>
              <a:defRPr sz="1400" kern="1200">
                <a:solidFill>
                  <a:schemeClr val="tx1"/>
                </a:solidFill>
                <a:latin typeface="Arial"/>
                <a:ea typeface="+mn-ea"/>
                <a:cs typeface="Arial"/>
              </a:defRPr>
            </a:lvl3pPr>
            <a:lvl4pPr marL="1201738" indent="-228600" algn="l" defTabSz="457200" rtl="0" eaLnBrk="1" latinLnBrk="0" hangingPunct="1">
              <a:spcBef>
                <a:spcPct val="20000"/>
              </a:spcBef>
              <a:buFont typeface="Arial"/>
              <a:buChar char="–"/>
              <a:defRPr sz="1400" i="1" kern="1200">
                <a:solidFill>
                  <a:schemeClr val="tx1"/>
                </a:solidFill>
                <a:latin typeface="Arial"/>
                <a:ea typeface="+mn-ea"/>
                <a:cs typeface="Arial"/>
              </a:defRPr>
            </a:lvl4pPr>
            <a:lvl5pPr marL="1430338" indent="-176213"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350" dirty="0"/>
              <a:t>Power to mass ratio supports electric propulsion with high delta-v capability</a:t>
            </a:r>
          </a:p>
          <a:p>
            <a:r>
              <a:rPr lang="en-US" sz="1350" dirty="0"/>
              <a:t>Orbit raising</a:t>
            </a:r>
          </a:p>
          <a:p>
            <a:pPr lvl="1"/>
            <a:r>
              <a:rPr lang="en-US" sz="1200" dirty="0"/>
              <a:t>Initial deployment at lower altitude increases launch payload mass</a:t>
            </a:r>
            <a:endParaRPr lang="en-US" sz="1350" dirty="0"/>
          </a:p>
          <a:p>
            <a:r>
              <a:rPr lang="en-US" sz="1350" dirty="0"/>
              <a:t>Orbit maintenance  </a:t>
            </a:r>
          </a:p>
          <a:p>
            <a:pPr lvl="1" indent="-170021"/>
            <a:r>
              <a:rPr lang="en-US" sz="1200" dirty="0"/>
              <a:t>Less than 10 m/s/year delta-v maintains 600 km orbit </a:t>
            </a:r>
          </a:p>
          <a:p>
            <a:pPr lvl="1" indent="-170021"/>
            <a:r>
              <a:rPr lang="en-US" sz="1200" dirty="0"/>
              <a:t>VLEO: high delta-v combined with low drag of DiskSat is expected to enable sustained flight below 400 km</a:t>
            </a:r>
          </a:p>
          <a:p>
            <a:pPr indent="-170021"/>
            <a:r>
              <a:rPr lang="en-US" sz="1350" dirty="0"/>
              <a:t>Rapid rephasing of constellations</a:t>
            </a:r>
          </a:p>
          <a:p>
            <a:pPr indent="-170021"/>
            <a:r>
              <a:rPr lang="en-US" sz="1350" dirty="0"/>
              <a:t>Cis-Lunar space</a:t>
            </a:r>
          </a:p>
          <a:p>
            <a:pPr lvl="1" indent="-170021"/>
            <a:r>
              <a:rPr lang="en-US" sz="1200" dirty="0"/>
              <a:t>&lt;4000 m/s delta-v required for transfer from GEO to lunar orbit</a:t>
            </a:r>
          </a:p>
          <a:p>
            <a:pPr marL="430054" lvl="2" indent="0">
              <a:buNone/>
            </a:pPr>
            <a:endParaRPr lang="en-US" sz="1200" dirty="0"/>
          </a:p>
          <a:p>
            <a:pPr lvl="1" indent="-170021"/>
            <a:endParaRPr lang="en-US" sz="1200" dirty="0"/>
          </a:p>
          <a:p>
            <a:pPr lvl="1" indent="-170021"/>
            <a:endParaRPr lang="en-US" sz="1200" dirty="0"/>
          </a:p>
        </p:txBody>
      </p:sp>
      <p:grpSp>
        <p:nvGrpSpPr>
          <p:cNvPr id="3" name="Group 2">
            <a:extLst>
              <a:ext uri="{FF2B5EF4-FFF2-40B4-BE49-F238E27FC236}">
                <a16:creationId xmlns:a16="http://schemas.microsoft.com/office/drawing/2014/main" id="{05DFEB4C-E857-42F0-A440-41DEE7BE9666}"/>
              </a:ext>
            </a:extLst>
          </p:cNvPr>
          <p:cNvGrpSpPr/>
          <p:nvPr/>
        </p:nvGrpSpPr>
        <p:grpSpPr>
          <a:xfrm>
            <a:off x="6450624" y="191809"/>
            <a:ext cx="2352049" cy="1846082"/>
            <a:chOff x="8709689" y="635916"/>
            <a:chExt cx="3136065" cy="2461443"/>
          </a:xfrm>
        </p:grpSpPr>
        <p:pic>
          <p:nvPicPr>
            <p:cNvPr id="13" name="Picture 12">
              <a:extLst>
                <a:ext uri="{FF2B5EF4-FFF2-40B4-BE49-F238E27FC236}">
                  <a16:creationId xmlns:a16="http://schemas.microsoft.com/office/drawing/2014/main" id="{8FDE2F5B-1C42-44A4-B94D-61A6155B80FB}"/>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9689" y="635916"/>
              <a:ext cx="2703400" cy="2160554"/>
            </a:xfrm>
            <a:prstGeom prst="rect">
              <a:avLst/>
            </a:prstGeom>
          </p:spPr>
        </p:pic>
        <p:cxnSp>
          <p:nvCxnSpPr>
            <p:cNvPr id="15" name="Straight Connector 14">
              <a:extLst>
                <a:ext uri="{FF2B5EF4-FFF2-40B4-BE49-F238E27FC236}">
                  <a16:creationId xmlns:a16="http://schemas.microsoft.com/office/drawing/2014/main" id="{F9237A95-4900-4282-9E65-CD050FF32CA1}"/>
                </a:ext>
              </a:extLst>
            </p:cNvPr>
            <p:cNvCxnSpPr>
              <a:cxnSpLocks/>
            </p:cNvCxnSpPr>
            <p:nvPr/>
          </p:nvCxnSpPr>
          <p:spPr>
            <a:xfrm flipV="1">
              <a:off x="10894778" y="2109819"/>
              <a:ext cx="175618" cy="615223"/>
            </a:xfrm>
            <a:prstGeom prst="line">
              <a:avLst/>
            </a:prstGeom>
            <a:ln w="12700">
              <a:solidFill>
                <a:srgbClr val="FF0000"/>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8C567C72-1ED3-4245-96B9-97A0507D1D9F}"/>
                </a:ext>
              </a:extLst>
            </p:cNvPr>
            <p:cNvSpPr txBox="1"/>
            <p:nvPr/>
          </p:nvSpPr>
          <p:spPr>
            <a:xfrm>
              <a:off x="10443947" y="2789583"/>
              <a:ext cx="1401807" cy="307776"/>
            </a:xfrm>
            <a:prstGeom prst="rect">
              <a:avLst/>
            </a:prstGeom>
            <a:noFill/>
          </p:spPr>
          <p:txBody>
            <a:bodyPr wrap="square" rtlCol="0">
              <a:spAutoFit/>
            </a:bodyPr>
            <a:lstStyle/>
            <a:p>
              <a:pPr algn="l"/>
              <a:r>
                <a:rPr lang="en-US" sz="900" dirty="0"/>
                <a:t>Electric thruster</a:t>
              </a:r>
            </a:p>
          </p:txBody>
        </p:sp>
      </p:grpSp>
      <p:sp>
        <p:nvSpPr>
          <p:cNvPr id="25" name="Rectangle 24">
            <a:extLst>
              <a:ext uri="{FF2B5EF4-FFF2-40B4-BE49-F238E27FC236}">
                <a16:creationId xmlns:a16="http://schemas.microsoft.com/office/drawing/2014/main" id="{3AC748C6-ACF9-4A69-8B4F-2E6B8A869654}"/>
              </a:ext>
            </a:extLst>
          </p:cNvPr>
          <p:cNvSpPr>
            <a:spLocks/>
          </p:cNvSpPr>
          <p:nvPr/>
        </p:nvSpPr>
        <p:spPr>
          <a:xfrm rot="16200000" flipV="1">
            <a:off x="7365536" y="2375572"/>
            <a:ext cx="190410" cy="180646"/>
          </a:xfrm>
          <a:prstGeom prst="rect">
            <a:avLst/>
          </a:prstGeom>
          <a:ln w="9525">
            <a:solidFill>
              <a:schemeClr val="accent5">
                <a:shade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50" dirty="0" err="1">
              <a:solidFill>
                <a:schemeClr val="tx1"/>
              </a:solidFill>
            </a:endParaRPr>
          </a:p>
        </p:txBody>
      </p:sp>
      <p:sp>
        <p:nvSpPr>
          <p:cNvPr id="26" name="Rectangle 25">
            <a:extLst>
              <a:ext uri="{FF2B5EF4-FFF2-40B4-BE49-F238E27FC236}">
                <a16:creationId xmlns:a16="http://schemas.microsoft.com/office/drawing/2014/main" id="{55061E9E-B737-47B6-942D-47DAE6C2B88C}"/>
              </a:ext>
            </a:extLst>
          </p:cNvPr>
          <p:cNvSpPr>
            <a:spLocks/>
          </p:cNvSpPr>
          <p:nvPr/>
        </p:nvSpPr>
        <p:spPr>
          <a:xfrm flipV="1">
            <a:off x="6484278" y="2441484"/>
            <a:ext cx="1952925" cy="48823"/>
          </a:xfrm>
          <a:prstGeom prst="rect">
            <a:avLst/>
          </a:prstGeom>
          <a:ln w="9525">
            <a:solidFill>
              <a:schemeClr val="accent5">
                <a:shade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50" dirty="0" err="1">
              <a:solidFill>
                <a:schemeClr val="tx1"/>
              </a:solidFill>
            </a:endParaRPr>
          </a:p>
        </p:txBody>
      </p:sp>
      <p:sp>
        <p:nvSpPr>
          <p:cNvPr id="29" name="Rectangle 28">
            <a:extLst>
              <a:ext uri="{FF2B5EF4-FFF2-40B4-BE49-F238E27FC236}">
                <a16:creationId xmlns:a16="http://schemas.microsoft.com/office/drawing/2014/main" id="{61243B7D-A4F7-4235-93B2-05C22DC03B79}"/>
              </a:ext>
            </a:extLst>
          </p:cNvPr>
          <p:cNvSpPr>
            <a:spLocks/>
          </p:cNvSpPr>
          <p:nvPr/>
        </p:nvSpPr>
        <p:spPr>
          <a:xfrm rot="16200000" flipV="1">
            <a:off x="7365536" y="2375572"/>
            <a:ext cx="190410" cy="180646"/>
          </a:xfrm>
          <a:prstGeom prst="rect">
            <a:avLst/>
          </a:prstGeom>
          <a:noFill/>
          <a:ln w="9525">
            <a:solidFill>
              <a:schemeClr val="accent5">
                <a:shade val="50000"/>
              </a:schemeClr>
            </a:solidFill>
            <a:prstDash val="sys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50" dirty="0" err="1">
              <a:solidFill>
                <a:schemeClr val="tx1"/>
              </a:solidFill>
            </a:endParaRPr>
          </a:p>
        </p:txBody>
      </p:sp>
      <p:sp>
        <p:nvSpPr>
          <p:cNvPr id="30" name="Content Placeholder 4">
            <a:extLst>
              <a:ext uri="{FF2B5EF4-FFF2-40B4-BE49-F238E27FC236}">
                <a16:creationId xmlns:a16="http://schemas.microsoft.com/office/drawing/2014/main" id="{1383429F-8C71-4FFB-BD86-25D950C00AA7}"/>
              </a:ext>
            </a:extLst>
          </p:cNvPr>
          <p:cNvSpPr txBox="1">
            <a:spLocks/>
          </p:cNvSpPr>
          <p:nvPr/>
        </p:nvSpPr>
        <p:spPr>
          <a:xfrm>
            <a:off x="5093766" y="2537778"/>
            <a:ext cx="1523449" cy="230833"/>
          </a:xfrm>
          <a:prstGeom prst="rect">
            <a:avLst/>
          </a:prstGeom>
        </p:spPr>
        <p:txBody>
          <a:bodyPr vert="horz"/>
          <a:lstStyle>
            <a:lvl1pPr marL="282575" indent="-282575" algn="l" defTabSz="457200" rtl="0" eaLnBrk="1" latinLnBrk="0" hangingPunct="1">
              <a:spcBef>
                <a:spcPct val="20000"/>
              </a:spcBef>
              <a:buSzPct val="130000"/>
              <a:buFont typeface="Arial"/>
              <a:buChar char="•"/>
              <a:defRPr sz="1600" kern="1200">
                <a:solidFill>
                  <a:schemeClr val="tx1"/>
                </a:solidFill>
                <a:latin typeface="Arial"/>
                <a:ea typeface="+mn-ea"/>
                <a:cs typeface="Arial"/>
              </a:defRPr>
            </a:lvl1pPr>
            <a:lvl2pPr marL="517525" indent="-227013" algn="l" defTabSz="457200" rtl="0" eaLnBrk="1" latinLnBrk="0" hangingPunct="1">
              <a:spcBef>
                <a:spcPct val="20000"/>
              </a:spcBef>
              <a:buFont typeface="Arial"/>
              <a:buChar char="–"/>
              <a:defRPr sz="1400" i="1" kern="1200">
                <a:solidFill>
                  <a:schemeClr val="tx1"/>
                </a:solidFill>
                <a:latin typeface="Arial"/>
                <a:ea typeface="+mn-ea"/>
                <a:cs typeface="Arial"/>
              </a:defRPr>
            </a:lvl2pPr>
            <a:lvl3pPr marL="800100" indent="-176213" algn="l" defTabSz="457200" rtl="0" eaLnBrk="1" latinLnBrk="0" hangingPunct="1">
              <a:spcBef>
                <a:spcPct val="20000"/>
              </a:spcBef>
              <a:buSzPct val="125000"/>
              <a:buFont typeface="Arial"/>
              <a:buChar char="•"/>
              <a:defRPr sz="1400" kern="1200">
                <a:solidFill>
                  <a:schemeClr val="tx1"/>
                </a:solidFill>
                <a:latin typeface="Arial"/>
                <a:ea typeface="+mn-ea"/>
                <a:cs typeface="Arial"/>
              </a:defRPr>
            </a:lvl3pPr>
            <a:lvl4pPr marL="1201738" indent="-228600" algn="l" defTabSz="457200" rtl="0" eaLnBrk="1" latinLnBrk="0" hangingPunct="1">
              <a:spcBef>
                <a:spcPct val="20000"/>
              </a:spcBef>
              <a:buFont typeface="Arial"/>
              <a:buChar char="–"/>
              <a:defRPr sz="1400" i="1" kern="1200">
                <a:solidFill>
                  <a:schemeClr val="tx1"/>
                </a:solidFill>
                <a:latin typeface="Arial"/>
                <a:ea typeface="+mn-ea"/>
                <a:cs typeface="Arial"/>
              </a:defRPr>
            </a:lvl4pPr>
            <a:lvl5pPr marL="1430338" indent="-176213"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900" dirty="0"/>
              <a:t>322 cm</a:t>
            </a:r>
            <a:r>
              <a:rPr lang="en-US" sz="900" baseline="30000" dirty="0"/>
              <a:t>2</a:t>
            </a:r>
            <a:r>
              <a:rPr lang="en-US" sz="900" dirty="0"/>
              <a:t> cross section</a:t>
            </a:r>
            <a:endParaRPr lang="en-US" sz="900" baseline="30000" dirty="0"/>
          </a:p>
        </p:txBody>
      </p:sp>
      <p:sp>
        <p:nvSpPr>
          <p:cNvPr id="5" name="TextBox 4">
            <a:extLst>
              <a:ext uri="{FF2B5EF4-FFF2-40B4-BE49-F238E27FC236}">
                <a16:creationId xmlns:a16="http://schemas.microsoft.com/office/drawing/2014/main" id="{FEDBABE3-FF48-401E-BBB1-2FCCE498734B}"/>
              </a:ext>
            </a:extLst>
          </p:cNvPr>
          <p:cNvSpPr txBox="1"/>
          <p:nvPr/>
        </p:nvSpPr>
        <p:spPr>
          <a:xfrm>
            <a:off x="4883349" y="2129093"/>
            <a:ext cx="1999265" cy="253916"/>
          </a:xfrm>
          <a:prstGeom prst="rect">
            <a:avLst/>
          </a:prstGeom>
          <a:noFill/>
        </p:spPr>
        <p:txBody>
          <a:bodyPr wrap="none" rtlCol="0">
            <a:spAutoFit/>
          </a:bodyPr>
          <a:lstStyle/>
          <a:p>
            <a:pPr algn="l"/>
            <a:r>
              <a:rPr lang="en-US" sz="1050" dirty="0"/>
              <a:t>Low drag for VLEO operations</a:t>
            </a:r>
          </a:p>
        </p:txBody>
      </p:sp>
      <p:grpSp>
        <p:nvGrpSpPr>
          <p:cNvPr id="21" name="Group 20">
            <a:extLst>
              <a:ext uri="{FF2B5EF4-FFF2-40B4-BE49-F238E27FC236}">
                <a16:creationId xmlns:a16="http://schemas.microsoft.com/office/drawing/2014/main" id="{A5441BD2-8D1C-41B8-8709-F6E8F4468551}"/>
              </a:ext>
            </a:extLst>
          </p:cNvPr>
          <p:cNvGrpSpPr/>
          <p:nvPr/>
        </p:nvGrpSpPr>
        <p:grpSpPr>
          <a:xfrm>
            <a:off x="6525248" y="2979617"/>
            <a:ext cx="1952925" cy="1952925"/>
            <a:chOff x="8700331" y="3972822"/>
            <a:chExt cx="2603900" cy="2603900"/>
          </a:xfrm>
        </p:grpSpPr>
        <p:sp>
          <p:nvSpPr>
            <p:cNvPr id="10" name="Oval 9">
              <a:extLst>
                <a:ext uri="{FF2B5EF4-FFF2-40B4-BE49-F238E27FC236}">
                  <a16:creationId xmlns:a16="http://schemas.microsoft.com/office/drawing/2014/main" id="{D770E561-8F2B-4242-A3EF-451ADB682F18}"/>
                </a:ext>
              </a:extLst>
            </p:cNvPr>
            <p:cNvSpPr/>
            <p:nvPr/>
          </p:nvSpPr>
          <p:spPr>
            <a:xfrm>
              <a:off x="8700331" y="3972822"/>
              <a:ext cx="2603900" cy="2603900"/>
            </a:xfrm>
            <a:prstGeom prst="ellipse">
              <a:avLst/>
            </a:prstGeom>
            <a:ln w="952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50" dirty="0" err="1">
                <a:solidFill>
                  <a:schemeClr val="tx1"/>
                </a:solidFill>
              </a:endParaRPr>
            </a:p>
          </p:txBody>
        </p:sp>
        <p:sp>
          <p:nvSpPr>
            <p:cNvPr id="19" name="Rectangle 18">
              <a:extLst>
                <a:ext uri="{FF2B5EF4-FFF2-40B4-BE49-F238E27FC236}">
                  <a16:creationId xmlns:a16="http://schemas.microsoft.com/office/drawing/2014/main" id="{5D65668C-2990-4743-87F8-A24585E13763}"/>
                </a:ext>
              </a:extLst>
            </p:cNvPr>
            <p:cNvSpPr/>
            <p:nvPr/>
          </p:nvSpPr>
          <p:spPr>
            <a:xfrm>
              <a:off x="8700331" y="5146045"/>
              <a:ext cx="300230" cy="257455"/>
            </a:xfrm>
            <a:prstGeom prst="rect">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err="1">
                <a:solidFill>
                  <a:schemeClr val="tx1"/>
                </a:solidFill>
              </a:endParaRPr>
            </a:p>
          </p:txBody>
        </p:sp>
      </p:grpSp>
      <p:sp>
        <p:nvSpPr>
          <p:cNvPr id="28" name="Content Placeholder 4">
            <a:extLst>
              <a:ext uri="{FF2B5EF4-FFF2-40B4-BE49-F238E27FC236}">
                <a16:creationId xmlns:a16="http://schemas.microsoft.com/office/drawing/2014/main" id="{1A335D60-5A77-4116-8834-75C3CAD4C946}"/>
              </a:ext>
            </a:extLst>
          </p:cNvPr>
          <p:cNvSpPr txBox="1">
            <a:spLocks/>
          </p:cNvSpPr>
          <p:nvPr/>
        </p:nvSpPr>
        <p:spPr>
          <a:xfrm>
            <a:off x="4846116" y="4066216"/>
            <a:ext cx="1523449" cy="230833"/>
          </a:xfrm>
          <a:prstGeom prst="rect">
            <a:avLst/>
          </a:prstGeom>
        </p:spPr>
        <p:txBody>
          <a:bodyPr vert="horz"/>
          <a:lstStyle>
            <a:lvl1pPr marL="282575" indent="-282575" algn="l" defTabSz="457200" rtl="0" eaLnBrk="1" latinLnBrk="0" hangingPunct="1">
              <a:spcBef>
                <a:spcPct val="20000"/>
              </a:spcBef>
              <a:buSzPct val="130000"/>
              <a:buFont typeface="Arial"/>
              <a:buChar char="•"/>
              <a:defRPr sz="1600" kern="1200">
                <a:solidFill>
                  <a:schemeClr val="tx1"/>
                </a:solidFill>
                <a:latin typeface="Arial"/>
                <a:ea typeface="+mn-ea"/>
                <a:cs typeface="Arial"/>
              </a:defRPr>
            </a:lvl1pPr>
            <a:lvl2pPr marL="517525" indent="-227013" algn="l" defTabSz="457200" rtl="0" eaLnBrk="1" latinLnBrk="0" hangingPunct="1">
              <a:spcBef>
                <a:spcPct val="20000"/>
              </a:spcBef>
              <a:buFont typeface="Arial"/>
              <a:buChar char="–"/>
              <a:defRPr sz="1400" i="1" kern="1200">
                <a:solidFill>
                  <a:schemeClr val="tx1"/>
                </a:solidFill>
                <a:latin typeface="Arial"/>
                <a:ea typeface="+mn-ea"/>
                <a:cs typeface="Arial"/>
              </a:defRPr>
            </a:lvl2pPr>
            <a:lvl3pPr marL="800100" indent="-176213" algn="l" defTabSz="457200" rtl="0" eaLnBrk="1" latinLnBrk="0" hangingPunct="1">
              <a:spcBef>
                <a:spcPct val="20000"/>
              </a:spcBef>
              <a:buSzPct val="125000"/>
              <a:buFont typeface="Arial"/>
              <a:buChar char="•"/>
              <a:defRPr sz="1400" kern="1200">
                <a:solidFill>
                  <a:schemeClr val="tx1"/>
                </a:solidFill>
                <a:latin typeface="Arial"/>
                <a:ea typeface="+mn-ea"/>
                <a:cs typeface="Arial"/>
              </a:defRPr>
            </a:lvl3pPr>
            <a:lvl4pPr marL="1201738" indent="-228600" algn="l" defTabSz="457200" rtl="0" eaLnBrk="1" latinLnBrk="0" hangingPunct="1">
              <a:spcBef>
                <a:spcPct val="20000"/>
              </a:spcBef>
              <a:buFont typeface="Arial"/>
              <a:buChar char="–"/>
              <a:defRPr sz="1400" i="1" kern="1200">
                <a:solidFill>
                  <a:schemeClr val="tx1"/>
                </a:solidFill>
                <a:latin typeface="Arial"/>
                <a:ea typeface="+mn-ea"/>
                <a:cs typeface="Arial"/>
              </a:defRPr>
            </a:lvl4pPr>
            <a:lvl5pPr marL="1430338" indent="-176213"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900" dirty="0"/>
              <a:t>7700 cm</a:t>
            </a:r>
            <a:r>
              <a:rPr lang="en-US" sz="900" baseline="30000" dirty="0"/>
              <a:t>2</a:t>
            </a:r>
            <a:r>
              <a:rPr lang="en-US" sz="900" dirty="0"/>
              <a:t> cross section</a:t>
            </a:r>
            <a:endParaRPr lang="en-US" sz="900" baseline="30000" dirty="0"/>
          </a:p>
        </p:txBody>
      </p:sp>
      <p:sp>
        <p:nvSpPr>
          <p:cNvPr id="31" name="TextBox 30">
            <a:extLst>
              <a:ext uri="{FF2B5EF4-FFF2-40B4-BE49-F238E27FC236}">
                <a16:creationId xmlns:a16="http://schemas.microsoft.com/office/drawing/2014/main" id="{AECDFFB5-6414-4C97-AD92-14760A77EB95}"/>
              </a:ext>
            </a:extLst>
          </p:cNvPr>
          <p:cNvSpPr txBox="1"/>
          <p:nvPr/>
        </p:nvSpPr>
        <p:spPr>
          <a:xfrm>
            <a:off x="4693715" y="3589384"/>
            <a:ext cx="1754006" cy="253916"/>
          </a:xfrm>
          <a:prstGeom prst="rect">
            <a:avLst/>
          </a:prstGeom>
          <a:noFill/>
        </p:spPr>
        <p:txBody>
          <a:bodyPr wrap="none" rtlCol="0">
            <a:spAutoFit/>
          </a:bodyPr>
          <a:lstStyle/>
          <a:p>
            <a:pPr algn="l"/>
            <a:r>
              <a:rPr lang="en-US" sz="1050" dirty="0"/>
              <a:t>High drag for rapid deorbit</a:t>
            </a:r>
          </a:p>
        </p:txBody>
      </p:sp>
      <p:sp>
        <p:nvSpPr>
          <p:cNvPr id="6" name="TextBox 5">
            <a:extLst>
              <a:ext uri="{FF2B5EF4-FFF2-40B4-BE49-F238E27FC236}">
                <a16:creationId xmlns:a16="http://schemas.microsoft.com/office/drawing/2014/main" id="{D92CB851-4CF7-B875-3107-E2837B63E297}"/>
              </a:ext>
            </a:extLst>
          </p:cNvPr>
          <p:cNvSpPr txBox="1"/>
          <p:nvPr/>
        </p:nvSpPr>
        <p:spPr>
          <a:xfrm>
            <a:off x="3193257" y="4889291"/>
            <a:ext cx="2757486" cy="246221"/>
          </a:xfrm>
          <a:prstGeom prst="rect">
            <a:avLst/>
          </a:prstGeom>
          <a:noFill/>
        </p:spPr>
        <p:txBody>
          <a:bodyPr wrap="none" rtlCol="0">
            <a:spAutoFit/>
          </a:bodyPr>
          <a:lstStyle/>
          <a:p>
            <a:r>
              <a:rPr lang="en-US" sz="1000" dirty="0"/>
              <a:t>Slide Courtesy of The Aerospace Corporation</a:t>
            </a:r>
          </a:p>
        </p:txBody>
      </p:sp>
    </p:spTree>
    <p:extLst>
      <p:ext uri="{BB962C8B-B14F-4D97-AF65-F5344CB8AC3E}">
        <p14:creationId xmlns:p14="http://schemas.microsoft.com/office/powerpoint/2010/main" val="921739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784C64-D1A4-B627-71E5-4E5BA35EAA5D}"/>
              </a:ext>
            </a:extLst>
          </p:cNvPr>
          <p:cNvPicPr>
            <a:picLocks noChangeAspect="1"/>
          </p:cNvPicPr>
          <p:nvPr/>
        </p:nvPicPr>
        <p:blipFill>
          <a:blip r:embed="rId2"/>
          <a:stretch>
            <a:fillRect/>
          </a:stretch>
        </p:blipFill>
        <p:spPr>
          <a:xfrm>
            <a:off x="0" y="-1"/>
            <a:ext cx="9265920" cy="5212080"/>
          </a:xfrm>
          <a:prstGeom prst="rect">
            <a:avLst/>
          </a:prstGeom>
        </p:spPr>
      </p:pic>
      <p:sp>
        <p:nvSpPr>
          <p:cNvPr id="8" name="TextBox 7">
            <a:extLst>
              <a:ext uri="{FF2B5EF4-FFF2-40B4-BE49-F238E27FC236}">
                <a16:creationId xmlns:a16="http://schemas.microsoft.com/office/drawing/2014/main" id="{9042FACE-DD94-B75A-75C0-13E0E5768D46}"/>
              </a:ext>
            </a:extLst>
          </p:cNvPr>
          <p:cNvSpPr txBox="1"/>
          <p:nvPr/>
        </p:nvSpPr>
        <p:spPr>
          <a:xfrm>
            <a:off x="3449350" y="4965858"/>
            <a:ext cx="2757486" cy="246221"/>
          </a:xfrm>
          <a:prstGeom prst="rect">
            <a:avLst/>
          </a:prstGeom>
          <a:noFill/>
        </p:spPr>
        <p:txBody>
          <a:bodyPr wrap="none" rtlCol="0">
            <a:spAutoFit/>
          </a:bodyPr>
          <a:lstStyle/>
          <a:p>
            <a:r>
              <a:rPr lang="en-US" sz="1000" dirty="0">
                <a:solidFill>
                  <a:schemeClr val="bg1"/>
                </a:solidFill>
              </a:rPr>
              <a:t>Slide Courtesy of The Aerospace Corporation</a:t>
            </a:r>
          </a:p>
        </p:txBody>
      </p:sp>
    </p:spTree>
    <p:extLst>
      <p:ext uri="{BB962C8B-B14F-4D97-AF65-F5344CB8AC3E}">
        <p14:creationId xmlns:p14="http://schemas.microsoft.com/office/powerpoint/2010/main" val="3951851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144713-A4D2-3322-31FE-9293A64D439B}"/>
              </a:ext>
            </a:extLst>
          </p:cNvPr>
          <p:cNvPicPr>
            <a:picLocks noChangeAspect="1"/>
          </p:cNvPicPr>
          <p:nvPr/>
        </p:nvPicPr>
        <p:blipFill>
          <a:blip r:embed="rId3"/>
          <a:stretch>
            <a:fillRect/>
          </a:stretch>
        </p:blipFill>
        <p:spPr>
          <a:xfrm>
            <a:off x="4633383" y="2670397"/>
            <a:ext cx="4386263" cy="2370652"/>
          </a:xfrm>
          <a:prstGeom prst="rect">
            <a:avLst/>
          </a:prstGeom>
        </p:spPr>
      </p:pic>
      <p:pic>
        <p:nvPicPr>
          <p:cNvPr id="8" name="Picture 7">
            <a:extLst>
              <a:ext uri="{FF2B5EF4-FFF2-40B4-BE49-F238E27FC236}">
                <a16:creationId xmlns:a16="http://schemas.microsoft.com/office/drawing/2014/main" id="{0CCB6CD2-BB05-E80C-0521-284C92A78750}"/>
              </a:ext>
            </a:extLst>
          </p:cNvPr>
          <p:cNvPicPr>
            <a:picLocks noChangeAspect="1"/>
          </p:cNvPicPr>
          <p:nvPr/>
        </p:nvPicPr>
        <p:blipFill>
          <a:blip r:embed="rId4"/>
          <a:stretch>
            <a:fillRect/>
          </a:stretch>
        </p:blipFill>
        <p:spPr>
          <a:xfrm>
            <a:off x="4502862" y="64938"/>
            <a:ext cx="4519462" cy="2506812"/>
          </a:xfrm>
          <a:prstGeom prst="rect">
            <a:avLst/>
          </a:prstGeom>
        </p:spPr>
      </p:pic>
      <p:sp>
        <p:nvSpPr>
          <p:cNvPr id="2" name="Title 1">
            <a:extLst>
              <a:ext uri="{FF2B5EF4-FFF2-40B4-BE49-F238E27FC236}">
                <a16:creationId xmlns:a16="http://schemas.microsoft.com/office/drawing/2014/main" id="{14E2A2B4-AF1A-4911-B76D-A74249DD01D9}"/>
              </a:ext>
            </a:extLst>
          </p:cNvPr>
          <p:cNvSpPr>
            <a:spLocks noGrp="1"/>
          </p:cNvSpPr>
          <p:nvPr>
            <p:ph type="title"/>
          </p:nvPr>
        </p:nvSpPr>
        <p:spPr>
          <a:xfrm>
            <a:off x="-124691" y="0"/>
            <a:ext cx="4005627" cy="436198"/>
          </a:xfrm>
        </p:spPr>
        <p:txBody>
          <a:bodyPr/>
          <a:lstStyle/>
          <a:p>
            <a:r>
              <a:rPr lang="en-US" dirty="0"/>
              <a:t>DiskSat Demonstration Mission</a:t>
            </a:r>
          </a:p>
        </p:txBody>
      </p:sp>
      <p:sp>
        <p:nvSpPr>
          <p:cNvPr id="3" name="Text Placeholder 2">
            <a:extLst>
              <a:ext uri="{FF2B5EF4-FFF2-40B4-BE49-F238E27FC236}">
                <a16:creationId xmlns:a16="http://schemas.microsoft.com/office/drawing/2014/main" id="{E2BDF93A-CA33-4F4E-9113-B0EE39FDCA7D}"/>
              </a:ext>
            </a:extLst>
          </p:cNvPr>
          <p:cNvSpPr>
            <a:spLocks noGrp="1"/>
          </p:cNvSpPr>
          <p:nvPr>
            <p:ph type="body" sz="quarter" idx="16"/>
          </p:nvPr>
        </p:nvSpPr>
        <p:spPr>
          <a:xfrm>
            <a:off x="52925" y="361241"/>
            <a:ext cx="7909560" cy="339328"/>
          </a:xfrm>
        </p:spPr>
        <p:txBody>
          <a:bodyPr/>
          <a:lstStyle/>
          <a:p>
            <a:r>
              <a:rPr lang="en-US" dirty="0"/>
              <a:t>First flight of DiskSat</a:t>
            </a:r>
          </a:p>
        </p:txBody>
      </p:sp>
      <p:sp>
        <p:nvSpPr>
          <p:cNvPr id="5" name="Content Placeholder 4">
            <a:extLst>
              <a:ext uri="{FF2B5EF4-FFF2-40B4-BE49-F238E27FC236}">
                <a16:creationId xmlns:a16="http://schemas.microsoft.com/office/drawing/2014/main" id="{A6BA9F0F-B04D-442D-A6EA-74B7FDC5E112}"/>
              </a:ext>
            </a:extLst>
          </p:cNvPr>
          <p:cNvSpPr>
            <a:spLocks noGrp="1"/>
          </p:cNvSpPr>
          <p:nvPr>
            <p:ph sz="quarter" idx="15"/>
          </p:nvPr>
        </p:nvSpPr>
        <p:spPr>
          <a:xfrm>
            <a:off x="0" y="626517"/>
            <a:ext cx="4366503" cy="3214131"/>
          </a:xfrm>
        </p:spPr>
        <p:txBody>
          <a:bodyPr/>
          <a:lstStyle/>
          <a:p>
            <a:pPr marL="133350" indent="-133350">
              <a:lnSpc>
                <a:spcPct val="90000"/>
              </a:lnSpc>
            </a:pPr>
            <a:r>
              <a:rPr lang="en-US" altLang="en-US" dirty="0"/>
              <a:t>Plan: Fly four “DiskSat” satellites at low altitudes, equipped with electric propulsion</a:t>
            </a:r>
          </a:p>
          <a:p>
            <a:pPr marL="0" indent="0">
              <a:lnSpc>
                <a:spcPct val="90000"/>
              </a:lnSpc>
            </a:pPr>
            <a:endParaRPr lang="en-US" altLang="en-US" dirty="0"/>
          </a:p>
          <a:p>
            <a:pPr marL="133350" indent="-133350">
              <a:lnSpc>
                <a:spcPct val="90000"/>
              </a:lnSpc>
            </a:pPr>
            <a:r>
              <a:rPr lang="en-US" altLang="en-US" dirty="0"/>
              <a:t>Experiment goals:</a:t>
            </a:r>
          </a:p>
          <a:p>
            <a:pPr marL="390525" lvl="1" indent="-133350">
              <a:lnSpc>
                <a:spcPct val="90000"/>
              </a:lnSpc>
            </a:pPr>
            <a:r>
              <a:rPr lang="en-US" altLang="en-US" dirty="0"/>
              <a:t>Demonstrate performance/utility of DiskSat form factor</a:t>
            </a:r>
          </a:p>
          <a:p>
            <a:pPr marL="390525" lvl="1" indent="-133350">
              <a:lnSpc>
                <a:spcPct val="90000"/>
              </a:lnSpc>
            </a:pPr>
            <a:r>
              <a:rPr lang="en-US" altLang="en-US" dirty="0"/>
              <a:t>Demonstrate multi-satellite deployment</a:t>
            </a:r>
          </a:p>
          <a:p>
            <a:pPr marL="390525" lvl="1" indent="-133350">
              <a:lnSpc>
                <a:spcPct val="90000"/>
              </a:lnSpc>
            </a:pPr>
            <a:r>
              <a:rPr lang="en-US" altLang="en-US" dirty="0"/>
              <a:t>Demonstrate generation and management of up to 200 W peak power</a:t>
            </a:r>
          </a:p>
          <a:p>
            <a:pPr marL="390525" lvl="1" indent="-133350">
              <a:lnSpc>
                <a:spcPct val="90000"/>
              </a:lnSpc>
            </a:pPr>
            <a:r>
              <a:rPr lang="en-US" altLang="en-US" dirty="0"/>
              <a:t>Demonstrate maneuverability and flight in Very Low Earth Orbit (VLEO)</a:t>
            </a:r>
          </a:p>
          <a:p>
            <a:pPr marL="0" indent="0">
              <a:lnSpc>
                <a:spcPct val="90000"/>
              </a:lnSpc>
            </a:pPr>
            <a:endParaRPr lang="en-US" altLang="en-US" dirty="0"/>
          </a:p>
          <a:p>
            <a:pPr marL="133350" indent="-133350">
              <a:lnSpc>
                <a:spcPct val="90000"/>
              </a:lnSpc>
            </a:pPr>
            <a:r>
              <a:rPr lang="en-US" altLang="en-US" dirty="0"/>
              <a:t>Aerospace to operate satellites using Aerospace Ground Network </a:t>
            </a:r>
          </a:p>
          <a:p>
            <a:pPr marL="0" indent="0">
              <a:lnSpc>
                <a:spcPct val="90000"/>
              </a:lnSpc>
            </a:pPr>
            <a:endParaRPr lang="en-US" altLang="en-US" dirty="0"/>
          </a:p>
        </p:txBody>
      </p:sp>
      <p:graphicFrame>
        <p:nvGraphicFramePr>
          <p:cNvPr id="12" name="Table 11">
            <a:extLst>
              <a:ext uri="{FF2B5EF4-FFF2-40B4-BE49-F238E27FC236}">
                <a16:creationId xmlns:a16="http://schemas.microsoft.com/office/drawing/2014/main" id="{2BCDB3FD-9EC5-792A-BD77-5A18950D3B2B}"/>
              </a:ext>
            </a:extLst>
          </p:cNvPr>
          <p:cNvGraphicFramePr>
            <a:graphicFrameLocks noGrp="1"/>
          </p:cNvGraphicFramePr>
          <p:nvPr/>
        </p:nvGraphicFramePr>
        <p:xfrm>
          <a:off x="1243038" y="2950280"/>
          <a:ext cx="2233494" cy="2118360"/>
        </p:xfrm>
        <a:graphic>
          <a:graphicData uri="http://schemas.openxmlformats.org/drawingml/2006/table">
            <a:tbl>
              <a:tblPr firstRow="1" bandRow="1">
                <a:tableStyleId>{5940675A-B579-460E-94D1-54222C63F5DA}</a:tableStyleId>
              </a:tblPr>
              <a:tblGrid>
                <a:gridCol w="894059">
                  <a:extLst>
                    <a:ext uri="{9D8B030D-6E8A-4147-A177-3AD203B41FA5}">
                      <a16:colId xmlns:a16="http://schemas.microsoft.com/office/drawing/2014/main" val="20000"/>
                    </a:ext>
                  </a:extLst>
                </a:gridCol>
                <a:gridCol w="1339435">
                  <a:extLst>
                    <a:ext uri="{9D8B030D-6E8A-4147-A177-3AD203B41FA5}">
                      <a16:colId xmlns:a16="http://schemas.microsoft.com/office/drawing/2014/main" val="20001"/>
                    </a:ext>
                  </a:extLst>
                </a:gridCol>
              </a:tblGrid>
              <a:tr h="182880">
                <a:tc>
                  <a:txBody>
                    <a:bodyPr/>
                    <a:lstStyle/>
                    <a:p>
                      <a:pPr algn="ctr"/>
                      <a:r>
                        <a:rPr lang="en-US" sz="800" b="1"/>
                        <a:t>Task</a:t>
                      </a:r>
                    </a:p>
                  </a:txBody>
                  <a:tcPr marL="68580" marR="68580" marT="34290" marB="34290"/>
                </a:tc>
                <a:tc>
                  <a:txBody>
                    <a:bodyPr/>
                    <a:lstStyle/>
                    <a:p>
                      <a:pPr algn="ctr"/>
                      <a:r>
                        <a:rPr lang="en-US" sz="800" b="1" dirty="0"/>
                        <a:t>Date</a:t>
                      </a:r>
                    </a:p>
                  </a:txBody>
                  <a:tcPr marL="68580" marR="68580" marT="34290" marB="34290"/>
                </a:tc>
                <a:extLst>
                  <a:ext uri="{0D108BD9-81ED-4DB2-BD59-A6C34878D82A}">
                    <a16:rowId xmlns:a16="http://schemas.microsoft.com/office/drawing/2014/main" val="10000"/>
                  </a:ext>
                </a:extLst>
              </a:tr>
              <a:tr h="171450">
                <a:tc>
                  <a:txBody>
                    <a:bodyPr/>
                    <a:lstStyle/>
                    <a:p>
                      <a:r>
                        <a:rPr lang="en-US" sz="700" i="1" dirty="0">
                          <a:solidFill>
                            <a:schemeClr val="tx1"/>
                          </a:solidFill>
                        </a:rPr>
                        <a:t>ATP</a:t>
                      </a:r>
                    </a:p>
                  </a:txBody>
                  <a:tcPr marL="68580" marR="68580" marT="34290" marB="34290">
                    <a:solidFill>
                      <a:srgbClr val="00B050"/>
                    </a:solidFill>
                  </a:tcPr>
                </a:tc>
                <a:tc>
                  <a:txBody>
                    <a:bodyPr/>
                    <a:lstStyle/>
                    <a:p>
                      <a:pPr algn="ctr"/>
                      <a:r>
                        <a:rPr lang="en-US" sz="700" i="1" dirty="0">
                          <a:solidFill>
                            <a:schemeClr val="tx1"/>
                          </a:solidFill>
                        </a:rPr>
                        <a:t>4/28/2022</a:t>
                      </a:r>
                    </a:p>
                  </a:txBody>
                  <a:tcPr marL="68580" marR="68580" marT="34290" marB="34290">
                    <a:solidFill>
                      <a:srgbClr val="00B050"/>
                    </a:solidFill>
                  </a:tcPr>
                </a:tc>
                <a:extLst>
                  <a:ext uri="{0D108BD9-81ED-4DB2-BD59-A6C34878D82A}">
                    <a16:rowId xmlns:a16="http://schemas.microsoft.com/office/drawing/2014/main" val="2093376999"/>
                  </a:ext>
                </a:extLst>
              </a:tr>
              <a:tr h="171450">
                <a:tc>
                  <a:txBody>
                    <a:bodyPr/>
                    <a:lstStyle/>
                    <a:p>
                      <a:r>
                        <a:rPr lang="en-US" sz="700" i="1" dirty="0" err="1">
                          <a:solidFill>
                            <a:schemeClr val="tx1"/>
                          </a:solidFill>
                        </a:rPr>
                        <a:t>SRR</a:t>
                      </a:r>
                      <a:endParaRPr lang="en-US" sz="700" i="1" dirty="0">
                        <a:solidFill>
                          <a:schemeClr val="tx1"/>
                        </a:solidFill>
                      </a:endParaRPr>
                    </a:p>
                  </a:txBody>
                  <a:tcPr marL="68580" marR="68580" marT="34290" marB="34290">
                    <a:solidFill>
                      <a:srgbClr val="00B050"/>
                    </a:solidFill>
                  </a:tcPr>
                </a:tc>
                <a:tc>
                  <a:txBody>
                    <a:bodyPr/>
                    <a:lstStyle/>
                    <a:p>
                      <a:pPr algn="ctr"/>
                      <a:r>
                        <a:rPr lang="en-US" sz="700" i="1" dirty="0">
                          <a:solidFill>
                            <a:schemeClr val="tx1"/>
                          </a:solidFill>
                        </a:rPr>
                        <a:t>07/08/2022</a:t>
                      </a:r>
                    </a:p>
                  </a:txBody>
                  <a:tcPr marL="68580" marR="68580" marT="34290" marB="34290">
                    <a:solidFill>
                      <a:srgbClr val="00B050"/>
                    </a:solidFill>
                  </a:tcPr>
                </a:tc>
                <a:extLst>
                  <a:ext uri="{0D108BD9-81ED-4DB2-BD59-A6C34878D82A}">
                    <a16:rowId xmlns:a16="http://schemas.microsoft.com/office/drawing/2014/main" val="448055814"/>
                  </a:ext>
                </a:extLst>
              </a:tr>
              <a:tr h="171450">
                <a:tc>
                  <a:txBody>
                    <a:bodyPr/>
                    <a:lstStyle/>
                    <a:p>
                      <a:r>
                        <a:rPr lang="en-US" sz="700" i="1" dirty="0">
                          <a:solidFill>
                            <a:schemeClr val="tx1"/>
                          </a:solidFill>
                        </a:rPr>
                        <a:t>PDR (Bus)</a:t>
                      </a:r>
                    </a:p>
                  </a:txBody>
                  <a:tcPr marL="68580" marR="68580" marT="34290" marB="34290">
                    <a:solidFill>
                      <a:srgbClr val="00B050"/>
                    </a:solidFill>
                  </a:tcPr>
                </a:tc>
                <a:tc>
                  <a:txBody>
                    <a:bodyPr/>
                    <a:lstStyle/>
                    <a:p>
                      <a:pPr algn="ctr"/>
                      <a:r>
                        <a:rPr lang="en-US" sz="700" i="1" dirty="0">
                          <a:solidFill>
                            <a:schemeClr val="tx1"/>
                          </a:solidFill>
                        </a:rPr>
                        <a:t>10/18/2022</a:t>
                      </a:r>
                    </a:p>
                  </a:txBody>
                  <a:tcPr marL="68580" marR="68580" marT="34290" marB="34290">
                    <a:solidFill>
                      <a:srgbClr val="00B050"/>
                    </a:solidFill>
                  </a:tcPr>
                </a:tc>
                <a:extLst>
                  <a:ext uri="{0D108BD9-81ED-4DB2-BD59-A6C34878D82A}">
                    <a16:rowId xmlns:a16="http://schemas.microsoft.com/office/drawing/2014/main" val="1831025849"/>
                  </a:ext>
                </a:extLst>
              </a:tr>
              <a:tr h="171450">
                <a:tc>
                  <a:txBody>
                    <a:bodyPr/>
                    <a:lstStyle/>
                    <a:p>
                      <a:r>
                        <a:rPr lang="en-US" sz="700" i="1">
                          <a:solidFill>
                            <a:schemeClr val="tx1"/>
                          </a:solidFill>
                        </a:rPr>
                        <a:t>PDR (Dispenser)</a:t>
                      </a:r>
                    </a:p>
                  </a:txBody>
                  <a:tcPr marL="68580" marR="68580" marT="34290" marB="34290">
                    <a:solidFill>
                      <a:srgbClr val="00B050"/>
                    </a:solidFill>
                  </a:tcPr>
                </a:tc>
                <a:tc>
                  <a:txBody>
                    <a:bodyPr/>
                    <a:lstStyle/>
                    <a:p>
                      <a:pPr algn="ctr"/>
                      <a:r>
                        <a:rPr lang="en-US" sz="700" i="1" dirty="0">
                          <a:solidFill>
                            <a:schemeClr val="tx1"/>
                          </a:solidFill>
                        </a:rPr>
                        <a:t>11/18/2022</a:t>
                      </a:r>
                    </a:p>
                  </a:txBody>
                  <a:tcPr marL="68580" marR="68580" marT="34290" marB="34290">
                    <a:solidFill>
                      <a:srgbClr val="00B050"/>
                    </a:solidFill>
                  </a:tcPr>
                </a:tc>
                <a:extLst>
                  <a:ext uri="{0D108BD9-81ED-4DB2-BD59-A6C34878D82A}">
                    <a16:rowId xmlns:a16="http://schemas.microsoft.com/office/drawing/2014/main" val="1033909994"/>
                  </a:ext>
                </a:extLst>
              </a:tr>
              <a:tr h="171450">
                <a:tc>
                  <a:txBody>
                    <a:bodyPr/>
                    <a:lstStyle/>
                    <a:p>
                      <a:r>
                        <a:rPr lang="en-US" sz="700" b="0" dirty="0">
                          <a:solidFill>
                            <a:schemeClr val="tx1"/>
                          </a:solidFill>
                        </a:rPr>
                        <a:t>CDR (Bus)</a:t>
                      </a:r>
                    </a:p>
                  </a:txBody>
                  <a:tcPr marL="68580" marR="68580" marT="34290" marB="34290">
                    <a:solidFill>
                      <a:srgbClr val="00B050"/>
                    </a:solidFill>
                  </a:tcPr>
                </a:tc>
                <a:tc>
                  <a:txBody>
                    <a:bodyPr/>
                    <a:lstStyle/>
                    <a:p>
                      <a:pPr algn="ctr"/>
                      <a:r>
                        <a:rPr lang="en-US" sz="700" b="0" dirty="0">
                          <a:solidFill>
                            <a:schemeClr val="tx1"/>
                          </a:solidFill>
                        </a:rPr>
                        <a:t>8/15/2023</a:t>
                      </a:r>
                    </a:p>
                  </a:txBody>
                  <a:tcPr marL="68580" marR="68580" marT="34290" marB="34290">
                    <a:solidFill>
                      <a:srgbClr val="00B050"/>
                    </a:solidFill>
                  </a:tcPr>
                </a:tc>
                <a:extLst>
                  <a:ext uri="{0D108BD9-81ED-4DB2-BD59-A6C34878D82A}">
                    <a16:rowId xmlns:a16="http://schemas.microsoft.com/office/drawing/2014/main" val="2713276107"/>
                  </a:ext>
                </a:extLst>
              </a:tr>
              <a:tr h="171450">
                <a:tc>
                  <a:txBody>
                    <a:bodyPr/>
                    <a:lstStyle/>
                    <a:p>
                      <a:r>
                        <a:rPr lang="en-US" sz="700">
                          <a:solidFill>
                            <a:schemeClr val="tx1"/>
                          </a:solidFill>
                        </a:rPr>
                        <a:t>CDR (Dispenser)</a:t>
                      </a:r>
                    </a:p>
                  </a:txBody>
                  <a:tcPr marL="68580" marR="68580" marT="34290" marB="34290">
                    <a:solidFill>
                      <a:srgbClr val="00B050"/>
                    </a:solidFill>
                  </a:tcPr>
                </a:tc>
                <a:tc>
                  <a:txBody>
                    <a:bodyPr/>
                    <a:lstStyle/>
                    <a:p>
                      <a:pPr algn="ctr"/>
                      <a:r>
                        <a:rPr lang="en-US" sz="700" dirty="0">
                          <a:solidFill>
                            <a:schemeClr val="tx1"/>
                          </a:solidFill>
                        </a:rPr>
                        <a:t>8/29/2023</a:t>
                      </a:r>
                    </a:p>
                  </a:txBody>
                  <a:tcPr marL="68580" marR="68580" marT="34290" marB="34290">
                    <a:solidFill>
                      <a:srgbClr val="00B050"/>
                    </a:solidFill>
                  </a:tcPr>
                </a:tc>
                <a:extLst>
                  <a:ext uri="{0D108BD9-81ED-4DB2-BD59-A6C34878D82A}">
                    <a16:rowId xmlns:a16="http://schemas.microsoft.com/office/drawing/2014/main" val="2976259956"/>
                  </a:ext>
                </a:extLst>
              </a:tr>
              <a:tr h="171450">
                <a:tc>
                  <a:txBody>
                    <a:bodyPr/>
                    <a:lstStyle/>
                    <a:p>
                      <a:r>
                        <a:rPr lang="en-US" sz="700">
                          <a:solidFill>
                            <a:schemeClr val="tx1"/>
                          </a:solidFill>
                        </a:rPr>
                        <a:t>TRR (Bus)</a:t>
                      </a:r>
                    </a:p>
                  </a:txBody>
                  <a:tcPr marL="68580" marR="68580" marT="34290" marB="34290"/>
                </a:tc>
                <a:tc>
                  <a:txBody>
                    <a:bodyPr/>
                    <a:lstStyle/>
                    <a:p>
                      <a:pPr algn="ctr"/>
                      <a:r>
                        <a:rPr lang="en-US" sz="700" dirty="0">
                          <a:solidFill>
                            <a:schemeClr val="tx1"/>
                          </a:solidFill>
                        </a:rPr>
                        <a:t>April 2024</a:t>
                      </a:r>
                    </a:p>
                  </a:txBody>
                  <a:tcPr marL="68580" marR="68580" marT="34290" marB="34290"/>
                </a:tc>
                <a:extLst>
                  <a:ext uri="{0D108BD9-81ED-4DB2-BD59-A6C34878D82A}">
                    <a16:rowId xmlns:a16="http://schemas.microsoft.com/office/drawing/2014/main" val="252646832"/>
                  </a:ext>
                </a:extLst>
              </a:tr>
              <a:tr h="171450">
                <a:tc>
                  <a:txBody>
                    <a:bodyPr/>
                    <a:lstStyle/>
                    <a:p>
                      <a:r>
                        <a:rPr lang="en-US" sz="700">
                          <a:solidFill>
                            <a:schemeClr val="tx1"/>
                          </a:solidFill>
                        </a:rPr>
                        <a:t>TRR (Dispenser)</a:t>
                      </a:r>
                    </a:p>
                  </a:txBody>
                  <a:tcPr marL="68580" marR="68580" marT="34290" marB="34290"/>
                </a:tc>
                <a:tc>
                  <a:txBody>
                    <a:bodyPr/>
                    <a:lstStyle/>
                    <a:p>
                      <a:pPr algn="ctr"/>
                      <a:r>
                        <a:rPr lang="en-US" sz="700" dirty="0">
                          <a:solidFill>
                            <a:schemeClr val="tx1"/>
                          </a:solidFill>
                        </a:rPr>
                        <a:t>March 2024</a:t>
                      </a:r>
                    </a:p>
                  </a:txBody>
                  <a:tcPr marL="68580" marR="68580" marT="34290" marB="34290"/>
                </a:tc>
                <a:extLst>
                  <a:ext uri="{0D108BD9-81ED-4DB2-BD59-A6C34878D82A}">
                    <a16:rowId xmlns:a16="http://schemas.microsoft.com/office/drawing/2014/main" val="1394230271"/>
                  </a:ext>
                </a:extLst>
              </a:tr>
              <a:tr h="171450">
                <a:tc>
                  <a:txBody>
                    <a:bodyPr/>
                    <a:lstStyle/>
                    <a:p>
                      <a:r>
                        <a:rPr lang="en-US" sz="700" dirty="0">
                          <a:solidFill>
                            <a:schemeClr val="tx1"/>
                          </a:solidFill>
                        </a:rPr>
                        <a:t>PSR (Bus)</a:t>
                      </a:r>
                    </a:p>
                  </a:txBody>
                  <a:tcPr marL="68580" marR="68580" marT="34290" marB="34290"/>
                </a:tc>
                <a:tc>
                  <a:txBody>
                    <a:bodyPr/>
                    <a:lstStyle/>
                    <a:p>
                      <a:pPr algn="ctr"/>
                      <a:r>
                        <a:rPr lang="en-US" sz="700" dirty="0">
                          <a:solidFill>
                            <a:schemeClr val="tx1"/>
                          </a:solidFill>
                        </a:rPr>
                        <a:t>August 2024</a:t>
                      </a:r>
                    </a:p>
                  </a:txBody>
                  <a:tcPr marL="68580" marR="68580" marT="34290" marB="34290"/>
                </a:tc>
                <a:extLst>
                  <a:ext uri="{0D108BD9-81ED-4DB2-BD59-A6C34878D82A}">
                    <a16:rowId xmlns:a16="http://schemas.microsoft.com/office/drawing/2014/main" val="2104972807"/>
                  </a:ext>
                </a:extLst>
              </a:tr>
              <a:tr h="171450">
                <a:tc>
                  <a:txBody>
                    <a:bodyPr/>
                    <a:lstStyle/>
                    <a:p>
                      <a:r>
                        <a:rPr lang="en-US" sz="700" dirty="0" err="1">
                          <a:solidFill>
                            <a:schemeClr val="tx1"/>
                          </a:solidFill>
                        </a:rPr>
                        <a:t>PSR</a:t>
                      </a:r>
                      <a:r>
                        <a:rPr lang="en-US" sz="700" dirty="0">
                          <a:solidFill>
                            <a:schemeClr val="tx1"/>
                          </a:solidFill>
                        </a:rPr>
                        <a:t> (Dispenser)</a:t>
                      </a:r>
                    </a:p>
                  </a:txBody>
                  <a:tcPr marL="68580" marR="68580" marT="34290" marB="34290"/>
                </a:tc>
                <a:tc>
                  <a:txBody>
                    <a:bodyPr/>
                    <a:lstStyle/>
                    <a:p>
                      <a:pPr algn="ctr"/>
                      <a:r>
                        <a:rPr lang="en-US" sz="700" dirty="0">
                          <a:solidFill>
                            <a:schemeClr val="tx1"/>
                          </a:solidFill>
                        </a:rPr>
                        <a:t>August 2024</a:t>
                      </a:r>
                    </a:p>
                  </a:txBody>
                  <a:tcPr marL="68580" marR="68580" marT="34290" marB="34290"/>
                </a:tc>
                <a:extLst>
                  <a:ext uri="{0D108BD9-81ED-4DB2-BD59-A6C34878D82A}">
                    <a16:rowId xmlns:a16="http://schemas.microsoft.com/office/drawing/2014/main" val="108637935"/>
                  </a:ext>
                </a:extLst>
              </a:tr>
              <a:tr h="171450">
                <a:tc>
                  <a:txBody>
                    <a:bodyPr/>
                    <a:lstStyle/>
                    <a:p>
                      <a:r>
                        <a:rPr lang="en-US" sz="700" dirty="0">
                          <a:solidFill>
                            <a:schemeClr val="tx1"/>
                          </a:solidFill>
                        </a:rPr>
                        <a:t>Launch</a:t>
                      </a:r>
                    </a:p>
                  </a:txBody>
                  <a:tcPr marL="68580" marR="68580" marT="34290" marB="34290"/>
                </a:tc>
                <a:tc>
                  <a:txBody>
                    <a:bodyPr/>
                    <a:lstStyle/>
                    <a:p>
                      <a:pPr algn="ctr"/>
                      <a:r>
                        <a:rPr lang="en-US" sz="700" b="0" u="none" dirty="0">
                          <a:solidFill>
                            <a:schemeClr val="tx1"/>
                          </a:solidFill>
                        </a:rPr>
                        <a:t>TBD</a:t>
                      </a:r>
                      <a:endParaRPr lang="en-US" sz="700" b="0" u="none" strike="sngStrike" baseline="0" dirty="0">
                        <a:solidFill>
                          <a:srgbClr val="FF0000"/>
                        </a:solidFill>
                      </a:endParaRPr>
                    </a:p>
                  </a:txBody>
                  <a:tcPr marL="68580" marR="68580" marT="34290" marB="34290"/>
                </a:tc>
                <a:extLst>
                  <a:ext uri="{0D108BD9-81ED-4DB2-BD59-A6C34878D82A}">
                    <a16:rowId xmlns:a16="http://schemas.microsoft.com/office/drawing/2014/main" val="1569337807"/>
                  </a:ext>
                </a:extLst>
              </a:tr>
            </a:tbl>
          </a:graphicData>
        </a:graphic>
      </p:graphicFrame>
      <p:sp>
        <p:nvSpPr>
          <p:cNvPr id="4" name="TextBox 3">
            <a:extLst>
              <a:ext uri="{FF2B5EF4-FFF2-40B4-BE49-F238E27FC236}">
                <a16:creationId xmlns:a16="http://schemas.microsoft.com/office/drawing/2014/main" id="{B069841E-1AB5-33C6-79E5-FC1589C681DC}"/>
              </a:ext>
            </a:extLst>
          </p:cNvPr>
          <p:cNvSpPr txBox="1"/>
          <p:nvPr/>
        </p:nvSpPr>
        <p:spPr>
          <a:xfrm>
            <a:off x="3536523" y="4893475"/>
            <a:ext cx="2757486" cy="246221"/>
          </a:xfrm>
          <a:prstGeom prst="rect">
            <a:avLst/>
          </a:prstGeom>
          <a:noFill/>
        </p:spPr>
        <p:txBody>
          <a:bodyPr wrap="none" rtlCol="0">
            <a:spAutoFit/>
          </a:bodyPr>
          <a:lstStyle/>
          <a:p>
            <a:r>
              <a:rPr lang="en-US" sz="1000" dirty="0"/>
              <a:t>Slide Courtesy of The Aerospace Corporation</a:t>
            </a:r>
          </a:p>
        </p:txBody>
      </p:sp>
    </p:spTree>
    <p:extLst>
      <p:ext uri="{BB962C8B-B14F-4D97-AF65-F5344CB8AC3E}">
        <p14:creationId xmlns:p14="http://schemas.microsoft.com/office/powerpoint/2010/main" val="1607436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33C9572B-7C8A-2D80-7004-DBBD956B877C}"/>
              </a:ext>
            </a:extLst>
          </p:cNvPr>
          <p:cNvPicPr>
            <a:picLocks noChangeAspect="1"/>
          </p:cNvPicPr>
          <p:nvPr/>
        </p:nvPicPr>
        <p:blipFill>
          <a:blip r:embed="rId3"/>
          <a:stretch>
            <a:fillRect/>
          </a:stretch>
        </p:blipFill>
        <p:spPr>
          <a:xfrm>
            <a:off x="1073931" y="818839"/>
            <a:ext cx="7054204" cy="3921458"/>
          </a:xfrm>
          <a:prstGeom prst="rect">
            <a:avLst/>
          </a:prstGeom>
        </p:spPr>
      </p:pic>
      <p:sp>
        <p:nvSpPr>
          <p:cNvPr id="2" name="Title 1">
            <a:extLst>
              <a:ext uri="{FF2B5EF4-FFF2-40B4-BE49-F238E27FC236}">
                <a16:creationId xmlns:a16="http://schemas.microsoft.com/office/drawing/2014/main" id="{5A1793DE-D76A-CB4E-566E-B31B60428621}"/>
              </a:ext>
            </a:extLst>
          </p:cNvPr>
          <p:cNvSpPr>
            <a:spLocks noGrp="1"/>
          </p:cNvSpPr>
          <p:nvPr>
            <p:ph type="title"/>
          </p:nvPr>
        </p:nvSpPr>
        <p:spPr/>
        <p:txBody>
          <a:bodyPr lIns="68580" tIns="34290" rIns="68580" bIns="34290" anchor="t"/>
          <a:lstStyle/>
          <a:p>
            <a:r>
              <a:rPr lang="en-US" err="1"/>
              <a:t>DiskSat</a:t>
            </a:r>
            <a:r>
              <a:rPr lang="en-US"/>
              <a:t> Bus Overview – Zenith Side</a:t>
            </a:r>
          </a:p>
        </p:txBody>
      </p:sp>
      <p:sp>
        <p:nvSpPr>
          <p:cNvPr id="8" name="Rectangle 7">
            <a:extLst>
              <a:ext uri="{FF2B5EF4-FFF2-40B4-BE49-F238E27FC236}">
                <a16:creationId xmlns:a16="http://schemas.microsoft.com/office/drawing/2014/main" id="{5D151C58-694F-F5AF-E2ED-F3130C335C2A}"/>
              </a:ext>
            </a:extLst>
          </p:cNvPr>
          <p:cNvSpPr/>
          <p:nvPr/>
        </p:nvSpPr>
        <p:spPr>
          <a:xfrm>
            <a:off x="1403511" y="681722"/>
            <a:ext cx="966076" cy="290686"/>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a:solidFill>
                  <a:srgbClr val="000000"/>
                </a:solidFill>
                <a:cs typeface="Arial"/>
              </a:rPr>
              <a:t>Experimental Solar Cells</a:t>
            </a:r>
            <a:endParaRPr lang="en-US" sz="900">
              <a:solidFill>
                <a:srgbClr val="000000"/>
              </a:solidFill>
            </a:endParaRPr>
          </a:p>
        </p:txBody>
      </p:sp>
      <p:sp>
        <p:nvSpPr>
          <p:cNvPr id="9" name="Rectangle 8">
            <a:extLst>
              <a:ext uri="{FF2B5EF4-FFF2-40B4-BE49-F238E27FC236}">
                <a16:creationId xmlns:a16="http://schemas.microsoft.com/office/drawing/2014/main" id="{819A35A7-FA84-2293-2108-0B79E932E008}"/>
              </a:ext>
            </a:extLst>
          </p:cNvPr>
          <p:cNvSpPr/>
          <p:nvPr/>
        </p:nvSpPr>
        <p:spPr>
          <a:xfrm>
            <a:off x="6822727" y="746244"/>
            <a:ext cx="1089790" cy="225534"/>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Avionics Bay</a:t>
            </a:r>
            <a:endParaRPr lang="en-US" sz="900"/>
          </a:p>
        </p:txBody>
      </p:sp>
      <p:sp>
        <p:nvSpPr>
          <p:cNvPr id="10" name="Rectangle 9">
            <a:extLst>
              <a:ext uri="{FF2B5EF4-FFF2-40B4-BE49-F238E27FC236}">
                <a16:creationId xmlns:a16="http://schemas.microsoft.com/office/drawing/2014/main" id="{4383116E-8D15-04E1-5964-9722EAB6C923}"/>
              </a:ext>
            </a:extLst>
          </p:cNvPr>
          <p:cNvSpPr/>
          <p:nvPr/>
        </p:nvSpPr>
        <p:spPr>
          <a:xfrm>
            <a:off x="386583" y="1333802"/>
            <a:ext cx="1089790" cy="211081"/>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Thruster Assembly</a:t>
            </a:r>
            <a:endParaRPr lang="en-US" sz="900"/>
          </a:p>
        </p:txBody>
      </p:sp>
      <p:sp>
        <p:nvSpPr>
          <p:cNvPr id="11" name="Rectangle 10">
            <a:extLst>
              <a:ext uri="{FF2B5EF4-FFF2-40B4-BE49-F238E27FC236}">
                <a16:creationId xmlns:a16="http://schemas.microsoft.com/office/drawing/2014/main" id="{C67CCE20-1AA2-16DD-F795-68A292B6A0BE}"/>
              </a:ext>
            </a:extLst>
          </p:cNvPr>
          <p:cNvSpPr/>
          <p:nvPr/>
        </p:nvSpPr>
        <p:spPr>
          <a:xfrm>
            <a:off x="7874977" y="3790487"/>
            <a:ext cx="1198178" cy="542774"/>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Substrate: Carbon Fiber Face Sheets with Aluminum Honeycomb Panel</a:t>
            </a:r>
          </a:p>
        </p:txBody>
      </p:sp>
      <p:cxnSp>
        <p:nvCxnSpPr>
          <p:cNvPr id="16" name="Straight Arrow Connector 15">
            <a:extLst>
              <a:ext uri="{FF2B5EF4-FFF2-40B4-BE49-F238E27FC236}">
                <a16:creationId xmlns:a16="http://schemas.microsoft.com/office/drawing/2014/main" id="{B33C926C-EE31-4355-99AA-01B446F92191}"/>
              </a:ext>
            </a:extLst>
          </p:cNvPr>
          <p:cNvCxnSpPr>
            <a:cxnSpLocks/>
          </p:cNvCxnSpPr>
          <p:nvPr/>
        </p:nvCxnSpPr>
        <p:spPr>
          <a:xfrm>
            <a:off x="965264" y="1558631"/>
            <a:ext cx="431652" cy="284163"/>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9FE74856-B4B2-4E76-8852-A980916AB59F}"/>
              </a:ext>
            </a:extLst>
          </p:cNvPr>
          <p:cNvSpPr/>
          <p:nvPr/>
        </p:nvSpPr>
        <p:spPr>
          <a:xfrm>
            <a:off x="7296185" y="4513511"/>
            <a:ext cx="1089790" cy="429609"/>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Elevator Interface (1 of 3)</a:t>
            </a:r>
            <a:endParaRPr lang="en-US" sz="900"/>
          </a:p>
        </p:txBody>
      </p:sp>
      <p:sp>
        <p:nvSpPr>
          <p:cNvPr id="20" name="Rectangle 19">
            <a:extLst>
              <a:ext uri="{FF2B5EF4-FFF2-40B4-BE49-F238E27FC236}">
                <a16:creationId xmlns:a16="http://schemas.microsoft.com/office/drawing/2014/main" id="{DE0AAD58-4B49-4A3A-A3AF-CA229CA6755D}"/>
              </a:ext>
            </a:extLst>
          </p:cNvPr>
          <p:cNvSpPr/>
          <p:nvPr/>
        </p:nvSpPr>
        <p:spPr>
          <a:xfrm>
            <a:off x="4167387" y="468927"/>
            <a:ext cx="966076" cy="290686"/>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a:solidFill>
                  <a:srgbClr val="000000"/>
                </a:solidFill>
                <a:cs typeface="Arial"/>
              </a:rPr>
              <a:t>GaAs Triple Junction Cells</a:t>
            </a:r>
            <a:endParaRPr lang="en-US" sz="900">
              <a:solidFill>
                <a:srgbClr val="000000"/>
              </a:solidFill>
            </a:endParaRPr>
          </a:p>
        </p:txBody>
      </p:sp>
      <p:sp>
        <p:nvSpPr>
          <p:cNvPr id="21" name="Rectangle 20">
            <a:extLst>
              <a:ext uri="{FF2B5EF4-FFF2-40B4-BE49-F238E27FC236}">
                <a16:creationId xmlns:a16="http://schemas.microsoft.com/office/drawing/2014/main" id="{DAF71285-F9EB-490B-8CC1-945624112425}"/>
              </a:ext>
            </a:extLst>
          </p:cNvPr>
          <p:cNvSpPr/>
          <p:nvPr/>
        </p:nvSpPr>
        <p:spPr>
          <a:xfrm>
            <a:off x="7829472" y="1766771"/>
            <a:ext cx="1089790" cy="225534"/>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dirty="0">
                <a:solidFill>
                  <a:srgbClr val="000000"/>
                </a:solidFill>
                <a:cs typeface="Arial"/>
              </a:rPr>
              <a:t>Payload 2</a:t>
            </a:r>
          </a:p>
        </p:txBody>
      </p:sp>
      <p:sp>
        <p:nvSpPr>
          <p:cNvPr id="22" name="Rectangle 21">
            <a:extLst>
              <a:ext uri="{FF2B5EF4-FFF2-40B4-BE49-F238E27FC236}">
                <a16:creationId xmlns:a16="http://schemas.microsoft.com/office/drawing/2014/main" id="{0C1D8532-BA37-4508-91CE-4821FB9478F6}"/>
              </a:ext>
            </a:extLst>
          </p:cNvPr>
          <p:cNvSpPr/>
          <p:nvPr/>
        </p:nvSpPr>
        <p:spPr>
          <a:xfrm>
            <a:off x="5308128" y="4753041"/>
            <a:ext cx="839746" cy="312430"/>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Star Trackers Qty 2</a:t>
            </a:r>
          </a:p>
        </p:txBody>
      </p:sp>
      <p:sp>
        <p:nvSpPr>
          <p:cNvPr id="23" name="Rectangle 22">
            <a:extLst>
              <a:ext uri="{FF2B5EF4-FFF2-40B4-BE49-F238E27FC236}">
                <a16:creationId xmlns:a16="http://schemas.microsoft.com/office/drawing/2014/main" id="{BB233F1D-6289-41D8-B173-BC9218BDEB4F}"/>
              </a:ext>
            </a:extLst>
          </p:cNvPr>
          <p:cNvSpPr/>
          <p:nvPr/>
        </p:nvSpPr>
        <p:spPr>
          <a:xfrm>
            <a:off x="8004748" y="3143453"/>
            <a:ext cx="1089790" cy="303207"/>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Reaction Wheel Assembly Qty 5</a:t>
            </a:r>
          </a:p>
        </p:txBody>
      </p:sp>
      <p:sp>
        <p:nvSpPr>
          <p:cNvPr id="24" name="Rectangle 23">
            <a:extLst>
              <a:ext uri="{FF2B5EF4-FFF2-40B4-BE49-F238E27FC236}">
                <a16:creationId xmlns:a16="http://schemas.microsoft.com/office/drawing/2014/main" id="{D13DB232-18B3-4606-83EB-F2E43CBBF0EA}"/>
              </a:ext>
            </a:extLst>
          </p:cNvPr>
          <p:cNvSpPr/>
          <p:nvPr/>
        </p:nvSpPr>
        <p:spPr>
          <a:xfrm>
            <a:off x="4485788" y="1481657"/>
            <a:ext cx="1169901" cy="303207"/>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Battery Packs Qty 4</a:t>
            </a:r>
          </a:p>
        </p:txBody>
      </p:sp>
      <p:cxnSp>
        <p:nvCxnSpPr>
          <p:cNvPr id="25" name="Straight Arrow Connector 24">
            <a:extLst>
              <a:ext uri="{FF2B5EF4-FFF2-40B4-BE49-F238E27FC236}">
                <a16:creationId xmlns:a16="http://schemas.microsoft.com/office/drawing/2014/main" id="{79618DEC-D62A-4FC2-8532-A8851EA28A2D}"/>
              </a:ext>
            </a:extLst>
          </p:cNvPr>
          <p:cNvCxnSpPr>
            <a:cxnSpLocks/>
          </p:cNvCxnSpPr>
          <p:nvPr/>
        </p:nvCxnSpPr>
        <p:spPr>
          <a:xfrm flipH="1">
            <a:off x="4794966" y="1795453"/>
            <a:ext cx="235717" cy="1027122"/>
          </a:xfrm>
          <a:prstGeom prst="straightConnector1">
            <a:avLst/>
          </a:prstGeom>
          <a:ln w="12700">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E44BB7C9-25A0-44F8-9473-D8E599F43551}"/>
              </a:ext>
            </a:extLst>
          </p:cNvPr>
          <p:cNvCxnSpPr>
            <a:cxnSpLocks/>
          </p:cNvCxnSpPr>
          <p:nvPr/>
        </p:nvCxnSpPr>
        <p:spPr>
          <a:xfrm>
            <a:off x="4986859" y="1752767"/>
            <a:ext cx="1017545" cy="744278"/>
          </a:xfrm>
          <a:prstGeom prst="straightConnector1">
            <a:avLst/>
          </a:prstGeom>
          <a:ln w="12700">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4C61D77-13D5-488D-9E71-6164E5E95FCC}"/>
              </a:ext>
            </a:extLst>
          </p:cNvPr>
          <p:cNvCxnSpPr>
            <a:cxnSpLocks/>
            <a:stCxn id="24" idx="2"/>
          </p:cNvCxnSpPr>
          <p:nvPr/>
        </p:nvCxnSpPr>
        <p:spPr>
          <a:xfrm>
            <a:off x="5067684" y="1781809"/>
            <a:ext cx="1490870" cy="1320518"/>
          </a:xfrm>
          <a:prstGeom prst="straightConnector1">
            <a:avLst/>
          </a:prstGeom>
          <a:ln w="12700">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56AC1536-B26B-4C5A-8D5F-4CBFB58F23EE}"/>
              </a:ext>
            </a:extLst>
          </p:cNvPr>
          <p:cNvCxnSpPr>
            <a:cxnSpLocks/>
            <a:stCxn id="24" idx="2"/>
          </p:cNvCxnSpPr>
          <p:nvPr/>
        </p:nvCxnSpPr>
        <p:spPr>
          <a:xfrm>
            <a:off x="5070739" y="1784865"/>
            <a:ext cx="302286" cy="1596406"/>
          </a:xfrm>
          <a:prstGeom prst="straightConnector1">
            <a:avLst/>
          </a:prstGeom>
          <a:ln w="12700">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C223B637-EC8C-4CAA-A584-6D421BEF243E}"/>
              </a:ext>
            </a:extLst>
          </p:cNvPr>
          <p:cNvCxnSpPr>
            <a:cxnSpLocks/>
          </p:cNvCxnSpPr>
          <p:nvPr/>
        </p:nvCxnSpPr>
        <p:spPr>
          <a:xfrm flipH="1">
            <a:off x="7091464" y="1891003"/>
            <a:ext cx="739454" cy="178753"/>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59674140-1EBB-4D40-A820-39412AA8C57F}"/>
              </a:ext>
            </a:extLst>
          </p:cNvPr>
          <p:cNvCxnSpPr>
            <a:cxnSpLocks/>
          </p:cNvCxnSpPr>
          <p:nvPr/>
        </p:nvCxnSpPr>
        <p:spPr>
          <a:xfrm flipH="1">
            <a:off x="6393522" y="971778"/>
            <a:ext cx="710803" cy="1458902"/>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4142E911-7140-42A5-BACF-196AB273EE76}"/>
              </a:ext>
            </a:extLst>
          </p:cNvPr>
          <p:cNvCxnSpPr>
            <a:cxnSpLocks/>
          </p:cNvCxnSpPr>
          <p:nvPr/>
        </p:nvCxnSpPr>
        <p:spPr>
          <a:xfrm flipH="1">
            <a:off x="6262217" y="3292243"/>
            <a:ext cx="1742531" cy="241616"/>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BD3C7786-7D9F-4EBD-88FD-A5AFD8348620}"/>
              </a:ext>
            </a:extLst>
          </p:cNvPr>
          <p:cNvCxnSpPr>
            <a:cxnSpLocks/>
          </p:cNvCxnSpPr>
          <p:nvPr/>
        </p:nvCxnSpPr>
        <p:spPr>
          <a:xfrm flipV="1">
            <a:off x="5848783" y="4278658"/>
            <a:ext cx="63161" cy="484525"/>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F0E5A9D0-F66D-42F7-BC3F-C9E36F03BE55}"/>
              </a:ext>
            </a:extLst>
          </p:cNvPr>
          <p:cNvCxnSpPr>
            <a:cxnSpLocks/>
          </p:cNvCxnSpPr>
          <p:nvPr/>
        </p:nvCxnSpPr>
        <p:spPr>
          <a:xfrm flipH="1" flipV="1">
            <a:off x="7175814" y="3684342"/>
            <a:ext cx="699163" cy="207077"/>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5626BAAF-05A3-4191-9DF7-09672B25F99F}"/>
              </a:ext>
            </a:extLst>
          </p:cNvPr>
          <p:cNvCxnSpPr>
            <a:cxnSpLocks/>
          </p:cNvCxnSpPr>
          <p:nvPr/>
        </p:nvCxnSpPr>
        <p:spPr>
          <a:xfrm flipH="1" flipV="1">
            <a:off x="6920640" y="4185039"/>
            <a:ext cx="383078" cy="326778"/>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EBC05413-E3B2-4034-A228-5925D44B6E72}"/>
              </a:ext>
            </a:extLst>
          </p:cNvPr>
          <p:cNvCxnSpPr>
            <a:cxnSpLocks/>
          </p:cNvCxnSpPr>
          <p:nvPr/>
        </p:nvCxnSpPr>
        <p:spPr>
          <a:xfrm>
            <a:off x="1977442" y="975463"/>
            <a:ext cx="1093583" cy="846912"/>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1577EF6F-9FE3-4146-8FB4-94D2324F7574}"/>
              </a:ext>
            </a:extLst>
          </p:cNvPr>
          <p:cNvCxnSpPr>
            <a:cxnSpLocks/>
            <a:stCxn id="20" idx="2"/>
          </p:cNvCxnSpPr>
          <p:nvPr/>
        </p:nvCxnSpPr>
        <p:spPr>
          <a:xfrm flipH="1">
            <a:off x="4614146" y="762668"/>
            <a:ext cx="39335" cy="201144"/>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BBE66192-2C08-AE4D-E922-6F625D88BE21}"/>
              </a:ext>
            </a:extLst>
          </p:cNvPr>
          <p:cNvCxnSpPr>
            <a:cxnSpLocks/>
            <a:stCxn id="15" idx="3"/>
          </p:cNvCxnSpPr>
          <p:nvPr/>
        </p:nvCxnSpPr>
        <p:spPr>
          <a:xfrm flipV="1">
            <a:off x="3126509" y="4596750"/>
            <a:ext cx="184379" cy="271726"/>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9D0E619A-1F35-BC75-670B-4B86168A15D4}"/>
              </a:ext>
            </a:extLst>
          </p:cNvPr>
          <p:cNvSpPr/>
          <p:nvPr/>
        </p:nvSpPr>
        <p:spPr>
          <a:xfrm>
            <a:off x="2036720" y="4653671"/>
            <a:ext cx="1089790" cy="429609"/>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Launch Lock Interface (1 of 3)</a:t>
            </a:r>
            <a:endParaRPr lang="en-US" sz="900"/>
          </a:p>
        </p:txBody>
      </p:sp>
      <p:cxnSp>
        <p:nvCxnSpPr>
          <p:cNvPr id="27" name="Straight Arrow Connector 26">
            <a:extLst>
              <a:ext uri="{FF2B5EF4-FFF2-40B4-BE49-F238E27FC236}">
                <a16:creationId xmlns:a16="http://schemas.microsoft.com/office/drawing/2014/main" id="{DB51E876-8900-263A-CA99-EE0492D064FF}"/>
              </a:ext>
            </a:extLst>
          </p:cNvPr>
          <p:cNvCxnSpPr>
            <a:cxnSpLocks/>
            <a:stCxn id="23" idx="1"/>
          </p:cNvCxnSpPr>
          <p:nvPr/>
        </p:nvCxnSpPr>
        <p:spPr>
          <a:xfrm flipH="1" flipV="1">
            <a:off x="6694367" y="2774776"/>
            <a:ext cx="1310381" cy="520280"/>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1" name="Rectangle 60">
            <a:extLst>
              <a:ext uri="{FF2B5EF4-FFF2-40B4-BE49-F238E27FC236}">
                <a16:creationId xmlns:a16="http://schemas.microsoft.com/office/drawing/2014/main" id="{1FD6F4D1-59A3-AEED-D731-75BC7AACF3D5}"/>
              </a:ext>
            </a:extLst>
          </p:cNvPr>
          <p:cNvSpPr/>
          <p:nvPr/>
        </p:nvSpPr>
        <p:spPr>
          <a:xfrm>
            <a:off x="7842158" y="1149337"/>
            <a:ext cx="1089790" cy="367098"/>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dirty="0">
                <a:solidFill>
                  <a:srgbClr val="000000"/>
                </a:solidFill>
                <a:cs typeface="Arial"/>
              </a:rPr>
              <a:t>Payload 1</a:t>
            </a:r>
          </a:p>
        </p:txBody>
      </p:sp>
      <p:cxnSp>
        <p:nvCxnSpPr>
          <p:cNvPr id="62" name="Straight Arrow Connector 61">
            <a:extLst>
              <a:ext uri="{FF2B5EF4-FFF2-40B4-BE49-F238E27FC236}">
                <a16:creationId xmlns:a16="http://schemas.microsoft.com/office/drawing/2014/main" id="{113E5A60-76C6-7ED9-D3E4-D47FBED6A96D}"/>
              </a:ext>
            </a:extLst>
          </p:cNvPr>
          <p:cNvCxnSpPr>
            <a:cxnSpLocks/>
          </p:cNvCxnSpPr>
          <p:nvPr/>
        </p:nvCxnSpPr>
        <p:spPr>
          <a:xfrm flipH="1">
            <a:off x="7401742" y="1412078"/>
            <a:ext cx="438806" cy="253147"/>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4" name="Rectangle 63">
            <a:extLst>
              <a:ext uri="{FF2B5EF4-FFF2-40B4-BE49-F238E27FC236}">
                <a16:creationId xmlns:a16="http://schemas.microsoft.com/office/drawing/2014/main" id="{0F001B03-7FAB-9A17-21E2-D9D4E58DBFCD}"/>
              </a:ext>
            </a:extLst>
          </p:cNvPr>
          <p:cNvSpPr/>
          <p:nvPr/>
        </p:nvSpPr>
        <p:spPr>
          <a:xfrm>
            <a:off x="838263" y="4453409"/>
            <a:ext cx="1089790" cy="311661"/>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dirty="0">
                <a:solidFill>
                  <a:srgbClr val="000000"/>
                </a:solidFill>
                <a:cs typeface="Arial"/>
              </a:rPr>
              <a:t>Payload 1</a:t>
            </a:r>
          </a:p>
        </p:txBody>
      </p:sp>
      <p:cxnSp>
        <p:nvCxnSpPr>
          <p:cNvPr id="65" name="Straight Arrow Connector 64">
            <a:extLst>
              <a:ext uri="{FF2B5EF4-FFF2-40B4-BE49-F238E27FC236}">
                <a16:creationId xmlns:a16="http://schemas.microsoft.com/office/drawing/2014/main" id="{AF4B99B6-D7F8-4729-4918-5496A8F391B7}"/>
              </a:ext>
            </a:extLst>
          </p:cNvPr>
          <p:cNvCxnSpPr>
            <a:cxnSpLocks/>
          </p:cNvCxnSpPr>
          <p:nvPr/>
        </p:nvCxnSpPr>
        <p:spPr>
          <a:xfrm flipV="1">
            <a:off x="1593114" y="3511251"/>
            <a:ext cx="205352" cy="950528"/>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a:extLst>
              <a:ext uri="{FF2B5EF4-FFF2-40B4-BE49-F238E27FC236}">
                <a16:creationId xmlns:a16="http://schemas.microsoft.com/office/drawing/2014/main" id="{9FC495A8-498F-FB9E-61ED-4A4402524843}"/>
              </a:ext>
            </a:extLst>
          </p:cNvPr>
          <p:cNvCxnSpPr>
            <a:cxnSpLocks/>
          </p:cNvCxnSpPr>
          <p:nvPr/>
        </p:nvCxnSpPr>
        <p:spPr>
          <a:xfrm flipH="1">
            <a:off x="6393522" y="972407"/>
            <a:ext cx="710803" cy="1458902"/>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1" name="Rectangle 70">
            <a:extLst>
              <a:ext uri="{FF2B5EF4-FFF2-40B4-BE49-F238E27FC236}">
                <a16:creationId xmlns:a16="http://schemas.microsoft.com/office/drawing/2014/main" id="{A64660DE-797B-071E-07EA-24752250CD09}"/>
              </a:ext>
            </a:extLst>
          </p:cNvPr>
          <p:cNvSpPr/>
          <p:nvPr/>
        </p:nvSpPr>
        <p:spPr>
          <a:xfrm>
            <a:off x="5479257" y="573575"/>
            <a:ext cx="1239014" cy="225534"/>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915 Antennas Qty 2</a:t>
            </a:r>
            <a:endParaRPr lang="en-US" sz="900"/>
          </a:p>
        </p:txBody>
      </p:sp>
      <p:cxnSp>
        <p:nvCxnSpPr>
          <p:cNvPr id="72" name="Straight Arrow Connector 71">
            <a:extLst>
              <a:ext uri="{FF2B5EF4-FFF2-40B4-BE49-F238E27FC236}">
                <a16:creationId xmlns:a16="http://schemas.microsoft.com/office/drawing/2014/main" id="{2058A47A-D4A5-CFA8-3A75-495C5F82C003}"/>
              </a:ext>
            </a:extLst>
          </p:cNvPr>
          <p:cNvCxnSpPr>
            <a:cxnSpLocks/>
          </p:cNvCxnSpPr>
          <p:nvPr/>
        </p:nvCxnSpPr>
        <p:spPr>
          <a:xfrm flipH="1">
            <a:off x="5809899" y="799109"/>
            <a:ext cx="274065" cy="1893189"/>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CAA5A0B9-7741-A93A-1ADF-06F8D12388A4}"/>
              </a:ext>
            </a:extLst>
          </p:cNvPr>
          <p:cNvSpPr/>
          <p:nvPr/>
        </p:nvSpPr>
        <p:spPr>
          <a:xfrm>
            <a:off x="10992" y="3029166"/>
            <a:ext cx="1089790" cy="305765"/>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Remote Access Connector</a:t>
            </a:r>
            <a:endParaRPr lang="en-US" sz="900"/>
          </a:p>
        </p:txBody>
      </p:sp>
      <p:cxnSp>
        <p:nvCxnSpPr>
          <p:cNvPr id="5" name="Straight Arrow Connector 4">
            <a:extLst>
              <a:ext uri="{FF2B5EF4-FFF2-40B4-BE49-F238E27FC236}">
                <a16:creationId xmlns:a16="http://schemas.microsoft.com/office/drawing/2014/main" id="{A3C02366-520E-0ACF-6518-3249FA36EFDF}"/>
              </a:ext>
            </a:extLst>
          </p:cNvPr>
          <p:cNvCxnSpPr>
            <a:cxnSpLocks/>
          </p:cNvCxnSpPr>
          <p:nvPr/>
        </p:nvCxnSpPr>
        <p:spPr>
          <a:xfrm flipV="1">
            <a:off x="877304" y="2263664"/>
            <a:ext cx="487923" cy="745641"/>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1D7C75D7-A420-0243-A395-41C7D0AF3062}"/>
              </a:ext>
            </a:extLst>
          </p:cNvPr>
          <p:cNvSpPr/>
          <p:nvPr/>
        </p:nvSpPr>
        <p:spPr>
          <a:xfrm>
            <a:off x="46987" y="2000637"/>
            <a:ext cx="1093991" cy="274114"/>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Torque Rods Qty 2</a:t>
            </a:r>
            <a:endParaRPr lang="en-US" sz="900"/>
          </a:p>
        </p:txBody>
      </p:sp>
      <p:cxnSp>
        <p:nvCxnSpPr>
          <p:cNvPr id="14" name="Straight Arrow Connector 13">
            <a:extLst>
              <a:ext uri="{FF2B5EF4-FFF2-40B4-BE49-F238E27FC236}">
                <a16:creationId xmlns:a16="http://schemas.microsoft.com/office/drawing/2014/main" id="{06202BEC-8DCC-79B2-8A90-67D8DA9F2C64}"/>
              </a:ext>
            </a:extLst>
          </p:cNvPr>
          <p:cNvCxnSpPr>
            <a:cxnSpLocks/>
          </p:cNvCxnSpPr>
          <p:nvPr/>
        </p:nvCxnSpPr>
        <p:spPr>
          <a:xfrm>
            <a:off x="1146432" y="2149582"/>
            <a:ext cx="736540" cy="64537"/>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26C7C171-E7F1-7A8F-EA2C-107ED94623C0}"/>
              </a:ext>
            </a:extLst>
          </p:cNvPr>
          <p:cNvSpPr/>
          <p:nvPr/>
        </p:nvSpPr>
        <p:spPr>
          <a:xfrm>
            <a:off x="6331044" y="4691143"/>
            <a:ext cx="775567" cy="312430"/>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GPS Patch</a:t>
            </a:r>
          </a:p>
        </p:txBody>
      </p:sp>
      <p:cxnSp>
        <p:nvCxnSpPr>
          <p:cNvPr id="30" name="Straight Arrow Connector 29">
            <a:extLst>
              <a:ext uri="{FF2B5EF4-FFF2-40B4-BE49-F238E27FC236}">
                <a16:creationId xmlns:a16="http://schemas.microsoft.com/office/drawing/2014/main" id="{A0A123BE-B06E-15AA-85C4-1339AD5762B7}"/>
              </a:ext>
            </a:extLst>
          </p:cNvPr>
          <p:cNvCxnSpPr>
            <a:cxnSpLocks/>
            <a:stCxn id="26" idx="1"/>
          </p:cNvCxnSpPr>
          <p:nvPr/>
        </p:nvCxnSpPr>
        <p:spPr>
          <a:xfrm flipH="1" flipV="1">
            <a:off x="6059725" y="3374660"/>
            <a:ext cx="653339" cy="1326003"/>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5965B6C7-0104-B4B0-9C62-399666C3D110}"/>
              </a:ext>
            </a:extLst>
          </p:cNvPr>
          <p:cNvSpPr txBox="1"/>
          <p:nvPr/>
        </p:nvSpPr>
        <p:spPr>
          <a:xfrm>
            <a:off x="3452686" y="4743065"/>
            <a:ext cx="1750800" cy="400110"/>
          </a:xfrm>
          <a:prstGeom prst="rect">
            <a:avLst/>
          </a:prstGeom>
          <a:noFill/>
        </p:spPr>
        <p:txBody>
          <a:bodyPr wrap="none" rtlCol="0">
            <a:spAutoFit/>
          </a:bodyPr>
          <a:lstStyle/>
          <a:p>
            <a:pPr algn="ctr"/>
            <a:r>
              <a:rPr lang="en-US" sz="1000" dirty="0"/>
              <a:t>Slide Courtesy of </a:t>
            </a:r>
          </a:p>
          <a:p>
            <a:pPr algn="ctr"/>
            <a:r>
              <a:rPr lang="en-US" sz="1000" dirty="0"/>
              <a:t>The Aerospace Corporation</a:t>
            </a:r>
          </a:p>
        </p:txBody>
      </p:sp>
    </p:spTree>
    <p:extLst>
      <p:ext uri="{BB962C8B-B14F-4D97-AF65-F5344CB8AC3E}">
        <p14:creationId xmlns:p14="http://schemas.microsoft.com/office/powerpoint/2010/main" val="3477569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1DE387FE-D8A5-D56F-CC62-DFC160EDFA23}"/>
              </a:ext>
            </a:extLst>
          </p:cNvPr>
          <p:cNvPicPr>
            <a:picLocks noChangeAspect="1"/>
          </p:cNvPicPr>
          <p:nvPr/>
        </p:nvPicPr>
        <p:blipFill>
          <a:blip r:embed="rId3"/>
          <a:stretch>
            <a:fillRect/>
          </a:stretch>
        </p:blipFill>
        <p:spPr>
          <a:xfrm>
            <a:off x="505489" y="699622"/>
            <a:ext cx="7521794" cy="3988748"/>
          </a:xfrm>
          <a:prstGeom prst="rect">
            <a:avLst/>
          </a:prstGeom>
        </p:spPr>
      </p:pic>
      <p:sp>
        <p:nvSpPr>
          <p:cNvPr id="2" name="Title 1">
            <a:extLst>
              <a:ext uri="{FF2B5EF4-FFF2-40B4-BE49-F238E27FC236}">
                <a16:creationId xmlns:a16="http://schemas.microsoft.com/office/drawing/2014/main" id="{5A1793DE-D76A-CB4E-566E-B31B60428621}"/>
              </a:ext>
            </a:extLst>
          </p:cNvPr>
          <p:cNvSpPr>
            <a:spLocks noGrp="1"/>
          </p:cNvSpPr>
          <p:nvPr>
            <p:ph type="title"/>
          </p:nvPr>
        </p:nvSpPr>
        <p:spPr/>
        <p:txBody>
          <a:bodyPr lIns="68580" tIns="34290" rIns="68580" bIns="34290" anchor="t"/>
          <a:lstStyle/>
          <a:p>
            <a:r>
              <a:rPr lang="en-US" err="1"/>
              <a:t>DiskSat</a:t>
            </a:r>
            <a:r>
              <a:rPr lang="en-US"/>
              <a:t> Bus Overview – Nadir Side</a:t>
            </a:r>
          </a:p>
        </p:txBody>
      </p:sp>
      <p:sp>
        <p:nvSpPr>
          <p:cNvPr id="8" name="Rectangle 7">
            <a:extLst>
              <a:ext uri="{FF2B5EF4-FFF2-40B4-BE49-F238E27FC236}">
                <a16:creationId xmlns:a16="http://schemas.microsoft.com/office/drawing/2014/main" id="{5D151C58-694F-F5AF-E2ED-F3130C335C2A}"/>
              </a:ext>
            </a:extLst>
          </p:cNvPr>
          <p:cNvSpPr/>
          <p:nvPr/>
        </p:nvSpPr>
        <p:spPr>
          <a:xfrm>
            <a:off x="790671" y="862949"/>
            <a:ext cx="966076" cy="290686"/>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a:solidFill>
                  <a:srgbClr val="000000"/>
                </a:solidFill>
                <a:cs typeface="Arial"/>
              </a:rPr>
              <a:t>Experimental Solar Cells</a:t>
            </a:r>
            <a:endParaRPr lang="en-US" sz="900">
              <a:solidFill>
                <a:srgbClr val="000000"/>
              </a:solidFill>
            </a:endParaRPr>
          </a:p>
        </p:txBody>
      </p:sp>
      <p:sp>
        <p:nvSpPr>
          <p:cNvPr id="9" name="Rectangle 8">
            <a:extLst>
              <a:ext uri="{FF2B5EF4-FFF2-40B4-BE49-F238E27FC236}">
                <a16:creationId xmlns:a16="http://schemas.microsoft.com/office/drawing/2014/main" id="{819A35A7-FA84-2293-2108-0B79E932E008}"/>
              </a:ext>
            </a:extLst>
          </p:cNvPr>
          <p:cNvSpPr/>
          <p:nvPr/>
        </p:nvSpPr>
        <p:spPr>
          <a:xfrm>
            <a:off x="7570405" y="1371189"/>
            <a:ext cx="1089790" cy="225534"/>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Avionics Bay</a:t>
            </a:r>
            <a:endParaRPr lang="en-US" sz="900"/>
          </a:p>
        </p:txBody>
      </p:sp>
      <p:sp>
        <p:nvSpPr>
          <p:cNvPr id="10" name="Rectangle 9">
            <a:extLst>
              <a:ext uri="{FF2B5EF4-FFF2-40B4-BE49-F238E27FC236}">
                <a16:creationId xmlns:a16="http://schemas.microsoft.com/office/drawing/2014/main" id="{4383116E-8D15-04E1-5964-9722EAB6C923}"/>
              </a:ext>
            </a:extLst>
          </p:cNvPr>
          <p:cNvSpPr/>
          <p:nvPr/>
        </p:nvSpPr>
        <p:spPr>
          <a:xfrm>
            <a:off x="75330" y="1522044"/>
            <a:ext cx="1089790" cy="211081"/>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Thruster Assembly</a:t>
            </a:r>
            <a:endParaRPr lang="en-US" sz="900"/>
          </a:p>
        </p:txBody>
      </p:sp>
      <p:sp>
        <p:nvSpPr>
          <p:cNvPr id="11" name="Rectangle 10">
            <a:extLst>
              <a:ext uri="{FF2B5EF4-FFF2-40B4-BE49-F238E27FC236}">
                <a16:creationId xmlns:a16="http://schemas.microsoft.com/office/drawing/2014/main" id="{C67CCE20-1AA2-16DD-F795-68A292B6A0BE}"/>
              </a:ext>
            </a:extLst>
          </p:cNvPr>
          <p:cNvSpPr/>
          <p:nvPr/>
        </p:nvSpPr>
        <p:spPr>
          <a:xfrm>
            <a:off x="7827629" y="3477976"/>
            <a:ext cx="971280" cy="214144"/>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dirty="0">
                <a:solidFill>
                  <a:srgbClr val="000000"/>
                </a:solidFill>
                <a:cs typeface="Arial"/>
              </a:rPr>
              <a:t>Payload 2</a:t>
            </a:r>
          </a:p>
        </p:txBody>
      </p:sp>
      <p:cxnSp>
        <p:nvCxnSpPr>
          <p:cNvPr id="16" name="Straight Arrow Connector 15">
            <a:extLst>
              <a:ext uri="{FF2B5EF4-FFF2-40B4-BE49-F238E27FC236}">
                <a16:creationId xmlns:a16="http://schemas.microsoft.com/office/drawing/2014/main" id="{B33C926C-EE31-4355-99AA-01B446F92191}"/>
              </a:ext>
            </a:extLst>
          </p:cNvPr>
          <p:cNvCxnSpPr>
            <a:cxnSpLocks/>
          </p:cNvCxnSpPr>
          <p:nvPr/>
        </p:nvCxnSpPr>
        <p:spPr>
          <a:xfrm>
            <a:off x="620224" y="1733124"/>
            <a:ext cx="494839" cy="1268173"/>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DE0AAD58-4B49-4A3A-A3AF-CA229CA6755D}"/>
              </a:ext>
            </a:extLst>
          </p:cNvPr>
          <p:cNvSpPr/>
          <p:nvPr/>
        </p:nvSpPr>
        <p:spPr>
          <a:xfrm>
            <a:off x="1999374" y="595054"/>
            <a:ext cx="966076" cy="290686"/>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a:solidFill>
                  <a:srgbClr val="000000"/>
                </a:solidFill>
                <a:cs typeface="Arial"/>
              </a:rPr>
              <a:t>GaAs Triple Junction Cells</a:t>
            </a:r>
            <a:endParaRPr lang="en-US" sz="900">
              <a:solidFill>
                <a:srgbClr val="000000"/>
              </a:solidFill>
            </a:endParaRPr>
          </a:p>
        </p:txBody>
      </p:sp>
      <p:sp>
        <p:nvSpPr>
          <p:cNvPr id="21" name="Rectangle 20">
            <a:extLst>
              <a:ext uri="{FF2B5EF4-FFF2-40B4-BE49-F238E27FC236}">
                <a16:creationId xmlns:a16="http://schemas.microsoft.com/office/drawing/2014/main" id="{DAF71285-F9EB-490B-8CC1-945624112425}"/>
              </a:ext>
            </a:extLst>
          </p:cNvPr>
          <p:cNvSpPr/>
          <p:nvPr/>
        </p:nvSpPr>
        <p:spPr>
          <a:xfrm>
            <a:off x="7962288" y="2321034"/>
            <a:ext cx="1089790" cy="225534"/>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Reaction Wheels</a:t>
            </a:r>
          </a:p>
        </p:txBody>
      </p:sp>
      <p:sp>
        <p:nvSpPr>
          <p:cNvPr id="24" name="Rectangle 23">
            <a:extLst>
              <a:ext uri="{FF2B5EF4-FFF2-40B4-BE49-F238E27FC236}">
                <a16:creationId xmlns:a16="http://schemas.microsoft.com/office/drawing/2014/main" id="{D13DB232-18B3-4606-83EB-F2E43CBBF0EA}"/>
              </a:ext>
            </a:extLst>
          </p:cNvPr>
          <p:cNvSpPr/>
          <p:nvPr/>
        </p:nvSpPr>
        <p:spPr>
          <a:xfrm>
            <a:off x="3783030" y="1034084"/>
            <a:ext cx="1089790" cy="303207"/>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915 Antennas</a:t>
            </a:r>
          </a:p>
        </p:txBody>
      </p:sp>
      <p:cxnSp>
        <p:nvCxnSpPr>
          <p:cNvPr id="28" name="Straight Arrow Connector 27">
            <a:extLst>
              <a:ext uri="{FF2B5EF4-FFF2-40B4-BE49-F238E27FC236}">
                <a16:creationId xmlns:a16="http://schemas.microsoft.com/office/drawing/2014/main" id="{E44BB7C9-25A0-44F8-9473-D8E599F43551}"/>
              </a:ext>
            </a:extLst>
          </p:cNvPr>
          <p:cNvCxnSpPr>
            <a:cxnSpLocks/>
          </p:cNvCxnSpPr>
          <p:nvPr/>
        </p:nvCxnSpPr>
        <p:spPr>
          <a:xfrm flipH="1">
            <a:off x="5314697" y="601911"/>
            <a:ext cx="785512" cy="1253770"/>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4C61D77-13D5-488D-9E71-6164E5E95FCC}"/>
              </a:ext>
            </a:extLst>
          </p:cNvPr>
          <p:cNvCxnSpPr>
            <a:cxnSpLocks/>
            <a:stCxn id="24" idx="2"/>
          </p:cNvCxnSpPr>
          <p:nvPr/>
        </p:nvCxnSpPr>
        <p:spPr>
          <a:xfrm>
            <a:off x="4337092" y="1349514"/>
            <a:ext cx="998996" cy="940959"/>
          </a:xfrm>
          <a:prstGeom prst="straightConnector1">
            <a:avLst/>
          </a:prstGeom>
          <a:ln w="12700">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56AC1536-B26B-4C5A-8D5F-4CBFB58F23EE}"/>
              </a:ext>
            </a:extLst>
          </p:cNvPr>
          <p:cNvCxnSpPr>
            <a:cxnSpLocks/>
            <a:stCxn id="24" idx="2"/>
          </p:cNvCxnSpPr>
          <p:nvPr/>
        </p:nvCxnSpPr>
        <p:spPr>
          <a:xfrm flipH="1">
            <a:off x="4289134" y="1340347"/>
            <a:ext cx="35736" cy="810257"/>
          </a:xfrm>
          <a:prstGeom prst="straightConnector1">
            <a:avLst/>
          </a:prstGeom>
          <a:ln w="12700">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C223B637-EC8C-4CAA-A584-6D421BEF243E}"/>
              </a:ext>
            </a:extLst>
          </p:cNvPr>
          <p:cNvCxnSpPr>
            <a:cxnSpLocks/>
          </p:cNvCxnSpPr>
          <p:nvPr/>
        </p:nvCxnSpPr>
        <p:spPr>
          <a:xfrm flipH="1">
            <a:off x="6654823" y="2430745"/>
            <a:ext cx="1378947" cy="50033"/>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59674140-1EBB-4D40-A820-39412AA8C57F}"/>
              </a:ext>
            </a:extLst>
          </p:cNvPr>
          <p:cNvCxnSpPr>
            <a:cxnSpLocks/>
            <a:stCxn id="9" idx="1"/>
          </p:cNvCxnSpPr>
          <p:nvPr/>
        </p:nvCxnSpPr>
        <p:spPr>
          <a:xfrm flipH="1">
            <a:off x="6066625" y="1493124"/>
            <a:ext cx="1503780" cy="840654"/>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4142E911-7140-42A5-BACF-196AB273EE76}"/>
              </a:ext>
            </a:extLst>
          </p:cNvPr>
          <p:cNvCxnSpPr>
            <a:cxnSpLocks/>
          </p:cNvCxnSpPr>
          <p:nvPr/>
        </p:nvCxnSpPr>
        <p:spPr>
          <a:xfrm flipH="1" flipV="1">
            <a:off x="6974378" y="3071490"/>
            <a:ext cx="1030370" cy="392035"/>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EBC05413-E3B2-4034-A228-5925D44B6E72}"/>
              </a:ext>
            </a:extLst>
          </p:cNvPr>
          <p:cNvCxnSpPr>
            <a:cxnSpLocks/>
          </p:cNvCxnSpPr>
          <p:nvPr/>
        </p:nvCxnSpPr>
        <p:spPr>
          <a:xfrm>
            <a:off x="1546213" y="1179575"/>
            <a:ext cx="933654" cy="1226822"/>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1577EF6F-9FE3-4146-8FB4-94D2324F7574}"/>
              </a:ext>
            </a:extLst>
          </p:cNvPr>
          <p:cNvCxnSpPr>
            <a:cxnSpLocks/>
          </p:cNvCxnSpPr>
          <p:nvPr/>
        </p:nvCxnSpPr>
        <p:spPr>
          <a:xfrm>
            <a:off x="2879429" y="891852"/>
            <a:ext cx="516787" cy="491252"/>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6A81A1AE-7980-ECAE-CD20-C17BE5174948}"/>
              </a:ext>
            </a:extLst>
          </p:cNvPr>
          <p:cNvSpPr/>
          <p:nvPr/>
        </p:nvSpPr>
        <p:spPr>
          <a:xfrm>
            <a:off x="5681385" y="471990"/>
            <a:ext cx="1089790" cy="225534"/>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dirty="0">
                <a:solidFill>
                  <a:srgbClr val="000000"/>
                </a:solidFill>
                <a:cs typeface="Arial"/>
              </a:rPr>
              <a:t>Payload 3</a:t>
            </a:r>
            <a:endParaRPr lang="en-US" sz="900" dirty="0"/>
          </a:p>
        </p:txBody>
      </p:sp>
      <p:sp>
        <p:nvSpPr>
          <p:cNvPr id="35" name="Rectangle 34">
            <a:extLst>
              <a:ext uri="{FF2B5EF4-FFF2-40B4-BE49-F238E27FC236}">
                <a16:creationId xmlns:a16="http://schemas.microsoft.com/office/drawing/2014/main" id="{BC0EB4D5-9D6D-7F71-8494-8813FB251AC0}"/>
              </a:ext>
            </a:extLst>
          </p:cNvPr>
          <p:cNvSpPr/>
          <p:nvPr/>
        </p:nvSpPr>
        <p:spPr>
          <a:xfrm>
            <a:off x="6660328" y="856254"/>
            <a:ext cx="1089790" cy="267557"/>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Torque Rods Qty 4</a:t>
            </a:r>
            <a:endParaRPr lang="en-US" sz="900"/>
          </a:p>
        </p:txBody>
      </p:sp>
      <p:cxnSp>
        <p:nvCxnSpPr>
          <p:cNvPr id="36" name="Straight Arrow Connector 35">
            <a:extLst>
              <a:ext uri="{FF2B5EF4-FFF2-40B4-BE49-F238E27FC236}">
                <a16:creationId xmlns:a16="http://schemas.microsoft.com/office/drawing/2014/main" id="{980C9F62-2BD5-1DC0-5073-6200A5761CC2}"/>
              </a:ext>
            </a:extLst>
          </p:cNvPr>
          <p:cNvCxnSpPr>
            <a:cxnSpLocks/>
          </p:cNvCxnSpPr>
          <p:nvPr/>
        </p:nvCxnSpPr>
        <p:spPr>
          <a:xfrm flipH="1">
            <a:off x="6301948" y="1134490"/>
            <a:ext cx="684180" cy="742952"/>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051DA150-D221-B642-AD0B-4B889812CF9C}"/>
              </a:ext>
            </a:extLst>
          </p:cNvPr>
          <p:cNvCxnSpPr>
            <a:cxnSpLocks/>
          </p:cNvCxnSpPr>
          <p:nvPr/>
        </p:nvCxnSpPr>
        <p:spPr>
          <a:xfrm flipH="1" flipV="1">
            <a:off x="4910361" y="2876030"/>
            <a:ext cx="1340435" cy="1668615"/>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CDF4D9BA-B5E1-E569-FD42-10440D398349}"/>
              </a:ext>
            </a:extLst>
          </p:cNvPr>
          <p:cNvSpPr/>
          <p:nvPr/>
        </p:nvSpPr>
        <p:spPr>
          <a:xfrm>
            <a:off x="6250796" y="4558743"/>
            <a:ext cx="1089790" cy="225534"/>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r>
              <a:rPr lang="en-US" sz="900">
                <a:solidFill>
                  <a:srgbClr val="000000"/>
                </a:solidFill>
                <a:cs typeface="Arial"/>
              </a:rPr>
              <a:t>Earth Sensors</a:t>
            </a:r>
            <a:endParaRPr lang="en-US" sz="900"/>
          </a:p>
        </p:txBody>
      </p:sp>
      <p:sp>
        <p:nvSpPr>
          <p:cNvPr id="4" name="TextBox 3">
            <a:extLst>
              <a:ext uri="{FF2B5EF4-FFF2-40B4-BE49-F238E27FC236}">
                <a16:creationId xmlns:a16="http://schemas.microsoft.com/office/drawing/2014/main" id="{4C1FC17C-0E98-F1F2-78E7-53D7297E3EA0}"/>
              </a:ext>
            </a:extLst>
          </p:cNvPr>
          <p:cNvSpPr txBox="1"/>
          <p:nvPr/>
        </p:nvSpPr>
        <p:spPr>
          <a:xfrm>
            <a:off x="3460999" y="4718126"/>
            <a:ext cx="1750800" cy="400110"/>
          </a:xfrm>
          <a:prstGeom prst="rect">
            <a:avLst/>
          </a:prstGeom>
          <a:noFill/>
        </p:spPr>
        <p:txBody>
          <a:bodyPr wrap="none" rtlCol="0">
            <a:spAutoFit/>
          </a:bodyPr>
          <a:lstStyle/>
          <a:p>
            <a:pPr algn="ctr"/>
            <a:r>
              <a:rPr lang="en-US" sz="1000" dirty="0"/>
              <a:t>Slide Courtesy of </a:t>
            </a:r>
          </a:p>
          <a:p>
            <a:pPr algn="ctr"/>
            <a:r>
              <a:rPr lang="en-US" sz="1000" dirty="0"/>
              <a:t>The Aerospace Corporation</a:t>
            </a:r>
          </a:p>
        </p:txBody>
      </p:sp>
    </p:spTree>
    <p:extLst>
      <p:ext uri="{BB962C8B-B14F-4D97-AF65-F5344CB8AC3E}">
        <p14:creationId xmlns:p14="http://schemas.microsoft.com/office/powerpoint/2010/main" val="3620054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7064-F79B-C849-8768-17C231EC5EB2}"/>
              </a:ext>
            </a:extLst>
          </p:cNvPr>
          <p:cNvSpPr>
            <a:spLocks noGrp="1"/>
          </p:cNvSpPr>
          <p:nvPr>
            <p:ph type="title"/>
          </p:nvPr>
        </p:nvSpPr>
        <p:spPr>
          <a:xfrm>
            <a:off x="677997" y="135700"/>
            <a:ext cx="7610922"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Tipping Point Projects – 2019</a:t>
            </a:r>
          </a:p>
        </p:txBody>
      </p:sp>
      <p:sp>
        <p:nvSpPr>
          <p:cNvPr id="3" name="Slide Number Placeholder 2">
            <a:extLst>
              <a:ext uri="{FF2B5EF4-FFF2-40B4-BE49-F238E27FC236}">
                <a16:creationId xmlns:a16="http://schemas.microsoft.com/office/drawing/2014/main" id="{521E1942-7979-8B43-9E39-17B7D21AB270}"/>
              </a:ext>
            </a:extLst>
          </p:cNvPr>
          <p:cNvSpPr>
            <a:spLocks noGrp="1"/>
          </p:cNvSpPr>
          <p:nvPr>
            <p:ph type="sldNum" sz="quarter" idx="4"/>
          </p:nvPr>
        </p:nvSpPr>
        <p:spPr/>
        <p:txBody>
          <a:bodyPr/>
          <a:lstStyle/>
          <a:p>
            <a:fld id="{919F2107-1728-CF4B-B9CE-67131BF22805}" type="slidenum">
              <a:rPr lang="en-US" smtClean="0"/>
              <a:pPr/>
              <a:t>22</a:t>
            </a:fld>
            <a:endParaRPr lang="en-US"/>
          </a:p>
        </p:txBody>
      </p:sp>
      <p:pic>
        <p:nvPicPr>
          <p:cNvPr id="14" name="Picture 13">
            <a:extLst>
              <a:ext uri="{FF2B5EF4-FFF2-40B4-BE49-F238E27FC236}">
                <a16:creationId xmlns:a16="http://schemas.microsoft.com/office/drawing/2014/main" id="{72D3540A-558B-E440-B36B-FA1B7ADAC9E8}"/>
              </a:ext>
            </a:extLst>
          </p:cNvPr>
          <p:cNvPicPr>
            <a:picLocks noChangeAspect="1"/>
          </p:cNvPicPr>
          <p:nvPr/>
        </p:nvPicPr>
        <p:blipFill rotWithShape="1">
          <a:blip r:embed="rId3"/>
          <a:srcRect t="30967" b="10453"/>
          <a:stretch/>
        </p:blipFill>
        <p:spPr>
          <a:xfrm>
            <a:off x="4873295" y="759808"/>
            <a:ext cx="3533775" cy="1554480"/>
          </a:xfrm>
          <a:prstGeom prst="rect">
            <a:avLst/>
          </a:prstGeom>
        </p:spPr>
      </p:pic>
      <p:sp>
        <p:nvSpPr>
          <p:cNvPr id="5" name="Rectangle 4">
            <a:extLst>
              <a:ext uri="{FF2B5EF4-FFF2-40B4-BE49-F238E27FC236}">
                <a16:creationId xmlns:a16="http://schemas.microsoft.com/office/drawing/2014/main" id="{C88857E5-6973-824C-B309-FEF237A26A97}"/>
              </a:ext>
            </a:extLst>
          </p:cNvPr>
          <p:cNvSpPr/>
          <p:nvPr/>
        </p:nvSpPr>
        <p:spPr>
          <a:xfrm>
            <a:off x="4742242" y="2411946"/>
            <a:ext cx="3795976" cy="2954655"/>
          </a:xfrm>
          <a:prstGeom prst="rect">
            <a:avLst/>
          </a:prstGeom>
        </p:spPr>
        <p:txBody>
          <a:bodyPr wrap="square" lIns="91440" tIns="45720" rIns="91440" bIns="45720" anchor="t">
            <a:spAutoFit/>
          </a:bodyPr>
          <a:lstStyle/>
          <a:p>
            <a:r>
              <a:rPr lang="en-US" sz="1600" dirty="0">
                <a:solidFill>
                  <a:schemeClr val="bg1"/>
                </a:solidFill>
                <a:latin typeface="Helvetica Neue"/>
                <a:ea typeface="Helvetica Neue" panose="02000503000000020004" pitchFamily="2" charset="0"/>
                <a:cs typeface="Helvetica Neue" panose="02000503000000020004" pitchFamily="2" charset="0"/>
              </a:rPr>
              <a:t>A 6U Dual Propulsion Experiment (DUPLEX) CubeSat. Both propulsion systems, the Fiber-fed Pulsed Plasma Thruster and Monofilament Vaporization Propulsion, were developed with NASA SBIR funding. </a:t>
            </a:r>
          </a:p>
          <a:p>
            <a:endParaRPr lang="en-US" sz="1600" dirty="0">
              <a:solidFill>
                <a:schemeClr val="tx2">
                  <a:lumMod val="20000"/>
                  <a:lumOff val="80000"/>
                </a:schemeClr>
              </a:solidFill>
              <a:latin typeface="Helvetica Neue"/>
              <a:ea typeface="Helvetica Neue" panose="02000503000000020004" pitchFamily="2" charset="0"/>
              <a:cs typeface="Helvetica Neue" panose="02000503000000020004" pitchFamily="2" charset="0"/>
            </a:endParaRPr>
          </a:p>
          <a:p>
            <a:r>
              <a:rPr lang="en-US" sz="1600" dirty="0">
                <a:solidFill>
                  <a:schemeClr val="tx2">
                    <a:lumMod val="20000"/>
                    <a:lumOff val="80000"/>
                  </a:schemeClr>
                </a:solidFill>
                <a:latin typeface="Helvetica Neue"/>
                <a:ea typeface="Helvetica Neue" panose="02000503000000020004" pitchFamily="2" charset="0"/>
                <a:cs typeface="Helvetica Neue" panose="02000503000000020004" pitchFamily="2" charset="0"/>
              </a:rPr>
              <a:t>Launch Timeframe: Feb. 1, 2024</a:t>
            </a:r>
            <a:endParaRPr lang="en-US" sz="1600" dirty="0">
              <a:solidFill>
                <a:schemeClr val="tx2">
                  <a:lumMod val="20000"/>
                  <a:lumOff val="80000"/>
                </a:schemeClr>
              </a:solidFill>
              <a:latin typeface="Helvetica Neue"/>
            </a:endParaRPr>
          </a:p>
          <a:p>
            <a:endParaRPr lang="en-US" sz="2400" dirty="0">
              <a:solidFill>
                <a:schemeClr val="bg1"/>
              </a:solidFill>
              <a:latin typeface="Helvetica Neue"/>
              <a:ea typeface="Helvetica Neue" panose="02000503000000020004" pitchFamily="2" charset="0"/>
              <a:cs typeface="Helvetica Neue" panose="02000503000000020004" pitchFamily="2" charset="0"/>
            </a:endParaRPr>
          </a:p>
          <a:p>
            <a:r>
              <a:rPr lang="en-US" sz="1200" dirty="0">
                <a:solidFill>
                  <a:schemeClr val="bg1"/>
                </a:solidFill>
                <a:latin typeface="Helvetica Neue"/>
                <a:ea typeface="Helvetica Neue" panose="02000503000000020004" pitchFamily="2" charset="0"/>
                <a:cs typeface="Helvetica Neue" panose="02000503000000020004" pitchFamily="2" charset="0"/>
              </a:rPr>
              <a:t>Image Credits: CU Aerospace, LLC.</a:t>
            </a:r>
            <a:endParaRPr lang="en-US" sz="1200" dirty="0">
              <a:solidFill>
                <a:schemeClr val="bg1"/>
              </a:solidFill>
              <a:latin typeface="Helvetica Neue"/>
            </a:endParaRPr>
          </a:p>
          <a:p>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Rectangle 5">
            <a:extLst>
              <a:ext uri="{FF2B5EF4-FFF2-40B4-BE49-F238E27FC236}">
                <a16:creationId xmlns:a16="http://schemas.microsoft.com/office/drawing/2014/main" id="{EE750B3D-AFBE-E445-9592-F13DA47E6493}"/>
              </a:ext>
            </a:extLst>
          </p:cNvPr>
          <p:cNvSpPr/>
          <p:nvPr/>
        </p:nvSpPr>
        <p:spPr>
          <a:xfrm>
            <a:off x="596816" y="2411946"/>
            <a:ext cx="3885535" cy="2554545"/>
          </a:xfrm>
          <a:prstGeom prst="rect">
            <a:avLst/>
          </a:prstGeom>
        </p:spPr>
        <p:txBody>
          <a:bodyPr wrap="square" lIns="91440" tIns="45720" rIns="91440" bIns="45720" anchor="t">
            <a:spAutoFit/>
          </a:bodyPr>
          <a:lstStyle/>
          <a:p>
            <a:r>
              <a:rPr lang="en-US" sz="1600" dirty="0">
                <a:solidFill>
                  <a:schemeClr val="bg1"/>
                </a:solidFill>
                <a:latin typeface="Helvetica Neue"/>
                <a:ea typeface="Helvetica Neue" panose="02000503000000020004" pitchFamily="2" charset="0"/>
                <a:cs typeface="Helvetica Neue" panose="02000503000000020004" pitchFamily="2" charset="0"/>
              </a:rPr>
              <a:t>The 12U Courier CubeSat contains a compact, </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high impulse solar electric propulsion module that uses xenon as a </a:t>
            </a:r>
            <a:r>
              <a:rPr lang="en-US" sz="1600" b="0" i="0" u="none" strike="noStrike"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propellant</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The mission will demonstrate </a:t>
            </a:r>
            <a:r>
              <a:rPr lang="en-US" sz="1600" dirty="0">
                <a:solidFill>
                  <a:schemeClr val="bg1"/>
                </a:solidFill>
                <a:latin typeface="Helvetica Neue"/>
                <a:ea typeface="Helvetica Neue" panose="02000503000000020004" pitchFamily="2" charset="0"/>
                <a:cs typeface="Helvetica Neue" panose="02000503000000020004" pitchFamily="2" charset="0"/>
              </a:rPr>
              <a:t>a Halo Hall Effect Thruster which operates between 85-175 W.</a:t>
            </a:r>
          </a:p>
          <a:p>
            <a:endParaRPr lang="en-US" sz="1600" dirty="0">
              <a:solidFill>
                <a:schemeClr val="bg1"/>
              </a:solidFill>
              <a:latin typeface="Helvetica Neue"/>
              <a:ea typeface="Helvetica Neue" panose="02000503000000020004" pitchFamily="2" charset="0"/>
              <a:cs typeface="Helvetica Neue" panose="02000503000000020004" pitchFamily="2" charset="0"/>
            </a:endParaRPr>
          </a:p>
          <a:p>
            <a:r>
              <a:rPr lang="en-US" sz="1600" dirty="0">
                <a:solidFill>
                  <a:schemeClr val="tx2">
                    <a:lumMod val="20000"/>
                    <a:lumOff val="80000"/>
                  </a:schemeClr>
                </a:solidFill>
                <a:latin typeface="Helvetica Neue"/>
                <a:ea typeface="Helvetica Neue" panose="02000503000000020004" pitchFamily="2" charset="0"/>
                <a:cs typeface="Helvetica Neue" panose="02000503000000020004" pitchFamily="2" charset="0"/>
              </a:rPr>
              <a:t>Launch Timeframe: Oct. 2024</a:t>
            </a:r>
            <a:endParaRPr lang="en-US" sz="1600" dirty="0">
              <a:solidFill>
                <a:schemeClr val="tx2">
                  <a:lumMod val="20000"/>
                  <a:lumOff val="80000"/>
                </a:schemeClr>
              </a:solidFill>
              <a:latin typeface="Helvetica Neue"/>
            </a:endParaRPr>
          </a:p>
          <a:p>
            <a:endParaRPr lang="en-US" sz="2000" dirty="0">
              <a:solidFill>
                <a:schemeClr val="bg1"/>
              </a:solidFill>
              <a:latin typeface="Helvetica Neue"/>
              <a:ea typeface="Helvetica Neue" panose="02000503000000020004" pitchFamily="2" charset="0"/>
              <a:cs typeface="Helvetica Neue" panose="02000503000000020004" pitchFamily="2" charset="0"/>
            </a:endParaRPr>
          </a:p>
          <a:p>
            <a:r>
              <a:rPr lang="en-US" sz="1200" dirty="0">
                <a:solidFill>
                  <a:schemeClr val="bg1"/>
                </a:solidFill>
                <a:latin typeface="Helvetica Neue"/>
                <a:ea typeface="Helvetica Neue" panose="02000503000000020004" pitchFamily="2" charset="0"/>
                <a:cs typeface="Helvetica Neue" panose="02000503000000020004" pitchFamily="2" charset="0"/>
              </a:rPr>
              <a:t>Image Credits: </a:t>
            </a:r>
            <a:r>
              <a:rPr lang="en-US" sz="1200" dirty="0" err="1">
                <a:solidFill>
                  <a:schemeClr val="bg1"/>
                </a:solidFill>
                <a:latin typeface="Helvetica Neue"/>
                <a:ea typeface="Helvetica Neue" panose="02000503000000020004" pitchFamily="2" charset="0"/>
                <a:cs typeface="Helvetica Neue" panose="02000503000000020004" pitchFamily="2" charset="0"/>
              </a:rPr>
              <a:t>ExoTerra</a:t>
            </a:r>
            <a:r>
              <a:rPr lang="en-US" sz="1200" dirty="0">
                <a:solidFill>
                  <a:schemeClr val="bg1"/>
                </a:solidFill>
                <a:latin typeface="Helvetica Neue"/>
                <a:ea typeface="Helvetica Neue" panose="02000503000000020004" pitchFamily="2" charset="0"/>
                <a:cs typeface="Helvetica Neue" panose="02000503000000020004" pitchFamily="2" charset="0"/>
              </a:rPr>
              <a:t> Resource, LLC. </a:t>
            </a:r>
            <a:endParaRPr lang="en-US" sz="1200" i="1" dirty="0">
              <a:solidFill>
                <a:schemeClr val="bg1"/>
              </a:solidFill>
              <a:latin typeface="Helvetica Neue"/>
              <a:ea typeface="Helvetica Neue" panose="02000503000000020004" pitchFamily="2" charset="0"/>
              <a:cs typeface="Helvetica Neue" panose="02000503000000020004" pitchFamily="2" charset="0"/>
            </a:endParaRPr>
          </a:p>
        </p:txBody>
      </p:sp>
      <p:sp>
        <p:nvSpPr>
          <p:cNvPr id="4" name="Rectangle 3">
            <a:extLst>
              <a:ext uri="{FF2B5EF4-FFF2-40B4-BE49-F238E27FC236}">
                <a16:creationId xmlns:a16="http://schemas.microsoft.com/office/drawing/2014/main" id="{334BA4C8-1D33-184F-A9A0-E0B1BED0772A}"/>
              </a:ext>
            </a:extLst>
          </p:cNvPr>
          <p:cNvSpPr/>
          <p:nvPr/>
        </p:nvSpPr>
        <p:spPr>
          <a:xfrm>
            <a:off x="516225" y="630311"/>
            <a:ext cx="3885535" cy="4320604"/>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C7056BE-2751-0041-9CB1-575CA3A1BA28}"/>
              </a:ext>
            </a:extLst>
          </p:cNvPr>
          <p:cNvSpPr/>
          <p:nvPr/>
        </p:nvSpPr>
        <p:spPr>
          <a:xfrm>
            <a:off x="4742243" y="630311"/>
            <a:ext cx="3795976" cy="4320604"/>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A satellite with a camera&#10;&#10;Description automatically generated">
            <a:extLst>
              <a:ext uri="{FF2B5EF4-FFF2-40B4-BE49-F238E27FC236}">
                <a16:creationId xmlns:a16="http://schemas.microsoft.com/office/drawing/2014/main" id="{787371E7-03B1-4996-AFE8-793A082C1E30}"/>
              </a:ext>
            </a:extLst>
          </p:cNvPr>
          <p:cNvPicPr>
            <a:picLocks noChangeAspect="1"/>
          </p:cNvPicPr>
          <p:nvPr/>
        </p:nvPicPr>
        <p:blipFill>
          <a:blip r:embed="rId4"/>
          <a:stretch>
            <a:fillRect/>
          </a:stretch>
        </p:blipFill>
        <p:spPr>
          <a:xfrm>
            <a:off x="511227" y="275894"/>
            <a:ext cx="4005058" cy="2503161"/>
          </a:xfrm>
          <a:prstGeom prst="rect">
            <a:avLst/>
          </a:prstGeom>
        </p:spPr>
      </p:pic>
    </p:spTree>
    <p:extLst>
      <p:ext uri="{BB962C8B-B14F-4D97-AF65-F5344CB8AC3E}">
        <p14:creationId xmlns:p14="http://schemas.microsoft.com/office/powerpoint/2010/main" val="2256846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7064-F79B-C849-8768-17C231EC5EB2}"/>
              </a:ext>
            </a:extLst>
          </p:cNvPr>
          <p:cNvSpPr>
            <a:spLocks noGrp="1"/>
          </p:cNvSpPr>
          <p:nvPr>
            <p:ph type="title"/>
          </p:nvPr>
        </p:nvSpPr>
        <p:spPr>
          <a:xfrm>
            <a:off x="474738" y="162461"/>
            <a:ext cx="7964723"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Announcement of Collaboration Opportunity Projects – 2018</a:t>
            </a:r>
          </a:p>
        </p:txBody>
      </p:sp>
      <p:sp>
        <p:nvSpPr>
          <p:cNvPr id="3" name="Slide Number Placeholder 2">
            <a:extLst>
              <a:ext uri="{FF2B5EF4-FFF2-40B4-BE49-F238E27FC236}">
                <a16:creationId xmlns:a16="http://schemas.microsoft.com/office/drawing/2014/main" id="{521E1942-7979-8B43-9E39-17B7D21AB270}"/>
              </a:ext>
            </a:extLst>
          </p:cNvPr>
          <p:cNvSpPr>
            <a:spLocks noGrp="1"/>
          </p:cNvSpPr>
          <p:nvPr>
            <p:ph type="sldNum" sz="quarter" idx="4"/>
          </p:nvPr>
        </p:nvSpPr>
        <p:spPr/>
        <p:txBody>
          <a:bodyPr/>
          <a:lstStyle/>
          <a:p>
            <a:fld id="{919F2107-1728-CF4B-B9CE-67131BF22805}" type="slidenum">
              <a:rPr lang="en-US" smtClean="0"/>
              <a:pPr/>
              <a:t>23</a:t>
            </a:fld>
            <a:endParaRPr lang="en-US"/>
          </a:p>
        </p:txBody>
      </p:sp>
      <p:pic>
        <p:nvPicPr>
          <p:cNvPr id="8" name="Picture 42" descr="Diagram, schematic&#10;&#10;Description automatically generated">
            <a:extLst>
              <a:ext uri="{FF2B5EF4-FFF2-40B4-BE49-F238E27FC236}">
                <a16:creationId xmlns:a16="http://schemas.microsoft.com/office/drawing/2014/main" id="{B4250158-D210-F44F-877E-CCFFB2B50F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373" y="759713"/>
            <a:ext cx="2261062" cy="22610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3" descr="A picture containing electronics, drive, projector&#10;&#10;Description automatically generated">
            <a:extLst>
              <a:ext uri="{FF2B5EF4-FFF2-40B4-BE49-F238E27FC236}">
                <a16:creationId xmlns:a16="http://schemas.microsoft.com/office/drawing/2014/main" id="{0AEFE584-1543-ED4A-A6D2-73EA25A79F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145" t="14176" r="6335" b="24737"/>
          <a:stretch/>
        </p:blipFill>
        <p:spPr bwMode="auto">
          <a:xfrm>
            <a:off x="407373" y="3314212"/>
            <a:ext cx="2261062" cy="161504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8D9D2CB-12C9-794B-B125-8A7A0D952F61}"/>
              </a:ext>
            </a:extLst>
          </p:cNvPr>
          <p:cNvSpPr txBox="1"/>
          <p:nvPr/>
        </p:nvSpPr>
        <p:spPr>
          <a:xfrm>
            <a:off x="2787103" y="670933"/>
            <a:ext cx="5949523" cy="2523768"/>
          </a:xfrm>
          <a:prstGeom prst="rect">
            <a:avLst/>
          </a:prstGeom>
          <a:noFill/>
        </p:spPr>
        <p:txBody>
          <a:bodyPr wrap="square" rtlCol="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Diagram of the concept of operations for the Cislunar Autonomous Position System (CAPS). CAPS is an innovative spacecraft-to-spacecraft navigation solution to be demonstrated on the CAPSTONE mission currently in orbit around the Moon. CAPS is anticipated to allow future spacecraft the ability to determine their location relative to the Moon without relying exclusively on tracking from Earth.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Advanced Space, LLC</a:t>
            </a:r>
          </a:p>
          <a:p>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Goddard Space Flight Center</a:t>
            </a:r>
          </a:p>
        </p:txBody>
      </p:sp>
      <p:sp>
        <p:nvSpPr>
          <p:cNvPr id="18" name="TextBox 17">
            <a:extLst>
              <a:ext uri="{FF2B5EF4-FFF2-40B4-BE49-F238E27FC236}">
                <a16:creationId xmlns:a16="http://schemas.microsoft.com/office/drawing/2014/main" id="{FDE3DD35-FFC1-3344-9981-3EF236A702BB}"/>
              </a:ext>
            </a:extLst>
          </p:cNvPr>
          <p:cNvSpPr txBox="1"/>
          <p:nvPr/>
        </p:nvSpPr>
        <p:spPr>
          <a:xfrm>
            <a:off x="2784376" y="3243178"/>
            <a:ext cx="6021933" cy="1785104"/>
          </a:xfrm>
          <a:prstGeom prst="rect">
            <a:avLst/>
          </a:prstGeom>
          <a:noFill/>
        </p:spPr>
        <p:txBody>
          <a:bodyPr wrap="square" rtlCol="0" anchor="ctr" anchorCtr="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Vulcan Wireless CubeSat radio, NSR-SDR-S/S. This CubeSat radio is a fully integrated, full-duplex, software-defined radio transponder. The radio transponder is being tested for compatibility with NASA’s Space Network.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Vulcan Wireless, Inc. </a:t>
            </a:r>
          </a:p>
          <a:p>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Goddard Space Flight Center</a:t>
            </a:r>
          </a:p>
        </p:txBody>
      </p:sp>
      <p:sp>
        <p:nvSpPr>
          <p:cNvPr id="5" name="Rectangle 4">
            <a:extLst>
              <a:ext uri="{FF2B5EF4-FFF2-40B4-BE49-F238E27FC236}">
                <a16:creationId xmlns:a16="http://schemas.microsoft.com/office/drawing/2014/main" id="{E772D0ED-6A50-C942-97C1-75E5251101F2}"/>
              </a:ext>
            </a:extLst>
          </p:cNvPr>
          <p:cNvSpPr/>
          <p:nvPr/>
        </p:nvSpPr>
        <p:spPr>
          <a:xfrm>
            <a:off x="284085" y="638593"/>
            <a:ext cx="8549197" cy="2511931"/>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5924806-02B7-8640-B753-7B4E049C881A}"/>
              </a:ext>
            </a:extLst>
          </p:cNvPr>
          <p:cNvSpPr/>
          <p:nvPr/>
        </p:nvSpPr>
        <p:spPr>
          <a:xfrm>
            <a:off x="288704" y="3221848"/>
            <a:ext cx="8549197" cy="1845213"/>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0315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7064-F79B-C849-8768-17C231EC5EB2}"/>
              </a:ext>
            </a:extLst>
          </p:cNvPr>
          <p:cNvSpPr>
            <a:spLocks noGrp="1"/>
          </p:cNvSpPr>
          <p:nvPr>
            <p:ph type="title"/>
          </p:nvPr>
        </p:nvSpPr>
        <p:spPr>
          <a:xfrm>
            <a:off x="532015" y="227113"/>
            <a:ext cx="7756904"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Announcement of Collaboration Opportunity Projects - 2020</a:t>
            </a:r>
          </a:p>
        </p:txBody>
      </p:sp>
      <p:sp>
        <p:nvSpPr>
          <p:cNvPr id="3" name="Slide Number Placeholder 2">
            <a:extLst>
              <a:ext uri="{FF2B5EF4-FFF2-40B4-BE49-F238E27FC236}">
                <a16:creationId xmlns:a16="http://schemas.microsoft.com/office/drawing/2014/main" id="{521E1942-7979-8B43-9E39-17B7D21AB270}"/>
              </a:ext>
            </a:extLst>
          </p:cNvPr>
          <p:cNvSpPr>
            <a:spLocks noGrp="1"/>
          </p:cNvSpPr>
          <p:nvPr>
            <p:ph type="sldNum" sz="quarter" idx="4"/>
          </p:nvPr>
        </p:nvSpPr>
        <p:spPr/>
        <p:txBody>
          <a:bodyPr/>
          <a:lstStyle/>
          <a:p>
            <a:fld id="{919F2107-1728-CF4B-B9CE-67131BF22805}" type="slidenum">
              <a:rPr lang="en-US" smtClean="0"/>
              <a:pPr/>
              <a:t>24</a:t>
            </a:fld>
            <a:endParaRPr lang="en-US" dirty="0"/>
          </a:p>
        </p:txBody>
      </p:sp>
      <p:pic>
        <p:nvPicPr>
          <p:cNvPr id="11" name="Picture 10" descr="Diagram&#10;&#10;Description automatically generated">
            <a:extLst>
              <a:ext uri="{FF2B5EF4-FFF2-40B4-BE49-F238E27FC236}">
                <a16:creationId xmlns:a16="http://schemas.microsoft.com/office/drawing/2014/main" id="{1C3C2FAA-692E-D742-8138-9AE17B915D9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095" r="5466" b="963"/>
          <a:stretch/>
        </p:blipFill>
        <p:spPr bwMode="auto">
          <a:xfrm>
            <a:off x="340638" y="815721"/>
            <a:ext cx="3214967" cy="1909012"/>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06E9861E-A077-E44A-AD8A-62D3AAF0B177}"/>
              </a:ext>
            </a:extLst>
          </p:cNvPr>
          <p:cNvPicPr>
            <a:picLocks noChangeAspect="1"/>
          </p:cNvPicPr>
          <p:nvPr/>
        </p:nvPicPr>
        <p:blipFill rotWithShape="1">
          <a:blip r:embed="rId3"/>
          <a:srcRect l="6621" r="4310"/>
          <a:stretch/>
        </p:blipFill>
        <p:spPr>
          <a:xfrm rot="16200000">
            <a:off x="1012442" y="2373993"/>
            <a:ext cx="1894763" cy="3238373"/>
          </a:xfrm>
          <a:prstGeom prst="rect">
            <a:avLst/>
          </a:prstGeom>
        </p:spPr>
      </p:pic>
      <p:sp>
        <p:nvSpPr>
          <p:cNvPr id="19" name="TextBox 18">
            <a:extLst>
              <a:ext uri="{FF2B5EF4-FFF2-40B4-BE49-F238E27FC236}">
                <a16:creationId xmlns:a16="http://schemas.microsoft.com/office/drawing/2014/main" id="{11A575F7-BA14-9748-81F9-3DF530BD2EB6}"/>
              </a:ext>
            </a:extLst>
          </p:cNvPr>
          <p:cNvSpPr txBox="1"/>
          <p:nvPr/>
        </p:nvSpPr>
        <p:spPr>
          <a:xfrm>
            <a:off x="3609386" y="747207"/>
            <a:ext cx="5352783" cy="2031325"/>
          </a:xfrm>
          <a:prstGeom prst="rect">
            <a:avLst/>
          </a:prstGeom>
          <a:noFill/>
        </p:spPr>
        <p:txBody>
          <a:bodyPr wrap="square" rtlCol="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Phase Four RF plasma thruster operates by using RF to heat propellant into ionized plasma that is then ejected away from a spacecraft by a permanent magnet, creating thrust.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a:t>
            </a:r>
            <a:r>
              <a:rPr lang="en-GB" sz="16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Credits: Phase Four</a:t>
            </a:r>
          </a:p>
          <a:p>
            <a:endParaRPr lang="en-GB" sz="16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Glenn Research Center</a:t>
            </a:r>
          </a:p>
        </p:txBody>
      </p:sp>
      <p:sp>
        <p:nvSpPr>
          <p:cNvPr id="20" name="TextBox 19">
            <a:extLst>
              <a:ext uri="{FF2B5EF4-FFF2-40B4-BE49-F238E27FC236}">
                <a16:creationId xmlns:a16="http://schemas.microsoft.com/office/drawing/2014/main" id="{F1B2A8CD-039A-304B-9AC9-1102B863301D}"/>
              </a:ext>
            </a:extLst>
          </p:cNvPr>
          <p:cNvSpPr txBox="1"/>
          <p:nvPr/>
        </p:nvSpPr>
        <p:spPr>
          <a:xfrm>
            <a:off x="3609386" y="2900886"/>
            <a:ext cx="5352783" cy="2154436"/>
          </a:xfrm>
          <a:prstGeom prst="rect">
            <a:avLst/>
          </a:prstGeom>
          <a:noFill/>
        </p:spPr>
        <p:txBody>
          <a:bodyPr wrap="square" rtlCol="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 prototype bipropellant thruster is shown in ambient pressure testing. The key technology being tested is the propellant pump - an enabling technology for launch safety approval (no stored gas) and system performance (lightweight tanks). Testing includes a propulsion system composed of monopropellant and bipropellant systems.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a:t>
            </a:r>
            <a:r>
              <a:rPr lang="en-GB" sz="16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Credits: Stellar Exploration, Inc.</a:t>
            </a:r>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Ames Research Center</a:t>
            </a:r>
          </a:p>
        </p:txBody>
      </p:sp>
      <p:sp>
        <p:nvSpPr>
          <p:cNvPr id="14" name="Rectangle 13">
            <a:extLst>
              <a:ext uri="{FF2B5EF4-FFF2-40B4-BE49-F238E27FC236}">
                <a16:creationId xmlns:a16="http://schemas.microsoft.com/office/drawing/2014/main" id="{ED24C715-8DAA-B440-94C0-BB7B702B277F}"/>
              </a:ext>
            </a:extLst>
          </p:cNvPr>
          <p:cNvSpPr/>
          <p:nvPr/>
        </p:nvSpPr>
        <p:spPr>
          <a:xfrm>
            <a:off x="230819" y="683492"/>
            <a:ext cx="8682362" cy="2174303"/>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5042825-72D8-BB45-9F7D-7EDCB20AB512}"/>
              </a:ext>
            </a:extLst>
          </p:cNvPr>
          <p:cNvSpPr/>
          <p:nvPr/>
        </p:nvSpPr>
        <p:spPr>
          <a:xfrm>
            <a:off x="235536" y="2896662"/>
            <a:ext cx="8677541" cy="2174303"/>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3574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934BF3-3C99-43A9-B49D-46AD613323C6}"/>
              </a:ext>
            </a:extLst>
          </p:cNvPr>
          <p:cNvSpPr>
            <a:spLocks noGrp="1"/>
          </p:cNvSpPr>
          <p:nvPr>
            <p:ph type="title"/>
          </p:nvPr>
        </p:nvSpPr>
        <p:spPr>
          <a:xfrm>
            <a:off x="488875" y="138772"/>
            <a:ext cx="7610922" cy="411480"/>
          </a:xfrm>
        </p:spPr>
        <p:txBody>
          <a:bodyPr>
            <a:noAutofit/>
          </a:bodyPr>
          <a:lstStyle/>
          <a:p>
            <a:r>
              <a:rPr lang="en-US" sz="2000" dirty="0">
                <a:latin typeface="Helvetica Neue" panose="02000503000000020004" pitchFamily="2" charset="0"/>
                <a:ea typeface="Helvetica Neue" panose="02000503000000020004" pitchFamily="2" charset="0"/>
                <a:cs typeface="Helvetica Neue" panose="02000503000000020004" pitchFamily="2" charset="0"/>
              </a:rPr>
              <a:t>University </a:t>
            </a:r>
            <a:r>
              <a:rPr lang="en-US" sz="2000" dirty="0" err="1">
                <a:latin typeface="Helvetica Neue" panose="02000503000000020004" pitchFamily="2" charset="0"/>
                <a:ea typeface="Helvetica Neue" panose="02000503000000020004" pitchFamily="2" charset="0"/>
                <a:cs typeface="Helvetica Neue" panose="02000503000000020004" pitchFamily="2" charset="0"/>
              </a:rPr>
              <a:t>SmallSat</a:t>
            </a:r>
            <a:r>
              <a:rPr lang="en-US" sz="2000" dirty="0">
                <a:latin typeface="Helvetica Neue" panose="02000503000000020004" pitchFamily="2" charset="0"/>
                <a:ea typeface="Helvetica Neue" panose="02000503000000020004" pitchFamily="2" charset="0"/>
                <a:cs typeface="Helvetica Neue" panose="02000503000000020004" pitchFamily="2" charset="0"/>
              </a:rPr>
              <a:t> Technology Partnership Successes to Date</a:t>
            </a:r>
          </a:p>
        </p:txBody>
      </p:sp>
      <p:grpSp>
        <p:nvGrpSpPr>
          <p:cNvPr id="356" name="Group 355">
            <a:extLst>
              <a:ext uri="{FF2B5EF4-FFF2-40B4-BE49-F238E27FC236}">
                <a16:creationId xmlns:a16="http://schemas.microsoft.com/office/drawing/2014/main" id="{AAE380D2-B7B8-44CD-A32D-9D8A7DB53844}"/>
              </a:ext>
            </a:extLst>
          </p:cNvPr>
          <p:cNvGrpSpPr/>
          <p:nvPr/>
        </p:nvGrpSpPr>
        <p:grpSpPr>
          <a:xfrm>
            <a:off x="3758778" y="692638"/>
            <a:ext cx="5300792" cy="4049771"/>
            <a:chOff x="1781176" y="789969"/>
            <a:chExt cx="7067722" cy="5399695"/>
          </a:xfrm>
        </p:grpSpPr>
        <p:sp>
          <p:nvSpPr>
            <p:cNvPr id="30" name="Rectangle 29">
              <a:extLst>
                <a:ext uri="{FF2B5EF4-FFF2-40B4-BE49-F238E27FC236}">
                  <a16:creationId xmlns:a16="http://schemas.microsoft.com/office/drawing/2014/main" id="{D5426A37-AD0D-489C-B529-696A75819F96}"/>
                </a:ext>
              </a:extLst>
            </p:cNvPr>
            <p:cNvSpPr/>
            <p:nvPr/>
          </p:nvSpPr>
          <p:spPr>
            <a:xfrm>
              <a:off x="6935550" y="5359381"/>
              <a:ext cx="192024" cy="171021"/>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2" name="Rectangle 51">
              <a:extLst>
                <a:ext uri="{FF2B5EF4-FFF2-40B4-BE49-F238E27FC236}">
                  <a16:creationId xmlns:a16="http://schemas.microsoft.com/office/drawing/2014/main" id="{001D55E3-D92D-4B92-AD96-7923FE810199}"/>
                </a:ext>
              </a:extLst>
            </p:cNvPr>
            <p:cNvSpPr/>
            <p:nvPr/>
          </p:nvSpPr>
          <p:spPr>
            <a:xfrm>
              <a:off x="2544556" y="4505340"/>
              <a:ext cx="192024" cy="171021"/>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6" name="Picture 15" descr="Icon&#10;&#10;Description automatically generated">
              <a:extLst>
                <a:ext uri="{FF2B5EF4-FFF2-40B4-BE49-F238E27FC236}">
                  <a16:creationId xmlns:a16="http://schemas.microsoft.com/office/drawing/2014/main" id="{DEB7FEFF-A414-4B2A-8AAB-0A5D02E8FEAC}"/>
                </a:ext>
              </a:extLst>
            </p:cNvPr>
            <p:cNvPicPr>
              <a:picLocks noChangeAspect="1"/>
            </p:cNvPicPr>
            <p:nvPr/>
          </p:nvPicPr>
          <p:blipFill rotWithShape="1">
            <a:blip r:embed="rId3"/>
            <a:srcRect l="24611" t="9433" r="24700" b="9133"/>
            <a:stretch/>
          </p:blipFill>
          <p:spPr>
            <a:xfrm>
              <a:off x="1803447" y="1370725"/>
              <a:ext cx="398547" cy="320133"/>
            </a:xfrm>
            <a:prstGeom prst="rect">
              <a:avLst/>
            </a:prstGeom>
          </p:spPr>
        </p:pic>
        <p:sp>
          <p:nvSpPr>
            <p:cNvPr id="53" name="TextBox 52">
              <a:extLst>
                <a:ext uri="{FF2B5EF4-FFF2-40B4-BE49-F238E27FC236}">
                  <a16:creationId xmlns:a16="http://schemas.microsoft.com/office/drawing/2014/main" id="{343D1078-9D3F-4C19-832C-8539D26E1D85}"/>
                </a:ext>
              </a:extLst>
            </p:cNvPr>
            <p:cNvSpPr txBox="1"/>
            <p:nvPr/>
          </p:nvSpPr>
          <p:spPr>
            <a:xfrm>
              <a:off x="2135361" y="1238250"/>
              <a:ext cx="6713537" cy="451405"/>
            </a:xfrm>
            <a:prstGeom prst="rect">
              <a:avLst/>
            </a:prstGeom>
            <a:noFill/>
          </p:spPr>
          <p:txBody>
            <a:bodyPr wrap="square">
              <a:spAutoFit/>
            </a:bodyPr>
            <a:lstStyle/>
            <a:p>
              <a:r>
                <a:rPr lang="en-US" sz="1600" b="1" dirty="0">
                  <a:latin typeface="Helvetica Neue" panose="02000503000000020004" pitchFamily="2" charset="0"/>
                  <a:ea typeface="Helvetica Neue" panose="02000503000000020004" pitchFamily="2" charset="0"/>
                  <a:cs typeface="Helvetica Neue" panose="02000503000000020004" pitchFamily="2" charset="0"/>
                </a:rPr>
                <a:t> 8 NASA Centers (including JPL FFRDC) </a:t>
              </a:r>
            </a:p>
          </p:txBody>
        </p:sp>
        <p:grpSp>
          <p:nvGrpSpPr>
            <p:cNvPr id="2" name="Group 4">
              <a:extLst>
                <a:ext uri="{FF2B5EF4-FFF2-40B4-BE49-F238E27FC236}">
                  <a16:creationId xmlns:a16="http://schemas.microsoft.com/office/drawing/2014/main" id="{793DEF8C-04B2-4C51-8E5C-0A5965DAEEAE}"/>
                </a:ext>
              </a:extLst>
            </p:cNvPr>
            <p:cNvGrpSpPr>
              <a:grpSpLocks noChangeAspect="1"/>
            </p:cNvGrpSpPr>
            <p:nvPr/>
          </p:nvGrpSpPr>
          <p:grpSpPr bwMode="auto">
            <a:xfrm>
              <a:off x="1781176" y="1141413"/>
              <a:ext cx="7051675" cy="5048251"/>
              <a:chOff x="1122" y="719"/>
              <a:chExt cx="4442" cy="3180"/>
            </a:xfrm>
          </p:grpSpPr>
          <p:grpSp>
            <p:nvGrpSpPr>
              <p:cNvPr id="6" name="Group 205">
                <a:extLst>
                  <a:ext uri="{FF2B5EF4-FFF2-40B4-BE49-F238E27FC236}">
                    <a16:creationId xmlns:a16="http://schemas.microsoft.com/office/drawing/2014/main" id="{17F15EB2-5A30-4A81-984C-7A7E3B5A345C}"/>
                  </a:ext>
                </a:extLst>
              </p:cNvPr>
              <p:cNvGrpSpPr>
                <a:grpSpLocks/>
              </p:cNvGrpSpPr>
              <p:nvPr/>
            </p:nvGrpSpPr>
            <p:grpSpPr bwMode="auto">
              <a:xfrm>
                <a:off x="1122" y="1498"/>
                <a:ext cx="4442" cy="2401"/>
                <a:chOff x="1122" y="1498"/>
                <a:chExt cx="4442" cy="2401"/>
              </a:xfrm>
            </p:grpSpPr>
            <p:sp>
              <p:nvSpPr>
                <p:cNvPr id="115" name="Freeform 5">
                  <a:extLst>
                    <a:ext uri="{FF2B5EF4-FFF2-40B4-BE49-F238E27FC236}">
                      <a16:creationId xmlns:a16="http://schemas.microsoft.com/office/drawing/2014/main" id="{5305EE7A-6C23-418A-B555-221A10544113}"/>
                    </a:ext>
                  </a:extLst>
                </p:cNvPr>
                <p:cNvSpPr>
                  <a:spLocks/>
                </p:cNvSpPr>
                <p:nvPr/>
              </p:nvSpPr>
              <p:spPr bwMode="auto">
                <a:xfrm>
                  <a:off x="5362" y="1855"/>
                  <a:ext cx="202" cy="321"/>
                </a:xfrm>
                <a:custGeom>
                  <a:avLst/>
                  <a:gdLst>
                    <a:gd name="T0" fmla="*/ 227 w 227"/>
                    <a:gd name="T1" fmla="*/ 0 h 360"/>
                    <a:gd name="T2" fmla="*/ 227 w 227"/>
                    <a:gd name="T3" fmla="*/ 0 h 360"/>
                    <a:gd name="T4" fmla="*/ 0 w 227"/>
                    <a:gd name="T5" fmla="*/ 170 h 360"/>
                    <a:gd name="T6" fmla="*/ 0 w 227"/>
                    <a:gd name="T7" fmla="*/ 360 h 360"/>
                    <a:gd name="T8" fmla="*/ 227 w 227"/>
                    <a:gd name="T9" fmla="*/ 192 h 360"/>
                    <a:gd name="T10" fmla="*/ 227 w 227"/>
                    <a:gd name="T11" fmla="*/ 0 h 360"/>
                    <a:gd name="T12" fmla="*/ 227 w 227"/>
                    <a:gd name="T13" fmla="*/ 0 h 360"/>
                  </a:gdLst>
                  <a:ahLst/>
                  <a:cxnLst>
                    <a:cxn ang="0">
                      <a:pos x="T0" y="T1"/>
                    </a:cxn>
                    <a:cxn ang="0">
                      <a:pos x="T2" y="T3"/>
                    </a:cxn>
                    <a:cxn ang="0">
                      <a:pos x="T4" y="T5"/>
                    </a:cxn>
                    <a:cxn ang="0">
                      <a:pos x="T6" y="T7"/>
                    </a:cxn>
                    <a:cxn ang="0">
                      <a:pos x="T8" y="T9"/>
                    </a:cxn>
                    <a:cxn ang="0">
                      <a:pos x="T10" y="T11"/>
                    </a:cxn>
                    <a:cxn ang="0">
                      <a:pos x="T12" y="T13"/>
                    </a:cxn>
                  </a:cxnLst>
                  <a:rect l="0" t="0" r="r" b="b"/>
                  <a:pathLst>
                    <a:path w="227" h="360">
                      <a:moveTo>
                        <a:pt x="227" y="0"/>
                      </a:moveTo>
                      <a:lnTo>
                        <a:pt x="227" y="0"/>
                      </a:lnTo>
                      <a:lnTo>
                        <a:pt x="0" y="170"/>
                      </a:lnTo>
                      <a:lnTo>
                        <a:pt x="0" y="360"/>
                      </a:lnTo>
                      <a:lnTo>
                        <a:pt x="227" y="192"/>
                      </a:lnTo>
                      <a:lnTo>
                        <a:pt x="227" y="0"/>
                      </a:lnTo>
                      <a:lnTo>
                        <a:pt x="227"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6" name="Freeform 6">
                  <a:extLst>
                    <a:ext uri="{FF2B5EF4-FFF2-40B4-BE49-F238E27FC236}">
                      <a16:creationId xmlns:a16="http://schemas.microsoft.com/office/drawing/2014/main" id="{22453637-6F94-4244-B689-555A771B3A01}"/>
                    </a:ext>
                  </a:extLst>
                </p:cNvPr>
                <p:cNvSpPr>
                  <a:spLocks/>
                </p:cNvSpPr>
                <p:nvPr/>
              </p:nvSpPr>
              <p:spPr bwMode="auto">
                <a:xfrm>
                  <a:off x="5362" y="1855"/>
                  <a:ext cx="202" cy="321"/>
                </a:xfrm>
                <a:custGeom>
                  <a:avLst/>
                  <a:gdLst>
                    <a:gd name="T0" fmla="*/ 227 w 227"/>
                    <a:gd name="T1" fmla="*/ 0 h 360"/>
                    <a:gd name="T2" fmla="*/ 227 w 227"/>
                    <a:gd name="T3" fmla="*/ 0 h 360"/>
                    <a:gd name="T4" fmla="*/ 0 w 227"/>
                    <a:gd name="T5" fmla="*/ 170 h 360"/>
                    <a:gd name="T6" fmla="*/ 0 w 227"/>
                    <a:gd name="T7" fmla="*/ 360 h 360"/>
                    <a:gd name="T8" fmla="*/ 227 w 227"/>
                    <a:gd name="T9" fmla="*/ 192 h 360"/>
                    <a:gd name="T10" fmla="*/ 227 w 227"/>
                    <a:gd name="T11" fmla="*/ 0 h 360"/>
                    <a:gd name="T12" fmla="*/ 227 w 227"/>
                    <a:gd name="T13" fmla="*/ 0 h 360"/>
                  </a:gdLst>
                  <a:ahLst/>
                  <a:cxnLst>
                    <a:cxn ang="0">
                      <a:pos x="T0" y="T1"/>
                    </a:cxn>
                    <a:cxn ang="0">
                      <a:pos x="T2" y="T3"/>
                    </a:cxn>
                    <a:cxn ang="0">
                      <a:pos x="T4" y="T5"/>
                    </a:cxn>
                    <a:cxn ang="0">
                      <a:pos x="T6" y="T7"/>
                    </a:cxn>
                    <a:cxn ang="0">
                      <a:pos x="T8" y="T9"/>
                    </a:cxn>
                    <a:cxn ang="0">
                      <a:pos x="T10" y="T11"/>
                    </a:cxn>
                    <a:cxn ang="0">
                      <a:pos x="T12" y="T13"/>
                    </a:cxn>
                  </a:cxnLst>
                  <a:rect l="0" t="0" r="r" b="b"/>
                  <a:pathLst>
                    <a:path w="227" h="360">
                      <a:moveTo>
                        <a:pt x="227" y="0"/>
                      </a:moveTo>
                      <a:lnTo>
                        <a:pt x="227" y="0"/>
                      </a:lnTo>
                      <a:lnTo>
                        <a:pt x="0" y="170"/>
                      </a:lnTo>
                      <a:lnTo>
                        <a:pt x="0" y="360"/>
                      </a:lnTo>
                      <a:lnTo>
                        <a:pt x="227" y="192"/>
                      </a:lnTo>
                      <a:lnTo>
                        <a:pt x="227" y="0"/>
                      </a:lnTo>
                      <a:lnTo>
                        <a:pt x="227"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7" name="Freeform 7">
                  <a:extLst>
                    <a:ext uri="{FF2B5EF4-FFF2-40B4-BE49-F238E27FC236}">
                      <a16:creationId xmlns:a16="http://schemas.microsoft.com/office/drawing/2014/main" id="{3412E227-F233-4931-B88B-B723F4A84263}"/>
                    </a:ext>
                  </a:extLst>
                </p:cNvPr>
                <p:cNvSpPr>
                  <a:spLocks/>
                </p:cNvSpPr>
                <p:nvPr/>
              </p:nvSpPr>
              <p:spPr bwMode="auto">
                <a:xfrm>
                  <a:off x="3485" y="3304"/>
                  <a:ext cx="214" cy="238"/>
                </a:xfrm>
                <a:custGeom>
                  <a:avLst/>
                  <a:gdLst>
                    <a:gd name="T0" fmla="*/ 0 w 240"/>
                    <a:gd name="T1" fmla="*/ 0 h 267"/>
                    <a:gd name="T2" fmla="*/ 0 w 240"/>
                    <a:gd name="T3" fmla="*/ 0 h 267"/>
                    <a:gd name="T4" fmla="*/ 240 w 240"/>
                    <a:gd name="T5" fmla="*/ 77 h 267"/>
                    <a:gd name="T6" fmla="*/ 240 w 240"/>
                    <a:gd name="T7" fmla="*/ 267 h 267"/>
                    <a:gd name="T8" fmla="*/ 0 w 240"/>
                    <a:gd name="T9" fmla="*/ 190 h 267"/>
                    <a:gd name="T10" fmla="*/ 0 w 240"/>
                    <a:gd name="T11" fmla="*/ 0 h 267"/>
                    <a:gd name="T12" fmla="*/ 0 w 240"/>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240" h="267">
                      <a:moveTo>
                        <a:pt x="0" y="0"/>
                      </a:moveTo>
                      <a:lnTo>
                        <a:pt x="0" y="0"/>
                      </a:lnTo>
                      <a:lnTo>
                        <a:pt x="240" y="77"/>
                      </a:lnTo>
                      <a:lnTo>
                        <a:pt x="240" y="267"/>
                      </a:lnTo>
                      <a:lnTo>
                        <a:pt x="0" y="190"/>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8" name="Freeform 8">
                  <a:extLst>
                    <a:ext uri="{FF2B5EF4-FFF2-40B4-BE49-F238E27FC236}">
                      <a16:creationId xmlns:a16="http://schemas.microsoft.com/office/drawing/2014/main" id="{3A88F013-A926-491F-987D-349CC44513A9}"/>
                    </a:ext>
                  </a:extLst>
                </p:cNvPr>
                <p:cNvSpPr>
                  <a:spLocks/>
                </p:cNvSpPr>
                <p:nvPr/>
              </p:nvSpPr>
              <p:spPr bwMode="auto">
                <a:xfrm>
                  <a:off x="3485" y="3304"/>
                  <a:ext cx="214" cy="238"/>
                </a:xfrm>
                <a:custGeom>
                  <a:avLst/>
                  <a:gdLst>
                    <a:gd name="T0" fmla="*/ 0 w 240"/>
                    <a:gd name="T1" fmla="*/ 0 h 267"/>
                    <a:gd name="T2" fmla="*/ 0 w 240"/>
                    <a:gd name="T3" fmla="*/ 0 h 267"/>
                    <a:gd name="T4" fmla="*/ 240 w 240"/>
                    <a:gd name="T5" fmla="*/ 77 h 267"/>
                    <a:gd name="T6" fmla="*/ 240 w 240"/>
                    <a:gd name="T7" fmla="*/ 267 h 267"/>
                    <a:gd name="T8" fmla="*/ 0 w 240"/>
                    <a:gd name="T9" fmla="*/ 190 h 267"/>
                    <a:gd name="T10" fmla="*/ 0 w 240"/>
                    <a:gd name="T11" fmla="*/ 0 h 267"/>
                    <a:gd name="T12" fmla="*/ 0 w 240"/>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240" h="267">
                      <a:moveTo>
                        <a:pt x="0" y="0"/>
                      </a:moveTo>
                      <a:lnTo>
                        <a:pt x="0" y="0"/>
                      </a:lnTo>
                      <a:lnTo>
                        <a:pt x="240" y="77"/>
                      </a:lnTo>
                      <a:lnTo>
                        <a:pt x="240" y="267"/>
                      </a:lnTo>
                      <a:lnTo>
                        <a:pt x="0" y="190"/>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9" name="Freeform 9">
                  <a:extLst>
                    <a:ext uri="{FF2B5EF4-FFF2-40B4-BE49-F238E27FC236}">
                      <a16:creationId xmlns:a16="http://schemas.microsoft.com/office/drawing/2014/main" id="{20D08993-7A4E-4A3C-8BAA-23E89398BBE2}"/>
                    </a:ext>
                  </a:extLst>
                </p:cNvPr>
                <p:cNvSpPr>
                  <a:spLocks/>
                </p:cNvSpPr>
                <p:nvPr/>
              </p:nvSpPr>
              <p:spPr bwMode="auto">
                <a:xfrm>
                  <a:off x="4376" y="3566"/>
                  <a:ext cx="24" cy="179"/>
                </a:xfrm>
                <a:custGeom>
                  <a:avLst/>
                  <a:gdLst>
                    <a:gd name="T0" fmla="*/ 0 w 27"/>
                    <a:gd name="T1" fmla="*/ 0 h 200"/>
                    <a:gd name="T2" fmla="*/ 0 w 27"/>
                    <a:gd name="T3" fmla="*/ 0 h 200"/>
                    <a:gd name="T4" fmla="*/ 0 w 27"/>
                    <a:gd name="T5" fmla="*/ 200 h 200"/>
                    <a:gd name="T6" fmla="*/ 27 w 27"/>
                    <a:gd name="T7" fmla="*/ 200 h 200"/>
                    <a:gd name="T8" fmla="*/ 27 w 27"/>
                    <a:gd name="T9" fmla="*/ 2 h 200"/>
                    <a:gd name="T10" fmla="*/ 0 w 27"/>
                    <a:gd name="T11" fmla="*/ 0 h 200"/>
                    <a:gd name="T12" fmla="*/ 0 w 27"/>
                    <a:gd name="T13" fmla="*/ 0 h 200"/>
                  </a:gdLst>
                  <a:ahLst/>
                  <a:cxnLst>
                    <a:cxn ang="0">
                      <a:pos x="T0" y="T1"/>
                    </a:cxn>
                    <a:cxn ang="0">
                      <a:pos x="T2" y="T3"/>
                    </a:cxn>
                    <a:cxn ang="0">
                      <a:pos x="T4" y="T5"/>
                    </a:cxn>
                    <a:cxn ang="0">
                      <a:pos x="T6" y="T7"/>
                    </a:cxn>
                    <a:cxn ang="0">
                      <a:pos x="T8" y="T9"/>
                    </a:cxn>
                    <a:cxn ang="0">
                      <a:pos x="T10" y="T11"/>
                    </a:cxn>
                    <a:cxn ang="0">
                      <a:pos x="T12" y="T13"/>
                    </a:cxn>
                  </a:cxnLst>
                  <a:rect l="0" t="0" r="r" b="b"/>
                  <a:pathLst>
                    <a:path w="27" h="200">
                      <a:moveTo>
                        <a:pt x="0" y="0"/>
                      </a:moveTo>
                      <a:lnTo>
                        <a:pt x="0" y="0"/>
                      </a:lnTo>
                      <a:lnTo>
                        <a:pt x="0" y="200"/>
                      </a:lnTo>
                      <a:lnTo>
                        <a:pt x="27" y="200"/>
                      </a:lnTo>
                      <a:lnTo>
                        <a:pt x="27" y="2"/>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0" name="Freeform 10">
                  <a:extLst>
                    <a:ext uri="{FF2B5EF4-FFF2-40B4-BE49-F238E27FC236}">
                      <a16:creationId xmlns:a16="http://schemas.microsoft.com/office/drawing/2014/main" id="{03CD0FDD-6719-4188-93BA-27993872EB4D}"/>
                    </a:ext>
                  </a:extLst>
                </p:cNvPr>
                <p:cNvSpPr>
                  <a:spLocks/>
                </p:cNvSpPr>
                <p:nvPr/>
              </p:nvSpPr>
              <p:spPr bwMode="auto">
                <a:xfrm>
                  <a:off x="4376" y="3566"/>
                  <a:ext cx="24" cy="179"/>
                </a:xfrm>
                <a:custGeom>
                  <a:avLst/>
                  <a:gdLst>
                    <a:gd name="T0" fmla="*/ 0 w 27"/>
                    <a:gd name="T1" fmla="*/ 0 h 200"/>
                    <a:gd name="T2" fmla="*/ 0 w 27"/>
                    <a:gd name="T3" fmla="*/ 0 h 200"/>
                    <a:gd name="T4" fmla="*/ 0 w 27"/>
                    <a:gd name="T5" fmla="*/ 200 h 200"/>
                    <a:gd name="T6" fmla="*/ 27 w 27"/>
                    <a:gd name="T7" fmla="*/ 200 h 200"/>
                    <a:gd name="T8" fmla="*/ 27 w 27"/>
                    <a:gd name="T9" fmla="*/ 2 h 200"/>
                    <a:gd name="T10" fmla="*/ 0 w 27"/>
                    <a:gd name="T11" fmla="*/ 0 h 200"/>
                    <a:gd name="T12" fmla="*/ 0 w 27"/>
                    <a:gd name="T13" fmla="*/ 0 h 200"/>
                  </a:gdLst>
                  <a:ahLst/>
                  <a:cxnLst>
                    <a:cxn ang="0">
                      <a:pos x="T0" y="T1"/>
                    </a:cxn>
                    <a:cxn ang="0">
                      <a:pos x="T2" y="T3"/>
                    </a:cxn>
                    <a:cxn ang="0">
                      <a:pos x="T4" y="T5"/>
                    </a:cxn>
                    <a:cxn ang="0">
                      <a:pos x="T6" y="T7"/>
                    </a:cxn>
                    <a:cxn ang="0">
                      <a:pos x="T8" y="T9"/>
                    </a:cxn>
                    <a:cxn ang="0">
                      <a:pos x="T10" y="T11"/>
                    </a:cxn>
                    <a:cxn ang="0">
                      <a:pos x="T12" y="T13"/>
                    </a:cxn>
                  </a:cxnLst>
                  <a:rect l="0" t="0" r="r" b="b"/>
                  <a:pathLst>
                    <a:path w="27" h="200">
                      <a:moveTo>
                        <a:pt x="0" y="0"/>
                      </a:moveTo>
                      <a:lnTo>
                        <a:pt x="0" y="0"/>
                      </a:lnTo>
                      <a:lnTo>
                        <a:pt x="0" y="200"/>
                      </a:lnTo>
                      <a:lnTo>
                        <a:pt x="27" y="200"/>
                      </a:lnTo>
                      <a:lnTo>
                        <a:pt x="27" y="2"/>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1" name="Freeform 11">
                  <a:extLst>
                    <a:ext uri="{FF2B5EF4-FFF2-40B4-BE49-F238E27FC236}">
                      <a16:creationId xmlns:a16="http://schemas.microsoft.com/office/drawing/2014/main" id="{9C6FED12-C36C-41ED-9D46-392E36EEF96F}"/>
                    </a:ext>
                  </a:extLst>
                </p:cNvPr>
                <p:cNvSpPr>
                  <a:spLocks/>
                </p:cNvSpPr>
                <p:nvPr/>
              </p:nvSpPr>
              <p:spPr bwMode="auto">
                <a:xfrm>
                  <a:off x="4400" y="3566"/>
                  <a:ext cx="24" cy="333"/>
                </a:xfrm>
                <a:custGeom>
                  <a:avLst/>
                  <a:gdLst>
                    <a:gd name="T0" fmla="*/ 0 w 27"/>
                    <a:gd name="T1" fmla="*/ 0 h 373"/>
                    <a:gd name="T2" fmla="*/ 0 w 27"/>
                    <a:gd name="T3" fmla="*/ 0 h 373"/>
                    <a:gd name="T4" fmla="*/ 27 w 27"/>
                    <a:gd name="T5" fmla="*/ 186 h 373"/>
                    <a:gd name="T6" fmla="*/ 27 w 27"/>
                    <a:gd name="T7" fmla="*/ 373 h 373"/>
                    <a:gd name="T8" fmla="*/ 0 w 27"/>
                    <a:gd name="T9" fmla="*/ 192 h 373"/>
                    <a:gd name="T10" fmla="*/ 0 w 27"/>
                    <a:gd name="T11" fmla="*/ 0 h 373"/>
                    <a:gd name="T12" fmla="*/ 0 w 27"/>
                    <a:gd name="T13" fmla="*/ 0 h 373"/>
                  </a:gdLst>
                  <a:ahLst/>
                  <a:cxnLst>
                    <a:cxn ang="0">
                      <a:pos x="T0" y="T1"/>
                    </a:cxn>
                    <a:cxn ang="0">
                      <a:pos x="T2" y="T3"/>
                    </a:cxn>
                    <a:cxn ang="0">
                      <a:pos x="T4" y="T5"/>
                    </a:cxn>
                    <a:cxn ang="0">
                      <a:pos x="T6" y="T7"/>
                    </a:cxn>
                    <a:cxn ang="0">
                      <a:pos x="T8" y="T9"/>
                    </a:cxn>
                    <a:cxn ang="0">
                      <a:pos x="T10" y="T11"/>
                    </a:cxn>
                    <a:cxn ang="0">
                      <a:pos x="T12" y="T13"/>
                    </a:cxn>
                  </a:cxnLst>
                  <a:rect l="0" t="0" r="r" b="b"/>
                  <a:pathLst>
                    <a:path w="27" h="373">
                      <a:moveTo>
                        <a:pt x="0" y="0"/>
                      </a:moveTo>
                      <a:lnTo>
                        <a:pt x="0" y="0"/>
                      </a:lnTo>
                      <a:lnTo>
                        <a:pt x="27" y="186"/>
                      </a:lnTo>
                      <a:lnTo>
                        <a:pt x="27" y="373"/>
                      </a:lnTo>
                      <a:lnTo>
                        <a:pt x="0" y="192"/>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2" name="Freeform 12">
                  <a:extLst>
                    <a:ext uri="{FF2B5EF4-FFF2-40B4-BE49-F238E27FC236}">
                      <a16:creationId xmlns:a16="http://schemas.microsoft.com/office/drawing/2014/main" id="{14B67D82-BD18-4B22-8E88-000BDAA481A3}"/>
                    </a:ext>
                  </a:extLst>
                </p:cNvPr>
                <p:cNvSpPr>
                  <a:spLocks/>
                </p:cNvSpPr>
                <p:nvPr/>
              </p:nvSpPr>
              <p:spPr bwMode="auto">
                <a:xfrm>
                  <a:off x="4400" y="3566"/>
                  <a:ext cx="24" cy="333"/>
                </a:xfrm>
                <a:custGeom>
                  <a:avLst/>
                  <a:gdLst>
                    <a:gd name="T0" fmla="*/ 0 w 27"/>
                    <a:gd name="T1" fmla="*/ 0 h 373"/>
                    <a:gd name="T2" fmla="*/ 0 w 27"/>
                    <a:gd name="T3" fmla="*/ 0 h 373"/>
                    <a:gd name="T4" fmla="*/ 27 w 27"/>
                    <a:gd name="T5" fmla="*/ 186 h 373"/>
                    <a:gd name="T6" fmla="*/ 27 w 27"/>
                    <a:gd name="T7" fmla="*/ 373 h 373"/>
                    <a:gd name="T8" fmla="*/ 0 w 27"/>
                    <a:gd name="T9" fmla="*/ 192 h 373"/>
                    <a:gd name="T10" fmla="*/ 0 w 27"/>
                    <a:gd name="T11" fmla="*/ 0 h 373"/>
                    <a:gd name="T12" fmla="*/ 0 w 27"/>
                    <a:gd name="T13" fmla="*/ 0 h 373"/>
                  </a:gdLst>
                  <a:ahLst/>
                  <a:cxnLst>
                    <a:cxn ang="0">
                      <a:pos x="T0" y="T1"/>
                    </a:cxn>
                    <a:cxn ang="0">
                      <a:pos x="T2" y="T3"/>
                    </a:cxn>
                    <a:cxn ang="0">
                      <a:pos x="T4" y="T5"/>
                    </a:cxn>
                    <a:cxn ang="0">
                      <a:pos x="T6" y="T7"/>
                    </a:cxn>
                    <a:cxn ang="0">
                      <a:pos x="T8" y="T9"/>
                    </a:cxn>
                    <a:cxn ang="0">
                      <a:pos x="T10" y="T11"/>
                    </a:cxn>
                    <a:cxn ang="0">
                      <a:pos x="T12" y="T13"/>
                    </a:cxn>
                  </a:cxnLst>
                  <a:rect l="0" t="0" r="r" b="b"/>
                  <a:pathLst>
                    <a:path w="27" h="373">
                      <a:moveTo>
                        <a:pt x="0" y="0"/>
                      </a:moveTo>
                      <a:lnTo>
                        <a:pt x="0" y="0"/>
                      </a:lnTo>
                      <a:lnTo>
                        <a:pt x="27" y="186"/>
                      </a:lnTo>
                      <a:lnTo>
                        <a:pt x="27" y="373"/>
                      </a:lnTo>
                      <a:lnTo>
                        <a:pt x="0" y="192"/>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3" name="Freeform 13">
                  <a:extLst>
                    <a:ext uri="{FF2B5EF4-FFF2-40B4-BE49-F238E27FC236}">
                      <a16:creationId xmlns:a16="http://schemas.microsoft.com/office/drawing/2014/main" id="{2DED3EC0-0106-41FE-8410-E7107EB8F605}"/>
                    </a:ext>
                  </a:extLst>
                </p:cNvPr>
                <p:cNvSpPr>
                  <a:spLocks/>
                </p:cNvSpPr>
                <p:nvPr/>
              </p:nvSpPr>
              <p:spPr bwMode="auto">
                <a:xfrm>
                  <a:off x="4566" y="2960"/>
                  <a:ext cx="107" cy="273"/>
                </a:xfrm>
                <a:custGeom>
                  <a:avLst/>
                  <a:gdLst>
                    <a:gd name="T0" fmla="*/ 0 w 120"/>
                    <a:gd name="T1" fmla="*/ 110 h 306"/>
                    <a:gd name="T2" fmla="*/ 0 w 120"/>
                    <a:gd name="T3" fmla="*/ 110 h 306"/>
                    <a:gd name="T4" fmla="*/ 120 w 120"/>
                    <a:gd name="T5" fmla="*/ 0 h 306"/>
                    <a:gd name="T6" fmla="*/ 120 w 120"/>
                    <a:gd name="T7" fmla="*/ 194 h 306"/>
                    <a:gd name="T8" fmla="*/ 0 w 120"/>
                    <a:gd name="T9" fmla="*/ 306 h 306"/>
                    <a:gd name="T10" fmla="*/ 0 w 120"/>
                    <a:gd name="T11" fmla="*/ 110 h 306"/>
                    <a:gd name="T12" fmla="*/ 0 w 120"/>
                    <a:gd name="T13" fmla="*/ 110 h 306"/>
                  </a:gdLst>
                  <a:ahLst/>
                  <a:cxnLst>
                    <a:cxn ang="0">
                      <a:pos x="T0" y="T1"/>
                    </a:cxn>
                    <a:cxn ang="0">
                      <a:pos x="T2" y="T3"/>
                    </a:cxn>
                    <a:cxn ang="0">
                      <a:pos x="T4" y="T5"/>
                    </a:cxn>
                    <a:cxn ang="0">
                      <a:pos x="T6" y="T7"/>
                    </a:cxn>
                    <a:cxn ang="0">
                      <a:pos x="T8" y="T9"/>
                    </a:cxn>
                    <a:cxn ang="0">
                      <a:pos x="T10" y="T11"/>
                    </a:cxn>
                    <a:cxn ang="0">
                      <a:pos x="T12" y="T13"/>
                    </a:cxn>
                  </a:cxnLst>
                  <a:rect l="0" t="0" r="r" b="b"/>
                  <a:pathLst>
                    <a:path w="120" h="306">
                      <a:moveTo>
                        <a:pt x="0" y="110"/>
                      </a:moveTo>
                      <a:lnTo>
                        <a:pt x="0" y="110"/>
                      </a:lnTo>
                      <a:lnTo>
                        <a:pt x="120" y="0"/>
                      </a:lnTo>
                      <a:lnTo>
                        <a:pt x="120" y="194"/>
                      </a:lnTo>
                      <a:lnTo>
                        <a:pt x="0" y="306"/>
                      </a:lnTo>
                      <a:lnTo>
                        <a:pt x="0" y="110"/>
                      </a:lnTo>
                      <a:lnTo>
                        <a:pt x="0" y="11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4" name="Freeform 14">
                  <a:extLst>
                    <a:ext uri="{FF2B5EF4-FFF2-40B4-BE49-F238E27FC236}">
                      <a16:creationId xmlns:a16="http://schemas.microsoft.com/office/drawing/2014/main" id="{9F783783-236D-4266-BE3E-1330315A8B0C}"/>
                    </a:ext>
                  </a:extLst>
                </p:cNvPr>
                <p:cNvSpPr>
                  <a:spLocks/>
                </p:cNvSpPr>
                <p:nvPr/>
              </p:nvSpPr>
              <p:spPr bwMode="auto">
                <a:xfrm>
                  <a:off x="4566" y="2960"/>
                  <a:ext cx="107" cy="273"/>
                </a:xfrm>
                <a:custGeom>
                  <a:avLst/>
                  <a:gdLst>
                    <a:gd name="T0" fmla="*/ 0 w 120"/>
                    <a:gd name="T1" fmla="*/ 110 h 306"/>
                    <a:gd name="T2" fmla="*/ 0 w 120"/>
                    <a:gd name="T3" fmla="*/ 110 h 306"/>
                    <a:gd name="T4" fmla="*/ 120 w 120"/>
                    <a:gd name="T5" fmla="*/ 0 h 306"/>
                    <a:gd name="T6" fmla="*/ 120 w 120"/>
                    <a:gd name="T7" fmla="*/ 194 h 306"/>
                    <a:gd name="T8" fmla="*/ 0 w 120"/>
                    <a:gd name="T9" fmla="*/ 306 h 306"/>
                    <a:gd name="T10" fmla="*/ 0 w 120"/>
                    <a:gd name="T11" fmla="*/ 110 h 306"/>
                    <a:gd name="T12" fmla="*/ 0 w 120"/>
                    <a:gd name="T13" fmla="*/ 110 h 306"/>
                  </a:gdLst>
                  <a:ahLst/>
                  <a:cxnLst>
                    <a:cxn ang="0">
                      <a:pos x="T0" y="T1"/>
                    </a:cxn>
                    <a:cxn ang="0">
                      <a:pos x="T2" y="T3"/>
                    </a:cxn>
                    <a:cxn ang="0">
                      <a:pos x="T4" y="T5"/>
                    </a:cxn>
                    <a:cxn ang="0">
                      <a:pos x="T6" y="T7"/>
                    </a:cxn>
                    <a:cxn ang="0">
                      <a:pos x="T8" y="T9"/>
                    </a:cxn>
                    <a:cxn ang="0">
                      <a:pos x="T10" y="T11"/>
                    </a:cxn>
                    <a:cxn ang="0">
                      <a:pos x="T12" y="T13"/>
                    </a:cxn>
                  </a:cxnLst>
                  <a:rect l="0" t="0" r="r" b="b"/>
                  <a:pathLst>
                    <a:path w="120" h="306">
                      <a:moveTo>
                        <a:pt x="0" y="110"/>
                      </a:moveTo>
                      <a:lnTo>
                        <a:pt x="0" y="110"/>
                      </a:lnTo>
                      <a:lnTo>
                        <a:pt x="120" y="0"/>
                      </a:lnTo>
                      <a:lnTo>
                        <a:pt x="120" y="194"/>
                      </a:lnTo>
                      <a:lnTo>
                        <a:pt x="0" y="306"/>
                      </a:lnTo>
                      <a:lnTo>
                        <a:pt x="0" y="110"/>
                      </a:lnTo>
                      <a:lnTo>
                        <a:pt x="0" y="11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5" name="Freeform 15">
                  <a:extLst>
                    <a:ext uri="{FF2B5EF4-FFF2-40B4-BE49-F238E27FC236}">
                      <a16:creationId xmlns:a16="http://schemas.microsoft.com/office/drawing/2014/main" id="{E38EC5E6-B27B-46FE-A6FE-DFA94DCC2F2F}"/>
                    </a:ext>
                  </a:extLst>
                </p:cNvPr>
                <p:cNvSpPr>
                  <a:spLocks/>
                </p:cNvSpPr>
                <p:nvPr/>
              </p:nvSpPr>
              <p:spPr bwMode="auto">
                <a:xfrm>
                  <a:off x="4720" y="2865"/>
                  <a:ext cx="107" cy="202"/>
                </a:xfrm>
                <a:custGeom>
                  <a:avLst/>
                  <a:gdLst>
                    <a:gd name="T0" fmla="*/ 0 w 120"/>
                    <a:gd name="T1" fmla="*/ 34 h 227"/>
                    <a:gd name="T2" fmla="*/ 0 w 120"/>
                    <a:gd name="T3" fmla="*/ 34 h 227"/>
                    <a:gd name="T4" fmla="*/ 120 w 120"/>
                    <a:gd name="T5" fmla="*/ 0 h 227"/>
                    <a:gd name="T6" fmla="*/ 120 w 120"/>
                    <a:gd name="T7" fmla="*/ 190 h 227"/>
                    <a:gd name="T8" fmla="*/ 0 w 120"/>
                    <a:gd name="T9" fmla="*/ 227 h 227"/>
                    <a:gd name="T10" fmla="*/ 0 w 120"/>
                    <a:gd name="T11" fmla="*/ 34 h 227"/>
                    <a:gd name="T12" fmla="*/ 0 w 120"/>
                    <a:gd name="T13" fmla="*/ 34 h 227"/>
                  </a:gdLst>
                  <a:ahLst/>
                  <a:cxnLst>
                    <a:cxn ang="0">
                      <a:pos x="T0" y="T1"/>
                    </a:cxn>
                    <a:cxn ang="0">
                      <a:pos x="T2" y="T3"/>
                    </a:cxn>
                    <a:cxn ang="0">
                      <a:pos x="T4" y="T5"/>
                    </a:cxn>
                    <a:cxn ang="0">
                      <a:pos x="T6" y="T7"/>
                    </a:cxn>
                    <a:cxn ang="0">
                      <a:pos x="T8" y="T9"/>
                    </a:cxn>
                    <a:cxn ang="0">
                      <a:pos x="T10" y="T11"/>
                    </a:cxn>
                    <a:cxn ang="0">
                      <a:pos x="T12" y="T13"/>
                    </a:cxn>
                  </a:cxnLst>
                  <a:rect l="0" t="0" r="r" b="b"/>
                  <a:pathLst>
                    <a:path w="120" h="227">
                      <a:moveTo>
                        <a:pt x="0" y="34"/>
                      </a:moveTo>
                      <a:lnTo>
                        <a:pt x="0" y="34"/>
                      </a:lnTo>
                      <a:lnTo>
                        <a:pt x="120" y="0"/>
                      </a:lnTo>
                      <a:lnTo>
                        <a:pt x="120" y="190"/>
                      </a:lnTo>
                      <a:lnTo>
                        <a:pt x="0" y="227"/>
                      </a:lnTo>
                      <a:lnTo>
                        <a:pt x="0" y="34"/>
                      </a:lnTo>
                      <a:lnTo>
                        <a:pt x="0" y="34"/>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6" name="Freeform 16">
                  <a:extLst>
                    <a:ext uri="{FF2B5EF4-FFF2-40B4-BE49-F238E27FC236}">
                      <a16:creationId xmlns:a16="http://schemas.microsoft.com/office/drawing/2014/main" id="{9A1BBA63-3567-40FA-80A4-100BC356DDB5}"/>
                    </a:ext>
                  </a:extLst>
                </p:cNvPr>
                <p:cNvSpPr>
                  <a:spLocks/>
                </p:cNvSpPr>
                <p:nvPr/>
              </p:nvSpPr>
              <p:spPr bwMode="auto">
                <a:xfrm>
                  <a:off x="4720" y="2865"/>
                  <a:ext cx="107" cy="202"/>
                </a:xfrm>
                <a:custGeom>
                  <a:avLst/>
                  <a:gdLst>
                    <a:gd name="T0" fmla="*/ 0 w 120"/>
                    <a:gd name="T1" fmla="*/ 34 h 227"/>
                    <a:gd name="T2" fmla="*/ 0 w 120"/>
                    <a:gd name="T3" fmla="*/ 34 h 227"/>
                    <a:gd name="T4" fmla="*/ 120 w 120"/>
                    <a:gd name="T5" fmla="*/ 0 h 227"/>
                    <a:gd name="T6" fmla="*/ 120 w 120"/>
                    <a:gd name="T7" fmla="*/ 190 h 227"/>
                    <a:gd name="T8" fmla="*/ 0 w 120"/>
                    <a:gd name="T9" fmla="*/ 227 h 227"/>
                    <a:gd name="T10" fmla="*/ 0 w 120"/>
                    <a:gd name="T11" fmla="*/ 34 h 227"/>
                    <a:gd name="T12" fmla="*/ 0 w 120"/>
                    <a:gd name="T13" fmla="*/ 34 h 227"/>
                  </a:gdLst>
                  <a:ahLst/>
                  <a:cxnLst>
                    <a:cxn ang="0">
                      <a:pos x="T0" y="T1"/>
                    </a:cxn>
                    <a:cxn ang="0">
                      <a:pos x="T2" y="T3"/>
                    </a:cxn>
                    <a:cxn ang="0">
                      <a:pos x="T4" y="T5"/>
                    </a:cxn>
                    <a:cxn ang="0">
                      <a:pos x="T6" y="T7"/>
                    </a:cxn>
                    <a:cxn ang="0">
                      <a:pos x="T8" y="T9"/>
                    </a:cxn>
                    <a:cxn ang="0">
                      <a:pos x="T10" y="T11"/>
                    </a:cxn>
                    <a:cxn ang="0">
                      <a:pos x="T12" y="T13"/>
                    </a:cxn>
                  </a:cxnLst>
                  <a:rect l="0" t="0" r="r" b="b"/>
                  <a:pathLst>
                    <a:path w="120" h="227">
                      <a:moveTo>
                        <a:pt x="0" y="34"/>
                      </a:moveTo>
                      <a:lnTo>
                        <a:pt x="0" y="34"/>
                      </a:lnTo>
                      <a:lnTo>
                        <a:pt x="120" y="0"/>
                      </a:lnTo>
                      <a:lnTo>
                        <a:pt x="120" y="190"/>
                      </a:lnTo>
                      <a:lnTo>
                        <a:pt x="0" y="227"/>
                      </a:lnTo>
                      <a:lnTo>
                        <a:pt x="0" y="34"/>
                      </a:lnTo>
                      <a:lnTo>
                        <a:pt x="0" y="34"/>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7" name="Freeform 17">
                  <a:extLst>
                    <a:ext uri="{FF2B5EF4-FFF2-40B4-BE49-F238E27FC236}">
                      <a16:creationId xmlns:a16="http://schemas.microsoft.com/office/drawing/2014/main" id="{13E28E1A-5EF6-44E6-8C91-D970C2D38FD5}"/>
                    </a:ext>
                  </a:extLst>
                </p:cNvPr>
                <p:cNvSpPr>
                  <a:spLocks/>
                </p:cNvSpPr>
                <p:nvPr/>
              </p:nvSpPr>
              <p:spPr bwMode="auto">
                <a:xfrm>
                  <a:off x="4958" y="2401"/>
                  <a:ext cx="47" cy="250"/>
                </a:xfrm>
                <a:custGeom>
                  <a:avLst/>
                  <a:gdLst>
                    <a:gd name="T0" fmla="*/ 0 w 53"/>
                    <a:gd name="T1" fmla="*/ 80 h 280"/>
                    <a:gd name="T2" fmla="*/ 0 w 53"/>
                    <a:gd name="T3" fmla="*/ 80 h 280"/>
                    <a:gd name="T4" fmla="*/ 53 w 53"/>
                    <a:gd name="T5" fmla="*/ 0 h 280"/>
                    <a:gd name="T6" fmla="*/ 53 w 53"/>
                    <a:gd name="T7" fmla="*/ 197 h 280"/>
                    <a:gd name="T8" fmla="*/ 0 w 53"/>
                    <a:gd name="T9" fmla="*/ 280 h 280"/>
                    <a:gd name="T10" fmla="*/ 0 w 53"/>
                    <a:gd name="T11" fmla="*/ 80 h 280"/>
                    <a:gd name="T12" fmla="*/ 0 w 53"/>
                    <a:gd name="T13" fmla="*/ 80 h 280"/>
                  </a:gdLst>
                  <a:ahLst/>
                  <a:cxnLst>
                    <a:cxn ang="0">
                      <a:pos x="T0" y="T1"/>
                    </a:cxn>
                    <a:cxn ang="0">
                      <a:pos x="T2" y="T3"/>
                    </a:cxn>
                    <a:cxn ang="0">
                      <a:pos x="T4" y="T5"/>
                    </a:cxn>
                    <a:cxn ang="0">
                      <a:pos x="T6" y="T7"/>
                    </a:cxn>
                    <a:cxn ang="0">
                      <a:pos x="T8" y="T9"/>
                    </a:cxn>
                    <a:cxn ang="0">
                      <a:pos x="T10" y="T11"/>
                    </a:cxn>
                    <a:cxn ang="0">
                      <a:pos x="T12" y="T13"/>
                    </a:cxn>
                  </a:cxnLst>
                  <a:rect l="0" t="0" r="r" b="b"/>
                  <a:pathLst>
                    <a:path w="53" h="280">
                      <a:moveTo>
                        <a:pt x="0" y="80"/>
                      </a:moveTo>
                      <a:lnTo>
                        <a:pt x="0" y="80"/>
                      </a:lnTo>
                      <a:lnTo>
                        <a:pt x="53" y="0"/>
                      </a:lnTo>
                      <a:lnTo>
                        <a:pt x="53" y="197"/>
                      </a:lnTo>
                      <a:lnTo>
                        <a:pt x="0" y="280"/>
                      </a:lnTo>
                      <a:lnTo>
                        <a:pt x="0" y="80"/>
                      </a:lnTo>
                      <a:lnTo>
                        <a:pt x="0" y="8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8" name="Freeform 18">
                  <a:extLst>
                    <a:ext uri="{FF2B5EF4-FFF2-40B4-BE49-F238E27FC236}">
                      <a16:creationId xmlns:a16="http://schemas.microsoft.com/office/drawing/2014/main" id="{AAC000FE-7CD4-4238-B635-BB3B2BA431CB}"/>
                    </a:ext>
                  </a:extLst>
                </p:cNvPr>
                <p:cNvSpPr>
                  <a:spLocks/>
                </p:cNvSpPr>
                <p:nvPr/>
              </p:nvSpPr>
              <p:spPr bwMode="auto">
                <a:xfrm>
                  <a:off x="4958" y="2401"/>
                  <a:ext cx="47" cy="250"/>
                </a:xfrm>
                <a:custGeom>
                  <a:avLst/>
                  <a:gdLst>
                    <a:gd name="T0" fmla="*/ 0 w 53"/>
                    <a:gd name="T1" fmla="*/ 80 h 280"/>
                    <a:gd name="T2" fmla="*/ 0 w 53"/>
                    <a:gd name="T3" fmla="*/ 80 h 280"/>
                    <a:gd name="T4" fmla="*/ 53 w 53"/>
                    <a:gd name="T5" fmla="*/ 0 h 280"/>
                    <a:gd name="T6" fmla="*/ 53 w 53"/>
                    <a:gd name="T7" fmla="*/ 197 h 280"/>
                    <a:gd name="T8" fmla="*/ 0 w 53"/>
                    <a:gd name="T9" fmla="*/ 280 h 280"/>
                    <a:gd name="T10" fmla="*/ 0 w 53"/>
                    <a:gd name="T11" fmla="*/ 80 h 280"/>
                    <a:gd name="T12" fmla="*/ 0 w 53"/>
                    <a:gd name="T13" fmla="*/ 80 h 280"/>
                  </a:gdLst>
                  <a:ahLst/>
                  <a:cxnLst>
                    <a:cxn ang="0">
                      <a:pos x="T0" y="T1"/>
                    </a:cxn>
                    <a:cxn ang="0">
                      <a:pos x="T2" y="T3"/>
                    </a:cxn>
                    <a:cxn ang="0">
                      <a:pos x="T4" y="T5"/>
                    </a:cxn>
                    <a:cxn ang="0">
                      <a:pos x="T6" y="T7"/>
                    </a:cxn>
                    <a:cxn ang="0">
                      <a:pos x="T8" y="T9"/>
                    </a:cxn>
                    <a:cxn ang="0">
                      <a:pos x="T10" y="T11"/>
                    </a:cxn>
                    <a:cxn ang="0">
                      <a:pos x="T12" y="T13"/>
                    </a:cxn>
                  </a:cxnLst>
                  <a:rect l="0" t="0" r="r" b="b"/>
                  <a:pathLst>
                    <a:path w="53" h="280">
                      <a:moveTo>
                        <a:pt x="0" y="80"/>
                      </a:moveTo>
                      <a:lnTo>
                        <a:pt x="0" y="80"/>
                      </a:lnTo>
                      <a:lnTo>
                        <a:pt x="53" y="0"/>
                      </a:lnTo>
                      <a:lnTo>
                        <a:pt x="53" y="197"/>
                      </a:lnTo>
                      <a:lnTo>
                        <a:pt x="0" y="280"/>
                      </a:lnTo>
                      <a:lnTo>
                        <a:pt x="0" y="80"/>
                      </a:lnTo>
                      <a:lnTo>
                        <a:pt x="0" y="8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9" name="Freeform 19">
                  <a:extLst>
                    <a:ext uri="{FF2B5EF4-FFF2-40B4-BE49-F238E27FC236}">
                      <a16:creationId xmlns:a16="http://schemas.microsoft.com/office/drawing/2014/main" id="{014BB637-A5E2-49A9-A546-6739A25916E3}"/>
                    </a:ext>
                  </a:extLst>
                </p:cNvPr>
                <p:cNvSpPr>
                  <a:spLocks/>
                </p:cNvSpPr>
                <p:nvPr/>
              </p:nvSpPr>
              <p:spPr bwMode="auto">
                <a:xfrm>
                  <a:off x="5290" y="2211"/>
                  <a:ext cx="60" cy="190"/>
                </a:xfrm>
                <a:custGeom>
                  <a:avLst/>
                  <a:gdLst>
                    <a:gd name="T0" fmla="*/ 0 w 67"/>
                    <a:gd name="T1" fmla="*/ 24 h 213"/>
                    <a:gd name="T2" fmla="*/ 0 w 67"/>
                    <a:gd name="T3" fmla="*/ 24 h 213"/>
                    <a:gd name="T4" fmla="*/ 67 w 67"/>
                    <a:gd name="T5" fmla="*/ 0 h 213"/>
                    <a:gd name="T6" fmla="*/ 67 w 67"/>
                    <a:gd name="T7" fmla="*/ 188 h 213"/>
                    <a:gd name="T8" fmla="*/ 0 w 67"/>
                    <a:gd name="T9" fmla="*/ 213 h 213"/>
                    <a:gd name="T10" fmla="*/ 0 w 67"/>
                    <a:gd name="T11" fmla="*/ 24 h 213"/>
                    <a:gd name="T12" fmla="*/ 0 w 67"/>
                    <a:gd name="T13" fmla="*/ 24 h 213"/>
                  </a:gdLst>
                  <a:ahLst/>
                  <a:cxnLst>
                    <a:cxn ang="0">
                      <a:pos x="T0" y="T1"/>
                    </a:cxn>
                    <a:cxn ang="0">
                      <a:pos x="T2" y="T3"/>
                    </a:cxn>
                    <a:cxn ang="0">
                      <a:pos x="T4" y="T5"/>
                    </a:cxn>
                    <a:cxn ang="0">
                      <a:pos x="T6" y="T7"/>
                    </a:cxn>
                    <a:cxn ang="0">
                      <a:pos x="T8" y="T9"/>
                    </a:cxn>
                    <a:cxn ang="0">
                      <a:pos x="T10" y="T11"/>
                    </a:cxn>
                    <a:cxn ang="0">
                      <a:pos x="T12" y="T13"/>
                    </a:cxn>
                  </a:cxnLst>
                  <a:rect l="0" t="0" r="r" b="b"/>
                  <a:pathLst>
                    <a:path w="67" h="213">
                      <a:moveTo>
                        <a:pt x="0" y="24"/>
                      </a:moveTo>
                      <a:lnTo>
                        <a:pt x="0" y="24"/>
                      </a:lnTo>
                      <a:lnTo>
                        <a:pt x="67" y="0"/>
                      </a:lnTo>
                      <a:lnTo>
                        <a:pt x="67" y="188"/>
                      </a:lnTo>
                      <a:lnTo>
                        <a:pt x="0" y="213"/>
                      </a:lnTo>
                      <a:lnTo>
                        <a:pt x="0" y="24"/>
                      </a:lnTo>
                      <a:lnTo>
                        <a:pt x="0" y="24"/>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0" name="Freeform 20">
                  <a:extLst>
                    <a:ext uri="{FF2B5EF4-FFF2-40B4-BE49-F238E27FC236}">
                      <a16:creationId xmlns:a16="http://schemas.microsoft.com/office/drawing/2014/main" id="{396967B7-F50D-481F-95AD-8F9C510EA792}"/>
                    </a:ext>
                  </a:extLst>
                </p:cNvPr>
                <p:cNvSpPr>
                  <a:spLocks/>
                </p:cNvSpPr>
                <p:nvPr/>
              </p:nvSpPr>
              <p:spPr bwMode="auto">
                <a:xfrm>
                  <a:off x="5290" y="2211"/>
                  <a:ext cx="60" cy="190"/>
                </a:xfrm>
                <a:custGeom>
                  <a:avLst/>
                  <a:gdLst>
                    <a:gd name="T0" fmla="*/ 0 w 67"/>
                    <a:gd name="T1" fmla="*/ 24 h 213"/>
                    <a:gd name="T2" fmla="*/ 0 w 67"/>
                    <a:gd name="T3" fmla="*/ 24 h 213"/>
                    <a:gd name="T4" fmla="*/ 67 w 67"/>
                    <a:gd name="T5" fmla="*/ 0 h 213"/>
                    <a:gd name="T6" fmla="*/ 67 w 67"/>
                    <a:gd name="T7" fmla="*/ 188 h 213"/>
                    <a:gd name="T8" fmla="*/ 0 w 67"/>
                    <a:gd name="T9" fmla="*/ 213 h 213"/>
                    <a:gd name="T10" fmla="*/ 0 w 67"/>
                    <a:gd name="T11" fmla="*/ 24 h 213"/>
                    <a:gd name="T12" fmla="*/ 0 w 67"/>
                    <a:gd name="T13" fmla="*/ 24 h 213"/>
                  </a:gdLst>
                  <a:ahLst/>
                  <a:cxnLst>
                    <a:cxn ang="0">
                      <a:pos x="T0" y="T1"/>
                    </a:cxn>
                    <a:cxn ang="0">
                      <a:pos x="T2" y="T3"/>
                    </a:cxn>
                    <a:cxn ang="0">
                      <a:pos x="T4" y="T5"/>
                    </a:cxn>
                    <a:cxn ang="0">
                      <a:pos x="T6" y="T7"/>
                    </a:cxn>
                    <a:cxn ang="0">
                      <a:pos x="T8" y="T9"/>
                    </a:cxn>
                    <a:cxn ang="0">
                      <a:pos x="T10" y="T11"/>
                    </a:cxn>
                    <a:cxn ang="0">
                      <a:pos x="T12" y="T13"/>
                    </a:cxn>
                  </a:cxnLst>
                  <a:rect l="0" t="0" r="r" b="b"/>
                  <a:pathLst>
                    <a:path w="67" h="213">
                      <a:moveTo>
                        <a:pt x="0" y="24"/>
                      </a:moveTo>
                      <a:lnTo>
                        <a:pt x="0" y="24"/>
                      </a:lnTo>
                      <a:lnTo>
                        <a:pt x="67" y="0"/>
                      </a:lnTo>
                      <a:lnTo>
                        <a:pt x="67" y="188"/>
                      </a:lnTo>
                      <a:lnTo>
                        <a:pt x="0" y="213"/>
                      </a:lnTo>
                      <a:lnTo>
                        <a:pt x="0" y="24"/>
                      </a:lnTo>
                      <a:lnTo>
                        <a:pt x="0" y="24"/>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1" name="Freeform 21">
                  <a:extLst>
                    <a:ext uri="{FF2B5EF4-FFF2-40B4-BE49-F238E27FC236}">
                      <a16:creationId xmlns:a16="http://schemas.microsoft.com/office/drawing/2014/main" id="{C7AE96B1-6D2D-4FA2-B88A-441E644353EF}"/>
                    </a:ext>
                  </a:extLst>
                </p:cNvPr>
                <p:cNvSpPr>
                  <a:spLocks/>
                </p:cNvSpPr>
                <p:nvPr/>
              </p:nvSpPr>
              <p:spPr bwMode="auto">
                <a:xfrm>
                  <a:off x="5065" y="2247"/>
                  <a:ext cx="166" cy="190"/>
                </a:xfrm>
                <a:custGeom>
                  <a:avLst/>
                  <a:gdLst>
                    <a:gd name="T0" fmla="*/ 186 w 186"/>
                    <a:gd name="T1" fmla="*/ 0 h 213"/>
                    <a:gd name="T2" fmla="*/ 186 w 186"/>
                    <a:gd name="T3" fmla="*/ 0 h 213"/>
                    <a:gd name="T4" fmla="*/ 147 w 186"/>
                    <a:gd name="T5" fmla="*/ 4 h 213"/>
                    <a:gd name="T6" fmla="*/ 0 w 186"/>
                    <a:gd name="T7" fmla="*/ 24 h 213"/>
                    <a:gd name="T8" fmla="*/ 0 w 186"/>
                    <a:gd name="T9" fmla="*/ 213 h 213"/>
                    <a:gd name="T10" fmla="*/ 150 w 186"/>
                    <a:gd name="T11" fmla="*/ 196 h 213"/>
                    <a:gd name="T12" fmla="*/ 186 w 186"/>
                    <a:gd name="T13" fmla="*/ 191 h 213"/>
                    <a:gd name="T14" fmla="*/ 186 w 186"/>
                    <a:gd name="T15" fmla="*/ 0 h 213"/>
                    <a:gd name="T16" fmla="*/ 186 w 186"/>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213">
                      <a:moveTo>
                        <a:pt x="186" y="0"/>
                      </a:moveTo>
                      <a:lnTo>
                        <a:pt x="186" y="0"/>
                      </a:lnTo>
                      <a:lnTo>
                        <a:pt x="147" y="4"/>
                      </a:lnTo>
                      <a:lnTo>
                        <a:pt x="0" y="24"/>
                      </a:lnTo>
                      <a:lnTo>
                        <a:pt x="0" y="213"/>
                      </a:lnTo>
                      <a:lnTo>
                        <a:pt x="150" y="196"/>
                      </a:lnTo>
                      <a:lnTo>
                        <a:pt x="186" y="191"/>
                      </a:lnTo>
                      <a:lnTo>
                        <a:pt x="186" y="0"/>
                      </a:lnTo>
                      <a:lnTo>
                        <a:pt x="186"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2" name="Freeform 22">
                  <a:extLst>
                    <a:ext uri="{FF2B5EF4-FFF2-40B4-BE49-F238E27FC236}">
                      <a16:creationId xmlns:a16="http://schemas.microsoft.com/office/drawing/2014/main" id="{873DA9A0-61DB-4535-A36C-B122CBB1EC3E}"/>
                    </a:ext>
                  </a:extLst>
                </p:cNvPr>
                <p:cNvSpPr>
                  <a:spLocks/>
                </p:cNvSpPr>
                <p:nvPr/>
              </p:nvSpPr>
              <p:spPr bwMode="auto">
                <a:xfrm>
                  <a:off x="5065" y="2247"/>
                  <a:ext cx="166" cy="190"/>
                </a:xfrm>
                <a:custGeom>
                  <a:avLst/>
                  <a:gdLst>
                    <a:gd name="T0" fmla="*/ 186 w 186"/>
                    <a:gd name="T1" fmla="*/ 0 h 213"/>
                    <a:gd name="T2" fmla="*/ 186 w 186"/>
                    <a:gd name="T3" fmla="*/ 0 h 213"/>
                    <a:gd name="T4" fmla="*/ 147 w 186"/>
                    <a:gd name="T5" fmla="*/ 4 h 213"/>
                    <a:gd name="T6" fmla="*/ 0 w 186"/>
                    <a:gd name="T7" fmla="*/ 24 h 213"/>
                    <a:gd name="T8" fmla="*/ 0 w 186"/>
                    <a:gd name="T9" fmla="*/ 213 h 213"/>
                    <a:gd name="T10" fmla="*/ 150 w 186"/>
                    <a:gd name="T11" fmla="*/ 196 h 213"/>
                    <a:gd name="T12" fmla="*/ 186 w 186"/>
                    <a:gd name="T13" fmla="*/ 191 h 213"/>
                    <a:gd name="T14" fmla="*/ 186 w 186"/>
                    <a:gd name="T15" fmla="*/ 0 h 213"/>
                    <a:gd name="T16" fmla="*/ 186 w 186"/>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213">
                      <a:moveTo>
                        <a:pt x="186" y="0"/>
                      </a:moveTo>
                      <a:lnTo>
                        <a:pt x="186" y="0"/>
                      </a:lnTo>
                      <a:lnTo>
                        <a:pt x="147" y="4"/>
                      </a:lnTo>
                      <a:lnTo>
                        <a:pt x="0" y="24"/>
                      </a:lnTo>
                      <a:lnTo>
                        <a:pt x="0" y="213"/>
                      </a:lnTo>
                      <a:lnTo>
                        <a:pt x="150" y="196"/>
                      </a:lnTo>
                      <a:lnTo>
                        <a:pt x="186" y="191"/>
                      </a:lnTo>
                      <a:lnTo>
                        <a:pt x="186" y="0"/>
                      </a:lnTo>
                      <a:lnTo>
                        <a:pt x="186"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3" name="Freeform 23">
                  <a:extLst>
                    <a:ext uri="{FF2B5EF4-FFF2-40B4-BE49-F238E27FC236}">
                      <a16:creationId xmlns:a16="http://schemas.microsoft.com/office/drawing/2014/main" id="{956814BF-2139-477A-89BB-AE914457079B}"/>
                    </a:ext>
                  </a:extLst>
                </p:cNvPr>
                <p:cNvSpPr>
                  <a:spLocks/>
                </p:cNvSpPr>
                <p:nvPr/>
              </p:nvSpPr>
              <p:spPr bwMode="auto">
                <a:xfrm>
                  <a:off x="2619" y="3233"/>
                  <a:ext cx="71" cy="285"/>
                </a:xfrm>
                <a:custGeom>
                  <a:avLst/>
                  <a:gdLst>
                    <a:gd name="T0" fmla="*/ 0 w 80"/>
                    <a:gd name="T1" fmla="*/ 0 h 320"/>
                    <a:gd name="T2" fmla="*/ 0 w 80"/>
                    <a:gd name="T3" fmla="*/ 0 h 320"/>
                    <a:gd name="T4" fmla="*/ 80 w 80"/>
                    <a:gd name="T5" fmla="*/ 132 h 320"/>
                    <a:gd name="T6" fmla="*/ 80 w 80"/>
                    <a:gd name="T7" fmla="*/ 320 h 320"/>
                    <a:gd name="T8" fmla="*/ 0 w 80"/>
                    <a:gd name="T9" fmla="*/ 187 h 320"/>
                    <a:gd name="T10" fmla="*/ 0 w 80"/>
                    <a:gd name="T11" fmla="*/ 0 h 320"/>
                    <a:gd name="T12" fmla="*/ 0 w 80"/>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80" h="320">
                      <a:moveTo>
                        <a:pt x="0" y="0"/>
                      </a:moveTo>
                      <a:lnTo>
                        <a:pt x="0" y="0"/>
                      </a:lnTo>
                      <a:lnTo>
                        <a:pt x="80" y="132"/>
                      </a:lnTo>
                      <a:lnTo>
                        <a:pt x="80" y="320"/>
                      </a:lnTo>
                      <a:lnTo>
                        <a:pt x="0" y="187"/>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4" name="Freeform 24">
                  <a:extLst>
                    <a:ext uri="{FF2B5EF4-FFF2-40B4-BE49-F238E27FC236}">
                      <a16:creationId xmlns:a16="http://schemas.microsoft.com/office/drawing/2014/main" id="{1D597F2A-E06E-40D9-9E73-73A9126C9F09}"/>
                    </a:ext>
                  </a:extLst>
                </p:cNvPr>
                <p:cNvSpPr>
                  <a:spLocks/>
                </p:cNvSpPr>
                <p:nvPr/>
              </p:nvSpPr>
              <p:spPr bwMode="auto">
                <a:xfrm>
                  <a:off x="2619" y="3233"/>
                  <a:ext cx="71" cy="285"/>
                </a:xfrm>
                <a:custGeom>
                  <a:avLst/>
                  <a:gdLst>
                    <a:gd name="T0" fmla="*/ 0 w 80"/>
                    <a:gd name="T1" fmla="*/ 0 h 320"/>
                    <a:gd name="T2" fmla="*/ 0 w 80"/>
                    <a:gd name="T3" fmla="*/ 0 h 320"/>
                    <a:gd name="T4" fmla="*/ 80 w 80"/>
                    <a:gd name="T5" fmla="*/ 132 h 320"/>
                    <a:gd name="T6" fmla="*/ 80 w 80"/>
                    <a:gd name="T7" fmla="*/ 320 h 320"/>
                    <a:gd name="T8" fmla="*/ 0 w 80"/>
                    <a:gd name="T9" fmla="*/ 187 h 320"/>
                    <a:gd name="T10" fmla="*/ 0 w 80"/>
                    <a:gd name="T11" fmla="*/ 0 h 320"/>
                    <a:gd name="T12" fmla="*/ 0 w 80"/>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80" h="320">
                      <a:moveTo>
                        <a:pt x="0" y="0"/>
                      </a:moveTo>
                      <a:lnTo>
                        <a:pt x="0" y="0"/>
                      </a:lnTo>
                      <a:lnTo>
                        <a:pt x="80" y="132"/>
                      </a:lnTo>
                      <a:lnTo>
                        <a:pt x="80" y="320"/>
                      </a:lnTo>
                      <a:lnTo>
                        <a:pt x="0" y="187"/>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5" name="Freeform 25">
                  <a:extLst>
                    <a:ext uri="{FF2B5EF4-FFF2-40B4-BE49-F238E27FC236}">
                      <a16:creationId xmlns:a16="http://schemas.microsoft.com/office/drawing/2014/main" id="{41C02A68-6681-4B31-B15B-F766DE8E5A8B}"/>
                    </a:ext>
                  </a:extLst>
                </p:cNvPr>
                <p:cNvSpPr>
                  <a:spLocks/>
                </p:cNvSpPr>
                <p:nvPr/>
              </p:nvSpPr>
              <p:spPr bwMode="auto">
                <a:xfrm>
                  <a:off x="2821" y="3340"/>
                  <a:ext cx="94" cy="202"/>
                </a:xfrm>
                <a:custGeom>
                  <a:avLst/>
                  <a:gdLst>
                    <a:gd name="T0" fmla="*/ 0 w 106"/>
                    <a:gd name="T1" fmla="*/ 0 h 227"/>
                    <a:gd name="T2" fmla="*/ 0 w 106"/>
                    <a:gd name="T3" fmla="*/ 0 h 227"/>
                    <a:gd name="T4" fmla="*/ 106 w 106"/>
                    <a:gd name="T5" fmla="*/ 37 h 227"/>
                    <a:gd name="T6" fmla="*/ 106 w 106"/>
                    <a:gd name="T7" fmla="*/ 227 h 227"/>
                    <a:gd name="T8" fmla="*/ 0 w 106"/>
                    <a:gd name="T9" fmla="*/ 193 h 227"/>
                    <a:gd name="T10" fmla="*/ 0 w 106"/>
                    <a:gd name="T11" fmla="*/ 0 h 227"/>
                    <a:gd name="T12" fmla="*/ 0 w 106"/>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106" h="227">
                      <a:moveTo>
                        <a:pt x="0" y="0"/>
                      </a:moveTo>
                      <a:lnTo>
                        <a:pt x="0" y="0"/>
                      </a:lnTo>
                      <a:lnTo>
                        <a:pt x="106" y="37"/>
                      </a:lnTo>
                      <a:lnTo>
                        <a:pt x="106" y="227"/>
                      </a:lnTo>
                      <a:lnTo>
                        <a:pt x="0" y="193"/>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6" name="Freeform 26">
                  <a:extLst>
                    <a:ext uri="{FF2B5EF4-FFF2-40B4-BE49-F238E27FC236}">
                      <a16:creationId xmlns:a16="http://schemas.microsoft.com/office/drawing/2014/main" id="{170FFEDD-9AF4-426D-93FE-000ACC2C6EE9}"/>
                    </a:ext>
                  </a:extLst>
                </p:cNvPr>
                <p:cNvSpPr>
                  <a:spLocks/>
                </p:cNvSpPr>
                <p:nvPr/>
              </p:nvSpPr>
              <p:spPr bwMode="auto">
                <a:xfrm>
                  <a:off x="2821" y="3340"/>
                  <a:ext cx="94" cy="202"/>
                </a:xfrm>
                <a:custGeom>
                  <a:avLst/>
                  <a:gdLst>
                    <a:gd name="T0" fmla="*/ 0 w 106"/>
                    <a:gd name="T1" fmla="*/ 0 h 227"/>
                    <a:gd name="T2" fmla="*/ 0 w 106"/>
                    <a:gd name="T3" fmla="*/ 0 h 227"/>
                    <a:gd name="T4" fmla="*/ 106 w 106"/>
                    <a:gd name="T5" fmla="*/ 37 h 227"/>
                    <a:gd name="T6" fmla="*/ 106 w 106"/>
                    <a:gd name="T7" fmla="*/ 227 h 227"/>
                    <a:gd name="T8" fmla="*/ 0 w 106"/>
                    <a:gd name="T9" fmla="*/ 193 h 227"/>
                    <a:gd name="T10" fmla="*/ 0 w 106"/>
                    <a:gd name="T11" fmla="*/ 0 h 227"/>
                    <a:gd name="T12" fmla="*/ 0 w 106"/>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106" h="227">
                      <a:moveTo>
                        <a:pt x="0" y="0"/>
                      </a:moveTo>
                      <a:lnTo>
                        <a:pt x="0" y="0"/>
                      </a:lnTo>
                      <a:lnTo>
                        <a:pt x="106" y="37"/>
                      </a:lnTo>
                      <a:lnTo>
                        <a:pt x="106" y="227"/>
                      </a:lnTo>
                      <a:lnTo>
                        <a:pt x="0" y="193"/>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7" name="Freeform 27">
                  <a:extLst>
                    <a:ext uri="{FF2B5EF4-FFF2-40B4-BE49-F238E27FC236}">
                      <a16:creationId xmlns:a16="http://schemas.microsoft.com/office/drawing/2014/main" id="{7D3581C8-3338-4D65-A641-864F5445137B}"/>
                    </a:ext>
                  </a:extLst>
                </p:cNvPr>
                <p:cNvSpPr>
                  <a:spLocks/>
                </p:cNvSpPr>
                <p:nvPr/>
              </p:nvSpPr>
              <p:spPr bwMode="auto">
                <a:xfrm>
                  <a:off x="4055" y="3257"/>
                  <a:ext cx="84" cy="238"/>
                </a:xfrm>
                <a:custGeom>
                  <a:avLst/>
                  <a:gdLst>
                    <a:gd name="T0" fmla="*/ 0 w 94"/>
                    <a:gd name="T1" fmla="*/ 0 h 267"/>
                    <a:gd name="T2" fmla="*/ 0 w 94"/>
                    <a:gd name="T3" fmla="*/ 0 h 267"/>
                    <a:gd name="T4" fmla="*/ 0 w 94"/>
                    <a:gd name="T5" fmla="*/ 188 h 267"/>
                    <a:gd name="T6" fmla="*/ 94 w 94"/>
                    <a:gd name="T7" fmla="*/ 267 h 267"/>
                    <a:gd name="T8" fmla="*/ 94 w 94"/>
                    <a:gd name="T9" fmla="*/ 74 h 267"/>
                    <a:gd name="T10" fmla="*/ 0 w 94"/>
                    <a:gd name="T11" fmla="*/ 0 h 267"/>
                    <a:gd name="T12" fmla="*/ 0 w 94"/>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94" h="267">
                      <a:moveTo>
                        <a:pt x="0" y="0"/>
                      </a:moveTo>
                      <a:lnTo>
                        <a:pt x="0" y="0"/>
                      </a:lnTo>
                      <a:lnTo>
                        <a:pt x="0" y="188"/>
                      </a:lnTo>
                      <a:lnTo>
                        <a:pt x="94" y="267"/>
                      </a:lnTo>
                      <a:lnTo>
                        <a:pt x="94" y="74"/>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8" name="Freeform 28">
                  <a:extLst>
                    <a:ext uri="{FF2B5EF4-FFF2-40B4-BE49-F238E27FC236}">
                      <a16:creationId xmlns:a16="http://schemas.microsoft.com/office/drawing/2014/main" id="{44541748-E780-4599-93C6-5F96AB4BBFA6}"/>
                    </a:ext>
                  </a:extLst>
                </p:cNvPr>
                <p:cNvSpPr>
                  <a:spLocks/>
                </p:cNvSpPr>
                <p:nvPr/>
              </p:nvSpPr>
              <p:spPr bwMode="auto">
                <a:xfrm>
                  <a:off x="4055" y="3257"/>
                  <a:ext cx="84" cy="238"/>
                </a:xfrm>
                <a:custGeom>
                  <a:avLst/>
                  <a:gdLst>
                    <a:gd name="T0" fmla="*/ 0 w 94"/>
                    <a:gd name="T1" fmla="*/ 0 h 267"/>
                    <a:gd name="T2" fmla="*/ 0 w 94"/>
                    <a:gd name="T3" fmla="*/ 0 h 267"/>
                    <a:gd name="T4" fmla="*/ 0 w 94"/>
                    <a:gd name="T5" fmla="*/ 188 h 267"/>
                    <a:gd name="T6" fmla="*/ 94 w 94"/>
                    <a:gd name="T7" fmla="*/ 267 h 267"/>
                    <a:gd name="T8" fmla="*/ 94 w 94"/>
                    <a:gd name="T9" fmla="*/ 74 h 267"/>
                    <a:gd name="T10" fmla="*/ 0 w 94"/>
                    <a:gd name="T11" fmla="*/ 0 h 267"/>
                    <a:gd name="T12" fmla="*/ 0 w 94"/>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94" h="267">
                      <a:moveTo>
                        <a:pt x="0" y="0"/>
                      </a:moveTo>
                      <a:lnTo>
                        <a:pt x="0" y="0"/>
                      </a:lnTo>
                      <a:lnTo>
                        <a:pt x="0" y="188"/>
                      </a:lnTo>
                      <a:lnTo>
                        <a:pt x="94" y="267"/>
                      </a:lnTo>
                      <a:lnTo>
                        <a:pt x="94" y="74"/>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9" name="Freeform 29">
                  <a:extLst>
                    <a:ext uri="{FF2B5EF4-FFF2-40B4-BE49-F238E27FC236}">
                      <a16:creationId xmlns:a16="http://schemas.microsoft.com/office/drawing/2014/main" id="{14C6FE7E-852B-4691-88E0-40163AA13F05}"/>
                    </a:ext>
                  </a:extLst>
                </p:cNvPr>
                <p:cNvSpPr>
                  <a:spLocks/>
                </p:cNvSpPr>
                <p:nvPr/>
              </p:nvSpPr>
              <p:spPr bwMode="auto">
                <a:xfrm>
                  <a:off x="4317" y="3471"/>
                  <a:ext cx="59" cy="261"/>
                </a:xfrm>
                <a:custGeom>
                  <a:avLst/>
                  <a:gdLst>
                    <a:gd name="T0" fmla="*/ 0 w 66"/>
                    <a:gd name="T1" fmla="*/ 0 h 293"/>
                    <a:gd name="T2" fmla="*/ 0 w 66"/>
                    <a:gd name="T3" fmla="*/ 0 h 293"/>
                    <a:gd name="T4" fmla="*/ 66 w 66"/>
                    <a:gd name="T5" fmla="*/ 104 h 293"/>
                    <a:gd name="T6" fmla="*/ 66 w 66"/>
                    <a:gd name="T7" fmla="*/ 293 h 293"/>
                    <a:gd name="T8" fmla="*/ 0 w 66"/>
                    <a:gd name="T9" fmla="*/ 187 h 293"/>
                    <a:gd name="T10" fmla="*/ 0 w 66"/>
                    <a:gd name="T11" fmla="*/ 0 h 293"/>
                    <a:gd name="T12" fmla="*/ 0 w 66"/>
                    <a:gd name="T13" fmla="*/ 0 h 293"/>
                  </a:gdLst>
                  <a:ahLst/>
                  <a:cxnLst>
                    <a:cxn ang="0">
                      <a:pos x="T0" y="T1"/>
                    </a:cxn>
                    <a:cxn ang="0">
                      <a:pos x="T2" y="T3"/>
                    </a:cxn>
                    <a:cxn ang="0">
                      <a:pos x="T4" y="T5"/>
                    </a:cxn>
                    <a:cxn ang="0">
                      <a:pos x="T6" y="T7"/>
                    </a:cxn>
                    <a:cxn ang="0">
                      <a:pos x="T8" y="T9"/>
                    </a:cxn>
                    <a:cxn ang="0">
                      <a:pos x="T10" y="T11"/>
                    </a:cxn>
                    <a:cxn ang="0">
                      <a:pos x="T12" y="T13"/>
                    </a:cxn>
                  </a:cxnLst>
                  <a:rect l="0" t="0" r="r" b="b"/>
                  <a:pathLst>
                    <a:path w="66" h="293">
                      <a:moveTo>
                        <a:pt x="0" y="0"/>
                      </a:moveTo>
                      <a:lnTo>
                        <a:pt x="0" y="0"/>
                      </a:lnTo>
                      <a:lnTo>
                        <a:pt x="66" y="104"/>
                      </a:lnTo>
                      <a:lnTo>
                        <a:pt x="66" y="293"/>
                      </a:lnTo>
                      <a:lnTo>
                        <a:pt x="0" y="187"/>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0" name="Freeform 30">
                  <a:extLst>
                    <a:ext uri="{FF2B5EF4-FFF2-40B4-BE49-F238E27FC236}">
                      <a16:creationId xmlns:a16="http://schemas.microsoft.com/office/drawing/2014/main" id="{9B5FC04B-F970-4E35-8C18-7BF296C7D3F9}"/>
                    </a:ext>
                  </a:extLst>
                </p:cNvPr>
                <p:cNvSpPr>
                  <a:spLocks/>
                </p:cNvSpPr>
                <p:nvPr/>
              </p:nvSpPr>
              <p:spPr bwMode="auto">
                <a:xfrm>
                  <a:off x="4317" y="3471"/>
                  <a:ext cx="59" cy="261"/>
                </a:xfrm>
                <a:custGeom>
                  <a:avLst/>
                  <a:gdLst>
                    <a:gd name="T0" fmla="*/ 0 w 66"/>
                    <a:gd name="T1" fmla="*/ 0 h 293"/>
                    <a:gd name="T2" fmla="*/ 0 w 66"/>
                    <a:gd name="T3" fmla="*/ 0 h 293"/>
                    <a:gd name="T4" fmla="*/ 66 w 66"/>
                    <a:gd name="T5" fmla="*/ 104 h 293"/>
                    <a:gd name="T6" fmla="*/ 66 w 66"/>
                    <a:gd name="T7" fmla="*/ 293 h 293"/>
                    <a:gd name="T8" fmla="*/ 0 w 66"/>
                    <a:gd name="T9" fmla="*/ 187 h 293"/>
                    <a:gd name="T10" fmla="*/ 0 w 66"/>
                    <a:gd name="T11" fmla="*/ 0 h 293"/>
                    <a:gd name="T12" fmla="*/ 0 w 66"/>
                    <a:gd name="T13" fmla="*/ 0 h 293"/>
                  </a:gdLst>
                  <a:ahLst/>
                  <a:cxnLst>
                    <a:cxn ang="0">
                      <a:pos x="T0" y="T1"/>
                    </a:cxn>
                    <a:cxn ang="0">
                      <a:pos x="T2" y="T3"/>
                    </a:cxn>
                    <a:cxn ang="0">
                      <a:pos x="T4" y="T5"/>
                    </a:cxn>
                    <a:cxn ang="0">
                      <a:pos x="T6" y="T7"/>
                    </a:cxn>
                    <a:cxn ang="0">
                      <a:pos x="T8" y="T9"/>
                    </a:cxn>
                    <a:cxn ang="0">
                      <a:pos x="T10" y="T11"/>
                    </a:cxn>
                    <a:cxn ang="0">
                      <a:pos x="T12" y="T13"/>
                    </a:cxn>
                  </a:cxnLst>
                  <a:rect l="0" t="0" r="r" b="b"/>
                  <a:pathLst>
                    <a:path w="66" h="293">
                      <a:moveTo>
                        <a:pt x="0" y="0"/>
                      </a:moveTo>
                      <a:lnTo>
                        <a:pt x="0" y="0"/>
                      </a:lnTo>
                      <a:lnTo>
                        <a:pt x="66" y="104"/>
                      </a:lnTo>
                      <a:lnTo>
                        <a:pt x="66" y="293"/>
                      </a:lnTo>
                      <a:lnTo>
                        <a:pt x="0" y="187"/>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1" name="Freeform 31">
                  <a:extLst>
                    <a:ext uri="{FF2B5EF4-FFF2-40B4-BE49-F238E27FC236}">
                      <a16:creationId xmlns:a16="http://schemas.microsoft.com/office/drawing/2014/main" id="{42D091CC-C882-4457-BA63-3A4E24B08AA8}"/>
                    </a:ext>
                  </a:extLst>
                </p:cNvPr>
                <p:cNvSpPr>
                  <a:spLocks/>
                </p:cNvSpPr>
                <p:nvPr/>
              </p:nvSpPr>
              <p:spPr bwMode="auto">
                <a:xfrm>
                  <a:off x="4246" y="3304"/>
                  <a:ext cx="83" cy="238"/>
                </a:xfrm>
                <a:custGeom>
                  <a:avLst/>
                  <a:gdLst>
                    <a:gd name="T0" fmla="*/ 0 w 93"/>
                    <a:gd name="T1" fmla="*/ 0 h 267"/>
                    <a:gd name="T2" fmla="*/ 0 w 93"/>
                    <a:gd name="T3" fmla="*/ 0 h 267"/>
                    <a:gd name="T4" fmla="*/ 93 w 93"/>
                    <a:gd name="T5" fmla="*/ 96 h 267"/>
                    <a:gd name="T6" fmla="*/ 73 w 93"/>
                    <a:gd name="T7" fmla="*/ 183 h 267"/>
                    <a:gd name="T8" fmla="*/ 73 w 93"/>
                    <a:gd name="T9" fmla="*/ 267 h 267"/>
                    <a:gd name="T10" fmla="*/ 0 w 93"/>
                    <a:gd name="T11" fmla="*/ 186 h 267"/>
                    <a:gd name="T12" fmla="*/ 0 w 93"/>
                    <a:gd name="T13" fmla="*/ 0 h 267"/>
                    <a:gd name="T14" fmla="*/ 0 w 93"/>
                    <a:gd name="T15" fmla="*/ 0 h 2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7">
                      <a:moveTo>
                        <a:pt x="0" y="0"/>
                      </a:moveTo>
                      <a:lnTo>
                        <a:pt x="0" y="0"/>
                      </a:lnTo>
                      <a:lnTo>
                        <a:pt x="93" y="96"/>
                      </a:lnTo>
                      <a:lnTo>
                        <a:pt x="73" y="183"/>
                      </a:lnTo>
                      <a:lnTo>
                        <a:pt x="73" y="267"/>
                      </a:lnTo>
                      <a:lnTo>
                        <a:pt x="0" y="186"/>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2" name="Freeform 32">
                  <a:extLst>
                    <a:ext uri="{FF2B5EF4-FFF2-40B4-BE49-F238E27FC236}">
                      <a16:creationId xmlns:a16="http://schemas.microsoft.com/office/drawing/2014/main" id="{016F619B-F59E-4223-89A6-0309D6714162}"/>
                    </a:ext>
                  </a:extLst>
                </p:cNvPr>
                <p:cNvSpPr>
                  <a:spLocks/>
                </p:cNvSpPr>
                <p:nvPr/>
              </p:nvSpPr>
              <p:spPr bwMode="auto">
                <a:xfrm>
                  <a:off x="4246" y="3304"/>
                  <a:ext cx="83" cy="238"/>
                </a:xfrm>
                <a:custGeom>
                  <a:avLst/>
                  <a:gdLst>
                    <a:gd name="T0" fmla="*/ 0 w 93"/>
                    <a:gd name="T1" fmla="*/ 0 h 267"/>
                    <a:gd name="T2" fmla="*/ 0 w 93"/>
                    <a:gd name="T3" fmla="*/ 0 h 267"/>
                    <a:gd name="T4" fmla="*/ 93 w 93"/>
                    <a:gd name="T5" fmla="*/ 96 h 267"/>
                    <a:gd name="T6" fmla="*/ 73 w 93"/>
                    <a:gd name="T7" fmla="*/ 183 h 267"/>
                    <a:gd name="T8" fmla="*/ 73 w 93"/>
                    <a:gd name="T9" fmla="*/ 267 h 267"/>
                    <a:gd name="T10" fmla="*/ 0 w 93"/>
                    <a:gd name="T11" fmla="*/ 186 h 267"/>
                    <a:gd name="T12" fmla="*/ 0 w 93"/>
                    <a:gd name="T13" fmla="*/ 0 h 267"/>
                    <a:gd name="T14" fmla="*/ 0 w 93"/>
                    <a:gd name="T15" fmla="*/ 0 h 2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7">
                      <a:moveTo>
                        <a:pt x="0" y="0"/>
                      </a:moveTo>
                      <a:lnTo>
                        <a:pt x="0" y="0"/>
                      </a:lnTo>
                      <a:lnTo>
                        <a:pt x="93" y="96"/>
                      </a:lnTo>
                      <a:lnTo>
                        <a:pt x="73" y="183"/>
                      </a:lnTo>
                      <a:lnTo>
                        <a:pt x="73" y="267"/>
                      </a:lnTo>
                      <a:lnTo>
                        <a:pt x="0" y="186"/>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3" name="Freeform 33">
                  <a:extLst>
                    <a:ext uri="{FF2B5EF4-FFF2-40B4-BE49-F238E27FC236}">
                      <a16:creationId xmlns:a16="http://schemas.microsoft.com/office/drawing/2014/main" id="{73098F80-7157-4E20-B6D6-8DA95651B1FA}"/>
                    </a:ext>
                  </a:extLst>
                </p:cNvPr>
                <p:cNvSpPr>
                  <a:spLocks/>
                </p:cNvSpPr>
                <p:nvPr/>
              </p:nvSpPr>
              <p:spPr bwMode="auto">
                <a:xfrm>
                  <a:off x="3699" y="3376"/>
                  <a:ext cx="155" cy="166"/>
                </a:xfrm>
                <a:custGeom>
                  <a:avLst/>
                  <a:gdLst>
                    <a:gd name="T0" fmla="*/ 0 w 174"/>
                    <a:gd name="T1" fmla="*/ 0 h 187"/>
                    <a:gd name="T2" fmla="*/ 0 w 174"/>
                    <a:gd name="T3" fmla="*/ 0 h 187"/>
                    <a:gd name="T4" fmla="*/ 0 w 174"/>
                    <a:gd name="T5" fmla="*/ 180 h 187"/>
                    <a:gd name="T6" fmla="*/ 174 w 174"/>
                    <a:gd name="T7" fmla="*/ 187 h 187"/>
                    <a:gd name="T8" fmla="*/ 174 w 174"/>
                    <a:gd name="T9" fmla="*/ 5 h 187"/>
                    <a:gd name="T10" fmla="*/ 0 w 174"/>
                    <a:gd name="T11" fmla="*/ 0 h 187"/>
                    <a:gd name="T12" fmla="*/ 0 w 174"/>
                    <a:gd name="T13" fmla="*/ 0 h 187"/>
                  </a:gdLst>
                  <a:ahLst/>
                  <a:cxnLst>
                    <a:cxn ang="0">
                      <a:pos x="T0" y="T1"/>
                    </a:cxn>
                    <a:cxn ang="0">
                      <a:pos x="T2" y="T3"/>
                    </a:cxn>
                    <a:cxn ang="0">
                      <a:pos x="T4" y="T5"/>
                    </a:cxn>
                    <a:cxn ang="0">
                      <a:pos x="T6" y="T7"/>
                    </a:cxn>
                    <a:cxn ang="0">
                      <a:pos x="T8" y="T9"/>
                    </a:cxn>
                    <a:cxn ang="0">
                      <a:pos x="T10" y="T11"/>
                    </a:cxn>
                    <a:cxn ang="0">
                      <a:pos x="T12" y="T13"/>
                    </a:cxn>
                  </a:cxnLst>
                  <a:rect l="0" t="0" r="r" b="b"/>
                  <a:pathLst>
                    <a:path w="174" h="187">
                      <a:moveTo>
                        <a:pt x="0" y="0"/>
                      </a:moveTo>
                      <a:lnTo>
                        <a:pt x="0" y="0"/>
                      </a:lnTo>
                      <a:lnTo>
                        <a:pt x="0" y="180"/>
                      </a:lnTo>
                      <a:lnTo>
                        <a:pt x="174" y="187"/>
                      </a:lnTo>
                      <a:lnTo>
                        <a:pt x="174" y="5"/>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4" name="Freeform 34">
                  <a:extLst>
                    <a:ext uri="{FF2B5EF4-FFF2-40B4-BE49-F238E27FC236}">
                      <a16:creationId xmlns:a16="http://schemas.microsoft.com/office/drawing/2014/main" id="{D58210DE-8A95-400F-81C3-5939C7D928FA}"/>
                    </a:ext>
                  </a:extLst>
                </p:cNvPr>
                <p:cNvSpPr>
                  <a:spLocks/>
                </p:cNvSpPr>
                <p:nvPr/>
              </p:nvSpPr>
              <p:spPr bwMode="auto">
                <a:xfrm>
                  <a:off x="3699" y="3376"/>
                  <a:ext cx="155" cy="166"/>
                </a:xfrm>
                <a:custGeom>
                  <a:avLst/>
                  <a:gdLst>
                    <a:gd name="T0" fmla="*/ 0 w 174"/>
                    <a:gd name="T1" fmla="*/ 0 h 187"/>
                    <a:gd name="T2" fmla="*/ 0 w 174"/>
                    <a:gd name="T3" fmla="*/ 0 h 187"/>
                    <a:gd name="T4" fmla="*/ 0 w 174"/>
                    <a:gd name="T5" fmla="*/ 180 h 187"/>
                    <a:gd name="T6" fmla="*/ 174 w 174"/>
                    <a:gd name="T7" fmla="*/ 187 h 187"/>
                    <a:gd name="T8" fmla="*/ 174 w 174"/>
                    <a:gd name="T9" fmla="*/ 5 h 187"/>
                    <a:gd name="T10" fmla="*/ 0 w 174"/>
                    <a:gd name="T11" fmla="*/ 0 h 187"/>
                    <a:gd name="T12" fmla="*/ 0 w 174"/>
                    <a:gd name="T13" fmla="*/ 0 h 187"/>
                  </a:gdLst>
                  <a:ahLst/>
                  <a:cxnLst>
                    <a:cxn ang="0">
                      <a:pos x="T0" y="T1"/>
                    </a:cxn>
                    <a:cxn ang="0">
                      <a:pos x="T2" y="T3"/>
                    </a:cxn>
                    <a:cxn ang="0">
                      <a:pos x="T4" y="T5"/>
                    </a:cxn>
                    <a:cxn ang="0">
                      <a:pos x="T6" y="T7"/>
                    </a:cxn>
                    <a:cxn ang="0">
                      <a:pos x="T8" y="T9"/>
                    </a:cxn>
                    <a:cxn ang="0">
                      <a:pos x="T10" y="T11"/>
                    </a:cxn>
                    <a:cxn ang="0">
                      <a:pos x="T12" y="T13"/>
                    </a:cxn>
                  </a:cxnLst>
                  <a:rect l="0" t="0" r="r" b="b"/>
                  <a:pathLst>
                    <a:path w="174" h="187">
                      <a:moveTo>
                        <a:pt x="0" y="0"/>
                      </a:moveTo>
                      <a:lnTo>
                        <a:pt x="0" y="0"/>
                      </a:lnTo>
                      <a:lnTo>
                        <a:pt x="0" y="180"/>
                      </a:lnTo>
                      <a:lnTo>
                        <a:pt x="174" y="187"/>
                      </a:lnTo>
                      <a:lnTo>
                        <a:pt x="174" y="5"/>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5" name="Freeform 35">
                  <a:extLst>
                    <a:ext uri="{FF2B5EF4-FFF2-40B4-BE49-F238E27FC236}">
                      <a16:creationId xmlns:a16="http://schemas.microsoft.com/office/drawing/2014/main" id="{5730A0F5-E471-4D56-9DB2-41E8C31DFB11}"/>
                    </a:ext>
                  </a:extLst>
                </p:cNvPr>
                <p:cNvSpPr>
                  <a:spLocks/>
                </p:cNvSpPr>
                <p:nvPr/>
              </p:nvSpPr>
              <p:spPr bwMode="auto">
                <a:xfrm>
                  <a:off x="4424" y="3721"/>
                  <a:ext cx="71" cy="178"/>
                </a:xfrm>
                <a:custGeom>
                  <a:avLst/>
                  <a:gdLst>
                    <a:gd name="T0" fmla="*/ 0 w 80"/>
                    <a:gd name="T1" fmla="*/ 5 h 200"/>
                    <a:gd name="T2" fmla="*/ 0 w 80"/>
                    <a:gd name="T3" fmla="*/ 5 h 200"/>
                    <a:gd name="T4" fmla="*/ 80 w 80"/>
                    <a:gd name="T5" fmla="*/ 0 h 200"/>
                    <a:gd name="T6" fmla="*/ 80 w 80"/>
                    <a:gd name="T7" fmla="*/ 192 h 200"/>
                    <a:gd name="T8" fmla="*/ 0 w 80"/>
                    <a:gd name="T9" fmla="*/ 200 h 200"/>
                    <a:gd name="T10" fmla="*/ 0 w 80"/>
                    <a:gd name="T11" fmla="*/ 5 h 200"/>
                    <a:gd name="T12" fmla="*/ 0 w 80"/>
                    <a:gd name="T13" fmla="*/ 5 h 200"/>
                  </a:gdLst>
                  <a:ahLst/>
                  <a:cxnLst>
                    <a:cxn ang="0">
                      <a:pos x="T0" y="T1"/>
                    </a:cxn>
                    <a:cxn ang="0">
                      <a:pos x="T2" y="T3"/>
                    </a:cxn>
                    <a:cxn ang="0">
                      <a:pos x="T4" y="T5"/>
                    </a:cxn>
                    <a:cxn ang="0">
                      <a:pos x="T6" y="T7"/>
                    </a:cxn>
                    <a:cxn ang="0">
                      <a:pos x="T8" y="T9"/>
                    </a:cxn>
                    <a:cxn ang="0">
                      <a:pos x="T10" y="T11"/>
                    </a:cxn>
                    <a:cxn ang="0">
                      <a:pos x="T12" y="T13"/>
                    </a:cxn>
                  </a:cxnLst>
                  <a:rect l="0" t="0" r="r" b="b"/>
                  <a:pathLst>
                    <a:path w="80" h="200">
                      <a:moveTo>
                        <a:pt x="0" y="5"/>
                      </a:moveTo>
                      <a:lnTo>
                        <a:pt x="0" y="5"/>
                      </a:lnTo>
                      <a:lnTo>
                        <a:pt x="80" y="0"/>
                      </a:lnTo>
                      <a:lnTo>
                        <a:pt x="80" y="192"/>
                      </a:lnTo>
                      <a:lnTo>
                        <a:pt x="0" y="200"/>
                      </a:lnTo>
                      <a:lnTo>
                        <a:pt x="0" y="5"/>
                      </a:lnTo>
                      <a:lnTo>
                        <a:pt x="0" y="5"/>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6" name="Freeform 36">
                  <a:extLst>
                    <a:ext uri="{FF2B5EF4-FFF2-40B4-BE49-F238E27FC236}">
                      <a16:creationId xmlns:a16="http://schemas.microsoft.com/office/drawing/2014/main" id="{33AE9238-6EAE-4377-9B64-640AEDAEDB1B}"/>
                    </a:ext>
                  </a:extLst>
                </p:cNvPr>
                <p:cNvSpPr>
                  <a:spLocks/>
                </p:cNvSpPr>
                <p:nvPr/>
              </p:nvSpPr>
              <p:spPr bwMode="auto">
                <a:xfrm>
                  <a:off x="4424" y="3721"/>
                  <a:ext cx="71" cy="178"/>
                </a:xfrm>
                <a:custGeom>
                  <a:avLst/>
                  <a:gdLst>
                    <a:gd name="T0" fmla="*/ 0 w 80"/>
                    <a:gd name="T1" fmla="*/ 5 h 200"/>
                    <a:gd name="T2" fmla="*/ 0 w 80"/>
                    <a:gd name="T3" fmla="*/ 5 h 200"/>
                    <a:gd name="T4" fmla="*/ 80 w 80"/>
                    <a:gd name="T5" fmla="*/ 0 h 200"/>
                    <a:gd name="T6" fmla="*/ 80 w 80"/>
                    <a:gd name="T7" fmla="*/ 192 h 200"/>
                    <a:gd name="T8" fmla="*/ 0 w 80"/>
                    <a:gd name="T9" fmla="*/ 200 h 200"/>
                    <a:gd name="T10" fmla="*/ 0 w 80"/>
                    <a:gd name="T11" fmla="*/ 5 h 200"/>
                    <a:gd name="T12" fmla="*/ 0 w 80"/>
                    <a:gd name="T13" fmla="*/ 5 h 200"/>
                  </a:gdLst>
                  <a:ahLst/>
                  <a:cxnLst>
                    <a:cxn ang="0">
                      <a:pos x="T0" y="T1"/>
                    </a:cxn>
                    <a:cxn ang="0">
                      <a:pos x="T2" y="T3"/>
                    </a:cxn>
                    <a:cxn ang="0">
                      <a:pos x="T4" y="T5"/>
                    </a:cxn>
                    <a:cxn ang="0">
                      <a:pos x="T6" y="T7"/>
                    </a:cxn>
                    <a:cxn ang="0">
                      <a:pos x="T8" y="T9"/>
                    </a:cxn>
                    <a:cxn ang="0">
                      <a:pos x="T10" y="T11"/>
                    </a:cxn>
                    <a:cxn ang="0">
                      <a:pos x="T12" y="T13"/>
                    </a:cxn>
                  </a:cxnLst>
                  <a:rect l="0" t="0" r="r" b="b"/>
                  <a:pathLst>
                    <a:path w="80" h="200">
                      <a:moveTo>
                        <a:pt x="0" y="5"/>
                      </a:moveTo>
                      <a:lnTo>
                        <a:pt x="0" y="5"/>
                      </a:lnTo>
                      <a:lnTo>
                        <a:pt x="80" y="0"/>
                      </a:lnTo>
                      <a:lnTo>
                        <a:pt x="80" y="192"/>
                      </a:lnTo>
                      <a:lnTo>
                        <a:pt x="0" y="200"/>
                      </a:lnTo>
                      <a:lnTo>
                        <a:pt x="0" y="5"/>
                      </a:lnTo>
                      <a:lnTo>
                        <a:pt x="0" y="5"/>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7" name="Freeform 37">
                  <a:extLst>
                    <a:ext uri="{FF2B5EF4-FFF2-40B4-BE49-F238E27FC236}">
                      <a16:creationId xmlns:a16="http://schemas.microsoft.com/office/drawing/2014/main" id="{1E28C41B-C963-44BB-8A2E-FB73D78C3BBA}"/>
                    </a:ext>
                  </a:extLst>
                </p:cNvPr>
                <p:cNvSpPr>
                  <a:spLocks/>
                </p:cNvSpPr>
                <p:nvPr/>
              </p:nvSpPr>
              <p:spPr bwMode="auto">
                <a:xfrm>
                  <a:off x="1170" y="2461"/>
                  <a:ext cx="273" cy="594"/>
                </a:xfrm>
                <a:custGeom>
                  <a:avLst/>
                  <a:gdLst>
                    <a:gd name="T0" fmla="*/ 0 w 307"/>
                    <a:gd name="T1" fmla="*/ 0 h 666"/>
                    <a:gd name="T2" fmla="*/ 0 w 307"/>
                    <a:gd name="T3" fmla="*/ 0 h 666"/>
                    <a:gd name="T4" fmla="*/ 0 w 307"/>
                    <a:gd name="T5" fmla="*/ 189 h 666"/>
                    <a:gd name="T6" fmla="*/ 109 w 307"/>
                    <a:gd name="T7" fmla="*/ 343 h 666"/>
                    <a:gd name="T8" fmla="*/ 307 w 307"/>
                    <a:gd name="T9" fmla="*/ 666 h 666"/>
                    <a:gd name="T10" fmla="*/ 307 w 307"/>
                    <a:gd name="T11" fmla="*/ 480 h 666"/>
                    <a:gd name="T12" fmla="*/ 123 w 307"/>
                    <a:gd name="T13" fmla="*/ 178 h 666"/>
                    <a:gd name="T14" fmla="*/ 0 w 307"/>
                    <a:gd name="T15" fmla="*/ 0 h 666"/>
                    <a:gd name="T16" fmla="*/ 0 w 307"/>
                    <a:gd name="T17"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7" h="666">
                      <a:moveTo>
                        <a:pt x="0" y="0"/>
                      </a:moveTo>
                      <a:lnTo>
                        <a:pt x="0" y="0"/>
                      </a:lnTo>
                      <a:lnTo>
                        <a:pt x="0" y="189"/>
                      </a:lnTo>
                      <a:lnTo>
                        <a:pt x="109" y="343"/>
                      </a:lnTo>
                      <a:lnTo>
                        <a:pt x="307" y="666"/>
                      </a:lnTo>
                      <a:lnTo>
                        <a:pt x="307" y="480"/>
                      </a:lnTo>
                      <a:lnTo>
                        <a:pt x="123" y="178"/>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8" name="Freeform 38">
                  <a:extLst>
                    <a:ext uri="{FF2B5EF4-FFF2-40B4-BE49-F238E27FC236}">
                      <a16:creationId xmlns:a16="http://schemas.microsoft.com/office/drawing/2014/main" id="{FA8D4AEA-5235-4B36-B140-4EBD4416872F}"/>
                    </a:ext>
                  </a:extLst>
                </p:cNvPr>
                <p:cNvSpPr>
                  <a:spLocks/>
                </p:cNvSpPr>
                <p:nvPr/>
              </p:nvSpPr>
              <p:spPr bwMode="auto">
                <a:xfrm>
                  <a:off x="1170" y="2461"/>
                  <a:ext cx="273" cy="594"/>
                </a:xfrm>
                <a:custGeom>
                  <a:avLst/>
                  <a:gdLst>
                    <a:gd name="T0" fmla="*/ 0 w 307"/>
                    <a:gd name="T1" fmla="*/ 0 h 666"/>
                    <a:gd name="T2" fmla="*/ 0 w 307"/>
                    <a:gd name="T3" fmla="*/ 0 h 666"/>
                    <a:gd name="T4" fmla="*/ 0 w 307"/>
                    <a:gd name="T5" fmla="*/ 189 h 666"/>
                    <a:gd name="T6" fmla="*/ 109 w 307"/>
                    <a:gd name="T7" fmla="*/ 343 h 666"/>
                    <a:gd name="T8" fmla="*/ 307 w 307"/>
                    <a:gd name="T9" fmla="*/ 666 h 666"/>
                    <a:gd name="T10" fmla="*/ 307 w 307"/>
                    <a:gd name="T11" fmla="*/ 480 h 666"/>
                    <a:gd name="T12" fmla="*/ 123 w 307"/>
                    <a:gd name="T13" fmla="*/ 178 h 666"/>
                    <a:gd name="T14" fmla="*/ 0 w 307"/>
                    <a:gd name="T15" fmla="*/ 0 h 666"/>
                    <a:gd name="T16" fmla="*/ 0 w 307"/>
                    <a:gd name="T17"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7" h="666">
                      <a:moveTo>
                        <a:pt x="0" y="0"/>
                      </a:moveTo>
                      <a:lnTo>
                        <a:pt x="0" y="0"/>
                      </a:lnTo>
                      <a:lnTo>
                        <a:pt x="0" y="189"/>
                      </a:lnTo>
                      <a:lnTo>
                        <a:pt x="109" y="343"/>
                      </a:lnTo>
                      <a:lnTo>
                        <a:pt x="307" y="666"/>
                      </a:lnTo>
                      <a:lnTo>
                        <a:pt x="307" y="480"/>
                      </a:lnTo>
                      <a:lnTo>
                        <a:pt x="123" y="178"/>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9" name="Freeform 39">
                  <a:extLst>
                    <a:ext uri="{FF2B5EF4-FFF2-40B4-BE49-F238E27FC236}">
                      <a16:creationId xmlns:a16="http://schemas.microsoft.com/office/drawing/2014/main" id="{9A738BB1-1845-4885-BD85-EC8BC841EF21}"/>
                    </a:ext>
                  </a:extLst>
                </p:cNvPr>
                <p:cNvSpPr>
                  <a:spLocks/>
                </p:cNvSpPr>
                <p:nvPr/>
              </p:nvSpPr>
              <p:spPr bwMode="auto">
                <a:xfrm>
                  <a:off x="1503" y="2889"/>
                  <a:ext cx="189" cy="308"/>
                </a:xfrm>
                <a:custGeom>
                  <a:avLst/>
                  <a:gdLst>
                    <a:gd name="T0" fmla="*/ 0 w 213"/>
                    <a:gd name="T1" fmla="*/ 0 h 346"/>
                    <a:gd name="T2" fmla="*/ 0 w 213"/>
                    <a:gd name="T3" fmla="*/ 0 h 346"/>
                    <a:gd name="T4" fmla="*/ 0 w 213"/>
                    <a:gd name="T5" fmla="*/ 185 h 346"/>
                    <a:gd name="T6" fmla="*/ 213 w 213"/>
                    <a:gd name="T7" fmla="*/ 346 h 346"/>
                    <a:gd name="T8" fmla="*/ 213 w 213"/>
                    <a:gd name="T9" fmla="*/ 157 h 346"/>
                    <a:gd name="T10" fmla="*/ 0 w 213"/>
                    <a:gd name="T11" fmla="*/ 0 h 346"/>
                    <a:gd name="T12" fmla="*/ 0 w 213"/>
                    <a:gd name="T13" fmla="*/ 0 h 346"/>
                  </a:gdLst>
                  <a:ahLst/>
                  <a:cxnLst>
                    <a:cxn ang="0">
                      <a:pos x="T0" y="T1"/>
                    </a:cxn>
                    <a:cxn ang="0">
                      <a:pos x="T2" y="T3"/>
                    </a:cxn>
                    <a:cxn ang="0">
                      <a:pos x="T4" y="T5"/>
                    </a:cxn>
                    <a:cxn ang="0">
                      <a:pos x="T6" y="T7"/>
                    </a:cxn>
                    <a:cxn ang="0">
                      <a:pos x="T8" y="T9"/>
                    </a:cxn>
                    <a:cxn ang="0">
                      <a:pos x="T10" y="T11"/>
                    </a:cxn>
                    <a:cxn ang="0">
                      <a:pos x="T12" y="T13"/>
                    </a:cxn>
                  </a:cxnLst>
                  <a:rect l="0" t="0" r="r" b="b"/>
                  <a:pathLst>
                    <a:path w="213" h="346">
                      <a:moveTo>
                        <a:pt x="0" y="0"/>
                      </a:moveTo>
                      <a:lnTo>
                        <a:pt x="0" y="0"/>
                      </a:lnTo>
                      <a:lnTo>
                        <a:pt x="0" y="185"/>
                      </a:lnTo>
                      <a:lnTo>
                        <a:pt x="213" y="346"/>
                      </a:lnTo>
                      <a:lnTo>
                        <a:pt x="213" y="157"/>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0" name="Freeform 40">
                  <a:extLst>
                    <a:ext uri="{FF2B5EF4-FFF2-40B4-BE49-F238E27FC236}">
                      <a16:creationId xmlns:a16="http://schemas.microsoft.com/office/drawing/2014/main" id="{A0599912-5044-4A0E-9995-36AE6635B1C8}"/>
                    </a:ext>
                  </a:extLst>
                </p:cNvPr>
                <p:cNvSpPr>
                  <a:spLocks/>
                </p:cNvSpPr>
                <p:nvPr/>
              </p:nvSpPr>
              <p:spPr bwMode="auto">
                <a:xfrm>
                  <a:off x="1503" y="2889"/>
                  <a:ext cx="189" cy="308"/>
                </a:xfrm>
                <a:custGeom>
                  <a:avLst/>
                  <a:gdLst>
                    <a:gd name="T0" fmla="*/ 0 w 213"/>
                    <a:gd name="T1" fmla="*/ 0 h 346"/>
                    <a:gd name="T2" fmla="*/ 0 w 213"/>
                    <a:gd name="T3" fmla="*/ 0 h 346"/>
                    <a:gd name="T4" fmla="*/ 0 w 213"/>
                    <a:gd name="T5" fmla="*/ 185 h 346"/>
                    <a:gd name="T6" fmla="*/ 213 w 213"/>
                    <a:gd name="T7" fmla="*/ 346 h 346"/>
                    <a:gd name="T8" fmla="*/ 213 w 213"/>
                    <a:gd name="T9" fmla="*/ 157 h 346"/>
                    <a:gd name="T10" fmla="*/ 0 w 213"/>
                    <a:gd name="T11" fmla="*/ 0 h 346"/>
                    <a:gd name="T12" fmla="*/ 0 w 213"/>
                    <a:gd name="T13" fmla="*/ 0 h 346"/>
                  </a:gdLst>
                  <a:ahLst/>
                  <a:cxnLst>
                    <a:cxn ang="0">
                      <a:pos x="T0" y="T1"/>
                    </a:cxn>
                    <a:cxn ang="0">
                      <a:pos x="T2" y="T3"/>
                    </a:cxn>
                    <a:cxn ang="0">
                      <a:pos x="T4" y="T5"/>
                    </a:cxn>
                    <a:cxn ang="0">
                      <a:pos x="T6" y="T7"/>
                    </a:cxn>
                    <a:cxn ang="0">
                      <a:pos x="T8" y="T9"/>
                    </a:cxn>
                    <a:cxn ang="0">
                      <a:pos x="T10" y="T11"/>
                    </a:cxn>
                    <a:cxn ang="0">
                      <a:pos x="T12" y="T13"/>
                    </a:cxn>
                  </a:cxnLst>
                  <a:rect l="0" t="0" r="r" b="b"/>
                  <a:pathLst>
                    <a:path w="213" h="346">
                      <a:moveTo>
                        <a:pt x="0" y="0"/>
                      </a:moveTo>
                      <a:lnTo>
                        <a:pt x="0" y="0"/>
                      </a:lnTo>
                      <a:lnTo>
                        <a:pt x="0" y="185"/>
                      </a:lnTo>
                      <a:lnTo>
                        <a:pt x="213" y="346"/>
                      </a:lnTo>
                      <a:lnTo>
                        <a:pt x="213" y="157"/>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1" name="Freeform 41">
                  <a:extLst>
                    <a:ext uri="{FF2B5EF4-FFF2-40B4-BE49-F238E27FC236}">
                      <a16:creationId xmlns:a16="http://schemas.microsoft.com/office/drawing/2014/main" id="{7299682E-307B-44AD-9320-4FAA95799B81}"/>
                    </a:ext>
                  </a:extLst>
                </p:cNvPr>
                <p:cNvSpPr>
                  <a:spLocks/>
                </p:cNvSpPr>
                <p:nvPr/>
              </p:nvSpPr>
              <p:spPr bwMode="auto">
                <a:xfrm>
                  <a:off x="1906" y="3067"/>
                  <a:ext cx="261" cy="285"/>
                </a:xfrm>
                <a:custGeom>
                  <a:avLst/>
                  <a:gdLst>
                    <a:gd name="T0" fmla="*/ 0 w 293"/>
                    <a:gd name="T1" fmla="*/ 0 h 320"/>
                    <a:gd name="T2" fmla="*/ 0 w 293"/>
                    <a:gd name="T3" fmla="*/ 0 h 320"/>
                    <a:gd name="T4" fmla="*/ 293 w 293"/>
                    <a:gd name="T5" fmla="*/ 131 h 320"/>
                    <a:gd name="T6" fmla="*/ 293 w 293"/>
                    <a:gd name="T7" fmla="*/ 320 h 320"/>
                    <a:gd name="T8" fmla="*/ 0 w 293"/>
                    <a:gd name="T9" fmla="*/ 189 h 320"/>
                    <a:gd name="T10" fmla="*/ 0 w 293"/>
                    <a:gd name="T11" fmla="*/ 0 h 320"/>
                    <a:gd name="T12" fmla="*/ 0 w 293"/>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293" h="320">
                      <a:moveTo>
                        <a:pt x="0" y="0"/>
                      </a:moveTo>
                      <a:lnTo>
                        <a:pt x="0" y="0"/>
                      </a:lnTo>
                      <a:lnTo>
                        <a:pt x="293" y="131"/>
                      </a:lnTo>
                      <a:lnTo>
                        <a:pt x="293" y="320"/>
                      </a:lnTo>
                      <a:lnTo>
                        <a:pt x="0" y="189"/>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2" name="Freeform 42">
                  <a:extLst>
                    <a:ext uri="{FF2B5EF4-FFF2-40B4-BE49-F238E27FC236}">
                      <a16:creationId xmlns:a16="http://schemas.microsoft.com/office/drawing/2014/main" id="{DF24C533-6F32-4024-B3A0-7E3D87CA49B0}"/>
                    </a:ext>
                  </a:extLst>
                </p:cNvPr>
                <p:cNvSpPr>
                  <a:spLocks/>
                </p:cNvSpPr>
                <p:nvPr/>
              </p:nvSpPr>
              <p:spPr bwMode="auto">
                <a:xfrm>
                  <a:off x="1906" y="3067"/>
                  <a:ext cx="261" cy="285"/>
                </a:xfrm>
                <a:custGeom>
                  <a:avLst/>
                  <a:gdLst>
                    <a:gd name="T0" fmla="*/ 0 w 293"/>
                    <a:gd name="T1" fmla="*/ 0 h 320"/>
                    <a:gd name="T2" fmla="*/ 0 w 293"/>
                    <a:gd name="T3" fmla="*/ 0 h 320"/>
                    <a:gd name="T4" fmla="*/ 293 w 293"/>
                    <a:gd name="T5" fmla="*/ 131 h 320"/>
                    <a:gd name="T6" fmla="*/ 293 w 293"/>
                    <a:gd name="T7" fmla="*/ 320 h 320"/>
                    <a:gd name="T8" fmla="*/ 0 w 293"/>
                    <a:gd name="T9" fmla="*/ 189 h 320"/>
                    <a:gd name="T10" fmla="*/ 0 w 293"/>
                    <a:gd name="T11" fmla="*/ 0 h 320"/>
                    <a:gd name="T12" fmla="*/ 0 w 293"/>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293" h="320">
                      <a:moveTo>
                        <a:pt x="0" y="0"/>
                      </a:moveTo>
                      <a:lnTo>
                        <a:pt x="0" y="0"/>
                      </a:lnTo>
                      <a:lnTo>
                        <a:pt x="293" y="131"/>
                      </a:lnTo>
                      <a:lnTo>
                        <a:pt x="293" y="320"/>
                      </a:lnTo>
                      <a:lnTo>
                        <a:pt x="0" y="189"/>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3" name="Freeform 43">
                  <a:extLst>
                    <a:ext uri="{FF2B5EF4-FFF2-40B4-BE49-F238E27FC236}">
                      <a16:creationId xmlns:a16="http://schemas.microsoft.com/office/drawing/2014/main" id="{6752CBA5-D8F4-4FD6-9845-266672FFF26D}"/>
                    </a:ext>
                  </a:extLst>
                </p:cNvPr>
                <p:cNvSpPr>
                  <a:spLocks/>
                </p:cNvSpPr>
                <p:nvPr/>
              </p:nvSpPr>
              <p:spPr bwMode="auto">
                <a:xfrm>
                  <a:off x="2465" y="3114"/>
                  <a:ext cx="154" cy="286"/>
                </a:xfrm>
                <a:custGeom>
                  <a:avLst/>
                  <a:gdLst>
                    <a:gd name="T0" fmla="*/ 0 w 173"/>
                    <a:gd name="T1" fmla="*/ 0 h 320"/>
                    <a:gd name="T2" fmla="*/ 0 w 173"/>
                    <a:gd name="T3" fmla="*/ 0 h 320"/>
                    <a:gd name="T4" fmla="*/ 173 w 173"/>
                    <a:gd name="T5" fmla="*/ 133 h 320"/>
                    <a:gd name="T6" fmla="*/ 173 w 173"/>
                    <a:gd name="T7" fmla="*/ 320 h 320"/>
                    <a:gd name="T8" fmla="*/ 0 w 173"/>
                    <a:gd name="T9" fmla="*/ 179 h 320"/>
                    <a:gd name="T10" fmla="*/ 0 w 173"/>
                    <a:gd name="T11" fmla="*/ 0 h 320"/>
                    <a:gd name="T12" fmla="*/ 0 w 173"/>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173" h="320">
                      <a:moveTo>
                        <a:pt x="0" y="0"/>
                      </a:moveTo>
                      <a:lnTo>
                        <a:pt x="0" y="0"/>
                      </a:lnTo>
                      <a:lnTo>
                        <a:pt x="173" y="133"/>
                      </a:lnTo>
                      <a:lnTo>
                        <a:pt x="173" y="320"/>
                      </a:lnTo>
                      <a:lnTo>
                        <a:pt x="0" y="179"/>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4" name="Freeform 44">
                  <a:extLst>
                    <a:ext uri="{FF2B5EF4-FFF2-40B4-BE49-F238E27FC236}">
                      <a16:creationId xmlns:a16="http://schemas.microsoft.com/office/drawing/2014/main" id="{1CDBF1FD-E6DC-4BAB-AD61-85FB45950BC1}"/>
                    </a:ext>
                  </a:extLst>
                </p:cNvPr>
                <p:cNvSpPr>
                  <a:spLocks/>
                </p:cNvSpPr>
                <p:nvPr/>
              </p:nvSpPr>
              <p:spPr bwMode="auto">
                <a:xfrm>
                  <a:off x="2465" y="3114"/>
                  <a:ext cx="154" cy="286"/>
                </a:xfrm>
                <a:custGeom>
                  <a:avLst/>
                  <a:gdLst>
                    <a:gd name="T0" fmla="*/ 0 w 173"/>
                    <a:gd name="T1" fmla="*/ 0 h 320"/>
                    <a:gd name="T2" fmla="*/ 0 w 173"/>
                    <a:gd name="T3" fmla="*/ 0 h 320"/>
                    <a:gd name="T4" fmla="*/ 173 w 173"/>
                    <a:gd name="T5" fmla="*/ 133 h 320"/>
                    <a:gd name="T6" fmla="*/ 173 w 173"/>
                    <a:gd name="T7" fmla="*/ 320 h 320"/>
                    <a:gd name="T8" fmla="*/ 0 w 173"/>
                    <a:gd name="T9" fmla="*/ 179 h 320"/>
                    <a:gd name="T10" fmla="*/ 0 w 173"/>
                    <a:gd name="T11" fmla="*/ 0 h 320"/>
                    <a:gd name="T12" fmla="*/ 0 w 173"/>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173" h="320">
                      <a:moveTo>
                        <a:pt x="0" y="0"/>
                      </a:moveTo>
                      <a:lnTo>
                        <a:pt x="0" y="0"/>
                      </a:lnTo>
                      <a:lnTo>
                        <a:pt x="173" y="133"/>
                      </a:lnTo>
                      <a:lnTo>
                        <a:pt x="173" y="320"/>
                      </a:lnTo>
                      <a:lnTo>
                        <a:pt x="0" y="179"/>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5" name="Freeform 45">
                  <a:extLst>
                    <a:ext uri="{FF2B5EF4-FFF2-40B4-BE49-F238E27FC236}">
                      <a16:creationId xmlns:a16="http://schemas.microsoft.com/office/drawing/2014/main" id="{D4A671B4-3867-4370-94A9-2604DE70A9B1}"/>
                    </a:ext>
                  </a:extLst>
                </p:cNvPr>
                <p:cNvSpPr>
                  <a:spLocks/>
                </p:cNvSpPr>
                <p:nvPr/>
              </p:nvSpPr>
              <p:spPr bwMode="auto">
                <a:xfrm>
                  <a:off x="2690" y="3352"/>
                  <a:ext cx="71" cy="214"/>
                </a:xfrm>
                <a:custGeom>
                  <a:avLst/>
                  <a:gdLst>
                    <a:gd name="T0" fmla="*/ 0 w 80"/>
                    <a:gd name="T1" fmla="*/ 0 h 240"/>
                    <a:gd name="T2" fmla="*/ 0 w 80"/>
                    <a:gd name="T3" fmla="*/ 0 h 240"/>
                    <a:gd name="T4" fmla="*/ 80 w 80"/>
                    <a:gd name="T5" fmla="*/ 48 h 240"/>
                    <a:gd name="T6" fmla="*/ 80 w 80"/>
                    <a:gd name="T7" fmla="*/ 240 h 240"/>
                    <a:gd name="T8" fmla="*/ 0 w 80"/>
                    <a:gd name="T9" fmla="*/ 190 h 240"/>
                    <a:gd name="T10" fmla="*/ 0 w 80"/>
                    <a:gd name="T11" fmla="*/ 0 h 240"/>
                    <a:gd name="T12" fmla="*/ 0 w 80"/>
                    <a:gd name="T13" fmla="*/ 0 h 240"/>
                  </a:gdLst>
                  <a:ahLst/>
                  <a:cxnLst>
                    <a:cxn ang="0">
                      <a:pos x="T0" y="T1"/>
                    </a:cxn>
                    <a:cxn ang="0">
                      <a:pos x="T2" y="T3"/>
                    </a:cxn>
                    <a:cxn ang="0">
                      <a:pos x="T4" y="T5"/>
                    </a:cxn>
                    <a:cxn ang="0">
                      <a:pos x="T6" y="T7"/>
                    </a:cxn>
                    <a:cxn ang="0">
                      <a:pos x="T8" y="T9"/>
                    </a:cxn>
                    <a:cxn ang="0">
                      <a:pos x="T10" y="T11"/>
                    </a:cxn>
                    <a:cxn ang="0">
                      <a:pos x="T12" y="T13"/>
                    </a:cxn>
                  </a:cxnLst>
                  <a:rect l="0" t="0" r="r" b="b"/>
                  <a:pathLst>
                    <a:path w="80" h="240">
                      <a:moveTo>
                        <a:pt x="0" y="0"/>
                      </a:moveTo>
                      <a:lnTo>
                        <a:pt x="0" y="0"/>
                      </a:lnTo>
                      <a:lnTo>
                        <a:pt x="80" y="48"/>
                      </a:lnTo>
                      <a:lnTo>
                        <a:pt x="80" y="240"/>
                      </a:lnTo>
                      <a:lnTo>
                        <a:pt x="0" y="190"/>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6" name="Freeform 46">
                  <a:extLst>
                    <a:ext uri="{FF2B5EF4-FFF2-40B4-BE49-F238E27FC236}">
                      <a16:creationId xmlns:a16="http://schemas.microsoft.com/office/drawing/2014/main" id="{42E78C75-67C5-4766-9A8E-38AB4CA820E8}"/>
                    </a:ext>
                  </a:extLst>
                </p:cNvPr>
                <p:cNvSpPr>
                  <a:spLocks/>
                </p:cNvSpPr>
                <p:nvPr/>
              </p:nvSpPr>
              <p:spPr bwMode="auto">
                <a:xfrm>
                  <a:off x="2690" y="3352"/>
                  <a:ext cx="71" cy="214"/>
                </a:xfrm>
                <a:custGeom>
                  <a:avLst/>
                  <a:gdLst>
                    <a:gd name="T0" fmla="*/ 0 w 80"/>
                    <a:gd name="T1" fmla="*/ 0 h 240"/>
                    <a:gd name="T2" fmla="*/ 0 w 80"/>
                    <a:gd name="T3" fmla="*/ 0 h 240"/>
                    <a:gd name="T4" fmla="*/ 80 w 80"/>
                    <a:gd name="T5" fmla="*/ 48 h 240"/>
                    <a:gd name="T6" fmla="*/ 80 w 80"/>
                    <a:gd name="T7" fmla="*/ 240 h 240"/>
                    <a:gd name="T8" fmla="*/ 0 w 80"/>
                    <a:gd name="T9" fmla="*/ 190 h 240"/>
                    <a:gd name="T10" fmla="*/ 0 w 80"/>
                    <a:gd name="T11" fmla="*/ 0 h 240"/>
                    <a:gd name="T12" fmla="*/ 0 w 80"/>
                    <a:gd name="T13" fmla="*/ 0 h 240"/>
                  </a:gdLst>
                  <a:ahLst/>
                  <a:cxnLst>
                    <a:cxn ang="0">
                      <a:pos x="T0" y="T1"/>
                    </a:cxn>
                    <a:cxn ang="0">
                      <a:pos x="T2" y="T3"/>
                    </a:cxn>
                    <a:cxn ang="0">
                      <a:pos x="T4" y="T5"/>
                    </a:cxn>
                    <a:cxn ang="0">
                      <a:pos x="T6" y="T7"/>
                    </a:cxn>
                    <a:cxn ang="0">
                      <a:pos x="T8" y="T9"/>
                    </a:cxn>
                    <a:cxn ang="0">
                      <a:pos x="T10" y="T11"/>
                    </a:cxn>
                    <a:cxn ang="0">
                      <a:pos x="T12" y="T13"/>
                    </a:cxn>
                  </a:cxnLst>
                  <a:rect l="0" t="0" r="r" b="b"/>
                  <a:pathLst>
                    <a:path w="80" h="240">
                      <a:moveTo>
                        <a:pt x="0" y="0"/>
                      </a:moveTo>
                      <a:lnTo>
                        <a:pt x="0" y="0"/>
                      </a:lnTo>
                      <a:lnTo>
                        <a:pt x="80" y="48"/>
                      </a:lnTo>
                      <a:lnTo>
                        <a:pt x="80" y="240"/>
                      </a:lnTo>
                      <a:lnTo>
                        <a:pt x="0" y="190"/>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7" name="Freeform 47">
                  <a:extLst>
                    <a:ext uri="{FF2B5EF4-FFF2-40B4-BE49-F238E27FC236}">
                      <a16:creationId xmlns:a16="http://schemas.microsoft.com/office/drawing/2014/main" id="{C7EE709F-6331-44B8-9BD0-D114AFFBF764}"/>
                    </a:ext>
                  </a:extLst>
                </p:cNvPr>
                <p:cNvSpPr>
                  <a:spLocks/>
                </p:cNvSpPr>
                <p:nvPr/>
              </p:nvSpPr>
              <p:spPr bwMode="auto">
                <a:xfrm>
                  <a:off x="3046" y="3566"/>
                  <a:ext cx="178" cy="226"/>
                </a:xfrm>
                <a:custGeom>
                  <a:avLst/>
                  <a:gdLst>
                    <a:gd name="T0" fmla="*/ 0 w 200"/>
                    <a:gd name="T1" fmla="*/ 0 h 253"/>
                    <a:gd name="T2" fmla="*/ 0 w 200"/>
                    <a:gd name="T3" fmla="*/ 0 h 253"/>
                    <a:gd name="T4" fmla="*/ 200 w 200"/>
                    <a:gd name="T5" fmla="*/ 65 h 253"/>
                    <a:gd name="T6" fmla="*/ 200 w 200"/>
                    <a:gd name="T7" fmla="*/ 253 h 253"/>
                    <a:gd name="T8" fmla="*/ 0 w 200"/>
                    <a:gd name="T9" fmla="*/ 185 h 253"/>
                    <a:gd name="T10" fmla="*/ 0 w 200"/>
                    <a:gd name="T11" fmla="*/ 0 h 253"/>
                    <a:gd name="T12" fmla="*/ 0 w 200"/>
                    <a:gd name="T13" fmla="*/ 0 h 253"/>
                  </a:gdLst>
                  <a:ahLst/>
                  <a:cxnLst>
                    <a:cxn ang="0">
                      <a:pos x="T0" y="T1"/>
                    </a:cxn>
                    <a:cxn ang="0">
                      <a:pos x="T2" y="T3"/>
                    </a:cxn>
                    <a:cxn ang="0">
                      <a:pos x="T4" y="T5"/>
                    </a:cxn>
                    <a:cxn ang="0">
                      <a:pos x="T6" y="T7"/>
                    </a:cxn>
                    <a:cxn ang="0">
                      <a:pos x="T8" y="T9"/>
                    </a:cxn>
                    <a:cxn ang="0">
                      <a:pos x="T10" y="T11"/>
                    </a:cxn>
                    <a:cxn ang="0">
                      <a:pos x="T12" y="T13"/>
                    </a:cxn>
                  </a:cxnLst>
                  <a:rect l="0" t="0" r="r" b="b"/>
                  <a:pathLst>
                    <a:path w="200" h="253">
                      <a:moveTo>
                        <a:pt x="0" y="0"/>
                      </a:moveTo>
                      <a:lnTo>
                        <a:pt x="0" y="0"/>
                      </a:lnTo>
                      <a:lnTo>
                        <a:pt x="200" y="65"/>
                      </a:lnTo>
                      <a:lnTo>
                        <a:pt x="200" y="253"/>
                      </a:lnTo>
                      <a:lnTo>
                        <a:pt x="0" y="185"/>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8" name="Freeform 48">
                  <a:extLst>
                    <a:ext uri="{FF2B5EF4-FFF2-40B4-BE49-F238E27FC236}">
                      <a16:creationId xmlns:a16="http://schemas.microsoft.com/office/drawing/2014/main" id="{20976B68-3175-4E1D-B9F8-22E708118E7A}"/>
                    </a:ext>
                  </a:extLst>
                </p:cNvPr>
                <p:cNvSpPr>
                  <a:spLocks/>
                </p:cNvSpPr>
                <p:nvPr/>
              </p:nvSpPr>
              <p:spPr bwMode="auto">
                <a:xfrm>
                  <a:off x="3046" y="3566"/>
                  <a:ext cx="178" cy="226"/>
                </a:xfrm>
                <a:custGeom>
                  <a:avLst/>
                  <a:gdLst>
                    <a:gd name="T0" fmla="*/ 0 w 200"/>
                    <a:gd name="T1" fmla="*/ 0 h 253"/>
                    <a:gd name="T2" fmla="*/ 0 w 200"/>
                    <a:gd name="T3" fmla="*/ 0 h 253"/>
                    <a:gd name="T4" fmla="*/ 200 w 200"/>
                    <a:gd name="T5" fmla="*/ 65 h 253"/>
                    <a:gd name="T6" fmla="*/ 200 w 200"/>
                    <a:gd name="T7" fmla="*/ 253 h 253"/>
                    <a:gd name="T8" fmla="*/ 0 w 200"/>
                    <a:gd name="T9" fmla="*/ 185 h 253"/>
                    <a:gd name="T10" fmla="*/ 0 w 200"/>
                    <a:gd name="T11" fmla="*/ 0 h 253"/>
                    <a:gd name="T12" fmla="*/ 0 w 200"/>
                    <a:gd name="T13" fmla="*/ 0 h 253"/>
                  </a:gdLst>
                  <a:ahLst/>
                  <a:cxnLst>
                    <a:cxn ang="0">
                      <a:pos x="T0" y="T1"/>
                    </a:cxn>
                    <a:cxn ang="0">
                      <a:pos x="T2" y="T3"/>
                    </a:cxn>
                    <a:cxn ang="0">
                      <a:pos x="T4" y="T5"/>
                    </a:cxn>
                    <a:cxn ang="0">
                      <a:pos x="T6" y="T7"/>
                    </a:cxn>
                    <a:cxn ang="0">
                      <a:pos x="T8" y="T9"/>
                    </a:cxn>
                    <a:cxn ang="0">
                      <a:pos x="T10" y="T11"/>
                    </a:cxn>
                    <a:cxn ang="0">
                      <a:pos x="T12" y="T13"/>
                    </a:cxn>
                  </a:cxnLst>
                  <a:rect l="0" t="0" r="r" b="b"/>
                  <a:pathLst>
                    <a:path w="200" h="253">
                      <a:moveTo>
                        <a:pt x="0" y="0"/>
                      </a:moveTo>
                      <a:lnTo>
                        <a:pt x="0" y="0"/>
                      </a:lnTo>
                      <a:lnTo>
                        <a:pt x="200" y="65"/>
                      </a:lnTo>
                      <a:lnTo>
                        <a:pt x="200" y="253"/>
                      </a:lnTo>
                      <a:lnTo>
                        <a:pt x="0" y="185"/>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9" name="Freeform 49">
                  <a:extLst>
                    <a:ext uri="{FF2B5EF4-FFF2-40B4-BE49-F238E27FC236}">
                      <a16:creationId xmlns:a16="http://schemas.microsoft.com/office/drawing/2014/main" id="{6A211687-CBA4-4E11-B3A7-098714DFED35}"/>
                    </a:ext>
                  </a:extLst>
                </p:cNvPr>
                <p:cNvSpPr>
                  <a:spLocks/>
                </p:cNvSpPr>
                <p:nvPr/>
              </p:nvSpPr>
              <p:spPr bwMode="auto">
                <a:xfrm>
                  <a:off x="2915" y="3364"/>
                  <a:ext cx="131" cy="368"/>
                </a:xfrm>
                <a:custGeom>
                  <a:avLst/>
                  <a:gdLst>
                    <a:gd name="T0" fmla="*/ 0 w 147"/>
                    <a:gd name="T1" fmla="*/ 0 h 413"/>
                    <a:gd name="T2" fmla="*/ 0 w 147"/>
                    <a:gd name="T3" fmla="*/ 0 h 413"/>
                    <a:gd name="T4" fmla="*/ 147 w 147"/>
                    <a:gd name="T5" fmla="*/ 223 h 413"/>
                    <a:gd name="T6" fmla="*/ 147 w 147"/>
                    <a:gd name="T7" fmla="*/ 413 h 413"/>
                    <a:gd name="T8" fmla="*/ 0 w 147"/>
                    <a:gd name="T9" fmla="*/ 192 h 413"/>
                    <a:gd name="T10" fmla="*/ 0 w 147"/>
                    <a:gd name="T11" fmla="*/ 0 h 413"/>
                    <a:gd name="T12" fmla="*/ 0 w 147"/>
                    <a:gd name="T13" fmla="*/ 0 h 413"/>
                  </a:gdLst>
                  <a:ahLst/>
                  <a:cxnLst>
                    <a:cxn ang="0">
                      <a:pos x="T0" y="T1"/>
                    </a:cxn>
                    <a:cxn ang="0">
                      <a:pos x="T2" y="T3"/>
                    </a:cxn>
                    <a:cxn ang="0">
                      <a:pos x="T4" y="T5"/>
                    </a:cxn>
                    <a:cxn ang="0">
                      <a:pos x="T6" y="T7"/>
                    </a:cxn>
                    <a:cxn ang="0">
                      <a:pos x="T8" y="T9"/>
                    </a:cxn>
                    <a:cxn ang="0">
                      <a:pos x="T10" y="T11"/>
                    </a:cxn>
                    <a:cxn ang="0">
                      <a:pos x="T12" y="T13"/>
                    </a:cxn>
                  </a:cxnLst>
                  <a:rect l="0" t="0" r="r" b="b"/>
                  <a:pathLst>
                    <a:path w="147" h="413">
                      <a:moveTo>
                        <a:pt x="0" y="0"/>
                      </a:moveTo>
                      <a:lnTo>
                        <a:pt x="0" y="0"/>
                      </a:lnTo>
                      <a:lnTo>
                        <a:pt x="147" y="223"/>
                      </a:lnTo>
                      <a:lnTo>
                        <a:pt x="147" y="413"/>
                      </a:lnTo>
                      <a:lnTo>
                        <a:pt x="0" y="192"/>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0" name="Freeform 50">
                  <a:extLst>
                    <a:ext uri="{FF2B5EF4-FFF2-40B4-BE49-F238E27FC236}">
                      <a16:creationId xmlns:a16="http://schemas.microsoft.com/office/drawing/2014/main" id="{AF184ABD-A16D-4520-BD56-31694813596C}"/>
                    </a:ext>
                  </a:extLst>
                </p:cNvPr>
                <p:cNvSpPr>
                  <a:spLocks/>
                </p:cNvSpPr>
                <p:nvPr/>
              </p:nvSpPr>
              <p:spPr bwMode="auto">
                <a:xfrm>
                  <a:off x="2915" y="3364"/>
                  <a:ext cx="131" cy="368"/>
                </a:xfrm>
                <a:custGeom>
                  <a:avLst/>
                  <a:gdLst>
                    <a:gd name="T0" fmla="*/ 0 w 147"/>
                    <a:gd name="T1" fmla="*/ 0 h 413"/>
                    <a:gd name="T2" fmla="*/ 0 w 147"/>
                    <a:gd name="T3" fmla="*/ 0 h 413"/>
                    <a:gd name="T4" fmla="*/ 147 w 147"/>
                    <a:gd name="T5" fmla="*/ 223 h 413"/>
                    <a:gd name="T6" fmla="*/ 147 w 147"/>
                    <a:gd name="T7" fmla="*/ 413 h 413"/>
                    <a:gd name="T8" fmla="*/ 0 w 147"/>
                    <a:gd name="T9" fmla="*/ 192 h 413"/>
                    <a:gd name="T10" fmla="*/ 0 w 147"/>
                    <a:gd name="T11" fmla="*/ 0 h 413"/>
                    <a:gd name="T12" fmla="*/ 0 w 147"/>
                    <a:gd name="T13" fmla="*/ 0 h 413"/>
                  </a:gdLst>
                  <a:ahLst/>
                  <a:cxnLst>
                    <a:cxn ang="0">
                      <a:pos x="T0" y="T1"/>
                    </a:cxn>
                    <a:cxn ang="0">
                      <a:pos x="T2" y="T3"/>
                    </a:cxn>
                    <a:cxn ang="0">
                      <a:pos x="T4" y="T5"/>
                    </a:cxn>
                    <a:cxn ang="0">
                      <a:pos x="T6" y="T7"/>
                    </a:cxn>
                    <a:cxn ang="0">
                      <a:pos x="T8" y="T9"/>
                    </a:cxn>
                    <a:cxn ang="0">
                      <a:pos x="T10" y="T11"/>
                    </a:cxn>
                    <a:cxn ang="0">
                      <a:pos x="T12" y="T13"/>
                    </a:cxn>
                  </a:cxnLst>
                  <a:rect l="0" t="0" r="r" b="b"/>
                  <a:pathLst>
                    <a:path w="147" h="413">
                      <a:moveTo>
                        <a:pt x="0" y="0"/>
                      </a:moveTo>
                      <a:lnTo>
                        <a:pt x="0" y="0"/>
                      </a:lnTo>
                      <a:lnTo>
                        <a:pt x="147" y="223"/>
                      </a:lnTo>
                      <a:lnTo>
                        <a:pt x="147" y="413"/>
                      </a:lnTo>
                      <a:lnTo>
                        <a:pt x="0" y="192"/>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1" name="Freeform 51">
                  <a:extLst>
                    <a:ext uri="{FF2B5EF4-FFF2-40B4-BE49-F238E27FC236}">
                      <a16:creationId xmlns:a16="http://schemas.microsoft.com/office/drawing/2014/main" id="{231D63B1-C996-49AB-9609-C1C4154FA177}"/>
                    </a:ext>
                  </a:extLst>
                </p:cNvPr>
                <p:cNvSpPr>
                  <a:spLocks/>
                </p:cNvSpPr>
                <p:nvPr/>
              </p:nvSpPr>
              <p:spPr bwMode="auto">
                <a:xfrm>
                  <a:off x="3937" y="1807"/>
                  <a:ext cx="83" cy="262"/>
                </a:xfrm>
                <a:custGeom>
                  <a:avLst/>
                  <a:gdLst>
                    <a:gd name="T0" fmla="*/ 93 w 93"/>
                    <a:gd name="T1" fmla="*/ 0 h 294"/>
                    <a:gd name="T2" fmla="*/ 93 w 93"/>
                    <a:gd name="T3" fmla="*/ 0 h 294"/>
                    <a:gd name="T4" fmla="*/ 93 w 93"/>
                    <a:gd name="T5" fmla="*/ 191 h 294"/>
                    <a:gd name="T6" fmla="*/ 0 w 93"/>
                    <a:gd name="T7" fmla="*/ 294 h 294"/>
                    <a:gd name="T8" fmla="*/ 0 w 93"/>
                    <a:gd name="T9" fmla="*/ 100 h 294"/>
                    <a:gd name="T10" fmla="*/ 93 w 93"/>
                    <a:gd name="T11" fmla="*/ 0 h 294"/>
                    <a:gd name="T12" fmla="*/ 93 w 93"/>
                    <a:gd name="T13" fmla="*/ 0 h 294"/>
                  </a:gdLst>
                  <a:ahLst/>
                  <a:cxnLst>
                    <a:cxn ang="0">
                      <a:pos x="T0" y="T1"/>
                    </a:cxn>
                    <a:cxn ang="0">
                      <a:pos x="T2" y="T3"/>
                    </a:cxn>
                    <a:cxn ang="0">
                      <a:pos x="T4" y="T5"/>
                    </a:cxn>
                    <a:cxn ang="0">
                      <a:pos x="T6" y="T7"/>
                    </a:cxn>
                    <a:cxn ang="0">
                      <a:pos x="T8" y="T9"/>
                    </a:cxn>
                    <a:cxn ang="0">
                      <a:pos x="T10" y="T11"/>
                    </a:cxn>
                    <a:cxn ang="0">
                      <a:pos x="T12" y="T13"/>
                    </a:cxn>
                  </a:cxnLst>
                  <a:rect l="0" t="0" r="r" b="b"/>
                  <a:pathLst>
                    <a:path w="93" h="294">
                      <a:moveTo>
                        <a:pt x="93" y="0"/>
                      </a:moveTo>
                      <a:lnTo>
                        <a:pt x="93" y="0"/>
                      </a:lnTo>
                      <a:lnTo>
                        <a:pt x="93" y="191"/>
                      </a:lnTo>
                      <a:lnTo>
                        <a:pt x="0" y="294"/>
                      </a:lnTo>
                      <a:lnTo>
                        <a:pt x="0" y="100"/>
                      </a:lnTo>
                      <a:lnTo>
                        <a:pt x="93" y="0"/>
                      </a:lnTo>
                      <a:lnTo>
                        <a:pt x="93"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2" name="Freeform 52">
                  <a:extLst>
                    <a:ext uri="{FF2B5EF4-FFF2-40B4-BE49-F238E27FC236}">
                      <a16:creationId xmlns:a16="http://schemas.microsoft.com/office/drawing/2014/main" id="{C0E78E56-2D06-4322-81CD-86C32790C7E5}"/>
                    </a:ext>
                  </a:extLst>
                </p:cNvPr>
                <p:cNvSpPr>
                  <a:spLocks/>
                </p:cNvSpPr>
                <p:nvPr/>
              </p:nvSpPr>
              <p:spPr bwMode="auto">
                <a:xfrm>
                  <a:off x="3937" y="1807"/>
                  <a:ext cx="83" cy="262"/>
                </a:xfrm>
                <a:custGeom>
                  <a:avLst/>
                  <a:gdLst>
                    <a:gd name="T0" fmla="*/ 93 w 93"/>
                    <a:gd name="T1" fmla="*/ 0 h 294"/>
                    <a:gd name="T2" fmla="*/ 93 w 93"/>
                    <a:gd name="T3" fmla="*/ 0 h 294"/>
                    <a:gd name="T4" fmla="*/ 93 w 93"/>
                    <a:gd name="T5" fmla="*/ 191 h 294"/>
                    <a:gd name="T6" fmla="*/ 0 w 93"/>
                    <a:gd name="T7" fmla="*/ 294 h 294"/>
                    <a:gd name="T8" fmla="*/ 0 w 93"/>
                    <a:gd name="T9" fmla="*/ 100 h 294"/>
                    <a:gd name="T10" fmla="*/ 93 w 93"/>
                    <a:gd name="T11" fmla="*/ 0 h 294"/>
                    <a:gd name="T12" fmla="*/ 93 w 93"/>
                    <a:gd name="T13" fmla="*/ 0 h 294"/>
                  </a:gdLst>
                  <a:ahLst/>
                  <a:cxnLst>
                    <a:cxn ang="0">
                      <a:pos x="T0" y="T1"/>
                    </a:cxn>
                    <a:cxn ang="0">
                      <a:pos x="T2" y="T3"/>
                    </a:cxn>
                    <a:cxn ang="0">
                      <a:pos x="T4" y="T5"/>
                    </a:cxn>
                    <a:cxn ang="0">
                      <a:pos x="T6" y="T7"/>
                    </a:cxn>
                    <a:cxn ang="0">
                      <a:pos x="T8" y="T9"/>
                    </a:cxn>
                    <a:cxn ang="0">
                      <a:pos x="T10" y="T11"/>
                    </a:cxn>
                    <a:cxn ang="0">
                      <a:pos x="T12" y="T13"/>
                    </a:cxn>
                  </a:cxnLst>
                  <a:rect l="0" t="0" r="r" b="b"/>
                  <a:pathLst>
                    <a:path w="93" h="294">
                      <a:moveTo>
                        <a:pt x="93" y="0"/>
                      </a:moveTo>
                      <a:lnTo>
                        <a:pt x="93" y="0"/>
                      </a:lnTo>
                      <a:lnTo>
                        <a:pt x="93" y="191"/>
                      </a:lnTo>
                      <a:lnTo>
                        <a:pt x="0" y="294"/>
                      </a:lnTo>
                      <a:lnTo>
                        <a:pt x="0" y="100"/>
                      </a:lnTo>
                      <a:lnTo>
                        <a:pt x="93" y="0"/>
                      </a:lnTo>
                      <a:lnTo>
                        <a:pt x="93"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3" name="Freeform 53">
                  <a:extLst>
                    <a:ext uri="{FF2B5EF4-FFF2-40B4-BE49-F238E27FC236}">
                      <a16:creationId xmlns:a16="http://schemas.microsoft.com/office/drawing/2014/main" id="{94EB03CC-976C-46A2-B96F-64D723834F89}"/>
                    </a:ext>
                  </a:extLst>
                </p:cNvPr>
                <p:cNvSpPr>
                  <a:spLocks/>
                </p:cNvSpPr>
                <p:nvPr/>
              </p:nvSpPr>
              <p:spPr bwMode="auto">
                <a:xfrm>
                  <a:off x="3937" y="1985"/>
                  <a:ext cx="24" cy="202"/>
                </a:xfrm>
                <a:custGeom>
                  <a:avLst/>
                  <a:gdLst>
                    <a:gd name="T0" fmla="*/ 27 w 27"/>
                    <a:gd name="T1" fmla="*/ 0 h 227"/>
                    <a:gd name="T2" fmla="*/ 27 w 27"/>
                    <a:gd name="T3" fmla="*/ 0 h 227"/>
                    <a:gd name="T4" fmla="*/ 27 w 27"/>
                    <a:gd name="T5" fmla="*/ 184 h 227"/>
                    <a:gd name="T6" fmla="*/ 21 w 27"/>
                    <a:gd name="T7" fmla="*/ 227 h 227"/>
                    <a:gd name="T8" fmla="*/ 0 w 27"/>
                    <a:gd name="T9" fmla="*/ 179 h 227"/>
                    <a:gd name="T10" fmla="*/ 27 w 27"/>
                    <a:gd name="T11" fmla="*/ 0 h 227"/>
                    <a:gd name="T12" fmla="*/ 27 w 27"/>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27" h="227">
                      <a:moveTo>
                        <a:pt x="27" y="0"/>
                      </a:moveTo>
                      <a:lnTo>
                        <a:pt x="27" y="0"/>
                      </a:lnTo>
                      <a:lnTo>
                        <a:pt x="27" y="184"/>
                      </a:lnTo>
                      <a:lnTo>
                        <a:pt x="21" y="227"/>
                      </a:lnTo>
                      <a:lnTo>
                        <a:pt x="0" y="179"/>
                      </a:lnTo>
                      <a:lnTo>
                        <a:pt x="27" y="0"/>
                      </a:lnTo>
                      <a:lnTo>
                        <a:pt x="27"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4" name="Freeform 54">
                  <a:extLst>
                    <a:ext uri="{FF2B5EF4-FFF2-40B4-BE49-F238E27FC236}">
                      <a16:creationId xmlns:a16="http://schemas.microsoft.com/office/drawing/2014/main" id="{C028F8B1-6C18-4709-ADA4-D5B790C1EE49}"/>
                    </a:ext>
                  </a:extLst>
                </p:cNvPr>
                <p:cNvSpPr>
                  <a:spLocks/>
                </p:cNvSpPr>
                <p:nvPr/>
              </p:nvSpPr>
              <p:spPr bwMode="auto">
                <a:xfrm>
                  <a:off x="3937" y="1985"/>
                  <a:ext cx="24" cy="202"/>
                </a:xfrm>
                <a:custGeom>
                  <a:avLst/>
                  <a:gdLst>
                    <a:gd name="T0" fmla="*/ 27 w 27"/>
                    <a:gd name="T1" fmla="*/ 0 h 227"/>
                    <a:gd name="T2" fmla="*/ 27 w 27"/>
                    <a:gd name="T3" fmla="*/ 0 h 227"/>
                    <a:gd name="T4" fmla="*/ 27 w 27"/>
                    <a:gd name="T5" fmla="*/ 184 h 227"/>
                    <a:gd name="T6" fmla="*/ 21 w 27"/>
                    <a:gd name="T7" fmla="*/ 227 h 227"/>
                    <a:gd name="T8" fmla="*/ 0 w 27"/>
                    <a:gd name="T9" fmla="*/ 179 h 227"/>
                    <a:gd name="T10" fmla="*/ 27 w 27"/>
                    <a:gd name="T11" fmla="*/ 0 h 227"/>
                    <a:gd name="T12" fmla="*/ 27 w 27"/>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27" h="227">
                      <a:moveTo>
                        <a:pt x="27" y="0"/>
                      </a:moveTo>
                      <a:lnTo>
                        <a:pt x="27" y="0"/>
                      </a:lnTo>
                      <a:lnTo>
                        <a:pt x="27" y="184"/>
                      </a:lnTo>
                      <a:lnTo>
                        <a:pt x="21" y="227"/>
                      </a:lnTo>
                      <a:lnTo>
                        <a:pt x="0" y="179"/>
                      </a:lnTo>
                      <a:lnTo>
                        <a:pt x="27" y="0"/>
                      </a:lnTo>
                      <a:lnTo>
                        <a:pt x="27"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5" name="Freeform 55">
                  <a:extLst>
                    <a:ext uri="{FF2B5EF4-FFF2-40B4-BE49-F238E27FC236}">
                      <a16:creationId xmlns:a16="http://schemas.microsoft.com/office/drawing/2014/main" id="{CE87E2D5-D050-4EDD-A94F-C0AEFFD843EC}"/>
                    </a:ext>
                  </a:extLst>
                </p:cNvPr>
                <p:cNvSpPr>
                  <a:spLocks/>
                </p:cNvSpPr>
                <p:nvPr/>
              </p:nvSpPr>
              <p:spPr bwMode="auto">
                <a:xfrm>
                  <a:off x="5266" y="2127"/>
                  <a:ext cx="24" cy="60"/>
                </a:xfrm>
                <a:custGeom>
                  <a:avLst/>
                  <a:gdLst>
                    <a:gd name="T0" fmla="*/ 27 w 27"/>
                    <a:gd name="T1" fmla="*/ 0 h 67"/>
                    <a:gd name="T2" fmla="*/ 27 w 27"/>
                    <a:gd name="T3" fmla="*/ 0 h 67"/>
                    <a:gd name="T4" fmla="*/ 0 w 27"/>
                    <a:gd name="T5" fmla="*/ 25 h 67"/>
                    <a:gd name="T6" fmla="*/ 27 w 27"/>
                    <a:gd name="T7" fmla="*/ 67 h 67"/>
                    <a:gd name="T8" fmla="*/ 27 w 27"/>
                    <a:gd name="T9" fmla="*/ 0 h 67"/>
                    <a:gd name="T10" fmla="*/ 27 w 27"/>
                    <a:gd name="T11" fmla="*/ 0 h 67"/>
                  </a:gdLst>
                  <a:ahLst/>
                  <a:cxnLst>
                    <a:cxn ang="0">
                      <a:pos x="T0" y="T1"/>
                    </a:cxn>
                    <a:cxn ang="0">
                      <a:pos x="T2" y="T3"/>
                    </a:cxn>
                    <a:cxn ang="0">
                      <a:pos x="T4" y="T5"/>
                    </a:cxn>
                    <a:cxn ang="0">
                      <a:pos x="T6" y="T7"/>
                    </a:cxn>
                    <a:cxn ang="0">
                      <a:pos x="T8" y="T9"/>
                    </a:cxn>
                    <a:cxn ang="0">
                      <a:pos x="T10" y="T11"/>
                    </a:cxn>
                  </a:cxnLst>
                  <a:rect l="0" t="0" r="r" b="b"/>
                  <a:pathLst>
                    <a:path w="27" h="67">
                      <a:moveTo>
                        <a:pt x="27" y="0"/>
                      </a:moveTo>
                      <a:lnTo>
                        <a:pt x="27" y="0"/>
                      </a:lnTo>
                      <a:lnTo>
                        <a:pt x="0" y="25"/>
                      </a:lnTo>
                      <a:lnTo>
                        <a:pt x="27" y="67"/>
                      </a:lnTo>
                      <a:lnTo>
                        <a:pt x="27" y="0"/>
                      </a:lnTo>
                      <a:lnTo>
                        <a:pt x="27"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6" name="Freeform 56">
                  <a:extLst>
                    <a:ext uri="{FF2B5EF4-FFF2-40B4-BE49-F238E27FC236}">
                      <a16:creationId xmlns:a16="http://schemas.microsoft.com/office/drawing/2014/main" id="{B98E907A-DECC-444A-896D-0B5E2671D966}"/>
                    </a:ext>
                  </a:extLst>
                </p:cNvPr>
                <p:cNvSpPr>
                  <a:spLocks/>
                </p:cNvSpPr>
                <p:nvPr/>
              </p:nvSpPr>
              <p:spPr bwMode="auto">
                <a:xfrm>
                  <a:off x="5266" y="2127"/>
                  <a:ext cx="24" cy="60"/>
                </a:xfrm>
                <a:custGeom>
                  <a:avLst/>
                  <a:gdLst>
                    <a:gd name="T0" fmla="*/ 27 w 27"/>
                    <a:gd name="T1" fmla="*/ 0 h 67"/>
                    <a:gd name="T2" fmla="*/ 27 w 27"/>
                    <a:gd name="T3" fmla="*/ 0 h 67"/>
                    <a:gd name="T4" fmla="*/ 0 w 27"/>
                    <a:gd name="T5" fmla="*/ 25 h 67"/>
                    <a:gd name="T6" fmla="*/ 27 w 27"/>
                    <a:gd name="T7" fmla="*/ 67 h 67"/>
                    <a:gd name="T8" fmla="*/ 27 w 27"/>
                    <a:gd name="T9" fmla="*/ 0 h 67"/>
                    <a:gd name="T10" fmla="*/ 27 w 27"/>
                    <a:gd name="T11" fmla="*/ 0 h 67"/>
                  </a:gdLst>
                  <a:ahLst/>
                  <a:cxnLst>
                    <a:cxn ang="0">
                      <a:pos x="T0" y="T1"/>
                    </a:cxn>
                    <a:cxn ang="0">
                      <a:pos x="T2" y="T3"/>
                    </a:cxn>
                    <a:cxn ang="0">
                      <a:pos x="T4" y="T5"/>
                    </a:cxn>
                    <a:cxn ang="0">
                      <a:pos x="T6" y="T7"/>
                    </a:cxn>
                    <a:cxn ang="0">
                      <a:pos x="T8" y="T9"/>
                    </a:cxn>
                    <a:cxn ang="0">
                      <a:pos x="T10" y="T11"/>
                    </a:cxn>
                  </a:cxnLst>
                  <a:rect l="0" t="0" r="r" b="b"/>
                  <a:pathLst>
                    <a:path w="27" h="67">
                      <a:moveTo>
                        <a:pt x="27" y="0"/>
                      </a:moveTo>
                      <a:lnTo>
                        <a:pt x="27" y="0"/>
                      </a:lnTo>
                      <a:lnTo>
                        <a:pt x="0" y="25"/>
                      </a:lnTo>
                      <a:lnTo>
                        <a:pt x="27" y="67"/>
                      </a:lnTo>
                      <a:lnTo>
                        <a:pt x="27" y="0"/>
                      </a:lnTo>
                      <a:lnTo>
                        <a:pt x="27"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7" name="Freeform 57">
                  <a:extLst>
                    <a:ext uri="{FF2B5EF4-FFF2-40B4-BE49-F238E27FC236}">
                      <a16:creationId xmlns:a16="http://schemas.microsoft.com/office/drawing/2014/main" id="{1C654AA2-467E-4EF5-BF46-270CF03C1857}"/>
                    </a:ext>
                  </a:extLst>
                </p:cNvPr>
                <p:cNvSpPr>
                  <a:spLocks/>
                </p:cNvSpPr>
                <p:nvPr/>
              </p:nvSpPr>
              <p:spPr bwMode="auto">
                <a:xfrm>
                  <a:off x="5350" y="2009"/>
                  <a:ext cx="12" cy="202"/>
                </a:xfrm>
                <a:custGeom>
                  <a:avLst/>
                  <a:gdLst>
                    <a:gd name="T0" fmla="*/ 11 w 13"/>
                    <a:gd name="T1" fmla="*/ 0 h 227"/>
                    <a:gd name="T2" fmla="*/ 11 w 13"/>
                    <a:gd name="T3" fmla="*/ 0 h 227"/>
                    <a:gd name="T4" fmla="*/ 0 w 13"/>
                    <a:gd name="T5" fmla="*/ 36 h 227"/>
                    <a:gd name="T6" fmla="*/ 0 w 13"/>
                    <a:gd name="T7" fmla="*/ 227 h 227"/>
                    <a:gd name="T8" fmla="*/ 13 w 13"/>
                    <a:gd name="T9" fmla="*/ 188 h 227"/>
                    <a:gd name="T10" fmla="*/ 11 w 13"/>
                    <a:gd name="T11" fmla="*/ 0 h 227"/>
                    <a:gd name="T12" fmla="*/ 11 w 13"/>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13" h="227">
                      <a:moveTo>
                        <a:pt x="11" y="0"/>
                      </a:moveTo>
                      <a:lnTo>
                        <a:pt x="11" y="0"/>
                      </a:lnTo>
                      <a:lnTo>
                        <a:pt x="0" y="36"/>
                      </a:lnTo>
                      <a:lnTo>
                        <a:pt x="0" y="227"/>
                      </a:lnTo>
                      <a:lnTo>
                        <a:pt x="13" y="188"/>
                      </a:lnTo>
                      <a:lnTo>
                        <a:pt x="11" y="0"/>
                      </a:lnTo>
                      <a:lnTo>
                        <a:pt x="11"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8" name="Freeform 58">
                  <a:extLst>
                    <a:ext uri="{FF2B5EF4-FFF2-40B4-BE49-F238E27FC236}">
                      <a16:creationId xmlns:a16="http://schemas.microsoft.com/office/drawing/2014/main" id="{9758A55C-15AC-45B0-9F34-41BE4B934200}"/>
                    </a:ext>
                  </a:extLst>
                </p:cNvPr>
                <p:cNvSpPr>
                  <a:spLocks/>
                </p:cNvSpPr>
                <p:nvPr/>
              </p:nvSpPr>
              <p:spPr bwMode="auto">
                <a:xfrm>
                  <a:off x="5350" y="2009"/>
                  <a:ext cx="12" cy="202"/>
                </a:xfrm>
                <a:custGeom>
                  <a:avLst/>
                  <a:gdLst>
                    <a:gd name="T0" fmla="*/ 11 w 13"/>
                    <a:gd name="T1" fmla="*/ 0 h 227"/>
                    <a:gd name="T2" fmla="*/ 11 w 13"/>
                    <a:gd name="T3" fmla="*/ 0 h 227"/>
                    <a:gd name="T4" fmla="*/ 0 w 13"/>
                    <a:gd name="T5" fmla="*/ 36 h 227"/>
                    <a:gd name="T6" fmla="*/ 0 w 13"/>
                    <a:gd name="T7" fmla="*/ 227 h 227"/>
                    <a:gd name="T8" fmla="*/ 13 w 13"/>
                    <a:gd name="T9" fmla="*/ 188 h 227"/>
                    <a:gd name="T10" fmla="*/ 11 w 13"/>
                    <a:gd name="T11" fmla="*/ 0 h 227"/>
                    <a:gd name="T12" fmla="*/ 11 w 13"/>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13" h="227">
                      <a:moveTo>
                        <a:pt x="11" y="0"/>
                      </a:moveTo>
                      <a:lnTo>
                        <a:pt x="11" y="0"/>
                      </a:lnTo>
                      <a:lnTo>
                        <a:pt x="0" y="36"/>
                      </a:lnTo>
                      <a:lnTo>
                        <a:pt x="0" y="227"/>
                      </a:lnTo>
                      <a:lnTo>
                        <a:pt x="13" y="188"/>
                      </a:lnTo>
                      <a:lnTo>
                        <a:pt x="11" y="0"/>
                      </a:lnTo>
                      <a:lnTo>
                        <a:pt x="11"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9" name="Freeform 59">
                  <a:extLst>
                    <a:ext uri="{FF2B5EF4-FFF2-40B4-BE49-F238E27FC236}">
                      <a16:creationId xmlns:a16="http://schemas.microsoft.com/office/drawing/2014/main" id="{53681824-36C5-4340-A63F-9D5FCE41E6E5}"/>
                    </a:ext>
                  </a:extLst>
                </p:cNvPr>
                <p:cNvSpPr>
                  <a:spLocks/>
                </p:cNvSpPr>
                <p:nvPr/>
              </p:nvSpPr>
              <p:spPr bwMode="auto">
                <a:xfrm>
                  <a:off x="5243" y="2199"/>
                  <a:ext cx="47" cy="202"/>
                </a:xfrm>
                <a:custGeom>
                  <a:avLst/>
                  <a:gdLst>
                    <a:gd name="T0" fmla="*/ 0 w 53"/>
                    <a:gd name="T1" fmla="*/ 0 h 227"/>
                    <a:gd name="T2" fmla="*/ 0 w 53"/>
                    <a:gd name="T3" fmla="*/ 0 h 227"/>
                    <a:gd name="T4" fmla="*/ 53 w 53"/>
                    <a:gd name="T5" fmla="*/ 36 h 227"/>
                    <a:gd name="T6" fmla="*/ 53 w 53"/>
                    <a:gd name="T7" fmla="*/ 227 h 227"/>
                    <a:gd name="T8" fmla="*/ 0 w 53"/>
                    <a:gd name="T9" fmla="*/ 194 h 227"/>
                    <a:gd name="T10" fmla="*/ 0 w 53"/>
                    <a:gd name="T11" fmla="*/ 0 h 227"/>
                    <a:gd name="T12" fmla="*/ 0 w 53"/>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53" h="227">
                      <a:moveTo>
                        <a:pt x="0" y="0"/>
                      </a:moveTo>
                      <a:lnTo>
                        <a:pt x="0" y="0"/>
                      </a:lnTo>
                      <a:lnTo>
                        <a:pt x="53" y="36"/>
                      </a:lnTo>
                      <a:lnTo>
                        <a:pt x="53" y="227"/>
                      </a:lnTo>
                      <a:lnTo>
                        <a:pt x="0" y="194"/>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0" name="Freeform 60">
                  <a:extLst>
                    <a:ext uri="{FF2B5EF4-FFF2-40B4-BE49-F238E27FC236}">
                      <a16:creationId xmlns:a16="http://schemas.microsoft.com/office/drawing/2014/main" id="{51C722DA-242C-48A3-ACB0-452DB82A78F8}"/>
                    </a:ext>
                  </a:extLst>
                </p:cNvPr>
                <p:cNvSpPr>
                  <a:spLocks/>
                </p:cNvSpPr>
                <p:nvPr/>
              </p:nvSpPr>
              <p:spPr bwMode="auto">
                <a:xfrm>
                  <a:off x="5243" y="2199"/>
                  <a:ext cx="47" cy="202"/>
                </a:xfrm>
                <a:custGeom>
                  <a:avLst/>
                  <a:gdLst>
                    <a:gd name="T0" fmla="*/ 0 w 53"/>
                    <a:gd name="T1" fmla="*/ 0 h 227"/>
                    <a:gd name="T2" fmla="*/ 0 w 53"/>
                    <a:gd name="T3" fmla="*/ 0 h 227"/>
                    <a:gd name="T4" fmla="*/ 53 w 53"/>
                    <a:gd name="T5" fmla="*/ 36 h 227"/>
                    <a:gd name="T6" fmla="*/ 53 w 53"/>
                    <a:gd name="T7" fmla="*/ 227 h 227"/>
                    <a:gd name="T8" fmla="*/ 0 w 53"/>
                    <a:gd name="T9" fmla="*/ 194 h 227"/>
                    <a:gd name="T10" fmla="*/ 0 w 53"/>
                    <a:gd name="T11" fmla="*/ 0 h 227"/>
                    <a:gd name="T12" fmla="*/ 0 w 53"/>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53" h="227">
                      <a:moveTo>
                        <a:pt x="0" y="0"/>
                      </a:moveTo>
                      <a:lnTo>
                        <a:pt x="0" y="0"/>
                      </a:lnTo>
                      <a:lnTo>
                        <a:pt x="53" y="36"/>
                      </a:lnTo>
                      <a:lnTo>
                        <a:pt x="53" y="227"/>
                      </a:lnTo>
                      <a:lnTo>
                        <a:pt x="0" y="194"/>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1" name="Freeform 61">
                  <a:extLst>
                    <a:ext uri="{FF2B5EF4-FFF2-40B4-BE49-F238E27FC236}">
                      <a16:creationId xmlns:a16="http://schemas.microsoft.com/office/drawing/2014/main" id="{7DBBE783-D8F7-4C78-AF10-5847F44F6A21}"/>
                    </a:ext>
                  </a:extLst>
                </p:cNvPr>
                <p:cNvSpPr>
                  <a:spLocks/>
                </p:cNvSpPr>
                <p:nvPr/>
              </p:nvSpPr>
              <p:spPr bwMode="auto">
                <a:xfrm>
                  <a:off x="5279" y="2009"/>
                  <a:ext cx="83" cy="238"/>
                </a:xfrm>
                <a:custGeom>
                  <a:avLst/>
                  <a:gdLst>
                    <a:gd name="T0" fmla="*/ 0 w 93"/>
                    <a:gd name="T1" fmla="*/ 76 h 267"/>
                    <a:gd name="T2" fmla="*/ 0 w 93"/>
                    <a:gd name="T3" fmla="*/ 76 h 267"/>
                    <a:gd name="T4" fmla="*/ 82 w 93"/>
                    <a:gd name="T5" fmla="*/ 34 h 267"/>
                    <a:gd name="T6" fmla="*/ 93 w 93"/>
                    <a:gd name="T7" fmla="*/ 0 h 267"/>
                    <a:gd name="T8" fmla="*/ 93 w 93"/>
                    <a:gd name="T9" fmla="*/ 184 h 267"/>
                    <a:gd name="T10" fmla="*/ 82 w 93"/>
                    <a:gd name="T11" fmla="*/ 230 h 267"/>
                    <a:gd name="T12" fmla="*/ 0 w 93"/>
                    <a:gd name="T13" fmla="*/ 267 h 267"/>
                    <a:gd name="T14" fmla="*/ 0 w 93"/>
                    <a:gd name="T15" fmla="*/ 76 h 267"/>
                    <a:gd name="T16" fmla="*/ 0 w 93"/>
                    <a:gd name="T17" fmla="*/ 7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67">
                      <a:moveTo>
                        <a:pt x="0" y="76"/>
                      </a:moveTo>
                      <a:lnTo>
                        <a:pt x="0" y="76"/>
                      </a:lnTo>
                      <a:lnTo>
                        <a:pt x="82" y="34"/>
                      </a:lnTo>
                      <a:lnTo>
                        <a:pt x="93" y="0"/>
                      </a:lnTo>
                      <a:lnTo>
                        <a:pt x="93" y="184"/>
                      </a:lnTo>
                      <a:lnTo>
                        <a:pt x="82" y="230"/>
                      </a:lnTo>
                      <a:lnTo>
                        <a:pt x="0" y="267"/>
                      </a:lnTo>
                      <a:lnTo>
                        <a:pt x="0" y="76"/>
                      </a:lnTo>
                      <a:lnTo>
                        <a:pt x="0" y="76"/>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2" name="Freeform 62">
                  <a:extLst>
                    <a:ext uri="{FF2B5EF4-FFF2-40B4-BE49-F238E27FC236}">
                      <a16:creationId xmlns:a16="http://schemas.microsoft.com/office/drawing/2014/main" id="{5E0C728D-ED3A-4B1D-BEC9-6081FA9D1D0F}"/>
                    </a:ext>
                  </a:extLst>
                </p:cNvPr>
                <p:cNvSpPr>
                  <a:spLocks/>
                </p:cNvSpPr>
                <p:nvPr/>
              </p:nvSpPr>
              <p:spPr bwMode="auto">
                <a:xfrm>
                  <a:off x="5279" y="2009"/>
                  <a:ext cx="83" cy="238"/>
                </a:xfrm>
                <a:custGeom>
                  <a:avLst/>
                  <a:gdLst>
                    <a:gd name="T0" fmla="*/ 0 w 93"/>
                    <a:gd name="T1" fmla="*/ 76 h 267"/>
                    <a:gd name="T2" fmla="*/ 0 w 93"/>
                    <a:gd name="T3" fmla="*/ 76 h 267"/>
                    <a:gd name="T4" fmla="*/ 82 w 93"/>
                    <a:gd name="T5" fmla="*/ 34 h 267"/>
                    <a:gd name="T6" fmla="*/ 93 w 93"/>
                    <a:gd name="T7" fmla="*/ 0 h 267"/>
                    <a:gd name="T8" fmla="*/ 93 w 93"/>
                    <a:gd name="T9" fmla="*/ 184 h 267"/>
                    <a:gd name="T10" fmla="*/ 82 w 93"/>
                    <a:gd name="T11" fmla="*/ 230 h 267"/>
                    <a:gd name="T12" fmla="*/ 0 w 93"/>
                    <a:gd name="T13" fmla="*/ 267 h 267"/>
                    <a:gd name="T14" fmla="*/ 0 w 93"/>
                    <a:gd name="T15" fmla="*/ 76 h 267"/>
                    <a:gd name="T16" fmla="*/ 0 w 93"/>
                    <a:gd name="T17" fmla="*/ 7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67">
                      <a:moveTo>
                        <a:pt x="0" y="76"/>
                      </a:moveTo>
                      <a:lnTo>
                        <a:pt x="0" y="76"/>
                      </a:lnTo>
                      <a:lnTo>
                        <a:pt x="82" y="34"/>
                      </a:lnTo>
                      <a:lnTo>
                        <a:pt x="93" y="0"/>
                      </a:lnTo>
                      <a:lnTo>
                        <a:pt x="93" y="184"/>
                      </a:lnTo>
                      <a:lnTo>
                        <a:pt x="82" y="230"/>
                      </a:lnTo>
                      <a:lnTo>
                        <a:pt x="0" y="267"/>
                      </a:lnTo>
                      <a:lnTo>
                        <a:pt x="0" y="76"/>
                      </a:lnTo>
                      <a:lnTo>
                        <a:pt x="0" y="76"/>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3" name="Freeform 63">
                  <a:extLst>
                    <a:ext uri="{FF2B5EF4-FFF2-40B4-BE49-F238E27FC236}">
                      <a16:creationId xmlns:a16="http://schemas.microsoft.com/office/drawing/2014/main" id="{47536826-66FE-4983-86B3-9134200B26CC}"/>
                    </a:ext>
                  </a:extLst>
                </p:cNvPr>
                <p:cNvSpPr>
                  <a:spLocks/>
                </p:cNvSpPr>
                <p:nvPr/>
              </p:nvSpPr>
              <p:spPr bwMode="auto">
                <a:xfrm>
                  <a:off x="3818" y="3269"/>
                  <a:ext cx="59" cy="190"/>
                </a:xfrm>
                <a:custGeom>
                  <a:avLst/>
                  <a:gdLst>
                    <a:gd name="T0" fmla="*/ 0 w 66"/>
                    <a:gd name="T1" fmla="*/ 38 h 214"/>
                    <a:gd name="T2" fmla="*/ 0 w 66"/>
                    <a:gd name="T3" fmla="*/ 38 h 214"/>
                    <a:gd name="T4" fmla="*/ 30 w 66"/>
                    <a:gd name="T5" fmla="*/ 121 h 214"/>
                    <a:gd name="T6" fmla="*/ 30 w 66"/>
                    <a:gd name="T7" fmla="*/ 214 h 214"/>
                    <a:gd name="T8" fmla="*/ 66 w 66"/>
                    <a:gd name="T9" fmla="*/ 191 h 214"/>
                    <a:gd name="T10" fmla="*/ 66 w 66"/>
                    <a:gd name="T11" fmla="*/ 0 h 214"/>
                    <a:gd name="T12" fmla="*/ 0 w 66"/>
                    <a:gd name="T13" fmla="*/ 38 h 214"/>
                    <a:gd name="T14" fmla="*/ 0 w 66"/>
                    <a:gd name="T15" fmla="*/ 38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14">
                      <a:moveTo>
                        <a:pt x="0" y="38"/>
                      </a:moveTo>
                      <a:lnTo>
                        <a:pt x="0" y="38"/>
                      </a:lnTo>
                      <a:lnTo>
                        <a:pt x="30" y="121"/>
                      </a:lnTo>
                      <a:lnTo>
                        <a:pt x="30" y="214"/>
                      </a:lnTo>
                      <a:lnTo>
                        <a:pt x="66" y="191"/>
                      </a:lnTo>
                      <a:lnTo>
                        <a:pt x="66" y="0"/>
                      </a:lnTo>
                      <a:lnTo>
                        <a:pt x="0" y="38"/>
                      </a:lnTo>
                      <a:lnTo>
                        <a:pt x="0" y="38"/>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4" name="Freeform 64">
                  <a:extLst>
                    <a:ext uri="{FF2B5EF4-FFF2-40B4-BE49-F238E27FC236}">
                      <a16:creationId xmlns:a16="http://schemas.microsoft.com/office/drawing/2014/main" id="{B82A9894-B4EB-4CC9-9B9E-87DA01659CA3}"/>
                    </a:ext>
                  </a:extLst>
                </p:cNvPr>
                <p:cNvSpPr>
                  <a:spLocks/>
                </p:cNvSpPr>
                <p:nvPr/>
              </p:nvSpPr>
              <p:spPr bwMode="auto">
                <a:xfrm>
                  <a:off x="3818" y="3269"/>
                  <a:ext cx="59" cy="190"/>
                </a:xfrm>
                <a:custGeom>
                  <a:avLst/>
                  <a:gdLst>
                    <a:gd name="T0" fmla="*/ 0 w 66"/>
                    <a:gd name="T1" fmla="*/ 38 h 214"/>
                    <a:gd name="T2" fmla="*/ 0 w 66"/>
                    <a:gd name="T3" fmla="*/ 38 h 214"/>
                    <a:gd name="T4" fmla="*/ 30 w 66"/>
                    <a:gd name="T5" fmla="*/ 121 h 214"/>
                    <a:gd name="T6" fmla="*/ 30 w 66"/>
                    <a:gd name="T7" fmla="*/ 214 h 214"/>
                    <a:gd name="T8" fmla="*/ 66 w 66"/>
                    <a:gd name="T9" fmla="*/ 191 h 214"/>
                    <a:gd name="T10" fmla="*/ 66 w 66"/>
                    <a:gd name="T11" fmla="*/ 0 h 214"/>
                    <a:gd name="T12" fmla="*/ 0 w 66"/>
                    <a:gd name="T13" fmla="*/ 38 h 214"/>
                    <a:gd name="T14" fmla="*/ 0 w 66"/>
                    <a:gd name="T15" fmla="*/ 38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14">
                      <a:moveTo>
                        <a:pt x="0" y="38"/>
                      </a:moveTo>
                      <a:lnTo>
                        <a:pt x="0" y="38"/>
                      </a:lnTo>
                      <a:lnTo>
                        <a:pt x="30" y="121"/>
                      </a:lnTo>
                      <a:lnTo>
                        <a:pt x="30" y="214"/>
                      </a:lnTo>
                      <a:lnTo>
                        <a:pt x="66" y="191"/>
                      </a:lnTo>
                      <a:lnTo>
                        <a:pt x="66" y="0"/>
                      </a:lnTo>
                      <a:lnTo>
                        <a:pt x="0" y="38"/>
                      </a:lnTo>
                      <a:lnTo>
                        <a:pt x="0" y="38"/>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5" name="Freeform 65">
                  <a:extLst>
                    <a:ext uri="{FF2B5EF4-FFF2-40B4-BE49-F238E27FC236}">
                      <a16:creationId xmlns:a16="http://schemas.microsoft.com/office/drawing/2014/main" id="{CEA42472-3943-410F-A09B-93FF83CD06BB}"/>
                    </a:ext>
                  </a:extLst>
                </p:cNvPr>
                <p:cNvSpPr>
                  <a:spLocks/>
                </p:cNvSpPr>
                <p:nvPr/>
              </p:nvSpPr>
              <p:spPr bwMode="auto">
                <a:xfrm>
                  <a:off x="3877" y="3257"/>
                  <a:ext cx="178" cy="178"/>
                </a:xfrm>
                <a:custGeom>
                  <a:avLst/>
                  <a:gdLst>
                    <a:gd name="T0" fmla="*/ 0 w 200"/>
                    <a:gd name="T1" fmla="*/ 7 h 200"/>
                    <a:gd name="T2" fmla="*/ 0 w 200"/>
                    <a:gd name="T3" fmla="*/ 7 h 200"/>
                    <a:gd name="T4" fmla="*/ 85 w 200"/>
                    <a:gd name="T5" fmla="*/ 0 h 200"/>
                    <a:gd name="T6" fmla="*/ 200 w 200"/>
                    <a:gd name="T7" fmla="*/ 0 h 200"/>
                    <a:gd name="T8" fmla="*/ 200 w 200"/>
                    <a:gd name="T9" fmla="*/ 195 h 200"/>
                    <a:gd name="T10" fmla="*/ 85 w 200"/>
                    <a:gd name="T11" fmla="*/ 195 h 200"/>
                    <a:gd name="T12" fmla="*/ 0 w 200"/>
                    <a:gd name="T13" fmla="*/ 200 h 200"/>
                    <a:gd name="T14" fmla="*/ 0 w 200"/>
                    <a:gd name="T15" fmla="*/ 7 h 200"/>
                    <a:gd name="T16" fmla="*/ 0 w 200"/>
                    <a:gd name="T17" fmla="*/ 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0" y="7"/>
                      </a:moveTo>
                      <a:lnTo>
                        <a:pt x="0" y="7"/>
                      </a:lnTo>
                      <a:lnTo>
                        <a:pt x="85" y="0"/>
                      </a:lnTo>
                      <a:lnTo>
                        <a:pt x="200" y="0"/>
                      </a:lnTo>
                      <a:lnTo>
                        <a:pt x="200" y="195"/>
                      </a:lnTo>
                      <a:lnTo>
                        <a:pt x="85" y="195"/>
                      </a:lnTo>
                      <a:lnTo>
                        <a:pt x="0" y="200"/>
                      </a:lnTo>
                      <a:lnTo>
                        <a:pt x="0" y="7"/>
                      </a:lnTo>
                      <a:lnTo>
                        <a:pt x="0" y="7"/>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6" name="Freeform 66">
                  <a:extLst>
                    <a:ext uri="{FF2B5EF4-FFF2-40B4-BE49-F238E27FC236}">
                      <a16:creationId xmlns:a16="http://schemas.microsoft.com/office/drawing/2014/main" id="{826ECC84-23FC-4C1D-AEAC-DB6593530938}"/>
                    </a:ext>
                  </a:extLst>
                </p:cNvPr>
                <p:cNvSpPr>
                  <a:spLocks/>
                </p:cNvSpPr>
                <p:nvPr/>
              </p:nvSpPr>
              <p:spPr bwMode="auto">
                <a:xfrm>
                  <a:off x="3877" y="3257"/>
                  <a:ext cx="178" cy="178"/>
                </a:xfrm>
                <a:custGeom>
                  <a:avLst/>
                  <a:gdLst>
                    <a:gd name="T0" fmla="*/ 0 w 200"/>
                    <a:gd name="T1" fmla="*/ 7 h 200"/>
                    <a:gd name="T2" fmla="*/ 0 w 200"/>
                    <a:gd name="T3" fmla="*/ 7 h 200"/>
                    <a:gd name="T4" fmla="*/ 85 w 200"/>
                    <a:gd name="T5" fmla="*/ 0 h 200"/>
                    <a:gd name="T6" fmla="*/ 200 w 200"/>
                    <a:gd name="T7" fmla="*/ 0 h 200"/>
                    <a:gd name="T8" fmla="*/ 200 w 200"/>
                    <a:gd name="T9" fmla="*/ 195 h 200"/>
                    <a:gd name="T10" fmla="*/ 85 w 200"/>
                    <a:gd name="T11" fmla="*/ 195 h 200"/>
                    <a:gd name="T12" fmla="*/ 0 w 200"/>
                    <a:gd name="T13" fmla="*/ 200 h 200"/>
                    <a:gd name="T14" fmla="*/ 0 w 200"/>
                    <a:gd name="T15" fmla="*/ 7 h 200"/>
                    <a:gd name="T16" fmla="*/ 0 w 200"/>
                    <a:gd name="T17" fmla="*/ 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0" y="7"/>
                      </a:moveTo>
                      <a:lnTo>
                        <a:pt x="0" y="7"/>
                      </a:lnTo>
                      <a:lnTo>
                        <a:pt x="85" y="0"/>
                      </a:lnTo>
                      <a:lnTo>
                        <a:pt x="200" y="0"/>
                      </a:lnTo>
                      <a:lnTo>
                        <a:pt x="200" y="195"/>
                      </a:lnTo>
                      <a:lnTo>
                        <a:pt x="85" y="195"/>
                      </a:lnTo>
                      <a:lnTo>
                        <a:pt x="0" y="200"/>
                      </a:lnTo>
                      <a:lnTo>
                        <a:pt x="0" y="7"/>
                      </a:lnTo>
                      <a:lnTo>
                        <a:pt x="0" y="7"/>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7" name="Freeform 67">
                  <a:extLst>
                    <a:ext uri="{FF2B5EF4-FFF2-40B4-BE49-F238E27FC236}">
                      <a16:creationId xmlns:a16="http://schemas.microsoft.com/office/drawing/2014/main" id="{F3777141-4079-4630-9836-698188863002}"/>
                    </a:ext>
                  </a:extLst>
                </p:cNvPr>
                <p:cNvSpPr>
                  <a:spLocks/>
                </p:cNvSpPr>
                <p:nvPr/>
              </p:nvSpPr>
              <p:spPr bwMode="auto">
                <a:xfrm>
                  <a:off x="4139" y="3304"/>
                  <a:ext cx="107" cy="191"/>
                </a:xfrm>
                <a:custGeom>
                  <a:avLst/>
                  <a:gdLst>
                    <a:gd name="T0" fmla="*/ 0 w 120"/>
                    <a:gd name="T1" fmla="*/ 27 h 214"/>
                    <a:gd name="T2" fmla="*/ 0 w 120"/>
                    <a:gd name="T3" fmla="*/ 27 h 214"/>
                    <a:gd name="T4" fmla="*/ 120 w 120"/>
                    <a:gd name="T5" fmla="*/ 0 h 214"/>
                    <a:gd name="T6" fmla="*/ 120 w 120"/>
                    <a:gd name="T7" fmla="*/ 189 h 214"/>
                    <a:gd name="T8" fmla="*/ 0 w 120"/>
                    <a:gd name="T9" fmla="*/ 214 h 214"/>
                    <a:gd name="T10" fmla="*/ 0 w 120"/>
                    <a:gd name="T11" fmla="*/ 27 h 214"/>
                    <a:gd name="T12" fmla="*/ 0 w 120"/>
                    <a:gd name="T13" fmla="*/ 27 h 214"/>
                  </a:gdLst>
                  <a:ahLst/>
                  <a:cxnLst>
                    <a:cxn ang="0">
                      <a:pos x="T0" y="T1"/>
                    </a:cxn>
                    <a:cxn ang="0">
                      <a:pos x="T2" y="T3"/>
                    </a:cxn>
                    <a:cxn ang="0">
                      <a:pos x="T4" y="T5"/>
                    </a:cxn>
                    <a:cxn ang="0">
                      <a:pos x="T6" y="T7"/>
                    </a:cxn>
                    <a:cxn ang="0">
                      <a:pos x="T8" y="T9"/>
                    </a:cxn>
                    <a:cxn ang="0">
                      <a:pos x="T10" y="T11"/>
                    </a:cxn>
                    <a:cxn ang="0">
                      <a:pos x="T12" y="T13"/>
                    </a:cxn>
                  </a:cxnLst>
                  <a:rect l="0" t="0" r="r" b="b"/>
                  <a:pathLst>
                    <a:path w="120" h="214">
                      <a:moveTo>
                        <a:pt x="0" y="27"/>
                      </a:moveTo>
                      <a:lnTo>
                        <a:pt x="0" y="27"/>
                      </a:lnTo>
                      <a:lnTo>
                        <a:pt x="120" y="0"/>
                      </a:lnTo>
                      <a:lnTo>
                        <a:pt x="120" y="189"/>
                      </a:lnTo>
                      <a:lnTo>
                        <a:pt x="0" y="214"/>
                      </a:lnTo>
                      <a:lnTo>
                        <a:pt x="0" y="27"/>
                      </a:lnTo>
                      <a:lnTo>
                        <a:pt x="0" y="27"/>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8" name="Freeform 68">
                  <a:extLst>
                    <a:ext uri="{FF2B5EF4-FFF2-40B4-BE49-F238E27FC236}">
                      <a16:creationId xmlns:a16="http://schemas.microsoft.com/office/drawing/2014/main" id="{3E43E2DA-EACC-42D3-AEC4-45E7DB2525CA}"/>
                    </a:ext>
                  </a:extLst>
                </p:cNvPr>
                <p:cNvSpPr>
                  <a:spLocks/>
                </p:cNvSpPr>
                <p:nvPr/>
              </p:nvSpPr>
              <p:spPr bwMode="auto">
                <a:xfrm>
                  <a:off x="4139" y="3304"/>
                  <a:ext cx="107" cy="191"/>
                </a:xfrm>
                <a:custGeom>
                  <a:avLst/>
                  <a:gdLst>
                    <a:gd name="T0" fmla="*/ 0 w 120"/>
                    <a:gd name="T1" fmla="*/ 27 h 214"/>
                    <a:gd name="T2" fmla="*/ 0 w 120"/>
                    <a:gd name="T3" fmla="*/ 27 h 214"/>
                    <a:gd name="T4" fmla="*/ 120 w 120"/>
                    <a:gd name="T5" fmla="*/ 0 h 214"/>
                    <a:gd name="T6" fmla="*/ 120 w 120"/>
                    <a:gd name="T7" fmla="*/ 189 h 214"/>
                    <a:gd name="T8" fmla="*/ 0 w 120"/>
                    <a:gd name="T9" fmla="*/ 214 h 214"/>
                    <a:gd name="T10" fmla="*/ 0 w 120"/>
                    <a:gd name="T11" fmla="*/ 27 h 214"/>
                    <a:gd name="T12" fmla="*/ 0 w 120"/>
                    <a:gd name="T13" fmla="*/ 27 h 214"/>
                  </a:gdLst>
                  <a:ahLst/>
                  <a:cxnLst>
                    <a:cxn ang="0">
                      <a:pos x="T0" y="T1"/>
                    </a:cxn>
                    <a:cxn ang="0">
                      <a:pos x="T2" y="T3"/>
                    </a:cxn>
                    <a:cxn ang="0">
                      <a:pos x="T4" y="T5"/>
                    </a:cxn>
                    <a:cxn ang="0">
                      <a:pos x="T6" y="T7"/>
                    </a:cxn>
                    <a:cxn ang="0">
                      <a:pos x="T8" y="T9"/>
                    </a:cxn>
                    <a:cxn ang="0">
                      <a:pos x="T10" y="T11"/>
                    </a:cxn>
                    <a:cxn ang="0">
                      <a:pos x="T12" y="T13"/>
                    </a:cxn>
                  </a:cxnLst>
                  <a:rect l="0" t="0" r="r" b="b"/>
                  <a:pathLst>
                    <a:path w="120" h="214">
                      <a:moveTo>
                        <a:pt x="0" y="27"/>
                      </a:moveTo>
                      <a:lnTo>
                        <a:pt x="0" y="27"/>
                      </a:lnTo>
                      <a:lnTo>
                        <a:pt x="120" y="0"/>
                      </a:lnTo>
                      <a:lnTo>
                        <a:pt x="120" y="189"/>
                      </a:lnTo>
                      <a:lnTo>
                        <a:pt x="0" y="214"/>
                      </a:lnTo>
                      <a:lnTo>
                        <a:pt x="0" y="27"/>
                      </a:lnTo>
                      <a:lnTo>
                        <a:pt x="0" y="27"/>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9" name="Freeform 69">
                  <a:extLst>
                    <a:ext uri="{FF2B5EF4-FFF2-40B4-BE49-F238E27FC236}">
                      <a16:creationId xmlns:a16="http://schemas.microsoft.com/office/drawing/2014/main" id="{46A7558E-9820-4EC6-8822-1BC9F55A49BC}"/>
                    </a:ext>
                  </a:extLst>
                </p:cNvPr>
                <p:cNvSpPr>
                  <a:spLocks/>
                </p:cNvSpPr>
                <p:nvPr/>
              </p:nvSpPr>
              <p:spPr bwMode="auto">
                <a:xfrm>
                  <a:off x="3213" y="3328"/>
                  <a:ext cx="178" cy="310"/>
                </a:xfrm>
                <a:custGeom>
                  <a:avLst/>
                  <a:gdLst>
                    <a:gd name="T0" fmla="*/ 18 w 200"/>
                    <a:gd name="T1" fmla="*/ 347 h 347"/>
                    <a:gd name="T2" fmla="*/ 18 w 200"/>
                    <a:gd name="T3" fmla="*/ 347 h 347"/>
                    <a:gd name="T4" fmla="*/ 0 w 200"/>
                    <a:gd name="T5" fmla="*/ 237 h 347"/>
                    <a:gd name="T6" fmla="*/ 41 w 200"/>
                    <a:gd name="T7" fmla="*/ 126 h 347"/>
                    <a:gd name="T8" fmla="*/ 200 w 200"/>
                    <a:gd name="T9" fmla="*/ 0 h 347"/>
                    <a:gd name="T10" fmla="*/ 200 w 200"/>
                    <a:gd name="T11" fmla="*/ 194 h 347"/>
                    <a:gd name="T12" fmla="*/ 44 w 200"/>
                    <a:gd name="T13" fmla="*/ 317 h 347"/>
                    <a:gd name="T14" fmla="*/ 18 w 200"/>
                    <a:gd name="T15" fmla="*/ 347 h 347"/>
                    <a:gd name="T16" fmla="*/ 18 w 200"/>
                    <a:gd name="T17"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347">
                      <a:moveTo>
                        <a:pt x="18" y="347"/>
                      </a:moveTo>
                      <a:lnTo>
                        <a:pt x="18" y="347"/>
                      </a:lnTo>
                      <a:lnTo>
                        <a:pt x="0" y="237"/>
                      </a:lnTo>
                      <a:lnTo>
                        <a:pt x="41" y="126"/>
                      </a:lnTo>
                      <a:lnTo>
                        <a:pt x="200" y="0"/>
                      </a:lnTo>
                      <a:lnTo>
                        <a:pt x="200" y="194"/>
                      </a:lnTo>
                      <a:lnTo>
                        <a:pt x="44" y="317"/>
                      </a:lnTo>
                      <a:lnTo>
                        <a:pt x="18" y="347"/>
                      </a:lnTo>
                      <a:lnTo>
                        <a:pt x="18" y="347"/>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0" name="Freeform 70">
                  <a:extLst>
                    <a:ext uri="{FF2B5EF4-FFF2-40B4-BE49-F238E27FC236}">
                      <a16:creationId xmlns:a16="http://schemas.microsoft.com/office/drawing/2014/main" id="{FDC02F2D-73B5-473E-B39D-0B5F45124B77}"/>
                    </a:ext>
                  </a:extLst>
                </p:cNvPr>
                <p:cNvSpPr>
                  <a:spLocks/>
                </p:cNvSpPr>
                <p:nvPr/>
              </p:nvSpPr>
              <p:spPr bwMode="auto">
                <a:xfrm>
                  <a:off x="3213" y="3328"/>
                  <a:ext cx="178" cy="310"/>
                </a:xfrm>
                <a:custGeom>
                  <a:avLst/>
                  <a:gdLst>
                    <a:gd name="T0" fmla="*/ 18 w 200"/>
                    <a:gd name="T1" fmla="*/ 347 h 347"/>
                    <a:gd name="T2" fmla="*/ 18 w 200"/>
                    <a:gd name="T3" fmla="*/ 347 h 347"/>
                    <a:gd name="T4" fmla="*/ 0 w 200"/>
                    <a:gd name="T5" fmla="*/ 237 h 347"/>
                    <a:gd name="T6" fmla="*/ 41 w 200"/>
                    <a:gd name="T7" fmla="*/ 126 h 347"/>
                    <a:gd name="T8" fmla="*/ 200 w 200"/>
                    <a:gd name="T9" fmla="*/ 0 h 347"/>
                    <a:gd name="T10" fmla="*/ 200 w 200"/>
                    <a:gd name="T11" fmla="*/ 194 h 347"/>
                    <a:gd name="T12" fmla="*/ 44 w 200"/>
                    <a:gd name="T13" fmla="*/ 317 h 347"/>
                    <a:gd name="T14" fmla="*/ 18 w 200"/>
                    <a:gd name="T15" fmla="*/ 347 h 347"/>
                    <a:gd name="T16" fmla="*/ 18 w 200"/>
                    <a:gd name="T17"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347">
                      <a:moveTo>
                        <a:pt x="18" y="347"/>
                      </a:moveTo>
                      <a:lnTo>
                        <a:pt x="18" y="347"/>
                      </a:lnTo>
                      <a:lnTo>
                        <a:pt x="0" y="237"/>
                      </a:lnTo>
                      <a:lnTo>
                        <a:pt x="41" y="126"/>
                      </a:lnTo>
                      <a:lnTo>
                        <a:pt x="200" y="0"/>
                      </a:lnTo>
                      <a:lnTo>
                        <a:pt x="200" y="194"/>
                      </a:lnTo>
                      <a:lnTo>
                        <a:pt x="44" y="317"/>
                      </a:lnTo>
                      <a:lnTo>
                        <a:pt x="18" y="347"/>
                      </a:lnTo>
                      <a:lnTo>
                        <a:pt x="18" y="347"/>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1" name="Freeform 71">
                  <a:extLst>
                    <a:ext uri="{FF2B5EF4-FFF2-40B4-BE49-F238E27FC236}">
                      <a16:creationId xmlns:a16="http://schemas.microsoft.com/office/drawing/2014/main" id="{EBFCCA32-8088-4EDF-9F64-0C4FCE18F23E}"/>
                    </a:ext>
                  </a:extLst>
                </p:cNvPr>
                <p:cNvSpPr>
                  <a:spLocks/>
                </p:cNvSpPr>
                <p:nvPr/>
              </p:nvSpPr>
              <p:spPr bwMode="auto">
                <a:xfrm>
                  <a:off x="3391" y="3304"/>
                  <a:ext cx="94" cy="191"/>
                </a:xfrm>
                <a:custGeom>
                  <a:avLst/>
                  <a:gdLst>
                    <a:gd name="T0" fmla="*/ 0 w 106"/>
                    <a:gd name="T1" fmla="*/ 29 h 214"/>
                    <a:gd name="T2" fmla="*/ 0 w 106"/>
                    <a:gd name="T3" fmla="*/ 29 h 214"/>
                    <a:gd name="T4" fmla="*/ 0 w 106"/>
                    <a:gd name="T5" fmla="*/ 214 h 214"/>
                    <a:gd name="T6" fmla="*/ 106 w 106"/>
                    <a:gd name="T7" fmla="*/ 187 h 214"/>
                    <a:gd name="T8" fmla="*/ 106 w 106"/>
                    <a:gd name="T9" fmla="*/ 0 h 214"/>
                    <a:gd name="T10" fmla="*/ 0 w 106"/>
                    <a:gd name="T11" fmla="*/ 29 h 214"/>
                    <a:gd name="T12" fmla="*/ 0 w 106"/>
                    <a:gd name="T13" fmla="*/ 29 h 214"/>
                  </a:gdLst>
                  <a:ahLst/>
                  <a:cxnLst>
                    <a:cxn ang="0">
                      <a:pos x="T0" y="T1"/>
                    </a:cxn>
                    <a:cxn ang="0">
                      <a:pos x="T2" y="T3"/>
                    </a:cxn>
                    <a:cxn ang="0">
                      <a:pos x="T4" y="T5"/>
                    </a:cxn>
                    <a:cxn ang="0">
                      <a:pos x="T6" y="T7"/>
                    </a:cxn>
                    <a:cxn ang="0">
                      <a:pos x="T8" y="T9"/>
                    </a:cxn>
                    <a:cxn ang="0">
                      <a:pos x="T10" y="T11"/>
                    </a:cxn>
                    <a:cxn ang="0">
                      <a:pos x="T12" y="T13"/>
                    </a:cxn>
                  </a:cxnLst>
                  <a:rect l="0" t="0" r="r" b="b"/>
                  <a:pathLst>
                    <a:path w="106" h="214">
                      <a:moveTo>
                        <a:pt x="0" y="29"/>
                      </a:moveTo>
                      <a:lnTo>
                        <a:pt x="0" y="29"/>
                      </a:lnTo>
                      <a:lnTo>
                        <a:pt x="0" y="214"/>
                      </a:lnTo>
                      <a:lnTo>
                        <a:pt x="106" y="187"/>
                      </a:lnTo>
                      <a:lnTo>
                        <a:pt x="106" y="0"/>
                      </a:lnTo>
                      <a:lnTo>
                        <a:pt x="0" y="29"/>
                      </a:lnTo>
                      <a:lnTo>
                        <a:pt x="0" y="29"/>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2" name="Freeform 72">
                  <a:extLst>
                    <a:ext uri="{FF2B5EF4-FFF2-40B4-BE49-F238E27FC236}">
                      <a16:creationId xmlns:a16="http://schemas.microsoft.com/office/drawing/2014/main" id="{C0B87EB9-0D29-43C6-9210-1A3EC2C8BC95}"/>
                    </a:ext>
                  </a:extLst>
                </p:cNvPr>
                <p:cNvSpPr>
                  <a:spLocks/>
                </p:cNvSpPr>
                <p:nvPr/>
              </p:nvSpPr>
              <p:spPr bwMode="auto">
                <a:xfrm>
                  <a:off x="3391" y="3304"/>
                  <a:ext cx="94" cy="191"/>
                </a:xfrm>
                <a:custGeom>
                  <a:avLst/>
                  <a:gdLst>
                    <a:gd name="T0" fmla="*/ 0 w 106"/>
                    <a:gd name="T1" fmla="*/ 29 h 214"/>
                    <a:gd name="T2" fmla="*/ 0 w 106"/>
                    <a:gd name="T3" fmla="*/ 29 h 214"/>
                    <a:gd name="T4" fmla="*/ 0 w 106"/>
                    <a:gd name="T5" fmla="*/ 214 h 214"/>
                    <a:gd name="T6" fmla="*/ 106 w 106"/>
                    <a:gd name="T7" fmla="*/ 187 h 214"/>
                    <a:gd name="T8" fmla="*/ 106 w 106"/>
                    <a:gd name="T9" fmla="*/ 0 h 214"/>
                    <a:gd name="T10" fmla="*/ 0 w 106"/>
                    <a:gd name="T11" fmla="*/ 29 h 214"/>
                    <a:gd name="T12" fmla="*/ 0 w 106"/>
                    <a:gd name="T13" fmla="*/ 29 h 214"/>
                  </a:gdLst>
                  <a:ahLst/>
                  <a:cxnLst>
                    <a:cxn ang="0">
                      <a:pos x="T0" y="T1"/>
                    </a:cxn>
                    <a:cxn ang="0">
                      <a:pos x="T2" y="T3"/>
                    </a:cxn>
                    <a:cxn ang="0">
                      <a:pos x="T4" y="T5"/>
                    </a:cxn>
                    <a:cxn ang="0">
                      <a:pos x="T6" y="T7"/>
                    </a:cxn>
                    <a:cxn ang="0">
                      <a:pos x="T8" y="T9"/>
                    </a:cxn>
                    <a:cxn ang="0">
                      <a:pos x="T10" y="T11"/>
                    </a:cxn>
                    <a:cxn ang="0">
                      <a:pos x="T12" y="T13"/>
                    </a:cxn>
                  </a:cxnLst>
                  <a:rect l="0" t="0" r="r" b="b"/>
                  <a:pathLst>
                    <a:path w="106" h="214">
                      <a:moveTo>
                        <a:pt x="0" y="29"/>
                      </a:moveTo>
                      <a:lnTo>
                        <a:pt x="0" y="29"/>
                      </a:lnTo>
                      <a:lnTo>
                        <a:pt x="0" y="214"/>
                      </a:lnTo>
                      <a:lnTo>
                        <a:pt x="106" y="187"/>
                      </a:lnTo>
                      <a:lnTo>
                        <a:pt x="106" y="0"/>
                      </a:lnTo>
                      <a:lnTo>
                        <a:pt x="0" y="29"/>
                      </a:lnTo>
                      <a:lnTo>
                        <a:pt x="0" y="29"/>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3" name="Freeform 73">
                  <a:extLst>
                    <a:ext uri="{FF2B5EF4-FFF2-40B4-BE49-F238E27FC236}">
                      <a16:creationId xmlns:a16="http://schemas.microsoft.com/office/drawing/2014/main" id="{2DE39837-BE0C-4221-AB48-00D8617CA687}"/>
                    </a:ext>
                  </a:extLst>
                </p:cNvPr>
                <p:cNvSpPr>
                  <a:spLocks/>
                </p:cNvSpPr>
                <p:nvPr/>
              </p:nvSpPr>
              <p:spPr bwMode="auto">
                <a:xfrm>
                  <a:off x="4495" y="3649"/>
                  <a:ext cx="95" cy="238"/>
                </a:xfrm>
                <a:custGeom>
                  <a:avLst/>
                  <a:gdLst>
                    <a:gd name="T0" fmla="*/ 0 w 106"/>
                    <a:gd name="T1" fmla="*/ 86 h 267"/>
                    <a:gd name="T2" fmla="*/ 0 w 106"/>
                    <a:gd name="T3" fmla="*/ 86 h 267"/>
                    <a:gd name="T4" fmla="*/ 106 w 106"/>
                    <a:gd name="T5" fmla="*/ 0 h 267"/>
                    <a:gd name="T6" fmla="*/ 106 w 106"/>
                    <a:gd name="T7" fmla="*/ 179 h 267"/>
                    <a:gd name="T8" fmla="*/ 0 w 106"/>
                    <a:gd name="T9" fmla="*/ 267 h 267"/>
                    <a:gd name="T10" fmla="*/ 0 w 106"/>
                    <a:gd name="T11" fmla="*/ 86 h 267"/>
                    <a:gd name="T12" fmla="*/ 0 w 106"/>
                    <a:gd name="T13" fmla="*/ 86 h 267"/>
                  </a:gdLst>
                  <a:ahLst/>
                  <a:cxnLst>
                    <a:cxn ang="0">
                      <a:pos x="T0" y="T1"/>
                    </a:cxn>
                    <a:cxn ang="0">
                      <a:pos x="T2" y="T3"/>
                    </a:cxn>
                    <a:cxn ang="0">
                      <a:pos x="T4" y="T5"/>
                    </a:cxn>
                    <a:cxn ang="0">
                      <a:pos x="T6" y="T7"/>
                    </a:cxn>
                    <a:cxn ang="0">
                      <a:pos x="T8" y="T9"/>
                    </a:cxn>
                    <a:cxn ang="0">
                      <a:pos x="T10" y="T11"/>
                    </a:cxn>
                    <a:cxn ang="0">
                      <a:pos x="T12" y="T13"/>
                    </a:cxn>
                  </a:cxnLst>
                  <a:rect l="0" t="0" r="r" b="b"/>
                  <a:pathLst>
                    <a:path w="106" h="267">
                      <a:moveTo>
                        <a:pt x="0" y="86"/>
                      </a:moveTo>
                      <a:lnTo>
                        <a:pt x="0" y="86"/>
                      </a:lnTo>
                      <a:lnTo>
                        <a:pt x="106" y="0"/>
                      </a:lnTo>
                      <a:lnTo>
                        <a:pt x="106" y="179"/>
                      </a:lnTo>
                      <a:lnTo>
                        <a:pt x="0" y="267"/>
                      </a:lnTo>
                      <a:lnTo>
                        <a:pt x="0" y="86"/>
                      </a:lnTo>
                      <a:lnTo>
                        <a:pt x="0" y="86"/>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4" name="Freeform 74">
                  <a:extLst>
                    <a:ext uri="{FF2B5EF4-FFF2-40B4-BE49-F238E27FC236}">
                      <a16:creationId xmlns:a16="http://schemas.microsoft.com/office/drawing/2014/main" id="{F550D42C-AB9B-400E-A0DE-149932948D55}"/>
                    </a:ext>
                  </a:extLst>
                </p:cNvPr>
                <p:cNvSpPr>
                  <a:spLocks/>
                </p:cNvSpPr>
                <p:nvPr/>
              </p:nvSpPr>
              <p:spPr bwMode="auto">
                <a:xfrm>
                  <a:off x="4495" y="3649"/>
                  <a:ext cx="95" cy="238"/>
                </a:xfrm>
                <a:custGeom>
                  <a:avLst/>
                  <a:gdLst>
                    <a:gd name="T0" fmla="*/ 0 w 106"/>
                    <a:gd name="T1" fmla="*/ 86 h 267"/>
                    <a:gd name="T2" fmla="*/ 0 w 106"/>
                    <a:gd name="T3" fmla="*/ 86 h 267"/>
                    <a:gd name="T4" fmla="*/ 106 w 106"/>
                    <a:gd name="T5" fmla="*/ 0 h 267"/>
                    <a:gd name="T6" fmla="*/ 106 w 106"/>
                    <a:gd name="T7" fmla="*/ 179 h 267"/>
                    <a:gd name="T8" fmla="*/ 0 w 106"/>
                    <a:gd name="T9" fmla="*/ 267 h 267"/>
                    <a:gd name="T10" fmla="*/ 0 w 106"/>
                    <a:gd name="T11" fmla="*/ 86 h 267"/>
                    <a:gd name="T12" fmla="*/ 0 w 106"/>
                    <a:gd name="T13" fmla="*/ 86 h 267"/>
                  </a:gdLst>
                  <a:ahLst/>
                  <a:cxnLst>
                    <a:cxn ang="0">
                      <a:pos x="T0" y="T1"/>
                    </a:cxn>
                    <a:cxn ang="0">
                      <a:pos x="T2" y="T3"/>
                    </a:cxn>
                    <a:cxn ang="0">
                      <a:pos x="T4" y="T5"/>
                    </a:cxn>
                    <a:cxn ang="0">
                      <a:pos x="T6" y="T7"/>
                    </a:cxn>
                    <a:cxn ang="0">
                      <a:pos x="T8" y="T9"/>
                    </a:cxn>
                    <a:cxn ang="0">
                      <a:pos x="T10" y="T11"/>
                    </a:cxn>
                    <a:cxn ang="0">
                      <a:pos x="T12" y="T13"/>
                    </a:cxn>
                  </a:cxnLst>
                  <a:rect l="0" t="0" r="r" b="b"/>
                  <a:pathLst>
                    <a:path w="106" h="267">
                      <a:moveTo>
                        <a:pt x="0" y="86"/>
                      </a:moveTo>
                      <a:lnTo>
                        <a:pt x="0" y="86"/>
                      </a:lnTo>
                      <a:lnTo>
                        <a:pt x="106" y="0"/>
                      </a:lnTo>
                      <a:lnTo>
                        <a:pt x="106" y="179"/>
                      </a:lnTo>
                      <a:lnTo>
                        <a:pt x="0" y="267"/>
                      </a:lnTo>
                      <a:lnTo>
                        <a:pt x="0" y="86"/>
                      </a:lnTo>
                      <a:lnTo>
                        <a:pt x="0" y="86"/>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5" name="Freeform 75">
                  <a:extLst>
                    <a:ext uri="{FF2B5EF4-FFF2-40B4-BE49-F238E27FC236}">
                      <a16:creationId xmlns:a16="http://schemas.microsoft.com/office/drawing/2014/main" id="{5C484A46-0FA0-4C7A-8D21-743359257566}"/>
                    </a:ext>
                  </a:extLst>
                </p:cNvPr>
                <p:cNvSpPr>
                  <a:spLocks/>
                </p:cNvSpPr>
                <p:nvPr/>
              </p:nvSpPr>
              <p:spPr bwMode="auto">
                <a:xfrm>
                  <a:off x="4495" y="3055"/>
                  <a:ext cx="71" cy="190"/>
                </a:xfrm>
                <a:custGeom>
                  <a:avLst/>
                  <a:gdLst>
                    <a:gd name="T0" fmla="*/ 0 w 80"/>
                    <a:gd name="T1" fmla="*/ 27 h 214"/>
                    <a:gd name="T2" fmla="*/ 0 w 80"/>
                    <a:gd name="T3" fmla="*/ 27 h 214"/>
                    <a:gd name="T4" fmla="*/ 80 w 80"/>
                    <a:gd name="T5" fmla="*/ 0 h 214"/>
                    <a:gd name="T6" fmla="*/ 80 w 80"/>
                    <a:gd name="T7" fmla="*/ 187 h 214"/>
                    <a:gd name="T8" fmla="*/ 0 w 80"/>
                    <a:gd name="T9" fmla="*/ 214 h 214"/>
                    <a:gd name="T10" fmla="*/ 0 w 80"/>
                    <a:gd name="T11" fmla="*/ 27 h 214"/>
                    <a:gd name="T12" fmla="*/ 0 w 80"/>
                    <a:gd name="T13" fmla="*/ 27 h 214"/>
                  </a:gdLst>
                  <a:ahLst/>
                  <a:cxnLst>
                    <a:cxn ang="0">
                      <a:pos x="T0" y="T1"/>
                    </a:cxn>
                    <a:cxn ang="0">
                      <a:pos x="T2" y="T3"/>
                    </a:cxn>
                    <a:cxn ang="0">
                      <a:pos x="T4" y="T5"/>
                    </a:cxn>
                    <a:cxn ang="0">
                      <a:pos x="T6" y="T7"/>
                    </a:cxn>
                    <a:cxn ang="0">
                      <a:pos x="T8" y="T9"/>
                    </a:cxn>
                    <a:cxn ang="0">
                      <a:pos x="T10" y="T11"/>
                    </a:cxn>
                    <a:cxn ang="0">
                      <a:pos x="T12" y="T13"/>
                    </a:cxn>
                  </a:cxnLst>
                  <a:rect l="0" t="0" r="r" b="b"/>
                  <a:pathLst>
                    <a:path w="80" h="214">
                      <a:moveTo>
                        <a:pt x="0" y="27"/>
                      </a:moveTo>
                      <a:lnTo>
                        <a:pt x="0" y="27"/>
                      </a:lnTo>
                      <a:lnTo>
                        <a:pt x="80" y="0"/>
                      </a:lnTo>
                      <a:lnTo>
                        <a:pt x="80" y="187"/>
                      </a:lnTo>
                      <a:lnTo>
                        <a:pt x="0" y="214"/>
                      </a:lnTo>
                      <a:lnTo>
                        <a:pt x="0" y="27"/>
                      </a:lnTo>
                      <a:lnTo>
                        <a:pt x="0" y="27"/>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6" name="Freeform 76">
                  <a:extLst>
                    <a:ext uri="{FF2B5EF4-FFF2-40B4-BE49-F238E27FC236}">
                      <a16:creationId xmlns:a16="http://schemas.microsoft.com/office/drawing/2014/main" id="{129BC850-BB21-4621-BA28-11416A24234E}"/>
                    </a:ext>
                  </a:extLst>
                </p:cNvPr>
                <p:cNvSpPr>
                  <a:spLocks/>
                </p:cNvSpPr>
                <p:nvPr/>
              </p:nvSpPr>
              <p:spPr bwMode="auto">
                <a:xfrm>
                  <a:off x="4495" y="3055"/>
                  <a:ext cx="71" cy="190"/>
                </a:xfrm>
                <a:custGeom>
                  <a:avLst/>
                  <a:gdLst>
                    <a:gd name="T0" fmla="*/ 0 w 80"/>
                    <a:gd name="T1" fmla="*/ 27 h 214"/>
                    <a:gd name="T2" fmla="*/ 0 w 80"/>
                    <a:gd name="T3" fmla="*/ 27 h 214"/>
                    <a:gd name="T4" fmla="*/ 80 w 80"/>
                    <a:gd name="T5" fmla="*/ 0 h 214"/>
                    <a:gd name="T6" fmla="*/ 80 w 80"/>
                    <a:gd name="T7" fmla="*/ 187 h 214"/>
                    <a:gd name="T8" fmla="*/ 0 w 80"/>
                    <a:gd name="T9" fmla="*/ 214 h 214"/>
                    <a:gd name="T10" fmla="*/ 0 w 80"/>
                    <a:gd name="T11" fmla="*/ 27 h 214"/>
                    <a:gd name="T12" fmla="*/ 0 w 80"/>
                    <a:gd name="T13" fmla="*/ 27 h 214"/>
                  </a:gdLst>
                  <a:ahLst/>
                  <a:cxnLst>
                    <a:cxn ang="0">
                      <a:pos x="T0" y="T1"/>
                    </a:cxn>
                    <a:cxn ang="0">
                      <a:pos x="T2" y="T3"/>
                    </a:cxn>
                    <a:cxn ang="0">
                      <a:pos x="T4" y="T5"/>
                    </a:cxn>
                    <a:cxn ang="0">
                      <a:pos x="T6" y="T7"/>
                    </a:cxn>
                    <a:cxn ang="0">
                      <a:pos x="T8" y="T9"/>
                    </a:cxn>
                    <a:cxn ang="0">
                      <a:pos x="T10" y="T11"/>
                    </a:cxn>
                    <a:cxn ang="0">
                      <a:pos x="T12" y="T13"/>
                    </a:cxn>
                  </a:cxnLst>
                  <a:rect l="0" t="0" r="r" b="b"/>
                  <a:pathLst>
                    <a:path w="80" h="214">
                      <a:moveTo>
                        <a:pt x="0" y="27"/>
                      </a:moveTo>
                      <a:lnTo>
                        <a:pt x="0" y="27"/>
                      </a:lnTo>
                      <a:lnTo>
                        <a:pt x="80" y="0"/>
                      </a:lnTo>
                      <a:lnTo>
                        <a:pt x="80" y="187"/>
                      </a:lnTo>
                      <a:lnTo>
                        <a:pt x="0" y="214"/>
                      </a:lnTo>
                      <a:lnTo>
                        <a:pt x="0" y="27"/>
                      </a:lnTo>
                      <a:lnTo>
                        <a:pt x="0" y="27"/>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7" name="Freeform 77">
                  <a:extLst>
                    <a:ext uri="{FF2B5EF4-FFF2-40B4-BE49-F238E27FC236}">
                      <a16:creationId xmlns:a16="http://schemas.microsoft.com/office/drawing/2014/main" id="{E1F055FF-C129-453B-8CC8-354D7CB21E7E}"/>
                    </a:ext>
                  </a:extLst>
                </p:cNvPr>
                <p:cNvSpPr>
                  <a:spLocks/>
                </p:cNvSpPr>
                <p:nvPr/>
              </p:nvSpPr>
              <p:spPr bwMode="auto">
                <a:xfrm>
                  <a:off x="4673" y="2900"/>
                  <a:ext cx="47" cy="226"/>
                </a:xfrm>
                <a:custGeom>
                  <a:avLst/>
                  <a:gdLst>
                    <a:gd name="T0" fmla="*/ 0 w 53"/>
                    <a:gd name="T1" fmla="*/ 74 h 253"/>
                    <a:gd name="T2" fmla="*/ 0 w 53"/>
                    <a:gd name="T3" fmla="*/ 74 h 253"/>
                    <a:gd name="T4" fmla="*/ 0 w 53"/>
                    <a:gd name="T5" fmla="*/ 253 h 253"/>
                    <a:gd name="T6" fmla="*/ 53 w 53"/>
                    <a:gd name="T7" fmla="*/ 179 h 253"/>
                    <a:gd name="T8" fmla="*/ 53 w 53"/>
                    <a:gd name="T9" fmla="*/ 0 h 253"/>
                    <a:gd name="T10" fmla="*/ 0 w 53"/>
                    <a:gd name="T11" fmla="*/ 74 h 253"/>
                    <a:gd name="T12" fmla="*/ 0 w 53"/>
                    <a:gd name="T13" fmla="*/ 74 h 253"/>
                  </a:gdLst>
                  <a:ahLst/>
                  <a:cxnLst>
                    <a:cxn ang="0">
                      <a:pos x="T0" y="T1"/>
                    </a:cxn>
                    <a:cxn ang="0">
                      <a:pos x="T2" y="T3"/>
                    </a:cxn>
                    <a:cxn ang="0">
                      <a:pos x="T4" y="T5"/>
                    </a:cxn>
                    <a:cxn ang="0">
                      <a:pos x="T6" y="T7"/>
                    </a:cxn>
                    <a:cxn ang="0">
                      <a:pos x="T8" y="T9"/>
                    </a:cxn>
                    <a:cxn ang="0">
                      <a:pos x="T10" y="T11"/>
                    </a:cxn>
                    <a:cxn ang="0">
                      <a:pos x="T12" y="T13"/>
                    </a:cxn>
                  </a:cxnLst>
                  <a:rect l="0" t="0" r="r" b="b"/>
                  <a:pathLst>
                    <a:path w="53" h="253">
                      <a:moveTo>
                        <a:pt x="0" y="74"/>
                      </a:moveTo>
                      <a:lnTo>
                        <a:pt x="0" y="74"/>
                      </a:lnTo>
                      <a:lnTo>
                        <a:pt x="0" y="253"/>
                      </a:lnTo>
                      <a:lnTo>
                        <a:pt x="53" y="179"/>
                      </a:lnTo>
                      <a:lnTo>
                        <a:pt x="53" y="0"/>
                      </a:lnTo>
                      <a:lnTo>
                        <a:pt x="0" y="74"/>
                      </a:lnTo>
                      <a:lnTo>
                        <a:pt x="0" y="74"/>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8" name="Freeform 78">
                  <a:extLst>
                    <a:ext uri="{FF2B5EF4-FFF2-40B4-BE49-F238E27FC236}">
                      <a16:creationId xmlns:a16="http://schemas.microsoft.com/office/drawing/2014/main" id="{C62292E2-ED1B-484B-8018-EEE549A3A29B}"/>
                    </a:ext>
                  </a:extLst>
                </p:cNvPr>
                <p:cNvSpPr>
                  <a:spLocks/>
                </p:cNvSpPr>
                <p:nvPr/>
              </p:nvSpPr>
              <p:spPr bwMode="auto">
                <a:xfrm>
                  <a:off x="4673" y="2900"/>
                  <a:ext cx="47" cy="226"/>
                </a:xfrm>
                <a:custGeom>
                  <a:avLst/>
                  <a:gdLst>
                    <a:gd name="T0" fmla="*/ 0 w 53"/>
                    <a:gd name="T1" fmla="*/ 74 h 253"/>
                    <a:gd name="T2" fmla="*/ 0 w 53"/>
                    <a:gd name="T3" fmla="*/ 74 h 253"/>
                    <a:gd name="T4" fmla="*/ 0 w 53"/>
                    <a:gd name="T5" fmla="*/ 253 h 253"/>
                    <a:gd name="T6" fmla="*/ 53 w 53"/>
                    <a:gd name="T7" fmla="*/ 179 h 253"/>
                    <a:gd name="T8" fmla="*/ 53 w 53"/>
                    <a:gd name="T9" fmla="*/ 0 h 253"/>
                    <a:gd name="T10" fmla="*/ 0 w 53"/>
                    <a:gd name="T11" fmla="*/ 74 h 253"/>
                    <a:gd name="T12" fmla="*/ 0 w 53"/>
                    <a:gd name="T13" fmla="*/ 74 h 253"/>
                  </a:gdLst>
                  <a:ahLst/>
                  <a:cxnLst>
                    <a:cxn ang="0">
                      <a:pos x="T0" y="T1"/>
                    </a:cxn>
                    <a:cxn ang="0">
                      <a:pos x="T2" y="T3"/>
                    </a:cxn>
                    <a:cxn ang="0">
                      <a:pos x="T4" y="T5"/>
                    </a:cxn>
                    <a:cxn ang="0">
                      <a:pos x="T6" y="T7"/>
                    </a:cxn>
                    <a:cxn ang="0">
                      <a:pos x="T8" y="T9"/>
                    </a:cxn>
                    <a:cxn ang="0">
                      <a:pos x="T10" y="T11"/>
                    </a:cxn>
                    <a:cxn ang="0">
                      <a:pos x="T12" y="T13"/>
                    </a:cxn>
                  </a:cxnLst>
                  <a:rect l="0" t="0" r="r" b="b"/>
                  <a:pathLst>
                    <a:path w="53" h="253">
                      <a:moveTo>
                        <a:pt x="0" y="74"/>
                      </a:moveTo>
                      <a:lnTo>
                        <a:pt x="0" y="74"/>
                      </a:lnTo>
                      <a:lnTo>
                        <a:pt x="0" y="253"/>
                      </a:lnTo>
                      <a:lnTo>
                        <a:pt x="53" y="179"/>
                      </a:lnTo>
                      <a:lnTo>
                        <a:pt x="53" y="0"/>
                      </a:lnTo>
                      <a:lnTo>
                        <a:pt x="0" y="74"/>
                      </a:lnTo>
                      <a:lnTo>
                        <a:pt x="0" y="74"/>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9" name="Freeform 79">
                  <a:extLst>
                    <a:ext uri="{FF2B5EF4-FFF2-40B4-BE49-F238E27FC236}">
                      <a16:creationId xmlns:a16="http://schemas.microsoft.com/office/drawing/2014/main" id="{7D125736-7E9B-4AB8-A490-8F9B1FB2EB4D}"/>
                    </a:ext>
                  </a:extLst>
                </p:cNvPr>
                <p:cNvSpPr>
                  <a:spLocks/>
                </p:cNvSpPr>
                <p:nvPr/>
              </p:nvSpPr>
              <p:spPr bwMode="auto">
                <a:xfrm>
                  <a:off x="4435" y="3079"/>
                  <a:ext cx="60" cy="261"/>
                </a:xfrm>
                <a:custGeom>
                  <a:avLst/>
                  <a:gdLst>
                    <a:gd name="T0" fmla="*/ 67 w 67"/>
                    <a:gd name="T1" fmla="*/ 0 h 293"/>
                    <a:gd name="T2" fmla="*/ 67 w 67"/>
                    <a:gd name="T3" fmla="*/ 0 h 293"/>
                    <a:gd name="T4" fmla="*/ 67 w 67"/>
                    <a:gd name="T5" fmla="*/ 201 h 293"/>
                    <a:gd name="T6" fmla="*/ 56 w 67"/>
                    <a:gd name="T7" fmla="*/ 255 h 293"/>
                    <a:gd name="T8" fmla="*/ 40 w 67"/>
                    <a:gd name="T9" fmla="*/ 293 h 293"/>
                    <a:gd name="T10" fmla="*/ 14 w 67"/>
                    <a:gd name="T11" fmla="*/ 258 h 293"/>
                    <a:gd name="T12" fmla="*/ 0 w 67"/>
                    <a:gd name="T13" fmla="*/ 188 h 293"/>
                    <a:gd name="T14" fmla="*/ 53 w 67"/>
                    <a:gd name="T15" fmla="*/ 64 h 293"/>
                    <a:gd name="T16" fmla="*/ 67 w 67"/>
                    <a:gd name="T17" fmla="*/ 0 h 293"/>
                    <a:gd name="T18" fmla="*/ 67 w 67"/>
                    <a:gd name="T19"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293">
                      <a:moveTo>
                        <a:pt x="67" y="0"/>
                      </a:moveTo>
                      <a:lnTo>
                        <a:pt x="67" y="0"/>
                      </a:lnTo>
                      <a:lnTo>
                        <a:pt x="67" y="201"/>
                      </a:lnTo>
                      <a:lnTo>
                        <a:pt x="56" y="255"/>
                      </a:lnTo>
                      <a:lnTo>
                        <a:pt x="40" y="293"/>
                      </a:lnTo>
                      <a:lnTo>
                        <a:pt x="14" y="258"/>
                      </a:lnTo>
                      <a:lnTo>
                        <a:pt x="0" y="188"/>
                      </a:lnTo>
                      <a:lnTo>
                        <a:pt x="53" y="64"/>
                      </a:lnTo>
                      <a:lnTo>
                        <a:pt x="67" y="0"/>
                      </a:lnTo>
                      <a:lnTo>
                        <a:pt x="67"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0" name="Freeform 80">
                  <a:extLst>
                    <a:ext uri="{FF2B5EF4-FFF2-40B4-BE49-F238E27FC236}">
                      <a16:creationId xmlns:a16="http://schemas.microsoft.com/office/drawing/2014/main" id="{0E67A8D8-50A4-4797-B820-34D471EE1B59}"/>
                    </a:ext>
                  </a:extLst>
                </p:cNvPr>
                <p:cNvSpPr>
                  <a:spLocks/>
                </p:cNvSpPr>
                <p:nvPr/>
              </p:nvSpPr>
              <p:spPr bwMode="auto">
                <a:xfrm>
                  <a:off x="4435" y="3079"/>
                  <a:ext cx="60" cy="261"/>
                </a:xfrm>
                <a:custGeom>
                  <a:avLst/>
                  <a:gdLst>
                    <a:gd name="T0" fmla="*/ 67 w 67"/>
                    <a:gd name="T1" fmla="*/ 0 h 293"/>
                    <a:gd name="T2" fmla="*/ 67 w 67"/>
                    <a:gd name="T3" fmla="*/ 0 h 293"/>
                    <a:gd name="T4" fmla="*/ 67 w 67"/>
                    <a:gd name="T5" fmla="*/ 201 h 293"/>
                    <a:gd name="T6" fmla="*/ 56 w 67"/>
                    <a:gd name="T7" fmla="*/ 255 h 293"/>
                    <a:gd name="T8" fmla="*/ 40 w 67"/>
                    <a:gd name="T9" fmla="*/ 293 h 293"/>
                    <a:gd name="T10" fmla="*/ 14 w 67"/>
                    <a:gd name="T11" fmla="*/ 258 h 293"/>
                    <a:gd name="T12" fmla="*/ 0 w 67"/>
                    <a:gd name="T13" fmla="*/ 188 h 293"/>
                    <a:gd name="T14" fmla="*/ 53 w 67"/>
                    <a:gd name="T15" fmla="*/ 64 h 293"/>
                    <a:gd name="T16" fmla="*/ 67 w 67"/>
                    <a:gd name="T17" fmla="*/ 0 h 293"/>
                    <a:gd name="T18" fmla="*/ 67 w 67"/>
                    <a:gd name="T19"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293">
                      <a:moveTo>
                        <a:pt x="67" y="0"/>
                      </a:moveTo>
                      <a:lnTo>
                        <a:pt x="67" y="0"/>
                      </a:lnTo>
                      <a:lnTo>
                        <a:pt x="67" y="201"/>
                      </a:lnTo>
                      <a:lnTo>
                        <a:pt x="56" y="255"/>
                      </a:lnTo>
                      <a:lnTo>
                        <a:pt x="40" y="293"/>
                      </a:lnTo>
                      <a:lnTo>
                        <a:pt x="14" y="258"/>
                      </a:lnTo>
                      <a:lnTo>
                        <a:pt x="0" y="188"/>
                      </a:lnTo>
                      <a:lnTo>
                        <a:pt x="53" y="64"/>
                      </a:lnTo>
                      <a:lnTo>
                        <a:pt x="67" y="0"/>
                      </a:lnTo>
                      <a:lnTo>
                        <a:pt x="67"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1" name="Freeform 81">
                  <a:extLst>
                    <a:ext uri="{FF2B5EF4-FFF2-40B4-BE49-F238E27FC236}">
                      <a16:creationId xmlns:a16="http://schemas.microsoft.com/office/drawing/2014/main" id="{67273602-AC68-4F4A-B462-E5DEB819C1C4}"/>
                    </a:ext>
                  </a:extLst>
                </p:cNvPr>
                <p:cNvSpPr>
                  <a:spLocks/>
                </p:cNvSpPr>
                <p:nvPr/>
              </p:nvSpPr>
              <p:spPr bwMode="auto">
                <a:xfrm>
                  <a:off x="4827" y="2782"/>
                  <a:ext cx="72" cy="249"/>
                </a:xfrm>
                <a:custGeom>
                  <a:avLst/>
                  <a:gdLst>
                    <a:gd name="T0" fmla="*/ 0 w 80"/>
                    <a:gd name="T1" fmla="*/ 87 h 280"/>
                    <a:gd name="T2" fmla="*/ 0 w 80"/>
                    <a:gd name="T3" fmla="*/ 87 h 280"/>
                    <a:gd name="T4" fmla="*/ 0 w 80"/>
                    <a:gd name="T5" fmla="*/ 280 h 280"/>
                    <a:gd name="T6" fmla="*/ 80 w 80"/>
                    <a:gd name="T7" fmla="*/ 191 h 280"/>
                    <a:gd name="T8" fmla="*/ 80 w 80"/>
                    <a:gd name="T9" fmla="*/ 0 h 280"/>
                    <a:gd name="T10" fmla="*/ 0 w 80"/>
                    <a:gd name="T11" fmla="*/ 87 h 280"/>
                    <a:gd name="T12" fmla="*/ 0 w 80"/>
                    <a:gd name="T13" fmla="*/ 87 h 280"/>
                  </a:gdLst>
                  <a:ahLst/>
                  <a:cxnLst>
                    <a:cxn ang="0">
                      <a:pos x="T0" y="T1"/>
                    </a:cxn>
                    <a:cxn ang="0">
                      <a:pos x="T2" y="T3"/>
                    </a:cxn>
                    <a:cxn ang="0">
                      <a:pos x="T4" y="T5"/>
                    </a:cxn>
                    <a:cxn ang="0">
                      <a:pos x="T6" y="T7"/>
                    </a:cxn>
                    <a:cxn ang="0">
                      <a:pos x="T8" y="T9"/>
                    </a:cxn>
                    <a:cxn ang="0">
                      <a:pos x="T10" y="T11"/>
                    </a:cxn>
                    <a:cxn ang="0">
                      <a:pos x="T12" y="T13"/>
                    </a:cxn>
                  </a:cxnLst>
                  <a:rect l="0" t="0" r="r" b="b"/>
                  <a:pathLst>
                    <a:path w="80" h="280">
                      <a:moveTo>
                        <a:pt x="0" y="87"/>
                      </a:moveTo>
                      <a:lnTo>
                        <a:pt x="0" y="87"/>
                      </a:lnTo>
                      <a:lnTo>
                        <a:pt x="0" y="280"/>
                      </a:lnTo>
                      <a:lnTo>
                        <a:pt x="80" y="191"/>
                      </a:lnTo>
                      <a:lnTo>
                        <a:pt x="80" y="0"/>
                      </a:lnTo>
                      <a:lnTo>
                        <a:pt x="0" y="87"/>
                      </a:lnTo>
                      <a:lnTo>
                        <a:pt x="0" y="87"/>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2" name="Freeform 82">
                  <a:extLst>
                    <a:ext uri="{FF2B5EF4-FFF2-40B4-BE49-F238E27FC236}">
                      <a16:creationId xmlns:a16="http://schemas.microsoft.com/office/drawing/2014/main" id="{3BB20D74-8407-4482-85F1-9F0F0989ADE0}"/>
                    </a:ext>
                  </a:extLst>
                </p:cNvPr>
                <p:cNvSpPr>
                  <a:spLocks/>
                </p:cNvSpPr>
                <p:nvPr/>
              </p:nvSpPr>
              <p:spPr bwMode="auto">
                <a:xfrm>
                  <a:off x="4827" y="2782"/>
                  <a:ext cx="72" cy="249"/>
                </a:xfrm>
                <a:custGeom>
                  <a:avLst/>
                  <a:gdLst>
                    <a:gd name="T0" fmla="*/ 0 w 80"/>
                    <a:gd name="T1" fmla="*/ 87 h 280"/>
                    <a:gd name="T2" fmla="*/ 0 w 80"/>
                    <a:gd name="T3" fmla="*/ 87 h 280"/>
                    <a:gd name="T4" fmla="*/ 0 w 80"/>
                    <a:gd name="T5" fmla="*/ 280 h 280"/>
                    <a:gd name="T6" fmla="*/ 80 w 80"/>
                    <a:gd name="T7" fmla="*/ 191 h 280"/>
                    <a:gd name="T8" fmla="*/ 80 w 80"/>
                    <a:gd name="T9" fmla="*/ 0 h 280"/>
                    <a:gd name="T10" fmla="*/ 0 w 80"/>
                    <a:gd name="T11" fmla="*/ 87 h 280"/>
                    <a:gd name="T12" fmla="*/ 0 w 80"/>
                    <a:gd name="T13" fmla="*/ 87 h 280"/>
                  </a:gdLst>
                  <a:ahLst/>
                  <a:cxnLst>
                    <a:cxn ang="0">
                      <a:pos x="T0" y="T1"/>
                    </a:cxn>
                    <a:cxn ang="0">
                      <a:pos x="T2" y="T3"/>
                    </a:cxn>
                    <a:cxn ang="0">
                      <a:pos x="T4" y="T5"/>
                    </a:cxn>
                    <a:cxn ang="0">
                      <a:pos x="T6" y="T7"/>
                    </a:cxn>
                    <a:cxn ang="0">
                      <a:pos x="T8" y="T9"/>
                    </a:cxn>
                    <a:cxn ang="0">
                      <a:pos x="T10" y="T11"/>
                    </a:cxn>
                    <a:cxn ang="0">
                      <a:pos x="T12" y="T13"/>
                    </a:cxn>
                  </a:cxnLst>
                  <a:rect l="0" t="0" r="r" b="b"/>
                  <a:pathLst>
                    <a:path w="80" h="280">
                      <a:moveTo>
                        <a:pt x="0" y="87"/>
                      </a:moveTo>
                      <a:lnTo>
                        <a:pt x="0" y="87"/>
                      </a:lnTo>
                      <a:lnTo>
                        <a:pt x="0" y="280"/>
                      </a:lnTo>
                      <a:lnTo>
                        <a:pt x="80" y="191"/>
                      </a:lnTo>
                      <a:lnTo>
                        <a:pt x="80" y="0"/>
                      </a:lnTo>
                      <a:lnTo>
                        <a:pt x="0" y="87"/>
                      </a:lnTo>
                      <a:lnTo>
                        <a:pt x="0" y="87"/>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3" name="Freeform 83">
                  <a:extLst>
                    <a:ext uri="{FF2B5EF4-FFF2-40B4-BE49-F238E27FC236}">
                      <a16:creationId xmlns:a16="http://schemas.microsoft.com/office/drawing/2014/main" id="{25039DE7-0821-4D68-829A-212AC18238FC}"/>
                    </a:ext>
                  </a:extLst>
                </p:cNvPr>
                <p:cNvSpPr>
                  <a:spLocks/>
                </p:cNvSpPr>
                <p:nvPr/>
              </p:nvSpPr>
              <p:spPr bwMode="auto">
                <a:xfrm>
                  <a:off x="4910" y="2413"/>
                  <a:ext cx="48" cy="238"/>
                </a:xfrm>
                <a:custGeom>
                  <a:avLst/>
                  <a:gdLst>
                    <a:gd name="T0" fmla="*/ 0 w 54"/>
                    <a:gd name="T1" fmla="*/ 0 h 267"/>
                    <a:gd name="T2" fmla="*/ 0 w 54"/>
                    <a:gd name="T3" fmla="*/ 0 h 267"/>
                    <a:gd name="T4" fmla="*/ 54 w 54"/>
                    <a:gd name="T5" fmla="*/ 69 h 267"/>
                    <a:gd name="T6" fmla="*/ 54 w 54"/>
                    <a:gd name="T7" fmla="*/ 267 h 267"/>
                    <a:gd name="T8" fmla="*/ 0 w 54"/>
                    <a:gd name="T9" fmla="*/ 196 h 267"/>
                    <a:gd name="T10" fmla="*/ 0 w 54"/>
                    <a:gd name="T11" fmla="*/ 0 h 267"/>
                    <a:gd name="T12" fmla="*/ 0 w 54"/>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54" h="267">
                      <a:moveTo>
                        <a:pt x="0" y="0"/>
                      </a:moveTo>
                      <a:lnTo>
                        <a:pt x="0" y="0"/>
                      </a:lnTo>
                      <a:lnTo>
                        <a:pt x="54" y="69"/>
                      </a:lnTo>
                      <a:lnTo>
                        <a:pt x="54" y="267"/>
                      </a:lnTo>
                      <a:lnTo>
                        <a:pt x="0" y="196"/>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4" name="Freeform 84">
                  <a:extLst>
                    <a:ext uri="{FF2B5EF4-FFF2-40B4-BE49-F238E27FC236}">
                      <a16:creationId xmlns:a16="http://schemas.microsoft.com/office/drawing/2014/main" id="{9D524712-4B85-4B69-A203-93CBCD5F0D17}"/>
                    </a:ext>
                  </a:extLst>
                </p:cNvPr>
                <p:cNvSpPr>
                  <a:spLocks/>
                </p:cNvSpPr>
                <p:nvPr/>
              </p:nvSpPr>
              <p:spPr bwMode="auto">
                <a:xfrm>
                  <a:off x="4910" y="2413"/>
                  <a:ext cx="48" cy="238"/>
                </a:xfrm>
                <a:custGeom>
                  <a:avLst/>
                  <a:gdLst>
                    <a:gd name="T0" fmla="*/ 0 w 54"/>
                    <a:gd name="T1" fmla="*/ 0 h 267"/>
                    <a:gd name="T2" fmla="*/ 0 w 54"/>
                    <a:gd name="T3" fmla="*/ 0 h 267"/>
                    <a:gd name="T4" fmla="*/ 54 w 54"/>
                    <a:gd name="T5" fmla="*/ 69 h 267"/>
                    <a:gd name="T6" fmla="*/ 54 w 54"/>
                    <a:gd name="T7" fmla="*/ 267 h 267"/>
                    <a:gd name="T8" fmla="*/ 0 w 54"/>
                    <a:gd name="T9" fmla="*/ 196 h 267"/>
                    <a:gd name="T10" fmla="*/ 0 w 54"/>
                    <a:gd name="T11" fmla="*/ 0 h 267"/>
                    <a:gd name="T12" fmla="*/ 0 w 54"/>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54" h="267">
                      <a:moveTo>
                        <a:pt x="0" y="0"/>
                      </a:moveTo>
                      <a:lnTo>
                        <a:pt x="0" y="0"/>
                      </a:lnTo>
                      <a:lnTo>
                        <a:pt x="54" y="69"/>
                      </a:lnTo>
                      <a:lnTo>
                        <a:pt x="54" y="267"/>
                      </a:lnTo>
                      <a:lnTo>
                        <a:pt x="0" y="196"/>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5" name="Freeform 85">
                  <a:extLst>
                    <a:ext uri="{FF2B5EF4-FFF2-40B4-BE49-F238E27FC236}">
                      <a16:creationId xmlns:a16="http://schemas.microsoft.com/office/drawing/2014/main" id="{6045682B-74BE-4981-9C14-A23C1B3F08EA}"/>
                    </a:ext>
                  </a:extLst>
                </p:cNvPr>
                <p:cNvSpPr>
                  <a:spLocks/>
                </p:cNvSpPr>
                <p:nvPr/>
              </p:nvSpPr>
              <p:spPr bwMode="auto">
                <a:xfrm>
                  <a:off x="4887" y="2497"/>
                  <a:ext cx="59" cy="272"/>
                </a:xfrm>
                <a:custGeom>
                  <a:avLst/>
                  <a:gdLst>
                    <a:gd name="T0" fmla="*/ 66 w 66"/>
                    <a:gd name="T1" fmla="*/ 0 h 306"/>
                    <a:gd name="T2" fmla="*/ 66 w 66"/>
                    <a:gd name="T3" fmla="*/ 0 h 306"/>
                    <a:gd name="T4" fmla="*/ 0 w 66"/>
                    <a:gd name="T5" fmla="*/ 118 h 306"/>
                    <a:gd name="T6" fmla="*/ 0 w 66"/>
                    <a:gd name="T7" fmla="*/ 306 h 306"/>
                    <a:gd name="T8" fmla="*/ 66 w 66"/>
                    <a:gd name="T9" fmla="*/ 192 h 306"/>
                    <a:gd name="T10" fmla="*/ 66 w 66"/>
                    <a:gd name="T11" fmla="*/ 0 h 306"/>
                    <a:gd name="T12" fmla="*/ 66 w 66"/>
                    <a:gd name="T13" fmla="*/ 0 h 306"/>
                  </a:gdLst>
                  <a:ahLst/>
                  <a:cxnLst>
                    <a:cxn ang="0">
                      <a:pos x="T0" y="T1"/>
                    </a:cxn>
                    <a:cxn ang="0">
                      <a:pos x="T2" y="T3"/>
                    </a:cxn>
                    <a:cxn ang="0">
                      <a:pos x="T4" y="T5"/>
                    </a:cxn>
                    <a:cxn ang="0">
                      <a:pos x="T6" y="T7"/>
                    </a:cxn>
                    <a:cxn ang="0">
                      <a:pos x="T8" y="T9"/>
                    </a:cxn>
                    <a:cxn ang="0">
                      <a:pos x="T10" y="T11"/>
                    </a:cxn>
                    <a:cxn ang="0">
                      <a:pos x="T12" y="T13"/>
                    </a:cxn>
                  </a:cxnLst>
                  <a:rect l="0" t="0" r="r" b="b"/>
                  <a:pathLst>
                    <a:path w="66" h="306">
                      <a:moveTo>
                        <a:pt x="66" y="0"/>
                      </a:moveTo>
                      <a:lnTo>
                        <a:pt x="66" y="0"/>
                      </a:lnTo>
                      <a:lnTo>
                        <a:pt x="0" y="118"/>
                      </a:lnTo>
                      <a:lnTo>
                        <a:pt x="0" y="306"/>
                      </a:lnTo>
                      <a:lnTo>
                        <a:pt x="66" y="192"/>
                      </a:lnTo>
                      <a:lnTo>
                        <a:pt x="66" y="0"/>
                      </a:lnTo>
                      <a:lnTo>
                        <a:pt x="66"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6" name="Freeform 86">
                  <a:extLst>
                    <a:ext uri="{FF2B5EF4-FFF2-40B4-BE49-F238E27FC236}">
                      <a16:creationId xmlns:a16="http://schemas.microsoft.com/office/drawing/2014/main" id="{412B01B7-E861-4FDD-951E-CDF9D5BE84EB}"/>
                    </a:ext>
                  </a:extLst>
                </p:cNvPr>
                <p:cNvSpPr>
                  <a:spLocks/>
                </p:cNvSpPr>
                <p:nvPr/>
              </p:nvSpPr>
              <p:spPr bwMode="auto">
                <a:xfrm>
                  <a:off x="4887" y="2497"/>
                  <a:ext cx="59" cy="272"/>
                </a:xfrm>
                <a:custGeom>
                  <a:avLst/>
                  <a:gdLst>
                    <a:gd name="T0" fmla="*/ 66 w 66"/>
                    <a:gd name="T1" fmla="*/ 0 h 306"/>
                    <a:gd name="T2" fmla="*/ 66 w 66"/>
                    <a:gd name="T3" fmla="*/ 0 h 306"/>
                    <a:gd name="T4" fmla="*/ 0 w 66"/>
                    <a:gd name="T5" fmla="*/ 118 h 306"/>
                    <a:gd name="T6" fmla="*/ 0 w 66"/>
                    <a:gd name="T7" fmla="*/ 306 h 306"/>
                    <a:gd name="T8" fmla="*/ 66 w 66"/>
                    <a:gd name="T9" fmla="*/ 192 h 306"/>
                    <a:gd name="T10" fmla="*/ 66 w 66"/>
                    <a:gd name="T11" fmla="*/ 0 h 306"/>
                    <a:gd name="T12" fmla="*/ 66 w 66"/>
                    <a:gd name="T13" fmla="*/ 0 h 306"/>
                  </a:gdLst>
                  <a:ahLst/>
                  <a:cxnLst>
                    <a:cxn ang="0">
                      <a:pos x="T0" y="T1"/>
                    </a:cxn>
                    <a:cxn ang="0">
                      <a:pos x="T2" y="T3"/>
                    </a:cxn>
                    <a:cxn ang="0">
                      <a:pos x="T4" y="T5"/>
                    </a:cxn>
                    <a:cxn ang="0">
                      <a:pos x="T6" y="T7"/>
                    </a:cxn>
                    <a:cxn ang="0">
                      <a:pos x="T8" y="T9"/>
                    </a:cxn>
                    <a:cxn ang="0">
                      <a:pos x="T10" y="T11"/>
                    </a:cxn>
                    <a:cxn ang="0">
                      <a:pos x="T12" y="T13"/>
                    </a:cxn>
                  </a:cxnLst>
                  <a:rect l="0" t="0" r="r" b="b"/>
                  <a:pathLst>
                    <a:path w="66" h="306">
                      <a:moveTo>
                        <a:pt x="66" y="0"/>
                      </a:moveTo>
                      <a:lnTo>
                        <a:pt x="66" y="0"/>
                      </a:lnTo>
                      <a:lnTo>
                        <a:pt x="0" y="118"/>
                      </a:lnTo>
                      <a:lnTo>
                        <a:pt x="0" y="306"/>
                      </a:lnTo>
                      <a:lnTo>
                        <a:pt x="66" y="192"/>
                      </a:lnTo>
                      <a:lnTo>
                        <a:pt x="66" y="0"/>
                      </a:lnTo>
                      <a:lnTo>
                        <a:pt x="66"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7" name="Freeform 87">
                  <a:extLst>
                    <a:ext uri="{FF2B5EF4-FFF2-40B4-BE49-F238E27FC236}">
                      <a16:creationId xmlns:a16="http://schemas.microsoft.com/office/drawing/2014/main" id="{BBD1DD1A-D617-4B09-928C-E5721C0789A2}"/>
                    </a:ext>
                  </a:extLst>
                </p:cNvPr>
                <p:cNvSpPr>
                  <a:spLocks/>
                </p:cNvSpPr>
                <p:nvPr/>
              </p:nvSpPr>
              <p:spPr bwMode="auto">
                <a:xfrm>
                  <a:off x="4839" y="2604"/>
                  <a:ext cx="48" cy="130"/>
                </a:xfrm>
                <a:custGeom>
                  <a:avLst/>
                  <a:gdLst>
                    <a:gd name="T0" fmla="*/ 54 w 54"/>
                    <a:gd name="T1" fmla="*/ 0 h 146"/>
                    <a:gd name="T2" fmla="*/ 54 w 54"/>
                    <a:gd name="T3" fmla="*/ 0 h 146"/>
                    <a:gd name="T4" fmla="*/ 0 w 54"/>
                    <a:gd name="T5" fmla="*/ 44 h 146"/>
                    <a:gd name="T6" fmla="*/ 54 w 54"/>
                    <a:gd name="T7" fmla="*/ 146 h 146"/>
                    <a:gd name="T8" fmla="*/ 54 w 54"/>
                    <a:gd name="T9" fmla="*/ 0 h 146"/>
                    <a:gd name="T10" fmla="*/ 54 w 54"/>
                    <a:gd name="T11" fmla="*/ 0 h 146"/>
                  </a:gdLst>
                  <a:ahLst/>
                  <a:cxnLst>
                    <a:cxn ang="0">
                      <a:pos x="T0" y="T1"/>
                    </a:cxn>
                    <a:cxn ang="0">
                      <a:pos x="T2" y="T3"/>
                    </a:cxn>
                    <a:cxn ang="0">
                      <a:pos x="T4" y="T5"/>
                    </a:cxn>
                    <a:cxn ang="0">
                      <a:pos x="T6" y="T7"/>
                    </a:cxn>
                    <a:cxn ang="0">
                      <a:pos x="T8" y="T9"/>
                    </a:cxn>
                    <a:cxn ang="0">
                      <a:pos x="T10" y="T11"/>
                    </a:cxn>
                  </a:cxnLst>
                  <a:rect l="0" t="0" r="r" b="b"/>
                  <a:pathLst>
                    <a:path w="54" h="146">
                      <a:moveTo>
                        <a:pt x="54" y="0"/>
                      </a:moveTo>
                      <a:lnTo>
                        <a:pt x="54" y="0"/>
                      </a:lnTo>
                      <a:lnTo>
                        <a:pt x="0" y="44"/>
                      </a:lnTo>
                      <a:lnTo>
                        <a:pt x="54" y="146"/>
                      </a:lnTo>
                      <a:lnTo>
                        <a:pt x="54" y="0"/>
                      </a:lnTo>
                      <a:lnTo>
                        <a:pt x="54"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8" name="Freeform 88">
                  <a:extLst>
                    <a:ext uri="{FF2B5EF4-FFF2-40B4-BE49-F238E27FC236}">
                      <a16:creationId xmlns:a16="http://schemas.microsoft.com/office/drawing/2014/main" id="{C775C0AE-CD95-4113-967C-B299EFB3B136}"/>
                    </a:ext>
                  </a:extLst>
                </p:cNvPr>
                <p:cNvSpPr>
                  <a:spLocks/>
                </p:cNvSpPr>
                <p:nvPr/>
              </p:nvSpPr>
              <p:spPr bwMode="auto">
                <a:xfrm>
                  <a:off x="4839" y="2604"/>
                  <a:ext cx="48" cy="130"/>
                </a:xfrm>
                <a:custGeom>
                  <a:avLst/>
                  <a:gdLst>
                    <a:gd name="T0" fmla="*/ 54 w 54"/>
                    <a:gd name="T1" fmla="*/ 0 h 146"/>
                    <a:gd name="T2" fmla="*/ 54 w 54"/>
                    <a:gd name="T3" fmla="*/ 0 h 146"/>
                    <a:gd name="T4" fmla="*/ 0 w 54"/>
                    <a:gd name="T5" fmla="*/ 44 h 146"/>
                    <a:gd name="T6" fmla="*/ 54 w 54"/>
                    <a:gd name="T7" fmla="*/ 146 h 146"/>
                    <a:gd name="T8" fmla="*/ 54 w 54"/>
                    <a:gd name="T9" fmla="*/ 0 h 146"/>
                    <a:gd name="T10" fmla="*/ 54 w 54"/>
                    <a:gd name="T11" fmla="*/ 0 h 146"/>
                  </a:gdLst>
                  <a:ahLst/>
                  <a:cxnLst>
                    <a:cxn ang="0">
                      <a:pos x="T0" y="T1"/>
                    </a:cxn>
                    <a:cxn ang="0">
                      <a:pos x="T2" y="T3"/>
                    </a:cxn>
                    <a:cxn ang="0">
                      <a:pos x="T4" y="T5"/>
                    </a:cxn>
                    <a:cxn ang="0">
                      <a:pos x="T6" y="T7"/>
                    </a:cxn>
                    <a:cxn ang="0">
                      <a:pos x="T8" y="T9"/>
                    </a:cxn>
                    <a:cxn ang="0">
                      <a:pos x="T10" y="T11"/>
                    </a:cxn>
                  </a:cxnLst>
                  <a:rect l="0" t="0" r="r" b="b"/>
                  <a:pathLst>
                    <a:path w="54" h="146">
                      <a:moveTo>
                        <a:pt x="54" y="0"/>
                      </a:moveTo>
                      <a:lnTo>
                        <a:pt x="54" y="0"/>
                      </a:lnTo>
                      <a:lnTo>
                        <a:pt x="0" y="44"/>
                      </a:lnTo>
                      <a:lnTo>
                        <a:pt x="54" y="146"/>
                      </a:lnTo>
                      <a:lnTo>
                        <a:pt x="54" y="0"/>
                      </a:lnTo>
                      <a:lnTo>
                        <a:pt x="54"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9" name="Freeform 89">
                  <a:extLst>
                    <a:ext uri="{FF2B5EF4-FFF2-40B4-BE49-F238E27FC236}">
                      <a16:creationId xmlns:a16="http://schemas.microsoft.com/office/drawing/2014/main" id="{EBE9FA79-A4A4-4BC5-9EC5-555EC008FB84}"/>
                    </a:ext>
                  </a:extLst>
                </p:cNvPr>
                <p:cNvSpPr>
                  <a:spLocks/>
                </p:cNvSpPr>
                <p:nvPr/>
              </p:nvSpPr>
              <p:spPr bwMode="auto">
                <a:xfrm>
                  <a:off x="5231" y="2211"/>
                  <a:ext cx="12" cy="202"/>
                </a:xfrm>
                <a:custGeom>
                  <a:avLst/>
                  <a:gdLst>
                    <a:gd name="T0" fmla="*/ 14 w 14"/>
                    <a:gd name="T1" fmla="*/ 0 h 226"/>
                    <a:gd name="T2" fmla="*/ 14 w 14"/>
                    <a:gd name="T3" fmla="*/ 0 h 226"/>
                    <a:gd name="T4" fmla="*/ 14 w 14"/>
                    <a:gd name="T5" fmla="*/ 175 h 226"/>
                    <a:gd name="T6" fmla="*/ 0 w 14"/>
                    <a:gd name="T7" fmla="*/ 226 h 226"/>
                    <a:gd name="T8" fmla="*/ 0 w 14"/>
                    <a:gd name="T9" fmla="*/ 36 h 226"/>
                    <a:gd name="T10" fmla="*/ 14 w 14"/>
                    <a:gd name="T11" fmla="*/ 0 h 226"/>
                    <a:gd name="T12" fmla="*/ 14 w 14"/>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4" h="226">
                      <a:moveTo>
                        <a:pt x="14" y="0"/>
                      </a:moveTo>
                      <a:lnTo>
                        <a:pt x="14" y="0"/>
                      </a:lnTo>
                      <a:lnTo>
                        <a:pt x="14" y="175"/>
                      </a:lnTo>
                      <a:lnTo>
                        <a:pt x="0" y="226"/>
                      </a:lnTo>
                      <a:lnTo>
                        <a:pt x="0" y="36"/>
                      </a:lnTo>
                      <a:lnTo>
                        <a:pt x="14" y="0"/>
                      </a:lnTo>
                      <a:lnTo>
                        <a:pt x="14"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0" name="Freeform 90">
                  <a:extLst>
                    <a:ext uri="{FF2B5EF4-FFF2-40B4-BE49-F238E27FC236}">
                      <a16:creationId xmlns:a16="http://schemas.microsoft.com/office/drawing/2014/main" id="{A3CF5F23-B3E7-43F3-B3A3-ECF8BEAABBC2}"/>
                    </a:ext>
                  </a:extLst>
                </p:cNvPr>
                <p:cNvSpPr>
                  <a:spLocks/>
                </p:cNvSpPr>
                <p:nvPr/>
              </p:nvSpPr>
              <p:spPr bwMode="auto">
                <a:xfrm>
                  <a:off x="5231" y="2211"/>
                  <a:ext cx="12" cy="202"/>
                </a:xfrm>
                <a:custGeom>
                  <a:avLst/>
                  <a:gdLst>
                    <a:gd name="T0" fmla="*/ 14 w 14"/>
                    <a:gd name="T1" fmla="*/ 0 h 226"/>
                    <a:gd name="T2" fmla="*/ 14 w 14"/>
                    <a:gd name="T3" fmla="*/ 0 h 226"/>
                    <a:gd name="T4" fmla="*/ 14 w 14"/>
                    <a:gd name="T5" fmla="*/ 175 h 226"/>
                    <a:gd name="T6" fmla="*/ 0 w 14"/>
                    <a:gd name="T7" fmla="*/ 226 h 226"/>
                    <a:gd name="T8" fmla="*/ 0 w 14"/>
                    <a:gd name="T9" fmla="*/ 36 h 226"/>
                    <a:gd name="T10" fmla="*/ 14 w 14"/>
                    <a:gd name="T11" fmla="*/ 0 h 226"/>
                    <a:gd name="T12" fmla="*/ 14 w 14"/>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4" h="226">
                      <a:moveTo>
                        <a:pt x="14" y="0"/>
                      </a:moveTo>
                      <a:lnTo>
                        <a:pt x="14" y="0"/>
                      </a:lnTo>
                      <a:lnTo>
                        <a:pt x="14" y="175"/>
                      </a:lnTo>
                      <a:lnTo>
                        <a:pt x="0" y="226"/>
                      </a:lnTo>
                      <a:lnTo>
                        <a:pt x="0" y="36"/>
                      </a:lnTo>
                      <a:lnTo>
                        <a:pt x="14" y="0"/>
                      </a:lnTo>
                      <a:lnTo>
                        <a:pt x="14"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1" name="Freeform 91">
                  <a:extLst>
                    <a:ext uri="{FF2B5EF4-FFF2-40B4-BE49-F238E27FC236}">
                      <a16:creationId xmlns:a16="http://schemas.microsoft.com/office/drawing/2014/main" id="{B5362D79-F89B-4599-AD54-DEDBFEEB8327}"/>
                    </a:ext>
                  </a:extLst>
                </p:cNvPr>
                <p:cNvSpPr>
                  <a:spLocks/>
                </p:cNvSpPr>
                <p:nvPr/>
              </p:nvSpPr>
              <p:spPr bwMode="auto">
                <a:xfrm>
                  <a:off x="5005" y="2270"/>
                  <a:ext cx="60" cy="214"/>
                </a:xfrm>
                <a:custGeom>
                  <a:avLst/>
                  <a:gdLst>
                    <a:gd name="T0" fmla="*/ 67 w 67"/>
                    <a:gd name="T1" fmla="*/ 0 h 240"/>
                    <a:gd name="T2" fmla="*/ 67 w 67"/>
                    <a:gd name="T3" fmla="*/ 0 h 240"/>
                    <a:gd name="T4" fmla="*/ 67 w 67"/>
                    <a:gd name="T5" fmla="*/ 181 h 240"/>
                    <a:gd name="T6" fmla="*/ 24 w 67"/>
                    <a:gd name="T7" fmla="*/ 205 h 240"/>
                    <a:gd name="T8" fmla="*/ 8 w 67"/>
                    <a:gd name="T9" fmla="*/ 240 h 240"/>
                    <a:gd name="T10" fmla="*/ 8 w 67"/>
                    <a:gd name="T11" fmla="*/ 148 h 240"/>
                    <a:gd name="T12" fmla="*/ 19 w 67"/>
                    <a:gd name="T13" fmla="*/ 76 h 240"/>
                    <a:gd name="T14" fmla="*/ 0 w 67"/>
                    <a:gd name="T15" fmla="*/ 70 h 240"/>
                    <a:gd name="T16" fmla="*/ 21 w 67"/>
                    <a:gd name="T17" fmla="*/ 27 h 240"/>
                    <a:gd name="T18" fmla="*/ 67 w 67"/>
                    <a:gd name="T19" fmla="*/ 0 h 240"/>
                    <a:gd name="T20" fmla="*/ 67 w 67"/>
                    <a:gd name="T2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240">
                      <a:moveTo>
                        <a:pt x="67" y="0"/>
                      </a:moveTo>
                      <a:lnTo>
                        <a:pt x="67" y="0"/>
                      </a:lnTo>
                      <a:lnTo>
                        <a:pt x="67" y="181"/>
                      </a:lnTo>
                      <a:lnTo>
                        <a:pt x="24" y="205"/>
                      </a:lnTo>
                      <a:lnTo>
                        <a:pt x="8" y="240"/>
                      </a:lnTo>
                      <a:lnTo>
                        <a:pt x="8" y="148"/>
                      </a:lnTo>
                      <a:lnTo>
                        <a:pt x="19" y="76"/>
                      </a:lnTo>
                      <a:lnTo>
                        <a:pt x="0" y="70"/>
                      </a:lnTo>
                      <a:lnTo>
                        <a:pt x="21" y="27"/>
                      </a:lnTo>
                      <a:lnTo>
                        <a:pt x="67" y="0"/>
                      </a:lnTo>
                      <a:lnTo>
                        <a:pt x="67"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2" name="Freeform 92">
                  <a:extLst>
                    <a:ext uri="{FF2B5EF4-FFF2-40B4-BE49-F238E27FC236}">
                      <a16:creationId xmlns:a16="http://schemas.microsoft.com/office/drawing/2014/main" id="{E6EA1D30-0FE7-4A4D-BDF1-0556E654CEB1}"/>
                    </a:ext>
                  </a:extLst>
                </p:cNvPr>
                <p:cNvSpPr>
                  <a:spLocks/>
                </p:cNvSpPr>
                <p:nvPr/>
              </p:nvSpPr>
              <p:spPr bwMode="auto">
                <a:xfrm>
                  <a:off x="5005" y="2270"/>
                  <a:ext cx="60" cy="214"/>
                </a:xfrm>
                <a:custGeom>
                  <a:avLst/>
                  <a:gdLst>
                    <a:gd name="T0" fmla="*/ 67 w 67"/>
                    <a:gd name="T1" fmla="*/ 0 h 240"/>
                    <a:gd name="T2" fmla="*/ 67 w 67"/>
                    <a:gd name="T3" fmla="*/ 0 h 240"/>
                    <a:gd name="T4" fmla="*/ 67 w 67"/>
                    <a:gd name="T5" fmla="*/ 181 h 240"/>
                    <a:gd name="T6" fmla="*/ 24 w 67"/>
                    <a:gd name="T7" fmla="*/ 205 h 240"/>
                    <a:gd name="T8" fmla="*/ 8 w 67"/>
                    <a:gd name="T9" fmla="*/ 240 h 240"/>
                    <a:gd name="T10" fmla="*/ 8 w 67"/>
                    <a:gd name="T11" fmla="*/ 148 h 240"/>
                    <a:gd name="T12" fmla="*/ 19 w 67"/>
                    <a:gd name="T13" fmla="*/ 76 h 240"/>
                    <a:gd name="T14" fmla="*/ 0 w 67"/>
                    <a:gd name="T15" fmla="*/ 70 h 240"/>
                    <a:gd name="T16" fmla="*/ 21 w 67"/>
                    <a:gd name="T17" fmla="*/ 27 h 240"/>
                    <a:gd name="T18" fmla="*/ 67 w 67"/>
                    <a:gd name="T19" fmla="*/ 0 h 240"/>
                    <a:gd name="T20" fmla="*/ 67 w 67"/>
                    <a:gd name="T2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240">
                      <a:moveTo>
                        <a:pt x="67" y="0"/>
                      </a:moveTo>
                      <a:lnTo>
                        <a:pt x="67" y="0"/>
                      </a:lnTo>
                      <a:lnTo>
                        <a:pt x="67" y="181"/>
                      </a:lnTo>
                      <a:lnTo>
                        <a:pt x="24" y="205"/>
                      </a:lnTo>
                      <a:lnTo>
                        <a:pt x="8" y="240"/>
                      </a:lnTo>
                      <a:lnTo>
                        <a:pt x="8" y="148"/>
                      </a:lnTo>
                      <a:lnTo>
                        <a:pt x="19" y="76"/>
                      </a:lnTo>
                      <a:lnTo>
                        <a:pt x="0" y="70"/>
                      </a:lnTo>
                      <a:lnTo>
                        <a:pt x="21" y="27"/>
                      </a:lnTo>
                      <a:lnTo>
                        <a:pt x="67" y="0"/>
                      </a:lnTo>
                      <a:lnTo>
                        <a:pt x="67"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3" name="Freeform 93">
                  <a:extLst>
                    <a:ext uri="{FF2B5EF4-FFF2-40B4-BE49-F238E27FC236}">
                      <a16:creationId xmlns:a16="http://schemas.microsoft.com/office/drawing/2014/main" id="{64F5B0B6-6DC4-4AB1-8A45-3F46D88D2BAC}"/>
                    </a:ext>
                  </a:extLst>
                </p:cNvPr>
                <p:cNvSpPr>
                  <a:spLocks/>
                </p:cNvSpPr>
                <p:nvPr/>
              </p:nvSpPr>
              <p:spPr bwMode="auto">
                <a:xfrm>
                  <a:off x="1443" y="2900"/>
                  <a:ext cx="60" cy="155"/>
                </a:xfrm>
                <a:custGeom>
                  <a:avLst/>
                  <a:gdLst>
                    <a:gd name="T0" fmla="*/ 0 w 67"/>
                    <a:gd name="T1" fmla="*/ 0 h 173"/>
                    <a:gd name="T2" fmla="*/ 0 w 67"/>
                    <a:gd name="T3" fmla="*/ 0 h 173"/>
                    <a:gd name="T4" fmla="*/ 67 w 67"/>
                    <a:gd name="T5" fmla="*/ 0 h 173"/>
                    <a:gd name="T6" fmla="*/ 67 w 67"/>
                    <a:gd name="T7" fmla="*/ 173 h 173"/>
                    <a:gd name="T8" fmla="*/ 0 w 67"/>
                    <a:gd name="T9" fmla="*/ 173 h 173"/>
                    <a:gd name="T10" fmla="*/ 0 w 67"/>
                    <a:gd name="T11" fmla="*/ 0 h 173"/>
                  </a:gdLst>
                  <a:ahLst/>
                  <a:cxnLst>
                    <a:cxn ang="0">
                      <a:pos x="T0" y="T1"/>
                    </a:cxn>
                    <a:cxn ang="0">
                      <a:pos x="T2" y="T3"/>
                    </a:cxn>
                    <a:cxn ang="0">
                      <a:pos x="T4" y="T5"/>
                    </a:cxn>
                    <a:cxn ang="0">
                      <a:pos x="T6" y="T7"/>
                    </a:cxn>
                    <a:cxn ang="0">
                      <a:pos x="T8" y="T9"/>
                    </a:cxn>
                    <a:cxn ang="0">
                      <a:pos x="T10" y="T11"/>
                    </a:cxn>
                  </a:cxnLst>
                  <a:rect l="0" t="0" r="r" b="b"/>
                  <a:pathLst>
                    <a:path w="67" h="173">
                      <a:moveTo>
                        <a:pt x="0" y="0"/>
                      </a:moveTo>
                      <a:lnTo>
                        <a:pt x="0" y="0"/>
                      </a:lnTo>
                      <a:lnTo>
                        <a:pt x="67" y="0"/>
                      </a:lnTo>
                      <a:lnTo>
                        <a:pt x="67" y="173"/>
                      </a:lnTo>
                      <a:lnTo>
                        <a:pt x="0" y="173"/>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4" name="Freeform 94">
                  <a:extLst>
                    <a:ext uri="{FF2B5EF4-FFF2-40B4-BE49-F238E27FC236}">
                      <a16:creationId xmlns:a16="http://schemas.microsoft.com/office/drawing/2014/main" id="{BA05CB71-4EA5-45C4-B9B2-AD088C3A1755}"/>
                    </a:ext>
                  </a:extLst>
                </p:cNvPr>
                <p:cNvSpPr>
                  <a:spLocks/>
                </p:cNvSpPr>
                <p:nvPr/>
              </p:nvSpPr>
              <p:spPr bwMode="auto">
                <a:xfrm>
                  <a:off x="1443" y="2900"/>
                  <a:ext cx="60" cy="155"/>
                </a:xfrm>
                <a:custGeom>
                  <a:avLst/>
                  <a:gdLst>
                    <a:gd name="T0" fmla="*/ 0 w 67"/>
                    <a:gd name="T1" fmla="*/ 0 h 173"/>
                    <a:gd name="T2" fmla="*/ 0 w 67"/>
                    <a:gd name="T3" fmla="*/ 0 h 173"/>
                    <a:gd name="T4" fmla="*/ 67 w 67"/>
                    <a:gd name="T5" fmla="*/ 0 h 173"/>
                    <a:gd name="T6" fmla="*/ 67 w 67"/>
                    <a:gd name="T7" fmla="*/ 173 h 173"/>
                    <a:gd name="T8" fmla="*/ 0 w 67"/>
                    <a:gd name="T9" fmla="*/ 173 h 173"/>
                    <a:gd name="T10" fmla="*/ 0 w 67"/>
                    <a:gd name="T11" fmla="*/ 0 h 173"/>
                  </a:gdLst>
                  <a:ahLst/>
                  <a:cxnLst>
                    <a:cxn ang="0">
                      <a:pos x="T0" y="T1"/>
                    </a:cxn>
                    <a:cxn ang="0">
                      <a:pos x="T2" y="T3"/>
                    </a:cxn>
                    <a:cxn ang="0">
                      <a:pos x="T4" y="T5"/>
                    </a:cxn>
                    <a:cxn ang="0">
                      <a:pos x="T6" y="T7"/>
                    </a:cxn>
                    <a:cxn ang="0">
                      <a:pos x="T8" y="T9"/>
                    </a:cxn>
                    <a:cxn ang="0">
                      <a:pos x="T10" y="T11"/>
                    </a:cxn>
                  </a:cxnLst>
                  <a:rect l="0" t="0" r="r" b="b"/>
                  <a:pathLst>
                    <a:path w="67" h="173">
                      <a:moveTo>
                        <a:pt x="0" y="0"/>
                      </a:moveTo>
                      <a:lnTo>
                        <a:pt x="0" y="0"/>
                      </a:lnTo>
                      <a:lnTo>
                        <a:pt x="67" y="0"/>
                      </a:lnTo>
                      <a:lnTo>
                        <a:pt x="67" y="173"/>
                      </a:lnTo>
                      <a:lnTo>
                        <a:pt x="0" y="173"/>
                      </a:lnTo>
                      <a:lnTo>
                        <a:pt x="0" y="0"/>
                      </a:lnTo>
                      <a:close/>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5" name="Freeform 95">
                  <a:extLst>
                    <a:ext uri="{FF2B5EF4-FFF2-40B4-BE49-F238E27FC236}">
                      <a16:creationId xmlns:a16="http://schemas.microsoft.com/office/drawing/2014/main" id="{8C31C772-90E4-456E-9311-7C13C4770E5A}"/>
                    </a:ext>
                  </a:extLst>
                </p:cNvPr>
                <p:cNvSpPr>
                  <a:spLocks/>
                </p:cNvSpPr>
                <p:nvPr/>
              </p:nvSpPr>
              <p:spPr bwMode="auto">
                <a:xfrm>
                  <a:off x="1692" y="3031"/>
                  <a:ext cx="226" cy="166"/>
                </a:xfrm>
                <a:custGeom>
                  <a:avLst/>
                  <a:gdLst>
                    <a:gd name="T0" fmla="*/ 0 w 253"/>
                    <a:gd name="T1" fmla="*/ 2 h 186"/>
                    <a:gd name="T2" fmla="*/ 0 w 253"/>
                    <a:gd name="T3" fmla="*/ 2 h 186"/>
                    <a:gd name="T4" fmla="*/ 0 w 253"/>
                    <a:gd name="T5" fmla="*/ 186 h 186"/>
                    <a:gd name="T6" fmla="*/ 253 w 253"/>
                    <a:gd name="T7" fmla="*/ 186 h 186"/>
                    <a:gd name="T8" fmla="*/ 253 w 253"/>
                    <a:gd name="T9" fmla="*/ 0 h 186"/>
                    <a:gd name="T10" fmla="*/ 0 w 253"/>
                    <a:gd name="T11" fmla="*/ 2 h 186"/>
                    <a:gd name="T12" fmla="*/ 0 w 253"/>
                    <a:gd name="T13" fmla="*/ 2 h 186"/>
                  </a:gdLst>
                  <a:ahLst/>
                  <a:cxnLst>
                    <a:cxn ang="0">
                      <a:pos x="T0" y="T1"/>
                    </a:cxn>
                    <a:cxn ang="0">
                      <a:pos x="T2" y="T3"/>
                    </a:cxn>
                    <a:cxn ang="0">
                      <a:pos x="T4" y="T5"/>
                    </a:cxn>
                    <a:cxn ang="0">
                      <a:pos x="T6" y="T7"/>
                    </a:cxn>
                    <a:cxn ang="0">
                      <a:pos x="T8" y="T9"/>
                    </a:cxn>
                    <a:cxn ang="0">
                      <a:pos x="T10" y="T11"/>
                    </a:cxn>
                    <a:cxn ang="0">
                      <a:pos x="T12" y="T13"/>
                    </a:cxn>
                  </a:cxnLst>
                  <a:rect l="0" t="0" r="r" b="b"/>
                  <a:pathLst>
                    <a:path w="253" h="186">
                      <a:moveTo>
                        <a:pt x="0" y="2"/>
                      </a:moveTo>
                      <a:lnTo>
                        <a:pt x="0" y="2"/>
                      </a:lnTo>
                      <a:lnTo>
                        <a:pt x="0" y="186"/>
                      </a:lnTo>
                      <a:lnTo>
                        <a:pt x="253" y="186"/>
                      </a:lnTo>
                      <a:lnTo>
                        <a:pt x="253" y="0"/>
                      </a:lnTo>
                      <a:lnTo>
                        <a:pt x="0" y="2"/>
                      </a:lnTo>
                      <a:lnTo>
                        <a:pt x="0" y="2"/>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6" name="Freeform 96">
                  <a:extLst>
                    <a:ext uri="{FF2B5EF4-FFF2-40B4-BE49-F238E27FC236}">
                      <a16:creationId xmlns:a16="http://schemas.microsoft.com/office/drawing/2014/main" id="{77411D03-E69B-437E-A5C4-3D09541E4968}"/>
                    </a:ext>
                  </a:extLst>
                </p:cNvPr>
                <p:cNvSpPr>
                  <a:spLocks/>
                </p:cNvSpPr>
                <p:nvPr/>
              </p:nvSpPr>
              <p:spPr bwMode="auto">
                <a:xfrm>
                  <a:off x="1692" y="3031"/>
                  <a:ext cx="226" cy="166"/>
                </a:xfrm>
                <a:custGeom>
                  <a:avLst/>
                  <a:gdLst>
                    <a:gd name="T0" fmla="*/ 0 w 253"/>
                    <a:gd name="T1" fmla="*/ 2 h 186"/>
                    <a:gd name="T2" fmla="*/ 0 w 253"/>
                    <a:gd name="T3" fmla="*/ 2 h 186"/>
                    <a:gd name="T4" fmla="*/ 0 w 253"/>
                    <a:gd name="T5" fmla="*/ 186 h 186"/>
                    <a:gd name="T6" fmla="*/ 253 w 253"/>
                    <a:gd name="T7" fmla="*/ 186 h 186"/>
                    <a:gd name="T8" fmla="*/ 253 w 253"/>
                    <a:gd name="T9" fmla="*/ 0 h 186"/>
                    <a:gd name="T10" fmla="*/ 0 w 253"/>
                    <a:gd name="T11" fmla="*/ 2 h 186"/>
                    <a:gd name="T12" fmla="*/ 0 w 253"/>
                    <a:gd name="T13" fmla="*/ 2 h 186"/>
                  </a:gdLst>
                  <a:ahLst/>
                  <a:cxnLst>
                    <a:cxn ang="0">
                      <a:pos x="T0" y="T1"/>
                    </a:cxn>
                    <a:cxn ang="0">
                      <a:pos x="T2" y="T3"/>
                    </a:cxn>
                    <a:cxn ang="0">
                      <a:pos x="T4" y="T5"/>
                    </a:cxn>
                    <a:cxn ang="0">
                      <a:pos x="T6" y="T7"/>
                    </a:cxn>
                    <a:cxn ang="0">
                      <a:pos x="T8" y="T9"/>
                    </a:cxn>
                    <a:cxn ang="0">
                      <a:pos x="T10" y="T11"/>
                    </a:cxn>
                    <a:cxn ang="0">
                      <a:pos x="T12" y="T13"/>
                    </a:cxn>
                  </a:cxnLst>
                  <a:rect l="0" t="0" r="r" b="b"/>
                  <a:pathLst>
                    <a:path w="253" h="186">
                      <a:moveTo>
                        <a:pt x="0" y="2"/>
                      </a:moveTo>
                      <a:lnTo>
                        <a:pt x="0" y="2"/>
                      </a:lnTo>
                      <a:lnTo>
                        <a:pt x="0" y="186"/>
                      </a:lnTo>
                      <a:lnTo>
                        <a:pt x="253" y="186"/>
                      </a:lnTo>
                      <a:lnTo>
                        <a:pt x="253" y="0"/>
                      </a:lnTo>
                      <a:lnTo>
                        <a:pt x="0" y="2"/>
                      </a:lnTo>
                      <a:lnTo>
                        <a:pt x="0" y="2"/>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7" name="Freeform 97">
                  <a:extLst>
                    <a:ext uri="{FF2B5EF4-FFF2-40B4-BE49-F238E27FC236}">
                      <a16:creationId xmlns:a16="http://schemas.microsoft.com/office/drawing/2014/main" id="{EEA68838-501A-4B35-BD80-9BCE09D8B59E}"/>
                    </a:ext>
                  </a:extLst>
                </p:cNvPr>
                <p:cNvSpPr>
                  <a:spLocks/>
                </p:cNvSpPr>
                <p:nvPr/>
              </p:nvSpPr>
              <p:spPr bwMode="auto">
                <a:xfrm>
                  <a:off x="2180" y="3197"/>
                  <a:ext cx="201" cy="155"/>
                </a:xfrm>
                <a:custGeom>
                  <a:avLst/>
                  <a:gdLst>
                    <a:gd name="T0" fmla="*/ 0 w 226"/>
                    <a:gd name="T1" fmla="*/ 0 h 174"/>
                    <a:gd name="T2" fmla="*/ 0 w 226"/>
                    <a:gd name="T3" fmla="*/ 0 h 174"/>
                    <a:gd name="T4" fmla="*/ 226 w 226"/>
                    <a:gd name="T5" fmla="*/ 0 h 174"/>
                    <a:gd name="T6" fmla="*/ 226 w 226"/>
                    <a:gd name="T7" fmla="*/ 174 h 174"/>
                    <a:gd name="T8" fmla="*/ 0 w 226"/>
                    <a:gd name="T9" fmla="*/ 174 h 174"/>
                    <a:gd name="T10" fmla="*/ 0 w 226"/>
                    <a:gd name="T11" fmla="*/ 0 h 174"/>
                  </a:gdLst>
                  <a:ahLst/>
                  <a:cxnLst>
                    <a:cxn ang="0">
                      <a:pos x="T0" y="T1"/>
                    </a:cxn>
                    <a:cxn ang="0">
                      <a:pos x="T2" y="T3"/>
                    </a:cxn>
                    <a:cxn ang="0">
                      <a:pos x="T4" y="T5"/>
                    </a:cxn>
                    <a:cxn ang="0">
                      <a:pos x="T6" y="T7"/>
                    </a:cxn>
                    <a:cxn ang="0">
                      <a:pos x="T8" y="T9"/>
                    </a:cxn>
                    <a:cxn ang="0">
                      <a:pos x="T10" y="T11"/>
                    </a:cxn>
                  </a:cxnLst>
                  <a:rect l="0" t="0" r="r" b="b"/>
                  <a:pathLst>
                    <a:path w="226" h="174">
                      <a:moveTo>
                        <a:pt x="0" y="0"/>
                      </a:moveTo>
                      <a:lnTo>
                        <a:pt x="0" y="0"/>
                      </a:lnTo>
                      <a:lnTo>
                        <a:pt x="226" y="0"/>
                      </a:lnTo>
                      <a:lnTo>
                        <a:pt x="226" y="174"/>
                      </a:lnTo>
                      <a:lnTo>
                        <a:pt x="0" y="174"/>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8" name="Freeform 98">
                  <a:extLst>
                    <a:ext uri="{FF2B5EF4-FFF2-40B4-BE49-F238E27FC236}">
                      <a16:creationId xmlns:a16="http://schemas.microsoft.com/office/drawing/2014/main" id="{2B5FF5AA-D649-4CA8-9331-5B8E34E3E1C1}"/>
                    </a:ext>
                  </a:extLst>
                </p:cNvPr>
                <p:cNvSpPr>
                  <a:spLocks/>
                </p:cNvSpPr>
                <p:nvPr/>
              </p:nvSpPr>
              <p:spPr bwMode="auto">
                <a:xfrm>
                  <a:off x="2180" y="3197"/>
                  <a:ext cx="201" cy="155"/>
                </a:xfrm>
                <a:custGeom>
                  <a:avLst/>
                  <a:gdLst>
                    <a:gd name="T0" fmla="*/ 0 w 226"/>
                    <a:gd name="T1" fmla="*/ 0 h 174"/>
                    <a:gd name="T2" fmla="*/ 0 w 226"/>
                    <a:gd name="T3" fmla="*/ 0 h 174"/>
                    <a:gd name="T4" fmla="*/ 226 w 226"/>
                    <a:gd name="T5" fmla="*/ 0 h 174"/>
                    <a:gd name="T6" fmla="*/ 226 w 226"/>
                    <a:gd name="T7" fmla="*/ 174 h 174"/>
                    <a:gd name="T8" fmla="*/ 0 w 226"/>
                    <a:gd name="T9" fmla="*/ 174 h 174"/>
                    <a:gd name="T10" fmla="*/ 0 w 226"/>
                    <a:gd name="T11" fmla="*/ 0 h 174"/>
                  </a:gdLst>
                  <a:ahLst/>
                  <a:cxnLst>
                    <a:cxn ang="0">
                      <a:pos x="T0" y="T1"/>
                    </a:cxn>
                    <a:cxn ang="0">
                      <a:pos x="T2" y="T3"/>
                    </a:cxn>
                    <a:cxn ang="0">
                      <a:pos x="T4" y="T5"/>
                    </a:cxn>
                    <a:cxn ang="0">
                      <a:pos x="T6" y="T7"/>
                    </a:cxn>
                    <a:cxn ang="0">
                      <a:pos x="T8" y="T9"/>
                    </a:cxn>
                    <a:cxn ang="0">
                      <a:pos x="T10" y="T11"/>
                    </a:cxn>
                  </a:cxnLst>
                  <a:rect l="0" t="0" r="r" b="b"/>
                  <a:pathLst>
                    <a:path w="226" h="174">
                      <a:moveTo>
                        <a:pt x="0" y="0"/>
                      </a:moveTo>
                      <a:lnTo>
                        <a:pt x="0" y="0"/>
                      </a:lnTo>
                      <a:lnTo>
                        <a:pt x="226" y="0"/>
                      </a:lnTo>
                      <a:lnTo>
                        <a:pt x="226" y="174"/>
                      </a:lnTo>
                      <a:lnTo>
                        <a:pt x="0" y="174"/>
                      </a:lnTo>
                      <a:lnTo>
                        <a:pt x="0" y="0"/>
                      </a:lnTo>
                      <a:close/>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9" name="Freeform 99">
                  <a:extLst>
                    <a:ext uri="{FF2B5EF4-FFF2-40B4-BE49-F238E27FC236}">
                      <a16:creationId xmlns:a16="http://schemas.microsoft.com/office/drawing/2014/main" id="{1F977B89-1E57-4A77-B9EB-498B8D964282}"/>
                    </a:ext>
                  </a:extLst>
                </p:cNvPr>
                <p:cNvSpPr>
                  <a:spLocks/>
                </p:cNvSpPr>
                <p:nvPr/>
              </p:nvSpPr>
              <p:spPr bwMode="auto">
                <a:xfrm>
                  <a:off x="2381" y="3114"/>
                  <a:ext cx="84" cy="167"/>
                </a:xfrm>
                <a:custGeom>
                  <a:avLst/>
                  <a:gdLst>
                    <a:gd name="T0" fmla="*/ 0 w 94"/>
                    <a:gd name="T1" fmla="*/ 2 h 187"/>
                    <a:gd name="T2" fmla="*/ 0 w 94"/>
                    <a:gd name="T3" fmla="*/ 2 h 187"/>
                    <a:gd name="T4" fmla="*/ 0 w 94"/>
                    <a:gd name="T5" fmla="*/ 187 h 187"/>
                    <a:gd name="T6" fmla="*/ 94 w 94"/>
                    <a:gd name="T7" fmla="*/ 187 h 187"/>
                    <a:gd name="T8" fmla="*/ 94 w 94"/>
                    <a:gd name="T9" fmla="*/ 0 h 187"/>
                    <a:gd name="T10" fmla="*/ 0 w 94"/>
                    <a:gd name="T11" fmla="*/ 2 h 187"/>
                    <a:gd name="T12" fmla="*/ 0 w 94"/>
                    <a:gd name="T13" fmla="*/ 2 h 187"/>
                  </a:gdLst>
                  <a:ahLst/>
                  <a:cxnLst>
                    <a:cxn ang="0">
                      <a:pos x="T0" y="T1"/>
                    </a:cxn>
                    <a:cxn ang="0">
                      <a:pos x="T2" y="T3"/>
                    </a:cxn>
                    <a:cxn ang="0">
                      <a:pos x="T4" y="T5"/>
                    </a:cxn>
                    <a:cxn ang="0">
                      <a:pos x="T6" y="T7"/>
                    </a:cxn>
                    <a:cxn ang="0">
                      <a:pos x="T8" y="T9"/>
                    </a:cxn>
                    <a:cxn ang="0">
                      <a:pos x="T10" y="T11"/>
                    </a:cxn>
                    <a:cxn ang="0">
                      <a:pos x="T12" y="T13"/>
                    </a:cxn>
                  </a:cxnLst>
                  <a:rect l="0" t="0" r="r" b="b"/>
                  <a:pathLst>
                    <a:path w="94" h="187">
                      <a:moveTo>
                        <a:pt x="0" y="2"/>
                      </a:moveTo>
                      <a:lnTo>
                        <a:pt x="0" y="2"/>
                      </a:lnTo>
                      <a:lnTo>
                        <a:pt x="0" y="187"/>
                      </a:lnTo>
                      <a:lnTo>
                        <a:pt x="94" y="187"/>
                      </a:lnTo>
                      <a:lnTo>
                        <a:pt x="94" y="0"/>
                      </a:lnTo>
                      <a:lnTo>
                        <a:pt x="0" y="2"/>
                      </a:lnTo>
                      <a:lnTo>
                        <a:pt x="0" y="2"/>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0" name="Freeform 100">
                  <a:extLst>
                    <a:ext uri="{FF2B5EF4-FFF2-40B4-BE49-F238E27FC236}">
                      <a16:creationId xmlns:a16="http://schemas.microsoft.com/office/drawing/2014/main" id="{8CB7E9EE-B6DF-4BEE-9F51-DD8691DC567B}"/>
                    </a:ext>
                  </a:extLst>
                </p:cNvPr>
                <p:cNvSpPr>
                  <a:spLocks/>
                </p:cNvSpPr>
                <p:nvPr/>
              </p:nvSpPr>
              <p:spPr bwMode="auto">
                <a:xfrm>
                  <a:off x="2381" y="3114"/>
                  <a:ext cx="84" cy="167"/>
                </a:xfrm>
                <a:custGeom>
                  <a:avLst/>
                  <a:gdLst>
                    <a:gd name="T0" fmla="*/ 0 w 94"/>
                    <a:gd name="T1" fmla="*/ 2 h 187"/>
                    <a:gd name="T2" fmla="*/ 0 w 94"/>
                    <a:gd name="T3" fmla="*/ 2 h 187"/>
                    <a:gd name="T4" fmla="*/ 0 w 94"/>
                    <a:gd name="T5" fmla="*/ 187 h 187"/>
                    <a:gd name="T6" fmla="*/ 94 w 94"/>
                    <a:gd name="T7" fmla="*/ 187 h 187"/>
                    <a:gd name="T8" fmla="*/ 94 w 94"/>
                    <a:gd name="T9" fmla="*/ 0 h 187"/>
                    <a:gd name="T10" fmla="*/ 0 w 94"/>
                    <a:gd name="T11" fmla="*/ 2 h 187"/>
                    <a:gd name="T12" fmla="*/ 0 w 94"/>
                    <a:gd name="T13" fmla="*/ 2 h 187"/>
                  </a:gdLst>
                  <a:ahLst/>
                  <a:cxnLst>
                    <a:cxn ang="0">
                      <a:pos x="T0" y="T1"/>
                    </a:cxn>
                    <a:cxn ang="0">
                      <a:pos x="T2" y="T3"/>
                    </a:cxn>
                    <a:cxn ang="0">
                      <a:pos x="T4" y="T5"/>
                    </a:cxn>
                    <a:cxn ang="0">
                      <a:pos x="T6" y="T7"/>
                    </a:cxn>
                    <a:cxn ang="0">
                      <a:pos x="T8" y="T9"/>
                    </a:cxn>
                    <a:cxn ang="0">
                      <a:pos x="T10" y="T11"/>
                    </a:cxn>
                    <a:cxn ang="0">
                      <a:pos x="T12" y="T13"/>
                    </a:cxn>
                  </a:cxnLst>
                  <a:rect l="0" t="0" r="r" b="b"/>
                  <a:pathLst>
                    <a:path w="94" h="187">
                      <a:moveTo>
                        <a:pt x="0" y="2"/>
                      </a:moveTo>
                      <a:lnTo>
                        <a:pt x="0" y="2"/>
                      </a:lnTo>
                      <a:lnTo>
                        <a:pt x="0" y="187"/>
                      </a:lnTo>
                      <a:lnTo>
                        <a:pt x="94" y="187"/>
                      </a:lnTo>
                      <a:lnTo>
                        <a:pt x="94" y="0"/>
                      </a:lnTo>
                      <a:lnTo>
                        <a:pt x="0" y="2"/>
                      </a:lnTo>
                      <a:lnTo>
                        <a:pt x="0" y="2"/>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1" name="Freeform 101">
                  <a:extLst>
                    <a:ext uri="{FF2B5EF4-FFF2-40B4-BE49-F238E27FC236}">
                      <a16:creationId xmlns:a16="http://schemas.microsoft.com/office/drawing/2014/main" id="{4D429E88-253F-4AF3-A2D3-249FDE402630}"/>
                    </a:ext>
                  </a:extLst>
                </p:cNvPr>
                <p:cNvSpPr>
                  <a:spLocks/>
                </p:cNvSpPr>
                <p:nvPr/>
              </p:nvSpPr>
              <p:spPr bwMode="auto">
                <a:xfrm>
                  <a:off x="2773" y="3340"/>
                  <a:ext cx="48" cy="214"/>
                </a:xfrm>
                <a:custGeom>
                  <a:avLst/>
                  <a:gdLst>
                    <a:gd name="T0" fmla="*/ 54 w 54"/>
                    <a:gd name="T1" fmla="*/ 0 h 240"/>
                    <a:gd name="T2" fmla="*/ 54 w 54"/>
                    <a:gd name="T3" fmla="*/ 0 h 240"/>
                    <a:gd name="T4" fmla="*/ 0 w 54"/>
                    <a:gd name="T5" fmla="*/ 61 h 240"/>
                    <a:gd name="T6" fmla="*/ 0 w 54"/>
                    <a:gd name="T7" fmla="*/ 240 h 240"/>
                    <a:gd name="T8" fmla="*/ 54 w 54"/>
                    <a:gd name="T9" fmla="*/ 181 h 240"/>
                    <a:gd name="T10" fmla="*/ 54 w 54"/>
                    <a:gd name="T11" fmla="*/ 0 h 240"/>
                    <a:gd name="T12" fmla="*/ 54 w 54"/>
                    <a:gd name="T13" fmla="*/ 0 h 240"/>
                  </a:gdLst>
                  <a:ahLst/>
                  <a:cxnLst>
                    <a:cxn ang="0">
                      <a:pos x="T0" y="T1"/>
                    </a:cxn>
                    <a:cxn ang="0">
                      <a:pos x="T2" y="T3"/>
                    </a:cxn>
                    <a:cxn ang="0">
                      <a:pos x="T4" y="T5"/>
                    </a:cxn>
                    <a:cxn ang="0">
                      <a:pos x="T6" y="T7"/>
                    </a:cxn>
                    <a:cxn ang="0">
                      <a:pos x="T8" y="T9"/>
                    </a:cxn>
                    <a:cxn ang="0">
                      <a:pos x="T10" y="T11"/>
                    </a:cxn>
                    <a:cxn ang="0">
                      <a:pos x="T12" y="T13"/>
                    </a:cxn>
                  </a:cxnLst>
                  <a:rect l="0" t="0" r="r" b="b"/>
                  <a:pathLst>
                    <a:path w="54" h="240">
                      <a:moveTo>
                        <a:pt x="54" y="0"/>
                      </a:moveTo>
                      <a:lnTo>
                        <a:pt x="54" y="0"/>
                      </a:lnTo>
                      <a:lnTo>
                        <a:pt x="0" y="61"/>
                      </a:lnTo>
                      <a:lnTo>
                        <a:pt x="0" y="240"/>
                      </a:lnTo>
                      <a:lnTo>
                        <a:pt x="54" y="181"/>
                      </a:lnTo>
                      <a:lnTo>
                        <a:pt x="54" y="0"/>
                      </a:lnTo>
                      <a:lnTo>
                        <a:pt x="54"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2" name="Freeform 102">
                  <a:extLst>
                    <a:ext uri="{FF2B5EF4-FFF2-40B4-BE49-F238E27FC236}">
                      <a16:creationId xmlns:a16="http://schemas.microsoft.com/office/drawing/2014/main" id="{25695DDC-99A8-4BB5-8B9C-D96EA2DC2288}"/>
                    </a:ext>
                  </a:extLst>
                </p:cNvPr>
                <p:cNvSpPr>
                  <a:spLocks/>
                </p:cNvSpPr>
                <p:nvPr/>
              </p:nvSpPr>
              <p:spPr bwMode="auto">
                <a:xfrm>
                  <a:off x="2773" y="3340"/>
                  <a:ext cx="48" cy="214"/>
                </a:xfrm>
                <a:custGeom>
                  <a:avLst/>
                  <a:gdLst>
                    <a:gd name="T0" fmla="*/ 54 w 54"/>
                    <a:gd name="T1" fmla="*/ 0 h 240"/>
                    <a:gd name="T2" fmla="*/ 54 w 54"/>
                    <a:gd name="T3" fmla="*/ 0 h 240"/>
                    <a:gd name="T4" fmla="*/ 0 w 54"/>
                    <a:gd name="T5" fmla="*/ 61 h 240"/>
                    <a:gd name="T6" fmla="*/ 0 w 54"/>
                    <a:gd name="T7" fmla="*/ 240 h 240"/>
                    <a:gd name="T8" fmla="*/ 54 w 54"/>
                    <a:gd name="T9" fmla="*/ 181 h 240"/>
                    <a:gd name="T10" fmla="*/ 54 w 54"/>
                    <a:gd name="T11" fmla="*/ 0 h 240"/>
                    <a:gd name="T12" fmla="*/ 54 w 54"/>
                    <a:gd name="T13" fmla="*/ 0 h 240"/>
                  </a:gdLst>
                  <a:ahLst/>
                  <a:cxnLst>
                    <a:cxn ang="0">
                      <a:pos x="T0" y="T1"/>
                    </a:cxn>
                    <a:cxn ang="0">
                      <a:pos x="T2" y="T3"/>
                    </a:cxn>
                    <a:cxn ang="0">
                      <a:pos x="T4" y="T5"/>
                    </a:cxn>
                    <a:cxn ang="0">
                      <a:pos x="T6" y="T7"/>
                    </a:cxn>
                    <a:cxn ang="0">
                      <a:pos x="T8" y="T9"/>
                    </a:cxn>
                    <a:cxn ang="0">
                      <a:pos x="T10" y="T11"/>
                    </a:cxn>
                    <a:cxn ang="0">
                      <a:pos x="T12" y="T13"/>
                    </a:cxn>
                  </a:cxnLst>
                  <a:rect l="0" t="0" r="r" b="b"/>
                  <a:pathLst>
                    <a:path w="54" h="240">
                      <a:moveTo>
                        <a:pt x="54" y="0"/>
                      </a:moveTo>
                      <a:lnTo>
                        <a:pt x="54" y="0"/>
                      </a:lnTo>
                      <a:lnTo>
                        <a:pt x="0" y="61"/>
                      </a:lnTo>
                      <a:lnTo>
                        <a:pt x="0" y="240"/>
                      </a:lnTo>
                      <a:lnTo>
                        <a:pt x="54" y="181"/>
                      </a:lnTo>
                      <a:lnTo>
                        <a:pt x="54" y="0"/>
                      </a:lnTo>
                      <a:lnTo>
                        <a:pt x="54"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3" name="Freeform 103">
                  <a:extLst>
                    <a:ext uri="{FF2B5EF4-FFF2-40B4-BE49-F238E27FC236}">
                      <a16:creationId xmlns:a16="http://schemas.microsoft.com/office/drawing/2014/main" id="{21770613-EF57-4342-BF47-B38517C9ABDF}"/>
                    </a:ext>
                  </a:extLst>
                </p:cNvPr>
                <p:cNvSpPr>
                  <a:spLocks/>
                </p:cNvSpPr>
                <p:nvPr/>
              </p:nvSpPr>
              <p:spPr bwMode="auto">
                <a:xfrm>
                  <a:off x="1122" y="1605"/>
                  <a:ext cx="48" cy="273"/>
                </a:xfrm>
                <a:custGeom>
                  <a:avLst/>
                  <a:gdLst>
                    <a:gd name="T0" fmla="*/ 0 w 53"/>
                    <a:gd name="T1" fmla="*/ 0 h 306"/>
                    <a:gd name="T2" fmla="*/ 0 w 53"/>
                    <a:gd name="T3" fmla="*/ 0 h 306"/>
                    <a:gd name="T4" fmla="*/ 53 w 53"/>
                    <a:gd name="T5" fmla="*/ 188 h 306"/>
                    <a:gd name="T6" fmla="*/ 36 w 53"/>
                    <a:gd name="T7" fmla="*/ 306 h 306"/>
                    <a:gd name="T8" fmla="*/ 0 w 53"/>
                    <a:gd name="T9" fmla="*/ 185 h 306"/>
                    <a:gd name="T10" fmla="*/ 0 w 53"/>
                    <a:gd name="T11" fmla="*/ 0 h 306"/>
                    <a:gd name="T12" fmla="*/ 0 w 53"/>
                    <a:gd name="T13" fmla="*/ 0 h 306"/>
                  </a:gdLst>
                  <a:ahLst/>
                  <a:cxnLst>
                    <a:cxn ang="0">
                      <a:pos x="T0" y="T1"/>
                    </a:cxn>
                    <a:cxn ang="0">
                      <a:pos x="T2" y="T3"/>
                    </a:cxn>
                    <a:cxn ang="0">
                      <a:pos x="T4" y="T5"/>
                    </a:cxn>
                    <a:cxn ang="0">
                      <a:pos x="T6" y="T7"/>
                    </a:cxn>
                    <a:cxn ang="0">
                      <a:pos x="T8" y="T9"/>
                    </a:cxn>
                    <a:cxn ang="0">
                      <a:pos x="T10" y="T11"/>
                    </a:cxn>
                    <a:cxn ang="0">
                      <a:pos x="T12" y="T13"/>
                    </a:cxn>
                  </a:cxnLst>
                  <a:rect l="0" t="0" r="r" b="b"/>
                  <a:pathLst>
                    <a:path w="53" h="306">
                      <a:moveTo>
                        <a:pt x="0" y="0"/>
                      </a:moveTo>
                      <a:lnTo>
                        <a:pt x="0" y="0"/>
                      </a:lnTo>
                      <a:lnTo>
                        <a:pt x="53" y="188"/>
                      </a:lnTo>
                      <a:lnTo>
                        <a:pt x="36" y="306"/>
                      </a:lnTo>
                      <a:lnTo>
                        <a:pt x="0" y="185"/>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4" name="Freeform 104">
                  <a:extLst>
                    <a:ext uri="{FF2B5EF4-FFF2-40B4-BE49-F238E27FC236}">
                      <a16:creationId xmlns:a16="http://schemas.microsoft.com/office/drawing/2014/main" id="{53214249-C977-461E-A2C2-0951FD50F8E0}"/>
                    </a:ext>
                  </a:extLst>
                </p:cNvPr>
                <p:cNvSpPr>
                  <a:spLocks/>
                </p:cNvSpPr>
                <p:nvPr/>
              </p:nvSpPr>
              <p:spPr bwMode="auto">
                <a:xfrm>
                  <a:off x="1122" y="1605"/>
                  <a:ext cx="48" cy="273"/>
                </a:xfrm>
                <a:custGeom>
                  <a:avLst/>
                  <a:gdLst>
                    <a:gd name="T0" fmla="*/ 0 w 54"/>
                    <a:gd name="T1" fmla="*/ 0 h 306"/>
                    <a:gd name="T2" fmla="*/ 0 w 54"/>
                    <a:gd name="T3" fmla="*/ 0 h 306"/>
                    <a:gd name="T4" fmla="*/ 54 w 54"/>
                    <a:gd name="T5" fmla="*/ 188 h 306"/>
                    <a:gd name="T6" fmla="*/ 36 w 54"/>
                    <a:gd name="T7" fmla="*/ 306 h 306"/>
                    <a:gd name="T8" fmla="*/ 0 w 54"/>
                    <a:gd name="T9" fmla="*/ 185 h 306"/>
                    <a:gd name="T10" fmla="*/ 0 w 54"/>
                    <a:gd name="T11" fmla="*/ 0 h 306"/>
                    <a:gd name="T12" fmla="*/ 0 w 54"/>
                    <a:gd name="T13" fmla="*/ 0 h 306"/>
                  </a:gdLst>
                  <a:ahLst/>
                  <a:cxnLst>
                    <a:cxn ang="0">
                      <a:pos x="T0" y="T1"/>
                    </a:cxn>
                    <a:cxn ang="0">
                      <a:pos x="T2" y="T3"/>
                    </a:cxn>
                    <a:cxn ang="0">
                      <a:pos x="T4" y="T5"/>
                    </a:cxn>
                    <a:cxn ang="0">
                      <a:pos x="T6" y="T7"/>
                    </a:cxn>
                    <a:cxn ang="0">
                      <a:pos x="T8" y="T9"/>
                    </a:cxn>
                    <a:cxn ang="0">
                      <a:pos x="T10" y="T11"/>
                    </a:cxn>
                    <a:cxn ang="0">
                      <a:pos x="T12" y="T13"/>
                    </a:cxn>
                  </a:cxnLst>
                  <a:rect l="0" t="0" r="r" b="b"/>
                  <a:pathLst>
                    <a:path w="54" h="306">
                      <a:moveTo>
                        <a:pt x="0" y="0"/>
                      </a:moveTo>
                      <a:lnTo>
                        <a:pt x="0" y="0"/>
                      </a:lnTo>
                      <a:lnTo>
                        <a:pt x="54" y="188"/>
                      </a:lnTo>
                      <a:lnTo>
                        <a:pt x="36" y="306"/>
                      </a:lnTo>
                      <a:lnTo>
                        <a:pt x="0" y="185"/>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5" name="Freeform 105">
                  <a:extLst>
                    <a:ext uri="{FF2B5EF4-FFF2-40B4-BE49-F238E27FC236}">
                      <a16:creationId xmlns:a16="http://schemas.microsoft.com/office/drawing/2014/main" id="{E4190D3A-2C60-4254-8A00-DF4908756533}"/>
                    </a:ext>
                  </a:extLst>
                </p:cNvPr>
                <p:cNvSpPr>
                  <a:spLocks/>
                </p:cNvSpPr>
                <p:nvPr/>
              </p:nvSpPr>
              <p:spPr bwMode="auto">
                <a:xfrm>
                  <a:off x="1122" y="2318"/>
                  <a:ext cx="60" cy="237"/>
                </a:xfrm>
                <a:custGeom>
                  <a:avLst/>
                  <a:gdLst>
                    <a:gd name="T0" fmla="*/ 0 w 67"/>
                    <a:gd name="T1" fmla="*/ 0 h 266"/>
                    <a:gd name="T2" fmla="*/ 0 w 67"/>
                    <a:gd name="T3" fmla="*/ 0 h 266"/>
                    <a:gd name="T4" fmla="*/ 67 w 67"/>
                    <a:gd name="T5" fmla="*/ 98 h 266"/>
                    <a:gd name="T6" fmla="*/ 53 w 67"/>
                    <a:gd name="T7" fmla="*/ 163 h 266"/>
                    <a:gd name="T8" fmla="*/ 53 w 67"/>
                    <a:gd name="T9" fmla="*/ 266 h 266"/>
                    <a:gd name="T10" fmla="*/ 0 w 67"/>
                    <a:gd name="T11" fmla="*/ 191 h 266"/>
                    <a:gd name="T12" fmla="*/ 0 w 67"/>
                    <a:gd name="T13" fmla="*/ 0 h 266"/>
                    <a:gd name="T14" fmla="*/ 0 w 67"/>
                    <a:gd name="T15" fmla="*/ 0 h 2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66">
                      <a:moveTo>
                        <a:pt x="0" y="0"/>
                      </a:moveTo>
                      <a:lnTo>
                        <a:pt x="0" y="0"/>
                      </a:lnTo>
                      <a:lnTo>
                        <a:pt x="67" y="98"/>
                      </a:lnTo>
                      <a:lnTo>
                        <a:pt x="53" y="163"/>
                      </a:lnTo>
                      <a:lnTo>
                        <a:pt x="53" y="266"/>
                      </a:lnTo>
                      <a:lnTo>
                        <a:pt x="0" y="191"/>
                      </a:lnTo>
                      <a:lnTo>
                        <a:pt x="0" y="0"/>
                      </a:lnTo>
                      <a:lnTo>
                        <a:pt x="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6" name="Freeform 106">
                  <a:extLst>
                    <a:ext uri="{FF2B5EF4-FFF2-40B4-BE49-F238E27FC236}">
                      <a16:creationId xmlns:a16="http://schemas.microsoft.com/office/drawing/2014/main" id="{89175F48-7B01-4966-A228-553F53C88B44}"/>
                    </a:ext>
                  </a:extLst>
                </p:cNvPr>
                <p:cNvSpPr>
                  <a:spLocks/>
                </p:cNvSpPr>
                <p:nvPr/>
              </p:nvSpPr>
              <p:spPr bwMode="auto">
                <a:xfrm>
                  <a:off x="1122" y="2318"/>
                  <a:ext cx="60" cy="237"/>
                </a:xfrm>
                <a:custGeom>
                  <a:avLst/>
                  <a:gdLst>
                    <a:gd name="T0" fmla="*/ 0 w 67"/>
                    <a:gd name="T1" fmla="*/ 0 h 266"/>
                    <a:gd name="T2" fmla="*/ 0 w 67"/>
                    <a:gd name="T3" fmla="*/ 0 h 266"/>
                    <a:gd name="T4" fmla="*/ 67 w 67"/>
                    <a:gd name="T5" fmla="*/ 98 h 266"/>
                    <a:gd name="T6" fmla="*/ 53 w 67"/>
                    <a:gd name="T7" fmla="*/ 163 h 266"/>
                    <a:gd name="T8" fmla="*/ 53 w 67"/>
                    <a:gd name="T9" fmla="*/ 266 h 266"/>
                    <a:gd name="T10" fmla="*/ 0 w 67"/>
                    <a:gd name="T11" fmla="*/ 191 h 266"/>
                    <a:gd name="T12" fmla="*/ 0 w 67"/>
                    <a:gd name="T13" fmla="*/ 0 h 266"/>
                    <a:gd name="T14" fmla="*/ 0 w 67"/>
                    <a:gd name="T15" fmla="*/ 0 h 2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66">
                      <a:moveTo>
                        <a:pt x="0" y="0"/>
                      </a:moveTo>
                      <a:lnTo>
                        <a:pt x="0" y="0"/>
                      </a:lnTo>
                      <a:lnTo>
                        <a:pt x="67" y="98"/>
                      </a:lnTo>
                      <a:lnTo>
                        <a:pt x="53" y="163"/>
                      </a:lnTo>
                      <a:lnTo>
                        <a:pt x="53" y="266"/>
                      </a:lnTo>
                      <a:lnTo>
                        <a:pt x="0" y="191"/>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7" name="Freeform 107">
                  <a:extLst>
                    <a:ext uri="{FF2B5EF4-FFF2-40B4-BE49-F238E27FC236}">
                      <a16:creationId xmlns:a16="http://schemas.microsoft.com/office/drawing/2014/main" id="{8886D5C7-538E-48E8-9196-14C64A4430FE}"/>
                    </a:ext>
                  </a:extLst>
                </p:cNvPr>
                <p:cNvSpPr>
                  <a:spLocks/>
                </p:cNvSpPr>
                <p:nvPr/>
              </p:nvSpPr>
              <p:spPr bwMode="auto">
                <a:xfrm>
                  <a:off x="4020" y="1783"/>
                  <a:ext cx="237" cy="190"/>
                </a:xfrm>
                <a:custGeom>
                  <a:avLst/>
                  <a:gdLst>
                    <a:gd name="T0" fmla="*/ 0 w 267"/>
                    <a:gd name="T1" fmla="*/ 30 h 213"/>
                    <a:gd name="T2" fmla="*/ 0 w 267"/>
                    <a:gd name="T3" fmla="*/ 30 h 213"/>
                    <a:gd name="T4" fmla="*/ 267 w 267"/>
                    <a:gd name="T5" fmla="*/ 0 h 213"/>
                    <a:gd name="T6" fmla="*/ 267 w 267"/>
                    <a:gd name="T7" fmla="*/ 177 h 213"/>
                    <a:gd name="T8" fmla="*/ 0 w 267"/>
                    <a:gd name="T9" fmla="*/ 213 h 213"/>
                    <a:gd name="T10" fmla="*/ 0 w 267"/>
                    <a:gd name="T11" fmla="*/ 30 h 213"/>
                    <a:gd name="T12" fmla="*/ 0 w 267"/>
                    <a:gd name="T13" fmla="*/ 30 h 213"/>
                  </a:gdLst>
                  <a:ahLst/>
                  <a:cxnLst>
                    <a:cxn ang="0">
                      <a:pos x="T0" y="T1"/>
                    </a:cxn>
                    <a:cxn ang="0">
                      <a:pos x="T2" y="T3"/>
                    </a:cxn>
                    <a:cxn ang="0">
                      <a:pos x="T4" y="T5"/>
                    </a:cxn>
                    <a:cxn ang="0">
                      <a:pos x="T6" y="T7"/>
                    </a:cxn>
                    <a:cxn ang="0">
                      <a:pos x="T8" y="T9"/>
                    </a:cxn>
                    <a:cxn ang="0">
                      <a:pos x="T10" y="T11"/>
                    </a:cxn>
                    <a:cxn ang="0">
                      <a:pos x="T12" y="T13"/>
                    </a:cxn>
                  </a:cxnLst>
                  <a:rect l="0" t="0" r="r" b="b"/>
                  <a:pathLst>
                    <a:path w="267" h="213">
                      <a:moveTo>
                        <a:pt x="0" y="30"/>
                      </a:moveTo>
                      <a:lnTo>
                        <a:pt x="0" y="30"/>
                      </a:lnTo>
                      <a:lnTo>
                        <a:pt x="267" y="0"/>
                      </a:lnTo>
                      <a:lnTo>
                        <a:pt x="267" y="177"/>
                      </a:lnTo>
                      <a:lnTo>
                        <a:pt x="0" y="213"/>
                      </a:lnTo>
                      <a:lnTo>
                        <a:pt x="0" y="30"/>
                      </a:lnTo>
                      <a:lnTo>
                        <a:pt x="0" y="3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8" name="Freeform 108">
                  <a:extLst>
                    <a:ext uri="{FF2B5EF4-FFF2-40B4-BE49-F238E27FC236}">
                      <a16:creationId xmlns:a16="http://schemas.microsoft.com/office/drawing/2014/main" id="{DD574392-C8A9-427E-8AFB-9AD454FED923}"/>
                    </a:ext>
                  </a:extLst>
                </p:cNvPr>
                <p:cNvSpPr>
                  <a:spLocks/>
                </p:cNvSpPr>
                <p:nvPr/>
              </p:nvSpPr>
              <p:spPr bwMode="auto">
                <a:xfrm>
                  <a:off x="4020" y="1783"/>
                  <a:ext cx="237" cy="190"/>
                </a:xfrm>
                <a:custGeom>
                  <a:avLst/>
                  <a:gdLst>
                    <a:gd name="T0" fmla="*/ 0 w 267"/>
                    <a:gd name="T1" fmla="*/ 30 h 213"/>
                    <a:gd name="T2" fmla="*/ 0 w 267"/>
                    <a:gd name="T3" fmla="*/ 30 h 213"/>
                    <a:gd name="T4" fmla="*/ 267 w 267"/>
                    <a:gd name="T5" fmla="*/ 0 h 213"/>
                    <a:gd name="T6" fmla="*/ 267 w 267"/>
                    <a:gd name="T7" fmla="*/ 177 h 213"/>
                    <a:gd name="T8" fmla="*/ 0 w 267"/>
                    <a:gd name="T9" fmla="*/ 213 h 213"/>
                    <a:gd name="T10" fmla="*/ 0 w 267"/>
                    <a:gd name="T11" fmla="*/ 30 h 213"/>
                    <a:gd name="T12" fmla="*/ 0 w 267"/>
                    <a:gd name="T13" fmla="*/ 30 h 213"/>
                  </a:gdLst>
                  <a:ahLst/>
                  <a:cxnLst>
                    <a:cxn ang="0">
                      <a:pos x="T0" y="T1"/>
                    </a:cxn>
                    <a:cxn ang="0">
                      <a:pos x="T2" y="T3"/>
                    </a:cxn>
                    <a:cxn ang="0">
                      <a:pos x="T4" y="T5"/>
                    </a:cxn>
                    <a:cxn ang="0">
                      <a:pos x="T6" y="T7"/>
                    </a:cxn>
                    <a:cxn ang="0">
                      <a:pos x="T8" y="T9"/>
                    </a:cxn>
                    <a:cxn ang="0">
                      <a:pos x="T10" y="T11"/>
                    </a:cxn>
                    <a:cxn ang="0">
                      <a:pos x="T12" y="T13"/>
                    </a:cxn>
                  </a:cxnLst>
                  <a:rect l="0" t="0" r="r" b="b"/>
                  <a:pathLst>
                    <a:path w="267" h="213">
                      <a:moveTo>
                        <a:pt x="0" y="30"/>
                      </a:moveTo>
                      <a:lnTo>
                        <a:pt x="0" y="30"/>
                      </a:lnTo>
                      <a:lnTo>
                        <a:pt x="267" y="0"/>
                      </a:lnTo>
                      <a:lnTo>
                        <a:pt x="267" y="177"/>
                      </a:lnTo>
                      <a:lnTo>
                        <a:pt x="0" y="213"/>
                      </a:lnTo>
                      <a:lnTo>
                        <a:pt x="0" y="30"/>
                      </a:lnTo>
                      <a:lnTo>
                        <a:pt x="0" y="3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9" name="Freeform 109">
                  <a:extLst>
                    <a:ext uri="{FF2B5EF4-FFF2-40B4-BE49-F238E27FC236}">
                      <a16:creationId xmlns:a16="http://schemas.microsoft.com/office/drawing/2014/main" id="{617009BE-98F8-49FB-B10F-4F40D0F800E6}"/>
                    </a:ext>
                  </a:extLst>
                </p:cNvPr>
                <p:cNvSpPr>
                  <a:spLocks/>
                </p:cNvSpPr>
                <p:nvPr/>
              </p:nvSpPr>
              <p:spPr bwMode="auto">
                <a:xfrm>
                  <a:off x="3592" y="1569"/>
                  <a:ext cx="143" cy="179"/>
                </a:xfrm>
                <a:custGeom>
                  <a:avLst/>
                  <a:gdLst>
                    <a:gd name="T0" fmla="*/ 160 w 160"/>
                    <a:gd name="T1" fmla="*/ 0 h 200"/>
                    <a:gd name="T2" fmla="*/ 160 w 160"/>
                    <a:gd name="T3" fmla="*/ 0 h 200"/>
                    <a:gd name="T4" fmla="*/ 19 w 160"/>
                    <a:gd name="T5" fmla="*/ 122 h 200"/>
                    <a:gd name="T6" fmla="*/ 0 w 160"/>
                    <a:gd name="T7" fmla="*/ 192 h 200"/>
                    <a:gd name="T8" fmla="*/ 128 w 160"/>
                    <a:gd name="T9" fmla="*/ 152 h 200"/>
                    <a:gd name="T10" fmla="*/ 160 w 160"/>
                    <a:gd name="T11" fmla="*/ 200 h 200"/>
                    <a:gd name="T12" fmla="*/ 160 w 160"/>
                    <a:gd name="T13" fmla="*/ 0 h 200"/>
                    <a:gd name="T14" fmla="*/ 160 w 160"/>
                    <a:gd name="T15" fmla="*/ 0 h 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200">
                      <a:moveTo>
                        <a:pt x="160" y="0"/>
                      </a:moveTo>
                      <a:lnTo>
                        <a:pt x="160" y="0"/>
                      </a:lnTo>
                      <a:lnTo>
                        <a:pt x="19" y="122"/>
                      </a:lnTo>
                      <a:lnTo>
                        <a:pt x="0" y="192"/>
                      </a:lnTo>
                      <a:lnTo>
                        <a:pt x="128" y="152"/>
                      </a:lnTo>
                      <a:lnTo>
                        <a:pt x="160" y="200"/>
                      </a:lnTo>
                      <a:lnTo>
                        <a:pt x="160" y="0"/>
                      </a:lnTo>
                      <a:lnTo>
                        <a:pt x="16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0" name="Freeform 110">
                  <a:extLst>
                    <a:ext uri="{FF2B5EF4-FFF2-40B4-BE49-F238E27FC236}">
                      <a16:creationId xmlns:a16="http://schemas.microsoft.com/office/drawing/2014/main" id="{5BB9ED2C-8509-49D3-A590-FB056C9E2F50}"/>
                    </a:ext>
                  </a:extLst>
                </p:cNvPr>
                <p:cNvSpPr>
                  <a:spLocks/>
                </p:cNvSpPr>
                <p:nvPr/>
              </p:nvSpPr>
              <p:spPr bwMode="auto">
                <a:xfrm>
                  <a:off x="3592" y="1569"/>
                  <a:ext cx="143" cy="179"/>
                </a:xfrm>
                <a:custGeom>
                  <a:avLst/>
                  <a:gdLst>
                    <a:gd name="T0" fmla="*/ 160 w 160"/>
                    <a:gd name="T1" fmla="*/ 0 h 200"/>
                    <a:gd name="T2" fmla="*/ 160 w 160"/>
                    <a:gd name="T3" fmla="*/ 0 h 200"/>
                    <a:gd name="T4" fmla="*/ 19 w 160"/>
                    <a:gd name="T5" fmla="*/ 122 h 200"/>
                    <a:gd name="T6" fmla="*/ 0 w 160"/>
                    <a:gd name="T7" fmla="*/ 192 h 200"/>
                    <a:gd name="T8" fmla="*/ 128 w 160"/>
                    <a:gd name="T9" fmla="*/ 152 h 200"/>
                    <a:gd name="T10" fmla="*/ 160 w 160"/>
                    <a:gd name="T11" fmla="*/ 200 h 200"/>
                    <a:gd name="T12" fmla="*/ 160 w 160"/>
                    <a:gd name="T13" fmla="*/ 0 h 200"/>
                    <a:gd name="T14" fmla="*/ 160 w 160"/>
                    <a:gd name="T15" fmla="*/ 0 h 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200">
                      <a:moveTo>
                        <a:pt x="160" y="0"/>
                      </a:moveTo>
                      <a:lnTo>
                        <a:pt x="160" y="0"/>
                      </a:lnTo>
                      <a:lnTo>
                        <a:pt x="19" y="122"/>
                      </a:lnTo>
                      <a:lnTo>
                        <a:pt x="0" y="192"/>
                      </a:lnTo>
                      <a:lnTo>
                        <a:pt x="128" y="152"/>
                      </a:lnTo>
                      <a:lnTo>
                        <a:pt x="160" y="200"/>
                      </a:lnTo>
                      <a:lnTo>
                        <a:pt x="160" y="0"/>
                      </a:lnTo>
                      <a:lnTo>
                        <a:pt x="16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1" name="Freeform 111">
                  <a:extLst>
                    <a:ext uri="{FF2B5EF4-FFF2-40B4-BE49-F238E27FC236}">
                      <a16:creationId xmlns:a16="http://schemas.microsoft.com/office/drawing/2014/main" id="{F3483AC1-A69E-4492-A66C-374693CB1D28}"/>
                    </a:ext>
                  </a:extLst>
                </p:cNvPr>
                <p:cNvSpPr>
                  <a:spLocks/>
                </p:cNvSpPr>
                <p:nvPr/>
              </p:nvSpPr>
              <p:spPr bwMode="auto">
                <a:xfrm>
                  <a:off x="3890" y="1664"/>
                  <a:ext cx="71" cy="95"/>
                </a:xfrm>
                <a:custGeom>
                  <a:avLst/>
                  <a:gdLst>
                    <a:gd name="T0" fmla="*/ 80 w 80"/>
                    <a:gd name="T1" fmla="*/ 0 h 107"/>
                    <a:gd name="T2" fmla="*/ 80 w 80"/>
                    <a:gd name="T3" fmla="*/ 0 h 107"/>
                    <a:gd name="T4" fmla="*/ 0 w 80"/>
                    <a:gd name="T5" fmla="*/ 73 h 107"/>
                    <a:gd name="T6" fmla="*/ 80 w 80"/>
                    <a:gd name="T7" fmla="*/ 107 h 107"/>
                    <a:gd name="T8" fmla="*/ 80 w 80"/>
                    <a:gd name="T9" fmla="*/ 0 h 107"/>
                    <a:gd name="T10" fmla="*/ 80 w 80"/>
                    <a:gd name="T11" fmla="*/ 0 h 107"/>
                  </a:gdLst>
                  <a:ahLst/>
                  <a:cxnLst>
                    <a:cxn ang="0">
                      <a:pos x="T0" y="T1"/>
                    </a:cxn>
                    <a:cxn ang="0">
                      <a:pos x="T2" y="T3"/>
                    </a:cxn>
                    <a:cxn ang="0">
                      <a:pos x="T4" y="T5"/>
                    </a:cxn>
                    <a:cxn ang="0">
                      <a:pos x="T6" y="T7"/>
                    </a:cxn>
                    <a:cxn ang="0">
                      <a:pos x="T8" y="T9"/>
                    </a:cxn>
                    <a:cxn ang="0">
                      <a:pos x="T10" y="T11"/>
                    </a:cxn>
                  </a:cxnLst>
                  <a:rect l="0" t="0" r="r" b="b"/>
                  <a:pathLst>
                    <a:path w="80" h="107">
                      <a:moveTo>
                        <a:pt x="80" y="0"/>
                      </a:moveTo>
                      <a:lnTo>
                        <a:pt x="80" y="0"/>
                      </a:lnTo>
                      <a:lnTo>
                        <a:pt x="0" y="73"/>
                      </a:lnTo>
                      <a:lnTo>
                        <a:pt x="80" y="107"/>
                      </a:lnTo>
                      <a:lnTo>
                        <a:pt x="80" y="0"/>
                      </a:lnTo>
                      <a:lnTo>
                        <a:pt x="8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2" name="Freeform 112">
                  <a:extLst>
                    <a:ext uri="{FF2B5EF4-FFF2-40B4-BE49-F238E27FC236}">
                      <a16:creationId xmlns:a16="http://schemas.microsoft.com/office/drawing/2014/main" id="{70431359-8F10-4AF0-9392-90CBCD7F2B83}"/>
                    </a:ext>
                  </a:extLst>
                </p:cNvPr>
                <p:cNvSpPr>
                  <a:spLocks/>
                </p:cNvSpPr>
                <p:nvPr/>
              </p:nvSpPr>
              <p:spPr bwMode="auto">
                <a:xfrm>
                  <a:off x="3890" y="1664"/>
                  <a:ext cx="71" cy="95"/>
                </a:xfrm>
                <a:custGeom>
                  <a:avLst/>
                  <a:gdLst>
                    <a:gd name="T0" fmla="*/ 80 w 80"/>
                    <a:gd name="T1" fmla="*/ 0 h 107"/>
                    <a:gd name="T2" fmla="*/ 80 w 80"/>
                    <a:gd name="T3" fmla="*/ 0 h 107"/>
                    <a:gd name="T4" fmla="*/ 0 w 80"/>
                    <a:gd name="T5" fmla="*/ 73 h 107"/>
                    <a:gd name="T6" fmla="*/ 80 w 80"/>
                    <a:gd name="T7" fmla="*/ 107 h 107"/>
                    <a:gd name="T8" fmla="*/ 80 w 80"/>
                    <a:gd name="T9" fmla="*/ 0 h 107"/>
                    <a:gd name="T10" fmla="*/ 80 w 80"/>
                    <a:gd name="T11" fmla="*/ 0 h 107"/>
                  </a:gdLst>
                  <a:ahLst/>
                  <a:cxnLst>
                    <a:cxn ang="0">
                      <a:pos x="T0" y="T1"/>
                    </a:cxn>
                    <a:cxn ang="0">
                      <a:pos x="T2" y="T3"/>
                    </a:cxn>
                    <a:cxn ang="0">
                      <a:pos x="T4" y="T5"/>
                    </a:cxn>
                    <a:cxn ang="0">
                      <a:pos x="T6" y="T7"/>
                    </a:cxn>
                    <a:cxn ang="0">
                      <a:pos x="T8" y="T9"/>
                    </a:cxn>
                    <a:cxn ang="0">
                      <a:pos x="T10" y="T11"/>
                    </a:cxn>
                  </a:cxnLst>
                  <a:rect l="0" t="0" r="r" b="b"/>
                  <a:pathLst>
                    <a:path w="80" h="107">
                      <a:moveTo>
                        <a:pt x="80" y="0"/>
                      </a:moveTo>
                      <a:lnTo>
                        <a:pt x="80" y="0"/>
                      </a:lnTo>
                      <a:lnTo>
                        <a:pt x="0" y="73"/>
                      </a:lnTo>
                      <a:lnTo>
                        <a:pt x="80" y="107"/>
                      </a:lnTo>
                      <a:lnTo>
                        <a:pt x="80" y="0"/>
                      </a:lnTo>
                      <a:lnTo>
                        <a:pt x="8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3" name="Freeform 113">
                  <a:extLst>
                    <a:ext uri="{FF2B5EF4-FFF2-40B4-BE49-F238E27FC236}">
                      <a16:creationId xmlns:a16="http://schemas.microsoft.com/office/drawing/2014/main" id="{ED7C0860-9237-4ADF-8EE6-F43CC2F94900}"/>
                    </a:ext>
                  </a:extLst>
                </p:cNvPr>
                <p:cNvSpPr>
                  <a:spLocks/>
                </p:cNvSpPr>
                <p:nvPr/>
              </p:nvSpPr>
              <p:spPr bwMode="auto">
                <a:xfrm>
                  <a:off x="3972" y="1902"/>
                  <a:ext cx="48" cy="238"/>
                </a:xfrm>
                <a:custGeom>
                  <a:avLst/>
                  <a:gdLst>
                    <a:gd name="T0" fmla="*/ 53 w 53"/>
                    <a:gd name="T1" fmla="*/ 0 h 267"/>
                    <a:gd name="T2" fmla="*/ 53 w 53"/>
                    <a:gd name="T3" fmla="*/ 0 h 267"/>
                    <a:gd name="T4" fmla="*/ 0 w 53"/>
                    <a:gd name="T5" fmla="*/ 73 h 267"/>
                    <a:gd name="T6" fmla="*/ 0 w 53"/>
                    <a:gd name="T7" fmla="*/ 267 h 267"/>
                    <a:gd name="T8" fmla="*/ 53 w 53"/>
                    <a:gd name="T9" fmla="*/ 187 h 267"/>
                    <a:gd name="T10" fmla="*/ 53 w 53"/>
                    <a:gd name="T11" fmla="*/ 0 h 267"/>
                    <a:gd name="T12" fmla="*/ 53 w 53"/>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53" h="267">
                      <a:moveTo>
                        <a:pt x="53" y="0"/>
                      </a:moveTo>
                      <a:lnTo>
                        <a:pt x="53" y="0"/>
                      </a:lnTo>
                      <a:lnTo>
                        <a:pt x="0" y="73"/>
                      </a:lnTo>
                      <a:lnTo>
                        <a:pt x="0" y="267"/>
                      </a:lnTo>
                      <a:lnTo>
                        <a:pt x="53" y="187"/>
                      </a:lnTo>
                      <a:lnTo>
                        <a:pt x="53" y="0"/>
                      </a:lnTo>
                      <a:lnTo>
                        <a:pt x="53"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4" name="Freeform 114">
                  <a:extLst>
                    <a:ext uri="{FF2B5EF4-FFF2-40B4-BE49-F238E27FC236}">
                      <a16:creationId xmlns:a16="http://schemas.microsoft.com/office/drawing/2014/main" id="{0257C92E-743D-4BEB-932B-DBD86CA0D294}"/>
                    </a:ext>
                  </a:extLst>
                </p:cNvPr>
                <p:cNvSpPr>
                  <a:spLocks/>
                </p:cNvSpPr>
                <p:nvPr/>
              </p:nvSpPr>
              <p:spPr bwMode="auto">
                <a:xfrm>
                  <a:off x="3972" y="1902"/>
                  <a:ext cx="48" cy="238"/>
                </a:xfrm>
                <a:custGeom>
                  <a:avLst/>
                  <a:gdLst>
                    <a:gd name="T0" fmla="*/ 53 w 53"/>
                    <a:gd name="T1" fmla="*/ 0 h 267"/>
                    <a:gd name="T2" fmla="*/ 53 w 53"/>
                    <a:gd name="T3" fmla="*/ 0 h 267"/>
                    <a:gd name="T4" fmla="*/ 0 w 53"/>
                    <a:gd name="T5" fmla="*/ 73 h 267"/>
                    <a:gd name="T6" fmla="*/ 0 w 53"/>
                    <a:gd name="T7" fmla="*/ 267 h 267"/>
                    <a:gd name="T8" fmla="*/ 53 w 53"/>
                    <a:gd name="T9" fmla="*/ 187 h 267"/>
                    <a:gd name="T10" fmla="*/ 53 w 53"/>
                    <a:gd name="T11" fmla="*/ 0 h 267"/>
                    <a:gd name="T12" fmla="*/ 53 w 53"/>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53" h="267">
                      <a:moveTo>
                        <a:pt x="53" y="0"/>
                      </a:moveTo>
                      <a:lnTo>
                        <a:pt x="53" y="0"/>
                      </a:lnTo>
                      <a:lnTo>
                        <a:pt x="0" y="73"/>
                      </a:lnTo>
                      <a:lnTo>
                        <a:pt x="0" y="267"/>
                      </a:lnTo>
                      <a:lnTo>
                        <a:pt x="53" y="187"/>
                      </a:lnTo>
                      <a:lnTo>
                        <a:pt x="53" y="0"/>
                      </a:lnTo>
                      <a:lnTo>
                        <a:pt x="53"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5" name="Freeform 115">
                  <a:extLst>
                    <a:ext uri="{FF2B5EF4-FFF2-40B4-BE49-F238E27FC236}">
                      <a16:creationId xmlns:a16="http://schemas.microsoft.com/office/drawing/2014/main" id="{23E4C592-2C2E-4F03-9965-70115E328907}"/>
                    </a:ext>
                  </a:extLst>
                </p:cNvPr>
                <p:cNvSpPr>
                  <a:spLocks/>
                </p:cNvSpPr>
                <p:nvPr/>
              </p:nvSpPr>
              <p:spPr bwMode="auto">
                <a:xfrm>
                  <a:off x="4257" y="1949"/>
                  <a:ext cx="72" cy="84"/>
                </a:xfrm>
                <a:custGeom>
                  <a:avLst/>
                  <a:gdLst>
                    <a:gd name="T0" fmla="*/ 80 w 80"/>
                    <a:gd name="T1" fmla="*/ 0 h 94"/>
                    <a:gd name="T2" fmla="*/ 80 w 80"/>
                    <a:gd name="T3" fmla="*/ 0 h 94"/>
                    <a:gd name="T4" fmla="*/ 0 w 80"/>
                    <a:gd name="T5" fmla="*/ 66 h 94"/>
                    <a:gd name="T6" fmla="*/ 23 w 80"/>
                    <a:gd name="T7" fmla="*/ 94 h 94"/>
                    <a:gd name="T8" fmla="*/ 80 w 80"/>
                    <a:gd name="T9" fmla="*/ 66 h 94"/>
                    <a:gd name="T10" fmla="*/ 80 w 80"/>
                    <a:gd name="T11" fmla="*/ 0 h 94"/>
                    <a:gd name="T12" fmla="*/ 80 w 80"/>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0" h="94">
                      <a:moveTo>
                        <a:pt x="80" y="0"/>
                      </a:moveTo>
                      <a:lnTo>
                        <a:pt x="80" y="0"/>
                      </a:lnTo>
                      <a:lnTo>
                        <a:pt x="0" y="66"/>
                      </a:lnTo>
                      <a:lnTo>
                        <a:pt x="23" y="94"/>
                      </a:lnTo>
                      <a:lnTo>
                        <a:pt x="80" y="66"/>
                      </a:lnTo>
                      <a:lnTo>
                        <a:pt x="80" y="0"/>
                      </a:lnTo>
                      <a:lnTo>
                        <a:pt x="8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6" name="Freeform 116">
                  <a:extLst>
                    <a:ext uri="{FF2B5EF4-FFF2-40B4-BE49-F238E27FC236}">
                      <a16:creationId xmlns:a16="http://schemas.microsoft.com/office/drawing/2014/main" id="{4E931042-1258-4DA1-8379-0C5A98150B30}"/>
                    </a:ext>
                  </a:extLst>
                </p:cNvPr>
                <p:cNvSpPr>
                  <a:spLocks/>
                </p:cNvSpPr>
                <p:nvPr/>
              </p:nvSpPr>
              <p:spPr bwMode="auto">
                <a:xfrm>
                  <a:off x="4257" y="1949"/>
                  <a:ext cx="72" cy="84"/>
                </a:xfrm>
                <a:custGeom>
                  <a:avLst/>
                  <a:gdLst>
                    <a:gd name="T0" fmla="*/ 80 w 80"/>
                    <a:gd name="T1" fmla="*/ 0 h 94"/>
                    <a:gd name="T2" fmla="*/ 80 w 80"/>
                    <a:gd name="T3" fmla="*/ 0 h 94"/>
                    <a:gd name="T4" fmla="*/ 0 w 80"/>
                    <a:gd name="T5" fmla="*/ 66 h 94"/>
                    <a:gd name="T6" fmla="*/ 23 w 80"/>
                    <a:gd name="T7" fmla="*/ 94 h 94"/>
                    <a:gd name="T8" fmla="*/ 80 w 80"/>
                    <a:gd name="T9" fmla="*/ 66 h 94"/>
                    <a:gd name="T10" fmla="*/ 80 w 80"/>
                    <a:gd name="T11" fmla="*/ 0 h 94"/>
                    <a:gd name="T12" fmla="*/ 80 w 80"/>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0" h="94">
                      <a:moveTo>
                        <a:pt x="80" y="0"/>
                      </a:moveTo>
                      <a:lnTo>
                        <a:pt x="80" y="0"/>
                      </a:lnTo>
                      <a:lnTo>
                        <a:pt x="0" y="66"/>
                      </a:lnTo>
                      <a:lnTo>
                        <a:pt x="23" y="94"/>
                      </a:lnTo>
                      <a:lnTo>
                        <a:pt x="80" y="66"/>
                      </a:lnTo>
                      <a:lnTo>
                        <a:pt x="80" y="0"/>
                      </a:lnTo>
                      <a:lnTo>
                        <a:pt x="8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7" name="Freeform 117">
                  <a:extLst>
                    <a:ext uri="{FF2B5EF4-FFF2-40B4-BE49-F238E27FC236}">
                      <a16:creationId xmlns:a16="http://schemas.microsoft.com/office/drawing/2014/main" id="{3E30AB07-93FF-4AFB-9D5F-80F9B1AAB8F9}"/>
                    </a:ext>
                  </a:extLst>
                </p:cNvPr>
                <p:cNvSpPr>
                  <a:spLocks/>
                </p:cNvSpPr>
                <p:nvPr/>
              </p:nvSpPr>
              <p:spPr bwMode="auto">
                <a:xfrm>
                  <a:off x="4305" y="2104"/>
                  <a:ext cx="71" cy="130"/>
                </a:xfrm>
                <a:custGeom>
                  <a:avLst/>
                  <a:gdLst>
                    <a:gd name="T0" fmla="*/ 80 w 80"/>
                    <a:gd name="T1" fmla="*/ 0 h 146"/>
                    <a:gd name="T2" fmla="*/ 80 w 80"/>
                    <a:gd name="T3" fmla="*/ 0 h 146"/>
                    <a:gd name="T4" fmla="*/ 0 w 80"/>
                    <a:gd name="T5" fmla="*/ 97 h 146"/>
                    <a:gd name="T6" fmla="*/ 0 w 80"/>
                    <a:gd name="T7" fmla="*/ 116 h 146"/>
                    <a:gd name="T8" fmla="*/ 60 w 80"/>
                    <a:gd name="T9" fmla="*/ 146 h 146"/>
                    <a:gd name="T10" fmla="*/ 80 w 80"/>
                    <a:gd name="T11" fmla="*/ 146 h 146"/>
                    <a:gd name="T12" fmla="*/ 80 w 80"/>
                    <a:gd name="T13" fmla="*/ 0 h 146"/>
                    <a:gd name="T14" fmla="*/ 80 w 80"/>
                    <a:gd name="T15" fmla="*/ 0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6">
                      <a:moveTo>
                        <a:pt x="80" y="0"/>
                      </a:moveTo>
                      <a:lnTo>
                        <a:pt x="80" y="0"/>
                      </a:lnTo>
                      <a:lnTo>
                        <a:pt x="0" y="97"/>
                      </a:lnTo>
                      <a:lnTo>
                        <a:pt x="0" y="116"/>
                      </a:lnTo>
                      <a:lnTo>
                        <a:pt x="60" y="146"/>
                      </a:lnTo>
                      <a:lnTo>
                        <a:pt x="80" y="146"/>
                      </a:lnTo>
                      <a:lnTo>
                        <a:pt x="80" y="0"/>
                      </a:lnTo>
                      <a:lnTo>
                        <a:pt x="80" y="0"/>
                      </a:lnTo>
                      <a:close/>
                    </a:path>
                  </a:pathLst>
                </a:custGeom>
                <a:solidFill>
                  <a:srgbClr val="9D9D9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8" name="Freeform 118">
                  <a:extLst>
                    <a:ext uri="{FF2B5EF4-FFF2-40B4-BE49-F238E27FC236}">
                      <a16:creationId xmlns:a16="http://schemas.microsoft.com/office/drawing/2014/main" id="{80E2F1E9-ED94-4719-BD4A-4E2B6566B89B}"/>
                    </a:ext>
                  </a:extLst>
                </p:cNvPr>
                <p:cNvSpPr>
                  <a:spLocks/>
                </p:cNvSpPr>
                <p:nvPr/>
              </p:nvSpPr>
              <p:spPr bwMode="auto">
                <a:xfrm>
                  <a:off x="4305" y="2104"/>
                  <a:ext cx="71" cy="130"/>
                </a:xfrm>
                <a:custGeom>
                  <a:avLst/>
                  <a:gdLst>
                    <a:gd name="T0" fmla="*/ 80 w 80"/>
                    <a:gd name="T1" fmla="*/ 0 h 146"/>
                    <a:gd name="T2" fmla="*/ 80 w 80"/>
                    <a:gd name="T3" fmla="*/ 0 h 146"/>
                    <a:gd name="T4" fmla="*/ 0 w 80"/>
                    <a:gd name="T5" fmla="*/ 97 h 146"/>
                    <a:gd name="T6" fmla="*/ 0 w 80"/>
                    <a:gd name="T7" fmla="*/ 116 h 146"/>
                    <a:gd name="T8" fmla="*/ 60 w 80"/>
                    <a:gd name="T9" fmla="*/ 146 h 146"/>
                    <a:gd name="T10" fmla="*/ 80 w 80"/>
                    <a:gd name="T11" fmla="*/ 146 h 146"/>
                    <a:gd name="T12" fmla="*/ 80 w 80"/>
                    <a:gd name="T13" fmla="*/ 0 h 146"/>
                    <a:gd name="T14" fmla="*/ 80 w 80"/>
                    <a:gd name="T15" fmla="*/ 0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6">
                      <a:moveTo>
                        <a:pt x="80" y="0"/>
                      </a:moveTo>
                      <a:lnTo>
                        <a:pt x="80" y="0"/>
                      </a:lnTo>
                      <a:lnTo>
                        <a:pt x="0" y="97"/>
                      </a:lnTo>
                      <a:lnTo>
                        <a:pt x="0" y="116"/>
                      </a:lnTo>
                      <a:lnTo>
                        <a:pt x="60" y="146"/>
                      </a:lnTo>
                      <a:lnTo>
                        <a:pt x="80" y="146"/>
                      </a:lnTo>
                      <a:lnTo>
                        <a:pt x="80" y="0"/>
                      </a:lnTo>
                      <a:lnTo>
                        <a:pt x="8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9" name="Freeform 119">
                  <a:extLst>
                    <a:ext uri="{FF2B5EF4-FFF2-40B4-BE49-F238E27FC236}">
                      <a16:creationId xmlns:a16="http://schemas.microsoft.com/office/drawing/2014/main" id="{0A027FAF-7490-496D-8E4C-5BAED1057757}"/>
                    </a:ext>
                  </a:extLst>
                </p:cNvPr>
                <p:cNvSpPr>
                  <a:spLocks/>
                </p:cNvSpPr>
                <p:nvPr/>
              </p:nvSpPr>
              <p:spPr bwMode="auto">
                <a:xfrm>
                  <a:off x="4590" y="1890"/>
                  <a:ext cx="487" cy="404"/>
                </a:xfrm>
                <a:custGeom>
                  <a:avLst/>
                  <a:gdLst>
                    <a:gd name="T0" fmla="*/ 0 w 547"/>
                    <a:gd name="T1" fmla="*/ 286 h 453"/>
                    <a:gd name="T2" fmla="*/ 0 w 547"/>
                    <a:gd name="T3" fmla="*/ 286 h 453"/>
                    <a:gd name="T4" fmla="*/ 0 w 547"/>
                    <a:gd name="T5" fmla="*/ 334 h 453"/>
                    <a:gd name="T6" fmla="*/ 360 w 547"/>
                    <a:gd name="T7" fmla="*/ 334 h 453"/>
                    <a:gd name="T8" fmla="*/ 421 w 547"/>
                    <a:gd name="T9" fmla="*/ 420 h 453"/>
                    <a:gd name="T10" fmla="*/ 487 w 547"/>
                    <a:gd name="T11" fmla="*/ 430 h 453"/>
                    <a:gd name="T12" fmla="*/ 487 w 547"/>
                    <a:gd name="T13" fmla="*/ 453 h 453"/>
                    <a:gd name="T14" fmla="*/ 534 w 547"/>
                    <a:gd name="T15" fmla="*/ 419 h 453"/>
                    <a:gd name="T16" fmla="*/ 545 w 547"/>
                    <a:gd name="T17" fmla="*/ 319 h 453"/>
                    <a:gd name="T18" fmla="*/ 547 w 547"/>
                    <a:gd name="T19" fmla="*/ 267 h 453"/>
                    <a:gd name="T20" fmla="*/ 547 w 547"/>
                    <a:gd name="T21" fmla="*/ 162 h 453"/>
                    <a:gd name="T22" fmla="*/ 526 w 547"/>
                    <a:gd name="T23" fmla="*/ 145 h 453"/>
                    <a:gd name="T24" fmla="*/ 537 w 547"/>
                    <a:gd name="T25" fmla="*/ 0 h 453"/>
                    <a:gd name="T26" fmla="*/ 420 w 547"/>
                    <a:gd name="T27" fmla="*/ 0 h 453"/>
                    <a:gd name="T28" fmla="*/ 294 w 547"/>
                    <a:gd name="T29" fmla="*/ 116 h 453"/>
                    <a:gd name="T30" fmla="*/ 315 w 547"/>
                    <a:gd name="T31" fmla="*/ 155 h 453"/>
                    <a:gd name="T32" fmla="*/ 238 w 547"/>
                    <a:gd name="T33" fmla="*/ 208 h 453"/>
                    <a:gd name="T34" fmla="*/ 141 w 547"/>
                    <a:gd name="T35" fmla="*/ 196 h 453"/>
                    <a:gd name="T36" fmla="*/ 56 w 547"/>
                    <a:gd name="T37" fmla="*/ 196 h 453"/>
                    <a:gd name="T38" fmla="*/ 37 w 547"/>
                    <a:gd name="T39" fmla="*/ 249 h 453"/>
                    <a:gd name="T40" fmla="*/ 0 w 547"/>
                    <a:gd name="T41" fmla="*/ 286 h 453"/>
                    <a:gd name="T42" fmla="*/ 0 w 547"/>
                    <a:gd name="T43" fmla="*/ 286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453">
                      <a:moveTo>
                        <a:pt x="0" y="286"/>
                      </a:moveTo>
                      <a:lnTo>
                        <a:pt x="0" y="286"/>
                      </a:lnTo>
                      <a:lnTo>
                        <a:pt x="0" y="334"/>
                      </a:lnTo>
                      <a:lnTo>
                        <a:pt x="360" y="334"/>
                      </a:lnTo>
                      <a:lnTo>
                        <a:pt x="421" y="420"/>
                      </a:lnTo>
                      <a:lnTo>
                        <a:pt x="487" y="430"/>
                      </a:lnTo>
                      <a:lnTo>
                        <a:pt x="487" y="453"/>
                      </a:lnTo>
                      <a:lnTo>
                        <a:pt x="534" y="419"/>
                      </a:lnTo>
                      <a:lnTo>
                        <a:pt x="545" y="319"/>
                      </a:lnTo>
                      <a:lnTo>
                        <a:pt x="547" y="267"/>
                      </a:lnTo>
                      <a:lnTo>
                        <a:pt x="547" y="162"/>
                      </a:lnTo>
                      <a:lnTo>
                        <a:pt x="526" y="145"/>
                      </a:lnTo>
                      <a:lnTo>
                        <a:pt x="537" y="0"/>
                      </a:lnTo>
                      <a:lnTo>
                        <a:pt x="420" y="0"/>
                      </a:lnTo>
                      <a:lnTo>
                        <a:pt x="294" y="116"/>
                      </a:lnTo>
                      <a:lnTo>
                        <a:pt x="315" y="155"/>
                      </a:lnTo>
                      <a:lnTo>
                        <a:pt x="238" y="208"/>
                      </a:lnTo>
                      <a:lnTo>
                        <a:pt x="141" y="196"/>
                      </a:lnTo>
                      <a:lnTo>
                        <a:pt x="56" y="196"/>
                      </a:lnTo>
                      <a:lnTo>
                        <a:pt x="37" y="249"/>
                      </a:lnTo>
                      <a:lnTo>
                        <a:pt x="0" y="286"/>
                      </a:lnTo>
                      <a:lnTo>
                        <a:pt x="0" y="286"/>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0" name="Freeform 120">
                  <a:extLst>
                    <a:ext uri="{FF2B5EF4-FFF2-40B4-BE49-F238E27FC236}">
                      <a16:creationId xmlns:a16="http://schemas.microsoft.com/office/drawing/2014/main" id="{28A80B0C-0856-4C6A-BC8A-5EB02E70FA71}"/>
                    </a:ext>
                  </a:extLst>
                </p:cNvPr>
                <p:cNvSpPr>
                  <a:spLocks/>
                </p:cNvSpPr>
                <p:nvPr/>
              </p:nvSpPr>
              <p:spPr bwMode="auto">
                <a:xfrm>
                  <a:off x="4590" y="1890"/>
                  <a:ext cx="487" cy="404"/>
                </a:xfrm>
                <a:custGeom>
                  <a:avLst/>
                  <a:gdLst>
                    <a:gd name="T0" fmla="*/ 0 w 547"/>
                    <a:gd name="T1" fmla="*/ 286 h 453"/>
                    <a:gd name="T2" fmla="*/ 0 w 547"/>
                    <a:gd name="T3" fmla="*/ 286 h 453"/>
                    <a:gd name="T4" fmla="*/ 0 w 547"/>
                    <a:gd name="T5" fmla="*/ 334 h 453"/>
                    <a:gd name="T6" fmla="*/ 360 w 547"/>
                    <a:gd name="T7" fmla="*/ 334 h 453"/>
                    <a:gd name="T8" fmla="*/ 421 w 547"/>
                    <a:gd name="T9" fmla="*/ 420 h 453"/>
                    <a:gd name="T10" fmla="*/ 487 w 547"/>
                    <a:gd name="T11" fmla="*/ 430 h 453"/>
                    <a:gd name="T12" fmla="*/ 487 w 547"/>
                    <a:gd name="T13" fmla="*/ 453 h 453"/>
                    <a:gd name="T14" fmla="*/ 534 w 547"/>
                    <a:gd name="T15" fmla="*/ 419 h 453"/>
                    <a:gd name="T16" fmla="*/ 545 w 547"/>
                    <a:gd name="T17" fmla="*/ 319 h 453"/>
                    <a:gd name="T18" fmla="*/ 547 w 547"/>
                    <a:gd name="T19" fmla="*/ 267 h 453"/>
                    <a:gd name="T20" fmla="*/ 547 w 547"/>
                    <a:gd name="T21" fmla="*/ 162 h 453"/>
                    <a:gd name="T22" fmla="*/ 526 w 547"/>
                    <a:gd name="T23" fmla="*/ 145 h 453"/>
                    <a:gd name="T24" fmla="*/ 537 w 547"/>
                    <a:gd name="T25" fmla="*/ 0 h 453"/>
                    <a:gd name="T26" fmla="*/ 420 w 547"/>
                    <a:gd name="T27" fmla="*/ 0 h 453"/>
                    <a:gd name="T28" fmla="*/ 294 w 547"/>
                    <a:gd name="T29" fmla="*/ 116 h 453"/>
                    <a:gd name="T30" fmla="*/ 315 w 547"/>
                    <a:gd name="T31" fmla="*/ 155 h 453"/>
                    <a:gd name="T32" fmla="*/ 238 w 547"/>
                    <a:gd name="T33" fmla="*/ 208 h 453"/>
                    <a:gd name="T34" fmla="*/ 141 w 547"/>
                    <a:gd name="T35" fmla="*/ 196 h 453"/>
                    <a:gd name="T36" fmla="*/ 56 w 547"/>
                    <a:gd name="T37" fmla="*/ 196 h 453"/>
                    <a:gd name="T38" fmla="*/ 37 w 547"/>
                    <a:gd name="T39" fmla="*/ 249 h 453"/>
                    <a:gd name="T40" fmla="*/ 0 w 547"/>
                    <a:gd name="T41" fmla="*/ 286 h 453"/>
                    <a:gd name="T42" fmla="*/ 0 w 547"/>
                    <a:gd name="T43" fmla="*/ 286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453">
                      <a:moveTo>
                        <a:pt x="0" y="286"/>
                      </a:moveTo>
                      <a:lnTo>
                        <a:pt x="0" y="286"/>
                      </a:lnTo>
                      <a:lnTo>
                        <a:pt x="0" y="334"/>
                      </a:lnTo>
                      <a:lnTo>
                        <a:pt x="360" y="334"/>
                      </a:lnTo>
                      <a:lnTo>
                        <a:pt x="421" y="420"/>
                      </a:lnTo>
                      <a:lnTo>
                        <a:pt x="487" y="430"/>
                      </a:lnTo>
                      <a:lnTo>
                        <a:pt x="487" y="453"/>
                      </a:lnTo>
                      <a:lnTo>
                        <a:pt x="534" y="419"/>
                      </a:lnTo>
                      <a:lnTo>
                        <a:pt x="545" y="319"/>
                      </a:lnTo>
                      <a:lnTo>
                        <a:pt x="547" y="267"/>
                      </a:lnTo>
                      <a:lnTo>
                        <a:pt x="547" y="162"/>
                      </a:lnTo>
                      <a:lnTo>
                        <a:pt x="526" y="145"/>
                      </a:lnTo>
                      <a:lnTo>
                        <a:pt x="537" y="0"/>
                      </a:lnTo>
                      <a:lnTo>
                        <a:pt x="420" y="0"/>
                      </a:lnTo>
                      <a:lnTo>
                        <a:pt x="294" y="116"/>
                      </a:lnTo>
                      <a:lnTo>
                        <a:pt x="315" y="155"/>
                      </a:lnTo>
                      <a:lnTo>
                        <a:pt x="238" y="208"/>
                      </a:lnTo>
                      <a:lnTo>
                        <a:pt x="141" y="196"/>
                      </a:lnTo>
                      <a:lnTo>
                        <a:pt x="56" y="196"/>
                      </a:lnTo>
                      <a:lnTo>
                        <a:pt x="37" y="249"/>
                      </a:lnTo>
                      <a:lnTo>
                        <a:pt x="0" y="286"/>
                      </a:lnTo>
                      <a:lnTo>
                        <a:pt x="0" y="286"/>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1" name="Freeform 121">
                  <a:extLst>
                    <a:ext uri="{FF2B5EF4-FFF2-40B4-BE49-F238E27FC236}">
                      <a16:creationId xmlns:a16="http://schemas.microsoft.com/office/drawing/2014/main" id="{7DD4CCC1-8D3B-48B7-97F6-6CDA39542EAC}"/>
                    </a:ext>
                  </a:extLst>
                </p:cNvPr>
                <p:cNvSpPr>
                  <a:spLocks/>
                </p:cNvSpPr>
                <p:nvPr/>
              </p:nvSpPr>
              <p:spPr bwMode="auto">
                <a:xfrm>
                  <a:off x="5053" y="1890"/>
                  <a:ext cx="178" cy="214"/>
                </a:xfrm>
                <a:custGeom>
                  <a:avLst/>
                  <a:gdLst>
                    <a:gd name="T0" fmla="*/ 13 w 200"/>
                    <a:gd name="T1" fmla="*/ 0 h 240"/>
                    <a:gd name="T2" fmla="*/ 13 w 200"/>
                    <a:gd name="T3" fmla="*/ 0 h 240"/>
                    <a:gd name="T4" fmla="*/ 200 w 200"/>
                    <a:gd name="T5" fmla="*/ 0 h 240"/>
                    <a:gd name="T6" fmla="*/ 193 w 200"/>
                    <a:gd name="T7" fmla="*/ 58 h 240"/>
                    <a:gd name="T8" fmla="*/ 159 w 200"/>
                    <a:gd name="T9" fmla="*/ 71 h 240"/>
                    <a:gd name="T10" fmla="*/ 108 w 200"/>
                    <a:gd name="T11" fmla="*/ 240 h 240"/>
                    <a:gd name="T12" fmla="*/ 24 w 200"/>
                    <a:gd name="T13" fmla="*/ 240 h 240"/>
                    <a:gd name="T14" fmla="*/ 24 w 200"/>
                    <a:gd name="T15" fmla="*/ 165 h 240"/>
                    <a:gd name="T16" fmla="*/ 0 w 200"/>
                    <a:gd name="T17" fmla="*/ 147 h 240"/>
                    <a:gd name="T18" fmla="*/ 13 w 200"/>
                    <a:gd name="T19" fmla="*/ 0 h 240"/>
                    <a:gd name="T20" fmla="*/ 13 w 200"/>
                    <a:gd name="T2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240">
                      <a:moveTo>
                        <a:pt x="13" y="0"/>
                      </a:moveTo>
                      <a:lnTo>
                        <a:pt x="13" y="0"/>
                      </a:lnTo>
                      <a:lnTo>
                        <a:pt x="200" y="0"/>
                      </a:lnTo>
                      <a:lnTo>
                        <a:pt x="193" y="58"/>
                      </a:lnTo>
                      <a:lnTo>
                        <a:pt x="159" y="71"/>
                      </a:lnTo>
                      <a:lnTo>
                        <a:pt x="108" y="240"/>
                      </a:lnTo>
                      <a:lnTo>
                        <a:pt x="24" y="240"/>
                      </a:lnTo>
                      <a:lnTo>
                        <a:pt x="24" y="165"/>
                      </a:lnTo>
                      <a:lnTo>
                        <a:pt x="0" y="147"/>
                      </a:lnTo>
                      <a:lnTo>
                        <a:pt x="13" y="0"/>
                      </a:lnTo>
                      <a:lnTo>
                        <a:pt x="13"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2" name="Freeform 122">
                  <a:extLst>
                    <a:ext uri="{FF2B5EF4-FFF2-40B4-BE49-F238E27FC236}">
                      <a16:creationId xmlns:a16="http://schemas.microsoft.com/office/drawing/2014/main" id="{96D3A120-599F-4B88-AE76-45CC1B3BECF0}"/>
                    </a:ext>
                  </a:extLst>
                </p:cNvPr>
                <p:cNvSpPr>
                  <a:spLocks/>
                </p:cNvSpPr>
                <p:nvPr/>
              </p:nvSpPr>
              <p:spPr bwMode="auto">
                <a:xfrm>
                  <a:off x="5053" y="1890"/>
                  <a:ext cx="178" cy="214"/>
                </a:xfrm>
                <a:custGeom>
                  <a:avLst/>
                  <a:gdLst>
                    <a:gd name="T0" fmla="*/ 13 w 200"/>
                    <a:gd name="T1" fmla="*/ 0 h 240"/>
                    <a:gd name="T2" fmla="*/ 13 w 200"/>
                    <a:gd name="T3" fmla="*/ 0 h 240"/>
                    <a:gd name="T4" fmla="*/ 200 w 200"/>
                    <a:gd name="T5" fmla="*/ 0 h 240"/>
                    <a:gd name="T6" fmla="*/ 193 w 200"/>
                    <a:gd name="T7" fmla="*/ 58 h 240"/>
                    <a:gd name="T8" fmla="*/ 159 w 200"/>
                    <a:gd name="T9" fmla="*/ 71 h 240"/>
                    <a:gd name="T10" fmla="*/ 108 w 200"/>
                    <a:gd name="T11" fmla="*/ 240 h 240"/>
                    <a:gd name="T12" fmla="*/ 24 w 200"/>
                    <a:gd name="T13" fmla="*/ 240 h 240"/>
                    <a:gd name="T14" fmla="*/ 24 w 200"/>
                    <a:gd name="T15" fmla="*/ 165 h 240"/>
                    <a:gd name="T16" fmla="*/ 0 w 200"/>
                    <a:gd name="T17" fmla="*/ 147 h 240"/>
                    <a:gd name="T18" fmla="*/ 13 w 200"/>
                    <a:gd name="T19" fmla="*/ 0 h 240"/>
                    <a:gd name="T20" fmla="*/ 13 w 200"/>
                    <a:gd name="T2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240">
                      <a:moveTo>
                        <a:pt x="13" y="0"/>
                      </a:moveTo>
                      <a:lnTo>
                        <a:pt x="13" y="0"/>
                      </a:lnTo>
                      <a:lnTo>
                        <a:pt x="200" y="0"/>
                      </a:lnTo>
                      <a:lnTo>
                        <a:pt x="193" y="58"/>
                      </a:lnTo>
                      <a:lnTo>
                        <a:pt x="159" y="71"/>
                      </a:lnTo>
                      <a:lnTo>
                        <a:pt x="108" y="240"/>
                      </a:lnTo>
                      <a:lnTo>
                        <a:pt x="24" y="240"/>
                      </a:lnTo>
                      <a:lnTo>
                        <a:pt x="24" y="165"/>
                      </a:lnTo>
                      <a:lnTo>
                        <a:pt x="0" y="147"/>
                      </a:lnTo>
                      <a:lnTo>
                        <a:pt x="13" y="0"/>
                      </a:lnTo>
                      <a:lnTo>
                        <a:pt x="13"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3" name="Freeform 123">
                  <a:extLst>
                    <a:ext uri="{FF2B5EF4-FFF2-40B4-BE49-F238E27FC236}">
                      <a16:creationId xmlns:a16="http://schemas.microsoft.com/office/drawing/2014/main" id="{B6668CB9-4120-47DE-8CD9-43D17599E241}"/>
                    </a:ext>
                  </a:extLst>
                </p:cNvPr>
                <p:cNvSpPr>
                  <a:spLocks/>
                </p:cNvSpPr>
                <p:nvPr/>
              </p:nvSpPr>
              <p:spPr bwMode="auto">
                <a:xfrm>
                  <a:off x="5148" y="1819"/>
                  <a:ext cx="131" cy="285"/>
                </a:xfrm>
                <a:custGeom>
                  <a:avLst/>
                  <a:gdLst>
                    <a:gd name="T0" fmla="*/ 91 w 147"/>
                    <a:gd name="T1" fmla="*/ 83 h 320"/>
                    <a:gd name="T2" fmla="*/ 91 w 147"/>
                    <a:gd name="T3" fmla="*/ 83 h 320"/>
                    <a:gd name="T4" fmla="*/ 147 w 147"/>
                    <a:gd name="T5" fmla="*/ 0 h 320"/>
                    <a:gd name="T6" fmla="*/ 147 w 147"/>
                    <a:gd name="T7" fmla="*/ 292 h 320"/>
                    <a:gd name="T8" fmla="*/ 94 w 147"/>
                    <a:gd name="T9" fmla="*/ 320 h 320"/>
                    <a:gd name="T10" fmla="*/ 0 w 147"/>
                    <a:gd name="T11" fmla="*/ 317 h 320"/>
                    <a:gd name="T12" fmla="*/ 53 w 147"/>
                    <a:gd name="T13" fmla="*/ 153 h 320"/>
                    <a:gd name="T14" fmla="*/ 85 w 147"/>
                    <a:gd name="T15" fmla="*/ 140 h 320"/>
                    <a:gd name="T16" fmla="*/ 91 w 147"/>
                    <a:gd name="T17" fmla="*/ 83 h 320"/>
                    <a:gd name="T18" fmla="*/ 91 w 147"/>
                    <a:gd name="T19" fmla="*/ 8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320">
                      <a:moveTo>
                        <a:pt x="91" y="83"/>
                      </a:moveTo>
                      <a:lnTo>
                        <a:pt x="91" y="83"/>
                      </a:lnTo>
                      <a:lnTo>
                        <a:pt x="147" y="0"/>
                      </a:lnTo>
                      <a:lnTo>
                        <a:pt x="147" y="292"/>
                      </a:lnTo>
                      <a:lnTo>
                        <a:pt x="94" y="320"/>
                      </a:lnTo>
                      <a:lnTo>
                        <a:pt x="0" y="317"/>
                      </a:lnTo>
                      <a:lnTo>
                        <a:pt x="53" y="153"/>
                      </a:lnTo>
                      <a:lnTo>
                        <a:pt x="85" y="140"/>
                      </a:lnTo>
                      <a:lnTo>
                        <a:pt x="91" y="83"/>
                      </a:lnTo>
                      <a:lnTo>
                        <a:pt x="91" y="83"/>
                      </a:lnTo>
                      <a:close/>
                    </a:path>
                  </a:pathLst>
                </a:custGeom>
                <a:solidFill>
                  <a:srgbClr val="D9D9D9"/>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4" name="Freeform 124">
                  <a:extLst>
                    <a:ext uri="{FF2B5EF4-FFF2-40B4-BE49-F238E27FC236}">
                      <a16:creationId xmlns:a16="http://schemas.microsoft.com/office/drawing/2014/main" id="{987C7C02-E112-4B85-8683-4143FCD13FEC}"/>
                    </a:ext>
                  </a:extLst>
                </p:cNvPr>
                <p:cNvSpPr>
                  <a:spLocks/>
                </p:cNvSpPr>
                <p:nvPr/>
              </p:nvSpPr>
              <p:spPr bwMode="auto">
                <a:xfrm>
                  <a:off x="5148" y="1819"/>
                  <a:ext cx="131" cy="285"/>
                </a:xfrm>
                <a:custGeom>
                  <a:avLst/>
                  <a:gdLst>
                    <a:gd name="T0" fmla="*/ 91 w 147"/>
                    <a:gd name="T1" fmla="*/ 83 h 320"/>
                    <a:gd name="T2" fmla="*/ 91 w 147"/>
                    <a:gd name="T3" fmla="*/ 83 h 320"/>
                    <a:gd name="T4" fmla="*/ 147 w 147"/>
                    <a:gd name="T5" fmla="*/ 0 h 320"/>
                    <a:gd name="T6" fmla="*/ 147 w 147"/>
                    <a:gd name="T7" fmla="*/ 292 h 320"/>
                    <a:gd name="T8" fmla="*/ 94 w 147"/>
                    <a:gd name="T9" fmla="*/ 320 h 320"/>
                    <a:gd name="T10" fmla="*/ 0 w 147"/>
                    <a:gd name="T11" fmla="*/ 317 h 320"/>
                    <a:gd name="T12" fmla="*/ 53 w 147"/>
                    <a:gd name="T13" fmla="*/ 153 h 320"/>
                    <a:gd name="T14" fmla="*/ 85 w 147"/>
                    <a:gd name="T15" fmla="*/ 140 h 320"/>
                    <a:gd name="T16" fmla="*/ 91 w 147"/>
                    <a:gd name="T17" fmla="*/ 83 h 320"/>
                    <a:gd name="T18" fmla="*/ 91 w 147"/>
                    <a:gd name="T19" fmla="*/ 8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320">
                      <a:moveTo>
                        <a:pt x="91" y="83"/>
                      </a:moveTo>
                      <a:lnTo>
                        <a:pt x="91" y="83"/>
                      </a:lnTo>
                      <a:lnTo>
                        <a:pt x="147" y="0"/>
                      </a:lnTo>
                      <a:lnTo>
                        <a:pt x="147" y="292"/>
                      </a:lnTo>
                      <a:lnTo>
                        <a:pt x="94" y="320"/>
                      </a:lnTo>
                      <a:lnTo>
                        <a:pt x="0" y="317"/>
                      </a:lnTo>
                      <a:lnTo>
                        <a:pt x="53" y="153"/>
                      </a:lnTo>
                      <a:lnTo>
                        <a:pt x="85" y="140"/>
                      </a:lnTo>
                      <a:lnTo>
                        <a:pt x="91" y="83"/>
                      </a:lnTo>
                      <a:lnTo>
                        <a:pt x="91" y="83"/>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5" name="Freeform 125">
                  <a:extLst>
                    <a:ext uri="{FF2B5EF4-FFF2-40B4-BE49-F238E27FC236}">
                      <a16:creationId xmlns:a16="http://schemas.microsoft.com/office/drawing/2014/main" id="{B057724E-8946-48E3-858F-4313DF9D2294}"/>
                    </a:ext>
                  </a:extLst>
                </p:cNvPr>
                <p:cNvSpPr>
                  <a:spLocks/>
                </p:cNvSpPr>
                <p:nvPr/>
              </p:nvSpPr>
              <p:spPr bwMode="auto">
                <a:xfrm>
                  <a:off x="5279" y="1664"/>
                  <a:ext cx="285" cy="405"/>
                </a:xfrm>
                <a:custGeom>
                  <a:avLst/>
                  <a:gdLst>
                    <a:gd name="T0" fmla="*/ 0 w 320"/>
                    <a:gd name="T1" fmla="*/ 176 h 454"/>
                    <a:gd name="T2" fmla="*/ 0 w 320"/>
                    <a:gd name="T3" fmla="*/ 176 h 454"/>
                    <a:gd name="T4" fmla="*/ 0 w 320"/>
                    <a:gd name="T5" fmla="*/ 454 h 454"/>
                    <a:gd name="T6" fmla="*/ 77 w 320"/>
                    <a:gd name="T7" fmla="*/ 413 h 454"/>
                    <a:gd name="T8" fmla="*/ 82 w 320"/>
                    <a:gd name="T9" fmla="*/ 377 h 454"/>
                    <a:gd name="T10" fmla="*/ 320 w 320"/>
                    <a:gd name="T11" fmla="*/ 215 h 454"/>
                    <a:gd name="T12" fmla="*/ 307 w 320"/>
                    <a:gd name="T13" fmla="*/ 155 h 454"/>
                    <a:gd name="T14" fmla="*/ 265 w 320"/>
                    <a:gd name="T15" fmla="*/ 138 h 454"/>
                    <a:gd name="T16" fmla="*/ 237 w 320"/>
                    <a:gd name="T17" fmla="*/ 7 h 454"/>
                    <a:gd name="T18" fmla="*/ 173 w 320"/>
                    <a:gd name="T19" fmla="*/ 24 h 454"/>
                    <a:gd name="T20" fmla="*/ 139 w 320"/>
                    <a:gd name="T21" fmla="*/ 0 h 454"/>
                    <a:gd name="T22" fmla="*/ 77 w 320"/>
                    <a:gd name="T23" fmla="*/ 46 h 454"/>
                    <a:gd name="T24" fmla="*/ 0 w 320"/>
                    <a:gd name="T25" fmla="*/ 176 h 454"/>
                    <a:gd name="T26" fmla="*/ 0 w 320"/>
                    <a:gd name="T27" fmla="*/ 17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454">
                      <a:moveTo>
                        <a:pt x="0" y="176"/>
                      </a:moveTo>
                      <a:lnTo>
                        <a:pt x="0" y="176"/>
                      </a:lnTo>
                      <a:lnTo>
                        <a:pt x="0" y="454"/>
                      </a:lnTo>
                      <a:lnTo>
                        <a:pt x="77" y="413"/>
                      </a:lnTo>
                      <a:lnTo>
                        <a:pt x="82" y="377"/>
                      </a:lnTo>
                      <a:lnTo>
                        <a:pt x="320" y="215"/>
                      </a:lnTo>
                      <a:lnTo>
                        <a:pt x="307" y="155"/>
                      </a:lnTo>
                      <a:lnTo>
                        <a:pt x="265" y="138"/>
                      </a:lnTo>
                      <a:lnTo>
                        <a:pt x="237" y="7"/>
                      </a:lnTo>
                      <a:lnTo>
                        <a:pt x="173" y="24"/>
                      </a:lnTo>
                      <a:lnTo>
                        <a:pt x="139" y="0"/>
                      </a:lnTo>
                      <a:lnTo>
                        <a:pt x="77" y="46"/>
                      </a:lnTo>
                      <a:lnTo>
                        <a:pt x="0" y="176"/>
                      </a:lnTo>
                      <a:lnTo>
                        <a:pt x="0" y="176"/>
                      </a:lnTo>
                      <a:close/>
                    </a:path>
                  </a:pathLst>
                </a:custGeom>
                <a:solidFill>
                  <a:srgbClr val="D9D9D9"/>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6" name="Freeform 126">
                  <a:extLst>
                    <a:ext uri="{FF2B5EF4-FFF2-40B4-BE49-F238E27FC236}">
                      <a16:creationId xmlns:a16="http://schemas.microsoft.com/office/drawing/2014/main" id="{1874444F-7CDB-4BF7-9CB4-5ED591DC17B0}"/>
                    </a:ext>
                  </a:extLst>
                </p:cNvPr>
                <p:cNvSpPr>
                  <a:spLocks/>
                </p:cNvSpPr>
                <p:nvPr/>
              </p:nvSpPr>
              <p:spPr bwMode="auto">
                <a:xfrm>
                  <a:off x="5279" y="1664"/>
                  <a:ext cx="285" cy="405"/>
                </a:xfrm>
                <a:custGeom>
                  <a:avLst/>
                  <a:gdLst>
                    <a:gd name="T0" fmla="*/ 0 w 320"/>
                    <a:gd name="T1" fmla="*/ 176 h 454"/>
                    <a:gd name="T2" fmla="*/ 0 w 320"/>
                    <a:gd name="T3" fmla="*/ 176 h 454"/>
                    <a:gd name="T4" fmla="*/ 0 w 320"/>
                    <a:gd name="T5" fmla="*/ 454 h 454"/>
                    <a:gd name="T6" fmla="*/ 77 w 320"/>
                    <a:gd name="T7" fmla="*/ 413 h 454"/>
                    <a:gd name="T8" fmla="*/ 82 w 320"/>
                    <a:gd name="T9" fmla="*/ 377 h 454"/>
                    <a:gd name="T10" fmla="*/ 320 w 320"/>
                    <a:gd name="T11" fmla="*/ 215 h 454"/>
                    <a:gd name="T12" fmla="*/ 307 w 320"/>
                    <a:gd name="T13" fmla="*/ 155 h 454"/>
                    <a:gd name="T14" fmla="*/ 265 w 320"/>
                    <a:gd name="T15" fmla="*/ 138 h 454"/>
                    <a:gd name="T16" fmla="*/ 237 w 320"/>
                    <a:gd name="T17" fmla="*/ 7 h 454"/>
                    <a:gd name="T18" fmla="*/ 173 w 320"/>
                    <a:gd name="T19" fmla="*/ 24 h 454"/>
                    <a:gd name="T20" fmla="*/ 139 w 320"/>
                    <a:gd name="T21" fmla="*/ 0 h 454"/>
                    <a:gd name="T22" fmla="*/ 77 w 320"/>
                    <a:gd name="T23" fmla="*/ 46 h 454"/>
                    <a:gd name="T24" fmla="*/ 0 w 320"/>
                    <a:gd name="T25" fmla="*/ 176 h 454"/>
                    <a:gd name="T26" fmla="*/ 0 w 320"/>
                    <a:gd name="T27" fmla="*/ 17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454">
                      <a:moveTo>
                        <a:pt x="0" y="176"/>
                      </a:moveTo>
                      <a:lnTo>
                        <a:pt x="0" y="176"/>
                      </a:lnTo>
                      <a:lnTo>
                        <a:pt x="0" y="454"/>
                      </a:lnTo>
                      <a:lnTo>
                        <a:pt x="77" y="413"/>
                      </a:lnTo>
                      <a:lnTo>
                        <a:pt x="82" y="377"/>
                      </a:lnTo>
                      <a:lnTo>
                        <a:pt x="320" y="215"/>
                      </a:lnTo>
                      <a:lnTo>
                        <a:pt x="307" y="155"/>
                      </a:lnTo>
                      <a:lnTo>
                        <a:pt x="265" y="138"/>
                      </a:lnTo>
                      <a:lnTo>
                        <a:pt x="237" y="7"/>
                      </a:lnTo>
                      <a:lnTo>
                        <a:pt x="173" y="24"/>
                      </a:lnTo>
                      <a:lnTo>
                        <a:pt x="139" y="0"/>
                      </a:lnTo>
                      <a:lnTo>
                        <a:pt x="77" y="46"/>
                      </a:lnTo>
                      <a:lnTo>
                        <a:pt x="0" y="176"/>
                      </a:lnTo>
                      <a:lnTo>
                        <a:pt x="0" y="176"/>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7" name="Freeform 127">
                  <a:extLst>
                    <a:ext uri="{FF2B5EF4-FFF2-40B4-BE49-F238E27FC236}">
                      <a16:creationId xmlns:a16="http://schemas.microsoft.com/office/drawing/2014/main" id="{986DA948-6C0C-4168-9D27-B7CCC75CECB5}"/>
                    </a:ext>
                  </a:extLst>
                </p:cNvPr>
                <p:cNvSpPr>
                  <a:spLocks/>
                </p:cNvSpPr>
                <p:nvPr/>
              </p:nvSpPr>
              <p:spPr bwMode="auto">
                <a:xfrm>
                  <a:off x="5065" y="2069"/>
                  <a:ext cx="285" cy="165"/>
                </a:xfrm>
                <a:custGeom>
                  <a:avLst/>
                  <a:gdLst>
                    <a:gd name="T0" fmla="*/ 3 w 320"/>
                    <a:gd name="T1" fmla="*/ 26 h 186"/>
                    <a:gd name="T2" fmla="*/ 3 w 320"/>
                    <a:gd name="T3" fmla="*/ 26 h 186"/>
                    <a:gd name="T4" fmla="*/ 191 w 320"/>
                    <a:gd name="T5" fmla="*/ 30 h 186"/>
                    <a:gd name="T6" fmla="*/ 247 w 320"/>
                    <a:gd name="T7" fmla="*/ 0 h 186"/>
                    <a:gd name="T8" fmla="*/ 259 w 320"/>
                    <a:gd name="T9" fmla="*/ 56 h 186"/>
                    <a:gd name="T10" fmla="*/ 229 w 320"/>
                    <a:gd name="T11" fmla="*/ 84 h 186"/>
                    <a:gd name="T12" fmla="*/ 272 w 320"/>
                    <a:gd name="T13" fmla="*/ 160 h 186"/>
                    <a:gd name="T14" fmla="*/ 320 w 320"/>
                    <a:gd name="T15" fmla="*/ 160 h 186"/>
                    <a:gd name="T16" fmla="*/ 251 w 320"/>
                    <a:gd name="T17" fmla="*/ 186 h 186"/>
                    <a:gd name="T18" fmla="*/ 184 w 320"/>
                    <a:gd name="T19" fmla="*/ 122 h 186"/>
                    <a:gd name="T20" fmla="*/ 0 w 320"/>
                    <a:gd name="T21" fmla="*/ 122 h 186"/>
                    <a:gd name="T22" fmla="*/ 3 w 320"/>
                    <a:gd name="T23" fmla="*/ 26 h 186"/>
                    <a:gd name="T24" fmla="*/ 3 w 320"/>
                    <a:gd name="T25" fmla="*/ 2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186">
                      <a:moveTo>
                        <a:pt x="3" y="26"/>
                      </a:moveTo>
                      <a:lnTo>
                        <a:pt x="3" y="26"/>
                      </a:lnTo>
                      <a:lnTo>
                        <a:pt x="191" y="30"/>
                      </a:lnTo>
                      <a:lnTo>
                        <a:pt x="247" y="0"/>
                      </a:lnTo>
                      <a:lnTo>
                        <a:pt x="259" y="56"/>
                      </a:lnTo>
                      <a:lnTo>
                        <a:pt x="229" y="84"/>
                      </a:lnTo>
                      <a:lnTo>
                        <a:pt x="272" y="160"/>
                      </a:lnTo>
                      <a:lnTo>
                        <a:pt x="320" y="160"/>
                      </a:lnTo>
                      <a:lnTo>
                        <a:pt x="251" y="186"/>
                      </a:lnTo>
                      <a:lnTo>
                        <a:pt x="184" y="122"/>
                      </a:lnTo>
                      <a:lnTo>
                        <a:pt x="0" y="122"/>
                      </a:lnTo>
                      <a:lnTo>
                        <a:pt x="3" y="26"/>
                      </a:lnTo>
                      <a:lnTo>
                        <a:pt x="3" y="26"/>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8" name="Freeform 128">
                  <a:extLst>
                    <a:ext uri="{FF2B5EF4-FFF2-40B4-BE49-F238E27FC236}">
                      <a16:creationId xmlns:a16="http://schemas.microsoft.com/office/drawing/2014/main" id="{CF248BAB-6B67-4CFA-B343-970260B09DC7}"/>
                    </a:ext>
                  </a:extLst>
                </p:cNvPr>
                <p:cNvSpPr>
                  <a:spLocks/>
                </p:cNvSpPr>
                <p:nvPr/>
              </p:nvSpPr>
              <p:spPr bwMode="auto">
                <a:xfrm>
                  <a:off x="5065" y="2069"/>
                  <a:ext cx="285" cy="165"/>
                </a:xfrm>
                <a:custGeom>
                  <a:avLst/>
                  <a:gdLst>
                    <a:gd name="T0" fmla="*/ 3 w 320"/>
                    <a:gd name="T1" fmla="*/ 26 h 186"/>
                    <a:gd name="T2" fmla="*/ 3 w 320"/>
                    <a:gd name="T3" fmla="*/ 26 h 186"/>
                    <a:gd name="T4" fmla="*/ 191 w 320"/>
                    <a:gd name="T5" fmla="*/ 30 h 186"/>
                    <a:gd name="T6" fmla="*/ 247 w 320"/>
                    <a:gd name="T7" fmla="*/ 0 h 186"/>
                    <a:gd name="T8" fmla="*/ 259 w 320"/>
                    <a:gd name="T9" fmla="*/ 56 h 186"/>
                    <a:gd name="T10" fmla="*/ 229 w 320"/>
                    <a:gd name="T11" fmla="*/ 84 h 186"/>
                    <a:gd name="T12" fmla="*/ 272 w 320"/>
                    <a:gd name="T13" fmla="*/ 160 h 186"/>
                    <a:gd name="T14" fmla="*/ 320 w 320"/>
                    <a:gd name="T15" fmla="*/ 160 h 186"/>
                    <a:gd name="T16" fmla="*/ 251 w 320"/>
                    <a:gd name="T17" fmla="*/ 186 h 186"/>
                    <a:gd name="T18" fmla="*/ 184 w 320"/>
                    <a:gd name="T19" fmla="*/ 122 h 186"/>
                    <a:gd name="T20" fmla="*/ 0 w 320"/>
                    <a:gd name="T21" fmla="*/ 122 h 186"/>
                    <a:gd name="T22" fmla="*/ 3 w 320"/>
                    <a:gd name="T23" fmla="*/ 26 h 186"/>
                    <a:gd name="T24" fmla="*/ 3 w 320"/>
                    <a:gd name="T25" fmla="*/ 2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186">
                      <a:moveTo>
                        <a:pt x="3" y="26"/>
                      </a:moveTo>
                      <a:lnTo>
                        <a:pt x="3" y="26"/>
                      </a:lnTo>
                      <a:lnTo>
                        <a:pt x="191" y="30"/>
                      </a:lnTo>
                      <a:lnTo>
                        <a:pt x="247" y="0"/>
                      </a:lnTo>
                      <a:lnTo>
                        <a:pt x="259" y="56"/>
                      </a:lnTo>
                      <a:lnTo>
                        <a:pt x="229" y="84"/>
                      </a:lnTo>
                      <a:lnTo>
                        <a:pt x="272" y="160"/>
                      </a:lnTo>
                      <a:lnTo>
                        <a:pt x="320" y="160"/>
                      </a:lnTo>
                      <a:lnTo>
                        <a:pt x="251" y="186"/>
                      </a:lnTo>
                      <a:lnTo>
                        <a:pt x="184" y="122"/>
                      </a:lnTo>
                      <a:lnTo>
                        <a:pt x="0" y="122"/>
                      </a:lnTo>
                      <a:lnTo>
                        <a:pt x="3" y="26"/>
                      </a:lnTo>
                      <a:lnTo>
                        <a:pt x="3" y="26"/>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9" name="Freeform 129">
                  <a:extLst>
                    <a:ext uri="{FF2B5EF4-FFF2-40B4-BE49-F238E27FC236}">
                      <a16:creationId xmlns:a16="http://schemas.microsoft.com/office/drawing/2014/main" id="{81CC8BF2-FCF1-4A7A-8EC4-8941116EA13E}"/>
                    </a:ext>
                  </a:extLst>
                </p:cNvPr>
                <p:cNvSpPr>
                  <a:spLocks/>
                </p:cNvSpPr>
                <p:nvPr/>
              </p:nvSpPr>
              <p:spPr bwMode="auto">
                <a:xfrm>
                  <a:off x="5195" y="2176"/>
                  <a:ext cx="60" cy="71"/>
                </a:xfrm>
                <a:custGeom>
                  <a:avLst/>
                  <a:gdLst>
                    <a:gd name="T0" fmla="*/ 2 w 67"/>
                    <a:gd name="T1" fmla="*/ 0 h 80"/>
                    <a:gd name="T2" fmla="*/ 2 w 67"/>
                    <a:gd name="T3" fmla="*/ 0 h 80"/>
                    <a:gd name="T4" fmla="*/ 36 w 67"/>
                    <a:gd name="T5" fmla="*/ 0 h 80"/>
                    <a:gd name="T6" fmla="*/ 67 w 67"/>
                    <a:gd name="T7" fmla="*/ 27 h 80"/>
                    <a:gd name="T8" fmla="*/ 37 w 67"/>
                    <a:gd name="T9" fmla="*/ 74 h 80"/>
                    <a:gd name="T10" fmla="*/ 0 w 67"/>
                    <a:gd name="T11" fmla="*/ 80 h 80"/>
                    <a:gd name="T12" fmla="*/ 2 w 67"/>
                    <a:gd name="T13" fmla="*/ 0 h 80"/>
                    <a:gd name="T14" fmla="*/ 2 w 67"/>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0">
                      <a:moveTo>
                        <a:pt x="2" y="0"/>
                      </a:moveTo>
                      <a:lnTo>
                        <a:pt x="2" y="0"/>
                      </a:lnTo>
                      <a:lnTo>
                        <a:pt x="36" y="0"/>
                      </a:lnTo>
                      <a:lnTo>
                        <a:pt x="67" y="27"/>
                      </a:lnTo>
                      <a:lnTo>
                        <a:pt x="37" y="74"/>
                      </a:lnTo>
                      <a:lnTo>
                        <a:pt x="0" y="80"/>
                      </a:lnTo>
                      <a:lnTo>
                        <a:pt x="2" y="0"/>
                      </a:lnTo>
                      <a:lnTo>
                        <a:pt x="2"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0" name="Freeform 130">
                  <a:extLst>
                    <a:ext uri="{FF2B5EF4-FFF2-40B4-BE49-F238E27FC236}">
                      <a16:creationId xmlns:a16="http://schemas.microsoft.com/office/drawing/2014/main" id="{59FB9AEE-19AE-4FCE-8A49-6DE7F283DAED}"/>
                    </a:ext>
                  </a:extLst>
                </p:cNvPr>
                <p:cNvSpPr>
                  <a:spLocks/>
                </p:cNvSpPr>
                <p:nvPr/>
              </p:nvSpPr>
              <p:spPr bwMode="auto">
                <a:xfrm>
                  <a:off x="5195" y="2176"/>
                  <a:ext cx="60" cy="71"/>
                </a:xfrm>
                <a:custGeom>
                  <a:avLst/>
                  <a:gdLst>
                    <a:gd name="T0" fmla="*/ 2 w 67"/>
                    <a:gd name="T1" fmla="*/ 0 h 80"/>
                    <a:gd name="T2" fmla="*/ 2 w 67"/>
                    <a:gd name="T3" fmla="*/ 0 h 80"/>
                    <a:gd name="T4" fmla="*/ 36 w 67"/>
                    <a:gd name="T5" fmla="*/ 0 h 80"/>
                    <a:gd name="T6" fmla="*/ 67 w 67"/>
                    <a:gd name="T7" fmla="*/ 27 h 80"/>
                    <a:gd name="T8" fmla="*/ 37 w 67"/>
                    <a:gd name="T9" fmla="*/ 74 h 80"/>
                    <a:gd name="T10" fmla="*/ 0 w 67"/>
                    <a:gd name="T11" fmla="*/ 80 h 80"/>
                    <a:gd name="T12" fmla="*/ 2 w 67"/>
                    <a:gd name="T13" fmla="*/ 0 h 80"/>
                    <a:gd name="T14" fmla="*/ 2 w 67"/>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0">
                      <a:moveTo>
                        <a:pt x="2" y="0"/>
                      </a:moveTo>
                      <a:lnTo>
                        <a:pt x="2" y="0"/>
                      </a:lnTo>
                      <a:lnTo>
                        <a:pt x="36" y="0"/>
                      </a:lnTo>
                      <a:lnTo>
                        <a:pt x="67" y="27"/>
                      </a:lnTo>
                      <a:lnTo>
                        <a:pt x="37" y="74"/>
                      </a:lnTo>
                      <a:lnTo>
                        <a:pt x="0" y="80"/>
                      </a:lnTo>
                      <a:lnTo>
                        <a:pt x="2" y="0"/>
                      </a:lnTo>
                      <a:lnTo>
                        <a:pt x="2"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1" name="Freeform 131">
                  <a:extLst>
                    <a:ext uri="{FF2B5EF4-FFF2-40B4-BE49-F238E27FC236}">
                      <a16:creationId xmlns:a16="http://schemas.microsoft.com/office/drawing/2014/main" id="{58FE1F32-77B9-46E5-8549-11553BE95749}"/>
                    </a:ext>
                  </a:extLst>
                </p:cNvPr>
                <p:cNvSpPr>
                  <a:spLocks/>
                </p:cNvSpPr>
                <p:nvPr/>
              </p:nvSpPr>
              <p:spPr bwMode="auto">
                <a:xfrm>
                  <a:off x="5065" y="2176"/>
                  <a:ext cx="130" cy="83"/>
                </a:xfrm>
                <a:custGeom>
                  <a:avLst/>
                  <a:gdLst>
                    <a:gd name="T0" fmla="*/ 7 w 146"/>
                    <a:gd name="T1" fmla="*/ 0 h 93"/>
                    <a:gd name="T2" fmla="*/ 7 w 146"/>
                    <a:gd name="T3" fmla="*/ 0 h 93"/>
                    <a:gd name="T4" fmla="*/ 146 w 146"/>
                    <a:gd name="T5" fmla="*/ 0 h 93"/>
                    <a:gd name="T6" fmla="*/ 146 w 146"/>
                    <a:gd name="T7" fmla="*/ 74 h 93"/>
                    <a:gd name="T8" fmla="*/ 0 w 146"/>
                    <a:gd name="T9" fmla="*/ 93 h 93"/>
                    <a:gd name="T10" fmla="*/ 7 w 146"/>
                    <a:gd name="T11" fmla="*/ 0 h 93"/>
                    <a:gd name="T12" fmla="*/ 7 w 146"/>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146" h="93">
                      <a:moveTo>
                        <a:pt x="7" y="0"/>
                      </a:moveTo>
                      <a:lnTo>
                        <a:pt x="7" y="0"/>
                      </a:lnTo>
                      <a:lnTo>
                        <a:pt x="146" y="0"/>
                      </a:lnTo>
                      <a:lnTo>
                        <a:pt x="146" y="74"/>
                      </a:lnTo>
                      <a:lnTo>
                        <a:pt x="0" y="93"/>
                      </a:lnTo>
                      <a:lnTo>
                        <a:pt x="7" y="0"/>
                      </a:lnTo>
                      <a:lnTo>
                        <a:pt x="7"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2" name="Freeform 132">
                  <a:extLst>
                    <a:ext uri="{FF2B5EF4-FFF2-40B4-BE49-F238E27FC236}">
                      <a16:creationId xmlns:a16="http://schemas.microsoft.com/office/drawing/2014/main" id="{72E39EE8-E846-43C8-B3CE-404FB7B6D436}"/>
                    </a:ext>
                  </a:extLst>
                </p:cNvPr>
                <p:cNvSpPr>
                  <a:spLocks/>
                </p:cNvSpPr>
                <p:nvPr/>
              </p:nvSpPr>
              <p:spPr bwMode="auto">
                <a:xfrm>
                  <a:off x="5065" y="2176"/>
                  <a:ext cx="130" cy="83"/>
                </a:xfrm>
                <a:custGeom>
                  <a:avLst/>
                  <a:gdLst>
                    <a:gd name="T0" fmla="*/ 7 w 146"/>
                    <a:gd name="T1" fmla="*/ 0 h 93"/>
                    <a:gd name="T2" fmla="*/ 7 w 146"/>
                    <a:gd name="T3" fmla="*/ 0 h 93"/>
                    <a:gd name="T4" fmla="*/ 146 w 146"/>
                    <a:gd name="T5" fmla="*/ 0 h 93"/>
                    <a:gd name="T6" fmla="*/ 146 w 146"/>
                    <a:gd name="T7" fmla="*/ 74 h 93"/>
                    <a:gd name="T8" fmla="*/ 0 w 146"/>
                    <a:gd name="T9" fmla="*/ 93 h 93"/>
                    <a:gd name="T10" fmla="*/ 7 w 146"/>
                    <a:gd name="T11" fmla="*/ 0 h 93"/>
                    <a:gd name="T12" fmla="*/ 7 w 146"/>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146" h="93">
                      <a:moveTo>
                        <a:pt x="7" y="0"/>
                      </a:moveTo>
                      <a:lnTo>
                        <a:pt x="7" y="0"/>
                      </a:lnTo>
                      <a:lnTo>
                        <a:pt x="146" y="0"/>
                      </a:lnTo>
                      <a:lnTo>
                        <a:pt x="146" y="74"/>
                      </a:lnTo>
                      <a:lnTo>
                        <a:pt x="0" y="93"/>
                      </a:lnTo>
                      <a:lnTo>
                        <a:pt x="7" y="0"/>
                      </a:lnTo>
                      <a:lnTo>
                        <a:pt x="7"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3" name="Freeform 133">
                  <a:extLst>
                    <a:ext uri="{FF2B5EF4-FFF2-40B4-BE49-F238E27FC236}">
                      <a16:creationId xmlns:a16="http://schemas.microsoft.com/office/drawing/2014/main" id="{184276B2-D09F-4D0C-90FA-C08BFEBFAEE7}"/>
                    </a:ext>
                  </a:extLst>
                </p:cNvPr>
                <p:cNvSpPr>
                  <a:spLocks/>
                </p:cNvSpPr>
                <p:nvPr/>
              </p:nvSpPr>
              <p:spPr bwMode="auto">
                <a:xfrm>
                  <a:off x="4899" y="2259"/>
                  <a:ext cx="118" cy="213"/>
                </a:xfrm>
                <a:custGeom>
                  <a:avLst/>
                  <a:gdLst>
                    <a:gd name="T0" fmla="*/ 63 w 133"/>
                    <a:gd name="T1" fmla="*/ 0 h 240"/>
                    <a:gd name="T2" fmla="*/ 63 w 133"/>
                    <a:gd name="T3" fmla="*/ 0 h 240"/>
                    <a:gd name="T4" fmla="*/ 29 w 133"/>
                    <a:gd name="T5" fmla="*/ 27 h 240"/>
                    <a:gd name="T6" fmla="*/ 57 w 133"/>
                    <a:gd name="T7" fmla="*/ 97 h 240"/>
                    <a:gd name="T8" fmla="*/ 29 w 133"/>
                    <a:gd name="T9" fmla="*/ 129 h 240"/>
                    <a:gd name="T10" fmla="*/ 0 w 133"/>
                    <a:gd name="T11" fmla="*/ 166 h 240"/>
                    <a:gd name="T12" fmla="*/ 57 w 133"/>
                    <a:gd name="T13" fmla="*/ 240 h 240"/>
                    <a:gd name="T14" fmla="*/ 116 w 133"/>
                    <a:gd name="T15" fmla="*/ 166 h 240"/>
                    <a:gd name="T16" fmla="*/ 133 w 133"/>
                    <a:gd name="T17" fmla="*/ 82 h 240"/>
                    <a:gd name="T18" fmla="*/ 112 w 133"/>
                    <a:gd name="T19" fmla="*/ 78 h 240"/>
                    <a:gd name="T20" fmla="*/ 132 w 133"/>
                    <a:gd name="T21" fmla="*/ 35 h 240"/>
                    <a:gd name="T22" fmla="*/ 131 w 133"/>
                    <a:gd name="T23" fmla="*/ 11 h 240"/>
                    <a:gd name="T24" fmla="*/ 63 w 133"/>
                    <a:gd name="T25" fmla="*/ 0 h 240"/>
                    <a:gd name="T26" fmla="*/ 63 w 133"/>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40">
                      <a:moveTo>
                        <a:pt x="63" y="0"/>
                      </a:moveTo>
                      <a:lnTo>
                        <a:pt x="63" y="0"/>
                      </a:lnTo>
                      <a:lnTo>
                        <a:pt x="29" y="27"/>
                      </a:lnTo>
                      <a:lnTo>
                        <a:pt x="57" y="97"/>
                      </a:lnTo>
                      <a:lnTo>
                        <a:pt x="29" y="129"/>
                      </a:lnTo>
                      <a:lnTo>
                        <a:pt x="0" y="166"/>
                      </a:lnTo>
                      <a:lnTo>
                        <a:pt x="57" y="240"/>
                      </a:lnTo>
                      <a:lnTo>
                        <a:pt x="116" y="166"/>
                      </a:lnTo>
                      <a:lnTo>
                        <a:pt x="133" y="82"/>
                      </a:lnTo>
                      <a:lnTo>
                        <a:pt x="112" y="78"/>
                      </a:lnTo>
                      <a:lnTo>
                        <a:pt x="132" y="35"/>
                      </a:lnTo>
                      <a:lnTo>
                        <a:pt x="131" y="11"/>
                      </a:lnTo>
                      <a:lnTo>
                        <a:pt x="63" y="0"/>
                      </a:lnTo>
                      <a:lnTo>
                        <a:pt x="63"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4" name="Freeform 134">
                  <a:extLst>
                    <a:ext uri="{FF2B5EF4-FFF2-40B4-BE49-F238E27FC236}">
                      <a16:creationId xmlns:a16="http://schemas.microsoft.com/office/drawing/2014/main" id="{626172AE-E50A-4984-B82B-88FD6C9D429B}"/>
                    </a:ext>
                  </a:extLst>
                </p:cNvPr>
                <p:cNvSpPr>
                  <a:spLocks/>
                </p:cNvSpPr>
                <p:nvPr/>
              </p:nvSpPr>
              <p:spPr bwMode="auto">
                <a:xfrm>
                  <a:off x="4899" y="2259"/>
                  <a:ext cx="118" cy="213"/>
                </a:xfrm>
                <a:custGeom>
                  <a:avLst/>
                  <a:gdLst>
                    <a:gd name="T0" fmla="*/ 63 w 133"/>
                    <a:gd name="T1" fmla="*/ 0 h 240"/>
                    <a:gd name="T2" fmla="*/ 63 w 133"/>
                    <a:gd name="T3" fmla="*/ 0 h 240"/>
                    <a:gd name="T4" fmla="*/ 29 w 133"/>
                    <a:gd name="T5" fmla="*/ 27 h 240"/>
                    <a:gd name="T6" fmla="*/ 57 w 133"/>
                    <a:gd name="T7" fmla="*/ 97 h 240"/>
                    <a:gd name="T8" fmla="*/ 29 w 133"/>
                    <a:gd name="T9" fmla="*/ 129 h 240"/>
                    <a:gd name="T10" fmla="*/ 0 w 133"/>
                    <a:gd name="T11" fmla="*/ 166 h 240"/>
                    <a:gd name="T12" fmla="*/ 57 w 133"/>
                    <a:gd name="T13" fmla="*/ 240 h 240"/>
                    <a:gd name="T14" fmla="*/ 116 w 133"/>
                    <a:gd name="T15" fmla="*/ 166 h 240"/>
                    <a:gd name="T16" fmla="*/ 133 w 133"/>
                    <a:gd name="T17" fmla="*/ 82 h 240"/>
                    <a:gd name="T18" fmla="*/ 112 w 133"/>
                    <a:gd name="T19" fmla="*/ 78 h 240"/>
                    <a:gd name="T20" fmla="*/ 132 w 133"/>
                    <a:gd name="T21" fmla="*/ 35 h 240"/>
                    <a:gd name="T22" fmla="*/ 131 w 133"/>
                    <a:gd name="T23" fmla="*/ 11 h 240"/>
                    <a:gd name="T24" fmla="*/ 63 w 133"/>
                    <a:gd name="T25" fmla="*/ 0 h 240"/>
                    <a:gd name="T26" fmla="*/ 63 w 133"/>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40">
                      <a:moveTo>
                        <a:pt x="63" y="0"/>
                      </a:moveTo>
                      <a:lnTo>
                        <a:pt x="63" y="0"/>
                      </a:lnTo>
                      <a:lnTo>
                        <a:pt x="29" y="27"/>
                      </a:lnTo>
                      <a:lnTo>
                        <a:pt x="57" y="97"/>
                      </a:lnTo>
                      <a:lnTo>
                        <a:pt x="29" y="129"/>
                      </a:lnTo>
                      <a:lnTo>
                        <a:pt x="0" y="166"/>
                      </a:lnTo>
                      <a:lnTo>
                        <a:pt x="57" y="240"/>
                      </a:lnTo>
                      <a:lnTo>
                        <a:pt x="116" y="166"/>
                      </a:lnTo>
                      <a:lnTo>
                        <a:pt x="133" y="82"/>
                      </a:lnTo>
                      <a:lnTo>
                        <a:pt x="112" y="78"/>
                      </a:lnTo>
                      <a:lnTo>
                        <a:pt x="132" y="35"/>
                      </a:lnTo>
                      <a:lnTo>
                        <a:pt x="131" y="11"/>
                      </a:lnTo>
                      <a:lnTo>
                        <a:pt x="63" y="0"/>
                      </a:lnTo>
                      <a:lnTo>
                        <a:pt x="63"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5" name="Freeform 135">
                  <a:extLst>
                    <a:ext uri="{FF2B5EF4-FFF2-40B4-BE49-F238E27FC236}">
                      <a16:creationId xmlns:a16="http://schemas.microsoft.com/office/drawing/2014/main" id="{10E8DDC9-CA0F-4A4E-B851-E320ED95E879}"/>
                    </a:ext>
                  </a:extLst>
                </p:cNvPr>
                <p:cNvSpPr>
                  <a:spLocks/>
                </p:cNvSpPr>
                <p:nvPr/>
              </p:nvSpPr>
              <p:spPr bwMode="auto">
                <a:xfrm>
                  <a:off x="4851" y="2377"/>
                  <a:ext cx="95" cy="143"/>
                </a:xfrm>
                <a:custGeom>
                  <a:avLst/>
                  <a:gdLst>
                    <a:gd name="T0" fmla="*/ 91 w 106"/>
                    <a:gd name="T1" fmla="*/ 0 h 160"/>
                    <a:gd name="T2" fmla="*/ 91 w 106"/>
                    <a:gd name="T3" fmla="*/ 0 h 160"/>
                    <a:gd name="T4" fmla="*/ 0 w 106"/>
                    <a:gd name="T5" fmla="*/ 0 h 160"/>
                    <a:gd name="T6" fmla="*/ 0 w 106"/>
                    <a:gd name="T7" fmla="*/ 160 h 160"/>
                    <a:gd name="T8" fmla="*/ 88 w 106"/>
                    <a:gd name="T9" fmla="*/ 160 h 160"/>
                    <a:gd name="T10" fmla="*/ 106 w 106"/>
                    <a:gd name="T11" fmla="*/ 135 h 160"/>
                    <a:gd name="T12" fmla="*/ 61 w 106"/>
                    <a:gd name="T13" fmla="*/ 85 h 160"/>
                    <a:gd name="T14" fmla="*/ 62 w 106"/>
                    <a:gd name="T15" fmla="*/ 41 h 160"/>
                    <a:gd name="T16" fmla="*/ 91 w 106"/>
                    <a:gd name="T17" fmla="*/ 0 h 160"/>
                    <a:gd name="T18" fmla="*/ 91 w 106"/>
                    <a:gd name="T1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60">
                      <a:moveTo>
                        <a:pt x="91" y="0"/>
                      </a:moveTo>
                      <a:lnTo>
                        <a:pt x="91" y="0"/>
                      </a:lnTo>
                      <a:lnTo>
                        <a:pt x="0" y="0"/>
                      </a:lnTo>
                      <a:lnTo>
                        <a:pt x="0" y="160"/>
                      </a:lnTo>
                      <a:lnTo>
                        <a:pt x="88" y="160"/>
                      </a:lnTo>
                      <a:lnTo>
                        <a:pt x="106" y="135"/>
                      </a:lnTo>
                      <a:lnTo>
                        <a:pt x="61" y="85"/>
                      </a:lnTo>
                      <a:lnTo>
                        <a:pt x="62" y="41"/>
                      </a:lnTo>
                      <a:lnTo>
                        <a:pt x="91" y="0"/>
                      </a:lnTo>
                      <a:lnTo>
                        <a:pt x="91"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6" name="Freeform 136">
                  <a:extLst>
                    <a:ext uri="{FF2B5EF4-FFF2-40B4-BE49-F238E27FC236}">
                      <a16:creationId xmlns:a16="http://schemas.microsoft.com/office/drawing/2014/main" id="{7AC1CF0F-72FA-4B4E-AB2E-B2D50F91C25E}"/>
                    </a:ext>
                  </a:extLst>
                </p:cNvPr>
                <p:cNvSpPr>
                  <a:spLocks/>
                </p:cNvSpPr>
                <p:nvPr/>
              </p:nvSpPr>
              <p:spPr bwMode="auto">
                <a:xfrm>
                  <a:off x="4851" y="2377"/>
                  <a:ext cx="95" cy="143"/>
                </a:xfrm>
                <a:custGeom>
                  <a:avLst/>
                  <a:gdLst>
                    <a:gd name="T0" fmla="*/ 91 w 106"/>
                    <a:gd name="T1" fmla="*/ 0 h 160"/>
                    <a:gd name="T2" fmla="*/ 91 w 106"/>
                    <a:gd name="T3" fmla="*/ 0 h 160"/>
                    <a:gd name="T4" fmla="*/ 0 w 106"/>
                    <a:gd name="T5" fmla="*/ 0 h 160"/>
                    <a:gd name="T6" fmla="*/ 0 w 106"/>
                    <a:gd name="T7" fmla="*/ 160 h 160"/>
                    <a:gd name="T8" fmla="*/ 88 w 106"/>
                    <a:gd name="T9" fmla="*/ 160 h 160"/>
                    <a:gd name="T10" fmla="*/ 106 w 106"/>
                    <a:gd name="T11" fmla="*/ 135 h 160"/>
                    <a:gd name="T12" fmla="*/ 61 w 106"/>
                    <a:gd name="T13" fmla="*/ 85 h 160"/>
                    <a:gd name="T14" fmla="*/ 62 w 106"/>
                    <a:gd name="T15" fmla="*/ 41 h 160"/>
                    <a:gd name="T16" fmla="*/ 91 w 106"/>
                    <a:gd name="T17" fmla="*/ 0 h 160"/>
                    <a:gd name="T18" fmla="*/ 91 w 106"/>
                    <a:gd name="T1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60">
                      <a:moveTo>
                        <a:pt x="91" y="0"/>
                      </a:moveTo>
                      <a:lnTo>
                        <a:pt x="91" y="0"/>
                      </a:lnTo>
                      <a:lnTo>
                        <a:pt x="0" y="0"/>
                      </a:lnTo>
                      <a:lnTo>
                        <a:pt x="0" y="160"/>
                      </a:lnTo>
                      <a:lnTo>
                        <a:pt x="88" y="160"/>
                      </a:lnTo>
                      <a:lnTo>
                        <a:pt x="106" y="135"/>
                      </a:lnTo>
                      <a:lnTo>
                        <a:pt x="61" y="85"/>
                      </a:lnTo>
                      <a:lnTo>
                        <a:pt x="62" y="41"/>
                      </a:lnTo>
                      <a:lnTo>
                        <a:pt x="91" y="0"/>
                      </a:lnTo>
                      <a:lnTo>
                        <a:pt x="91"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7" name="Freeform 137">
                  <a:extLst>
                    <a:ext uri="{FF2B5EF4-FFF2-40B4-BE49-F238E27FC236}">
                      <a16:creationId xmlns:a16="http://schemas.microsoft.com/office/drawing/2014/main" id="{A0FA28D1-8F38-4779-B12C-50384DABDE62}"/>
                    </a:ext>
                  </a:extLst>
                </p:cNvPr>
                <p:cNvSpPr>
                  <a:spLocks/>
                </p:cNvSpPr>
                <p:nvPr/>
              </p:nvSpPr>
              <p:spPr bwMode="auto">
                <a:xfrm>
                  <a:off x="4590" y="2401"/>
                  <a:ext cx="344" cy="203"/>
                </a:xfrm>
                <a:custGeom>
                  <a:avLst/>
                  <a:gdLst>
                    <a:gd name="T0" fmla="*/ 0 w 387"/>
                    <a:gd name="T1" fmla="*/ 0 h 227"/>
                    <a:gd name="T2" fmla="*/ 0 w 387"/>
                    <a:gd name="T3" fmla="*/ 0 h 227"/>
                    <a:gd name="T4" fmla="*/ 301 w 387"/>
                    <a:gd name="T5" fmla="*/ 0 h 227"/>
                    <a:gd name="T6" fmla="*/ 301 w 387"/>
                    <a:gd name="T7" fmla="*/ 141 h 227"/>
                    <a:gd name="T8" fmla="*/ 387 w 387"/>
                    <a:gd name="T9" fmla="*/ 141 h 227"/>
                    <a:gd name="T10" fmla="*/ 339 w 387"/>
                    <a:gd name="T11" fmla="*/ 227 h 227"/>
                    <a:gd name="T12" fmla="*/ 236 w 387"/>
                    <a:gd name="T13" fmla="*/ 202 h 227"/>
                    <a:gd name="T14" fmla="*/ 203 w 387"/>
                    <a:gd name="T15" fmla="*/ 89 h 227"/>
                    <a:gd name="T16" fmla="*/ 190 w 387"/>
                    <a:gd name="T17" fmla="*/ 62 h 227"/>
                    <a:gd name="T18" fmla="*/ 116 w 387"/>
                    <a:gd name="T19" fmla="*/ 41 h 227"/>
                    <a:gd name="T20" fmla="*/ 0 w 387"/>
                    <a:gd name="T21" fmla="*/ 92 h 227"/>
                    <a:gd name="T22" fmla="*/ 0 w 387"/>
                    <a:gd name="T23" fmla="*/ 0 h 227"/>
                    <a:gd name="T24" fmla="*/ 0 w 387"/>
                    <a:gd name="T2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7" h="227">
                      <a:moveTo>
                        <a:pt x="0" y="0"/>
                      </a:moveTo>
                      <a:lnTo>
                        <a:pt x="0" y="0"/>
                      </a:lnTo>
                      <a:lnTo>
                        <a:pt x="301" y="0"/>
                      </a:lnTo>
                      <a:lnTo>
                        <a:pt x="301" y="141"/>
                      </a:lnTo>
                      <a:lnTo>
                        <a:pt x="387" y="141"/>
                      </a:lnTo>
                      <a:lnTo>
                        <a:pt x="339" y="227"/>
                      </a:lnTo>
                      <a:lnTo>
                        <a:pt x="236" y="202"/>
                      </a:lnTo>
                      <a:lnTo>
                        <a:pt x="203" y="89"/>
                      </a:lnTo>
                      <a:lnTo>
                        <a:pt x="190" y="62"/>
                      </a:lnTo>
                      <a:lnTo>
                        <a:pt x="116" y="41"/>
                      </a:lnTo>
                      <a:lnTo>
                        <a:pt x="0" y="92"/>
                      </a:lnTo>
                      <a:lnTo>
                        <a:pt x="0" y="0"/>
                      </a:lnTo>
                      <a:lnTo>
                        <a:pt x="0"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8" name="Freeform 138">
                  <a:extLst>
                    <a:ext uri="{FF2B5EF4-FFF2-40B4-BE49-F238E27FC236}">
                      <a16:creationId xmlns:a16="http://schemas.microsoft.com/office/drawing/2014/main" id="{4A205145-0A0C-4C12-929E-D99866A7A83B}"/>
                    </a:ext>
                  </a:extLst>
                </p:cNvPr>
                <p:cNvSpPr>
                  <a:spLocks/>
                </p:cNvSpPr>
                <p:nvPr/>
              </p:nvSpPr>
              <p:spPr bwMode="auto">
                <a:xfrm>
                  <a:off x="4590" y="2401"/>
                  <a:ext cx="344" cy="203"/>
                </a:xfrm>
                <a:custGeom>
                  <a:avLst/>
                  <a:gdLst>
                    <a:gd name="T0" fmla="*/ 0 w 387"/>
                    <a:gd name="T1" fmla="*/ 0 h 227"/>
                    <a:gd name="T2" fmla="*/ 0 w 387"/>
                    <a:gd name="T3" fmla="*/ 0 h 227"/>
                    <a:gd name="T4" fmla="*/ 301 w 387"/>
                    <a:gd name="T5" fmla="*/ 0 h 227"/>
                    <a:gd name="T6" fmla="*/ 301 w 387"/>
                    <a:gd name="T7" fmla="*/ 141 h 227"/>
                    <a:gd name="T8" fmla="*/ 387 w 387"/>
                    <a:gd name="T9" fmla="*/ 141 h 227"/>
                    <a:gd name="T10" fmla="*/ 339 w 387"/>
                    <a:gd name="T11" fmla="*/ 227 h 227"/>
                    <a:gd name="T12" fmla="*/ 236 w 387"/>
                    <a:gd name="T13" fmla="*/ 202 h 227"/>
                    <a:gd name="T14" fmla="*/ 203 w 387"/>
                    <a:gd name="T15" fmla="*/ 89 h 227"/>
                    <a:gd name="T16" fmla="*/ 190 w 387"/>
                    <a:gd name="T17" fmla="*/ 62 h 227"/>
                    <a:gd name="T18" fmla="*/ 116 w 387"/>
                    <a:gd name="T19" fmla="*/ 41 h 227"/>
                    <a:gd name="T20" fmla="*/ 0 w 387"/>
                    <a:gd name="T21" fmla="*/ 92 h 227"/>
                    <a:gd name="T22" fmla="*/ 0 w 387"/>
                    <a:gd name="T23" fmla="*/ 0 h 227"/>
                    <a:gd name="T24" fmla="*/ 0 w 387"/>
                    <a:gd name="T2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7" h="227">
                      <a:moveTo>
                        <a:pt x="0" y="0"/>
                      </a:moveTo>
                      <a:lnTo>
                        <a:pt x="0" y="0"/>
                      </a:lnTo>
                      <a:lnTo>
                        <a:pt x="301" y="0"/>
                      </a:lnTo>
                      <a:lnTo>
                        <a:pt x="301" y="141"/>
                      </a:lnTo>
                      <a:lnTo>
                        <a:pt x="387" y="141"/>
                      </a:lnTo>
                      <a:lnTo>
                        <a:pt x="339" y="227"/>
                      </a:lnTo>
                      <a:lnTo>
                        <a:pt x="236" y="202"/>
                      </a:lnTo>
                      <a:lnTo>
                        <a:pt x="203" y="89"/>
                      </a:lnTo>
                      <a:lnTo>
                        <a:pt x="190" y="62"/>
                      </a:lnTo>
                      <a:lnTo>
                        <a:pt x="116" y="41"/>
                      </a:lnTo>
                      <a:lnTo>
                        <a:pt x="0" y="92"/>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9" name="Freeform 139">
                  <a:extLst>
                    <a:ext uri="{FF2B5EF4-FFF2-40B4-BE49-F238E27FC236}">
                      <a16:creationId xmlns:a16="http://schemas.microsoft.com/office/drawing/2014/main" id="{476A5389-3608-48AB-B19D-4E19B05F4A2F}"/>
                    </a:ext>
                  </a:extLst>
                </p:cNvPr>
                <p:cNvSpPr>
                  <a:spLocks/>
                </p:cNvSpPr>
                <p:nvPr/>
              </p:nvSpPr>
              <p:spPr bwMode="auto">
                <a:xfrm>
                  <a:off x="2690" y="1795"/>
                  <a:ext cx="594" cy="345"/>
                </a:xfrm>
                <a:custGeom>
                  <a:avLst/>
                  <a:gdLst>
                    <a:gd name="T0" fmla="*/ 0 w 667"/>
                    <a:gd name="T1" fmla="*/ 0 h 387"/>
                    <a:gd name="T2" fmla="*/ 0 w 667"/>
                    <a:gd name="T3" fmla="*/ 0 h 387"/>
                    <a:gd name="T4" fmla="*/ 654 w 667"/>
                    <a:gd name="T5" fmla="*/ 1 h 387"/>
                    <a:gd name="T6" fmla="*/ 655 w 667"/>
                    <a:gd name="T7" fmla="*/ 36 h 387"/>
                    <a:gd name="T8" fmla="*/ 630 w 667"/>
                    <a:gd name="T9" fmla="*/ 63 h 387"/>
                    <a:gd name="T10" fmla="*/ 667 w 667"/>
                    <a:gd name="T11" fmla="*/ 109 h 387"/>
                    <a:gd name="T12" fmla="*/ 667 w 667"/>
                    <a:gd name="T13" fmla="*/ 277 h 387"/>
                    <a:gd name="T14" fmla="*/ 638 w 667"/>
                    <a:gd name="T15" fmla="*/ 277 h 387"/>
                    <a:gd name="T16" fmla="*/ 638 w 667"/>
                    <a:gd name="T17" fmla="*/ 387 h 387"/>
                    <a:gd name="T18" fmla="*/ 525 w 667"/>
                    <a:gd name="T19" fmla="*/ 353 h 387"/>
                    <a:gd name="T20" fmla="*/ 479 w 667"/>
                    <a:gd name="T21" fmla="*/ 327 h 387"/>
                    <a:gd name="T22" fmla="*/ 0 w 667"/>
                    <a:gd name="T23" fmla="*/ 330 h 387"/>
                    <a:gd name="T24" fmla="*/ 0 w 667"/>
                    <a:gd name="T25" fmla="*/ 0 h 387"/>
                    <a:gd name="T26" fmla="*/ 0 w 667"/>
                    <a:gd name="T27"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7" h="387">
                      <a:moveTo>
                        <a:pt x="0" y="0"/>
                      </a:moveTo>
                      <a:lnTo>
                        <a:pt x="0" y="0"/>
                      </a:lnTo>
                      <a:lnTo>
                        <a:pt x="654" y="1"/>
                      </a:lnTo>
                      <a:lnTo>
                        <a:pt x="655" y="36"/>
                      </a:lnTo>
                      <a:lnTo>
                        <a:pt x="630" y="63"/>
                      </a:lnTo>
                      <a:lnTo>
                        <a:pt x="667" y="109"/>
                      </a:lnTo>
                      <a:lnTo>
                        <a:pt x="667" y="277"/>
                      </a:lnTo>
                      <a:lnTo>
                        <a:pt x="638" y="277"/>
                      </a:lnTo>
                      <a:lnTo>
                        <a:pt x="638" y="387"/>
                      </a:lnTo>
                      <a:lnTo>
                        <a:pt x="525" y="353"/>
                      </a:lnTo>
                      <a:lnTo>
                        <a:pt x="479" y="327"/>
                      </a:lnTo>
                      <a:lnTo>
                        <a:pt x="0" y="330"/>
                      </a:lnTo>
                      <a:lnTo>
                        <a:pt x="0" y="0"/>
                      </a:lnTo>
                      <a:lnTo>
                        <a:pt x="0"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0" name="Freeform 140">
                  <a:extLst>
                    <a:ext uri="{FF2B5EF4-FFF2-40B4-BE49-F238E27FC236}">
                      <a16:creationId xmlns:a16="http://schemas.microsoft.com/office/drawing/2014/main" id="{45F9FC57-972B-4AAA-B88B-79AD365BD01E}"/>
                    </a:ext>
                  </a:extLst>
                </p:cNvPr>
                <p:cNvSpPr>
                  <a:spLocks/>
                </p:cNvSpPr>
                <p:nvPr/>
              </p:nvSpPr>
              <p:spPr bwMode="auto">
                <a:xfrm>
                  <a:off x="2690" y="1795"/>
                  <a:ext cx="594" cy="345"/>
                </a:xfrm>
                <a:custGeom>
                  <a:avLst/>
                  <a:gdLst>
                    <a:gd name="T0" fmla="*/ 0 w 667"/>
                    <a:gd name="T1" fmla="*/ 0 h 387"/>
                    <a:gd name="T2" fmla="*/ 0 w 667"/>
                    <a:gd name="T3" fmla="*/ 0 h 387"/>
                    <a:gd name="T4" fmla="*/ 654 w 667"/>
                    <a:gd name="T5" fmla="*/ 1 h 387"/>
                    <a:gd name="T6" fmla="*/ 655 w 667"/>
                    <a:gd name="T7" fmla="*/ 36 h 387"/>
                    <a:gd name="T8" fmla="*/ 630 w 667"/>
                    <a:gd name="T9" fmla="*/ 63 h 387"/>
                    <a:gd name="T10" fmla="*/ 667 w 667"/>
                    <a:gd name="T11" fmla="*/ 109 h 387"/>
                    <a:gd name="T12" fmla="*/ 667 w 667"/>
                    <a:gd name="T13" fmla="*/ 277 h 387"/>
                    <a:gd name="T14" fmla="*/ 638 w 667"/>
                    <a:gd name="T15" fmla="*/ 277 h 387"/>
                    <a:gd name="T16" fmla="*/ 638 w 667"/>
                    <a:gd name="T17" fmla="*/ 387 h 387"/>
                    <a:gd name="T18" fmla="*/ 525 w 667"/>
                    <a:gd name="T19" fmla="*/ 353 h 387"/>
                    <a:gd name="T20" fmla="*/ 479 w 667"/>
                    <a:gd name="T21" fmla="*/ 327 h 387"/>
                    <a:gd name="T22" fmla="*/ 0 w 667"/>
                    <a:gd name="T23" fmla="*/ 330 h 387"/>
                    <a:gd name="T24" fmla="*/ 0 w 667"/>
                    <a:gd name="T25" fmla="*/ 0 h 387"/>
                    <a:gd name="T26" fmla="*/ 0 w 667"/>
                    <a:gd name="T27"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7" h="387">
                      <a:moveTo>
                        <a:pt x="0" y="0"/>
                      </a:moveTo>
                      <a:lnTo>
                        <a:pt x="0" y="0"/>
                      </a:lnTo>
                      <a:lnTo>
                        <a:pt x="654" y="1"/>
                      </a:lnTo>
                      <a:lnTo>
                        <a:pt x="655" y="36"/>
                      </a:lnTo>
                      <a:lnTo>
                        <a:pt x="630" y="63"/>
                      </a:lnTo>
                      <a:lnTo>
                        <a:pt x="667" y="109"/>
                      </a:lnTo>
                      <a:lnTo>
                        <a:pt x="667" y="277"/>
                      </a:lnTo>
                      <a:lnTo>
                        <a:pt x="638" y="277"/>
                      </a:lnTo>
                      <a:lnTo>
                        <a:pt x="638" y="387"/>
                      </a:lnTo>
                      <a:lnTo>
                        <a:pt x="525" y="353"/>
                      </a:lnTo>
                      <a:lnTo>
                        <a:pt x="479" y="327"/>
                      </a:lnTo>
                      <a:lnTo>
                        <a:pt x="0" y="330"/>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1" name="Freeform 141">
                  <a:extLst>
                    <a:ext uri="{FF2B5EF4-FFF2-40B4-BE49-F238E27FC236}">
                      <a16:creationId xmlns:a16="http://schemas.microsoft.com/office/drawing/2014/main" id="{D4E5441A-57B4-4C80-89EE-F05FF3D50381}"/>
                    </a:ext>
                  </a:extLst>
                </p:cNvPr>
                <p:cNvSpPr>
                  <a:spLocks/>
                </p:cNvSpPr>
                <p:nvPr/>
              </p:nvSpPr>
              <p:spPr bwMode="auto">
                <a:xfrm>
                  <a:off x="3248" y="2045"/>
                  <a:ext cx="511" cy="273"/>
                </a:xfrm>
                <a:custGeom>
                  <a:avLst/>
                  <a:gdLst>
                    <a:gd name="T0" fmla="*/ 0 w 573"/>
                    <a:gd name="T1" fmla="*/ 0 h 307"/>
                    <a:gd name="T2" fmla="*/ 0 w 573"/>
                    <a:gd name="T3" fmla="*/ 0 h 307"/>
                    <a:gd name="T4" fmla="*/ 488 w 573"/>
                    <a:gd name="T5" fmla="*/ 0 h 307"/>
                    <a:gd name="T6" fmla="*/ 504 w 573"/>
                    <a:gd name="T7" fmla="*/ 34 h 307"/>
                    <a:gd name="T8" fmla="*/ 501 w 573"/>
                    <a:gd name="T9" fmla="*/ 76 h 307"/>
                    <a:gd name="T10" fmla="*/ 548 w 573"/>
                    <a:gd name="T11" fmla="*/ 118 h 307"/>
                    <a:gd name="T12" fmla="*/ 573 w 573"/>
                    <a:gd name="T13" fmla="*/ 169 h 307"/>
                    <a:gd name="T14" fmla="*/ 504 w 573"/>
                    <a:gd name="T15" fmla="*/ 217 h 307"/>
                    <a:gd name="T16" fmla="*/ 517 w 573"/>
                    <a:gd name="T17" fmla="*/ 249 h 307"/>
                    <a:gd name="T18" fmla="*/ 471 w 573"/>
                    <a:gd name="T19" fmla="*/ 307 h 307"/>
                    <a:gd name="T20" fmla="*/ 68 w 573"/>
                    <a:gd name="T21" fmla="*/ 305 h 307"/>
                    <a:gd name="T22" fmla="*/ 0 w 573"/>
                    <a:gd name="T23" fmla="*/ 111 h 307"/>
                    <a:gd name="T24" fmla="*/ 0 w 573"/>
                    <a:gd name="T25" fmla="*/ 0 h 307"/>
                    <a:gd name="T26" fmla="*/ 0 w 573"/>
                    <a:gd name="T27"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3" h="307">
                      <a:moveTo>
                        <a:pt x="0" y="0"/>
                      </a:moveTo>
                      <a:lnTo>
                        <a:pt x="0" y="0"/>
                      </a:lnTo>
                      <a:lnTo>
                        <a:pt x="488" y="0"/>
                      </a:lnTo>
                      <a:lnTo>
                        <a:pt x="504" y="34"/>
                      </a:lnTo>
                      <a:lnTo>
                        <a:pt x="501" y="76"/>
                      </a:lnTo>
                      <a:lnTo>
                        <a:pt x="548" y="118"/>
                      </a:lnTo>
                      <a:lnTo>
                        <a:pt x="573" y="169"/>
                      </a:lnTo>
                      <a:lnTo>
                        <a:pt x="504" y="217"/>
                      </a:lnTo>
                      <a:lnTo>
                        <a:pt x="517" y="249"/>
                      </a:lnTo>
                      <a:lnTo>
                        <a:pt x="471" y="307"/>
                      </a:lnTo>
                      <a:lnTo>
                        <a:pt x="68" y="305"/>
                      </a:lnTo>
                      <a:lnTo>
                        <a:pt x="0" y="111"/>
                      </a:lnTo>
                      <a:lnTo>
                        <a:pt x="0" y="0"/>
                      </a:lnTo>
                      <a:lnTo>
                        <a:pt x="0"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2" name="Freeform 142">
                  <a:extLst>
                    <a:ext uri="{FF2B5EF4-FFF2-40B4-BE49-F238E27FC236}">
                      <a16:creationId xmlns:a16="http://schemas.microsoft.com/office/drawing/2014/main" id="{20D3B821-7777-4D75-B8D9-FE8741391719}"/>
                    </a:ext>
                  </a:extLst>
                </p:cNvPr>
                <p:cNvSpPr>
                  <a:spLocks/>
                </p:cNvSpPr>
                <p:nvPr/>
              </p:nvSpPr>
              <p:spPr bwMode="auto">
                <a:xfrm>
                  <a:off x="3248" y="2045"/>
                  <a:ext cx="511" cy="273"/>
                </a:xfrm>
                <a:custGeom>
                  <a:avLst/>
                  <a:gdLst>
                    <a:gd name="T0" fmla="*/ 0 w 573"/>
                    <a:gd name="T1" fmla="*/ 0 h 307"/>
                    <a:gd name="T2" fmla="*/ 0 w 573"/>
                    <a:gd name="T3" fmla="*/ 0 h 307"/>
                    <a:gd name="T4" fmla="*/ 488 w 573"/>
                    <a:gd name="T5" fmla="*/ 0 h 307"/>
                    <a:gd name="T6" fmla="*/ 504 w 573"/>
                    <a:gd name="T7" fmla="*/ 34 h 307"/>
                    <a:gd name="T8" fmla="*/ 501 w 573"/>
                    <a:gd name="T9" fmla="*/ 76 h 307"/>
                    <a:gd name="T10" fmla="*/ 548 w 573"/>
                    <a:gd name="T11" fmla="*/ 118 h 307"/>
                    <a:gd name="T12" fmla="*/ 573 w 573"/>
                    <a:gd name="T13" fmla="*/ 169 h 307"/>
                    <a:gd name="T14" fmla="*/ 504 w 573"/>
                    <a:gd name="T15" fmla="*/ 217 h 307"/>
                    <a:gd name="T16" fmla="*/ 517 w 573"/>
                    <a:gd name="T17" fmla="*/ 249 h 307"/>
                    <a:gd name="T18" fmla="*/ 471 w 573"/>
                    <a:gd name="T19" fmla="*/ 307 h 307"/>
                    <a:gd name="T20" fmla="*/ 68 w 573"/>
                    <a:gd name="T21" fmla="*/ 305 h 307"/>
                    <a:gd name="T22" fmla="*/ 0 w 573"/>
                    <a:gd name="T23" fmla="*/ 111 h 307"/>
                    <a:gd name="T24" fmla="*/ 0 w 573"/>
                    <a:gd name="T25" fmla="*/ 0 h 307"/>
                    <a:gd name="T26" fmla="*/ 0 w 573"/>
                    <a:gd name="T27"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3" h="307">
                      <a:moveTo>
                        <a:pt x="0" y="0"/>
                      </a:moveTo>
                      <a:lnTo>
                        <a:pt x="0" y="0"/>
                      </a:lnTo>
                      <a:lnTo>
                        <a:pt x="488" y="0"/>
                      </a:lnTo>
                      <a:lnTo>
                        <a:pt x="504" y="34"/>
                      </a:lnTo>
                      <a:lnTo>
                        <a:pt x="501" y="76"/>
                      </a:lnTo>
                      <a:lnTo>
                        <a:pt x="548" y="118"/>
                      </a:lnTo>
                      <a:lnTo>
                        <a:pt x="573" y="169"/>
                      </a:lnTo>
                      <a:lnTo>
                        <a:pt x="504" y="217"/>
                      </a:lnTo>
                      <a:lnTo>
                        <a:pt x="517" y="249"/>
                      </a:lnTo>
                      <a:lnTo>
                        <a:pt x="471" y="307"/>
                      </a:lnTo>
                      <a:lnTo>
                        <a:pt x="68" y="305"/>
                      </a:lnTo>
                      <a:lnTo>
                        <a:pt x="0" y="111"/>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3" name="Freeform 143">
                  <a:extLst>
                    <a:ext uri="{FF2B5EF4-FFF2-40B4-BE49-F238E27FC236}">
                      <a16:creationId xmlns:a16="http://schemas.microsoft.com/office/drawing/2014/main" id="{4531A4C0-400A-47F1-B278-B5FF898C2810}"/>
                    </a:ext>
                  </a:extLst>
                </p:cNvPr>
                <p:cNvSpPr>
                  <a:spLocks/>
                </p:cNvSpPr>
                <p:nvPr/>
              </p:nvSpPr>
              <p:spPr bwMode="auto">
                <a:xfrm>
                  <a:off x="3213" y="1498"/>
                  <a:ext cx="522" cy="547"/>
                </a:xfrm>
                <a:custGeom>
                  <a:avLst/>
                  <a:gdLst>
                    <a:gd name="T0" fmla="*/ 0 w 586"/>
                    <a:gd name="T1" fmla="*/ 0 h 613"/>
                    <a:gd name="T2" fmla="*/ 0 w 586"/>
                    <a:gd name="T3" fmla="*/ 0 h 613"/>
                    <a:gd name="T4" fmla="*/ 196 w 586"/>
                    <a:gd name="T5" fmla="*/ 0 h 613"/>
                    <a:gd name="T6" fmla="*/ 586 w 586"/>
                    <a:gd name="T7" fmla="*/ 74 h 613"/>
                    <a:gd name="T8" fmla="*/ 453 w 586"/>
                    <a:gd name="T9" fmla="*/ 194 h 613"/>
                    <a:gd name="T10" fmla="*/ 395 w 586"/>
                    <a:gd name="T11" fmla="*/ 376 h 613"/>
                    <a:gd name="T12" fmla="*/ 395 w 586"/>
                    <a:gd name="T13" fmla="*/ 473 h 613"/>
                    <a:gd name="T14" fmla="*/ 531 w 586"/>
                    <a:gd name="T15" fmla="*/ 565 h 613"/>
                    <a:gd name="T16" fmla="*/ 537 w 586"/>
                    <a:gd name="T17" fmla="*/ 613 h 613"/>
                    <a:gd name="T18" fmla="*/ 78 w 586"/>
                    <a:gd name="T19" fmla="*/ 613 h 613"/>
                    <a:gd name="T20" fmla="*/ 78 w 586"/>
                    <a:gd name="T21" fmla="*/ 436 h 613"/>
                    <a:gd name="T22" fmla="*/ 39 w 586"/>
                    <a:gd name="T23" fmla="*/ 391 h 613"/>
                    <a:gd name="T24" fmla="*/ 65 w 586"/>
                    <a:gd name="T25" fmla="*/ 364 h 613"/>
                    <a:gd name="T26" fmla="*/ 65 w 586"/>
                    <a:gd name="T27" fmla="*/ 325 h 613"/>
                    <a:gd name="T28" fmla="*/ 49 w 586"/>
                    <a:gd name="T29" fmla="*/ 219 h 613"/>
                    <a:gd name="T30" fmla="*/ 0 w 586"/>
                    <a:gd name="T31" fmla="*/ 0 h 613"/>
                    <a:gd name="T32" fmla="*/ 0 w 586"/>
                    <a:gd name="T33"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6" h="613">
                      <a:moveTo>
                        <a:pt x="0" y="0"/>
                      </a:moveTo>
                      <a:lnTo>
                        <a:pt x="0" y="0"/>
                      </a:lnTo>
                      <a:lnTo>
                        <a:pt x="196" y="0"/>
                      </a:lnTo>
                      <a:lnTo>
                        <a:pt x="586" y="74"/>
                      </a:lnTo>
                      <a:lnTo>
                        <a:pt x="453" y="194"/>
                      </a:lnTo>
                      <a:lnTo>
                        <a:pt x="395" y="376"/>
                      </a:lnTo>
                      <a:lnTo>
                        <a:pt x="395" y="473"/>
                      </a:lnTo>
                      <a:lnTo>
                        <a:pt x="531" y="565"/>
                      </a:lnTo>
                      <a:lnTo>
                        <a:pt x="537" y="613"/>
                      </a:lnTo>
                      <a:lnTo>
                        <a:pt x="78" y="613"/>
                      </a:lnTo>
                      <a:lnTo>
                        <a:pt x="78" y="436"/>
                      </a:lnTo>
                      <a:lnTo>
                        <a:pt x="39" y="391"/>
                      </a:lnTo>
                      <a:lnTo>
                        <a:pt x="65" y="364"/>
                      </a:lnTo>
                      <a:lnTo>
                        <a:pt x="65" y="325"/>
                      </a:lnTo>
                      <a:lnTo>
                        <a:pt x="49" y="219"/>
                      </a:lnTo>
                      <a:lnTo>
                        <a:pt x="0" y="0"/>
                      </a:lnTo>
                      <a:lnTo>
                        <a:pt x="0"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4" name="Freeform 144">
                  <a:extLst>
                    <a:ext uri="{FF2B5EF4-FFF2-40B4-BE49-F238E27FC236}">
                      <a16:creationId xmlns:a16="http://schemas.microsoft.com/office/drawing/2014/main" id="{FC373D97-6196-4740-B16A-E95892BCB3E7}"/>
                    </a:ext>
                  </a:extLst>
                </p:cNvPr>
                <p:cNvSpPr>
                  <a:spLocks/>
                </p:cNvSpPr>
                <p:nvPr/>
              </p:nvSpPr>
              <p:spPr bwMode="auto">
                <a:xfrm>
                  <a:off x="3213" y="1498"/>
                  <a:ext cx="522" cy="547"/>
                </a:xfrm>
                <a:custGeom>
                  <a:avLst/>
                  <a:gdLst>
                    <a:gd name="T0" fmla="*/ 0 w 586"/>
                    <a:gd name="T1" fmla="*/ 0 h 613"/>
                    <a:gd name="T2" fmla="*/ 0 w 586"/>
                    <a:gd name="T3" fmla="*/ 0 h 613"/>
                    <a:gd name="T4" fmla="*/ 196 w 586"/>
                    <a:gd name="T5" fmla="*/ 0 h 613"/>
                    <a:gd name="T6" fmla="*/ 586 w 586"/>
                    <a:gd name="T7" fmla="*/ 74 h 613"/>
                    <a:gd name="T8" fmla="*/ 453 w 586"/>
                    <a:gd name="T9" fmla="*/ 194 h 613"/>
                    <a:gd name="T10" fmla="*/ 395 w 586"/>
                    <a:gd name="T11" fmla="*/ 376 h 613"/>
                    <a:gd name="T12" fmla="*/ 395 w 586"/>
                    <a:gd name="T13" fmla="*/ 473 h 613"/>
                    <a:gd name="T14" fmla="*/ 531 w 586"/>
                    <a:gd name="T15" fmla="*/ 565 h 613"/>
                    <a:gd name="T16" fmla="*/ 537 w 586"/>
                    <a:gd name="T17" fmla="*/ 613 h 613"/>
                    <a:gd name="T18" fmla="*/ 78 w 586"/>
                    <a:gd name="T19" fmla="*/ 613 h 613"/>
                    <a:gd name="T20" fmla="*/ 78 w 586"/>
                    <a:gd name="T21" fmla="*/ 436 h 613"/>
                    <a:gd name="T22" fmla="*/ 39 w 586"/>
                    <a:gd name="T23" fmla="*/ 391 h 613"/>
                    <a:gd name="T24" fmla="*/ 65 w 586"/>
                    <a:gd name="T25" fmla="*/ 364 h 613"/>
                    <a:gd name="T26" fmla="*/ 65 w 586"/>
                    <a:gd name="T27" fmla="*/ 325 h 613"/>
                    <a:gd name="T28" fmla="*/ 49 w 586"/>
                    <a:gd name="T29" fmla="*/ 219 h 613"/>
                    <a:gd name="T30" fmla="*/ 0 w 586"/>
                    <a:gd name="T31" fmla="*/ 0 h 613"/>
                    <a:gd name="T32" fmla="*/ 0 w 586"/>
                    <a:gd name="T33"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6" h="613">
                      <a:moveTo>
                        <a:pt x="0" y="0"/>
                      </a:moveTo>
                      <a:lnTo>
                        <a:pt x="0" y="0"/>
                      </a:lnTo>
                      <a:lnTo>
                        <a:pt x="196" y="0"/>
                      </a:lnTo>
                      <a:lnTo>
                        <a:pt x="586" y="74"/>
                      </a:lnTo>
                      <a:lnTo>
                        <a:pt x="453" y="194"/>
                      </a:lnTo>
                      <a:lnTo>
                        <a:pt x="395" y="376"/>
                      </a:lnTo>
                      <a:lnTo>
                        <a:pt x="395" y="473"/>
                      </a:lnTo>
                      <a:lnTo>
                        <a:pt x="531" y="565"/>
                      </a:lnTo>
                      <a:lnTo>
                        <a:pt x="537" y="613"/>
                      </a:lnTo>
                      <a:lnTo>
                        <a:pt x="78" y="613"/>
                      </a:lnTo>
                      <a:lnTo>
                        <a:pt x="78" y="436"/>
                      </a:lnTo>
                      <a:lnTo>
                        <a:pt x="39" y="391"/>
                      </a:lnTo>
                      <a:lnTo>
                        <a:pt x="65" y="364"/>
                      </a:lnTo>
                      <a:lnTo>
                        <a:pt x="65" y="325"/>
                      </a:lnTo>
                      <a:lnTo>
                        <a:pt x="49" y="219"/>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5" name="Freeform 145">
                  <a:extLst>
                    <a:ext uri="{FF2B5EF4-FFF2-40B4-BE49-F238E27FC236}">
                      <a16:creationId xmlns:a16="http://schemas.microsoft.com/office/drawing/2014/main" id="{BF0C00F1-E4E0-401E-95BC-88659E29E6AF}"/>
                    </a:ext>
                  </a:extLst>
                </p:cNvPr>
                <p:cNvSpPr>
                  <a:spLocks/>
                </p:cNvSpPr>
                <p:nvPr/>
              </p:nvSpPr>
              <p:spPr bwMode="auto">
                <a:xfrm>
                  <a:off x="3556" y="1700"/>
                  <a:ext cx="464" cy="440"/>
                </a:xfrm>
                <a:custGeom>
                  <a:avLst/>
                  <a:gdLst>
                    <a:gd name="T0" fmla="*/ 34 w 520"/>
                    <a:gd name="T1" fmla="*/ 37 h 494"/>
                    <a:gd name="T2" fmla="*/ 34 w 520"/>
                    <a:gd name="T3" fmla="*/ 37 h 494"/>
                    <a:gd name="T4" fmla="*/ 166 w 520"/>
                    <a:gd name="T5" fmla="*/ 0 h 494"/>
                    <a:gd name="T6" fmla="*/ 192 w 520"/>
                    <a:gd name="T7" fmla="*/ 47 h 494"/>
                    <a:gd name="T8" fmla="*/ 371 w 520"/>
                    <a:gd name="T9" fmla="*/ 129 h 494"/>
                    <a:gd name="T10" fmla="*/ 412 w 520"/>
                    <a:gd name="T11" fmla="*/ 175 h 494"/>
                    <a:gd name="T12" fmla="*/ 425 w 520"/>
                    <a:gd name="T13" fmla="*/ 221 h 494"/>
                    <a:gd name="T14" fmla="*/ 494 w 520"/>
                    <a:gd name="T15" fmla="*/ 209 h 494"/>
                    <a:gd name="T16" fmla="*/ 520 w 520"/>
                    <a:gd name="T17" fmla="*/ 230 h 494"/>
                    <a:gd name="T18" fmla="*/ 462 w 520"/>
                    <a:gd name="T19" fmla="*/ 309 h 494"/>
                    <a:gd name="T20" fmla="*/ 433 w 520"/>
                    <a:gd name="T21" fmla="*/ 494 h 494"/>
                    <a:gd name="T22" fmla="*/ 203 w 520"/>
                    <a:gd name="T23" fmla="*/ 494 h 494"/>
                    <a:gd name="T24" fmla="*/ 158 w 520"/>
                    <a:gd name="T25" fmla="*/ 459 h 494"/>
                    <a:gd name="T26" fmla="*/ 161 w 520"/>
                    <a:gd name="T27" fmla="*/ 415 h 494"/>
                    <a:gd name="T28" fmla="*/ 142 w 520"/>
                    <a:gd name="T29" fmla="*/ 375 h 494"/>
                    <a:gd name="T30" fmla="*/ 137 w 520"/>
                    <a:gd name="T31" fmla="*/ 333 h 494"/>
                    <a:gd name="T32" fmla="*/ 0 w 520"/>
                    <a:gd name="T33" fmla="*/ 243 h 494"/>
                    <a:gd name="T34" fmla="*/ 0 w 520"/>
                    <a:gd name="T35" fmla="*/ 151 h 494"/>
                    <a:gd name="T36" fmla="*/ 34 w 520"/>
                    <a:gd name="T37" fmla="*/ 37 h 494"/>
                    <a:gd name="T38" fmla="*/ 34 w 520"/>
                    <a:gd name="T39" fmla="*/ 3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0" h="494">
                      <a:moveTo>
                        <a:pt x="34" y="37"/>
                      </a:moveTo>
                      <a:lnTo>
                        <a:pt x="34" y="37"/>
                      </a:lnTo>
                      <a:lnTo>
                        <a:pt x="166" y="0"/>
                      </a:lnTo>
                      <a:lnTo>
                        <a:pt x="192" y="47"/>
                      </a:lnTo>
                      <a:lnTo>
                        <a:pt x="371" y="129"/>
                      </a:lnTo>
                      <a:lnTo>
                        <a:pt x="412" y="175"/>
                      </a:lnTo>
                      <a:lnTo>
                        <a:pt x="425" y="221"/>
                      </a:lnTo>
                      <a:lnTo>
                        <a:pt x="494" y="209"/>
                      </a:lnTo>
                      <a:lnTo>
                        <a:pt x="520" y="230"/>
                      </a:lnTo>
                      <a:lnTo>
                        <a:pt x="462" y="309"/>
                      </a:lnTo>
                      <a:lnTo>
                        <a:pt x="433" y="494"/>
                      </a:lnTo>
                      <a:lnTo>
                        <a:pt x="203" y="494"/>
                      </a:lnTo>
                      <a:lnTo>
                        <a:pt x="158" y="459"/>
                      </a:lnTo>
                      <a:lnTo>
                        <a:pt x="161" y="415"/>
                      </a:lnTo>
                      <a:lnTo>
                        <a:pt x="142" y="375"/>
                      </a:lnTo>
                      <a:lnTo>
                        <a:pt x="137" y="333"/>
                      </a:lnTo>
                      <a:lnTo>
                        <a:pt x="0" y="243"/>
                      </a:lnTo>
                      <a:lnTo>
                        <a:pt x="0" y="151"/>
                      </a:lnTo>
                      <a:lnTo>
                        <a:pt x="34" y="37"/>
                      </a:lnTo>
                      <a:lnTo>
                        <a:pt x="34" y="37"/>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6" name="Freeform 146">
                  <a:extLst>
                    <a:ext uri="{FF2B5EF4-FFF2-40B4-BE49-F238E27FC236}">
                      <a16:creationId xmlns:a16="http://schemas.microsoft.com/office/drawing/2014/main" id="{D0136931-B07D-43E4-8730-3B46E709EABA}"/>
                    </a:ext>
                  </a:extLst>
                </p:cNvPr>
                <p:cNvSpPr>
                  <a:spLocks/>
                </p:cNvSpPr>
                <p:nvPr/>
              </p:nvSpPr>
              <p:spPr bwMode="auto">
                <a:xfrm>
                  <a:off x="3556" y="1700"/>
                  <a:ext cx="464" cy="440"/>
                </a:xfrm>
                <a:custGeom>
                  <a:avLst/>
                  <a:gdLst>
                    <a:gd name="T0" fmla="*/ 34 w 520"/>
                    <a:gd name="T1" fmla="*/ 37 h 494"/>
                    <a:gd name="T2" fmla="*/ 34 w 520"/>
                    <a:gd name="T3" fmla="*/ 37 h 494"/>
                    <a:gd name="T4" fmla="*/ 166 w 520"/>
                    <a:gd name="T5" fmla="*/ 0 h 494"/>
                    <a:gd name="T6" fmla="*/ 192 w 520"/>
                    <a:gd name="T7" fmla="*/ 47 h 494"/>
                    <a:gd name="T8" fmla="*/ 371 w 520"/>
                    <a:gd name="T9" fmla="*/ 129 h 494"/>
                    <a:gd name="T10" fmla="*/ 412 w 520"/>
                    <a:gd name="T11" fmla="*/ 175 h 494"/>
                    <a:gd name="T12" fmla="*/ 425 w 520"/>
                    <a:gd name="T13" fmla="*/ 221 h 494"/>
                    <a:gd name="T14" fmla="*/ 494 w 520"/>
                    <a:gd name="T15" fmla="*/ 209 h 494"/>
                    <a:gd name="T16" fmla="*/ 520 w 520"/>
                    <a:gd name="T17" fmla="*/ 230 h 494"/>
                    <a:gd name="T18" fmla="*/ 462 w 520"/>
                    <a:gd name="T19" fmla="*/ 309 h 494"/>
                    <a:gd name="T20" fmla="*/ 433 w 520"/>
                    <a:gd name="T21" fmla="*/ 494 h 494"/>
                    <a:gd name="T22" fmla="*/ 203 w 520"/>
                    <a:gd name="T23" fmla="*/ 494 h 494"/>
                    <a:gd name="T24" fmla="*/ 158 w 520"/>
                    <a:gd name="T25" fmla="*/ 459 h 494"/>
                    <a:gd name="T26" fmla="*/ 161 w 520"/>
                    <a:gd name="T27" fmla="*/ 415 h 494"/>
                    <a:gd name="T28" fmla="*/ 142 w 520"/>
                    <a:gd name="T29" fmla="*/ 375 h 494"/>
                    <a:gd name="T30" fmla="*/ 137 w 520"/>
                    <a:gd name="T31" fmla="*/ 333 h 494"/>
                    <a:gd name="T32" fmla="*/ 0 w 520"/>
                    <a:gd name="T33" fmla="*/ 243 h 494"/>
                    <a:gd name="T34" fmla="*/ 0 w 520"/>
                    <a:gd name="T35" fmla="*/ 151 h 494"/>
                    <a:gd name="T36" fmla="*/ 34 w 520"/>
                    <a:gd name="T37" fmla="*/ 37 h 494"/>
                    <a:gd name="T38" fmla="*/ 34 w 520"/>
                    <a:gd name="T39" fmla="*/ 3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0" h="494">
                      <a:moveTo>
                        <a:pt x="34" y="37"/>
                      </a:moveTo>
                      <a:lnTo>
                        <a:pt x="34" y="37"/>
                      </a:lnTo>
                      <a:lnTo>
                        <a:pt x="166" y="0"/>
                      </a:lnTo>
                      <a:lnTo>
                        <a:pt x="192" y="47"/>
                      </a:lnTo>
                      <a:lnTo>
                        <a:pt x="371" y="129"/>
                      </a:lnTo>
                      <a:lnTo>
                        <a:pt x="412" y="175"/>
                      </a:lnTo>
                      <a:lnTo>
                        <a:pt x="425" y="221"/>
                      </a:lnTo>
                      <a:lnTo>
                        <a:pt x="494" y="209"/>
                      </a:lnTo>
                      <a:lnTo>
                        <a:pt x="520" y="230"/>
                      </a:lnTo>
                      <a:lnTo>
                        <a:pt x="462" y="309"/>
                      </a:lnTo>
                      <a:lnTo>
                        <a:pt x="433" y="494"/>
                      </a:lnTo>
                      <a:lnTo>
                        <a:pt x="203" y="494"/>
                      </a:lnTo>
                      <a:lnTo>
                        <a:pt x="158" y="459"/>
                      </a:lnTo>
                      <a:lnTo>
                        <a:pt x="161" y="415"/>
                      </a:lnTo>
                      <a:lnTo>
                        <a:pt x="142" y="375"/>
                      </a:lnTo>
                      <a:lnTo>
                        <a:pt x="137" y="333"/>
                      </a:lnTo>
                      <a:lnTo>
                        <a:pt x="0" y="243"/>
                      </a:lnTo>
                      <a:lnTo>
                        <a:pt x="0" y="151"/>
                      </a:lnTo>
                      <a:lnTo>
                        <a:pt x="34" y="37"/>
                      </a:lnTo>
                      <a:lnTo>
                        <a:pt x="34" y="37"/>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7" name="Freeform 147">
                  <a:extLst>
                    <a:ext uri="{FF2B5EF4-FFF2-40B4-BE49-F238E27FC236}">
                      <a16:creationId xmlns:a16="http://schemas.microsoft.com/office/drawing/2014/main" id="{0C864F81-725F-451D-8CAA-0BEF087D0C50}"/>
                    </a:ext>
                  </a:extLst>
                </p:cNvPr>
                <p:cNvSpPr>
                  <a:spLocks/>
                </p:cNvSpPr>
                <p:nvPr/>
              </p:nvSpPr>
              <p:spPr bwMode="auto">
                <a:xfrm>
                  <a:off x="3735" y="1652"/>
                  <a:ext cx="522" cy="250"/>
                </a:xfrm>
                <a:custGeom>
                  <a:avLst/>
                  <a:gdLst>
                    <a:gd name="T0" fmla="*/ 0 w 587"/>
                    <a:gd name="T1" fmla="*/ 102 h 280"/>
                    <a:gd name="T2" fmla="*/ 0 w 587"/>
                    <a:gd name="T3" fmla="*/ 102 h 280"/>
                    <a:gd name="T4" fmla="*/ 179 w 587"/>
                    <a:gd name="T5" fmla="*/ 192 h 280"/>
                    <a:gd name="T6" fmla="*/ 214 w 587"/>
                    <a:gd name="T7" fmla="*/ 238 h 280"/>
                    <a:gd name="T8" fmla="*/ 227 w 587"/>
                    <a:gd name="T9" fmla="*/ 280 h 280"/>
                    <a:gd name="T10" fmla="*/ 329 w 587"/>
                    <a:gd name="T11" fmla="*/ 182 h 280"/>
                    <a:gd name="T12" fmla="*/ 587 w 587"/>
                    <a:gd name="T13" fmla="*/ 144 h 280"/>
                    <a:gd name="T14" fmla="*/ 474 w 587"/>
                    <a:gd name="T15" fmla="*/ 74 h 280"/>
                    <a:gd name="T16" fmla="*/ 321 w 587"/>
                    <a:gd name="T17" fmla="*/ 139 h 280"/>
                    <a:gd name="T18" fmla="*/ 176 w 587"/>
                    <a:gd name="T19" fmla="*/ 81 h 280"/>
                    <a:gd name="T20" fmla="*/ 261 w 587"/>
                    <a:gd name="T21" fmla="*/ 13 h 280"/>
                    <a:gd name="T22" fmla="*/ 187 w 587"/>
                    <a:gd name="T23" fmla="*/ 0 h 280"/>
                    <a:gd name="T24" fmla="*/ 0 w 587"/>
                    <a:gd name="T25" fmla="*/ 102 h 280"/>
                    <a:gd name="T26" fmla="*/ 0 w 587"/>
                    <a:gd name="T27" fmla="*/ 10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7" h="280">
                      <a:moveTo>
                        <a:pt x="0" y="102"/>
                      </a:moveTo>
                      <a:lnTo>
                        <a:pt x="0" y="102"/>
                      </a:lnTo>
                      <a:lnTo>
                        <a:pt x="179" y="192"/>
                      </a:lnTo>
                      <a:lnTo>
                        <a:pt x="214" y="238"/>
                      </a:lnTo>
                      <a:lnTo>
                        <a:pt x="227" y="280"/>
                      </a:lnTo>
                      <a:lnTo>
                        <a:pt x="329" y="182"/>
                      </a:lnTo>
                      <a:lnTo>
                        <a:pt x="587" y="144"/>
                      </a:lnTo>
                      <a:lnTo>
                        <a:pt x="474" y="74"/>
                      </a:lnTo>
                      <a:lnTo>
                        <a:pt x="321" y="139"/>
                      </a:lnTo>
                      <a:lnTo>
                        <a:pt x="176" y="81"/>
                      </a:lnTo>
                      <a:lnTo>
                        <a:pt x="261" y="13"/>
                      </a:lnTo>
                      <a:lnTo>
                        <a:pt x="187" y="0"/>
                      </a:lnTo>
                      <a:lnTo>
                        <a:pt x="0" y="102"/>
                      </a:lnTo>
                      <a:lnTo>
                        <a:pt x="0" y="102"/>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8" name="Freeform 148">
                  <a:extLst>
                    <a:ext uri="{FF2B5EF4-FFF2-40B4-BE49-F238E27FC236}">
                      <a16:creationId xmlns:a16="http://schemas.microsoft.com/office/drawing/2014/main" id="{F13F8D29-10A3-4ACC-A851-1C64A9746FF0}"/>
                    </a:ext>
                  </a:extLst>
                </p:cNvPr>
                <p:cNvSpPr>
                  <a:spLocks/>
                </p:cNvSpPr>
                <p:nvPr/>
              </p:nvSpPr>
              <p:spPr bwMode="auto">
                <a:xfrm>
                  <a:off x="3735" y="1652"/>
                  <a:ext cx="522" cy="250"/>
                </a:xfrm>
                <a:custGeom>
                  <a:avLst/>
                  <a:gdLst>
                    <a:gd name="T0" fmla="*/ 0 w 587"/>
                    <a:gd name="T1" fmla="*/ 102 h 280"/>
                    <a:gd name="T2" fmla="*/ 0 w 587"/>
                    <a:gd name="T3" fmla="*/ 102 h 280"/>
                    <a:gd name="T4" fmla="*/ 179 w 587"/>
                    <a:gd name="T5" fmla="*/ 192 h 280"/>
                    <a:gd name="T6" fmla="*/ 214 w 587"/>
                    <a:gd name="T7" fmla="*/ 238 h 280"/>
                    <a:gd name="T8" fmla="*/ 227 w 587"/>
                    <a:gd name="T9" fmla="*/ 280 h 280"/>
                    <a:gd name="T10" fmla="*/ 329 w 587"/>
                    <a:gd name="T11" fmla="*/ 182 h 280"/>
                    <a:gd name="T12" fmla="*/ 587 w 587"/>
                    <a:gd name="T13" fmla="*/ 144 h 280"/>
                    <a:gd name="T14" fmla="*/ 474 w 587"/>
                    <a:gd name="T15" fmla="*/ 74 h 280"/>
                    <a:gd name="T16" fmla="*/ 321 w 587"/>
                    <a:gd name="T17" fmla="*/ 139 h 280"/>
                    <a:gd name="T18" fmla="*/ 176 w 587"/>
                    <a:gd name="T19" fmla="*/ 81 h 280"/>
                    <a:gd name="T20" fmla="*/ 261 w 587"/>
                    <a:gd name="T21" fmla="*/ 13 h 280"/>
                    <a:gd name="T22" fmla="*/ 187 w 587"/>
                    <a:gd name="T23" fmla="*/ 0 h 280"/>
                    <a:gd name="T24" fmla="*/ 0 w 587"/>
                    <a:gd name="T25" fmla="*/ 102 h 280"/>
                    <a:gd name="T26" fmla="*/ 0 w 587"/>
                    <a:gd name="T27" fmla="*/ 10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7" h="280">
                      <a:moveTo>
                        <a:pt x="0" y="102"/>
                      </a:moveTo>
                      <a:lnTo>
                        <a:pt x="0" y="102"/>
                      </a:lnTo>
                      <a:lnTo>
                        <a:pt x="179" y="192"/>
                      </a:lnTo>
                      <a:lnTo>
                        <a:pt x="214" y="238"/>
                      </a:lnTo>
                      <a:lnTo>
                        <a:pt x="227" y="280"/>
                      </a:lnTo>
                      <a:lnTo>
                        <a:pt x="329" y="182"/>
                      </a:lnTo>
                      <a:lnTo>
                        <a:pt x="587" y="144"/>
                      </a:lnTo>
                      <a:lnTo>
                        <a:pt x="474" y="74"/>
                      </a:lnTo>
                      <a:lnTo>
                        <a:pt x="321" y="139"/>
                      </a:lnTo>
                      <a:lnTo>
                        <a:pt x="176" y="81"/>
                      </a:lnTo>
                      <a:lnTo>
                        <a:pt x="261" y="13"/>
                      </a:lnTo>
                      <a:lnTo>
                        <a:pt x="187" y="0"/>
                      </a:lnTo>
                      <a:lnTo>
                        <a:pt x="0" y="102"/>
                      </a:lnTo>
                      <a:lnTo>
                        <a:pt x="0" y="102"/>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9" name="Freeform 149">
                  <a:extLst>
                    <a:ext uri="{FF2B5EF4-FFF2-40B4-BE49-F238E27FC236}">
                      <a16:creationId xmlns:a16="http://schemas.microsoft.com/office/drawing/2014/main" id="{1B0513FB-3DF3-496D-B7CB-8288035DE60E}"/>
                    </a:ext>
                  </a:extLst>
                </p:cNvPr>
                <p:cNvSpPr>
                  <a:spLocks/>
                </p:cNvSpPr>
                <p:nvPr/>
              </p:nvSpPr>
              <p:spPr bwMode="auto">
                <a:xfrm>
                  <a:off x="4032" y="1842"/>
                  <a:ext cx="344" cy="369"/>
                </a:xfrm>
                <a:custGeom>
                  <a:avLst/>
                  <a:gdLst>
                    <a:gd name="T0" fmla="*/ 185 w 386"/>
                    <a:gd name="T1" fmla="*/ 0 h 414"/>
                    <a:gd name="T2" fmla="*/ 185 w 386"/>
                    <a:gd name="T3" fmla="*/ 0 h 414"/>
                    <a:gd name="T4" fmla="*/ 308 w 386"/>
                    <a:gd name="T5" fmla="*/ 34 h 414"/>
                    <a:gd name="T6" fmla="*/ 334 w 386"/>
                    <a:gd name="T7" fmla="*/ 115 h 414"/>
                    <a:gd name="T8" fmla="*/ 262 w 386"/>
                    <a:gd name="T9" fmla="*/ 183 h 414"/>
                    <a:gd name="T10" fmla="*/ 280 w 386"/>
                    <a:gd name="T11" fmla="*/ 214 h 414"/>
                    <a:gd name="T12" fmla="*/ 350 w 386"/>
                    <a:gd name="T13" fmla="*/ 178 h 414"/>
                    <a:gd name="T14" fmla="*/ 379 w 386"/>
                    <a:gd name="T15" fmla="*/ 185 h 414"/>
                    <a:gd name="T16" fmla="*/ 386 w 386"/>
                    <a:gd name="T17" fmla="*/ 297 h 414"/>
                    <a:gd name="T18" fmla="*/ 310 w 386"/>
                    <a:gd name="T19" fmla="*/ 391 h 414"/>
                    <a:gd name="T20" fmla="*/ 310 w 386"/>
                    <a:gd name="T21" fmla="*/ 414 h 414"/>
                    <a:gd name="T22" fmla="*/ 0 w 386"/>
                    <a:gd name="T23" fmla="*/ 414 h 414"/>
                    <a:gd name="T24" fmla="*/ 44 w 386"/>
                    <a:gd name="T25" fmla="*/ 297 h 414"/>
                    <a:gd name="T26" fmla="*/ 21 w 386"/>
                    <a:gd name="T27" fmla="*/ 207 h 414"/>
                    <a:gd name="T28" fmla="*/ 61 w 386"/>
                    <a:gd name="T29" fmla="*/ 110 h 414"/>
                    <a:gd name="T30" fmla="*/ 185 w 386"/>
                    <a:gd name="T31" fmla="*/ 0 h 414"/>
                    <a:gd name="T32" fmla="*/ 185 w 386"/>
                    <a:gd name="T33" fmla="*/ 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6" h="414">
                      <a:moveTo>
                        <a:pt x="185" y="0"/>
                      </a:moveTo>
                      <a:lnTo>
                        <a:pt x="185" y="0"/>
                      </a:lnTo>
                      <a:lnTo>
                        <a:pt x="308" y="34"/>
                      </a:lnTo>
                      <a:lnTo>
                        <a:pt x="334" y="115"/>
                      </a:lnTo>
                      <a:lnTo>
                        <a:pt x="262" y="183"/>
                      </a:lnTo>
                      <a:lnTo>
                        <a:pt x="280" y="214"/>
                      </a:lnTo>
                      <a:lnTo>
                        <a:pt x="350" y="178"/>
                      </a:lnTo>
                      <a:lnTo>
                        <a:pt x="379" y="185"/>
                      </a:lnTo>
                      <a:lnTo>
                        <a:pt x="386" y="297"/>
                      </a:lnTo>
                      <a:lnTo>
                        <a:pt x="310" y="391"/>
                      </a:lnTo>
                      <a:lnTo>
                        <a:pt x="310" y="414"/>
                      </a:lnTo>
                      <a:lnTo>
                        <a:pt x="0" y="414"/>
                      </a:lnTo>
                      <a:lnTo>
                        <a:pt x="44" y="297"/>
                      </a:lnTo>
                      <a:lnTo>
                        <a:pt x="21" y="207"/>
                      </a:lnTo>
                      <a:lnTo>
                        <a:pt x="61" y="110"/>
                      </a:lnTo>
                      <a:lnTo>
                        <a:pt x="185" y="0"/>
                      </a:lnTo>
                      <a:lnTo>
                        <a:pt x="185"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0" name="Freeform 150">
                  <a:extLst>
                    <a:ext uri="{FF2B5EF4-FFF2-40B4-BE49-F238E27FC236}">
                      <a16:creationId xmlns:a16="http://schemas.microsoft.com/office/drawing/2014/main" id="{E5460D41-DE76-48B7-A3D4-4A80942D859A}"/>
                    </a:ext>
                  </a:extLst>
                </p:cNvPr>
                <p:cNvSpPr>
                  <a:spLocks/>
                </p:cNvSpPr>
                <p:nvPr/>
              </p:nvSpPr>
              <p:spPr bwMode="auto">
                <a:xfrm>
                  <a:off x="4032" y="1842"/>
                  <a:ext cx="344" cy="369"/>
                </a:xfrm>
                <a:custGeom>
                  <a:avLst/>
                  <a:gdLst>
                    <a:gd name="T0" fmla="*/ 185 w 386"/>
                    <a:gd name="T1" fmla="*/ 0 h 414"/>
                    <a:gd name="T2" fmla="*/ 185 w 386"/>
                    <a:gd name="T3" fmla="*/ 0 h 414"/>
                    <a:gd name="T4" fmla="*/ 308 w 386"/>
                    <a:gd name="T5" fmla="*/ 34 h 414"/>
                    <a:gd name="T6" fmla="*/ 334 w 386"/>
                    <a:gd name="T7" fmla="*/ 115 h 414"/>
                    <a:gd name="T8" fmla="*/ 262 w 386"/>
                    <a:gd name="T9" fmla="*/ 183 h 414"/>
                    <a:gd name="T10" fmla="*/ 280 w 386"/>
                    <a:gd name="T11" fmla="*/ 214 h 414"/>
                    <a:gd name="T12" fmla="*/ 350 w 386"/>
                    <a:gd name="T13" fmla="*/ 178 h 414"/>
                    <a:gd name="T14" fmla="*/ 379 w 386"/>
                    <a:gd name="T15" fmla="*/ 185 h 414"/>
                    <a:gd name="T16" fmla="*/ 386 w 386"/>
                    <a:gd name="T17" fmla="*/ 297 h 414"/>
                    <a:gd name="T18" fmla="*/ 310 w 386"/>
                    <a:gd name="T19" fmla="*/ 391 h 414"/>
                    <a:gd name="T20" fmla="*/ 310 w 386"/>
                    <a:gd name="T21" fmla="*/ 414 h 414"/>
                    <a:gd name="T22" fmla="*/ 0 w 386"/>
                    <a:gd name="T23" fmla="*/ 414 h 414"/>
                    <a:gd name="T24" fmla="*/ 44 w 386"/>
                    <a:gd name="T25" fmla="*/ 297 h 414"/>
                    <a:gd name="T26" fmla="*/ 21 w 386"/>
                    <a:gd name="T27" fmla="*/ 207 h 414"/>
                    <a:gd name="T28" fmla="*/ 61 w 386"/>
                    <a:gd name="T29" fmla="*/ 110 h 414"/>
                    <a:gd name="T30" fmla="*/ 185 w 386"/>
                    <a:gd name="T31" fmla="*/ 0 h 414"/>
                    <a:gd name="T32" fmla="*/ 185 w 386"/>
                    <a:gd name="T33" fmla="*/ 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6" h="414">
                      <a:moveTo>
                        <a:pt x="185" y="0"/>
                      </a:moveTo>
                      <a:lnTo>
                        <a:pt x="185" y="0"/>
                      </a:lnTo>
                      <a:lnTo>
                        <a:pt x="308" y="34"/>
                      </a:lnTo>
                      <a:lnTo>
                        <a:pt x="334" y="115"/>
                      </a:lnTo>
                      <a:lnTo>
                        <a:pt x="262" y="183"/>
                      </a:lnTo>
                      <a:lnTo>
                        <a:pt x="280" y="214"/>
                      </a:lnTo>
                      <a:lnTo>
                        <a:pt x="350" y="178"/>
                      </a:lnTo>
                      <a:lnTo>
                        <a:pt x="379" y="185"/>
                      </a:lnTo>
                      <a:lnTo>
                        <a:pt x="386" y="297"/>
                      </a:lnTo>
                      <a:lnTo>
                        <a:pt x="310" y="391"/>
                      </a:lnTo>
                      <a:lnTo>
                        <a:pt x="310" y="414"/>
                      </a:lnTo>
                      <a:lnTo>
                        <a:pt x="0" y="414"/>
                      </a:lnTo>
                      <a:lnTo>
                        <a:pt x="44" y="297"/>
                      </a:lnTo>
                      <a:lnTo>
                        <a:pt x="21" y="207"/>
                      </a:lnTo>
                      <a:lnTo>
                        <a:pt x="61" y="110"/>
                      </a:lnTo>
                      <a:lnTo>
                        <a:pt x="185" y="0"/>
                      </a:lnTo>
                      <a:lnTo>
                        <a:pt x="185"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1" name="Freeform 151">
                  <a:extLst>
                    <a:ext uri="{FF2B5EF4-FFF2-40B4-BE49-F238E27FC236}">
                      <a16:creationId xmlns:a16="http://schemas.microsoft.com/office/drawing/2014/main" id="{CD5680B1-ED16-4B71-9264-E5D3DFE96F00}"/>
                    </a:ext>
                  </a:extLst>
                </p:cNvPr>
                <p:cNvSpPr>
                  <a:spLocks/>
                </p:cNvSpPr>
                <p:nvPr/>
              </p:nvSpPr>
              <p:spPr bwMode="auto">
                <a:xfrm>
                  <a:off x="3663" y="2140"/>
                  <a:ext cx="309" cy="511"/>
                </a:xfrm>
                <a:custGeom>
                  <a:avLst/>
                  <a:gdLst>
                    <a:gd name="T0" fmla="*/ 88 w 347"/>
                    <a:gd name="T1" fmla="*/ 0 h 573"/>
                    <a:gd name="T2" fmla="*/ 88 w 347"/>
                    <a:gd name="T3" fmla="*/ 0 h 573"/>
                    <a:gd name="T4" fmla="*/ 316 w 347"/>
                    <a:gd name="T5" fmla="*/ 0 h 573"/>
                    <a:gd name="T6" fmla="*/ 345 w 347"/>
                    <a:gd name="T7" fmla="*/ 85 h 573"/>
                    <a:gd name="T8" fmla="*/ 345 w 347"/>
                    <a:gd name="T9" fmla="*/ 380 h 573"/>
                    <a:gd name="T10" fmla="*/ 347 w 347"/>
                    <a:gd name="T11" fmla="*/ 406 h 573"/>
                    <a:gd name="T12" fmla="*/ 303 w 347"/>
                    <a:gd name="T13" fmla="*/ 456 h 573"/>
                    <a:gd name="T14" fmla="*/ 294 w 347"/>
                    <a:gd name="T15" fmla="*/ 525 h 573"/>
                    <a:gd name="T16" fmla="*/ 209 w 347"/>
                    <a:gd name="T17" fmla="*/ 573 h 573"/>
                    <a:gd name="T18" fmla="*/ 170 w 347"/>
                    <a:gd name="T19" fmla="*/ 560 h 573"/>
                    <a:gd name="T20" fmla="*/ 83 w 347"/>
                    <a:gd name="T21" fmla="*/ 439 h 573"/>
                    <a:gd name="T22" fmla="*/ 108 w 347"/>
                    <a:gd name="T23" fmla="*/ 401 h 573"/>
                    <a:gd name="T24" fmla="*/ 73 w 347"/>
                    <a:gd name="T25" fmla="*/ 377 h 573"/>
                    <a:gd name="T26" fmla="*/ 0 w 347"/>
                    <a:gd name="T27" fmla="*/ 262 h 573"/>
                    <a:gd name="T28" fmla="*/ 6 w 347"/>
                    <a:gd name="T29" fmla="*/ 190 h 573"/>
                    <a:gd name="T30" fmla="*/ 57 w 347"/>
                    <a:gd name="T31" fmla="*/ 132 h 573"/>
                    <a:gd name="T32" fmla="*/ 44 w 347"/>
                    <a:gd name="T33" fmla="*/ 100 h 573"/>
                    <a:gd name="T34" fmla="*/ 110 w 347"/>
                    <a:gd name="T35" fmla="*/ 53 h 573"/>
                    <a:gd name="T36" fmla="*/ 88 w 347"/>
                    <a:gd name="T37" fmla="*/ 0 h 573"/>
                    <a:gd name="T38" fmla="*/ 88 w 347"/>
                    <a:gd name="T39"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7" h="573">
                      <a:moveTo>
                        <a:pt x="88" y="0"/>
                      </a:moveTo>
                      <a:lnTo>
                        <a:pt x="88" y="0"/>
                      </a:lnTo>
                      <a:lnTo>
                        <a:pt x="316" y="0"/>
                      </a:lnTo>
                      <a:lnTo>
                        <a:pt x="345" y="85"/>
                      </a:lnTo>
                      <a:lnTo>
                        <a:pt x="345" y="380"/>
                      </a:lnTo>
                      <a:lnTo>
                        <a:pt x="347" y="406"/>
                      </a:lnTo>
                      <a:lnTo>
                        <a:pt x="303" y="456"/>
                      </a:lnTo>
                      <a:lnTo>
                        <a:pt x="294" y="525"/>
                      </a:lnTo>
                      <a:lnTo>
                        <a:pt x="209" y="573"/>
                      </a:lnTo>
                      <a:lnTo>
                        <a:pt x="170" y="560"/>
                      </a:lnTo>
                      <a:lnTo>
                        <a:pt x="83" y="439"/>
                      </a:lnTo>
                      <a:lnTo>
                        <a:pt x="108" y="401"/>
                      </a:lnTo>
                      <a:lnTo>
                        <a:pt x="73" y="377"/>
                      </a:lnTo>
                      <a:lnTo>
                        <a:pt x="0" y="262"/>
                      </a:lnTo>
                      <a:lnTo>
                        <a:pt x="6" y="190"/>
                      </a:lnTo>
                      <a:lnTo>
                        <a:pt x="57" y="132"/>
                      </a:lnTo>
                      <a:lnTo>
                        <a:pt x="44" y="100"/>
                      </a:lnTo>
                      <a:lnTo>
                        <a:pt x="110" y="53"/>
                      </a:lnTo>
                      <a:lnTo>
                        <a:pt x="88" y="0"/>
                      </a:lnTo>
                      <a:lnTo>
                        <a:pt x="88"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2" name="Freeform 152">
                  <a:extLst>
                    <a:ext uri="{FF2B5EF4-FFF2-40B4-BE49-F238E27FC236}">
                      <a16:creationId xmlns:a16="http://schemas.microsoft.com/office/drawing/2014/main" id="{F9F9F2DC-D1AB-4A7A-B31D-B873821D6C1B}"/>
                    </a:ext>
                  </a:extLst>
                </p:cNvPr>
                <p:cNvSpPr>
                  <a:spLocks/>
                </p:cNvSpPr>
                <p:nvPr/>
              </p:nvSpPr>
              <p:spPr bwMode="auto">
                <a:xfrm>
                  <a:off x="3663" y="2140"/>
                  <a:ext cx="309" cy="511"/>
                </a:xfrm>
                <a:custGeom>
                  <a:avLst/>
                  <a:gdLst>
                    <a:gd name="T0" fmla="*/ 88 w 347"/>
                    <a:gd name="T1" fmla="*/ 0 h 573"/>
                    <a:gd name="T2" fmla="*/ 88 w 347"/>
                    <a:gd name="T3" fmla="*/ 0 h 573"/>
                    <a:gd name="T4" fmla="*/ 316 w 347"/>
                    <a:gd name="T5" fmla="*/ 0 h 573"/>
                    <a:gd name="T6" fmla="*/ 345 w 347"/>
                    <a:gd name="T7" fmla="*/ 85 h 573"/>
                    <a:gd name="T8" fmla="*/ 345 w 347"/>
                    <a:gd name="T9" fmla="*/ 380 h 573"/>
                    <a:gd name="T10" fmla="*/ 347 w 347"/>
                    <a:gd name="T11" fmla="*/ 406 h 573"/>
                    <a:gd name="T12" fmla="*/ 303 w 347"/>
                    <a:gd name="T13" fmla="*/ 456 h 573"/>
                    <a:gd name="T14" fmla="*/ 294 w 347"/>
                    <a:gd name="T15" fmla="*/ 525 h 573"/>
                    <a:gd name="T16" fmla="*/ 209 w 347"/>
                    <a:gd name="T17" fmla="*/ 573 h 573"/>
                    <a:gd name="T18" fmla="*/ 170 w 347"/>
                    <a:gd name="T19" fmla="*/ 560 h 573"/>
                    <a:gd name="T20" fmla="*/ 83 w 347"/>
                    <a:gd name="T21" fmla="*/ 439 h 573"/>
                    <a:gd name="T22" fmla="*/ 108 w 347"/>
                    <a:gd name="T23" fmla="*/ 401 h 573"/>
                    <a:gd name="T24" fmla="*/ 73 w 347"/>
                    <a:gd name="T25" fmla="*/ 377 h 573"/>
                    <a:gd name="T26" fmla="*/ 0 w 347"/>
                    <a:gd name="T27" fmla="*/ 262 h 573"/>
                    <a:gd name="T28" fmla="*/ 6 w 347"/>
                    <a:gd name="T29" fmla="*/ 190 h 573"/>
                    <a:gd name="T30" fmla="*/ 57 w 347"/>
                    <a:gd name="T31" fmla="*/ 132 h 573"/>
                    <a:gd name="T32" fmla="*/ 44 w 347"/>
                    <a:gd name="T33" fmla="*/ 100 h 573"/>
                    <a:gd name="T34" fmla="*/ 110 w 347"/>
                    <a:gd name="T35" fmla="*/ 53 h 573"/>
                    <a:gd name="T36" fmla="*/ 88 w 347"/>
                    <a:gd name="T37" fmla="*/ 0 h 573"/>
                    <a:gd name="T38" fmla="*/ 88 w 347"/>
                    <a:gd name="T39"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7" h="573">
                      <a:moveTo>
                        <a:pt x="88" y="0"/>
                      </a:moveTo>
                      <a:lnTo>
                        <a:pt x="88" y="0"/>
                      </a:lnTo>
                      <a:lnTo>
                        <a:pt x="316" y="0"/>
                      </a:lnTo>
                      <a:lnTo>
                        <a:pt x="345" y="85"/>
                      </a:lnTo>
                      <a:lnTo>
                        <a:pt x="345" y="380"/>
                      </a:lnTo>
                      <a:lnTo>
                        <a:pt x="347" y="406"/>
                      </a:lnTo>
                      <a:lnTo>
                        <a:pt x="303" y="456"/>
                      </a:lnTo>
                      <a:lnTo>
                        <a:pt x="294" y="525"/>
                      </a:lnTo>
                      <a:lnTo>
                        <a:pt x="209" y="573"/>
                      </a:lnTo>
                      <a:lnTo>
                        <a:pt x="170" y="560"/>
                      </a:lnTo>
                      <a:lnTo>
                        <a:pt x="83" y="439"/>
                      </a:lnTo>
                      <a:lnTo>
                        <a:pt x="108" y="401"/>
                      </a:lnTo>
                      <a:lnTo>
                        <a:pt x="73" y="377"/>
                      </a:lnTo>
                      <a:lnTo>
                        <a:pt x="0" y="262"/>
                      </a:lnTo>
                      <a:lnTo>
                        <a:pt x="6" y="190"/>
                      </a:lnTo>
                      <a:lnTo>
                        <a:pt x="57" y="132"/>
                      </a:lnTo>
                      <a:lnTo>
                        <a:pt x="44" y="100"/>
                      </a:lnTo>
                      <a:lnTo>
                        <a:pt x="110" y="53"/>
                      </a:lnTo>
                      <a:lnTo>
                        <a:pt x="88" y="0"/>
                      </a:lnTo>
                      <a:lnTo>
                        <a:pt x="88"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3" name="Freeform 153">
                  <a:extLst>
                    <a:ext uri="{FF2B5EF4-FFF2-40B4-BE49-F238E27FC236}">
                      <a16:creationId xmlns:a16="http://schemas.microsoft.com/office/drawing/2014/main" id="{D7A58669-1A16-4636-BD7D-3A42961358FA}"/>
                    </a:ext>
                  </a:extLst>
                </p:cNvPr>
                <p:cNvSpPr>
                  <a:spLocks/>
                </p:cNvSpPr>
                <p:nvPr/>
              </p:nvSpPr>
              <p:spPr bwMode="auto">
                <a:xfrm>
                  <a:off x="3925" y="2211"/>
                  <a:ext cx="250" cy="393"/>
                </a:xfrm>
                <a:custGeom>
                  <a:avLst/>
                  <a:gdLst>
                    <a:gd name="T0" fmla="*/ 51 w 280"/>
                    <a:gd name="T1" fmla="*/ 0 h 440"/>
                    <a:gd name="T2" fmla="*/ 51 w 280"/>
                    <a:gd name="T3" fmla="*/ 0 h 440"/>
                    <a:gd name="T4" fmla="*/ 75 w 280"/>
                    <a:gd name="T5" fmla="*/ 14 h 440"/>
                    <a:gd name="T6" fmla="*/ 113 w 280"/>
                    <a:gd name="T7" fmla="*/ 2 h 440"/>
                    <a:gd name="T8" fmla="*/ 280 w 280"/>
                    <a:gd name="T9" fmla="*/ 2 h 440"/>
                    <a:gd name="T10" fmla="*/ 280 w 280"/>
                    <a:gd name="T11" fmla="*/ 285 h 440"/>
                    <a:gd name="T12" fmla="*/ 177 w 280"/>
                    <a:gd name="T13" fmla="*/ 406 h 440"/>
                    <a:gd name="T14" fmla="*/ 0 w 280"/>
                    <a:gd name="T15" fmla="*/ 440 h 440"/>
                    <a:gd name="T16" fmla="*/ 10 w 280"/>
                    <a:gd name="T17" fmla="*/ 371 h 440"/>
                    <a:gd name="T18" fmla="*/ 51 w 280"/>
                    <a:gd name="T19" fmla="*/ 328 h 440"/>
                    <a:gd name="T20" fmla="*/ 51 w 280"/>
                    <a:gd name="T21" fmla="*/ 0 h 440"/>
                    <a:gd name="T22" fmla="*/ 51 w 280"/>
                    <a:gd name="T23"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 h="440">
                      <a:moveTo>
                        <a:pt x="51" y="0"/>
                      </a:moveTo>
                      <a:lnTo>
                        <a:pt x="51" y="0"/>
                      </a:lnTo>
                      <a:lnTo>
                        <a:pt x="75" y="14"/>
                      </a:lnTo>
                      <a:lnTo>
                        <a:pt x="113" y="2"/>
                      </a:lnTo>
                      <a:lnTo>
                        <a:pt x="280" y="2"/>
                      </a:lnTo>
                      <a:lnTo>
                        <a:pt x="280" y="285"/>
                      </a:lnTo>
                      <a:lnTo>
                        <a:pt x="177" y="406"/>
                      </a:lnTo>
                      <a:lnTo>
                        <a:pt x="0" y="440"/>
                      </a:lnTo>
                      <a:lnTo>
                        <a:pt x="10" y="371"/>
                      </a:lnTo>
                      <a:lnTo>
                        <a:pt x="51" y="328"/>
                      </a:lnTo>
                      <a:lnTo>
                        <a:pt x="51" y="0"/>
                      </a:lnTo>
                      <a:lnTo>
                        <a:pt x="51"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4" name="Freeform 154">
                  <a:extLst>
                    <a:ext uri="{FF2B5EF4-FFF2-40B4-BE49-F238E27FC236}">
                      <a16:creationId xmlns:a16="http://schemas.microsoft.com/office/drawing/2014/main" id="{79B08828-C89C-4498-BD36-DDB338839EEB}"/>
                    </a:ext>
                  </a:extLst>
                </p:cNvPr>
                <p:cNvSpPr>
                  <a:spLocks/>
                </p:cNvSpPr>
                <p:nvPr/>
              </p:nvSpPr>
              <p:spPr bwMode="auto">
                <a:xfrm>
                  <a:off x="3925" y="2211"/>
                  <a:ext cx="250" cy="393"/>
                </a:xfrm>
                <a:custGeom>
                  <a:avLst/>
                  <a:gdLst>
                    <a:gd name="T0" fmla="*/ 51 w 280"/>
                    <a:gd name="T1" fmla="*/ 0 h 440"/>
                    <a:gd name="T2" fmla="*/ 51 w 280"/>
                    <a:gd name="T3" fmla="*/ 0 h 440"/>
                    <a:gd name="T4" fmla="*/ 75 w 280"/>
                    <a:gd name="T5" fmla="*/ 14 h 440"/>
                    <a:gd name="T6" fmla="*/ 113 w 280"/>
                    <a:gd name="T7" fmla="*/ 2 h 440"/>
                    <a:gd name="T8" fmla="*/ 280 w 280"/>
                    <a:gd name="T9" fmla="*/ 2 h 440"/>
                    <a:gd name="T10" fmla="*/ 280 w 280"/>
                    <a:gd name="T11" fmla="*/ 285 h 440"/>
                    <a:gd name="T12" fmla="*/ 177 w 280"/>
                    <a:gd name="T13" fmla="*/ 406 h 440"/>
                    <a:gd name="T14" fmla="*/ 0 w 280"/>
                    <a:gd name="T15" fmla="*/ 440 h 440"/>
                    <a:gd name="T16" fmla="*/ 10 w 280"/>
                    <a:gd name="T17" fmla="*/ 371 h 440"/>
                    <a:gd name="T18" fmla="*/ 51 w 280"/>
                    <a:gd name="T19" fmla="*/ 328 h 440"/>
                    <a:gd name="T20" fmla="*/ 51 w 280"/>
                    <a:gd name="T21" fmla="*/ 0 h 440"/>
                    <a:gd name="T22" fmla="*/ 51 w 280"/>
                    <a:gd name="T23"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 h="440">
                      <a:moveTo>
                        <a:pt x="51" y="0"/>
                      </a:moveTo>
                      <a:lnTo>
                        <a:pt x="51" y="0"/>
                      </a:lnTo>
                      <a:lnTo>
                        <a:pt x="75" y="14"/>
                      </a:lnTo>
                      <a:lnTo>
                        <a:pt x="113" y="2"/>
                      </a:lnTo>
                      <a:lnTo>
                        <a:pt x="280" y="2"/>
                      </a:lnTo>
                      <a:lnTo>
                        <a:pt x="280" y="285"/>
                      </a:lnTo>
                      <a:lnTo>
                        <a:pt x="177" y="406"/>
                      </a:lnTo>
                      <a:lnTo>
                        <a:pt x="0" y="440"/>
                      </a:lnTo>
                      <a:lnTo>
                        <a:pt x="10" y="371"/>
                      </a:lnTo>
                      <a:lnTo>
                        <a:pt x="51" y="328"/>
                      </a:lnTo>
                      <a:lnTo>
                        <a:pt x="51" y="0"/>
                      </a:lnTo>
                      <a:lnTo>
                        <a:pt x="51"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5" name="Freeform 155">
                  <a:extLst>
                    <a:ext uri="{FF2B5EF4-FFF2-40B4-BE49-F238E27FC236}">
                      <a16:creationId xmlns:a16="http://schemas.microsoft.com/office/drawing/2014/main" id="{48D0DC40-8940-4F44-B5AE-0076A2C4891E}"/>
                    </a:ext>
                  </a:extLst>
                </p:cNvPr>
                <p:cNvSpPr>
                  <a:spLocks/>
                </p:cNvSpPr>
                <p:nvPr/>
              </p:nvSpPr>
              <p:spPr bwMode="auto">
                <a:xfrm>
                  <a:off x="4175" y="2187"/>
                  <a:ext cx="343" cy="333"/>
                </a:xfrm>
                <a:custGeom>
                  <a:avLst/>
                  <a:gdLst>
                    <a:gd name="T0" fmla="*/ 0 w 386"/>
                    <a:gd name="T1" fmla="*/ 27 h 373"/>
                    <a:gd name="T2" fmla="*/ 0 w 386"/>
                    <a:gd name="T3" fmla="*/ 27 h 373"/>
                    <a:gd name="T4" fmla="*/ 145 w 386"/>
                    <a:gd name="T5" fmla="*/ 26 h 373"/>
                    <a:gd name="T6" fmla="*/ 200 w 386"/>
                    <a:gd name="T7" fmla="*/ 50 h 373"/>
                    <a:gd name="T8" fmla="*/ 281 w 386"/>
                    <a:gd name="T9" fmla="*/ 50 h 373"/>
                    <a:gd name="T10" fmla="*/ 386 w 386"/>
                    <a:gd name="T11" fmla="*/ 0 h 373"/>
                    <a:gd name="T12" fmla="*/ 386 w 386"/>
                    <a:gd name="T13" fmla="*/ 162 h 373"/>
                    <a:gd name="T14" fmla="*/ 371 w 386"/>
                    <a:gd name="T15" fmla="*/ 170 h 373"/>
                    <a:gd name="T16" fmla="*/ 319 w 386"/>
                    <a:gd name="T17" fmla="*/ 268 h 373"/>
                    <a:gd name="T18" fmla="*/ 291 w 386"/>
                    <a:gd name="T19" fmla="*/ 268 h 373"/>
                    <a:gd name="T20" fmla="*/ 197 w 386"/>
                    <a:gd name="T21" fmla="*/ 373 h 373"/>
                    <a:gd name="T22" fmla="*/ 166 w 386"/>
                    <a:gd name="T23" fmla="*/ 346 h 373"/>
                    <a:gd name="T24" fmla="*/ 118 w 386"/>
                    <a:gd name="T25" fmla="*/ 358 h 373"/>
                    <a:gd name="T26" fmla="*/ 0 w 386"/>
                    <a:gd name="T27" fmla="*/ 271 h 373"/>
                    <a:gd name="T28" fmla="*/ 0 w 386"/>
                    <a:gd name="T29" fmla="*/ 27 h 373"/>
                    <a:gd name="T30" fmla="*/ 0 w 386"/>
                    <a:gd name="T31" fmla="*/ 2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6" h="373">
                      <a:moveTo>
                        <a:pt x="0" y="27"/>
                      </a:moveTo>
                      <a:lnTo>
                        <a:pt x="0" y="27"/>
                      </a:lnTo>
                      <a:lnTo>
                        <a:pt x="145" y="26"/>
                      </a:lnTo>
                      <a:lnTo>
                        <a:pt x="200" y="50"/>
                      </a:lnTo>
                      <a:lnTo>
                        <a:pt x="281" y="50"/>
                      </a:lnTo>
                      <a:lnTo>
                        <a:pt x="386" y="0"/>
                      </a:lnTo>
                      <a:lnTo>
                        <a:pt x="386" y="162"/>
                      </a:lnTo>
                      <a:lnTo>
                        <a:pt x="371" y="170"/>
                      </a:lnTo>
                      <a:lnTo>
                        <a:pt x="319" y="268"/>
                      </a:lnTo>
                      <a:lnTo>
                        <a:pt x="291" y="268"/>
                      </a:lnTo>
                      <a:lnTo>
                        <a:pt x="197" y="373"/>
                      </a:lnTo>
                      <a:lnTo>
                        <a:pt x="166" y="346"/>
                      </a:lnTo>
                      <a:lnTo>
                        <a:pt x="118" y="358"/>
                      </a:lnTo>
                      <a:lnTo>
                        <a:pt x="0" y="271"/>
                      </a:lnTo>
                      <a:lnTo>
                        <a:pt x="0" y="27"/>
                      </a:lnTo>
                      <a:lnTo>
                        <a:pt x="0" y="27"/>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6" name="Freeform 156">
                  <a:extLst>
                    <a:ext uri="{FF2B5EF4-FFF2-40B4-BE49-F238E27FC236}">
                      <a16:creationId xmlns:a16="http://schemas.microsoft.com/office/drawing/2014/main" id="{E71D42B5-49DB-4AB4-B6B3-60EDA0BC481F}"/>
                    </a:ext>
                  </a:extLst>
                </p:cNvPr>
                <p:cNvSpPr>
                  <a:spLocks/>
                </p:cNvSpPr>
                <p:nvPr/>
              </p:nvSpPr>
              <p:spPr bwMode="auto">
                <a:xfrm>
                  <a:off x="4175" y="2187"/>
                  <a:ext cx="343" cy="333"/>
                </a:xfrm>
                <a:custGeom>
                  <a:avLst/>
                  <a:gdLst>
                    <a:gd name="T0" fmla="*/ 0 w 386"/>
                    <a:gd name="T1" fmla="*/ 27 h 373"/>
                    <a:gd name="T2" fmla="*/ 0 w 386"/>
                    <a:gd name="T3" fmla="*/ 27 h 373"/>
                    <a:gd name="T4" fmla="*/ 145 w 386"/>
                    <a:gd name="T5" fmla="*/ 26 h 373"/>
                    <a:gd name="T6" fmla="*/ 200 w 386"/>
                    <a:gd name="T7" fmla="*/ 50 h 373"/>
                    <a:gd name="T8" fmla="*/ 281 w 386"/>
                    <a:gd name="T9" fmla="*/ 50 h 373"/>
                    <a:gd name="T10" fmla="*/ 386 w 386"/>
                    <a:gd name="T11" fmla="*/ 0 h 373"/>
                    <a:gd name="T12" fmla="*/ 386 w 386"/>
                    <a:gd name="T13" fmla="*/ 162 h 373"/>
                    <a:gd name="T14" fmla="*/ 371 w 386"/>
                    <a:gd name="T15" fmla="*/ 170 h 373"/>
                    <a:gd name="T16" fmla="*/ 319 w 386"/>
                    <a:gd name="T17" fmla="*/ 268 h 373"/>
                    <a:gd name="T18" fmla="*/ 291 w 386"/>
                    <a:gd name="T19" fmla="*/ 268 h 373"/>
                    <a:gd name="T20" fmla="*/ 197 w 386"/>
                    <a:gd name="T21" fmla="*/ 373 h 373"/>
                    <a:gd name="T22" fmla="*/ 166 w 386"/>
                    <a:gd name="T23" fmla="*/ 346 h 373"/>
                    <a:gd name="T24" fmla="*/ 118 w 386"/>
                    <a:gd name="T25" fmla="*/ 358 h 373"/>
                    <a:gd name="T26" fmla="*/ 0 w 386"/>
                    <a:gd name="T27" fmla="*/ 271 h 373"/>
                    <a:gd name="T28" fmla="*/ 0 w 386"/>
                    <a:gd name="T29" fmla="*/ 27 h 373"/>
                    <a:gd name="T30" fmla="*/ 0 w 386"/>
                    <a:gd name="T31" fmla="*/ 2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6" h="373">
                      <a:moveTo>
                        <a:pt x="0" y="27"/>
                      </a:moveTo>
                      <a:lnTo>
                        <a:pt x="0" y="27"/>
                      </a:lnTo>
                      <a:lnTo>
                        <a:pt x="145" y="26"/>
                      </a:lnTo>
                      <a:lnTo>
                        <a:pt x="200" y="50"/>
                      </a:lnTo>
                      <a:lnTo>
                        <a:pt x="281" y="50"/>
                      </a:lnTo>
                      <a:lnTo>
                        <a:pt x="386" y="0"/>
                      </a:lnTo>
                      <a:lnTo>
                        <a:pt x="386" y="162"/>
                      </a:lnTo>
                      <a:lnTo>
                        <a:pt x="371" y="170"/>
                      </a:lnTo>
                      <a:lnTo>
                        <a:pt x="319" y="268"/>
                      </a:lnTo>
                      <a:lnTo>
                        <a:pt x="291" y="268"/>
                      </a:lnTo>
                      <a:lnTo>
                        <a:pt x="197" y="373"/>
                      </a:lnTo>
                      <a:lnTo>
                        <a:pt x="166" y="346"/>
                      </a:lnTo>
                      <a:lnTo>
                        <a:pt x="118" y="358"/>
                      </a:lnTo>
                      <a:lnTo>
                        <a:pt x="0" y="271"/>
                      </a:lnTo>
                      <a:lnTo>
                        <a:pt x="0" y="27"/>
                      </a:lnTo>
                      <a:lnTo>
                        <a:pt x="0" y="27"/>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7" name="Freeform 157">
                  <a:extLst>
                    <a:ext uri="{FF2B5EF4-FFF2-40B4-BE49-F238E27FC236}">
                      <a16:creationId xmlns:a16="http://schemas.microsoft.com/office/drawing/2014/main" id="{2B654290-1B3B-439C-B5C2-987933138C00}"/>
                    </a:ext>
                  </a:extLst>
                </p:cNvPr>
                <p:cNvSpPr>
                  <a:spLocks/>
                </p:cNvSpPr>
                <p:nvPr/>
              </p:nvSpPr>
              <p:spPr bwMode="auto">
                <a:xfrm>
                  <a:off x="1752" y="1498"/>
                  <a:ext cx="938" cy="451"/>
                </a:xfrm>
                <a:custGeom>
                  <a:avLst/>
                  <a:gdLst>
                    <a:gd name="T0" fmla="*/ 2 w 1053"/>
                    <a:gd name="T1" fmla="*/ 0 h 506"/>
                    <a:gd name="T2" fmla="*/ 2 w 1053"/>
                    <a:gd name="T3" fmla="*/ 0 h 506"/>
                    <a:gd name="T4" fmla="*/ 1053 w 1053"/>
                    <a:gd name="T5" fmla="*/ 1 h 506"/>
                    <a:gd name="T6" fmla="*/ 1053 w 1053"/>
                    <a:gd name="T7" fmla="*/ 439 h 506"/>
                    <a:gd name="T8" fmla="*/ 431 w 1053"/>
                    <a:gd name="T9" fmla="*/ 439 h 506"/>
                    <a:gd name="T10" fmla="*/ 431 w 1053"/>
                    <a:gd name="T11" fmla="*/ 466 h 506"/>
                    <a:gd name="T12" fmla="*/ 283 w 1053"/>
                    <a:gd name="T13" fmla="*/ 506 h 506"/>
                    <a:gd name="T14" fmla="*/ 206 w 1053"/>
                    <a:gd name="T15" fmla="*/ 365 h 506"/>
                    <a:gd name="T16" fmla="*/ 151 w 1053"/>
                    <a:gd name="T17" fmla="*/ 387 h 506"/>
                    <a:gd name="T18" fmla="*/ 130 w 1053"/>
                    <a:gd name="T19" fmla="*/ 358 h 506"/>
                    <a:gd name="T20" fmla="*/ 161 w 1053"/>
                    <a:gd name="T21" fmla="*/ 283 h 506"/>
                    <a:gd name="T22" fmla="*/ 0 w 1053"/>
                    <a:gd name="T23" fmla="*/ 127 h 506"/>
                    <a:gd name="T24" fmla="*/ 2 w 1053"/>
                    <a:gd name="T25" fmla="*/ 0 h 506"/>
                    <a:gd name="T26" fmla="*/ 2 w 1053"/>
                    <a:gd name="T27" fmla="*/ 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3" h="506">
                      <a:moveTo>
                        <a:pt x="2" y="0"/>
                      </a:moveTo>
                      <a:lnTo>
                        <a:pt x="2" y="0"/>
                      </a:lnTo>
                      <a:lnTo>
                        <a:pt x="1053" y="1"/>
                      </a:lnTo>
                      <a:lnTo>
                        <a:pt x="1053" y="439"/>
                      </a:lnTo>
                      <a:lnTo>
                        <a:pt x="431" y="439"/>
                      </a:lnTo>
                      <a:lnTo>
                        <a:pt x="431" y="466"/>
                      </a:lnTo>
                      <a:lnTo>
                        <a:pt x="283" y="506"/>
                      </a:lnTo>
                      <a:lnTo>
                        <a:pt x="206" y="365"/>
                      </a:lnTo>
                      <a:lnTo>
                        <a:pt x="151" y="387"/>
                      </a:lnTo>
                      <a:lnTo>
                        <a:pt x="130" y="358"/>
                      </a:lnTo>
                      <a:lnTo>
                        <a:pt x="161" y="283"/>
                      </a:lnTo>
                      <a:lnTo>
                        <a:pt x="0" y="127"/>
                      </a:lnTo>
                      <a:lnTo>
                        <a:pt x="2" y="0"/>
                      </a:lnTo>
                      <a:lnTo>
                        <a:pt x="2"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8" name="Freeform 158">
                  <a:extLst>
                    <a:ext uri="{FF2B5EF4-FFF2-40B4-BE49-F238E27FC236}">
                      <a16:creationId xmlns:a16="http://schemas.microsoft.com/office/drawing/2014/main" id="{C446C357-E6BA-4E35-BD51-29BA2EA1CC09}"/>
                    </a:ext>
                  </a:extLst>
                </p:cNvPr>
                <p:cNvSpPr>
                  <a:spLocks/>
                </p:cNvSpPr>
                <p:nvPr/>
              </p:nvSpPr>
              <p:spPr bwMode="auto">
                <a:xfrm>
                  <a:off x="1752" y="1498"/>
                  <a:ext cx="938" cy="451"/>
                </a:xfrm>
                <a:custGeom>
                  <a:avLst/>
                  <a:gdLst>
                    <a:gd name="T0" fmla="*/ 2 w 1053"/>
                    <a:gd name="T1" fmla="*/ 0 h 506"/>
                    <a:gd name="T2" fmla="*/ 2 w 1053"/>
                    <a:gd name="T3" fmla="*/ 0 h 506"/>
                    <a:gd name="T4" fmla="*/ 1053 w 1053"/>
                    <a:gd name="T5" fmla="*/ 1 h 506"/>
                    <a:gd name="T6" fmla="*/ 1053 w 1053"/>
                    <a:gd name="T7" fmla="*/ 439 h 506"/>
                    <a:gd name="T8" fmla="*/ 431 w 1053"/>
                    <a:gd name="T9" fmla="*/ 439 h 506"/>
                    <a:gd name="T10" fmla="*/ 431 w 1053"/>
                    <a:gd name="T11" fmla="*/ 466 h 506"/>
                    <a:gd name="T12" fmla="*/ 283 w 1053"/>
                    <a:gd name="T13" fmla="*/ 506 h 506"/>
                    <a:gd name="T14" fmla="*/ 206 w 1053"/>
                    <a:gd name="T15" fmla="*/ 365 h 506"/>
                    <a:gd name="T16" fmla="*/ 151 w 1053"/>
                    <a:gd name="T17" fmla="*/ 387 h 506"/>
                    <a:gd name="T18" fmla="*/ 130 w 1053"/>
                    <a:gd name="T19" fmla="*/ 358 h 506"/>
                    <a:gd name="T20" fmla="*/ 161 w 1053"/>
                    <a:gd name="T21" fmla="*/ 283 h 506"/>
                    <a:gd name="T22" fmla="*/ 0 w 1053"/>
                    <a:gd name="T23" fmla="*/ 127 h 506"/>
                    <a:gd name="T24" fmla="*/ 2 w 1053"/>
                    <a:gd name="T25" fmla="*/ 0 h 506"/>
                    <a:gd name="T26" fmla="*/ 2 w 1053"/>
                    <a:gd name="T27" fmla="*/ 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3" h="506">
                      <a:moveTo>
                        <a:pt x="2" y="0"/>
                      </a:moveTo>
                      <a:lnTo>
                        <a:pt x="2" y="0"/>
                      </a:lnTo>
                      <a:lnTo>
                        <a:pt x="1053" y="1"/>
                      </a:lnTo>
                      <a:lnTo>
                        <a:pt x="1053" y="439"/>
                      </a:lnTo>
                      <a:lnTo>
                        <a:pt x="431" y="439"/>
                      </a:lnTo>
                      <a:lnTo>
                        <a:pt x="431" y="466"/>
                      </a:lnTo>
                      <a:lnTo>
                        <a:pt x="283" y="506"/>
                      </a:lnTo>
                      <a:lnTo>
                        <a:pt x="206" y="365"/>
                      </a:lnTo>
                      <a:lnTo>
                        <a:pt x="151" y="387"/>
                      </a:lnTo>
                      <a:lnTo>
                        <a:pt x="130" y="358"/>
                      </a:lnTo>
                      <a:lnTo>
                        <a:pt x="161" y="283"/>
                      </a:lnTo>
                      <a:lnTo>
                        <a:pt x="0" y="127"/>
                      </a:lnTo>
                      <a:lnTo>
                        <a:pt x="2" y="0"/>
                      </a:lnTo>
                      <a:lnTo>
                        <a:pt x="2"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9" name="Freeform 159">
                  <a:extLst>
                    <a:ext uri="{FF2B5EF4-FFF2-40B4-BE49-F238E27FC236}">
                      <a16:creationId xmlns:a16="http://schemas.microsoft.com/office/drawing/2014/main" id="{CB896842-4CA1-4AA1-B9DA-1167CEE393F8}"/>
                    </a:ext>
                  </a:extLst>
                </p:cNvPr>
                <p:cNvSpPr>
                  <a:spLocks/>
                </p:cNvSpPr>
                <p:nvPr/>
              </p:nvSpPr>
              <p:spPr bwMode="auto">
                <a:xfrm>
                  <a:off x="2131" y="1890"/>
                  <a:ext cx="559" cy="393"/>
                </a:xfrm>
                <a:custGeom>
                  <a:avLst/>
                  <a:gdLst>
                    <a:gd name="T0" fmla="*/ 0 w 627"/>
                    <a:gd name="T1" fmla="*/ 0 h 440"/>
                    <a:gd name="T2" fmla="*/ 0 w 627"/>
                    <a:gd name="T3" fmla="*/ 0 h 440"/>
                    <a:gd name="T4" fmla="*/ 627 w 627"/>
                    <a:gd name="T5" fmla="*/ 0 h 440"/>
                    <a:gd name="T6" fmla="*/ 627 w 627"/>
                    <a:gd name="T7" fmla="*/ 440 h 440"/>
                    <a:gd name="T8" fmla="*/ 0 w 627"/>
                    <a:gd name="T9" fmla="*/ 440 h 440"/>
                    <a:gd name="T10" fmla="*/ 0 w 627"/>
                    <a:gd name="T11" fmla="*/ 0 h 440"/>
                  </a:gdLst>
                  <a:ahLst/>
                  <a:cxnLst>
                    <a:cxn ang="0">
                      <a:pos x="T0" y="T1"/>
                    </a:cxn>
                    <a:cxn ang="0">
                      <a:pos x="T2" y="T3"/>
                    </a:cxn>
                    <a:cxn ang="0">
                      <a:pos x="T4" y="T5"/>
                    </a:cxn>
                    <a:cxn ang="0">
                      <a:pos x="T6" y="T7"/>
                    </a:cxn>
                    <a:cxn ang="0">
                      <a:pos x="T8" y="T9"/>
                    </a:cxn>
                    <a:cxn ang="0">
                      <a:pos x="T10" y="T11"/>
                    </a:cxn>
                  </a:cxnLst>
                  <a:rect l="0" t="0" r="r" b="b"/>
                  <a:pathLst>
                    <a:path w="627" h="440">
                      <a:moveTo>
                        <a:pt x="0" y="0"/>
                      </a:moveTo>
                      <a:lnTo>
                        <a:pt x="0" y="0"/>
                      </a:lnTo>
                      <a:lnTo>
                        <a:pt x="627" y="0"/>
                      </a:lnTo>
                      <a:lnTo>
                        <a:pt x="627" y="440"/>
                      </a:lnTo>
                      <a:lnTo>
                        <a:pt x="0" y="440"/>
                      </a:lnTo>
                      <a:lnTo>
                        <a:pt x="0"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0" name="Freeform 160">
                  <a:extLst>
                    <a:ext uri="{FF2B5EF4-FFF2-40B4-BE49-F238E27FC236}">
                      <a16:creationId xmlns:a16="http://schemas.microsoft.com/office/drawing/2014/main" id="{1D480139-7D7C-4EA7-848A-C86540211AE2}"/>
                    </a:ext>
                  </a:extLst>
                </p:cNvPr>
                <p:cNvSpPr>
                  <a:spLocks/>
                </p:cNvSpPr>
                <p:nvPr/>
              </p:nvSpPr>
              <p:spPr bwMode="auto">
                <a:xfrm>
                  <a:off x="2131" y="1890"/>
                  <a:ext cx="559" cy="393"/>
                </a:xfrm>
                <a:custGeom>
                  <a:avLst/>
                  <a:gdLst>
                    <a:gd name="T0" fmla="*/ 0 w 627"/>
                    <a:gd name="T1" fmla="*/ 0 h 440"/>
                    <a:gd name="T2" fmla="*/ 0 w 627"/>
                    <a:gd name="T3" fmla="*/ 0 h 440"/>
                    <a:gd name="T4" fmla="*/ 627 w 627"/>
                    <a:gd name="T5" fmla="*/ 0 h 440"/>
                    <a:gd name="T6" fmla="*/ 627 w 627"/>
                    <a:gd name="T7" fmla="*/ 440 h 440"/>
                    <a:gd name="T8" fmla="*/ 0 w 627"/>
                    <a:gd name="T9" fmla="*/ 440 h 440"/>
                    <a:gd name="T10" fmla="*/ 0 w 627"/>
                    <a:gd name="T11" fmla="*/ 0 h 440"/>
                  </a:gdLst>
                  <a:ahLst/>
                  <a:cxnLst>
                    <a:cxn ang="0">
                      <a:pos x="T0" y="T1"/>
                    </a:cxn>
                    <a:cxn ang="0">
                      <a:pos x="T2" y="T3"/>
                    </a:cxn>
                    <a:cxn ang="0">
                      <a:pos x="T4" y="T5"/>
                    </a:cxn>
                    <a:cxn ang="0">
                      <a:pos x="T6" y="T7"/>
                    </a:cxn>
                    <a:cxn ang="0">
                      <a:pos x="T8" y="T9"/>
                    </a:cxn>
                    <a:cxn ang="0">
                      <a:pos x="T10" y="T11"/>
                    </a:cxn>
                  </a:cxnLst>
                  <a:rect l="0" t="0" r="r" b="b"/>
                  <a:pathLst>
                    <a:path w="627" h="440">
                      <a:moveTo>
                        <a:pt x="0" y="0"/>
                      </a:moveTo>
                      <a:lnTo>
                        <a:pt x="0" y="0"/>
                      </a:lnTo>
                      <a:lnTo>
                        <a:pt x="627" y="0"/>
                      </a:lnTo>
                      <a:lnTo>
                        <a:pt x="627" y="440"/>
                      </a:lnTo>
                      <a:lnTo>
                        <a:pt x="0" y="440"/>
                      </a:lnTo>
                      <a:lnTo>
                        <a:pt x="0" y="0"/>
                      </a:lnTo>
                      <a:close/>
                    </a:path>
                  </a:pathLst>
                </a:cu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1" name="Freeform 161">
                  <a:extLst>
                    <a:ext uri="{FF2B5EF4-FFF2-40B4-BE49-F238E27FC236}">
                      <a16:creationId xmlns:a16="http://schemas.microsoft.com/office/drawing/2014/main" id="{1D9A2DD3-AC24-4388-A01F-067B898EBE38}"/>
                    </a:ext>
                  </a:extLst>
                </p:cNvPr>
                <p:cNvSpPr>
                  <a:spLocks/>
                </p:cNvSpPr>
                <p:nvPr/>
              </p:nvSpPr>
              <p:spPr bwMode="auto">
                <a:xfrm>
                  <a:off x="2690" y="1498"/>
                  <a:ext cx="581" cy="297"/>
                </a:xfrm>
                <a:custGeom>
                  <a:avLst/>
                  <a:gdLst>
                    <a:gd name="T0" fmla="*/ 0 w 653"/>
                    <a:gd name="T1" fmla="*/ 1 h 333"/>
                    <a:gd name="T2" fmla="*/ 0 w 653"/>
                    <a:gd name="T3" fmla="*/ 1 h 333"/>
                    <a:gd name="T4" fmla="*/ 588 w 653"/>
                    <a:gd name="T5" fmla="*/ 0 h 333"/>
                    <a:gd name="T6" fmla="*/ 643 w 653"/>
                    <a:gd name="T7" fmla="*/ 250 h 333"/>
                    <a:gd name="T8" fmla="*/ 653 w 653"/>
                    <a:gd name="T9" fmla="*/ 333 h 333"/>
                    <a:gd name="T10" fmla="*/ 0 w 653"/>
                    <a:gd name="T11" fmla="*/ 332 h 333"/>
                    <a:gd name="T12" fmla="*/ 0 w 653"/>
                    <a:gd name="T13" fmla="*/ 1 h 333"/>
                    <a:gd name="T14" fmla="*/ 0 w 653"/>
                    <a:gd name="T15" fmla="*/ 1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3" h="333">
                      <a:moveTo>
                        <a:pt x="0" y="1"/>
                      </a:moveTo>
                      <a:lnTo>
                        <a:pt x="0" y="1"/>
                      </a:lnTo>
                      <a:lnTo>
                        <a:pt x="588" y="0"/>
                      </a:lnTo>
                      <a:lnTo>
                        <a:pt x="643" y="250"/>
                      </a:lnTo>
                      <a:lnTo>
                        <a:pt x="653" y="333"/>
                      </a:lnTo>
                      <a:lnTo>
                        <a:pt x="0" y="332"/>
                      </a:lnTo>
                      <a:lnTo>
                        <a:pt x="0" y="1"/>
                      </a:lnTo>
                      <a:lnTo>
                        <a:pt x="0" y="1"/>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2" name="Freeform 162">
                  <a:extLst>
                    <a:ext uri="{FF2B5EF4-FFF2-40B4-BE49-F238E27FC236}">
                      <a16:creationId xmlns:a16="http://schemas.microsoft.com/office/drawing/2014/main" id="{B58A9015-9667-43DE-8083-59ED4BCC453E}"/>
                    </a:ext>
                  </a:extLst>
                </p:cNvPr>
                <p:cNvSpPr>
                  <a:spLocks/>
                </p:cNvSpPr>
                <p:nvPr/>
              </p:nvSpPr>
              <p:spPr bwMode="auto">
                <a:xfrm>
                  <a:off x="2690" y="1498"/>
                  <a:ext cx="581" cy="297"/>
                </a:xfrm>
                <a:custGeom>
                  <a:avLst/>
                  <a:gdLst>
                    <a:gd name="T0" fmla="*/ 0 w 653"/>
                    <a:gd name="T1" fmla="*/ 1 h 333"/>
                    <a:gd name="T2" fmla="*/ 0 w 653"/>
                    <a:gd name="T3" fmla="*/ 1 h 333"/>
                    <a:gd name="T4" fmla="*/ 588 w 653"/>
                    <a:gd name="T5" fmla="*/ 0 h 333"/>
                    <a:gd name="T6" fmla="*/ 643 w 653"/>
                    <a:gd name="T7" fmla="*/ 250 h 333"/>
                    <a:gd name="T8" fmla="*/ 653 w 653"/>
                    <a:gd name="T9" fmla="*/ 333 h 333"/>
                    <a:gd name="T10" fmla="*/ 0 w 653"/>
                    <a:gd name="T11" fmla="*/ 332 h 333"/>
                    <a:gd name="T12" fmla="*/ 0 w 653"/>
                    <a:gd name="T13" fmla="*/ 1 h 333"/>
                    <a:gd name="T14" fmla="*/ 0 w 653"/>
                    <a:gd name="T15" fmla="*/ 1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3" h="333">
                      <a:moveTo>
                        <a:pt x="0" y="1"/>
                      </a:moveTo>
                      <a:lnTo>
                        <a:pt x="0" y="1"/>
                      </a:lnTo>
                      <a:lnTo>
                        <a:pt x="588" y="0"/>
                      </a:lnTo>
                      <a:lnTo>
                        <a:pt x="643" y="250"/>
                      </a:lnTo>
                      <a:lnTo>
                        <a:pt x="653" y="333"/>
                      </a:lnTo>
                      <a:lnTo>
                        <a:pt x="0" y="332"/>
                      </a:lnTo>
                      <a:lnTo>
                        <a:pt x="0" y="1"/>
                      </a:lnTo>
                      <a:lnTo>
                        <a:pt x="0" y="1"/>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3" name="Freeform 163">
                  <a:extLst>
                    <a:ext uri="{FF2B5EF4-FFF2-40B4-BE49-F238E27FC236}">
                      <a16:creationId xmlns:a16="http://schemas.microsoft.com/office/drawing/2014/main" id="{F2112865-E747-4B30-8377-2500B6F0A18C}"/>
                    </a:ext>
                  </a:extLst>
                </p:cNvPr>
                <p:cNvSpPr>
                  <a:spLocks/>
                </p:cNvSpPr>
                <p:nvPr/>
              </p:nvSpPr>
              <p:spPr bwMode="auto">
                <a:xfrm>
                  <a:off x="2690" y="2092"/>
                  <a:ext cx="688" cy="298"/>
                </a:xfrm>
                <a:custGeom>
                  <a:avLst/>
                  <a:gdLst>
                    <a:gd name="T0" fmla="*/ 0 w 773"/>
                    <a:gd name="T1" fmla="*/ 0 h 334"/>
                    <a:gd name="T2" fmla="*/ 0 w 773"/>
                    <a:gd name="T3" fmla="*/ 0 h 334"/>
                    <a:gd name="T4" fmla="*/ 477 w 773"/>
                    <a:gd name="T5" fmla="*/ 0 h 334"/>
                    <a:gd name="T6" fmla="*/ 526 w 773"/>
                    <a:gd name="T7" fmla="*/ 31 h 334"/>
                    <a:gd name="T8" fmla="*/ 636 w 773"/>
                    <a:gd name="T9" fmla="*/ 57 h 334"/>
                    <a:gd name="T10" fmla="*/ 708 w 773"/>
                    <a:gd name="T11" fmla="*/ 253 h 334"/>
                    <a:gd name="T12" fmla="*/ 773 w 773"/>
                    <a:gd name="T13" fmla="*/ 334 h 334"/>
                    <a:gd name="T14" fmla="*/ 164 w 773"/>
                    <a:gd name="T15" fmla="*/ 332 h 334"/>
                    <a:gd name="T16" fmla="*/ 164 w 773"/>
                    <a:gd name="T17" fmla="*/ 213 h 334"/>
                    <a:gd name="T18" fmla="*/ 0 w 773"/>
                    <a:gd name="T19" fmla="*/ 215 h 334"/>
                    <a:gd name="T20" fmla="*/ 0 w 773"/>
                    <a:gd name="T21" fmla="*/ 0 h 334"/>
                    <a:gd name="T22" fmla="*/ 0 w 773"/>
                    <a:gd name="T23"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3" h="334">
                      <a:moveTo>
                        <a:pt x="0" y="0"/>
                      </a:moveTo>
                      <a:lnTo>
                        <a:pt x="0" y="0"/>
                      </a:lnTo>
                      <a:lnTo>
                        <a:pt x="477" y="0"/>
                      </a:lnTo>
                      <a:lnTo>
                        <a:pt x="526" y="31"/>
                      </a:lnTo>
                      <a:lnTo>
                        <a:pt x="636" y="57"/>
                      </a:lnTo>
                      <a:lnTo>
                        <a:pt x="708" y="253"/>
                      </a:lnTo>
                      <a:lnTo>
                        <a:pt x="773" y="334"/>
                      </a:lnTo>
                      <a:lnTo>
                        <a:pt x="164" y="332"/>
                      </a:lnTo>
                      <a:lnTo>
                        <a:pt x="164" y="213"/>
                      </a:lnTo>
                      <a:lnTo>
                        <a:pt x="0" y="215"/>
                      </a:lnTo>
                      <a:lnTo>
                        <a:pt x="0" y="0"/>
                      </a:lnTo>
                      <a:lnTo>
                        <a:pt x="0"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4" name="Freeform 164">
                  <a:extLst>
                    <a:ext uri="{FF2B5EF4-FFF2-40B4-BE49-F238E27FC236}">
                      <a16:creationId xmlns:a16="http://schemas.microsoft.com/office/drawing/2014/main" id="{B4CC50AE-01B4-43BE-9A7C-8EA570BDFC70}"/>
                    </a:ext>
                  </a:extLst>
                </p:cNvPr>
                <p:cNvSpPr>
                  <a:spLocks/>
                </p:cNvSpPr>
                <p:nvPr/>
              </p:nvSpPr>
              <p:spPr bwMode="auto">
                <a:xfrm>
                  <a:off x="2690" y="2092"/>
                  <a:ext cx="688" cy="298"/>
                </a:xfrm>
                <a:custGeom>
                  <a:avLst/>
                  <a:gdLst>
                    <a:gd name="T0" fmla="*/ 0 w 773"/>
                    <a:gd name="T1" fmla="*/ 0 h 334"/>
                    <a:gd name="T2" fmla="*/ 0 w 773"/>
                    <a:gd name="T3" fmla="*/ 0 h 334"/>
                    <a:gd name="T4" fmla="*/ 477 w 773"/>
                    <a:gd name="T5" fmla="*/ 0 h 334"/>
                    <a:gd name="T6" fmla="*/ 526 w 773"/>
                    <a:gd name="T7" fmla="*/ 31 h 334"/>
                    <a:gd name="T8" fmla="*/ 636 w 773"/>
                    <a:gd name="T9" fmla="*/ 57 h 334"/>
                    <a:gd name="T10" fmla="*/ 708 w 773"/>
                    <a:gd name="T11" fmla="*/ 253 h 334"/>
                    <a:gd name="T12" fmla="*/ 773 w 773"/>
                    <a:gd name="T13" fmla="*/ 334 h 334"/>
                    <a:gd name="T14" fmla="*/ 164 w 773"/>
                    <a:gd name="T15" fmla="*/ 332 h 334"/>
                    <a:gd name="T16" fmla="*/ 164 w 773"/>
                    <a:gd name="T17" fmla="*/ 213 h 334"/>
                    <a:gd name="T18" fmla="*/ 0 w 773"/>
                    <a:gd name="T19" fmla="*/ 215 h 334"/>
                    <a:gd name="T20" fmla="*/ 0 w 773"/>
                    <a:gd name="T21" fmla="*/ 0 h 334"/>
                    <a:gd name="T22" fmla="*/ 0 w 773"/>
                    <a:gd name="T23"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3" h="334">
                      <a:moveTo>
                        <a:pt x="0" y="0"/>
                      </a:moveTo>
                      <a:lnTo>
                        <a:pt x="0" y="0"/>
                      </a:lnTo>
                      <a:lnTo>
                        <a:pt x="477" y="0"/>
                      </a:lnTo>
                      <a:lnTo>
                        <a:pt x="526" y="31"/>
                      </a:lnTo>
                      <a:lnTo>
                        <a:pt x="636" y="57"/>
                      </a:lnTo>
                      <a:lnTo>
                        <a:pt x="708" y="253"/>
                      </a:lnTo>
                      <a:lnTo>
                        <a:pt x="773" y="334"/>
                      </a:lnTo>
                      <a:lnTo>
                        <a:pt x="164" y="332"/>
                      </a:lnTo>
                      <a:lnTo>
                        <a:pt x="164" y="213"/>
                      </a:lnTo>
                      <a:lnTo>
                        <a:pt x="0" y="215"/>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5" name="Freeform 165">
                  <a:extLst>
                    <a:ext uri="{FF2B5EF4-FFF2-40B4-BE49-F238E27FC236}">
                      <a16:creationId xmlns:a16="http://schemas.microsoft.com/office/drawing/2014/main" id="{69BF75F4-A22F-425E-A7A7-CE7D54ACA72A}"/>
                    </a:ext>
                  </a:extLst>
                </p:cNvPr>
                <p:cNvSpPr>
                  <a:spLocks/>
                </p:cNvSpPr>
                <p:nvPr/>
              </p:nvSpPr>
              <p:spPr bwMode="auto">
                <a:xfrm>
                  <a:off x="2298" y="2283"/>
                  <a:ext cx="534" cy="379"/>
                </a:xfrm>
                <a:custGeom>
                  <a:avLst/>
                  <a:gdLst>
                    <a:gd name="T0" fmla="*/ 0 w 600"/>
                    <a:gd name="T1" fmla="*/ 0 h 426"/>
                    <a:gd name="T2" fmla="*/ 0 w 600"/>
                    <a:gd name="T3" fmla="*/ 0 h 426"/>
                    <a:gd name="T4" fmla="*/ 600 w 600"/>
                    <a:gd name="T5" fmla="*/ 0 h 426"/>
                    <a:gd name="T6" fmla="*/ 600 w 600"/>
                    <a:gd name="T7" fmla="*/ 426 h 426"/>
                    <a:gd name="T8" fmla="*/ 0 w 600"/>
                    <a:gd name="T9" fmla="*/ 426 h 426"/>
                    <a:gd name="T10" fmla="*/ 0 w 600"/>
                    <a:gd name="T11" fmla="*/ 0 h 426"/>
                  </a:gdLst>
                  <a:ahLst/>
                  <a:cxnLst>
                    <a:cxn ang="0">
                      <a:pos x="T0" y="T1"/>
                    </a:cxn>
                    <a:cxn ang="0">
                      <a:pos x="T2" y="T3"/>
                    </a:cxn>
                    <a:cxn ang="0">
                      <a:pos x="T4" y="T5"/>
                    </a:cxn>
                    <a:cxn ang="0">
                      <a:pos x="T6" y="T7"/>
                    </a:cxn>
                    <a:cxn ang="0">
                      <a:pos x="T8" y="T9"/>
                    </a:cxn>
                    <a:cxn ang="0">
                      <a:pos x="T10" y="T11"/>
                    </a:cxn>
                  </a:cxnLst>
                  <a:rect l="0" t="0" r="r" b="b"/>
                  <a:pathLst>
                    <a:path w="600" h="426">
                      <a:moveTo>
                        <a:pt x="0" y="0"/>
                      </a:moveTo>
                      <a:lnTo>
                        <a:pt x="0" y="0"/>
                      </a:lnTo>
                      <a:lnTo>
                        <a:pt x="600" y="0"/>
                      </a:lnTo>
                      <a:lnTo>
                        <a:pt x="600" y="426"/>
                      </a:lnTo>
                      <a:lnTo>
                        <a:pt x="0" y="426"/>
                      </a:lnTo>
                      <a:lnTo>
                        <a:pt x="0"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6" name="Freeform 166">
                  <a:extLst>
                    <a:ext uri="{FF2B5EF4-FFF2-40B4-BE49-F238E27FC236}">
                      <a16:creationId xmlns:a16="http://schemas.microsoft.com/office/drawing/2014/main" id="{74850BBA-E41C-4E7C-AB6D-D4BE19D63AF2}"/>
                    </a:ext>
                  </a:extLst>
                </p:cNvPr>
                <p:cNvSpPr>
                  <a:spLocks/>
                </p:cNvSpPr>
                <p:nvPr/>
              </p:nvSpPr>
              <p:spPr bwMode="auto">
                <a:xfrm>
                  <a:off x="2298" y="2283"/>
                  <a:ext cx="534" cy="379"/>
                </a:xfrm>
                <a:custGeom>
                  <a:avLst/>
                  <a:gdLst>
                    <a:gd name="T0" fmla="*/ 0 w 600"/>
                    <a:gd name="T1" fmla="*/ 0 h 426"/>
                    <a:gd name="T2" fmla="*/ 0 w 600"/>
                    <a:gd name="T3" fmla="*/ 0 h 426"/>
                    <a:gd name="T4" fmla="*/ 600 w 600"/>
                    <a:gd name="T5" fmla="*/ 0 h 426"/>
                    <a:gd name="T6" fmla="*/ 600 w 600"/>
                    <a:gd name="T7" fmla="*/ 426 h 426"/>
                    <a:gd name="T8" fmla="*/ 0 w 600"/>
                    <a:gd name="T9" fmla="*/ 426 h 426"/>
                    <a:gd name="T10" fmla="*/ 0 w 600"/>
                    <a:gd name="T11" fmla="*/ 0 h 426"/>
                  </a:gdLst>
                  <a:ahLst/>
                  <a:cxnLst>
                    <a:cxn ang="0">
                      <a:pos x="T0" y="T1"/>
                    </a:cxn>
                    <a:cxn ang="0">
                      <a:pos x="T2" y="T3"/>
                    </a:cxn>
                    <a:cxn ang="0">
                      <a:pos x="T4" y="T5"/>
                    </a:cxn>
                    <a:cxn ang="0">
                      <a:pos x="T6" y="T7"/>
                    </a:cxn>
                    <a:cxn ang="0">
                      <a:pos x="T8" y="T9"/>
                    </a:cxn>
                    <a:cxn ang="0">
                      <a:pos x="T10" y="T11"/>
                    </a:cxn>
                  </a:cxnLst>
                  <a:rect l="0" t="0" r="r" b="b"/>
                  <a:pathLst>
                    <a:path w="600" h="426">
                      <a:moveTo>
                        <a:pt x="0" y="0"/>
                      </a:moveTo>
                      <a:lnTo>
                        <a:pt x="0" y="0"/>
                      </a:lnTo>
                      <a:lnTo>
                        <a:pt x="600" y="0"/>
                      </a:lnTo>
                      <a:lnTo>
                        <a:pt x="600" y="426"/>
                      </a:lnTo>
                      <a:lnTo>
                        <a:pt x="0" y="426"/>
                      </a:lnTo>
                      <a:lnTo>
                        <a:pt x="0" y="0"/>
                      </a:lnTo>
                      <a:close/>
                    </a:path>
                  </a:pathLst>
                </a:cu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7" name="Freeform 167">
                  <a:extLst>
                    <a:ext uri="{FF2B5EF4-FFF2-40B4-BE49-F238E27FC236}">
                      <a16:creationId xmlns:a16="http://schemas.microsoft.com/office/drawing/2014/main" id="{67F51D8C-38F8-46A1-AC4A-A88E1E93939D}"/>
                    </a:ext>
                  </a:extLst>
                </p:cNvPr>
                <p:cNvSpPr>
                  <a:spLocks/>
                </p:cNvSpPr>
                <p:nvPr/>
              </p:nvSpPr>
              <p:spPr bwMode="auto">
                <a:xfrm>
                  <a:off x="4353" y="2341"/>
                  <a:ext cx="415" cy="298"/>
                </a:xfrm>
                <a:custGeom>
                  <a:avLst/>
                  <a:gdLst>
                    <a:gd name="T0" fmla="*/ 192 w 466"/>
                    <a:gd name="T1" fmla="*/ 0 h 334"/>
                    <a:gd name="T2" fmla="*/ 192 w 466"/>
                    <a:gd name="T3" fmla="*/ 0 h 334"/>
                    <a:gd name="T4" fmla="*/ 179 w 466"/>
                    <a:gd name="T5" fmla="*/ 0 h 334"/>
                    <a:gd name="T6" fmla="*/ 124 w 466"/>
                    <a:gd name="T7" fmla="*/ 101 h 334"/>
                    <a:gd name="T8" fmla="*/ 93 w 466"/>
                    <a:gd name="T9" fmla="*/ 101 h 334"/>
                    <a:gd name="T10" fmla="*/ 0 w 466"/>
                    <a:gd name="T11" fmla="*/ 204 h 334"/>
                    <a:gd name="T12" fmla="*/ 40 w 466"/>
                    <a:gd name="T13" fmla="*/ 311 h 334"/>
                    <a:gd name="T14" fmla="*/ 184 w 466"/>
                    <a:gd name="T15" fmla="*/ 334 h 334"/>
                    <a:gd name="T16" fmla="*/ 222 w 466"/>
                    <a:gd name="T17" fmla="*/ 306 h 334"/>
                    <a:gd name="T18" fmla="*/ 264 w 466"/>
                    <a:gd name="T19" fmla="*/ 229 h 334"/>
                    <a:gd name="T20" fmla="*/ 274 w 466"/>
                    <a:gd name="T21" fmla="*/ 221 h 334"/>
                    <a:gd name="T22" fmla="*/ 466 w 466"/>
                    <a:gd name="T23" fmla="*/ 157 h 334"/>
                    <a:gd name="T24" fmla="*/ 453 w 466"/>
                    <a:gd name="T25" fmla="*/ 127 h 334"/>
                    <a:gd name="T26" fmla="*/ 379 w 466"/>
                    <a:gd name="T27" fmla="*/ 104 h 334"/>
                    <a:gd name="T28" fmla="*/ 272 w 466"/>
                    <a:gd name="T29" fmla="*/ 157 h 334"/>
                    <a:gd name="T30" fmla="*/ 272 w 466"/>
                    <a:gd name="T31" fmla="*/ 64 h 334"/>
                    <a:gd name="T32" fmla="*/ 192 w 466"/>
                    <a:gd name="T33" fmla="*/ 64 h 334"/>
                    <a:gd name="T34" fmla="*/ 192 w 466"/>
                    <a:gd name="T35" fmla="*/ 0 h 334"/>
                    <a:gd name="T36" fmla="*/ 192 w 466"/>
                    <a:gd name="T37"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6" h="334">
                      <a:moveTo>
                        <a:pt x="192" y="0"/>
                      </a:moveTo>
                      <a:lnTo>
                        <a:pt x="192" y="0"/>
                      </a:lnTo>
                      <a:lnTo>
                        <a:pt x="179" y="0"/>
                      </a:lnTo>
                      <a:lnTo>
                        <a:pt x="124" y="101"/>
                      </a:lnTo>
                      <a:lnTo>
                        <a:pt x="93" y="101"/>
                      </a:lnTo>
                      <a:lnTo>
                        <a:pt x="0" y="204"/>
                      </a:lnTo>
                      <a:lnTo>
                        <a:pt x="40" y="311"/>
                      </a:lnTo>
                      <a:lnTo>
                        <a:pt x="184" y="334"/>
                      </a:lnTo>
                      <a:lnTo>
                        <a:pt x="222" y="306"/>
                      </a:lnTo>
                      <a:lnTo>
                        <a:pt x="264" y="229"/>
                      </a:lnTo>
                      <a:lnTo>
                        <a:pt x="274" y="221"/>
                      </a:lnTo>
                      <a:lnTo>
                        <a:pt x="466" y="157"/>
                      </a:lnTo>
                      <a:lnTo>
                        <a:pt x="453" y="127"/>
                      </a:lnTo>
                      <a:lnTo>
                        <a:pt x="379" y="104"/>
                      </a:lnTo>
                      <a:lnTo>
                        <a:pt x="272" y="157"/>
                      </a:lnTo>
                      <a:lnTo>
                        <a:pt x="272" y="64"/>
                      </a:lnTo>
                      <a:lnTo>
                        <a:pt x="192" y="64"/>
                      </a:lnTo>
                      <a:lnTo>
                        <a:pt x="192" y="0"/>
                      </a:lnTo>
                      <a:lnTo>
                        <a:pt x="192"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8" name="Freeform 168">
                  <a:extLst>
                    <a:ext uri="{FF2B5EF4-FFF2-40B4-BE49-F238E27FC236}">
                      <a16:creationId xmlns:a16="http://schemas.microsoft.com/office/drawing/2014/main" id="{33F4E95A-15CA-4886-82A9-896D6C7CE5A6}"/>
                    </a:ext>
                  </a:extLst>
                </p:cNvPr>
                <p:cNvSpPr>
                  <a:spLocks/>
                </p:cNvSpPr>
                <p:nvPr/>
              </p:nvSpPr>
              <p:spPr bwMode="auto">
                <a:xfrm>
                  <a:off x="4353" y="2341"/>
                  <a:ext cx="415" cy="298"/>
                </a:xfrm>
                <a:custGeom>
                  <a:avLst/>
                  <a:gdLst>
                    <a:gd name="T0" fmla="*/ 192 w 466"/>
                    <a:gd name="T1" fmla="*/ 0 h 334"/>
                    <a:gd name="T2" fmla="*/ 192 w 466"/>
                    <a:gd name="T3" fmla="*/ 0 h 334"/>
                    <a:gd name="T4" fmla="*/ 179 w 466"/>
                    <a:gd name="T5" fmla="*/ 0 h 334"/>
                    <a:gd name="T6" fmla="*/ 124 w 466"/>
                    <a:gd name="T7" fmla="*/ 101 h 334"/>
                    <a:gd name="T8" fmla="*/ 93 w 466"/>
                    <a:gd name="T9" fmla="*/ 101 h 334"/>
                    <a:gd name="T10" fmla="*/ 0 w 466"/>
                    <a:gd name="T11" fmla="*/ 204 h 334"/>
                    <a:gd name="T12" fmla="*/ 40 w 466"/>
                    <a:gd name="T13" fmla="*/ 311 h 334"/>
                    <a:gd name="T14" fmla="*/ 184 w 466"/>
                    <a:gd name="T15" fmla="*/ 334 h 334"/>
                    <a:gd name="T16" fmla="*/ 222 w 466"/>
                    <a:gd name="T17" fmla="*/ 306 h 334"/>
                    <a:gd name="T18" fmla="*/ 264 w 466"/>
                    <a:gd name="T19" fmla="*/ 229 h 334"/>
                    <a:gd name="T20" fmla="*/ 274 w 466"/>
                    <a:gd name="T21" fmla="*/ 221 h 334"/>
                    <a:gd name="T22" fmla="*/ 466 w 466"/>
                    <a:gd name="T23" fmla="*/ 157 h 334"/>
                    <a:gd name="T24" fmla="*/ 453 w 466"/>
                    <a:gd name="T25" fmla="*/ 127 h 334"/>
                    <a:gd name="T26" fmla="*/ 379 w 466"/>
                    <a:gd name="T27" fmla="*/ 104 h 334"/>
                    <a:gd name="T28" fmla="*/ 272 w 466"/>
                    <a:gd name="T29" fmla="*/ 157 h 334"/>
                    <a:gd name="T30" fmla="*/ 272 w 466"/>
                    <a:gd name="T31" fmla="*/ 64 h 334"/>
                    <a:gd name="T32" fmla="*/ 192 w 466"/>
                    <a:gd name="T33" fmla="*/ 64 h 334"/>
                    <a:gd name="T34" fmla="*/ 192 w 466"/>
                    <a:gd name="T35" fmla="*/ 0 h 334"/>
                    <a:gd name="T36" fmla="*/ 192 w 466"/>
                    <a:gd name="T37"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6" h="334">
                      <a:moveTo>
                        <a:pt x="192" y="0"/>
                      </a:moveTo>
                      <a:lnTo>
                        <a:pt x="192" y="0"/>
                      </a:lnTo>
                      <a:lnTo>
                        <a:pt x="179" y="0"/>
                      </a:lnTo>
                      <a:lnTo>
                        <a:pt x="124" y="101"/>
                      </a:lnTo>
                      <a:lnTo>
                        <a:pt x="93" y="101"/>
                      </a:lnTo>
                      <a:lnTo>
                        <a:pt x="0" y="204"/>
                      </a:lnTo>
                      <a:lnTo>
                        <a:pt x="40" y="311"/>
                      </a:lnTo>
                      <a:lnTo>
                        <a:pt x="184" y="334"/>
                      </a:lnTo>
                      <a:lnTo>
                        <a:pt x="222" y="306"/>
                      </a:lnTo>
                      <a:lnTo>
                        <a:pt x="264" y="229"/>
                      </a:lnTo>
                      <a:lnTo>
                        <a:pt x="274" y="221"/>
                      </a:lnTo>
                      <a:lnTo>
                        <a:pt x="466" y="157"/>
                      </a:lnTo>
                      <a:lnTo>
                        <a:pt x="453" y="127"/>
                      </a:lnTo>
                      <a:lnTo>
                        <a:pt x="379" y="104"/>
                      </a:lnTo>
                      <a:lnTo>
                        <a:pt x="272" y="157"/>
                      </a:lnTo>
                      <a:lnTo>
                        <a:pt x="272" y="64"/>
                      </a:lnTo>
                      <a:lnTo>
                        <a:pt x="192" y="64"/>
                      </a:lnTo>
                      <a:lnTo>
                        <a:pt x="192" y="0"/>
                      </a:lnTo>
                      <a:lnTo>
                        <a:pt x="192"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9" name="Freeform 169">
                  <a:extLst>
                    <a:ext uri="{FF2B5EF4-FFF2-40B4-BE49-F238E27FC236}">
                      <a16:creationId xmlns:a16="http://schemas.microsoft.com/office/drawing/2014/main" id="{10F5E290-F032-4C62-AB8F-EA755CC61C76}"/>
                    </a:ext>
                  </a:extLst>
                </p:cNvPr>
                <p:cNvSpPr>
                  <a:spLocks/>
                </p:cNvSpPr>
                <p:nvPr/>
              </p:nvSpPr>
              <p:spPr bwMode="auto">
                <a:xfrm>
                  <a:off x="4222" y="2484"/>
                  <a:ext cx="665" cy="214"/>
                </a:xfrm>
                <a:custGeom>
                  <a:avLst/>
                  <a:gdLst>
                    <a:gd name="T0" fmla="*/ 0 w 747"/>
                    <a:gd name="T1" fmla="*/ 240 h 240"/>
                    <a:gd name="T2" fmla="*/ 0 w 747"/>
                    <a:gd name="T3" fmla="*/ 240 h 240"/>
                    <a:gd name="T4" fmla="*/ 22 w 747"/>
                    <a:gd name="T5" fmla="*/ 217 h 240"/>
                    <a:gd name="T6" fmla="*/ 190 w 747"/>
                    <a:gd name="T7" fmla="*/ 147 h 240"/>
                    <a:gd name="T8" fmla="*/ 336 w 747"/>
                    <a:gd name="T9" fmla="*/ 168 h 240"/>
                    <a:gd name="T10" fmla="*/ 379 w 747"/>
                    <a:gd name="T11" fmla="*/ 134 h 240"/>
                    <a:gd name="T12" fmla="*/ 406 w 747"/>
                    <a:gd name="T13" fmla="*/ 67 h 240"/>
                    <a:gd name="T14" fmla="*/ 618 w 747"/>
                    <a:gd name="T15" fmla="*/ 0 h 240"/>
                    <a:gd name="T16" fmla="*/ 653 w 747"/>
                    <a:gd name="T17" fmla="*/ 107 h 240"/>
                    <a:gd name="T18" fmla="*/ 747 w 747"/>
                    <a:gd name="T19" fmla="*/ 128 h 240"/>
                    <a:gd name="T20" fmla="*/ 700 w 747"/>
                    <a:gd name="T21" fmla="*/ 179 h 240"/>
                    <a:gd name="T22" fmla="*/ 731 w 747"/>
                    <a:gd name="T23" fmla="*/ 240 h 240"/>
                    <a:gd name="T24" fmla="*/ 0 w 747"/>
                    <a:gd name="T25" fmla="*/ 240 h 240"/>
                    <a:gd name="T26" fmla="*/ 0 w 747"/>
                    <a:gd name="T27"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7" h="240">
                      <a:moveTo>
                        <a:pt x="0" y="240"/>
                      </a:moveTo>
                      <a:lnTo>
                        <a:pt x="0" y="240"/>
                      </a:lnTo>
                      <a:lnTo>
                        <a:pt x="22" y="217"/>
                      </a:lnTo>
                      <a:lnTo>
                        <a:pt x="190" y="147"/>
                      </a:lnTo>
                      <a:lnTo>
                        <a:pt x="336" y="168"/>
                      </a:lnTo>
                      <a:lnTo>
                        <a:pt x="379" y="134"/>
                      </a:lnTo>
                      <a:lnTo>
                        <a:pt x="406" y="67"/>
                      </a:lnTo>
                      <a:lnTo>
                        <a:pt x="618" y="0"/>
                      </a:lnTo>
                      <a:lnTo>
                        <a:pt x="653" y="107"/>
                      </a:lnTo>
                      <a:lnTo>
                        <a:pt x="747" y="128"/>
                      </a:lnTo>
                      <a:lnTo>
                        <a:pt x="700" y="179"/>
                      </a:lnTo>
                      <a:lnTo>
                        <a:pt x="731" y="240"/>
                      </a:lnTo>
                      <a:lnTo>
                        <a:pt x="0" y="240"/>
                      </a:lnTo>
                      <a:lnTo>
                        <a:pt x="0" y="240"/>
                      </a:lnTo>
                      <a:close/>
                    </a:path>
                  </a:pathLst>
                </a:custGeom>
                <a:solidFill>
                  <a:srgbClr val="D9D9D9"/>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0" name="Freeform 170">
                  <a:extLst>
                    <a:ext uri="{FF2B5EF4-FFF2-40B4-BE49-F238E27FC236}">
                      <a16:creationId xmlns:a16="http://schemas.microsoft.com/office/drawing/2014/main" id="{9E325699-3969-49CE-88DD-701B4FA06FC6}"/>
                    </a:ext>
                  </a:extLst>
                </p:cNvPr>
                <p:cNvSpPr>
                  <a:spLocks/>
                </p:cNvSpPr>
                <p:nvPr/>
              </p:nvSpPr>
              <p:spPr bwMode="auto">
                <a:xfrm>
                  <a:off x="4222" y="2484"/>
                  <a:ext cx="665" cy="214"/>
                </a:xfrm>
                <a:custGeom>
                  <a:avLst/>
                  <a:gdLst>
                    <a:gd name="T0" fmla="*/ 0 w 747"/>
                    <a:gd name="T1" fmla="*/ 240 h 240"/>
                    <a:gd name="T2" fmla="*/ 0 w 747"/>
                    <a:gd name="T3" fmla="*/ 240 h 240"/>
                    <a:gd name="T4" fmla="*/ 22 w 747"/>
                    <a:gd name="T5" fmla="*/ 217 h 240"/>
                    <a:gd name="T6" fmla="*/ 190 w 747"/>
                    <a:gd name="T7" fmla="*/ 147 h 240"/>
                    <a:gd name="T8" fmla="*/ 336 w 747"/>
                    <a:gd name="T9" fmla="*/ 168 h 240"/>
                    <a:gd name="T10" fmla="*/ 379 w 747"/>
                    <a:gd name="T11" fmla="*/ 134 h 240"/>
                    <a:gd name="T12" fmla="*/ 406 w 747"/>
                    <a:gd name="T13" fmla="*/ 67 h 240"/>
                    <a:gd name="T14" fmla="*/ 618 w 747"/>
                    <a:gd name="T15" fmla="*/ 0 h 240"/>
                    <a:gd name="T16" fmla="*/ 653 w 747"/>
                    <a:gd name="T17" fmla="*/ 107 h 240"/>
                    <a:gd name="T18" fmla="*/ 747 w 747"/>
                    <a:gd name="T19" fmla="*/ 128 h 240"/>
                    <a:gd name="T20" fmla="*/ 700 w 747"/>
                    <a:gd name="T21" fmla="*/ 179 h 240"/>
                    <a:gd name="T22" fmla="*/ 731 w 747"/>
                    <a:gd name="T23" fmla="*/ 240 h 240"/>
                    <a:gd name="T24" fmla="*/ 0 w 747"/>
                    <a:gd name="T25" fmla="*/ 240 h 240"/>
                    <a:gd name="T26" fmla="*/ 0 w 747"/>
                    <a:gd name="T27"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7" h="240">
                      <a:moveTo>
                        <a:pt x="0" y="240"/>
                      </a:moveTo>
                      <a:lnTo>
                        <a:pt x="0" y="240"/>
                      </a:lnTo>
                      <a:lnTo>
                        <a:pt x="22" y="217"/>
                      </a:lnTo>
                      <a:lnTo>
                        <a:pt x="190" y="147"/>
                      </a:lnTo>
                      <a:lnTo>
                        <a:pt x="336" y="168"/>
                      </a:lnTo>
                      <a:lnTo>
                        <a:pt x="379" y="134"/>
                      </a:lnTo>
                      <a:lnTo>
                        <a:pt x="406" y="67"/>
                      </a:lnTo>
                      <a:lnTo>
                        <a:pt x="618" y="0"/>
                      </a:lnTo>
                      <a:lnTo>
                        <a:pt x="653" y="107"/>
                      </a:lnTo>
                      <a:lnTo>
                        <a:pt x="747" y="128"/>
                      </a:lnTo>
                      <a:lnTo>
                        <a:pt x="700" y="179"/>
                      </a:lnTo>
                      <a:lnTo>
                        <a:pt x="731" y="240"/>
                      </a:lnTo>
                      <a:lnTo>
                        <a:pt x="0" y="240"/>
                      </a:lnTo>
                      <a:lnTo>
                        <a:pt x="0" y="24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1" name="Freeform 171">
                  <a:extLst>
                    <a:ext uri="{FF2B5EF4-FFF2-40B4-BE49-F238E27FC236}">
                      <a16:creationId xmlns:a16="http://schemas.microsoft.com/office/drawing/2014/main" id="{E801D413-2D21-4489-A417-D67F5A8FAEED}"/>
                    </a:ext>
                  </a:extLst>
                </p:cNvPr>
                <p:cNvSpPr>
                  <a:spLocks/>
                </p:cNvSpPr>
                <p:nvPr/>
              </p:nvSpPr>
              <p:spPr bwMode="auto">
                <a:xfrm>
                  <a:off x="3818" y="2425"/>
                  <a:ext cx="570" cy="297"/>
                </a:xfrm>
                <a:custGeom>
                  <a:avLst/>
                  <a:gdLst>
                    <a:gd name="T0" fmla="*/ 0 w 640"/>
                    <a:gd name="T1" fmla="*/ 333 h 333"/>
                    <a:gd name="T2" fmla="*/ 0 w 640"/>
                    <a:gd name="T3" fmla="*/ 333 h 333"/>
                    <a:gd name="T4" fmla="*/ 30 w 640"/>
                    <a:gd name="T5" fmla="*/ 246 h 333"/>
                    <a:gd name="T6" fmla="*/ 112 w 640"/>
                    <a:gd name="T7" fmla="*/ 195 h 333"/>
                    <a:gd name="T8" fmla="*/ 294 w 640"/>
                    <a:gd name="T9" fmla="*/ 160 h 333"/>
                    <a:gd name="T10" fmla="*/ 400 w 640"/>
                    <a:gd name="T11" fmla="*/ 38 h 333"/>
                    <a:gd name="T12" fmla="*/ 400 w 640"/>
                    <a:gd name="T13" fmla="*/ 0 h 333"/>
                    <a:gd name="T14" fmla="*/ 522 w 640"/>
                    <a:gd name="T15" fmla="*/ 93 h 333"/>
                    <a:gd name="T16" fmla="*/ 567 w 640"/>
                    <a:gd name="T17" fmla="*/ 78 h 333"/>
                    <a:gd name="T18" fmla="*/ 601 w 640"/>
                    <a:gd name="T19" fmla="*/ 109 h 333"/>
                    <a:gd name="T20" fmla="*/ 640 w 640"/>
                    <a:gd name="T21" fmla="*/ 217 h 333"/>
                    <a:gd name="T22" fmla="*/ 472 w 640"/>
                    <a:gd name="T23" fmla="*/ 286 h 333"/>
                    <a:gd name="T24" fmla="*/ 449 w 640"/>
                    <a:gd name="T25" fmla="*/ 310 h 333"/>
                    <a:gd name="T26" fmla="*/ 128 w 640"/>
                    <a:gd name="T27" fmla="*/ 310 h 333"/>
                    <a:gd name="T28" fmla="*/ 128 w 640"/>
                    <a:gd name="T29" fmla="*/ 333 h 333"/>
                    <a:gd name="T30" fmla="*/ 0 w 640"/>
                    <a:gd name="T31" fmla="*/ 333 h 333"/>
                    <a:gd name="T32" fmla="*/ 0 w 640"/>
                    <a:gd name="T33" fmla="*/ 33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0" h="333">
                      <a:moveTo>
                        <a:pt x="0" y="333"/>
                      </a:moveTo>
                      <a:lnTo>
                        <a:pt x="0" y="333"/>
                      </a:lnTo>
                      <a:lnTo>
                        <a:pt x="30" y="246"/>
                      </a:lnTo>
                      <a:lnTo>
                        <a:pt x="112" y="195"/>
                      </a:lnTo>
                      <a:lnTo>
                        <a:pt x="294" y="160"/>
                      </a:lnTo>
                      <a:lnTo>
                        <a:pt x="400" y="38"/>
                      </a:lnTo>
                      <a:lnTo>
                        <a:pt x="400" y="0"/>
                      </a:lnTo>
                      <a:lnTo>
                        <a:pt x="522" y="93"/>
                      </a:lnTo>
                      <a:lnTo>
                        <a:pt x="567" y="78"/>
                      </a:lnTo>
                      <a:lnTo>
                        <a:pt x="601" y="109"/>
                      </a:lnTo>
                      <a:lnTo>
                        <a:pt x="640" y="217"/>
                      </a:lnTo>
                      <a:lnTo>
                        <a:pt x="472" y="286"/>
                      </a:lnTo>
                      <a:lnTo>
                        <a:pt x="449" y="310"/>
                      </a:lnTo>
                      <a:lnTo>
                        <a:pt x="128" y="310"/>
                      </a:lnTo>
                      <a:lnTo>
                        <a:pt x="128" y="333"/>
                      </a:lnTo>
                      <a:lnTo>
                        <a:pt x="0" y="333"/>
                      </a:lnTo>
                      <a:lnTo>
                        <a:pt x="0" y="333"/>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2" name="Freeform 172">
                  <a:extLst>
                    <a:ext uri="{FF2B5EF4-FFF2-40B4-BE49-F238E27FC236}">
                      <a16:creationId xmlns:a16="http://schemas.microsoft.com/office/drawing/2014/main" id="{D61C25FE-D454-4D17-A599-C0EB67A2E150}"/>
                    </a:ext>
                  </a:extLst>
                </p:cNvPr>
                <p:cNvSpPr>
                  <a:spLocks/>
                </p:cNvSpPr>
                <p:nvPr/>
              </p:nvSpPr>
              <p:spPr bwMode="auto">
                <a:xfrm>
                  <a:off x="3818" y="2425"/>
                  <a:ext cx="570" cy="297"/>
                </a:xfrm>
                <a:custGeom>
                  <a:avLst/>
                  <a:gdLst>
                    <a:gd name="T0" fmla="*/ 0 w 640"/>
                    <a:gd name="T1" fmla="*/ 333 h 333"/>
                    <a:gd name="T2" fmla="*/ 0 w 640"/>
                    <a:gd name="T3" fmla="*/ 333 h 333"/>
                    <a:gd name="T4" fmla="*/ 30 w 640"/>
                    <a:gd name="T5" fmla="*/ 246 h 333"/>
                    <a:gd name="T6" fmla="*/ 112 w 640"/>
                    <a:gd name="T7" fmla="*/ 195 h 333"/>
                    <a:gd name="T8" fmla="*/ 294 w 640"/>
                    <a:gd name="T9" fmla="*/ 160 h 333"/>
                    <a:gd name="T10" fmla="*/ 400 w 640"/>
                    <a:gd name="T11" fmla="*/ 38 h 333"/>
                    <a:gd name="T12" fmla="*/ 400 w 640"/>
                    <a:gd name="T13" fmla="*/ 0 h 333"/>
                    <a:gd name="T14" fmla="*/ 522 w 640"/>
                    <a:gd name="T15" fmla="*/ 93 h 333"/>
                    <a:gd name="T16" fmla="*/ 567 w 640"/>
                    <a:gd name="T17" fmla="*/ 78 h 333"/>
                    <a:gd name="T18" fmla="*/ 601 w 640"/>
                    <a:gd name="T19" fmla="*/ 109 h 333"/>
                    <a:gd name="T20" fmla="*/ 640 w 640"/>
                    <a:gd name="T21" fmla="*/ 217 h 333"/>
                    <a:gd name="T22" fmla="*/ 472 w 640"/>
                    <a:gd name="T23" fmla="*/ 286 h 333"/>
                    <a:gd name="T24" fmla="*/ 449 w 640"/>
                    <a:gd name="T25" fmla="*/ 310 h 333"/>
                    <a:gd name="T26" fmla="*/ 128 w 640"/>
                    <a:gd name="T27" fmla="*/ 310 h 333"/>
                    <a:gd name="T28" fmla="*/ 128 w 640"/>
                    <a:gd name="T29" fmla="*/ 333 h 333"/>
                    <a:gd name="T30" fmla="*/ 0 w 640"/>
                    <a:gd name="T31" fmla="*/ 333 h 333"/>
                    <a:gd name="T32" fmla="*/ 0 w 640"/>
                    <a:gd name="T33" fmla="*/ 33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0" h="333">
                      <a:moveTo>
                        <a:pt x="0" y="333"/>
                      </a:moveTo>
                      <a:lnTo>
                        <a:pt x="0" y="333"/>
                      </a:lnTo>
                      <a:lnTo>
                        <a:pt x="30" y="246"/>
                      </a:lnTo>
                      <a:lnTo>
                        <a:pt x="112" y="195"/>
                      </a:lnTo>
                      <a:lnTo>
                        <a:pt x="294" y="160"/>
                      </a:lnTo>
                      <a:lnTo>
                        <a:pt x="400" y="38"/>
                      </a:lnTo>
                      <a:lnTo>
                        <a:pt x="400" y="0"/>
                      </a:lnTo>
                      <a:lnTo>
                        <a:pt x="522" y="93"/>
                      </a:lnTo>
                      <a:lnTo>
                        <a:pt x="567" y="78"/>
                      </a:lnTo>
                      <a:lnTo>
                        <a:pt x="601" y="109"/>
                      </a:lnTo>
                      <a:lnTo>
                        <a:pt x="640" y="217"/>
                      </a:lnTo>
                      <a:lnTo>
                        <a:pt x="472" y="286"/>
                      </a:lnTo>
                      <a:lnTo>
                        <a:pt x="449" y="310"/>
                      </a:lnTo>
                      <a:lnTo>
                        <a:pt x="128" y="310"/>
                      </a:lnTo>
                      <a:lnTo>
                        <a:pt x="128" y="333"/>
                      </a:lnTo>
                      <a:lnTo>
                        <a:pt x="0" y="333"/>
                      </a:lnTo>
                      <a:lnTo>
                        <a:pt x="0" y="333"/>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3" name="Freeform 173">
                  <a:extLst>
                    <a:ext uri="{FF2B5EF4-FFF2-40B4-BE49-F238E27FC236}">
                      <a16:creationId xmlns:a16="http://schemas.microsoft.com/office/drawing/2014/main" id="{6CB6E11C-AD27-457C-B265-DDEC3585F23A}"/>
                    </a:ext>
                  </a:extLst>
                </p:cNvPr>
                <p:cNvSpPr>
                  <a:spLocks/>
                </p:cNvSpPr>
                <p:nvPr/>
              </p:nvSpPr>
              <p:spPr bwMode="auto">
                <a:xfrm>
                  <a:off x="3414" y="2711"/>
                  <a:ext cx="392" cy="320"/>
                </a:xfrm>
                <a:custGeom>
                  <a:avLst/>
                  <a:gdLst>
                    <a:gd name="T0" fmla="*/ 0 w 440"/>
                    <a:gd name="T1" fmla="*/ 0 h 360"/>
                    <a:gd name="T2" fmla="*/ 0 w 440"/>
                    <a:gd name="T3" fmla="*/ 0 h 360"/>
                    <a:gd name="T4" fmla="*/ 395 w 440"/>
                    <a:gd name="T5" fmla="*/ 0 h 360"/>
                    <a:gd name="T6" fmla="*/ 380 w 440"/>
                    <a:gd name="T7" fmla="*/ 48 h 360"/>
                    <a:gd name="T8" fmla="*/ 440 w 440"/>
                    <a:gd name="T9" fmla="*/ 50 h 360"/>
                    <a:gd name="T10" fmla="*/ 386 w 440"/>
                    <a:gd name="T11" fmla="*/ 175 h 360"/>
                    <a:gd name="T12" fmla="*/ 328 w 440"/>
                    <a:gd name="T13" fmla="*/ 254 h 360"/>
                    <a:gd name="T14" fmla="*/ 293 w 440"/>
                    <a:gd name="T15" fmla="*/ 360 h 360"/>
                    <a:gd name="T16" fmla="*/ 62 w 440"/>
                    <a:gd name="T17" fmla="*/ 360 h 360"/>
                    <a:gd name="T18" fmla="*/ 59 w 440"/>
                    <a:gd name="T19" fmla="*/ 311 h 360"/>
                    <a:gd name="T20" fmla="*/ 16 w 440"/>
                    <a:gd name="T21" fmla="*/ 301 h 360"/>
                    <a:gd name="T22" fmla="*/ 16 w 440"/>
                    <a:gd name="T23" fmla="*/ 75 h 360"/>
                    <a:gd name="T24" fmla="*/ 0 w 440"/>
                    <a:gd name="T25" fmla="*/ 0 h 360"/>
                    <a:gd name="T26" fmla="*/ 0 w 440"/>
                    <a:gd name="T27"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0" h="360">
                      <a:moveTo>
                        <a:pt x="0" y="0"/>
                      </a:moveTo>
                      <a:lnTo>
                        <a:pt x="0" y="0"/>
                      </a:lnTo>
                      <a:lnTo>
                        <a:pt x="395" y="0"/>
                      </a:lnTo>
                      <a:lnTo>
                        <a:pt x="380" y="48"/>
                      </a:lnTo>
                      <a:lnTo>
                        <a:pt x="440" y="50"/>
                      </a:lnTo>
                      <a:lnTo>
                        <a:pt x="386" y="175"/>
                      </a:lnTo>
                      <a:lnTo>
                        <a:pt x="328" y="254"/>
                      </a:lnTo>
                      <a:lnTo>
                        <a:pt x="293" y="360"/>
                      </a:lnTo>
                      <a:lnTo>
                        <a:pt x="62" y="360"/>
                      </a:lnTo>
                      <a:lnTo>
                        <a:pt x="59" y="311"/>
                      </a:lnTo>
                      <a:lnTo>
                        <a:pt x="16" y="301"/>
                      </a:lnTo>
                      <a:lnTo>
                        <a:pt x="16" y="75"/>
                      </a:lnTo>
                      <a:lnTo>
                        <a:pt x="0" y="0"/>
                      </a:lnTo>
                      <a:lnTo>
                        <a:pt x="0"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4" name="Freeform 174">
                  <a:extLst>
                    <a:ext uri="{FF2B5EF4-FFF2-40B4-BE49-F238E27FC236}">
                      <a16:creationId xmlns:a16="http://schemas.microsoft.com/office/drawing/2014/main" id="{2C7414F8-E78C-46C1-A55D-A522FE62A54E}"/>
                    </a:ext>
                  </a:extLst>
                </p:cNvPr>
                <p:cNvSpPr>
                  <a:spLocks/>
                </p:cNvSpPr>
                <p:nvPr/>
              </p:nvSpPr>
              <p:spPr bwMode="auto">
                <a:xfrm>
                  <a:off x="3414" y="2711"/>
                  <a:ext cx="392" cy="320"/>
                </a:xfrm>
                <a:custGeom>
                  <a:avLst/>
                  <a:gdLst>
                    <a:gd name="T0" fmla="*/ 0 w 440"/>
                    <a:gd name="T1" fmla="*/ 0 h 360"/>
                    <a:gd name="T2" fmla="*/ 0 w 440"/>
                    <a:gd name="T3" fmla="*/ 0 h 360"/>
                    <a:gd name="T4" fmla="*/ 395 w 440"/>
                    <a:gd name="T5" fmla="*/ 0 h 360"/>
                    <a:gd name="T6" fmla="*/ 380 w 440"/>
                    <a:gd name="T7" fmla="*/ 48 h 360"/>
                    <a:gd name="T8" fmla="*/ 440 w 440"/>
                    <a:gd name="T9" fmla="*/ 50 h 360"/>
                    <a:gd name="T10" fmla="*/ 386 w 440"/>
                    <a:gd name="T11" fmla="*/ 175 h 360"/>
                    <a:gd name="T12" fmla="*/ 328 w 440"/>
                    <a:gd name="T13" fmla="*/ 254 h 360"/>
                    <a:gd name="T14" fmla="*/ 293 w 440"/>
                    <a:gd name="T15" fmla="*/ 360 h 360"/>
                    <a:gd name="T16" fmla="*/ 62 w 440"/>
                    <a:gd name="T17" fmla="*/ 360 h 360"/>
                    <a:gd name="T18" fmla="*/ 59 w 440"/>
                    <a:gd name="T19" fmla="*/ 311 h 360"/>
                    <a:gd name="T20" fmla="*/ 16 w 440"/>
                    <a:gd name="T21" fmla="*/ 301 h 360"/>
                    <a:gd name="T22" fmla="*/ 16 w 440"/>
                    <a:gd name="T23" fmla="*/ 75 h 360"/>
                    <a:gd name="T24" fmla="*/ 0 w 440"/>
                    <a:gd name="T25" fmla="*/ 0 h 360"/>
                    <a:gd name="T26" fmla="*/ 0 w 440"/>
                    <a:gd name="T27"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0" h="360">
                      <a:moveTo>
                        <a:pt x="0" y="0"/>
                      </a:moveTo>
                      <a:lnTo>
                        <a:pt x="0" y="0"/>
                      </a:lnTo>
                      <a:lnTo>
                        <a:pt x="395" y="0"/>
                      </a:lnTo>
                      <a:lnTo>
                        <a:pt x="380" y="48"/>
                      </a:lnTo>
                      <a:lnTo>
                        <a:pt x="440" y="50"/>
                      </a:lnTo>
                      <a:lnTo>
                        <a:pt x="386" y="175"/>
                      </a:lnTo>
                      <a:lnTo>
                        <a:pt x="328" y="254"/>
                      </a:lnTo>
                      <a:lnTo>
                        <a:pt x="293" y="360"/>
                      </a:lnTo>
                      <a:lnTo>
                        <a:pt x="62" y="360"/>
                      </a:lnTo>
                      <a:lnTo>
                        <a:pt x="59" y="311"/>
                      </a:lnTo>
                      <a:lnTo>
                        <a:pt x="16" y="301"/>
                      </a:lnTo>
                      <a:lnTo>
                        <a:pt x="16" y="75"/>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5" name="Freeform 175">
                  <a:extLst>
                    <a:ext uri="{FF2B5EF4-FFF2-40B4-BE49-F238E27FC236}">
                      <a16:creationId xmlns:a16="http://schemas.microsoft.com/office/drawing/2014/main" id="{850D742A-EE8C-45DF-9F4A-B36FEE25B05F}"/>
                    </a:ext>
                  </a:extLst>
                </p:cNvPr>
                <p:cNvSpPr>
                  <a:spLocks/>
                </p:cNvSpPr>
                <p:nvPr/>
              </p:nvSpPr>
              <p:spPr bwMode="auto">
                <a:xfrm>
                  <a:off x="3759" y="2698"/>
                  <a:ext cx="676" cy="167"/>
                </a:xfrm>
                <a:custGeom>
                  <a:avLst/>
                  <a:gdLst>
                    <a:gd name="T0" fmla="*/ 68 w 760"/>
                    <a:gd name="T1" fmla="*/ 20 h 187"/>
                    <a:gd name="T2" fmla="*/ 68 w 760"/>
                    <a:gd name="T3" fmla="*/ 20 h 187"/>
                    <a:gd name="T4" fmla="*/ 200 w 760"/>
                    <a:gd name="T5" fmla="*/ 20 h 187"/>
                    <a:gd name="T6" fmla="*/ 200 w 760"/>
                    <a:gd name="T7" fmla="*/ 0 h 187"/>
                    <a:gd name="T8" fmla="*/ 760 w 760"/>
                    <a:gd name="T9" fmla="*/ 0 h 187"/>
                    <a:gd name="T10" fmla="*/ 752 w 760"/>
                    <a:gd name="T11" fmla="*/ 46 h 187"/>
                    <a:gd name="T12" fmla="*/ 525 w 760"/>
                    <a:gd name="T13" fmla="*/ 133 h 187"/>
                    <a:gd name="T14" fmla="*/ 504 w 760"/>
                    <a:gd name="T15" fmla="*/ 187 h 187"/>
                    <a:gd name="T16" fmla="*/ 0 w 760"/>
                    <a:gd name="T17" fmla="*/ 186 h 187"/>
                    <a:gd name="T18" fmla="*/ 68 w 760"/>
                    <a:gd name="T19" fmla="*/ 20 h 187"/>
                    <a:gd name="T20" fmla="*/ 68 w 760"/>
                    <a:gd name="T21" fmla="*/ 2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0" h="187">
                      <a:moveTo>
                        <a:pt x="68" y="20"/>
                      </a:moveTo>
                      <a:lnTo>
                        <a:pt x="68" y="20"/>
                      </a:lnTo>
                      <a:lnTo>
                        <a:pt x="200" y="20"/>
                      </a:lnTo>
                      <a:lnTo>
                        <a:pt x="200" y="0"/>
                      </a:lnTo>
                      <a:lnTo>
                        <a:pt x="760" y="0"/>
                      </a:lnTo>
                      <a:lnTo>
                        <a:pt x="752" y="46"/>
                      </a:lnTo>
                      <a:lnTo>
                        <a:pt x="525" y="133"/>
                      </a:lnTo>
                      <a:lnTo>
                        <a:pt x="504" y="187"/>
                      </a:lnTo>
                      <a:lnTo>
                        <a:pt x="0" y="186"/>
                      </a:lnTo>
                      <a:lnTo>
                        <a:pt x="68" y="20"/>
                      </a:lnTo>
                      <a:lnTo>
                        <a:pt x="68" y="2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6" name="Freeform 176">
                  <a:extLst>
                    <a:ext uri="{FF2B5EF4-FFF2-40B4-BE49-F238E27FC236}">
                      <a16:creationId xmlns:a16="http://schemas.microsoft.com/office/drawing/2014/main" id="{C1E6A13B-78F5-4FA2-9D26-097004D099C2}"/>
                    </a:ext>
                  </a:extLst>
                </p:cNvPr>
                <p:cNvSpPr>
                  <a:spLocks/>
                </p:cNvSpPr>
                <p:nvPr/>
              </p:nvSpPr>
              <p:spPr bwMode="auto">
                <a:xfrm>
                  <a:off x="3759" y="2698"/>
                  <a:ext cx="676" cy="167"/>
                </a:xfrm>
                <a:custGeom>
                  <a:avLst/>
                  <a:gdLst>
                    <a:gd name="T0" fmla="*/ 68 w 760"/>
                    <a:gd name="T1" fmla="*/ 20 h 187"/>
                    <a:gd name="T2" fmla="*/ 68 w 760"/>
                    <a:gd name="T3" fmla="*/ 20 h 187"/>
                    <a:gd name="T4" fmla="*/ 200 w 760"/>
                    <a:gd name="T5" fmla="*/ 20 h 187"/>
                    <a:gd name="T6" fmla="*/ 200 w 760"/>
                    <a:gd name="T7" fmla="*/ 0 h 187"/>
                    <a:gd name="T8" fmla="*/ 760 w 760"/>
                    <a:gd name="T9" fmla="*/ 0 h 187"/>
                    <a:gd name="T10" fmla="*/ 752 w 760"/>
                    <a:gd name="T11" fmla="*/ 46 h 187"/>
                    <a:gd name="T12" fmla="*/ 525 w 760"/>
                    <a:gd name="T13" fmla="*/ 133 h 187"/>
                    <a:gd name="T14" fmla="*/ 504 w 760"/>
                    <a:gd name="T15" fmla="*/ 187 h 187"/>
                    <a:gd name="T16" fmla="*/ 0 w 760"/>
                    <a:gd name="T17" fmla="*/ 186 h 187"/>
                    <a:gd name="T18" fmla="*/ 68 w 760"/>
                    <a:gd name="T19" fmla="*/ 20 h 187"/>
                    <a:gd name="T20" fmla="*/ 68 w 760"/>
                    <a:gd name="T21" fmla="*/ 2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0" h="187">
                      <a:moveTo>
                        <a:pt x="68" y="20"/>
                      </a:moveTo>
                      <a:lnTo>
                        <a:pt x="68" y="20"/>
                      </a:lnTo>
                      <a:lnTo>
                        <a:pt x="200" y="20"/>
                      </a:lnTo>
                      <a:lnTo>
                        <a:pt x="200" y="0"/>
                      </a:lnTo>
                      <a:lnTo>
                        <a:pt x="760" y="0"/>
                      </a:lnTo>
                      <a:lnTo>
                        <a:pt x="752" y="46"/>
                      </a:lnTo>
                      <a:lnTo>
                        <a:pt x="525" y="133"/>
                      </a:lnTo>
                      <a:lnTo>
                        <a:pt x="504" y="187"/>
                      </a:lnTo>
                      <a:lnTo>
                        <a:pt x="0" y="186"/>
                      </a:lnTo>
                      <a:lnTo>
                        <a:pt x="68" y="20"/>
                      </a:lnTo>
                      <a:lnTo>
                        <a:pt x="68" y="2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7" name="Freeform 177">
                  <a:extLst>
                    <a:ext uri="{FF2B5EF4-FFF2-40B4-BE49-F238E27FC236}">
                      <a16:creationId xmlns:a16="http://schemas.microsoft.com/office/drawing/2014/main" id="{2E7569DE-EF01-4EAA-A8F3-782E68522370}"/>
                    </a:ext>
                  </a:extLst>
                </p:cNvPr>
                <p:cNvSpPr>
                  <a:spLocks/>
                </p:cNvSpPr>
                <p:nvPr/>
              </p:nvSpPr>
              <p:spPr bwMode="auto">
                <a:xfrm>
                  <a:off x="4210" y="2698"/>
                  <a:ext cx="689" cy="262"/>
                </a:xfrm>
                <a:custGeom>
                  <a:avLst/>
                  <a:gdLst>
                    <a:gd name="T0" fmla="*/ 246 w 773"/>
                    <a:gd name="T1" fmla="*/ 0 h 294"/>
                    <a:gd name="T2" fmla="*/ 246 w 773"/>
                    <a:gd name="T3" fmla="*/ 0 h 294"/>
                    <a:gd name="T4" fmla="*/ 734 w 773"/>
                    <a:gd name="T5" fmla="*/ 0 h 294"/>
                    <a:gd name="T6" fmla="*/ 773 w 773"/>
                    <a:gd name="T7" fmla="*/ 92 h 294"/>
                    <a:gd name="T8" fmla="*/ 688 w 773"/>
                    <a:gd name="T9" fmla="*/ 180 h 294"/>
                    <a:gd name="T10" fmla="*/ 565 w 773"/>
                    <a:gd name="T11" fmla="*/ 218 h 294"/>
                    <a:gd name="T12" fmla="*/ 516 w 773"/>
                    <a:gd name="T13" fmla="*/ 294 h 294"/>
                    <a:gd name="T14" fmla="*/ 396 w 773"/>
                    <a:gd name="T15" fmla="*/ 168 h 294"/>
                    <a:gd name="T16" fmla="*/ 301 w 773"/>
                    <a:gd name="T17" fmla="*/ 168 h 294"/>
                    <a:gd name="T18" fmla="*/ 284 w 773"/>
                    <a:gd name="T19" fmla="*/ 143 h 294"/>
                    <a:gd name="T20" fmla="*/ 155 w 773"/>
                    <a:gd name="T21" fmla="*/ 143 h 294"/>
                    <a:gd name="T22" fmla="*/ 112 w 773"/>
                    <a:gd name="T23" fmla="*/ 184 h 294"/>
                    <a:gd name="T24" fmla="*/ 0 w 773"/>
                    <a:gd name="T25" fmla="*/ 183 h 294"/>
                    <a:gd name="T26" fmla="*/ 18 w 773"/>
                    <a:gd name="T27" fmla="*/ 132 h 294"/>
                    <a:gd name="T28" fmla="*/ 237 w 773"/>
                    <a:gd name="T29" fmla="*/ 45 h 294"/>
                    <a:gd name="T30" fmla="*/ 246 w 773"/>
                    <a:gd name="T31" fmla="*/ 0 h 294"/>
                    <a:gd name="T32" fmla="*/ 246 w 773"/>
                    <a:gd name="T33"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3" h="294">
                      <a:moveTo>
                        <a:pt x="246" y="0"/>
                      </a:moveTo>
                      <a:lnTo>
                        <a:pt x="246" y="0"/>
                      </a:lnTo>
                      <a:lnTo>
                        <a:pt x="734" y="0"/>
                      </a:lnTo>
                      <a:lnTo>
                        <a:pt x="773" y="92"/>
                      </a:lnTo>
                      <a:lnTo>
                        <a:pt x="688" y="180"/>
                      </a:lnTo>
                      <a:lnTo>
                        <a:pt x="565" y="218"/>
                      </a:lnTo>
                      <a:lnTo>
                        <a:pt x="516" y="294"/>
                      </a:lnTo>
                      <a:lnTo>
                        <a:pt x="396" y="168"/>
                      </a:lnTo>
                      <a:lnTo>
                        <a:pt x="301" y="168"/>
                      </a:lnTo>
                      <a:lnTo>
                        <a:pt x="284" y="143"/>
                      </a:lnTo>
                      <a:lnTo>
                        <a:pt x="155" y="143"/>
                      </a:lnTo>
                      <a:lnTo>
                        <a:pt x="112" y="184"/>
                      </a:lnTo>
                      <a:lnTo>
                        <a:pt x="0" y="183"/>
                      </a:lnTo>
                      <a:lnTo>
                        <a:pt x="18" y="132"/>
                      </a:lnTo>
                      <a:lnTo>
                        <a:pt x="237" y="45"/>
                      </a:lnTo>
                      <a:lnTo>
                        <a:pt x="246" y="0"/>
                      </a:lnTo>
                      <a:lnTo>
                        <a:pt x="246"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8" name="Freeform 178">
                  <a:extLst>
                    <a:ext uri="{FF2B5EF4-FFF2-40B4-BE49-F238E27FC236}">
                      <a16:creationId xmlns:a16="http://schemas.microsoft.com/office/drawing/2014/main" id="{207150AE-1005-46E1-BD31-A9B6733D85E7}"/>
                    </a:ext>
                  </a:extLst>
                </p:cNvPr>
                <p:cNvSpPr>
                  <a:spLocks/>
                </p:cNvSpPr>
                <p:nvPr/>
              </p:nvSpPr>
              <p:spPr bwMode="auto">
                <a:xfrm>
                  <a:off x="4210" y="2698"/>
                  <a:ext cx="689" cy="262"/>
                </a:xfrm>
                <a:custGeom>
                  <a:avLst/>
                  <a:gdLst>
                    <a:gd name="T0" fmla="*/ 246 w 773"/>
                    <a:gd name="T1" fmla="*/ 0 h 294"/>
                    <a:gd name="T2" fmla="*/ 246 w 773"/>
                    <a:gd name="T3" fmla="*/ 0 h 294"/>
                    <a:gd name="T4" fmla="*/ 734 w 773"/>
                    <a:gd name="T5" fmla="*/ 0 h 294"/>
                    <a:gd name="T6" fmla="*/ 773 w 773"/>
                    <a:gd name="T7" fmla="*/ 92 h 294"/>
                    <a:gd name="T8" fmla="*/ 688 w 773"/>
                    <a:gd name="T9" fmla="*/ 180 h 294"/>
                    <a:gd name="T10" fmla="*/ 565 w 773"/>
                    <a:gd name="T11" fmla="*/ 218 h 294"/>
                    <a:gd name="T12" fmla="*/ 516 w 773"/>
                    <a:gd name="T13" fmla="*/ 294 h 294"/>
                    <a:gd name="T14" fmla="*/ 396 w 773"/>
                    <a:gd name="T15" fmla="*/ 168 h 294"/>
                    <a:gd name="T16" fmla="*/ 301 w 773"/>
                    <a:gd name="T17" fmla="*/ 168 h 294"/>
                    <a:gd name="T18" fmla="*/ 284 w 773"/>
                    <a:gd name="T19" fmla="*/ 143 h 294"/>
                    <a:gd name="T20" fmla="*/ 155 w 773"/>
                    <a:gd name="T21" fmla="*/ 143 h 294"/>
                    <a:gd name="T22" fmla="*/ 112 w 773"/>
                    <a:gd name="T23" fmla="*/ 184 h 294"/>
                    <a:gd name="T24" fmla="*/ 0 w 773"/>
                    <a:gd name="T25" fmla="*/ 183 h 294"/>
                    <a:gd name="T26" fmla="*/ 18 w 773"/>
                    <a:gd name="T27" fmla="*/ 132 h 294"/>
                    <a:gd name="T28" fmla="*/ 237 w 773"/>
                    <a:gd name="T29" fmla="*/ 45 h 294"/>
                    <a:gd name="T30" fmla="*/ 246 w 773"/>
                    <a:gd name="T31" fmla="*/ 0 h 294"/>
                    <a:gd name="T32" fmla="*/ 246 w 773"/>
                    <a:gd name="T33"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3" h="294">
                      <a:moveTo>
                        <a:pt x="246" y="0"/>
                      </a:moveTo>
                      <a:lnTo>
                        <a:pt x="246" y="0"/>
                      </a:lnTo>
                      <a:lnTo>
                        <a:pt x="734" y="0"/>
                      </a:lnTo>
                      <a:lnTo>
                        <a:pt x="773" y="92"/>
                      </a:lnTo>
                      <a:lnTo>
                        <a:pt x="688" y="180"/>
                      </a:lnTo>
                      <a:lnTo>
                        <a:pt x="565" y="218"/>
                      </a:lnTo>
                      <a:lnTo>
                        <a:pt x="516" y="294"/>
                      </a:lnTo>
                      <a:lnTo>
                        <a:pt x="396" y="168"/>
                      </a:lnTo>
                      <a:lnTo>
                        <a:pt x="301" y="168"/>
                      </a:lnTo>
                      <a:lnTo>
                        <a:pt x="284" y="143"/>
                      </a:lnTo>
                      <a:lnTo>
                        <a:pt x="155" y="143"/>
                      </a:lnTo>
                      <a:lnTo>
                        <a:pt x="112" y="184"/>
                      </a:lnTo>
                      <a:lnTo>
                        <a:pt x="0" y="183"/>
                      </a:lnTo>
                      <a:lnTo>
                        <a:pt x="18" y="132"/>
                      </a:lnTo>
                      <a:lnTo>
                        <a:pt x="237" y="45"/>
                      </a:lnTo>
                      <a:lnTo>
                        <a:pt x="246" y="0"/>
                      </a:lnTo>
                      <a:lnTo>
                        <a:pt x="246"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9" name="Freeform 179">
                  <a:extLst>
                    <a:ext uri="{FF2B5EF4-FFF2-40B4-BE49-F238E27FC236}">
                      <a16:creationId xmlns:a16="http://schemas.microsoft.com/office/drawing/2014/main" id="{51350DB0-31E5-4494-865B-35A41CA5E267}"/>
                    </a:ext>
                  </a:extLst>
                </p:cNvPr>
                <p:cNvSpPr>
                  <a:spLocks/>
                </p:cNvSpPr>
                <p:nvPr/>
              </p:nvSpPr>
              <p:spPr bwMode="auto">
                <a:xfrm>
                  <a:off x="4293" y="2829"/>
                  <a:ext cx="380" cy="309"/>
                </a:xfrm>
                <a:custGeom>
                  <a:avLst/>
                  <a:gdLst>
                    <a:gd name="T0" fmla="*/ 17 w 427"/>
                    <a:gd name="T1" fmla="*/ 41 h 347"/>
                    <a:gd name="T2" fmla="*/ 17 w 427"/>
                    <a:gd name="T3" fmla="*/ 41 h 347"/>
                    <a:gd name="T4" fmla="*/ 61 w 427"/>
                    <a:gd name="T5" fmla="*/ 0 h 347"/>
                    <a:gd name="T6" fmla="*/ 192 w 427"/>
                    <a:gd name="T7" fmla="*/ 0 h 347"/>
                    <a:gd name="T8" fmla="*/ 206 w 427"/>
                    <a:gd name="T9" fmla="*/ 24 h 347"/>
                    <a:gd name="T10" fmla="*/ 305 w 427"/>
                    <a:gd name="T11" fmla="*/ 24 h 347"/>
                    <a:gd name="T12" fmla="*/ 427 w 427"/>
                    <a:gd name="T13" fmla="*/ 148 h 347"/>
                    <a:gd name="T14" fmla="*/ 316 w 427"/>
                    <a:gd name="T15" fmla="*/ 257 h 347"/>
                    <a:gd name="T16" fmla="*/ 232 w 427"/>
                    <a:gd name="T17" fmla="*/ 284 h 347"/>
                    <a:gd name="T18" fmla="*/ 222 w 427"/>
                    <a:gd name="T19" fmla="*/ 347 h 347"/>
                    <a:gd name="T20" fmla="*/ 179 w 427"/>
                    <a:gd name="T21" fmla="*/ 274 h 347"/>
                    <a:gd name="T22" fmla="*/ 0 w 427"/>
                    <a:gd name="T23" fmla="*/ 76 h 347"/>
                    <a:gd name="T24" fmla="*/ 17 w 427"/>
                    <a:gd name="T25" fmla="*/ 41 h 347"/>
                    <a:gd name="T26" fmla="*/ 17 w 427"/>
                    <a:gd name="T27" fmla="*/ 41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7" h="347">
                      <a:moveTo>
                        <a:pt x="17" y="41"/>
                      </a:moveTo>
                      <a:lnTo>
                        <a:pt x="17" y="41"/>
                      </a:lnTo>
                      <a:lnTo>
                        <a:pt x="61" y="0"/>
                      </a:lnTo>
                      <a:lnTo>
                        <a:pt x="192" y="0"/>
                      </a:lnTo>
                      <a:lnTo>
                        <a:pt x="206" y="24"/>
                      </a:lnTo>
                      <a:lnTo>
                        <a:pt x="305" y="24"/>
                      </a:lnTo>
                      <a:lnTo>
                        <a:pt x="427" y="148"/>
                      </a:lnTo>
                      <a:lnTo>
                        <a:pt x="316" y="257"/>
                      </a:lnTo>
                      <a:lnTo>
                        <a:pt x="232" y="284"/>
                      </a:lnTo>
                      <a:lnTo>
                        <a:pt x="222" y="347"/>
                      </a:lnTo>
                      <a:lnTo>
                        <a:pt x="179" y="274"/>
                      </a:lnTo>
                      <a:lnTo>
                        <a:pt x="0" y="76"/>
                      </a:lnTo>
                      <a:lnTo>
                        <a:pt x="17" y="41"/>
                      </a:lnTo>
                      <a:lnTo>
                        <a:pt x="17" y="41"/>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0" name="Freeform 180">
                  <a:extLst>
                    <a:ext uri="{FF2B5EF4-FFF2-40B4-BE49-F238E27FC236}">
                      <a16:creationId xmlns:a16="http://schemas.microsoft.com/office/drawing/2014/main" id="{6DA41A54-6FDF-47C7-8526-30FBCFCC72D4}"/>
                    </a:ext>
                  </a:extLst>
                </p:cNvPr>
                <p:cNvSpPr>
                  <a:spLocks/>
                </p:cNvSpPr>
                <p:nvPr/>
              </p:nvSpPr>
              <p:spPr bwMode="auto">
                <a:xfrm>
                  <a:off x="4293" y="2829"/>
                  <a:ext cx="380" cy="309"/>
                </a:xfrm>
                <a:custGeom>
                  <a:avLst/>
                  <a:gdLst>
                    <a:gd name="T0" fmla="*/ 17 w 427"/>
                    <a:gd name="T1" fmla="*/ 41 h 347"/>
                    <a:gd name="T2" fmla="*/ 17 w 427"/>
                    <a:gd name="T3" fmla="*/ 41 h 347"/>
                    <a:gd name="T4" fmla="*/ 61 w 427"/>
                    <a:gd name="T5" fmla="*/ 0 h 347"/>
                    <a:gd name="T6" fmla="*/ 192 w 427"/>
                    <a:gd name="T7" fmla="*/ 0 h 347"/>
                    <a:gd name="T8" fmla="*/ 206 w 427"/>
                    <a:gd name="T9" fmla="*/ 24 h 347"/>
                    <a:gd name="T10" fmla="*/ 305 w 427"/>
                    <a:gd name="T11" fmla="*/ 24 h 347"/>
                    <a:gd name="T12" fmla="*/ 427 w 427"/>
                    <a:gd name="T13" fmla="*/ 148 h 347"/>
                    <a:gd name="T14" fmla="*/ 316 w 427"/>
                    <a:gd name="T15" fmla="*/ 257 h 347"/>
                    <a:gd name="T16" fmla="*/ 232 w 427"/>
                    <a:gd name="T17" fmla="*/ 284 h 347"/>
                    <a:gd name="T18" fmla="*/ 222 w 427"/>
                    <a:gd name="T19" fmla="*/ 347 h 347"/>
                    <a:gd name="T20" fmla="*/ 179 w 427"/>
                    <a:gd name="T21" fmla="*/ 274 h 347"/>
                    <a:gd name="T22" fmla="*/ 0 w 427"/>
                    <a:gd name="T23" fmla="*/ 76 h 347"/>
                    <a:gd name="T24" fmla="*/ 17 w 427"/>
                    <a:gd name="T25" fmla="*/ 41 h 347"/>
                    <a:gd name="T26" fmla="*/ 17 w 427"/>
                    <a:gd name="T27" fmla="*/ 41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7" h="347">
                      <a:moveTo>
                        <a:pt x="17" y="41"/>
                      </a:moveTo>
                      <a:lnTo>
                        <a:pt x="17" y="41"/>
                      </a:lnTo>
                      <a:lnTo>
                        <a:pt x="61" y="0"/>
                      </a:lnTo>
                      <a:lnTo>
                        <a:pt x="192" y="0"/>
                      </a:lnTo>
                      <a:lnTo>
                        <a:pt x="206" y="24"/>
                      </a:lnTo>
                      <a:lnTo>
                        <a:pt x="305" y="24"/>
                      </a:lnTo>
                      <a:lnTo>
                        <a:pt x="427" y="148"/>
                      </a:lnTo>
                      <a:lnTo>
                        <a:pt x="316" y="257"/>
                      </a:lnTo>
                      <a:lnTo>
                        <a:pt x="232" y="284"/>
                      </a:lnTo>
                      <a:lnTo>
                        <a:pt x="222" y="347"/>
                      </a:lnTo>
                      <a:lnTo>
                        <a:pt x="179" y="274"/>
                      </a:lnTo>
                      <a:lnTo>
                        <a:pt x="0" y="76"/>
                      </a:lnTo>
                      <a:lnTo>
                        <a:pt x="17" y="41"/>
                      </a:lnTo>
                      <a:lnTo>
                        <a:pt x="17" y="41"/>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1" name="Freeform 181">
                  <a:extLst>
                    <a:ext uri="{FF2B5EF4-FFF2-40B4-BE49-F238E27FC236}">
                      <a16:creationId xmlns:a16="http://schemas.microsoft.com/office/drawing/2014/main" id="{EBAD92B1-1856-4D9D-8760-50776353AEDA}"/>
                    </a:ext>
                  </a:extLst>
                </p:cNvPr>
                <p:cNvSpPr>
                  <a:spLocks/>
                </p:cNvSpPr>
                <p:nvPr/>
              </p:nvSpPr>
              <p:spPr bwMode="auto">
                <a:xfrm>
                  <a:off x="4126" y="2865"/>
                  <a:ext cx="357" cy="392"/>
                </a:xfrm>
                <a:custGeom>
                  <a:avLst/>
                  <a:gdLst>
                    <a:gd name="T0" fmla="*/ 0 w 400"/>
                    <a:gd name="T1" fmla="*/ 0 h 440"/>
                    <a:gd name="T2" fmla="*/ 0 w 400"/>
                    <a:gd name="T3" fmla="*/ 0 h 440"/>
                    <a:gd name="T4" fmla="*/ 201 w 400"/>
                    <a:gd name="T5" fmla="*/ 0 h 440"/>
                    <a:gd name="T6" fmla="*/ 185 w 400"/>
                    <a:gd name="T7" fmla="*/ 33 h 440"/>
                    <a:gd name="T8" fmla="*/ 358 w 400"/>
                    <a:gd name="T9" fmla="*/ 233 h 440"/>
                    <a:gd name="T10" fmla="*/ 400 w 400"/>
                    <a:gd name="T11" fmla="*/ 305 h 440"/>
                    <a:gd name="T12" fmla="*/ 354 w 400"/>
                    <a:gd name="T13" fmla="*/ 439 h 440"/>
                    <a:gd name="T14" fmla="*/ 71 w 400"/>
                    <a:gd name="T15" fmla="*/ 440 h 440"/>
                    <a:gd name="T16" fmla="*/ 40 w 400"/>
                    <a:gd name="T17" fmla="*/ 381 h 440"/>
                    <a:gd name="T18" fmla="*/ 26 w 400"/>
                    <a:gd name="T19" fmla="*/ 313 h 440"/>
                    <a:gd name="T20" fmla="*/ 54 w 400"/>
                    <a:gd name="T21" fmla="*/ 275 h 440"/>
                    <a:gd name="T22" fmla="*/ 0 w 400"/>
                    <a:gd name="T23" fmla="*/ 0 h 440"/>
                    <a:gd name="T24" fmla="*/ 0 w 40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0" h="440">
                      <a:moveTo>
                        <a:pt x="0" y="0"/>
                      </a:moveTo>
                      <a:lnTo>
                        <a:pt x="0" y="0"/>
                      </a:lnTo>
                      <a:lnTo>
                        <a:pt x="201" y="0"/>
                      </a:lnTo>
                      <a:lnTo>
                        <a:pt x="185" y="33"/>
                      </a:lnTo>
                      <a:lnTo>
                        <a:pt x="358" y="233"/>
                      </a:lnTo>
                      <a:lnTo>
                        <a:pt x="400" y="305"/>
                      </a:lnTo>
                      <a:lnTo>
                        <a:pt x="354" y="439"/>
                      </a:lnTo>
                      <a:lnTo>
                        <a:pt x="71" y="440"/>
                      </a:lnTo>
                      <a:lnTo>
                        <a:pt x="40" y="381"/>
                      </a:lnTo>
                      <a:lnTo>
                        <a:pt x="26" y="313"/>
                      </a:lnTo>
                      <a:lnTo>
                        <a:pt x="54" y="275"/>
                      </a:lnTo>
                      <a:lnTo>
                        <a:pt x="0" y="0"/>
                      </a:lnTo>
                      <a:lnTo>
                        <a:pt x="0"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2" name="Freeform 182">
                  <a:extLst>
                    <a:ext uri="{FF2B5EF4-FFF2-40B4-BE49-F238E27FC236}">
                      <a16:creationId xmlns:a16="http://schemas.microsoft.com/office/drawing/2014/main" id="{A0F14D76-4B86-4250-BF62-5D2F33449771}"/>
                    </a:ext>
                  </a:extLst>
                </p:cNvPr>
                <p:cNvSpPr>
                  <a:spLocks/>
                </p:cNvSpPr>
                <p:nvPr/>
              </p:nvSpPr>
              <p:spPr bwMode="auto">
                <a:xfrm>
                  <a:off x="4126" y="2865"/>
                  <a:ext cx="357" cy="392"/>
                </a:xfrm>
                <a:custGeom>
                  <a:avLst/>
                  <a:gdLst>
                    <a:gd name="T0" fmla="*/ 0 w 400"/>
                    <a:gd name="T1" fmla="*/ 0 h 440"/>
                    <a:gd name="T2" fmla="*/ 0 w 400"/>
                    <a:gd name="T3" fmla="*/ 0 h 440"/>
                    <a:gd name="T4" fmla="*/ 201 w 400"/>
                    <a:gd name="T5" fmla="*/ 0 h 440"/>
                    <a:gd name="T6" fmla="*/ 185 w 400"/>
                    <a:gd name="T7" fmla="*/ 33 h 440"/>
                    <a:gd name="T8" fmla="*/ 358 w 400"/>
                    <a:gd name="T9" fmla="*/ 233 h 440"/>
                    <a:gd name="T10" fmla="*/ 400 w 400"/>
                    <a:gd name="T11" fmla="*/ 305 h 440"/>
                    <a:gd name="T12" fmla="*/ 354 w 400"/>
                    <a:gd name="T13" fmla="*/ 439 h 440"/>
                    <a:gd name="T14" fmla="*/ 71 w 400"/>
                    <a:gd name="T15" fmla="*/ 440 h 440"/>
                    <a:gd name="T16" fmla="*/ 40 w 400"/>
                    <a:gd name="T17" fmla="*/ 381 h 440"/>
                    <a:gd name="T18" fmla="*/ 26 w 400"/>
                    <a:gd name="T19" fmla="*/ 313 h 440"/>
                    <a:gd name="T20" fmla="*/ 54 w 400"/>
                    <a:gd name="T21" fmla="*/ 275 h 440"/>
                    <a:gd name="T22" fmla="*/ 0 w 400"/>
                    <a:gd name="T23" fmla="*/ 0 h 440"/>
                    <a:gd name="T24" fmla="*/ 0 w 40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0" h="440">
                      <a:moveTo>
                        <a:pt x="0" y="0"/>
                      </a:moveTo>
                      <a:lnTo>
                        <a:pt x="0" y="0"/>
                      </a:lnTo>
                      <a:lnTo>
                        <a:pt x="201" y="0"/>
                      </a:lnTo>
                      <a:lnTo>
                        <a:pt x="185" y="33"/>
                      </a:lnTo>
                      <a:lnTo>
                        <a:pt x="358" y="233"/>
                      </a:lnTo>
                      <a:lnTo>
                        <a:pt x="400" y="305"/>
                      </a:lnTo>
                      <a:lnTo>
                        <a:pt x="354" y="439"/>
                      </a:lnTo>
                      <a:lnTo>
                        <a:pt x="71" y="440"/>
                      </a:lnTo>
                      <a:lnTo>
                        <a:pt x="40" y="381"/>
                      </a:lnTo>
                      <a:lnTo>
                        <a:pt x="26" y="313"/>
                      </a:lnTo>
                      <a:lnTo>
                        <a:pt x="54" y="275"/>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3" name="Freeform 183">
                  <a:extLst>
                    <a:ext uri="{FF2B5EF4-FFF2-40B4-BE49-F238E27FC236}">
                      <a16:creationId xmlns:a16="http://schemas.microsoft.com/office/drawing/2014/main" id="{1396BF6E-63F9-4997-9244-59AF3FC4EDBA}"/>
                    </a:ext>
                  </a:extLst>
                </p:cNvPr>
                <p:cNvSpPr>
                  <a:spLocks/>
                </p:cNvSpPr>
                <p:nvPr/>
              </p:nvSpPr>
              <p:spPr bwMode="auto">
                <a:xfrm>
                  <a:off x="3676" y="2865"/>
                  <a:ext cx="261" cy="439"/>
                </a:xfrm>
                <a:custGeom>
                  <a:avLst/>
                  <a:gdLst>
                    <a:gd name="T0" fmla="*/ 98 w 293"/>
                    <a:gd name="T1" fmla="*/ 0 h 493"/>
                    <a:gd name="T2" fmla="*/ 98 w 293"/>
                    <a:gd name="T3" fmla="*/ 0 h 493"/>
                    <a:gd name="T4" fmla="*/ 293 w 293"/>
                    <a:gd name="T5" fmla="*/ 0 h 493"/>
                    <a:gd name="T6" fmla="*/ 230 w 293"/>
                    <a:gd name="T7" fmla="*/ 328 h 493"/>
                    <a:gd name="T8" fmla="*/ 227 w 293"/>
                    <a:gd name="T9" fmla="*/ 456 h 493"/>
                    <a:gd name="T10" fmla="*/ 167 w 293"/>
                    <a:gd name="T11" fmla="*/ 493 h 493"/>
                    <a:gd name="T12" fmla="*/ 136 w 293"/>
                    <a:gd name="T13" fmla="*/ 408 h 493"/>
                    <a:gd name="T14" fmla="*/ 0 w 293"/>
                    <a:gd name="T15" fmla="*/ 408 h 493"/>
                    <a:gd name="T16" fmla="*/ 42 w 293"/>
                    <a:gd name="T17" fmla="*/ 267 h 493"/>
                    <a:gd name="T18" fmla="*/ 1 w 293"/>
                    <a:gd name="T19" fmla="*/ 193 h 493"/>
                    <a:gd name="T20" fmla="*/ 40 w 293"/>
                    <a:gd name="T21" fmla="*/ 74 h 493"/>
                    <a:gd name="T22" fmla="*/ 98 w 293"/>
                    <a:gd name="T23" fmla="*/ 0 h 493"/>
                    <a:gd name="T24" fmla="*/ 98 w 293"/>
                    <a:gd name="T25"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3" h="493">
                      <a:moveTo>
                        <a:pt x="98" y="0"/>
                      </a:moveTo>
                      <a:lnTo>
                        <a:pt x="98" y="0"/>
                      </a:lnTo>
                      <a:lnTo>
                        <a:pt x="293" y="0"/>
                      </a:lnTo>
                      <a:lnTo>
                        <a:pt x="230" y="328"/>
                      </a:lnTo>
                      <a:lnTo>
                        <a:pt x="227" y="456"/>
                      </a:lnTo>
                      <a:lnTo>
                        <a:pt x="167" y="493"/>
                      </a:lnTo>
                      <a:lnTo>
                        <a:pt x="136" y="408"/>
                      </a:lnTo>
                      <a:lnTo>
                        <a:pt x="0" y="408"/>
                      </a:lnTo>
                      <a:lnTo>
                        <a:pt x="42" y="267"/>
                      </a:lnTo>
                      <a:lnTo>
                        <a:pt x="1" y="193"/>
                      </a:lnTo>
                      <a:lnTo>
                        <a:pt x="40" y="74"/>
                      </a:lnTo>
                      <a:lnTo>
                        <a:pt x="98" y="0"/>
                      </a:lnTo>
                      <a:lnTo>
                        <a:pt x="98"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4" name="Freeform 184">
                  <a:extLst>
                    <a:ext uri="{FF2B5EF4-FFF2-40B4-BE49-F238E27FC236}">
                      <a16:creationId xmlns:a16="http://schemas.microsoft.com/office/drawing/2014/main" id="{4CCCF88A-5D50-4611-993E-2FF07173402B}"/>
                    </a:ext>
                  </a:extLst>
                </p:cNvPr>
                <p:cNvSpPr>
                  <a:spLocks/>
                </p:cNvSpPr>
                <p:nvPr/>
              </p:nvSpPr>
              <p:spPr bwMode="auto">
                <a:xfrm>
                  <a:off x="3676" y="2865"/>
                  <a:ext cx="261" cy="439"/>
                </a:xfrm>
                <a:custGeom>
                  <a:avLst/>
                  <a:gdLst>
                    <a:gd name="T0" fmla="*/ 98 w 293"/>
                    <a:gd name="T1" fmla="*/ 0 h 493"/>
                    <a:gd name="T2" fmla="*/ 98 w 293"/>
                    <a:gd name="T3" fmla="*/ 0 h 493"/>
                    <a:gd name="T4" fmla="*/ 293 w 293"/>
                    <a:gd name="T5" fmla="*/ 0 h 493"/>
                    <a:gd name="T6" fmla="*/ 230 w 293"/>
                    <a:gd name="T7" fmla="*/ 328 h 493"/>
                    <a:gd name="T8" fmla="*/ 227 w 293"/>
                    <a:gd name="T9" fmla="*/ 456 h 493"/>
                    <a:gd name="T10" fmla="*/ 167 w 293"/>
                    <a:gd name="T11" fmla="*/ 493 h 493"/>
                    <a:gd name="T12" fmla="*/ 136 w 293"/>
                    <a:gd name="T13" fmla="*/ 408 h 493"/>
                    <a:gd name="T14" fmla="*/ 0 w 293"/>
                    <a:gd name="T15" fmla="*/ 408 h 493"/>
                    <a:gd name="T16" fmla="*/ 42 w 293"/>
                    <a:gd name="T17" fmla="*/ 267 h 493"/>
                    <a:gd name="T18" fmla="*/ 1 w 293"/>
                    <a:gd name="T19" fmla="*/ 193 h 493"/>
                    <a:gd name="T20" fmla="*/ 40 w 293"/>
                    <a:gd name="T21" fmla="*/ 74 h 493"/>
                    <a:gd name="T22" fmla="*/ 98 w 293"/>
                    <a:gd name="T23" fmla="*/ 0 h 493"/>
                    <a:gd name="T24" fmla="*/ 98 w 293"/>
                    <a:gd name="T25"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3" h="493">
                      <a:moveTo>
                        <a:pt x="98" y="0"/>
                      </a:moveTo>
                      <a:lnTo>
                        <a:pt x="98" y="0"/>
                      </a:lnTo>
                      <a:lnTo>
                        <a:pt x="293" y="0"/>
                      </a:lnTo>
                      <a:lnTo>
                        <a:pt x="230" y="328"/>
                      </a:lnTo>
                      <a:lnTo>
                        <a:pt x="227" y="456"/>
                      </a:lnTo>
                      <a:lnTo>
                        <a:pt x="167" y="493"/>
                      </a:lnTo>
                      <a:lnTo>
                        <a:pt x="136" y="408"/>
                      </a:lnTo>
                      <a:lnTo>
                        <a:pt x="0" y="408"/>
                      </a:lnTo>
                      <a:lnTo>
                        <a:pt x="42" y="267"/>
                      </a:lnTo>
                      <a:lnTo>
                        <a:pt x="1" y="193"/>
                      </a:lnTo>
                      <a:lnTo>
                        <a:pt x="40" y="74"/>
                      </a:lnTo>
                      <a:lnTo>
                        <a:pt x="98" y="0"/>
                      </a:lnTo>
                      <a:lnTo>
                        <a:pt x="98"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5" name="Freeform 185">
                  <a:extLst>
                    <a:ext uri="{FF2B5EF4-FFF2-40B4-BE49-F238E27FC236}">
                      <a16:creationId xmlns:a16="http://schemas.microsoft.com/office/drawing/2014/main" id="{29081DA9-8930-4041-B6AC-34981403D73E}"/>
                    </a:ext>
                  </a:extLst>
                </p:cNvPr>
                <p:cNvSpPr>
                  <a:spLocks/>
                </p:cNvSpPr>
                <p:nvPr/>
              </p:nvSpPr>
              <p:spPr bwMode="auto">
                <a:xfrm>
                  <a:off x="3948" y="3210"/>
                  <a:ext cx="642" cy="522"/>
                </a:xfrm>
                <a:custGeom>
                  <a:avLst/>
                  <a:gdLst>
                    <a:gd name="T0" fmla="*/ 3 w 720"/>
                    <a:gd name="T1" fmla="*/ 0 h 586"/>
                    <a:gd name="T2" fmla="*/ 3 w 720"/>
                    <a:gd name="T3" fmla="*/ 0 h 586"/>
                    <a:gd name="T4" fmla="*/ 240 w 720"/>
                    <a:gd name="T5" fmla="*/ 0 h 586"/>
                    <a:gd name="T6" fmla="*/ 272 w 720"/>
                    <a:gd name="T7" fmla="*/ 58 h 586"/>
                    <a:gd name="T8" fmla="*/ 559 w 720"/>
                    <a:gd name="T9" fmla="*/ 58 h 586"/>
                    <a:gd name="T10" fmla="*/ 566 w 720"/>
                    <a:gd name="T11" fmla="*/ 110 h 586"/>
                    <a:gd name="T12" fmla="*/ 668 w 720"/>
                    <a:gd name="T13" fmla="*/ 281 h 586"/>
                    <a:gd name="T14" fmla="*/ 707 w 720"/>
                    <a:gd name="T15" fmla="*/ 405 h 586"/>
                    <a:gd name="T16" fmla="*/ 720 w 720"/>
                    <a:gd name="T17" fmla="*/ 490 h 586"/>
                    <a:gd name="T18" fmla="*/ 620 w 720"/>
                    <a:gd name="T19" fmla="*/ 579 h 586"/>
                    <a:gd name="T20" fmla="*/ 538 w 720"/>
                    <a:gd name="T21" fmla="*/ 586 h 586"/>
                    <a:gd name="T22" fmla="*/ 514 w 720"/>
                    <a:gd name="T23" fmla="*/ 407 h 586"/>
                    <a:gd name="T24" fmla="*/ 488 w 720"/>
                    <a:gd name="T25" fmla="*/ 409 h 586"/>
                    <a:gd name="T26" fmla="*/ 406 w 720"/>
                    <a:gd name="T27" fmla="*/ 301 h 586"/>
                    <a:gd name="T28" fmla="*/ 424 w 720"/>
                    <a:gd name="T29" fmla="*/ 212 h 586"/>
                    <a:gd name="T30" fmla="*/ 332 w 720"/>
                    <a:gd name="T31" fmla="*/ 115 h 586"/>
                    <a:gd name="T32" fmla="*/ 211 w 720"/>
                    <a:gd name="T33" fmla="*/ 143 h 586"/>
                    <a:gd name="T34" fmla="*/ 118 w 720"/>
                    <a:gd name="T35" fmla="*/ 66 h 586"/>
                    <a:gd name="T36" fmla="*/ 0 w 720"/>
                    <a:gd name="T37" fmla="*/ 63 h 586"/>
                    <a:gd name="T38" fmla="*/ 3 w 720"/>
                    <a:gd name="T39" fmla="*/ 0 h 586"/>
                    <a:gd name="T40" fmla="*/ 3 w 720"/>
                    <a:gd name="T41"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0" h="586">
                      <a:moveTo>
                        <a:pt x="3" y="0"/>
                      </a:moveTo>
                      <a:lnTo>
                        <a:pt x="3" y="0"/>
                      </a:lnTo>
                      <a:lnTo>
                        <a:pt x="240" y="0"/>
                      </a:lnTo>
                      <a:lnTo>
                        <a:pt x="272" y="58"/>
                      </a:lnTo>
                      <a:lnTo>
                        <a:pt x="559" y="58"/>
                      </a:lnTo>
                      <a:lnTo>
                        <a:pt x="566" y="110"/>
                      </a:lnTo>
                      <a:lnTo>
                        <a:pt x="668" y="281"/>
                      </a:lnTo>
                      <a:lnTo>
                        <a:pt x="707" y="405"/>
                      </a:lnTo>
                      <a:lnTo>
                        <a:pt x="720" y="490"/>
                      </a:lnTo>
                      <a:lnTo>
                        <a:pt x="620" y="579"/>
                      </a:lnTo>
                      <a:lnTo>
                        <a:pt x="538" y="586"/>
                      </a:lnTo>
                      <a:lnTo>
                        <a:pt x="514" y="407"/>
                      </a:lnTo>
                      <a:lnTo>
                        <a:pt x="488" y="409"/>
                      </a:lnTo>
                      <a:lnTo>
                        <a:pt x="406" y="301"/>
                      </a:lnTo>
                      <a:lnTo>
                        <a:pt x="424" y="212"/>
                      </a:lnTo>
                      <a:lnTo>
                        <a:pt x="332" y="115"/>
                      </a:lnTo>
                      <a:lnTo>
                        <a:pt x="211" y="143"/>
                      </a:lnTo>
                      <a:lnTo>
                        <a:pt x="118" y="66"/>
                      </a:lnTo>
                      <a:lnTo>
                        <a:pt x="0" y="63"/>
                      </a:lnTo>
                      <a:lnTo>
                        <a:pt x="3" y="0"/>
                      </a:lnTo>
                      <a:lnTo>
                        <a:pt x="3"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6" name="Freeform 186">
                  <a:extLst>
                    <a:ext uri="{FF2B5EF4-FFF2-40B4-BE49-F238E27FC236}">
                      <a16:creationId xmlns:a16="http://schemas.microsoft.com/office/drawing/2014/main" id="{EA4A4350-B2B5-4A9F-AE36-8A069BE74170}"/>
                    </a:ext>
                  </a:extLst>
                </p:cNvPr>
                <p:cNvSpPr>
                  <a:spLocks/>
                </p:cNvSpPr>
                <p:nvPr/>
              </p:nvSpPr>
              <p:spPr bwMode="auto">
                <a:xfrm>
                  <a:off x="3948" y="3210"/>
                  <a:ext cx="642" cy="522"/>
                </a:xfrm>
                <a:custGeom>
                  <a:avLst/>
                  <a:gdLst>
                    <a:gd name="T0" fmla="*/ 3 w 720"/>
                    <a:gd name="T1" fmla="*/ 0 h 586"/>
                    <a:gd name="T2" fmla="*/ 3 w 720"/>
                    <a:gd name="T3" fmla="*/ 0 h 586"/>
                    <a:gd name="T4" fmla="*/ 240 w 720"/>
                    <a:gd name="T5" fmla="*/ 0 h 586"/>
                    <a:gd name="T6" fmla="*/ 272 w 720"/>
                    <a:gd name="T7" fmla="*/ 58 h 586"/>
                    <a:gd name="T8" fmla="*/ 559 w 720"/>
                    <a:gd name="T9" fmla="*/ 58 h 586"/>
                    <a:gd name="T10" fmla="*/ 566 w 720"/>
                    <a:gd name="T11" fmla="*/ 110 h 586"/>
                    <a:gd name="T12" fmla="*/ 668 w 720"/>
                    <a:gd name="T13" fmla="*/ 281 h 586"/>
                    <a:gd name="T14" fmla="*/ 707 w 720"/>
                    <a:gd name="T15" fmla="*/ 405 h 586"/>
                    <a:gd name="T16" fmla="*/ 720 w 720"/>
                    <a:gd name="T17" fmla="*/ 490 h 586"/>
                    <a:gd name="T18" fmla="*/ 620 w 720"/>
                    <a:gd name="T19" fmla="*/ 579 h 586"/>
                    <a:gd name="T20" fmla="*/ 538 w 720"/>
                    <a:gd name="T21" fmla="*/ 586 h 586"/>
                    <a:gd name="T22" fmla="*/ 514 w 720"/>
                    <a:gd name="T23" fmla="*/ 407 h 586"/>
                    <a:gd name="T24" fmla="*/ 488 w 720"/>
                    <a:gd name="T25" fmla="*/ 409 h 586"/>
                    <a:gd name="T26" fmla="*/ 406 w 720"/>
                    <a:gd name="T27" fmla="*/ 301 h 586"/>
                    <a:gd name="T28" fmla="*/ 424 w 720"/>
                    <a:gd name="T29" fmla="*/ 212 h 586"/>
                    <a:gd name="T30" fmla="*/ 332 w 720"/>
                    <a:gd name="T31" fmla="*/ 115 h 586"/>
                    <a:gd name="T32" fmla="*/ 211 w 720"/>
                    <a:gd name="T33" fmla="*/ 143 h 586"/>
                    <a:gd name="T34" fmla="*/ 118 w 720"/>
                    <a:gd name="T35" fmla="*/ 66 h 586"/>
                    <a:gd name="T36" fmla="*/ 0 w 720"/>
                    <a:gd name="T37" fmla="*/ 63 h 586"/>
                    <a:gd name="T38" fmla="*/ 3 w 720"/>
                    <a:gd name="T39" fmla="*/ 0 h 586"/>
                    <a:gd name="T40" fmla="*/ 3 w 720"/>
                    <a:gd name="T41"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0" h="586">
                      <a:moveTo>
                        <a:pt x="3" y="0"/>
                      </a:moveTo>
                      <a:lnTo>
                        <a:pt x="3" y="0"/>
                      </a:lnTo>
                      <a:lnTo>
                        <a:pt x="240" y="0"/>
                      </a:lnTo>
                      <a:lnTo>
                        <a:pt x="272" y="58"/>
                      </a:lnTo>
                      <a:lnTo>
                        <a:pt x="559" y="58"/>
                      </a:lnTo>
                      <a:lnTo>
                        <a:pt x="566" y="110"/>
                      </a:lnTo>
                      <a:lnTo>
                        <a:pt x="668" y="281"/>
                      </a:lnTo>
                      <a:lnTo>
                        <a:pt x="707" y="405"/>
                      </a:lnTo>
                      <a:lnTo>
                        <a:pt x="720" y="490"/>
                      </a:lnTo>
                      <a:lnTo>
                        <a:pt x="620" y="579"/>
                      </a:lnTo>
                      <a:lnTo>
                        <a:pt x="538" y="586"/>
                      </a:lnTo>
                      <a:lnTo>
                        <a:pt x="514" y="407"/>
                      </a:lnTo>
                      <a:lnTo>
                        <a:pt x="488" y="409"/>
                      </a:lnTo>
                      <a:lnTo>
                        <a:pt x="406" y="301"/>
                      </a:lnTo>
                      <a:lnTo>
                        <a:pt x="424" y="212"/>
                      </a:lnTo>
                      <a:lnTo>
                        <a:pt x="332" y="115"/>
                      </a:lnTo>
                      <a:lnTo>
                        <a:pt x="211" y="143"/>
                      </a:lnTo>
                      <a:lnTo>
                        <a:pt x="118" y="66"/>
                      </a:lnTo>
                      <a:lnTo>
                        <a:pt x="0" y="63"/>
                      </a:lnTo>
                      <a:lnTo>
                        <a:pt x="3" y="0"/>
                      </a:lnTo>
                      <a:lnTo>
                        <a:pt x="3"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7" name="Freeform 187">
                  <a:extLst>
                    <a:ext uri="{FF2B5EF4-FFF2-40B4-BE49-F238E27FC236}">
                      <a16:creationId xmlns:a16="http://schemas.microsoft.com/office/drawing/2014/main" id="{C58B6520-361B-47F3-9CF6-06D0B01D8871}"/>
                    </a:ext>
                  </a:extLst>
                </p:cNvPr>
                <p:cNvSpPr>
                  <a:spLocks/>
                </p:cNvSpPr>
                <p:nvPr/>
              </p:nvSpPr>
              <p:spPr bwMode="auto">
                <a:xfrm>
                  <a:off x="3877" y="2865"/>
                  <a:ext cx="298" cy="404"/>
                </a:xfrm>
                <a:custGeom>
                  <a:avLst/>
                  <a:gdLst>
                    <a:gd name="T0" fmla="*/ 68 w 334"/>
                    <a:gd name="T1" fmla="*/ 0 h 453"/>
                    <a:gd name="T2" fmla="*/ 68 w 334"/>
                    <a:gd name="T3" fmla="*/ 0 h 453"/>
                    <a:gd name="T4" fmla="*/ 278 w 334"/>
                    <a:gd name="T5" fmla="*/ 0 h 453"/>
                    <a:gd name="T6" fmla="*/ 334 w 334"/>
                    <a:gd name="T7" fmla="*/ 277 h 453"/>
                    <a:gd name="T8" fmla="*/ 306 w 334"/>
                    <a:gd name="T9" fmla="*/ 314 h 453"/>
                    <a:gd name="T10" fmla="*/ 319 w 334"/>
                    <a:gd name="T11" fmla="*/ 379 h 453"/>
                    <a:gd name="T12" fmla="*/ 87 w 334"/>
                    <a:gd name="T13" fmla="*/ 379 h 453"/>
                    <a:gd name="T14" fmla="*/ 83 w 334"/>
                    <a:gd name="T15" fmla="*/ 442 h 453"/>
                    <a:gd name="T16" fmla="*/ 0 w 334"/>
                    <a:gd name="T17" fmla="*/ 453 h 453"/>
                    <a:gd name="T18" fmla="*/ 3 w 334"/>
                    <a:gd name="T19" fmla="*/ 326 h 453"/>
                    <a:gd name="T20" fmla="*/ 68 w 334"/>
                    <a:gd name="T21" fmla="*/ 0 h 453"/>
                    <a:gd name="T22" fmla="*/ 68 w 334"/>
                    <a:gd name="T23"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4" h="453">
                      <a:moveTo>
                        <a:pt x="68" y="0"/>
                      </a:moveTo>
                      <a:lnTo>
                        <a:pt x="68" y="0"/>
                      </a:lnTo>
                      <a:lnTo>
                        <a:pt x="278" y="0"/>
                      </a:lnTo>
                      <a:lnTo>
                        <a:pt x="334" y="277"/>
                      </a:lnTo>
                      <a:lnTo>
                        <a:pt x="306" y="314"/>
                      </a:lnTo>
                      <a:lnTo>
                        <a:pt x="319" y="379"/>
                      </a:lnTo>
                      <a:lnTo>
                        <a:pt x="87" y="379"/>
                      </a:lnTo>
                      <a:lnTo>
                        <a:pt x="83" y="442"/>
                      </a:lnTo>
                      <a:lnTo>
                        <a:pt x="0" y="453"/>
                      </a:lnTo>
                      <a:lnTo>
                        <a:pt x="3" y="326"/>
                      </a:lnTo>
                      <a:lnTo>
                        <a:pt x="68" y="0"/>
                      </a:lnTo>
                      <a:lnTo>
                        <a:pt x="68" y="0"/>
                      </a:lnTo>
                      <a:close/>
                    </a:path>
                  </a:pathLst>
                </a:custGeom>
                <a:solidFill>
                  <a:srgbClr val="E7E6E6"/>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8" name="Freeform 188">
                  <a:extLst>
                    <a:ext uri="{FF2B5EF4-FFF2-40B4-BE49-F238E27FC236}">
                      <a16:creationId xmlns:a16="http://schemas.microsoft.com/office/drawing/2014/main" id="{C494F1FE-1FCA-443F-828A-2817BB96C1AA}"/>
                    </a:ext>
                  </a:extLst>
                </p:cNvPr>
                <p:cNvSpPr>
                  <a:spLocks/>
                </p:cNvSpPr>
                <p:nvPr/>
              </p:nvSpPr>
              <p:spPr bwMode="auto">
                <a:xfrm>
                  <a:off x="3877" y="2865"/>
                  <a:ext cx="298" cy="404"/>
                </a:xfrm>
                <a:custGeom>
                  <a:avLst/>
                  <a:gdLst>
                    <a:gd name="T0" fmla="*/ 68 w 334"/>
                    <a:gd name="T1" fmla="*/ 0 h 453"/>
                    <a:gd name="T2" fmla="*/ 68 w 334"/>
                    <a:gd name="T3" fmla="*/ 0 h 453"/>
                    <a:gd name="T4" fmla="*/ 278 w 334"/>
                    <a:gd name="T5" fmla="*/ 0 h 453"/>
                    <a:gd name="T6" fmla="*/ 334 w 334"/>
                    <a:gd name="T7" fmla="*/ 277 h 453"/>
                    <a:gd name="T8" fmla="*/ 306 w 334"/>
                    <a:gd name="T9" fmla="*/ 314 h 453"/>
                    <a:gd name="T10" fmla="*/ 319 w 334"/>
                    <a:gd name="T11" fmla="*/ 379 h 453"/>
                    <a:gd name="T12" fmla="*/ 87 w 334"/>
                    <a:gd name="T13" fmla="*/ 379 h 453"/>
                    <a:gd name="T14" fmla="*/ 83 w 334"/>
                    <a:gd name="T15" fmla="*/ 442 h 453"/>
                    <a:gd name="T16" fmla="*/ 0 w 334"/>
                    <a:gd name="T17" fmla="*/ 453 h 453"/>
                    <a:gd name="T18" fmla="*/ 3 w 334"/>
                    <a:gd name="T19" fmla="*/ 326 h 453"/>
                    <a:gd name="T20" fmla="*/ 68 w 334"/>
                    <a:gd name="T21" fmla="*/ 0 h 453"/>
                    <a:gd name="T22" fmla="*/ 68 w 334"/>
                    <a:gd name="T23"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4" h="453">
                      <a:moveTo>
                        <a:pt x="68" y="0"/>
                      </a:moveTo>
                      <a:lnTo>
                        <a:pt x="68" y="0"/>
                      </a:lnTo>
                      <a:lnTo>
                        <a:pt x="278" y="0"/>
                      </a:lnTo>
                      <a:lnTo>
                        <a:pt x="334" y="277"/>
                      </a:lnTo>
                      <a:lnTo>
                        <a:pt x="306" y="314"/>
                      </a:lnTo>
                      <a:lnTo>
                        <a:pt x="319" y="379"/>
                      </a:lnTo>
                      <a:lnTo>
                        <a:pt x="87" y="379"/>
                      </a:lnTo>
                      <a:lnTo>
                        <a:pt x="83" y="442"/>
                      </a:lnTo>
                      <a:lnTo>
                        <a:pt x="0" y="453"/>
                      </a:lnTo>
                      <a:lnTo>
                        <a:pt x="3" y="326"/>
                      </a:lnTo>
                      <a:lnTo>
                        <a:pt x="68" y="0"/>
                      </a:lnTo>
                      <a:lnTo>
                        <a:pt x="68"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9" name="Freeform 189">
                  <a:extLst>
                    <a:ext uri="{FF2B5EF4-FFF2-40B4-BE49-F238E27FC236}">
                      <a16:creationId xmlns:a16="http://schemas.microsoft.com/office/drawing/2014/main" id="{71F86928-E249-49E8-B74A-629583AEE7BC}"/>
                    </a:ext>
                  </a:extLst>
                </p:cNvPr>
                <p:cNvSpPr>
                  <a:spLocks/>
                </p:cNvSpPr>
                <p:nvPr/>
              </p:nvSpPr>
              <p:spPr bwMode="auto">
                <a:xfrm>
                  <a:off x="3462" y="3031"/>
                  <a:ext cx="392" cy="345"/>
                </a:xfrm>
                <a:custGeom>
                  <a:avLst/>
                  <a:gdLst>
                    <a:gd name="T0" fmla="*/ 4 w 440"/>
                    <a:gd name="T1" fmla="*/ 0 h 386"/>
                    <a:gd name="T2" fmla="*/ 4 w 440"/>
                    <a:gd name="T3" fmla="*/ 0 h 386"/>
                    <a:gd name="T4" fmla="*/ 240 w 440"/>
                    <a:gd name="T5" fmla="*/ 0 h 386"/>
                    <a:gd name="T6" fmla="*/ 280 w 440"/>
                    <a:gd name="T7" fmla="*/ 82 h 386"/>
                    <a:gd name="T8" fmla="*/ 237 w 440"/>
                    <a:gd name="T9" fmla="*/ 213 h 386"/>
                    <a:gd name="T10" fmla="*/ 375 w 440"/>
                    <a:gd name="T11" fmla="*/ 213 h 386"/>
                    <a:gd name="T12" fmla="*/ 407 w 440"/>
                    <a:gd name="T13" fmla="*/ 299 h 386"/>
                    <a:gd name="T14" fmla="*/ 440 w 440"/>
                    <a:gd name="T15" fmla="*/ 386 h 386"/>
                    <a:gd name="T16" fmla="*/ 254 w 440"/>
                    <a:gd name="T17" fmla="*/ 377 h 386"/>
                    <a:gd name="T18" fmla="*/ 30 w 440"/>
                    <a:gd name="T19" fmla="*/ 300 h 386"/>
                    <a:gd name="T20" fmla="*/ 56 w 440"/>
                    <a:gd name="T21" fmla="*/ 240 h 386"/>
                    <a:gd name="T22" fmla="*/ 0 w 440"/>
                    <a:gd name="T23" fmla="*/ 118 h 386"/>
                    <a:gd name="T24" fmla="*/ 4 w 440"/>
                    <a:gd name="T25" fmla="*/ 0 h 386"/>
                    <a:gd name="T26" fmla="*/ 4 w 440"/>
                    <a:gd name="T27"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0" h="386">
                      <a:moveTo>
                        <a:pt x="4" y="0"/>
                      </a:moveTo>
                      <a:lnTo>
                        <a:pt x="4" y="0"/>
                      </a:lnTo>
                      <a:lnTo>
                        <a:pt x="240" y="0"/>
                      </a:lnTo>
                      <a:lnTo>
                        <a:pt x="280" y="82"/>
                      </a:lnTo>
                      <a:lnTo>
                        <a:pt x="237" y="213"/>
                      </a:lnTo>
                      <a:lnTo>
                        <a:pt x="375" y="213"/>
                      </a:lnTo>
                      <a:lnTo>
                        <a:pt x="407" y="299"/>
                      </a:lnTo>
                      <a:lnTo>
                        <a:pt x="440" y="386"/>
                      </a:lnTo>
                      <a:lnTo>
                        <a:pt x="254" y="377"/>
                      </a:lnTo>
                      <a:lnTo>
                        <a:pt x="30" y="300"/>
                      </a:lnTo>
                      <a:lnTo>
                        <a:pt x="56" y="240"/>
                      </a:lnTo>
                      <a:lnTo>
                        <a:pt x="0" y="118"/>
                      </a:lnTo>
                      <a:lnTo>
                        <a:pt x="4" y="0"/>
                      </a:lnTo>
                      <a:lnTo>
                        <a:pt x="4"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0" name="Freeform 190">
                  <a:extLst>
                    <a:ext uri="{FF2B5EF4-FFF2-40B4-BE49-F238E27FC236}">
                      <a16:creationId xmlns:a16="http://schemas.microsoft.com/office/drawing/2014/main" id="{0F6192F6-1220-4B5F-BFEF-DE00ABD29D50}"/>
                    </a:ext>
                  </a:extLst>
                </p:cNvPr>
                <p:cNvSpPr>
                  <a:spLocks/>
                </p:cNvSpPr>
                <p:nvPr/>
              </p:nvSpPr>
              <p:spPr bwMode="auto">
                <a:xfrm>
                  <a:off x="3462" y="3031"/>
                  <a:ext cx="392" cy="345"/>
                </a:xfrm>
                <a:custGeom>
                  <a:avLst/>
                  <a:gdLst>
                    <a:gd name="T0" fmla="*/ 4 w 440"/>
                    <a:gd name="T1" fmla="*/ 0 h 386"/>
                    <a:gd name="T2" fmla="*/ 4 w 440"/>
                    <a:gd name="T3" fmla="*/ 0 h 386"/>
                    <a:gd name="T4" fmla="*/ 240 w 440"/>
                    <a:gd name="T5" fmla="*/ 0 h 386"/>
                    <a:gd name="T6" fmla="*/ 280 w 440"/>
                    <a:gd name="T7" fmla="*/ 82 h 386"/>
                    <a:gd name="T8" fmla="*/ 237 w 440"/>
                    <a:gd name="T9" fmla="*/ 213 h 386"/>
                    <a:gd name="T10" fmla="*/ 375 w 440"/>
                    <a:gd name="T11" fmla="*/ 213 h 386"/>
                    <a:gd name="T12" fmla="*/ 407 w 440"/>
                    <a:gd name="T13" fmla="*/ 299 h 386"/>
                    <a:gd name="T14" fmla="*/ 440 w 440"/>
                    <a:gd name="T15" fmla="*/ 386 h 386"/>
                    <a:gd name="T16" fmla="*/ 254 w 440"/>
                    <a:gd name="T17" fmla="*/ 377 h 386"/>
                    <a:gd name="T18" fmla="*/ 30 w 440"/>
                    <a:gd name="T19" fmla="*/ 300 h 386"/>
                    <a:gd name="T20" fmla="*/ 56 w 440"/>
                    <a:gd name="T21" fmla="*/ 240 h 386"/>
                    <a:gd name="T22" fmla="*/ 0 w 440"/>
                    <a:gd name="T23" fmla="*/ 118 h 386"/>
                    <a:gd name="T24" fmla="*/ 4 w 440"/>
                    <a:gd name="T25" fmla="*/ 0 h 386"/>
                    <a:gd name="T26" fmla="*/ 4 w 440"/>
                    <a:gd name="T27"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0" h="386">
                      <a:moveTo>
                        <a:pt x="4" y="0"/>
                      </a:moveTo>
                      <a:lnTo>
                        <a:pt x="4" y="0"/>
                      </a:lnTo>
                      <a:lnTo>
                        <a:pt x="240" y="0"/>
                      </a:lnTo>
                      <a:lnTo>
                        <a:pt x="280" y="82"/>
                      </a:lnTo>
                      <a:lnTo>
                        <a:pt x="237" y="213"/>
                      </a:lnTo>
                      <a:lnTo>
                        <a:pt x="375" y="213"/>
                      </a:lnTo>
                      <a:lnTo>
                        <a:pt x="407" y="299"/>
                      </a:lnTo>
                      <a:lnTo>
                        <a:pt x="440" y="386"/>
                      </a:lnTo>
                      <a:lnTo>
                        <a:pt x="254" y="377"/>
                      </a:lnTo>
                      <a:lnTo>
                        <a:pt x="30" y="300"/>
                      </a:lnTo>
                      <a:lnTo>
                        <a:pt x="56" y="240"/>
                      </a:lnTo>
                      <a:lnTo>
                        <a:pt x="0" y="118"/>
                      </a:lnTo>
                      <a:lnTo>
                        <a:pt x="4" y="0"/>
                      </a:lnTo>
                      <a:lnTo>
                        <a:pt x="4"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1" name="Freeform 191">
                  <a:extLst>
                    <a:ext uri="{FF2B5EF4-FFF2-40B4-BE49-F238E27FC236}">
                      <a16:creationId xmlns:a16="http://schemas.microsoft.com/office/drawing/2014/main" id="{783FA3C6-17F5-4B47-B6CC-4AD441A10F2F}"/>
                    </a:ext>
                  </a:extLst>
                </p:cNvPr>
                <p:cNvSpPr>
                  <a:spLocks/>
                </p:cNvSpPr>
                <p:nvPr/>
              </p:nvSpPr>
              <p:spPr bwMode="auto">
                <a:xfrm>
                  <a:off x="2750" y="2662"/>
                  <a:ext cx="676" cy="321"/>
                </a:xfrm>
                <a:custGeom>
                  <a:avLst/>
                  <a:gdLst>
                    <a:gd name="T0" fmla="*/ 0 w 760"/>
                    <a:gd name="T1" fmla="*/ 0 h 360"/>
                    <a:gd name="T2" fmla="*/ 0 w 760"/>
                    <a:gd name="T3" fmla="*/ 0 h 360"/>
                    <a:gd name="T4" fmla="*/ 722 w 760"/>
                    <a:gd name="T5" fmla="*/ 0 h 360"/>
                    <a:gd name="T6" fmla="*/ 744 w 760"/>
                    <a:gd name="T7" fmla="*/ 53 h 360"/>
                    <a:gd name="T8" fmla="*/ 757 w 760"/>
                    <a:gd name="T9" fmla="*/ 129 h 360"/>
                    <a:gd name="T10" fmla="*/ 760 w 760"/>
                    <a:gd name="T11" fmla="*/ 360 h 360"/>
                    <a:gd name="T12" fmla="*/ 628 w 760"/>
                    <a:gd name="T13" fmla="*/ 334 h 360"/>
                    <a:gd name="T14" fmla="*/ 573 w 760"/>
                    <a:gd name="T15" fmla="*/ 344 h 360"/>
                    <a:gd name="T16" fmla="*/ 257 w 760"/>
                    <a:gd name="T17" fmla="*/ 283 h 360"/>
                    <a:gd name="T18" fmla="*/ 257 w 760"/>
                    <a:gd name="T19" fmla="*/ 108 h 360"/>
                    <a:gd name="T20" fmla="*/ 0 w 760"/>
                    <a:gd name="T21" fmla="*/ 105 h 360"/>
                    <a:gd name="T22" fmla="*/ 0 w 760"/>
                    <a:gd name="T23" fmla="*/ 0 h 360"/>
                    <a:gd name="T24" fmla="*/ 0 w 760"/>
                    <a:gd name="T25"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0" h="360">
                      <a:moveTo>
                        <a:pt x="0" y="0"/>
                      </a:moveTo>
                      <a:lnTo>
                        <a:pt x="0" y="0"/>
                      </a:lnTo>
                      <a:lnTo>
                        <a:pt x="722" y="0"/>
                      </a:lnTo>
                      <a:lnTo>
                        <a:pt x="744" y="53"/>
                      </a:lnTo>
                      <a:lnTo>
                        <a:pt x="757" y="129"/>
                      </a:lnTo>
                      <a:lnTo>
                        <a:pt x="760" y="360"/>
                      </a:lnTo>
                      <a:lnTo>
                        <a:pt x="628" y="334"/>
                      </a:lnTo>
                      <a:lnTo>
                        <a:pt x="573" y="344"/>
                      </a:lnTo>
                      <a:lnTo>
                        <a:pt x="257" y="283"/>
                      </a:lnTo>
                      <a:lnTo>
                        <a:pt x="257" y="108"/>
                      </a:lnTo>
                      <a:lnTo>
                        <a:pt x="0" y="105"/>
                      </a:lnTo>
                      <a:lnTo>
                        <a:pt x="0" y="0"/>
                      </a:lnTo>
                      <a:lnTo>
                        <a:pt x="0"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2" name="Freeform 192">
                  <a:extLst>
                    <a:ext uri="{FF2B5EF4-FFF2-40B4-BE49-F238E27FC236}">
                      <a16:creationId xmlns:a16="http://schemas.microsoft.com/office/drawing/2014/main" id="{4090B8C7-FA43-4F8B-9EFA-AA8F34A893FF}"/>
                    </a:ext>
                  </a:extLst>
                </p:cNvPr>
                <p:cNvSpPr>
                  <a:spLocks/>
                </p:cNvSpPr>
                <p:nvPr/>
              </p:nvSpPr>
              <p:spPr bwMode="auto">
                <a:xfrm>
                  <a:off x="2750" y="2662"/>
                  <a:ext cx="676" cy="321"/>
                </a:xfrm>
                <a:custGeom>
                  <a:avLst/>
                  <a:gdLst>
                    <a:gd name="T0" fmla="*/ 0 w 760"/>
                    <a:gd name="T1" fmla="*/ 0 h 360"/>
                    <a:gd name="T2" fmla="*/ 0 w 760"/>
                    <a:gd name="T3" fmla="*/ 0 h 360"/>
                    <a:gd name="T4" fmla="*/ 722 w 760"/>
                    <a:gd name="T5" fmla="*/ 0 h 360"/>
                    <a:gd name="T6" fmla="*/ 744 w 760"/>
                    <a:gd name="T7" fmla="*/ 53 h 360"/>
                    <a:gd name="T8" fmla="*/ 757 w 760"/>
                    <a:gd name="T9" fmla="*/ 129 h 360"/>
                    <a:gd name="T10" fmla="*/ 760 w 760"/>
                    <a:gd name="T11" fmla="*/ 360 h 360"/>
                    <a:gd name="T12" fmla="*/ 628 w 760"/>
                    <a:gd name="T13" fmla="*/ 334 h 360"/>
                    <a:gd name="T14" fmla="*/ 573 w 760"/>
                    <a:gd name="T15" fmla="*/ 344 h 360"/>
                    <a:gd name="T16" fmla="*/ 257 w 760"/>
                    <a:gd name="T17" fmla="*/ 283 h 360"/>
                    <a:gd name="T18" fmla="*/ 257 w 760"/>
                    <a:gd name="T19" fmla="*/ 108 h 360"/>
                    <a:gd name="T20" fmla="*/ 0 w 760"/>
                    <a:gd name="T21" fmla="*/ 105 h 360"/>
                    <a:gd name="T22" fmla="*/ 0 w 760"/>
                    <a:gd name="T23" fmla="*/ 0 h 360"/>
                    <a:gd name="T24" fmla="*/ 0 w 760"/>
                    <a:gd name="T25"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0" h="360">
                      <a:moveTo>
                        <a:pt x="0" y="0"/>
                      </a:moveTo>
                      <a:lnTo>
                        <a:pt x="0" y="0"/>
                      </a:lnTo>
                      <a:lnTo>
                        <a:pt x="722" y="0"/>
                      </a:lnTo>
                      <a:lnTo>
                        <a:pt x="744" y="53"/>
                      </a:lnTo>
                      <a:lnTo>
                        <a:pt x="757" y="129"/>
                      </a:lnTo>
                      <a:lnTo>
                        <a:pt x="760" y="360"/>
                      </a:lnTo>
                      <a:lnTo>
                        <a:pt x="628" y="334"/>
                      </a:lnTo>
                      <a:lnTo>
                        <a:pt x="573" y="344"/>
                      </a:lnTo>
                      <a:lnTo>
                        <a:pt x="257" y="283"/>
                      </a:lnTo>
                      <a:lnTo>
                        <a:pt x="257" y="108"/>
                      </a:lnTo>
                      <a:lnTo>
                        <a:pt x="0" y="105"/>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3" name="Freeform 193">
                  <a:extLst>
                    <a:ext uri="{FF2B5EF4-FFF2-40B4-BE49-F238E27FC236}">
                      <a16:creationId xmlns:a16="http://schemas.microsoft.com/office/drawing/2014/main" id="{BD898A01-200A-462B-8926-3F84FA03EA01}"/>
                    </a:ext>
                  </a:extLst>
                </p:cNvPr>
                <p:cNvSpPr>
                  <a:spLocks/>
                </p:cNvSpPr>
                <p:nvPr/>
              </p:nvSpPr>
              <p:spPr bwMode="auto">
                <a:xfrm>
                  <a:off x="2298" y="2662"/>
                  <a:ext cx="452" cy="524"/>
                </a:xfrm>
                <a:custGeom>
                  <a:avLst/>
                  <a:gdLst>
                    <a:gd name="T0" fmla="*/ 0 w 507"/>
                    <a:gd name="T1" fmla="*/ 0 h 587"/>
                    <a:gd name="T2" fmla="*/ 0 w 507"/>
                    <a:gd name="T3" fmla="*/ 0 h 587"/>
                    <a:gd name="T4" fmla="*/ 507 w 507"/>
                    <a:gd name="T5" fmla="*/ 0 h 587"/>
                    <a:gd name="T6" fmla="*/ 507 w 507"/>
                    <a:gd name="T7" fmla="*/ 505 h 587"/>
                    <a:gd name="T8" fmla="*/ 178 w 507"/>
                    <a:gd name="T9" fmla="*/ 505 h 587"/>
                    <a:gd name="T10" fmla="*/ 86 w 507"/>
                    <a:gd name="T11" fmla="*/ 505 h 587"/>
                    <a:gd name="T12" fmla="*/ 86 w 507"/>
                    <a:gd name="T13" fmla="*/ 587 h 587"/>
                    <a:gd name="T14" fmla="*/ 3 w 507"/>
                    <a:gd name="T15" fmla="*/ 587 h 587"/>
                    <a:gd name="T16" fmla="*/ 0 w 507"/>
                    <a:gd name="T17" fmla="*/ 0 h 587"/>
                    <a:gd name="T18" fmla="*/ 0 w 507"/>
                    <a:gd name="T19"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87">
                      <a:moveTo>
                        <a:pt x="0" y="0"/>
                      </a:moveTo>
                      <a:lnTo>
                        <a:pt x="0" y="0"/>
                      </a:lnTo>
                      <a:lnTo>
                        <a:pt x="507" y="0"/>
                      </a:lnTo>
                      <a:lnTo>
                        <a:pt x="507" y="505"/>
                      </a:lnTo>
                      <a:lnTo>
                        <a:pt x="178" y="505"/>
                      </a:lnTo>
                      <a:lnTo>
                        <a:pt x="86" y="505"/>
                      </a:lnTo>
                      <a:lnTo>
                        <a:pt x="86" y="587"/>
                      </a:lnTo>
                      <a:lnTo>
                        <a:pt x="3" y="587"/>
                      </a:lnTo>
                      <a:lnTo>
                        <a:pt x="0" y="0"/>
                      </a:lnTo>
                      <a:lnTo>
                        <a:pt x="0"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4" name="Freeform 194">
                  <a:extLst>
                    <a:ext uri="{FF2B5EF4-FFF2-40B4-BE49-F238E27FC236}">
                      <a16:creationId xmlns:a16="http://schemas.microsoft.com/office/drawing/2014/main" id="{7CE28189-94CA-43AC-A818-D63F1714FFED}"/>
                    </a:ext>
                  </a:extLst>
                </p:cNvPr>
                <p:cNvSpPr>
                  <a:spLocks/>
                </p:cNvSpPr>
                <p:nvPr/>
              </p:nvSpPr>
              <p:spPr bwMode="auto">
                <a:xfrm>
                  <a:off x="2298" y="2662"/>
                  <a:ext cx="452" cy="524"/>
                </a:xfrm>
                <a:custGeom>
                  <a:avLst/>
                  <a:gdLst>
                    <a:gd name="T0" fmla="*/ 0 w 507"/>
                    <a:gd name="T1" fmla="*/ 0 h 587"/>
                    <a:gd name="T2" fmla="*/ 0 w 507"/>
                    <a:gd name="T3" fmla="*/ 0 h 587"/>
                    <a:gd name="T4" fmla="*/ 507 w 507"/>
                    <a:gd name="T5" fmla="*/ 0 h 587"/>
                    <a:gd name="T6" fmla="*/ 507 w 507"/>
                    <a:gd name="T7" fmla="*/ 505 h 587"/>
                    <a:gd name="T8" fmla="*/ 178 w 507"/>
                    <a:gd name="T9" fmla="*/ 505 h 587"/>
                    <a:gd name="T10" fmla="*/ 86 w 507"/>
                    <a:gd name="T11" fmla="*/ 505 h 587"/>
                    <a:gd name="T12" fmla="*/ 86 w 507"/>
                    <a:gd name="T13" fmla="*/ 587 h 587"/>
                    <a:gd name="T14" fmla="*/ 3 w 507"/>
                    <a:gd name="T15" fmla="*/ 587 h 587"/>
                    <a:gd name="T16" fmla="*/ 0 w 507"/>
                    <a:gd name="T17" fmla="*/ 0 h 587"/>
                    <a:gd name="T18" fmla="*/ 0 w 507"/>
                    <a:gd name="T19"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87">
                      <a:moveTo>
                        <a:pt x="0" y="0"/>
                      </a:moveTo>
                      <a:lnTo>
                        <a:pt x="0" y="0"/>
                      </a:lnTo>
                      <a:lnTo>
                        <a:pt x="507" y="0"/>
                      </a:lnTo>
                      <a:lnTo>
                        <a:pt x="507" y="505"/>
                      </a:lnTo>
                      <a:lnTo>
                        <a:pt x="178" y="505"/>
                      </a:lnTo>
                      <a:lnTo>
                        <a:pt x="86" y="505"/>
                      </a:lnTo>
                      <a:lnTo>
                        <a:pt x="86" y="587"/>
                      </a:lnTo>
                      <a:lnTo>
                        <a:pt x="3" y="587"/>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5" name="Freeform 195">
                  <a:extLst>
                    <a:ext uri="{FF2B5EF4-FFF2-40B4-BE49-F238E27FC236}">
                      <a16:creationId xmlns:a16="http://schemas.microsoft.com/office/drawing/2014/main" id="{892AA0F0-0842-45F0-8CA9-B4FD4CD8110E}"/>
                    </a:ext>
                  </a:extLst>
                </p:cNvPr>
                <p:cNvSpPr>
                  <a:spLocks/>
                </p:cNvSpPr>
                <p:nvPr/>
              </p:nvSpPr>
              <p:spPr bwMode="auto">
                <a:xfrm>
                  <a:off x="2465" y="2746"/>
                  <a:ext cx="1056" cy="879"/>
                </a:xfrm>
                <a:custGeom>
                  <a:avLst/>
                  <a:gdLst>
                    <a:gd name="T0" fmla="*/ 328 w 1186"/>
                    <a:gd name="T1" fmla="*/ 0 h 986"/>
                    <a:gd name="T2" fmla="*/ 328 w 1186"/>
                    <a:gd name="T3" fmla="*/ 0 h 986"/>
                    <a:gd name="T4" fmla="*/ 585 w 1186"/>
                    <a:gd name="T5" fmla="*/ 0 h 986"/>
                    <a:gd name="T6" fmla="*/ 585 w 1186"/>
                    <a:gd name="T7" fmla="*/ 175 h 986"/>
                    <a:gd name="T8" fmla="*/ 902 w 1186"/>
                    <a:gd name="T9" fmla="*/ 238 h 986"/>
                    <a:gd name="T10" fmla="*/ 954 w 1186"/>
                    <a:gd name="T11" fmla="*/ 231 h 986"/>
                    <a:gd name="T12" fmla="*/ 1090 w 1186"/>
                    <a:gd name="T13" fmla="*/ 257 h 986"/>
                    <a:gd name="T14" fmla="*/ 1132 w 1186"/>
                    <a:gd name="T15" fmla="*/ 268 h 986"/>
                    <a:gd name="T16" fmla="*/ 1128 w 1186"/>
                    <a:gd name="T17" fmla="*/ 437 h 986"/>
                    <a:gd name="T18" fmla="*/ 1186 w 1186"/>
                    <a:gd name="T19" fmla="*/ 559 h 986"/>
                    <a:gd name="T20" fmla="*/ 1160 w 1186"/>
                    <a:gd name="T21" fmla="*/ 621 h 986"/>
                    <a:gd name="T22" fmla="*/ 1040 w 1186"/>
                    <a:gd name="T23" fmla="*/ 650 h 986"/>
                    <a:gd name="T24" fmla="*/ 876 w 1186"/>
                    <a:gd name="T25" fmla="*/ 777 h 986"/>
                    <a:gd name="T26" fmla="*/ 836 w 1186"/>
                    <a:gd name="T27" fmla="*/ 878 h 986"/>
                    <a:gd name="T28" fmla="*/ 857 w 1186"/>
                    <a:gd name="T29" fmla="*/ 986 h 986"/>
                    <a:gd name="T30" fmla="*/ 645 w 1186"/>
                    <a:gd name="T31" fmla="*/ 914 h 986"/>
                    <a:gd name="T32" fmla="*/ 507 w 1186"/>
                    <a:gd name="T33" fmla="*/ 697 h 986"/>
                    <a:gd name="T34" fmla="*/ 399 w 1186"/>
                    <a:gd name="T35" fmla="*/ 665 h 986"/>
                    <a:gd name="T36" fmla="*/ 339 w 1186"/>
                    <a:gd name="T37" fmla="*/ 724 h 986"/>
                    <a:gd name="T38" fmla="*/ 254 w 1186"/>
                    <a:gd name="T39" fmla="*/ 677 h 986"/>
                    <a:gd name="T40" fmla="*/ 176 w 1186"/>
                    <a:gd name="T41" fmla="*/ 543 h 986"/>
                    <a:gd name="T42" fmla="*/ 0 w 1186"/>
                    <a:gd name="T43" fmla="*/ 404 h 986"/>
                    <a:gd name="T44" fmla="*/ 328 w 1186"/>
                    <a:gd name="T45" fmla="*/ 404 h 986"/>
                    <a:gd name="T46" fmla="*/ 328 w 1186"/>
                    <a:gd name="T47" fmla="*/ 0 h 986"/>
                    <a:gd name="T48" fmla="*/ 328 w 1186"/>
                    <a:gd name="T49"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6" h="986">
                      <a:moveTo>
                        <a:pt x="328" y="0"/>
                      </a:moveTo>
                      <a:lnTo>
                        <a:pt x="328" y="0"/>
                      </a:lnTo>
                      <a:lnTo>
                        <a:pt x="585" y="0"/>
                      </a:lnTo>
                      <a:lnTo>
                        <a:pt x="585" y="175"/>
                      </a:lnTo>
                      <a:lnTo>
                        <a:pt x="902" y="238"/>
                      </a:lnTo>
                      <a:lnTo>
                        <a:pt x="954" y="231"/>
                      </a:lnTo>
                      <a:lnTo>
                        <a:pt x="1090" y="257"/>
                      </a:lnTo>
                      <a:lnTo>
                        <a:pt x="1132" y="268"/>
                      </a:lnTo>
                      <a:lnTo>
                        <a:pt x="1128" y="437"/>
                      </a:lnTo>
                      <a:lnTo>
                        <a:pt x="1186" y="559"/>
                      </a:lnTo>
                      <a:lnTo>
                        <a:pt x="1160" y="621"/>
                      </a:lnTo>
                      <a:lnTo>
                        <a:pt x="1040" y="650"/>
                      </a:lnTo>
                      <a:lnTo>
                        <a:pt x="876" y="777"/>
                      </a:lnTo>
                      <a:lnTo>
                        <a:pt x="836" y="878"/>
                      </a:lnTo>
                      <a:lnTo>
                        <a:pt x="857" y="986"/>
                      </a:lnTo>
                      <a:lnTo>
                        <a:pt x="645" y="914"/>
                      </a:lnTo>
                      <a:lnTo>
                        <a:pt x="507" y="697"/>
                      </a:lnTo>
                      <a:lnTo>
                        <a:pt x="399" y="665"/>
                      </a:lnTo>
                      <a:lnTo>
                        <a:pt x="339" y="724"/>
                      </a:lnTo>
                      <a:lnTo>
                        <a:pt x="254" y="677"/>
                      </a:lnTo>
                      <a:lnTo>
                        <a:pt x="176" y="543"/>
                      </a:lnTo>
                      <a:lnTo>
                        <a:pt x="0" y="404"/>
                      </a:lnTo>
                      <a:lnTo>
                        <a:pt x="328" y="404"/>
                      </a:lnTo>
                      <a:lnTo>
                        <a:pt x="328" y="0"/>
                      </a:lnTo>
                      <a:lnTo>
                        <a:pt x="328"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6" name="Freeform 196">
                  <a:extLst>
                    <a:ext uri="{FF2B5EF4-FFF2-40B4-BE49-F238E27FC236}">
                      <a16:creationId xmlns:a16="http://schemas.microsoft.com/office/drawing/2014/main" id="{F83C0E87-5581-4663-9063-5692BDFBA254}"/>
                    </a:ext>
                  </a:extLst>
                </p:cNvPr>
                <p:cNvSpPr>
                  <a:spLocks/>
                </p:cNvSpPr>
                <p:nvPr/>
              </p:nvSpPr>
              <p:spPr bwMode="auto">
                <a:xfrm>
                  <a:off x="2465" y="2746"/>
                  <a:ext cx="1056" cy="879"/>
                </a:xfrm>
                <a:custGeom>
                  <a:avLst/>
                  <a:gdLst>
                    <a:gd name="T0" fmla="*/ 328 w 1186"/>
                    <a:gd name="T1" fmla="*/ 0 h 986"/>
                    <a:gd name="T2" fmla="*/ 328 w 1186"/>
                    <a:gd name="T3" fmla="*/ 0 h 986"/>
                    <a:gd name="T4" fmla="*/ 585 w 1186"/>
                    <a:gd name="T5" fmla="*/ 0 h 986"/>
                    <a:gd name="T6" fmla="*/ 585 w 1186"/>
                    <a:gd name="T7" fmla="*/ 175 h 986"/>
                    <a:gd name="T8" fmla="*/ 902 w 1186"/>
                    <a:gd name="T9" fmla="*/ 238 h 986"/>
                    <a:gd name="T10" fmla="*/ 954 w 1186"/>
                    <a:gd name="T11" fmla="*/ 231 h 986"/>
                    <a:gd name="T12" fmla="*/ 1090 w 1186"/>
                    <a:gd name="T13" fmla="*/ 257 h 986"/>
                    <a:gd name="T14" fmla="*/ 1132 w 1186"/>
                    <a:gd name="T15" fmla="*/ 268 h 986"/>
                    <a:gd name="T16" fmla="*/ 1128 w 1186"/>
                    <a:gd name="T17" fmla="*/ 437 h 986"/>
                    <a:gd name="T18" fmla="*/ 1186 w 1186"/>
                    <a:gd name="T19" fmla="*/ 559 h 986"/>
                    <a:gd name="T20" fmla="*/ 1160 w 1186"/>
                    <a:gd name="T21" fmla="*/ 621 h 986"/>
                    <a:gd name="T22" fmla="*/ 1040 w 1186"/>
                    <a:gd name="T23" fmla="*/ 650 h 986"/>
                    <a:gd name="T24" fmla="*/ 876 w 1186"/>
                    <a:gd name="T25" fmla="*/ 777 h 986"/>
                    <a:gd name="T26" fmla="*/ 836 w 1186"/>
                    <a:gd name="T27" fmla="*/ 878 h 986"/>
                    <a:gd name="T28" fmla="*/ 857 w 1186"/>
                    <a:gd name="T29" fmla="*/ 986 h 986"/>
                    <a:gd name="T30" fmla="*/ 645 w 1186"/>
                    <a:gd name="T31" fmla="*/ 914 h 986"/>
                    <a:gd name="T32" fmla="*/ 507 w 1186"/>
                    <a:gd name="T33" fmla="*/ 697 h 986"/>
                    <a:gd name="T34" fmla="*/ 399 w 1186"/>
                    <a:gd name="T35" fmla="*/ 665 h 986"/>
                    <a:gd name="T36" fmla="*/ 339 w 1186"/>
                    <a:gd name="T37" fmla="*/ 724 h 986"/>
                    <a:gd name="T38" fmla="*/ 254 w 1186"/>
                    <a:gd name="T39" fmla="*/ 677 h 986"/>
                    <a:gd name="T40" fmla="*/ 176 w 1186"/>
                    <a:gd name="T41" fmla="*/ 543 h 986"/>
                    <a:gd name="T42" fmla="*/ 0 w 1186"/>
                    <a:gd name="T43" fmla="*/ 404 h 986"/>
                    <a:gd name="T44" fmla="*/ 328 w 1186"/>
                    <a:gd name="T45" fmla="*/ 404 h 986"/>
                    <a:gd name="T46" fmla="*/ 328 w 1186"/>
                    <a:gd name="T47" fmla="*/ 0 h 986"/>
                    <a:gd name="T48" fmla="*/ 328 w 1186"/>
                    <a:gd name="T49"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6" h="986">
                      <a:moveTo>
                        <a:pt x="328" y="0"/>
                      </a:moveTo>
                      <a:lnTo>
                        <a:pt x="328" y="0"/>
                      </a:lnTo>
                      <a:lnTo>
                        <a:pt x="585" y="0"/>
                      </a:lnTo>
                      <a:lnTo>
                        <a:pt x="585" y="175"/>
                      </a:lnTo>
                      <a:lnTo>
                        <a:pt x="902" y="238"/>
                      </a:lnTo>
                      <a:lnTo>
                        <a:pt x="954" y="231"/>
                      </a:lnTo>
                      <a:lnTo>
                        <a:pt x="1090" y="257"/>
                      </a:lnTo>
                      <a:lnTo>
                        <a:pt x="1132" y="268"/>
                      </a:lnTo>
                      <a:lnTo>
                        <a:pt x="1128" y="437"/>
                      </a:lnTo>
                      <a:lnTo>
                        <a:pt x="1186" y="559"/>
                      </a:lnTo>
                      <a:lnTo>
                        <a:pt x="1160" y="621"/>
                      </a:lnTo>
                      <a:lnTo>
                        <a:pt x="1040" y="650"/>
                      </a:lnTo>
                      <a:lnTo>
                        <a:pt x="876" y="777"/>
                      </a:lnTo>
                      <a:lnTo>
                        <a:pt x="836" y="878"/>
                      </a:lnTo>
                      <a:lnTo>
                        <a:pt x="857" y="986"/>
                      </a:lnTo>
                      <a:lnTo>
                        <a:pt x="645" y="914"/>
                      </a:lnTo>
                      <a:lnTo>
                        <a:pt x="507" y="697"/>
                      </a:lnTo>
                      <a:lnTo>
                        <a:pt x="399" y="665"/>
                      </a:lnTo>
                      <a:lnTo>
                        <a:pt x="339" y="724"/>
                      </a:lnTo>
                      <a:lnTo>
                        <a:pt x="254" y="677"/>
                      </a:lnTo>
                      <a:lnTo>
                        <a:pt x="176" y="543"/>
                      </a:lnTo>
                      <a:lnTo>
                        <a:pt x="0" y="404"/>
                      </a:lnTo>
                      <a:lnTo>
                        <a:pt x="328" y="404"/>
                      </a:lnTo>
                      <a:lnTo>
                        <a:pt x="328" y="0"/>
                      </a:lnTo>
                      <a:lnTo>
                        <a:pt x="328"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7" name="Freeform 197">
                  <a:extLst>
                    <a:ext uri="{FF2B5EF4-FFF2-40B4-BE49-F238E27FC236}">
                      <a16:creationId xmlns:a16="http://schemas.microsoft.com/office/drawing/2014/main" id="{2687B9CF-4607-4C14-A018-E0C73BC1B7E5}"/>
                    </a:ext>
                  </a:extLst>
                </p:cNvPr>
                <p:cNvSpPr>
                  <a:spLocks/>
                </p:cNvSpPr>
                <p:nvPr/>
              </p:nvSpPr>
              <p:spPr bwMode="auto">
                <a:xfrm>
                  <a:off x="1906" y="2187"/>
                  <a:ext cx="392" cy="464"/>
                </a:xfrm>
                <a:custGeom>
                  <a:avLst/>
                  <a:gdLst>
                    <a:gd name="T0" fmla="*/ 256 w 440"/>
                    <a:gd name="T1" fmla="*/ 96 h 520"/>
                    <a:gd name="T2" fmla="*/ 256 w 440"/>
                    <a:gd name="T3" fmla="*/ 96 h 520"/>
                    <a:gd name="T4" fmla="*/ 440 w 440"/>
                    <a:gd name="T5" fmla="*/ 97 h 520"/>
                    <a:gd name="T6" fmla="*/ 440 w 440"/>
                    <a:gd name="T7" fmla="*/ 520 h 520"/>
                    <a:gd name="T8" fmla="*/ 0 w 440"/>
                    <a:gd name="T9" fmla="*/ 519 h 520"/>
                    <a:gd name="T10" fmla="*/ 0 w 440"/>
                    <a:gd name="T11" fmla="*/ 0 h 520"/>
                    <a:gd name="T12" fmla="*/ 256 w 440"/>
                    <a:gd name="T13" fmla="*/ 0 h 520"/>
                    <a:gd name="T14" fmla="*/ 256 w 440"/>
                    <a:gd name="T15" fmla="*/ 96 h 520"/>
                    <a:gd name="T16" fmla="*/ 256 w 440"/>
                    <a:gd name="T17" fmla="*/ 96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0" h="520">
                      <a:moveTo>
                        <a:pt x="256" y="96"/>
                      </a:moveTo>
                      <a:lnTo>
                        <a:pt x="256" y="96"/>
                      </a:lnTo>
                      <a:lnTo>
                        <a:pt x="440" y="97"/>
                      </a:lnTo>
                      <a:lnTo>
                        <a:pt x="440" y="520"/>
                      </a:lnTo>
                      <a:lnTo>
                        <a:pt x="0" y="519"/>
                      </a:lnTo>
                      <a:lnTo>
                        <a:pt x="0" y="0"/>
                      </a:lnTo>
                      <a:lnTo>
                        <a:pt x="256" y="0"/>
                      </a:lnTo>
                      <a:lnTo>
                        <a:pt x="256" y="96"/>
                      </a:lnTo>
                      <a:lnTo>
                        <a:pt x="256" y="96"/>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8" name="Freeform 198">
                  <a:extLst>
                    <a:ext uri="{FF2B5EF4-FFF2-40B4-BE49-F238E27FC236}">
                      <a16:creationId xmlns:a16="http://schemas.microsoft.com/office/drawing/2014/main" id="{87C654AE-62BA-415F-92FF-465432425109}"/>
                    </a:ext>
                  </a:extLst>
                </p:cNvPr>
                <p:cNvSpPr>
                  <a:spLocks/>
                </p:cNvSpPr>
                <p:nvPr/>
              </p:nvSpPr>
              <p:spPr bwMode="auto">
                <a:xfrm>
                  <a:off x="1906" y="2187"/>
                  <a:ext cx="392" cy="464"/>
                </a:xfrm>
                <a:custGeom>
                  <a:avLst/>
                  <a:gdLst>
                    <a:gd name="T0" fmla="*/ 256 w 440"/>
                    <a:gd name="T1" fmla="*/ 96 h 520"/>
                    <a:gd name="T2" fmla="*/ 256 w 440"/>
                    <a:gd name="T3" fmla="*/ 96 h 520"/>
                    <a:gd name="T4" fmla="*/ 440 w 440"/>
                    <a:gd name="T5" fmla="*/ 97 h 520"/>
                    <a:gd name="T6" fmla="*/ 440 w 440"/>
                    <a:gd name="T7" fmla="*/ 520 h 520"/>
                    <a:gd name="T8" fmla="*/ 0 w 440"/>
                    <a:gd name="T9" fmla="*/ 519 h 520"/>
                    <a:gd name="T10" fmla="*/ 0 w 440"/>
                    <a:gd name="T11" fmla="*/ 0 h 520"/>
                    <a:gd name="T12" fmla="*/ 256 w 440"/>
                    <a:gd name="T13" fmla="*/ 0 h 520"/>
                    <a:gd name="T14" fmla="*/ 256 w 440"/>
                    <a:gd name="T15" fmla="*/ 96 h 520"/>
                    <a:gd name="T16" fmla="*/ 256 w 440"/>
                    <a:gd name="T17" fmla="*/ 96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0" h="520">
                      <a:moveTo>
                        <a:pt x="256" y="96"/>
                      </a:moveTo>
                      <a:lnTo>
                        <a:pt x="256" y="96"/>
                      </a:lnTo>
                      <a:lnTo>
                        <a:pt x="440" y="97"/>
                      </a:lnTo>
                      <a:lnTo>
                        <a:pt x="440" y="520"/>
                      </a:lnTo>
                      <a:lnTo>
                        <a:pt x="0" y="519"/>
                      </a:lnTo>
                      <a:lnTo>
                        <a:pt x="0" y="0"/>
                      </a:lnTo>
                      <a:lnTo>
                        <a:pt x="256" y="0"/>
                      </a:lnTo>
                      <a:lnTo>
                        <a:pt x="256" y="96"/>
                      </a:lnTo>
                      <a:lnTo>
                        <a:pt x="256" y="96"/>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9" name="Freeform 199">
                  <a:extLst>
                    <a:ext uri="{FF2B5EF4-FFF2-40B4-BE49-F238E27FC236}">
                      <a16:creationId xmlns:a16="http://schemas.microsoft.com/office/drawing/2014/main" id="{CD3C7523-8593-4106-B49C-1717B2D55089}"/>
                    </a:ext>
                  </a:extLst>
                </p:cNvPr>
                <p:cNvSpPr>
                  <a:spLocks/>
                </p:cNvSpPr>
                <p:nvPr/>
              </p:nvSpPr>
              <p:spPr bwMode="auto">
                <a:xfrm>
                  <a:off x="1122" y="1771"/>
                  <a:ext cx="582" cy="416"/>
                </a:xfrm>
                <a:custGeom>
                  <a:avLst/>
                  <a:gdLst>
                    <a:gd name="T0" fmla="*/ 42 w 653"/>
                    <a:gd name="T1" fmla="*/ 0 h 467"/>
                    <a:gd name="T2" fmla="*/ 42 w 653"/>
                    <a:gd name="T3" fmla="*/ 0 h 467"/>
                    <a:gd name="T4" fmla="*/ 115 w 653"/>
                    <a:gd name="T5" fmla="*/ 3 h 467"/>
                    <a:gd name="T6" fmla="*/ 132 w 653"/>
                    <a:gd name="T7" fmla="*/ 63 h 467"/>
                    <a:gd name="T8" fmla="*/ 410 w 653"/>
                    <a:gd name="T9" fmla="*/ 10 h 467"/>
                    <a:gd name="T10" fmla="*/ 622 w 653"/>
                    <a:gd name="T11" fmla="*/ 10 h 467"/>
                    <a:gd name="T12" fmla="*/ 653 w 653"/>
                    <a:gd name="T13" fmla="*/ 58 h 467"/>
                    <a:gd name="T14" fmla="*/ 609 w 653"/>
                    <a:gd name="T15" fmla="*/ 233 h 467"/>
                    <a:gd name="T16" fmla="*/ 638 w 653"/>
                    <a:gd name="T17" fmla="*/ 240 h 467"/>
                    <a:gd name="T18" fmla="*/ 638 w 653"/>
                    <a:gd name="T19" fmla="*/ 467 h 467"/>
                    <a:gd name="T20" fmla="*/ 18 w 653"/>
                    <a:gd name="T21" fmla="*/ 467 h 467"/>
                    <a:gd name="T22" fmla="*/ 0 w 653"/>
                    <a:gd name="T23" fmla="*/ 366 h 467"/>
                    <a:gd name="T24" fmla="*/ 42 w 653"/>
                    <a:gd name="T25" fmla="*/ 0 h 467"/>
                    <a:gd name="T26" fmla="*/ 42 w 653"/>
                    <a:gd name="T27"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3" h="467">
                      <a:moveTo>
                        <a:pt x="42" y="0"/>
                      </a:moveTo>
                      <a:lnTo>
                        <a:pt x="42" y="0"/>
                      </a:lnTo>
                      <a:lnTo>
                        <a:pt x="115" y="3"/>
                      </a:lnTo>
                      <a:lnTo>
                        <a:pt x="132" y="63"/>
                      </a:lnTo>
                      <a:lnTo>
                        <a:pt x="410" y="10"/>
                      </a:lnTo>
                      <a:lnTo>
                        <a:pt x="622" y="10"/>
                      </a:lnTo>
                      <a:lnTo>
                        <a:pt x="653" y="58"/>
                      </a:lnTo>
                      <a:lnTo>
                        <a:pt x="609" y="233"/>
                      </a:lnTo>
                      <a:lnTo>
                        <a:pt x="638" y="240"/>
                      </a:lnTo>
                      <a:lnTo>
                        <a:pt x="638" y="467"/>
                      </a:lnTo>
                      <a:lnTo>
                        <a:pt x="18" y="467"/>
                      </a:lnTo>
                      <a:lnTo>
                        <a:pt x="0" y="366"/>
                      </a:lnTo>
                      <a:lnTo>
                        <a:pt x="42" y="0"/>
                      </a:lnTo>
                      <a:lnTo>
                        <a:pt x="42"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0" name="Freeform 200">
                  <a:extLst>
                    <a:ext uri="{FF2B5EF4-FFF2-40B4-BE49-F238E27FC236}">
                      <a16:creationId xmlns:a16="http://schemas.microsoft.com/office/drawing/2014/main" id="{4B070F05-F751-4110-8D36-C442CE4434F8}"/>
                    </a:ext>
                  </a:extLst>
                </p:cNvPr>
                <p:cNvSpPr>
                  <a:spLocks/>
                </p:cNvSpPr>
                <p:nvPr/>
              </p:nvSpPr>
              <p:spPr bwMode="auto">
                <a:xfrm>
                  <a:off x="1122" y="1771"/>
                  <a:ext cx="583" cy="416"/>
                </a:xfrm>
                <a:custGeom>
                  <a:avLst/>
                  <a:gdLst>
                    <a:gd name="T0" fmla="*/ 42 w 654"/>
                    <a:gd name="T1" fmla="*/ 0 h 467"/>
                    <a:gd name="T2" fmla="*/ 42 w 654"/>
                    <a:gd name="T3" fmla="*/ 0 h 467"/>
                    <a:gd name="T4" fmla="*/ 115 w 654"/>
                    <a:gd name="T5" fmla="*/ 3 h 467"/>
                    <a:gd name="T6" fmla="*/ 132 w 654"/>
                    <a:gd name="T7" fmla="*/ 63 h 467"/>
                    <a:gd name="T8" fmla="*/ 410 w 654"/>
                    <a:gd name="T9" fmla="*/ 10 h 467"/>
                    <a:gd name="T10" fmla="*/ 622 w 654"/>
                    <a:gd name="T11" fmla="*/ 10 h 467"/>
                    <a:gd name="T12" fmla="*/ 654 w 654"/>
                    <a:gd name="T13" fmla="*/ 58 h 467"/>
                    <a:gd name="T14" fmla="*/ 609 w 654"/>
                    <a:gd name="T15" fmla="*/ 233 h 467"/>
                    <a:gd name="T16" fmla="*/ 638 w 654"/>
                    <a:gd name="T17" fmla="*/ 240 h 467"/>
                    <a:gd name="T18" fmla="*/ 638 w 654"/>
                    <a:gd name="T19" fmla="*/ 467 h 467"/>
                    <a:gd name="T20" fmla="*/ 18 w 654"/>
                    <a:gd name="T21" fmla="*/ 467 h 467"/>
                    <a:gd name="T22" fmla="*/ 0 w 654"/>
                    <a:gd name="T23" fmla="*/ 366 h 467"/>
                    <a:gd name="T24" fmla="*/ 42 w 654"/>
                    <a:gd name="T25" fmla="*/ 0 h 467"/>
                    <a:gd name="T26" fmla="*/ 42 w 654"/>
                    <a:gd name="T27"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4" h="467">
                      <a:moveTo>
                        <a:pt x="42" y="0"/>
                      </a:moveTo>
                      <a:lnTo>
                        <a:pt x="42" y="0"/>
                      </a:lnTo>
                      <a:lnTo>
                        <a:pt x="115" y="3"/>
                      </a:lnTo>
                      <a:lnTo>
                        <a:pt x="132" y="63"/>
                      </a:lnTo>
                      <a:lnTo>
                        <a:pt x="410" y="10"/>
                      </a:lnTo>
                      <a:lnTo>
                        <a:pt x="622" y="10"/>
                      </a:lnTo>
                      <a:lnTo>
                        <a:pt x="654" y="58"/>
                      </a:lnTo>
                      <a:lnTo>
                        <a:pt x="609" y="233"/>
                      </a:lnTo>
                      <a:lnTo>
                        <a:pt x="638" y="240"/>
                      </a:lnTo>
                      <a:lnTo>
                        <a:pt x="638" y="467"/>
                      </a:lnTo>
                      <a:lnTo>
                        <a:pt x="18" y="467"/>
                      </a:lnTo>
                      <a:lnTo>
                        <a:pt x="0" y="366"/>
                      </a:lnTo>
                      <a:lnTo>
                        <a:pt x="42" y="0"/>
                      </a:lnTo>
                      <a:lnTo>
                        <a:pt x="42"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1" name="Freeform 201">
                  <a:extLst>
                    <a:ext uri="{FF2B5EF4-FFF2-40B4-BE49-F238E27FC236}">
                      <a16:creationId xmlns:a16="http://schemas.microsoft.com/office/drawing/2014/main" id="{07835BDD-E1D7-462A-9E6C-E3047DA4556A}"/>
                    </a:ext>
                  </a:extLst>
                </p:cNvPr>
                <p:cNvSpPr>
                  <a:spLocks/>
                </p:cNvSpPr>
                <p:nvPr/>
              </p:nvSpPr>
              <p:spPr bwMode="auto">
                <a:xfrm>
                  <a:off x="1668" y="1498"/>
                  <a:ext cx="476" cy="689"/>
                </a:xfrm>
                <a:custGeom>
                  <a:avLst/>
                  <a:gdLst>
                    <a:gd name="T0" fmla="*/ 16 w 534"/>
                    <a:gd name="T1" fmla="*/ 0 h 773"/>
                    <a:gd name="T2" fmla="*/ 16 w 534"/>
                    <a:gd name="T3" fmla="*/ 0 h 773"/>
                    <a:gd name="T4" fmla="*/ 111 w 534"/>
                    <a:gd name="T5" fmla="*/ 0 h 773"/>
                    <a:gd name="T6" fmla="*/ 111 w 534"/>
                    <a:gd name="T7" fmla="*/ 128 h 773"/>
                    <a:gd name="T8" fmla="*/ 270 w 534"/>
                    <a:gd name="T9" fmla="*/ 286 h 773"/>
                    <a:gd name="T10" fmla="*/ 237 w 534"/>
                    <a:gd name="T11" fmla="*/ 357 h 773"/>
                    <a:gd name="T12" fmla="*/ 250 w 534"/>
                    <a:gd name="T13" fmla="*/ 389 h 773"/>
                    <a:gd name="T14" fmla="*/ 309 w 534"/>
                    <a:gd name="T15" fmla="*/ 369 h 773"/>
                    <a:gd name="T16" fmla="*/ 393 w 534"/>
                    <a:gd name="T17" fmla="*/ 508 h 773"/>
                    <a:gd name="T18" fmla="*/ 534 w 534"/>
                    <a:gd name="T19" fmla="*/ 467 h 773"/>
                    <a:gd name="T20" fmla="*/ 534 w 534"/>
                    <a:gd name="T21" fmla="*/ 773 h 773"/>
                    <a:gd name="T22" fmla="*/ 278 w 534"/>
                    <a:gd name="T23" fmla="*/ 773 h 773"/>
                    <a:gd name="T24" fmla="*/ 32 w 534"/>
                    <a:gd name="T25" fmla="*/ 773 h 773"/>
                    <a:gd name="T26" fmla="*/ 32 w 534"/>
                    <a:gd name="T27" fmla="*/ 545 h 773"/>
                    <a:gd name="T28" fmla="*/ 0 w 534"/>
                    <a:gd name="T29" fmla="*/ 540 h 773"/>
                    <a:gd name="T30" fmla="*/ 48 w 534"/>
                    <a:gd name="T31" fmla="*/ 364 h 773"/>
                    <a:gd name="T32" fmla="*/ 16 w 534"/>
                    <a:gd name="T33" fmla="*/ 311 h 773"/>
                    <a:gd name="T34" fmla="*/ 16 w 534"/>
                    <a:gd name="T35" fmla="*/ 0 h 773"/>
                    <a:gd name="T36" fmla="*/ 16 w 534"/>
                    <a:gd name="T37"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4" h="773">
                      <a:moveTo>
                        <a:pt x="16" y="0"/>
                      </a:moveTo>
                      <a:lnTo>
                        <a:pt x="16" y="0"/>
                      </a:lnTo>
                      <a:lnTo>
                        <a:pt x="111" y="0"/>
                      </a:lnTo>
                      <a:lnTo>
                        <a:pt x="111" y="128"/>
                      </a:lnTo>
                      <a:lnTo>
                        <a:pt x="270" y="286"/>
                      </a:lnTo>
                      <a:lnTo>
                        <a:pt x="237" y="357"/>
                      </a:lnTo>
                      <a:lnTo>
                        <a:pt x="250" y="389"/>
                      </a:lnTo>
                      <a:lnTo>
                        <a:pt x="309" y="369"/>
                      </a:lnTo>
                      <a:lnTo>
                        <a:pt x="393" y="508"/>
                      </a:lnTo>
                      <a:lnTo>
                        <a:pt x="534" y="467"/>
                      </a:lnTo>
                      <a:lnTo>
                        <a:pt x="534" y="773"/>
                      </a:lnTo>
                      <a:lnTo>
                        <a:pt x="278" y="773"/>
                      </a:lnTo>
                      <a:lnTo>
                        <a:pt x="32" y="773"/>
                      </a:lnTo>
                      <a:lnTo>
                        <a:pt x="32" y="545"/>
                      </a:lnTo>
                      <a:lnTo>
                        <a:pt x="0" y="540"/>
                      </a:lnTo>
                      <a:lnTo>
                        <a:pt x="48" y="364"/>
                      </a:lnTo>
                      <a:lnTo>
                        <a:pt x="16" y="311"/>
                      </a:lnTo>
                      <a:lnTo>
                        <a:pt x="16" y="0"/>
                      </a:lnTo>
                      <a:lnTo>
                        <a:pt x="16"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2" name="Freeform 202">
                  <a:extLst>
                    <a:ext uri="{FF2B5EF4-FFF2-40B4-BE49-F238E27FC236}">
                      <a16:creationId xmlns:a16="http://schemas.microsoft.com/office/drawing/2014/main" id="{9A528D93-A1B1-4FCA-97EC-F4890F1A21D5}"/>
                    </a:ext>
                  </a:extLst>
                </p:cNvPr>
                <p:cNvSpPr>
                  <a:spLocks/>
                </p:cNvSpPr>
                <p:nvPr/>
              </p:nvSpPr>
              <p:spPr bwMode="auto">
                <a:xfrm>
                  <a:off x="1668" y="1498"/>
                  <a:ext cx="476" cy="689"/>
                </a:xfrm>
                <a:custGeom>
                  <a:avLst/>
                  <a:gdLst>
                    <a:gd name="T0" fmla="*/ 16 w 534"/>
                    <a:gd name="T1" fmla="*/ 0 h 773"/>
                    <a:gd name="T2" fmla="*/ 16 w 534"/>
                    <a:gd name="T3" fmla="*/ 0 h 773"/>
                    <a:gd name="T4" fmla="*/ 111 w 534"/>
                    <a:gd name="T5" fmla="*/ 0 h 773"/>
                    <a:gd name="T6" fmla="*/ 111 w 534"/>
                    <a:gd name="T7" fmla="*/ 128 h 773"/>
                    <a:gd name="T8" fmla="*/ 270 w 534"/>
                    <a:gd name="T9" fmla="*/ 286 h 773"/>
                    <a:gd name="T10" fmla="*/ 237 w 534"/>
                    <a:gd name="T11" fmla="*/ 357 h 773"/>
                    <a:gd name="T12" fmla="*/ 250 w 534"/>
                    <a:gd name="T13" fmla="*/ 389 h 773"/>
                    <a:gd name="T14" fmla="*/ 309 w 534"/>
                    <a:gd name="T15" fmla="*/ 369 h 773"/>
                    <a:gd name="T16" fmla="*/ 393 w 534"/>
                    <a:gd name="T17" fmla="*/ 508 h 773"/>
                    <a:gd name="T18" fmla="*/ 534 w 534"/>
                    <a:gd name="T19" fmla="*/ 467 h 773"/>
                    <a:gd name="T20" fmla="*/ 534 w 534"/>
                    <a:gd name="T21" fmla="*/ 773 h 773"/>
                    <a:gd name="T22" fmla="*/ 278 w 534"/>
                    <a:gd name="T23" fmla="*/ 773 h 773"/>
                    <a:gd name="T24" fmla="*/ 32 w 534"/>
                    <a:gd name="T25" fmla="*/ 773 h 773"/>
                    <a:gd name="T26" fmla="*/ 32 w 534"/>
                    <a:gd name="T27" fmla="*/ 545 h 773"/>
                    <a:gd name="T28" fmla="*/ 0 w 534"/>
                    <a:gd name="T29" fmla="*/ 540 h 773"/>
                    <a:gd name="T30" fmla="*/ 48 w 534"/>
                    <a:gd name="T31" fmla="*/ 364 h 773"/>
                    <a:gd name="T32" fmla="*/ 16 w 534"/>
                    <a:gd name="T33" fmla="*/ 311 h 773"/>
                    <a:gd name="T34" fmla="*/ 16 w 534"/>
                    <a:gd name="T35" fmla="*/ 0 h 773"/>
                    <a:gd name="T36" fmla="*/ 16 w 534"/>
                    <a:gd name="T37"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4" h="773">
                      <a:moveTo>
                        <a:pt x="16" y="0"/>
                      </a:moveTo>
                      <a:lnTo>
                        <a:pt x="16" y="0"/>
                      </a:lnTo>
                      <a:lnTo>
                        <a:pt x="111" y="0"/>
                      </a:lnTo>
                      <a:lnTo>
                        <a:pt x="111" y="128"/>
                      </a:lnTo>
                      <a:lnTo>
                        <a:pt x="270" y="286"/>
                      </a:lnTo>
                      <a:lnTo>
                        <a:pt x="237" y="357"/>
                      </a:lnTo>
                      <a:lnTo>
                        <a:pt x="250" y="389"/>
                      </a:lnTo>
                      <a:lnTo>
                        <a:pt x="309" y="369"/>
                      </a:lnTo>
                      <a:lnTo>
                        <a:pt x="393" y="508"/>
                      </a:lnTo>
                      <a:lnTo>
                        <a:pt x="534" y="467"/>
                      </a:lnTo>
                      <a:lnTo>
                        <a:pt x="534" y="773"/>
                      </a:lnTo>
                      <a:lnTo>
                        <a:pt x="278" y="773"/>
                      </a:lnTo>
                      <a:lnTo>
                        <a:pt x="32" y="773"/>
                      </a:lnTo>
                      <a:lnTo>
                        <a:pt x="32" y="545"/>
                      </a:lnTo>
                      <a:lnTo>
                        <a:pt x="0" y="540"/>
                      </a:lnTo>
                      <a:lnTo>
                        <a:pt x="48" y="364"/>
                      </a:lnTo>
                      <a:lnTo>
                        <a:pt x="16" y="311"/>
                      </a:lnTo>
                      <a:lnTo>
                        <a:pt x="16" y="0"/>
                      </a:lnTo>
                      <a:lnTo>
                        <a:pt x="16"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3" name="Freeform 203">
                  <a:extLst>
                    <a:ext uri="{FF2B5EF4-FFF2-40B4-BE49-F238E27FC236}">
                      <a16:creationId xmlns:a16="http://schemas.microsoft.com/office/drawing/2014/main" id="{F5F1B8BE-5535-4940-BBF3-55A6C9A112A8}"/>
                    </a:ext>
                  </a:extLst>
                </p:cNvPr>
                <p:cNvSpPr>
                  <a:spLocks/>
                </p:cNvSpPr>
                <p:nvPr/>
              </p:nvSpPr>
              <p:spPr bwMode="auto">
                <a:xfrm>
                  <a:off x="1467" y="2187"/>
                  <a:ext cx="451" cy="678"/>
                </a:xfrm>
                <a:custGeom>
                  <a:avLst/>
                  <a:gdLst>
                    <a:gd name="T0" fmla="*/ 0 w 506"/>
                    <a:gd name="T1" fmla="*/ 0 h 760"/>
                    <a:gd name="T2" fmla="*/ 0 w 506"/>
                    <a:gd name="T3" fmla="*/ 0 h 760"/>
                    <a:gd name="T4" fmla="*/ 506 w 506"/>
                    <a:gd name="T5" fmla="*/ 0 h 760"/>
                    <a:gd name="T6" fmla="*/ 506 w 506"/>
                    <a:gd name="T7" fmla="*/ 520 h 760"/>
                    <a:gd name="T8" fmla="*/ 505 w 506"/>
                    <a:gd name="T9" fmla="*/ 637 h 760"/>
                    <a:gd name="T10" fmla="*/ 447 w 506"/>
                    <a:gd name="T11" fmla="*/ 625 h 760"/>
                    <a:gd name="T12" fmla="*/ 467 w 506"/>
                    <a:gd name="T13" fmla="*/ 760 h 760"/>
                    <a:gd name="T14" fmla="*/ 0 w 506"/>
                    <a:gd name="T15" fmla="*/ 323 h 760"/>
                    <a:gd name="T16" fmla="*/ 0 w 506"/>
                    <a:gd name="T17" fmla="*/ 0 h 760"/>
                    <a:gd name="T18" fmla="*/ 0 w 506"/>
                    <a:gd name="T19"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6" h="760">
                      <a:moveTo>
                        <a:pt x="0" y="0"/>
                      </a:moveTo>
                      <a:lnTo>
                        <a:pt x="0" y="0"/>
                      </a:lnTo>
                      <a:lnTo>
                        <a:pt x="506" y="0"/>
                      </a:lnTo>
                      <a:lnTo>
                        <a:pt x="506" y="520"/>
                      </a:lnTo>
                      <a:lnTo>
                        <a:pt x="505" y="637"/>
                      </a:lnTo>
                      <a:lnTo>
                        <a:pt x="447" y="625"/>
                      </a:lnTo>
                      <a:lnTo>
                        <a:pt x="467" y="760"/>
                      </a:lnTo>
                      <a:lnTo>
                        <a:pt x="0" y="323"/>
                      </a:lnTo>
                      <a:lnTo>
                        <a:pt x="0" y="0"/>
                      </a:lnTo>
                      <a:lnTo>
                        <a:pt x="0"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4" name="Freeform 204">
                  <a:extLst>
                    <a:ext uri="{FF2B5EF4-FFF2-40B4-BE49-F238E27FC236}">
                      <a16:creationId xmlns:a16="http://schemas.microsoft.com/office/drawing/2014/main" id="{3FE82E8B-C965-438D-97D6-78761A340D10}"/>
                    </a:ext>
                  </a:extLst>
                </p:cNvPr>
                <p:cNvSpPr>
                  <a:spLocks/>
                </p:cNvSpPr>
                <p:nvPr/>
              </p:nvSpPr>
              <p:spPr bwMode="auto">
                <a:xfrm>
                  <a:off x="1467" y="2187"/>
                  <a:ext cx="451" cy="678"/>
                </a:xfrm>
                <a:custGeom>
                  <a:avLst/>
                  <a:gdLst>
                    <a:gd name="T0" fmla="*/ 0 w 506"/>
                    <a:gd name="T1" fmla="*/ 0 h 760"/>
                    <a:gd name="T2" fmla="*/ 0 w 506"/>
                    <a:gd name="T3" fmla="*/ 0 h 760"/>
                    <a:gd name="T4" fmla="*/ 506 w 506"/>
                    <a:gd name="T5" fmla="*/ 0 h 760"/>
                    <a:gd name="T6" fmla="*/ 506 w 506"/>
                    <a:gd name="T7" fmla="*/ 520 h 760"/>
                    <a:gd name="T8" fmla="*/ 505 w 506"/>
                    <a:gd name="T9" fmla="*/ 637 h 760"/>
                    <a:gd name="T10" fmla="*/ 447 w 506"/>
                    <a:gd name="T11" fmla="*/ 625 h 760"/>
                    <a:gd name="T12" fmla="*/ 467 w 506"/>
                    <a:gd name="T13" fmla="*/ 760 h 760"/>
                    <a:gd name="T14" fmla="*/ 0 w 506"/>
                    <a:gd name="T15" fmla="*/ 323 h 760"/>
                    <a:gd name="T16" fmla="*/ 0 w 506"/>
                    <a:gd name="T17" fmla="*/ 0 h 760"/>
                    <a:gd name="T18" fmla="*/ 0 w 506"/>
                    <a:gd name="T19"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6" h="760">
                      <a:moveTo>
                        <a:pt x="0" y="0"/>
                      </a:moveTo>
                      <a:lnTo>
                        <a:pt x="0" y="0"/>
                      </a:lnTo>
                      <a:lnTo>
                        <a:pt x="506" y="0"/>
                      </a:lnTo>
                      <a:lnTo>
                        <a:pt x="506" y="520"/>
                      </a:lnTo>
                      <a:lnTo>
                        <a:pt x="505" y="637"/>
                      </a:lnTo>
                      <a:lnTo>
                        <a:pt x="447" y="625"/>
                      </a:lnTo>
                      <a:lnTo>
                        <a:pt x="467" y="760"/>
                      </a:lnTo>
                      <a:lnTo>
                        <a:pt x="0" y="323"/>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grpSp>
          <p:sp>
            <p:nvSpPr>
              <p:cNvPr id="7" name="Freeform 206">
                <a:extLst>
                  <a:ext uri="{FF2B5EF4-FFF2-40B4-BE49-F238E27FC236}">
                    <a16:creationId xmlns:a16="http://schemas.microsoft.com/office/drawing/2014/main" id="{7C8139F4-3887-46A6-B1CC-4811A878BE5D}"/>
                  </a:ext>
                </a:extLst>
              </p:cNvPr>
              <p:cNvSpPr>
                <a:spLocks/>
              </p:cNvSpPr>
              <p:nvPr/>
            </p:nvSpPr>
            <p:spPr bwMode="auto">
              <a:xfrm>
                <a:off x="1122" y="1498"/>
                <a:ext cx="559" cy="333"/>
              </a:xfrm>
              <a:custGeom>
                <a:avLst/>
                <a:gdLst>
                  <a:gd name="T0" fmla="*/ 140 w 627"/>
                  <a:gd name="T1" fmla="*/ 0 h 373"/>
                  <a:gd name="T2" fmla="*/ 140 w 627"/>
                  <a:gd name="T3" fmla="*/ 0 h 373"/>
                  <a:gd name="T4" fmla="*/ 163 w 627"/>
                  <a:gd name="T5" fmla="*/ 110 h 373"/>
                  <a:gd name="T6" fmla="*/ 150 w 627"/>
                  <a:gd name="T7" fmla="*/ 135 h 373"/>
                  <a:gd name="T8" fmla="*/ 0 w 627"/>
                  <a:gd name="T9" fmla="*/ 112 h 373"/>
                  <a:gd name="T10" fmla="*/ 47 w 627"/>
                  <a:gd name="T11" fmla="*/ 309 h 373"/>
                  <a:gd name="T12" fmla="*/ 118 w 627"/>
                  <a:gd name="T13" fmla="*/ 314 h 373"/>
                  <a:gd name="T14" fmla="*/ 132 w 627"/>
                  <a:gd name="T15" fmla="*/ 373 h 373"/>
                  <a:gd name="T16" fmla="*/ 418 w 627"/>
                  <a:gd name="T17" fmla="*/ 319 h 373"/>
                  <a:gd name="T18" fmla="*/ 626 w 627"/>
                  <a:gd name="T19" fmla="*/ 319 h 373"/>
                  <a:gd name="T20" fmla="*/ 627 w 627"/>
                  <a:gd name="T21" fmla="*/ 0 h 373"/>
                  <a:gd name="T22" fmla="*/ 140 w 627"/>
                  <a:gd name="T23" fmla="*/ 0 h 373"/>
                  <a:gd name="T24" fmla="*/ 140 w 627"/>
                  <a:gd name="T25"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7" h="373">
                    <a:moveTo>
                      <a:pt x="140" y="0"/>
                    </a:moveTo>
                    <a:lnTo>
                      <a:pt x="140" y="0"/>
                    </a:lnTo>
                    <a:lnTo>
                      <a:pt x="163" y="110"/>
                    </a:lnTo>
                    <a:lnTo>
                      <a:pt x="150" y="135"/>
                    </a:lnTo>
                    <a:lnTo>
                      <a:pt x="0" y="112"/>
                    </a:lnTo>
                    <a:lnTo>
                      <a:pt x="47" y="309"/>
                    </a:lnTo>
                    <a:lnTo>
                      <a:pt x="118" y="314"/>
                    </a:lnTo>
                    <a:lnTo>
                      <a:pt x="132" y="373"/>
                    </a:lnTo>
                    <a:lnTo>
                      <a:pt x="418" y="319"/>
                    </a:lnTo>
                    <a:lnTo>
                      <a:pt x="626" y="319"/>
                    </a:lnTo>
                    <a:lnTo>
                      <a:pt x="627" y="0"/>
                    </a:lnTo>
                    <a:lnTo>
                      <a:pt x="140" y="0"/>
                    </a:lnTo>
                    <a:lnTo>
                      <a:pt x="140"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Freeform 207">
                <a:extLst>
                  <a:ext uri="{FF2B5EF4-FFF2-40B4-BE49-F238E27FC236}">
                    <a16:creationId xmlns:a16="http://schemas.microsoft.com/office/drawing/2014/main" id="{3E1FEE6B-23BC-43EF-83A9-7BBF06B0C129}"/>
                  </a:ext>
                </a:extLst>
              </p:cNvPr>
              <p:cNvSpPr>
                <a:spLocks/>
              </p:cNvSpPr>
              <p:nvPr/>
            </p:nvSpPr>
            <p:spPr bwMode="auto">
              <a:xfrm>
                <a:off x="1122" y="1498"/>
                <a:ext cx="559" cy="333"/>
              </a:xfrm>
              <a:custGeom>
                <a:avLst/>
                <a:gdLst>
                  <a:gd name="T0" fmla="*/ 140 w 627"/>
                  <a:gd name="T1" fmla="*/ 0 h 373"/>
                  <a:gd name="T2" fmla="*/ 140 w 627"/>
                  <a:gd name="T3" fmla="*/ 0 h 373"/>
                  <a:gd name="T4" fmla="*/ 163 w 627"/>
                  <a:gd name="T5" fmla="*/ 110 h 373"/>
                  <a:gd name="T6" fmla="*/ 150 w 627"/>
                  <a:gd name="T7" fmla="*/ 135 h 373"/>
                  <a:gd name="T8" fmla="*/ 0 w 627"/>
                  <a:gd name="T9" fmla="*/ 112 h 373"/>
                  <a:gd name="T10" fmla="*/ 47 w 627"/>
                  <a:gd name="T11" fmla="*/ 309 h 373"/>
                  <a:gd name="T12" fmla="*/ 118 w 627"/>
                  <a:gd name="T13" fmla="*/ 314 h 373"/>
                  <a:gd name="T14" fmla="*/ 132 w 627"/>
                  <a:gd name="T15" fmla="*/ 373 h 373"/>
                  <a:gd name="T16" fmla="*/ 418 w 627"/>
                  <a:gd name="T17" fmla="*/ 319 h 373"/>
                  <a:gd name="T18" fmla="*/ 626 w 627"/>
                  <a:gd name="T19" fmla="*/ 319 h 373"/>
                  <a:gd name="T20" fmla="*/ 627 w 627"/>
                  <a:gd name="T21" fmla="*/ 0 h 373"/>
                  <a:gd name="T22" fmla="*/ 140 w 627"/>
                  <a:gd name="T23" fmla="*/ 0 h 373"/>
                  <a:gd name="T24" fmla="*/ 140 w 627"/>
                  <a:gd name="T25"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7" h="373">
                    <a:moveTo>
                      <a:pt x="140" y="0"/>
                    </a:moveTo>
                    <a:lnTo>
                      <a:pt x="140" y="0"/>
                    </a:lnTo>
                    <a:lnTo>
                      <a:pt x="163" y="110"/>
                    </a:lnTo>
                    <a:lnTo>
                      <a:pt x="150" y="135"/>
                    </a:lnTo>
                    <a:lnTo>
                      <a:pt x="0" y="112"/>
                    </a:lnTo>
                    <a:lnTo>
                      <a:pt x="47" y="309"/>
                    </a:lnTo>
                    <a:lnTo>
                      <a:pt x="118" y="314"/>
                    </a:lnTo>
                    <a:lnTo>
                      <a:pt x="132" y="373"/>
                    </a:lnTo>
                    <a:lnTo>
                      <a:pt x="418" y="319"/>
                    </a:lnTo>
                    <a:lnTo>
                      <a:pt x="626" y="319"/>
                    </a:lnTo>
                    <a:lnTo>
                      <a:pt x="627" y="0"/>
                    </a:lnTo>
                    <a:lnTo>
                      <a:pt x="140" y="0"/>
                    </a:lnTo>
                    <a:lnTo>
                      <a:pt x="14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 name="Freeform 208">
                <a:extLst>
                  <a:ext uri="{FF2B5EF4-FFF2-40B4-BE49-F238E27FC236}">
                    <a16:creationId xmlns:a16="http://schemas.microsoft.com/office/drawing/2014/main" id="{AD4E0EF1-C2A4-48FF-8761-FC9F606FAC9C}"/>
                  </a:ext>
                </a:extLst>
              </p:cNvPr>
              <p:cNvSpPr>
                <a:spLocks/>
              </p:cNvSpPr>
              <p:nvPr/>
            </p:nvSpPr>
            <p:spPr bwMode="auto">
              <a:xfrm>
                <a:off x="1122" y="2187"/>
                <a:ext cx="808" cy="844"/>
              </a:xfrm>
              <a:custGeom>
                <a:avLst/>
                <a:gdLst>
                  <a:gd name="T0" fmla="*/ 21 w 907"/>
                  <a:gd name="T1" fmla="*/ 0 h 947"/>
                  <a:gd name="T2" fmla="*/ 21 w 907"/>
                  <a:gd name="T3" fmla="*/ 0 h 947"/>
                  <a:gd name="T4" fmla="*/ 390 w 907"/>
                  <a:gd name="T5" fmla="*/ 0 h 947"/>
                  <a:gd name="T6" fmla="*/ 390 w 907"/>
                  <a:gd name="T7" fmla="*/ 322 h 947"/>
                  <a:gd name="T8" fmla="*/ 865 w 907"/>
                  <a:gd name="T9" fmla="*/ 766 h 947"/>
                  <a:gd name="T10" fmla="*/ 907 w 907"/>
                  <a:gd name="T11" fmla="*/ 818 h 947"/>
                  <a:gd name="T12" fmla="*/ 886 w 907"/>
                  <a:gd name="T13" fmla="*/ 947 h 947"/>
                  <a:gd name="T14" fmla="*/ 648 w 907"/>
                  <a:gd name="T15" fmla="*/ 947 h 947"/>
                  <a:gd name="T16" fmla="*/ 437 w 907"/>
                  <a:gd name="T17" fmla="*/ 787 h 947"/>
                  <a:gd name="T18" fmla="*/ 363 w 907"/>
                  <a:gd name="T19" fmla="*/ 787 h 947"/>
                  <a:gd name="T20" fmla="*/ 183 w 907"/>
                  <a:gd name="T21" fmla="*/ 490 h 947"/>
                  <a:gd name="T22" fmla="*/ 58 w 907"/>
                  <a:gd name="T23" fmla="*/ 308 h 947"/>
                  <a:gd name="T24" fmla="*/ 73 w 907"/>
                  <a:gd name="T25" fmla="*/ 238 h 947"/>
                  <a:gd name="T26" fmla="*/ 0 w 907"/>
                  <a:gd name="T27" fmla="*/ 145 h 947"/>
                  <a:gd name="T28" fmla="*/ 21 w 907"/>
                  <a:gd name="T29" fmla="*/ 0 h 947"/>
                  <a:gd name="T30" fmla="*/ 21 w 907"/>
                  <a:gd name="T31"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7" h="947">
                    <a:moveTo>
                      <a:pt x="21" y="0"/>
                    </a:moveTo>
                    <a:lnTo>
                      <a:pt x="21" y="0"/>
                    </a:lnTo>
                    <a:lnTo>
                      <a:pt x="390" y="0"/>
                    </a:lnTo>
                    <a:lnTo>
                      <a:pt x="390" y="322"/>
                    </a:lnTo>
                    <a:lnTo>
                      <a:pt x="865" y="766"/>
                    </a:lnTo>
                    <a:lnTo>
                      <a:pt x="907" y="818"/>
                    </a:lnTo>
                    <a:lnTo>
                      <a:pt x="886" y="947"/>
                    </a:lnTo>
                    <a:lnTo>
                      <a:pt x="648" y="947"/>
                    </a:lnTo>
                    <a:lnTo>
                      <a:pt x="437" y="787"/>
                    </a:lnTo>
                    <a:lnTo>
                      <a:pt x="363" y="787"/>
                    </a:lnTo>
                    <a:lnTo>
                      <a:pt x="183" y="490"/>
                    </a:lnTo>
                    <a:lnTo>
                      <a:pt x="58" y="308"/>
                    </a:lnTo>
                    <a:lnTo>
                      <a:pt x="73" y="238"/>
                    </a:lnTo>
                    <a:lnTo>
                      <a:pt x="0" y="145"/>
                    </a:lnTo>
                    <a:lnTo>
                      <a:pt x="21" y="0"/>
                    </a:lnTo>
                    <a:lnTo>
                      <a:pt x="21"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Freeform 209">
                <a:extLst>
                  <a:ext uri="{FF2B5EF4-FFF2-40B4-BE49-F238E27FC236}">
                    <a16:creationId xmlns:a16="http://schemas.microsoft.com/office/drawing/2014/main" id="{620A020D-74ED-43A8-9994-61B1C94B938F}"/>
                  </a:ext>
                </a:extLst>
              </p:cNvPr>
              <p:cNvSpPr>
                <a:spLocks/>
              </p:cNvSpPr>
              <p:nvPr/>
            </p:nvSpPr>
            <p:spPr bwMode="auto">
              <a:xfrm>
                <a:off x="1122" y="2187"/>
                <a:ext cx="808" cy="844"/>
              </a:xfrm>
              <a:custGeom>
                <a:avLst/>
                <a:gdLst>
                  <a:gd name="T0" fmla="*/ 21 w 907"/>
                  <a:gd name="T1" fmla="*/ 0 h 947"/>
                  <a:gd name="T2" fmla="*/ 21 w 907"/>
                  <a:gd name="T3" fmla="*/ 0 h 947"/>
                  <a:gd name="T4" fmla="*/ 390 w 907"/>
                  <a:gd name="T5" fmla="*/ 0 h 947"/>
                  <a:gd name="T6" fmla="*/ 390 w 907"/>
                  <a:gd name="T7" fmla="*/ 322 h 947"/>
                  <a:gd name="T8" fmla="*/ 865 w 907"/>
                  <a:gd name="T9" fmla="*/ 766 h 947"/>
                  <a:gd name="T10" fmla="*/ 907 w 907"/>
                  <a:gd name="T11" fmla="*/ 818 h 947"/>
                  <a:gd name="T12" fmla="*/ 886 w 907"/>
                  <a:gd name="T13" fmla="*/ 947 h 947"/>
                  <a:gd name="T14" fmla="*/ 648 w 907"/>
                  <a:gd name="T15" fmla="*/ 947 h 947"/>
                  <a:gd name="T16" fmla="*/ 437 w 907"/>
                  <a:gd name="T17" fmla="*/ 787 h 947"/>
                  <a:gd name="T18" fmla="*/ 363 w 907"/>
                  <a:gd name="T19" fmla="*/ 787 h 947"/>
                  <a:gd name="T20" fmla="*/ 183 w 907"/>
                  <a:gd name="T21" fmla="*/ 490 h 947"/>
                  <a:gd name="T22" fmla="*/ 58 w 907"/>
                  <a:gd name="T23" fmla="*/ 308 h 947"/>
                  <a:gd name="T24" fmla="*/ 73 w 907"/>
                  <a:gd name="T25" fmla="*/ 238 h 947"/>
                  <a:gd name="T26" fmla="*/ 0 w 907"/>
                  <a:gd name="T27" fmla="*/ 145 h 947"/>
                  <a:gd name="T28" fmla="*/ 21 w 907"/>
                  <a:gd name="T29" fmla="*/ 0 h 947"/>
                  <a:gd name="T30" fmla="*/ 21 w 907"/>
                  <a:gd name="T31"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7" h="947">
                    <a:moveTo>
                      <a:pt x="21" y="0"/>
                    </a:moveTo>
                    <a:lnTo>
                      <a:pt x="21" y="0"/>
                    </a:lnTo>
                    <a:lnTo>
                      <a:pt x="390" y="0"/>
                    </a:lnTo>
                    <a:lnTo>
                      <a:pt x="390" y="322"/>
                    </a:lnTo>
                    <a:lnTo>
                      <a:pt x="865" y="766"/>
                    </a:lnTo>
                    <a:lnTo>
                      <a:pt x="907" y="818"/>
                    </a:lnTo>
                    <a:lnTo>
                      <a:pt x="886" y="947"/>
                    </a:lnTo>
                    <a:lnTo>
                      <a:pt x="648" y="947"/>
                    </a:lnTo>
                    <a:lnTo>
                      <a:pt x="437" y="787"/>
                    </a:lnTo>
                    <a:lnTo>
                      <a:pt x="363" y="787"/>
                    </a:lnTo>
                    <a:lnTo>
                      <a:pt x="183" y="490"/>
                    </a:lnTo>
                    <a:lnTo>
                      <a:pt x="58" y="308"/>
                    </a:lnTo>
                    <a:lnTo>
                      <a:pt x="73" y="238"/>
                    </a:lnTo>
                    <a:lnTo>
                      <a:pt x="0" y="145"/>
                    </a:lnTo>
                    <a:lnTo>
                      <a:pt x="21" y="0"/>
                    </a:lnTo>
                    <a:lnTo>
                      <a:pt x="21"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Freeform 210">
                <a:extLst>
                  <a:ext uri="{FF2B5EF4-FFF2-40B4-BE49-F238E27FC236}">
                    <a16:creationId xmlns:a16="http://schemas.microsoft.com/office/drawing/2014/main" id="{36C1422B-62CB-46EB-AEB1-4F2828345732}"/>
                  </a:ext>
                </a:extLst>
              </p:cNvPr>
              <p:cNvSpPr>
                <a:spLocks/>
              </p:cNvSpPr>
              <p:nvPr/>
            </p:nvSpPr>
            <p:spPr bwMode="auto">
              <a:xfrm>
                <a:off x="4518" y="2140"/>
                <a:ext cx="440" cy="261"/>
              </a:xfrm>
              <a:custGeom>
                <a:avLst/>
                <a:gdLst>
                  <a:gd name="T0" fmla="*/ 0 w 494"/>
                  <a:gd name="T1" fmla="*/ 55 h 293"/>
                  <a:gd name="T2" fmla="*/ 0 w 494"/>
                  <a:gd name="T3" fmla="*/ 55 h 293"/>
                  <a:gd name="T4" fmla="*/ 71 w 494"/>
                  <a:gd name="T5" fmla="*/ 0 h 293"/>
                  <a:gd name="T6" fmla="*/ 72 w 494"/>
                  <a:gd name="T7" fmla="*/ 50 h 293"/>
                  <a:gd name="T8" fmla="*/ 441 w 494"/>
                  <a:gd name="T9" fmla="*/ 48 h 293"/>
                  <a:gd name="T10" fmla="*/ 494 w 494"/>
                  <a:gd name="T11" fmla="*/ 138 h 293"/>
                  <a:gd name="T12" fmla="*/ 463 w 494"/>
                  <a:gd name="T13" fmla="*/ 168 h 293"/>
                  <a:gd name="T14" fmla="*/ 491 w 494"/>
                  <a:gd name="T15" fmla="*/ 238 h 293"/>
                  <a:gd name="T16" fmla="*/ 469 w 494"/>
                  <a:gd name="T17" fmla="*/ 268 h 293"/>
                  <a:gd name="T18" fmla="*/ 375 w 494"/>
                  <a:gd name="T19" fmla="*/ 268 h 293"/>
                  <a:gd name="T20" fmla="*/ 375 w 494"/>
                  <a:gd name="T21" fmla="*/ 292 h 293"/>
                  <a:gd name="T22" fmla="*/ 0 w 494"/>
                  <a:gd name="T23" fmla="*/ 293 h 293"/>
                  <a:gd name="T24" fmla="*/ 0 w 494"/>
                  <a:gd name="T25" fmla="*/ 55 h 293"/>
                  <a:gd name="T26" fmla="*/ 0 w 494"/>
                  <a:gd name="T27" fmla="*/ 5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4" h="293">
                    <a:moveTo>
                      <a:pt x="0" y="55"/>
                    </a:moveTo>
                    <a:lnTo>
                      <a:pt x="0" y="55"/>
                    </a:lnTo>
                    <a:lnTo>
                      <a:pt x="71" y="0"/>
                    </a:lnTo>
                    <a:lnTo>
                      <a:pt x="72" y="50"/>
                    </a:lnTo>
                    <a:lnTo>
                      <a:pt x="441" y="48"/>
                    </a:lnTo>
                    <a:lnTo>
                      <a:pt x="494" y="138"/>
                    </a:lnTo>
                    <a:lnTo>
                      <a:pt x="463" y="168"/>
                    </a:lnTo>
                    <a:lnTo>
                      <a:pt x="491" y="238"/>
                    </a:lnTo>
                    <a:lnTo>
                      <a:pt x="469" y="268"/>
                    </a:lnTo>
                    <a:lnTo>
                      <a:pt x="375" y="268"/>
                    </a:lnTo>
                    <a:lnTo>
                      <a:pt x="375" y="292"/>
                    </a:lnTo>
                    <a:lnTo>
                      <a:pt x="0" y="293"/>
                    </a:lnTo>
                    <a:lnTo>
                      <a:pt x="0" y="55"/>
                    </a:lnTo>
                    <a:lnTo>
                      <a:pt x="0" y="55"/>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 name="Freeform 211">
                <a:extLst>
                  <a:ext uri="{FF2B5EF4-FFF2-40B4-BE49-F238E27FC236}">
                    <a16:creationId xmlns:a16="http://schemas.microsoft.com/office/drawing/2014/main" id="{947BBC40-80D3-4924-8C90-7705BBAEE344}"/>
                  </a:ext>
                </a:extLst>
              </p:cNvPr>
              <p:cNvSpPr>
                <a:spLocks/>
              </p:cNvSpPr>
              <p:nvPr/>
            </p:nvSpPr>
            <p:spPr bwMode="auto">
              <a:xfrm>
                <a:off x="4518" y="2140"/>
                <a:ext cx="440" cy="261"/>
              </a:xfrm>
              <a:custGeom>
                <a:avLst/>
                <a:gdLst>
                  <a:gd name="T0" fmla="*/ 0 w 494"/>
                  <a:gd name="T1" fmla="*/ 55 h 293"/>
                  <a:gd name="T2" fmla="*/ 0 w 494"/>
                  <a:gd name="T3" fmla="*/ 55 h 293"/>
                  <a:gd name="T4" fmla="*/ 71 w 494"/>
                  <a:gd name="T5" fmla="*/ 0 h 293"/>
                  <a:gd name="T6" fmla="*/ 72 w 494"/>
                  <a:gd name="T7" fmla="*/ 50 h 293"/>
                  <a:gd name="T8" fmla="*/ 441 w 494"/>
                  <a:gd name="T9" fmla="*/ 48 h 293"/>
                  <a:gd name="T10" fmla="*/ 494 w 494"/>
                  <a:gd name="T11" fmla="*/ 138 h 293"/>
                  <a:gd name="T12" fmla="*/ 463 w 494"/>
                  <a:gd name="T13" fmla="*/ 168 h 293"/>
                  <a:gd name="T14" fmla="*/ 491 w 494"/>
                  <a:gd name="T15" fmla="*/ 238 h 293"/>
                  <a:gd name="T16" fmla="*/ 469 w 494"/>
                  <a:gd name="T17" fmla="*/ 268 h 293"/>
                  <a:gd name="T18" fmla="*/ 375 w 494"/>
                  <a:gd name="T19" fmla="*/ 268 h 293"/>
                  <a:gd name="T20" fmla="*/ 375 w 494"/>
                  <a:gd name="T21" fmla="*/ 292 h 293"/>
                  <a:gd name="T22" fmla="*/ 0 w 494"/>
                  <a:gd name="T23" fmla="*/ 293 h 293"/>
                  <a:gd name="T24" fmla="*/ 0 w 494"/>
                  <a:gd name="T25" fmla="*/ 55 h 293"/>
                  <a:gd name="T26" fmla="*/ 0 w 494"/>
                  <a:gd name="T27" fmla="*/ 5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4" h="293">
                    <a:moveTo>
                      <a:pt x="0" y="55"/>
                    </a:moveTo>
                    <a:lnTo>
                      <a:pt x="0" y="55"/>
                    </a:lnTo>
                    <a:lnTo>
                      <a:pt x="71" y="0"/>
                    </a:lnTo>
                    <a:lnTo>
                      <a:pt x="72" y="50"/>
                    </a:lnTo>
                    <a:lnTo>
                      <a:pt x="441" y="48"/>
                    </a:lnTo>
                    <a:lnTo>
                      <a:pt x="494" y="138"/>
                    </a:lnTo>
                    <a:lnTo>
                      <a:pt x="463" y="168"/>
                    </a:lnTo>
                    <a:lnTo>
                      <a:pt x="491" y="238"/>
                    </a:lnTo>
                    <a:lnTo>
                      <a:pt x="469" y="268"/>
                    </a:lnTo>
                    <a:lnTo>
                      <a:pt x="375" y="268"/>
                    </a:lnTo>
                    <a:lnTo>
                      <a:pt x="375" y="292"/>
                    </a:lnTo>
                    <a:lnTo>
                      <a:pt x="0" y="293"/>
                    </a:lnTo>
                    <a:lnTo>
                      <a:pt x="0" y="55"/>
                    </a:lnTo>
                    <a:lnTo>
                      <a:pt x="0" y="55"/>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 name="Freeform 212">
                <a:extLst>
                  <a:ext uri="{FF2B5EF4-FFF2-40B4-BE49-F238E27FC236}">
                    <a16:creationId xmlns:a16="http://schemas.microsoft.com/office/drawing/2014/main" id="{DB405635-DB0F-4BDB-AADF-C54D02F7B96E}"/>
                  </a:ext>
                </a:extLst>
              </p:cNvPr>
              <p:cNvSpPr>
                <a:spLocks/>
              </p:cNvSpPr>
              <p:nvPr/>
            </p:nvSpPr>
            <p:spPr bwMode="auto">
              <a:xfrm>
                <a:off x="3320" y="2318"/>
                <a:ext cx="534" cy="440"/>
              </a:xfrm>
              <a:custGeom>
                <a:avLst/>
                <a:gdLst>
                  <a:gd name="T0" fmla="*/ 0 w 600"/>
                  <a:gd name="T1" fmla="*/ 0 h 493"/>
                  <a:gd name="T2" fmla="*/ 0 w 600"/>
                  <a:gd name="T3" fmla="*/ 0 h 493"/>
                  <a:gd name="T4" fmla="*/ 395 w 600"/>
                  <a:gd name="T5" fmla="*/ 0 h 493"/>
                  <a:gd name="T6" fmla="*/ 390 w 600"/>
                  <a:gd name="T7" fmla="*/ 65 h 493"/>
                  <a:gd name="T8" fmla="*/ 461 w 600"/>
                  <a:gd name="T9" fmla="*/ 177 h 493"/>
                  <a:gd name="T10" fmla="*/ 498 w 600"/>
                  <a:gd name="T11" fmla="*/ 204 h 493"/>
                  <a:gd name="T12" fmla="*/ 476 w 600"/>
                  <a:gd name="T13" fmla="*/ 239 h 493"/>
                  <a:gd name="T14" fmla="*/ 561 w 600"/>
                  <a:gd name="T15" fmla="*/ 361 h 493"/>
                  <a:gd name="T16" fmla="*/ 600 w 600"/>
                  <a:gd name="T17" fmla="*/ 373 h 493"/>
                  <a:gd name="T18" fmla="*/ 558 w 600"/>
                  <a:gd name="T19" fmla="*/ 493 h 493"/>
                  <a:gd name="T20" fmla="*/ 496 w 600"/>
                  <a:gd name="T21" fmla="*/ 492 h 493"/>
                  <a:gd name="T22" fmla="*/ 511 w 600"/>
                  <a:gd name="T23" fmla="*/ 440 h 493"/>
                  <a:gd name="T24" fmla="*/ 113 w 600"/>
                  <a:gd name="T25" fmla="*/ 440 h 493"/>
                  <a:gd name="T26" fmla="*/ 94 w 600"/>
                  <a:gd name="T27" fmla="*/ 386 h 493"/>
                  <a:gd name="T28" fmla="*/ 94 w 600"/>
                  <a:gd name="T29" fmla="*/ 156 h 493"/>
                  <a:gd name="T30" fmla="*/ 52 w 600"/>
                  <a:gd name="T31" fmla="*/ 119 h 493"/>
                  <a:gd name="T32" fmla="*/ 78 w 600"/>
                  <a:gd name="T33" fmla="*/ 92 h 493"/>
                  <a:gd name="T34" fmla="*/ 0 w 600"/>
                  <a:gd name="T35" fmla="*/ 0 h 493"/>
                  <a:gd name="T36" fmla="*/ 0 w 600"/>
                  <a:gd name="T37"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0" h="493">
                    <a:moveTo>
                      <a:pt x="0" y="0"/>
                    </a:moveTo>
                    <a:lnTo>
                      <a:pt x="0" y="0"/>
                    </a:lnTo>
                    <a:lnTo>
                      <a:pt x="395" y="0"/>
                    </a:lnTo>
                    <a:lnTo>
                      <a:pt x="390" y="65"/>
                    </a:lnTo>
                    <a:lnTo>
                      <a:pt x="461" y="177"/>
                    </a:lnTo>
                    <a:lnTo>
                      <a:pt x="498" y="204"/>
                    </a:lnTo>
                    <a:lnTo>
                      <a:pt x="476" y="239"/>
                    </a:lnTo>
                    <a:lnTo>
                      <a:pt x="561" y="361"/>
                    </a:lnTo>
                    <a:lnTo>
                      <a:pt x="600" y="373"/>
                    </a:lnTo>
                    <a:lnTo>
                      <a:pt x="558" y="493"/>
                    </a:lnTo>
                    <a:lnTo>
                      <a:pt x="496" y="492"/>
                    </a:lnTo>
                    <a:lnTo>
                      <a:pt x="511" y="440"/>
                    </a:lnTo>
                    <a:lnTo>
                      <a:pt x="113" y="440"/>
                    </a:lnTo>
                    <a:lnTo>
                      <a:pt x="94" y="386"/>
                    </a:lnTo>
                    <a:lnTo>
                      <a:pt x="94" y="156"/>
                    </a:lnTo>
                    <a:lnTo>
                      <a:pt x="52" y="119"/>
                    </a:lnTo>
                    <a:lnTo>
                      <a:pt x="78" y="92"/>
                    </a:lnTo>
                    <a:lnTo>
                      <a:pt x="0" y="0"/>
                    </a:lnTo>
                    <a:lnTo>
                      <a:pt x="0"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 name="Freeform 213">
                <a:extLst>
                  <a:ext uri="{FF2B5EF4-FFF2-40B4-BE49-F238E27FC236}">
                    <a16:creationId xmlns:a16="http://schemas.microsoft.com/office/drawing/2014/main" id="{D94164A9-D6E5-4709-8FAE-28D80FA81891}"/>
                  </a:ext>
                </a:extLst>
              </p:cNvPr>
              <p:cNvSpPr>
                <a:spLocks/>
              </p:cNvSpPr>
              <p:nvPr/>
            </p:nvSpPr>
            <p:spPr bwMode="auto">
              <a:xfrm>
                <a:off x="3320" y="2318"/>
                <a:ext cx="534" cy="440"/>
              </a:xfrm>
              <a:custGeom>
                <a:avLst/>
                <a:gdLst>
                  <a:gd name="T0" fmla="*/ 0 w 600"/>
                  <a:gd name="T1" fmla="*/ 0 h 493"/>
                  <a:gd name="T2" fmla="*/ 0 w 600"/>
                  <a:gd name="T3" fmla="*/ 0 h 493"/>
                  <a:gd name="T4" fmla="*/ 395 w 600"/>
                  <a:gd name="T5" fmla="*/ 0 h 493"/>
                  <a:gd name="T6" fmla="*/ 390 w 600"/>
                  <a:gd name="T7" fmla="*/ 65 h 493"/>
                  <a:gd name="T8" fmla="*/ 461 w 600"/>
                  <a:gd name="T9" fmla="*/ 177 h 493"/>
                  <a:gd name="T10" fmla="*/ 498 w 600"/>
                  <a:gd name="T11" fmla="*/ 204 h 493"/>
                  <a:gd name="T12" fmla="*/ 476 w 600"/>
                  <a:gd name="T13" fmla="*/ 239 h 493"/>
                  <a:gd name="T14" fmla="*/ 561 w 600"/>
                  <a:gd name="T15" fmla="*/ 361 h 493"/>
                  <a:gd name="T16" fmla="*/ 600 w 600"/>
                  <a:gd name="T17" fmla="*/ 373 h 493"/>
                  <a:gd name="T18" fmla="*/ 558 w 600"/>
                  <a:gd name="T19" fmla="*/ 493 h 493"/>
                  <a:gd name="T20" fmla="*/ 496 w 600"/>
                  <a:gd name="T21" fmla="*/ 492 h 493"/>
                  <a:gd name="T22" fmla="*/ 511 w 600"/>
                  <a:gd name="T23" fmla="*/ 440 h 493"/>
                  <a:gd name="T24" fmla="*/ 113 w 600"/>
                  <a:gd name="T25" fmla="*/ 440 h 493"/>
                  <a:gd name="T26" fmla="*/ 94 w 600"/>
                  <a:gd name="T27" fmla="*/ 386 h 493"/>
                  <a:gd name="T28" fmla="*/ 94 w 600"/>
                  <a:gd name="T29" fmla="*/ 156 h 493"/>
                  <a:gd name="T30" fmla="*/ 52 w 600"/>
                  <a:gd name="T31" fmla="*/ 119 h 493"/>
                  <a:gd name="T32" fmla="*/ 78 w 600"/>
                  <a:gd name="T33" fmla="*/ 92 h 493"/>
                  <a:gd name="T34" fmla="*/ 0 w 600"/>
                  <a:gd name="T35" fmla="*/ 0 h 493"/>
                  <a:gd name="T36" fmla="*/ 0 w 600"/>
                  <a:gd name="T37"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0" h="493">
                    <a:moveTo>
                      <a:pt x="0" y="0"/>
                    </a:moveTo>
                    <a:lnTo>
                      <a:pt x="0" y="0"/>
                    </a:lnTo>
                    <a:lnTo>
                      <a:pt x="395" y="0"/>
                    </a:lnTo>
                    <a:lnTo>
                      <a:pt x="390" y="65"/>
                    </a:lnTo>
                    <a:lnTo>
                      <a:pt x="461" y="177"/>
                    </a:lnTo>
                    <a:lnTo>
                      <a:pt x="498" y="204"/>
                    </a:lnTo>
                    <a:lnTo>
                      <a:pt x="476" y="239"/>
                    </a:lnTo>
                    <a:lnTo>
                      <a:pt x="561" y="361"/>
                    </a:lnTo>
                    <a:lnTo>
                      <a:pt x="600" y="373"/>
                    </a:lnTo>
                    <a:lnTo>
                      <a:pt x="558" y="493"/>
                    </a:lnTo>
                    <a:lnTo>
                      <a:pt x="496" y="492"/>
                    </a:lnTo>
                    <a:lnTo>
                      <a:pt x="511" y="440"/>
                    </a:lnTo>
                    <a:lnTo>
                      <a:pt x="113" y="440"/>
                    </a:lnTo>
                    <a:lnTo>
                      <a:pt x="94" y="386"/>
                    </a:lnTo>
                    <a:lnTo>
                      <a:pt x="94" y="156"/>
                    </a:lnTo>
                    <a:lnTo>
                      <a:pt x="52" y="119"/>
                    </a:lnTo>
                    <a:lnTo>
                      <a:pt x="78" y="92"/>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 name="Freeform 214">
                <a:extLst>
                  <a:ext uri="{FF2B5EF4-FFF2-40B4-BE49-F238E27FC236}">
                    <a16:creationId xmlns:a16="http://schemas.microsoft.com/office/drawing/2014/main" id="{6588E5BB-B0D3-4CC6-B5C1-9500F5AC6982}"/>
                  </a:ext>
                </a:extLst>
              </p:cNvPr>
              <p:cNvSpPr>
                <a:spLocks/>
              </p:cNvSpPr>
              <p:nvPr/>
            </p:nvSpPr>
            <p:spPr bwMode="auto">
              <a:xfrm>
                <a:off x="2832" y="2377"/>
                <a:ext cx="570" cy="285"/>
              </a:xfrm>
              <a:custGeom>
                <a:avLst/>
                <a:gdLst>
                  <a:gd name="T0" fmla="*/ 0 w 640"/>
                  <a:gd name="T1" fmla="*/ 0 h 320"/>
                  <a:gd name="T2" fmla="*/ 0 w 640"/>
                  <a:gd name="T3" fmla="*/ 0 h 320"/>
                  <a:gd name="T4" fmla="*/ 605 w 640"/>
                  <a:gd name="T5" fmla="*/ 0 h 320"/>
                  <a:gd name="T6" fmla="*/ 623 w 640"/>
                  <a:gd name="T7" fmla="*/ 17 h 320"/>
                  <a:gd name="T8" fmla="*/ 599 w 640"/>
                  <a:gd name="T9" fmla="*/ 47 h 320"/>
                  <a:gd name="T10" fmla="*/ 640 w 640"/>
                  <a:gd name="T11" fmla="*/ 84 h 320"/>
                  <a:gd name="T12" fmla="*/ 639 w 640"/>
                  <a:gd name="T13" fmla="*/ 320 h 320"/>
                  <a:gd name="T14" fmla="*/ 0 w 640"/>
                  <a:gd name="T15" fmla="*/ 320 h 320"/>
                  <a:gd name="T16" fmla="*/ 0 w 640"/>
                  <a:gd name="T17" fmla="*/ 0 h 320"/>
                  <a:gd name="T18" fmla="*/ 0 w 640"/>
                  <a:gd name="T19"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0" h="320">
                    <a:moveTo>
                      <a:pt x="0" y="0"/>
                    </a:moveTo>
                    <a:lnTo>
                      <a:pt x="0" y="0"/>
                    </a:lnTo>
                    <a:lnTo>
                      <a:pt x="605" y="0"/>
                    </a:lnTo>
                    <a:lnTo>
                      <a:pt x="623" y="17"/>
                    </a:lnTo>
                    <a:lnTo>
                      <a:pt x="599" y="47"/>
                    </a:lnTo>
                    <a:lnTo>
                      <a:pt x="640" y="84"/>
                    </a:lnTo>
                    <a:lnTo>
                      <a:pt x="639" y="320"/>
                    </a:lnTo>
                    <a:lnTo>
                      <a:pt x="0" y="320"/>
                    </a:lnTo>
                    <a:lnTo>
                      <a:pt x="0" y="0"/>
                    </a:lnTo>
                    <a:lnTo>
                      <a:pt x="0" y="0"/>
                    </a:lnTo>
                    <a:close/>
                  </a:path>
                </a:pathLst>
              </a:custGeom>
              <a:solidFill>
                <a:srgbClr val="DDDDDD"/>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 name="Freeform 215">
                <a:extLst>
                  <a:ext uri="{FF2B5EF4-FFF2-40B4-BE49-F238E27FC236}">
                    <a16:creationId xmlns:a16="http://schemas.microsoft.com/office/drawing/2014/main" id="{8EAED3CF-1F94-4823-BE25-ED2A169D539F}"/>
                  </a:ext>
                </a:extLst>
              </p:cNvPr>
              <p:cNvSpPr>
                <a:spLocks/>
              </p:cNvSpPr>
              <p:nvPr/>
            </p:nvSpPr>
            <p:spPr bwMode="auto">
              <a:xfrm>
                <a:off x="2832" y="2377"/>
                <a:ext cx="570" cy="285"/>
              </a:xfrm>
              <a:custGeom>
                <a:avLst/>
                <a:gdLst>
                  <a:gd name="T0" fmla="*/ 0 w 640"/>
                  <a:gd name="T1" fmla="*/ 0 h 320"/>
                  <a:gd name="T2" fmla="*/ 0 w 640"/>
                  <a:gd name="T3" fmla="*/ 0 h 320"/>
                  <a:gd name="T4" fmla="*/ 605 w 640"/>
                  <a:gd name="T5" fmla="*/ 0 h 320"/>
                  <a:gd name="T6" fmla="*/ 623 w 640"/>
                  <a:gd name="T7" fmla="*/ 17 h 320"/>
                  <a:gd name="T8" fmla="*/ 599 w 640"/>
                  <a:gd name="T9" fmla="*/ 47 h 320"/>
                  <a:gd name="T10" fmla="*/ 640 w 640"/>
                  <a:gd name="T11" fmla="*/ 84 h 320"/>
                  <a:gd name="T12" fmla="*/ 639 w 640"/>
                  <a:gd name="T13" fmla="*/ 320 h 320"/>
                  <a:gd name="T14" fmla="*/ 0 w 640"/>
                  <a:gd name="T15" fmla="*/ 320 h 320"/>
                  <a:gd name="T16" fmla="*/ 0 w 640"/>
                  <a:gd name="T17" fmla="*/ 0 h 320"/>
                  <a:gd name="T18" fmla="*/ 0 w 640"/>
                  <a:gd name="T19"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0" h="320">
                    <a:moveTo>
                      <a:pt x="0" y="0"/>
                    </a:moveTo>
                    <a:lnTo>
                      <a:pt x="0" y="0"/>
                    </a:lnTo>
                    <a:lnTo>
                      <a:pt x="605" y="0"/>
                    </a:lnTo>
                    <a:lnTo>
                      <a:pt x="623" y="17"/>
                    </a:lnTo>
                    <a:lnTo>
                      <a:pt x="599" y="47"/>
                    </a:lnTo>
                    <a:lnTo>
                      <a:pt x="640" y="84"/>
                    </a:lnTo>
                    <a:lnTo>
                      <a:pt x="639" y="320"/>
                    </a:lnTo>
                    <a:lnTo>
                      <a:pt x="0" y="320"/>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0" name="Freeform 216">
                <a:extLst>
                  <a:ext uri="{FF2B5EF4-FFF2-40B4-BE49-F238E27FC236}">
                    <a16:creationId xmlns:a16="http://schemas.microsoft.com/office/drawing/2014/main" id="{2DADBFC3-5DEA-4267-86AB-7A695416B01C}"/>
                  </a:ext>
                </a:extLst>
              </p:cNvPr>
              <p:cNvSpPr>
                <a:spLocks/>
              </p:cNvSpPr>
              <p:nvPr/>
            </p:nvSpPr>
            <p:spPr bwMode="auto">
              <a:xfrm>
                <a:off x="1859" y="2651"/>
                <a:ext cx="439" cy="535"/>
              </a:xfrm>
              <a:custGeom>
                <a:avLst/>
                <a:gdLst>
                  <a:gd name="T0" fmla="*/ 57 w 493"/>
                  <a:gd name="T1" fmla="*/ 0 h 600"/>
                  <a:gd name="T2" fmla="*/ 57 w 493"/>
                  <a:gd name="T3" fmla="*/ 0 h 600"/>
                  <a:gd name="T4" fmla="*/ 493 w 493"/>
                  <a:gd name="T5" fmla="*/ 1 h 600"/>
                  <a:gd name="T6" fmla="*/ 493 w 493"/>
                  <a:gd name="T7" fmla="*/ 600 h 600"/>
                  <a:gd name="T8" fmla="*/ 340 w 493"/>
                  <a:gd name="T9" fmla="*/ 600 h 600"/>
                  <a:gd name="T10" fmla="*/ 48 w 493"/>
                  <a:gd name="T11" fmla="*/ 467 h 600"/>
                  <a:gd name="T12" fmla="*/ 48 w 493"/>
                  <a:gd name="T13" fmla="*/ 425 h 600"/>
                  <a:gd name="T14" fmla="*/ 67 w 493"/>
                  <a:gd name="T15" fmla="*/ 297 h 600"/>
                  <a:gd name="T16" fmla="*/ 21 w 493"/>
                  <a:gd name="T17" fmla="*/ 238 h 600"/>
                  <a:gd name="T18" fmla="*/ 0 w 493"/>
                  <a:gd name="T19" fmla="*/ 104 h 600"/>
                  <a:gd name="T20" fmla="*/ 57 w 493"/>
                  <a:gd name="T21" fmla="*/ 114 h 600"/>
                  <a:gd name="T22" fmla="*/ 57 w 493"/>
                  <a:gd name="T23" fmla="*/ 0 h 600"/>
                  <a:gd name="T24" fmla="*/ 57 w 493"/>
                  <a:gd name="T25"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3" h="600">
                    <a:moveTo>
                      <a:pt x="57" y="0"/>
                    </a:moveTo>
                    <a:lnTo>
                      <a:pt x="57" y="0"/>
                    </a:lnTo>
                    <a:lnTo>
                      <a:pt x="493" y="1"/>
                    </a:lnTo>
                    <a:lnTo>
                      <a:pt x="493" y="600"/>
                    </a:lnTo>
                    <a:lnTo>
                      <a:pt x="340" y="600"/>
                    </a:lnTo>
                    <a:lnTo>
                      <a:pt x="48" y="467"/>
                    </a:lnTo>
                    <a:lnTo>
                      <a:pt x="48" y="425"/>
                    </a:lnTo>
                    <a:lnTo>
                      <a:pt x="67" y="297"/>
                    </a:lnTo>
                    <a:lnTo>
                      <a:pt x="21" y="238"/>
                    </a:lnTo>
                    <a:lnTo>
                      <a:pt x="0" y="104"/>
                    </a:lnTo>
                    <a:lnTo>
                      <a:pt x="57" y="114"/>
                    </a:lnTo>
                    <a:lnTo>
                      <a:pt x="57" y="0"/>
                    </a:lnTo>
                    <a:lnTo>
                      <a:pt x="57" y="0"/>
                    </a:lnTo>
                    <a:close/>
                  </a:path>
                </a:pathLst>
              </a:custGeom>
              <a:solidFill>
                <a:srgbClr val="FFF2CC"/>
              </a:solidFill>
              <a:ln w="0">
                <a:solidFill>
                  <a:srgbClr val="000000"/>
                </a:solidFill>
                <a:prstDash val="solid"/>
                <a:round/>
                <a:headEnd/>
                <a:tailEnd/>
              </a:ln>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7" name="Freeform 217">
                <a:extLst>
                  <a:ext uri="{FF2B5EF4-FFF2-40B4-BE49-F238E27FC236}">
                    <a16:creationId xmlns:a16="http://schemas.microsoft.com/office/drawing/2014/main" id="{74899B8E-1149-4A17-AC93-CBADBB5309F4}"/>
                  </a:ext>
                </a:extLst>
              </p:cNvPr>
              <p:cNvSpPr>
                <a:spLocks/>
              </p:cNvSpPr>
              <p:nvPr/>
            </p:nvSpPr>
            <p:spPr bwMode="auto">
              <a:xfrm>
                <a:off x="1859" y="2651"/>
                <a:ext cx="439" cy="535"/>
              </a:xfrm>
              <a:custGeom>
                <a:avLst/>
                <a:gdLst>
                  <a:gd name="T0" fmla="*/ 57 w 493"/>
                  <a:gd name="T1" fmla="*/ 0 h 600"/>
                  <a:gd name="T2" fmla="*/ 57 w 493"/>
                  <a:gd name="T3" fmla="*/ 0 h 600"/>
                  <a:gd name="T4" fmla="*/ 493 w 493"/>
                  <a:gd name="T5" fmla="*/ 1 h 600"/>
                  <a:gd name="T6" fmla="*/ 493 w 493"/>
                  <a:gd name="T7" fmla="*/ 600 h 600"/>
                  <a:gd name="T8" fmla="*/ 340 w 493"/>
                  <a:gd name="T9" fmla="*/ 600 h 600"/>
                  <a:gd name="T10" fmla="*/ 48 w 493"/>
                  <a:gd name="T11" fmla="*/ 467 h 600"/>
                  <a:gd name="T12" fmla="*/ 48 w 493"/>
                  <a:gd name="T13" fmla="*/ 425 h 600"/>
                  <a:gd name="T14" fmla="*/ 67 w 493"/>
                  <a:gd name="T15" fmla="*/ 297 h 600"/>
                  <a:gd name="T16" fmla="*/ 21 w 493"/>
                  <a:gd name="T17" fmla="*/ 238 h 600"/>
                  <a:gd name="T18" fmla="*/ 0 w 493"/>
                  <a:gd name="T19" fmla="*/ 104 h 600"/>
                  <a:gd name="T20" fmla="*/ 57 w 493"/>
                  <a:gd name="T21" fmla="*/ 114 h 600"/>
                  <a:gd name="T22" fmla="*/ 57 w 493"/>
                  <a:gd name="T23" fmla="*/ 0 h 600"/>
                  <a:gd name="T24" fmla="*/ 57 w 493"/>
                  <a:gd name="T25"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3" h="600">
                    <a:moveTo>
                      <a:pt x="57" y="0"/>
                    </a:moveTo>
                    <a:lnTo>
                      <a:pt x="57" y="0"/>
                    </a:lnTo>
                    <a:lnTo>
                      <a:pt x="493" y="1"/>
                    </a:lnTo>
                    <a:lnTo>
                      <a:pt x="493" y="600"/>
                    </a:lnTo>
                    <a:lnTo>
                      <a:pt x="340" y="600"/>
                    </a:lnTo>
                    <a:lnTo>
                      <a:pt x="48" y="467"/>
                    </a:lnTo>
                    <a:lnTo>
                      <a:pt x="48" y="425"/>
                    </a:lnTo>
                    <a:lnTo>
                      <a:pt x="67" y="297"/>
                    </a:lnTo>
                    <a:lnTo>
                      <a:pt x="21" y="238"/>
                    </a:lnTo>
                    <a:lnTo>
                      <a:pt x="0" y="104"/>
                    </a:lnTo>
                    <a:lnTo>
                      <a:pt x="57" y="114"/>
                    </a:lnTo>
                    <a:lnTo>
                      <a:pt x="57" y="0"/>
                    </a:lnTo>
                    <a:lnTo>
                      <a:pt x="57"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72" name="Rectangle 228">
                <a:extLst>
                  <a:ext uri="{FF2B5EF4-FFF2-40B4-BE49-F238E27FC236}">
                    <a16:creationId xmlns:a16="http://schemas.microsoft.com/office/drawing/2014/main" id="{F6AC8700-212A-4D7D-B99C-AC0082137837}"/>
                  </a:ext>
                </a:extLst>
              </p:cNvPr>
              <p:cNvSpPr>
                <a:spLocks noChangeArrowheads="1"/>
              </p:cNvSpPr>
              <p:nvPr/>
            </p:nvSpPr>
            <p:spPr bwMode="auto">
              <a:xfrm>
                <a:off x="2276" y="719"/>
                <a:ext cx="48"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altLang="en-US" sz="1600" b="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endParaRPr lang="en-US" alt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5" name="Rectangle 241">
                <a:extLst>
                  <a:ext uri="{FF2B5EF4-FFF2-40B4-BE49-F238E27FC236}">
                    <a16:creationId xmlns:a16="http://schemas.microsoft.com/office/drawing/2014/main" id="{84A9C8E4-6AF5-4F14-A72E-4FF0D227DCF3}"/>
                  </a:ext>
                </a:extLst>
              </p:cNvPr>
              <p:cNvSpPr>
                <a:spLocks noChangeArrowheads="1"/>
              </p:cNvSpPr>
              <p:nvPr/>
            </p:nvSpPr>
            <p:spPr bwMode="auto">
              <a:xfrm>
                <a:off x="3490" y="719"/>
                <a:ext cx="48"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altLang="en-US" sz="1600" b="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endParaRPr lang="en-US" alt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8" name="Rectangle 244">
                <a:extLst>
                  <a:ext uri="{FF2B5EF4-FFF2-40B4-BE49-F238E27FC236}">
                    <a16:creationId xmlns:a16="http://schemas.microsoft.com/office/drawing/2014/main" id="{40052773-8A35-42A6-9A32-30EF94B501BC}"/>
                  </a:ext>
                </a:extLst>
              </p:cNvPr>
              <p:cNvSpPr>
                <a:spLocks noChangeArrowheads="1"/>
              </p:cNvSpPr>
              <p:nvPr/>
            </p:nvSpPr>
            <p:spPr bwMode="auto">
              <a:xfrm>
                <a:off x="3728" y="719"/>
                <a:ext cx="48"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altLang="en-US" sz="1600" b="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endParaRPr lang="en-US" alt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1" name="Rectangle 247">
                <a:extLst>
                  <a:ext uri="{FF2B5EF4-FFF2-40B4-BE49-F238E27FC236}">
                    <a16:creationId xmlns:a16="http://schemas.microsoft.com/office/drawing/2014/main" id="{DE16DEC3-1A5E-4137-B7D3-70F7F786B213}"/>
                  </a:ext>
                </a:extLst>
              </p:cNvPr>
              <p:cNvSpPr>
                <a:spLocks noChangeArrowheads="1"/>
              </p:cNvSpPr>
              <p:nvPr/>
            </p:nvSpPr>
            <p:spPr bwMode="auto">
              <a:xfrm>
                <a:off x="4022" y="719"/>
                <a:ext cx="48"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altLang="en-US" sz="1600" b="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endParaRPr lang="en-US" alt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9" name="Rectangle 255">
                <a:extLst>
                  <a:ext uri="{FF2B5EF4-FFF2-40B4-BE49-F238E27FC236}">
                    <a16:creationId xmlns:a16="http://schemas.microsoft.com/office/drawing/2014/main" id="{3EE65148-E1F5-472F-ACDA-FAAC9CEBD00E}"/>
                  </a:ext>
                </a:extLst>
              </p:cNvPr>
              <p:cNvSpPr>
                <a:spLocks noChangeArrowheads="1"/>
              </p:cNvSpPr>
              <p:nvPr/>
            </p:nvSpPr>
            <p:spPr bwMode="auto">
              <a:xfrm>
                <a:off x="2316" y="1005"/>
                <a:ext cx="48"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altLang="en-US" sz="1600" b="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endParaRPr lang="en-US" alt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4" name="Rectangle 260">
                <a:extLst>
                  <a:ext uri="{FF2B5EF4-FFF2-40B4-BE49-F238E27FC236}">
                    <a16:creationId xmlns:a16="http://schemas.microsoft.com/office/drawing/2014/main" id="{26F517CA-F357-4E6D-B568-AE3929ABDFD1}"/>
                  </a:ext>
                </a:extLst>
              </p:cNvPr>
              <p:cNvSpPr>
                <a:spLocks noChangeArrowheads="1"/>
              </p:cNvSpPr>
              <p:nvPr/>
            </p:nvSpPr>
            <p:spPr bwMode="auto">
              <a:xfrm>
                <a:off x="2923" y="1005"/>
                <a:ext cx="48"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altLang="en-US" sz="1600" b="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endParaRPr lang="en-US" altLang="en-US" sz="1600">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316" name="Picture 315" descr="Icon&#10;&#10;Description automatically generated">
              <a:extLst>
                <a:ext uri="{FF2B5EF4-FFF2-40B4-BE49-F238E27FC236}">
                  <a16:creationId xmlns:a16="http://schemas.microsoft.com/office/drawing/2014/main" id="{FAECCFC3-62AD-4F09-8CE2-E8CBE3BDEA85}"/>
                </a:ext>
              </a:extLst>
            </p:cNvPr>
            <p:cNvPicPr>
              <a:picLocks noChangeAspect="1"/>
            </p:cNvPicPr>
            <p:nvPr/>
          </p:nvPicPr>
          <p:blipFill rotWithShape="1">
            <a:blip r:embed="rId3"/>
            <a:srcRect l="24611" t="9433" r="24700" b="9133"/>
            <a:stretch/>
          </p:blipFill>
          <p:spPr>
            <a:xfrm>
              <a:off x="1993217" y="3976874"/>
              <a:ext cx="252810" cy="203070"/>
            </a:xfrm>
            <a:prstGeom prst="rect">
              <a:avLst/>
            </a:prstGeom>
          </p:spPr>
        </p:pic>
        <p:sp>
          <p:nvSpPr>
            <p:cNvPr id="317" name="Isosceles Triangle 316">
              <a:extLst>
                <a:ext uri="{FF2B5EF4-FFF2-40B4-BE49-F238E27FC236}">
                  <a16:creationId xmlns:a16="http://schemas.microsoft.com/office/drawing/2014/main" id="{AD018451-4E90-449D-9D0E-E5B7EF662FD5}"/>
                </a:ext>
              </a:extLst>
            </p:cNvPr>
            <p:cNvSpPr/>
            <p:nvPr/>
          </p:nvSpPr>
          <p:spPr>
            <a:xfrm>
              <a:off x="1953680" y="3991735"/>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8" name="Isosceles Triangle 317">
              <a:extLst>
                <a:ext uri="{FF2B5EF4-FFF2-40B4-BE49-F238E27FC236}">
                  <a16:creationId xmlns:a16="http://schemas.microsoft.com/office/drawing/2014/main" id="{01AB40F0-C9B8-4662-BF62-2D8FE97BB293}"/>
                </a:ext>
              </a:extLst>
            </p:cNvPr>
            <p:cNvSpPr/>
            <p:nvPr/>
          </p:nvSpPr>
          <p:spPr>
            <a:xfrm>
              <a:off x="2411341" y="4413134"/>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319" name="Picture 318" descr="Icon&#10;&#10;Description automatically generated">
              <a:extLst>
                <a:ext uri="{FF2B5EF4-FFF2-40B4-BE49-F238E27FC236}">
                  <a16:creationId xmlns:a16="http://schemas.microsoft.com/office/drawing/2014/main" id="{601EC3CF-ECCC-4641-97CB-50CA6BABA10B}"/>
                </a:ext>
              </a:extLst>
            </p:cNvPr>
            <p:cNvPicPr>
              <a:picLocks noChangeAspect="1"/>
            </p:cNvPicPr>
            <p:nvPr/>
          </p:nvPicPr>
          <p:blipFill rotWithShape="1">
            <a:blip r:embed="rId3"/>
            <a:srcRect l="24611" t="9433" r="24700" b="9133"/>
            <a:stretch/>
          </p:blipFill>
          <p:spPr>
            <a:xfrm>
              <a:off x="2506893" y="4443369"/>
              <a:ext cx="252810" cy="203070"/>
            </a:xfrm>
            <a:prstGeom prst="rect">
              <a:avLst/>
            </a:prstGeom>
          </p:spPr>
        </p:pic>
        <p:sp>
          <p:nvSpPr>
            <p:cNvPr id="320" name="Isosceles Triangle 319">
              <a:extLst>
                <a:ext uri="{FF2B5EF4-FFF2-40B4-BE49-F238E27FC236}">
                  <a16:creationId xmlns:a16="http://schemas.microsoft.com/office/drawing/2014/main" id="{297B75C2-8F6E-4CDE-979D-AA9CD4CE9527}"/>
                </a:ext>
              </a:extLst>
            </p:cNvPr>
            <p:cNvSpPr/>
            <p:nvPr/>
          </p:nvSpPr>
          <p:spPr>
            <a:xfrm>
              <a:off x="2419310" y="4495918"/>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1" name="Isosceles Triangle 320">
              <a:extLst>
                <a:ext uri="{FF2B5EF4-FFF2-40B4-BE49-F238E27FC236}">
                  <a16:creationId xmlns:a16="http://schemas.microsoft.com/office/drawing/2014/main" id="{30E37AED-3E7C-428A-83D2-E86D54D1768C}"/>
                </a:ext>
              </a:extLst>
            </p:cNvPr>
            <p:cNvSpPr/>
            <p:nvPr/>
          </p:nvSpPr>
          <p:spPr>
            <a:xfrm>
              <a:off x="2504567" y="4529787"/>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2" name="Isosceles Triangle 321">
              <a:extLst>
                <a:ext uri="{FF2B5EF4-FFF2-40B4-BE49-F238E27FC236}">
                  <a16:creationId xmlns:a16="http://schemas.microsoft.com/office/drawing/2014/main" id="{87380C98-6665-4D90-A98E-9540FD2D1707}"/>
                </a:ext>
              </a:extLst>
            </p:cNvPr>
            <p:cNvSpPr/>
            <p:nvPr/>
          </p:nvSpPr>
          <p:spPr>
            <a:xfrm>
              <a:off x="2565710" y="4570528"/>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3" name="Isosceles Triangle 322">
              <a:extLst>
                <a:ext uri="{FF2B5EF4-FFF2-40B4-BE49-F238E27FC236}">
                  <a16:creationId xmlns:a16="http://schemas.microsoft.com/office/drawing/2014/main" id="{80010FCD-1005-4AD9-9590-8FAACAED0020}"/>
                </a:ext>
              </a:extLst>
            </p:cNvPr>
            <p:cNvSpPr/>
            <p:nvPr/>
          </p:nvSpPr>
          <p:spPr>
            <a:xfrm>
              <a:off x="2651323" y="4662657"/>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4" name="Isosceles Triangle 323">
              <a:extLst>
                <a:ext uri="{FF2B5EF4-FFF2-40B4-BE49-F238E27FC236}">
                  <a16:creationId xmlns:a16="http://schemas.microsoft.com/office/drawing/2014/main" id="{C2BCDB33-EE7F-425C-BC93-FBEF9F524FA3}"/>
                </a:ext>
              </a:extLst>
            </p:cNvPr>
            <p:cNvSpPr/>
            <p:nvPr/>
          </p:nvSpPr>
          <p:spPr>
            <a:xfrm>
              <a:off x="3229515" y="4637011"/>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5" name="Isosceles Triangle 324">
              <a:extLst>
                <a:ext uri="{FF2B5EF4-FFF2-40B4-BE49-F238E27FC236}">
                  <a16:creationId xmlns:a16="http://schemas.microsoft.com/office/drawing/2014/main" id="{BF829DEE-A0D0-41CC-A54F-711D5789803B}"/>
                </a:ext>
              </a:extLst>
            </p:cNvPr>
            <p:cNvSpPr/>
            <p:nvPr/>
          </p:nvSpPr>
          <p:spPr>
            <a:xfrm>
              <a:off x="3218601" y="3449052"/>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6" name="Isosceles Triangle 325">
              <a:extLst>
                <a:ext uri="{FF2B5EF4-FFF2-40B4-BE49-F238E27FC236}">
                  <a16:creationId xmlns:a16="http://schemas.microsoft.com/office/drawing/2014/main" id="{0363F7A3-3F67-46C3-BFAB-08C4F50BE7D0}"/>
                </a:ext>
              </a:extLst>
            </p:cNvPr>
            <p:cNvSpPr/>
            <p:nvPr/>
          </p:nvSpPr>
          <p:spPr>
            <a:xfrm>
              <a:off x="3834210" y="4441163"/>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7" name="Isosceles Triangle 326">
              <a:extLst>
                <a:ext uri="{FF2B5EF4-FFF2-40B4-BE49-F238E27FC236}">
                  <a16:creationId xmlns:a16="http://schemas.microsoft.com/office/drawing/2014/main" id="{860FC789-CA8D-4AF4-ADD7-17007ADE524C}"/>
                </a:ext>
              </a:extLst>
            </p:cNvPr>
            <p:cNvSpPr/>
            <p:nvPr/>
          </p:nvSpPr>
          <p:spPr>
            <a:xfrm>
              <a:off x="3961376" y="3835335"/>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8" name="Isosceles Triangle 327">
              <a:extLst>
                <a:ext uri="{FF2B5EF4-FFF2-40B4-BE49-F238E27FC236}">
                  <a16:creationId xmlns:a16="http://schemas.microsoft.com/office/drawing/2014/main" id="{A040412E-A19A-44FC-B0CF-9AB6CEE1384D}"/>
                </a:ext>
              </a:extLst>
            </p:cNvPr>
            <p:cNvSpPr/>
            <p:nvPr/>
          </p:nvSpPr>
          <p:spPr>
            <a:xfrm>
              <a:off x="3957240" y="3745032"/>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9" name="Isosceles Triangle 328">
              <a:extLst>
                <a:ext uri="{FF2B5EF4-FFF2-40B4-BE49-F238E27FC236}">
                  <a16:creationId xmlns:a16="http://schemas.microsoft.com/office/drawing/2014/main" id="{5B7949F7-2A94-46A4-A9C8-C6FFB79DD619}"/>
                </a:ext>
              </a:extLst>
            </p:cNvPr>
            <p:cNvSpPr/>
            <p:nvPr/>
          </p:nvSpPr>
          <p:spPr>
            <a:xfrm>
              <a:off x="3381915" y="4789411"/>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330" name="Picture 329" descr="Icon&#10;&#10;Description automatically generated">
              <a:extLst>
                <a:ext uri="{FF2B5EF4-FFF2-40B4-BE49-F238E27FC236}">
                  <a16:creationId xmlns:a16="http://schemas.microsoft.com/office/drawing/2014/main" id="{F16A1A84-C941-429C-BC3A-CCDC467774FC}"/>
                </a:ext>
              </a:extLst>
            </p:cNvPr>
            <p:cNvPicPr>
              <a:picLocks noChangeAspect="1"/>
            </p:cNvPicPr>
            <p:nvPr/>
          </p:nvPicPr>
          <p:blipFill rotWithShape="1">
            <a:blip r:embed="rId3"/>
            <a:srcRect l="24611" t="9433" r="24700" b="9133"/>
            <a:stretch/>
          </p:blipFill>
          <p:spPr>
            <a:xfrm>
              <a:off x="5123688" y="5169787"/>
              <a:ext cx="252810" cy="203070"/>
            </a:xfrm>
            <a:prstGeom prst="rect">
              <a:avLst/>
            </a:prstGeom>
          </p:spPr>
        </p:pic>
        <p:sp>
          <p:nvSpPr>
            <p:cNvPr id="331" name="Isosceles Triangle 330">
              <a:extLst>
                <a:ext uri="{FF2B5EF4-FFF2-40B4-BE49-F238E27FC236}">
                  <a16:creationId xmlns:a16="http://schemas.microsoft.com/office/drawing/2014/main" id="{6AD13590-86B7-47D3-AAD5-B901218D54C2}"/>
                </a:ext>
              </a:extLst>
            </p:cNvPr>
            <p:cNvSpPr/>
            <p:nvPr/>
          </p:nvSpPr>
          <p:spPr>
            <a:xfrm>
              <a:off x="5018088" y="5082958"/>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2" name="Isosceles Triangle 331">
              <a:extLst>
                <a:ext uri="{FF2B5EF4-FFF2-40B4-BE49-F238E27FC236}">
                  <a16:creationId xmlns:a16="http://schemas.microsoft.com/office/drawing/2014/main" id="{E20E3CDA-3786-4AF2-A2C8-ACA0DC755D85}"/>
                </a:ext>
              </a:extLst>
            </p:cNvPr>
            <p:cNvSpPr/>
            <p:nvPr/>
          </p:nvSpPr>
          <p:spPr>
            <a:xfrm>
              <a:off x="4809831" y="5117678"/>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3" name="Isosceles Triangle 332">
              <a:extLst>
                <a:ext uri="{FF2B5EF4-FFF2-40B4-BE49-F238E27FC236}">
                  <a16:creationId xmlns:a16="http://schemas.microsoft.com/office/drawing/2014/main" id="{63C3858B-6FEC-46E7-B805-2277D863AF97}"/>
                </a:ext>
              </a:extLst>
            </p:cNvPr>
            <p:cNvSpPr/>
            <p:nvPr/>
          </p:nvSpPr>
          <p:spPr>
            <a:xfrm>
              <a:off x="5109798" y="5161830"/>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334" name="Picture 333" descr="Icon&#10;&#10;Description automatically generated">
              <a:extLst>
                <a:ext uri="{FF2B5EF4-FFF2-40B4-BE49-F238E27FC236}">
                  <a16:creationId xmlns:a16="http://schemas.microsoft.com/office/drawing/2014/main" id="{DA4F2638-1252-471F-990A-F60D63E67625}"/>
                </a:ext>
              </a:extLst>
            </p:cNvPr>
            <p:cNvPicPr>
              <a:picLocks noChangeAspect="1"/>
            </p:cNvPicPr>
            <p:nvPr/>
          </p:nvPicPr>
          <p:blipFill rotWithShape="1">
            <a:blip r:embed="rId3"/>
            <a:srcRect l="24611" t="9433" r="24700" b="9133"/>
            <a:stretch/>
          </p:blipFill>
          <p:spPr>
            <a:xfrm>
              <a:off x="6273927" y="4590851"/>
              <a:ext cx="252810" cy="203070"/>
            </a:xfrm>
            <a:prstGeom prst="rect">
              <a:avLst/>
            </a:prstGeom>
          </p:spPr>
        </p:pic>
        <p:pic>
          <p:nvPicPr>
            <p:cNvPr id="335" name="Picture 334" descr="Icon&#10;&#10;Description automatically generated">
              <a:extLst>
                <a:ext uri="{FF2B5EF4-FFF2-40B4-BE49-F238E27FC236}">
                  <a16:creationId xmlns:a16="http://schemas.microsoft.com/office/drawing/2014/main" id="{232B71BA-E2EC-439D-A6E8-8BC5EC9746DD}"/>
                </a:ext>
              </a:extLst>
            </p:cNvPr>
            <p:cNvPicPr>
              <a:picLocks noChangeAspect="1"/>
            </p:cNvPicPr>
            <p:nvPr/>
          </p:nvPicPr>
          <p:blipFill rotWithShape="1">
            <a:blip r:embed="rId3"/>
            <a:srcRect l="24611" t="9433" r="24700" b="9133"/>
            <a:stretch/>
          </p:blipFill>
          <p:spPr>
            <a:xfrm>
              <a:off x="7042319" y="5428867"/>
              <a:ext cx="252810" cy="203070"/>
            </a:xfrm>
            <a:prstGeom prst="rect">
              <a:avLst/>
            </a:prstGeom>
          </p:spPr>
        </p:pic>
        <p:sp>
          <p:nvSpPr>
            <p:cNvPr id="336" name="Isosceles Triangle 335">
              <a:extLst>
                <a:ext uri="{FF2B5EF4-FFF2-40B4-BE49-F238E27FC236}">
                  <a16:creationId xmlns:a16="http://schemas.microsoft.com/office/drawing/2014/main" id="{60F51405-0343-45EB-8F23-25F64A7C8E2B}"/>
                </a:ext>
              </a:extLst>
            </p:cNvPr>
            <p:cNvSpPr/>
            <p:nvPr/>
          </p:nvSpPr>
          <p:spPr>
            <a:xfrm>
              <a:off x="6882386" y="5280346"/>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7" name="Isosceles Triangle 336">
              <a:extLst>
                <a:ext uri="{FF2B5EF4-FFF2-40B4-BE49-F238E27FC236}">
                  <a16:creationId xmlns:a16="http://schemas.microsoft.com/office/drawing/2014/main" id="{1B023D3A-24B1-43FB-8FC6-6783E53E3CFC}"/>
                </a:ext>
              </a:extLst>
            </p:cNvPr>
            <p:cNvSpPr/>
            <p:nvPr/>
          </p:nvSpPr>
          <p:spPr>
            <a:xfrm>
              <a:off x="7127574" y="5681132"/>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8" name="Isosceles Triangle 337">
              <a:extLst>
                <a:ext uri="{FF2B5EF4-FFF2-40B4-BE49-F238E27FC236}">
                  <a16:creationId xmlns:a16="http://schemas.microsoft.com/office/drawing/2014/main" id="{FC6094E4-D20C-464D-96D0-E953B2CCB292}"/>
                </a:ext>
              </a:extLst>
            </p:cNvPr>
            <p:cNvSpPr/>
            <p:nvPr/>
          </p:nvSpPr>
          <p:spPr>
            <a:xfrm>
              <a:off x="5422749" y="4298105"/>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339" name="Picture 338" descr="Icon&#10;&#10;Description automatically generated">
              <a:extLst>
                <a:ext uri="{FF2B5EF4-FFF2-40B4-BE49-F238E27FC236}">
                  <a16:creationId xmlns:a16="http://schemas.microsoft.com/office/drawing/2014/main" id="{E863E334-E4F9-4B98-9430-58E7358E75C6}"/>
                </a:ext>
              </a:extLst>
            </p:cNvPr>
            <p:cNvPicPr>
              <a:picLocks noChangeAspect="1"/>
            </p:cNvPicPr>
            <p:nvPr/>
          </p:nvPicPr>
          <p:blipFill rotWithShape="1">
            <a:blip r:embed="rId3"/>
            <a:srcRect l="24611" t="9433" r="24700" b="9133"/>
            <a:stretch/>
          </p:blipFill>
          <p:spPr>
            <a:xfrm>
              <a:off x="6868668" y="3474720"/>
              <a:ext cx="252810" cy="203070"/>
            </a:xfrm>
            <a:prstGeom prst="rect">
              <a:avLst/>
            </a:prstGeom>
          </p:spPr>
        </p:pic>
        <p:pic>
          <p:nvPicPr>
            <p:cNvPr id="340" name="Picture 339" descr="Icon&#10;&#10;Description automatically generated">
              <a:extLst>
                <a:ext uri="{FF2B5EF4-FFF2-40B4-BE49-F238E27FC236}">
                  <a16:creationId xmlns:a16="http://schemas.microsoft.com/office/drawing/2014/main" id="{73B20A4D-6CFE-4E32-9BFB-098784E2E65A}"/>
                </a:ext>
              </a:extLst>
            </p:cNvPr>
            <p:cNvPicPr>
              <a:picLocks noChangeAspect="1"/>
            </p:cNvPicPr>
            <p:nvPr/>
          </p:nvPicPr>
          <p:blipFill rotWithShape="1">
            <a:blip r:embed="rId3"/>
            <a:srcRect l="24611" t="9433" r="24700" b="9133"/>
            <a:stretch/>
          </p:blipFill>
          <p:spPr>
            <a:xfrm>
              <a:off x="7559040" y="3805234"/>
              <a:ext cx="252810" cy="203070"/>
            </a:xfrm>
            <a:prstGeom prst="rect">
              <a:avLst/>
            </a:prstGeom>
          </p:spPr>
        </p:pic>
        <p:pic>
          <p:nvPicPr>
            <p:cNvPr id="341" name="Picture 340" descr="Icon&#10;&#10;Description automatically generated">
              <a:extLst>
                <a:ext uri="{FF2B5EF4-FFF2-40B4-BE49-F238E27FC236}">
                  <a16:creationId xmlns:a16="http://schemas.microsoft.com/office/drawing/2014/main" id="{F6080D80-73D8-445D-8B1A-7B18AA5B80A3}"/>
                </a:ext>
              </a:extLst>
            </p:cNvPr>
            <p:cNvPicPr>
              <a:picLocks noChangeAspect="1"/>
            </p:cNvPicPr>
            <p:nvPr/>
          </p:nvPicPr>
          <p:blipFill rotWithShape="1">
            <a:blip r:embed="rId3"/>
            <a:srcRect l="24611" t="9433" r="24700" b="9133"/>
            <a:stretch/>
          </p:blipFill>
          <p:spPr>
            <a:xfrm>
              <a:off x="7560216" y="4066600"/>
              <a:ext cx="252810" cy="203070"/>
            </a:xfrm>
            <a:prstGeom prst="rect">
              <a:avLst/>
            </a:prstGeom>
          </p:spPr>
        </p:pic>
        <p:sp>
          <p:nvSpPr>
            <p:cNvPr id="342" name="Isosceles Triangle 341">
              <a:extLst>
                <a:ext uri="{FF2B5EF4-FFF2-40B4-BE49-F238E27FC236}">
                  <a16:creationId xmlns:a16="http://schemas.microsoft.com/office/drawing/2014/main" id="{340718CF-92F5-4B8E-9AD7-57BBCF26C8E2}"/>
                </a:ext>
              </a:extLst>
            </p:cNvPr>
            <p:cNvSpPr/>
            <p:nvPr/>
          </p:nvSpPr>
          <p:spPr>
            <a:xfrm>
              <a:off x="6679779" y="3296389"/>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3" name="Isosceles Triangle 342">
              <a:extLst>
                <a:ext uri="{FF2B5EF4-FFF2-40B4-BE49-F238E27FC236}">
                  <a16:creationId xmlns:a16="http://schemas.microsoft.com/office/drawing/2014/main" id="{BF8E0CA6-B878-4AF1-AB01-123D4617BF31}"/>
                </a:ext>
              </a:extLst>
            </p:cNvPr>
            <p:cNvSpPr/>
            <p:nvPr/>
          </p:nvSpPr>
          <p:spPr>
            <a:xfrm>
              <a:off x="6277443" y="3621642"/>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4" name="Isosceles Triangle 343">
              <a:extLst>
                <a:ext uri="{FF2B5EF4-FFF2-40B4-BE49-F238E27FC236}">
                  <a16:creationId xmlns:a16="http://schemas.microsoft.com/office/drawing/2014/main" id="{F93E074A-78FC-4107-A27F-7F9FCF672B75}"/>
                </a:ext>
              </a:extLst>
            </p:cNvPr>
            <p:cNvSpPr/>
            <p:nvPr/>
          </p:nvSpPr>
          <p:spPr>
            <a:xfrm>
              <a:off x="6096000" y="3676673"/>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5" name="Isosceles Triangle 344">
              <a:extLst>
                <a:ext uri="{FF2B5EF4-FFF2-40B4-BE49-F238E27FC236}">
                  <a16:creationId xmlns:a16="http://schemas.microsoft.com/office/drawing/2014/main" id="{EEDE116E-299B-4A65-B1DE-5B36885D4665}"/>
                </a:ext>
              </a:extLst>
            </p:cNvPr>
            <p:cNvSpPr/>
            <p:nvPr/>
          </p:nvSpPr>
          <p:spPr>
            <a:xfrm>
              <a:off x="7538967" y="3857429"/>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6" name="Isosceles Triangle 345">
              <a:extLst>
                <a:ext uri="{FF2B5EF4-FFF2-40B4-BE49-F238E27FC236}">
                  <a16:creationId xmlns:a16="http://schemas.microsoft.com/office/drawing/2014/main" id="{F9BA329C-98E7-4482-8F3E-FD320C716DC7}"/>
                </a:ext>
              </a:extLst>
            </p:cNvPr>
            <p:cNvSpPr/>
            <p:nvPr/>
          </p:nvSpPr>
          <p:spPr>
            <a:xfrm>
              <a:off x="6998210" y="4285931"/>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7" name="Isosceles Triangle 346">
              <a:extLst>
                <a:ext uri="{FF2B5EF4-FFF2-40B4-BE49-F238E27FC236}">
                  <a16:creationId xmlns:a16="http://schemas.microsoft.com/office/drawing/2014/main" id="{547C203F-F778-46D3-83C8-12955B32F99D}"/>
                </a:ext>
              </a:extLst>
            </p:cNvPr>
            <p:cNvSpPr/>
            <p:nvPr/>
          </p:nvSpPr>
          <p:spPr>
            <a:xfrm>
              <a:off x="3258138" y="2783064"/>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8" name="Isosceles Triangle 347">
              <a:extLst>
                <a:ext uri="{FF2B5EF4-FFF2-40B4-BE49-F238E27FC236}">
                  <a16:creationId xmlns:a16="http://schemas.microsoft.com/office/drawing/2014/main" id="{C39D2285-2303-4F21-9B3C-D563B0F793D7}"/>
                </a:ext>
              </a:extLst>
            </p:cNvPr>
            <p:cNvSpPr/>
            <p:nvPr/>
          </p:nvSpPr>
          <p:spPr>
            <a:xfrm>
              <a:off x="7153743" y="3803087"/>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9" name="Isosceles Triangle 348">
              <a:extLst>
                <a:ext uri="{FF2B5EF4-FFF2-40B4-BE49-F238E27FC236}">
                  <a16:creationId xmlns:a16="http://schemas.microsoft.com/office/drawing/2014/main" id="{9402C4C7-0482-4D58-9CB5-C31A4C924535}"/>
                </a:ext>
              </a:extLst>
            </p:cNvPr>
            <p:cNvSpPr/>
            <p:nvPr/>
          </p:nvSpPr>
          <p:spPr>
            <a:xfrm>
              <a:off x="6458799" y="3304009"/>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0" name="Isosceles Triangle 349">
              <a:extLst>
                <a:ext uri="{FF2B5EF4-FFF2-40B4-BE49-F238E27FC236}">
                  <a16:creationId xmlns:a16="http://schemas.microsoft.com/office/drawing/2014/main" id="{40632538-24F1-4CD5-B11D-F3BBC3C7602E}"/>
                </a:ext>
              </a:extLst>
            </p:cNvPr>
            <p:cNvSpPr/>
            <p:nvPr/>
          </p:nvSpPr>
          <p:spPr>
            <a:xfrm>
              <a:off x="8312983" y="3356914"/>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1" name="Isosceles Triangle 350">
              <a:extLst>
                <a:ext uri="{FF2B5EF4-FFF2-40B4-BE49-F238E27FC236}">
                  <a16:creationId xmlns:a16="http://schemas.microsoft.com/office/drawing/2014/main" id="{3222C2F9-68AB-4DA7-9406-F95D0ADD8217}"/>
                </a:ext>
              </a:extLst>
            </p:cNvPr>
            <p:cNvSpPr/>
            <p:nvPr/>
          </p:nvSpPr>
          <p:spPr>
            <a:xfrm>
              <a:off x="7481141" y="3216425"/>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2" name="Isosceles Triangle 351">
              <a:extLst>
                <a:ext uri="{FF2B5EF4-FFF2-40B4-BE49-F238E27FC236}">
                  <a16:creationId xmlns:a16="http://schemas.microsoft.com/office/drawing/2014/main" id="{30F5E8E0-8F4A-4145-878D-8771FDBF7508}"/>
                </a:ext>
              </a:extLst>
            </p:cNvPr>
            <p:cNvSpPr/>
            <p:nvPr/>
          </p:nvSpPr>
          <p:spPr>
            <a:xfrm>
              <a:off x="8026732" y="3006650"/>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3" name="Isosceles Triangle 352">
              <a:extLst>
                <a:ext uri="{FF2B5EF4-FFF2-40B4-BE49-F238E27FC236}">
                  <a16:creationId xmlns:a16="http://schemas.microsoft.com/office/drawing/2014/main" id="{6583F7AB-8A35-404F-8207-7EE6C0192A80}"/>
                </a:ext>
              </a:extLst>
            </p:cNvPr>
            <p:cNvSpPr/>
            <p:nvPr/>
          </p:nvSpPr>
          <p:spPr>
            <a:xfrm>
              <a:off x="7435421" y="3262145"/>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4" name="Isosceles Triangle 353">
              <a:extLst>
                <a:ext uri="{FF2B5EF4-FFF2-40B4-BE49-F238E27FC236}">
                  <a16:creationId xmlns:a16="http://schemas.microsoft.com/office/drawing/2014/main" id="{B116FED8-DAFA-4D39-8D86-2C3653D55510}"/>
                </a:ext>
              </a:extLst>
            </p:cNvPr>
            <p:cNvSpPr/>
            <p:nvPr/>
          </p:nvSpPr>
          <p:spPr>
            <a:xfrm>
              <a:off x="1826318" y="943518"/>
              <a:ext cx="284288" cy="21282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5" name="TextBox 354">
              <a:extLst>
                <a:ext uri="{FF2B5EF4-FFF2-40B4-BE49-F238E27FC236}">
                  <a16:creationId xmlns:a16="http://schemas.microsoft.com/office/drawing/2014/main" id="{307B1130-9462-4858-8166-E6604BB41A2D}"/>
                </a:ext>
              </a:extLst>
            </p:cNvPr>
            <p:cNvSpPr txBox="1"/>
            <p:nvPr/>
          </p:nvSpPr>
          <p:spPr>
            <a:xfrm>
              <a:off x="2103743" y="789969"/>
              <a:ext cx="6713537" cy="451405"/>
            </a:xfrm>
            <a:prstGeom prst="rect">
              <a:avLst/>
            </a:prstGeom>
            <a:noFill/>
          </p:spPr>
          <p:txBody>
            <a:bodyPr wrap="square">
              <a:spAutoFit/>
            </a:bodyPr>
            <a:lstStyle/>
            <a:p>
              <a:r>
                <a:rPr lang="en-US" sz="1600" b="1" dirty="0">
                  <a:latin typeface="Helvetica Neue" panose="02000503000000020004" pitchFamily="2" charset="0"/>
                  <a:ea typeface="Helvetica Neue" panose="02000503000000020004" pitchFamily="2" charset="0"/>
                  <a:cs typeface="Helvetica Neue" panose="02000503000000020004" pitchFamily="2" charset="0"/>
                </a:rPr>
                <a:t> 36 Universities in 22 States</a:t>
              </a:r>
            </a:p>
          </p:txBody>
        </p:sp>
      </p:grpSp>
      <p:sp>
        <p:nvSpPr>
          <p:cNvPr id="4" name="Isosceles Triangle 3">
            <a:extLst>
              <a:ext uri="{FF2B5EF4-FFF2-40B4-BE49-F238E27FC236}">
                <a16:creationId xmlns:a16="http://schemas.microsoft.com/office/drawing/2014/main" id="{5AFB85C6-3E7A-0FB0-9A01-D5DD565ED97E}"/>
              </a:ext>
            </a:extLst>
          </p:cNvPr>
          <p:cNvSpPr/>
          <p:nvPr/>
        </p:nvSpPr>
        <p:spPr>
          <a:xfrm>
            <a:off x="7499580" y="2793062"/>
            <a:ext cx="127886" cy="95402"/>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Isosceles Triangle 4">
            <a:extLst>
              <a:ext uri="{FF2B5EF4-FFF2-40B4-BE49-F238E27FC236}">
                <a16:creationId xmlns:a16="http://schemas.microsoft.com/office/drawing/2014/main" id="{4FCD38C7-1D28-713A-6B5C-19E52255BBE2}"/>
              </a:ext>
            </a:extLst>
          </p:cNvPr>
          <p:cNvSpPr/>
          <p:nvPr/>
        </p:nvSpPr>
        <p:spPr>
          <a:xfrm>
            <a:off x="4890574" y="2877738"/>
            <a:ext cx="127886" cy="95402"/>
          </a:xfrm>
          <a:prstGeom prst="triangle">
            <a:avLst/>
          </a:prstGeom>
          <a:solidFill>
            <a:srgbClr val="82BDE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Isosceles Triangle 16">
            <a:extLst>
              <a:ext uri="{FF2B5EF4-FFF2-40B4-BE49-F238E27FC236}">
                <a16:creationId xmlns:a16="http://schemas.microsoft.com/office/drawing/2014/main" id="{60B5F42E-6F03-D854-C1E2-C3C02349CAB1}"/>
              </a:ext>
            </a:extLst>
          </p:cNvPr>
          <p:cNvSpPr/>
          <p:nvPr/>
        </p:nvSpPr>
        <p:spPr>
          <a:xfrm>
            <a:off x="7952506" y="2764629"/>
            <a:ext cx="127886" cy="95402"/>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Isosceles Triangle 17">
            <a:extLst>
              <a:ext uri="{FF2B5EF4-FFF2-40B4-BE49-F238E27FC236}">
                <a16:creationId xmlns:a16="http://schemas.microsoft.com/office/drawing/2014/main" id="{FAC8BF04-36E0-1A1A-B633-FD7FAE7A1CEE}"/>
              </a:ext>
            </a:extLst>
          </p:cNvPr>
          <p:cNvSpPr/>
          <p:nvPr/>
        </p:nvSpPr>
        <p:spPr>
          <a:xfrm>
            <a:off x="4398316" y="3505414"/>
            <a:ext cx="127886" cy="95402"/>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Isosceles Triangle 18">
            <a:extLst>
              <a:ext uri="{FF2B5EF4-FFF2-40B4-BE49-F238E27FC236}">
                <a16:creationId xmlns:a16="http://schemas.microsoft.com/office/drawing/2014/main" id="{4F7A1CD7-E5F1-02F7-FC58-EF3932C7AED2}"/>
              </a:ext>
            </a:extLst>
          </p:cNvPr>
          <p:cNvSpPr/>
          <p:nvPr/>
        </p:nvSpPr>
        <p:spPr>
          <a:xfrm>
            <a:off x="4344916" y="3478734"/>
            <a:ext cx="127886" cy="95402"/>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Isosceles Triangle 19">
            <a:extLst>
              <a:ext uri="{FF2B5EF4-FFF2-40B4-BE49-F238E27FC236}">
                <a16:creationId xmlns:a16="http://schemas.microsoft.com/office/drawing/2014/main" id="{B1F1A75B-48E3-50C8-5AF2-363B349DCAEC}"/>
              </a:ext>
            </a:extLst>
          </p:cNvPr>
          <p:cNvSpPr/>
          <p:nvPr/>
        </p:nvSpPr>
        <p:spPr>
          <a:xfrm>
            <a:off x="6524128" y="2322463"/>
            <a:ext cx="127886" cy="95402"/>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Isosceles Triangle 20">
            <a:extLst>
              <a:ext uri="{FF2B5EF4-FFF2-40B4-BE49-F238E27FC236}">
                <a16:creationId xmlns:a16="http://schemas.microsoft.com/office/drawing/2014/main" id="{3C601D96-E3C9-BE9E-E756-13CC042B0063}"/>
              </a:ext>
            </a:extLst>
          </p:cNvPr>
          <p:cNvSpPr/>
          <p:nvPr/>
        </p:nvSpPr>
        <p:spPr>
          <a:xfrm>
            <a:off x="7376992" y="3569323"/>
            <a:ext cx="127886" cy="95402"/>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TextBox 22">
            <a:extLst>
              <a:ext uri="{FF2B5EF4-FFF2-40B4-BE49-F238E27FC236}">
                <a16:creationId xmlns:a16="http://schemas.microsoft.com/office/drawing/2014/main" id="{1D99E221-D580-F7D2-D147-C9A9F90CE841}"/>
              </a:ext>
            </a:extLst>
          </p:cNvPr>
          <p:cNvSpPr txBox="1"/>
          <p:nvPr/>
        </p:nvSpPr>
        <p:spPr>
          <a:xfrm>
            <a:off x="4074392" y="1385440"/>
            <a:ext cx="5568492" cy="338554"/>
          </a:xfrm>
          <a:prstGeom prst="rect">
            <a:avLst/>
          </a:prstGeom>
          <a:noFill/>
        </p:spPr>
        <p:txBody>
          <a:bodyPr wrap="square">
            <a:spAutoFit/>
          </a:bodyPr>
          <a:lstStyle/>
          <a:p>
            <a:r>
              <a:rPr lang="en-US" sz="1600" b="1" dirty="0">
                <a:latin typeface="Helvetica Neue" panose="02000503000000020004" pitchFamily="2" charset="0"/>
                <a:ea typeface="Helvetica Neue" panose="02000503000000020004" pitchFamily="2" charset="0"/>
                <a:cs typeface="Helvetica Neue" panose="02000503000000020004" pitchFamily="2" charset="0"/>
              </a:rPr>
              <a:t>6 Supporting University Collaborators in 6 States</a:t>
            </a:r>
          </a:p>
        </p:txBody>
      </p:sp>
      <p:sp>
        <p:nvSpPr>
          <p:cNvPr id="24" name="Isosceles Triangle 23">
            <a:extLst>
              <a:ext uri="{FF2B5EF4-FFF2-40B4-BE49-F238E27FC236}">
                <a16:creationId xmlns:a16="http://schemas.microsoft.com/office/drawing/2014/main" id="{A0760511-6667-9FCF-C5DE-5D9DB8665907}"/>
              </a:ext>
            </a:extLst>
          </p:cNvPr>
          <p:cNvSpPr/>
          <p:nvPr/>
        </p:nvSpPr>
        <p:spPr>
          <a:xfrm>
            <a:off x="3811201" y="1497568"/>
            <a:ext cx="213216" cy="159617"/>
          </a:xfrm>
          <a:prstGeom prst="triangle">
            <a:avLst/>
          </a:prstGeom>
          <a:solidFill>
            <a:schemeClr val="accent5">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Isosceles Triangle 25">
            <a:extLst>
              <a:ext uri="{FF2B5EF4-FFF2-40B4-BE49-F238E27FC236}">
                <a16:creationId xmlns:a16="http://schemas.microsoft.com/office/drawing/2014/main" id="{685F0E1A-206C-C719-F64F-CF19AAD8607F}"/>
              </a:ext>
            </a:extLst>
          </p:cNvPr>
          <p:cNvSpPr/>
          <p:nvPr/>
        </p:nvSpPr>
        <p:spPr>
          <a:xfrm>
            <a:off x="4025181" y="3323740"/>
            <a:ext cx="127886" cy="95402"/>
          </a:xfrm>
          <a:prstGeom prst="triangle">
            <a:avLst/>
          </a:prstGeom>
          <a:solidFill>
            <a:srgbClr val="82BDE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Isosceles Triangle 28">
            <a:extLst>
              <a:ext uri="{FF2B5EF4-FFF2-40B4-BE49-F238E27FC236}">
                <a16:creationId xmlns:a16="http://schemas.microsoft.com/office/drawing/2014/main" id="{D8591249-B257-B4DA-325E-F7B8389BBBF0}"/>
              </a:ext>
            </a:extLst>
          </p:cNvPr>
          <p:cNvSpPr/>
          <p:nvPr/>
        </p:nvSpPr>
        <p:spPr>
          <a:xfrm>
            <a:off x="8559646" y="2589271"/>
            <a:ext cx="127886" cy="95402"/>
          </a:xfrm>
          <a:prstGeom prst="triangle">
            <a:avLst/>
          </a:prstGeom>
          <a:solidFill>
            <a:srgbClr val="82BDE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Isosceles Triangle 32">
            <a:extLst>
              <a:ext uri="{FF2B5EF4-FFF2-40B4-BE49-F238E27FC236}">
                <a16:creationId xmlns:a16="http://schemas.microsoft.com/office/drawing/2014/main" id="{3B689ACC-F5AF-08D6-024A-59CD1A31F3A2}"/>
              </a:ext>
            </a:extLst>
          </p:cNvPr>
          <p:cNvSpPr/>
          <p:nvPr/>
        </p:nvSpPr>
        <p:spPr>
          <a:xfrm>
            <a:off x="5347828" y="3764880"/>
            <a:ext cx="127886" cy="95402"/>
          </a:xfrm>
          <a:prstGeom prst="triangle">
            <a:avLst/>
          </a:prstGeom>
          <a:solidFill>
            <a:srgbClr val="82BDE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Isosceles Triangle 33">
            <a:extLst>
              <a:ext uri="{FF2B5EF4-FFF2-40B4-BE49-F238E27FC236}">
                <a16:creationId xmlns:a16="http://schemas.microsoft.com/office/drawing/2014/main" id="{13B6A6C5-998B-765A-1706-8B75F7AEE304}"/>
              </a:ext>
            </a:extLst>
          </p:cNvPr>
          <p:cNvSpPr/>
          <p:nvPr/>
        </p:nvSpPr>
        <p:spPr>
          <a:xfrm>
            <a:off x="7164275" y="3503653"/>
            <a:ext cx="127886" cy="95402"/>
          </a:xfrm>
          <a:prstGeom prst="triangle">
            <a:avLst/>
          </a:prstGeom>
          <a:solidFill>
            <a:srgbClr val="82BDE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Isosceles Triangle 36">
            <a:extLst>
              <a:ext uri="{FF2B5EF4-FFF2-40B4-BE49-F238E27FC236}">
                <a16:creationId xmlns:a16="http://schemas.microsoft.com/office/drawing/2014/main" id="{C8DCB352-28AA-5FD1-E5DE-2E7D39E9AF6E}"/>
              </a:ext>
            </a:extLst>
          </p:cNvPr>
          <p:cNvSpPr/>
          <p:nvPr/>
        </p:nvSpPr>
        <p:spPr>
          <a:xfrm>
            <a:off x="8139159" y="2921120"/>
            <a:ext cx="127886" cy="95402"/>
          </a:xfrm>
          <a:prstGeom prst="triangle">
            <a:avLst/>
          </a:prstGeom>
          <a:solidFill>
            <a:srgbClr val="82BDE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Content Placeholder 2">
            <a:extLst>
              <a:ext uri="{FF2B5EF4-FFF2-40B4-BE49-F238E27FC236}">
                <a16:creationId xmlns:a16="http://schemas.microsoft.com/office/drawing/2014/main" id="{6101C9DD-0932-83D2-E25C-00025D8A12BC}"/>
              </a:ext>
            </a:extLst>
          </p:cNvPr>
          <p:cNvSpPr>
            <a:spLocks noGrp="1"/>
          </p:cNvSpPr>
          <p:nvPr>
            <p:ph idx="1"/>
          </p:nvPr>
        </p:nvSpPr>
        <p:spPr>
          <a:xfrm>
            <a:off x="34552" y="771990"/>
            <a:ext cx="4024415" cy="3009408"/>
          </a:xfrm>
        </p:spPr>
        <p:txBody>
          <a:bodyPr>
            <a:noAutofit/>
          </a:bodyPr>
          <a:lstStyle/>
          <a:p>
            <a:pPr>
              <a:spcBef>
                <a:spcPts val="1200"/>
              </a:spcBef>
            </a:pPr>
            <a:r>
              <a:rPr lang="en-US" sz="1600" b="1" u="sng" dirty="0">
                <a:latin typeface="Helvetica Neue" panose="02000503000000020004" pitchFamily="2" charset="0"/>
                <a:ea typeface="Helvetica Neue" panose="02000503000000020004" pitchFamily="2" charset="0"/>
                <a:cs typeface="Helvetica Neue" panose="02000503000000020004" pitchFamily="2" charset="0"/>
              </a:rPr>
              <a:t>Investments</a:t>
            </a:r>
            <a:r>
              <a:rPr lang="en-US" sz="1600" b="1" dirty="0">
                <a:latin typeface="Helvetica Neue" panose="02000503000000020004" pitchFamily="2" charset="0"/>
                <a:ea typeface="Helvetica Neue" panose="02000503000000020004" pitchFamily="2" charset="0"/>
                <a:cs typeface="Helvetica Neue" panose="02000503000000020004" pitchFamily="2" charset="0"/>
              </a:rPr>
              <a:t>:</a:t>
            </a:r>
          </a:p>
          <a:p>
            <a:pPr marL="173038" indent="-165100">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Over $30,000,000 awarded</a:t>
            </a:r>
          </a:p>
          <a:p>
            <a:pPr marL="173038" indent="-165100">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54 partnerships in 6 cohort years</a:t>
            </a:r>
          </a:p>
          <a:p>
            <a:pPr marL="173038" indent="-165100">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36 universities in 22 states (+6 supporting collaborators in 6 states)</a:t>
            </a:r>
          </a:p>
          <a:p>
            <a:pPr marL="173038" indent="-165100">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8 of 10 NASA centers partnered</a:t>
            </a:r>
          </a:p>
          <a:p>
            <a:pPr>
              <a:spcBef>
                <a:spcPts val="1650"/>
              </a:spcBef>
            </a:pPr>
            <a:r>
              <a:rPr lang="en-US" sz="1600" b="1" u="sng" dirty="0">
                <a:latin typeface="Helvetica Neue" panose="02000503000000020004" pitchFamily="2" charset="0"/>
                <a:ea typeface="Helvetica Neue" panose="02000503000000020004" pitchFamily="2" charset="0"/>
                <a:cs typeface="Helvetica Neue" panose="02000503000000020004" pitchFamily="2" charset="0"/>
              </a:rPr>
              <a:t>Results</a:t>
            </a:r>
            <a:r>
              <a:rPr lang="en-US" sz="1600" b="1" dirty="0">
                <a:latin typeface="Helvetica Neue" panose="02000503000000020004" pitchFamily="2" charset="0"/>
                <a:ea typeface="Helvetica Neue" panose="02000503000000020004" pitchFamily="2" charset="0"/>
                <a:cs typeface="Helvetica Neue" panose="02000503000000020004" pitchFamily="2" charset="0"/>
              </a:rPr>
              <a:t>:</a:t>
            </a:r>
          </a:p>
          <a:p>
            <a:pPr marL="173038" indent="-173038">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24 flight demonstrations performed/planned</a:t>
            </a:r>
          </a:p>
          <a:p>
            <a:pPr marL="173038" indent="-173038">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1 Intersatellite Network Planning/ Routing tool software open-sourced</a:t>
            </a:r>
          </a:p>
        </p:txBody>
      </p:sp>
      <p:sp>
        <p:nvSpPr>
          <p:cNvPr id="27" name="TextBox 26">
            <a:extLst>
              <a:ext uri="{FF2B5EF4-FFF2-40B4-BE49-F238E27FC236}">
                <a16:creationId xmlns:a16="http://schemas.microsoft.com/office/drawing/2014/main" id="{90DF8202-6D1D-861C-B568-4637E449F807}"/>
              </a:ext>
            </a:extLst>
          </p:cNvPr>
          <p:cNvSpPr txBox="1"/>
          <p:nvPr/>
        </p:nvSpPr>
        <p:spPr>
          <a:xfrm>
            <a:off x="41022" y="3705590"/>
            <a:ext cx="4600747" cy="1323439"/>
          </a:xfrm>
          <a:prstGeom prst="rect">
            <a:avLst/>
          </a:prstGeom>
          <a:noFill/>
        </p:spPr>
        <p:txBody>
          <a:bodyPr wrap="none" rtlCol="0">
            <a:spAutoFit/>
          </a:bodyPr>
          <a:lstStyle/>
          <a:p>
            <a:pPr marL="173038" indent="-173038">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Numerous New Technology Reports/Patents</a:t>
            </a:r>
          </a:p>
          <a:p>
            <a:pPr marL="173038" indent="-173038">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30+ conference presentations</a:t>
            </a:r>
          </a:p>
          <a:p>
            <a:pPr marL="173038" indent="-173038">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50+ papers published</a:t>
            </a:r>
          </a:p>
          <a:p>
            <a:pPr marL="173038" indent="-173038">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100+ students involved</a:t>
            </a:r>
          </a:p>
          <a:p>
            <a:pPr marL="173038" indent="-173038">
              <a:spcBef>
                <a:spcPts val="0"/>
              </a:spcBef>
              <a:buFont typeface="Arial" panose="020B0604020202020204" pitchFamily="34" charset="0"/>
              <a:buChar char="•"/>
            </a:pPr>
            <a:r>
              <a:rPr lang="en-US" sz="1600" dirty="0">
                <a:latin typeface="Helvetica Neue" panose="02000503000000020004" pitchFamily="2" charset="0"/>
                <a:ea typeface="Helvetica Neue" panose="02000503000000020004" pitchFamily="2" charset="0"/>
                <a:cs typeface="Helvetica Neue" panose="02000503000000020004" pitchFamily="2" charset="0"/>
              </a:rPr>
              <a:t>Many technology readiness levels (TRL) raised</a:t>
            </a:r>
          </a:p>
        </p:txBody>
      </p:sp>
    </p:spTree>
    <p:extLst>
      <p:ext uri="{BB962C8B-B14F-4D97-AF65-F5344CB8AC3E}">
        <p14:creationId xmlns:p14="http://schemas.microsoft.com/office/powerpoint/2010/main" val="915520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DD69-D21B-AA40-A97D-8BF826C11A43}"/>
              </a:ext>
            </a:extLst>
          </p:cNvPr>
          <p:cNvSpPr>
            <a:spLocks noGrp="1"/>
          </p:cNvSpPr>
          <p:nvPr>
            <p:ph type="title"/>
          </p:nvPr>
        </p:nvSpPr>
        <p:spPr>
          <a:xfrm>
            <a:off x="513287" y="49166"/>
            <a:ext cx="7886700" cy="491820"/>
          </a:xfrm>
        </p:spPr>
        <p:txBody>
          <a:bodyPr>
            <a:noAutofit/>
          </a:bodyPr>
          <a:lstStyle/>
          <a:p>
            <a:r>
              <a:rPr lang="en-US" sz="2200"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2013</a:t>
            </a:r>
            <a:r>
              <a:rPr lang="en-US" sz="2200" dirty="0">
                <a:latin typeface="Helvetica Neue" panose="02000503000000020004" pitchFamily="2" charset="0"/>
                <a:ea typeface="Helvetica Neue" panose="02000503000000020004" pitchFamily="2" charset="0"/>
                <a:cs typeface="Helvetica Neue" panose="02000503000000020004" pitchFamily="2" charset="0"/>
              </a:rPr>
              <a:t> University </a:t>
            </a:r>
            <a:r>
              <a:rPr lang="en-US" sz="2200" dirty="0" err="1">
                <a:latin typeface="Helvetica Neue" panose="02000503000000020004" pitchFamily="2" charset="0"/>
                <a:ea typeface="Helvetica Neue" panose="02000503000000020004" pitchFamily="2" charset="0"/>
                <a:cs typeface="Helvetica Neue" panose="02000503000000020004" pitchFamily="2" charset="0"/>
              </a:rPr>
              <a:t>SmallSat</a:t>
            </a:r>
            <a:r>
              <a:rPr lang="en-US" sz="2200" dirty="0">
                <a:latin typeface="Helvetica Neue" panose="02000503000000020004" pitchFamily="2" charset="0"/>
                <a:ea typeface="Helvetica Neue" panose="02000503000000020004" pitchFamily="2" charset="0"/>
                <a:cs typeface="Helvetica Neue" panose="02000503000000020004" pitchFamily="2" charset="0"/>
              </a:rPr>
              <a:t> Technology Partnership Cohort</a:t>
            </a:r>
          </a:p>
        </p:txBody>
      </p:sp>
      <p:sp>
        <p:nvSpPr>
          <p:cNvPr id="3" name="Content Placeholder 2">
            <a:extLst>
              <a:ext uri="{FF2B5EF4-FFF2-40B4-BE49-F238E27FC236}">
                <a16:creationId xmlns:a16="http://schemas.microsoft.com/office/drawing/2014/main" id="{3B920A70-3DB7-F146-BB6E-FD0EA5A932B5}"/>
              </a:ext>
            </a:extLst>
          </p:cNvPr>
          <p:cNvSpPr>
            <a:spLocks noGrp="1"/>
          </p:cNvSpPr>
          <p:nvPr>
            <p:ph idx="1"/>
          </p:nvPr>
        </p:nvSpPr>
        <p:spPr>
          <a:xfrm>
            <a:off x="-41488" y="683766"/>
            <a:ext cx="2352425" cy="3738606"/>
          </a:xfrm>
        </p:spPr>
        <p:txBody>
          <a:bodyPr vert="horz" lIns="68580" tIns="34290" rIns="68580" bIns="34290" rtlCol="0" anchor="t">
            <a:normAutofit/>
          </a:bodyPr>
          <a:lstStyle/>
          <a:p>
            <a:pPr marL="115888" indent="-107950">
              <a:spcBef>
                <a:spcPts val="0"/>
              </a:spcBef>
              <a:spcAft>
                <a:spcPts val="900"/>
              </a:spcAft>
              <a:buFont typeface="Arial" panose="020B0604020202020204" pitchFamily="34" charset="0"/>
              <a:buChar char="•"/>
            </a:pPr>
            <a:r>
              <a:rPr lang="en-US" sz="1500" dirty="0">
                <a:latin typeface="Helvetica Neue" panose="02000503000000020004" pitchFamily="2" charset="0"/>
                <a:ea typeface="Helvetica Neue" panose="02000503000000020004" pitchFamily="2" charset="0"/>
                <a:cs typeface="Helvetica Neue" panose="02000503000000020004" pitchFamily="2" charset="0"/>
              </a:rPr>
              <a:t>106 proposals submitted </a:t>
            </a:r>
          </a:p>
          <a:p>
            <a:pPr marL="115888" indent="-107950">
              <a:spcBef>
                <a:spcPts val="0"/>
              </a:spcBef>
              <a:spcAft>
                <a:spcPts val="900"/>
              </a:spcAft>
              <a:buFont typeface="Arial" panose="020B0604020202020204" pitchFamily="34" charset="0"/>
              <a:buChar char="•"/>
            </a:pPr>
            <a:r>
              <a:rPr lang="en-US" sz="1500" dirty="0">
                <a:latin typeface="Helvetica Neue" panose="02000503000000020004" pitchFamily="2" charset="0"/>
                <a:ea typeface="Helvetica Neue" panose="02000503000000020004" pitchFamily="2" charset="0"/>
                <a:cs typeface="Helvetica Neue" panose="02000503000000020004" pitchFamily="2" charset="0"/>
              </a:rPr>
              <a:t>13 proposals selected   </a:t>
            </a:r>
            <a:endParaRPr lang="en-US" sz="1500"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endParaRPr>
          </a:p>
          <a:p>
            <a:pPr marL="115888" indent="-107950">
              <a:spcBef>
                <a:spcPts val="0"/>
              </a:spcBef>
              <a:spcAft>
                <a:spcPts val="900"/>
              </a:spcAft>
              <a:buFont typeface="Arial" panose="020B0604020202020204" pitchFamily="34" charset="0"/>
              <a:buChar char="•"/>
            </a:pPr>
            <a:r>
              <a:rPr lang="en-US" sz="1500" dirty="0">
                <a:latin typeface="Helvetica Neue" panose="02000503000000020004" pitchFamily="2" charset="0"/>
                <a:ea typeface="Helvetica Neue" panose="02000503000000020004" pitchFamily="2" charset="0"/>
                <a:cs typeface="Helvetica Neue" panose="02000503000000020004" pitchFamily="2" charset="0"/>
              </a:rPr>
              <a:t>Technical Topics:</a:t>
            </a:r>
          </a:p>
          <a:p>
            <a:pPr marL="463550" lvl="1" indent="-339725">
              <a:spcBef>
                <a:spcPts val="0"/>
              </a:spcBef>
              <a:spcAft>
                <a:spcPts val="900"/>
              </a:spcAft>
              <a:buFont typeface="+mj-lt"/>
              <a:buAutoNum type="arabicParenR"/>
            </a:pPr>
            <a:r>
              <a:rPr lang="en-US" sz="1500" dirty="0">
                <a:latin typeface="Helvetica Neue" panose="02000503000000020004" pitchFamily="2" charset="0"/>
                <a:ea typeface="Helvetica Neue" panose="02000503000000020004" pitchFamily="2" charset="0"/>
                <a:cs typeface="Helvetica Neue" panose="02000503000000020004" pitchFamily="2" charset="0"/>
              </a:rPr>
              <a:t>Communications</a:t>
            </a:r>
          </a:p>
          <a:p>
            <a:pPr marL="463550" lvl="1" indent="-339725">
              <a:spcBef>
                <a:spcPts val="0"/>
              </a:spcBef>
              <a:spcAft>
                <a:spcPts val="900"/>
              </a:spcAft>
              <a:buFont typeface="+mj-lt"/>
              <a:buAutoNum type="arabicParenR"/>
            </a:pPr>
            <a:r>
              <a:rPr lang="en-US" sz="1500" dirty="0">
                <a:latin typeface="Helvetica Neue" panose="02000503000000020004" pitchFamily="2" charset="0"/>
                <a:ea typeface="Helvetica Neue" panose="02000503000000020004" pitchFamily="2" charset="0"/>
                <a:cs typeface="Helvetica Neue" panose="02000503000000020004" pitchFamily="2" charset="0"/>
              </a:rPr>
              <a:t>GN&amp;C</a:t>
            </a:r>
          </a:p>
          <a:p>
            <a:pPr marL="463550" lvl="1" indent="-339725">
              <a:spcBef>
                <a:spcPts val="0"/>
              </a:spcBef>
              <a:spcAft>
                <a:spcPts val="900"/>
              </a:spcAft>
              <a:buFont typeface="+mj-lt"/>
              <a:buAutoNum type="arabicParenR"/>
            </a:pPr>
            <a:r>
              <a:rPr lang="en-US" sz="1500" dirty="0">
                <a:latin typeface="Helvetica Neue" panose="02000503000000020004" pitchFamily="2" charset="0"/>
                <a:ea typeface="Helvetica Neue" panose="02000503000000020004" pitchFamily="2" charset="0"/>
                <a:cs typeface="Helvetica Neue" panose="02000503000000020004" pitchFamily="2" charset="0"/>
              </a:rPr>
              <a:t>Propulsion</a:t>
            </a:r>
          </a:p>
          <a:p>
            <a:pPr marL="463550" lvl="1" indent="-339725">
              <a:spcBef>
                <a:spcPts val="0"/>
              </a:spcBef>
              <a:spcAft>
                <a:spcPts val="900"/>
              </a:spcAft>
              <a:buFont typeface="+mj-lt"/>
              <a:buAutoNum type="arabicParenR"/>
            </a:pPr>
            <a:r>
              <a:rPr lang="en-US" sz="1500" dirty="0">
                <a:latin typeface="Helvetica Neue" panose="02000503000000020004" pitchFamily="2" charset="0"/>
                <a:ea typeface="Helvetica Neue" panose="02000503000000020004" pitchFamily="2" charset="0"/>
                <a:cs typeface="Helvetica Neue" panose="02000503000000020004" pitchFamily="2" charset="0"/>
              </a:rPr>
              <a:t>Power</a:t>
            </a:r>
          </a:p>
          <a:p>
            <a:pPr marL="463550" lvl="1" indent="-339725">
              <a:spcBef>
                <a:spcPts val="0"/>
              </a:spcBef>
              <a:spcAft>
                <a:spcPts val="900"/>
              </a:spcAft>
              <a:buFont typeface="+mj-lt"/>
              <a:buAutoNum type="arabicParenR"/>
            </a:pPr>
            <a:r>
              <a:rPr lang="en-US" sz="1500" dirty="0">
                <a:latin typeface="Helvetica Neue" panose="02000503000000020004" pitchFamily="2" charset="0"/>
                <a:ea typeface="Helvetica Neue" panose="02000503000000020004" pitchFamily="2" charset="0"/>
                <a:cs typeface="Helvetica Neue" panose="02000503000000020004" pitchFamily="2" charset="0"/>
              </a:rPr>
              <a:t>Science Instrument Capabilities</a:t>
            </a:r>
          </a:p>
          <a:p>
            <a:pPr marL="463550" lvl="1" indent="-339725">
              <a:spcBef>
                <a:spcPts val="0"/>
              </a:spcBef>
              <a:spcAft>
                <a:spcPts val="900"/>
              </a:spcAft>
              <a:buFont typeface="+mj-lt"/>
              <a:buAutoNum type="arabicParenR"/>
            </a:pPr>
            <a:r>
              <a:rPr lang="en-US" sz="1500" dirty="0">
                <a:latin typeface="Helvetica Neue" panose="02000503000000020004" pitchFamily="2" charset="0"/>
                <a:ea typeface="Helvetica Neue" panose="02000503000000020004" pitchFamily="2" charset="0"/>
                <a:cs typeface="Helvetica Neue" panose="02000503000000020004" pitchFamily="2" charset="0"/>
              </a:rPr>
              <a:t>Advanced Manufacturing</a:t>
            </a:r>
          </a:p>
        </p:txBody>
      </p:sp>
      <p:graphicFrame>
        <p:nvGraphicFramePr>
          <p:cNvPr id="7" name="Content Placeholder 8">
            <a:extLst>
              <a:ext uri="{FF2B5EF4-FFF2-40B4-BE49-F238E27FC236}">
                <a16:creationId xmlns:a16="http://schemas.microsoft.com/office/drawing/2014/main" id="{008E535F-F458-B642-BDBA-0AE86E7B8AC0}"/>
              </a:ext>
            </a:extLst>
          </p:cNvPr>
          <p:cNvGraphicFramePr>
            <a:graphicFrameLocks/>
          </p:cNvGraphicFramePr>
          <p:nvPr>
            <p:extLst>
              <p:ext uri="{D42A27DB-BD31-4B8C-83A1-F6EECF244321}">
                <p14:modId xmlns:p14="http://schemas.microsoft.com/office/powerpoint/2010/main" val="3300464424"/>
              </p:ext>
            </p:extLst>
          </p:nvPr>
        </p:nvGraphicFramePr>
        <p:xfrm>
          <a:off x="2194563" y="642203"/>
          <a:ext cx="6932822" cy="4527202"/>
        </p:xfrm>
        <a:graphic>
          <a:graphicData uri="http://schemas.openxmlformats.org/drawingml/2006/table">
            <a:tbl>
              <a:tblPr/>
              <a:tblGrid>
                <a:gridCol w="1719933">
                  <a:extLst>
                    <a:ext uri="{9D8B030D-6E8A-4147-A177-3AD203B41FA5}">
                      <a16:colId xmlns:a16="http://schemas.microsoft.com/office/drawing/2014/main" val="1212129772"/>
                    </a:ext>
                  </a:extLst>
                </a:gridCol>
                <a:gridCol w="745067">
                  <a:extLst>
                    <a:ext uri="{9D8B030D-6E8A-4147-A177-3AD203B41FA5}">
                      <a16:colId xmlns:a16="http://schemas.microsoft.com/office/drawing/2014/main" val="3534551268"/>
                    </a:ext>
                  </a:extLst>
                </a:gridCol>
                <a:gridCol w="779035">
                  <a:extLst>
                    <a:ext uri="{9D8B030D-6E8A-4147-A177-3AD203B41FA5}">
                      <a16:colId xmlns:a16="http://schemas.microsoft.com/office/drawing/2014/main" val="684705489"/>
                    </a:ext>
                  </a:extLst>
                </a:gridCol>
                <a:gridCol w="1655486">
                  <a:extLst>
                    <a:ext uri="{9D8B030D-6E8A-4147-A177-3AD203B41FA5}">
                      <a16:colId xmlns:a16="http://schemas.microsoft.com/office/drawing/2014/main" val="1211638491"/>
                    </a:ext>
                  </a:extLst>
                </a:gridCol>
                <a:gridCol w="1475288">
                  <a:extLst>
                    <a:ext uri="{9D8B030D-6E8A-4147-A177-3AD203B41FA5}">
                      <a16:colId xmlns:a16="http://schemas.microsoft.com/office/drawing/2014/main" val="3104163285"/>
                    </a:ext>
                  </a:extLst>
                </a:gridCol>
                <a:gridCol w="558013">
                  <a:extLst>
                    <a:ext uri="{9D8B030D-6E8A-4147-A177-3AD203B41FA5}">
                      <a16:colId xmlns:a16="http://schemas.microsoft.com/office/drawing/2014/main" val="3802521210"/>
                    </a:ext>
                  </a:extLst>
                </a:gridCol>
              </a:tblGrid>
              <a:tr h="173678">
                <a:tc>
                  <a:txBody>
                    <a:bodyPr/>
                    <a:lstStyle/>
                    <a:p>
                      <a:pPr algn="ctr"/>
                      <a:r>
                        <a:rPr lang="en-US" sz="7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Project</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a:r>
                        <a:rPr lang="en-US" sz="700" b="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Topic</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a:r>
                        <a:rPr lang="en-US" sz="700" b="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PI</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a:r>
                        <a:rPr lang="en-US" sz="700" b="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University</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gridSpan="2">
                  <a:txBody>
                    <a:bodyPr/>
                    <a:lstStyle/>
                    <a:p>
                      <a:pPr marL="0" marR="0" lvl="0" indent="0" algn="ctr" rtl="0" eaLnBrk="1" fontAlgn="ctr" latinLnBrk="0" hangingPunct="1">
                        <a:lnSpc>
                          <a:spcPct val="100000"/>
                        </a:lnSpc>
                        <a:spcBef>
                          <a:spcPts val="0"/>
                        </a:spcBef>
                        <a:spcAft>
                          <a:spcPts val="0"/>
                        </a:spcAft>
                        <a:buClrTx/>
                        <a:buSzTx/>
                        <a:buFontTx/>
                        <a:buNone/>
                      </a:pPr>
                      <a:r>
                        <a:rPr lang="en-US" sz="700" b="1" i="0" u="none" strike="noStrike"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NASA Support</a:t>
                      </a:r>
                    </a:p>
                  </a:txBody>
                  <a:tcPr marL="6004" marR="6004" marT="60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pPr algn="ctr" fontAlgn="ctr"/>
                      <a:r>
                        <a:rPr lang="en-US" sz="1100" b="1" i="0" u="none" strike="noStrike">
                          <a:solidFill>
                            <a:schemeClr val="bg1"/>
                          </a:solidFill>
                          <a:effectLst/>
                          <a:latin typeface="Arial" panose="020B0604020202020204" pitchFamily="34" charset="0"/>
                          <a:cs typeface="Arial" panose="020B0604020202020204" pitchFamily="34" charset="0"/>
                        </a:rPr>
                        <a:t>Center</a:t>
                      </a:r>
                    </a:p>
                  </a:txBody>
                  <a:tcPr marL="8005" marR="8005" marT="80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599950264"/>
                  </a:ext>
                </a:extLst>
              </a:tr>
              <a:tr h="346877">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High Rate CubeSat X-band/S-band Communication System</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Comm</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Scott Palo</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University of Colorado, Boulder</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Sarah Melssen, Gary</a:t>
                      </a:r>
                      <a:r>
                        <a:rPr lang="en-US" sz="700" b="0" i="0" u="none" strike="noStrike" baseline="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Crum, ALTUNC, SERHAT, Scott Schaire, Steven Bundick, </a:t>
                      </a:r>
                      <a:endPar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GSFC/</a:t>
                      </a:r>
                    </a:p>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MSFC</a:t>
                      </a:r>
                    </a:p>
                  </a:txBody>
                  <a:tcPr marL="68580" marR="68580" marT="3429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3166304"/>
                  </a:ext>
                </a:extLst>
              </a:tr>
              <a:tr h="276010">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Space Optical Communications Using Laser Beam Amplification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Comm</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Govind Agrawal</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University of Rochester</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Peter</a:t>
                      </a:r>
                      <a:r>
                        <a:rPr lang="en-US" sz="700" b="0" i="0" u="none" strike="noStrike" baseline="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Goorjian</a:t>
                      </a:r>
                      <a:endPar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ARC</a:t>
                      </a:r>
                    </a:p>
                  </a:txBody>
                  <a:tcPr marL="68580" marR="68580" marT="3429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1327032"/>
                  </a:ext>
                </a:extLst>
              </a:tr>
              <a:tr h="276010">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Development of Novel Integrated Antennas for CubeSats</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GN&amp;C</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David Jackson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University of Houston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Patrick Fink </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JSC</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5571547"/>
                  </a:ext>
                </a:extLst>
              </a:tr>
              <a:tr h="276010">
                <a:tc>
                  <a:txBody>
                    <a:bodyPr/>
                    <a:lstStyle/>
                    <a:p>
                      <a:r>
                        <a:rPr lang="en-US" sz="700" b="0" err="1">
                          <a:latin typeface="Helvetica Neue" panose="02000503000000020004" pitchFamily="2" charset="0"/>
                          <a:ea typeface="Helvetica Neue" panose="02000503000000020004" pitchFamily="2" charset="0"/>
                          <a:cs typeface="Helvetica Neue" panose="02000503000000020004" pitchFamily="2" charset="0"/>
                        </a:rPr>
                        <a:t>SmallSat</a:t>
                      </a:r>
                      <a:r>
                        <a:rPr lang="en-US" sz="700" b="0">
                          <a:latin typeface="Helvetica Neue" panose="02000503000000020004" pitchFamily="2" charset="0"/>
                          <a:ea typeface="Helvetica Neue" panose="02000503000000020004" pitchFamily="2" charset="0"/>
                          <a:cs typeface="Helvetica Neue" panose="02000503000000020004" pitchFamily="2" charset="0"/>
                        </a:rPr>
                        <a:t> Precision Navigation with Low-Cost MEMS IMU Swarms</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a:latin typeface="Helvetica Neue" panose="02000503000000020004" pitchFamily="2" charset="0"/>
                          <a:ea typeface="Helvetica Neue" panose="02000503000000020004" pitchFamily="2" charset="0"/>
                          <a:cs typeface="Helvetica Neue" panose="02000503000000020004" pitchFamily="2" charset="0"/>
                        </a:rPr>
                        <a:t>GN&amp;C </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John Christian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West Virginia University</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baseline="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Darryl Mary </a:t>
                      </a:r>
                      <a:endPar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JSC</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7009208"/>
                  </a:ext>
                </a:extLst>
              </a:tr>
              <a:tr h="380446">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CubeSat Autonomous Rendezvous &amp; Docking Software (CARDS)</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Science Instrument Capabilities</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Glenn Lightsey</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University of Texas, Austin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Christopher D'Souza, </a:t>
                      </a:r>
                      <a:r>
                        <a:rPr lang="en-US" sz="700" b="0" i="0" u="none" strike="noStrike" baseline="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Darryl Mary, James Casey</a:t>
                      </a:r>
                      <a:endPar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JSC</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9974643"/>
                  </a:ext>
                </a:extLst>
              </a:tr>
              <a:tr h="276010">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Radiation Tolerant, FPGA-based </a:t>
                      </a:r>
                      <a:r>
                        <a:rPr lang="en-US" sz="700" b="0" err="1">
                          <a:latin typeface="Helvetica Neue" panose="02000503000000020004" pitchFamily="2" charset="0"/>
                          <a:ea typeface="Helvetica Neue" panose="02000503000000020004" pitchFamily="2" charset="0"/>
                          <a:cs typeface="Helvetica Neue" panose="02000503000000020004" pitchFamily="2" charset="0"/>
                        </a:rPr>
                        <a:t>SmallSat</a:t>
                      </a:r>
                      <a:r>
                        <a:rPr lang="en-US" sz="700" b="0">
                          <a:latin typeface="Helvetica Neue" panose="02000503000000020004" pitchFamily="2" charset="0"/>
                          <a:ea typeface="Helvetica Neue" panose="02000503000000020004" pitchFamily="2" charset="0"/>
                          <a:cs typeface="Helvetica Neue" panose="02000503000000020004" pitchFamily="2" charset="0"/>
                        </a:rPr>
                        <a:t> Computer System</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sz="700" b="0">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Brock </a:t>
                      </a:r>
                      <a:r>
                        <a:rPr lang="en-US" sz="700" b="0" dirty="0" err="1">
                          <a:latin typeface="Helvetica Neue" panose="02000503000000020004" pitchFamily="2" charset="0"/>
                          <a:ea typeface="Helvetica Neue" panose="02000503000000020004" pitchFamily="2" charset="0"/>
                          <a:cs typeface="Helvetica Neue" panose="02000503000000020004" pitchFamily="2" charset="0"/>
                        </a:rPr>
                        <a:t>LaMeres</a:t>
                      </a:r>
                      <a:endParaRPr lang="en-US" sz="700" b="0" dirty="0">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Montana State University, Bozeman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Tom Flatley</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GSFC/</a:t>
                      </a:r>
                    </a:p>
                    <a:p>
                      <a:pPr algn="l" rtl="0" fontAlgn="t"/>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MSFC</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3420405"/>
                  </a:ext>
                </a:extLst>
              </a:tr>
              <a:tr h="276010">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An Integrated Precision Attitude Determination  and Control System</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GN&amp;C</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Norman </a:t>
                      </a:r>
                      <a:r>
                        <a:rPr lang="en-US" sz="700" b="0" err="1">
                          <a:latin typeface="Helvetica Neue" panose="02000503000000020004" pitchFamily="2" charset="0"/>
                          <a:ea typeface="Helvetica Neue" panose="02000503000000020004" pitchFamily="2" charset="0"/>
                          <a:cs typeface="Helvetica Neue" panose="02000503000000020004" pitchFamily="2" charset="0"/>
                        </a:rPr>
                        <a:t>FitzCoy</a:t>
                      </a:r>
                      <a:endParaRPr lang="en-US" sz="700" b="0">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University of Florida, </a:t>
                      </a:r>
                      <a:r>
                        <a:rPr lang="en-US" sz="700" b="0" dirty="0" err="1">
                          <a:latin typeface="Helvetica Neue" panose="02000503000000020004" pitchFamily="2" charset="0"/>
                          <a:ea typeface="Helvetica Neue" panose="02000503000000020004" pitchFamily="2" charset="0"/>
                          <a:cs typeface="Helvetica Neue" panose="02000503000000020004" pitchFamily="2" charset="0"/>
                        </a:rPr>
                        <a:t>Gainsville</a:t>
                      </a:r>
                      <a:endParaRPr lang="en-US" sz="700" b="0" dirty="0">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Zhiqiang Zhou, Carlos Roithmayr, Natalie Clark</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err="1">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LaRC</a:t>
                      </a:r>
                      <a:endPar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142690"/>
                  </a:ext>
                </a:extLst>
              </a:tr>
              <a:tr h="429086">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Propulsion System and Orbit Maneuver Integration in CubeSats</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Propulsion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Jennifer Hudson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Wester Michigan University, Kalamazoo</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Damon Landau, Charles Vanelli, Eric Gustafson, Richard Hfofer, Sara</a:t>
                      </a:r>
                      <a:r>
                        <a:rPr lang="en-US" sz="700" b="0" i="0" u="none" strike="noStrike" baseline="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Spangelo</a:t>
                      </a:r>
                      <a:endPar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JPL</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0515176"/>
                  </a:ext>
                </a:extLst>
              </a:tr>
              <a:tr h="380446">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Film-Evaporation MEMS Tunable Array for </a:t>
                      </a:r>
                      <a:r>
                        <a:rPr lang="en-US" sz="700" b="0" err="1">
                          <a:latin typeface="Helvetica Neue" panose="02000503000000020004" pitchFamily="2" charset="0"/>
                          <a:ea typeface="Helvetica Neue" panose="02000503000000020004" pitchFamily="2" charset="0"/>
                          <a:cs typeface="Helvetica Neue" panose="02000503000000020004" pitchFamily="2" charset="0"/>
                        </a:rPr>
                        <a:t>PicoSat</a:t>
                      </a:r>
                      <a:r>
                        <a:rPr lang="en-US" sz="700" b="0">
                          <a:latin typeface="Helvetica Neue" panose="02000503000000020004" pitchFamily="2" charset="0"/>
                          <a:ea typeface="Helvetica Neue" panose="02000503000000020004" pitchFamily="2" charset="0"/>
                          <a:cs typeface="Helvetica Neue" panose="02000503000000020004" pitchFamily="2" charset="0"/>
                        </a:rPr>
                        <a:t> Propulsion and Thermal Control</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Propulsion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Alina </a:t>
                      </a:r>
                      <a:r>
                        <a:rPr lang="en-US" sz="700" b="0" err="1">
                          <a:latin typeface="Helvetica Neue" panose="02000503000000020004" pitchFamily="2" charset="0"/>
                          <a:ea typeface="Helvetica Neue" panose="02000503000000020004" pitchFamily="2" charset="0"/>
                          <a:cs typeface="Helvetica Neue" panose="02000503000000020004" pitchFamily="2" charset="0"/>
                        </a:rPr>
                        <a:t>Alexeenko</a:t>
                      </a:r>
                      <a:endParaRPr lang="en-US" sz="700" b="0">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Purdue University</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Eric Cardiff</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GSFC</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2177352"/>
                  </a:ext>
                </a:extLst>
              </a:tr>
              <a:tr h="276010">
                <a:tc>
                  <a:txBody>
                    <a:bodyPr/>
                    <a:lstStyle/>
                    <a:p>
                      <a:r>
                        <a:rPr lang="en-US" sz="700" b="0" err="1">
                          <a:latin typeface="Helvetica Neue" panose="02000503000000020004" pitchFamily="2" charset="0"/>
                          <a:ea typeface="Helvetica Neue" panose="02000503000000020004" pitchFamily="2" charset="0"/>
                          <a:cs typeface="Helvetica Neue" panose="02000503000000020004" pitchFamily="2" charset="0"/>
                        </a:rPr>
                        <a:t>SmallSat</a:t>
                      </a:r>
                      <a:r>
                        <a:rPr lang="en-US" sz="700" b="0">
                          <a:latin typeface="Helvetica Neue" panose="02000503000000020004" pitchFamily="2" charset="0"/>
                          <a:ea typeface="Helvetica Neue" panose="02000503000000020004" pitchFamily="2" charset="0"/>
                          <a:cs typeface="Helvetica Neue" panose="02000503000000020004" pitchFamily="2" charset="0"/>
                        </a:rPr>
                        <a:t> Low Mass, Extreme Low Temperature Energy Storage</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Power</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Sharlene Katz</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California State University, Northridge</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Naomi Palmer, William West</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JPL</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1906242"/>
                  </a:ext>
                </a:extLst>
              </a:tr>
              <a:tr h="276010">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Compressive Sensing for Advanced Imaging and Navigation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GN&amp;C</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Richard </a:t>
                      </a:r>
                      <a:r>
                        <a:rPr lang="en-US" sz="700" b="0" err="1">
                          <a:latin typeface="Helvetica Neue" panose="02000503000000020004" pitchFamily="2" charset="0"/>
                          <a:ea typeface="Helvetica Neue" panose="02000503000000020004" pitchFamily="2" charset="0"/>
                          <a:cs typeface="Helvetica Neue" panose="02000503000000020004" pitchFamily="2" charset="0"/>
                        </a:rPr>
                        <a:t>Kurtwitz</a:t>
                      </a:r>
                      <a:endParaRPr lang="en-US" sz="700" b="0">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Texas Engineering Experiment Station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Paul Manhart,</a:t>
                      </a:r>
                      <a:r>
                        <a:rPr lang="en-US" sz="700" b="0" i="0" u="none" strike="noStrike" baseline="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Glenn Hines, </a:t>
                      </a:r>
                      <a:endPar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err="1">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LaRC</a:t>
                      </a:r>
                      <a:endPar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4564800"/>
                  </a:ext>
                </a:extLst>
              </a:tr>
              <a:tr h="380446">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Mini Fourier-Transform Spectrometer for CubeSat-Based Remote Sensing</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Science Instrument Capabilities</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John Allen</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a:latin typeface="Helvetica Neue" panose="02000503000000020004" pitchFamily="2" charset="0"/>
                          <a:ea typeface="Helvetica Neue" panose="02000503000000020004" pitchFamily="2" charset="0"/>
                          <a:cs typeface="Helvetica Neue" panose="02000503000000020004" pitchFamily="2" charset="0"/>
                        </a:rPr>
                        <a:t>Appalachian State University (</a:t>
                      </a:r>
                      <a:r>
                        <a:rPr lang="en-US" sz="700">
                          <a:latin typeface="Helvetica Neue" panose="02000503000000020004" pitchFamily="2" charset="0"/>
                          <a:ea typeface="Helvetica Neue" panose="02000503000000020004" pitchFamily="2" charset="0"/>
                          <a:cs typeface="Helvetica Neue" panose="02000503000000020004" pitchFamily="2" charset="0"/>
                        </a:rPr>
                        <a:t>supported by University of Maryland - Baltimore County)</a:t>
                      </a:r>
                      <a:endParaRPr lang="en-US" sz="700" b="0">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Shahid Aslam,</a:t>
                      </a:r>
                      <a:r>
                        <a:rPr lang="en-US" sz="700" b="0" i="0" u="none" strike="noStrike" baseline="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Patrick Roman, Qian Gong</a:t>
                      </a:r>
                      <a:endPar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GSFC</a:t>
                      </a:r>
                    </a:p>
                  </a:txBody>
                  <a:tcPr marL="68580" marR="68580" marT="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8339019"/>
                  </a:ext>
                </a:extLst>
              </a:tr>
              <a:tr h="429086">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Printing the Complete CubeSat</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Advanced Manufacturing</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Craig Kief</a:t>
                      </a: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r>
                        <a:rPr lang="en-US" sz="700" b="0" dirty="0">
                          <a:latin typeface="Helvetica Neue" panose="02000503000000020004" pitchFamily="2" charset="0"/>
                          <a:ea typeface="Helvetica Neue" panose="02000503000000020004" pitchFamily="2" charset="0"/>
                          <a:cs typeface="Helvetica Neue" panose="02000503000000020004" pitchFamily="2" charset="0"/>
                        </a:rPr>
                        <a:t>University of New Mexico (</a:t>
                      </a:r>
                      <a:r>
                        <a:rPr lang="en-US" sz="700" dirty="0">
                          <a:latin typeface="Helvetica Neue" panose="02000503000000020004" pitchFamily="2" charset="0"/>
                          <a:ea typeface="Helvetica Neue" panose="02000503000000020004" pitchFamily="2" charset="0"/>
                          <a:cs typeface="Helvetica Neue" panose="02000503000000020004" pitchFamily="2" charset="0"/>
                        </a:rPr>
                        <a:t>supported by University of Texas - El Paso, Drake State Technical College)</a:t>
                      </a:r>
                      <a:endParaRPr lang="en-US" sz="700" b="0" dirty="0">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3429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Kyla Sorensen, Brian </a:t>
                      </a:r>
                      <a:r>
                        <a:rPr lang="en-US" sz="700" b="0" i="0" u="none" strike="noStrike" dirty="0" err="1">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Zufelt</a:t>
                      </a:r>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Susan De Los </a:t>
                      </a:r>
                      <a:r>
                        <a:rPr lang="en-US" sz="700" b="0" i="0" u="none" strike="noStrike" dirty="0" err="1">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Sanots</a:t>
                      </a:r>
                      <a:endPar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68580" marR="68580" marT="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t"/>
                      <a:r>
                        <a:rPr lang="en-US" sz="700" b="0" i="0"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GRC</a:t>
                      </a:r>
                    </a:p>
                  </a:txBody>
                  <a:tcPr marL="68580" marR="68580" marT="0" marB="3429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384316"/>
                  </a:ext>
                </a:extLst>
              </a:tr>
            </a:tbl>
          </a:graphicData>
        </a:graphic>
      </p:graphicFrame>
    </p:spTree>
    <p:extLst>
      <p:ext uri="{BB962C8B-B14F-4D97-AF65-F5344CB8AC3E}">
        <p14:creationId xmlns:p14="http://schemas.microsoft.com/office/powerpoint/2010/main" val="18644516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661D-958A-E44F-8910-EB8C4C5790EC}"/>
              </a:ext>
            </a:extLst>
          </p:cNvPr>
          <p:cNvSpPr>
            <a:spLocks noGrp="1"/>
          </p:cNvSpPr>
          <p:nvPr>
            <p:ph type="title"/>
          </p:nvPr>
        </p:nvSpPr>
        <p:spPr>
          <a:xfrm>
            <a:off x="295637" y="-5202"/>
            <a:ext cx="7886700" cy="640556"/>
          </a:xfrm>
        </p:spPr>
        <p:txBody>
          <a:bodyPr>
            <a:normAutofit/>
          </a:bodyPr>
          <a:lstStyle/>
          <a:p>
            <a:r>
              <a:rPr lang="en-US" sz="2200"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2015</a:t>
            </a:r>
            <a:r>
              <a:rPr lang="en-US" sz="2200" dirty="0">
                <a:latin typeface="Helvetica Neue" panose="02000503000000020004" pitchFamily="2" charset="0"/>
                <a:ea typeface="Helvetica Neue" panose="02000503000000020004" pitchFamily="2" charset="0"/>
                <a:cs typeface="Helvetica Neue" panose="02000503000000020004" pitchFamily="2" charset="0"/>
              </a:rPr>
              <a:t> University </a:t>
            </a:r>
            <a:r>
              <a:rPr lang="en-US" sz="2200" dirty="0" err="1">
                <a:latin typeface="Helvetica Neue" panose="02000503000000020004" pitchFamily="2" charset="0"/>
                <a:ea typeface="Helvetica Neue" panose="02000503000000020004" pitchFamily="2" charset="0"/>
                <a:cs typeface="Helvetica Neue" panose="02000503000000020004" pitchFamily="2" charset="0"/>
              </a:rPr>
              <a:t>SmallSat</a:t>
            </a:r>
            <a:r>
              <a:rPr lang="en-US" sz="2200" dirty="0">
                <a:latin typeface="Helvetica Neue" panose="02000503000000020004" pitchFamily="2" charset="0"/>
                <a:ea typeface="Helvetica Neue" panose="02000503000000020004" pitchFamily="2" charset="0"/>
                <a:cs typeface="Helvetica Neue" panose="02000503000000020004" pitchFamily="2" charset="0"/>
              </a:rPr>
              <a:t> Technology Partnership Cohort</a:t>
            </a:r>
            <a:endParaRPr lang="en-US" sz="2200" b="1" dirty="0"/>
          </a:p>
        </p:txBody>
      </p:sp>
      <p:graphicFrame>
        <p:nvGraphicFramePr>
          <p:cNvPr id="4" name="Content Placeholder 8">
            <a:extLst>
              <a:ext uri="{FF2B5EF4-FFF2-40B4-BE49-F238E27FC236}">
                <a16:creationId xmlns:a16="http://schemas.microsoft.com/office/drawing/2014/main" id="{5052D86E-E85B-664B-BC4D-6BADFC62B1CD}"/>
              </a:ext>
            </a:extLst>
          </p:cNvPr>
          <p:cNvGraphicFramePr>
            <a:graphicFrameLocks/>
          </p:cNvGraphicFramePr>
          <p:nvPr>
            <p:extLst>
              <p:ext uri="{D42A27DB-BD31-4B8C-83A1-F6EECF244321}">
                <p14:modId xmlns:p14="http://schemas.microsoft.com/office/powerpoint/2010/main" val="876161356"/>
              </p:ext>
            </p:extLst>
          </p:nvPr>
        </p:nvGraphicFramePr>
        <p:xfrm>
          <a:off x="3416531" y="673264"/>
          <a:ext cx="5655877" cy="4453611"/>
        </p:xfrm>
        <a:graphic>
          <a:graphicData uri="http://schemas.openxmlformats.org/drawingml/2006/table">
            <a:tbl>
              <a:tblPr/>
              <a:tblGrid>
                <a:gridCol w="1542424">
                  <a:extLst>
                    <a:ext uri="{9D8B030D-6E8A-4147-A177-3AD203B41FA5}">
                      <a16:colId xmlns:a16="http://schemas.microsoft.com/office/drawing/2014/main" val="1212129772"/>
                    </a:ext>
                  </a:extLst>
                </a:gridCol>
                <a:gridCol w="601421">
                  <a:extLst>
                    <a:ext uri="{9D8B030D-6E8A-4147-A177-3AD203B41FA5}">
                      <a16:colId xmlns:a16="http://schemas.microsoft.com/office/drawing/2014/main" val="2939284351"/>
                    </a:ext>
                  </a:extLst>
                </a:gridCol>
                <a:gridCol w="900116">
                  <a:extLst>
                    <a:ext uri="{9D8B030D-6E8A-4147-A177-3AD203B41FA5}">
                      <a16:colId xmlns:a16="http://schemas.microsoft.com/office/drawing/2014/main" val="684705489"/>
                    </a:ext>
                  </a:extLst>
                </a:gridCol>
                <a:gridCol w="1118717">
                  <a:extLst>
                    <a:ext uri="{9D8B030D-6E8A-4147-A177-3AD203B41FA5}">
                      <a16:colId xmlns:a16="http://schemas.microsoft.com/office/drawing/2014/main" val="1211638491"/>
                    </a:ext>
                  </a:extLst>
                </a:gridCol>
                <a:gridCol w="1034727">
                  <a:extLst>
                    <a:ext uri="{9D8B030D-6E8A-4147-A177-3AD203B41FA5}">
                      <a16:colId xmlns:a16="http://schemas.microsoft.com/office/drawing/2014/main" val="3802521210"/>
                    </a:ext>
                  </a:extLst>
                </a:gridCol>
                <a:gridCol w="458472">
                  <a:extLst>
                    <a:ext uri="{9D8B030D-6E8A-4147-A177-3AD203B41FA5}">
                      <a16:colId xmlns:a16="http://schemas.microsoft.com/office/drawing/2014/main" val="2004718196"/>
                    </a:ext>
                  </a:extLst>
                </a:gridCol>
              </a:tblGrid>
              <a:tr h="158458">
                <a:tc>
                  <a:txBody>
                    <a:bodyPr/>
                    <a:lstStyle/>
                    <a:p>
                      <a:pPr algn="ctr" fontAlgn="ctr"/>
                      <a:r>
                        <a:rPr lang="en-US" sz="900" b="1" i="0" u="none" strike="noStrike">
                          <a:solidFill>
                            <a:srgbClr val="FFFFFF"/>
                          </a:solidFill>
                          <a:effectLst/>
                          <a:latin typeface="Arial" panose="020B0604020202020204" pitchFamily="34" charset="0"/>
                          <a:cs typeface="Arial" panose="020B0604020202020204" pitchFamily="34" charset="0"/>
                        </a:rPr>
                        <a:t>Project</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900" b="1" i="0" u="none" strike="noStrike">
                          <a:solidFill>
                            <a:srgbClr val="FFFFFF"/>
                          </a:solidFill>
                          <a:effectLst/>
                          <a:latin typeface="Arial" panose="020B0604020202020204" pitchFamily="34" charset="0"/>
                          <a:cs typeface="Arial" panose="020B0604020202020204" pitchFamily="34" charset="0"/>
                        </a:rPr>
                        <a:t>Topic</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900" b="1" i="0" u="none" strike="noStrike">
                          <a:solidFill>
                            <a:srgbClr val="FFFFFF"/>
                          </a:solidFill>
                          <a:effectLst/>
                          <a:latin typeface="Arial" panose="020B0604020202020204" pitchFamily="34" charset="0"/>
                          <a:cs typeface="Arial" panose="020B0604020202020204" pitchFamily="34" charset="0"/>
                        </a:rPr>
                        <a:t>PI</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900" b="1" i="0" u="none" strike="noStrike">
                          <a:solidFill>
                            <a:srgbClr val="FFFFFF"/>
                          </a:solidFill>
                          <a:effectLst/>
                          <a:latin typeface="Arial" panose="020B0604020202020204" pitchFamily="34" charset="0"/>
                          <a:cs typeface="Arial" panose="020B0604020202020204" pitchFamily="34" charset="0"/>
                        </a:rPr>
                        <a:t>University</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gridSpan="2">
                  <a:txBody>
                    <a:bodyPr/>
                    <a:lstStyle/>
                    <a:p>
                      <a:pPr lvl="0" algn="ctr">
                        <a:buNone/>
                      </a:pPr>
                      <a:r>
                        <a:rPr lang="en-US" sz="900" b="1" i="0" u="none" strike="noStrike">
                          <a:solidFill>
                            <a:srgbClr val="FFFFFF"/>
                          </a:solidFill>
                          <a:effectLst/>
                          <a:latin typeface="Arial"/>
                          <a:cs typeface="Arial"/>
                        </a:rPr>
                        <a:t>NASA Support</a:t>
                      </a:r>
                    </a:p>
                  </a:txBody>
                  <a:tcPr marL="5789" marR="5789" marT="57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n-US" sz="1200" b="1" i="0" u="none" strike="noStrike">
                        <a:solidFill>
                          <a:srgbClr val="FFFFFF"/>
                        </a:solidFill>
                        <a:effectLst/>
                        <a:latin typeface="Arial" panose="020B0604020202020204" pitchFamily="34" charset="0"/>
                        <a:cs typeface="Arial" panose="020B0604020202020204" pitchFamily="34" charset="0"/>
                      </a:endParaRPr>
                    </a:p>
                  </a:txBody>
                  <a:tcPr marL="7719" marR="7719" marT="77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599950264"/>
                  </a:ext>
                </a:extLst>
              </a:tr>
              <a:tr h="469639">
                <a:tc>
                  <a:txBody>
                    <a:bodyPr/>
                    <a:lstStyle/>
                    <a:p>
                      <a:pPr algn="l" fontAlgn="ctr"/>
                      <a:r>
                        <a:rPr lang="en-US" sz="800" b="0" i="0" u="none" strike="noStrike">
                          <a:solidFill>
                            <a:srgbClr val="000000"/>
                          </a:solidFill>
                          <a:effectLst/>
                          <a:latin typeface="Arial" panose="020B0604020202020204" pitchFamily="34" charset="0"/>
                        </a:rPr>
                        <a:t>Solid State Inflation Balloon Active </a:t>
                      </a:r>
                      <a:r>
                        <a:rPr lang="en-US" sz="800" b="0" i="0" u="none" strike="noStrike" err="1">
                          <a:solidFill>
                            <a:srgbClr val="000000"/>
                          </a:solidFill>
                          <a:effectLst/>
                          <a:latin typeface="Arial" panose="020B0604020202020204" pitchFamily="34" charset="0"/>
                        </a:rPr>
                        <a:t>Deorbiter</a:t>
                      </a:r>
                      <a:endParaRPr lang="en-US" sz="800" b="0" i="0" u="none" strike="noStrike">
                        <a:solidFill>
                          <a:srgbClr val="000000"/>
                        </a:solidFill>
                        <a:effectLst/>
                        <a:latin typeface="Arial" panose="020B0604020202020204" pitchFamily="34" charset="0"/>
                      </a:endParaRP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Prop</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Adam Huang</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University of Arkansas, Fayetteville</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a:rPr>
                        <a:t>David Mayer, </a:t>
                      </a:r>
                      <a:br>
                        <a:rPr lang="en-US" sz="800" b="0" i="0" u="none" strike="noStrike">
                          <a:solidFill>
                            <a:srgbClr val="000000"/>
                          </a:solidFill>
                          <a:effectLst/>
                          <a:latin typeface="Arial"/>
                        </a:rPr>
                      </a:br>
                      <a:r>
                        <a:rPr lang="en-US" sz="800" b="0" i="0" u="none" strike="noStrike">
                          <a:solidFill>
                            <a:srgbClr val="000000"/>
                          </a:solidFill>
                          <a:effectLst/>
                          <a:latin typeface="Arial"/>
                        </a:rPr>
                        <a:t>Robin Beck,</a:t>
                      </a:r>
                      <a:br>
                        <a:rPr lang="en-US" sz="800" b="0" i="0" u="none" strike="noStrike">
                          <a:solidFill>
                            <a:srgbClr val="000000"/>
                          </a:solidFill>
                          <a:effectLst/>
                          <a:latin typeface="Arial"/>
                        </a:rPr>
                      </a:br>
                      <a:r>
                        <a:rPr lang="en-US" sz="800" b="0" i="0" u="none" strike="noStrike">
                          <a:solidFill>
                            <a:srgbClr val="000000"/>
                          </a:solidFill>
                          <a:effectLst/>
                          <a:latin typeface="Arial"/>
                        </a:rPr>
                        <a:t>Kimberly Hines</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ARC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3166304"/>
                  </a:ext>
                </a:extLst>
              </a:tr>
              <a:tr h="469639">
                <a:tc>
                  <a:txBody>
                    <a:bodyPr/>
                    <a:lstStyle/>
                    <a:p>
                      <a:pPr algn="l" fontAlgn="ctr"/>
                      <a:r>
                        <a:rPr lang="en-US" sz="800" b="0" i="0" u="none" strike="noStrike">
                          <a:solidFill>
                            <a:srgbClr val="000000"/>
                          </a:solidFill>
                          <a:effectLst/>
                          <a:latin typeface="Arial" panose="020B0604020202020204" pitchFamily="34" charset="0"/>
                        </a:rPr>
                        <a:t>Miniaturized Phonon Trap Timing Units for PNT of </a:t>
                      </a:r>
                      <a:r>
                        <a:rPr lang="en-US" sz="800" b="0" i="0" u="none" strike="noStrike" err="1">
                          <a:solidFill>
                            <a:srgbClr val="000000"/>
                          </a:solidFill>
                          <a:effectLst/>
                          <a:latin typeface="Arial" panose="020B0604020202020204" pitchFamily="34" charset="0"/>
                        </a:rPr>
                        <a:t>Cubesats</a:t>
                      </a:r>
                      <a:endParaRPr lang="en-US" sz="800" b="0" i="0" u="none" strike="noStrike">
                        <a:solidFill>
                          <a:srgbClr val="000000"/>
                        </a:solidFill>
                        <a:effectLst/>
                        <a:latin typeface="Arial" panose="020B0604020202020204" pitchFamily="34" charset="0"/>
                      </a:endParaRP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rPr>
                        <a:t>GN&amp;C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Mina Rais-Zadeh, Associate</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University Of Michigan, Ann Arbor</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a:rPr>
                        <a:t>Serhat </a:t>
                      </a:r>
                      <a:r>
                        <a:rPr lang="en-US" sz="800" b="0" i="0" u="none" strike="noStrike" err="1">
                          <a:solidFill>
                            <a:srgbClr val="000000"/>
                          </a:solidFill>
                          <a:effectLst/>
                          <a:latin typeface="Arial"/>
                        </a:rPr>
                        <a:t>Altunc</a:t>
                      </a:r>
                      <a:r>
                        <a:rPr lang="en-US" sz="800" b="0" i="0" u="none" strike="noStrike">
                          <a:solidFill>
                            <a:srgbClr val="000000"/>
                          </a:solidFill>
                          <a:effectLst/>
                          <a:latin typeface="Arial"/>
                        </a:rPr>
                        <a:t> </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GSFC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1327032"/>
                  </a:ext>
                </a:extLst>
              </a:tr>
              <a:tr h="869219">
                <a:tc>
                  <a:txBody>
                    <a:bodyPr/>
                    <a:lstStyle/>
                    <a:p>
                      <a:pPr algn="l" fontAlgn="ctr"/>
                      <a:r>
                        <a:rPr lang="en-US" sz="800" b="0" i="0" u="none" strike="noStrike" dirty="0">
                          <a:solidFill>
                            <a:srgbClr val="000000"/>
                          </a:solidFill>
                          <a:effectLst/>
                          <a:latin typeface="Arial"/>
                        </a:rPr>
                        <a:t>Design and Validation of High Date Rate Ka-Band Software Defined Radio of </a:t>
                      </a:r>
                      <a:br>
                        <a:rPr lang="en-US" sz="800" b="0" i="0" u="none" strike="noStrike" dirty="0">
                          <a:solidFill>
                            <a:srgbClr val="000000"/>
                          </a:solidFill>
                          <a:effectLst/>
                          <a:latin typeface="Arial"/>
                        </a:rPr>
                      </a:br>
                      <a:r>
                        <a:rPr lang="en-US" sz="800" b="0" i="0" u="none" strike="noStrike" dirty="0">
                          <a:solidFill>
                            <a:srgbClr val="000000"/>
                          </a:solidFill>
                          <a:effectLst/>
                          <a:latin typeface="Arial"/>
                        </a:rPr>
                        <a:t>Small Satellite</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a:rPr>
                        <a:t>Comm</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Tian Xia</a:t>
                      </a:r>
                      <a:br>
                        <a:rPr lang="en-US" sz="800" b="0" i="0" u="none" strike="noStrike">
                          <a:solidFill>
                            <a:srgbClr val="000000"/>
                          </a:solidFill>
                          <a:effectLst/>
                          <a:latin typeface="Arial" panose="020B0604020202020204" pitchFamily="34" charset="0"/>
                        </a:rPr>
                      </a:br>
                      <a:r>
                        <a:rPr lang="en-US" sz="800" b="0" i="0" u="none" strike="noStrike" err="1">
                          <a:solidFill>
                            <a:srgbClr val="000000"/>
                          </a:solidFill>
                          <a:effectLst/>
                          <a:latin typeface="Arial" panose="020B0604020202020204" pitchFamily="34" charset="0"/>
                        </a:rPr>
                        <a:t>Xinming</a:t>
                      </a:r>
                      <a:r>
                        <a:rPr lang="en-US" sz="800" b="0" i="0" u="none" strike="noStrike">
                          <a:solidFill>
                            <a:srgbClr val="000000"/>
                          </a:solidFill>
                          <a:effectLst/>
                          <a:latin typeface="Arial" panose="020B0604020202020204" pitchFamily="34" charset="0"/>
                        </a:rPr>
                        <a:t> Huang</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University of Vermont</a:t>
                      </a:r>
                      <a:br>
                        <a:rPr lang="en-US" sz="800" b="0" i="0" u="none" strike="noStrike">
                          <a:solidFill>
                            <a:srgbClr val="000000"/>
                          </a:solidFill>
                          <a:effectLst/>
                          <a:latin typeface="Arial" panose="020B0604020202020204" pitchFamily="34" charset="0"/>
                        </a:rPr>
                      </a:br>
                      <a:r>
                        <a:rPr lang="en-US" sz="800" b="0" i="0" u="none" strike="noStrike">
                          <a:solidFill>
                            <a:srgbClr val="000000"/>
                          </a:solidFill>
                          <a:effectLst/>
                          <a:latin typeface="Arial" panose="020B0604020202020204" pitchFamily="34" charset="0"/>
                        </a:rPr>
                        <a:t>(supported by Worcester Polytechnic Institute)</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a:rPr>
                        <a:t>Wai Fong,</a:t>
                      </a:r>
                      <a:endParaRPr lang="en-US" sz="1200">
                        <a:latin typeface="Arial"/>
                      </a:endParaRPr>
                    </a:p>
                    <a:p>
                      <a:pPr lvl="0" algn="l">
                        <a:buNone/>
                      </a:pPr>
                      <a:r>
                        <a:rPr lang="en-US" sz="800" b="0" i="0" u="none" strike="noStrike">
                          <a:solidFill>
                            <a:srgbClr val="000000"/>
                          </a:solidFill>
                          <a:effectLst/>
                          <a:latin typeface="Arial"/>
                        </a:rPr>
                        <a:t>Wing Lee </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GSFC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5571547"/>
                  </a:ext>
                </a:extLst>
              </a:tr>
              <a:tr h="602832">
                <a:tc>
                  <a:txBody>
                    <a:bodyPr/>
                    <a:lstStyle/>
                    <a:p>
                      <a:pPr algn="l" fontAlgn="ctr"/>
                      <a:r>
                        <a:rPr lang="en-US" sz="800" b="0" i="0" u="none" strike="noStrike" err="1">
                          <a:solidFill>
                            <a:srgbClr val="000000"/>
                          </a:solidFill>
                          <a:effectLst/>
                          <a:latin typeface="Arial"/>
                        </a:rPr>
                        <a:t>Propellantless</a:t>
                      </a:r>
                      <a:r>
                        <a:rPr lang="en-US" sz="800" b="0" i="0" u="none" strike="noStrike">
                          <a:solidFill>
                            <a:srgbClr val="000000"/>
                          </a:solidFill>
                          <a:effectLst/>
                          <a:latin typeface="Arial"/>
                        </a:rPr>
                        <a:t> attitude control of solar sail technology utilizing reflective control devices</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GN&amp;C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a:rPr>
                        <a:t>Jeremy Munday</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University of Maryland, College Park</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a:rPr>
                        <a:t>Tiffany Russell </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MSFC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7009208"/>
                  </a:ext>
                </a:extLst>
              </a:tr>
              <a:tr h="469639">
                <a:tc>
                  <a:txBody>
                    <a:bodyPr/>
                    <a:lstStyle/>
                    <a:p>
                      <a:pPr algn="l" fontAlgn="ctr"/>
                      <a:r>
                        <a:rPr lang="en-US" sz="800" b="0" i="0" u="none" strike="noStrike">
                          <a:solidFill>
                            <a:srgbClr val="000000"/>
                          </a:solidFill>
                          <a:effectLst/>
                          <a:latin typeface="Arial"/>
                        </a:rPr>
                        <a:t>Integrated Solar-Panel Antenna Array for CubeSats (ISAAC)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Power</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Reyhan Baktur</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Utah State University</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a:rPr>
                        <a:t>Serhat </a:t>
                      </a:r>
                      <a:r>
                        <a:rPr lang="en-US" sz="800" b="0" i="0" u="none" strike="noStrike" err="1">
                          <a:solidFill>
                            <a:srgbClr val="000000"/>
                          </a:solidFill>
                          <a:effectLst/>
                          <a:latin typeface="Arial"/>
                        </a:rPr>
                        <a:t>Altunc</a:t>
                      </a:r>
                      <a:endParaRPr lang="en-US" sz="800" b="0" i="0" u="none" strike="noStrike">
                        <a:solidFill>
                          <a:srgbClr val="000000"/>
                        </a:solidFill>
                        <a:effectLst/>
                        <a:latin typeface="Arial"/>
                      </a:endParaRP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GSFC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9974643"/>
                  </a:ext>
                </a:extLst>
              </a:tr>
              <a:tr h="469639">
                <a:tc>
                  <a:txBody>
                    <a:bodyPr/>
                    <a:lstStyle/>
                    <a:p>
                      <a:pPr algn="l" fontAlgn="ctr"/>
                      <a:r>
                        <a:rPr lang="en-US" sz="800" b="0" i="0" u="none" strike="noStrike">
                          <a:solidFill>
                            <a:srgbClr val="000000"/>
                          </a:solidFill>
                          <a:effectLst/>
                          <a:latin typeface="Arial"/>
                        </a:rPr>
                        <a:t>Small Spacecraft Integrated Power System with Active Thermal Control</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Power</a:t>
                      </a:r>
                      <a:r>
                        <a:rPr lang="en-US" sz="800" b="0" i="0" u="none" strike="noStrike" baseline="0">
                          <a:solidFill>
                            <a:srgbClr val="000000"/>
                          </a:solidFill>
                          <a:effectLst/>
                          <a:latin typeface="Arial" panose="020B0604020202020204" pitchFamily="34" charset="0"/>
                        </a:rPr>
                        <a:t> </a:t>
                      </a:r>
                      <a:r>
                        <a:rPr lang="en-US" sz="800" b="0" i="0" u="none" strike="noStrike">
                          <a:solidFill>
                            <a:srgbClr val="000000"/>
                          </a:solidFill>
                          <a:effectLst/>
                          <a:latin typeface="Arial" panose="020B0604020202020204" pitchFamily="34" charset="0"/>
                        </a:rPr>
                        <a:t>Thermal</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a:rPr>
                        <a:t>Alexander Ghosh</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University Of Illinois, Urbana-Champaign</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Calibri" panose="020F0502020204030204" pitchFamily="34" charset="0"/>
                        </a:rPr>
                        <a:t>David Mayer</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Calibri" panose="020F0502020204030204" pitchFamily="34" charset="0"/>
                        </a:rPr>
                        <a:t>ARC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3420405"/>
                  </a:ext>
                </a:extLst>
              </a:tr>
              <a:tr h="469639">
                <a:tc>
                  <a:txBody>
                    <a:bodyPr/>
                    <a:lstStyle/>
                    <a:p>
                      <a:pPr algn="l" fontAlgn="ctr"/>
                      <a:r>
                        <a:rPr lang="en-US" sz="800" b="0" i="0" u="none" strike="noStrike">
                          <a:solidFill>
                            <a:srgbClr val="000000"/>
                          </a:solidFill>
                          <a:effectLst/>
                          <a:latin typeface="Arial"/>
                        </a:rPr>
                        <a:t>Mems Reaction Control and Maneuvering for Picosat beyond LEO</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GN&amp;C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a:rPr>
                        <a:t>Alina </a:t>
                      </a:r>
                      <a:r>
                        <a:rPr lang="en-US" sz="800" b="0" i="0" u="none" strike="noStrike" err="1">
                          <a:solidFill>
                            <a:srgbClr val="000000"/>
                          </a:solidFill>
                          <a:effectLst/>
                          <a:latin typeface="Arial"/>
                        </a:rPr>
                        <a:t>Alexeenko</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Purdue University</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Eric Cardiff</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GSFC</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142690"/>
                  </a:ext>
                </a:extLst>
              </a:tr>
              <a:tr h="474907">
                <a:tc>
                  <a:txBody>
                    <a:bodyPr/>
                    <a:lstStyle/>
                    <a:p>
                      <a:pPr algn="l" fontAlgn="ctr"/>
                      <a:r>
                        <a:rPr lang="en-US" sz="800" b="0" i="0" u="none" strike="noStrike">
                          <a:solidFill>
                            <a:srgbClr val="000000"/>
                          </a:solidFill>
                          <a:effectLst/>
                          <a:latin typeface="Arial" panose="020B0604020202020204" pitchFamily="34" charset="0"/>
                        </a:rPr>
                        <a:t>Active </a:t>
                      </a:r>
                      <a:r>
                        <a:rPr lang="en-US" sz="800" b="0" i="0" u="none" strike="noStrike" err="1">
                          <a:solidFill>
                            <a:srgbClr val="000000"/>
                          </a:solidFill>
                          <a:effectLst/>
                          <a:latin typeface="Arial" panose="020B0604020202020204" pitchFamily="34" charset="0"/>
                        </a:rPr>
                        <a:t>CryoCubeSat</a:t>
                      </a:r>
                      <a:endParaRPr lang="en-US" sz="800" b="0" i="0" u="none" strike="noStrike">
                        <a:solidFill>
                          <a:srgbClr val="000000"/>
                        </a:solidFill>
                        <a:effectLst/>
                        <a:latin typeface="Arial" panose="020B0604020202020204" pitchFamily="34" charset="0"/>
                      </a:endParaRP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Thermal</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Charles Swenson</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Utah State University</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rPr>
                        <a:t>Douglas Hofmann</a:t>
                      </a:r>
                      <a:br>
                        <a:rPr lang="en-US" sz="800" b="0" i="0" u="none" strike="noStrike">
                          <a:solidFill>
                            <a:srgbClr val="000000"/>
                          </a:solidFill>
                          <a:effectLst/>
                          <a:latin typeface="Arial" panose="020B0604020202020204" pitchFamily="34" charset="0"/>
                        </a:rPr>
                      </a:br>
                      <a:r>
                        <a:rPr lang="en-US" sz="800" b="0" i="0" u="none" strike="noStrike">
                          <a:solidFill>
                            <a:srgbClr val="000000"/>
                          </a:solidFill>
                          <a:effectLst/>
                          <a:latin typeface="Arial" panose="020B0604020202020204" pitchFamily="34" charset="0"/>
                        </a:rPr>
                        <a:t>Jose Rodriguez</a:t>
                      </a:r>
                      <a:br>
                        <a:rPr lang="en-US" sz="800" b="0" i="0" u="none" strike="noStrike">
                          <a:solidFill>
                            <a:srgbClr val="000000"/>
                          </a:solidFill>
                          <a:effectLst/>
                          <a:latin typeface="Arial" panose="020B0604020202020204" pitchFamily="34" charset="0"/>
                        </a:rPr>
                      </a:br>
                      <a:r>
                        <a:rPr lang="en-US" sz="800" b="0" i="0" u="none" strike="noStrike">
                          <a:solidFill>
                            <a:srgbClr val="000000"/>
                          </a:solidFill>
                          <a:effectLst/>
                          <a:latin typeface="Arial" panose="020B0604020202020204" pitchFamily="34" charset="0"/>
                        </a:rPr>
                        <a:t>A J Mastropietro</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solidFill>
                            <a:srgbClr val="000000"/>
                          </a:solidFill>
                          <a:effectLst/>
                          <a:latin typeface="Arial" panose="020B0604020202020204" pitchFamily="34" charset="0"/>
                        </a:rPr>
                        <a:t>JPL</a:t>
                      </a:r>
                    </a:p>
                  </a:txBody>
                  <a:tcPr marL="33066" marR="66133" marT="33066" marB="3306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0515176"/>
                  </a:ext>
                </a:extLst>
              </a:tr>
            </a:tbl>
          </a:graphicData>
        </a:graphic>
      </p:graphicFrame>
      <p:sp>
        <p:nvSpPr>
          <p:cNvPr id="5" name="Rectangle 1">
            <a:extLst>
              <a:ext uri="{FF2B5EF4-FFF2-40B4-BE49-F238E27FC236}">
                <a16:creationId xmlns:a16="http://schemas.microsoft.com/office/drawing/2014/main" id="{2DC97C21-05ED-5D4E-AB7F-78E0B692AEE3}"/>
              </a:ext>
            </a:extLst>
          </p:cNvPr>
          <p:cNvSpPr>
            <a:spLocks noGrp="1" noChangeArrowheads="1"/>
          </p:cNvSpPr>
          <p:nvPr>
            <p:ph idx="1"/>
          </p:nvPr>
        </p:nvSpPr>
        <p:spPr bwMode="auto">
          <a:xfrm>
            <a:off x="48346" y="723545"/>
            <a:ext cx="3393124" cy="4054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ctr" anchorCtr="0" compatLnSpc="1">
            <a:prstTxWarp prst="textNoShape">
              <a:avLst/>
            </a:prstTxWarp>
            <a:spAutoFit/>
          </a:bodyPr>
          <a:lstStyle>
            <a:lvl1pPr eaLnBrk="0" fontAlgn="base" hangingPunct="0">
              <a:spcBef>
                <a:spcPct val="0"/>
              </a:spcBef>
              <a:spcAft>
                <a:spcPct val="0"/>
              </a:spcAft>
              <a:tabLst>
                <a:tab pos="762000" algn="l"/>
                <a:tab pos="5937250" algn="r"/>
              </a:tabLst>
              <a:defRPr>
                <a:solidFill>
                  <a:schemeClr val="tx1"/>
                </a:solidFill>
                <a:latin typeface="Arial" panose="020B0604020202020204" pitchFamily="34" charset="0"/>
              </a:defRPr>
            </a:lvl1pPr>
            <a:lvl2pPr eaLnBrk="0" fontAlgn="base" hangingPunct="0">
              <a:spcBef>
                <a:spcPct val="0"/>
              </a:spcBef>
              <a:spcAft>
                <a:spcPct val="0"/>
              </a:spcAft>
              <a:tabLst>
                <a:tab pos="762000" algn="l"/>
                <a:tab pos="5937250" algn="r"/>
              </a:tabLst>
              <a:defRPr>
                <a:solidFill>
                  <a:schemeClr val="tx1"/>
                </a:solidFill>
                <a:latin typeface="Arial" panose="020B0604020202020204" pitchFamily="34" charset="0"/>
              </a:defRPr>
            </a:lvl2pPr>
            <a:lvl3pPr eaLnBrk="0" fontAlgn="base" hangingPunct="0">
              <a:spcBef>
                <a:spcPct val="0"/>
              </a:spcBef>
              <a:spcAft>
                <a:spcPct val="0"/>
              </a:spcAft>
              <a:tabLst>
                <a:tab pos="762000" algn="l"/>
                <a:tab pos="5937250" algn="r"/>
              </a:tabLst>
              <a:defRPr>
                <a:solidFill>
                  <a:schemeClr val="tx1"/>
                </a:solidFill>
                <a:latin typeface="Arial" panose="020B0604020202020204" pitchFamily="34" charset="0"/>
              </a:defRPr>
            </a:lvl3pPr>
            <a:lvl4pPr eaLnBrk="0" fontAlgn="base" hangingPunct="0">
              <a:spcBef>
                <a:spcPct val="0"/>
              </a:spcBef>
              <a:spcAft>
                <a:spcPct val="0"/>
              </a:spcAft>
              <a:tabLst>
                <a:tab pos="762000" algn="l"/>
                <a:tab pos="5937250" algn="r"/>
              </a:tabLst>
              <a:defRPr>
                <a:solidFill>
                  <a:schemeClr val="tx1"/>
                </a:solidFill>
                <a:latin typeface="Arial" panose="020B0604020202020204" pitchFamily="34" charset="0"/>
              </a:defRPr>
            </a:lvl4pPr>
            <a:lvl5pPr eaLnBrk="0" fontAlgn="base" hangingPunct="0">
              <a:spcBef>
                <a:spcPct val="0"/>
              </a:spcBef>
              <a:spcAft>
                <a:spcPct val="0"/>
              </a:spcAft>
              <a:tabLst>
                <a:tab pos="762000" algn="l"/>
                <a:tab pos="5937250" algn="r"/>
              </a:tabLst>
              <a:defRPr>
                <a:solidFill>
                  <a:schemeClr val="tx1"/>
                </a:solidFill>
                <a:latin typeface="Arial" panose="020B0604020202020204" pitchFamily="34" charset="0"/>
              </a:defRPr>
            </a:lvl5pPr>
            <a:lvl6pPr eaLnBrk="0" fontAlgn="base" hangingPunct="0">
              <a:spcBef>
                <a:spcPct val="0"/>
              </a:spcBef>
              <a:spcAft>
                <a:spcPct val="0"/>
              </a:spcAft>
              <a:tabLst>
                <a:tab pos="762000" algn="l"/>
                <a:tab pos="5937250" algn="r"/>
              </a:tabLst>
              <a:defRPr>
                <a:solidFill>
                  <a:schemeClr val="tx1"/>
                </a:solidFill>
                <a:latin typeface="Arial" panose="020B0604020202020204" pitchFamily="34" charset="0"/>
              </a:defRPr>
            </a:lvl6pPr>
            <a:lvl7pPr eaLnBrk="0" fontAlgn="base" hangingPunct="0">
              <a:spcBef>
                <a:spcPct val="0"/>
              </a:spcBef>
              <a:spcAft>
                <a:spcPct val="0"/>
              </a:spcAft>
              <a:tabLst>
                <a:tab pos="762000" algn="l"/>
                <a:tab pos="5937250" algn="r"/>
              </a:tabLst>
              <a:defRPr>
                <a:solidFill>
                  <a:schemeClr val="tx1"/>
                </a:solidFill>
                <a:latin typeface="Arial" panose="020B0604020202020204" pitchFamily="34" charset="0"/>
              </a:defRPr>
            </a:lvl7pPr>
            <a:lvl8pPr eaLnBrk="0" fontAlgn="base" hangingPunct="0">
              <a:spcBef>
                <a:spcPct val="0"/>
              </a:spcBef>
              <a:spcAft>
                <a:spcPct val="0"/>
              </a:spcAft>
              <a:tabLst>
                <a:tab pos="762000" algn="l"/>
                <a:tab pos="5937250" algn="r"/>
              </a:tabLst>
              <a:defRPr>
                <a:solidFill>
                  <a:schemeClr val="tx1"/>
                </a:solidFill>
                <a:latin typeface="Arial" panose="020B0604020202020204" pitchFamily="34" charset="0"/>
              </a:defRPr>
            </a:lvl8pPr>
            <a:lvl9pPr eaLnBrk="0" fontAlgn="base" hangingPunct="0">
              <a:spcBef>
                <a:spcPct val="0"/>
              </a:spcBef>
              <a:spcAft>
                <a:spcPct val="0"/>
              </a:spcAft>
              <a:tabLst>
                <a:tab pos="762000" algn="l"/>
                <a:tab pos="5937250" algn="r"/>
              </a:tabLst>
              <a:defRPr>
                <a:solidFill>
                  <a:schemeClr val="tx1"/>
                </a:solidFill>
                <a:latin typeface="Arial" panose="020B0604020202020204" pitchFamily="34" charset="0"/>
              </a:defRPr>
            </a:lvl9pPr>
          </a:lstStyle>
          <a:p>
            <a:pPr marL="171450" indent="-171450">
              <a:spcAft>
                <a:spcPts val="900"/>
              </a:spcAft>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109 proposals submitted</a:t>
            </a:r>
          </a:p>
          <a:p>
            <a:pPr marL="171450" indent="-171450">
              <a:spcAft>
                <a:spcPts val="900"/>
              </a:spcAft>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8 grants awarded</a:t>
            </a:r>
          </a:p>
          <a:p>
            <a:pPr marL="171450" indent="-171450">
              <a:spcAft>
                <a:spcPts val="900"/>
              </a:spcAft>
              <a:buFont typeface="Arial" panose="020B0604020202020204" pitchFamily="34" charset="0"/>
              <a:buChar char="•"/>
            </a:pPr>
            <a:r>
              <a:rPr lang="en-US" alt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Technology Topic Areas:</a:t>
            </a:r>
          </a:p>
          <a:p>
            <a:pPr marL="463550" lvl="1" indent="-339725">
              <a:spcAft>
                <a:spcPts val="900"/>
              </a:spcAft>
              <a:buFont typeface="+mj-lt"/>
              <a:buAutoNum type="arabicParenR"/>
            </a:pPr>
            <a:r>
              <a:rPr lang="en-US" alt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Precise attitude control and pointing systems for CubeSats</a:t>
            </a:r>
          </a:p>
          <a:p>
            <a:pPr marL="463550" lvl="1" indent="-339725">
              <a:spcAft>
                <a:spcPts val="900"/>
              </a:spcAft>
              <a:buFont typeface="+mj-lt"/>
              <a:buAutoNum type="arabicParenR"/>
            </a:pPr>
            <a:r>
              <a:rPr lang="en-US" alt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Power generation, energy storage, and thermal management systems </a:t>
            </a:r>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a:p>
            <a:pPr marL="463550" lvl="1" indent="-339725">
              <a:spcAft>
                <a:spcPts val="900"/>
              </a:spcAft>
              <a:buFont typeface="+mj-lt"/>
              <a:buAutoNum type="arabicParenR"/>
            </a:pPr>
            <a:r>
              <a:rPr lang="en-US" alt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Simple low cost deorbit systems </a:t>
            </a:r>
          </a:p>
          <a:p>
            <a:pPr marL="463550" lvl="1" indent="-339725">
              <a:spcAft>
                <a:spcPts val="900"/>
              </a:spcAft>
              <a:buFont typeface="+mj-lt"/>
              <a:buAutoNum type="arabicParenR"/>
            </a:pPr>
            <a:r>
              <a:rPr lang="en-US" alt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Communications and tracking systems and networks </a:t>
            </a:r>
          </a:p>
        </p:txBody>
      </p:sp>
    </p:spTree>
    <p:extLst>
      <p:ext uri="{BB962C8B-B14F-4D97-AF65-F5344CB8AC3E}">
        <p14:creationId xmlns:p14="http://schemas.microsoft.com/office/powerpoint/2010/main" val="878380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7C5D-8F7F-8848-81FF-3F391D39E77E}"/>
              </a:ext>
            </a:extLst>
          </p:cNvPr>
          <p:cNvSpPr>
            <a:spLocks noGrp="1"/>
          </p:cNvSpPr>
          <p:nvPr>
            <p:ph type="title"/>
          </p:nvPr>
        </p:nvSpPr>
        <p:spPr>
          <a:xfrm>
            <a:off x="372083" y="64752"/>
            <a:ext cx="7886700" cy="497087"/>
          </a:xfrm>
        </p:spPr>
        <p:txBody>
          <a:bodyPr>
            <a:noAutofit/>
          </a:bodyPr>
          <a:lstStyle/>
          <a:p>
            <a:r>
              <a:rPr lang="en-US" sz="2200"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2016</a:t>
            </a:r>
            <a:r>
              <a:rPr lang="en-US" sz="2200" dirty="0">
                <a:latin typeface="Helvetica Neue" panose="02000503000000020004" pitchFamily="2" charset="0"/>
                <a:ea typeface="Helvetica Neue" panose="02000503000000020004" pitchFamily="2" charset="0"/>
                <a:cs typeface="Helvetica Neue" panose="02000503000000020004" pitchFamily="2" charset="0"/>
              </a:rPr>
              <a:t> University </a:t>
            </a:r>
            <a:r>
              <a:rPr lang="en-US" sz="2200" dirty="0" err="1">
                <a:latin typeface="Helvetica Neue" panose="02000503000000020004" pitchFamily="2" charset="0"/>
                <a:ea typeface="Helvetica Neue" panose="02000503000000020004" pitchFamily="2" charset="0"/>
                <a:cs typeface="Helvetica Neue" panose="02000503000000020004" pitchFamily="2" charset="0"/>
              </a:rPr>
              <a:t>SmallSat</a:t>
            </a:r>
            <a:r>
              <a:rPr lang="en-US" sz="2200" dirty="0">
                <a:latin typeface="Helvetica Neue" panose="02000503000000020004" pitchFamily="2" charset="0"/>
                <a:ea typeface="Helvetica Neue" panose="02000503000000020004" pitchFamily="2" charset="0"/>
                <a:cs typeface="Helvetica Neue" panose="02000503000000020004" pitchFamily="2" charset="0"/>
              </a:rPr>
              <a:t> Technology Partnership Cohort</a:t>
            </a:r>
            <a:endParaRPr lang="en-US" sz="2200" b="1" dirty="0"/>
          </a:p>
        </p:txBody>
      </p:sp>
      <p:sp>
        <p:nvSpPr>
          <p:cNvPr id="3" name="Content Placeholder 2">
            <a:extLst>
              <a:ext uri="{FF2B5EF4-FFF2-40B4-BE49-F238E27FC236}">
                <a16:creationId xmlns:a16="http://schemas.microsoft.com/office/drawing/2014/main" id="{B03CC43B-DDB4-0B4F-A83B-B0281F6B6278}"/>
              </a:ext>
            </a:extLst>
          </p:cNvPr>
          <p:cNvSpPr>
            <a:spLocks noGrp="1"/>
          </p:cNvSpPr>
          <p:nvPr>
            <p:ph idx="1"/>
          </p:nvPr>
        </p:nvSpPr>
        <p:spPr>
          <a:xfrm>
            <a:off x="27237" y="678796"/>
            <a:ext cx="3555548" cy="4092380"/>
          </a:xfrm>
        </p:spPr>
        <p:txBody>
          <a:bodyPr>
            <a:normAutofit/>
          </a:bodyPr>
          <a:lstStyle/>
          <a:p>
            <a:pPr marL="171450" indent="-171450">
              <a:spcBef>
                <a:spcPts val="0"/>
              </a:spcBef>
              <a:spcAft>
                <a:spcPts val="900"/>
              </a:spcAft>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80 proposals submitted</a:t>
            </a:r>
          </a:p>
          <a:p>
            <a:pPr marL="171450" indent="-171450">
              <a:spcBef>
                <a:spcPts val="0"/>
              </a:spcBef>
              <a:spcAft>
                <a:spcPts val="900"/>
              </a:spcAft>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8 grants awarded </a:t>
            </a:r>
          </a:p>
          <a:p>
            <a:pPr marL="171450" indent="-171450">
              <a:lnSpc>
                <a:spcPct val="100000"/>
              </a:lnSpc>
              <a:spcBef>
                <a:spcPts val="0"/>
              </a:spcBef>
              <a:spcAft>
                <a:spcPts val="900"/>
              </a:spcAft>
              <a:buFont typeface="Arial" panose="020B0604020202020204" pitchFamily="34" charset="0"/>
              <a:buChar char="•"/>
            </a:pPr>
            <a:r>
              <a:rPr lang="en-US" alt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Technology Topic Areas:</a:t>
            </a:r>
          </a:p>
          <a:p>
            <a:pPr marL="463550" lvl="1" indent="-339725">
              <a:spcBef>
                <a:spcPts val="0"/>
              </a:spcBef>
              <a:spcAft>
                <a:spcPts val="900"/>
              </a:spcAft>
              <a:buFont typeface="+mj-lt"/>
              <a:buAutoNum type="arabicParenR"/>
            </a:pPr>
            <a:r>
              <a:rPr lang="en-US" sz="1600" dirty="0">
                <a:latin typeface="Helvetica Neue" panose="02000503000000020004" pitchFamily="2" charset="0"/>
                <a:ea typeface="Helvetica Neue" panose="02000503000000020004" pitchFamily="2" charset="0"/>
                <a:cs typeface="Helvetica Neue" panose="02000503000000020004" pitchFamily="2" charset="0"/>
              </a:rPr>
              <a:t>Enhanced Power Generation and Storage </a:t>
            </a:r>
          </a:p>
          <a:p>
            <a:pPr marL="463550" lvl="1" indent="-339725">
              <a:spcBef>
                <a:spcPts val="0"/>
              </a:spcBef>
              <a:spcAft>
                <a:spcPts val="900"/>
              </a:spcAft>
              <a:buFont typeface="+mj-lt"/>
              <a:buAutoNum type="arabicParenR"/>
            </a:pPr>
            <a:r>
              <a:rPr lang="en-US" sz="1600" dirty="0">
                <a:latin typeface="Helvetica Neue" panose="02000503000000020004" pitchFamily="2" charset="0"/>
                <a:ea typeface="Helvetica Neue" panose="02000503000000020004" pitchFamily="2" charset="0"/>
                <a:cs typeface="Helvetica Neue" panose="02000503000000020004" pitchFamily="2" charset="0"/>
              </a:rPr>
              <a:t>Cross-linking Communications Systems </a:t>
            </a:r>
          </a:p>
          <a:p>
            <a:pPr marL="463550" lvl="1" indent="-339725">
              <a:spcBef>
                <a:spcPts val="0"/>
              </a:spcBef>
              <a:spcAft>
                <a:spcPts val="900"/>
              </a:spcAft>
              <a:buFont typeface="+mj-lt"/>
              <a:buAutoNum type="arabicParenR"/>
            </a:pPr>
            <a:r>
              <a:rPr lang="en-US" sz="1600" dirty="0">
                <a:latin typeface="Helvetica Neue" panose="02000503000000020004" pitchFamily="2" charset="0"/>
                <a:ea typeface="Helvetica Neue" panose="02000503000000020004" pitchFamily="2" charset="0"/>
                <a:cs typeface="Helvetica Neue" panose="02000503000000020004" pitchFamily="2" charset="0"/>
              </a:rPr>
              <a:t>Relative Navigation for Multiple Small Spacecraft</a:t>
            </a:r>
          </a:p>
          <a:p>
            <a:pPr marL="463550" lvl="1" indent="-339725">
              <a:spcBef>
                <a:spcPts val="0"/>
              </a:spcBef>
              <a:spcAft>
                <a:spcPts val="900"/>
              </a:spcAft>
              <a:buFont typeface="+mj-lt"/>
              <a:buAutoNum type="arabicParenR"/>
            </a:pPr>
            <a:r>
              <a:rPr lang="en-US" sz="1600" dirty="0">
                <a:latin typeface="Helvetica Neue" panose="02000503000000020004" pitchFamily="2" charset="0"/>
                <a:ea typeface="Helvetica Neue" panose="02000503000000020004" pitchFamily="2" charset="0"/>
                <a:cs typeface="Helvetica Neue" panose="02000503000000020004" pitchFamily="2" charset="0"/>
              </a:rPr>
              <a:t>Instruments and Sensors for Small Spacecraft Science Missions </a:t>
            </a:r>
            <a:endParaRPr lang="en-US" alt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dirty="0"/>
          </a:p>
        </p:txBody>
      </p:sp>
      <p:graphicFrame>
        <p:nvGraphicFramePr>
          <p:cNvPr id="4" name="Content Placeholder 3">
            <a:extLst>
              <a:ext uri="{FF2B5EF4-FFF2-40B4-BE49-F238E27FC236}">
                <a16:creationId xmlns:a16="http://schemas.microsoft.com/office/drawing/2014/main" id="{07F32E20-096A-CD40-A065-86708344B6A3}"/>
              </a:ext>
            </a:extLst>
          </p:cNvPr>
          <p:cNvGraphicFramePr>
            <a:graphicFrameLocks/>
          </p:cNvGraphicFramePr>
          <p:nvPr>
            <p:extLst>
              <p:ext uri="{D42A27DB-BD31-4B8C-83A1-F6EECF244321}">
                <p14:modId xmlns:p14="http://schemas.microsoft.com/office/powerpoint/2010/main" val="7892591"/>
              </p:ext>
            </p:extLst>
          </p:nvPr>
        </p:nvGraphicFramePr>
        <p:xfrm>
          <a:off x="3740727" y="643355"/>
          <a:ext cx="5311565" cy="4476960"/>
        </p:xfrm>
        <a:graphic>
          <a:graphicData uri="http://schemas.openxmlformats.org/drawingml/2006/table">
            <a:tbl>
              <a:tblPr/>
              <a:tblGrid>
                <a:gridCol w="1760989">
                  <a:extLst>
                    <a:ext uri="{9D8B030D-6E8A-4147-A177-3AD203B41FA5}">
                      <a16:colId xmlns:a16="http://schemas.microsoft.com/office/drawing/2014/main" val="1325438159"/>
                    </a:ext>
                  </a:extLst>
                </a:gridCol>
                <a:gridCol w="846315">
                  <a:extLst>
                    <a:ext uri="{9D8B030D-6E8A-4147-A177-3AD203B41FA5}">
                      <a16:colId xmlns:a16="http://schemas.microsoft.com/office/drawing/2014/main" val="3958272160"/>
                    </a:ext>
                  </a:extLst>
                </a:gridCol>
                <a:gridCol w="703131">
                  <a:extLst>
                    <a:ext uri="{9D8B030D-6E8A-4147-A177-3AD203B41FA5}">
                      <a16:colId xmlns:a16="http://schemas.microsoft.com/office/drawing/2014/main" val="3596356321"/>
                    </a:ext>
                  </a:extLst>
                </a:gridCol>
                <a:gridCol w="816133">
                  <a:extLst>
                    <a:ext uri="{9D8B030D-6E8A-4147-A177-3AD203B41FA5}">
                      <a16:colId xmlns:a16="http://schemas.microsoft.com/office/drawing/2014/main" val="623708747"/>
                    </a:ext>
                  </a:extLst>
                </a:gridCol>
                <a:gridCol w="703131">
                  <a:extLst>
                    <a:ext uri="{9D8B030D-6E8A-4147-A177-3AD203B41FA5}">
                      <a16:colId xmlns:a16="http://schemas.microsoft.com/office/drawing/2014/main" val="888541031"/>
                    </a:ext>
                  </a:extLst>
                </a:gridCol>
                <a:gridCol w="481866">
                  <a:extLst>
                    <a:ext uri="{9D8B030D-6E8A-4147-A177-3AD203B41FA5}">
                      <a16:colId xmlns:a16="http://schemas.microsoft.com/office/drawing/2014/main" val="2340070317"/>
                    </a:ext>
                  </a:extLst>
                </a:gridCol>
              </a:tblGrid>
              <a:tr h="145149">
                <a:tc>
                  <a:txBody>
                    <a:bodyPr/>
                    <a:lstStyle/>
                    <a:p>
                      <a:pPr algn="ctr" fontAlgn="ctr"/>
                      <a:r>
                        <a:rPr lang="en-US" sz="900" b="1" i="0" u="none" strike="noStrike">
                          <a:solidFill>
                            <a:srgbClr val="FFFFFF"/>
                          </a:solidFill>
                          <a:effectLst/>
                          <a:latin typeface="Arial" panose="020B0604020202020204" pitchFamily="34" charset="0"/>
                          <a:cs typeface="Arial" panose="020B0604020202020204" pitchFamily="34" charset="0"/>
                        </a:rPr>
                        <a:t>Project</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50000"/>
                      </a:schemeClr>
                    </a:solidFill>
                  </a:tcPr>
                </a:tc>
                <a:tc>
                  <a:txBody>
                    <a:bodyPr/>
                    <a:lstStyle/>
                    <a:p>
                      <a:pPr algn="ctr" fontAlgn="ctr"/>
                      <a:r>
                        <a:rPr lang="en-US" sz="900" b="1" i="0" u="none" strike="noStrike">
                          <a:solidFill>
                            <a:srgbClr val="FFFFFF"/>
                          </a:solidFill>
                          <a:effectLst/>
                          <a:latin typeface="Arial" panose="020B0604020202020204" pitchFamily="34" charset="0"/>
                          <a:cs typeface="Arial" panose="020B0604020202020204" pitchFamily="34" charset="0"/>
                        </a:rPr>
                        <a:t>Topic</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50000"/>
                      </a:schemeClr>
                    </a:solidFill>
                  </a:tcPr>
                </a:tc>
                <a:tc>
                  <a:txBody>
                    <a:bodyPr/>
                    <a:lstStyle/>
                    <a:p>
                      <a:pPr algn="ctr" fontAlgn="ctr"/>
                      <a:r>
                        <a:rPr lang="en-US" sz="900" b="1" i="0" u="none" strike="noStrike">
                          <a:solidFill>
                            <a:srgbClr val="FFFFFF"/>
                          </a:solidFill>
                          <a:effectLst/>
                          <a:latin typeface="Arial" panose="020B0604020202020204" pitchFamily="34" charset="0"/>
                          <a:cs typeface="Arial" panose="020B0604020202020204" pitchFamily="34" charset="0"/>
                        </a:rPr>
                        <a:t>Speaker/PI</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50000"/>
                      </a:schemeClr>
                    </a:solidFill>
                  </a:tcPr>
                </a:tc>
                <a:tc>
                  <a:txBody>
                    <a:bodyPr/>
                    <a:lstStyle/>
                    <a:p>
                      <a:pPr algn="ctr" fontAlgn="ctr"/>
                      <a:r>
                        <a:rPr lang="en-US" sz="900" b="1" i="0" u="none" strike="noStrike">
                          <a:solidFill>
                            <a:srgbClr val="FFFFFF"/>
                          </a:solidFill>
                          <a:effectLst/>
                          <a:latin typeface="Arial" panose="020B0604020202020204" pitchFamily="34" charset="0"/>
                          <a:cs typeface="Arial" panose="020B0604020202020204" pitchFamily="34" charset="0"/>
                        </a:rPr>
                        <a:t>Univ.</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50000"/>
                      </a:schemeClr>
                    </a:solidFill>
                  </a:tcPr>
                </a:tc>
                <a:tc gridSpan="2">
                  <a:txBody>
                    <a:bodyPr/>
                    <a:lstStyle/>
                    <a:p>
                      <a:pPr algn="ctr" fontAlgn="ctr"/>
                      <a:r>
                        <a:rPr lang="en-US" sz="900" b="1" i="0" u="none" strike="noStrike">
                          <a:solidFill>
                            <a:srgbClr val="FFFFFF"/>
                          </a:solidFill>
                          <a:effectLst/>
                          <a:latin typeface="Arial" panose="020B0604020202020204" pitchFamily="34" charset="0"/>
                          <a:cs typeface="Arial" panose="020B0604020202020204" pitchFamily="34" charset="0"/>
                        </a:rPr>
                        <a:t>NASA Support</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50000"/>
                      </a:schemeClr>
                    </a:solidFill>
                  </a:tcPr>
                </a:tc>
                <a:tc hMerge="1">
                  <a:txBody>
                    <a:bodyPr/>
                    <a:lstStyle/>
                    <a:p>
                      <a:pPr algn="ctr" fontAlgn="ctr"/>
                      <a:r>
                        <a:rPr lang="en-US" sz="1200" b="1" i="0" u="none" strike="noStrike">
                          <a:solidFill>
                            <a:srgbClr val="FFFFFF"/>
                          </a:solidFill>
                          <a:effectLst/>
                          <a:latin typeface="Arial" panose="020B0604020202020204" pitchFamily="34" charset="0"/>
                          <a:cs typeface="Arial" panose="020B0604020202020204" pitchFamily="34" charset="0"/>
                        </a:rPr>
                        <a:t>Center</a:t>
                      </a:r>
                    </a:p>
                  </a:txBody>
                  <a:tcPr marL="6573" marR="6573" marT="65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3008508776"/>
                  </a:ext>
                </a:extLst>
              </a:tr>
              <a:tr h="525422">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Highly Integrated THz Receiver Systems for Small Satellite Remote Sensing Applications</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Instrument</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Christopher Groppi</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Arizona Sate University</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Jose Siles</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277124"/>
                  </a:ext>
                </a:extLst>
              </a:tr>
              <a:tr h="525422">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Development of New Low-Resource Magnetometers for Small Satellites</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Instrument</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Mark Moldwin</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Univ. of Mich. Ann Arbor</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Eftyhia Zesta</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GSFC</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293511"/>
                  </a:ext>
                </a:extLst>
              </a:tr>
              <a:tr h="653858">
                <a:tc>
                  <a:txBody>
                    <a:bodyPr/>
                    <a:lstStyle/>
                    <a:p>
                      <a:pPr algn="l" fontAlgn="ctr"/>
                      <a:r>
                        <a:rPr lang="en-US" sz="800" b="0" i="0" u="none" strike="noStrike" dirty="0">
                          <a:solidFill>
                            <a:srgbClr val="000000"/>
                          </a:solidFill>
                          <a:effectLst/>
                          <a:latin typeface="Arial" panose="020B0604020202020204" pitchFamily="34" charset="0"/>
                          <a:cs typeface="Arial" panose="020B0604020202020204" pitchFamily="34" charset="0"/>
                        </a:rPr>
                        <a:t>Precision GNSS-Based Navigation and Timekeeping for Miniaturized Distributed Space Systems</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Navigation</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Simone D'Amico</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Stanford University</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Neerav Shah</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GSFC</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6433640"/>
                  </a:ext>
                </a:extLst>
              </a:tr>
              <a:tr h="525422">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Smoothing Based Relative Navigation &amp; Coded </a:t>
                      </a:r>
                      <a:r>
                        <a:rPr lang="en-US" sz="800" b="0" i="0" u="none" strike="noStrike" err="1">
                          <a:solidFill>
                            <a:srgbClr val="000000"/>
                          </a:solidFill>
                          <a:effectLst/>
                          <a:latin typeface="Arial" panose="020B0604020202020204" pitchFamily="34" charset="0"/>
                          <a:cs typeface="Arial" panose="020B0604020202020204" pitchFamily="34" charset="0"/>
                        </a:rPr>
                        <a:t>Aperature</a:t>
                      </a:r>
                      <a:r>
                        <a:rPr lang="en-US" sz="800" b="0" i="0" u="none" strike="noStrike">
                          <a:solidFill>
                            <a:srgbClr val="000000"/>
                          </a:solidFill>
                          <a:effectLst/>
                          <a:latin typeface="Arial" panose="020B0604020202020204" pitchFamily="34" charset="0"/>
                          <a:cs typeface="Arial" panose="020B0604020202020204" pitchFamily="34" charset="0"/>
                        </a:rPr>
                        <a:t> Imaging</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Navigation</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Alvar Saenz Otero</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Massachusetts Institute of Technology</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Carl Liebe, </a:t>
                      </a:r>
                      <a:br>
                        <a:rPr lang="en-US" sz="800" b="0" i="0" u="none" strike="noStrike">
                          <a:solidFill>
                            <a:srgbClr val="000000"/>
                          </a:solidFill>
                          <a:effectLst/>
                          <a:latin typeface="Arial" panose="020B0604020202020204" pitchFamily="34" charset="0"/>
                          <a:cs typeface="Arial" panose="020B0604020202020204" pitchFamily="34" charset="0"/>
                        </a:rPr>
                      </a:br>
                      <a:r>
                        <a:rPr lang="en-US" sz="800" b="0" i="0" u="none" strike="noStrike">
                          <a:solidFill>
                            <a:srgbClr val="000000"/>
                          </a:solidFill>
                          <a:effectLst/>
                          <a:latin typeface="Arial" panose="020B0604020202020204" pitchFamily="34" charset="0"/>
                          <a:cs typeface="Arial" panose="020B0604020202020204" pitchFamily="34" charset="0"/>
                        </a:rPr>
                        <a:t>Norbert Sigrist</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215526"/>
                  </a:ext>
                </a:extLst>
              </a:tr>
              <a:tr h="653858">
                <a:tc>
                  <a:txBody>
                    <a:bodyPr/>
                    <a:lstStyle/>
                    <a:p>
                      <a:pPr algn="l" fontAlgn="ctr"/>
                      <a:r>
                        <a:rPr lang="en-US" sz="800" b="0" i="0" u="none" strike="noStrike" dirty="0">
                          <a:solidFill>
                            <a:srgbClr val="000000"/>
                          </a:solidFill>
                          <a:effectLst/>
                          <a:latin typeface="Arial" panose="020B0604020202020204" pitchFamily="34" charset="0"/>
                          <a:cs typeface="Arial" panose="020B0604020202020204" pitchFamily="34" charset="0"/>
                        </a:rPr>
                        <a:t>Fast, power efficient pulsed modulators and receivers for space-to-space optical communications</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err="1">
                          <a:solidFill>
                            <a:srgbClr val="000000"/>
                          </a:solidFill>
                          <a:effectLst/>
                          <a:latin typeface="Arial" panose="020B0604020202020204" pitchFamily="34" charset="0"/>
                          <a:cs typeface="Arial" panose="020B0604020202020204" pitchFamily="34" charset="0"/>
                        </a:rPr>
                        <a:t>Comm</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John Conklin</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Univ. of Florida, </a:t>
                      </a:r>
                      <a:r>
                        <a:rPr lang="en-US" sz="800" b="0" i="0" u="none" strike="noStrike" err="1">
                          <a:solidFill>
                            <a:srgbClr val="000000"/>
                          </a:solidFill>
                          <a:effectLst/>
                          <a:latin typeface="Arial" panose="020B0604020202020204" pitchFamily="34" charset="0"/>
                          <a:cs typeface="Arial" panose="020B0604020202020204" pitchFamily="34" charset="0"/>
                        </a:rPr>
                        <a:t>Gainsville</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err="1">
                          <a:solidFill>
                            <a:srgbClr val="000000"/>
                          </a:solidFill>
                          <a:effectLst/>
                          <a:latin typeface="Arial" panose="020B0604020202020204" pitchFamily="34" charset="0"/>
                          <a:cs typeface="Arial" panose="020B0604020202020204" pitchFamily="34" charset="0"/>
                        </a:rPr>
                        <a:t>Belgacem</a:t>
                      </a:r>
                      <a:r>
                        <a:rPr lang="en-US" sz="800" b="0" i="0" u="none" strike="noStrike">
                          <a:solidFill>
                            <a:srgbClr val="000000"/>
                          </a:solidFill>
                          <a:effectLst/>
                          <a:latin typeface="Arial" panose="020B0604020202020204" pitchFamily="34" charset="0"/>
                          <a:cs typeface="Arial" panose="020B0604020202020204" pitchFamily="34" charset="0"/>
                        </a:rPr>
                        <a:t> Jaroux</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ARC</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6565329"/>
                  </a:ext>
                </a:extLst>
              </a:tr>
              <a:tr h="525422">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Development of Lightweight Cubesat with Multifuncitonal Structural Battery Systems</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Power</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Ryan Karkkainen</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Univ. of Miami, Coral Gables</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Luke Roberson</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GRC</a:t>
                      </a:r>
                      <a:r>
                        <a:rPr lang="en-US" sz="800" b="0" i="0" u="none" strike="noStrike" baseline="0">
                          <a:solidFill>
                            <a:srgbClr val="000000"/>
                          </a:solidFill>
                          <a:effectLst/>
                          <a:latin typeface="Arial" panose="020B0604020202020204" pitchFamily="34" charset="0"/>
                          <a:cs typeface="Arial" panose="020B0604020202020204" pitchFamily="34" charset="0"/>
                        </a:rPr>
                        <a:t> </a:t>
                      </a:r>
                      <a:r>
                        <a:rPr lang="en-US" sz="800" b="0" i="0" u="none" strike="noStrike">
                          <a:solidFill>
                            <a:srgbClr val="000000"/>
                          </a:solidFill>
                          <a:effectLst/>
                          <a:latin typeface="Arial" panose="020B0604020202020204" pitchFamily="34" charset="0"/>
                          <a:cs typeface="Arial" panose="020B0604020202020204" pitchFamily="34" charset="0"/>
                        </a:rPr>
                        <a:t>KSC</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8644125"/>
                  </a:ext>
                </a:extLst>
              </a:tr>
              <a:tr h="396985">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Omnidirectional Inter-satellite Optical Communicator</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Cross </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Ozdal Boyraz</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UC Irvine</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Jose Velazco</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7128858"/>
                  </a:ext>
                </a:extLst>
              </a:tr>
              <a:tr h="525422">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Demonstration of a Nano-Enabled Space Power System</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Enhanced Power Gen/Storage</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Ryne Raffaelle</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Rochester Institute of Technology</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Geoffrey Landis</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solidFill>
                            <a:srgbClr val="000000"/>
                          </a:solidFill>
                          <a:effectLst/>
                          <a:latin typeface="Arial" panose="020B0604020202020204" pitchFamily="34" charset="0"/>
                          <a:cs typeface="Arial" panose="020B0604020202020204" pitchFamily="34" charset="0"/>
                        </a:rPr>
                        <a:t>GRC</a:t>
                      </a:r>
                    </a:p>
                  </a:txBody>
                  <a:tcPr marL="68580" marR="68580" marT="68580" marB="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9819144"/>
                  </a:ext>
                </a:extLst>
              </a:tr>
            </a:tbl>
          </a:graphicData>
        </a:graphic>
      </p:graphicFrame>
    </p:spTree>
    <p:extLst>
      <p:ext uri="{BB962C8B-B14F-4D97-AF65-F5344CB8AC3E}">
        <p14:creationId xmlns:p14="http://schemas.microsoft.com/office/powerpoint/2010/main" val="3173126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5CC85-587F-6344-AD8F-72C146E56B6A}"/>
              </a:ext>
            </a:extLst>
          </p:cNvPr>
          <p:cNvSpPr>
            <a:spLocks noGrp="1"/>
          </p:cNvSpPr>
          <p:nvPr>
            <p:ph type="title"/>
          </p:nvPr>
        </p:nvSpPr>
        <p:spPr>
          <a:xfrm>
            <a:off x="301413" y="144755"/>
            <a:ext cx="7886700" cy="370803"/>
          </a:xfrm>
        </p:spPr>
        <p:txBody>
          <a:bodyPr>
            <a:noAutofit/>
          </a:bodyPr>
          <a:lstStyle/>
          <a:p>
            <a:r>
              <a:rPr lang="en-US" sz="2200"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2018</a:t>
            </a:r>
            <a:r>
              <a:rPr lang="en-US" sz="2200" dirty="0">
                <a:latin typeface="Helvetica Neue" panose="02000503000000020004" pitchFamily="2" charset="0"/>
                <a:ea typeface="Helvetica Neue" panose="02000503000000020004" pitchFamily="2" charset="0"/>
                <a:cs typeface="Helvetica Neue" panose="02000503000000020004" pitchFamily="2" charset="0"/>
              </a:rPr>
              <a:t> University </a:t>
            </a:r>
            <a:r>
              <a:rPr lang="en-US" sz="2200" dirty="0" err="1">
                <a:latin typeface="Helvetica Neue" panose="02000503000000020004" pitchFamily="2" charset="0"/>
                <a:ea typeface="Helvetica Neue" panose="02000503000000020004" pitchFamily="2" charset="0"/>
                <a:cs typeface="Helvetica Neue" panose="02000503000000020004" pitchFamily="2" charset="0"/>
              </a:rPr>
              <a:t>SmallSat</a:t>
            </a:r>
            <a:r>
              <a:rPr lang="en-US" sz="2200" dirty="0">
                <a:latin typeface="Helvetica Neue" panose="02000503000000020004" pitchFamily="2" charset="0"/>
                <a:ea typeface="Helvetica Neue" panose="02000503000000020004" pitchFamily="2" charset="0"/>
                <a:cs typeface="Helvetica Neue" panose="02000503000000020004" pitchFamily="2" charset="0"/>
              </a:rPr>
              <a:t> Technology Partnership Cohort</a:t>
            </a:r>
            <a:endParaRPr lang="en-US" sz="2200" b="1" dirty="0"/>
          </a:p>
        </p:txBody>
      </p:sp>
      <p:sp>
        <p:nvSpPr>
          <p:cNvPr id="3" name="Content Placeholder 2">
            <a:extLst>
              <a:ext uri="{FF2B5EF4-FFF2-40B4-BE49-F238E27FC236}">
                <a16:creationId xmlns:a16="http://schemas.microsoft.com/office/drawing/2014/main" id="{30E29F9E-CADE-BC4F-B6D8-F4DF6841B59F}"/>
              </a:ext>
            </a:extLst>
          </p:cNvPr>
          <p:cNvSpPr>
            <a:spLocks noGrp="1"/>
          </p:cNvSpPr>
          <p:nvPr>
            <p:ph idx="1"/>
          </p:nvPr>
        </p:nvSpPr>
        <p:spPr>
          <a:xfrm>
            <a:off x="65162" y="705132"/>
            <a:ext cx="3052112" cy="4180666"/>
          </a:xfrm>
        </p:spPr>
        <p:txBody>
          <a:bodyPr>
            <a:normAutofit fontScale="92500" lnSpcReduction="10000"/>
          </a:bodyPr>
          <a:lstStyle/>
          <a:p>
            <a:pPr marL="171450" indent="-171450">
              <a:spcBef>
                <a:spcPts val="0"/>
              </a:spcBef>
              <a:spcAft>
                <a:spcPts val="900"/>
              </a:spcAft>
              <a:buFont typeface="Arial" panose="020B0604020202020204" pitchFamily="34" charset="0"/>
              <a:buChar char="•"/>
            </a:pPr>
            <a:r>
              <a:rPr lang="en-US" sz="1900" dirty="0">
                <a:latin typeface="Helvetica Neue" panose="02000503000000020004" pitchFamily="2" charset="0"/>
                <a:ea typeface="Helvetica Neue" panose="02000503000000020004" pitchFamily="2" charset="0"/>
                <a:cs typeface="Helvetica Neue" panose="02000503000000020004" pitchFamily="2" charset="0"/>
              </a:rPr>
              <a:t>111</a:t>
            </a:r>
            <a:r>
              <a:rPr lang="en-US" sz="1900"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 </a:t>
            </a:r>
            <a:r>
              <a:rPr lang="en-US" sz="1900" dirty="0">
                <a:latin typeface="Helvetica Neue" panose="02000503000000020004" pitchFamily="2" charset="0"/>
                <a:ea typeface="Helvetica Neue" panose="02000503000000020004" pitchFamily="2" charset="0"/>
                <a:cs typeface="Helvetica Neue" panose="02000503000000020004" pitchFamily="2" charset="0"/>
              </a:rPr>
              <a:t>proposals submitted</a:t>
            </a:r>
          </a:p>
          <a:p>
            <a:pPr marL="171450" indent="-171450">
              <a:spcBef>
                <a:spcPts val="0"/>
              </a:spcBef>
              <a:spcAft>
                <a:spcPts val="900"/>
              </a:spcAft>
              <a:buFont typeface="Arial" panose="020B0604020202020204" pitchFamily="34" charset="0"/>
              <a:buChar char="•"/>
            </a:pPr>
            <a:r>
              <a:rPr lang="en-US" sz="1900" dirty="0">
                <a:latin typeface="Helvetica Neue" panose="02000503000000020004" pitchFamily="2" charset="0"/>
                <a:ea typeface="Helvetica Neue" panose="02000503000000020004" pitchFamily="2" charset="0"/>
                <a:cs typeface="Helvetica Neue" panose="02000503000000020004" pitchFamily="2" charset="0"/>
              </a:rPr>
              <a:t>8 grants awarded </a:t>
            </a:r>
          </a:p>
          <a:p>
            <a:pPr marL="171450" indent="-171450">
              <a:lnSpc>
                <a:spcPct val="100000"/>
              </a:lnSpc>
              <a:spcBef>
                <a:spcPts val="0"/>
              </a:spcBef>
              <a:spcAft>
                <a:spcPts val="900"/>
              </a:spcAft>
              <a:buFont typeface="Arial" panose="020B0604020202020204" pitchFamily="34" charset="0"/>
              <a:buChar char="•"/>
            </a:pPr>
            <a:r>
              <a:rPr lang="en-US" altLang="en-US" sz="19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Technology Topic Areas:</a:t>
            </a:r>
          </a:p>
          <a:p>
            <a:pPr marL="463550" lvl="1" indent="-290513">
              <a:spcBef>
                <a:spcPts val="0"/>
              </a:spcBef>
              <a:spcAft>
                <a:spcPts val="900"/>
              </a:spcAft>
              <a:buFont typeface="+mj-lt"/>
              <a:buAutoNum type="arabicParenR"/>
            </a:pPr>
            <a:r>
              <a:rPr lang="en-US" sz="1700" dirty="0">
                <a:latin typeface="Helvetica Neue" panose="02000503000000020004" pitchFamily="2" charset="0"/>
                <a:ea typeface="Helvetica Neue" panose="02000503000000020004" pitchFamily="2" charset="0"/>
                <a:cs typeface="Helvetica Neue" panose="02000503000000020004" pitchFamily="2" charset="0"/>
              </a:rPr>
              <a:t>Instrument Technologies for Small Spacecraft (including multipoint measurements from multiple </a:t>
            </a:r>
            <a:r>
              <a:rPr lang="en-US" sz="1700" dirty="0" err="1">
                <a:latin typeface="Helvetica Neue" panose="02000503000000020004" pitchFamily="2" charset="0"/>
                <a:ea typeface="Helvetica Neue" panose="02000503000000020004" pitchFamily="2" charset="0"/>
                <a:cs typeface="Helvetica Neue" panose="02000503000000020004" pitchFamily="2" charset="0"/>
              </a:rPr>
              <a:t>SmallSats</a:t>
            </a:r>
            <a:r>
              <a:rPr lang="en-US" sz="1700" dirty="0">
                <a:latin typeface="Helvetica Neue" panose="02000503000000020004" pitchFamily="2" charset="0"/>
                <a:ea typeface="Helvetica Neue" panose="02000503000000020004" pitchFamily="2" charset="0"/>
                <a:cs typeface="Helvetica Neue" panose="02000503000000020004" pitchFamily="2" charset="0"/>
              </a:rPr>
              <a:t>)</a:t>
            </a:r>
          </a:p>
          <a:p>
            <a:pPr marL="463550" lvl="1" indent="-290513">
              <a:spcBef>
                <a:spcPts val="0"/>
              </a:spcBef>
              <a:spcAft>
                <a:spcPts val="900"/>
              </a:spcAft>
              <a:buFont typeface="+mj-lt"/>
              <a:buAutoNum type="arabicParenR"/>
            </a:pPr>
            <a:r>
              <a:rPr lang="en-US" sz="1700" dirty="0">
                <a:latin typeface="Helvetica Neue" panose="02000503000000020004" pitchFamily="2" charset="0"/>
                <a:ea typeface="Helvetica Neue" panose="02000503000000020004" pitchFamily="2" charset="0"/>
                <a:cs typeface="Helvetica Neue" panose="02000503000000020004" pitchFamily="2" charset="0"/>
              </a:rPr>
              <a:t>Technologies that Enable Large Swarms of Small Spacecraft </a:t>
            </a:r>
          </a:p>
          <a:p>
            <a:pPr marL="463550" lvl="1" indent="-290513">
              <a:spcBef>
                <a:spcPts val="0"/>
              </a:spcBef>
              <a:spcAft>
                <a:spcPts val="900"/>
              </a:spcAft>
              <a:buFont typeface="+mj-lt"/>
              <a:buAutoNum type="arabicParenR"/>
            </a:pPr>
            <a:r>
              <a:rPr lang="en-US" sz="1700" dirty="0">
                <a:latin typeface="Helvetica Neue" panose="02000503000000020004" pitchFamily="2" charset="0"/>
                <a:ea typeface="Helvetica Neue" panose="02000503000000020004" pitchFamily="2" charset="0"/>
                <a:cs typeface="Helvetica Neue" panose="02000503000000020004" pitchFamily="2" charset="0"/>
              </a:rPr>
              <a:t>Technologies that Enable Deep Space Small Spacecraft Missions </a:t>
            </a:r>
          </a:p>
          <a:p>
            <a:pPr marL="342900" lvl="1" indent="0">
              <a:buNone/>
            </a:pPr>
            <a:endParaRPr lang="en-US" dirty="0"/>
          </a:p>
        </p:txBody>
      </p:sp>
      <p:graphicFrame>
        <p:nvGraphicFramePr>
          <p:cNvPr id="4" name="Table 3">
            <a:extLst>
              <a:ext uri="{FF2B5EF4-FFF2-40B4-BE49-F238E27FC236}">
                <a16:creationId xmlns:a16="http://schemas.microsoft.com/office/drawing/2014/main" id="{9B8FE4BB-E006-9745-BA30-0AC79EDAD8D9}"/>
              </a:ext>
            </a:extLst>
          </p:cNvPr>
          <p:cNvGraphicFramePr>
            <a:graphicFrameLocks noGrp="1"/>
          </p:cNvGraphicFramePr>
          <p:nvPr>
            <p:extLst>
              <p:ext uri="{D42A27DB-BD31-4B8C-83A1-F6EECF244321}">
                <p14:modId xmlns:p14="http://schemas.microsoft.com/office/powerpoint/2010/main" val="4353830"/>
              </p:ext>
            </p:extLst>
          </p:nvPr>
        </p:nvGraphicFramePr>
        <p:xfrm>
          <a:off x="3233652" y="748781"/>
          <a:ext cx="5863698" cy="4180666"/>
        </p:xfrm>
        <a:graphic>
          <a:graphicData uri="http://schemas.openxmlformats.org/drawingml/2006/table">
            <a:tbl>
              <a:tblPr>
                <a:tableStyleId>{5C22544A-7EE6-4342-B048-85BDC9FD1C3A}</a:tableStyleId>
              </a:tblPr>
              <a:tblGrid>
                <a:gridCol w="2252585">
                  <a:extLst>
                    <a:ext uri="{9D8B030D-6E8A-4147-A177-3AD203B41FA5}">
                      <a16:colId xmlns:a16="http://schemas.microsoft.com/office/drawing/2014/main" val="20001"/>
                    </a:ext>
                  </a:extLst>
                </a:gridCol>
                <a:gridCol w="657163">
                  <a:extLst>
                    <a:ext uri="{9D8B030D-6E8A-4147-A177-3AD203B41FA5}">
                      <a16:colId xmlns:a16="http://schemas.microsoft.com/office/drawing/2014/main" val="2634316873"/>
                    </a:ext>
                  </a:extLst>
                </a:gridCol>
                <a:gridCol w="758745">
                  <a:extLst>
                    <a:ext uri="{9D8B030D-6E8A-4147-A177-3AD203B41FA5}">
                      <a16:colId xmlns:a16="http://schemas.microsoft.com/office/drawing/2014/main" val="20002"/>
                    </a:ext>
                  </a:extLst>
                </a:gridCol>
                <a:gridCol w="802944">
                  <a:extLst>
                    <a:ext uri="{9D8B030D-6E8A-4147-A177-3AD203B41FA5}">
                      <a16:colId xmlns:a16="http://schemas.microsoft.com/office/drawing/2014/main" val="20004"/>
                    </a:ext>
                  </a:extLst>
                </a:gridCol>
                <a:gridCol w="907392">
                  <a:extLst>
                    <a:ext uri="{9D8B030D-6E8A-4147-A177-3AD203B41FA5}">
                      <a16:colId xmlns:a16="http://schemas.microsoft.com/office/drawing/2014/main" val="20005"/>
                    </a:ext>
                  </a:extLst>
                </a:gridCol>
                <a:gridCol w="484869">
                  <a:extLst>
                    <a:ext uri="{9D8B030D-6E8A-4147-A177-3AD203B41FA5}">
                      <a16:colId xmlns:a16="http://schemas.microsoft.com/office/drawing/2014/main" val="2651788068"/>
                    </a:ext>
                  </a:extLst>
                </a:gridCol>
              </a:tblGrid>
              <a:tr h="178212">
                <a:tc>
                  <a:txBody>
                    <a:bodyPr/>
                    <a:lstStyle/>
                    <a:p>
                      <a:pPr algn="ctr" rtl="0" fontAlgn="t"/>
                      <a:r>
                        <a:rPr lang="en-US" sz="900" b="1" u="none" strike="noStrike">
                          <a:solidFill>
                            <a:schemeClr val="bg1"/>
                          </a:solidFill>
                          <a:effectLst/>
                          <a:latin typeface="Arial" panose="020B0604020202020204" pitchFamily="34" charset="0"/>
                          <a:cs typeface="Arial" panose="020B0604020202020204" pitchFamily="34" charset="0"/>
                        </a:rPr>
                        <a:t>Project</a:t>
                      </a:r>
                      <a:endParaRPr lang="en-US" sz="900" b="1" i="0" u="none" strike="noStrike">
                        <a:solidFill>
                          <a:schemeClr val="bg1"/>
                        </a:solidFill>
                        <a:effectLst/>
                        <a:latin typeface="Arial" panose="020B0604020202020204" pitchFamily="34" charset="0"/>
                        <a:cs typeface="Arial" panose="020B0604020202020204" pitchFamily="34" charset="0"/>
                      </a:endParaRP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rtl="0" fontAlgn="t"/>
                      <a:r>
                        <a:rPr lang="en-US" sz="900" b="1" i="0" u="none" strike="noStrike">
                          <a:solidFill>
                            <a:schemeClr val="bg1"/>
                          </a:solidFill>
                          <a:effectLst/>
                          <a:latin typeface="Arial" panose="020B0604020202020204" pitchFamily="34" charset="0"/>
                          <a:cs typeface="Arial" panose="020B0604020202020204" pitchFamily="34" charset="0"/>
                        </a:rPr>
                        <a:t>Topic</a:t>
                      </a: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rtl="0" fontAlgn="t"/>
                      <a:r>
                        <a:rPr lang="en-US" sz="900" b="1" u="none" strike="noStrike">
                          <a:solidFill>
                            <a:schemeClr val="bg1"/>
                          </a:solidFill>
                          <a:effectLst/>
                          <a:latin typeface="Arial" panose="020B0604020202020204" pitchFamily="34" charset="0"/>
                          <a:cs typeface="Arial" panose="020B0604020202020204" pitchFamily="34" charset="0"/>
                        </a:rPr>
                        <a:t>PI</a:t>
                      </a:r>
                      <a:endParaRPr lang="en-US" sz="900" b="1" i="0" u="none" strike="noStrike">
                        <a:solidFill>
                          <a:schemeClr val="bg1"/>
                        </a:solidFill>
                        <a:effectLst/>
                        <a:latin typeface="Arial" panose="020B0604020202020204" pitchFamily="34" charset="0"/>
                        <a:cs typeface="Arial" panose="020B0604020202020204" pitchFamily="34" charset="0"/>
                      </a:endParaRP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rtl="0" fontAlgn="t"/>
                      <a:r>
                        <a:rPr lang="en-US" sz="900" b="1" u="none" strike="noStrike">
                          <a:solidFill>
                            <a:schemeClr val="bg1"/>
                          </a:solidFill>
                          <a:effectLst/>
                          <a:latin typeface="Arial" panose="020B0604020202020204" pitchFamily="34" charset="0"/>
                          <a:cs typeface="Arial" panose="020B0604020202020204" pitchFamily="34" charset="0"/>
                        </a:rPr>
                        <a:t>University</a:t>
                      </a:r>
                      <a:endParaRPr lang="en-US" sz="900" b="1" i="0" u="none" strike="noStrike">
                        <a:solidFill>
                          <a:schemeClr val="bg1"/>
                        </a:solidFill>
                        <a:effectLst/>
                        <a:latin typeface="Arial" panose="020B0604020202020204" pitchFamily="34" charset="0"/>
                        <a:cs typeface="Arial" panose="020B0604020202020204" pitchFamily="34" charset="0"/>
                      </a:endParaRP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gridSpan="2">
                  <a:txBody>
                    <a:bodyPr/>
                    <a:lstStyle/>
                    <a:p>
                      <a:pPr algn="ctr" rtl="0" fontAlgn="t"/>
                      <a:r>
                        <a:rPr lang="en-US" sz="900" b="1" i="0" u="none" strike="noStrike">
                          <a:solidFill>
                            <a:schemeClr val="bg1"/>
                          </a:solidFill>
                          <a:effectLst/>
                          <a:latin typeface="Arial" panose="020B0604020202020204" pitchFamily="34" charset="0"/>
                          <a:cs typeface="Arial" panose="020B0604020202020204" pitchFamily="34" charset="0"/>
                        </a:rPr>
                        <a:t>NASA Support</a:t>
                      </a: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hMerge="1">
                  <a:txBody>
                    <a:bodyPr/>
                    <a:lstStyle/>
                    <a:p>
                      <a:pPr algn="ctr" rtl="0" fontAlgn="t"/>
                      <a:r>
                        <a:rPr lang="en-US" sz="1200" b="1" i="0" u="none" strike="noStrike">
                          <a:solidFill>
                            <a:schemeClr val="bg1"/>
                          </a:solidFill>
                          <a:effectLst/>
                          <a:latin typeface="Arial" panose="020B0604020202020204" pitchFamily="34" charset="0"/>
                          <a:cs typeface="Arial" panose="020B0604020202020204" pitchFamily="34" charset="0"/>
                        </a:rPr>
                        <a:t>Center</a:t>
                      </a:r>
                    </a:p>
                  </a:txBody>
                  <a:tcPr marL="4873" marR="4873" marT="4873"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0000"/>
                  </a:ext>
                </a:extLst>
              </a:tr>
              <a:tr h="405035">
                <a:tc>
                  <a:txBody>
                    <a:bodyPr/>
                    <a:lstStyle/>
                    <a:p>
                      <a:pPr algn="l" rtl="0" fontAlgn="t"/>
                      <a:r>
                        <a:rPr lang="en-US" sz="800" u="none" strike="noStrike">
                          <a:effectLst/>
                          <a:latin typeface="Arial" panose="020B0604020202020204" pitchFamily="34" charset="0"/>
                          <a:cs typeface="Arial" panose="020B0604020202020204" pitchFamily="34" charset="0"/>
                        </a:rPr>
                        <a:t>Autonomous Nanosatellite Swarming using Radio Frequency and Optical Navigation</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b="0" i="0" u="none" strike="noStrike">
                          <a:solidFill>
                            <a:srgbClr val="000000"/>
                          </a:solidFill>
                          <a:effectLst/>
                          <a:latin typeface="Arial" panose="020B0604020202020204" pitchFamily="34" charset="0"/>
                          <a:cs typeface="Arial" panose="020B0604020202020204" pitchFamily="34" charset="0"/>
                        </a:rPr>
                        <a:t>Swarms</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Simone D’Amico</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Stanford</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Charles “Scott” Richey</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ARC</a:t>
                      </a:r>
                    </a:p>
                  </a:txBody>
                  <a:tcPr marL="34290" marR="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05035">
                <a:tc>
                  <a:txBody>
                    <a:bodyPr/>
                    <a:lstStyle/>
                    <a:p>
                      <a:pPr algn="l" rtl="0" fontAlgn="t"/>
                      <a:r>
                        <a:rPr lang="en-US" sz="800" u="none" strike="noStrike">
                          <a:effectLst/>
                          <a:latin typeface="Arial" panose="020B0604020202020204" pitchFamily="34" charset="0"/>
                          <a:cs typeface="Arial" panose="020B0604020202020204" pitchFamily="34" charset="0"/>
                        </a:rPr>
                        <a:t>SPRINT: Scheduling Planning Routing </a:t>
                      </a:r>
                      <a:r>
                        <a:rPr lang="en-US" sz="800" u="none" strike="noStrike" err="1">
                          <a:effectLst/>
                          <a:latin typeface="Arial" panose="020B0604020202020204" pitchFamily="34" charset="0"/>
                          <a:cs typeface="Arial" panose="020B0604020202020204" pitchFamily="34" charset="0"/>
                        </a:rPr>
                        <a:t>Intersatellite</a:t>
                      </a:r>
                      <a:r>
                        <a:rPr lang="en-US" sz="800" u="none" strike="noStrike">
                          <a:effectLst/>
                          <a:latin typeface="Arial" panose="020B0604020202020204" pitchFamily="34" charset="0"/>
                          <a:cs typeface="Arial" panose="020B0604020202020204" pitchFamily="34" charset="0"/>
                        </a:rPr>
                        <a:t> Network Tool</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b="0" i="0" u="none" strike="noStrike">
                          <a:solidFill>
                            <a:srgbClr val="000000"/>
                          </a:solidFill>
                          <a:effectLst/>
                          <a:latin typeface="Arial" panose="020B0604020202020204" pitchFamily="34" charset="0"/>
                          <a:cs typeface="Arial" panose="020B0604020202020204" pitchFamily="34" charset="0"/>
                        </a:rPr>
                        <a:t>Swarms</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Kerri </a:t>
                      </a:r>
                      <a:r>
                        <a:rPr lang="en-US" sz="800" u="none" strike="noStrike" err="1">
                          <a:effectLst/>
                          <a:latin typeface="Arial" panose="020B0604020202020204" pitchFamily="34" charset="0"/>
                          <a:cs typeface="Arial" panose="020B0604020202020204" pitchFamily="34" charset="0"/>
                        </a:rPr>
                        <a:t>Cahoy</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MIT</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Jeremy Frank </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ARC,</a:t>
                      </a:r>
                    </a:p>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GSFC</a:t>
                      </a:r>
                    </a:p>
                  </a:txBody>
                  <a:tcPr marL="34290" marR="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564157">
                <a:tc>
                  <a:txBody>
                    <a:bodyPr/>
                    <a:lstStyle/>
                    <a:p>
                      <a:pPr algn="l" rtl="0" fontAlgn="t"/>
                      <a:r>
                        <a:rPr lang="en-US" sz="800" u="none" strike="noStrike">
                          <a:effectLst/>
                          <a:latin typeface="Arial" panose="020B0604020202020204" pitchFamily="34" charset="0"/>
                          <a:cs typeface="Arial" panose="020B0604020202020204" pitchFamily="34" charset="0"/>
                        </a:rPr>
                        <a:t>Application of Machine-learning Algorithms for On-board Asteroid Shape Model Determination and Spacecraft Navigation</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b="0" i="0" u="none" strike="noStrike">
                          <a:solidFill>
                            <a:srgbClr val="000000"/>
                          </a:solidFill>
                          <a:effectLst/>
                          <a:latin typeface="Arial" panose="020B0604020202020204" pitchFamily="34" charset="0"/>
                          <a:cs typeface="Arial" panose="020B0604020202020204" pitchFamily="34" charset="0"/>
                        </a:rPr>
                        <a:t>Deep Space</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Dante Lauretta</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University of Arizona</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William </a:t>
                      </a:r>
                      <a:r>
                        <a:rPr lang="en-US" sz="800" u="none" strike="noStrike" err="1">
                          <a:effectLst/>
                          <a:latin typeface="Arial" panose="020B0604020202020204" pitchFamily="34" charset="0"/>
                          <a:cs typeface="Arial" panose="020B0604020202020204" pitchFamily="34" charset="0"/>
                        </a:rPr>
                        <a:t>Cutlip</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GSFC</a:t>
                      </a:r>
                    </a:p>
                  </a:txBody>
                  <a:tcPr marL="34290" marR="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647148">
                <a:tc>
                  <a:txBody>
                    <a:bodyPr/>
                    <a:lstStyle/>
                    <a:p>
                      <a:pPr algn="l" rtl="0" fontAlgn="t"/>
                      <a:r>
                        <a:rPr lang="en-US" sz="800" u="none" strike="noStrike" err="1">
                          <a:effectLst/>
                          <a:latin typeface="Arial" panose="020B0604020202020204" pitchFamily="34" charset="0"/>
                          <a:cs typeface="Arial" panose="020B0604020202020204" pitchFamily="34" charset="0"/>
                        </a:rPr>
                        <a:t>Milli-Arcsecond</a:t>
                      </a:r>
                      <a:r>
                        <a:rPr lang="en-US" sz="800" u="none" strike="noStrike">
                          <a:effectLst/>
                          <a:latin typeface="Arial" panose="020B0604020202020204" pitchFamily="34" charset="0"/>
                          <a:cs typeface="Arial" panose="020B0604020202020204" pitchFamily="34" charset="0"/>
                        </a:rPr>
                        <a:t> (MAS) Imaging with </a:t>
                      </a:r>
                      <a:r>
                        <a:rPr lang="en-US" sz="800" u="none" strike="noStrike" err="1">
                          <a:effectLst/>
                          <a:latin typeface="Arial" panose="020B0604020202020204" pitchFamily="34" charset="0"/>
                          <a:cs typeface="Arial" panose="020B0604020202020204" pitchFamily="34" charset="0"/>
                        </a:rPr>
                        <a:t>Smallsat</a:t>
                      </a:r>
                      <a:r>
                        <a:rPr lang="en-US" sz="800" u="none" strike="noStrike">
                          <a:effectLst/>
                          <a:latin typeface="Arial" panose="020B0604020202020204" pitchFamily="34" charset="0"/>
                          <a:cs typeface="Arial" panose="020B0604020202020204" pitchFamily="34" charset="0"/>
                        </a:rPr>
                        <a:t>-Enabled Super-resolution </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b="0" i="0" u="none" strike="noStrike">
                          <a:solidFill>
                            <a:srgbClr val="000000"/>
                          </a:solidFill>
                          <a:effectLst/>
                          <a:latin typeface="Arial" panose="020B0604020202020204" pitchFamily="34" charset="0"/>
                          <a:cs typeface="Arial" panose="020B0604020202020204" pitchFamily="34" charset="0"/>
                        </a:rPr>
                        <a:t>Instruments</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Farzad Kamalabadi</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University Of Illinois, Urbana-Champaign</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u="none" strike="noStrike">
                          <a:effectLst/>
                          <a:latin typeface="Arial" panose="020B0604020202020204" pitchFamily="34" charset="0"/>
                          <a:cs typeface="Arial" panose="020B0604020202020204" pitchFamily="34" charset="0"/>
                        </a:rPr>
                        <a:t>Joseph Davila</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GSFC</a:t>
                      </a:r>
                    </a:p>
                  </a:txBody>
                  <a:tcPr marL="34290" marR="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64157">
                <a:tc>
                  <a:txBody>
                    <a:bodyPr/>
                    <a:lstStyle/>
                    <a:p>
                      <a:pPr algn="l" rtl="0" fontAlgn="t"/>
                      <a:r>
                        <a:rPr lang="en-US" sz="800" u="none" strike="noStrike">
                          <a:effectLst/>
                          <a:latin typeface="Arial" panose="020B0604020202020204" pitchFamily="34" charset="0"/>
                          <a:cs typeface="Arial" panose="020B0604020202020204" pitchFamily="34" charset="0"/>
                        </a:rPr>
                        <a:t>Distributed Attitude Control and Maneuvering for Deep Space </a:t>
                      </a:r>
                      <a:r>
                        <a:rPr lang="en-US" sz="800" u="none" strike="noStrike" err="1">
                          <a:effectLst/>
                          <a:latin typeface="Arial" panose="020B0604020202020204" pitchFamily="34" charset="0"/>
                          <a:cs typeface="Arial" panose="020B0604020202020204" pitchFamily="34" charset="0"/>
                        </a:rPr>
                        <a:t>SmallSats</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b="0" i="0" u="none" strike="noStrike">
                          <a:solidFill>
                            <a:srgbClr val="000000"/>
                          </a:solidFill>
                          <a:effectLst/>
                          <a:latin typeface="Arial" panose="020B0604020202020204" pitchFamily="34" charset="0"/>
                          <a:cs typeface="Arial" panose="020B0604020202020204" pitchFamily="34" charset="0"/>
                        </a:rPr>
                        <a:t>Deep Space</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Alina Alexeenko </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Purdue University</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Khary Parker and Andy Heaton</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GSFC, MSFC</a:t>
                      </a:r>
                    </a:p>
                  </a:txBody>
                  <a:tcPr marL="34290" marR="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405035">
                <a:tc>
                  <a:txBody>
                    <a:bodyPr/>
                    <a:lstStyle/>
                    <a:p>
                      <a:pPr algn="l" rtl="0" fontAlgn="t"/>
                      <a:r>
                        <a:rPr lang="en-US" sz="800" u="none" strike="noStrike">
                          <a:effectLst/>
                          <a:latin typeface="Arial" panose="020B0604020202020204" pitchFamily="34" charset="0"/>
                          <a:cs typeface="Arial" panose="020B0604020202020204" pitchFamily="34" charset="0"/>
                        </a:rPr>
                        <a:t>Active Thermal Architecture for Cryogenic Optical Instruments </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b="0" i="0" u="none" strike="noStrike">
                          <a:solidFill>
                            <a:srgbClr val="000000"/>
                          </a:solidFill>
                          <a:effectLst/>
                          <a:latin typeface="Arial" panose="020B0604020202020204" pitchFamily="34" charset="0"/>
                          <a:cs typeface="Arial" panose="020B0604020202020204" pitchFamily="34" charset="0"/>
                        </a:rPr>
                        <a:t>Instruments</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Charles Swenson</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Utah State</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Ian McKinley</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34290" marR="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405035">
                <a:tc>
                  <a:txBody>
                    <a:bodyPr/>
                    <a:lstStyle/>
                    <a:p>
                      <a:pPr algn="l" rtl="0" fontAlgn="t"/>
                      <a:r>
                        <a:rPr lang="en-US" sz="800" u="none" strike="noStrike">
                          <a:effectLst/>
                          <a:latin typeface="Arial" panose="020B0604020202020204" pitchFamily="34" charset="0"/>
                          <a:cs typeface="Arial" panose="020B0604020202020204" pitchFamily="34" charset="0"/>
                        </a:rPr>
                        <a:t>High Specific-impulse Electrospray Explorer for Deep-space (HiSPEED)</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b="0" i="0" u="none" strike="noStrike" dirty="0">
                          <a:solidFill>
                            <a:srgbClr val="000000"/>
                          </a:solidFill>
                          <a:effectLst/>
                          <a:latin typeface="Arial" panose="020B0604020202020204" pitchFamily="34" charset="0"/>
                          <a:cs typeface="Arial" panose="020B0604020202020204" pitchFamily="34" charset="0"/>
                        </a:rPr>
                        <a:t>Instruments</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Paulo Lozano</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MIT</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Swati Mohan</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34290" marR="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606852">
                <a:tc>
                  <a:txBody>
                    <a:bodyPr/>
                    <a:lstStyle/>
                    <a:p>
                      <a:pPr algn="l" rtl="0" fontAlgn="t"/>
                      <a:r>
                        <a:rPr lang="en-US" sz="800" u="none" strike="noStrike">
                          <a:effectLst/>
                          <a:latin typeface="Arial" panose="020B0604020202020204" pitchFamily="34" charset="0"/>
                          <a:cs typeface="Arial" panose="020B0604020202020204" pitchFamily="34" charset="0"/>
                        </a:rPr>
                        <a:t>Move to Talk, Talk to Move: Tightly Integrated Communication and Controls for Coordinated Swarms of Small Spacecraft</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b="0" i="0" u="none" strike="noStrike">
                          <a:solidFill>
                            <a:srgbClr val="000000"/>
                          </a:solidFill>
                          <a:effectLst/>
                          <a:latin typeface="Arial" panose="020B0604020202020204" pitchFamily="34" charset="0"/>
                          <a:cs typeface="Arial" panose="020B0604020202020204" pitchFamily="34" charset="0"/>
                        </a:rPr>
                        <a:t>Swarms</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Qi Han</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u="none" strike="noStrike">
                          <a:effectLst/>
                          <a:latin typeface="Arial" panose="020B0604020202020204" pitchFamily="34" charset="0"/>
                          <a:cs typeface="Arial" panose="020B0604020202020204" pitchFamily="34" charset="0"/>
                        </a:rPr>
                        <a:t>Colorado School of Mines</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b="0" i="0" u="none" strike="noStrike">
                          <a:solidFill>
                            <a:srgbClr val="000000"/>
                          </a:solidFill>
                          <a:effectLst/>
                          <a:latin typeface="Arial" panose="020B0604020202020204" pitchFamily="34" charset="0"/>
                          <a:cs typeface="Arial" panose="020B0604020202020204" pitchFamily="34" charset="0"/>
                        </a:rPr>
                        <a:t>Jean-Pierre de la Croix</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b="0" i="0" u="none" strike="noStrike" dirty="0">
                          <a:solidFill>
                            <a:srgbClr val="000000"/>
                          </a:solidFill>
                          <a:effectLst/>
                          <a:latin typeface="Arial" panose="020B0604020202020204" pitchFamily="34" charset="0"/>
                          <a:cs typeface="Arial" panose="020B0604020202020204" pitchFamily="34" charset="0"/>
                        </a:rPr>
                        <a:t>JPL</a:t>
                      </a:r>
                    </a:p>
                  </a:txBody>
                  <a:tcPr marL="34290" marR="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033308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5CC85-587F-6344-AD8F-72C146E56B6A}"/>
              </a:ext>
            </a:extLst>
          </p:cNvPr>
          <p:cNvSpPr>
            <a:spLocks noGrp="1"/>
          </p:cNvSpPr>
          <p:nvPr>
            <p:ph type="title"/>
          </p:nvPr>
        </p:nvSpPr>
        <p:spPr>
          <a:xfrm>
            <a:off x="243222" y="128129"/>
            <a:ext cx="7886700" cy="370803"/>
          </a:xfrm>
        </p:spPr>
        <p:txBody>
          <a:bodyPr>
            <a:noAutofit/>
          </a:bodyPr>
          <a:lstStyle/>
          <a:p>
            <a:r>
              <a:rPr lang="en-US" sz="2200"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2020</a:t>
            </a:r>
            <a:r>
              <a:rPr lang="en-US" sz="2200" dirty="0">
                <a:latin typeface="Helvetica Neue" panose="02000503000000020004" pitchFamily="2" charset="0"/>
                <a:ea typeface="Helvetica Neue" panose="02000503000000020004" pitchFamily="2" charset="0"/>
                <a:cs typeface="Helvetica Neue" panose="02000503000000020004" pitchFamily="2" charset="0"/>
              </a:rPr>
              <a:t> University </a:t>
            </a:r>
            <a:r>
              <a:rPr lang="en-US" sz="2200" dirty="0" err="1">
                <a:latin typeface="Helvetica Neue" panose="02000503000000020004" pitchFamily="2" charset="0"/>
                <a:ea typeface="Helvetica Neue" panose="02000503000000020004" pitchFamily="2" charset="0"/>
                <a:cs typeface="Helvetica Neue" panose="02000503000000020004" pitchFamily="2" charset="0"/>
              </a:rPr>
              <a:t>SmallSat</a:t>
            </a:r>
            <a:r>
              <a:rPr lang="en-US" sz="2200" dirty="0">
                <a:latin typeface="Helvetica Neue" panose="02000503000000020004" pitchFamily="2" charset="0"/>
                <a:ea typeface="Helvetica Neue" panose="02000503000000020004" pitchFamily="2" charset="0"/>
                <a:cs typeface="Helvetica Neue" panose="02000503000000020004" pitchFamily="2" charset="0"/>
              </a:rPr>
              <a:t> Technology Partnership Cohort</a:t>
            </a:r>
            <a:endParaRPr lang="en-US" sz="2200" b="1" dirty="0"/>
          </a:p>
        </p:txBody>
      </p:sp>
      <p:sp>
        <p:nvSpPr>
          <p:cNvPr id="3" name="Content Placeholder 2">
            <a:extLst>
              <a:ext uri="{FF2B5EF4-FFF2-40B4-BE49-F238E27FC236}">
                <a16:creationId xmlns:a16="http://schemas.microsoft.com/office/drawing/2014/main" id="{30E29F9E-CADE-BC4F-B6D8-F4DF6841B59F}"/>
              </a:ext>
            </a:extLst>
          </p:cNvPr>
          <p:cNvSpPr>
            <a:spLocks noGrp="1"/>
          </p:cNvSpPr>
          <p:nvPr>
            <p:ph idx="1"/>
          </p:nvPr>
        </p:nvSpPr>
        <p:spPr>
          <a:xfrm>
            <a:off x="73474" y="663569"/>
            <a:ext cx="2919105" cy="3904862"/>
          </a:xfrm>
        </p:spPr>
        <p:txBody>
          <a:bodyPr>
            <a:normAutofit/>
          </a:bodyPr>
          <a:lstStyle/>
          <a:p>
            <a:pPr marL="171450" indent="-171450">
              <a:spcBef>
                <a:spcPts val="0"/>
              </a:spcBef>
              <a:spcAft>
                <a:spcPts val="900"/>
              </a:spcAft>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50 proposals submitted</a:t>
            </a:r>
          </a:p>
          <a:p>
            <a:pPr marL="171450" indent="-171450">
              <a:spcBef>
                <a:spcPts val="0"/>
              </a:spcBef>
              <a:spcAft>
                <a:spcPts val="900"/>
              </a:spcAft>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9 grants awarded </a:t>
            </a:r>
          </a:p>
          <a:p>
            <a:pPr marL="171450" indent="-171450">
              <a:lnSpc>
                <a:spcPct val="100000"/>
              </a:lnSpc>
              <a:spcBef>
                <a:spcPts val="0"/>
              </a:spcBef>
              <a:spcAft>
                <a:spcPts val="900"/>
              </a:spcAft>
              <a:buFont typeface="Arial" panose="020B0604020202020204" pitchFamily="34" charset="0"/>
              <a:buChar char="•"/>
            </a:pPr>
            <a:r>
              <a:rPr lang="en-US" altLang="en-US"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Technology Topic Areas:</a:t>
            </a:r>
          </a:p>
          <a:p>
            <a:pPr marL="463550" lvl="1" indent="-339725">
              <a:spcBef>
                <a:spcPts val="0"/>
              </a:spcBef>
              <a:spcAft>
                <a:spcPts val="900"/>
              </a:spcAft>
              <a:buFont typeface="+mj-lt"/>
              <a:buAutoNum type="arabicParenR"/>
            </a:pP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Lunar Communications and Navigation Network </a:t>
            </a:r>
          </a:p>
          <a:p>
            <a:pPr marL="463550" lvl="1" indent="-339725">
              <a:spcBef>
                <a:spcPts val="0"/>
              </a:spcBef>
              <a:spcAft>
                <a:spcPts val="900"/>
              </a:spcAft>
              <a:buFont typeface="+mj-lt"/>
              <a:buAutoNum type="arabicParenR"/>
            </a:pPr>
            <a:r>
              <a:rPr lang="sv-SE" sz="1600" dirty="0"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Smallsat</a:t>
            </a:r>
            <a:r>
              <a:rPr lang="sv-SE"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r>
              <a:rPr lang="sv-SE" sz="1600" dirty="0"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Propulsion</a:t>
            </a:r>
            <a:r>
              <a:rPr lang="sv-SE"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for Lunar Missions </a:t>
            </a:r>
          </a:p>
          <a:p>
            <a:pPr marL="463550" lvl="1" indent="-339725">
              <a:spcBef>
                <a:spcPts val="0"/>
              </a:spcBef>
              <a:spcAft>
                <a:spcPts val="900"/>
              </a:spcAft>
              <a:buFont typeface="+mj-lt"/>
              <a:buAutoNum type="arabicParenR"/>
            </a:pP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Advanced Electrical Power Subsystem and Thermal Management Technology</a:t>
            </a:r>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p:txBody>
      </p:sp>
      <p:graphicFrame>
        <p:nvGraphicFramePr>
          <p:cNvPr id="4" name="Table 3">
            <a:extLst>
              <a:ext uri="{FF2B5EF4-FFF2-40B4-BE49-F238E27FC236}">
                <a16:creationId xmlns:a16="http://schemas.microsoft.com/office/drawing/2014/main" id="{9B8FE4BB-E006-9745-BA30-0AC79EDAD8D9}"/>
              </a:ext>
            </a:extLst>
          </p:cNvPr>
          <p:cNvGraphicFramePr>
            <a:graphicFrameLocks noGrp="1"/>
          </p:cNvGraphicFramePr>
          <p:nvPr>
            <p:extLst>
              <p:ext uri="{D42A27DB-BD31-4B8C-83A1-F6EECF244321}">
                <p14:modId xmlns:p14="http://schemas.microsoft.com/office/powerpoint/2010/main" val="1005462310"/>
              </p:ext>
            </p:extLst>
          </p:nvPr>
        </p:nvGraphicFramePr>
        <p:xfrm>
          <a:off x="3407420" y="646039"/>
          <a:ext cx="5657492" cy="4468574"/>
        </p:xfrm>
        <a:graphic>
          <a:graphicData uri="http://schemas.openxmlformats.org/drawingml/2006/table">
            <a:tbl>
              <a:tblPr>
                <a:tableStyleId>{5C22544A-7EE6-4342-B048-85BDC9FD1C3A}</a:tableStyleId>
              </a:tblPr>
              <a:tblGrid>
                <a:gridCol w="2265028">
                  <a:extLst>
                    <a:ext uri="{9D8B030D-6E8A-4147-A177-3AD203B41FA5}">
                      <a16:colId xmlns:a16="http://schemas.microsoft.com/office/drawing/2014/main" val="20001"/>
                    </a:ext>
                  </a:extLst>
                </a:gridCol>
                <a:gridCol w="704675">
                  <a:extLst>
                    <a:ext uri="{9D8B030D-6E8A-4147-A177-3AD203B41FA5}">
                      <a16:colId xmlns:a16="http://schemas.microsoft.com/office/drawing/2014/main" val="2634316873"/>
                    </a:ext>
                  </a:extLst>
                </a:gridCol>
                <a:gridCol w="541090">
                  <a:extLst>
                    <a:ext uri="{9D8B030D-6E8A-4147-A177-3AD203B41FA5}">
                      <a16:colId xmlns:a16="http://schemas.microsoft.com/office/drawing/2014/main" val="20002"/>
                    </a:ext>
                  </a:extLst>
                </a:gridCol>
                <a:gridCol w="1069596">
                  <a:extLst>
                    <a:ext uri="{9D8B030D-6E8A-4147-A177-3AD203B41FA5}">
                      <a16:colId xmlns:a16="http://schemas.microsoft.com/office/drawing/2014/main" val="20004"/>
                    </a:ext>
                  </a:extLst>
                </a:gridCol>
                <a:gridCol w="661847">
                  <a:extLst>
                    <a:ext uri="{9D8B030D-6E8A-4147-A177-3AD203B41FA5}">
                      <a16:colId xmlns:a16="http://schemas.microsoft.com/office/drawing/2014/main" val="20005"/>
                    </a:ext>
                  </a:extLst>
                </a:gridCol>
                <a:gridCol w="415256">
                  <a:extLst>
                    <a:ext uri="{9D8B030D-6E8A-4147-A177-3AD203B41FA5}">
                      <a16:colId xmlns:a16="http://schemas.microsoft.com/office/drawing/2014/main" val="2651788068"/>
                    </a:ext>
                  </a:extLst>
                </a:gridCol>
              </a:tblGrid>
              <a:tr h="157380">
                <a:tc>
                  <a:txBody>
                    <a:bodyPr/>
                    <a:lstStyle/>
                    <a:p>
                      <a:pPr algn="ctr" rtl="0" fontAlgn="t"/>
                      <a:r>
                        <a:rPr lang="en-US" sz="900" b="1" u="none" strike="noStrike">
                          <a:solidFill>
                            <a:schemeClr val="bg1"/>
                          </a:solidFill>
                          <a:effectLst/>
                          <a:latin typeface="Arial" panose="020B0604020202020204" pitchFamily="34" charset="0"/>
                          <a:cs typeface="Arial" panose="020B0604020202020204" pitchFamily="34" charset="0"/>
                        </a:rPr>
                        <a:t>Project</a:t>
                      </a:r>
                      <a:endParaRPr lang="en-US" sz="900" b="1" i="0" u="none" strike="noStrike">
                        <a:solidFill>
                          <a:schemeClr val="bg1"/>
                        </a:solidFill>
                        <a:effectLst/>
                        <a:latin typeface="Arial" panose="020B0604020202020204" pitchFamily="34" charset="0"/>
                        <a:cs typeface="Arial" panose="020B0604020202020204" pitchFamily="34" charset="0"/>
                      </a:endParaRP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rtl="0" fontAlgn="t"/>
                      <a:r>
                        <a:rPr lang="en-US" sz="900" b="1" i="0" u="none" strike="noStrike">
                          <a:solidFill>
                            <a:schemeClr val="bg1"/>
                          </a:solidFill>
                          <a:effectLst/>
                          <a:latin typeface="Arial" panose="020B0604020202020204" pitchFamily="34" charset="0"/>
                          <a:cs typeface="Arial" panose="020B0604020202020204" pitchFamily="34" charset="0"/>
                        </a:rPr>
                        <a:t>Topic</a:t>
                      </a: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rtl="0" fontAlgn="t"/>
                      <a:r>
                        <a:rPr lang="en-US" sz="900" b="1" u="none" strike="noStrike">
                          <a:solidFill>
                            <a:schemeClr val="bg1"/>
                          </a:solidFill>
                          <a:effectLst/>
                          <a:latin typeface="Arial" panose="020B0604020202020204" pitchFamily="34" charset="0"/>
                          <a:cs typeface="Arial" panose="020B0604020202020204" pitchFamily="34" charset="0"/>
                        </a:rPr>
                        <a:t>PI</a:t>
                      </a:r>
                      <a:endParaRPr lang="en-US" sz="900" b="1" i="0" u="none" strike="noStrike">
                        <a:solidFill>
                          <a:schemeClr val="bg1"/>
                        </a:solidFill>
                        <a:effectLst/>
                        <a:latin typeface="Arial" panose="020B0604020202020204" pitchFamily="34" charset="0"/>
                        <a:cs typeface="Arial" panose="020B0604020202020204" pitchFamily="34" charset="0"/>
                      </a:endParaRP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rtl="0" fontAlgn="t"/>
                      <a:r>
                        <a:rPr lang="en-US" sz="900" b="1" u="none" strike="noStrike">
                          <a:solidFill>
                            <a:schemeClr val="bg1"/>
                          </a:solidFill>
                          <a:effectLst/>
                          <a:latin typeface="Arial" panose="020B0604020202020204" pitchFamily="34" charset="0"/>
                          <a:cs typeface="Arial" panose="020B0604020202020204" pitchFamily="34" charset="0"/>
                        </a:rPr>
                        <a:t>University</a:t>
                      </a:r>
                      <a:endParaRPr lang="en-US" sz="900" b="1" i="0" u="none" strike="noStrike">
                        <a:solidFill>
                          <a:schemeClr val="bg1"/>
                        </a:solidFill>
                        <a:effectLst/>
                        <a:latin typeface="Arial" panose="020B0604020202020204" pitchFamily="34" charset="0"/>
                        <a:cs typeface="Arial" panose="020B0604020202020204" pitchFamily="34" charset="0"/>
                      </a:endParaRP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gridSpan="2">
                  <a:txBody>
                    <a:bodyPr/>
                    <a:lstStyle/>
                    <a:p>
                      <a:pPr algn="ctr" rtl="0" fontAlgn="t"/>
                      <a:r>
                        <a:rPr lang="en-US" sz="900" b="1" i="0" u="none" strike="noStrike">
                          <a:solidFill>
                            <a:schemeClr val="bg1"/>
                          </a:solidFill>
                          <a:effectLst/>
                          <a:latin typeface="Arial" panose="020B0604020202020204" pitchFamily="34" charset="0"/>
                          <a:cs typeface="Arial" panose="020B0604020202020204" pitchFamily="34" charset="0"/>
                        </a:rPr>
                        <a:t>NASA Support</a:t>
                      </a: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hMerge="1">
                  <a:txBody>
                    <a:bodyPr/>
                    <a:lstStyle/>
                    <a:p>
                      <a:pPr algn="ctr" rtl="0" fontAlgn="t"/>
                      <a:r>
                        <a:rPr lang="en-US" sz="1200" b="1" i="0" u="none" strike="noStrike">
                          <a:solidFill>
                            <a:schemeClr val="bg1"/>
                          </a:solidFill>
                          <a:effectLst/>
                          <a:latin typeface="Arial" panose="020B0604020202020204" pitchFamily="34" charset="0"/>
                          <a:cs typeface="Arial" panose="020B0604020202020204" pitchFamily="34" charset="0"/>
                        </a:rPr>
                        <a:t>Center</a:t>
                      </a:r>
                    </a:p>
                  </a:txBody>
                  <a:tcPr marL="4873" marR="4873" marT="4873"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0000"/>
                  </a:ext>
                </a:extLst>
              </a:tr>
              <a:tr h="667703">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Flat Panel Phased Array Antennas with Two Simultaneous Steerable Beams utilizing 5G Ka-Band Silicon RFICs for Tx/Rx Communications between 6U Small Satellite and Lunar surface, Gateway and Earth</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b="0" i="0" u="none" strike="noStrike">
                          <a:solidFill>
                            <a:srgbClr val="000000"/>
                          </a:solidFill>
                          <a:effectLst/>
                          <a:latin typeface="Arial" panose="020B0604020202020204" pitchFamily="34" charset="0"/>
                          <a:cs typeface="Arial" panose="020B0604020202020204" pitchFamily="34" charset="0"/>
                        </a:rPr>
                        <a:t>Lunar Comm/Nav Network</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Satish Sharma</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San Diego State University</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James Nessel</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GRC</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57689">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3-D Printed Hybrid Propulsion Solutions for SmallSat Lunar Landing and Sample Return</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b="0" i="0" u="none" strike="noStrike">
                          <a:solidFill>
                            <a:srgbClr val="000000"/>
                          </a:solidFill>
                          <a:effectLst/>
                          <a:latin typeface="Arial" panose="020B0604020202020204" pitchFamily="34" charset="0"/>
                          <a:cs typeface="Arial" panose="020B0604020202020204" pitchFamily="34" charset="0"/>
                        </a:rPr>
                        <a:t>Propulsion</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Stephen Whitmore</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Utah State University</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George Story</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MSFC</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6243">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A high-precision continuous-time PNT compact module for the LunaNet small spacecraft</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Lunar Comm/ Nav Network</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Chee Wei Wong</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University of California, Los Angeles</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Andrey Matsko</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93433">
                <a:tc>
                  <a:txBody>
                    <a:bodyPr/>
                    <a:lstStyle/>
                    <a:p>
                      <a:pPr algn="l" rtl="0" fontAlgn="ctr"/>
                      <a:r>
                        <a:rPr lang="en-US" sz="800" b="0" i="0" u="none" strike="noStrike" dirty="0">
                          <a:solidFill>
                            <a:srgbClr val="000000"/>
                          </a:solidFill>
                          <a:effectLst/>
                          <a:latin typeface="Arial" panose="020B0604020202020204" pitchFamily="34" charset="0"/>
                          <a:cs typeface="Arial" panose="020B0604020202020204" pitchFamily="34" charset="0"/>
                        </a:rPr>
                        <a:t>Variable Specific Impulse Electrospray Thrusters for </a:t>
                      </a:r>
                      <a:r>
                        <a:rPr lang="en-US" sz="800" b="0" i="0" u="none" strike="noStrike" dirty="0" err="1">
                          <a:solidFill>
                            <a:srgbClr val="000000"/>
                          </a:solidFill>
                          <a:effectLst/>
                          <a:latin typeface="Arial" panose="020B0604020202020204" pitchFamily="34" charset="0"/>
                          <a:cs typeface="Arial" panose="020B0604020202020204" pitchFamily="34" charset="0"/>
                        </a:rPr>
                        <a:t>Smallsat</a:t>
                      </a:r>
                      <a:r>
                        <a:rPr lang="en-US" sz="800" b="0" i="0" u="none" strike="noStrike" dirty="0">
                          <a:solidFill>
                            <a:srgbClr val="000000"/>
                          </a:solidFill>
                          <a:effectLst/>
                          <a:latin typeface="Arial" panose="020B0604020202020204" pitchFamily="34" charset="0"/>
                          <a:cs typeface="Arial" panose="020B0604020202020204" pitchFamily="34" charset="0"/>
                        </a:rPr>
                        <a:t> Propulsion</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b="0" i="0" u="none" strike="noStrike">
                          <a:solidFill>
                            <a:srgbClr val="000000"/>
                          </a:solidFill>
                          <a:effectLst/>
                          <a:latin typeface="Arial" panose="020B0604020202020204" pitchFamily="34" charset="0"/>
                          <a:cs typeface="Arial" panose="020B0604020202020204" pitchFamily="34" charset="0"/>
                        </a:rPr>
                        <a:t>Propulsion</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Manuel Gamero-Castano</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University of California, Irvine</a:t>
                      </a:r>
                      <a:br>
                        <a:rPr lang="en-US" sz="800" b="0" i="0" u="none" strike="noStrike">
                          <a:solidFill>
                            <a:srgbClr val="000000"/>
                          </a:solidFill>
                          <a:effectLst/>
                          <a:latin typeface="Arial" panose="020B0604020202020204" pitchFamily="34" charset="0"/>
                          <a:cs typeface="Arial" panose="020B0604020202020204" pitchFamily="34" charset="0"/>
                        </a:rPr>
                      </a:br>
                      <a:r>
                        <a:rPr lang="en-US" sz="800" b="0" i="0" u="none" strike="noStrike">
                          <a:solidFill>
                            <a:srgbClr val="000000"/>
                          </a:solidFill>
                          <a:effectLst/>
                          <a:latin typeface="Arial" panose="020B0604020202020204" pitchFamily="34" charset="0"/>
                          <a:cs typeface="Arial" panose="020B0604020202020204" pitchFamily="34" charset="0"/>
                        </a:rPr>
                        <a:t>(supported by California Polytechnic State University, San Luis Obispo)</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John Ziemer</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98210">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An Additively Manufactured Deployable Radiator with Oscillating Heat Pipes (AMDROHP) to Enable High Power Lunar CubeSats</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b="0" i="0" u="none" strike="noStrike">
                          <a:solidFill>
                            <a:srgbClr val="000000"/>
                          </a:solidFill>
                          <a:effectLst/>
                          <a:latin typeface="Arial" panose="020B0604020202020204" pitchFamily="34" charset="0"/>
                          <a:cs typeface="Arial" panose="020B0604020202020204" pitchFamily="34" charset="0"/>
                        </a:rPr>
                        <a:t>Power/ Thermal Management</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Yen Kuo</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California State University, Los Angeles</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Benjamin Furst</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445770">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Deployable Optical Receiver Aperture for Lunar Communications and Navigation</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Lunar Comm/Nav Network</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Daniel Jacobs</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Arizona State University</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Lin Yi</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57689">
                <a:tc>
                  <a:txBody>
                    <a:bodyPr/>
                    <a:lstStyle/>
                    <a:p>
                      <a:pPr algn="l" rtl="0" fontAlgn="ctr"/>
                      <a:r>
                        <a:rPr lang="en-US" sz="800" b="0" i="0" u="none" strike="noStrike" dirty="0">
                          <a:solidFill>
                            <a:srgbClr val="000000"/>
                          </a:solidFill>
                          <a:effectLst/>
                          <a:latin typeface="Arial" panose="020B0604020202020204" pitchFamily="34" charset="0"/>
                          <a:cs typeface="Arial" panose="020B0604020202020204" pitchFamily="34" charset="0"/>
                        </a:rPr>
                        <a:t>On-Orbit Demonstration of Surface Feature-Based Navigation and Timing</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Lunar Comm/ Nav Network</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Brandon Jones</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University of Texas, Austin</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Christopher D'Souza</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JSC</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58214">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A Small Satellite Lunar Communications and Navigation System</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Lunar Comm/ Nav Network</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Scott Palo</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University of Colorado, Boulder</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Mazen Shihabi</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41624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800">
                          <a:latin typeface="Arial" panose="020B0604020202020204" pitchFamily="34" charset="0"/>
                          <a:cs typeface="Arial" panose="020B0604020202020204" pitchFamily="34" charset="0"/>
                        </a:rPr>
                        <a:t>Lunar Missions Enabled by Chemical-Electrospray Propulsion</a:t>
                      </a:r>
                    </a:p>
                    <a:p>
                      <a:pPr algn="l" rtl="0" fontAlgn="ct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r>
                        <a:rPr lang="en-US" sz="800" b="0" i="0" u="none" strike="noStrike">
                          <a:solidFill>
                            <a:srgbClr val="000000"/>
                          </a:solidFill>
                          <a:effectLst/>
                          <a:latin typeface="Arial" panose="020B0604020202020204" pitchFamily="34" charset="0"/>
                          <a:cs typeface="Arial" panose="020B0604020202020204" pitchFamily="34" charset="0"/>
                        </a:rPr>
                        <a:t>Propulsion</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Joshua Rovey</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University Of Illinois, Urbana-Champaign</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Thomas Liu</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dirty="0">
                          <a:solidFill>
                            <a:srgbClr val="000000"/>
                          </a:solidFill>
                          <a:effectLst/>
                          <a:latin typeface="Arial" panose="020B0604020202020204" pitchFamily="34" charset="0"/>
                          <a:cs typeface="Arial" panose="020B0604020202020204" pitchFamily="34" charset="0"/>
                        </a:rPr>
                        <a:t>GRC, GSFC</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39077"/>
                  </a:ext>
                </a:extLst>
              </a:tr>
            </a:tbl>
          </a:graphicData>
        </a:graphic>
      </p:graphicFrame>
    </p:spTree>
    <p:extLst>
      <p:ext uri="{BB962C8B-B14F-4D97-AF65-F5344CB8AC3E}">
        <p14:creationId xmlns:p14="http://schemas.microsoft.com/office/powerpoint/2010/main" val="573806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5CC85-587F-6344-AD8F-72C146E56B6A}"/>
              </a:ext>
            </a:extLst>
          </p:cNvPr>
          <p:cNvSpPr>
            <a:spLocks noGrp="1"/>
          </p:cNvSpPr>
          <p:nvPr>
            <p:ph type="title"/>
          </p:nvPr>
        </p:nvSpPr>
        <p:spPr>
          <a:xfrm>
            <a:off x="284787" y="119816"/>
            <a:ext cx="7886700" cy="370803"/>
          </a:xfrm>
        </p:spPr>
        <p:txBody>
          <a:bodyPr>
            <a:noAutofit/>
          </a:bodyPr>
          <a:lstStyle/>
          <a:p>
            <a:r>
              <a:rPr lang="en-US" sz="2200"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2023</a:t>
            </a:r>
            <a:r>
              <a:rPr lang="en-US" sz="2200" dirty="0">
                <a:latin typeface="Helvetica Neue" panose="02000503000000020004" pitchFamily="2" charset="0"/>
                <a:ea typeface="Helvetica Neue" panose="02000503000000020004" pitchFamily="2" charset="0"/>
                <a:cs typeface="Helvetica Neue" panose="02000503000000020004" pitchFamily="2" charset="0"/>
              </a:rPr>
              <a:t> University </a:t>
            </a:r>
            <a:r>
              <a:rPr lang="en-US" sz="2200" dirty="0" err="1">
                <a:latin typeface="Helvetica Neue" panose="02000503000000020004" pitchFamily="2" charset="0"/>
                <a:ea typeface="Helvetica Neue" panose="02000503000000020004" pitchFamily="2" charset="0"/>
                <a:cs typeface="Helvetica Neue" panose="02000503000000020004" pitchFamily="2" charset="0"/>
              </a:rPr>
              <a:t>SmallSat</a:t>
            </a:r>
            <a:r>
              <a:rPr lang="en-US" sz="2200" dirty="0">
                <a:latin typeface="Helvetica Neue" panose="02000503000000020004" pitchFamily="2" charset="0"/>
                <a:ea typeface="Helvetica Neue" panose="02000503000000020004" pitchFamily="2" charset="0"/>
                <a:cs typeface="Helvetica Neue" panose="02000503000000020004" pitchFamily="2" charset="0"/>
              </a:rPr>
              <a:t> Technology Partnership Cohort</a:t>
            </a:r>
            <a:endParaRPr lang="en-US" sz="2200" b="1" dirty="0"/>
          </a:p>
        </p:txBody>
      </p:sp>
      <p:sp>
        <p:nvSpPr>
          <p:cNvPr id="3" name="Content Placeholder 2">
            <a:extLst>
              <a:ext uri="{FF2B5EF4-FFF2-40B4-BE49-F238E27FC236}">
                <a16:creationId xmlns:a16="http://schemas.microsoft.com/office/drawing/2014/main" id="{30E29F9E-CADE-BC4F-B6D8-F4DF6841B59F}"/>
              </a:ext>
            </a:extLst>
          </p:cNvPr>
          <p:cNvSpPr>
            <a:spLocks noGrp="1"/>
          </p:cNvSpPr>
          <p:nvPr>
            <p:ph idx="1"/>
          </p:nvPr>
        </p:nvSpPr>
        <p:spPr>
          <a:xfrm>
            <a:off x="-8313" y="703797"/>
            <a:ext cx="3233651" cy="4331635"/>
          </a:xfrm>
        </p:spPr>
        <p:txBody>
          <a:bodyPr>
            <a:normAutofit fontScale="92500" lnSpcReduction="20000"/>
          </a:bodyPr>
          <a:lstStyle/>
          <a:p>
            <a:pPr marL="285750" indent="-285750">
              <a:spcBef>
                <a:spcPts val="0"/>
              </a:spcBef>
              <a:spcAft>
                <a:spcPts val="900"/>
              </a:spcAft>
              <a:buFont typeface="Arial" panose="020B0604020202020204" pitchFamily="34" charset="0"/>
              <a:buChar char="•"/>
            </a:pPr>
            <a:r>
              <a:rPr lang="en-US" sz="1700" dirty="0">
                <a:latin typeface="Helvetica Neue" panose="02000503000000020004" pitchFamily="2" charset="0"/>
                <a:ea typeface="Helvetica Neue" panose="02000503000000020004" pitchFamily="2" charset="0"/>
                <a:cs typeface="Helvetica Neue" panose="02000503000000020004" pitchFamily="2" charset="0"/>
              </a:rPr>
              <a:t>62 Preliminary Proposals submitted</a:t>
            </a:r>
          </a:p>
          <a:p>
            <a:pPr marL="285750" indent="-285750">
              <a:spcBef>
                <a:spcPts val="0"/>
              </a:spcBef>
              <a:spcAft>
                <a:spcPts val="900"/>
              </a:spcAft>
              <a:buFont typeface="Arial" panose="020B0604020202020204" pitchFamily="34" charset="0"/>
              <a:buChar char="•"/>
            </a:pPr>
            <a:r>
              <a:rPr lang="en-US" sz="1700" dirty="0">
                <a:latin typeface="Helvetica Neue" panose="02000503000000020004" pitchFamily="2" charset="0"/>
                <a:ea typeface="Helvetica Neue" panose="02000503000000020004" pitchFamily="2" charset="0"/>
                <a:cs typeface="Helvetica Neue" panose="02000503000000020004" pitchFamily="2" charset="0"/>
              </a:rPr>
              <a:t>17 full proposals submitted</a:t>
            </a:r>
          </a:p>
          <a:p>
            <a:pPr marL="285750" indent="-285750">
              <a:spcBef>
                <a:spcPts val="0"/>
              </a:spcBef>
              <a:spcAft>
                <a:spcPts val="900"/>
              </a:spcAft>
              <a:buFont typeface="Arial" panose="020B0604020202020204" pitchFamily="34" charset="0"/>
              <a:buChar char="•"/>
            </a:pPr>
            <a:r>
              <a:rPr lang="en-US" sz="1700" dirty="0">
                <a:latin typeface="Helvetica Neue" panose="02000503000000020004" pitchFamily="2" charset="0"/>
                <a:ea typeface="Helvetica Neue" panose="02000503000000020004" pitchFamily="2" charset="0"/>
                <a:cs typeface="Helvetica Neue" panose="02000503000000020004" pitchFamily="2" charset="0"/>
              </a:rPr>
              <a:t>8 grants awarded </a:t>
            </a:r>
          </a:p>
          <a:p>
            <a:pPr marL="285750" indent="-285750">
              <a:lnSpc>
                <a:spcPct val="100000"/>
              </a:lnSpc>
              <a:spcBef>
                <a:spcPts val="0"/>
              </a:spcBef>
              <a:spcAft>
                <a:spcPts val="900"/>
              </a:spcAft>
              <a:buFont typeface="Arial" panose="020B0604020202020204" pitchFamily="34" charset="0"/>
              <a:buChar char="•"/>
            </a:pPr>
            <a:r>
              <a:rPr lang="en-US" altLang="en-US" sz="17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Technology Topic Areas:</a:t>
            </a:r>
          </a:p>
          <a:p>
            <a:pPr marL="463550" lvl="1" indent="-339725">
              <a:spcBef>
                <a:spcPts val="0"/>
              </a:spcBef>
              <a:spcAft>
                <a:spcPts val="900"/>
              </a:spcAft>
              <a:buFont typeface="+mj-lt"/>
              <a:buAutoNum type="arabicParenR"/>
            </a:pP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Earth- and Global Navigation Satellite System-Independent Position Navigation and Timing for Small Spacecraft​</a:t>
            </a:r>
          </a:p>
          <a:p>
            <a:pPr marL="463550" lvl="1" indent="-339725">
              <a:spcBef>
                <a:spcPts val="0"/>
              </a:spcBef>
              <a:spcAft>
                <a:spcPts val="900"/>
              </a:spcAft>
              <a:buFont typeface="+mj-lt"/>
              <a:buAutoNum type="arabicParenR"/>
            </a:pP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Edge Computing and Machine-Learning Architectures, Software, Platforms, and Devices for Small Spacecraft​ </a:t>
            </a:r>
          </a:p>
          <a:p>
            <a:pPr marL="463550" lvl="1" indent="-339725">
              <a:spcBef>
                <a:spcPts val="0"/>
              </a:spcBef>
              <a:spcAft>
                <a:spcPts val="900"/>
              </a:spcAft>
              <a:buFont typeface="+mj-lt"/>
              <a:buAutoNum type="arabicParenR"/>
            </a:pP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High Specific Power Systems and Thermal Control for Small Spacecraft​ </a:t>
            </a:r>
            <a:endParaRPr lang="en-US" alt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342900" lvl="1" indent="0">
              <a:buNone/>
            </a:pPr>
            <a:endParaRPr lang="en-US" dirty="0"/>
          </a:p>
        </p:txBody>
      </p:sp>
      <p:graphicFrame>
        <p:nvGraphicFramePr>
          <p:cNvPr id="4" name="Table 3">
            <a:extLst>
              <a:ext uri="{FF2B5EF4-FFF2-40B4-BE49-F238E27FC236}">
                <a16:creationId xmlns:a16="http://schemas.microsoft.com/office/drawing/2014/main" id="{9B8FE4BB-E006-9745-BA30-0AC79EDAD8D9}"/>
              </a:ext>
            </a:extLst>
          </p:cNvPr>
          <p:cNvGraphicFramePr>
            <a:graphicFrameLocks noGrp="1"/>
          </p:cNvGraphicFramePr>
          <p:nvPr>
            <p:extLst>
              <p:ext uri="{D42A27DB-BD31-4B8C-83A1-F6EECF244321}">
                <p14:modId xmlns:p14="http://schemas.microsoft.com/office/powerpoint/2010/main" val="3013645447"/>
              </p:ext>
            </p:extLst>
          </p:nvPr>
        </p:nvGraphicFramePr>
        <p:xfrm>
          <a:off x="3233651" y="662665"/>
          <a:ext cx="5860010" cy="4175343"/>
        </p:xfrm>
        <a:graphic>
          <a:graphicData uri="http://schemas.openxmlformats.org/drawingml/2006/table">
            <a:tbl>
              <a:tblPr>
                <a:tableStyleId>{5C22544A-7EE6-4342-B048-85BDC9FD1C3A}</a:tableStyleId>
              </a:tblPr>
              <a:tblGrid>
                <a:gridCol w="2346108">
                  <a:extLst>
                    <a:ext uri="{9D8B030D-6E8A-4147-A177-3AD203B41FA5}">
                      <a16:colId xmlns:a16="http://schemas.microsoft.com/office/drawing/2014/main" val="20001"/>
                    </a:ext>
                  </a:extLst>
                </a:gridCol>
                <a:gridCol w="729900">
                  <a:extLst>
                    <a:ext uri="{9D8B030D-6E8A-4147-A177-3AD203B41FA5}">
                      <a16:colId xmlns:a16="http://schemas.microsoft.com/office/drawing/2014/main" val="2634316873"/>
                    </a:ext>
                  </a:extLst>
                </a:gridCol>
                <a:gridCol w="560459">
                  <a:extLst>
                    <a:ext uri="{9D8B030D-6E8A-4147-A177-3AD203B41FA5}">
                      <a16:colId xmlns:a16="http://schemas.microsoft.com/office/drawing/2014/main" val="20002"/>
                    </a:ext>
                  </a:extLst>
                </a:gridCol>
                <a:gridCol w="1109402">
                  <a:extLst>
                    <a:ext uri="{9D8B030D-6E8A-4147-A177-3AD203B41FA5}">
                      <a16:colId xmlns:a16="http://schemas.microsoft.com/office/drawing/2014/main" val="20004"/>
                    </a:ext>
                  </a:extLst>
                </a:gridCol>
                <a:gridCol w="684020">
                  <a:extLst>
                    <a:ext uri="{9D8B030D-6E8A-4147-A177-3AD203B41FA5}">
                      <a16:colId xmlns:a16="http://schemas.microsoft.com/office/drawing/2014/main" val="20005"/>
                    </a:ext>
                  </a:extLst>
                </a:gridCol>
                <a:gridCol w="430121">
                  <a:extLst>
                    <a:ext uri="{9D8B030D-6E8A-4147-A177-3AD203B41FA5}">
                      <a16:colId xmlns:a16="http://schemas.microsoft.com/office/drawing/2014/main" val="2651788068"/>
                    </a:ext>
                  </a:extLst>
                </a:gridCol>
              </a:tblGrid>
              <a:tr h="177595">
                <a:tc>
                  <a:txBody>
                    <a:bodyPr/>
                    <a:lstStyle/>
                    <a:p>
                      <a:pPr algn="ctr" rtl="0" fontAlgn="t"/>
                      <a:r>
                        <a:rPr lang="en-US" sz="900" b="1" u="none" strike="noStrike">
                          <a:solidFill>
                            <a:schemeClr val="bg1"/>
                          </a:solidFill>
                          <a:effectLst/>
                          <a:latin typeface="Arial" panose="020B0604020202020204" pitchFamily="34" charset="0"/>
                          <a:cs typeface="Arial" panose="020B0604020202020204" pitchFamily="34" charset="0"/>
                        </a:rPr>
                        <a:t>Project</a:t>
                      </a:r>
                      <a:endParaRPr lang="en-US" sz="900" b="1" i="0" u="none" strike="noStrike">
                        <a:solidFill>
                          <a:schemeClr val="bg1"/>
                        </a:solidFill>
                        <a:effectLst/>
                        <a:latin typeface="Arial" panose="020B0604020202020204" pitchFamily="34" charset="0"/>
                        <a:cs typeface="Arial" panose="020B0604020202020204" pitchFamily="34" charset="0"/>
                      </a:endParaRP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rtl="0" fontAlgn="t"/>
                      <a:r>
                        <a:rPr lang="en-US" sz="900" b="1" i="0" u="none" strike="noStrike">
                          <a:solidFill>
                            <a:schemeClr val="bg1"/>
                          </a:solidFill>
                          <a:effectLst/>
                          <a:latin typeface="Arial" panose="020B0604020202020204" pitchFamily="34" charset="0"/>
                          <a:cs typeface="Arial" panose="020B0604020202020204" pitchFamily="34" charset="0"/>
                        </a:rPr>
                        <a:t>Topic</a:t>
                      </a: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rtl="0" fontAlgn="t"/>
                      <a:r>
                        <a:rPr lang="en-US" sz="900" b="1" u="none" strike="noStrike">
                          <a:solidFill>
                            <a:schemeClr val="bg1"/>
                          </a:solidFill>
                          <a:effectLst/>
                          <a:latin typeface="Arial" panose="020B0604020202020204" pitchFamily="34" charset="0"/>
                          <a:cs typeface="Arial" panose="020B0604020202020204" pitchFamily="34" charset="0"/>
                        </a:rPr>
                        <a:t>PI</a:t>
                      </a:r>
                      <a:endParaRPr lang="en-US" sz="900" b="1" i="0" u="none" strike="noStrike">
                        <a:solidFill>
                          <a:schemeClr val="bg1"/>
                        </a:solidFill>
                        <a:effectLst/>
                        <a:latin typeface="Arial" panose="020B0604020202020204" pitchFamily="34" charset="0"/>
                        <a:cs typeface="Arial" panose="020B0604020202020204" pitchFamily="34" charset="0"/>
                      </a:endParaRP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rtl="0" fontAlgn="t"/>
                      <a:r>
                        <a:rPr lang="en-US" sz="900" b="1" u="none" strike="noStrike">
                          <a:solidFill>
                            <a:schemeClr val="bg1"/>
                          </a:solidFill>
                          <a:effectLst/>
                          <a:latin typeface="Arial" panose="020B0604020202020204" pitchFamily="34" charset="0"/>
                          <a:cs typeface="Arial" panose="020B0604020202020204" pitchFamily="34" charset="0"/>
                        </a:rPr>
                        <a:t>University</a:t>
                      </a:r>
                      <a:endParaRPr lang="en-US" sz="900" b="1" i="0" u="none" strike="noStrike">
                        <a:solidFill>
                          <a:schemeClr val="bg1"/>
                        </a:solidFill>
                        <a:effectLst/>
                        <a:latin typeface="Arial" panose="020B0604020202020204" pitchFamily="34" charset="0"/>
                        <a:cs typeface="Arial" panose="020B0604020202020204" pitchFamily="34" charset="0"/>
                      </a:endParaRP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gridSpan="2">
                  <a:txBody>
                    <a:bodyPr/>
                    <a:lstStyle/>
                    <a:p>
                      <a:pPr algn="ctr" rtl="0" fontAlgn="t"/>
                      <a:r>
                        <a:rPr lang="en-US" sz="900" b="1" i="0" u="none" strike="noStrike">
                          <a:solidFill>
                            <a:schemeClr val="bg1"/>
                          </a:solidFill>
                          <a:effectLst/>
                          <a:latin typeface="Arial" panose="020B0604020202020204" pitchFamily="34" charset="0"/>
                          <a:cs typeface="Arial" panose="020B0604020202020204" pitchFamily="34" charset="0"/>
                        </a:rPr>
                        <a:t>NASA Support</a:t>
                      </a:r>
                    </a:p>
                  </a:txBody>
                  <a:tcPr marL="3655" marR="3655" marT="3655"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hMerge="1">
                  <a:txBody>
                    <a:bodyPr/>
                    <a:lstStyle/>
                    <a:p>
                      <a:pPr algn="ctr" rtl="0" fontAlgn="t"/>
                      <a:r>
                        <a:rPr lang="en-US" sz="1200" b="1" i="0" u="none" strike="noStrike">
                          <a:solidFill>
                            <a:schemeClr val="bg1"/>
                          </a:solidFill>
                          <a:effectLst/>
                          <a:latin typeface="Arial" panose="020B0604020202020204" pitchFamily="34" charset="0"/>
                          <a:cs typeface="Arial" panose="020B0604020202020204" pitchFamily="34" charset="0"/>
                        </a:rPr>
                        <a:t>Center</a:t>
                      </a:r>
                    </a:p>
                  </a:txBody>
                  <a:tcPr marL="4873" marR="4873" marT="4873"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0000"/>
                  </a:ext>
                </a:extLst>
              </a:tr>
              <a:tr h="384665">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An Autonomous Optical Navigation Instrument for Deep Space Exploration​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b="0" i="0" u="none" strike="noStrike">
                          <a:solidFill>
                            <a:srgbClr val="000000"/>
                          </a:solidFill>
                          <a:effectLst/>
                          <a:latin typeface="Arial" panose="020B0604020202020204" pitchFamily="34" charset="0"/>
                          <a:cs typeface="Arial" panose="020B0604020202020204" pitchFamily="34" charset="0"/>
                        </a:rPr>
                        <a:t>Navigation/ PNT</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John Christian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Georgia Institute of Technology</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Rebecca Inman</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JSC</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47635">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Deep Space PNT Instrument (DESPINA)​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b="0" i="0" u="none" strike="noStrike">
                          <a:solidFill>
                            <a:srgbClr val="000000"/>
                          </a:solidFill>
                          <a:effectLst/>
                          <a:latin typeface="Arial" panose="020B0604020202020204" pitchFamily="34" charset="0"/>
                          <a:cs typeface="Arial" panose="020B0604020202020204" pitchFamily="34" charset="0"/>
                        </a:rPr>
                        <a:t>Navigation/ PNT</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err="1">
                          <a:solidFill>
                            <a:srgbClr val="000000"/>
                          </a:solidFill>
                          <a:effectLst/>
                          <a:latin typeface="Arial" panose="020B0604020202020204" pitchFamily="34" charset="0"/>
                          <a:cs typeface="Arial" panose="020B0604020202020204" pitchFamily="34" charset="0"/>
                        </a:rPr>
                        <a:t>Demoz</a:t>
                      </a:r>
                      <a:r>
                        <a:rPr lang="en-US" sz="800" b="0" i="0" u="none" strike="noStrike">
                          <a:solidFill>
                            <a:srgbClr val="000000"/>
                          </a:solidFill>
                          <a:effectLst/>
                          <a:latin typeface="Arial" panose="020B0604020202020204" pitchFamily="34" charset="0"/>
                          <a:cs typeface="Arial" panose="020B0604020202020204" pitchFamily="34" charset="0"/>
                        </a:rPr>
                        <a:t> </a:t>
                      </a:r>
                      <a:r>
                        <a:rPr lang="en-US" sz="800" b="0" i="0" u="none" strike="noStrike" err="1">
                          <a:solidFill>
                            <a:srgbClr val="000000"/>
                          </a:solidFill>
                          <a:effectLst/>
                          <a:latin typeface="Arial" panose="020B0604020202020204" pitchFamily="34" charset="0"/>
                          <a:cs typeface="Arial" panose="020B0604020202020204" pitchFamily="34" charset="0"/>
                        </a:rPr>
                        <a:t>Gebre-Egziabher</a:t>
                      </a:r>
                      <a:r>
                        <a:rPr lang="en-US" sz="800" b="0" i="0" u="none" strike="noStrike">
                          <a:solidFill>
                            <a:srgbClr val="000000"/>
                          </a:solidFill>
                          <a:effectLst/>
                          <a:latin typeface="Arial" panose="020B0604020202020204" pitchFamily="34" charset="0"/>
                          <a:cs typeface="Arial" panose="020B0604020202020204" pitchFamily="34" charset="0"/>
                        </a:rPr>
                        <a:t>​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University Of Minnesota</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Marc Murbach</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ARC</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33486">
                <a:tc>
                  <a:txBody>
                    <a:bodyPr/>
                    <a:lstStyle/>
                    <a:p>
                      <a:pPr algn="l" rtl="0" fontAlgn="ctr"/>
                      <a:r>
                        <a:rPr lang="en-US" sz="800" b="0" i="0" u="none" strike="noStrike" err="1">
                          <a:solidFill>
                            <a:srgbClr val="000000"/>
                          </a:solidFill>
                          <a:effectLst/>
                          <a:latin typeface="Arial" panose="020B0604020202020204" pitchFamily="34" charset="0"/>
                          <a:cs typeface="Arial" panose="020B0604020202020204" pitchFamily="34" charset="0"/>
                        </a:rPr>
                        <a:t>Ultrastable</a:t>
                      </a:r>
                      <a:r>
                        <a:rPr lang="en-US" sz="800" b="0" i="0" u="none" strike="noStrike">
                          <a:solidFill>
                            <a:srgbClr val="000000"/>
                          </a:solidFill>
                          <a:effectLst/>
                          <a:latin typeface="Arial" panose="020B0604020202020204" pitchFamily="34" charset="0"/>
                          <a:cs typeface="Arial" panose="020B0604020202020204" pitchFamily="34" charset="0"/>
                        </a:rPr>
                        <a:t> </a:t>
                      </a:r>
                      <a:r>
                        <a:rPr lang="en-US" sz="800" b="0" i="0" u="none" strike="noStrike" err="1">
                          <a:solidFill>
                            <a:srgbClr val="000000"/>
                          </a:solidFill>
                          <a:effectLst/>
                          <a:latin typeface="Arial" panose="020B0604020202020204" pitchFamily="34" charset="0"/>
                          <a:cs typeface="Arial" panose="020B0604020202020204" pitchFamily="34" charset="0"/>
                        </a:rPr>
                        <a:t>microphotonic</a:t>
                      </a:r>
                      <a:r>
                        <a:rPr lang="en-US" sz="800" b="0" i="0" u="none" strike="noStrike">
                          <a:solidFill>
                            <a:srgbClr val="000000"/>
                          </a:solidFill>
                          <a:effectLst/>
                          <a:latin typeface="Arial" panose="020B0604020202020204" pitchFamily="34" charset="0"/>
                          <a:cs typeface="Arial" panose="020B0604020202020204" pitchFamily="34" charset="0"/>
                        </a:rPr>
                        <a:t> clocks for a Cislunar small spacecraft​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Navigation/ PNT</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Kerry Vahala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California Institute of Technology​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Andrey Matsko</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535784">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SCALES: Spacecraft Compartmentalized Autonomous Learning and Edge-computing System​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t"/>
                      <a:r>
                        <a:rPr lang="en-US" sz="800" b="0" i="0" u="none" strike="noStrike">
                          <a:solidFill>
                            <a:srgbClr val="000000"/>
                          </a:solidFill>
                          <a:effectLst/>
                          <a:latin typeface="Arial" panose="020B0604020202020204" pitchFamily="34" charset="0"/>
                          <a:cs typeface="Arial" panose="020B0604020202020204" pitchFamily="34" charset="0"/>
                        </a:rPr>
                        <a:t>Edge Computing/ ML </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Phyllis Nelson​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California State Polytechnic University Pomona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Jeffery Levison</a:t>
                      </a:r>
                    </a:p>
                    <a:p>
                      <a:pPr algn="l" fontAlgn="ct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18060">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Low-power Array for CubeSat Edge Computing Architecture, Algorithms and Applications​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Edge Computing/ ML </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Charles Swenson​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Utah State University​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Joe Casas and </a:t>
                      </a:r>
                    </a:p>
                    <a:p>
                      <a:pPr marL="0" marR="0" lvl="0" indent="0" algn="l" defTabSz="914400" rtl="0" eaLnBrk="1" fontAlgn="ctr"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Scott </a:t>
                      </a:r>
                      <a:r>
                        <a:rPr lang="en-US" sz="800" b="0" i="0" u="none" strike="noStrike" err="1">
                          <a:solidFill>
                            <a:srgbClr val="000000"/>
                          </a:solidFill>
                          <a:effectLst/>
                          <a:latin typeface="Arial" panose="020B0604020202020204" pitchFamily="34" charset="0"/>
                          <a:cs typeface="Arial" panose="020B0604020202020204" pitchFamily="34" charset="0"/>
                        </a:rPr>
                        <a:t>Tashakkor</a:t>
                      </a:r>
                      <a:endParaRPr lang="en-US" sz="800" b="0" i="0" u="none" strike="noStrike">
                        <a:solidFill>
                          <a:srgbClr val="000000"/>
                        </a:solidFill>
                        <a:effectLst/>
                        <a:latin typeface="Arial" panose="020B0604020202020204" pitchFamily="34" charset="0"/>
                        <a:cs typeface="Arial" panose="020B0604020202020204" pitchFamily="34" charset="0"/>
                      </a:endParaRPr>
                    </a:p>
                    <a:p>
                      <a:pPr algn="l" fontAlgn="ct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MSFC</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582848">
                <a:tc>
                  <a:txBody>
                    <a:bodyPr/>
                    <a:lstStyle/>
                    <a:p>
                      <a:pPr algn="l" rtl="0" fontAlgn="ctr"/>
                      <a:r>
                        <a:rPr lang="en-US" sz="800" b="0" i="0" u="none" strike="noStrike" dirty="0" err="1">
                          <a:solidFill>
                            <a:srgbClr val="000000"/>
                          </a:solidFill>
                          <a:effectLst/>
                          <a:latin typeface="Arial" panose="020B0604020202020204" pitchFamily="34" charset="0"/>
                          <a:cs typeface="Arial" panose="020B0604020202020204" pitchFamily="34" charset="0"/>
                        </a:rPr>
                        <a:t>SmallSat</a:t>
                      </a:r>
                      <a:r>
                        <a:rPr lang="en-US" sz="800" b="0" i="0" u="none" strike="noStrike" dirty="0">
                          <a:solidFill>
                            <a:srgbClr val="000000"/>
                          </a:solidFill>
                          <a:effectLst/>
                          <a:latin typeface="Arial" panose="020B0604020202020204" pitchFamily="34" charset="0"/>
                          <a:cs typeface="Arial" panose="020B0604020202020204" pitchFamily="34" charset="0"/>
                        </a:rPr>
                        <a:t> Steward: Autonomous Online Learning and Planning for Safe Inspection of Cislunar Stations​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Edge Computing/ ML </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Oliver Jia-Richards</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University Of Michigan, Ann Arbor​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Keenan Albee and David Sternberg</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JPL</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447635">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Passive thermally deployed shape-memory alloy heat-pipe radiators for high-intensity small spacecraft​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Power/ Thermal</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Alexander Rattner​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Pennsylvania State University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William </a:t>
                      </a:r>
                      <a:r>
                        <a:rPr lang="en-US" sz="800" b="0" i="0" u="none" strike="noStrike" err="1">
                          <a:solidFill>
                            <a:srgbClr val="000000"/>
                          </a:solidFill>
                          <a:effectLst/>
                          <a:latin typeface="Arial" panose="020B0604020202020204" pitchFamily="34" charset="0"/>
                          <a:cs typeface="Arial" panose="020B0604020202020204" pitchFamily="34" charset="0"/>
                        </a:rPr>
                        <a:t>Sixel</a:t>
                      </a:r>
                      <a:r>
                        <a:rPr lang="en-US" sz="800" b="0" i="0" u="none" strike="noStrike">
                          <a:solidFill>
                            <a:srgbClr val="000000"/>
                          </a:solidFill>
                          <a:effectLst/>
                          <a:latin typeface="Arial" panose="020B0604020202020204" pitchFamily="34" charset="0"/>
                          <a:cs typeface="Arial" panose="020B0604020202020204" pitchFamily="34" charset="0"/>
                        </a:rPr>
                        <a:t> and Bilal </a:t>
                      </a:r>
                      <a:r>
                        <a:rPr lang="en-US" sz="800" b="0" i="0" u="none" strike="noStrike" err="1">
                          <a:solidFill>
                            <a:srgbClr val="000000"/>
                          </a:solidFill>
                          <a:effectLst/>
                          <a:latin typeface="Arial" panose="020B0604020202020204" pitchFamily="34" charset="0"/>
                          <a:cs typeface="Arial" panose="020B0604020202020204" pitchFamily="34" charset="0"/>
                        </a:rPr>
                        <a:t>Bomani</a:t>
                      </a: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GRC</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447635">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Passively Deployed Radial Radiator for Transfer and Rejection of CubeSat Waste Heat​</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a:solidFill>
                            <a:srgbClr val="000000"/>
                          </a:solidFill>
                          <a:effectLst/>
                          <a:latin typeface="Arial" panose="020B0604020202020204" pitchFamily="34" charset="0"/>
                          <a:cs typeface="Arial" panose="020B0604020202020204" pitchFamily="34" charset="0"/>
                        </a:rPr>
                        <a:t>Power/ Thermal</a:t>
                      </a:r>
                    </a:p>
                  </a:txBody>
                  <a:tcPr marL="34290" marR="365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err="1">
                          <a:solidFill>
                            <a:srgbClr val="000000"/>
                          </a:solidFill>
                          <a:effectLst/>
                          <a:latin typeface="Arial" panose="020B0604020202020204" pitchFamily="34" charset="0"/>
                          <a:cs typeface="Arial" panose="020B0604020202020204" pitchFamily="34" charset="0"/>
                        </a:rPr>
                        <a:t>Rydge</a:t>
                      </a:r>
                      <a:r>
                        <a:rPr lang="en-US" sz="800" b="0" i="0" u="none" strike="noStrike">
                          <a:solidFill>
                            <a:srgbClr val="000000"/>
                          </a:solidFill>
                          <a:effectLst/>
                          <a:latin typeface="Arial" panose="020B0604020202020204" pitchFamily="34" charset="0"/>
                          <a:cs typeface="Arial" panose="020B0604020202020204" pitchFamily="34" charset="0"/>
                        </a:rPr>
                        <a:t> Mulford​ </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University Of Dayton </a:t>
                      </a:r>
                    </a:p>
                    <a:p>
                      <a:pPr algn="l" rtl="0" fontAlgn="ctr"/>
                      <a:r>
                        <a:rPr lang="en-US" sz="800" b="0" i="0" u="none" strike="noStrike">
                          <a:solidFill>
                            <a:srgbClr val="000000"/>
                          </a:solidFill>
                          <a:effectLst/>
                          <a:latin typeface="Arial" panose="020B0604020202020204" pitchFamily="34" charset="0"/>
                          <a:cs typeface="Arial" panose="020B0604020202020204" pitchFamily="34" charset="0"/>
                        </a:rPr>
                        <a:t>(supported by Brigham Young University)</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800" b="0" i="0" u="none" strike="noStrike">
                          <a:solidFill>
                            <a:srgbClr val="000000"/>
                          </a:solidFill>
                          <a:effectLst/>
                          <a:latin typeface="Arial" panose="020B0604020202020204" pitchFamily="34" charset="0"/>
                          <a:cs typeface="Arial" panose="020B0604020202020204" pitchFamily="34" charset="0"/>
                        </a:rPr>
                        <a:t>Franklin Robinson</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800" b="0" i="0" u="none" strike="noStrike" dirty="0">
                          <a:solidFill>
                            <a:srgbClr val="000000"/>
                          </a:solidFill>
                          <a:effectLst/>
                          <a:latin typeface="Arial" panose="020B0604020202020204" pitchFamily="34" charset="0"/>
                          <a:cs typeface="Arial" panose="020B0604020202020204" pitchFamily="34" charset="0"/>
                        </a:rPr>
                        <a:t>GSFC</a:t>
                      </a:r>
                    </a:p>
                  </a:txBody>
                  <a:tcPr marL="4763" marR="4763" marT="4763"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899490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hidden="1">
            <a:extLst>
              <a:ext uri="{FF2B5EF4-FFF2-40B4-BE49-F238E27FC236}">
                <a16:creationId xmlns:a16="http://schemas.microsoft.com/office/drawing/2014/main" id="{C2C3141A-E8BD-7C09-E259-8B2CE0211099}"/>
              </a:ext>
            </a:extLst>
          </p:cNvPr>
          <p:cNvSpPr>
            <a:spLocks noGrp="1"/>
          </p:cNvSpPr>
          <p:nvPr>
            <p:ph type="sldNum" sz="quarter" idx="4"/>
          </p:nvPr>
        </p:nvSpPr>
        <p:spPr/>
        <p:txBody>
          <a:bodyPr/>
          <a:lstStyle/>
          <a:p>
            <a:pPr>
              <a:spcAft>
                <a:spcPts val="600"/>
              </a:spcAft>
            </a:pPr>
            <a:fld id="{919F2107-1728-CF4B-B9CE-67131BF22805}" type="slidenum">
              <a:rPr lang="en-US" smtClean="0"/>
              <a:pPr>
                <a:spcAft>
                  <a:spcPts val="600"/>
                </a:spcAft>
              </a:pPr>
              <a:t>32</a:t>
            </a:fld>
            <a:endParaRPr lang="en-US"/>
          </a:p>
        </p:txBody>
      </p:sp>
      <p:pic>
        <p:nvPicPr>
          <p:cNvPr id="4" name="Picture 3" descr="A poster of planets and sun&#10;&#10;Description automatically generated with medium confidence">
            <a:extLst>
              <a:ext uri="{FF2B5EF4-FFF2-40B4-BE49-F238E27FC236}">
                <a16:creationId xmlns:a16="http://schemas.microsoft.com/office/drawing/2014/main" id="{7B6E6F4B-866D-C821-FBCA-221027C9A068}"/>
              </a:ext>
            </a:extLst>
          </p:cNvPr>
          <p:cNvPicPr>
            <a:picLocks noChangeAspect="1"/>
          </p:cNvPicPr>
          <p:nvPr/>
        </p:nvPicPr>
        <p:blipFill>
          <a:blip r:embed="rId2"/>
          <a:stretch>
            <a:fillRect/>
          </a:stretch>
        </p:blipFill>
        <p:spPr>
          <a:xfrm>
            <a:off x="0" y="-1"/>
            <a:ext cx="9265920" cy="5212080"/>
          </a:xfrm>
          <a:prstGeom prst="rect">
            <a:avLst/>
          </a:prstGeom>
        </p:spPr>
      </p:pic>
    </p:spTree>
    <p:extLst>
      <p:ext uri="{BB962C8B-B14F-4D97-AF65-F5344CB8AC3E}">
        <p14:creationId xmlns:p14="http://schemas.microsoft.com/office/powerpoint/2010/main" val="3917540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415C0AC-2CAE-1BDD-52B6-D8A58FAA9B45}"/>
              </a:ext>
            </a:extLst>
          </p:cNvPr>
          <p:cNvSpPr txBox="1"/>
          <p:nvPr/>
        </p:nvSpPr>
        <p:spPr>
          <a:xfrm>
            <a:off x="827803" y="4244268"/>
            <a:ext cx="2225449" cy="577081"/>
          </a:xfrm>
          <a:prstGeom prst="rect">
            <a:avLst/>
          </a:prstGeom>
          <a:noFill/>
        </p:spPr>
        <p:txBody>
          <a:bodyPr wrap="square">
            <a:spAutoFit/>
          </a:bodyPr>
          <a:lstStyle/>
          <a:p>
            <a:pPr defTabSz="685800">
              <a:defRPr/>
            </a:pPr>
            <a:r>
              <a:rPr lang="en-US" sz="1050" dirty="0">
                <a:latin typeface="Helvetica" pitchFamily="2" charset="0"/>
              </a:rPr>
              <a:t>Learn more about NASA’s critical technology needs at </a:t>
            </a:r>
          </a:p>
          <a:p>
            <a:pPr defTabSz="685800">
              <a:defRPr/>
            </a:pPr>
            <a:r>
              <a:rPr lang="en-US" sz="1050" dirty="0">
                <a:latin typeface="Helvetica" pitchFamily="2" charset="0"/>
                <a:hlinkClick r:id="rId3">
                  <a:extLst>
                    <a:ext uri="{A12FA001-AC4F-418D-AE19-62706E023703}">
                      <ahyp:hlinkClr xmlns:ahyp="http://schemas.microsoft.com/office/drawing/2018/hyperlinkcolor" val="tx"/>
                    </a:ext>
                  </a:extLst>
                </a:hlinkClick>
              </a:rPr>
              <a:t>techport.nasa.gov/framework</a:t>
            </a:r>
            <a:r>
              <a:rPr lang="en-US" sz="1050" dirty="0">
                <a:latin typeface="Helvetica" pitchFamily="2" charset="0"/>
              </a:rPr>
              <a:t>  </a:t>
            </a:r>
          </a:p>
        </p:txBody>
      </p:sp>
      <p:sp>
        <p:nvSpPr>
          <p:cNvPr id="17" name="TextBox 16">
            <a:extLst>
              <a:ext uri="{FF2B5EF4-FFF2-40B4-BE49-F238E27FC236}">
                <a16:creationId xmlns:a16="http://schemas.microsoft.com/office/drawing/2014/main" id="{C412B6BD-C134-B0AB-BAF8-38951CD78669}"/>
              </a:ext>
            </a:extLst>
          </p:cNvPr>
          <p:cNvSpPr txBox="1"/>
          <p:nvPr/>
        </p:nvSpPr>
        <p:spPr>
          <a:xfrm>
            <a:off x="7783461" y="4934620"/>
            <a:ext cx="1360539" cy="184666"/>
          </a:xfrm>
          <a:prstGeom prst="rect">
            <a:avLst/>
          </a:prstGeom>
          <a:noFill/>
        </p:spPr>
        <p:txBody>
          <a:bodyPr wrap="square" rtlCol="0">
            <a:spAutoFit/>
          </a:bodyPr>
          <a:lstStyle/>
          <a:p>
            <a:pPr algn="r" defTabSz="685800">
              <a:defRPr/>
            </a:pPr>
            <a:r>
              <a:rPr lang="en-US" sz="600">
                <a:solidFill>
                  <a:srgbClr val="FFFFFF"/>
                </a:solidFill>
                <a:latin typeface="Helvetica" pitchFamily="2" charset="0"/>
              </a:rPr>
              <a:t>Credits: ???</a:t>
            </a:r>
          </a:p>
        </p:txBody>
      </p:sp>
      <p:sp>
        <p:nvSpPr>
          <p:cNvPr id="6" name="TextBox 5">
            <a:extLst>
              <a:ext uri="{FF2B5EF4-FFF2-40B4-BE49-F238E27FC236}">
                <a16:creationId xmlns:a16="http://schemas.microsoft.com/office/drawing/2014/main" id="{59C81E48-C21D-8865-0888-C31C50B142F0}"/>
              </a:ext>
            </a:extLst>
          </p:cNvPr>
          <p:cNvSpPr txBox="1"/>
          <p:nvPr/>
        </p:nvSpPr>
        <p:spPr>
          <a:xfrm>
            <a:off x="292831" y="1462643"/>
            <a:ext cx="1291652" cy="951543"/>
          </a:xfrm>
          <a:prstGeom prst="rect">
            <a:avLst/>
          </a:prstGeom>
          <a:noFill/>
        </p:spPr>
        <p:txBody>
          <a:bodyPr wrap="square" rtlCol="0">
            <a:spAutoFit/>
          </a:bodyPr>
          <a:lstStyle/>
          <a:p>
            <a:pPr defTabSz="685800">
              <a:spcAft>
                <a:spcPts val="375"/>
              </a:spcAft>
              <a:defRPr/>
            </a:pPr>
            <a:r>
              <a:rPr lang="en-US" sz="2100">
                <a:solidFill>
                  <a:srgbClr val="000000"/>
                </a:solidFill>
                <a:latin typeface="Helvetica" pitchFamily="2" charset="0"/>
              </a:rPr>
              <a:t>Go</a:t>
            </a:r>
          </a:p>
          <a:p>
            <a:pPr defTabSz="685800">
              <a:defRPr/>
            </a:pPr>
            <a:r>
              <a:rPr lang="en-US" sz="1050">
                <a:solidFill>
                  <a:srgbClr val="44546A"/>
                </a:solidFill>
                <a:latin typeface="Helvetica" pitchFamily="2" charset="0"/>
              </a:rPr>
              <a:t>Rapid, Safe, &amp; Efficient Space Transportation</a:t>
            </a:r>
          </a:p>
        </p:txBody>
      </p:sp>
      <p:pic>
        <p:nvPicPr>
          <p:cNvPr id="18" name="Picture 17">
            <a:extLst>
              <a:ext uri="{FF2B5EF4-FFF2-40B4-BE49-F238E27FC236}">
                <a16:creationId xmlns:a16="http://schemas.microsoft.com/office/drawing/2014/main" id="{5EC807A0-6C55-7C8B-7763-5CC1E24DBE84}"/>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018" y="751744"/>
            <a:ext cx="665248" cy="665248"/>
          </a:xfrm>
          <a:prstGeom prst="rect">
            <a:avLst/>
          </a:prstGeom>
        </p:spPr>
      </p:pic>
      <p:sp>
        <p:nvSpPr>
          <p:cNvPr id="7" name="TextBox 6">
            <a:extLst>
              <a:ext uri="{FF2B5EF4-FFF2-40B4-BE49-F238E27FC236}">
                <a16:creationId xmlns:a16="http://schemas.microsoft.com/office/drawing/2014/main" id="{187D46C6-E4DE-4EDA-02C6-55EC092DC731}"/>
              </a:ext>
            </a:extLst>
          </p:cNvPr>
          <p:cNvSpPr txBox="1"/>
          <p:nvPr/>
        </p:nvSpPr>
        <p:spPr>
          <a:xfrm>
            <a:off x="2043367" y="1462643"/>
            <a:ext cx="1291652" cy="951543"/>
          </a:xfrm>
          <a:prstGeom prst="rect">
            <a:avLst/>
          </a:prstGeom>
          <a:noFill/>
        </p:spPr>
        <p:txBody>
          <a:bodyPr wrap="square" rtlCol="0">
            <a:spAutoFit/>
          </a:bodyPr>
          <a:lstStyle/>
          <a:p>
            <a:pPr defTabSz="685800">
              <a:spcAft>
                <a:spcPts val="375"/>
              </a:spcAft>
              <a:defRPr/>
            </a:pPr>
            <a:r>
              <a:rPr lang="en-US" sz="2100">
                <a:solidFill>
                  <a:srgbClr val="000000"/>
                </a:solidFill>
                <a:latin typeface="Helvetica" pitchFamily="2" charset="0"/>
              </a:rPr>
              <a:t>Land</a:t>
            </a:r>
          </a:p>
          <a:p>
            <a:pPr defTabSz="685800">
              <a:defRPr/>
            </a:pPr>
            <a:r>
              <a:rPr lang="en-US" sz="1050">
                <a:solidFill>
                  <a:srgbClr val="44546A"/>
                </a:solidFill>
                <a:latin typeface="Helvetica" pitchFamily="2" charset="0"/>
              </a:rPr>
              <a:t>Expanded Access to Diverse Surface Destinations</a:t>
            </a:r>
          </a:p>
        </p:txBody>
      </p:sp>
      <p:pic>
        <p:nvPicPr>
          <p:cNvPr id="25" name="Picture 24">
            <a:extLst>
              <a:ext uri="{FF2B5EF4-FFF2-40B4-BE49-F238E27FC236}">
                <a16:creationId xmlns:a16="http://schemas.microsoft.com/office/drawing/2014/main" id="{5289B119-8156-9728-876D-EA5027272EA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52614" y="751744"/>
            <a:ext cx="665248" cy="665248"/>
          </a:xfrm>
          <a:prstGeom prst="rect">
            <a:avLst/>
          </a:prstGeom>
        </p:spPr>
      </p:pic>
      <p:sp>
        <p:nvSpPr>
          <p:cNvPr id="9" name="TextBox 8">
            <a:extLst>
              <a:ext uri="{FF2B5EF4-FFF2-40B4-BE49-F238E27FC236}">
                <a16:creationId xmlns:a16="http://schemas.microsoft.com/office/drawing/2014/main" id="{AC9D878E-0990-F4B4-AAA9-99544CDF1A25}"/>
              </a:ext>
            </a:extLst>
          </p:cNvPr>
          <p:cNvSpPr txBox="1"/>
          <p:nvPr/>
        </p:nvSpPr>
        <p:spPr>
          <a:xfrm>
            <a:off x="3784732" y="1462643"/>
            <a:ext cx="1291652" cy="951543"/>
          </a:xfrm>
          <a:prstGeom prst="rect">
            <a:avLst/>
          </a:prstGeom>
          <a:noFill/>
        </p:spPr>
        <p:txBody>
          <a:bodyPr wrap="square" rtlCol="0">
            <a:spAutoFit/>
          </a:bodyPr>
          <a:lstStyle/>
          <a:p>
            <a:pPr defTabSz="685800">
              <a:spcAft>
                <a:spcPts val="375"/>
              </a:spcAft>
              <a:defRPr/>
            </a:pPr>
            <a:r>
              <a:rPr lang="en-US" sz="2100" dirty="0">
                <a:solidFill>
                  <a:srgbClr val="000000"/>
                </a:solidFill>
                <a:latin typeface="Helvetica" pitchFamily="2" charset="0"/>
              </a:rPr>
              <a:t>Live</a:t>
            </a:r>
          </a:p>
          <a:p>
            <a:pPr defTabSz="685800">
              <a:defRPr/>
            </a:pPr>
            <a:r>
              <a:rPr lang="en-US" sz="1050" dirty="0">
                <a:solidFill>
                  <a:srgbClr val="44546A"/>
                </a:solidFill>
                <a:latin typeface="Helvetica" pitchFamily="2" charset="0"/>
              </a:rPr>
              <a:t>Sustainable Living and Working Farther from Earth</a:t>
            </a:r>
          </a:p>
        </p:txBody>
      </p:sp>
      <p:pic>
        <p:nvPicPr>
          <p:cNvPr id="26" name="Picture 25">
            <a:extLst>
              <a:ext uri="{FF2B5EF4-FFF2-40B4-BE49-F238E27FC236}">
                <a16:creationId xmlns:a16="http://schemas.microsoft.com/office/drawing/2014/main" id="{C9E0A2DF-23F3-3BB4-3251-A7493F677ADF}"/>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05209" y="751744"/>
            <a:ext cx="665248" cy="665248"/>
          </a:xfrm>
          <a:prstGeom prst="rect">
            <a:avLst/>
          </a:prstGeom>
        </p:spPr>
      </p:pic>
      <p:sp>
        <p:nvSpPr>
          <p:cNvPr id="10" name="TextBox 9">
            <a:extLst>
              <a:ext uri="{FF2B5EF4-FFF2-40B4-BE49-F238E27FC236}">
                <a16:creationId xmlns:a16="http://schemas.microsoft.com/office/drawing/2014/main" id="{6318A25C-4E93-489D-887A-7270E8686655}"/>
              </a:ext>
            </a:extLst>
          </p:cNvPr>
          <p:cNvSpPr txBox="1"/>
          <p:nvPr/>
        </p:nvSpPr>
        <p:spPr>
          <a:xfrm>
            <a:off x="5537660" y="1462643"/>
            <a:ext cx="1291652" cy="951543"/>
          </a:xfrm>
          <a:prstGeom prst="rect">
            <a:avLst/>
          </a:prstGeom>
          <a:noFill/>
        </p:spPr>
        <p:txBody>
          <a:bodyPr wrap="square" rtlCol="0">
            <a:spAutoFit/>
          </a:bodyPr>
          <a:lstStyle/>
          <a:p>
            <a:pPr defTabSz="685800">
              <a:spcAft>
                <a:spcPts val="375"/>
              </a:spcAft>
              <a:defRPr/>
            </a:pPr>
            <a:r>
              <a:rPr lang="en-US" sz="2100">
                <a:solidFill>
                  <a:srgbClr val="000000"/>
                </a:solidFill>
                <a:latin typeface="Helvetica" pitchFamily="2" charset="0"/>
              </a:rPr>
              <a:t>Explore</a:t>
            </a:r>
          </a:p>
          <a:p>
            <a:pPr defTabSz="685800">
              <a:defRPr/>
            </a:pPr>
            <a:r>
              <a:rPr lang="en-US" sz="1050">
                <a:solidFill>
                  <a:srgbClr val="44546A"/>
                </a:solidFill>
                <a:latin typeface="Helvetica" pitchFamily="2" charset="0"/>
              </a:rPr>
              <a:t>Transformative Missions and Discoveries</a:t>
            </a:r>
          </a:p>
        </p:txBody>
      </p:sp>
      <p:pic>
        <p:nvPicPr>
          <p:cNvPr id="27" name="Picture 26">
            <a:extLst>
              <a:ext uri="{FF2B5EF4-FFF2-40B4-BE49-F238E27FC236}">
                <a16:creationId xmlns:a16="http://schemas.microsoft.com/office/drawing/2014/main" id="{83439D4A-24EA-CC15-9FF4-0A1104E6C4DF}"/>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57805" y="751744"/>
            <a:ext cx="665248" cy="665248"/>
          </a:xfrm>
          <a:prstGeom prst="rect">
            <a:avLst/>
          </a:prstGeom>
        </p:spPr>
      </p:pic>
      <p:sp>
        <p:nvSpPr>
          <p:cNvPr id="16" name="Title 15">
            <a:extLst>
              <a:ext uri="{FF2B5EF4-FFF2-40B4-BE49-F238E27FC236}">
                <a16:creationId xmlns:a16="http://schemas.microsoft.com/office/drawing/2014/main" id="{F1EECC71-25EF-770D-269A-D48423B32EE7}"/>
              </a:ext>
            </a:extLst>
          </p:cNvPr>
          <p:cNvSpPr>
            <a:spLocks noGrp="1"/>
          </p:cNvSpPr>
          <p:nvPr>
            <p:ph type="title"/>
          </p:nvPr>
        </p:nvSpPr>
        <p:spPr/>
        <p:txBody>
          <a:bodyPr>
            <a:normAutofit/>
          </a:bodyPr>
          <a:lstStyle/>
          <a:p>
            <a:r>
              <a:rPr lang="en-US"/>
              <a:t>Space Technology Mission Directorate’s Strategic Framework</a:t>
            </a:r>
          </a:p>
        </p:txBody>
      </p:sp>
      <p:sp>
        <p:nvSpPr>
          <p:cNvPr id="2" name="TextBox 1">
            <a:extLst>
              <a:ext uri="{FF2B5EF4-FFF2-40B4-BE49-F238E27FC236}">
                <a16:creationId xmlns:a16="http://schemas.microsoft.com/office/drawing/2014/main" id="{294A12CC-7544-9673-CFF0-D295F0901C77}"/>
              </a:ext>
            </a:extLst>
          </p:cNvPr>
          <p:cNvSpPr txBox="1"/>
          <p:nvPr/>
        </p:nvSpPr>
        <p:spPr>
          <a:xfrm>
            <a:off x="306020" y="2481199"/>
            <a:ext cx="1438027" cy="610936"/>
          </a:xfrm>
          <a:prstGeom prst="rect">
            <a:avLst/>
          </a:prstGeom>
          <a:noFill/>
        </p:spPr>
        <p:txBody>
          <a:bodyPr wrap="square" rtlCol="0">
            <a:spAutoFit/>
          </a:bodyPr>
          <a:lstStyle/>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Nuclear Systems</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Cryogenic Fluid Management</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Advanced Propulsion</a:t>
            </a:r>
          </a:p>
        </p:txBody>
      </p:sp>
      <p:sp>
        <p:nvSpPr>
          <p:cNvPr id="14" name="TextBox 13">
            <a:extLst>
              <a:ext uri="{FF2B5EF4-FFF2-40B4-BE49-F238E27FC236}">
                <a16:creationId xmlns:a16="http://schemas.microsoft.com/office/drawing/2014/main" id="{E93362F4-EE4F-DACF-9497-CBB6257DADA0}"/>
              </a:ext>
            </a:extLst>
          </p:cNvPr>
          <p:cNvSpPr txBox="1"/>
          <p:nvPr/>
        </p:nvSpPr>
        <p:spPr>
          <a:xfrm>
            <a:off x="2056555" y="2481200"/>
            <a:ext cx="1443921" cy="300595"/>
          </a:xfrm>
          <a:prstGeom prst="rect">
            <a:avLst/>
          </a:prstGeom>
          <a:noFill/>
        </p:spPr>
        <p:txBody>
          <a:bodyPr wrap="square">
            <a:spAutoFit/>
          </a:bodyPr>
          <a:lstStyle/>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Entry, Descent, Landing, &amp; Precision Landing</a:t>
            </a:r>
          </a:p>
        </p:txBody>
      </p:sp>
      <p:sp>
        <p:nvSpPr>
          <p:cNvPr id="19" name="TextBox 18">
            <a:extLst>
              <a:ext uri="{FF2B5EF4-FFF2-40B4-BE49-F238E27FC236}">
                <a16:creationId xmlns:a16="http://schemas.microsoft.com/office/drawing/2014/main" id="{A7EC1D90-0FB5-8B09-F065-B77A731732C8}"/>
              </a:ext>
            </a:extLst>
          </p:cNvPr>
          <p:cNvSpPr txBox="1"/>
          <p:nvPr/>
        </p:nvSpPr>
        <p:spPr>
          <a:xfrm>
            <a:off x="3797920" y="2481199"/>
            <a:ext cx="1454672" cy="1129027"/>
          </a:xfrm>
          <a:prstGeom prst="rect">
            <a:avLst/>
          </a:prstGeom>
          <a:noFill/>
        </p:spPr>
        <p:txBody>
          <a:bodyPr wrap="square">
            <a:spAutoFit/>
          </a:bodyPr>
          <a:lstStyle/>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Advanced Power</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In-Situ Resource Utilization</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Advanced Thermal</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Advanced Materials, Structures, &amp; Construction</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Advanced Habitation Systems</a:t>
            </a:r>
          </a:p>
        </p:txBody>
      </p:sp>
      <p:sp>
        <p:nvSpPr>
          <p:cNvPr id="28" name="TextBox 27">
            <a:extLst>
              <a:ext uri="{FF2B5EF4-FFF2-40B4-BE49-F238E27FC236}">
                <a16:creationId xmlns:a16="http://schemas.microsoft.com/office/drawing/2014/main" id="{6C100E44-5D60-93D3-6D31-8C954871F1AC}"/>
              </a:ext>
            </a:extLst>
          </p:cNvPr>
          <p:cNvSpPr txBox="1"/>
          <p:nvPr/>
        </p:nvSpPr>
        <p:spPr>
          <a:xfrm>
            <a:off x="5550849" y="2481200"/>
            <a:ext cx="1460682" cy="1957459"/>
          </a:xfrm>
          <a:prstGeom prst="rect">
            <a:avLst/>
          </a:prstGeom>
          <a:noFill/>
        </p:spPr>
        <p:txBody>
          <a:bodyPr wrap="square">
            <a:spAutoFit/>
          </a:bodyPr>
          <a:lstStyle/>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cs typeface="Arial" panose="020B0604020202020204" pitchFamily="34" charset="0"/>
              </a:rPr>
              <a:t>Advanced Avionics Systems</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cs typeface="Arial" panose="020B0604020202020204" pitchFamily="34" charset="0"/>
              </a:rPr>
              <a:t>Advanced Communications &amp; Navigation</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cs typeface="Arial" panose="020B0604020202020204" pitchFamily="34" charset="0"/>
              </a:rPr>
              <a:t>Advanced Robotics</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cs typeface="Arial" panose="020B0604020202020204" pitchFamily="34" charset="0"/>
              </a:rPr>
              <a:t>Autonomous Systems</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cs typeface="Arial" panose="020B0604020202020204" pitchFamily="34" charset="0"/>
              </a:rPr>
              <a:t>Satellite Servicing &amp; Assembly</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cs typeface="Arial" panose="020B0604020202020204" pitchFamily="34" charset="0"/>
              </a:rPr>
              <a:t>Advanced Manufacturing</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cs typeface="Arial" panose="020B0604020202020204" pitchFamily="34" charset="0"/>
              </a:rPr>
              <a:t>Small Spacecraft</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cs typeface="Arial" panose="020B0604020202020204" pitchFamily="34" charset="0"/>
              </a:rPr>
              <a:t>Rendezvous, Proximity Operations &amp; Capture</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cs typeface="Arial" panose="020B0604020202020204" pitchFamily="34" charset="0"/>
              </a:rPr>
              <a:t>Sensor &amp; Instrumentation</a:t>
            </a:r>
          </a:p>
        </p:txBody>
      </p:sp>
      <p:sp>
        <p:nvSpPr>
          <p:cNvPr id="20" name="TextBox 19">
            <a:extLst>
              <a:ext uri="{FF2B5EF4-FFF2-40B4-BE49-F238E27FC236}">
                <a16:creationId xmlns:a16="http://schemas.microsoft.com/office/drawing/2014/main" id="{B9819A8F-130A-643D-D35F-00A2346E6A3B}"/>
              </a:ext>
            </a:extLst>
          </p:cNvPr>
          <p:cNvSpPr txBox="1"/>
          <p:nvPr/>
        </p:nvSpPr>
        <p:spPr>
          <a:xfrm>
            <a:off x="7290256" y="1462643"/>
            <a:ext cx="1291652" cy="1113125"/>
          </a:xfrm>
          <a:prstGeom prst="rect">
            <a:avLst/>
          </a:prstGeom>
          <a:noFill/>
        </p:spPr>
        <p:txBody>
          <a:bodyPr wrap="square" rtlCol="0">
            <a:spAutoFit/>
          </a:bodyPr>
          <a:lstStyle/>
          <a:p>
            <a:pPr defTabSz="685800">
              <a:spcAft>
                <a:spcPts val="375"/>
              </a:spcAft>
              <a:defRPr/>
            </a:pPr>
            <a:r>
              <a:rPr lang="en-US" sz="2100">
                <a:solidFill>
                  <a:srgbClr val="000000"/>
                </a:solidFill>
                <a:latin typeface="Helvetica" pitchFamily="2" charset="0"/>
              </a:rPr>
              <a:t>Lead</a:t>
            </a:r>
          </a:p>
          <a:p>
            <a:pPr defTabSz="685800">
              <a:defRPr/>
            </a:pPr>
            <a:r>
              <a:rPr lang="en-US" sz="1050">
                <a:solidFill>
                  <a:srgbClr val="44546A"/>
                </a:solidFill>
                <a:latin typeface="Helvetica" pitchFamily="2" charset="0"/>
              </a:rPr>
              <a:t>Ensuring American global leadership in Space Technology</a:t>
            </a:r>
          </a:p>
        </p:txBody>
      </p:sp>
      <p:grpSp>
        <p:nvGrpSpPr>
          <p:cNvPr id="33" name="Group 32">
            <a:extLst>
              <a:ext uri="{FF2B5EF4-FFF2-40B4-BE49-F238E27FC236}">
                <a16:creationId xmlns:a16="http://schemas.microsoft.com/office/drawing/2014/main" id="{448C2818-E12B-B6D0-CBED-C8AC5E14266B}"/>
              </a:ext>
            </a:extLst>
          </p:cNvPr>
          <p:cNvGrpSpPr/>
          <p:nvPr/>
        </p:nvGrpSpPr>
        <p:grpSpPr>
          <a:xfrm>
            <a:off x="201851" y="771879"/>
            <a:ext cx="7011047" cy="3390145"/>
            <a:chOff x="269134" y="975384"/>
            <a:chExt cx="9348063" cy="3528078"/>
          </a:xfrm>
        </p:grpSpPr>
        <p:cxnSp>
          <p:nvCxnSpPr>
            <p:cNvPr id="21" name="Straight Connector 20">
              <a:extLst>
                <a:ext uri="{FF2B5EF4-FFF2-40B4-BE49-F238E27FC236}">
                  <a16:creationId xmlns:a16="http://schemas.microsoft.com/office/drawing/2014/main" id="{19339503-050E-9F9B-8EA8-E13834A2D3E3}"/>
                </a:ext>
              </a:extLst>
            </p:cNvPr>
            <p:cNvCxnSpPr>
              <a:cxnSpLocks/>
            </p:cNvCxnSpPr>
            <p:nvPr/>
          </p:nvCxnSpPr>
          <p:spPr>
            <a:xfrm>
              <a:off x="269134" y="975384"/>
              <a:ext cx="0" cy="352807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1E3529-9E5E-E8FC-C7BD-B64B34E78B63}"/>
                </a:ext>
              </a:extLst>
            </p:cNvPr>
            <p:cNvCxnSpPr>
              <a:cxnSpLocks/>
            </p:cNvCxnSpPr>
            <p:nvPr/>
          </p:nvCxnSpPr>
          <p:spPr>
            <a:xfrm>
              <a:off x="2606150" y="975384"/>
              <a:ext cx="0" cy="352807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25D3C18-07F0-5E3A-67F7-44FAE415B279}"/>
                </a:ext>
              </a:extLst>
            </p:cNvPr>
            <p:cNvCxnSpPr>
              <a:cxnSpLocks/>
            </p:cNvCxnSpPr>
            <p:nvPr/>
          </p:nvCxnSpPr>
          <p:spPr>
            <a:xfrm>
              <a:off x="4943166" y="975384"/>
              <a:ext cx="0" cy="352807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FE50BA7-73FE-7CBF-4B5B-7D08C3CBB21C}"/>
                </a:ext>
              </a:extLst>
            </p:cNvPr>
            <p:cNvCxnSpPr>
              <a:cxnSpLocks/>
            </p:cNvCxnSpPr>
            <p:nvPr/>
          </p:nvCxnSpPr>
          <p:spPr>
            <a:xfrm>
              <a:off x="7280182" y="975384"/>
              <a:ext cx="0" cy="352807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0B1A720-0DEF-2721-BC9D-A12594F93D38}"/>
                </a:ext>
              </a:extLst>
            </p:cNvPr>
            <p:cNvCxnSpPr>
              <a:cxnSpLocks/>
            </p:cNvCxnSpPr>
            <p:nvPr/>
          </p:nvCxnSpPr>
          <p:spPr>
            <a:xfrm>
              <a:off x="9617197" y="975384"/>
              <a:ext cx="0" cy="3528078"/>
            </a:xfrm>
            <a:prstGeom prst="line">
              <a:avLst/>
            </a:prstGeom>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BF80BB50-0DAC-0426-5161-9EEB956EEFB5}"/>
              </a:ext>
            </a:extLst>
          </p:cNvPr>
          <p:cNvSpPr txBox="1"/>
          <p:nvPr/>
        </p:nvSpPr>
        <p:spPr>
          <a:xfrm>
            <a:off x="7303444" y="2481200"/>
            <a:ext cx="1460678" cy="1597104"/>
          </a:xfrm>
          <a:prstGeom prst="rect">
            <a:avLst/>
          </a:prstGeom>
          <a:noFill/>
        </p:spPr>
        <p:txBody>
          <a:bodyPr wrap="square">
            <a:spAutoFit/>
          </a:bodyPr>
          <a:lstStyle/>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Advance US space technology innovation and competitiveness in a global context</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Encourage technology driven economic growth with an emphasis on the expanding space economy</a:t>
            </a:r>
          </a:p>
          <a:p>
            <a:pPr marL="128588" indent="-128588" defTabSz="685800">
              <a:lnSpc>
                <a:spcPct val="90000"/>
              </a:lnSpc>
              <a:spcAft>
                <a:spcPts val="375"/>
              </a:spcAft>
              <a:buClr>
                <a:srgbClr val="4472C4"/>
              </a:buClr>
              <a:buSzPct val="60000"/>
              <a:buFont typeface="System Font Regular"/>
              <a:buChar char="➤"/>
              <a:defRPr/>
            </a:pPr>
            <a:r>
              <a:rPr lang="en-US" sz="750">
                <a:solidFill>
                  <a:srgbClr val="44546A"/>
                </a:solidFill>
                <a:latin typeface="Helvetica" pitchFamily="2" charset="0"/>
              </a:rPr>
              <a:t>Inspire and develop a diverse and powerful US aerospace technology community</a:t>
            </a:r>
          </a:p>
          <a:p>
            <a:pPr marL="128588" indent="-128588" defTabSz="685800">
              <a:lnSpc>
                <a:spcPct val="90000"/>
              </a:lnSpc>
              <a:spcAft>
                <a:spcPts val="375"/>
              </a:spcAft>
              <a:buClr>
                <a:srgbClr val="4472C4"/>
              </a:buClr>
              <a:buSzPct val="60000"/>
              <a:buFont typeface="System Font Regular"/>
              <a:buChar char="➤"/>
              <a:defRPr/>
            </a:pPr>
            <a:endParaRPr lang="en-US" sz="750">
              <a:solidFill>
                <a:srgbClr val="44546A"/>
              </a:solidFill>
              <a:latin typeface="Helvetica" pitchFamily="2" charset="0"/>
            </a:endParaRPr>
          </a:p>
        </p:txBody>
      </p:sp>
      <p:pic>
        <p:nvPicPr>
          <p:cNvPr id="32" name="Picture 31">
            <a:extLst>
              <a:ext uri="{FF2B5EF4-FFF2-40B4-BE49-F238E27FC236}">
                <a16:creationId xmlns:a16="http://schemas.microsoft.com/office/drawing/2014/main" id="{A7E405A2-4B98-F80A-0D56-6F02105E0FAA}"/>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l="966" t="2078" r="2064" b="1000"/>
          <a:stretch/>
        </p:blipFill>
        <p:spPr>
          <a:xfrm rot="2460000">
            <a:off x="7317361" y="749993"/>
            <a:ext cx="665426" cy="660210"/>
          </a:xfrm>
          <a:prstGeom prst="ellipse">
            <a:avLst/>
          </a:prstGeom>
        </p:spPr>
      </p:pic>
      <p:pic>
        <p:nvPicPr>
          <p:cNvPr id="3" name="Picture 2">
            <a:extLst>
              <a:ext uri="{FF2B5EF4-FFF2-40B4-BE49-F238E27FC236}">
                <a16:creationId xmlns:a16="http://schemas.microsoft.com/office/drawing/2014/main" id="{2A084D28-C5EB-F763-D62C-7EC67694BB9E}"/>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201851" y="4207675"/>
            <a:ext cx="625952" cy="625952"/>
          </a:xfrm>
          <a:prstGeom prst="rect">
            <a:avLst/>
          </a:prstGeom>
          <a:solidFill>
            <a:schemeClr val="tx1"/>
          </a:solidFill>
        </p:spPr>
      </p:pic>
    </p:spTree>
    <p:extLst>
      <p:ext uri="{BB962C8B-B14F-4D97-AF65-F5344CB8AC3E}">
        <p14:creationId xmlns:p14="http://schemas.microsoft.com/office/powerpoint/2010/main" val="2833805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A81686-2249-F642-9CEB-3B1F322A41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99" y="-159714"/>
            <a:ext cx="9152930" cy="5154930"/>
          </a:xfrm>
          <a:prstGeom prst="rect">
            <a:avLst/>
          </a:prstGeom>
        </p:spPr>
      </p:pic>
      <p:sp>
        <p:nvSpPr>
          <p:cNvPr id="5" name="TextBox 4">
            <a:extLst>
              <a:ext uri="{FF2B5EF4-FFF2-40B4-BE49-F238E27FC236}">
                <a16:creationId xmlns:a16="http://schemas.microsoft.com/office/drawing/2014/main" id="{0A0F20E5-21B7-E548-9921-EBB5B91565FA}"/>
              </a:ext>
            </a:extLst>
          </p:cNvPr>
          <p:cNvSpPr txBox="1"/>
          <p:nvPr/>
        </p:nvSpPr>
        <p:spPr>
          <a:xfrm>
            <a:off x="204953" y="1486984"/>
            <a:ext cx="2025702" cy="487313"/>
          </a:xfrm>
          <a:prstGeom prst="rect">
            <a:avLst/>
          </a:prstGeom>
          <a:noFill/>
        </p:spPr>
        <p:txBody>
          <a:bodyPr wrap="square" rtlCol="0">
            <a:spAutoFit/>
          </a:bodyPr>
          <a:lstStyle/>
          <a:p>
            <a:pPr defTabSz="685800">
              <a:lnSpc>
                <a:spcPct val="90000"/>
              </a:lnSpc>
              <a:defRPr/>
            </a:pPr>
            <a:r>
              <a:rPr lang="en-US" sz="713">
                <a:solidFill>
                  <a:prstClr val="white"/>
                </a:solidFill>
                <a:latin typeface="Arial" panose="020B0604020202020204" pitchFamily="34" charset="0"/>
                <a:ea typeface="Helvetica Neue Medium" panose="02000503000000020004" pitchFamily="2" charset="0"/>
                <a:cs typeface="Arial" panose="020B0604020202020204" pitchFamily="34" charset="0"/>
              </a:rPr>
              <a:t>Commercial suborbital and orbital test capabilities de-risking technology for future missions. Technology moves from lab to orbit in &lt;9 months.</a:t>
            </a:r>
          </a:p>
        </p:txBody>
      </p:sp>
      <p:sp>
        <p:nvSpPr>
          <p:cNvPr id="6" name="TextBox 5">
            <a:extLst>
              <a:ext uri="{FF2B5EF4-FFF2-40B4-BE49-F238E27FC236}">
                <a16:creationId xmlns:a16="http://schemas.microsoft.com/office/drawing/2014/main" id="{3260EF7C-2E94-2249-AB7E-7F8FEF0489D5}"/>
              </a:ext>
            </a:extLst>
          </p:cNvPr>
          <p:cNvSpPr txBox="1"/>
          <p:nvPr/>
        </p:nvSpPr>
        <p:spPr>
          <a:xfrm>
            <a:off x="6521200" y="1588049"/>
            <a:ext cx="2538581" cy="487313"/>
          </a:xfrm>
          <a:prstGeom prst="rect">
            <a:avLst/>
          </a:prstGeom>
          <a:noFill/>
        </p:spPr>
        <p:txBody>
          <a:bodyPr wrap="square" rtlCol="0">
            <a:spAutoFit/>
          </a:bodyPr>
          <a:lstStyle/>
          <a:p>
            <a:pPr algn="r" defTabSz="685800">
              <a:lnSpc>
                <a:spcPct val="90000"/>
              </a:lnSpc>
              <a:defRPr/>
            </a:pPr>
            <a:r>
              <a:rPr lang="en-US" sz="713">
                <a:solidFill>
                  <a:prstClr val="white"/>
                </a:solidFill>
                <a:latin typeface="Arial" panose="020B0604020202020204" pitchFamily="34" charset="0"/>
                <a:ea typeface="Helvetica Neue Medium" panose="02000503000000020004" pitchFamily="2" charset="0"/>
                <a:cs typeface="Arial" panose="020B0604020202020204" pitchFamily="34" charset="0"/>
              </a:rPr>
              <a:t>Targeted measurements of Moon, Mars, Venus, and the asteroid belt in response to events and opportunities. Capabilities are competitive with traditional systems but developed for &lt;$30M in &lt;3 years.</a:t>
            </a:r>
          </a:p>
        </p:txBody>
      </p:sp>
      <p:sp>
        <p:nvSpPr>
          <p:cNvPr id="7" name="TextBox 6">
            <a:extLst>
              <a:ext uri="{FF2B5EF4-FFF2-40B4-BE49-F238E27FC236}">
                <a16:creationId xmlns:a16="http://schemas.microsoft.com/office/drawing/2014/main" id="{E0A5F65A-BFAB-3346-80A7-8E347E06F9E1}"/>
              </a:ext>
            </a:extLst>
          </p:cNvPr>
          <p:cNvSpPr txBox="1"/>
          <p:nvPr/>
        </p:nvSpPr>
        <p:spPr>
          <a:xfrm>
            <a:off x="6628329" y="1421885"/>
            <a:ext cx="2423176" cy="227370"/>
          </a:xfrm>
          <a:prstGeom prst="rect">
            <a:avLst/>
          </a:prstGeom>
          <a:noFill/>
        </p:spPr>
        <p:txBody>
          <a:bodyPr wrap="square" rtlCol="0">
            <a:spAutoFit/>
          </a:bodyPr>
          <a:lstStyle/>
          <a:p>
            <a:pPr algn="r" defTabSz="685800">
              <a:lnSpc>
                <a:spcPct val="90000"/>
              </a:lnSpc>
              <a:defRPr/>
            </a:pPr>
            <a:r>
              <a:rPr lang="en-US" sz="975" b="1">
                <a:solidFill>
                  <a:srgbClr val="DF5C36"/>
                </a:solidFill>
                <a:latin typeface="Arial" panose="020B0604020202020204" pitchFamily="34" charset="0"/>
                <a:ea typeface="Helvetica Neue" panose="02000503000000020004" pitchFamily="2" charset="0"/>
                <a:cs typeface="Arial" panose="020B0604020202020204" pitchFamily="34" charset="0"/>
              </a:rPr>
              <a:t>On-Demand Missions Beyond Earth</a:t>
            </a:r>
          </a:p>
        </p:txBody>
      </p:sp>
      <p:sp>
        <p:nvSpPr>
          <p:cNvPr id="8" name="TextBox 7">
            <a:extLst>
              <a:ext uri="{FF2B5EF4-FFF2-40B4-BE49-F238E27FC236}">
                <a16:creationId xmlns:a16="http://schemas.microsoft.com/office/drawing/2014/main" id="{A48DD43A-1207-A94A-BDAC-D90EAD1F0DAE}"/>
              </a:ext>
            </a:extLst>
          </p:cNvPr>
          <p:cNvSpPr txBox="1"/>
          <p:nvPr/>
        </p:nvSpPr>
        <p:spPr>
          <a:xfrm>
            <a:off x="204952" y="1333420"/>
            <a:ext cx="2278117" cy="227370"/>
          </a:xfrm>
          <a:prstGeom prst="rect">
            <a:avLst/>
          </a:prstGeom>
          <a:noFill/>
        </p:spPr>
        <p:txBody>
          <a:bodyPr wrap="square" rtlCol="0">
            <a:spAutoFit/>
          </a:bodyPr>
          <a:lstStyle/>
          <a:p>
            <a:pPr defTabSz="685800">
              <a:lnSpc>
                <a:spcPct val="90000"/>
              </a:lnSpc>
              <a:defRPr/>
            </a:pPr>
            <a:r>
              <a:rPr lang="en-US" sz="975" b="1">
                <a:solidFill>
                  <a:srgbClr val="96C656"/>
                </a:solidFill>
                <a:latin typeface="Arial" panose="020B0604020202020204" pitchFamily="34" charset="0"/>
                <a:ea typeface="Helvetica Neue" panose="02000503000000020004" pitchFamily="2" charset="0"/>
                <a:cs typeface="Arial" panose="020B0604020202020204" pitchFamily="34" charset="0"/>
              </a:rPr>
              <a:t>Rapid Leap from Lab to Orbit</a:t>
            </a:r>
          </a:p>
        </p:txBody>
      </p:sp>
      <p:sp>
        <p:nvSpPr>
          <p:cNvPr id="9" name="TextBox 8">
            <a:extLst>
              <a:ext uri="{FF2B5EF4-FFF2-40B4-BE49-F238E27FC236}">
                <a16:creationId xmlns:a16="http://schemas.microsoft.com/office/drawing/2014/main" id="{2A2D4B6A-2EED-F74E-8EB5-A722D0909BFB}"/>
              </a:ext>
            </a:extLst>
          </p:cNvPr>
          <p:cNvSpPr txBox="1"/>
          <p:nvPr/>
        </p:nvSpPr>
        <p:spPr>
          <a:xfrm>
            <a:off x="3206832" y="4450490"/>
            <a:ext cx="2678895" cy="388568"/>
          </a:xfrm>
          <a:prstGeom prst="rect">
            <a:avLst/>
          </a:prstGeom>
          <a:noFill/>
        </p:spPr>
        <p:txBody>
          <a:bodyPr wrap="square" rtlCol="0">
            <a:spAutoFit/>
          </a:bodyPr>
          <a:lstStyle/>
          <a:p>
            <a:pPr defTabSz="685800">
              <a:lnSpc>
                <a:spcPct val="90000"/>
              </a:lnSpc>
              <a:defRPr/>
            </a:pPr>
            <a:r>
              <a:rPr lang="en-US" sz="713" dirty="0">
                <a:solidFill>
                  <a:prstClr val="white"/>
                </a:solidFill>
                <a:latin typeface="Arial" panose="020B0604020202020204" pitchFamily="34" charset="0"/>
                <a:ea typeface="Helvetica Neue Medium" panose="02000503000000020004" pitchFamily="2" charset="0"/>
                <a:cs typeface="Arial" panose="020B0604020202020204" pitchFamily="34" charset="0"/>
              </a:rPr>
              <a:t>Modular communications, navigation, and mission support that provides full coverage of Moon and Mars. Each node costs &lt;$20M to build and deliver to space.</a:t>
            </a:r>
          </a:p>
        </p:txBody>
      </p:sp>
      <p:sp>
        <p:nvSpPr>
          <p:cNvPr id="10" name="TextBox 9">
            <a:extLst>
              <a:ext uri="{FF2B5EF4-FFF2-40B4-BE49-F238E27FC236}">
                <a16:creationId xmlns:a16="http://schemas.microsoft.com/office/drawing/2014/main" id="{B3976EDA-FB6B-3C45-B58B-222EC4D72649}"/>
              </a:ext>
            </a:extLst>
          </p:cNvPr>
          <p:cNvSpPr txBox="1"/>
          <p:nvPr/>
        </p:nvSpPr>
        <p:spPr>
          <a:xfrm>
            <a:off x="3206831" y="4296926"/>
            <a:ext cx="3066435" cy="227370"/>
          </a:xfrm>
          <a:prstGeom prst="rect">
            <a:avLst/>
          </a:prstGeom>
          <a:noFill/>
        </p:spPr>
        <p:txBody>
          <a:bodyPr wrap="square" rtlCol="0">
            <a:spAutoFit/>
          </a:bodyPr>
          <a:lstStyle/>
          <a:p>
            <a:pPr defTabSz="685800">
              <a:lnSpc>
                <a:spcPct val="90000"/>
              </a:lnSpc>
              <a:defRPr/>
            </a:pPr>
            <a:r>
              <a:rPr lang="en-US" sz="975" b="1">
                <a:solidFill>
                  <a:srgbClr val="EBAB29"/>
                </a:solidFill>
                <a:latin typeface="Arial" panose="020B0604020202020204" pitchFamily="34" charset="0"/>
                <a:ea typeface="Helvetica Neue" panose="02000503000000020004" pitchFamily="2" charset="0"/>
                <a:cs typeface="Arial" panose="020B0604020202020204" pitchFamily="34" charset="0"/>
              </a:rPr>
              <a:t>Unprecedented Deep Space Infrastructure</a:t>
            </a:r>
          </a:p>
        </p:txBody>
      </p:sp>
      <p:sp>
        <p:nvSpPr>
          <p:cNvPr id="11" name="TextBox 10">
            <a:extLst>
              <a:ext uri="{FF2B5EF4-FFF2-40B4-BE49-F238E27FC236}">
                <a16:creationId xmlns:a16="http://schemas.microsoft.com/office/drawing/2014/main" id="{E01614F9-5316-514F-B056-51B3340728DC}"/>
              </a:ext>
            </a:extLst>
          </p:cNvPr>
          <p:cNvSpPr txBox="1"/>
          <p:nvPr/>
        </p:nvSpPr>
        <p:spPr>
          <a:xfrm>
            <a:off x="7487668" y="4144563"/>
            <a:ext cx="1572113" cy="684803"/>
          </a:xfrm>
          <a:prstGeom prst="rect">
            <a:avLst/>
          </a:prstGeom>
          <a:noFill/>
        </p:spPr>
        <p:txBody>
          <a:bodyPr wrap="square" rtlCol="0">
            <a:spAutoFit/>
          </a:bodyPr>
          <a:lstStyle/>
          <a:p>
            <a:pPr defTabSz="685800">
              <a:lnSpc>
                <a:spcPct val="90000"/>
              </a:lnSpc>
              <a:defRPr/>
            </a:pPr>
            <a:r>
              <a:rPr lang="en-US" sz="713">
                <a:solidFill>
                  <a:prstClr val="white"/>
                </a:solidFill>
                <a:latin typeface="Arial" panose="020B0604020202020204" pitchFamily="34" charset="0"/>
                <a:ea typeface="Helvetica Neue Medium" panose="02000503000000020004" pitchFamily="2" charset="0"/>
                <a:cs typeface="Arial" panose="020B0604020202020204" pitchFamily="34" charset="0"/>
              </a:rPr>
              <a:t>Networked spacecraft providing multi-kilometer synthetic apertures and massive sensor webs of 30 to 100 spacecraft. Each node costs &lt;$10M to build and deliver to space.</a:t>
            </a:r>
          </a:p>
        </p:txBody>
      </p:sp>
      <p:sp>
        <p:nvSpPr>
          <p:cNvPr id="12" name="TextBox 11">
            <a:extLst>
              <a:ext uri="{FF2B5EF4-FFF2-40B4-BE49-F238E27FC236}">
                <a16:creationId xmlns:a16="http://schemas.microsoft.com/office/drawing/2014/main" id="{D4D6523D-FA92-5148-85F7-EFFB424B1170}"/>
              </a:ext>
            </a:extLst>
          </p:cNvPr>
          <p:cNvSpPr txBox="1"/>
          <p:nvPr/>
        </p:nvSpPr>
        <p:spPr>
          <a:xfrm>
            <a:off x="7487668" y="3839401"/>
            <a:ext cx="1650650" cy="362407"/>
          </a:xfrm>
          <a:prstGeom prst="rect">
            <a:avLst/>
          </a:prstGeom>
          <a:noFill/>
        </p:spPr>
        <p:txBody>
          <a:bodyPr wrap="square" rtlCol="0">
            <a:spAutoFit/>
          </a:bodyPr>
          <a:lstStyle/>
          <a:p>
            <a:pPr defTabSz="685800">
              <a:lnSpc>
                <a:spcPct val="90000"/>
              </a:lnSpc>
              <a:defRPr/>
            </a:pPr>
            <a:r>
              <a:rPr lang="en-US" sz="975" b="1">
                <a:solidFill>
                  <a:srgbClr val="1CAEBB"/>
                </a:solidFill>
                <a:latin typeface="Arial" panose="020B0604020202020204" pitchFamily="34" charset="0"/>
                <a:ea typeface="Helvetica Neue" panose="02000503000000020004" pitchFamily="2" charset="0"/>
                <a:cs typeface="Arial" panose="020B0604020202020204" pitchFamily="34" charset="0"/>
              </a:rPr>
              <a:t>Unparalleled Sensing Capabilities</a:t>
            </a:r>
          </a:p>
        </p:txBody>
      </p:sp>
      <p:sp>
        <p:nvSpPr>
          <p:cNvPr id="13" name="TextBox 12">
            <a:extLst>
              <a:ext uri="{FF2B5EF4-FFF2-40B4-BE49-F238E27FC236}">
                <a16:creationId xmlns:a16="http://schemas.microsoft.com/office/drawing/2014/main" id="{CCFA2E4D-30F6-3F47-948E-CF3D5937393A}"/>
              </a:ext>
            </a:extLst>
          </p:cNvPr>
          <p:cNvSpPr txBox="1"/>
          <p:nvPr/>
        </p:nvSpPr>
        <p:spPr>
          <a:xfrm>
            <a:off x="2682339" y="1567716"/>
            <a:ext cx="922406" cy="279307"/>
          </a:xfrm>
          <a:prstGeom prst="rect">
            <a:avLst/>
          </a:prstGeom>
          <a:noFill/>
        </p:spPr>
        <p:txBody>
          <a:bodyPr wrap="square" rtlCol="0">
            <a:spAutoFit/>
          </a:bodyPr>
          <a:lstStyle/>
          <a:p>
            <a:pPr defTabSz="685800">
              <a:lnSpc>
                <a:spcPct val="90000"/>
              </a:lnSpc>
              <a:spcAft>
                <a:spcPts val="225"/>
              </a:spcAft>
              <a:defRPr/>
            </a:pPr>
            <a:r>
              <a:rPr lang="en-US" sz="675" dirty="0">
                <a:solidFill>
                  <a:srgbClr val="E7E6E6">
                    <a:lumMod val="75000"/>
                  </a:srgbClr>
                </a:solidFill>
                <a:latin typeface="Arial" panose="020B0604020202020204" pitchFamily="34" charset="0"/>
                <a:ea typeface="Helvetica Neue Medium" panose="02000503000000020004" pitchFamily="2" charset="0"/>
                <a:cs typeface="Arial" panose="020B0604020202020204" pitchFamily="34" charset="0"/>
              </a:rPr>
              <a:t>Responsive deep space access</a:t>
            </a:r>
          </a:p>
        </p:txBody>
      </p:sp>
      <p:sp>
        <p:nvSpPr>
          <p:cNvPr id="14" name="TextBox 13">
            <a:extLst>
              <a:ext uri="{FF2B5EF4-FFF2-40B4-BE49-F238E27FC236}">
                <a16:creationId xmlns:a16="http://schemas.microsoft.com/office/drawing/2014/main" id="{610FA93C-067D-354E-87AC-F78A9629C5D7}"/>
              </a:ext>
            </a:extLst>
          </p:cNvPr>
          <p:cNvSpPr txBox="1"/>
          <p:nvPr/>
        </p:nvSpPr>
        <p:spPr>
          <a:xfrm>
            <a:off x="5147109" y="2008231"/>
            <a:ext cx="1568032" cy="517578"/>
          </a:xfrm>
          <a:prstGeom prst="rect">
            <a:avLst/>
          </a:prstGeom>
          <a:noFill/>
        </p:spPr>
        <p:txBody>
          <a:bodyPr wrap="square" rtlCol="0">
            <a:spAutoFit/>
          </a:bodyPr>
          <a:lstStyle/>
          <a:p>
            <a:pPr defTabSz="685800">
              <a:lnSpc>
                <a:spcPct val="90000"/>
              </a:lnSpc>
              <a:spcAft>
                <a:spcPts val="225"/>
              </a:spcAft>
              <a:defRPr/>
            </a:pPr>
            <a:r>
              <a:rPr lang="en-US" sz="675" dirty="0">
                <a:solidFill>
                  <a:srgbClr val="E7E6E6">
                    <a:lumMod val="75000"/>
                  </a:srgbClr>
                </a:solidFill>
                <a:latin typeface="Arial" panose="020B0604020202020204" pitchFamily="34" charset="0"/>
                <a:ea typeface="Helvetica Neue Medium" panose="02000503000000020004" pitchFamily="2" charset="0"/>
                <a:cs typeface="Arial" panose="020B0604020202020204" pitchFamily="34" charset="0"/>
              </a:rPr>
              <a:t>Sustained deep space presence</a:t>
            </a:r>
          </a:p>
          <a:p>
            <a:pPr defTabSz="685800">
              <a:lnSpc>
                <a:spcPct val="90000"/>
              </a:lnSpc>
              <a:spcAft>
                <a:spcPts val="225"/>
              </a:spcAft>
              <a:defRPr/>
            </a:pPr>
            <a:r>
              <a:rPr lang="en-US" sz="675" dirty="0">
                <a:solidFill>
                  <a:srgbClr val="E7E6E6">
                    <a:lumMod val="75000"/>
                  </a:srgbClr>
                </a:solidFill>
                <a:latin typeface="Arial" panose="020B0604020202020204" pitchFamily="34" charset="0"/>
                <a:ea typeface="Helvetica Neue Medium" panose="02000503000000020004" pitchFamily="2" charset="0"/>
                <a:cs typeface="Arial" panose="020B0604020202020204" pitchFamily="34" charset="0"/>
              </a:rPr>
              <a:t>    Commercial lunar activity</a:t>
            </a:r>
          </a:p>
          <a:p>
            <a:pPr defTabSz="685800">
              <a:lnSpc>
                <a:spcPct val="90000"/>
              </a:lnSpc>
              <a:spcAft>
                <a:spcPts val="225"/>
              </a:spcAft>
              <a:defRPr/>
            </a:pPr>
            <a:r>
              <a:rPr lang="en-US" sz="675" dirty="0">
                <a:solidFill>
                  <a:srgbClr val="E7E6E6">
                    <a:lumMod val="75000"/>
                  </a:srgbClr>
                </a:solidFill>
                <a:latin typeface="Arial" panose="020B0604020202020204" pitchFamily="34" charset="0"/>
                <a:ea typeface="Helvetica Neue Medium" panose="02000503000000020004" pitchFamily="2" charset="0"/>
                <a:cs typeface="Arial" panose="020B0604020202020204" pitchFamily="34" charset="0"/>
              </a:rPr>
              <a:t>      In-situ resource extraction  </a:t>
            </a:r>
            <a:br>
              <a:rPr lang="en-US" sz="675" dirty="0">
                <a:solidFill>
                  <a:srgbClr val="E7E6E6">
                    <a:lumMod val="75000"/>
                  </a:srgbClr>
                </a:solidFill>
                <a:latin typeface="Arial" panose="020B0604020202020204" pitchFamily="34" charset="0"/>
                <a:ea typeface="Helvetica Neue Medium" panose="02000503000000020004" pitchFamily="2" charset="0"/>
                <a:cs typeface="Arial" panose="020B0604020202020204" pitchFamily="34" charset="0"/>
              </a:rPr>
            </a:br>
            <a:r>
              <a:rPr lang="en-US" sz="675" dirty="0">
                <a:solidFill>
                  <a:srgbClr val="E7E6E6">
                    <a:lumMod val="75000"/>
                  </a:srgbClr>
                </a:solidFill>
                <a:latin typeface="Arial" panose="020B0604020202020204" pitchFamily="34" charset="0"/>
                <a:ea typeface="Helvetica Neue Medium" panose="02000503000000020004" pitchFamily="2" charset="0"/>
                <a:cs typeface="Arial" panose="020B0604020202020204" pitchFamily="34" charset="0"/>
              </a:rPr>
              <a:t>       and utilization </a:t>
            </a:r>
          </a:p>
        </p:txBody>
      </p:sp>
      <p:sp>
        <p:nvSpPr>
          <p:cNvPr id="15" name="TextBox 14">
            <a:extLst>
              <a:ext uri="{FF2B5EF4-FFF2-40B4-BE49-F238E27FC236}">
                <a16:creationId xmlns:a16="http://schemas.microsoft.com/office/drawing/2014/main" id="{16C2EB80-9A74-CD42-980C-A935839C5A52}"/>
              </a:ext>
            </a:extLst>
          </p:cNvPr>
          <p:cNvSpPr txBox="1"/>
          <p:nvPr/>
        </p:nvSpPr>
        <p:spPr>
          <a:xfrm>
            <a:off x="1504392" y="2553919"/>
            <a:ext cx="1568032" cy="398442"/>
          </a:xfrm>
          <a:prstGeom prst="rect">
            <a:avLst/>
          </a:prstGeom>
          <a:noFill/>
        </p:spPr>
        <p:txBody>
          <a:bodyPr wrap="square" rtlCol="0">
            <a:spAutoFit/>
          </a:bodyPr>
          <a:lstStyle/>
          <a:p>
            <a:pPr defTabSz="685800">
              <a:lnSpc>
                <a:spcPct val="90000"/>
              </a:lnSpc>
              <a:spcAft>
                <a:spcPts val="225"/>
              </a:spcAft>
              <a:defRPr/>
            </a:pPr>
            <a:r>
              <a:rPr lang="en-US" sz="675" dirty="0">
                <a:solidFill>
                  <a:srgbClr val="E7E6E6">
                    <a:lumMod val="75000"/>
                  </a:srgbClr>
                </a:solidFill>
                <a:latin typeface="Arial" panose="020B0604020202020204" pitchFamily="34" charset="0"/>
                <a:ea typeface="Helvetica Neue Medium" panose="02000503000000020004" pitchFamily="2" charset="0"/>
                <a:cs typeface="Arial" panose="020B0604020202020204" pitchFamily="34" charset="0"/>
              </a:rPr>
              <a:t>Expanded space commerce</a:t>
            </a:r>
          </a:p>
          <a:p>
            <a:pPr defTabSz="685800">
              <a:lnSpc>
                <a:spcPct val="90000"/>
              </a:lnSpc>
              <a:spcAft>
                <a:spcPts val="225"/>
              </a:spcAft>
              <a:defRPr/>
            </a:pPr>
            <a:r>
              <a:rPr lang="en-US" sz="675" dirty="0">
                <a:solidFill>
                  <a:srgbClr val="E7E6E6">
                    <a:lumMod val="75000"/>
                  </a:srgbClr>
                </a:solidFill>
                <a:latin typeface="Arial" panose="020B0604020202020204" pitchFamily="34" charset="0"/>
                <a:ea typeface="Helvetica Neue Medium" panose="02000503000000020004" pitchFamily="2" charset="0"/>
                <a:cs typeface="Arial" panose="020B0604020202020204" pitchFamily="34" charset="0"/>
              </a:rPr>
              <a:t>On-orbit manufacturing, assembly, and inspection</a:t>
            </a:r>
          </a:p>
        </p:txBody>
      </p:sp>
      <p:sp>
        <p:nvSpPr>
          <p:cNvPr id="17" name="TextBox 16">
            <a:extLst>
              <a:ext uri="{FF2B5EF4-FFF2-40B4-BE49-F238E27FC236}">
                <a16:creationId xmlns:a16="http://schemas.microsoft.com/office/drawing/2014/main" id="{78056082-A3AF-5B45-A59B-1F7FEA47A010}"/>
              </a:ext>
            </a:extLst>
          </p:cNvPr>
          <p:cNvSpPr txBox="1"/>
          <p:nvPr/>
        </p:nvSpPr>
        <p:spPr>
          <a:xfrm>
            <a:off x="227695" y="611691"/>
            <a:ext cx="3261503" cy="237757"/>
          </a:xfrm>
          <a:prstGeom prst="rect">
            <a:avLst/>
          </a:prstGeom>
          <a:noFill/>
        </p:spPr>
        <p:txBody>
          <a:bodyPr wrap="square" rtlCol="0">
            <a:spAutoFit/>
          </a:bodyPr>
          <a:lstStyle/>
          <a:p>
            <a:pPr defTabSz="685800">
              <a:lnSpc>
                <a:spcPct val="90000"/>
              </a:lnSpc>
              <a:defRPr/>
            </a:pPr>
            <a:r>
              <a:rPr lang="en-US" sz="1050" b="1">
                <a:solidFill>
                  <a:srgbClr val="30C3D3"/>
                </a:solidFill>
                <a:latin typeface="Arial" panose="020B0604020202020204" pitchFamily="34" charset="0"/>
                <a:cs typeface="Arial" panose="020B0604020202020204" pitchFamily="34" charset="0"/>
              </a:rPr>
              <a:t>CHANGING THE PACE OF SPACE </a:t>
            </a:r>
          </a:p>
        </p:txBody>
      </p:sp>
      <p:sp>
        <p:nvSpPr>
          <p:cNvPr id="18" name="TextBox 17">
            <a:extLst>
              <a:ext uri="{FF2B5EF4-FFF2-40B4-BE49-F238E27FC236}">
                <a16:creationId xmlns:a16="http://schemas.microsoft.com/office/drawing/2014/main" id="{D1FBD1F9-AA27-B541-955D-03C06AA706E6}"/>
              </a:ext>
            </a:extLst>
          </p:cNvPr>
          <p:cNvSpPr txBox="1"/>
          <p:nvPr/>
        </p:nvSpPr>
        <p:spPr>
          <a:xfrm>
            <a:off x="227695" y="832598"/>
            <a:ext cx="6591926" cy="341632"/>
          </a:xfrm>
          <a:prstGeom prst="rect">
            <a:avLst/>
          </a:prstGeom>
          <a:noFill/>
        </p:spPr>
        <p:txBody>
          <a:bodyPr wrap="square" rtlCol="0">
            <a:spAutoFit/>
          </a:bodyPr>
          <a:lstStyle/>
          <a:p>
            <a:pPr defTabSz="685800">
              <a:lnSpc>
                <a:spcPct val="90000"/>
              </a:lnSpc>
              <a:defRPr/>
            </a:pPr>
            <a:r>
              <a:rPr lang="en-US" sz="900">
                <a:solidFill>
                  <a:prstClr val="white"/>
                </a:solidFill>
                <a:latin typeface="Arial" panose="020B0604020202020204" pitchFamily="34" charset="0"/>
                <a:cs typeface="Arial" panose="020B0604020202020204" pitchFamily="34" charset="0"/>
              </a:rPr>
              <a:t>Leveraging small spacecraft and responsive launch to rapidly expand space capabilities at dramatically lower costs</a:t>
            </a:r>
          </a:p>
          <a:p>
            <a:pPr defTabSz="685800">
              <a:lnSpc>
                <a:spcPct val="90000"/>
              </a:lnSpc>
              <a:defRPr/>
            </a:pPr>
            <a:endParaRPr lang="en-US" sz="900">
              <a:solidFill>
                <a:prstClr val="white"/>
              </a:solidFill>
              <a:latin typeface="Arial" panose="020B0604020202020204" pitchFamily="34" charset="0"/>
              <a:cs typeface="Arial" panose="020B0604020202020204" pitchFamily="34" charset="0"/>
            </a:endParaRPr>
          </a:p>
        </p:txBody>
      </p:sp>
      <p:grpSp>
        <p:nvGrpSpPr>
          <p:cNvPr id="56" name="Group 55">
            <a:extLst>
              <a:ext uri="{FF2B5EF4-FFF2-40B4-BE49-F238E27FC236}">
                <a16:creationId xmlns:a16="http://schemas.microsoft.com/office/drawing/2014/main" id="{8CBECAC8-A368-6045-90A8-584A62E5AE27}"/>
              </a:ext>
            </a:extLst>
          </p:cNvPr>
          <p:cNvGrpSpPr>
            <a:grpSpLocks noChangeAspect="1"/>
          </p:cNvGrpSpPr>
          <p:nvPr/>
        </p:nvGrpSpPr>
        <p:grpSpPr>
          <a:xfrm>
            <a:off x="306618" y="325376"/>
            <a:ext cx="3429067" cy="301332"/>
            <a:chOff x="408828" y="631546"/>
            <a:chExt cx="6035155" cy="530352"/>
          </a:xfrm>
        </p:grpSpPr>
        <p:grpSp>
          <p:nvGrpSpPr>
            <p:cNvPr id="57" name="Group 56">
              <a:extLst>
                <a:ext uri="{FF2B5EF4-FFF2-40B4-BE49-F238E27FC236}">
                  <a16:creationId xmlns:a16="http://schemas.microsoft.com/office/drawing/2014/main" id="{A1354F6D-D178-CC49-A79E-24E0BAA4FDA6}"/>
                </a:ext>
              </a:extLst>
            </p:cNvPr>
            <p:cNvGrpSpPr/>
            <p:nvPr/>
          </p:nvGrpSpPr>
          <p:grpSpPr>
            <a:xfrm>
              <a:off x="3021986" y="662832"/>
              <a:ext cx="3421997" cy="475231"/>
              <a:chOff x="3121025" y="1905001"/>
              <a:chExt cx="3646488" cy="506413"/>
            </a:xfrm>
          </p:grpSpPr>
          <p:sp>
            <p:nvSpPr>
              <p:cNvPr id="66" name="Freeform 81">
                <a:extLst>
                  <a:ext uri="{FF2B5EF4-FFF2-40B4-BE49-F238E27FC236}">
                    <a16:creationId xmlns:a16="http://schemas.microsoft.com/office/drawing/2014/main" id="{AA3B77E4-246F-AD4B-9F55-6A8BE54E397D}"/>
                  </a:ext>
                </a:extLst>
              </p:cNvPr>
              <p:cNvSpPr>
                <a:spLocks/>
              </p:cNvSpPr>
              <p:nvPr/>
            </p:nvSpPr>
            <p:spPr bwMode="auto">
              <a:xfrm>
                <a:off x="3121025" y="1905001"/>
                <a:ext cx="296863" cy="501650"/>
              </a:xfrm>
              <a:custGeom>
                <a:avLst/>
                <a:gdLst>
                  <a:gd name="T0" fmla="*/ 14 w 79"/>
                  <a:gd name="T1" fmla="*/ 95 h 132"/>
                  <a:gd name="T2" fmla="*/ 40 w 79"/>
                  <a:gd name="T3" fmla="*/ 120 h 132"/>
                  <a:gd name="T4" fmla="*/ 65 w 79"/>
                  <a:gd name="T5" fmla="*/ 96 h 132"/>
                  <a:gd name="T6" fmla="*/ 35 w 79"/>
                  <a:gd name="T7" fmla="*/ 69 h 132"/>
                  <a:gd name="T8" fmla="*/ 2 w 79"/>
                  <a:gd name="T9" fmla="*/ 36 h 132"/>
                  <a:gd name="T10" fmla="*/ 40 w 79"/>
                  <a:gd name="T11" fmla="*/ 0 h 132"/>
                  <a:gd name="T12" fmla="*/ 77 w 79"/>
                  <a:gd name="T13" fmla="*/ 33 h 132"/>
                  <a:gd name="T14" fmla="*/ 63 w 79"/>
                  <a:gd name="T15" fmla="*/ 33 h 132"/>
                  <a:gd name="T16" fmla="*/ 40 w 79"/>
                  <a:gd name="T17" fmla="*/ 12 h 132"/>
                  <a:gd name="T18" fmla="*/ 17 w 79"/>
                  <a:gd name="T19" fmla="*/ 34 h 132"/>
                  <a:gd name="T20" fmla="*/ 48 w 79"/>
                  <a:gd name="T21" fmla="*/ 60 h 132"/>
                  <a:gd name="T22" fmla="*/ 79 w 79"/>
                  <a:gd name="T23" fmla="*/ 95 h 132"/>
                  <a:gd name="T24" fmla="*/ 40 w 79"/>
                  <a:gd name="T25" fmla="*/ 132 h 132"/>
                  <a:gd name="T26" fmla="*/ 0 w 79"/>
                  <a:gd name="T27" fmla="*/ 95 h 132"/>
                  <a:gd name="T28" fmla="*/ 14 w 79"/>
                  <a:gd name="T29"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32">
                    <a:moveTo>
                      <a:pt x="14" y="95"/>
                    </a:moveTo>
                    <a:cubicBezTo>
                      <a:pt x="16" y="116"/>
                      <a:pt x="32" y="120"/>
                      <a:pt x="40" y="120"/>
                    </a:cubicBezTo>
                    <a:cubicBezTo>
                      <a:pt x="53" y="120"/>
                      <a:pt x="65" y="110"/>
                      <a:pt x="65" y="96"/>
                    </a:cubicBezTo>
                    <a:cubicBezTo>
                      <a:pt x="65" y="78"/>
                      <a:pt x="50" y="74"/>
                      <a:pt x="35" y="69"/>
                    </a:cubicBezTo>
                    <a:cubicBezTo>
                      <a:pt x="25" y="66"/>
                      <a:pt x="2" y="60"/>
                      <a:pt x="2" y="36"/>
                    </a:cubicBezTo>
                    <a:cubicBezTo>
                      <a:pt x="2" y="13"/>
                      <a:pt x="21" y="0"/>
                      <a:pt x="40" y="0"/>
                    </a:cubicBezTo>
                    <a:cubicBezTo>
                      <a:pt x="56" y="0"/>
                      <a:pt x="75" y="9"/>
                      <a:pt x="77" y="33"/>
                    </a:cubicBezTo>
                    <a:cubicBezTo>
                      <a:pt x="63" y="33"/>
                      <a:pt x="63" y="33"/>
                      <a:pt x="63" y="33"/>
                    </a:cubicBezTo>
                    <a:cubicBezTo>
                      <a:pt x="61" y="25"/>
                      <a:pt x="57" y="12"/>
                      <a:pt x="40" y="12"/>
                    </a:cubicBezTo>
                    <a:cubicBezTo>
                      <a:pt x="27" y="12"/>
                      <a:pt x="17" y="21"/>
                      <a:pt x="17" y="34"/>
                    </a:cubicBezTo>
                    <a:cubicBezTo>
                      <a:pt x="16" y="50"/>
                      <a:pt x="29" y="54"/>
                      <a:pt x="48" y="60"/>
                    </a:cubicBezTo>
                    <a:cubicBezTo>
                      <a:pt x="60" y="65"/>
                      <a:pt x="79" y="72"/>
                      <a:pt x="79" y="95"/>
                    </a:cubicBezTo>
                    <a:cubicBezTo>
                      <a:pt x="79" y="116"/>
                      <a:pt x="64" y="132"/>
                      <a:pt x="40" y="132"/>
                    </a:cubicBezTo>
                    <a:cubicBezTo>
                      <a:pt x="19" y="132"/>
                      <a:pt x="1" y="119"/>
                      <a:pt x="0" y="95"/>
                    </a:cubicBezTo>
                    <a:lnTo>
                      <a:pt x="14" y="95"/>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srgbClr val="A5A5A5"/>
                  </a:solidFill>
                  <a:latin typeface="Calibri" panose="020F0502020204030204"/>
                </a:endParaRPr>
              </a:p>
            </p:txBody>
          </p:sp>
          <p:sp>
            <p:nvSpPr>
              <p:cNvPr id="67" name="Freeform 82">
                <a:extLst>
                  <a:ext uri="{FF2B5EF4-FFF2-40B4-BE49-F238E27FC236}">
                    <a16:creationId xmlns:a16="http://schemas.microsoft.com/office/drawing/2014/main" id="{C7458295-59E3-FA4B-B273-BCA58B4DF22A}"/>
                  </a:ext>
                </a:extLst>
              </p:cNvPr>
              <p:cNvSpPr>
                <a:spLocks noEditPoints="1"/>
              </p:cNvSpPr>
              <p:nvPr/>
            </p:nvSpPr>
            <p:spPr bwMode="auto">
              <a:xfrm>
                <a:off x="3484563" y="1916113"/>
                <a:ext cx="306388" cy="482600"/>
              </a:xfrm>
              <a:custGeom>
                <a:avLst/>
                <a:gdLst>
                  <a:gd name="T0" fmla="*/ 34 w 82"/>
                  <a:gd name="T1" fmla="*/ 0 h 127"/>
                  <a:gd name="T2" fmla="*/ 68 w 82"/>
                  <a:gd name="T3" fmla="*/ 8 h 127"/>
                  <a:gd name="T4" fmla="*/ 82 w 82"/>
                  <a:gd name="T5" fmla="*/ 38 h 127"/>
                  <a:gd name="T6" fmla="*/ 69 w 82"/>
                  <a:gd name="T7" fmla="*/ 68 h 127"/>
                  <a:gd name="T8" fmla="*/ 35 w 82"/>
                  <a:gd name="T9" fmla="*/ 77 h 127"/>
                  <a:gd name="T10" fmla="*/ 15 w 82"/>
                  <a:gd name="T11" fmla="*/ 77 h 127"/>
                  <a:gd name="T12" fmla="*/ 15 w 82"/>
                  <a:gd name="T13" fmla="*/ 127 h 127"/>
                  <a:gd name="T14" fmla="*/ 0 w 82"/>
                  <a:gd name="T15" fmla="*/ 127 h 127"/>
                  <a:gd name="T16" fmla="*/ 0 w 82"/>
                  <a:gd name="T17" fmla="*/ 0 h 127"/>
                  <a:gd name="T18" fmla="*/ 34 w 82"/>
                  <a:gd name="T19" fmla="*/ 0 h 127"/>
                  <a:gd name="T20" fmla="*/ 15 w 82"/>
                  <a:gd name="T21" fmla="*/ 64 h 127"/>
                  <a:gd name="T22" fmla="*/ 35 w 82"/>
                  <a:gd name="T23" fmla="*/ 64 h 127"/>
                  <a:gd name="T24" fmla="*/ 59 w 82"/>
                  <a:gd name="T25" fmla="*/ 59 h 127"/>
                  <a:gd name="T26" fmla="*/ 68 w 82"/>
                  <a:gd name="T27" fmla="*/ 38 h 127"/>
                  <a:gd name="T28" fmla="*/ 59 w 82"/>
                  <a:gd name="T29" fmla="*/ 18 h 127"/>
                  <a:gd name="T30" fmla="*/ 35 w 82"/>
                  <a:gd name="T31" fmla="*/ 12 h 127"/>
                  <a:gd name="T32" fmla="*/ 15 w 82"/>
                  <a:gd name="T33" fmla="*/ 12 h 127"/>
                  <a:gd name="T34" fmla="*/ 15 w 82"/>
                  <a:gd name="T35"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7">
                    <a:moveTo>
                      <a:pt x="34" y="0"/>
                    </a:moveTo>
                    <a:cubicBezTo>
                      <a:pt x="52" y="0"/>
                      <a:pt x="60" y="2"/>
                      <a:pt x="68" y="8"/>
                    </a:cubicBezTo>
                    <a:cubicBezTo>
                      <a:pt x="77" y="14"/>
                      <a:pt x="82" y="26"/>
                      <a:pt x="82" y="38"/>
                    </a:cubicBezTo>
                    <a:cubicBezTo>
                      <a:pt x="82" y="50"/>
                      <a:pt x="77" y="62"/>
                      <a:pt x="69" y="68"/>
                    </a:cubicBezTo>
                    <a:cubicBezTo>
                      <a:pt x="60" y="75"/>
                      <a:pt x="52" y="77"/>
                      <a:pt x="35" y="77"/>
                    </a:cubicBezTo>
                    <a:cubicBezTo>
                      <a:pt x="15" y="77"/>
                      <a:pt x="15" y="77"/>
                      <a:pt x="15" y="77"/>
                    </a:cubicBezTo>
                    <a:cubicBezTo>
                      <a:pt x="15" y="127"/>
                      <a:pt x="15" y="127"/>
                      <a:pt x="15" y="127"/>
                    </a:cubicBezTo>
                    <a:cubicBezTo>
                      <a:pt x="0" y="127"/>
                      <a:pt x="0" y="127"/>
                      <a:pt x="0" y="127"/>
                    </a:cubicBezTo>
                    <a:cubicBezTo>
                      <a:pt x="0" y="0"/>
                      <a:pt x="0" y="0"/>
                      <a:pt x="0" y="0"/>
                    </a:cubicBezTo>
                    <a:lnTo>
                      <a:pt x="34" y="0"/>
                    </a:lnTo>
                    <a:close/>
                    <a:moveTo>
                      <a:pt x="15" y="64"/>
                    </a:moveTo>
                    <a:cubicBezTo>
                      <a:pt x="35" y="64"/>
                      <a:pt x="35" y="64"/>
                      <a:pt x="35" y="64"/>
                    </a:cubicBezTo>
                    <a:cubicBezTo>
                      <a:pt x="46" y="64"/>
                      <a:pt x="52" y="63"/>
                      <a:pt x="59" y="59"/>
                    </a:cubicBezTo>
                    <a:cubicBezTo>
                      <a:pt x="64" y="55"/>
                      <a:pt x="68" y="47"/>
                      <a:pt x="68" y="38"/>
                    </a:cubicBezTo>
                    <a:cubicBezTo>
                      <a:pt x="68" y="29"/>
                      <a:pt x="64" y="21"/>
                      <a:pt x="59" y="18"/>
                    </a:cubicBezTo>
                    <a:cubicBezTo>
                      <a:pt x="52" y="13"/>
                      <a:pt x="46" y="12"/>
                      <a:pt x="35" y="12"/>
                    </a:cubicBezTo>
                    <a:cubicBezTo>
                      <a:pt x="15" y="12"/>
                      <a:pt x="15" y="12"/>
                      <a:pt x="15" y="12"/>
                    </a:cubicBezTo>
                    <a:lnTo>
                      <a:pt x="15" y="64"/>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srgbClr val="A5A5A5"/>
                  </a:solidFill>
                  <a:latin typeface="Calibri" panose="020F0502020204030204"/>
                </a:endParaRPr>
              </a:p>
            </p:txBody>
          </p:sp>
          <p:sp>
            <p:nvSpPr>
              <p:cNvPr id="68" name="Freeform 83">
                <a:extLst>
                  <a:ext uri="{FF2B5EF4-FFF2-40B4-BE49-F238E27FC236}">
                    <a16:creationId xmlns:a16="http://schemas.microsoft.com/office/drawing/2014/main" id="{730B413B-4885-CF45-BA26-57758CE98E1E}"/>
                  </a:ext>
                </a:extLst>
              </p:cNvPr>
              <p:cNvSpPr>
                <a:spLocks noEditPoints="1"/>
              </p:cNvSpPr>
              <p:nvPr/>
            </p:nvSpPr>
            <p:spPr bwMode="auto">
              <a:xfrm>
                <a:off x="3749675" y="1916113"/>
                <a:ext cx="449263" cy="482600"/>
              </a:xfrm>
              <a:custGeom>
                <a:avLst/>
                <a:gdLst>
                  <a:gd name="T0" fmla="*/ 36 w 283"/>
                  <a:gd name="T1" fmla="*/ 304 h 304"/>
                  <a:gd name="T2" fmla="*/ 0 w 283"/>
                  <a:gd name="T3" fmla="*/ 304 h 304"/>
                  <a:gd name="T4" fmla="*/ 125 w 283"/>
                  <a:gd name="T5" fmla="*/ 0 h 304"/>
                  <a:gd name="T6" fmla="*/ 158 w 283"/>
                  <a:gd name="T7" fmla="*/ 0 h 304"/>
                  <a:gd name="T8" fmla="*/ 283 w 283"/>
                  <a:gd name="T9" fmla="*/ 304 h 304"/>
                  <a:gd name="T10" fmla="*/ 246 w 283"/>
                  <a:gd name="T11" fmla="*/ 304 h 304"/>
                  <a:gd name="T12" fmla="*/ 213 w 283"/>
                  <a:gd name="T13" fmla="*/ 218 h 304"/>
                  <a:gd name="T14" fmla="*/ 71 w 283"/>
                  <a:gd name="T15" fmla="*/ 218 h 304"/>
                  <a:gd name="T16" fmla="*/ 36 w 283"/>
                  <a:gd name="T17" fmla="*/ 304 h 304"/>
                  <a:gd name="T18" fmla="*/ 142 w 283"/>
                  <a:gd name="T19" fmla="*/ 39 h 304"/>
                  <a:gd name="T20" fmla="*/ 81 w 283"/>
                  <a:gd name="T21" fmla="*/ 192 h 304"/>
                  <a:gd name="T22" fmla="*/ 201 w 283"/>
                  <a:gd name="T23" fmla="*/ 192 h 304"/>
                  <a:gd name="T24" fmla="*/ 142 w 283"/>
                  <a:gd name="T25" fmla="*/ 3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4">
                    <a:moveTo>
                      <a:pt x="36" y="304"/>
                    </a:moveTo>
                    <a:lnTo>
                      <a:pt x="0" y="304"/>
                    </a:lnTo>
                    <a:lnTo>
                      <a:pt x="125" y="0"/>
                    </a:lnTo>
                    <a:lnTo>
                      <a:pt x="158" y="0"/>
                    </a:lnTo>
                    <a:lnTo>
                      <a:pt x="283" y="304"/>
                    </a:lnTo>
                    <a:lnTo>
                      <a:pt x="246" y="304"/>
                    </a:lnTo>
                    <a:lnTo>
                      <a:pt x="213" y="218"/>
                    </a:lnTo>
                    <a:lnTo>
                      <a:pt x="71" y="218"/>
                    </a:lnTo>
                    <a:lnTo>
                      <a:pt x="36" y="304"/>
                    </a:lnTo>
                    <a:close/>
                    <a:moveTo>
                      <a:pt x="142" y="39"/>
                    </a:moveTo>
                    <a:lnTo>
                      <a:pt x="81" y="192"/>
                    </a:lnTo>
                    <a:lnTo>
                      <a:pt x="201" y="192"/>
                    </a:lnTo>
                    <a:lnTo>
                      <a:pt x="142" y="39"/>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srgbClr val="A5A5A5"/>
                  </a:solidFill>
                  <a:latin typeface="Calibri" panose="020F0502020204030204"/>
                </a:endParaRPr>
              </a:p>
            </p:txBody>
          </p:sp>
          <p:sp>
            <p:nvSpPr>
              <p:cNvPr id="69" name="Freeform 84">
                <a:extLst>
                  <a:ext uri="{FF2B5EF4-FFF2-40B4-BE49-F238E27FC236}">
                    <a16:creationId xmlns:a16="http://schemas.microsoft.com/office/drawing/2014/main" id="{E0130777-2D05-0D40-B80D-495455C94E9F}"/>
                  </a:ext>
                </a:extLst>
              </p:cNvPr>
              <p:cNvSpPr>
                <a:spLocks/>
              </p:cNvSpPr>
              <p:nvPr/>
            </p:nvSpPr>
            <p:spPr bwMode="auto">
              <a:xfrm>
                <a:off x="4203700" y="1905001"/>
                <a:ext cx="471488" cy="501650"/>
              </a:xfrm>
              <a:custGeom>
                <a:avLst/>
                <a:gdLst>
                  <a:gd name="T0" fmla="*/ 126 w 126"/>
                  <a:gd name="T1" fmla="*/ 96 h 132"/>
                  <a:gd name="T2" fmla="*/ 67 w 126"/>
                  <a:gd name="T3" fmla="*/ 132 h 132"/>
                  <a:gd name="T4" fmla="*/ 0 w 126"/>
                  <a:gd name="T5" fmla="*/ 66 h 132"/>
                  <a:gd name="T6" fmla="*/ 67 w 126"/>
                  <a:gd name="T7" fmla="*/ 0 h 132"/>
                  <a:gd name="T8" fmla="*/ 126 w 126"/>
                  <a:gd name="T9" fmla="*/ 38 h 132"/>
                  <a:gd name="T10" fmla="*/ 110 w 126"/>
                  <a:gd name="T11" fmla="*/ 38 h 132"/>
                  <a:gd name="T12" fmla="*/ 67 w 126"/>
                  <a:gd name="T13" fmla="*/ 13 h 132"/>
                  <a:gd name="T14" fmla="*/ 15 w 126"/>
                  <a:gd name="T15" fmla="*/ 66 h 132"/>
                  <a:gd name="T16" fmla="*/ 67 w 126"/>
                  <a:gd name="T17" fmla="*/ 120 h 132"/>
                  <a:gd name="T18" fmla="*/ 110 w 126"/>
                  <a:gd name="T19" fmla="*/ 96 h 132"/>
                  <a:gd name="T20" fmla="*/ 126 w 126"/>
                  <a:gd name="T2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6"/>
                    </a:moveTo>
                    <a:cubicBezTo>
                      <a:pt x="117" y="116"/>
                      <a:pt x="95" y="132"/>
                      <a:pt x="67" y="132"/>
                    </a:cubicBezTo>
                    <a:cubicBezTo>
                      <a:pt x="29" y="132"/>
                      <a:pt x="0" y="103"/>
                      <a:pt x="0" y="66"/>
                    </a:cubicBezTo>
                    <a:cubicBezTo>
                      <a:pt x="0" y="30"/>
                      <a:pt x="29" y="0"/>
                      <a:pt x="67" y="0"/>
                    </a:cubicBezTo>
                    <a:cubicBezTo>
                      <a:pt x="98" y="0"/>
                      <a:pt x="118" y="21"/>
                      <a:pt x="126" y="38"/>
                    </a:cubicBezTo>
                    <a:cubicBezTo>
                      <a:pt x="110" y="38"/>
                      <a:pt x="110" y="38"/>
                      <a:pt x="110" y="38"/>
                    </a:cubicBezTo>
                    <a:cubicBezTo>
                      <a:pt x="106" y="30"/>
                      <a:pt x="91" y="13"/>
                      <a:pt x="67" y="13"/>
                    </a:cubicBezTo>
                    <a:cubicBezTo>
                      <a:pt x="37" y="13"/>
                      <a:pt x="15" y="37"/>
                      <a:pt x="15" y="66"/>
                    </a:cubicBezTo>
                    <a:cubicBezTo>
                      <a:pt x="15" y="96"/>
                      <a:pt x="37" y="120"/>
                      <a:pt x="67" y="120"/>
                    </a:cubicBezTo>
                    <a:cubicBezTo>
                      <a:pt x="94" y="120"/>
                      <a:pt x="107" y="101"/>
                      <a:pt x="110" y="96"/>
                    </a:cubicBezTo>
                    <a:lnTo>
                      <a:pt x="126" y="96"/>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srgbClr val="A5A5A5"/>
                  </a:solidFill>
                  <a:latin typeface="Calibri" panose="020F0502020204030204"/>
                </a:endParaRPr>
              </a:p>
            </p:txBody>
          </p:sp>
          <p:sp>
            <p:nvSpPr>
              <p:cNvPr id="70" name="Freeform 85">
                <a:extLst>
                  <a:ext uri="{FF2B5EF4-FFF2-40B4-BE49-F238E27FC236}">
                    <a16:creationId xmlns:a16="http://schemas.microsoft.com/office/drawing/2014/main" id="{903C1E33-F6EF-1743-A683-C29919195479}"/>
                  </a:ext>
                </a:extLst>
              </p:cNvPr>
              <p:cNvSpPr>
                <a:spLocks/>
              </p:cNvSpPr>
              <p:nvPr/>
            </p:nvSpPr>
            <p:spPr bwMode="auto">
              <a:xfrm>
                <a:off x="4741863" y="1916113"/>
                <a:ext cx="266700" cy="482600"/>
              </a:xfrm>
              <a:custGeom>
                <a:avLst/>
                <a:gdLst>
                  <a:gd name="T0" fmla="*/ 0 w 168"/>
                  <a:gd name="T1" fmla="*/ 0 h 304"/>
                  <a:gd name="T2" fmla="*/ 168 w 168"/>
                  <a:gd name="T3" fmla="*/ 0 h 304"/>
                  <a:gd name="T4" fmla="*/ 168 w 168"/>
                  <a:gd name="T5" fmla="*/ 29 h 304"/>
                  <a:gd name="T6" fmla="*/ 36 w 168"/>
                  <a:gd name="T7" fmla="*/ 29 h 304"/>
                  <a:gd name="T8" fmla="*/ 36 w 168"/>
                  <a:gd name="T9" fmla="*/ 137 h 304"/>
                  <a:gd name="T10" fmla="*/ 168 w 168"/>
                  <a:gd name="T11" fmla="*/ 137 h 304"/>
                  <a:gd name="T12" fmla="*/ 168 w 168"/>
                  <a:gd name="T13" fmla="*/ 166 h 304"/>
                  <a:gd name="T14" fmla="*/ 36 w 168"/>
                  <a:gd name="T15" fmla="*/ 166 h 304"/>
                  <a:gd name="T16" fmla="*/ 36 w 168"/>
                  <a:gd name="T17" fmla="*/ 276 h 304"/>
                  <a:gd name="T18" fmla="*/ 168 w 168"/>
                  <a:gd name="T19" fmla="*/ 276 h 304"/>
                  <a:gd name="T20" fmla="*/ 168 w 168"/>
                  <a:gd name="T21" fmla="*/ 304 h 304"/>
                  <a:gd name="T22" fmla="*/ 0 w 168"/>
                  <a:gd name="T23" fmla="*/ 304 h 304"/>
                  <a:gd name="T24" fmla="*/ 0 w 168"/>
                  <a:gd name="T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304">
                    <a:moveTo>
                      <a:pt x="0" y="0"/>
                    </a:moveTo>
                    <a:lnTo>
                      <a:pt x="168" y="0"/>
                    </a:lnTo>
                    <a:lnTo>
                      <a:pt x="168" y="29"/>
                    </a:lnTo>
                    <a:lnTo>
                      <a:pt x="36" y="29"/>
                    </a:lnTo>
                    <a:lnTo>
                      <a:pt x="36" y="137"/>
                    </a:lnTo>
                    <a:lnTo>
                      <a:pt x="168" y="137"/>
                    </a:lnTo>
                    <a:lnTo>
                      <a:pt x="168" y="166"/>
                    </a:lnTo>
                    <a:lnTo>
                      <a:pt x="36" y="166"/>
                    </a:lnTo>
                    <a:lnTo>
                      <a:pt x="36" y="276"/>
                    </a:lnTo>
                    <a:lnTo>
                      <a:pt x="168" y="276"/>
                    </a:lnTo>
                    <a:lnTo>
                      <a:pt x="168" y="304"/>
                    </a:lnTo>
                    <a:lnTo>
                      <a:pt x="0" y="304"/>
                    </a:lnTo>
                    <a:lnTo>
                      <a:pt x="0" y="0"/>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srgbClr val="A5A5A5"/>
                  </a:solidFill>
                  <a:latin typeface="Calibri" panose="020F0502020204030204"/>
                </a:endParaRPr>
              </a:p>
            </p:txBody>
          </p:sp>
          <p:sp>
            <p:nvSpPr>
              <p:cNvPr id="71" name="Freeform 86">
                <a:extLst>
                  <a:ext uri="{FF2B5EF4-FFF2-40B4-BE49-F238E27FC236}">
                    <a16:creationId xmlns:a16="http://schemas.microsoft.com/office/drawing/2014/main" id="{4776873E-9209-0F41-9890-D58478A16BCD}"/>
                  </a:ext>
                </a:extLst>
              </p:cNvPr>
              <p:cNvSpPr>
                <a:spLocks/>
              </p:cNvSpPr>
              <p:nvPr/>
            </p:nvSpPr>
            <p:spPr bwMode="auto">
              <a:xfrm>
                <a:off x="5191125" y="1916113"/>
                <a:ext cx="296863" cy="482600"/>
              </a:xfrm>
              <a:custGeom>
                <a:avLst/>
                <a:gdLst>
                  <a:gd name="T0" fmla="*/ 71 w 187"/>
                  <a:gd name="T1" fmla="*/ 43 h 304"/>
                  <a:gd name="T2" fmla="*/ 0 w 187"/>
                  <a:gd name="T3" fmla="*/ 43 h 304"/>
                  <a:gd name="T4" fmla="*/ 0 w 187"/>
                  <a:gd name="T5" fmla="*/ 0 h 304"/>
                  <a:gd name="T6" fmla="*/ 187 w 187"/>
                  <a:gd name="T7" fmla="*/ 0 h 304"/>
                  <a:gd name="T8" fmla="*/ 187 w 187"/>
                  <a:gd name="T9" fmla="*/ 43 h 304"/>
                  <a:gd name="T10" fmla="*/ 118 w 187"/>
                  <a:gd name="T11" fmla="*/ 43 h 304"/>
                  <a:gd name="T12" fmla="*/ 118 w 187"/>
                  <a:gd name="T13" fmla="*/ 304 h 304"/>
                  <a:gd name="T14" fmla="*/ 71 w 187"/>
                  <a:gd name="T15" fmla="*/ 304 h 304"/>
                  <a:gd name="T16" fmla="*/ 71 w 187"/>
                  <a:gd name="T17" fmla="*/ 4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304">
                    <a:moveTo>
                      <a:pt x="71" y="43"/>
                    </a:moveTo>
                    <a:lnTo>
                      <a:pt x="0" y="43"/>
                    </a:lnTo>
                    <a:lnTo>
                      <a:pt x="0" y="0"/>
                    </a:lnTo>
                    <a:lnTo>
                      <a:pt x="187" y="0"/>
                    </a:lnTo>
                    <a:lnTo>
                      <a:pt x="187" y="43"/>
                    </a:lnTo>
                    <a:lnTo>
                      <a:pt x="118" y="43"/>
                    </a:lnTo>
                    <a:lnTo>
                      <a:pt x="118" y="304"/>
                    </a:lnTo>
                    <a:lnTo>
                      <a:pt x="71" y="304"/>
                    </a:lnTo>
                    <a:lnTo>
                      <a:pt x="71" y="43"/>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srgbClr val="A5A5A5"/>
                  </a:solidFill>
                  <a:latin typeface="Calibri" panose="020F0502020204030204"/>
                </a:endParaRPr>
              </a:p>
            </p:txBody>
          </p:sp>
          <p:sp>
            <p:nvSpPr>
              <p:cNvPr id="72" name="Freeform 87">
                <a:extLst>
                  <a:ext uri="{FF2B5EF4-FFF2-40B4-BE49-F238E27FC236}">
                    <a16:creationId xmlns:a16="http://schemas.microsoft.com/office/drawing/2014/main" id="{9EAC4027-BCD5-A644-B0C1-09E31CE2140E}"/>
                  </a:ext>
                </a:extLst>
              </p:cNvPr>
              <p:cNvSpPr>
                <a:spLocks/>
              </p:cNvSpPr>
              <p:nvPr/>
            </p:nvSpPr>
            <p:spPr bwMode="auto">
              <a:xfrm>
                <a:off x="5540375" y="1916113"/>
                <a:ext cx="265113" cy="482600"/>
              </a:xfrm>
              <a:custGeom>
                <a:avLst/>
                <a:gdLst>
                  <a:gd name="T0" fmla="*/ 0 w 167"/>
                  <a:gd name="T1" fmla="*/ 0 h 304"/>
                  <a:gd name="T2" fmla="*/ 167 w 167"/>
                  <a:gd name="T3" fmla="*/ 0 h 304"/>
                  <a:gd name="T4" fmla="*/ 167 w 167"/>
                  <a:gd name="T5" fmla="*/ 43 h 304"/>
                  <a:gd name="T6" fmla="*/ 47 w 167"/>
                  <a:gd name="T7" fmla="*/ 43 h 304"/>
                  <a:gd name="T8" fmla="*/ 47 w 167"/>
                  <a:gd name="T9" fmla="*/ 130 h 304"/>
                  <a:gd name="T10" fmla="*/ 167 w 167"/>
                  <a:gd name="T11" fmla="*/ 130 h 304"/>
                  <a:gd name="T12" fmla="*/ 167 w 167"/>
                  <a:gd name="T13" fmla="*/ 173 h 304"/>
                  <a:gd name="T14" fmla="*/ 47 w 167"/>
                  <a:gd name="T15" fmla="*/ 173 h 304"/>
                  <a:gd name="T16" fmla="*/ 47 w 167"/>
                  <a:gd name="T17" fmla="*/ 261 h 304"/>
                  <a:gd name="T18" fmla="*/ 167 w 167"/>
                  <a:gd name="T19" fmla="*/ 261 h 304"/>
                  <a:gd name="T20" fmla="*/ 167 w 167"/>
                  <a:gd name="T21" fmla="*/ 304 h 304"/>
                  <a:gd name="T22" fmla="*/ 0 w 167"/>
                  <a:gd name="T23" fmla="*/ 304 h 304"/>
                  <a:gd name="T24" fmla="*/ 0 w 167"/>
                  <a:gd name="T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4">
                    <a:moveTo>
                      <a:pt x="0" y="0"/>
                    </a:moveTo>
                    <a:lnTo>
                      <a:pt x="167" y="0"/>
                    </a:lnTo>
                    <a:lnTo>
                      <a:pt x="167" y="43"/>
                    </a:lnTo>
                    <a:lnTo>
                      <a:pt x="47" y="43"/>
                    </a:lnTo>
                    <a:lnTo>
                      <a:pt x="47" y="130"/>
                    </a:lnTo>
                    <a:lnTo>
                      <a:pt x="167" y="130"/>
                    </a:lnTo>
                    <a:lnTo>
                      <a:pt x="167" y="173"/>
                    </a:lnTo>
                    <a:lnTo>
                      <a:pt x="47" y="173"/>
                    </a:lnTo>
                    <a:lnTo>
                      <a:pt x="47" y="261"/>
                    </a:lnTo>
                    <a:lnTo>
                      <a:pt x="167" y="261"/>
                    </a:lnTo>
                    <a:lnTo>
                      <a:pt x="167" y="304"/>
                    </a:lnTo>
                    <a:lnTo>
                      <a:pt x="0" y="304"/>
                    </a:lnTo>
                    <a:lnTo>
                      <a:pt x="0" y="0"/>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srgbClr val="A5A5A5"/>
                  </a:solidFill>
                  <a:latin typeface="Calibri" panose="020F0502020204030204"/>
                </a:endParaRPr>
              </a:p>
            </p:txBody>
          </p:sp>
          <p:sp>
            <p:nvSpPr>
              <p:cNvPr id="73" name="Freeform 88">
                <a:extLst>
                  <a:ext uri="{FF2B5EF4-FFF2-40B4-BE49-F238E27FC236}">
                    <a16:creationId xmlns:a16="http://schemas.microsoft.com/office/drawing/2014/main" id="{7CA408D6-6549-FD41-B057-116B33327226}"/>
                  </a:ext>
                </a:extLst>
              </p:cNvPr>
              <p:cNvSpPr>
                <a:spLocks/>
              </p:cNvSpPr>
              <p:nvPr/>
            </p:nvSpPr>
            <p:spPr bwMode="auto">
              <a:xfrm>
                <a:off x="5865813" y="1905001"/>
                <a:ext cx="479425" cy="506413"/>
              </a:xfrm>
              <a:custGeom>
                <a:avLst/>
                <a:gdLst>
                  <a:gd name="T0" fmla="*/ 127 w 128"/>
                  <a:gd name="T1" fmla="*/ 91 h 133"/>
                  <a:gd name="T2" fmla="*/ 67 w 128"/>
                  <a:gd name="T3" fmla="*/ 133 h 133"/>
                  <a:gd name="T4" fmla="*/ 0 w 128"/>
                  <a:gd name="T5" fmla="*/ 66 h 133"/>
                  <a:gd name="T6" fmla="*/ 67 w 128"/>
                  <a:gd name="T7" fmla="*/ 0 h 133"/>
                  <a:gd name="T8" fmla="*/ 128 w 128"/>
                  <a:gd name="T9" fmla="*/ 42 h 133"/>
                  <a:gd name="T10" fmla="*/ 106 w 128"/>
                  <a:gd name="T11" fmla="*/ 42 h 133"/>
                  <a:gd name="T12" fmla="*/ 66 w 128"/>
                  <a:gd name="T13" fmla="*/ 18 h 133"/>
                  <a:gd name="T14" fmla="*/ 20 w 128"/>
                  <a:gd name="T15" fmla="*/ 66 h 133"/>
                  <a:gd name="T16" fmla="*/ 67 w 128"/>
                  <a:gd name="T17" fmla="*/ 115 h 133"/>
                  <a:gd name="T18" fmla="*/ 106 w 128"/>
                  <a:gd name="T19" fmla="*/ 91 h 133"/>
                  <a:gd name="T20" fmla="*/ 127 w 128"/>
                  <a:gd name="T21" fmla="*/ 9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33">
                    <a:moveTo>
                      <a:pt x="127" y="91"/>
                    </a:moveTo>
                    <a:cubicBezTo>
                      <a:pt x="119" y="115"/>
                      <a:pt x="96" y="133"/>
                      <a:pt x="67" y="133"/>
                    </a:cubicBezTo>
                    <a:cubicBezTo>
                      <a:pt x="28" y="133"/>
                      <a:pt x="0" y="102"/>
                      <a:pt x="0" y="66"/>
                    </a:cubicBezTo>
                    <a:cubicBezTo>
                      <a:pt x="0" y="31"/>
                      <a:pt x="27" y="0"/>
                      <a:pt x="67" y="0"/>
                    </a:cubicBezTo>
                    <a:cubicBezTo>
                      <a:pt x="101" y="0"/>
                      <a:pt x="121" y="24"/>
                      <a:pt x="128" y="42"/>
                    </a:cubicBezTo>
                    <a:cubicBezTo>
                      <a:pt x="106" y="42"/>
                      <a:pt x="106" y="42"/>
                      <a:pt x="106" y="42"/>
                    </a:cubicBezTo>
                    <a:cubicBezTo>
                      <a:pt x="102" y="34"/>
                      <a:pt x="89" y="18"/>
                      <a:pt x="66" y="18"/>
                    </a:cubicBezTo>
                    <a:cubicBezTo>
                      <a:pt x="39" y="18"/>
                      <a:pt x="20" y="40"/>
                      <a:pt x="20" y="66"/>
                    </a:cubicBezTo>
                    <a:cubicBezTo>
                      <a:pt x="20" y="93"/>
                      <a:pt x="40" y="115"/>
                      <a:pt x="67" y="115"/>
                    </a:cubicBezTo>
                    <a:cubicBezTo>
                      <a:pt x="91" y="115"/>
                      <a:pt x="103" y="96"/>
                      <a:pt x="106" y="91"/>
                    </a:cubicBezTo>
                    <a:lnTo>
                      <a:pt x="127" y="91"/>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srgbClr val="A5A5A5"/>
                  </a:solidFill>
                  <a:latin typeface="Calibri" panose="020F0502020204030204"/>
                </a:endParaRPr>
              </a:p>
            </p:txBody>
          </p:sp>
          <p:sp>
            <p:nvSpPr>
              <p:cNvPr id="74" name="Freeform 89">
                <a:extLst>
                  <a:ext uri="{FF2B5EF4-FFF2-40B4-BE49-F238E27FC236}">
                    <a16:creationId xmlns:a16="http://schemas.microsoft.com/office/drawing/2014/main" id="{CE817A76-991B-944A-B397-284E097184BA}"/>
                  </a:ext>
                </a:extLst>
              </p:cNvPr>
              <p:cNvSpPr>
                <a:spLocks/>
              </p:cNvSpPr>
              <p:nvPr/>
            </p:nvSpPr>
            <p:spPr bwMode="auto">
              <a:xfrm>
                <a:off x="6408738" y="1916113"/>
                <a:ext cx="358775" cy="482600"/>
              </a:xfrm>
              <a:custGeom>
                <a:avLst/>
                <a:gdLst>
                  <a:gd name="T0" fmla="*/ 0 w 226"/>
                  <a:gd name="T1" fmla="*/ 304 h 304"/>
                  <a:gd name="T2" fmla="*/ 0 w 226"/>
                  <a:gd name="T3" fmla="*/ 0 h 304"/>
                  <a:gd name="T4" fmla="*/ 49 w 226"/>
                  <a:gd name="T5" fmla="*/ 0 h 304"/>
                  <a:gd name="T6" fmla="*/ 49 w 226"/>
                  <a:gd name="T7" fmla="*/ 127 h 304"/>
                  <a:gd name="T8" fmla="*/ 179 w 226"/>
                  <a:gd name="T9" fmla="*/ 127 h 304"/>
                  <a:gd name="T10" fmla="*/ 179 w 226"/>
                  <a:gd name="T11" fmla="*/ 0 h 304"/>
                  <a:gd name="T12" fmla="*/ 226 w 226"/>
                  <a:gd name="T13" fmla="*/ 0 h 304"/>
                  <a:gd name="T14" fmla="*/ 226 w 226"/>
                  <a:gd name="T15" fmla="*/ 304 h 304"/>
                  <a:gd name="T16" fmla="*/ 179 w 226"/>
                  <a:gd name="T17" fmla="*/ 304 h 304"/>
                  <a:gd name="T18" fmla="*/ 179 w 226"/>
                  <a:gd name="T19" fmla="*/ 170 h 304"/>
                  <a:gd name="T20" fmla="*/ 49 w 226"/>
                  <a:gd name="T21" fmla="*/ 170 h 304"/>
                  <a:gd name="T22" fmla="*/ 49 w 226"/>
                  <a:gd name="T23" fmla="*/ 304 h 304"/>
                  <a:gd name="T24" fmla="*/ 0 w 226"/>
                  <a:gd name="T25"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304">
                    <a:moveTo>
                      <a:pt x="0" y="304"/>
                    </a:moveTo>
                    <a:lnTo>
                      <a:pt x="0" y="0"/>
                    </a:lnTo>
                    <a:lnTo>
                      <a:pt x="49" y="0"/>
                    </a:lnTo>
                    <a:lnTo>
                      <a:pt x="49" y="127"/>
                    </a:lnTo>
                    <a:lnTo>
                      <a:pt x="179" y="127"/>
                    </a:lnTo>
                    <a:lnTo>
                      <a:pt x="179" y="0"/>
                    </a:lnTo>
                    <a:lnTo>
                      <a:pt x="226" y="0"/>
                    </a:lnTo>
                    <a:lnTo>
                      <a:pt x="226" y="304"/>
                    </a:lnTo>
                    <a:lnTo>
                      <a:pt x="179" y="304"/>
                    </a:lnTo>
                    <a:lnTo>
                      <a:pt x="179" y="170"/>
                    </a:lnTo>
                    <a:lnTo>
                      <a:pt x="49" y="170"/>
                    </a:lnTo>
                    <a:lnTo>
                      <a:pt x="49" y="304"/>
                    </a:lnTo>
                    <a:lnTo>
                      <a:pt x="0" y="304"/>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srgbClr val="A5A5A5"/>
                  </a:solidFill>
                  <a:latin typeface="Calibri" panose="020F0502020204030204"/>
                </a:endParaRPr>
              </a:p>
            </p:txBody>
          </p:sp>
        </p:grpSp>
        <p:grpSp>
          <p:nvGrpSpPr>
            <p:cNvPr id="58" name="Group 57">
              <a:extLst>
                <a:ext uri="{FF2B5EF4-FFF2-40B4-BE49-F238E27FC236}">
                  <a16:creationId xmlns:a16="http://schemas.microsoft.com/office/drawing/2014/main" id="{4C85E581-5E8F-8449-A475-B23CC07E4B16}"/>
                </a:ext>
              </a:extLst>
            </p:cNvPr>
            <p:cNvGrpSpPr/>
            <p:nvPr/>
          </p:nvGrpSpPr>
          <p:grpSpPr>
            <a:xfrm>
              <a:off x="408828" y="631546"/>
              <a:ext cx="2483434" cy="530352"/>
              <a:chOff x="336550" y="1871663"/>
              <a:chExt cx="2646363" cy="565150"/>
            </a:xfrm>
            <a:solidFill>
              <a:schemeClr val="bg1"/>
            </a:solidFill>
          </p:grpSpPr>
          <p:sp>
            <p:nvSpPr>
              <p:cNvPr id="59" name="Freeform 90">
                <a:extLst>
                  <a:ext uri="{FF2B5EF4-FFF2-40B4-BE49-F238E27FC236}">
                    <a16:creationId xmlns:a16="http://schemas.microsoft.com/office/drawing/2014/main" id="{5F9DA84C-D3C3-D541-8112-237934706E99}"/>
                  </a:ext>
                </a:extLst>
              </p:cNvPr>
              <p:cNvSpPr>
                <a:spLocks/>
              </p:cNvSpPr>
              <p:nvPr/>
            </p:nvSpPr>
            <p:spPr bwMode="auto">
              <a:xfrm>
                <a:off x="336550" y="1912938"/>
                <a:ext cx="265113" cy="490538"/>
              </a:xfrm>
              <a:custGeom>
                <a:avLst/>
                <a:gdLst>
                  <a:gd name="T0" fmla="*/ 0 w 167"/>
                  <a:gd name="T1" fmla="*/ 0 h 309"/>
                  <a:gd name="T2" fmla="*/ 167 w 167"/>
                  <a:gd name="T3" fmla="*/ 0 h 309"/>
                  <a:gd name="T4" fmla="*/ 167 w 167"/>
                  <a:gd name="T5" fmla="*/ 31 h 309"/>
                  <a:gd name="T6" fmla="*/ 33 w 167"/>
                  <a:gd name="T7" fmla="*/ 31 h 309"/>
                  <a:gd name="T8" fmla="*/ 33 w 167"/>
                  <a:gd name="T9" fmla="*/ 139 h 309"/>
                  <a:gd name="T10" fmla="*/ 165 w 167"/>
                  <a:gd name="T11" fmla="*/ 139 h 309"/>
                  <a:gd name="T12" fmla="*/ 165 w 167"/>
                  <a:gd name="T13" fmla="*/ 168 h 309"/>
                  <a:gd name="T14" fmla="*/ 33 w 167"/>
                  <a:gd name="T15" fmla="*/ 168 h 309"/>
                  <a:gd name="T16" fmla="*/ 33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3" y="31"/>
                    </a:lnTo>
                    <a:lnTo>
                      <a:pt x="33" y="139"/>
                    </a:lnTo>
                    <a:lnTo>
                      <a:pt x="165" y="139"/>
                    </a:lnTo>
                    <a:lnTo>
                      <a:pt x="165" y="168"/>
                    </a:lnTo>
                    <a:lnTo>
                      <a:pt x="33" y="168"/>
                    </a:lnTo>
                    <a:lnTo>
                      <a:pt x="33" y="278"/>
                    </a:lnTo>
                    <a:lnTo>
                      <a:pt x="167" y="278"/>
                    </a:lnTo>
                    <a:lnTo>
                      <a:pt x="167"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prstClr val="black"/>
                  </a:solidFill>
                  <a:latin typeface="Calibri" panose="020F0502020204030204"/>
                </a:endParaRPr>
              </a:p>
            </p:txBody>
          </p:sp>
          <p:sp>
            <p:nvSpPr>
              <p:cNvPr id="60" name="Freeform 91">
                <a:extLst>
                  <a:ext uri="{FF2B5EF4-FFF2-40B4-BE49-F238E27FC236}">
                    <a16:creationId xmlns:a16="http://schemas.microsoft.com/office/drawing/2014/main" id="{19A3BAC2-945B-144D-AAE8-2114402D5166}"/>
                  </a:ext>
                </a:extLst>
              </p:cNvPr>
              <p:cNvSpPr>
                <a:spLocks/>
              </p:cNvSpPr>
              <p:nvPr/>
            </p:nvSpPr>
            <p:spPr bwMode="auto">
              <a:xfrm>
                <a:off x="650875" y="1912938"/>
                <a:ext cx="392113" cy="490538"/>
              </a:xfrm>
              <a:custGeom>
                <a:avLst/>
                <a:gdLst>
                  <a:gd name="T0" fmla="*/ 103 w 247"/>
                  <a:gd name="T1" fmla="*/ 148 h 309"/>
                  <a:gd name="T2" fmla="*/ 7 w 247"/>
                  <a:gd name="T3" fmla="*/ 0 h 309"/>
                  <a:gd name="T4" fmla="*/ 44 w 247"/>
                  <a:gd name="T5" fmla="*/ 0 h 309"/>
                  <a:gd name="T6" fmla="*/ 122 w 247"/>
                  <a:gd name="T7" fmla="*/ 124 h 309"/>
                  <a:gd name="T8" fmla="*/ 200 w 247"/>
                  <a:gd name="T9" fmla="*/ 0 h 309"/>
                  <a:gd name="T10" fmla="*/ 240 w 247"/>
                  <a:gd name="T11" fmla="*/ 0 h 309"/>
                  <a:gd name="T12" fmla="*/ 144 w 247"/>
                  <a:gd name="T13" fmla="*/ 151 h 309"/>
                  <a:gd name="T14" fmla="*/ 247 w 247"/>
                  <a:gd name="T15" fmla="*/ 309 h 309"/>
                  <a:gd name="T16" fmla="*/ 207 w 247"/>
                  <a:gd name="T17" fmla="*/ 309 h 309"/>
                  <a:gd name="T18" fmla="*/ 122 w 247"/>
                  <a:gd name="T19" fmla="*/ 175 h 309"/>
                  <a:gd name="T20" fmla="*/ 37 w 247"/>
                  <a:gd name="T21" fmla="*/ 309 h 309"/>
                  <a:gd name="T22" fmla="*/ 0 w 247"/>
                  <a:gd name="T23" fmla="*/ 309 h 309"/>
                  <a:gd name="T24" fmla="*/ 103 w 247"/>
                  <a:gd name="T25" fmla="*/ 14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309">
                    <a:moveTo>
                      <a:pt x="103" y="148"/>
                    </a:moveTo>
                    <a:lnTo>
                      <a:pt x="7" y="0"/>
                    </a:lnTo>
                    <a:lnTo>
                      <a:pt x="44" y="0"/>
                    </a:lnTo>
                    <a:lnTo>
                      <a:pt x="122" y="124"/>
                    </a:lnTo>
                    <a:lnTo>
                      <a:pt x="200" y="0"/>
                    </a:lnTo>
                    <a:lnTo>
                      <a:pt x="240" y="0"/>
                    </a:lnTo>
                    <a:lnTo>
                      <a:pt x="144" y="151"/>
                    </a:lnTo>
                    <a:lnTo>
                      <a:pt x="247" y="309"/>
                    </a:lnTo>
                    <a:lnTo>
                      <a:pt x="207" y="309"/>
                    </a:lnTo>
                    <a:lnTo>
                      <a:pt x="122" y="175"/>
                    </a:lnTo>
                    <a:lnTo>
                      <a:pt x="37" y="309"/>
                    </a:lnTo>
                    <a:lnTo>
                      <a:pt x="0" y="309"/>
                    </a:lnTo>
                    <a:lnTo>
                      <a:pt x="103" y="14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prstClr val="black"/>
                  </a:solidFill>
                  <a:latin typeface="Calibri" panose="020F0502020204030204"/>
                </a:endParaRPr>
              </a:p>
            </p:txBody>
          </p:sp>
          <p:sp>
            <p:nvSpPr>
              <p:cNvPr id="61" name="Freeform 92">
                <a:extLst>
                  <a:ext uri="{FF2B5EF4-FFF2-40B4-BE49-F238E27FC236}">
                    <a16:creationId xmlns:a16="http://schemas.microsoft.com/office/drawing/2014/main" id="{4361A22D-0489-844C-9784-3DE6009A592A}"/>
                  </a:ext>
                </a:extLst>
              </p:cNvPr>
              <p:cNvSpPr>
                <a:spLocks noEditPoints="1"/>
              </p:cNvSpPr>
              <p:nvPr/>
            </p:nvSpPr>
            <p:spPr bwMode="auto">
              <a:xfrm>
                <a:off x="1100138" y="1912938"/>
                <a:ext cx="306388" cy="490538"/>
              </a:xfrm>
              <a:custGeom>
                <a:avLst/>
                <a:gdLst>
                  <a:gd name="T0" fmla="*/ 34 w 82"/>
                  <a:gd name="T1" fmla="*/ 0 h 129"/>
                  <a:gd name="T2" fmla="*/ 68 w 82"/>
                  <a:gd name="T3" fmla="*/ 9 h 129"/>
                  <a:gd name="T4" fmla="*/ 82 w 82"/>
                  <a:gd name="T5" fmla="*/ 39 h 129"/>
                  <a:gd name="T6" fmla="*/ 69 w 82"/>
                  <a:gd name="T7" fmla="*/ 70 h 129"/>
                  <a:gd name="T8" fmla="*/ 35 w 82"/>
                  <a:gd name="T9" fmla="*/ 78 h 129"/>
                  <a:gd name="T10" fmla="*/ 14 w 82"/>
                  <a:gd name="T11" fmla="*/ 78 h 129"/>
                  <a:gd name="T12" fmla="*/ 14 w 82"/>
                  <a:gd name="T13" fmla="*/ 129 h 129"/>
                  <a:gd name="T14" fmla="*/ 0 w 82"/>
                  <a:gd name="T15" fmla="*/ 129 h 129"/>
                  <a:gd name="T16" fmla="*/ 0 w 82"/>
                  <a:gd name="T17" fmla="*/ 0 h 129"/>
                  <a:gd name="T18" fmla="*/ 34 w 82"/>
                  <a:gd name="T19" fmla="*/ 0 h 129"/>
                  <a:gd name="T20" fmla="*/ 14 w 82"/>
                  <a:gd name="T21" fmla="*/ 66 h 129"/>
                  <a:gd name="T22" fmla="*/ 35 w 82"/>
                  <a:gd name="T23" fmla="*/ 66 h 129"/>
                  <a:gd name="T24" fmla="*/ 59 w 82"/>
                  <a:gd name="T25" fmla="*/ 60 h 129"/>
                  <a:gd name="T26" fmla="*/ 68 w 82"/>
                  <a:gd name="T27" fmla="*/ 39 h 129"/>
                  <a:gd name="T28" fmla="*/ 58 w 82"/>
                  <a:gd name="T29" fmla="*/ 18 h 129"/>
                  <a:gd name="T30" fmla="*/ 35 w 82"/>
                  <a:gd name="T31" fmla="*/ 13 h 129"/>
                  <a:gd name="T32" fmla="*/ 14 w 82"/>
                  <a:gd name="T33" fmla="*/ 13 h 129"/>
                  <a:gd name="T34" fmla="*/ 14 w 82"/>
                  <a:gd name="T35" fmla="*/ 6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9">
                    <a:moveTo>
                      <a:pt x="34" y="0"/>
                    </a:moveTo>
                    <a:cubicBezTo>
                      <a:pt x="52" y="0"/>
                      <a:pt x="60" y="3"/>
                      <a:pt x="68" y="9"/>
                    </a:cubicBezTo>
                    <a:cubicBezTo>
                      <a:pt x="77" y="15"/>
                      <a:pt x="82" y="27"/>
                      <a:pt x="82" y="39"/>
                    </a:cubicBezTo>
                    <a:cubicBezTo>
                      <a:pt x="82" y="51"/>
                      <a:pt x="77" y="63"/>
                      <a:pt x="69" y="70"/>
                    </a:cubicBezTo>
                    <a:cubicBezTo>
                      <a:pt x="60" y="76"/>
                      <a:pt x="52" y="78"/>
                      <a:pt x="35" y="78"/>
                    </a:cubicBezTo>
                    <a:cubicBezTo>
                      <a:pt x="14" y="78"/>
                      <a:pt x="14" y="78"/>
                      <a:pt x="14" y="78"/>
                    </a:cubicBezTo>
                    <a:cubicBezTo>
                      <a:pt x="14" y="129"/>
                      <a:pt x="14" y="129"/>
                      <a:pt x="14" y="129"/>
                    </a:cubicBezTo>
                    <a:cubicBezTo>
                      <a:pt x="0" y="129"/>
                      <a:pt x="0" y="129"/>
                      <a:pt x="0" y="129"/>
                    </a:cubicBezTo>
                    <a:cubicBezTo>
                      <a:pt x="0" y="0"/>
                      <a:pt x="0" y="0"/>
                      <a:pt x="0" y="0"/>
                    </a:cubicBezTo>
                    <a:lnTo>
                      <a:pt x="34" y="0"/>
                    </a:lnTo>
                    <a:close/>
                    <a:moveTo>
                      <a:pt x="14" y="66"/>
                    </a:moveTo>
                    <a:cubicBezTo>
                      <a:pt x="35" y="66"/>
                      <a:pt x="35" y="66"/>
                      <a:pt x="35" y="66"/>
                    </a:cubicBezTo>
                    <a:cubicBezTo>
                      <a:pt x="46" y="66"/>
                      <a:pt x="52" y="64"/>
                      <a:pt x="59" y="60"/>
                    </a:cubicBezTo>
                    <a:cubicBezTo>
                      <a:pt x="64" y="57"/>
                      <a:pt x="68" y="48"/>
                      <a:pt x="68" y="39"/>
                    </a:cubicBezTo>
                    <a:cubicBezTo>
                      <a:pt x="68" y="30"/>
                      <a:pt x="64" y="22"/>
                      <a:pt x="58" y="18"/>
                    </a:cubicBezTo>
                    <a:cubicBezTo>
                      <a:pt x="52" y="14"/>
                      <a:pt x="45" y="13"/>
                      <a:pt x="35" y="13"/>
                    </a:cubicBezTo>
                    <a:cubicBezTo>
                      <a:pt x="14" y="13"/>
                      <a:pt x="14" y="13"/>
                      <a:pt x="14" y="13"/>
                    </a:cubicBezTo>
                    <a:lnTo>
                      <a:pt x="14" y="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prstClr val="white"/>
                  </a:solidFill>
                  <a:latin typeface="Calibri" panose="020F0502020204030204"/>
                </a:endParaRPr>
              </a:p>
            </p:txBody>
          </p:sp>
          <p:sp>
            <p:nvSpPr>
              <p:cNvPr id="62" name="Freeform 93">
                <a:extLst>
                  <a:ext uri="{FF2B5EF4-FFF2-40B4-BE49-F238E27FC236}">
                    <a16:creationId xmlns:a16="http://schemas.microsoft.com/office/drawing/2014/main" id="{43E56927-487A-D04F-AC76-95533EE0C7D1}"/>
                  </a:ext>
                </a:extLst>
              </p:cNvPr>
              <p:cNvSpPr>
                <a:spLocks/>
              </p:cNvSpPr>
              <p:nvPr/>
            </p:nvSpPr>
            <p:spPr bwMode="auto">
              <a:xfrm>
                <a:off x="1462088" y="1912938"/>
                <a:ext cx="236538" cy="490538"/>
              </a:xfrm>
              <a:custGeom>
                <a:avLst/>
                <a:gdLst>
                  <a:gd name="T0" fmla="*/ 0 w 149"/>
                  <a:gd name="T1" fmla="*/ 0 h 309"/>
                  <a:gd name="T2" fmla="*/ 33 w 149"/>
                  <a:gd name="T3" fmla="*/ 0 h 309"/>
                  <a:gd name="T4" fmla="*/ 33 w 149"/>
                  <a:gd name="T5" fmla="*/ 278 h 309"/>
                  <a:gd name="T6" fmla="*/ 149 w 149"/>
                  <a:gd name="T7" fmla="*/ 278 h 309"/>
                  <a:gd name="T8" fmla="*/ 149 w 149"/>
                  <a:gd name="T9" fmla="*/ 309 h 309"/>
                  <a:gd name="T10" fmla="*/ 0 w 149"/>
                  <a:gd name="T11" fmla="*/ 309 h 309"/>
                  <a:gd name="T12" fmla="*/ 0 w 149"/>
                  <a:gd name="T13" fmla="*/ 0 h 309"/>
                </a:gdLst>
                <a:ahLst/>
                <a:cxnLst>
                  <a:cxn ang="0">
                    <a:pos x="T0" y="T1"/>
                  </a:cxn>
                  <a:cxn ang="0">
                    <a:pos x="T2" y="T3"/>
                  </a:cxn>
                  <a:cxn ang="0">
                    <a:pos x="T4" y="T5"/>
                  </a:cxn>
                  <a:cxn ang="0">
                    <a:pos x="T6" y="T7"/>
                  </a:cxn>
                  <a:cxn ang="0">
                    <a:pos x="T8" y="T9"/>
                  </a:cxn>
                  <a:cxn ang="0">
                    <a:pos x="T10" y="T11"/>
                  </a:cxn>
                  <a:cxn ang="0">
                    <a:pos x="T12" y="T13"/>
                  </a:cxn>
                </a:cxnLst>
                <a:rect l="0" t="0" r="r" b="b"/>
                <a:pathLst>
                  <a:path w="149" h="309">
                    <a:moveTo>
                      <a:pt x="0" y="0"/>
                    </a:moveTo>
                    <a:lnTo>
                      <a:pt x="33" y="0"/>
                    </a:lnTo>
                    <a:lnTo>
                      <a:pt x="33" y="278"/>
                    </a:lnTo>
                    <a:lnTo>
                      <a:pt x="149" y="278"/>
                    </a:lnTo>
                    <a:lnTo>
                      <a:pt x="149"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prstClr val="black"/>
                  </a:solidFill>
                  <a:latin typeface="Calibri" panose="020F0502020204030204"/>
                </a:endParaRPr>
              </a:p>
            </p:txBody>
          </p:sp>
          <p:sp>
            <p:nvSpPr>
              <p:cNvPr id="63" name="Freeform 94">
                <a:extLst>
                  <a:ext uri="{FF2B5EF4-FFF2-40B4-BE49-F238E27FC236}">
                    <a16:creationId xmlns:a16="http://schemas.microsoft.com/office/drawing/2014/main" id="{4EE72BA5-F792-6243-80A6-F6F2EB30B12E}"/>
                  </a:ext>
                </a:extLst>
              </p:cNvPr>
              <p:cNvSpPr>
                <a:spLocks/>
              </p:cNvSpPr>
              <p:nvPr/>
            </p:nvSpPr>
            <p:spPr bwMode="auto">
              <a:xfrm>
                <a:off x="2338388" y="1912938"/>
                <a:ext cx="325438" cy="490538"/>
              </a:xfrm>
              <a:custGeom>
                <a:avLst/>
                <a:gdLst>
                  <a:gd name="T0" fmla="*/ 0 w 87"/>
                  <a:gd name="T1" fmla="*/ 0 h 129"/>
                  <a:gd name="T2" fmla="*/ 34 w 87"/>
                  <a:gd name="T3" fmla="*/ 0 h 129"/>
                  <a:gd name="T4" fmla="*/ 70 w 87"/>
                  <a:gd name="T5" fmla="*/ 7 h 129"/>
                  <a:gd name="T6" fmla="*/ 87 w 87"/>
                  <a:gd name="T7" fmla="*/ 41 h 129"/>
                  <a:gd name="T8" fmla="*/ 79 w 87"/>
                  <a:gd name="T9" fmla="*/ 67 h 129"/>
                  <a:gd name="T10" fmla="*/ 51 w 87"/>
                  <a:gd name="T11" fmla="*/ 81 h 129"/>
                  <a:gd name="T12" fmla="*/ 83 w 87"/>
                  <a:gd name="T13" fmla="*/ 129 h 129"/>
                  <a:gd name="T14" fmla="*/ 67 w 87"/>
                  <a:gd name="T15" fmla="*/ 129 h 129"/>
                  <a:gd name="T16" fmla="*/ 31 w 87"/>
                  <a:gd name="T17" fmla="*/ 73 h 129"/>
                  <a:gd name="T18" fmla="*/ 35 w 87"/>
                  <a:gd name="T19" fmla="*/ 73 h 129"/>
                  <a:gd name="T20" fmla="*/ 64 w 87"/>
                  <a:gd name="T21" fmla="*/ 66 h 129"/>
                  <a:gd name="T22" fmla="*/ 73 w 87"/>
                  <a:gd name="T23" fmla="*/ 43 h 129"/>
                  <a:gd name="T24" fmla="*/ 61 w 87"/>
                  <a:gd name="T25" fmla="*/ 18 h 129"/>
                  <a:gd name="T26" fmla="*/ 35 w 87"/>
                  <a:gd name="T27" fmla="*/ 13 h 129"/>
                  <a:gd name="T28" fmla="*/ 15 w 87"/>
                  <a:gd name="T29" fmla="*/ 13 h 129"/>
                  <a:gd name="T30" fmla="*/ 15 w 87"/>
                  <a:gd name="T31" fmla="*/ 129 h 129"/>
                  <a:gd name="T32" fmla="*/ 0 w 87"/>
                  <a:gd name="T33" fmla="*/ 129 h 129"/>
                  <a:gd name="T34" fmla="*/ 0 w 87"/>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9">
                    <a:moveTo>
                      <a:pt x="0" y="0"/>
                    </a:moveTo>
                    <a:cubicBezTo>
                      <a:pt x="34" y="0"/>
                      <a:pt x="34" y="0"/>
                      <a:pt x="34" y="0"/>
                    </a:cubicBezTo>
                    <a:cubicBezTo>
                      <a:pt x="54" y="0"/>
                      <a:pt x="63" y="3"/>
                      <a:pt x="70" y="7"/>
                    </a:cubicBezTo>
                    <a:cubicBezTo>
                      <a:pt x="80" y="13"/>
                      <a:pt x="87" y="27"/>
                      <a:pt x="87" y="41"/>
                    </a:cubicBezTo>
                    <a:cubicBezTo>
                      <a:pt x="87" y="50"/>
                      <a:pt x="85" y="59"/>
                      <a:pt x="79" y="67"/>
                    </a:cubicBezTo>
                    <a:cubicBezTo>
                      <a:pt x="72" y="77"/>
                      <a:pt x="63" y="79"/>
                      <a:pt x="51" y="81"/>
                    </a:cubicBezTo>
                    <a:cubicBezTo>
                      <a:pt x="83" y="129"/>
                      <a:pt x="83" y="129"/>
                      <a:pt x="83" y="129"/>
                    </a:cubicBezTo>
                    <a:cubicBezTo>
                      <a:pt x="67" y="129"/>
                      <a:pt x="67" y="129"/>
                      <a:pt x="67" y="129"/>
                    </a:cubicBezTo>
                    <a:cubicBezTo>
                      <a:pt x="31" y="73"/>
                      <a:pt x="31" y="73"/>
                      <a:pt x="31" y="73"/>
                    </a:cubicBezTo>
                    <a:cubicBezTo>
                      <a:pt x="35" y="73"/>
                      <a:pt x="35" y="73"/>
                      <a:pt x="35" y="73"/>
                    </a:cubicBezTo>
                    <a:cubicBezTo>
                      <a:pt x="44" y="73"/>
                      <a:pt x="57" y="72"/>
                      <a:pt x="64" y="66"/>
                    </a:cubicBezTo>
                    <a:cubicBezTo>
                      <a:pt x="70" y="59"/>
                      <a:pt x="73" y="52"/>
                      <a:pt x="73" y="43"/>
                    </a:cubicBezTo>
                    <a:cubicBezTo>
                      <a:pt x="73" y="33"/>
                      <a:pt x="69" y="23"/>
                      <a:pt x="61" y="18"/>
                    </a:cubicBezTo>
                    <a:cubicBezTo>
                      <a:pt x="54" y="14"/>
                      <a:pt x="46" y="13"/>
                      <a:pt x="35" y="13"/>
                    </a:cubicBezTo>
                    <a:cubicBezTo>
                      <a:pt x="15" y="13"/>
                      <a:pt x="15" y="13"/>
                      <a:pt x="15" y="13"/>
                    </a:cubicBezTo>
                    <a:cubicBezTo>
                      <a:pt x="15" y="129"/>
                      <a:pt x="15" y="129"/>
                      <a:pt x="15" y="129"/>
                    </a:cubicBezTo>
                    <a:cubicBezTo>
                      <a:pt x="0" y="129"/>
                      <a:pt x="0" y="129"/>
                      <a:pt x="0" y="129"/>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prstClr val="black"/>
                  </a:solidFill>
                  <a:latin typeface="Calibri" panose="020F0502020204030204"/>
                </a:endParaRPr>
              </a:p>
            </p:txBody>
          </p:sp>
          <p:sp>
            <p:nvSpPr>
              <p:cNvPr id="64" name="Freeform 95">
                <a:extLst>
                  <a:ext uri="{FF2B5EF4-FFF2-40B4-BE49-F238E27FC236}">
                    <a16:creationId xmlns:a16="http://schemas.microsoft.com/office/drawing/2014/main" id="{40428D9D-9812-304B-B6CC-5EB3153E92C8}"/>
                  </a:ext>
                </a:extLst>
              </p:cNvPr>
              <p:cNvSpPr>
                <a:spLocks/>
              </p:cNvSpPr>
              <p:nvPr/>
            </p:nvSpPr>
            <p:spPr bwMode="auto">
              <a:xfrm>
                <a:off x="2717800" y="1912938"/>
                <a:ext cx="265113" cy="490538"/>
              </a:xfrm>
              <a:custGeom>
                <a:avLst/>
                <a:gdLst>
                  <a:gd name="T0" fmla="*/ 0 w 167"/>
                  <a:gd name="T1" fmla="*/ 0 h 309"/>
                  <a:gd name="T2" fmla="*/ 167 w 167"/>
                  <a:gd name="T3" fmla="*/ 0 h 309"/>
                  <a:gd name="T4" fmla="*/ 167 w 167"/>
                  <a:gd name="T5" fmla="*/ 31 h 309"/>
                  <a:gd name="T6" fmla="*/ 35 w 167"/>
                  <a:gd name="T7" fmla="*/ 31 h 309"/>
                  <a:gd name="T8" fmla="*/ 35 w 167"/>
                  <a:gd name="T9" fmla="*/ 139 h 309"/>
                  <a:gd name="T10" fmla="*/ 167 w 167"/>
                  <a:gd name="T11" fmla="*/ 139 h 309"/>
                  <a:gd name="T12" fmla="*/ 167 w 167"/>
                  <a:gd name="T13" fmla="*/ 168 h 309"/>
                  <a:gd name="T14" fmla="*/ 35 w 167"/>
                  <a:gd name="T15" fmla="*/ 168 h 309"/>
                  <a:gd name="T16" fmla="*/ 35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5" y="31"/>
                    </a:lnTo>
                    <a:lnTo>
                      <a:pt x="35" y="139"/>
                    </a:lnTo>
                    <a:lnTo>
                      <a:pt x="167" y="139"/>
                    </a:lnTo>
                    <a:lnTo>
                      <a:pt x="167" y="168"/>
                    </a:lnTo>
                    <a:lnTo>
                      <a:pt x="35" y="168"/>
                    </a:lnTo>
                    <a:lnTo>
                      <a:pt x="35" y="278"/>
                    </a:lnTo>
                    <a:lnTo>
                      <a:pt x="167" y="278"/>
                    </a:lnTo>
                    <a:lnTo>
                      <a:pt x="167"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prstClr val="black"/>
                  </a:solidFill>
                  <a:latin typeface="Calibri" panose="020F0502020204030204"/>
                </a:endParaRPr>
              </a:p>
            </p:txBody>
          </p:sp>
          <p:sp>
            <p:nvSpPr>
              <p:cNvPr id="65" name="Freeform 96">
                <a:extLst>
                  <a:ext uri="{FF2B5EF4-FFF2-40B4-BE49-F238E27FC236}">
                    <a16:creationId xmlns:a16="http://schemas.microsoft.com/office/drawing/2014/main" id="{4F67A1B5-3352-9743-B768-6CC3894A2C11}"/>
                  </a:ext>
                </a:extLst>
              </p:cNvPr>
              <p:cNvSpPr>
                <a:spLocks/>
              </p:cNvSpPr>
              <p:nvPr/>
            </p:nvSpPr>
            <p:spPr bwMode="auto">
              <a:xfrm>
                <a:off x="1725613" y="1871663"/>
                <a:ext cx="560388" cy="565150"/>
              </a:xfrm>
              <a:custGeom>
                <a:avLst/>
                <a:gdLst>
                  <a:gd name="T0" fmla="*/ 75 w 150"/>
                  <a:gd name="T1" fmla="*/ 0 h 149"/>
                  <a:gd name="T2" fmla="*/ 71 w 150"/>
                  <a:gd name="T3" fmla="*/ 0 h 149"/>
                  <a:gd name="T4" fmla="*/ 134 w 150"/>
                  <a:gd name="T5" fmla="*/ 66 h 149"/>
                  <a:gd name="T6" fmla="*/ 68 w 150"/>
                  <a:gd name="T7" fmla="*/ 133 h 149"/>
                  <a:gd name="T8" fmla="*/ 1 w 150"/>
                  <a:gd name="T9" fmla="*/ 66 h 149"/>
                  <a:gd name="T10" fmla="*/ 1 w 150"/>
                  <a:gd name="T11" fmla="*/ 63 h 149"/>
                  <a:gd name="T12" fmla="*/ 0 w 150"/>
                  <a:gd name="T13" fmla="*/ 75 h 149"/>
                  <a:gd name="T14" fmla="*/ 75 w 150"/>
                  <a:gd name="T15" fmla="*/ 149 h 149"/>
                  <a:gd name="T16" fmla="*/ 150 w 150"/>
                  <a:gd name="T17" fmla="*/ 75 h 149"/>
                  <a:gd name="T18" fmla="*/ 75 w 150"/>
                  <a:gd name="T1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49">
                    <a:moveTo>
                      <a:pt x="75" y="0"/>
                    </a:moveTo>
                    <a:cubicBezTo>
                      <a:pt x="74" y="0"/>
                      <a:pt x="72" y="0"/>
                      <a:pt x="71" y="0"/>
                    </a:cubicBezTo>
                    <a:cubicBezTo>
                      <a:pt x="106" y="2"/>
                      <a:pt x="134" y="31"/>
                      <a:pt x="134" y="66"/>
                    </a:cubicBezTo>
                    <a:cubicBezTo>
                      <a:pt x="134" y="103"/>
                      <a:pt x="104" y="133"/>
                      <a:pt x="68" y="133"/>
                    </a:cubicBezTo>
                    <a:cubicBezTo>
                      <a:pt x="31" y="133"/>
                      <a:pt x="1" y="103"/>
                      <a:pt x="1" y="66"/>
                    </a:cubicBezTo>
                    <a:cubicBezTo>
                      <a:pt x="1" y="65"/>
                      <a:pt x="1" y="64"/>
                      <a:pt x="1" y="63"/>
                    </a:cubicBezTo>
                    <a:cubicBezTo>
                      <a:pt x="1" y="67"/>
                      <a:pt x="0" y="71"/>
                      <a:pt x="0" y="75"/>
                    </a:cubicBezTo>
                    <a:cubicBezTo>
                      <a:pt x="0" y="116"/>
                      <a:pt x="34" y="149"/>
                      <a:pt x="75" y="149"/>
                    </a:cubicBezTo>
                    <a:cubicBezTo>
                      <a:pt x="116" y="149"/>
                      <a:pt x="150" y="116"/>
                      <a:pt x="150" y="75"/>
                    </a:cubicBezTo>
                    <a:cubicBezTo>
                      <a:pt x="150" y="33"/>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defRPr/>
                </a:pPr>
                <a:endParaRPr lang="en-US" sz="1350">
                  <a:solidFill>
                    <a:prstClr val="black"/>
                  </a:solidFill>
                  <a:latin typeface="Calibri" panose="020F0502020204030204"/>
                </a:endParaRPr>
              </a:p>
            </p:txBody>
          </p:sp>
        </p:grpSp>
      </p:grpSp>
      <p:sp>
        <p:nvSpPr>
          <p:cNvPr id="35" name="Rectangle 34">
            <a:extLst>
              <a:ext uri="{FF2B5EF4-FFF2-40B4-BE49-F238E27FC236}">
                <a16:creationId xmlns:a16="http://schemas.microsoft.com/office/drawing/2014/main" id="{E52224BF-3719-7747-987F-89F9FF29C474}"/>
              </a:ext>
            </a:extLst>
          </p:cNvPr>
          <p:cNvSpPr/>
          <p:nvPr/>
        </p:nvSpPr>
        <p:spPr>
          <a:xfrm>
            <a:off x="-6544" y="4989606"/>
            <a:ext cx="9152930" cy="184666"/>
          </a:xfrm>
          <a:prstGeom prst="rect">
            <a:avLst/>
          </a:prstGeom>
          <a:solidFill>
            <a:schemeClr val="bg1"/>
          </a:solidFill>
          <a:ln>
            <a:solidFill>
              <a:schemeClr val="tx1"/>
            </a:solidFill>
          </a:ln>
        </p:spPr>
        <p:txBody>
          <a:bodyPr wrap="square" anchor="ctr">
            <a:spAutoFit/>
          </a:bodyPr>
          <a:lstStyle/>
          <a:p>
            <a:pPr algn="ctr" defTabSz="685800">
              <a:defRPr/>
            </a:pPr>
            <a:r>
              <a:rPr lang="en-US" sz="600" b="1">
                <a:solidFill>
                  <a:prstClr val="black"/>
                </a:solidFill>
                <a:latin typeface="Arial" panose="020B0604020202020204" pitchFamily="34" charset="0"/>
                <a:cs typeface="Arial" panose="020B0604020202020204" pitchFamily="34" charset="0"/>
              </a:rPr>
              <a:t>NOT ALL ACTIVITIES DEPICTED ARE CURRENTLY FUNDED OR APPROVED.  DEPICTS “NOTIONAL FUTURE” TO GUIDE TECHNOLOGY VISION</a:t>
            </a:r>
          </a:p>
        </p:txBody>
      </p:sp>
    </p:spTree>
    <p:extLst>
      <p:ext uri="{BB962C8B-B14F-4D97-AF65-F5344CB8AC3E}">
        <p14:creationId xmlns:p14="http://schemas.microsoft.com/office/powerpoint/2010/main" val="2379836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D860EEDC-559E-CB9D-C14B-913690B2EE35}"/>
              </a:ext>
            </a:extLst>
          </p:cNvPr>
          <p:cNvSpPr/>
          <p:nvPr/>
        </p:nvSpPr>
        <p:spPr>
          <a:xfrm>
            <a:off x="4578819" y="4026713"/>
            <a:ext cx="4567428" cy="1120773"/>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9" name="Rectangle 48">
            <a:extLst>
              <a:ext uri="{FF2B5EF4-FFF2-40B4-BE49-F238E27FC236}">
                <a16:creationId xmlns:a16="http://schemas.microsoft.com/office/drawing/2014/main" id="{1064A226-2B8A-9C68-C29A-3C87AD99D22D}"/>
              </a:ext>
            </a:extLst>
          </p:cNvPr>
          <p:cNvSpPr/>
          <p:nvPr/>
        </p:nvSpPr>
        <p:spPr>
          <a:xfrm>
            <a:off x="4583789" y="0"/>
            <a:ext cx="4567428" cy="40293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40" name="Rectangle 39">
            <a:extLst>
              <a:ext uri="{FF2B5EF4-FFF2-40B4-BE49-F238E27FC236}">
                <a16:creationId xmlns:a16="http://schemas.microsoft.com/office/drawing/2014/main" id="{5AD8566E-6DD0-D0EE-24F7-AA981C5296D0}"/>
              </a:ext>
            </a:extLst>
          </p:cNvPr>
          <p:cNvSpPr/>
          <p:nvPr/>
        </p:nvSpPr>
        <p:spPr>
          <a:xfrm>
            <a:off x="788" y="4028061"/>
            <a:ext cx="4566348" cy="1120773"/>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6">
            <a:extLst>
              <a:ext uri="{FF2B5EF4-FFF2-40B4-BE49-F238E27FC236}">
                <a16:creationId xmlns:a16="http://schemas.microsoft.com/office/drawing/2014/main" id="{A6320104-A3B4-AE3E-8421-EDEA6F4652C7}"/>
              </a:ext>
            </a:extLst>
          </p:cNvPr>
          <p:cNvPicPr>
            <a:picLocks noGrp="1" noChangeAspect="1"/>
          </p:cNvPicPr>
          <p:nvPr>
            <p:ph type="pic" idx="1"/>
          </p:nvPr>
        </p:nvPicPr>
        <p:blipFill>
          <a:blip r:embed="rId3" cstate="hqprint">
            <a:extLst>
              <a:ext uri="{28A0092B-C50C-407E-A947-70E740481C1C}">
                <a14:useLocalDpi xmlns:a14="http://schemas.microsoft.com/office/drawing/2010/main"/>
              </a:ext>
            </a:extLst>
          </a:blip>
          <a:srcRect/>
          <a:stretch/>
        </p:blipFill>
        <p:spPr>
          <a:xfrm>
            <a:off x="2450172" y="457704"/>
            <a:ext cx="136526" cy="125262"/>
          </a:xfrm>
        </p:spPr>
      </p:pic>
      <p:sp>
        <p:nvSpPr>
          <p:cNvPr id="5" name="Rectangle 4">
            <a:extLst>
              <a:ext uri="{FF2B5EF4-FFF2-40B4-BE49-F238E27FC236}">
                <a16:creationId xmlns:a16="http://schemas.microsoft.com/office/drawing/2014/main" id="{28F1671C-44A0-F522-0B5C-183711877826}"/>
              </a:ext>
            </a:extLst>
          </p:cNvPr>
          <p:cNvSpPr/>
          <p:nvPr/>
        </p:nvSpPr>
        <p:spPr>
          <a:xfrm>
            <a:off x="3095" y="0"/>
            <a:ext cx="4566347" cy="40293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9" name="Picture 9">
            <a:extLst>
              <a:ext uri="{FF2B5EF4-FFF2-40B4-BE49-F238E27FC236}">
                <a16:creationId xmlns:a16="http://schemas.microsoft.com/office/drawing/2014/main" id="{B9E47341-2479-1186-1A84-20BEF78FDEFE}"/>
              </a:ext>
            </a:extLst>
          </p:cNvPr>
          <p:cNvPicPr>
            <a:picLocks noChangeAspect="1"/>
          </p:cNvPicPr>
          <p:nvPr/>
        </p:nvPicPr>
        <p:blipFill>
          <a:blip r:embed="rId4"/>
          <a:stretch>
            <a:fillRect/>
          </a:stretch>
        </p:blipFill>
        <p:spPr>
          <a:xfrm>
            <a:off x="3597460" y="932672"/>
            <a:ext cx="718883" cy="667534"/>
          </a:xfrm>
          <a:prstGeom prst="rect">
            <a:avLst/>
          </a:prstGeom>
        </p:spPr>
      </p:pic>
      <p:pic>
        <p:nvPicPr>
          <p:cNvPr id="8" name="Picture 8" descr="A picture containing text&#10;&#10;Description automatically generated">
            <a:extLst>
              <a:ext uri="{FF2B5EF4-FFF2-40B4-BE49-F238E27FC236}">
                <a16:creationId xmlns:a16="http://schemas.microsoft.com/office/drawing/2014/main" id="{A877E554-49D4-D47F-1A5C-63F7E622F377}"/>
              </a:ext>
            </a:extLst>
          </p:cNvPr>
          <p:cNvPicPr>
            <a:picLocks noChangeAspect="1"/>
          </p:cNvPicPr>
          <p:nvPr/>
        </p:nvPicPr>
        <p:blipFill>
          <a:blip r:embed="rId5"/>
          <a:stretch>
            <a:fillRect/>
          </a:stretch>
        </p:blipFill>
        <p:spPr>
          <a:xfrm rot="20827622">
            <a:off x="-403609" y="2458653"/>
            <a:ext cx="2389040" cy="1234440"/>
          </a:xfrm>
          <a:prstGeom prst="rect">
            <a:avLst/>
          </a:prstGeom>
        </p:spPr>
      </p:pic>
      <p:sp>
        <p:nvSpPr>
          <p:cNvPr id="10" name="Title 6">
            <a:extLst>
              <a:ext uri="{FF2B5EF4-FFF2-40B4-BE49-F238E27FC236}">
                <a16:creationId xmlns:a16="http://schemas.microsoft.com/office/drawing/2014/main" id="{84534369-E6CC-D5D7-E5AE-DBB8EC66C418}"/>
              </a:ext>
            </a:extLst>
          </p:cNvPr>
          <p:cNvSpPr>
            <a:spLocks noGrp="1"/>
          </p:cNvSpPr>
          <p:nvPr/>
        </p:nvSpPr>
        <p:spPr>
          <a:xfrm>
            <a:off x="152258" y="82390"/>
            <a:ext cx="4359079" cy="34290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1800" kern="1200">
                <a:solidFill>
                  <a:schemeClr val="bg1"/>
                </a:solidFill>
                <a:latin typeface="Helvetica" pitchFamily="2" charset="0"/>
                <a:ea typeface="+mj-ea"/>
                <a:cs typeface="+mj-cs"/>
              </a:defRPr>
            </a:lvl1pPr>
          </a:lstStyle>
          <a:p>
            <a:r>
              <a:rPr lang="en-US" sz="1350" b="1">
                <a:solidFill>
                  <a:srgbClr val="FFC300"/>
                </a:solidFill>
                <a:latin typeface="Arial"/>
                <a:cs typeface="Arial"/>
              </a:rPr>
              <a:t>High </a:t>
            </a:r>
            <a:r>
              <a:rPr lang="en-US" sz="1350" b="1" err="1">
                <a:solidFill>
                  <a:srgbClr val="FFC300"/>
                </a:solidFill>
                <a:latin typeface="Arial"/>
                <a:cs typeface="Arial"/>
              </a:rPr>
              <a:t>dV</a:t>
            </a:r>
            <a:r>
              <a:rPr lang="en-US" sz="1350" b="1">
                <a:solidFill>
                  <a:srgbClr val="FFC300"/>
                </a:solidFill>
                <a:latin typeface="Arial"/>
                <a:cs typeface="Arial"/>
              </a:rPr>
              <a:t> Small Spacecraft Propulsion Systems</a:t>
            </a:r>
          </a:p>
        </p:txBody>
      </p:sp>
      <p:sp>
        <p:nvSpPr>
          <p:cNvPr id="14" name="Title 6">
            <a:extLst>
              <a:ext uri="{FF2B5EF4-FFF2-40B4-BE49-F238E27FC236}">
                <a16:creationId xmlns:a16="http://schemas.microsoft.com/office/drawing/2014/main" id="{B0D2AC94-0DB2-9FA3-A0BD-08F3C70293E2}"/>
              </a:ext>
            </a:extLst>
          </p:cNvPr>
          <p:cNvSpPr>
            <a:spLocks noGrp="1"/>
          </p:cNvSpPr>
          <p:nvPr/>
        </p:nvSpPr>
        <p:spPr>
          <a:xfrm>
            <a:off x="4801762" y="85042"/>
            <a:ext cx="4359079" cy="34290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1800" kern="1200">
                <a:solidFill>
                  <a:schemeClr val="bg1"/>
                </a:solidFill>
                <a:latin typeface="Helvetica" pitchFamily="2" charset="0"/>
                <a:ea typeface="+mj-ea"/>
                <a:cs typeface="+mj-cs"/>
              </a:defRPr>
            </a:lvl1pPr>
          </a:lstStyle>
          <a:p>
            <a:r>
              <a:rPr lang="en-US" sz="1350" b="1">
                <a:solidFill>
                  <a:srgbClr val="FFC300"/>
                </a:solidFill>
                <a:latin typeface="Arial"/>
                <a:cs typeface="Arial"/>
              </a:rPr>
              <a:t>Deep Space Orbital Maneuvering Vehicles</a:t>
            </a:r>
          </a:p>
        </p:txBody>
      </p:sp>
      <p:pic>
        <p:nvPicPr>
          <p:cNvPr id="7" name="Picture 7" descr="A picture containing porcelain&#10;&#10;Description automatically generated">
            <a:extLst>
              <a:ext uri="{FF2B5EF4-FFF2-40B4-BE49-F238E27FC236}">
                <a16:creationId xmlns:a16="http://schemas.microsoft.com/office/drawing/2014/main" id="{75E1FA54-2250-B669-25DA-9BD65E775E2B}"/>
              </a:ext>
            </a:extLst>
          </p:cNvPr>
          <p:cNvPicPr>
            <a:picLocks noChangeAspect="1"/>
          </p:cNvPicPr>
          <p:nvPr/>
        </p:nvPicPr>
        <p:blipFill>
          <a:blip r:embed="rId6"/>
          <a:stretch>
            <a:fillRect/>
          </a:stretch>
        </p:blipFill>
        <p:spPr>
          <a:xfrm>
            <a:off x="2613390" y="1520503"/>
            <a:ext cx="874341" cy="891540"/>
          </a:xfrm>
          <a:prstGeom prst="rect">
            <a:avLst/>
          </a:prstGeom>
        </p:spPr>
      </p:pic>
      <p:sp>
        <p:nvSpPr>
          <p:cNvPr id="2" name="TextBox 1">
            <a:extLst>
              <a:ext uri="{FF2B5EF4-FFF2-40B4-BE49-F238E27FC236}">
                <a16:creationId xmlns:a16="http://schemas.microsoft.com/office/drawing/2014/main" id="{4D7DAFA1-1D80-25B8-AD18-FDD02920E4C7}"/>
              </a:ext>
            </a:extLst>
          </p:cNvPr>
          <p:cNvSpPr txBox="1"/>
          <p:nvPr/>
        </p:nvSpPr>
        <p:spPr>
          <a:xfrm>
            <a:off x="152258" y="4090855"/>
            <a:ext cx="4320540" cy="76174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750">
                <a:solidFill>
                  <a:schemeClr val="bg1"/>
                </a:solidFill>
                <a:latin typeface="Arial" panose="020B0604020202020204" pitchFamily="34" charset="0"/>
                <a:cs typeface="Arial" panose="020B0604020202020204" pitchFamily="34" charset="0"/>
              </a:rPr>
              <a:t>Enables small spacecraft missions to the Moon, Lagrange Points, Mars, Venus, and near-Earth objects (NEOs) as well as longer duration and more responsive missions in Earth orbit, including those at lower-altitude or requiring plane changes.</a:t>
            </a:r>
          </a:p>
          <a:p>
            <a:endParaRPr lang="en-US" sz="750">
              <a:solidFill>
                <a:schemeClr val="bg1"/>
              </a:solidFill>
              <a:latin typeface="Arial" panose="020B0604020202020204" pitchFamily="34" charset="0"/>
              <a:cs typeface="Arial" panose="020B0604020202020204" pitchFamily="34" charset="0"/>
            </a:endParaRPr>
          </a:p>
          <a:p>
            <a:r>
              <a:rPr lang="en-US" sz="750" i="1">
                <a:solidFill>
                  <a:schemeClr val="bg1"/>
                </a:solidFill>
                <a:latin typeface="Arial" panose="020B0604020202020204" pitchFamily="34" charset="0"/>
                <a:cs typeface="Arial" panose="020B0604020202020204" pitchFamily="34" charset="0"/>
              </a:rPr>
              <a:t>Low-</a:t>
            </a:r>
            <a:r>
              <a:rPr lang="en-US" sz="750" i="1" err="1">
                <a:solidFill>
                  <a:schemeClr val="bg1"/>
                </a:solidFill>
                <a:latin typeface="Arial" panose="020B0604020202020204" pitchFamily="34" charset="0"/>
                <a:cs typeface="Arial" panose="020B0604020202020204" pitchFamily="34" charset="0"/>
              </a:rPr>
              <a:t>SWaP</a:t>
            </a:r>
            <a:r>
              <a:rPr lang="en-US" sz="750" i="1">
                <a:solidFill>
                  <a:schemeClr val="bg1"/>
                </a:solidFill>
                <a:latin typeface="Arial" panose="020B0604020202020204" pitchFamily="34" charset="0"/>
                <a:cs typeface="Arial" panose="020B0604020202020204" pitchFamily="34" charset="0"/>
              </a:rPr>
              <a:t>-C systems capable of imparting 2-5+ km/s </a:t>
            </a:r>
            <a:r>
              <a:rPr lang="en-US" sz="750" i="1" err="1">
                <a:solidFill>
                  <a:schemeClr val="bg1"/>
                </a:solidFill>
                <a:latin typeface="Arial" panose="020B0604020202020204" pitchFamily="34" charset="0"/>
                <a:cs typeface="Arial" panose="020B0604020202020204" pitchFamily="34" charset="0"/>
              </a:rPr>
              <a:t>dV</a:t>
            </a:r>
            <a:r>
              <a:rPr lang="en-US" sz="750" i="1">
                <a:solidFill>
                  <a:schemeClr val="bg1"/>
                </a:solidFill>
                <a:latin typeface="Arial" panose="020B0604020202020204" pitchFamily="34" charset="0"/>
                <a:cs typeface="Arial" panose="020B0604020202020204" pitchFamily="34" charset="0"/>
              </a:rPr>
              <a:t> at the microsatellite scale. Highly manufacturable with repeatable performance and compatible with the deep space environment.</a:t>
            </a:r>
          </a:p>
        </p:txBody>
      </p:sp>
      <p:pic>
        <p:nvPicPr>
          <p:cNvPr id="16" name="Picture 16">
            <a:extLst>
              <a:ext uri="{FF2B5EF4-FFF2-40B4-BE49-F238E27FC236}">
                <a16:creationId xmlns:a16="http://schemas.microsoft.com/office/drawing/2014/main" id="{3108C71B-EDEA-1922-7C40-B4BD39AD5480}"/>
              </a:ext>
            </a:extLst>
          </p:cNvPr>
          <p:cNvPicPr>
            <a:picLocks noChangeAspect="1"/>
          </p:cNvPicPr>
          <p:nvPr/>
        </p:nvPicPr>
        <p:blipFill>
          <a:blip r:embed="rId7"/>
          <a:stretch>
            <a:fillRect/>
          </a:stretch>
        </p:blipFill>
        <p:spPr>
          <a:xfrm>
            <a:off x="4578818" y="2609379"/>
            <a:ext cx="1316567" cy="1418682"/>
          </a:xfrm>
          <a:prstGeom prst="rect">
            <a:avLst/>
          </a:prstGeom>
        </p:spPr>
      </p:pic>
      <p:pic>
        <p:nvPicPr>
          <p:cNvPr id="17" name="Picture 17">
            <a:extLst>
              <a:ext uri="{FF2B5EF4-FFF2-40B4-BE49-F238E27FC236}">
                <a16:creationId xmlns:a16="http://schemas.microsoft.com/office/drawing/2014/main" id="{0A68F1A7-1930-D48E-692D-2884777DA7B1}"/>
              </a:ext>
            </a:extLst>
          </p:cNvPr>
          <p:cNvPicPr>
            <a:picLocks noChangeAspect="1"/>
          </p:cNvPicPr>
          <p:nvPr/>
        </p:nvPicPr>
        <p:blipFill>
          <a:blip r:embed="rId8"/>
          <a:stretch>
            <a:fillRect/>
          </a:stretch>
        </p:blipFill>
        <p:spPr>
          <a:xfrm rot="2055141">
            <a:off x="6244266" y="1214189"/>
            <a:ext cx="776672" cy="760833"/>
          </a:xfrm>
          <a:prstGeom prst="rect">
            <a:avLst/>
          </a:prstGeom>
        </p:spPr>
      </p:pic>
      <p:pic>
        <p:nvPicPr>
          <p:cNvPr id="19" name="Picture 19">
            <a:extLst>
              <a:ext uri="{FF2B5EF4-FFF2-40B4-BE49-F238E27FC236}">
                <a16:creationId xmlns:a16="http://schemas.microsoft.com/office/drawing/2014/main" id="{6236FF98-7864-CC8E-4A52-D252CD6B26A4}"/>
              </a:ext>
            </a:extLst>
          </p:cNvPr>
          <p:cNvPicPr>
            <a:picLocks noChangeAspect="1"/>
          </p:cNvPicPr>
          <p:nvPr/>
        </p:nvPicPr>
        <p:blipFill>
          <a:blip r:embed="rId9"/>
          <a:stretch>
            <a:fillRect/>
          </a:stretch>
        </p:blipFill>
        <p:spPr>
          <a:xfrm>
            <a:off x="7825312" y="2541286"/>
            <a:ext cx="1127960" cy="1095327"/>
          </a:xfrm>
          <a:prstGeom prst="rect">
            <a:avLst/>
          </a:prstGeom>
        </p:spPr>
      </p:pic>
      <p:pic>
        <p:nvPicPr>
          <p:cNvPr id="20" name="Picture 20">
            <a:extLst>
              <a:ext uri="{FF2B5EF4-FFF2-40B4-BE49-F238E27FC236}">
                <a16:creationId xmlns:a16="http://schemas.microsoft.com/office/drawing/2014/main" id="{6650463E-2211-A068-02C2-8AD1C6FE6A07}"/>
              </a:ext>
            </a:extLst>
          </p:cNvPr>
          <p:cNvPicPr>
            <a:picLocks noChangeAspect="1"/>
          </p:cNvPicPr>
          <p:nvPr/>
        </p:nvPicPr>
        <p:blipFill>
          <a:blip r:embed="rId10"/>
          <a:stretch>
            <a:fillRect/>
          </a:stretch>
        </p:blipFill>
        <p:spPr>
          <a:xfrm>
            <a:off x="8477296" y="652766"/>
            <a:ext cx="583019" cy="545668"/>
          </a:xfrm>
          <a:prstGeom prst="rect">
            <a:avLst/>
          </a:prstGeom>
        </p:spPr>
      </p:pic>
      <p:sp>
        <p:nvSpPr>
          <p:cNvPr id="22" name="TextBox 21">
            <a:extLst>
              <a:ext uri="{FF2B5EF4-FFF2-40B4-BE49-F238E27FC236}">
                <a16:creationId xmlns:a16="http://schemas.microsoft.com/office/drawing/2014/main" id="{CD43FBC9-69D7-FCE5-E3AE-886A49BC1447}"/>
              </a:ext>
            </a:extLst>
          </p:cNvPr>
          <p:cNvSpPr txBox="1"/>
          <p:nvPr/>
        </p:nvSpPr>
        <p:spPr>
          <a:xfrm>
            <a:off x="4716374" y="4090855"/>
            <a:ext cx="4320540" cy="99257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a:defRPr sz="1300" b="1">
                <a:latin typeface="Helvetica" pitchFamily="2" charset="0"/>
                <a:cs typeface="Arial"/>
              </a:defRPr>
            </a:lvl1pPr>
          </a:lstStyle>
          <a:p>
            <a:r>
              <a:rPr lang="en-US" sz="750" b="0">
                <a:solidFill>
                  <a:schemeClr val="bg1"/>
                </a:solidFill>
                <a:latin typeface="Arial" panose="020B0604020202020204" pitchFamily="34" charset="0"/>
                <a:cs typeface="Arial" panose="020B0604020202020204" pitchFamily="34" charset="0"/>
              </a:rPr>
              <a:t>Enables expansion of small risk-tolerant missions further beyond Earth. Enables small missions to reach multiple destinations from a single launch, achieve multiple orbital plane changes or nontraditional orbits, and reach beyond the Moon, Mars, and Venus to asteroids in the main belt or other deep space objects.</a:t>
            </a:r>
          </a:p>
          <a:p>
            <a:endParaRPr lang="en-US" sz="750" b="0">
              <a:solidFill>
                <a:schemeClr val="bg1"/>
              </a:solidFill>
              <a:latin typeface="Arial" panose="020B0604020202020204" pitchFamily="34" charset="0"/>
              <a:cs typeface="Arial" panose="020B0604020202020204" pitchFamily="34" charset="0"/>
            </a:endParaRPr>
          </a:p>
          <a:p>
            <a:r>
              <a:rPr lang="en-US" sz="750" b="0" i="1">
                <a:solidFill>
                  <a:schemeClr val="bg1"/>
                </a:solidFill>
                <a:latin typeface="Arial" panose="020B0604020202020204" pitchFamily="34" charset="0"/>
                <a:cs typeface="Arial" panose="020B0604020202020204" pitchFamily="34" charset="0"/>
              </a:rPr>
              <a:t>OMVs capable of 10+ km/s </a:t>
            </a:r>
            <a:r>
              <a:rPr lang="en-US" sz="750" b="0" i="1" err="1">
                <a:solidFill>
                  <a:schemeClr val="bg1"/>
                </a:solidFill>
                <a:latin typeface="Arial" panose="020B0604020202020204" pitchFamily="34" charset="0"/>
                <a:cs typeface="Arial" panose="020B0604020202020204" pitchFamily="34" charset="0"/>
              </a:rPr>
              <a:t>dV</a:t>
            </a:r>
            <a:r>
              <a:rPr lang="en-US" sz="750" b="0" i="1">
                <a:solidFill>
                  <a:schemeClr val="bg1"/>
                </a:solidFill>
                <a:latin typeface="Arial" panose="020B0604020202020204" pitchFamily="34" charset="0"/>
                <a:cs typeface="Arial" panose="020B0604020202020204" pitchFamily="34" charset="0"/>
              </a:rPr>
              <a:t> and that can provide position, navigation, and timing (PNT), communications relay, and other services to deployed spacecraft or hosted payloads. Affordable and demonstrated in the deep space environment.</a:t>
            </a:r>
          </a:p>
        </p:txBody>
      </p:sp>
      <p:pic>
        <p:nvPicPr>
          <p:cNvPr id="25" name="Picture 24" descr="Icon&#10;&#10;Description automatically generated">
            <a:extLst>
              <a:ext uri="{FF2B5EF4-FFF2-40B4-BE49-F238E27FC236}">
                <a16:creationId xmlns:a16="http://schemas.microsoft.com/office/drawing/2014/main" id="{1782AB7D-27D9-CD0B-B298-86DDEC1DD291}"/>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rot="16734888">
            <a:off x="7476227" y="2147601"/>
            <a:ext cx="663132" cy="682157"/>
          </a:xfrm>
          <a:prstGeom prst="rect">
            <a:avLst/>
          </a:prstGeom>
        </p:spPr>
      </p:pic>
      <p:pic>
        <p:nvPicPr>
          <p:cNvPr id="26" name="Picture 25" descr="A picture containing text&#10;&#10;Description automatically generated">
            <a:extLst>
              <a:ext uri="{FF2B5EF4-FFF2-40B4-BE49-F238E27FC236}">
                <a16:creationId xmlns:a16="http://schemas.microsoft.com/office/drawing/2014/main" id="{F5F117B5-1432-CF33-306A-58BAB41D27B8}"/>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13017934">
            <a:off x="8117439" y="1591833"/>
            <a:ext cx="298934" cy="447047"/>
          </a:xfrm>
          <a:prstGeom prst="rect">
            <a:avLst/>
          </a:prstGeom>
        </p:spPr>
      </p:pic>
      <p:cxnSp>
        <p:nvCxnSpPr>
          <p:cNvPr id="28" name="Straight Connector 27">
            <a:extLst>
              <a:ext uri="{FF2B5EF4-FFF2-40B4-BE49-F238E27FC236}">
                <a16:creationId xmlns:a16="http://schemas.microsoft.com/office/drawing/2014/main" id="{34EB3A9B-4A39-923C-45AC-738CFF1763BF}"/>
              </a:ext>
            </a:extLst>
          </p:cNvPr>
          <p:cNvCxnSpPr>
            <a:cxnSpLocks/>
          </p:cNvCxnSpPr>
          <p:nvPr/>
        </p:nvCxnSpPr>
        <p:spPr>
          <a:xfrm flipV="1">
            <a:off x="5403756" y="1758446"/>
            <a:ext cx="1125278" cy="1086522"/>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a:extLst>
              <a:ext uri="{FF2B5EF4-FFF2-40B4-BE49-F238E27FC236}">
                <a16:creationId xmlns:a16="http://schemas.microsoft.com/office/drawing/2014/main" id="{BE97954A-F11D-F4AA-BDCA-4D8E7B96D9AC}"/>
              </a:ext>
            </a:extLst>
          </p:cNvPr>
          <p:cNvCxnSpPr>
            <a:cxnSpLocks/>
            <a:endCxn id="26" idx="3"/>
          </p:cNvCxnSpPr>
          <p:nvPr/>
        </p:nvCxnSpPr>
        <p:spPr>
          <a:xfrm flipV="1">
            <a:off x="6999386" y="1725477"/>
            <a:ext cx="1148097" cy="18986"/>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a:extLst>
              <a:ext uri="{FF2B5EF4-FFF2-40B4-BE49-F238E27FC236}">
                <a16:creationId xmlns:a16="http://schemas.microsoft.com/office/drawing/2014/main" id="{EAA95DAD-A68A-CD8B-11C5-AC855555CEEE}"/>
              </a:ext>
            </a:extLst>
          </p:cNvPr>
          <p:cNvCxnSpPr>
            <a:cxnSpLocks/>
          </p:cNvCxnSpPr>
          <p:nvPr/>
        </p:nvCxnSpPr>
        <p:spPr>
          <a:xfrm>
            <a:off x="6859562" y="1877628"/>
            <a:ext cx="751169" cy="427634"/>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1" name="Picture 40" descr="A picture containing lamp, light&#10;&#10;Description automatically generated">
            <a:extLst>
              <a:ext uri="{FF2B5EF4-FFF2-40B4-BE49-F238E27FC236}">
                <a16:creationId xmlns:a16="http://schemas.microsoft.com/office/drawing/2014/main" id="{D9519C62-E719-577C-5D0A-50CFED768A58}"/>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5237102" y="2844968"/>
            <a:ext cx="155815" cy="258014"/>
          </a:xfrm>
          <a:prstGeom prst="rect">
            <a:avLst/>
          </a:prstGeom>
        </p:spPr>
      </p:pic>
      <p:cxnSp>
        <p:nvCxnSpPr>
          <p:cNvPr id="15" name="Straight Connector 14">
            <a:extLst>
              <a:ext uri="{FF2B5EF4-FFF2-40B4-BE49-F238E27FC236}">
                <a16:creationId xmlns:a16="http://schemas.microsoft.com/office/drawing/2014/main" id="{CE3681AD-2E7C-F422-39EC-D14E45ED1CD1}"/>
              </a:ext>
            </a:extLst>
          </p:cNvPr>
          <p:cNvCxnSpPr>
            <a:cxnSpLocks/>
          </p:cNvCxnSpPr>
          <p:nvPr/>
        </p:nvCxnSpPr>
        <p:spPr>
          <a:xfrm>
            <a:off x="4584585" y="-9525"/>
            <a:ext cx="0" cy="514734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906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148">
            <a:extLst>
              <a:ext uri="{FF2B5EF4-FFF2-40B4-BE49-F238E27FC236}">
                <a16:creationId xmlns:a16="http://schemas.microsoft.com/office/drawing/2014/main" id="{5F594B30-BBE0-4292-500B-0530587E5FC9}"/>
              </a:ext>
            </a:extLst>
          </p:cNvPr>
          <p:cNvSpPr/>
          <p:nvPr/>
        </p:nvSpPr>
        <p:spPr>
          <a:xfrm>
            <a:off x="6117306" y="3847172"/>
            <a:ext cx="3031236" cy="1303020"/>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8" name="Rectangle 147">
            <a:extLst>
              <a:ext uri="{FF2B5EF4-FFF2-40B4-BE49-F238E27FC236}">
                <a16:creationId xmlns:a16="http://schemas.microsoft.com/office/drawing/2014/main" id="{1EF381BC-0A95-4556-D196-8C427EC83661}"/>
              </a:ext>
            </a:extLst>
          </p:cNvPr>
          <p:cNvSpPr/>
          <p:nvPr/>
        </p:nvSpPr>
        <p:spPr>
          <a:xfrm>
            <a:off x="3055550" y="3851291"/>
            <a:ext cx="3031236" cy="1303020"/>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7" name="Rectangle 146">
            <a:extLst>
              <a:ext uri="{FF2B5EF4-FFF2-40B4-BE49-F238E27FC236}">
                <a16:creationId xmlns:a16="http://schemas.microsoft.com/office/drawing/2014/main" id="{299728E0-5224-E7FE-BEDA-B42E5B56D0AD}"/>
              </a:ext>
            </a:extLst>
          </p:cNvPr>
          <p:cNvSpPr/>
          <p:nvPr/>
        </p:nvSpPr>
        <p:spPr>
          <a:xfrm>
            <a:off x="-6206" y="3847173"/>
            <a:ext cx="3031236" cy="1303020"/>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a:extLst>
              <a:ext uri="{FF2B5EF4-FFF2-40B4-BE49-F238E27FC236}">
                <a16:creationId xmlns:a16="http://schemas.microsoft.com/office/drawing/2014/main" id="{CE9D4D82-488B-543B-BF69-FAF579448247}"/>
              </a:ext>
            </a:extLst>
          </p:cNvPr>
          <p:cNvSpPr/>
          <p:nvPr/>
        </p:nvSpPr>
        <p:spPr>
          <a:xfrm>
            <a:off x="-897" y="-4587"/>
            <a:ext cx="3031236" cy="38608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350" b="1">
                <a:solidFill>
                  <a:srgbClr val="000000"/>
                </a:solidFill>
                <a:latin typeface="Arial" panose="020B0604020202020204" pitchFamily="34" charset="0"/>
              </a:rPr>
              <a:t>Significant (circa 75%) reduction in ground station aperture time for single small spacecraft missions. Increased in-space autonomy that allows 10’s of small spacecraft to operate as a single unit beyond Earth.</a:t>
            </a:r>
            <a:endParaRPr lang="en-US" sz="1350"/>
          </a:p>
        </p:txBody>
      </p:sp>
      <p:sp>
        <p:nvSpPr>
          <p:cNvPr id="33" name="Rectangle 32">
            <a:extLst>
              <a:ext uri="{FF2B5EF4-FFF2-40B4-BE49-F238E27FC236}">
                <a16:creationId xmlns:a16="http://schemas.microsoft.com/office/drawing/2014/main" id="{326711A7-B748-FE51-D761-8FF2F1232825}"/>
              </a:ext>
            </a:extLst>
          </p:cNvPr>
          <p:cNvSpPr/>
          <p:nvPr/>
        </p:nvSpPr>
        <p:spPr>
          <a:xfrm>
            <a:off x="3058880" y="-4588"/>
            <a:ext cx="3031236" cy="38608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350" b="1">
                <a:solidFill>
                  <a:srgbClr val="000000"/>
                </a:solidFill>
                <a:latin typeface="Arial" panose="020B0604020202020204" pitchFamily="34" charset="0"/>
              </a:rPr>
              <a:t>Significant (circa 75%) reduction in ground station aperture time for single small spacecraft missions. Increased in-space autonomy that allows 10’s of small spacecraft to operate as a single unit beyond Earth.</a:t>
            </a:r>
            <a:endParaRPr lang="en-US" sz="1350"/>
          </a:p>
        </p:txBody>
      </p:sp>
      <p:sp>
        <p:nvSpPr>
          <p:cNvPr id="34" name="Rectangle 33">
            <a:extLst>
              <a:ext uri="{FF2B5EF4-FFF2-40B4-BE49-F238E27FC236}">
                <a16:creationId xmlns:a16="http://schemas.microsoft.com/office/drawing/2014/main" id="{3D847C36-8D4E-6669-D8DC-D05747BE40EB}"/>
              </a:ext>
            </a:extLst>
          </p:cNvPr>
          <p:cNvSpPr/>
          <p:nvPr/>
        </p:nvSpPr>
        <p:spPr>
          <a:xfrm>
            <a:off x="6118657" y="-4587"/>
            <a:ext cx="3031236" cy="38608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350" b="1">
                <a:solidFill>
                  <a:srgbClr val="000000"/>
                </a:solidFill>
                <a:latin typeface="Arial" panose="020B0604020202020204" pitchFamily="34" charset="0"/>
              </a:rPr>
              <a:t>Significant (circa 75%) reduction in ground station aperture time for single small spacecraft missions. Increased in-space autonomy that allows 10’s of small spacecraft to operate as a single unit beyond Earth.</a:t>
            </a:r>
            <a:endParaRPr lang="en-US" sz="1350"/>
          </a:p>
        </p:txBody>
      </p:sp>
      <p:grpSp>
        <p:nvGrpSpPr>
          <p:cNvPr id="27" name="Group 26">
            <a:extLst>
              <a:ext uri="{FF2B5EF4-FFF2-40B4-BE49-F238E27FC236}">
                <a16:creationId xmlns:a16="http://schemas.microsoft.com/office/drawing/2014/main" id="{1D211FF2-9B08-963B-C844-4FEF3FFDDE33}"/>
              </a:ext>
            </a:extLst>
          </p:cNvPr>
          <p:cNvGrpSpPr/>
          <p:nvPr/>
        </p:nvGrpSpPr>
        <p:grpSpPr>
          <a:xfrm rot="21342928">
            <a:off x="737867" y="1278778"/>
            <a:ext cx="1291029" cy="1547861"/>
            <a:chOff x="3106849" y="3531992"/>
            <a:chExt cx="2201172" cy="1952231"/>
          </a:xfrm>
        </p:grpSpPr>
        <p:grpSp>
          <p:nvGrpSpPr>
            <p:cNvPr id="28" name="Group 27">
              <a:extLst>
                <a:ext uri="{FF2B5EF4-FFF2-40B4-BE49-F238E27FC236}">
                  <a16:creationId xmlns:a16="http://schemas.microsoft.com/office/drawing/2014/main" id="{529329A3-5376-5A39-3DCE-73E3E6D952B2}"/>
                </a:ext>
              </a:extLst>
            </p:cNvPr>
            <p:cNvGrpSpPr/>
            <p:nvPr/>
          </p:nvGrpSpPr>
          <p:grpSpPr>
            <a:xfrm>
              <a:off x="3106849" y="3531992"/>
              <a:ext cx="2201172" cy="1952231"/>
              <a:chOff x="2625938" y="3519929"/>
              <a:chExt cx="2201172" cy="1952231"/>
            </a:xfrm>
          </p:grpSpPr>
          <p:cxnSp>
            <p:nvCxnSpPr>
              <p:cNvPr id="30" name="Straight Connector 29">
                <a:extLst>
                  <a:ext uri="{FF2B5EF4-FFF2-40B4-BE49-F238E27FC236}">
                    <a16:creationId xmlns:a16="http://schemas.microsoft.com/office/drawing/2014/main" id="{868966FC-EEE4-0ABC-135D-2149F385BC2B}"/>
                  </a:ext>
                </a:extLst>
              </p:cNvPr>
              <p:cNvCxnSpPr>
                <a:cxnSpLocks/>
              </p:cNvCxnSpPr>
              <p:nvPr/>
            </p:nvCxnSpPr>
            <p:spPr>
              <a:xfrm>
                <a:off x="3581525" y="3519929"/>
                <a:ext cx="226998" cy="1952231"/>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31" name="Straight Connector 30">
                <a:extLst>
                  <a:ext uri="{FF2B5EF4-FFF2-40B4-BE49-F238E27FC236}">
                    <a16:creationId xmlns:a16="http://schemas.microsoft.com/office/drawing/2014/main" id="{57BE5C59-2200-D063-0776-3D285EEC211C}"/>
                  </a:ext>
                </a:extLst>
              </p:cNvPr>
              <p:cNvCxnSpPr>
                <a:cxnSpLocks/>
              </p:cNvCxnSpPr>
              <p:nvPr/>
            </p:nvCxnSpPr>
            <p:spPr>
              <a:xfrm flipV="1">
                <a:off x="2625938" y="4236758"/>
                <a:ext cx="2201172" cy="492232"/>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grpSp>
        <p:pic>
          <p:nvPicPr>
            <p:cNvPr id="29" name="Picture 28" descr="A picture containing text&#10;&#10;Description automatically generated">
              <a:extLst>
                <a:ext uri="{FF2B5EF4-FFF2-40B4-BE49-F238E27FC236}">
                  <a16:creationId xmlns:a16="http://schemas.microsoft.com/office/drawing/2014/main" id="{7E0979DD-36EA-6578-005B-F9E7569C57D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7874075">
              <a:off x="3324216" y="3454985"/>
              <a:ext cx="1775638" cy="2064881"/>
            </a:xfrm>
            <a:prstGeom prst="rect">
              <a:avLst/>
            </a:prstGeom>
          </p:spPr>
        </p:pic>
      </p:grpSp>
      <p:pic>
        <p:nvPicPr>
          <p:cNvPr id="36" name="Picture 35" descr="A picture containing porcelain&#10;&#10;Description automatically generated">
            <a:extLst>
              <a:ext uri="{FF2B5EF4-FFF2-40B4-BE49-F238E27FC236}">
                <a16:creationId xmlns:a16="http://schemas.microsoft.com/office/drawing/2014/main" id="{9500D241-583F-BAE5-168F-ABBF2479745F}"/>
              </a:ext>
            </a:extLst>
          </p:cNvPr>
          <p:cNvPicPr>
            <a:picLocks noChangeAspect="1"/>
          </p:cNvPicPr>
          <p:nvPr/>
        </p:nvPicPr>
        <p:blipFill>
          <a:blip r:embed="rId4"/>
          <a:stretch>
            <a:fillRect/>
          </a:stretch>
        </p:blipFill>
        <p:spPr>
          <a:xfrm rot="21157033">
            <a:off x="1890419" y="813143"/>
            <a:ext cx="717440" cy="719034"/>
          </a:xfrm>
          <a:prstGeom prst="rect">
            <a:avLst/>
          </a:prstGeom>
        </p:spPr>
      </p:pic>
      <p:pic>
        <p:nvPicPr>
          <p:cNvPr id="37" name="Picture 36">
            <a:extLst>
              <a:ext uri="{FF2B5EF4-FFF2-40B4-BE49-F238E27FC236}">
                <a16:creationId xmlns:a16="http://schemas.microsoft.com/office/drawing/2014/main" id="{2583DFD9-C068-4571-90B6-1B0A8DEC409A}"/>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2606828" y="410959"/>
            <a:ext cx="355223" cy="313505"/>
          </a:xfrm>
          <a:prstGeom prst="rect">
            <a:avLst/>
          </a:prstGeom>
        </p:spPr>
      </p:pic>
      <p:pic>
        <p:nvPicPr>
          <p:cNvPr id="63" name="Picture 62" descr="A picture containing porcelain&#10;&#10;Description automatically generated">
            <a:extLst>
              <a:ext uri="{FF2B5EF4-FFF2-40B4-BE49-F238E27FC236}">
                <a16:creationId xmlns:a16="http://schemas.microsoft.com/office/drawing/2014/main" id="{63881018-DE69-AEC2-5E01-538D5CEE5571}"/>
              </a:ext>
            </a:extLst>
          </p:cNvPr>
          <p:cNvPicPr>
            <a:picLocks noChangeAspect="1"/>
          </p:cNvPicPr>
          <p:nvPr/>
        </p:nvPicPr>
        <p:blipFill>
          <a:blip r:embed="rId4"/>
          <a:stretch>
            <a:fillRect/>
          </a:stretch>
        </p:blipFill>
        <p:spPr>
          <a:xfrm rot="21157033">
            <a:off x="4415815" y="1864398"/>
            <a:ext cx="687119" cy="688646"/>
          </a:xfrm>
          <a:prstGeom prst="rect">
            <a:avLst/>
          </a:prstGeom>
        </p:spPr>
      </p:pic>
      <p:pic>
        <p:nvPicPr>
          <p:cNvPr id="64" name="Picture 63">
            <a:extLst>
              <a:ext uri="{FF2B5EF4-FFF2-40B4-BE49-F238E27FC236}">
                <a16:creationId xmlns:a16="http://schemas.microsoft.com/office/drawing/2014/main" id="{8509A1C4-2910-93C6-D1C9-C46914B49331}"/>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5603113" y="773519"/>
            <a:ext cx="263081" cy="232184"/>
          </a:xfrm>
          <a:prstGeom prst="rect">
            <a:avLst/>
          </a:prstGeom>
        </p:spPr>
      </p:pic>
      <p:sp>
        <p:nvSpPr>
          <p:cNvPr id="67" name="TextBox 66">
            <a:extLst>
              <a:ext uri="{FF2B5EF4-FFF2-40B4-BE49-F238E27FC236}">
                <a16:creationId xmlns:a16="http://schemas.microsoft.com/office/drawing/2014/main" id="{D6A9F4D6-FF73-2074-60A0-F61BAD5EB6C8}"/>
              </a:ext>
            </a:extLst>
          </p:cNvPr>
          <p:cNvSpPr txBox="1"/>
          <p:nvPr/>
        </p:nvSpPr>
        <p:spPr>
          <a:xfrm>
            <a:off x="62207" y="3892570"/>
            <a:ext cx="2880360" cy="122341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a:defRPr sz="1300" b="1">
                <a:latin typeface="Helvetica" pitchFamily="2" charset="0"/>
                <a:cs typeface="Arial"/>
              </a:defRPr>
            </a:lvl1pPr>
          </a:lstStyle>
          <a:p>
            <a:r>
              <a:rPr lang="en-US" sz="750" b="0">
                <a:solidFill>
                  <a:schemeClr val="bg1"/>
                </a:solidFill>
                <a:latin typeface="Arial" panose="020B0604020202020204" pitchFamily="34" charset="0"/>
                <a:cs typeface="Arial" panose="020B0604020202020204" pitchFamily="34" charset="0"/>
              </a:rPr>
              <a:t>Enables large distributed missions such as sensor webs for </a:t>
            </a:r>
            <a:r>
              <a:rPr lang="en-US" sz="750" b="0" err="1">
                <a:solidFill>
                  <a:schemeClr val="bg1"/>
                </a:solidFill>
                <a:latin typeface="Arial" panose="020B0604020202020204" pitchFamily="34" charset="0"/>
                <a:cs typeface="Arial" panose="020B0604020202020204" pitchFamily="34" charset="0"/>
              </a:rPr>
              <a:t>heliophysics</a:t>
            </a:r>
            <a:r>
              <a:rPr lang="en-US" sz="750" b="0">
                <a:solidFill>
                  <a:schemeClr val="bg1"/>
                </a:solidFill>
                <a:latin typeface="Arial" panose="020B0604020202020204" pitchFamily="34" charset="0"/>
                <a:cs typeface="Arial" panose="020B0604020202020204" pitchFamily="34" charset="0"/>
              </a:rPr>
              <a:t> and advanced Earth-orbiting missions that can </a:t>
            </a:r>
            <a:br>
              <a:rPr lang="en-US" sz="750" b="0">
                <a:solidFill>
                  <a:schemeClr val="bg1"/>
                </a:solidFill>
                <a:latin typeface="Arial" panose="020B0604020202020204" pitchFamily="34" charset="0"/>
                <a:cs typeface="Arial" panose="020B0604020202020204" pitchFamily="34" charset="0"/>
              </a:rPr>
            </a:br>
            <a:r>
              <a:rPr lang="en-US" sz="750" b="0">
                <a:solidFill>
                  <a:schemeClr val="bg1"/>
                </a:solidFill>
                <a:latin typeface="Arial" panose="020B0604020202020204" pitchFamily="34" charset="0"/>
                <a:cs typeface="Arial" panose="020B0604020202020204" pitchFamily="34" charset="0"/>
              </a:rPr>
              <a:t>react without ground stations in the loop. Single-spacecraft </a:t>
            </a:r>
            <a:br>
              <a:rPr lang="en-US" sz="750" b="0">
                <a:solidFill>
                  <a:schemeClr val="bg1"/>
                </a:solidFill>
                <a:latin typeface="Arial" panose="020B0604020202020204" pitchFamily="34" charset="0"/>
                <a:cs typeface="Arial" panose="020B0604020202020204" pitchFamily="34" charset="0"/>
              </a:rPr>
            </a:br>
            <a:r>
              <a:rPr lang="en-US" sz="750" b="0">
                <a:solidFill>
                  <a:schemeClr val="bg1"/>
                </a:solidFill>
                <a:latin typeface="Arial" panose="020B0604020202020204" pitchFamily="34" charset="0"/>
                <a:cs typeface="Arial" panose="020B0604020202020204" pitchFamily="34" charset="0"/>
              </a:rPr>
              <a:t>autonomy can enable near-“lights out” operations for missions beyond Earth.</a:t>
            </a:r>
          </a:p>
          <a:p>
            <a:endParaRPr lang="en-US" sz="750" b="0">
              <a:solidFill>
                <a:schemeClr val="bg1"/>
              </a:solidFill>
              <a:latin typeface="Arial" panose="020B0604020202020204" pitchFamily="34" charset="0"/>
              <a:cs typeface="Arial" panose="020B0604020202020204" pitchFamily="34" charset="0"/>
            </a:endParaRPr>
          </a:p>
          <a:p>
            <a:r>
              <a:rPr lang="en-US" sz="750" b="0" i="1">
                <a:solidFill>
                  <a:schemeClr val="bg1"/>
                </a:solidFill>
                <a:latin typeface="Arial" panose="020B0604020202020204" pitchFamily="34" charset="0"/>
              </a:rPr>
              <a:t>Significant (circa 75%) reduction in ground station aperture time for single small spacecraft missions. Increased in-space autonomy that allows 10’s of small spacecraft to operate as a single unit beyond Earth.</a:t>
            </a:r>
          </a:p>
        </p:txBody>
      </p:sp>
      <p:sp>
        <p:nvSpPr>
          <p:cNvPr id="69" name="Title 6">
            <a:extLst>
              <a:ext uri="{FF2B5EF4-FFF2-40B4-BE49-F238E27FC236}">
                <a16:creationId xmlns:a16="http://schemas.microsoft.com/office/drawing/2014/main" id="{741D5729-A3B1-A3B4-DB32-2FC640EB6510}"/>
              </a:ext>
            </a:extLst>
          </p:cNvPr>
          <p:cNvSpPr>
            <a:spLocks noGrp="1"/>
          </p:cNvSpPr>
          <p:nvPr/>
        </p:nvSpPr>
        <p:spPr>
          <a:xfrm>
            <a:off x="62622" y="122062"/>
            <a:ext cx="2455775" cy="6265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1800" kern="1200">
                <a:solidFill>
                  <a:schemeClr val="bg1"/>
                </a:solidFill>
                <a:latin typeface="Helvetica" pitchFamily="2" charset="0"/>
                <a:ea typeface="+mj-ea"/>
                <a:cs typeface="+mj-cs"/>
              </a:defRPr>
            </a:lvl1pPr>
          </a:lstStyle>
          <a:p>
            <a:r>
              <a:rPr lang="en-US" sz="1350" b="1">
                <a:solidFill>
                  <a:srgbClr val="FFC300"/>
                </a:solidFill>
              </a:rPr>
              <a:t>In-Space Autonomy for Small Spacecraft and Distributed Systems</a:t>
            </a:r>
          </a:p>
        </p:txBody>
      </p:sp>
      <p:sp>
        <p:nvSpPr>
          <p:cNvPr id="72" name="TextBox 71">
            <a:extLst>
              <a:ext uri="{FF2B5EF4-FFF2-40B4-BE49-F238E27FC236}">
                <a16:creationId xmlns:a16="http://schemas.microsoft.com/office/drawing/2014/main" id="{5F65DA0B-AD29-96FB-6A56-E18BECE76C2A}"/>
              </a:ext>
            </a:extLst>
          </p:cNvPr>
          <p:cNvSpPr txBox="1"/>
          <p:nvPr/>
        </p:nvSpPr>
        <p:spPr>
          <a:xfrm>
            <a:off x="3093587" y="139609"/>
            <a:ext cx="3013359" cy="818157"/>
          </a:xfrm>
          <a:prstGeom prst="rect">
            <a:avLst/>
          </a:prstGeom>
        </p:spPr>
        <p:txBody>
          <a:bodyPr vert="horz" lIns="68580" tIns="34290" rIns="68580" bIns="34290" rtlCol="0" anchor="ctr">
            <a:noAutofit/>
          </a:bodyPr>
          <a:lstStyle>
            <a:defPPr>
              <a:defRPr lang="en-US"/>
            </a:defPPr>
            <a:lvl1pPr>
              <a:lnSpc>
                <a:spcPct val="90000"/>
              </a:lnSpc>
              <a:spcBef>
                <a:spcPct val="0"/>
              </a:spcBef>
              <a:buNone/>
              <a:defRPr sz="1600" b="1">
                <a:solidFill>
                  <a:schemeClr val="bg1"/>
                </a:solidFill>
                <a:latin typeface="Helvetica" pitchFamily="2" charset="0"/>
                <a:ea typeface="+mj-ea"/>
                <a:cs typeface="+mj-cs"/>
              </a:defRPr>
            </a:lvl1pPr>
          </a:lstStyle>
          <a:p>
            <a:r>
              <a:rPr lang="en-US" sz="1350">
                <a:solidFill>
                  <a:srgbClr val="FFC300"/>
                </a:solidFill>
              </a:rPr>
              <a:t>Small Spacecraft Communications and Position, Navigation, </a:t>
            </a:r>
            <a:br>
              <a:rPr lang="en-US" sz="1350">
                <a:solidFill>
                  <a:srgbClr val="FFC300"/>
                </a:solidFill>
              </a:rPr>
            </a:br>
            <a:r>
              <a:rPr lang="en-US" sz="1350">
                <a:solidFill>
                  <a:srgbClr val="FFC300"/>
                </a:solidFill>
              </a:rPr>
              <a:t>and Timing (PNT) </a:t>
            </a:r>
            <a:br>
              <a:rPr lang="en-US" sz="1350">
                <a:solidFill>
                  <a:srgbClr val="FFC300"/>
                </a:solidFill>
              </a:rPr>
            </a:br>
            <a:r>
              <a:rPr lang="en-US" sz="1350">
                <a:solidFill>
                  <a:srgbClr val="FFC300"/>
                </a:solidFill>
              </a:rPr>
              <a:t>Services</a:t>
            </a:r>
          </a:p>
        </p:txBody>
      </p:sp>
      <p:pic>
        <p:nvPicPr>
          <p:cNvPr id="75" name="Picture 74" descr="A picture containing satellite, businesscard&#10;&#10;Description automatically generated">
            <a:extLst>
              <a:ext uri="{FF2B5EF4-FFF2-40B4-BE49-F238E27FC236}">
                <a16:creationId xmlns:a16="http://schemas.microsoft.com/office/drawing/2014/main" id="{6B5958E6-C194-A074-C039-C680C996A1D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10800000">
            <a:off x="5505542" y="987526"/>
            <a:ext cx="247679" cy="210356"/>
          </a:xfrm>
          <a:prstGeom prst="rect">
            <a:avLst/>
          </a:prstGeom>
        </p:spPr>
      </p:pic>
      <p:pic>
        <p:nvPicPr>
          <p:cNvPr id="76" name="Picture 75" descr="A picture containing satellite, businesscard&#10;&#10;Description automatically generated">
            <a:extLst>
              <a:ext uri="{FF2B5EF4-FFF2-40B4-BE49-F238E27FC236}">
                <a16:creationId xmlns:a16="http://schemas.microsoft.com/office/drawing/2014/main" id="{62B9F6B9-2958-DF1A-9D4E-32863D72792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5652230">
            <a:off x="4979346" y="2643233"/>
            <a:ext cx="398477" cy="285347"/>
          </a:xfrm>
          <a:prstGeom prst="rect">
            <a:avLst/>
          </a:prstGeom>
        </p:spPr>
      </p:pic>
      <p:pic>
        <p:nvPicPr>
          <p:cNvPr id="81" name="Picture 80" descr="Icon&#10;&#10;Description automatically generated">
            <a:extLst>
              <a:ext uri="{FF2B5EF4-FFF2-40B4-BE49-F238E27FC236}">
                <a16:creationId xmlns:a16="http://schemas.microsoft.com/office/drawing/2014/main" id="{2532FB41-6B04-CB7F-208C-308CB602129A}"/>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3059937" y="2953032"/>
            <a:ext cx="1042877" cy="897388"/>
          </a:xfrm>
          <a:prstGeom prst="rect">
            <a:avLst/>
          </a:prstGeom>
        </p:spPr>
      </p:pic>
      <p:pic>
        <p:nvPicPr>
          <p:cNvPr id="82" name="Picture 81" descr="A picture containing lamp, light&#10;&#10;Description automatically generated">
            <a:extLst>
              <a:ext uri="{FF2B5EF4-FFF2-40B4-BE49-F238E27FC236}">
                <a16:creationId xmlns:a16="http://schemas.microsoft.com/office/drawing/2014/main" id="{961CB1B2-28D5-91D5-4C72-F915C87A3F1B}"/>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3331383" y="3089488"/>
            <a:ext cx="155815" cy="258014"/>
          </a:xfrm>
          <a:prstGeom prst="rect">
            <a:avLst/>
          </a:prstGeom>
        </p:spPr>
      </p:pic>
      <p:pic>
        <p:nvPicPr>
          <p:cNvPr id="83" name="Picture 82" descr="A picture containing icon&#10;&#10;Description automatically generated">
            <a:extLst>
              <a:ext uri="{FF2B5EF4-FFF2-40B4-BE49-F238E27FC236}">
                <a16:creationId xmlns:a16="http://schemas.microsoft.com/office/drawing/2014/main" id="{031BF439-D729-9C43-837E-97854AA87105}"/>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rot="4569330" flipH="1">
            <a:off x="4974098" y="2009618"/>
            <a:ext cx="203214" cy="175847"/>
          </a:xfrm>
          <a:prstGeom prst="rect">
            <a:avLst/>
          </a:prstGeom>
        </p:spPr>
      </p:pic>
      <p:cxnSp>
        <p:nvCxnSpPr>
          <p:cNvPr id="84" name="Straight Connector 83">
            <a:extLst>
              <a:ext uri="{FF2B5EF4-FFF2-40B4-BE49-F238E27FC236}">
                <a16:creationId xmlns:a16="http://schemas.microsoft.com/office/drawing/2014/main" id="{57EAEF42-8261-30EA-91BC-5F449C616BE7}"/>
              </a:ext>
            </a:extLst>
          </p:cNvPr>
          <p:cNvCxnSpPr>
            <a:cxnSpLocks/>
          </p:cNvCxnSpPr>
          <p:nvPr/>
        </p:nvCxnSpPr>
        <p:spPr>
          <a:xfrm flipV="1">
            <a:off x="4144200" y="1631756"/>
            <a:ext cx="207837" cy="879072"/>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85" name="Straight Connector 84">
            <a:extLst>
              <a:ext uri="{FF2B5EF4-FFF2-40B4-BE49-F238E27FC236}">
                <a16:creationId xmlns:a16="http://schemas.microsoft.com/office/drawing/2014/main" id="{29656177-9914-B843-C7E7-3584C78C2C4C}"/>
              </a:ext>
            </a:extLst>
          </p:cNvPr>
          <p:cNvCxnSpPr>
            <a:cxnSpLocks/>
          </p:cNvCxnSpPr>
          <p:nvPr/>
        </p:nvCxnSpPr>
        <p:spPr>
          <a:xfrm>
            <a:off x="4418468" y="1652121"/>
            <a:ext cx="1001391" cy="215548"/>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86" name="Straight Connector 85">
            <a:extLst>
              <a:ext uri="{FF2B5EF4-FFF2-40B4-BE49-F238E27FC236}">
                <a16:creationId xmlns:a16="http://schemas.microsoft.com/office/drawing/2014/main" id="{D227B11B-6620-F719-BBA4-30815A8C850A}"/>
              </a:ext>
            </a:extLst>
          </p:cNvPr>
          <p:cNvCxnSpPr>
            <a:cxnSpLocks/>
          </p:cNvCxnSpPr>
          <p:nvPr/>
        </p:nvCxnSpPr>
        <p:spPr>
          <a:xfrm flipV="1">
            <a:off x="5302598" y="1899592"/>
            <a:ext cx="151141" cy="689411"/>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87" name="Straight Connector 86">
            <a:extLst>
              <a:ext uri="{FF2B5EF4-FFF2-40B4-BE49-F238E27FC236}">
                <a16:creationId xmlns:a16="http://schemas.microsoft.com/office/drawing/2014/main" id="{FE063590-ED8B-EAFD-344C-3074A4FD1B27}"/>
              </a:ext>
            </a:extLst>
          </p:cNvPr>
          <p:cNvCxnSpPr>
            <a:cxnSpLocks/>
          </p:cNvCxnSpPr>
          <p:nvPr/>
        </p:nvCxnSpPr>
        <p:spPr>
          <a:xfrm flipV="1">
            <a:off x="3496795" y="2634994"/>
            <a:ext cx="545368" cy="454493"/>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88" name="Straight Connector 87">
            <a:extLst>
              <a:ext uri="{FF2B5EF4-FFF2-40B4-BE49-F238E27FC236}">
                <a16:creationId xmlns:a16="http://schemas.microsoft.com/office/drawing/2014/main" id="{45140D21-6BCC-A13E-F0C9-92B3E33B7F27}"/>
              </a:ext>
            </a:extLst>
          </p:cNvPr>
          <p:cNvCxnSpPr>
            <a:cxnSpLocks/>
            <a:stCxn id="83" idx="0"/>
          </p:cNvCxnSpPr>
          <p:nvPr/>
        </p:nvCxnSpPr>
        <p:spPr>
          <a:xfrm flipV="1">
            <a:off x="5161074" y="1915020"/>
            <a:ext cx="279209" cy="161483"/>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15" name="Straight Connector 114">
            <a:extLst>
              <a:ext uri="{FF2B5EF4-FFF2-40B4-BE49-F238E27FC236}">
                <a16:creationId xmlns:a16="http://schemas.microsoft.com/office/drawing/2014/main" id="{1B55ED0B-EF5A-0C43-15C7-0FC42CDF3DF8}"/>
              </a:ext>
            </a:extLst>
          </p:cNvPr>
          <p:cNvCxnSpPr>
            <a:cxnSpLocks/>
          </p:cNvCxnSpPr>
          <p:nvPr/>
        </p:nvCxnSpPr>
        <p:spPr>
          <a:xfrm>
            <a:off x="4195534" y="2572546"/>
            <a:ext cx="922886" cy="165776"/>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pic>
        <p:nvPicPr>
          <p:cNvPr id="117" name="Picture 116" descr="A picture containing satellite, businesscard&#10;&#10;Description automatically generated">
            <a:extLst>
              <a:ext uri="{FF2B5EF4-FFF2-40B4-BE49-F238E27FC236}">
                <a16:creationId xmlns:a16="http://schemas.microsoft.com/office/drawing/2014/main" id="{AC08D8ED-DA09-E6B7-1AB3-9C62B1DA580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5704730">
            <a:off x="5449584" y="673862"/>
            <a:ext cx="221950" cy="158937"/>
          </a:xfrm>
          <a:prstGeom prst="rect">
            <a:avLst/>
          </a:prstGeom>
        </p:spPr>
      </p:pic>
      <p:pic>
        <p:nvPicPr>
          <p:cNvPr id="118" name="Picture 117" descr="A picture containing satellite, businesscard&#10;&#10;Description automatically generated">
            <a:extLst>
              <a:ext uri="{FF2B5EF4-FFF2-40B4-BE49-F238E27FC236}">
                <a16:creationId xmlns:a16="http://schemas.microsoft.com/office/drawing/2014/main" id="{41D570AC-C2F8-2B0C-4D47-F578CD93124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10800000">
            <a:off x="5336244" y="1736244"/>
            <a:ext cx="306200" cy="260056"/>
          </a:xfrm>
          <a:prstGeom prst="rect">
            <a:avLst/>
          </a:prstGeom>
        </p:spPr>
      </p:pic>
      <p:pic>
        <p:nvPicPr>
          <p:cNvPr id="119" name="Picture 118" descr="A picture containing satellite, businesscard&#10;&#10;Description automatically generated">
            <a:extLst>
              <a:ext uri="{FF2B5EF4-FFF2-40B4-BE49-F238E27FC236}">
                <a16:creationId xmlns:a16="http://schemas.microsoft.com/office/drawing/2014/main" id="{CD4AF22A-B820-615F-98BA-FBF381B1B8B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540663">
            <a:off x="5819202" y="667696"/>
            <a:ext cx="218241" cy="185353"/>
          </a:xfrm>
          <a:prstGeom prst="rect">
            <a:avLst/>
          </a:prstGeom>
        </p:spPr>
      </p:pic>
      <p:sp>
        <p:nvSpPr>
          <p:cNvPr id="121" name="TextBox 120">
            <a:extLst>
              <a:ext uri="{FF2B5EF4-FFF2-40B4-BE49-F238E27FC236}">
                <a16:creationId xmlns:a16="http://schemas.microsoft.com/office/drawing/2014/main" id="{A3C0D4B7-CE4B-8844-58E2-0F66AD5E417A}"/>
              </a:ext>
            </a:extLst>
          </p:cNvPr>
          <p:cNvSpPr txBox="1"/>
          <p:nvPr/>
        </p:nvSpPr>
        <p:spPr>
          <a:xfrm>
            <a:off x="3127430" y="3892569"/>
            <a:ext cx="2880360" cy="110799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a:defRPr sz="1200" b="1">
                <a:latin typeface="Helvetica" pitchFamily="2" charset="0"/>
                <a:cs typeface="Arial"/>
              </a:defRPr>
            </a:lvl1pPr>
          </a:lstStyle>
          <a:p>
            <a:r>
              <a:rPr lang="en-US" sz="750" b="0">
                <a:solidFill>
                  <a:schemeClr val="bg1"/>
                </a:solidFill>
                <a:latin typeface="Arial" panose="020B0604020202020204" pitchFamily="34" charset="0"/>
                <a:cs typeface="Arial" panose="020B0604020202020204" pitchFamily="34" charset="0"/>
              </a:rPr>
              <a:t>Can help address the strain on current terrestrially based capabilities - particularly tracking - from future cislunar and deep space missions. Offers options for cislunar and lunar surface missions where direct communications with Earth-based systems will not be available. </a:t>
            </a:r>
          </a:p>
          <a:p>
            <a:endParaRPr lang="en-US" sz="750" b="0">
              <a:solidFill>
                <a:schemeClr val="bg1"/>
              </a:solidFill>
              <a:latin typeface="Arial" panose="020B0604020202020204" pitchFamily="34" charset="0"/>
              <a:cs typeface="Arial" panose="020B0604020202020204" pitchFamily="34" charset="0"/>
            </a:endParaRPr>
          </a:p>
          <a:p>
            <a:r>
              <a:rPr lang="en-US" sz="750" b="0" i="1">
                <a:solidFill>
                  <a:schemeClr val="bg1"/>
                </a:solidFill>
                <a:latin typeface="Arial" panose="020B0604020202020204" pitchFamily="34" charset="0"/>
              </a:rPr>
              <a:t>Small spacecraft that can be deployed to the Moon and deep space destinations to provide global lunar / comprehensive PNT and communications relay infrastructure</a:t>
            </a:r>
          </a:p>
        </p:txBody>
      </p:sp>
      <p:pic>
        <p:nvPicPr>
          <p:cNvPr id="3" name="Picture 2" descr="A picture containing satellite, businesscard&#10;&#10;Description automatically generated">
            <a:extLst>
              <a:ext uri="{FF2B5EF4-FFF2-40B4-BE49-F238E27FC236}">
                <a16:creationId xmlns:a16="http://schemas.microsoft.com/office/drawing/2014/main" id="{A75F8E16-EFA3-F38B-3B91-6C6A9FD9717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21386344">
            <a:off x="6770402" y="2263571"/>
            <a:ext cx="280954" cy="226562"/>
          </a:xfrm>
          <a:prstGeom prst="rect">
            <a:avLst/>
          </a:prstGeom>
        </p:spPr>
      </p:pic>
      <p:pic>
        <p:nvPicPr>
          <p:cNvPr id="4" name="Picture 3" descr="A picture containing satellite, businesscard&#10;&#10;Description automatically generated">
            <a:extLst>
              <a:ext uri="{FF2B5EF4-FFF2-40B4-BE49-F238E27FC236}">
                <a16:creationId xmlns:a16="http://schemas.microsoft.com/office/drawing/2014/main" id="{BA1E610F-A214-AE1A-3797-0843FC174A2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952468" y="2686346"/>
            <a:ext cx="266918" cy="215243"/>
          </a:xfrm>
          <a:prstGeom prst="rect">
            <a:avLst/>
          </a:prstGeom>
        </p:spPr>
      </p:pic>
      <p:pic>
        <p:nvPicPr>
          <p:cNvPr id="8" name="Picture 7" descr="A picture containing satellite, businesscard&#10;&#10;Description automatically generated">
            <a:extLst>
              <a:ext uri="{FF2B5EF4-FFF2-40B4-BE49-F238E27FC236}">
                <a16:creationId xmlns:a16="http://schemas.microsoft.com/office/drawing/2014/main" id="{559273F9-BB94-4910-3E7F-44ABFE2A17C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890794">
            <a:off x="7439759" y="3285839"/>
            <a:ext cx="290950" cy="174522"/>
          </a:xfrm>
          <a:prstGeom prst="rect">
            <a:avLst/>
          </a:prstGeom>
        </p:spPr>
      </p:pic>
      <p:pic>
        <p:nvPicPr>
          <p:cNvPr id="9" name="Picture 8" descr="A picture containing satellite, businesscard&#10;&#10;Description automatically generated">
            <a:extLst>
              <a:ext uri="{FF2B5EF4-FFF2-40B4-BE49-F238E27FC236}">
                <a16:creationId xmlns:a16="http://schemas.microsoft.com/office/drawing/2014/main" id="{2DE73C02-1904-741E-4048-9331755CCA3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433188">
            <a:off x="7281856" y="2491425"/>
            <a:ext cx="270357" cy="218017"/>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3D3241EA-9A7A-C3D0-EFEB-9E947F2D3BBE}"/>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039537">
            <a:off x="6336686" y="1859381"/>
            <a:ext cx="219605" cy="317809"/>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DB29F9E2-F971-B23A-6D53-6172EFDF764B}"/>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039537">
            <a:off x="7472469" y="2060999"/>
            <a:ext cx="247443" cy="358095"/>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5E264A28-2C35-95FC-7DDE-FBF075963AA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039537">
            <a:off x="7867184" y="2414308"/>
            <a:ext cx="278229" cy="402648"/>
          </a:xfrm>
          <a:prstGeom prst="rect">
            <a:avLst/>
          </a:prstGeom>
        </p:spPr>
      </p:pic>
      <p:pic>
        <p:nvPicPr>
          <p:cNvPr id="20" name="Picture 19" descr="Icon&#10;&#10;Description automatically generated">
            <a:extLst>
              <a:ext uri="{FF2B5EF4-FFF2-40B4-BE49-F238E27FC236}">
                <a16:creationId xmlns:a16="http://schemas.microsoft.com/office/drawing/2014/main" id="{C51AE8D1-5FAD-2902-32C1-E8FAAFD3BCDD}"/>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6122485" y="2756305"/>
            <a:ext cx="1339139" cy="1094115"/>
          </a:xfrm>
          <a:prstGeom prst="rect">
            <a:avLst/>
          </a:prstGeom>
        </p:spPr>
      </p:pic>
      <p:pic>
        <p:nvPicPr>
          <p:cNvPr id="21" name="Picture 20" descr="A picture containing white, light&#10;&#10;Description automatically generated">
            <a:extLst>
              <a:ext uri="{FF2B5EF4-FFF2-40B4-BE49-F238E27FC236}">
                <a16:creationId xmlns:a16="http://schemas.microsoft.com/office/drawing/2014/main" id="{ACB6094B-FBCF-72E5-C2EC-7B83BAB8B5EB}"/>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6181030" y="3178807"/>
            <a:ext cx="208613" cy="204170"/>
          </a:xfrm>
          <a:prstGeom prst="rect">
            <a:avLst/>
          </a:prstGeom>
        </p:spPr>
      </p:pic>
      <p:sp>
        <p:nvSpPr>
          <p:cNvPr id="23" name="TextBox 22">
            <a:extLst>
              <a:ext uri="{FF2B5EF4-FFF2-40B4-BE49-F238E27FC236}">
                <a16:creationId xmlns:a16="http://schemas.microsoft.com/office/drawing/2014/main" id="{8879CFB0-9B3A-EF37-EEAA-15DFBF954EA3}"/>
              </a:ext>
            </a:extLst>
          </p:cNvPr>
          <p:cNvSpPr txBox="1"/>
          <p:nvPr/>
        </p:nvSpPr>
        <p:spPr>
          <a:xfrm>
            <a:off x="6206868" y="122062"/>
            <a:ext cx="2375668" cy="453962"/>
          </a:xfrm>
          <a:prstGeom prst="rect">
            <a:avLst/>
          </a:prstGeom>
        </p:spPr>
        <p:txBody>
          <a:bodyPr vert="horz" lIns="68580" tIns="34290" rIns="68580" bIns="34290" rtlCol="0" anchor="ctr">
            <a:noAutofit/>
          </a:bodyPr>
          <a:lstStyle>
            <a:defPPr>
              <a:defRPr lang="en-US"/>
            </a:defPPr>
            <a:lvl1pPr>
              <a:lnSpc>
                <a:spcPct val="90000"/>
              </a:lnSpc>
              <a:spcBef>
                <a:spcPct val="0"/>
              </a:spcBef>
              <a:buNone/>
              <a:defRPr sz="1500" b="1">
                <a:solidFill>
                  <a:schemeClr val="bg1"/>
                </a:solidFill>
                <a:latin typeface="Helvetica" pitchFamily="2" charset="0"/>
                <a:ea typeface="+mj-ea"/>
                <a:cs typeface="+mj-cs"/>
              </a:defRPr>
            </a:lvl1pPr>
          </a:lstStyle>
          <a:p>
            <a:r>
              <a:rPr lang="en-US" sz="1350">
                <a:solidFill>
                  <a:srgbClr val="FFC300"/>
                </a:solidFill>
              </a:rPr>
              <a:t>Interoperable Networking for Small Missions</a:t>
            </a:r>
          </a:p>
        </p:txBody>
      </p:sp>
      <p:cxnSp>
        <p:nvCxnSpPr>
          <p:cNvPr id="35" name="Straight Connector 34">
            <a:extLst>
              <a:ext uri="{FF2B5EF4-FFF2-40B4-BE49-F238E27FC236}">
                <a16:creationId xmlns:a16="http://schemas.microsoft.com/office/drawing/2014/main" id="{3F9B98CB-27BB-9862-0DCA-C7119A2F11AB}"/>
              </a:ext>
            </a:extLst>
          </p:cNvPr>
          <p:cNvCxnSpPr>
            <a:cxnSpLocks/>
          </p:cNvCxnSpPr>
          <p:nvPr/>
        </p:nvCxnSpPr>
        <p:spPr>
          <a:xfrm>
            <a:off x="6548613" y="2019950"/>
            <a:ext cx="520002" cy="18840"/>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38" name="Straight Connector 37">
            <a:extLst>
              <a:ext uri="{FF2B5EF4-FFF2-40B4-BE49-F238E27FC236}">
                <a16:creationId xmlns:a16="http://schemas.microsoft.com/office/drawing/2014/main" id="{C8C259AD-A118-4010-64AE-3811278E9CFD}"/>
              </a:ext>
            </a:extLst>
          </p:cNvPr>
          <p:cNvCxnSpPr>
            <a:cxnSpLocks/>
          </p:cNvCxnSpPr>
          <p:nvPr/>
        </p:nvCxnSpPr>
        <p:spPr>
          <a:xfrm>
            <a:off x="7223108" y="2053862"/>
            <a:ext cx="290376" cy="81521"/>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42" name="Straight Connector 41">
            <a:extLst>
              <a:ext uri="{FF2B5EF4-FFF2-40B4-BE49-F238E27FC236}">
                <a16:creationId xmlns:a16="http://schemas.microsoft.com/office/drawing/2014/main" id="{CADE7002-69AE-A74E-96D5-3FA4C08A0099}"/>
              </a:ext>
            </a:extLst>
          </p:cNvPr>
          <p:cNvCxnSpPr>
            <a:cxnSpLocks/>
          </p:cNvCxnSpPr>
          <p:nvPr/>
        </p:nvCxnSpPr>
        <p:spPr>
          <a:xfrm>
            <a:off x="7703258" y="2244118"/>
            <a:ext cx="284781" cy="307138"/>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46" name="Straight Connector 45">
            <a:extLst>
              <a:ext uri="{FF2B5EF4-FFF2-40B4-BE49-F238E27FC236}">
                <a16:creationId xmlns:a16="http://schemas.microsoft.com/office/drawing/2014/main" id="{3B77215E-EAAC-5156-EDC8-BF266F375A35}"/>
              </a:ext>
            </a:extLst>
          </p:cNvPr>
          <p:cNvCxnSpPr>
            <a:cxnSpLocks/>
          </p:cNvCxnSpPr>
          <p:nvPr/>
        </p:nvCxnSpPr>
        <p:spPr>
          <a:xfrm>
            <a:off x="8078475" y="2732126"/>
            <a:ext cx="109276" cy="256233"/>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49" name="Straight Connector 48">
            <a:extLst>
              <a:ext uri="{FF2B5EF4-FFF2-40B4-BE49-F238E27FC236}">
                <a16:creationId xmlns:a16="http://schemas.microsoft.com/office/drawing/2014/main" id="{D75EBABC-4B6E-3102-2877-C00E76136F20}"/>
              </a:ext>
            </a:extLst>
          </p:cNvPr>
          <p:cNvCxnSpPr>
            <a:cxnSpLocks/>
          </p:cNvCxnSpPr>
          <p:nvPr/>
        </p:nvCxnSpPr>
        <p:spPr>
          <a:xfrm flipV="1">
            <a:off x="6987494" y="2295023"/>
            <a:ext cx="568559" cy="150586"/>
          </a:xfrm>
          <a:prstGeom prst="line">
            <a:avLst/>
          </a:prstGeom>
          <a:ln w="9525">
            <a:solidFill>
              <a:srgbClr val="00B050"/>
            </a:solidFill>
            <a:prstDash val="dash"/>
          </a:ln>
        </p:spPr>
        <p:style>
          <a:lnRef idx="2">
            <a:schemeClr val="accent2"/>
          </a:lnRef>
          <a:fillRef idx="0">
            <a:schemeClr val="accent2"/>
          </a:fillRef>
          <a:effectRef idx="1">
            <a:schemeClr val="accent2"/>
          </a:effectRef>
          <a:fontRef idx="minor">
            <a:schemeClr val="tx1"/>
          </a:fontRef>
        </p:style>
      </p:cxnSp>
      <p:cxnSp>
        <p:nvCxnSpPr>
          <p:cNvPr id="50" name="Straight Connector 49">
            <a:extLst>
              <a:ext uri="{FF2B5EF4-FFF2-40B4-BE49-F238E27FC236}">
                <a16:creationId xmlns:a16="http://schemas.microsoft.com/office/drawing/2014/main" id="{2F2A3609-D5F0-BA48-F54C-6858E42349C6}"/>
              </a:ext>
            </a:extLst>
          </p:cNvPr>
          <p:cNvCxnSpPr>
            <a:cxnSpLocks/>
          </p:cNvCxnSpPr>
          <p:nvPr/>
        </p:nvCxnSpPr>
        <p:spPr>
          <a:xfrm>
            <a:off x="7477338" y="2575845"/>
            <a:ext cx="642731" cy="436247"/>
          </a:xfrm>
          <a:prstGeom prst="line">
            <a:avLst/>
          </a:prstGeom>
          <a:ln w="9525">
            <a:solidFill>
              <a:srgbClr val="00B050"/>
            </a:solidFill>
            <a:prstDash val="dash"/>
          </a:ln>
        </p:spPr>
        <p:style>
          <a:lnRef idx="2">
            <a:schemeClr val="accent2"/>
          </a:lnRef>
          <a:fillRef idx="0">
            <a:schemeClr val="accent2"/>
          </a:fillRef>
          <a:effectRef idx="1">
            <a:schemeClr val="accent2"/>
          </a:effectRef>
          <a:fontRef idx="minor">
            <a:schemeClr val="tx1"/>
          </a:fontRef>
        </p:style>
      </p:cxnSp>
      <p:cxnSp>
        <p:nvCxnSpPr>
          <p:cNvPr id="51" name="Straight Connector 50">
            <a:extLst>
              <a:ext uri="{FF2B5EF4-FFF2-40B4-BE49-F238E27FC236}">
                <a16:creationId xmlns:a16="http://schemas.microsoft.com/office/drawing/2014/main" id="{A4192DDC-876E-47B1-493C-A4FEAD2A3F7C}"/>
              </a:ext>
            </a:extLst>
          </p:cNvPr>
          <p:cNvCxnSpPr>
            <a:cxnSpLocks/>
            <a:stCxn id="21" idx="0"/>
            <a:endCxn id="2" idx="2"/>
          </p:cNvCxnSpPr>
          <p:nvPr/>
        </p:nvCxnSpPr>
        <p:spPr>
          <a:xfrm flipV="1">
            <a:off x="6285337" y="2558307"/>
            <a:ext cx="94381" cy="620499"/>
          </a:xfrm>
          <a:prstGeom prst="line">
            <a:avLst/>
          </a:prstGeom>
          <a:ln w="9525">
            <a:solidFill>
              <a:srgbClr val="00B050"/>
            </a:solidFill>
            <a:prstDash val="dash"/>
          </a:ln>
        </p:spPr>
        <p:style>
          <a:lnRef idx="2">
            <a:schemeClr val="accent2"/>
          </a:lnRef>
          <a:fillRef idx="0">
            <a:schemeClr val="accent2"/>
          </a:fillRef>
          <a:effectRef idx="1">
            <a:schemeClr val="accent2"/>
          </a:effectRef>
          <a:fontRef idx="minor">
            <a:schemeClr val="tx1"/>
          </a:fontRef>
        </p:style>
      </p:cxnSp>
      <p:pic>
        <p:nvPicPr>
          <p:cNvPr id="57" name="Picture 56" descr="A picture containing porcelain&#10;&#10;Description automatically generated">
            <a:extLst>
              <a:ext uri="{FF2B5EF4-FFF2-40B4-BE49-F238E27FC236}">
                <a16:creationId xmlns:a16="http://schemas.microsoft.com/office/drawing/2014/main" id="{68D2469B-D8DD-0FBC-42F9-8E3AB25D6D0C}"/>
              </a:ext>
            </a:extLst>
          </p:cNvPr>
          <p:cNvPicPr>
            <a:picLocks noChangeAspect="1"/>
          </p:cNvPicPr>
          <p:nvPr/>
        </p:nvPicPr>
        <p:blipFill>
          <a:blip r:embed="rId4"/>
          <a:stretch>
            <a:fillRect/>
          </a:stretch>
        </p:blipFill>
        <p:spPr>
          <a:xfrm rot="21157033">
            <a:off x="8173363" y="791926"/>
            <a:ext cx="628709" cy="650111"/>
          </a:xfrm>
          <a:prstGeom prst="rect">
            <a:avLst/>
          </a:prstGeom>
        </p:spPr>
      </p:pic>
      <p:pic>
        <p:nvPicPr>
          <p:cNvPr id="58" name="Picture 57" descr="A picture containing satellite, businesscard&#10;&#10;Description automatically generated">
            <a:extLst>
              <a:ext uri="{FF2B5EF4-FFF2-40B4-BE49-F238E27FC236}">
                <a16:creationId xmlns:a16="http://schemas.microsoft.com/office/drawing/2014/main" id="{A32A1731-8083-C8F8-CFE8-6C485C43C72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5704730">
            <a:off x="7903795" y="624343"/>
            <a:ext cx="324718" cy="244898"/>
          </a:xfrm>
          <a:prstGeom prst="rect">
            <a:avLst/>
          </a:prstGeom>
        </p:spPr>
      </p:pic>
      <p:pic>
        <p:nvPicPr>
          <p:cNvPr id="59" name="Picture 58" descr="A picture containing satellite, businesscard&#10;&#10;Description automatically generated">
            <a:extLst>
              <a:ext uri="{FF2B5EF4-FFF2-40B4-BE49-F238E27FC236}">
                <a16:creationId xmlns:a16="http://schemas.microsoft.com/office/drawing/2014/main" id="{C4E1B8AB-49EC-ED3B-3F34-2ADF1F02A36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10800000">
            <a:off x="8083330" y="1456145"/>
            <a:ext cx="343710" cy="277170"/>
          </a:xfrm>
          <a:prstGeom prst="rect">
            <a:avLst/>
          </a:prstGeom>
        </p:spPr>
      </p:pic>
      <p:pic>
        <p:nvPicPr>
          <p:cNvPr id="60" name="Picture 59" descr="A picture containing satellite, businesscard&#10;&#10;Description automatically generated">
            <a:extLst>
              <a:ext uri="{FF2B5EF4-FFF2-40B4-BE49-F238E27FC236}">
                <a16:creationId xmlns:a16="http://schemas.microsoft.com/office/drawing/2014/main" id="{4CEC1501-F1FD-C6CF-D259-90735DADF30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540663">
            <a:off x="8838909" y="787587"/>
            <a:ext cx="331660" cy="267453"/>
          </a:xfrm>
          <a:prstGeom prst="rect">
            <a:avLst/>
          </a:prstGeom>
        </p:spPr>
      </p:pic>
      <p:pic>
        <p:nvPicPr>
          <p:cNvPr id="61" name="Picture 60" descr="Shape, icon&#10;&#10;Description automatically generated">
            <a:extLst>
              <a:ext uri="{FF2B5EF4-FFF2-40B4-BE49-F238E27FC236}">
                <a16:creationId xmlns:a16="http://schemas.microsoft.com/office/drawing/2014/main" id="{650F3B86-BBD9-8EA5-2DF6-EF856A61A6A7}"/>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rot="18626202">
            <a:off x="8390970" y="987171"/>
            <a:ext cx="231239" cy="177756"/>
          </a:xfrm>
          <a:prstGeom prst="rect">
            <a:avLst/>
          </a:prstGeom>
        </p:spPr>
      </p:pic>
      <p:cxnSp>
        <p:nvCxnSpPr>
          <p:cNvPr id="62" name="Straight Connector 61">
            <a:extLst>
              <a:ext uri="{FF2B5EF4-FFF2-40B4-BE49-F238E27FC236}">
                <a16:creationId xmlns:a16="http://schemas.microsoft.com/office/drawing/2014/main" id="{A9602136-A2F9-4844-ABF6-07F76CC36575}"/>
              </a:ext>
            </a:extLst>
          </p:cNvPr>
          <p:cNvCxnSpPr>
            <a:cxnSpLocks/>
          </p:cNvCxnSpPr>
          <p:nvPr/>
        </p:nvCxnSpPr>
        <p:spPr>
          <a:xfrm flipV="1">
            <a:off x="8143338" y="1685925"/>
            <a:ext cx="76737" cy="763586"/>
          </a:xfrm>
          <a:prstGeom prst="line">
            <a:avLst/>
          </a:prstGeom>
          <a:ln w="9525">
            <a:solidFill>
              <a:srgbClr val="00B050"/>
            </a:solidFill>
            <a:prstDash val="dash"/>
          </a:ln>
        </p:spPr>
        <p:style>
          <a:lnRef idx="2">
            <a:schemeClr val="accent2"/>
          </a:lnRef>
          <a:fillRef idx="0">
            <a:schemeClr val="accent2"/>
          </a:fillRef>
          <a:effectRef idx="1">
            <a:schemeClr val="accent2"/>
          </a:effectRef>
          <a:fontRef idx="minor">
            <a:schemeClr val="tx1"/>
          </a:fontRef>
        </p:style>
      </p:cxnSp>
      <p:sp>
        <p:nvSpPr>
          <p:cNvPr id="78" name="TextBox 77">
            <a:extLst>
              <a:ext uri="{FF2B5EF4-FFF2-40B4-BE49-F238E27FC236}">
                <a16:creationId xmlns:a16="http://schemas.microsoft.com/office/drawing/2014/main" id="{F3EACF33-FF62-9976-B86F-D63D27E9A48E}"/>
              </a:ext>
            </a:extLst>
          </p:cNvPr>
          <p:cNvSpPr txBox="1"/>
          <p:nvPr/>
        </p:nvSpPr>
        <p:spPr>
          <a:xfrm>
            <a:off x="6192655" y="3892570"/>
            <a:ext cx="2880360" cy="122341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a:defRPr sz="1200" b="1">
                <a:latin typeface="Helvetica" pitchFamily="2" charset="0"/>
                <a:cs typeface="Arial"/>
              </a:defRPr>
            </a:lvl1pPr>
          </a:lstStyle>
          <a:p>
            <a:r>
              <a:rPr lang="en-US" sz="750" b="0">
                <a:solidFill>
                  <a:schemeClr val="bg1"/>
                </a:solidFill>
                <a:latin typeface="Arial" panose="020B0604020202020204" pitchFamily="34" charset="0"/>
                <a:cs typeface="Arial" panose="020B0604020202020204" pitchFamily="34" charset="0"/>
              </a:rPr>
              <a:t>Enables ubiquitous communication between in-space assets, airborne systems, in-situ sensors, and ground assets. In cislunar space, will enable a network of surface and orbital nodes, low-</a:t>
            </a:r>
            <a:r>
              <a:rPr lang="en-US" sz="750" b="0" err="1">
                <a:solidFill>
                  <a:schemeClr val="bg1"/>
                </a:solidFill>
                <a:latin typeface="Arial" panose="020B0604020202020204" pitchFamily="34" charset="0"/>
                <a:cs typeface="Arial" panose="020B0604020202020204" pitchFamily="34" charset="0"/>
              </a:rPr>
              <a:t>SWaP</a:t>
            </a:r>
            <a:r>
              <a:rPr lang="en-US" sz="750" b="0">
                <a:solidFill>
                  <a:schemeClr val="bg1"/>
                </a:solidFill>
                <a:latin typeface="Arial" panose="020B0604020202020204" pitchFamily="34" charset="0"/>
                <a:cs typeface="Arial" panose="020B0604020202020204" pitchFamily="34" charset="0"/>
              </a:rPr>
              <a:t>-C relays, and more capable assets that can serve as hubs connecting to Earth-based communication networks.</a:t>
            </a:r>
          </a:p>
          <a:p>
            <a:endParaRPr lang="en-US" sz="750" b="0">
              <a:solidFill>
                <a:schemeClr val="bg1"/>
              </a:solidFill>
              <a:latin typeface="Arial" panose="020B0604020202020204" pitchFamily="34" charset="0"/>
              <a:cs typeface="Arial" panose="020B0604020202020204" pitchFamily="34" charset="0"/>
            </a:endParaRPr>
          </a:p>
          <a:p>
            <a:r>
              <a:rPr lang="en-US" sz="750" b="0" i="1">
                <a:solidFill>
                  <a:schemeClr val="bg1"/>
                </a:solidFill>
                <a:latin typeface="Arial" panose="020B0604020202020204" pitchFamily="34" charset="0"/>
              </a:rPr>
              <a:t>Increased interoperability between government and commercial space networks. Operational interoperability protocols that help pair the NASA </a:t>
            </a:r>
            <a:r>
              <a:rPr lang="en-US" sz="750" b="0" i="1" err="1">
                <a:solidFill>
                  <a:schemeClr val="bg1"/>
                </a:solidFill>
                <a:latin typeface="Arial" panose="020B0604020202020204" pitchFamily="34" charset="0"/>
              </a:rPr>
              <a:t>LunaNet</a:t>
            </a:r>
            <a:r>
              <a:rPr lang="en-US" sz="750" b="0" i="1">
                <a:solidFill>
                  <a:schemeClr val="bg1"/>
                </a:solidFill>
                <a:latin typeface="Arial" panose="020B0604020202020204" pitchFamily="34" charset="0"/>
              </a:rPr>
              <a:t> concept with the Hybrid Space Architecture and existing capabilities like DTN.</a:t>
            </a:r>
          </a:p>
        </p:txBody>
      </p:sp>
      <p:pic>
        <p:nvPicPr>
          <p:cNvPr id="40" name="Picture 39" descr="Icon&#10;&#10;Description automatically generated">
            <a:extLst>
              <a:ext uri="{FF2B5EF4-FFF2-40B4-BE49-F238E27FC236}">
                <a16:creationId xmlns:a16="http://schemas.microsoft.com/office/drawing/2014/main" id="{A3A8D21B-7CD2-B1D4-CB21-5BB2C75E8CB9}"/>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2370" y="2953032"/>
            <a:ext cx="1042877" cy="897388"/>
          </a:xfrm>
          <a:prstGeom prst="rect">
            <a:avLst/>
          </a:prstGeom>
        </p:spPr>
      </p:pic>
      <p:pic>
        <p:nvPicPr>
          <p:cNvPr id="41" name="Picture 40" descr="A picture containing lamp, light&#10;&#10;Description automatically generated">
            <a:extLst>
              <a:ext uri="{FF2B5EF4-FFF2-40B4-BE49-F238E27FC236}">
                <a16:creationId xmlns:a16="http://schemas.microsoft.com/office/drawing/2014/main" id="{DCB0042E-8075-C4CB-AD42-5F51D40B8158}"/>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175006" y="3190089"/>
            <a:ext cx="155815" cy="258014"/>
          </a:xfrm>
          <a:prstGeom prst="rect">
            <a:avLst/>
          </a:prstGeom>
        </p:spPr>
      </p:pic>
      <p:cxnSp>
        <p:nvCxnSpPr>
          <p:cNvPr id="43" name="Straight Connector 42">
            <a:extLst>
              <a:ext uri="{FF2B5EF4-FFF2-40B4-BE49-F238E27FC236}">
                <a16:creationId xmlns:a16="http://schemas.microsoft.com/office/drawing/2014/main" id="{EC8CEDD7-A555-B07D-2A39-EB08E3FC7EE9}"/>
              </a:ext>
            </a:extLst>
          </p:cNvPr>
          <p:cNvCxnSpPr>
            <a:cxnSpLocks/>
            <a:stCxn id="41" idx="3"/>
          </p:cNvCxnSpPr>
          <p:nvPr/>
        </p:nvCxnSpPr>
        <p:spPr>
          <a:xfrm flipV="1">
            <a:off x="330821" y="2125284"/>
            <a:ext cx="1011005" cy="1193812"/>
          </a:xfrm>
          <a:prstGeom prst="line">
            <a:avLst/>
          </a:prstGeom>
          <a:ln w="19050">
            <a:solidFill>
              <a:srgbClr val="DF5C36"/>
            </a:solidFill>
            <a:prstDash val="sysDot"/>
          </a:ln>
        </p:spPr>
        <p:style>
          <a:lnRef idx="2">
            <a:schemeClr val="accent2"/>
          </a:lnRef>
          <a:fillRef idx="0">
            <a:schemeClr val="accent2"/>
          </a:fillRef>
          <a:effectRef idx="1">
            <a:schemeClr val="accent2"/>
          </a:effectRef>
          <a:fontRef idx="minor">
            <a:schemeClr val="tx1"/>
          </a:fontRef>
        </p:style>
      </p:cxnSp>
      <p:pic>
        <p:nvPicPr>
          <p:cNvPr id="65" name="Picture 64" descr="A picture containing text&#10;&#10;Description automatically generated">
            <a:extLst>
              <a:ext uri="{FF2B5EF4-FFF2-40B4-BE49-F238E27FC236}">
                <a16:creationId xmlns:a16="http://schemas.microsoft.com/office/drawing/2014/main" id="{141E4F28-8F00-501D-EC8D-4352417D64DB}"/>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039537">
            <a:off x="8147894" y="3475230"/>
            <a:ext cx="282039" cy="408162"/>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D051E547-50D3-49F5-2117-7113F0018574}"/>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039537">
            <a:off x="8075582" y="2891837"/>
            <a:ext cx="282039" cy="408162"/>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85C12709-C918-1294-DDB4-43C64446BAEC}"/>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039537">
            <a:off x="7004272" y="1880128"/>
            <a:ext cx="233009" cy="337207"/>
          </a:xfrm>
          <a:prstGeom prst="rect">
            <a:avLst/>
          </a:prstGeom>
        </p:spPr>
      </p:pic>
      <p:cxnSp>
        <p:nvCxnSpPr>
          <p:cNvPr id="102" name="Straight Connector 101">
            <a:extLst>
              <a:ext uri="{FF2B5EF4-FFF2-40B4-BE49-F238E27FC236}">
                <a16:creationId xmlns:a16="http://schemas.microsoft.com/office/drawing/2014/main" id="{BB58B4F0-3D55-57A0-7CA9-6082A5E69E65}"/>
              </a:ext>
            </a:extLst>
          </p:cNvPr>
          <p:cNvCxnSpPr>
            <a:cxnSpLocks/>
          </p:cNvCxnSpPr>
          <p:nvPr/>
        </p:nvCxnSpPr>
        <p:spPr>
          <a:xfrm flipV="1">
            <a:off x="6128642" y="2048731"/>
            <a:ext cx="256888" cy="51895"/>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04" name="Straight Connector 103">
            <a:extLst>
              <a:ext uri="{FF2B5EF4-FFF2-40B4-BE49-F238E27FC236}">
                <a16:creationId xmlns:a16="http://schemas.microsoft.com/office/drawing/2014/main" id="{78996AF6-51CF-8F3D-BAC8-56328AF0A151}"/>
              </a:ext>
            </a:extLst>
          </p:cNvPr>
          <p:cNvCxnSpPr>
            <a:cxnSpLocks/>
            <a:endCxn id="65" idx="3"/>
          </p:cNvCxnSpPr>
          <p:nvPr/>
        </p:nvCxnSpPr>
        <p:spPr>
          <a:xfrm>
            <a:off x="8270650" y="3233288"/>
            <a:ext cx="11684" cy="305158"/>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10" name="Straight Connector 109">
            <a:extLst>
              <a:ext uri="{FF2B5EF4-FFF2-40B4-BE49-F238E27FC236}">
                <a16:creationId xmlns:a16="http://schemas.microsoft.com/office/drawing/2014/main" id="{03E82660-61E2-5B6E-CE91-5F0D4A65DD68}"/>
              </a:ext>
            </a:extLst>
          </p:cNvPr>
          <p:cNvCxnSpPr>
            <a:cxnSpLocks/>
          </p:cNvCxnSpPr>
          <p:nvPr/>
        </p:nvCxnSpPr>
        <p:spPr>
          <a:xfrm flipV="1">
            <a:off x="6122830" y="2458285"/>
            <a:ext cx="256888" cy="51895"/>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pic>
        <p:nvPicPr>
          <p:cNvPr id="2" name="Picture 1" descr="A picture containing satellite, businesscard&#10;&#10;Description automatically generated">
            <a:extLst>
              <a:ext uri="{FF2B5EF4-FFF2-40B4-BE49-F238E27FC236}">
                <a16:creationId xmlns:a16="http://schemas.microsoft.com/office/drawing/2014/main" id="{35782E62-E66A-00D5-A36E-6059C6B70FC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21325047">
            <a:off x="6232555" y="2335685"/>
            <a:ext cx="276510" cy="222979"/>
          </a:xfrm>
          <a:prstGeom prst="rect">
            <a:avLst/>
          </a:prstGeom>
        </p:spPr>
      </p:pic>
      <p:cxnSp>
        <p:nvCxnSpPr>
          <p:cNvPr id="111" name="Straight Connector 110">
            <a:extLst>
              <a:ext uri="{FF2B5EF4-FFF2-40B4-BE49-F238E27FC236}">
                <a16:creationId xmlns:a16="http://schemas.microsoft.com/office/drawing/2014/main" id="{87FC5E0F-7E9E-AF8C-467C-69632BCE5F0E}"/>
              </a:ext>
            </a:extLst>
          </p:cNvPr>
          <p:cNvCxnSpPr>
            <a:cxnSpLocks/>
          </p:cNvCxnSpPr>
          <p:nvPr/>
        </p:nvCxnSpPr>
        <p:spPr>
          <a:xfrm flipV="1">
            <a:off x="6427574" y="2400530"/>
            <a:ext cx="418721" cy="32267"/>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22" name="Straight Connector 121">
            <a:extLst>
              <a:ext uri="{FF2B5EF4-FFF2-40B4-BE49-F238E27FC236}">
                <a16:creationId xmlns:a16="http://schemas.microsoft.com/office/drawing/2014/main" id="{3B13DA98-A51E-6785-E97D-7D1E1910A61C}"/>
              </a:ext>
            </a:extLst>
          </p:cNvPr>
          <p:cNvCxnSpPr>
            <a:cxnSpLocks/>
          </p:cNvCxnSpPr>
          <p:nvPr/>
        </p:nvCxnSpPr>
        <p:spPr>
          <a:xfrm>
            <a:off x="6961257" y="2369261"/>
            <a:ext cx="411820" cy="206583"/>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25" name="Straight Connector 124">
            <a:extLst>
              <a:ext uri="{FF2B5EF4-FFF2-40B4-BE49-F238E27FC236}">
                <a16:creationId xmlns:a16="http://schemas.microsoft.com/office/drawing/2014/main" id="{017D1654-72F5-4675-AA5E-F81BA5DBCB5C}"/>
              </a:ext>
            </a:extLst>
          </p:cNvPr>
          <p:cNvCxnSpPr>
            <a:cxnSpLocks/>
          </p:cNvCxnSpPr>
          <p:nvPr/>
        </p:nvCxnSpPr>
        <p:spPr>
          <a:xfrm>
            <a:off x="7527178" y="2702519"/>
            <a:ext cx="144338" cy="214246"/>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pic>
        <p:nvPicPr>
          <p:cNvPr id="7" name="Picture 6" descr="A picture containing satellite, businesscard&#10;&#10;Description automatically generated">
            <a:extLst>
              <a:ext uri="{FF2B5EF4-FFF2-40B4-BE49-F238E27FC236}">
                <a16:creationId xmlns:a16="http://schemas.microsoft.com/office/drawing/2014/main" id="{80384604-EF73-467E-1C82-C072BE9C9DD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613015">
            <a:off x="7622815" y="2895964"/>
            <a:ext cx="264126" cy="212993"/>
          </a:xfrm>
          <a:prstGeom prst="rect">
            <a:avLst/>
          </a:prstGeom>
        </p:spPr>
      </p:pic>
      <p:cxnSp>
        <p:nvCxnSpPr>
          <p:cNvPr id="127" name="Straight Connector 126">
            <a:extLst>
              <a:ext uri="{FF2B5EF4-FFF2-40B4-BE49-F238E27FC236}">
                <a16:creationId xmlns:a16="http://schemas.microsoft.com/office/drawing/2014/main" id="{149C7DD4-8B84-841B-DD88-125D9A53C860}"/>
              </a:ext>
            </a:extLst>
          </p:cNvPr>
          <p:cNvCxnSpPr>
            <a:cxnSpLocks/>
          </p:cNvCxnSpPr>
          <p:nvPr/>
        </p:nvCxnSpPr>
        <p:spPr>
          <a:xfrm flipH="1">
            <a:off x="7622531" y="3064635"/>
            <a:ext cx="90385" cy="293002"/>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29" name="Straight Connector 128">
            <a:extLst>
              <a:ext uri="{FF2B5EF4-FFF2-40B4-BE49-F238E27FC236}">
                <a16:creationId xmlns:a16="http://schemas.microsoft.com/office/drawing/2014/main" id="{CA593CC0-9114-527A-5DED-14DDDC635D3A}"/>
              </a:ext>
            </a:extLst>
          </p:cNvPr>
          <p:cNvCxnSpPr>
            <a:cxnSpLocks/>
          </p:cNvCxnSpPr>
          <p:nvPr/>
        </p:nvCxnSpPr>
        <p:spPr>
          <a:xfrm>
            <a:off x="6901397" y="2421623"/>
            <a:ext cx="83315" cy="263934"/>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31" name="Straight Connector 130">
            <a:extLst>
              <a:ext uri="{FF2B5EF4-FFF2-40B4-BE49-F238E27FC236}">
                <a16:creationId xmlns:a16="http://schemas.microsoft.com/office/drawing/2014/main" id="{64BC93D4-F38D-CDA6-465A-C6BC834FC466}"/>
              </a:ext>
            </a:extLst>
          </p:cNvPr>
          <p:cNvCxnSpPr>
            <a:cxnSpLocks/>
          </p:cNvCxnSpPr>
          <p:nvPr/>
        </p:nvCxnSpPr>
        <p:spPr>
          <a:xfrm>
            <a:off x="7230645" y="2875315"/>
            <a:ext cx="479887" cy="141146"/>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36" name="Straight Connector 135">
            <a:extLst>
              <a:ext uri="{FF2B5EF4-FFF2-40B4-BE49-F238E27FC236}">
                <a16:creationId xmlns:a16="http://schemas.microsoft.com/office/drawing/2014/main" id="{6D568552-B51C-33F4-04E8-FD59916A3A35}"/>
              </a:ext>
            </a:extLst>
          </p:cNvPr>
          <p:cNvCxnSpPr>
            <a:cxnSpLocks/>
          </p:cNvCxnSpPr>
          <p:nvPr/>
        </p:nvCxnSpPr>
        <p:spPr>
          <a:xfrm flipH="1">
            <a:off x="7121962" y="2637923"/>
            <a:ext cx="255640" cy="120177"/>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39" name="Straight Connector 138">
            <a:extLst>
              <a:ext uri="{FF2B5EF4-FFF2-40B4-BE49-F238E27FC236}">
                <a16:creationId xmlns:a16="http://schemas.microsoft.com/office/drawing/2014/main" id="{225647DE-D83C-6EF6-BCE9-F45A5099FBEB}"/>
              </a:ext>
            </a:extLst>
          </p:cNvPr>
          <p:cNvCxnSpPr>
            <a:cxnSpLocks/>
          </p:cNvCxnSpPr>
          <p:nvPr/>
        </p:nvCxnSpPr>
        <p:spPr>
          <a:xfrm>
            <a:off x="6433652" y="2437937"/>
            <a:ext cx="509219" cy="264582"/>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41" name="Straight Connector 140">
            <a:extLst>
              <a:ext uri="{FF2B5EF4-FFF2-40B4-BE49-F238E27FC236}">
                <a16:creationId xmlns:a16="http://schemas.microsoft.com/office/drawing/2014/main" id="{C6FB6E2F-E772-4E94-A243-8F7D67A8B591}"/>
              </a:ext>
            </a:extLst>
          </p:cNvPr>
          <p:cNvCxnSpPr>
            <a:cxnSpLocks/>
          </p:cNvCxnSpPr>
          <p:nvPr/>
        </p:nvCxnSpPr>
        <p:spPr>
          <a:xfrm>
            <a:off x="7193185" y="2910649"/>
            <a:ext cx="282389" cy="341480"/>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pic>
        <p:nvPicPr>
          <p:cNvPr id="74" name="Picture 73" descr="A picture containing satellite, businesscard&#10;&#10;Description automatically generated">
            <a:extLst>
              <a:ext uri="{FF2B5EF4-FFF2-40B4-BE49-F238E27FC236}">
                <a16:creationId xmlns:a16="http://schemas.microsoft.com/office/drawing/2014/main" id="{58498E49-AE2C-817D-3EC0-6312511EE5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6432600">
            <a:off x="4142444" y="1461378"/>
            <a:ext cx="438918" cy="314306"/>
          </a:xfrm>
          <a:prstGeom prst="rect">
            <a:avLst/>
          </a:prstGeom>
        </p:spPr>
      </p:pic>
      <p:pic>
        <p:nvPicPr>
          <p:cNvPr id="73" name="Picture 72" descr="A picture containing satellite, businesscard&#10;&#10;Description automatically generated">
            <a:extLst>
              <a:ext uri="{FF2B5EF4-FFF2-40B4-BE49-F238E27FC236}">
                <a16:creationId xmlns:a16="http://schemas.microsoft.com/office/drawing/2014/main" id="{98A07BD2-B09B-B782-91F9-BA4F0F460AD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920156" y="2424563"/>
            <a:ext cx="390381" cy="331552"/>
          </a:xfrm>
          <a:prstGeom prst="rect">
            <a:avLst/>
          </a:prstGeom>
        </p:spPr>
      </p:pic>
      <p:cxnSp>
        <p:nvCxnSpPr>
          <p:cNvPr id="181" name="Straight Connector 180">
            <a:extLst>
              <a:ext uri="{FF2B5EF4-FFF2-40B4-BE49-F238E27FC236}">
                <a16:creationId xmlns:a16="http://schemas.microsoft.com/office/drawing/2014/main" id="{D283D7B0-C2A9-9589-805A-905182E31FC1}"/>
              </a:ext>
            </a:extLst>
          </p:cNvPr>
          <p:cNvCxnSpPr>
            <a:cxnSpLocks/>
          </p:cNvCxnSpPr>
          <p:nvPr/>
        </p:nvCxnSpPr>
        <p:spPr>
          <a:xfrm>
            <a:off x="8203063" y="623808"/>
            <a:ext cx="643605" cy="174116"/>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83" name="Straight Connector 182">
            <a:extLst>
              <a:ext uri="{FF2B5EF4-FFF2-40B4-BE49-F238E27FC236}">
                <a16:creationId xmlns:a16="http://schemas.microsoft.com/office/drawing/2014/main" id="{5149A597-4140-3BB0-B6F8-FC0D8C09FCC0}"/>
              </a:ext>
            </a:extLst>
          </p:cNvPr>
          <p:cNvCxnSpPr>
            <a:cxnSpLocks/>
          </p:cNvCxnSpPr>
          <p:nvPr/>
        </p:nvCxnSpPr>
        <p:spPr>
          <a:xfrm>
            <a:off x="7968839" y="924490"/>
            <a:ext cx="114491" cy="559739"/>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85" name="Straight Connector 184">
            <a:extLst>
              <a:ext uri="{FF2B5EF4-FFF2-40B4-BE49-F238E27FC236}">
                <a16:creationId xmlns:a16="http://schemas.microsoft.com/office/drawing/2014/main" id="{9A8D845B-B7BA-F62D-C612-B6E49A10DBF8}"/>
              </a:ext>
            </a:extLst>
          </p:cNvPr>
          <p:cNvCxnSpPr>
            <a:cxnSpLocks/>
          </p:cNvCxnSpPr>
          <p:nvPr/>
        </p:nvCxnSpPr>
        <p:spPr>
          <a:xfrm flipV="1">
            <a:off x="8443421" y="1088401"/>
            <a:ext cx="627564" cy="592008"/>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87" name="Straight Connector 186">
            <a:extLst>
              <a:ext uri="{FF2B5EF4-FFF2-40B4-BE49-F238E27FC236}">
                <a16:creationId xmlns:a16="http://schemas.microsoft.com/office/drawing/2014/main" id="{4E76E62E-3199-4FCE-0F64-D4443331663D}"/>
              </a:ext>
            </a:extLst>
          </p:cNvPr>
          <p:cNvCxnSpPr>
            <a:cxnSpLocks/>
          </p:cNvCxnSpPr>
          <p:nvPr/>
        </p:nvCxnSpPr>
        <p:spPr>
          <a:xfrm>
            <a:off x="8128766" y="783021"/>
            <a:ext cx="296237" cy="218682"/>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93" name="Straight Connector 192">
            <a:extLst>
              <a:ext uri="{FF2B5EF4-FFF2-40B4-BE49-F238E27FC236}">
                <a16:creationId xmlns:a16="http://schemas.microsoft.com/office/drawing/2014/main" id="{D272CB3F-92E3-8449-BB16-947E9C4F14FF}"/>
              </a:ext>
            </a:extLst>
          </p:cNvPr>
          <p:cNvCxnSpPr>
            <a:cxnSpLocks/>
          </p:cNvCxnSpPr>
          <p:nvPr/>
        </p:nvCxnSpPr>
        <p:spPr>
          <a:xfrm flipV="1">
            <a:off x="8313080" y="1173218"/>
            <a:ext cx="158586" cy="370513"/>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196" name="Straight Connector 195">
            <a:extLst>
              <a:ext uri="{FF2B5EF4-FFF2-40B4-BE49-F238E27FC236}">
                <a16:creationId xmlns:a16="http://schemas.microsoft.com/office/drawing/2014/main" id="{9DEC0ED6-FD59-F985-DFBB-4D9CA99EAA34}"/>
              </a:ext>
            </a:extLst>
          </p:cNvPr>
          <p:cNvCxnSpPr>
            <a:cxnSpLocks/>
          </p:cNvCxnSpPr>
          <p:nvPr/>
        </p:nvCxnSpPr>
        <p:spPr>
          <a:xfrm flipH="1">
            <a:off x="8601777" y="953355"/>
            <a:ext cx="334973" cy="70014"/>
          </a:xfrm>
          <a:prstGeom prst="line">
            <a:avLst/>
          </a:prstGeom>
          <a:ln>
            <a:solidFill>
              <a:srgbClr val="DF5C36"/>
            </a:solidFill>
            <a:prstDash val="sysDot"/>
          </a:ln>
        </p:spPr>
        <p:style>
          <a:lnRef idx="2">
            <a:schemeClr val="accent2"/>
          </a:lnRef>
          <a:fillRef idx="0">
            <a:schemeClr val="accent2"/>
          </a:fillRef>
          <a:effectRef idx="1">
            <a:schemeClr val="accent2"/>
          </a:effectRef>
          <a:fontRef idx="minor">
            <a:schemeClr val="tx1"/>
          </a:fontRef>
        </p:style>
      </p:cxnSp>
      <p:cxnSp>
        <p:nvCxnSpPr>
          <p:cNvPr id="22" name="Straight Connector 21">
            <a:extLst>
              <a:ext uri="{FF2B5EF4-FFF2-40B4-BE49-F238E27FC236}">
                <a16:creationId xmlns:a16="http://schemas.microsoft.com/office/drawing/2014/main" id="{DEA7F6AE-C6F0-D5E4-3C9D-DBE3264650B6}"/>
              </a:ext>
            </a:extLst>
          </p:cNvPr>
          <p:cNvCxnSpPr>
            <a:cxnSpLocks/>
          </p:cNvCxnSpPr>
          <p:nvPr/>
        </p:nvCxnSpPr>
        <p:spPr>
          <a:xfrm>
            <a:off x="6099060" y="-9525"/>
            <a:ext cx="0" cy="514734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6C90C7-4EE2-0AD1-5F91-5CD07C710FB8}"/>
              </a:ext>
            </a:extLst>
          </p:cNvPr>
          <p:cNvCxnSpPr>
            <a:cxnSpLocks/>
          </p:cNvCxnSpPr>
          <p:nvPr/>
        </p:nvCxnSpPr>
        <p:spPr>
          <a:xfrm>
            <a:off x="3041535" y="-3848"/>
            <a:ext cx="0" cy="514734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0132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FDA7ED86-A274-BD4C-2096-CC8B628D6889}"/>
              </a:ext>
            </a:extLst>
          </p:cNvPr>
          <p:cNvSpPr/>
          <p:nvPr/>
        </p:nvSpPr>
        <p:spPr>
          <a:xfrm>
            <a:off x="4578819" y="4026713"/>
            <a:ext cx="4567428" cy="1120773"/>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33" name="Rectangle 32">
            <a:extLst>
              <a:ext uri="{FF2B5EF4-FFF2-40B4-BE49-F238E27FC236}">
                <a16:creationId xmlns:a16="http://schemas.microsoft.com/office/drawing/2014/main" id="{B612E767-0D36-D9DC-08F9-D7A7D2DDBFC6}"/>
              </a:ext>
            </a:extLst>
          </p:cNvPr>
          <p:cNvSpPr/>
          <p:nvPr/>
        </p:nvSpPr>
        <p:spPr>
          <a:xfrm>
            <a:off x="4583789" y="0"/>
            <a:ext cx="4567428" cy="40293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34" name="Rectangle 33">
            <a:extLst>
              <a:ext uri="{FF2B5EF4-FFF2-40B4-BE49-F238E27FC236}">
                <a16:creationId xmlns:a16="http://schemas.microsoft.com/office/drawing/2014/main" id="{5823F807-E438-8C58-49D1-67457E72B61B}"/>
              </a:ext>
            </a:extLst>
          </p:cNvPr>
          <p:cNvSpPr/>
          <p:nvPr/>
        </p:nvSpPr>
        <p:spPr>
          <a:xfrm>
            <a:off x="788" y="4028061"/>
            <a:ext cx="4566348" cy="1120773"/>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Rectangle 34">
            <a:extLst>
              <a:ext uri="{FF2B5EF4-FFF2-40B4-BE49-F238E27FC236}">
                <a16:creationId xmlns:a16="http://schemas.microsoft.com/office/drawing/2014/main" id="{D8383B3A-12C4-7119-8929-84622F73F6D0}"/>
              </a:ext>
            </a:extLst>
          </p:cNvPr>
          <p:cNvSpPr/>
          <p:nvPr/>
        </p:nvSpPr>
        <p:spPr>
          <a:xfrm>
            <a:off x="3095" y="0"/>
            <a:ext cx="4566347" cy="40293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0" name="Title 6">
            <a:extLst>
              <a:ext uri="{FF2B5EF4-FFF2-40B4-BE49-F238E27FC236}">
                <a16:creationId xmlns:a16="http://schemas.microsoft.com/office/drawing/2014/main" id="{84534369-E6CC-D5D7-E5AE-DBB8EC66C418}"/>
              </a:ext>
            </a:extLst>
          </p:cNvPr>
          <p:cNvSpPr>
            <a:spLocks noGrp="1"/>
          </p:cNvSpPr>
          <p:nvPr/>
        </p:nvSpPr>
        <p:spPr>
          <a:xfrm>
            <a:off x="214666" y="58062"/>
            <a:ext cx="3279102" cy="599909"/>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1800" kern="1200">
                <a:solidFill>
                  <a:schemeClr val="bg1"/>
                </a:solidFill>
                <a:latin typeface="Helvetica" pitchFamily="2" charset="0"/>
                <a:ea typeface="+mj-ea"/>
                <a:cs typeface="+mj-cs"/>
              </a:defRPr>
            </a:lvl1pPr>
          </a:lstStyle>
          <a:p>
            <a:r>
              <a:rPr lang="en-US" sz="1350" b="1">
                <a:solidFill>
                  <a:srgbClr val="FFC300"/>
                </a:solidFill>
                <a:latin typeface="Arial" panose="020B0604020202020204" pitchFamily="34" charset="0"/>
                <a:cs typeface="Arial" panose="020B0604020202020204" pitchFamily="34" charset="0"/>
              </a:rPr>
              <a:t>Small Spacecraft Proximity Operations and Abort Systems</a:t>
            </a:r>
            <a:endParaRPr lang="en-US" sz="1350">
              <a:solidFill>
                <a:srgbClr val="FFC300"/>
              </a:solidFill>
            </a:endParaRPr>
          </a:p>
        </p:txBody>
      </p:sp>
      <p:sp>
        <p:nvSpPr>
          <p:cNvPr id="14" name="Title 6">
            <a:extLst>
              <a:ext uri="{FF2B5EF4-FFF2-40B4-BE49-F238E27FC236}">
                <a16:creationId xmlns:a16="http://schemas.microsoft.com/office/drawing/2014/main" id="{B0D2AC94-0DB2-9FA3-A0BD-08F3C70293E2}"/>
              </a:ext>
            </a:extLst>
          </p:cNvPr>
          <p:cNvSpPr>
            <a:spLocks noGrp="1"/>
          </p:cNvSpPr>
          <p:nvPr/>
        </p:nvSpPr>
        <p:spPr>
          <a:xfrm>
            <a:off x="4788309" y="58061"/>
            <a:ext cx="2684987" cy="55468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1800" kern="1200">
                <a:solidFill>
                  <a:schemeClr val="bg1"/>
                </a:solidFill>
                <a:latin typeface="Helvetica" pitchFamily="2" charset="0"/>
                <a:ea typeface="+mj-ea"/>
                <a:cs typeface="+mj-cs"/>
              </a:defRPr>
            </a:lvl1pPr>
          </a:lstStyle>
          <a:p>
            <a:r>
              <a:rPr lang="en-US" sz="1350" b="1">
                <a:solidFill>
                  <a:srgbClr val="FFC300"/>
                </a:solidFill>
                <a:latin typeface="Arial" panose="020B0604020202020204" pitchFamily="34" charset="0"/>
                <a:cs typeface="Arial" panose="020B0604020202020204" pitchFamily="34" charset="0"/>
              </a:rPr>
              <a:t>Responsive Access to Suborbital and Orbital Space</a:t>
            </a:r>
            <a:endParaRPr lang="en-US" sz="1350" b="1">
              <a:solidFill>
                <a:srgbClr val="FFC300"/>
              </a:solidFill>
              <a:latin typeface="Arial"/>
              <a:cs typeface="Arial"/>
            </a:endParaRPr>
          </a:p>
        </p:txBody>
      </p:sp>
      <p:sp>
        <p:nvSpPr>
          <p:cNvPr id="2" name="TextBox 1">
            <a:extLst>
              <a:ext uri="{FF2B5EF4-FFF2-40B4-BE49-F238E27FC236}">
                <a16:creationId xmlns:a16="http://schemas.microsoft.com/office/drawing/2014/main" id="{4D7DAFA1-1D80-25B8-AD18-FDD02920E4C7}"/>
              </a:ext>
            </a:extLst>
          </p:cNvPr>
          <p:cNvSpPr txBox="1"/>
          <p:nvPr/>
        </p:nvSpPr>
        <p:spPr>
          <a:xfrm>
            <a:off x="138466" y="4130200"/>
            <a:ext cx="4320540" cy="72327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7144">
              <a:spcAft>
                <a:spcPts val="300"/>
              </a:spcAft>
              <a:defRPr/>
            </a:pPr>
            <a:r>
              <a:rPr lang="en-US" sz="750">
                <a:solidFill>
                  <a:schemeClr val="bg1"/>
                </a:solidFill>
                <a:latin typeface="Arial" panose="020B0604020202020204" pitchFamily="34" charset="0"/>
                <a:cs typeface="Arial" panose="020B0604020202020204" pitchFamily="34" charset="0"/>
              </a:rPr>
              <a:t>Needed to reduce risk in use of small satellites in close proximity to high value assets. These systems can also enable small missions to natural targets like NEOs or other missions requiring persistent formation flight.</a:t>
            </a:r>
          </a:p>
          <a:p>
            <a:pPr marL="7144">
              <a:spcAft>
                <a:spcPts val="300"/>
              </a:spcAft>
              <a:defRPr/>
            </a:pPr>
            <a:endParaRPr lang="en-US" sz="750">
              <a:solidFill>
                <a:schemeClr val="bg1"/>
              </a:solidFill>
              <a:latin typeface="Arial" panose="020B0604020202020204" pitchFamily="34" charset="0"/>
              <a:cs typeface="Arial" panose="020B0604020202020204" pitchFamily="34" charset="0"/>
            </a:endParaRPr>
          </a:p>
          <a:p>
            <a:pPr marL="7144">
              <a:spcAft>
                <a:spcPts val="300"/>
              </a:spcAft>
              <a:defRPr/>
            </a:pPr>
            <a:r>
              <a:rPr lang="en-US" sz="750" i="1">
                <a:solidFill>
                  <a:schemeClr val="bg1"/>
                </a:solidFill>
                <a:latin typeface="Arial" panose="020B0604020202020204" pitchFamily="34" charset="0"/>
                <a:cs typeface="Arial" panose="020B0604020202020204" pitchFamily="34" charset="0"/>
              </a:rPr>
              <a:t>De-risked low-</a:t>
            </a:r>
            <a:r>
              <a:rPr lang="en-US" sz="750" i="1" err="1">
                <a:solidFill>
                  <a:schemeClr val="bg1"/>
                </a:solidFill>
                <a:latin typeface="Arial" panose="020B0604020202020204" pitchFamily="34" charset="0"/>
                <a:cs typeface="Arial" panose="020B0604020202020204" pitchFamily="34" charset="0"/>
              </a:rPr>
              <a:t>SWaP</a:t>
            </a:r>
            <a:r>
              <a:rPr lang="en-US" sz="750" i="1">
                <a:solidFill>
                  <a:schemeClr val="bg1"/>
                </a:solidFill>
                <a:latin typeface="Arial" panose="020B0604020202020204" pitchFamily="34" charset="0"/>
                <a:cs typeface="Arial" panose="020B0604020202020204" pitchFamily="34" charset="0"/>
              </a:rPr>
              <a:t>-C proximity sensors, software, and reliable proximity abort systems. </a:t>
            </a:r>
          </a:p>
        </p:txBody>
      </p:sp>
      <p:sp>
        <p:nvSpPr>
          <p:cNvPr id="22" name="TextBox 21">
            <a:extLst>
              <a:ext uri="{FF2B5EF4-FFF2-40B4-BE49-F238E27FC236}">
                <a16:creationId xmlns:a16="http://schemas.microsoft.com/office/drawing/2014/main" id="{CD43FBC9-69D7-FCE5-E3AE-886A49BC1447}"/>
              </a:ext>
            </a:extLst>
          </p:cNvPr>
          <p:cNvSpPr txBox="1"/>
          <p:nvPr/>
        </p:nvSpPr>
        <p:spPr>
          <a:xfrm>
            <a:off x="4731159" y="4130200"/>
            <a:ext cx="4320540" cy="99257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a:defRPr sz="1300" b="1">
                <a:latin typeface="Helvetica" pitchFamily="2" charset="0"/>
                <a:cs typeface="Arial"/>
              </a:defRPr>
            </a:lvl1pPr>
          </a:lstStyle>
          <a:p>
            <a:r>
              <a:rPr lang="en-US" sz="750" b="0">
                <a:solidFill>
                  <a:schemeClr val="bg1"/>
                </a:solidFill>
                <a:latin typeface="Arial" panose="020B0604020202020204" pitchFamily="34" charset="0"/>
                <a:cs typeface="Arial" panose="020B0604020202020204" pitchFamily="34" charset="0"/>
              </a:rPr>
              <a:t>Rapid advancement of capabilities requires frequent opportunities to test and evaluate new technology in an operational environment. Embracing “fly-fix-fly” and agile aerospace practices allows technologists to iterate through flights, and failures, to innovate at a pace impossible in a less risk-tolerant environment.</a:t>
            </a:r>
          </a:p>
          <a:p>
            <a:endParaRPr lang="en-US" sz="750" b="0">
              <a:solidFill>
                <a:schemeClr val="bg1"/>
              </a:solidFill>
              <a:latin typeface="Arial" panose="020B0604020202020204" pitchFamily="34" charset="0"/>
              <a:cs typeface="Arial" panose="020B0604020202020204" pitchFamily="34" charset="0"/>
            </a:endParaRPr>
          </a:p>
          <a:p>
            <a:r>
              <a:rPr lang="en-US" sz="750" b="0" i="1">
                <a:solidFill>
                  <a:schemeClr val="bg1"/>
                </a:solidFill>
                <a:latin typeface="Arial" panose="020B0604020202020204" pitchFamily="34" charset="0"/>
              </a:rPr>
              <a:t>Additional vehicle performance and payload accommodations, including payloads hosted on recoverable orbital launch vehicle stages and greater access to orbital platforms for hosted technology testing. </a:t>
            </a:r>
          </a:p>
        </p:txBody>
      </p:sp>
      <p:pic>
        <p:nvPicPr>
          <p:cNvPr id="3" name="Picture 2" descr="A satellite in space&#10;&#10;Description automatically generated with medium confidence">
            <a:extLst>
              <a:ext uri="{FF2B5EF4-FFF2-40B4-BE49-F238E27FC236}">
                <a16:creationId xmlns:a16="http://schemas.microsoft.com/office/drawing/2014/main" id="{4ED9A2A4-32D3-33A3-E29A-F2D91AFA80C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55175" y="996282"/>
            <a:ext cx="1438547" cy="1218559"/>
          </a:xfrm>
          <a:prstGeom prst="rect">
            <a:avLst/>
          </a:prstGeom>
        </p:spPr>
      </p:pic>
      <p:pic>
        <p:nvPicPr>
          <p:cNvPr id="15" name="Picture 14" descr="A close up of the moon&#10;&#10;Description automatically generated with medium confidence">
            <a:extLst>
              <a:ext uri="{FF2B5EF4-FFF2-40B4-BE49-F238E27FC236}">
                <a16:creationId xmlns:a16="http://schemas.microsoft.com/office/drawing/2014/main" id="{E08653F6-C138-E058-BD0A-8E71A73D6EA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26736" y="2820243"/>
            <a:ext cx="1057116" cy="1008919"/>
          </a:xfrm>
          <a:prstGeom prst="rect">
            <a:avLst/>
          </a:prstGeom>
        </p:spPr>
      </p:pic>
      <p:pic>
        <p:nvPicPr>
          <p:cNvPr id="24" name="Picture 23" descr="Icon&#10;&#10;Description automatically generated">
            <a:extLst>
              <a:ext uri="{FF2B5EF4-FFF2-40B4-BE49-F238E27FC236}">
                <a16:creationId xmlns:a16="http://schemas.microsoft.com/office/drawing/2014/main" id="{4515E6EB-F25E-E677-1D5C-85C5AC1FEF0A}"/>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5163861">
            <a:off x="2317593" y="2158238"/>
            <a:ext cx="1614410" cy="1660725"/>
          </a:xfrm>
          <a:prstGeom prst="rect">
            <a:avLst/>
          </a:prstGeom>
        </p:spPr>
      </p:pic>
      <p:pic>
        <p:nvPicPr>
          <p:cNvPr id="25" name="Picture 24" descr="Icon&#10;&#10;Description automatically generated">
            <a:extLst>
              <a:ext uri="{FF2B5EF4-FFF2-40B4-BE49-F238E27FC236}">
                <a16:creationId xmlns:a16="http://schemas.microsoft.com/office/drawing/2014/main" id="{AD3EE2B7-DE2C-65FB-4592-15FDF9A62F6E}"/>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4594278" y="2607162"/>
            <a:ext cx="1799976" cy="1422224"/>
          </a:xfrm>
          <a:prstGeom prst="rect">
            <a:avLst/>
          </a:prstGeom>
        </p:spPr>
      </p:pic>
      <p:pic>
        <p:nvPicPr>
          <p:cNvPr id="26" name="Picture 25">
            <a:extLst>
              <a:ext uri="{FF2B5EF4-FFF2-40B4-BE49-F238E27FC236}">
                <a16:creationId xmlns:a16="http://schemas.microsoft.com/office/drawing/2014/main" id="{867F0F73-B21E-6F40-712C-0630703F6E4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3094070">
            <a:off x="5593304" y="2351637"/>
            <a:ext cx="625799" cy="1838865"/>
          </a:xfrm>
          <a:prstGeom prst="rect">
            <a:avLst/>
          </a:prstGeom>
        </p:spPr>
      </p:pic>
      <p:pic>
        <p:nvPicPr>
          <p:cNvPr id="27" name="Picture 26">
            <a:extLst>
              <a:ext uri="{FF2B5EF4-FFF2-40B4-BE49-F238E27FC236}">
                <a16:creationId xmlns:a16="http://schemas.microsoft.com/office/drawing/2014/main" id="{25B7F9D2-BF44-0AC8-5BA8-6DC8491DC3EC}"/>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997636">
            <a:off x="4963137" y="2132285"/>
            <a:ext cx="921005" cy="556391"/>
          </a:xfrm>
          <a:prstGeom prst="rect">
            <a:avLst/>
          </a:prstGeom>
        </p:spPr>
      </p:pic>
      <p:pic>
        <p:nvPicPr>
          <p:cNvPr id="31" name="Picture 30" descr="A picture containing text&#10;&#10;Description automatically generated">
            <a:extLst>
              <a:ext uri="{FF2B5EF4-FFF2-40B4-BE49-F238E27FC236}">
                <a16:creationId xmlns:a16="http://schemas.microsoft.com/office/drawing/2014/main" id="{F601D8C3-CE07-5910-DCD4-D4C28ECC8AC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10800000">
            <a:off x="8279439" y="2410534"/>
            <a:ext cx="396838" cy="593459"/>
          </a:xfrm>
          <a:prstGeom prst="rect">
            <a:avLst/>
          </a:prstGeom>
        </p:spPr>
      </p:pic>
      <p:pic>
        <p:nvPicPr>
          <p:cNvPr id="7" name="Picture 17">
            <a:extLst>
              <a:ext uri="{FF2B5EF4-FFF2-40B4-BE49-F238E27FC236}">
                <a16:creationId xmlns:a16="http://schemas.microsoft.com/office/drawing/2014/main" id="{28900AE0-D1C9-B2C5-18EA-26894AC6A762}"/>
              </a:ext>
            </a:extLst>
          </p:cNvPr>
          <p:cNvPicPr>
            <a:picLocks noChangeAspect="1"/>
          </p:cNvPicPr>
          <p:nvPr/>
        </p:nvPicPr>
        <p:blipFill>
          <a:blip r:embed="rId10"/>
          <a:stretch>
            <a:fillRect/>
          </a:stretch>
        </p:blipFill>
        <p:spPr>
          <a:xfrm rot="1309830">
            <a:off x="6644674" y="1060635"/>
            <a:ext cx="1139554" cy="1116316"/>
          </a:xfrm>
          <a:prstGeom prst="rect">
            <a:avLst/>
          </a:prstGeom>
        </p:spPr>
      </p:pic>
      <p:cxnSp>
        <p:nvCxnSpPr>
          <p:cNvPr id="37" name="Straight Connector 36">
            <a:extLst>
              <a:ext uri="{FF2B5EF4-FFF2-40B4-BE49-F238E27FC236}">
                <a16:creationId xmlns:a16="http://schemas.microsoft.com/office/drawing/2014/main" id="{FCEF4291-8802-02F7-90BD-52083B68CFFD}"/>
              </a:ext>
            </a:extLst>
          </p:cNvPr>
          <p:cNvCxnSpPr>
            <a:cxnSpLocks/>
          </p:cNvCxnSpPr>
          <p:nvPr/>
        </p:nvCxnSpPr>
        <p:spPr>
          <a:xfrm>
            <a:off x="4584585" y="-9525"/>
            <a:ext cx="0" cy="514734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2479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0063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83DBDC61403394EAA63AE97D6A62752" ma:contentTypeVersion="18" ma:contentTypeDescription="Create a new document." ma:contentTypeScope="" ma:versionID="910b10d47eb66ae887dd46951873f652">
  <xsd:schema xmlns:xsd="http://www.w3.org/2001/XMLSchema" xmlns:xs="http://www.w3.org/2001/XMLSchema" xmlns:p="http://schemas.microsoft.com/office/2006/metadata/properties" xmlns:ns2="7bb0c73d-aac2-4d90-9304-0cef3268e164" xmlns:ns3="99c7c3cf-5a2b-4818-9c71-301ab410e3bc" xmlns:ns4="d900e117-17a0-4b24-9e47-511ef1d02c43" targetNamespace="http://schemas.microsoft.com/office/2006/metadata/properties" ma:root="true" ma:fieldsID="29ecd2a8fbc280e4487197355e0ae623" ns2:_="" ns3:_="" ns4:_="">
    <xsd:import namespace="7bb0c73d-aac2-4d90-9304-0cef3268e164"/>
    <xsd:import namespace="99c7c3cf-5a2b-4818-9c71-301ab410e3bc"/>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CR" minOccurs="0"/>
                <xsd:element ref="ns2:MediaServiceLocation" minOccurs="0"/>
                <xsd:element ref="ns4:Data_x0020_Categorization" minOccurs="0"/>
                <xsd:element ref="ns2:Not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b0c73d-aac2-4d90-9304-0cef3268e1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Note" ma:index="19" nillable="true" ma:displayName="Note" ma:format="Dropdown" ma:internalName="Not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9c7c3cf-5a2b-4818-9c71-301ab410e3b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Data_x0020_Categorization" ma:index="18" nillable="true" ma:displayName="Data Categorization" ma:description="This column is for noting what type of file is being stored so items are clearly marked. Please note that for something to be considered  for &quot;Public Release&quot; it must go through for Center Export Control Representative. And if you have questions about data classifications or want to have your data reviewed, visit: https://nasa.sharepoint.com/sites/privacy" ma:format="Dropdown" ma:internalName="Data_x0020_Categorization">
      <xsd:complexType>
        <xsd:complexContent>
          <xsd:extension base="dms:MultiChoiceFillIn">
            <xsd:sequence>
              <xsd:element name="Value" maxOccurs="unbounded" minOccurs="0" nillable="true">
                <xsd:simpleType>
                  <xsd:union memberTypes="dms:Text">
                    <xsd:simpleType>
                      <xsd:restriction base="dms:Choice">
                        <xsd:enumeration value="NASA Internal"/>
                        <xsd:enumeration value="ITAR/EAR...CUI: Export Control"/>
                        <xsd:enumeration value="CUI: General Proprietary Business Information"/>
                        <xsd:enumeration value="CUI: Emergency Management"/>
                        <xsd:enumeration value="CUI: General Financial Information"/>
                        <xsd:enumeration value="CUI: General Critical Infrastructure Information"/>
                        <xsd:enumeration value="CUI: Internal Personnel Rules/Practice"/>
                        <xsd:enumeration value="CUI: Investigation"/>
                        <xsd:enumeration value="CUI: Information Systems Vulnerability Information"/>
                        <xsd:enumeration value="CUI: Patent Application"/>
                        <xsd:enumeration value="Sensitive PII...CUI: General Privacy"/>
                        <xsd:enumeration value="SBU: Company Proprietary Information"/>
                        <xsd:enumeration value="SBU: Financial Institution Information"/>
                        <xsd:enumeration value="SBU"/>
                        <xsd:enumeration value="EAR"/>
                        <xsd:enumeration value="ITAR"/>
                        <xsd:enumeration value="CUI"/>
                        <xsd:enumeration value="CUI//SP-PROCURE"/>
                        <xsd:enumeration value="CUI//SP-PROPIN"/>
                        <xsd:enumeration value="CUI//SP-EXPT"/>
                      </xsd:restriction>
                    </xsd:simpleType>
                  </xsd:union>
                </xsd:simpleType>
              </xsd:element>
            </xsd:sequence>
          </xsd:extension>
        </xsd:complexContent>
      </xsd:complexType>
    </xsd:element>
    <xsd:element name="TaxCatchAll" ma:index="22" nillable="true" ma:displayName="Taxonomy Catch All Column" ma:hidden="true" ma:list="{c0724002-d4db-44ac-8776-594a50b3999b}" ma:internalName="TaxCatchAll" ma:showField="CatchAllData" ma:web="99c7c3cf-5a2b-4818-9c71-301ab410e3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 xmlns="7bb0c73d-aac2-4d90-9304-0cef3268e164" xsi:nil="true"/>
    <TaxCatchAll xmlns="d900e117-17a0-4b24-9e47-511ef1d02c43" xsi:nil="true"/>
    <Data_x0020_Categorization xmlns="d900e117-17a0-4b24-9e47-511ef1d02c43" xsi:nil="true"/>
    <lcf76f155ced4ddcb4097134ff3c332f xmlns="7bb0c73d-aac2-4d90-9304-0cef3268e164">
      <Terms xmlns="http://schemas.microsoft.com/office/infopath/2007/PartnerControls"/>
    </lcf76f155ced4ddcb4097134ff3c332f>
    <SharedWithUsers xmlns="99c7c3cf-5a2b-4818-9c71-301ab410e3bc">
      <UserInfo>
        <DisplayName>Hunter, Roger C. (ARC-P)</DisplayName>
        <AccountId>22</AccountId>
        <AccountType/>
      </UserInfo>
    </SharedWithUsers>
  </documentManagement>
</p:properties>
</file>

<file path=customXml/itemProps1.xml><?xml version="1.0" encoding="utf-8"?>
<ds:datastoreItem xmlns:ds="http://schemas.openxmlformats.org/officeDocument/2006/customXml" ds:itemID="{5DF01276-647C-4137-B133-821AA7422952}">
  <ds:schemaRefs>
    <ds:schemaRef ds:uri="http://schemas.microsoft.com/sharepoint/v3/contenttype/forms"/>
  </ds:schemaRefs>
</ds:datastoreItem>
</file>

<file path=customXml/itemProps2.xml><?xml version="1.0" encoding="utf-8"?>
<ds:datastoreItem xmlns:ds="http://schemas.openxmlformats.org/officeDocument/2006/customXml" ds:itemID="{22D38D65-A673-4139-BF53-D040F1AEFAB3}">
  <ds:schemaRefs>
    <ds:schemaRef ds:uri="7bb0c73d-aac2-4d90-9304-0cef3268e164"/>
    <ds:schemaRef ds:uri="99c7c3cf-5a2b-4818-9c71-301ab410e3bc"/>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7F138A9-95CD-4AB8-9D83-C7F8F90C37F8}">
  <ds:schemaRefs>
    <ds:schemaRef ds:uri="7bb0c73d-aac2-4d90-9304-0cef3268e164"/>
    <ds:schemaRef ds:uri="99c7c3cf-5a2b-4818-9c71-301ab410e3bc"/>
    <ds:schemaRef ds:uri="d900e117-17a0-4b24-9e47-511ef1d02c43"/>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11166</TotalTime>
  <Words>4944</Words>
  <Application>Microsoft Macintosh PowerPoint</Application>
  <PresentationFormat>On-screen Show (16:9)</PresentationFormat>
  <Paragraphs>858</Paragraphs>
  <Slides>38</Slides>
  <Notes>26</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55 Helvetica Roman</vt:lpstr>
      <vt:lpstr>Arial</vt:lpstr>
      <vt:lpstr>Calibri</vt:lpstr>
      <vt:lpstr>Helvetica</vt:lpstr>
      <vt:lpstr>Helvetica Neue</vt:lpstr>
      <vt:lpstr>Helvetica Neue Light</vt:lpstr>
      <vt:lpstr>HELVETICA NEUE MEDIUM</vt:lpstr>
      <vt:lpstr>HELVETICA NEUE MEDIUM</vt:lpstr>
      <vt:lpstr>Lucida Grande</vt:lpstr>
      <vt:lpstr>System Font Regular</vt:lpstr>
      <vt:lpstr>Office Theme</vt:lpstr>
      <vt:lpstr>PowerPoint Presentation</vt:lpstr>
      <vt:lpstr>Small Spacecraft Technology Program Objectives</vt:lpstr>
      <vt:lpstr>NASA Organizational Chart </vt:lpstr>
      <vt:lpstr>Space Technology Mission Directorate Organizational Chart </vt:lpstr>
      <vt:lpstr>PowerPoint Presentation</vt:lpstr>
      <vt:lpstr>2023-2025 Launch Schedule</vt:lpstr>
      <vt:lpstr>Spacecraft at End of Mission in 2023</vt:lpstr>
      <vt:lpstr>On-Orbit U-Class Technology Demonstration Missions  </vt:lpstr>
      <vt:lpstr>Starling</vt:lpstr>
      <vt:lpstr>PowerPoint Presentation</vt:lpstr>
      <vt:lpstr>Upcoming U-Class Technology Demonstration Missions – 2023-2024</vt:lpstr>
      <vt:lpstr>Upcoming U-Class Technology Demonstration Missions – 2024</vt:lpstr>
      <vt:lpstr>Upcoming U-Class Technology Demonstration Missions - 2024</vt:lpstr>
      <vt:lpstr>DiskSat</vt:lpstr>
      <vt:lpstr>CubeSats and the Small-Satellite Revolution</vt:lpstr>
      <vt:lpstr>DiskSat Power Budget</vt:lpstr>
      <vt:lpstr>Maneuverability</vt:lpstr>
      <vt:lpstr>PowerPoint Presentation</vt:lpstr>
      <vt:lpstr>DiskSat Demonstration Mission</vt:lpstr>
      <vt:lpstr>DiskSat Bus Overview – Zenith Side</vt:lpstr>
      <vt:lpstr>DiskSat Bus Overview – Nadir Side</vt:lpstr>
      <vt:lpstr>Tipping Point Projects – 2019</vt:lpstr>
      <vt:lpstr>Announcement of Collaboration Opportunity Projects – 2018</vt:lpstr>
      <vt:lpstr>Announcement of Collaboration Opportunity Projects - 2020</vt:lpstr>
      <vt:lpstr>University SmallSat Technology Partnership Successes to Date</vt:lpstr>
      <vt:lpstr>2013 University SmallSat Technology Partnership Cohort</vt:lpstr>
      <vt:lpstr>2015 University SmallSat Technology Partnership Cohort</vt:lpstr>
      <vt:lpstr>2016 University SmallSat Technology Partnership Cohort</vt:lpstr>
      <vt:lpstr>2018 University SmallSat Technology Partnership Cohort</vt:lpstr>
      <vt:lpstr>2020 University SmallSat Technology Partnership Cohort</vt:lpstr>
      <vt:lpstr>2023 University SmallSat Technology Partnership Cohort</vt:lpstr>
      <vt:lpstr>PowerPoint Presentation</vt:lpstr>
      <vt:lpstr>Space Technology Mission Directorate’s Strategic Framework</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Hunter, Roger C. (ARC-P)</dc:creator>
  <cp:keywords/>
  <dc:description/>
  <cp:lastModifiedBy>Fishman, Julianna L. (ARC-PX)[MILLENNIUM ENGINEERING &amp; INTEGRATION CO]</cp:lastModifiedBy>
  <cp:revision>383</cp:revision>
  <dcterms:created xsi:type="dcterms:W3CDTF">2020-04-11T17:09:31Z</dcterms:created>
  <dcterms:modified xsi:type="dcterms:W3CDTF">2023-09-26T18:55:21Z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0x010100E83DBDC61403394EAA63AE97D6A62752</vt:lpwstr>
  </property>
  <property fmtid="{D5CDD505-2E9C-101B-9397-08002B2CF9AE}" pid="3" name="MediaServiceImageTags">
    <vt:lpwstr/>
  </property>
</Properties>
</file>