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478" r:id="rId3"/>
    <p:sldId id="479" r:id="rId4"/>
    <p:sldId id="480" r:id="rId5"/>
    <p:sldId id="481" r:id="rId6"/>
    <p:sldId id="482" r:id="rId7"/>
    <p:sldId id="483" r:id="rId8"/>
    <p:sldId id="475" r:id="rId9"/>
    <p:sldId id="484" r:id="rId10"/>
    <p:sldId id="485" r:id="rId11"/>
    <p:sldId id="489" r:id="rId12"/>
    <p:sldId id="487" r:id="rId13"/>
    <p:sldId id="488" r:id="rId14"/>
    <p:sldId id="454" r:id="rId15"/>
    <p:sldId id="469" r:id="rId16"/>
    <p:sldId id="460" r:id="rId17"/>
    <p:sldId id="457" r:id="rId18"/>
    <p:sldId id="467" r:id="rId19"/>
    <p:sldId id="468" r:id="rId20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74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44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A60DE-3F29-994D-A38D-2FFC4492934B}" type="datetimeFigureOut">
              <a:rPr lang="en-US" smtClean="0"/>
              <a:t>8/31/23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C79D0B-6D15-674D-9BCA-852100B8A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6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pPr>
              <a:buFont typeface="Times New Roman" pitchFamily="18" charset="0"/>
              <a:buNone/>
            </a:pPr>
            <a:fld id="{FE8D186B-8A8B-4FCE-8495-F3A4A395CD55}" type="slidenum">
              <a:rPr lang="en-GB" smtClean="0"/>
              <a:pPr>
                <a:buFont typeface="Times New Roman" pitchFamily="18" charset="0"/>
                <a:buNone/>
              </a:pPr>
              <a:t>1</a:t>
            </a:fld>
            <a:endParaRPr lang="en-GB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3897313" y="8826500"/>
            <a:ext cx="2979737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/>
          <a:lstStyle/>
          <a:p>
            <a: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84410DB-7544-414D-B045-C6433D859E19}" type="slidenum">
              <a:rPr lang="en-GB" sz="1200">
                <a:solidFill>
                  <a:srgbClr val="000000"/>
                </a:solidFill>
              </a:rPr>
              <a:pPr algn="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3897313" y="8828088"/>
            <a:ext cx="2982912" cy="465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2520" tIns="46080" rIns="92520" bIns="46080" anchor="b"/>
          <a:lstStyle/>
          <a:p>
            <a:pPr algn="r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6DFA8ED-FF71-467B-A911-4DE9B17CF306}" type="slidenum">
              <a:rPr lang="en-GB" sz="1200">
                <a:solidFill>
                  <a:srgbClr val="000000"/>
                </a:solidFill>
              </a:rPr>
              <a:pPr algn="r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15365" name="Text Box 3"/>
          <p:cNvSpPr txBox="1">
            <a:spLocks noChangeArrowheads="1"/>
          </p:cNvSpPr>
          <p:nvPr/>
        </p:nvSpPr>
        <p:spPr bwMode="auto">
          <a:xfrm>
            <a:off x="0" y="8828088"/>
            <a:ext cx="2982913" cy="4651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5366" name="Text Box 4"/>
          <p:cNvSpPr txBox="1">
            <a:spLocks noChangeArrowheads="1"/>
          </p:cNvSpPr>
          <p:nvPr/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5367" name="Text Box 5"/>
          <p:cNvSpPr txBox="1">
            <a:spLocks noChangeArrowheads="1"/>
          </p:cNvSpPr>
          <p:nvPr/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5368" name="Text Box 6"/>
          <p:cNvSpPr txBox="1">
            <a:spLocks noChangeArrowheads="1"/>
          </p:cNvSpPr>
          <p:nvPr/>
        </p:nvSpPr>
        <p:spPr bwMode="auto">
          <a:xfrm>
            <a:off x="1149350" y="696913"/>
            <a:ext cx="4581525" cy="3484562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en-US"/>
          </a:p>
        </p:txBody>
      </p:sp>
      <p:sp>
        <p:nvSpPr>
          <p:cNvPr id="15369" name="Rectangle 7"/>
          <p:cNvSpPr>
            <a:spLocks noGrp="1" noChangeArrowheads="1"/>
          </p:cNvSpPr>
          <p:nvPr>
            <p:ph type="body"/>
          </p:nvPr>
        </p:nvSpPr>
        <p:spPr>
          <a:xfrm>
            <a:off x="688975" y="4416425"/>
            <a:ext cx="5500688" cy="4270375"/>
          </a:xfrm>
          <a:noFill/>
          <a:ln/>
        </p:spPr>
        <p:txBody>
          <a:bodyPr wrap="none" anchor="ctr"/>
          <a:lstStyle/>
          <a:p>
            <a:endParaRPr lang="en-US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40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1346836"/>
            <a:ext cx="10972800" cy="286512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322446"/>
            <a:ext cx="10972800" cy="1986914"/>
          </a:xfrm>
        </p:spPr>
        <p:txBody>
          <a:bodyPr/>
          <a:lstStyle>
            <a:lvl1pPr marL="0" indent="0" algn="ctr">
              <a:buNone/>
              <a:defRPr sz="2880"/>
            </a:lvl1pPr>
            <a:lvl2pPr marL="548640" indent="0" algn="ctr">
              <a:buNone/>
              <a:defRPr sz="2400"/>
            </a:lvl2pPr>
            <a:lvl3pPr marL="1097280" indent="0" algn="ctr">
              <a:buNone/>
              <a:defRPr sz="2160"/>
            </a:lvl3pPr>
            <a:lvl4pPr marL="1645920" indent="0" algn="ctr">
              <a:buNone/>
              <a:defRPr sz="1920"/>
            </a:lvl4pPr>
            <a:lvl5pPr marL="2194560" indent="0" algn="ctr">
              <a:buNone/>
              <a:defRPr sz="1920"/>
            </a:lvl5pPr>
            <a:lvl6pPr marL="2743200" indent="0" algn="ctr">
              <a:buNone/>
              <a:defRPr sz="1920"/>
            </a:lvl6pPr>
            <a:lvl7pPr marL="3291840" indent="0" algn="ctr">
              <a:buNone/>
              <a:defRPr sz="1920"/>
            </a:lvl7pPr>
            <a:lvl8pPr marL="3840480" indent="0" algn="ctr">
              <a:buNone/>
              <a:defRPr sz="1920"/>
            </a:lvl8pPr>
            <a:lvl9pPr marL="4389120" indent="0" algn="ctr">
              <a:buNone/>
              <a:defRPr sz="192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97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101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8220" y="2051686"/>
            <a:ext cx="12618720" cy="3423284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8220" y="5507356"/>
            <a:ext cx="12618720" cy="1800224"/>
          </a:xfrm>
        </p:spPr>
        <p:txBody>
          <a:bodyPr/>
          <a:lstStyle>
            <a:lvl1pPr marL="0" indent="0">
              <a:buNone/>
              <a:defRPr sz="2880">
                <a:solidFill>
                  <a:schemeClr val="tx1">
                    <a:tint val="75000"/>
                  </a:schemeClr>
                </a:solidFill>
              </a:defRPr>
            </a:lvl1pPr>
            <a:lvl2pPr marL="54864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308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06640" y="2190750"/>
            <a:ext cx="6217920" cy="52216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47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438150"/>
            <a:ext cx="12618720" cy="15906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7746" y="2017396"/>
            <a:ext cx="6189344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7746" y="3006090"/>
            <a:ext cx="6189344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406640" y="2017396"/>
            <a:ext cx="6219826" cy="988694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06640" y="3006090"/>
            <a:ext cx="6219826" cy="44215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09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79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9826" y="1184911"/>
            <a:ext cx="7406640" cy="5848350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7746" y="548640"/>
            <a:ext cx="4718684" cy="1920240"/>
          </a:xfrm>
        </p:spPr>
        <p:txBody>
          <a:bodyPr anchor="b"/>
          <a:lstStyle>
            <a:lvl1pPr>
              <a:defRPr sz="384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19826" y="1184911"/>
            <a:ext cx="7406640" cy="5848350"/>
          </a:xfrm>
        </p:spPr>
        <p:txBody>
          <a:bodyPr anchor="t"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7746" y="2468880"/>
            <a:ext cx="4718684" cy="4573906"/>
          </a:xfrm>
        </p:spPr>
        <p:txBody>
          <a:bodyPr/>
          <a:lstStyle>
            <a:lvl1pPr marL="0" indent="0">
              <a:buNone/>
              <a:defRPr sz="1920"/>
            </a:lvl1pPr>
            <a:lvl2pPr marL="548640" indent="0">
              <a:buNone/>
              <a:defRPr sz="1680"/>
            </a:lvl2pPr>
            <a:lvl3pPr marL="1097280" indent="0">
              <a:buNone/>
              <a:defRPr sz="1440"/>
            </a:lvl3pPr>
            <a:lvl4pPr marL="1645920" indent="0">
              <a:buNone/>
              <a:defRPr sz="1200"/>
            </a:lvl4pPr>
            <a:lvl5pPr marL="2194560" indent="0">
              <a:buNone/>
              <a:defRPr sz="1200"/>
            </a:lvl5pPr>
            <a:lvl6pPr marL="2743200" indent="0">
              <a:buNone/>
              <a:defRPr sz="1200"/>
            </a:lvl6pPr>
            <a:lvl7pPr marL="3291840" indent="0">
              <a:buNone/>
              <a:defRPr sz="1200"/>
            </a:lvl7pPr>
            <a:lvl8pPr marL="3840480" indent="0">
              <a:buNone/>
              <a:defRPr sz="1200"/>
            </a:lvl8pPr>
            <a:lvl9pPr marL="438912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35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94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469880" y="438150"/>
            <a:ext cx="3154680" cy="69742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5840" y="438150"/>
            <a:ext cx="9281160" cy="69742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22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0" y="438150"/>
            <a:ext cx="12618720" cy="1590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2190750"/>
            <a:ext cx="12618720" cy="52216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0584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8/31/23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6320" y="7627621"/>
            <a:ext cx="493776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32720" y="7627621"/>
            <a:ext cx="329184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0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97280" rtl="0" eaLnBrk="1" latinLnBrk="0" hangingPunct="1">
        <a:lnSpc>
          <a:spcPct val="90000"/>
        </a:lnSpc>
        <a:spcBef>
          <a:spcPct val="0"/>
        </a:spcBef>
        <a:buNone/>
        <a:defRPr sz="52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109728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88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8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301752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109728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4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1329782" y="792447"/>
            <a:ext cx="11887200" cy="251889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 anchor="ctr"/>
          <a:lstStyle/>
          <a:p>
            <a:pPr algn="ctr"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800" b="1" i="1" dirty="0">
                <a:solidFill>
                  <a:srgbClr val="333399"/>
                </a:solidFill>
              </a:rPr>
              <a:t>PACE OCI crosstalk characterization based on pre-launch testing</a:t>
            </a:r>
          </a:p>
        </p:txBody>
      </p:sp>
      <p:sp>
        <p:nvSpPr>
          <p:cNvPr id="4100" name="Text Box 3"/>
          <p:cNvSpPr txBox="1">
            <a:spLocks noChangeArrowheads="1"/>
          </p:cNvSpPr>
          <p:nvPr/>
        </p:nvSpPr>
        <p:spPr bwMode="auto">
          <a:xfrm>
            <a:off x="2131374" y="3849470"/>
            <a:ext cx="10485912" cy="328155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6160" rIns="108000" bIns="56160"/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Shihyan Lee</a:t>
            </a:r>
            <a:r>
              <a:rPr lang="en-US" sz="2800" b="1" i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1,2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Gerhard Meister</a:t>
            </a:r>
            <a:r>
              <a:rPr lang="en-US" sz="2800" i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Samuel Kitchen-McKinley</a:t>
            </a:r>
            <a:r>
              <a:rPr lang="en-US" sz="2800" i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Joseph Knuble</a:t>
            </a:r>
            <a:r>
              <a:rPr lang="en-US" sz="2800" i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Ulrik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Gliese</a:t>
            </a:r>
            <a:r>
              <a:rPr lang="en-US" sz="2800" i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5</a:t>
            </a:r>
            <a:r>
              <a:rPr lang="en-US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and Robert Bousquet</a:t>
            </a:r>
            <a:r>
              <a:rPr lang="en-US" sz="2800" i="1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6</a:t>
            </a:r>
            <a:endParaRPr lang="en-US" sz="28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1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NASA Code 616, Ocean Ecology Lab, Goddard Space Flight Center, Greenbelt, Greenbelt Rd., Maryland, MD 20771, USA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2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Science Applications International Corporation, 12010 Sunset Hills Rd., Reston, VA 20190, USA</a:t>
            </a:r>
            <a:r>
              <a:rPr lang="en-US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3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Science Systems and Applications Inc., 10210 Greenbelt Road, Lanham, Maryland 20706, USA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4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NASA Goddard Space Flight Center, Greenbelt, Greenbelt Rd., Maryland, MD 20771, USA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5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KBR, 7701 Greenbelt Rd., Greenbelt, MD 20770, USA</a:t>
            </a:r>
          </a:p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en-US" sz="16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6</a:t>
            </a:r>
            <a:r>
              <a:rPr lang="en-US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Genesis Engineering Solutions, Inc., 4501 Boston Way, Lanham, MD 20706, USA</a:t>
            </a:r>
          </a:p>
          <a:p>
            <a:pPr algn="ctr">
              <a:lnSpc>
                <a:spcPct val="90000"/>
              </a:lnSpc>
              <a:spcBef>
                <a:spcPts val="48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endParaRPr lang="en-US" sz="3360" b="1" dirty="0">
              <a:solidFill>
                <a:srgbClr val="333399"/>
              </a:solidFill>
            </a:endParaRPr>
          </a:p>
        </p:txBody>
      </p:sp>
      <p:grpSp>
        <p:nvGrpSpPr>
          <p:cNvPr id="4101" name="Group 4"/>
          <p:cNvGrpSpPr>
            <a:grpSpLocks/>
          </p:cNvGrpSpPr>
          <p:nvPr/>
        </p:nvGrpSpPr>
        <p:grpSpPr bwMode="auto">
          <a:xfrm>
            <a:off x="1133451" y="3311337"/>
            <a:ext cx="12479182" cy="163384"/>
            <a:chOff x="456" y="2064"/>
            <a:chExt cx="4844" cy="44"/>
          </a:xfrm>
        </p:grpSpPr>
        <p:sp>
          <p:nvSpPr>
            <p:cNvPr id="4105" name="Line 5"/>
            <p:cNvSpPr>
              <a:spLocks noChangeShapeType="1"/>
            </p:cNvSpPr>
            <p:nvPr/>
          </p:nvSpPr>
          <p:spPr bwMode="auto">
            <a:xfrm>
              <a:off x="456" y="2108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4106" name="Line 6"/>
            <p:cNvSpPr>
              <a:spLocks noChangeShapeType="1"/>
            </p:cNvSpPr>
            <p:nvPr/>
          </p:nvSpPr>
          <p:spPr bwMode="auto">
            <a:xfrm>
              <a:off x="456" y="2064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grpSp>
        <p:nvGrpSpPr>
          <p:cNvPr id="4102" name="Group 7"/>
          <p:cNvGrpSpPr>
            <a:grpSpLocks/>
          </p:cNvGrpSpPr>
          <p:nvPr/>
        </p:nvGrpSpPr>
        <p:grpSpPr bwMode="auto">
          <a:xfrm>
            <a:off x="1136002" y="539115"/>
            <a:ext cx="12352682" cy="158161"/>
            <a:chOff x="456" y="864"/>
            <a:chExt cx="4844" cy="44"/>
          </a:xfrm>
        </p:grpSpPr>
        <p:sp>
          <p:nvSpPr>
            <p:cNvPr id="4103" name="Line 8"/>
            <p:cNvSpPr>
              <a:spLocks noChangeShapeType="1"/>
            </p:cNvSpPr>
            <p:nvPr/>
          </p:nvSpPr>
          <p:spPr bwMode="auto">
            <a:xfrm flipH="1">
              <a:off x="455" y="864"/>
              <a:ext cx="4847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4104" name="Line 9"/>
            <p:cNvSpPr>
              <a:spLocks noChangeShapeType="1"/>
            </p:cNvSpPr>
            <p:nvPr/>
          </p:nvSpPr>
          <p:spPr bwMode="auto">
            <a:xfrm flipH="1">
              <a:off x="455" y="908"/>
              <a:ext cx="4847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3D65FF3-54DA-E9FE-DD2C-73C8C002D031}"/>
              </a:ext>
            </a:extLst>
          </p:cNvPr>
          <p:cNvSpPr txBox="1"/>
          <p:nvPr/>
        </p:nvSpPr>
        <p:spPr>
          <a:xfrm>
            <a:off x="2456238" y="7261997"/>
            <a:ext cx="9836184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48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2800" b="1" dirty="0">
                <a:solidFill>
                  <a:srgbClr val="333399"/>
                </a:solidFill>
              </a:rPr>
              <a:t>SPIE Sensors + Imaging, Amsterdam, NL September 6, 2023</a:t>
            </a:r>
          </a:p>
        </p:txBody>
      </p:sp>
    </p:spTree>
    <p:extLst>
      <p:ext uri="{BB962C8B-B14F-4D97-AF65-F5344CB8AC3E}">
        <p14:creationId xmlns:p14="http://schemas.microsoft.com/office/powerpoint/2010/main" val="109699768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422" y="4829569"/>
            <a:ext cx="7004977" cy="2728411"/>
          </a:xfrm>
        </p:spPr>
        <p:txBody>
          <a:bodyPr>
            <a:normAutofit lnSpcReduction="10000"/>
          </a:bodyPr>
          <a:lstStyle/>
          <a:p>
            <a:r>
              <a:rPr lang="en-US" sz="2880" dirty="0"/>
              <a:t>Source: collimated, mono-chromatic light (GLAMR) @ 583 nm.</a:t>
            </a:r>
          </a:p>
          <a:p>
            <a:r>
              <a:rPr lang="en-US" sz="2880" dirty="0"/>
              <a:t>Near-field crosstalk into adjacent pixels and wavelengths (bands); exponential decay</a:t>
            </a:r>
          </a:p>
          <a:p>
            <a:r>
              <a:rPr lang="en-US" sz="2880" dirty="0"/>
              <a:t>Ghost at specific wavelengths and pixels; constant </a:t>
            </a:r>
          </a:p>
          <a:p>
            <a:endParaRPr lang="en-US" sz="2880" dirty="0"/>
          </a:p>
          <a:p>
            <a:endParaRPr lang="en-US" sz="288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16032"/>
            <a:ext cx="14009350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High Contrast Scene Measurements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13F143-9679-9748-7158-CF6B56FC9AF7}"/>
              </a:ext>
            </a:extLst>
          </p:cNvPr>
          <p:cNvSpPr/>
          <p:nvPr/>
        </p:nvSpPr>
        <p:spPr>
          <a:xfrm>
            <a:off x="5232754" y="2581325"/>
            <a:ext cx="1300175" cy="6447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OCI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8A1345-8C4D-703E-0DE8-0D8C8695A147}"/>
              </a:ext>
            </a:extLst>
          </p:cNvPr>
          <p:cNvSpPr/>
          <p:nvPr/>
        </p:nvSpPr>
        <p:spPr>
          <a:xfrm>
            <a:off x="4725555" y="3268577"/>
            <a:ext cx="2363502" cy="530087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</a:rPr>
              <a:t>GAToR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3DCC2E-AE12-9132-B335-34D6DAFD6970}"/>
              </a:ext>
            </a:extLst>
          </p:cNvPr>
          <p:cNvSpPr/>
          <p:nvPr/>
        </p:nvSpPr>
        <p:spPr>
          <a:xfrm>
            <a:off x="1056413" y="2616794"/>
            <a:ext cx="1815547" cy="64477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LSF Bench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9F7319F-023E-B92A-823E-9A7ABC816B9D}"/>
              </a:ext>
            </a:extLst>
          </p:cNvPr>
          <p:cNvSpPr/>
          <p:nvPr/>
        </p:nvSpPr>
        <p:spPr>
          <a:xfrm>
            <a:off x="2785179" y="2825193"/>
            <a:ext cx="119269" cy="1722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3EAF22-8147-0CB0-2FF7-3E75F71FD4A2}"/>
              </a:ext>
            </a:extLst>
          </p:cNvPr>
          <p:cNvSpPr txBox="1"/>
          <p:nvPr/>
        </p:nvSpPr>
        <p:spPr>
          <a:xfrm>
            <a:off x="2311551" y="1997870"/>
            <a:ext cx="1430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SP mask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A3E1A23-4CA2-AEE7-1E02-D88789447D05}"/>
              </a:ext>
            </a:extLst>
          </p:cNvPr>
          <p:cNvCxnSpPr>
            <a:cxnSpLocks/>
          </p:cNvCxnSpPr>
          <p:nvPr/>
        </p:nvCxnSpPr>
        <p:spPr>
          <a:xfrm>
            <a:off x="2871961" y="2833495"/>
            <a:ext cx="236350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A3A1F01-6126-FB44-6741-DD965E5441CB}"/>
              </a:ext>
            </a:extLst>
          </p:cNvPr>
          <p:cNvCxnSpPr>
            <a:cxnSpLocks/>
            <a:stCxn id="8" idx="2"/>
          </p:cNvCxnSpPr>
          <p:nvPr/>
        </p:nvCxnSpPr>
        <p:spPr>
          <a:xfrm flipH="1">
            <a:off x="2871961" y="2459535"/>
            <a:ext cx="154690" cy="27996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C26FE676-AF85-EC8A-7246-B75A5C2706C4}"/>
              </a:ext>
            </a:extLst>
          </p:cNvPr>
          <p:cNvSpPr/>
          <p:nvPr/>
        </p:nvSpPr>
        <p:spPr>
          <a:xfrm>
            <a:off x="4414173" y="1306286"/>
            <a:ext cx="83127" cy="14332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3AE0849-D0F7-852B-A2E1-3EE0ACEB2D8D}"/>
              </a:ext>
            </a:extLst>
          </p:cNvPr>
          <p:cNvSpPr/>
          <p:nvPr/>
        </p:nvSpPr>
        <p:spPr>
          <a:xfrm>
            <a:off x="4412193" y="3063539"/>
            <a:ext cx="83127" cy="14332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803751BA-1C13-9F62-0600-6ACCD74FA9DD}"/>
              </a:ext>
            </a:extLst>
          </p:cNvPr>
          <p:cNvCxnSpPr>
            <a:cxnSpLocks/>
          </p:cNvCxnSpPr>
          <p:nvPr/>
        </p:nvCxnSpPr>
        <p:spPr>
          <a:xfrm>
            <a:off x="2876881" y="2912155"/>
            <a:ext cx="2363502" cy="0"/>
          </a:xfrm>
          <a:prstGeom prst="straightConnector1">
            <a:avLst/>
          </a:prstGeom>
          <a:ln cmpd="sng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1BF9EC5-CA7F-1073-953F-E067E08844CB}"/>
              </a:ext>
            </a:extLst>
          </p:cNvPr>
          <p:cNvCxnSpPr>
            <a:cxnSpLocks/>
          </p:cNvCxnSpPr>
          <p:nvPr/>
        </p:nvCxnSpPr>
        <p:spPr>
          <a:xfrm>
            <a:off x="2867053" y="2976067"/>
            <a:ext cx="236350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6CB5B14-DCBE-3C4E-0EB5-2CE25D1EF284}"/>
              </a:ext>
            </a:extLst>
          </p:cNvPr>
          <p:cNvSpPr txBox="1"/>
          <p:nvPr/>
        </p:nvSpPr>
        <p:spPr>
          <a:xfrm>
            <a:off x="4597201" y="1256170"/>
            <a:ext cx="135761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Straylight</a:t>
            </a:r>
          </a:p>
          <a:p>
            <a:r>
              <a:rPr lang="en-US" sz="2400" dirty="0"/>
              <a:t>Curtain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81BA833-833C-6F82-2B4F-A88287B26F12}"/>
              </a:ext>
            </a:extLst>
          </p:cNvPr>
          <p:cNvSpPr/>
          <p:nvPr/>
        </p:nvSpPr>
        <p:spPr>
          <a:xfrm>
            <a:off x="1029266" y="3715976"/>
            <a:ext cx="1815547" cy="64477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GLAMR</a:t>
            </a:r>
          </a:p>
        </p:txBody>
      </p:sp>
      <p:cxnSp>
        <p:nvCxnSpPr>
          <p:cNvPr id="30" name="Curved Connector 29">
            <a:extLst>
              <a:ext uri="{FF2B5EF4-FFF2-40B4-BE49-F238E27FC236}">
                <a16:creationId xmlns:a16="http://schemas.microsoft.com/office/drawing/2014/main" id="{A8FE78BB-7332-840B-21C7-6BA3A1BF3371}"/>
              </a:ext>
            </a:extLst>
          </p:cNvPr>
          <p:cNvCxnSpPr>
            <a:cxnSpLocks/>
            <a:stCxn id="27" idx="1"/>
            <a:endCxn id="6" idx="1"/>
          </p:cNvCxnSpPr>
          <p:nvPr/>
        </p:nvCxnSpPr>
        <p:spPr>
          <a:xfrm rot="10800000" flipH="1">
            <a:off x="1029265" y="2939180"/>
            <a:ext cx="27147" cy="1099182"/>
          </a:xfrm>
          <a:prstGeom prst="curvedConnector3">
            <a:avLst>
              <a:gd name="adj1" fmla="val -842082"/>
            </a:avLst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Picture 32">
            <a:extLst>
              <a:ext uri="{FF2B5EF4-FFF2-40B4-BE49-F238E27FC236}">
                <a16:creationId xmlns:a16="http://schemas.microsoft.com/office/drawing/2014/main" id="{31A6882F-03F4-225D-D447-BF798B14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4318" y="1306287"/>
            <a:ext cx="6215891" cy="5768858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8D2FFA2-BE02-5F5C-8DDC-48AEFCE15B2E}"/>
              </a:ext>
            </a:extLst>
          </p:cNvPr>
          <p:cNvSpPr txBox="1"/>
          <p:nvPr/>
        </p:nvSpPr>
        <p:spPr>
          <a:xfrm>
            <a:off x="12083845" y="3850425"/>
            <a:ext cx="19463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ghost@ 382.8nm</a:t>
            </a:r>
          </a:p>
          <a:p>
            <a:r>
              <a:rPr lang="en-US" dirty="0">
                <a:solidFill>
                  <a:srgbClr val="FF0000"/>
                </a:solidFill>
              </a:rPr>
              <a:t>31 pixel wide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723EC66-8FEB-2C9D-203B-840BC6F11086}"/>
              </a:ext>
            </a:extLst>
          </p:cNvPr>
          <p:cNvSpPr txBox="1"/>
          <p:nvPr/>
        </p:nvSpPr>
        <p:spPr>
          <a:xfrm rot="1334640">
            <a:off x="8302944" y="6689981"/>
            <a:ext cx="18084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Wavelength (nm)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6DB56EE-1335-DDC6-7C16-36CA3AC4E5F9}"/>
              </a:ext>
            </a:extLst>
          </p:cNvPr>
          <p:cNvSpPr txBox="1"/>
          <p:nvPr/>
        </p:nvSpPr>
        <p:spPr>
          <a:xfrm rot="21124094">
            <a:off x="11673755" y="6889640"/>
            <a:ext cx="6626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pixel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17C564-F8E9-4982-9A29-52A5EC798AD1}"/>
              </a:ext>
            </a:extLst>
          </p:cNvPr>
          <p:cNvSpPr txBox="1"/>
          <p:nvPr/>
        </p:nvSpPr>
        <p:spPr>
          <a:xfrm>
            <a:off x="11110663" y="2899083"/>
            <a:ext cx="14254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Near-field crosstalk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A78A5E4-B4F3-E03C-3885-0E30F828D70C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10699668" y="3222249"/>
            <a:ext cx="410995" cy="1274507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61F6B74-5E8C-7B11-DEDF-1D5C27D274C1}"/>
              </a:ext>
            </a:extLst>
          </p:cNvPr>
          <p:cNvSpPr txBox="1"/>
          <p:nvPr/>
        </p:nvSpPr>
        <p:spPr>
          <a:xfrm>
            <a:off x="1211283" y="7560899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L</a:t>
            </a:r>
            <a:r>
              <a:rPr lang="en-US" sz="1800" dirty="0"/>
              <a:t>SF = Line spread function</a:t>
            </a:r>
          </a:p>
        </p:txBody>
      </p:sp>
    </p:spTree>
    <p:extLst>
      <p:ext uri="{BB962C8B-B14F-4D97-AF65-F5344CB8AC3E}">
        <p14:creationId xmlns:p14="http://schemas.microsoft.com/office/powerpoint/2010/main" val="1334033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412" y="5021293"/>
            <a:ext cx="6237126" cy="2728411"/>
          </a:xfrm>
        </p:spPr>
        <p:txBody>
          <a:bodyPr>
            <a:normAutofit lnSpcReduction="10000"/>
          </a:bodyPr>
          <a:lstStyle/>
          <a:p>
            <a:r>
              <a:rPr lang="en-US" sz="2880" dirty="0"/>
              <a:t>Ghost and TDI are spatially asynchronous. Source and corresponding ghost pixels are at mirrored positions.</a:t>
            </a:r>
          </a:p>
          <a:p>
            <a:r>
              <a:rPr lang="en-US" sz="2880" dirty="0"/>
              <a:t>Effects illustrated by OCI optical model</a:t>
            </a:r>
          </a:p>
          <a:p>
            <a:r>
              <a:rPr lang="en-US" sz="2880" dirty="0"/>
              <a:t>Quantified using test data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3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16032"/>
            <a:ext cx="14009350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Ghost vs. TDI 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ADED6BC-43CA-287A-ACC4-D6B50F8A7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11" y="1153308"/>
            <a:ext cx="5889477" cy="353574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96FCDA-3187-A5B6-F90B-6DB4637BA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8411" y="1056904"/>
            <a:ext cx="7518578" cy="685800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E8B76A3-7088-25FA-495C-722D472F1AE6}"/>
              </a:ext>
            </a:extLst>
          </p:cNvPr>
          <p:cNvSpPr txBox="1"/>
          <p:nvPr/>
        </p:nvSpPr>
        <p:spPr>
          <a:xfrm>
            <a:off x="7460012" y="1438827"/>
            <a:ext cx="518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(a)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99B3419-E182-ADD5-8670-FF27BE0332B3}"/>
              </a:ext>
            </a:extLst>
          </p:cNvPr>
          <p:cNvSpPr txBox="1"/>
          <p:nvPr/>
        </p:nvSpPr>
        <p:spPr>
          <a:xfrm>
            <a:off x="12069459" y="1437657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(b)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F88B99F-18E3-B132-B4C8-BC7BAE411A04}"/>
              </a:ext>
            </a:extLst>
          </p:cNvPr>
          <p:cNvSpPr txBox="1"/>
          <p:nvPr/>
        </p:nvSpPr>
        <p:spPr>
          <a:xfrm>
            <a:off x="7242967" y="4918471"/>
            <a:ext cx="5004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(c)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415647-06FD-7B70-58AB-C5BC6C930FC7}"/>
              </a:ext>
            </a:extLst>
          </p:cNvPr>
          <p:cNvSpPr txBox="1"/>
          <p:nvPr/>
        </p:nvSpPr>
        <p:spPr>
          <a:xfrm>
            <a:off x="11170299" y="4918472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(d)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CB8A114-6D5B-3352-01FC-0DB1BB7E584C}"/>
              </a:ext>
            </a:extLst>
          </p:cNvPr>
          <p:cNvSpPr txBox="1"/>
          <p:nvPr/>
        </p:nvSpPr>
        <p:spPr>
          <a:xfrm>
            <a:off x="9060004" y="2460557"/>
            <a:ext cx="140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ghost</a:t>
            </a:r>
          </a:p>
          <a:p>
            <a:r>
              <a:rPr lang="en-US" dirty="0">
                <a:solidFill>
                  <a:srgbClr val="FF0000"/>
                </a:solidFill>
              </a:rPr>
              <a:t>@pos=16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B35683B-BE26-0135-55CF-CDFF0592C9B9}"/>
              </a:ext>
            </a:extLst>
          </p:cNvPr>
          <p:cNvSpPr txBox="1"/>
          <p:nvPr/>
        </p:nvSpPr>
        <p:spPr>
          <a:xfrm>
            <a:off x="12534724" y="2529137"/>
            <a:ext cx="140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ghost</a:t>
            </a:r>
          </a:p>
          <a:p>
            <a:r>
              <a:rPr lang="en-US" dirty="0">
                <a:solidFill>
                  <a:srgbClr val="FF0000"/>
                </a:solidFill>
              </a:rPr>
              <a:t>@pos=10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639770B-1487-7EFE-EF93-CA3624003756}"/>
              </a:ext>
            </a:extLst>
          </p:cNvPr>
          <p:cNvSpPr txBox="1"/>
          <p:nvPr/>
        </p:nvSpPr>
        <p:spPr>
          <a:xfrm>
            <a:off x="11194281" y="6119505"/>
            <a:ext cx="140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ghost</a:t>
            </a:r>
          </a:p>
          <a:p>
            <a:r>
              <a:rPr lang="en-US" dirty="0">
                <a:solidFill>
                  <a:srgbClr val="FF0000"/>
                </a:solidFill>
              </a:rPr>
              <a:t>@pos=1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CDBB008-B10A-A845-C7AD-BFFFB9BBE087}"/>
              </a:ext>
            </a:extLst>
          </p:cNvPr>
          <p:cNvSpPr txBox="1"/>
          <p:nvPr/>
        </p:nvSpPr>
        <p:spPr>
          <a:xfrm>
            <a:off x="8572324" y="6308657"/>
            <a:ext cx="140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ghost</a:t>
            </a:r>
          </a:p>
          <a:p>
            <a:r>
              <a:rPr lang="en-US" dirty="0">
                <a:solidFill>
                  <a:srgbClr val="FF0000"/>
                </a:solidFill>
              </a:rPr>
              <a:t>@pos=5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E2EEDD0-2D03-9A93-0169-51EDA9FB4BD3}"/>
              </a:ext>
            </a:extLst>
          </p:cNvPr>
          <p:cNvSpPr txBox="1"/>
          <p:nvPr/>
        </p:nvSpPr>
        <p:spPr>
          <a:xfrm rot="1334640">
            <a:off x="6835259" y="4153540"/>
            <a:ext cx="9946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Wave (nm)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37FEBD7-0EBC-F358-0601-EE74FC083935}"/>
              </a:ext>
            </a:extLst>
          </p:cNvPr>
          <p:cNvSpPr txBox="1"/>
          <p:nvPr/>
        </p:nvSpPr>
        <p:spPr>
          <a:xfrm rot="21276506">
            <a:off x="9007251" y="4332016"/>
            <a:ext cx="537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pixel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F0C75D1-87E4-C0D9-E78B-BC922ABBEB22}"/>
              </a:ext>
            </a:extLst>
          </p:cNvPr>
          <p:cNvSpPr/>
          <p:nvPr/>
        </p:nvSpPr>
        <p:spPr>
          <a:xfrm>
            <a:off x="881800" y="3337237"/>
            <a:ext cx="269792" cy="2903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0BB4829-6EB2-1A30-45F2-98D8A3CDF76D}"/>
              </a:ext>
            </a:extLst>
          </p:cNvPr>
          <p:cNvSpPr txBox="1"/>
          <p:nvPr/>
        </p:nvSpPr>
        <p:spPr>
          <a:xfrm>
            <a:off x="784100" y="3282346"/>
            <a:ext cx="4651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(a)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BC34DD-B023-6EC4-AFA1-2E36BC46C933}"/>
              </a:ext>
            </a:extLst>
          </p:cNvPr>
          <p:cNvSpPr txBox="1"/>
          <p:nvPr/>
        </p:nvSpPr>
        <p:spPr>
          <a:xfrm>
            <a:off x="2480293" y="3282346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(b)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776CCDF5-3CEB-808E-7262-1097484462C4}"/>
              </a:ext>
            </a:extLst>
          </p:cNvPr>
          <p:cNvSpPr txBox="1"/>
          <p:nvPr/>
        </p:nvSpPr>
        <p:spPr>
          <a:xfrm>
            <a:off x="4164616" y="3282346"/>
            <a:ext cx="450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(c)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01C09C1-3AD9-B3CF-E179-62E11A4B4514}"/>
              </a:ext>
            </a:extLst>
          </p:cNvPr>
          <p:cNvSpPr txBox="1"/>
          <p:nvPr/>
        </p:nvSpPr>
        <p:spPr>
          <a:xfrm>
            <a:off x="5857031" y="3282346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(d)</a:t>
            </a:r>
          </a:p>
        </p:txBody>
      </p:sp>
    </p:spTree>
    <p:extLst>
      <p:ext uri="{BB962C8B-B14F-4D97-AF65-F5344CB8AC3E}">
        <p14:creationId xmlns:p14="http://schemas.microsoft.com/office/powerpoint/2010/main" val="845618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0.00058 L 0.3469 -0.0005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3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283" y="6428899"/>
            <a:ext cx="11293434" cy="1072951"/>
          </a:xfrm>
        </p:spPr>
        <p:txBody>
          <a:bodyPr>
            <a:normAutofit/>
          </a:bodyPr>
          <a:lstStyle/>
          <a:p>
            <a:r>
              <a:rPr lang="en-US" sz="2880" dirty="0"/>
              <a:t>LSF 1 science pixel mask (LSF-SP) vs. 7 science pixel mask (LSF-7SP)</a:t>
            </a:r>
          </a:p>
          <a:p>
            <a:r>
              <a:rPr lang="en-US" sz="2880" dirty="0"/>
              <a:t>Stronger and wider ghost in LSF-7SP data than LSF-SP data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4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16032"/>
            <a:ext cx="14009350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High Contrast Scene Measurements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DC57348-03E0-054F-F4D7-90526F869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0544" y="1539323"/>
            <a:ext cx="4626412" cy="42936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A5AAD5-4488-FCE1-A666-0775A4C03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778" y="1441887"/>
            <a:ext cx="4559119" cy="4293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695199-459B-1FB7-23E1-D34EF598F0F9}"/>
              </a:ext>
            </a:extLst>
          </p:cNvPr>
          <p:cNvSpPr txBox="1"/>
          <p:nvPr/>
        </p:nvSpPr>
        <p:spPr>
          <a:xfrm>
            <a:off x="9634369" y="1978511"/>
            <a:ext cx="90890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LSF-7SP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6ABD12-6E7E-4BDB-72E8-A0631EE02E4A}"/>
              </a:ext>
            </a:extLst>
          </p:cNvPr>
          <p:cNvSpPr txBox="1"/>
          <p:nvPr/>
        </p:nvSpPr>
        <p:spPr>
          <a:xfrm>
            <a:off x="4578521" y="2831809"/>
            <a:ext cx="14076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ghost</a:t>
            </a:r>
          </a:p>
          <a:p>
            <a:r>
              <a:rPr lang="en-US" dirty="0">
                <a:solidFill>
                  <a:srgbClr val="FF0000"/>
                </a:solidFill>
              </a:rPr>
              <a:t>@382.8nm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F17BEF-0127-7E91-76E4-C11C1EF6D6CC}"/>
              </a:ext>
            </a:extLst>
          </p:cNvPr>
          <p:cNvSpPr txBox="1"/>
          <p:nvPr/>
        </p:nvSpPr>
        <p:spPr>
          <a:xfrm>
            <a:off x="4553750" y="2135208"/>
            <a:ext cx="146994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LSF-SP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C6A301C-49B8-F866-DF55-C5C36F32001F}"/>
              </a:ext>
            </a:extLst>
          </p:cNvPr>
          <p:cNvSpPr txBox="1"/>
          <p:nvPr/>
        </p:nvSpPr>
        <p:spPr>
          <a:xfrm>
            <a:off x="9634369" y="2582202"/>
            <a:ext cx="1804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ghost</a:t>
            </a:r>
          </a:p>
          <a:p>
            <a:r>
              <a:rPr lang="en-US" dirty="0">
                <a:solidFill>
                  <a:srgbClr val="FF0000"/>
                </a:solidFill>
              </a:rPr>
              <a:t>@382.8nm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301B06-238A-FEDA-6175-F5495CA48323}"/>
              </a:ext>
            </a:extLst>
          </p:cNvPr>
          <p:cNvSpPr txBox="1"/>
          <p:nvPr/>
        </p:nvSpPr>
        <p:spPr>
          <a:xfrm>
            <a:off x="1750553" y="1257221"/>
            <a:ext cx="518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(a)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B6F14BE-B380-2C0A-C143-160FB35BF32B}"/>
              </a:ext>
            </a:extLst>
          </p:cNvPr>
          <p:cNvSpPr txBox="1"/>
          <p:nvPr/>
        </p:nvSpPr>
        <p:spPr>
          <a:xfrm>
            <a:off x="6702013" y="1257221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(b)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B7DE1E-6C47-D2D2-78FF-8CD95B47DA46}"/>
              </a:ext>
            </a:extLst>
          </p:cNvPr>
          <p:cNvSpPr txBox="1"/>
          <p:nvPr/>
        </p:nvSpPr>
        <p:spPr>
          <a:xfrm rot="1334640">
            <a:off x="2346951" y="5498566"/>
            <a:ext cx="14678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Wavelength (nm)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86A9F2F-B08D-DB19-EAC4-1C33BA18143E}"/>
              </a:ext>
            </a:extLst>
          </p:cNvPr>
          <p:cNvSpPr txBox="1"/>
          <p:nvPr/>
        </p:nvSpPr>
        <p:spPr>
          <a:xfrm rot="21276506">
            <a:off x="5208955" y="5652922"/>
            <a:ext cx="537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pixel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7A2257-C2A2-BB02-7FF3-F33317417479}"/>
              </a:ext>
            </a:extLst>
          </p:cNvPr>
          <p:cNvSpPr txBox="1"/>
          <p:nvPr/>
        </p:nvSpPr>
        <p:spPr>
          <a:xfrm rot="1334640">
            <a:off x="7360583" y="5383274"/>
            <a:ext cx="14678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Wavelength (nm)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C8568C-6C34-8B17-66DC-9AC9245F5F68}"/>
              </a:ext>
            </a:extLst>
          </p:cNvPr>
          <p:cNvSpPr txBox="1"/>
          <p:nvPr/>
        </p:nvSpPr>
        <p:spPr>
          <a:xfrm rot="21276506">
            <a:off x="10222587" y="5537630"/>
            <a:ext cx="5378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pixel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2F52B5-FDDA-BF2D-E84E-9A1CADD6F84B}"/>
              </a:ext>
            </a:extLst>
          </p:cNvPr>
          <p:cNvSpPr txBox="1"/>
          <p:nvPr/>
        </p:nvSpPr>
        <p:spPr>
          <a:xfrm>
            <a:off x="1211283" y="7560899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PSF = point spread function, </a:t>
            </a:r>
            <a:r>
              <a:rPr lang="en-US" sz="1800" dirty="0" err="1"/>
              <a:t>g_wave</a:t>
            </a:r>
            <a:r>
              <a:rPr lang="en-US" sz="1800" dirty="0"/>
              <a:t> = GLAMR wavelength</a:t>
            </a:r>
          </a:p>
        </p:txBody>
      </p:sp>
    </p:spTree>
    <p:extLst>
      <p:ext uri="{BB962C8B-B14F-4D97-AF65-F5344CB8AC3E}">
        <p14:creationId xmlns:p14="http://schemas.microsoft.com/office/powerpoint/2010/main" val="365760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283" y="5868471"/>
            <a:ext cx="11530940" cy="1860269"/>
          </a:xfrm>
        </p:spPr>
        <p:txBody>
          <a:bodyPr>
            <a:normAutofit fontScale="92500" lnSpcReduction="20000"/>
          </a:bodyPr>
          <a:lstStyle/>
          <a:p>
            <a:r>
              <a:rPr lang="en-US" sz="2880" dirty="0"/>
              <a:t>Ghost Magnitude: LSF-7SP ~ 7x LSF-SP</a:t>
            </a:r>
          </a:p>
          <a:p>
            <a:r>
              <a:rPr lang="en-US" sz="2880" dirty="0"/>
              <a:t>Ghost Spatial extent: LSF-7SP ~ LSF-SP + 6 pixels</a:t>
            </a:r>
          </a:p>
          <a:p>
            <a:r>
              <a:rPr lang="en-US" sz="2880" dirty="0"/>
              <a:t>Ghost = convolution of (source and LSF-SP ghost feature)</a:t>
            </a:r>
          </a:p>
          <a:p>
            <a:r>
              <a:rPr lang="en-US" sz="2880" dirty="0"/>
              <a:t>OOB response (RSR): LSF-7SP ~ LSF-SP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16032"/>
            <a:ext cx="14009350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Ghost: LSF-SP vs LSF-7SP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4A0A50-A60B-99FD-8277-C81DCB7F2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010" y="1431462"/>
            <a:ext cx="4727954" cy="399818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27C48A-015C-F749-2282-643F530B20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5712" y="1404805"/>
            <a:ext cx="4707150" cy="401265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A3A549D-BAD0-2EC4-8DB2-6A7FEB64B940}"/>
              </a:ext>
            </a:extLst>
          </p:cNvPr>
          <p:cNvSpPr txBox="1"/>
          <p:nvPr/>
        </p:nvSpPr>
        <p:spPr>
          <a:xfrm>
            <a:off x="9184961" y="2622688"/>
            <a:ext cx="114107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LSF-7SP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110BE8-D79E-0E8B-7B9C-1478D50A714D}"/>
              </a:ext>
            </a:extLst>
          </p:cNvPr>
          <p:cNvSpPr txBox="1"/>
          <p:nvPr/>
        </p:nvSpPr>
        <p:spPr>
          <a:xfrm>
            <a:off x="3581994" y="3055129"/>
            <a:ext cx="11550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cs typeface="Calibri"/>
              </a:rPr>
              <a:t>LSF-SP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A6CC7F-7D87-885B-EED9-C4020463E3C2}"/>
              </a:ext>
            </a:extLst>
          </p:cNvPr>
          <p:cNvSpPr txBox="1"/>
          <p:nvPr/>
        </p:nvSpPr>
        <p:spPr>
          <a:xfrm>
            <a:off x="9702392" y="1956720"/>
            <a:ext cx="100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OOB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36089022-28D0-6056-98FF-302B1E8CE882}"/>
              </a:ext>
            </a:extLst>
          </p:cNvPr>
          <p:cNvCxnSpPr>
            <a:cxnSpLocks/>
          </p:cNvCxnSpPr>
          <p:nvPr/>
        </p:nvCxnSpPr>
        <p:spPr>
          <a:xfrm>
            <a:off x="10202438" y="1808118"/>
            <a:ext cx="0" cy="184666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6D9CE7F-65E7-E0A2-CFFF-AC9EBEFFF550}"/>
              </a:ext>
            </a:extLst>
          </p:cNvPr>
          <p:cNvSpPr txBox="1"/>
          <p:nvPr/>
        </p:nvSpPr>
        <p:spPr>
          <a:xfrm>
            <a:off x="4617251" y="2137937"/>
            <a:ext cx="10000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OOB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49B38CF-27D7-D93F-D825-2B68F93E5D4C}"/>
              </a:ext>
            </a:extLst>
          </p:cNvPr>
          <p:cNvCxnSpPr>
            <a:cxnSpLocks/>
          </p:cNvCxnSpPr>
          <p:nvPr/>
        </p:nvCxnSpPr>
        <p:spPr>
          <a:xfrm>
            <a:off x="4617251" y="2053315"/>
            <a:ext cx="0" cy="621266"/>
          </a:xfrm>
          <a:prstGeom prst="straightConnector1">
            <a:avLst/>
          </a:prstGeom>
          <a:ln w="254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8236501-B244-C0FE-F368-21226C4B044A}"/>
              </a:ext>
            </a:extLst>
          </p:cNvPr>
          <p:cNvSpPr txBox="1"/>
          <p:nvPr/>
        </p:nvSpPr>
        <p:spPr>
          <a:xfrm>
            <a:off x="7498830" y="1188438"/>
            <a:ext cx="5325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(b)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89FB186-8DC6-194C-8485-ADF2AC8B9728}"/>
              </a:ext>
            </a:extLst>
          </p:cNvPr>
          <p:cNvSpPr txBox="1"/>
          <p:nvPr/>
        </p:nvSpPr>
        <p:spPr>
          <a:xfrm>
            <a:off x="1558768" y="1227424"/>
            <a:ext cx="518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(a)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37F2705-807A-2314-CD89-7255FA957CAD}"/>
              </a:ext>
            </a:extLst>
          </p:cNvPr>
          <p:cNvCxnSpPr>
            <a:cxnSpLocks/>
          </p:cNvCxnSpPr>
          <p:nvPr/>
        </p:nvCxnSpPr>
        <p:spPr>
          <a:xfrm>
            <a:off x="3329089" y="4264832"/>
            <a:ext cx="2361208" cy="0"/>
          </a:xfrm>
          <a:prstGeom prst="straightConnector1">
            <a:avLst/>
          </a:prstGeom>
          <a:ln w="254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2C044DF-29DB-1C7C-2584-3F1E549E9067}"/>
              </a:ext>
            </a:extLst>
          </p:cNvPr>
          <p:cNvCxnSpPr>
            <a:cxnSpLocks/>
          </p:cNvCxnSpPr>
          <p:nvPr/>
        </p:nvCxnSpPr>
        <p:spPr>
          <a:xfrm>
            <a:off x="8761481" y="4212367"/>
            <a:ext cx="2740984" cy="0"/>
          </a:xfrm>
          <a:prstGeom prst="straightConnector1">
            <a:avLst/>
          </a:prstGeom>
          <a:ln w="254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DA14551-B16F-EA33-9DE0-7B0E2A9BECB5}"/>
              </a:ext>
            </a:extLst>
          </p:cNvPr>
          <p:cNvCxnSpPr>
            <a:cxnSpLocks/>
          </p:cNvCxnSpPr>
          <p:nvPr/>
        </p:nvCxnSpPr>
        <p:spPr>
          <a:xfrm>
            <a:off x="4950224" y="2723300"/>
            <a:ext cx="0" cy="1650799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DE44285A-39F8-DC6C-2637-84E68E120EB2}"/>
              </a:ext>
            </a:extLst>
          </p:cNvPr>
          <p:cNvCxnSpPr>
            <a:cxnSpLocks/>
          </p:cNvCxnSpPr>
          <p:nvPr/>
        </p:nvCxnSpPr>
        <p:spPr>
          <a:xfrm>
            <a:off x="10594115" y="1992784"/>
            <a:ext cx="0" cy="2381315"/>
          </a:xfrm>
          <a:prstGeom prst="straightConnector1">
            <a:avLst/>
          </a:prstGeom>
          <a:ln w="254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9DB30FC-B02F-62F4-5AF5-B181B215221B}"/>
              </a:ext>
            </a:extLst>
          </p:cNvPr>
          <p:cNvSpPr txBox="1"/>
          <p:nvPr/>
        </p:nvSpPr>
        <p:spPr>
          <a:xfrm>
            <a:off x="9631558" y="3351354"/>
            <a:ext cx="147612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ghost 0.22%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5AFED29-8FD5-96CD-EDB2-D8A25F915F62}"/>
              </a:ext>
            </a:extLst>
          </p:cNvPr>
          <p:cNvSpPr txBox="1"/>
          <p:nvPr/>
        </p:nvSpPr>
        <p:spPr>
          <a:xfrm>
            <a:off x="4127088" y="3544646"/>
            <a:ext cx="149024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ghost 0.031%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1831851-2F62-7FF2-C3C8-AE0B53C51C16}"/>
              </a:ext>
            </a:extLst>
          </p:cNvPr>
          <p:cNvSpPr txBox="1"/>
          <p:nvPr/>
        </p:nvSpPr>
        <p:spPr>
          <a:xfrm>
            <a:off x="9365810" y="4032712"/>
            <a:ext cx="94683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37 pixel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AA9FC9-CC9D-253F-902B-77E05A2BC7AC}"/>
              </a:ext>
            </a:extLst>
          </p:cNvPr>
          <p:cNvSpPr txBox="1"/>
          <p:nvPr/>
        </p:nvSpPr>
        <p:spPr>
          <a:xfrm>
            <a:off x="3789015" y="4080166"/>
            <a:ext cx="10108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31 pixel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E437C1-7810-4A7C-DFA8-87DB614354BA}"/>
              </a:ext>
            </a:extLst>
          </p:cNvPr>
          <p:cNvSpPr txBox="1"/>
          <p:nvPr/>
        </p:nvSpPr>
        <p:spPr>
          <a:xfrm>
            <a:off x="1211283" y="7560899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OOB</a:t>
            </a:r>
            <a:r>
              <a:rPr lang="en-US" sz="1800" dirty="0"/>
              <a:t> = out-of-band</a:t>
            </a:r>
          </a:p>
        </p:txBody>
      </p:sp>
    </p:spTree>
    <p:extLst>
      <p:ext uri="{BB962C8B-B14F-4D97-AF65-F5344CB8AC3E}">
        <p14:creationId xmlns:p14="http://schemas.microsoft.com/office/powerpoint/2010/main" val="2851688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004" y="6218326"/>
            <a:ext cx="11198074" cy="1689940"/>
          </a:xfrm>
        </p:spPr>
        <p:txBody>
          <a:bodyPr>
            <a:normAutofit fontScale="85000" lnSpcReduction="20000"/>
          </a:bodyPr>
          <a:lstStyle/>
          <a:p>
            <a:r>
              <a:rPr lang="en-US" sz="2880" b="1" i="1" dirty="0"/>
              <a:t>From LSF-SP: Ghost = convolution of (source and LSF-SP ghost feature)</a:t>
            </a:r>
          </a:p>
          <a:p>
            <a:r>
              <a:rPr lang="en-US" sz="2880" dirty="0"/>
              <a:t>In-band response: source profile</a:t>
            </a:r>
          </a:p>
          <a:p>
            <a:r>
              <a:rPr lang="en-US" sz="2880" dirty="0"/>
              <a:t>Ghost response: gaussian like shape</a:t>
            </a:r>
          </a:p>
          <a:p>
            <a:r>
              <a:rPr lang="en-US" sz="2880" dirty="0"/>
              <a:t>OOB (not shown) response = in-band response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6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16032"/>
            <a:ext cx="14009350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Ghost: monochromatic broad source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A7EFD2-C759-8559-AE3F-7D3BDD44D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2229" y="1078676"/>
            <a:ext cx="5990756" cy="45706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7871D4-FCEB-89E6-21AE-8C3025D71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572" y="1139342"/>
            <a:ext cx="4883704" cy="4463252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5D6A225-E73F-9569-3D66-A362B036D4AF}"/>
              </a:ext>
            </a:extLst>
          </p:cNvPr>
          <p:cNvCxnSpPr>
            <a:cxnSpLocks/>
          </p:cNvCxnSpPr>
          <p:nvPr/>
        </p:nvCxnSpPr>
        <p:spPr>
          <a:xfrm>
            <a:off x="3981375" y="1647889"/>
            <a:ext cx="6457035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96F5C12-18D1-C327-0A70-0773211CBC04}"/>
              </a:ext>
            </a:extLst>
          </p:cNvPr>
          <p:cNvCxnSpPr>
            <a:cxnSpLocks/>
          </p:cNvCxnSpPr>
          <p:nvPr/>
        </p:nvCxnSpPr>
        <p:spPr>
          <a:xfrm flipV="1">
            <a:off x="5130140" y="1853100"/>
            <a:ext cx="5712031" cy="161449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6">
            <a:extLst>
              <a:ext uri="{FF2B5EF4-FFF2-40B4-BE49-F238E27FC236}">
                <a16:creationId xmlns:a16="http://schemas.microsoft.com/office/drawing/2014/main" id="{02B449C7-7C32-0862-8E30-A47C0FF84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2449" y="1151255"/>
            <a:ext cx="2204916" cy="85268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4000" rIns="108000" bIns="54000"/>
          <a:lstStyle/>
          <a:p>
            <a:pPr>
              <a:spcBef>
                <a:spcPts val="1440"/>
              </a:spcBef>
            </a:pPr>
            <a:r>
              <a:rPr lang="en-US" sz="2400" kern="0" dirty="0">
                <a:solidFill>
                  <a:srgbClr val="000000"/>
                </a:solidFill>
                <a:latin typeface="Tahoma"/>
                <a:cs typeface="Arial"/>
              </a:rPr>
              <a:t>CAL1: GLAMR</a:t>
            </a:r>
          </a:p>
          <a:p>
            <a:pPr>
              <a:spcBef>
                <a:spcPts val="1440"/>
              </a:spcBef>
            </a:pPr>
            <a:r>
              <a:rPr lang="en-US" sz="2400" kern="0" dirty="0">
                <a:solidFill>
                  <a:srgbClr val="000000"/>
                </a:solidFill>
                <a:latin typeface="Tahoma"/>
                <a:cs typeface="Arial"/>
              </a:rPr>
              <a:t>@575nm</a:t>
            </a:r>
          </a:p>
          <a:p>
            <a:pPr marL="542926" lvl="1" indent="-268606">
              <a:lnSpc>
                <a:spcPct val="150000"/>
              </a:lnSpc>
              <a:spcBef>
                <a:spcPts val="54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endParaRPr lang="en-US" sz="2400" b="1" dirty="0">
              <a:solidFill>
                <a:srgbClr val="000000"/>
              </a:solidFill>
              <a:ea typeface="PMingLiU" pitchFamily="18" charset="-12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01E20D-B029-88D7-51B0-A7DE20573D40}"/>
              </a:ext>
            </a:extLst>
          </p:cNvPr>
          <p:cNvSpPr txBox="1"/>
          <p:nvPr/>
        </p:nvSpPr>
        <p:spPr>
          <a:xfrm rot="1826635">
            <a:off x="1560477" y="5128366"/>
            <a:ext cx="17642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Wavelength (nm)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0B8998-84AF-99BD-3DFD-84D702CFE281}"/>
              </a:ext>
            </a:extLst>
          </p:cNvPr>
          <p:cNvSpPr txBox="1"/>
          <p:nvPr/>
        </p:nvSpPr>
        <p:spPr>
          <a:xfrm rot="20973276">
            <a:off x="5307265" y="5292508"/>
            <a:ext cx="6633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pixel</a:t>
            </a:r>
          </a:p>
        </p:txBody>
      </p:sp>
      <p:sp>
        <p:nvSpPr>
          <p:cNvPr id="20" name="Text Box 6">
            <a:extLst>
              <a:ext uri="{FF2B5EF4-FFF2-40B4-BE49-F238E27FC236}">
                <a16:creationId xmlns:a16="http://schemas.microsoft.com/office/drawing/2014/main" id="{70C5E05F-C8B7-25E1-FA1E-92289BDD6B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162" y="1157842"/>
            <a:ext cx="1460130" cy="51475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4000" rIns="108000" bIns="54000"/>
          <a:lstStyle/>
          <a:p>
            <a:pPr>
              <a:spcBef>
                <a:spcPts val="1440"/>
              </a:spcBef>
            </a:pPr>
            <a:r>
              <a:rPr lang="en-US" sz="2400" kern="0" dirty="0">
                <a:solidFill>
                  <a:srgbClr val="002060"/>
                </a:solidFill>
                <a:latin typeface="Tahoma"/>
                <a:cs typeface="Arial"/>
              </a:rPr>
              <a:t>In-band</a:t>
            </a:r>
          </a:p>
          <a:p>
            <a:pPr marL="542926" lvl="1" indent="-268606">
              <a:lnSpc>
                <a:spcPct val="150000"/>
              </a:lnSpc>
              <a:spcBef>
                <a:spcPts val="54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endParaRPr lang="en-US" sz="2880" b="1" dirty="0">
              <a:solidFill>
                <a:srgbClr val="002060"/>
              </a:solidFill>
              <a:ea typeface="PMingLiU" pitchFamily="18" charset="-120"/>
            </a:endParaRPr>
          </a:p>
        </p:txBody>
      </p:sp>
      <p:sp>
        <p:nvSpPr>
          <p:cNvPr id="38" name="Text Box 6">
            <a:extLst>
              <a:ext uri="{FF2B5EF4-FFF2-40B4-BE49-F238E27FC236}">
                <a16:creationId xmlns:a16="http://schemas.microsoft.com/office/drawing/2014/main" id="{C307CAD0-28DD-8024-2F3F-44AF6681AE82}"/>
              </a:ext>
            </a:extLst>
          </p:cNvPr>
          <p:cNvSpPr txBox="1">
            <a:spLocks noChangeArrowheads="1"/>
          </p:cNvSpPr>
          <p:nvPr/>
        </p:nvSpPr>
        <p:spPr bwMode="auto">
          <a:xfrm rot="20687914">
            <a:off x="6589845" y="2311551"/>
            <a:ext cx="1666391" cy="100048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4000" rIns="108000" bIns="54000"/>
          <a:lstStyle/>
          <a:p>
            <a:pPr>
              <a:spcBef>
                <a:spcPts val="1440"/>
              </a:spcBef>
            </a:pPr>
            <a:r>
              <a:rPr lang="en-US" sz="2400" kern="0" dirty="0">
                <a:solidFill>
                  <a:srgbClr val="FF0000"/>
                </a:solidFill>
                <a:latin typeface="Tahoma"/>
                <a:cs typeface="Arial"/>
              </a:rPr>
              <a:t>Ghost </a:t>
            </a:r>
          </a:p>
          <a:p>
            <a:pPr>
              <a:spcBef>
                <a:spcPts val="1440"/>
              </a:spcBef>
            </a:pPr>
            <a:r>
              <a:rPr lang="en-US" sz="2400" kern="0" dirty="0">
                <a:solidFill>
                  <a:srgbClr val="FF0000"/>
                </a:solidFill>
                <a:latin typeface="Tahoma"/>
                <a:cs typeface="Arial"/>
              </a:rPr>
              <a:t>@400nm</a:t>
            </a:r>
          </a:p>
          <a:p>
            <a:pPr marL="542926" lvl="1" indent="-268606">
              <a:lnSpc>
                <a:spcPct val="150000"/>
              </a:lnSpc>
              <a:spcBef>
                <a:spcPts val="54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endParaRPr lang="en-US" sz="2880" b="1" dirty="0">
              <a:solidFill>
                <a:srgbClr val="FF0000"/>
              </a:solidFill>
              <a:ea typeface="PMingLiU" pitchFamily="18" charset="-12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564928C-26F3-5646-2872-F8131A9381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964" t="-18276" r="38811" b="-10944"/>
          <a:stretch/>
        </p:blipFill>
        <p:spPr>
          <a:xfrm>
            <a:off x="8710403" y="5576727"/>
            <a:ext cx="5805841" cy="3097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49701A-D01A-4D8F-CCB6-9C4C4EE666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386" t="-5161"/>
          <a:stretch/>
        </p:blipFill>
        <p:spPr>
          <a:xfrm>
            <a:off x="9820199" y="5846940"/>
            <a:ext cx="4463704" cy="2520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1852398-63CA-65A1-4FE7-2633313EEF58}"/>
              </a:ext>
            </a:extLst>
          </p:cNvPr>
          <p:cNvSpPr txBox="1"/>
          <p:nvPr/>
        </p:nvSpPr>
        <p:spPr>
          <a:xfrm rot="16200000">
            <a:off x="1058934" y="2541904"/>
            <a:ext cx="537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dn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623753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1283" y="6270171"/>
            <a:ext cx="11530940" cy="1642287"/>
          </a:xfrm>
        </p:spPr>
        <p:txBody>
          <a:bodyPr>
            <a:normAutofit/>
          </a:bodyPr>
          <a:lstStyle/>
          <a:p>
            <a:r>
              <a:rPr lang="en-US" sz="2800" dirty="0"/>
              <a:t>LSF: limited wavelengths tested; Most accurate in ghost characterization</a:t>
            </a:r>
          </a:p>
          <a:p>
            <a:r>
              <a:rPr lang="en-US" sz="2800" dirty="0"/>
              <a:t>GLAMR: data in 1-nm step; LFS data Gap filling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7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16032"/>
            <a:ext cx="14009350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Ghost characterization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E188DC-168E-36BF-5522-5AE70F8DF430}"/>
              </a:ext>
            </a:extLst>
          </p:cNvPr>
          <p:cNvSpPr txBox="1"/>
          <p:nvPr/>
        </p:nvSpPr>
        <p:spPr>
          <a:xfrm>
            <a:off x="1682635" y="1177113"/>
            <a:ext cx="6091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5B69F0-B4A7-65F3-25E1-8A0FD8DBD6F2}"/>
              </a:ext>
            </a:extLst>
          </p:cNvPr>
          <p:cNvSpPr txBox="1"/>
          <p:nvPr/>
        </p:nvSpPr>
        <p:spPr>
          <a:xfrm>
            <a:off x="7083000" y="1104145"/>
            <a:ext cx="62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(b)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2ABFAA-1855-6E80-F0EA-985226B66F6C}"/>
              </a:ext>
            </a:extLst>
          </p:cNvPr>
          <p:cNvSpPr txBox="1"/>
          <p:nvPr/>
        </p:nvSpPr>
        <p:spPr>
          <a:xfrm>
            <a:off x="5475087" y="5262472"/>
            <a:ext cx="633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(nm)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68F81E-4D89-13C9-A2DE-DFEA4A265304}"/>
              </a:ext>
            </a:extLst>
          </p:cNvPr>
          <p:cNvSpPr txBox="1"/>
          <p:nvPr/>
        </p:nvSpPr>
        <p:spPr>
          <a:xfrm>
            <a:off x="10878985" y="5262472"/>
            <a:ext cx="633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(nm)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82674C6-3B25-7D82-9E80-812CBAA1F8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321" y="1285252"/>
            <a:ext cx="10531769" cy="45221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59F78B-7960-E546-D1D0-F4347D4D2843}"/>
              </a:ext>
            </a:extLst>
          </p:cNvPr>
          <p:cNvSpPr txBox="1"/>
          <p:nvPr/>
        </p:nvSpPr>
        <p:spPr>
          <a:xfrm>
            <a:off x="1211283" y="7560899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dirty="0"/>
              <a:t>xc wave</a:t>
            </a:r>
            <a:r>
              <a:rPr lang="en-US" sz="1800" dirty="0"/>
              <a:t> = ghost wavelength, xc </a:t>
            </a:r>
            <a:r>
              <a:rPr lang="en-US" sz="1800" dirty="0" err="1"/>
              <a:t>val</a:t>
            </a:r>
            <a:r>
              <a:rPr lang="en-US" sz="1800" dirty="0"/>
              <a:t> = ghost magnitude</a:t>
            </a:r>
          </a:p>
        </p:txBody>
      </p:sp>
    </p:spTree>
    <p:extLst>
      <p:ext uri="{BB962C8B-B14F-4D97-AF65-F5344CB8AC3E}">
        <p14:creationId xmlns:p14="http://schemas.microsoft.com/office/powerpoint/2010/main" val="3954979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8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Crosstalk Map Method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5AA22F-AFDB-5AA2-E3DE-D82692BC4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192" y="1270437"/>
            <a:ext cx="12618720" cy="6180018"/>
          </a:xfrm>
        </p:spPr>
        <p:txBody>
          <a:bodyPr>
            <a:normAutofit/>
          </a:bodyPr>
          <a:lstStyle/>
          <a:p>
            <a:r>
              <a:rPr lang="en-US" b="1" dirty="0"/>
              <a:t>PSF</a:t>
            </a:r>
          </a:p>
          <a:p>
            <a:pPr lvl="1"/>
            <a:r>
              <a:rPr lang="en-US" dirty="0"/>
              <a:t>Determine ghost wavelength and magnitude in LSF and CAL data</a:t>
            </a:r>
          </a:p>
          <a:p>
            <a:pPr lvl="1"/>
            <a:r>
              <a:rPr lang="en-US" dirty="0"/>
              <a:t>Interpolate from measured wavelength to all CCD bands</a:t>
            </a:r>
          </a:p>
          <a:p>
            <a:pPr lvl="1"/>
            <a:r>
              <a:rPr lang="en-US" dirty="0"/>
              <a:t>In LSF-SP data, remove ghost in PSF to create nominal PSF.</a:t>
            </a:r>
          </a:p>
          <a:p>
            <a:pPr lvl="1"/>
            <a:r>
              <a:rPr lang="en-US" dirty="0"/>
              <a:t>For each band, compute modeled nominal PSF by interpolating 2 adjacent nominal PSFs.</a:t>
            </a:r>
          </a:p>
          <a:p>
            <a:pPr lvl="1"/>
            <a:r>
              <a:rPr lang="en-US" dirty="0"/>
              <a:t>Add ghost based on the predicted wavelength and magnitude. </a:t>
            </a:r>
          </a:p>
          <a:p>
            <a:r>
              <a:rPr lang="en-US" b="1" dirty="0"/>
              <a:t>PSF to crosstalk</a:t>
            </a:r>
          </a:p>
          <a:p>
            <a:pPr lvl="1"/>
            <a:r>
              <a:rPr lang="en-US" dirty="0"/>
              <a:t>For each band, compute crosstalk map with sender bands from the same CCD using the modeled PSFs. </a:t>
            </a:r>
          </a:p>
          <a:p>
            <a:pPr lvl="1"/>
            <a:r>
              <a:rPr lang="en-US" dirty="0"/>
              <a:t>Crosstalk map is computed in 0.625nm resolution from 325nm to 890 nm; aggregated to 5nm bands for science data analysis</a:t>
            </a:r>
          </a:p>
        </p:txBody>
      </p:sp>
    </p:spTree>
    <p:extLst>
      <p:ext uri="{BB962C8B-B14F-4D97-AF65-F5344CB8AC3E}">
        <p14:creationId xmlns:p14="http://schemas.microsoft.com/office/powerpoint/2010/main" val="4225546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0473F45B-D3E6-611C-4AEB-F1BEAC4502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4447111"/>
            <a:ext cx="7772400" cy="376257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9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Model PSF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5AA22F-AFDB-5AA2-E3DE-D82692BC4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3471" y="1173711"/>
            <a:ext cx="4316809" cy="6244753"/>
          </a:xfrm>
        </p:spPr>
        <p:txBody>
          <a:bodyPr>
            <a:normAutofit/>
          </a:bodyPr>
          <a:lstStyle/>
          <a:p>
            <a:r>
              <a:rPr lang="en-US" dirty="0"/>
              <a:t>Nominal PSF (Top R): ghost feature removed from measured data.</a:t>
            </a:r>
          </a:p>
          <a:p>
            <a:r>
              <a:rPr lang="en-US" dirty="0"/>
              <a:t>Modeled nominal PSF (Bot L): interpolated from 535 and 555 nm nominal PSF.</a:t>
            </a:r>
          </a:p>
          <a:p>
            <a:r>
              <a:rPr lang="en-US" dirty="0"/>
              <a:t>Modeled PSF (Bot R): Add ghost feature in modeled nominal PSF. 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2ED323A4-FC1E-BBFC-5E61-81F1F095D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871370"/>
            <a:ext cx="7772400" cy="3682213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3873502-8326-80B7-AF0F-DFFAF81FDF1E}"/>
              </a:ext>
            </a:extLst>
          </p:cNvPr>
          <p:cNvCxnSpPr>
            <a:cxnSpLocks/>
          </p:cNvCxnSpPr>
          <p:nvPr/>
        </p:nvCxnSpPr>
        <p:spPr>
          <a:xfrm>
            <a:off x="3247098" y="2396033"/>
            <a:ext cx="2846132" cy="0"/>
          </a:xfrm>
          <a:prstGeom prst="straightConnector1">
            <a:avLst/>
          </a:prstGeom>
          <a:ln w="101600" cmpd="sng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6008D7C-47F4-A194-6886-2520475C4575}"/>
              </a:ext>
            </a:extLst>
          </p:cNvPr>
          <p:cNvCxnSpPr>
            <a:cxnSpLocks/>
          </p:cNvCxnSpPr>
          <p:nvPr/>
        </p:nvCxnSpPr>
        <p:spPr>
          <a:xfrm flipH="1">
            <a:off x="3247098" y="2989741"/>
            <a:ext cx="2702440" cy="2250118"/>
          </a:xfrm>
          <a:prstGeom prst="straightConnector1">
            <a:avLst/>
          </a:prstGeom>
          <a:ln w="101600" cmpd="sng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D181B40-6882-96DB-7794-79CD70AE9F01}"/>
              </a:ext>
            </a:extLst>
          </p:cNvPr>
          <p:cNvCxnSpPr>
            <a:cxnSpLocks/>
          </p:cNvCxnSpPr>
          <p:nvPr/>
        </p:nvCxnSpPr>
        <p:spPr>
          <a:xfrm>
            <a:off x="3423254" y="6039779"/>
            <a:ext cx="2846132" cy="0"/>
          </a:xfrm>
          <a:prstGeom prst="straightConnector1">
            <a:avLst/>
          </a:prstGeom>
          <a:ln w="101600" cmpd="sng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8172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BB0C145-378E-3F39-4F74-89D917292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232" y="1330413"/>
            <a:ext cx="6550134" cy="65162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4FFF5F-FDE7-4963-1972-76678CA3E7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952"/>
          <a:stretch/>
        </p:blipFill>
        <p:spPr>
          <a:xfrm>
            <a:off x="8932426" y="3780861"/>
            <a:ext cx="4888955" cy="419437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10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Crosstalk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5AA22F-AFDB-5AA2-E3DE-D82692BC4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5419" y="1265414"/>
            <a:ext cx="6550134" cy="1906607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Compute crosstalk from modeled PSF</a:t>
            </a:r>
          </a:p>
          <a:p>
            <a:r>
              <a:rPr lang="en-US" dirty="0"/>
              <a:t>2 ghosts in crosstalk vs. 1 ghost in PSF.</a:t>
            </a:r>
          </a:p>
          <a:p>
            <a:r>
              <a:rPr lang="en-US" dirty="0"/>
              <a:t>2 bands send ghosts into the same wavelength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1EF6EB8-3B31-EB75-4C4B-1ACB8785BA82}"/>
              </a:ext>
            </a:extLst>
          </p:cNvPr>
          <p:cNvSpPr txBox="1"/>
          <p:nvPr/>
        </p:nvSpPr>
        <p:spPr>
          <a:xfrm>
            <a:off x="0" y="7612097"/>
            <a:ext cx="1529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Nominal PSF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C0884A2-1DA7-7357-9463-0471B47C9386}"/>
              </a:ext>
            </a:extLst>
          </p:cNvPr>
          <p:cNvCxnSpPr>
            <a:cxnSpLocks/>
          </p:cNvCxnSpPr>
          <p:nvPr/>
        </p:nvCxnSpPr>
        <p:spPr>
          <a:xfrm flipH="1">
            <a:off x="9784080" y="4601511"/>
            <a:ext cx="3244645" cy="0"/>
          </a:xfrm>
          <a:prstGeom prst="straightConnector1">
            <a:avLst/>
          </a:prstGeom>
          <a:ln w="381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47408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11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PSF vs. crosstalk map</a:t>
            </a:r>
          </a:p>
        </p:txBody>
      </p:sp>
      <p:pic>
        <p:nvPicPr>
          <p:cNvPr id="9" name="sl_cal_xc_TV_blue" descr="sl_cal_xc_TV_blue">
            <a:hlinkClick r:id="" action="ppaction://media"/>
            <a:extLst>
              <a:ext uri="{FF2B5EF4-FFF2-40B4-BE49-F238E27FC236}">
                <a16:creationId xmlns:a16="http://schemas.microsoft.com/office/drawing/2014/main" id="{B3965A7E-697A-1CA5-21B2-B13B26524E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811" y="779146"/>
            <a:ext cx="7454263" cy="7454263"/>
          </a:xfrm>
          <a:prstGeom prst="rect">
            <a:avLst/>
          </a:prstGeom>
        </p:spPr>
      </p:pic>
      <p:pic>
        <p:nvPicPr>
          <p:cNvPr id="2" name="pSL_v5_blue">
            <a:hlinkClick r:id="" action="ppaction://media"/>
            <a:extLst>
              <a:ext uri="{FF2B5EF4-FFF2-40B4-BE49-F238E27FC236}">
                <a16:creationId xmlns:a16="http://schemas.microsoft.com/office/drawing/2014/main" id="{19E84889-D153-6694-979D-DEE7E2257EA5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47052" y="789369"/>
            <a:ext cx="7454263" cy="745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4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00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5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Crosstalk map evaluation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5AA22F-AFDB-5AA2-E3DE-D82692BC4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30790" y="6496866"/>
            <a:ext cx="5499960" cy="13641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WL-model = modeled white light PSF</a:t>
            </a:r>
          </a:p>
          <a:p>
            <a:pPr marL="0" indent="0">
              <a:buNone/>
            </a:pPr>
            <a:r>
              <a:rPr lang="en-US" sz="2000" dirty="0"/>
              <a:t>WL-measure = measured white light PSF</a:t>
            </a:r>
          </a:p>
          <a:p>
            <a:pPr marL="0" indent="0">
              <a:buNone/>
            </a:pPr>
            <a:r>
              <a:rPr lang="en-US" sz="2000" dirty="0"/>
              <a:t>GLAMR = monochromatic light PSF.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A0AB58-87DD-554B-4636-7ADC5EDF9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168238"/>
            <a:ext cx="5484691" cy="51945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BB885D-95FF-6610-7727-BAD92352F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769" y="1203921"/>
            <a:ext cx="5347632" cy="51155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9C7A6E-2764-0372-A7F6-721DFCE0A4C0}"/>
              </a:ext>
            </a:extLst>
          </p:cNvPr>
          <p:cNvSpPr txBox="1"/>
          <p:nvPr/>
        </p:nvSpPr>
        <p:spPr>
          <a:xfrm>
            <a:off x="899650" y="6413718"/>
            <a:ext cx="45720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/>
              <a:t>Estimate white light response from modeled PSFs. </a:t>
            </a:r>
          </a:p>
        </p:txBody>
      </p:sp>
    </p:spTree>
    <p:extLst>
      <p:ext uri="{BB962C8B-B14F-4D97-AF65-F5344CB8AC3E}">
        <p14:creationId xmlns:p14="http://schemas.microsoft.com/office/powerpoint/2010/main" val="31129954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Summary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B5AA22F-AFDB-5AA2-E3DE-D82692BC43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192" y="1270437"/>
            <a:ext cx="12618720" cy="6180018"/>
          </a:xfrm>
        </p:spPr>
        <p:txBody>
          <a:bodyPr>
            <a:normAutofit/>
          </a:bodyPr>
          <a:lstStyle/>
          <a:p>
            <a:r>
              <a:rPr lang="en-US" dirty="0"/>
              <a:t>The crosstalk of the OCI blue CCD bands has a ghost feature. </a:t>
            </a:r>
          </a:p>
          <a:p>
            <a:r>
              <a:rPr lang="en-US" dirty="0"/>
              <a:t>The crosstalk including ghost feature were characterized using high-contrast scene (LSF), and broad source calibration (CAL-GLAMR) data.</a:t>
            </a:r>
          </a:p>
          <a:p>
            <a:r>
              <a:rPr lang="en-US" dirty="0"/>
              <a:t>The ghost has a spatially continuous impact up to +- 15 pixels from the source; impact can not be mitigated by typical cloud mask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2060"/>
                </a:solidFill>
              </a:rPr>
              <a:t>On-going:</a:t>
            </a:r>
          </a:p>
          <a:p>
            <a:r>
              <a:rPr lang="en-US" i="1" dirty="0">
                <a:solidFill>
                  <a:srgbClr val="002060"/>
                </a:solidFill>
              </a:rPr>
              <a:t>New ghost feature discovered in red CCD bands (impact a few bands ~880 nm from sources ~910 nm); characterization underway. </a:t>
            </a:r>
          </a:p>
          <a:p>
            <a:r>
              <a:rPr lang="en-US" i="1" dirty="0">
                <a:solidFill>
                  <a:srgbClr val="002060"/>
                </a:solidFill>
              </a:rPr>
              <a:t>implement crosstalk correction in L1B processing: </a:t>
            </a:r>
          </a:p>
          <a:p>
            <a:pPr lvl="1"/>
            <a:r>
              <a:rPr lang="en-US" i="1" dirty="0">
                <a:solidFill>
                  <a:srgbClr val="002060"/>
                </a:solidFill>
              </a:rPr>
              <a:t>Crosstalk maps -&gt; crosstalk correction LUT; </a:t>
            </a:r>
          </a:p>
        </p:txBody>
      </p:sp>
    </p:spTree>
    <p:extLst>
      <p:ext uri="{BB962C8B-B14F-4D97-AF65-F5344CB8AC3E}">
        <p14:creationId xmlns:p14="http://schemas.microsoft.com/office/powerpoint/2010/main" val="86890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B960FB-8DD2-114F-B739-467B34511B37}"/>
              </a:ext>
            </a:extLst>
          </p:cNvPr>
          <p:cNvSpPr txBox="1"/>
          <p:nvPr/>
        </p:nvSpPr>
        <p:spPr>
          <a:xfrm>
            <a:off x="1142373" y="1202498"/>
            <a:ext cx="3418308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640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2066012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921" y="6311640"/>
            <a:ext cx="13578840" cy="1128757"/>
          </a:xfrm>
        </p:spPr>
        <p:txBody>
          <a:bodyPr>
            <a:normAutofit/>
          </a:bodyPr>
          <a:lstStyle/>
          <a:p>
            <a:r>
              <a:rPr lang="en-US" sz="2880" dirty="0"/>
              <a:t>ghost wavelength (Left) and magnitude (Right)</a:t>
            </a:r>
          </a:p>
          <a:p>
            <a:r>
              <a:rPr lang="en-US" sz="2880" dirty="0"/>
              <a:t>Black: model, red: FU1 data</a:t>
            </a:r>
          </a:p>
          <a:p>
            <a:endParaRPr lang="en-US" sz="288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15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160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16032"/>
            <a:ext cx="14009350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FU1 measured vs. model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39C9CD-1D56-372E-63FD-3E75E6C5F9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314" y="1253310"/>
            <a:ext cx="11033760" cy="478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09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AEB78E-5FC2-66EF-C064-668ABF28A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812" y="298173"/>
            <a:ext cx="7981429" cy="7294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381740C-72C6-3E72-AC7A-2E351995F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23924"/>
            <a:ext cx="14630400" cy="303364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BCBAA92B-DB5B-B04D-B62D-F67AA539D738}"/>
              </a:ext>
            </a:extLst>
          </p:cNvPr>
          <p:cNvCxnSpPr>
            <a:cxnSpLocks/>
          </p:cNvCxnSpPr>
          <p:nvPr/>
        </p:nvCxnSpPr>
        <p:spPr>
          <a:xfrm>
            <a:off x="4028371" y="1142372"/>
            <a:ext cx="5035462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6">
            <a:extLst>
              <a:ext uri="{FF2B5EF4-FFF2-40B4-BE49-F238E27FC236}">
                <a16:creationId xmlns:a16="http://schemas.microsoft.com/office/drawing/2014/main" id="{19D69C26-922C-3E4A-46BE-C80CD51486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4083" y="801504"/>
            <a:ext cx="4725562" cy="662659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8000" tIns="54000" rIns="108000" bIns="54000"/>
          <a:lstStyle/>
          <a:p>
            <a:pPr marL="411480" indent="-411480">
              <a:spcBef>
                <a:spcPts val="1440"/>
              </a:spcBef>
              <a:buFont typeface="Arial" panose="020B0604020202020204" pitchFamily="34" charset="0"/>
              <a:buChar char="•"/>
            </a:pPr>
            <a:r>
              <a:rPr lang="en-US" sz="2880" kern="0" dirty="0">
                <a:solidFill>
                  <a:srgbClr val="000000"/>
                </a:solidFill>
                <a:latin typeface="Tahoma"/>
                <a:cs typeface="Arial"/>
              </a:rPr>
              <a:t>Smaller width@95% max, used to identify ghost</a:t>
            </a:r>
          </a:p>
          <a:p>
            <a:pPr marL="411480" indent="-411480">
              <a:spcBef>
                <a:spcPts val="1440"/>
              </a:spcBef>
              <a:buFont typeface="Arial" panose="020B0604020202020204" pitchFamily="34" charset="0"/>
              <a:buChar char="•"/>
            </a:pPr>
            <a:r>
              <a:rPr lang="en-US" sz="2880" kern="0" dirty="0">
                <a:solidFill>
                  <a:srgbClr val="000000"/>
                </a:solidFill>
                <a:latin typeface="Tahoma"/>
                <a:cs typeface="Arial"/>
              </a:rPr>
              <a:t>Ghost signal is the convolution of source and TDI pixels</a:t>
            </a:r>
          </a:p>
          <a:p>
            <a:pPr marL="542926" lvl="1" indent="-268606">
              <a:lnSpc>
                <a:spcPct val="150000"/>
              </a:lnSpc>
              <a:spcBef>
                <a:spcPts val="54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endParaRPr lang="en-US" sz="2880" b="1" dirty="0">
              <a:solidFill>
                <a:srgbClr val="000000"/>
              </a:solidFill>
              <a:ea typeface="PMingLiU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80393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A8D02A43-B465-4169-8FE0-AB85BF8C22FF}"/>
              </a:ext>
            </a:extLst>
          </p:cNvPr>
          <p:cNvSpPr txBox="1"/>
          <p:nvPr/>
        </p:nvSpPr>
        <p:spPr>
          <a:xfrm>
            <a:off x="1189212" y="6287456"/>
            <a:ext cx="530936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09728" tIns="54864" rIns="109728" bIns="54864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80" dirty="0">
                <a:cs typeface="Calibri"/>
              </a:rPr>
              <a:t>LSF-7SP @ 360nm (cds8x1)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A7FDCE-C77F-9B5B-630C-CC701F733D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9642"/>
            <a:ext cx="7193280" cy="52120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BDE7DBD-1604-AFF2-A8A7-8FA6BC20F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488" y="214080"/>
            <a:ext cx="7238261" cy="234819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22765D-BADC-F4B0-4AA4-14363D6C8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3283" y="5426670"/>
            <a:ext cx="7335092" cy="22755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16BEC3-8019-7149-2077-7D5D4747B9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1698" y="2903782"/>
            <a:ext cx="7238260" cy="22755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3F1B24-360A-0224-E652-9F660F0246AF}"/>
              </a:ext>
            </a:extLst>
          </p:cNvPr>
          <p:cNvSpPr txBox="1"/>
          <p:nvPr/>
        </p:nvSpPr>
        <p:spPr>
          <a:xfrm>
            <a:off x="11587409" y="819233"/>
            <a:ext cx="1810960" cy="89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92" dirty="0">
                <a:solidFill>
                  <a:srgbClr val="C00000"/>
                </a:solidFill>
              </a:rPr>
              <a:t>OOB + ghost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6870D6-E8C5-CED0-69D0-9BFA773773E1}"/>
              </a:ext>
            </a:extLst>
          </p:cNvPr>
          <p:cNvSpPr txBox="1"/>
          <p:nvPr/>
        </p:nvSpPr>
        <p:spPr>
          <a:xfrm>
            <a:off x="11630230" y="5953256"/>
            <a:ext cx="1810960" cy="89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92" dirty="0">
                <a:solidFill>
                  <a:srgbClr val="C00000"/>
                </a:solidFill>
              </a:rPr>
              <a:t>OOB + ghost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BB6EAE-C733-D68C-5CEE-726D056756CA}"/>
              </a:ext>
            </a:extLst>
          </p:cNvPr>
          <p:cNvSpPr txBox="1"/>
          <p:nvPr/>
        </p:nvSpPr>
        <p:spPr>
          <a:xfrm>
            <a:off x="11489279" y="3966572"/>
            <a:ext cx="1810960" cy="491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92" dirty="0">
                <a:solidFill>
                  <a:srgbClr val="C00000"/>
                </a:solidFill>
              </a:rPr>
              <a:t>OOB</a:t>
            </a:r>
          </a:p>
        </p:txBody>
      </p:sp>
    </p:spTree>
    <p:extLst>
      <p:ext uri="{BB962C8B-B14F-4D97-AF65-F5344CB8AC3E}">
        <p14:creationId xmlns:p14="http://schemas.microsoft.com/office/powerpoint/2010/main" val="2773348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0C7DEC-AC32-7375-D327-26AA485843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880" y="911261"/>
            <a:ext cx="5120640" cy="483108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161" y="6413572"/>
            <a:ext cx="11521441" cy="1036883"/>
          </a:xfrm>
        </p:spPr>
        <p:txBody>
          <a:bodyPr>
            <a:noAutofit/>
          </a:bodyPr>
          <a:lstStyle/>
          <a:p>
            <a:r>
              <a:rPr lang="en-US" sz="2400" dirty="0"/>
              <a:t>Higher straylight/crosstalk at lower wavelengths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LSF-SP GLAMR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F73667-BABA-FB6F-7F42-063C49BC6E5A}"/>
              </a:ext>
            </a:extLst>
          </p:cNvPr>
          <p:cNvSpPr txBox="1"/>
          <p:nvPr/>
        </p:nvSpPr>
        <p:spPr>
          <a:xfrm rot="1139646">
            <a:off x="5303157" y="5431313"/>
            <a:ext cx="883896" cy="4912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92" dirty="0"/>
              <a:t>wave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A3D4E2-AEA9-8156-78D2-B54DBC7F056D}"/>
              </a:ext>
            </a:extLst>
          </p:cNvPr>
          <p:cNvSpPr txBox="1"/>
          <p:nvPr/>
        </p:nvSpPr>
        <p:spPr>
          <a:xfrm rot="21314177">
            <a:off x="7588422" y="5633902"/>
            <a:ext cx="813877" cy="4912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92" dirty="0"/>
              <a:t>pixel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70BF064-9A5E-81C0-8709-1C2993EBA9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4520" y="995555"/>
            <a:ext cx="5135880" cy="48463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C52CC8-BCC3-6390-F360-5DC39563B4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30" y="958408"/>
            <a:ext cx="5181600" cy="4846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456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16ADA1-3851-914F-9679-72770042CA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881" y="6660527"/>
            <a:ext cx="11521441" cy="1517122"/>
          </a:xfrm>
        </p:spPr>
        <p:txBody>
          <a:bodyPr>
            <a:noAutofit/>
          </a:bodyPr>
          <a:lstStyle/>
          <a:p>
            <a:r>
              <a:rPr lang="en-US" sz="2400" dirty="0"/>
              <a:t>Higher straylight/crosstalk at lower wavelengths</a:t>
            </a:r>
          </a:p>
          <a:p>
            <a:r>
              <a:rPr lang="en-US" sz="2400" dirty="0"/>
              <a:t>Interpolate CCD straylight from GLAMR measured wavelengths. </a:t>
            </a:r>
          </a:p>
          <a:p>
            <a:r>
              <a:rPr lang="en-US" sz="2400" dirty="0"/>
              <a:t>475 nm measured vs. interpolated (linear)</a:t>
            </a:r>
            <a:endParaRPr lang="en-US" sz="1920" dirty="0"/>
          </a:p>
          <a:p>
            <a:endParaRPr lang="en-US" sz="24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534A23-0BC9-7543-A635-7416D2B88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0F2C5-F04A-0947-97B8-49EF98F7A057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5" name="Group 2">
            <a:extLst>
              <a:ext uri="{FF2B5EF4-FFF2-40B4-BE49-F238E27FC236}">
                <a16:creationId xmlns:a16="http://schemas.microsoft.com/office/drawing/2014/main" id="{8A304AC2-5105-CA49-B146-C6FD224BF477}"/>
              </a:ext>
            </a:extLst>
          </p:cNvPr>
          <p:cNvGrpSpPr>
            <a:grpSpLocks/>
          </p:cNvGrpSpPr>
          <p:nvPr/>
        </p:nvGrpSpPr>
        <p:grpSpPr bwMode="auto">
          <a:xfrm>
            <a:off x="403411" y="779146"/>
            <a:ext cx="14006458" cy="92224"/>
            <a:chOff x="432" y="409"/>
            <a:chExt cx="4844" cy="44"/>
          </a:xfrm>
        </p:grpSpPr>
        <p:sp>
          <p:nvSpPr>
            <p:cNvPr id="16" name="Line 3">
              <a:extLst>
                <a:ext uri="{FF2B5EF4-FFF2-40B4-BE49-F238E27FC236}">
                  <a16:creationId xmlns:a16="http://schemas.microsoft.com/office/drawing/2014/main" id="{80320DFF-4331-FC41-80E2-680D019AB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09"/>
              <a:ext cx="4845" cy="1"/>
            </a:xfrm>
            <a:prstGeom prst="line">
              <a:avLst/>
            </a:prstGeom>
            <a:noFill/>
            <a:ln w="507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  <p:sp>
          <p:nvSpPr>
            <p:cNvPr id="17" name="Line 4">
              <a:extLst>
                <a:ext uri="{FF2B5EF4-FFF2-40B4-BE49-F238E27FC236}">
                  <a16:creationId xmlns:a16="http://schemas.microsoft.com/office/drawing/2014/main" id="{D569ECE6-080D-0242-AB5D-A39EFCE16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" y="453"/>
              <a:ext cx="4845" cy="1"/>
            </a:xfrm>
            <a:prstGeom prst="line">
              <a:avLst/>
            </a:prstGeom>
            <a:noFill/>
            <a:ln w="255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sz="2592"/>
            </a:p>
          </p:txBody>
        </p:sp>
      </p:grpSp>
      <p:sp>
        <p:nvSpPr>
          <p:cNvPr id="18" name="Text Box 5">
            <a:extLst>
              <a:ext uri="{FF2B5EF4-FFF2-40B4-BE49-F238E27FC236}">
                <a16:creationId xmlns:a16="http://schemas.microsoft.com/office/drawing/2014/main" id="{48509FB5-8AB0-A54D-81E9-4CDA9581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411" y="51952"/>
            <a:ext cx="13620281" cy="731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108000" tIns="56160" rIns="108000" bIns="56160">
            <a:spAutoFit/>
          </a:bodyPr>
          <a:lstStyle/>
          <a:p>
            <a:pPr algn="ctr">
              <a:lnSpc>
                <a:spcPct val="93000"/>
              </a:lnSpc>
              <a:spcBef>
                <a:spcPts val="1050"/>
              </a:spcBef>
              <a:buClr>
                <a:srgbClr val="000000"/>
              </a:buClr>
              <a:buSzPct val="100000"/>
              <a:tabLst>
                <a:tab pos="0" algn="l"/>
                <a:tab pos="548640" algn="l"/>
                <a:tab pos="1097280" algn="l"/>
                <a:tab pos="1645920" algn="l"/>
                <a:tab pos="2194560" algn="l"/>
                <a:tab pos="2743200" algn="l"/>
                <a:tab pos="3291840" algn="l"/>
                <a:tab pos="3840480" algn="l"/>
                <a:tab pos="4389120" algn="l"/>
                <a:tab pos="4937760" algn="l"/>
                <a:tab pos="5486400" algn="l"/>
                <a:tab pos="6035040" algn="l"/>
                <a:tab pos="6583680" algn="l"/>
                <a:tab pos="7132320" algn="l"/>
                <a:tab pos="7680960" algn="l"/>
                <a:tab pos="8229600" algn="l"/>
                <a:tab pos="8778240" algn="l"/>
                <a:tab pos="9326880" algn="l"/>
                <a:tab pos="9875520" algn="l"/>
                <a:tab pos="10424160" algn="l"/>
                <a:tab pos="10972800" algn="l"/>
              </a:tabLst>
            </a:pPr>
            <a:r>
              <a:rPr lang="en-US" sz="4320" b="1" i="1" dirty="0">
                <a:solidFill>
                  <a:srgbClr val="333399"/>
                </a:solidFill>
              </a:rPr>
              <a:t>LSF-SP GLAMR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6F9CEF-64AE-F1B0-9D87-C310F2281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6192" y="1096350"/>
            <a:ext cx="11094720" cy="48463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99E41B-ACBA-2E64-D71E-F3A5D8913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2712" y="6147386"/>
            <a:ext cx="5821680" cy="28956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EB8A9B1-0074-FC64-D183-9E0986438F3D}"/>
              </a:ext>
            </a:extLst>
          </p:cNvPr>
          <p:cNvCxnSpPr>
            <a:cxnSpLocks/>
          </p:cNvCxnSpPr>
          <p:nvPr/>
        </p:nvCxnSpPr>
        <p:spPr>
          <a:xfrm>
            <a:off x="4089863" y="1453539"/>
            <a:ext cx="0" cy="387610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B5F0691-384E-5CF7-77FD-90FD98B59BBE}"/>
              </a:ext>
            </a:extLst>
          </p:cNvPr>
          <p:cNvCxnSpPr>
            <a:cxnSpLocks/>
          </p:cNvCxnSpPr>
          <p:nvPr/>
        </p:nvCxnSpPr>
        <p:spPr>
          <a:xfrm>
            <a:off x="5270269" y="1439289"/>
            <a:ext cx="0" cy="387610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3C11B58-EEDD-7F9D-553F-C39F7F071BC6}"/>
              </a:ext>
            </a:extLst>
          </p:cNvPr>
          <p:cNvCxnSpPr>
            <a:cxnSpLocks/>
          </p:cNvCxnSpPr>
          <p:nvPr/>
        </p:nvCxnSpPr>
        <p:spPr>
          <a:xfrm>
            <a:off x="9471755" y="1453539"/>
            <a:ext cx="0" cy="387610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3762174-7B1C-5C31-BF94-267C0323705F}"/>
              </a:ext>
            </a:extLst>
          </p:cNvPr>
          <p:cNvCxnSpPr>
            <a:cxnSpLocks/>
          </p:cNvCxnSpPr>
          <p:nvPr/>
        </p:nvCxnSpPr>
        <p:spPr>
          <a:xfrm>
            <a:off x="11407439" y="1453539"/>
            <a:ext cx="0" cy="3876106"/>
          </a:xfrm>
          <a:prstGeom prst="line">
            <a:avLst/>
          </a:prstGeom>
          <a:ln w="254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5072802-051C-A919-6DE3-B7F328DEB230}"/>
              </a:ext>
            </a:extLst>
          </p:cNvPr>
          <p:cNvCxnSpPr/>
          <p:nvPr/>
        </p:nvCxnSpPr>
        <p:spPr>
          <a:xfrm>
            <a:off x="11407440" y="3189713"/>
            <a:ext cx="919148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24B1FAF-EB19-AD46-46F5-544DC3803635}"/>
              </a:ext>
            </a:extLst>
          </p:cNvPr>
          <p:cNvCxnSpPr>
            <a:cxnSpLocks/>
          </p:cNvCxnSpPr>
          <p:nvPr/>
        </p:nvCxnSpPr>
        <p:spPr>
          <a:xfrm flipH="1">
            <a:off x="8554979" y="3203963"/>
            <a:ext cx="916776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94D9A916-22A5-6759-D5FD-30E95BAC4C28}"/>
              </a:ext>
            </a:extLst>
          </p:cNvPr>
          <p:cNvSpPr txBox="1"/>
          <p:nvPr/>
        </p:nvSpPr>
        <p:spPr>
          <a:xfrm>
            <a:off x="11584921" y="2302325"/>
            <a:ext cx="1224694" cy="89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92" dirty="0">
                <a:solidFill>
                  <a:srgbClr val="0070C0"/>
                </a:solidFill>
              </a:rPr>
              <a:t>Area of</a:t>
            </a:r>
          </a:p>
          <a:p>
            <a:r>
              <a:rPr lang="en-US" sz="2592" dirty="0">
                <a:solidFill>
                  <a:srgbClr val="0070C0"/>
                </a:solidFill>
              </a:rPr>
              <a:t>Interest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FBFBFD5-4882-4E86-7C81-9F9D2F8BE3BD}"/>
              </a:ext>
            </a:extLst>
          </p:cNvPr>
          <p:cNvCxnSpPr/>
          <p:nvPr/>
        </p:nvCxnSpPr>
        <p:spPr>
          <a:xfrm>
            <a:off x="5298781" y="2916581"/>
            <a:ext cx="919148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6257FF2-2E39-2C10-775C-40E316A1F600}"/>
              </a:ext>
            </a:extLst>
          </p:cNvPr>
          <p:cNvCxnSpPr>
            <a:cxnSpLocks/>
          </p:cNvCxnSpPr>
          <p:nvPr/>
        </p:nvCxnSpPr>
        <p:spPr>
          <a:xfrm flipH="1">
            <a:off x="3173087" y="2930831"/>
            <a:ext cx="916776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C7C1D83-A91F-4DA4-48DA-4696C7AFF72E}"/>
              </a:ext>
            </a:extLst>
          </p:cNvPr>
          <p:cNvSpPr txBox="1"/>
          <p:nvPr/>
        </p:nvSpPr>
        <p:spPr>
          <a:xfrm>
            <a:off x="2497106" y="2000971"/>
            <a:ext cx="1224694" cy="890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92" dirty="0">
                <a:solidFill>
                  <a:srgbClr val="0070C0"/>
                </a:solidFill>
              </a:rPr>
              <a:t>Area of</a:t>
            </a:r>
          </a:p>
          <a:p>
            <a:r>
              <a:rPr lang="en-US" sz="2592" dirty="0">
                <a:solidFill>
                  <a:srgbClr val="0070C0"/>
                </a:solidFill>
              </a:rPr>
              <a:t>Interest</a:t>
            </a:r>
          </a:p>
        </p:txBody>
      </p:sp>
    </p:spTree>
    <p:extLst>
      <p:ext uri="{BB962C8B-B14F-4D97-AF65-F5344CB8AC3E}">
        <p14:creationId xmlns:p14="http://schemas.microsoft.com/office/powerpoint/2010/main" val="3973857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28276</TotalTime>
  <Words>947</Words>
  <Application>Microsoft Macintosh PowerPoint</Application>
  <PresentationFormat>Custom</PresentationFormat>
  <Paragraphs>175</Paragraphs>
  <Slides>19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Tahoma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Shihyan Lee</cp:lastModifiedBy>
  <cp:revision>513</cp:revision>
  <dcterms:created xsi:type="dcterms:W3CDTF">2020-03-16T17:03:41Z</dcterms:created>
  <dcterms:modified xsi:type="dcterms:W3CDTF">2023-08-31T12:47:55Z</dcterms:modified>
</cp:coreProperties>
</file>