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2C7854-2AD8-4E4C-B8F8-CFB2A5939168}" v="40" dt="2023-09-01T12:54:25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2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F15B9A46-D040-F143-A232-78C8E7CB76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9808" y="2941824"/>
            <a:ext cx="5797548" cy="646319"/>
          </a:xfrm>
        </p:spPr>
        <p:txBody>
          <a:bodyPr>
            <a:sp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96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5" indent="0" algn="ctr">
              <a:buNone/>
              <a:defRPr sz="1600"/>
            </a:lvl4pPr>
            <a:lvl5pPr marL="1828781" indent="0" algn="ctr">
              <a:buNone/>
              <a:defRPr sz="1600"/>
            </a:lvl5pPr>
            <a:lvl6pPr marL="2285977" indent="0" algn="ctr">
              <a:buNone/>
              <a:defRPr sz="1600"/>
            </a:lvl6pPr>
            <a:lvl7pPr marL="2743171" indent="0" algn="ctr">
              <a:buNone/>
              <a:defRPr sz="1600"/>
            </a:lvl7pPr>
            <a:lvl8pPr marL="3200367" indent="0" algn="ctr">
              <a:buNone/>
              <a:defRPr sz="1600"/>
            </a:lvl8pPr>
            <a:lvl9pPr marL="3657561" indent="0" algn="ctr">
              <a:buNone/>
              <a:defRPr sz="1600"/>
            </a:lvl9pPr>
          </a:lstStyle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0494" y="304801"/>
            <a:ext cx="1061473" cy="8404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89A09A-1C74-1941-BEE7-69675BFA88A6}"/>
              </a:ext>
            </a:extLst>
          </p:cNvPr>
          <p:cNvSpPr txBox="1"/>
          <p:nvPr userDrawn="1"/>
        </p:nvSpPr>
        <p:spPr>
          <a:xfrm>
            <a:off x="280035" y="651205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Aeronautics and Space Administration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1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6" y="103188"/>
            <a:ext cx="10750549" cy="742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84984" y="6492877"/>
            <a:ext cx="78105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6FB039-0212-4C45-B187-7CCA88D0B4A2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FEBAE2-28B9-A64E-A77A-A80BF52E8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1" y="6498851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B1D31CE-42A5-AD4C-BCED-C6BE830D0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Pre-PMR – Technical Integration Office</a:t>
            </a:r>
          </a:p>
        </p:txBody>
      </p:sp>
    </p:spTree>
    <p:extLst>
      <p:ext uri="{BB962C8B-B14F-4D97-AF65-F5344CB8AC3E}">
        <p14:creationId xmlns:p14="http://schemas.microsoft.com/office/powerpoint/2010/main" val="426570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C09CCB4-D81E-D048-81BB-783971387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4" y="6492877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6FB039-0212-4C45-B187-7CCA88D0B4A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6C0EA3A-F6D9-A243-97A1-8DB89D98C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1" y="6498851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F7FD8B0-4C7F-C84B-9388-5253D937C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Pre-PMR – Technical Integration Office</a:t>
            </a:r>
          </a:p>
        </p:txBody>
      </p:sp>
    </p:spTree>
    <p:extLst>
      <p:ext uri="{BB962C8B-B14F-4D97-AF65-F5344CB8AC3E}">
        <p14:creationId xmlns:p14="http://schemas.microsoft.com/office/powerpoint/2010/main" val="450269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6077EE2-CC38-B24A-A862-8A9996BFB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50" y="1141821"/>
            <a:ext cx="9968527" cy="22871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02725AD-631D-A640-A146-C03570AF8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4" y="6492877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6FB039-0212-4C45-B187-7CCA88D0B4A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10695A3-ED17-C141-9C1B-82EAF588D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1" y="6498851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D3AC661-95B8-A34B-928E-62DC2915D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Pre-PMR – Technical Integration Office</a:t>
            </a:r>
          </a:p>
        </p:txBody>
      </p:sp>
      <p:pic>
        <p:nvPicPr>
          <p:cNvPr id="14" name="Picture 67" descr="NASA insignia RGB">
            <a:extLst>
              <a:ext uri="{FF2B5EF4-FFF2-40B4-BE49-F238E27FC236}">
                <a16:creationId xmlns:a16="http://schemas.microsoft.com/office/drawing/2014/main" id="{6293E4DA-A0BA-DE49-8110-3C530E14AA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67238" y="107348"/>
            <a:ext cx="858642" cy="69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043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2A29448-E6D6-DA46-83FA-0E0E2EAC2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4" y="6492877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6FB039-0212-4C45-B187-7CCA88D0B4A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A3C2329-87FC-E841-B01F-93140DAC3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1" y="6498851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5B846B5-289A-0542-ABD5-F5BC16E38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Pre-PMR – Technical Integration Office</a:t>
            </a:r>
          </a:p>
        </p:txBody>
      </p:sp>
    </p:spTree>
    <p:extLst>
      <p:ext uri="{BB962C8B-B14F-4D97-AF65-F5344CB8AC3E}">
        <p14:creationId xmlns:p14="http://schemas.microsoft.com/office/powerpoint/2010/main" val="419059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C7D9-9E65-4E77-A2C6-0749728D7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E3C95E-B668-499A-A3BA-83D9351D3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1308D-036B-4D3C-8050-8223F97F5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5887B-0C95-4CAF-A8C9-F309C5544AB8}" type="datetimeFigureOut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9/1/2023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DC233-4FD4-4349-89C1-0AD037DF7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D4547-3C41-4A3D-BC88-11FE909C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60470-0B22-4575-A021-0E5C58F129D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8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20226"/>
            <a:ext cx="10344149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3401" y="1545582"/>
            <a:ext cx="11125198" cy="4602806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9,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A6FC3-8F56-4157-ABDC-B4F43D71E4B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247E93-C15A-4596-9FA3-0E8733A7E3DD}"/>
              </a:ext>
            </a:extLst>
          </p:cNvPr>
          <p:cNvSpPr/>
          <p:nvPr userDrawn="1"/>
        </p:nvSpPr>
        <p:spPr>
          <a:xfrm>
            <a:off x="0" y="0"/>
            <a:ext cx="12192000" cy="2571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28513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lass, porcelain&#10;&#10;Description automatically generated">
            <a:extLst>
              <a:ext uri="{FF2B5EF4-FFF2-40B4-BE49-F238E27FC236}">
                <a16:creationId xmlns:a16="http://schemas.microsoft.com/office/drawing/2014/main" id="{C52C4083-CE3D-4BAA-98C5-09D91E23A8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60" y="103188"/>
            <a:ext cx="9594016" cy="668949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E60810-BCDB-4EB6-867D-77056AAEF5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6FB039-0212-4C45-B187-7CCA88D0B4A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9DA51-6C54-46BB-A811-DE2643E2C88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C0F8F-63B6-47AC-967F-E1F6E90567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Pre-PMR – Technical Integration Office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32FA42-1E36-4213-87A3-5B10782CF6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14"/>
            <a:ext cx="12192000" cy="67926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98AEF3-8C11-43C9-9250-7A33ECEF7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36" y="39292"/>
            <a:ext cx="3932764" cy="259646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074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BACD0F-84EC-4255-A36D-486BF0D8525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27225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1059180"/>
            <a:ext cx="5386917" cy="55479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059180"/>
            <a:ext cx="5389033" cy="55479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69169" y="6731001"/>
            <a:ext cx="5820833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1CDFA-CEC6-4992-A8BB-4E304AB102D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255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clothing, person, text&#10;&#10;Description automatically generated">
            <a:extLst>
              <a:ext uri="{FF2B5EF4-FFF2-40B4-BE49-F238E27FC236}">
                <a16:creationId xmlns:a16="http://schemas.microsoft.com/office/drawing/2014/main" id="{4B277715-E97F-400B-ABA8-D6FB18D220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9727" t="38117" r="1049" b="2149"/>
          <a:stretch/>
        </p:blipFill>
        <p:spPr>
          <a:xfrm>
            <a:off x="940748" y="895995"/>
            <a:ext cx="10497713" cy="596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93357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34436" y="103188"/>
            <a:ext cx="10750549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5967" y="1141820"/>
            <a:ext cx="11540068" cy="525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67" descr="NASA insignia RGB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3246" y="103190"/>
            <a:ext cx="858642" cy="69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98B4A42-F73B-024C-A325-D7233F41E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4" y="6492877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6FB039-0212-4C45-B187-7CCA88D0B4A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C01E3AD-6AF9-8A49-BA15-3243292F0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1" y="6498851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FB52795-979A-3E44-BC7D-2366EA97F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Pre-PMR – Technical Integration Office</a:t>
            </a:r>
          </a:p>
        </p:txBody>
      </p:sp>
    </p:spTree>
    <p:extLst>
      <p:ext uri="{BB962C8B-B14F-4D97-AF65-F5344CB8AC3E}">
        <p14:creationId xmlns:p14="http://schemas.microsoft.com/office/powerpoint/2010/main" val="19010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142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142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defTabSz="457142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defTabSz="457142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defTabSz="457142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142" algn="ctr" defTabSz="45714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284" algn="ctr" defTabSz="45714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426" algn="ctr" defTabSz="45714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567" algn="ctr" defTabSz="457142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0" indent="0" algn="l" defTabSz="457142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18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742855" indent="-285713" algn="l" defTabSz="457142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2855" indent="-228570" algn="l" defTabSz="457142" rtl="0" eaLnBrk="1" fontAlgn="base" hangingPunct="1">
        <a:spcBef>
          <a:spcPct val="20000"/>
        </a:spcBef>
        <a:spcAft>
          <a:spcPct val="0"/>
        </a:spcAft>
        <a:buFont typeface="System Font Regular"/>
        <a:buChar char="-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599996" indent="-228570" algn="l" defTabSz="457142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137" indent="-228570" algn="l" defTabSz="457142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280" indent="-228570" algn="l" defTabSz="45714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2" indent="-228570" algn="l" defTabSz="45714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3" indent="-228570" algn="l" defTabSz="45714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05" indent="-228570" algn="l" defTabSz="45714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2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4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6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7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8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0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3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4" algn="l" defTabSz="4571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6AEECB-5457-2FF0-14F9-6855AD83C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36" y="279400"/>
            <a:ext cx="4085164" cy="1583267"/>
          </a:xfrm>
        </p:spPr>
        <p:txBody>
          <a:bodyPr/>
          <a:lstStyle/>
          <a:p>
            <a:r>
              <a:rPr lang="en-US" dirty="0">
                <a:latin typeface="+mn-lt"/>
              </a:rPr>
              <a:t>Logistics Carriers &amp; Support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4581C0-16A7-906A-04AA-EFD975BF88DF}"/>
              </a:ext>
            </a:extLst>
          </p:cNvPr>
          <p:cNvSpPr txBox="1"/>
          <p:nvPr/>
        </p:nvSpPr>
        <p:spPr>
          <a:xfrm>
            <a:off x="9596438" y="6380922"/>
            <a:ext cx="2595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Concept Illustrations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B2062F-418F-2E86-ECB8-46BA168406AC}"/>
              </a:ext>
            </a:extLst>
          </p:cNvPr>
          <p:cNvSpPr txBox="1"/>
          <p:nvPr/>
        </p:nvSpPr>
        <p:spPr>
          <a:xfrm>
            <a:off x="9101667" y="5104309"/>
            <a:ext cx="431800" cy="215444"/>
          </a:xfrm>
          <a:prstGeom prst="rect">
            <a:avLst/>
          </a:prstGeom>
          <a:solidFill>
            <a:srgbClr val="FFFEE9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B98ACD-9744-3271-7CC1-495ABEA02364}"/>
              </a:ext>
            </a:extLst>
          </p:cNvPr>
          <p:cNvSpPr txBox="1"/>
          <p:nvPr/>
        </p:nvSpPr>
        <p:spPr>
          <a:xfrm>
            <a:off x="0" y="6488668"/>
            <a:ext cx="1482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Image: NASA</a:t>
            </a:r>
            <a:endParaRPr lang="en-US" sz="1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D753CB-28FD-0CFA-AF4A-B9A776B1C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1544"/>
            <a:ext cx="12192000" cy="59364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FE905F-6BE3-7AE8-98EA-71A7BBAD71D3}"/>
              </a:ext>
            </a:extLst>
          </p:cNvPr>
          <p:cNvSpPr txBox="1"/>
          <p:nvPr/>
        </p:nvSpPr>
        <p:spPr>
          <a:xfrm>
            <a:off x="295275" y="155972"/>
            <a:ext cx="1079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Unique Challenges for Lunar Surface Logistics Support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D68F43-052D-895B-9400-7AD4D214952C}"/>
              </a:ext>
            </a:extLst>
          </p:cNvPr>
          <p:cNvSpPr txBox="1"/>
          <p:nvPr/>
        </p:nvSpPr>
        <p:spPr>
          <a:xfrm>
            <a:off x="295276" y="690711"/>
            <a:ext cx="3581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Extreme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Geographically Distributed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Minimal Footprint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24C7C4-C493-47F0-B79D-39EEEEF46EA5}"/>
              </a:ext>
            </a:extLst>
          </p:cNvPr>
          <p:cNvSpPr txBox="1"/>
          <p:nvPr/>
        </p:nvSpPr>
        <p:spPr>
          <a:xfrm>
            <a:off x="9596438" y="6380922"/>
            <a:ext cx="2595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Concept Illustrations Only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5C029-32F5-BD85-F488-DAF5C3F05F54}"/>
              </a:ext>
            </a:extLst>
          </p:cNvPr>
          <p:cNvSpPr txBox="1"/>
          <p:nvPr/>
        </p:nvSpPr>
        <p:spPr>
          <a:xfrm>
            <a:off x="0" y="6488668"/>
            <a:ext cx="1482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Image: NASA</a:t>
            </a:r>
            <a:endParaRPr lang="en-US" sz="1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4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6B4078-E5A6-8200-04DF-BDA3C3C37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2258"/>
            <a:ext cx="12192000" cy="59257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E15A41-3082-3524-40A1-86EBAF918540}"/>
              </a:ext>
            </a:extLst>
          </p:cNvPr>
          <p:cNvSpPr txBox="1"/>
          <p:nvPr/>
        </p:nvSpPr>
        <p:spPr>
          <a:xfrm>
            <a:off x="295275" y="155972"/>
            <a:ext cx="1079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Logistics Carrier Considerations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B6BB29-92AD-9EAF-EAB5-96612C8A88C8}"/>
              </a:ext>
            </a:extLst>
          </p:cNvPr>
          <p:cNvSpPr txBox="1"/>
          <p:nvPr/>
        </p:nvSpPr>
        <p:spPr>
          <a:xfrm>
            <a:off x="-1" y="923791"/>
            <a:ext cx="7800975" cy="1391842"/>
          </a:xfrm>
          <a:prstGeom prst="rect">
            <a:avLst/>
          </a:prstGeom>
          <a:solidFill>
            <a:schemeClr val="accent1">
              <a:lumMod val="60000"/>
              <a:lumOff val="40000"/>
              <a:alpha val="69000"/>
            </a:schemeClr>
          </a:solidFill>
        </p:spPr>
        <p:txBody>
          <a:bodyPr wrap="square" numCol="2" rtlCol="0">
            <a:no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Power</a:t>
            </a:r>
          </a:p>
          <a:p>
            <a:r>
              <a:rPr lang="en-US" dirty="0"/>
              <a:t>Pressure</a:t>
            </a:r>
          </a:p>
          <a:p>
            <a:r>
              <a:rPr lang="en-US" dirty="0"/>
              <a:t>Temperature</a:t>
            </a:r>
          </a:p>
          <a:p>
            <a:r>
              <a:rPr lang="en-US" dirty="0"/>
              <a:t>Tracking</a:t>
            </a:r>
          </a:p>
          <a:p>
            <a:r>
              <a:rPr lang="en-US" dirty="0"/>
              <a:t>Packing</a:t>
            </a:r>
          </a:p>
          <a:p>
            <a:r>
              <a:rPr lang="en-US" dirty="0"/>
              <a:t>Mobility</a:t>
            </a:r>
          </a:p>
          <a:p>
            <a:r>
              <a:rPr lang="en-US" dirty="0"/>
              <a:t>Data Reporting/Communication</a:t>
            </a:r>
          </a:p>
          <a:p>
            <a:r>
              <a:rPr lang="en-US" dirty="0"/>
              <a:t>Transfer Operations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51B602-5E28-FF01-52A6-E9FD6932B69A}"/>
              </a:ext>
            </a:extLst>
          </p:cNvPr>
          <p:cNvSpPr txBox="1"/>
          <p:nvPr/>
        </p:nvSpPr>
        <p:spPr>
          <a:xfrm>
            <a:off x="9596438" y="6380922"/>
            <a:ext cx="2595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Concept Illustrations Only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615F20-6B31-03B6-8C6D-4C173A031F13}"/>
              </a:ext>
            </a:extLst>
          </p:cNvPr>
          <p:cNvSpPr txBox="1"/>
          <p:nvPr/>
        </p:nvSpPr>
        <p:spPr>
          <a:xfrm>
            <a:off x="0" y="6488668"/>
            <a:ext cx="1482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Image: NASA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3106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B2A2F5-533B-83C0-6AB4-547AB4413339}"/>
              </a:ext>
            </a:extLst>
          </p:cNvPr>
          <p:cNvSpPr txBox="1"/>
          <p:nvPr/>
        </p:nvSpPr>
        <p:spPr>
          <a:xfrm>
            <a:off x="295275" y="155972"/>
            <a:ext cx="1079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Logistics Carrier Considerations – 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5F740E-B82C-D5B0-7B12-9A9F47113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5722"/>
            <a:ext cx="12192000" cy="59422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3DF837-6E61-0CA2-2BE5-9C21FCA88807}"/>
              </a:ext>
            </a:extLst>
          </p:cNvPr>
          <p:cNvSpPr txBox="1"/>
          <p:nvPr/>
        </p:nvSpPr>
        <p:spPr>
          <a:xfrm>
            <a:off x="0" y="923791"/>
            <a:ext cx="5494868" cy="1313088"/>
          </a:xfrm>
          <a:prstGeom prst="rect">
            <a:avLst/>
          </a:prstGeom>
          <a:solidFill>
            <a:schemeClr val="accent1">
              <a:lumMod val="60000"/>
              <a:lumOff val="40000"/>
              <a:alpha val="69000"/>
            </a:schemeClr>
          </a:solidFill>
        </p:spPr>
        <p:txBody>
          <a:bodyPr wrap="square" numCol="1" rtlCol="0">
            <a:no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Interfaces</a:t>
            </a:r>
          </a:p>
          <a:p>
            <a:r>
              <a:rPr lang="en-US" dirty="0"/>
              <a:t>Carrier Delivery Efficiency</a:t>
            </a:r>
          </a:p>
          <a:p>
            <a:r>
              <a:rPr lang="en-US" dirty="0"/>
              <a:t>Extensibility</a:t>
            </a:r>
          </a:p>
          <a:p>
            <a:r>
              <a:rPr lang="en-US" dirty="0"/>
              <a:t>Waste Management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0A643-5098-F91F-F59A-D0E7B0A06249}"/>
              </a:ext>
            </a:extLst>
          </p:cNvPr>
          <p:cNvSpPr txBox="1"/>
          <p:nvPr/>
        </p:nvSpPr>
        <p:spPr>
          <a:xfrm>
            <a:off x="9596438" y="6380922"/>
            <a:ext cx="2595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Concept Illustrations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D4763C-D43C-5233-6A19-35B8BB2DE218}"/>
              </a:ext>
            </a:extLst>
          </p:cNvPr>
          <p:cNvSpPr txBox="1"/>
          <p:nvPr/>
        </p:nvSpPr>
        <p:spPr>
          <a:xfrm>
            <a:off x="0" y="6488668"/>
            <a:ext cx="1482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Image: NASA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9039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091542"/>
      </p:ext>
    </p:extLst>
  </p:cSld>
  <p:clrMapOvr>
    <a:masterClrMapping/>
  </p:clrMapOvr>
</p:sld>
</file>

<file path=ppt/theme/theme1.xml><?xml version="1.0" encoding="utf-8"?>
<a:theme xmlns:a="http://schemas.openxmlformats.org/drawingml/2006/main" name="NASA Template Gradi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</TotalTime>
  <Words>69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System Font Regular</vt:lpstr>
      <vt:lpstr>NASA Template Gradient</vt:lpstr>
      <vt:lpstr>Logistics Carriers &amp; Support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Alvarez, Victor R. (KSC-LXF00)</dc:creator>
  <cp:lastModifiedBy>Alvarez, Victor R. (KSC-LXF00)</cp:lastModifiedBy>
  <cp:revision>2</cp:revision>
  <dcterms:created xsi:type="dcterms:W3CDTF">2023-08-31T18:08:49Z</dcterms:created>
  <dcterms:modified xsi:type="dcterms:W3CDTF">2023-09-01T13:45:35Z</dcterms:modified>
</cp:coreProperties>
</file>