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74" r:id="rId2"/>
    <p:sldId id="273" r:id="rId3"/>
    <p:sldId id="258" r:id="rId4"/>
    <p:sldId id="259" r:id="rId5"/>
    <p:sldId id="260" r:id="rId6"/>
    <p:sldId id="276" r:id="rId7"/>
    <p:sldId id="261" r:id="rId8"/>
    <p:sldId id="263" r:id="rId9"/>
    <p:sldId id="264" r:id="rId10"/>
    <p:sldId id="265" r:id="rId11"/>
    <p:sldId id="266" r:id="rId12"/>
    <p:sldId id="267" r:id="rId13"/>
    <p:sldId id="268" r:id="rId14"/>
    <p:sldId id="269" r:id="rId15"/>
    <p:sldId id="270" r:id="rId16"/>
    <p:sldId id="275" r:id="rId17"/>
    <p:sldId id="271" r:id="rId18"/>
    <p:sldId id="272"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A00"/>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3"/>
    <p:restoredTop sz="94828"/>
  </p:normalViewPr>
  <p:slideViewPr>
    <p:cSldViewPr snapToGrid="0">
      <p:cViewPr varScale="1">
        <p:scale>
          <a:sx n="115" d="100"/>
          <a:sy n="115" d="100"/>
        </p:scale>
        <p:origin x="240" y="6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2B61F9-C50D-1843-8B86-6F6BC5D0AED6}" type="datetimeFigureOut">
              <a:rPr lang="en-US" smtClean="0"/>
              <a:t>9/1/23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A179CA-6279-CA45-B35F-CF554679BA23}" type="slidenum">
              <a:rPr lang="en-US" smtClean="0"/>
              <a:t>‹#›</a:t>
            </a:fld>
            <a:endParaRPr lang="en-US"/>
          </a:p>
        </p:txBody>
      </p:sp>
    </p:spTree>
    <p:extLst>
      <p:ext uri="{BB962C8B-B14F-4D97-AF65-F5344CB8AC3E}">
        <p14:creationId xmlns:p14="http://schemas.microsoft.com/office/powerpoint/2010/main" val="1994884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179CA-6279-CA45-B35F-CF554679BA23}" type="slidenum">
              <a:rPr lang="en-US" smtClean="0"/>
              <a:t>6</a:t>
            </a:fld>
            <a:endParaRPr lang="en-US"/>
          </a:p>
        </p:txBody>
      </p:sp>
    </p:spTree>
    <p:extLst>
      <p:ext uri="{BB962C8B-B14F-4D97-AF65-F5344CB8AC3E}">
        <p14:creationId xmlns:p14="http://schemas.microsoft.com/office/powerpoint/2010/main" val="1042443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179CA-6279-CA45-B35F-CF554679BA23}" type="slidenum">
              <a:rPr lang="en-US" smtClean="0"/>
              <a:t>7</a:t>
            </a:fld>
            <a:endParaRPr lang="en-US"/>
          </a:p>
        </p:txBody>
      </p:sp>
    </p:spTree>
    <p:extLst>
      <p:ext uri="{BB962C8B-B14F-4D97-AF65-F5344CB8AC3E}">
        <p14:creationId xmlns:p14="http://schemas.microsoft.com/office/powerpoint/2010/main" val="3311227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179CA-6279-CA45-B35F-CF554679BA23}" type="slidenum">
              <a:rPr lang="en-US" smtClean="0"/>
              <a:t>8</a:t>
            </a:fld>
            <a:endParaRPr lang="en-US"/>
          </a:p>
        </p:txBody>
      </p:sp>
    </p:spTree>
    <p:extLst>
      <p:ext uri="{BB962C8B-B14F-4D97-AF65-F5344CB8AC3E}">
        <p14:creationId xmlns:p14="http://schemas.microsoft.com/office/powerpoint/2010/main" val="20591580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179CA-6279-CA45-B35F-CF554679BA23}" type="slidenum">
              <a:rPr lang="en-US" smtClean="0"/>
              <a:t>9</a:t>
            </a:fld>
            <a:endParaRPr lang="en-US"/>
          </a:p>
        </p:txBody>
      </p:sp>
    </p:spTree>
    <p:extLst>
      <p:ext uri="{BB962C8B-B14F-4D97-AF65-F5344CB8AC3E}">
        <p14:creationId xmlns:p14="http://schemas.microsoft.com/office/powerpoint/2010/main" val="1023964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179CA-6279-CA45-B35F-CF554679BA23}" type="slidenum">
              <a:rPr lang="en-US" smtClean="0"/>
              <a:t>10</a:t>
            </a:fld>
            <a:endParaRPr lang="en-US"/>
          </a:p>
        </p:txBody>
      </p:sp>
    </p:spTree>
    <p:extLst>
      <p:ext uri="{BB962C8B-B14F-4D97-AF65-F5344CB8AC3E}">
        <p14:creationId xmlns:p14="http://schemas.microsoft.com/office/powerpoint/2010/main" val="39299002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179CA-6279-CA45-B35F-CF554679BA23}" type="slidenum">
              <a:rPr lang="en-US" smtClean="0"/>
              <a:t>11</a:t>
            </a:fld>
            <a:endParaRPr lang="en-US"/>
          </a:p>
        </p:txBody>
      </p:sp>
    </p:spTree>
    <p:extLst>
      <p:ext uri="{BB962C8B-B14F-4D97-AF65-F5344CB8AC3E}">
        <p14:creationId xmlns:p14="http://schemas.microsoft.com/office/powerpoint/2010/main" val="4286093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179CA-6279-CA45-B35F-CF554679BA23}" type="slidenum">
              <a:rPr lang="en-US" smtClean="0"/>
              <a:t>12</a:t>
            </a:fld>
            <a:endParaRPr lang="en-US"/>
          </a:p>
        </p:txBody>
      </p:sp>
    </p:spTree>
    <p:extLst>
      <p:ext uri="{BB962C8B-B14F-4D97-AF65-F5344CB8AC3E}">
        <p14:creationId xmlns:p14="http://schemas.microsoft.com/office/powerpoint/2010/main" val="1179492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179CA-6279-CA45-B35F-CF554679BA23}" type="slidenum">
              <a:rPr lang="en-US" smtClean="0"/>
              <a:t>13</a:t>
            </a:fld>
            <a:endParaRPr lang="en-US"/>
          </a:p>
        </p:txBody>
      </p:sp>
    </p:spTree>
    <p:extLst>
      <p:ext uri="{BB962C8B-B14F-4D97-AF65-F5344CB8AC3E}">
        <p14:creationId xmlns:p14="http://schemas.microsoft.com/office/powerpoint/2010/main" val="16492946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179CA-6279-CA45-B35F-CF554679BA23}" type="slidenum">
              <a:rPr lang="en-US" smtClean="0"/>
              <a:t>14</a:t>
            </a:fld>
            <a:endParaRPr lang="en-US"/>
          </a:p>
        </p:txBody>
      </p:sp>
    </p:spTree>
    <p:extLst>
      <p:ext uri="{BB962C8B-B14F-4D97-AF65-F5344CB8AC3E}">
        <p14:creationId xmlns:p14="http://schemas.microsoft.com/office/powerpoint/2010/main" val="649290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179CA-6279-CA45-B35F-CF554679BA23}" type="slidenum">
              <a:rPr lang="en-US" smtClean="0"/>
              <a:t>15</a:t>
            </a:fld>
            <a:endParaRPr lang="en-US"/>
          </a:p>
        </p:txBody>
      </p:sp>
    </p:spTree>
    <p:extLst>
      <p:ext uri="{BB962C8B-B14F-4D97-AF65-F5344CB8AC3E}">
        <p14:creationId xmlns:p14="http://schemas.microsoft.com/office/powerpoint/2010/main" val="2337339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5A179CA-6279-CA45-B35F-CF554679BA23}" type="slidenum">
              <a:rPr lang="en-US" smtClean="0"/>
              <a:t>17</a:t>
            </a:fld>
            <a:endParaRPr lang="en-US"/>
          </a:p>
        </p:txBody>
      </p:sp>
    </p:spTree>
    <p:extLst>
      <p:ext uri="{BB962C8B-B14F-4D97-AF65-F5344CB8AC3E}">
        <p14:creationId xmlns:p14="http://schemas.microsoft.com/office/powerpoint/2010/main" val="1030996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9B6E2-B850-48BD-F6E5-EC78411C3D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3958439-8930-9617-6FB7-1DD22E087E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47C56E8-B401-89AC-1627-1065D49E8658}"/>
              </a:ext>
            </a:extLst>
          </p:cNvPr>
          <p:cNvSpPr>
            <a:spLocks noGrp="1"/>
          </p:cNvSpPr>
          <p:nvPr>
            <p:ph type="dt" sz="half" idx="10"/>
          </p:nvPr>
        </p:nvSpPr>
        <p:spPr/>
        <p:txBody>
          <a:bodyPr/>
          <a:lstStyle/>
          <a:p>
            <a:fld id="{98CF12EC-F2FE-2D4D-8120-130A0F299E09}" type="datetimeFigureOut">
              <a:rPr lang="en-US" smtClean="0"/>
              <a:t>9/1/23</a:t>
            </a:fld>
            <a:endParaRPr lang="en-US"/>
          </a:p>
        </p:txBody>
      </p:sp>
      <p:sp>
        <p:nvSpPr>
          <p:cNvPr id="5" name="Footer Placeholder 4">
            <a:extLst>
              <a:ext uri="{FF2B5EF4-FFF2-40B4-BE49-F238E27FC236}">
                <a16:creationId xmlns:a16="http://schemas.microsoft.com/office/drawing/2014/main" id="{6AC42111-2681-572E-4008-2352B18256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361566-0A2B-1E36-E1E3-05B2E0D15A69}"/>
              </a:ext>
            </a:extLst>
          </p:cNvPr>
          <p:cNvSpPr>
            <a:spLocks noGrp="1"/>
          </p:cNvSpPr>
          <p:nvPr>
            <p:ph type="sldNum" sz="quarter" idx="12"/>
          </p:nvPr>
        </p:nvSpPr>
        <p:spPr/>
        <p:txBody>
          <a:bodyPr/>
          <a:lstStyle/>
          <a:p>
            <a:fld id="{5B229570-03D9-1B45-AF4F-4607395EC6E6}" type="slidenum">
              <a:rPr lang="en-US" smtClean="0"/>
              <a:t>‹#›</a:t>
            </a:fld>
            <a:endParaRPr lang="en-US"/>
          </a:p>
        </p:txBody>
      </p:sp>
    </p:spTree>
    <p:extLst>
      <p:ext uri="{BB962C8B-B14F-4D97-AF65-F5344CB8AC3E}">
        <p14:creationId xmlns:p14="http://schemas.microsoft.com/office/powerpoint/2010/main" val="1500136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FFB38-6958-A81B-552E-11B34F7C50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D939C9-A02F-BD04-5578-E9C9CB8468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49BDE0-6CA4-4085-19D3-B50571F49E71}"/>
              </a:ext>
            </a:extLst>
          </p:cNvPr>
          <p:cNvSpPr>
            <a:spLocks noGrp="1"/>
          </p:cNvSpPr>
          <p:nvPr>
            <p:ph type="dt" sz="half" idx="10"/>
          </p:nvPr>
        </p:nvSpPr>
        <p:spPr/>
        <p:txBody>
          <a:bodyPr/>
          <a:lstStyle/>
          <a:p>
            <a:fld id="{98CF12EC-F2FE-2D4D-8120-130A0F299E09}" type="datetimeFigureOut">
              <a:rPr lang="en-US" smtClean="0"/>
              <a:t>9/1/23</a:t>
            </a:fld>
            <a:endParaRPr lang="en-US"/>
          </a:p>
        </p:txBody>
      </p:sp>
      <p:sp>
        <p:nvSpPr>
          <p:cNvPr id="5" name="Footer Placeholder 4">
            <a:extLst>
              <a:ext uri="{FF2B5EF4-FFF2-40B4-BE49-F238E27FC236}">
                <a16:creationId xmlns:a16="http://schemas.microsoft.com/office/drawing/2014/main" id="{359723A2-64B5-DE00-38F6-83258709DC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4DF7FF-F4B4-58FC-6D03-AD440968D164}"/>
              </a:ext>
            </a:extLst>
          </p:cNvPr>
          <p:cNvSpPr>
            <a:spLocks noGrp="1"/>
          </p:cNvSpPr>
          <p:nvPr>
            <p:ph type="sldNum" sz="quarter" idx="12"/>
          </p:nvPr>
        </p:nvSpPr>
        <p:spPr/>
        <p:txBody>
          <a:bodyPr/>
          <a:lstStyle/>
          <a:p>
            <a:fld id="{5B229570-03D9-1B45-AF4F-4607395EC6E6}" type="slidenum">
              <a:rPr lang="en-US" smtClean="0"/>
              <a:t>‹#›</a:t>
            </a:fld>
            <a:endParaRPr lang="en-US"/>
          </a:p>
        </p:txBody>
      </p:sp>
    </p:spTree>
    <p:extLst>
      <p:ext uri="{BB962C8B-B14F-4D97-AF65-F5344CB8AC3E}">
        <p14:creationId xmlns:p14="http://schemas.microsoft.com/office/powerpoint/2010/main" val="3323953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44D9B-0CB7-9881-9BBF-327B9DEB65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3F9154-BCA0-EABD-10B2-32FE620C1C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E90C83-B510-63D0-109C-254715A23DA6}"/>
              </a:ext>
            </a:extLst>
          </p:cNvPr>
          <p:cNvSpPr>
            <a:spLocks noGrp="1"/>
          </p:cNvSpPr>
          <p:nvPr>
            <p:ph type="dt" sz="half" idx="10"/>
          </p:nvPr>
        </p:nvSpPr>
        <p:spPr/>
        <p:txBody>
          <a:bodyPr/>
          <a:lstStyle/>
          <a:p>
            <a:fld id="{98CF12EC-F2FE-2D4D-8120-130A0F299E09}" type="datetimeFigureOut">
              <a:rPr lang="en-US" smtClean="0"/>
              <a:t>9/1/23</a:t>
            </a:fld>
            <a:endParaRPr lang="en-US"/>
          </a:p>
        </p:txBody>
      </p:sp>
      <p:sp>
        <p:nvSpPr>
          <p:cNvPr id="5" name="Footer Placeholder 4">
            <a:extLst>
              <a:ext uri="{FF2B5EF4-FFF2-40B4-BE49-F238E27FC236}">
                <a16:creationId xmlns:a16="http://schemas.microsoft.com/office/drawing/2014/main" id="{1B5B1B09-751B-FCC7-479E-3F36B20774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F398A3-B643-CEE9-0F09-743FC2E16452}"/>
              </a:ext>
            </a:extLst>
          </p:cNvPr>
          <p:cNvSpPr>
            <a:spLocks noGrp="1"/>
          </p:cNvSpPr>
          <p:nvPr>
            <p:ph type="sldNum" sz="quarter" idx="12"/>
          </p:nvPr>
        </p:nvSpPr>
        <p:spPr/>
        <p:txBody>
          <a:bodyPr/>
          <a:lstStyle/>
          <a:p>
            <a:fld id="{5B229570-03D9-1B45-AF4F-4607395EC6E6}" type="slidenum">
              <a:rPr lang="en-US" smtClean="0"/>
              <a:t>‹#›</a:t>
            </a:fld>
            <a:endParaRPr lang="en-US"/>
          </a:p>
        </p:txBody>
      </p:sp>
    </p:spTree>
    <p:extLst>
      <p:ext uri="{BB962C8B-B14F-4D97-AF65-F5344CB8AC3E}">
        <p14:creationId xmlns:p14="http://schemas.microsoft.com/office/powerpoint/2010/main" val="1038748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BB0A-9B6A-5828-9458-3A37FC5FE6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FAEA85-1C78-489D-641F-A442620745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09E56E-CD7A-0B78-CB5F-A0CEC71E49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9BCEA28-EE88-733B-15E3-EB4DB8F420E8}"/>
              </a:ext>
            </a:extLst>
          </p:cNvPr>
          <p:cNvSpPr>
            <a:spLocks noGrp="1"/>
          </p:cNvSpPr>
          <p:nvPr>
            <p:ph type="dt" sz="half" idx="10"/>
          </p:nvPr>
        </p:nvSpPr>
        <p:spPr/>
        <p:txBody>
          <a:bodyPr/>
          <a:lstStyle/>
          <a:p>
            <a:fld id="{98CF12EC-F2FE-2D4D-8120-130A0F299E09}" type="datetimeFigureOut">
              <a:rPr lang="en-US" smtClean="0"/>
              <a:t>9/1/23</a:t>
            </a:fld>
            <a:endParaRPr lang="en-US"/>
          </a:p>
        </p:txBody>
      </p:sp>
      <p:sp>
        <p:nvSpPr>
          <p:cNvPr id="6" name="Footer Placeholder 5">
            <a:extLst>
              <a:ext uri="{FF2B5EF4-FFF2-40B4-BE49-F238E27FC236}">
                <a16:creationId xmlns:a16="http://schemas.microsoft.com/office/drawing/2014/main" id="{5813777F-56E4-9A6A-BE87-7869B34228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45F8EB-C260-E8B1-72B6-E562D1E3F2AB}"/>
              </a:ext>
            </a:extLst>
          </p:cNvPr>
          <p:cNvSpPr>
            <a:spLocks noGrp="1"/>
          </p:cNvSpPr>
          <p:nvPr>
            <p:ph type="sldNum" sz="quarter" idx="12"/>
          </p:nvPr>
        </p:nvSpPr>
        <p:spPr/>
        <p:txBody>
          <a:bodyPr/>
          <a:lstStyle/>
          <a:p>
            <a:fld id="{5B229570-03D9-1B45-AF4F-4607395EC6E6}" type="slidenum">
              <a:rPr lang="en-US" smtClean="0"/>
              <a:t>‹#›</a:t>
            </a:fld>
            <a:endParaRPr lang="en-US"/>
          </a:p>
        </p:txBody>
      </p:sp>
    </p:spTree>
    <p:extLst>
      <p:ext uri="{BB962C8B-B14F-4D97-AF65-F5344CB8AC3E}">
        <p14:creationId xmlns:p14="http://schemas.microsoft.com/office/powerpoint/2010/main" val="11097627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38203-4DF2-EB78-06BB-3DF7776CF7B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CFE5FA-D941-86E1-BE62-6573DD56EF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A27F26-407C-9144-BFF2-A1720F6F32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D5037E-B9CC-8B3C-14D0-6407F928D9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224C51-B65B-C732-173E-539DD9B9E23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92C0AC-B83F-47C6-C4BA-F874FA01D9BF}"/>
              </a:ext>
            </a:extLst>
          </p:cNvPr>
          <p:cNvSpPr>
            <a:spLocks noGrp="1"/>
          </p:cNvSpPr>
          <p:nvPr>
            <p:ph type="dt" sz="half" idx="10"/>
          </p:nvPr>
        </p:nvSpPr>
        <p:spPr/>
        <p:txBody>
          <a:bodyPr/>
          <a:lstStyle/>
          <a:p>
            <a:fld id="{98CF12EC-F2FE-2D4D-8120-130A0F299E09}" type="datetimeFigureOut">
              <a:rPr lang="en-US" smtClean="0"/>
              <a:t>9/1/23</a:t>
            </a:fld>
            <a:endParaRPr lang="en-US"/>
          </a:p>
        </p:txBody>
      </p:sp>
      <p:sp>
        <p:nvSpPr>
          <p:cNvPr id="8" name="Footer Placeholder 7">
            <a:extLst>
              <a:ext uri="{FF2B5EF4-FFF2-40B4-BE49-F238E27FC236}">
                <a16:creationId xmlns:a16="http://schemas.microsoft.com/office/drawing/2014/main" id="{CD03C1B0-6D1C-C783-4BD4-D8474232469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253A4B-E616-B9D0-33B0-853D7C716667}"/>
              </a:ext>
            </a:extLst>
          </p:cNvPr>
          <p:cNvSpPr>
            <a:spLocks noGrp="1"/>
          </p:cNvSpPr>
          <p:nvPr>
            <p:ph type="sldNum" sz="quarter" idx="12"/>
          </p:nvPr>
        </p:nvSpPr>
        <p:spPr/>
        <p:txBody>
          <a:bodyPr/>
          <a:lstStyle/>
          <a:p>
            <a:fld id="{5B229570-03D9-1B45-AF4F-4607395EC6E6}" type="slidenum">
              <a:rPr lang="en-US" smtClean="0"/>
              <a:t>‹#›</a:t>
            </a:fld>
            <a:endParaRPr lang="en-US"/>
          </a:p>
        </p:txBody>
      </p:sp>
    </p:spTree>
    <p:extLst>
      <p:ext uri="{BB962C8B-B14F-4D97-AF65-F5344CB8AC3E}">
        <p14:creationId xmlns:p14="http://schemas.microsoft.com/office/powerpoint/2010/main" val="2043211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100C7B-967B-1A24-8926-A09A5158E90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644614-E0B5-4786-9A6A-44BB1D942496}"/>
              </a:ext>
            </a:extLst>
          </p:cNvPr>
          <p:cNvSpPr>
            <a:spLocks noGrp="1"/>
          </p:cNvSpPr>
          <p:nvPr>
            <p:ph type="dt" sz="half" idx="10"/>
          </p:nvPr>
        </p:nvSpPr>
        <p:spPr/>
        <p:txBody>
          <a:bodyPr/>
          <a:lstStyle/>
          <a:p>
            <a:fld id="{98CF12EC-F2FE-2D4D-8120-130A0F299E09}" type="datetimeFigureOut">
              <a:rPr lang="en-US" smtClean="0"/>
              <a:t>9/1/23</a:t>
            </a:fld>
            <a:endParaRPr lang="en-US"/>
          </a:p>
        </p:txBody>
      </p:sp>
      <p:sp>
        <p:nvSpPr>
          <p:cNvPr id="4" name="Footer Placeholder 3">
            <a:extLst>
              <a:ext uri="{FF2B5EF4-FFF2-40B4-BE49-F238E27FC236}">
                <a16:creationId xmlns:a16="http://schemas.microsoft.com/office/drawing/2014/main" id="{7B6C5F43-6EA6-ED81-42CC-8AA6EB8598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A6FFB8-FA25-59B9-8086-3CD98200AF17}"/>
              </a:ext>
            </a:extLst>
          </p:cNvPr>
          <p:cNvSpPr>
            <a:spLocks noGrp="1"/>
          </p:cNvSpPr>
          <p:nvPr>
            <p:ph type="sldNum" sz="quarter" idx="12"/>
          </p:nvPr>
        </p:nvSpPr>
        <p:spPr/>
        <p:txBody>
          <a:bodyPr/>
          <a:lstStyle/>
          <a:p>
            <a:fld id="{5B229570-03D9-1B45-AF4F-4607395EC6E6}" type="slidenum">
              <a:rPr lang="en-US" smtClean="0"/>
              <a:t>‹#›</a:t>
            </a:fld>
            <a:endParaRPr lang="en-US"/>
          </a:p>
        </p:txBody>
      </p:sp>
    </p:spTree>
    <p:extLst>
      <p:ext uri="{BB962C8B-B14F-4D97-AF65-F5344CB8AC3E}">
        <p14:creationId xmlns:p14="http://schemas.microsoft.com/office/powerpoint/2010/main" val="1087568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9820EF-5D77-361A-355D-C32D285012B0}"/>
              </a:ext>
            </a:extLst>
          </p:cNvPr>
          <p:cNvSpPr>
            <a:spLocks noGrp="1"/>
          </p:cNvSpPr>
          <p:nvPr>
            <p:ph type="dt" sz="half" idx="10"/>
          </p:nvPr>
        </p:nvSpPr>
        <p:spPr/>
        <p:txBody>
          <a:bodyPr/>
          <a:lstStyle/>
          <a:p>
            <a:fld id="{98CF12EC-F2FE-2D4D-8120-130A0F299E09}" type="datetimeFigureOut">
              <a:rPr lang="en-US" smtClean="0"/>
              <a:t>9/1/23</a:t>
            </a:fld>
            <a:endParaRPr lang="en-US"/>
          </a:p>
        </p:txBody>
      </p:sp>
      <p:sp>
        <p:nvSpPr>
          <p:cNvPr id="3" name="Footer Placeholder 2">
            <a:extLst>
              <a:ext uri="{FF2B5EF4-FFF2-40B4-BE49-F238E27FC236}">
                <a16:creationId xmlns:a16="http://schemas.microsoft.com/office/drawing/2014/main" id="{D4EF3012-805B-8009-BCC0-7ADD3DB2F6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607CE6-434D-FE6F-AE9A-5A358CD8C1A4}"/>
              </a:ext>
            </a:extLst>
          </p:cNvPr>
          <p:cNvSpPr>
            <a:spLocks noGrp="1"/>
          </p:cNvSpPr>
          <p:nvPr>
            <p:ph type="sldNum" sz="quarter" idx="12"/>
          </p:nvPr>
        </p:nvSpPr>
        <p:spPr/>
        <p:txBody>
          <a:bodyPr/>
          <a:lstStyle/>
          <a:p>
            <a:fld id="{5B229570-03D9-1B45-AF4F-4607395EC6E6}" type="slidenum">
              <a:rPr lang="en-US" smtClean="0"/>
              <a:t>‹#›</a:t>
            </a:fld>
            <a:endParaRPr lang="en-US"/>
          </a:p>
        </p:txBody>
      </p:sp>
    </p:spTree>
    <p:extLst>
      <p:ext uri="{BB962C8B-B14F-4D97-AF65-F5344CB8AC3E}">
        <p14:creationId xmlns:p14="http://schemas.microsoft.com/office/powerpoint/2010/main" val="2888929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87D93-10B4-B758-2177-4E4DB1B0F8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F28F14-C19D-E56D-C794-D796164FAC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6B2ECD3-67FC-6E8D-C48D-3597E79E13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2E2CFE-C69C-1660-2844-8396C51B30C5}"/>
              </a:ext>
            </a:extLst>
          </p:cNvPr>
          <p:cNvSpPr>
            <a:spLocks noGrp="1"/>
          </p:cNvSpPr>
          <p:nvPr>
            <p:ph type="dt" sz="half" idx="10"/>
          </p:nvPr>
        </p:nvSpPr>
        <p:spPr/>
        <p:txBody>
          <a:bodyPr/>
          <a:lstStyle/>
          <a:p>
            <a:fld id="{98CF12EC-F2FE-2D4D-8120-130A0F299E09}" type="datetimeFigureOut">
              <a:rPr lang="en-US" smtClean="0"/>
              <a:t>9/1/23</a:t>
            </a:fld>
            <a:endParaRPr lang="en-US"/>
          </a:p>
        </p:txBody>
      </p:sp>
      <p:sp>
        <p:nvSpPr>
          <p:cNvPr id="6" name="Footer Placeholder 5">
            <a:extLst>
              <a:ext uri="{FF2B5EF4-FFF2-40B4-BE49-F238E27FC236}">
                <a16:creationId xmlns:a16="http://schemas.microsoft.com/office/drawing/2014/main" id="{31936928-92BA-C2E6-41CC-1828472FA3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E21E79-AB53-6FD6-4163-EBF75F990B6D}"/>
              </a:ext>
            </a:extLst>
          </p:cNvPr>
          <p:cNvSpPr>
            <a:spLocks noGrp="1"/>
          </p:cNvSpPr>
          <p:nvPr>
            <p:ph type="sldNum" sz="quarter" idx="12"/>
          </p:nvPr>
        </p:nvSpPr>
        <p:spPr/>
        <p:txBody>
          <a:bodyPr/>
          <a:lstStyle/>
          <a:p>
            <a:fld id="{5B229570-03D9-1B45-AF4F-4607395EC6E6}" type="slidenum">
              <a:rPr lang="en-US" smtClean="0"/>
              <a:t>‹#›</a:t>
            </a:fld>
            <a:endParaRPr lang="en-US"/>
          </a:p>
        </p:txBody>
      </p:sp>
    </p:spTree>
    <p:extLst>
      <p:ext uri="{BB962C8B-B14F-4D97-AF65-F5344CB8AC3E}">
        <p14:creationId xmlns:p14="http://schemas.microsoft.com/office/powerpoint/2010/main" val="1382182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6805A-9123-F186-BECD-A07F78CC2D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2C7A215-0B91-30D3-0109-03A52EB92D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12A7754-BAF5-EA57-69F2-84666EF02C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F4D9EE-5CF8-5AC1-2871-A97E7BF2A34E}"/>
              </a:ext>
            </a:extLst>
          </p:cNvPr>
          <p:cNvSpPr>
            <a:spLocks noGrp="1"/>
          </p:cNvSpPr>
          <p:nvPr>
            <p:ph type="dt" sz="half" idx="10"/>
          </p:nvPr>
        </p:nvSpPr>
        <p:spPr/>
        <p:txBody>
          <a:bodyPr/>
          <a:lstStyle/>
          <a:p>
            <a:fld id="{98CF12EC-F2FE-2D4D-8120-130A0F299E09}" type="datetimeFigureOut">
              <a:rPr lang="en-US" smtClean="0"/>
              <a:t>9/1/23</a:t>
            </a:fld>
            <a:endParaRPr lang="en-US"/>
          </a:p>
        </p:txBody>
      </p:sp>
      <p:sp>
        <p:nvSpPr>
          <p:cNvPr id="6" name="Footer Placeholder 5">
            <a:extLst>
              <a:ext uri="{FF2B5EF4-FFF2-40B4-BE49-F238E27FC236}">
                <a16:creationId xmlns:a16="http://schemas.microsoft.com/office/drawing/2014/main" id="{541475FD-8801-4DA5-EAE3-386F168641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208965-ABAF-6B56-A9D3-C9111550D58A}"/>
              </a:ext>
            </a:extLst>
          </p:cNvPr>
          <p:cNvSpPr>
            <a:spLocks noGrp="1"/>
          </p:cNvSpPr>
          <p:nvPr>
            <p:ph type="sldNum" sz="quarter" idx="12"/>
          </p:nvPr>
        </p:nvSpPr>
        <p:spPr/>
        <p:txBody>
          <a:bodyPr/>
          <a:lstStyle/>
          <a:p>
            <a:fld id="{5B229570-03D9-1B45-AF4F-4607395EC6E6}" type="slidenum">
              <a:rPr lang="en-US" smtClean="0"/>
              <a:t>‹#›</a:t>
            </a:fld>
            <a:endParaRPr lang="en-US"/>
          </a:p>
        </p:txBody>
      </p:sp>
    </p:spTree>
    <p:extLst>
      <p:ext uri="{BB962C8B-B14F-4D97-AF65-F5344CB8AC3E}">
        <p14:creationId xmlns:p14="http://schemas.microsoft.com/office/powerpoint/2010/main" val="2112245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D7B37-D2AD-6874-16F2-89AFE0E6B0A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C6B00D-B1CD-2CD9-7E05-F2C3848C9C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9C9298-4061-5A71-0EA1-18D8541D47A6}"/>
              </a:ext>
            </a:extLst>
          </p:cNvPr>
          <p:cNvSpPr>
            <a:spLocks noGrp="1"/>
          </p:cNvSpPr>
          <p:nvPr>
            <p:ph type="dt" sz="half" idx="10"/>
          </p:nvPr>
        </p:nvSpPr>
        <p:spPr/>
        <p:txBody>
          <a:bodyPr/>
          <a:lstStyle/>
          <a:p>
            <a:fld id="{98CF12EC-F2FE-2D4D-8120-130A0F299E09}" type="datetimeFigureOut">
              <a:rPr lang="en-US" smtClean="0"/>
              <a:t>9/1/23</a:t>
            </a:fld>
            <a:endParaRPr lang="en-US"/>
          </a:p>
        </p:txBody>
      </p:sp>
      <p:sp>
        <p:nvSpPr>
          <p:cNvPr id="5" name="Footer Placeholder 4">
            <a:extLst>
              <a:ext uri="{FF2B5EF4-FFF2-40B4-BE49-F238E27FC236}">
                <a16:creationId xmlns:a16="http://schemas.microsoft.com/office/drawing/2014/main" id="{88896D47-DC72-733B-D66E-5B8F05AFC6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B0F611-200C-051B-688E-1DCDF709E844}"/>
              </a:ext>
            </a:extLst>
          </p:cNvPr>
          <p:cNvSpPr>
            <a:spLocks noGrp="1"/>
          </p:cNvSpPr>
          <p:nvPr>
            <p:ph type="sldNum" sz="quarter" idx="12"/>
          </p:nvPr>
        </p:nvSpPr>
        <p:spPr/>
        <p:txBody>
          <a:bodyPr/>
          <a:lstStyle/>
          <a:p>
            <a:fld id="{5B229570-03D9-1B45-AF4F-4607395EC6E6}" type="slidenum">
              <a:rPr lang="en-US" smtClean="0"/>
              <a:t>‹#›</a:t>
            </a:fld>
            <a:endParaRPr lang="en-US"/>
          </a:p>
        </p:txBody>
      </p:sp>
    </p:spTree>
    <p:extLst>
      <p:ext uri="{BB962C8B-B14F-4D97-AF65-F5344CB8AC3E}">
        <p14:creationId xmlns:p14="http://schemas.microsoft.com/office/powerpoint/2010/main" val="1729622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AAE699-85C1-E5CD-51EF-FECEAD3841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BF5043-884B-1C19-66C7-F05E3ACC01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03B5E4-F63D-1AB0-DBD9-DE511399308B}"/>
              </a:ext>
            </a:extLst>
          </p:cNvPr>
          <p:cNvSpPr>
            <a:spLocks noGrp="1"/>
          </p:cNvSpPr>
          <p:nvPr>
            <p:ph type="dt" sz="half" idx="10"/>
          </p:nvPr>
        </p:nvSpPr>
        <p:spPr/>
        <p:txBody>
          <a:bodyPr/>
          <a:lstStyle/>
          <a:p>
            <a:fld id="{98CF12EC-F2FE-2D4D-8120-130A0F299E09}" type="datetimeFigureOut">
              <a:rPr lang="en-US" smtClean="0"/>
              <a:t>9/1/23</a:t>
            </a:fld>
            <a:endParaRPr lang="en-US"/>
          </a:p>
        </p:txBody>
      </p:sp>
      <p:sp>
        <p:nvSpPr>
          <p:cNvPr id="5" name="Footer Placeholder 4">
            <a:extLst>
              <a:ext uri="{FF2B5EF4-FFF2-40B4-BE49-F238E27FC236}">
                <a16:creationId xmlns:a16="http://schemas.microsoft.com/office/drawing/2014/main" id="{4B3DBE6C-53AA-A1D0-7EF5-6F08E3717C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FC80A0D-3CEA-1BCB-55F5-B4C1F7CCE264}"/>
              </a:ext>
            </a:extLst>
          </p:cNvPr>
          <p:cNvSpPr>
            <a:spLocks noGrp="1"/>
          </p:cNvSpPr>
          <p:nvPr>
            <p:ph type="sldNum" sz="quarter" idx="12"/>
          </p:nvPr>
        </p:nvSpPr>
        <p:spPr/>
        <p:txBody>
          <a:bodyPr/>
          <a:lstStyle/>
          <a:p>
            <a:fld id="{5B229570-03D9-1B45-AF4F-4607395EC6E6}" type="slidenum">
              <a:rPr lang="en-US" smtClean="0"/>
              <a:t>‹#›</a:t>
            </a:fld>
            <a:endParaRPr lang="en-US"/>
          </a:p>
        </p:txBody>
      </p:sp>
    </p:spTree>
    <p:extLst>
      <p:ext uri="{BB962C8B-B14F-4D97-AF65-F5344CB8AC3E}">
        <p14:creationId xmlns:p14="http://schemas.microsoft.com/office/powerpoint/2010/main" val="3711645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F2C6BB-CFA2-5F8F-FA3B-423A546BAD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AD032FD-87C3-D0C7-3D71-6D781E7A5F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66F076-3CEE-10C4-CC6D-47E9AC0E2C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CF12EC-F2FE-2D4D-8120-130A0F299E09}" type="datetimeFigureOut">
              <a:rPr lang="en-US" smtClean="0"/>
              <a:t>9/1/23</a:t>
            </a:fld>
            <a:endParaRPr lang="en-US"/>
          </a:p>
        </p:txBody>
      </p:sp>
      <p:sp>
        <p:nvSpPr>
          <p:cNvPr id="5" name="Footer Placeholder 4">
            <a:extLst>
              <a:ext uri="{FF2B5EF4-FFF2-40B4-BE49-F238E27FC236}">
                <a16:creationId xmlns:a16="http://schemas.microsoft.com/office/drawing/2014/main" id="{52E552EC-09F1-F62F-CDA0-D6B9ACA13C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D3EF33-DC2C-A037-AD53-129B3DD409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229570-03D9-1B45-AF4F-4607395EC6E6}" type="slidenum">
              <a:rPr lang="en-US" smtClean="0"/>
              <a:t>‹#›</a:t>
            </a:fld>
            <a:endParaRPr lang="en-US"/>
          </a:p>
        </p:txBody>
      </p:sp>
    </p:spTree>
    <p:extLst>
      <p:ext uri="{BB962C8B-B14F-4D97-AF65-F5344CB8AC3E}">
        <p14:creationId xmlns:p14="http://schemas.microsoft.com/office/powerpoint/2010/main" val="83325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niel.J.Cecil@nasa.gov"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mbs0025@uah.edu"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FB6B5-9C8E-A4B9-2FDC-D2672C8D2258}"/>
              </a:ext>
            </a:extLst>
          </p:cNvPr>
          <p:cNvSpPr>
            <a:spLocks noGrp="1"/>
          </p:cNvSpPr>
          <p:nvPr>
            <p:ph type="ctrTitle"/>
          </p:nvPr>
        </p:nvSpPr>
        <p:spPr>
          <a:xfrm>
            <a:off x="1524000" y="406400"/>
            <a:ext cx="9144000" cy="2387600"/>
          </a:xfrm>
        </p:spPr>
        <p:txBody>
          <a:bodyPr>
            <a:normAutofit fontScale="90000"/>
          </a:bodyPr>
          <a:lstStyle/>
          <a:p>
            <a:r>
              <a:rPr lang="en-US" b="1" dirty="0"/>
              <a:t>Retrieving Hydrometeor Information from GMI Brightness Temperatures</a:t>
            </a:r>
          </a:p>
        </p:txBody>
      </p:sp>
      <p:sp>
        <p:nvSpPr>
          <p:cNvPr id="3" name="Subtitle 2">
            <a:extLst>
              <a:ext uri="{FF2B5EF4-FFF2-40B4-BE49-F238E27FC236}">
                <a16:creationId xmlns:a16="http://schemas.microsoft.com/office/drawing/2014/main" id="{95CFA174-99CB-2301-60C6-F64DA73E82C9}"/>
              </a:ext>
            </a:extLst>
          </p:cNvPr>
          <p:cNvSpPr>
            <a:spLocks noGrp="1"/>
          </p:cNvSpPr>
          <p:nvPr>
            <p:ph type="subTitle" idx="1"/>
          </p:nvPr>
        </p:nvSpPr>
        <p:spPr/>
        <p:txBody>
          <a:bodyPr>
            <a:normAutofit lnSpcReduction="10000"/>
          </a:bodyPr>
          <a:lstStyle/>
          <a:p>
            <a:r>
              <a:rPr lang="en-US" b="1" dirty="0"/>
              <a:t>Daniel J. Cecil</a:t>
            </a:r>
            <a:r>
              <a:rPr lang="en-US" dirty="0"/>
              <a:t>, NASA MSFC</a:t>
            </a:r>
          </a:p>
          <a:p>
            <a:r>
              <a:rPr lang="en-US" dirty="0">
                <a:hlinkClick r:id="rId3"/>
              </a:rPr>
              <a:t>Daniel.J.Cecil@nasa.gov</a:t>
            </a:r>
            <a:endParaRPr lang="en-US" dirty="0"/>
          </a:p>
          <a:p>
            <a:r>
              <a:rPr lang="en-US" b="1" dirty="0"/>
              <a:t>Michael B. Solomon</a:t>
            </a:r>
            <a:r>
              <a:rPr lang="en-US" dirty="0"/>
              <a:t>, University of Alabama – Huntsville</a:t>
            </a:r>
          </a:p>
          <a:p>
            <a:r>
              <a:rPr lang="en-US" dirty="0">
                <a:hlinkClick r:id="rId4"/>
              </a:rPr>
              <a:t>mbs0025@uah.edu</a:t>
            </a:r>
            <a:endParaRPr lang="en-US" dirty="0"/>
          </a:p>
          <a:p>
            <a:endParaRPr lang="en-US" dirty="0"/>
          </a:p>
        </p:txBody>
      </p:sp>
    </p:spTree>
    <p:extLst>
      <p:ext uri="{BB962C8B-B14F-4D97-AF65-F5344CB8AC3E}">
        <p14:creationId xmlns:p14="http://schemas.microsoft.com/office/powerpoint/2010/main" val="3284765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6AC79-51CD-1110-3DEC-41AF80F4C3FF}"/>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C71C6698-DB02-1C84-5E48-731FECA8FD90}"/>
              </a:ext>
            </a:extLst>
          </p:cNvPr>
          <p:cNvSpPr>
            <a:spLocks noGrp="1"/>
          </p:cNvSpPr>
          <p:nvPr>
            <p:ph idx="1"/>
          </p:nvPr>
        </p:nvSpPr>
        <p:spPr/>
        <p:txBody>
          <a:bodyPr>
            <a:normAutofit lnSpcReduction="10000"/>
          </a:bodyPr>
          <a:lstStyle/>
          <a:p>
            <a:r>
              <a:rPr lang="en-US" dirty="0"/>
              <a:t>Use observational datasets to build empirical relationships between brightness temperatures (TB) and hydrometeor types (hail, graupel, snow, rain)</a:t>
            </a:r>
          </a:p>
          <a:p>
            <a:pPr lvl="1"/>
            <a:r>
              <a:rPr lang="en-US" dirty="0"/>
              <a:t>GMI TB</a:t>
            </a:r>
          </a:p>
          <a:p>
            <a:pPr lvl="1"/>
            <a:r>
              <a:rPr lang="en-US" dirty="0"/>
              <a:t>GPM Validation Network Hydrometeor Identifications (HID) (from dual-pol radar, matched to GMI field of view)</a:t>
            </a:r>
          </a:p>
          <a:p>
            <a:r>
              <a:rPr lang="en-US" dirty="0"/>
              <a:t>Use physical understanding to interpret empirical relationships</a:t>
            </a:r>
          </a:p>
          <a:p>
            <a:r>
              <a:rPr lang="en-US" dirty="0"/>
              <a:t>Construct lookup-tables of the likelihood of a hydrometeor type being present, based on multi-channel TB</a:t>
            </a:r>
          </a:p>
          <a:p>
            <a:r>
              <a:rPr lang="en-US" dirty="0"/>
              <a:t>Map the hydrometeor types in individual cases</a:t>
            </a:r>
          </a:p>
          <a:p>
            <a:r>
              <a:rPr lang="en-US" dirty="0"/>
              <a:t>Accumulate climatological maps of hydrometeor types</a:t>
            </a:r>
          </a:p>
        </p:txBody>
      </p:sp>
    </p:spTree>
    <p:extLst>
      <p:ext uri="{BB962C8B-B14F-4D97-AF65-F5344CB8AC3E}">
        <p14:creationId xmlns:p14="http://schemas.microsoft.com/office/powerpoint/2010/main" val="2769341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C95EA-A52D-8289-9ABC-51DE8C18F0AB}"/>
              </a:ext>
            </a:extLst>
          </p:cNvPr>
          <p:cNvSpPr>
            <a:spLocks noGrp="1"/>
          </p:cNvSpPr>
          <p:nvPr>
            <p:ph type="title"/>
          </p:nvPr>
        </p:nvSpPr>
        <p:spPr>
          <a:xfrm>
            <a:off x="838200" y="449"/>
            <a:ext cx="10515600" cy="1027728"/>
          </a:xfrm>
        </p:spPr>
        <p:txBody>
          <a:bodyPr>
            <a:normAutofit/>
          </a:bodyPr>
          <a:lstStyle/>
          <a:p>
            <a:pPr algn="ctr"/>
            <a:r>
              <a:rPr lang="en-US" sz="3200" b="1" dirty="0"/>
              <a:t>Example case – MCS in Iowa-Nebraska</a:t>
            </a:r>
          </a:p>
        </p:txBody>
      </p:sp>
      <p:pic>
        <p:nvPicPr>
          <p:cNvPr id="4" name="Picture 3" descr="Graphical user interface, PowerPoint&#10;&#10;Description automatically generated with medium confidence">
            <a:extLst>
              <a:ext uri="{FF2B5EF4-FFF2-40B4-BE49-F238E27FC236}">
                <a16:creationId xmlns:a16="http://schemas.microsoft.com/office/drawing/2014/main" id="{2B9DFABF-508D-7B54-1311-F315B93897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399" y="967664"/>
            <a:ext cx="6404789" cy="3309141"/>
          </a:xfrm>
          <a:prstGeom prst="rect">
            <a:avLst/>
          </a:prstGeom>
        </p:spPr>
      </p:pic>
      <p:pic>
        <p:nvPicPr>
          <p:cNvPr id="5" name="Picture 4">
            <a:extLst>
              <a:ext uri="{FF2B5EF4-FFF2-40B4-BE49-F238E27FC236}">
                <a16:creationId xmlns:a16="http://schemas.microsoft.com/office/drawing/2014/main" id="{FD6114CD-8EEC-C83B-5577-35EB17EA3D4F}"/>
              </a:ext>
            </a:extLst>
          </p:cNvPr>
          <p:cNvPicPr>
            <a:picLocks noChangeAspect="1"/>
          </p:cNvPicPr>
          <p:nvPr/>
        </p:nvPicPr>
        <p:blipFill rotWithShape="1">
          <a:blip r:embed="rId3"/>
          <a:srcRect l="18954" t="11747" r="18884" b="10638"/>
          <a:stretch/>
        </p:blipFill>
        <p:spPr>
          <a:xfrm>
            <a:off x="6437870" y="2793479"/>
            <a:ext cx="5787105" cy="4064521"/>
          </a:xfrm>
          <a:prstGeom prst="rect">
            <a:avLst/>
          </a:prstGeom>
        </p:spPr>
      </p:pic>
      <p:sp>
        <p:nvSpPr>
          <p:cNvPr id="6" name="TextBox 5">
            <a:extLst>
              <a:ext uri="{FF2B5EF4-FFF2-40B4-BE49-F238E27FC236}">
                <a16:creationId xmlns:a16="http://schemas.microsoft.com/office/drawing/2014/main" id="{A739511A-BCCD-22D0-0F2D-8AD515B81D59}"/>
              </a:ext>
            </a:extLst>
          </p:cNvPr>
          <p:cNvSpPr txBox="1"/>
          <p:nvPr/>
        </p:nvSpPr>
        <p:spPr>
          <a:xfrm>
            <a:off x="283779" y="4382814"/>
            <a:ext cx="5065987" cy="646331"/>
          </a:xfrm>
          <a:prstGeom prst="rect">
            <a:avLst/>
          </a:prstGeom>
          <a:noFill/>
        </p:spPr>
        <p:txBody>
          <a:bodyPr wrap="square" rtlCol="0">
            <a:spAutoFit/>
          </a:bodyPr>
          <a:lstStyle/>
          <a:p>
            <a:r>
              <a:rPr lang="en-US" b="1" dirty="0"/>
              <a:t>Combinations of brightness temperatures in multiple channels:</a:t>
            </a:r>
          </a:p>
        </p:txBody>
      </p:sp>
      <p:graphicFrame>
        <p:nvGraphicFramePr>
          <p:cNvPr id="7" name="Table 7">
            <a:extLst>
              <a:ext uri="{FF2B5EF4-FFF2-40B4-BE49-F238E27FC236}">
                <a16:creationId xmlns:a16="http://schemas.microsoft.com/office/drawing/2014/main" id="{2E128870-067B-7C9B-E6DE-ACA48E7F04CE}"/>
              </a:ext>
            </a:extLst>
          </p:cNvPr>
          <p:cNvGraphicFramePr>
            <a:graphicFrameLocks noGrp="1"/>
          </p:cNvGraphicFramePr>
          <p:nvPr>
            <p:extLst>
              <p:ext uri="{D42A27DB-BD31-4B8C-83A1-F6EECF244321}">
                <p14:modId xmlns:p14="http://schemas.microsoft.com/office/powerpoint/2010/main" val="2723957076"/>
              </p:ext>
            </p:extLst>
          </p:nvPr>
        </p:nvGraphicFramePr>
        <p:xfrm>
          <a:off x="152401" y="5135153"/>
          <a:ext cx="6285471" cy="1678603"/>
        </p:xfrm>
        <a:graphic>
          <a:graphicData uri="http://schemas.openxmlformats.org/drawingml/2006/table">
            <a:tbl>
              <a:tblPr firstRow="1" bandRow="1">
                <a:tableStyleId>{5C22544A-7EE6-4342-B048-85BDC9FD1C3A}</a:tableStyleId>
              </a:tblPr>
              <a:tblGrid>
                <a:gridCol w="2095157">
                  <a:extLst>
                    <a:ext uri="{9D8B030D-6E8A-4147-A177-3AD203B41FA5}">
                      <a16:colId xmlns:a16="http://schemas.microsoft.com/office/drawing/2014/main" val="3233542959"/>
                    </a:ext>
                  </a:extLst>
                </a:gridCol>
                <a:gridCol w="2095157">
                  <a:extLst>
                    <a:ext uri="{9D8B030D-6E8A-4147-A177-3AD203B41FA5}">
                      <a16:colId xmlns:a16="http://schemas.microsoft.com/office/drawing/2014/main" val="1502670440"/>
                    </a:ext>
                  </a:extLst>
                </a:gridCol>
                <a:gridCol w="2095157">
                  <a:extLst>
                    <a:ext uri="{9D8B030D-6E8A-4147-A177-3AD203B41FA5}">
                      <a16:colId xmlns:a16="http://schemas.microsoft.com/office/drawing/2014/main" val="2121734021"/>
                    </a:ext>
                  </a:extLst>
                </a:gridCol>
              </a:tblGrid>
              <a:tr h="764203">
                <a:tc>
                  <a:txBody>
                    <a:bodyPr/>
                    <a:lstStyle/>
                    <a:p>
                      <a:pPr algn="ctr"/>
                      <a:r>
                        <a:rPr lang="en-US" b="1" i="0" baseline="0" dirty="0">
                          <a:solidFill>
                            <a:schemeClr val="bg1"/>
                          </a:solidFill>
                          <a:latin typeface="Calibri" panose="020F0502020204030204" pitchFamily="34" charset="0"/>
                        </a:rPr>
                        <a:t>PCT 37 =</a:t>
                      </a:r>
                    </a:p>
                    <a:p>
                      <a:pPr algn="ctr"/>
                      <a:r>
                        <a:rPr lang="en-US" b="0" i="0" baseline="0" dirty="0">
                          <a:solidFill>
                            <a:schemeClr val="bg1"/>
                          </a:solidFill>
                          <a:latin typeface="Calibri" panose="020F0502020204030204" pitchFamily="34" charset="0"/>
                        </a:rPr>
                        <a:t>2.2*V37 – 1.2*H37</a:t>
                      </a:r>
                    </a:p>
                  </a:txBody>
                  <a:tcPr>
                    <a:solidFill>
                      <a:schemeClr val="accent1">
                        <a:lumMod val="60000"/>
                        <a:lumOff val="40000"/>
                      </a:schemeClr>
                    </a:solidFill>
                  </a:tcPr>
                </a:tc>
                <a:tc>
                  <a:txBody>
                    <a:bodyPr/>
                    <a:lstStyle/>
                    <a:p>
                      <a:pPr algn="ctr"/>
                      <a:r>
                        <a:rPr lang="en-US" b="1" i="0" baseline="0" dirty="0">
                          <a:solidFill>
                            <a:schemeClr val="bg1"/>
                          </a:solidFill>
                          <a:latin typeface="Calibri" panose="020F0502020204030204" pitchFamily="34" charset="0"/>
                        </a:rPr>
                        <a:t>PCT 89 =</a:t>
                      </a:r>
                    </a:p>
                    <a:p>
                      <a:pPr algn="ctr"/>
                      <a:r>
                        <a:rPr lang="en-US" b="0" i="0" baseline="0" dirty="0">
                          <a:solidFill>
                            <a:schemeClr val="bg1"/>
                          </a:solidFill>
                          <a:latin typeface="Calibri" panose="020F0502020204030204" pitchFamily="34" charset="0"/>
                        </a:rPr>
                        <a:t>1.8*V89 – 0.8*H89</a:t>
                      </a:r>
                    </a:p>
                  </a:txBody>
                  <a:tcPr>
                    <a:solidFill>
                      <a:schemeClr val="accent1">
                        <a:lumMod val="60000"/>
                        <a:lumOff val="40000"/>
                      </a:schemeClr>
                    </a:solidFill>
                  </a:tcPr>
                </a:tc>
                <a:tc>
                  <a:txBody>
                    <a:bodyPr/>
                    <a:lstStyle/>
                    <a:p>
                      <a:pPr algn="ctr"/>
                      <a:r>
                        <a:rPr lang="en-US" b="1" i="0" baseline="0" dirty="0">
                          <a:solidFill>
                            <a:schemeClr val="bg1"/>
                          </a:solidFill>
                          <a:latin typeface="Calibri" panose="020F0502020204030204" pitchFamily="34" charset="0"/>
                        </a:rPr>
                        <a:t>V166 =</a:t>
                      </a:r>
                    </a:p>
                    <a:p>
                      <a:pPr algn="ctr"/>
                      <a:r>
                        <a:rPr lang="en-US" b="0" i="0" baseline="0" dirty="0">
                          <a:solidFill>
                            <a:schemeClr val="bg1"/>
                          </a:solidFill>
                          <a:latin typeface="Calibri" panose="020F0502020204030204" pitchFamily="34" charset="0"/>
                        </a:rPr>
                        <a:t>166 GHz Vertical TB </a:t>
                      </a:r>
                    </a:p>
                  </a:txBody>
                  <a:tcPr>
                    <a:solidFill>
                      <a:schemeClr val="accent1">
                        <a:lumMod val="60000"/>
                        <a:lumOff val="40000"/>
                      </a:schemeClr>
                    </a:solidFill>
                  </a:tcPr>
                </a:tc>
                <a:extLst>
                  <a:ext uri="{0D108BD9-81ED-4DB2-BD59-A6C34878D82A}">
                    <a16:rowId xmlns:a16="http://schemas.microsoft.com/office/drawing/2014/main" val="1012265314"/>
                  </a:ext>
                </a:extLst>
              </a:tr>
              <a:tr h="764203">
                <a:tc>
                  <a:txBody>
                    <a:bodyPr/>
                    <a:lstStyle/>
                    <a:p>
                      <a:pPr algn="ctr"/>
                      <a:r>
                        <a:rPr lang="en-US" b="1" i="0" baseline="0" dirty="0">
                          <a:solidFill>
                            <a:schemeClr val="bg1"/>
                          </a:solidFill>
                          <a:latin typeface="Calibri" panose="020F0502020204030204" pitchFamily="34" charset="0"/>
                        </a:rPr>
                        <a:t>Diff166 =</a:t>
                      </a:r>
                    </a:p>
                    <a:p>
                      <a:pPr algn="ctr"/>
                      <a:r>
                        <a:rPr lang="en-US" b="0" i="0" baseline="0" dirty="0">
                          <a:solidFill>
                            <a:schemeClr val="bg1"/>
                          </a:solidFill>
                          <a:latin typeface="Calibri" panose="020F0502020204030204" pitchFamily="34" charset="0"/>
                        </a:rPr>
                        <a:t>V166 – H166</a:t>
                      </a:r>
                    </a:p>
                  </a:txBody>
                  <a:tcPr>
                    <a:solidFill>
                      <a:schemeClr val="accent1">
                        <a:lumMod val="60000"/>
                        <a:lumOff val="40000"/>
                      </a:schemeClr>
                    </a:solidFill>
                  </a:tcPr>
                </a:tc>
                <a:tc>
                  <a:txBody>
                    <a:bodyPr/>
                    <a:lstStyle/>
                    <a:p>
                      <a:pPr algn="ctr"/>
                      <a:r>
                        <a:rPr lang="en-US" b="1" i="0" baseline="0" dirty="0">
                          <a:solidFill>
                            <a:schemeClr val="bg1"/>
                          </a:solidFill>
                          <a:latin typeface="Calibri" panose="020F0502020204030204" pitchFamily="34" charset="0"/>
                        </a:rPr>
                        <a:t>Diff183 =</a:t>
                      </a:r>
                    </a:p>
                    <a:p>
                      <a:pPr algn="ctr"/>
                      <a:r>
                        <a:rPr lang="en-US" b="0" i="0" baseline="0" dirty="0">
                          <a:solidFill>
                            <a:schemeClr val="bg1"/>
                          </a:solidFill>
                          <a:latin typeface="Calibri" panose="020F0502020204030204" pitchFamily="34" charset="0"/>
                        </a:rPr>
                        <a:t>(V183.3 +/- 7 GHz) – (V183.3 +/- 3 GHz)</a:t>
                      </a:r>
                    </a:p>
                  </a:txBody>
                  <a:tcPr>
                    <a:solidFill>
                      <a:schemeClr val="accent1">
                        <a:lumMod val="60000"/>
                        <a:lumOff val="40000"/>
                      </a:schemeClr>
                    </a:solidFill>
                  </a:tcPr>
                </a:tc>
                <a:tc>
                  <a:txBody>
                    <a:bodyPr/>
                    <a:lstStyle/>
                    <a:p>
                      <a:pPr algn="ctr"/>
                      <a:r>
                        <a:rPr lang="en-US" b="1" i="0" baseline="0" dirty="0">
                          <a:solidFill>
                            <a:schemeClr val="bg1"/>
                          </a:solidFill>
                          <a:latin typeface="Calibri" panose="020F0502020204030204" pitchFamily="34" charset="0"/>
                        </a:rPr>
                        <a:t>Diff10_19_183 =</a:t>
                      </a:r>
                    </a:p>
                    <a:p>
                      <a:pPr algn="ctr"/>
                      <a:r>
                        <a:rPr lang="en-US" b="0" i="0" baseline="0" dirty="0">
                          <a:solidFill>
                            <a:schemeClr val="bg1"/>
                          </a:solidFill>
                          <a:latin typeface="Calibri" panose="020F0502020204030204" pitchFamily="34" charset="0"/>
                        </a:rPr>
                        <a:t>(PCT10 – PCT19) – Diff183</a:t>
                      </a:r>
                    </a:p>
                  </a:txBody>
                  <a:tcPr>
                    <a:solidFill>
                      <a:schemeClr val="accent1">
                        <a:lumMod val="60000"/>
                        <a:lumOff val="40000"/>
                      </a:schemeClr>
                    </a:solidFill>
                  </a:tcPr>
                </a:tc>
                <a:extLst>
                  <a:ext uri="{0D108BD9-81ED-4DB2-BD59-A6C34878D82A}">
                    <a16:rowId xmlns:a16="http://schemas.microsoft.com/office/drawing/2014/main" val="1307187452"/>
                  </a:ext>
                </a:extLst>
              </a:tr>
            </a:tbl>
          </a:graphicData>
        </a:graphic>
      </p:graphicFrame>
      <p:sp>
        <p:nvSpPr>
          <p:cNvPr id="8" name="Bent Arrow 7">
            <a:extLst>
              <a:ext uri="{FF2B5EF4-FFF2-40B4-BE49-F238E27FC236}">
                <a16:creationId xmlns:a16="http://schemas.microsoft.com/office/drawing/2014/main" id="{AD6B7668-DBF0-C1B8-D161-B24861623257}"/>
              </a:ext>
            </a:extLst>
          </p:cNvPr>
          <p:cNvSpPr/>
          <p:nvPr/>
        </p:nvSpPr>
        <p:spPr>
          <a:xfrm rot="3907104">
            <a:off x="6821214" y="1807779"/>
            <a:ext cx="1166649" cy="996210"/>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96D6EE58-F155-1A3D-05DB-3A3627E9EE79}"/>
              </a:ext>
            </a:extLst>
          </p:cNvPr>
          <p:cNvSpPr txBox="1"/>
          <p:nvPr/>
        </p:nvSpPr>
        <p:spPr>
          <a:xfrm>
            <a:off x="8881241" y="5605122"/>
            <a:ext cx="662152" cy="369332"/>
          </a:xfrm>
          <a:prstGeom prst="rect">
            <a:avLst/>
          </a:prstGeom>
          <a:solidFill>
            <a:schemeClr val="bg1">
              <a:alpha val="25000"/>
            </a:schemeClr>
          </a:solidFill>
        </p:spPr>
        <p:txBody>
          <a:bodyPr wrap="square" rtlCol="0">
            <a:spAutoFit/>
          </a:bodyPr>
          <a:lstStyle/>
          <a:p>
            <a:r>
              <a:rPr lang="en-US" b="1" dirty="0">
                <a:solidFill>
                  <a:srgbClr val="FF0000"/>
                </a:solidFill>
              </a:rPr>
              <a:t>Hail</a:t>
            </a:r>
          </a:p>
        </p:txBody>
      </p:sp>
      <p:sp>
        <p:nvSpPr>
          <p:cNvPr id="11" name="Right Arrow 10">
            <a:extLst>
              <a:ext uri="{FF2B5EF4-FFF2-40B4-BE49-F238E27FC236}">
                <a16:creationId xmlns:a16="http://schemas.microsoft.com/office/drawing/2014/main" id="{DC254366-5098-22FC-C0B2-E646A8C1846B}"/>
              </a:ext>
            </a:extLst>
          </p:cNvPr>
          <p:cNvSpPr/>
          <p:nvPr/>
        </p:nvSpPr>
        <p:spPr>
          <a:xfrm rot="20740540">
            <a:off x="9375227" y="5605122"/>
            <a:ext cx="346842" cy="18466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extLst>
              <a:ext uri="{FF2B5EF4-FFF2-40B4-BE49-F238E27FC236}">
                <a16:creationId xmlns:a16="http://schemas.microsoft.com/office/drawing/2014/main" id="{BF9C2D9F-2221-639E-DDB0-C28F6922AEDC}"/>
              </a:ext>
            </a:extLst>
          </p:cNvPr>
          <p:cNvSpPr/>
          <p:nvPr/>
        </p:nvSpPr>
        <p:spPr>
          <a:xfrm rot="746427">
            <a:off x="9434918" y="5931953"/>
            <a:ext cx="1071818" cy="150797"/>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8F54EBD3-908B-0719-9E73-114DFF9D8C02}"/>
              </a:ext>
            </a:extLst>
          </p:cNvPr>
          <p:cNvSpPr/>
          <p:nvPr/>
        </p:nvSpPr>
        <p:spPr>
          <a:xfrm rot="14474448">
            <a:off x="8686897" y="5416020"/>
            <a:ext cx="346842" cy="18466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910031C-20AC-DBB9-9F4F-BD554C245E23}"/>
              </a:ext>
            </a:extLst>
          </p:cNvPr>
          <p:cNvSpPr txBox="1"/>
          <p:nvPr/>
        </p:nvSpPr>
        <p:spPr>
          <a:xfrm>
            <a:off x="9834903" y="4385721"/>
            <a:ext cx="945931" cy="369332"/>
          </a:xfrm>
          <a:prstGeom prst="rect">
            <a:avLst/>
          </a:prstGeom>
          <a:solidFill>
            <a:schemeClr val="bg1">
              <a:alpha val="40000"/>
            </a:schemeClr>
          </a:solidFill>
        </p:spPr>
        <p:txBody>
          <a:bodyPr wrap="square" rtlCol="0">
            <a:spAutoFit/>
          </a:bodyPr>
          <a:lstStyle/>
          <a:p>
            <a:r>
              <a:rPr lang="en-US" b="1" dirty="0">
                <a:solidFill>
                  <a:srgbClr val="0432FF"/>
                </a:solidFill>
              </a:rPr>
              <a:t>Graupel</a:t>
            </a:r>
          </a:p>
        </p:txBody>
      </p:sp>
      <p:sp>
        <p:nvSpPr>
          <p:cNvPr id="17" name="TextBox 16">
            <a:extLst>
              <a:ext uri="{FF2B5EF4-FFF2-40B4-BE49-F238E27FC236}">
                <a16:creationId xmlns:a16="http://schemas.microsoft.com/office/drawing/2014/main" id="{8F6AA9C9-BFCC-40F5-D6F8-D206C9321AD0}"/>
              </a:ext>
            </a:extLst>
          </p:cNvPr>
          <p:cNvSpPr txBox="1"/>
          <p:nvPr/>
        </p:nvSpPr>
        <p:spPr>
          <a:xfrm>
            <a:off x="7038409" y="3938728"/>
            <a:ext cx="1541374" cy="369332"/>
          </a:xfrm>
          <a:prstGeom prst="rect">
            <a:avLst/>
          </a:prstGeom>
          <a:solidFill>
            <a:schemeClr val="bg1">
              <a:alpha val="20000"/>
            </a:schemeClr>
          </a:solidFill>
        </p:spPr>
        <p:txBody>
          <a:bodyPr wrap="square" rtlCol="0">
            <a:spAutoFit/>
          </a:bodyPr>
          <a:lstStyle/>
          <a:p>
            <a:r>
              <a:rPr lang="en-US" b="1" dirty="0">
                <a:solidFill>
                  <a:srgbClr val="00FA00"/>
                </a:solidFill>
              </a:rPr>
              <a:t>Snow / Rain</a:t>
            </a:r>
          </a:p>
        </p:txBody>
      </p:sp>
      <p:sp>
        <p:nvSpPr>
          <p:cNvPr id="19" name="TextBox 18">
            <a:extLst>
              <a:ext uri="{FF2B5EF4-FFF2-40B4-BE49-F238E27FC236}">
                <a16:creationId xmlns:a16="http://schemas.microsoft.com/office/drawing/2014/main" id="{F4644229-BAD0-9FC5-52B1-558512412635}"/>
              </a:ext>
            </a:extLst>
          </p:cNvPr>
          <p:cNvSpPr txBox="1"/>
          <p:nvPr/>
        </p:nvSpPr>
        <p:spPr>
          <a:xfrm>
            <a:off x="7974228" y="671576"/>
            <a:ext cx="4065373" cy="2308324"/>
          </a:xfrm>
          <a:prstGeom prst="rect">
            <a:avLst/>
          </a:prstGeom>
          <a:noFill/>
        </p:spPr>
        <p:txBody>
          <a:bodyPr wrap="square" rtlCol="0">
            <a:spAutoFit/>
          </a:bodyPr>
          <a:lstStyle/>
          <a:p>
            <a:r>
              <a:rPr lang="en-US" sz="1600" b="1" dirty="0"/>
              <a:t>For each GMI pixel, probability of hydrometeor categories is computed and mapped to a color:</a:t>
            </a:r>
          </a:p>
          <a:p>
            <a:r>
              <a:rPr lang="en-US" sz="1600" dirty="0">
                <a:solidFill>
                  <a:srgbClr val="FF0000"/>
                </a:solidFill>
              </a:rPr>
              <a:t>Red = Hail</a:t>
            </a:r>
          </a:p>
          <a:p>
            <a:r>
              <a:rPr lang="en-US" sz="1600" dirty="0">
                <a:solidFill>
                  <a:srgbClr val="0432FF"/>
                </a:solidFill>
              </a:rPr>
              <a:t>Blue = Graupel (</a:t>
            </a:r>
            <a:r>
              <a:rPr lang="en-US" sz="1600" i="1" dirty="0">
                <a:solidFill>
                  <a:srgbClr val="0432FF"/>
                </a:solidFill>
              </a:rPr>
              <a:t>without hail</a:t>
            </a:r>
            <a:r>
              <a:rPr lang="en-US" sz="1600" dirty="0">
                <a:solidFill>
                  <a:srgbClr val="0432FF"/>
                </a:solidFill>
              </a:rPr>
              <a:t>)</a:t>
            </a:r>
          </a:p>
          <a:p>
            <a:r>
              <a:rPr lang="en-US" sz="1600" dirty="0">
                <a:solidFill>
                  <a:srgbClr val="00B050"/>
                </a:solidFill>
              </a:rPr>
              <a:t>Green = *Snow / *Cloud Ice / *Rain (</a:t>
            </a:r>
            <a:r>
              <a:rPr lang="en-US" sz="1600" i="1" dirty="0">
                <a:solidFill>
                  <a:srgbClr val="00B050"/>
                </a:solidFill>
              </a:rPr>
              <a:t>without hail or graupel</a:t>
            </a:r>
            <a:r>
              <a:rPr lang="en-US" sz="1600" dirty="0">
                <a:solidFill>
                  <a:srgbClr val="00B050"/>
                </a:solidFill>
              </a:rPr>
              <a:t>) </a:t>
            </a:r>
          </a:p>
          <a:p>
            <a:r>
              <a:rPr lang="en-US" sz="1600" dirty="0">
                <a:solidFill>
                  <a:srgbClr val="00B050"/>
                </a:solidFill>
              </a:rPr>
              <a:t>* Rain vs small ice is computed separately, but combined into one category for plotting here</a:t>
            </a:r>
          </a:p>
        </p:txBody>
      </p:sp>
      <p:sp>
        <p:nvSpPr>
          <p:cNvPr id="20" name="TextBox 19">
            <a:extLst>
              <a:ext uri="{FF2B5EF4-FFF2-40B4-BE49-F238E27FC236}">
                <a16:creationId xmlns:a16="http://schemas.microsoft.com/office/drawing/2014/main" id="{B09B5C40-D061-FE30-842B-52FBC78F0D56}"/>
              </a:ext>
            </a:extLst>
          </p:cNvPr>
          <p:cNvSpPr txBox="1"/>
          <p:nvPr/>
        </p:nvSpPr>
        <p:spPr>
          <a:xfrm>
            <a:off x="6707237" y="6007351"/>
            <a:ext cx="3032285" cy="830997"/>
          </a:xfrm>
          <a:prstGeom prst="rect">
            <a:avLst/>
          </a:prstGeom>
          <a:solidFill>
            <a:schemeClr val="tx1"/>
          </a:solidFill>
        </p:spPr>
        <p:txBody>
          <a:bodyPr wrap="square" rtlCol="0">
            <a:spAutoFit/>
          </a:bodyPr>
          <a:lstStyle/>
          <a:p>
            <a:r>
              <a:rPr lang="en-US" sz="1600" dirty="0">
                <a:solidFill>
                  <a:schemeClr val="bg1"/>
                </a:solidFill>
              </a:rPr>
              <a:t>GPROF Probability Of </a:t>
            </a:r>
            <a:r>
              <a:rPr lang="en-US" sz="1600" dirty="0" err="1">
                <a:solidFill>
                  <a:schemeClr val="bg1"/>
                </a:solidFill>
              </a:rPr>
              <a:t>Precip</a:t>
            </a:r>
            <a:r>
              <a:rPr lang="en-US" sz="1600" dirty="0">
                <a:solidFill>
                  <a:schemeClr val="bg1"/>
                </a:solidFill>
              </a:rPr>
              <a:t> is used to scaled the brightness, so black = no </a:t>
            </a:r>
            <a:r>
              <a:rPr lang="en-US" sz="1600" dirty="0" err="1">
                <a:solidFill>
                  <a:schemeClr val="bg1"/>
                </a:solidFill>
              </a:rPr>
              <a:t>precip</a:t>
            </a:r>
            <a:endParaRPr lang="en-US" sz="1600" dirty="0">
              <a:solidFill>
                <a:schemeClr val="bg1"/>
              </a:solidFill>
            </a:endParaRPr>
          </a:p>
        </p:txBody>
      </p:sp>
    </p:spTree>
    <p:extLst>
      <p:ext uri="{BB962C8B-B14F-4D97-AF65-F5344CB8AC3E}">
        <p14:creationId xmlns:p14="http://schemas.microsoft.com/office/powerpoint/2010/main" val="1995226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Building the TB-HID Lookup Tables</a:t>
            </a:r>
          </a:p>
        </p:txBody>
      </p:sp>
      <p:pic>
        <p:nvPicPr>
          <p:cNvPr id="4" name="Picture 3">
            <a:extLst>
              <a:ext uri="{FF2B5EF4-FFF2-40B4-BE49-F238E27FC236}">
                <a16:creationId xmlns:a16="http://schemas.microsoft.com/office/drawing/2014/main" id="{DEFD4399-E412-686A-88FC-3CAA6D953143}"/>
              </a:ext>
            </a:extLst>
          </p:cNvPr>
          <p:cNvPicPr>
            <a:picLocks noChangeAspect="1"/>
          </p:cNvPicPr>
          <p:nvPr/>
        </p:nvPicPr>
        <p:blipFill>
          <a:blip r:embed="rId2"/>
          <a:stretch>
            <a:fillRect/>
          </a:stretch>
        </p:blipFill>
        <p:spPr>
          <a:xfrm>
            <a:off x="7409792" y="809297"/>
            <a:ext cx="4782207" cy="3802844"/>
          </a:xfrm>
          <a:prstGeom prst="rect">
            <a:avLst/>
          </a:prstGeom>
        </p:spPr>
      </p:pic>
      <p:sp>
        <p:nvSpPr>
          <p:cNvPr id="5" name="TextBox 4">
            <a:extLst>
              <a:ext uri="{FF2B5EF4-FFF2-40B4-BE49-F238E27FC236}">
                <a16:creationId xmlns:a16="http://schemas.microsoft.com/office/drawing/2014/main" id="{844FF4B2-0160-DE43-1091-1C6159C50771}"/>
              </a:ext>
            </a:extLst>
          </p:cNvPr>
          <p:cNvSpPr txBox="1"/>
          <p:nvPr/>
        </p:nvSpPr>
        <p:spPr>
          <a:xfrm>
            <a:off x="152403" y="671691"/>
            <a:ext cx="7409788" cy="6463308"/>
          </a:xfrm>
          <a:prstGeom prst="rect">
            <a:avLst/>
          </a:prstGeom>
          <a:noFill/>
        </p:spPr>
        <p:txBody>
          <a:bodyPr wrap="square" rtlCol="0">
            <a:spAutoFit/>
          </a:bodyPr>
          <a:lstStyle/>
          <a:p>
            <a:r>
              <a:rPr lang="en-US" dirty="0"/>
              <a:t>GPM Validation Network (VN) matches polarimetric radar data to GMI and DPR footprints, accounting for viewing angles. Each GMI footprint has many individual radar gates matched to it, at multiple elevations.</a:t>
            </a:r>
          </a:p>
          <a:p>
            <a:endParaRPr lang="en-US" dirty="0"/>
          </a:p>
          <a:p>
            <a:r>
              <a:rPr lang="en-US" dirty="0"/>
              <a:t>A subset of VN radars were used here from around the USA. We tested subsets by region and season. TB-HID relationships were not sensitive to those distinctions.</a:t>
            </a:r>
          </a:p>
          <a:p>
            <a:endParaRPr lang="en-US" dirty="0"/>
          </a:p>
          <a:p>
            <a:r>
              <a:rPr lang="en-US" b="1" i="1" dirty="0"/>
              <a:t>Our training and verification is entirely over land (USA)</a:t>
            </a:r>
          </a:p>
          <a:p>
            <a:endParaRPr lang="en-US" dirty="0"/>
          </a:p>
          <a:p>
            <a:r>
              <a:rPr lang="en-US" dirty="0"/>
              <a:t>VN data includes hydrometeor types from CSU algorithm (Dolan et al. 2013).</a:t>
            </a:r>
          </a:p>
          <a:p>
            <a:endParaRPr lang="en-US" dirty="0"/>
          </a:p>
          <a:p>
            <a:r>
              <a:rPr lang="en-US" dirty="0"/>
              <a:t>We use hierarchical categorization from </a:t>
            </a:r>
            <a:r>
              <a:rPr lang="en-US" dirty="0" err="1"/>
              <a:t>Leppert</a:t>
            </a:r>
            <a:r>
              <a:rPr lang="en-US" dirty="0"/>
              <a:t> and Cecil (2015):</a:t>
            </a:r>
          </a:p>
          <a:p>
            <a:pPr marL="342900" indent="-342900">
              <a:buAutoNum type="arabicParenR"/>
            </a:pPr>
            <a:r>
              <a:rPr lang="en-US" dirty="0">
                <a:solidFill>
                  <a:srgbClr val="FF0000"/>
                </a:solidFill>
              </a:rPr>
              <a:t>If any matched radar gate has HID = Hail or Big Drops, assign the GMI TB to Hail category. If not, then…</a:t>
            </a:r>
          </a:p>
          <a:p>
            <a:pPr marL="342900" indent="-342900">
              <a:buFontTx/>
              <a:buAutoNum type="arabicParenR"/>
            </a:pPr>
            <a:r>
              <a:rPr lang="en-US" dirty="0">
                <a:solidFill>
                  <a:srgbClr val="0432FF"/>
                </a:solidFill>
              </a:rPr>
              <a:t>If any matched radar gate has HID = Graupel, assign the GMI TB to Graupel category. If not, then…</a:t>
            </a:r>
          </a:p>
          <a:p>
            <a:pPr marL="342900" indent="-342900">
              <a:buFontTx/>
              <a:buAutoNum type="arabicParenR"/>
            </a:pPr>
            <a:r>
              <a:rPr lang="en-US" dirty="0">
                <a:solidFill>
                  <a:srgbClr val="00B050"/>
                </a:solidFill>
              </a:rPr>
              <a:t>If any matched radar gate has HID = Aggregates, Dry Snow, Vertically Oriented Ice, or Ice Crystals, assign the GMI TB to Snow category. If not, then…</a:t>
            </a:r>
          </a:p>
          <a:p>
            <a:pPr marL="342900" indent="-342900">
              <a:buFontTx/>
              <a:buAutoNum type="arabicParenR"/>
            </a:pPr>
            <a:r>
              <a:rPr lang="en-US" dirty="0">
                <a:solidFill>
                  <a:srgbClr val="00B050"/>
                </a:solidFill>
              </a:rPr>
              <a:t>If any matched radar gate has HID = Rain or Drizzle, assign the GMI TB to Rain category.</a:t>
            </a:r>
          </a:p>
          <a:p>
            <a:pPr marL="342900" indent="-342900">
              <a:buAutoNum type="arabicParenR"/>
            </a:pPr>
            <a:endParaRPr lang="en-US" dirty="0"/>
          </a:p>
        </p:txBody>
      </p:sp>
      <p:sp>
        <p:nvSpPr>
          <p:cNvPr id="6" name="TextBox 5">
            <a:extLst>
              <a:ext uri="{FF2B5EF4-FFF2-40B4-BE49-F238E27FC236}">
                <a16:creationId xmlns:a16="http://schemas.microsoft.com/office/drawing/2014/main" id="{7894FAC1-5054-DD01-2BAB-9DBEDC960330}"/>
              </a:ext>
            </a:extLst>
          </p:cNvPr>
          <p:cNvSpPr txBox="1"/>
          <p:nvPr/>
        </p:nvSpPr>
        <p:spPr>
          <a:xfrm>
            <a:off x="7562191" y="4719408"/>
            <a:ext cx="4477407" cy="2031325"/>
          </a:xfrm>
          <a:prstGeom prst="rect">
            <a:avLst/>
          </a:prstGeom>
          <a:noFill/>
        </p:spPr>
        <p:txBody>
          <a:bodyPr wrap="square" rtlCol="0">
            <a:spAutoFit/>
          </a:bodyPr>
          <a:lstStyle/>
          <a:p>
            <a:r>
              <a:rPr lang="en-US" dirty="0">
                <a:solidFill>
                  <a:srgbClr val="FF0000"/>
                </a:solidFill>
              </a:rPr>
              <a:t>In practice, a “Hail” profile only needs one gate of hail somewhere in the column, and probably also has graupel, snow, and rain in the same footprint.</a:t>
            </a:r>
          </a:p>
          <a:p>
            <a:r>
              <a:rPr lang="en-US" dirty="0">
                <a:solidFill>
                  <a:srgbClr val="00B050"/>
                </a:solidFill>
              </a:rPr>
              <a:t>A profile labeled “Rain” in our approach cannot include any gates of hail, graupel, or snow.</a:t>
            </a:r>
          </a:p>
        </p:txBody>
      </p:sp>
    </p:spTree>
    <p:extLst>
      <p:ext uri="{BB962C8B-B14F-4D97-AF65-F5344CB8AC3E}">
        <p14:creationId xmlns:p14="http://schemas.microsoft.com/office/powerpoint/2010/main" val="1989063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Building the TB-HID Lookup Tables – 1D Histograms</a:t>
            </a:r>
          </a:p>
        </p:txBody>
      </p:sp>
      <p:pic>
        <p:nvPicPr>
          <p:cNvPr id="3" name="Picture 2" descr="Chart, bar chart&#10;&#10;Description automatically generated">
            <a:extLst>
              <a:ext uri="{FF2B5EF4-FFF2-40B4-BE49-F238E27FC236}">
                <a16:creationId xmlns:a16="http://schemas.microsoft.com/office/drawing/2014/main" id="{FC0285D3-4F6E-0936-FE85-7F4D5F12E85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2400" y="1960506"/>
            <a:ext cx="5943600" cy="4666615"/>
          </a:xfrm>
          <a:prstGeom prst="rect">
            <a:avLst/>
          </a:prstGeom>
        </p:spPr>
      </p:pic>
      <p:pic>
        <p:nvPicPr>
          <p:cNvPr id="7" name="Picture 6" descr="Chart, histogram&#10;&#10;Description automatically generated">
            <a:extLst>
              <a:ext uri="{FF2B5EF4-FFF2-40B4-BE49-F238E27FC236}">
                <a16:creationId xmlns:a16="http://schemas.microsoft.com/office/drawing/2014/main" id="{85C72AE0-CCDB-2D29-A5FF-EA7BD75262A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48400" y="1975943"/>
            <a:ext cx="5943600" cy="4638040"/>
          </a:xfrm>
          <a:prstGeom prst="rect">
            <a:avLst/>
          </a:prstGeom>
        </p:spPr>
      </p:pic>
      <p:sp>
        <p:nvSpPr>
          <p:cNvPr id="8" name="TextBox 7">
            <a:extLst>
              <a:ext uri="{FF2B5EF4-FFF2-40B4-BE49-F238E27FC236}">
                <a16:creationId xmlns:a16="http://schemas.microsoft.com/office/drawing/2014/main" id="{F9797AD8-1287-84D8-E3E7-718AEEB2E72D}"/>
              </a:ext>
            </a:extLst>
          </p:cNvPr>
          <p:cNvSpPr txBox="1"/>
          <p:nvPr/>
        </p:nvSpPr>
        <p:spPr>
          <a:xfrm>
            <a:off x="388884" y="693683"/>
            <a:ext cx="2764220" cy="1200329"/>
          </a:xfrm>
          <a:prstGeom prst="rect">
            <a:avLst/>
          </a:prstGeom>
          <a:noFill/>
        </p:spPr>
        <p:txBody>
          <a:bodyPr wrap="square" rtlCol="0">
            <a:spAutoFit/>
          </a:bodyPr>
          <a:lstStyle/>
          <a:p>
            <a:r>
              <a:rPr lang="en-US" dirty="0"/>
              <a:t>As a function of TB (or TB difference), what fraction of profiles is assigned to each HID category?</a:t>
            </a:r>
          </a:p>
        </p:txBody>
      </p:sp>
      <p:sp>
        <p:nvSpPr>
          <p:cNvPr id="9" name="TextBox 8">
            <a:extLst>
              <a:ext uri="{FF2B5EF4-FFF2-40B4-BE49-F238E27FC236}">
                <a16:creationId xmlns:a16="http://schemas.microsoft.com/office/drawing/2014/main" id="{CF514C18-9C8D-AC71-7154-9A9661FE5442}"/>
              </a:ext>
            </a:extLst>
          </p:cNvPr>
          <p:cNvSpPr txBox="1"/>
          <p:nvPr/>
        </p:nvSpPr>
        <p:spPr>
          <a:xfrm>
            <a:off x="3331780" y="693682"/>
            <a:ext cx="2764220" cy="1200329"/>
          </a:xfrm>
          <a:prstGeom prst="rect">
            <a:avLst/>
          </a:prstGeom>
          <a:noFill/>
        </p:spPr>
        <p:txBody>
          <a:bodyPr wrap="square" rtlCol="0">
            <a:spAutoFit/>
          </a:bodyPr>
          <a:lstStyle/>
          <a:p>
            <a:r>
              <a:rPr lang="en-US" dirty="0"/>
              <a:t>19 and 37 GHz have a strong response to hail, without a distinct signature for graupel.</a:t>
            </a:r>
          </a:p>
        </p:txBody>
      </p:sp>
      <p:sp>
        <p:nvSpPr>
          <p:cNvPr id="10" name="TextBox 9">
            <a:extLst>
              <a:ext uri="{FF2B5EF4-FFF2-40B4-BE49-F238E27FC236}">
                <a16:creationId xmlns:a16="http://schemas.microsoft.com/office/drawing/2014/main" id="{22E51F9C-4D01-F855-9BFE-113B5D7AADE5}"/>
              </a:ext>
            </a:extLst>
          </p:cNvPr>
          <p:cNvSpPr txBox="1"/>
          <p:nvPr/>
        </p:nvSpPr>
        <p:spPr>
          <a:xfrm>
            <a:off x="6634653" y="693681"/>
            <a:ext cx="2764220" cy="1200329"/>
          </a:xfrm>
          <a:prstGeom prst="rect">
            <a:avLst/>
          </a:prstGeom>
          <a:noFill/>
        </p:spPr>
        <p:txBody>
          <a:bodyPr wrap="square" rtlCol="0">
            <a:spAutoFit/>
          </a:bodyPr>
          <a:lstStyle/>
          <a:p>
            <a:r>
              <a:rPr lang="en-US" dirty="0"/>
              <a:t>166 and 183 GHz have more of a graupel response, due to their shorter wavelengths.</a:t>
            </a:r>
          </a:p>
        </p:txBody>
      </p:sp>
      <p:sp>
        <p:nvSpPr>
          <p:cNvPr id="11" name="TextBox 10">
            <a:extLst>
              <a:ext uri="{FF2B5EF4-FFF2-40B4-BE49-F238E27FC236}">
                <a16:creationId xmlns:a16="http://schemas.microsoft.com/office/drawing/2014/main" id="{41B12E8E-EB27-F48A-6A72-A718089BDDE2}"/>
              </a:ext>
            </a:extLst>
          </p:cNvPr>
          <p:cNvSpPr txBox="1"/>
          <p:nvPr/>
        </p:nvSpPr>
        <p:spPr>
          <a:xfrm>
            <a:off x="9278007" y="693680"/>
            <a:ext cx="2764220" cy="923330"/>
          </a:xfrm>
          <a:prstGeom prst="rect">
            <a:avLst/>
          </a:prstGeom>
          <a:noFill/>
        </p:spPr>
        <p:txBody>
          <a:bodyPr wrap="square" rtlCol="0">
            <a:spAutoFit/>
          </a:bodyPr>
          <a:lstStyle/>
          <a:p>
            <a:r>
              <a:rPr lang="en-US" dirty="0"/>
              <a:t>Not much distinction between snow vs rain-only profiles (</a:t>
            </a:r>
            <a:r>
              <a:rPr lang="en-US" i="1" dirty="0"/>
              <a:t>at least over land</a:t>
            </a:r>
            <a:r>
              <a:rPr lang="en-US" dirty="0"/>
              <a:t>)</a:t>
            </a:r>
          </a:p>
        </p:txBody>
      </p:sp>
    </p:spTree>
    <p:extLst>
      <p:ext uri="{BB962C8B-B14F-4D97-AF65-F5344CB8AC3E}">
        <p14:creationId xmlns:p14="http://schemas.microsoft.com/office/powerpoint/2010/main" val="2925292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Building the TB-HID Lookup Tables – 2D Histograms</a:t>
            </a:r>
          </a:p>
        </p:txBody>
      </p:sp>
      <p:sp>
        <p:nvSpPr>
          <p:cNvPr id="8" name="TextBox 7">
            <a:extLst>
              <a:ext uri="{FF2B5EF4-FFF2-40B4-BE49-F238E27FC236}">
                <a16:creationId xmlns:a16="http://schemas.microsoft.com/office/drawing/2014/main" id="{F9797AD8-1287-84D8-E3E7-718AEEB2E72D}"/>
              </a:ext>
            </a:extLst>
          </p:cNvPr>
          <p:cNvSpPr txBox="1"/>
          <p:nvPr/>
        </p:nvSpPr>
        <p:spPr>
          <a:xfrm>
            <a:off x="388884" y="693683"/>
            <a:ext cx="2764220" cy="923330"/>
          </a:xfrm>
          <a:prstGeom prst="rect">
            <a:avLst/>
          </a:prstGeom>
          <a:noFill/>
        </p:spPr>
        <p:txBody>
          <a:bodyPr wrap="square" rtlCol="0">
            <a:spAutoFit/>
          </a:bodyPr>
          <a:lstStyle/>
          <a:p>
            <a:r>
              <a:rPr lang="en-US" dirty="0"/>
              <a:t>A 2D parameter space brings together multi-channel information</a:t>
            </a:r>
          </a:p>
        </p:txBody>
      </p:sp>
      <p:sp>
        <p:nvSpPr>
          <p:cNvPr id="9" name="TextBox 8">
            <a:extLst>
              <a:ext uri="{FF2B5EF4-FFF2-40B4-BE49-F238E27FC236}">
                <a16:creationId xmlns:a16="http://schemas.microsoft.com/office/drawing/2014/main" id="{CF514C18-9C8D-AC71-7154-9A9661FE5442}"/>
              </a:ext>
            </a:extLst>
          </p:cNvPr>
          <p:cNvSpPr txBox="1"/>
          <p:nvPr/>
        </p:nvSpPr>
        <p:spPr>
          <a:xfrm>
            <a:off x="388884" y="1806617"/>
            <a:ext cx="2764220" cy="1754326"/>
          </a:xfrm>
          <a:prstGeom prst="rect">
            <a:avLst/>
          </a:prstGeom>
          <a:noFill/>
        </p:spPr>
        <p:txBody>
          <a:bodyPr wrap="square" rtlCol="0">
            <a:spAutoFit/>
          </a:bodyPr>
          <a:lstStyle/>
          <a:p>
            <a:r>
              <a:rPr lang="en-US" dirty="0"/>
              <a:t>We use 6 multi-channel combinations; </a:t>
            </a:r>
          </a:p>
          <a:p>
            <a:endParaRPr lang="en-US" dirty="0"/>
          </a:p>
          <a:p>
            <a:r>
              <a:rPr lang="en-US" dirty="0"/>
              <a:t>89 GHz PCT vs Diff183 (183.3+/-7 – 183.3+/-3) shown here.</a:t>
            </a:r>
          </a:p>
        </p:txBody>
      </p:sp>
      <p:sp>
        <p:nvSpPr>
          <p:cNvPr id="10" name="TextBox 9">
            <a:extLst>
              <a:ext uri="{FF2B5EF4-FFF2-40B4-BE49-F238E27FC236}">
                <a16:creationId xmlns:a16="http://schemas.microsoft.com/office/drawing/2014/main" id="{22E51F9C-4D01-F855-9BFE-113B5D7AADE5}"/>
              </a:ext>
            </a:extLst>
          </p:cNvPr>
          <p:cNvSpPr txBox="1"/>
          <p:nvPr/>
        </p:nvSpPr>
        <p:spPr>
          <a:xfrm>
            <a:off x="8981248" y="809297"/>
            <a:ext cx="2776439" cy="2400657"/>
          </a:xfrm>
          <a:prstGeom prst="rect">
            <a:avLst/>
          </a:prstGeom>
          <a:solidFill>
            <a:srgbClr val="FF0000">
              <a:alpha val="40000"/>
            </a:srgbClr>
          </a:solidFill>
        </p:spPr>
        <p:txBody>
          <a:bodyPr wrap="square" rtlCol="0">
            <a:spAutoFit/>
          </a:bodyPr>
          <a:lstStyle/>
          <a:p>
            <a:r>
              <a:rPr lang="en-US" dirty="0"/>
              <a:t>Hail has negative Diff183 (more scattering in the wide band than in the narrow band), and PCT89 below 200 K due to scattering effects.</a:t>
            </a:r>
          </a:p>
          <a:p>
            <a:r>
              <a:rPr lang="en-US" sz="1400" i="1" dirty="0"/>
              <a:t>But the deeper the core, the smaller the Diff183 because both 183 GHz channels get scattered </a:t>
            </a:r>
          </a:p>
        </p:txBody>
      </p:sp>
      <p:pic>
        <p:nvPicPr>
          <p:cNvPr id="5" name="Picture 4" descr="Chart, surface chart&#10;&#10;Description automatically generated">
            <a:extLst>
              <a:ext uri="{FF2B5EF4-FFF2-40B4-BE49-F238E27FC236}">
                <a16:creationId xmlns:a16="http://schemas.microsoft.com/office/drawing/2014/main" id="{9067A9F0-288F-D2D2-6074-F487EFAD35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95600" y="809297"/>
            <a:ext cx="5943600" cy="4958080"/>
          </a:xfrm>
          <a:prstGeom prst="rect">
            <a:avLst/>
          </a:prstGeom>
        </p:spPr>
      </p:pic>
      <p:sp>
        <p:nvSpPr>
          <p:cNvPr id="31" name="Rounded Rectangle 30">
            <a:extLst>
              <a:ext uri="{FF2B5EF4-FFF2-40B4-BE49-F238E27FC236}">
                <a16:creationId xmlns:a16="http://schemas.microsoft.com/office/drawing/2014/main" id="{8E8315DE-0ADE-C762-D5C0-CC54B20EFFAC}"/>
              </a:ext>
            </a:extLst>
          </p:cNvPr>
          <p:cNvSpPr/>
          <p:nvPr/>
        </p:nvSpPr>
        <p:spPr>
          <a:xfrm>
            <a:off x="3215407" y="1996355"/>
            <a:ext cx="1129439" cy="593939"/>
          </a:xfrm>
          <a:prstGeom prst="roundRect">
            <a:avLst/>
          </a:prstGeom>
          <a:solidFill>
            <a:srgbClr val="FF00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74D1A581-3767-7639-B749-393C6902EAC5}"/>
              </a:ext>
            </a:extLst>
          </p:cNvPr>
          <p:cNvSpPr/>
          <p:nvPr/>
        </p:nvSpPr>
        <p:spPr>
          <a:xfrm>
            <a:off x="3215406" y="4465309"/>
            <a:ext cx="1129439" cy="593939"/>
          </a:xfrm>
          <a:prstGeom prst="roundRect">
            <a:avLst/>
          </a:prstGeom>
          <a:solidFill>
            <a:srgbClr val="FF00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id="{8D6552F3-5972-9361-3B8A-0B5D09281CAF}"/>
              </a:ext>
            </a:extLst>
          </p:cNvPr>
          <p:cNvSpPr/>
          <p:nvPr/>
        </p:nvSpPr>
        <p:spPr>
          <a:xfrm>
            <a:off x="6187860" y="1996355"/>
            <a:ext cx="1129439" cy="593939"/>
          </a:xfrm>
          <a:prstGeom prst="roundRect">
            <a:avLst/>
          </a:prstGeom>
          <a:solidFill>
            <a:srgbClr val="FF00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a:extLst>
              <a:ext uri="{FF2B5EF4-FFF2-40B4-BE49-F238E27FC236}">
                <a16:creationId xmlns:a16="http://schemas.microsoft.com/office/drawing/2014/main" id="{8CCD1B5E-6A00-8941-EF36-4AAC2BAE3787}"/>
              </a:ext>
            </a:extLst>
          </p:cNvPr>
          <p:cNvSpPr/>
          <p:nvPr/>
        </p:nvSpPr>
        <p:spPr>
          <a:xfrm>
            <a:off x="6187859" y="4465309"/>
            <a:ext cx="1129439" cy="593939"/>
          </a:xfrm>
          <a:prstGeom prst="roundRect">
            <a:avLst/>
          </a:prstGeom>
          <a:solidFill>
            <a:srgbClr val="FF00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ounded Rectangle 34">
            <a:extLst>
              <a:ext uri="{FF2B5EF4-FFF2-40B4-BE49-F238E27FC236}">
                <a16:creationId xmlns:a16="http://schemas.microsoft.com/office/drawing/2014/main" id="{75848753-E0AD-9C8C-2DBF-A81E8A80183F}"/>
              </a:ext>
            </a:extLst>
          </p:cNvPr>
          <p:cNvSpPr/>
          <p:nvPr/>
        </p:nvSpPr>
        <p:spPr>
          <a:xfrm>
            <a:off x="7319043" y="1996355"/>
            <a:ext cx="383636" cy="593939"/>
          </a:xfrm>
          <a:prstGeom prst="roundRect">
            <a:avLst/>
          </a:prstGeom>
          <a:solidFill>
            <a:srgbClr val="0432FF">
              <a:alpha val="50000"/>
            </a:srgb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ounded Rectangle 35">
            <a:extLst>
              <a:ext uri="{FF2B5EF4-FFF2-40B4-BE49-F238E27FC236}">
                <a16:creationId xmlns:a16="http://schemas.microsoft.com/office/drawing/2014/main" id="{F7FB61F9-B51B-6256-E37C-6A66ED318E12}"/>
              </a:ext>
            </a:extLst>
          </p:cNvPr>
          <p:cNvSpPr/>
          <p:nvPr/>
        </p:nvSpPr>
        <p:spPr>
          <a:xfrm>
            <a:off x="7317298" y="4465308"/>
            <a:ext cx="383636" cy="593939"/>
          </a:xfrm>
          <a:prstGeom prst="roundRect">
            <a:avLst/>
          </a:prstGeom>
          <a:solidFill>
            <a:srgbClr val="0432FF">
              <a:alpha val="50000"/>
            </a:srgb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ounded Rectangle 36">
            <a:extLst>
              <a:ext uri="{FF2B5EF4-FFF2-40B4-BE49-F238E27FC236}">
                <a16:creationId xmlns:a16="http://schemas.microsoft.com/office/drawing/2014/main" id="{C48BE1E7-CFB3-5D96-F697-5CE314C2CF41}"/>
              </a:ext>
            </a:extLst>
          </p:cNvPr>
          <p:cNvSpPr/>
          <p:nvPr/>
        </p:nvSpPr>
        <p:spPr>
          <a:xfrm>
            <a:off x="4380262" y="1996355"/>
            <a:ext cx="383636" cy="593939"/>
          </a:xfrm>
          <a:prstGeom prst="roundRect">
            <a:avLst/>
          </a:prstGeom>
          <a:solidFill>
            <a:srgbClr val="0432FF">
              <a:alpha val="50000"/>
            </a:srgb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ounded Rectangle 37">
            <a:extLst>
              <a:ext uri="{FF2B5EF4-FFF2-40B4-BE49-F238E27FC236}">
                <a16:creationId xmlns:a16="http://schemas.microsoft.com/office/drawing/2014/main" id="{4DBA69F9-7E75-9EA2-D19A-407B31CB6376}"/>
              </a:ext>
            </a:extLst>
          </p:cNvPr>
          <p:cNvSpPr/>
          <p:nvPr/>
        </p:nvSpPr>
        <p:spPr>
          <a:xfrm>
            <a:off x="4378517" y="4465308"/>
            <a:ext cx="383636" cy="593939"/>
          </a:xfrm>
          <a:prstGeom prst="roundRect">
            <a:avLst/>
          </a:prstGeom>
          <a:solidFill>
            <a:srgbClr val="0432FF">
              <a:alpha val="50000"/>
            </a:srgb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ounded Rectangle 38">
            <a:extLst>
              <a:ext uri="{FF2B5EF4-FFF2-40B4-BE49-F238E27FC236}">
                <a16:creationId xmlns:a16="http://schemas.microsoft.com/office/drawing/2014/main" id="{616A0D03-ACEF-CB8D-D715-38B0365837B0}"/>
              </a:ext>
            </a:extLst>
          </p:cNvPr>
          <p:cNvSpPr/>
          <p:nvPr/>
        </p:nvSpPr>
        <p:spPr>
          <a:xfrm>
            <a:off x="4196647" y="4192243"/>
            <a:ext cx="517115" cy="277421"/>
          </a:xfrm>
          <a:prstGeom prst="roundRect">
            <a:avLst/>
          </a:prstGeom>
          <a:solidFill>
            <a:srgbClr val="FFFF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ounded Rectangle 39">
            <a:extLst>
              <a:ext uri="{FF2B5EF4-FFF2-40B4-BE49-F238E27FC236}">
                <a16:creationId xmlns:a16="http://schemas.microsoft.com/office/drawing/2014/main" id="{C1CC5F56-FA47-DEE7-7F05-8F1EA922EB96}"/>
              </a:ext>
            </a:extLst>
          </p:cNvPr>
          <p:cNvSpPr/>
          <p:nvPr/>
        </p:nvSpPr>
        <p:spPr>
          <a:xfrm>
            <a:off x="4196646" y="1709922"/>
            <a:ext cx="517115" cy="277421"/>
          </a:xfrm>
          <a:prstGeom prst="roundRect">
            <a:avLst/>
          </a:prstGeom>
          <a:solidFill>
            <a:srgbClr val="FFFF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a:extLst>
              <a:ext uri="{FF2B5EF4-FFF2-40B4-BE49-F238E27FC236}">
                <a16:creationId xmlns:a16="http://schemas.microsoft.com/office/drawing/2014/main" id="{9A33CC9D-3CCE-BA45-8654-2D1CADDD1584}"/>
              </a:ext>
            </a:extLst>
          </p:cNvPr>
          <p:cNvSpPr/>
          <p:nvPr/>
        </p:nvSpPr>
        <p:spPr>
          <a:xfrm>
            <a:off x="7169100" y="4187886"/>
            <a:ext cx="517115" cy="277421"/>
          </a:xfrm>
          <a:prstGeom prst="roundRect">
            <a:avLst/>
          </a:prstGeom>
          <a:solidFill>
            <a:srgbClr val="FFFF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41">
            <a:extLst>
              <a:ext uri="{FF2B5EF4-FFF2-40B4-BE49-F238E27FC236}">
                <a16:creationId xmlns:a16="http://schemas.microsoft.com/office/drawing/2014/main" id="{75E945CD-8121-C198-ED3E-882E57E8ECC0}"/>
              </a:ext>
            </a:extLst>
          </p:cNvPr>
          <p:cNvSpPr/>
          <p:nvPr/>
        </p:nvSpPr>
        <p:spPr>
          <a:xfrm>
            <a:off x="7169099" y="1705565"/>
            <a:ext cx="517115" cy="277421"/>
          </a:xfrm>
          <a:prstGeom prst="roundRect">
            <a:avLst/>
          </a:prstGeom>
          <a:solidFill>
            <a:srgbClr val="FFFF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ed Rectangle 42">
            <a:extLst>
              <a:ext uri="{FF2B5EF4-FFF2-40B4-BE49-F238E27FC236}">
                <a16:creationId xmlns:a16="http://schemas.microsoft.com/office/drawing/2014/main" id="{30CF7C66-1997-EB6A-8EF5-9ED71300A303}"/>
              </a:ext>
            </a:extLst>
          </p:cNvPr>
          <p:cNvSpPr/>
          <p:nvPr/>
        </p:nvSpPr>
        <p:spPr>
          <a:xfrm>
            <a:off x="7734549" y="4161354"/>
            <a:ext cx="517115" cy="807856"/>
          </a:xfrm>
          <a:prstGeom prst="roundRect">
            <a:avLst/>
          </a:prstGeom>
          <a:solidFill>
            <a:srgbClr val="00B05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ounded Rectangle 43">
            <a:extLst>
              <a:ext uri="{FF2B5EF4-FFF2-40B4-BE49-F238E27FC236}">
                <a16:creationId xmlns:a16="http://schemas.microsoft.com/office/drawing/2014/main" id="{CFC41DC2-4BD8-9511-BEDE-E271C83D4844}"/>
              </a:ext>
            </a:extLst>
          </p:cNvPr>
          <p:cNvSpPr/>
          <p:nvPr/>
        </p:nvSpPr>
        <p:spPr>
          <a:xfrm>
            <a:off x="7734548" y="1677470"/>
            <a:ext cx="517115" cy="807856"/>
          </a:xfrm>
          <a:prstGeom prst="roundRect">
            <a:avLst/>
          </a:prstGeom>
          <a:solidFill>
            <a:srgbClr val="00B05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a:extLst>
              <a:ext uri="{FF2B5EF4-FFF2-40B4-BE49-F238E27FC236}">
                <a16:creationId xmlns:a16="http://schemas.microsoft.com/office/drawing/2014/main" id="{DB1419FE-98C8-5F99-18E1-DA0532690CEE}"/>
              </a:ext>
            </a:extLst>
          </p:cNvPr>
          <p:cNvSpPr/>
          <p:nvPr/>
        </p:nvSpPr>
        <p:spPr>
          <a:xfrm>
            <a:off x="4794022" y="4161354"/>
            <a:ext cx="517115" cy="807856"/>
          </a:xfrm>
          <a:prstGeom prst="roundRect">
            <a:avLst/>
          </a:prstGeom>
          <a:solidFill>
            <a:srgbClr val="00B05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a:extLst>
              <a:ext uri="{FF2B5EF4-FFF2-40B4-BE49-F238E27FC236}">
                <a16:creationId xmlns:a16="http://schemas.microsoft.com/office/drawing/2014/main" id="{C58C9FE5-C3D4-1957-0161-2463901F69F0}"/>
              </a:ext>
            </a:extLst>
          </p:cNvPr>
          <p:cNvSpPr/>
          <p:nvPr/>
        </p:nvSpPr>
        <p:spPr>
          <a:xfrm>
            <a:off x="4794021" y="1677470"/>
            <a:ext cx="517115" cy="807856"/>
          </a:xfrm>
          <a:prstGeom prst="roundRect">
            <a:avLst/>
          </a:prstGeom>
          <a:solidFill>
            <a:srgbClr val="00B05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2F5C1C4B-6798-10E0-9641-8E0B0FDB04DC}"/>
              </a:ext>
            </a:extLst>
          </p:cNvPr>
          <p:cNvSpPr txBox="1"/>
          <p:nvPr/>
        </p:nvSpPr>
        <p:spPr>
          <a:xfrm>
            <a:off x="4904778" y="622451"/>
            <a:ext cx="1822197" cy="369332"/>
          </a:xfrm>
          <a:prstGeom prst="rect">
            <a:avLst/>
          </a:prstGeom>
          <a:noFill/>
        </p:spPr>
        <p:txBody>
          <a:bodyPr wrap="square" rtlCol="0">
            <a:spAutoFit/>
          </a:bodyPr>
          <a:lstStyle/>
          <a:p>
            <a:r>
              <a:rPr lang="en-US" b="1" dirty="0"/>
              <a:t>PCT89 vs Diff183</a:t>
            </a:r>
          </a:p>
        </p:txBody>
      </p:sp>
      <p:sp>
        <p:nvSpPr>
          <p:cNvPr id="56" name="TextBox 55">
            <a:extLst>
              <a:ext uri="{FF2B5EF4-FFF2-40B4-BE49-F238E27FC236}">
                <a16:creationId xmlns:a16="http://schemas.microsoft.com/office/drawing/2014/main" id="{F1BC3E8A-5B99-1D8F-FFFD-617FBD8659F2}"/>
              </a:ext>
            </a:extLst>
          </p:cNvPr>
          <p:cNvSpPr txBox="1"/>
          <p:nvPr/>
        </p:nvSpPr>
        <p:spPr>
          <a:xfrm>
            <a:off x="3366469" y="1066370"/>
            <a:ext cx="744959" cy="369332"/>
          </a:xfrm>
          <a:prstGeom prst="rect">
            <a:avLst/>
          </a:prstGeom>
          <a:solidFill>
            <a:srgbClr val="FF0000">
              <a:alpha val="40000"/>
            </a:srgbClr>
          </a:solidFill>
        </p:spPr>
        <p:txBody>
          <a:bodyPr wrap="square" rtlCol="0">
            <a:spAutoFit/>
          </a:bodyPr>
          <a:lstStyle/>
          <a:p>
            <a:r>
              <a:rPr lang="en-US" b="1" dirty="0">
                <a:solidFill>
                  <a:srgbClr val="FF0000"/>
                </a:solidFill>
              </a:rPr>
              <a:t>Hail</a:t>
            </a:r>
          </a:p>
        </p:txBody>
      </p:sp>
      <p:sp>
        <p:nvSpPr>
          <p:cNvPr id="57" name="TextBox 56">
            <a:extLst>
              <a:ext uri="{FF2B5EF4-FFF2-40B4-BE49-F238E27FC236}">
                <a16:creationId xmlns:a16="http://schemas.microsoft.com/office/drawing/2014/main" id="{0FD15F16-8E55-D381-AA87-59718020FD12}"/>
              </a:ext>
            </a:extLst>
          </p:cNvPr>
          <p:cNvSpPr txBox="1"/>
          <p:nvPr/>
        </p:nvSpPr>
        <p:spPr>
          <a:xfrm>
            <a:off x="6365702" y="1057613"/>
            <a:ext cx="1039697" cy="369332"/>
          </a:xfrm>
          <a:prstGeom prst="rect">
            <a:avLst/>
          </a:prstGeom>
          <a:solidFill>
            <a:srgbClr val="0432FF">
              <a:alpha val="40000"/>
            </a:srgbClr>
          </a:solidFill>
        </p:spPr>
        <p:txBody>
          <a:bodyPr wrap="square" rtlCol="0">
            <a:spAutoFit/>
          </a:bodyPr>
          <a:lstStyle/>
          <a:p>
            <a:r>
              <a:rPr lang="en-US" b="1" dirty="0">
                <a:solidFill>
                  <a:srgbClr val="0432FF"/>
                </a:solidFill>
              </a:rPr>
              <a:t>Graupel</a:t>
            </a:r>
          </a:p>
        </p:txBody>
      </p:sp>
      <p:sp>
        <p:nvSpPr>
          <p:cNvPr id="58" name="TextBox 57">
            <a:extLst>
              <a:ext uri="{FF2B5EF4-FFF2-40B4-BE49-F238E27FC236}">
                <a16:creationId xmlns:a16="http://schemas.microsoft.com/office/drawing/2014/main" id="{00CF4E8F-C0BD-7E2D-FF04-A86EB60701A8}"/>
              </a:ext>
            </a:extLst>
          </p:cNvPr>
          <p:cNvSpPr txBox="1"/>
          <p:nvPr/>
        </p:nvSpPr>
        <p:spPr>
          <a:xfrm>
            <a:off x="3371633" y="3548072"/>
            <a:ext cx="744959" cy="369332"/>
          </a:xfrm>
          <a:prstGeom prst="rect">
            <a:avLst/>
          </a:prstGeom>
          <a:solidFill>
            <a:srgbClr val="FFFF00">
              <a:alpha val="40000"/>
            </a:srgbClr>
          </a:solidFill>
        </p:spPr>
        <p:txBody>
          <a:bodyPr wrap="square" rtlCol="0">
            <a:spAutoFit/>
          </a:bodyPr>
          <a:lstStyle/>
          <a:p>
            <a:r>
              <a:rPr lang="en-US" b="1" dirty="0">
                <a:solidFill>
                  <a:srgbClr val="00B050"/>
                </a:solidFill>
              </a:rPr>
              <a:t>Snow</a:t>
            </a:r>
          </a:p>
        </p:txBody>
      </p:sp>
      <p:sp>
        <p:nvSpPr>
          <p:cNvPr id="59" name="TextBox 58">
            <a:extLst>
              <a:ext uri="{FF2B5EF4-FFF2-40B4-BE49-F238E27FC236}">
                <a16:creationId xmlns:a16="http://schemas.microsoft.com/office/drawing/2014/main" id="{B86172FD-8AA2-8B8E-A54F-89153F33D540}"/>
              </a:ext>
            </a:extLst>
          </p:cNvPr>
          <p:cNvSpPr txBox="1"/>
          <p:nvPr/>
        </p:nvSpPr>
        <p:spPr>
          <a:xfrm>
            <a:off x="6370866" y="3539315"/>
            <a:ext cx="666379" cy="369332"/>
          </a:xfrm>
          <a:prstGeom prst="rect">
            <a:avLst/>
          </a:prstGeom>
          <a:solidFill>
            <a:srgbClr val="00B050">
              <a:alpha val="40000"/>
            </a:srgbClr>
          </a:solidFill>
        </p:spPr>
        <p:txBody>
          <a:bodyPr wrap="square" rtlCol="0">
            <a:spAutoFit/>
          </a:bodyPr>
          <a:lstStyle/>
          <a:p>
            <a:r>
              <a:rPr lang="en-US" b="1" dirty="0">
                <a:solidFill>
                  <a:srgbClr val="00B050"/>
                </a:solidFill>
              </a:rPr>
              <a:t>Rain</a:t>
            </a:r>
          </a:p>
        </p:txBody>
      </p:sp>
      <p:sp>
        <p:nvSpPr>
          <p:cNvPr id="3" name="TextBox 2">
            <a:extLst>
              <a:ext uri="{FF2B5EF4-FFF2-40B4-BE49-F238E27FC236}">
                <a16:creationId xmlns:a16="http://schemas.microsoft.com/office/drawing/2014/main" id="{32C49E88-6C37-81B9-7A27-96D4A38487AC}"/>
              </a:ext>
            </a:extLst>
          </p:cNvPr>
          <p:cNvSpPr txBox="1"/>
          <p:nvPr/>
        </p:nvSpPr>
        <p:spPr>
          <a:xfrm>
            <a:off x="382774" y="3870710"/>
            <a:ext cx="2776439" cy="1200329"/>
          </a:xfrm>
          <a:prstGeom prst="rect">
            <a:avLst/>
          </a:prstGeom>
          <a:noFill/>
        </p:spPr>
        <p:txBody>
          <a:bodyPr wrap="square" rtlCol="0">
            <a:spAutoFit/>
          </a:bodyPr>
          <a:lstStyle/>
          <a:p>
            <a:r>
              <a:rPr lang="en-US" dirty="0"/>
              <a:t>With some overlap, these 2D parameter spaces tend to show separate regions for each HID type.</a:t>
            </a:r>
          </a:p>
        </p:txBody>
      </p:sp>
      <p:sp>
        <p:nvSpPr>
          <p:cNvPr id="6" name="TextBox 5">
            <a:extLst>
              <a:ext uri="{FF2B5EF4-FFF2-40B4-BE49-F238E27FC236}">
                <a16:creationId xmlns:a16="http://schemas.microsoft.com/office/drawing/2014/main" id="{EABB7AC5-1FC6-70F0-CB00-A13D61840D9A}"/>
              </a:ext>
            </a:extLst>
          </p:cNvPr>
          <p:cNvSpPr txBox="1"/>
          <p:nvPr/>
        </p:nvSpPr>
        <p:spPr>
          <a:xfrm>
            <a:off x="44605" y="5764626"/>
            <a:ext cx="5774922" cy="923330"/>
          </a:xfrm>
          <a:prstGeom prst="rect">
            <a:avLst/>
          </a:prstGeom>
          <a:solidFill>
            <a:srgbClr val="FFFF00">
              <a:alpha val="40000"/>
            </a:srgbClr>
          </a:solidFill>
        </p:spPr>
        <p:txBody>
          <a:bodyPr wrap="square" rtlCol="0">
            <a:spAutoFit/>
          </a:bodyPr>
          <a:lstStyle/>
          <a:p>
            <a:r>
              <a:rPr lang="en-US" dirty="0"/>
              <a:t>Snow gives positive Diff183 (emission from liquid rain + cloud gives warmer wideband TB than the upper-level emission in the narrow band), with some 89 GHz scattering.</a:t>
            </a:r>
          </a:p>
        </p:txBody>
      </p:sp>
      <p:sp>
        <p:nvSpPr>
          <p:cNvPr id="7" name="TextBox 6">
            <a:extLst>
              <a:ext uri="{FF2B5EF4-FFF2-40B4-BE49-F238E27FC236}">
                <a16:creationId xmlns:a16="http://schemas.microsoft.com/office/drawing/2014/main" id="{26760483-5A53-B052-7CBA-2A08D907FC32}"/>
              </a:ext>
            </a:extLst>
          </p:cNvPr>
          <p:cNvSpPr txBox="1"/>
          <p:nvPr/>
        </p:nvSpPr>
        <p:spPr>
          <a:xfrm>
            <a:off x="8983998" y="3218812"/>
            <a:ext cx="2216506" cy="2492990"/>
          </a:xfrm>
          <a:prstGeom prst="rect">
            <a:avLst/>
          </a:prstGeom>
          <a:solidFill>
            <a:srgbClr val="0432FF">
              <a:alpha val="40000"/>
            </a:srgbClr>
          </a:solidFill>
        </p:spPr>
        <p:txBody>
          <a:bodyPr wrap="square" rtlCol="0">
            <a:spAutoFit/>
          </a:bodyPr>
          <a:lstStyle/>
          <a:p>
            <a:r>
              <a:rPr lang="en-US" dirty="0"/>
              <a:t>Graupel has similar signatures, except less 89 GHz scattering (PCT ~200-250 K).</a:t>
            </a:r>
          </a:p>
          <a:p>
            <a:r>
              <a:rPr lang="en-US" sz="1400" i="1" dirty="0"/>
              <a:t>Graupel </a:t>
            </a:r>
            <a:r>
              <a:rPr lang="en-US" sz="1400" b="1" i="1" dirty="0"/>
              <a:t>by itself </a:t>
            </a:r>
            <a:r>
              <a:rPr lang="en-US" sz="1400" i="1" dirty="0"/>
              <a:t>gives a more negative Diff183 than hail, because hail is usually accompanied by very deep graupel layers that scatter both the 183 GHz channels.</a:t>
            </a:r>
          </a:p>
        </p:txBody>
      </p:sp>
      <p:sp>
        <p:nvSpPr>
          <p:cNvPr id="12" name="TextBox 11">
            <a:extLst>
              <a:ext uri="{FF2B5EF4-FFF2-40B4-BE49-F238E27FC236}">
                <a16:creationId xmlns:a16="http://schemas.microsoft.com/office/drawing/2014/main" id="{EC43C7C8-2E19-C8EA-41A2-729445A560FB}"/>
              </a:ext>
            </a:extLst>
          </p:cNvPr>
          <p:cNvSpPr txBox="1"/>
          <p:nvPr/>
        </p:nvSpPr>
        <p:spPr>
          <a:xfrm>
            <a:off x="6011403" y="5772399"/>
            <a:ext cx="6135991" cy="923330"/>
          </a:xfrm>
          <a:prstGeom prst="rect">
            <a:avLst/>
          </a:prstGeom>
          <a:solidFill>
            <a:srgbClr val="00B050">
              <a:alpha val="40000"/>
            </a:srgbClr>
          </a:solidFill>
        </p:spPr>
        <p:txBody>
          <a:bodyPr wrap="square" rtlCol="0">
            <a:spAutoFit/>
          </a:bodyPr>
          <a:lstStyle/>
          <a:p>
            <a:r>
              <a:rPr lang="en-US" dirty="0"/>
              <a:t>Rain usually gives positive Diff183 (emission from liquid rain + cloud gives warmer wideband TB than the upper-level emission in the narrow band), with the least 89 GHz scattering.</a:t>
            </a:r>
          </a:p>
        </p:txBody>
      </p:sp>
      <p:sp>
        <p:nvSpPr>
          <p:cNvPr id="14" name="TextBox 13">
            <a:extLst>
              <a:ext uri="{FF2B5EF4-FFF2-40B4-BE49-F238E27FC236}">
                <a16:creationId xmlns:a16="http://schemas.microsoft.com/office/drawing/2014/main" id="{B7A661D8-A317-5BAE-3B2F-59F791C50991}"/>
              </a:ext>
            </a:extLst>
          </p:cNvPr>
          <p:cNvSpPr txBox="1"/>
          <p:nvPr/>
        </p:nvSpPr>
        <p:spPr>
          <a:xfrm>
            <a:off x="4530068" y="2679942"/>
            <a:ext cx="1925090" cy="923330"/>
          </a:xfrm>
          <a:prstGeom prst="rect">
            <a:avLst/>
          </a:prstGeom>
          <a:solidFill>
            <a:schemeClr val="bg1">
              <a:alpha val="81000"/>
            </a:schemeClr>
          </a:solidFill>
        </p:spPr>
        <p:txBody>
          <a:bodyPr wrap="square" rtlCol="0">
            <a:spAutoFit/>
          </a:bodyPr>
          <a:lstStyle/>
          <a:p>
            <a:pPr algn="ctr"/>
            <a:r>
              <a:rPr lang="en-US" b="1" i="1" dirty="0"/>
              <a:t>Line contours are 2D PDF of </a:t>
            </a:r>
            <a:r>
              <a:rPr lang="en-US" b="1" i="1" dirty="0" err="1"/>
              <a:t>precip</a:t>
            </a:r>
            <a:r>
              <a:rPr lang="en-US" b="1" i="1" dirty="0"/>
              <a:t> pixels.</a:t>
            </a:r>
          </a:p>
        </p:txBody>
      </p:sp>
    </p:spTree>
    <p:extLst>
      <p:ext uri="{BB962C8B-B14F-4D97-AF65-F5344CB8AC3E}">
        <p14:creationId xmlns:p14="http://schemas.microsoft.com/office/powerpoint/2010/main" val="86267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6" grpId="0" animBg="1"/>
      <p:bldP spid="7" grpId="0" animBg="1"/>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Building the TB-HID Lookup Tables – 2D Histograms</a:t>
            </a:r>
          </a:p>
        </p:txBody>
      </p:sp>
      <p:sp>
        <p:nvSpPr>
          <p:cNvPr id="8" name="TextBox 7">
            <a:extLst>
              <a:ext uri="{FF2B5EF4-FFF2-40B4-BE49-F238E27FC236}">
                <a16:creationId xmlns:a16="http://schemas.microsoft.com/office/drawing/2014/main" id="{F9797AD8-1287-84D8-E3E7-718AEEB2E72D}"/>
              </a:ext>
            </a:extLst>
          </p:cNvPr>
          <p:cNvSpPr txBox="1"/>
          <p:nvPr/>
        </p:nvSpPr>
        <p:spPr>
          <a:xfrm>
            <a:off x="388884" y="693683"/>
            <a:ext cx="2764220" cy="923330"/>
          </a:xfrm>
          <a:prstGeom prst="rect">
            <a:avLst/>
          </a:prstGeom>
          <a:noFill/>
        </p:spPr>
        <p:txBody>
          <a:bodyPr wrap="square" rtlCol="0">
            <a:spAutoFit/>
          </a:bodyPr>
          <a:lstStyle/>
          <a:p>
            <a:r>
              <a:rPr lang="en-US" dirty="0"/>
              <a:t>A 2D parameter space brings together multi-channel information</a:t>
            </a:r>
          </a:p>
        </p:txBody>
      </p:sp>
      <p:pic>
        <p:nvPicPr>
          <p:cNvPr id="4" name="Picture 3" descr="Chart&#10;&#10;Description automatically generated">
            <a:extLst>
              <a:ext uri="{FF2B5EF4-FFF2-40B4-BE49-F238E27FC236}">
                <a16:creationId xmlns:a16="http://schemas.microsoft.com/office/drawing/2014/main" id="{A1DB8B03-D8E5-76D8-CDEC-A163ED2A85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25335" y="809297"/>
            <a:ext cx="5943600" cy="4982210"/>
          </a:xfrm>
          <a:prstGeom prst="rect">
            <a:avLst/>
          </a:prstGeom>
        </p:spPr>
      </p:pic>
      <p:sp>
        <p:nvSpPr>
          <p:cNvPr id="13" name="Rounded Rectangle 12">
            <a:extLst>
              <a:ext uri="{FF2B5EF4-FFF2-40B4-BE49-F238E27FC236}">
                <a16:creationId xmlns:a16="http://schemas.microsoft.com/office/drawing/2014/main" id="{D82F91F8-7234-75A7-F0E3-97AD87F1F646}"/>
              </a:ext>
            </a:extLst>
          </p:cNvPr>
          <p:cNvSpPr/>
          <p:nvPr/>
        </p:nvSpPr>
        <p:spPr>
          <a:xfrm>
            <a:off x="3312442" y="1723925"/>
            <a:ext cx="1359243" cy="1297460"/>
          </a:xfrm>
          <a:prstGeom prst="roundRect">
            <a:avLst/>
          </a:prstGeom>
          <a:solidFill>
            <a:srgbClr val="FF00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07C90F01-89D7-1007-A7B0-46CCE1D645CF}"/>
              </a:ext>
            </a:extLst>
          </p:cNvPr>
          <p:cNvSpPr/>
          <p:nvPr/>
        </p:nvSpPr>
        <p:spPr>
          <a:xfrm>
            <a:off x="6306896" y="1717747"/>
            <a:ext cx="1362456" cy="1297460"/>
          </a:xfrm>
          <a:prstGeom prst="roundRect">
            <a:avLst/>
          </a:prstGeom>
          <a:solidFill>
            <a:srgbClr val="FF00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a:extLst>
              <a:ext uri="{FF2B5EF4-FFF2-40B4-BE49-F238E27FC236}">
                <a16:creationId xmlns:a16="http://schemas.microsoft.com/office/drawing/2014/main" id="{200B9C6F-C121-BBE2-D2D7-700E00D77C28}"/>
              </a:ext>
            </a:extLst>
          </p:cNvPr>
          <p:cNvSpPr/>
          <p:nvPr/>
        </p:nvSpPr>
        <p:spPr>
          <a:xfrm>
            <a:off x="3310959" y="4224109"/>
            <a:ext cx="1362456" cy="1297460"/>
          </a:xfrm>
          <a:prstGeom prst="roundRect">
            <a:avLst/>
          </a:prstGeom>
          <a:solidFill>
            <a:srgbClr val="FF00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a:extLst>
              <a:ext uri="{FF2B5EF4-FFF2-40B4-BE49-F238E27FC236}">
                <a16:creationId xmlns:a16="http://schemas.microsoft.com/office/drawing/2014/main" id="{4F719F4B-50A9-779C-E97C-A5A1566A6695}"/>
              </a:ext>
            </a:extLst>
          </p:cNvPr>
          <p:cNvSpPr/>
          <p:nvPr/>
        </p:nvSpPr>
        <p:spPr>
          <a:xfrm>
            <a:off x="6306896" y="4217931"/>
            <a:ext cx="1362456" cy="1297460"/>
          </a:xfrm>
          <a:prstGeom prst="roundRect">
            <a:avLst/>
          </a:prstGeom>
          <a:solidFill>
            <a:srgbClr val="FF00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ed Rectangle 18">
            <a:extLst>
              <a:ext uri="{FF2B5EF4-FFF2-40B4-BE49-F238E27FC236}">
                <a16:creationId xmlns:a16="http://schemas.microsoft.com/office/drawing/2014/main" id="{B7221D99-E0D4-AFC6-4E84-C998BC163A75}"/>
              </a:ext>
            </a:extLst>
          </p:cNvPr>
          <p:cNvSpPr/>
          <p:nvPr/>
        </p:nvSpPr>
        <p:spPr>
          <a:xfrm rot="782160">
            <a:off x="7626075" y="4090988"/>
            <a:ext cx="190951" cy="1287572"/>
          </a:xfrm>
          <a:prstGeom prst="roundRect">
            <a:avLst/>
          </a:prstGeom>
          <a:solidFill>
            <a:srgbClr val="0432FF">
              <a:alpha val="50000"/>
            </a:srgb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ounded Rectangle 19">
            <a:extLst>
              <a:ext uri="{FF2B5EF4-FFF2-40B4-BE49-F238E27FC236}">
                <a16:creationId xmlns:a16="http://schemas.microsoft.com/office/drawing/2014/main" id="{E8C87B0C-BA88-2B13-E926-6A70294174D6}"/>
              </a:ext>
            </a:extLst>
          </p:cNvPr>
          <p:cNvSpPr/>
          <p:nvPr/>
        </p:nvSpPr>
        <p:spPr>
          <a:xfrm rot="782160">
            <a:off x="7626927" y="1494092"/>
            <a:ext cx="190951" cy="1287572"/>
          </a:xfrm>
          <a:prstGeom prst="roundRect">
            <a:avLst/>
          </a:prstGeom>
          <a:solidFill>
            <a:srgbClr val="0432FF">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0">
            <a:extLst>
              <a:ext uri="{FF2B5EF4-FFF2-40B4-BE49-F238E27FC236}">
                <a16:creationId xmlns:a16="http://schemas.microsoft.com/office/drawing/2014/main" id="{10345348-EE5C-F8CB-59CE-830656261864}"/>
              </a:ext>
            </a:extLst>
          </p:cNvPr>
          <p:cNvSpPr/>
          <p:nvPr/>
        </p:nvSpPr>
        <p:spPr>
          <a:xfrm rot="782160">
            <a:off x="4627695" y="1585532"/>
            <a:ext cx="190951" cy="1287572"/>
          </a:xfrm>
          <a:prstGeom prst="roundRect">
            <a:avLst/>
          </a:prstGeom>
          <a:solidFill>
            <a:srgbClr val="0432FF">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1">
            <a:extLst>
              <a:ext uri="{FF2B5EF4-FFF2-40B4-BE49-F238E27FC236}">
                <a16:creationId xmlns:a16="http://schemas.microsoft.com/office/drawing/2014/main" id="{B9FE905B-4BCC-4062-177D-5758996C9D8E}"/>
              </a:ext>
            </a:extLst>
          </p:cNvPr>
          <p:cNvSpPr/>
          <p:nvPr/>
        </p:nvSpPr>
        <p:spPr>
          <a:xfrm rot="782160">
            <a:off x="4627695" y="4090988"/>
            <a:ext cx="190951" cy="1287572"/>
          </a:xfrm>
          <a:prstGeom prst="roundRect">
            <a:avLst/>
          </a:prstGeom>
          <a:solidFill>
            <a:srgbClr val="0432FF">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3053440D-762B-FBB0-F8F6-E0AAAFDD8CDA}"/>
              </a:ext>
            </a:extLst>
          </p:cNvPr>
          <p:cNvSpPr/>
          <p:nvPr/>
        </p:nvSpPr>
        <p:spPr>
          <a:xfrm>
            <a:off x="7748517" y="3713363"/>
            <a:ext cx="432487" cy="1075038"/>
          </a:xfrm>
          <a:custGeom>
            <a:avLst/>
            <a:gdLst>
              <a:gd name="connsiteX0" fmla="*/ 0 w 432487"/>
              <a:gd name="connsiteY0" fmla="*/ 308919 h 1075038"/>
              <a:gd name="connsiteX1" fmla="*/ 0 w 432487"/>
              <a:gd name="connsiteY1" fmla="*/ 308919 h 1075038"/>
              <a:gd name="connsiteX2" fmla="*/ 12357 w 432487"/>
              <a:gd name="connsiteY2" fmla="*/ 111211 h 1075038"/>
              <a:gd name="connsiteX3" fmla="*/ 98855 w 432487"/>
              <a:gd name="connsiteY3" fmla="*/ 24714 h 1075038"/>
              <a:gd name="connsiteX4" fmla="*/ 135925 w 432487"/>
              <a:gd name="connsiteY4" fmla="*/ 12357 h 1075038"/>
              <a:gd name="connsiteX5" fmla="*/ 234779 w 432487"/>
              <a:gd name="connsiteY5" fmla="*/ 0 h 1075038"/>
              <a:gd name="connsiteX6" fmla="*/ 383060 w 432487"/>
              <a:gd name="connsiteY6" fmla="*/ 12357 h 1075038"/>
              <a:gd name="connsiteX7" fmla="*/ 420130 w 432487"/>
              <a:gd name="connsiteY7" fmla="*/ 24714 h 1075038"/>
              <a:gd name="connsiteX8" fmla="*/ 432487 w 432487"/>
              <a:gd name="connsiteY8" fmla="*/ 61784 h 1075038"/>
              <a:gd name="connsiteX9" fmla="*/ 420130 w 432487"/>
              <a:gd name="connsiteY9" fmla="*/ 259492 h 1075038"/>
              <a:gd name="connsiteX10" fmla="*/ 407773 w 432487"/>
              <a:gd name="connsiteY10" fmla="*/ 296562 h 1075038"/>
              <a:gd name="connsiteX11" fmla="*/ 358346 w 432487"/>
              <a:gd name="connsiteY11" fmla="*/ 370703 h 1075038"/>
              <a:gd name="connsiteX12" fmla="*/ 333633 w 432487"/>
              <a:gd name="connsiteY12" fmla="*/ 407773 h 1075038"/>
              <a:gd name="connsiteX13" fmla="*/ 308919 w 432487"/>
              <a:gd name="connsiteY13" fmla="*/ 444844 h 1075038"/>
              <a:gd name="connsiteX14" fmla="*/ 284206 w 432487"/>
              <a:gd name="connsiteY14" fmla="*/ 518984 h 1075038"/>
              <a:gd name="connsiteX15" fmla="*/ 271849 w 432487"/>
              <a:gd name="connsiteY15" fmla="*/ 593125 h 1075038"/>
              <a:gd name="connsiteX16" fmla="*/ 247136 w 432487"/>
              <a:gd name="connsiteY16" fmla="*/ 741406 h 1075038"/>
              <a:gd name="connsiteX17" fmla="*/ 234779 w 432487"/>
              <a:gd name="connsiteY17" fmla="*/ 864973 h 1075038"/>
              <a:gd name="connsiteX18" fmla="*/ 160638 w 432487"/>
              <a:gd name="connsiteY18" fmla="*/ 1013254 h 1075038"/>
              <a:gd name="connsiteX19" fmla="*/ 98855 w 432487"/>
              <a:gd name="connsiteY19" fmla="*/ 1075038 h 1075038"/>
              <a:gd name="connsiteX20" fmla="*/ 61784 w 432487"/>
              <a:gd name="connsiteY20" fmla="*/ 1062681 h 1075038"/>
              <a:gd name="connsiteX21" fmla="*/ 61784 w 432487"/>
              <a:gd name="connsiteY21" fmla="*/ 939114 h 1075038"/>
              <a:gd name="connsiteX22" fmla="*/ 86498 w 432487"/>
              <a:gd name="connsiteY22" fmla="*/ 864973 h 1075038"/>
              <a:gd name="connsiteX23" fmla="*/ 135925 w 432487"/>
              <a:gd name="connsiteY23" fmla="*/ 753762 h 1075038"/>
              <a:gd name="connsiteX24" fmla="*/ 148282 w 432487"/>
              <a:gd name="connsiteY24" fmla="*/ 691979 h 1075038"/>
              <a:gd name="connsiteX25" fmla="*/ 172995 w 432487"/>
              <a:gd name="connsiteY25" fmla="*/ 617838 h 1075038"/>
              <a:gd name="connsiteX26" fmla="*/ 160638 w 432487"/>
              <a:gd name="connsiteY26" fmla="*/ 296562 h 1075038"/>
              <a:gd name="connsiteX27" fmla="*/ 123568 w 432487"/>
              <a:gd name="connsiteY27" fmla="*/ 271849 h 1075038"/>
              <a:gd name="connsiteX28" fmla="*/ 24714 w 432487"/>
              <a:gd name="connsiteY28" fmla="*/ 247135 h 1075038"/>
              <a:gd name="connsiteX29" fmla="*/ 24714 w 432487"/>
              <a:gd name="connsiteY29" fmla="*/ 247135 h 1075038"/>
              <a:gd name="connsiteX30" fmla="*/ 0 w 432487"/>
              <a:gd name="connsiteY30" fmla="*/ 308919 h 107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2487" h="1075038">
                <a:moveTo>
                  <a:pt x="0" y="308919"/>
                </a:moveTo>
                <a:lnTo>
                  <a:pt x="0" y="308919"/>
                </a:lnTo>
                <a:cubicBezTo>
                  <a:pt x="4119" y="243016"/>
                  <a:pt x="5444" y="176879"/>
                  <a:pt x="12357" y="111211"/>
                </a:cubicBezTo>
                <a:cubicBezTo>
                  <a:pt x="17329" y="63977"/>
                  <a:pt x="52136" y="40287"/>
                  <a:pt x="98855" y="24714"/>
                </a:cubicBezTo>
                <a:cubicBezTo>
                  <a:pt x="111212" y="20595"/>
                  <a:pt x="123110" y="14687"/>
                  <a:pt x="135925" y="12357"/>
                </a:cubicBezTo>
                <a:cubicBezTo>
                  <a:pt x="168597" y="6416"/>
                  <a:pt x="201828" y="4119"/>
                  <a:pt x="234779" y="0"/>
                </a:cubicBezTo>
                <a:cubicBezTo>
                  <a:pt x="284206" y="4119"/>
                  <a:pt x="333897" y="5802"/>
                  <a:pt x="383060" y="12357"/>
                </a:cubicBezTo>
                <a:cubicBezTo>
                  <a:pt x="395971" y="14078"/>
                  <a:pt x="410920" y="15504"/>
                  <a:pt x="420130" y="24714"/>
                </a:cubicBezTo>
                <a:cubicBezTo>
                  <a:pt x="429340" y="33924"/>
                  <a:pt x="428368" y="49427"/>
                  <a:pt x="432487" y="61784"/>
                </a:cubicBezTo>
                <a:cubicBezTo>
                  <a:pt x="428368" y="127687"/>
                  <a:pt x="427043" y="193824"/>
                  <a:pt x="420130" y="259492"/>
                </a:cubicBezTo>
                <a:cubicBezTo>
                  <a:pt x="418766" y="272446"/>
                  <a:pt x="414099" y="285176"/>
                  <a:pt x="407773" y="296562"/>
                </a:cubicBezTo>
                <a:cubicBezTo>
                  <a:pt x="393348" y="322526"/>
                  <a:pt x="374822" y="345989"/>
                  <a:pt x="358346" y="370703"/>
                </a:cubicBezTo>
                <a:lnTo>
                  <a:pt x="333633" y="407773"/>
                </a:lnTo>
                <a:lnTo>
                  <a:pt x="308919" y="444844"/>
                </a:lnTo>
                <a:cubicBezTo>
                  <a:pt x="300681" y="469557"/>
                  <a:pt x="288489" y="493288"/>
                  <a:pt x="284206" y="518984"/>
                </a:cubicBezTo>
                <a:cubicBezTo>
                  <a:pt x="280087" y="543698"/>
                  <a:pt x="276331" y="568475"/>
                  <a:pt x="271849" y="593125"/>
                </a:cubicBezTo>
                <a:cubicBezTo>
                  <a:pt x="256292" y="678684"/>
                  <a:pt x="258978" y="640751"/>
                  <a:pt x="247136" y="741406"/>
                </a:cubicBezTo>
                <a:cubicBezTo>
                  <a:pt x="242300" y="782517"/>
                  <a:pt x="242408" y="824288"/>
                  <a:pt x="234779" y="864973"/>
                </a:cubicBezTo>
                <a:cubicBezTo>
                  <a:pt x="221433" y="936152"/>
                  <a:pt x="200845" y="952943"/>
                  <a:pt x="160638" y="1013254"/>
                </a:cubicBezTo>
                <a:cubicBezTo>
                  <a:pt x="127686" y="1062683"/>
                  <a:pt x="148284" y="1042086"/>
                  <a:pt x="98855" y="1075038"/>
                </a:cubicBezTo>
                <a:cubicBezTo>
                  <a:pt x="86498" y="1070919"/>
                  <a:pt x="70994" y="1071891"/>
                  <a:pt x="61784" y="1062681"/>
                </a:cubicBezTo>
                <a:cubicBezTo>
                  <a:pt x="35306" y="1036203"/>
                  <a:pt x="58571" y="953037"/>
                  <a:pt x="61784" y="939114"/>
                </a:cubicBezTo>
                <a:cubicBezTo>
                  <a:pt x="67642" y="913731"/>
                  <a:pt x="72048" y="886648"/>
                  <a:pt x="86498" y="864973"/>
                </a:cubicBezTo>
                <a:cubicBezTo>
                  <a:pt x="116081" y="820599"/>
                  <a:pt x="123320" y="816783"/>
                  <a:pt x="135925" y="753762"/>
                </a:cubicBezTo>
                <a:cubicBezTo>
                  <a:pt x="140044" y="733168"/>
                  <a:pt x="142756" y="712241"/>
                  <a:pt x="148282" y="691979"/>
                </a:cubicBezTo>
                <a:cubicBezTo>
                  <a:pt x="155136" y="666846"/>
                  <a:pt x="172995" y="617838"/>
                  <a:pt x="172995" y="617838"/>
                </a:cubicBezTo>
                <a:cubicBezTo>
                  <a:pt x="168876" y="510746"/>
                  <a:pt x="175794" y="402656"/>
                  <a:pt x="160638" y="296562"/>
                </a:cubicBezTo>
                <a:cubicBezTo>
                  <a:pt x="158538" y="281860"/>
                  <a:pt x="137139" y="277881"/>
                  <a:pt x="123568" y="271849"/>
                </a:cubicBezTo>
                <a:cubicBezTo>
                  <a:pt x="62100" y="244530"/>
                  <a:pt x="68999" y="247135"/>
                  <a:pt x="24714" y="247135"/>
                </a:cubicBezTo>
                <a:lnTo>
                  <a:pt x="24714" y="247135"/>
                </a:lnTo>
                <a:lnTo>
                  <a:pt x="0" y="308919"/>
                </a:lnTo>
                <a:close/>
              </a:path>
            </a:pathLst>
          </a:custGeom>
          <a:solidFill>
            <a:srgbClr val="00B050">
              <a:alpha val="50000"/>
            </a:srgb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049AE7C2-3EC8-A690-C991-B4535F153427}"/>
              </a:ext>
            </a:extLst>
          </p:cNvPr>
          <p:cNvSpPr/>
          <p:nvPr/>
        </p:nvSpPr>
        <p:spPr>
          <a:xfrm>
            <a:off x="4535761" y="3824574"/>
            <a:ext cx="457200" cy="506627"/>
          </a:xfrm>
          <a:custGeom>
            <a:avLst/>
            <a:gdLst>
              <a:gd name="connsiteX0" fmla="*/ 0 w 457200"/>
              <a:gd name="connsiteY0" fmla="*/ 333633 h 506627"/>
              <a:gd name="connsiteX1" fmla="*/ 0 w 457200"/>
              <a:gd name="connsiteY1" fmla="*/ 333633 h 506627"/>
              <a:gd name="connsiteX2" fmla="*/ 24713 w 457200"/>
              <a:gd name="connsiteY2" fmla="*/ 444843 h 506627"/>
              <a:gd name="connsiteX3" fmla="*/ 37070 w 457200"/>
              <a:gd name="connsiteY3" fmla="*/ 481914 h 506627"/>
              <a:gd name="connsiteX4" fmla="*/ 74140 w 457200"/>
              <a:gd name="connsiteY4" fmla="*/ 506627 h 506627"/>
              <a:gd name="connsiteX5" fmla="*/ 197708 w 457200"/>
              <a:gd name="connsiteY5" fmla="*/ 469557 h 506627"/>
              <a:gd name="connsiteX6" fmla="*/ 234778 w 457200"/>
              <a:gd name="connsiteY6" fmla="*/ 444843 h 506627"/>
              <a:gd name="connsiteX7" fmla="*/ 284205 w 457200"/>
              <a:gd name="connsiteY7" fmla="*/ 370703 h 506627"/>
              <a:gd name="connsiteX8" fmla="*/ 308919 w 457200"/>
              <a:gd name="connsiteY8" fmla="*/ 333633 h 506627"/>
              <a:gd name="connsiteX9" fmla="*/ 345989 w 457200"/>
              <a:gd name="connsiteY9" fmla="*/ 308919 h 506627"/>
              <a:gd name="connsiteX10" fmla="*/ 358346 w 457200"/>
              <a:gd name="connsiteY10" fmla="*/ 271849 h 506627"/>
              <a:gd name="connsiteX11" fmla="*/ 420129 w 457200"/>
              <a:gd name="connsiteY11" fmla="*/ 210065 h 506627"/>
              <a:gd name="connsiteX12" fmla="*/ 444843 w 457200"/>
              <a:gd name="connsiteY12" fmla="*/ 135924 h 506627"/>
              <a:gd name="connsiteX13" fmla="*/ 457200 w 457200"/>
              <a:gd name="connsiteY13" fmla="*/ 98854 h 506627"/>
              <a:gd name="connsiteX14" fmla="*/ 444843 w 457200"/>
              <a:gd name="connsiteY14" fmla="*/ 37070 h 506627"/>
              <a:gd name="connsiteX15" fmla="*/ 407773 w 457200"/>
              <a:gd name="connsiteY15" fmla="*/ 24714 h 506627"/>
              <a:gd name="connsiteX16" fmla="*/ 321275 w 457200"/>
              <a:gd name="connsiteY16" fmla="*/ 0 h 506627"/>
              <a:gd name="connsiteX17" fmla="*/ 222421 w 457200"/>
              <a:gd name="connsiteY17" fmla="*/ 24714 h 506627"/>
              <a:gd name="connsiteX18" fmla="*/ 148281 w 457200"/>
              <a:gd name="connsiteY18" fmla="*/ 74141 h 506627"/>
              <a:gd name="connsiteX19" fmla="*/ 123567 w 457200"/>
              <a:gd name="connsiteY19" fmla="*/ 111211 h 506627"/>
              <a:gd name="connsiteX20" fmla="*/ 86497 w 457200"/>
              <a:gd name="connsiteY20" fmla="*/ 135924 h 506627"/>
              <a:gd name="connsiteX21" fmla="*/ 37070 w 457200"/>
              <a:gd name="connsiteY21" fmla="*/ 197708 h 506627"/>
              <a:gd name="connsiteX22" fmla="*/ 0 w 457200"/>
              <a:gd name="connsiteY22" fmla="*/ 333633 h 50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7200" h="506627">
                <a:moveTo>
                  <a:pt x="0" y="333633"/>
                </a:moveTo>
                <a:lnTo>
                  <a:pt x="0" y="333633"/>
                </a:lnTo>
                <a:cubicBezTo>
                  <a:pt x="8238" y="370703"/>
                  <a:pt x="15503" y="408003"/>
                  <a:pt x="24713" y="444843"/>
                </a:cubicBezTo>
                <a:cubicBezTo>
                  <a:pt x="27872" y="457480"/>
                  <a:pt x="28933" y="471743"/>
                  <a:pt x="37070" y="481914"/>
                </a:cubicBezTo>
                <a:cubicBezTo>
                  <a:pt x="46347" y="493511"/>
                  <a:pt x="61783" y="498389"/>
                  <a:pt x="74140" y="506627"/>
                </a:cubicBezTo>
                <a:cubicBezTo>
                  <a:pt x="101768" y="499720"/>
                  <a:pt x="179661" y="481589"/>
                  <a:pt x="197708" y="469557"/>
                </a:cubicBezTo>
                <a:lnTo>
                  <a:pt x="234778" y="444843"/>
                </a:lnTo>
                <a:lnTo>
                  <a:pt x="284205" y="370703"/>
                </a:lnTo>
                <a:cubicBezTo>
                  <a:pt x="292443" y="358346"/>
                  <a:pt x="296562" y="341871"/>
                  <a:pt x="308919" y="333633"/>
                </a:cubicBezTo>
                <a:lnTo>
                  <a:pt x="345989" y="308919"/>
                </a:lnTo>
                <a:cubicBezTo>
                  <a:pt x="350108" y="296562"/>
                  <a:pt x="350209" y="282020"/>
                  <a:pt x="358346" y="271849"/>
                </a:cubicBezTo>
                <a:cubicBezTo>
                  <a:pt x="411891" y="204917"/>
                  <a:pt x="383060" y="293471"/>
                  <a:pt x="420129" y="210065"/>
                </a:cubicBezTo>
                <a:cubicBezTo>
                  <a:pt x="430709" y="186260"/>
                  <a:pt x="436605" y="160638"/>
                  <a:pt x="444843" y="135924"/>
                </a:cubicBezTo>
                <a:lnTo>
                  <a:pt x="457200" y="98854"/>
                </a:lnTo>
                <a:cubicBezTo>
                  <a:pt x="453081" y="78259"/>
                  <a:pt x="456493" y="54545"/>
                  <a:pt x="444843" y="37070"/>
                </a:cubicBezTo>
                <a:cubicBezTo>
                  <a:pt x="437618" y="26233"/>
                  <a:pt x="420297" y="28292"/>
                  <a:pt x="407773" y="24714"/>
                </a:cubicBezTo>
                <a:cubicBezTo>
                  <a:pt x="299180" y="-6312"/>
                  <a:pt x="410145" y="29623"/>
                  <a:pt x="321275" y="0"/>
                </a:cubicBezTo>
                <a:cubicBezTo>
                  <a:pt x="304158" y="3424"/>
                  <a:pt x="243794" y="12840"/>
                  <a:pt x="222421" y="24714"/>
                </a:cubicBezTo>
                <a:cubicBezTo>
                  <a:pt x="196457" y="39138"/>
                  <a:pt x="148281" y="74141"/>
                  <a:pt x="148281" y="74141"/>
                </a:cubicBezTo>
                <a:cubicBezTo>
                  <a:pt x="140043" y="86498"/>
                  <a:pt x="134068" y="100710"/>
                  <a:pt x="123567" y="111211"/>
                </a:cubicBezTo>
                <a:cubicBezTo>
                  <a:pt x="113066" y="121712"/>
                  <a:pt x="95774" y="124327"/>
                  <a:pt x="86497" y="135924"/>
                </a:cubicBezTo>
                <a:cubicBezTo>
                  <a:pt x="18285" y="221189"/>
                  <a:pt x="143306" y="126885"/>
                  <a:pt x="37070" y="197708"/>
                </a:cubicBezTo>
                <a:cubicBezTo>
                  <a:pt x="5843" y="291387"/>
                  <a:pt x="6178" y="310979"/>
                  <a:pt x="0" y="333633"/>
                </a:cubicBezTo>
                <a:close/>
              </a:path>
            </a:pathLst>
          </a:custGeom>
          <a:solidFill>
            <a:srgbClr val="FFFF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E6215E51-67B9-A5F1-D6F5-C93AF294619D}"/>
              </a:ext>
            </a:extLst>
          </p:cNvPr>
          <p:cNvSpPr/>
          <p:nvPr/>
        </p:nvSpPr>
        <p:spPr>
          <a:xfrm>
            <a:off x="4536255" y="1318871"/>
            <a:ext cx="457200" cy="506627"/>
          </a:xfrm>
          <a:custGeom>
            <a:avLst/>
            <a:gdLst>
              <a:gd name="connsiteX0" fmla="*/ 0 w 457200"/>
              <a:gd name="connsiteY0" fmla="*/ 333633 h 506627"/>
              <a:gd name="connsiteX1" fmla="*/ 0 w 457200"/>
              <a:gd name="connsiteY1" fmla="*/ 333633 h 506627"/>
              <a:gd name="connsiteX2" fmla="*/ 24713 w 457200"/>
              <a:gd name="connsiteY2" fmla="*/ 444843 h 506627"/>
              <a:gd name="connsiteX3" fmla="*/ 37070 w 457200"/>
              <a:gd name="connsiteY3" fmla="*/ 481914 h 506627"/>
              <a:gd name="connsiteX4" fmla="*/ 74140 w 457200"/>
              <a:gd name="connsiteY4" fmla="*/ 506627 h 506627"/>
              <a:gd name="connsiteX5" fmla="*/ 197708 w 457200"/>
              <a:gd name="connsiteY5" fmla="*/ 469557 h 506627"/>
              <a:gd name="connsiteX6" fmla="*/ 234778 w 457200"/>
              <a:gd name="connsiteY6" fmla="*/ 444843 h 506627"/>
              <a:gd name="connsiteX7" fmla="*/ 284205 w 457200"/>
              <a:gd name="connsiteY7" fmla="*/ 370703 h 506627"/>
              <a:gd name="connsiteX8" fmla="*/ 308919 w 457200"/>
              <a:gd name="connsiteY8" fmla="*/ 333633 h 506627"/>
              <a:gd name="connsiteX9" fmla="*/ 345989 w 457200"/>
              <a:gd name="connsiteY9" fmla="*/ 308919 h 506627"/>
              <a:gd name="connsiteX10" fmla="*/ 358346 w 457200"/>
              <a:gd name="connsiteY10" fmla="*/ 271849 h 506627"/>
              <a:gd name="connsiteX11" fmla="*/ 420129 w 457200"/>
              <a:gd name="connsiteY11" fmla="*/ 210065 h 506627"/>
              <a:gd name="connsiteX12" fmla="*/ 444843 w 457200"/>
              <a:gd name="connsiteY12" fmla="*/ 135924 h 506627"/>
              <a:gd name="connsiteX13" fmla="*/ 457200 w 457200"/>
              <a:gd name="connsiteY13" fmla="*/ 98854 h 506627"/>
              <a:gd name="connsiteX14" fmla="*/ 444843 w 457200"/>
              <a:gd name="connsiteY14" fmla="*/ 37070 h 506627"/>
              <a:gd name="connsiteX15" fmla="*/ 407773 w 457200"/>
              <a:gd name="connsiteY15" fmla="*/ 24714 h 506627"/>
              <a:gd name="connsiteX16" fmla="*/ 321275 w 457200"/>
              <a:gd name="connsiteY16" fmla="*/ 0 h 506627"/>
              <a:gd name="connsiteX17" fmla="*/ 222421 w 457200"/>
              <a:gd name="connsiteY17" fmla="*/ 24714 h 506627"/>
              <a:gd name="connsiteX18" fmla="*/ 148281 w 457200"/>
              <a:gd name="connsiteY18" fmla="*/ 74141 h 506627"/>
              <a:gd name="connsiteX19" fmla="*/ 123567 w 457200"/>
              <a:gd name="connsiteY19" fmla="*/ 111211 h 506627"/>
              <a:gd name="connsiteX20" fmla="*/ 86497 w 457200"/>
              <a:gd name="connsiteY20" fmla="*/ 135924 h 506627"/>
              <a:gd name="connsiteX21" fmla="*/ 37070 w 457200"/>
              <a:gd name="connsiteY21" fmla="*/ 197708 h 506627"/>
              <a:gd name="connsiteX22" fmla="*/ 0 w 457200"/>
              <a:gd name="connsiteY22" fmla="*/ 333633 h 50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7200" h="506627">
                <a:moveTo>
                  <a:pt x="0" y="333633"/>
                </a:moveTo>
                <a:lnTo>
                  <a:pt x="0" y="333633"/>
                </a:lnTo>
                <a:cubicBezTo>
                  <a:pt x="8238" y="370703"/>
                  <a:pt x="15503" y="408003"/>
                  <a:pt x="24713" y="444843"/>
                </a:cubicBezTo>
                <a:cubicBezTo>
                  <a:pt x="27872" y="457480"/>
                  <a:pt x="28933" y="471743"/>
                  <a:pt x="37070" y="481914"/>
                </a:cubicBezTo>
                <a:cubicBezTo>
                  <a:pt x="46347" y="493511"/>
                  <a:pt x="61783" y="498389"/>
                  <a:pt x="74140" y="506627"/>
                </a:cubicBezTo>
                <a:cubicBezTo>
                  <a:pt x="101768" y="499720"/>
                  <a:pt x="179661" y="481589"/>
                  <a:pt x="197708" y="469557"/>
                </a:cubicBezTo>
                <a:lnTo>
                  <a:pt x="234778" y="444843"/>
                </a:lnTo>
                <a:lnTo>
                  <a:pt x="284205" y="370703"/>
                </a:lnTo>
                <a:cubicBezTo>
                  <a:pt x="292443" y="358346"/>
                  <a:pt x="296562" y="341871"/>
                  <a:pt x="308919" y="333633"/>
                </a:cubicBezTo>
                <a:lnTo>
                  <a:pt x="345989" y="308919"/>
                </a:lnTo>
                <a:cubicBezTo>
                  <a:pt x="350108" y="296562"/>
                  <a:pt x="350209" y="282020"/>
                  <a:pt x="358346" y="271849"/>
                </a:cubicBezTo>
                <a:cubicBezTo>
                  <a:pt x="411891" y="204917"/>
                  <a:pt x="383060" y="293471"/>
                  <a:pt x="420129" y="210065"/>
                </a:cubicBezTo>
                <a:cubicBezTo>
                  <a:pt x="430709" y="186260"/>
                  <a:pt x="436605" y="160638"/>
                  <a:pt x="444843" y="135924"/>
                </a:cubicBezTo>
                <a:lnTo>
                  <a:pt x="457200" y="98854"/>
                </a:lnTo>
                <a:cubicBezTo>
                  <a:pt x="453081" y="78259"/>
                  <a:pt x="456493" y="54545"/>
                  <a:pt x="444843" y="37070"/>
                </a:cubicBezTo>
                <a:cubicBezTo>
                  <a:pt x="437618" y="26233"/>
                  <a:pt x="420297" y="28292"/>
                  <a:pt x="407773" y="24714"/>
                </a:cubicBezTo>
                <a:cubicBezTo>
                  <a:pt x="299180" y="-6312"/>
                  <a:pt x="410145" y="29623"/>
                  <a:pt x="321275" y="0"/>
                </a:cubicBezTo>
                <a:cubicBezTo>
                  <a:pt x="304158" y="3424"/>
                  <a:pt x="243794" y="12840"/>
                  <a:pt x="222421" y="24714"/>
                </a:cubicBezTo>
                <a:cubicBezTo>
                  <a:pt x="196457" y="39138"/>
                  <a:pt x="148281" y="74141"/>
                  <a:pt x="148281" y="74141"/>
                </a:cubicBezTo>
                <a:cubicBezTo>
                  <a:pt x="140043" y="86498"/>
                  <a:pt x="134068" y="100710"/>
                  <a:pt x="123567" y="111211"/>
                </a:cubicBezTo>
                <a:cubicBezTo>
                  <a:pt x="113066" y="121712"/>
                  <a:pt x="95774" y="124327"/>
                  <a:pt x="86497" y="135924"/>
                </a:cubicBezTo>
                <a:cubicBezTo>
                  <a:pt x="18285" y="221189"/>
                  <a:pt x="143306" y="126885"/>
                  <a:pt x="37070" y="197708"/>
                </a:cubicBezTo>
                <a:cubicBezTo>
                  <a:pt x="5843" y="291387"/>
                  <a:pt x="6178" y="310979"/>
                  <a:pt x="0" y="333633"/>
                </a:cubicBezTo>
                <a:close/>
              </a:path>
            </a:pathLst>
          </a:custGeom>
          <a:solidFill>
            <a:srgbClr val="FFFF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ADADC1C0-37F5-9001-0E58-1C69C3C39B61}"/>
              </a:ext>
            </a:extLst>
          </p:cNvPr>
          <p:cNvSpPr/>
          <p:nvPr/>
        </p:nvSpPr>
        <p:spPr>
          <a:xfrm>
            <a:off x="7535487" y="1318871"/>
            <a:ext cx="457200" cy="506627"/>
          </a:xfrm>
          <a:custGeom>
            <a:avLst/>
            <a:gdLst>
              <a:gd name="connsiteX0" fmla="*/ 0 w 457200"/>
              <a:gd name="connsiteY0" fmla="*/ 333633 h 506627"/>
              <a:gd name="connsiteX1" fmla="*/ 0 w 457200"/>
              <a:gd name="connsiteY1" fmla="*/ 333633 h 506627"/>
              <a:gd name="connsiteX2" fmla="*/ 24713 w 457200"/>
              <a:gd name="connsiteY2" fmla="*/ 444843 h 506627"/>
              <a:gd name="connsiteX3" fmla="*/ 37070 w 457200"/>
              <a:gd name="connsiteY3" fmla="*/ 481914 h 506627"/>
              <a:gd name="connsiteX4" fmla="*/ 74140 w 457200"/>
              <a:gd name="connsiteY4" fmla="*/ 506627 h 506627"/>
              <a:gd name="connsiteX5" fmla="*/ 197708 w 457200"/>
              <a:gd name="connsiteY5" fmla="*/ 469557 h 506627"/>
              <a:gd name="connsiteX6" fmla="*/ 234778 w 457200"/>
              <a:gd name="connsiteY6" fmla="*/ 444843 h 506627"/>
              <a:gd name="connsiteX7" fmla="*/ 284205 w 457200"/>
              <a:gd name="connsiteY7" fmla="*/ 370703 h 506627"/>
              <a:gd name="connsiteX8" fmla="*/ 308919 w 457200"/>
              <a:gd name="connsiteY8" fmla="*/ 333633 h 506627"/>
              <a:gd name="connsiteX9" fmla="*/ 345989 w 457200"/>
              <a:gd name="connsiteY9" fmla="*/ 308919 h 506627"/>
              <a:gd name="connsiteX10" fmla="*/ 358346 w 457200"/>
              <a:gd name="connsiteY10" fmla="*/ 271849 h 506627"/>
              <a:gd name="connsiteX11" fmla="*/ 420129 w 457200"/>
              <a:gd name="connsiteY11" fmla="*/ 210065 h 506627"/>
              <a:gd name="connsiteX12" fmla="*/ 444843 w 457200"/>
              <a:gd name="connsiteY12" fmla="*/ 135924 h 506627"/>
              <a:gd name="connsiteX13" fmla="*/ 457200 w 457200"/>
              <a:gd name="connsiteY13" fmla="*/ 98854 h 506627"/>
              <a:gd name="connsiteX14" fmla="*/ 444843 w 457200"/>
              <a:gd name="connsiteY14" fmla="*/ 37070 h 506627"/>
              <a:gd name="connsiteX15" fmla="*/ 407773 w 457200"/>
              <a:gd name="connsiteY15" fmla="*/ 24714 h 506627"/>
              <a:gd name="connsiteX16" fmla="*/ 321275 w 457200"/>
              <a:gd name="connsiteY16" fmla="*/ 0 h 506627"/>
              <a:gd name="connsiteX17" fmla="*/ 222421 w 457200"/>
              <a:gd name="connsiteY17" fmla="*/ 24714 h 506627"/>
              <a:gd name="connsiteX18" fmla="*/ 148281 w 457200"/>
              <a:gd name="connsiteY18" fmla="*/ 74141 h 506627"/>
              <a:gd name="connsiteX19" fmla="*/ 123567 w 457200"/>
              <a:gd name="connsiteY19" fmla="*/ 111211 h 506627"/>
              <a:gd name="connsiteX20" fmla="*/ 86497 w 457200"/>
              <a:gd name="connsiteY20" fmla="*/ 135924 h 506627"/>
              <a:gd name="connsiteX21" fmla="*/ 37070 w 457200"/>
              <a:gd name="connsiteY21" fmla="*/ 197708 h 506627"/>
              <a:gd name="connsiteX22" fmla="*/ 0 w 457200"/>
              <a:gd name="connsiteY22" fmla="*/ 333633 h 50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7200" h="506627">
                <a:moveTo>
                  <a:pt x="0" y="333633"/>
                </a:moveTo>
                <a:lnTo>
                  <a:pt x="0" y="333633"/>
                </a:lnTo>
                <a:cubicBezTo>
                  <a:pt x="8238" y="370703"/>
                  <a:pt x="15503" y="408003"/>
                  <a:pt x="24713" y="444843"/>
                </a:cubicBezTo>
                <a:cubicBezTo>
                  <a:pt x="27872" y="457480"/>
                  <a:pt x="28933" y="471743"/>
                  <a:pt x="37070" y="481914"/>
                </a:cubicBezTo>
                <a:cubicBezTo>
                  <a:pt x="46347" y="493511"/>
                  <a:pt x="61783" y="498389"/>
                  <a:pt x="74140" y="506627"/>
                </a:cubicBezTo>
                <a:cubicBezTo>
                  <a:pt x="101768" y="499720"/>
                  <a:pt x="179661" y="481589"/>
                  <a:pt x="197708" y="469557"/>
                </a:cubicBezTo>
                <a:lnTo>
                  <a:pt x="234778" y="444843"/>
                </a:lnTo>
                <a:lnTo>
                  <a:pt x="284205" y="370703"/>
                </a:lnTo>
                <a:cubicBezTo>
                  <a:pt x="292443" y="358346"/>
                  <a:pt x="296562" y="341871"/>
                  <a:pt x="308919" y="333633"/>
                </a:cubicBezTo>
                <a:lnTo>
                  <a:pt x="345989" y="308919"/>
                </a:lnTo>
                <a:cubicBezTo>
                  <a:pt x="350108" y="296562"/>
                  <a:pt x="350209" y="282020"/>
                  <a:pt x="358346" y="271849"/>
                </a:cubicBezTo>
                <a:cubicBezTo>
                  <a:pt x="411891" y="204917"/>
                  <a:pt x="383060" y="293471"/>
                  <a:pt x="420129" y="210065"/>
                </a:cubicBezTo>
                <a:cubicBezTo>
                  <a:pt x="430709" y="186260"/>
                  <a:pt x="436605" y="160638"/>
                  <a:pt x="444843" y="135924"/>
                </a:cubicBezTo>
                <a:lnTo>
                  <a:pt x="457200" y="98854"/>
                </a:lnTo>
                <a:cubicBezTo>
                  <a:pt x="453081" y="78259"/>
                  <a:pt x="456493" y="54545"/>
                  <a:pt x="444843" y="37070"/>
                </a:cubicBezTo>
                <a:cubicBezTo>
                  <a:pt x="437618" y="26233"/>
                  <a:pt x="420297" y="28292"/>
                  <a:pt x="407773" y="24714"/>
                </a:cubicBezTo>
                <a:cubicBezTo>
                  <a:pt x="299180" y="-6312"/>
                  <a:pt x="410145" y="29623"/>
                  <a:pt x="321275" y="0"/>
                </a:cubicBezTo>
                <a:cubicBezTo>
                  <a:pt x="304158" y="3424"/>
                  <a:pt x="243794" y="12840"/>
                  <a:pt x="222421" y="24714"/>
                </a:cubicBezTo>
                <a:cubicBezTo>
                  <a:pt x="196457" y="39138"/>
                  <a:pt x="148281" y="74141"/>
                  <a:pt x="148281" y="74141"/>
                </a:cubicBezTo>
                <a:cubicBezTo>
                  <a:pt x="140043" y="86498"/>
                  <a:pt x="134068" y="100710"/>
                  <a:pt x="123567" y="111211"/>
                </a:cubicBezTo>
                <a:cubicBezTo>
                  <a:pt x="113066" y="121712"/>
                  <a:pt x="95774" y="124327"/>
                  <a:pt x="86497" y="135924"/>
                </a:cubicBezTo>
                <a:cubicBezTo>
                  <a:pt x="18285" y="221189"/>
                  <a:pt x="143306" y="126885"/>
                  <a:pt x="37070" y="197708"/>
                </a:cubicBezTo>
                <a:cubicBezTo>
                  <a:pt x="5843" y="291387"/>
                  <a:pt x="6178" y="310979"/>
                  <a:pt x="0" y="333633"/>
                </a:cubicBezTo>
                <a:close/>
              </a:path>
            </a:pathLst>
          </a:custGeom>
          <a:solidFill>
            <a:srgbClr val="FFFF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a:extLst>
              <a:ext uri="{FF2B5EF4-FFF2-40B4-BE49-F238E27FC236}">
                <a16:creationId xmlns:a16="http://schemas.microsoft.com/office/drawing/2014/main" id="{4DD33B69-8567-6BEE-3793-D54073A5F648}"/>
              </a:ext>
            </a:extLst>
          </p:cNvPr>
          <p:cNvSpPr/>
          <p:nvPr/>
        </p:nvSpPr>
        <p:spPr>
          <a:xfrm>
            <a:off x="7535487" y="3824327"/>
            <a:ext cx="457200" cy="506627"/>
          </a:xfrm>
          <a:custGeom>
            <a:avLst/>
            <a:gdLst>
              <a:gd name="connsiteX0" fmla="*/ 0 w 457200"/>
              <a:gd name="connsiteY0" fmla="*/ 333633 h 506627"/>
              <a:gd name="connsiteX1" fmla="*/ 0 w 457200"/>
              <a:gd name="connsiteY1" fmla="*/ 333633 h 506627"/>
              <a:gd name="connsiteX2" fmla="*/ 24713 w 457200"/>
              <a:gd name="connsiteY2" fmla="*/ 444843 h 506627"/>
              <a:gd name="connsiteX3" fmla="*/ 37070 w 457200"/>
              <a:gd name="connsiteY3" fmla="*/ 481914 h 506627"/>
              <a:gd name="connsiteX4" fmla="*/ 74140 w 457200"/>
              <a:gd name="connsiteY4" fmla="*/ 506627 h 506627"/>
              <a:gd name="connsiteX5" fmla="*/ 197708 w 457200"/>
              <a:gd name="connsiteY5" fmla="*/ 469557 h 506627"/>
              <a:gd name="connsiteX6" fmla="*/ 234778 w 457200"/>
              <a:gd name="connsiteY6" fmla="*/ 444843 h 506627"/>
              <a:gd name="connsiteX7" fmla="*/ 284205 w 457200"/>
              <a:gd name="connsiteY7" fmla="*/ 370703 h 506627"/>
              <a:gd name="connsiteX8" fmla="*/ 308919 w 457200"/>
              <a:gd name="connsiteY8" fmla="*/ 333633 h 506627"/>
              <a:gd name="connsiteX9" fmla="*/ 345989 w 457200"/>
              <a:gd name="connsiteY9" fmla="*/ 308919 h 506627"/>
              <a:gd name="connsiteX10" fmla="*/ 358346 w 457200"/>
              <a:gd name="connsiteY10" fmla="*/ 271849 h 506627"/>
              <a:gd name="connsiteX11" fmla="*/ 420129 w 457200"/>
              <a:gd name="connsiteY11" fmla="*/ 210065 h 506627"/>
              <a:gd name="connsiteX12" fmla="*/ 444843 w 457200"/>
              <a:gd name="connsiteY12" fmla="*/ 135924 h 506627"/>
              <a:gd name="connsiteX13" fmla="*/ 457200 w 457200"/>
              <a:gd name="connsiteY13" fmla="*/ 98854 h 506627"/>
              <a:gd name="connsiteX14" fmla="*/ 444843 w 457200"/>
              <a:gd name="connsiteY14" fmla="*/ 37070 h 506627"/>
              <a:gd name="connsiteX15" fmla="*/ 407773 w 457200"/>
              <a:gd name="connsiteY15" fmla="*/ 24714 h 506627"/>
              <a:gd name="connsiteX16" fmla="*/ 321275 w 457200"/>
              <a:gd name="connsiteY16" fmla="*/ 0 h 506627"/>
              <a:gd name="connsiteX17" fmla="*/ 222421 w 457200"/>
              <a:gd name="connsiteY17" fmla="*/ 24714 h 506627"/>
              <a:gd name="connsiteX18" fmla="*/ 148281 w 457200"/>
              <a:gd name="connsiteY18" fmla="*/ 74141 h 506627"/>
              <a:gd name="connsiteX19" fmla="*/ 123567 w 457200"/>
              <a:gd name="connsiteY19" fmla="*/ 111211 h 506627"/>
              <a:gd name="connsiteX20" fmla="*/ 86497 w 457200"/>
              <a:gd name="connsiteY20" fmla="*/ 135924 h 506627"/>
              <a:gd name="connsiteX21" fmla="*/ 37070 w 457200"/>
              <a:gd name="connsiteY21" fmla="*/ 197708 h 506627"/>
              <a:gd name="connsiteX22" fmla="*/ 0 w 457200"/>
              <a:gd name="connsiteY22" fmla="*/ 333633 h 506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57200" h="506627">
                <a:moveTo>
                  <a:pt x="0" y="333633"/>
                </a:moveTo>
                <a:lnTo>
                  <a:pt x="0" y="333633"/>
                </a:lnTo>
                <a:cubicBezTo>
                  <a:pt x="8238" y="370703"/>
                  <a:pt x="15503" y="408003"/>
                  <a:pt x="24713" y="444843"/>
                </a:cubicBezTo>
                <a:cubicBezTo>
                  <a:pt x="27872" y="457480"/>
                  <a:pt x="28933" y="471743"/>
                  <a:pt x="37070" y="481914"/>
                </a:cubicBezTo>
                <a:cubicBezTo>
                  <a:pt x="46347" y="493511"/>
                  <a:pt x="61783" y="498389"/>
                  <a:pt x="74140" y="506627"/>
                </a:cubicBezTo>
                <a:cubicBezTo>
                  <a:pt x="101768" y="499720"/>
                  <a:pt x="179661" y="481589"/>
                  <a:pt x="197708" y="469557"/>
                </a:cubicBezTo>
                <a:lnTo>
                  <a:pt x="234778" y="444843"/>
                </a:lnTo>
                <a:lnTo>
                  <a:pt x="284205" y="370703"/>
                </a:lnTo>
                <a:cubicBezTo>
                  <a:pt x="292443" y="358346"/>
                  <a:pt x="296562" y="341871"/>
                  <a:pt x="308919" y="333633"/>
                </a:cubicBezTo>
                <a:lnTo>
                  <a:pt x="345989" y="308919"/>
                </a:lnTo>
                <a:cubicBezTo>
                  <a:pt x="350108" y="296562"/>
                  <a:pt x="350209" y="282020"/>
                  <a:pt x="358346" y="271849"/>
                </a:cubicBezTo>
                <a:cubicBezTo>
                  <a:pt x="411891" y="204917"/>
                  <a:pt x="383060" y="293471"/>
                  <a:pt x="420129" y="210065"/>
                </a:cubicBezTo>
                <a:cubicBezTo>
                  <a:pt x="430709" y="186260"/>
                  <a:pt x="436605" y="160638"/>
                  <a:pt x="444843" y="135924"/>
                </a:cubicBezTo>
                <a:lnTo>
                  <a:pt x="457200" y="98854"/>
                </a:lnTo>
                <a:cubicBezTo>
                  <a:pt x="453081" y="78259"/>
                  <a:pt x="456493" y="54545"/>
                  <a:pt x="444843" y="37070"/>
                </a:cubicBezTo>
                <a:cubicBezTo>
                  <a:pt x="437618" y="26233"/>
                  <a:pt x="420297" y="28292"/>
                  <a:pt x="407773" y="24714"/>
                </a:cubicBezTo>
                <a:cubicBezTo>
                  <a:pt x="299180" y="-6312"/>
                  <a:pt x="410145" y="29623"/>
                  <a:pt x="321275" y="0"/>
                </a:cubicBezTo>
                <a:cubicBezTo>
                  <a:pt x="304158" y="3424"/>
                  <a:pt x="243794" y="12840"/>
                  <a:pt x="222421" y="24714"/>
                </a:cubicBezTo>
                <a:cubicBezTo>
                  <a:pt x="196457" y="39138"/>
                  <a:pt x="148281" y="74141"/>
                  <a:pt x="148281" y="74141"/>
                </a:cubicBezTo>
                <a:cubicBezTo>
                  <a:pt x="140043" y="86498"/>
                  <a:pt x="134068" y="100710"/>
                  <a:pt x="123567" y="111211"/>
                </a:cubicBezTo>
                <a:cubicBezTo>
                  <a:pt x="113066" y="121712"/>
                  <a:pt x="95774" y="124327"/>
                  <a:pt x="86497" y="135924"/>
                </a:cubicBezTo>
                <a:cubicBezTo>
                  <a:pt x="18285" y="221189"/>
                  <a:pt x="143306" y="126885"/>
                  <a:pt x="37070" y="197708"/>
                </a:cubicBezTo>
                <a:cubicBezTo>
                  <a:pt x="5843" y="291387"/>
                  <a:pt x="6178" y="310979"/>
                  <a:pt x="0" y="333633"/>
                </a:cubicBezTo>
                <a:close/>
              </a:path>
            </a:pathLst>
          </a:custGeom>
          <a:solidFill>
            <a:srgbClr val="FFFF00">
              <a:alpha val="50000"/>
            </a:srgbClr>
          </a:solid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a:extLst>
              <a:ext uri="{FF2B5EF4-FFF2-40B4-BE49-F238E27FC236}">
                <a16:creationId xmlns:a16="http://schemas.microsoft.com/office/drawing/2014/main" id="{2D7D91EB-8824-BF1E-C6ED-1A1319C870F5}"/>
              </a:ext>
            </a:extLst>
          </p:cNvPr>
          <p:cNvSpPr/>
          <p:nvPr/>
        </p:nvSpPr>
        <p:spPr>
          <a:xfrm>
            <a:off x="7745799" y="1218287"/>
            <a:ext cx="432487" cy="1075038"/>
          </a:xfrm>
          <a:custGeom>
            <a:avLst/>
            <a:gdLst>
              <a:gd name="connsiteX0" fmla="*/ 0 w 432487"/>
              <a:gd name="connsiteY0" fmla="*/ 308919 h 1075038"/>
              <a:gd name="connsiteX1" fmla="*/ 0 w 432487"/>
              <a:gd name="connsiteY1" fmla="*/ 308919 h 1075038"/>
              <a:gd name="connsiteX2" fmla="*/ 12357 w 432487"/>
              <a:gd name="connsiteY2" fmla="*/ 111211 h 1075038"/>
              <a:gd name="connsiteX3" fmla="*/ 98855 w 432487"/>
              <a:gd name="connsiteY3" fmla="*/ 24714 h 1075038"/>
              <a:gd name="connsiteX4" fmla="*/ 135925 w 432487"/>
              <a:gd name="connsiteY4" fmla="*/ 12357 h 1075038"/>
              <a:gd name="connsiteX5" fmla="*/ 234779 w 432487"/>
              <a:gd name="connsiteY5" fmla="*/ 0 h 1075038"/>
              <a:gd name="connsiteX6" fmla="*/ 383060 w 432487"/>
              <a:gd name="connsiteY6" fmla="*/ 12357 h 1075038"/>
              <a:gd name="connsiteX7" fmla="*/ 420130 w 432487"/>
              <a:gd name="connsiteY7" fmla="*/ 24714 h 1075038"/>
              <a:gd name="connsiteX8" fmla="*/ 432487 w 432487"/>
              <a:gd name="connsiteY8" fmla="*/ 61784 h 1075038"/>
              <a:gd name="connsiteX9" fmla="*/ 420130 w 432487"/>
              <a:gd name="connsiteY9" fmla="*/ 259492 h 1075038"/>
              <a:gd name="connsiteX10" fmla="*/ 407773 w 432487"/>
              <a:gd name="connsiteY10" fmla="*/ 296562 h 1075038"/>
              <a:gd name="connsiteX11" fmla="*/ 358346 w 432487"/>
              <a:gd name="connsiteY11" fmla="*/ 370703 h 1075038"/>
              <a:gd name="connsiteX12" fmla="*/ 333633 w 432487"/>
              <a:gd name="connsiteY12" fmla="*/ 407773 h 1075038"/>
              <a:gd name="connsiteX13" fmla="*/ 308919 w 432487"/>
              <a:gd name="connsiteY13" fmla="*/ 444844 h 1075038"/>
              <a:gd name="connsiteX14" fmla="*/ 284206 w 432487"/>
              <a:gd name="connsiteY14" fmla="*/ 518984 h 1075038"/>
              <a:gd name="connsiteX15" fmla="*/ 271849 w 432487"/>
              <a:gd name="connsiteY15" fmla="*/ 593125 h 1075038"/>
              <a:gd name="connsiteX16" fmla="*/ 247136 w 432487"/>
              <a:gd name="connsiteY16" fmla="*/ 741406 h 1075038"/>
              <a:gd name="connsiteX17" fmla="*/ 234779 w 432487"/>
              <a:gd name="connsiteY17" fmla="*/ 864973 h 1075038"/>
              <a:gd name="connsiteX18" fmla="*/ 160638 w 432487"/>
              <a:gd name="connsiteY18" fmla="*/ 1013254 h 1075038"/>
              <a:gd name="connsiteX19" fmla="*/ 98855 w 432487"/>
              <a:gd name="connsiteY19" fmla="*/ 1075038 h 1075038"/>
              <a:gd name="connsiteX20" fmla="*/ 61784 w 432487"/>
              <a:gd name="connsiteY20" fmla="*/ 1062681 h 1075038"/>
              <a:gd name="connsiteX21" fmla="*/ 61784 w 432487"/>
              <a:gd name="connsiteY21" fmla="*/ 939114 h 1075038"/>
              <a:gd name="connsiteX22" fmla="*/ 86498 w 432487"/>
              <a:gd name="connsiteY22" fmla="*/ 864973 h 1075038"/>
              <a:gd name="connsiteX23" fmla="*/ 135925 w 432487"/>
              <a:gd name="connsiteY23" fmla="*/ 753762 h 1075038"/>
              <a:gd name="connsiteX24" fmla="*/ 148282 w 432487"/>
              <a:gd name="connsiteY24" fmla="*/ 691979 h 1075038"/>
              <a:gd name="connsiteX25" fmla="*/ 172995 w 432487"/>
              <a:gd name="connsiteY25" fmla="*/ 617838 h 1075038"/>
              <a:gd name="connsiteX26" fmla="*/ 160638 w 432487"/>
              <a:gd name="connsiteY26" fmla="*/ 296562 h 1075038"/>
              <a:gd name="connsiteX27" fmla="*/ 123568 w 432487"/>
              <a:gd name="connsiteY27" fmla="*/ 271849 h 1075038"/>
              <a:gd name="connsiteX28" fmla="*/ 24714 w 432487"/>
              <a:gd name="connsiteY28" fmla="*/ 247135 h 1075038"/>
              <a:gd name="connsiteX29" fmla="*/ 24714 w 432487"/>
              <a:gd name="connsiteY29" fmla="*/ 247135 h 1075038"/>
              <a:gd name="connsiteX30" fmla="*/ 0 w 432487"/>
              <a:gd name="connsiteY30" fmla="*/ 308919 h 107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2487" h="1075038">
                <a:moveTo>
                  <a:pt x="0" y="308919"/>
                </a:moveTo>
                <a:lnTo>
                  <a:pt x="0" y="308919"/>
                </a:lnTo>
                <a:cubicBezTo>
                  <a:pt x="4119" y="243016"/>
                  <a:pt x="5444" y="176879"/>
                  <a:pt x="12357" y="111211"/>
                </a:cubicBezTo>
                <a:cubicBezTo>
                  <a:pt x="17329" y="63977"/>
                  <a:pt x="52136" y="40287"/>
                  <a:pt x="98855" y="24714"/>
                </a:cubicBezTo>
                <a:cubicBezTo>
                  <a:pt x="111212" y="20595"/>
                  <a:pt x="123110" y="14687"/>
                  <a:pt x="135925" y="12357"/>
                </a:cubicBezTo>
                <a:cubicBezTo>
                  <a:pt x="168597" y="6416"/>
                  <a:pt x="201828" y="4119"/>
                  <a:pt x="234779" y="0"/>
                </a:cubicBezTo>
                <a:cubicBezTo>
                  <a:pt x="284206" y="4119"/>
                  <a:pt x="333897" y="5802"/>
                  <a:pt x="383060" y="12357"/>
                </a:cubicBezTo>
                <a:cubicBezTo>
                  <a:pt x="395971" y="14078"/>
                  <a:pt x="410920" y="15504"/>
                  <a:pt x="420130" y="24714"/>
                </a:cubicBezTo>
                <a:cubicBezTo>
                  <a:pt x="429340" y="33924"/>
                  <a:pt x="428368" y="49427"/>
                  <a:pt x="432487" y="61784"/>
                </a:cubicBezTo>
                <a:cubicBezTo>
                  <a:pt x="428368" y="127687"/>
                  <a:pt x="427043" y="193824"/>
                  <a:pt x="420130" y="259492"/>
                </a:cubicBezTo>
                <a:cubicBezTo>
                  <a:pt x="418766" y="272446"/>
                  <a:pt x="414099" y="285176"/>
                  <a:pt x="407773" y="296562"/>
                </a:cubicBezTo>
                <a:cubicBezTo>
                  <a:pt x="393348" y="322526"/>
                  <a:pt x="374822" y="345989"/>
                  <a:pt x="358346" y="370703"/>
                </a:cubicBezTo>
                <a:lnTo>
                  <a:pt x="333633" y="407773"/>
                </a:lnTo>
                <a:lnTo>
                  <a:pt x="308919" y="444844"/>
                </a:lnTo>
                <a:cubicBezTo>
                  <a:pt x="300681" y="469557"/>
                  <a:pt x="288489" y="493288"/>
                  <a:pt x="284206" y="518984"/>
                </a:cubicBezTo>
                <a:cubicBezTo>
                  <a:pt x="280087" y="543698"/>
                  <a:pt x="276331" y="568475"/>
                  <a:pt x="271849" y="593125"/>
                </a:cubicBezTo>
                <a:cubicBezTo>
                  <a:pt x="256292" y="678684"/>
                  <a:pt x="258978" y="640751"/>
                  <a:pt x="247136" y="741406"/>
                </a:cubicBezTo>
                <a:cubicBezTo>
                  <a:pt x="242300" y="782517"/>
                  <a:pt x="242408" y="824288"/>
                  <a:pt x="234779" y="864973"/>
                </a:cubicBezTo>
                <a:cubicBezTo>
                  <a:pt x="221433" y="936152"/>
                  <a:pt x="200845" y="952943"/>
                  <a:pt x="160638" y="1013254"/>
                </a:cubicBezTo>
                <a:cubicBezTo>
                  <a:pt x="127686" y="1062683"/>
                  <a:pt x="148284" y="1042086"/>
                  <a:pt x="98855" y="1075038"/>
                </a:cubicBezTo>
                <a:cubicBezTo>
                  <a:pt x="86498" y="1070919"/>
                  <a:pt x="70994" y="1071891"/>
                  <a:pt x="61784" y="1062681"/>
                </a:cubicBezTo>
                <a:cubicBezTo>
                  <a:pt x="35306" y="1036203"/>
                  <a:pt x="58571" y="953037"/>
                  <a:pt x="61784" y="939114"/>
                </a:cubicBezTo>
                <a:cubicBezTo>
                  <a:pt x="67642" y="913731"/>
                  <a:pt x="72048" y="886648"/>
                  <a:pt x="86498" y="864973"/>
                </a:cubicBezTo>
                <a:cubicBezTo>
                  <a:pt x="116081" y="820599"/>
                  <a:pt x="123320" y="816783"/>
                  <a:pt x="135925" y="753762"/>
                </a:cubicBezTo>
                <a:cubicBezTo>
                  <a:pt x="140044" y="733168"/>
                  <a:pt x="142756" y="712241"/>
                  <a:pt x="148282" y="691979"/>
                </a:cubicBezTo>
                <a:cubicBezTo>
                  <a:pt x="155136" y="666846"/>
                  <a:pt x="172995" y="617838"/>
                  <a:pt x="172995" y="617838"/>
                </a:cubicBezTo>
                <a:cubicBezTo>
                  <a:pt x="168876" y="510746"/>
                  <a:pt x="175794" y="402656"/>
                  <a:pt x="160638" y="296562"/>
                </a:cubicBezTo>
                <a:cubicBezTo>
                  <a:pt x="158538" y="281860"/>
                  <a:pt x="137139" y="277881"/>
                  <a:pt x="123568" y="271849"/>
                </a:cubicBezTo>
                <a:cubicBezTo>
                  <a:pt x="62100" y="244530"/>
                  <a:pt x="68999" y="247135"/>
                  <a:pt x="24714" y="247135"/>
                </a:cubicBezTo>
                <a:lnTo>
                  <a:pt x="24714" y="247135"/>
                </a:lnTo>
                <a:lnTo>
                  <a:pt x="0" y="308919"/>
                </a:lnTo>
                <a:close/>
              </a:path>
            </a:pathLst>
          </a:custGeom>
          <a:solidFill>
            <a:srgbClr val="00B050">
              <a:alpha val="50000"/>
            </a:srgb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28">
            <a:extLst>
              <a:ext uri="{FF2B5EF4-FFF2-40B4-BE49-F238E27FC236}">
                <a16:creationId xmlns:a16="http://schemas.microsoft.com/office/drawing/2014/main" id="{0D96A260-4CBF-6BAA-E0A1-716719054A20}"/>
              </a:ext>
            </a:extLst>
          </p:cNvPr>
          <p:cNvSpPr/>
          <p:nvPr/>
        </p:nvSpPr>
        <p:spPr>
          <a:xfrm>
            <a:off x="4746567" y="1218287"/>
            <a:ext cx="432487" cy="1075038"/>
          </a:xfrm>
          <a:custGeom>
            <a:avLst/>
            <a:gdLst>
              <a:gd name="connsiteX0" fmla="*/ 0 w 432487"/>
              <a:gd name="connsiteY0" fmla="*/ 308919 h 1075038"/>
              <a:gd name="connsiteX1" fmla="*/ 0 w 432487"/>
              <a:gd name="connsiteY1" fmla="*/ 308919 h 1075038"/>
              <a:gd name="connsiteX2" fmla="*/ 12357 w 432487"/>
              <a:gd name="connsiteY2" fmla="*/ 111211 h 1075038"/>
              <a:gd name="connsiteX3" fmla="*/ 98855 w 432487"/>
              <a:gd name="connsiteY3" fmla="*/ 24714 h 1075038"/>
              <a:gd name="connsiteX4" fmla="*/ 135925 w 432487"/>
              <a:gd name="connsiteY4" fmla="*/ 12357 h 1075038"/>
              <a:gd name="connsiteX5" fmla="*/ 234779 w 432487"/>
              <a:gd name="connsiteY5" fmla="*/ 0 h 1075038"/>
              <a:gd name="connsiteX6" fmla="*/ 383060 w 432487"/>
              <a:gd name="connsiteY6" fmla="*/ 12357 h 1075038"/>
              <a:gd name="connsiteX7" fmla="*/ 420130 w 432487"/>
              <a:gd name="connsiteY7" fmla="*/ 24714 h 1075038"/>
              <a:gd name="connsiteX8" fmla="*/ 432487 w 432487"/>
              <a:gd name="connsiteY8" fmla="*/ 61784 h 1075038"/>
              <a:gd name="connsiteX9" fmla="*/ 420130 w 432487"/>
              <a:gd name="connsiteY9" fmla="*/ 259492 h 1075038"/>
              <a:gd name="connsiteX10" fmla="*/ 407773 w 432487"/>
              <a:gd name="connsiteY10" fmla="*/ 296562 h 1075038"/>
              <a:gd name="connsiteX11" fmla="*/ 358346 w 432487"/>
              <a:gd name="connsiteY11" fmla="*/ 370703 h 1075038"/>
              <a:gd name="connsiteX12" fmla="*/ 333633 w 432487"/>
              <a:gd name="connsiteY12" fmla="*/ 407773 h 1075038"/>
              <a:gd name="connsiteX13" fmla="*/ 308919 w 432487"/>
              <a:gd name="connsiteY13" fmla="*/ 444844 h 1075038"/>
              <a:gd name="connsiteX14" fmla="*/ 284206 w 432487"/>
              <a:gd name="connsiteY14" fmla="*/ 518984 h 1075038"/>
              <a:gd name="connsiteX15" fmla="*/ 271849 w 432487"/>
              <a:gd name="connsiteY15" fmla="*/ 593125 h 1075038"/>
              <a:gd name="connsiteX16" fmla="*/ 247136 w 432487"/>
              <a:gd name="connsiteY16" fmla="*/ 741406 h 1075038"/>
              <a:gd name="connsiteX17" fmla="*/ 234779 w 432487"/>
              <a:gd name="connsiteY17" fmla="*/ 864973 h 1075038"/>
              <a:gd name="connsiteX18" fmla="*/ 160638 w 432487"/>
              <a:gd name="connsiteY18" fmla="*/ 1013254 h 1075038"/>
              <a:gd name="connsiteX19" fmla="*/ 98855 w 432487"/>
              <a:gd name="connsiteY19" fmla="*/ 1075038 h 1075038"/>
              <a:gd name="connsiteX20" fmla="*/ 61784 w 432487"/>
              <a:gd name="connsiteY20" fmla="*/ 1062681 h 1075038"/>
              <a:gd name="connsiteX21" fmla="*/ 61784 w 432487"/>
              <a:gd name="connsiteY21" fmla="*/ 939114 h 1075038"/>
              <a:gd name="connsiteX22" fmla="*/ 86498 w 432487"/>
              <a:gd name="connsiteY22" fmla="*/ 864973 h 1075038"/>
              <a:gd name="connsiteX23" fmla="*/ 135925 w 432487"/>
              <a:gd name="connsiteY23" fmla="*/ 753762 h 1075038"/>
              <a:gd name="connsiteX24" fmla="*/ 148282 w 432487"/>
              <a:gd name="connsiteY24" fmla="*/ 691979 h 1075038"/>
              <a:gd name="connsiteX25" fmla="*/ 172995 w 432487"/>
              <a:gd name="connsiteY25" fmla="*/ 617838 h 1075038"/>
              <a:gd name="connsiteX26" fmla="*/ 160638 w 432487"/>
              <a:gd name="connsiteY26" fmla="*/ 296562 h 1075038"/>
              <a:gd name="connsiteX27" fmla="*/ 123568 w 432487"/>
              <a:gd name="connsiteY27" fmla="*/ 271849 h 1075038"/>
              <a:gd name="connsiteX28" fmla="*/ 24714 w 432487"/>
              <a:gd name="connsiteY28" fmla="*/ 247135 h 1075038"/>
              <a:gd name="connsiteX29" fmla="*/ 24714 w 432487"/>
              <a:gd name="connsiteY29" fmla="*/ 247135 h 1075038"/>
              <a:gd name="connsiteX30" fmla="*/ 0 w 432487"/>
              <a:gd name="connsiteY30" fmla="*/ 308919 h 107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2487" h="1075038">
                <a:moveTo>
                  <a:pt x="0" y="308919"/>
                </a:moveTo>
                <a:lnTo>
                  <a:pt x="0" y="308919"/>
                </a:lnTo>
                <a:cubicBezTo>
                  <a:pt x="4119" y="243016"/>
                  <a:pt x="5444" y="176879"/>
                  <a:pt x="12357" y="111211"/>
                </a:cubicBezTo>
                <a:cubicBezTo>
                  <a:pt x="17329" y="63977"/>
                  <a:pt x="52136" y="40287"/>
                  <a:pt x="98855" y="24714"/>
                </a:cubicBezTo>
                <a:cubicBezTo>
                  <a:pt x="111212" y="20595"/>
                  <a:pt x="123110" y="14687"/>
                  <a:pt x="135925" y="12357"/>
                </a:cubicBezTo>
                <a:cubicBezTo>
                  <a:pt x="168597" y="6416"/>
                  <a:pt x="201828" y="4119"/>
                  <a:pt x="234779" y="0"/>
                </a:cubicBezTo>
                <a:cubicBezTo>
                  <a:pt x="284206" y="4119"/>
                  <a:pt x="333897" y="5802"/>
                  <a:pt x="383060" y="12357"/>
                </a:cubicBezTo>
                <a:cubicBezTo>
                  <a:pt x="395971" y="14078"/>
                  <a:pt x="410920" y="15504"/>
                  <a:pt x="420130" y="24714"/>
                </a:cubicBezTo>
                <a:cubicBezTo>
                  <a:pt x="429340" y="33924"/>
                  <a:pt x="428368" y="49427"/>
                  <a:pt x="432487" y="61784"/>
                </a:cubicBezTo>
                <a:cubicBezTo>
                  <a:pt x="428368" y="127687"/>
                  <a:pt x="427043" y="193824"/>
                  <a:pt x="420130" y="259492"/>
                </a:cubicBezTo>
                <a:cubicBezTo>
                  <a:pt x="418766" y="272446"/>
                  <a:pt x="414099" y="285176"/>
                  <a:pt x="407773" y="296562"/>
                </a:cubicBezTo>
                <a:cubicBezTo>
                  <a:pt x="393348" y="322526"/>
                  <a:pt x="374822" y="345989"/>
                  <a:pt x="358346" y="370703"/>
                </a:cubicBezTo>
                <a:lnTo>
                  <a:pt x="333633" y="407773"/>
                </a:lnTo>
                <a:lnTo>
                  <a:pt x="308919" y="444844"/>
                </a:lnTo>
                <a:cubicBezTo>
                  <a:pt x="300681" y="469557"/>
                  <a:pt x="288489" y="493288"/>
                  <a:pt x="284206" y="518984"/>
                </a:cubicBezTo>
                <a:cubicBezTo>
                  <a:pt x="280087" y="543698"/>
                  <a:pt x="276331" y="568475"/>
                  <a:pt x="271849" y="593125"/>
                </a:cubicBezTo>
                <a:cubicBezTo>
                  <a:pt x="256292" y="678684"/>
                  <a:pt x="258978" y="640751"/>
                  <a:pt x="247136" y="741406"/>
                </a:cubicBezTo>
                <a:cubicBezTo>
                  <a:pt x="242300" y="782517"/>
                  <a:pt x="242408" y="824288"/>
                  <a:pt x="234779" y="864973"/>
                </a:cubicBezTo>
                <a:cubicBezTo>
                  <a:pt x="221433" y="936152"/>
                  <a:pt x="200845" y="952943"/>
                  <a:pt x="160638" y="1013254"/>
                </a:cubicBezTo>
                <a:cubicBezTo>
                  <a:pt x="127686" y="1062683"/>
                  <a:pt x="148284" y="1042086"/>
                  <a:pt x="98855" y="1075038"/>
                </a:cubicBezTo>
                <a:cubicBezTo>
                  <a:pt x="86498" y="1070919"/>
                  <a:pt x="70994" y="1071891"/>
                  <a:pt x="61784" y="1062681"/>
                </a:cubicBezTo>
                <a:cubicBezTo>
                  <a:pt x="35306" y="1036203"/>
                  <a:pt x="58571" y="953037"/>
                  <a:pt x="61784" y="939114"/>
                </a:cubicBezTo>
                <a:cubicBezTo>
                  <a:pt x="67642" y="913731"/>
                  <a:pt x="72048" y="886648"/>
                  <a:pt x="86498" y="864973"/>
                </a:cubicBezTo>
                <a:cubicBezTo>
                  <a:pt x="116081" y="820599"/>
                  <a:pt x="123320" y="816783"/>
                  <a:pt x="135925" y="753762"/>
                </a:cubicBezTo>
                <a:cubicBezTo>
                  <a:pt x="140044" y="733168"/>
                  <a:pt x="142756" y="712241"/>
                  <a:pt x="148282" y="691979"/>
                </a:cubicBezTo>
                <a:cubicBezTo>
                  <a:pt x="155136" y="666846"/>
                  <a:pt x="172995" y="617838"/>
                  <a:pt x="172995" y="617838"/>
                </a:cubicBezTo>
                <a:cubicBezTo>
                  <a:pt x="168876" y="510746"/>
                  <a:pt x="175794" y="402656"/>
                  <a:pt x="160638" y="296562"/>
                </a:cubicBezTo>
                <a:cubicBezTo>
                  <a:pt x="158538" y="281860"/>
                  <a:pt x="137139" y="277881"/>
                  <a:pt x="123568" y="271849"/>
                </a:cubicBezTo>
                <a:cubicBezTo>
                  <a:pt x="62100" y="244530"/>
                  <a:pt x="68999" y="247135"/>
                  <a:pt x="24714" y="247135"/>
                </a:cubicBezTo>
                <a:lnTo>
                  <a:pt x="24714" y="247135"/>
                </a:lnTo>
                <a:lnTo>
                  <a:pt x="0" y="308919"/>
                </a:lnTo>
                <a:close/>
              </a:path>
            </a:pathLst>
          </a:custGeom>
          <a:solidFill>
            <a:srgbClr val="00B050">
              <a:alpha val="50000"/>
            </a:srgb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a:extLst>
              <a:ext uri="{FF2B5EF4-FFF2-40B4-BE49-F238E27FC236}">
                <a16:creationId xmlns:a16="http://schemas.microsoft.com/office/drawing/2014/main" id="{DC0A9D49-CBFE-5D89-7B7A-48BD52219180}"/>
              </a:ext>
            </a:extLst>
          </p:cNvPr>
          <p:cNvSpPr/>
          <p:nvPr/>
        </p:nvSpPr>
        <p:spPr>
          <a:xfrm>
            <a:off x="4746567" y="3714599"/>
            <a:ext cx="432487" cy="1075038"/>
          </a:xfrm>
          <a:custGeom>
            <a:avLst/>
            <a:gdLst>
              <a:gd name="connsiteX0" fmla="*/ 0 w 432487"/>
              <a:gd name="connsiteY0" fmla="*/ 308919 h 1075038"/>
              <a:gd name="connsiteX1" fmla="*/ 0 w 432487"/>
              <a:gd name="connsiteY1" fmla="*/ 308919 h 1075038"/>
              <a:gd name="connsiteX2" fmla="*/ 12357 w 432487"/>
              <a:gd name="connsiteY2" fmla="*/ 111211 h 1075038"/>
              <a:gd name="connsiteX3" fmla="*/ 98855 w 432487"/>
              <a:gd name="connsiteY3" fmla="*/ 24714 h 1075038"/>
              <a:gd name="connsiteX4" fmla="*/ 135925 w 432487"/>
              <a:gd name="connsiteY4" fmla="*/ 12357 h 1075038"/>
              <a:gd name="connsiteX5" fmla="*/ 234779 w 432487"/>
              <a:gd name="connsiteY5" fmla="*/ 0 h 1075038"/>
              <a:gd name="connsiteX6" fmla="*/ 383060 w 432487"/>
              <a:gd name="connsiteY6" fmla="*/ 12357 h 1075038"/>
              <a:gd name="connsiteX7" fmla="*/ 420130 w 432487"/>
              <a:gd name="connsiteY7" fmla="*/ 24714 h 1075038"/>
              <a:gd name="connsiteX8" fmla="*/ 432487 w 432487"/>
              <a:gd name="connsiteY8" fmla="*/ 61784 h 1075038"/>
              <a:gd name="connsiteX9" fmla="*/ 420130 w 432487"/>
              <a:gd name="connsiteY9" fmla="*/ 259492 h 1075038"/>
              <a:gd name="connsiteX10" fmla="*/ 407773 w 432487"/>
              <a:gd name="connsiteY10" fmla="*/ 296562 h 1075038"/>
              <a:gd name="connsiteX11" fmla="*/ 358346 w 432487"/>
              <a:gd name="connsiteY11" fmla="*/ 370703 h 1075038"/>
              <a:gd name="connsiteX12" fmla="*/ 333633 w 432487"/>
              <a:gd name="connsiteY12" fmla="*/ 407773 h 1075038"/>
              <a:gd name="connsiteX13" fmla="*/ 308919 w 432487"/>
              <a:gd name="connsiteY13" fmla="*/ 444844 h 1075038"/>
              <a:gd name="connsiteX14" fmla="*/ 284206 w 432487"/>
              <a:gd name="connsiteY14" fmla="*/ 518984 h 1075038"/>
              <a:gd name="connsiteX15" fmla="*/ 271849 w 432487"/>
              <a:gd name="connsiteY15" fmla="*/ 593125 h 1075038"/>
              <a:gd name="connsiteX16" fmla="*/ 247136 w 432487"/>
              <a:gd name="connsiteY16" fmla="*/ 741406 h 1075038"/>
              <a:gd name="connsiteX17" fmla="*/ 234779 w 432487"/>
              <a:gd name="connsiteY17" fmla="*/ 864973 h 1075038"/>
              <a:gd name="connsiteX18" fmla="*/ 160638 w 432487"/>
              <a:gd name="connsiteY18" fmla="*/ 1013254 h 1075038"/>
              <a:gd name="connsiteX19" fmla="*/ 98855 w 432487"/>
              <a:gd name="connsiteY19" fmla="*/ 1075038 h 1075038"/>
              <a:gd name="connsiteX20" fmla="*/ 61784 w 432487"/>
              <a:gd name="connsiteY20" fmla="*/ 1062681 h 1075038"/>
              <a:gd name="connsiteX21" fmla="*/ 61784 w 432487"/>
              <a:gd name="connsiteY21" fmla="*/ 939114 h 1075038"/>
              <a:gd name="connsiteX22" fmla="*/ 86498 w 432487"/>
              <a:gd name="connsiteY22" fmla="*/ 864973 h 1075038"/>
              <a:gd name="connsiteX23" fmla="*/ 135925 w 432487"/>
              <a:gd name="connsiteY23" fmla="*/ 753762 h 1075038"/>
              <a:gd name="connsiteX24" fmla="*/ 148282 w 432487"/>
              <a:gd name="connsiteY24" fmla="*/ 691979 h 1075038"/>
              <a:gd name="connsiteX25" fmla="*/ 172995 w 432487"/>
              <a:gd name="connsiteY25" fmla="*/ 617838 h 1075038"/>
              <a:gd name="connsiteX26" fmla="*/ 160638 w 432487"/>
              <a:gd name="connsiteY26" fmla="*/ 296562 h 1075038"/>
              <a:gd name="connsiteX27" fmla="*/ 123568 w 432487"/>
              <a:gd name="connsiteY27" fmla="*/ 271849 h 1075038"/>
              <a:gd name="connsiteX28" fmla="*/ 24714 w 432487"/>
              <a:gd name="connsiteY28" fmla="*/ 247135 h 1075038"/>
              <a:gd name="connsiteX29" fmla="*/ 24714 w 432487"/>
              <a:gd name="connsiteY29" fmla="*/ 247135 h 1075038"/>
              <a:gd name="connsiteX30" fmla="*/ 0 w 432487"/>
              <a:gd name="connsiteY30" fmla="*/ 308919 h 1075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32487" h="1075038">
                <a:moveTo>
                  <a:pt x="0" y="308919"/>
                </a:moveTo>
                <a:lnTo>
                  <a:pt x="0" y="308919"/>
                </a:lnTo>
                <a:cubicBezTo>
                  <a:pt x="4119" y="243016"/>
                  <a:pt x="5444" y="176879"/>
                  <a:pt x="12357" y="111211"/>
                </a:cubicBezTo>
                <a:cubicBezTo>
                  <a:pt x="17329" y="63977"/>
                  <a:pt x="52136" y="40287"/>
                  <a:pt x="98855" y="24714"/>
                </a:cubicBezTo>
                <a:cubicBezTo>
                  <a:pt x="111212" y="20595"/>
                  <a:pt x="123110" y="14687"/>
                  <a:pt x="135925" y="12357"/>
                </a:cubicBezTo>
                <a:cubicBezTo>
                  <a:pt x="168597" y="6416"/>
                  <a:pt x="201828" y="4119"/>
                  <a:pt x="234779" y="0"/>
                </a:cubicBezTo>
                <a:cubicBezTo>
                  <a:pt x="284206" y="4119"/>
                  <a:pt x="333897" y="5802"/>
                  <a:pt x="383060" y="12357"/>
                </a:cubicBezTo>
                <a:cubicBezTo>
                  <a:pt x="395971" y="14078"/>
                  <a:pt x="410920" y="15504"/>
                  <a:pt x="420130" y="24714"/>
                </a:cubicBezTo>
                <a:cubicBezTo>
                  <a:pt x="429340" y="33924"/>
                  <a:pt x="428368" y="49427"/>
                  <a:pt x="432487" y="61784"/>
                </a:cubicBezTo>
                <a:cubicBezTo>
                  <a:pt x="428368" y="127687"/>
                  <a:pt x="427043" y="193824"/>
                  <a:pt x="420130" y="259492"/>
                </a:cubicBezTo>
                <a:cubicBezTo>
                  <a:pt x="418766" y="272446"/>
                  <a:pt x="414099" y="285176"/>
                  <a:pt x="407773" y="296562"/>
                </a:cubicBezTo>
                <a:cubicBezTo>
                  <a:pt x="393348" y="322526"/>
                  <a:pt x="374822" y="345989"/>
                  <a:pt x="358346" y="370703"/>
                </a:cubicBezTo>
                <a:lnTo>
                  <a:pt x="333633" y="407773"/>
                </a:lnTo>
                <a:lnTo>
                  <a:pt x="308919" y="444844"/>
                </a:lnTo>
                <a:cubicBezTo>
                  <a:pt x="300681" y="469557"/>
                  <a:pt x="288489" y="493288"/>
                  <a:pt x="284206" y="518984"/>
                </a:cubicBezTo>
                <a:cubicBezTo>
                  <a:pt x="280087" y="543698"/>
                  <a:pt x="276331" y="568475"/>
                  <a:pt x="271849" y="593125"/>
                </a:cubicBezTo>
                <a:cubicBezTo>
                  <a:pt x="256292" y="678684"/>
                  <a:pt x="258978" y="640751"/>
                  <a:pt x="247136" y="741406"/>
                </a:cubicBezTo>
                <a:cubicBezTo>
                  <a:pt x="242300" y="782517"/>
                  <a:pt x="242408" y="824288"/>
                  <a:pt x="234779" y="864973"/>
                </a:cubicBezTo>
                <a:cubicBezTo>
                  <a:pt x="221433" y="936152"/>
                  <a:pt x="200845" y="952943"/>
                  <a:pt x="160638" y="1013254"/>
                </a:cubicBezTo>
                <a:cubicBezTo>
                  <a:pt x="127686" y="1062683"/>
                  <a:pt x="148284" y="1042086"/>
                  <a:pt x="98855" y="1075038"/>
                </a:cubicBezTo>
                <a:cubicBezTo>
                  <a:pt x="86498" y="1070919"/>
                  <a:pt x="70994" y="1071891"/>
                  <a:pt x="61784" y="1062681"/>
                </a:cubicBezTo>
                <a:cubicBezTo>
                  <a:pt x="35306" y="1036203"/>
                  <a:pt x="58571" y="953037"/>
                  <a:pt x="61784" y="939114"/>
                </a:cubicBezTo>
                <a:cubicBezTo>
                  <a:pt x="67642" y="913731"/>
                  <a:pt x="72048" y="886648"/>
                  <a:pt x="86498" y="864973"/>
                </a:cubicBezTo>
                <a:cubicBezTo>
                  <a:pt x="116081" y="820599"/>
                  <a:pt x="123320" y="816783"/>
                  <a:pt x="135925" y="753762"/>
                </a:cubicBezTo>
                <a:cubicBezTo>
                  <a:pt x="140044" y="733168"/>
                  <a:pt x="142756" y="712241"/>
                  <a:pt x="148282" y="691979"/>
                </a:cubicBezTo>
                <a:cubicBezTo>
                  <a:pt x="155136" y="666846"/>
                  <a:pt x="172995" y="617838"/>
                  <a:pt x="172995" y="617838"/>
                </a:cubicBezTo>
                <a:cubicBezTo>
                  <a:pt x="168876" y="510746"/>
                  <a:pt x="175794" y="402656"/>
                  <a:pt x="160638" y="296562"/>
                </a:cubicBezTo>
                <a:cubicBezTo>
                  <a:pt x="158538" y="281860"/>
                  <a:pt x="137139" y="277881"/>
                  <a:pt x="123568" y="271849"/>
                </a:cubicBezTo>
                <a:cubicBezTo>
                  <a:pt x="62100" y="244530"/>
                  <a:pt x="68999" y="247135"/>
                  <a:pt x="24714" y="247135"/>
                </a:cubicBezTo>
                <a:lnTo>
                  <a:pt x="24714" y="247135"/>
                </a:lnTo>
                <a:lnTo>
                  <a:pt x="0" y="308919"/>
                </a:lnTo>
                <a:close/>
              </a:path>
            </a:pathLst>
          </a:custGeom>
          <a:solidFill>
            <a:srgbClr val="00B050">
              <a:alpha val="50000"/>
            </a:srgbClr>
          </a:solid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D7C7B170-0AFF-2BB0-7831-A22CBA12F4B2}"/>
              </a:ext>
            </a:extLst>
          </p:cNvPr>
          <p:cNvSpPr txBox="1"/>
          <p:nvPr/>
        </p:nvSpPr>
        <p:spPr>
          <a:xfrm>
            <a:off x="4961400" y="622451"/>
            <a:ext cx="1813857" cy="369332"/>
          </a:xfrm>
          <a:prstGeom prst="rect">
            <a:avLst/>
          </a:prstGeom>
          <a:noFill/>
        </p:spPr>
        <p:txBody>
          <a:bodyPr wrap="square" rtlCol="0">
            <a:spAutoFit/>
          </a:bodyPr>
          <a:lstStyle/>
          <a:p>
            <a:r>
              <a:rPr lang="en-US" b="1" dirty="0"/>
              <a:t>PCT37 vs PCT89</a:t>
            </a:r>
          </a:p>
        </p:txBody>
      </p:sp>
      <p:sp>
        <p:nvSpPr>
          <p:cNvPr id="51" name="TextBox 50">
            <a:extLst>
              <a:ext uri="{FF2B5EF4-FFF2-40B4-BE49-F238E27FC236}">
                <a16:creationId xmlns:a16="http://schemas.microsoft.com/office/drawing/2014/main" id="{9E82E0DD-32F9-23F2-7B03-D1051A05C253}"/>
              </a:ext>
            </a:extLst>
          </p:cNvPr>
          <p:cNvSpPr txBox="1"/>
          <p:nvPr/>
        </p:nvSpPr>
        <p:spPr>
          <a:xfrm>
            <a:off x="3310958" y="1070213"/>
            <a:ext cx="744959" cy="369332"/>
          </a:xfrm>
          <a:prstGeom prst="rect">
            <a:avLst/>
          </a:prstGeom>
          <a:solidFill>
            <a:srgbClr val="FF0000">
              <a:alpha val="40000"/>
            </a:srgbClr>
          </a:solidFill>
        </p:spPr>
        <p:txBody>
          <a:bodyPr wrap="square" rtlCol="0">
            <a:spAutoFit/>
          </a:bodyPr>
          <a:lstStyle/>
          <a:p>
            <a:r>
              <a:rPr lang="en-US" b="1" dirty="0">
                <a:solidFill>
                  <a:srgbClr val="FF0000"/>
                </a:solidFill>
              </a:rPr>
              <a:t>Hail</a:t>
            </a:r>
          </a:p>
        </p:txBody>
      </p:sp>
      <p:sp>
        <p:nvSpPr>
          <p:cNvPr id="52" name="TextBox 51">
            <a:extLst>
              <a:ext uri="{FF2B5EF4-FFF2-40B4-BE49-F238E27FC236}">
                <a16:creationId xmlns:a16="http://schemas.microsoft.com/office/drawing/2014/main" id="{5003599F-8263-ECC4-5DEC-4DF00B711980}"/>
              </a:ext>
            </a:extLst>
          </p:cNvPr>
          <p:cNvSpPr txBox="1"/>
          <p:nvPr/>
        </p:nvSpPr>
        <p:spPr>
          <a:xfrm>
            <a:off x="6310191" y="1061456"/>
            <a:ext cx="1039697" cy="369332"/>
          </a:xfrm>
          <a:prstGeom prst="rect">
            <a:avLst/>
          </a:prstGeom>
          <a:solidFill>
            <a:srgbClr val="0432FF">
              <a:alpha val="40000"/>
            </a:srgbClr>
          </a:solidFill>
        </p:spPr>
        <p:txBody>
          <a:bodyPr wrap="square" rtlCol="0">
            <a:spAutoFit/>
          </a:bodyPr>
          <a:lstStyle/>
          <a:p>
            <a:r>
              <a:rPr lang="en-US" b="1" dirty="0">
                <a:solidFill>
                  <a:srgbClr val="0432FF"/>
                </a:solidFill>
              </a:rPr>
              <a:t>Graupel</a:t>
            </a:r>
          </a:p>
        </p:txBody>
      </p:sp>
      <p:sp>
        <p:nvSpPr>
          <p:cNvPr id="53" name="TextBox 52">
            <a:extLst>
              <a:ext uri="{FF2B5EF4-FFF2-40B4-BE49-F238E27FC236}">
                <a16:creationId xmlns:a16="http://schemas.microsoft.com/office/drawing/2014/main" id="{202A8F69-C1FA-3E6C-EDA5-F20761FD1821}"/>
              </a:ext>
            </a:extLst>
          </p:cNvPr>
          <p:cNvSpPr txBox="1"/>
          <p:nvPr/>
        </p:nvSpPr>
        <p:spPr>
          <a:xfrm>
            <a:off x="3316122" y="3551915"/>
            <a:ext cx="744959" cy="369332"/>
          </a:xfrm>
          <a:prstGeom prst="rect">
            <a:avLst/>
          </a:prstGeom>
          <a:solidFill>
            <a:srgbClr val="FFFF00">
              <a:alpha val="40000"/>
            </a:srgbClr>
          </a:solidFill>
        </p:spPr>
        <p:txBody>
          <a:bodyPr wrap="square" rtlCol="0">
            <a:spAutoFit/>
          </a:bodyPr>
          <a:lstStyle/>
          <a:p>
            <a:r>
              <a:rPr lang="en-US" b="1" dirty="0">
                <a:solidFill>
                  <a:srgbClr val="00B050"/>
                </a:solidFill>
              </a:rPr>
              <a:t>Snow</a:t>
            </a:r>
          </a:p>
        </p:txBody>
      </p:sp>
      <p:sp>
        <p:nvSpPr>
          <p:cNvPr id="54" name="TextBox 53">
            <a:extLst>
              <a:ext uri="{FF2B5EF4-FFF2-40B4-BE49-F238E27FC236}">
                <a16:creationId xmlns:a16="http://schemas.microsoft.com/office/drawing/2014/main" id="{4113D8FA-A392-0C0D-934A-675517D20C65}"/>
              </a:ext>
            </a:extLst>
          </p:cNvPr>
          <p:cNvSpPr txBox="1"/>
          <p:nvPr/>
        </p:nvSpPr>
        <p:spPr>
          <a:xfrm>
            <a:off x="6315355" y="3543158"/>
            <a:ext cx="666379" cy="369332"/>
          </a:xfrm>
          <a:prstGeom prst="rect">
            <a:avLst/>
          </a:prstGeom>
          <a:solidFill>
            <a:srgbClr val="00B050">
              <a:alpha val="40000"/>
            </a:srgbClr>
          </a:solidFill>
        </p:spPr>
        <p:txBody>
          <a:bodyPr wrap="square" rtlCol="0">
            <a:spAutoFit/>
          </a:bodyPr>
          <a:lstStyle/>
          <a:p>
            <a:r>
              <a:rPr lang="en-US" b="1" dirty="0">
                <a:solidFill>
                  <a:srgbClr val="00B050"/>
                </a:solidFill>
              </a:rPr>
              <a:t>Rain</a:t>
            </a:r>
          </a:p>
        </p:txBody>
      </p:sp>
      <p:sp>
        <p:nvSpPr>
          <p:cNvPr id="9" name="TextBox 8">
            <a:extLst>
              <a:ext uri="{FF2B5EF4-FFF2-40B4-BE49-F238E27FC236}">
                <a16:creationId xmlns:a16="http://schemas.microsoft.com/office/drawing/2014/main" id="{CF514C18-9C8D-AC71-7154-9A9661FE5442}"/>
              </a:ext>
            </a:extLst>
          </p:cNvPr>
          <p:cNvSpPr txBox="1"/>
          <p:nvPr/>
        </p:nvSpPr>
        <p:spPr>
          <a:xfrm>
            <a:off x="388884" y="1825498"/>
            <a:ext cx="2764220" cy="1477328"/>
          </a:xfrm>
          <a:prstGeom prst="rect">
            <a:avLst/>
          </a:prstGeom>
          <a:noFill/>
        </p:spPr>
        <p:txBody>
          <a:bodyPr wrap="square" rtlCol="0">
            <a:spAutoFit/>
          </a:bodyPr>
          <a:lstStyle/>
          <a:p>
            <a:r>
              <a:rPr lang="en-US" dirty="0"/>
              <a:t>We use 6 multi-channel combinations;</a:t>
            </a:r>
          </a:p>
          <a:p>
            <a:endParaRPr lang="en-US" dirty="0"/>
          </a:p>
          <a:p>
            <a:r>
              <a:rPr lang="en-US" dirty="0"/>
              <a:t>37 GHz PCT vs 89 GHz PCT shown here.</a:t>
            </a:r>
          </a:p>
        </p:txBody>
      </p:sp>
      <p:sp>
        <p:nvSpPr>
          <p:cNvPr id="3" name="TextBox 2">
            <a:extLst>
              <a:ext uri="{FF2B5EF4-FFF2-40B4-BE49-F238E27FC236}">
                <a16:creationId xmlns:a16="http://schemas.microsoft.com/office/drawing/2014/main" id="{A9407822-FB17-8481-CB86-19F5E5FC9532}"/>
              </a:ext>
            </a:extLst>
          </p:cNvPr>
          <p:cNvSpPr txBox="1"/>
          <p:nvPr/>
        </p:nvSpPr>
        <p:spPr>
          <a:xfrm>
            <a:off x="382774" y="3870710"/>
            <a:ext cx="2776439" cy="1200329"/>
          </a:xfrm>
          <a:prstGeom prst="rect">
            <a:avLst/>
          </a:prstGeom>
          <a:noFill/>
        </p:spPr>
        <p:txBody>
          <a:bodyPr wrap="square" rtlCol="0">
            <a:spAutoFit/>
          </a:bodyPr>
          <a:lstStyle/>
          <a:p>
            <a:r>
              <a:rPr lang="en-US" dirty="0"/>
              <a:t>With some overlap, these 2D parameter spaces tend to show separate regions for each HID type.</a:t>
            </a:r>
          </a:p>
        </p:txBody>
      </p:sp>
      <p:sp>
        <p:nvSpPr>
          <p:cNvPr id="6" name="TextBox 5">
            <a:extLst>
              <a:ext uri="{FF2B5EF4-FFF2-40B4-BE49-F238E27FC236}">
                <a16:creationId xmlns:a16="http://schemas.microsoft.com/office/drawing/2014/main" id="{D8B03EE3-CBD3-BD23-EF80-5EFC9FEA8B42}"/>
              </a:ext>
            </a:extLst>
          </p:cNvPr>
          <p:cNvSpPr txBox="1"/>
          <p:nvPr/>
        </p:nvSpPr>
        <p:spPr>
          <a:xfrm>
            <a:off x="8981248" y="809297"/>
            <a:ext cx="2936972" cy="2123658"/>
          </a:xfrm>
          <a:prstGeom prst="rect">
            <a:avLst/>
          </a:prstGeom>
          <a:solidFill>
            <a:srgbClr val="FF0000">
              <a:alpha val="40000"/>
            </a:srgbClr>
          </a:solidFill>
        </p:spPr>
        <p:txBody>
          <a:bodyPr wrap="square" rtlCol="0">
            <a:spAutoFit/>
          </a:bodyPr>
          <a:lstStyle/>
          <a:p>
            <a:r>
              <a:rPr lang="en-US" dirty="0"/>
              <a:t>Hail cores generally give the strongest scattering in low frequency channels, so it covers the lower-left portion of these plots</a:t>
            </a:r>
          </a:p>
          <a:p>
            <a:r>
              <a:rPr lang="en-US" sz="1400" i="1" dirty="0"/>
              <a:t>Exception: A very low 89 GHz without especially low 37 GHz can indicate a deep layer of graupel without hail.</a:t>
            </a:r>
          </a:p>
        </p:txBody>
      </p:sp>
      <p:sp>
        <p:nvSpPr>
          <p:cNvPr id="7" name="TextBox 6">
            <a:extLst>
              <a:ext uri="{FF2B5EF4-FFF2-40B4-BE49-F238E27FC236}">
                <a16:creationId xmlns:a16="http://schemas.microsoft.com/office/drawing/2014/main" id="{2A46751D-C8E1-D83B-6BF9-C2A58D6D73D9}"/>
              </a:ext>
            </a:extLst>
          </p:cNvPr>
          <p:cNvSpPr txBox="1"/>
          <p:nvPr/>
        </p:nvSpPr>
        <p:spPr>
          <a:xfrm>
            <a:off x="8983998" y="3218812"/>
            <a:ext cx="2934222" cy="2123658"/>
          </a:xfrm>
          <a:prstGeom prst="rect">
            <a:avLst/>
          </a:prstGeom>
          <a:solidFill>
            <a:srgbClr val="0432FF">
              <a:alpha val="40000"/>
            </a:srgbClr>
          </a:solidFill>
        </p:spPr>
        <p:txBody>
          <a:bodyPr wrap="square" rtlCol="0">
            <a:spAutoFit/>
          </a:bodyPr>
          <a:lstStyle/>
          <a:p>
            <a:r>
              <a:rPr lang="en-US" dirty="0"/>
              <a:t>Graupel tends toward less scattering, slightly higher PCT than hail in both channels, but especially higher 37 GHz (PCT ~260 K).</a:t>
            </a:r>
          </a:p>
          <a:p>
            <a:r>
              <a:rPr lang="en-US" sz="1400" i="1" dirty="0"/>
              <a:t>Exception: A very low 89 GHz without especially low 37 GHz can indicate a deep layer of graupel without hail.</a:t>
            </a:r>
          </a:p>
        </p:txBody>
      </p:sp>
      <p:sp>
        <p:nvSpPr>
          <p:cNvPr id="11" name="TextBox 10">
            <a:extLst>
              <a:ext uri="{FF2B5EF4-FFF2-40B4-BE49-F238E27FC236}">
                <a16:creationId xmlns:a16="http://schemas.microsoft.com/office/drawing/2014/main" id="{7ED4B730-2D4B-B602-F10E-BAF00F68182A}"/>
              </a:ext>
            </a:extLst>
          </p:cNvPr>
          <p:cNvSpPr txBox="1"/>
          <p:nvPr/>
        </p:nvSpPr>
        <p:spPr>
          <a:xfrm>
            <a:off x="44605" y="5764626"/>
            <a:ext cx="5774922" cy="923330"/>
          </a:xfrm>
          <a:prstGeom prst="rect">
            <a:avLst/>
          </a:prstGeom>
          <a:solidFill>
            <a:srgbClr val="FFFF00">
              <a:alpha val="40000"/>
            </a:srgbClr>
          </a:solidFill>
        </p:spPr>
        <p:txBody>
          <a:bodyPr wrap="square" rtlCol="0">
            <a:spAutoFit/>
          </a:bodyPr>
          <a:lstStyle/>
          <a:p>
            <a:r>
              <a:rPr lang="en-US" dirty="0"/>
              <a:t>Snow gives higher PCT (less scattering) than either hail or graupel in these channels; often ~260-270 K in both channels.</a:t>
            </a:r>
          </a:p>
        </p:txBody>
      </p:sp>
      <p:sp>
        <p:nvSpPr>
          <p:cNvPr id="12" name="TextBox 11">
            <a:extLst>
              <a:ext uri="{FF2B5EF4-FFF2-40B4-BE49-F238E27FC236}">
                <a16:creationId xmlns:a16="http://schemas.microsoft.com/office/drawing/2014/main" id="{D87C1669-67BA-CBCA-16CB-1A6253C509AA}"/>
              </a:ext>
            </a:extLst>
          </p:cNvPr>
          <p:cNvSpPr txBox="1"/>
          <p:nvPr/>
        </p:nvSpPr>
        <p:spPr>
          <a:xfrm>
            <a:off x="6011403" y="5772399"/>
            <a:ext cx="6135991" cy="646331"/>
          </a:xfrm>
          <a:prstGeom prst="rect">
            <a:avLst/>
          </a:prstGeom>
          <a:solidFill>
            <a:srgbClr val="00B050">
              <a:alpha val="40000"/>
            </a:srgbClr>
          </a:solidFill>
        </p:spPr>
        <p:txBody>
          <a:bodyPr wrap="square" rtlCol="0">
            <a:spAutoFit/>
          </a:bodyPr>
          <a:lstStyle/>
          <a:p>
            <a:r>
              <a:rPr lang="en-US" dirty="0"/>
              <a:t>Rain (without ice aloft) gives the highest PCT in both channels, using &gt; ~270 K in both..</a:t>
            </a:r>
          </a:p>
        </p:txBody>
      </p:sp>
      <p:sp>
        <p:nvSpPr>
          <p:cNvPr id="14" name="TextBox 13">
            <a:extLst>
              <a:ext uri="{FF2B5EF4-FFF2-40B4-BE49-F238E27FC236}">
                <a16:creationId xmlns:a16="http://schemas.microsoft.com/office/drawing/2014/main" id="{ABC625F2-F1B0-696D-8EBB-69FE1343C9BC}"/>
              </a:ext>
            </a:extLst>
          </p:cNvPr>
          <p:cNvSpPr txBox="1"/>
          <p:nvPr/>
        </p:nvSpPr>
        <p:spPr>
          <a:xfrm>
            <a:off x="4530068" y="2679942"/>
            <a:ext cx="1925090" cy="923330"/>
          </a:xfrm>
          <a:prstGeom prst="rect">
            <a:avLst/>
          </a:prstGeom>
          <a:solidFill>
            <a:schemeClr val="bg1">
              <a:alpha val="81000"/>
            </a:schemeClr>
          </a:solidFill>
        </p:spPr>
        <p:txBody>
          <a:bodyPr wrap="square" rtlCol="0">
            <a:spAutoFit/>
          </a:bodyPr>
          <a:lstStyle/>
          <a:p>
            <a:pPr algn="ctr"/>
            <a:r>
              <a:rPr lang="en-US" b="1" i="1" dirty="0"/>
              <a:t>Line contours are 2D PDF of </a:t>
            </a:r>
            <a:r>
              <a:rPr lang="en-US" b="1" i="1" dirty="0" err="1"/>
              <a:t>precip</a:t>
            </a:r>
            <a:r>
              <a:rPr lang="en-US" b="1" i="1" dirty="0"/>
              <a:t> pixels.</a:t>
            </a:r>
          </a:p>
        </p:txBody>
      </p:sp>
    </p:spTree>
    <p:extLst>
      <p:ext uri="{BB962C8B-B14F-4D97-AF65-F5344CB8AC3E}">
        <p14:creationId xmlns:p14="http://schemas.microsoft.com/office/powerpoint/2010/main" val="314038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6" grpId="0" animBg="1"/>
      <p:bldP spid="7"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Extrapolate to Fill Out the 2D Lookup Tables</a:t>
            </a:r>
          </a:p>
        </p:txBody>
      </p:sp>
      <p:sp>
        <p:nvSpPr>
          <p:cNvPr id="8" name="TextBox 7">
            <a:extLst>
              <a:ext uri="{FF2B5EF4-FFF2-40B4-BE49-F238E27FC236}">
                <a16:creationId xmlns:a16="http://schemas.microsoft.com/office/drawing/2014/main" id="{F9797AD8-1287-84D8-E3E7-718AEEB2E72D}"/>
              </a:ext>
            </a:extLst>
          </p:cNvPr>
          <p:cNvSpPr txBox="1"/>
          <p:nvPr/>
        </p:nvSpPr>
        <p:spPr>
          <a:xfrm>
            <a:off x="388884" y="693683"/>
            <a:ext cx="5707116" cy="923330"/>
          </a:xfrm>
          <a:prstGeom prst="rect">
            <a:avLst/>
          </a:prstGeom>
          <a:noFill/>
        </p:spPr>
        <p:txBody>
          <a:bodyPr wrap="square" rtlCol="0">
            <a:spAutoFit/>
          </a:bodyPr>
          <a:lstStyle/>
          <a:p>
            <a:r>
              <a:rPr lang="en-US" dirty="0"/>
              <a:t>We extrapolate the probabilities to fill out the full 2D parameter space, so TBs that were not encountered in the training data will have a solution. </a:t>
            </a:r>
          </a:p>
        </p:txBody>
      </p:sp>
      <p:sp>
        <p:nvSpPr>
          <p:cNvPr id="10" name="TextBox 9">
            <a:extLst>
              <a:ext uri="{FF2B5EF4-FFF2-40B4-BE49-F238E27FC236}">
                <a16:creationId xmlns:a16="http://schemas.microsoft.com/office/drawing/2014/main" id="{22E51F9C-4D01-F855-9BFE-113B5D7AADE5}"/>
              </a:ext>
            </a:extLst>
          </p:cNvPr>
          <p:cNvSpPr txBox="1"/>
          <p:nvPr/>
        </p:nvSpPr>
        <p:spPr>
          <a:xfrm>
            <a:off x="6634652" y="693681"/>
            <a:ext cx="5549465" cy="923330"/>
          </a:xfrm>
          <a:prstGeom prst="rect">
            <a:avLst/>
          </a:prstGeom>
          <a:noFill/>
        </p:spPr>
        <p:txBody>
          <a:bodyPr wrap="square" rtlCol="0">
            <a:spAutoFit/>
          </a:bodyPr>
          <a:lstStyle/>
          <a:p>
            <a:r>
              <a:rPr lang="en-US" dirty="0"/>
              <a:t>In these RGB plots, snow and rain are combined into one category (green), but their individual probabilities are retained in the lookup tables.</a:t>
            </a:r>
          </a:p>
        </p:txBody>
      </p:sp>
      <p:pic>
        <p:nvPicPr>
          <p:cNvPr id="6" name="Picture 5" descr="Chart&#10;&#10;Description automatically generated">
            <a:extLst>
              <a:ext uri="{FF2B5EF4-FFF2-40B4-BE49-F238E27FC236}">
                <a16:creationId xmlns:a16="http://schemas.microsoft.com/office/drawing/2014/main" id="{033A4002-6CFC-86B9-815E-07FDD6AAFE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1304" y="1803858"/>
            <a:ext cx="5943600" cy="4982210"/>
          </a:xfrm>
          <a:prstGeom prst="rect">
            <a:avLst/>
          </a:prstGeom>
        </p:spPr>
      </p:pic>
      <p:sp>
        <p:nvSpPr>
          <p:cNvPr id="70" name="TextBox 69">
            <a:extLst>
              <a:ext uri="{FF2B5EF4-FFF2-40B4-BE49-F238E27FC236}">
                <a16:creationId xmlns:a16="http://schemas.microsoft.com/office/drawing/2014/main" id="{2326DBC8-1ED9-3668-589D-F1E41E3C7DFD}"/>
              </a:ext>
            </a:extLst>
          </p:cNvPr>
          <p:cNvSpPr txBox="1"/>
          <p:nvPr/>
        </p:nvSpPr>
        <p:spPr>
          <a:xfrm>
            <a:off x="2217369" y="1617012"/>
            <a:ext cx="1813857" cy="369332"/>
          </a:xfrm>
          <a:prstGeom prst="rect">
            <a:avLst/>
          </a:prstGeom>
          <a:noFill/>
        </p:spPr>
        <p:txBody>
          <a:bodyPr wrap="square" rtlCol="0">
            <a:spAutoFit/>
          </a:bodyPr>
          <a:lstStyle/>
          <a:p>
            <a:r>
              <a:rPr lang="en-US" b="1" dirty="0"/>
              <a:t>PCT37 vs PCT89</a:t>
            </a:r>
          </a:p>
        </p:txBody>
      </p:sp>
      <p:sp>
        <p:nvSpPr>
          <p:cNvPr id="71" name="TextBox 70">
            <a:extLst>
              <a:ext uri="{FF2B5EF4-FFF2-40B4-BE49-F238E27FC236}">
                <a16:creationId xmlns:a16="http://schemas.microsoft.com/office/drawing/2014/main" id="{9DF1C89E-4779-4643-C74B-B199BE18893F}"/>
              </a:ext>
            </a:extLst>
          </p:cNvPr>
          <p:cNvSpPr txBox="1"/>
          <p:nvPr/>
        </p:nvSpPr>
        <p:spPr>
          <a:xfrm>
            <a:off x="566927" y="2064774"/>
            <a:ext cx="744959" cy="369332"/>
          </a:xfrm>
          <a:prstGeom prst="rect">
            <a:avLst/>
          </a:prstGeom>
          <a:solidFill>
            <a:srgbClr val="FF0000">
              <a:alpha val="40000"/>
            </a:srgbClr>
          </a:solidFill>
        </p:spPr>
        <p:txBody>
          <a:bodyPr wrap="square" rtlCol="0">
            <a:spAutoFit/>
          </a:bodyPr>
          <a:lstStyle/>
          <a:p>
            <a:r>
              <a:rPr lang="en-US" b="1" dirty="0">
                <a:solidFill>
                  <a:srgbClr val="FF0000"/>
                </a:solidFill>
              </a:rPr>
              <a:t>Hail</a:t>
            </a:r>
          </a:p>
        </p:txBody>
      </p:sp>
      <p:sp>
        <p:nvSpPr>
          <p:cNvPr id="72" name="TextBox 71">
            <a:extLst>
              <a:ext uri="{FF2B5EF4-FFF2-40B4-BE49-F238E27FC236}">
                <a16:creationId xmlns:a16="http://schemas.microsoft.com/office/drawing/2014/main" id="{93D08F7D-0663-9310-3DF7-DA107911DE85}"/>
              </a:ext>
            </a:extLst>
          </p:cNvPr>
          <p:cNvSpPr txBox="1"/>
          <p:nvPr/>
        </p:nvSpPr>
        <p:spPr>
          <a:xfrm>
            <a:off x="3566160" y="2056017"/>
            <a:ext cx="1039697" cy="369332"/>
          </a:xfrm>
          <a:prstGeom prst="rect">
            <a:avLst/>
          </a:prstGeom>
          <a:solidFill>
            <a:srgbClr val="0432FF">
              <a:alpha val="40000"/>
            </a:srgbClr>
          </a:solidFill>
        </p:spPr>
        <p:txBody>
          <a:bodyPr wrap="square" rtlCol="0">
            <a:spAutoFit/>
          </a:bodyPr>
          <a:lstStyle/>
          <a:p>
            <a:r>
              <a:rPr lang="en-US" b="1" dirty="0">
                <a:solidFill>
                  <a:srgbClr val="0432FF"/>
                </a:solidFill>
              </a:rPr>
              <a:t>Graupel</a:t>
            </a:r>
          </a:p>
        </p:txBody>
      </p:sp>
      <p:sp>
        <p:nvSpPr>
          <p:cNvPr id="73" name="TextBox 72">
            <a:extLst>
              <a:ext uri="{FF2B5EF4-FFF2-40B4-BE49-F238E27FC236}">
                <a16:creationId xmlns:a16="http://schemas.microsoft.com/office/drawing/2014/main" id="{5DAEDF6C-FFF6-B0F9-ED72-EE7A1EEAC7B6}"/>
              </a:ext>
            </a:extLst>
          </p:cNvPr>
          <p:cNvSpPr txBox="1"/>
          <p:nvPr/>
        </p:nvSpPr>
        <p:spPr>
          <a:xfrm>
            <a:off x="572091" y="4546476"/>
            <a:ext cx="744959" cy="369332"/>
          </a:xfrm>
          <a:prstGeom prst="rect">
            <a:avLst/>
          </a:prstGeom>
          <a:solidFill>
            <a:srgbClr val="FFFF00">
              <a:alpha val="40000"/>
            </a:srgbClr>
          </a:solidFill>
        </p:spPr>
        <p:txBody>
          <a:bodyPr wrap="square" rtlCol="0">
            <a:spAutoFit/>
          </a:bodyPr>
          <a:lstStyle/>
          <a:p>
            <a:r>
              <a:rPr lang="en-US" b="1" dirty="0">
                <a:solidFill>
                  <a:srgbClr val="00B050"/>
                </a:solidFill>
              </a:rPr>
              <a:t>Snow</a:t>
            </a:r>
          </a:p>
        </p:txBody>
      </p:sp>
      <p:sp>
        <p:nvSpPr>
          <p:cNvPr id="74" name="TextBox 73">
            <a:extLst>
              <a:ext uri="{FF2B5EF4-FFF2-40B4-BE49-F238E27FC236}">
                <a16:creationId xmlns:a16="http://schemas.microsoft.com/office/drawing/2014/main" id="{C4FB5234-082A-E155-B48B-6FDF0D6A2B83}"/>
              </a:ext>
            </a:extLst>
          </p:cNvPr>
          <p:cNvSpPr txBox="1"/>
          <p:nvPr/>
        </p:nvSpPr>
        <p:spPr>
          <a:xfrm>
            <a:off x="3571324" y="4537719"/>
            <a:ext cx="666379" cy="369332"/>
          </a:xfrm>
          <a:prstGeom prst="rect">
            <a:avLst/>
          </a:prstGeom>
          <a:solidFill>
            <a:srgbClr val="00B050">
              <a:alpha val="40000"/>
            </a:srgbClr>
          </a:solidFill>
        </p:spPr>
        <p:txBody>
          <a:bodyPr wrap="square" rtlCol="0">
            <a:spAutoFit/>
          </a:bodyPr>
          <a:lstStyle/>
          <a:p>
            <a:r>
              <a:rPr lang="en-US" b="1" dirty="0">
                <a:solidFill>
                  <a:srgbClr val="00B050"/>
                </a:solidFill>
              </a:rPr>
              <a:t>Rain</a:t>
            </a:r>
          </a:p>
        </p:txBody>
      </p:sp>
      <p:pic>
        <p:nvPicPr>
          <p:cNvPr id="75" name="Picture 74" descr="Chart, histogram&#10;&#10;Description automatically generated">
            <a:extLst>
              <a:ext uri="{FF2B5EF4-FFF2-40B4-BE49-F238E27FC236}">
                <a16:creationId xmlns:a16="http://schemas.microsoft.com/office/drawing/2014/main" id="{8007EA10-4227-67C2-202A-743C33A0158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24904" y="1801678"/>
            <a:ext cx="5943600" cy="4633595"/>
          </a:xfrm>
          <a:prstGeom prst="rect">
            <a:avLst/>
          </a:prstGeom>
        </p:spPr>
      </p:pic>
      <p:sp>
        <p:nvSpPr>
          <p:cNvPr id="76" name="TextBox 75">
            <a:extLst>
              <a:ext uri="{FF2B5EF4-FFF2-40B4-BE49-F238E27FC236}">
                <a16:creationId xmlns:a16="http://schemas.microsoft.com/office/drawing/2014/main" id="{B80C7010-3CBE-2C84-47D9-E9B08E8854F5}"/>
              </a:ext>
            </a:extLst>
          </p:cNvPr>
          <p:cNvSpPr txBox="1"/>
          <p:nvPr/>
        </p:nvSpPr>
        <p:spPr>
          <a:xfrm>
            <a:off x="7260650" y="3908322"/>
            <a:ext cx="744959" cy="369332"/>
          </a:xfrm>
          <a:prstGeom prst="rect">
            <a:avLst/>
          </a:prstGeom>
          <a:solidFill>
            <a:schemeClr val="bg1">
              <a:alpha val="70000"/>
            </a:schemeClr>
          </a:solidFill>
        </p:spPr>
        <p:txBody>
          <a:bodyPr wrap="square" rtlCol="0">
            <a:spAutoFit/>
          </a:bodyPr>
          <a:lstStyle/>
          <a:p>
            <a:r>
              <a:rPr lang="en-US" b="1" dirty="0">
                <a:solidFill>
                  <a:srgbClr val="FF0000"/>
                </a:solidFill>
              </a:rPr>
              <a:t>Hail</a:t>
            </a:r>
          </a:p>
        </p:txBody>
      </p:sp>
      <p:sp>
        <p:nvSpPr>
          <p:cNvPr id="77" name="TextBox 76">
            <a:extLst>
              <a:ext uri="{FF2B5EF4-FFF2-40B4-BE49-F238E27FC236}">
                <a16:creationId xmlns:a16="http://schemas.microsoft.com/office/drawing/2014/main" id="{FB7CE59E-73AA-2E10-94AB-77418AFEBE5A}"/>
              </a:ext>
            </a:extLst>
          </p:cNvPr>
          <p:cNvSpPr txBox="1"/>
          <p:nvPr/>
        </p:nvSpPr>
        <p:spPr>
          <a:xfrm>
            <a:off x="10761329" y="5019554"/>
            <a:ext cx="1039697" cy="369332"/>
          </a:xfrm>
          <a:prstGeom prst="rect">
            <a:avLst/>
          </a:prstGeom>
          <a:solidFill>
            <a:schemeClr val="bg1">
              <a:alpha val="70000"/>
            </a:schemeClr>
          </a:solidFill>
        </p:spPr>
        <p:txBody>
          <a:bodyPr wrap="square" rtlCol="0">
            <a:spAutoFit/>
          </a:bodyPr>
          <a:lstStyle/>
          <a:p>
            <a:r>
              <a:rPr lang="en-US" b="1" dirty="0">
                <a:solidFill>
                  <a:srgbClr val="0432FF"/>
                </a:solidFill>
              </a:rPr>
              <a:t>Graupel</a:t>
            </a:r>
          </a:p>
        </p:txBody>
      </p:sp>
      <p:sp>
        <p:nvSpPr>
          <p:cNvPr id="78" name="TextBox 77">
            <a:extLst>
              <a:ext uri="{FF2B5EF4-FFF2-40B4-BE49-F238E27FC236}">
                <a16:creationId xmlns:a16="http://schemas.microsoft.com/office/drawing/2014/main" id="{CE9982D8-FB3A-49EA-A6DC-7011AB79BF65}"/>
              </a:ext>
            </a:extLst>
          </p:cNvPr>
          <p:cNvSpPr txBox="1"/>
          <p:nvPr/>
        </p:nvSpPr>
        <p:spPr>
          <a:xfrm>
            <a:off x="8880394" y="2724782"/>
            <a:ext cx="1664625" cy="369332"/>
          </a:xfrm>
          <a:prstGeom prst="rect">
            <a:avLst/>
          </a:prstGeom>
          <a:solidFill>
            <a:schemeClr val="bg1">
              <a:alpha val="70000"/>
            </a:schemeClr>
          </a:solidFill>
        </p:spPr>
        <p:txBody>
          <a:bodyPr wrap="square" rtlCol="0">
            <a:spAutoFit/>
          </a:bodyPr>
          <a:lstStyle/>
          <a:p>
            <a:r>
              <a:rPr lang="en-US" b="1" dirty="0">
                <a:solidFill>
                  <a:srgbClr val="00B050"/>
                </a:solidFill>
              </a:rPr>
              <a:t>Rain or Snow</a:t>
            </a:r>
          </a:p>
        </p:txBody>
      </p:sp>
      <p:sp>
        <p:nvSpPr>
          <p:cNvPr id="79" name="Bent Arrow 78">
            <a:extLst>
              <a:ext uri="{FF2B5EF4-FFF2-40B4-BE49-F238E27FC236}">
                <a16:creationId xmlns:a16="http://schemas.microsoft.com/office/drawing/2014/main" id="{59C41C00-D2A8-87A0-F601-8F84615AAA8A}"/>
              </a:ext>
            </a:extLst>
          </p:cNvPr>
          <p:cNvSpPr/>
          <p:nvPr/>
        </p:nvSpPr>
        <p:spPr>
          <a:xfrm rot="1675485">
            <a:off x="6213987" y="1801678"/>
            <a:ext cx="609600" cy="459741"/>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 name="Straight Arrow Connector 3">
            <a:extLst>
              <a:ext uri="{FF2B5EF4-FFF2-40B4-BE49-F238E27FC236}">
                <a16:creationId xmlns:a16="http://schemas.microsoft.com/office/drawing/2014/main" id="{3E866CE7-1570-F3E5-CE57-6D61FE184D3D}"/>
              </a:ext>
            </a:extLst>
          </p:cNvPr>
          <p:cNvCxnSpPr>
            <a:cxnSpLocks/>
          </p:cNvCxnSpPr>
          <p:nvPr/>
        </p:nvCxnSpPr>
        <p:spPr>
          <a:xfrm flipH="1" flipV="1">
            <a:off x="10545019" y="3687097"/>
            <a:ext cx="408116" cy="1332457"/>
          </a:xfrm>
          <a:prstGeom prst="straightConnector1">
            <a:avLst/>
          </a:prstGeom>
          <a:ln w="38100" cmpd="dbl">
            <a:solidFill>
              <a:schemeClr val="accent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7338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Checking TBs That Are Not Represented in Training Sample</a:t>
            </a:r>
          </a:p>
        </p:txBody>
      </p:sp>
      <p:sp>
        <p:nvSpPr>
          <p:cNvPr id="8" name="TextBox 7">
            <a:extLst>
              <a:ext uri="{FF2B5EF4-FFF2-40B4-BE49-F238E27FC236}">
                <a16:creationId xmlns:a16="http://schemas.microsoft.com/office/drawing/2014/main" id="{F9797AD8-1287-84D8-E3E7-718AEEB2E72D}"/>
              </a:ext>
            </a:extLst>
          </p:cNvPr>
          <p:cNvSpPr txBox="1"/>
          <p:nvPr/>
        </p:nvSpPr>
        <p:spPr>
          <a:xfrm>
            <a:off x="388884" y="693683"/>
            <a:ext cx="5707116" cy="923330"/>
          </a:xfrm>
          <a:prstGeom prst="rect">
            <a:avLst/>
          </a:prstGeom>
          <a:noFill/>
        </p:spPr>
        <p:txBody>
          <a:bodyPr wrap="square" rtlCol="0">
            <a:spAutoFit/>
          </a:bodyPr>
          <a:lstStyle/>
          <a:p>
            <a:r>
              <a:rPr lang="en-US" dirty="0"/>
              <a:t>One full orbit that had very strong convection:</a:t>
            </a:r>
          </a:p>
          <a:p>
            <a:r>
              <a:rPr lang="en-US" dirty="0"/>
              <a:t>White dots: GPROF Probability of </a:t>
            </a:r>
            <a:r>
              <a:rPr lang="en-US" dirty="0" err="1"/>
              <a:t>Precip</a:t>
            </a:r>
            <a:r>
              <a:rPr lang="en-US" dirty="0"/>
              <a:t> &gt; 10%</a:t>
            </a:r>
          </a:p>
          <a:p>
            <a:r>
              <a:rPr lang="en-US" dirty="0"/>
              <a:t>Black dots: GPROF Probability of </a:t>
            </a:r>
            <a:r>
              <a:rPr lang="en-US" dirty="0" err="1"/>
              <a:t>Precip</a:t>
            </a:r>
            <a:r>
              <a:rPr lang="en-US" dirty="0"/>
              <a:t> &lt; 10%</a:t>
            </a:r>
          </a:p>
        </p:txBody>
      </p:sp>
      <p:pic>
        <p:nvPicPr>
          <p:cNvPr id="4" name="Picture 3">
            <a:extLst>
              <a:ext uri="{FF2B5EF4-FFF2-40B4-BE49-F238E27FC236}">
                <a16:creationId xmlns:a16="http://schemas.microsoft.com/office/drawing/2014/main" id="{68D5BBD6-B617-5624-E05C-6F70F67B87A3}"/>
              </a:ext>
            </a:extLst>
          </p:cNvPr>
          <p:cNvPicPr>
            <a:picLocks noChangeAspect="1"/>
          </p:cNvPicPr>
          <p:nvPr/>
        </p:nvPicPr>
        <p:blipFill>
          <a:blip r:embed="rId3"/>
          <a:stretch>
            <a:fillRect/>
          </a:stretch>
        </p:blipFill>
        <p:spPr>
          <a:xfrm>
            <a:off x="193982" y="1947806"/>
            <a:ext cx="5118100" cy="3670300"/>
          </a:xfrm>
          <a:prstGeom prst="rect">
            <a:avLst/>
          </a:prstGeom>
        </p:spPr>
      </p:pic>
      <p:sp>
        <p:nvSpPr>
          <p:cNvPr id="5" name="TextBox 4">
            <a:extLst>
              <a:ext uri="{FF2B5EF4-FFF2-40B4-BE49-F238E27FC236}">
                <a16:creationId xmlns:a16="http://schemas.microsoft.com/office/drawing/2014/main" id="{23F42CD0-2907-01C8-2624-7E2146F6C916}"/>
              </a:ext>
            </a:extLst>
          </p:cNvPr>
          <p:cNvSpPr txBox="1"/>
          <p:nvPr/>
        </p:nvSpPr>
        <p:spPr>
          <a:xfrm>
            <a:off x="1066327" y="3783581"/>
            <a:ext cx="744959" cy="369332"/>
          </a:xfrm>
          <a:prstGeom prst="rect">
            <a:avLst/>
          </a:prstGeom>
          <a:solidFill>
            <a:schemeClr val="bg1">
              <a:alpha val="70000"/>
            </a:schemeClr>
          </a:solidFill>
        </p:spPr>
        <p:txBody>
          <a:bodyPr wrap="square" rtlCol="0">
            <a:spAutoFit/>
          </a:bodyPr>
          <a:lstStyle/>
          <a:p>
            <a:r>
              <a:rPr lang="en-US" b="1" dirty="0">
                <a:solidFill>
                  <a:srgbClr val="FF0000"/>
                </a:solidFill>
              </a:rPr>
              <a:t>Hail</a:t>
            </a:r>
          </a:p>
        </p:txBody>
      </p:sp>
      <p:sp>
        <p:nvSpPr>
          <p:cNvPr id="7" name="TextBox 6">
            <a:extLst>
              <a:ext uri="{FF2B5EF4-FFF2-40B4-BE49-F238E27FC236}">
                <a16:creationId xmlns:a16="http://schemas.microsoft.com/office/drawing/2014/main" id="{ED9611E1-B1BE-6FAA-3D6B-D6C532AE63F3}"/>
              </a:ext>
            </a:extLst>
          </p:cNvPr>
          <p:cNvSpPr txBox="1"/>
          <p:nvPr/>
        </p:nvSpPr>
        <p:spPr>
          <a:xfrm>
            <a:off x="4036064" y="4432696"/>
            <a:ext cx="1039697" cy="369332"/>
          </a:xfrm>
          <a:prstGeom prst="rect">
            <a:avLst/>
          </a:prstGeom>
          <a:solidFill>
            <a:schemeClr val="bg1">
              <a:alpha val="70000"/>
            </a:schemeClr>
          </a:solidFill>
        </p:spPr>
        <p:txBody>
          <a:bodyPr wrap="square" rtlCol="0">
            <a:spAutoFit/>
          </a:bodyPr>
          <a:lstStyle/>
          <a:p>
            <a:r>
              <a:rPr lang="en-US" b="1" dirty="0">
                <a:solidFill>
                  <a:srgbClr val="0432FF"/>
                </a:solidFill>
              </a:rPr>
              <a:t>Graupel</a:t>
            </a:r>
          </a:p>
        </p:txBody>
      </p:sp>
      <p:sp>
        <p:nvSpPr>
          <p:cNvPr id="9" name="TextBox 8">
            <a:extLst>
              <a:ext uri="{FF2B5EF4-FFF2-40B4-BE49-F238E27FC236}">
                <a16:creationId xmlns:a16="http://schemas.microsoft.com/office/drawing/2014/main" id="{229B8834-CAC0-8E0F-64FD-D7C18B8D9201}"/>
              </a:ext>
            </a:extLst>
          </p:cNvPr>
          <p:cNvSpPr txBox="1"/>
          <p:nvPr/>
        </p:nvSpPr>
        <p:spPr>
          <a:xfrm>
            <a:off x="1920719" y="2482169"/>
            <a:ext cx="1664625" cy="369332"/>
          </a:xfrm>
          <a:prstGeom prst="rect">
            <a:avLst/>
          </a:prstGeom>
          <a:solidFill>
            <a:schemeClr val="bg1">
              <a:alpha val="70000"/>
            </a:schemeClr>
          </a:solidFill>
        </p:spPr>
        <p:txBody>
          <a:bodyPr wrap="square" rtlCol="0">
            <a:spAutoFit/>
          </a:bodyPr>
          <a:lstStyle/>
          <a:p>
            <a:r>
              <a:rPr lang="en-US" b="1" dirty="0">
                <a:solidFill>
                  <a:srgbClr val="00B050"/>
                </a:solidFill>
              </a:rPr>
              <a:t>Rain or Snow</a:t>
            </a:r>
          </a:p>
        </p:txBody>
      </p:sp>
    </p:spTree>
    <p:extLst>
      <p:ext uri="{BB962C8B-B14F-4D97-AF65-F5344CB8AC3E}">
        <p14:creationId xmlns:p14="http://schemas.microsoft.com/office/powerpoint/2010/main" val="4006115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Checking TBs That Are Not Represented in Training Sample</a:t>
            </a:r>
          </a:p>
        </p:txBody>
      </p:sp>
      <p:sp>
        <p:nvSpPr>
          <p:cNvPr id="8" name="TextBox 7">
            <a:extLst>
              <a:ext uri="{FF2B5EF4-FFF2-40B4-BE49-F238E27FC236}">
                <a16:creationId xmlns:a16="http://schemas.microsoft.com/office/drawing/2014/main" id="{F9797AD8-1287-84D8-E3E7-718AEEB2E72D}"/>
              </a:ext>
            </a:extLst>
          </p:cNvPr>
          <p:cNvSpPr txBox="1"/>
          <p:nvPr/>
        </p:nvSpPr>
        <p:spPr>
          <a:xfrm>
            <a:off x="388884" y="693683"/>
            <a:ext cx="8843606" cy="923330"/>
          </a:xfrm>
          <a:prstGeom prst="rect">
            <a:avLst/>
          </a:prstGeom>
          <a:noFill/>
        </p:spPr>
        <p:txBody>
          <a:bodyPr wrap="square" rtlCol="0">
            <a:spAutoFit/>
          </a:bodyPr>
          <a:lstStyle/>
          <a:p>
            <a:r>
              <a:rPr lang="en-US" dirty="0"/>
              <a:t>Very low TB pixels (circled yellow on left) are identified as hail by the extrapolation.</a:t>
            </a:r>
          </a:p>
          <a:p>
            <a:r>
              <a:rPr lang="en-US" dirty="0"/>
              <a:t>This makes physical sense - very strong ice scattering in both frequencies.</a:t>
            </a:r>
          </a:p>
          <a:p>
            <a:r>
              <a:rPr lang="en-US" dirty="0"/>
              <a:t>Their locations in the convective storm cores (at right) also make physical sense.</a:t>
            </a:r>
          </a:p>
        </p:txBody>
      </p:sp>
      <p:pic>
        <p:nvPicPr>
          <p:cNvPr id="4" name="Picture 3">
            <a:extLst>
              <a:ext uri="{FF2B5EF4-FFF2-40B4-BE49-F238E27FC236}">
                <a16:creationId xmlns:a16="http://schemas.microsoft.com/office/drawing/2014/main" id="{68D5BBD6-B617-5624-E05C-6F70F67B87A3}"/>
              </a:ext>
            </a:extLst>
          </p:cNvPr>
          <p:cNvPicPr>
            <a:picLocks noChangeAspect="1"/>
          </p:cNvPicPr>
          <p:nvPr/>
        </p:nvPicPr>
        <p:blipFill>
          <a:blip r:embed="rId3"/>
          <a:srcRect/>
          <a:stretch/>
        </p:blipFill>
        <p:spPr>
          <a:xfrm>
            <a:off x="193982" y="1947806"/>
            <a:ext cx="5118100" cy="3670300"/>
          </a:xfrm>
          <a:prstGeom prst="rect">
            <a:avLst/>
          </a:prstGeom>
        </p:spPr>
      </p:pic>
      <p:pic>
        <p:nvPicPr>
          <p:cNvPr id="5" name="Picture 4" descr="A close-up of a computer generated image&#10;&#10;Description automatically generated">
            <a:extLst>
              <a:ext uri="{FF2B5EF4-FFF2-40B4-BE49-F238E27FC236}">
                <a16:creationId xmlns:a16="http://schemas.microsoft.com/office/drawing/2014/main" id="{FAFCA88E-5673-40B4-62D5-78EBD7A824E7}"/>
              </a:ext>
            </a:extLst>
          </p:cNvPr>
          <p:cNvPicPr>
            <a:picLocks noChangeAspect="1"/>
          </p:cNvPicPr>
          <p:nvPr/>
        </p:nvPicPr>
        <p:blipFill>
          <a:blip r:embed="rId4"/>
          <a:stretch>
            <a:fillRect/>
          </a:stretch>
        </p:blipFill>
        <p:spPr>
          <a:xfrm>
            <a:off x="5312082" y="1947806"/>
            <a:ext cx="5623900" cy="3158408"/>
          </a:xfrm>
          <a:prstGeom prst="rect">
            <a:avLst/>
          </a:prstGeom>
        </p:spPr>
      </p:pic>
      <p:sp>
        <p:nvSpPr>
          <p:cNvPr id="17" name="TextBox 16">
            <a:extLst>
              <a:ext uri="{FF2B5EF4-FFF2-40B4-BE49-F238E27FC236}">
                <a16:creationId xmlns:a16="http://schemas.microsoft.com/office/drawing/2014/main" id="{3470EB01-1275-A803-5C6D-531B1DEAFEE7}"/>
              </a:ext>
            </a:extLst>
          </p:cNvPr>
          <p:cNvSpPr txBox="1"/>
          <p:nvPr/>
        </p:nvSpPr>
        <p:spPr>
          <a:xfrm>
            <a:off x="1066327" y="3783581"/>
            <a:ext cx="744959" cy="369332"/>
          </a:xfrm>
          <a:prstGeom prst="rect">
            <a:avLst/>
          </a:prstGeom>
          <a:solidFill>
            <a:schemeClr val="bg1">
              <a:alpha val="70000"/>
            </a:schemeClr>
          </a:solidFill>
        </p:spPr>
        <p:txBody>
          <a:bodyPr wrap="square" rtlCol="0">
            <a:spAutoFit/>
          </a:bodyPr>
          <a:lstStyle/>
          <a:p>
            <a:r>
              <a:rPr lang="en-US" b="1" dirty="0">
                <a:solidFill>
                  <a:srgbClr val="FF0000"/>
                </a:solidFill>
              </a:rPr>
              <a:t>Hail</a:t>
            </a:r>
          </a:p>
        </p:txBody>
      </p:sp>
      <p:sp>
        <p:nvSpPr>
          <p:cNvPr id="18" name="TextBox 17">
            <a:extLst>
              <a:ext uri="{FF2B5EF4-FFF2-40B4-BE49-F238E27FC236}">
                <a16:creationId xmlns:a16="http://schemas.microsoft.com/office/drawing/2014/main" id="{DD9E136C-6C21-6383-9B6D-76922B148240}"/>
              </a:ext>
            </a:extLst>
          </p:cNvPr>
          <p:cNvSpPr txBox="1"/>
          <p:nvPr/>
        </p:nvSpPr>
        <p:spPr>
          <a:xfrm>
            <a:off x="4036064" y="4432696"/>
            <a:ext cx="1039697" cy="369332"/>
          </a:xfrm>
          <a:prstGeom prst="rect">
            <a:avLst/>
          </a:prstGeom>
          <a:solidFill>
            <a:schemeClr val="bg1">
              <a:alpha val="70000"/>
            </a:schemeClr>
          </a:solidFill>
        </p:spPr>
        <p:txBody>
          <a:bodyPr wrap="square" rtlCol="0">
            <a:spAutoFit/>
          </a:bodyPr>
          <a:lstStyle/>
          <a:p>
            <a:r>
              <a:rPr lang="en-US" b="1" dirty="0">
                <a:solidFill>
                  <a:srgbClr val="0432FF"/>
                </a:solidFill>
              </a:rPr>
              <a:t>Graupel</a:t>
            </a:r>
          </a:p>
        </p:txBody>
      </p:sp>
      <p:sp>
        <p:nvSpPr>
          <p:cNvPr id="19" name="TextBox 18">
            <a:extLst>
              <a:ext uri="{FF2B5EF4-FFF2-40B4-BE49-F238E27FC236}">
                <a16:creationId xmlns:a16="http://schemas.microsoft.com/office/drawing/2014/main" id="{49BE2656-3742-E9E8-44DB-3349C0B7FEF9}"/>
              </a:ext>
            </a:extLst>
          </p:cNvPr>
          <p:cNvSpPr txBox="1"/>
          <p:nvPr/>
        </p:nvSpPr>
        <p:spPr>
          <a:xfrm>
            <a:off x="1920719" y="2482169"/>
            <a:ext cx="1664625" cy="369332"/>
          </a:xfrm>
          <a:prstGeom prst="rect">
            <a:avLst/>
          </a:prstGeom>
          <a:solidFill>
            <a:schemeClr val="bg1">
              <a:alpha val="70000"/>
            </a:schemeClr>
          </a:solidFill>
        </p:spPr>
        <p:txBody>
          <a:bodyPr wrap="square" rtlCol="0">
            <a:spAutoFit/>
          </a:bodyPr>
          <a:lstStyle/>
          <a:p>
            <a:r>
              <a:rPr lang="en-US" b="1" dirty="0">
                <a:solidFill>
                  <a:srgbClr val="00B050"/>
                </a:solidFill>
              </a:rPr>
              <a:t>Rain or Snow</a:t>
            </a:r>
          </a:p>
        </p:txBody>
      </p:sp>
      <p:sp>
        <p:nvSpPr>
          <p:cNvPr id="20" name="Oval 19">
            <a:extLst>
              <a:ext uri="{FF2B5EF4-FFF2-40B4-BE49-F238E27FC236}">
                <a16:creationId xmlns:a16="http://schemas.microsoft.com/office/drawing/2014/main" id="{93C5A3CC-4DB9-70A8-E4D6-5D03CAC00E3F}"/>
              </a:ext>
            </a:extLst>
          </p:cNvPr>
          <p:cNvSpPr/>
          <p:nvPr/>
        </p:nvSpPr>
        <p:spPr>
          <a:xfrm>
            <a:off x="1388141" y="4287066"/>
            <a:ext cx="1189703" cy="673518"/>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0536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Checking TBs That Are Not Represented in Training Sample</a:t>
            </a:r>
          </a:p>
        </p:txBody>
      </p:sp>
      <p:sp>
        <p:nvSpPr>
          <p:cNvPr id="8" name="TextBox 7">
            <a:extLst>
              <a:ext uri="{FF2B5EF4-FFF2-40B4-BE49-F238E27FC236}">
                <a16:creationId xmlns:a16="http://schemas.microsoft.com/office/drawing/2014/main" id="{F9797AD8-1287-84D8-E3E7-718AEEB2E72D}"/>
              </a:ext>
            </a:extLst>
          </p:cNvPr>
          <p:cNvSpPr txBox="1"/>
          <p:nvPr/>
        </p:nvSpPr>
        <p:spPr>
          <a:xfrm>
            <a:off x="388883" y="693683"/>
            <a:ext cx="9934988" cy="1200329"/>
          </a:xfrm>
          <a:prstGeom prst="rect">
            <a:avLst/>
          </a:prstGeom>
          <a:noFill/>
        </p:spPr>
        <p:txBody>
          <a:bodyPr wrap="square" rtlCol="0">
            <a:spAutoFit/>
          </a:bodyPr>
          <a:lstStyle/>
          <a:p>
            <a:r>
              <a:rPr lang="en-US" dirty="0"/>
              <a:t>GMI pixels with low 89 GHz but high 37 GHz are identified as mixed chances of graupel, snow, or rain.</a:t>
            </a:r>
          </a:p>
          <a:p>
            <a:r>
              <a:rPr lang="en-US" dirty="0"/>
              <a:t>Could be interpreted as small graupel or thick anvil scattering the 89 GHz channel, without scattering the longer wavelength 37 GHz channel.</a:t>
            </a:r>
          </a:p>
          <a:p>
            <a:r>
              <a:rPr lang="en-US" dirty="0"/>
              <a:t>Their locations appear consistent with a forward anvil adjacent to strong convective cores.</a:t>
            </a:r>
          </a:p>
        </p:txBody>
      </p:sp>
      <p:pic>
        <p:nvPicPr>
          <p:cNvPr id="4" name="Picture 3">
            <a:extLst>
              <a:ext uri="{FF2B5EF4-FFF2-40B4-BE49-F238E27FC236}">
                <a16:creationId xmlns:a16="http://schemas.microsoft.com/office/drawing/2014/main" id="{68D5BBD6-B617-5624-E05C-6F70F67B87A3}"/>
              </a:ext>
            </a:extLst>
          </p:cNvPr>
          <p:cNvPicPr>
            <a:picLocks noChangeAspect="1"/>
          </p:cNvPicPr>
          <p:nvPr/>
        </p:nvPicPr>
        <p:blipFill>
          <a:blip r:embed="rId3"/>
          <a:srcRect/>
          <a:stretch/>
        </p:blipFill>
        <p:spPr>
          <a:xfrm>
            <a:off x="193982" y="1947806"/>
            <a:ext cx="5118100" cy="3670300"/>
          </a:xfrm>
          <a:prstGeom prst="rect">
            <a:avLst/>
          </a:prstGeom>
        </p:spPr>
      </p:pic>
      <p:pic>
        <p:nvPicPr>
          <p:cNvPr id="5" name="Picture 4">
            <a:extLst>
              <a:ext uri="{FF2B5EF4-FFF2-40B4-BE49-F238E27FC236}">
                <a16:creationId xmlns:a16="http://schemas.microsoft.com/office/drawing/2014/main" id="{FAFCA88E-5673-40B4-62D5-78EBD7A824E7}"/>
              </a:ext>
            </a:extLst>
          </p:cNvPr>
          <p:cNvPicPr>
            <a:picLocks noChangeAspect="1"/>
          </p:cNvPicPr>
          <p:nvPr/>
        </p:nvPicPr>
        <p:blipFill>
          <a:blip r:embed="rId4"/>
          <a:srcRect/>
          <a:stretch/>
        </p:blipFill>
        <p:spPr>
          <a:xfrm>
            <a:off x="5312082" y="1947806"/>
            <a:ext cx="5623899" cy="3158408"/>
          </a:xfrm>
          <a:prstGeom prst="rect">
            <a:avLst/>
          </a:prstGeom>
        </p:spPr>
      </p:pic>
      <p:sp>
        <p:nvSpPr>
          <p:cNvPr id="17" name="TextBox 16">
            <a:extLst>
              <a:ext uri="{FF2B5EF4-FFF2-40B4-BE49-F238E27FC236}">
                <a16:creationId xmlns:a16="http://schemas.microsoft.com/office/drawing/2014/main" id="{3470EB01-1275-A803-5C6D-531B1DEAFEE7}"/>
              </a:ext>
            </a:extLst>
          </p:cNvPr>
          <p:cNvSpPr txBox="1"/>
          <p:nvPr/>
        </p:nvSpPr>
        <p:spPr>
          <a:xfrm>
            <a:off x="1066327" y="3783581"/>
            <a:ext cx="744959" cy="369332"/>
          </a:xfrm>
          <a:prstGeom prst="rect">
            <a:avLst/>
          </a:prstGeom>
          <a:solidFill>
            <a:schemeClr val="bg1">
              <a:alpha val="70000"/>
            </a:schemeClr>
          </a:solidFill>
        </p:spPr>
        <p:txBody>
          <a:bodyPr wrap="square" rtlCol="0">
            <a:spAutoFit/>
          </a:bodyPr>
          <a:lstStyle/>
          <a:p>
            <a:r>
              <a:rPr lang="en-US" b="1" dirty="0">
                <a:solidFill>
                  <a:srgbClr val="FF0000"/>
                </a:solidFill>
              </a:rPr>
              <a:t>Hail</a:t>
            </a:r>
          </a:p>
        </p:txBody>
      </p:sp>
      <p:sp>
        <p:nvSpPr>
          <p:cNvPr id="18" name="TextBox 17">
            <a:extLst>
              <a:ext uri="{FF2B5EF4-FFF2-40B4-BE49-F238E27FC236}">
                <a16:creationId xmlns:a16="http://schemas.microsoft.com/office/drawing/2014/main" id="{DD9E136C-6C21-6383-9B6D-76922B148240}"/>
              </a:ext>
            </a:extLst>
          </p:cNvPr>
          <p:cNvSpPr txBox="1"/>
          <p:nvPr/>
        </p:nvSpPr>
        <p:spPr>
          <a:xfrm>
            <a:off x="4036064" y="4432696"/>
            <a:ext cx="1039697" cy="369332"/>
          </a:xfrm>
          <a:prstGeom prst="rect">
            <a:avLst/>
          </a:prstGeom>
          <a:solidFill>
            <a:schemeClr val="bg1">
              <a:alpha val="70000"/>
            </a:schemeClr>
          </a:solidFill>
        </p:spPr>
        <p:txBody>
          <a:bodyPr wrap="square" rtlCol="0">
            <a:spAutoFit/>
          </a:bodyPr>
          <a:lstStyle/>
          <a:p>
            <a:r>
              <a:rPr lang="en-US" b="1" dirty="0">
                <a:solidFill>
                  <a:srgbClr val="0432FF"/>
                </a:solidFill>
              </a:rPr>
              <a:t>Graupel</a:t>
            </a:r>
          </a:p>
        </p:txBody>
      </p:sp>
      <p:sp>
        <p:nvSpPr>
          <p:cNvPr id="19" name="TextBox 18">
            <a:extLst>
              <a:ext uri="{FF2B5EF4-FFF2-40B4-BE49-F238E27FC236}">
                <a16:creationId xmlns:a16="http://schemas.microsoft.com/office/drawing/2014/main" id="{49BE2656-3742-E9E8-44DB-3349C0B7FEF9}"/>
              </a:ext>
            </a:extLst>
          </p:cNvPr>
          <p:cNvSpPr txBox="1"/>
          <p:nvPr/>
        </p:nvSpPr>
        <p:spPr>
          <a:xfrm>
            <a:off x="1920719" y="2482169"/>
            <a:ext cx="1664625" cy="369332"/>
          </a:xfrm>
          <a:prstGeom prst="rect">
            <a:avLst/>
          </a:prstGeom>
          <a:solidFill>
            <a:schemeClr val="bg1">
              <a:alpha val="70000"/>
            </a:schemeClr>
          </a:solidFill>
        </p:spPr>
        <p:txBody>
          <a:bodyPr wrap="square" rtlCol="0">
            <a:spAutoFit/>
          </a:bodyPr>
          <a:lstStyle/>
          <a:p>
            <a:r>
              <a:rPr lang="en-US" b="1" dirty="0">
                <a:solidFill>
                  <a:srgbClr val="00B050"/>
                </a:solidFill>
              </a:rPr>
              <a:t>Rain or Snow</a:t>
            </a:r>
          </a:p>
        </p:txBody>
      </p:sp>
      <p:sp>
        <p:nvSpPr>
          <p:cNvPr id="20" name="Oval 19">
            <a:extLst>
              <a:ext uri="{FF2B5EF4-FFF2-40B4-BE49-F238E27FC236}">
                <a16:creationId xmlns:a16="http://schemas.microsoft.com/office/drawing/2014/main" id="{93C5A3CC-4DB9-70A8-E4D6-5D03CAC00E3F}"/>
              </a:ext>
            </a:extLst>
          </p:cNvPr>
          <p:cNvSpPr/>
          <p:nvPr/>
        </p:nvSpPr>
        <p:spPr>
          <a:xfrm rot="17787976">
            <a:off x="3517866" y="3650086"/>
            <a:ext cx="1189703" cy="397873"/>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9972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Checking TBs That Are Not Represented in Training Sample</a:t>
            </a:r>
          </a:p>
        </p:txBody>
      </p:sp>
      <p:sp>
        <p:nvSpPr>
          <p:cNvPr id="8" name="TextBox 7">
            <a:extLst>
              <a:ext uri="{FF2B5EF4-FFF2-40B4-BE49-F238E27FC236}">
                <a16:creationId xmlns:a16="http://schemas.microsoft.com/office/drawing/2014/main" id="{F9797AD8-1287-84D8-E3E7-718AEEB2E72D}"/>
              </a:ext>
            </a:extLst>
          </p:cNvPr>
          <p:cNvSpPr txBox="1"/>
          <p:nvPr/>
        </p:nvSpPr>
        <p:spPr>
          <a:xfrm>
            <a:off x="388883" y="693683"/>
            <a:ext cx="9934988" cy="1200329"/>
          </a:xfrm>
          <a:prstGeom prst="rect">
            <a:avLst/>
          </a:prstGeom>
          <a:noFill/>
        </p:spPr>
        <p:txBody>
          <a:bodyPr wrap="square" rtlCol="0">
            <a:spAutoFit/>
          </a:bodyPr>
          <a:lstStyle/>
          <a:p>
            <a:r>
              <a:rPr lang="en-US" dirty="0"/>
              <a:t>Very high TBs associated with warm land surfaces get a assigned a mix of probabilities of rain or snow, or a small chance of graupel. </a:t>
            </a:r>
          </a:p>
          <a:p>
            <a:r>
              <a:rPr lang="en-US" b="1" dirty="0"/>
              <a:t>We assign hydrometeor probabilities to </a:t>
            </a:r>
            <a:r>
              <a:rPr lang="en-US" b="1" i="1" dirty="0"/>
              <a:t>every</a:t>
            </a:r>
            <a:r>
              <a:rPr lang="en-US" b="1" dirty="0"/>
              <a:t> possible TB combination, then rely on GPROF to screen out the non-precipitating pixels.  (</a:t>
            </a:r>
            <a:r>
              <a:rPr lang="en-US" b="1" i="1" dirty="0"/>
              <a:t>Thanks, GPROF!  </a:t>
            </a:r>
            <a:r>
              <a:rPr lang="en-US" b="1" dirty="0"/>
              <a:t>😀 )</a:t>
            </a:r>
          </a:p>
        </p:txBody>
      </p:sp>
      <p:pic>
        <p:nvPicPr>
          <p:cNvPr id="4" name="Picture 3">
            <a:extLst>
              <a:ext uri="{FF2B5EF4-FFF2-40B4-BE49-F238E27FC236}">
                <a16:creationId xmlns:a16="http://schemas.microsoft.com/office/drawing/2014/main" id="{68D5BBD6-B617-5624-E05C-6F70F67B87A3}"/>
              </a:ext>
            </a:extLst>
          </p:cNvPr>
          <p:cNvPicPr>
            <a:picLocks noChangeAspect="1"/>
          </p:cNvPicPr>
          <p:nvPr/>
        </p:nvPicPr>
        <p:blipFill>
          <a:blip r:embed="rId3"/>
          <a:srcRect/>
          <a:stretch/>
        </p:blipFill>
        <p:spPr>
          <a:xfrm>
            <a:off x="193982" y="1947806"/>
            <a:ext cx="5118100" cy="3670300"/>
          </a:xfrm>
          <a:prstGeom prst="rect">
            <a:avLst/>
          </a:prstGeom>
        </p:spPr>
      </p:pic>
      <p:pic>
        <p:nvPicPr>
          <p:cNvPr id="5" name="Picture 4">
            <a:extLst>
              <a:ext uri="{FF2B5EF4-FFF2-40B4-BE49-F238E27FC236}">
                <a16:creationId xmlns:a16="http://schemas.microsoft.com/office/drawing/2014/main" id="{FAFCA88E-5673-40B4-62D5-78EBD7A824E7}"/>
              </a:ext>
            </a:extLst>
          </p:cNvPr>
          <p:cNvPicPr>
            <a:picLocks noChangeAspect="1"/>
          </p:cNvPicPr>
          <p:nvPr/>
        </p:nvPicPr>
        <p:blipFill>
          <a:blip r:embed="rId4"/>
          <a:srcRect/>
          <a:stretch/>
        </p:blipFill>
        <p:spPr>
          <a:xfrm>
            <a:off x="5312082" y="2245921"/>
            <a:ext cx="5623899" cy="2562177"/>
          </a:xfrm>
          <a:prstGeom prst="rect">
            <a:avLst/>
          </a:prstGeom>
        </p:spPr>
      </p:pic>
      <p:sp>
        <p:nvSpPr>
          <p:cNvPr id="17" name="TextBox 16">
            <a:extLst>
              <a:ext uri="{FF2B5EF4-FFF2-40B4-BE49-F238E27FC236}">
                <a16:creationId xmlns:a16="http://schemas.microsoft.com/office/drawing/2014/main" id="{3470EB01-1275-A803-5C6D-531B1DEAFEE7}"/>
              </a:ext>
            </a:extLst>
          </p:cNvPr>
          <p:cNvSpPr txBox="1"/>
          <p:nvPr/>
        </p:nvSpPr>
        <p:spPr>
          <a:xfrm>
            <a:off x="1066327" y="3783581"/>
            <a:ext cx="744959" cy="369332"/>
          </a:xfrm>
          <a:prstGeom prst="rect">
            <a:avLst/>
          </a:prstGeom>
          <a:solidFill>
            <a:schemeClr val="bg1">
              <a:alpha val="70000"/>
            </a:schemeClr>
          </a:solidFill>
        </p:spPr>
        <p:txBody>
          <a:bodyPr wrap="square" rtlCol="0">
            <a:spAutoFit/>
          </a:bodyPr>
          <a:lstStyle/>
          <a:p>
            <a:r>
              <a:rPr lang="en-US" b="1" dirty="0">
                <a:solidFill>
                  <a:srgbClr val="FF0000"/>
                </a:solidFill>
              </a:rPr>
              <a:t>Hail</a:t>
            </a:r>
          </a:p>
        </p:txBody>
      </p:sp>
      <p:sp>
        <p:nvSpPr>
          <p:cNvPr id="18" name="TextBox 17">
            <a:extLst>
              <a:ext uri="{FF2B5EF4-FFF2-40B4-BE49-F238E27FC236}">
                <a16:creationId xmlns:a16="http://schemas.microsoft.com/office/drawing/2014/main" id="{DD9E136C-6C21-6383-9B6D-76922B148240}"/>
              </a:ext>
            </a:extLst>
          </p:cNvPr>
          <p:cNvSpPr txBox="1"/>
          <p:nvPr/>
        </p:nvSpPr>
        <p:spPr>
          <a:xfrm>
            <a:off x="4036064" y="4432696"/>
            <a:ext cx="1039697" cy="369332"/>
          </a:xfrm>
          <a:prstGeom prst="rect">
            <a:avLst/>
          </a:prstGeom>
          <a:solidFill>
            <a:schemeClr val="bg1">
              <a:alpha val="70000"/>
            </a:schemeClr>
          </a:solidFill>
        </p:spPr>
        <p:txBody>
          <a:bodyPr wrap="square" rtlCol="0">
            <a:spAutoFit/>
          </a:bodyPr>
          <a:lstStyle/>
          <a:p>
            <a:r>
              <a:rPr lang="en-US" b="1" dirty="0">
                <a:solidFill>
                  <a:srgbClr val="0432FF"/>
                </a:solidFill>
              </a:rPr>
              <a:t>Graupel</a:t>
            </a:r>
          </a:p>
        </p:txBody>
      </p:sp>
      <p:sp>
        <p:nvSpPr>
          <p:cNvPr id="19" name="TextBox 18">
            <a:extLst>
              <a:ext uri="{FF2B5EF4-FFF2-40B4-BE49-F238E27FC236}">
                <a16:creationId xmlns:a16="http://schemas.microsoft.com/office/drawing/2014/main" id="{49BE2656-3742-E9E8-44DB-3349C0B7FEF9}"/>
              </a:ext>
            </a:extLst>
          </p:cNvPr>
          <p:cNvSpPr txBox="1"/>
          <p:nvPr/>
        </p:nvSpPr>
        <p:spPr>
          <a:xfrm>
            <a:off x="1920719" y="2482169"/>
            <a:ext cx="1664625" cy="369332"/>
          </a:xfrm>
          <a:prstGeom prst="rect">
            <a:avLst/>
          </a:prstGeom>
          <a:solidFill>
            <a:schemeClr val="bg1">
              <a:alpha val="70000"/>
            </a:schemeClr>
          </a:solidFill>
        </p:spPr>
        <p:txBody>
          <a:bodyPr wrap="square" rtlCol="0">
            <a:spAutoFit/>
          </a:bodyPr>
          <a:lstStyle/>
          <a:p>
            <a:r>
              <a:rPr lang="en-US" b="1" dirty="0">
                <a:solidFill>
                  <a:srgbClr val="00B050"/>
                </a:solidFill>
              </a:rPr>
              <a:t>Rain or Snow</a:t>
            </a:r>
          </a:p>
        </p:txBody>
      </p:sp>
      <p:sp>
        <p:nvSpPr>
          <p:cNvPr id="20" name="Oval 19">
            <a:extLst>
              <a:ext uri="{FF2B5EF4-FFF2-40B4-BE49-F238E27FC236}">
                <a16:creationId xmlns:a16="http://schemas.microsoft.com/office/drawing/2014/main" id="{93C5A3CC-4DB9-70A8-E4D6-5D03CAC00E3F}"/>
              </a:ext>
            </a:extLst>
          </p:cNvPr>
          <p:cNvSpPr/>
          <p:nvPr/>
        </p:nvSpPr>
        <p:spPr>
          <a:xfrm rot="19874235">
            <a:off x="4405349" y="2401670"/>
            <a:ext cx="857651" cy="635419"/>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7910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Checking TBs That Are Not Represented in Training Sample</a:t>
            </a:r>
          </a:p>
        </p:txBody>
      </p:sp>
      <p:sp>
        <p:nvSpPr>
          <p:cNvPr id="8" name="TextBox 7">
            <a:extLst>
              <a:ext uri="{FF2B5EF4-FFF2-40B4-BE49-F238E27FC236}">
                <a16:creationId xmlns:a16="http://schemas.microsoft.com/office/drawing/2014/main" id="{F9797AD8-1287-84D8-E3E7-718AEEB2E72D}"/>
              </a:ext>
            </a:extLst>
          </p:cNvPr>
          <p:cNvSpPr txBox="1"/>
          <p:nvPr/>
        </p:nvSpPr>
        <p:spPr>
          <a:xfrm>
            <a:off x="388883" y="693683"/>
            <a:ext cx="9934988" cy="1200329"/>
          </a:xfrm>
          <a:prstGeom prst="rect">
            <a:avLst/>
          </a:prstGeom>
          <a:noFill/>
        </p:spPr>
        <p:txBody>
          <a:bodyPr wrap="square" rtlCol="0">
            <a:spAutoFit/>
          </a:bodyPr>
          <a:lstStyle/>
          <a:p>
            <a:r>
              <a:rPr lang="en-US" dirty="0"/>
              <a:t>Low 37 GHz PCT without appropriately lower 89 GHz PCT is consistent with a snow or ice-covered surface. It generally gets assigned as hail, or sometimes a mix between hail and snow probabilities, before getting screened out.</a:t>
            </a:r>
          </a:p>
          <a:p>
            <a:r>
              <a:rPr lang="en-US" b="1" dirty="0"/>
              <a:t>We use GPROF Probability of </a:t>
            </a:r>
            <a:r>
              <a:rPr lang="en-US" b="1" dirty="0" err="1"/>
              <a:t>Precip</a:t>
            </a:r>
            <a:r>
              <a:rPr lang="en-US" b="1" dirty="0"/>
              <a:t> and 2-m Temperature (5° C) as filters.  (</a:t>
            </a:r>
            <a:r>
              <a:rPr lang="en-US" b="1" i="1" dirty="0"/>
              <a:t>Thanks again, GPROF!  </a:t>
            </a:r>
            <a:r>
              <a:rPr lang="en-US" b="1" dirty="0"/>
              <a:t>😀 )</a:t>
            </a:r>
          </a:p>
        </p:txBody>
      </p:sp>
      <p:pic>
        <p:nvPicPr>
          <p:cNvPr id="4" name="Picture 3">
            <a:extLst>
              <a:ext uri="{FF2B5EF4-FFF2-40B4-BE49-F238E27FC236}">
                <a16:creationId xmlns:a16="http://schemas.microsoft.com/office/drawing/2014/main" id="{68D5BBD6-B617-5624-E05C-6F70F67B87A3}"/>
              </a:ext>
            </a:extLst>
          </p:cNvPr>
          <p:cNvPicPr>
            <a:picLocks noChangeAspect="1"/>
          </p:cNvPicPr>
          <p:nvPr/>
        </p:nvPicPr>
        <p:blipFill>
          <a:blip r:embed="rId3"/>
          <a:srcRect/>
          <a:stretch/>
        </p:blipFill>
        <p:spPr>
          <a:xfrm>
            <a:off x="193982" y="1947806"/>
            <a:ext cx="5118100" cy="3670300"/>
          </a:xfrm>
          <a:prstGeom prst="rect">
            <a:avLst/>
          </a:prstGeom>
        </p:spPr>
      </p:pic>
      <p:pic>
        <p:nvPicPr>
          <p:cNvPr id="5" name="Picture 4">
            <a:extLst>
              <a:ext uri="{FF2B5EF4-FFF2-40B4-BE49-F238E27FC236}">
                <a16:creationId xmlns:a16="http://schemas.microsoft.com/office/drawing/2014/main" id="{FAFCA88E-5673-40B4-62D5-78EBD7A824E7}"/>
              </a:ext>
            </a:extLst>
          </p:cNvPr>
          <p:cNvPicPr>
            <a:picLocks noChangeAspect="1"/>
          </p:cNvPicPr>
          <p:nvPr/>
        </p:nvPicPr>
        <p:blipFill>
          <a:blip r:embed="rId4"/>
          <a:srcRect/>
          <a:stretch/>
        </p:blipFill>
        <p:spPr>
          <a:xfrm>
            <a:off x="5312083" y="2245921"/>
            <a:ext cx="5623897" cy="2562177"/>
          </a:xfrm>
          <a:prstGeom prst="rect">
            <a:avLst/>
          </a:prstGeom>
        </p:spPr>
      </p:pic>
      <p:sp>
        <p:nvSpPr>
          <p:cNvPr id="17" name="TextBox 16">
            <a:extLst>
              <a:ext uri="{FF2B5EF4-FFF2-40B4-BE49-F238E27FC236}">
                <a16:creationId xmlns:a16="http://schemas.microsoft.com/office/drawing/2014/main" id="{3470EB01-1275-A803-5C6D-531B1DEAFEE7}"/>
              </a:ext>
            </a:extLst>
          </p:cNvPr>
          <p:cNvSpPr txBox="1"/>
          <p:nvPr/>
        </p:nvSpPr>
        <p:spPr>
          <a:xfrm>
            <a:off x="1066327" y="3783581"/>
            <a:ext cx="744959" cy="369332"/>
          </a:xfrm>
          <a:prstGeom prst="rect">
            <a:avLst/>
          </a:prstGeom>
          <a:solidFill>
            <a:schemeClr val="bg1">
              <a:alpha val="70000"/>
            </a:schemeClr>
          </a:solidFill>
        </p:spPr>
        <p:txBody>
          <a:bodyPr wrap="square" rtlCol="0">
            <a:spAutoFit/>
          </a:bodyPr>
          <a:lstStyle/>
          <a:p>
            <a:r>
              <a:rPr lang="en-US" b="1" dirty="0">
                <a:solidFill>
                  <a:srgbClr val="FF0000"/>
                </a:solidFill>
              </a:rPr>
              <a:t>Hail</a:t>
            </a:r>
          </a:p>
        </p:txBody>
      </p:sp>
      <p:sp>
        <p:nvSpPr>
          <p:cNvPr id="18" name="TextBox 17">
            <a:extLst>
              <a:ext uri="{FF2B5EF4-FFF2-40B4-BE49-F238E27FC236}">
                <a16:creationId xmlns:a16="http://schemas.microsoft.com/office/drawing/2014/main" id="{DD9E136C-6C21-6383-9B6D-76922B148240}"/>
              </a:ext>
            </a:extLst>
          </p:cNvPr>
          <p:cNvSpPr txBox="1"/>
          <p:nvPr/>
        </p:nvSpPr>
        <p:spPr>
          <a:xfrm>
            <a:off x="4036064" y="4432696"/>
            <a:ext cx="1039697" cy="369332"/>
          </a:xfrm>
          <a:prstGeom prst="rect">
            <a:avLst/>
          </a:prstGeom>
          <a:solidFill>
            <a:schemeClr val="bg1">
              <a:alpha val="70000"/>
            </a:schemeClr>
          </a:solidFill>
        </p:spPr>
        <p:txBody>
          <a:bodyPr wrap="square" rtlCol="0">
            <a:spAutoFit/>
          </a:bodyPr>
          <a:lstStyle/>
          <a:p>
            <a:r>
              <a:rPr lang="en-US" b="1" dirty="0">
                <a:solidFill>
                  <a:srgbClr val="0432FF"/>
                </a:solidFill>
              </a:rPr>
              <a:t>Graupel</a:t>
            </a:r>
          </a:p>
        </p:txBody>
      </p:sp>
      <p:sp>
        <p:nvSpPr>
          <p:cNvPr id="19" name="TextBox 18">
            <a:extLst>
              <a:ext uri="{FF2B5EF4-FFF2-40B4-BE49-F238E27FC236}">
                <a16:creationId xmlns:a16="http://schemas.microsoft.com/office/drawing/2014/main" id="{49BE2656-3742-E9E8-44DB-3349C0B7FEF9}"/>
              </a:ext>
            </a:extLst>
          </p:cNvPr>
          <p:cNvSpPr txBox="1"/>
          <p:nvPr/>
        </p:nvSpPr>
        <p:spPr>
          <a:xfrm>
            <a:off x="1920719" y="2482169"/>
            <a:ext cx="1664625" cy="369332"/>
          </a:xfrm>
          <a:prstGeom prst="rect">
            <a:avLst/>
          </a:prstGeom>
          <a:solidFill>
            <a:schemeClr val="bg1">
              <a:alpha val="70000"/>
            </a:schemeClr>
          </a:solidFill>
        </p:spPr>
        <p:txBody>
          <a:bodyPr wrap="square" rtlCol="0">
            <a:spAutoFit/>
          </a:bodyPr>
          <a:lstStyle/>
          <a:p>
            <a:r>
              <a:rPr lang="en-US" b="1" dirty="0">
                <a:solidFill>
                  <a:srgbClr val="00B050"/>
                </a:solidFill>
              </a:rPr>
              <a:t>Rain or Snow</a:t>
            </a:r>
          </a:p>
        </p:txBody>
      </p:sp>
      <p:sp>
        <p:nvSpPr>
          <p:cNvPr id="20" name="Oval 19">
            <a:extLst>
              <a:ext uri="{FF2B5EF4-FFF2-40B4-BE49-F238E27FC236}">
                <a16:creationId xmlns:a16="http://schemas.microsoft.com/office/drawing/2014/main" id="{93C5A3CC-4DB9-70A8-E4D6-5D03CAC00E3F}"/>
              </a:ext>
            </a:extLst>
          </p:cNvPr>
          <p:cNvSpPr/>
          <p:nvPr/>
        </p:nvSpPr>
        <p:spPr>
          <a:xfrm rot="19874235">
            <a:off x="2604064" y="3209299"/>
            <a:ext cx="857651" cy="635419"/>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EB11E602-0CD6-BE15-DBBB-4E4F58F74EB6}"/>
              </a:ext>
            </a:extLst>
          </p:cNvPr>
          <p:cNvSpPr/>
          <p:nvPr/>
        </p:nvSpPr>
        <p:spPr>
          <a:xfrm>
            <a:off x="9483710" y="4299653"/>
            <a:ext cx="857651" cy="635419"/>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3616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Checking TBs That Are Not Represented in Training Sample</a:t>
            </a:r>
          </a:p>
        </p:txBody>
      </p:sp>
      <p:sp>
        <p:nvSpPr>
          <p:cNvPr id="8" name="TextBox 7">
            <a:extLst>
              <a:ext uri="{FF2B5EF4-FFF2-40B4-BE49-F238E27FC236}">
                <a16:creationId xmlns:a16="http://schemas.microsoft.com/office/drawing/2014/main" id="{F9797AD8-1287-84D8-E3E7-718AEEB2E72D}"/>
              </a:ext>
            </a:extLst>
          </p:cNvPr>
          <p:cNvSpPr txBox="1"/>
          <p:nvPr/>
        </p:nvSpPr>
        <p:spPr>
          <a:xfrm>
            <a:off x="388883" y="693683"/>
            <a:ext cx="9934988" cy="923330"/>
          </a:xfrm>
          <a:prstGeom prst="rect">
            <a:avLst/>
          </a:prstGeom>
          <a:noFill/>
        </p:spPr>
        <p:txBody>
          <a:bodyPr wrap="square" rtlCol="0">
            <a:spAutoFit/>
          </a:bodyPr>
          <a:lstStyle/>
          <a:p>
            <a:r>
              <a:rPr lang="en-US" dirty="0"/>
              <a:t>Sometimes a very low TB GMI pixel gets a strange GPROF Probability of </a:t>
            </a:r>
            <a:r>
              <a:rPr lang="en-US" dirty="0" err="1"/>
              <a:t>Precip</a:t>
            </a:r>
            <a:r>
              <a:rPr lang="en-US" dirty="0"/>
              <a:t> (often 36%), sometimes with flags set because the GPROF* did not find an adequate solution.  </a:t>
            </a:r>
          </a:p>
          <a:p>
            <a:r>
              <a:rPr lang="en-US" b="1" dirty="0"/>
              <a:t>We re-assign Probability of </a:t>
            </a:r>
            <a:r>
              <a:rPr lang="en-US" b="1" dirty="0" err="1"/>
              <a:t>Precip</a:t>
            </a:r>
            <a:r>
              <a:rPr lang="en-US" b="1" dirty="0"/>
              <a:t> to 100% if PCT37 &lt; 175 K and PCT89 &lt; 125 K to deal with those cases.  </a:t>
            </a:r>
          </a:p>
        </p:txBody>
      </p:sp>
      <p:pic>
        <p:nvPicPr>
          <p:cNvPr id="4" name="Picture 3">
            <a:extLst>
              <a:ext uri="{FF2B5EF4-FFF2-40B4-BE49-F238E27FC236}">
                <a16:creationId xmlns:a16="http://schemas.microsoft.com/office/drawing/2014/main" id="{68D5BBD6-B617-5624-E05C-6F70F67B87A3}"/>
              </a:ext>
            </a:extLst>
          </p:cNvPr>
          <p:cNvPicPr>
            <a:picLocks noChangeAspect="1"/>
          </p:cNvPicPr>
          <p:nvPr/>
        </p:nvPicPr>
        <p:blipFill>
          <a:blip r:embed="rId3"/>
          <a:srcRect/>
          <a:stretch/>
        </p:blipFill>
        <p:spPr>
          <a:xfrm>
            <a:off x="193982" y="1947806"/>
            <a:ext cx="5118100" cy="3670300"/>
          </a:xfrm>
          <a:prstGeom prst="rect">
            <a:avLst/>
          </a:prstGeom>
        </p:spPr>
      </p:pic>
      <p:pic>
        <p:nvPicPr>
          <p:cNvPr id="5" name="Picture 4">
            <a:extLst>
              <a:ext uri="{FF2B5EF4-FFF2-40B4-BE49-F238E27FC236}">
                <a16:creationId xmlns:a16="http://schemas.microsoft.com/office/drawing/2014/main" id="{FAFCA88E-5673-40B4-62D5-78EBD7A824E7}"/>
              </a:ext>
            </a:extLst>
          </p:cNvPr>
          <p:cNvPicPr>
            <a:picLocks noChangeAspect="1"/>
          </p:cNvPicPr>
          <p:nvPr/>
        </p:nvPicPr>
        <p:blipFill>
          <a:blip r:embed="rId4"/>
          <a:srcRect/>
          <a:stretch/>
        </p:blipFill>
        <p:spPr>
          <a:xfrm>
            <a:off x="5842910" y="2245921"/>
            <a:ext cx="4562243" cy="2562177"/>
          </a:xfrm>
          <a:prstGeom prst="rect">
            <a:avLst/>
          </a:prstGeom>
        </p:spPr>
      </p:pic>
      <p:sp>
        <p:nvSpPr>
          <p:cNvPr id="17" name="TextBox 16">
            <a:extLst>
              <a:ext uri="{FF2B5EF4-FFF2-40B4-BE49-F238E27FC236}">
                <a16:creationId xmlns:a16="http://schemas.microsoft.com/office/drawing/2014/main" id="{3470EB01-1275-A803-5C6D-531B1DEAFEE7}"/>
              </a:ext>
            </a:extLst>
          </p:cNvPr>
          <p:cNvSpPr txBox="1"/>
          <p:nvPr/>
        </p:nvSpPr>
        <p:spPr>
          <a:xfrm>
            <a:off x="1066327" y="3783581"/>
            <a:ext cx="744959" cy="369332"/>
          </a:xfrm>
          <a:prstGeom prst="rect">
            <a:avLst/>
          </a:prstGeom>
          <a:solidFill>
            <a:schemeClr val="bg1">
              <a:alpha val="70000"/>
            </a:schemeClr>
          </a:solidFill>
        </p:spPr>
        <p:txBody>
          <a:bodyPr wrap="square" rtlCol="0">
            <a:spAutoFit/>
          </a:bodyPr>
          <a:lstStyle/>
          <a:p>
            <a:r>
              <a:rPr lang="en-US" b="1" dirty="0">
                <a:solidFill>
                  <a:srgbClr val="FF0000"/>
                </a:solidFill>
              </a:rPr>
              <a:t>Hail</a:t>
            </a:r>
          </a:p>
        </p:txBody>
      </p:sp>
      <p:sp>
        <p:nvSpPr>
          <p:cNvPr id="18" name="TextBox 17">
            <a:extLst>
              <a:ext uri="{FF2B5EF4-FFF2-40B4-BE49-F238E27FC236}">
                <a16:creationId xmlns:a16="http://schemas.microsoft.com/office/drawing/2014/main" id="{DD9E136C-6C21-6383-9B6D-76922B148240}"/>
              </a:ext>
            </a:extLst>
          </p:cNvPr>
          <p:cNvSpPr txBox="1"/>
          <p:nvPr/>
        </p:nvSpPr>
        <p:spPr>
          <a:xfrm>
            <a:off x="4036064" y="4432696"/>
            <a:ext cx="1039697" cy="369332"/>
          </a:xfrm>
          <a:prstGeom prst="rect">
            <a:avLst/>
          </a:prstGeom>
          <a:solidFill>
            <a:schemeClr val="bg1">
              <a:alpha val="70000"/>
            </a:schemeClr>
          </a:solidFill>
        </p:spPr>
        <p:txBody>
          <a:bodyPr wrap="square" rtlCol="0">
            <a:spAutoFit/>
          </a:bodyPr>
          <a:lstStyle/>
          <a:p>
            <a:r>
              <a:rPr lang="en-US" b="1" dirty="0">
                <a:solidFill>
                  <a:srgbClr val="0432FF"/>
                </a:solidFill>
              </a:rPr>
              <a:t>Graupel</a:t>
            </a:r>
          </a:p>
        </p:txBody>
      </p:sp>
      <p:sp>
        <p:nvSpPr>
          <p:cNvPr id="19" name="TextBox 18">
            <a:extLst>
              <a:ext uri="{FF2B5EF4-FFF2-40B4-BE49-F238E27FC236}">
                <a16:creationId xmlns:a16="http://schemas.microsoft.com/office/drawing/2014/main" id="{49BE2656-3742-E9E8-44DB-3349C0B7FEF9}"/>
              </a:ext>
            </a:extLst>
          </p:cNvPr>
          <p:cNvSpPr txBox="1"/>
          <p:nvPr/>
        </p:nvSpPr>
        <p:spPr>
          <a:xfrm>
            <a:off x="1920719" y="2482169"/>
            <a:ext cx="1664625" cy="369332"/>
          </a:xfrm>
          <a:prstGeom prst="rect">
            <a:avLst/>
          </a:prstGeom>
          <a:solidFill>
            <a:schemeClr val="bg1">
              <a:alpha val="70000"/>
            </a:schemeClr>
          </a:solidFill>
        </p:spPr>
        <p:txBody>
          <a:bodyPr wrap="square" rtlCol="0">
            <a:spAutoFit/>
          </a:bodyPr>
          <a:lstStyle/>
          <a:p>
            <a:r>
              <a:rPr lang="en-US" b="1" dirty="0">
                <a:solidFill>
                  <a:srgbClr val="00B050"/>
                </a:solidFill>
              </a:rPr>
              <a:t>Rain or Snow</a:t>
            </a:r>
          </a:p>
        </p:txBody>
      </p:sp>
      <p:sp>
        <p:nvSpPr>
          <p:cNvPr id="20" name="Oval 19">
            <a:extLst>
              <a:ext uri="{FF2B5EF4-FFF2-40B4-BE49-F238E27FC236}">
                <a16:creationId xmlns:a16="http://schemas.microsoft.com/office/drawing/2014/main" id="{93C5A3CC-4DB9-70A8-E4D6-5D03CAC00E3F}"/>
              </a:ext>
            </a:extLst>
          </p:cNvPr>
          <p:cNvSpPr/>
          <p:nvPr/>
        </p:nvSpPr>
        <p:spPr>
          <a:xfrm>
            <a:off x="1920719" y="4432696"/>
            <a:ext cx="857651" cy="635419"/>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Oval 2">
            <a:extLst>
              <a:ext uri="{FF2B5EF4-FFF2-40B4-BE49-F238E27FC236}">
                <a16:creationId xmlns:a16="http://schemas.microsoft.com/office/drawing/2014/main" id="{EB11E602-0CD6-BE15-DBBB-4E4F58F74EB6}"/>
              </a:ext>
            </a:extLst>
          </p:cNvPr>
          <p:cNvSpPr/>
          <p:nvPr/>
        </p:nvSpPr>
        <p:spPr>
          <a:xfrm>
            <a:off x="5973594" y="3465246"/>
            <a:ext cx="857651" cy="635419"/>
          </a:xfrm>
          <a:prstGeom prst="ellipse">
            <a:avLst/>
          </a:pr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1A58B2B-33A6-4615-C903-9499DB03F864}"/>
              </a:ext>
            </a:extLst>
          </p:cNvPr>
          <p:cNvSpPr txBox="1"/>
          <p:nvPr/>
        </p:nvSpPr>
        <p:spPr>
          <a:xfrm>
            <a:off x="772665" y="5702979"/>
            <a:ext cx="8606192" cy="646331"/>
          </a:xfrm>
          <a:prstGeom prst="rect">
            <a:avLst/>
          </a:prstGeom>
          <a:noFill/>
        </p:spPr>
        <p:txBody>
          <a:bodyPr wrap="square" rtlCol="0">
            <a:spAutoFit/>
          </a:bodyPr>
          <a:lstStyle/>
          <a:p>
            <a:r>
              <a:rPr lang="en-US" dirty="0"/>
              <a:t>* We have not updated from Version 5 yet, that is in the works. </a:t>
            </a:r>
          </a:p>
          <a:p>
            <a:r>
              <a:rPr lang="en-US" dirty="0"/>
              <a:t>No Version 7 data were harmed in the creation of this </a:t>
            </a:r>
            <a:r>
              <a:rPr lang="en-US" dirty="0" err="1"/>
              <a:t>powerpoint</a:t>
            </a:r>
            <a:r>
              <a:rPr lang="en-US" dirty="0"/>
              <a:t>.</a:t>
            </a:r>
          </a:p>
        </p:txBody>
      </p:sp>
    </p:spTree>
    <p:extLst>
      <p:ext uri="{BB962C8B-B14F-4D97-AF65-F5344CB8AC3E}">
        <p14:creationId xmlns:p14="http://schemas.microsoft.com/office/powerpoint/2010/main" val="3642313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Verification</a:t>
            </a:r>
          </a:p>
        </p:txBody>
      </p:sp>
      <p:sp>
        <p:nvSpPr>
          <p:cNvPr id="8" name="TextBox 7">
            <a:extLst>
              <a:ext uri="{FF2B5EF4-FFF2-40B4-BE49-F238E27FC236}">
                <a16:creationId xmlns:a16="http://schemas.microsoft.com/office/drawing/2014/main" id="{F9797AD8-1287-84D8-E3E7-718AEEB2E72D}"/>
              </a:ext>
            </a:extLst>
          </p:cNvPr>
          <p:cNvSpPr txBox="1"/>
          <p:nvPr/>
        </p:nvSpPr>
        <p:spPr>
          <a:xfrm>
            <a:off x="388882" y="693683"/>
            <a:ext cx="4584561" cy="5355312"/>
          </a:xfrm>
          <a:prstGeom prst="rect">
            <a:avLst/>
          </a:prstGeom>
          <a:noFill/>
        </p:spPr>
        <p:txBody>
          <a:bodyPr wrap="square" rtlCol="0">
            <a:spAutoFit/>
          </a:bodyPr>
          <a:lstStyle/>
          <a:p>
            <a:r>
              <a:rPr lang="en-US" dirty="0"/>
              <a:t>Verification with an independent year of GPM VN data shows excellent performance for the GMI-derived HID probabilities.</a:t>
            </a:r>
          </a:p>
          <a:p>
            <a:endParaRPr lang="en-US" b="1" dirty="0"/>
          </a:p>
          <a:p>
            <a:r>
              <a:rPr lang="en-US" b="1" dirty="0">
                <a:solidFill>
                  <a:srgbClr val="FF0000"/>
                </a:solidFill>
              </a:rPr>
              <a:t>Hail is slightly underestimated.</a:t>
            </a:r>
          </a:p>
          <a:p>
            <a:endParaRPr lang="en-US" b="1" dirty="0"/>
          </a:p>
          <a:p>
            <a:r>
              <a:rPr lang="en-US" b="1" dirty="0">
                <a:solidFill>
                  <a:srgbClr val="0432FF"/>
                </a:solidFill>
              </a:rPr>
              <a:t>Graupel is slightly underestimated.</a:t>
            </a:r>
          </a:p>
          <a:p>
            <a:endParaRPr lang="en-US" b="1" dirty="0"/>
          </a:p>
          <a:p>
            <a:r>
              <a:rPr lang="en-US" b="1" dirty="0">
                <a:solidFill>
                  <a:srgbClr val="FFC000"/>
                </a:solidFill>
              </a:rPr>
              <a:t>Snow is slightly overestimated.</a:t>
            </a:r>
          </a:p>
          <a:p>
            <a:endParaRPr lang="en-US" b="1" dirty="0"/>
          </a:p>
          <a:p>
            <a:r>
              <a:rPr lang="en-US" b="1" dirty="0">
                <a:solidFill>
                  <a:schemeClr val="accent6">
                    <a:lumMod val="50000"/>
                  </a:schemeClr>
                </a:solidFill>
              </a:rPr>
              <a:t>Rain is slightly overestimated.</a:t>
            </a:r>
          </a:p>
          <a:p>
            <a:endParaRPr lang="en-US" b="1" dirty="0">
              <a:solidFill>
                <a:schemeClr val="accent6">
                  <a:lumMod val="50000"/>
                </a:schemeClr>
              </a:solidFill>
            </a:endParaRPr>
          </a:p>
          <a:p>
            <a:r>
              <a:rPr lang="en-US" i="1" dirty="0"/>
              <a:t>We have 6 different versions of this from 6 channel combinations…</a:t>
            </a:r>
          </a:p>
          <a:p>
            <a:endParaRPr lang="en-US" i="1" dirty="0"/>
          </a:p>
          <a:p>
            <a:r>
              <a:rPr lang="en-US" i="1" dirty="0"/>
              <a:t>Currently we take the mean of those 6 solutions for any given GMI pixel, to get its mean probability of hail, probability of graupel, probability of snow, probability of rain. </a:t>
            </a:r>
          </a:p>
        </p:txBody>
      </p:sp>
      <p:pic>
        <p:nvPicPr>
          <p:cNvPr id="7" name="Picture 6">
            <a:extLst>
              <a:ext uri="{FF2B5EF4-FFF2-40B4-BE49-F238E27FC236}">
                <a16:creationId xmlns:a16="http://schemas.microsoft.com/office/drawing/2014/main" id="{EFDEE570-BBA7-6A91-4DCC-74E93E6EA951}"/>
              </a:ext>
            </a:extLst>
          </p:cNvPr>
          <p:cNvPicPr>
            <a:picLocks noChangeAspect="1"/>
          </p:cNvPicPr>
          <p:nvPr/>
        </p:nvPicPr>
        <p:blipFill>
          <a:blip r:embed="rId3"/>
          <a:srcRect/>
          <a:stretch/>
        </p:blipFill>
        <p:spPr>
          <a:xfrm>
            <a:off x="5093130" y="615201"/>
            <a:ext cx="6709987" cy="6066273"/>
          </a:xfrm>
          <a:prstGeom prst="rect">
            <a:avLst/>
          </a:prstGeom>
        </p:spPr>
      </p:pic>
    </p:spTree>
    <p:extLst>
      <p:ext uri="{BB962C8B-B14F-4D97-AF65-F5344CB8AC3E}">
        <p14:creationId xmlns:p14="http://schemas.microsoft.com/office/powerpoint/2010/main" val="1812478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922282" y="0"/>
            <a:ext cx="10515600" cy="809297"/>
          </a:xfrm>
        </p:spPr>
        <p:txBody>
          <a:bodyPr>
            <a:normAutofit/>
          </a:bodyPr>
          <a:lstStyle/>
          <a:p>
            <a:pPr algn="ctr"/>
            <a:r>
              <a:rPr lang="en-US" sz="3200" dirty="0"/>
              <a:t>Future Considerations</a:t>
            </a:r>
          </a:p>
        </p:txBody>
      </p:sp>
      <p:pic>
        <p:nvPicPr>
          <p:cNvPr id="4" name="Picture 3">
            <a:extLst>
              <a:ext uri="{FF2B5EF4-FFF2-40B4-BE49-F238E27FC236}">
                <a16:creationId xmlns:a16="http://schemas.microsoft.com/office/drawing/2014/main" id="{DEFD4399-E412-686A-88FC-3CAA6D953143}"/>
              </a:ext>
            </a:extLst>
          </p:cNvPr>
          <p:cNvPicPr>
            <a:picLocks noChangeAspect="1"/>
          </p:cNvPicPr>
          <p:nvPr/>
        </p:nvPicPr>
        <p:blipFill>
          <a:blip r:embed="rId2"/>
          <a:stretch>
            <a:fillRect/>
          </a:stretch>
        </p:blipFill>
        <p:spPr>
          <a:xfrm>
            <a:off x="6563711" y="2574893"/>
            <a:ext cx="4782207" cy="3802844"/>
          </a:xfrm>
          <a:prstGeom prst="rect">
            <a:avLst/>
          </a:prstGeom>
        </p:spPr>
      </p:pic>
      <p:sp>
        <p:nvSpPr>
          <p:cNvPr id="5" name="TextBox 4">
            <a:extLst>
              <a:ext uri="{FF2B5EF4-FFF2-40B4-BE49-F238E27FC236}">
                <a16:creationId xmlns:a16="http://schemas.microsoft.com/office/drawing/2014/main" id="{844FF4B2-0160-DE43-1091-1C6159C50771}"/>
              </a:ext>
            </a:extLst>
          </p:cNvPr>
          <p:cNvSpPr txBox="1"/>
          <p:nvPr/>
        </p:nvSpPr>
        <p:spPr>
          <a:xfrm>
            <a:off x="152403" y="671691"/>
            <a:ext cx="5044065" cy="5909310"/>
          </a:xfrm>
          <a:prstGeom prst="rect">
            <a:avLst/>
          </a:prstGeom>
          <a:noFill/>
        </p:spPr>
        <p:txBody>
          <a:bodyPr wrap="square" rtlCol="0">
            <a:spAutoFit/>
          </a:bodyPr>
          <a:lstStyle/>
          <a:p>
            <a:r>
              <a:rPr lang="en-US" dirty="0"/>
              <a:t>Publish manuscript</a:t>
            </a:r>
          </a:p>
          <a:p>
            <a:endParaRPr lang="en-US" dirty="0"/>
          </a:p>
          <a:p>
            <a:r>
              <a:rPr lang="en-US" dirty="0"/>
              <a:t>Update to V7 product inputs</a:t>
            </a:r>
          </a:p>
          <a:p>
            <a:endParaRPr lang="en-US" dirty="0"/>
          </a:p>
          <a:p>
            <a:r>
              <a:rPr lang="en-US" dirty="0"/>
              <a:t>Expand training and testing databases </a:t>
            </a:r>
          </a:p>
          <a:p>
            <a:endParaRPr lang="en-US" dirty="0"/>
          </a:p>
          <a:p>
            <a:r>
              <a:rPr lang="en-US" dirty="0"/>
              <a:t>Incorporate information from surrounding pixels (storm morphology)</a:t>
            </a:r>
          </a:p>
          <a:p>
            <a:endParaRPr lang="en-US" dirty="0"/>
          </a:p>
          <a:p>
            <a:r>
              <a:rPr lang="en-US" dirty="0"/>
              <a:t>Given our 6 sets of lookup tables from 6 channel combinations:</a:t>
            </a:r>
          </a:p>
          <a:p>
            <a:pPr marL="285750" indent="-285750">
              <a:buFont typeface="Arial" panose="020B0604020202020204" pitchFamily="34" charset="0"/>
              <a:buChar char="•"/>
            </a:pPr>
            <a:r>
              <a:rPr lang="en-US" dirty="0"/>
              <a:t>Weight the channel combinations unevenly, instead of taking a simple mean</a:t>
            </a:r>
          </a:p>
          <a:p>
            <a:pPr marL="285750" indent="-285750">
              <a:buFont typeface="Arial" panose="020B0604020202020204" pitchFamily="34" charset="0"/>
              <a:buChar char="•"/>
            </a:pPr>
            <a:endParaRPr lang="en-US" dirty="0"/>
          </a:p>
          <a:p>
            <a:r>
              <a:rPr lang="en-US" dirty="0"/>
              <a:t>Use island/coast sites from VN to make a warm rain / cold rain distinction over water surfaces</a:t>
            </a:r>
          </a:p>
          <a:p>
            <a:endParaRPr lang="en-US" dirty="0"/>
          </a:p>
          <a:p>
            <a:r>
              <a:rPr lang="en-US" sz="1800" dirty="0">
                <a:effectLst/>
                <a:latin typeface="Calibri" panose="020F0502020204030204" pitchFamily="34" charset="0"/>
                <a:ea typeface="Times New Roman" panose="02020603050405020304" pitchFamily="18" charset="0"/>
              </a:rPr>
              <a:t>Incorporate with another product, or distribute separately?</a:t>
            </a:r>
          </a:p>
          <a:p>
            <a:endParaRPr lang="en-US" dirty="0">
              <a:latin typeface="Calibri" panose="020F0502020204030204" pitchFamily="34" charset="0"/>
              <a:ea typeface="DengXian" panose="02010600030101010101" pitchFamily="2" charset="-122"/>
            </a:endParaRPr>
          </a:p>
          <a:p>
            <a:r>
              <a:rPr lang="en-US" sz="1800" dirty="0">
                <a:effectLst/>
                <a:latin typeface="Calibri" panose="020F0502020204030204" pitchFamily="34" charset="0"/>
                <a:ea typeface="DengXian" panose="02010600030101010101" pitchFamily="2" charset="-122"/>
              </a:rPr>
              <a:t>Adapt to TMI, AMSR, </a:t>
            </a:r>
            <a:r>
              <a:rPr lang="en-US" sz="1800" dirty="0" err="1">
                <a:effectLst/>
                <a:latin typeface="Calibri" panose="020F0502020204030204" pitchFamily="34" charset="0"/>
                <a:ea typeface="DengXian" panose="02010600030101010101" pitchFamily="2" charset="-122"/>
              </a:rPr>
              <a:t>etc</a:t>
            </a:r>
            <a:r>
              <a:rPr lang="en-US" sz="1800" dirty="0">
                <a:effectLst/>
                <a:latin typeface="Calibri" panose="020F0502020204030204" pitchFamily="34" charset="0"/>
                <a:ea typeface="DengXian" panose="02010600030101010101" pitchFamily="2" charset="-122"/>
              </a:rPr>
              <a:t>?</a:t>
            </a:r>
          </a:p>
        </p:txBody>
      </p:sp>
      <p:sp>
        <p:nvSpPr>
          <p:cNvPr id="6" name="TextBox 5">
            <a:extLst>
              <a:ext uri="{FF2B5EF4-FFF2-40B4-BE49-F238E27FC236}">
                <a16:creationId xmlns:a16="http://schemas.microsoft.com/office/drawing/2014/main" id="{7894FAC1-5054-DD01-2BAB-9DBEDC960330}"/>
              </a:ext>
            </a:extLst>
          </p:cNvPr>
          <p:cNvSpPr txBox="1"/>
          <p:nvPr/>
        </p:nvSpPr>
        <p:spPr>
          <a:xfrm>
            <a:off x="6639912" y="717189"/>
            <a:ext cx="4629806" cy="2031325"/>
          </a:xfrm>
          <a:prstGeom prst="rect">
            <a:avLst/>
          </a:prstGeom>
          <a:noFill/>
        </p:spPr>
        <p:txBody>
          <a:bodyPr wrap="square" rtlCol="0">
            <a:spAutoFit/>
          </a:bodyPr>
          <a:lstStyle/>
          <a:p>
            <a:r>
              <a:rPr lang="en-US" dirty="0"/>
              <a:t>Require some threshold fraction of the radar gates matched to a GMI profile to have the specified HID type – currently, we just require at least 1 radar gate.  This should reduce the number of profiles we identify as “hail”, and shrink the size of “hail cores” in maps of individual cases.</a:t>
            </a:r>
          </a:p>
        </p:txBody>
      </p:sp>
    </p:spTree>
    <p:extLst>
      <p:ext uri="{BB962C8B-B14F-4D97-AF65-F5344CB8AC3E}">
        <p14:creationId xmlns:p14="http://schemas.microsoft.com/office/powerpoint/2010/main" val="3938352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B909-3D4E-81D7-4302-4A07C625F82F}"/>
              </a:ext>
            </a:extLst>
          </p:cNvPr>
          <p:cNvSpPr>
            <a:spLocks noGrp="1"/>
          </p:cNvSpPr>
          <p:nvPr>
            <p:ph type="title"/>
          </p:nvPr>
        </p:nvSpPr>
        <p:spPr>
          <a:xfrm>
            <a:off x="-208428" y="147484"/>
            <a:ext cx="4711602" cy="809297"/>
          </a:xfrm>
        </p:spPr>
        <p:txBody>
          <a:bodyPr>
            <a:normAutofit/>
          </a:bodyPr>
          <a:lstStyle/>
          <a:p>
            <a:pPr algn="ctr"/>
            <a:r>
              <a:rPr lang="en-US" sz="3200" dirty="0"/>
              <a:t>That’s All, Folks</a:t>
            </a:r>
          </a:p>
        </p:txBody>
      </p:sp>
      <p:sp>
        <p:nvSpPr>
          <p:cNvPr id="8" name="TextBox 7">
            <a:extLst>
              <a:ext uri="{FF2B5EF4-FFF2-40B4-BE49-F238E27FC236}">
                <a16:creationId xmlns:a16="http://schemas.microsoft.com/office/drawing/2014/main" id="{F9797AD8-1287-84D8-E3E7-718AEEB2E72D}"/>
              </a:ext>
            </a:extLst>
          </p:cNvPr>
          <p:cNvSpPr txBox="1"/>
          <p:nvPr/>
        </p:nvSpPr>
        <p:spPr>
          <a:xfrm>
            <a:off x="702541" y="1229815"/>
            <a:ext cx="1941362" cy="1200329"/>
          </a:xfrm>
          <a:prstGeom prst="rect">
            <a:avLst/>
          </a:prstGeom>
          <a:noFill/>
        </p:spPr>
        <p:txBody>
          <a:bodyPr wrap="square" rtlCol="0">
            <a:spAutoFit/>
          </a:bodyPr>
          <a:lstStyle/>
          <a:p>
            <a:r>
              <a:rPr lang="en-US" dirty="0"/>
              <a:t>Well, except for climatology maps and more details in Poster 128. </a:t>
            </a:r>
          </a:p>
        </p:txBody>
      </p:sp>
      <p:pic>
        <p:nvPicPr>
          <p:cNvPr id="3" name="Picture 2">
            <a:extLst>
              <a:ext uri="{FF2B5EF4-FFF2-40B4-BE49-F238E27FC236}">
                <a16:creationId xmlns:a16="http://schemas.microsoft.com/office/drawing/2014/main" id="{47422989-7121-D110-22A8-36B1776CD9D1}"/>
              </a:ext>
            </a:extLst>
          </p:cNvPr>
          <p:cNvPicPr>
            <a:picLocks noChangeAspect="1"/>
          </p:cNvPicPr>
          <p:nvPr/>
        </p:nvPicPr>
        <p:blipFill>
          <a:blip r:embed="rId3"/>
          <a:stretch>
            <a:fillRect/>
          </a:stretch>
        </p:blipFill>
        <p:spPr>
          <a:xfrm>
            <a:off x="3834581" y="-10288"/>
            <a:ext cx="8276302" cy="6815106"/>
          </a:xfrm>
          <a:prstGeom prst="rect">
            <a:avLst/>
          </a:prstGeom>
        </p:spPr>
      </p:pic>
    </p:spTree>
    <p:extLst>
      <p:ext uri="{BB962C8B-B14F-4D97-AF65-F5344CB8AC3E}">
        <p14:creationId xmlns:p14="http://schemas.microsoft.com/office/powerpoint/2010/main" val="1273106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D6114CD-8EEC-C83B-5577-35EB17EA3D4F}"/>
              </a:ext>
            </a:extLst>
          </p:cNvPr>
          <p:cNvPicPr>
            <a:picLocks noChangeAspect="1"/>
          </p:cNvPicPr>
          <p:nvPr/>
        </p:nvPicPr>
        <p:blipFill rotWithShape="1">
          <a:blip r:embed="rId2"/>
          <a:srcRect l="18954" t="11747" r="18884" b="10638"/>
          <a:stretch/>
        </p:blipFill>
        <p:spPr>
          <a:xfrm>
            <a:off x="7159360" y="967664"/>
            <a:ext cx="5787105" cy="4064521"/>
          </a:xfrm>
          <a:prstGeom prst="rect">
            <a:avLst/>
          </a:prstGeom>
        </p:spPr>
      </p:pic>
      <p:sp>
        <p:nvSpPr>
          <p:cNvPr id="9" name="TextBox 8">
            <a:extLst>
              <a:ext uri="{FF2B5EF4-FFF2-40B4-BE49-F238E27FC236}">
                <a16:creationId xmlns:a16="http://schemas.microsoft.com/office/drawing/2014/main" id="{96D6EE58-F155-1A3D-05DB-3A3627E9EE79}"/>
              </a:ext>
            </a:extLst>
          </p:cNvPr>
          <p:cNvSpPr txBox="1"/>
          <p:nvPr/>
        </p:nvSpPr>
        <p:spPr>
          <a:xfrm>
            <a:off x="9602731" y="3779307"/>
            <a:ext cx="662152" cy="369332"/>
          </a:xfrm>
          <a:prstGeom prst="rect">
            <a:avLst/>
          </a:prstGeom>
          <a:solidFill>
            <a:schemeClr val="bg1">
              <a:alpha val="10244"/>
            </a:schemeClr>
          </a:solidFill>
        </p:spPr>
        <p:txBody>
          <a:bodyPr wrap="square" rtlCol="0">
            <a:spAutoFit/>
          </a:bodyPr>
          <a:lstStyle/>
          <a:p>
            <a:r>
              <a:rPr lang="en-US" b="1" dirty="0">
                <a:solidFill>
                  <a:srgbClr val="FF0000"/>
                </a:solidFill>
              </a:rPr>
              <a:t>Hail</a:t>
            </a:r>
          </a:p>
        </p:txBody>
      </p:sp>
      <p:sp>
        <p:nvSpPr>
          <p:cNvPr id="11" name="Right Arrow 10">
            <a:extLst>
              <a:ext uri="{FF2B5EF4-FFF2-40B4-BE49-F238E27FC236}">
                <a16:creationId xmlns:a16="http://schemas.microsoft.com/office/drawing/2014/main" id="{DC254366-5098-22FC-C0B2-E646A8C1846B}"/>
              </a:ext>
            </a:extLst>
          </p:cNvPr>
          <p:cNvSpPr/>
          <p:nvPr/>
        </p:nvSpPr>
        <p:spPr>
          <a:xfrm rot="20740540">
            <a:off x="10096717" y="3779307"/>
            <a:ext cx="346842" cy="18466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extLst>
              <a:ext uri="{FF2B5EF4-FFF2-40B4-BE49-F238E27FC236}">
                <a16:creationId xmlns:a16="http://schemas.microsoft.com/office/drawing/2014/main" id="{BF9C2D9F-2221-639E-DDB0-C28F6922AEDC}"/>
              </a:ext>
            </a:extLst>
          </p:cNvPr>
          <p:cNvSpPr/>
          <p:nvPr/>
        </p:nvSpPr>
        <p:spPr>
          <a:xfrm rot="746427">
            <a:off x="10156408" y="4106138"/>
            <a:ext cx="1071818" cy="150797"/>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8F54EBD3-908B-0719-9E73-114DFF9D8C02}"/>
              </a:ext>
            </a:extLst>
          </p:cNvPr>
          <p:cNvSpPr/>
          <p:nvPr/>
        </p:nvSpPr>
        <p:spPr>
          <a:xfrm rot="14474448">
            <a:off x="9408387" y="3590205"/>
            <a:ext cx="346842" cy="184666"/>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910031C-20AC-DBB9-9F4F-BD554C245E23}"/>
              </a:ext>
            </a:extLst>
          </p:cNvPr>
          <p:cNvSpPr txBox="1"/>
          <p:nvPr/>
        </p:nvSpPr>
        <p:spPr>
          <a:xfrm>
            <a:off x="10556393" y="2559906"/>
            <a:ext cx="945931" cy="369332"/>
          </a:xfrm>
          <a:prstGeom prst="rect">
            <a:avLst/>
          </a:prstGeom>
          <a:solidFill>
            <a:schemeClr val="bg1">
              <a:alpha val="40000"/>
            </a:schemeClr>
          </a:solidFill>
        </p:spPr>
        <p:txBody>
          <a:bodyPr wrap="square" rtlCol="0">
            <a:spAutoFit/>
          </a:bodyPr>
          <a:lstStyle/>
          <a:p>
            <a:r>
              <a:rPr lang="en-US" b="1" dirty="0">
                <a:solidFill>
                  <a:srgbClr val="0432FF"/>
                </a:solidFill>
              </a:rPr>
              <a:t>Graupel</a:t>
            </a:r>
          </a:p>
        </p:txBody>
      </p:sp>
      <p:sp>
        <p:nvSpPr>
          <p:cNvPr id="17" name="TextBox 16">
            <a:extLst>
              <a:ext uri="{FF2B5EF4-FFF2-40B4-BE49-F238E27FC236}">
                <a16:creationId xmlns:a16="http://schemas.microsoft.com/office/drawing/2014/main" id="{8F6AA9C9-BFCC-40F5-D6F8-D206C9321AD0}"/>
              </a:ext>
            </a:extLst>
          </p:cNvPr>
          <p:cNvSpPr txBox="1"/>
          <p:nvPr/>
        </p:nvSpPr>
        <p:spPr>
          <a:xfrm>
            <a:off x="9581808" y="1312018"/>
            <a:ext cx="1541374" cy="369332"/>
          </a:xfrm>
          <a:prstGeom prst="rect">
            <a:avLst/>
          </a:prstGeom>
          <a:solidFill>
            <a:schemeClr val="bg1">
              <a:alpha val="20000"/>
            </a:schemeClr>
          </a:solidFill>
        </p:spPr>
        <p:txBody>
          <a:bodyPr wrap="square" rtlCol="0">
            <a:spAutoFit/>
          </a:bodyPr>
          <a:lstStyle/>
          <a:p>
            <a:r>
              <a:rPr lang="en-US" b="1" dirty="0">
                <a:solidFill>
                  <a:srgbClr val="00FA00"/>
                </a:solidFill>
              </a:rPr>
              <a:t>Snow / Rain</a:t>
            </a:r>
          </a:p>
        </p:txBody>
      </p:sp>
      <p:pic>
        <p:nvPicPr>
          <p:cNvPr id="4" name="Picture 3" descr="Graphical user interface, PowerPoint&#10;&#10;Description automatically generated with medium confidence">
            <a:extLst>
              <a:ext uri="{FF2B5EF4-FFF2-40B4-BE49-F238E27FC236}">
                <a16:creationId xmlns:a16="http://schemas.microsoft.com/office/drawing/2014/main" id="{2B9DFABF-508D-7B54-1311-F315B93897D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399" y="967664"/>
            <a:ext cx="7472543" cy="3860814"/>
          </a:xfrm>
          <a:prstGeom prst="rect">
            <a:avLst/>
          </a:prstGeom>
        </p:spPr>
      </p:pic>
      <p:sp>
        <p:nvSpPr>
          <p:cNvPr id="12" name="Right Arrow 11">
            <a:extLst>
              <a:ext uri="{FF2B5EF4-FFF2-40B4-BE49-F238E27FC236}">
                <a16:creationId xmlns:a16="http://schemas.microsoft.com/office/drawing/2014/main" id="{AD151AE8-A803-F66C-AC5F-FE7A2F589220}"/>
              </a:ext>
            </a:extLst>
          </p:cNvPr>
          <p:cNvSpPr/>
          <p:nvPr/>
        </p:nvSpPr>
        <p:spPr>
          <a:xfrm>
            <a:off x="7076188" y="2555005"/>
            <a:ext cx="847216" cy="4138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0951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466</TotalTime>
  <Words>1810</Words>
  <Application>Microsoft Macintosh PowerPoint</Application>
  <PresentationFormat>Widescreen</PresentationFormat>
  <Paragraphs>193</Paragraphs>
  <Slides>18</Slides>
  <Notes>11</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Retrieving Hydrometeor Information from GMI Brightness Temperatures</vt:lpstr>
      <vt:lpstr>Objectives</vt:lpstr>
      <vt:lpstr>Example case – MCS in Iowa-Nebraska</vt:lpstr>
      <vt:lpstr>Building the TB-HID Lookup Tables</vt:lpstr>
      <vt:lpstr>Building the TB-HID Lookup Tables – 1D Histograms</vt:lpstr>
      <vt:lpstr>Building the TB-HID Lookup Tables – 2D Histograms</vt:lpstr>
      <vt:lpstr>Building the TB-HID Lookup Tables – 2D Histograms</vt:lpstr>
      <vt:lpstr>Extrapolate to Fill Out the 2D Lookup Tables</vt:lpstr>
      <vt:lpstr>Checking TBs That Are Not Represented in Training Sample</vt:lpstr>
      <vt:lpstr>Checking TBs That Are Not Represented in Training Sample</vt:lpstr>
      <vt:lpstr>Checking TBs That Are Not Represented in Training Sample</vt:lpstr>
      <vt:lpstr>Checking TBs That Are Not Represented in Training Sample</vt:lpstr>
      <vt:lpstr>Checking TBs That Are Not Represented in Training Sample</vt:lpstr>
      <vt:lpstr>Checking TBs That Are Not Represented in Training Sample</vt:lpstr>
      <vt:lpstr>Verification</vt:lpstr>
      <vt:lpstr>Future Considerations</vt:lpstr>
      <vt:lpstr>That’s All, Folks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Something Or The Other Involving GPM And Hydrometeor Type</dc:title>
  <dc:creator>Cecil, Daniel J. (MSFC-ST11)</dc:creator>
  <cp:lastModifiedBy>Cecil, Daniel J. (MSFC-ST11)</cp:lastModifiedBy>
  <cp:revision>30</cp:revision>
  <dcterms:created xsi:type="dcterms:W3CDTF">2023-08-31T20:24:28Z</dcterms:created>
  <dcterms:modified xsi:type="dcterms:W3CDTF">2023-09-01T18:36:11Z</dcterms:modified>
</cp:coreProperties>
</file>