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5" r:id="rId5"/>
  </p:sldMasterIdLst>
  <p:notesMasterIdLst>
    <p:notesMasterId r:id="rId24"/>
  </p:notesMasterIdLst>
  <p:handoutMasterIdLst>
    <p:handoutMasterId r:id="rId25"/>
  </p:handoutMasterIdLst>
  <p:sldIdLst>
    <p:sldId id="429" r:id="rId6"/>
    <p:sldId id="421" r:id="rId7"/>
    <p:sldId id="422" r:id="rId8"/>
    <p:sldId id="619" r:id="rId9"/>
    <p:sldId id="440" r:id="rId10"/>
    <p:sldId id="664" r:id="rId11"/>
    <p:sldId id="655" r:id="rId12"/>
    <p:sldId id="638" r:id="rId13"/>
    <p:sldId id="656" r:id="rId14"/>
    <p:sldId id="592" r:id="rId15"/>
    <p:sldId id="662" r:id="rId16"/>
    <p:sldId id="657" r:id="rId17"/>
    <p:sldId id="658" r:id="rId18"/>
    <p:sldId id="663" r:id="rId19"/>
    <p:sldId id="380" r:id="rId20"/>
    <p:sldId id="633" r:id="rId21"/>
    <p:sldId id="643" r:id="rId22"/>
    <p:sldId id="660" r:id="rId2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78BB1D-F7F1-3731-511E-5037E3E1408B}" name="Ernst, Rebecca (LARC-A3)[Consolidated Program Support Services]" initials="ER(APSS" userId="S::rernst2@ndc.nasa.gov::e5b627c0-3c5f-4a32-a584-cad1f82b39c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th, Theresa C. (LARC-A3)[TEAMS3]" initials="FTC(A" lastIdx="1" clrIdx="0">
    <p:extLst>
      <p:ext uri="{19B8F6BF-5375-455C-9EA6-DF929625EA0E}">
        <p15:presenceInfo xmlns:p15="http://schemas.microsoft.com/office/powerpoint/2012/main" userId="S::tfirth@ndc.nasa.gov::8a038681-0486-4018-85bb-88f411c1f7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E00"/>
    <a:srgbClr val="3333CC"/>
    <a:srgbClr val="2D8B75"/>
    <a:srgbClr val="FFFF99"/>
    <a:srgbClr val="008400"/>
    <a:srgbClr val="002A00"/>
    <a:srgbClr val="92BBFA"/>
    <a:srgbClr val="FF33CC"/>
    <a:srgbClr val="4BACC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681" autoAdjust="0"/>
    <p:restoredTop sz="90352" autoAdjust="0"/>
  </p:normalViewPr>
  <p:slideViewPr>
    <p:cSldViewPr snapToGrid="0">
      <p:cViewPr varScale="1">
        <p:scale>
          <a:sx n="60" d="100"/>
          <a:sy n="60" d="100"/>
        </p:scale>
        <p:origin x="920" y="52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2448"/>
    </p:cViewPr>
  </p:sorter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9/1/2023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9/1/2023</a:t>
            </a:fld>
            <a:endParaRPr lang="en-US" alt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ites/default/files/thumbnails/image/space_food_types_s93-32499.jpe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same images used in FY23 mid-year review presentation (3/6/2023)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2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2021-2944-​TX06</a:t>
            </a:r>
            <a:r>
              <a:rPr lang="en-US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Safe, Acceptable, and Nutritious Food System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2021-2945-​TX06 </a:t>
            </a:r>
            <a:r>
              <a:rPr lang="en-US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Food Resources Requirements and Efficiency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2021-3616-​TX11 </a:t>
            </a:r>
            <a:r>
              <a:rPr lang="en-US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Low-Hydration Food for Exploration Missions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99977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2021-2896-​TX06 </a:t>
            </a:r>
            <a:r>
              <a:rPr lang="en-US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Highly reliable, closed-loop-forward carbon dioxide removal systems</a:t>
            </a: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2021-3579-​TX07 </a:t>
            </a:r>
            <a:r>
              <a:rPr lang="en-US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ISRU from waste materials - plastics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Summary of the CO2-Based Manufacturing task objectives: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1) CO2-Based Manufacturing: Perform an initial integration of the developed CO2 conversion, bioreactor, engineered organism and purification systems to both demonstrate the validity of the concept, and to identify needs/challenges for prototype development.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CO2-Based Manufacturing: Develop “space-ready” engineered microorganism(s) capable of making a targeted mission product (carbonic anhydrase), and test with an improved production and product harvesting system that is compatible with spacecraft environments during lunar and Mars missions.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CO2-Based Manufacturing: Develop use case scenarios for this overall approach, identify needed future areas of research and development, and provide recommendations for forward work.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69311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32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For OGA:  not in actual partnership yet but we benefit from advances made by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DARPA/DOD/Space Force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Biofoundries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In-Space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Biomanufacturing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MS PGothic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BRICS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MS PGothic" charset="0"/>
              </a:rPr>
              <a:t>Living Structural Materials</a:t>
            </a:r>
          </a:p>
          <a:p>
            <a:pPr fontAlgn="auto">
              <a:spcAft>
                <a:spcPts val="0"/>
              </a:spcAft>
            </a:pPr>
            <a:r>
              <a:rPr lang="en-US" sz="1200" dirty="0"/>
              <a:t> and the new BIOMADE</a:t>
            </a:r>
            <a:r>
              <a:rPr lang="en-US" sz="1200" baseline="0" dirty="0"/>
              <a:t> consortium</a:t>
            </a:r>
          </a:p>
          <a:p>
            <a:pPr fontAlgn="auto">
              <a:spcAft>
                <a:spcPts val="0"/>
              </a:spcAft>
            </a:pPr>
            <a:r>
              <a:rPr lang="en-US" sz="1200" dirty="0"/>
              <a:t>Cooperative agreement with Dr. Matthew </a:t>
            </a:r>
            <a:r>
              <a:rPr lang="en-US" sz="1200" dirty="0" err="1"/>
              <a:t>Kanan</a:t>
            </a:r>
            <a:r>
              <a:rPr lang="en-US" sz="1200" dirty="0"/>
              <a:t> at Stanford University – Developing electrochemical CO</a:t>
            </a:r>
            <a:r>
              <a:rPr lang="en-US" sz="1200" baseline="-25000" dirty="0"/>
              <a:t>2</a:t>
            </a:r>
            <a:r>
              <a:rPr lang="en-US" sz="1200" dirty="0"/>
              <a:t> conversion technology to produce microbial substrates – obtaining record efficiencies. </a:t>
            </a:r>
          </a:p>
          <a:p>
            <a:pPr fontAlgn="auto">
              <a:spcAft>
                <a:spcPts val="0"/>
              </a:spcAft>
            </a:pPr>
            <a:r>
              <a:rPr lang="en-US" sz="1200" dirty="0"/>
              <a:t>Space Technology Research Institute CUBES – Center for the Utilization of Biological Engineering for Space – Developing ISRU-based </a:t>
            </a:r>
            <a:r>
              <a:rPr lang="en-US" sz="1200" dirty="0" err="1"/>
              <a:t>biomanufacturing</a:t>
            </a:r>
            <a:r>
              <a:rPr lang="en-US" sz="1200" dirty="0"/>
              <a:t> systems for Mars surface missions.</a:t>
            </a:r>
          </a:p>
          <a:p>
            <a:pPr fontAlgn="auto">
              <a:spcAft>
                <a:spcPts val="0"/>
              </a:spcAft>
            </a:pPr>
            <a:r>
              <a:rPr lang="en-US" sz="1200" dirty="0"/>
              <a:t>NASA CO</a:t>
            </a:r>
            <a:r>
              <a:rPr lang="en-US" sz="1200" baseline="-25000" dirty="0"/>
              <a:t>2</a:t>
            </a:r>
            <a:r>
              <a:rPr lang="en-US" sz="1200" dirty="0"/>
              <a:t> Conversion Challenge – Contestants challenged to convert CO</a:t>
            </a:r>
            <a:r>
              <a:rPr lang="en-US" sz="1200" baseline="-25000" dirty="0"/>
              <a:t>2</a:t>
            </a:r>
            <a:r>
              <a:rPr lang="en-US" sz="1200" dirty="0"/>
              <a:t> to preferred sugars using novel non-biological technologies to generate organic substrates to “feed” microbial </a:t>
            </a:r>
            <a:r>
              <a:rPr lang="en-US" sz="1200" dirty="0" err="1"/>
              <a:t>biomanufacturing</a:t>
            </a:r>
            <a:r>
              <a:rPr lang="en-US" sz="1200" dirty="0"/>
              <a:t>. Phase 1 and 2 now complete. </a:t>
            </a:r>
            <a:endParaRPr lang="en-US" sz="1200" dirty="0">
              <a:cs typeface="Calibri"/>
            </a:endParaRPr>
          </a:p>
          <a:p>
            <a:pPr fontAlgn="auto">
              <a:spcAft>
                <a:spcPts val="0"/>
              </a:spcAft>
            </a:pPr>
            <a:r>
              <a:rPr lang="en-US" sz="1200" dirty="0"/>
              <a:t>Commercial Vendors – Using external services to conduct preliminary work and equipment testing during laboratory shut-down. Includes ATUM (secretion chassis engineering), Claremont </a:t>
            </a:r>
            <a:r>
              <a:rPr lang="en-US" sz="1200" dirty="0" err="1"/>
              <a:t>BioSolutions</a:t>
            </a:r>
            <a:r>
              <a:rPr lang="en-US" sz="1200" dirty="0"/>
              <a:t> (cell lysis); </a:t>
            </a:r>
            <a:r>
              <a:rPr lang="en-US" sz="1200" dirty="0" err="1"/>
              <a:t>ThermoFisher</a:t>
            </a:r>
            <a:r>
              <a:rPr lang="en-US" sz="1200" dirty="0"/>
              <a:t> (centrifuge); </a:t>
            </a:r>
            <a:r>
              <a:rPr lang="en-US" sz="1200" dirty="0" err="1"/>
              <a:t>Cytiva</a:t>
            </a:r>
            <a:r>
              <a:rPr lang="en-US" sz="1200" dirty="0"/>
              <a:t> (biomass concentration).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35DC44-EE91-4CBE-8993-44A171B550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415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58802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67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Pasteurization in 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Galley Rack Food Warmer (GRFW)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– initial discussion and examination of test data makes this a potential option.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Shuttle era food </a:t>
            </a:r>
            <a:r>
              <a:rPr lang="en-US" sz="2800" dirty="0">
                <a:hlinkClick r:id="rId3"/>
              </a:rPr>
              <a:t>space_food_types_s93-32499.jpeg (4078×4086) (nasa.gov)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Spoilage/pathogen detection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E-nose  </a:t>
            </a:r>
            <a:r>
              <a:rPr lang="en-US" sz="1600" dirty="0">
                <a:latin typeface="+mn-lt"/>
                <a:ea typeface="MS Mincho" panose="02020609040205080304" pitchFamily="49" charset="-128"/>
              </a:rPr>
              <a:t>Began investigations using ARC-based E-Nose technology for rapid in situ detection of volatiles associated with microbial contamination. Potential platform system for wider use.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>
              <a:latin typeface="+mn-lt"/>
              <a:ea typeface="MS Mincho" panose="02020609040205080304" pitchFamily="49" charset="-128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latin typeface="+mn-lt"/>
                <a:ea typeface="MS Mincho" panose="02020609040205080304" pitchFamily="49" charset="-128"/>
              </a:rPr>
              <a:t>Image credit: https://astronautfoods.com/blogs/news/space-food-101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7379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7543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3771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841262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Chart purpose: show TRL/SRL/MRL advancement over the project lifecycle</a:t>
            </a:r>
            <a:r>
              <a:rPr lang="en-US" baseline="0"/>
              <a:t> </a:t>
            </a:r>
            <a:r>
              <a:rPr lang="en-US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419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38748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43772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FF0000"/>
                </a:solidFill>
              </a:rPr>
              <a:t>Summary of the EPO activities (papers, conferences, outreach events) participated in over the last 6 months and the forward outlook for 6 months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297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02601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(Light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42007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942007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22714"/>
            <a:ext cx="10515600" cy="76797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352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3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39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2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214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7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9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729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29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FY23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4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2084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46" r:id="rId10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0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3" Type="http://schemas.openxmlformats.org/officeDocument/2006/relationships/image" Target="../media/image16.png"/><Relationship Id="rId21" Type="http://schemas.openxmlformats.org/officeDocument/2006/relationships/image" Target="../media/image33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jpe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4" Type="http://schemas.microsoft.com/office/2007/relationships/hdphoto" Target="../media/hdphoto3.wdp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2.png"/><Relationship Id="rId3" Type="http://schemas.openxmlformats.org/officeDocument/2006/relationships/image" Target="../media/image34.emf"/><Relationship Id="rId7" Type="http://schemas.openxmlformats.org/officeDocument/2006/relationships/image" Target="../media/image38.png"/><Relationship Id="rId12" Type="http://schemas.microsoft.com/office/2007/relationships/hdphoto" Target="../media/hdphoto5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microsoft.com/office/2007/relationships/hdphoto" Target="../media/hdphoto4.wdp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microsoft.com/office/2007/relationships/hdphoto" Target="../media/hdphoto6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18" Type="http://schemas.openxmlformats.org/officeDocument/2006/relationships/hyperlink" Target="https://twitter.com/ISS_Research/status/1611129015682891777" TargetMode="External"/><Relationship Id="rId3" Type="http://schemas.microsoft.com/office/2007/relationships/hdphoto" Target="../media/hdphoto8.wdp"/><Relationship Id="rId7" Type="http://schemas.microsoft.com/office/2007/relationships/hdphoto" Target="../media/hdphoto10.wdp"/><Relationship Id="rId12" Type="http://schemas.openxmlformats.org/officeDocument/2006/relationships/image" Target="../media/image54.png"/><Relationship Id="rId17" Type="http://schemas.openxmlformats.org/officeDocument/2006/relationships/hyperlink" Target="https://www.nasa.gov/mission_pages/station/research/news/space-station-science-highlights-02jan23" TargetMode="External"/><Relationship Id="rId2" Type="http://schemas.openxmlformats.org/officeDocument/2006/relationships/image" Target="../media/image48.png"/><Relationship Id="rId16" Type="http://schemas.microsoft.com/office/2007/relationships/hdphoto" Target="../media/hdphoto13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3.png"/><Relationship Id="rId5" Type="http://schemas.microsoft.com/office/2007/relationships/hdphoto" Target="../media/hdphoto9.wdp"/><Relationship Id="rId15" Type="http://schemas.openxmlformats.org/officeDocument/2006/relationships/image" Target="../media/image56.png"/><Relationship Id="rId10" Type="http://schemas.microsoft.com/office/2007/relationships/hdphoto" Target="../media/hdphoto11.wdp"/><Relationship Id="rId19" Type="http://schemas.openxmlformats.org/officeDocument/2006/relationships/image" Target="../media/image15.png"/><Relationship Id="rId4" Type="http://schemas.openxmlformats.org/officeDocument/2006/relationships/image" Target="../media/image49.png"/><Relationship Id="rId9" Type="http://schemas.openxmlformats.org/officeDocument/2006/relationships/image" Target="../media/image52.png"/><Relationship Id="rId14" Type="http://schemas.microsoft.com/office/2007/relationships/hdphoto" Target="../media/hdphoto12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5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jpeg"/><Relationship Id="rId4" Type="http://schemas.openxmlformats.org/officeDocument/2006/relationships/image" Target="../media/image57.png"/><Relationship Id="rId9" Type="http://schemas.openxmlformats.org/officeDocument/2006/relationships/image" Target="../media/image6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5.png"/><Relationship Id="rId5" Type="http://schemas.openxmlformats.org/officeDocument/2006/relationships/hyperlink" Target="https://www.nasa.gov/feature/ames/e-nose" TargetMode="External"/><Relationship Id="rId4" Type="http://schemas.openxmlformats.org/officeDocument/2006/relationships/image" Target="../media/image6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8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7.JPG"/><Relationship Id="rId5" Type="http://schemas.openxmlformats.org/officeDocument/2006/relationships/image" Target="../media/image6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www.nasa.gov/ames/bionutrients" TargetMode="External"/><Relationship Id="rId7" Type="http://schemas.openxmlformats.org/officeDocument/2006/relationships/hyperlink" Target="https://twitter.com/ISS_Research/status/162589428912030105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twitter.com/ISS_Research/status/1654140323680096258" TargetMode="External"/><Relationship Id="rId5" Type="http://schemas.openxmlformats.org/officeDocument/2006/relationships/hyperlink" Target="https://www.nasa.gov/mission_pages/station/research/news/space-station-science-highlights-02jan23" TargetMode="External"/><Relationship Id="rId4" Type="http://schemas.openxmlformats.org/officeDocument/2006/relationships/hyperlink" Target="https://www.nasa.gov/mission_pages/station/research/experiments/explorer/Investigation.html?#id=852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515550"/>
            <a:ext cx="11756788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631" y="6144388"/>
            <a:ext cx="8468436" cy="73866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Frances Donovan</a:t>
            </a:r>
            <a:r>
              <a:rPr lang="en-US" sz="140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| Hami Ray | FY23 Synthetic Biology Project Annual Review Presentation |   </a:t>
            </a:r>
            <a:r>
              <a:rPr lang="en-US" sz="1400" dirty="0">
                <a:latin typeface="Helvetica Neue" charset="0"/>
                <a:ea typeface="Helvetica Neue" charset="0"/>
                <a:cs typeface="Helvetica Neue" charset="0"/>
              </a:rPr>
              <a:t>09.20.23</a:t>
            </a:r>
          </a:p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Name/Email POC: Frances.M.Donovan@NASA.gov</a:t>
            </a:r>
          </a:p>
          <a:p>
            <a:endParaRPr lang="en-US" sz="1400" dirty="0">
              <a:solidFill>
                <a:prstClr val="white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82F76B-3B7D-FB44-936B-33575184C1DA}"/>
              </a:ext>
            </a:extLst>
          </p:cNvPr>
          <p:cNvSpPr txBox="1"/>
          <p:nvPr/>
        </p:nvSpPr>
        <p:spPr>
          <a:xfrm>
            <a:off x="1191802" y="-5959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06399-DCB0-484E-8156-7D756C0A20A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750" y="2711937"/>
            <a:ext cx="1639455" cy="1639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4965A1-81FE-D248-9C32-FE9A7B8A815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8350" y="4023644"/>
            <a:ext cx="1005840" cy="10058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B40208-4051-A340-8989-4E51995546C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993" y="990600"/>
            <a:ext cx="1946564" cy="19465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5CCA2C-8794-FE44-A7C2-2D549274604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4419" y="3264344"/>
            <a:ext cx="1645920" cy="1645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56C682-F2EF-9C41-8E25-E7C9079D60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996" y="838199"/>
            <a:ext cx="1280160" cy="12801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3169" y="914400"/>
            <a:ext cx="2165976" cy="2069490"/>
          </a:xfrm>
          <a:prstGeom prst="ellipse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5559030" y="3971309"/>
            <a:ext cx="1717589" cy="1373578"/>
            <a:chOff x="12728075" y="1098597"/>
            <a:chExt cx="1926043" cy="1485996"/>
          </a:xfrm>
        </p:grpSpPr>
        <p:sp>
          <p:nvSpPr>
            <p:cNvPr id="23" name="Oval 22"/>
            <p:cNvSpPr/>
            <p:nvPr/>
          </p:nvSpPr>
          <p:spPr>
            <a:xfrm>
              <a:off x="13008429" y="1153886"/>
              <a:ext cx="1121228" cy="10668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0" cstate="hq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28918" b="85821" l="14101" r="8949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2728075" y="1098597"/>
              <a:ext cx="1926043" cy="1485996"/>
            </a:xfrm>
            <a:prstGeom prst="ellipse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ABD0F1C-FDEE-4992-89E9-FC90E272411B}"/>
              </a:ext>
            </a:extLst>
          </p:cNvPr>
          <p:cNvGrpSpPr/>
          <p:nvPr/>
        </p:nvGrpSpPr>
        <p:grpSpPr>
          <a:xfrm>
            <a:off x="8687656" y="1426333"/>
            <a:ext cx="1572768" cy="1572768"/>
            <a:chOff x="9672761" y="4890502"/>
            <a:chExt cx="1758438" cy="1666601"/>
          </a:xfrm>
        </p:grpSpPr>
        <p:pic>
          <p:nvPicPr>
            <p:cNvPr id="18" name="Picture 17" descr="A picture containing text, stacked&#10;&#10;Description automatically generated">
              <a:extLst>
                <a:ext uri="{FF2B5EF4-FFF2-40B4-BE49-F238E27FC236}">
                  <a16:creationId xmlns:a16="http://schemas.microsoft.com/office/drawing/2014/main" id="{DC21F224-062F-4858-AB5A-43FD4D004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9718679" y="4844584"/>
              <a:ext cx="1666601" cy="1758438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7976807-61B7-4C0C-9AC3-0D27297D54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01471" y="5023759"/>
              <a:ext cx="901015" cy="486620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62835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743" y="0"/>
            <a:ext cx="992651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</a:t>
            </a:r>
            <a:r>
              <a:rPr lang="en-US" sz="36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Element</a:t>
            </a:r>
            <a:br>
              <a:rPr lang="en-US" sz="36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6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Technology Goals &amp; Project Objectives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11790363" y="6629400"/>
            <a:ext cx="401637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2</a:t>
            </a:fld>
            <a:endParaRPr lang="uk-U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655912"/>
              </p:ext>
            </p:extLst>
          </p:nvPr>
        </p:nvGraphicFramePr>
        <p:xfrm>
          <a:off x="661935" y="3179123"/>
          <a:ext cx="10946422" cy="1525278"/>
        </p:xfrm>
        <a:graphic>
          <a:graphicData uri="http://schemas.openxmlformats.org/drawingml/2006/table">
            <a:tbl>
              <a:tblPr/>
              <a:tblGrid>
                <a:gridCol w="1629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16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215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a platform technology for safe, on-demand microbial production of nutrients during missions. </a:t>
                      </a:r>
                      <a:endParaRPr lang="en-US" sz="1400" b="0" i="0" u="none" strike="noStrike" kern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085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Demonstrate hardware and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microbes in space and use results to guide this technology development effort.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#3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in-space implementation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requirements and methods for initial deployment.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798659"/>
              </p:ext>
            </p:extLst>
          </p:nvPr>
        </p:nvGraphicFramePr>
        <p:xfrm>
          <a:off x="661935" y="4854526"/>
          <a:ext cx="10946422" cy="1718703"/>
        </p:xfrm>
        <a:graphic>
          <a:graphicData uri="http://schemas.openxmlformats.org/drawingml/2006/table">
            <a:tbl>
              <a:tblPr/>
              <a:tblGrid>
                <a:gridCol w="1548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9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638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</a:t>
                      </a: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Conduct 5-year test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to verify concept and create space-adapted hosts for future tests.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17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space-ready low mass/volume storage and growth system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and verify a food safety plan for implementation.  </a:t>
                      </a:r>
                      <a:r>
                        <a:rPr lang="en-US" sz="1400" kern="12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en-US" sz="1400" kern="12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19457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63D3A28-1CD9-D8A3-7452-5D6528599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675835"/>
              </p:ext>
            </p:extLst>
          </p:nvPr>
        </p:nvGraphicFramePr>
        <p:xfrm>
          <a:off x="661935" y="1231220"/>
          <a:ext cx="10946423" cy="1777365"/>
        </p:xfrm>
        <a:graphic>
          <a:graphicData uri="http://schemas.openxmlformats.org/drawingml/2006/table">
            <a:tbl>
              <a:tblPr/>
              <a:tblGrid>
                <a:gridCol w="137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70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558">
                  <a:extLst>
                    <a:ext uri="{9D8B030D-6E8A-4147-A177-3AD203B41FA5}">
                      <a16:colId xmlns:a16="http://schemas.microsoft.com/office/drawing/2014/main" val="809043977"/>
                    </a:ext>
                  </a:extLst>
                </a:gridCol>
              </a:tblGrid>
              <a:tr h="290616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Development 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3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Demonstrate in-mission microbial food production (yeast, yogurt/kefir) to provide fresh nutrients, probiotics, and with genetic engineering, delivery of therapeutics.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Advanced habitation systems. </a:t>
                      </a: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TX06,  Gap id # 800, 784, 1013</a:t>
                      </a:r>
                      <a:endParaRPr lang="en-US" sz="1400" b="0" i="0" u="none" strike="noStrike" kern="1200">
                        <a:solidFill>
                          <a:srgbClr val="002A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3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Demonstrate food production from a fully dehydrated, low mass/volume/complexity system with up to 5 years ambient shelf life. 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Advanced habitation systems.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TX06, 2021-3616-​TX11, Gap id # 1171</a:t>
                      </a:r>
                      <a:endParaRPr lang="en-US" sz="1400" b="0" i="0" u="none" strike="noStrike" kern="1200" dirty="0">
                        <a:solidFill>
                          <a:srgbClr val="002A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78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971" y="313664"/>
            <a:ext cx="9100569" cy="584775"/>
          </a:xfr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</a:t>
            </a:r>
            <a:r>
              <a:rPr lang="en-US" sz="3200" b="1" baseline="-2500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-Based Manufacturing Goals &amp; Objectives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11790363" y="6629400"/>
            <a:ext cx="401637" cy="228600"/>
          </a:xfrm>
        </p:spPr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3</a:t>
            </a:fld>
            <a:endParaRPr lang="uk-UA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185750"/>
              </p:ext>
            </p:extLst>
          </p:nvPr>
        </p:nvGraphicFramePr>
        <p:xfrm>
          <a:off x="785531" y="4408470"/>
          <a:ext cx="10906861" cy="2088255"/>
        </p:xfrm>
        <a:graphic>
          <a:graphicData uri="http://schemas.openxmlformats.org/drawingml/2006/table">
            <a:tbl>
              <a:tblPr/>
              <a:tblGrid>
                <a:gridCol w="1495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1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63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</a:t>
                      </a:r>
                      <a:r>
                        <a:rPr lang="en-US" sz="2000" b="1" baseline="-2500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-Based Manufacturing </a:t>
                      </a: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Objectives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300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 an initial integration of the developed CO2 conversion, bioreactor, engineered organism and purification systems to both demonstrate the validity of the concept, and to identify needs/challenges for prototype development.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894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“space-ready” engineered microorganism(s) capable of making a targeted mission product (carbonic anhydrase), and test with an improved production and product harvesting system.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550432"/>
                  </a:ext>
                </a:extLst>
              </a:tr>
              <a:tr h="470894"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#3</a:t>
                      </a:r>
                    </a:p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use case scenarios for this overall approach, identify needed future areas of research and development, and provide recommendations for forward work.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52088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973185"/>
              </p:ext>
            </p:extLst>
          </p:nvPr>
        </p:nvGraphicFramePr>
        <p:xfrm>
          <a:off x="785531" y="2905541"/>
          <a:ext cx="10946423" cy="1420501"/>
        </p:xfrm>
        <a:graphic>
          <a:graphicData uri="http://schemas.openxmlformats.org/drawingml/2006/table">
            <a:tbl>
              <a:tblPr/>
              <a:tblGrid>
                <a:gridCol w="1567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8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9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</a:t>
                      </a:r>
                      <a:r>
                        <a:rPr lang="en-US" sz="2000" b="1" baseline="-2500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2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-Based Manufacturing </a:t>
                      </a: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microbiological techniques using ISRU to widely broaden In Space Manufacturing capabilities. </a:t>
                      </a:r>
                      <a:endParaRPr lang="en-US" sz="1400" b="0" i="0" u="none" strike="noStrike" kern="12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</a:t>
                      </a:r>
                      <a:r>
                        <a:rPr lang="en-US" sz="1400" b="1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#2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Provide technology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tests and </a:t>
                      </a:r>
                      <a:r>
                        <a:rPr lang="en-US" sz="14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trade studies demonstrating</a:t>
                      </a:r>
                      <a:r>
                        <a:rPr lang="en-US" sz="14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the technology’s potential impact on lunar and Mars surface missions.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186253" y="859967"/>
            <a:ext cx="7729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/>
              <a:t>Mark Settles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DD7FCE-4A4B-1A02-B612-E73F7D9ADD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159540"/>
              </p:ext>
            </p:extLst>
          </p:nvPr>
        </p:nvGraphicFramePr>
        <p:xfrm>
          <a:off x="785531" y="1274806"/>
          <a:ext cx="10946423" cy="1564005"/>
        </p:xfrm>
        <a:graphic>
          <a:graphicData uri="http://schemas.openxmlformats.org/drawingml/2006/table">
            <a:tbl>
              <a:tblPr/>
              <a:tblGrid>
                <a:gridCol w="137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53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9792">
                  <a:extLst>
                    <a:ext uri="{9D8B030D-6E8A-4147-A177-3AD203B41FA5}">
                      <a16:colId xmlns:a16="http://schemas.microsoft.com/office/drawing/2014/main" val="809043977"/>
                    </a:ext>
                  </a:extLst>
                </a:gridCol>
              </a:tblGrid>
              <a:tr h="215972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 Development Needs Addressed by Project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0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platform produces the enzyme Carbonic Anhydrase for use in Liquid Amines CO2 removal systems.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Advanced habitation systems. </a:t>
                      </a:r>
                      <a:r>
                        <a:rPr lang="en-US" sz="1400" b="0" i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TX06 1059, 353</a:t>
                      </a:r>
                      <a:endParaRPr lang="en-US" sz="1400" b="0" i="0" u="none" strike="noStrike" kern="1200">
                        <a:solidFill>
                          <a:srgbClr val="002A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35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b="1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MCO</a:t>
                      </a:r>
                    </a:p>
                  </a:txBody>
                  <a:tcPr anchor="ctr">
                    <a:lnL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platform can use CO2 derived carbon feedstocks for biomanufacturing of many products including plastics, binders, enzymes, nutrients.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0" i="0" u="none" strike="noStrike" kern="1200">
                          <a:solidFill>
                            <a:srgbClr val="002A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Exploration Destination systems. </a:t>
                      </a:r>
                      <a:r>
                        <a:rPr lang="en-US" sz="1400" b="0" i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TX07 gap # 589, 586</a:t>
                      </a:r>
                      <a:endParaRPr lang="en-US" sz="1400" b="0" i="0" u="none" strike="noStrike" kern="1200">
                        <a:solidFill>
                          <a:srgbClr val="002A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50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E76368-867B-4967-E529-69DDA0D9D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308308"/>
              </p:ext>
            </p:extLst>
          </p:nvPr>
        </p:nvGraphicFramePr>
        <p:xfrm>
          <a:off x="765110" y="4427132"/>
          <a:ext cx="10946423" cy="2088255"/>
        </p:xfrm>
        <a:graphic>
          <a:graphicData uri="http://schemas.openxmlformats.org/drawingml/2006/table">
            <a:tbl>
              <a:tblPr/>
              <a:tblGrid>
                <a:gridCol w="10946423">
                  <a:extLst>
                    <a:ext uri="{9D8B030D-6E8A-4147-A177-3AD203B41FA5}">
                      <a16:colId xmlns:a16="http://schemas.microsoft.com/office/drawing/2014/main" val="3457351017"/>
                    </a:ext>
                  </a:extLst>
                </a:gridCol>
              </a:tblGrid>
              <a:tr h="20882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707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159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ube 28"/>
          <p:cNvSpPr/>
          <p:nvPr/>
        </p:nvSpPr>
        <p:spPr>
          <a:xfrm>
            <a:off x="9176919" y="4792752"/>
            <a:ext cx="1645712" cy="428710"/>
          </a:xfrm>
          <a:prstGeom prst="cub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Q/A:  Paul  Milazzo/Leonard Lee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>
                <a:latin typeface="Helvetica" panose="020B0604020202020204" pitchFamily="34" charset="0"/>
                <a:cs typeface="Helvetica" panose="020B0604020202020204" pitchFamily="34" charset="0"/>
              </a:rPr>
              <a:pPr>
                <a:defRPr/>
              </a:pPr>
              <a:t>4</a:t>
            </a:fld>
            <a:endParaRPr lang="uk-UA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5" name="Picture 24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10" t="6226" r="5313" b="34605"/>
          <a:stretch/>
        </p:blipFill>
        <p:spPr bwMode="auto">
          <a:xfrm>
            <a:off x="536695" y="4698387"/>
            <a:ext cx="809361" cy="827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a14="http://schemas.microsoft.com/office/drawing/2010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v="urn:schemas-microsoft-com:mac:vml" xmlns:mc="http://schemas.openxmlformats.org/markup-compatibility/2006" xmlns:mo="http://schemas.microsoft.com/office/mac/office/2008/main" xmlns:wpc="http://schemas.microsoft.com/office/word/2010/wordprocessingCanvas" xmlns=""/>
            </a:ext>
          </a:extLst>
        </p:spPr>
      </p:pic>
      <p:pic>
        <p:nvPicPr>
          <p:cNvPr id="1029" name="Picture 5" descr="image001"/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6" r="10198" b="29133"/>
          <a:stretch/>
        </p:blipFill>
        <p:spPr bwMode="auto">
          <a:xfrm>
            <a:off x="536695" y="5529384"/>
            <a:ext cx="809361" cy="93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377732" y="5025509"/>
            <a:ext cx="122349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Frances Donovan, Ph.D. Project Manager, Principal Investigator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03697" y="6093754"/>
            <a:ext cx="94648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Marilyn Murakami Resource Manager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8199C6BB-F45F-4C76-ACCA-5D1ADE4C0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0170" y="5978809"/>
            <a:ext cx="1735842" cy="86792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B844E3-ACDA-33BC-63BC-1A5E5A8132A4}"/>
              </a:ext>
            </a:extLst>
          </p:cNvPr>
          <p:cNvSpPr txBox="1"/>
          <p:nvPr/>
        </p:nvSpPr>
        <p:spPr>
          <a:xfrm>
            <a:off x="-222750" y="4073912"/>
            <a:ext cx="366767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latin typeface="Arial"/>
                <a:ea typeface="MS PGothic"/>
                <a:cs typeface="Arial"/>
              </a:rPr>
              <a:t>Project Management</a:t>
            </a:r>
          </a:p>
          <a:p>
            <a:pPr algn="ctr"/>
            <a:r>
              <a:rPr lang="en-US" sz="1600" dirty="0">
                <a:latin typeface="Arial"/>
                <a:ea typeface="MS PGothic"/>
                <a:cs typeface="Arial"/>
              </a:rPr>
              <a:t>NASA Ames Research Center</a:t>
            </a:r>
            <a:endParaRPr lang="en-US" sz="1600" dirty="0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1C97B6E1-8926-23D8-4C54-62C4A9B98487}"/>
              </a:ext>
            </a:extLst>
          </p:cNvPr>
          <p:cNvCxnSpPr>
            <a:cxnSpLocks/>
            <a:endCxn id="34" idx="3"/>
          </p:cNvCxnSpPr>
          <p:nvPr/>
        </p:nvCxnSpPr>
        <p:spPr>
          <a:xfrm flipH="1" flipV="1">
            <a:off x="2753889" y="5588762"/>
            <a:ext cx="516281" cy="446105"/>
          </a:xfrm>
          <a:prstGeom prst="straightConnector1">
            <a:avLst/>
          </a:prstGeom>
          <a:ln w="12700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itle 1">
            <a:extLst>
              <a:ext uri="{FF2B5EF4-FFF2-40B4-BE49-F238E27FC236}">
                <a16:creationId xmlns:a16="http://schemas.microsoft.com/office/drawing/2014/main" id="{4CD75EDB-A0D2-4598-B87D-381DD320014C}"/>
              </a:ext>
            </a:extLst>
          </p:cNvPr>
          <p:cNvSpPr txBox="1">
            <a:spLocks/>
          </p:cNvSpPr>
          <p:nvPr/>
        </p:nvSpPr>
        <p:spPr>
          <a:xfrm>
            <a:off x="2214104" y="209215"/>
            <a:ext cx="9144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Team Members / Project Org Slide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D7B57C-18E4-11AB-1130-A7422B54AA7C}"/>
              </a:ext>
            </a:extLst>
          </p:cNvPr>
          <p:cNvSpPr/>
          <p:nvPr/>
        </p:nvSpPr>
        <p:spPr>
          <a:xfrm>
            <a:off x="201168" y="1518426"/>
            <a:ext cx="2605532" cy="16395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ln w="0"/>
                <a:solidFill>
                  <a:schemeClr val="tx1"/>
                </a:solidFill>
              </a:rPr>
              <a:t>GCD 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</a:rPr>
              <a:t>Jim Broyan STMD PT</a:t>
            </a:r>
          </a:p>
          <a:p>
            <a:pPr algn="ctr"/>
            <a:r>
              <a:rPr lang="en-US" dirty="0">
                <a:ln w="0"/>
                <a:solidFill>
                  <a:schemeClr val="tx1"/>
                </a:solidFill>
              </a:rPr>
              <a:t>Kevin Kempton PEM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89ABF-E49E-0702-96EB-48EA74D77A57}"/>
              </a:ext>
            </a:extLst>
          </p:cNvPr>
          <p:cNvSpPr/>
          <p:nvPr/>
        </p:nvSpPr>
        <p:spPr>
          <a:xfrm>
            <a:off x="2913976" y="1533911"/>
            <a:ext cx="2311608" cy="68737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/>
              <a:t>MCO/Exploration Cap </a:t>
            </a:r>
          </a:p>
          <a:p>
            <a:pPr algn="ctr"/>
            <a:r>
              <a:rPr lang="en-US"/>
              <a:t>JJ </a:t>
            </a:r>
            <a:r>
              <a:rPr lang="en-US" err="1"/>
              <a:t>Edelmann</a:t>
            </a:r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6C5F28-0BB2-4BDB-2A78-2B833E518856}"/>
              </a:ext>
            </a:extLst>
          </p:cNvPr>
          <p:cNvSpPr txBox="1"/>
          <p:nvPr/>
        </p:nvSpPr>
        <p:spPr>
          <a:xfrm>
            <a:off x="1683808" y="1120370"/>
            <a:ext cx="24603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ea typeface="MS PGothic"/>
                <a:cs typeface="Arial"/>
              </a:rPr>
              <a:t>Program Management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1AB1AB-7B2D-583D-E588-826A8C48A6F1}"/>
              </a:ext>
            </a:extLst>
          </p:cNvPr>
          <p:cNvSpPr/>
          <p:nvPr/>
        </p:nvSpPr>
        <p:spPr>
          <a:xfrm>
            <a:off x="355446" y="4680377"/>
            <a:ext cx="2398443" cy="181676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43" name="Picture 19">
            <a:extLst>
              <a:ext uri="{FF2B5EF4-FFF2-40B4-BE49-F238E27FC236}">
                <a16:creationId xmlns:a16="http://schemas.microsoft.com/office/drawing/2014/main" id="{9A705840-35FA-682B-6394-049551753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763" y="3778841"/>
            <a:ext cx="804455" cy="95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>
            <a:extLst>
              <a:ext uri="{FF2B5EF4-FFF2-40B4-BE49-F238E27FC236}">
                <a16:creationId xmlns:a16="http://schemas.microsoft.com/office/drawing/2014/main" id="{9C0922AE-3480-2ED4-4A8D-034EAAB8D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89" y="4789004"/>
            <a:ext cx="779829" cy="95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>
            <a:extLst>
              <a:ext uri="{FF2B5EF4-FFF2-40B4-BE49-F238E27FC236}">
                <a16:creationId xmlns:a16="http://schemas.microsoft.com/office/drawing/2014/main" id="{995AFBFC-9730-E145-7D05-85A92F55C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419" y="5799167"/>
            <a:ext cx="818782" cy="92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>
            <a:extLst>
              <a:ext uri="{FF2B5EF4-FFF2-40B4-BE49-F238E27FC236}">
                <a16:creationId xmlns:a16="http://schemas.microsoft.com/office/drawing/2014/main" id="{2883181B-E7C8-7EDB-0CC7-874DC75D6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89" y="2705872"/>
            <a:ext cx="779829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BDE077AC-41BF-7339-B839-E59987B64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654" y="2742945"/>
            <a:ext cx="779828" cy="94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>
            <a:extLst>
              <a:ext uri="{FF2B5EF4-FFF2-40B4-BE49-F238E27FC236}">
                <a16:creationId xmlns:a16="http://schemas.microsoft.com/office/drawing/2014/main" id="{C07CF31C-4112-FFEB-FD98-C0CBE3CA0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389" y="3738201"/>
            <a:ext cx="710358" cy="88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>
            <a:extLst>
              <a:ext uri="{FF2B5EF4-FFF2-40B4-BE49-F238E27FC236}">
                <a16:creationId xmlns:a16="http://schemas.microsoft.com/office/drawing/2014/main" id="{E12DEF60-9C5D-5258-CEE4-DC506829A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634" y="1613151"/>
            <a:ext cx="771525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image005">
            <a:extLst>
              <a:ext uri="{FF2B5EF4-FFF2-40B4-BE49-F238E27FC236}">
                <a16:creationId xmlns:a16="http://schemas.microsoft.com/office/drawing/2014/main" id="{185845F1-3F79-BF7F-F5E7-B9FE7EDB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17" y="3747260"/>
            <a:ext cx="811667" cy="86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image001">
            <a:extLst>
              <a:ext uri="{FF2B5EF4-FFF2-40B4-BE49-F238E27FC236}">
                <a16:creationId xmlns:a16="http://schemas.microsoft.com/office/drawing/2014/main" id="{D996AD7E-916C-24AD-01C7-5C98AA67C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2" y="4683943"/>
            <a:ext cx="8382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489398D3-5D55-F6CF-3C18-7726F266B92C}"/>
              </a:ext>
            </a:extLst>
          </p:cNvPr>
          <p:cNvSpPr txBox="1"/>
          <p:nvPr/>
        </p:nvSpPr>
        <p:spPr>
          <a:xfrm>
            <a:off x="7720648" y="1166090"/>
            <a:ext cx="271104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ea typeface="MS PGothic"/>
                <a:cs typeface="Arial"/>
              </a:rPr>
              <a:t>Synthetic Biology Team</a:t>
            </a:r>
            <a:endParaRPr lang="en-US"/>
          </a:p>
        </p:txBody>
      </p:sp>
      <p:pic>
        <p:nvPicPr>
          <p:cNvPr id="1063" name="Picture 39" descr="A picture containing person, person, outdoor, fish&#10;&#10;Description automatically generated">
            <a:extLst>
              <a:ext uri="{FF2B5EF4-FFF2-40B4-BE49-F238E27FC236}">
                <a16:creationId xmlns:a16="http://schemas.microsoft.com/office/drawing/2014/main" id="{18EA5003-CA6E-CD31-DDE3-F82410806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2" y="2705872"/>
            <a:ext cx="809625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>
            <a:extLst>
              <a:ext uri="{FF2B5EF4-FFF2-40B4-BE49-F238E27FC236}">
                <a16:creationId xmlns:a16="http://schemas.microsoft.com/office/drawing/2014/main" id="{67622454-CA0A-3257-6664-9E9715BB5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728" y="5762355"/>
            <a:ext cx="847725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7" name="Picture 43">
            <a:extLst>
              <a:ext uri="{FF2B5EF4-FFF2-40B4-BE49-F238E27FC236}">
                <a16:creationId xmlns:a16="http://schemas.microsoft.com/office/drawing/2014/main" id="{7CC6787E-9E1D-97C3-94E0-55C106708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745" y="1622676"/>
            <a:ext cx="68580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D0EB6EB-686B-5CBD-81AE-543505F615D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76919" y="1766462"/>
            <a:ext cx="851443" cy="85144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0154DC9-5331-6F30-2C67-42FCCD80A30F}"/>
              </a:ext>
            </a:extLst>
          </p:cNvPr>
          <p:cNvSpPr txBox="1"/>
          <p:nvPr/>
        </p:nvSpPr>
        <p:spPr>
          <a:xfrm>
            <a:off x="9984432" y="1925522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Sadie Downing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Support Scientist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749C514-59BB-9F12-3D3C-51CAF0141FB7}"/>
              </a:ext>
            </a:extLst>
          </p:cNvPr>
          <p:cNvSpPr txBox="1"/>
          <p:nvPr/>
        </p:nvSpPr>
        <p:spPr>
          <a:xfrm>
            <a:off x="9994821" y="3036879"/>
            <a:ext cx="122349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Hami Ray, PhD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Technical Writer, Support Scientist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3A6452D-D30E-4A41-0CB4-2BF4039E9CD5}"/>
              </a:ext>
            </a:extLst>
          </p:cNvPr>
          <p:cNvSpPr txBox="1"/>
          <p:nvPr/>
        </p:nvSpPr>
        <p:spPr>
          <a:xfrm>
            <a:off x="9956747" y="4001249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A. Mark Settles, PhD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Omics Lead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1565EEB-9931-D5C8-B376-33654B563BBC}"/>
              </a:ext>
            </a:extLst>
          </p:cNvPr>
          <p:cNvSpPr txBox="1"/>
          <p:nvPr/>
        </p:nvSpPr>
        <p:spPr>
          <a:xfrm>
            <a:off x="6479052" y="1901138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Kevin Sims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Payload Manager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49075CE-94B5-E255-B322-B7BC581C62C0}"/>
              </a:ext>
            </a:extLst>
          </p:cNvPr>
          <p:cNvSpPr txBox="1"/>
          <p:nvPr/>
        </p:nvSpPr>
        <p:spPr>
          <a:xfrm>
            <a:off x="6497159" y="3046368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Harry Jones, PhD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Systems Engineer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29C5498-3A1A-4D45-AEC4-C5ADF0564C96}"/>
              </a:ext>
            </a:extLst>
          </p:cNvPr>
          <p:cNvSpPr txBox="1"/>
          <p:nvPr/>
        </p:nvSpPr>
        <p:spPr>
          <a:xfrm>
            <a:off x="6497158" y="4008913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Lisa Anderson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Ops, Scheduler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B5780F-0BBB-0DF7-7C19-D98D415BA8A5}"/>
              </a:ext>
            </a:extLst>
          </p:cNvPr>
          <p:cNvSpPr txBox="1"/>
          <p:nvPr/>
        </p:nvSpPr>
        <p:spPr>
          <a:xfrm>
            <a:off x="6497157" y="4971458"/>
            <a:ext cx="1223491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Sean Sharif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Mechanical Engineer</a:t>
            </a:r>
          </a:p>
          <a:p>
            <a:pPr lvl="0">
              <a:defRPr/>
            </a:pPr>
            <a:endParaRPr lang="en-US" sz="675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EE63617-B34D-5C5A-939B-DBE907518179}"/>
              </a:ext>
            </a:extLst>
          </p:cNvPr>
          <p:cNvSpPr txBox="1"/>
          <p:nvPr/>
        </p:nvSpPr>
        <p:spPr>
          <a:xfrm>
            <a:off x="8165545" y="1892101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Alyssa Villanueva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Engineer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728941F-2AAA-A000-F380-80ACB3634AB2}"/>
              </a:ext>
            </a:extLst>
          </p:cNvPr>
          <p:cNvSpPr txBox="1"/>
          <p:nvPr/>
        </p:nvSpPr>
        <p:spPr>
          <a:xfrm>
            <a:off x="8210218" y="2981553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Matthew Paddock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Bioengineer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67575A6-7E6E-C226-58C9-436A0C8B6AEE}"/>
              </a:ext>
            </a:extLst>
          </p:cNvPr>
          <p:cNvSpPr txBox="1"/>
          <p:nvPr/>
        </p:nvSpPr>
        <p:spPr>
          <a:xfrm>
            <a:off x="8200590" y="4025763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Natalie Ball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Scientist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10EC3B9-A61E-A677-53F9-312B8A875FEB}"/>
              </a:ext>
            </a:extLst>
          </p:cNvPr>
          <p:cNvSpPr txBox="1"/>
          <p:nvPr/>
        </p:nvSpPr>
        <p:spPr>
          <a:xfrm>
            <a:off x="8187574" y="4984548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Hiromi Kagawa, PhD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Scientist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923B0217-4179-B119-0B3D-4E3CB2571FEC}"/>
              </a:ext>
            </a:extLst>
          </p:cNvPr>
          <p:cNvSpPr txBox="1"/>
          <p:nvPr/>
        </p:nvSpPr>
        <p:spPr>
          <a:xfrm>
            <a:off x="6487184" y="6077113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Oscar Roque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Engineer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78A6B70-DB15-E6B4-485E-3FD2DD9961D7}"/>
              </a:ext>
            </a:extLst>
          </p:cNvPr>
          <p:cNvSpPr txBox="1"/>
          <p:nvPr/>
        </p:nvSpPr>
        <p:spPr>
          <a:xfrm>
            <a:off x="8165487" y="6057451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Sandra Vu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Support Scientist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5C430CE7-A261-E65E-433D-79085ADB0F9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228016" y="5299166"/>
            <a:ext cx="775229" cy="775229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4B91B47D-27A3-4083-831A-4C757E7C1212}"/>
              </a:ext>
            </a:extLst>
          </p:cNvPr>
          <p:cNvSpPr txBox="1"/>
          <p:nvPr/>
        </p:nvSpPr>
        <p:spPr>
          <a:xfrm>
            <a:off x="10968509" y="5472033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Daniel Varnum-Lowry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Safety Engineer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84E268F0-4581-F66C-1855-AD3C4AFB20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94095" y="6136830"/>
            <a:ext cx="702100" cy="7021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B210C7CA-670D-F8C9-9BFD-658849FB39C4}"/>
              </a:ext>
            </a:extLst>
          </p:cNvPr>
          <p:cNvSpPr txBox="1"/>
          <p:nvPr/>
        </p:nvSpPr>
        <p:spPr>
          <a:xfrm>
            <a:off x="10993749" y="6236475"/>
            <a:ext cx="12234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675" err="1">
                <a:latin typeface="Helvetica" panose="020B0604020202020204" pitchFamily="34" charset="0"/>
                <a:cs typeface="Helvetica" panose="020B0604020202020204" pitchFamily="34" charset="0"/>
              </a:rPr>
              <a:t>Satro</a:t>
            </a: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 Narayan</a:t>
            </a:r>
          </a:p>
          <a:p>
            <a:pPr lvl="0">
              <a:defRPr/>
            </a:pPr>
            <a:r>
              <a:rPr lang="en-US" sz="675">
                <a:latin typeface="Helvetica" panose="020B0604020202020204" pitchFamily="34" charset="0"/>
                <a:cs typeface="Helvetica" panose="020B0604020202020204" pitchFamily="34" charset="0"/>
              </a:rPr>
              <a:t>Support Scientist, Logistics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E982509-FC8B-FF19-2848-F9456AF69C1C}"/>
              </a:ext>
            </a:extLst>
          </p:cNvPr>
          <p:cNvCxnSpPr>
            <a:cxnSpLocks/>
          </p:cNvCxnSpPr>
          <p:nvPr/>
        </p:nvCxnSpPr>
        <p:spPr>
          <a:xfrm>
            <a:off x="5442012" y="1518426"/>
            <a:ext cx="0" cy="51396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EB7A87E-DE2E-EAA7-DAC9-7EC881E3F2EA}"/>
              </a:ext>
            </a:extLst>
          </p:cNvPr>
          <p:cNvCxnSpPr/>
          <p:nvPr/>
        </p:nvCxnSpPr>
        <p:spPr>
          <a:xfrm>
            <a:off x="1481019" y="3260899"/>
            <a:ext cx="0" cy="8520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9EADCA1-45CB-F23F-9465-8C00A4576B47}"/>
              </a:ext>
            </a:extLst>
          </p:cNvPr>
          <p:cNvCxnSpPr>
            <a:cxnSpLocks/>
          </p:cNvCxnSpPr>
          <p:nvPr/>
        </p:nvCxnSpPr>
        <p:spPr>
          <a:xfrm flipH="1">
            <a:off x="2735586" y="2443700"/>
            <a:ext cx="1323113" cy="1572304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34362664-0982-8AFB-2107-66BE6DE8DDFE}"/>
              </a:ext>
            </a:extLst>
          </p:cNvPr>
          <p:cNvCxnSpPr>
            <a:cxnSpLocks/>
          </p:cNvCxnSpPr>
          <p:nvPr/>
        </p:nvCxnSpPr>
        <p:spPr>
          <a:xfrm flipH="1">
            <a:off x="2762553" y="5062833"/>
            <a:ext cx="26794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28A63FB-8CC3-790B-DDA0-A3A56239BA78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E185A-2C0A-595C-7DEB-7AEE480E6817}"/>
              </a:ext>
            </a:extLst>
          </p:cNvPr>
          <p:cNvSpPr txBox="1"/>
          <p:nvPr/>
        </p:nvSpPr>
        <p:spPr>
          <a:xfrm>
            <a:off x="9479571" y="5452854"/>
            <a:ext cx="6375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ea typeface="MS PGothic"/>
                <a:cs typeface="Arial"/>
              </a:rPr>
              <a:t>JSC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CC465E-BEAD-A650-A6FE-E5D5A45BCDD5}"/>
              </a:ext>
            </a:extLst>
          </p:cNvPr>
          <p:cNvSpPr txBox="1"/>
          <p:nvPr/>
        </p:nvSpPr>
        <p:spPr>
          <a:xfrm>
            <a:off x="9441286" y="6243795"/>
            <a:ext cx="6596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ea typeface="MS PGothic"/>
                <a:cs typeface="Arial"/>
              </a:rPr>
              <a:t>KSC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8BD65-2241-005C-2966-FA2C51E84C14}"/>
              </a:ext>
            </a:extLst>
          </p:cNvPr>
          <p:cNvSpPr txBox="1"/>
          <p:nvPr/>
        </p:nvSpPr>
        <p:spPr>
          <a:xfrm>
            <a:off x="11429766" y="3045186"/>
            <a:ext cx="80962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ea typeface="MS PGothic"/>
                <a:cs typeface="Arial"/>
              </a:rPr>
              <a:t>ARC</a:t>
            </a: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34EC58-5927-6F4D-FD41-1A6996985A40}"/>
              </a:ext>
            </a:extLst>
          </p:cNvPr>
          <p:cNvCxnSpPr>
            <a:cxnSpLocks/>
          </p:cNvCxnSpPr>
          <p:nvPr/>
        </p:nvCxnSpPr>
        <p:spPr>
          <a:xfrm flipV="1">
            <a:off x="10056334" y="5641516"/>
            <a:ext cx="271269" cy="68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423170C-E179-1F49-FBD4-ADD4A6B6A5F2}"/>
              </a:ext>
            </a:extLst>
          </p:cNvPr>
          <p:cNvCxnSpPr>
            <a:cxnSpLocks/>
          </p:cNvCxnSpPr>
          <p:nvPr/>
        </p:nvCxnSpPr>
        <p:spPr>
          <a:xfrm flipV="1">
            <a:off x="10064645" y="6428461"/>
            <a:ext cx="271269" cy="68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829F46A-F6AF-14AC-55D0-7773FEC5A586}"/>
              </a:ext>
            </a:extLst>
          </p:cNvPr>
          <p:cNvCxnSpPr/>
          <p:nvPr/>
        </p:nvCxnSpPr>
        <p:spPr>
          <a:xfrm>
            <a:off x="11298810" y="1622676"/>
            <a:ext cx="0" cy="36424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6AC0156-42C6-2856-8EDE-C172A12C4C8B}"/>
              </a:ext>
            </a:extLst>
          </p:cNvPr>
          <p:cNvCxnSpPr>
            <a:cxnSpLocks/>
          </p:cNvCxnSpPr>
          <p:nvPr/>
        </p:nvCxnSpPr>
        <p:spPr>
          <a:xfrm>
            <a:off x="11313055" y="3223040"/>
            <a:ext cx="1506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66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AutoShape 141"/>
          <p:cNvCxnSpPr>
            <a:cxnSpLocks noChangeShapeType="1"/>
          </p:cNvCxnSpPr>
          <p:nvPr/>
        </p:nvCxnSpPr>
        <p:spPr bwMode="auto">
          <a:xfrm>
            <a:off x="6947462" y="161232723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6A20FD-6617-E44F-8CB6-8D4254064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MS PGothic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 marL="0" marR="0" lvl="0" indent="0" algn="r" defTabSz="45714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38F463-6F42-4872-894D-AE008E6BAE2F}" type="slidenum">
              <a:rPr lang="en-US" smtClean="0"/>
              <a:pPr marL="0" marR="0" lvl="0" indent="0" algn="r" defTabSz="45714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2950D284-6385-A946-BD1F-65649FF09B1B}"/>
              </a:ext>
            </a:extLst>
          </p:cNvPr>
          <p:cNvSpPr txBox="1"/>
          <p:nvPr/>
        </p:nvSpPr>
        <p:spPr>
          <a:xfrm>
            <a:off x="4350518" y="1182547"/>
            <a:ext cx="1225657" cy="646331"/>
          </a:xfrm>
          <a:prstGeom prst="rect">
            <a:avLst/>
          </a:prstGeom>
          <a:noFill/>
        </p:spPr>
        <p:txBody>
          <a:bodyPr wrap="square" lIns="45720" tIns="45720" rIns="45720" bIns="45720" rtlCol="0" anchor="t" anchorCtr="0">
            <a:spAutoFit/>
          </a:bodyPr>
          <a:lstStyle/>
          <a:p>
            <a:pPr marL="0" marR="0" lvl="0" indent="0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SBIR/STTR</a:t>
            </a:r>
          </a:p>
          <a:p>
            <a:pPr marR="0" lvl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Nature’s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Fynd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Mango Materials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5" name="Rectangle 434">
            <a:extLst>
              <a:ext uri="{FF2B5EF4-FFF2-40B4-BE49-F238E27FC236}">
                <a16:creationId xmlns:a16="http://schemas.microsoft.com/office/drawing/2014/main" id="{6D8EB834-5081-2D44-9A3E-EDE8554C5201}"/>
              </a:ext>
            </a:extLst>
          </p:cNvPr>
          <p:cNvSpPr/>
          <p:nvPr/>
        </p:nvSpPr>
        <p:spPr>
          <a:xfrm>
            <a:off x="217828" y="1143000"/>
            <a:ext cx="1662631" cy="1015663"/>
          </a:xfrm>
          <a:prstGeom prst="rect">
            <a:avLst/>
          </a:prstGeom>
        </p:spPr>
        <p:txBody>
          <a:bodyPr wrap="square" lIns="45720" tIns="45720" rIns="45720" bIns="45720" anchor="t" anchorCtr="0">
            <a:spAutoFit/>
          </a:bodyPr>
          <a:lstStyle/>
          <a:p>
            <a:pPr marL="0" marR="0" lvl="0" indent="0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NASA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MS PGothic"/>
                <a:cs typeface="Arial"/>
              </a:rPr>
              <a:t>C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MS PGothic"/>
              <a:cs typeface="Arial"/>
            </a:endParaRPr>
          </a:p>
          <a:p>
            <a:pPr marR="0" lvl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62861">
              <a:defRPr/>
            </a:pPr>
            <a:r>
              <a:rPr lang="en-US" sz="1200" dirty="0">
                <a:solidFill>
                  <a:schemeClr val="bg1"/>
                </a:solidFill>
              </a:rPr>
              <a:t>NASA Centennial CO</a:t>
            </a:r>
            <a:r>
              <a:rPr lang="en-US" sz="1200" baseline="-25000" dirty="0">
                <a:solidFill>
                  <a:schemeClr val="bg1"/>
                </a:solidFill>
              </a:rPr>
              <a:t>2</a:t>
            </a:r>
            <a:r>
              <a:rPr lang="en-US" sz="1200" dirty="0">
                <a:solidFill>
                  <a:schemeClr val="bg1"/>
                </a:solidFill>
              </a:rPr>
              <a:t> Conversion Challenge</a:t>
            </a:r>
          </a:p>
          <a:p>
            <a:pPr lvl="0" defTabSz="462861"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ARC</a:t>
            </a:r>
            <a:r>
              <a:rPr lang="en-US" sz="1200" dirty="0"/>
              <a:t>n Challenge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238F5508-3EA9-C04F-986E-FFC09B54E6A7}"/>
              </a:ext>
            </a:extLst>
          </p:cNvPr>
          <p:cNvSpPr/>
          <p:nvPr/>
        </p:nvSpPr>
        <p:spPr>
          <a:xfrm>
            <a:off x="2395175" y="1143000"/>
            <a:ext cx="1662631" cy="830997"/>
          </a:xfrm>
          <a:prstGeom prst="rect">
            <a:avLst/>
          </a:prstGeom>
        </p:spPr>
        <p:txBody>
          <a:bodyPr wrap="square" lIns="45720" tIns="45720" rIns="45720" bIns="45720" anchor="t" anchorCtr="0">
            <a:spAutoFit/>
          </a:bodyPr>
          <a:lstStyle/>
          <a:p>
            <a:pPr defTabSz="462861"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</a:p>
          <a:p>
            <a:pPr defTabSz="462861">
              <a:defRPr/>
            </a:pPr>
            <a:r>
              <a:rPr lang="en-US" sz="1200" dirty="0">
                <a:solidFill>
                  <a:schemeClr val="bg1"/>
                </a:solidFill>
              </a:rPr>
              <a:t>Stanford University cooperative agreement </a:t>
            </a:r>
            <a:r>
              <a:rPr lang="en-US" sz="1200" dirty="0" err="1">
                <a:solidFill>
                  <a:schemeClr val="bg1"/>
                </a:solidFill>
              </a:rPr>
              <a:t>Kanan</a:t>
            </a:r>
            <a:r>
              <a:rPr lang="en-US" sz="1200" dirty="0">
                <a:solidFill>
                  <a:schemeClr val="bg1"/>
                </a:solidFill>
              </a:rPr>
              <a:t> Lab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8" name="Rectangle 437">
            <a:extLst>
              <a:ext uri="{FF2B5EF4-FFF2-40B4-BE49-F238E27FC236}">
                <a16:creationId xmlns:a16="http://schemas.microsoft.com/office/drawing/2014/main" id="{222E9E5D-E9CE-A644-9AA5-853E934729C3}"/>
              </a:ext>
            </a:extLst>
          </p:cNvPr>
          <p:cNvSpPr/>
          <p:nvPr/>
        </p:nvSpPr>
        <p:spPr>
          <a:xfrm>
            <a:off x="6279296" y="1120757"/>
            <a:ext cx="1145506" cy="1384995"/>
          </a:xfrm>
          <a:prstGeom prst="rect">
            <a:avLst/>
          </a:prstGeom>
        </p:spPr>
        <p:txBody>
          <a:bodyPr wrap="square" lIns="45720" tIns="45720" rIns="45720" bIns="45720" anchor="t" anchorCtr="0">
            <a:spAutoFit/>
          </a:bodyPr>
          <a:lstStyle/>
          <a:p>
            <a:pPr defTabSz="462861"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NSTRI</a:t>
            </a:r>
          </a:p>
          <a:p>
            <a:pPr marR="0" lvl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CUBES I, II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UC Berkeley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 Davis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Stanford U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Utah State U</a:t>
            </a:r>
          </a:p>
          <a:p>
            <a:pPr marL="171450" marR="0" lvl="0" indent="-17145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 of Florida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EB297583-A81B-AA4C-A352-862D9E8EA348}"/>
              </a:ext>
            </a:extLst>
          </p:cNvPr>
          <p:cNvGrpSpPr/>
          <p:nvPr/>
        </p:nvGrpSpPr>
        <p:grpSpPr>
          <a:xfrm>
            <a:off x="6620266" y="2894709"/>
            <a:ext cx="5294350" cy="3307296"/>
            <a:chOff x="4390773" y="3189185"/>
            <a:chExt cx="4661422" cy="2644580"/>
          </a:xfrm>
        </p:grpSpPr>
        <p:sp>
          <p:nvSpPr>
            <p:cNvPr id="159" name="Freeform 9">
              <a:extLst>
                <a:ext uri="{FF2B5EF4-FFF2-40B4-BE49-F238E27FC236}">
                  <a16:creationId xmlns:a16="http://schemas.microsoft.com/office/drawing/2014/main" id="{E24B0C40-526D-6440-B4C4-EE82FD79A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743" y="3576120"/>
              <a:ext cx="217897" cy="357419"/>
            </a:xfrm>
            <a:custGeom>
              <a:avLst/>
              <a:gdLst>
                <a:gd name="T0" fmla="*/ 9933 w 179"/>
                <a:gd name="T1" fmla="*/ 0 h 294"/>
                <a:gd name="T2" fmla="*/ 0 w 179"/>
                <a:gd name="T3" fmla="*/ 2354 h 294"/>
                <a:gd name="T4" fmla="*/ 0 w 179"/>
                <a:gd name="T5" fmla="*/ 5886 h 294"/>
                <a:gd name="T6" fmla="*/ 9933 w 179"/>
                <a:gd name="T7" fmla="*/ 2354 h 294"/>
                <a:gd name="T8" fmla="*/ 9933 w 179"/>
                <a:gd name="T9" fmla="*/ 0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294"/>
                <a:gd name="T17" fmla="*/ 179 w 179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294">
                  <a:moveTo>
                    <a:pt x="179" y="0"/>
                  </a:moveTo>
                  <a:lnTo>
                    <a:pt x="0" y="139"/>
                  </a:lnTo>
                  <a:lnTo>
                    <a:pt x="0" y="294"/>
                  </a:lnTo>
                  <a:lnTo>
                    <a:pt x="179" y="157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0" name="Freeform 10">
              <a:extLst>
                <a:ext uri="{FF2B5EF4-FFF2-40B4-BE49-F238E27FC236}">
                  <a16:creationId xmlns:a16="http://schemas.microsoft.com/office/drawing/2014/main" id="{508EEC6D-F02C-1846-8C8A-86380CBF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234" y="5177947"/>
              <a:ext cx="216339" cy="262326"/>
            </a:xfrm>
            <a:custGeom>
              <a:avLst/>
              <a:gdLst>
                <a:gd name="T0" fmla="*/ 0 w 175"/>
                <a:gd name="T1" fmla="*/ 0 h 215"/>
                <a:gd name="T2" fmla="*/ 10087 w 175"/>
                <a:gd name="T3" fmla="*/ 2363 h 215"/>
                <a:gd name="T4" fmla="*/ 10087 w 175"/>
                <a:gd name="T5" fmla="*/ 4726 h 215"/>
                <a:gd name="T6" fmla="*/ 0 w 175"/>
                <a:gd name="T7" fmla="*/ 3544 h 215"/>
                <a:gd name="T8" fmla="*/ 0 w 175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215"/>
                <a:gd name="T17" fmla="*/ 175 w 175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215">
                  <a:moveTo>
                    <a:pt x="0" y="0"/>
                  </a:moveTo>
                  <a:lnTo>
                    <a:pt x="175" y="62"/>
                  </a:lnTo>
                  <a:lnTo>
                    <a:pt x="175" y="21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1" name="Freeform 11">
              <a:extLst>
                <a:ext uri="{FF2B5EF4-FFF2-40B4-BE49-F238E27FC236}">
                  <a16:creationId xmlns:a16="http://schemas.microsoft.com/office/drawing/2014/main" id="{752E1A32-5E3C-874A-A1C4-AFE0F0D47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2406" y="5469787"/>
              <a:ext cx="29572" cy="190188"/>
            </a:xfrm>
            <a:custGeom>
              <a:avLst/>
              <a:gdLst>
                <a:gd name="T0" fmla="*/ 0 w 24"/>
                <a:gd name="T1" fmla="*/ 0 h 156"/>
                <a:gd name="T2" fmla="*/ 0 w 24"/>
                <a:gd name="T3" fmla="*/ 2361 h 156"/>
                <a:gd name="T4" fmla="*/ 3770 w 24"/>
                <a:gd name="T5" fmla="*/ 2361 h 156"/>
                <a:gd name="T6" fmla="*/ 3770 w 24"/>
                <a:gd name="T7" fmla="*/ 2361 h 156"/>
                <a:gd name="T8" fmla="*/ 0 w 24"/>
                <a:gd name="T9" fmla="*/ 0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56"/>
                <a:gd name="T17" fmla="*/ 24 w 24"/>
                <a:gd name="T18" fmla="*/ 156 h 1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56">
                  <a:moveTo>
                    <a:pt x="0" y="0"/>
                  </a:moveTo>
                  <a:lnTo>
                    <a:pt x="0" y="156"/>
                  </a:lnTo>
                  <a:lnTo>
                    <a:pt x="24" y="156"/>
                  </a:lnTo>
                  <a:lnTo>
                    <a:pt x="24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2" name="Freeform 12">
              <a:extLst>
                <a:ext uri="{FF2B5EF4-FFF2-40B4-BE49-F238E27FC236}">
                  <a16:creationId xmlns:a16="http://schemas.microsoft.com/office/drawing/2014/main" id="{4C4F6CD6-38EB-2342-9527-FE3C4605E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419" y="5471427"/>
              <a:ext cx="24902" cy="362338"/>
            </a:xfrm>
            <a:custGeom>
              <a:avLst/>
              <a:gdLst>
                <a:gd name="T0" fmla="*/ 0 w 21"/>
                <a:gd name="T1" fmla="*/ 0 h 299"/>
                <a:gd name="T2" fmla="*/ 3629 w 21"/>
                <a:gd name="T3" fmla="*/ 2347 h 299"/>
                <a:gd name="T4" fmla="*/ 3629 w 21"/>
                <a:gd name="T5" fmla="*/ 5867 h 299"/>
                <a:gd name="T6" fmla="*/ 0 w 21"/>
                <a:gd name="T7" fmla="*/ 2347 h 299"/>
                <a:gd name="T8" fmla="*/ 0 w 21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99"/>
                <a:gd name="T17" fmla="*/ 21 w 21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99">
                  <a:moveTo>
                    <a:pt x="0" y="0"/>
                  </a:moveTo>
                  <a:lnTo>
                    <a:pt x="21" y="149"/>
                  </a:lnTo>
                  <a:lnTo>
                    <a:pt x="21" y="299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3" name="Freeform 13">
              <a:extLst>
                <a:ext uri="{FF2B5EF4-FFF2-40B4-BE49-F238E27FC236}">
                  <a16:creationId xmlns:a16="http://schemas.microsoft.com/office/drawing/2014/main" id="{0BC83003-F658-4F4B-AD0B-991C54AAD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852" y="4797576"/>
              <a:ext cx="102722" cy="298397"/>
            </a:xfrm>
            <a:custGeom>
              <a:avLst/>
              <a:gdLst>
                <a:gd name="T0" fmla="*/ 0 w 85"/>
                <a:gd name="T1" fmla="*/ 2349 h 246"/>
                <a:gd name="T2" fmla="*/ 3698 w 85"/>
                <a:gd name="T3" fmla="*/ 0 h 246"/>
                <a:gd name="T4" fmla="*/ 3698 w 85"/>
                <a:gd name="T5" fmla="*/ 2349 h 246"/>
                <a:gd name="T6" fmla="*/ 0 w 85"/>
                <a:gd name="T7" fmla="*/ 4698 h 246"/>
                <a:gd name="T8" fmla="*/ 0 w 85"/>
                <a:gd name="T9" fmla="*/ 2349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46"/>
                <a:gd name="T17" fmla="*/ 85 w 85"/>
                <a:gd name="T18" fmla="*/ 246 h 2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46">
                  <a:moveTo>
                    <a:pt x="0" y="89"/>
                  </a:moveTo>
                  <a:lnTo>
                    <a:pt x="85" y="0"/>
                  </a:lnTo>
                  <a:lnTo>
                    <a:pt x="85" y="156"/>
                  </a:lnTo>
                  <a:lnTo>
                    <a:pt x="0" y="246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4" name="Freeform 14">
              <a:extLst>
                <a:ext uri="{FF2B5EF4-FFF2-40B4-BE49-F238E27FC236}">
                  <a16:creationId xmlns:a16="http://schemas.microsoft.com/office/drawing/2014/main" id="{16976F5B-081C-5B48-81BB-826C2A4FF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823" y="4691004"/>
              <a:ext cx="115173" cy="221338"/>
            </a:xfrm>
            <a:custGeom>
              <a:avLst/>
              <a:gdLst>
                <a:gd name="T0" fmla="*/ 0 w 95"/>
                <a:gd name="T1" fmla="*/ 2329 h 184"/>
                <a:gd name="T2" fmla="*/ 4946 w 95"/>
                <a:gd name="T3" fmla="*/ 0 h 184"/>
                <a:gd name="T4" fmla="*/ 4946 w 95"/>
                <a:gd name="T5" fmla="*/ 2329 h 184"/>
                <a:gd name="T6" fmla="*/ 0 w 95"/>
                <a:gd name="T7" fmla="*/ 3494 h 184"/>
                <a:gd name="T8" fmla="*/ 0 w 95"/>
                <a:gd name="T9" fmla="*/ 2329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"/>
                <a:gd name="T16" fmla="*/ 0 h 184"/>
                <a:gd name="T17" fmla="*/ 95 w 95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" h="184">
                  <a:moveTo>
                    <a:pt x="0" y="28"/>
                  </a:moveTo>
                  <a:lnTo>
                    <a:pt x="95" y="0"/>
                  </a:lnTo>
                  <a:lnTo>
                    <a:pt x="95" y="154"/>
                  </a:lnTo>
                  <a:lnTo>
                    <a:pt x="0" y="184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5" name="Freeform 15">
              <a:extLst>
                <a:ext uri="{FF2B5EF4-FFF2-40B4-BE49-F238E27FC236}">
                  <a16:creationId xmlns:a16="http://schemas.microsoft.com/office/drawing/2014/main" id="{B5C5AA49-2F90-D443-B16E-F1E98B22B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7845" y="4184387"/>
              <a:ext cx="60700" cy="267246"/>
            </a:xfrm>
            <a:custGeom>
              <a:avLst/>
              <a:gdLst>
                <a:gd name="T0" fmla="*/ 0 w 49"/>
                <a:gd name="T1" fmla="*/ 2352 h 220"/>
                <a:gd name="T2" fmla="*/ 3791 w 49"/>
                <a:gd name="T3" fmla="*/ 0 h 220"/>
                <a:gd name="T4" fmla="*/ 3791 w 49"/>
                <a:gd name="T5" fmla="*/ 2352 h 220"/>
                <a:gd name="T6" fmla="*/ 0 w 49"/>
                <a:gd name="T7" fmla="*/ 4705 h 220"/>
                <a:gd name="T8" fmla="*/ 0 w 49"/>
                <a:gd name="T9" fmla="*/ 2352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20"/>
                <a:gd name="T17" fmla="*/ 49 w 49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20">
                  <a:moveTo>
                    <a:pt x="0" y="63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22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6" name="Freeform 16">
              <a:extLst>
                <a:ext uri="{FF2B5EF4-FFF2-40B4-BE49-F238E27FC236}">
                  <a16:creationId xmlns:a16="http://schemas.microsoft.com/office/drawing/2014/main" id="{61510C31-CF0F-5447-9415-F4749F991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481" y="3969607"/>
              <a:ext cx="63812" cy="209861"/>
            </a:xfrm>
            <a:custGeom>
              <a:avLst/>
              <a:gdLst>
                <a:gd name="T0" fmla="*/ 0 w 54"/>
                <a:gd name="T1" fmla="*/ 2349 h 173"/>
                <a:gd name="T2" fmla="*/ 3616 w 54"/>
                <a:gd name="T3" fmla="*/ 0 h 173"/>
                <a:gd name="T4" fmla="*/ 3616 w 54"/>
                <a:gd name="T5" fmla="*/ 2349 h 173"/>
                <a:gd name="T6" fmla="*/ 0 w 54"/>
                <a:gd name="T7" fmla="*/ 3524 h 173"/>
                <a:gd name="T8" fmla="*/ 0 w 54"/>
                <a:gd name="T9" fmla="*/ 2349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173"/>
                <a:gd name="T17" fmla="*/ 54 w 5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173">
                  <a:moveTo>
                    <a:pt x="0" y="20"/>
                  </a:moveTo>
                  <a:lnTo>
                    <a:pt x="54" y="0"/>
                  </a:lnTo>
                  <a:lnTo>
                    <a:pt x="54" y="153"/>
                  </a:lnTo>
                  <a:lnTo>
                    <a:pt x="0" y="173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7" name="Freeform 17">
              <a:extLst>
                <a:ext uri="{FF2B5EF4-FFF2-40B4-BE49-F238E27FC236}">
                  <a16:creationId xmlns:a16="http://schemas.microsoft.com/office/drawing/2014/main" id="{C9AFBDC2-C1A0-CC41-98B4-7233BFF1B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462" y="4005676"/>
              <a:ext cx="174317" cy="209861"/>
            </a:xfrm>
            <a:custGeom>
              <a:avLst/>
              <a:gdLst>
                <a:gd name="T0" fmla="*/ 7460 w 143"/>
                <a:gd name="T1" fmla="*/ 0 h 173"/>
                <a:gd name="T2" fmla="*/ 6217 w 143"/>
                <a:gd name="T3" fmla="*/ 2349 h 173"/>
                <a:gd name="T4" fmla="*/ 0 w 143"/>
                <a:gd name="T5" fmla="*/ 2349 h 173"/>
                <a:gd name="T6" fmla="*/ 0 w 143"/>
                <a:gd name="T7" fmla="*/ 3524 h 173"/>
                <a:gd name="T8" fmla="*/ 6217 w 143"/>
                <a:gd name="T9" fmla="*/ 3524 h 173"/>
                <a:gd name="T10" fmla="*/ 7460 w 143"/>
                <a:gd name="T11" fmla="*/ 3524 h 173"/>
                <a:gd name="T12" fmla="*/ 7460 w 143"/>
                <a:gd name="T13" fmla="*/ 0 h 1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173"/>
                <a:gd name="T23" fmla="*/ 143 w 143"/>
                <a:gd name="T24" fmla="*/ 173 h 1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173">
                  <a:moveTo>
                    <a:pt x="143" y="0"/>
                  </a:moveTo>
                  <a:lnTo>
                    <a:pt x="113" y="4"/>
                  </a:lnTo>
                  <a:lnTo>
                    <a:pt x="0" y="20"/>
                  </a:lnTo>
                  <a:lnTo>
                    <a:pt x="0" y="173"/>
                  </a:lnTo>
                  <a:lnTo>
                    <a:pt x="115" y="159"/>
                  </a:lnTo>
                  <a:lnTo>
                    <a:pt x="143" y="155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8" name="Freeform 18">
              <a:extLst>
                <a:ext uri="{FF2B5EF4-FFF2-40B4-BE49-F238E27FC236}">
                  <a16:creationId xmlns:a16="http://schemas.microsoft.com/office/drawing/2014/main" id="{18F22068-D583-DF44-8FB4-B4A468481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739" y="5102530"/>
              <a:ext cx="73152" cy="316432"/>
            </a:xfrm>
            <a:custGeom>
              <a:avLst/>
              <a:gdLst>
                <a:gd name="T0" fmla="*/ 0 w 59"/>
                <a:gd name="T1" fmla="*/ 0 h 262"/>
                <a:gd name="T2" fmla="*/ 3794 w 59"/>
                <a:gd name="T3" fmla="*/ 2339 h 262"/>
                <a:gd name="T4" fmla="*/ 3794 w 59"/>
                <a:gd name="T5" fmla="*/ 5847 h 262"/>
                <a:gd name="T6" fmla="*/ 0 w 59"/>
                <a:gd name="T7" fmla="*/ 2339 h 262"/>
                <a:gd name="T8" fmla="*/ 0 w 59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262"/>
                <a:gd name="T17" fmla="*/ 59 w 59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262">
                  <a:moveTo>
                    <a:pt x="0" y="0"/>
                  </a:moveTo>
                  <a:lnTo>
                    <a:pt x="59" y="108"/>
                  </a:lnTo>
                  <a:lnTo>
                    <a:pt x="59" y="262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69" name="Freeform 19">
              <a:extLst>
                <a:ext uri="{FF2B5EF4-FFF2-40B4-BE49-F238E27FC236}">
                  <a16:creationId xmlns:a16="http://schemas.microsoft.com/office/drawing/2014/main" id="{3277860D-B24E-694F-A1BB-4DEC9F884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297" y="5220576"/>
              <a:ext cx="101167" cy="218061"/>
            </a:xfrm>
            <a:custGeom>
              <a:avLst/>
              <a:gdLst>
                <a:gd name="T0" fmla="*/ 0 w 84"/>
                <a:gd name="T1" fmla="*/ 0 h 180"/>
                <a:gd name="T2" fmla="*/ 3685 w 84"/>
                <a:gd name="T3" fmla="*/ 2346 h 180"/>
                <a:gd name="T4" fmla="*/ 3685 w 84"/>
                <a:gd name="T5" fmla="*/ 3519 h 180"/>
                <a:gd name="T6" fmla="*/ 0 w 84"/>
                <a:gd name="T7" fmla="*/ 2346 h 180"/>
                <a:gd name="T8" fmla="*/ 0 w 84"/>
                <a:gd name="T9" fmla="*/ 0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80"/>
                <a:gd name="T17" fmla="*/ 84 w 84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80">
                  <a:moveTo>
                    <a:pt x="0" y="0"/>
                  </a:moveTo>
                  <a:lnTo>
                    <a:pt x="84" y="29"/>
                  </a:lnTo>
                  <a:lnTo>
                    <a:pt x="84" y="18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DE702B8D-C282-4F41-A329-7D1922520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222" y="5132040"/>
              <a:ext cx="87159" cy="262326"/>
            </a:xfrm>
            <a:custGeom>
              <a:avLst/>
              <a:gdLst>
                <a:gd name="T0" fmla="*/ 0 w 71"/>
                <a:gd name="T1" fmla="*/ 0 h 217"/>
                <a:gd name="T2" fmla="*/ 0 w 71"/>
                <a:gd name="T3" fmla="*/ 2341 h 217"/>
                <a:gd name="T4" fmla="*/ 2504 w 71"/>
                <a:gd name="T5" fmla="*/ 4682 h 217"/>
                <a:gd name="T6" fmla="*/ 2504 w 71"/>
                <a:gd name="T7" fmla="*/ 2341 h 217"/>
                <a:gd name="T8" fmla="*/ 0 w 71"/>
                <a:gd name="T9" fmla="*/ 0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217"/>
                <a:gd name="T17" fmla="*/ 71 w 71"/>
                <a:gd name="T18" fmla="*/ 217 h 2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217">
                  <a:moveTo>
                    <a:pt x="0" y="0"/>
                  </a:moveTo>
                  <a:lnTo>
                    <a:pt x="0" y="153"/>
                  </a:lnTo>
                  <a:lnTo>
                    <a:pt x="71" y="217"/>
                  </a:lnTo>
                  <a:lnTo>
                    <a:pt x="71" y="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906AB0EE-A524-B147-BBA0-E207B3507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479" y="5363219"/>
              <a:ext cx="68482" cy="291838"/>
            </a:xfrm>
            <a:custGeom>
              <a:avLst/>
              <a:gdLst>
                <a:gd name="T0" fmla="*/ 0 w 57"/>
                <a:gd name="T1" fmla="*/ 0 h 242"/>
                <a:gd name="T2" fmla="*/ 3676 w 57"/>
                <a:gd name="T3" fmla="*/ 2335 h 242"/>
                <a:gd name="T4" fmla="*/ 3676 w 57"/>
                <a:gd name="T5" fmla="*/ 4671 h 242"/>
                <a:gd name="T6" fmla="*/ 0 w 57"/>
                <a:gd name="T7" fmla="*/ 2335 h 242"/>
                <a:gd name="T8" fmla="*/ 0 w 5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242"/>
                <a:gd name="T17" fmla="*/ 57 w 5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242">
                  <a:moveTo>
                    <a:pt x="0" y="0"/>
                  </a:moveTo>
                  <a:lnTo>
                    <a:pt x="57" y="86"/>
                  </a:lnTo>
                  <a:lnTo>
                    <a:pt x="57" y="242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2" name="Freeform 171">
              <a:extLst>
                <a:ext uri="{FF2B5EF4-FFF2-40B4-BE49-F238E27FC236}">
                  <a16:creationId xmlns:a16="http://schemas.microsoft.com/office/drawing/2014/main" id="{47B52EBA-11FA-1047-9FC1-98558A66B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0772" y="5179586"/>
              <a:ext cx="91827" cy="267246"/>
            </a:xfrm>
            <a:custGeom>
              <a:avLst/>
              <a:gdLst>
                <a:gd name="T0" fmla="*/ 0 w 74"/>
                <a:gd name="T1" fmla="*/ 0 h 220"/>
                <a:gd name="T2" fmla="*/ 5063 w 74"/>
                <a:gd name="T3" fmla="*/ 2352 h 220"/>
                <a:gd name="T4" fmla="*/ 3797 w 74"/>
                <a:gd name="T5" fmla="*/ 2352 h 220"/>
                <a:gd name="T6" fmla="*/ 3797 w 74"/>
                <a:gd name="T7" fmla="*/ 4705 h 220"/>
                <a:gd name="T8" fmla="*/ 0 w 74"/>
                <a:gd name="T9" fmla="*/ 2352 h 220"/>
                <a:gd name="T10" fmla="*/ 0 w 74"/>
                <a:gd name="T11" fmla="*/ 0 h 2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220"/>
                <a:gd name="T20" fmla="*/ 74 w 74"/>
                <a:gd name="T21" fmla="*/ 220 h 2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220">
                  <a:moveTo>
                    <a:pt x="0" y="0"/>
                  </a:moveTo>
                  <a:lnTo>
                    <a:pt x="74" y="79"/>
                  </a:lnTo>
                  <a:lnTo>
                    <a:pt x="58" y="151"/>
                  </a:lnTo>
                  <a:lnTo>
                    <a:pt x="58" y="22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3" name="Freeform 172">
              <a:extLst>
                <a:ext uri="{FF2B5EF4-FFF2-40B4-BE49-F238E27FC236}">
                  <a16:creationId xmlns:a16="http://schemas.microsoft.com/office/drawing/2014/main" id="{8A9B5847-931A-EE49-A3D5-D4CED84D3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574" y="5251728"/>
              <a:ext cx="161866" cy="190188"/>
            </a:xfrm>
            <a:custGeom>
              <a:avLst/>
              <a:gdLst>
                <a:gd name="T0" fmla="*/ 0 w 135"/>
                <a:gd name="T1" fmla="*/ 0 h 159"/>
                <a:gd name="T2" fmla="*/ 0 w 135"/>
                <a:gd name="T3" fmla="*/ 2316 h 159"/>
                <a:gd name="T4" fmla="*/ 7338 w 135"/>
                <a:gd name="T5" fmla="*/ 2316 h 159"/>
                <a:gd name="T6" fmla="*/ 7338 w 135"/>
                <a:gd name="T7" fmla="*/ 2316 h 159"/>
                <a:gd name="T8" fmla="*/ 0 w 135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59"/>
                <a:gd name="T17" fmla="*/ 135 w 135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59">
                  <a:moveTo>
                    <a:pt x="0" y="0"/>
                  </a:moveTo>
                  <a:lnTo>
                    <a:pt x="0" y="153"/>
                  </a:lnTo>
                  <a:lnTo>
                    <a:pt x="135" y="159"/>
                  </a:lnTo>
                  <a:lnTo>
                    <a:pt x="135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4" name="Freeform 173">
              <a:extLst>
                <a:ext uri="{FF2B5EF4-FFF2-40B4-BE49-F238E27FC236}">
                  <a16:creationId xmlns:a16="http://schemas.microsoft.com/office/drawing/2014/main" id="{358C48A7-78CD-FD49-B546-9A2FF402C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322" y="5638658"/>
              <a:ext cx="76264" cy="190188"/>
            </a:xfrm>
            <a:custGeom>
              <a:avLst/>
              <a:gdLst>
                <a:gd name="T0" fmla="*/ 0 w 61"/>
                <a:gd name="T1" fmla="*/ 2346 h 157"/>
                <a:gd name="T2" fmla="*/ 3826 w 61"/>
                <a:gd name="T3" fmla="*/ 0 h 157"/>
                <a:gd name="T4" fmla="*/ 3826 w 61"/>
                <a:gd name="T5" fmla="*/ 2346 h 157"/>
                <a:gd name="T6" fmla="*/ 0 w 61"/>
                <a:gd name="T7" fmla="*/ 3519 h 157"/>
                <a:gd name="T8" fmla="*/ 0 w 61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157"/>
                <a:gd name="T17" fmla="*/ 61 w 61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157">
                  <a:moveTo>
                    <a:pt x="0" y="4"/>
                  </a:moveTo>
                  <a:lnTo>
                    <a:pt x="61" y="0"/>
                  </a:lnTo>
                  <a:lnTo>
                    <a:pt x="61" y="151"/>
                  </a:lnTo>
                  <a:lnTo>
                    <a:pt x="0" y="157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5" name="Freeform 174">
              <a:extLst>
                <a:ext uri="{FF2B5EF4-FFF2-40B4-BE49-F238E27FC236}">
                  <a16:creationId xmlns:a16="http://schemas.microsoft.com/office/drawing/2014/main" id="{620C4E0E-AB0E-7F4B-9E32-A2A52FB22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247" y="4248331"/>
              <a:ext cx="280153" cy="657455"/>
            </a:xfrm>
            <a:custGeom>
              <a:avLst/>
              <a:gdLst>
                <a:gd name="T0" fmla="*/ 0 w 231"/>
                <a:gd name="T1" fmla="*/ 0 h 543"/>
                <a:gd name="T2" fmla="*/ 0 w 231"/>
                <a:gd name="T3" fmla="*/ 2345 h 543"/>
                <a:gd name="T4" fmla="*/ 3711 w 231"/>
                <a:gd name="T5" fmla="*/ 5862 h 543"/>
                <a:gd name="T6" fmla="*/ 12370 w 231"/>
                <a:gd name="T7" fmla="*/ 10551 h 543"/>
                <a:gd name="T8" fmla="*/ 12370 w 231"/>
                <a:gd name="T9" fmla="*/ 7034 h 543"/>
                <a:gd name="T10" fmla="*/ 4948 w 231"/>
                <a:gd name="T11" fmla="*/ 2345 h 543"/>
                <a:gd name="T12" fmla="*/ 0 w 231"/>
                <a:gd name="T13" fmla="*/ 0 h 5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1"/>
                <a:gd name="T22" fmla="*/ 0 h 543"/>
                <a:gd name="T23" fmla="*/ 231 w 231"/>
                <a:gd name="T24" fmla="*/ 543 h 5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1" h="543">
                  <a:moveTo>
                    <a:pt x="0" y="0"/>
                  </a:moveTo>
                  <a:lnTo>
                    <a:pt x="0" y="154"/>
                  </a:lnTo>
                  <a:lnTo>
                    <a:pt x="82" y="280"/>
                  </a:lnTo>
                  <a:lnTo>
                    <a:pt x="231" y="543"/>
                  </a:lnTo>
                  <a:lnTo>
                    <a:pt x="231" y="391"/>
                  </a:lnTo>
                  <a:lnTo>
                    <a:pt x="92" y="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3472C997-7CCE-D841-B936-2620979BC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884" y="4723797"/>
              <a:ext cx="200775" cy="337746"/>
            </a:xfrm>
            <a:custGeom>
              <a:avLst/>
              <a:gdLst>
                <a:gd name="T0" fmla="*/ 0 w 163"/>
                <a:gd name="T1" fmla="*/ 0 h 281"/>
                <a:gd name="T2" fmla="*/ 0 w 163"/>
                <a:gd name="T3" fmla="*/ 2328 h 281"/>
                <a:gd name="T4" fmla="*/ 8795 w 163"/>
                <a:gd name="T5" fmla="*/ 5819 h 281"/>
                <a:gd name="T6" fmla="*/ 8795 w 163"/>
                <a:gd name="T7" fmla="*/ 2328 h 281"/>
                <a:gd name="T8" fmla="*/ 0 w 163"/>
                <a:gd name="T9" fmla="*/ 0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3"/>
                <a:gd name="T16" fmla="*/ 0 h 281"/>
                <a:gd name="T17" fmla="*/ 163 w 163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3" h="281">
                  <a:moveTo>
                    <a:pt x="0" y="0"/>
                  </a:moveTo>
                  <a:lnTo>
                    <a:pt x="0" y="150"/>
                  </a:lnTo>
                  <a:lnTo>
                    <a:pt x="163" y="281"/>
                  </a:lnTo>
                  <a:lnTo>
                    <a:pt x="163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7" name="Freeform 176">
              <a:extLst>
                <a:ext uri="{FF2B5EF4-FFF2-40B4-BE49-F238E27FC236}">
                  <a16:creationId xmlns:a16="http://schemas.microsoft.com/office/drawing/2014/main" id="{7C21ED1E-996B-2741-BAD3-5B38A2A7B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4917262"/>
              <a:ext cx="273927" cy="313152"/>
            </a:xfrm>
            <a:custGeom>
              <a:avLst/>
              <a:gdLst>
                <a:gd name="T0" fmla="*/ 0 w 224"/>
                <a:gd name="T1" fmla="*/ 0 h 260"/>
                <a:gd name="T2" fmla="*/ 12473 w 224"/>
                <a:gd name="T3" fmla="*/ 2332 h 260"/>
                <a:gd name="T4" fmla="*/ 12473 w 224"/>
                <a:gd name="T5" fmla="*/ 4665 h 260"/>
                <a:gd name="T6" fmla="*/ 0 w 224"/>
                <a:gd name="T7" fmla="*/ 2332 h 260"/>
                <a:gd name="T8" fmla="*/ 0 w 224"/>
                <a:gd name="T9" fmla="*/ 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60"/>
                <a:gd name="T17" fmla="*/ 224 w 224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60">
                  <a:moveTo>
                    <a:pt x="0" y="0"/>
                  </a:moveTo>
                  <a:lnTo>
                    <a:pt x="224" y="107"/>
                  </a:lnTo>
                  <a:lnTo>
                    <a:pt x="224" y="26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AC0F0732-8986-E34A-9B04-A90BA0E39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987" y="4969726"/>
              <a:ext cx="158754" cy="314792"/>
            </a:xfrm>
            <a:custGeom>
              <a:avLst/>
              <a:gdLst>
                <a:gd name="T0" fmla="*/ 0 w 132"/>
                <a:gd name="T1" fmla="*/ 0 h 262"/>
                <a:gd name="T2" fmla="*/ 6134 w 132"/>
                <a:gd name="T3" fmla="*/ 2327 h 262"/>
                <a:gd name="T4" fmla="*/ 6134 w 132"/>
                <a:gd name="T5" fmla="*/ 4653 h 262"/>
                <a:gd name="T6" fmla="*/ 0 w 132"/>
                <a:gd name="T7" fmla="*/ 2327 h 262"/>
                <a:gd name="T8" fmla="*/ 0 w 132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262"/>
                <a:gd name="T17" fmla="*/ 132 w 132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262">
                  <a:moveTo>
                    <a:pt x="0" y="0"/>
                  </a:moveTo>
                  <a:lnTo>
                    <a:pt x="132" y="109"/>
                  </a:lnTo>
                  <a:lnTo>
                    <a:pt x="132" y="262"/>
                  </a:lnTo>
                  <a:lnTo>
                    <a:pt x="0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8FDF0DB6-A1D9-D640-8497-FFA8AE9B1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890" y="5230416"/>
              <a:ext cx="79377" cy="232815"/>
            </a:xfrm>
            <a:custGeom>
              <a:avLst/>
              <a:gdLst>
                <a:gd name="T0" fmla="*/ 0 w 66"/>
                <a:gd name="T1" fmla="*/ 0 h 192"/>
                <a:gd name="T2" fmla="*/ 2453 w 66"/>
                <a:gd name="T3" fmla="*/ 2348 h 192"/>
                <a:gd name="T4" fmla="*/ 2453 w 66"/>
                <a:gd name="T5" fmla="*/ 3522 h 192"/>
                <a:gd name="T6" fmla="*/ 0 w 66"/>
                <a:gd name="T7" fmla="*/ 2348 h 192"/>
                <a:gd name="T8" fmla="*/ 0 w 66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92"/>
                <a:gd name="T17" fmla="*/ 66 w 6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92">
                  <a:moveTo>
                    <a:pt x="0" y="0"/>
                  </a:moveTo>
                  <a:lnTo>
                    <a:pt x="66" y="39"/>
                  </a:lnTo>
                  <a:lnTo>
                    <a:pt x="66" y="192"/>
                  </a:lnTo>
                  <a:lnTo>
                    <a:pt x="0" y="1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3702FECC-FA87-3746-8CC3-D5B7ECF048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3204" y="5464868"/>
              <a:ext cx="196107" cy="254129"/>
            </a:xfrm>
            <a:custGeom>
              <a:avLst/>
              <a:gdLst>
                <a:gd name="T0" fmla="*/ 0 w 161"/>
                <a:gd name="T1" fmla="*/ 0 h 210"/>
                <a:gd name="T2" fmla="*/ 8697 w 161"/>
                <a:gd name="T3" fmla="*/ 2343 h 210"/>
                <a:gd name="T4" fmla="*/ 8697 w 161"/>
                <a:gd name="T5" fmla="*/ 4687 h 210"/>
                <a:gd name="T6" fmla="*/ 0 w 161"/>
                <a:gd name="T7" fmla="*/ 2343 h 210"/>
                <a:gd name="T8" fmla="*/ 0 w 161"/>
                <a:gd name="T9" fmla="*/ 0 h 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"/>
                <a:gd name="T16" fmla="*/ 0 h 210"/>
                <a:gd name="T17" fmla="*/ 161 w 161"/>
                <a:gd name="T18" fmla="*/ 210 h 2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" h="210">
                  <a:moveTo>
                    <a:pt x="0" y="0"/>
                  </a:moveTo>
                  <a:lnTo>
                    <a:pt x="161" y="54"/>
                  </a:lnTo>
                  <a:lnTo>
                    <a:pt x="161" y="21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5774933E-8727-174E-867B-6CEC6E7EB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020" y="5248449"/>
              <a:ext cx="129182" cy="404967"/>
            </a:xfrm>
            <a:custGeom>
              <a:avLst/>
              <a:gdLst>
                <a:gd name="T0" fmla="*/ 0 w 106"/>
                <a:gd name="T1" fmla="*/ 0 h 334"/>
                <a:gd name="T2" fmla="*/ 6215 w 106"/>
                <a:gd name="T3" fmla="*/ 3522 h 334"/>
                <a:gd name="T4" fmla="*/ 6215 w 106"/>
                <a:gd name="T5" fmla="*/ 7044 h 334"/>
                <a:gd name="T6" fmla="*/ 0 w 106"/>
                <a:gd name="T7" fmla="*/ 2348 h 334"/>
                <a:gd name="T8" fmla="*/ 0 w 106"/>
                <a:gd name="T9" fmla="*/ 0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334"/>
                <a:gd name="T17" fmla="*/ 106 w 106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334">
                  <a:moveTo>
                    <a:pt x="0" y="0"/>
                  </a:moveTo>
                  <a:lnTo>
                    <a:pt x="106" y="180"/>
                  </a:lnTo>
                  <a:lnTo>
                    <a:pt x="106" y="334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2" name="Freeform 181">
              <a:extLst>
                <a:ext uri="{FF2B5EF4-FFF2-40B4-BE49-F238E27FC236}">
                  <a16:creationId xmlns:a16="http://schemas.microsoft.com/office/drawing/2014/main" id="{5A1109BF-E285-0440-B88F-7F68E08EE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599" y="3530211"/>
              <a:ext cx="96497" cy="280361"/>
            </a:xfrm>
            <a:custGeom>
              <a:avLst/>
              <a:gdLst>
                <a:gd name="T0" fmla="*/ 2147483647 w 81"/>
                <a:gd name="T1" fmla="*/ 0 h 232"/>
                <a:gd name="T2" fmla="*/ 2147483647 w 81"/>
                <a:gd name="T3" fmla="*/ 2147483647 h 232"/>
                <a:gd name="T4" fmla="*/ 0 w 81"/>
                <a:gd name="T5" fmla="*/ 2147483647 h 232"/>
                <a:gd name="T6" fmla="*/ 0 w 81"/>
                <a:gd name="T7" fmla="*/ 2147483647 h 232"/>
                <a:gd name="T8" fmla="*/ 2147483647 w 81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232"/>
                <a:gd name="T17" fmla="*/ 81 w 81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232">
                  <a:moveTo>
                    <a:pt x="81" y="0"/>
                  </a:moveTo>
                  <a:lnTo>
                    <a:pt x="81" y="151"/>
                  </a:lnTo>
                  <a:lnTo>
                    <a:pt x="0" y="232"/>
                  </a:lnTo>
                  <a:lnTo>
                    <a:pt x="0" y="79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3" name="Freeform 182">
              <a:extLst>
                <a:ext uri="{FF2B5EF4-FFF2-40B4-BE49-F238E27FC236}">
                  <a16:creationId xmlns:a16="http://schemas.microsoft.com/office/drawing/2014/main" id="{B227668E-9C4A-5145-A821-DFAD58470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380" y="3723675"/>
              <a:ext cx="23345" cy="216421"/>
            </a:xfrm>
            <a:custGeom>
              <a:avLst/>
              <a:gdLst>
                <a:gd name="T0" fmla="*/ 2147483647 w 18"/>
                <a:gd name="T1" fmla="*/ 0 h 179"/>
                <a:gd name="T2" fmla="*/ 2147483647 w 18"/>
                <a:gd name="T3" fmla="*/ 2147483647 h 179"/>
                <a:gd name="T4" fmla="*/ 2147483647 w 18"/>
                <a:gd name="T5" fmla="*/ 2147483647 h 179"/>
                <a:gd name="T6" fmla="*/ 0 w 18"/>
                <a:gd name="T7" fmla="*/ 2147483647 h 179"/>
                <a:gd name="T8" fmla="*/ 2147483647 w 18"/>
                <a:gd name="T9" fmla="*/ 0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9"/>
                <a:gd name="T17" fmla="*/ 18 w 18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9">
                  <a:moveTo>
                    <a:pt x="18" y="0"/>
                  </a:moveTo>
                  <a:lnTo>
                    <a:pt x="18" y="145"/>
                  </a:lnTo>
                  <a:lnTo>
                    <a:pt x="14" y="179"/>
                  </a:lnTo>
                  <a:lnTo>
                    <a:pt x="0" y="14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4" name="Freeform 36">
              <a:extLst>
                <a:ext uri="{FF2B5EF4-FFF2-40B4-BE49-F238E27FC236}">
                  <a16:creationId xmlns:a16="http://schemas.microsoft.com/office/drawing/2014/main" id="{67AA84AF-CA2F-CD4E-83F4-AF4393596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246" y="3874514"/>
              <a:ext cx="26459" cy="70500"/>
            </a:xfrm>
            <a:custGeom>
              <a:avLst/>
              <a:gdLst>
                <a:gd name="T0" fmla="*/ 2453 w 22"/>
                <a:gd name="T1" fmla="*/ 0 h 58"/>
                <a:gd name="T2" fmla="*/ 0 w 22"/>
                <a:gd name="T3" fmla="*/ 2354 h 58"/>
                <a:gd name="T4" fmla="*/ 2453 w 22"/>
                <a:gd name="T5" fmla="*/ 2354 h 58"/>
                <a:gd name="T6" fmla="*/ 2453 w 22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58"/>
                <a:gd name="T14" fmla="*/ 22 w 22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58">
                  <a:moveTo>
                    <a:pt x="22" y="0"/>
                  </a:moveTo>
                  <a:lnTo>
                    <a:pt x="0" y="22"/>
                  </a:lnTo>
                  <a:lnTo>
                    <a:pt x="22" y="5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5" name="Freeform 37">
              <a:extLst>
                <a:ext uri="{FF2B5EF4-FFF2-40B4-BE49-F238E27FC236}">
                  <a16:creationId xmlns:a16="http://schemas.microsoft.com/office/drawing/2014/main" id="{BF7C77B0-F741-BB47-8AC9-8010125E9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4962" y="3744988"/>
              <a:ext cx="7782" cy="229536"/>
            </a:xfrm>
            <a:custGeom>
              <a:avLst/>
              <a:gdLst>
                <a:gd name="T0" fmla="*/ 3402 w 7"/>
                <a:gd name="T1" fmla="*/ 0 h 189"/>
                <a:gd name="T2" fmla="*/ 0 w 7"/>
                <a:gd name="T3" fmla="*/ 2352 h 189"/>
                <a:gd name="T4" fmla="*/ 0 w 7"/>
                <a:gd name="T5" fmla="*/ 3528 h 189"/>
                <a:gd name="T6" fmla="*/ 3402 w 7"/>
                <a:gd name="T7" fmla="*/ 2352 h 189"/>
                <a:gd name="T8" fmla="*/ 3402 w 7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89"/>
                <a:gd name="T17" fmla="*/ 7 w 7"/>
                <a:gd name="T18" fmla="*/ 189 h 1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89">
                  <a:moveTo>
                    <a:pt x="6" y="0"/>
                  </a:moveTo>
                  <a:lnTo>
                    <a:pt x="0" y="30"/>
                  </a:lnTo>
                  <a:lnTo>
                    <a:pt x="0" y="189"/>
                  </a:lnTo>
                  <a:lnTo>
                    <a:pt x="7" y="157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6" name="Freeform 38">
              <a:extLst>
                <a:ext uri="{FF2B5EF4-FFF2-40B4-BE49-F238E27FC236}">
                  <a16:creationId xmlns:a16="http://schemas.microsoft.com/office/drawing/2014/main" id="{6FEB7EF5-9D07-FE44-90BD-0D50B35E8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569" y="3964689"/>
              <a:ext cx="38910" cy="213140"/>
            </a:xfrm>
            <a:custGeom>
              <a:avLst/>
              <a:gdLst>
                <a:gd name="T0" fmla="*/ 0 w 31"/>
                <a:gd name="T1" fmla="*/ 0 h 177"/>
                <a:gd name="T2" fmla="*/ 3841 w 31"/>
                <a:gd name="T3" fmla="*/ 2332 h 177"/>
                <a:gd name="T4" fmla="*/ 3841 w 31"/>
                <a:gd name="T5" fmla="*/ 2332 h 177"/>
                <a:gd name="T6" fmla="*/ 0 w 31"/>
                <a:gd name="T7" fmla="*/ 2332 h 177"/>
                <a:gd name="T8" fmla="*/ 0 w 31"/>
                <a:gd name="T9" fmla="*/ 0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77"/>
                <a:gd name="T17" fmla="*/ 31 w 31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77">
                  <a:moveTo>
                    <a:pt x="0" y="0"/>
                  </a:moveTo>
                  <a:lnTo>
                    <a:pt x="31" y="28"/>
                  </a:lnTo>
                  <a:lnTo>
                    <a:pt x="31" y="177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7" name="Freeform 40">
              <a:extLst>
                <a:ext uri="{FF2B5EF4-FFF2-40B4-BE49-F238E27FC236}">
                  <a16:creationId xmlns:a16="http://schemas.microsoft.com/office/drawing/2014/main" id="{4A9DA981-FD0A-D04B-8E0B-952F321B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366" y="3744991"/>
              <a:ext cx="79377" cy="265605"/>
            </a:xfrm>
            <a:custGeom>
              <a:avLst/>
              <a:gdLst>
                <a:gd name="T0" fmla="*/ 0 w 66"/>
                <a:gd name="T1" fmla="*/ 2327 h 221"/>
                <a:gd name="T2" fmla="*/ 2453 w 66"/>
                <a:gd name="T3" fmla="*/ 2327 h 221"/>
                <a:gd name="T4" fmla="*/ 2453 w 66"/>
                <a:gd name="T5" fmla="*/ 0 h 221"/>
                <a:gd name="T6" fmla="*/ 2453 w 66"/>
                <a:gd name="T7" fmla="*/ 2327 h 221"/>
                <a:gd name="T8" fmla="*/ 2453 w 66"/>
                <a:gd name="T9" fmla="*/ 3491 h 221"/>
                <a:gd name="T10" fmla="*/ 0 w 66"/>
                <a:gd name="T11" fmla="*/ 3491 h 221"/>
                <a:gd name="T12" fmla="*/ 0 w 66"/>
                <a:gd name="T13" fmla="*/ 2327 h 2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221"/>
                <a:gd name="T23" fmla="*/ 66 w 66"/>
                <a:gd name="T24" fmla="*/ 221 h 2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221">
                  <a:moveTo>
                    <a:pt x="0" y="63"/>
                  </a:moveTo>
                  <a:lnTo>
                    <a:pt x="58" y="28"/>
                  </a:lnTo>
                  <a:lnTo>
                    <a:pt x="66" y="0"/>
                  </a:lnTo>
                  <a:lnTo>
                    <a:pt x="66" y="153"/>
                  </a:lnTo>
                  <a:lnTo>
                    <a:pt x="58" y="191"/>
                  </a:lnTo>
                  <a:lnTo>
                    <a:pt x="0" y="221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8" name="Freeform 41">
              <a:extLst>
                <a:ext uri="{FF2B5EF4-FFF2-40B4-BE49-F238E27FC236}">
                  <a16:creationId xmlns:a16="http://schemas.microsoft.com/office/drawing/2014/main" id="{A8F2C27A-9DD7-5448-88B2-BF695A16E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5138601"/>
              <a:ext cx="60700" cy="206582"/>
            </a:xfrm>
            <a:custGeom>
              <a:avLst/>
              <a:gdLst>
                <a:gd name="T0" fmla="*/ 0 w 48"/>
                <a:gd name="T1" fmla="*/ 2339 h 171"/>
                <a:gd name="T2" fmla="*/ 3870 w 48"/>
                <a:gd name="T3" fmla="*/ 2339 h 171"/>
                <a:gd name="T4" fmla="*/ 3870 w 48"/>
                <a:gd name="T5" fmla="*/ 3509 h 171"/>
                <a:gd name="T6" fmla="*/ 3870 w 48"/>
                <a:gd name="T7" fmla="*/ 2339 h 171"/>
                <a:gd name="T8" fmla="*/ 3870 w 48"/>
                <a:gd name="T9" fmla="*/ 0 h 171"/>
                <a:gd name="T10" fmla="*/ 0 w 48"/>
                <a:gd name="T11" fmla="*/ 2339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171"/>
                <a:gd name="T20" fmla="*/ 48 w 48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171">
                  <a:moveTo>
                    <a:pt x="0" y="30"/>
                  </a:moveTo>
                  <a:lnTo>
                    <a:pt x="22" y="97"/>
                  </a:lnTo>
                  <a:lnTo>
                    <a:pt x="22" y="171"/>
                  </a:lnTo>
                  <a:lnTo>
                    <a:pt x="48" y="153"/>
                  </a:lnTo>
                  <a:lnTo>
                    <a:pt x="48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89" name="Freeform 42">
              <a:extLst>
                <a:ext uri="{FF2B5EF4-FFF2-40B4-BE49-F238E27FC236}">
                  <a16:creationId xmlns:a16="http://schemas.microsoft.com/office/drawing/2014/main" id="{B72E835A-F049-CF4C-8B51-4F984313F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566" y="5132041"/>
              <a:ext cx="182101" cy="193467"/>
            </a:xfrm>
            <a:custGeom>
              <a:avLst/>
              <a:gdLst>
                <a:gd name="T0" fmla="*/ 0 w 151"/>
                <a:gd name="T1" fmla="*/ 2356 h 159"/>
                <a:gd name="T2" fmla="*/ 3690 w 151"/>
                <a:gd name="T3" fmla="*/ 0 h 159"/>
                <a:gd name="T4" fmla="*/ 8610 w 151"/>
                <a:gd name="T5" fmla="*/ 0 h 159"/>
                <a:gd name="T6" fmla="*/ 8610 w 151"/>
                <a:gd name="T7" fmla="*/ 3534 h 159"/>
                <a:gd name="T8" fmla="*/ 3690 w 151"/>
                <a:gd name="T9" fmla="*/ 3534 h 159"/>
                <a:gd name="T10" fmla="*/ 0 w 151"/>
                <a:gd name="T11" fmla="*/ 3534 h 159"/>
                <a:gd name="T12" fmla="*/ 0 w 151"/>
                <a:gd name="T13" fmla="*/ 2356 h 1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"/>
                <a:gd name="T22" fmla="*/ 0 h 159"/>
                <a:gd name="T23" fmla="*/ 151 w 151"/>
                <a:gd name="T24" fmla="*/ 159 h 1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" h="159">
                  <a:moveTo>
                    <a:pt x="0" y="6"/>
                  </a:moveTo>
                  <a:lnTo>
                    <a:pt x="64" y="0"/>
                  </a:lnTo>
                  <a:lnTo>
                    <a:pt x="151" y="0"/>
                  </a:lnTo>
                  <a:lnTo>
                    <a:pt x="151" y="155"/>
                  </a:lnTo>
                  <a:lnTo>
                    <a:pt x="64" y="155"/>
                  </a:lnTo>
                  <a:lnTo>
                    <a:pt x="0" y="159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0" name="Freeform 43">
              <a:extLst>
                <a:ext uri="{FF2B5EF4-FFF2-40B4-BE49-F238E27FC236}">
                  <a16:creationId xmlns:a16="http://schemas.microsoft.com/office/drawing/2014/main" id="{7719688A-D976-4744-B806-7D76B853A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939" y="5182868"/>
              <a:ext cx="107392" cy="211500"/>
            </a:xfrm>
            <a:custGeom>
              <a:avLst/>
              <a:gdLst>
                <a:gd name="T0" fmla="*/ 0 w 88"/>
                <a:gd name="T1" fmla="*/ 2340 h 175"/>
                <a:gd name="T2" fmla="*/ 4979 w 88"/>
                <a:gd name="T3" fmla="*/ 0 h 175"/>
                <a:gd name="T4" fmla="*/ 4979 w 88"/>
                <a:gd name="T5" fmla="*/ 2340 h 175"/>
                <a:gd name="T6" fmla="*/ 0 w 88"/>
                <a:gd name="T7" fmla="*/ 3511 h 175"/>
                <a:gd name="T8" fmla="*/ 0 w 88"/>
                <a:gd name="T9" fmla="*/ 2340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175"/>
                <a:gd name="T17" fmla="*/ 88 w 88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175">
                  <a:moveTo>
                    <a:pt x="0" y="22"/>
                  </a:moveTo>
                  <a:lnTo>
                    <a:pt x="88" y="0"/>
                  </a:lnTo>
                  <a:lnTo>
                    <a:pt x="88" y="155"/>
                  </a:lnTo>
                  <a:lnTo>
                    <a:pt x="0" y="175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1" name="Freeform 44">
              <a:extLst>
                <a:ext uri="{FF2B5EF4-FFF2-40B4-BE49-F238E27FC236}">
                  <a16:creationId xmlns:a16="http://schemas.microsoft.com/office/drawing/2014/main" id="{4BDB1BBD-063D-5D49-AA88-C359D31BA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9075" y="5209101"/>
              <a:ext cx="189880" cy="331186"/>
            </a:xfrm>
            <a:custGeom>
              <a:avLst/>
              <a:gdLst>
                <a:gd name="T0" fmla="*/ 3749 w 155"/>
                <a:gd name="T1" fmla="*/ 5873 h 273"/>
                <a:gd name="T2" fmla="*/ 0 w 155"/>
                <a:gd name="T3" fmla="*/ 3524 h 273"/>
                <a:gd name="T4" fmla="*/ 3749 w 155"/>
                <a:gd name="T5" fmla="*/ 2349 h 273"/>
                <a:gd name="T6" fmla="*/ 8747 w 155"/>
                <a:gd name="T7" fmla="*/ 0 h 273"/>
                <a:gd name="T8" fmla="*/ 8747 w 155"/>
                <a:gd name="T9" fmla="*/ 2349 h 273"/>
                <a:gd name="T10" fmla="*/ 3749 w 155"/>
                <a:gd name="T11" fmla="*/ 4699 h 273"/>
                <a:gd name="T12" fmla="*/ 3749 w 155"/>
                <a:gd name="T13" fmla="*/ 5873 h 2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273"/>
                <a:gd name="T23" fmla="*/ 155 w 155"/>
                <a:gd name="T24" fmla="*/ 273 h 2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273">
                  <a:moveTo>
                    <a:pt x="14" y="273"/>
                  </a:moveTo>
                  <a:lnTo>
                    <a:pt x="0" y="187"/>
                  </a:lnTo>
                  <a:lnTo>
                    <a:pt x="32" y="99"/>
                  </a:lnTo>
                  <a:lnTo>
                    <a:pt x="155" y="0"/>
                  </a:lnTo>
                  <a:lnTo>
                    <a:pt x="155" y="153"/>
                  </a:lnTo>
                  <a:lnTo>
                    <a:pt x="34" y="250"/>
                  </a:lnTo>
                  <a:lnTo>
                    <a:pt x="14" y="27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2" name="Freeform 45">
              <a:extLst>
                <a:ext uri="{FF2B5EF4-FFF2-40B4-BE49-F238E27FC236}">
                  <a16:creationId xmlns:a16="http://schemas.microsoft.com/office/drawing/2014/main" id="{C595FFC7-A6B8-9147-870B-79C8FBB8D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955" y="5177950"/>
              <a:ext cx="104279" cy="213140"/>
            </a:xfrm>
            <a:custGeom>
              <a:avLst/>
              <a:gdLst>
                <a:gd name="T0" fmla="*/ 0 w 87"/>
                <a:gd name="T1" fmla="*/ 2359 h 175"/>
                <a:gd name="T2" fmla="*/ 0 w 87"/>
                <a:gd name="T3" fmla="*/ 3538 h 175"/>
                <a:gd name="T4" fmla="*/ 4890 w 87"/>
                <a:gd name="T5" fmla="*/ 3538 h 175"/>
                <a:gd name="T6" fmla="*/ 4890 w 87"/>
                <a:gd name="T7" fmla="*/ 0 h 175"/>
                <a:gd name="T8" fmla="*/ 0 w 87"/>
                <a:gd name="T9" fmla="*/ 2359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175"/>
                <a:gd name="T17" fmla="*/ 87 w 87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175">
                  <a:moveTo>
                    <a:pt x="0" y="24"/>
                  </a:moveTo>
                  <a:lnTo>
                    <a:pt x="0" y="175"/>
                  </a:lnTo>
                  <a:lnTo>
                    <a:pt x="87" y="153"/>
                  </a:lnTo>
                  <a:lnTo>
                    <a:pt x="87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3" name="Freeform 46">
              <a:extLst>
                <a:ext uri="{FF2B5EF4-FFF2-40B4-BE49-F238E27FC236}">
                  <a16:creationId xmlns:a16="http://schemas.microsoft.com/office/drawing/2014/main" id="{1182A455-FB3B-BC45-B68A-539B34E99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6" y="5553402"/>
              <a:ext cx="91827" cy="273803"/>
            </a:xfrm>
            <a:custGeom>
              <a:avLst/>
              <a:gdLst>
                <a:gd name="T0" fmla="*/ 0 w 76"/>
                <a:gd name="T1" fmla="*/ 2346 h 226"/>
                <a:gd name="T2" fmla="*/ 3697 w 76"/>
                <a:gd name="T3" fmla="*/ 0 h 226"/>
                <a:gd name="T4" fmla="*/ 3697 w 76"/>
                <a:gd name="T5" fmla="*/ 2346 h 226"/>
                <a:gd name="T6" fmla="*/ 0 w 76"/>
                <a:gd name="T7" fmla="*/ 4692 h 226"/>
                <a:gd name="T8" fmla="*/ 0 w 76"/>
                <a:gd name="T9" fmla="*/ 2346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226"/>
                <a:gd name="T17" fmla="*/ 76 w 76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226">
                  <a:moveTo>
                    <a:pt x="0" y="73"/>
                  </a:moveTo>
                  <a:lnTo>
                    <a:pt x="76" y="0"/>
                  </a:lnTo>
                  <a:lnTo>
                    <a:pt x="76" y="152"/>
                  </a:lnTo>
                  <a:lnTo>
                    <a:pt x="0" y="226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4" name="Freeform 47">
              <a:extLst>
                <a:ext uri="{FF2B5EF4-FFF2-40B4-BE49-F238E27FC236}">
                  <a16:creationId xmlns:a16="http://schemas.microsoft.com/office/drawing/2014/main" id="{13A91FBC-B0FF-2846-AAA1-D5058C0EE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9" y="4905786"/>
              <a:ext cx="76263" cy="213140"/>
            </a:xfrm>
            <a:custGeom>
              <a:avLst/>
              <a:gdLst>
                <a:gd name="T0" fmla="*/ 0 w 64"/>
                <a:gd name="T1" fmla="*/ 2332 h 177"/>
                <a:gd name="T2" fmla="*/ 3646 w 64"/>
                <a:gd name="T3" fmla="*/ 0 h 177"/>
                <a:gd name="T4" fmla="*/ 3646 w 64"/>
                <a:gd name="T5" fmla="*/ 2332 h 177"/>
                <a:gd name="T6" fmla="*/ 0 w 64"/>
                <a:gd name="T7" fmla="*/ 2332 h 177"/>
                <a:gd name="T8" fmla="*/ 0 w 64"/>
                <a:gd name="T9" fmla="*/ 2332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77"/>
                <a:gd name="T17" fmla="*/ 64 w 64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77">
                  <a:moveTo>
                    <a:pt x="0" y="22"/>
                  </a:moveTo>
                  <a:lnTo>
                    <a:pt x="64" y="0"/>
                  </a:lnTo>
                  <a:lnTo>
                    <a:pt x="64" y="155"/>
                  </a:lnTo>
                  <a:lnTo>
                    <a:pt x="0" y="177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5" name="Freeform 48">
              <a:extLst>
                <a:ext uri="{FF2B5EF4-FFF2-40B4-BE49-F238E27FC236}">
                  <a16:creationId xmlns:a16="http://schemas.microsoft.com/office/drawing/2014/main" id="{6E17EA13-8D40-3E4A-937E-508D1ED88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685" y="4727075"/>
              <a:ext cx="45137" cy="260686"/>
            </a:xfrm>
            <a:custGeom>
              <a:avLst/>
              <a:gdLst>
                <a:gd name="T0" fmla="*/ 0 w 38"/>
                <a:gd name="T1" fmla="*/ 2348 h 215"/>
                <a:gd name="T2" fmla="*/ 0 w 38"/>
                <a:gd name="T3" fmla="*/ 4696 h 215"/>
                <a:gd name="T4" fmla="*/ 2423 w 38"/>
                <a:gd name="T5" fmla="*/ 2348 h 215"/>
                <a:gd name="T6" fmla="*/ 2423 w 38"/>
                <a:gd name="T7" fmla="*/ 0 h 215"/>
                <a:gd name="T8" fmla="*/ 0 w 38"/>
                <a:gd name="T9" fmla="*/ 2348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215"/>
                <a:gd name="T17" fmla="*/ 38 w 3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215">
                  <a:moveTo>
                    <a:pt x="0" y="63"/>
                  </a:moveTo>
                  <a:lnTo>
                    <a:pt x="0" y="215"/>
                  </a:lnTo>
                  <a:lnTo>
                    <a:pt x="38" y="152"/>
                  </a:lnTo>
                  <a:lnTo>
                    <a:pt x="38" y="0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6" name="Freeform 49">
              <a:extLst>
                <a:ext uri="{FF2B5EF4-FFF2-40B4-BE49-F238E27FC236}">
                  <a16:creationId xmlns:a16="http://schemas.microsoft.com/office/drawing/2014/main" id="{F42D0B38-524D-8545-A36C-7E15D58E3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88" y="4935297"/>
              <a:ext cx="60701" cy="280361"/>
            </a:xfrm>
            <a:custGeom>
              <a:avLst/>
              <a:gdLst>
                <a:gd name="T0" fmla="*/ 3791 w 49"/>
                <a:gd name="T1" fmla="*/ 0 h 232"/>
                <a:gd name="T2" fmla="*/ 3791 w 49"/>
                <a:gd name="T3" fmla="*/ 2340 h 232"/>
                <a:gd name="T4" fmla="*/ 3791 w 49"/>
                <a:gd name="T5" fmla="*/ 3510 h 232"/>
                <a:gd name="T6" fmla="*/ 3791 w 49"/>
                <a:gd name="T7" fmla="*/ 4680 h 232"/>
                <a:gd name="T8" fmla="*/ 3791 w 49"/>
                <a:gd name="T9" fmla="*/ 3510 h 232"/>
                <a:gd name="T10" fmla="*/ 0 w 49"/>
                <a:gd name="T11" fmla="*/ 2340 h 232"/>
                <a:gd name="T12" fmla="*/ 3791 w 49"/>
                <a:gd name="T13" fmla="*/ 2340 h 232"/>
                <a:gd name="T14" fmla="*/ 3791 w 49"/>
                <a:gd name="T15" fmla="*/ 0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9"/>
                <a:gd name="T25" fmla="*/ 0 h 232"/>
                <a:gd name="T26" fmla="*/ 49 w 49"/>
                <a:gd name="T27" fmla="*/ 232 h 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9" h="232">
                  <a:moveTo>
                    <a:pt x="49" y="0"/>
                  </a:moveTo>
                  <a:lnTo>
                    <a:pt x="49" y="159"/>
                  </a:lnTo>
                  <a:lnTo>
                    <a:pt x="41" y="202"/>
                  </a:lnTo>
                  <a:lnTo>
                    <a:pt x="29" y="232"/>
                  </a:lnTo>
                  <a:lnTo>
                    <a:pt x="10" y="204"/>
                  </a:lnTo>
                  <a:lnTo>
                    <a:pt x="0" y="149"/>
                  </a:lnTo>
                  <a:lnTo>
                    <a:pt x="39" y="5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7" name="Freeform 50">
              <a:extLst>
                <a:ext uri="{FF2B5EF4-FFF2-40B4-BE49-F238E27FC236}">
                  <a16:creationId xmlns:a16="http://schemas.microsoft.com/office/drawing/2014/main" id="{1B827F1B-7156-4D40-94CD-9FDE061AF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3996" y="4605750"/>
              <a:ext cx="82490" cy="270524"/>
            </a:xfrm>
            <a:custGeom>
              <a:avLst/>
              <a:gdLst>
                <a:gd name="T0" fmla="*/ 0 w 66"/>
                <a:gd name="T1" fmla="*/ 2328 h 225"/>
                <a:gd name="T2" fmla="*/ 0 w 66"/>
                <a:gd name="T3" fmla="*/ 4657 h 225"/>
                <a:gd name="T4" fmla="*/ 3824 w 66"/>
                <a:gd name="T5" fmla="*/ 2328 h 225"/>
                <a:gd name="T6" fmla="*/ 3824 w 66"/>
                <a:gd name="T7" fmla="*/ 0 h 225"/>
                <a:gd name="T8" fmla="*/ 0 w 66"/>
                <a:gd name="T9" fmla="*/ 2328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25"/>
                <a:gd name="T17" fmla="*/ 66 w 66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25">
                  <a:moveTo>
                    <a:pt x="0" y="70"/>
                  </a:moveTo>
                  <a:lnTo>
                    <a:pt x="0" y="225"/>
                  </a:lnTo>
                  <a:lnTo>
                    <a:pt x="66" y="154"/>
                  </a:lnTo>
                  <a:lnTo>
                    <a:pt x="66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8" name="Freeform 51">
              <a:extLst>
                <a:ext uri="{FF2B5EF4-FFF2-40B4-BE49-F238E27FC236}">
                  <a16:creationId xmlns:a16="http://schemas.microsoft.com/office/drawing/2014/main" id="{DDC4EB7D-B29F-954C-A402-30BEC2C6E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154" y="4195862"/>
              <a:ext cx="48248" cy="255769"/>
            </a:xfrm>
            <a:custGeom>
              <a:avLst/>
              <a:gdLst>
                <a:gd name="T0" fmla="*/ 0 w 40"/>
                <a:gd name="T1" fmla="*/ 0 h 212"/>
                <a:gd name="T2" fmla="*/ 3691 w 40"/>
                <a:gd name="T3" fmla="*/ 2336 h 212"/>
                <a:gd name="T4" fmla="*/ 3691 w 40"/>
                <a:gd name="T5" fmla="*/ 4673 h 212"/>
                <a:gd name="T6" fmla="*/ 0 w 40"/>
                <a:gd name="T7" fmla="*/ 3504 h 212"/>
                <a:gd name="T8" fmla="*/ 0 w 40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212"/>
                <a:gd name="T17" fmla="*/ 40 w 40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212">
                  <a:moveTo>
                    <a:pt x="0" y="0"/>
                  </a:moveTo>
                  <a:lnTo>
                    <a:pt x="40" y="55"/>
                  </a:lnTo>
                  <a:lnTo>
                    <a:pt x="40" y="212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199" name="Freeform 52">
              <a:extLst>
                <a:ext uri="{FF2B5EF4-FFF2-40B4-BE49-F238E27FC236}">
                  <a16:creationId xmlns:a16="http://schemas.microsoft.com/office/drawing/2014/main" id="{96534763-7FB9-8843-A020-A3793FA02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695" y="4289318"/>
              <a:ext cx="62257" cy="301676"/>
            </a:xfrm>
            <a:custGeom>
              <a:avLst/>
              <a:gdLst>
                <a:gd name="T0" fmla="*/ 2442 w 52"/>
                <a:gd name="T1" fmla="*/ 0 h 250"/>
                <a:gd name="T2" fmla="*/ 0 w 52"/>
                <a:gd name="T3" fmla="*/ 2337 h 250"/>
                <a:gd name="T4" fmla="*/ 0 w 52"/>
                <a:gd name="T5" fmla="*/ 5842 h 250"/>
                <a:gd name="T6" fmla="*/ 2442 w 52"/>
                <a:gd name="T7" fmla="*/ 3505 h 250"/>
                <a:gd name="T8" fmla="*/ 2442 w 52"/>
                <a:gd name="T9" fmla="*/ 0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250"/>
                <a:gd name="T17" fmla="*/ 52 w 52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250">
                  <a:moveTo>
                    <a:pt x="52" y="0"/>
                  </a:moveTo>
                  <a:lnTo>
                    <a:pt x="0" y="97"/>
                  </a:lnTo>
                  <a:lnTo>
                    <a:pt x="0" y="250"/>
                  </a:lnTo>
                  <a:lnTo>
                    <a:pt x="52" y="15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0" name="Freeform 53">
              <a:extLst>
                <a:ext uri="{FF2B5EF4-FFF2-40B4-BE49-F238E27FC236}">
                  <a16:creationId xmlns:a16="http://schemas.microsoft.com/office/drawing/2014/main" id="{85A7D886-7192-F346-A5B8-A419E6227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229" y="4409004"/>
              <a:ext cx="40466" cy="136082"/>
            </a:xfrm>
            <a:custGeom>
              <a:avLst/>
              <a:gdLst>
                <a:gd name="T0" fmla="*/ 3870 w 32"/>
                <a:gd name="T1" fmla="*/ 0 h 113"/>
                <a:gd name="T2" fmla="*/ 0 w 32"/>
                <a:gd name="T3" fmla="*/ 2332 h 113"/>
                <a:gd name="T4" fmla="*/ 3870 w 32"/>
                <a:gd name="T5" fmla="*/ 2332 h 113"/>
                <a:gd name="T6" fmla="*/ 3870 w 32"/>
                <a:gd name="T7" fmla="*/ 0 h 1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113"/>
                <a:gd name="T14" fmla="*/ 32 w 32"/>
                <a:gd name="T15" fmla="*/ 113 h 1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113">
                  <a:moveTo>
                    <a:pt x="32" y="0"/>
                  </a:moveTo>
                  <a:lnTo>
                    <a:pt x="0" y="34"/>
                  </a:lnTo>
                  <a:lnTo>
                    <a:pt x="32" y="113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1" name="Freeform 54">
              <a:extLst>
                <a:ext uri="{FF2B5EF4-FFF2-40B4-BE49-F238E27FC236}">
                  <a16:creationId xmlns:a16="http://schemas.microsoft.com/office/drawing/2014/main" id="{7225E771-660D-A941-B55A-D6D8A38DC5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5782" y="3969610"/>
              <a:ext cx="21790" cy="226256"/>
            </a:xfrm>
            <a:custGeom>
              <a:avLst/>
              <a:gdLst>
                <a:gd name="T0" fmla="*/ 2469 w 18"/>
                <a:gd name="T1" fmla="*/ 0 h 187"/>
                <a:gd name="T2" fmla="*/ 2469 w 18"/>
                <a:gd name="T3" fmla="*/ 2343 h 187"/>
                <a:gd name="T4" fmla="*/ 0 w 18"/>
                <a:gd name="T5" fmla="*/ 3515 h 187"/>
                <a:gd name="T6" fmla="*/ 0 w 18"/>
                <a:gd name="T7" fmla="*/ 2343 h 187"/>
                <a:gd name="T8" fmla="*/ 2469 w 18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7"/>
                <a:gd name="T17" fmla="*/ 18 w 18"/>
                <a:gd name="T18" fmla="*/ 187 h 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7">
                  <a:moveTo>
                    <a:pt x="18" y="0"/>
                  </a:moveTo>
                  <a:lnTo>
                    <a:pt x="18" y="145"/>
                  </a:lnTo>
                  <a:lnTo>
                    <a:pt x="0" y="187"/>
                  </a:lnTo>
                  <a:lnTo>
                    <a:pt x="0" y="3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2" name="Freeform 55">
              <a:extLst>
                <a:ext uri="{FF2B5EF4-FFF2-40B4-BE49-F238E27FC236}">
                  <a16:creationId xmlns:a16="http://schemas.microsoft.com/office/drawing/2014/main" id="{36C10979-263C-6741-8E8C-EEA0153A7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9207" y="4035189"/>
              <a:ext cx="62257" cy="244292"/>
            </a:xfrm>
            <a:custGeom>
              <a:avLst/>
              <a:gdLst>
                <a:gd name="T0" fmla="*/ 3810 w 50"/>
                <a:gd name="T1" fmla="*/ 0 h 200"/>
                <a:gd name="T2" fmla="*/ 3810 w 50"/>
                <a:gd name="T3" fmla="*/ 3548 h 200"/>
                <a:gd name="T4" fmla="*/ 3810 w 50"/>
                <a:gd name="T5" fmla="*/ 3548 h 200"/>
                <a:gd name="T6" fmla="*/ 3810 w 50"/>
                <a:gd name="T7" fmla="*/ 4731 h 200"/>
                <a:gd name="T8" fmla="*/ 3810 w 50"/>
                <a:gd name="T9" fmla="*/ 2365 h 200"/>
                <a:gd name="T10" fmla="*/ 3810 w 50"/>
                <a:gd name="T11" fmla="*/ 2365 h 200"/>
                <a:gd name="T12" fmla="*/ 0 w 50"/>
                <a:gd name="T13" fmla="*/ 2365 h 200"/>
                <a:gd name="T14" fmla="*/ 3810 w 50"/>
                <a:gd name="T15" fmla="*/ 2365 h 200"/>
                <a:gd name="T16" fmla="*/ 3810 w 50"/>
                <a:gd name="T17" fmla="*/ 0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00"/>
                <a:gd name="T29" fmla="*/ 50 w 50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00">
                  <a:moveTo>
                    <a:pt x="50" y="0"/>
                  </a:moveTo>
                  <a:lnTo>
                    <a:pt x="50" y="151"/>
                  </a:lnTo>
                  <a:lnTo>
                    <a:pt x="18" y="171"/>
                  </a:lnTo>
                  <a:lnTo>
                    <a:pt x="6" y="200"/>
                  </a:lnTo>
                  <a:lnTo>
                    <a:pt x="6" y="123"/>
                  </a:lnTo>
                  <a:lnTo>
                    <a:pt x="14" y="63"/>
                  </a:lnTo>
                  <a:lnTo>
                    <a:pt x="0" y="58"/>
                  </a:lnTo>
                  <a:lnTo>
                    <a:pt x="16" y="2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3" name="Rectangle 56">
              <a:extLst>
                <a:ext uri="{FF2B5EF4-FFF2-40B4-BE49-F238E27FC236}">
                  <a16:creationId xmlns:a16="http://schemas.microsoft.com/office/drawing/2014/main" id="{F9CB04B9-5DCE-2944-B3A4-90B8C2505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068" y="4730354"/>
              <a:ext cx="57589" cy="175431"/>
            </a:xfrm>
            <a:prstGeom prst="rect">
              <a:avLst/>
            </a:prstGeom>
            <a:solidFill>
              <a:srgbClr val="9D9D9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4" name="Freeform 57">
              <a:extLst>
                <a:ext uri="{FF2B5EF4-FFF2-40B4-BE49-F238E27FC236}">
                  <a16:creationId xmlns:a16="http://schemas.microsoft.com/office/drawing/2014/main" id="{FF4FEA90-CB27-7E4D-9C8C-DA20FC977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658" y="4876271"/>
              <a:ext cx="225679" cy="190188"/>
            </a:xfrm>
            <a:custGeom>
              <a:avLst/>
              <a:gdLst>
                <a:gd name="T0" fmla="*/ 0 w 186"/>
                <a:gd name="T1" fmla="*/ 2346 h 157"/>
                <a:gd name="T2" fmla="*/ 0 w 186"/>
                <a:gd name="T3" fmla="*/ 3519 h 157"/>
                <a:gd name="T4" fmla="*/ 9901 w 186"/>
                <a:gd name="T5" fmla="*/ 3519 h 157"/>
                <a:gd name="T6" fmla="*/ 9901 w 186"/>
                <a:gd name="T7" fmla="*/ 0 h 157"/>
                <a:gd name="T8" fmla="*/ 0 w 186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"/>
                <a:gd name="T16" fmla="*/ 0 h 157"/>
                <a:gd name="T17" fmla="*/ 186 w 186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" h="157">
                  <a:moveTo>
                    <a:pt x="0" y="2"/>
                  </a:moveTo>
                  <a:lnTo>
                    <a:pt x="0" y="157"/>
                  </a:lnTo>
                  <a:lnTo>
                    <a:pt x="186" y="157"/>
                  </a:lnTo>
                  <a:lnTo>
                    <a:pt x="18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5" name="Rectangle 58">
              <a:extLst>
                <a:ext uri="{FF2B5EF4-FFF2-40B4-BE49-F238E27FC236}">
                  <a16:creationId xmlns:a16="http://schemas.microsoft.com/office/drawing/2014/main" id="{963A0A63-F885-324E-93BF-2CECE22C0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374" y="5054982"/>
              <a:ext cx="210114" cy="170513"/>
            </a:xfrm>
            <a:prstGeom prst="rect">
              <a:avLst/>
            </a:prstGeom>
            <a:solidFill>
              <a:srgbClr val="9D9D9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6" name="Freeform 59">
              <a:extLst>
                <a:ext uri="{FF2B5EF4-FFF2-40B4-BE49-F238E27FC236}">
                  <a16:creationId xmlns:a16="http://schemas.microsoft.com/office/drawing/2014/main" id="{CBDD636B-2A38-9A46-9D43-AEED487F24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160" y="4964807"/>
              <a:ext cx="91827" cy="185269"/>
            </a:xfrm>
            <a:custGeom>
              <a:avLst/>
              <a:gdLst>
                <a:gd name="T0" fmla="*/ 0 w 75"/>
                <a:gd name="T1" fmla="*/ 2376 h 151"/>
                <a:gd name="T2" fmla="*/ 0 w 75"/>
                <a:gd name="T3" fmla="*/ 3564 h 151"/>
                <a:gd name="T4" fmla="*/ 3746 w 75"/>
                <a:gd name="T5" fmla="*/ 3564 h 151"/>
                <a:gd name="T6" fmla="*/ 3746 w 75"/>
                <a:gd name="T7" fmla="*/ 0 h 151"/>
                <a:gd name="T8" fmla="*/ 0 w 75"/>
                <a:gd name="T9" fmla="*/ 237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151"/>
                <a:gd name="T17" fmla="*/ 75 w 75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151">
                  <a:moveTo>
                    <a:pt x="0" y="2"/>
                  </a:moveTo>
                  <a:lnTo>
                    <a:pt x="0" y="151"/>
                  </a:lnTo>
                  <a:lnTo>
                    <a:pt x="75" y="151"/>
                  </a:lnTo>
                  <a:lnTo>
                    <a:pt x="7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7" name="Freeform 60">
              <a:extLst>
                <a:ext uri="{FF2B5EF4-FFF2-40B4-BE49-F238E27FC236}">
                  <a16:creationId xmlns:a16="http://schemas.microsoft.com/office/drawing/2014/main" id="{859477AE-1EC2-8449-A060-B148FE162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381" y="5220577"/>
              <a:ext cx="52917" cy="239373"/>
            </a:xfrm>
            <a:custGeom>
              <a:avLst/>
              <a:gdLst>
                <a:gd name="T0" fmla="*/ 2399 w 45"/>
                <a:gd name="T1" fmla="*/ 0 h 200"/>
                <a:gd name="T2" fmla="*/ 0 w 45"/>
                <a:gd name="T3" fmla="*/ 2318 h 200"/>
                <a:gd name="T4" fmla="*/ 0 w 45"/>
                <a:gd name="T5" fmla="*/ 4636 h 200"/>
                <a:gd name="T6" fmla="*/ 2399 w 45"/>
                <a:gd name="T7" fmla="*/ 2318 h 200"/>
                <a:gd name="T8" fmla="*/ 2399 w 45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00"/>
                <a:gd name="T17" fmla="*/ 45 w 45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00">
                  <a:moveTo>
                    <a:pt x="45" y="0"/>
                  </a:moveTo>
                  <a:lnTo>
                    <a:pt x="0" y="51"/>
                  </a:lnTo>
                  <a:lnTo>
                    <a:pt x="0" y="200"/>
                  </a:lnTo>
                  <a:lnTo>
                    <a:pt x="45" y="151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8" name="Freeform 61">
              <a:extLst>
                <a:ext uri="{FF2B5EF4-FFF2-40B4-BE49-F238E27FC236}">
                  <a16:creationId xmlns:a16="http://schemas.microsoft.com/office/drawing/2014/main" id="{A0178127-1A46-3540-B198-813F1A8F2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1" y="3297396"/>
              <a:ext cx="45135" cy="309873"/>
            </a:xfrm>
            <a:custGeom>
              <a:avLst/>
              <a:gdLst>
                <a:gd name="T0" fmla="*/ 0 w 36"/>
                <a:gd name="T1" fmla="*/ 0 h 256"/>
                <a:gd name="T2" fmla="*/ 2558 w 36"/>
                <a:gd name="T3" fmla="*/ 3516 h 256"/>
                <a:gd name="T4" fmla="*/ 2558 w 36"/>
                <a:gd name="T5" fmla="*/ 5860 h 256"/>
                <a:gd name="T6" fmla="*/ 0 w 36"/>
                <a:gd name="T7" fmla="*/ 3516 h 256"/>
                <a:gd name="T8" fmla="*/ 0 w 3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56"/>
                <a:gd name="T17" fmla="*/ 36 w 3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56">
                  <a:moveTo>
                    <a:pt x="0" y="0"/>
                  </a:moveTo>
                  <a:lnTo>
                    <a:pt x="36" y="157"/>
                  </a:lnTo>
                  <a:lnTo>
                    <a:pt x="24" y="256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09" name="Freeform 62">
              <a:extLst>
                <a:ext uri="{FF2B5EF4-FFF2-40B4-BE49-F238E27FC236}">
                  <a16:creationId xmlns:a16="http://schemas.microsoft.com/office/drawing/2014/main" id="{14152AEC-70ED-2C49-BA14-E140F7FA0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3" y="4089295"/>
              <a:ext cx="68482" cy="260688"/>
            </a:xfrm>
            <a:custGeom>
              <a:avLst/>
              <a:gdLst>
                <a:gd name="T0" fmla="*/ 0 w 56"/>
                <a:gd name="T1" fmla="*/ 0 h 214"/>
                <a:gd name="T2" fmla="*/ 3742 w 56"/>
                <a:gd name="T3" fmla="*/ 2359 h 214"/>
                <a:gd name="T4" fmla="*/ 3742 w 56"/>
                <a:gd name="T5" fmla="*/ 2359 h 214"/>
                <a:gd name="T6" fmla="*/ 3742 w 56"/>
                <a:gd name="T7" fmla="*/ 4718 h 214"/>
                <a:gd name="T8" fmla="*/ 0 w 56"/>
                <a:gd name="T9" fmla="*/ 3539 h 214"/>
                <a:gd name="T10" fmla="*/ 0 w 56"/>
                <a:gd name="T11" fmla="*/ 0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214"/>
                <a:gd name="T20" fmla="*/ 56 w 56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214">
                  <a:moveTo>
                    <a:pt x="0" y="0"/>
                  </a:moveTo>
                  <a:lnTo>
                    <a:pt x="56" y="79"/>
                  </a:lnTo>
                  <a:lnTo>
                    <a:pt x="44" y="131"/>
                  </a:lnTo>
                  <a:lnTo>
                    <a:pt x="44" y="214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0" name="Freeform 63">
              <a:extLst>
                <a:ext uri="{FF2B5EF4-FFF2-40B4-BE49-F238E27FC236}">
                  <a16:creationId xmlns:a16="http://schemas.microsoft.com/office/drawing/2014/main" id="{D3FFC8CD-2838-D44C-87F0-94A1CBB31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198" y="3499059"/>
              <a:ext cx="253694" cy="214780"/>
            </a:xfrm>
            <a:custGeom>
              <a:avLst/>
              <a:gdLst>
                <a:gd name="T0" fmla="*/ 0 w 209"/>
                <a:gd name="T1" fmla="*/ 2324 h 179"/>
                <a:gd name="T2" fmla="*/ 9905 w 209"/>
                <a:gd name="T3" fmla="*/ 0 h 179"/>
                <a:gd name="T4" fmla="*/ 9905 w 209"/>
                <a:gd name="T5" fmla="*/ 2324 h 179"/>
                <a:gd name="T6" fmla="*/ 0 w 209"/>
                <a:gd name="T7" fmla="*/ 2324 h 179"/>
                <a:gd name="T8" fmla="*/ 0 w 209"/>
                <a:gd name="T9" fmla="*/ 2324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179"/>
                <a:gd name="T17" fmla="*/ 209 w 209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179">
                  <a:moveTo>
                    <a:pt x="0" y="26"/>
                  </a:moveTo>
                  <a:lnTo>
                    <a:pt x="209" y="0"/>
                  </a:lnTo>
                  <a:lnTo>
                    <a:pt x="209" y="149"/>
                  </a:lnTo>
                  <a:lnTo>
                    <a:pt x="0" y="179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1" name="Freeform 64">
              <a:extLst>
                <a:ext uri="{FF2B5EF4-FFF2-40B4-BE49-F238E27FC236}">
                  <a16:creationId xmlns:a16="http://schemas.microsoft.com/office/drawing/2014/main" id="{4B0440B3-D923-474B-A7BD-20A023382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737" y="3261324"/>
              <a:ext cx="143189" cy="195105"/>
            </a:xfrm>
            <a:custGeom>
              <a:avLst/>
              <a:gdLst>
                <a:gd name="T0" fmla="*/ 6137 w 119"/>
                <a:gd name="T1" fmla="*/ 0 h 159"/>
                <a:gd name="T2" fmla="*/ 3682 w 119"/>
                <a:gd name="T3" fmla="*/ 2376 h 159"/>
                <a:gd name="T4" fmla="*/ 0 w 119"/>
                <a:gd name="T5" fmla="*/ 3564 h 159"/>
                <a:gd name="T6" fmla="*/ 4909 w 119"/>
                <a:gd name="T7" fmla="*/ 2376 h 159"/>
                <a:gd name="T8" fmla="*/ 6137 w 119"/>
                <a:gd name="T9" fmla="*/ 3564 h 159"/>
                <a:gd name="T10" fmla="*/ 6137 w 119"/>
                <a:gd name="T11" fmla="*/ 0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"/>
                <a:gd name="T19" fmla="*/ 0 h 159"/>
                <a:gd name="T20" fmla="*/ 119 w 119"/>
                <a:gd name="T21" fmla="*/ 159 h 1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" h="159">
                  <a:moveTo>
                    <a:pt x="119" y="0"/>
                  </a:moveTo>
                  <a:lnTo>
                    <a:pt x="14" y="97"/>
                  </a:lnTo>
                  <a:lnTo>
                    <a:pt x="0" y="153"/>
                  </a:lnTo>
                  <a:lnTo>
                    <a:pt x="95" y="121"/>
                  </a:lnTo>
                  <a:lnTo>
                    <a:pt x="119" y="159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2" name="Freeform 65">
              <a:extLst>
                <a:ext uri="{FF2B5EF4-FFF2-40B4-BE49-F238E27FC236}">
                  <a16:creationId xmlns:a16="http://schemas.microsoft.com/office/drawing/2014/main" id="{BAF87E86-D338-3F4A-8905-6097079F4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793" y="3372815"/>
              <a:ext cx="80934" cy="95092"/>
            </a:xfrm>
            <a:custGeom>
              <a:avLst/>
              <a:gdLst>
                <a:gd name="T0" fmla="*/ 3752 w 66"/>
                <a:gd name="T1" fmla="*/ 0 h 79"/>
                <a:gd name="T2" fmla="*/ 0 w 66"/>
                <a:gd name="T3" fmla="*/ 2331 h 79"/>
                <a:gd name="T4" fmla="*/ 3752 w 66"/>
                <a:gd name="T5" fmla="*/ 2331 h 79"/>
                <a:gd name="T6" fmla="*/ 3752 w 66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79"/>
                <a:gd name="T14" fmla="*/ 66 w 66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79">
                  <a:moveTo>
                    <a:pt x="66" y="0"/>
                  </a:moveTo>
                  <a:lnTo>
                    <a:pt x="0" y="54"/>
                  </a:lnTo>
                  <a:lnTo>
                    <a:pt x="66" y="79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3" name="Freeform 66">
              <a:extLst>
                <a:ext uri="{FF2B5EF4-FFF2-40B4-BE49-F238E27FC236}">
                  <a16:creationId xmlns:a16="http://schemas.microsoft.com/office/drawing/2014/main" id="{329E0FFD-FB9D-5543-A355-E85C403E5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394" y="3636779"/>
              <a:ext cx="54474" cy="262326"/>
            </a:xfrm>
            <a:custGeom>
              <a:avLst/>
              <a:gdLst>
                <a:gd name="T0" fmla="*/ 2416 w 46"/>
                <a:gd name="T1" fmla="*/ 0 h 219"/>
                <a:gd name="T2" fmla="*/ 0 w 46"/>
                <a:gd name="T3" fmla="*/ 2320 h 219"/>
                <a:gd name="T4" fmla="*/ 0 w 46"/>
                <a:gd name="T5" fmla="*/ 4639 h 219"/>
                <a:gd name="T6" fmla="*/ 2416 w 46"/>
                <a:gd name="T7" fmla="*/ 2320 h 219"/>
                <a:gd name="T8" fmla="*/ 2416 w 46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19"/>
                <a:gd name="T17" fmla="*/ 46 w 46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19">
                  <a:moveTo>
                    <a:pt x="46" y="0"/>
                  </a:moveTo>
                  <a:lnTo>
                    <a:pt x="0" y="60"/>
                  </a:lnTo>
                  <a:lnTo>
                    <a:pt x="0" y="219"/>
                  </a:lnTo>
                  <a:lnTo>
                    <a:pt x="46" y="15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4" name="Freeform 67">
              <a:extLst>
                <a:ext uri="{FF2B5EF4-FFF2-40B4-BE49-F238E27FC236}">
                  <a16:creationId xmlns:a16="http://schemas.microsoft.com/office/drawing/2014/main" id="{C92AA420-7288-EE43-B729-E0C372127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9451" y="3677769"/>
              <a:ext cx="71595" cy="96733"/>
            </a:xfrm>
            <a:custGeom>
              <a:avLst/>
              <a:gdLst>
                <a:gd name="T0" fmla="*/ 3843 w 57"/>
                <a:gd name="T1" fmla="*/ 0 h 82"/>
                <a:gd name="T2" fmla="*/ 0 w 57"/>
                <a:gd name="T3" fmla="*/ 2284 h 82"/>
                <a:gd name="T4" fmla="*/ 3843 w 57"/>
                <a:gd name="T5" fmla="*/ 2284 h 82"/>
                <a:gd name="T6" fmla="*/ 3843 w 57"/>
                <a:gd name="T7" fmla="*/ 2284 h 82"/>
                <a:gd name="T8" fmla="*/ 3843 w 5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82"/>
                <a:gd name="T17" fmla="*/ 57 w 5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82">
                  <a:moveTo>
                    <a:pt x="57" y="0"/>
                  </a:moveTo>
                  <a:lnTo>
                    <a:pt x="0" y="58"/>
                  </a:lnTo>
                  <a:lnTo>
                    <a:pt x="16" y="82"/>
                  </a:lnTo>
                  <a:lnTo>
                    <a:pt x="57" y="5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5" name="Freeform 68">
              <a:extLst>
                <a:ext uri="{FF2B5EF4-FFF2-40B4-BE49-F238E27FC236}">
                  <a16:creationId xmlns:a16="http://schemas.microsoft.com/office/drawing/2014/main" id="{ABAE2050-C444-3445-BFD4-6D55B084C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586" y="3858118"/>
              <a:ext cx="73152" cy="141001"/>
            </a:xfrm>
            <a:custGeom>
              <a:avLst/>
              <a:gdLst>
                <a:gd name="T0" fmla="*/ 3794 w 59"/>
                <a:gd name="T1" fmla="*/ 0 h 116"/>
                <a:gd name="T2" fmla="*/ 0 w 59"/>
                <a:gd name="T3" fmla="*/ 2354 h 116"/>
                <a:gd name="T4" fmla="*/ 0 w 59"/>
                <a:gd name="T5" fmla="*/ 2354 h 116"/>
                <a:gd name="T6" fmla="*/ 3794 w 59"/>
                <a:gd name="T7" fmla="*/ 2354 h 116"/>
                <a:gd name="T8" fmla="*/ 3794 w 59"/>
                <a:gd name="T9" fmla="*/ 2354 h 116"/>
                <a:gd name="T10" fmla="*/ 3794 w 59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"/>
                <a:gd name="T19" fmla="*/ 0 h 116"/>
                <a:gd name="T20" fmla="*/ 59 w 5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" h="116">
                  <a:moveTo>
                    <a:pt x="59" y="0"/>
                  </a:moveTo>
                  <a:lnTo>
                    <a:pt x="0" y="77"/>
                  </a:lnTo>
                  <a:lnTo>
                    <a:pt x="0" y="92"/>
                  </a:lnTo>
                  <a:lnTo>
                    <a:pt x="44" y="116"/>
                  </a:lnTo>
                  <a:lnTo>
                    <a:pt x="59" y="116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9D9D9D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6" name="Freeform 69">
              <a:extLst>
                <a:ext uri="{FF2B5EF4-FFF2-40B4-BE49-F238E27FC236}">
                  <a16:creationId xmlns:a16="http://schemas.microsoft.com/office/drawing/2014/main" id="{41944226-625F-894C-9415-220CC2E1C5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858" y="3617107"/>
              <a:ext cx="510500" cy="449234"/>
            </a:xfrm>
            <a:custGeom>
              <a:avLst/>
              <a:gdLst>
                <a:gd name="T0" fmla="*/ 0 w 417"/>
                <a:gd name="T1" fmla="*/ 2147483647 h 370"/>
                <a:gd name="T2" fmla="*/ 0 w 417"/>
                <a:gd name="T3" fmla="*/ 2147483647 h 370"/>
                <a:gd name="T4" fmla="*/ 2147483647 w 417"/>
                <a:gd name="T5" fmla="*/ 2147483647 h 370"/>
                <a:gd name="T6" fmla="*/ 2147483647 w 417"/>
                <a:gd name="T7" fmla="*/ 2147483647 h 370"/>
                <a:gd name="T8" fmla="*/ 2147483647 w 417"/>
                <a:gd name="T9" fmla="*/ 2147483647 h 370"/>
                <a:gd name="T10" fmla="*/ 2147483647 w 417"/>
                <a:gd name="T11" fmla="*/ 2147483647 h 370"/>
                <a:gd name="T12" fmla="*/ 2147483647 w 417"/>
                <a:gd name="T13" fmla="*/ 2147483647 h 370"/>
                <a:gd name="T14" fmla="*/ 2147483647 w 417"/>
                <a:gd name="T15" fmla="*/ 2147483647 h 370"/>
                <a:gd name="T16" fmla="*/ 2147483647 w 417"/>
                <a:gd name="T17" fmla="*/ 2147483647 h 370"/>
                <a:gd name="T18" fmla="*/ 2147483647 w 417"/>
                <a:gd name="T19" fmla="*/ 2147483647 h 370"/>
                <a:gd name="T20" fmla="*/ 2147483647 w 417"/>
                <a:gd name="T21" fmla="*/ 2147483647 h 370"/>
                <a:gd name="T22" fmla="*/ 2147483647 w 417"/>
                <a:gd name="T23" fmla="*/ 0 h 370"/>
                <a:gd name="T24" fmla="*/ 2147483647 w 417"/>
                <a:gd name="T25" fmla="*/ 0 h 370"/>
                <a:gd name="T26" fmla="*/ 2147483647 w 417"/>
                <a:gd name="T27" fmla="*/ 2147483647 h 370"/>
                <a:gd name="T28" fmla="*/ 2147483647 w 417"/>
                <a:gd name="T29" fmla="*/ 2147483647 h 370"/>
                <a:gd name="T30" fmla="*/ 2147483647 w 417"/>
                <a:gd name="T31" fmla="*/ 2147483647 h 370"/>
                <a:gd name="T32" fmla="*/ 2147483647 w 417"/>
                <a:gd name="T33" fmla="*/ 2147483647 h 370"/>
                <a:gd name="T34" fmla="*/ 2147483647 w 417"/>
                <a:gd name="T35" fmla="*/ 2147483647 h 370"/>
                <a:gd name="T36" fmla="*/ 2147483647 w 417"/>
                <a:gd name="T37" fmla="*/ 2147483647 h 370"/>
                <a:gd name="T38" fmla="*/ 0 w 417"/>
                <a:gd name="T39" fmla="*/ 2147483647 h 3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7"/>
                <a:gd name="T61" fmla="*/ 0 h 370"/>
                <a:gd name="T62" fmla="*/ 417 w 417"/>
                <a:gd name="T63" fmla="*/ 370 h 3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7" h="370">
                  <a:moveTo>
                    <a:pt x="0" y="234"/>
                  </a:moveTo>
                  <a:lnTo>
                    <a:pt x="0" y="273"/>
                  </a:lnTo>
                  <a:lnTo>
                    <a:pt x="274" y="273"/>
                  </a:lnTo>
                  <a:lnTo>
                    <a:pt x="321" y="343"/>
                  </a:lnTo>
                  <a:lnTo>
                    <a:pt x="371" y="351"/>
                  </a:lnTo>
                  <a:lnTo>
                    <a:pt x="371" y="370"/>
                  </a:lnTo>
                  <a:lnTo>
                    <a:pt x="407" y="342"/>
                  </a:lnTo>
                  <a:lnTo>
                    <a:pt x="415" y="261"/>
                  </a:lnTo>
                  <a:lnTo>
                    <a:pt x="417" y="218"/>
                  </a:lnTo>
                  <a:lnTo>
                    <a:pt x="417" y="133"/>
                  </a:lnTo>
                  <a:lnTo>
                    <a:pt x="401" y="119"/>
                  </a:lnTo>
                  <a:lnTo>
                    <a:pt x="409" y="0"/>
                  </a:lnTo>
                  <a:lnTo>
                    <a:pt x="320" y="0"/>
                  </a:lnTo>
                  <a:lnTo>
                    <a:pt x="224" y="95"/>
                  </a:lnTo>
                  <a:lnTo>
                    <a:pt x="240" y="127"/>
                  </a:lnTo>
                  <a:lnTo>
                    <a:pt x="181" y="170"/>
                  </a:lnTo>
                  <a:lnTo>
                    <a:pt x="107" y="160"/>
                  </a:lnTo>
                  <a:lnTo>
                    <a:pt x="42" y="160"/>
                  </a:lnTo>
                  <a:lnTo>
                    <a:pt x="28" y="20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7" name="Freeform 70">
              <a:extLst>
                <a:ext uri="{FF2B5EF4-FFF2-40B4-BE49-F238E27FC236}">
                  <a16:creationId xmlns:a16="http://schemas.microsoft.com/office/drawing/2014/main" id="{AB866482-BF79-FA4D-AA81-6A3632385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13" y="3622024"/>
              <a:ext cx="191437" cy="227896"/>
            </a:xfrm>
            <a:custGeom>
              <a:avLst/>
              <a:gdLst>
                <a:gd name="T0" fmla="*/ 2147483647 w 155"/>
                <a:gd name="T1" fmla="*/ 0 h 189"/>
                <a:gd name="T2" fmla="*/ 2147483647 w 155"/>
                <a:gd name="T3" fmla="*/ 0 h 189"/>
                <a:gd name="T4" fmla="*/ 2147483647 w 155"/>
                <a:gd name="T5" fmla="*/ 2147483647 h 189"/>
                <a:gd name="T6" fmla="*/ 2147483647 w 155"/>
                <a:gd name="T7" fmla="*/ 2147483647 h 189"/>
                <a:gd name="T8" fmla="*/ 2147483647 w 155"/>
                <a:gd name="T9" fmla="*/ 2147483647 h 189"/>
                <a:gd name="T10" fmla="*/ 2147483647 w 155"/>
                <a:gd name="T11" fmla="*/ 2147483647 h 189"/>
                <a:gd name="T12" fmla="*/ 2147483647 w 155"/>
                <a:gd name="T13" fmla="*/ 2147483647 h 189"/>
                <a:gd name="T14" fmla="*/ 0 w 155"/>
                <a:gd name="T15" fmla="*/ 2147483647 h 189"/>
                <a:gd name="T16" fmla="*/ 2147483647 w 155"/>
                <a:gd name="T17" fmla="*/ 0 h 1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"/>
                <a:gd name="T28" fmla="*/ 0 h 189"/>
                <a:gd name="T29" fmla="*/ 155 w 155"/>
                <a:gd name="T30" fmla="*/ 189 h 1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" h="189">
                  <a:moveTo>
                    <a:pt x="10" y="0"/>
                  </a:moveTo>
                  <a:lnTo>
                    <a:pt x="155" y="0"/>
                  </a:lnTo>
                  <a:lnTo>
                    <a:pt x="149" y="46"/>
                  </a:lnTo>
                  <a:lnTo>
                    <a:pt x="123" y="56"/>
                  </a:lnTo>
                  <a:lnTo>
                    <a:pt x="83" y="189"/>
                  </a:lnTo>
                  <a:lnTo>
                    <a:pt x="18" y="189"/>
                  </a:lnTo>
                  <a:lnTo>
                    <a:pt x="18" y="130"/>
                  </a:lnTo>
                  <a:lnTo>
                    <a:pt x="0" y="1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8" name="Freeform 71">
              <a:extLst>
                <a:ext uri="{FF2B5EF4-FFF2-40B4-BE49-F238E27FC236}">
                  <a16:creationId xmlns:a16="http://schemas.microsoft.com/office/drawing/2014/main" id="{2AEA0844-8C77-DF40-BD2B-95079955D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178" y="3540049"/>
              <a:ext cx="141632" cy="309873"/>
            </a:xfrm>
            <a:custGeom>
              <a:avLst/>
              <a:gdLst>
                <a:gd name="T0" fmla="*/ 2147483647 w 116"/>
                <a:gd name="T1" fmla="*/ 2147483647 h 256"/>
                <a:gd name="T2" fmla="*/ 2147483647 w 116"/>
                <a:gd name="T3" fmla="*/ 0 h 256"/>
                <a:gd name="T4" fmla="*/ 2147483647 w 116"/>
                <a:gd name="T5" fmla="*/ 2147483647 h 256"/>
                <a:gd name="T6" fmla="*/ 2147483647 w 116"/>
                <a:gd name="T7" fmla="*/ 2147483647 h 256"/>
                <a:gd name="T8" fmla="*/ 0 w 116"/>
                <a:gd name="T9" fmla="*/ 2147483647 h 256"/>
                <a:gd name="T10" fmla="*/ 2147483647 w 116"/>
                <a:gd name="T11" fmla="*/ 2147483647 h 256"/>
                <a:gd name="T12" fmla="*/ 2147483647 w 116"/>
                <a:gd name="T13" fmla="*/ 2147483647 h 256"/>
                <a:gd name="T14" fmla="*/ 2147483647 w 116"/>
                <a:gd name="T15" fmla="*/ 2147483647 h 2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"/>
                <a:gd name="T25" fmla="*/ 0 h 256"/>
                <a:gd name="T26" fmla="*/ 116 w 116"/>
                <a:gd name="T27" fmla="*/ 256 h 2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" h="256">
                  <a:moveTo>
                    <a:pt x="72" y="67"/>
                  </a:moveTo>
                  <a:lnTo>
                    <a:pt x="116" y="0"/>
                  </a:lnTo>
                  <a:lnTo>
                    <a:pt x="116" y="234"/>
                  </a:lnTo>
                  <a:lnTo>
                    <a:pt x="74" y="256"/>
                  </a:lnTo>
                  <a:lnTo>
                    <a:pt x="0" y="254"/>
                  </a:lnTo>
                  <a:lnTo>
                    <a:pt x="42" y="123"/>
                  </a:lnTo>
                  <a:lnTo>
                    <a:pt x="67" y="112"/>
                  </a:lnTo>
                  <a:lnTo>
                    <a:pt x="72" y="67"/>
                  </a:lnTo>
                  <a:close/>
                </a:path>
              </a:pathLst>
            </a:custGeom>
            <a:noFill/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19" name="Freeform 72">
              <a:extLst>
                <a:ext uri="{FF2B5EF4-FFF2-40B4-BE49-F238E27FC236}">
                  <a16:creationId xmlns:a16="http://schemas.microsoft.com/office/drawing/2014/main" id="{C06DB469-8CB6-2341-B966-D5E1E6E985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1809" y="3372815"/>
              <a:ext cx="300386" cy="447594"/>
            </a:xfrm>
            <a:custGeom>
              <a:avLst/>
              <a:gdLst>
                <a:gd name="T0" fmla="*/ 0 w 246"/>
                <a:gd name="T1" fmla="*/ 2147483647 h 373"/>
                <a:gd name="T2" fmla="*/ 0 w 246"/>
                <a:gd name="T3" fmla="*/ 2147483647 h 373"/>
                <a:gd name="T4" fmla="*/ 2147483647 w 246"/>
                <a:gd name="T5" fmla="*/ 2147483647 h 373"/>
                <a:gd name="T6" fmla="*/ 2147483647 w 246"/>
                <a:gd name="T7" fmla="*/ 2147483647 h 373"/>
                <a:gd name="T8" fmla="*/ 2147483647 w 246"/>
                <a:gd name="T9" fmla="*/ 2147483647 h 373"/>
                <a:gd name="T10" fmla="*/ 2147483647 w 246"/>
                <a:gd name="T11" fmla="*/ 2147483647 h 373"/>
                <a:gd name="T12" fmla="*/ 2147483647 w 246"/>
                <a:gd name="T13" fmla="*/ 2147483647 h 373"/>
                <a:gd name="T14" fmla="*/ 2147483647 w 246"/>
                <a:gd name="T15" fmla="*/ 2147483647 h 373"/>
                <a:gd name="T16" fmla="*/ 2147483647 w 246"/>
                <a:gd name="T17" fmla="*/ 2147483647 h 373"/>
                <a:gd name="T18" fmla="*/ 2147483647 w 246"/>
                <a:gd name="T19" fmla="*/ 0 h 373"/>
                <a:gd name="T20" fmla="*/ 2147483647 w 246"/>
                <a:gd name="T21" fmla="*/ 2147483647 h 373"/>
                <a:gd name="T22" fmla="*/ 0 w 246"/>
                <a:gd name="T23" fmla="*/ 2147483647 h 37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6"/>
                <a:gd name="T37" fmla="*/ 0 h 373"/>
                <a:gd name="T38" fmla="*/ 246 w 246"/>
                <a:gd name="T39" fmla="*/ 373 h 37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6" h="373">
                  <a:moveTo>
                    <a:pt x="0" y="145"/>
                  </a:moveTo>
                  <a:lnTo>
                    <a:pt x="0" y="373"/>
                  </a:lnTo>
                  <a:lnTo>
                    <a:pt x="59" y="340"/>
                  </a:lnTo>
                  <a:lnTo>
                    <a:pt x="63" y="310"/>
                  </a:lnTo>
                  <a:lnTo>
                    <a:pt x="246" y="177"/>
                  </a:lnTo>
                  <a:lnTo>
                    <a:pt x="236" y="127"/>
                  </a:lnTo>
                  <a:lnTo>
                    <a:pt x="204" y="113"/>
                  </a:lnTo>
                  <a:lnTo>
                    <a:pt x="182" y="6"/>
                  </a:lnTo>
                  <a:lnTo>
                    <a:pt x="133" y="20"/>
                  </a:lnTo>
                  <a:lnTo>
                    <a:pt x="107" y="0"/>
                  </a:lnTo>
                  <a:lnTo>
                    <a:pt x="59" y="38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0" name="Freeform 73">
              <a:extLst>
                <a:ext uri="{FF2B5EF4-FFF2-40B4-BE49-F238E27FC236}">
                  <a16:creationId xmlns:a16="http://schemas.microsoft.com/office/drawing/2014/main" id="{95DD4A92-ECB2-234B-A56A-960525693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801" y="3820407"/>
              <a:ext cx="287934" cy="177071"/>
            </a:xfrm>
            <a:custGeom>
              <a:avLst/>
              <a:gdLst>
                <a:gd name="T0" fmla="*/ 2147483647 w 236"/>
                <a:gd name="T1" fmla="*/ 2147483647 h 143"/>
                <a:gd name="T2" fmla="*/ 2147483647 w 236"/>
                <a:gd name="T3" fmla="*/ 2147483647 h 143"/>
                <a:gd name="T4" fmla="*/ 2147483647 w 236"/>
                <a:gd name="T5" fmla="*/ 0 h 143"/>
                <a:gd name="T6" fmla="*/ 2147483647 w 236"/>
                <a:gd name="T7" fmla="*/ 2147483647 h 143"/>
                <a:gd name="T8" fmla="*/ 2147483647 w 236"/>
                <a:gd name="T9" fmla="*/ 2147483647 h 143"/>
                <a:gd name="T10" fmla="*/ 2147483647 w 236"/>
                <a:gd name="T11" fmla="*/ 2147483647 h 143"/>
                <a:gd name="T12" fmla="*/ 2147483647 w 236"/>
                <a:gd name="T13" fmla="*/ 2147483647 h 143"/>
                <a:gd name="T14" fmla="*/ 2147483647 w 236"/>
                <a:gd name="T15" fmla="*/ 2147483647 h 143"/>
                <a:gd name="T16" fmla="*/ 2147483647 w 236"/>
                <a:gd name="T17" fmla="*/ 2147483647 h 143"/>
                <a:gd name="T18" fmla="*/ 0 w 236"/>
                <a:gd name="T19" fmla="*/ 2147483647 h 143"/>
                <a:gd name="T20" fmla="*/ 2147483647 w 236"/>
                <a:gd name="T21" fmla="*/ 2147483647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6"/>
                <a:gd name="T34" fmla="*/ 0 h 143"/>
                <a:gd name="T35" fmla="*/ 236 w 236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6" h="143">
                  <a:moveTo>
                    <a:pt x="2" y="20"/>
                  </a:moveTo>
                  <a:lnTo>
                    <a:pt x="141" y="23"/>
                  </a:lnTo>
                  <a:lnTo>
                    <a:pt x="182" y="0"/>
                  </a:lnTo>
                  <a:lnTo>
                    <a:pt x="191" y="43"/>
                  </a:lnTo>
                  <a:lnTo>
                    <a:pt x="169" y="65"/>
                  </a:lnTo>
                  <a:lnTo>
                    <a:pt x="201" y="123"/>
                  </a:lnTo>
                  <a:lnTo>
                    <a:pt x="236" y="123"/>
                  </a:lnTo>
                  <a:lnTo>
                    <a:pt x="185" y="143"/>
                  </a:lnTo>
                  <a:lnTo>
                    <a:pt x="136" y="94"/>
                  </a:lnTo>
                  <a:lnTo>
                    <a:pt x="0" y="94"/>
                  </a:lnTo>
                  <a:lnTo>
                    <a:pt x="2" y="20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1" name="Freeform 74">
              <a:extLst>
                <a:ext uri="{FF2B5EF4-FFF2-40B4-BE49-F238E27FC236}">
                  <a16:creationId xmlns:a16="http://schemas.microsoft.com/office/drawing/2014/main" id="{2E6A6095-FD6A-6343-BE6F-2F2EEB8F0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869" y="3938455"/>
              <a:ext cx="66925" cy="72140"/>
            </a:xfrm>
            <a:custGeom>
              <a:avLst/>
              <a:gdLst>
                <a:gd name="T0" fmla="*/ 2147483647 w 55"/>
                <a:gd name="T1" fmla="*/ 0 h 63"/>
                <a:gd name="T2" fmla="*/ 2147483647 w 55"/>
                <a:gd name="T3" fmla="*/ 0 h 63"/>
                <a:gd name="T4" fmla="*/ 2147483647 w 55"/>
                <a:gd name="T5" fmla="*/ 2147483647 h 63"/>
                <a:gd name="T6" fmla="*/ 2147483647 w 55"/>
                <a:gd name="T7" fmla="*/ 2147483647 h 63"/>
                <a:gd name="T8" fmla="*/ 0 w 55"/>
                <a:gd name="T9" fmla="*/ 2147483647 h 63"/>
                <a:gd name="T10" fmla="*/ 2147483647 w 5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63"/>
                <a:gd name="T20" fmla="*/ 55 w 5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63">
                  <a:moveTo>
                    <a:pt x="1" y="0"/>
                  </a:moveTo>
                  <a:lnTo>
                    <a:pt x="29" y="0"/>
                  </a:lnTo>
                  <a:lnTo>
                    <a:pt x="55" y="22"/>
                  </a:lnTo>
                  <a:lnTo>
                    <a:pt x="30" y="59"/>
                  </a:lnTo>
                  <a:lnTo>
                    <a:pt x="0" y="63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2" name="Freeform 75">
              <a:extLst>
                <a:ext uri="{FF2B5EF4-FFF2-40B4-BE49-F238E27FC236}">
                  <a16:creationId xmlns:a16="http://schemas.microsoft.com/office/drawing/2014/main" id="{E72CFBFF-0312-A145-A418-77CFE980E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9908" y="3938455"/>
              <a:ext cx="138520" cy="91815"/>
            </a:xfrm>
            <a:custGeom>
              <a:avLst/>
              <a:gdLst>
                <a:gd name="T0" fmla="*/ 2147483647 w 115"/>
                <a:gd name="T1" fmla="*/ 0 h 78"/>
                <a:gd name="T2" fmla="*/ 2147483647 w 115"/>
                <a:gd name="T3" fmla="*/ 0 h 78"/>
                <a:gd name="T4" fmla="*/ 2147483647 w 115"/>
                <a:gd name="T5" fmla="*/ 2147483647 h 78"/>
                <a:gd name="T6" fmla="*/ 0 w 115"/>
                <a:gd name="T7" fmla="*/ 2147483647 h 78"/>
                <a:gd name="T8" fmla="*/ 2147483647 w 115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78"/>
                <a:gd name="T17" fmla="*/ 115 w 115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78">
                  <a:moveTo>
                    <a:pt x="6" y="0"/>
                  </a:moveTo>
                  <a:lnTo>
                    <a:pt x="115" y="0"/>
                  </a:lnTo>
                  <a:lnTo>
                    <a:pt x="115" y="62"/>
                  </a:lnTo>
                  <a:lnTo>
                    <a:pt x="0" y="78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3" name="Freeform 76">
              <a:extLst>
                <a:ext uri="{FF2B5EF4-FFF2-40B4-BE49-F238E27FC236}">
                  <a16:creationId xmlns:a16="http://schemas.microsoft.com/office/drawing/2014/main" id="{8A022C02-2EB6-D744-87A2-3689E16841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86" y="4026993"/>
              <a:ext cx="121399" cy="227896"/>
            </a:xfrm>
            <a:custGeom>
              <a:avLst/>
              <a:gdLst>
                <a:gd name="T0" fmla="*/ 2147483647 w 100"/>
                <a:gd name="T1" fmla="*/ 0 h 191"/>
                <a:gd name="T2" fmla="*/ 2147483647 w 100"/>
                <a:gd name="T3" fmla="*/ 2147483647 h 191"/>
                <a:gd name="T4" fmla="*/ 2147483647 w 100"/>
                <a:gd name="T5" fmla="*/ 2147483647 h 191"/>
                <a:gd name="T6" fmla="*/ 2147483647 w 100"/>
                <a:gd name="T7" fmla="*/ 2147483647 h 191"/>
                <a:gd name="T8" fmla="*/ 0 w 100"/>
                <a:gd name="T9" fmla="*/ 2147483647 h 191"/>
                <a:gd name="T10" fmla="*/ 2147483647 w 100"/>
                <a:gd name="T11" fmla="*/ 2147483647 h 191"/>
                <a:gd name="T12" fmla="*/ 2147483647 w 100"/>
                <a:gd name="T13" fmla="*/ 2147483647 h 191"/>
                <a:gd name="T14" fmla="*/ 2147483647 w 100"/>
                <a:gd name="T15" fmla="*/ 2147483647 h 191"/>
                <a:gd name="T16" fmla="*/ 2147483647 w 100"/>
                <a:gd name="T17" fmla="*/ 2147483647 h 191"/>
                <a:gd name="T18" fmla="*/ 2147483647 w 100"/>
                <a:gd name="T19" fmla="*/ 2147483647 h 191"/>
                <a:gd name="T20" fmla="*/ 2147483647 w 100"/>
                <a:gd name="T21" fmla="*/ 2147483647 h 191"/>
                <a:gd name="T22" fmla="*/ 2147483647 w 100"/>
                <a:gd name="T23" fmla="*/ 0 h 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"/>
                <a:gd name="T37" fmla="*/ 0 h 191"/>
                <a:gd name="T38" fmla="*/ 100 w 100"/>
                <a:gd name="T39" fmla="*/ 191 h 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" h="191">
                  <a:moveTo>
                    <a:pt x="47" y="0"/>
                  </a:moveTo>
                  <a:lnTo>
                    <a:pt x="22" y="22"/>
                  </a:lnTo>
                  <a:lnTo>
                    <a:pt x="43" y="77"/>
                  </a:lnTo>
                  <a:lnTo>
                    <a:pt x="22" y="103"/>
                  </a:lnTo>
                  <a:lnTo>
                    <a:pt x="0" y="132"/>
                  </a:lnTo>
                  <a:lnTo>
                    <a:pt x="43" y="191"/>
                  </a:lnTo>
                  <a:lnTo>
                    <a:pt x="87" y="132"/>
                  </a:lnTo>
                  <a:lnTo>
                    <a:pt x="100" y="65"/>
                  </a:lnTo>
                  <a:lnTo>
                    <a:pt x="84" y="62"/>
                  </a:lnTo>
                  <a:lnTo>
                    <a:pt x="99" y="28"/>
                  </a:lnTo>
                  <a:lnTo>
                    <a:pt x="98" y="9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4" name="Freeform 77">
              <a:extLst>
                <a:ext uri="{FF2B5EF4-FFF2-40B4-BE49-F238E27FC236}">
                  <a16:creationId xmlns:a16="http://schemas.microsoft.com/office/drawing/2014/main" id="{8FCB3429-3C9F-FF48-93FE-66D9B4792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122" y="4153238"/>
              <a:ext cx="91827" cy="160675"/>
            </a:xfrm>
            <a:custGeom>
              <a:avLst/>
              <a:gdLst>
                <a:gd name="T0" fmla="*/ 2147483647 w 77"/>
                <a:gd name="T1" fmla="*/ 0 h 134"/>
                <a:gd name="T2" fmla="*/ 0 w 77"/>
                <a:gd name="T3" fmla="*/ 0 h 134"/>
                <a:gd name="T4" fmla="*/ 0 w 77"/>
                <a:gd name="T5" fmla="*/ 2147483647 h 134"/>
                <a:gd name="T6" fmla="*/ 2147483647 w 77"/>
                <a:gd name="T7" fmla="*/ 2147483647 h 134"/>
                <a:gd name="T8" fmla="*/ 2147483647 w 77"/>
                <a:gd name="T9" fmla="*/ 2147483647 h 134"/>
                <a:gd name="T10" fmla="*/ 2147483647 w 77"/>
                <a:gd name="T11" fmla="*/ 2147483647 h 134"/>
                <a:gd name="T12" fmla="*/ 2147483647 w 77"/>
                <a:gd name="T13" fmla="*/ 2147483647 h 134"/>
                <a:gd name="T14" fmla="*/ 2147483647 w 77"/>
                <a:gd name="T15" fmla="*/ 0 h 1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134"/>
                <a:gd name="T26" fmla="*/ 77 w 77"/>
                <a:gd name="T27" fmla="*/ 134 h 1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134">
                  <a:moveTo>
                    <a:pt x="66" y="0"/>
                  </a:moveTo>
                  <a:lnTo>
                    <a:pt x="0" y="0"/>
                  </a:lnTo>
                  <a:lnTo>
                    <a:pt x="0" y="134"/>
                  </a:lnTo>
                  <a:lnTo>
                    <a:pt x="64" y="134"/>
                  </a:lnTo>
                  <a:lnTo>
                    <a:pt x="77" y="113"/>
                  </a:lnTo>
                  <a:lnTo>
                    <a:pt x="44" y="71"/>
                  </a:lnTo>
                  <a:lnTo>
                    <a:pt x="45" y="34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5" name="Freeform 78">
              <a:extLst>
                <a:ext uri="{FF2B5EF4-FFF2-40B4-BE49-F238E27FC236}">
                  <a16:creationId xmlns:a16="http://schemas.microsoft.com/office/drawing/2014/main" id="{D67C07D5-A69F-2E4E-B765-F46060D15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196" y="4176189"/>
              <a:ext cx="353304" cy="222978"/>
            </a:xfrm>
            <a:custGeom>
              <a:avLst/>
              <a:gdLst>
                <a:gd name="T0" fmla="*/ 0 w 287"/>
                <a:gd name="T1" fmla="*/ 0 h 185"/>
                <a:gd name="T2" fmla="*/ 2147483647 w 287"/>
                <a:gd name="T3" fmla="*/ 0 h 185"/>
                <a:gd name="T4" fmla="*/ 2147483647 w 287"/>
                <a:gd name="T5" fmla="*/ 2147483647 h 185"/>
                <a:gd name="T6" fmla="*/ 2147483647 w 287"/>
                <a:gd name="T7" fmla="*/ 2147483647 h 185"/>
                <a:gd name="T8" fmla="*/ 2147483647 w 287"/>
                <a:gd name="T9" fmla="*/ 2147483647 h 185"/>
                <a:gd name="T10" fmla="*/ 2147483647 w 287"/>
                <a:gd name="T11" fmla="*/ 2147483647 h 185"/>
                <a:gd name="T12" fmla="*/ 2147483647 w 287"/>
                <a:gd name="T13" fmla="*/ 2147483647 h 185"/>
                <a:gd name="T14" fmla="*/ 2147483647 w 287"/>
                <a:gd name="T15" fmla="*/ 2147483647 h 185"/>
                <a:gd name="T16" fmla="*/ 2147483647 w 287"/>
                <a:gd name="T17" fmla="*/ 2147483647 h 185"/>
                <a:gd name="T18" fmla="*/ 0 w 287"/>
                <a:gd name="T19" fmla="*/ 2147483647 h 185"/>
                <a:gd name="T20" fmla="*/ 0 w 287"/>
                <a:gd name="T21" fmla="*/ 0 h 1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7"/>
                <a:gd name="T34" fmla="*/ 0 h 185"/>
                <a:gd name="T35" fmla="*/ 287 w 287"/>
                <a:gd name="T36" fmla="*/ 185 h 1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7" h="185">
                  <a:moveTo>
                    <a:pt x="0" y="0"/>
                  </a:moveTo>
                  <a:lnTo>
                    <a:pt x="223" y="0"/>
                  </a:lnTo>
                  <a:lnTo>
                    <a:pt x="223" y="115"/>
                  </a:lnTo>
                  <a:lnTo>
                    <a:pt x="287" y="115"/>
                  </a:lnTo>
                  <a:lnTo>
                    <a:pt x="251" y="185"/>
                  </a:lnTo>
                  <a:lnTo>
                    <a:pt x="175" y="165"/>
                  </a:lnTo>
                  <a:lnTo>
                    <a:pt x="150" y="73"/>
                  </a:lnTo>
                  <a:lnTo>
                    <a:pt x="141" y="51"/>
                  </a:lnTo>
                  <a:lnTo>
                    <a:pt x="86" y="34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6" name="Freeform 79">
              <a:extLst>
                <a:ext uri="{FF2B5EF4-FFF2-40B4-BE49-F238E27FC236}">
                  <a16:creationId xmlns:a16="http://schemas.microsoft.com/office/drawing/2014/main" id="{4C60DA3D-AAD4-5B46-9A77-2E16E0E32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508894"/>
              <a:ext cx="617892" cy="386932"/>
            </a:xfrm>
            <a:custGeom>
              <a:avLst/>
              <a:gdLst>
                <a:gd name="T0" fmla="*/ 0 w 507"/>
                <a:gd name="T1" fmla="*/ 0 h 320"/>
                <a:gd name="T2" fmla="*/ 2147483647 w 507"/>
                <a:gd name="T3" fmla="*/ 2147483647 h 320"/>
                <a:gd name="T4" fmla="*/ 2147483647 w 507"/>
                <a:gd name="T5" fmla="*/ 2147483647 h 320"/>
                <a:gd name="T6" fmla="*/ 2147483647 w 507"/>
                <a:gd name="T7" fmla="*/ 2147483647 h 320"/>
                <a:gd name="T8" fmla="*/ 2147483647 w 507"/>
                <a:gd name="T9" fmla="*/ 2147483647 h 320"/>
                <a:gd name="T10" fmla="*/ 2147483647 w 507"/>
                <a:gd name="T11" fmla="*/ 2147483647 h 320"/>
                <a:gd name="T12" fmla="*/ 2147483647 w 507"/>
                <a:gd name="T13" fmla="*/ 2147483647 h 320"/>
                <a:gd name="T14" fmla="*/ 2147483647 w 507"/>
                <a:gd name="T15" fmla="*/ 2147483647 h 320"/>
                <a:gd name="T16" fmla="*/ 2147483647 w 507"/>
                <a:gd name="T17" fmla="*/ 2147483647 h 320"/>
                <a:gd name="T18" fmla="*/ 2147483647 w 507"/>
                <a:gd name="T19" fmla="*/ 2147483647 h 320"/>
                <a:gd name="T20" fmla="*/ 0 w 507"/>
                <a:gd name="T21" fmla="*/ 2147483647 h 320"/>
                <a:gd name="T22" fmla="*/ 0 w 507"/>
                <a:gd name="T23" fmla="*/ 0 h 3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7"/>
                <a:gd name="T37" fmla="*/ 0 h 320"/>
                <a:gd name="T38" fmla="*/ 507 w 507"/>
                <a:gd name="T39" fmla="*/ 320 h 3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7" h="320">
                  <a:moveTo>
                    <a:pt x="0" y="0"/>
                  </a:moveTo>
                  <a:lnTo>
                    <a:pt x="497" y="1"/>
                  </a:lnTo>
                  <a:lnTo>
                    <a:pt x="498" y="30"/>
                  </a:lnTo>
                  <a:lnTo>
                    <a:pt x="479" y="52"/>
                  </a:lnTo>
                  <a:lnTo>
                    <a:pt x="507" y="90"/>
                  </a:lnTo>
                  <a:lnTo>
                    <a:pt x="507" y="229"/>
                  </a:lnTo>
                  <a:lnTo>
                    <a:pt x="485" y="229"/>
                  </a:lnTo>
                  <a:lnTo>
                    <a:pt x="485" y="320"/>
                  </a:lnTo>
                  <a:lnTo>
                    <a:pt x="399" y="292"/>
                  </a:lnTo>
                  <a:lnTo>
                    <a:pt x="364" y="271"/>
                  </a:lnTo>
                  <a:lnTo>
                    <a:pt x="0" y="2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7" name="Freeform 80">
              <a:extLst>
                <a:ext uri="{FF2B5EF4-FFF2-40B4-BE49-F238E27FC236}">
                  <a16:creationId xmlns:a16="http://schemas.microsoft.com/office/drawing/2014/main" id="{0DC040F3-01B6-7747-B609-9606F9C8E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210" y="3785978"/>
              <a:ext cx="535403" cy="301676"/>
            </a:xfrm>
            <a:custGeom>
              <a:avLst/>
              <a:gdLst>
                <a:gd name="T0" fmla="*/ 0 w 439"/>
                <a:gd name="T1" fmla="*/ 0 h 249"/>
                <a:gd name="T2" fmla="*/ 2147483647 w 439"/>
                <a:gd name="T3" fmla="*/ 0 h 249"/>
                <a:gd name="T4" fmla="*/ 2147483647 w 439"/>
                <a:gd name="T5" fmla="*/ 2147483647 h 249"/>
                <a:gd name="T6" fmla="*/ 2147483647 w 439"/>
                <a:gd name="T7" fmla="*/ 2147483647 h 249"/>
                <a:gd name="T8" fmla="*/ 2147483647 w 439"/>
                <a:gd name="T9" fmla="*/ 2147483647 h 249"/>
                <a:gd name="T10" fmla="*/ 2147483647 w 439"/>
                <a:gd name="T11" fmla="*/ 2147483647 h 249"/>
                <a:gd name="T12" fmla="*/ 2147483647 w 439"/>
                <a:gd name="T13" fmla="*/ 2147483647 h 249"/>
                <a:gd name="T14" fmla="*/ 2147483647 w 439"/>
                <a:gd name="T15" fmla="*/ 2147483647 h 249"/>
                <a:gd name="T16" fmla="*/ 2147483647 w 439"/>
                <a:gd name="T17" fmla="*/ 2147483647 h 249"/>
                <a:gd name="T18" fmla="*/ 2147483647 w 439"/>
                <a:gd name="T19" fmla="*/ 2147483647 h 249"/>
                <a:gd name="T20" fmla="*/ 0 w 439"/>
                <a:gd name="T21" fmla="*/ 2147483647 h 249"/>
                <a:gd name="T22" fmla="*/ 0 w 439"/>
                <a:gd name="T23" fmla="*/ 0 h 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39"/>
                <a:gd name="T37" fmla="*/ 0 h 249"/>
                <a:gd name="T38" fmla="*/ 439 w 439"/>
                <a:gd name="T39" fmla="*/ 249 h 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39" h="249">
                  <a:moveTo>
                    <a:pt x="0" y="0"/>
                  </a:moveTo>
                  <a:lnTo>
                    <a:pt x="374" y="0"/>
                  </a:lnTo>
                  <a:lnTo>
                    <a:pt x="386" y="28"/>
                  </a:lnTo>
                  <a:lnTo>
                    <a:pt x="384" y="62"/>
                  </a:lnTo>
                  <a:lnTo>
                    <a:pt x="420" y="96"/>
                  </a:lnTo>
                  <a:lnTo>
                    <a:pt x="439" y="137"/>
                  </a:lnTo>
                  <a:lnTo>
                    <a:pt x="386" y="176"/>
                  </a:lnTo>
                  <a:lnTo>
                    <a:pt x="396" y="202"/>
                  </a:lnTo>
                  <a:lnTo>
                    <a:pt x="361" y="249"/>
                  </a:lnTo>
                  <a:lnTo>
                    <a:pt x="52" y="248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8" name="Freeform 81">
              <a:extLst>
                <a:ext uri="{FF2B5EF4-FFF2-40B4-BE49-F238E27FC236}">
                  <a16:creationId xmlns:a16="http://schemas.microsoft.com/office/drawing/2014/main" id="{C9B82C4C-3E12-8040-9096-6F8D3E1CE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519" y="3189188"/>
              <a:ext cx="549409" cy="600072"/>
            </a:xfrm>
            <a:custGeom>
              <a:avLst/>
              <a:gdLst>
                <a:gd name="T0" fmla="*/ 0 w 451"/>
                <a:gd name="T1" fmla="*/ 0 h 495"/>
                <a:gd name="T2" fmla="*/ 2147483647 w 451"/>
                <a:gd name="T3" fmla="*/ 0 h 495"/>
                <a:gd name="T4" fmla="*/ 2147483647 w 451"/>
                <a:gd name="T5" fmla="*/ 2147483647 h 495"/>
                <a:gd name="T6" fmla="*/ 2147483647 w 451"/>
                <a:gd name="T7" fmla="*/ 2147483647 h 495"/>
                <a:gd name="T8" fmla="*/ 2147483647 w 451"/>
                <a:gd name="T9" fmla="*/ 2147483647 h 495"/>
                <a:gd name="T10" fmla="*/ 2147483647 w 451"/>
                <a:gd name="T11" fmla="*/ 2147483647 h 495"/>
                <a:gd name="T12" fmla="*/ 2147483647 w 451"/>
                <a:gd name="T13" fmla="*/ 2147483647 h 495"/>
                <a:gd name="T14" fmla="*/ 2147483647 w 451"/>
                <a:gd name="T15" fmla="*/ 2147483647 h 495"/>
                <a:gd name="T16" fmla="*/ 2147483647 w 451"/>
                <a:gd name="T17" fmla="*/ 2147483647 h 495"/>
                <a:gd name="T18" fmla="*/ 2147483647 w 451"/>
                <a:gd name="T19" fmla="*/ 2147483647 h 495"/>
                <a:gd name="T20" fmla="*/ 2147483647 w 451"/>
                <a:gd name="T21" fmla="*/ 2147483647 h 495"/>
                <a:gd name="T22" fmla="*/ 2147483647 w 451"/>
                <a:gd name="T23" fmla="*/ 2147483647 h 495"/>
                <a:gd name="T24" fmla="*/ 2147483647 w 451"/>
                <a:gd name="T25" fmla="*/ 2147483647 h 495"/>
                <a:gd name="T26" fmla="*/ 2147483647 w 451"/>
                <a:gd name="T27" fmla="*/ 2147483647 h 495"/>
                <a:gd name="T28" fmla="*/ 0 w 451"/>
                <a:gd name="T29" fmla="*/ 0 h 4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1"/>
                <a:gd name="T46" fmla="*/ 0 h 495"/>
                <a:gd name="T47" fmla="*/ 451 w 451"/>
                <a:gd name="T48" fmla="*/ 495 h 4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1" h="495">
                  <a:moveTo>
                    <a:pt x="0" y="0"/>
                  </a:moveTo>
                  <a:lnTo>
                    <a:pt x="151" y="0"/>
                  </a:lnTo>
                  <a:lnTo>
                    <a:pt x="451" y="60"/>
                  </a:lnTo>
                  <a:lnTo>
                    <a:pt x="348" y="157"/>
                  </a:lnTo>
                  <a:lnTo>
                    <a:pt x="304" y="304"/>
                  </a:lnTo>
                  <a:lnTo>
                    <a:pt x="304" y="382"/>
                  </a:lnTo>
                  <a:lnTo>
                    <a:pt x="408" y="456"/>
                  </a:lnTo>
                  <a:lnTo>
                    <a:pt x="413" y="495"/>
                  </a:lnTo>
                  <a:lnTo>
                    <a:pt x="60" y="495"/>
                  </a:lnTo>
                  <a:lnTo>
                    <a:pt x="60" y="352"/>
                  </a:lnTo>
                  <a:lnTo>
                    <a:pt x="30" y="316"/>
                  </a:lnTo>
                  <a:lnTo>
                    <a:pt x="50" y="294"/>
                  </a:lnTo>
                  <a:lnTo>
                    <a:pt x="50" y="263"/>
                  </a:lnTo>
                  <a:lnTo>
                    <a:pt x="38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29" name="Freeform 82">
              <a:extLst>
                <a:ext uri="{FF2B5EF4-FFF2-40B4-BE49-F238E27FC236}">
                  <a16:creationId xmlns:a16="http://schemas.microsoft.com/office/drawing/2014/main" id="{1F981F30-1815-DE4F-91D6-EACCBCCD5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9497" y="3410525"/>
              <a:ext cx="479373" cy="488582"/>
            </a:xfrm>
            <a:custGeom>
              <a:avLst/>
              <a:gdLst>
                <a:gd name="T0" fmla="*/ 2147483647 w 393"/>
                <a:gd name="T1" fmla="*/ 2147483647 h 403"/>
                <a:gd name="T2" fmla="*/ 2147483647 w 393"/>
                <a:gd name="T3" fmla="*/ 0 h 403"/>
                <a:gd name="T4" fmla="*/ 2147483647 w 393"/>
                <a:gd name="T5" fmla="*/ 2147483647 h 403"/>
                <a:gd name="T6" fmla="*/ 2147483647 w 393"/>
                <a:gd name="T7" fmla="*/ 2147483647 h 403"/>
                <a:gd name="T8" fmla="*/ 2147483647 w 393"/>
                <a:gd name="T9" fmla="*/ 2147483647 h 403"/>
                <a:gd name="T10" fmla="*/ 2147483647 w 393"/>
                <a:gd name="T11" fmla="*/ 2147483647 h 403"/>
                <a:gd name="T12" fmla="*/ 2147483647 w 393"/>
                <a:gd name="T13" fmla="*/ 2147483647 h 403"/>
                <a:gd name="T14" fmla="*/ 2147483647 w 393"/>
                <a:gd name="T15" fmla="*/ 2147483647 h 403"/>
                <a:gd name="T16" fmla="*/ 2147483647 w 393"/>
                <a:gd name="T17" fmla="*/ 2147483647 h 403"/>
                <a:gd name="T18" fmla="*/ 2147483647 w 393"/>
                <a:gd name="T19" fmla="*/ 2147483647 h 403"/>
                <a:gd name="T20" fmla="*/ 2147483647 w 393"/>
                <a:gd name="T21" fmla="*/ 2147483647 h 403"/>
                <a:gd name="T22" fmla="*/ 2147483647 w 393"/>
                <a:gd name="T23" fmla="*/ 2147483647 h 403"/>
                <a:gd name="T24" fmla="*/ 2147483647 w 393"/>
                <a:gd name="T25" fmla="*/ 2147483647 h 403"/>
                <a:gd name="T26" fmla="*/ 2147483647 w 393"/>
                <a:gd name="T27" fmla="*/ 2147483647 h 403"/>
                <a:gd name="T28" fmla="*/ 2147483647 w 393"/>
                <a:gd name="T29" fmla="*/ 2147483647 h 403"/>
                <a:gd name="T30" fmla="*/ 0 w 393"/>
                <a:gd name="T31" fmla="*/ 2147483647 h 403"/>
                <a:gd name="T32" fmla="*/ 0 w 393"/>
                <a:gd name="T33" fmla="*/ 2147483647 h 403"/>
                <a:gd name="T34" fmla="*/ 2147483647 w 393"/>
                <a:gd name="T35" fmla="*/ 2147483647 h 4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3"/>
                <a:gd name="T55" fmla="*/ 0 h 403"/>
                <a:gd name="T56" fmla="*/ 393 w 393"/>
                <a:gd name="T57" fmla="*/ 403 h 40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3" h="403">
                  <a:moveTo>
                    <a:pt x="25" y="30"/>
                  </a:moveTo>
                  <a:lnTo>
                    <a:pt x="125" y="0"/>
                  </a:lnTo>
                  <a:lnTo>
                    <a:pt x="145" y="38"/>
                  </a:lnTo>
                  <a:lnTo>
                    <a:pt x="280" y="105"/>
                  </a:lnTo>
                  <a:lnTo>
                    <a:pt x="311" y="143"/>
                  </a:lnTo>
                  <a:lnTo>
                    <a:pt x="321" y="180"/>
                  </a:lnTo>
                  <a:lnTo>
                    <a:pt x="373" y="171"/>
                  </a:lnTo>
                  <a:lnTo>
                    <a:pt x="393" y="188"/>
                  </a:lnTo>
                  <a:lnTo>
                    <a:pt x="349" y="252"/>
                  </a:lnTo>
                  <a:lnTo>
                    <a:pt x="327" y="403"/>
                  </a:lnTo>
                  <a:lnTo>
                    <a:pt x="153" y="403"/>
                  </a:lnTo>
                  <a:lnTo>
                    <a:pt x="119" y="375"/>
                  </a:lnTo>
                  <a:lnTo>
                    <a:pt x="121" y="339"/>
                  </a:lnTo>
                  <a:lnTo>
                    <a:pt x="107" y="306"/>
                  </a:lnTo>
                  <a:lnTo>
                    <a:pt x="103" y="272"/>
                  </a:lnTo>
                  <a:lnTo>
                    <a:pt x="0" y="198"/>
                  </a:lnTo>
                  <a:lnTo>
                    <a:pt x="0" y="123"/>
                  </a:lnTo>
                  <a:lnTo>
                    <a:pt x="25" y="3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0" name="Freeform 83">
              <a:extLst>
                <a:ext uri="{FF2B5EF4-FFF2-40B4-BE49-F238E27FC236}">
                  <a16:creationId xmlns:a16="http://schemas.microsoft.com/office/drawing/2014/main" id="{22319525-866A-DC45-8C70-AC46F32FD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928" y="3361337"/>
              <a:ext cx="550966" cy="263967"/>
            </a:xfrm>
            <a:custGeom>
              <a:avLst/>
              <a:gdLst>
                <a:gd name="T0" fmla="*/ 0 w 450"/>
                <a:gd name="T1" fmla="*/ 2147483647 h 220"/>
                <a:gd name="T2" fmla="*/ 2147483647 w 450"/>
                <a:gd name="T3" fmla="*/ 2147483647 h 220"/>
                <a:gd name="T4" fmla="*/ 2147483647 w 450"/>
                <a:gd name="T5" fmla="*/ 2147483647 h 220"/>
                <a:gd name="T6" fmla="*/ 2147483647 w 450"/>
                <a:gd name="T7" fmla="*/ 2147483647 h 220"/>
                <a:gd name="T8" fmla="*/ 2147483647 w 450"/>
                <a:gd name="T9" fmla="*/ 2147483647 h 220"/>
                <a:gd name="T10" fmla="*/ 2147483647 w 450"/>
                <a:gd name="T11" fmla="*/ 2147483647 h 220"/>
                <a:gd name="T12" fmla="*/ 2147483647 w 450"/>
                <a:gd name="T13" fmla="*/ 2147483647 h 220"/>
                <a:gd name="T14" fmla="*/ 2147483647 w 450"/>
                <a:gd name="T15" fmla="*/ 2147483647 h 220"/>
                <a:gd name="T16" fmla="*/ 2147483647 w 450"/>
                <a:gd name="T17" fmla="*/ 2147483647 h 220"/>
                <a:gd name="T18" fmla="*/ 2147483647 w 450"/>
                <a:gd name="T19" fmla="*/ 2147483647 h 220"/>
                <a:gd name="T20" fmla="*/ 2147483647 w 450"/>
                <a:gd name="T21" fmla="*/ 0 h 220"/>
                <a:gd name="T22" fmla="*/ 0 w 450"/>
                <a:gd name="T23" fmla="*/ 2147483647 h 2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0"/>
                <a:gd name="T37" fmla="*/ 0 h 220"/>
                <a:gd name="T38" fmla="*/ 450 w 450"/>
                <a:gd name="T39" fmla="*/ 220 h 2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0" h="220">
                  <a:moveTo>
                    <a:pt x="0" y="80"/>
                  </a:moveTo>
                  <a:lnTo>
                    <a:pt x="137" y="151"/>
                  </a:lnTo>
                  <a:lnTo>
                    <a:pt x="164" y="187"/>
                  </a:lnTo>
                  <a:lnTo>
                    <a:pt x="174" y="220"/>
                  </a:lnTo>
                  <a:lnTo>
                    <a:pt x="252" y="143"/>
                  </a:lnTo>
                  <a:lnTo>
                    <a:pt x="450" y="113"/>
                  </a:lnTo>
                  <a:lnTo>
                    <a:pt x="363" y="58"/>
                  </a:lnTo>
                  <a:lnTo>
                    <a:pt x="246" y="109"/>
                  </a:lnTo>
                  <a:lnTo>
                    <a:pt x="135" y="64"/>
                  </a:lnTo>
                  <a:lnTo>
                    <a:pt x="200" y="10"/>
                  </a:lnTo>
                  <a:lnTo>
                    <a:pt x="143" y="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1" name="Freeform 84">
              <a:extLst>
                <a:ext uri="{FF2B5EF4-FFF2-40B4-BE49-F238E27FC236}">
                  <a16:creationId xmlns:a16="http://schemas.microsoft.com/office/drawing/2014/main" id="{9343DEA0-9FF1-6E41-9957-57ECA58F3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1319" y="3563000"/>
              <a:ext cx="356418" cy="413165"/>
            </a:xfrm>
            <a:custGeom>
              <a:avLst/>
              <a:gdLst>
                <a:gd name="T0" fmla="*/ 2147483647 w 295"/>
                <a:gd name="T1" fmla="*/ 0 h 342"/>
                <a:gd name="T2" fmla="*/ 2147483647 w 295"/>
                <a:gd name="T3" fmla="*/ 2147483647 h 342"/>
                <a:gd name="T4" fmla="*/ 2147483647 w 295"/>
                <a:gd name="T5" fmla="*/ 2147483647 h 342"/>
                <a:gd name="T6" fmla="*/ 2147483647 w 295"/>
                <a:gd name="T7" fmla="*/ 2147483647 h 342"/>
                <a:gd name="T8" fmla="*/ 2147483647 w 295"/>
                <a:gd name="T9" fmla="*/ 2147483647 h 342"/>
                <a:gd name="T10" fmla="*/ 2147483647 w 295"/>
                <a:gd name="T11" fmla="*/ 2147483647 h 342"/>
                <a:gd name="T12" fmla="*/ 2147483647 w 295"/>
                <a:gd name="T13" fmla="*/ 2147483647 h 342"/>
                <a:gd name="T14" fmla="*/ 2147483647 w 295"/>
                <a:gd name="T15" fmla="*/ 2147483647 h 342"/>
                <a:gd name="T16" fmla="*/ 2147483647 w 295"/>
                <a:gd name="T17" fmla="*/ 2147483647 h 342"/>
                <a:gd name="T18" fmla="*/ 2147483647 w 295"/>
                <a:gd name="T19" fmla="*/ 2147483647 h 342"/>
                <a:gd name="T20" fmla="*/ 0 w 295"/>
                <a:gd name="T21" fmla="*/ 2147483647 h 342"/>
                <a:gd name="T22" fmla="*/ 2147483647 w 295"/>
                <a:gd name="T23" fmla="*/ 2147483647 h 342"/>
                <a:gd name="T24" fmla="*/ 2147483647 w 295"/>
                <a:gd name="T25" fmla="*/ 2147483647 h 342"/>
                <a:gd name="T26" fmla="*/ 2147483647 w 295"/>
                <a:gd name="T27" fmla="*/ 2147483647 h 342"/>
                <a:gd name="T28" fmla="*/ 2147483647 w 295"/>
                <a:gd name="T29" fmla="*/ 0 h 3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5"/>
                <a:gd name="T46" fmla="*/ 0 h 342"/>
                <a:gd name="T47" fmla="*/ 295 w 295"/>
                <a:gd name="T48" fmla="*/ 342 h 3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5" h="342">
                  <a:moveTo>
                    <a:pt x="141" y="0"/>
                  </a:moveTo>
                  <a:lnTo>
                    <a:pt x="235" y="28"/>
                  </a:lnTo>
                  <a:lnTo>
                    <a:pt x="255" y="95"/>
                  </a:lnTo>
                  <a:lnTo>
                    <a:pt x="200" y="151"/>
                  </a:lnTo>
                  <a:lnTo>
                    <a:pt x="214" y="177"/>
                  </a:lnTo>
                  <a:lnTo>
                    <a:pt x="267" y="147"/>
                  </a:lnTo>
                  <a:lnTo>
                    <a:pt x="289" y="153"/>
                  </a:lnTo>
                  <a:lnTo>
                    <a:pt x="295" y="246"/>
                  </a:lnTo>
                  <a:lnTo>
                    <a:pt x="237" y="323"/>
                  </a:lnTo>
                  <a:lnTo>
                    <a:pt x="237" y="342"/>
                  </a:lnTo>
                  <a:lnTo>
                    <a:pt x="0" y="342"/>
                  </a:lnTo>
                  <a:lnTo>
                    <a:pt x="34" y="246"/>
                  </a:lnTo>
                  <a:lnTo>
                    <a:pt x="16" y="171"/>
                  </a:lnTo>
                  <a:lnTo>
                    <a:pt x="47" y="91"/>
                  </a:lnTo>
                  <a:lnTo>
                    <a:pt x="141" y="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2" name="Freeform 85">
              <a:extLst>
                <a:ext uri="{FF2B5EF4-FFF2-40B4-BE49-F238E27FC236}">
                  <a16:creationId xmlns:a16="http://schemas.microsoft.com/office/drawing/2014/main" id="{1AB2FA2F-A0BC-FB41-BFF7-98926591A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778" y="3899107"/>
              <a:ext cx="326844" cy="552526"/>
            </a:xfrm>
            <a:custGeom>
              <a:avLst/>
              <a:gdLst>
                <a:gd name="T0" fmla="*/ 2147483647 w 268"/>
                <a:gd name="T1" fmla="*/ 0 h 457"/>
                <a:gd name="T2" fmla="*/ 2147483647 w 268"/>
                <a:gd name="T3" fmla="*/ 0 h 457"/>
                <a:gd name="T4" fmla="*/ 2147483647 w 268"/>
                <a:gd name="T5" fmla="*/ 2147483647 h 457"/>
                <a:gd name="T6" fmla="*/ 2147483647 w 268"/>
                <a:gd name="T7" fmla="*/ 2147483647 h 457"/>
                <a:gd name="T8" fmla="*/ 2147483647 w 268"/>
                <a:gd name="T9" fmla="*/ 2147483647 h 457"/>
                <a:gd name="T10" fmla="*/ 2147483647 w 268"/>
                <a:gd name="T11" fmla="*/ 2147483647 h 457"/>
                <a:gd name="T12" fmla="*/ 2147483647 w 268"/>
                <a:gd name="T13" fmla="*/ 2147483647 h 457"/>
                <a:gd name="T14" fmla="*/ 2147483647 w 268"/>
                <a:gd name="T15" fmla="*/ 2147483647 h 457"/>
                <a:gd name="T16" fmla="*/ 2147483647 w 268"/>
                <a:gd name="T17" fmla="*/ 2147483647 h 457"/>
                <a:gd name="T18" fmla="*/ 2147483647 w 268"/>
                <a:gd name="T19" fmla="*/ 2147483647 h 457"/>
                <a:gd name="T20" fmla="*/ 2147483647 w 268"/>
                <a:gd name="T21" fmla="*/ 2147483647 h 457"/>
                <a:gd name="T22" fmla="*/ 2147483647 w 268"/>
                <a:gd name="T23" fmla="*/ 2147483647 h 457"/>
                <a:gd name="T24" fmla="*/ 0 w 268"/>
                <a:gd name="T25" fmla="*/ 2147483647 h 457"/>
                <a:gd name="T26" fmla="*/ 2147483647 w 268"/>
                <a:gd name="T27" fmla="*/ 2147483647 h 457"/>
                <a:gd name="T28" fmla="*/ 2147483647 w 268"/>
                <a:gd name="T29" fmla="*/ 2147483647 h 457"/>
                <a:gd name="T30" fmla="*/ 2147483647 w 268"/>
                <a:gd name="T31" fmla="*/ 2147483647 h 457"/>
                <a:gd name="T32" fmla="*/ 2147483647 w 268"/>
                <a:gd name="T33" fmla="*/ 2147483647 h 457"/>
                <a:gd name="T34" fmla="*/ 2147483647 w 268"/>
                <a:gd name="T35" fmla="*/ 0 h 4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8"/>
                <a:gd name="T55" fmla="*/ 0 h 457"/>
                <a:gd name="T56" fmla="*/ 268 w 268"/>
                <a:gd name="T57" fmla="*/ 457 h 4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8" h="457">
                  <a:moveTo>
                    <a:pt x="68" y="0"/>
                  </a:moveTo>
                  <a:lnTo>
                    <a:pt x="244" y="0"/>
                  </a:lnTo>
                  <a:lnTo>
                    <a:pt x="266" y="68"/>
                  </a:lnTo>
                  <a:lnTo>
                    <a:pt x="266" y="303"/>
                  </a:lnTo>
                  <a:lnTo>
                    <a:pt x="268" y="324"/>
                  </a:lnTo>
                  <a:lnTo>
                    <a:pt x="234" y="364"/>
                  </a:lnTo>
                  <a:lnTo>
                    <a:pt x="227" y="419"/>
                  </a:lnTo>
                  <a:lnTo>
                    <a:pt x="161" y="457"/>
                  </a:lnTo>
                  <a:lnTo>
                    <a:pt x="131" y="447"/>
                  </a:lnTo>
                  <a:lnTo>
                    <a:pt x="64" y="350"/>
                  </a:lnTo>
                  <a:lnTo>
                    <a:pt x="83" y="320"/>
                  </a:lnTo>
                  <a:lnTo>
                    <a:pt x="56" y="301"/>
                  </a:lnTo>
                  <a:lnTo>
                    <a:pt x="0" y="209"/>
                  </a:lnTo>
                  <a:lnTo>
                    <a:pt x="4" y="152"/>
                  </a:lnTo>
                  <a:lnTo>
                    <a:pt x="44" y="106"/>
                  </a:lnTo>
                  <a:lnTo>
                    <a:pt x="34" y="80"/>
                  </a:lnTo>
                  <a:lnTo>
                    <a:pt x="85" y="43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3" name="Freeform 86">
              <a:extLst>
                <a:ext uri="{FF2B5EF4-FFF2-40B4-BE49-F238E27FC236}">
                  <a16:creationId xmlns:a16="http://schemas.microsoft.com/office/drawing/2014/main" id="{08530224-74CF-9E46-9908-967105742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260" y="3974524"/>
              <a:ext cx="264587" cy="427922"/>
            </a:xfrm>
            <a:custGeom>
              <a:avLst/>
              <a:gdLst>
                <a:gd name="T0" fmla="*/ 2147483647 w 217"/>
                <a:gd name="T1" fmla="*/ 0 h 354"/>
                <a:gd name="T2" fmla="*/ 2147483647 w 217"/>
                <a:gd name="T3" fmla="*/ 2147483647 h 354"/>
                <a:gd name="T4" fmla="*/ 2147483647 w 217"/>
                <a:gd name="T5" fmla="*/ 2147483647 h 354"/>
                <a:gd name="T6" fmla="*/ 2147483647 w 217"/>
                <a:gd name="T7" fmla="*/ 2147483647 h 354"/>
                <a:gd name="T8" fmla="*/ 2147483647 w 217"/>
                <a:gd name="T9" fmla="*/ 2147483647 h 354"/>
                <a:gd name="T10" fmla="*/ 2147483647 w 217"/>
                <a:gd name="T11" fmla="*/ 2147483647 h 354"/>
                <a:gd name="T12" fmla="*/ 0 w 217"/>
                <a:gd name="T13" fmla="*/ 2147483647 h 354"/>
                <a:gd name="T14" fmla="*/ 2147483647 w 217"/>
                <a:gd name="T15" fmla="*/ 2147483647 h 354"/>
                <a:gd name="T16" fmla="*/ 2147483647 w 217"/>
                <a:gd name="T17" fmla="*/ 2147483647 h 354"/>
                <a:gd name="T18" fmla="*/ 2147483647 w 217"/>
                <a:gd name="T19" fmla="*/ 0 h 3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7"/>
                <a:gd name="T31" fmla="*/ 0 h 354"/>
                <a:gd name="T32" fmla="*/ 217 w 217"/>
                <a:gd name="T33" fmla="*/ 354 h 3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7" h="354">
                  <a:moveTo>
                    <a:pt x="40" y="0"/>
                  </a:moveTo>
                  <a:lnTo>
                    <a:pt x="58" y="12"/>
                  </a:lnTo>
                  <a:lnTo>
                    <a:pt x="88" y="2"/>
                  </a:lnTo>
                  <a:lnTo>
                    <a:pt x="217" y="2"/>
                  </a:lnTo>
                  <a:lnTo>
                    <a:pt x="217" y="230"/>
                  </a:lnTo>
                  <a:lnTo>
                    <a:pt x="137" y="327"/>
                  </a:lnTo>
                  <a:lnTo>
                    <a:pt x="0" y="354"/>
                  </a:lnTo>
                  <a:lnTo>
                    <a:pt x="8" y="299"/>
                  </a:lnTo>
                  <a:lnTo>
                    <a:pt x="40" y="26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4" name="Freeform 87">
              <a:extLst>
                <a:ext uri="{FF2B5EF4-FFF2-40B4-BE49-F238E27FC236}">
                  <a16:creationId xmlns:a16="http://schemas.microsoft.com/office/drawing/2014/main" id="{5FCD844F-A736-D14B-B0F8-E54106D8C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5021" y="3955418"/>
              <a:ext cx="356797" cy="347729"/>
            </a:xfrm>
            <a:custGeom>
              <a:avLst/>
              <a:gdLst>
                <a:gd name="T0" fmla="*/ 0 w 300"/>
                <a:gd name="T1" fmla="*/ 2147483647 h 303"/>
                <a:gd name="T2" fmla="*/ 2147483647 w 300"/>
                <a:gd name="T3" fmla="*/ 2147483647 h 303"/>
                <a:gd name="T4" fmla="*/ 2147483647 w 300"/>
                <a:gd name="T5" fmla="*/ 2147483647 h 303"/>
                <a:gd name="T6" fmla="*/ 2147483647 w 300"/>
                <a:gd name="T7" fmla="*/ 2147483647 h 303"/>
                <a:gd name="T8" fmla="*/ 2147483647 w 300"/>
                <a:gd name="T9" fmla="*/ 0 h 303"/>
                <a:gd name="T10" fmla="*/ 2147483647 w 300"/>
                <a:gd name="T11" fmla="*/ 2147483647 h 303"/>
                <a:gd name="T12" fmla="*/ 2147483647 w 300"/>
                <a:gd name="T13" fmla="*/ 2147483647 h 303"/>
                <a:gd name="T14" fmla="*/ 2147483647 w 300"/>
                <a:gd name="T15" fmla="*/ 2147483647 h 303"/>
                <a:gd name="T16" fmla="*/ 2147483647 w 300"/>
                <a:gd name="T17" fmla="*/ 2147483647 h 303"/>
                <a:gd name="T18" fmla="*/ 2147483647 w 300"/>
                <a:gd name="T19" fmla="*/ 2147483647 h 303"/>
                <a:gd name="T20" fmla="*/ 2147483647 w 300"/>
                <a:gd name="T21" fmla="*/ 2147483647 h 303"/>
                <a:gd name="T22" fmla="*/ 2147483647 w 300"/>
                <a:gd name="T23" fmla="*/ 2147483647 h 303"/>
                <a:gd name="T24" fmla="*/ 0 w 300"/>
                <a:gd name="T25" fmla="*/ 2147483647 h 303"/>
                <a:gd name="T26" fmla="*/ 0 w 300"/>
                <a:gd name="T27" fmla="*/ 2147483647 h 3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0"/>
                <a:gd name="T43" fmla="*/ 0 h 303"/>
                <a:gd name="T44" fmla="*/ 300 w 300"/>
                <a:gd name="T45" fmla="*/ 303 h 30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0" h="303">
                  <a:moveTo>
                    <a:pt x="0" y="22"/>
                  </a:moveTo>
                  <a:lnTo>
                    <a:pt x="113" y="21"/>
                  </a:lnTo>
                  <a:lnTo>
                    <a:pt x="155" y="41"/>
                  </a:lnTo>
                  <a:lnTo>
                    <a:pt x="218" y="41"/>
                  </a:lnTo>
                  <a:lnTo>
                    <a:pt x="300" y="0"/>
                  </a:lnTo>
                  <a:lnTo>
                    <a:pt x="300" y="132"/>
                  </a:lnTo>
                  <a:lnTo>
                    <a:pt x="288" y="138"/>
                  </a:lnTo>
                  <a:lnTo>
                    <a:pt x="248" y="218"/>
                  </a:lnTo>
                  <a:lnTo>
                    <a:pt x="226" y="218"/>
                  </a:lnTo>
                  <a:lnTo>
                    <a:pt x="153" y="303"/>
                  </a:lnTo>
                  <a:lnTo>
                    <a:pt x="129" y="281"/>
                  </a:lnTo>
                  <a:lnTo>
                    <a:pt x="92" y="291"/>
                  </a:lnTo>
                  <a:lnTo>
                    <a:pt x="0" y="22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5" name="Freeform 88">
              <a:extLst>
                <a:ext uri="{FF2B5EF4-FFF2-40B4-BE49-F238E27FC236}">
                  <a16:creationId xmlns:a16="http://schemas.microsoft.com/office/drawing/2014/main" id="{CAD0EEB3-4C90-324A-9A8F-E2C21688A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913" y="3189187"/>
              <a:ext cx="977421" cy="500059"/>
            </a:xfrm>
            <a:custGeom>
              <a:avLst/>
              <a:gdLst>
                <a:gd name="T0" fmla="*/ 2147483647 w 803"/>
                <a:gd name="T1" fmla="*/ 0 h 413"/>
                <a:gd name="T2" fmla="*/ 2147483647 w 803"/>
                <a:gd name="T3" fmla="*/ 2147483647 h 413"/>
                <a:gd name="T4" fmla="*/ 2147483647 w 803"/>
                <a:gd name="T5" fmla="*/ 2147483647 h 413"/>
                <a:gd name="T6" fmla="*/ 2147483647 w 803"/>
                <a:gd name="T7" fmla="*/ 2147483647 h 413"/>
                <a:gd name="T8" fmla="*/ 2147483647 w 803"/>
                <a:gd name="T9" fmla="*/ 2147483647 h 413"/>
                <a:gd name="T10" fmla="*/ 2147483647 w 803"/>
                <a:gd name="T11" fmla="*/ 2147483647 h 413"/>
                <a:gd name="T12" fmla="*/ 2147483647 w 803"/>
                <a:gd name="T13" fmla="*/ 2147483647 h 413"/>
                <a:gd name="T14" fmla="*/ 2147483647 w 803"/>
                <a:gd name="T15" fmla="*/ 2147483647 h 413"/>
                <a:gd name="T16" fmla="*/ 2147483647 w 803"/>
                <a:gd name="T17" fmla="*/ 2147483647 h 413"/>
                <a:gd name="T18" fmla="*/ 2147483647 w 803"/>
                <a:gd name="T19" fmla="*/ 2147483647 h 413"/>
                <a:gd name="T20" fmla="*/ 0 w 803"/>
                <a:gd name="T21" fmla="*/ 2147483647 h 413"/>
                <a:gd name="T22" fmla="*/ 2147483647 w 803"/>
                <a:gd name="T23" fmla="*/ 0 h 4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3"/>
                <a:gd name="T37" fmla="*/ 0 h 413"/>
                <a:gd name="T38" fmla="*/ 803 w 803"/>
                <a:gd name="T39" fmla="*/ 413 h 4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3" h="413">
                  <a:moveTo>
                    <a:pt x="2" y="0"/>
                  </a:moveTo>
                  <a:lnTo>
                    <a:pt x="803" y="1"/>
                  </a:lnTo>
                  <a:lnTo>
                    <a:pt x="803" y="358"/>
                  </a:lnTo>
                  <a:lnTo>
                    <a:pt x="329" y="358"/>
                  </a:lnTo>
                  <a:lnTo>
                    <a:pt x="329" y="380"/>
                  </a:lnTo>
                  <a:lnTo>
                    <a:pt x="216" y="413"/>
                  </a:lnTo>
                  <a:lnTo>
                    <a:pt x="157" y="298"/>
                  </a:lnTo>
                  <a:lnTo>
                    <a:pt x="115" y="316"/>
                  </a:lnTo>
                  <a:lnTo>
                    <a:pt x="99" y="292"/>
                  </a:lnTo>
                  <a:lnTo>
                    <a:pt x="123" y="231"/>
                  </a:lnTo>
                  <a:lnTo>
                    <a:pt x="0" y="10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>
                <a:lumMod val="9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6" name="Rectangle 89">
              <a:extLst>
                <a:ext uri="{FF2B5EF4-FFF2-40B4-BE49-F238E27FC236}">
                  <a16:creationId xmlns:a16="http://schemas.microsoft.com/office/drawing/2014/main" id="{F2659063-32F7-2046-A066-3276B26FD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9127" y="3622024"/>
              <a:ext cx="585208" cy="426282"/>
            </a:xfrm>
            <a:prstGeom prst="rect">
              <a:avLst/>
            </a:prstGeom>
            <a:solidFill>
              <a:schemeClr val="bg1">
                <a:lumMod val="50000"/>
                <a:lumOff val="50000"/>
              </a:schemeClr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7" name="Freeform 90">
              <a:extLst>
                <a:ext uri="{FF2B5EF4-FFF2-40B4-BE49-F238E27FC236}">
                  <a16:creationId xmlns:a16="http://schemas.microsoft.com/office/drawing/2014/main" id="{A5C30015-4C23-2D4E-A8BD-AFFD34AF0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189187"/>
              <a:ext cx="606997" cy="321351"/>
            </a:xfrm>
            <a:custGeom>
              <a:avLst/>
              <a:gdLst>
                <a:gd name="T0" fmla="*/ 0 w 498"/>
                <a:gd name="T1" fmla="*/ 2147483647 h 266"/>
                <a:gd name="T2" fmla="*/ 2147483647 w 498"/>
                <a:gd name="T3" fmla="*/ 0 h 266"/>
                <a:gd name="T4" fmla="*/ 2147483647 w 498"/>
                <a:gd name="T5" fmla="*/ 2147483647 h 266"/>
                <a:gd name="T6" fmla="*/ 2147483647 w 498"/>
                <a:gd name="T7" fmla="*/ 2147483647 h 266"/>
                <a:gd name="T8" fmla="*/ 0 w 498"/>
                <a:gd name="T9" fmla="*/ 2147483647 h 266"/>
                <a:gd name="T10" fmla="*/ 0 w 498"/>
                <a:gd name="T11" fmla="*/ 2147483647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8"/>
                <a:gd name="T19" fmla="*/ 0 h 266"/>
                <a:gd name="T20" fmla="*/ 498 w 498"/>
                <a:gd name="T21" fmla="*/ 266 h 2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8" h="266">
                  <a:moveTo>
                    <a:pt x="0" y="1"/>
                  </a:moveTo>
                  <a:lnTo>
                    <a:pt x="448" y="0"/>
                  </a:lnTo>
                  <a:lnTo>
                    <a:pt x="490" y="200"/>
                  </a:lnTo>
                  <a:lnTo>
                    <a:pt x="498" y="266"/>
                  </a:lnTo>
                  <a:lnTo>
                    <a:pt x="0" y="26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8" name="Freeform 91">
              <a:extLst>
                <a:ext uri="{FF2B5EF4-FFF2-40B4-BE49-F238E27FC236}">
                  <a16:creationId xmlns:a16="http://schemas.microsoft.com/office/drawing/2014/main" id="{0AAF4633-EBBC-0045-A3FD-80B7F007C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836803"/>
              <a:ext cx="719058" cy="329548"/>
            </a:xfrm>
            <a:custGeom>
              <a:avLst/>
              <a:gdLst>
                <a:gd name="T0" fmla="*/ 0 w 590"/>
                <a:gd name="T1" fmla="*/ 0 h 274"/>
                <a:gd name="T2" fmla="*/ 2147483647 w 590"/>
                <a:gd name="T3" fmla="*/ 0 h 274"/>
                <a:gd name="T4" fmla="*/ 2147483647 w 590"/>
                <a:gd name="T5" fmla="*/ 2147483647 h 274"/>
                <a:gd name="T6" fmla="*/ 2147483647 w 590"/>
                <a:gd name="T7" fmla="*/ 2147483647 h 274"/>
                <a:gd name="T8" fmla="*/ 2147483647 w 590"/>
                <a:gd name="T9" fmla="*/ 2147483647 h 274"/>
                <a:gd name="T10" fmla="*/ 2147483647 w 590"/>
                <a:gd name="T11" fmla="*/ 2147483647 h 274"/>
                <a:gd name="T12" fmla="*/ 2147483647 w 590"/>
                <a:gd name="T13" fmla="*/ 2147483647 h 274"/>
                <a:gd name="T14" fmla="*/ 2147483647 w 590"/>
                <a:gd name="T15" fmla="*/ 2147483647 h 274"/>
                <a:gd name="T16" fmla="*/ 0 w 590"/>
                <a:gd name="T17" fmla="*/ 2147483647 h 274"/>
                <a:gd name="T18" fmla="*/ 0 w 590"/>
                <a:gd name="T19" fmla="*/ 0 h 2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90"/>
                <a:gd name="T31" fmla="*/ 0 h 274"/>
                <a:gd name="T32" fmla="*/ 590 w 590"/>
                <a:gd name="T33" fmla="*/ 274 h 2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90" h="274">
                  <a:moveTo>
                    <a:pt x="0" y="0"/>
                  </a:moveTo>
                  <a:lnTo>
                    <a:pt x="364" y="0"/>
                  </a:lnTo>
                  <a:lnTo>
                    <a:pt x="401" y="25"/>
                  </a:lnTo>
                  <a:lnTo>
                    <a:pt x="485" y="47"/>
                  </a:lnTo>
                  <a:lnTo>
                    <a:pt x="540" y="208"/>
                  </a:lnTo>
                  <a:lnTo>
                    <a:pt x="590" y="274"/>
                  </a:lnTo>
                  <a:lnTo>
                    <a:pt x="125" y="273"/>
                  </a:lnTo>
                  <a:lnTo>
                    <a:pt x="125" y="175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39" name="Rectangle 92">
              <a:extLst>
                <a:ext uri="{FF2B5EF4-FFF2-40B4-BE49-F238E27FC236}">
                  <a16:creationId xmlns:a16="http://schemas.microsoft.com/office/drawing/2014/main" id="{7A99465A-688A-DE49-AD5B-B115E4486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8112" y="4045027"/>
              <a:ext cx="558748" cy="423001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0" name="Freeform 93">
              <a:extLst>
                <a:ext uri="{FF2B5EF4-FFF2-40B4-BE49-F238E27FC236}">
                  <a16:creationId xmlns:a16="http://schemas.microsoft.com/office/drawing/2014/main" id="{1187F20C-3858-474B-9B28-0518850C8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615" y="4112245"/>
              <a:ext cx="435793" cy="327909"/>
            </a:xfrm>
            <a:custGeom>
              <a:avLst/>
              <a:gdLst>
                <a:gd name="T0" fmla="*/ 2147483647 w 357"/>
                <a:gd name="T1" fmla="*/ 0 h 270"/>
                <a:gd name="T2" fmla="*/ 2147483647 w 357"/>
                <a:gd name="T3" fmla="*/ 0 h 270"/>
                <a:gd name="T4" fmla="*/ 2147483647 w 357"/>
                <a:gd name="T5" fmla="*/ 2147483647 h 270"/>
                <a:gd name="T6" fmla="*/ 2147483647 w 357"/>
                <a:gd name="T7" fmla="*/ 2147483647 h 270"/>
                <a:gd name="T8" fmla="*/ 0 w 357"/>
                <a:gd name="T9" fmla="*/ 2147483647 h 270"/>
                <a:gd name="T10" fmla="*/ 2147483647 w 357"/>
                <a:gd name="T11" fmla="*/ 2147483647 h 270"/>
                <a:gd name="T12" fmla="*/ 2147483647 w 357"/>
                <a:gd name="T13" fmla="*/ 2147483647 h 270"/>
                <a:gd name="T14" fmla="*/ 2147483647 w 357"/>
                <a:gd name="T15" fmla="*/ 2147483647 h 270"/>
                <a:gd name="T16" fmla="*/ 2147483647 w 357"/>
                <a:gd name="T17" fmla="*/ 2147483647 h 270"/>
                <a:gd name="T18" fmla="*/ 2147483647 w 357"/>
                <a:gd name="T19" fmla="*/ 2147483647 h 270"/>
                <a:gd name="T20" fmla="*/ 2147483647 w 357"/>
                <a:gd name="T21" fmla="*/ 2147483647 h 270"/>
                <a:gd name="T22" fmla="*/ 2147483647 w 357"/>
                <a:gd name="T23" fmla="*/ 2147483647 h 270"/>
                <a:gd name="T24" fmla="*/ 2147483647 w 357"/>
                <a:gd name="T25" fmla="*/ 2147483647 h 270"/>
                <a:gd name="T26" fmla="*/ 2147483647 w 357"/>
                <a:gd name="T27" fmla="*/ 2147483647 h 270"/>
                <a:gd name="T28" fmla="*/ 2147483647 w 357"/>
                <a:gd name="T29" fmla="*/ 2147483647 h 270"/>
                <a:gd name="T30" fmla="*/ 2147483647 w 357"/>
                <a:gd name="T31" fmla="*/ 2147483647 h 270"/>
                <a:gd name="T32" fmla="*/ 2147483647 w 357"/>
                <a:gd name="T33" fmla="*/ 0 h 2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7"/>
                <a:gd name="T52" fmla="*/ 0 h 270"/>
                <a:gd name="T53" fmla="*/ 357 w 357"/>
                <a:gd name="T54" fmla="*/ 270 h 27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7" h="270">
                  <a:moveTo>
                    <a:pt x="147" y="0"/>
                  </a:moveTo>
                  <a:lnTo>
                    <a:pt x="137" y="0"/>
                  </a:lnTo>
                  <a:lnTo>
                    <a:pt x="95" y="82"/>
                  </a:lnTo>
                  <a:lnTo>
                    <a:pt x="71" y="82"/>
                  </a:lnTo>
                  <a:lnTo>
                    <a:pt x="0" y="165"/>
                  </a:lnTo>
                  <a:lnTo>
                    <a:pt x="31" y="252"/>
                  </a:lnTo>
                  <a:lnTo>
                    <a:pt x="141" y="270"/>
                  </a:lnTo>
                  <a:lnTo>
                    <a:pt x="170" y="248"/>
                  </a:lnTo>
                  <a:lnTo>
                    <a:pt x="202" y="185"/>
                  </a:lnTo>
                  <a:lnTo>
                    <a:pt x="210" y="179"/>
                  </a:lnTo>
                  <a:lnTo>
                    <a:pt x="357" y="127"/>
                  </a:lnTo>
                  <a:lnTo>
                    <a:pt x="347" y="103"/>
                  </a:lnTo>
                  <a:lnTo>
                    <a:pt x="290" y="84"/>
                  </a:lnTo>
                  <a:lnTo>
                    <a:pt x="208" y="127"/>
                  </a:lnTo>
                  <a:lnTo>
                    <a:pt x="208" y="52"/>
                  </a:lnTo>
                  <a:lnTo>
                    <a:pt x="147" y="52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1" name="Freeform 94">
              <a:extLst>
                <a:ext uri="{FF2B5EF4-FFF2-40B4-BE49-F238E27FC236}">
                  <a16:creationId xmlns:a16="http://schemas.microsoft.com/office/drawing/2014/main" id="{B2D0FAFF-9540-F440-B5DD-396524FA3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52" y="4268004"/>
              <a:ext cx="691042" cy="244292"/>
            </a:xfrm>
            <a:custGeom>
              <a:avLst/>
              <a:gdLst>
                <a:gd name="T0" fmla="*/ 0 w 570"/>
                <a:gd name="T1" fmla="*/ 2147483647 h 204"/>
                <a:gd name="T2" fmla="*/ 2147483647 w 570"/>
                <a:gd name="T3" fmla="*/ 2147483647 h 204"/>
                <a:gd name="T4" fmla="*/ 2147483647 w 570"/>
                <a:gd name="T5" fmla="*/ 2147483647 h 204"/>
                <a:gd name="T6" fmla="*/ 2147483647 w 570"/>
                <a:gd name="T7" fmla="*/ 2147483647 h 204"/>
                <a:gd name="T8" fmla="*/ 2147483647 w 570"/>
                <a:gd name="T9" fmla="*/ 2147483647 h 204"/>
                <a:gd name="T10" fmla="*/ 2147483647 w 570"/>
                <a:gd name="T11" fmla="*/ 2147483647 h 204"/>
                <a:gd name="T12" fmla="*/ 2147483647 w 570"/>
                <a:gd name="T13" fmla="*/ 0 h 204"/>
                <a:gd name="T14" fmla="*/ 2147483647 w 570"/>
                <a:gd name="T15" fmla="*/ 2147483647 h 204"/>
                <a:gd name="T16" fmla="*/ 2147483647 w 570"/>
                <a:gd name="T17" fmla="*/ 2147483647 h 204"/>
                <a:gd name="T18" fmla="*/ 2147483647 w 570"/>
                <a:gd name="T19" fmla="*/ 2147483647 h 204"/>
                <a:gd name="T20" fmla="*/ 2147483647 w 570"/>
                <a:gd name="T21" fmla="*/ 2147483647 h 204"/>
                <a:gd name="T22" fmla="*/ 0 w 570"/>
                <a:gd name="T23" fmla="*/ 2147483647 h 2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70"/>
                <a:gd name="T37" fmla="*/ 0 h 204"/>
                <a:gd name="T38" fmla="*/ 570 w 570"/>
                <a:gd name="T39" fmla="*/ 204 h 2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70" h="204">
                  <a:moveTo>
                    <a:pt x="0" y="204"/>
                  </a:moveTo>
                  <a:lnTo>
                    <a:pt x="17" y="184"/>
                  </a:lnTo>
                  <a:lnTo>
                    <a:pt x="145" y="125"/>
                  </a:lnTo>
                  <a:lnTo>
                    <a:pt x="256" y="143"/>
                  </a:lnTo>
                  <a:lnTo>
                    <a:pt x="289" y="114"/>
                  </a:lnTo>
                  <a:lnTo>
                    <a:pt x="310" y="57"/>
                  </a:lnTo>
                  <a:lnTo>
                    <a:pt x="472" y="0"/>
                  </a:lnTo>
                  <a:lnTo>
                    <a:pt x="498" y="91"/>
                  </a:lnTo>
                  <a:lnTo>
                    <a:pt x="570" y="109"/>
                  </a:lnTo>
                  <a:lnTo>
                    <a:pt x="534" y="152"/>
                  </a:lnTo>
                  <a:lnTo>
                    <a:pt x="558" y="20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2" name="Freeform 95">
              <a:extLst>
                <a:ext uri="{FF2B5EF4-FFF2-40B4-BE49-F238E27FC236}">
                  <a16:creationId xmlns:a16="http://schemas.microsoft.com/office/drawing/2014/main" id="{8942B241-5F6F-F745-8D17-148C60C7E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4208981"/>
              <a:ext cx="597658" cy="327909"/>
            </a:xfrm>
            <a:custGeom>
              <a:avLst/>
              <a:gdLst>
                <a:gd name="T0" fmla="*/ 0 w 489"/>
                <a:gd name="T1" fmla="*/ 2147483647 h 268"/>
                <a:gd name="T2" fmla="*/ 2147483647 w 489"/>
                <a:gd name="T3" fmla="*/ 2147483647 h 268"/>
                <a:gd name="T4" fmla="*/ 2147483647 w 489"/>
                <a:gd name="T5" fmla="*/ 2147483647 h 268"/>
                <a:gd name="T6" fmla="*/ 2147483647 w 489"/>
                <a:gd name="T7" fmla="*/ 2147483647 h 268"/>
                <a:gd name="T8" fmla="*/ 2147483647 w 489"/>
                <a:gd name="T9" fmla="*/ 2147483647 h 268"/>
                <a:gd name="T10" fmla="*/ 2147483647 w 489"/>
                <a:gd name="T11" fmla="*/ 0 h 268"/>
                <a:gd name="T12" fmla="*/ 2147483647 w 489"/>
                <a:gd name="T13" fmla="*/ 2147483647 h 268"/>
                <a:gd name="T14" fmla="*/ 2147483647 w 489"/>
                <a:gd name="T15" fmla="*/ 2147483647 h 268"/>
                <a:gd name="T16" fmla="*/ 2147483647 w 489"/>
                <a:gd name="T17" fmla="*/ 2147483647 h 268"/>
                <a:gd name="T18" fmla="*/ 2147483647 w 489"/>
                <a:gd name="T19" fmla="*/ 2147483647 h 268"/>
                <a:gd name="T20" fmla="*/ 2147483647 w 489"/>
                <a:gd name="T21" fmla="*/ 2147483647 h 268"/>
                <a:gd name="T22" fmla="*/ 2147483647 w 489"/>
                <a:gd name="T23" fmla="*/ 2147483647 h 268"/>
                <a:gd name="T24" fmla="*/ 2147483647 w 489"/>
                <a:gd name="T25" fmla="*/ 2147483647 h 268"/>
                <a:gd name="T26" fmla="*/ 2147483647 w 489"/>
                <a:gd name="T27" fmla="*/ 2147483647 h 268"/>
                <a:gd name="T28" fmla="*/ 0 w 489"/>
                <a:gd name="T29" fmla="*/ 2147483647 h 2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9"/>
                <a:gd name="T46" fmla="*/ 0 h 268"/>
                <a:gd name="T47" fmla="*/ 489 w 489"/>
                <a:gd name="T48" fmla="*/ 268 h 2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9" h="268">
                  <a:moveTo>
                    <a:pt x="0" y="268"/>
                  </a:moveTo>
                  <a:lnTo>
                    <a:pt x="23" y="198"/>
                  </a:lnTo>
                  <a:lnTo>
                    <a:pt x="86" y="157"/>
                  </a:lnTo>
                  <a:lnTo>
                    <a:pt x="225" y="129"/>
                  </a:lnTo>
                  <a:lnTo>
                    <a:pt x="306" y="31"/>
                  </a:lnTo>
                  <a:lnTo>
                    <a:pt x="306" y="0"/>
                  </a:lnTo>
                  <a:lnTo>
                    <a:pt x="399" y="75"/>
                  </a:lnTo>
                  <a:lnTo>
                    <a:pt x="433" y="63"/>
                  </a:lnTo>
                  <a:lnTo>
                    <a:pt x="459" y="88"/>
                  </a:lnTo>
                  <a:lnTo>
                    <a:pt x="489" y="175"/>
                  </a:lnTo>
                  <a:lnTo>
                    <a:pt x="361" y="230"/>
                  </a:lnTo>
                  <a:lnTo>
                    <a:pt x="343" y="250"/>
                  </a:lnTo>
                  <a:lnTo>
                    <a:pt x="98" y="250"/>
                  </a:lnTo>
                  <a:lnTo>
                    <a:pt x="98" y="268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3" name="Freeform 96">
              <a:extLst>
                <a:ext uri="{FF2B5EF4-FFF2-40B4-BE49-F238E27FC236}">
                  <a16:creationId xmlns:a16="http://schemas.microsoft.com/office/drawing/2014/main" id="{BADC35A0-4279-164D-BF32-5F26C0F3E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3857" y="4517215"/>
              <a:ext cx="417116" cy="357419"/>
            </a:xfrm>
            <a:custGeom>
              <a:avLst/>
              <a:gdLst>
                <a:gd name="T0" fmla="*/ 0 w 341"/>
                <a:gd name="T1" fmla="*/ 0 h 297"/>
                <a:gd name="T2" fmla="*/ 2147483647 w 341"/>
                <a:gd name="T3" fmla="*/ 0 h 297"/>
                <a:gd name="T4" fmla="*/ 2147483647 w 341"/>
                <a:gd name="T5" fmla="*/ 2147483647 h 297"/>
                <a:gd name="T6" fmla="*/ 2147483647 w 341"/>
                <a:gd name="T7" fmla="*/ 2147483647 h 297"/>
                <a:gd name="T8" fmla="*/ 2147483647 w 341"/>
                <a:gd name="T9" fmla="*/ 2147483647 h 297"/>
                <a:gd name="T10" fmla="*/ 2147483647 w 341"/>
                <a:gd name="T11" fmla="*/ 2147483647 h 297"/>
                <a:gd name="T12" fmla="*/ 2147483647 w 341"/>
                <a:gd name="T13" fmla="*/ 2147483647 h 297"/>
                <a:gd name="T14" fmla="*/ 2147483647 w 341"/>
                <a:gd name="T15" fmla="*/ 2147483647 h 297"/>
                <a:gd name="T16" fmla="*/ 2147483647 w 341"/>
                <a:gd name="T17" fmla="*/ 2147483647 h 297"/>
                <a:gd name="T18" fmla="*/ 2147483647 w 341"/>
                <a:gd name="T19" fmla="*/ 2147483647 h 297"/>
                <a:gd name="T20" fmla="*/ 2147483647 w 341"/>
                <a:gd name="T21" fmla="*/ 2147483647 h 297"/>
                <a:gd name="T22" fmla="*/ 0 w 341"/>
                <a:gd name="T23" fmla="*/ 0 h 2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1"/>
                <a:gd name="T37" fmla="*/ 0 h 297"/>
                <a:gd name="T38" fmla="*/ 341 w 341"/>
                <a:gd name="T39" fmla="*/ 297 h 2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1" h="297">
                  <a:moveTo>
                    <a:pt x="0" y="0"/>
                  </a:moveTo>
                  <a:lnTo>
                    <a:pt x="306" y="0"/>
                  </a:lnTo>
                  <a:lnTo>
                    <a:pt x="294" y="40"/>
                  </a:lnTo>
                  <a:lnTo>
                    <a:pt x="341" y="42"/>
                  </a:lnTo>
                  <a:lnTo>
                    <a:pt x="299" y="145"/>
                  </a:lnTo>
                  <a:lnTo>
                    <a:pt x="254" y="210"/>
                  </a:lnTo>
                  <a:lnTo>
                    <a:pt x="227" y="297"/>
                  </a:lnTo>
                  <a:lnTo>
                    <a:pt x="48" y="297"/>
                  </a:lnTo>
                  <a:lnTo>
                    <a:pt x="45" y="257"/>
                  </a:lnTo>
                  <a:lnTo>
                    <a:pt x="12" y="249"/>
                  </a:lnTo>
                  <a:lnTo>
                    <a:pt x="12" y="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4" name="Freeform 97">
              <a:extLst>
                <a:ext uri="{FF2B5EF4-FFF2-40B4-BE49-F238E27FC236}">
                  <a16:creationId xmlns:a16="http://schemas.microsoft.com/office/drawing/2014/main" id="{DB529F51-FF39-A744-90A9-827AB84659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614" y="4512296"/>
              <a:ext cx="700380" cy="181990"/>
            </a:xfrm>
            <a:custGeom>
              <a:avLst/>
              <a:gdLst>
                <a:gd name="T0" fmla="*/ 2147483647 w 575"/>
                <a:gd name="T1" fmla="*/ 2147483647 h 148"/>
                <a:gd name="T2" fmla="*/ 2147483647 w 575"/>
                <a:gd name="T3" fmla="*/ 2147483647 h 148"/>
                <a:gd name="T4" fmla="*/ 2147483647 w 575"/>
                <a:gd name="T5" fmla="*/ 0 h 148"/>
                <a:gd name="T6" fmla="*/ 2147483647 w 575"/>
                <a:gd name="T7" fmla="*/ 0 h 148"/>
                <a:gd name="T8" fmla="*/ 2147483647 w 575"/>
                <a:gd name="T9" fmla="*/ 2147483647 h 148"/>
                <a:gd name="T10" fmla="*/ 2147483647 w 575"/>
                <a:gd name="T11" fmla="*/ 2147483647 h 148"/>
                <a:gd name="T12" fmla="*/ 2147483647 w 575"/>
                <a:gd name="T13" fmla="*/ 2147483647 h 148"/>
                <a:gd name="T14" fmla="*/ 0 w 575"/>
                <a:gd name="T15" fmla="*/ 2147483647 h 148"/>
                <a:gd name="T16" fmla="*/ 2147483647 w 575"/>
                <a:gd name="T17" fmla="*/ 2147483647 h 1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5"/>
                <a:gd name="T28" fmla="*/ 0 h 148"/>
                <a:gd name="T29" fmla="*/ 575 w 575"/>
                <a:gd name="T30" fmla="*/ 148 h 1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5" h="148">
                  <a:moveTo>
                    <a:pt x="51" y="16"/>
                  </a:moveTo>
                  <a:lnTo>
                    <a:pt x="151" y="16"/>
                  </a:lnTo>
                  <a:lnTo>
                    <a:pt x="151" y="0"/>
                  </a:lnTo>
                  <a:lnTo>
                    <a:pt x="575" y="0"/>
                  </a:lnTo>
                  <a:lnTo>
                    <a:pt x="569" y="36"/>
                  </a:lnTo>
                  <a:lnTo>
                    <a:pt x="397" y="105"/>
                  </a:lnTo>
                  <a:lnTo>
                    <a:pt x="381" y="148"/>
                  </a:lnTo>
                  <a:lnTo>
                    <a:pt x="0" y="147"/>
                  </a:lnTo>
                  <a:lnTo>
                    <a:pt x="51" y="16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5" name="Freeform 98">
              <a:extLst>
                <a:ext uri="{FF2B5EF4-FFF2-40B4-BE49-F238E27FC236}">
                  <a16:creationId xmlns:a16="http://schemas.microsoft.com/office/drawing/2014/main" id="{4811FDB8-3083-3A47-8B43-8B60485CF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421" y="4512296"/>
              <a:ext cx="729952" cy="285280"/>
            </a:xfrm>
            <a:custGeom>
              <a:avLst/>
              <a:gdLst>
                <a:gd name="T0" fmla="*/ 2147483647 w 599"/>
                <a:gd name="T1" fmla="*/ 0 h 236"/>
                <a:gd name="T2" fmla="*/ 2147483647 w 599"/>
                <a:gd name="T3" fmla="*/ 0 h 236"/>
                <a:gd name="T4" fmla="*/ 2147483647 w 599"/>
                <a:gd name="T5" fmla="*/ 2147483647 h 236"/>
                <a:gd name="T6" fmla="*/ 2147483647 w 599"/>
                <a:gd name="T7" fmla="*/ 2147483647 h 236"/>
                <a:gd name="T8" fmla="*/ 2147483647 w 599"/>
                <a:gd name="T9" fmla="*/ 2147483647 h 236"/>
                <a:gd name="T10" fmla="*/ 2147483647 w 599"/>
                <a:gd name="T11" fmla="*/ 2147483647 h 236"/>
                <a:gd name="T12" fmla="*/ 2147483647 w 599"/>
                <a:gd name="T13" fmla="*/ 2147483647 h 236"/>
                <a:gd name="T14" fmla="*/ 2147483647 w 599"/>
                <a:gd name="T15" fmla="*/ 2147483647 h 236"/>
                <a:gd name="T16" fmla="*/ 2147483647 w 599"/>
                <a:gd name="T17" fmla="*/ 2147483647 h 236"/>
                <a:gd name="T18" fmla="*/ 2147483647 w 599"/>
                <a:gd name="T19" fmla="*/ 2147483647 h 236"/>
                <a:gd name="T20" fmla="*/ 2147483647 w 599"/>
                <a:gd name="T21" fmla="*/ 2147483647 h 236"/>
                <a:gd name="T22" fmla="*/ 0 w 599"/>
                <a:gd name="T23" fmla="*/ 2147483647 h 236"/>
                <a:gd name="T24" fmla="*/ 2147483647 w 599"/>
                <a:gd name="T25" fmla="*/ 2147483647 h 236"/>
                <a:gd name="T26" fmla="*/ 2147483647 w 599"/>
                <a:gd name="T27" fmla="*/ 2147483647 h 236"/>
                <a:gd name="T28" fmla="*/ 2147483647 w 599"/>
                <a:gd name="T29" fmla="*/ 0 h 2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99"/>
                <a:gd name="T46" fmla="*/ 0 h 236"/>
                <a:gd name="T47" fmla="*/ 599 w 599"/>
                <a:gd name="T48" fmla="*/ 236 h 2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99" h="236">
                  <a:moveTo>
                    <a:pt x="191" y="0"/>
                  </a:moveTo>
                  <a:lnTo>
                    <a:pt x="569" y="0"/>
                  </a:lnTo>
                  <a:lnTo>
                    <a:pt x="599" y="74"/>
                  </a:lnTo>
                  <a:lnTo>
                    <a:pt x="533" y="145"/>
                  </a:lnTo>
                  <a:lnTo>
                    <a:pt x="438" y="175"/>
                  </a:lnTo>
                  <a:lnTo>
                    <a:pt x="400" y="236"/>
                  </a:lnTo>
                  <a:lnTo>
                    <a:pt x="307" y="135"/>
                  </a:lnTo>
                  <a:lnTo>
                    <a:pt x="233" y="135"/>
                  </a:lnTo>
                  <a:lnTo>
                    <a:pt x="220" y="115"/>
                  </a:lnTo>
                  <a:lnTo>
                    <a:pt x="120" y="115"/>
                  </a:lnTo>
                  <a:lnTo>
                    <a:pt x="87" y="148"/>
                  </a:lnTo>
                  <a:lnTo>
                    <a:pt x="0" y="147"/>
                  </a:lnTo>
                  <a:lnTo>
                    <a:pt x="14" y="106"/>
                  </a:lnTo>
                  <a:lnTo>
                    <a:pt x="184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6" name="Freeform 99">
              <a:extLst>
                <a:ext uri="{FF2B5EF4-FFF2-40B4-BE49-F238E27FC236}">
                  <a16:creationId xmlns:a16="http://schemas.microsoft.com/office/drawing/2014/main" id="{BA389A3D-120C-FA4C-B031-A0EC3AE8B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691" y="4653296"/>
              <a:ext cx="396882" cy="339386"/>
            </a:xfrm>
            <a:custGeom>
              <a:avLst/>
              <a:gdLst>
                <a:gd name="T0" fmla="*/ 2147483647 w 327"/>
                <a:gd name="T1" fmla="*/ 2147483647 h 283"/>
                <a:gd name="T2" fmla="*/ 2147483647 w 327"/>
                <a:gd name="T3" fmla="*/ 0 h 283"/>
                <a:gd name="T4" fmla="*/ 2147483647 w 327"/>
                <a:gd name="T5" fmla="*/ 0 h 283"/>
                <a:gd name="T6" fmla="*/ 2147483647 w 327"/>
                <a:gd name="T7" fmla="*/ 2147483647 h 283"/>
                <a:gd name="T8" fmla="*/ 2147483647 w 327"/>
                <a:gd name="T9" fmla="*/ 2147483647 h 283"/>
                <a:gd name="T10" fmla="*/ 2147483647 w 327"/>
                <a:gd name="T11" fmla="*/ 2147483647 h 283"/>
                <a:gd name="T12" fmla="*/ 2147483647 w 327"/>
                <a:gd name="T13" fmla="*/ 2147483647 h 283"/>
                <a:gd name="T14" fmla="*/ 2147483647 w 327"/>
                <a:gd name="T15" fmla="*/ 2147483647 h 283"/>
                <a:gd name="T16" fmla="*/ 2147483647 w 327"/>
                <a:gd name="T17" fmla="*/ 2147483647 h 283"/>
                <a:gd name="T18" fmla="*/ 2147483647 w 327"/>
                <a:gd name="T19" fmla="*/ 2147483647 h 283"/>
                <a:gd name="T20" fmla="*/ 0 w 327"/>
                <a:gd name="T21" fmla="*/ 2147483647 h 283"/>
                <a:gd name="T22" fmla="*/ 2147483647 w 327"/>
                <a:gd name="T23" fmla="*/ 2147483647 h 2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7"/>
                <a:gd name="T37" fmla="*/ 0 h 283"/>
                <a:gd name="T38" fmla="*/ 327 w 327"/>
                <a:gd name="T39" fmla="*/ 283 h 28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7" h="283">
                  <a:moveTo>
                    <a:pt x="13" y="34"/>
                  </a:moveTo>
                  <a:lnTo>
                    <a:pt x="47" y="0"/>
                  </a:lnTo>
                  <a:lnTo>
                    <a:pt x="147" y="0"/>
                  </a:lnTo>
                  <a:lnTo>
                    <a:pt x="158" y="20"/>
                  </a:lnTo>
                  <a:lnTo>
                    <a:pt x="234" y="20"/>
                  </a:lnTo>
                  <a:lnTo>
                    <a:pt x="327" y="121"/>
                  </a:lnTo>
                  <a:lnTo>
                    <a:pt x="242" y="210"/>
                  </a:lnTo>
                  <a:lnTo>
                    <a:pt x="178" y="232"/>
                  </a:lnTo>
                  <a:lnTo>
                    <a:pt x="170" y="283"/>
                  </a:lnTo>
                  <a:lnTo>
                    <a:pt x="137" y="224"/>
                  </a:lnTo>
                  <a:lnTo>
                    <a:pt x="0" y="62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7" name="Freeform 100">
              <a:extLst>
                <a:ext uri="{FF2B5EF4-FFF2-40B4-BE49-F238E27FC236}">
                  <a16:creationId xmlns:a16="http://schemas.microsoft.com/office/drawing/2014/main" id="{0EB3C7DB-605F-3B4D-A5A2-3213AD8A8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376" y="4691007"/>
              <a:ext cx="381319" cy="436117"/>
            </a:xfrm>
            <a:custGeom>
              <a:avLst/>
              <a:gdLst>
                <a:gd name="T0" fmla="*/ 0 w 313"/>
                <a:gd name="T1" fmla="*/ 0 h 360"/>
                <a:gd name="T2" fmla="*/ 2147483647 w 313"/>
                <a:gd name="T3" fmla="*/ 0 h 360"/>
                <a:gd name="T4" fmla="*/ 2147483647 w 313"/>
                <a:gd name="T5" fmla="*/ 2147483647 h 360"/>
                <a:gd name="T6" fmla="*/ 2147483647 w 313"/>
                <a:gd name="T7" fmla="*/ 2147483647 h 360"/>
                <a:gd name="T8" fmla="*/ 2147483647 w 313"/>
                <a:gd name="T9" fmla="*/ 2147483647 h 360"/>
                <a:gd name="T10" fmla="*/ 2147483647 w 313"/>
                <a:gd name="T11" fmla="*/ 2147483647 h 360"/>
                <a:gd name="T12" fmla="*/ 2147483647 w 313"/>
                <a:gd name="T13" fmla="*/ 2147483647 h 360"/>
                <a:gd name="T14" fmla="*/ 2147483647 w 313"/>
                <a:gd name="T15" fmla="*/ 2147483647 h 360"/>
                <a:gd name="T16" fmla="*/ 2147483647 w 313"/>
                <a:gd name="T17" fmla="*/ 2147483647 h 360"/>
                <a:gd name="T18" fmla="*/ 2147483647 w 313"/>
                <a:gd name="T19" fmla="*/ 2147483647 h 360"/>
                <a:gd name="T20" fmla="*/ 0 w 313"/>
                <a:gd name="T21" fmla="*/ 0 h 3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3"/>
                <a:gd name="T34" fmla="*/ 0 h 360"/>
                <a:gd name="T35" fmla="*/ 313 w 313"/>
                <a:gd name="T36" fmla="*/ 360 h 3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3" h="360">
                  <a:moveTo>
                    <a:pt x="0" y="0"/>
                  </a:moveTo>
                  <a:lnTo>
                    <a:pt x="157" y="0"/>
                  </a:lnTo>
                  <a:lnTo>
                    <a:pt x="144" y="27"/>
                  </a:lnTo>
                  <a:lnTo>
                    <a:pt x="280" y="191"/>
                  </a:lnTo>
                  <a:lnTo>
                    <a:pt x="313" y="250"/>
                  </a:lnTo>
                  <a:lnTo>
                    <a:pt x="277" y="359"/>
                  </a:lnTo>
                  <a:lnTo>
                    <a:pt x="55" y="360"/>
                  </a:lnTo>
                  <a:lnTo>
                    <a:pt x="31" y="312"/>
                  </a:lnTo>
                  <a:lnTo>
                    <a:pt x="20" y="256"/>
                  </a:lnTo>
                  <a:lnTo>
                    <a:pt x="42" y="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8" name="Freeform 101">
              <a:extLst>
                <a:ext uri="{FF2B5EF4-FFF2-40B4-BE49-F238E27FC236}">
                  <a16:creationId xmlns:a16="http://schemas.microsoft.com/office/drawing/2014/main" id="{51A27478-5C13-6748-AED8-52F092409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673" y="4691007"/>
              <a:ext cx="277039" cy="486943"/>
            </a:xfrm>
            <a:custGeom>
              <a:avLst/>
              <a:gdLst>
                <a:gd name="T0" fmla="*/ 2147483647 w 227"/>
                <a:gd name="T1" fmla="*/ 0 h 401"/>
                <a:gd name="T2" fmla="*/ 2147483647 w 227"/>
                <a:gd name="T3" fmla="*/ 0 h 401"/>
                <a:gd name="T4" fmla="*/ 2147483647 w 227"/>
                <a:gd name="T5" fmla="*/ 2147483647 h 401"/>
                <a:gd name="T6" fmla="*/ 2147483647 w 227"/>
                <a:gd name="T7" fmla="*/ 2147483647 h 401"/>
                <a:gd name="T8" fmla="*/ 2147483647 w 227"/>
                <a:gd name="T9" fmla="*/ 2147483647 h 401"/>
                <a:gd name="T10" fmla="*/ 2147483647 w 227"/>
                <a:gd name="T11" fmla="*/ 2147483647 h 401"/>
                <a:gd name="T12" fmla="*/ 0 w 227"/>
                <a:gd name="T13" fmla="*/ 2147483647 h 401"/>
                <a:gd name="T14" fmla="*/ 2147483647 w 227"/>
                <a:gd name="T15" fmla="*/ 2147483647 h 401"/>
                <a:gd name="T16" fmla="*/ 2147483647 w 227"/>
                <a:gd name="T17" fmla="*/ 2147483647 h 401"/>
                <a:gd name="T18" fmla="*/ 2147483647 w 227"/>
                <a:gd name="T19" fmla="*/ 2147483647 h 401"/>
                <a:gd name="T20" fmla="*/ 2147483647 w 227"/>
                <a:gd name="T21" fmla="*/ 0 h 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7"/>
                <a:gd name="T34" fmla="*/ 0 h 401"/>
                <a:gd name="T35" fmla="*/ 227 w 227"/>
                <a:gd name="T36" fmla="*/ 401 h 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7" h="401">
                  <a:moveTo>
                    <a:pt x="76" y="0"/>
                  </a:moveTo>
                  <a:lnTo>
                    <a:pt x="227" y="0"/>
                  </a:lnTo>
                  <a:lnTo>
                    <a:pt x="178" y="267"/>
                  </a:lnTo>
                  <a:lnTo>
                    <a:pt x="176" y="371"/>
                  </a:lnTo>
                  <a:lnTo>
                    <a:pt x="129" y="401"/>
                  </a:lnTo>
                  <a:lnTo>
                    <a:pt x="105" y="332"/>
                  </a:lnTo>
                  <a:lnTo>
                    <a:pt x="0" y="332"/>
                  </a:lnTo>
                  <a:lnTo>
                    <a:pt x="33" y="217"/>
                  </a:lnTo>
                  <a:lnTo>
                    <a:pt x="1" y="157"/>
                  </a:lnTo>
                  <a:lnTo>
                    <a:pt x="31" y="6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49" name="Freeform 102">
              <a:extLst>
                <a:ext uri="{FF2B5EF4-FFF2-40B4-BE49-F238E27FC236}">
                  <a16:creationId xmlns:a16="http://schemas.microsoft.com/office/drawing/2014/main" id="{E3839282-17EC-8A46-ABD5-AB77369B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276" y="5069739"/>
              <a:ext cx="664583" cy="575480"/>
            </a:xfrm>
            <a:custGeom>
              <a:avLst/>
              <a:gdLst>
                <a:gd name="T0" fmla="*/ 2147483647 w 547"/>
                <a:gd name="T1" fmla="*/ 0 h 478"/>
                <a:gd name="T2" fmla="*/ 2147483647 w 547"/>
                <a:gd name="T3" fmla="*/ 0 h 478"/>
                <a:gd name="T4" fmla="*/ 2147483647 w 547"/>
                <a:gd name="T5" fmla="*/ 2147483647 h 478"/>
                <a:gd name="T6" fmla="*/ 2147483647 w 547"/>
                <a:gd name="T7" fmla="*/ 2147483647 h 478"/>
                <a:gd name="T8" fmla="*/ 2147483647 w 547"/>
                <a:gd name="T9" fmla="*/ 2147483647 h 478"/>
                <a:gd name="T10" fmla="*/ 2147483647 w 547"/>
                <a:gd name="T11" fmla="*/ 2147483647 h 478"/>
                <a:gd name="T12" fmla="*/ 2147483647 w 547"/>
                <a:gd name="T13" fmla="*/ 2147483647 h 478"/>
                <a:gd name="T14" fmla="*/ 2147483647 w 547"/>
                <a:gd name="T15" fmla="*/ 2147483647 h 478"/>
                <a:gd name="T16" fmla="*/ 2147483647 w 547"/>
                <a:gd name="T17" fmla="*/ 2147483647 h 478"/>
                <a:gd name="T18" fmla="*/ 2147483647 w 547"/>
                <a:gd name="T19" fmla="*/ 2147483647 h 478"/>
                <a:gd name="T20" fmla="*/ 2147483647 w 547"/>
                <a:gd name="T21" fmla="*/ 2147483647 h 478"/>
                <a:gd name="T22" fmla="*/ 2147483647 w 547"/>
                <a:gd name="T23" fmla="*/ 2147483647 h 478"/>
                <a:gd name="T24" fmla="*/ 2147483647 w 547"/>
                <a:gd name="T25" fmla="*/ 2147483647 h 478"/>
                <a:gd name="T26" fmla="*/ 2147483647 w 547"/>
                <a:gd name="T27" fmla="*/ 2147483647 h 478"/>
                <a:gd name="T28" fmla="*/ 2147483647 w 547"/>
                <a:gd name="T29" fmla="*/ 2147483647 h 478"/>
                <a:gd name="T30" fmla="*/ 2147483647 w 547"/>
                <a:gd name="T31" fmla="*/ 2147483647 h 478"/>
                <a:gd name="T32" fmla="*/ 2147483647 w 547"/>
                <a:gd name="T33" fmla="*/ 2147483647 h 478"/>
                <a:gd name="T34" fmla="*/ 0 w 547"/>
                <a:gd name="T35" fmla="*/ 2147483647 h 478"/>
                <a:gd name="T36" fmla="*/ 2147483647 w 547"/>
                <a:gd name="T37" fmla="*/ 0 h 4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7"/>
                <a:gd name="T58" fmla="*/ 0 h 478"/>
                <a:gd name="T59" fmla="*/ 547 w 547"/>
                <a:gd name="T60" fmla="*/ 478 h 4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7" h="478">
                  <a:moveTo>
                    <a:pt x="2" y="0"/>
                  </a:moveTo>
                  <a:lnTo>
                    <a:pt x="182" y="0"/>
                  </a:lnTo>
                  <a:lnTo>
                    <a:pt x="206" y="48"/>
                  </a:lnTo>
                  <a:lnTo>
                    <a:pt x="424" y="48"/>
                  </a:lnTo>
                  <a:lnTo>
                    <a:pt x="430" y="90"/>
                  </a:lnTo>
                  <a:lnTo>
                    <a:pt x="507" y="229"/>
                  </a:lnTo>
                  <a:lnTo>
                    <a:pt x="537" y="330"/>
                  </a:lnTo>
                  <a:lnTo>
                    <a:pt x="547" y="400"/>
                  </a:lnTo>
                  <a:lnTo>
                    <a:pt x="471" y="472"/>
                  </a:lnTo>
                  <a:lnTo>
                    <a:pt x="408" y="478"/>
                  </a:lnTo>
                  <a:lnTo>
                    <a:pt x="390" y="332"/>
                  </a:lnTo>
                  <a:lnTo>
                    <a:pt x="370" y="334"/>
                  </a:lnTo>
                  <a:lnTo>
                    <a:pt x="308" y="246"/>
                  </a:lnTo>
                  <a:lnTo>
                    <a:pt x="322" y="173"/>
                  </a:lnTo>
                  <a:lnTo>
                    <a:pt x="252" y="94"/>
                  </a:lnTo>
                  <a:lnTo>
                    <a:pt x="160" y="117"/>
                  </a:lnTo>
                  <a:lnTo>
                    <a:pt x="89" y="54"/>
                  </a:lnTo>
                  <a:lnTo>
                    <a:pt x="0" y="5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0" name="Freeform 103">
              <a:extLst>
                <a:ext uri="{FF2B5EF4-FFF2-40B4-BE49-F238E27FC236}">
                  <a16:creationId xmlns:a16="http://schemas.microsoft.com/office/drawing/2014/main" id="{AC167C67-C015-654A-82E9-240877072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455" y="4691004"/>
              <a:ext cx="309725" cy="450874"/>
            </a:xfrm>
            <a:custGeom>
              <a:avLst/>
              <a:gdLst>
                <a:gd name="T0" fmla="*/ 2147483647 w 255"/>
                <a:gd name="T1" fmla="*/ 0 h 371"/>
                <a:gd name="T2" fmla="*/ 2147483647 w 255"/>
                <a:gd name="T3" fmla="*/ 0 h 371"/>
                <a:gd name="T4" fmla="*/ 2147483647 w 255"/>
                <a:gd name="T5" fmla="*/ 2147483647 h 371"/>
                <a:gd name="T6" fmla="*/ 2147483647 w 255"/>
                <a:gd name="T7" fmla="*/ 2147483647 h 371"/>
                <a:gd name="T8" fmla="*/ 2147483647 w 255"/>
                <a:gd name="T9" fmla="*/ 2147483647 h 371"/>
                <a:gd name="T10" fmla="*/ 2147483647 w 255"/>
                <a:gd name="T11" fmla="*/ 2147483647 h 371"/>
                <a:gd name="T12" fmla="*/ 2147483647 w 255"/>
                <a:gd name="T13" fmla="*/ 2147483647 h 371"/>
                <a:gd name="T14" fmla="*/ 0 w 255"/>
                <a:gd name="T15" fmla="*/ 2147483647 h 371"/>
                <a:gd name="T16" fmla="*/ 2147483647 w 255"/>
                <a:gd name="T17" fmla="*/ 2147483647 h 371"/>
                <a:gd name="T18" fmla="*/ 2147483647 w 255"/>
                <a:gd name="T19" fmla="*/ 0 h 3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5"/>
                <a:gd name="T31" fmla="*/ 0 h 371"/>
                <a:gd name="T32" fmla="*/ 255 w 255"/>
                <a:gd name="T33" fmla="*/ 371 h 3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5" h="371">
                  <a:moveTo>
                    <a:pt x="52" y="0"/>
                  </a:moveTo>
                  <a:lnTo>
                    <a:pt x="212" y="0"/>
                  </a:lnTo>
                  <a:lnTo>
                    <a:pt x="255" y="227"/>
                  </a:lnTo>
                  <a:lnTo>
                    <a:pt x="234" y="257"/>
                  </a:lnTo>
                  <a:lnTo>
                    <a:pt x="244" y="310"/>
                  </a:lnTo>
                  <a:lnTo>
                    <a:pt x="66" y="310"/>
                  </a:lnTo>
                  <a:lnTo>
                    <a:pt x="63" y="362"/>
                  </a:lnTo>
                  <a:lnTo>
                    <a:pt x="0" y="371"/>
                  </a:lnTo>
                  <a:lnTo>
                    <a:pt x="2" y="267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1" name="Freeform 104">
              <a:extLst>
                <a:ext uri="{FF2B5EF4-FFF2-40B4-BE49-F238E27FC236}">
                  <a16:creationId xmlns:a16="http://schemas.microsoft.com/office/drawing/2014/main" id="{B3F70D76-52DA-8644-8F7F-8E6565397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775" y="4874632"/>
              <a:ext cx="407778" cy="386932"/>
            </a:xfrm>
            <a:custGeom>
              <a:avLst/>
              <a:gdLst>
                <a:gd name="T0" fmla="*/ 2147483647 w 334"/>
                <a:gd name="T1" fmla="*/ 0 h 322"/>
                <a:gd name="T2" fmla="*/ 2147483647 w 334"/>
                <a:gd name="T3" fmla="*/ 0 h 322"/>
                <a:gd name="T4" fmla="*/ 2147483647 w 334"/>
                <a:gd name="T5" fmla="*/ 2147483647 h 322"/>
                <a:gd name="T6" fmla="*/ 2147483647 w 334"/>
                <a:gd name="T7" fmla="*/ 2147483647 h 322"/>
                <a:gd name="T8" fmla="*/ 2147483647 w 334"/>
                <a:gd name="T9" fmla="*/ 2147483647 h 322"/>
                <a:gd name="T10" fmla="*/ 2147483647 w 334"/>
                <a:gd name="T11" fmla="*/ 2147483647 h 322"/>
                <a:gd name="T12" fmla="*/ 2147483647 w 334"/>
                <a:gd name="T13" fmla="*/ 2147483647 h 322"/>
                <a:gd name="T14" fmla="*/ 2147483647 w 334"/>
                <a:gd name="T15" fmla="*/ 2147483647 h 322"/>
                <a:gd name="T16" fmla="*/ 2147483647 w 334"/>
                <a:gd name="T17" fmla="*/ 2147483647 h 322"/>
                <a:gd name="T18" fmla="*/ 2147483647 w 334"/>
                <a:gd name="T19" fmla="*/ 2147483647 h 322"/>
                <a:gd name="T20" fmla="*/ 0 w 334"/>
                <a:gd name="T21" fmla="*/ 2147483647 h 322"/>
                <a:gd name="T22" fmla="*/ 2147483647 w 334"/>
                <a:gd name="T23" fmla="*/ 0 h 3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4"/>
                <a:gd name="T37" fmla="*/ 0 h 322"/>
                <a:gd name="T38" fmla="*/ 334 w 334"/>
                <a:gd name="T39" fmla="*/ 322 h 3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4" h="322">
                  <a:moveTo>
                    <a:pt x="3" y="0"/>
                  </a:moveTo>
                  <a:lnTo>
                    <a:pt x="182" y="0"/>
                  </a:lnTo>
                  <a:lnTo>
                    <a:pt x="213" y="69"/>
                  </a:lnTo>
                  <a:lnTo>
                    <a:pt x="180" y="178"/>
                  </a:lnTo>
                  <a:lnTo>
                    <a:pt x="285" y="178"/>
                  </a:lnTo>
                  <a:lnTo>
                    <a:pt x="309" y="249"/>
                  </a:lnTo>
                  <a:lnTo>
                    <a:pt x="334" y="322"/>
                  </a:lnTo>
                  <a:lnTo>
                    <a:pt x="193" y="314"/>
                  </a:lnTo>
                  <a:lnTo>
                    <a:pt x="23" y="250"/>
                  </a:lnTo>
                  <a:lnTo>
                    <a:pt x="43" y="200"/>
                  </a:lnTo>
                  <a:lnTo>
                    <a:pt x="0" y="99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2" name="Freeform 105">
              <a:extLst>
                <a:ext uri="{FF2B5EF4-FFF2-40B4-BE49-F238E27FC236}">
                  <a16:creationId xmlns:a16="http://schemas.microsoft.com/office/drawing/2014/main" id="{A219E0CE-2843-5B42-8772-4DC7F86F5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2816" y="4468027"/>
              <a:ext cx="708164" cy="354142"/>
            </a:xfrm>
            <a:custGeom>
              <a:avLst/>
              <a:gdLst>
                <a:gd name="T0" fmla="*/ 0 w 583"/>
                <a:gd name="T1" fmla="*/ 0 h 294"/>
                <a:gd name="T2" fmla="*/ 2147483647 w 583"/>
                <a:gd name="T3" fmla="*/ 0 h 294"/>
                <a:gd name="T4" fmla="*/ 2147483647 w 583"/>
                <a:gd name="T5" fmla="*/ 2147483647 h 294"/>
                <a:gd name="T6" fmla="*/ 2147483647 w 583"/>
                <a:gd name="T7" fmla="*/ 2147483647 h 294"/>
                <a:gd name="T8" fmla="*/ 2147483647 w 583"/>
                <a:gd name="T9" fmla="*/ 2147483647 h 294"/>
                <a:gd name="T10" fmla="*/ 2147483647 w 583"/>
                <a:gd name="T11" fmla="*/ 2147483647 h 294"/>
                <a:gd name="T12" fmla="*/ 2147483647 w 583"/>
                <a:gd name="T13" fmla="*/ 2147483647 h 294"/>
                <a:gd name="T14" fmla="*/ 2147483647 w 583"/>
                <a:gd name="T15" fmla="*/ 2147483647 h 294"/>
                <a:gd name="T16" fmla="*/ 2147483647 w 583"/>
                <a:gd name="T17" fmla="*/ 2147483647 h 294"/>
                <a:gd name="T18" fmla="*/ 0 w 583"/>
                <a:gd name="T19" fmla="*/ 2147483647 h 294"/>
                <a:gd name="T20" fmla="*/ 0 w 583"/>
                <a:gd name="T21" fmla="*/ 0 h 2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3"/>
                <a:gd name="T34" fmla="*/ 0 h 294"/>
                <a:gd name="T35" fmla="*/ 583 w 583"/>
                <a:gd name="T36" fmla="*/ 294 h 2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3" h="294">
                  <a:moveTo>
                    <a:pt x="0" y="0"/>
                  </a:moveTo>
                  <a:lnTo>
                    <a:pt x="554" y="0"/>
                  </a:lnTo>
                  <a:lnTo>
                    <a:pt x="571" y="43"/>
                  </a:lnTo>
                  <a:lnTo>
                    <a:pt x="581" y="105"/>
                  </a:lnTo>
                  <a:lnTo>
                    <a:pt x="583" y="294"/>
                  </a:lnTo>
                  <a:lnTo>
                    <a:pt x="482" y="273"/>
                  </a:lnTo>
                  <a:lnTo>
                    <a:pt x="440" y="281"/>
                  </a:lnTo>
                  <a:lnTo>
                    <a:pt x="197" y="231"/>
                  </a:lnTo>
                  <a:lnTo>
                    <a:pt x="197" y="88"/>
                  </a:lnTo>
                  <a:lnTo>
                    <a:pt x="0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3" name="Freeform 106">
              <a:extLst>
                <a:ext uri="{FF2B5EF4-FFF2-40B4-BE49-F238E27FC236}">
                  <a16:creationId xmlns:a16="http://schemas.microsoft.com/office/drawing/2014/main" id="{7BC4CA0E-6EEF-D54F-A21D-BA2E627E5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56" y="4468030"/>
              <a:ext cx="474703" cy="580397"/>
            </a:xfrm>
            <a:custGeom>
              <a:avLst/>
              <a:gdLst>
                <a:gd name="T0" fmla="*/ 0 w 390"/>
                <a:gd name="T1" fmla="*/ 0 h 482"/>
                <a:gd name="T2" fmla="*/ 2147483647 w 390"/>
                <a:gd name="T3" fmla="*/ 0 h 482"/>
                <a:gd name="T4" fmla="*/ 2147483647 w 390"/>
                <a:gd name="T5" fmla="*/ 2147483647 h 482"/>
                <a:gd name="T6" fmla="*/ 2147483647 w 390"/>
                <a:gd name="T7" fmla="*/ 2147483647 h 482"/>
                <a:gd name="T8" fmla="*/ 2147483647 w 390"/>
                <a:gd name="T9" fmla="*/ 2147483647 h 482"/>
                <a:gd name="T10" fmla="*/ 2147483647 w 390"/>
                <a:gd name="T11" fmla="*/ 2147483647 h 482"/>
                <a:gd name="T12" fmla="*/ 2147483647 w 390"/>
                <a:gd name="T13" fmla="*/ 2147483647 h 482"/>
                <a:gd name="T14" fmla="*/ 0 w 390"/>
                <a:gd name="T15" fmla="*/ 0 h 4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0"/>
                <a:gd name="T25" fmla="*/ 0 h 482"/>
                <a:gd name="T26" fmla="*/ 390 w 390"/>
                <a:gd name="T27" fmla="*/ 482 h 4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0" h="482">
                  <a:moveTo>
                    <a:pt x="0" y="0"/>
                  </a:moveTo>
                  <a:lnTo>
                    <a:pt x="390" y="0"/>
                  </a:lnTo>
                  <a:lnTo>
                    <a:pt x="390" y="415"/>
                  </a:lnTo>
                  <a:lnTo>
                    <a:pt x="137" y="415"/>
                  </a:lnTo>
                  <a:lnTo>
                    <a:pt x="66" y="415"/>
                  </a:lnTo>
                  <a:lnTo>
                    <a:pt x="66" y="482"/>
                  </a:lnTo>
                  <a:lnTo>
                    <a:pt x="2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4" name="Freeform 107">
              <a:extLst>
                <a:ext uri="{FF2B5EF4-FFF2-40B4-BE49-F238E27FC236}">
                  <a16:creationId xmlns:a16="http://schemas.microsoft.com/office/drawing/2014/main" id="{87E37E74-AB27-FF43-9532-85035A775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205" y="4566400"/>
              <a:ext cx="1108158" cy="968968"/>
            </a:xfrm>
            <a:custGeom>
              <a:avLst/>
              <a:gdLst>
                <a:gd name="T0" fmla="*/ 2147483647 w 910"/>
                <a:gd name="T1" fmla="*/ 0 h 802"/>
                <a:gd name="T2" fmla="*/ 2147483647 w 910"/>
                <a:gd name="T3" fmla="*/ 0 h 802"/>
                <a:gd name="T4" fmla="*/ 2147483647 w 910"/>
                <a:gd name="T5" fmla="*/ 2147483647 h 802"/>
                <a:gd name="T6" fmla="*/ 2147483647 w 910"/>
                <a:gd name="T7" fmla="*/ 2147483647 h 802"/>
                <a:gd name="T8" fmla="*/ 2147483647 w 910"/>
                <a:gd name="T9" fmla="*/ 2147483647 h 802"/>
                <a:gd name="T10" fmla="*/ 2147483647 w 910"/>
                <a:gd name="T11" fmla="*/ 2147483647 h 802"/>
                <a:gd name="T12" fmla="*/ 2147483647 w 910"/>
                <a:gd name="T13" fmla="*/ 2147483647 h 802"/>
                <a:gd name="T14" fmla="*/ 2147483647 w 910"/>
                <a:gd name="T15" fmla="*/ 2147483647 h 802"/>
                <a:gd name="T16" fmla="*/ 2147483647 w 910"/>
                <a:gd name="T17" fmla="*/ 2147483647 h 802"/>
                <a:gd name="T18" fmla="*/ 2147483647 w 910"/>
                <a:gd name="T19" fmla="*/ 2147483647 h 802"/>
                <a:gd name="T20" fmla="*/ 2147483647 w 910"/>
                <a:gd name="T21" fmla="*/ 2147483647 h 802"/>
                <a:gd name="T22" fmla="*/ 2147483647 w 910"/>
                <a:gd name="T23" fmla="*/ 2147483647 h 802"/>
                <a:gd name="T24" fmla="*/ 2147483647 w 910"/>
                <a:gd name="T25" fmla="*/ 2147483647 h 802"/>
                <a:gd name="T26" fmla="*/ 2147483647 w 910"/>
                <a:gd name="T27" fmla="*/ 2147483647 h 802"/>
                <a:gd name="T28" fmla="*/ 2147483647 w 910"/>
                <a:gd name="T29" fmla="*/ 2147483647 h 802"/>
                <a:gd name="T30" fmla="*/ 2147483647 w 910"/>
                <a:gd name="T31" fmla="*/ 2147483647 h 802"/>
                <a:gd name="T32" fmla="*/ 2147483647 w 910"/>
                <a:gd name="T33" fmla="*/ 2147483647 h 802"/>
                <a:gd name="T34" fmla="*/ 2147483647 w 910"/>
                <a:gd name="T35" fmla="*/ 2147483647 h 802"/>
                <a:gd name="T36" fmla="*/ 2147483647 w 910"/>
                <a:gd name="T37" fmla="*/ 2147483647 h 802"/>
                <a:gd name="T38" fmla="*/ 2147483647 w 910"/>
                <a:gd name="T39" fmla="*/ 2147483647 h 802"/>
                <a:gd name="T40" fmla="*/ 0 w 910"/>
                <a:gd name="T41" fmla="*/ 2147483647 h 802"/>
                <a:gd name="T42" fmla="*/ 2147483647 w 910"/>
                <a:gd name="T43" fmla="*/ 2147483647 h 802"/>
                <a:gd name="T44" fmla="*/ 2147483647 w 910"/>
                <a:gd name="T45" fmla="*/ 0 h 8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10"/>
                <a:gd name="T70" fmla="*/ 0 h 802"/>
                <a:gd name="T71" fmla="*/ 910 w 910"/>
                <a:gd name="T72" fmla="*/ 802 h 80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10" h="802">
                  <a:moveTo>
                    <a:pt x="252" y="0"/>
                  </a:moveTo>
                  <a:lnTo>
                    <a:pt x="449" y="0"/>
                  </a:lnTo>
                  <a:lnTo>
                    <a:pt x="449" y="143"/>
                  </a:lnTo>
                  <a:lnTo>
                    <a:pt x="692" y="194"/>
                  </a:lnTo>
                  <a:lnTo>
                    <a:pt x="732" y="188"/>
                  </a:lnTo>
                  <a:lnTo>
                    <a:pt x="836" y="209"/>
                  </a:lnTo>
                  <a:lnTo>
                    <a:pt x="868" y="218"/>
                  </a:lnTo>
                  <a:lnTo>
                    <a:pt x="865" y="356"/>
                  </a:lnTo>
                  <a:lnTo>
                    <a:pt x="910" y="455"/>
                  </a:lnTo>
                  <a:lnTo>
                    <a:pt x="890" y="505"/>
                  </a:lnTo>
                  <a:lnTo>
                    <a:pt x="798" y="529"/>
                  </a:lnTo>
                  <a:lnTo>
                    <a:pt x="672" y="632"/>
                  </a:lnTo>
                  <a:lnTo>
                    <a:pt x="641" y="714"/>
                  </a:lnTo>
                  <a:lnTo>
                    <a:pt x="657" y="802"/>
                  </a:lnTo>
                  <a:lnTo>
                    <a:pt x="495" y="743"/>
                  </a:lnTo>
                  <a:lnTo>
                    <a:pt x="389" y="567"/>
                  </a:lnTo>
                  <a:lnTo>
                    <a:pt x="306" y="541"/>
                  </a:lnTo>
                  <a:lnTo>
                    <a:pt x="260" y="589"/>
                  </a:lnTo>
                  <a:lnTo>
                    <a:pt x="195" y="551"/>
                  </a:lnTo>
                  <a:lnTo>
                    <a:pt x="135" y="442"/>
                  </a:lnTo>
                  <a:lnTo>
                    <a:pt x="0" y="329"/>
                  </a:lnTo>
                  <a:lnTo>
                    <a:pt x="252" y="329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5" name="Freeform 108">
              <a:extLst>
                <a:ext uri="{FF2B5EF4-FFF2-40B4-BE49-F238E27FC236}">
                  <a16:creationId xmlns:a16="http://schemas.microsoft.com/office/drawing/2014/main" id="{4B2F16D0-4F39-1847-8FD2-83861045C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3946653"/>
              <a:ext cx="410891" cy="516455"/>
            </a:xfrm>
            <a:custGeom>
              <a:avLst/>
              <a:gdLst>
                <a:gd name="T0" fmla="*/ 2147483647 w 335"/>
                <a:gd name="T1" fmla="*/ 2147483647 h 427"/>
                <a:gd name="T2" fmla="*/ 2147483647 w 335"/>
                <a:gd name="T3" fmla="*/ 2147483647 h 427"/>
                <a:gd name="T4" fmla="*/ 2147483647 w 335"/>
                <a:gd name="T5" fmla="*/ 2147483647 h 427"/>
                <a:gd name="T6" fmla="*/ 0 w 335"/>
                <a:gd name="T7" fmla="*/ 2147483647 h 427"/>
                <a:gd name="T8" fmla="*/ 0 w 335"/>
                <a:gd name="T9" fmla="*/ 0 h 427"/>
                <a:gd name="T10" fmla="*/ 2147483647 w 335"/>
                <a:gd name="T11" fmla="*/ 0 h 427"/>
                <a:gd name="T12" fmla="*/ 2147483647 w 335"/>
                <a:gd name="T13" fmla="*/ 2147483647 h 4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5"/>
                <a:gd name="T22" fmla="*/ 0 h 427"/>
                <a:gd name="T23" fmla="*/ 335 w 335"/>
                <a:gd name="T24" fmla="*/ 427 h 4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5" h="427">
                  <a:moveTo>
                    <a:pt x="195" y="79"/>
                  </a:moveTo>
                  <a:lnTo>
                    <a:pt x="335" y="80"/>
                  </a:lnTo>
                  <a:lnTo>
                    <a:pt x="335" y="427"/>
                  </a:lnTo>
                  <a:lnTo>
                    <a:pt x="0" y="426"/>
                  </a:lnTo>
                  <a:lnTo>
                    <a:pt x="0" y="0"/>
                  </a:lnTo>
                  <a:lnTo>
                    <a:pt x="195" y="0"/>
                  </a:lnTo>
                  <a:lnTo>
                    <a:pt x="195" y="79"/>
                  </a:lnTo>
                  <a:close/>
                </a:path>
              </a:pathLst>
            </a:custGeom>
            <a:solidFill>
              <a:schemeClr val="tx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6" name="Freeform 109">
              <a:extLst>
                <a:ext uri="{FF2B5EF4-FFF2-40B4-BE49-F238E27FC236}">
                  <a16:creationId xmlns:a16="http://schemas.microsoft.com/office/drawing/2014/main" id="{F88DDB1C-9C70-3A4F-9B73-8389BD458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443" y="3487584"/>
              <a:ext cx="610110" cy="462349"/>
            </a:xfrm>
            <a:custGeom>
              <a:avLst/>
              <a:gdLst>
                <a:gd name="T0" fmla="*/ 2147483647 w 501"/>
                <a:gd name="T1" fmla="*/ 0 h 381"/>
                <a:gd name="T2" fmla="*/ 2147483647 w 501"/>
                <a:gd name="T3" fmla="*/ 2147483647 h 381"/>
                <a:gd name="T4" fmla="*/ 2147483647 w 501"/>
                <a:gd name="T5" fmla="*/ 2147483647 h 381"/>
                <a:gd name="T6" fmla="*/ 2147483647 w 501"/>
                <a:gd name="T7" fmla="*/ 2147483647 h 381"/>
                <a:gd name="T8" fmla="*/ 2147483647 w 501"/>
                <a:gd name="T9" fmla="*/ 2147483647 h 381"/>
                <a:gd name="T10" fmla="*/ 2147483647 w 501"/>
                <a:gd name="T11" fmla="*/ 2147483647 h 381"/>
                <a:gd name="T12" fmla="*/ 2147483647 w 501"/>
                <a:gd name="T13" fmla="*/ 2147483647 h 381"/>
                <a:gd name="T14" fmla="*/ 2147483647 w 501"/>
                <a:gd name="T15" fmla="*/ 2147483647 h 381"/>
                <a:gd name="T16" fmla="*/ 2147483647 w 501"/>
                <a:gd name="T17" fmla="*/ 2147483647 h 381"/>
                <a:gd name="T18" fmla="*/ 2147483647 w 501"/>
                <a:gd name="T19" fmla="*/ 2147483647 h 381"/>
                <a:gd name="T20" fmla="*/ 0 w 501"/>
                <a:gd name="T21" fmla="*/ 2147483647 h 381"/>
                <a:gd name="T22" fmla="*/ 2147483647 w 501"/>
                <a:gd name="T23" fmla="*/ 0 h 3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1"/>
                <a:gd name="T37" fmla="*/ 0 h 381"/>
                <a:gd name="T38" fmla="*/ 501 w 501"/>
                <a:gd name="T39" fmla="*/ 381 h 3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1" h="381">
                  <a:moveTo>
                    <a:pt x="32" y="0"/>
                  </a:moveTo>
                  <a:lnTo>
                    <a:pt x="88" y="2"/>
                  </a:lnTo>
                  <a:lnTo>
                    <a:pt x="101" y="51"/>
                  </a:lnTo>
                  <a:lnTo>
                    <a:pt x="314" y="8"/>
                  </a:lnTo>
                  <a:lnTo>
                    <a:pt x="477" y="8"/>
                  </a:lnTo>
                  <a:lnTo>
                    <a:pt x="501" y="47"/>
                  </a:lnTo>
                  <a:lnTo>
                    <a:pt x="467" y="190"/>
                  </a:lnTo>
                  <a:lnTo>
                    <a:pt x="489" y="196"/>
                  </a:lnTo>
                  <a:lnTo>
                    <a:pt x="489" y="381"/>
                  </a:lnTo>
                  <a:lnTo>
                    <a:pt x="14" y="381"/>
                  </a:lnTo>
                  <a:lnTo>
                    <a:pt x="0" y="299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7" name="Freeform 110">
              <a:extLst>
                <a:ext uri="{FF2B5EF4-FFF2-40B4-BE49-F238E27FC236}">
                  <a16:creationId xmlns:a16="http://schemas.microsoft.com/office/drawing/2014/main" id="{43E80D6A-FB4B-F645-8387-3EC940D80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0417" y="3189185"/>
              <a:ext cx="496493" cy="760747"/>
            </a:xfrm>
            <a:custGeom>
              <a:avLst/>
              <a:gdLst>
                <a:gd name="T0" fmla="*/ 2147483647 w 406"/>
                <a:gd name="T1" fmla="*/ 0 h 628"/>
                <a:gd name="T2" fmla="*/ 2147483647 w 406"/>
                <a:gd name="T3" fmla="*/ 0 h 628"/>
                <a:gd name="T4" fmla="*/ 2147483647 w 406"/>
                <a:gd name="T5" fmla="*/ 2147483647 h 628"/>
                <a:gd name="T6" fmla="*/ 2147483647 w 406"/>
                <a:gd name="T7" fmla="*/ 2147483647 h 628"/>
                <a:gd name="T8" fmla="*/ 2147483647 w 406"/>
                <a:gd name="T9" fmla="*/ 2147483647 h 628"/>
                <a:gd name="T10" fmla="*/ 2147483647 w 406"/>
                <a:gd name="T11" fmla="*/ 2147483647 h 628"/>
                <a:gd name="T12" fmla="*/ 2147483647 w 406"/>
                <a:gd name="T13" fmla="*/ 2147483647 h 628"/>
                <a:gd name="T14" fmla="*/ 2147483647 w 406"/>
                <a:gd name="T15" fmla="*/ 2147483647 h 628"/>
                <a:gd name="T16" fmla="*/ 2147483647 w 406"/>
                <a:gd name="T17" fmla="*/ 2147483647 h 628"/>
                <a:gd name="T18" fmla="*/ 2147483647 w 406"/>
                <a:gd name="T19" fmla="*/ 2147483647 h 628"/>
                <a:gd name="T20" fmla="*/ 2147483647 w 406"/>
                <a:gd name="T21" fmla="*/ 2147483647 h 628"/>
                <a:gd name="T22" fmla="*/ 2147483647 w 406"/>
                <a:gd name="T23" fmla="*/ 2147483647 h 628"/>
                <a:gd name="T24" fmla="*/ 2147483647 w 406"/>
                <a:gd name="T25" fmla="*/ 2147483647 h 628"/>
                <a:gd name="T26" fmla="*/ 0 w 406"/>
                <a:gd name="T27" fmla="*/ 2147483647 h 628"/>
                <a:gd name="T28" fmla="*/ 2147483647 w 406"/>
                <a:gd name="T29" fmla="*/ 2147483647 h 628"/>
                <a:gd name="T30" fmla="*/ 2147483647 w 406"/>
                <a:gd name="T31" fmla="*/ 2147483647 h 628"/>
                <a:gd name="T32" fmla="*/ 2147483647 w 406"/>
                <a:gd name="T33" fmla="*/ 0 h 6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6"/>
                <a:gd name="T52" fmla="*/ 0 h 628"/>
                <a:gd name="T53" fmla="*/ 406 w 406"/>
                <a:gd name="T54" fmla="*/ 628 h 6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6" h="628">
                  <a:moveTo>
                    <a:pt x="12" y="0"/>
                  </a:moveTo>
                  <a:lnTo>
                    <a:pt x="84" y="0"/>
                  </a:lnTo>
                  <a:lnTo>
                    <a:pt x="84" y="104"/>
                  </a:lnTo>
                  <a:lnTo>
                    <a:pt x="205" y="233"/>
                  </a:lnTo>
                  <a:lnTo>
                    <a:pt x="180" y="290"/>
                  </a:lnTo>
                  <a:lnTo>
                    <a:pt x="190" y="316"/>
                  </a:lnTo>
                  <a:lnTo>
                    <a:pt x="235" y="300"/>
                  </a:lnTo>
                  <a:lnTo>
                    <a:pt x="299" y="413"/>
                  </a:lnTo>
                  <a:lnTo>
                    <a:pt x="406" y="380"/>
                  </a:lnTo>
                  <a:lnTo>
                    <a:pt x="406" y="628"/>
                  </a:lnTo>
                  <a:lnTo>
                    <a:pt x="211" y="628"/>
                  </a:lnTo>
                  <a:lnTo>
                    <a:pt x="24" y="628"/>
                  </a:lnTo>
                  <a:lnTo>
                    <a:pt x="24" y="443"/>
                  </a:lnTo>
                  <a:lnTo>
                    <a:pt x="0" y="439"/>
                  </a:lnTo>
                  <a:lnTo>
                    <a:pt x="36" y="296"/>
                  </a:lnTo>
                  <a:lnTo>
                    <a:pt x="12" y="25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8" name="Freeform 111">
              <a:extLst>
                <a:ext uri="{FF2B5EF4-FFF2-40B4-BE49-F238E27FC236}">
                  <a16:creationId xmlns:a16="http://schemas.microsoft.com/office/drawing/2014/main" id="{F0FBF4DF-A282-0541-A307-1CCD5931A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416" y="3946654"/>
              <a:ext cx="471589" cy="749270"/>
            </a:xfrm>
            <a:custGeom>
              <a:avLst/>
              <a:gdLst>
                <a:gd name="T0" fmla="*/ 0 w 386"/>
                <a:gd name="T1" fmla="*/ 0 h 619"/>
                <a:gd name="T2" fmla="*/ 2147483647 w 386"/>
                <a:gd name="T3" fmla="*/ 0 h 619"/>
                <a:gd name="T4" fmla="*/ 2147483647 w 386"/>
                <a:gd name="T5" fmla="*/ 2147483647 h 619"/>
                <a:gd name="T6" fmla="*/ 2147483647 w 386"/>
                <a:gd name="T7" fmla="*/ 2147483647 h 619"/>
                <a:gd name="T8" fmla="*/ 2147483647 w 386"/>
                <a:gd name="T9" fmla="*/ 2147483647 h 619"/>
                <a:gd name="T10" fmla="*/ 2147483647 w 386"/>
                <a:gd name="T11" fmla="*/ 2147483647 h 619"/>
                <a:gd name="T12" fmla="*/ 0 w 386"/>
                <a:gd name="T13" fmla="*/ 2147483647 h 619"/>
                <a:gd name="T14" fmla="*/ 0 w 386"/>
                <a:gd name="T15" fmla="*/ 0 h 6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6"/>
                <a:gd name="T25" fmla="*/ 0 h 619"/>
                <a:gd name="T26" fmla="*/ 386 w 386"/>
                <a:gd name="T27" fmla="*/ 619 h 6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6" h="619">
                  <a:moveTo>
                    <a:pt x="0" y="0"/>
                  </a:moveTo>
                  <a:lnTo>
                    <a:pt x="386" y="0"/>
                  </a:lnTo>
                  <a:lnTo>
                    <a:pt x="386" y="424"/>
                  </a:lnTo>
                  <a:lnTo>
                    <a:pt x="385" y="519"/>
                  </a:lnTo>
                  <a:lnTo>
                    <a:pt x="341" y="509"/>
                  </a:lnTo>
                  <a:lnTo>
                    <a:pt x="356" y="619"/>
                  </a:lnTo>
                  <a:lnTo>
                    <a:pt x="0" y="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59" name="Freeform 112">
              <a:extLst>
                <a:ext uri="{FF2B5EF4-FFF2-40B4-BE49-F238E27FC236}">
                  <a16:creationId xmlns:a16="http://schemas.microsoft.com/office/drawing/2014/main" id="{AC4BE1C0-674C-C743-9292-E91DC18BD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0" y="3189187"/>
              <a:ext cx="585208" cy="359059"/>
            </a:xfrm>
            <a:custGeom>
              <a:avLst/>
              <a:gdLst>
                <a:gd name="T0" fmla="*/ 2147483647 w 480"/>
                <a:gd name="T1" fmla="*/ 0 h 298"/>
                <a:gd name="T2" fmla="*/ 2147483647 w 480"/>
                <a:gd name="T3" fmla="*/ 2147483647 h 298"/>
                <a:gd name="T4" fmla="*/ 2147483647 w 480"/>
                <a:gd name="T5" fmla="*/ 2147483647 h 298"/>
                <a:gd name="T6" fmla="*/ 0 w 480"/>
                <a:gd name="T7" fmla="*/ 2147483647 h 298"/>
                <a:gd name="T8" fmla="*/ 2147483647 w 480"/>
                <a:gd name="T9" fmla="*/ 2147483647 h 298"/>
                <a:gd name="T10" fmla="*/ 2147483647 w 480"/>
                <a:gd name="T11" fmla="*/ 2147483647 h 298"/>
                <a:gd name="T12" fmla="*/ 2147483647 w 480"/>
                <a:gd name="T13" fmla="*/ 2147483647 h 298"/>
                <a:gd name="T14" fmla="*/ 2147483647 w 480"/>
                <a:gd name="T15" fmla="*/ 2147483647 h 298"/>
                <a:gd name="T16" fmla="*/ 2147483647 w 480"/>
                <a:gd name="T17" fmla="*/ 2147483647 h 298"/>
                <a:gd name="T18" fmla="*/ 2147483647 w 480"/>
                <a:gd name="T19" fmla="*/ 0 h 298"/>
                <a:gd name="T20" fmla="*/ 2147483647 w 480"/>
                <a:gd name="T21" fmla="*/ 0 h 2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0"/>
                <a:gd name="T34" fmla="*/ 0 h 298"/>
                <a:gd name="T35" fmla="*/ 480 w 480"/>
                <a:gd name="T36" fmla="*/ 298 h 29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0" h="298">
                  <a:moveTo>
                    <a:pt x="107" y="0"/>
                  </a:moveTo>
                  <a:lnTo>
                    <a:pt x="125" y="88"/>
                  </a:lnTo>
                  <a:lnTo>
                    <a:pt x="115" y="108"/>
                  </a:lnTo>
                  <a:lnTo>
                    <a:pt x="0" y="90"/>
                  </a:lnTo>
                  <a:lnTo>
                    <a:pt x="36" y="247"/>
                  </a:lnTo>
                  <a:lnTo>
                    <a:pt x="90" y="251"/>
                  </a:lnTo>
                  <a:lnTo>
                    <a:pt x="101" y="298"/>
                  </a:lnTo>
                  <a:lnTo>
                    <a:pt x="320" y="255"/>
                  </a:lnTo>
                  <a:lnTo>
                    <a:pt x="479" y="255"/>
                  </a:lnTo>
                  <a:lnTo>
                    <a:pt x="480" y="0"/>
                  </a:lnTo>
                  <a:lnTo>
                    <a:pt x="107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0" name="Freeform 113">
              <a:extLst>
                <a:ext uri="{FF2B5EF4-FFF2-40B4-BE49-F238E27FC236}">
                  <a16:creationId xmlns:a16="http://schemas.microsoft.com/office/drawing/2014/main" id="{A8D224C0-E11C-2B4C-A28E-DA8282C29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4" y="3946654"/>
              <a:ext cx="843570" cy="934537"/>
            </a:xfrm>
            <a:custGeom>
              <a:avLst/>
              <a:gdLst>
                <a:gd name="T0" fmla="*/ 2147483647 w 693"/>
                <a:gd name="T1" fmla="*/ 0 h 772"/>
                <a:gd name="T2" fmla="*/ 2147483647 w 693"/>
                <a:gd name="T3" fmla="*/ 0 h 772"/>
                <a:gd name="T4" fmla="*/ 2147483647 w 693"/>
                <a:gd name="T5" fmla="*/ 2147483647 h 772"/>
                <a:gd name="T6" fmla="*/ 2147483647 w 693"/>
                <a:gd name="T7" fmla="*/ 2147483647 h 772"/>
                <a:gd name="T8" fmla="*/ 2147483647 w 693"/>
                <a:gd name="T9" fmla="*/ 2147483647 h 772"/>
                <a:gd name="T10" fmla="*/ 2147483647 w 693"/>
                <a:gd name="T11" fmla="*/ 2147483647 h 772"/>
                <a:gd name="T12" fmla="*/ 2147483647 w 693"/>
                <a:gd name="T13" fmla="*/ 2147483647 h 772"/>
                <a:gd name="T14" fmla="*/ 2147483647 w 693"/>
                <a:gd name="T15" fmla="*/ 2147483647 h 772"/>
                <a:gd name="T16" fmla="*/ 2147483647 w 693"/>
                <a:gd name="T17" fmla="*/ 2147483647 h 772"/>
                <a:gd name="T18" fmla="*/ 2147483647 w 693"/>
                <a:gd name="T19" fmla="*/ 2147483647 h 772"/>
                <a:gd name="T20" fmla="*/ 2147483647 w 693"/>
                <a:gd name="T21" fmla="*/ 2147483647 h 772"/>
                <a:gd name="T22" fmla="*/ 2147483647 w 693"/>
                <a:gd name="T23" fmla="*/ 2147483647 h 772"/>
                <a:gd name="T24" fmla="*/ 0 w 693"/>
                <a:gd name="T25" fmla="*/ 2147483647 h 772"/>
                <a:gd name="T26" fmla="*/ 2147483647 w 693"/>
                <a:gd name="T27" fmla="*/ 0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93"/>
                <a:gd name="T43" fmla="*/ 0 h 772"/>
                <a:gd name="T44" fmla="*/ 693 w 693"/>
                <a:gd name="T45" fmla="*/ 772 h 7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93" h="772">
                  <a:moveTo>
                    <a:pt x="16" y="0"/>
                  </a:moveTo>
                  <a:lnTo>
                    <a:pt x="298" y="0"/>
                  </a:lnTo>
                  <a:lnTo>
                    <a:pt x="298" y="263"/>
                  </a:lnTo>
                  <a:lnTo>
                    <a:pt x="661" y="625"/>
                  </a:lnTo>
                  <a:lnTo>
                    <a:pt x="693" y="667"/>
                  </a:lnTo>
                  <a:lnTo>
                    <a:pt x="677" y="772"/>
                  </a:lnTo>
                  <a:lnTo>
                    <a:pt x="495" y="772"/>
                  </a:lnTo>
                  <a:lnTo>
                    <a:pt x="334" y="642"/>
                  </a:lnTo>
                  <a:lnTo>
                    <a:pt x="277" y="642"/>
                  </a:lnTo>
                  <a:lnTo>
                    <a:pt x="140" y="400"/>
                  </a:lnTo>
                  <a:lnTo>
                    <a:pt x="44" y="251"/>
                  </a:lnTo>
                  <a:lnTo>
                    <a:pt x="56" y="194"/>
                  </a:lnTo>
                  <a:lnTo>
                    <a:pt x="0" y="11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6350" cmpd="sng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1" name="Freeform 114">
              <a:extLst>
                <a:ext uri="{FF2B5EF4-FFF2-40B4-BE49-F238E27FC236}">
                  <a16:creationId xmlns:a16="http://schemas.microsoft.com/office/drawing/2014/main" id="{5E96595C-456F-E345-954B-E9B6B3861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044" y="3899105"/>
              <a:ext cx="454470" cy="277082"/>
            </a:xfrm>
            <a:custGeom>
              <a:avLst/>
              <a:gdLst>
                <a:gd name="T0" fmla="*/ 0 w 371"/>
                <a:gd name="T1" fmla="*/ 2147483647 h 228"/>
                <a:gd name="T2" fmla="*/ 2147483647 w 371"/>
                <a:gd name="T3" fmla="*/ 0 h 228"/>
                <a:gd name="T4" fmla="*/ 2147483647 w 371"/>
                <a:gd name="T5" fmla="*/ 2147483647 h 228"/>
                <a:gd name="T6" fmla="*/ 2147483647 w 371"/>
                <a:gd name="T7" fmla="*/ 2147483647 h 228"/>
                <a:gd name="T8" fmla="*/ 2147483647 w 371"/>
                <a:gd name="T9" fmla="*/ 2147483647 h 228"/>
                <a:gd name="T10" fmla="*/ 2147483647 w 371"/>
                <a:gd name="T11" fmla="*/ 2147483647 h 228"/>
                <a:gd name="T12" fmla="*/ 2147483647 w 371"/>
                <a:gd name="T13" fmla="*/ 2147483647 h 228"/>
                <a:gd name="T14" fmla="*/ 2147483647 w 371"/>
                <a:gd name="T15" fmla="*/ 2147483647 h 228"/>
                <a:gd name="T16" fmla="*/ 2147483647 w 371"/>
                <a:gd name="T17" fmla="*/ 2147483647 h 228"/>
                <a:gd name="T18" fmla="*/ 2147483647 w 371"/>
                <a:gd name="T19" fmla="*/ 2147483647 h 228"/>
                <a:gd name="T20" fmla="*/ 0 w 371"/>
                <a:gd name="T21" fmla="*/ 2147483647 h 228"/>
                <a:gd name="T22" fmla="*/ 0 w 371"/>
                <a:gd name="T23" fmla="*/ 2147483647 h 2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1"/>
                <a:gd name="T37" fmla="*/ 0 h 228"/>
                <a:gd name="T38" fmla="*/ 371 w 371"/>
                <a:gd name="T39" fmla="*/ 228 h 2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1" h="228">
                  <a:moveTo>
                    <a:pt x="0" y="43"/>
                  </a:moveTo>
                  <a:lnTo>
                    <a:pt x="53" y="0"/>
                  </a:lnTo>
                  <a:lnTo>
                    <a:pt x="54" y="39"/>
                  </a:lnTo>
                  <a:lnTo>
                    <a:pt x="331" y="38"/>
                  </a:lnTo>
                  <a:lnTo>
                    <a:pt x="371" y="108"/>
                  </a:lnTo>
                  <a:lnTo>
                    <a:pt x="348" y="131"/>
                  </a:lnTo>
                  <a:lnTo>
                    <a:pt x="369" y="185"/>
                  </a:lnTo>
                  <a:lnTo>
                    <a:pt x="352" y="209"/>
                  </a:lnTo>
                  <a:lnTo>
                    <a:pt x="282" y="209"/>
                  </a:lnTo>
                  <a:lnTo>
                    <a:pt x="282" y="227"/>
                  </a:lnTo>
                  <a:lnTo>
                    <a:pt x="0" y="228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2" name="Freeform 115">
              <a:extLst>
                <a:ext uri="{FF2B5EF4-FFF2-40B4-BE49-F238E27FC236}">
                  <a16:creationId xmlns:a16="http://schemas.microsoft.com/office/drawing/2014/main" id="{8DA8142E-67F2-4846-92CB-7090FB968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579" y="4084374"/>
              <a:ext cx="560305" cy="485305"/>
            </a:xfrm>
            <a:custGeom>
              <a:avLst/>
              <a:gdLst>
                <a:gd name="T0" fmla="*/ 0 w 461"/>
                <a:gd name="T1" fmla="*/ 0 h 400"/>
                <a:gd name="T2" fmla="*/ 2147483647 w 461"/>
                <a:gd name="T3" fmla="*/ 0 h 400"/>
                <a:gd name="T4" fmla="*/ 2147483647 w 461"/>
                <a:gd name="T5" fmla="*/ 2147483647 h 400"/>
                <a:gd name="T6" fmla="*/ 2147483647 w 461"/>
                <a:gd name="T7" fmla="*/ 2147483647 h 400"/>
                <a:gd name="T8" fmla="*/ 2147483647 w 461"/>
                <a:gd name="T9" fmla="*/ 2147483647 h 400"/>
                <a:gd name="T10" fmla="*/ 2147483647 w 461"/>
                <a:gd name="T11" fmla="*/ 2147483647 h 400"/>
                <a:gd name="T12" fmla="*/ 2147483647 w 461"/>
                <a:gd name="T13" fmla="*/ 2147483647 h 400"/>
                <a:gd name="T14" fmla="*/ 2147483647 w 461"/>
                <a:gd name="T15" fmla="*/ 2147483647 h 400"/>
                <a:gd name="T16" fmla="*/ 2147483647 w 461"/>
                <a:gd name="T17" fmla="*/ 2147483647 h 400"/>
                <a:gd name="T18" fmla="*/ 2147483647 w 461"/>
                <a:gd name="T19" fmla="*/ 2147483647 h 400"/>
                <a:gd name="T20" fmla="*/ 2147483647 w 461"/>
                <a:gd name="T21" fmla="*/ 2147483647 h 400"/>
                <a:gd name="T22" fmla="*/ 2147483647 w 461"/>
                <a:gd name="T23" fmla="*/ 2147483647 h 400"/>
                <a:gd name="T24" fmla="*/ 2147483647 w 461"/>
                <a:gd name="T25" fmla="*/ 2147483647 h 400"/>
                <a:gd name="T26" fmla="*/ 2147483647 w 461"/>
                <a:gd name="T27" fmla="*/ 2147483647 h 400"/>
                <a:gd name="T28" fmla="*/ 2147483647 w 461"/>
                <a:gd name="T29" fmla="*/ 2147483647 h 400"/>
                <a:gd name="T30" fmla="*/ 2147483647 w 461"/>
                <a:gd name="T31" fmla="*/ 2147483647 h 400"/>
                <a:gd name="T32" fmla="*/ 0 w 461"/>
                <a:gd name="T33" fmla="*/ 0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1"/>
                <a:gd name="T52" fmla="*/ 0 h 400"/>
                <a:gd name="T53" fmla="*/ 461 w 461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1" h="400">
                  <a:moveTo>
                    <a:pt x="0" y="0"/>
                  </a:moveTo>
                  <a:lnTo>
                    <a:pt x="304" y="0"/>
                  </a:lnTo>
                  <a:lnTo>
                    <a:pt x="300" y="53"/>
                  </a:lnTo>
                  <a:lnTo>
                    <a:pt x="354" y="144"/>
                  </a:lnTo>
                  <a:lnTo>
                    <a:pt x="383" y="166"/>
                  </a:lnTo>
                  <a:lnTo>
                    <a:pt x="366" y="194"/>
                  </a:lnTo>
                  <a:lnTo>
                    <a:pt x="431" y="293"/>
                  </a:lnTo>
                  <a:lnTo>
                    <a:pt x="461" y="303"/>
                  </a:lnTo>
                  <a:lnTo>
                    <a:pt x="429" y="400"/>
                  </a:lnTo>
                  <a:lnTo>
                    <a:pt x="381" y="399"/>
                  </a:lnTo>
                  <a:lnTo>
                    <a:pt x="393" y="357"/>
                  </a:lnTo>
                  <a:lnTo>
                    <a:pt x="87" y="357"/>
                  </a:lnTo>
                  <a:lnTo>
                    <a:pt x="72" y="313"/>
                  </a:lnTo>
                  <a:lnTo>
                    <a:pt x="72" y="127"/>
                  </a:lnTo>
                  <a:lnTo>
                    <a:pt x="40" y="97"/>
                  </a:lnTo>
                  <a:lnTo>
                    <a:pt x="60" y="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3" name="Freeform 116">
              <a:extLst>
                <a:ext uri="{FF2B5EF4-FFF2-40B4-BE49-F238E27FC236}">
                  <a16:creationId xmlns:a16="http://schemas.microsoft.com/office/drawing/2014/main" id="{662ADE37-67BD-2745-A7F9-867AEA98B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6860" y="4159793"/>
              <a:ext cx="592990" cy="308234"/>
            </a:xfrm>
            <a:custGeom>
              <a:avLst/>
              <a:gdLst>
                <a:gd name="T0" fmla="*/ 0 w 487"/>
                <a:gd name="T1" fmla="*/ 0 h 252"/>
                <a:gd name="T2" fmla="*/ 2147483647 w 487"/>
                <a:gd name="T3" fmla="*/ 0 h 252"/>
                <a:gd name="T4" fmla="*/ 2147483647 w 487"/>
                <a:gd name="T5" fmla="*/ 2147483647 h 252"/>
                <a:gd name="T6" fmla="*/ 2147483647 w 487"/>
                <a:gd name="T7" fmla="*/ 2147483647 h 252"/>
                <a:gd name="T8" fmla="*/ 2147483647 w 487"/>
                <a:gd name="T9" fmla="*/ 2147483647 h 252"/>
                <a:gd name="T10" fmla="*/ 2147483647 w 487"/>
                <a:gd name="T11" fmla="*/ 2147483647 h 252"/>
                <a:gd name="T12" fmla="*/ 0 w 487"/>
                <a:gd name="T13" fmla="*/ 2147483647 h 252"/>
                <a:gd name="T14" fmla="*/ 0 w 487"/>
                <a:gd name="T15" fmla="*/ 0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7"/>
                <a:gd name="T25" fmla="*/ 0 h 252"/>
                <a:gd name="T26" fmla="*/ 487 w 487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7" h="252">
                  <a:moveTo>
                    <a:pt x="0" y="0"/>
                  </a:moveTo>
                  <a:lnTo>
                    <a:pt x="460" y="0"/>
                  </a:lnTo>
                  <a:lnTo>
                    <a:pt x="474" y="13"/>
                  </a:lnTo>
                  <a:lnTo>
                    <a:pt x="456" y="37"/>
                  </a:lnTo>
                  <a:lnTo>
                    <a:pt x="487" y="66"/>
                  </a:lnTo>
                  <a:lnTo>
                    <a:pt x="486" y="252"/>
                  </a:lnTo>
                  <a:lnTo>
                    <a:pt x="0" y="2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  <a:lumOff val="50000"/>
              </a:schemeClr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4" name="Freeform 117">
              <a:extLst>
                <a:ext uri="{FF2B5EF4-FFF2-40B4-BE49-F238E27FC236}">
                  <a16:creationId xmlns:a16="http://schemas.microsoft.com/office/drawing/2014/main" id="{2D7FCBEB-F9BF-F54C-98E7-76031FFA1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976" y="4463108"/>
              <a:ext cx="459140" cy="585318"/>
            </a:xfrm>
            <a:custGeom>
              <a:avLst/>
              <a:gdLst>
                <a:gd name="T0" fmla="*/ 2147483647 w 377"/>
                <a:gd name="T1" fmla="*/ 0 h 484"/>
                <a:gd name="T2" fmla="*/ 2147483647 w 377"/>
                <a:gd name="T3" fmla="*/ 2147483647 h 484"/>
                <a:gd name="T4" fmla="*/ 2147483647 w 377"/>
                <a:gd name="T5" fmla="*/ 2147483647 h 484"/>
                <a:gd name="T6" fmla="*/ 2147483647 w 377"/>
                <a:gd name="T7" fmla="*/ 2147483647 h 484"/>
                <a:gd name="T8" fmla="*/ 2147483647 w 377"/>
                <a:gd name="T9" fmla="*/ 2147483647 h 484"/>
                <a:gd name="T10" fmla="*/ 2147483647 w 377"/>
                <a:gd name="T11" fmla="*/ 2147483647 h 484"/>
                <a:gd name="T12" fmla="*/ 2147483647 w 377"/>
                <a:gd name="T13" fmla="*/ 2147483647 h 484"/>
                <a:gd name="T14" fmla="*/ 2147483647 w 377"/>
                <a:gd name="T15" fmla="*/ 2147483647 h 484"/>
                <a:gd name="T16" fmla="*/ 0 w 377"/>
                <a:gd name="T17" fmla="*/ 2147483647 h 484"/>
                <a:gd name="T18" fmla="*/ 2147483647 w 377"/>
                <a:gd name="T19" fmla="*/ 2147483647 h 484"/>
                <a:gd name="T20" fmla="*/ 2147483647 w 377"/>
                <a:gd name="T21" fmla="*/ 0 h 4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7"/>
                <a:gd name="T34" fmla="*/ 0 h 484"/>
                <a:gd name="T35" fmla="*/ 377 w 377"/>
                <a:gd name="T36" fmla="*/ 484 h 4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7" h="484">
                  <a:moveTo>
                    <a:pt x="44" y="0"/>
                  </a:moveTo>
                  <a:lnTo>
                    <a:pt x="377" y="1"/>
                  </a:lnTo>
                  <a:lnTo>
                    <a:pt x="377" y="484"/>
                  </a:lnTo>
                  <a:lnTo>
                    <a:pt x="260" y="484"/>
                  </a:lnTo>
                  <a:lnTo>
                    <a:pt x="37" y="377"/>
                  </a:lnTo>
                  <a:lnTo>
                    <a:pt x="37" y="343"/>
                  </a:lnTo>
                  <a:lnTo>
                    <a:pt x="51" y="240"/>
                  </a:lnTo>
                  <a:lnTo>
                    <a:pt x="16" y="192"/>
                  </a:lnTo>
                  <a:lnTo>
                    <a:pt x="0" y="84"/>
                  </a:lnTo>
                  <a:lnTo>
                    <a:pt x="44" y="9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bg1"/>
            </a:solidFill>
            <a:ln w="635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7" name="Oval 120">
              <a:extLst>
                <a:ext uri="{FF2B5EF4-FFF2-40B4-BE49-F238E27FC236}">
                  <a16:creationId xmlns:a16="http://schemas.microsoft.com/office/drawing/2014/main" id="{5C56142B-F096-B541-B183-E4998722CAC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382114" y="4167961"/>
              <a:ext cx="82365" cy="84994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69" name="Oval 132">
              <a:extLst>
                <a:ext uri="{FF2B5EF4-FFF2-40B4-BE49-F238E27FC236}">
                  <a16:creationId xmlns:a16="http://schemas.microsoft.com/office/drawing/2014/main" id="{AEC79EFE-9F23-DE4D-B726-547D879AE99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403965" y="5020552"/>
              <a:ext cx="74707" cy="7869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5" name="Oval 120">
              <a:extLst>
                <a:ext uri="{FF2B5EF4-FFF2-40B4-BE49-F238E27FC236}">
                  <a16:creationId xmlns:a16="http://schemas.microsoft.com/office/drawing/2014/main" id="{49CF3610-B895-CF43-BB8F-CADB0E28C83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72074" y="4117144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76" name="Oval 120">
              <a:extLst>
                <a:ext uri="{FF2B5EF4-FFF2-40B4-BE49-F238E27FC236}">
                  <a16:creationId xmlns:a16="http://schemas.microsoft.com/office/drawing/2014/main" id="{8D759807-6E93-9649-B50E-0BE3174D68E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18698" y="4152120"/>
              <a:ext cx="82659" cy="8529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13DCC842-4A56-6648-AAAB-378949630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89485" y="4223307"/>
              <a:ext cx="87159" cy="78698"/>
            </a:xfrm>
            <a:prstGeom prst="rect">
              <a:avLst/>
            </a:prstGeom>
          </p:spPr>
        </p:pic>
        <p:sp>
          <p:nvSpPr>
            <p:cNvPr id="280" name="Oval 120">
              <a:extLst>
                <a:ext uri="{FF2B5EF4-FFF2-40B4-BE49-F238E27FC236}">
                  <a16:creationId xmlns:a16="http://schemas.microsoft.com/office/drawing/2014/main" id="{70BDA769-A209-004B-B89A-D25C4C36D97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786842" y="5210173"/>
              <a:ext cx="76264" cy="78698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2" name="Oval 120">
              <a:extLst>
                <a:ext uri="{FF2B5EF4-FFF2-40B4-BE49-F238E27FC236}">
                  <a16:creationId xmlns:a16="http://schemas.microsoft.com/office/drawing/2014/main" id="{46D2DE4E-7E09-0E4C-90BE-FE3DAF665DB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446138" y="3439049"/>
              <a:ext cx="82365" cy="8499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3" name="Oval 120">
              <a:extLst>
                <a:ext uri="{FF2B5EF4-FFF2-40B4-BE49-F238E27FC236}">
                  <a16:creationId xmlns:a16="http://schemas.microsoft.com/office/drawing/2014/main" id="{E6139A08-4189-9A43-AFDA-0F6DF04D084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53621" y="4183121"/>
              <a:ext cx="77886" cy="803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6" name="Oval 120">
              <a:extLst>
                <a:ext uri="{FF2B5EF4-FFF2-40B4-BE49-F238E27FC236}">
                  <a16:creationId xmlns:a16="http://schemas.microsoft.com/office/drawing/2014/main" id="{26614547-CAFE-044D-A1D2-3FFF38CDB46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45858" y="4277838"/>
              <a:ext cx="76264" cy="7869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  <p:sp>
          <p:nvSpPr>
            <p:cNvPr id="287" name="Oval 120">
              <a:extLst>
                <a:ext uri="{FF2B5EF4-FFF2-40B4-BE49-F238E27FC236}">
                  <a16:creationId xmlns:a16="http://schemas.microsoft.com/office/drawing/2014/main" id="{C2007073-EEF2-434D-81C6-688F607671D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77830" y="4220454"/>
              <a:ext cx="76264" cy="7869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462861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MS PGothic" charset="-128"/>
                <a:cs typeface="+mn-cs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7713680" y="1123614"/>
            <a:ext cx="1693733" cy="1231106"/>
          </a:xfrm>
          <a:prstGeom prst="rect">
            <a:avLst/>
          </a:prstGeom>
        </p:spPr>
        <p:txBody>
          <a:bodyPr wrap="square" lIns="45720" tIns="45720" rIns="45720" bIns="45720" anchor="t" anchorCtr="0">
            <a:spAutoFit/>
          </a:bodyPr>
          <a:lstStyle/>
          <a:p>
            <a:r>
              <a:rPr lang="en-US" sz="1200" b="1" u="sng" dirty="0">
                <a:solidFill>
                  <a:srgbClr val="F4B183"/>
                </a:solidFill>
                <a:latin typeface="Arial" panose="020B0604020202020204" pitchFamily="34" charset="0"/>
              </a:rPr>
              <a:t>Commercial Vendors</a:t>
            </a:r>
            <a:r>
              <a:rPr lang="en-US" sz="1400" u="sng" dirty="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ATUM​</a:t>
            </a:r>
          </a:p>
          <a:p>
            <a:r>
              <a:rPr lang="en-US" sz="1200" dirty="0">
                <a:solidFill>
                  <a:srgbClr val="000000"/>
                </a:solidFill>
                <a:latin typeface="Arial"/>
                <a:ea typeface="MS PGothic"/>
                <a:cs typeface="Arial"/>
              </a:rPr>
              <a:t>Claremont BioSolutions​</a:t>
            </a:r>
          </a:p>
          <a:p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ThermoFisher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</a:p>
          <a:p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</a:rPr>
              <a:t>Cytiva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/>
                <a:ea typeface="MS PGothic"/>
                <a:cs typeface="Arial"/>
              </a:rPr>
              <a:t>Instant Systems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157" name="Oval 120">
            <a:extLst>
              <a:ext uri="{FF2B5EF4-FFF2-40B4-BE49-F238E27FC236}">
                <a16:creationId xmlns:a16="http://schemas.microsoft.com/office/drawing/2014/main" id="{C2007073-EEF2-434D-81C6-688F607671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82650" y="5407781"/>
            <a:ext cx="92736" cy="98419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422" name="Oval 120">
            <a:extLst>
              <a:ext uri="{FF2B5EF4-FFF2-40B4-BE49-F238E27FC236}">
                <a16:creationId xmlns:a16="http://schemas.microsoft.com/office/drawing/2014/main" id="{26614547-CAFE-044D-A1D2-3FFF38CDB4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78118" y="4232227"/>
            <a:ext cx="92736" cy="9841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423" name="Oval 120">
            <a:extLst>
              <a:ext uri="{FF2B5EF4-FFF2-40B4-BE49-F238E27FC236}">
                <a16:creationId xmlns:a16="http://schemas.microsoft.com/office/drawing/2014/main" id="{26614547-CAFE-044D-A1D2-3FFF38CDB4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73171" y="4221764"/>
            <a:ext cx="92736" cy="9841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424" name="Oval 120">
            <a:extLst>
              <a:ext uri="{FF2B5EF4-FFF2-40B4-BE49-F238E27FC236}">
                <a16:creationId xmlns:a16="http://schemas.microsoft.com/office/drawing/2014/main" id="{26614547-CAFE-044D-A1D2-3FFF38CDB4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485754" y="3805892"/>
            <a:ext cx="92736" cy="9841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828" y="2345329"/>
            <a:ext cx="3109768" cy="2128852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974" y="2340721"/>
            <a:ext cx="3009204" cy="2128852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723" y="4450000"/>
            <a:ext cx="3041028" cy="2334151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756" y="4437240"/>
            <a:ext cx="3105468" cy="2346912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5123" y="3334496"/>
            <a:ext cx="669190" cy="669190"/>
          </a:xfrm>
          <a:prstGeom prst="rect">
            <a:avLst/>
          </a:prstGeom>
        </p:spPr>
      </p:pic>
      <p:pic>
        <p:nvPicPr>
          <p:cNvPr id="143" name="Picture 14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00" b="96667" l="2920" r="9635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826" y="2749661"/>
            <a:ext cx="730442" cy="639805"/>
          </a:xfrm>
          <a:prstGeom prst="rect">
            <a:avLst/>
          </a:prstGeom>
        </p:spPr>
      </p:pic>
      <p:pic>
        <p:nvPicPr>
          <p:cNvPr id="144" name="Picture 143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47" b="97458" l="1695" r="957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675" y="4755895"/>
            <a:ext cx="786680" cy="786680"/>
          </a:xfrm>
          <a:prstGeom prst="rect">
            <a:avLst/>
          </a:prstGeom>
        </p:spPr>
      </p:pic>
      <p:pic>
        <p:nvPicPr>
          <p:cNvPr id="145" name="Picture 1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13452" y="5785224"/>
            <a:ext cx="947543" cy="871917"/>
          </a:xfrm>
          <a:prstGeom prst="rect">
            <a:avLst/>
          </a:prstGeom>
        </p:spPr>
      </p:pic>
      <p:sp>
        <p:nvSpPr>
          <p:cNvPr id="146" name="Title 1"/>
          <p:cNvSpPr txBox="1">
            <a:spLocks/>
          </p:cNvSpPr>
          <p:nvPr/>
        </p:nvSpPr>
        <p:spPr>
          <a:xfrm>
            <a:off x="2441658" y="287815"/>
            <a:ext cx="6938935" cy="7939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3200" b="1">
                <a:solidFill>
                  <a:schemeClr val="tx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Collaborations &amp; Partnerships 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148" name="Rectangle 147">
            <a:extLst>
              <a:ext uri="{FF2B5EF4-FFF2-40B4-BE49-F238E27FC236}">
                <a16:creationId xmlns:a16="http://schemas.microsoft.com/office/drawing/2014/main" id="{C517B9F2-44FD-4C9C-BFAB-FFC68B90ABC4}"/>
              </a:ext>
            </a:extLst>
          </p:cNvPr>
          <p:cNvSpPr/>
          <p:nvPr/>
        </p:nvSpPr>
        <p:spPr>
          <a:xfrm>
            <a:off x="9891034" y="1162428"/>
            <a:ext cx="1908343" cy="1015663"/>
          </a:xfrm>
          <a:prstGeom prst="rect">
            <a:avLst/>
          </a:prstGeom>
        </p:spPr>
        <p:txBody>
          <a:bodyPr wrap="square" lIns="45720" tIns="45720" rIns="45720" bIns="45720" anchor="t" anchorCtr="0">
            <a:spAutoFit/>
          </a:bodyPr>
          <a:lstStyle/>
          <a:p>
            <a:pPr defTabSz="462861"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Stakeholders:</a:t>
            </a:r>
          </a:p>
          <a:p>
            <a:pPr defTabSz="462861"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OGA </a:t>
            </a:r>
          </a:p>
          <a:p>
            <a:pPr defTabSz="462861">
              <a:defRPr/>
            </a:pPr>
            <a:r>
              <a:rPr lang="en-US" sz="1200" dirty="0">
                <a:solidFill>
                  <a:schemeClr val="bg1"/>
                </a:solidFill>
                <a:cs typeface="MS PGothic" charset="0"/>
              </a:rPr>
              <a:t>DARPA/DOD/Space Force</a:t>
            </a:r>
          </a:p>
          <a:p>
            <a:pPr lvl="0">
              <a:defRPr/>
            </a:pPr>
            <a:r>
              <a:rPr lang="en-US" sz="1200" dirty="0" err="1">
                <a:solidFill>
                  <a:schemeClr val="bg1"/>
                </a:solidFill>
                <a:cs typeface="MS PGothic" charset="0"/>
              </a:rPr>
              <a:t>Biofoundries</a:t>
            </a:r>
            <a:r>
              <a:rPr lang="en-US" sz="1200" dirty="0">
                <a:solidFill>
                  <a:schemeClr val="bg1"/>
                </a:solidFill>
                <a:cs typeface="MS PGothic" charset="0"/>
              </a:rPr>
              <a:t> Program</a:t>
            </a:r>
          </a:p>
          <a:p>
            <a:pPr lvl="0">
              <a:defRPr/>
            </a:pPr>
            <a:r>
              <a:rPr lang="en-US" sz="1200" dirty="0" err="1">
                <a:solidFill>
                  <a:schemeClr val="bg1"/>
                </a:solidFill>
                <a:cs typeface="MS PGothic" charset="0"/>
              </a:rPr>
              <a:t>BioMade</a:t>
            </a:r>
            <a:endParaRPr lang="en-US" sz="1200" dirty="0">
              <a:solidFill>
                <a:schemeClr val="bg1"/>
              </a:solidFill>
              <a:cs typeface="MS PGothic" charset="0"/>
            </a:endParaRPr>
          </a:p>
        </p:txBody>
      </p:sp>
      <p:sp>
        <p:nvSpPr>
          <p:cNvPr id="149" name="Title 1">
            <a:extLst>
              <a:ext uri="{FF2B5EF4-FFF2-40B4-BE49-F238E27FC236}">
                <a16:creationId xmlns:a16="http://schemas.microsoft.com/office/drawing/2014/main" id="{B547E542-38B1-464C-A341-71C462A7A0CA}"/>
              </a:ext>
            </a:extLst>
          </p:cNvPr>
          <p:cNvSpPr txBox="1">
            <a:spLocks/>
          </p:cNvSpPr>
          <p:nvPr/>
        </p:nvSpPr>
        <p:spPr>
          <a:xfrm>
            <a:off x="7457071" y="6065183"/>
            <a:ext cx="3596725" cy="703340"/>
          </a:xfrm>
          <a:prstGeom prst="rect">
            <a:avLst/>
          </a:prstGeom>
          <a:solidFill>
            <a:srgbClr val="4362B7"/>
          </a:solidFill>
          <a:ln>
            <a:solidFill>
              <a:srgbClr val="84B1E7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lIns="68572" tIns="34286" rIns="68572" bIns="34286" anchor="ctr"/>
          <a:lstStyle>
            <a:lvl1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146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146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293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440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586" algn="ctr" defTabSz="457146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ctr" defTabSz="45714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old" charset="0"/>
                <a:ea typeface="ＭＳ Ｐゴシック" charset="-128"/>
                <a:cs typeface="Arial" pitchFamily="34" charset="0"/>
              </a:rPr>
              <a:t>Leveraging technologies, data, and expertise developed for earth based biomanufacturing</a:t>
            </a:r>
          </a:p>
        </p:txBody>
      </p:sp>
    </p:spTree>
    <p:extLst>
      <p:ext uri="{BB962C8B-B14F-4D97-AF65-F5344CB8AC3E}">
        <p14:creationId xmlns:p14="http://schemas.microsoft.com/office/powerpoint/2010/main" val="356917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Accomplishments: </a:t>
            </a:r>
            <a:r>
              <a:rPr lang="en-US" sz="3200" b="1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</a:t>
            </a:r>
            <a:b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BN-1/Gen-0 System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BN-1: 3.7 years of viable production packs.  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6</a:t>
            </a:fld>
            <a:endParaRPr lang="uk-U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55E7C7-7638-09E3-5495-0294967EE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784" y="1874520"/>
            <a:ext cx="5317406" cy="29260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2602B8-3323-DAAB-AB72-2650F468AE39}"/>
              </a:ext>
            </a:extLst>
          </p:cNvPr>
          <p:cNvSpPr/>
          <p:nvPr/>
        </p:nvSpPr>
        <p:spPr>
          <a:xfrm>
            <a:off x="584784" y="4834970"/>
            <a:ext cx="2106642" cy="8000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1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Gen-0 bioreactor system above. BN-1 run five production packs in SABL incubator on the ISS, January 2023 on right.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7D66CE-E6A3-C492-D0E3-6C17959EBF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1228" y="1874520"/>
            <a:ext cx="5459862" cy="29260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5318B9-962D-5B78-7396-8205DEA232E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l="9553" t="10463"/>
          <a:stretch/>
        </p:blipFill>
        <p:spPr>
          <a:xfrm>
            <a:off x="2755363" y="4833190"/>
            <a:ext cx="3146827" cy="1935178"/>
          </a:xfrm>
          <a:prstGeom prst="rect">
            <a:avLst/>
          </a:prstGeom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CD174E21-5687-2907-9535-2944291B31F6}"/>
              </a:ext>
            </a:extLst>
          </p:cNvPr>
          <p:cNvSpPr txBox="1"/>
          <p:nvPr/>
        </p:nvSpPr>
        <p:spPr>
          <a:xfrm>
            <a:off x="6461228" y="4834970"/>
            <a:ext cx="5459862" cy="3466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10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C</a:t>
            </a:r>
            <a:r>
              <a:rPr lang="en-US" sz="1000" i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rew member </a:t>
            </a:r>
            <a:r>
              <a:rPr lang="en-US" sz="1000" dirty="0" err="1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Wakata</a:t>
            </a:r>
            <a:r>
              <a:rPr lang="en-US" sz="1000" dirty="0"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Koichi removing the BN-1 yeast cultures after growth in the SABL</a:t>
            </a:r>
            <a:r>
              <a:rPr lang="en-US" sz="1000" i="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. Image of BN-1 Run 5 production packs at end of incubation. </a:t>
            </a:r>
            <a:endParaRPr lang="en-US" sz="1000" i="1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ACEA3A-6F96-E37F-481F-D3228C54D0A0}"/>
              </a:ext>
            </a:extLst>
          </p:cNvPr>
          <p:cNvSpPr txBox="1"/>
          <p:nvPr/>
        </p:nvSpPr>
        <p:spPr>
          <a:xfrm>
            <a:off x="6014542" y="5274067"/>
            <a:ext cx="609600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No leaking or other failure of the BN-1 gen-0 bioreactor detected (40 ISS packs).</a:t>
            </a:r>
          </a:p>
          <a:p>
            <a:pPr marL="571500" lvl="1" indent="-34290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ISS production and stasis packs returned on Crew 5, March 2023 for analysis. </a:t>
            </a:r>
          </a:p>
          <a:p>
            <a:pPr marL="569912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Models predict 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-carotene cells in the production packs have a 4.2 to 5.8-year shelf-life and demonstrate stable production.</a:t>
            </a:r>
          </a:p>
          <a:p>
            <a:pPr marL="569912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Zeaxanthin-producing culture data indicate that it should extend to 5 years and readily target metric (50% of initial biomass).</a:t>
            </a:r>
          </a:p>
        </p:txBody>
      </p:sp>
    </p:spTree>
    <p:extLst>
      <p:ext uri="{BB962C8B-B14F-4D97-AF65-F5344CB8AC3E}">
        <p14:creationId xmlns:p14="http://schemas.microsoft.com/office/powerpoint/2010/main" val="3901183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Accomplishments: </a:t>
            </a:r>
            <a:r>
              <a:rPr lang="en-US" sz="3200" b="1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</a:t>
            </a:r>
            <a:br>
              <a:rPr lang="en-US" sz="40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BN-2/Gen-1 System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BN-2: yogurt, kefir, and yeast producing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follistatin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, beta carotene, and zeaxanthin made on the ISS in a lightweight, flat packable system.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Membrane is a gas permeable material with a 91% reduction in mass compared to the Gen-0 system.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7</a:t>
            </a:fld>
            <a:endParaRPr lang="uk-UA"/>
          </a:p>
        </p:txBody>
      </p:sp>
      <p:pic>
        <p:nvPicPr>
          <p:cNvPr id="3" name="Picture 2" descr="A picture containing indoor, person, holding, person&#10;&#10;Description automatically generated">
            <a:extLst>
              <a:ext uri="{FF2B5EF4-FFF2-40B4-BE49-F238E27FC236}">
                <a16:creationId xmlns:a16="http://schemas.microsoft.com/office/drawing/2014/main" id="{3058FDDD-AF80-CF35-F69D-7186142603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428" b="10730"/>
          <a:stretch/>
        </p:blipFill>
        <p:spPr>
          <a:xfrm flipV="1">
            <a:off x="7869452" y="3433361"/>
            <a:ext cx="3513099" cy="210962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7B301FB-7672-3366-9C46-C3659FFCBC08}"/>
              </a:ext>
            </a:extLst>
          </p:cNvPr>
          <p:cNvGrpSpPr/>
          <p:nvPr/>
        </p:nvGrpSpPr>
        <p:grpSpPr>
          <a:xfrm>
            <a:off x="1005196" y="2837819"/>
            <a:ext cx="6288657" cy="3555385"/>
            <a:chOff x="1600001" y="1044824"/>
            <a:chExt cx="9752804" cy="564926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ECD29F-B9F6-2C69-2842-29EE81679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00001" y="1044824"/>
              <a:ext cx="3191073" cy="564926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7C12B63-6685-A8F4-318C-FF5248965D68}"/>
                </a:ext>
              </a:extLst>
            </p:cNvPr>
            <p:cNvSpPr txBox="1"/>
            <p:nvPr/>
          </p:nvSpPr>
          <p:spPr>
            <a:xfrm>
              <a:off x="5886872" y="4270351"/>
              <a:ext cx="5454425" cy="929168"/>
            </a:xfrm>
            <a:prstGeom prst="rect">
              <a:avLst/>
            </a:prstGeom>
            <a:solidFill>
              <a:srgbClr val="DAE3F3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Fluorinated Ethylene Propylene (FEP) Bag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89B9FF-CA77-E811-04F8-DFAC1E375A0E}"/>
                </a:ext>
              </a:extLst>
            </p:cNvPr>
            <p:cNvSpPr txBox="1"/>
            <p:nvPr/>
          </p:nvSpPr>
          <p:spPr>
            <a:xfrm>
              <a:off x="5890079" y="2159999"/>
              <a:ext cx="5448314" cy="537939"/>
            </a:xfrm>
            <a:prstGeom prst="rect">
              <a:avLst/>
            </a:prstGeom>
            <a:solidFill>
              <a:srgbClr val="DAE3F3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Needle-free </a:t>
              </a:r>
              <a:r>
                <a:rPr lang="en-US" sz="1600" b="1" err="1">
                  <a:latin typeface="Helvetica" pitchFamily="2" charset="0"/>
                  <a:cs typeface="Arial" panose="020B0604020202020204" pitchFamily="34" charset="0"/>
                </a:rPr>
                <a:t>Swabbable</a:t>
              </a:r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 Barb Valve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26BFC2-AE38-B02D-0926-AF264B5E7D18}"/>
                </a:ext>
              </a:extLst>
            </p:cNvPr>
            <p:cNvSpPr txBox="1"/>
            <p:nvPr/>
          </p:nvSpPr>
          <p:spPr>
            <a:xfrm>
              <a:off x="5877734" y="2965619"/>
              <a:ext cx="5467003" cy="929168"/>
            </a:xfrm>
            <a:prstGeom prst="rect">
              <a:avLst/>
            </a:prstGeom>
            <a:solidFill>
              <a:srgbClr val="DAE3F3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Fluorinated Ethylene Propylene (FEP) Tubing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2602B71-A93B-1657-C6A1-C966A4C63DE3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4020581" y="4734934"/>
              <a:ext cx="1866291" cy="2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698A8A8-53C1-361D-01E2-28DA4E9B96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8938" y="1709791"/>
              <a:ext cx="1825508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026F057-9237-B847-473B-56BE112567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46463" y="6084000"/>
              <a:ext cx="2681636" cy="0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0254DC-E13B-F7B5-390D-E9C608E93B21}"/>
                </a:ext>
              </a:extLst>
            </p:cNvPr>
            <p:cNvSpPr txBox="1"/>
            <p:nvPr/>
          </p:nvSpPr>
          <p:spPr>
            <a:xfrm>
              <a:off x="5898387" y="5829480"/>
              <a:ext cx="5454418" cy="537939"/>
            </a:xfrm>
            <a:prstGeom prst="rect">
              <a:avLst/>
            </a:prstGeom>
            <a:solidFill>
              <a:srgbClr val="DAE3F3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Labels (Cryo-Babies)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5C7B2C-56D6-562C-882F-94CE159E0352}"/>
                </a:ext>
              </a:extLst>
            </p:cNvPr>
            <p:cNvSpPr txBox="1"/>
            <p:nvPr/>
          </p:nvSpPr>
          <p:spPr>
            <a:xfrm>
              <a:off x="5861664" y="1424015"/>
              <a:ext cx="5448313" cy="537939"/>
            </a:xfrm>
            <a:prstGeom prst="rect">
              <a:avLst/>
            </a:prstGeom>
            <a:solidFill>
              <a:srgbClr val="DAE3F3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Non-vented </a:t>
              </a:r>
              <a:r>
                <a:rPr lang="en-US" sz="1600" b="1" err="1">
                  <a:latin typeface="Helvetica" pitchFamily="2" charset="0"/>
                  <a:cs typeface="Arial" panose="020B0604020202020204" pitchFamily="34" charset="0"/>
                </a:rPr>
                <a:t>Luer</a:t>
              </a:r>
              <a:r>
                <a:rPr lang="en-US" sz="1600" b="1">
                  <a:latin typeface="Helvetica" pitchFamily="2" charset="0"/>
                  <a:cs typeface="Arial" panose="020B0604020202020204" pitchFamily="34" charset="0"/>
                </a:rPr>
                <a:t> Thread Cover</a:t>
              </a:r>
            </a:p>
          </p:txBody>
        </p:sp>
      </p:grp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E9CCAF3D-B7A9-66D1-03B2-5148C4880EE1}"/>
              </a:ext>
            </a:extLst>
          </p:cNvPr>
          <p:cNvCxnSpPr>
            <a:cxnSpLocks/>
            <a:stCxn id="13" idx="1"/>
          </p:cNvCxnSpPr>
          <p:nvPr/>
        </p:nvCxnSpPr>
        <p:spPr>
          <a:xfrm rot="10800000">
            <a:off x="2669790" y="3490027"/>
            <a:ext cx="1101670" cy="218908"/>
          </a:xfrm>
          <a:prstGeom prst="bentConnector3">
            <a:avLst>
              <a:gd name="adj1" fmla="val 100768"/>
            </a:avLst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09D763A4-5831-3E34-48AC-ED7F0B6B3BA3}"/>
              </a:ext>
            </a:extLst>
          </p:cNvPr>
          <p:cNvCxnSpPr>
            <a:cxnSpLocks/>
          </p:cNvCxnSpPr>
          <p:nvPr/>
        </p:nvCxnSpPr>
        <p:spPr>
          <a:xfrm rot="10800000">
            <a:off x="2449153" y="3387309"/>
            <a:ext cx="1314349" cy="951839"/>
          </a:xfrm>
          <a:prstGeom prst="bentConnector3">
            <a:avLst>
              <a:gd name="adj1" fmla="val 100658"/>
            </a:avLst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178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8</a:t>
            </a:fld>
            <a:endParaRPr lang="uk-U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2760" y="52975"/>
            <a:ext cx="9768440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Accomplishments: </a:t>
            </a:r>
            <a:r>
              <a:rPr lang="en-US" sz="3200" b="1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</a:t>
            </a:r>
            <a:b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BN-2/Gen-1 System</a:t>
            </a:r>
          </a:p>
        </p:txBody>
      </p:sp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id="{2613433D-BED5-4CD1-B312-3B72040AF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041971"/>
              </p:ext>
            </p:extLst>
          </p:nvPr>
        </p:nvGraphicFramePr>
        <p:xfrm>
          <a:off x="62490" y="1130853"/>
          <a:ext cx="11977977" cy="5255372"/>
        </p:xfrm>
        <a:graphic>
          <a:graphicData uri="http://schemas.openxmlformats.org/drawingml/2006/table">
            <a:tbl>
              <a:tblPr firstRow="1" bandRow="1"/>
              <a:tblGrid>
                <a:gridCol w="3447350">
                  <a:extLst>
                    <a:ext uri="{9D8B030D-6E8A-4147-A177-3AD203B41FA5}">
                      <a16:colId xmlns:a16="http://schemas.microsoft.com/office/drawing/2014/main" val="1490052034"/>
                    </a:ext>
                  </a:extLst>
                </a:gridCol>
                <a:gridCol w="4874342">
                  <a:extLst>
                    <a:ext uri="{9D8B030D-6E8A-4147-A177-3AD203B41FA5}">
                      <a16:colId xmlns:a16="http://schemas.microsoft.com/office/drawing/2014/main" val="2768349768"/>
                    </a:ext>
                  </a:extLst>
                </a:gridCol>
                <a:gridCol w="3656285">
                  <a:extLst>
                    <a:ext uri="{9D8B030D-6E8A-4147-A177-3AD203B41FA5}">
                      <a16:colId xmlns:a16="http://schemas.microsoft.com/office/drawing/2014/main" val="1881094327"/>
                    </a:ext>
                  </a:extLst>
                </a:gridCol>
              </a:tblGrid>
              <a:tr h="525537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86662"/>
                  </a:ext>
                </a:extLst>
              </a:tr>
            </a:tbl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321009-52D9-4776-8AE8-94B664952992}"/>
              </a:ext>
            </a:extLst>
          </p:cNvPr>
          <p:cNvSpPr txBox="1">
            <a:spLocks/>
          </p:cNvSpPr>
          <p:nvPr/>
        </p:nvSpPr>
        <p:spPr>
          <a:xfrm>
            <a:off x="303437" y="1455849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56CB13-9309-4572-B359-9C1FCAE84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951" y="1435644"/>
            <a:ext cx="3185465" cy="20230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454C87-895C-488C-816B-02A61A526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421" y="3932181"/>
            <a:ext cx="3208527" cy="18166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EC05CF4-9857-4AE8-B3BA-CA70DF19F1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r="2980"/>
          <a:stretch/>
        </p:blipFill>
        <p:spPr>
          <a:xfrm>
            <a:off x="5137405" y="3686203"/>
            <a:ext cx="3186617" cy="16846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CF12FF-6110-4C4E-888E-03E6B135E4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3681" y="1398131"/>
            <a:ext cx="2938088" cy="18161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0F02A91-714B-4D2B-9009-81C8318D8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3287" y="4882207"/>
            <a:ext cx="2442958" cy="14500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CC4A4E7-50F2-44BF-88D4-3605AF32FB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11964" y="3909786"/>
            <a:ext cx="1625441" cy="181667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035DA42-05DC-42D2-BE99-2C28DD32FF7A}"/>
              </a:ext>
            </a:extLst>
          </p:cNvPr>
          <p:cNvSpPr txBox="1"/>
          <p:nvPr/>
        </p:nvSpPr>
        <p:spPr>
          <a:xfrm rot="10800000" flipV="1">
            <a:off x="3985093" y="3192742"/>
            <a:ext cx="44241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</a:pPr>
            <a:r>
              <a:rPr 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BN-2 yeast</a:t>
            </a:r>
            <a:r>
              <a:rPr lang="en-US" sz="1000" i="1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ISS production packs (</a:t>
            </a:r>
            <a:r>
              <a:rPr lang="en-US" sz="1000" i="1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S. </a:t>
            </a:r>
            <a:r>
              <a:rPr lang="en-US" sz="1000" i="1" dirty="0" err="1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boulardii</a:t>
            </a:r>
            <a:r>
              <a:rPr 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producing beta-carotene, </a:t>
            </a:r>
            <a:r>
              <a:rPr lang="en-US" sz="1000" i="1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S. cerevisiae</a:t>
            </a:r>
            <a:r>
              <a:rPr 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producing zeaxanthin, and </a:t>
            </a:r>
            <a:r>
              <a:rPr lang="en-US" sz="1000" i="1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K. lactis</a:t>
            </a:r>
            <a:r>
              <a:rPr 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 producing </a:t>
            </a:r>
            <a:r>
              <a:rPr lang="en-US" sz="1000" dirty="0" err="1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follistatin</a:t>
            </a:r>
            <a:r>
              <a:rPr 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).</a:t>
            </a:r>
            <a:endParaRPr lang="en-US" sz="1000" i="1" dirty="0">
              <a:solidFill>
                <a:srgbClr val="1F497D"/>
              </a:solidFill>
              <a:latin typeface="Calibri" panose="020F0502020204030204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31152DA4-F5EE-45AD-B8BE-C34AF7628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176" y="5461889"/>
            <a:ext cx="1326756" cy="6369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9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Arial" panose="020B0604020202020204" pitchFamily="34" charset="0"/>
              </a:rPr>
              <a:t>Run 1 of yogurt and kefir on ISS. Left: kefir (blue color at initial hydration turns yellow as culture grows and pH lowers),  Upper right: yogurt.</a:t>
            </a:r>
            <a:endParaRPr lang="en-US" altLang="en-US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D8A9F1F3-F133-4AD0-A972-A70211422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002" y="4982913"/>
            <a:ext cx="2060535" cy="124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2E189772-62C2-4600-8A26-5600D62D9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9105468" y="3412857"/>
            <a:ext cx="1137535" cy="206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1">
            <a:extLst>
              <a:ext uri="{FF2B5EF4-FFF2-40B4-BE49-F238E27FC236}">
                <a16:creationId xmlns:a16="http://schemas.microsoft.com/office/drawing/2014/main" id="{FF3FA3C5-2F3C-44D3-8E1F-CE6C1722A1FC}"/>
              </a:ext>
            </a:extLst>
          </p:cNvPr>
          <p:cNvSpPr txBox="1"/>
          <p:nvPr/>
        </p:nvSpPr>
        <p:spPr>
          <a:xfrm>
            <a:off x="8759572" y="3365626"/>
            <a:ext cx="2974458" cy="27807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</a:pPr>
            <a:r>
              <a:rPr lang="en-US" sz="900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BN-2 yeast</a:t>
            </a:r>
            <a:r>
              <a:rPr lang="en-US" sz="900" i="1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900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ground controls (</a:t>
            </a:r>
            <a:r>
              <a:rPr lang="en-US" sz="900" i="1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S. </a:t>
            </a:r>
            <a:r>
              <a:rPr lang="en-US" sz="900" i="1" dirty="0" err="1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boulardii</a:t>
            </a:r>
            <a:r>
              <a:rPr lang="en-US" sz="900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producing beta-carotene, </a:t>
            </a:r>
            <a:r>
              <a:rPr lang="en-US" sz="900" i="1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S. cerevisiae</a:t>
            </a:r>
            <a:r>
              <a:rPr lang="en-US" sz="900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producing zeaxanthin, and </a:t>
            </a:r>
            <a:r>
              <a:rPr lang="en-US" sz="900" i="1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K. lactis</a:t>
            </a:r>
            <a:r>
              <a:rPr lang="en-US" sz="900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producing </a:t>
            </a:r>
            <a:r>
              <a:rPr lang="en-US" sz="900" dirty="0" err="1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follistatin</a:t>
            </a:r>
            <a:r>
              <a:rPr lang="en-US" sz="900" dirty="0">
                <a:solidFill>
                  <a:srgbClr val="1F497D"/>
                </a:solidFill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).</a:t>
            </a:r>
            <a:endParaRPr lang="en-US" sz="900" i="1" dirty="0">
              <a:solidFill>
                <a:srgbClr val="1F497D"/>
              </a:solidFill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7" name="A70D764E-D0D4-43E8-94DF-54B5A03E0E2D">
            <a:extLst>
              <a:ext uri="{FF2B5EF4-FFF2-40B4-BE49-F238E27FC236}">
                <a16:creationId xmlns:a16="http://schemas.microsoft.com/office/drawing/2014/main" id="{73505BF1-6C7A-2316-FF90-8234094E13B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67" r="7441"/>
          <a:stretch/>
        </p:blipFill>
        <p:spPr bwMode="auto">
          <a:xfrm rot="16200000">
            <a:off x="9274696" y="939409"/>
            <a:ext cx="1883210" cy="2857077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55DA38B-2BB0-4D64-B891-F7A45C04C859}"/>
              </a:ext>
            </a:extLst>
          </p:cNvPr>
          <p:cNvSpPr txBox="1"/>
          <p:nvPr/>
        </p:nvSpPr>
        <p:spPr>
          <a:xfrm rot="10800000" flipV="1">
            <a:off x="5531936" y="1063407"/>
            <a:ext cx="4815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ISS</a:t>
            </a:r>
            <a:endParaRPr lang="en-US" sz="1600" b="1" i="1" dirty="0">
              <a:solidFill>
                <a:srgbClr val="1F497D"/>
              </a:solidFill>
              <a:latin typeface="Calibri" panose="020F0502020204030204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5DCF88C-BFF6-400E-98B3-288519C36425}"/>
              </a:ext>
            </a:extLst>
          </p:cNvPr>
          <p:cNvSpPr txBox="1"/>
          <p:nvPr/>
        </p:nvSpPr>
        <p:spPr>
          <a:xfrm rot="10800000" flipV="1">
            <a:off x="9557509" y="1087788"/>
            <a:ext cx="2176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</a:pPr>
            <a:r>
              <a:rPr lang="en-US" sz="1600" b="1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Times New Roman" panose="02020603050405020304" pitchFamily="18" charset="0"/>
              </a:rPr>
              <a:t>Ground Control</a:t>
            </a:r>
            <a:endParaRPr lang="en-US" sz="1600" b="1" i="1" dirty="0">
              <a:solidFill>
                <a:srgbClr val="1F497D"/>
              </a:solidFill>
              <a:latin typeface="Calibri" panose="020F0502020204030204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A78FB41A-2C44-46AA-ACED-3D2BD08BB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6527" y="5064038"/>
            <a:ext cx="1240475" cy="6369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1000" dirty="0">
                <a:solidFill>
                  <a:srgbClr val="1F497D"/>
                </a:solidFill>
                <a:latin typeface="Calibri" panose="020F0502020204030204"/>
                <a:ea typeface="MS Mincho" panose="02020609040205080304" pitchFamily="49" charset="-128"/>
                <a:cs typeface="Arial" panose="020B0604020202020204" pitchFamily="34" charset="0"/>
              </a:rPr>
              <a:t>BN-2 ground controls yogurt top, kefir bottom.</a:t>
            </a:r>
            <a:endParaRPr lang="en-US" altLang="en-US" sz="2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30A180-B879-4A40-BD87-8FBDC78FE204}"/>
              </a:ext>
            </a:extLst>
          </p:cNvPr>
          <p:cNvSpPr txBox="1"/>
          <p:nvPr/>
        </p:nvSpPr>
        <p:spPr>
          <a:xfrm>
            <a:off x="158013" y="6332261"/>
            <a:ext cx="117869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hlinkClick r:id="rId17"/>
              </a:rPr>
              <a:t>Nicole Mann and Josh </a:t>
            </a:r>
            <a:r>
              <a:rPr lang="en-US" sz="1000" dirty="0" err="1">
                <a:hlinkClick r:id="rId17"/>
              </a:rPr>
              <a:t>Casada</a:t>
            </a:r>
            <a:r>
              <a:rPr lang="en-US" sz="1000" dirty="0">
                <a:hlinkClick r:id="rId17"/>
              </a:rPr>
              <a:t> hydrating and shaking the yeast and yogurt packs respectively.  Featured  in Space Station Science Highlights: Week of January 2, 2023 | NASA</a:t>
            </a:r>
            <a:r>
              <a:rPr lang="en-US" sz="1000" dirty="0"/>
              <a:t> </a:t>
            </a:r>
            <a:r>
              <a:rPr lang="en-US" sz="1000" dirty="0">
                <a:hlinkClick r:id="rId18"/>
              </a:rPr>
              <a:t>ISS Research on Twitter: "BioNutrients-2 tests an on-demand system to produce key nutrients from yogurt, kefir, and a yeast-based beverage. The study could help maintain the crew's health while reducing launch mass and volume requirements. https://t.co/fuxW39uTWd https://t.co/bzFZVYMIxS" / Twitter</a:t>
            </a: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F0177-7257-9582-E3F6-5F56AA090F5C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54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7582479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Accomplishments: </a:t>
            </a:r>
            <a:r>
              <a:rPr lang="en-US" sz="3200" b="1" err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</a:t>
            </a: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b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BN-3/Gen-2 System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8806316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BN-3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on track to produce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vitamins in one organism.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Gen 2 design will include crew access port capability, accommodate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E-Nose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testing, and be designed for food warmer style pasteurization.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Flat packable system made of FEP and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/or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PDMS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Received guidance on process to apply for crew testing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Began discussions with FDA to obtain approval for human consumption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Working with commercial vendor for independent contamination testing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9</a:t>
            </a:fld>
            <a:endParaRPr lang="uk-U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1969CD-50AF-8CFE-8976-5058F4E20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8553" y="1176302"/>
            <a:ext cx="3043839" cy="306117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2F640C-565C-CE6C-59B2-B87DC8EA7EC6}"/>
              </a:ext>
            </a:extLst>
          </p:cNvPr>
          <p:cNvGrpSpPr/>
          <p:nvPr/>
        </p:nvGrpSpPr>
        <p:grpSpPr>
          <a:xfrm>
            <a:off x="232185" y="4706298"/>
            <a:ext cx="4311650" cy="1316776"/>
            <a:chOff x="5165110" y="4634830"/>
            <a:chExt cx="5305414" cy="1394241"/>
          </a:xfrm>
        </p:grpSpPr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F6799579-8CC5-BEB5-434D-242127E17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256" y="4649216"/>
              <a:ext cx="1842178" cy="1379855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69E07DF2-4874-3EF3-CA85-542FED2915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3342" y="4634830"/>
              <a:ext cx="1547182" cy="13305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0768275C-5C7D-7C94-228C-4D8344CB1C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 bwMode="auto">
            <a:xfrm>
              <a:off x="5165110" y="4670189"/>
              <a:ext cx="760177" cy="133790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1F497D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ight Arrow 13">
              <a:extLst>
                <a:ext uri="{FF2B5EF4-FFF2-40B4-BE49-F238E27FC236}">
                  <a16:creationId xmlns:a16="http://schemas.microsoft.com/office/drawing/2014/main" id="{6150BADB-EDB8-A48A-C0AF-A487392F8327}"/>
                </a:ext>
              </a:extLst>
            </p:cNvPr>
            <p:cNvSpPr/>
            <p:nvPr/>
          </p:nvSpPr>
          <p:spPr bwMode="auto">
            <a:xfrm>
              <a:off x="8544030" y="5303783"/>
              <a:ext cx="266406" cy="320080"/>
            </a:xfrm>
            <a:prstGeom prst="rightArrow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ＭＳ Ｐゴシック" pitchFamily="112" charset="-128"/>
              </a:endParaRPr>
            </a:p>
          </p:txBody>
        </p:sp>
        <p:sp>
          <p:nvSpPr>
            <p:cNvPr id="14" name="Right Arrow 14">
              <a:extLst>
                <a:ext uri="{FF2B5EF4-FFF2-40B4-BE49-F238E27FC236}">
                  <a16:creationId xmlns:a16="http://schemas.microsoft.com/office/drawing/2014/main" id="{967400B6-4911-1535-2259-0B80703E2713}"/>
                </a:ext>
              </a:extLst>
            </p:cNvPr>
            <p:cNvSpPr/>
            <p:nvPr/>
          </p:nvSpPr>
          <p:spPr bwMode="auto">
            <a:xfrm>
              <a:off x="6122441" y="5306148"/>
              <a:ext cx="361938" cy="317715"/>
            </a:xfrm>
            <a:prstGeom prst="rightArrow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ＭＳ Ｐゴシック" pitchFamily="112" charset="-128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B179B1C-E18C-D665-A84F-005FB36C95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8157" y="4313373"/>
            <a:ext cx="3043839" cy="19023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36B676-1D87-2D95-8848-5FF1240D9D28}"/>
              </a:ext>
            </a:extLst>
          </p:cNvPr>
          <p:cNvSpPr txBox="1"/>
          <p:nvPr/>
        </p:nvSpPr>
        <p:spPr>
          <a:xfrm>
            <a:off x="271746" y="6167878"/>
            <a:ext cx="251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Future Implementation Concept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AB8B19-3A61-5003-5641-FFE94243F5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8" t="26220" r="7115" b="26155"/>
          <a:stretch/>
        </p:blipFill>
        <p:spPr bwMode="auto">
          <a:xfrm>
            <a:off x="8980903" y="4852719"/>
            <a:ext cx="2806847" cy="165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B28A3B-5F96-DABC-29E3-BEEF5A804928}"/>
              </a:ext>
            </a:extLst>
          </p:cNvPr>
          <p:cNvPicPr/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87" y="4356841"/>
            <a:ext cx="1988485" cy="133710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EF539DB-9D37-8002-7BEF-45E0BF17BDB7}"/>
              </a:ext>
            </a:extLst>
          </p:cNvPr>
          <p:cNvSpPr txBox="1"/>
          <p:nvPr/>
        </p:nvSpPr>
        <p:spPr>
          <a:xfrm>
            <a:off x="5110425" y="6240855"/>
            <a:ext cx="251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0" dirty="0">
                <a:solidFill>
                  <a:prstClr val="black"/>
                </a:solidFill>
              </a:rPr>
              <a:t>Astronaut Leland Melvin 2019</a:t>
            </a: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E46841-1BAC-C90F-5BD7-F70761A85DDC}"/>
              </a:ext>
            </a:extLst>
          </p:cNvPr>
          <p:cNvSpPr txBox="1"/>
          <p:nvPr/>
        </p:nvSpPr>
        <p:spPr>
          <a:xfrm>
            <a:off x="9173090" y="6466701"/>
            <a:ext cx="251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0" dirty="0">
                <a:solidFill>
                  <a:prstClr val="black"/>
                </a:solidFill>
              </a:rPr>
              <a:t>Shuttle era food packaging</a:t>
            </a:r>
            <a:endParaRPr kumimoji="0" lang="en-US" sz="12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25312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person&#10;&#10;Description automatically generated">
            <a:extLst>
              <a:ext uri="{FF2B5EF4-FFF2-40B4-BE49-F238E27FC236}">
                <a16:creationId xmlns:a16="http://schemas.microsoft.com/office/drawing/2014/main" id="{E6498BAC-D8DC-85EA-D6DE-46FB40ABE6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975" y="1339978"/>
            <a:ext cx="2518195" cy="2014556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E13E04A-622F-7EAF-3427-7E379B71A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75" y="269490"/>
            <a:ext cx="11157164" cy="767975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</a:rPr>
              <a:t>Accomplishments: </a:t>
            </a:r>
            <a:r>
              <a:rPr lang="en-US" sz="3200" b="1" err="1">
                <a:solidFill>
                  <a:schemeClr val="bg2"/>
                </a:solidFill>
              </a:rPr>
              <a:t>BioNutrients</a:t>
            </a:r>
            <a:r>
              <a:rPr lang="en-US" sz="3200" b="1">
                <a:solidFill>
                  <a:schemeClr val="bg2"/>
                </a:solidFill>
              </a:rPr>
              <a:t> System Safety Progress</a:t>
            </a:r>
          </a:p>
        </p:txBody>
      </p:sp>
      <p:pic>
        <p:nvPicPr>
          <p:cNvPr id="8" name="Picture 7" descr="A picture containing text, electronics, indoor&#10;&#10;Description automatically generated">
            <a:extLst>
              <a:ext uri="{FF2B5EF4-FFF2-40B4-BE49-F238E27FC236}">
                <a16:creationId xmlns:a16="http://schemas.microsoft.com/office/drawing/2014/main" id="{A4EF3E3B-B60E-D5B2-F693-BE43CE04DC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9543"/>
          <a:stretch/>
        </p:blipFill>
        <p:spPr>
          <a:xfrm>
            <a:off x="8927235" y="3930209"/>
            <a:ext cx="3110758" cy="24090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98A5AB7-E5B4-AD82-2938-933CE89C5F81}"/>
              </a:ext>
            </a:extLst>
          </p:cNvPr>
          <p:cNvSpPr txBox="1"/>
          <p:nvPr/>
        </p:nvSpPr>
        <p:spPr>
          <a:xfrm>
            <a:off x="9020520" y="3395856"/>
            <a:ext cx="30951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Above: Old design, not including pump</a:t>
            </a:r>
          </a:p>
          <a:p>
            <a:r>
              <a:rPr lang="en-US" sz="1100" dirty="0"/>
              <a:t>Below: New, integrated design including pump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8CCC21CD-4F68-2994-886A-539A49236C21}"/>
              </a:ext>
            </a:extLst>
          </p:cNvPr>
          <p:cNvSpPr txBox="1">
            <a:spLocks/>
          </p:cNvSpPr>
          <p:nvPr/>
        </p:nvSpPr>
        <p:spPr>
          <a:xfrm>
            <a:off x="186431" y="873404"/>
            <a:ext cx="8584707" cy="580260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" panose="020B0604020202020204" pitchFamily="34" charset="0"/>
                <a:ea typeface="ＭＳ Ｐゴシック" charset="-128"/>
                <a:cs typeface="Helvetica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Font typeface="+mj-lt"/>
              <a:buAutoNum type="arabicPeriod"/>
            </a:pPr>
            <a:endParaRPr lang="en-US" sz="1600" dirty="0"/>
          </a:p>
          <a:p>
            <a:pPr marL="228600" indent="-228600">
              <a:buFont typeface="+mj-lt"/>
              <a:buAutoNum type="arabicPeriod"/>
            </a:pPr>
            <a:r>
              <a:rPr lang="en-US" sz="1600" b="1" dirty="0"/>
              <a:t>Design</a:t>
            </a:r>
            <a:r>
              <a:rPr lang="en-US" sz="1600" dirty="0"/>
              <a:t>: Yogurt/Kefir organisms lower pH of cultures prohibiting growth of other organisms. Yeast fast growth can outcompete other organisms.</a:t>
            </a:r>
          </a:p>
          <a:p>
            <a:pPr marL="228600" indent="-228600">
              <a:buFont typeface="+mj-lt"/>
              <a:buAutoNum type="arabicPeriod"/>
            </a:pPr>
            <a:endParaRPr lang="en-US" sz="1600" dirty="0"/>
          </a:p>
          <a:p>
            <a:pPr marL="228600" indent="-228600">
              <a:buFont typeface="+mj-lt"/>
              <a:buAutoNum type="arabicPeriod"/>
            </a:pPr>
            <a:r>
              <a:rPr lang="en-US" sz="1600" b="1" dirty="0"/>
              <a:t>Control</a:t>
            </a:r>
            <a:r>
              <a:rPr lang="en-US" sz="1600" dirty="0"/>
              <a:t>: HACCP – hazard analysis critical control point plan developed for yeast samples on BN-2 was successful in keeping the yeast samples free from identifiable contamination.  A HACCP plan for all samples will be developed for BN-3.</a:t>
            </a:r>
          </a:p>
          <a:p>
            <a:pPr marL="228600" indent="-228600">
              <a:buFont typeface="+mj-lt"/>
              <a:buAutoNum type="arabicPeriod"/>
            </a:pPr>
            <a:endParaRPr lang="en-US" sz="1600" dirty="0"/>
          </a:p>
          <a:p>
            <a:pPr marL="228600" indent="-228600">
              <a:buFont typeface="+mj-lt"/>
              <a:buAutoNum type="arabicPeriod"/>
            </a:pPr>
            <a:r>
              <a:rPr lang="en-US" sz="1600" b="1" dirty="0"/>
              <a:t>Process: </a:t>
            </a:r>
            <a:r>
              <a:rPr lang="en-US" sz="1600" dirty="0"/>
              <a:t>Pasteurization</a:t>
            </a:r>
            <a:r>
              <a:rPr lang="en-US" sz="1600" b="1" dirty="0"/>
              <a:t> </a:t>
            </a:r>
            <a:r>
              <a:rPr lang="en-US" sz="1600" dirty="0"/>
              <a:t>is a means of lowering or eliminating live organisms after production before crew consumption.  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Pasteurization in </a:t>
            </a:r>
            <a:r>
              <a:rPr lang="en-US" sz="14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Galley Rack Food Warmer (GRFW)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– initial discussion and examination of test data makes this a potential option.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1"/>
            <a:endParaRPr lang="en-US" sz="1600" dirty="0"/>
          </a:p>
          <a:p>
            <a:pPr marL="228600" indent="-228600">
              <a:buFont typeface="+mj-lt"/>
              <a:buAutoNum type="arabicPeriod"/>
            </a:pPr>
            <a:r>
              <a:rPr lang="en-US" sz="1600" b="1" dirty="0"/>
              <a:t>Detection</a:t>
            </a:r>
            <a:r>
              <a:rPr lang="en-US" sz="1600" dirty="0"/>
              <a:t>: Spoilage and pathogen detection via E-Nose volatile sensing.</a:t>
            </a:r>
          </a:p>
          <a:p>
            <a:pPr marL="684213" indent="-338138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E-Nose is a sensor technology that allows for detection of volatile organic compounds by “smelling” a gas sample. </a:t>
            </a:r>
          </a:p>
          <a:p>
            <a:pPr marL="684213" indent="-338138"/>
            <a:r>
              <a:rPr lang="en-US" sz="1400" err="1">
                <a:latin typeface="Arial" panose="020B0604020202020204" pitchFamily="34" charset="0"/>
                <a:cs typeface="Arial" panose="020B0604020202020204" pitchFamily="34" charset="0"/>
              </a:rPr>
              <a:t>BioNutrients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has been collaborating with the E-Nose team to determine the feasibility of using the E-Nose for food safety purposes </a:t>
            </a:r>
          </a:p>
          <a:p>
            <a:pPr marL="684213" indent="-338138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E-Nose is battery-powered and interfaces with an iPad app.</a:t>
            </a:r>
          </a:p>
          <a:p>
            <a:pPr marL="684213" indent="-338138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Similar E-Nose technology flew on a JPL-sponsored flight in 2009 – two sensors in the sensor head are the same as ARC E-Nose. Current sensor head contains 64 nano-technology based sensors.</a:t>
            </a:r>
          </a:p>
          <a:p>
            <a:pPr marL="684213" indent="-338138"/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https://www.nasa.gov/feature/ames/e-nose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922FE-54F6-C975-F536-EB397A3E5D2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23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59728"/>
              </p:ext>
            </p:extLst>
          </p:nvPr>
        </p:nvGraphicFramePr>
        <p:xfrm>
          <a:off x="1149113" y="1774802"/>
          <a:ext cx="10708747" cy="4859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9821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893285987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70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grpSp>
        <p:nvGrpSpPr>
          <p:cNvPr id="266" name="Group 265"/>
          <p:cNvGrpSpPr/>
          <p:nvPr/>
        </p:nvGrpSpPr>
        <p:grpSpPr>
          <a:xfrm>
            <a:off x="1848741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608447" y="3630160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1935" y="1605792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9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01935" y="221350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8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1935" y="282937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7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1935" y="343754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6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01935" y="404829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05193" y="466705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1AB09-8162-44F9-E967-A70E9C14C8E4}"/>
              </a:ext>
            </a:extLst>
          </p:cNvPr>
          <p:cNvSpPr txBox="1"/>
          <p:nvPr/>
        </p:nvSpPr>
        <p:spPr>
          <a:xfrm>
            <a:off x="816916" y="522390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14" name="Text Box 197">
            <a:extLst>
              <a:ext uri="{FF2B5EF4-FFF2-40B4-BE49-F238E27FC236}">
                <a16:creationId xmlns:a16="http://schemas.microsoft.com/office/drawing/2014/main" id="{FAD340F8-0DD1-9446-241F-5971B25FD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8441" y="5884056"/>
            <a:ext cx="159348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BN-1 Launch to ISS</a:t>
            </a:r>
          </a:p>
        </p:txBody>
      </p:sp>
      <p:sp>
        <p:nvSpPr>
          <p:cNvPr id="16" name="Isosceles Triangle 94">
            <a:extLst>
              <a:ext uri="{FF2B5EF4-FFF2-40B4-BE49-F238E27FC236}">
                <a16:creationId xmlns:a16="http://schemas.microsoft.com/office/drawing/2014/main" id="{5FD44A94-DE55-43C6-92A6-D199477BA25A}"/>
              </a:ext>
            </a:extLst>
          </p:cNvPr>
          <p:cNvSpPr/>
          <p:nvPr/>
        </p:nvSpPr>
        <p:spPr bwMode="auto">
          <a:xfrm rot="10800000">
            <a:off x="1597147" y="5976821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Isosceles Triangle 94">
            <a:extLst>
              <a:ext uri="{FF2B5EF4-FFF2-40B4-BE49-F238E27FC236}">
                <a16:creationId xmlns:a16="http://schemas.microsoft.com/office/drawing/2014/main" id="{43973CAB-8A05-5D6D-5924-D11AAF6B7A28}"/>
              </a:ext>
            </a:extLst>
          </p:cNvPr>
          <p:cNvSpPr/>
          <p:nvPr/>
        </p:nvSpPr>
        <p:spPr bwMode="auto">
          <a:xfrm rot="10800000">
            <a:off x="1193814" y="4108429"/>
            <a:ext cx="197265" cy="206598"/>
          </a:xfrm>
          <a:prstGeom prst="diamond">
            <a:avLst/>
          </a:prstGeom>
          <a:solidFill>
            <a:srgbClr val="3333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1" name="Text Box 197">
            <a:extLst>
              <a:ext uri="{FF2B5EF4-FFF2-40B4-BE49-F238E27FC236}">
                <a16:creationId xmlns:a16="http://schemas.microsoft.com/office/drawing/2014/main" id="{4E7DBE72-8E74-707A-719A-CB2FF9192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0473" y="2650835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Run 5 IPP</a:t>
            </a:r>
          </a:p>
        </p:txBody>
      </p:sp>
      <p:sp>
        <p:nvSpPr>
          <p:cNvPr id="121" name="Isosceles Triangle 94">
            <a:extLst>
              <a:ext uri="{FF2B5EF4-FFF2-40B4-BE49-F238E27FC236}">
                <a16:creationId xmlns:a16="http://schemas.microsoft.com/office/drawing/2014/main" id="{43E2DEF0-638C-4C41-68AD-2179ED1C2445}"/>
              </a:ext>
            </a:extLst>
          </p:cNvPr>
          <p:cNvSpPr/>
          <p:nvPr/>
        </p:nvSpPr>
        <p:spPr bwMode="auto">
          <a:xfrm rot="10800000">
            <a:off x="1157385" y="4741016"/>
            <a:ext cx="197265" cy="206598"/>
          </a:xfrm>
          <a:prstGeom prst="diamond">
            <a:avLst/>
          </a:prstGeom>
          <a:solidFill>
            <a:srgbClr val="3333CC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3" name="Text Box 197">
            <a:extLst>
              <a:ext uri="{FF2B5EF4-FFF2-40B4-BE49-F238E27FC236}">
                <a16:creationId xmlns:a16="http://schemas.microsoft.com/office/drawing/2014/main" id="{E728DBCF-4AC9-A153-EF1A-D0F63758D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033" y="3307774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Run 1 IPP</a:t>
            </a:r>
          </a:p>
        </p:txBody>
      </p:sp>
      <p:sp>
        <p:nvSpPr>
          <p:cNvPr id="124" name="Text Box 197">
            <a:extLst>
              <a:ext uri="{FF2B5EF4-FFF2-40B4-BE49-F238E27FC236}">
                <a16:creationId xmlns:a16="http://schemas.microsoft.com/office/drawing/2014/main" id="{7BA09CE2-E14E-1B69-C253-6CD56EF89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3795" y="3277424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Run 2 IPP</a:t>
            </a:r>
          </a:p>
        </p:txBody>
      </p:sp>
      <p:sp>
        <p:nvSpPr>
          <p:cNvPr id="126" name="Text Box 197">
            <a:extLst>
              <a:ext uri="{FF2B5EF4-FFF2-40B4-BE49-F238E27FC236}">
                <a16:creationId xmlns:a16="http://schemas.microsoft.com/office/drawing/2014/main" id="{A3444E4A-A7D2-7C36-6812-81F4A7704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6669" y="3122261"/>
            <a:ext cx="1266363" cy="34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endParaRPr lang="en-US" sz="1000" b="1" dirty="0">
              <a:solidFill>
                <a:srgbClr val="3333CC"/>
              </a:solidFill>
              <a:cs typeface="Helvetica"/>
            </a:endParaRPr>
          </a:p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Run 3 IPP</a:t>
            </a:r>
          </a:p>
        </p:txBody>
      </p:sp>
      <p:sp>
        <p:nvSpPr>
          <p:cNvPr id="135" name="Text Box 197">
            <a:extLst>
              <a:ext uri="{FF2B5EF4-FFF2-40B4-BE49-F238E27FC236}">
                <a16:creationId xmlns:a16="http://schemas.microsoft.com/office/drawing/2014/main" id="{3CC60B89-8B3F-2931-54CF-B2E2F8131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562" y="2610135"/>
            <a:ext cx="1266363" cy="341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T8 SP</a:t>
            </a:r>
          </a:p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3333CC"/>
                </a:solidFill>
                <a:cs typeface="Helvetica"/>
              </a:rPr>
              <a:t>Run 4 IPP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0C76FD1F-317D-ABB8-9C1D-01782C16F747}"/>
              </a:ext>
            </a:extLst>
          </p:cNvPr>
          <p:cNvCxnSpPr>
            <a:cxnSpLocks/>
          </p:cNvCxnSpPr>
          <p:nvPr/>
        </p:nvCxnSpPr>
        <p:spPr>
          <a:xfrm flipH="1" flipV="1">
            <a:off x="1387091" y="4219735"/>
            <a:ext cx="705893" cy="13228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AC557860-9625-250F-2D5C-08D580EEFA04}"/>
              </a:ext>
            </a:extLst>
          </p:cNvPr>
          <p:cNvCxnSpPr>
            <a:cxnSpLocks/>
          </p:cNvCxnSpPr>
          <p:nvPr/>
        </p:nvCxnSpPr>
        <p:spPr>
          <a:xfrm flipH="1" flipV="1">
            <a:off x="5357780" y="3589525"/>
            <a:ext cx="266229" cy="10337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F27F2048-4738-1D16-73D3-E3226336B788}"/>
              </a:ext>
            </a:extLst>
          </p:cNvPr>
          <p:cNvCxnSpPr>
            <a:cxnSpLocks/>
          </p:cNvCxnSpPr>
          <p:nvPr/>
        </p:nvCxnSpPr>
        <p:spPr>
          <a:xfrm flipH="1" flipV="1">
            <a:off x="5587193" y="3008797"/>
            <a:ext cx="7772" cy="600466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1CA53F21-3E10-B7C9-DA3B-AAEC11B85541}"/>
              </a:ext>
            </a:extLst>
          </p:cNvPr>
          <p:cNvCxnSpPr>
            <a:cxnSpLocks/>
          </p:cNvCxnSpPr>
          <p:nvPr/>
        </p:nvCxnSpPr>
        <p:spPr>
          <a:xfrm flipH="1">
            <a:off x="2201960" y="3593813"/>
            <a:ext cx="3091018" cy="34093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5BD599DC-113B-6295-822F-B1FB03D71D4F}"/>
              </a:ext>
            </a:extLst>
          </p:cNvPr>
          <p:cNvCxnSpPr>
            <a:cxnSpLocks/>
          </p:cNvCxnSpPr>
          <p:nvPr/>
        </p:nvCxnSpPr>
        <p:spPr>
          <a:xfrm flipV="1">
            <a:off x="2092984" y="3555987"/>
            <a:ext cx="6834" cy="663748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 Box 197">
            <a:extLst>
              <a:ext uri="{FF2B5EF4-FFF2-40B4-BE49-F238E27FC236}">
                <a16:creationId xmlns:a16="http://schemas.microsoft.com/office/drawing/2014/main" id="{76A9D12B-A284-0F4D-D99E-BC5B66725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7043" y="1351751"/>
            <a:ext cx="1334945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Final Report on Flight Results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E399D77-AB0D-250A-4C12-C25B80CE4812}"/>
              </a:ext>
            </a:extLst>
          </p:cNvPr>
          <p:cNvCxnSpPr>
            <a:cxnSpLocks/>
          </p:cNvCxnSpPr>
          <p:nvPr/>
        </p:nvCxnSpPr>
        <p:spPr>
          <a:xfrm>
            <a:off x="10146876" y="1790458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Box 197">
            <a:extLst>
              <a:ext uri="{FF2B5EF4-FFF2-40B4-BE49-F238E27FC236}">
                <a16:creationId xmlns:a16="http://schemas.microsoft.com/office/drawing/2014/main" id="{039A19DA-3E10-9565-08A8-1393CF306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8194" y="5777337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00B050"/>
                </a:solidFill>
                <a:cs typeface="Helvetica"/>
              </a:rPr>
              <a:t>BN-2 Launch to ISS</a:t>
            </a:r>
          </a:p>
        </p:txBody>
      </p:sp>
      <p:sp>
        <p:nvSpPr>
          <p:cNvPr id="44" name="Isosceles Triangle 94">
            <a:extLst>
              <a:ext uri="{FF2B5EF4-FFF2-40B4-BE49-F238E27FC236}">
                <a16:creationId xmlns:a16="http://schemas.microsoft.com/office/drawing/2014/main" id="{408C1987-EBFB-824C-12C1-93996B006ECA}"/>
              </a:ext>
            </a:extLst>
          </p:cNvPr>
          <p:cNvSpPr/>
          <p:nvPr/>
        </p:nvSpPr>
        <p:spPr bwMode="auto">
          <a:xfrm rot="10800000">
            <a:off x="8974891" y="5974895"/>
            <a:ext cx="150483" cy="15544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FF6C7AD-258A-E03E-6E52-B919C45D9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43" y="2193"/>
            <a:ext cx="10749742" cy="1066800"/>
          </a:xfrm>
        </p:spPr>
        <p:txBody>
          <a:bodyPr/>
          <a:lstStyle/>
          <a:p>
            <a:r>
              <a:rPr lang="en-US" sz="32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BioNutrients-1, -2, and -3</a:t>
            </a:r>
            <a:b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800" b="1" dirty="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Lifecycle Maturity/Milestone Schedule</a:t>
            </a:r>
          </a:p>
        </p:txBody>
      </p:sp>
      <p:sp>
        <p:nvSpPr>
          <p:cNvPr id="21" name="Text Box 197">
            <a:extLst>
              <a:ext uri="{FF2B5EF4-FFF2-40B4-BE49-F238E27FC236}">
                <a16:creationId xmlns:a16="http://schemas.microsoft.com/office/drawing/2014/main" id="{1216A1F4-EA44-DB21-3BDF-D40379A5F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391" y="3326184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00B050"/>
                </a:solidFill>
                <a:cs typeface="Helvetica"/>
              </a:rPr>
              <a:t>Set 1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72269643-7CF0-927B-A3F5-EFCE6773C082}"/>
              </a:ext>
            </a:extLst>
          </p:cNvPr>
          <p:cNvSpPr/>
          <p:nvPr/>
        </p:nvSpPr>
        <p:spPr>
          <a:xfrm rot="10800000">
            <a:off x="6837583" y="4759957"/>
            <a:ext cx="214978" cy="180635"/>
          </a:xfrm>
          <a:prstGeom prst="triangle">
            <a:avLst/>
          </a:prstGeom>
          <a:solidFill>
            <a:srgbClr val="00BE00"/>
          </a:solidFill>
          <a:ln>
            <a:solidFill>
              <a:srgbClr val="00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5" name="Text Box 197">
            <a:extLst>
              <a:ext uri="{FF2B5EF4-FFF2-40B4-BE49-F238E27FC236}">
                <a16:creationId xmlns:a16="http://schemas.microsoft.com/office/drawing/2014/main" id="{9D45ACA6-A378-26AE-3FC3-BEEEA7E928F8}"/>
              </a:ext>
            </a:extLst>
          </p:cNvPr>
          <p:cNvSpPr txBox="1">
            <a:spLocks noChangeArrowheads="1"/>
          </p:cNvSpPr>
          <p:nvPr/>
        </p:nvSpPr>
        <p:spPr bwMode="auto">
          <a:xfrm rot="19332873">
            <a:off x="6257070" y="4372621"/>
            <a:ext cx="1266363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>
                <a:solidFill>
                  <a:srgbClr val="00B050"/>
                </a:solidFill>
                <a:cs typeface="Helvetica"/>
              </a:rPr>
              <a:t>BN-2 Gen1 Design review</a:t>
            </a: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E7FFD168-4633-5A84-012B-E2C740EF84BC}"/>
              </a:ext>
            </a:extLst>
          </p:cNvPr>
          <p:cNvSpPr/>
          <p:nvPr/>
        </p:nvSpPr>
        <p:spPr>
          <a:xfrm rot="10800000">
            <a:off x="8173712" y="4071535"/>
            <a:ext cx="214978" cy="180635"/>
          </a:xfrm>
          <a:prstGeom prst="triangle">
            <a:avLst/>
          </a:prstGeom>
          <a:solidFill>
            <a:srgbClr val="00BE00"/>
          </a:solidFill>
          <a:ln>
            <a:solidFill>
              <a:srgbClr val="00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3" name="Text Box 197">
            <a:extLst>
              <a:ext uri="{FF2B5EF4-FFF2-40B4-BE49-F238E27FC236}">
                <a16:creationId xmlns:a16="http://schemas.microsoft.com/office/drawing/2014/main" id="{2CB21DDE-2A22-0A2D-04E0-DA90460F3BA9}"/>
              </a:ext>
            </a:extLst>
          </p:cNvPr>
          <p:cNvSpPr txBox="1">
            <a:spLocks noChangeArrowheads="1"/>
          </p:cNvSpPr>
          <p:nvPr/>
        </p:nvSpPr>
        <p:spPr bwMode="auto">
          <a:xfrm rot="19332873">
            <a:off x="7412253" y="3939251"/>
            <a:ext cx="1266363" cy="20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00B050"/>
                </a:solidFill>
                <a:cs typeface="Helvetica"/>
              </a:rPr>
              <a:t>BN-2 ground test </a:t>
            </a:r>
          </a:p>
        </p:txBody>
      </p:sp>
      <p:sp>
        <p:nvSpPr>
          <p:cNvPr id="34" name="Text Box 197">
            <a:extLst>
              <a:ext uri="{FF2B5EF4-FFF2-40B4-BE49-F238E27FC236}">
                <a16:creationId xmlns:a16="http://schemas.microsoft.com/office/drawing/2014/main" id="{3FA18310-D82E-63A5-3BAE-29B29F1F9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0060" y="5139121"/>
            <a:ext cx="1181697" cy="203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 sz="900" b="1" dirty="0">
                <a:solidFill>
                  <a:schemeClr val="accent6">
                    <a:lumMod val="50000"/>
                  </a:schemeClr>
                </a:solidFill>
                <a:cs typeface="Helvetica"/>
              </a:rPr>
              <a:t>BN-3 kick off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AF8AD2D-6535-4020-7B2C-457A4D465784}"/>
              </a:ext>
            </a:extLst>
          </p:cNvPr>
          <p:cNvCxnSpPr>
            <a:cxnSpLocks/>
            <a:endCxn id="193" idx="5"/>
          </p:cNvCxnSpPr>
          <p:nvPr/>
        </p:nvCxnSpPr>
        <p:spPr>
          <a:xfrm flipH="1">
            <a:off x="9217754" y="3607625"/>
            <a:ext cx="925577" cy="10675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15FA58E-D66F-D8AC-5CB3-93C72061699B}"/>
              </a:ext>
            </a:extLst>
          </p:cNvPr>
          <p:cNvCxnSpPr>
            <a:cxnSpLocks/>
          </p:cNvCxnSpPr>
          <p:nvPr/>
        </p:nvCxnSpPr>
        <p:spPr>
          <a:xfrm flipH="1" flipV="1">
            <a:off x="10103569" y="2996466"/>
            <a:ext cx="2106" cy="623502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F1CC9AD-26A1-73F2-1FB3-7FFB633D1CB9}"/>
              </a:ext>
            </a:extLst>
          </p:cNvPr>
          <p:cNvCxnSpPr>
            <a:cxnSpLocks/>
          </p:cNvCxnSpPr>
          <p:nvPr/>
        </p:nvCxnSpPr>
        <p:spPr>
          <a:xfrm flipV="1">
            <a:off x="9256127" y="3649266"/>
            <a:ext cx="476" cy="555168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A57D02A-49BB-1579-5990-6C0D9D59BA2E}"/>
              </a:ext>
            </a:extLst>
          </p:cNvPr>
          <p:cNvCxnSpPr>
            <a:cxnSpLocks/>
          </p:cNvCxnSpPr>
          <p:nvPr/>
        </p:nvCxnSpPr>
        <p:spPr>
          <a:xfrm flipH="1">
            <a:off x="6946645" y="4807860"/>
            <a:ext cx="1315662" cy="17929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FAD6842-130B-ECD3-6F76-FF4080036CA4}"/>
              </a:ext>
            </a:extLst>
          </p:cNvPr>
          <p:cNvCxnSpPr>
            <a:cxnSpLocks/>
          </p:cNvCxnSpPr>
          <p:nvPr/>
        </p:nvCxnSpPr>
        <p:spPr>
          <a:xfrm flipH="1" flipV="1">
            <a:off x="8271239" y="4205446"/>
            <a:ext cx="2581" cy="617236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B67A6A8-CD97-77B6-4275-2359751B5C17}"/>
              </a:ext>
            </a:extLst>
          </p:cNvPr>
          <p:cNvCxnSpPr>
            <a:cxnSpLocks/>
          </p:cNvCxnSpPr>
          <p:nvPr/>
        </p:nvCxnSpPr>
        <p:spPr>
          <a:xfrm flipH="1" flipV="1">
            <a:off x="10882209" y="2362682"/>
            <a:ext cx="2106" cy="623502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6096656-6595-A164-EEA0-D629D8059550}"/>
              </a:ext>
            </a:extLst>
          </p:cNvPr>
          <p:cNvSpPr/>
          <p:nvPr/>
        </p:nvSpPr>
        <p:spPr>
          <a:xfrm rot="10800000">
            <a:off x="1079308" y="5312093"/>
            <a:ext cx="214978" cy="180635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76" name="Text Box 197">
            <a:extLst>
              <a:ext uri="{FF2B5EF4-FFF2-40B4-BE49-F238E27FC236}">
                <a16:creationId xmlns:a16="http://schemas.microsoft.com/office/drawing/2014/main" id="{9586D559-0CA4-FD3C-E484-7B14FBA29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588" y="3816972"/>
            <a:ext cx="1266363" cy="31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900" b="1" dirty="0">
                <a:solidFill>
                  <a:srgbClr val="3333CC"/>
                </a:solidFill>
                <a:cs typeface="Helvetica"/>
              </a:rPr>
              <a:t>BN-1 Gen-0 Design review; EVT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C235E7E-9A50-1CC9-F0CC-7D9D295F92BC}"/>
              </a:ext>
            </a:extLst>
          </p:cNvPr>
          <p:cNvCxnSpPr>
            <a:cxnSpLocks/>
          </p:cNvCxnSpPr>
          <p:nvPr/>
        </p:nvCxnSpPr>
        <p:spPr>
          <a:xfrm flipV="1">
            <a:off x="1273262" y="4219735"/>
            <a:ext cx="6064" cy="1086111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E404A7FD-2680-DD05-48BF-6E5716CFA5D1}"/>
              </a:ext>
            </a:extLst>
          </p:cNvPr>
          <p:cNvCxnSpPr>
            <a:cxnSpLocks/>
            <a:endCxn id="185" idx="1"/>
          </p:cNvCxnSpPr>
          <p:nvPr/>
        </p:nvCxnSpPr>
        <p:spPr>
          <a:xfrm flipH="1">
            <a:off x="5642421" y="2961198"/>
            <a:ext cx="6036456" cy="26812"/>
          </a:xfrm>
          <a:prstGeom prst="line">
            <a:avLst/>
          </a:prstGeom>
          <a:ln w="31750"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54293969-13CE-0C63-03F7-3BCC9A67A8A0}"/>
              </a:ext>
            </a:extLst>
          </p:cNvPr>
          <p:cNvSpPr/>
          <p:nvPr/>
        </p:nvSpPr>
        <p:spPr>
          <a:xfrm rot="10800000">
            <a:off x="11613370" y="1719547"/>
            <a:ext cx="133161" cy="146911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02" name="Text Box 197">
            <a:extLst>
              <a:ext uri="{FF2B5EF4-FFF2-40B4-BE49-F238E27FC236}">
                <a16:creationId xmlns:a16="http://schemas.microsoft.com/office/drawing/2014/main" id="{D4E351EA-B5E5-7409-A373-260F6C076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7183" y="2470509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00BE00"/>
                </a:solidFill>
                <a:cs typeface="Helvetica"/>
              </a:rPr>
              <a:t>Flight report/final results</a:t>
            </a: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99307B1-7982-BA3E-911B-DA74A55ECC82}"/>
              </a:ext>
            </a:extLst>
          </p:cNvPr>
          <p:cNvGrpSpPr/>
          <p:nvPr/>
        </p:nvGrpSpPr>
        <p:grpSpPr>
          <a:xfrm>
            <a:off x="1330646" y="1798338"/>
            <a:ext cx="3282515" cy="1015663"/>
            <a:chOff x="1638807" y="2275585"/>
            <a:chExt cx="3282515" cy="101566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22DAF31A-FCC8-E049-BF15-2BA68FAF51D2}"/>
                </a:ext>
              </a:extLst>
            </p:cNvPr>
            <p:cNvSpPr txBox="1"/>
            <p:nvPr/>
          </p:nvSpPr>
          <p:spPr>
            <a:xfrm>
              <a:off x="1646515" y="2275585"/>
              <a:ext cx="3274807" cy="10156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sz="1200"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rgbClr val="3333CC"/>
                  </a:solidFill>
                  <a:latin typeface="Arial"/>
                  <a:ea typeface="MS PGothic"/>
                  <a:cs typeface="Arial"/>
                </a:rPr>
                <a:t>BN-1 Gen-0 bioreactor TRL</a:t>
              </a:r>
            </a:p>
            <a:p>
              <a:r>
                <a:rPr lang="en-US" sz="1200">
                  <a:solidFill>
                    <a:srgbClr val="3333CC"/>
                  </a:solidFill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chemeClr val="accent5"/>
                  </a:solidFill>
                  <a:latin typeface="Arial"/>
                  <a:ea typeface="MS PGothic"/>
                  <a:cs typeface="Arial"/>
                </a:rPr>
                <a:t>BN-1 organisms (IPP and stasis pack)</a:t>
              </a:r>
            </a:p>
            <a:p>
              <a:r>
                <a:rPr lang="en-US" sz="1200"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rgbClr val="00BE00"/>
                  </a:solidFill>
                  <a:latin typeface="Arial"/>
                  <a:ea typeface="MS PGothic"/>
                  <a:cs typeface="Arial"/>
                </a:rPr>
                <a:t>BN-2 Gen-1 bioreactor TRL and organisms</a:t>
              </a:r>
            </a:p>
            <a:p>
              <a:r>
                <a:rPr lang="en-US" sz="1200">
                  <a:solidFill>
                    <a:schemeClr val="accent6"/>
                  </a:solidFill>
                  <a:latin typeface="Arial"/>
                  <a:ea typeface="MS PGothic"/>
                  <a:cs typeface="Arial"/>
                </a:rPr>
                <a:t>    BN-3 Gen-2 bioreactor TRL</a:t>
              </a:r>
              <a:endParaRPr lang="en-US" sz="1200">
                <a:solidFill>
                  <a:schemeClr val="accent6"/>
                </a:solidFill>
              </a:endParaRPr>
            </a:p>
            <a:p>
              <a:r>
                <a:rPr lang="en-US" sz="1200">
                  <a:solidFill>
                    <a:schemeClr val="accent6"/>
                  </a:solidFill>
                  <a:latin typeface="Arial"/>
                  <a:ea typeface="MS PGothic"/>
                  <a:cs typeface="Arial"/>
                </a:rPr>
                <a:t>    </a:t>
              </a:r>
              <a:r>
                <a:rPr lang="en-US" sz="1200">
                  <a:solidFill>
                    <a:schemeClr val="accent6">
                      <a:lumMod val="50000"/>
                    </a:schemeClr>
                  </a:solidFill>
                  <a:latin typeface="Arial"/>
                  <a:ea typeface="MS PGothic"/>
                  <a:cs typeface="Arial"/>
                </a:rPr>
                <a:t>BN-3 organisms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01CEDB53-3B2A-B7C7-3F0A-0CF5EEED6D27}"/>
                </a:ext>
              </a:extLst>
            </p:cNvPr>
            <p:cNvCxnSpPr/>
            <p:nvPr/>
          </p:nvCxnSpPr>
          <p:spPr>
            <a:xfrm>
              <a:off x="1638807" y="2403417"/>
              <a:ext cx="264177" cy="0"/>
            </a:xfrm>
            <a:prstGeom prst="line">
              <a:avLst/>
            </a:prstGeom>
            <a:ln>
              <a:solidFill>
                <a:srgbClr val="3333C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A60FA229-BF6C-C249-6C15-E4A63D7E0891}"/>
                </a:ext>
              </a:extLst>
            </p:cNvPr>
            <p:cNvCxnSpPr/>
            <p:nvPr/>
          </p:nvCxnSpPr>
          <p:spPr>
            <a:xfrm>
              <a:off x="1638808" y="2780030"/>
              <a:ext cx="264177" cy="0"/>
            </a:xfrm>
            <a:prstGeom prst="line">
              <a:avLst/>
            </a:prstGeom>
            <a:ln>
              <a:solidFill>
                <a:srgbClr val="00BE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35901199-4A9D-F876-7043-C1078A5C6E5B}"/>
                </a:ext>
              </a:extLst>
            </p:cNvPr>
            <p:cNvCxnSpPr/>
            <p:nvPr/>
          </p:nvCxnSpPr>
          <p:spPr>
            <a:xfrm>
              <a:off x="1657152" y="2602854"/>
              <a:ext cx="264177" cy="0"/>
            </a:xfrm>
            <a:prstGeom prst="line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 Box 197">
            <a:extLst>
              <a:ext uri="{FF2B5EF4-FFF2-40B4-BE49-F238E27FC236}">
                <a16:creationId xmlns:a16="http://schemas.microsoft.com/office/drawing/2014/main" id="{B76CCD7A-F8F7-1308-33BD-D1CFB43D2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596" y="3701072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chemeClr val="accent6"/>
                </a:solidFill>
                <a:cs typeface="Helvetica"/>
              </a:rPr>
              <a:t>BN-3  Gen 2  ground Test</a:t>
            </a:r>
          </a:p>
        </p:txBody>
      </p:sp>
      <p:sp>
        <p:nvSpPr>
          <p:cNvPr id="46" name="Isosceles Triangle 94">
            <a:extLst>
              <a:ext uri="{FF2B5EF4-FFF2-40B4-BE49-F238E27FC236}">
                <a16:creationId xmlns:a16="http://schemas.microsoft.com/office/drawing/2014/main" id="{EB7DA8BA-D461-74F5-436F-BCB045FC4D1B}"/>
              </a:ext>
            </a:extLst>
          </p:cNvPr>
          <p:cNvSpPr/>
          <p:nvPr/>
        </p:nvSpPr>
        <p:spPr bwMode="auto">
          <a:xfrm rot="10800000">
            <a:off x="10977855" y="4057965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53" name="Text Box 197">
            <a:extLst>
              <a:ext uri="{FF2B5EF4-FFF2-40B4-BE49-F238E27FC236}">
                <a16:creationId xmlns:a16="http://schemas.microsoft.com/office/drawing/2014/main" id="{9FBD5919-D8F3-34ED-9E27-7331923CD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1057" y="4382721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chemeClr val="accent6"/>
                </a:solidFill>
                <a:cs typeface="Helvetica"/>
              </a:rPr>
              <a:t>BN-3  Gen 2  PDR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7950DC4-627A-2450-2F29-68830234E08A}"/>
              </a:ext>
            </a:extLst>
          </p:cNvPr>
          <p:cNvCxnSpPr>
            <a:cxnSpLocks/>
            <a:stCxn id="6" idx="3"/>
          </p:cNvCxnSpPr>
          <p:nvPr/>
        </p:nvCxnSpPr>
        <p:spPr>
          <a:xfrm flipH="1">
            <a:off x="11063787" y="4204434"/>
            <a:ext cx="794073" cy="22029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E9318BD-F7D4-6AF5-8565-D45690D25C32}"/>
              </a:ext>
            </a:extLst>
          </p:cNvPr>
          <p:cNvCxnSpPr>
            <a:cxnSpLocks/>
          </p:cNvCxnSpPr>
          <p:nvPr/>
        </p:nvCxnSpPr>
        <p:spPr>
          <a:xfrm>
            <a:off x="1330647" y="2500641"/>
            <a:ext cx="26417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C8FC004-9E8B-7A47-3407-ED1F3D5A7692}"/>
              </a:ext>
            </a:extLst>
          </p:cNvPr>
          <p:cNvCxnSpPr>
            <a:cxnSpLocks/>
          </p:cNvCxnSpPr>
          <p:nvPr/>
        </p:nvCxnSpPr>
        <p:spPr>
          <a:xfrm>
            <a:off x="1326382" y="2663764"/>
            <a:ext cx="264177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 Box 197">
            <a:extLst>
              <a:ext uri="{FF2B5EF4-FFF2-40B4-BE49-F238E27FC236}">
                <a16:creationId xmlns:a16="http://schemas.microsoft.com/office/drawing/2014/main" id="{2B6C8EC9-572C-74D7-23D0-EE7660509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2426" y="3094685"/>
            <a:ext cx="1266363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Run 6 IPP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0AE3145C-0497-3B7C-56BC-2132E4554261}"/>
              </a:ext>
            </a:extLst>
          </p:cNvPr>
          <p:cNvCxnSpPr>
            <a:cxnSpLocks/>
          </p:cNvCxnSpPr>
          <p:nvPr/>
        </p:nvCxnSpPr>
        <p:spPr>
          <a:xfrm flipH="1" flipV="1">
            <a:off x="8240755" y="4215773"/>
            <a:ext cx="1032899" cy="17190"/>
          </a:xfrm>
          <a:prstGeom prst="line">
            <a:avLst/>
          </a:prstGeom>
          <a:ln w="31750">
            <a:solidFill>
              <a:srgbClr val="00BE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Text Box 197">
            <a:extLst>
              <a:ext uri="{FF2B5EF4-FFF2-40B4-BE49-F238E27FC236}">
                <a16:creationId xmlns:a16="http://schemas.microsoft.com/office/drawing/2014/main" id="{EEF13EAD-3B9C-7E90-B937-B4C8E33D2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8093" y="3320505"/>
            <a:ext cx="1266363" cy="21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00B050"/>
                </a:solidFill>
                <a:cs typeface="Helvetica"/>
              </a:rPr>
              <a:t>Set 2</a:t>
            </a:r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2F4F91B0-947A-EBBC-EA93-6A21E289BE8C}"/>
              </a:ext>
            </a:extLst>
          </p:cNvPr>
          <p:cNvCxnSpPr>
            <a:cxnSpLocks/>
          </p:cNvCxnSpPr>
          <p:nvPr/>
        </p:nvCxnSpPr>
        <p:spPr>
          <a:xfrm flipH="1">
            <a:off x="10928751" y="2349484"/>
            <a:ext cx="847429" cy="14278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53FFD60F-3309-681E-E739-50D898021C82}"/>
              </a:ext>
            </a:extLst>
          </p:cNvPr>
          <p:cNvCxnSpPr>
            <a:cxnSpLocks/>
          </p:cNvCxnSpPr>
          <p:nvPr/>
        </p:nvCxnSpPr>
        <p:spPr>
          <a:xfrm flipH="1" flipV="1">
            <a:off x="11692392" y="1725982"/>
            <a:ext cx="2106" cy="623502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90E4A0BB-D8D5-86DD-65F0-6C5BB69BDF6A}"/>
              </a:ext>
            </a:extLst>
          </p:cNvPr>
          <p:cNvCxnSpPr>
            <a:cxnSpLocks/>
          </p:cNvCxnSpPr>
          <p:nvPr/>
        </p:nvCxnSpPr>
        <p:spPr>
          <a:xfrm flipH="1">
            <a:off x="5696241" y="3026665"/>
            <a:ext cx="5201877" cy="5748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E19A97F-CBA8-2200-3106-94FD0CE69CB2}"/>
              </a:ext>
            </a:extLst>
          </p:cNvPr>
          <p:cNvCxnSpPr>
            <a:cxnSpLocks/>
          </p:cNvCxnSpPr>
          <p:nvPr/>
        </p:nvCxnSpPr>
        <p:spPr>
          <a:xfrm flipH="1" flipV="1">
            <a:off x="5649797" y="2956123"/>
            <a:ext cx="7772" cy="600466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A2C67B13-BBFA-32F0-835E-5A760418CEF9}"/>
              </a:ext>
            </a:extLst>
          </p:cNvPr>
          <p:cNvCxnSpPr>
            <a:cxnSpLocks/>
          </p:cNvCxnSpPr>
          <p:nvPr/>
        </p:nvCxnSpPr>
        <p:spPr>
          <a:xfrm flipH="1">
            <a:off x="2202138" y="3660656"/>
            <a:ext cx="3455431" cy="40893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159EBA77-A77C-2D95-D509-4868368DA98C}"/>
              </a:ext>
            </a:extLst>
          </p:cNvPr>
          <p:cNvCxnSpPr>
            <a:cxnSpLocks/>
          </p:cNvCxnSpPr>
          <p:nvPr/>
        </p:nvCxnSpPr>
        <p:spPr>
          <a:xfrm flipV="1">
            <a:off x="2143723" y="3607625"/>
            <a:ext cx="6834" cy="663748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C1BED593-27C5-3A8F-F3D8-434800590124}"/>
              </a:ext>
            </a:extLst>
          </p:cNvPr>
          <p:cNvCxnSpPr>
            <a:cxnSpLocks/>
          </p:cNvCxnSpPr>
          <p:nvPr/>
        </p:nvCxnSpPr>
        <p:spPr>
          <a:xfrm flipH="1" flipV="1">
            <a:off x="1387091" y="4260418"/>
            <a:ext cx="705893" cy="13228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FE2B409-6666-60ED-6928-AC075C5F1900}"/>
              </a:ext>
            </a:extLst>
          </p:cNvPr>
          <p:cNvCxnSpPr>
            <a:cxnSpLocks/>
          </p:cNvCxnSpPr>
          <p:nvPr/>
        </p:nvCxnSpPr>
        <p:spPr>
          <a:xfrm flipV="1">
            <a:off x="1323363" y="4232963"/>
            <a:ext cx="6064" cy="1086111"/>
          </a:xfrm>
          <a:prstGeom prst="line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ext Box 197">
            <a:extLst>
              <a:ext uri="{FF2B5EF4-FFF2-40B4-BE49-F238E27FC236}">
                <a16:creationId xmlns:a16="http://schemas.microsoft.com/office/drawing/2014/main" id="{06EED153-7132-0DB5-6399-1A8C2FB6F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2728" y="3771994"/>
            <a:ext cx="1122430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chemeClr val="accent6"/>
                </a:solidFill>
                <a:cs typeface="Helvetica"/>
              </a:rPr>
              <a:t>BN-3  Gen 2  CDR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552A7D36-38DD-87F7-BA17-752D8B248EF1}"/>
              </a:ext>
            </a:extLst>
          </p:cNvPr>
          <p:cNvCxnSpPr>
            <a:cxnSpLocks/>
          </p:cNvCxnSpPr>
          <p:nvPr/>
        </p:nvCxnSpPr>
        <p:spPr>
          <a:xfrm flipV="1">
            <a:off x="11061826" y="4232963"/>
            <a:ext cx="476" cy="555168"/>
          </a:xfrm>
          <a:prstGeom prst="line">
            <a:avLst/>
          </a:prstGeom>
          <a:ln w="3175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DF6FE719-245F-295F-20C7-0E9F7BD39737}"/>
              </a:ext>
            </a:extLst>
          </p:cNvPr>
          <p:cNvCxnSpPr>
            <a:cxnSpLocks/>
          </p:cNvCxnSpPr>
          <p:nvPr/>
        </p:nvCxnSpPr>
        <p:spPr>
          <a:xfrm flipH="1" flipV="1">
            <a:off x="10734410" y="4809602"/>
            <a:ext cx="327416" cy="5427"/>
          </a:xfrm>
          <a:prstGeom prst="line">
            <a:avLst/>
          </a:prstGeom>
          <a:ln w="3175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Isosceles Triangle 94">
            <a:extLst>
              <a:ext uri="{FF2B5EF4-FFF2-40B4-BE49-F238E27FC236}">
                <a16:creationId xmlns:a16="http://schemas.microsoft.com/office/drawing/2014/main" id="{7FE0DD9A-352E-B45F-8748-BD015174F8AC}"/>
              </a:ext>
            </a:extLst>
          </p:cNvPr>
          <p:cNvSpPr/>
          <p:nvPr/>
        </p:nvSpPr>
        <p:spPr bwMode="auto">
          <a:xfrm rot="10800000">
            <a:off x="8411716" y="5350509"/>
            <a:ext cx="150483" cy="155448"/>
          </a:xfrm>
          <a:prstGeom prst="pentagon">
            <a:avLst/>
          </a:prstGeom>
          <a:solidFill>
            <a:schemeClr val="accent6">
              <a:lumMod val="50000"/>
            </a:schemeClr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3561ADB2-B054-3EF2-C595-524D0CB457CC}"/>
              </a:ext>
            </a:extLst>
          </p:cNvPr>
          <p:cNvCxnSpPr>
            <a:cxnSpLocks/>
          </p:cNvCxnSpPr>
          <p:nvPr/>
        </p:nvCxnSpPr>
        <p:spPr>
          <a:xfrm flipH="1" flipV="1">
            <a:off x="8572385" y="5411374"/>
            <a:ext cx="2112783" cy="13176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A0B6CDD2-6FAD-CA96-873A-F9325661CBAA}"/>
              </a:ext>
            </a:extLst>
          </p:cNvPr>
          <p:cNvCxnSpPr>
            <a:cxnSpLocks/>
          </p:cNvCxnSpPr>
          <p:nvPr/>
        </p:nvCxnSpPr>
        <p:spPr>
          <a:xfrm flipV="1">
            <a:off x="10693595" y="4892173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94AC3ED8-7D77-5029-345C-54BC19D1D809}"/>
              </a:ext>
            </a:extLst>
          </p:cNvPr>
          <p:cNvCxnSpPr>
            <a:cxnSpLocks/>
          </p:cNvCxnSpPr>
          <p:nvPr/>
        </p:nvCxnSpPr>
        <p:spPr>
          <a:xfrm flipH="1">
            <a:off x="11099796" y="4266761"/>
            <a:ext cx="794073" cy="22029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32CA4338-EBE2-638C-DFF4-D17C809286B6}"/>
              </a:ext>
            </a:extLst>
          </p:cNvPr>
          <p:cNvCxnSpPr>
            <a:cxnSpLocks/>
          </p:cNvCxnSpPr>
          <p:nvPr/>
        </p:nvCxnSpPr>
        <p:spPr>
          <a:xfrm flipV="1">
            <a:off x="11124630" y="4272920"/>
            <a:ext cx="476" cy="555168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0F4561E2-2D42-426B-BA02-E066D8C8FA19}"/>
              </a:ext>
            </a:extLst>
          </p:cNvPr>
          <p:cNvCxnSpPr>
            <a:cxnSpLocks/>
          </p:cNvCxnSpPr>
          <p:nvPr/>
        </p:nvCxnSpPr>
        <p:spPr>
          <a:xfrm flipH="1" flipV="1">
            <a:off x="10749169" y="4833786"/>
            <a:ext cx="327416" cy="5427"/>
          </a:xfrm>
          <a:prstGeom prst="line">
            <a:avLst/>
          </a:prstGeom>
          <a:ln w="317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5" name="Isosceles Triangle 184">
            <a:extLst>
              <a:ext uri="{FF2B5EF4-FFF2-40B4-BE49-F238E27FC236}">
                <a16:creationId xmlns:a16="http://schemas.microsoft.com/office/drawing/2014/main" id="{C3D31F34-6D01-0514-DA78-453B3037B58A}"/>
              </a:ext>
            </a:extLst>
          </p:cNvPr>
          <p:cNvSpPr/>
          <p:nvPr/>
        </p:nvSpPr>
        <p:spPr>
          <a:xfrm rot="10800000">
            <a:off x="5542550" y="2914555"/>
            <a:ext cx="133161" cy="146911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86" name="Isosceles Triangle 185">
            <a:extLst>
              <a:ext uri="{FF2B5EF4-FFF2-40B4-BE49-F238E27FC236}">
                <a16:creationId xmlns:a16="http://schemas.microsoft.com/office/drawing/2014/main" id="{3DB7F18A-5F4C-493E-4D5A-41F3B4DCB3D2}"/>
              </a:ext>
            </a:extLst>
          </p:cNvPr>
          <p:cNvSpPr/>
          <p:nvPr/>
        </p:nvSpPr>
        <p:spPr>
          <a:xfrm rot="10800000">
            <a:off x="5503993" y="2864387"/>
            <a:ext cx="133161" cy="146911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87" name="Text Box 197">
            <a:extLst>
              <a:ext uri="{FF2B5EF4-FFF2-40B4-BE49-F238E27FC236}">
                <a16:creationId xmlns:a16="http://schemas.microsoft.com/office/drawing/2014/main" id="{BF8DAC86-BCCF-93D2-5934-B40C814CC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6822" y="2616314"/>
            <a:ext cx="1334945" cy="215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3333CC"/>
                </a:solidFill>
                <a:cs typeface="Helvetica"/>
              </a:rPr>
              <a:t>Flight Results</a:t>
            </a:r>
          </a:p>
        </p:txBody>
      </p:sp>
      <p:sp>
        <p:nvSpPr>
          <p:cNvPr id="188" name="Isosceles Triangle 94">
            <a:extLst>
              <a:ext uri="{FF2B5EF4-FFF2-40B4-BE49-F238E27FC236}">
                <a16:creationId xmlns:a16="http://schemas.microsoft.com/office/drawing/2014/main" id="{EBB41DA1-13B7-303C-7D18-C4316BC3DEC4}"/>
              </a:ext>
            </a:extLst>
          </p:cNvPr>
          <p:cNvSpPr/>
          <p:nvPr/>
        </p:nvSpPr>
        <p:spPr bwMode="auto">
          <a:xfrm rot="10800000">
            <a:off x="3780166" y="3449952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9" name="Isosceles Triangle 94">
            <a:extLst>
              <a:ext uri="{FF2B5EF4-FFF2-40B4-BE49-F238E27FC236}">
                <a16:creationId xmlns:a16="http://schemas.microsoft.com/office/drawing/2014/main" id="{E5F2BD03-1255-0C61-6DC4-7F161C4CF820}"/>
              </a:ext>
            </a:extLst>
          </p:cNvPr>
          <p:cNvSpPr/>
          <p:nvPr/>
        </p:nvSpPr>
        <p:spPr bwMode="auto">
          <a:xfrm rot="10800000">
            <a:off x="5194021" y="3473837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0" name="Isosceles Triangle 94">
            <a:extLst>
              <a:ext uri="{FF2B5EF4-FFF2-40B4-BE49-F238E27FC236}">
                <a16:creationId xmlns:a16="http://schemas.microsoft.com/office/drawing/2014/main" id="{0F7B5436-EEBB-8586-AC2C-9D9C3BAEC52D}"/>
              </a:ext>
            </a:extLst>
          </p:cNvPr>
          <p:cNvSpPr/>
          <p:nvPr/>
        </p:nvSpPr>
        <p:spPr bwMode="auto">
          <a:xfrm rot="10800000">
            <a:off x="9340144" y="2871286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1" name="Isosceles Triangle 94">
            <a:extLst>
              <a:ext uri="{FF2B5EF4-FFF2-40B4-BE49-F238E27FC236}">
                <a16:creationId xmlns:a16="http://schemas.microsoft.com/office/drawing/2014/main" id="{63944249-C08E-5F20-A1F5-5DF17EB0D55F}"/>
              </a:ext>
            </a:extLst>
          </p:cNvPr>
          <p:cNvSpPr/>
          <p:nvPr/>
        </p:nvSpPr>
        <p:spPr bwMode="auto">
          <a:xfrm rot="10800000">
            <a:off x="6951400" y="2914483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3" name="Isosceles Triangle 94">
            <a:extLst>
              <a:ext uri="{FF2B5EF4-FFF2-40B4-BE49-F238E27FC236}">
                <a16:creationId xmlns:a16="http://schemas.microsoft.com/office/drawing/2014/main" id="{24CB4B4D-913E-31F2-D34F-6D1C93A6EE71}"/>
              </a:ext>
            </a:extLst>
          </p:cNvPr>
          <p:cNvSpPr/>
          <p:nvPr/>
        </p:nvSpPr>
        <p:spPr bwMode="auto">
          <a:xfrm rot="10800000">
            <a:off x="9217754" y="3522228"/>
            <a:ext cx="150483" cy="15544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4" name="Isosceles Triangle 94">
            <a:extLst>
              <a:ext uri="{FF2B5EF4-FFF2-40B4-BE49-F238E27FC236}">
                <a16:creationId xmlns:a16="http://schemas.microsoft.com/office/drawing/2014/main" id="{A7DBDAF1-F64A-9D4A-B03D-1B14C21A8365}"/>
              </a:ext>
            </a:extLst>
          </p:cNvPr>
          <p:cNvSpPr/>
          <p:nvPr/>
        </p:nvSpPr>
        <p:spPr bwMode="auto">
          <a:xfrm rot="10800000">
            <a:off x="9635156" y="3502076"/>
            <a:ext cx="150483" cy="155448"/>
          </a:xfrm>
          <a:prstGeom prst="pentagon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srgbClr val="00B050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6" name="Isosceles Triangle 94">
            <a:extLst>
              <a:ext uri="{FF2B5EF4-FFF2-40B4-BE49-F238E27FC236}">
                <a16:creationId xmlns:a16="http://schemas.microsoft.com/office/drawing/2014/main" id="{4B22C86E-D4CF-ABFC-3D4F-B49E32C47BD5}"/>
              </a:ext>
            </a:extLst>
          </p:cNvPr>
          <p:cNvSpPr/>
          <p:nvPr/>
        </p:nvSpPr>
        <p:spPr bwMode="auto">
          <a:xfrm rot="10800000">
            <a:off x="10004936" y="2882885"/>
            <a:ext cx="197265" cy="206598"/>
          </a:xfrm>
          <a:prstGeom prst="diamond">
            <a:avLst/>
          </a:prstGeom>
          <a:solidFill>
            <a:srgbClr val="00BE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 b="1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" name="Isosceles Triangle 94">
            <a:extLst>
              <a:ext uri="{FF2B5EF4-FFF2-40B4-BE49-F238E27FC236}">
                <a16:creationId xmlns:a16="http://schemas.microsoft.com/office/drawing/2014/main" id="{E5FA597B-A2CD-6742-12DF-4E96BBF63F46}"/>
              </a:ext>
            </a:extLst>
          </p:cNvPr>
          <p:cNvSpPr/>
          <p:nvPr/>
        </p:nvSpPr>
        <p:spPr bwMode="auto">
          <a:xfrm rot="10800000">
            <a:off x="10610134" y="4734974"/>
            <a:ext cx="171865" cy="206598"/>
          </a:xfrm>
          <a:prstGeom prst="diamond">
            <a:avLst/>
          </a:prstGeom>
          <a:solidFill>
            <a:schemeClr val="accent6"/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98" name="Isosceles Triangle 94">
            <a:extLst>
              <a:ext uri="{FF2B5EF4-FFF2-40B4-BE49-F238E27FC236}">
                <a16:creationId xmlns:a16="http://schemas.microsoft.com/office/drawing/2014/main" id="{DF2F3108-9338-1CE7-0338-08EC84D3FAD1}"/>
              </a:ext>
            </a:extLst>
          </p:cNvPr>
          <p:cNvSpPr/>
          <p:nvPr/>
        </p:nvSpPr>
        <p:spPr bwMode="auto">
          <a:xfrm rot="10800000">
            <a:off x="10825304" y="2290276"/>
            <a:ext cx="150483" cy="155448"/>
          </a:xfrm>
          <a:prstGeom prst="pentagon">
            <a:avLst/>
          </a:prstGeom>
          <a:solidFill>
            <a:schemeClr val="accent5">
              <a:lumMod val="60000"/>
              <a:lumOff val="40000"/>
            </a:schemeClr>
          </a:solidFill>
          <a:ln w="28575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C8032352-A236-47D4-30CA-666D44D864A8}"/>
              </a:ext>
            </a:extLst>
          </p:cNvPr>
          <p:cNvSpPr/>
          <p:nvPr/>
        </p:nvSpPr>
        <p:spPr>
          <a:xfrm rot="10800000">
            <a:off x="11692082" y="4099757"/>
            <a:ext cx="214978" cy="180635"/>
          </a:xfrm>
          <a:prstGeom prst="triangle">
            <a:avLst/>
          </a:prstGeom>
          <a:solidFill>
            <a:srgbClr val="ED7D31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99" name="Isosceles Triangle 94">
            <a:extLst>
              <a:ext uri="{FF2B5EF4-FFF2-40B4-BE49-F238E27FC236}">
                <a16:creationId xmlns:a16="http://schemas.microsoft.com/office/drawing/2014/main" id="{324762D9-E110-E5D5-44F2-D4EE0F6BA396}"/>
              </a:ext>
            </a:extLst>
          </p:cNvPr>
          <p:cNvSpPr/>
          <p:nvPr/>
        </p:nvSpPr>
        <p:spPr bwMode="auto">
          <a:xfrm rot="10800000">
            <a:off x="10825304" y="2915241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00" name="Isosceles Triangle 199">
            <a:extLst>
              <a:ext uri="{FF2B5EF4-FFF2-40B4-BE49-F238E27FC236}">
                <a16:creationId xmlns:a16="http://schemas.microsoft.com/office/drawing/2014/main" id="{C9598151-FD24-BF88-91D2-6D3A1F6081D9}"/>
              </a:ext>
            </a:extLst>
          </p:cNvPr>
          <p:cNvSpPr/>
          <p:nvPr/>
        </p:nvSpPr>
        <p:spPr>
          <a:xfrm rot="10800000">
            <a:off x="11620504" y="2832630"/>
            <a:ext cx="214978" cy="180635"/>
          </a:xfrm>
          <a:prstGeom prst="triangl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8" name="Isosceles Triangle 94">
            <a:extLst>
              <a:ext uri="{FF2B5EF4-FFF2-40B4-BE49-F238E27FC236}">
                <a16:creationId xmlns:a16="http://schemas.microsoft.com/office/drawing/2014/main" id="{6925B866-B78B-486E-534B-ADF436D4CFCD}"/>
              </a:ext>
            </a:extLst>
          </p:cNvPr>
          <p:cNvSpPr/>
          <p:nvPr/>
        </p:nvSpPr>
        <p:spPr bwMode="auto">
          <a:xfrm rot="10800000">
            <a:off x="2049403" y="3482767"/>
            <a:ext cx="150483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9436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12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36904"/>
            <a:ext cx="10477500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Accomplishments: CO</a:t>
            </a:r>
            <a:r>
              <a:rPr lang="en-US" sz="3200" b="1" baseline="-2500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Based Manufacturing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154746"/>
            <a:ext cx="8126833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Design Review held February 16, 2023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Requirements baselined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Test and Verification Matrix baselined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Bioreactor Bag design is finalized and build procedure verified; Bags are in production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Maximum design pressure and leak testing complete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biocompatibility testing complete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Platform Test Plan Draft complete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Platform build 90% complete – waiting on final configuration of filters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Two simple carbon feedstock media formulations developed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End to End test is planned for October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/>
              <a:t>Paper accepted in Nature Journal </a:t>
            </a:r>
            <a:r>
              <a:rPr lang="en-US" sz="2000" dirty="0" err="1"/>
              <a:t>npj</a:t>
            </a:r>
            <a:r>
              <a:rPr lang="en-US" sz="2000" dirty="0"/>
              <a:t> Microgravity -</a:t>
            </a:r>
            <a:r>
              <a:rPr lang="en-US" sz="2400" i="1" dirty="0"/>
              <a:t>“</a:t>
            </a:r>
            <a:r>
              <a:rPr lang="en-US" sz="1800" i="1" dirty="0"/>
              <a:t>Theoretical design of a space bioprocessing system to produce recombinant proteins.” </a:t>
            </a:r>
            <a:r>
              <a:rPr lang="en-US" sz="2000" dirty="0">
                <a:cs typeface="Arial" panose="020B0604020202020204" pitchFamily="34" charset="0"/>
              </a:rPr>
              <a:t> M. Soundararajan, et al.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pic>
        <p:nvPicPr>
          <p:cNvPr id="3" name="Picture 2" descr="C:\Users\mpaddock\AppData\Local\Microsoft\Windows\INetCache\Content.MSO\301BC765.tmp">
            <a:extLst>
              <a:ext uri="{FF2B5EF4-FFF2-40B4-BE49-F238E27FC236}">
                <a16:creationId xmlns:a16="http://schemas.microsoft.com/office/drawing/2014/main" id="{DF17750A-9653-6C44-4DC3-0AC7B0EB15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440" y="1154746"/>
            <a:ext cx="2488652" cy="295885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11">
            <a:extLst>
              <a:ext uri="{FF2B5EF4-FFF2-40B4-BE49-F238E27FC236}">
                <a16:creationId xmlns:a16="http://schemas.microsoft.com/office/drawing/2014/main" id="{36B2672A-3115-F5B9-309E-3771D88D35B9}"/>
              </a:ext>
            </a:extLst>
          </p:cNvPr>
          <p:cNvSpPr txBox="1"/>
          <p:nvPr/>
        </p:nvSpPr>
        <p:spPr>
          <a:xfrm>
            <a:off x="8267510" y="1554344"/>
            <a:ext cx="1269453" cy="484407"/>
          </a:xfrm>
          <a:prstGeom prst="rect">
            <a:avLst/>
          </a:prstGeom>
          <a:solidFill>
            <a:prstClr val="white"/>
          </a:solidFill>
          <a:ln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1200" i="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Platform Design Architecture for CO</a:t>
            </a:r>
            <a:r>
              <a:rPr lang="en-US" sz="1200" i="0" baseline="-2500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2</a:t>
            </a:r>
            <a:r>
              <a:rPr lang="en-US" sz="1200" i="0" dirty="0">
                <a:solidFill>
                  <a:srgbClr val="1F497D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-Based Manufacturing Bioprocessing System</a:t>
            </a:r>
            <a:endParaRPr lang="en-US" sz="1200" i="1" dirty="0">
              <a:solidFill>
                <a:srgbClr val="1F497D"/>
              </a:solidFill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C80D0A-DE42-A291-8A12-16A1B75AC27C}"/>
              </a:ext>
            </a:extLst>
          </p:cNvPr>
          <p:cNvSpPr txBox="1"/>
          <p:nvPr/>
        </p:nvSpPr>
        <p:spPr>
          <a:xfrm>
            <a:off x="8383201" y="4980490"/>
            <a:ext cx="115376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CO</a:t>
            </a:r>
            <a:r>
              <a:rPr kumimoji="0" lang="en-US" sz="1200" b="0" i="0" u="none" strike="noStrike" kern="0" cap="none" spc="0" normalizeH="0" baseline="-25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2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-Based Manufacturing platform 90% complete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10" name="Picture 9" descr="A picture containing indoor&#10;&#10;Description automatically generated">
            <a:extLst>
              <a:ext uri="{FF2B5EF4-FFF2-40B4-BE49-F238E27FC236}">
                <a16:creationId xmlns:a16="http://schemas.microsoft.com/office/drawing/2014/main" id="{3984AB9D-CD60-1A89-0CD4-D2A2C412AF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69" r="6636"/>
          <a:stretch/>
        </p:blipFill>
        <p:spPr>
          <a:xfrm rot="5400000">
            <a:off x="9535987" y="4287021"/>
            <a:ext cx="2642247" cy="235894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56D49B3-5A9E-9CED-3D23-8F9423E57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25" b="43816"/>
          <a:stretch/>
        </p:blipFill>
        <p:spPr bwMode="auto">
          <a:xfrm>
            <a:off x="6522140" y="5943599"/>
            <a:ext cx="3000081" cy="80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7783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ESM improvements likely: Bags, Dewatering/clearing filter and cell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lyser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proving to be reusable.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Simple lysis potential: New discoveries by CUBES team members reveal potential for Osmotic lysis – greatly simplifying release of intracellular products.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Genetic engineering of functional plastics research continues at CUBES II and other research teams.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13</a:t>
            </a:fld>
            <a:endParaRPr lang="uk-UA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02783D3-626F-BF5A-DF19-A91C8FD5C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00" y="0"/>
            <a:ext cx="10071100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Accomplishments: CO</a:t>
            </a:r>
            <a:r>
              <a:rPr lang="en-US" sz="3200" b="1" baseline="-2500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Based Manufacturing </a:t>
            </a:r>
          </a:p>
        </p:txBody>
      </p:sp>
    </p:spTree>
    <p:extLst>
      <p:ext uri="{BB962C8B-B14F-4D97-AF65-F5344CB8AC3E}">
        <p14:creationId xmlns:p14="http://schemas.microsoft.com/office/powerpoint/2010/main" val="288316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9113" y="1774802"/>
          <a:ext cx="10708747" cy="4859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9821">
                  <a:extLst>
                    <a:ext uri="{9D8B030D-6E8A-4147-A177-3AD203B41FA5}">
                      <a16:colId xmlns:a16="http://schemas.microsoft.com/office/drawing/2014/main" val="2816554964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6241944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  <a:gridCol w="1529821">
                  <a:extLst>
                    <a:ext uri="{9D8B030D-6E8A-4147-A177-3AD203B41FA5}">
                      <a16:colId xmlns:a16="http://schemas.microsoft.com/office/drawing/2014/main" val="1893285987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707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339048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383656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FY19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grpSp>
        <p:nvGrpSpPr>
          <p:cNvPr id="266" name="Group 265"/>
          <p:cNvGrpSpPr/>
          <p:nvPr/>
        </p:nvGrpSpPr>
        <p:grpSpPr>
          <a:xfrm>
            <a:off x="1848741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570645" y="3667662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1935" y="1605792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9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01935" y="221350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8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1935" y="282937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7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01935" y="343754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6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01935" y="4048297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5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05193" y="466705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4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01AB09-8162-44F9-E967-A70E9C14C8E4}"/>
              </a:ext>
            </a:extLst>
          </p:cNvPr>
          <p:cNvSpPr txBox="1"/>
          <p:nvPr/>
        </p:nvSpPr>
        <p:spPr>
          <a:xfrm>
            <a:off x="816916" y="522390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3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2D1B27-8C3D-8261-A917-3E4FFE00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43" y="2193"/>
            <a:ext cx="10749742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</a:t>
            </a:r>
            <a:r>
              <a:rPr lang="en-US" sz="3200" b="1" baseline="-25000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</a:t>
            </a:r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-Based Manufacturing</a:t>
            </a:r>
            <a:br>
              <a:rPr lang="en-US" sz="28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8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Lifecycle Maturity/Milestone Schedule</a:t>
            </a:r>
          </a:p>
        </p:txBody>
      </p:sp>
      <p:sp>
        <p:nvSpPr>
          <p:cNvPr id="2" name="Isosceles Triangle 94">
            <a:extLst>
              <a:ext uri="{FF2B5EF4-FFF2-40B4-BE49-F238E27FC236}">
                <a16:creationId xmlns:a16="http://schemas.microsoft.com/office/drawing/2014/main" id="{1693CAFB-DE6F-0277-0139-4EA92D31A72F}"/>
              </a:ext>
            </a:extLst>
          </p:cNvPr>
          <p:cNvSpPr/>
          <p:nvPr/>
        </p:nvSpPr>
        <p:spPr bwMode="auto">
          <a:xfrm flipV="1">
            <a:off x="3863222" y="5391505"/>
            <a:ext cx="150483" cy="155448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5BD63F-B3E7-0102-521D-37A691636757}"/>
              </a:ext>
            </a:extLst>
          </p:cNvPr>
          <p:cNvCxnSpPr>
            <a:cxnSpLocks/>
          </p:cNvCxnSpPr>
          <p:nvPr/>
        </p:nvCxnSpPr>
        <p:spPr>
          <a:xfrm flipH="1">
            <a:off x="4013705" y="5462177"/>
            <a:ext cx="297231" cy="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C82B9B-90D3-7187-B334-36FE0D0B28E7}"/>
              </a:ext>
            </a:extLst>
          </p:cNvPr>
          <p:cNvCxnSpPr>
            <a:cxnSpLocks/>
          </p:cNvCxnSpPr>
          <p:nvPr/>
        </p:nvCxnSpPr>
        <p:spPr>
          <a:xfrm flipH="1" flipV="1">
            <a:off x="4310936" y="4774223"/>
            <a:ext cx="3640" cy="677554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E266E8-6D1B-47DB-813C-ED58E09821DE}"/>
              </a:ext>
            </a:extLst>
          </p:cNvPr>
          <p:cNvCxnSpPr>
            <a:cxnSpLocks/>
          </p:cNvCxnSpPr>
          <p:nvPr/>
        </p:nvCxnSpPr>
        <p:spPr>
          <a:xfrm flipH="1">
            <a:off x="4294688" y="4823263"/>
            <a:ext cx="6211509" cy="28462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D02E09-A873-CF24-2916-4AF0E81A5A7F}"/>
              </a:ext>
            </a:extLst>
          </p:cNvPr>
          <p:cNvCxnSpPr>
            <a:cxnSpLocks/>
          </p:cNvCxnSpPr>
          <p:nvPr/>
        </p:nvCxnSpPr>
        <p:spPr>
          <a:xfrm flipV="1">
            <a:off x="10495342" y="4226251"/>
            <a:ext cx="0" cy="625474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197">
            <a:extLst>
              <a:ext uri="{FF2B5EF4-FFF2-40B4-BE49-F238E27FC236}">
                <a16:creationId xmlns:a16="http://schemas.microsoft.com/office/drawing/2014/main" id="{CEAA70BB-EFF0-1D1A-081F-B63A8ED16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1743" y="4970917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Assembly</a:t>
            </a:r>
          </a:p>
        </p:txBody>
      </p:sp>
      <p:sp>
        <p:nvSpPr>
          <p:cNvPr id="16" name="Text Box 197">
            <a:extLst>
              <a:ext uri="{FF2B5EF4-FFF2-40B4-BE49-F238E27FC236}">
                <a16:creationId xmlns:a16="http://schemas.microsoft.com/office/drawing/2014/main" id="{E31CA6BE-55A0-6B56-C028-E0B532E18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7753" y="4384206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Gen 1 Test</a:t>
            </a:r>
          </a:p>
        </p:txBody>
      </p:sp>
      <p:sp>
        <p:nvSpPr>
          <p:cNvPr id="17" name="Isosceles Triangle 94">
            <a:extLst>
              <a:ext uri="{FF2B5EF4-FFF2-40B4-BE49-F238E27FC236}">
                <a16:creationId xmlns:a16="http://schemas.microsoft.com/office/drawing/2014/main" id="{C285CA15-6B59-57F8-63C8-89F83FF5E241}"/>
              </a:ext>
            </a:extLst>
          </p:cNvPr>
          <p:cNvSpPr/>
          <p:nvPr/>
        </p:nvSpPr>
        <p:spPr bwMode="auto">
          <a:xfrm flipV="1">
            <a:off x="4235694" y="4747016"/>
            <a:ext cx="150483" cy="155448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18" name="Text Box 197">
            <a:extLst>
              <a:ext uri="{FF2B5EF4-FFF2-40B4-BE49-F238E27FC236}">
                <a16:creationId xmlns:a16="http://schemas.microsoft.com/office/drawing/2014/main" id="{415163DD-0760-61EB-BA5C-DFF5D14A8F44}"/>
              </a:ext>
            </a:extLst>
          </p:cNvPr>
          <p:cNvSpPr txBox="1">
            <a:spLocks noChangeArrowheads="1"/>
          </p:cNvSpPr>
          <p:nvPr/>
        </p:nvSpPr>
        <p:spPr bwMode="auto">
          <a:xfrm rot="18161043">
            <a:off x="9904316" y="3509237"/>
            <a:ext cx="1203763" cy="342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Gen 2 Test</a:t>
            </a:r>
          </a:p>
        </p:txBody>
      </p:sp>
      <p:sp>
        <p:nvSpPr>
          <p:cNvPr id="19" name="Text Box 197">
            <a:extLst>
              <a:ext uri="{FF2B5EF4-FFF2-40B4-BE49-F238E27FC236}">
                <a16:creationId xmlns:a16="http://schemas.microsoft.com/office/drawing/2014/main" id="{4B24812C-E1FD-02A1-ED47-DE8F8A459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8637" y="4367848"/>
            <a:ext cx="1266363" cy="46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CO2-based manufacturing close out report</a:t>
            </a:r>
          </a:p>
        </p:txBody>
      </p:sp>
      <p:sp>
        <p:nvSpPr>
          <p:cNvPr id="20" name="Isosceles Triangle 94">
            <a:extLst>
              <a:ext uri="{FF2B5EF4-FFF2-40B4-BE49-F238E27FC236}">
                <a16:creationId xmlns:a16="http://schemas.microsoft.com/office/drawing/2014/main" id="{10F01681-42A6-EBEF-C15A-68772BE5FB85}"/>
              </a:ext>
            </a:extLst>
          </p:cNvPr>
          <p:cNvSpPr/>
          <p:nvPr/>
        </p:nvSpPr>
        <p:spPr bwMode="auto">
          <a:xfrm rot="10800000">
            <a:off x="10630063" y="4104800"/>
            <a:ext cx="197265" cy="206598"/>
          </a:xfrm>
          <a:prstGeom prst="diamond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1" name="Text Box 197">
            <a:extLst>
              <a:ext uri="{FF2B5EF4-FFF2-40B4-BE49-F238E27FC236}">
                <a16:creationId xmlns:a16="http://schemas.microsoft.com/office/drawing/2014/main" id="{CDB38D31-8335-7621-4CAA-C1E8379AB2ED}"/>
              </a:ext>
            </a:extLst>
          </p:cNvPr>
          <p:cNvSpPr txBox="1">
            <a:spLocks noChangeArrowheads="1"/>
          </p:cNvSpPr>
          <p:nvPr/>
        </p:nvSpPr>
        <p:spPr bwMode="auto">
          <a:xfrm rot="18187181">
            <a:off x="9573722" y="5181942"/>
            <a:ext cx="146275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Platform fab complete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54C340C1-C494-178B-2C5A-5104F522542D}"/>
              </a:ext>
            </a:extLst>
          </p:cNvPr>
          <p:cNvSpPr/>
          <p:nvPr/>
        </p:nvSpPr>
        <p:spPr>
          <a:xfrm rot="10800000">
            <a:off x="9334830" y="4697974"/>
            <a:ext cx="214978" cy="180635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Box 197">
            <a:extLst>
              <a:ext uri="{FF2B5EF4-FFF2-40B4-BE49-F238E27FC236}">
                <a16:creationId xmlns:a16="http://schemas.microsoft.com/office/drawing/2014/main" id="{CBBD97DE-8C1C-6B8C-642C-BE48DB72A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9334" y="4344410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cs typeface="Helvetica"/>
              </a:rPr>
              <a:t>Bioreactor Design Review</a:t>
            </a: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CB54E130-0C9F-5FC8-27A2-8F9AB5E797EF}"/>
              </a:ext>
            </a:extLst>
          </p:cNvPr>
          <p:cNvSpPr/>
          <p:nvPr/>
        </p:nvSpPr>
        <p:spPr>
          <a:xfrm rot="10800000">
            <a:off x="10359426" y="4117781"/>
            <a:ext cx="214978" cy="180635"/>
          </a:xfrm>
          <a:prstGeom prst="triangl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94">
            <a:extLst>
              <a:ext uri="{FF2B5EF4-FFF2-40B4-BE49-F238E27FC236}">
                <a16:creationId xmlns:a16="http://schemas.microsoft.com/office/drawing/2014/main" id="{9F02A25B-AB42-2CC5-6586-DE2488DA2029}"/>
              </a:ext>
            </a:extLst>
          </p:cNvPr>
          <p:cNvSpPr/>
          <p:nvPr/>
        </p:nvSpPr>
        <p:spPr bwMode="auto">
          <a:xfrm rot="10800000">
            <a:off x="9868650" y="4713574"/>
            <a:ext cx="197265" cy="206598"/>
          </a:xfrm>
          <a:prstGeom prst="diamond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6" name="Text Box 197">
            <a:extLst>
              <a:ext uri="{FF2B5EF4-FFF2-40B4-BE49-F238E27FC236}">
                <a16:creationId xmlns:a16="http://schemas.microsoft.com/office/drawing/2014/main" id="{CABC034B-CD1A-42DD-A5B5-9E773B11A227}"/>
              </a:ext>
            </a:extLst>
          </p:cNvPr>
          <p:cNvSpPr txBox="1">
            <a:spLocks noChangeArrowheads="1"/>
          </p:cNvSpPr>
          <p:nvPr/>
        </p:nvSpPr>
        <p:spPr bwMode="auto">
          <a:xfrm rot="18276510">
            <a:off x="9042483" y="5232639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7030A0"/>
                </a:solidFill>
                <a:cs typeface="Helvetica"/>
              </a:rPr>
              <a:t>Production strain ground test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159268A-C022-A171-FD59-80F01F969D1A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10444559" y="4204434"/>
            <a:ext cx="382769" cy="3665"/>
          </a:xfrm>
          <a:prstGeom prst="line">
            <a:avLst/>
          </a:prstGeom>
          <a:ln w="31750">
            <a:solidFill>
              <a:srgbClr val="7030A0"/>
            </a:solidFill>
            <a:headEnd type="non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94">
            <a:extLst>
              <a:ext uri="{FF2B5EF4-FFF2-40B4-BE49-F238E27FC236}">
                <a16:creationId xmlns:a16="http://schemas.microsoft.com/office/drawing/2014/main" id="{45FDD04F-AE45-8314-541F-DBC2F26070A9}"/>
              </a:ext>
            </a:extLst>
          </p:cNvPr>
          <p:cNvSpPr/>
          <p:nvPr/>
        </p:nvSpPr>
        <p:spPr bwMode="auto">
          <a:xfrm flipV="1">
            <a:off x="8606280" y="4713574"/>
            <a:ext cx="201910" cy="181625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r>
              <a:rPr lang="en-US" sz="900">
                <a:solidFill>
                  <a:prstClr val="black"/>
                </a:solidFill>
                <a:ea typeface="ＭＳ Ｐゴシック" pitchFamily="-108" charset="-128"/>
                <a:cs typeface="ＭＳ Ｐゴシック" pitchFamily="-108" charset="-128"/>
              </a:rPr>
              <a:t> </a:t>
            </a:r>
          </a:p>
        </p:txBody>
      </p:sp>
      <p:sp>
        <p:nvSpPr>
          <p:cNvPr id="29" name="Text Box 197">
            <a:extLst>
              <a:ext uri="{FF2B5EF4-FFF2-40B4-BE49-F238E27FC236}">
                <a16:creationId xmlns:a16="http://schemas.microsoft.com/office/drawing/2014/main" id="{FCB5E8EE-B37C-1AB5-86ED-1E875965A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7165" y="4939985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>
                <a:solidFill>
                  <a:srgbClr val="7030A0"/>
                </a:solidFill>
                <a:cs typeface="Helvetica"/>
              </a:rPr>
              <a:t>Bioreactor materials test</a:t>
            </a:r>
          </a:p>
        </p:txBody>
      </p:sp>
      <p:sp>
        <p:nvSpPr>
          <p:cNvPr id="30" name="Isosceles Triangle 94">
            <a:extLst>
              <a:ext uri="{FF2B5EF4-FFF2-40B4-BE49-F238E27FC236}">
                <a16:creationId xmlns:a16="http://schemas.microsoft.com/office/drawing/2014/main" id="{2EC38BF8-09B3-EE0B-A927-DDF7D18D9D89}"/>
              </a:ext>
            </a:extLst>
          </p:cNvPr>
          <p:cNvSpPr/>
          <p:nvPr/>
        </p:nvSpPr>
        <p:spPr bwMode="auto">
          <a:xfrm rot="10800000">
            <a:off x="10287905" y="4720159"/>
            <a:ext cx="197265" cy="206598"/>
          </a:xfrm>
          <a:prstGeom prst="diamond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E856390-9D2C-4B2C-2844-95B5F6DBC12B}"/>
              </a:ext>
            </a:extLst>
          </p:cNvPr>
          <p:cNvCxnSpPr>
            <a:cxnSpLocks/>
          </p:cNvCxnSpPr>
          <p:nvPr/>
        </p:nvCxnSpPr>
        <p:spPr>
          <a:xfrm>
            <a:off x="10218394" y="1753069"/>
            <a:ext cx="0" cy="42621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94">
            <a:extLst>
              <a:ext uri="{FF2B5EF4-FFF2-40B4-BE49-F238E27FC236}">
                <a16:creationId xmlns:a16="http://schemas.microsoft.com/office/drawing/2014/main" id="{C932ABDC-139D-DFAE-9321-E69A3E4C9480}"/>
              </a:ext>
            </a:extLst>
          </p:cNvPr>
          <p:cNvSpPr/>
          <p:nvPr/>
        </p:nvSpPr>
        <p:spPr bwMode="auto">
          <a:xfrm flipV="1">
            <a:off x="2635494" y="5902716"/>
            <a:ext cx="150483" cy="155448"/>
          </a:xfrm>
          <a:prstGeom prst="pentagon">
            <a:avLst/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eaLnBrk="0" hangingPunct="0">
              <a:defRPr/>
            </a:pPr>
            <a:endParaRPr lang="en-US" sz="900">
              <a:solidFill>
                <a:prstClr val="black"/>
              </a:solidFill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6" name="Text Box 197">
            <a:extLst>
              <a:ext uri="{FF2B5EF4-FFF2-40B4-BE49-F238E27FC236}">
                <a16:creationId xmlns:a16="http://schemas.microsoft.com/office/drawing/2014/main" id="{BB686889-2F46-CEC1-21F4-35A180272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450" y="5620706"/>
            <a:ext cx="1266363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6" rIns="91432" bIns="45716" anchor="b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en-US" sz="1000" b="1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CO</a:t>
            </a:r>
            <a:r>
              <a:rPr lang="en-US" sz="1000" b="1" baseline="-25000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2</a:t>
            </a:r>
            <a:r>
              <a:rPr lang="en-US" sz="1000" b="1" dirty="0">
                <a:solidFill>
                  <a:srgbClr val="7030A0"/>
                </a:solidFill>
                <a:latin typeface="Arial"/>
                <a:ea typeface="MS PGothic"/>
                <a:cs typeface="Helvetica"/>
              </a:rPr>
              <a:t> Prototype concept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153E956-18A3-87F4-16CD-7EA6F3D7ACF8}"/>
              </a:ext>
            </a:extLst>
          </p:cNvPr>
          <p:cNvCxnSpPr>
            <a:cxnSpLocks/>
          </p:cNvCxnSpPr>
          <p:nvPr/>
        </p:nvCxnSpPr>
        <p:spPr>
          <a:xfrm flipV="1">
            <a:off x="3951601" y="5426404"/>
            <a:ext cx="0" cy="62005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636A07B-0FA4-2F47-9513-37DB3ED31D74}"/>
              </a:ext>
            </a:extLst>
          </p:cNvPr>
          <p:cNvCxnSpPr>
            <a:cxnSpLocks/>
          </p:cNvCxnSpPr>
          <p:nvPr/>
        </p:nvCxnSpPr>
        <p:spPr>
          <a:xfrm flipH="1">
            <a:off x="2760577" y="6046454"/>
            <a:ext cx="1189840" cy="9800"/>
          </a:xfrm>
          <a:prstGeom prst="line">
            <a:avLst/>
          </a:prstGeom>
          <a:ln w="31750">
            <a:solidFill>
              <a:srgbClr val="703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5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007" y="30283"/>
            <a:ext cx="7737985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 Assessment Summary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786771"/>
              </p:ext>
            </p:extLst>
          </p:nvPr>
        </p:nvGraphicFramePr>
        <p:xfrm>
          <a:off x="502846" y="1528080"/>
          <a:ext cx="11140514" cy="348291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59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Year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-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E00"/>
                        </a:gs>
                        <a:gs pos="50000">
                          <a:srgbClr val="00BE00">
                            <a:tint val="44500"/>
                            <a:satMod val="160000"/>
                          </a:srgbClr>
                        </a:gs>
                        <a:gs pos="100000">
                          <a:srgbClr val="FFFF00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–Procurement delays impacted CO2 based manufacturing, and Covid delays on </a:t>
                      </a:r>
                      <a:r>
                        <a:rPr lang="en-US" sz="1600" b="0" i="0" u="none" strike="noStrike" baseline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BioNutrients</a:t>
                      </a:r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led to delays in developing BN-3.  Decision memo approval of schedule extension in place,  pending approval of updated PP and Control Board.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- 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853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44159" y="1046248"/>
            <a:ext cx="11852031" cy="499989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0"/>
              <a:buChar char="Ø"/>
            </a:pPr>
            <a:r>
              <a:rPr lang="en-US" sz="2400" b="1" dirty="0">
                <a:ea typeface="+mn-lt"/>
                <a:cs typeface="+mn-lt"/>
              </a:rPr>
              <a:t>Mission Transition/Infusion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sz="1800" dirty="0">
                <a:ea typeface="+mn-lt"/>
                <a:cs typeface="+mn-lt"/>
              </a:rPr>
              <a:t>ESMD Mars Campaign Office (Exploration Capabilities Tech Maturation Program) is our target NASA customer. </a:t>
            </a:r>
          </a:p>
          <a:p>
            <a:pPr lvl="1">
              <a:buFont typeface="Calibri" panose="020F0502020204030204" pitchFamily="34" charset="0"/>
              <a:buChar char="―"/>
            </a:pPr>
            <a:r>
              <a:rPr lang="en-US" sz="1400" dirty="0">
                <a:ea typeface="+mn-lt"/>
                <a:cs typeface="+mn-lt"/>
              </a:rPr>
              <a:t>MCO partially funded FY 23 </a:t>
            </a:r>
            <a:r>
              <a:rPr lang="en-US" sz="1400" dirty="0" err="1">
                <a:ea typeface="+mn-lt"/>
                <a:cs typeface="+mn-lt"/>
              </a:rPr>
              <a:t>BioNutrients</a:t>
            </a:r>
            <a:r>
              <a:rPr lang="en-US" sz="1400" dirty="0">
                <a:ea typeface="+mn-lt"/>
                <a:cs typeface="+mn-lt"/>
              </a:rPr>
              <a:t> flight experiments , provided guidance on advancing </a:t>
            </a:r>
            <a:r>
              <a:rPr lang="en-US" sz="1400" dirty="0" err="1">
                <a:ea typeface="+mn-lt"/>
                <a:cs typeface="+mn-lt"/>
              </a:rPr>
              <a:t>BioNutrients</a:t>
            </a:r>
            <a:r>
              <a:rPr lang="en-US" sz="1400" dirty="0">
                <a:ea typeface="+mn-lt"/>
                <a:cs typeface="+mn-lt"/>
              </a:rPr>
              <a:t>  TRL/HRL</a:t>
            </a:r>
            <a:endParaRPr lang="en-US" sz="1000"/>
          </a:p>
          <a:p>
            <a:pPr>
              <a:buFont typeface="Arial" panose="05000000000000000000" pitchFamily="2" charset="2"/>
              <a:buChar char="•"/>
            </a:pPr>
            <a:r>
              <a:rPr lang="en-US" sz="1800" dirty="0" err="1">
                <a:ea typeface="+mn-lt"/>
                <a:cs typeface="+mn-lt"/>
              </a:rPr>
              <a:t>BioNutrients</a:t>
            </a:r>
            <a:r>
              <a:rPr lang="en-US" sz="1800" dirty="0">
                <a:ea typeface="+mn-lt"/>
                <a:cs typeface="+mn-lt"/>
              </a:rPr>
              <a:t> work is aligned with HRP goals addressing food, nutrition, and pharmaceutical shelf-life limitations in future long-duration missions.</a:t>
            </a:r>
            <a:endParaRPr lang="en-US" sz="1800" dirty="0"/>
          </a:p>
          <a:p>
            <a:pPr lvl="1"/>
            <a:r>
              <a:rPr lang="en-US" sz="1400" dirty="0">
                <a:ea typeface="+mn-lt"/>
                <a:cs typeface="+mn-lt"/>
              </a:rPr>
              <a:t>Currently on Food Systems Roadmap – providing status with lead G. Douglas</a:t>
            </a:r>
            <a:endParaRPr lang="en-US" sz="1400" dirty="0"/>
          </a:p>
          <a:p>
            <a:pPr lvl="1"/>
            <a:r>
              <a:rPr lang="en-US" sz="1400" dirty="0">
                <a:ea typeface="+mn-lt"/>
                <a:cs typeface="+mn-lt"/>
              </a:rPr>
              <a:t>Ensuring safe consumption in flight, and human ground testing of products are required for infusion. 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 sz="1800" dirty="0" err="1">
                <a:ea typeface="+mn-lt"/>
                <a:cs typeface="+mn-lt"/>
              </a:rPr>
              <a:t>BioNutrients</a:t>
            </a:r>
            <a:r>
              <a:rPr lang="en-US" sz="1800" dirty="0">
                <a:ea typeface="+mn-lt"/>
                <a:cs typeface="+mn-lt"/>
              </a:rPr>
              <a:t> and CO</a:t>
            </a:r>
            <a:r>
              <a:rPr lang="en-US" sz="1800" baseline="-25000" dirty="0">
                <a:ea typeface="+mn-lt"/>
                <a:cs typeface="+mn-lt"/>
              </a:rPr>
              <a:t>2</a:t>
            </a:r>
            <a:r>
              <a:rPr lang="en-US" sz="1800" dirty="0">
                <a:ea typeface="+mn-lt"/>
                <a:cs typeface="+mn-lt"/>
              </a:rPr>
              <a:t>-Based Manufacturing technologies support future long duration missions where product shelf-life issues pose significant risk, as well as providing scaled commodity products via ISRU </a:t>
            </a:r>
            <a:endParaRPr lang="en-US" sz="1800" dirty="0"/>
          </a:p>
          <a:p>
            <a:pPr lvl="1"/>
            <a:r>
              <a:rPr lang="en-US" sz="1400" dirty="0">
                <a:ea typeface="+mn-lt"/>
                <a:cs typeface="+mn-lt"/>
              </a:rPr>
              <a:t>Mars surface missions and other low/no resupply flight/surface missions are key infusion targets.</a:t>
            </a:r>
            <a:endParaRPr lang="en-US" sz="1400" dirty="0">
              <a:cs typeface="Calibri"/>
            </a:endParaRPr>
          </a:p>
          <a:p>
            <a:pPr lvl="1"/>
            <a:r>
              <a:rPr lang="en-US" sz="1400" dirty="0">
                <a:ea typeface="+mn-lt"/>
                <a:cs typeface="+mn-lt"/>
              </a:rPr>
              <a:t>Investigating use-case scenarios and infusion with ISRU and In-Space Manufacturing programs.</a:t>
            </a:r>
          </a:p>
          <a:p>
            <a:pPr>
              <a:buFont typeface="Wingdings" charset="0"/>
              <a:buChar char="Ø"/>
            </a:pPr>
            <a:r>
              <a:rPr lang="en-US" sz="2400" b="1" dirty="0">
                <a:ea typeface="+mn-lt"/>
                <a:cs typeface="+mn-lt"/>
              </a:rPr>
              <a:t>Partnerships &amp; Commercial Transition</a:t>
            </a:r>
            <a:endParaRPr lang="en-US" sz="2400" dirty="0"/>
          </a:p>
          <a:p>
            <a:pPr>
              <a:buFont typeface="Arial" panose="05000000000000000000" pitchFamily="2" charset="2"/>
              <a:buChar char="•"/>
            </a:pPr>
            <a:r>
              <a:rPr lang="en-US" sz="1400" dirty="0">
                <a:ea typeface="+mn-lt"/>
                <a:cs typeface="+mn-lt"/>
              </a:rPr>
              <a:t>We are reviewing the </a:t>
            </a:r>
            <a:r>
              <a:rPr lang="en-US" sz="1400" dirty="0" err="1">
                <a:ea typeface="+mn-lt"/>
                <a:cs typeface="+mn-lt"/>
              </a:rPr>
              <a:t>SynBio</a:t>
            </a:r>
            <a:r>
              <a:rPr lang="en-US" sz="1400" dirty="0">
                <a:ea typeface="+mn-lt"/>
                <a:cs typeface="+mn-lt"/>
              </a:rPr>
              <a:t> created organisms and bioreactors with NASA Ames Technology Transfer office to determine potential for commercial infusion. 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 sz="1400" dirty="0">
                <a:ea typeface="+mn-lt"/>
                <a:cs typeface="+mn-lt"/>
              </a:rPr>
              <a:t>We are pursuing commercial partnership with NASA CO</a:t>
            </a:r>
            <a:r>
              <a:rPr lang="en-US" sz="1400" baseline="-25000" dirty="0">
                <a:ea typeface="+mn-lt"/>
                <a:cs typeface="+mn-lt"/>
              </a:rPr>
              <a:t>2</a:t>
            </a:r>
            <a:r>
              <a:rPr lang="en-US" sz="1400" dirty="0">
                <a:ea typeface="+mn-lt"/>
                <a:cs typeface="+mn-lt"/>
              </a:rPr>
              <a:t> Conversion Centennial Challenge winner for use of CO</a:t>
            </a:r>
            <a:r>
              <a:rPr lang="en-US" sz="1400" baseline="-25000" dirty="0">
                <a:ea typeface="+mn-lt"/>
                <a:cs typeface="+mn-lt"/>
              </a:rPr>
              <a:t>2</a:t>
            </a:r>
            <a:r>
              <a:rPr lang="en-US" sz="1400" dirty="0">
                <a:ea typeface="+mn-lt"/>
                <a:cs typeface="+mn-lt"/>
              </a:rPr>
              <a:t>-derived microbial feedstocks.</a:t>
            </a:r>
            <a:endParaRPr lang="en-US" sz="1400" dirty="0"/>
          </a:p>
          <a:p>
            <a:pPr>
              <a:buFont typeface="Arial" panose="05000000000000000000" pitchFamily="2" charset="2"/>
              <a:buChar char="•"/>
            </a:pPr>
            <a:r>
              <a:rPr lang="en-US" sz="1400" dirty="0">
                <a:ea typeface="+mn-lt"/>
                <a:cs typeface="+mn-lt"/>
              </a:rPr>
              <a:t>Working with commercial entities to leverage specific expertise areas; Includes ATUM, Claremont BioSolutions, </a:t>
            </a:r>
            <a:r>
              <a:rPr lang="en-US" sz="1400" dirty="0" err="1">
                <a:ea typeface="+mn-lt"/>
                <a:cs typeface="+mn-lt"/>
              </a:rPr>
              <a:t>ThermoFisher</a:t>
            </a:r>
            <a:r>
              <a:rPr lang="en-US" sz="1400" dirty="0">
                <a:ea typeface="+mn-lt"/>
                <a:cs typeface="+mn-lt"/>
              </a:rPr>
              <a:t> , </a:t>
            </a:r>
            <a:r>
              <a:rPr lang="en-US" sz="1400" dirty="0" err="1">
                <a:ea typeface="+mn-lt"/>
                <a:cs typeface="+mn-lt"/>
              </a:rPr>
              <a:t>Cytiva</a:t>
            </a:r>
            <a:r>
              <a:rPr lang="en-US" sz="1400" dirty="0">
                <a:ea typeface="+mn-lt"/>
                <a:cs typeface="+mn-lt"/>
              </a:rPr>
              <a:t>, Instant Systems.</a:t>
            </a:r>
            <a:endParaRPr lang="en-US" sz="1400" dirty="0"/>
          </a:p>
          <a:p>
            <a:pPr>
              <a:buFont typeface="Arial" panose="05000000000000000000" pitchFamily="2" charset="2"/>
              <a:buChar char="•"/>
            </a:pPr>
            <a:r>
              <a:rPr lang="en-US" sz="1400" dirty="0">
                <a:ea typeface="+mn-lt"/>
                <a:cs typeface="+mn-lt"/>
              </a:rPr>
              <a:t>Completed cooperative agreement with </a:t>
            </a:r>
            <a:r>
              <a:rPr lang="en-US" sz="1400" dirty="0" err="1">
                <a:ea typeface="+mn-lt"/>
                <a:cs typeface="+mn-lt"/>
              </a:rPr>
              <a:t>Kanan</a:t>
            </a:r>
            <a:r>
              <a:rPr lang="en-US" sz="1400" dirty="0">
                <a:ea typeface="+mn-lt"/>
                <a:cs typeface="+mn-lt"/>
              </a:rPr>
              <a:t> Lab at Stanford University for high-efficiency electrochemical acetate production capability to enable CO</a:t>
            </a:r>
            <a:r>
              <a:rPr lang="en-US" sz="1400" baseline="-25000" dirty="0">
                <a:ea typeface="+mn-lt"/>
                <a:cs typeface="+mn-lt"/>
              </a:rPr>
              <a:t>2</a:t>
            </a:r>
            <a:r>
              <a:rPr lang="en-US" sz="1400" dirty="0">
                <a:ea typeface="+mn-lt"/>
                <a:cs typeface="+mn-lt"/>
              </a:rPr>
              <a:t> conversion to viable microbial substrates.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NASA SMD: Results from genomic analysis of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5-year shelf-life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study of microbes on the ISS will be shared with the Space Biology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GeneLab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data depository to contribute to knowledge of microbial responses to ambient storage on the ISS.  BN-1 yeast to be used in SMD LEIA </a:t>
            </a:r>
            <a:r>
              <a:rPr lang="en-US" sz="12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rPr>
              <a:t>(Lunar Explorer Instrument for Space Biology Applications)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award. </a:t>
            </a:r>
          </a:p>
          <a:p>
            <a:pPr>
              <a:buFont typeface="Arial" panose="05000000000000000000" pitchFamily="2" charset="2"/>
              <a:buChar char="•"/>
            </a:pPr>
            <a:endParaRPr lang="en-US" sz="1400" dirty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>
              <a:latin typeface="Arial"/>
              <a:ea typeface="ＭＳ Ｐゴシック"/>
              <a:cs typeface="Arial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16</a:t>
            </a:fld>
            <a:endParaRPr lang="uk-UA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A8EB1F0-F86F-67AE-C3FA-2281FA05AE81}"/>
              </a:ext>
            </a:extLst>
          </p:cNvPr>
          <p:cNvSpPr txBox="1">
            <a:spLocks/>
          </p:cNvSpPr>
          <p:nvPr/>
        </p:nvSpPr>
        <p:spPr>
          <a:xfrm>
            <a:off x="767941" y="27828"/>
            <a:ext cx="9866993" cy="1066800"/>
          </a:xfrm>
          <a:prstGeom prst="rect">
            <a:avLst/>
          </a:prstGeom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400" kern="1200" baseline="0">
                <a:solidFill>
                  <a:schemeClr val="bg1"/>
                </a:solidFill>
                <a:latin typeface="Arial Bold" charset="0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Plans Forward and Transition / Infusion Plan </a:t>
            </a:r>
          </a:p>
        </p:txBody>
      </p:sp>
    </p:spTree>
    <p:extLst>
      <p:ext uri="{BB962C8B-B14F-4D97-AF65-F5344CB8AC3E}">
        <p14:creationId xmlns:p14="http://schemas.microsoft.com/office/powerpoint/2010/main" val="2396087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037316" y="173066"/>
            <a:ext cx="6117369" cy="720668"/>
          </a:xfrm>
        </p:spPr>
        <p:txBody>
          <a:bodyPr>
            <a:normAutofit/>
          </a:bodyPr>
          <a:lstStyle/>
          <a:p>
            <a:pPr algn="ctr"/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Education/Public Outreach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20993" y="1704993"/>
            <a:ext cx="7156107" cy="492440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 err="1">
                <a:ea typeface="ＭＳ Ｐゴシック"/>
              </a:rPr>
              <a:t>BioNutrients</a:t>
            </a:r>
            <a:r>
              <a:rPr lang="en-US" sz="1600" dirty="0">
                <a:ea typeface="ＭＳ Ｐゴシック"/>
              </a:rPr>
              <a:t> flight experiment updates are provided at </a:t>
            </a:r>
            <a:r>
              <a:rPr lang="en-US" sz="1400" dirty="0">
                <a:ea typeface="+mn-lt"/>
                <a:cs typeface="+mn-lt"/>
                <a:hlinkClick r:id="rId3"/>
              </a:rPr>
              <a:t>https://www.nasa.gov/ames/bionutrients</a:t>
            </a:r>
            <a:endParaRPr lang="en-US" sz="1400" dirty="0">
              <a:ea typeface="ＭＳ Ｐゴシック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ＭＳ Ｐゴシック"/>
              </a:rPr>
              <a:t>The Space Station Research Explorer provided updates on BN-1, -2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200" dirty="0">
                <a:ea typeface="ＭＳ Ｐゴシック"/>
              </a:rPr>
              <a:t> </a:t>
            </a:r>
            <a:r>
              <a:rPr lang="en-US" sz="1000" dirty="0">
                <a:ea typeface="ＭＳ Ｐゴシック"/>
                <a:cs typeface="Calibri"/>
                <a:hlinkClick r:id="rId4"/>
              </a:rPr>
              <a:t>https</a:t>
            </a:r>
            <a:r>
              <a:rPr lang="en-US" sz="1000" dirty="0">
                <a:ea typeface="+mn-lt"/>
                <a:cs typeface="+mn-lt"/>
                <a:hlinkClick r:id="rId4"/>
              </a:rPr>
              <a:t>://www.nasa.gov/mission_pages/station/research/experiments/explorer/Investigation.html?#id=8521</a:t>
            </a:r>
            <a:endParaRPr lang="en-US" sz="1000" dirty="0">
              <a:ea typeface="ＭＳ Ｐゴシック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ＭＳ Ｐゴシック"/>
              </a:rPr>
              <a:t>The first BN-2 on-orbit run was featured in the Space Station highlights for the week of January 2, 2023. </a:t>
            </a:r>
            <a:r>
              <a:rPr lang="en-US" sz="1600" dirty="0">
                <a:ea typeface="ＭＳ Ｐゴシック"/>
                <a:cs typeface="+mn-lt"/>
              </a:rPr>
              <a:t>   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200" dirty="0">
                <a:ea typeface="ＭＳ Ｐゴシック"/>
                <a:cs typeface="+mn-lt"/>
              </a:rPr>
              <a:t> </a:t>
            </a:r>
            <a:r>
              <a:rPr lang="en-US" sz="1000" dirty="0">
                <a:ea typeface="+mn-lt"/>
                <a:cs typeface="+mn-lt"/>
                <a:hlinkClick r:id="rId5"/>
              </a:rPr>
              <a:t>https://www.nasa.gov/mission_pages/station/research/news/space-station-science-highlights-02jan23</a:t>
            </a:r>
            <a:endParaRPr lang="en-US" sz="1000" dirty="0">
              <a:ea typeface="+mn-lt"/>
              <a:cs typeface="+mn-lt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+mn-lt"/>
                <a:cs typeface="+mn-lt"/>
              </a:rPr>
              <a:t>BN-2 run featured on Twitter </a:t>
            </a:r>
            <a:r>
              <a:rPr lang="en-US" sz="1000" dirty="0">
                <a:hlinkClick r:id="rId6"/>
              </a:rPr>
              <a:t>ISS Research on X: "</a:t>
            </a:r>
            <a:r>
              <a:rPr lang="en-US" sz="1000" dirty="0" err="1">
                <a:hlinkClick r:id="rId6"/>
              </a:rPr>
              <a:t>Bantha</a:t>
            </a:r>
            <a:r>
              <a:rPr lang="en-US" sz="1000" dirty="0">
                <a:hlinkClick r:id="rId6"/>
              </a:rPr>
              <a:t> milk on @Space_Station? #StarWarsDay Actually, BioNutrients-2 is testing an on-demand production system for key nutrients from yogurt during long-duration missions. The blue color is a pH indicator that allows researchers to quickly visualize the progress of these samples. https://t.co/YSw7LPXEAS" / X (twitter.com)</a:t>
            </a:r>
            <a:endParaRPr lang="en-US" sz="1400" dirty="0">
              <a:ea typeface="ＭＳ Ｐゴシック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ＭＳ Ｐゴシック"/>
                <a:cs typeface="Calibri"/>
              </a:rPr>
              <a:t>The fifth BN-1 on-orbit run was also highlighted in the NASA Twitter feed </a:t>
            </a:r>
            <a:r>
              <a:rPr lang="en-US" sz="1400" dirty="0">
                <a:ea typeface="+mn-lt"/>
                <a:cs typeface="+mn-lt"/>
                <a:hlinkClick r:id="rId7"/>
              </a:rPr>
              <a:t>https://twitter.com/ISS_Research/status/1625894289120301057</a:t>
            </a:r>
            <a:endParaRPr lang="en-US" sz="1400" dirty="0">
              <a:ea typeface="+mn-lt"/>
              <a:cs typeface="+mn-lt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effectLst/>
                <a:cs typeface="Gulim" panose="020B0600000101010101" pitchFamily="34" charset="-127"/>
              </a:rPr>
              <a:t>"Theoretical design of a space bioprocessing system to produce recombinant proteins" accepted for publication in </a:t>
            </a:r>
            <a:r>
              <a:rPr lang="en-US" sz="1600" i="1" dirty="0" err="1">
                <a:solidFill>
                  <a:srgbClr val="000000"/>
                </a:solidFill>
                <a:effectLst/>
                <a:cs typeface="Gulim" panose="020B0600000101010101" pitchFamily="34" charset="-127"/>
              </a:rPr>
              <a:t>npj</a:t>
            </a:r>
            <a:r>
              <a:rPr lang="en-US" sz="1600" i="1" dirty="0">
                <a:solidFill>
                  <a:srgbClr val="000000"/>
                </a:solidFill>
                <a:effectLst/>
                <a:cs typeface="Gulim" panose="020B0600000101010101" pitchFamily="34" charset="-127"/>
              </a:rPr>
              <a:t> Microgravity</a:t>
            </a:r>
            <a:r>
              <a:rPr lang="en-US" sz="1600" dirty="0">
                <a:solidFill>
                  <a:srgbClr val="000000"/>
                </a:solidFill>
                <a:effectLst/>
                <a:cs typeface="Gulim" panose="020B0600000101010101" pitchFamily="34" charset="-127"/>
              </a:rPr>
              <a:t>.</a:t>
            </a:r>
            <a:endParaRPr lang="en-US" sz="1200" dirty="0">
              <a:ea typeface="ＭＳ Ｐゴシック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ＭＳ Ｐゴシック"/>
                <a:cs typeface="Calibri"/>
              </a:rPr>
              <a:t>Served as panelist at the Ascend conference October 2022 on Biomanufacturing in space. 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ＭＳ Ｐゴシック"/>
                <a:cs typeface="Calibri"/>
              </a:rPr>
              <a:t>HRP IWS Workshop in Houston, TX  February 9, 2023 “</a:t>
            </a:r>
            <a:r>
              <a:rPr lang="en-US" sz="1600" i="1" dirty="0"/>
              <a:t>Strategies For Decreasing Microbial Cell Count Following Microbial Food Production In Space</a:t>
            </a:r>
            <a:r>
              <a:rPr lang="en-US" sz="1600" i="1" dirty="0">
                <a:ea typeface="ＭＳ Ｐゴシック"/>
                <a:cs typeface="Calibri"/>
              </a:rPr>
              <a:t>”.</a:t>
            </a:r>
            <a:endParaRPr lang="en-US" sz="1600" dirty="0">
              <a:ea typeface="ＭＳ Ｐゴシック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ea typeface="+mn-lt"/>
                <a:cs typeface="+mn-lt"/>
              </a:rPr>
              <a:t>Multiple presentations/lab tours – STMD Triannual Conference, MCO quarterly review and mid year review, and Sierra Space.</a:t>
            </a:r>
            <a:endParaRPr lang="en-US" sz="1800" dirty="0">
              <a:ea typeface="ＭＳ Ｐゴシック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ea typeface="ＭＳ Ｐゴシック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800" dirty="0">
              <a:ea typeface="ＭＳ Ｐゴシック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dirty="0">
              <a:ea typeface="ＭＳ Ｐゴシック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4349" y="1243328"/>
            <a:ext cx="4590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/>
              <a:t>EPO Involvement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11472CF-08B3-0B42-9160-B3BF92810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335600"/>
              </p:ext>
            </p:extLst>
          </p:nvPr>
        </p:nvGraphicFramePr>
        <p:xfrm>
          <a:off x="7327900" y="1687445"/>
          <a:ext cx="4520128" cy="197820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089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0998">
                  <a:extLst>
                    <a:ext uri="{9D8B030D-6E8A-4147-A177-3AD203B41FA5}">
                      <a16:colId xmlns:a16="http://schemas.microsoft.com/office/drawing/2014/main" val="1302770135"/>
                    </a:ext>
                  </a:extLst>
                </a:gridCol>
              </a:tblGrid>
              <a:tr h="313575">
                <a:tc gridSpan="2">
                  <a:txBody>
                    <a:bodyPr/>
                    <a:lstStyle/>
                    <a:p>
                      <a:r>
                        <a:rPr lang="en-US" sz="1500" b="1">
                          <a:solidFill>
                            <a:schemeClr val="bg1"/>
                          </a:solidFill>
                        </a:rPr>
                        <a:t>6 Month </a:t>
                      </a:r>
                      <a:r>
                        <a:rPr lang="en-US" sz="1500" b="1" baseline="0">
                          <a:solidFill>
                            <a:schemeClr val="bg1"/>
                          </a:solidFill>
                        </a:rPr>
                        <a:t>Look-Ahead</a:t>
                      </a:r>
                      <a:endParaRPr lang="en-US" sz="15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26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Conference or Event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Date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689234"/>
                  </a:ext>
                </a:extLst>
              </a:tr>
              <a:tr h="617649"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CO</a:t>
                      </a:r>
                      <a:r>
                        <a:rPr lang="en-US" sz="1500" baseline="-25000"/>
                        <a:t>2</a:t>
                      </a:r>
                      <a:r>
                        <a:rPr lang="en-US" sz="1500"/>
                        <a:t>-based Manufacturing Platform test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noProof="0">
                          <a:latin typeface="Calibri"/>
                        </a:rPr>
                        <a:t>November 2023</a:t>
                      </a:r>
                      <a:endParaRPr lang="en-US"/>
                    </a:p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249">
                <a:tc>
                  <a:txBody>
                    <a:bodyPr/>
                    <a:lstStyle/>
                    <a:p>
                      <a:pPr marL="0" marR="0" lvl="0" indent="0" algn="l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BioNutrients-3/Gen-2 Preliminary Design Review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/>
                        <a:t>NET November 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52816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08284" y="1246672"/>
            <a:ext cx="5639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cs typeface="Arial" panose="020B0604020202020204" pitchFamily="34" charset="0"/>
              </a:rPr>
              <a:t>EPO Calendar Outlook (High Priorities):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B3122-C344-44D4-B890-FB49C55ED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17</a:t>
            </a:fld>
            <a:endParaRPr lang="uk-U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EE9351-9518-542A-5407-B3A5A75683F7}"/>
              </a:ext>
            </a:extLst>
          </p:cNvPr>
          <p:cNvSpPr txBox="1"/>
          <p:nvPr/>
        </p:nvSpPr>
        <p:spPr>
          <a:xfrm>
            <a:off x="7866517" y="4106422"/>
            <a:ext cx="4204490" cy="138499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1400" dirty="0"/>
              <a:t>Top 3 Newsworthy Events: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 err="1"/>
              <a:t>Follistatin</a:t>
            </a:r>
            <a:r>
              <a:rPr lang="en-US" sz="1400" dirty="0"/>
              <a:t> – protein therapeutic produced on ISS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CO</a:t>
            </a:r>
            <a:r>
              <a:rPr lang="en-US" sz="1400" baseline="-25000" dirty="0"/>
              <a:t>2</a:t>
            </a:r>
            <a:r>
              <a:rPr lang="en-US" sz="1400" dirty="0"/>
              <a:t>-based Manufacturing Platform test results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Publication of minimal media formulations for bio-manufacturing from CO</a:t>
            </a:r>
            <a:r>
              <a:rPr lang="en-US" sz="1400" baseline="-25000" dirty="0"/>
              <a:t>2  </a:t>
            </a:r>
            <a:r>
              <a:rPr lang="en-US" sz="1400" dirty="0"/>
              <a:t>derived feedstocks.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08BA9C-2EFC-C5A3-4424-C929FFB3D8F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19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513" y="22836"/>
            <a:ext cx="8250115" cy="1066800"/>
          </a:xfrm>
        </p:spPr>
        <p:txBody>
          <a:bodyPr/>
          <a:lstStyle/>
          <a:p>
            <a:r>
              <a:rPr lang="en-US" sz="3200" b="1">
                <a:solidFill>
                  <a:schemeClr val="bg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Summary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8004" y="128749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BioNutrients-1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passes 3.7 years of 5-year ISS shelf-life study, no leaks/anomalies, met requirements for viability, biomass, no contamination. HPLC analysis of nutrient value is pending.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BioNutrients-2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complete with 2 successful ISS runs, making 6 products, with no leaks, no anomalies, and visible growth, no contamination.  HPLC analysis pending.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BioNutrients-3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progressing towards multi-nutrient pack development and food safety through HACCP and pasteurization. Pathogen detection via collaboration with Ames E-Nose team underway.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008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pursuing FDA approval and have a path towards Crew tasting our </a:t>
            </a:r>
            <a:r>
              <a:rPr lang="en-US" sz="1400" b="1" dirty="0" err="1">
                <a:solidFill>
                  <a:srgbClr val="008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BioNutrients</a:t>
            </a:r>
            <a:r>
              <a:rPr lang="en-US" sz="1400" b="1" dirty="0">
                <a:solidFill>
                  <a:srgbClr val="008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products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(pending BN-3 outcome)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-based Manufacturing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platform is &gt;90% built and is providing data on filter capacities, shelf stable purification processes, bioreactor materials with high oxygen/CO2 exchange rates, and re-usability of COTS items.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ESM analysis manuscript has been accepted for publication.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KPP for % ISRU media components by mass has increased to 46% (target is 50%) acetate/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E. coli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recipe, and 78% for ethanol/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phaffii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Tech Maturity and TRL at end state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Arial"/>
                <a:ea typeface="ＭＳ Ｐゴシック"/>
                <a:cs typeface="Arial"/>
              </a:rPr>
              <a:t>BioNutrients</a:t>
            </a:r>
            <a:r>
              <a:rPr lang="en-US" sz="1400" dirty="0">
                <a:latin typeface="Arial"/>
                <a:ea typeface="ＭＳ Ｐゴシック"/>
                <a:cs typeface="Arial"/>
              </a:rPr>
              <a:t> element expects to have demonstrated the 5-year shelf life of biomanufacturing organisms and media,  optimized bioreactors, demonstrated production of multiple nutrients, multiple food types, and a therapeutic in a ready to consume format.  Approvals for actual consumption to be pursued post BN-3 results. If successful,  </a:t>
            </a:r>
            <a:r>
              <a:rPr lang="en-US" sz="1400" b="1" dirty="0">
                <a:latin typeface="Arial"/>
                <a:ea typeface="ＭＳ Ｐゴシック"/>
                <a:cs typeface="Arial"/>
              </a:rPr>
              <a:t>TRL 7, HRL 7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400" dirty="0">
                <a:latin typeface="Arial"/>
                <a:ea typeface="ＭＳ Ｐゴシック"/>
                <a:cs typeface="Arial"/>
              </a:rPr>
              <a:t>CO</a:t>
            </a:r>
            <a:r>
              <a:rPr lang="en-US" sz="1400" baseline="-25000" dirty="0">
                <a:latin typeface="Arial"/>
                <a:ea typeface="ＭＳ Ｐゴシック"/>
                <a:cs typeface="Arial"/>
              </a:rPr>
              <a:t>2</a:t>
            </a:r>
            <a:r>
              <a:rPr lang="en-US" sz="1400" dirty="0">
                <a:latin typeface="Arial"/>
                <a:ea typeface="ＭＳ Ｐゴシック"/>
                <a:cs typeface="Arial"/>
              </a:rPr>
              <a:t>-Based Manufacturing will demonstrate a small-scale CO</a:t>
            </a:r>
            <a:r>
              <a:rPr lang="en-US" sz="1400" baseline="-25000" dirty="0">
                <a:latin typeface="Arial"/>
                <a:ea typeface="ＭＳ Ｐゴシック"/>
                <a:cs typeface="Arial"/>
              </a:rPr>
              <a:t>2</a:t>
            </a:r>
            <a:r>
              <a:rPr lang="en-US" sz="1400" dirty="0">
                <a:latin typeface="Arial"/>
                <a:ea typeface="ＭＳ Ｐゴシック"/>
                <a:cs typeface="Arial"/>
              </a:rPr>
              <a:t>-based biomanufacturing platform with acetate-based media and ethanol-based media, organism engineered to survive on this media and producing a relevant product, product purified to relevant purity, with assessment of recycling and ESM comparison of options. </a:t>
            </a:r>
            <a:r>
              <a:rPr lang="en-US" sz="1400" b="1" dirty="0">
                <a:latin typeface="Arial"/>
                <a:ea typeface="ＭＳ Ｐゴシック"/>
                <a:cs typeface="Arial"/>
              </a:rPr>
              <a:t>TRL 5</a:t>
            </a: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38751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6EC980A0182648AF2DE4564F50CB61" ma:contentTypeVersion="5" ma:contentTypeDescription="Create a new document." ma:contentTypeScope="" ma:versionID="cc4ab12e8aade18c64d16cea0197e1a1">
  <xsd:schema xmlns:xsd="http://www.w3.org/2001/XMLSchema" xmlns:xs="http://www.w3.org/2001/XMLSchema" xmlns:p="http://schemas.microsoft.com/office/2006/metadata/properties" xmlns:ns2="58193bbe-7cce-4dab-a5db-7f7c161d85c7" xmlns:ns3="6ccc96cc-3898-451b-86e8-93e443347aa4" targetNamespace="http://schemas.microsoft.com/office/2006/metadata/properties" ma:root="true" ma:fieldsID="3af0a507b12ecc824972d04854a83d8b" ns2:_="" ns3:_="">
    <xsd:import namespace="58193bbe-7cce-4dab-a5db-7f7c161d85c7"/>
    <xsd:import namespace="6ccc96cc-3898-451b-86e8-93e443347a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93bbe-7cce-4dab-a5db-7f7c161d8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c96cc-3898-451b-86e8-93e443347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ccc96cc-3898-451b-86e8-93e443347aa4">
      <UserInfo>
        <DisplayName>Ray, Hami E. (ARC-SCF)</DisplayName>
        <AccountId>33</AccountId>
        <AccountType/>
      </UserInfo>
      <UserInfo>
        <DisplayName>Kempton, Kevin S. (LARC-A3)</DisplayName>
        <AccountId>37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FC453E-9F42-47D7-BC0B-89474EEFC7A4}">
  <ds:schemaRefs>
    <ds:schemaRef ds:uri="58193bbe-7cce-4dab-a5db-7f7c161d85c7"/>
    <ds:schemaRef ds:uri="6ccc96cc-3898-451b-86e8-93e443347a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7F6CF94-3835-4291-A7F5-6B61552363F6}">
  <ds:schemaRefs>
    <ds:schemaRef ds:uri="http://purl.org/dc/elements/1.1/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6ccc96cc-3898-451b-86e8-93e443347aa4"/>
    <ds:schemaRef ds:uri="58193bbe-7cce-4dab-a5db-7f7c161d85c7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16125</TotalTime>
  <Words>3645</Words>
  <Application>Microsoft Office PowerPoint</Application>
  <PresentationFormat>Widescreen</PresentationFormat>
  <Paragraphs>429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.AppleSystemUIFont</vt:lpstr>
      <vt:lpstr>Arial</vt:lpstr>
      <vt:lpstr>Arial</vt:lpstr>
      <vt:lpstr>Arial Bold</vt:lpstr>
      <vt:lpstr>Calibri</vt:lpstr>
      <vt:lpstr>Helvetica</vt:lpstr>
      <vt:lpstr>Helvetica Neue</vt:lpstr>
      <vt:lpstr>Roboto</vt:lpstr>
      <vt:lpstr>Segoe UI</vt:lpstr>
      <vt:lpstr>Wingdings</vt:lpstr>
      <vt:lpstr>2_Office Theme</vt:lpstr>
      <vt:lpstr>3_Office Theme</vt:lpstr>
      <vt:lpstr>PowerPoint Presentation</vt:lpstr>
      <vt:lpstr>BioNutrients Element  Technology Goals &amp; Project Objectives</vt:lpstr>
      <vt:lpstr>CO2-Based Manufacturing Goals &amp; Objectives</vt:lpstr>
      <vt:lpstr>PowerPoint Presentation</vt:lpstr>
      <vt:lpstr>PowerPoint Presentation</vt:lpstr>
      <vt:lpstr>Accomplishments: BioNutrients BN-1/Gen-0 System</vt:lpstr>
      <vt:lpstr>Accomplishments: BioNutrients BN-2/Gen-1 System</vt:lpstr>
      <vt:lpstr>Accomplishments: BioNutrients BN-2/Gen-1 System</vt:lpstr>
      <vt:lpstr>Accomplishments: BioNutrients  BN-3/Gen-2 System</vt:lpstr>
      <vt:lpstr>Accomplishments: BioNutrients System Safety Progress</vt:lpstr>
      <vt:lpstr>BioNutrients-1, -2, and -3 Lifecycle Maturity/Milestone Schedule</vt:lpstr>
      <vt:lpstr>Accomplishments: CO2 Based Manufacturing </vt:lpstr>
      <vt:lpstr>Accomplishments: CO2 Based Manufacturing </vt:lpstr>
      <vt:lpstr>CO2-Based Manufacturing Lifecycle Maturity/Milestone Schedule</vt:lpstr>
      <vt:lpstr>Project Assessment Summary</vt:lpstr>
      <vt:lpstr>PowerPoint Presentation</vt:lpstr>
      <vt:lpstr>Education/Public Outreach</vt:lpstr>
      <vt:lpstr>Summary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GCD Annual Program Review - Project Presentation Template</dc:title>
  <dc:creator>Lee</dc:creator>
  <cp:lastModifiedBy>Donovan, Frances M. (ARC-SCB)</cp:lastModifiedBy>
  <cp:revision>12</cp:revision>
  <cp:lastPrinted>2017-06-09T12:17:02Z</cp:lastPrinted>
  <dcterms:created xsi:type="dcterms:W3CDTF">2011-06-13T11:07:26Z</dcterms:created>
  <dcterms:modified xsi:type="dcterms:W3CDTF">2023-09-01T21:36:08Z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0x010100DA6EC980A0182648AF2DE4564F50CB61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PMDispositionComm">
    <vt:lpwstr/>
  </property>
  <property fmtid="{D5CDD505-2E9C-101B-9397-08002B2CF9AE}" pid="6" name="EvaluatorComments">
    <vt:lpwstr/>
  </property>
  <property fmtid="{D5CDD505-2E9C-101B-9397-08002B2CF9AE}" pid="7" name="Description0">
    <vt:lpwstr/>
  </property>
  <property fmtid="{D5CDD505-2E9C-101B-9397-08002B2CF9AE}" pid="8" name="ApprovedBy">
    <vt:lpwstr/>
  </property>
  <property fmtid="{D5CDD505-2E9C-101B-9397-08002B2CF9AE}" pid="9" name="Evaluators">
    <vt:lpwstr/>
  </property>
  <property fmtid="{D5CDD505-2E9C-101B-9397-08002B2CF9AE}" pid="10" name="DocumentLinkGen">
    <vt:lpwstr>, </vt:lpwstr>
  </property>
  <property fmtid="{D5CDD505-2E9C-101B-9397-08002B2CF9AE}" pid="11" name="DocumentLinkGenTest">
    <vt:lpwstr>, </vt:lpwstr>
  </property>
  <property fmtid="{D5CDD505-2E9C-101B-9397-08002B2CF9AE}" pid="12" name="MediaServiceImageTags">
    <vt:lpwstr/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