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74" r:id="rId1"/>
    <p:sldMasterId id="2147484106" r:id="rId2"/>
  </p:sldMasterIdLst>
  <p:notesMasterIdLst>
    <p:notesMasterId r:id="rId20"/>
  </p:notesMasterIdLst>
  <p:handoutMasterIdLst>
    <p:handoutMasterId r:id="rId21"/>
  </p:handoutMasterIdLst>
  <p:sldIdLst>
    <p:sldId id="278" r:id="rId3"/>
    <p:sldId id="583" r:id="rId4"/>
    <p:sldId id="393" r:id="rId5"/>
    <p:sldId id="1939" r:id="rId6"/>
    <p:sldId id="587" r:id="rId7"/>
    <p:sldId id="602" r:id="rId8"/>
    <p:sldId id="608" r:id="rId9"/>
    <p:sldId id="744" r:id="rId10"/>
    <p:sldId id="746" r:id="rId11"/>
    <p:sldId id="747" r:id="rId12"/>
    <p:sldId id="596" r:id="rId13"/>
    <p:sldId id="604" r:id="rId14"/>
    <p:sldId id="606" r:id="rId15"/>
    <p:sldId id="590" r:id="rId16"/>
    <p:sldId id="607" r:id="rId17"/>
    <p:sldId id="595" r:id="rId18"/>
    <p:sldId id="353" r:id="rId19"/>
  </p:sldIdLst>
  <p:sldSz cx="9144000" cy="6858000" type="letter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rgbClr val="990099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rgbClr val="990099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rgbClr val="990099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rgbClr val="990099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rgbClr val="990099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rgbClr val="990099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rgbClr val="990099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rgbClr val="990099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rgbClr val="990099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shiku, Alinda K. (GSFC-5950)" initials="MAK(" lastIdx="2" clrIdx="0">
    <p:extLst>
      <p:ext uri="{19B8F6BF-5375-455C-9EA6-DF929625EA0E}">
        <p15:presenceInfo xmlns:p15="http://schemas.microsoft.com/office/powerpoint/2012/main" userId="S-1-5-21-330711430-3775241029-4075259233-58718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CC"/>
    <a:srgbClr val="00CC99"/>
    <a:srgbClr val="009900"/>
    <a:srgbClr val="00FF00"/>
    <a:srgbClr val="9999FF"/>
    <a:srgbClr val="CCCCFF"/>
    <a:srgbClr val="F8F8F8"/>
    <a:srgbClr val="990099"/>
    <a:srgbClr val="66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93" autoAdjust="0"/>
    <p:restoredTop sz="88761" autoAdjust="0"/>
  </p:normalViewPr>
  <p:slideViewPr>
    <p:cSldViewPr snapToGrid="0">
      <p:cViewPr varScale="1">
        <p:scale>
          <a:sx n="59" d="100"/>
          <a:sy n="59" d="100"/>
        </p:scale>
        <p:origin x="1452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58" d="100"/>
          <a:sy n="58" d="100"/>
        </p:scale>
        <p:origin x="-1734" y="-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25" tIns="46413" rIns="92825" bIns="46413" numCol="1" anchor="t" anchorCtr="0" compatLnSpc="1">
            <a:prstTxWarp prst="textNoShape">
              <a:avLst/>
            </a:prstTxWarp>
          </a:bodyPr>
          <a:lstStyle>
            <a:lvl1pPr algn="l" defTabSz="928688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25" tIns="46413" rIns="92825" bIns="46413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25" tIns="46413" rIns="92825" bIns="46413" numCol="1" anchor="b" anchorCtr="0" compatLnSpc="1">
            <a:prstTxWarp prst="textNoShape">
              <a:avLst/>
            </a:prstTxWarp>
          </a:bodyPr>
          <a:lstStyle>
            <a:lvl1pPr algn="l" defTabSz="928688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25" tIns="46413" rIns="92825" bIns="46413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07BD810-02CE-4E31-AB7F-E8953BAE6EE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76804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6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96" tIns="45548" rIns="91096" bIns="45548" numCol="1" anchor="t" anchorCtr="0" compatLnSpc="1">
            <a:prstTxWarp prst="textNoShape">
              <a:avLst/>
            </a:prstTxWarp>
          </a:bodyPr>
          <a:lstStyle>
            <a:lvl1pPr algn="l" defTabSz="911225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7283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963988" y="0"/>
            <a:ext cx="30464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96" tIns="45548" rIns="91096" bIns="45548" numCol="1" anchor="t" anchorCtr="0" compatLnSpc="1">
            <a:prstTxWarp prst="textNoShape">
              <a:avLst/>
            </a:prstTxWarp>
          </a:bodyPr>
          <a:lstStyle>
            <a:lvl1pPr algn="r" defTabSz="911225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4036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9988" y="685800"/>
            <a:ext cx="4673600" cy="3505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5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2813" y="4419600"/>
            <a:ext cx="5184775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96" tIns="45548" rIns="91096" bIns="455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97286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9200"/>
            <a:ext cx="3046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96" tIns="45548" rIns="91096" bIns="45548" numCol="1" anchor="b" anchorCtr="0" compatLnSpc="1">
            <a:prstTxWarp prst="textNoShape">
              <a:avLst/>
            </a:prstTxWarp>
          </a:bodyPr>
          <a:lstStyle>
            <a:lvl1pPr algn="l" defTabSz="911225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7287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3988" y="8839200"/>
            <a:ext cx="30464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96" tIns="45548" rIns="91096" bIns="45548" numCol="1" anchor="b" anchorCtr="0" compatLnSpc="1">
            <a:prstTxWarp prst="textNoShape">
              <a:avLst/>
            </a:prstTxWarp>
          </a:bodyPr>
          <a:lstStyle>
            <a:lvl1pPr algn="r" defTabSz="911225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F51CD05-575F-4F30-BE9D-AA4BDE70CC1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65355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0DBBD2-8DCF-4896-98CF-063D779B8C58}" type="slidenum">
              <a:rPr lang="en-US" altLang="en-US" smtClean="0"/>
              <a:pPr/>
              <a:t>1</a:t>
            </a:fld>
            <a:endParaRPr lang="en-US" altLang="en-US" dirty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75161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50" dirty="0"/>
              <a:t>The number of satellites over time continues to grow.</a:t>
            </a:r>
          </a:p>
          <a:p>
            <a:r>
              <a:rPr lang="en-US" sz="1050" dirty="0"/>
              <a:t>Number of conjunctions with operational spacecraft now outnumbers conjunctions with debris</a:t>
            </a:r>
          </a:p>
          <a:p>
            <a:r>
              <a:rPr lang="en-US" sz="1050" dirty="0"/>
              <a:t>Several ultra-large constellations (up to 30k space vehicles) have been announced (for Low Earth Orbit), though not yet deployed.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A739EF-F548-F948-9711-AC63F8CE9628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467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/>
        </p:nvSpPr>
        <p:spPr bwMode="auto">
          <a:xfrm>
            <a:off x="660400" y="0"/>
            <a:ext cx="8026400" cy="1143000"/>
          </a:xfrm>
          <a:prstGeom prst="rect">
            <a:avLst/>
          </a:prstGeom>
        </p:spPr>
        <p:txBody>
          <a:bodyPr anchor="ctr"/>
          <a:lstStyle/>
          <a:p>
            <a:pPr algn="ctr" eaLnBrk="0" hangingPunct="0">
              <a:defRPr/>
            </a:pPr>
            <a:endParaRPr lang="en-US" sz="32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/>
        </p:nvSpPr>
        <p:spPr bwMode="auto">
          <a:xfrm>
            <a:off x="661988" y="1447800"/>
            <a:ext cx="8099425" cy="4978400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endParaRPr lang="en-US" sz="2800" dirty="0">
              <a:solidFill>
                <a:schemeClr val="tx1"/>
              </a:solidFill>
              <a:latin typeface="Cambria" pitchFamily="18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1277318"/>
            <a:ext cx="8610599" cy="497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1988" y="1447800"/>
            <a:ext cx="3971925" cy="4978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6313" y="1447800"/>
            <a:ext cx="3973512" cy="4978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5763" y="0"/>
            <a:ext cx="2024062" cy="6426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400" y="0"/>
            <a:ext cx="5922963" cy="6426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0"/>
            <a:ext cx="8026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1988" y="1447800"/>
            <a:ext cx="3971925" cy="497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86313" y="1447800"/>
            <a:ext cx="3973512" cy="497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0"/>
            <a:ext cx="8026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61988" y="1447800"/>
            <a:ext cx="8097837" cy="4978400"/>
          </a:xfrm>
        </p:spPr>
        <p:txBody>
          <a:bodyPr/>
          <a:lstStyle/>
          <a:p>
            <a:pPr lvl="0"/>
            <a:endParaRPr lang="en-US" noProof="0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0"/>
            <a:ext cx="8026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61988" y="1447800"/>
            <a:ext cx="3971925" cy="497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6313" y="1447800"/>
            <a:ext cx="3973512" cy="497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0"/>
            <a:ext cx="8026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1988" y="1447800"/>
            <a:ext cx="3971925" cy="497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786313" y="1447800"/>
            <a:ext cx="3973512" cy="241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786313" y="4013200"/>
            <a:ext cx="3973512" cy="241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_Uneven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8308" y="1152144"/>
            <a:ext cx="3429000" cy="5468112"/>
          </a:xfrm>
        </p:spPr>
        <p:txBody>
          <a:bodyPr>
            <a:normAutofit/>
          </a:bodyPr>
          <a:lstStyle>
            <a:lvl1pPr marL="257178" indent="-257178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  <a:lvl2pPr marL="603654" indent="-257178">
              <a:buFont typeface="Arial" panose="020B0604020202020204" pitchFamily="34" charset="0"/>
              <a:buChar char="•"/>
              <a:defRPr sz="1500">
                <a:solidFill>
                  <a:schemeClr val="tx2"/>
                </a:solidFill>
              </a:defRPr>
            </a:lvl2pPr>
            <a:lvl3pPr marL="819161" indent="-214315">
              <a:buFont typeface="Arial" panose="020B0604020202020204" pitchFamily="34" charset="0"/>
              <a:buChar char="•"/>
              <a:defRPr sz="1351">
                <a:solidFill>
                  <a:schemeClr val="tx2"/>
                </a:solidFill>
              </a:defRPr>
            </a:lvl3pPr>
            <a:lvl4pPr marL="1072767" indent="-214315"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4pPr>
            <a:lvl5pPr marL="1331135" indent="-214315"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69030" y="1152143"/>
            <a:ext cx="5301235" cy="5468112"/>
          </a:xfrm>
        </p:spPr>
        <p:txBody>
          <a:bodyPr>
            <a:normAutofit/>
          </a:bodyPr>
          <a:lstStyle>
            <a:lvl1pPr marL="257178" indent="-257178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  <a:lvl2pPr marL="603654" indent="-257178">
              <a:buFont typeface="Arial" panose="020B0604020202020204" pitchFamily="34" charset="0"/>
              <a:buChar char="•"/>
              <a:defRPr sz="1500">
                <a:solidFill>
                  <a:schemeClr val="tx2"/>
                </a:solidFill>
              </a:defRPr>
            </a:lvl2pPr>
            <a:lvl3pPr marL="819161" indent="-214315">
              <a:buFont typeface="Arial" panose="020B0604020202020204" pitchFamily="34" charset="0"/>
              <a:buChar char="•"/>
              <a:defRPr sz="1351">
                <a:solidFill>
                  <a:schemeClr val="tx2"/>
                </a:solidFill>
              </a:defRPr>
            </a:lvl3pPr>
            <a:lvl4pPr marL="1072767" indent="-214315"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4pPr>
            <a:lvl5pPr marL="1331135" indent="-214315"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2926080" y="0"/>
            <a:ext cx="3291840" cy="235374"/>
          </a:xfrm>
        </p:spPr>
        <p:txBody>
          <a:bodyPr lIns="9144" tIns="9144" rIns="9144" bIns="9144">
            <a:noAutofit/>
          </a:bodyPr>
          <a:lstStyle>
            <a:lvl1pPr marL="0" indent="0" algn="ctr">
              <a:buNone/>
              <a:defRPr sz="751" b="1" baseline="0">
                <a:solidFill>
                  <a:schemeClr val="tx1"/>
                </a:solidFill>
                <a:latin typeface="+mj-lt"/>
              </a:defRPr>
            </a:lvl1pPr>
            <a:lvl2pPr marL="346476" indent="0" algn="r">
              <a:buNone/>
              <a:defRPr sz="751">
                <a:latin typeface="+mj-lt"/>
              </a:defRPr>
            </a:lvl2pPr>
            <a:lvl3pPr marL="604845" indent="0" algn="r">
              <a:buNone/>
              <a:defRPr sz="751">
                <a:latin typeface="+mj-lt"/>
              </a:defRPr>
            </a:lvl3pPr>
            <a:lvl4pPr marL="858451" indent="0" algn="r">
              <a:buNone/>
              <a:defRPr sz="751">
                <a:latin typeface="+mj-lt"/>
              </a:defRPr>
            </a:lvl4pPr>
            <a:lvl5pPr marL="1116821" indent="0" algn="r">
              <a:buNone/>
              <a:defRPr sz="751">
                <a:latin typeface="+mj-lt"/>
              </a:defRPr>
            </a:lvl5pPr>
          </a:lstStyle>
          <a:p>
            <a:pPr lvl="0"/>
            <a:r>
              <a:rPr lang="en-US" dirty="0"/>
              <a:t>Placeholder for Presentation Classification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926080" y="6630591"/>
            <a:ext cx="3291840" cy="235374"/>
          </a:xfrm>
        </p:spPr>
        <p:txBody>
          <a:bodyPr lIns="100584" tIns="9144" rIns="9144" bIns="9144" anchor="b">
            <a:noAutofit/>
          </a:bodyPr>
          <a:lstStyle>
            <a:lvl1pPr marL="0" indent="0" algn="ctr">
              <a:buNone/>
              <a:defRPr sz="751" b="1">
                <a:solidFill>
                  <a:schemeClr val="tx2"/>
                </a:solidFill>
                <a:latin typeface="+mj-lt"/>
              </a:defRPr>
            </a:lvl1pPr>
            <a:lvl2pPr marL="346476" indent="0" algn="r">
              <a:buNone/>
              <a:defRPr sz="751">
                <a:latin typeface="+mj-lt"/>
              </a:defRPr>
            </a:lvl2pPr>
            <a:lvl3pPr marL="604845" indent="0" algn="r">
              <a:buNone/>
              <a:defRPr sz="751">
                <a:latin typeface="+mj-lt"/>
              </a:defRPr>
            </a:lvl3pPr>
            <a:lvl4pPr marL="858451" indent="0" algn="r">
              <a:buNone/>
              <a:defRPr sz="751">
                <a:latin typeface="+mj-lt"/>
              </a:defRPr>
            </a:lvl4pPr>
            <a:lvl5pPr marL="1116821" indent="0" algn="r">
              <a:buNone/>
              <a:defRPr sz="751">
                <a:latin typeface="+mj-lt"/>
              </a:defRPr>
            </a:lvl5pPr>
          </a:lstStyle>
          <a:p>
            <a:pPr lvl="0"/>
            <a:r>
              <a:rPr lang="en-US" dirty="0"/>
              <a:t>Placeholder for Slide Classification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1CF1799D-E09F-5143-AFB3-07685A2CA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101059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/>
        </p:nvSpPr>
        <p:spPr bwMode="auto">
          <a:xfrm>
            <a:off x="660400" y="0"/>
            <a:ext cx="8026400" cy="1143000"/>
          </a:xfrm>
          <a:prstGeom prst="rect">
            <a:avLst/>
          </a:prstGeom>
        </p:spPr>
        <p:txBody>
          <a:bodyPr anchor="ctr"/>
          <a:lstStyle/>
          <a:p>
            <a:pPr algn="ctr" eaLnBrk="0" hangingPunct="0">
              <a:defRPr/>
            </a:pPr>
            <a:endParaRPr lang="en-US" sz="3200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/>
        </p:nvSpPr>
        <p:spPr bwMode="auto">
          <a:xfrm>
            <a:off x="661988" y="1447800"/>
            <a:ext cx="8099425" cy="4978400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endParaRPr lang="en-US" sz="2800" dirty="0">
              <a:solidFill>
                <a:srgbClr val="000000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03754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40948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345777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1988" y="1447800"/>
            <a:ext cx="3971925" cy="4978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6313" y="1447800"/>
            <a:ext cx="3973512" cy="4978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997081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510874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852148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59192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009224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41008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874400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5763" y="0"/>
            <a:ext cx="2024062" cy="6426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400" y="0"/>
            <a:ext cx="5922963" cy="6426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624567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0"/>
            <a:ext cx="8026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1988" y="1447800"/>
            <a:ext cx="3971925" cy="497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86313" y="1447800"/>
            <a:ext cx="3973512" cy="497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119317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0"/>
            <a:ext cx="8026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61988" y="1447800"/>
            <a:ext cx="8097837" cy="4978400"/>
          </a:xfrm>
        </p:spPr>
        <p:txBody>
          <a:bodyPr/>
          <a:lstStyle/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225514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0"/>
            <a:ext cx="8026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61988" y="1447800"/>
            <a:ext cx="3971925" cy="497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6313" y="1447800"/>
            <a:ext cx="3973512" cy="497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794133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0"/>
            <a:ext cx="8026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1988" y="1447800"/>
            <a:ext cx="3971925" cy="497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786313" y="1447800"/>
            <a:ext cx="3973512" cy="241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786313" y="4013200"/>
            <a:ext cx="3973512" cy="241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9399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oleObject" Target="../embeddings/oleObject2.bin"/><Relationship Id="rId2" Type="http://schemas.openxmlformats.org/officeDocument/2006/relationships/slideLayout" Target="../slideLayouts/slideLayout18.xml"/><Relationship Id="rId16" Type="http://schemas.openxmlformats.org/officeDocument/2006/relationships/theme" Target="../theme/theme2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40876" y="0"/>
            <a:ext cx="714814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22287" y="1277318"/>
            <a:ext cx="8099425" cy="497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43044" name="Rectangle 4"/>
          <p:cNvSpPr>
            <a:spLocks noChangeArrowheads="1"/>
          </p:cNvSpPr>
          <p:nvPr/>
        </p:nvSpPr>
        <p:spPr bwMode="auto">
          <a:xfrm>
            <a:off x="1439863" y="239713"/>
            <a:ext cx="6846887" cy="339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ctr" eaLnBrk="0" hangingPunct="0">
              <a:defRPr/>
            </a:pPr>
            <a:endParaRPr lang="en-US" sz="24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43048" name="Text Box 8"/>
          <p:cNvSpPr txBox="1">
            <a:spLocks noChangeArrowheads="1"/>
          </p:cNvSpPr>
          <p:nvPr/>
        </p:nvSpPr>
        <p:spPr bwMode="auto">
          <a:xfrm>
            <a:off x="4277801" y="6470650"/>
            <a:ext cx="465506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1200" baseline="0" dirty="0">
                <a:solidFill>
                  <a:schemeClr val="tx1"/>
                </a:solidFill>
                <a:latin typeface="Arial" charset="0"/>
              </a:rPr>
              <a:t>NASA/CNES CA Short Course | SEP 2023 | </a:t>
            </a:r>
            <a:fld id="{CE85CD8F-0A14-4882-8D17-95C970A51BDF}" type="slidenum">
              <a:rPr lang="en-US" sz="1200" smtClean="0">
                <a:solidFill>
                  <a:schemeClr val="tx1"/>
                </a:solidFill>
                <a:latin typeface="Arial" charset="0"/>
              </a:rPr>
              <a:pPr algn="r">
                <a:spcBef>
                  <a:spcPct val="50000"/>
                </a:spcBef>
                <a:defRPr/>
              </a:pPr>
              <a:t>‹#›</a:t>
            </a:fld>
            <a:endParaRPr lang="en-US" sz="12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43058" name="Rectangle 18"/>
          <p:cNvSpPr>
            <a:spLocks noChangeArrowheads="1"/>
          </p:cNvSpPr>
          <p:nvPr/>
        </p:nvSpPr>
        <p:spPr bwMode="auto">
          <a:xfrm>
            <a:off x="0" y="1112838"/>
            <a:ext cx="9144000" cy="4286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dirty="0"/>
          </a:p>
        </p:txBody>
      </p:sp>
      <p:graphicFrame>
        <p:nvGraphicFramePr>
          <p:cNvPr id="1026" name="Object 24"/>
          <p:cNvGraphicFramePr>
            <a:graphicFrameLocks noChangeAspect="1"/>
          </p:cNvGraphicFramePr>
          <p:nvPr/>
        </p:nvGraphicFramePr>
        <p:xfrm>
          <a:off x="-87926" y="87920"/>
          <a:ext cx="1081454" cy="956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7392432" imgH="6542857" progId="">
                  <p:embed/>
                </p:oleObj>
              </mc:Choice>
              <mc:Fallback>
                <p:oleObj r:id="rId18" imgW="7392432" imgH="6542857" progId="">
                  <p:embed/>
                  <p:pic>
                    <p:nvPicPr>
                      <p:cNvPr id="1026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87926" y="87920"/>
                        <a:ext cx="1081454" cy="956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CC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82B76CD7-BA86-48E0-BA30-529C8ED435C4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800" y="99262"/>
            <a:ext cx="776022" cy="98616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05" r:id="rId1"/>
    <p:sldLayoutId id="2147484091" r:id="rId2"/>
    <p:sldLayoutId id="2147484092" r:id="rId3"/>
    <p:sldLayoutId id="2147484093" r:id="rId4"/>
    <p:sldLayoutId id="2147484094" r:id="rId5"/>
    <p:sldLayoutId id="2147484095" r:id="rId6"/>
    <p:sldLayoutId id="2147484096" r:id="rId7"/>
    <p:sldLayoutId id="2147484097" r:id="rId8"/>
    <p:sldLayoutId id="2147484098" r:id="rId9"/>
    <p:sldLayoutId id="2147484099" r:id="rId10"/>
    <p:sldLayoutId id="2147484100" r:id="rId11"/>
    <p:sldLayoutId id="2147484101" r:id="rId12"/>
    <p:sldLayoutId id="2147484102" r:id="rId13"/>
    <p:sldLayoutId id="2147484103" r:id="rId14"/>
    <p:sldLayoutId id="2147484104" r:id="rId15"/>
    <p:sldLayoutId id="2147484122" r:id="rId16"/>
  </p:sldLayoutIdLst>
  <p:txStyles>
    <p:titleStyle>
      <a:lvl1pPr algn="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9pPr>
    </p:titleStyle>
    <p:bodyStyle>
      <a:lvl1pPr marL="164592" indent="-164592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457200" indent="-173736" algn="l" rtl="0" eaLnBrk="0" fontAlgn="base" hangingPunct="0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Arial" pitchFamily="34" charset="0"/>
          <a:cs typeface="Arial" pitchFamily="34" charset="0"/>
        </a:defRPr>
      </a:lvl2pPr>
      <a:lvl3pPr marL="749808" indent="-173736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Arial" pitchFamily="34" charset="0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40876" y="0"/>
            <a:ext cx="714814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1988" y="1447800"/>
            <a:ext cx="8099425" cy="497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43044" name="Rectangle 4"/>
          <p:cNvSpPr>
            <a:spLocks noChangeArrowheads="1"/>
          </p:cNvSpPr>
          <p:nvPr/>
        </p:nvSpPr>
        <p:spPr bwMode="auto">
          <a:xfrm>
            <a:off x="1439863" y="239713"/>
            <a:ext cx="6846887" cy="339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ctr" eaLnBrk="0" hangingPunct="0">
              <a:defRPr/>
            </a:pPr>
            <a:endParaRPr lang="en-US" sz="24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43048" name="Text Box 8"/>
          <p:cNvSpPr txBox="1">
            <a:spLocks noChangeArrowheads="1"/>
          </p:cNvSpPr>
          <p:nvPr/>
        </p:nvSpPr>
        <p:spPr bwMode="auto">
          <a:xfrm>
            <a:off x="5319347" y="6470650"/>
            <a:ext cx="361351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200" dirty="0">
                <a:solidFill>
                  <a:srgbClr val="000000"/>
                </a:solidFill>
                <a:latin typeface="Arial" charset="0"/>
              </a:rPr>
              <a:t>N. Sabey | ERB | 18 Jun 2013 | </a:t>
            </a:r>
            <a:fld id="{CE85CD8F-0A14-4882-8D17-95C970A51BDF}" type="slidenum">
              <a:rPr lang="en-US" sz="1200" smtClean="0">
                <a:solidFill>
                  <a:srgbClr val="000000"/>
                </a:solidFill>
                <a:latin typeface="Arial" charset="0"/>
              </a:rPr>
              <a:pPr algn="ctr">
                <a:spcBef>
                  <a:spcPct val="50000"/>
                </a:spcBef>
                <a:defRPr/>
              </a:pPr>
              <a:t>‹#›</a:t>
            </a:fld>
            <a:endParaRPr lang="en-US" sz="12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43058" name="Rectangle 18"/>
          <p:cNvSpPr>
            <a:spLocks noChangeArrowheads="1"/>
          </p:cNvSpPr>
          <p:nvPr/>
        </p:nvSpPr>
        <p:spPr bwMode="auto">
          <a:xfrm>
            <a:off x="0" y="1112838"/>
            <a:ext cx="9144000" cy="4286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dirty="0"/>
          </a:p>
        </p:txBody>
      </p:sp>
      <p:graphicFrame>
        <p:nvGraphicFramePr>
          <p:cNvPr id="1026" name="Object 24"/>
          <p:cNvGraphicFramePr>
            <a:graphicFrameLocks noChangeAspect="1"/>
          </p:cNvGraphicFramePr>
          <p:nvPr/>
        </p:nvGraphicFramePr>
        <p:xfrm>
          <a:off x="-87926" y="87920"/>
          <a:ext cx="1081454" cy="956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7392432" imgH="6542857" progId="">
                  <p:embed/>
                </p:oleObj>
              </mc:Choice>
              <mc:Fallback>
                <p:oleObj r:id="rId17" imgW="7392432" imgH="6542857" progId="">
                  <p:embed/>
                  <p:pic>
                    <p:nvPicPr>
                      <p:cNvPr id="1026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87926" y="87920"/>
                        <a:ext cx="1081454" cy="956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CC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 descr="ailogo.bmp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134815" y="6409593"/>
            <a:ext cx="1363980" cy="327660"/>
          </a:xfrm>
          <a:prstGeom prst="rect">
            <a:avLst/>
          </a:prstGeom>
        </p:spPr>
      </p:pic>
      <p:pic>
        <p:nvPicPr>
          <p:cNvPr id="1030" name="Picture 6" descr="C:\Users\Nick Sabey\Documents\Inkscape\CARA_Concept3\CARA_Logo_300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565" y="0"/>
            <a:ext cx="1097280" cy="109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8361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7" r:id="rId1"/>
    <p:sldLayoutId id="2147484108" r:id="rId2"/>
    <p:sldLayoutId id="2147484109" r:id="rId3"/>
    <p:sldLayoutId id="2147484110" r:id="rId4"/>
    <p:sldLayoutId id="2147484111" r:id="rId5"/>
    <p:sldLayoutId id="2147484112" r:id="rId6"/>
    <p:sldLayoutId id="2147484113" r:id="rId7"/>
    <p:sldLayoutId id="2147484114" r:id="rId8"/>
    <p:sldLayoutId id="2147484115" r:id="rId9"/>
    <p:sldLayoutId id="2147484116" r:id="rId10"/>
    <p:sldLayoutId id="2147484117" r:id="rId11"/>
    <p:sldLayoutId id="2147484118" r:id="rId12"/>
    <p:sldLayoutId id="2147484119" r:id="rId13"/>
    <p:sldLayoutId id="2147484120" r:id="rId14"/>
    <p:sldLayoutId id="2147484121" r:id="rId15"/>
  </p:sldLayoutIdLst>
  <p:txStyles>
    <p:titleStyle>
      <a:lvl1pPr algn="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ca-handbook-feedback@nasa.onmicrosoft.com" TargetMode="External"/><Relationship Id="rId7" Type="http://schemas.openxmlformats.org/officeDocument/2006/relationships/image" Target="../media/image11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hyperlink" Target="https://nodis3.gsfc.nasa.gov/OCE_docs/OCE_51.pdf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kgammage/Documents/CustomerWork/Meatballs/NASA.gif" TargetMode="External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1"/>
            <a:ext cx="9144000" cy="633045"/>
          </a:xfrm>
          <a:solidFill>
            <a:srgbClr val="FFFFFF"/>
          </a:solidFill>
          <a:ln>
            <a:solidFill>
              <a:schemeClr val="bg1"/>
            </a:solidFill>
          </a:ln>
        </p:spPr>
        <p:txBody>
          <a:bodyPr/>
          <a:lstStyle/>
          <a:p>
            <a:pPr eaLnBrk="1" hangingPunct="1"/>
            <a:r>
              <a:rPr lang="en-US" altLang="en-US" dirty="0"/>
              <a:t>Conjunction Assessment Risk Analysis</a:t>
            </a:r>
          </a:p>
        </p:txBody>
      </p:sp>
      <p:sp>
        <p:nvSpPr>
          <p:cNvPr id="5123" name="Rectangle 20"/>
          <p:cNvSpPr>
            <a:spLocks noChangeArrowheads="1"/>
          </p:cNvSpPr>
          <p:nvPr/>
        </p:nvSpPr>
        <p:spPr bwMode="auto">
          <a:xfrm>
            <a:off x="660400" y="0"/>
            <a:ext cx="8026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 sz="1600" b="1" dirty="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6" name="Subtitle 4"/>
          <p:cNvSpPr>
            <a:spLocks noGrp="1"/>
          </p:cNvSpPr>
          <p:nvPr>
            <p:ph type="subTitle" idx="4294967295"/>
          </p:nvPr>
        </p:nvSpPr>
        <p:spPr>
          <a:xfrm>
            <a:off x="0" y="5421549"/>
            <a:ext cx="9144000" cy="1159747"/>
          </a:xfrm>
        </p:spPr>
        <p:txBody>
          <a:bodyPr>
            <a:noAutofit/>
          </a:bodyPr>
          <a:lstStyle/>
          <a:p>
            <a:pPr marL="0" indent="0" algn="ctr">
              <a:buFontTx/>
              <a:buNone/>
              <a:defRPr/>
            </a:pPr>
            <a:endParaRPr lang="en-US" sz="2200" dirty="0"/>
          </a:p>
          <a:p>
            <a:pPr marL="0" indent="0" algn="ctr">
              <a:buFontTx/>
              <a:buNone/>
              <a:defRPr/>
            </a:pPr>
            <a:r>
              <a:rPr lang="en-US" sz="2200" dirty="0"/>
              <a:t>Lauri Newman</a:t>
            </a:r>
          </a:p>
          <a:p>
            <a:pPr marL="0" indent="0" algn="ctr">
              <a:buFontTx/>
              <a:buNone/>
              <a:defRPr/>
            </a:pPr>
            <a:r>
              <a:rPr lang="en-US" sz="2200" b="0" i="1" dirty="0"/>
              <a:t>NASA Conjunction Assessment Program Officer</a:t>
            </a:r>
          </a:p>
        </p:txBody>
      </p:sp>
      <p:sp>
        <p:nvSpPr>
          <p:cNvPr id="5127" name="TextBox 6"/>
          <p:cNvSpPr txBox="1">
            <a:spLocks noChangeArrowheads="1"/>
          </p:cNvSpPr>
          <p:nvPr/>
        </p:nvSpPr>
        <p:spPr bwMode="auto">
          <a:xfrm>
            <a:off x="0" y="6316663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n-US" dirty="0"/>
          </a:p>
          <a:p>
            <a:pPr algn="ctr"/>
            <a:endParaRPr lang="en-US" dirty="0"/>
          </a:p>
        </p:txBody>
      </p:sp>
      <p:graphicFrame>
        <p:nvGraphicFramePr>
          <p:cNvPr id="7" name="Object 24"/>
          <p:cNvGraphicFramePr>
            <a:graphicFrameLocks noChangeAspect="1"/>
          </p:cNvGraphicFramePr>
          <p:nvPr/>
        </p:nvGraphicFramePr>
        <p:xfrm>
          <a:off x="0" y="703384"/>
          <a:ext cx="3400187" cy="30069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7392432" imgH="6542857" progId="">
                  <p:embed/>
                </p:oleObj>
              </mc:Choice>
              <mc:Fallback>
                <p:oleObj r:id="rId3" imgW="7392432" imgH="6542857" progId="">
                  <p:embed/>
                  <p:pic>
                    <p:nvPicPr>
                      <p:cNvPr id="7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703384"/>
                        <a:ext cx="3400187" cy="30069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CC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354515" y="1055077"/>
            <a:ext cx="378948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Collision Avoidance “Short Course”</a:t>
            </a:r>
          </a:p>
          <a:p>
            <a:endParaRPr lang="en-US" sz="3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Part III:  CA in Changing Space Flight Environment</a:t>
            </a: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345CCBFB-AD4E-49E2-BD33-D025109C933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878" y="2389661"/>
            <a:ext cx="2471722" cy="314103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785" name="Title 1"/>
          <p:cNvSpPr>
            <a:spLocks noGrp="1"/>
          </p:cNvSpPr>
          <p:nvPr>
            <p:ph type="title"/>
          </p:nvPr>
        </p:nvSpPr>
        <p:spPr>
          <a:xfrm>
            <a:off x="1902606" y="0"/>
            <a:ext cx="7148147" cy="1143000"/>
          </a:xfrm>
        </p:spPr>
        <p:txBody>
          <a:bodyPr/>
          <a:lstStyle/>
          <a:p>
            <a:r>
              <a:rPr lang="en-US" dirty="0"/>
              <a:t>Changing Space Environment</a:t>
            </a:r>
          </a:p>
        </p:txBody>
      </p:sp>
      <p:sp>
        <p:nvSpPr>
          <p:cNvPr id="50278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dirty="0"/>
              <a:t>Space environment has been changing, and will continue to evolve rapidly over the coming years due to the following drivers:</a:t>
            </a:r>
          </a:p>
          <a:p>
            <a:pPr lvl="1"/>
            <a:r>
              <a:rPr lang="en-US" dirty="0"/>
              <a:t>Active payload proliferation/large constellations</a:t>
            </a:r>
          </a:p>
          <a:p>
            <a:pPr lvl="1"/>
            <a:r>
              <a:rPr lang="en-US" dirty="0" err="1"/>
              <a:t>SmallSat</a:t>
            </a:r>
            <a:r>
              <a:rPr lang="en-US" dirty="0"/>
              <a:t> proliferation</a:t>
            </a:r>
          </a:p>
          <a:p>
            <a:pPr lvl="1"/>
            <a:r>
              <a:rPr lang="en-US" dirty="0"/>
              <a:t>New space actors</a:t>
            </a:r>
          </a:p>
          <a:p>
            <a:pPr lvl="1"/>
            <a:endParaRPr lang="en-US" dirty="0"/>
          </a:p>
          <a:p>
            <a:r>
              <a:rPr lang="en-US" dirty="0"/>
              <a:t>New technologies and methodologies are evolving, adding complexity to the CA enterprise</a:t>
            </a:r>
          </a:p>
          <a:p>
            <a:pPr marL="283464" lvl="1" indent="0">
              <a:buNone/>
            </a:pPr>
            <a:endParaRPr lang="en-US" dirty="0"/>
          </a:p>
          <a:p>
            <a:r>
              <a:rPr lang="en-US" dirty="0"/>
              <a:t>CA practices will need to evolve to meet growing needs</a:t>
            </a:r>
          </a:p>
          <a:p>
            <a:pPr lvl="1"/>
            <a:r>
              <a:rPr lang="en-US" dirty="0"/>
              <a:t>Data sharing</a:t>
            </a:r>
          </a:p>
          <a:p>
            <a:pPr lvl="1"/>
            <a:r>
              <a:rPr lang="en-US" dirty="0"/>
              <a:t>AI/ML</a:t>
            </a:r>
          </a:p>
          <a:p>
            <a:pPr lvl="1"/>
            <a:r>
              <a:rPr lang="en-US" dirty="0"/>
              <a:t>New CA methodologies</a:t>
            </a:r>
          </a:p>
          <a:p>
            <a:pPr lvl="1"/>
            <a:r>
              <a:rPr lang="en-US" dirty="0"/>
              <a:t>Cis-Lunar CA</a:t>
            </a:r>
          </a:p>
          <a:p>
            <a:pPr lvl="1"/>
            <a:r>
              <a:rPr lang="en-US" dirty="0"/>
              <a:t>Best practices</a:t>
            </a:r>
          </a:p>
        </p:txBody>
      </p:sp>
    </p:spTree>
    <p:extLst>
      <p:ext uri="{BB962C8B-B14F-4D97-AF65-F5344CB8AC3E}">
        <p14:creationId xmlns:p14="http://schemas.microsoft.com/office/powerpoint/2010/main" val="1550080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969F5D5-6258-4100-9C7F-2EC254D900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52055"/>
            <a:ext cx="8808464" cy="4151301"/>
          </a:xfrm>
        </p:spPr>
        <p:txBody>
          <a:bodyPr/>
          <a:lstStyle/>
          <a:p>
            <a:r>
              <a:rPr lang="en-US" dirty="0"/>
              <a:t>New active payload growth due to large constellations substantial</a:t>
            </a:r>
          </a:p>
          <a:p>
            <a:pPr lvl="1"/>
            <a:r>
              <a:rPr lang="en-US" dirty="0"/>
              <a:t>20,000 new satellites approved, of which only ~4500 launched</a:t>
            </a:r>
          </a:p>
          <a:p>
            <a:pPr lvl="1"/>
            <a:r>
              <a:rPr lang="en-US" dirty="0"/>
              <a:t>Filings for new constellations exceed 100,000 satellites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13493D7-58A4-4019-825D-A0425B1DB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Active Payload Growth:</a:t>
            </a:r>
            <a:br>
              <a:rPr lang="en-US" dirty="0"/>
            </a:br>
            <a:r>
              <a:rPr lang="en-US" dirty="0"/>
              <a:t>“Large Constellation” Effect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3B897F-2109-4ED6-AC6E-073383C6705C}"/>
              </a:ext>
            </a:extLst>
          </p:cNvPr>
          <p:cNvSpPr txBox="1"/>
          <p:nvPr/>
        </p:nvSpPr>
        <p:spPr>
          <a:xfrm>
            <a:off x="4996365" y="2378416"/>
            <a:ext cx="323678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tx1"/>
                </a:solidFill>
              </a:rPr>
              <a:t>Proposed/Approved/Deployed Constellation Satellites vs Time</a:t>
            </a:r>
          </a:p>
        </p:txBody>
      </p:sp>
      <p:pic>
        <p:nvPicPr>
          <p:cNvPr id="1026" name="Picture 3">
            <a:extLst>
              <a:ext uri="{FF2B5EF4-FFF2-40B4-BE49-F238E27FC236}">
                <a16:creationId xmlns:a16="http://schemas.microsoft.com/office/drawing/2014/main" id="{D540CA32-B5CE-13C0-85A3-9D541ACCDE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9" t="15683" r="1984" b="5429"/>
          <a:stretch/>
        </p:blipFill>
        <p:spPr bwMode="auto">
          <a:xfrm>
            <a:off x="3410779" y="2609248"/>
            <a:ext cx="5704114" cy="3137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75D19ABC-2C48-EFD7-22BD-EC4C7630A8A3}"/>
              </a:ext>
            </a:extLst>
          </p:cNvPr>
          <p:cNvSpPr txBox="1">
            <a:spLocks/>
          </p:cNvSpPr>
          <p:nvPr/>
        </p:nvSpPr>
        <p:spPr bwMode="auto">
          <a:xfrm>
            <a:off x="0" y="2293041"/>
            <a:ext cx="3559629" cy="4564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64592" indent="-164592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b="1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-173736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749808" indent="-173736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9pPr>
          </a:lstStyle>
          <a:p>
            <a:r>
              <a:rPr lang="en-US" dirty="0"/>
              <a:t>Active payload conjunctions more demanding than with debris</a:t>
            </a:r>
          </a:p>
          <a:p>
            <a:pPr lvl="1"/>
            <a:r>
              <a:rPr lang="en-US" dirty="0"/>
              <a:t>Coordination/negotiation with other O/O required—more demanding</a:t>
            </a:r>
          </a:p>
          <a:p>
            <a:pPr lvl="1"/>
            <a:r>
              <a:rPr lang="en-US" dirty="0"/>
              <a:t>Potential consequence higher:  collision would destroy two active satellites and create substantially larger debris field</a:t>
            </a:r>
          </a:p>
          <a:p>
            <a:r>
              <a:rPr lang="en-US" dirty="0"/>
              <a:t>Imputed additional operational workload considerable</a:t>
            </a:r>
          </a:p>
        </p:txBody>
      </p:sp>
    </p:spTree>
    <p:extLst>
      <p:ext uri="{BB962C8B-B14F-4D97-AF65-F5344CB8AC3E}">
        <p14:creationId xmlns:p14="http://schemas.microsoft.com/office/powerpoint/2010/main" val="3059984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7815B76-B6BC-7370-517A-DA6F10D2A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5273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Conjunction Assessment Trends:</a:t>
            </a:r>
            <a:br>
              <a:rPr lang="en-US" dirty="0"/>
            </a:br>
            <a:r>
              <a:rPr lang="en-US" dirty="0"/>
              <a:t>Situation is Getting Worse!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915867-927D-84C4-01FE-F698B231F6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2D37674-C2EF-49DD-B547-2006DC0D39DB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EB316F4-92A0-D53B-F222-59EC71C4C795}"/>
              </a:ext>
            </a:extLst>
          </p:cNvPr>
          <p:cNvSpPr txBox="1"/>
          <p:nvPr/>
        </p:nvSpPr>
        <p:spPr>
          <a:xfrm>
            <a:off x="511570" y="5834438"/>
            <a:ext cx="8229600" cy="31944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b="1" dirty="0"/>
              <a:t>Large constellations will continue to drive the close approach event risk.</a:t>
            </a:r>
          </a:p>
        </p:txBody>
      </p:sp>
      <p:pic>
        <p:nvPicPr>
          <p:cNvPr id="12" name="Content Placeholder 11" descr="Chart, histogram&#10;&#10;Description automatically generated">
            <a:extLst>
              <a:ext uri="{FF2B5EF4-FFF2-40B4-BE49-F238E27FC236}">
                <a16:creationId xmlns:a16="http://schemas.microsoft.com/office/drawing/2014/main" id="{C9C9FD64-F8EF-3BC2-6D4C-5A626B9412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7200" y="1520970"/>
            <a:ext cx="8229600" cy="4132291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4E57D1E-324F-2BD3-2786-FEF7B66A49F8}"/>
              </a:ext>
            </a:extLst>
          </p:cNvPr>
          <p:cNvSpPr txBox="1"/>
          <p:nvPr/>
        </p:nvSpPr>
        <p:spPr>
          <a:xfrm>
            <a:off x="4584884" y="1847820"/>
            <a:ext cx="1565547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Russian ASAT test </a:t>
            </a:r>
          </a:p>
          <a:p>
            <a:r>
              <a:rPr lang="en-US" sz="1400" dirty="0"/>
              <a:t>15 NOV 2021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EA03157-54E7-721D-468A-76FFD5BFBF71}"/>
              </a:ext>
            </a:extLst>
          </p:cNvPr>
          <p:cNvSpPr txBox="1"/>
          <p:nvPr/>
        </p:nvSpPr>
        <p:spPr>
          <a:xfrm>
            <a:off x="3348990" y="2573506"/>
            <a:ext cx="1479549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1</a:t>
            </a:r>
            <a:r>
              <a:rPr lang="en-US" sz="1400" baseline="30000" dirty="0"/>
              <a:t>st</a:t>
            </a:r>
            <a:r>
              <a:rPr lang="en-US" sz="1400" dirty="0"/>
              <a:t> </a:t>
            </a:r>
            <a:r>
              <a:rPr lang="en-US" sz="1400" dirty="0" err="1"/>
              <a:t>Starlink</a:t>
            </a:r>
            <a:r>
              <a:rPr lang="en-US" sz="1400" dirty="0"/>
              <a:t> launch</a:t>
            </a:r>
          </a:p>
          <a:p>
            <a:r>
              <a:rPr lang="en-US" sz="1400" dirty="0"/>
              <a:t>23 MAY 2019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E9A91D6-3CB4-E6E1-8B7F-768ED5B98932}"/>
              </a:ext>
            </a:extLst>
          </p:cNvPr>
          <p:cNvCxnSpPr/>
          <p:nvPr/>
        </p:nvCxnSpPr>
        <p:spPr>
          <a:xfrm>
            <a:off x="6189979" y="2190974"/>
            <a:ext cx="565151" cy="508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4F49B99-4246-7F31-3F7F-5688B791584C}"/>
              </a:ext>
            </a:extLst>
          </p:cNvPr>
          <p:cNvCxnSpPr/>
          <p:nvPr/>
        </p:nvCxnSpPr>
        <p:spPr>
          <a:xfrm>
            <a:off x="4003040" y="3107914"/>
            <a:ext cx="63500" cy="7747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D30FA46-B3CF-524E-910B-FC8789F41663}"/>
              </a:ext>
            </a:extLst>
          </p:cNvPr>
          <p:cNvSpPr txBox="1">
            <a:spLocks/>
          </p:cNvSpPr>
          <p:nvPr/>
        </p:nvSpPr>
        <p:spPr bwMode="auto">
          <a:xfrm>
            <a:off x="64228" y="5415454"/>
            <a:ext cx="8690549" cy="136049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164592" indent="-164592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b="1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-173736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749808" indent="-173736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9pPr>
          </a:lstStyle>
          <a:p>
            <a:r>
              <a:rPr lang="en-US" sz="1800" kern="0" dirty="0">
                <a:ea typeface="Calibri" panose="020F0502020204030204" pitchFamily="34" charset="0"/>
              </a:rPr>
              <a:t>Current CA workload is large and continues to grow</a:t>
            </a:r>
          </a:p>
          <a:p>
            <a:pPr lvl="1"/>
            <a:r>
              <a:rPr lang="en-US" sz="1600" kern="0" dirty="0">
                <a:ea typeface="Calibri" panose="020F0502020204030204" pitchFamily="34" charset="0"/>
              </a:rPr>
              <a:t>Across the LEO fleet, NASA CARA sees about 2000 unique conjunctions each month</a:t>
            </a:r>
          </a:p>
          <a:p>
            <a:pPr lvl="2"/>
            <a:r>
              <a:rPr lang="en-US" sz="1400" kern="0" dirty="0">
                <a:ea typeface="Calibri" panose="020F0502020204030204" pitchFamily="34" charset="0"/>
              </a:rPr>
              <a:t>Tripled since 2018 primarily due to </a:t>
            </a:r>
            <a:r>
              <a:rPr lang="en-US" sz="1400" kern="0" dirty="0" err="1">
                <a:ea typeface="Calibri" panose="020F0502020204030204" pitchFamily="34" charset="0"/>
              </a:rPr>
              <a:t>Starlink</a:t>
            </a:r>
            <a:r>
              <a:rPr lang="en-US" sz="1400" kern="0" dirty="0">
                <a:ea typeface="Calibri" panose="020F0502020204030204" pitchFamily="34" charset="0"/>
              </a:rPr>
              <a:t> and </a:t>
            </a:r>
            <a:r>
              <a:rPr lang="en-US" sz="1400" kern="0" dirty="0" err="1">
                <a:ea typeface="Calibri" panose="020F0502020204030204" pitchFamily="34" charset="0"/>
              </a:rPr>
              <a:t>OneWeb</a:t>
            </a:r>
            <a:r>
              <a:rPr lang="en-US" sz="1400" kern="0" dirty="0">
                <a:ea typeface="Calibri" panose="020F0502020204030204" pitchFamily="34" charset="0"/>
              </a:rPr>
              <a:t> conjunctions </a:t>
            </a:r>
          </a:p>
          <a:p>
            <a:pPr lvl="2"/>
            <a:r>
              <a:rPr lang="en-US" sz="1400" kern="0" dirty="0">
                <a:ea typeface="Calibri" panose="020F0502020204030204" pitchFamily="34" charset="0"/>
              </a:rPr>
              <a:t>Russian ASAT test in 2021 added 30% more events</a:t>
            </a:r>
          </a:p>
        </p:txBody>
      </p:sp>
    </p:spTree>
    <p:extLst>
      <p:ext uri="{BB962C8B-B14F-4D97-AF65-F5344CB8AC3E}">
        <p14:creationId xmlns:p14="http://schemas.microsoft.com/office/powerpoint/2010/main" val="3927369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space environment today is very different from a decade ago and continues to evolve very rapidly</a:t>
            </a:r>
          </a:p>
          <a:p>
            <a:pPr lvl="1"/>
            <a:r>
              <a:rPr lang="en-US" dirty="0"/>
              <a:t>Historically, space operations were domain of large governmental entities</a:t>
            </a:r>
          </a:p>
          <a:p>
            <a:pPr lvl="1"/>
            <a:r>
              <a:rPr lang="en-US" dirty="0"/>
              <a:t>Commercial space operations now the predominant paradigm—a different business model and set of concerns from those of government actors</a:t>
            </a:r>
          </a:p>
          <a:p>
            <a:pPr lvl="1"/>
            <a:r>
              <a:rPr lang="en-US" dirty="0" err="1"/>
              <a:t>Smallsats</a:t>
            </a:r>
            <a:r>
              <a:rPr lang="en-US" dirty="0"/>
              <a:t> are cost effective and accessible for everyone, even down to elementary schools</a:t>
            </a:r>
          </a:p>
          <a:p>
            <a:r>
              <a:rPr lang="en-US" dirty="0"/>
              <a:t>Challenge in educating new space actors on best practices and availability of data and tools</a:t>
            </a:r>
          </a:p>
          <a:p>
            <a:pPr lvl="1"/>
            <a:r>
              <a:rPr lang="en-US" dirty="0"/>
              <a:t>DOC is US agency to develop policies for best practices and data sharing</a:t>
            </a:r>
          </a:p>
          <a:p>
            <a:pPr lvl="1"/>
            <a:r>
              <a:rPr lang="en-US" dirty="0"/>
              <a:t>Possible example rule:  space “regionalization”</a:t>
            </a:r>
          </a:p>
          <a:p>
            <a:pPr lvl="2"/>
            <a:r>
              <a:rPr lang="en-US" dirty="0"/>
              <a:t>Altitude &lt; 350km a “Wild West” region for </a:t>
            </a:r>
            <a:r>
              <a:rPr lang="en-US" dirty="0" err="1"/>
              <a:t>smallsats</a:t>
            </a:r>
            <a:r>
              <a:rPr lang="en-US" dirty="0"/>
              <a:t> with little flight dynamics experience or orbital control</a:t>
            </a:r>
          </a:p>
          <a:p>
            <a:pPr lvl="2"/>
            <a:r>
              <a:rPr lang="en-US" dirty="0"/>
              <a:t>Allows inexperienced actors to access space without threatening high-value assets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Space Actors</a:t>
            </a:r>
          </a:p>
        </p:txBody>
      </p:sp>
    </p:spTree>
    <p:extLst>
      <p:ext uri="{BB962C8B-B14F-4D97-AF65-F5344CB8AC3E}">
        <p14:creationId xmlns:p14="http://schemas.microsoft.com/office/powerpoint/2010/main" val="4172072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SmallSat</a:t>
            </a:r>
            <a:r>
              <a:rPr lang="en-US" dirty="0"/>
              <a:t> Proliferation:</a:t>
            </a:r>
            <a:br>
              <a:rPr lang="en-US" dirty="0"/>
            </a:br>
            <a:r>
              <a:rPr lang="en-US" dirty="0"/>
              <a:t>Small Doesn’t Mean “Safe”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a collision, small satellites can destroy large satellites and create large debris clouds</a:t>
            </a:r>
          </a:p>
          <a:p>
            <a:r>
              <a:rPr lang="en-US" dirty="0"/>
              <a:t>Small satellites must be tracked in order to prevent collisions</a:t>
            </a:r>
          </a:p>
          <a:p>
            <a:pPr lvl="1"/>
            <a:r>
              <a:rPr lang="en-US" dirty="0"/>
              <a:t>Small satellites harder to track, and some below regular tracking threshold</a:t>
            </a:r>
          </a:p>
          <a:p>
            <a:pPr lvl="1"/>
            <a:r>
              <a:rPr lang="en-US" dirty="0"/>
              <a:t>Many small satellite operators do not compute their own ephemeris and rely on TLEs, making SSN tracking essential to their position determination</a:t>
            </a:r>
          </a:p>
          <a:p>
            <a:r>
              <a:rPr lang="en-US" dirty="0"/>
              <a:t>Maneuverable small satellites must have their maneuvers screened</a:t>
            </a:r>
          </a:p>
          <a:p>
            <a:pPr lvl="1"/>
            <a:r>
              <a:rPr lang="en-US" dirty="0"/>
              <a:t>Neighbors unaware of intended trajectory cannot mitigate close approaches</a:t>
            </a:r>
          </a:p>
          <a:p>
            <a:r>
              <a:rPr lang="en-US" dirty="0"/>
              <a:t>In short, it is a fallacy that small, cheap satellites do not require CA</a:t>
            </a:r>
          </a:p>
          <a:p>
            <a:pPr lvl="1"/>
            <a:r>
              <a:rPr lang="en-US" dirty="0"/>
              <a:t>In fact, in some respects more dangerous than traditional satellites</a:t>
            </a:r>
          </a:p>
          <a:p>
            <a:r>
              <a:rPr lang="en-US" dirty="0" err="1"/>
              <a:t>Smallsat</a:t>
            </a:r>
            <a:r>
              <a:rPr lang="en-US" dirty="0"/>
              <a:t> operators should share their ephemerides including planned maneuvers (if applicable) with DOD and be prepared to perform avoidance maneuvers if capable.</a:t>
            </a:r>
          </a:p>
        </p:txBody>
      </p:sp>
    </p:spTree>
    <p:extLst>
      <p:ext uri="{BB962C8B-B14F-4D97-AF65-F5344CB8AC3E}">
        <p14:creationId xmlns:p14="http://schemas.microsoft.com/office/powerpoint/2010/main" val="17382889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5742" y="7553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Trending </a:t>
            </a:r>
            <a:r>
              <a:rPr lang="en-US"/>
              <a:t>Concern:</a:t>
            </a:r>
            <a:br>
              <a:rPr lang="en-US"/>
            </a:br>
            <a:r>
              <a:rPr lang="en-US"/>
              <a:t>Importance </a:t>
            </a:r>
            <a:r>
              <a:rPr lang="en-US" dirty="0"/>
              <a:t>of Data Sharing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149" y="1317032"/>
            <a:ext cx="8973193" cy="5423294"/>
          </a:xfrm>
        </p:spPr>
        <p:txBody>
          <a:bodyPr>
            <a:normAutofit/>
          </a:bodyPr>
          <a:lstStyle/>
          <a:p>
            <a:r>
              <a:rPr lang="en-US" dirty="0"/>
              <a:t>Many reasons O/</a:t>
            </a:r>
            <a:r>
              <a:rPr lang="en-US" dirty="0" err="1"/>
              <a:t>Os</a:t>
            </a:r>
            <a:r>
              <a:rPr lang="en-US" dirty="0"/>
              <a:t> can have future positions that tracking networks will not model properly</a:t>
            </a:r>
          </a:p>
          <a:p>
            <a:pPr lvl="1"/>
            <a:r>
              <a:rPr lang="en-US" dirty="0"/>
              <a:t>Planned future impulsive maneuvers</a:t>
            </a:r>
          </a:p>
          <a:p>
            <a:pPr lvl="1"/>
            <a:r>
              <a:rPr lang="en-US" dirty="0"/>
              <a:t>Low thrust / electric propulsion, especially over long periods, which is very difficult to solve for with traditional methods</a:t>
            </a:r>
          </a:p>
          <a:p>
            <a:pPr lvl="1"/>
            <a:r>
              <a:rPr lang="en-US" dirty="0"/>
              <a:t>Satellites too small to be tracked reliably</a:t>
            </a:r>
          </a:p>
          <a:p>
            <a:r>
              <a:rPr lang="en-US" dirty="0"/>
              <a:t>Missions thus need to share predicted ephemerides to all for CA  </a:t>
            </a:r>
          </a:p>
          <a:p>
            <a:pPr lvl="1"/>
            <a:r>
              <a:rPr lang="en-US" dirty="0"/>
              <a:t>Predicted ephemerides are </a:t>
            </a:r>
            <a:r>
              <a:rPr lang="en-US" b="1" dirty="0"/>
              <a:t>not</a:t>
            </a:r>
            <a:r>
              <a:rPr lang="en-US" dirty="0"/>
              <a:t> proprietary—they are needed for safety of flight, and the satellite’s future position will be openly discoverable anyway</a:t>
            </a:r>
          </a:p>
          <a:p>
            <a:pPr lvl="1"/>
            <a:r>
              <a:rPr lang="en-US" dirty="0"/>
              <a:t>Without shared data, other operators have no way to tell where these assets are</a:t>
            </a:r>
          </a:p>
          <a:p>
            <a:pPr lvl="1"/>
            <a:r>
              <a:rPr lang="en-US" dirty="0"/>
              <a:t>Sharing should be through a trusted/protected mechanism, like Space-Track.org or SDA</a:t>
            </a:r>
          </a:p>
          <a:p>
            <a:pPr lvl="1"/>
            <a:r>
              <a:rPr lang="en-US" dirty="0"/>
              <a:t>Screening authority will need to access these ephemerides to include them in CA screenings</a:t>
            </a:r>
          </a:p>
          <a:p>
            <a:endParaRPr lang="en-US" sz="2400" dirty="0"/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825861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88235" y="1351131"/>
            <a:ext cx="8637103" cy="5079486"/>
          </a:xfrm>
        </p:spPr>
        <p:txBody>
          <a:bodyPr>
            <a:normAutofit/>
          </a:bodyPr>
          <a:lstStyle/>
          <a:p>
            <a:r>
              <a:rPr lang="en-US" dirty="0"/>
              <a:t>Becoming more common for satellites to employ autonomous maneuvering (especially large constellations)</a:t>
            </a:r>
          </a:p>
          <a:p>
            <a:pPr lvl="1"/>
            <a:r>
              <a:rPr lang="en-US" dirty="0"/>
              <a:t>SpaceX’s Starlink current example:  ~5000 active satellites operated this way</a:t>
            </a:r>
          </a:p>
          <a:p>
            <a:pPr lvl="1"/>
            <a:r>
              <a:rPr lang="en-US" dirty="0"/>
              <a:t>Other, smallsat autonomous constellations planned</a:t>
            </a:r>
          </a:p>
          <a:p>
            <a:r>
              <a:rPr lang="en-US" dirty="0"/>
              <a:t>Maneuvers automatically commanded/executed</a:t>
            </a:r>
          </a:p>
          <a:p>
            <a:pPr lvl="1"/>
            <a:r>
              <a:rPr lang="en-US" dirty="0"/>
              <a:t>Often ground systems do not even know of maneuvers until after execution</a:t>
            </a:r>
          </a:p>
          <a:p>
            <a:r>
              <a:rPr lang="en-US" dirty="0"/>
              <a:t>CA can also be executed autonomously</a:t>
            </a:r>
          </a:p>
          <a:p>
            <a:pPr lvl="1"/>
            <a:r>
              <a:rPr lang="en-US" dirty="0"/>
              <a:t>CDMs for upcoming conjunctions uploaded to spacecraft</a:t>
            </a:r>
          </a:p>
          <a:p>
            <a:pPr lvl="1"/>
            <a:r>
              <a:rPr lang="en-US" dirty="0"/>
              <a:t>On-board CA software can determine risk based on spacecraft’s latest position information, plan maneuvers to avoid close approaches, and execute them</a:t>
            </a:r>
          </a:p>
          <a:p>
            <a:pPr lvl="1"/>
            <a:r>
              <a:rPr lang="en-US" dirty="0"/>
              <a:t>If CDMs generated with sufficiently large screening volume, then autonomous CA likely to be effective against debris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08074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Satellite Autonomous Maneuvering</a:t>
            </a:r>
          </a:p>
        </p:txBody>
      </p:sp>
    </p:spTree>
    <p:extLst>
      <p:ext uri="{BB962C8B-B14F-4D97-AF65-F5344CB8AC3E}">
        <p14:creationId xmlns:p14="http://schemas.microsoft.com/office/powerpoint/2010/main" val="1072643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4A099B-BAF5-4E89-B3AA-8DD6CB239D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629" y="1384663"/>
            <a:ext cx="8671033" cy="4971687"/>
          </a:xfrm>
        </p:spPr>
        <p:txBody>
          <a:bodyPr>
            <a:normAutofit fontScale="92500"/>
          </a:bodyPr>
          <a:lstStyle/>
          <a:p>
            <a:r>
              <a:rPr lang="en-US" dirty="0"/>
              <a:t>Autonomous systems program maneuvers and perform CA based on CDMs uploaded as frequently as contacts allow</a:t>
            </a:r>
          </a:p>
          <a:p>
            <a:r>
              <a:rPr lang="en-US" dirty="0"/>
              <a:t>Co-located autonomously-controlled constellations need other solution</a:t>
            </a:r>
          </a:p>
          <a:p>
            <a:pPr lvl="1"/>
            <a:r>
              <a:rPr lang="en-US" dirty="0"/>
              <a:t>Two satellites in conjunction from different constellations may be planning mitigation actions, but neither knows what the other is planning to do</a:t>
            </a:r>
          </a:p>
          <a:p>
            <a:pPr lvl="1"/>
            <a:r>
              <a:rPr lang="en-US" dirty="0"/>
              <a:t>Satellites could therefore maneuver into each other</a:t>
            </a:r>
          </a:p>
          <a:p>
            <a:pPr lvl="1"/>
            <a:r>
              <a:rPr lang="en-US" dirty="0"/>
              <a:t>Not merely a fanciful situation:  in famous Iridium-COSMOS collision, Iridium has stated that their satellite maneuvered into the COSMOS trajectory due to lack of available CA data</a:t>
            </a:r>
          </a:p>
          <a:p>
            <a:pPr lvl="2"/>
            <a:r>
              <a:rPr lang="en-US" dirty="0"/>
              <a:t>This situation led the advancement of the CA process to what we know and use today </a:t>
            </a:r>
          </a:p>
          <a:p>
            <a:r>
              <a:rPr lang="en-US" dirty="0"/>
              <a:t>For autonomous CA with other active satellites, latencies in information exchange cause CA problems</a:t>
            </a:r>
          </a:p>
          <a:p>
            <a:pPr lvl="1"/>
            <a:r>
              <a:rPr lang="en-US" dirty="0"/>
              <a:t>Non-autonomous active satellites need to refrain from maneuvers 12-24 hours before close approaches with autonomous satellites that use CDMs</a:t>
            </a:r>
          </a:p>
          <a:p>
            <a:pPr lvl="1"/>
            <a:r>
              <a:rPr lang="en-US" dirty="0"/>
              <a:t>Allows sufficient time for submitted ephemeris that includes their maneuver to be screened for CA and these screening results uploaded to autonomous system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CED6C9B-44C5-472F-B1CB-DBDDEF832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Autonomous Flight Dynamics:</a:t>
            </a:r>
            <a:br>
              <a:rPr lang="en-US" dirty="0"/>
            </a:br>
            <a:r>
              <a:rPr lang="en-US" dirty="0"/>
              <a:t>Active-vs-Active CA Issue</a:t>
            </a:r>
          </a:p>
        </p:txBody>
      </p:sp>
    </p:spTree>
    <p:extLst>
      <p:ext uri="{BB962C8B-B14F-4D97-AF65-F5344CB8AC3E}">
        <p14:creationId xmlns:p14="http://schemas.microsoft.com/office/powerpoint/2010/main" val="28723825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1A59B9-6E6E-4CEE-A07A-9330B293BC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Consortium among NASA Ames, NASA CARA, SpaceX, and Emergent Technologies have developed and are demonstrating a prototype autonomous CA approach</a:t>
            </a:r>
          </a:p>
          <a:p>
            <a:pPr lvl="1"/>
            <a:r>
              <a:rPr lang="en-US" dirty="0"/>
              <a:t>Participants in Starlink/Starling formal experiment for autonomous CA</a:t>
            </a:r>
          </a:p>
          <a:p>
            <a:pPr lvl="1"/>
            <a:r>
              <a:rPr lang="en-US" dirty="0"/>
              <a:t>To run JAN-SEP 2024</a:t>
            </a:r>
          </a:p>
          <a:p>
            <a:r>
              <a:rPr lang="en-US" dirty="0"/>
              <a:t>AMOS paper on this subject Thursday morning, CA session</a:t>
            </a:r>
          </a:p>
          <a:p>
            <a:r>
              <a:rPr lang="en-US" dirty="0"/>
              <a:t>No additional details right now, in order not to spoil suspense!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6E59822-C61E-4D7A-9F37-C12123D75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928" y="30782"/>
            <a:ext cx="8229600" cy="1143000"/>
          </a:xfrm>
        </p:spPr>
        <p:txBody>
          <a:bodyPr>
            <a:normAutofit/>
          </a:bodyPr>
          <a:lstStyle/>
          <a:p>
            <a:r>
              <a:rPr lang="en-US" sz="2200" dirty="0"/>
              <a:t>Active-vs-Active CA Issue Potential Solution:</a:t>
            </a:r>
            <a:br>
              <a:rPr lang="en-US" sz="2200" dirty="0"/>
            </a:br>
            <a:r>
              <a:rPr lang="en-US" sz="2200" dirty="0"/>
              <a:t>Federated Conjunction Responsibility Management </a:t>
            </a:r>
          </a:p>
        </p:txBody>
      </p:sp>
    </p:spTree>
    <p:extLst>
      <p:ext uri="{BB962C8B-B14F-4D97-AF65-F5344CB8AC3E}">
        <p14:creationId xmlns:p14="http://schemas.microsoft.com/office/powerpoint/2010/main" val="5713402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Methodologies (1/2)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Potential new CA paradigms to handle workload</a:t>
            </a:r>
          </a:p>
          <a:p>
            <a:pPr lvl="1"/>
            <a:r>
              <a:rPr lang="en-US" dirty="0"/>
              <a:t>CA remediation against “grouped” events using an aggregate Pc</a:t>
            </a:r>
          </a:p>
          <a:p>
            <a:pPr lvl="1"/>
            <a:r>
              <a:rPr lang="en-US" dirty="0"/>
              <a:t>Station-keeping burn strategy to minimize conjunction risk, without actually remediating individual events unless an extremely high Pc</a:t>
            </a:r>
          </a:p>
          <a:p>
            <a:pPr lvl="1"/>
            <a:r>
              <a:rPr lang="en-US" dirty="0"/>
              <a:t>Consideration of consequence in addition to risk to determine which events to remediate—already moving towards implementation at NASA</a:t>
            </a:r>
          </a:p>
          <a:p>
            <a:r>
              <a:rPr lang="en-US" dirty="0"/>
              <a:t>CARA tools are available free to the public as Software Development Kits (SDKs) on the CARA repository (https://github.com/nasa/CARA_Analysis_Tools)</a:t>
            </a:r>
          </a:p>
          <a:p>
            <a:pPr lvl="1"/>
            <a:r>
              <a:rPr lang="en-US" dirty="0"/>
              <a:t>Contain benchmark test cases in addition to </a:t>
            </a:r>
            <a:r>
              <a:rPr lang="en-US" dirty="0" err="1"/>
              <a:t>Matlab</a:t>
            </a:r>
            <a:r>
              <a:rPr lang="en-US" dirty="0"/>
              <a:t> source code</a:t>
            </a:r>
          </a:p>
        </p:txBody>
      </p:sp>
    </p:spTree>
    <p:extLst>
      <p:ext uri="{BB962C8B-B14F-4D97-AF65-F5344CB8AC3E}">
        <p14:creationId xmlns:p14="http://schemas.microsoft.com/office/powerpoint/2010/main" val="1785913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Methodologies (2/2)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Automation/artificial intelligence</a:t>
            </a:r>
          </a:p>
          <a:p>
            <a:pPr lvl="1"/>
            <a:r>
              <a:rPr lang="en-US" dirty="0"/>
              <a:t>Investigate methods to automate more of the process while retain key safety elements</a:t>
            </a:r>
          </a:p>
          <a:p>
            <a:pPr lvl="1"/>
            <a:r>
              <a:rPr lang="en-US" dirty="0"/>
              <a:t>Determine usefulness of machine learning, neural nets, etc. in decision-making</a:t>
            </a:r>
          </a:p>
          <a:p>
            <a:pPr lvl="1"/>
            <a:r>
              <a:rPr lang="en-US" dirty="0"/>
              <a:t>Enterprise difficult because CA lacks “truth” data—very few collisions actually take place</a:t>
            </a:r>
          </a:p>
          <a:p>
            <a:pPr lvl="1"/>
            <a:r>
              <a:rPr lang="en-US" dirty="0"/>
              <a:t>NASA initial CA AI / machine learning studies show little improvement</a:t>
            </a:r>
          </a:p>
          <a:p>
            <a:r>
              <a:rPr lang="en-US" dirty="0"/>
              <a:t>Challenges: no truth data make training the system hard</a:t>
            </a:r>
          </a:p>
          <a:p>
            <a:pPr lvl="1"/>
            <a:r>
              <a:rPr lang="en-US" dirty="0"/>
              <a:t>Dog-vs-cat ML/AI trained against millions of curated dog/cat photographs</a:t>
            </a:r>
          </a:p>
          <a:p>
            <a:pPr lvl="1"/>
            <a:r>
              <a:rPr lang="en-US" dirty="0"/>
              <a:t>In CA, only a few verified collisions, and these often lack modern data</a:t>
            </a:r>
          </a:p>
          <a:p>
            <a:pPr lvl="1"/>
            <a:r>
              <a:rPr lang="en-US" dirty="0"/>
              <a:t>Similar to predicting 1000-year floods:  have no modern empirical data</a:t>
            </a:r>
          </a:p>
        </p:txBody>
      </p:sp>
    </p:spTree>
    <p:extLst>
      <p:ext uri="{BB962C8B-B14F-4D97-AF65-F5344CB8AC3E}">
        <p14:creationId xmlns:p14="http://schemas.microsoft.com/office/powerpoint/2010/main" val="3850431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Catalog of non-cooperatively tracked objects used in CA only available near Earth</a:t>
            </a:r>
          </a:p>
          <a:p>
            <a:r>
              <a:rPr lang="en-US" dirty="0"/>
              <a:t>Activity at Moon, Mars, and </a:t>
            </a:r>
            <a:r>
              <a:rPr lang="en-US" dirty="0" err="1"/>
              <a:t>Libration</a:t>
            </a:r>
            <a:r>
              <a:rPr lang="en-US" dirty="0"/>
              <a:t> points increasing risk of collision without screening</a:t>
            </a:r>
          </a:p>
          <a:p>
            <a:r>
              <a:rPr lang="en-US" dirty="0"/>
              <a:t>DOD developing cis-lunar catalog and screening capability</a:t>
            </a:r>
          </a:p>
          <a:p>
            <a:pPr lvl="1"/>
            <a:r>
              <a:rPr lang="en-US" dirty="0"/>
              <a:t>Requirements not yet defined</a:t>
            </a:r>
          </a:p>
          <a:p>
            <a:pPr lvl="1"/>
            <a:r>
              <a:rPr lang="en-US" dirty="0"/>
              <a:t>Implementation is years away</a:t>
            </a:r>
          </a:p>
          <a:p>
            <a:r>
              <a:rPr lang="en-US" dirty="0"/>
              <a:t>NASA </a:t>
            </a:r>
            <a:r>
              <a:rPr lang="en-US" dirty="0" err="1"/>
              <a:t>Multimission</a:t>
            </a:r>
            <a:r>
              <a:rPr lang="en-US" dirty="0"/>
              <a:t> Automated </a:t>
            </a:r>
            <a:r>
              <a:rPr lang="en-US" dirty="0" err="1"/>
              <a:t>Deepspace</a:t>
            </a:r>
            <a:r>
              <a:rPr lang="en-US" dirty="0"/>
              <a:t> Conjunction Assessment Process (MADCAP) provides </a:t>
            </a:r>
            <a:r>
              <a:rPr lang="en-US" dirty="0" err="1"/>
              <a:t>ephem</a:t>
            </a:r>
            <a:r>
              <a:rPr lang="en-US" dirty="0"/>
              <a:t>-on-</a:t>
            </a:r>
            <a:r>
              <a:rPr lang="en-US" dirty="0" err="1"/>
              <a:t>ephem</a:t>
            </a:r>
            <a:r>
              <a:rPr lang="en-US" dirty="0"/>
              <a:t> screening for missions that utilize DSN</a:t>
            </a:r>
          </a:p>
          <a:p>
            <a:pPr lvl="1"/>
            <a:r>
              <a:rPr lang="en-US" dirty="0"/>
              <a:t>Most operators do not currently provide covariance, preventing Pc computation</a:t>
            </a:r>
          </a:p>
          <a:p>
            <a:pPr lvl="1"/>
            <a:r>
              <a:rPr lang="en-US" dirty="0"/>
              <a:t>Relies on sharing of data; sharing of non-NASA data encouraged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Cis-lunar CA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5294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 industry is evolving rapidly</a:t>
            </a:r>
          </a:p>
          <a:p>
            <a:r>
              <a:rPr lang="en-US" dirty="0"/>
              <a:t>Guidelines/standards are needed to enable healthy growth</a:t>
            </a:r>
          </a:p>
          <a:p>
            <a:pPr lvl="1"/>
            <a:r>
              <a:rPr lang="en-US" dirty="0"/>
              <a:t>Safety of Flight best practices should be adapted universally</a:t>
            </a:r>
          </a:p>
          <a:p>
            <a:r>
              <a:rPr lang="en-US" dirty="0"/>
              <a:t>Sources of existing best practices:</a:t>
            </a:r>
          </a:p>
          <a:p>
            <a:pPr lvl="1"/>
            <a:r>
              <a:rPr lang="en-US" sz="2000" i="0" dirty="0">
                <a:effectLst/>
                <a:latin typeface="+mj-lt"/>
              </a:rPr>
              <a:t>AIAA, Iridium, </a:t>
            </a:r>
            <a:r>
              <a:rPr lang="en-US" sz="2000" i="0" dirty="0" err="1">
                <a:effectLst/>
                <a:latin typeface="+mj-lt"/>
              </a:rPr>
              <a:t>OneWeb</a:t>
            </a:r>
            <a:r>
              <a:rPr lang="en-US" sz="2000" i="0" dirty="0">
                <a:effectLst/>
                <a:latin typeface="+mj-lt"/>
              </a:rPr>
              <a:t>, SpaceX released “Satellite Orbital Safety Best Practices” Reference Guide September 2022</a:t>
            </a:r>
          </a:p>
          <a:p>
            <a:pPr lvl="1"/>
            <a:r>
              <a:rPr lang="en-US" sz="2000" dirty="0">
                <a:latin typeface="+mj-lt"/>
              </a:rPr>
              <a:t>Best practices for using 18 SDS/19 SDS support are available on 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Space-Track.org </a:t>
            </a:r>
            <a:r>
              <a:rPr lang="en-US" sz="2000" dirty="0">
                <a:latin typeface="+mj-lt"/>
              </a:rPr>
              <a:t> website</a:t>
            </a:r>
          </a:p>
          <a:p>
            <a:pPr lvl="1"/>
            <a:r>
              <a:rPr lang="en-US" sz="2000" dirty="0">
                <a:latin typeface="+mj-lt"/>
              </a:rPr>
              <a:t>Secure World Foundation publishes “Handbook for New Actors in Space”</a:t>
            </a:r>
          </a:p>
          <a:p>
            <a:pPr lvl="1"/>
            <a:r>
              <a:rPr lang="en-US" sz="2000" dirty="0">
                <a:latin typeface="+mj-lt"/>
              </a:rPr>
              <a:t>Best practices for satellite operations at Spacesafety.org </a:t>
            </a:r>
          </a:p>
          <a:p>
            <a:pPr lvl="1"/>
            <a:r>
              <a:rPr lang="en-US" sz="2000" dirty="0">
                <a:latin typeface="+mj-lt"/>
              </a:rPr>
              <a:t>CONFERS publishes best practices for Proximity ops</a:t>
            </a:r>
          </a:p>
          <a:p>
            <a:pPr lvl="1"/>
            <a:r>
              <a:rPr lang="en-US" sz="1800" dirty="0">
                <a:latin typeface="+mj-lt"/>
              </a:rPr>
              <a:t>NASA published CA best practices Handbook (update Feb 2023); contains analysis describing the technical/scientific foundations of best practices</a:t>
            </a:r>
          </a:p>
          <a:p>
            <a:pPr lvl="1"/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74988" y="6096"/>
            <a:ext cx="7148147" cy="1143000"/>
          </a:xfrm>
        </p:spPr>
        <p:txBody>
          <a:bodyPr/>
          <a:lstStyle/>
          <a:p>
            <a:r>
              <a:rPr lang="en-US" dirty="0"/>
              <a:t>CA Best Practices</a:t>
            </a:r>
          </a:p>
        </p:txBody>
      </p:sp>
    </p:spTree>
    <p:extLst>
      <p:ext uri="{BB962C8B-B14F-4D97-AF65-F5344CB8AC3E}">
        <p14:creationId xmlns:p14="http://schemas.microsoft.com/office/powerpoint/2010/main" val="28472079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A98ACF5E-E264-374F-BEF0-7A413716C99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00497" y="1434036"/>
            <a:ext cx="1998735" cy="2587252"/>
          </a:xfr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27CFCF9-7343-754A-BDE0-15916EEDF3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158020" y="1346740"/>
            <a:ext cx="5301235" cy="2796869"/>
          </a:xfrm>
        </p:spPr>
        <p:txBody>
          <a:bodyPr anchor="ctr">
            <a:normAutofit/>
          </a:bodyPr>
          <a:lstStyle/>
          <a:p>
            <a:r>
              <a:rPr lang="en-US" b="1" dirty="0"/>
              <a:t>Covers the current USG CA process end-to-end, including high-level details of DOD screening process.</a:t>
            </a:r>
          </a:p>
          <a:p>
            <a:r>
              <a:rPr lang="en-US" dirty="0"/>
              <a:t>Provides list of best practices with rationale and appendices on methodologies</a:t>
            </a:r>
            <a:endParaRPr lang="en-US" b="1" dirty="0"/>
          </a:p>
          <a:p>
            <a:r>
              <a:rPr lang="en-US" b="1" dirty="0"/>
              <a:t>Comments or suggestions are welcome</a:t>
            </a:r>
          </a:p>
          <a:p>
            <a:pPr marL="436963" lvl="2" indent="-164306"/>
            <a:r>
              <a:rPr lang="en-US" dirty="0"/>
              <a:t>Send to </a:t>
            </a:r>
            <a:r>
              <a:rPr lang="en-US" dirty="0">
                <a:solidFill>
                  <a:srgbClr val="65CBFA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ca-handbook-feedback@nasa.onmicrosoft.com</a:t>
            </a:r>
            <a:r>
              <a:rPr lang="en-US" dirty="0">
                <a:solidFill>
                  <a:srgbClr val="0CE0FF"/>
                </a:solidFill>
              </a:rPr>
              <a:t> </a:t>
            </a:r>
            <a:endParaRPr lang="en-US" dirty="0">
              <a:solidFill>
                <a:srgbClr val="E7E6E6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Downloadable from: </a:t>
            </a:r>
            <a:r>
              <a:rPr lang="en-US" sz="1500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https://nodis3.gsfc.nasa.gov/OCE_docs/OCE_51.pdf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809454B9-91F5-CC49-BDA7-9EAB93232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NASA Spacecraft Conjunction Assessment and</a:t>
            </a:r>
            <a:br>
              <a:rPr lang="en-US" dirty="0"/>
            </a:br>
            <a:r>
              <a:rPr lang="en-US" dirty="0"/>
              <a:t>Collision Avoidance Best Practices Handbook</a:t>
            </a:r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64C341FD-5BB1-4E4C-A6E4-7A02333D2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A3D230-88C7-4809-A846-1EB07EA3F931}"/>
              </a:ext>
            </a:extLst>
          </p:cNvPr>
          <p:cNvSpPr txBox="1"/>
          <p:nvPr/>
        </p:nvSpPr>
        <p:spPr>
          <a:xfrm>
            <a:off x="6106414" y="6075410"/>
            <a:ext cx="21680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NASA CA website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3295A7-A30D-46BC-B51E-D49578B0B1C5}"/>
              </a:ext>
            </a:extLst>
          </p:cNvPr>
          <p:cNvSpPr txBox="1"/>
          <p:nvPr/>
        </p:nvSpPr>
        <p:spPr>
          <a:xfrm>
            <a:off x="3897150" y="6075410"/>
            <a:ext cx="1548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CARA Tools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7CB67D-28F7-41ED-BA91-62B5D7CFC037}"/>
              </a:ext>
            </a:extLst>
          </p:cNvPr>
          <p:cNvSpPr txBox="1"/>
          <p:nvPr/>
        </p:nvSpPr>
        <p:spPr>
          <a:xfrm>
            <a:off x="888638" y="6075410"/>
            <a:ext cx="25111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NASA CA Handbook</a:t>
            </a:r>
          </a:p>
        </p:txBody>
      </p:sp>
      <p:pic>
        <p:nvPicPr>
          <p:cNvPr id="10" name="Picture 9" descr="Qr code&#10;&#10;Description automatically generated">
            <a:extLst>
              <a:ext uri="{FF2B5EF4-FFF2-40B4-BE49-F238E27FC236}">
                <a16:creationId xmlns:a16="http://schemas.microsoft.com/office/drawing/2014/main" id="{68B9ACE7-0E18-47F1-B388-2DD57C1F96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6936" y="4298921"/>
            <a:ext cx="1848610" cy="1848610"/>
          </a:xfrm>
          <a:prstGeom prst="rect">
            <a:avLst/>
          </a:prstGeom>
        </p:spPr>
      </p:pic>
      <p:pic>
        <p:nvPicPr>
          <p:cNvPr id="11" name="Picture 10" descr="Qr code Handbook&#10;&#10;Description automatically generated">
            <a:extLst>
              <a:ext uri="{FF2B5EF4-FFF2-40B4-BE49-F238E27FC236}">
                <a16:creationId xmlns:a16="http://schemas.microsoft.com/office/drawing/2014/main" id="{705BC360-58D1-45FB-8CD5-3475D6A5BD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0852" y="4313218"/>
            <a:ext cx="1848610" cy="1848610"/>
          </a:xfrm>
          <a:prstGeom prst="rect">
            <a:avLst/>
          </a:prstGeom>
        </p:spPr>
      </p:pic>
      <p:pic>
        <p:nvPicPr>
          <p:cNvPr id="13" name="Picture 12" descr="Qr code CARA Website&#10;&#10;Description automatically generated">
            <a:extLst>
              <a:ext uri="{FF2B5EF4-FFF2-40B4-BE49-F238E27FC236}">
                <a16:creationId xmlns:a16="http://schemas.microsoft.com/office/drawing/2014/main" id="{FDD3409C-9A24-452A-86CC-30B00C94FC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4062" y="4267097"/>
            <a:ext cx="1912258" cy="191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4780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9338" y="1375967"/>
            <a:ext cx="8965324" cy="4650752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Exciting growth offers opportunities that will change society, but needs to be done safely to ensure that we have continued use of the space environment for future generations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31914661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NASA.gif" descr="/Users/kgammage/Documents/CustomerWork/Meatballs/NASA.gif">
            <a:extLst>
              <a:ext uri="{FF2B5EF4-FFF2-40B4-BE49-F238E27FC236}">
                <a16:creationId xmlns:a16="http://schemas.microsoft.com/office/drawing/2014/main" id="{9E60C1DA-D642-0648-A514-883083268256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3313986" y="2347108"/>
            <a:ext cx="2516027" cy="2163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216890"/>
      </p:ext>
    </p:extLst>
  </p:cSld>
  <p:clrMapOvr>
    <a:masterClrMapping/>
  </p:clrMapOvr>
</p:sld>
</file>

<file path=ppt/theme/theme1.xml><?xml version="1.0" encoding="utf-8"?>
<a:theme xmlns:a="http://schemas.openxmlformats.org/drawingml/2006/main" name="1_presentationtemplate (3)">
  <a:themeElements>
    <a:clrScheme name="presentationtemplate (3)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rgbClr val="990099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rgbClr val="990099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resentationtemplate (3)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template (3)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presentationtemplate (3)">
  <a:themeElements>
    <a:clrScheme name="presentationtemplate (3)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rgbClr val="990099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rgbClr val="990099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resentationtemplate (3)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template (3)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83647</TotalTime>
  <Words>1583</Words>
  <Application>Microsoft Office PowerPoint</Application>
  <PresentationFormat>Letter Paper (8.5x11 in)</PresentationFormat>
  <Paragraphs>157</Paragraphs>
  <Slides>17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Cambria</vt:lpstr>
      <vt:lpstr>Times New Roman</vt:lpstr>
      <vt:lpstr>1_presentationtemplate (3)</vt:lpstr>
      <vt:lpstr>2_presentationtemplate (3)</vt:lpstr>
      <vt:lpstr>Conjunction Assessment Risk Analysis</vt:lpstr>
      <vt:lpstr>Changing Space Environment</vt:lpstr>
      <vt:lpstr>Active Payload Growth: “Large Constellation” Effect</vt:lpstr>
      <vt:lpstr>Conjunction Assessment Trends: Situation is Getting Worse!</vt:lpstr>
      <vt:lpstr>New Space Actors</vt:lpstr>
      <vt:lpstr>SmallSat Proliferation: Small Doesn’t Mean “Safe”</vt:lpstr>
      <vt:lpstr>Trending Concern: Importance of Data Sharing</vt:lpstr>
      <vt:lpstr>Satellite Autonomous Maneuvering</vt:lpstr>
      <vt:lpstr>Autonomous Flight Dynamics: Active-vs-Active CA Issue</vt:lpstr>
      <vt:lpstr>Active-vs-Active CA Issue Potential Solution: Federated Conjunction Responsibility Management </vt:lpstr>
      <vt:lpstr>New Methodologies (1/2)</vt:lpstr>
      <vt:lpstr>New Methodologies (2/2)</vt:lpstr>
      <vt:lpstr>Cis-lunar CA</vt:lpstr>
      <vt:lpstr>CA Best Practices</vt:lpstr>
      <vt:lpstr>NASA Spacecraft Conjunction Assessment and Collision Avoidance Best Practices Handbook</vt:lpstr>
      <vt:lpstr>Summary</vt:lpstr>
      <vt:lpstr>PowerPoint Presentation</vt:lpstr>
    </vt:vector>
  </TitlesOfParts>
  <Company>NASA/GSFC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lnewman</dc:creator>
  <cp:lastModifiedBy>Newman, Lauri K. (HQ-DA000)</cp:lastModifiedBy>
  <cp:revision>1885</cp:revision>
  <cp:lastPrinted>2015-01-25T18:14:24Z</cp:lastPrinted>
  <dcterms:created xsi:type="dcterms:W3CDTF">2002-09-16T19:02:30Z</dcterms:created>
  <dcterms:modified xsi:type="dcterms:W3CDTF">2023-09-05T12:43:12Z</dcterms:modified>
</cp:coreProperties>
</file>