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 id="2147483981" r:id="rId8"/>
    <p:sldMasterId id="2147484005" r:id="rId9"/>
    <p:sldMasterId id="2147484039" r:id="rId10"/>
    <p:sldMasterId id="2147484051" r:id="rId11"/>
    <p:sldMasterId id="2147484072" r:id="rId12"/>
    <p:sldMasterId id="2147484093" r:id="rId13"/>
    <p:sldMasterId id="2147484105" r:id="rId14"/>
  </p:sldMasterIdLst>
  <p:notesMasterIdLst>
    <p:notesMasterId r:id="rId36"/>
  </p:notesMasterIdLst>
  <p:handoutMasterIdLst>
    <p:handoutMasterId r:id="rId37"/>
  </p:handoutMasterIdLst>
  <p:sldIdLst>
    <p:sldId id="3919" r:id="rId15"/>
    <p:sldId id="3921" r:id="rId16"/>
    <p:sldId id="3922" r:id="rId17"/>
    <p:sldId id="3923" r:id="rId18"/>
    <p:sldId id="3930" r:id="rId19"/>
    <p:sldId id="3924" r:id="rId20"/>
    <p:sldId id="3925" r:id="rId21"/>
    <p:sldId id="3926" r:id="rId22"/>
    <p:sldId id="3927" r:id="rId23"/>
    <p:sldId id="3928" r:id="rId24"/>
    <p:sldId id="3929" r:id="rId25"/>
    <p:sldId id="3931" r:id="rId26"/>
    <p:sldId id="3932" r:id="rId27"/>
    <p:sldId id="3933" r:id="rId28"/>
    <p:sldId id="3934" r:id="rId29"/>
    <p:sldId id="3935" r:id="rId30"/>
    <p:sldId id="3936" r:id="rId31"/>
    <p:sldId id="3937" r:id="rId32"/>
    <p:sldId id="3938" r:id="rId33"/>
    <p:sldId id="3940" r:id="rId34"/>
    <p:sldId id="328" r:id="rId35"/>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Primary DG Presentation" id="{AE10FA5C-D1F3-4D6C-B625-8C280048BA34}">
          <p14:sldIdLst>
            <p14:sldId id="3919"/>
            <p14:sldId id="3921"/>
            <p14:sldId id="3922"/>
            <p14:sldId id="3923"/>
            <p14:sldId id="3930"/>
            <p14:sldId id="3924"/>
            <p14:sldId id="3925"/>
            <p14:sldId id="3926"/>
            <p14:sldId id="3927"/>
            <p14:sldId id="3928"/>
            <p14:sldId id="3929"/>
            <p14:sldId id="3931"/>
            <p14:sldId id="3932"/>
            <p14:sldId id="3933"/>
            <p14:sldId id="3934"/>
            <p14:sldId id="3935"/>
            <p14:sldId id="3936"/>
            <p14:sldId id="3937"/>
            <p14:sldId id="3938"/>
            <p14:sldId id="3940"/>
            <p14:sldId id="328"/>
          </p14:sldIdLst>
        </p14:section>
      </p14:sectionLst>
    </p:ex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CF4615-8749-64AD-73B3-E5AEACFED26A}" name="Crenshaw, Juan M. (GSFC-5950)" initials="CJM(5" userId="S::jmcrensh@ndc.nasa.gov::1444d2f5-1342-4ca4-81c2-acbf5be6f3a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rnhard Hufenbach" initials="BH" lastIdx="5" clrIdx="0">
    <p:extLst>
      <p:ext uri="{19B8F6BF-5375-455C-9EA6-DF929625EA0E}">
        <p15:presenceInfo xmlns:p15="http://schemas.microsoft.com/office/powerpoint/2012/main" userId="S-1-5-21-3877897231-801669177-1469586255-24968" providerId="AD"/>
      </p:ext>
    </p:extLst>
  </p:cmAuthor>
  <p:cmAuthor id="2" name="Clare Mattok" initials="CM" lastIdx="9" clrIdx="1">
    <p:extLst>
      <p:ext uri="{19B8F6BF-5375-455C-9EA6-DF929625EA0E}">
        <p15:presenceInfo xmlns:p15="http://schemas.microsoft.com/office/powerpoint/2012/main" userId="S::Clare.Mattok@esa.int::2d12c491-c2df-49c7-921e-e6ad857957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FCC4E"/>
    <a:srgbClr val="D9D9D9"/>
    <a:srgbClr val="8197A6"/>
    <a:srgbClr val="F1666A"/>
    <a:srgbClr val="053249"/>
    <a:srgbClr val="003249"/>
    <a:srgbClr val="335E6F"/>
    <a:srgbClr val="006196"/>
    <a:srgbClr val="6DCFF6"/>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9E4FD-49C1-475B-B5AC-BB31E8BF5F65}" v="77" dt="2023-08-31T01:12:42.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63" autoAdjust="0"/>
    <p:restoredTop sz="95238" autoAdjust="0"/>
  </p:normalViewPr>
  <p:slideViewPr>
    <p:cSldViewPr snapToGrid="0">
      <p:cViewPr varScale="1">
        <p:scale>
          <a:sx n="122" d="100"/>
          <a:sy n="122" d="100"/>
        </p:scale>
        <p:origin x="1080" y="30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6"/>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8/31/23</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8376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a:p>
        </p:txBody>
      </p:sp>
    </p:spTree>
    <p:extLst>
      <p:ext uri="{BB962C8B-B14F-4D97-AF65-F5344CB8AC3E}">
        <p14:creationId xmlns:p14="http://schemas.microsoft.com/office/powerpoint/2010/main" val="3544825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11</a:t>
            </a:fld>
            <a:endParaRPr lang="en-US"/>
          </a:p>
        </p:txBody>
      </p:sp>
    </p:spTree>
    <p:extLst>
      <p:ext uri="{BB962C8B-B14F-4D97-AF65-F5344CB8AC3E}">
        <p14:creationId xmlns:p14="http://schemas.microsoft.com/office/powerpoint/2010/main" val="1406710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a:p>
        </p:txBody>
      </p:sp>
    </p:spTree>
    <p:extLst>
      <p:ext uri="{BB962C8B-B14F-4D97-AF65-F5344CB8AC3E}">
        <p14:creationId xmlns:p14="http://schemas.microsoft.com/office/powerpoint/2010/main" val="213369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13</a:t>
            </a:fld>
            <a:endParaRPr lang="en-US"/>
          </a:p>
        </p:txBody>
      </p:sp>
    </p:spTree>
    <p:extLst>
      <p:ext uri="{BB962C8B-B14F-4D97-AF65-F5344CB8AC3E}">
        <p14:creationId xmlns:p14="http://schemas.microsoft.com/office/powerpoint/2010/main" val="396410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a:p>
        </p:txBody>
      </p:sp>
    </p:spTree>
    <p:extLst>
      <p:ext uri="{BB962C8B-B14F-4D97-AF65-F5344CB8AC3E}">
        <p14:creationId xmlns:p14="http://schemas.microsoft.com/office/powerpoint/2010/main" val="299491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a:p>
        </p:txBody>
      </p:sp>
    </p:spTree>
    <p:extLst>
      <p:ext uri="{BB962C8B-B14F-4D97-AF65-F5344CB8AC3E}">
        <p14:creationId xmlns:p14="http://schemas.microsoft.com/office/powerpoint/2010/main" val="368866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a:p>
        </p:txBody>
      </p:sp>
    </p:spTree>
    <p:extLst>
      <p:ext uri="{BB962C8B-B14F-4D97-AF65-F5344CB8AC3E}">
        <p14:creationId xmlns:p14="http://schemas.microsoft.com/office/powerpoint/2010/main" val="54974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17</a:t>
            </a:fld>
            <a:endParaRPr lang="en-US"/>
          </a:p>
        </p:txBody>
      </p:sp>
    </p:spTree>
    <p:extLst>
      <p:ext uri="{BB962C8B-B14F-4D97-AF65-F5344CB8AC3E}">
        <p14:creationId xmlns:p14="http://schemas.microsoft.com/office/powerpoint/2010/main" val="4183466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a:p>
        </p:txBody>
      </p:sp>
    </p:spTree>
    <p:extLst>
      <p:ext uri="{BB962C8B-B14F-4D97-AF65-F5344CB8AC3E}">
        <p14:creationId xmlns:p14="http://schemas.microsoft.com/office/powerpoint/2010/main" val="133880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19</a:t>
            </a:fld>
            <a:endParaRPr lang="en-US"/>
          </a:p>
        </p:txBody>
      </p:sp>
    </p:spTree>
    <p:extLst>
      <p:ext uri="{BB962C8B-B14F-4D97-AF65-F5344CB8AC3E}">
        <p14:creationId xmlns:p14="http://schemas.microsoft.com/office/powerpoint/2010/main" val="214629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a:p>
        </p:txBody>
      </p:sp>
    </p:spTree>
    <p:extLst>
      <p:ext uri="{BB962C8B-B14F-4D97-AF65-F5344CB8AC3E}">
        <p14:creationId xmlns:p14="http://schemas.microsoft.com/office/powerpoint/2010/main" val="261212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20</a:t>
            </a:fld>
            <a:endParaRPr lang="en-US"/>
          </a:p>
        </p:txBody>
      </p:sp>
    </p:spTree>
    <p:extLst>
      <p:ext uri="{BB962C8B-B14F-4D97-AF65-F5344CB8AC3E}">
        <p14:creationId xmlns:p14="http://schemas.microsoft.com/office/powerpoint/2010/main" val="416179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127455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376476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a:p>
        </p:txBody>
      </p:sp>
    </p:spTree>
    <p:extLst>
      <p:ext uri="{BB962C8B-B14F-4D97-AF65-F5344CB8AC3E}">
        <p14:creationId xmlns:p14="http://schemas.microsoft.com/office/powerpoint/2010/main" val="444769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a:p>
        </p:txBody>
      </p:sp>
    </p:spTree>
    <p:extLst>
      <p:ext uri="{BB962C8B-B14F-4D97-AF65-F5344CB8AC3E}">
        <p14:creationId xmlns:p14="http://schemas.microsoft.com/office/powerpoint/2010/main" val="308981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a:p>
        </p:txBody>
      </p:sp>
    </p:spTree>
    <p:extLst>
      <p:ext uri="{BB962C8B-B14F-4D97-AF65-F5344CB8AC3E}">
        <p14:creationId xmlns:p14="http://schemas.microsoft.com/office/powerpoint/2010/main" val="141617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a:p>
        </p:txBody>
      </p:sp>
    </p:spTree>
    <p:extLst>
      <p:ext uri="{BB962C8B-B14F-4D97-AF65-F5344CB8AC3E}">
        <p14:creationId xmlns:p14="http://schemas.microsoft.com/office/powerpoint/2010/main" val="63399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a:p>
        </p:txBody>
      </p:sp>
    </p:spTree>
    <p:extLst>
      <p:ext uri="{BB962C8B-B14F-4D97-AF65-F5344CB8AC3E}">
        <p14:creationId xmlns:p14="http://schemas.microsoft.com/office/powerpoint/2010/main" val="2512184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 name="Picture 2">
            <a:extLst>
              <a:ext uri="{FF2B5EF4-FFF2-40B4-BE49-F238E27FC236}">
                <a16:creationId xmlns:a16="http://schemas.microsoft.com/office/drawing/2014/main" id="{D1543141-2C70-4566-4E9B-BCFEA14A2FF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8671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825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1183718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3455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7695" b="7948"/>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pic>
        <p:nvPicPr>
          <p:cNvPr id="2" name="Picture 5">
            <a:extLst>
              <a:ext uri="{FF2B5EF4-FFF2-40B4-BE49-F238E27FC236}">
                <a16:creationId xmlns:a16="http://schemas.microsoft.com/office/drawing/2014/main" id="{0CF3CBB4-F6DB-4B28-8E88-00027CC62FA5}"/>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67460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958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331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1716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21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25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5851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14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3187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9157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3566022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040175" y="6584400"/>
            <a:ext cx="1641396" cy="104400"/>
          </a:xfrm>
          <a:prstGeom prst="rect">
            <a:avLst/>
          </a:prstGeom>
        </p:spPr>
      </p:pic>
      <p:pic>
        <p:nvPicPr>
          <p:cNvPr id="3" name="Picture 2">
            <a:extLst>
              <a:ext uri="{FF2B5EF4-FFF2-40B4-BE49-F238E27FC236}">
                <a16:creationId xmlns:a16="http://schemas.microsoft.com/office/drawing/2014/main" id="{9CA66805-5CB7-B97A-BBB9-DBB51D42AE3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836F22-8866-2BC1-211D-5BBFCFAABE4B}"/>
              </a:ext>
            </a:extLst>
          </p:cNvPr>
          <p:cNvSpPr txBox="1"/>
          <p:nvPr userDrawn="1"/>
        </p:nvSpPr>
        <p:spPr>
          <a:xfrm>
            <a:off x="9663969" y="6529129"/>
            <a:ext cx="2583246" cy="215444"/>
          </a:xfrm>
          <a:prstGeom prst="rect">
            <a:avLst/>
          </a:prstGeom>
          <a:noFill/>
        </p:spPr>
        <p:txBody>
          <a:bodyPr wrap="square">
            <a:spAutoFit/>
          </a:bodyPr>
          <a:lstStyle/>
          <a:p>
            <a:r>
              <a:rPr lang="en-US" sz="800" b="1" i="0" dirty="0">
                <a:solidFill>
                  <a:srgbClr val="FFFFFF"/>
                </a:solidFill>
                <a:effectLst/>
                <a:latin typeface="Helvetica Neue"/>
              </a:rPr>
              <a:t>|  National Aeronautics and Space Administration</a:t>
            </a:r>
            <a:endParaRPr lang="en-US" sz="800" dirty="0"/>
          </a:p>
        </p:txBody>
      </p:sp>
    </p:spTree>
    <p:extLst>
      <p:ext uri="{BB962C8B-B14F-4D97-AF65-F5344CB8AC3E}">
        <p14:creationId xmlns:p14="http://schemas.microsoft.com/office/powerpoint/2010/main" val="227747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3"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upRight)">
                                      <p:cBhvr>
                                        <p:cTn id="12" dur="500"/>
                                        <p:tgtEl>
                                          <p:spTgt spid="9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2" name="Picture 2">
            <a:extLst>
              <a:ext uri="{FF2B5EF4-FFF2-40B4-BE49-F238E27FC236}">
                <a16:creationId xmlns:a16="http://schemas.microsoft.com/office/drawing/2014/main" id="{26483102-4F3B-3960-7034-89F84F00533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925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5" name="Picture 2">
            <a:extLst>
              <a:ext uri="{FF2B5EF4-FFF2-40B4-BE49-F238E27FC236}">
                <a16:creationId xmlns:a16="http://schemas.microsoft.com/office/drawing/2014/main" id="{209E26E8-435D-5F27-DFDE-FE0F2A0766C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828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4" name="Picture 2">
            <a:extLst>
              <a:ext uri="{FF2B5EF4-FFF2-40B4-BE49-F238E27FC236}">
                <a16:creationId xmlns:a16="http://schemas.microsoft.com/office/drawing/2014/main" id="{D1BEF865-026C-0463-81F1-7707974C3B9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272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54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2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87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40925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5123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0477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9802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592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9693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1551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106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232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9884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pic>
        <p:nvPicPr>
          <p:cNvPr id="6" name="Picture 5" descr="A close up of a rock&#10;&#10;Description automatically generated with low confidence">
            <a:extLst>
              <a:ext uri="{FF2B5EF4-FFF2-40B4-BE49-F238E27FC236}">
                <a16:creationId xmlns:a16="http://schemas.microsoft.com/office/drawing/2014/main" id="{4F208253-875A-8146-B63C-D115C47773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25338" cy="6858000"/>
          </a:xfrm>
          <a:prstGeom prst="rect">
            <a:avLst/>
          </a:prstGeom>
        </p:spPr>
      </p:pic>
      <p:pic>
        <p:nvPicPr>
          <p:cNvPr id="8" name="Picture 5">
            <a:extLst>
              <a:ext uri="{FF2B5EF4-FFF2-40B4-BE49-F238E27FC236}">
                <a16:creationId xmlns:a16="http://schemas.microsoft.com/office/drawing/2014/main" id="{4E83289D-7763-2946-9111-3F3A2EE6ADF1}"/>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5" name="Picture 34">
            <a:extLst>
              <a:ext uri="{FF2B5EF4-FFF2-40B4-BE49-F238E27FC236}">
                <a16:creationId xmlns:a16="http://schemas.microsoft.com/office/drawing/2014/main" id="{92352E1F-C601-D443-A6EC-F9BDAD1B7D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6" name="Straight Connector 35">
            <a:extLst>
              <a:ext uri="{FF2B5EF4-FFF2-40B4-BE49-F238E27FC236}">
                <a16:creationId xmlns:a16="http://schemas.microsoft.com/office/drawing/2014/main" id="{E1C30643-461E-C243-83AC-EE67DF522A83}"/>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itolo 1">
            <a:extLst>
              <a:ext uri="{FF2B5EF4-FFF2-40B4-BE49-F238E27FC236}">
                <a16:creationId xmlns:a16="http://schemas.microsoft.com/office/drawing/2014/main" id="{A3F14E6A-E8FB-D74D-9179-7CE1C1685A13}"/>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pic>
        <p:nvPicPr>
          <p:cNvPr id="2" name="Picture 2">
            <a:extLst>
              <a:ext uri="{FF2B5EF4-FFF2-40B4-BE49-F238E27FC236}">
                <a16:creationId xmlns:a16="http://schemas.microsoft.com/office/drawing/2014/main" id="{5C6FBBFB-4708-F1A6-CB76-FDD6022AA57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11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pic>
        <p:nvPicPr>
          <p:cNvPr id="3" name="Picture 2">
            <a:extLst>
              <a:ext uri="{FF2B5EF4-FFF2-40B4-BE49-F238E27FC236}">
                <a16:creationId xmlns:a16="http://schemas.microsoft.com/office/drawing/2014/main" id="{1A629BA7-654E-4841-A1A5-60666328599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2" name="Picture 2">
            <a:extLst>
              <a:ext uri="{FF2B5EF4-FFF2-40B4-BE49-F238E27FC236}">
                <a16:creationId xmlns:a16="http://schemas.microsoft.com/office/drawing/2014/main" id="{EC97EF3A-2AE9-C364-3D19-95B5526B17A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2" name="Picture 2">
            <a:extLst>
              <a:ext uri="{FF2B5EF4-FFF2-40B4-BE49-F238E27FC236}">
                <a16:creationId xmlns:a16="http://schemas.microsoft.com/office/drawing/2014/main" id="{2C0B657B-BA8E-3966-FF0F-FC9A14703E6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C2762E9-7566-D8F4-DE06-B3FF85D0AB0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8DDE5A7B-F6CE-1E6C-21A7-07798990D38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A89205-EFD9-172D-68CF-34F54EE47EA1}"/>
              </a:ext>
            </a:extLst>
          </p:cNvPr>
          <p:cNvPicPr>
            <a:picLocks/>
          </p:cNvPicPr>
          <p:nvPr userDrawn="1"/>
        </p:nvPicPr>
        <p:blipFill>
          <a:blip r:embed="rId6" cstate="email">
            <a:extLst>
              <a:ext uri="{28A0092B-C50C-407E-A947-70E740481C1C}">
                <a14:useLocalDpi xmlns:a14="http://schemas.microsoft.com/office/drawing/2010/main"/>
              </a:ext>
            </a:extLst>
          </a:blip>
          <a:stretch>
            <a:fillRect/>
          </a:stretch>
        </p:blipFill>
        <p:spPr>
          <a:xfrm>
            <a:off x="8040175" y="6584400"/>
            <a:ext cx="1641396" cy="104400"/>
          </a:xfrm>
          <a:prstGeom prst="rect">
            <a:avLst/>
          </a:prstGeom>
        </p:spPr>
      </p:pic>
      <p:sp>
        <p:nvSpPr>
          <p:cNvPr id="7" name="TextBox 6">
            <a:extLst>
              <a:ext uri="{FF2B5EF4-FFF2-40B4-BE49-F238E27FC236}">
                <a16:creationId xmlns:a16="http://schemas.microsoft.com/office/drawing/2014/main" id="{554B5B02-E126-7C64-B479-0E21DD51049F}"/>
              </a:ext>
            </a:extLst>
          </p:cNvPr>
          <p:cNvSpPr txBox="1"/>
          <p:nvPr userDrawn="1"/>
        </p:nvSpPr>
        <p:spPr>
          <a:xfrm>
            <a:off x="9663969" y="6529129"/>
            <a:ext cx="2583246" cy="215444"/>
          </a:xfrm>
          <a:prstGeom prst="rect">
            <a:avLst/>
          </a:prstGeom>
          <a:noFill/>
        </p:spPr>
        <p:txBody>
          <a:bodyPr wrap="square">
            <a:spAutoFit/>
          </a:bodyPr>
          <a:lstStyle/>
          <a:p>
            <a:r>
              <a:rPr lang="en-US" sz="800" b="1" i="0" dirty="0">
                <a:solidFill>
                  <a:srgbClr val="FFFFFF"/>
                </a:solidFill>
                <a:effectLst/>
                <a:latin typeface="Helvetica Neue"/>
              </a:rPr>
              <a:t>|  National Aeronautics and Space Administration</a:t>
            </a:r>
            <a:endParaRPr lang="en-US" sz="800" dirty="0"/>
          </a:p>
        </p:txBody>
      </p:sp>
    </p:spTree>
    <p:extLst>
      <p:ext uri="{BB962C8B-B14F-4D97-AF65-F5344CB8AC3E}">
        <p14:creationId xmlns:p14="http://schemas.microsoft.com/office/powerpoint/2010/main" val="8387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dirty="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185342"/>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573220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66320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Edit Master text styles</a:t>
            </a:r>
          </a:p>
        </p:txBody>
      </p:sp>
    </p:spTree>
    <p:extLst>
      <p:ext uri="{BB962C8B-B14F-4D97-AF65-F5344CB8AC3E}">
        <p14:creationId xmlns:p14="http://schemas.microsoft.com/office/powerpoint/2010/main" val="3292611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00215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479114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704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72" y="1666877"/>
            <a:ext cx="6643283"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02"/>
            <a:ext cx="3805562"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
        <p:nvSpPr>
          <p:cNvPr id="5"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64691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841" y="4997210"/>
            <a:ext cx="793203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41556" y="1666875"/>
            <a:ext cx="7931613"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
        <p:nvSpPr>
          <p:cNvPr id="4" name="Text Placeholder 3"/>
          <p:cNvSpPr>
            <a:spLocks noGrp="1"/>
          </p:cNvSpPr>
          <p:nvPr>
            <p:ph type="body" sz="half" idx="2"/>
          </p:nvPr>
        </p:nvSpPr>
        <p:spPr>
          <a:xfrm>
            <a:off x="2141841" y="5372102"/>
            <a:ext cx="793203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Tree>
    <p:extLst>
      <p:ext uri="{BB962C8B-B14F-4D97-AF65-F5344CB8AC3E}">
        <p14:creationId xmlns:p14="http://schemas.microsoft.com/office/powerpoint/2010/main" val="358837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4" name="Picture 2">
            <a:extLst>
              <a:ext uri="{FF2B5EF4-FFF2-40B4-BE49-F238E27FC236}">
                <a16:creationId xmlns:a16="http://schemas.microsoft.com/office/drawing/2014/main" id="{B6552FDD-01E5-7CF0-87AB-7B94500AE5E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E6F561C-BB72-1554-00D6-5F4111B29F3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4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83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883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548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48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25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564328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43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90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32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339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832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405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924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969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4195947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1067" noProof="0" dirty="0">
                <a:solidFill>
                  <a:schemeClr val="bg1">
                    <a:lumMod val="85000"/>
                  </a:schemeClr>
                </a:solidFill>
              </a:rPr>
              <a:t>ESA UNCLASSIFIED - For Official Use</a:t>
            </a:r>
          </a:p>
        </p:txBody>
      </p:sp>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949002"/>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368742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57467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Edit Master text styles</a:t>
            </a:r>
          </a:p>
        </p:txBody>
      </p:sp>
    </p:spTree>
    <p:extLst>
      <p:ext uri="{BB962C8B-B14F-4D97-AF65-F5344CB8AC3E}">
        <p14:creationId xmlns:p14="http://schemas.microsoft.com/office/powerpoint/2010/main" val="2930284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5428086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347957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90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72" y="1666877"/>
            <a:ext cx="6643283"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02"/>
            <a:ext cx="3805562"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
        <p:nvSpPr>
          <p:cNvPr id="5"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97131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841" y="4997210"/>
            <a:ext cx="793203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41556" y="1666875"/>
            <a:ext cx="7931613"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
        <p:nvSpPr>
          <p:cNvPr id="4" name="Text Placeholder 3"/>
          <p:cNvSpPr>
            <a:spLocks noGrp="1"/>
          </p:cNvSpPr>
          <p:nvPr>
            <p:ph type="body" sz="half" idx="2"/>
          </p:nvPr>
        </p:nvSpPr>
        <p:spPr>
          <a:xfrm>
            <a:off x="2141841" y="5372102"/>
            <a:ext cx="793203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Tree>
    <p:extLst>
      <p:ext uri="{BB962C8B-B14F-4D97-AF65-F5344CB8AC3E}">
        <p14:creationId xmlns:p14="http://schemas.microsoft.com/office/powerpoint/2010/main" val="1371218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51" name="Picture 6" descr="ESA_Patch_Cupola_2017.jpg">
            <a:extLst>
              <a:ext uri="{FF2B5EF4-FFF2-40B4-BE49-F238E27FC236}">
                <a16:creationId xmlns:a16="http://schemas.microsoft.com/office/drawing/2014/main" id="{D02D403C-2FB5-3744-B6B1-A5729B47D0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76" y="-1"/>
            <a:ext cx="1222561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3300B2A-FA06-0A4F-934E-0CA1A4878070}"/>
              </a:ext>
            </a:extLst>
          </p:cNvPr>
          <p:cNvSpPr/>
          <p:nvPr userDrawn="1"/>
        </p:nvSpPr>
        <p:spPr>
          <a:xfrm>
            <a:off x="-6583" y="-1"/>
            <a:ext cx="12231921" cy="6858001"/>
          </a:xfrm>
          <a:prstGeom prst="rect">
            <a:avLst/>
          </a:prstGeom>
          <a:gradFill>
            <a:gsLst>
              <a:gs pos="100000">
                <a:srgbClr val="003249">
                  <a:alpha val="80000"/>
                </a:srgbClr>
              </a:gs>
              <a:gs pos="50000">
                <a:srgbClr val="003249">
                  <a:alpha val="0"/>
                </a:srgbClr>
              </a:gs>
              <a:gs pos="0">
                <a:srgbClr val="003249">
                  <a:alpha val="8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0" name="Freeform 149">
            <a:extLst>
              <a:ext uri="{FF2B5EF4-FFF2-40B4-BE49-F238E27FC236}">
                <a16:creationId xmlns:a16="http://schemas.microsoft.com/office/drawing/2014/main" id="{8C186663-9C02-2947-9ABE-9623D7AFA466}"/>
              </a:ext>
            </a:extLst>
          </p:cNvPr>
          <p:cNvSpPr/>
          <p:nvPr userDrawn="1"/>
        </p:nvSpPr>
        <p:spPr>
          <a:xfrm rot="2700000">
            <a:off x="-3784761" y="4724467"/>
            <a:ext cx="6274800" cy="14437317"/>
          </a:xfrm>
          <a:custGeom>
            <a:avLst/>
            <a:gdLst>
              <a:gd name="connsiteX0" fmla="*/ 3137400 w 6274800"/>
              <a:gd name="connsiteY0" fmla="*/ 0 h 14397947"/>
              <a:gd name="connsiteX1" fmla="*/ 6274800 w 6274800"/>
              <a:gd name="connsiteY1" fmla="*/ 3137400 h 14397947"/>
              <a:gd name="connsiteX2" fmla="*/ 6274717 w 6274800"/>
              <a:gd name="connsiteY2" fmla="*/ 3137400 h 14397947"/>
              <a:gd name="connsiteX3" fmla="*/ 6274717 w 6274800"/>
              <a:gd name="connsiteY3" fmla="*/ 14397947 h 14397947"/>
              <a:gd name="connsiteX4" fmla="*/ 0 w 6274800"/>
              <a:gd name="connsiteY4" fmla="*/ 14397947 h 14397947"/>
              <a:gd name="connsiteX5" fmla="*/ 0 w 6274800"/>
              <a:gd name="connsiteY5" fmla="*/ 3137400 h 1439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4800" h="14397947">
                <a:moveTo>
                  <a:pt x="3137400" y="0"/>
                </a:moveTo>
                <a:lnTo>
                  <a:pt x="6274800" y="3137400"/>
                </a:lnTo>
                <a:lnTo>
                  <a:pt x="6274717" y="3137400"/>
                </a:lnTo>
                <a:lnTo>
                  <a:pt x="6274717" y="14397947"/>
                </a:lnTo>
                <a:lnTo>
                  <a:pt x="0" y="14397947"/>
                </a:lnTo>
                <a:lnTo>
                  <a:pt x="0" y="3137400"/>
                </a:lnTo>
                <a:close/>
              </a:path>
            </a:pathLst>
          </a:custGeom>
          <a:gradFill flip="none" rotWithShape="1">
            <a:gsLst>
              <a:gs pos="0">
                <a:srgbClr val="003249"/>
              </a:gs>
              <a:gs pos="100000">
                <a:srgbClr val="003249">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dirty="0"/>
          </a:p>
        </p:txBody>
      </p:sp>
      <p:grpSp>
        <p:nvGrpSpPr>
          <p:cNvPr id="10" name="Group 9">
            <a:extLst>
              <a:ext uri="{FF2B5EF4-FFF2-40B4-BE49-F238E27FC236}">
                <a16:creationId xmlns:a16="http://schemas.microsoft.com/office/drawing/2014/main" id="{7273CB4B-0A82-8C4D-AC01-03AC894D315B}"/>
              </a:ext>
            </a:extLst>
          </p:cNvPr>
          <p:cNvGrpSpPr/>
          <p:nvPr userDrawn="1"/>
        </p:nvGrpSpPr>
        <p:grpSpPr>
          <a:xfrm>
            <a:off x="443471" y="3456850"/>
            <a:ext cx="11852805" cy="2970388"/>
            <a:chOff x="442260" y="3600153"/>
            <a:chExt cx="11820483" cy="2970388"/>
          </a:xfrm>
        </p:grpSpPr>
        <p:cxnSp>
          <p:nvCxnSpPr>
            <p:cNvPr id="100" name="Straight Connector 99">
              <a:extLst>
                <a:ext uri="{FF2B5EF4-FFF2-40B4-BE49-F238E27FC236}">
                  <a16:creationId xmlns:a16="http://schemas.microsoft.com/office/drawing/2014/main" id="{46C29012-AB86-234C-B350-46DB34144B32}"/>
                </a:ext>
              </a:extLst>
            </p:cNvPr>
            <p:cNvCxnSpPr/>
            <p:nvPr userDrawn="1"/>
          </p:nvCxnSpPr>
          <p:spPr>
            <a:xfrm flipV="1">
              <a:off x="9302285"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9B4E9D0-2992-1548-B5C3-6ACEF04FF5E6}"/>
                </a:ext>
              </a:extLst>
            </p:cNvPr>
            <p:cNvCxnSpPr/>
            <p:nvPr userDrawn="1"/>
          </p:nvCxnSpPr>
          <p:spPr>
            <a:xfrm flipV="1">
              <a:off x="8773056"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32E518E-6E31-D94C-8657-D5ED62DA1D78}"/>
                </a:ext>
              </a:extLst>
            </p:cNvPr>
            <p:cNvCxnSpPr/>
            <p:nvPr userDrawn="1"/>
          </p:nvCxnSpPr>
          <p:spPr>
            <a:xfrm flipV="1">
              <a:off x="8235524"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B15AB4E-8820-8E46-8E0A-9C5D7AE28C74}"/>
                </a:ext>
              </a:extLst>
            </p:cNvPr>
            <p:cNvCxnSpPr/>
            <p:nvPr userDrawn="1"/>
          </p:nvCxnSpPr>
          <p:spPr>
            <a:xfrm flipV="1">
              <a:off x="786603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DC4C25F-499B-B648-B459-97E98A180E32}"/>
                </a:ext>
              </a:extLst>
            </p:cNvPr>
            <p:cNvCxnSpPr/>
            <p:nvPr userDrawn="1"/>
          </p:nvCxnSpPr>
          <p:spPr>
            <a:xfrm flipV="1">
              <a:off x="7498863"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10C25E9-880B-4149-9FBE-E43FF45A6F6D}"/>
                </a:ext>
              </a:extLst>
            </p:cNvPr>
            <p:cNvCxnSpPr/>
            <p:nvPr userDrawn="1"/>
          </p:nvCxnSpPr>
          <p:spPr>
            <a:xfrm flipV="1">
              <a:off x="7127208"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D35586-5010-A941-B5B5-80297D70ECD1}"/>
                </a:ext>
              </a:extLst>
            </p:cNvPr>
            <p:cNvCxnSpPr/>
            <p:nvPr userDrawn="1"/>
          </p:nvCxnSpPr>
          <p:spPr>
            <a:xfrm flipV="1">
              <a:off x="6758651"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74B2857-6FEE-C247-986B-6758164EA433}"/>
                </a:ext>
              </a:extLst>
            </p:cNvPr>
            <p:cNvCxnSpPr/>
            <p:nvPr userDrawn="1"/>
          </p:nvCxnSpPr>
          <p:spPr>
            <a:xfrm flipV="1">
              <a:off x="6389469"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A515BDA-C3F1-8E46-9F2C-5F4EC447FE9F}"/>
                </a:ext>
              </a:extLst>
            </p:cNvPr>
            <p:cNvCxnSpPr/>
            <p:nvPr userDrawn="1"/>
          </p:nvCxnSpPr>
          <p:spPr>
            <a:xfrm flipV="1">
              <a:off x="6009868" y="3607282"/>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FA7033-6618-CC4F-97C4-AE4A8374CE86}"/>
                </a:ext>
              </a:extLst>
            </p:cNvPr>
            <p:cNvCxnSpPr/>
            <p:nvPr userDrawn="1"/>
          </p:nvCxnSpPr>
          <p:spPr>
            <a:xfrm flipV="1">
              <a:off x="5643989"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1ABDA0D-DCED-6143-B3CD-3A5D0CDC26DC}"/>
                </a:ext>
              </a:extLst>
            </p:cNvPr>
            <p:cNvCxnSpPr/>
            <p:nvPr userDrawn="1"/>
          </p:nvCxnSpPr>
          <p:spPr>
            <a:xfrm flipV="1">
              <a:off x="5269261"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48C5D30-67AB-F740-9F75-370FEED952F6}"/>
                </a:ext>
              </a:extLst>
            </p:cNvPr>
            <p:cNvCxnSpPr/>
            <p:nvPr userDrawn="1"/>
          </p:nvCxnSpPr>
          <p:spPr>
            <a:xfrm flipV="1">
              <a:off x="488966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4BEF30-8ECA-544D-83CF-2DBCFAB55716}"/>
                </a:ext>
              </a:extLst>
            </p:cNvPr>
            <p:cNvCxnSpPr/>
            <p:nvPr userDrawn="1"/>
          </p:nvCxnSpPr>
          <p:spPr>
            <a:xfrm flipV="1">
              <a:off x="4523327"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E877375-0390-2243-B2C3-F7BCE4F5C13B}"/>
                </a:ext>
              </a:extLst>
            </p:cNvPr>
            <p:cNvCxnSpPr/>
            <p:nvPr userDrawn="1"/>
          </p:nvCxnSpPr>
          <p:spPr>
            <a:xfrm flipV="1">
              <a:off x="4155926"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EE610C2-0477-BE4F-A9D6-CC842CB883A3}"/>
                </a:ext>
              </a:extLst>
            </p:cNvPr>
            <p:cNvCxnSpPr/>
            <p:nvPr userDrawn="1"/>
          </p:nvCxnSpPr>
          <p:spPr>
            <a:xfrm flipV="1">
              <a:off x="3786582"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BE43939-C6E7-144C-A66B-6BA69C58B807}"/>
                </a:ext>
              </a:extLst>
            </p:cNvPr>
            <p:cNvCxnSpPr/>
            <p:nvPr userDrawn="1"/>
          </p:nvCxnSpPr>
          <p:spPr>
            <a:xfrm flipV="1">
              <a:off x="342049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FC9BF21-0A23-9D4A-8B27-0759F2592A53}"/>
                </a:ext>
              </a:extLst>
            </p:cNvPr>
            <p:cNvCxnSpPr/>
            <p:nvPr userDrawn="1"/>
          </p:nvCxnSpPr>
          <p:spPr>
            <a:xfrm flipV="1">
              <a:off x="3051095"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296623A-2D87-474C-A7BA-442F857FC686}"/>
                </a:ext>
              </a:extLst>
            </p:cNvPr>
            <p:cNvCxnSpPr/>
            <p:nvPr userDrawn="1"/>
          </p:nvCxnSpPr>
          <p:spPr>
            <a:xfrm flipV="1">
              <a:off x="2674287"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C632FBD-C94F-504A-9C58-050D2FCC5FC9}"/>
                </a:ext>
              </a:extLst>
            </p:cNvPr>
            <p:cNvCxnSpPr/>
            <p:nvPr userDrawn="1"/>
          </p:nvCxnSpPr>
          <p:spPr>
            <a:xfrm flipV="1">
              <a:off x="230853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1C0D9E5-ACE8-964C-A4CD-0D32893A09EE}"/>
                </a:ext>
              </a:extLst>
            </p:cNvPr>
            <p:cNvCxnSpPr/>
            <p:nvPr userDrawn="1"/>
          </p:nvCxnSpPr>
          <p:spPr>
            <a:xfrm flipV="1">
              <a:off x="193107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A9158A1-F9CF-604C-BCD0-5B5179B86729}"/>
                </a:ext>
              </a:extLst>
            </p:cNvPr>
            <p:cNvCxnSpPr/>
            <p:nvPr userDrawn="1"/>
          </p:nvCxnSpPr>
          <p:spPr>
            <a:xfrm flipV="1">
              <a:off x="1558445"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6938F5E-2375-8248-BF69-A351ADD7064B}"/>
                </a:ext>
              </a:extLst>
            </p:cNvPr>
            <p:cNvCxnSpPr/>
            <p:nvPr userDrawn="1"/>
          </p:nvCxnSpPr>
          <p:spPr>
            <a:xfrm flipV="1">
              <a:off x="1188389"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2EBA838-3961-A040-8484-A0E77C399771}"/>
                </a:ext>
              </a:extLst>
            </p:cNvPr>
            <p:cNvCxnSpPr/>
            <p:nvPr userDrawn="1"/>
          </p:nvCxnSpPr>
          <p:spPr>
            <a:xfrm flipV="1">
              <a:off x="814086"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907426-5D06-DF4B-8BAD-F0F4180A86BA}"/>
                </a:ext>
              </a:extLst>
            </p:cNvPr>
            <p:cNvCxnSpPr/>
            <p:nvPr userDrawn="1"/>
          </p:nvCxnSpPr>
          <p:spPr>
            <a:xfrm flipV="1">
              <a:off x="44226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gr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9740" y="-216085"/>
            <a:ext cx="2099618"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20288" y="5263617"/>
            <a:ext cx="1176984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7017" y="4694088"/>
            <a:ext cx="11773115" cy="563779"/>
          </a:xfrm>
        </p:spPr>
        <p:txBody>
          <a:bodyPr anchor="b" anchorCtr="0">
            <a:noAutofit/>
          </a:bodyPr>
          <a:lstStyle>
            <a:lvl1pPr>
              <a:defRPr sz="4000"/>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90613" y="5275121"/>
            <a:ext cx="2601898" cy="1131708"/>
          </a:xfrm>
        </p:spPr>
        <p:txBody>
          <a:bodyPr lIns="0" rIns="0" anchor="ctr"/>
          <a:lstStyle>
            <a:lvl1pPr algn="r">
              <a:lnSpc>
                <a:spcPct val="150000"/>
              </a:lnSpc>
              <a:defRPr sz="10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0"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1528" y="6585918"/>
            <a:ext cx="1641396" cy="105919"/>
          </a:xfrm>
          <a:prstGeom prst="rect">
            <a:avLst/>
          </a:prstGeom>
        </p:spPr>
      </p:pic>
    </p:spTree>
    <p:extLst>
      <p:ext uri="{BB962C8B-B14F-4D97-AF65-F5344CB8AC3E}">
        <p14:creationId xmlns:p14="http://schemas.microsoft.com/office/powerpoint/2010/main" val="5516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upRight)">
                                      <p:cBhvr>
                                        <p:cTn id="11" dur="1000"/>
                                        <p:tgtEl>
                                          <p:spTgt spid="10"/>
                                        </p:tgtEl>
                                      </p:cBhvr>
                                    </p:animEffect>
                                  </p:childTnLst>
                                </p:cTn>
                              </p:par>
                              <p:par>
                                <p:cTn id="12" presetID="0" presetClass="path" presetSubtype="0" accel="50000" fill="hold" grpId="0" nodeType="withEffect">
                                  <p:stCondLst>
                                    <p:cond delay="0"/>
                                  </p:stCondLst>
                                  <p:childTnLst>
                                    <p:animMotion origin="layout" path="M 4.58333E-6 4.81481E-6 L 0.64283 -1.14352 " pathEditMode="relative" rAng="0" ptsTypes="AA">
                                      <p:cBhvr>
                                        <p:cTn id="13" dur="1000" fill="hold"/>
                                        <p:tgtEl>
                                          <p:spTgt spid="150"/>
                                        </p:tgtEl>
                                        <p:attrNameLst>
                                          <p:attrName>ppt_x</p:attrName>
                                          <p:attrName>ppt_y</p:attrName>
                                        </p:attrNameLst>
                                      </p:cBhvr>
                                      <p:rCtr x="32135" y="-57176"/>
                                    </p:animMotion>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2000"/>
                            </p:stCondLst>
                            <p:childTnLst>
                              <p:par>
                                <p:cTn id="22" presetID="18" presetClass="entr" presetSubtype="3" fill="hold" nodeType="after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strips(upRight)">
                                      <p:cBhvr>
                                        <p:cTn id="24" dur="500"/>
                                        <p:tgtEl>
                                          <p:spTgt spid="15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3000"/>
                            </p:stCondLst>
                            <p:childTnLst>
                              <p:par>
                                <p:cTn id="30" presetID="2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CBDC18-584B-37A5-8D32-C31B1E30C8D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9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117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432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8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2641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04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95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079051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256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135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6198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154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7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066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355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68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15628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086355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iapositva General">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375424" y="1443182"/>
            <a:ext cx="11579272" cy="342900"/>
          </a:xfrm>
        </p:spPr>
        <p:txBody>
          <a:bodyPr/>
          <a:lstStyle>
            <a:lvl1pPr marL="0" marR="0" indent="0" algn="l" defTabSz="548206" rtl="0" eaLnBrk="1" fontAlgn="auto" latinLnBrk="0" hangingPunct="1">
              <a:lnSpc>
                <a:spcPct val="100000"/>
              </a:lnSpc>
              <a:spcBef>
                <a:spcPct val="20000"/>
              </a:spcBef>
              <a:spcAft>
                <a:spcPts val="0"/>
              </a:spcAft>
              <a:buClrTx/>
              <a:buSzTx/>
              <a:buFont typeface="Arial"/>
              <a:buNone/>
              <a:tabLst/>
              <a:defRPr sz="1800" b="1">
                <a:solidFill>
                  <a:srgbClr val="860001"/>
                </a:solidFill>
              </a:defRPr>
            </a:lvl1pPr>
          </a:lstStyle>
          <a:p>
            <a:pPr algn="l" defTabSz="411165"/>
            <a:r>
              <a:rPr lang="en-GB" dirty="0"/>
              <a:t>First Line Subtitle</a:t>
            </a:r>
          </a:p>
        </p:txBody>
      </p:sp>
      <p:sp>
        <p:nvSpPr>
          <p:cNvPr id="5" name="Marcador de texto 4"/>
          <p:cNvSpPr>
            <a:spLocks noGrp="1"/>
          </p:cNvSpPr>
          <p:nvPr>
            <p:ph type="body" sz="quarter" idx="11" hasCustomPrompt="1"/>
          </p:nvPr>
        </p:nvSpPr>
        <p:spPr>
          <a:xfrm>
            <a:off x="382882" y="1981547"/>
            <a:ext cx="11579272" cy="4286044"/>
          </a:xfrm>
        </p:spPr>
        <p:txBody>
          <a:bodyPr/>
          <a:lstStyle>
            <a:lvl1pPr marL="0" marR="0" indent="0" algn="l" defTabSz="215260" rtl="0" eaLnBrk="1" fontAlgn="base" latinLnBrk="0" hangingPunct="1">
              <a:lnSpc>
                <a:spcPct val="100000"/>
              </a:lnSpc>
              <a:spcBef>
                <a:spcPts val="400"/>
              </a:spcBef>
              <a:spcAft>
                <a:spcPts val="400"/>
              </a:spcAft>
              <a:buClr>
                <a:schemeClr val="bg1">
                  <a:lumMod val="50000"/>
                </a:schemeClr>
              </a:buClr>
              <a:buSzPct val="80000"/>
              <a:buFont typeface="Arial" panose="020B0604020202020204" pitchFamily="34" charset="0"/>
              <a:buNone/>
              <a:tabLst/>
              <a:defRPr lang="es-ES" altLang="es-ES" sz="1600" b="0" u="none" baseline="0" dirty="0" smtClean="0">
                <a:solidFill>
                  <a:srgbClr val="666666"/>
                </a:solidFill>
                <a:latin typeface="+mn-lt"/>
                <a:ea typeface="+mn-ea"/>
                <a:cs typeface="+mn-cs"/>
              </a:defRPr>
            </a:lvl1pPr>
            <a:lvl2pPr marL="237061" indent="0">
              <a:lnSpc>
                <a:spcPct val="100000"/>
              </a:lnSpc>
              <a:spcBef>
                <a:spcPts val="400"/>
              </a:spcBef>
              <a:spcAft>
                <a:spcPts val="400"/>
              </a:spcAft>
              <a:buFont typeface="Verdana" panose="020B0604030504040204" pitchFamily="34" charset="0"/>
              <a:buNone/>
              <a:defRPr lang="es-ES" sz="1600" baseline="0" dirty="0" smtClean="0">
                <a:solidFill>
                  <a:srgbClr val="666666"/>
                </a:solidFill>
                <a:latin typeface="+mn-lt"/>
              </a:defRPr>
            </a:lvl2pPr>
            <a:lvl3pPr marL="601118" indent="-118530">
              <a:lnSpc>
                <a:spcPct val="100000"/>
              </a:lnSpc>
              <a:spcBef>
                <a:spcPts val="400"/>
              </a:spcBef>
              <a:spcAft>
                <a:spcPts val="133"/>
              </a:spcAft>
              <a:buFont typeface="Verdana" panose="020B0604030504040204" pitchFamily="34" charset="0"/>
              <a:buChar char=" "/>
              <a:defRPr lang="es-ES" altLang="es-ES" sz="1467" baseline="0" dirty="0" smtClean="0">
                <a:solidFill>
                  <a:srgbClr val="666666"/>
                </a:solidFill>
                <a:latin typeface="+mn-lt"/>
              </a:defRPr>
            </a:lvl3pPr>
            <a:lvl4pPr marL="956709" indent="-237061">
              <a:lnSpc>
                <a:spcPct val="100000"/>
              </a:lnSpc>
              <a:spcBef>
                <a:spcPts val="400"/>
              </a:spcBef>
              <a:spcAft>
                <a:spcPts val="133"/>
              </a:spcAft>
              <a:buFont typeface="Verdana" panose="020B0604030504040204" pitchFamily="34" charset="0"/>
              <a:buChar char="–"/>
              <a:defRPr lang="es-ES" altLang="es-ES" sz="1467" baseline="0" dirty="0" smtClean="0">
                <a:solidFill>
                  <a:srgbClr val="666666"/>
                </a:solidFill>
                <a:latin typeface="+mn-lt"/>
              </a:defRPr>
            </a:lvl4pPr>
            <a:lvl5pPr marL="1312301" indent="-230712">
              <a:lnSpc>
                <a:spcPct val="100000"/>
              </a:lnSpc>
              <a:spcBef>
                <a:spcPts val="267"/>
              </a:spcBef>
              <a:spcAft>
                <a:spcPts val="133"/>
              </a:spcAft>
              <a:buFont typeface="Verdana" panose="020B0604030504040204" pitchFamily="34" charset="0"/>
              <a:buChar char="-"/>
              <a:defRPr sz="1333"/>
            </a:lvl5pPr>
            <a:lvl6pPr marL="1676358" indent="-230712">
              <a:lnSpc>
                <a:spcPct val="100000"/>
              </a:lnSpc>
              <a:spcBef>
                <a:spcPts val="267"/>
              </a:spcBef>
              <a:spcAft>
                <a:spcPts val="133"/>
              </a:spcAft>
              <a:tabLst/>
              <a:defRPr sz="1333">
                <a:solidFill>
                  <a:schemeClr val="tx2"/>
                </a:solidFill>
              </a:defRPr>
            </a:lvl6pPr>
          </a:lstStyle>
          <a:p>
            <a:pPr lvl="0"/>
            <a:r>
              <a:rPr lang="en-GB" noProof="0" dirty="0"/>
              <a:t>Click here to edit text.</a:t>
            </a:r>
          </a:p>
        </p:txBody>
      </p:sp>
      <p:sp>
        <p:nvSpPr>
          <p:cNvPr id="9" name="Título 2">
            <a:extLst>
              <a:ext uri="{FF2B5EF4-FFF2-40B4-BE49-F238E27FC236}">
                <a16:creationId xmlns:a16="http://schemas.microsoft.com/office/drawing/2014/main" id="{A9283826-77CC-4BC6-94B8-880CE77B3218}"/>
              </a:ext>
            </a:extLst>
          </p:cNvPr>
          <p:cNvSpPr>
            <a:spLocks noGrp="1"/>
          </p:cNvSpPr>
          <p:nvPr>
            <p:ph type="title" hasCustomPrompt="1"/>
          </p:nvPr>
        </p:nvSpPr>
        <p:spPr>
          <a:xfrm>
            <a:off x="375424" y="439108"/>
            <a:ext cx="11586730" cy="894393"/>
          </a:xfrm>
        </p:spPr>
        <p:txBody>
          <a:bodyPr vert="horz" wrap="square" lIns="0" tIns="0" rIns="0" bIns="0" rtlCol="0" anchor="t" anchorCtr="0">
            <a:noAutofit/>
          </a:bodyPr>
          <a:lstStyle>
            <a:lvl1pPr>
              <a:defRPr lang="en-US" baseline="0">
                <a:solidFill>
                  <a:srgbClr val="DF0024"/>
                </a:solidFill>
              </a:defRPr>
            </a:lvl1pPr>
          </a:lstStyle>
          <a:p>
            <a:pPr lvl="0"/>
            <a:r>
              <a:rPr lang="en-GB" noProof="0" dirty="0"/>
              <a:t>Title of 1 or 2 lines. Click here to edit title.</a:t>
            </a:r>
            <a:br>
              <a:rPr lang="en-GB" noProof="0" dirty="0"/>
            </a:br>
            <a:r>
              <a:rPr lang="en-GB" noProof="0" dirty="0"/>
              <a:t>Second line.</a:t>
            </a:r>
          </a:p>
        </p:txBody>
      </p:sp>
    </p:spTree>
    <p:extLst>
      <p:ext uri="{BB962C8B-B14F-4D97-AF65-F5344CB8AC3E}">
        <p14:creationId xmlns:p14="http://schemas.microsoft.com/office/powerpoint/2010/main" val="3037233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3" name="Picture 2">
            <a:extLst>
              <a:ext uri="{FF2B5EF4-FFF2-40B4-BE49-F238E27FC236}">
                <a16:creationId xmlns:a16="http://schemas.microsoft.com/office/drawing/2014/main" id="{38F71665-3661-D664-9B2F-85A2AF917CF9}"/>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913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2" name="Picture 2">
            <a:extLst>
              <a:ext uri="{FF2B5EF4-FFF2-40B4-BE49-F238E27FC236}">
                <a16:creationId xmlns:a16="http://schemas.microsoft.com/office/drawing/2014/main" id="{2931CF66-DED2-B9E8-0151-8B794765A8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39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5" name="Picture 2">
            <a:extLst>
              <a:ext uri="{FF2B5EF4-FFF2-40B4-BE49-F238E27FC236}">
                <a16:creationId xmlns:a16="http://schemas.microsoft.com/office/drawing/2014/main" id="{59EDFE76-8331-4046-7A50-27B0DC12DA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51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4" name="Picture 2">
            <a:extLst>
              <a:ext uri="{FF2B5EF4-FFF2-40B4-BE49-F238E27FC236}">
                <a16:creationId xmlns:a16="http://schemas.microsoft.com/office/drawing/2014/main" id="{F9B330FB-0878-C154-4D0D-B3FCFD0747F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41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9345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9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6015146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237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698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41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753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789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42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image" Target="../media/image2.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1.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image" Target="../media/image4.png"/><Relationship Id="rId10" Type="http://schemas.openxmlformats.org/officeDocument/2006/relationships/slideLayout" Target="../slideLayouts/slideLayout124.xml"/><Relationship Id="rId19" Type="http://schemas.openxmlformats.org/officeDocument/2006/relationships/theme" Target="../theme/theme11.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4.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4.jpeg"/><Relationship Id="rId5" Type="http://schemas.openxmlformats.org/officeDocument/2006/relationships/slideLayout" Target="../slideLayouts/slideLayout35.xml"/><Relationship Id="rId10"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6.xml"/><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9.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8.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1.jpe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4.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2.pn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image" Target="../media/image2.pn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1.jpe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image" Target="../media/image4.png"/><Relationship Id="rId10" Type="http://schemas.openxmlformats.org/officeDocument/2006/relationships/slideLayout" Target="../slideLayouts/slideLayout95.xml"/><Relationship Id="rId19" Type="http://schemas.openxmlformats.org/officeDocument/2006/relationships/theme" Target="../theme/theme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2" name="Picture 2">
            <a:extLst>
              <a:ext uri="{FF2B5EF4-FFF2-40B4-BE49-F238E27FC236}">
                <a16:creationId xmlns:a16="http://schemas.microsoft.com/office/drawing/2014/main" id="{5D6419EB-60BD-A7E9-D548-8177404728B6}"/>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pic>
        <p:nvPicPr>
          <p:cNvPr id="6" name="Picture 37">
            <a:extLst>
              <a:ext uri="{FF2B5EF4-FFF2-40B4-BE49-F238E27FC236}">
                <a16:creationId xmlns:a16="http://schemas.microsoft.com/office/drawing/2014/main" id="{B14E059E-A27E-41E4-B3EC-84E9D24E35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6" name="Picture 65"/>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1490192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2" name="Picture 2">
            <a:extLst>
              <a:ext uri="{FF2B5EF4-FFF2-40B4-BE49-F238E27FC236}">
                <a16:creationId xmlns:a16="http://schemas.microsoft.com/office/drawing/2014/main" id="{86375175-01BE-CBB1-4ECF-B27D0A27277E}"/>
              </a:ext>
            </a:extLst>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794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 name="Picture 2">
            <a:extLst>
              <a:ext uri="{FF2B5EF4-FFF2-40B4-BE49-F238E27FC236}">
                <a16:creationId xmlns:a16="http://schemas.microsoft.com/office/drawing/2014/main" id="{5C528FD0-8889-3E7D-8714-23167B2DBDA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7966" y="6588969"/>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2" name="Picture 2">
            <a:extLst>
              <a:ext uri="{FF2B5EF4-FFF2-40B4-BE49-F238E27FC236}">
                <a16:creationId xmlns:a16="http://schemas.microsoft.com/office/drawing/2014/main" id="{1C5DD183-E585-35F0-6FB5-3784800F42A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42A86D-AE20-1FD1-ADE7-4D5A9149C54D}"/>
              </a:ext>
            </a:extLst>
          </p:cNvPr>
          <p:cNvSpPr txBox="1"/>
          <p:nvPr userDrawn="1"/>
        </p:nvSpPr>
        <p:spPr>
          <a:xfrm>
            <a:off x="9636573" y="6531158"/>
            <a:ext cx="2583246" cy="215444"/>
          </a:xfrm>
          <a:prstGeom prst="rect">
            <a:avLst/>
          </a:prstGeom>
          <a:noFill/>
        </p:spPr>
        <p:txBody>
          <a:bodyPr wrap="square">
            <a:spAutoFit/>
          </a:bodyPr>
          <a:lstStyle/>
          <a:p>
            <a:r>
              <a:rPr lang="en-US" sz="800" b="1" i="0" dirty="0">
                <a:solidFill>
                  <a:schemeClr val="tx1"/>
                </a:solidFill>
                <a:effectLst/>
                <a:latin typeface="Helvetica Neue"/>
              </a:rPr>
              <a:t>|  National Aeronautics and Space Administration</a:t>
            </a:r>
            <a:endParaRPr lang="en-US" sz="800" dirty="0">
              <a:solidFill>
                <a:schemeClr val="tx1"/>
              </a:solidFill>
            </a:endParaRPr>
          </a:p>
        </p:txBody>
      </p:sp>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1030" y="969600"/>
            <a:ext cx="11695894"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userDrawn="1"/>
        </p:nvSpPr>
        <p:spPr bwMode="auto">
          <a:xfrm>
            <a:off x="772993" y="447363"/>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2" name="Picture 11" descr="PPT_Foote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369050"/>
            <a:ext cx="12225338" cy="488951"/>
          </a:xfrm>
          <a:prstGeom prst="rect">
            <a:avLst/>
          </a:prstGeom>
        </p:spPr>
      </p:pic>
    </p:spTree>
    <p:extLst>
      <p:ext uri="{BB962C8B-B14F-4D97-AF65-F5344CB8AC3E}">
        <p14:creationId xmlns:p14="http://schemas.microsoft.com/office/powerpoint/2010/main" val="240627472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Lst>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0"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07C905B-A6BB-33B8-E2C4-4376BD40A231}"/>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89778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1030" y="969600"/>
            <a:ext cx="11695894"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userDrawn="1"/>
        </p:nvSpPr>
        <p:spPr bwMode="auto">
          <a:xfrm>
            <a:off x="772993" y="447363"/>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userDrawn="1"/>
        </p:nvPicPr>
        <p:blipFill rotWithShape="1">
          <a:blip r:embed="rId12" cstate="screen">
            <a:extLst>
              <a:ext uri="{28A0092B-C50C-407E-A947-70E740481C1C}">
                <a14:useLocalDpi xmlns:a14="http://schemas.microsoft.com/office/drawing/2010/main"/>
              </a:ext>
            </a:extLst>
          </a:blip>
          <a:srcRect t="-1"/>
          <a:stretch/>
        </p:blipFill>
        <p:spPr>
          <a:xfrm>
            <a:off x="10412283" y="207247"/>
            <a:ext cx="1618355" cy="672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6369050"/>
            <a:ext cx="12225338" cy="488951"/>
          </a:xfrm>
          <a:prstGeom prst="rect">
            <a:avLst/>
          </a:prstGeom>
        </p:spPr>
      </p:pic>
      <p:sp>
        <p:nvSpPr>
          <p:cNvPr id="14" name="Text Box 38"/>
          <p:cNvSpPr txBox="1">
            <a:spLocks noChangeArrowheads="1"/>
          </p:cNvSpPr>
          <p:nvPr userDrawn="1"/>
        </p:nvSpPr>
        <p:spPr bwMode="auto">
          <a:xfrm>
            <a:off x="221404" y="6107603"/>
            <a:ext cx="264591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1067" noProof="0" dirty="0">
                <a:solidFill>
                  <a:schemeClr val="tx1">
                    <a:lumMod val="75000"/>
                    <a:lumOff val="25000"/>
                  </a:schemeClr>
                </a:solidFill>
              </a:rPr>
              <a:t>ESA UNCLASSIFIED - For Official Use</a:t>
            </a:r>
          </a:p>
        </p:txBody>
      </p:sp>
      <p:sp>
        <p:nvSpPr>
          <p:cNvPr id="39" name="Text Box 34"/>
          <p:cNvSpPr txBox="1">
            <a:spLocks noChangeAspect="1" noChangeArrowheads="1"/>
          </p:cNvSpPr>
          <p:nvPr userDrawn="1"/>
        </p:nvSpPr>
        <p:spPr bwMode="auto">
          <a:xfrm>
            <a:off x="8903877" y="6107603"/>
            <a:ext cx="3130023" cy="256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nb-NO" sz="1067" noProof="1">
                <a:solidFill>
                  <a:schemeClr val="bg2"/>
                </a:solidFill>
              </a:rPr>
              <a:t>NAV-P / Version 2 | 01/07/2020 | Slide  </a:t>
            </a:r>
            <a:fld id="{41419D0E-8192-4F96-A5E8-46073BFE5B55}" type="slidenum">
              <a:rPr lang="nb-NO" sz="1067" noProof="1" smtClean="0">
                <a:solidFill>
                  <a:schemeClr val="bg2"/>
                </a:solidFill>
              </a:rPr>
              <a:t>‹#›</a:t>
            </a:fld>
            <a:endParaRPr lang="en-GB" sz="1067" noProof="1">
              <a:solidFill>
                <a:schemeClr val="bg2"/>
              </a:solidFill>
            </a:endParaRPr>
          </a:p>
        </p:txBody>
      </p:sp>
    </p:spTree>
    <p:extLst>
      <p:ext uri="{BB962C8B-B14F-4D97-AF65-F5344CB8AC3E}">
        <p14:creationId xmlns:p14="http://schemas.microsoft.com/office/powerpoint/2010/main" val="147664991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50" r:id="rId10"/>
  </p:sldLayoutIdLst>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B96C1A9A-5471-42D0-F307-3F7EF7F3CF25}"/>
              </a:ext>
            </a:extLst>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53842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1" r:id="rId19"/>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2" name="Picture 2">
            <a:extLst>
              <a:ext uri="{FF2B5EF4-FFF2-40B4-BE49-F238E27FC236}">
                <a16:creationId xmlns:a16="http://schemas.microsoft.com/office/drawing/2014/main" id="{DB4D579A-0E47-3847-91C2-4C6D4D69B9F5}"/>
              </a:ext>
            </a:extLst>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9214220" y="-83900"/>
            <a:ext cx="2093883" cy="10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697615"/>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1"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15.xml"/><Relationship Id="rId5" Type="http://schemas.openxmlformats.org/officeDocument/2006/relationships/image" Target="../media/image4.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hyperlink" Target="mailto:cheryl.j.gramling@nasa.gov" TargetMode="External"/><Relationship Id="rId4" Type="http://schemas.openxmlformats.org/officeDocument/2006/relationships/hyperlink" Target="mailto:Pietro.Giordano@esa.i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6B74600-36F6-DA4B-8AED-6BAFDA7F6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330"/>
          <a:stretch/>
        </p:blipFill>
        <p:spPr bwMode="auto">
          <a:xfrm>
            <a:off x="0" y="20380"/>
            <a:ext cx="12200322" cy="64232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E160265B-969F-5345-A6FA-2979D0DF3B62}"/>
              </a:ext>
            </a:extLst>
          </p:cNvPr>
          <p:cNvSpPr/>
          <p:nvPr/>
        </p:nvSpPr>
        <p:spPr>
          <a:xfrm>
            <a:off x="25016" y="281979"/>
            <a:ext cx="4546984" cy="4832092"/>
          </a:xfrm>
          <a:prstGeom prst="rect">
            <a:avLst/>
          </a:prstGeom>
        </p:spPr>
        <p:txBody>
          <a:bodyPr wrap="square">
            <a:spAutoFit/>
          </a:bodyPr>
          <a:lstStyle/>
          <a:p>
            <a:r>
              <a:rPr kumimoji="0" lang="en-GB" sz="2800" b="1" i="0" u="none" strike="noStrike" kern="1200" cap="none" spc="0" normalizeH="0" baseline="0" noProof="0" dirty="0" err="1">
                <a:ln>
                  <a:noFill/>
                </a:ln>
                <a:solidFill>
                  <a:schemeClr val="accent3"/>
                </a:solidFill>
                <a:effectLst/>
                <a:uLnTx/>
                <a:uFillTx/>
                <a:latin typeface="Verdana" pitchFamily="34" charset="0"/>
                <a:ea typeface="+mn-ea"/>
                <a:cs typeface="+mn-cs"/>
              </a:rPr>
              <a:t>LunaNet</a:t>
            </a:r>
            <a:r>
              <a:rPr kumimoji="0" lang="en-GB" sz="2800" b="1" i="0" u="none" strike="noStrike" kern="1200" cap="none" spc="0" normalizeH="0" baseline="0" noProof="0" dirty="0">
                <a:ln>
                  <a:noFill/>
                </a:ln>
                <a:solidFill>
                  <a:schemeClr val="accent3"/>
                </a:solidFill>
                <a:effectLst/>
                <a:uLnTx/>
                <a:uFillTx/>
                <a:latin typeface="Verdana" pitchFamily="34" charset="0"/>
                <a:ea typeface="+mn-ea"/>
                <a:cs typeface="+mn-cs"/>
              </a:rPr>
              <a:t> </a:t>
            </a:r>
            <a:r>
              <a:rPr lang="en-GB" sz="2800" b="1" dirty="0">
                <a:solidFill>
                  <a:schemeClr val="accent3"/>
                </a:solidFill>
              </a:rPr>
              <a:t>Position, Navigation, and Timing  </a:t>
            </a:r>
            <a:r>
              <a:rPr kumimoji="0" lang="en-GB" sz="2800" b="1" i="0" u="none" strike="noStrike" kern="1200" cap="none" spc="0" normalizeH="0" baseline="0" noProof="0" dirty="0">
                <a:ln>
                  <a:noFill/>
                </a:ln>
                <a:solidFill>
                  <a:schemeClr val="accent3"/>
                </a:solidFill>
                <a:effectLst/>
                <a:uLnTx/>
                <a:uFillTx/>
                <a:latin typeface="Verdana" pitchFamily="34" charset="0"/>
                <a:ea typeface="+mn-ea"/>
                <a:cs typeface="+mn-cs"/>
              </a:rPr>
              <a:t>Services and Signal, Enabling the Future of Lunar Exploration </a:t>
            </a:r>
            <a:endParaRPr kumimoji="0" lang="it-IT" sz="2800" b="1"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rPr>
              <a:t> </a:t>
            </a:r>
            <a:br>
              <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rPr>
            </a:br>
            <a:endPar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rPr>
            </a:br>
            <a:endParaRPr kumimoji="0" lang="en-GB"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2" name="Text Box 38">
            <a:extLst>
              <a:ext uri="{FF2B5EF4-FFF2-40B4-BE49-F238E27FC236}">
                <a16:creationId xmlns:a16="http://schemas.microsoft.com/office/drawing/2014/main" id="{3BD734C6-E117-A34C-B933-87CAF668E906}"/>
              </a:ext>
            </a:extLst>
          </p:cNvPr>
          <p:cNvSpPr txBox="1">
            <a:spLocks noChangeArrowheads="1"/>
          </p:cNvSpPr>
          <p:nvPr/>
        </p:nvSpPr>
        <p:spPr bwMode="auto">
          <a:xfrm>
            <a:off x="8341025" y="6177155"/>
            <a:ext cx="2645917" cy="256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67" b="0" i="0" u="none" strike="noStrike" kern="1200" cap="none" spc="0" normalizeH="0" baseline="0" noProof="0" dirty="0">
                <a:ln>
                  <a:noFill/>
                </a:ln>
                <a:solidFill>
                  <a:srgbClr val="FFFFFF"/>
                </a:solidFill>
                <a:effectLst/>
                <a:uLnTx/>
                <a:uFillTx/>
                <a:latin typeface="Verdana" pitchFamily="34" charset="0"/>
                <a:ea typeface="+mn-ea"/>
                <a:cs typeface="+mn-cs"/>
              </a:rPr>
              <a:t>ESA UNCLASSIFIED - For Official Use</a:t>
            </a:r>
          </a:p>
        </p:txBody>
      </p:sp>
      <p:pic>
        <p:nvPicPr>
          <p:cNvPr id="13" name="Picture 12">
            <a:extLst>
              <a:ext uri="{FF2B5EF4-FFF2-40B4-BE49-F238E27FC236}">
                <a16:creationId xmlns:a16="http://schemas.microsoft.com/office/drawing/2014/main" id="{BE342E30-5817-1644-A3D8-8A2B18BBF6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015" r="16700" b="23150"/>
          <a:stretch/>
        </p:blipFill>
        <p:spPr>
          <a:xfrm>
            <a:off x="10364568" y="146754"/>
            <a:ext cx="1663891" cy="636998"/>
          </a:xfrm>
          <a:prstGeom prst="rect">
            <a:avLst/>
          </a:prstGeom>
        </p:spPr>
      </p:pic>
      <p:sp>
        <p:nvSpPr>
          <p:cNvPr id="8" name="Rectangle 7">
            <a:extLst>
              <a:ext uri="{FF2B5EF4-FFF2-40B4-BE49-F238E27FC236}">
                <a16:creationId xmlns:a16="http://schemas.microsoft.com/office/drawing/2014/main" id="{056F17F0-93BD-3B4D-95D4-2E869CF31CBD}"/>
              </a:ext>
            </a:extLst>
          </p:cNvPr>
          <p:cNvSpPr/>
          <p:nvPr/>
        </p:nvSpPr>
        <p:spPr>
          <a:xfrm>
            <a:off x="535668" y="2917316"/>
            <a:ext cx="4446042" cy="42319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ctr" defTabSz="88203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0" name="Text Box 24">
            <a:extLst>
              <a:ext uri="{FF2B5EF4-FFF2-40B4-BE49-F238E27FC236}">
                <a16:creationId xmlns:a16="http://schemas.microsoft.com/office/drawing/2014/main" id="{0135BDA2-383E-472D-9C77-1A783085321F}"/>
              </a:ext>
            </a:extLst>
          </p:cNvPr>
          <p:cNvSpPr txBox="1">
            <a:spLocks noChangeArrowheads="1"/>
          </p:cNvSpPr>
          <p:nvPr/>
        </p:nvSpPr>
        <p:spPr bwMode="auto">
          <a:xfrm>
            <a:off x="8267123" y="1470783"/>
            <a:ext cx="3699535" cy="2031325"/>
          </a:xfrm>
          <a:prstGeom prst="rect">
            <a:avLst/>
          </a:prstGeom>
          <a:noFill/>
          <a:ln>
            <a:noFill/>
          </a:ln>
          <a:effectLst/>
        </p:spPr>
        <p:txBody>
          <a:bodyPr wrap="square">
            <a:spAutoFit/>
          </a:bodyPr>
          <a:lstStyle/>
          <a:p>
            <a:pPr lvl="0">
              <a:spcBef>
                <a:spcPts val="0"/>
              </a:spcBef>
              <a:defRPr/>
            </a:pPr>
            <a:r>
              <a:rPr lang="en-GB" sz="1400" b="1" dirty="0">
                <a:solidFill>
                  <a:srgbClr val="FEFFFF"/>
                </a:solidFill>
                <a:latin typeface="Arial" panose="020B0604020202020204" pitchFamily="34" charset="0"/>
                <a:cs typeface="Arial" panose="020B0604020202020204" pitchFamily="34" charset="0"/>
              </a:rPr>
              <a:t>Denver, Thursday 14</a:t>
            </a:r>
            <a:r>
              <a:rPr lang="en-GB" sz="1400" b="1" baseline="30000" dirty="0">
                <a:solidFill>
                  <a:srgbClr val="FEFFFF"/>
                </a:solidFill>
                <a:latin typeface="Arial" panose="020B0604020202020204" pitchFamily="34" charset="0"/>
                <a:cs typeface="Arial" panose="020B0604020202020204" pitchFamily="34" charset="0"/>
              </a:rPr>
              <a:t>th</a:t>
            </a:r>
            <a:r>
              <a:rPr lang="en-GB" sz="1400" b="1" dirty="0">
                <a:solidFill>
                  <a:srgbClr val="FEFFFF"/>
                </a:solidFill>
                <a:latin typeface="Arial" panose="020B0604020202020204" pitchFamily="34" charset="0"/>
                <a:cs typeface="Arial" panose="020B0604020202020204" pitchFamily="34" charset="0"/>
              </a:rPr>
              <a:t> Sept</a:t>
            </a:r>
          </a:p>
          <a:p>
            <a:pPr lvl="0">
              <a:spcBef>
                <a:spcPts val="0"/>
              </a:spcBef>
              <a:defRPr/>
            </a:pPr>
            <a:r>
              <a:rPr lang="en-GB" sz="1400" b="1" dirty="0">
                <a:solidFill>
                  <a:srgbClr val="FEFFFF"/>
                </a:solidFill>
                <a:latin typeface="Arial" panose="020B0604020202020204" pitchFamily="34" charset="0"/>
                <a:cs typeface="Arial" panose="020B0604020202020204" pitchFamily="34" charset="0"/>
              </a:rPr>
              <a:t>Session F3: Lunar Positioning, Navigation, and Timing 1</a:t>
            </a:r>
          </a:p>
          <a:p>
            <a:pPr lvl="0">
              <a:spcBef>
                <a:spcPts val="0"/>
              </a:spcBef>
              <a:defRPr/>
            </a:pPr>
            <a:endParaRPr lang="en-GB" sz="1400" b="1" dirty="0">
              <a:solidFill>
                <a:srgbClr val="FEFFFF"/>
              </a:solidFill>
              <a:latin typeface="Arial" panose="020B0604020202020204" pitchFamily="34" charset="0"/>
              <a:cs typeface="Arial" panose="020B0604020202020204" pitchFamily="34" charset="0"/>
            </a:endParaRPr>
          </a:p>
          <a:p>
            <a:pPr lvl="0">
              <a:spcBef>
                <a:spcPts val="0"/>
              </a:spcBef>
              <a:defRPr/>
            </a:pPr>
            <a:r>
              <a:rPr lang="en-GB" sz="1400" b="1" dirty="0">
                <a:solidFill>
                  <a:srgbClr val="FEFFFF"/>
                </a:solidFill>
                <a:latin typeface="Arial" panose="020B0604020202020204" pitchFamily="34" charset="0"/>
                <a:cs typeface="Arial" panose="020B0604020202020204" pitchFamily="34" charset="0"/>
              </a:rPr>
              <a:t>Pietro Giordano, ESA</a:t>
            </a:r>
            <a:r>
              <a:rPr lang="en-GB" sz="1400" dirty="0">
                <a:solidFill>
                  <a:srgbClr val="FEFFFF"/>
                </a:solidFill>
                <a:latin typeface="Arial" panose="020B0604020202020204" pitchFamily="34" charset="0"/>
                <a:cs typeface="Arial" panose="020B0604020202020204" pitchFamily="34" charset="0"/>
              </a:rPr>
              <a:t>	</a:t>
            </a:r>
            <a:br>
              <a:rPr lang="en-GB" sz="1400" dirty="0">
                <a:solidFill>
                  <a:srgbClr val="FEFFFF"/>
                </a:solidFill>
                <a:latin typeface="Arial" panose="020B0604020202020204" pitchFamily="34" charset="0"/>
                <a:cs typeface="Arial" panose="020B0604020202020204" pitchFamily="34" charset="0"/>
              </a:rPr>
            </a:br>
            <a:r>
              <a:rPr lang="en-GB" sz="1400" dirty="0">
                <a:solidFill>
                  <a:srgbClr val="FEFFFF"/>
                </a:solidFill>
                <a:latin typeface="Arial" panose="020B0604020202020204" pitchFamily="34" charset="0"/>
                <a:cs typeface="Arial" panose="020B0604020202020204" pitchFamily="34" charset="0"/>
              </a:rPr>
              <a:t>Richard Swinden, ESA</a:t>
            </a:r>
          </a:p>
          <a:p>
            <a:pPr lvl="0">
              <a:spcBef>
                <a:spcPts val="0"/>
              </a:spcBef>
              <a:defRPr/>
            </a:pPr>
            <a:r>
              <a:rPr lang="en-GB" sz="1400" dirty="0">
                <a:solidFill>
                  <a:srgbClr val="FEFFFF"/>
                </a:solidFill>
                <a:latin typeface="Arial" panose="020B0604020202020204" pitchFamily="34" charset="0"/>
                <a:cs typeface="Arial" panose="020B0604020202020204" pitchFamily="34" charset="0"/>
              </a:rPr>
              <a:t>Cheryl Gramling, NASA</a:t>
            </a:r>
          </a:p>
          <a:p>
            <a:pPr lvl="0">
              <a:spcBef>
                <a:spcPts val="0"/>
              </a:spcBef>
              <a:defRPr/>
            </a:pPr>
            <a:r>
              <a:rPr lang="en-GB" sz="1400" dirty="0">
                <a:solidFill>
                  <a:srgbClr val="FEFFFF"/>
                </a:solidFill>
                <a:latin typeface="Arial" panose="020B0604020202020204" pitchFamily="34" charset="0"/>
                <a:cs typeface="Arial" panose="020B0604020202020204" pitchFamily="34" charset="0"/>
              </a:rPr>
              <a:t>Juan Crenshaw, NASA</a:t>
            </a:r>
          </a:p>
          <a:p>
            <a:pPr lvl="0">
              <a:spcBef>
                <a:spcPts val="0"/>
              </a:spcBef>
              <a:defRPr/>
            </a:pPr>
            <a:r>
              <a:rPr lang="en-GB" sz="1400" dirty="0">
                <a:solidFill>
                  <a:srgbClr val="FEFFFF"/>
                </a:solidFill>
                <a:latin typeface="Arial" panose="020B0604020202020204" pitchFamily="34" charset="0"/>
                <a:cs typeface="Arial" panose="020B0604020202020204" pitchFamily="34" charset="0"/>
              </a:rPr>
              <a:t>Javier Ventura-Traveset, ESA</a:t>
            </a:r>
            <a:endParaRPr kumimoji="0" lang="en-GB" sz="1400" b="0" i="0" u="none" strike="noStrike" kern="1200" cap="none" spc="0" normalizeH="0" baseline="0" noProof="0" dirty="0">
              <a:ln>
                <a:noFill/>
              </a:ln>
              <a:solidFill>
                <a:srgbClr val="FE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00F2D32-5EF2-4E93-9ECA-392E91964EF0}"/>
              </a:ext>
            </a:extLst>
          </p:cNvPr>
          <p:cNvSpPr txBox="1"/>
          <p:nvPr/>
        </p:nvSpPr>
        <p:spPr>
          <a:xfrm>
            <a:off x="8267123" y="947563"/>
            <a:ext cx="3699535" cy="523220"/>
          </a:xfrm>
          <a:prstGeom prst="rect">
            <a:avLst/>
          </a:prstGeom>
          <a:noFill/>
        </p:spPr>
        <p:txBody>
          <a:bodyPr wrap="square" rtlCol="0">
            <a:spAutoFit/>
          </a:bodyPr>
          <a:lstStyle/>
          <a:p>
            <a:r>
              <a:rPr lang="en-US" sz="2800" b="1" dirty="0">
                <a:solidFill>
                  <a:schemeClr val="bg1"/>
                </a:solidFill>
              </a:rPr>
              <a:t>ION GNSS+ 2023</a:t>
            </a:r>
          </a:p>
        </p:txBody>
      </p:sp>
      <p:pic>
        <p:nvPicPr>
          <p:cNvPr id="1026" name="Picture 2">
            <a:extLst>
              <a:ext uri="{FF2B5EF4-FFF2-40B4-BE49-F238E27FC236}">
                <a16:creationId xmlns:a16="http://schemas.microsoft.com/office/drawing/2014/main" id="{0DE81116-3105-DA38-FEC0-95BDF5DD47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0516" y="-51134"/>
            <a:ext cx="2202583" cy="110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 calcmode="lin" valueType="num">
                                      <p:cBhvr additive="base">
                                        <p:cTn id="1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 calcmode="lin" valueType="num">
                                      <p:cBhvr additive="base">
                                        <p:cTn id="23"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 calcmode="lin" valueType="num">
                                      <p:cBhvr additive="base">
                                        <p:cTn id="27"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Specification</a:t>
            </a:r>
          </a:p>
        </p:txBody>
      </p:sp>
      <p:sp>
        <p:nvSpPr>
          <p:cNvPr id="8" name="Content Placeholder 4">
            <a:extLst>
              <a:ext uri="{FF2B5EF4-FFF2-40B4-BE49-F238E27FC236}">
                <a16:creationId xmlns:a16="http://schemas.microsoft.com/office/drawing/2014/main" id="{348ABE85-10BB-D637-F3FC-B12050A37586}"/>
              </a:ext>
            </a:extLst>
          </p:cNvPr>
          <p:cNvSpPr txBox="1">
            <a:spLocks/>
          </p:cNvSpPr>
          <p:nvPr/>
        </p:nvSpPr>
        <p:spPr bwMode="auto">
          <a:xfrm>
            <a:off x="215999" y="908904"/>
            <a:ext cx="11536521" cy="23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just">
              <a:lnSpc>
                <a:spcPts val="1400"/>
              </a:lnSpc>
            </a:pPr>
            <a:r>
              <a:rPr lang="en-US" sz="1600" kern="0" dirty="0">
                <a:solidFill>
                  <a:schemeClr val="bg1"/>
                </a:solidFill>
                <a:latin typeface="Times New Roman" panose="02020603050405020304" pitchFamily="18" charset="0"/>
              </a:rPr>
              <a:t>High-level objectives:</a:t>
            </a:r>
            <a:endParaRPr lang="en-GB" sz="1600" kern="0" dirty="0">
              <a:solidFill>
                <a:schemeClr val="bg1"/>
              </a:solidFill>
              <a:latin typeface="Times New Roman" panose="02020603050405020304" pitchFamily="18" charset="0"/>
            </a:endParaRPr>
          </a:p>
          <a:p>
            <a:pPr marL="285750" lvl="0" indent="-285750">
              <a:buFont typeface="Wingdings" panose="05000000000000000000" pitchFamily="2" charset="2"/>
              <a:buChar char="Ø"/>
            </a:pPr>
            <a:r>
              <a:rPr lang="en-US" sz="1600" kern="0" dirty="0">
                <a:solidFill>
                  <a:schemeClr val="bg1"/>
                </a:solidFill>
                <a:latin typeface="Times New Roman" panose="02020603050405020304" pitchFamily="18" charset="0"/>
              </a:rPr>
              <a:t>Disseminate the mandatory messages for positioning (e.g.: clock and ephemeris data, time, etc.)</a:t>
            </a:r>
            <a:endParaRPr lang="en-GB" sz="1600" kern="0" dirty="0">
              <a:solidFill>
                <a:schemeClr val="bg1"/>
              </a:solidFill>
              <a:latin typeface="Times New Roman" panose="02020603050405020304" pitchFamily="18" charset="0"/>
            </a:endParaRPr>
          </a:p>
          <a:p>
            <a:pPr marL="285750" lvl="0" indent="-285750">
              <a:buFont typeface="Wingdings" panose="05000000000000000000" pitchFamily="2" charset="2"/>
              <a:buChar char="Ø"/>
            </a:pPr>
            <a:r>
              <a:rPr lang="en-US" sz="1600" kern="0" dirty="0">
                <a:solidFill>
                  <a:schemeClr val="bg1"/>
                </a:solidFill>
                <a:latin typeface="Times New Roman" panose="02020603050405020304" pitchFamily="18" charset="0"/>
              </a:rPr>
              <a:t>Allow dissemination of the optional messages defined in </a:t>
            </a:r>
            <a:r>
              <a:rPr lang="en-US" sz="1600" kern="0" dirty="0" err="1">
                <a:solidFill>
                  <a:schemeClr val="bg1"/>
                </a:solidFill>
                <a:latin typeface="Times New Roman" panose="02020603050405020304" pitchFamily="18" charset="0"/>
              </a:rPr>
              <a:t>LunaNet</a:t>
            </a:r>
            <a:r>
              <a:rPr lang="en-US" sz="1600" kern="0" dirty="0">
                <a:solidFill>
                  <a:schemeClr val="bg1"/>
                </a:solidFill>
                <a:latin typeface="Times New Roman" panose="02020603050405020304" pitchFamily="18" charset="0"/>
              </a:rPr>
              <a:t> (meaning that it is left to the LNSP whether the information is disseminated)</a:t>
            </a:r>
            <a:endParaRPr lang="en-GB" sz="1600" kern="0" dirty="0">
              <a:solidFill>
                <a:schemeClr val="bg1"/>
              </a:solidFill>
              <a:latin typeface="Times New Roman" panose="02020603050405020304" pitchFamily="18" charset="0"/>
            </a:endParaRPr>
          </a:p>
          <a:p>
            <a:pPr marL="285750" lvl="0" indent="-285750">
              <a:buFont typeface="Wingdings" panose="05000000000000000000" pitchFamily="2" charset="2"/>
              <a:buChar char="Ø"/>
            </a:pPr>
            <a:r>
              <a:rPr lang="en-US" sz="1600" kern="0" dirty="0">
                <a:solidFill>
                  <a:schemeClr val="bg1"/>
                </a:solidFill>
                <a:latin typeface="Times New Roman" panose="02020603050405020304" pitchFamily="18" charset="0"/>
              </a:rPr>
              <a:t>Allow dissemination of LNSP specific information/data/messages that are not defined in </a:t>
            </a:r>
            <a:r>
              <a:rPr lang="en-US" sz="1600" kern="0" dirty="0" err="1">
                <a:solidFill>
                  <a:schemeClr val="bg1"/>
                </a:solidFill>
                <a:latin typeface="Times New Roman" panose="02020603050405020304" pitchFamily="18" charset="0"/>
              </a:rPr>
              <a:t>LunaNet</a:t>
            </a:r>
            <a:endParaRPr lang="en-GB" sz="1600" kern="0" dirty="0">
              <a:solidFill>
                <a:schemeClr val="bg1"/>
              </a:solidFill>
              <a:latin typeface="Times New Roman" panose="02020603050405020304" pitchFamily="18" charset="0"/>
            </a:endParaRPr>
          </a:p>
          <a:p>
            <a:pPr marL="285750" lvl="0" indent="-285750">
              <a:buFont typeface="Wingdings" panose="05000000000000000000" pitchFamily="2" charset="2"/>
              <a:buChar char="Ø"/>
            </a:pPr>
            <a:r>
              <a:rPr lang="en-US" sz="1600" kern="0" dirty="0">
                <a:solidFill>
                  <a:schemeClr val="bg1"/>
                </a:solidFill>
                <a:latin typeface="Times New Roman" panose="02020603050405020304" pitchFamily="18" charset="0"/>
              </a:rPr>
              <a:t>Be flexible to adapt to future needs and evolutions</a:t>
            </a:r>
          </a:p>
          <a:p>
            <a:pPr marL="285750" lvl="0" indent="-285750">
              <a:buFont typeface="Wingdings" panose="05000000000000000000" pitchFamily="2" charset="2"/>
              <a:buChar char="Ø"/>
            </a:pPr>
            <a:r>
              <a:rPr lang="en-US" sz="1600" kern="0" dirty="0">
                <a:solidFill>
                  <a:schemeClr val="bg1"/>
                </a:solidFill>
                <a:latin typeface="Times New Roman" panose="02020603050405020304" pitchFamily="18" charset="0"/>
              </a:rPr>
              <a:t>Re-use of GNSS and CCSDS</a:t>
            </a:r>
            <a:endParaRPr lang="en-GB" sz="1600" kern="0" dirty="0">
              <a:solidFill>
                <a:schemeClr val="bg1"/>
              </a:solidFill>
              <a:latin typeface="Times New Roman" panose="02020603050405020304" pitchFamily="18" charset="0"/>
            </a:endParaRPr>
          </a:p>
          <a:p>
            <a:endParaRPr lang="en-GB" sz="1600" kern="0" dirty="0">
              <a:solidFill>
                <a:schemeClr val="bg1"/>
              </a:solidFill>
            </a:endParaRPr>
          </a:p>
        </p:txBody>
      </p:sp>
      <p:pic>
        <p:nvPicPr>
          <p:cNvPr id="3" name="Picture 2" descr="A screenshot of a computer&#10;&#10;Description automatically generated">
            <a:extLst>
              <a:ext uri="{FF2B5EF4-FFF2-40B4-BE49-F238E27FC236}">
                <a16:creationId xmlns:a16="http://schemas.microsoft.com/office/drawing/2014/main" id="{C05F34BD-7F7F-F81B-63A9-A58BB4A1A1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0237" y="2949486"/>
            <a:ext cx="5846445" cy="3298190"/>
          </a:xfrm>
          <a:prstGeom prst="rect">
            <a:avLst/>
          </a:prstGeom>
          <a:solidFill>
            <a:schemeClr val="bg1"/>
          </a:solidFill>
        </p:spPr>
      </p:pic>
      <p:sp>
        <p:nvSpPr>
          <p:cNvPr id="10" name="Content Placeholder 4">
            <a:extLst>
              <a:ext uri="{FF2B5EF4-FFF2-40B4-BE49-F238E27FC236}">
                <a16:creationId xmlns:a16="http://schemas.microsoft.com/office/drawing/2014/main" id="{A2A14A05-9128-A3BB-22AB-D3BD484F8C36}"/>
              </a:ext>
            </a:extLst>
          </p:cNvPr>
          <p:cNvSpPr txBox="1">
            <a:spLocks/>
          </p:cNvSpPr>
          <p:nvPr/>
        </p:nvSpPr>
        <p:spPr bwMode="auto">
          <a:xfrm>
            <a:off x="215999" y="3569784"/>
            <a:ext cx="5589379" cy="267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just">
              <a:lnSpc>
                <a:spcPts val="1400"/>
              </a:lnSpc>
            </a:pPr>
            <a:r>
              <a:rPr lang="en-GB" sz="1600" dirty="0">
                <a:solidFill>
                  <a:schemeClr val="bg1"/>
                </a:solidFill>
                <a:effectLst/>
                <a:latin typeface="Times New Roman" panose="02020603050405020304" pitchFamily="18" charset="0"/>
                <a:ea typeface="MS Mincho" panose="02020609040205080304" pitchFamily="49" charset="-128"/>
              </a:rPr>
              <a:t>The data dissemination is structured in frames of 12 seconds and 6000 symbols</a:t>
            </a:r>
          </a:p>
          <a:p>
            <a:pPr algn="just">
              <a:lnSpc>
                <a:spcPts val="1400"/>
              </a:lnSpc>
            </a:pPr>
            <a:endParaRPr lang="en-GB" sz="1600" dirty="0">
              <a:solidFill>
                <a:schemeClr val="bg1"/>
              </a:solidFill>
              <a:effectLst/>
              <a:latin typeface="Times New Roman" panose="02020603050405020304" pitchFamily="18" charset="0"/>
              <a:ea typeface="MS Mincho" panose="02020609040205080304" pitchFamily="49" charset="-128"/>
            </a:endParaRPr>
          </a:p>
          <a:p>
            <a:pPr algn="just">
              <a:lnSpc>
                <a:spcPts val="1400"/>
              </a:lnSpc>
            </a:pPr>
            <a:r>
              <a:rPr lang="en-GB" sz="1600" kern="0" dirty="0">
                <a:solidFill>
                  <a:schemeClr val="bg1"/>
                </a:solidFill>
                <a:latin typeface="Times New Roman" panose="02020603050405020304" pitchFamily="18" charset="0"/>
              </a:rPr>
              <a:t>Each frame is composed of:</a:t>
            </a:r>
          </a:p>
          <a:p>
            <a:pPr marL="285750" indent="-285750">
              <a:buFont typeface="Wingdings" panose="05000000000000000000" pitchFamily="2" charset="2"/>
              <a:buChar char="Ø"/>
            </a:pPr>
            <a:r>
              <a:rPr lang="en-GB" sz="1600" kern="0" dirty="0">
                <a:solidFill>
                  <a:schemeClr val="bg1"/>
                </a:solidFill>
                <a:latin typeface="Times New Roman" panose="02020603050405020304" pitchFamily="18" charset="0"/>
              </a:rPr>
              <a:t>The uncoded synchronization pattern,</a:t>
            </a:r>
          </a:p>
          <a:p>
            <a:pPr marL="285750" indent="-285750">
              <a:buFont typeface="Wingdings" panose="05000000000000000000" pitchFamily="2" charset="2"/>
              <a:buChar char="Ø"/>
            </a:pPr>
            <a:r>
              <a:rPr lang="en-GB" sz="1600" kern="0" dirty="0">
                <a:solidFill>
                  <a:schemeClr val="bg1"/>
                </a:solidFill>
                <a:latin typeface="Times New Roman" panose="02020603050405020304" pitchFamily="18" charset="0"/>
              </a:rPr>
              <a:t>One subframe (called SubFrame1, SB1) that contains at least the Time-Of-Interval (TOI) and the </a:t>
            </a:r>
            <a:r>
              <a:rPr lang="en-GB" sz="1600" kern="0" dirty="0" err="1">
                <a:solidFill>
                  <a:schemeClr val="bg1"/>
                </a:solidFill>
                <a:latin typeface="Times New Roman" panose="02020603050405020304" pitchFamily="18" charset="0"/>
              </a:rPr>
              <a:t>FrameID</a:t>
            </a:r>
            <a:r>
              <a:rPr lang="en-GB" sz="1600" kern="0" dirty="0">
                <a:solidFill>
                  <a:schemeClr val="bg1"/>
                </a:solidFill>
                <a:latin typeface="Times New Roman" panose="02020603050405020304" pitchFamily="18" charset="0"/>
              </a:rPr>
              <a:t> (FID),</a:t>
            </a:r>
          </a:p>
          <a:p>
            <a:pPr marL="285750" indent="-285750">
              <a:buFont typeface="Wingdings" panose="05000000000000000000" pitchFamily="2" charset="2"/>
              <a:buChar char="Ø"/>
            </a:pPr>
            <a:r>
              <a:rPr lang="en-GB" sz="1600" kern="0" dirty="0">
                <a:solidFill>
                  <a:schemeClr val="bg1"/>
                </a:solidFill>
                <a:latin typeface="Times New Roman" panose="02020603050405020304" pitchFamily="18" charset="0"/>
              </a:rPr>
              <a:t>And subsequent subframes that depend on the specific FID value. </a:t>
            </a:r>
          </a:p>
          <a:p>
            <a:endParaRPr lang="en-GB" sz="1600" kern="0" dirty="0">
              <a:solidFill>
                <a:schemeClr val="bg1"/>
              </a:solidFill>
            </a:endParaRPr>
          </a:p>
        </p:txBody>
      </p:sp>
    </p:spTree>
    <p:extLst>
      <p:ext uri="{BB962C8B-B14F-4D97-AF65-F5344CB8AC3E}">
        <p14:creationId xmlns:p14="http://schemas.microsoft.com/office/powerpoint/2010/main" val="10543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Specification</a:t>
            </a:r>
          </a:p>
        </p:txBody>
      </p:sp>
      <p:sp>
        <p:nvSpPr>
          <p:cNvPr id="8" name="Content Placeholder 4">
            <a:extLst>
              <a:ext uri="{FF2B5EF4-FFF2-40B4-BE49-F238E27FC236}">
                <a16:creationId xmlns:a16="http://schemas.microsoft.com/office/drawing/2014/main" id="{348ABE85-10BB-D637-F3FC-B12050A37586}"/>
              </a:ext>
            </a:extLst>
          </p:cNvPr>
          <p:cNvSpPr txBox="1">
            <a:spLocks/>
          </p:cNvSpPr>
          <p:nvPr/>
        </p:nvSpPr>
        <p:spPr bwMode="auto">
          <a:xfrm>
            <a:off x="215999" y="908904"/>
            <a:ext cx="11614494" cy="158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rgbClr val="FFC000"/>
                </a:solidFill>
              </a:rPr>
              <a:t>Synchronization Pattern</a:t>
            </a:r>
            <a:r>
              <a:rPr lang="en-GB" kern="0" dirty="0">
                <a:solidFill>
                  <a:schemeClr val="bg1"/>
                </a:solidFill>
              </a:rPr>
              <a:t>: allows the receiver to achieve synchronization to the frame boundary. In the current draft, the number of symbols and the symbols for the synchronization pattern are TBD.</a:t>
            </a:r>
          </a:p>
          <a:p>
            <a:endParaRPr lang="en-GB" kern="0" dirty="0">
              <a:solidFill>
                <a:srgbClr val="FFC000"/>
              </a:solidFill>
            </a:endParaRPr>
          </a:p>
          <a:p>
            <a:r>
              <a:rPr lang="en-GB" kern="0" dirty="0">
                <a:solidFill>
                  <a:srgbClr val="FFC000"/>
                </a:solidFill>
              </a:rPr>
              <a:t>Time of Interval (TOI)</a:t>
            </a:r>
            <a:r>
              <a:rPr lang="en-GB" kern="0" dirty="0">
                <a:solidFill>
                  <a:schemeClr val="bg1"/>
                </a:solidFill>
              </a:rPr>
              <a:t>:  is used to represent time (more on this in the following slides).</a:t>
            </a:r>
          </a:p>
          <a:p>
            <a:endParaRPr lang="en-GB" kern="0" dirty="0">
              <a:solidFill>
                <a:schemeClr val="bg1"/>
              </a:solidFill>
            </a:endParaRPr>
          </a:p>
          <a:p>
            <a:endParaRPr lang="en-GB" kern="0" dirty="0">
              <a:solidFill>
                <a:schemeClr val="bg1"/>
              </a:solidFill>
            </a:endParaRPr>
          </a:p>
          <a:p>
            <a:endParaRPr lang="en-GB" kern="0" dirty="0">
              <a:solidFill>
                <a:schemeClr val="bg1"/>
              </a:solidFill>
            </a:endParaRPr>
          </a:p>
          <a:p>
            <a:endParaRPr lang="en-GB" kern="0" dirty="0">
              <a:solidFill>
                <a:schemeClr val="bg1"/>
              </a:solidFill>
            </a:endParaRPr>
          </a:p>
        </p:txBody>
      </p:sp>
      <p:pic>
        <p:nvPicPr>
          <p:cNvPr id="3" name="Picture 2" descr="A screenshot of a computer&#10;&#10;Description automatically generated">
            <a:extLst>
              <a:ext uri="{FF2B5EF4-FFF2-40B4-BE49-F238E27FC236}">
                <a16:creationId xmlns:a16="http://schemas.microsoft.com/office/drawing/2014/main" id="{C05F34BD-7F7F-F81B-63A9-A58BB4A1A1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8753" y="2870790"/>
            <a:ext cx="5106391" cy="2880699"/>
          </a:xfrm>
          <a:prstGeom prst="rect">
            <a:avLst/>
          </a:prstGeom>
          <a:solidFill>
            <a:schemeClr val="bg1"/>
          </a:solidFill>
        </p:spPr>
      </p:pic>
      <p:sp>
        <p:nvSpPr>
          <p:cNvPr id="4" name="Content Placeholder 4">
            <a:extLst>
              <a:ext uri="{FF2B5EF4-FFF2-40B4-BE49-F238E27FC236}">
                <a16:creationId xmlns:a16="http://schemas.microsoft.com/office/drawing/2014/main" id="{CDCF0FFF-AD65-E714-80BE-59E84E086FFF}"/>
              </a:ext>
            </a:extLst>
          </p:cNvPr>
          <p:cNvSpPr txBox="1">
            <a:spLocks/>
          </p:cNvSpPr>
          <p:nvPr/>
        </p:nvSpPr>
        <p:spPr bwMode="auto">
          <a:xfrm>
            <a:off x="215999" y="2780143"/>
            <a:ext cx="6822754" cy="232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rgbClr val="FFC000"/>
                </a:solidFill>
              </a:rPr>
              <a:t>Frame Identifier (FID): </a:t>
            </a:r>
            <a:r>
              <a:rPr lang="en-GB" kern="0" dirty="0">
                <a:solidFill>
                  <a:schemeClr val="bg1"/>
                </a:solidFill>
              </a:rPr>
              <a:t>is used to define different types of frames and allows for implementation of different schemes, including:</a:t>
            </a:r>
          </a:p>
          <a:p>
            <a:pPr marL="285750" indent="-285750">
              <a:buFont typeface="Arial" panose="020B0604020202020204" pitchFamily="34" charset="0"/>
              <a:buChar char="•"/>
            </a:pPr>
            <a:r>
              <a:rPr lang="en-GB" kern="0" dirty="0">
                <a:solidFill>
                  <a:schemeClr val="bg1"/>
                </a:solidFill>
              </a:rPr>
              <a:t>Different type of encoding of the “Other Subframes” other than SB1, and</a:t>
            </a:r>
          </a:p>
          <a:p>
            <a:pPr marL="285750" indent="-285750">
              <a:buFont typeface="Arial" panose="020B0604020202020204" pitchFamily="34" charset="0"/>
              <a:buChar char="•"/>
            </a:pPr>
            <a:r>
              <a:rPr lang="en-GB" kern="0" dirty="0">
                <a:solidFill>
                  <a:schemeClr val="bg1"/>
                </a:solidFill>
              </a:rPr>
              <a:t>Different type and number of subframes. </a:t>
            </a:r>
          </a:p>
          <a:p>
            <a:endParaRPr lang="en-GB" kern="0" dirty="0">
              <a:solidFill>
                <a:schemeClr val="bg1"/>
              </a:solidFill>
            </a:endParaRPr>
          </a:p>
          <a:p>
            <a:endParaRPr lang="en-GB" kern="0" dirty="0">
              <a:solidFill>
                <a:schemeClr val="bg1"/>
              </a:solidFill>
            </a:endParaRPr>
          </a:p>
          <a:p>
            <a:endParaRPr lang="en-GB" kern="0" dirty="0">
              <a:solidFill>
                <a:schemeClr val="bg1"/>
              </a:solidFill>
            </a:endParaRPr>
          </a:p>
        </p:txBody>
      </p:sp>
      <p:graphicFrame>
        <p:nvGraphicFramePr>
          <p:cNvPr id="6" name="Table 5">
            <a:extLst>
              <a:ext uri="{FF2B5EF4-FFF2-40B4-BE49-F238E27FC236}">
                <a16:creationId xmlns:a16="http://schemas.microsoft.com/office/drawing/2014/main" id="{CD04210B-EAC0-BC73-B6FC-C3BA0A843D6E}"/>
              </a:ext>
            </a:extLst>
          </p:cNvPr>
          <p:cNvGraphicFramePr>
            <a:graphicFrameLocks noGrp="1"/>
          </p:cNvGraphicFramePr>
          <p:nvPr>
            <p:extLst>
              <p:ext uri="{D42A27DB-BD31-4B8C-83A1-F6EECF244321}">
                <p14:modId xmlns:p14="http://schemas.microsoft.com/office/powerpoint/2010/main" val="33199514"/>
              </p:ext>
            </p:extLst>
          </p:nvPr>
        </p:nvGraphicFramePr>
        <p:xfrm>
          <a:off x="497015" y="4787479"/>
          <a:ext cx="6222760" cy="1066800"/>
        </p:xfrm>
        <a:graphic>
          <a:graphicData uri="http://schemas.openxmlformats.org/drawingml/2006/table">
            <a:tbl>
              <a:tblPr firstRow="1" firstCol="1" bandRow="1"/>
              <a:tblGrid>
                <a:gridCol w="1143402">
                  <a:extLst>
                    <a:ext uri="{9D8B030D-6E8A-4147-A177-3AD203B41FA5}">
                      <a16:colId xmlns:a16="http://schemas.microsoft.com/office/drawing/2014/main" val="3020052724"/>
                    </a:ext>
                  </a:extLst>
                </a:gridCol>
                <a:gridCol w="1264354">
                  <a:extLst>
                    <a:ext uri="{9D8B030D-6E8A-4147-A177-3AD203B41FA5}">
                      <a16:colId xmlns:a16="http://schemas.microsoft.com/office/drawing/2014/main" val="53925620"/>
                    </a:ext>
                  </a:extLst>
                </a:gridCol>
                <a:gridCol w="752829">
                  <a:extLst>
                    <a:ext uri="{9D8B030D-6E8A-4147-A177-3AD203B41FA5}">
                      <a16:colId xmlns:a16="http://schemas.microsoft.com/office/drawing/2014/main" val="1149286703"/>
                    </a:ext>
                  </a:extLst>
                </a:gridCol>
                <a:gridCol w="871870">
                  <a:extLst>
                    <a:ext uri="{9D8B030D-6E8A-4147-A177-3AD203B41FA5}">
                      <a16:colId xmlns:a16="http://schemas.microsoft.com/office/drawing/2014/main" val="3301326123"/>
                    </a:ext>
                  </a:extLst>
                </a:gridCol>
                <a:gridCol w="1236554">
                  <a:extLst>
                    <a:ext uri="{9D8B030D-6E8A-4147-A177-3AD203B41FA5}">
                      <a16:colId xmlns:a16="http://schemas.microsoft.com/office/drawing/2014/main" val="3263877874"/>
                    </a:ext>
                  </a:extLst>
                </a:gridCol>
                <a:gridCol w="953751">
                  <a:extLst>
                    <a:ext uri="{9D8B030D-6E8A-4147-A177-3AD203B41FA5}">
                      <a16:colId xmlns:a16="http://schemas.microsoft.com/office/drawing/2014/main" val="2938738719"/>
                    </a:ext>
                  </a:extLst>
                </a:gridCol>
              </a:tblGrid>
              <a:tr h="0">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Parameter</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Definition</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Bits</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Scale factor</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Unit</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Values</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1983255546"/>
                  </a:ext>
                </a:extLst>
              </a:tr>
              <a:tr h="0">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TOI</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Time of interval</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9</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N/A</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dimensionless</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0…399</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14505440"/>
                  </a:ext>
                </a:extLst>
              </a:tr>
              <a:tr h="0">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FID</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Frame ID</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N/A</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dimensionless</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0…TBC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19251743"/>
                  </a:ext>
                </a:extLst>
              </a:tr>
            </a:tbl>
          </a:graphicData>
        </a:graphic>
      </p:graphicFrame>
    </p:spTree>
    <p:extLst>
      <p:ext uri="{BB962C8B-B14F-4D97-AF65-F5344CB8AC3E}">
        <p14:creationId xmlns:p14="http://schemas.microsoft.com/office/powerpoint/2010/main" val="1464542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 Interleaving</a:t>
            </a:r>
          </a:p>
        </p:txBody>
      </p:sp>
      <p:sp>
        <p:nvSpPr>
          <p:cNvPr id="8" name="Content Placeholder 4">
            <a:extLst>
              <a:ext uri="{FF2B5EF4-FFF2-40B4-BE49-F238E27FC236}">
                <a16:creationId xmlns:a16="http://schemas.microsoft.com/office/drawing/2014/main" id="{348ABE85-10BB-D637-F3FC-B12050A37586}"/>
              </a:ext>
            </a:extLst>
          </p:cNvPr>
          <p:cNvSpPr txBox="1">
            <a:spLocks/>
          </p:cNvSpPr>
          <p:nvPr/>
        </p:nvSpPr>
        <p:spPr bwMode="auto">
          <a:xfrm>
            <a:off x="216000" y="1279622"/>
            <a:ext cx="11614494" cy="158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rPr>
              <a:t>The combination of synch pattern and SB1 contains 104 (TBC) symbols; the remaining 5896 (TBC) symbols representing the remaining subframes are interleaved, after encoding, using a block </a:t>
            </a:r>
            <a:r>
              <a:rPr lang="en-GB" kern="0" dirty="0" err="1">
                <a:solidFill>
                  <a:schemeClr val="bg1"/>
                </a:solidFill>
              </a:rPr>
              <a:t>interleaver</a:t>
            </a:r>
            <a:r>
              <a:rPr lang="en-GB" kern="0" dirty="0">
                <a:solidFill>
                  <a:schemeClr val="bg1"/>
                </a:solidFill>
              </a:rPr>
              <a:t>. </a:t>
            </a:r>
          </a:p>
          <a:p>
            <a:endParaRPr lang="en-GB" kern="0" dirty="0">
              <a:solidFill>
                <a:schemeClr val="bg1"/>
              </a:solidFill>
            </a:endParaRPr>
          </a:p>
        </p:txBody>
      </p:sp>
      <p:pic>
        <p:nvPicPr>
          <p:cNvPr id="3" name="Picture 2" descr="A screenshot of a computer&#10;&#10;Description automatically generated">
            <a:extLst>
              <a:ext uri="{FF2B5EF4-FFF2-40B4-BE49-F238E27FC236}">
                <a16:creationId xmlns:a16="http://schemas.microsoft.com/office/drawing/2014/main" id="{C05F34BD-7F7F-F81B-63A9-A58BB4A1A1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7623" y="2865830"/>
            <a:ext cx="5106391" cy="2880699"/>
          </a:xfrm>
          <a:prstGeom prst="rect">
            <a:avLst/>
          </a:prstGeom>
          <a:solidFill>
            <a:schemeClr val="bg1"/>
          </a:solidFill>
        </p:spPr>
      </p:pic>
      <p:graphicFrame>
        <p:nvGraphicFramePr>
          <p:cNvPr id="7" name="Table 6">
            <a:extLst>
              <a:ext uri="{FF2B5EF4-FFF2-40B4-BE49-F238E27FC236}">
                <a16:creationId xmlns:a16="http://schemas.microsoft.com/office/drawing/2014/main" id="{294B7CD2-4794-0CE5-2AAD-DAE25C5062E8}"/>
              </a:ext>
            </a:extLst>
          </p:cNvPr>
          <p:cNvGraphicFramePr>
            <a:graphicFrameLocks noGrp="1"/>
          </p:cNvGraphicFramePr>
          <p:nvPr>
            <p:extLst>
              <p:ext uri="{D42A27DB-BD31-4B8C-83A1-F6EECF244321}">
                <p14:modId xmlns:p14="http://schemas.microsoft.com/office/powerpoint/2010/main" val="4118039044"/>
              </p:ext>
            </p:extLst>
          </p:nvPr>
        </p:nvGraphicFramePr>
        <p:xfrm>
          <a:off x="624680" y="3157335"/>
          <a:ext cx="4857750" cy="853440"/>
        </p:xfrm>
        <a:graphic>
          <a:graphicData uri="http://schemas.openxmlformats.org/drawingml/2006/table">
            <a:tbl>
              <a:tblPr firstRow="1" firstCol="1" bandRow="1"/>
              <a:tblGrid>
                <a:gridCol w="3327400">
                  <a:extLst>
                    <a:ext uri="{9D8B030D-6E8A-4147-A177-3AD203B41FA5}">
                      <a16:colId xmlns:a16="http://schemas.microsoft.com/office/drawing/2014/main" val="622536889"/>
                    </a:ext>
                  </a:extLst>
                </a:gridCol>
                <a:gridCol w="1530350">
                  <a:extLst>
                    <a:ext uri="{9D8B030D-6E8A-4147-A177-3AD203B41FA5}">
                      <a16:colId xmlns:a16="http://schemas.microsoft.com/office/drawing/2014/main" val="2699553570"/>
                    </a:ext>
                  </a:extLst>
                </a:gridCol>
              </a:tblGrid>
              <a:tr h="0">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Parameters</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Values</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1563907291"/>
                  </a:ext>
                </a:extLst>
              </a:tr>
              <a:tr h="0">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Block </a:t>
                      </a:r>
                      <a:r>
                        <a:rPr lang="en-US" sz="1400" dirty="0" err="1">
                          <a:effectLst/>
                          <a:latin typeface="Times New Roman" panose="02020603050405020304" pitchFamily="18" charset="0"/>
                          <a:ea typeface="Times New Roman" panose="02020603050405020304" pitchFamily="18" charset="0"/>
                          <a:cs typeface="Arial" panose="020B0604020202020204" pitchFamily="34" charset="0"/>
                        </a:rPr>
                        <a:t>interleaver</a:t>
                      </a:r>
                      <a:r>
                        <a:rPr lang="en-US" sz="1400" dirty="0">
                          <a:effectLst/>
                          <a:latin typeface="Times New Roman" panose="02020603050405020304" pitchFamily="18" charset="0"/>
                          <a:ea typeface="Times New Roman" panose="02020603050405020304" pitchFamily="18" charset="0"/>
                          <a:cs typeface="Arial" panose="020B0604020202020204" pitchFamily="34" charset="0"/>
                        </a:rPr>
                        <a:t> size (symbols)</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5896 (TBC)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39624647"/>
                  </a:ext>
                </a:extLst>
              </a:tr>
              <a:tr h="0">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Block </a:t>
                      </a:r>
                      <a:r>
                        <a:rPr lang="en-US" sz="1400" dirty="0" err="1">
                          <a:effectLst/>
                          <a:latin typeface="Times New Roman" panose="02020603050405020304" pitchFamily="18" charset="0"/>
                          <a:ea typeface="Times New Roman" panose="02020603050405020304" pitchFamily="18" charset="0"/>
                          <a:cs typeface="Arial" panose="020B0604020202020204" pitchFamily="34" charset="0"/>
                        </a:rPr>
                        <a:t>interleaver</a:t>
                      </a:r>
                      <a:r>
                        <a:rPr lang="en-US" sz="1400" dirty="0">
                          <a:effectLst/>
                          <a:latin typeface="Times New Roman" panose="02020603050405020304" pitchFamily="18" charset="0"/>
                          <a:ea typeface="Times New Roman" panose="02020603050405020304" pitchFamily="18" charset="0"/>
                          <a:cs typeface="Arial" panose="020B0604020202020204" pitchFamily="34" charset="0"/>
                        </a:rPr>
                        <a:t> dimensions (n columns x k rows)</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88 x 67 (TBC)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23399678"/>
                  </a:ext>
                </a:extLst>
              </a:tr>
            </a:tbl>
          </a:graphicData>
        </a:graphic>
      </p:graphicFrame>
      <p:sp>
        <p:nvSpPr>
          <p:cNvPr id="9" name="Rectangle 8">
            <a:extLst>
              <a:ext uri="{FF2B5EF4-FFF2-40B4-BE49-F238E27FC236}">
                <a16:creationId xmlns:a16="http://schemas.microsoft.com/office/drawing/2014/main" id="{A6185F4F-0F23-C774-B7A0-C70FB41B5171}"/>
              </a:ext>
            </a:extLst>
          </p:cNvPr>
          <p:cNvSpPr/>
          <p:nvPr/>
        </p:nvSpPr>
        <p:spPr>
          <a:xfrm>
            <a:off x="9654363" y="4545814"/>
            <a:ext cx="985284" cy="5103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3189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 </a:t>
            </a:r>
            <a:r>
              <a:rPr lang="en-GB" dirty="0" err="1"/>
              <a:t>FrameID</a:t>
            </a:r>
            <a:r>
              <a:rPr lang="en-GB" dirty="0"/>
              <a:t> = 0</a:t>
            </a:r>
          </a:p>
        </p:txBody>
      </p:sp>
      <p:sp>
        <p:nvSpPr>
          <p:cNvPr id="8" name="Content Placeholder 4">
            <a:extLst>
              <a:ext uri="{FF2B5EF4-FFF2-40B4-BE49-F238E27FC236}">
                <a16:creationId xmlns:a16="http://schemas.microsoft.com/office/drawing/2014/main" id="{348ABE85-10BB-D637-F3FC-B12050A37586}"/>
              </a:ext>
            </a:extLst>
          </p:cNvPr>
          <p:cNvSpPr txBox="1">
            <a:spLocks/>
          </p:cNvSpPr>
          <p:nvPr/>
        </p:nvSpPr>
        <p:spPr bwMode="auto">
          <a:xfrm>
            <a:off x="216000" y="925203"/>
            <a:ext cx="7581209" cy="158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rPr>
              <a:t>The current version of LSIS defines only FID = 0, the other options are left for future use.</a:t>
            </a:r>
          </a:p>
          <a:p>
            <a:endParaRPr lang="en-GB" kern="0" dirty="0">
              <a:solidFill>
                <a:schemeClr val="bg1"/>
              </a:solidFill>
            </a:endParaRPr>
          </a:p>
          <a:p>
            <a:r>
              <a:rPr lang="en-GB" kern="0" dirty="0">
                <a:solidFill>
                  <a:schemeClr val="bg1"/>
                </a:solidFill>
              </a:rPr>
              <a:t>In case of FID=0, three other subframes (in addition to SB1) are defined.</a:t>
            </a:r>
          </a:p>
        </p:txBody>
      </p:sp>
      <p:graphicFrame>
        <p:nvGraphicFramePr>
          <p:cNvPr id="5" name="Table 4">
            <a:extLst>
              <a:ext uri="{FF2B5EF4-FFF2-40B4-BE49-F238E27FC236}">
                <a16:creationId xmlns:a16="http://schemas.microsoft.com/office/drawing/2014/main" id="{DC429B21-25DD-A72B-CE37-72B3EBE2B226}"/>
              </a:ext>
            </a:extLst>
          </p:cNvPr>
          <p:cNvGraphicFramePr>
            <a:graphicFrameLocks noGrp="1"/>
          </p:cNvGraphicFramePr>
          <p:nvPr>
            <p:extLst>
              <p:ext uri="{D42A27DB-BD31-4B8C-83A1-F6EECF244321}">
                <p14:modId xmlns:p14="http://schemas.microsoft.com/office/powerpoint/2010/main" val="3672677333"/>
              </p:ext>
            </p:extLst>
          </p:nvPr>
        </p:nvGraphicFramePr>
        <p:xfrm>
          <a:off x="8123274" y="988117"/>
          <a:ext cx="3508744" cy="1219200"/>
        </p:xfrm>
        <a:graphic>
          <a:graphicData uri="http://schemas.openxmlformats.org/drawingml/2006/table">
            <a:tbl>
              <a:tblPr firstRow="1" firstCol="1" bandRow="1"/>
              <a:tblGrid>
                <a:gridCol w="1324301">
                  <a:extLst>
                    <a:ext uri="{9D8B030D-6E8A-4147-A177-3AD203B41FA5}">
                      <a16:colId xmlns:a16="http://schemas.microsoft.com/office/drawing/2014/main" val="1438961559"/>
                    </a:ext>
                  </a:extLst>
                </a:gridCol>
                <a:gridCol w="2184443">
                  <a:extLst>
                    <a:ext uri="{9D8B030D-6E8A-4147-A177-3AD203B41FA5}">
                      <a16:colId xmlns:a16="http://schemas.microsoft.com/office/drawing/2014/main" val="2027557331"/>
                    </a:ext>
                  </a:extLst>
                </a:gridCol>
              </a:tblGrid>
              <a:tr h="0">
                <a:tc>
                  <a:txBody>
                    <a:bodyPr/>
                    <a:lstStyle/>
                    <a:p>
                      <a:pPr algn="ctr"/>
                      <a:r>
                        <a:rPr lang="en-US" sz="16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FID</a:t>
                      </a:r>
                      <a:endParaRPr lang="en-GB"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6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Definition</a:t>
                      </a:r>
                      <a:endParaRPr lang="en-GB"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2219595840"/>
                  </a:ext>
                </a:extLst>
              </a:tr>
              <a:tr h="0">
                <a:tc>
                  <a:txBody>
                    <a:bodyPr/>
                    <a:lstStyle/>
                    <a:p>
                      <a:pPr algn="ctr"/>
                      <a:r>
                        <a:rPr lang="en-US" sz="1600" dirty="0">
                          <a:effectLst/>
                          <a:latin typeface="Times New Roman" panose="02020603050405020304" pitchFamily="18" charset="0"/>
                          <a:ea typeface="Times New Roman" panose="02020603050405020304" pitchFamily="18" charset="0"/>
                          <a:cs typeface="Arial" panose="020B0604020202020204" pitchFamily="34" charset="0"/>
                        </a:rPr>
                        <a:t>0</a:t>
                      </a:r>
                      <a:endParaRPr lang="en-GB"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a:effectLst/>
                          <a:latin typeface="Times New Roman" panose="02020603050405020304" pitchFamily="18" charset="0"/>
                          <a:ea typeface="Times New Roman" panose="02020603050405020304" pitchFamily="18" charset="0"/>
                          <a:cs typeface="Arial" panose="020B0604020202020204" pitchFamily="34" charset="0"/>
                        </a:rPr>
                        <a:t>Frame structure including SB2, SB3 and SB4</a:t>
                      </a:r>
                      <a:endParaRPr lang="en-GB"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985128"/>
                  </a:ext>
                </a:extLst>
              </a:tr>
              <a:tr h="0">
                <a:tc>
                  <a:txBody>
                    <a:bodyPr/>
                    <a:lstStyle/>
                    <a:p>
                      <a:pPr algn="ctr"/>
                      <a:r>
                        <a:rPr lang="en-US" sz="1600">
                          <a:effectLst/>
                          <a:latin typeface="Times New Roman" panose="02020603050405020304" pitchFamily="18" charset="0"/>
                          <a:ea typeface="Times New Roman" panose="02020603050405020304" pitchFamily="18" charset="0"/>
                          <a:cs typeface="Arial" panose="020B0604020202020204" pitchFamily="34" charset="0"/>
                        </a:rPr>
                        <a:t>1 to TBD</a:t>
                      </a:r>
                      <a:endParaRPr lang="en-GB" sz="2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a:effectLst/>
                          <a:latin typeface="Times New Roman" panose="02020603050405020304" pitchFamily="18" charset="0"/>
                          <a:ea typeface="Times New Roman" panose="02020603050405020304" pitchFamily="18" charset="0"/>
                          <a:cs typeface="Arial" panose="020B0604020202020204" pitchFamily="34" charset="0"/>
                        </a:rPr>
                        <a:t>Reserved for future use</a:t>
                      </a:r>
                      <a:endParaRPr lang="en-GB"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1455445"/>
                  </a:ext>
                </a:extLst>
              </a:tr>
            </a:tbl>
          </a:graphicData>
        </a:graphic>
      </p:graphicFrame>
      <p:pic>
        <p:nvPicPr>
          <p:cNvPr id="6" name="Picture 5" descr="A screenshot of a computer screen&#10;&#10;Description automatically generated with medium confidence">
            <a:extLst>
              <a:ext uri="{FF2B5EF4-FFF2-40B4-BE49-F238E27FC236}">
                <a16:creationId xmlns:a16="http://schemas.microsoft.com/office/drawing/2014/main" id="{8815D356-8ECF-757D-C614-84E73C7BF4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350" y="2442547"/>
            <a:ext cx="6601047" cy="3808086"/>
          </a:xfrm>
          <a:prstGeom prst="rect">
            <a:avLst/>
          </a:prstGeom>
          <a:solidFill>
            <a:schemeClr val="bg1"/>
          </a:solidFill>
        </p:spPr>
      </p:pic>
    </p:spTree>
    <p:extLst>
      <p:ext uri="{BB962C8B-B14F-4D97-AF65-F5344CB8AC3E}">
        <p14:creationId xmlns:p14="http://schemas.microsoft.com/office/powerpoint/2010/main" val="7848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 </a:t>
            </a:r>
            <a:r>
              <a:rPr lang="en-GB" dirty="0" err="1"/>
              <a:t>FrameID</a:t>
            </a:r>
            <a:r>
              <a:rPr lang="en-GB" dirty="0"/>
              <a:t> = 0</a:t>
            </a:r>
          </a:p>
        </p:txBody>
      </p:sp>
      <p:sp>
        <p:nvSpPr>
          <p:cNvPr id="4" name="Content Placeholder 4">
            <a:extLst>
              <a:ext uri="{FF2B5EF4-FFF2-40B4-BE49-F238E27FC236}">
                <a16:creationId xmlns:a16="http://schemas.microsoft.com/office/drawing/2014/main" id="{7199F472-657D-DB99-E824-F7B89F380C04}"/>
              </a:ext>
            </a:extLst>
          </p:cNvPr>
          <p:cNvSpPr txBox="1">
            <a:spLocks/>
          </p:cNvSpPr>
          <p:nvPr/>
        </p:nvSpPr>
        <p:spPr bwMode="auto">
          <a:xfrm>
            <a:off x="218233" y="812530"/>
            <a:ext cx="5408291" cy="55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rPr>
              <a:t>Subframe 2 is always broadcasted in every frame and the structure is invariable.</a:t>
            </a:r>
          </a:p>
          <a:p>
            <a:endParaRPr lang="en-GB" kern="0" dirty="0">
              <a:solidFill>
                <a:schemeClr val="bg1"/>
              </a:solidFill>
            </a:endParaRPr>
          </a:p>
          <a:p>
            <a:r>
              <a:rPr lang="en-GB" kern="0" dirty="0">
                <a:solidFill>
                  <a:schemeClr val="bg1"/>
                </a:solidFill>
              </a:rPr>
              <a:t>Subframe 3 is a variable data frame that might contain different information. The specific information broadcasted is identified by the subframe identifier.</a:t>
            </a:r>
          </a:p>
          <a:p>
            <a:endParaRPr lang="en-GB" kern="0" dirty="0">
              <a:solidFill>
                <a:schemeClr val="bg1"/>
              </a:solidFill>
            </a:endParaRPr>
          </a:p>
          <a:p>
            <a:r>
              <a:rPr lang="en-GB" kern="0" dirty="0">
                <a:solidFill>
                  <a:schemeClr val="bg1"/>
                </a:solidFill>
              </a:rPr>
              <a:t>Subframe 4 is a variable frame that will contain variable data potentially </a:t>
            </a:r>
            <a:r>
              <a:rPr lang="en-GB" u="sng" kern="0" dirty="0">
                <a:solidFill>
                  <a:schemeClr val="bg1"/>
                </a:solidFill>
              </a:rPr>
              <a:t>supporting services other than the navigation service</a:t>
            </a:r>
            <a:r>
              <a:rPr lang="en-GB" kern="0" dirty="0">
                <a:solidFill>
                  <a:schemeClr val="bg1"/>
                </a:solidFill>
              </a:rPr>
              <a:t>, The specific information broadcasted is identified by the subframe identifier.</a:t>
            </a:r>
          </a:p>
          <a:p>
            <a:endParaRPr lang="en-GB" kern="0" dirty="0">
              <a:solidFill>
                <a:schemeClr val="bg1"/>
              </a:solidFill>
            </a:endParaRPr>
          </a:p>
          <a:p>
            <a:r>
              <a:rPr lang="en-GB" kern="0" dirty="0">
                <a:solidFill>
                  <a:schemeClr val="bg1"/>
                </a:solidFill>
              </a:rPr>
              <a:t>Number of bits and encoding rate for SB2, SB3 and SB4 are TBC</a:t>
            </a:r>
          </a:p>
        </p:txBody>
      </p:sp>
      <p:pic>
        <p:nvPicPr>
          <p:cNvPr id="6" name="Picture 5" descr="A screenshot of a computer screen&#10;&#10;Description automatically generated with medium confidence">
            <a:extLst>
              <a:ext uri="{FF2B5EF4-FFF2-40B4-BE49-F238E27FC236}">
                <a16:creationId xmlns:a16="http://schemas.microsoft.com/office/drawing/2014/main" id="{E8EBD8F0-C01F-B2C7-E0F1-FE4FD8A3D7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291" y="1613872"/>
            <a:ext cx="6601047" cy="3808086"/>
          </a:xfrm>
          <a:prstGeom prst="rect">
            <a:avLst/>
          </a:prstGeom>
          <a:solidFill>
            <a:schemeClr val="bg1"/>
          </a:solidFill>
        </p:spPr>
      </p:pic>
    </p:spTree>
    <p:extLst>
      <p:ext uri="{BB962C8B-B14F-4D97-AF65-F5344CB8AC3E}">
        <p14:creationId xmlns:p14="http://schemas.microsoft.com/office/powerpoint/2010/main" val="21839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 </a:t>
            </a:r>
            <a:r>
              <a:rPr lang="en-GB" dirty="0" err="1"/>
              <a:t>FrameID</a:t>
            </a:r>
            <a:r>
              <a:rPr lang="en-GB" dirty="0"/>
              <a:t> = 0 – SB2</a:t>
            </a:r>
          </a:p>
        </p:txBody>
      </p:sp>
      <p:pic>
        <p:nvPicPr>
          <p:cNvPr id="3" name="Picture 2" descr="A screenshot of a computer screen&#10;&#10;Description automatically generated with medium confidence">
            <a:extLst>
              <a:ext uri="{FF2B5EF4-FFF2-40B4-BE49-F238E27FC236}">
                <a16:creationId xmlns:a16="http://schemas.microsoft.com/office/drawing/2014/main" id="{8C9202B1-729C-3E00-B641-86F5A7C3EF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2382" y="988117"/>
            <a:ext cx="4231097" cy="2440883"/>
          </a:xfrm>
          <a:prstGeom prst="rect">
            <a:avLst/>
          </a:prstGeom>
          <a:solidFill>
            <a:schemeClr val="bg1"/>
          </a:solidFill>
        </p:spPr>
      </p:pic>
      <p:sp>
        <p:nvSpPr>
          <p:cNvPr id="4" name="Content Placeholder 4">
            <a:extLst>
              <a:ext uri="{FF2B5EF4-FFF2-40B4-BE49-F238E27FC236}">
                <a16:creationId xmlns:a16="http://schemas.microsoft.com/office/drawing/2014/main" id="{7199F472-657D-DB99-E824-F7B89F380C04}"/>
              </a:ext>
            </a:extLst>
          </p:cNvPr>
          <p:cNvSpPr txBox="1">
            <a:spLocks/>
          </p:cNvSpPr>
          <p:nvPr/>
        </p:nvSpPr>
        <p:spPr bwMode="auto">
          <a:xfrm>
            <a:off x="148427" y="965144"/>
            <a:ext cx="7581209" cy="519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rPr>
              <a:t>The SB2 shall be broadcast in every frame.</a:t>
            </a:r>
          </a:p>
          <a:p>
            <a:r>
              <a:rPr lang="en-GB" kern="0" dirty="0">
                <a:solidFill>
                  <a:schemeClr val="bg1"/>
                </a:solidFill>
              </a:rPr>
              <a:t>The SB2 structure shall be identical in every frame.</a:t>
            </a:r>
          </a:p>
          <a:p>
            <a:endParaRPr lang="en-GB" kern="0" dirty="0">
              <a:solidFill>
                <a:schemeClr val="bg1"/>
              </a:solidFill>
            </a:endParaRPr>
          </a:p>
          <a:p>
            <a:r>
              <a:rPr lang="en-GB" kern="0" dirty="0">
                <a:solidFill>
                  <a:schemeClr val="bg1"/>
                </a:solidFill>
              </a:rPr>
              <a:t>SB2 shall contain at least the following data:</a:t>
            </a:r>
          </a:p>
          <a:p>
            <a:pPr marL="285750" indent="-285750">
              <a:buFont typeface="Arial" panose="020B0604020202020204" pitchFamily="34" charset="0"/>
              <a:buChar char="•"/>
            </a:pPr>
            <a:r>
              <a:rPr lang="en-GB" kern="0" dirty="0">
                <a:solidFill>
                  <a:schemeClr val="bg1"/>
                </a:solidFill>
              </a:rPr>
              <a:t>Clock and ephemeris data (CED)</a:t>
            </a:r>
          </a:p>
          <a:p>
            <a:pPr marL="285750" indent="-285750">
              <a:buFont typeface="Arial" panose="020B0604020202020204" pitchFamily="34" charset="0"/>
              <a:buChar char="•"/>
            </a:pPr>
            <a:r>
              <a:rPr lang="en-GB" kern="0" dirty="0">
                <a:solidFill>
                  <a:schemeClr val="bg1"/>
                </a:solidFill>
              </a:rPr>
              <a:t>Week Number (WN) </a:t>
            </a:r>
          </a:p>
          <a:p>
            <a:pPr marL="285750" indent="-285750">
              <a:buFont typeface="Arial" panose="020B0604020202020204" pitchFamily="34" charset="0"/>
              <a:buChar char="•"/>
            </a:pPr>
            <a:r>
              <a:rPr lang="en-GB" kern="0" dirty="0">
                <a:solidFill>
                  <a:schemeClr val="bg1"/>
                </a:solidFill>
              </a:rPr>
              <a:t>Interval Time of Week (ITOW) </a:t>
            </a:r>
          </a:p>
          <a:p>
            <a:pPr marL="285750" indent="-285750">
              <a:buFont typeface="Arial" panose="020B0604020202020204" pitchFamily="34" charset="0"/>
              <a:buChar char="•"/>
            </a:pPr>
            <a:r>
              <a:rPr lang="en-GB" kern="0" dirty="0">
                <a:solidFill>
                  <a:schemeClr val="bg1"/>
                </a:solidFill>
              </a:rPr>
              <a:t>Health status </a:t>
            </a:r>
          </a:p>
          <a:p>
            <a:pPr marL="285750" indent="-285750">
              <a:buFont typeface="Arial" panose="020B0604020202020204" pitchFamily="34" charset="0"/>
              <a:buChar char="•"/>
            </a:pPr>
            <a:r>
              <a:rPr lang="en-GB" kern="0" dirty="0">
                <a:solidFill>
                  <a:schemeClr val="bg1"/>
                </a:solidFill>
              </a:rPr>
              <a:t>Cyclic Redundancy Check</a:t>
            </a:r>
          </a:p>
          <a:p>
            <a:pPr marL="285750" indent="-285750">
              <a:buFont typeface="Arial" panose="020B0604020202020204" pitchFamily="34" charset="0"/>
              <a:buChar char="•"/>
            </a:pPr>
            <a:endParaRPr lang="en-GB" kern="0" dirty="0">
              <a:solidFill>
                <a:schemeClr val="bg1"/>
              </a:solidFill>
            </a:endParaRPr>
          </a:p>
          <a:p>
            <a:r>
              <a:rPr lang="en-GB" kern="0" dirty="0">
                <a:solidFill>
                  <a:schemeClr val="bg1"/>
                </a:solidFill>
              </a:rPr>
              <a:t>Additional data specified by the LNSP may be broadcast in SB2 in addition to the mandatory data.</a:t>
            </a:r>
          </a:p>
        </p:txBody>
      </p:sp>
      <p:sp>
        <p:nvSpPr>
          <p:cNvPr id="5" name="Rectangle 4">
            <a:extLst>
              <a:ext uri="{FF2B5EF4-FFF2-40B4-BE49-F238E27FC236}">
                <a16:creationId xmlns:a16="http://schemas.microsoft.com/office/drawing/2014/main" id="{04841B19-0985-B057-75B2-42C87F65DC9E}"/>
              </a:ext>
            </a:extLst>
          </p:cNvPr>
          <p:cNvSpPr/>
          <p:nvPr/>
        </p:nvSpPr>
        <p:spPr>
          <a:xfrm>
            <a:off x="8286307" y="1417674"/>
            <a:ext cx="985284" cy="3827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le 9">
            <a:extLst>
              <a:ext uri="{FF2B5EF4-FFF2-40B4-BE49-F238E27FC236}">
                <a16:creationId xmlns:a16="http://schemas.microsoft.com/office/drawing/2014/main" id="{897BEB3E-4B21-092A-7206-D19D49221EB3}"/>
              </a:ext>
            </a:extLst>
          </p:cNvPr>
          <p:cNvGraphicFramePr>
            <a:graphicFrameLocks noGrp="1"/>
          </p:cNvGraphicFramePr>
          <p:nvPr>
            <p:extLst>
              <p:ext uri="{D42A27DB-BD31-4B8C-83A1-F6EECF244321}">
                <p14:modId xmlns:p14="http://schemas.microsoft.com/office/powerpoint/2010/main" val="2645727601"/>
              </p:ext>
            </p:extLst>
          </p:nvPr>
        </p:nvGraphicFramePr>
        <p:xfrm>
          <a:off x="8760364" y="3953466"/>
          <a:ext cx="2070669" cy="803541"/>
        </p:xfrm>
        <a:graphic>
          <a:graphicData uri="http://schemas.openxmlformats.org/drawingml/2006/table">
            <a:tbl>
              <a:tblPr firstRow="1" firstCol="1" bandRow="1"/>
              <a:tblGrid>
                <a:gridCol w="1468157">
                  <a:extLst>
                    <a:ext uri="{9D8B030D-6E8A-4147-A177-3AD203B41FA5}">
                      <a16:colId xmlns:a16="http://schemas.microsoft.com/office/drawing/2014/main" val="3275799296"/>
                    </a:ext>
                  </a:extLst>
                </a:gridCol>
                <a:gridCol w="602512">
                  <a:extLst>
                    <a:ext uri="{9D8B030D-6E8A-4147-A177-3AD203B41FA5}">
                      <a16:colId xmlns:a16="http://schemas.microsoft.com/office/drawing/2014/main" val="2917558221"/>
                    </a:ext>
                  </a:extLst>
                </a:gridCol>
              </a:tblGrid>
              <a:tr h="590181">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Data</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CRC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66127433"/>
                  </a:ext>
                </a:extLst>
              </a:tr>
              <a:tr h="0">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1176 (TBD)</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24</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321602"/>
                  </a:ext>
                </a:extLst>
              </a:tr>
            </a:tbl>
          </a:graphicData>
        </a:graphic>
      </p:graphicFrame>
    </p:spTree>
    <p:extLst>
      <p:ext uri="{BB962C8B-B14F-4D97-AF65-F5344CB8AC3E}">
        <p14:creationId xmlns:p14="http://schemas.microsoft.com/office/powerpoint/2010/main" val="392562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 </a:t>
            </a:r>
            <a:r>
              <a:rPr lang="en-GB" dirty="0" err="1"/>
              <a:t>FrameID</a:t>
            </a:r>
            <a:r>
              <a:rPr lang="en-GB" dirty="0"/>
              <a:t> = 0 – SB3</a:t>
            </a:r>
          </a:p>
        </p:txBody>
      </p:sp>
      <p:pic>
        <p:nvPicPr>
          <p:cNvPr id="3" name="Picture 2" descr="A screenshot of a computer screen&#10;&#10;Description automatically generated with medium confidence">
            <a:extLst>
              <a:ext uri="{FF2B5EF4-FFF2-40B4-BE49-F238E27FC236}">
                <a16:creationId xmlns:a16="http://schemas.microsoft.com/office/drawing/2014/main" id="{8C9202B1-729C-3E00-B641-86F5A7C3EF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8061" y="988117"/>
            <a:ext cx="4231097" cy="2440883"/>
          </a:xfrm>
          <a:prstGeom prst="rect">
            <a:avLst/>
          </a:prstGeom>
          <a:solidFill>
            <a:schemeClr val="bg1"/>
          </a:solidFill>
        </p:spPr>
      </p:pic>
      <p:sp>
        <p:nvSpPr>
          <p:cNvPr id="4" name="Content Placeholder 4">
            <a:extLst>
              <a:ext uri="{FF2B5EF4-FFF2-40B4-BE49-F238E27FC236}">
                <a16:creationId xmlns:a16="http://schemas.microsoft.com/office/drawing/2014/main" id="{7199F472-657D-DB99-E824-F7B89F380C04}"/>
              </a:ext>
            </a:extLst>
          </p:cNvPr>
          <p:cNvSpPr txBox="1">
            <a:spLocks/>
          </p:cNvSpPr>
          <p:nvPr/>
        </p:nvSpPr>
        <p:spPr bwMode="auto">
          <a:xfrm>
            <a:off x="148427" y="965145"/>
            <a:ext cx="7581209" cy="546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600" kern="0" dirty="0">
                <a:solidFill>
                  <a:schemeClr val="bg1"/>
                </a:solidFill>
              </a:rPr>
              <a:t>The SB3 data content shall be identified by the SB3 type field.</a:t>
            </a:r>
          </a:p>
          <a:p>
            <a:endParaRPr lang="en-GB" sz="1600" kern="0" dirty="0">
              <a:solidFill>
                <a:schemeClr val="bg1"/>
              </a:solidFill>
            </a:endParaRPr>
          </a:p>
          <a:p>
            <a:r>
              <a:rPr lang="en-GB" sz="1600" kern="0" dirty="0">
                <a:solidFill>
                  <a:schemeClr val="bg1"/>
                </a:solidFill>
              </a:rPr>
              <a:t>SB3 shall contain at least the following data:</a:t>
            </a:r>
          </a:p>
          <a:p>
            <a:pPr marL="285750" indent="-285750">
              <a:buFont typeface="Arial" panose="020B0604020202020204" pitchFamily="34" charset="0"/>
              <a:buChar char="•"/>
            </a:pPr>
            <a:r>
              <a:rPr lang="en-GB" sz="1600" kern="0" dirty="0">
                <a:solidFill>
                  <a:schemeClr val="bg1"/>
                </a:solidFill>
              </a:rPr>
              <a:t>Almanac data (note that the almanac data for the full constellation is expected to be disseminated using multiple SB3).</a:t>
            </a:r>
          </a:p>
          <a:p>
            <a:pPr marL="285750" indent="-285750">
              <a:buFont typeface="Arial" panose="020B0604020202020204" pitchFamily="34" charset="0"/>
              <a:buChar char="•"/>
            </a:pPr>
            <a:r>
              <a:rPr lang="en-GB" sz="1600" kern="0" dirty="0" err="1">
                <a:solidFill>
                  <a:schemeClr val="bg1"/>
                </a:solidFill>
              </a:rPr>
              <a:t>LunaSAR</a:t>
            </a:r>
            <a:r>
              <a:rPr lang="en-GB" sz="1600" kern="0" dirty="0">
                <a:solidFill>
                  <a:schemeClr val="bg1"/>
                </a:solidFill>
              </a:rPr>
              <a:t> (Search and Rescue) return link message.</a:t>
            </a:r>
          </a:p>
          <a:p>
            <a:pPr marL="285750" indent="-285750">
              <a:buFont typeface="Arial" panose="020B0604020202020204" pitchFamily="34" charset="0"/>
              <a:buChar char="•"/>
            </a:pPr>
            <a:r>
              <a:rPr lang="en-GB" sz="1600" kern="0" dirty="0">
                <a:solidFill>
                  <a:schemeClr val="bg1"/>
                </a:solidFill>
              </a:rPr>
              <a:t>Alerts messages.</a:t>
            </a:r>
          </a:p>
          <a:p>
            <a:endParaRPr lang="en-GB" sz="1600" kern="0" dirty="0">
              <a:solidFill>
                <a:schemeClr val="bg1"/>
              </a:solidFill>
            </a:endParaRPr>
          </a:p>
          <a:p>
            <a:r>
              <a:rPr lang="en-US" sz="1600" kern="0" dirty="0">
                <a:solidFill>
                  <a:schemeClr val="bg1"/>
                </a:solidFill>
              </a:rPr>
              <a:t>The following data should be disseminated using SB3:</a:t>
            </a:r>
            <a:endParaRPr lang="en-GB" sz="1600" kern="0" dirty="0">
              <a:solidFill>
                <a:schemeClr val="bg1"/>
              </a:solidFill>
            </a:endParaRPr>
          </a:p>
          <a:p>
            <a:pPr marL="342900" lvl="0" indent="-342900">
              <a:buFont typeface="Symbol" panose="05050102010706020507" pitchFamily="18" charset="2"/>
              <a:buChar char=""/>
            </a:pPr>
            <a:r>
              <a:rPr lang="en-US" sz="1600" kern="0" dirty="0" err="1">
                <a:solidFill>
                  <a:schemeClr val="bg1"/>
                </a:solidFill>
              </a:rPr>
              <a:t>MAntennaProperties</a:t>
            </a:r>
            <a:endParaRPr lang="en-GB" sz="1600" kern="0" dirty="0">
              <a:solidFill>
                <a:schemeClr val="bg1"/>
              </a:solidFill>
            </a:endParaRPr>
          </a:p>
          <a:p>
            <a:pPr marL="342900" lvl="0" indent="-342900">
              <a:buFont typeface="Symbol" panose="05050102010706020507" pitchFamily="18" charset="2"/>
              <a:buChar char=""/>
            </a:pPr>
            <a:r>
              <a:rPr lang="en-US" sz="1600" kern="0" dirty="0">
                <a:solidFill>
                  <a:schemeClr val="bg1"/>
                </a:solidFill>
              </a:rPr>
              <a:t>GNSS Augmentation </a:t>
            </a:r>
            <a:endParaRPr lang="en-GB" sz="1600" kern="0" dirty="0">
              <a:solidFill>
                <a:schemeClr val="bg1"/>
              </a:solidFill>
            </a:endParaRPr>
          </a:p>
          <a:p>
            <a:pPr marL="342900" lvl="0" indent="-342900">
              <a:buFont typeface="Symbol" panose="05050102010706020507" pitchFamily="18" charset="2"/>
              <a:buChar char=""/>
            </a:pPr>
            <a:r>
              <a:rPr lang="en-US" sz="1600" kern="0" dirty="0">
                <a:solidFill>
                  <a:schemeClr val="bg1"/>
                </a:solidFill>
              </a:rPr>
              <a:t>Maneuver</a:t>
            </a:r>
            <a:endParaRPr lang="en-GB" sz="1600" kern="0" dirty="0">
              <a:solidFill>
                <a:schemeClr val="bg1"/>
              </a:solidFill>
            </a:endParaRPr>
          </a:p>
          <a:p>
            <a:pPr marL="342900" lvl="0" indent="-342900">
              <a:buFont typeface="Symbol" panose="05050102010706020507" pitchFamily="18" charset="2"/>
              <a:buChar char=""/>
            </a:pPr>
            <a:r>
              <a:rPr lang="en-US" sz="1600" kern="0" dirty="0" err="1">
                <a:solidFill>
                  <a:schemeClr val="bg1"/>
                </a:solidFill>
              </a:rPr>
              <a:t>SAttitude</a:t>
            </a:r>
            <a:r>
              <a:rPr lang="en-US" sz="1600" kern="0" dirty="0">
                <a:solidFill>
                  <a:schemeClr val="bg1"/>
                </a:solidFill>
              </a:rPr>
              <a:t> State/ Ephemeris</a:t>
            </a:r>
            <a:endParaRPr lang="en-GB" sz="1600" kern="0" dirty="0">
              <a:solidFill>
                <a:schemeClr val="bg1"/>
              </a:solidFill>
            </a:endParaRPr>
          </a:p>
          <a:p>
            <a:pPr marL="342900" lvl="0" indent="-342900">
              <a:buFont typeface="Symbol" panose="05050102010706020507" pitchFamily="18" charset="2"/>
              <a:buChar char=""/>
            </a:pPr>
            <a:r>
              <a:rPr lang="en-US" sz="1600" kern="0" dirty="0">
                <a:solidFill>
                  <a:schemeClr val="bg1"/>
                </a:solidFill>
              </a:rPr>
              <a:t>Conjunction</a:t>
            </a:r>
            <a:endParaRPr lang="en-GB" sz="1600" kern="0" dirty="0">
              <a:solidFill>
                <a:schemeClr val="bg1"/>
              </a:solidFill>
            </a:endParaRPr>
          </a:p>
          <a:p>
            <a:pPr marL="342900" lvl="0" indent="-342900">
              <a:buFont typeface="Symbol" panose="05050102010706020507" pitchFamily="18" charset="2"/>
              <a:buChar char=""/>
            </a:pPr>
            <a:r>
              <a:rPr lang="en-US" sz="1600" kern="0" dirty="0">
                <a:solidFill>
                  <a:schemeClr val="bg1"/>
                </a:solidFill>
              </a:rPr>
              <a:t>Detection Alert</a:t>
            </a:r>
            <a:endParaRPr lang="en-GB" sz="1600" kern="0" dirty="0">
              <a:solidFill>
                <a:schemeClr val="bg1"/>
              </a:solidFill>
            </a:endParaRPr>
          </a:p>
          <a:p>
            <a:pPr marL="342900" lvl="0" indent="-342900">
              <a:buFont typeface="Symbol" panose="05050102010706020507" pitchFamily="18" charset="2"/>
              <a:buChar char=""/>
            </a:pPr>
            <a:r>
              <a:rPr lang="en-US" sz="1600" kern="0" dirty="0">
                <a:solidFill>
                  <a:schemeClr val="bg1"/>
                </a:solidFill>
              </a:rPr>
              <a:t>Custom messages defined by the LNSP.</a:t>
            </a:r>
            <a:endParaRPr lang="en-GB" sz="1600" kern="0" dirty="0">
              <a:solidFill>
                <a:schemeClr val="bg1"/>
              </a:solidFill>
            </a:endParaRPr>
          </a:p>
        </p:txBody>
      </p:sp>
      <p:sp>
        <p:nvSpPr>
          <p:cNvPr id="5" name="Rectangle 4">
            <a:extLst>
              <a:ext uri="{FF2B5EF4-FFF2-40B4-BE49-F238E27FC236}">
                <a16:creationId xmlns:a16="http://schemas.microsoft.com/office/drawing/2014/main" id="{04841B19-0985-B057-75B2-42C87F65DC9E}"/>
              </a:ext>
            </a:extLst>
          </p:cNvPr>
          <p:cNvSpPr/>
          <p:nvPr/>
        </p:nvSpPr>
        <p:spPr>
          <a:xfrm>
            <a:off x="9608282" y="1389652"/>
            <a:ext cx="1300717" cy="3827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able 12">
            <a:extLst>
              <a:ext uri="{FF2B5EF4-FFF2-40B4-BE49-F238E27FC236}">
                <a16:creationId xmlns:a16="http://schemas.microsoft.com/office/drawing/2014/main" id="{E7AD9546-58FC-F095-D104-A5493CBE8496}"/>
              </a:ext>
            </a:extLst>
          </p:cNvPr>
          <p:cNvGraphicFramePr>
            <a:graphicFrameLocks noGrp="1"/>
          </p:cNvGraphicFramePr>
          <p:nvPr>
            <p:extLst>
              <p:ext uri="{D42A27DB-BD31-4B8C-83A1-F6EECF244321}">
                <p14:modId xmlns:p14="http://schemas.microsoft.com/office/powerpoint/2010/main" val="1047767250"/>
              </p:ext>
            </p:extLst>
          </p:nvPr>
        </p:nvGraphicFramePr>
        <p:xfrm>
          <a:off x="8277189" y="4033284"/>
          <a:ext cx="2631809" cy="931295"/>
        </p:xfrm>
        <a:graphic>
          <a:graphicData uri="http://schemas.openxmlformats.org/drawingml/2006/table">
            <a:tbl>
              <a:tblPr firstRow="1" firstCol="1" bandRow="1"/>
              <a:tblGrid>
                <a:gridCol w="845546">
                  <a:extLst>
                    <a:ext uri="{9D8B030D-6E8A-4147-A177-3AD203B41FA5}">
                      <a16:colId xmlns:a16="http://schemas.microsoft.com/office/drawing/2014/main" val="1602465778"/>
                    </a:ext>
                  </a:extLst>
                </a:gridCol>
                <a:gridCol w="1282228">
                  <a:extLst>
                    <a:ext uri="{9D8B030D-6E8A-4147-A177-3AD203B41FA5}">
                      <a16:colId xmlns:a16="http://schemas.microsoft.com/office/drawing/2014/main" val="1581681920"/>
                    </a:ext>
                  </a:extLst>
                </a:gridCol>
                <a:gridCol w="504035">
                  <a:extLst>
                    <a:ext uri="{9D8B030D-6E8A-4147-A177-3AD203B41FA5}">
                      <a16:colId xmlns:a16="http://schemas.microsoft.com/office/drawing/2014/main" val="1875301558"/>
                    </a:ext>
                  </a:extLst>
                </a:gridCol>
              </a:tblGrid>
              <a:tr h="389860">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SB3 type</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Data</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CRC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96987070"/>
                  </a:ext>
                </a:extLst>
              </a:tr>
              <a:tr h="541435">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4 or 6 (TBC)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844 or 846 (TBC)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24</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6328402"/>
                  </a:ext>
                </a:extLst>
              </a:tr>
            </a:tbl>
          </a:graphicData>
        </a:graphic>
      </p:graphicFrame>
    </p:spTree>
    <p:extLst>
      <p:ext uri="{BB962C8B-B14F-4D97-AF65-F5344CB8AC3E}">
        <p14:creationId xmlns:p14="http://schemas.microsoft.com/office/powerpoint/2010/main" val="322089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Message Format  - </a:t>
            </a:r>
            <a:r>
              <a:rPr lang="en-GB" dirty="0" err="1"/>
              <a:t>FrameID</a:t>
            </a:r>
            <a:r>
              <a:rPr lang="en-GB" dirty="0"/>
              <a:t> = 0 – SB4</a:t>
            </a:r>
          </a:p>
        </p:txBody>
      </p:sp>
      <p:pic>
        <p:nvPicPr>
          <p:cNvPr id="3" name="Picture 2" descr="A screenshot of a computer screen&#10;&#10;Description automatically generated with medium confidence">
            <a:extLst>
              <a:ext uri="{FF2B5EF4-FFF2-40B4-BE49-F238E27FC236}">
                <a16:creationId xmlns:a16="http://schemas.microsoft.com/office/drawing/2014/main" id="{8C9202B1-729C-3E00-B641-86F5A7C3EF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8061" y="988117"/>
            <a:ext cx="4231097" cy="2440883"/>
          </a:xfrm>
          <a:prstGeom prst="rect">
            <a:avLst/>
          </a:prstGeom>
          <a:solidFill>
            <a:schemeClr val="bg1"/>
          </a:solidFill>
        </p:spPr>
      </p:pic>
      <p:sp>
        <p:nvSpPr>
          <p:cNvPr id="4" name="Content Placeholder 4">
            <a:extLst>
              <a:ext uri="{FF2B5EF4-FFF2-40B4-BE49-F238E27FC236}">
                <a16:creationId xmlns:a16="http://schemas.microsoft.com/office/drawing/2014/main" id="{7199F472-657D-DB99-E824-F7B89F380C04}"/>
              </a:ext>
            </a:extLst>
          </p:cNvPr>
          <p:cNvSpPr txBox="1">
            <a:spLocks/>
          </p:cNvSpPr>
          <p:nvPr/>
        </p:nvSpPr>
        <p:spPr bwMode="auto">
          <a:xfrm>
            <a:off x="146852" y="819463"/>
            <a:ext cx="7581209" cy="558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kern="0" dirty="0">
                <a:solidFill>
                  <a:schemeClr val="bg1"/>
                </a:solidFill>
              </a:rPr>
              <a:t>The SB4 data content shall be identified by the SB4 type field.</a:t>
            </a:r>
          </a:p>
          <a:p>
            <a:endParaRPr lang="en-GB" sz="1200" kern="0" dirty="0">
              <a:solidFill>
                <a:schemeClr val="bg1"/>
              </a:solidFill>
            </a:endParaRPr>
          </a:p>
          <a:p>
            <a:r>
              <a:rPr lang="en-GB" sz="1400" kern="0" dirty="0">
                <a:solidFill>
                  <a:schemeClr val="bg1"/>
                </a:solidFill>
              </a:rPr>
              <a:t>SB4 shall contain at least the following data:</a:t>
            </a:r>
          </a:p>
          <a:p>
            <a:pPr marL="285750" indent="-285750">
              <a:buFont typeface="Arial" panose="020B0604020202020204" pitchFamily="34" charset="0"/>
              <a:buChar char="•"/>
            </a:pPr>
            <a:r>
              <a:rPr lang="en-US" sz="1400" kern="0" dirty="0" err="1">
                <a:solidFill>
                  <a:schemeClr val="bg1"/>
                </a:solidFill>
              </a:rPr>
              <a:t>LunaNet</a:t>
            </a:r>
            <a:r>
              <a:rPr lang="en-US" sz="1400" kern="0" dirty="0">
                <a:solidFill>
                  <a:schemeClr val="bg1"/>
                </a:solidFill>
              </a:rPr>
              <a:t> Network Access Information </a:t>
            </a:r>
          </a:p>
          <a:p>
            <a:pPr marL="285750" indent="-285750">
              <a:buFont typeface="Arial" panose="020B0604020202020204" pitchFamily="34" charset="0"/>
              <a:buChar char="•"/>
            </a:pPr>
            <a:endParaRPr lang="en-GB" sz="1200" kern="0" dirty="0">
              <a:solidFill>
                <a:schemeClr val="bg1"/>
              </a:solidFill>
            </a:endParaRPr>
          </a:p>
          <a:p>
            <a:r>
              <a:rPr lang="en-US" sz="1400" kern="0" dirty="0">
                <a:solidFill>
                  <a:schemeClr val="bg1"/>
                </a:solidFill>
              </a:rPr>
              <a:t>The following data should be disseminated using SB4:</a:t>
            </a:r>
            <a:endParaRPr lang="en-GB" sz="1400" kern="0" dirty="0">
              <a:solidFill>
                <a:schemeClr val="bg1"/>
              </a:solidFill>
            </a:endParaRPr>
          </a:p>
          <a:p>
            <a:pPr marL="342900" lvl="0" indent="-342900">
              <a:buFont typeface="Symbol" panose="05050102010706020507" pitchFamily="18" charset="2"/>
              <a:buChar char=""/>
            </a:pPr>
            <a:r>
              <a:rPr lang="en-US" sz="1400" kern="0" dirty="0" err="1">
                <a:solidFill>
                  <a:schemeClr val="bg1"/>
                </a:solidFill>
              </a:rPr>
              <a:t>MAntennaProperties</a:t>
            </a:r>
            <a:endParaRPr lang="en-US" sz="1400" kern="0" dirty="0">
              <a:solidFill>
                <a:schemeClr val="bg1"/>
              </a:solidFill>
            </a:endParaRPr>
          </a:p>
          <a:p>
            <a:pPr marL="342900" lvl="0" indent="-342900">
              <a:buFont typeface="Symbol" panose="05050102010706020507" pitchFamily="18" charset="2"/>
              <a:buChar char=""/>
            </a:pPr>
            <a:r>
              <a:rPr lang="en-US" sz="1400" kern="0" dirty="0">
                <a:solidFill>
                  <a:schemeClr val="bg1"/>
                </a:solidFill>
              </a:rPr>
              <a:t>Maneuver</a:t>
            </a:r>
          </a:p>
          <a:p>
            <a:pPr marL="342900" lvl="0" indent="-342900">
              <a:buFont typeface="Symbol" panose="05050102010706020507" pitchFamily="18" charset="2"/>
              <a:buChar char=""/>
            </a:pPr>
            <a:r>
              <a:rPr lang="en-US" sz="1400" kern="0" dirty="0" err="1">
                <a:solidFill>
                  <a:schemeClr val="bg1"/>
                </a:solidFill>
              </a:rPr>
              <a:t>SAttitude</a:t>
            </a:r>
            <a:r>
              <a:rPr lang="en-US" sz="1400" kern="0" dirty="0">
                <a:solidFill>
                  <a:schemeClr val="bg1"/>
                </a:solidFill>
              </a:rPr>
              <a:t> State/ Ephemeris</a:t>
            </a:r>
          </a:p>
          <a:p>
            <a:pPr marL="342900" lvl="0" indent="-342900">
              <a:buFont typeface="Symbol" panose="05050102010706020507" pitchFamily="18" charset="2"/>
              <a:buChar char=""/>
            </a:pPr>
            <a:r>
              <a:rPr lang="en-US" sz="1400" kern="0" dirty="0">
                <a:solidFill>
                  <a:schemeClr val="bg1"/>
                </a:solidFill>
              </a:rPr>
              <a:t>GNSS Augmentation</a:t>
            </a:r>
          </a:p>
          <a:p>
            <a:pPr marL="342900" lvl="0" indent="-342900">
              <a:buFont typeface="Symbol" panose="05050102010706020507" pitchFamily="18" charset="2"/>
              <a:buChar char=""/>
            </a:pPr>
            <a:r>
              <a:rPr lang="en-US" sz="1400" kern="0" dirty="0">
                <a:solidFill>
                  <a:schemeClr val="bg1"/>
                </a:solidFill>
              </a:rPr>
              <a:t>Scheduling information for communication service </a:t>
            </a:r>
          </a:p>
          <a:p>
            <a:pPr marL="342900" lvl="0" indent="-342900">
              <a:buFont typeface="Symbol" panose="05050102010706020507" pitchFamily="18" charset="2"/>
              <a:buChar char=""/>
            </a:pPr>
            <a:r>
              <a:rPr lang="en-US" sz="1400" kern="0" dirty="0">
                <a:solidFill>
                  <a:schemeClr val="bg1"/>
                </a:solidFill>
              </a:rPr>
              <a:t>Updates of lunar maps or lunar DEM</a:t>
            </a:r>
          </a:p>
          <a:p>
            <a:pPr marL="342900" lvl="0" indent="-342900">
              <a:buFont typeface="Symbol" panose="05050102010706020507" pitchFamily="18" charset="2"/>
              <a:buChar char=""/>
            </a:pPr>
            <a:r>
              <a:rPr lang="en-US" sz="1400" kern="0" dirty="0">
                <a:solidFill>
                  <a:schemeClr val="bg1"/>
                </a:solidFill>
              </a:rPr>
              <a:t>Ancillary info</a:t>
            </a:r>
          </a:p>
          <a:p>
            <a:pPr marL="342900" lvl="0" indent="-342900">
              <a:buFont typeface="Symbol" panose="05050102010706020507" pitchFamily="18" charset="2"/>
              <a:buChar char=""/>
            </a:pPr>
            <a:r>
              <a:rPr lang="en-US" sz="1400" kern="0" dirty="0">
                <a:solidFill>
                  <a:schemeClr val="bg1"/>
                </a:solidFill>
              </a:rPr>
              <a:t>Conjunction</a:t>
            </a:r>
          </a:p>
          <a:p>
            <a:pPr marL="342900" lvl="0" indent="-342900">
              <a:buFont typeface="Symbol" panose="05050102010706020507" pitchFamily="18" charset="2"/>
              <a:buChar char=""/>
            </a:pPr>
            <a:r>
              <a:rPr lang="en-US" sz="1400" kern="0" dirty="0">
                <a:solidFill>
                  <a:schemeClr val="bg1"/>
                </a:solidFill>
              </a:rPr>
              <a:t>Science data</a:t>
            </a:r>
          </a:p>
          <a:p>
            <a:pPr marL="342900" lvl="0" indent="-342900">
              <a:buFont typeface="Symbol" panose="05050102010706020507" pitchFamily="18" charset="2"/>
              <a:buChar char=""/>
            </a:pPr>
            <a:r>
              <a:rPr lang="en-US" sz="1400" kern="0" dirty="0">
                <a:solidFill>
                  <a:schemeClr val="bg1"/>
                </a:solidFill>
              </a:rPr>
              <a:t>Acknowledge- of non-SAR MSG</a:t>
            </a:r>
          </a:p>
          <a:p>
            <a:pPr marL="342900" lvl="0" indent="-342900">
              <a:buFont typeface="Symbol" panose="05050102010706020507" pitchFamily="18" charset="2"/>
              <a:buChar char=""/>
            </a:pPr>
            <a:r>
              <a:rPr lang="en-US" sz="1400" kern="0" dirty="0">
                <a:solidFill>
                  <a:schemeClr val="bg1"/>
                </a:solidFill>
              </a:rPr>
              <a:t>UIS Response</a:t>
            </a:r>
          </a:p>
          <a:p>
            <a:pPr marL="342900" lvl="0" indent="-342900">
              <a:buFont typeface="Symbol" panose="05050102010706020507" pitchFamily="18" charset="2"/>
              <a:buChar char=""/>
            </a:pPr>
            <a:r>
              <a:rPr lang="en-US" sz="1400" kern="0" dirty="0">
                <a:solidFill>
                  <a:schemeClr val="bg1"/>
                </a:solidFill>
              </a:rPr>
              <a:t>FF Commands</a:t>
            </a:r>
          </a:p>
          <a:p>
            <a:pPr marL="342900" lvl="0" indent="-342900">
              <a:buFont typeface="Symbol" panose="05050102010706020507" pitchFamily="18" charset="2"/>
              <a:buChar char=""/>
            </a:pPr>
            <a:r>
              <a:rPr lang="en-US" sz="1400" kern="0" dirty="0">
                <a:solidFill>
                  <a:schemeClr val="bg1"/>
                </a:solidFill>
              </a:rPr>
              <a:t>Custom messages defined by the LNSP</a:t>
            </a:r>
          </a:p>
        </p:txBody>
      </p:sp>
      <p:sp>
        <p:nvSpPr>
          <p:cNvPr id="5" name="Rectangle 4">
            <a:extLst>
              <a:ext uri="{FF2B5EF4-FFF2-40B4-BE49-F238E27FC236}">
                <a16:creationId xmlns:a16="http://schemas.microsoft.com/office/drawing/2014/main" id="{04841B19-0985-B057-75B2-42C87F65DC9E}"/>
              </a:ext>
            </a:extLst>
          </p:cNvPr>
          <p:cNvSpPr/>
          <p:nvPr/>
        </p:nvSpPr>
        <p:spPr>
          <a:xfrm>
            <a:off x="10816856" y="1401014"/>
            <a:ext cx="1142302" cy="3827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Table 11">
            <a:extLst>
              <a:ext uri="{FF2B5EF4-FFF2-40B4-BE49-F238E27FC236}">
                <a16:creationId xmlns:a16="http://schemas.microsoft.com/office/drawing/2014/main" id="{EA2A331C-DA5A-B352-6606-E28875CC6F11}"/>
              </a:ext>
            </a:extLst>
          </p:cNvPr>
          <p:cNvGraphicFramePr>
            <a:graphicFrameLocks noGrp="1"/>
          </p:cNvGraphicFramePr>
          <p:nvPr>
            <p:extLst>
              <p:ext uri="{D42A27DB-BD31-4B8C-83A1-F6EECF244321}">
                <p14:modId xmlns:p14="http://schemas.microsoft.com/office/powerpoint/2010/main" val="2427969595"/>
              </p:ext>
            </p:extLst>
          </p:nvPr>
        </p:nvGraphicFramePr>
        <p:xfrm>
          <a:off x="8277189" y="4033284"/>
          <a:ext cx="2631809" cy="931295"/>
        </p:xfrm>
        <a:graphic>
          <a:graphicData uri="http://schemas.openxmlformats.org/drawingml/2006/table">
            <a:tbl>
              <a:tblPr firstRow="1" firstCol="1" bandRow="1"/>
              <a:tblGrid>
                <a:gridCol w="845546">
                  <a:extLst>
                    <a:ext uri="{9D8B030D-6E8A-4147-A177-3AD203B41FA5}">
                      <a16:colId xmlns:a16="http://schemas.microsoft.com/office/drawing/2014/main" val="1602465778"/>
                    </a:ext>
                  </a:extLst>
                </a:gridCol>
                <a:gridCol w="1282228">
                  <a:extLst>
                    <a:ext uri="{9D8B030D-6E8A-4147-A177-3AD203B41FA5}">
                      <a16:colId xmlns:a16="http://schemas.microsoft.com/office/drawing/2014/main" val="1581681920"/>
                    </a:ext>
                  </a:extLst>
                </a:gridCol>
                <a:gridCol w="504035">
                  <a:extLst>
                    <a:ext uri="{9D8B030D-6E8A-4147-A177-3AD203B41FA5}">
                      <a16:colId xmlns:a16="http://schemas.microsoft.com/office/drawing/2014/main" val="1875301558"/>
                    </a:ext>
                  </a:extLst>
                </a:gridCol>
              </a:tblGrid>
              <a:tr h="389860">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SB4 type</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Data</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CRC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96987070"/>
                  </a:ext>
                </a:extLst>
              </a:tr>
              <a:tr h="541435">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4 or 6 (TBC)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844 or 846 (TBC)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24</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6328402"/>
                  </a:ext>
                </a:extLst>
              </a:tr>
            </a:tbl>
          </a:graphicData>
        </a:graphic>
      </p:graphicFrame>
    </p:spTree>
    <p:extLst>
      <p:ext uri="{BB962C8B-B14F-4D97-AF65-F5344CB8AC3E}">
        <p14:creationId xmlns:p14="http://schemas.microsoft.com/office/powerpoint/2010/main" val="291630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70431"/>
            <a:ext cx="9509247" cy="1015663"/>
          </a:xfrm>
        </p:spPr>
        <p:txBody>
          <a:bodyPr/>
          <a:lstStyle/>
          <a:p>
            <a:r>
              <a:rPr lang="en-GB" dirty="0"/>
              <a:t>Message Format and Definition  - LNSP Implementation Flexibility</a:t>
            </a:r>
          </a:p>
        </p:txBody>
      </p:sp>
      <p:sp>
        <p:nvSpPr>
          <p:cNvPr id="4" name="Content Placeholder 4">
            <a:extLst>
              <a:ext uri="{FF2B5EF4-FFF2-40B4-BE49-F238E27FC236}">
                <a16:creationId xmlns:a16="http://schemas.microsoft.com/office/drawing/2014/main" id="{7199F472-657D-DB99-E824-F7B89F380C04}"/>
              </a:ext>
            </a:extLst>
          </p:cNvPr>
          <p:cNvSpPr txBox="1">
            <a:spLocks/>
          </p:cNvSpPr>
          <p:nvPr/>
        </p:nvSpPr>
        <p:spPr bwMode="auto">
          <a:xfrm>
            <a:off x="216000" y="1064380"/>
            <a:ext cx="11692465" cy="465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kern="0" dirty="0">
                <a:solidFill>
                  <a:schemeClr val="bg1"/>
                </a:solidFill>
              </a:rPr>
              <a:t>The LSIS allows each LNSP to implement their specific concept for the dissemination of navigation data/information. For example, aspects such as </a:t>
            </a:r>
            <a:r>
              <a:rPr lang="en-GB" kern="0" dirty="0">
                <a:solidFill>
                  <a:schemeClr val="bg1"/>
                </a:solidFill>
              </a:rPr>
              <a:t>the cadence of dissemination of certain data content, the update rate of the data are left to be defined by the LNSP. </a:t>
            </a:r>
          </a:p>
          <a:p>
            <a:endParaRPr lang="en-GB" kern="0" dirty="0">
              <a:solidFill>
                <a:schemeClr val="bg1"/>
              </a:solidFill>
            </a:endParaRPr>
          </a:p>
          <a:p>
            <a:r>
              <a:rPr lang="en-GB" kern="0" dirty="0">
                <a:solidFill>
                  <a:schemeClr val="bg1"/>
                </a:solidFill>
              </a:rPr>
              <a:t>LNSP can also define custom messages for dissemination; custom messages are only allowed in SB3 and SB4.</a:t>
            </a:r>
          </a:p>
          <a:p>
            <a:endParaRPr lang="en-GB" kern="0" dirty="0">
              <a:solidFill>
                <a:schemeClr val="bg1"/>
              </a:solidFill>
            </a:endParaRPr>
          </a:p>
          <a:p>
            <a:r>
              <a:rPr lang="en-GB" kern="0" dirty="0">
                <a:solidFill>
                  <a:schemeClr val="bg1"/>
                </a:solidFill>
              </a:rPr>
              <a:t>SB2 allows broadcast of LNSP specific data, if some bits are left unused after the allocation of the mandatory data.</a:t>
            </a:r>
            <a:r>
              <a:rPr lang="en-US" kern="0" dirty="0">
                <a:solidFill>
                  <a:schemeClr val="bg1"/>
                </a:solidFill>
              </a:rPr>
              <a:t> </a:t>
            </a:r>
          </a:p>
          <a:p>
            <a:endParaRPr lang="en-US" kern="0" dirty="0">
              <a:solidFill>
                <a:schemeClr val="bg1"/>
              </a:solidFill>
            </a:endParaRPr>
          </a:p>
          <a:p>
            <a:r>
              <a:rPr lang="en-US" kern="0" dirty="0">
                <a:solidFill>
                  <a:schemeClr val="bg1"/>
                </a:solidFill>
              </a:rPr>
              <a:t>For many of the messages defined in LNIS, the current version of LSIS does not provide a clear definition. Definitions are expected in future versions of the document.</a:t>
            </a:r>
          </a:p>
          <a:p>
            <a:endParaRPr lang="en-US" kern="0" dirty="0">
              <a:solidFill>
                <a:schemeClr val="bg1"/>
              </a:solidFill>
            </a:endParaRPr>
          </a:p>
          <a:p>
            <a:endParaRPr lang="en-US" kern="0" dirty="0">
              <a:solidFill>
                <a:schemeClr val="bg1"/>
              </a:solidFill>
            </a:endParaRPr>
          </a:p>
        </p:txBody>
      </p:sp>
    </p:spTree>
    <p:extLst>
      <p:ext uri="{BB962C8B-B14F-4D97-AF65-F5344CB8AC3E}">
        <p14:creationId xmlns:p14="http://schemas.microsoft.com/office/powerpoint/2010/main" val="300352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Time of Transmission Definition</a:t>
            </a:r>
          </a:p>
        </p:txBody>
      </p:sp>
      <mc:AlternateContent xmlns:mc="http://schemas.openxmlformats.org/markup-compatibility/2006" xmlns:a14="http://schemas.microsoft.com/office/drawing/2010/main">
        <mc:Choice Requires="a14">
          <p:sp>
            <p:nvSpPr>
              <p:cNvPr id="4" name="Content Placeholder 4">
                <a:extLst>
                  <a:ext uri="{FF2B5EF4-FFF2-40B4-BE49-F238E27FC236}">
                    <a16:creationId xmlns:a16="http://schemas.microsoft.com/office/drawing/2014/main" id="{7199F472-657D-DB99-E824-F7B89F380C04}"/>
                  </a:ext>
                </a:extLst>
              </p:cNvPr>
              <p:cNvSpPr txBox="1">
                <a:spLocks/>
              </p:cNvSpPr>
              <p:nvPr/>
            </p:nvSpPr>
            <p:spPr bwMode="auto">
              <a:xfrm>
                <a:off x="216000" y="846413"/>
                <a:ext cx="11692465" cy="15862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6000"/>
                <a:r>
                  <a:rPr lang="en-US" sz="1600">
                    <a:solidFill>
                      <a:schemeClr val="bg1"/>
                    </a:solidFill>
                    <a:effectLst/>
                    <a:latin typeface="Times New Roman" panose="02020603050405020304" pitchFamily="18" charset="0"/>
                    <a:ea typeface="Times New Roman" panose="02020603050405020304" pitchFamily="18" charset="0"/>
                  </a:rPr>
                  <a:t>A user receiver may resolve the time (multiple of the frame duration) since the starting </a:t>
                </a:r>
                <a:r>
                  <a:rPr lang="en-US" sz="1600" err="1">
                    <a:solidFill>
                      <a:schemeClr val="bg1"/>
                    </a:solidFill>
                    <a:effectLst/>
                    <a:latin typeface="Times New Roman" panose="02020603050405020304" pitchFamily="18" charset="0"/>
                    <a:ea typeface="Times New Roman" panose="02020603050405020304" pitchFamily="18" charset="0"/>
                  </a:rPr>
                  <a:t>LunaNet</a:t>
                </a:r>
                <a:r>
                  <a:rPr lang="en-US" sz="1600">
                    <a:solidFill>
                      <a:schemeClr val="bg1"/>
                    </a:solidFill>
                    <a:effectLst/>
                    <a:latin typeface="Times New Roman" panose="02020603050405020304" pitchFamily="18" charset="0"/>
                    <a:ea typeface="Times New Roman" panose="02020603050405020304" pitchFamily="18" charset="0"/>
                  </a:rPr>
                  <a:t> Reference Time (LRT) epoch with the following formula:</a:t>
                </a:r>
                <a:endParaRPr lang="en-GB" sz="1600">
                  <a:solidFill>
                    <a:schemeClr val="bg1"/>
                  </a:solidFill>
                  <a:effectLst/>
                  <a:latin typeface="Times New Roman" panose="02020603050405020304" pitchFamily="18" charset="0"/>
                  <a:ea typeface="Times New Roman" panose="02020603050405020304" pitchFamily="18" charset="0"/>
                </a:endParaRPr>
              </a:p>
              <a:p>
                <a:pPr marL="36000"/>
                <a14:m>
                  <m:oMathPara xmlns:m="http://schemas.openxmlformats.org/officeDocument/2006/math">
                    <m:oMathParaPr>
                      <m:jc m:val="centerGroup"/>
                    </m:oMathParaPr>
                    <m:oMath xmlns:m="http://schemas.openxmlformats.org/officeDocument/2006/math">
                      <m:sSub>
                        <m:sSubPr>
                          <m:ctrlPr>
                            <a:rPr lang="en-GB" sz="1600" i="1">
                              <a:solidFill>
                                <a:schemeClr val="bg1"/>
                              </a:solidFill>
                              <a:effectLst/>
                              <a:latin typeface="Cambria Math" panose="02040503050406030204" pitchFamily="18" charset="0"/>
                              <a:ea typeface="Times New Roman" panose="02020603050405020304" pitchFamily="18" charset="0"/>
                            </a:rPr>
                          </m:ctrlPr>
                        </m:sSubPr>
                        <m:e>
                          <m:r>
                            <a:rPr lang="en-US" sz="1600" i="1">
                              <a:solidFill>
                                <a:schemeClr val="bg1"/>
                              </a:solidFill>
                              <a:effectLst/>
                              <a:latin typeface="Cambria Math" panose="02040503050406030204" pitchFamily="18" charset="0"/>
                              <a:ea typeface="Times New Roman" panose="02020603050405020304" pitchFamily="18" charset="0"/>
                            </a:rPr>
                            <m:t>𝑇</m:t>
                          </m:r>
                        </m:e>
                        <m:sub>
                          <m:r>
                            <a:rPr lang="en-US" sz="1600" i="1">
                              <a:solidFill>
                                <a:schemeClr val="bg1"/>
                              </a:solidFill>
                              <a:effectLst/>
                              <a:latin typeface="Cambria Math" panose="02040503050406030204" pitchFamily="18" charset="0"/>
                              <a:ea typeface="Times New Roman" panose="02020603050405020304" pitchFamily="18" charset="0"/>
                            </a:rPr>
                            <m:t>𝐹</m:t>
                          </m:r>
                        </m:sub>
                      </m:sSub>
                      <m:r>
                        <a:rPr lang="en-US" sz="1600" i="1">
                          <a:solidFill>
                            <a:schemeClr val="bg1"/>
                          </a:solidFill>
                          <a:effectLst/>
                          <a:latin typeface="Cambria Math" panose="02040503050406030204" pitchFamily="18" charset="0"/>
                          <a:ea typeface="Times New Roman" panose="02020603050405020304" pitchFamily="18" charset="0"/>
                        </a:rPr>
                        <m:t>=</m:t>
                      </m:r>
                      <m:r>
                        <a:rPr lang="en-US" sz="1600" i="1">
                          <a:solidFill>
                            <a:schemeClr val="bg1"/>
                          </a:solidFill>
                          <a:effectLst/>
                          <a:latin typeface="Cambria Math" panose="02040503050406030204" pitchFamily="18" charset="0"/>
                          <a:ea typeface="Times New Roman" panose="02020603050405020304" pitchFamily="18" charset="0"/>
                        </a:rPr>
                        <m:t>𝑊𝑁</m:t>
                      </m:r>
                      <m:r>
                        <a:rPr lang="en-US" sz="1600" i="1">
                          <a:solidFill>
                            <a:schemeClr val="bg1"/>
                          </a:solidFill>
                          <a:effectLst/>
                          <a:latin typeface="Cambria Math" panose="02040503050406030204" pitchFamily="18" charset="0"/>
                          <a:ea typeface="Times New Roman" panose="02020603050405020304" pitchFamily="18" charset="0"/>
                        </a:rPr>
                        <m:t>∗</m:t>
                      </m:r>
                      <m:r>
                        <a:rPr lang="en-US" sz="1600" i="1">
                          <a:solidFill>
                            <a:schemeClr val="bg1"/>
                          </a:solidFill>
                          <a:effectLst/>
                          <a:latin typeface="Cambria Math" panose="02040503050406030204" pitchFamily="18" charset="0"/>
                          <a:ea typeface="Times New Roman" panose="02020603050405020304" pitchFamily="18" charset="0"/>
                        </a:rPr>
                        <m:t>𝑆𝐸𝐶𝑊𝐸𝐸𝐾</m:t>
                      </m:r>
                      <m:r>
                        <a:rPr lang="en-US" sz="1600" i="1">
                          <a:solidFill>
                            <a:schemeClr val="bg1"/>
                          </a:solidFill>
                          <a:effectLst/>
                          <a:latin typeface="Cambria Math" panose="02040503050406030204" pitchFamily="18" charset="0"/>
                          <a:ea typeface="Times New Roman" panose="02020603050405020304" pitchFamily="18" charset="0"/>
                        </a:rPr>
                        <m:t>+</m:t>
                      </m:r>
                      <m:r>
                        <a:rPr lang="en-US" sz="1600" i="1">
                          <a:solidFill>
                            <a:schemeClr val="bg1"/>
                          </a:solidFill>
                          <a:effectLst/>
                          <a:latin typeface="Cambria Math" panose="02040503050406030204" pitchFamily="18" charset="0"/>
                          <a:ea typeface="Times New Roman" panose="02020603050405020304" pitchFamily="18" charset="0"/>
                        </a:rPr>
                        <m:t>𝐼𝑇𝑂𝑊</m:t>
                      </m:r>
                      <m:r>
                        <a:rPr lang="en-US" sz="1600" i="1">
                          <a:solidFill>
                            <a:schemeClr val="bg1"/>
                          </a:solidFill>
                          <a:effectLst/>
                          <a:latin typeface="Cambria Math" panose="02040503050406030204" pitchFamily="18" charset="0"/>
                          <a:ea typeface="Times New Roman" panose="02020603050405020304" pitchFamily="18" charset="0"/>
                        </a:rPr>
                        <m:t>∗</m:t>
                      </m:r>
                      <m:sSub>
                        <m:sSubPr>
                          <m:ctrlPr>
                            <a:rPr lang="en-GB" sz="1600" i="1">
                              <a:solidFill>
                                <a:schemeClr val="bg1"/>
                              </a:solidFill>
                              <a:effectLst/>
                              <a:latin typeface="Cambria Math" panose="02040503050406030204" pitchFamily="18" charset="0"/>
                              <a:ea typeface="Times New Roman" panose="02020603050405020304" pitchFamily="18" charset="0"/>
                            </a:rPr>
                          </m:ctrlPr>
                        </m:sSubPr>
                        <m:e>
                          <m:r>
                            <a:rPr lang="en-US" sz="1600" i="1">
                              <a:solidFill>
                                <a:schemeClr val="bg1"/>
                              </a:solidFill>
                              <a:effectLst/>
                              <a:latin typeface="Cambria Math" panose="02040503050406030204" pitchFamily="18" charset="0"/>
                              <a:ea typeface="Times New Roman" panose="02020603050405020304" pitchFamily="18" charset="0"/>
                            </a:rPr>
                            <m:t>𝐵𝐼</m:t>
                          </m:r>
                        </m:e>
                        <m:sub>
                          <m:r>
                            <a:rPr lang="en-US" sz="1600" i="1">
                              <a:solidFill>
                                <a:schemeClr val="bg1"/>
                              </a:solidFill>
                              <a:effectLst/>
                              <a:latin typeface="Cambria Math" panose="02040503050406030204" pitchFamily="18" charset="0"/>
                              <a:ea typeface="Times New Roman" panose="02020603050405020304" pitchFamily="18" charset="0"/>
                            </a:rPr>
                            <m:t>𝑑</m:t>
                          </m:r>
                        </m:sub>
                      </m:sSub>
                      <m:r>
                        <a:rPr lang="en-US" sz="1600">
                          <a:solidFill>
                            <a:schemeClr val="bg1"/>
                          </a:solidFill>
                          <a:effectLst/>
                          <a:latin typeface="Cambria Math" panose="02040503050406030204" pitchFamily="18" charset="0"/>
                          <a:ea typeface="Yu Mincho" panose="02020400000000000000" pitchFamily="18" charset="-128"/>
                        </a:rPr>
                        <m:t> </m:t>
                      </m:r>
                      <m:r>
                        <a:rPr lang="en-US" sz="1600" i="1">
                          <a:solidFill>
                            <a:schemeClr val="bg1"/>
                          </a:solidFill>
                          <a:effectLst/>
                          <a:latin typeface="Cambria Math" panose="02040503050406030204" pitchFamily="18" charset="0"/>
                          <a:ea typeface="Times New Roman" panose="02020603050405020304" pitchFamily="18" charset="0"/>
                        </a:rPr>
                        <m:t>+</m:t>
                      </m:r>
                      <m:r>
                        <a:rPr lang="en-US" sz="1600" i="1">
                          <a:solidFill>
                            <a:schemeClr val="bg1"/>
                          </a:solidFill>
                          <a:effectLst/>
                          <a:latin typeface="Cambria Math" panose="02040503050406030204" pitchFamily="18" charset="0"/>
                          <a:ea typeface="Times New Roman" panose="02020603050405020304" pitchFamily="18" charset="0"/>
                        </a:rPr>
                        <m:t>𝑇𝑂𝐼</m:t>
                      </m:r>
                      <m:r>
                        <a:rPr lang="en-US" sz="1600" i="1">
                          <a:solidFill>
                            <a:schemeClr val="bg1"/>
                          </a:solidFill>
                          <a:effectLst/>
                          <a:latin typeface="Cambria Math" panose="02040503050406030204" pitchFamily="18" charset="0"/>
                          <a:ea typeface="Times New Roman" panose="02020603050405020304" pitchFamily="18" charset="0"/>
                        </a:rPr>
                        <m:t>∗</m:t>
                      </m:r>
                      <m:sSub>
                        <m:sSubPr>
                          <m:ctrlPr>
                            <a:rPr lang="en-GB" sz="1600" i="1">
                              <a:solidFill>
                                <a:schemeClr val="bg1"/>
                              </a:solidFill>
                              <a:effectLst/>
                              <a:latin typeface="Cambria Math" panose="02040503050406030204" pitchFamily="18" charset="0"/>
                              <a:ea typeface="Times New Roman" panose="02020603050405020304" pitchFamily="18" charset="0"/>
                            </a:rPr>
                          </m:ctrlPr>
                        </m:sSubPr>
                        <m:e>
                          <m:r>
                            <a:rPr lang="en-US" sz="1600" i="1">
                              <a:solidFill>
                                <a:schemeClr val="bg1"/>
                              </a:solidFill>
                              <a:effectLst/>
                              <a:latin typeface="Cambria Math" panose="02040503050406030204" pitchFamily="18" charset="0"/>
                              <a:ea typeface="Times New Roman" panose="02020603050405020304" pitchFamily="18" charset="0"/>
                            </a:rPr>
                            <m:t>𝐹</m:t>
                          </m:r>
                        </m:e>
                        <m:sub>
                          <m:r>
                            <a:rPr lang="en-US" sz="1600" i="1">
                              <a:solidFill>
                                <a:schemeClr val="bg1"/>
                              </a:solidFill>
                              <a:effectLst/>
                              <a:latin typeface="Cambria Math" panose="02040503050406030204" pitchFamily="18" charset="0"/>
                              <a:ea typeface="Times New Roman" panose="02020603050405020304" pitchFamily="18" charset="0"/>
                            </a:rPr>
                            <m:t>𝑑</m:t>
                          </m:r>
                        </m:sub>
                      </m:sSub>
                    </m:oMath>
                  </m:oMathPara>
                </a14:m>
                <a:endParaRPr lang="en-GB" sz="1600">
                  <a:solidFill>
                    <a:schemeClr val="bg1"/>
                  </a:solidFill>
                  <a:effectLst/>
                  <a:latin typeface="Times New Roman" panose="02020603050405020304" pitchFamily="18" charset="0"/>
                  <a:ea typeface="Times New Roman" panose="02020603050405020304" pitchFamily="18" charset="0"/>
                </a:endParaRPr>
              </a:p>
              <a:p>
                <a:endParaRPr lang="en-GB" sz="1600" i="1" u="sng">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sSub>
                      <m:sSubPr>
                        <m:ctrlPr>
                          <a:rPr lang="en-GB" sz="1600" b="1" i="1" u="sng" smtClean="0">
                            <a:solidFill>
                              <a:srgbClr val="FFC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b="1" i="1" u="sng">
                            <a:solidFill>
                              <a:srgbClr val="FFC000"/>
                            </a:solidFill>
                            <a:effectLst/>
                            <a:latin typeface="Cambria Math" panose="02040503050406030204" pitchFamily="18" charset="0"/>
                            <a:ea typeface="Calibri" panose="020F0502020204030204" pitchFamily="34" charset="0"/>
                            <a:cs typeface="Times New Roman" panose="02020603050405020304" pitchFamily="18" charset="0"/>
                          </a:rPr>
                          <m:t>𝑩𝑰</m:t>
                        </m:r>
                      </m:e>
                      <m:sub>
                        <m:r>
                          <a:rPr lang="en-US" sz="1600" b="1" i="1" u="sng">
                            <a:solidFill>
                              <a:srgbClr val="FFC000"/>
                            </a:solidFill>
                            <a:effectLst/>
                            <a:latin typeface="Cambria Math" panose="02040503050406030204" pitchFamily="18" charset="0"/>
                            <a:ea typeface="Calibri" panose="020F0502020204030204" pitchFamily="34" charset="0"/>
                            <a:cs typeface="Times New Roman" panose="02020603050405020304" pitchFamily="18" charset="0"/>
                          </a:rPr>
                          <m:t>𝒅</m:t>
                        </m:r>
                      </m:sub>
                    </m:sSub>
                  </m:oMath>
                </a14:m>
                <a:r>
                  <a:rPr lang="en-US" sz="1600" b="1" u="sng">
                    <a:solidFill>
                      <a:srgbClr val="FFC000"/>
                    </a:solidFill>
                    <a:effectLst/>
                    <a:latin typeface="Times New Roman" panose="02020603050405020304" pitchFamily="18" charset="0"/>
                    <a:ea typeface="Yu Mincho" panose="02020400000000000000" pitchFamily="18" charset="-128"/>
                  </a:rPr>
                  <a:t> is the block interval duration</a:t>
                </a:r>
                <a:r>
                  <a:rPr lang="en-US" sz="1600" b="1">
                    <a:solidFill>
                      <a:srgbClr val="FFC000"/>
                    </a:solidFill>
                    <a:effectLst/>
                    <a:latin typeface="Times New Roman" panose="02020603050405020304" pitchFamily="18" charset="0"/>
                    <a:ea typeface="Yu Mincho" panose="02020400000000000000" pitchFamily="18" charset="-128"/>
                  </a:rPr>
                  <a:t> </a:t>
                </a:r>
                <a:r>
                  <a:rPr lang="en-US" sz="1600">
                    <a:solidFill>
                      <a:schemeClr val="bg1"/>
                    </a:solidFill>
                    <a:effectLst/>
                    <a:latin typeface="Times New Roman" panose="02020603050405020304" pitchFamily="18" charset="0"/>
                    <a:ea typeface="Yu Mincho" panose="02020400000000000000" pitchFamily="18" charset="-128"/>
                  </a:rPr>
                  <a:t>in seconds. This is computed multiplying the frame duration (</a:t>
                </a:r>
                <a14:m>
                  <m:oMath xmlns:m="http://schemas.openxmlformats.org/officeDocument/2006/math">
                    <m:sSub>
                      <m:sSubPr>
                        <m:ctrlPr>
                          <a:rPr lang="en-GB" sz="1600" i="1">
                            <a:solidFill>
                              <a:schemeClr val="bg1"/>
                            </a:solidFill>
                            <a:latin typeface="Cambria Math" panose="02040503050406030204" pitchFamily="18" charset="0"/>
                            <a:ea typeface="Times New Roman" panose="02020603050405020304" pitchFamily="18" charset="0"/>
                          </a:rPr>
                        </m:ctrlPr>
                      </m:sSubPr>
                      <m:e>
                        <m:r>
                          <a:rPr lang="en-US" sz="1600" i="1">
                            <a:solidFill>
                              <a:schemeClr val="bg1"/>
                            </a:solidFill>
                            <a:latin typeface="Cambria Math" panose="02040503050406030204" pitchFamily="18" charset="0"/>
                            <a:ea typeface="Times New Roman" panose="02020603050405020304" pitchFamily="18" charset="0"/>
                          </a:rPr>
                          <m:t>𝐹</m:t>
                        </m:r>
                      </m:e>
                      <m:sub>
                        <m:r>
                          <a:rPr lang="en-US" sz="1600" i="1">
                            <a:solidFill>
                              <a:schemeClr val="bg1"/>
                            </a:solidFill>
                            <a:latin typeface="Cambria Math" panose="02040503050406030204" pitchFamily="18" charset="0"/>
                            <a:ea typeface="Times New Roman" panose="02020603050405020304" pitchFamily="18" charset="0"/>
                          </a:rPr>
                          <m:t>𝑑</m:t>
                        </m:r>
                      </m:sub>
                    </m:sSub>
                  </m:oMath>
                </a14:m>
                <a:r>
                  <a:rPr lang="en-US" sz="1600">
                    <a:solidFill>
                      <a:schemeClr val="bg1"/>
                    </a:solidFill>
                    <a:effectLst/>
                    <a:latin typeface="Times New Roman" panose="02020603050405020304" pitchFamily="18" charset="0"/>
                    <a:ea typeface="Yu Mincho" panose="02020400000000000000" pitchFamily="18" charset="-128"/>
                  </a:rPr>
                  <a:t>) with the maximum TOI value (400) (</a:t>
                </a:r>
                <a14:m>
                  <m:oMath xmlns:m="http://schemas.openxmlformats.org/officeDocument/2006/math">
                    <m:sSub>
                      <m:sSubPr>
                        <m:ctrlPr>
                          <a:rPr lang="en-GB" sz="16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𝐵𝐼</m:t>
                        </m:r>
                      </m:e>
                      <m:sub>
                        <m:r>
                          <a:rPr lang="en-US" sz="16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sub>
                    </m:sSub>
                    <m:r>
                      <a:rPr lang="en-US" sz="1600" i="1">
                        <a:solidFill>
                          <a:schemeClr val="bg1"/>
                        </a:solidFill>
                        <a:effectLst/>
                        <a:latin typeface="Cambria Math" panose="02040503050406030204" pitchFamily="18" charset="0"/>
                        <a:ea typeface="Calibri" panose="020F0502020204030204" pitchFamily="34" charset="0"/>
                      </a:rPr>
                      <m:t>=12∗400 (</m:t>
                    </m:r>
                    <m:r>
                      <a:rPr lang="en-US" sz="1600" i="1">
                        <a:solidFill>
                          <a:schemeClr val="bg1"/>
                        </a:solidFill>
                        <a:effectLst/>
                        <a:latin typeface="Cambria Math" panose="02040503050406030204" pitchFamily="18" charset="0"/>
                        <a:ea typeface="Calibri" panose="020F0502020204030204" pitchFamily="34" charset="0"/>
                      </a:rPr>
                      <m:t>𝑇𝐵𝐶</m:t>
                    </m:r>
                    <m:r>
                      <a:rPr lang="en-US" sz="1600" i="1">
                        <a:solidFill>
                          <a:schemeClr val="bg1"/>
                        </a:solidFill>
                        <a:effectLst/>
                        <a:latin typeface="Cambria Math" panose="02040503050406030204" pitchFamily="18" charset="0"/>
                        <a:ea typeface="Calibri" panose="020F0502020204030204" pitchFamily="34" charset="0"/>
                      </a:rPr>
                      <m:t>)</m:t>
                    </m:r>
                  </m:oMath>
                </a14:m>
                <a:r>
                  <a:rPr lang="en-US" sz="1600">
                    <a:solidFill>
                      <a:schemeClr val="bg1"/>
                    </a:solidFill>
                    <a:effectLst/>
                    <a:latin typeface="Times New Roman" panose="02020603050405020304" pitchFamily="18" charset="0"/>
                    <a:ea typeface="Calibri" panose="020F0502020204030204" pitchFamily="34" charset="0"/>
                  </a:rPr>
                  <a:t>  = 4800 (TBC) seconds = 1h20min).</a:t>
                </a:r>
                <a:endParaRPr lang="en-US" sz="1600" u="sng">
                  <a:solidFill>
                    <a:schemeClr val="bg1"/>
                  </a:solidFill>
                  <a:effectLst/>
                  <a:latin typeface="Times New Roman" panose="02020603050405020304" pitchFamily="18" charset="0"/>
                  <a:ea typeface="Calibri" panose="020F0502020204030204" pitchFamily="34" charset="0"/>
                </a:endParaRPr>
              </a:p>
              <a:p>
                <a:pPr lvl="0" algn="just">
                  <a:lnSpc>
                    <a:spcPct val="107000"/>
                  </a:lnSpc>
                </a:pPr>
                <a:endParaRPr lang="en-US" sz="1600" u="sng">
                  <a:solidFill>
                    <a:schemeClr val="bg1"/>
                  </a:solidFill>
                  <a:effectLst/>
                  <a:latin typeface="Times New Roman" panose="02020603050405020304" pitchFamily="18" charset="0"/>
                  <a:ea typeface="Calibri" panose="020F0502020204030204" pitchFamily="34" charset="0"/>
                </a:endParaRPr>
              </a:p>
              <a:p>
                <a:pPr lvl="0" algn="just">
                  <a:lnSpc>
                    <a:spcPct val="107000"/>
                  </a:lnSpc>
                </a:pPr>
                <a:r>
                  <a:rPr lang="en-US" sz="1600" b="1" u="sng">
                    <a:solidFill>
                      <a:srgbClr val="FFC000"/>
                    </a:solidFill>
                    <a:effectLst/>
                    <a:latin typeface="Times New Roman" panose="02020603050405020304" pitchFamily="18" charset="0"/>
                    <a:ea typeface="Calibri" panose="020F0502020204030204" pitchFamily="34" charset="0"/>
                  </a:rPr>
                  <a:t>The Time of Interval (TOI)</a:t>
                </a:r>
                <a:r>
                  <a:rPr lang="en-US" sz="1600" b="1">
                    <a:solidFill>
                      <a:schemeClr val="bg1"/>
                    </a:solidFill>
                    <a:effectLst/>
                    <a:latin typeface="Times New Roman" panose="02020603050405020304" pitchFamily="18" charset="0"/>
                    <a:ea typeface="Calibri" panose="020F0502020204030204" pitchFamily="34" charset="0"/>
                  </a:rPr>
                  <a:t> </a:t>
                </a:r>
                <a:r>
                  <a:rPr lang="en-US" sz="1600">
                    <a:solidFill>
                      <a:schemeClr val="bg1"/>
                    </a:solidFill>
                    <a:effectLst/>
                    <a:latin typeface="Times New Roman" panose="02020603050405020304" pitchFamily="18" charset="0"/>
                    <a:ea typeface="Calibri" panose="020F0502020204030204" pitchFamily="34" charset="0"/>
                  </a:rPr>
                  <a:t>is represented with 9 (TBC) bits and represents </a:t>
                </a:r>
                <a:r>
                  <a:rPr lang="en-US" sz="1600">
                    <a:solidFill>
                      <a:srgbClr val="FFC000"/>
                    </a:solidFill>
                    <a:effectLst/>
                    <a:latin typeface="Times New Roman" panose="02020603050405020304" pitchFamily="18" charset="0"/>
                    <a:ea typeface="Calibri" panose="020F0502020204030204" pitchFamily="34" charset="0"/>
                  </a:rPr>
                  <a:t>the number of frames from the beginning of the block interval</a:t>
                </a:r>
                <a:r>
                  <a:rPr lang="en-US" sz="1600" b="1">
                    <a:solidFill>
                      <a:srgbClr val="FFC000"/>
                    </a:solidFill>
                    <a:effectLst/>
                    <a:latin typeface="Times New Roman" panose="02020603050405020304" pitchFamily="18" charset="0"/>
                    <a:ea typeface="Calibri" panose="020F0502020204030204" pitchFamily="34" charset="0"/>
                  </a:rPr>
                  <a:t> </a:t>
                </a:r>
                <a:r>
                  <a:rPr lang="en-US" sz="1600">
                    <a:solidFill>
                      <a:schemeClr val="bg1"/>
                    </a:solidFill>
                    <a:effectLst/>
                    <a:latin typeface="Times New Roman" panose="02020603050405020304" pitchFamily="18" charset="0"/>
                    <a:ea typeface="Calibri" panose="020F0502020204030204" pitchFamily="34" charset="0"/>
                  </a:rPr>
                  <a:t>(BI). A BI lasts 4800 (TBC) seconds (1 hour and 20 minutes), a frame lasts for 12 seconds, so TOI needs to represent 400 (TBC) values. The TOI is </a:t>
                </a:r>
                <a:r>
                  <a:rPr lang="en-US" sz="1600">
                    <a:solidFill>
                      <a:srgbClr val="FFC000"/>
                    </a:solidFill>
                    <a:effectLst/>
                    <a:latin typeface="Times New Roman" panose="02020603050405020304" pitchFamily="18" charset="0"/>
                    <a:ea typeface="Calibri" panose="020F0502020204030204" pitchFamily="34" charset="0"/>
                  </a:rPr>
                  <a:t>referred to the leading edge of the first chip of the first code sequence of the frame </a:t>
                </a:r>
                <a:r>
                  <a:rPr lang="en-US" sz="1600">
                    <a:solidFill>
                      <a:schemeClr val="bg1"/>
                    </a:solidFill>
                    <a:effectLst/>
                    <a:latin typeface="Times New Roman" panose="02020603050405020304" pitchFamily="18" charset="0"/>
                    <a:ea typeface="Calibri" panose="020F0502020204030204" pitchFamily="34" charset="0"/>
                  </a:rPr>
                  <a:t>(leading edge of the first chip of the SP).</a:t>
                </a:r>
                <a:endParaRPr lang="en-GB" sz="1600">
                  <a:solidFill>
                    <a:schemeClr val="bg1"/>
                  </a:solidFill>
                  <a:effectLst/>
                  <a:latin typeface="Calibri" panose="020F0502020204030204" pitchFamily="34" charset="0"/>
                  <a:ea typeface="Calibri" panose="020F0502020204030204" pitchFamily="34" charset="0"/>
                </a:endParaRPr>
              </a:p>
              <a:p>
                <a:pPr lvl="0" algn="just">
                  <a:lnSpc>
                    <a:spcPct val="107000"/>
                  </a:lnSpc>
                  <a:spcAft>
                    <a:spcPts val="800"/>
                  </a:spcAft>
                </a:pPr>
                <a:endParaRPr lang="en-US" sz="1600" u="sng">
                  <a:solidFill>
                    <a:schemeClr val="bg1"/>
                  </a:solidFill>
                  <a:effectLst/>
                  <a:latin typeface="Times New Roman" panose="02020603050405020304" pitchFamily="18" charset="0"/>
                  <a:ea typeface="Calibri" panose="020F0502020204030204" pitchFamily="34" charset="0"/>
                </a:endParaRPr>
              </a:p>
              <a:p>
                <a:pPr lvl="0" algn="just">
                  <a:lnSpc>
                    <a:spcPct val="107000"/>
                  </a:lnSpc>
                  <a:spcAft>
                    <a:spcPts val="800"/>
                  </a:spcAft>
                </a:pPr>
                <a:r>
                  <a:rPr lang="en-US" sz="1600" b="1" u="sng">
                    <a:solidFill>
                      <a:srgbClr val="FFC000"/>
                    </a:solidFill>
                    <a:latin typeface="Times New Roman" panose="02020603050405020304" pitchFamily="18" charset="0"/>
                  </a:rPr>
                  <a:t>The Interval Time of week (ITOW)</a:t>
                </a:r>
                <a:r>
                  <a:rPr lang="en-US" sz="1600" b="1">
                    <a:solidFill>
                      <a:srgbClr val="FFC000"/>
                    </a:solidFill>
                    <a:latin typeface="Times New Roman" panose="02020603050405020304" pitchFamily="18" charset="0"/>
                  </a:rPr>
                  <a:t> </a:t>
                </a:r>
                <a:r>
                  <a:rPr lang="en-US" sz="1600">
                    <a:solidFill>
                      <a:schemeClr val="bg1"/>
                    </a:solidFill>
                    <a:effectLst/>
                    <a:latin typeface="Times New Roman" panose="02020603050405020304" pitchFamily="18" charset="0"/>
                    <a:ea typeface="Calibri" panose="020F0502020204030204" pitchFamily="34" charset="0"/>
                  </a:rPr>
                  <a:t>count is defined as being equal to the number of block intervals (BI) that have occurred since the transition from the previous week.  The ITOW is represented with 7 (TBC) bits, covering the 126 (TBC) BI in a week.</a:t>
                </a:r>
                <a:endParaRPr lang="en-GB" sz="1600">
                  <a:solidFill>
                    <a:schemeClr val="bg1"/>
                  </a:solidFill>
                  <a:effectLst/>
                  <a:latin typeface="Calibri" panose="020F0502020204030204" pitchFamily="34" charset="0"/>
                  <a:ea typeface="Calibri" panose="020F0502020204030204" pitchFamily="34" charset="0"/>
                </a:endParaRPr>
              </a:p>
              <a:p>
                <a:pPr lvl="0" algn="just">
                  <a:lnSpc>
                    <a:spcPct val="107000"/>
                  </a:lnSpc>
                </a:pPr>
                <a:endParaRPr lang="en-US" sz="1600" u="sng">
                  <a:solidFill>
                    <a:schemeClr val="bg1"/>
                  </a:solidFill>
                  <a:effectLst/>
                  <a:latin typeface="Times New Roman" panose="02020603050405020304" pitchFamily="18" charset="0"/>
                  <a:ea typeface="Calibri" panose="020F0502020204030204" pitchFamily="34" charset="0"/>
                </a:endParaRPr>
              </a:p>
              <a:p>
                <a:pPr lvl="0" algn="just">
                  <a:lnSpc>
                    <a:spcPct val="107000"/>
                  </a:lnSpc>
                </a:pPr>
                <a:r>
                  <a:rPr lang="en-US" sz="1600" b="1" u="sng">
                    <a:solidFill>
                      <a:srgbClr val="FFC000"/>
                    </a:solidFill>
                    <a:latin typeface="Times New Roman" panose="02020603050405020304" pitchFamily="18" charset="0"/>
                  </a:rPr>
                  <a:t>The Week Number (WN)</a:t>
                </a:r>
                <a:r>
                  <a:rPr lang="en-US" sz="1600" b="1" i="1" u="sng">
                    <a:solidFill>
                      <a:srgbClr val="FFC000"/>
                    </a:solidFill>
                    <a:latin typeface="Times New Roman" panose="02020603050405020304" pitchFamily="18" charset="0"/>
                  </a:rPr>
                  <a:t> </a:t>
                </a:r>
                <a:r>
                  <a:rPr lang="en-US" sz="1600">
                    <a:solidFill>
                      <a:schemeClr val="bg1"/>
                    </a:solidFill>
                    <a:effectLst/>
                    <a:latin typeface="Times New Roman" panose="02020603050405020304" pitchFamily="18" charset="0"/>
                    <a:ea typeface="Calibri" panose="020F0502020204030204" pitchFamily="34" charset="0"/>
                  </a:rPr>
                  <a:t>is an integer counter that gives the sequential week number from the LRT start epoch. This parameter is represented with 13 (TBC) bits, which covers 8192 weeks (about 157 years). </a:t>
                </a:r>
                <a:endParaRPr lang="en-US" sz="1600" kern="0">
                  <a:solidFill>
                    <a:schemeClr val="bg1"/>
                  </a:solidFill>
                </a:endParaRPr>
              </a:p>
            </p:txBody>
          </p:sp>
        </mc:Choice>
        <mc:Fallback xmlns="">
          <p:sp>
            <p:nvSpPr>
              <p:cNvPr id="4" name="Content Placeholder 4">
                <a:extLst>
                  <a:ext uri="{FF2B5EF4-FFF2-40B4-BE49-F238E27FC236}">
                    <a16:creationId xmlns:a16="http://schemas.microsoft.com/office/drawing/2014/main" id="{7199F472-657D-DB99-E824-F7B89F380C04}"/>
                  </a:ext>
                </a:extLst>
              </p:cNvPr>
              <p:cNvSpPr txBox="1">
                <a:spLocks noRot="1" noChangeAspect="1" noMove="1" noResize="1" noEditPoints="1" noAdjustHandles="1" noChangeArrowheads="1" noChangeShapeType="1" noTextEdit="1"/>
              </p:cNvSpPr>
              <p:nvPr/>
            </p:nvSpPr>
            <p:spPr bwMode="auto">
              <a:xfrm>
                <a:off x="216000" y="846413"/>
                <a:ext cx="11692465" cy="1586208"/>
              </a:xfrm>
              <a:prstGeom prst="rect">
                <a:avLst/>
              </a:prstGeom>
              <a:blipFill>
                <a:blip r:embed="rId3"/>
                <a:stretch>
                  <a:fillRect l="-261" r="-313" b="-22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321313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A0F2239-3E72-E15E-6D80-2E7EFDD3BB9F}"/>
              </a:ext>
            </a:extLst>
          </p:cNvPr>
          <p:cNvSpPr>
            <a:spLocks noGrp="1"/>
          </p:cNvSpPr>
          <p:nvPr>
            <p:ph idx="1"/>
          </p:nvPr>
        </p:nvSpPr>
        <p:spPr>
          <a:xfrm>
            <a:off x="216000" y="3687032"/>
            <a:ext cx="5796323" cy="1503320"/>
          </a:xfrm>
        </p:spPr>
        <p:txBody>
          <a:bodyPr/>
          <a:lstStyle/>
          <a:p>
            <a:r>
              <a:rPr lang="en-GB" dirty="0" err="1">
                <a:solidFill>
                  <a:schemeClr val="bg1"/>
                </a:solidFill>
              </a:rPr>
              <a:t>LunaNet</a:t>
            </a:r>
            <a:r>
              <a:rPr lang="en-GB" dirty="0">
                <a:solidFill>
                  <a:schemeClr val="bg1"/>
                </a:solidFill>
              </a:rPr>
              <a:t> PNT services:</a:t>
            </a:r>
          </a:p>
          <a:p>
            <a:pPr marL="285750" indent="-285750">
              <a:buFont typeface="Wingdings" panose="05000000000000000000" pitchFamily="2" charset="2"/>
              <a:buChar char="Ø"/>
            </a:pPr>
            <a:r>
              <a:rPr lang="en-GB" dirty="0">
                <a:solidFill>
                  <a:schemeClr val="bg1"/>
                </a:solidFill>
              </a:rPr>
              <a:t>Peer-to-Peer navigation services (</a:t>
            </a:r>
            <a:r>
              <a:rPr lang="en-US" dirty="0">
                <a:solidFill>
                  <a:schemeClr val="bg1"/>
                </a:solidFill>
              </a:rPr>
              <a:t>direct links between the user and the provider)</a:t>
            </a:r>
            <a:endParaRPr lang="en-GB" dirty="0">
              <a:solidFill>
                <a:schemeClr val="bg1"/>
              </a:solidFill>
            </a:endParaRPr>
          </a:p>
          <a:p>
            <a:pPr marL="285750" indent="-285750">
              <a:buFont typeface="Wingdings" panose="05000000000000000000" pitchFamily="2" charset="2"/>
              <a:buChar char="Ø"/>
            </a:pPr>
            <a:r>
              <a:rPr lang="en-GB" dirty="0">
                <a:solidFill>
                  <a:schemeClr val="bg1"/>
                </a:solidFill>
              </a:rPr>
              <a:t>Lunar Augmented Navigation Service (LANS)</a:t>
            </a:r>
          </a:p>
        </p:txBody>
      </p:sp>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p:txBody>
          <a:bodyPr/>
          <a:lstStyle/>
          <a:p>
            <a:r>
              <a:rPr lang="en-GB" dirty="0" err="1"/>
              <a:t>LunaNet</a:t>
            </a:r>
            <a:r>
              <a:rPr lang="en-GB" dirty="0"/>
              <a:t> PNT Services</a:t>
            </a:r>
          </a:p>
        </p:txBody>
      </p:sp>
      <p:pic>
        <p:nvPicPr>
          <p:cNvPr id="7" name="Picture 6">
            <a:extLst>
              <a:ext uri="{FF2B5EF4-FFF2-40B4-BE49-F238E27FC236}">
                <a16:creationId xmlns:a16="http://schemas.microsoft.com/office/drawing/2014/main" id="{727F824F-0A63-0A1B-D044-D79E1C7AA04E}"/>
              </a:ext>
            </a:extLst>
          </p:cNvPr>
          <p:cNvPicPr>
            <a:picLocks noChangeAspect="1"/>
          </p:cNvPicPr>
          <p:nvPr/>
        </p:nvPicPr>
        <p:blipFill>
          <a:blip r:embed="rId3">
            <a:extLst>
              <a:ext uri="{28A0092B-C50C-407E-A947-70E740481C1C}">
                <a14:useLocalDpi xmlns:a14="http://schemas.microsoft.com/office/drawing/2010/main" val="0"/>
              </a:ext>
            </a:extLst>
          </a:blip>
          <a:srcRect l="6627" t="2433" r="13068" b="45764"/>
          <a:stretch>
            <a:fillRect/>
          </a:stretch>
        </p:blipFill>
        <p:spPr>
          <a:xfrm>
            <a:off x="6804837" y="3687032"/>
            <a:ext cx="4904244" cy="2482476"/>
          </a:xfrm>
          <a:prstGeom prst="rect">
            <a:avLst/>
          </a:prstGeom>
        </p:spPr>
      </p:pic>
      <p:sp>
        <p:nvSpPr>
          <p:cNvPr id="8" name="Content Placeholder 4">
            <a:extLst>
              <a:ext uri="{FF2B5EF4-FFF2-40B4-BE49-F238E27FC236}">
                <a16:creationId xmlns:a16="http://schemas.microsoft.com/office/drawing/2014/main" id="{FCBFB426-B7B5-E519-879F-70E4C587FD43}"/>
              </a:ext>
            </a:extLst>
          </p:cNvPr>
          <p:cNvSpPr txBox="1">
            <a:spLocks/>
          </p:cNvSpPr>
          <p:nvPr/>
        </p:nvSpPr>
        <p:spPr bwMode="auto">
          <a:xfrm>
            <a:off x="2013097" y="953385"/>
            <a:ext cx="8506047" cy="15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1800" b="1" dirty="0">
                <a:solidFill>
                  <a:schemeClr val="bg1"/>
                </a:solidFill>
                <a:effectLst/>
                <a:latin typeface="Times New Roman" panose="02020603050405020304" pitchFamily="18" charset="0"/>
                <a:ea typeface="Times New Roman" panose="02020603050405020304" pitchFamily="18" charset="0"/>
              </a:rPr>
              <a:t>“</a:t>
            </a:r>
            <a:r>
              <a:rPr lang="en-US" sz="1800" b="1" dirty="0" err="1">
                <a:solidFill>
                  <a:srgbClr val="FFCC4E"/>
                </a:solidFill>
                <a:effectLst/>
                <a:latin typeface="Times New Roman" panose="02020603050405020304" pitchFamily="18" charset="0"/>
                <a:ea typeface="Times New Roman" panose="02020603050405020304" pitchFamily="18" charset="0"/>
              </a:rPr>
              <a:t>LunaNet</a:t>
            </a:r>
            <a:r>
              <a:rPr lang="en-US" sz="1800" dirty="0">
                <a:solidFill>
                  <a:schemeClr val="bg1"/>
                </a:solidFill>
                <a:effectLst/>
                <a:latin typeface="Times New Roman" panose="02020603050405020304" pitchFamily="18" charset="0"/>
                <a:ea typeface="Times New Roman" panose="02020603050405020304" pitchFamily="18" charset="0"/>
              </a:rPr>
              <a:t> is envisioned as a </a:t>
            </a:r>
            <a:r>
              <a:rPr lang="en-US" sz="1800" b="1" dirty="0">
                <a:solidFill>
                  <a:srgbClr val="FFCC4E"/>
                </a:solidFill>
                <a:effectLst/>
                <a:latin typeface="Times New Roman" panose="02020603050405020304" pitchFamily="18" charset="0"/>
                <a:ea typeface="Times New Roman" panose="02020603050405020304" pitchFamily="18" charset="0"/>
              </a:rPr>
              <a:t>network of cooperating networks </a:t>
            </a:r>
            <a:r>
              <a:rPr lang="en-US" sz="1800" dirty="0">
                <a:solidFill>
                  <a:schemeClr val="bg1"/>
                </a:solidFill>
                <a:effectLst/>
                <a:latin typeface="Times New Roman" panose="02020603050405020304" pitchFamily="18" charset="0"/>
                <a:ea typeface="Times New Roman" panose="02020603050405020304" pitchFamily="18" charset="0"/>
              </a:rPr>
              <a:t>(network of networks, akin to the terrestrial Internet) upon which providers can deliver communications, navigation, and other services for users on and around the Moon. </a:t>
            </a:r>
            <a:r>
              <a:rPr lang="en-US" sz="1800" b="1" dirty="0" err="1">
                <a:solidFill>
                  <a:srgbClr val="FFCC4E"/>
                </a:solidFill>
                <a:effectLst/>
                <a:latin typeface="Times New Roman" panose="02020603050405020304" pitchFamily="18" charset="0"/>
                <a:ea typeface="Times New Roman" panose="02020603050405020304" pitchFamily="18" charset="0"/>
              </a:rPr>
              <a:t>LunaNet</a:t>
            </a:r>
            <a:r>
              <a:rPr lang="en-US" sz="1800" b="1" dirty="0">
                <a:solidFill>
                  <a:srgbClr val="FFCC4E"/>
                </a:solidFill>
                <a:effectLst/>
                <a:latin typeface="Times New Roman" panose="02020603050405020304" pitchFamily="18" charset="0"/>
                <a:ea typeface="Times New Roman" panose="02020603050405020304" pitchFamily="18" charset="0"/>
              </a:rPr>
              <a:t> is based on a framework of mutually agreed-upon standards, protocols, and interface specifications that enable interoperability</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dirty="0" err="1">
                <a:solidFill>
                  <a:schemeClr val="bg1"/>
                </a:solidFill>
                <a:effectLst/>
                <a:latin typeface="Times New Roman" panose="02020603050405020304" pitchFamily="18" charset="0"/>
                <a:ea typeface="Times New Roman" panose="02020603050405020304" pitchFamily="18" charset="0"/>
              </a:rPr>
              <a:t>LunaNet</a:t>
            </a:r>
            <a:r>
              <a:rPr lang="en-US" sz="1800" dirty="0">
                <a:solidFill>
                  <a:schemeClr val="bg1"/>
                </a:solidFill>
                <a:effectLst/>
                <a:latin typeface="Times New Roman" panose="02020603050405020304" pitchFamily="18" charset="0"/>
                <a:ea typeface="Times New Roman" panose="02020603050405020304" pitchFamily="18" charset="0"/>
              </a:rPr>
              <a:t> is intended to allow many lunar mission users to engage the services of diverse commercial and government service providers in an open and evolvable architecture.”</a:t>
            </a:r>
            <a:endParaRPr lang="en-GB" kern="0" dirty="0">
              <a:solidFill>
                <a:schemeClr val="bg1"/>
              </a:solidFill>
            </a:endParaRPr>
          </a:p>
        </p:txBody>
      </p:sp>
    </p:spTree>
    <p:extLst>
      <p:ext uri="{BB962C8B-B14F-4D97-AF65-F5344CB8AC3E}">
        <p14:creationId xmlns:p14="http://schemas.microsoft.com/office/powerpoint/2010/main" val="41885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2" end="2"/>
                                            </p:txEl>
                                          </p:spTgt>
                                        </p:tgtEl>
                                        <p:attrNameLst>
                                          <p:attrName>style.color</p:attrName>
                                        </p:attrNameLst>
                                      </p:cBhvr>
                                      <p:to>
                                        <a:srgbClr val="FFCC4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p:txBody>
          <a:bodyPr/>
          <a:lstStyle/>
          <a:p>
            <a:r>
              <a:rPr lang="en-GB" dirty="0"/>
              <a:t>Time of </a:t>
            </a:r>
            <a:r>
              <a:rPr lang="en-GB"/>
              <a:t>Transmission Definition</a:t>
            </a:r>
            <a:endParaRPr lang="en-GB" dirty="0"/>
          </a:p>
        </p:txBody>
      </p:sp>
      <p:grpSp>
        <p:nvGrpSpPr>
          <p:cNvPr id="112" name="Group 111">
            <a:extLst>
              <a:ext uri="{FF2B5EF4-FFF2-40B4-BE49-F238E27FC236}">
                <a16:creationId xmlns:a16="http://schemas.microsoft.com/office/drawing/2014/main" id="{50E219E4-B111-B1DE-BC46-918C4BC26190}"/>
              </a:ext>
            </a:extLst>
          </p:cNvPr>
          <p:cNvGrpSpPr/>
          <p:nvPr/>
        </p:nvGrpSpPr>
        <p:grpSpPr>
          <a:xfrm>
            <a:off x="932348" y="4028669"/>
            <a:ext cx="9929523" cy="1865330"/>
            <a:chOff x="800903" y="4017239"/>
            <a:chExt cx="9929523" cy="1865330"/>
          </a:xfrm>
        </p:grpSpPr>
        <p:cxnSp>
          <p:nvCxnSpPr>
            <p:cNvPr id="166" name="Straight Connector 165">
              <a:extLst>
                <a:ext uri="{FF2B5EF4-FFF2-40B4-BE49-F238E27FC236}">
                  <a16:creationId xmlns:a16="http://schemas.microsoft.com/office/drawing/2014/main" id="{1008B05F-13D4-FE7C-05D8-49C5D12934DD}"/>
                </a:ext>
              </a:extLst>
            </p:cNvPr>
            <p:cNvCxnSpPr>
              <a:cxnSpLocks/>
            </p:cNvCxnSpPr>
            <p:nvPr/>
          </p:nvCxnSpPr>
          <p:spPr>
            <a:xfrm>
              <a:off x="817083" y="4022889"/>
              <a:ext cx="0" cy="964084"/>
            </a:xfrm>
            <a:prstGeom prst="line">
              <a:avLst/>
            </a:prstGeom>
            <a:noFill/>
            <a:ln w="6350" cap="flat" cmpd="sng" algn="ctr">
              <a:solidFill>
                <a:sysClr val="windowText" lastClr="000000"/>
              </a:solidFill>
              <a:prstDash val="dash"/>
              <a:miter lim="800000"/>
            </a:ln>
            <a:effectLst/>
          </p:spPr>
        </p:cxnSp>
        <p:cxnSp>
          <p:nvCxnSpPr>
            <p:cNvPr id="167" name="Straight Connector 166">
              <a:extLst>
                <a:ext uri="{FF2B5EF4-FFF2-40B4-BE49-F238E27FC236}">
                  <a16:creationId xmlns:a16="http://schemas.microsoft.com/office/drawing/2014/main" id="{7B559462-1B84-449B-F133-8554688F9B0F}"/>
                </a:ext>
              </a:extLst>
            </p:cNvPr>
            <p:cNvCxnSpPr>
              <a:cxnSpLocks/>
            </p:cNvCxnSpPr>
            <p:nvPr/>
          </p:nvCxnSpPr>
          <p:spPr>
            <a:xfrm>
              <a:off x="991721" y="4017239"/>
              <a:ext cx="9528175" cy="975384"/>
            </a:xfrm>
            <a:prstGeom prst="line">
              <a:avLst/>
            </a:prstGeom>
            <a:noFill/>
            <a:ln w="6350" cap="flat" cmpd="sng" algn="ctr">
              <a:solidFill>
                <a:sysClr val="windowText" lastClr="000000"/>
              </a:solidFill>
              <a:prstDash val="dash"/>
              <a:miter lim="800000"/>
            </a:ln>
            <a:effectLst/>
          </p:spPr>
        </p:cxnSp>
        <p:pic>
          <p:nvPicPr>
            <p:cNvPr id="168" name="Picture 2">
              <a:extLst>
                <a:ext uri="{FF2B5EF4-FFF2-40B4-BE49-F238E27FC236}">
                  <a16:creationId xmlns:a16="http://schemas.microsoft.com/office/drawing/2014/main" id="{6427F1E1-9DEA-EC6D-37F3-28DBCA6722C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2" t="39610" r="24806" b="36979"/>
            <a:stretch/>
          </p:blipFill>
          <p:spPr bwMode="auto">
            <a:xfrm flipV="1">
              <a:off x="811078" y="5026364"/>
              <a:ext cx="1850459" cy="24765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a:extLst>
                <a:ext uri="{FF2B5EF4-FFF2-40B4-BE49-F238E27FC236}">
                  <a16:creationId xmlns:a16="http://schemas.microsoft.com/office/drawing/2014/main" id="{61E58CBE-9FF6-8FE2-6BF2-7C518D8299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610" r="24805" b="36979"/>
            <a:stretch/>
          </p:blipFill>
          <p:spPr bwMode="auto">
            <a:xfrm flipV="1">
              <a:off x="8811755" y="5027926"/>
              <a:ext cx="1918671" cy="247650"/>
            </a:xfrm>
            <a:prstGeom prst="rect">
              <a:avLst/>
            </a:prstGeom>
            <a:noFill/>
            <a:extLst>
              <a:ext uri="{909E8E84-426E-40DD-AFC4-6F175D3DCCD1}">
                <a14:hiddenFill xmlns:a14="http://schemas.microsoft.com/office/drawing/2010/main">
                  <a:solidFill>
                    <a:srgbClr val="FFFFFF"/>
                  </a:solidFill>
                </a14:hiddenFill>
              </a:ext>
            </a:extLst>
          </p:spPr>
        </p:pic>
        <p:sp>
          <p:nvSpPr>
            <p:cNvPr id="170" name="Left Brace 169">
              <a:extLst>
                <a:ext uri="{FF2B5EF4-FFF2-40B4-BE49-F238E27FC236}">
                  <a16:creationId xmlns:a16="http://schemas.microsoft.com/office/drawing/2014/main" id="{37755DF7-6869-60BD-B1D5-172B1F933EF4}"/>
                </a:ext>
              </a:extLst>
            </p:cNvPr>
            <p:cNvSpPr/>
            <p:nvPr/>
          </p:nvSpPr>
          <p:spPr>
            <a:xfrm rot="16200000">
              <a:off x="5588510" y="484537"/>
              <a:ext cx="334005" cy="9909219"/>
            </a:xfrm>
            <a:prstGeom prst="leftBrace">
              <a:avLst>
                <a:gd name="adj1" fmla="val 8333"/>
                <a:gd name="adj2" fmla="val 49949"/>
              </a:avLst>
            </a:prstGeom>
            <a:noFill/>
            <a:ln w="6350" cap="flat" cmpd="sng" algn="ctr">
              <a:solidFill>
                <a:srgbClr val="4472C4"/>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71" name="TextBox 170">
              <a:extLst>
                <a:ext uri="{FF2B5EF4-FFF2-40B4-BE49-F238E27FC236}">
                  <a16:creationId xmlns:a16="http://schemas.microsoft.com/office/drawing/2014/main" id="{D57FDD6F-D673-64DA-D496-0FF685086321}"/>
                </a:ext>
              </a:extLst>
            </p:cNvPr>
            <p:cNvSpPr txBox="1"/>
            <p:nvPr/>
          </p:nvSpPr>
          <p:spPr>
            <a:xfrm>
              <a:off x="4766202" y="5620959"/>
              <a:ext cx="2223686"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1 Pilot channel primary code = 1 </a:t>
              </a:r>
              <a:r>
                <a:rPr lang="en-US" sz="1100" kern="0" dirty="0" err="1">
                  <a:latin typeface="Calibri" panose="020F0502020204030204"/>
                </a:rPr>
                <a:t>ms</a:t>
              </a:r>
              <a:endParaRPr lang="en-GB" sz="1100" kern="0" dirty="0">
                <a:latin typeface="Calibri" panose="020F0502020204030204"/>
              </a:endParaRPr>
            </a:p>
          </p:txBody>
        </p:sp>
      </p:grpSp>
      <p:grpSp>
        <p:nvGrpSpPr>
          <p:cNvPr id="113" name="Group 112">
            <a:extLst>
              <a:ext uri="{FF2B5EF4-FFF2-40B4-BE49-F238E27FC236}">
                <a16:creationId xmlns:a16="http://schemas.microsoft.com/office/drawing/2014/main" id="{3EDB9DD2-9C54-54CD-A0C9-FD7798ADDE48}"/>
              </a:ext>
            </a:extLst>
          </p:cNvPr>
          <p:cNvGrpSpPr/>
          <p:nvPr/>
        </p:nvGrpSpPr>
        <p:grpSpPr>
          <a:xfrm>
            <a:off x="752251" y="5571019"/>
            <a:ext cx="5338321" cy="858776"/>
            <a:chOff x="620806" y="5559589"/>
            <a:chExt cx="5338321" cy="858776"/>
          </a:xfrm>
        </p:grpSpPr>
        <p:cxnSp>
          <p:nvCxnSpPr>
            <p:cNvPr id="164" name="Straight Arrow Connector 163">
              <a:extLst>
                <a:ext uri="{FF2B5EF4-FFF2-40B4-BE49-F238E27FC236}">
                  <a16:creationId xmlns:a16="http://schemas.microsoft.com/office/drawing/2014/main" id="{71E4FACD-64E9-B392-F5EE-D724438C24B2}"/>
                </a:ext>
              </a:extLst>
            </p:cNvPr>
            <p:cNvCxnSpPr/>
            <p:nvPr/>
          </p:nvCxnSpPr>
          <p:spPr>
            <a:xfrm flipV="1">
              <a:off x="800902" y="5559589"/>
              <a:ext cx="0" cy="622300"/>
            </a:xfrm>
            <a:prstGeom prst="straightConnector1">
              <a:avLst/>
            </a:prstGeom>
            <a:noFill/>
            <a:ln w="6350" cap="flat" cmpd="sng" algn="ctr">
              <a:solidFill>
                <a:srgbClr val="4472C4"/>
              </a:solidFill>
              <a:prstDash val="solid"/>
              <a:miter lim="800000"/>
              <a:tailEnd type="triangle"/>
            </a:ln>
            <a:effectLst/>
          </p:spPr>
        </p:cxnSp>
        <p:sp>
          <p:nvSpPr>
            <p:cNvPr id="165" name="TextBox 164">
              <a:extLst>
                <a:ext uri="{FF2B5EF4-FFF2-40B4-BE49-F238E27FC236}">
                  <a16:creationId xmlns:a16="http://schemas.microsoft.com/office/drawing/2014/main" id="{FE6E7BBE-9E7A-60D1-B7FC-EA8CFC1A2227}"/>
                </a:ext>
              </a:extLst>
            </p:cNvPr>
            <p:cNvSpPr txBox="1"/>
            <p:nvPr/>
          </p:nvSpPr>
          <p:spPr>
            <a:xfrm>
              <a:off x="620806" y="6156755"/>
              <a:ext cx="5338321"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TOI is referred to the edge of the first chip of the first primary code sequence of the frame</a:t>
              </a:r>
              <a:endParaRPr lang="en-GB" sz="1100" kern="0" dirty="0">
                <a:latin typeface="Calibri" panose="020F0502020204030204"/>
              </a:endParaRPr>
            </a:p>
          </p:txBody>
        </p:sp>
      </p:grpSp>
      <p:grpSp>
        <p:nvGrpSpPr>
          <p:cNvPr id="114" name="Group 113">
            <a:extLst>
              <a:ext uri="{FF2B5EF4-FFF2-40B4-BE49-F238E27FC236}">
                <a16:creationId xmlns:a16="http://schemas.microsoft.com/office/drawing/2014/main" id="{1C5774E5-6512-6ACD-E9FC-C29AED7685C2}"/>
              </a:ext>
            </a:extLst>
          </p:cNvPr>
          <p:cNvGrpSpPr/>
          <p:nvPr/>
        </p:nvGrpSpPr>
        <p:grpSpPr>
          <a:xfrm>
            <a:off x="370415" y="1433335"/>
            <a:ext cx="10476233" cy="1811169"/>
            <a:chOff x="238970" y="1421905"/>
            <a:chExt cx="10476233" cy="1811169"/>
          </a:xfrm>
        </p:grpSpPr>
        <p:sp>
          <p:nvSpPr>
            <p:cNvPr id="140" name="TextBox 139">
              <a:extLst>
                <a:ext uri="{FF2B5EF4-FFF2-40B4-BE49-F238E27FC236}">
                  <a16:creationId xmlns:a16="http://schemas.microsoft.com/office/drawing/2014/main" id="{D12CA769-30BF-E404-EAE2-5394032D1408}"/>
                </a:ext>
              </a:extLst>
            </p:cNvPr>
            <p:cNvSpPr txBox="1"/>
            <p:nvPr/>
          </p:nvSpPr>
          <p:spPr>
            <a:xfrm>
              <a:off x="10357413" y="2375853"/>
              <a:ext cx="357790"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399</a:t>
              </a:r>
              <a:endParaRPr lang="en-GB" sz="900" kern="0" dirty="0">
                <a:latin typeface="Calibri" panose="020F0502020204030204"/>
              </a:endParaRPr>
            </a:p>
          </p:txBody>
        </p:sp>
        <p:cxnSp>
          <p:nvCxnSpPr>
            <p:cNvPr id="141" name="Straight Connector 140">
              <a:extLst>
                <a:ext uri="{FF2B5EF4-FFF2-40B4-BE49-F238E27FC236}">
                  <a16:creationId xmlns:a16="http://schemas.microsoft.com/office/drawing/2014/main" id="{49B040F0-D8D7-C89E-C6EC-77A2BCBBABAD}"/>
                </a:ext>
              </a:extLst>
            </p:cNvPr>
            <p:cNvCxnSpPr>
              <a:cxnSpLocks/>
            </p:cNvCxnSpPr>
            <p:nvPr/>
          </p:nvCxnSpPr>
          <p:spPr>
            <a:xfrm>
              <a:off x="805983" y="1433205"/>
              <a:ext cx="0" cy="964084"/>
            </a:xfrm>
            <a:prstGeom prst="line">
              <a:avLst/>
            </a:prstGeom>
            <a:noFill/>
            <a:ln w="6350" cap="flat" cmpd="sng" algn="ctr">
              <a:solidFill>
                <a:sysClr val="windowText" lastClr="000000"/>
              </a:solidFill>
              <a:prstDash val="dash"/>
              <a:miter lim="800000"/>
            </a:ln>
            <a:effectLst/>
          </p:spPr>
        </p:cxnSp>
        <p:cxnSp>
          <p:nvCxnSpPr>
            <p:cNvPr id="142" name="Straight Connector 141">
              <a:extLst>
                <a:ext uri="{FF2B5EF4-FFF2-40B4-BE49-F238E27FC236}">
                  <a16:creationId xmlns:a16="http://schemas.microsoft.com/office/drawing/2014/main" id="{A36308C8-818B-B8DB-3B2C-6999B630E6D3}"/>
                </a:ext>
              </a:extLst>
            </p:cNvPr>
            <p:cNvCxnSpPr>
              <a:cxnSpLocks/>
            </p:cNvCxnSpPr>
            <p:nvPr/>
          </p:nvCxnSpPr>
          <p:spPr>
            <a:xfrm>
              <a:off x="1113959" y="1421905"/>
              <a:ext cx="9528175" cy="975384"/>
            </a:xfrm>
            <a:prstGeom prst="line">
              <a:avLst/>
            </a:prstGeom>
            <a:noFill/>
            <a:ln w="6350" cap="flat" cmpd="sng" algn="ctr">
              <a:solidFill>
                <a:sysClr val="windowText" lastClr="000000"/>
              </a:solidFill>
              <a:prstDash val="dash"/>
              <a:miter lim="800000"/>
            </a:ln>
            <a:effectLst/>
          </p:spPr>
        </p:cxnSp>
        <p:cxnSp>
          <p:nvCxnSpPr>
            <p:cNvPr id="143" name="Straight Connector 142">
              <a:extLst>
                <a:ext uri="{FF2B5EF4-FFF2-40B4-BE49-F238E27FC236}">
                  <a16:creationId xmlns:a16="http://schemas.microsoft.com/office/drawing/2014/main" id="{B1F88173-65AF-3A78-1A29-DB2476AA2CA7}"/>
                </a:ext>
              </a:extLst>
            </p:cNvPr>
            <p:cNvCxnSpPr/>
            <p:nvPr/>
          </p:nvCxnSpPr>
          <p:spPr>
            <a:xfrm>
              <a:off x="805984" y="2567469"/>
              <a:ext cx="9899650" cy="0"/>
            </a:xfrm>
            <a:prstGeom prst="line">
              <a:avLst/>
            </a:prstGeom>
            <a:noFill/>
            <a:ln w="6350" cap="flat" cmpd="sng" algn="ctr">
              <a:solidFill>
                <a:srgbClr val="4472C4"/>
              </a:solidFill>
              <a:prstDash val="solid"/>
              <a:miter lim="800000"/>
            </a:ln>
            <a:effectLst/>
          </p:spPr>
        </p:cxnSp>
        <p:cxnSp>
          <p:nvCxnSpPr>
            <p:cNvPr id="144" name="Straight Connector 143">
              <a:extLst>
                <a:ext uri="{FF2B5EF4-FFF2-40B4-BE49-F238E27FC236}">
                  <a16:creationId xmlns:a16="http://schemas.microsoft.com/office/drawing/2014/main" id="{496793E9-622D-C15B-70FC-1FB3C851799A}"/>
                </a:ext>
              </a:extLst>
            </p:cNvPr>
            <p:cNvCxnSpPr>
              <a:cxnSpLocks/>
            </p:cNvCxnSpPr>
            <p:nvPr/>
          </p:nvCxnSpPr>
          <p:spPr>
            <a:xfrm flipV="1">
              <a:off x="10705634" y="2415069"/>
              <a:ext cx="0" cy="152400"/>
            </a:xfrm>
            <a:prstGeom prst="line">
              <a:avLst/>
            </a:prstGeom>
            <a:noFill/>
            <a:ln w="6350" cap="flat" cmpd="sng" algn="ctr">
              <a:solidFill>
                <a:srgbClr val="4472C4"/>
              </a:solidFill>
              <a:prstDash val="solid"/>
              <a:miter lim="800000"/>
            </a:ln>
            <a:effectLst/>
          </p:spPr>
        </p:cxnSp>
        <p:cxnSp>
          <p:nvCxnSpPr>
            <p:cNvPr id="145" name="Straight Connector 144">
              <a:extLst>
                <a:ext uri="{FF2B5EF4-FFF2-40B4-BE49-F238E27FC236}">
                  <a16:creationId xmlns:a16="http://schemas.microsoft.com/office/drawing/2014/main" id="{D84E33D5-CCC2-778D-C50A-C165EB6E0A21}"/>
                </a:ext>
              </a:extLst>
            </p:cNvPr>
            <p:cNvCxnSpPr>
              <a:cxnSpLocks/>
            </p:cNvCxnSpPr>
            <p:nvPr/>
          </p:nvCxnSpPr>
          <p:spPr>
            <a:xfrm flipV="1">
              <a:off x="10369084" y="2415069"/>
              <a:ext cx="0" cy="152400"/>
            </a:xfrm>
            <a:prstGeom prst="line">
              <a:avLst/>
            </a:prstGeom>
            <a:noFill/>
            <a:ln w="6350" cap="flat" cmpd="sng" algn="ctr">
              <a:solidFill>
                <a:srgbClr val="4472C4"/>
              </a:solidFill>
              <a:prstDash val="solid"/>
              <a:miter lim="800000"/>
            </a:ln>
            <a:effectLst/>
          </p:spPr>
        </p:cxnSp>
        <p:cxnSp>
          <p:nvCxnSpPr>
            <p:cNvPr id="146" name="Straight Connector 145">
              <a:extLst>
                <a:ext uri="{FF2B5EF4-FFF2-40B4-BE49-F238E27FC236}">
                  <a16:creationId xmlns:a16="http://schemas.microsoft.com/office/drawing/2014/main" id="{DCAAB8A3-1DFC-BFF6-A17A-17042D9EA99F}"/>
                </a:ext>
              </a:extLst>
            </p:cNvPr>
            <p:cNvCxnSpPr>
              <a:cxnSpLocks/>
            </p:cNvCxnSpPr>
            <p:nvPr/>
          </p:nvCxnSpPr>
          <p:spPr>
            <a:xfrm flipV="1">
              <a:off x="805984" y="2415069"/>
              <a:ext cx="0" cy="152400"/>
            </a:xfrm>
            <a:prstGeom prst="line">
              <a:avLst/>
            </a:prstGeom>
            <a:noFill/>
            <a:ln w="6350" cap="flat" cmpd="sng" algn="ctr">
              <a:solidFill>
                <a:srgbClr val="4472C4"/>
              </a:solidFill>
              <a:prstDash val="solid"/>
              <a:miter lim="800000"/>
            </a:ln>
            <a:effectLst/>
          </p:spPr>
        </p:cxnSp>
        <p:cxnSp>
          <p:nvCxnSpPr>
            <p:cNvPr id="147" name="Straight Connector 146">
              <a:extLst>
                <a:ext uri="{FF2B5EF4-FFF2-40B4-BE49-F238E27FC236}">
                  <a16:creationId xmlns:a16="http://schemas.microsoft.com/office/drawing/2014/main" id="{D96DB6C5-47B6-665E-02D5-D1F055DAEB6E}"/>
                </a:ext>
              </a:extLst>
            </p:cNvPr>
            <p:cNvCxnSpPr>
              <a:cxnSpLocks/>
            </p:cNvCxnSpPr>
            <p:nvPr/>
          </p:nvCxnSpPr>
          <p:spPr>
            <a:xfrm flipV="1">
              <a:off x="1113959" y="2415069"/>
              <a:ext cx="0" cy="152400"/>
            </a:xfrm>
            <a:prstGeom prst="line">
              <a:avLst/>
            </a:prstGeom>
            <a:noFill/>
            <a:ln w="6350" cap="flat" cmpd="sng" algn="ctr">
              <a:solidFill>
                <a:srgbClr val="4472C4"/>
              </a:solidFill>
              <a:prstDash val="solid"/>
              <a:miter lim="800000"/>
            </a:ln>
            <a:effectLst/>
          </p:spPr>
        </p:cxnSp>
        <p:cxnSp>
          <p:nvCxnSpPr>
            <p:cNvPr id="148" name="Straight Connector 147">
              <a:extLst>
                <a:ext uri="{FF2B5EF4-FFF2-40B4-BE49-F238E27FC236}">
                  <a16:creationId xmlns:a16="http://schemas.microsoft.com/office/drawing/2014/main" id="{615DD5FF-4D8B-77AB-6170-B11A8FE81BB4}"/>
                </a:ext>
              </a:extLst>
            </p:cNvPr>
            <p:cNvCxnSpPr>
              <a:cxnSpLocks/>
            </p:cNvCxnSpPr>
            <p:nvPr/>
          </p:nvCxnSpPr>
          <p:spPr>
            <a:xfrm flipV="1">
              <a:off x="1421934" y="2415069"/>
              <a:ext cx="0" cy="152400"/>
            </a:xfrm>
            <a:prstGeom prst="line">
              <a:avLst/>
            </a:prstGeom>
            <a:noFill/>
            <a:ln w="6350" cap="flat" cmpd="sng" algn="ctr">
              <a:solidFill>
                <a:srgbClr val="4472C4"/>
              </a:solidFill>
              <a:prstDash val="solid"/>
              <a:miter lim="800000"/>
            </a:ln>
            <a:effectLst/>
          </p:spPr>
        </p:cxnSp>
        <p:cxnSp>
          <p:nvCxnSpPr>
            <p:cNvPr id="149" name="Straight Connector 148">
              <a:extLst>
                <a:ext uri="{FF2B5EF4-FFF2-40B4-BE49-F238E27FC236}">
                  <a16:creationId xmlns:a16="http://schemas.microsoft.com/office/drawing/2014/main" id="{56C60540-3CC5-1C12-95D8-92233F10A6A9}"/>
                </a:ext>
              </a:extLst>
            </p:cNvPr>
            <p:cNvCxnSpPr>
              <a:cxnSpLocks/>
            </p:cNvCxnSpPr>
            <p:nvPr/>
          </p:nvCxnSpPr>
          <p:spPr>
            <a:xfrm flipV="1">
              <a:off x="1729909" y="2415069"/>
              <a:ext cx="0" cy="152400"/>
            </a:xfrm>
            <a:prstGeom prst="line">
              <a:avLst/>
            </a:prstGeom>
            <a:noFill/>
            <a:ln w="6350" cap="flat" cmpd="sng" algn="ctr">
              <a:solidFill>
                <a:srgbClr val="4472C4"/>
              </a:solidFill>
              <a:prstDash val="solid"/>
              <a:miter lim="800000"/>
            </a:ln>
            <a:effectLst/>
          </p:spPr>
        </p:cxnSp>
        <p:cxnSp>
          <p:nvCxnSpPr>
            <p:cNvPr id="150" name="Straight Connector 149">
              <a:extLst>
                <a:ext uri="{FF2B5EF4-FFF2-40B4-BE49-F238E27FC236}">
                  <a16:creationId xmlns:a16="http://schemas.microsoft.com/office/drawing/2014/main" id="{93DD4E87-FF96-4A84-AC15-86891E28AE16}"/>
                </a:ext>
              </a:extLst>
            </p:cNvPr>
            <p:cNvCxnSpPr>
              <a:cxnSpLocks/>
            </p:cNvCxnSpPr>
            <p:nvPr/>
          </p:nvCxnSpPr>
          <p:spPr>
            <a:xfrm flipV="1">
              <a:off x="2056934" y="2415069"/>
              <a:ext cx="0" cy="152400"/>
            </a:xfrm>
            <a:prstGeom prst="line">
              <a:avLst/>
            </a:prstGeom>
            <a:noFill/>
            <a:ln w="6350" cap="flat" cmpd="sng" algn="ctr">
              <a:solidFill>
                <a:srgbClr val="4472C4"/>
              </a:solidFill>
              <a:prstDash val="solid"/>
              <a:miter lim="800000"/>
            </a:ln>
            <a:effectLst/>
          </p:spPr>
        </p:cxnSp>
        <p:sp>
          <p:nvSpPr>
            <p:cNvPr id="151" name="TextBox 150">
              <a:extLst>
                <a:ext uri="{FF2B5EF4-FFF2-40B4-BE49-F238E27FC236}">
                  <a16:creationId xmlns:a16="http://schemas.microsoft.com/office/drawing/2014/main" id="{50FB7AF4-2CA0-6265-B8B8-2A3718FCA056}"/>
                </a:ext>
              </a:extLst>
            </p:cNvPr>
            <p:cNvSpPr txBox="1"/>
            <p:nvPr/>
          </p:nvSpPr>
          <p:spPr>
            <a:xfrm>
              <a:off x="838785" y="2375853"/>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0</a:t>
              </a:r>
              <a:endParaRPr lang="en-GB" sz="900" kern="0" dirty="0">
                <a:latin typeface="Calibri" panose="020F0502020204030204"/>
              </a:endParaRPr>
            </a:p>
          </p:txBody>
        </p:sp>
        <p:sp>
          <p:nvSpPr>
            <p:cNvPr id="152" name="TextBox 151">
              <a:extLst>
                <a:ext uri="{FF2B5EF4-FFF2-40B4-BE49-F238E27FC236}">
                  <a16:creationId xmlns:a16="http://schemas.microsoft.com/office/drawing/2014/main" id="{AFAC7519-2D70-0B44-6262-E01D6A618B7D}"/>
                </a:ext>
              </a:extLst>
            </p:cNvPr>
            <p:cNvSpPr txBox="1"/>
            <p:nvPr/>
          </p:nvSpPr>
          <p:spPr>
            <a:xfrm>
              <a:off x="1146760" y="2375853"/>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1</a:t>
              </a:r>
              <a:endParaRPr lang="en-GB" sz="900" kern="0" dirty="0">
                <a:latin typeface="Calibri" panose="020F0502020204030204"/>
              </a:endParaRPr>
            </a:p>
          </p:txBody>
        </p:sp>
        <p:sp>
          <p:nvSpPr>
            <p:cNvPr id="153" name="TextBox 152">
              <a:extLst>
                <a:ext uri="{FF2B5EF4-FFF2-40B4-BE49-F238E27FC236}">
                  <a16:creationId xmlns:a16="http://schemas.microsoft.com/office/drawing/2014/main" id="{67EDE4CD-8001-0B1B-9690-0784D9AD353A}"/>
                </a:ext>
              </a:extLst>
            </p:cNvPr>
            <p:cNvSpPr txBox="1"/>
            <p:nvPr/>
          </p:nvSpPr>
          <p:spPr>
            <a:xfrm>
              <a:off x="1454735" y="2375853"/>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2</a:t>
              </a:r>
              <a:endParaRPr lang="en-GB" sz="900" kern="0" dirty="0">
                <a:latin typeface="Calibri" panose="020F0502020204030204"/>
              </a:endParaRPr>
            </a:p>
          </p:txBody>
        </p:sp>
        <p:sp>
          <p:nvSpPr>
            <p:cNvPr id="154" name="TextBox 153">
              <a:extLst>
                <a:ext uri="{FF2B5EF4-FFF2-40B4-BE49-F238E27FC236}">
                  <a16:creationId xmlns:a16="http://schemas.microsoft.com/office/drawing/2014/main" id="{4B9402AD-0F0A-9831-4741-C4B37CA8378C}"/>
                </a:ext>
              </a:extLst>
            </p:cNvPr>
            <p:cNvSpPr txBox="1"/>
            <p:nvPr/>
          </p:nvSpPr>
          <p:spPr>
            <a:xfrm>
              <a:off x="1762710" y="2375853"/>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3</a:t>
              </a:r>
              <a:endParaRPr lang="en-GB" sz="900" kern="0" dirty="0">
                <a:latin typeface="Calibri" panose="020F0502020204030204"/>
              </a:endParaRPr>
            </a:p>
          </p:txBody>
        </p:sp>
        <p:sp>
          <p:nvSpPr>
            <p:cNvPr id="155" name="Left Brace 154">
              <a:extLst>
                <a:ext uri="{FF2B5EF4-FFF2-40B4-BE49-F238E27FC236}">
                  <a16:creationId xmlns:a16="http://schemas.microsoft.com/office/drawing/2014/main" id="{417220A8-49D9-B0B0-55FB-0C48DD5A964A}"/>
                </a:ext>
              </a:extLst>
            </p:cNvPr>
            <p:cNvSpPr/>
            <p:nvPr/>
          </p:nvSpPr>
          <p:spPr>
            <a:xfrm rot="16200000">
              <a:off x="5593591" y="-2165535"/>
              <a:ext cx="334005" cy="9909219"/>
            </a:xfrm>
            <a:prstGeom prst="leftBrace">
              <a:avLst>
                <a:gd name="adj1" fmla="val 8333"/>
                <a:gd name="adj2" fmla="val 49949"/>
              </a:avLst>
            </a:prstGeom>
            <a:noFill/>
            <a:ln w="6350" cap="flat" cmpd="sng" algn="ctr">
              <a:solidFill>
                <a:srgbClr val="4472C4"/>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56" name="TextBox 155">
              <a:extLst>
                <a:ext uri="{FF2B5EF4-FFF2-40B4-BE49-F238E27FC236}">
                  <a16:creationId xmlns:a16="http://schemas.microsoft.com/office/drawing/2014/main" id="{FF420CE6-AE42-CEB3-E0FD-532F97C1E195}"/>
                </a:ext>
              </a:extLst>
            </p:cNvPr>
            <p:cNvSpPr txBox="1"/>
            <p:nvPr/>
          </p:nvSpPr>
          <p:spPr>
            <a:xfrm>
              <a:off x="5219853" y="2971464"/>
              <a:ext cx="1943161"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1 BI = 4800 seconds (1h20min)</a:t>
              </a:r>
              <a:endParaRPr lang="en-GB" sz="1100" kern="0" dirty="0">
                <a:latin typeface="Calibri" panose="020F0502020204030204"/>
              </a:endParaRPr>
            </a:p>
          </p:txBody>
        </p:sp>
        <p:cxnSp>
          <p:nvCxnSpPr>
            <p:cNvPr id="157" name="Straight Arrow Connector 156">
              <a:extLst>
                <a:ext uri="{FF2B5EF4-FFF2-40B4-BE49-F238E27FC236}">
                  <a16:creationId xmlns:a16="http://schemas.microsoft.com/office/drawing/2014/main" id="{1109CE78-D707-82D6-9E39-04226D9D86A0}"/>
                </a:ext>
              </a:extLst>
            </p:cNvPr>
            <p:cNvCxnSpPr>
              <a:cxnSpLocks/>
            </p:cNvCxnSpPr>
            <p:nvPr/>
          </p:nvCxnSpPr>
          <p:spPr>
            <a:xfrm>
              <a:off x="805984" y="2229649"/>
              <a:ext cx="307975" cy="0"/>
            </a:xfrm>
            <a:prstGeom prst="straightConnector1">
              <a:avLst/>
            </a:prstGeom>
            <a:noFill/>
            <a:ln w="6350" cap="flat" cmpd="sng" algn="ctr">
              <a:solidFill>
                <a:srgbClr val="4472C4"/>
              </a:solidFill>
              <a:prstDash val="solid"/>
              <a:miter lim="800000"/>
              <a:headEnd type="triangle"/>
              <a:tailEnd type="triangle"/>
            </a:ln>
            <a:effectLst/>
          </p:spPr>
        </p:cxnSp>
        <p:sp>
          <p:nvSpPr>
            <p:cNvPr id="158" name="TextBox 157">
              <a:extLst>
                <a:ext uri="{FF2B5EF4-FFF2-40B4-BE49-F238E27FC236}">
                  <a16:creationId xmlns:a16="http://schemas.microsoft.com/office/drawing/2014/main" id="{24DE6A80-8E33-AED9-CBF0-569204201A59}"/>
                </a:ext>
              </a:extLst>
            </p:cNvPr>
            <p:cNvSpPr txBox="1"/>
            <p:nvPr/>
          </p:nvSpPr>
          <p:spPr>
            <a:xfrm>
              <a:off x="685697" y="2000445"/>
              <a:ext cx="548548"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Frame</a:t>
              </a:r>
              <a:endParaRPr lang="en-GB" sz="1100" kern="0" dirty="0">
                <a:latin typeface="Calibri" panose="020F0502020204030204"/>
              </a:endParaRPr>
            </a:p>
          </p:txBody>
        </p:sp>
        <p:sp>
          <p:nvSpPr>
            <p:cNvPr id="159" name="TextBox 158">
              <a:extLst>
                <a:ext uri="{FF2B5EF4-FFF2-40B4-BE49-F238E27FC236}">
                  <a16:creationId xmlns:a16="http://schemas.microsoft.com/office/drawing/2014/main" id="{AF2065F6-B5D8-A0A8-02E8-5E4886006AC7}"/>
                </a:ext>
              </a:extLst>
            </p:cNvPr>
            <p:cNvSpPr txBox="1"/>
            <p:nvPr/>
          </p:nvSpPr>
          <p:spPr>
            <a:xfrm>
              <a:off x="238970" y="2345074"/>
              <a:ext cx="381836"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TOI</a:t>
              </a:r>
              <a:endParaRPr lang="en-GB" sz="1100" kern="0" dirty="0">
                <a:latin typeface="Calibri" panose="020F0502020204030204"/>
              </a:endParaRPr>
            </a:p>
          </p:txBody>
        </p:sp>
        <p:cxnSp>
          <p:nvCxnSpPr>
            <p:cNvPr id="160" name="Straight Connector 159">
              <a:extLst>
                <a:ext uri="{FF2B5EF4-FFF2-40B4-BE49-F238E27FC236}">
                  <a16:creationId xmlns:a16="http://schemas.microsoft.com/office/drawing/2014/main" id="{3A7C48B7-AA34-38C0-B629-27FA1C366B5C}"/>
                </a:ext>
              </a:extLst>
            </p:cNvPr>
            <p:cNvCxnSpPr>
              <a:cxnSpLocks/>
            </p:cNvCxnSpPr>
            <p:nvPr/>
          </p:nvCxnSpPr>
          <p:spPr>
            <a:xfrm flipV="1">
              <a:off x="10119318" y="2417459"/>
              <a:ext cx="0" cy="152400"/>
            </a:xfrm>
            <a:prstGeom prst="line">
              <a:avLst/>
            </a:prstGeom>
            <a:noFill/>
            <a:ln w="6350" cap="flat" cmpd="sng" algn="ctr">
              <a:solidFill>
                <a:srgbClr val="4472C4"/>
              </a:solidFill>
              <a:prstDash val="solid"/>
              <a:miter lim="800000"/>
            </a:ln>
            <a:effectLst/>
          </p:spPr>
        </p:cxnSp>
        <p:cxnSp>
          <p:nvCxnSpPr>
            <p:cNvPr id="161" name="Straight Connector 160">
              <a:extLst>
                <a:ext uri="{FF2B5EF4-FFF2-40B4-BE49-F238E27FC236}">
                  <a16:creationId xmlns:a16="http://schemas.microsoft.com/office/drawing/2014/main" id="{E4DC9558-2EF1-1C6E-701A-1F3C6CAABF04}"/>
                </a:ext>
              </a:extLst>
            </p:cNvPr>
            <p:cNvCxnSpPr>
              <a:cxnSpLocks/>
            </p:cNvCxnSpPr>
            <p:nvPr/>
          </p:nvCxnSpPr>
          <p:spPr>
            <a:xfrm flipV="1">
              <a:off x="9888601" y="2415069"/>
              <a:ext cx="0" cy="152400"/>
            </a:xfrm>
            <a:prstGeom prst="line">
              <a:avLst/>
            </a:prstGeom>
            <a:noFill/>
            <a:ln w="6350" cap="flat" cmpd="sng" algn="ctr">
              <a:solidFill>
                <a:srgbClr val="4472C4"/>
              </a:solidFill>
              <a:prstDash val="solid"/>
              <a:miter lim="800000"/>
            </a:ln>
            <a:effectLst/>
          </p:spPr>
        </p:cxnSp>
        <p:cxnSp>
          <p:nvCxnSpPr>
            <p:cNvPr id="162" name="Straight Connector 161">
              <a:extLst>
                <a:ext uri="{FF2B5EF4-FFF2-40B4-BE49-F238E27FC236}">
                  <a16:creationId xmlns:a16="http://schemas.microsoft.com/office/drawing/2014/main" id="{B8706012-8303-D9B1-B4E0-1C4B7AA595D9}"/>
                </a:ext>
              </a:extLst>
            </p:cNvPr>
            <p:cNvCxnSpPr>
              <a:cxnSpLocks/>
            </p:cNvCxnSpPr>
            <p:nvPr/>
          </p:nvCxnSpPr>
          <p:spPr>
            <a:xfrm flipV="1">
              <a:off x="9638992" y="2415069"/>
              <a:ext cx="0" cy="152400"/>
            </a:xfrm>
            <a:prstGeom prst="line">
              <a:avLst/>
            </a:prstGeom>
            <a:noFill/>
            <a:ln w="6350" cap="flat" cmpd="sng" algn="ctr">
              <a:solidFill>
                <a:srgbClr val="4472C4"/>
              </a:solidFill>
              <a:prstDash val="solid"/>
              <a:miter lim="800000"/>
            </a:ln>
            <a:effectLst/>
          </p:spPr>
        </p:cxnSp>
        <p:cxnSp>
          <p:nvCxnSpPr>
            <p:cNvPr id="163" name="Straight Connector 162">
              <a:extLst>
                <a:ext uri="{FF2B5EF4-FFF2-40B4-BE49-F238E27FC236}">
                  <a16:creationId xmlns:a16="http://schemas.microsoft.com/office/drawing/2014/main" id="{318AFB99-8750-91C5-CC98-EF2845C1F9E4}"/>
                </a:ext>
              </a:extLst>
            </p:cNvPr>
            <p:cNvCxnSpPr>
              <a:cxnSpLocks/>
            </p:cNvCxnSpPr>
            <p:nvPr/>
          </p:nvCxnSpPr>
          <p:spPr>
            <a:xfrm flipV="1">
              <a:off x="9402175" y="2415069"/>
              <a:ext cx="0" cy="152400"/>
            </a:xfrm>
            <a:prstGeom prst="line">
              <a:avLst/>
            </a:prstGeom>
            <a:noFill/>
            <a:ln w="6350" cap="flat" cmpd="sng" algn="ctr">
              <a:solidFill>
                <a:srgbClr val="4472C4"/>
              </a:solidFill>
              <a:prstDash val="solid"/>
              <a:miter lim="800000"/>
            </a:ln>
            <a:effectLst/>
          </p:spPr>
        </p:cxnSp>
      </p:grpSp>
      <p:grpSp>
        <p:nvGrpSpPr>
          <p:cNvPr id="115" name="Group 114">
            <a:extLst>
              <a:ext uri="{FF2B5EF4-FFF2-40B4-BE49-F238E27FC236}">
                <a16:creationId xmlns:a16="http://schemas.microsoft.com/office/drawing/2014/main" id="{7378ABCA-3B70-BB4A-479C-02386ACE41B9}"/>
              </a:ext>
            </a:extLst>
          </p:cNvPr>
          <p:cNvGrpSpPr/>
          <p:nvPr/>
        </p:nvGrpSpPr>
        <p:grpSpPr>
          <a:xfrm>
            <a:off x="347445" y="844095"/>
            <a:ext cx="10499203" cy="1199811"/>
            <a:chOff x="216000" y="832665"/>
            <a:chExt cx="10499203" cy="1199811"/>
          </a:xfrm>
        </p:grpSpPr>
        <p:sp>
          <p:nvSpPr>
            <p:cNvPr id="117" name="TextBox 116">
              <a:extLst>
                <a:ext uri="{FF2B5EF4-FFF2-40B4-BE49-F238E27FC236}">
                  <a16:creationId xmlns:a16="http://schemas.microsoft.com/office/drawing/2014/main" id="{81CB3015-945F-238C-875A-DC69A9C5C422}"/>
                </a:ext>
              </a:extLst>
            </p:cNvPr>
            <p:cNvSpPr txBox="1"/>
            <p:nvPr/>
          </p:nvSpPr>
          <p:spPr>
            <a:xfrm>
              <a:off x="216000" y="1186984"/>
              <a:ext cx="506870"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ITOW</a:t>
              </a:r>
              <a:endParaRPr lang="en-GB" sz="1100" kern="0" dirty="0">
                <a:latin typeface="Calibri" panose="020F0502020204030204"/>
              </a:endParaRPr>
            </a:p>
          </p:txBody>
        </p:sp>
        <p:grpSp>
          <p:nvGrpSpPr>
            <p:cNvPr id="118" name="Group 117">
              <a:extLst>
                <a:ext uri="{FF2B5EF4-FFF2-40B4-BE49-F238E27FC236}">
                  <a16:creationId xmlns:a16="http://schemas.microsoft.com/office/drawing/2014/main" id="{8CD5D2E6-BC89-7E9C-9678-9D72D1CC9B5C}"/>
                </a:ext>
              </a:extLst>
            </p:cNvPr>
            <p:cNvGrpSpPr/>
            <p:nvPr/>
          </p:nvGrpSpPr>
          <p:grpSpPr>
            <a:xfrm>
              <a:off x="805984" y="832665"/>
              <a:ext cx="9909219" cy="1199811"/>
              <a:chOff x="1060450" y="238776"/>
              <a:chExt cx="9909219" cy="1199811"/>
            </a:xfrm>
          </p:grpSpPr>
          <p:cxnSp>
            <p:nvCxnSpPr>
              <p:cNvPr id="123" name="Straight Connector 122">
                <a:extLst>
                  <a:ext uri="{FF2B5EF4-FFF2-40B4-BE49-F238E27FC236}">
                    <a16:creationId xmlns:a16="http://schemas.microsoft.com/office/drawing/2014/main" id="{65C9D0D0-07E8-1738-CC4D-7670A0BA228B}"/>
                  </a:ext>
                </a:extLst>
              </p:cNvPr>
              <p:cNvCxnSpPr/>
              <p:nvPr/>
            </p:nvCxnSpPr>
            <p:spPr>
              <a:xfrm>
                <a:off x="1060450" y="800100"/>
                <a:ext cx="9899650" cy="0"/>
              </a:xfrm>
              <a:prstGeom prst="line">
                <a:avLst/>
              </a:prstGeom>
              <a:noFill/>
              <a:ln w="6350" cap="flat" cmpd="sng" algn="ctr">
                <a:solidFill>
                  <a:srgbClr val="4472C4"/>
                </a:solidFill>
                <a:prstDash val="solid"/>
                <a:miter lim="800000"/>
              </a:ln>
              <a:effectLst/>
            </p:spPr>
          </p:cxnSp>
          <p:cxnSp>
            <p:nvCxnSpPr>
              <p:cNvPr id="124" name="Straight Connector 123">
                <a:extLst>
                  <a:ext uri="{FF2B5EF4-FFF2-40B4-BE49-F238E27FC236}">
                    <a16:creationId xmlns:a16="http://schemas.microsoft.com/office/drawing/2014/main" id="{DF87268C-345A-BBBC-A4F6-3649294AF6AE}"/>
                  </a:ext>
                </a:extLst>
              </p:cNvPr>
              <p:cNvCxnSpPr>
                <a:cxnSpLocks/>
              </p:cNvCxnSpPr>
              <p:nvPr/>
            </p:nvCxnSpPr>
            <p:spPr>
              <a:xfrm flipV="1">
                <a:off x="10960100" y="647700"/>
                <a:ext cx="0" cy="152400"/>
              </a:xfrm>
              <a:prstGeom prst="line">
                <a:avLst/>
              </a:prstGeom>
              <a:noFill/>
              <a:ln w="6350" cap="flat" cmpd="sng" algn="ctr">
                <a:solidFill>
                  <a:srgbClr val="4472C4"/>
                </a:solidFill>
                <a:prstDash val="solid"/>
                <a:miter lim="800000"/>
              </a:ln>
              <a:effectLst/>
            </p:spPr>
          </p:cxnSp>
          <p:cxnSp>
            <p:nvCxnSpPr>
              <p:cNvPr id="125" name="Straight Connector 124">
                <a:extLst>
                  <a:ext uri="{FF2B5EF4-FFF2-40B4-BE49-F238E27FC236}">
                    <a16:creationId xmlns:a16="http://schemas.microsoft.com/office/drawing/2014/main" id="{2BBAD97D-E0CD-2A8B-3408-F13C769BF781}"/>
                  </a:ext>
                </a:extLst>
              </p:cNvPr>
              <p:cNvCxnSpPr>
                <a:cxnSpLocks/>
              </p:cNvCxnSpPr>
              <p:nvPr/>
            </p:nvCxnSpPr>
            <p:spPr>
              <a:xfrm flipV="1">
                <a:off x="10623550" y="647700"/>
                <a:ext cx="0" cy="152400"/>
              </a:xfrm>
              <a:prstGeom prst="line">
                <a:avLst/>
              </a:prstGeom>
              <a:noFill/>
              <a:ln w="6350" cap="flat" cmpd="sng" algn="ctr">
                <a:solidFill>
                  <a:srgbClr val="4472C4"/>
                </a:solidFill>
                <a:prstDash val="solid"/>
                <a:miter lim="800000"/>
              </a:ln>
              <a:effectLst/>
            </p:spPr>
          </p:cxnSp>
          <p:cxnSp>
            <p:nvCxnSpPr>
              <p:cNvPr id="126" name="Straight Connector 125">
                <a:extLst>
                  <a:ext uri="{FF2B5EF4-FFF2-40B4-BE49-F238E27FC236}">
                    <a16:creationId xmlns:a16="http://schemas.microsoft.com/office/drawing/2014/main" id="{E5A76B69-A8E0-F656-B970-F02A6DF724ED}"/>
                  </a:ext>
                </a:extLst>
              </p:cNvPr>
              <p:cNvCxnSpPr>
                <a:cxnSpLocks/>
              </p:cNvCxnSpPr>
              <p:nvPr/>
            </p:nvCxnSpPr>
            <p:spPr>
              <a:xfrm flipV="1">
                <a:off x="1060450" y="647700"/>
                <a:ext cx="0" cy="152400"/>
              </a:xfrm>
              <a:prstGeom prst="line">
                <a:avLst/>
              </a:prstGeom>
              <a:noFill/>
              <a:ln w="6350" cap="flat" cmpd="sng" algn="ctr">
                <a:solidFill>
                  <a:srgbClr val="4472C4"/>
                </a:solidFill>
                <a:prstDash val="solid"/>
                <a:miter lim="800000"/>
              </a:ln>
              <a:effectLst/>
            </p:spPr>
          </p:cxnSp>
          <p:cxnSp>
            <p:nvCxnSpPr>
              <p:cNvPr id="127" name="Straight Connector 126">
                <a:extLst>
                  <a:ext uri="{FF2B5EF4-FFF2-40B4-BE49-F238E27FC236}">
                    <a16:creationId xmlns:a16="http://schemas.microsoft.com/office/drawing/2014/main" id="{1BDBD18B-FFE4-A416-8622-406377100697}"/>
                  </a:ext>
                </a:extLst>
              </p:cNvPr>
              <p:cNvCxnSpPr>
                <a:cxnSpLocks/>
              </p:cNvCxnSpPr>
              <p:nvPr/>
            </p:nvCxnSpPr>
            <p:spPr>
              <a:xfrm flipV="1">
                <a:off x="1368425" y="647700"/>
                <a:ext cx="0" cy="152400"/>
              </a:xfrm>
              <a:prstGeom prst="line">
                <a:avLst/>
              </a:prstGeom>
              <a:noFill/>
              <a:ln w="6350" cap="flat" cmpd="sng" algn="ctr">
                <a:solidFill>
                  <a:srgbClr val="4472C4"/>
                </a:solidFill>
                <a:prstDash val="solid"/>
                <a:miter lim="800000"/>
              </a:ln>
              <a:effectLst/>
            </p:spPr>
          </p:cxnSp>
          <p:cxnSp>
            <p:nvCxnSpPr>
              <p:cNvPr id="128" name="Straight Connector 127">
                <a:extLst>
                  <a:ext uri="{FF2B5EF4-FFF2-40B4-BE49-F238E27FC236}">
                    <a16:creationId xmlns:a16="http://schemas.microsoft.com/office/drawing/2014/main" id="{34FBEEF7-C2DD-C67C-8486-F2E201F1A19E}"/>
                  </a:ext>
                </a:extLst>
              </p:cNvPr>
              <p:cNvCxnSpPr>
                <a:cxnSpLocks/>
              </p:cNvCxnSpPr>
              <p:nvPr/>
            </p:nvCxnSpPr>
            <p:spPr>
              <a:xfrm flipV="1">
                <a:off x="1676400" y="647700"/>
                <a:ext cx="0" cy="152400"/>
              </a:xfrm>
              <a:prstGeom prst="line">
                <a:avLst/>
              </a:prstGeom>
              <a:noFill/>
              <a:ln w="6350" cap="flat" cmpd="sng" algn="ctr">
                <a:solidFill>
                  <a:srgbClr val="4472C4"/>
                </a:solidFill>
                <a:prstDash val="solid"/>
                <a:miter lim="800000"/>
              </a:ln>
              <a:effectLst/>
            </p:spPr>
          </p:cxnSp>
          <p:cxnSp>
            <p:nvCxnSpPr>
              <p:cNvPr id="129" name="Straight Connector 128">
                <a:extLst>
                  <a:ext uri="{FF2B5EF4-FFF2-40B4-BE49-F238E27FC236}">
                    <a16:creationId xmlns:a16="http://schemas.microsoft.com/office/drawing/2014/main" id="{A62E53F9-A80A-BAD0-8535-AFE33A14836C}"/>
                  </a:ext>
                </a:extLst>
              </p:cNvPr>
              <p:cNvCxnSpPr>
                <a:cxnSpLocks/>
              </p:cNvCxnSpPr>
              <p:nvPr/>
            </p:nvCxnSpPr>
            <p:spPr>
              <a:xfrm flipV="1">
                <a:off x="1984375" y="647700"/>
                <a:ext cx="0" cy="152400"/>
              </a:xfrm>
              <a:prstGeom prst="line">
                <a:avLst/>
              </a:prstGeom>
              <a:noFill/>
              <a:ln w="6350" cap="flat" cmpd="sng" algn="ctr">
                <a:solidFill>
                  <a:srgbClr val="4472C4"/>
                </a:solidFill>
                <a:prstDash val="solid"/>
                <a:miter lim="800000"/>
              </a:ln>
              <a:effectLst/>
            </p:spPr>
          </p:cxnSp>
          <p:cxnSp>
            <p:nvCxnSpPr>
              <p:cNvPr id="130" name="Straight Connector 129">
                <a:extLst>
                  <a:ext uri="{FF2B5EF4-FFF2-40B4-BE49-F238E27FC236}">
                    <a16:creationId xmlns:a16="http://schemas.microsoft.com/office/drawing/2014/main" id="{227DBF81-84D7-331F-62A4-8C049C1A8274}"/>
                  </a:ext>
                </a:extLst>
              </p:cNvPr>
              <p:cNvCxnSpPr>
                <a:cxnSpLocks/>
              </p:cNvCxnSpPr>
              <p:nvPr/>
            </p:nvCxnSpPr>
            <p:spPr>
              <a:xfrm flipV="1">
                <a:off x="2311400" y="647700"/>
                <a:ext cx="0" cy="152400"/>
              </a:xfrm>
              <a:prstGeom prst="line">
                <a:avLst/>
              </a:prstGeom>
              <a:noFill/>
              <a:ln w="6350" cap="flat" cmpd="sng" algn="ctr">
                <a:solidFill>
                  <a:srgbClr val="4472C4"/>
                </a:solidFill>
                <a:prstDash val="solid"/>
                <a:miter lim="800000"/>
              </a:ln>
              <a:effectLst/>
            </p:spPr>
          </p:cxnSp>
          <p:sp>
            <p:nvSpPr>
              <p:cNvPr id="131" name="TextBox 130">
                <a:extLst>
                  <a:ext uri="{FF2B5EF4-FFF2-40B4-BE49-F238E27FC236}">
                    <a16:creationId xmlns:a16="http://schemas.microsoft.com/office/drawing/2014/main" id="{F1DDBC17-DD54-9DB8-8C06-E9C29A58BB9B}"/>
                  </a:ext>
                </a:extLst>
              </p:cNvPr>
              <p:cNvSpPr txBox="1"/>
              <p:nvPr/>
            </p:nvSpPr>
            <p:spPr>
              <a:xfrm>
                <a:off x="1093251" y="608484"/>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0</a:t>
                </a:r>
                <a:endParaRPr lang="en-GB" sz="900" kern="0" dirty="0">
                  <a:latin typeface="Calibri" panose="020F0502020204030204"/>
                </a:endParaRPr>
              </a:p>
            </p:txBody>
          </p:sp>
          <p:sp>
            <p:nvSpPr>
              <p:cNvPr id="132" name="TextBox 131">
                <a:extLst>
                  <a:ext uri="{FF2B5EF4-FFF2-40B4-BE49-F238E27FC236}">
                    <a16:creationId xmlns:a16="http://schemas.microsoft.com/office/drawing/2014/main" id="{556F3817-C304-B35A-536C-6FFC8E216F00}"/>
                  </a:ext>
                </a:extLst>
              </p:cNvPr>
              <p:cNvSpPr txBox="1"/>
              <p:nvPr/>
            </p:nvSpPr>
            <p:spPr>
              <a:xfrm>
                <a:off x="1401226" y="608484"/>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1</a:t>
                </a:r>
                <a:endParaRPr lang="en-GB" sz="900" kern="0" dirty="0">
                  <a:latin typeface="Calibri" panose="020F0502020204030204"/>
                </a:endParaRPr>
              </a:p>
            </p:txBody>
          </p:sp>
          <p:sp>
            <p:nvSpPr>
              <p:cNvPr id="133" name="TextBox 132">
                <a:extLst>
                  <a:ext uri="{FF2B5EF4-FFF2-40B4-BE49-F238E27FC236}">
                    <a16:creationId xmlns:a16="http://schemas.microsoft.com/office/drawing/2014/main" id="{3792879D-A472-9129-30D2-2BDFB4C10AF2}"/>
                  </a:ext>
                </a:extLst>
              </p:cNvPr>
              <p:cNvSpPr txBox="1"/>
              <p:nvPr/>
            </p:nvSpPr>
            <p:spPr>
              <a:xfrm>
                <a:off x="1709201" y="608484"/>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2</a:t>
                </a:r>
                <a:endParaRPr lang="en-GB" sz="900" kern="0" dirty="0">
                  <a:latin typeface="Calibri" panose="020F0502020204030204"/>
                </a:endParaRPr>
              </a:p>
            </p:txBody>
          </p:sp>
          <p:sp>
            <p:nvSpPr>
              <p:cNvPr id="134" name="TextBox 133">
                <a:extLst>
                  <a:ext uri="{FF2B5EF4-FFF2-40B4-BE49-F238E27FC236}">
                    <a16:creationId xmlns:a16="http://schemas.microsoft.com/office/drawing/2014/main" id="{11B19766-37AC-2771-FF72-37AA24EDA12A}"/>
                  </a:ext>
                </a:extLst>
              </p:cNvPr>
              <p:cNvSpPr txBox="1"/>
              <p:nvPr/>
            </p:nvSpPr>
            <p:spPr>
              <a:xfrm>
                <a:off x="2017176" y="608484"/>
                <a:ext cx="242374"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3</a:t>
                </a:r>
                <a:endParaRPr lang="en-GB" sz="900" kern="0" dirty="0">
                  <a:latin typeface="Calibri" panose="020F0502020204030204"/>
                </a:endParaRPr>
              </a:p>
            </p:txBody>
          </p:sp>
          <p:sp>
            <p:nvSpPr>
              <p:cNvPr id="135" name="TextBox 134">
                <a:extLst>
                  <a:ext uri="{FF2B5EF4-FFF2-40B4-BE49-F238E27FC236}">
                    <a16:creationId xmlns:a16="http://schemas.microsoft.com/office/drawing/2014/main" id="{535C86FE-F129-740F-85D3-C7FAA870741E}"/>
                  </a:ext>
                </a:extLst>
              </p:cNvPr>
              <p:cNvSpPr txBox="1"/>
              <p:nvPr/>
            </p:nvSpPr>
            <p:spPr>
              <a:xfrm>
                <a:off x="10611879" y="608484"/>
                <a:ext cx="357790" cy="230832"/>
              </a:xfrm>
              <a:prstGeom prst="rect">
                <a:avLst/>
              </a:prstGeom>
              <a:noFill/>
            </p:spPr>
            <p:txBody>
              <a:bodyPr wrap="none" rtlCol="0">
                <a:spAutoFit/>
              </a:bodyPr>
              <a:lstStyle/>
              <a:p>
                <a:pPr fontAlgn="auto">
                  <a:spcBef>
                    <a:spcPts val="0"/>
                  </a:spcBef>
                  <a:spcAft>
                    <a:spcPts val="0"/>
                  </a:spcAft>
                  <a:defRPr/>
                </a:pPr>
                <a:r>
                  <a:rPr lang="en-US" sz="900" kern="0" dirty="0">
                    <a:latin typeface="Calibri" panose="020F0502020204030204"/>
                  </a:rPr>
                  <a:t>125</a:t>
                </a:r>
                <a:endParaRPr lang="en-GB" sz="900" kern="0" dirty="0">
                  <a:latin typeface="Calibri" panose="020F0502020204030204"/>
                </a:endParaRPr>
              </a:p>
            </p:txBody>
          </p:sp>
          <p:sp>
            <p:nvSpPr>
              <p:cNvPr id="136" name="Left Brace 135">
                <a:extLst>
                  <a:ext uri="{FF2B5EF4-FFF2-40B4-BE49-F238E27FC236}">
                    <a16:creationId xmlns:a16="http://schemas.microsoft.com/office/drawing/2014/main" id="{CF17B24F-8EE5-8D5E-61C9-6E9E13CFB78D}"/>
                  </a:ext>
                </a:extLst>
              </p:cNvPr>
              <p:cNvSpPr/>
              <p:nvPr/>
            </p:nvSpPr>
            <p:spPr>
              <a:xfrm rot="16200000">
                <a:off x="5848057" y="-3932904"/>
                <a:ext cx="334005" cy="9909219"/>
              </a:xfrm>
              <a:prstGeom prst="leftBrace">
                <a:avLst>
                  <a:gd name="adj1" fmla="val 8333"/>
                  <a:gd name="adj2" fmla="val 49949"/>
                </a:avLst>
              </a:prstGeom>
              <a:noFill/>
              <a:ln w="6350" cap="flat" cmpd="sng" algn="ctr">
                <a:solidFill>
                  <a:srgbClr val="4472C4"/>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37" name="TextBox 136">
                <a:extLst>
                  <a:ext uri="{FF2B5EF4-FFF2-40B4-BE49-F238E27FC236}">
                    <a16:creationId xmlns:a16="http://schemas.microsoft.com/office/drawing/2014/main" id="{68DDD630-FE9D-66D7-39E5-7FFA8E89F023}"/>
                  </a:ext>
                </a:extLst>
              </p:cNvPr>
              <p:cNvSpPr txBox="1"/>
              <p:nvPr/>
            </p:nvSpPr>
            <p:spPr>
              <a:xfrm>
                <a:off x="5305202" y="1176977"/>
                <a:ext cx="1654620"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1 week = 604800 seconds</a:t>
                </a:r>
                <a:endParaRPr lang="en-GB" sz="1100" kern="0" dirty="0">
                  <a:latin typeface="Calibri" panose="020F0502020204030204"/>
                </a:endParaRPr>
              </a:p>
            </p:txBody>
          </p:sp>
          <p:cxnSp>
            <p:nvCxnSpPr>
              <p:cNvPr id="138" name="Straight Arrow Connector 137">
                <a:extLst>
                  <a:ext uri="{FF2B5EF4-FFF2-40B4-BE49-F238E27FC236}">
                    <a16:creationId xmlns:a16="http://schemas.microsoft.com/office/drawing/2014/main" id="{855766CA-685E-1151-E7FD-BC0961A88DB6}"/>
                  </a:ext>
                </a:extLst>
              </p:cNvPr>
              <p:cNvCxnSpPr>
                <a:cxnSpLocks/>
              </p:cNvCxnSpPr>
              <p:nvPr/>
            </p:nvCxnSpPr>
            <p:spPr>
              <a:xfrm>
                <a:off x="1060450" y="462280"/>
                <a:ext cx="307975" cy="0"/>
              </a:xfrm>
              <a:prstGeom prst="straightConnector1">
                <a:avLst/>
              </a:prstGeom>
              <a:noFill/>
              <a:ln w="6350" cap="flat" cmpd="sng" algn="ctr">
                <a:solidFill>
                  <a:srgbClr val="4472C4"/>
                </a:solidFill>
                <a:prstDash val="solid"/>
                <a:miter lim="800000"/>
                <a:headEnd type="triangle"/>
                <a:tailEnd type="triangle"/>
              </a:ln>
              <a:effectLst/>
            </p:spPr>
          </p:cxnSp>
          <p:sp>
            <p:nvSpPr>
              <p:cNvPr id="139" name="TextBox 138">
                <a:extLst>
                  <a:ext uri="{FF2B5EF4-FFF2-40B4-BE49-F238E27FC236}">
                    <a16:creationId xmlns:a16="http://schemas.microsoft.com/office/drawing/2014/main" id="{5D11C9C2-7246-73DF-03A8-14C740DD94AD}"/>
                  </a:ext>
                </a:extLst>
              </p:cNvPr>
              <p:cNvSpPr txBox="1"/>
              <p:nvPr/>
            </p:nvSpPr>
            <p:spPr>
              <a:xfrm>
                <a:off x="1071549" y="238776"/>
                <a:ext cx="296876"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BI</a:t>
                </a:r>
                <a:endParaRPr lang="en-GB" sz="1100" kern="0" dirty="0">
                  <a:latin typeface="Calibri" panose="020F0502020204030204"/>
                </a:endParaRPr>
              </a:p>
            </p:txBody>
          </p:sp>
        </p:grpSp>
        <p:cxnSp>
          <p:nvCxnSpPr>
            <p:cNvPr id="119" name="Straight Connector 118">
              <a:extLst>
                <a:ext uri="{FF2B5EF4-FFF2-40B4-BE49-F238E27FC236}">
                  <a16:creationId xmlns:a16="http://schemas.microsoft.com/office/drawing/2014/main" id="{C24B0D6E-844C-FED9-D48C-DB4E337E7B87}"/>
                </a:ext>
              </a:extLst>
            </p:cNvPr>
            <p:cNvCxnSpPr>
              <a:cxnSpLocks/>
            </p:cNvCxnSpPr>
            <p:nvPr/>
          </p:nvCxnSpPr>
          <p:spPr>
            <a:xfrm flipV="1">
              <a:off x="10119318" y="1241589"/>
              <a:ext cx="0" cy="152400"/>
            </a:xfrm>
            <a:prstGeom prst="line">
              <a:avLst/>
            </a:prstGeom>
            <a:noFill/>
            <a:ln w="6350" cap="flat" cmpd="sng" algn="ctr">
              <a:solidFill>
                <a:srgbClr val="4472C4"/>
              </a:solidFill>
              <a:prstDash val="solid"/>
              <a:miter lim="800000"/>
            </a:ln>
            <a:effectLst/>
          </p:spPr>
        </p:cxnSp>
        <p:cxnSp>
          <p:nvCxnSpPr>
            <p:cNvPr id="120" name="Straight Connector 119">
              <a:extLst>
                <a:ext uri="{FF2B5EF4-FFF2-40B4-BE49-F238E27FC236}">
                  <a16:creationId xmlns:a16="http://schemas.microsoft.com/office/drawing/2014/main" id="{43A8ACCF-F9BE-2994-416C-8AADCB6891EE}"/>
                </a:ext>
              </a:extLst>
            </p:cNvPr>
            <p:cNvCxnSpPr>
              <a:cxnSpLocks/>
            </p:cNvCxnSpPr>
            <p:nvPr/>
          </p:nvCxnSpPr>
          <p:spPr>
            <a:xfrm flipV="1">
              <a:off x="9852618" y="1241589"/>
              <a:ext cx="0" cy="152400"/>
            </a:xfrm>
            <a:prstGeom prst="line">
              <a:avLst/>
            </a:prstGeom>
            <a:noFill/>
            <a:ln w="6350" cap="flat" cmpd="sng" algn="ctr">
              <a:solidFill>
                <a:srgbClr val="4472C4"/>
              </a:solidFill>
              <a:prstDash val="solid"/>
              <a:miter lim="800000"/>
            </a:ln>
            <a:effectLst/>
          </p:spPr>
        </p:cxnSp>
        <p:cxnSp>
          <p:nvCxnSpPr>
            <p:cNvPr id="121" name="Straight Connector 120">
              <a:extLst>
                <a:ext uri="{FF2B5EF4-FFF2-40B4-BE49-F238E27FC236}">
                  <a16:creationId xmlns:a16="http://schemas.microsoft.com/office/drawing/2014/main" id="{E0586626-23B3-75C9-1FF3-0CEBC12A851C}"/>
                </a:ext>
              </a:extLst>
            </p:cNvPr>
            <p:cNvCxnSpPr>
              <a:cxnSpLocks/>
            </p:cNvCxnSpPr>
            <p:nvPr/>
          </p:nvCxnSpPr>
          <p:spPr>
            <a:xfrm flipV="1">
              <a:off x="9604967" y="1241589"/>
              <a:ext cx="0" cy="152400"/>
            </a:xfrm>
            <a:prstGeom prst="line">
              <a:avLst/>
            </a:prstGeom>
            <a:noFill/>
            <a:ln w="6350" cap="flat" cmpd="sng" algn="ctr">
              <a:solidFill>
                <a:srgbClr val="4472C4"/>
              </a:solidFill>
              <a:prstDash val="solid"/>
              <a:miter lim="800000"/>
            </a:ln>
            <a:effectLst/>
          </p:spPr>
        </p:cxnSp>
        <p:cxnSp>
          <p:nvCxnSpPr>
            <p:cNvPr id="122" name="Straight Connector 121">
              <a:extLst>
                <a:ext uri="{FF2B5EF4-FFF2-40B4-BE49-F238E27FC236}">
                  <a16:creationId xmlns:a16="http://schemas.microsoft.com/office/drawing/2014/main" id="{B022B843-7262-05E1-86D9-F59F9CAC86AA}"/>
                </a:ext>
              </a:extLst>
            </p:cNvPr>
            <p:cNvCxnSpPr>
              <a:cxnSpLocks/>
            </p:cNvCxnSpPr>
            <p:nvPr/>
          </p:nvCxnSpPr>
          <p:spPr>
            <a:xfrm flipV="1">
              <a:off x="9376766" y="1241589"/>
              <a:ext cx="0" cy="152400"/>
            </a:xfrm>
            <a:prstGeom prst="line">
              <a:avLst/>
            </a:prstGeom>
            <a:noFill/>
            <a:ln w="6350" cap="flat" cmpd="sng" algn="ctr">
              <a:solidFill>
                <a:srgbClr val="4472C4"/>
              </a:solidFill>
              <a:prstDash val="solid"/>
              <a:miter lim="800000"/>
            </a:ln>
            <a:effectLst/>
          </p:spPr>
        </p:cxnSp>
      </p:grpSp>
      <p:grpSp>
        <p:nvGrpSpPr>
          <p:cNvPr id="217" name="Group 216">
            <a:extLst>
              <a:ext uri="{FF2B5EF4-FFF2-40B4-BE49-F238E27FC236}">
                <a16:creationId xmlns:a16="http://schemas.microsoft.com/office/drawing/2014/main" id="{A1FDC5F7-0D57-9992-0788-8F9D2BB4DCEB}"/>
              </a:ext>
            </a:extLst>
          </p:cNvPr>
          <p:cNvGrpSpPr/>
          <p:nvPr/>
        </p:nvGrpSpPr>
        <p:grpSpPr>
          <a:xfrm>
            <a:off x="932349" y="2606814"/>
            <a:ext cx="9914299" cy="2055197"/>
            <a:chOff x="932349" y="2606814"/>
            <a:chExt cx="9914299" cy="2055197"/>
          </a:xfrm>
        </p:grpSpPr>
        <p:grpSp>
          <p:nvGrpSpPr>
            <p:cNvPr id="111" name="Group 110">
              <a:extLst>
                <a:ext uri="{FF2B5EF4-FFF2-40B4-BE49-F238E27FC236}">
                  <a16:creationId xmlns:a16="http://schemas.microsoft.com/office/drawing/2014/main" id="{36A9A968-0EB0-5C21-C2F8-D6EDF4EE993E}"/>
                </a:ext>
              </a:extLst>
            </p:cNvPr>
            <p:cNvGrpSpPr/>
            <p:nvPr/>
          </p:nvGrpSpPr>
          <p:grpSpPr>
            <a:xfrm>
              <a:off x="932349" y="2606814"/>
              <a:ext cx="9914299" cy="2055197"/>
              <a:chOff x="800904" y="2595384"/>
              <a:chExt cx="9914299" cy="2055197"/>
            </a:xfrm>
          </p:grpSpPr>
          <p:cxnSp>
            <p:nvCxnSpPr>
              <p:cNvPr id="172" name="Straight Connector 171">
                <a:extLst>
                  <a:ext uri="{FF2B5EF4-FFF2-40B4-BE49-F238E27FC236}">
                    <a16:creationId xmlns:a16="http://schemas.microsoft.com/office/drawing/2014/main" id="{5416DD9D-DCC2-F6FF-4FB6-83B56CD7B66B}"/>
                  </a:ext>
                </a:extLst>
              </p:cNvPr>
              <p:cNvCxnSpPr>
                <a:cxnSpLocks/>
              </p:cNvCxnSpPr>
              <p:nvPr/>
            </p:nvCxnSpPr>
            <p:spPr>
              <a:xfrm>
                <a:off x="805983" y="2606684"/>
                <a:ext cx="0" cy="964084"/>
              </a:xfrm>
              <a:prstGeom prst="line">
                <a:avLst/>
              </a:prstGeom>
              <a:noFill/>
              <a:ln w="6350" cap="flat" cmpd="sng" algn="ctr">
                <a:solidFill>
                  <a:sysClr val="windowText" lastClr="000000"/>
                </a:solidFill>
                <a:prstDash val="dash"/>
                <a:miter lim="800000"/>
              </a:ln>
              <a:effectLst/>
            </p:spPr>
          </p:cxnSp>
          <p:cxnSp>
            <p:nvCxnSpPr>
              <p:cNvPr id="173" name="Straight Connector 172">
                <a:extLst>
                  <a:ext uri="{FF2B5EF4-FFF2-40B4-BE49-F238E27FC236}">
                    <a16:creationId xmlns:a16="http://schemas.microsoft.com/office/drawing/2014/main" id="{C7D7870F-24F3-9FC7-AD7B-0103C3A02162}"/>
                  </a:ext>
                </a:extLst>
              </p:cNvPr>
              <p:cNvCxnSpPr>
                <a:cxnSpLocks/>
              </p:cNvCxnSpPr>
              <p:nvPr/>
            </p:nvCxnSpPr>
            <p:spPr>
              <a:xfrm>
                <a:off x="1113958" y="2595384"/>
                <a:ext cx="9528175" cy="975384"/>
              </a:xfrm>
              <a:prstGeom prst="line">
                <a:avLst/>
              </a:prstGeom>
              <a:noFill/>
              <a:ln w="6350" cap="flat" cmpd="sng" algn="ctr">
                <a:solidFill>
                  <a:sysClr val="windowText" lastClr="000000"/>
                </a:solidFill>
                <a:prstDash val="dash"/>
                <a:miter lim="800000"/>
              </a:ln>
              <a:effectLst/>
            </p:spPr>
          </p:cxnSp>
          <p:sp>
            <p:nvSpPr>
              <p:cNvPr id="174" name="Rounded Rectangle 3">
                <a:extLst>
                  <a:ext uri="{FF2B5EF4-FFF2-40B4-BE49-F238E27FC236}">
                    <a16:creationId xmlns:a16="http://schemas.microsoft.com/office/drawing/2014/main" id="{A4388169-755C-1036-5B7A-C996F0579AF3}"/>
                  </a:ext>
                </a:extLst>
              </p:cNvPr>
              <p:cNvSpPr/>
              <p:nvPr/>
            </p:nvSpPr>
            <p:spPr>
              <a:xfrm>
                <a:off x="800904" y="3595419"/>
                <a:ext cx="1021799" cy="152400"/>
              </a:xfrm>
              <a:prstGeom prst="roundRect">
                <a:avLst/>
              </a:prstGeom>
              <a:solidFill>
                <a:srgbClr val="FFC000"/>
              </a:solidFill>
              <a:ln w="12700" cap="flat" cmpd="sng" algn="ctr">
                <a:solidFill>
                  <a:srgbClr val="4472C4">
                    <a:shade val="50000"/>
                  </a:srgbClr>
                </a:solidFill>
                <a:prstDash val="solid"/>
                <a:miter lim="800000"/>
              </a:ln>
              <a:effectLst/>
            </p:spPr>
            <p:txBody>
              <a:bodyPr rtlCol="0" anchor="ctr"/>
              <a:lstStyle/>
              <a:p>
                <a:pPr algn="ctr" fontAlgn="auto">
                  <a:spcBef>
                    <a:spcPts val="0"/>
                  </a:spcBef>
                  <a:spcAft>
                    <a:spcPts val="0"/>
                  </a:spcAft>
                  <a:defRPr/>
                </a:pPr>
                <a:r>
                  <a:rPr lang="en-GB" sz="1100" kern="0" dirty="0">
                    <a:latin typeface="Calibri" panose="020F0502020204030204"/>
                  </a:rPr>
                  <a:t>Synch Pattern</a:t>
                </a:r>
              </a:p>
            </p:txBody>
          </p:sp>
          <p:sp>
            <p:nvSpPr>
              <p:cNvPr id="175" name="Rounded Rectangle 4">
                <a:extLst>
                  <a:ext uri="{FF2B5EF4-FFF2-40B4-BE49-F238E27FC236}">
                    <a16:creationId xmlns:a16="http://schemas.microsoft.com/office/drawing/2014/main" id="{02BB0CCA-7495-68D3-E464-E0C0480A7D11}"/>
                  </a:ext>
                </a:extLst>
              </p:cNvPr>
              <p:cNvSpPr/>
              <p:nvPr/>
            </p:nvSpPr>
            <p:spPr>
              <a:xfrm>
                <a:off x="3301060" y="3595417"/>
                <a:ext cx="7404574" cy="175085"/>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fontAlgn="auto">
                  <a:spcBef>
                    <a:spcPts val="0"/>
                  </a:spcBef>
                  <a:spcAft>
                    <a:spcPts val="0"/>
                  </a:spcAft>
                  <a:defRPr/>
                </a:pPr>
                <a:r>
                  <a:rPr lang="en-GB" sz="1100" kern="0" dirty="0">
                    <a:latin typeface="Calibri" panose="020F0502020204030204"/>
                  </a:rPr>
                  <a:t>Other Subframes (ITOW, WN)</a:t>
                </a:r>
              </a:p>
            </p:txBody>
          </p:sp>
          <p:sp>
            <p:nvSpPr>
              <p:cNvPr id="176" name="Left Brace 175">
                <a:extLst>
                  <a:ext uri="{FF2B5EF4-FFF2-40B4-BE49-F238E27FC236}">
                    <a16:creationId xmlns:a16="http://schemas.microsoft.com/office/drawing/2014/main" id="{3A0CA849-67E7-422F-934F-07EBA4B26521}"/>
                  </a:ext>
                </a:extLst>
              </p:cNvPr>
              <p:cNvSpPr/>
              <p:nvPr/>
            </p:nvSpPr>
            <p:spPr>
              <a:xfrm rot="16200000">
                <a:off x="5593591" y="-794700"/>
                <a:ext cx="334005" cy="9909219"/>
              </a:xfrm>
              <a:prstGeom prst="leftBrace">
                <a:avLst>
                  <a:gd name="adj1" fmla="val 8333"/>
                  <a:gd name="adj2" fmla="val 49949"/>
                </a:avLst>
              </a:prstGeom>
              <a:noFill/>
              <a:ln w="6350" cap="flat" cmpd="sng" algn="ctr">
                <a:solidFill>
                  <a:srgbClr val="4472C4"/>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77" name="TextBox 176">
                <a:extLst>
                  <a:ext uri="{FF2B5EF4-FFF2-40B4-BE49-F238E27FC236}">
                    <a16:creationId xmlns:a16="http://schemas.microsoft.com/office/drawing/2014/main" id="{EC12662E-C7CC-80BB-A3BD-A25630DCEEF3}"/>
                  </a:ext>
                </a:extLst>
              </p:cNvPr>
              <p:cNvSpPr txBox="1"/>
              <p:nvPr/>
            </p:nvSpPr>
            <p:spPr>
              <a:xfrm>
                <a:off x="5165708" y="4388971"/>
                <a:ext cx="1423788"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1 Frame = 12 seconds</a:t>
                </a:r>
                <a:endParaRPr lang="en-GB" sz="1100" kern="0" dirty="0">
                  <a:latin typeface="Calibri" panose="020F0502020204030204"/>
                </a:endParaRPr>
              </a:p>
            </p:txBody>
          </p:sp>
          <p:sp>
            <p:nvSpPr>
              <p:cNvPr id="178" name="Rectangle 177">
                <a:extLst>
                  <a:ext uri="{FF2B5EF4-FFF2-40B4-BE49-F238E27FC236}">
                    <a16:creationId xmlns:a16="http://schemas.microsoft.com/office/drawing/2014/main" id="{8D549ABA-5194-07D3-26D1-28717842613A}"/>
                  </a:ext>
                </a:extLst>
              </p:cNvPr>
              <p:cNvSpPr/>
              <p:nvPr/>
            </p:nvSpPr>
            <p:spPr>
              <a:xfrm>
                <a:off x="817083"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79" name="Rectangle 178">
                <a:extLst>
                  <a:ext uri="{FF2B5EF4-FFF2-40B4-BE49-F238E27FC236}">
                    <a16:creationId xmlns:a16="http://schemas.microsoft.com/office/drawing/2014/main" id="{B7239CC6-6604-AEB6-FDD7-13654E729399}"/>
                  </a:ext>
                </a:extLst>
              </p:cNvPr>
              <p:cNvSpPr/>
              <p:nvPr/>
            </p:nvSpPr>
            <p:spPr>
              <a:xfrm>
                <a:off x="992517"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0" name="Rectangle 179">
                <a:extLst>
                  <a:ext uri="{FF2B5EF4-FFF2-40B4-BE49-F238E27FC236}">
                    <a16:creationId xmlns:a16="http://schemas.microsoft.com/office/drawing/2014/main" id="{0EADFCC8-D9E3-DDE2-4CB5-F6AF9C694B53}"/>
                  </a:ext>
                </a:extLst>
              </p:cNvPr>
              <p:cNvSpPr/>
              <p:nvPr/>
            </p:nvSpPr>
            <p:spPr>
              <a:xfrm>
                <a:off x="1167951"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1" name="Rectangle 180">
                <a:extLst>
                  <a:ext uri="{FF2B5EF4-FFF2-40B4-BE49-F238E27FC236}">
                    <a16:creationId xmlns:a16="http://schemas.microsoft.com/office/drawing/2014/main" id="{C0271F17-D2AD-BB63-4F72-9AE6F0E5556D}"/>
                  </a:ext>
                </a:extLst>
              </p:cNvPr>
              <p:cNvSpPr/>
              <p:nvPr/>
            </p:nvSpPr>
            <p:spPr>
              <a:xfrm>
                <a:off x="1347635"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2" name="Rectangle 181">
                <a:extLst>
                  <a:ext uri="{FF2B5EF4-FFF2-40B4-BE49-F238E27FC236}">
                    <a16:creationId xmlns:a16="http://schemas.microsoft.com/office/drawing/2014/main" id="{4DFB1C1E-6DED-79E7-09C6-C31D824459C3}"/>
                  </a:ext>
                </a:extLst>
              </p:cNvPr>
              <p:cNvSpPr/>
              <p:nvPr/>
            </p:nvSpPr>
            <p:spPr>
              <a:xfrm>
                <a:off x="9997160"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3" name="Rectangle 182">
                <a:extLst>
                  <a:ext uri="{FF2B5EF4-FFF2-40B4-BE49-F238E27FC236}">
                    <a16:creationId xmlns:a16="http://schemas.microsoft.com/office/drawing/2014/main" id="{BB24D526-7930-86EB-1324-6204A444CB40}"/>
                  </a:ext>
                </a:extLst>
              </p:cNvPr>
              <p:cNvSpPr/>
              <p:nvPr/>
            </p:nvSpPr>
            <p:spPr>
              <a:xfrm>
                <a:off x="10172594"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4" name="Rectangle 183">
                <a:extLst>
                  <a:ext uri="{FF2B5EF4-FFF2-40B4-BE49-F238E27FC236}">
                    <a16:creationId xmlns:a16="http://schemas.microsoft.com/office/drawing/2014/main" id="{1EAFA84B-7D5E-9A43-D29A-35930B5B2FF2}"/>
                  </a:ext>
                </a:extLst>
              </p:cNvPr>
              <p:cNvSpPr/>
              <p:nvPr/>
            </p:nvSpPr>
            <p:spPr>
              <a:xfrm>
                <a:off x="10348028"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5" name="Rectangle 184">
                <a:extLst>
                  <a:ext uri="{FF2B5EF4-FFF2-40B4-BE49-F238E27FC236}">
                    <a16:creationId xmlns:a16="http://schemas.microsoft.com/office/drawing/2014/main" id="{BE93893D-D6E5-0D6B-049C-7AE0A2604D08}"/>
                  </a:ext>
                </a:extLst>
              </p:cNvPr>
              <p:cNvSpPr/>
              <p:nvPr/>
            </p:nvSpPr>
            <p:spPr>
              <a:xfrm>
                <a:off x="10527712"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6" name="TextBox 185">
                <a:extLst>
                  <a:ext uri="{FF2B5EF4-FFF2-40B4-BE49-F238E27FC236}">
                    <a16:creationId xmlns:a16="http://schemas.microsoft.com/office/drawing/2014/main" id="{4CC6E832-D0D7-B3FB-6855-FF30F21CCFC3}"/>
                  </a:ext>
                </a:extLst>
              </p:cNvPr>
              <p:cNvSpPr txBox="1"/>
              <p:nvPr/>
            </p:nvSpPr>
            <p:spPr>
              <a:xfrm>
                <a:off x="4425079" y="3813732"/>
                <a:ext cx="2047355" cy="261610"/>
              </a:xfrm>
              <a:prstGeom prst="rect">
                <a:avLst/>
              </a:prstGeom>
              <a:noFill/>
            </p:spPr>
            <p:txBody>
              <a:bodyPr wrap="none" rtlCol="0">
                <a:spAutoFit/>
              </a:bodyPr>
              <a:lstStyle/>
              <a:p>
                <a:pPr fontAlgn="auto">
                  <a:spcBef>
                    <a:spcPts val="0"/>
                  </a:spcBef>
                  <a:spcAft>
                    <a:spcPts val="0"/>
                  </a:spcAft>
                  <a:defRPr/>
                </a:pPr>
                <a:r>
                  <a:rPr lang="en-US" sz="1100" kern="0" dirty="0">
                    <a:latin typeface="Calibri" panose="020F0502020204030204"/>
                  </a:rPr>
                  <a:t>….. 6000 symbols of the frame …</a:t>
                </a:r>
                <a:endParaRPr lang="en-GB" sz="1100" kern="0" dirty="0">
                  <a:latin typeface="Calibri" panose="020F0502020204030204"/>
                </a:endParaRPr>
              </a:p>
            </p:txBody>
          </p:sp>
          <p:sp>
            <p:nvSpPr>
              <p:cNvPr id="187" name="Rectangle 186">
                <a:extLst>
                  <a:ext uri="{FF2B5EF4-FFF2-40B4-BE49-F238E27FC236}">
                    <a16:creationId xmlns:a16="http://schemas.microsoft.com/office/drawing/2014/main" id="{445CE3C9-D27A-B7E3-1DF7-6799957425BB}"/>
                  </a:ext>
                </a:extLst>
              </p:cNvPr>
              <p:cNvSpPr/>
              <p:nvPr/>
            </p:nvSpPr>
            <p:spPr>
              <a:xfrm>
                <a:off x="1526670"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8" name="Rectangle 187">
                <a:extLst>
                  <a:ext uri="{FF2B5EF4-FFF2-40B4-BE49-F238E27FC236}">
                    <a16:creationId xmlns:a16="http://schemas.microsoft.com/office/drawing/2014/main" id="{A9826581-8CAD-1795-2168-EAB238ECA379}"/>
                  </a:ext>
                </a:extLst>
              </p:cNvPr>
              <p:cNvSpPr/>
              <p:nvPr/>
            </p:nvSpPr>
            <p:spPr>
              <a:xfrm>
                <a:off x="1702104"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89" name="Rectangle 188">
                <a:extLst>
                  <a:ext uri="{FF2B5EF4-FFF2-40B4-BE49-F238E27FC236}">
                    <a16:creationId xmlns:a16="http://schemas.microsoft.com/office/drawing/2014/main" id="{F3F8528F-1E54-B251-BADA-B2B2B0BE5867}"/>
                  </a:ext>
                </a:extLst>
              </p:cNvPr>
              <p:cNvSpPr/>
              <p:nvPr/>
            </p:nvSpPr>
            <p:spPr>
              <a:xfrm>
                <a:off x="1877538"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0" name="Rectangle 189">
                <a:extLst>
                  <a:ext uri="{FF2B5EF4-FFF2-40B4-BE49-F238E27FC236}">
                    <a16:creationId xmlns:a16="http://schemas.microsoft.com/office/drawing/2014/main" id="{88A8148F-62E2-975B-75AC-A29FF4024450}"/>
                  </a:ext>
                </a:extLst>
              </p:cNvPr>
              <p:cNvSpPr/>
              <p:nvPr/>
            </p:nvSpPr>
            <p:spPr>
              <a:xfrm>
                <a:off x="2057222"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1" name="Rectangle 190">
                <a:extLst>
                  <a:ext uri="{FF2B5EF4-FFF2-40B4-BE49-F238E27FC236}">
                    <a16:creationId xmlns:a16="http://schemas.microsoft.com/office/drawing/2014/main" id="{CDF23DEA-21D3-D315-78E0-C18A8A164985}"/>
                  </a:ext>
                </a:extLst>
              </p:cNvPr>
              <p:cNvSpPr/>
              <p:nvPr/>
            </p:nvSpPr>
            <p:spPr>
              <a:xfrm>
                <a:off x="2236630"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2" name="Rectangle 191">
                <a:extLst>
                  <a:ext uri="{FF2B5EF4-FFF2-40B4-BE49-F238E27FC236}">
                    <a16:creationId xmlns:a16="http://schemas.microsoft.com/office/drawing/2014/main" id="{17D3B958-F762-A7FC-E406-2AB9D36E6F7F}"/>
                  </a:ext>
                </a:extLst>
              </p:cNvPr>
              <p:cNvSpPr/>
              <p:nvPr/>
            </p:nvSpPr>
            <p:spPr>
              <a:xfrm>
                <a:off x="2412064"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3" name="Rectangle 192">
                <a:extLst>
                  <a:ext uri="{FF2B5EF4-FFF2-40B4-BE49-F238E27FC236}">
                    <a16:creationId xmlns:a16="http://schemas.microsoft.com/office/drawing/2014/main" id="{CC59AD6C-744D-C49A-7D0C-9BD4A1B96A43}"/>
                  </a:ext>
                </a:extLst>
              </p:cNvPr>
              <p:cNvSpPr/>
              <p:nvPr/>
            </p:nvSpPr>
            <p:spPr>
              <a:xfrm>
                <a:off x="2587498"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4" name="Rectangle 193">
                <a:extLst>
                  <a:ext uri="{FF2B5EF4-FFF2-40B4-BE49-F238E27FC236}">
                    <a16:creationId xmlns:a16="http://schemas.microsoft.com/office/drawing/2014/main" id="{F0CCDF8B-CBC6-4EB0-EE99-67C0F98E3967}"/>
                  </a:ext>
                </a:extLst>
              </p:cNvPr>
              <p:cNvSpPr/>
              <p:nvPr/>
            </p:nvSpPr>
            <p:spPr>
              <a:xfrm>
                <a:off x="2767182"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5" name="Rectangle 194">
                <a:extLst>
                  <a:ext uri="{FF2B5EF4-FFF2-40B4-BE49-F238E27FC236}">
                    <a16:creationId xmlns:a16="http://schemas.microsoft.com/office/drawing/2014/main" id="{AE437234-3FD4-0522-68FE-F05952B8C88D}"/>
                  </a:ext>
                </a:extLst>
              </p:cNvPr>
              <p:cNvSpPr/>
              <p:nvPr/>
            </p:nvSpPr>
            <p:spPr>
              <a:xfrm>
                <a:off x="2950192"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6" name="Rectangle 195">
                <a:extLst>
                  <a:ext uri="{FF2B5EF4-FFF2-40B4-BE49-F238E27FC236}">
                    <a16:creationId xmlns:a16="http://schemas.microsoft.com/office/drawing/2014/main" id="{FF20679C-1F04-AD53-BD3F-9EAE60C0FE34}"/>
                  </a:ext>
                </a:extLst>
              </p:cNvPr>
              <p:cNvSpPr/>
              <p:nvPr/>
            </p:nvSpPr>
            <p:spPr>
              <a:xfrm>
                <a:off x="3125626"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7" name="Rectangle 196">
                <a:extLst>
                  <a:ext uri="{FF2B5EF4-FFF2-40B4-BE49-F238E27FC236}">
                    <a16:creationId xmlns:a16="http://schemas.microsoft.com/office/drawing/2014/main" id="{F01DD398-068F-1358-690C-037EE88A23EF}"/>
                  </a:ext>
                </a:extLst>
              </p:cNvPr>
              <p:cNvSpPr/>
              <p:nvPr/>
            </p:nvSpPr>
            <p:spPr>
              <a:xfrm>
                <a:off x="3301060"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8" name="Rectangle 197">
                <a:extLst>
                  <a:ext uri="{FF2B5EF4-FFF2-40B4-BE49-F238E27FC236}">
                    <a16:creationId xmlns:a16="http://schemas.microsoft.com/office/drawing/2014/main" id="{98FAA48D-CDE2-1145-67C3-7092BCC08C3A}"/>
                  </a:ext>
                </a:extLst>
              </p:cNvPr>
              <p:cNvSpPr/>
              <p:nvPr/>
            </p:nvSpPr>
            <p:spPr>
              <a:xfrm>
                <a:off x="3480744"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199" name="Rectangle 198">
                <a:extLst>
                  <a:ext uri="{FF2B5EF4-FFF2-40B4-BE49-F238E27FC236}">
                    <a16:creationId xmlns:a16="http://schemas.microsoft.com/office/drawing/2014/main" id="{C8D5001D-4D2B-4B72-8B53-8F77C26AB7BB}"/>
                  </a:ext>
                </a:extLst>
              </p:cNvPr>
              <p:cNvSpPr/>
              <p:nvPr/>
            </p:nvSpPr>
            <p:spPr>
              <a:xfrm>
                <a:off x="9288124"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0" name="Rectangle 199">
                <a:extLst>
                  <a:ext uri="{FF2B5EF4-FFF2-40B4-BE49-F238E27FC236}">
                    <a16:creationId xmlns:a16="http://schemas.microsoft.com/office/drawing/2014/main" id="{D81A799C-90BD-6989-C59B-D6F420EC8129}"/>
                  </a:ext>
                </a:extLst>
              </p:cNvPr>
              <p:cNvSpPr/>
              <p:nvPr/>
            </p:nvSpPr>
            <p:spPr>
              <a:xfrm>
                <a:off x="9463558"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1" name="Rectangle 200">
                <a:extLst>
                  <a:ext uri="{FF2B5EF4-FFF2-40B4-BE49-F238E27FC236}">
                    <a16:creationId xmlns:a16="http://schemas.microsoft.com/office/drawing/2014/main" id="{07B70955-7156-3155-6726-467F8F0339B8}"/>
                  </a:ext>
                </a:extLst>
              </p:cNvPr>
              <p:cNvSpPr/>
              <p:nvPr/>
            </p:nvSpPr>
            <p:spPr>
              <a:xfrm>
                <a:off x="9638992"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2" name="Rectangle 201">
                <a:extLst>
                  <a:ext uri="{FF2B5EF4-FFF2-40B4-BE49-F238E27FC236}">
                    <a16:creationId xmlns:a16="http://schemas.microsoft.com/office/drawing/2014/main" id="{08547D9C-3450-5999-C903-4FD82895A32A}"/>
                  </a:ext>
                </a:extLst>
              </p:cNvPr>
              <p:cNvSpPr/>
              <p:nvPr/>
            </p:nvSpPr>
            <p:spPr>
              <a:xfrm>
                <a:off x="9818676" y="3872182"/>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3" name="Rectangle 202">
                <a:extLst>
                  <a:ext uri="{FF2B5EF4-FFF2-40B4-BE49-F238E27FC236}">
                    <a16:creationId xmlns:a16="http://schemas.microsoft.com/office/drawing/2014/main" id="{18DF0D73-0838-7CB7-1692-7800B71FB7B6}"/>
                  </a:ext>
                </a:extLst>
              </p:cNvPr>
              <p:cNvSpPr/>
              <p:nvPr/>
            </p:nvSpPr>
            <p:spPr>
              <a:xfrm>
                <a:off x="8578163"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4" name="Rectangle 203">
                <a:extLst>
                  <a:ext uri="{FF2B5EF4-FFF2-40B4-BE49-F238E27FC236}">
                    <a16:creationId xmlns:a16="http://schemas.microsoft.com/office/drawing/2014/main" id="{2F12AABF-661C-0A63-252B-516CF9CFF97E}"/>
                  </a:ext>
                </a:extLst>
              </p:cNvPr>
              <p:cNvSpPr/>
              <p:nvPr/>
            </p:nvSpPr>
            <p:spPr>
              <a:xfrm>
                <a:off x="8753597"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5" name="Rectangle 204">
                <a:extLst>
                  <a:ext uri="{FF2B5EF4-FFF2-40B4-BE49-F238E27FC236}">
                    <a16:creationId xmlns:a16="http://schemas.microsoft.com/office/drawing/2014/main" id="{80A847F0-FF27-2BA5-2287-5845C318B539}"/>
                  </a:ext>
                </a:extLst>
              </p:cNvPr>
              <p:cNvSpPr/>
              <p:nvPr/>
            </p:nvSpPr>
            <p:spPr>
              <a:xfrm>
                <a:off x="8929031"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6" name="Rectangle 205">
                <a:extLst>
                  <a:ext uri="{FF2B5EF4-FFF2-40B4-BE49-F238E27FC236}">
                    <a16:creationId xmlns:a16="http://schemas.microsoft.com/office/drawing/2014/main" id="{EAC3F0AC-CBA3-D0E1-0C3C-E7DE9E3EBF8E}"/>
                  </a:ext>
                </a:extLst>
              </p:cNvPr>
              <p:cNvSpPr/>
              <p:nvPr/>
            </p:nvSpPr>
            <p:spPr>
              <a:xfrm>
                <a:off x="9108715"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7" name="Rectangle 206">
                <a:extLst>
                  <a:ext uri="{FF2B5EF4-FFF2-40B4-BE49-F238E27FC236}">
                    <a16:creationId xmlns:a16="http://schemas.microsoft.com/office/drawing/2014/main" id="{17608034-6C2D-BBFE-DDF9-2DD78BB7FBCA}"/>
                  </a:ext>
                </a:extLst>
              </p:cNvPr>
              <p:cNvSpPr/>
              <p:nvPr/>
            </p:nvSpPr>
            <p:spPr>
              <a:xfrm>
                <a:off x="7872177"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8" name="Rectangle 207">
                <a:extLst>
                  <a:ext uri="{FF2B5EF4-FFF2-40B4-BE49-F238E27FC236}">
                    <a16:creationId xmlns:a16="http://schemas.microsoft.com/office/drawing/2014/main" id="{8AA05DCE-1822-81D4-9AC5-90736091C9DF}"/>
                  </a:ext>
                </a:extLst>
              </p:cNvPr>
              <p:cNvSpPr/>
              <p:nvPr/>
            </p:nvSpPr>
            <p:spPr>
              <a:xfrm>
                <a:off x="8047611"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09" name="Rectangle 208">
                <a:extLst>
                  <a:ext uri="{FF2B5EF4-FFF2-40B4-BE49-F238E27FC236}">
                    <a16:creationId xmlns:a16="http://schemas.microsoft.com/office/drawing/2014/main" id="{0C50A549-DE7A-B284-B996-0E4CBA2B5ED9}"/>
                  </a:ext>
                </a:extLst>
              </p:cNvPr>
              <p:cNvSpPr/>
              <p:nvPr/>
            </p:nvSpPr>
            <p:spPr>
              <a:xfrm>
                <a:off x="8223045"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10" name="Rectangle 209">
                <a:extLst>
                  <a:ext uri="{FF2B5EF4-FFF2-40B4-BE49-F238E27FC236}">
                    <a16:creationId xmlns:a16="http://schemas.microsoft.com/office/drawing/2014/main" id="{42E8089E-E1FD-1177-54BE-312F32A49276}"/>
                  </a:ext>
                </a:extLst>
              </p:cNvPr>
              <p:cNvSpPr/>
              <p:nvPr/>
            </p:nvSpPr>
            <p:spPr>
              <a:xfrm>
                <a:off x="8402729"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11" name="Rectangle 210">
                <a:extLst>
                  <a:ext uri="{FF2B5EF4-FFF2-40B4-BE49-F238E27FC236}">
                    <a16:creationId xmlns:a16="http://schemas.microsoft.com/office/drawing/2014/main" id="{24D65978-84D6-40BB-9ACD-15714A32D29B}"/>
                  </a:ext>
                </a:extLst>
              </p:cNvPr>
              <p:cNvSpPr/>
              <p:nvPr/>
            </p:nvSpPr>
            <p:spPr>
              <a:xfrm>
                <a:off x="7168041"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12" name="Rectangle 211">
                <a:extLst>
                  <a:ext uri="{FF2B5EF4-FFF2-40B4-BE49-F238E27FC236}">
                    <a16:creationId xmlns:a16="http://schemas.microsoft.com/office/drawing/2014/main" id="{2BBDD469-6BBC-3AA0-1604-8BC9C1BF87F7}"/>
                  </a:ext>
                </a:extLst>
              </p:cNvPr>
              <p:cNvSpPr/>
              <p:nvPr/>
            </p:nvSpPr>
            <p:spPr>
              <a:xfrm>
                <a:off x="7343475"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13" name="Rectangle 212">
                <a:extLst>
                  <a:ext uri="{FF2B5EF4-FFF2-40B4-BE49-F238E27FC236}">
                    <a16:creationId xmlns:a16="http://schemas.microsoft.com/office/drawing/2014/main" id="{39370028-0BA1-F3B1-2A0A-E6096D4FC0A5}"/>
                  </a:ext>
                </a:extLst>
              </p:cNvPr>
              <p:cNvSpPr/>
              <p:nvPr/>
            </p:nvSpPr>
            <p:spPr>
              <a:xfrm>
                <a:off x="7518909"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sp>
            <p:nvSpPr>
              <p:cNvPr id="214" name="Rectangle 213">
                <a:extLst>
                  <a:ext uri="{FF2B5EF4-FFF2-40B4-BE49-F238E27FC236}">
                    <a16:creationId xmlns:a16="http://schemas.microsoft.com/office/drawing/2014/main" id="{C9B21C2E-7659-005B-6479-54CD6AC61826}"/>
                  </a:ext>
                </a:extLst>
              </p:cNvPr>
              <p:cNvSpPr/>
              <p:nvPr/>
            </p:nvSpPr>
            <p:spPr>
              <a:xfrm>
                <a:off x="7698593" y="3870833"/>
                <a:ext cx="177284" cy="115036"/>
              </a:xfrm>
              <a:prstGeom prst="rect">
                <a:avLst/>
              </a:prstGeom>
              <a:no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lang="en-GB" kern="0">
                  <a:latin typeface="Calibri" panose="020F0502020204030204"/>
                </a:endParaRPr>
              </a:p>
            </p:txBody>
          </p:sp>
        </p:grpSp>
        <p:sp>
          <p:nvSpPr>
            <p:cNvPr id="116" name="Rounded Rectangle 3">
              <a:extLst>
                <a:ext uri="{FF2B5EF4-FFF2-40B4-BE49-F238E27FC236}">
                  <a16:creationId xmlns:a16="http://schemas.microsoft.com/office/drawing/2014/main" id="{860A6335-CD70-CCDC-4FCD-11D9FC8109DF}"/>
                </a:ext>
              </a:extLst>
            </p:cNvPr>
            <p:cNvSpPr/>
            <p:nvPr/>
          </p:nvSpPr>
          <p:spPr>
            <a:xfrm>
              <a:off x="1954148" y="3607280"/>
              <a:ext cx="1467263" cy="159006"/>
            </a:xfrm>
            <a:prstGeom prst="roundRect">
              <a:avLst/>
            </a:prstGeom>
            <a:solidFill>
              <a:srgbClr val="00B050"/>
            </a:solidFill>
            <a:ln w="12700" cap="flat" cmpd="sng" algn="ctr">
              <a:solidFill>
                <a:srgbClr val="4472C4">
                  <a:shade val="50000"/>
                </a:srgbClr>
              </a:solidFill>
              <a:prstDash val="solid"/>
              <a:miter lim="800000"/>
            </a:ln>
            <a:effectLst/>
          </p:spPr>
          <p:txBody>
            <a:bodyPr rtlCol="0" anchor="ctr"/>
            <a:lstStyle/>
            <a:p>
              <a:pPr algn="ctr" fontAlgn="auto">
                <a:spcBef>
                  <a:spcPts val="0"/>
                </a:spcBef>
                <a:spcAft>
                  <a:spcPts val="0"/>
                </a:spcAft>
                <a:defRPr/>
              </a:pPr>
              <a:r>
                <a:rPr lang="en-GB" sz="1100" kern="0" dirty="0">
                  <a:latin typeface="Calibri" panose="020F0502020204030204"/>
                </a:rPr>
                <a:t>Subframe1 (FID+TOI)</a:t>
              </a:r>
            </a:p>
          </p:txBody>
        </p:sp>
      </p:grpSp>
    </p:spTree>
    <p:extLst>
      <p:ext uri="{BB962C8B-B14F-4D97-AF65-F5344CB8AC3E}">
        <p14:creationId xmlns:p14="http://schemas.microsoft.com/office/powerpoint/2010/main" val="115596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63C3E-31B5-4DB9-9A02-C00B93A3A9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brightnessContrast bright="-29000"/>
                    </a14:imgEffect>
                  </a14:imgLayer>
                </a14:imgProps>
              </a:ext>
            </a:extLst>
          </a:blip>
          <a:stretch>
            <a:fillRect/>
          </a:stretch>
        </p:blipFill>
        <p:spPr>
          <a:xfrm>
            <a:off x="33338" y="0"/>
            <a:ext cx="12192000" cy="6858000"/>
          </a:xfrm>
          <a:prstGeom prst="rect">
            <a:avLst/>
          </a:prstGeom>
        </p:spPr>
      </p:pic>
      <p:sp>
        <p:nvSpPr>
          <p:cNvPr id="6" name="Title 3"/>
          <p:cNvSpPr>
            <a:spLocks noGrp="1"/>
          </p:cNvSpPr>
          <p:nvPr>
            <p:ph type="title"/>
          </p:nvPr>
        </p:nvSpPr>
        <p:spPr>
          <a:xfrm>
            <a:off x="33338" y="5155396"/>
            <a:ext cx="10108800" cy="2308324"/>
          </a:xfrm>
        </p:spPr>
        <p:txBody>
          <a:bodyPr/>
          <a:lstStyle/>
          <a:p>
            <a:r>
              <a:rPr lang="en-GB" sz="2400" dirty="0"/>
              <a:t>Contacts:</a:t>
            </a:r>
            <a:br>
              <a:rPr lang="en-GB" sz="2400" dirty="0"/>
            </a:br>
            <a:r>
              <a:rPr lang="en-GB" sz="2400" dirty="0">
                <a:hlinkClick r:id="rId4"/>
              </a:rPr>
              <a:t>Pietro.Giordano@esa.int </a:t>
            </a:r>
            <a:br>
              <a:rPr lang="en-GB" sz="2400" dirty="0"/>
            </a:br>
            <a:r>
              <a:rPr lang="en-GB" sz="2400" dirty="0">
                <a:hlinkClick r:id="rId5"/>
              </a:rPr>
              <a:t>cheryl.j.gramling@nasa.gov</a:t>
            </a:r>
            <a:br>
              <a:rPr lang="en-GB" sz="2400" dirty="0"/>
            </a:br>
            <a:br>
              <a:rPr lang="en-GB" sz="2400" dirty="0"/>
            </a:br>
            <a:br>
              <a:rPr lang="en-GB" sz="2400" dirty="0"/>
            </a:br>
            <a:endParaRPr lang="en-GB" sz="2400" dirty="0"/>
          </a:p>
        </p:txBody>
      </p:sp>
      <p:sp>
        <p:nvSpPr>
          <p:cNvPr id="7" name="TextBox 6"/>
          <p:cNvSpPr txBox="1"/>
          <p:nvPr/>
        </p:nvSpPr>
        <p:spPr>
          <a:xfrm>
            <a:off x="2668716" y="4076900"/>
            <a:ext cx="41162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srgbClr val="FEFFFF"/>
                </a:solidFill>
                <a:effectLst/>
                <a:uLnTx/>
                <a:uFillTx/>
                <a:latin typeface="Verdana" pitchFamily="34" charset="0"/>
                <a:ea typeface="+mn-ea"/>
                <a:cs typeface="+mn-cs"/>
              </a:rPr>
              <a:t>Thank you !!</a:t>
            </a:r>
          </a:p>
        </p:txBody>
      </p:sp>
      <p:pic>
        <p:nvPicPr>
          <p:cNvPr id="2" name="Picture 2">
            <a:extLst>
              <a:ext uri="{FF2B5EF4-FFF2-40B4-BE49-F238E27FC236}">
                <a16:creationId xmlns:a16="http://schemas.microsoft.com/office/drawing/2014/main" id="{F31A4A82-A717-8502-6A12-F162599A0C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103" y="114717"/>
            <a:ext cx="3995281" cy="1997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C19756A-8457-EF12-9B21-2A22AD4FCE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9909" y="-105533"/>
            <a:ext cx="3883942"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56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p:txBody>
          <a:bodyPr/>
          <a:lstStyle/>
          <a:p>
            <a:r>
              <a:rPr lang="en-GB" dirty="0"/>
              <a:t>Lunar Augmented Navigation Service</a:t>
            </a:r>
          </a:p>
        </p:txBody>
      </p:sp>
      <p:sp>
        <p:nvSpPr>
          <p:cNvPr id="8" name="Content Placeholder 4">
            <a:extLst>
              <a:ext uri="{FF2B5EF4-FFF2-40B4-BE49-F238E27FC236}">
                <a16:creationId xmlns:a16="http://schemas.microsoft.com/office/drawing/2014/main" id="{FCBFB426-B7B5-E519-879F-70E4C587FD43}"/>
              </a:ext>
            </a:extLst>
          </p:cNvPr>
          <p:cNvSpPr txBox="1">
            <a:spLocks/>
          </p:cNvSpPr>
          <p:nvPr/>
        </p:nvSpPr>
        <p:spPr bwMode="auto">
          <a:xfrm>
            <a:off x="216000" y="873458"/>
            <a:ext cx="6043033" cy="150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800" b="1" dirty="0">
                <a:solidFill>
                  <a:srgbClr val="FFC000"/>
                </a:solidFill>
                <a:effectLst/>
                <a:latin typeface="Times New Roman" panose="02020603050405020304" pitchFamily="18" charset="0"/>
                <a:ea typeface="Times New Roman" panose="02020603050405020304" pitchFamily="18" charset="0"/>
              </a:rPr>
              <a:t>LANS characteristics</a:t>
            </a:r>
            <a:r>
              <a:rPr lang="en-GB" sz="1800" dirty="0">
                <a:solidFill>
                  <a:schemeClr val="bg2"/>
                </a:solidFill>
                <a:effectLst/>
                <a:latin typeface="Times New Roman" panose="02020603050405020304" pitchFamily="18" charset="0"/>
                <a:ea typeface="Times New Roman" panose="02020603050405020304" pitchFamily="18" charset="0"/>
              </a:rPr>
              <a:t>:</a:t>
            </a:r>
          </a:p>
          <a:p>
            <a:pPr marL="285750" indent="-285750">
              <a:buFont typeface="Wingdings" panose="05000000000000000000" pitchFamily="2" charset="2"/>
              <a:buChar char="Ø"/>
            </a:pPr>
            <a:r>
              <a:rPr lang="en-GB" sz="1800" dirty="0">
                <a:solidFill>
                  <a:schemeClr val="bg1"/>
                </a:solidFill>
                <a:effectLst/>
                <a:latin typeface="Times New Roman" panose="02020603050405020304" pitchFamily="18" charset="0"/>
                <a:ea typeface="Times New Roman" panose="02020603050405020304" pitchFamily="18" charset="0"/>
              </a:rPr>
              <a:t>The concept is similar to GNSS (maximum reuse of GNSS techniques and technologies). </a:t>
            </a:r>
          </a:p>
          <a:p>
            <a:pPr marL="285750" indent="-285750">
              <a:buFont typeface="Wingdings" panose="05000000000000000000" pitchFamily="2" charset="2"/>
              <a:buChar char="Ø"/>
            </a:pPr>
            <a:r>
              <a:rPr lang="en-GB" sz="1800" dirty="0">
                <a:solidFill>
                  <a:schemeClr val="bg1"/>
                </a:solidFill>
                <a:effectLst/>
                <a:latin typeface="Times New Roman" panose="02020603050405020304" pitchFamily="18" charset="0"/>
                <a:ea typeface="Times New Roman" panose="02020603050405020304" pitchFamily="18" charset="0"/>
              </a:rPr>
              <a:t>This service is provided from multiple providers nodes to multiple users at the same time. </a:t>
            </a:r>
          </a:p>
          <a:p>
            <a:r>
              <a:rPr lang="en-GB" b="1" kern="0" dirty="0">
                <a:solidFill>
                  <a:srgbClr val="FFC000"/>
                </a:solidFill>
                <a:latin typeface="Times New Roman" panose="02020603050405020304" pitchFamily="18" charset="0"/>
              </a:rPr>
              <a:t>LANS Interoperability</a:t>
            </a:r>
            <a:r>
              <a:rPr lang="en-GB" b="1" kern="0" baseline="30000" dirty="0">
                <a:solidFill>
                  <a:srgbClr val="FFC000"/>
                </a:solidFill>
                <a:latin typeface="Times New Roman" panose="02020603050405020304" pitchFamily="18" charset="0"/>
              </a:rPr>
              <a:t>1</a:t>
            </a:r>
            <a:r>
              <a:rPr lang="en-GB" kern="0" dirty="0">
                <a:solidFill>
                  <a:schemeClr val="bg2"/>
                </a:solidFill>
                <a:latin typeface="Times New Roman" panose="02020603050405020304" pitchFamily="18" charset="0"/>
              </a:rPr>
              <a:t>: </a:t>
            </a:r>
            <a:r>
              <a:rPr lang="en-GB" kern="0" dirty="0">
                <a:solidFill>
                  <a:schemeClr val="bg1"/>
                </a:solidFill>
                <a:latin typeface="Times New Roman" panose="02020603050405020304" pitchFamily="18" charset="0"/>
              </a:rPr>
              <a:t>each service provider that claims to be </a:t>
            </a:r>
            <a:r>
              <a:rPr lang="en-GB" kern="0" dirty="0" err="1">
                <a:solidFill>
                  <a:schemeClr val="bg1"/>
                </a:solidFill>
                <a:latin typeface="Times New Roman" panose="02020603050405020304" pitchFamily="18" charset="0"/>
              </a:rPr>
              <a:t>LunaNet</a:t>
            </a:r>
            <a:r>
              <a:rPr lang="en-GB" kern="0" dirty="0">
                <a:solidFill>
                  <a:schemeClr val="bg1"/>
                </a:solidFill>
                <a:latin typeface="Times New Roman" panose="02020603050405020304" pitchFamily="18" charset="0"/>
              </a:rPr>
              <a:t> compliant (becoming a </a:t>
            </a:r>
            <a:r>
              <a:rPr lang="en-GB" kern="0" dirty="0" err="1">
                <a:solidFill>
                  <a:schemeClr val="bg1"/>
                </a:solidFill>
                <a:latin typeface="Times New Roman" panose="02020603050405020304" pitchFamily="18" charset="0"/>
              </a:rPr>
              <a:t>LunaNet</a:t>
            </a:r>
            <a:r>
              <a:rPr lang="en-GB" kern="0" dirty="0">
                <a:solidFill>
                  <a:schemeClr val="bg1"/>
                </a:solidFill>
                <a:latin typeface="Times New Roman" panose="02020603050405020304" pitchFamily="18" charset="0"/>
              </a:rPr>
              <a:t> Service Provider, LNSP) for the LANS service, must:</a:t>
            </a:r>
          </a:p>
          <a:p>
            <a:pPr marL="285750" indent="-285750">
              <a:buFont typeface="Wingdings" panose="05000000000000000000" pitchFamily="2" charset="2"/>
              <a:buChar char="Ø"/>
            </a:pPr>
            <a:r>
              <a:rPr lang="en-GB" kern="0" dirty="0">
                <a:solidFill>
                  <a:schemeClr val="bg1"/>
                </a:solidFill>
                <a:latin typeface="Times New Roman" panose="02020603050405020304" pitchFamily="18" charset="0"/>
              </a:rPr>
              <a:t>Be compliant to a common signal and message structure (Augmented Forward Signal, AFS).</a:t>
            </a:r>
          </a:p>
          <a:p>
            <a:pPr marL="285750" indent="-285750">
              <a:buFont typeface="Wingdings" panose="05000000000000000000" pitchFamily="2" charset="2"/>
              <a:buChar char="Ø"/>
            </a:pPr>
            <a:r>
              <a:rPr lang="en-GB" kern="0" dirty="0">
                <a:solidFill>
                  <a:schemeClr val="bg1"/>
                </a:solidFill>
                <a:latin typeface="Times New Roman" panose="02020603050405020304" pitchFamily="18" charset="0"/>
              </a:rPr>
              <a:t>Adopt a common lunar reference system (including reference frame) and lunar time system.</a:t>
            </a:r>
          </a:p>
          <a:p>
            <a:pPr marL="285750" indent="-285750">
              <a:buFont typeface="Wingdings" panose="05000000000000000000" pitchFamily="2" charset="2"/>
              <a:buChar char="Ø"/>
            </a:pPr>
            <a:r>
              <a:rPr lang="en-GB" kern="0" dirty="0">
                <a:solidFill>
                  <a:schemeClr val="bg1"/>
                </a:solidFill>
                <a:latin typeface="Times New Roman" panose="02020603050405020304" pitchFamily="18" charset="0"/>
              </a:rPr>
              <a:t>Be compliant to Signal In Space Error requirements.</a:t>
            </a:r>
          </a:p>
          <a:p>
            <a:endParaRPr lang="en-GB" kern="0" dirty="0">
              <a:solidFill>
                <a:schemeClr val="bg2"/>
              </a:solidFill>
            </a:endParaRPr>
          </a:p>
        </p:txBody>
      </p:sp>
      <p:pic>
        <p:nvPicPr>
          <p:cNvPr id="4" name="Picture 3">
            <a:extLst>
              <a:ext uri="{FF2B5EF4-FFF2-40B4-BE49-F238E27FC236}">
                <a16:creationId xmlns:a16="http://schemas.microsoft.com/office/drawing/2014/main" id="{794EDFC1-6643-4B50-BE5C-2C87B7A28E50}"/>
              </a:ext>
            </a:extLst>
          </p:cNvPr>
          <p:cNvPicPr>
            <a:picLocks noChangeAspect="1"/>
          </p:cNvPicPr>
          <p:nvPr/>
        </p:nvPicPr>
        <p:blipFill>
          <a:blip r:embed="rId3"/>
          <a:stretch>
            <a:fillRect/>
          </a:stretch>
        </p:blipFill>
        <p:spPr>
          <a:xfrm>
            <a:off x="7279022" y="963414"/>
            <a:ext cx="4055110" cy="2716530"/>
          </a:xfrm>
          <a:prstGeom prst="rect">
            <a:avLst/>
          </a:prstGeom>
          <a:solidFill>
            <a:schemeClr val="bg1"/>
          </a:solidFill>
        </p:spPr>
      </p:pic>
      <p:grpSp>
        <p:nvGrpSpPr>
          <p:cNvPr id="10" name="Group 9">
            <a:extLst>
              <a:ext uri="{FF2B5EF4-FFF2-40B4-BE49-F238E27FC236}">
                <a16:creationId xmlns:a16="http://schemas.microsoft.com/office/drawing/2014/main" id="{386263FC-B617-CD92-FD46-8B28AF3B125A}"/>
              </a:ext>
            </a:extLst>
          </p:cNvPr>
          <p:cNvGrpSpPr/>
          <p:nvPr/>
        </p:nvGrpSpPr>
        <p:grpSpPr>
          <a:xfrm>
            <a:off x="6032204" y="3923358"/>
            <a:ext cx="4750749" cy="552893"/>
            <a:chOff x="5947144" y="4175761"/>
            <a:chExt cx="4750749" cy="552893"/>
          </a:xfrm>
        </p:grpSpPr>
        <p:sp>
          <p:nvSpPr>
            <p:cNvPr id="6" name="TextBox 5">
              <a:extLst>
                <a:ext uri="{FF2B5EF4-FFF2-40B4-BE49-F238E27FC236}">
                  <a16:creationId xmlns:a16="http://schemas.microsoft.com/office/drawing/2014/main" id="{C88B8D69-E693-E208-CA1D-02A1A7DC4179}"/>
                </a:ext>
              </a:extLst>
            </p:cNvPr>
            <p:cNvSpPr txBox="1"/>
            <p:nvPr/>
          </p:nvSpPr>
          <p:spPr>
            <a:xfrm>
              <a:off x="6952957" y="4175761"/>
              <a:ext cx="3744936" cy="461665"/>
            </a:xfrm>
            <a:prstGeom prst="rect">
              <a:avLst/>
            </a:prstGeom>
            <a:noFill/>
          </p:spPr>
          <p:txBody>
            <a:bodyPr wrap="none" rtlCol="0">
              <a:spAutoFit/>
            </a:bodyPr>
            <a:lstStyle/>
            <a:p>
              <a:pPr algn="l"/>
              <a:r>
                <a:rPr lang="en-GB" sz="2400" dirty="0">
                  <a:solidFill>
                    <a:srgbClr val="FFC000"/>
                  </a:solidFill>
                  <a:latin typeface="Arial" panose="020B0604020202020204" pitchFamily="34" charset="0"/>
                  <a:ea typeface="MS PGothic" pitchFamily="34" charset="-128"/>
                  <a:cs typeface="Arial" panose="020B0604020202020204" pitchFamily="34" charset="0"/>
                </a:rPr>
                <a:t>Scope of this presentation</a:t>
              </a:r>
            </a:p>
          </p:txBody>
        </p:sp>
        <p:sp>
          <p:nvSpPr>
            <p:cNvPr id="9" name="Arrow: Down 8">
              <a:extLst>
                <a:ext uri="{FF2B5EF4-FFF2-40B4-BE49-F238E27FC236}">
                  <a16:creationId xmlns:a16="http://schemas.microsoft.com/office/drawing/2014/main" id="{73B99E9C-9A88-8C4F-99E2-2B313516DA97}"/>
                </a:ext>
              </a:extLst>
            </p:cNvPr>
            <p:cNvSpPr/>
            <p:nvPr/>
          </p:nvSpPr>
          <p:spPr>
            <a:xfrm rot="5400000">
              <a:off x="6131441" y="3991464"/>
              <a:ext cx="552893" cy="921488"/>
            </a:xfrm>
            <a:prstGeom prst="downArrow">
              <a:avLst>
                <a:gd name="adj1" fmla="val 50000"/>
                <a:gd name="adj2" fmla="val 50000"/>
              </a:avLst>
            </a:prstGeom>
            <a:solidFill>
              <a:srgbClr val="FFCC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grpSp>
      <p:sp>
        <p:nvSpPr>
          <p:cNvPr id="12" name="Content Placeholder 4">
            <a:extLst>
              <a:ext uri="{FF2B5EF4-FFF2-40B4-BE49-F238E27FC236}">
                <a16:creationId xmlns:a16="http://schemas.microsoft.com/office/drawing/2014/main" id="{4A1AA7FF-FDA4-6950-2877-CF79EBA2683A}"/>
              </a:ext>
            </a:extLst>
          </p:cNvPr>
          <p:cNvSpPr txBox="1">
            <a:spLocks/>
          </p:cNvSpPr>
          <p:nvPr/>
        </p:nvSpPr>
        <p:spPr bwMode="auto">
          <a:xfrm>
            <a:off x="6032203" y="5436780"/>
            <a:ext cx="6043033" cy="89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100" b="1" kern="0" baseline="30000" dirty="0">
                <a:solidFill>
                  <a:schemeClr val="bg1"/>
                </a:solidFill>
                <a:latin typeface="Times New Roman" panose="02020603050405020304" pitchFamily="18" charset="0"/>
              </a:rPr>
              <a:t>1 </a:t>
            </a:r>
            <a:r>
              <a:rPr lang="en-GB" sz="1100" i="1" kern="0" dirty="0">
                <a:solidFill>
                  <a:schemeClr val="bg1"/>
                </a:solidFill>
              </a:rPr>
              <a:t>I</a:t>
            </a:r>
            <a:r>
              <a:rPr lang="en-GB" sz="1100" i="1" kern="0" dirty="0">
                <a:solidFill>
                  <a:schemeClr val="bg2"/>
                </a:solidFill>
              </a:rPr>
              <a:t>CG SSV booklet: “(interoperability is defined as) the ability of global and regional navigation satellite systems, and augmentations and the services they provide, to be used together to provide better capabilities at the user level than would be achieved by relying solely on the open signals of one system”</a:t>
            </a:r>
          </a:p>
        </p:txBody>
      </p:sp>
    </p:spTree>
    <p:extLst>
      <p:ext uri="{BB962C8B-B14F-4D97-AF65-F5344CB8AC3E}">
        <p14:creationId xmlns:p14="http://schemas.microsoft.com/office/powerpoint/2010/main" val="14057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8">
                                            <p:txEl>
                                              <p:pRg st="4" end="4"/>
                                            </p:txEl>
                                          </p:spTgt>
                                        </p:tgtEl>
                                        <p:attrNameLst>
                                          <p:attrName>style.color</p:attrName>
                                        </p:attrNameLst>
                                      </p:cBhvr>
                                      <p:to>
                                        <a:srgbClr val="FFC000"/>
                                      </p:to>
                                    </p:animClr>
                                  </p:childTnLst>
                                </p:cTn>
                              </p:par>
                              <p:par>
                                <p:cTn id="7" presetID="26" presetClass="emph" presetSubtype="0" fill="hold" nodeType="withEffect">
                                  <p:stCondLst>
                                    <p:cond delay="0"/>
                                  </p:stCondLst>
                                  <p:childTnLst>
                                    <p:animEffect transition="out" filter="fade">
                                      <p:cBhvr>
                                        <p:cTn id="8" dur="500" tmFilter="0, 0; .2, .5; .8, .5; 1, 0"/>
                                        <p:tgtEl>
                                          <p:spTgt spid="8">
                                            <p:txEl>
                                              <p:pRg st="4" end="4"/>
                                            </p:txEl>
                                          </p:spTgt>
                                        </p:tgtEl>
                                      </p:cBhvr>
                                    </p:animEffect>
                                    <p:animScale>
                                      <p:cBhvr>
                                        <p:cTn id="9" dur="250" autoRev="1" fill="hold"/>
                                        <p:tgtEl>
                                          <p:spTgt spid="8">
                                            <p:txEl>
                                              <p:pRg st="4" end="4"/>
                                            </p:txEl>
                                          </p:spTgt>
                                        </p:tgtEl>
                                      </p:cBhvr>
                                      <p:by x="105000" y="105000"/>
                                    </p:animScale>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70431"/>
            <a:ext cx="9509247" cy="1015663"/>
          </a:xfrm>
        </p:spPr>
        <p:txBody>
          <a:bodyPr/>
          <a:lstStyle/>
          <a:p>
            <a:r>
              <a:rPr lang="en-GB" dirty="0" err="1"/>
              <a:t>LunaNet</a:t>
            </a:r>
            <a:r>
              <a:rPr lang="en-GB" dirty="0"/>
              <a:t> Signal-in-Space Requirement Specifications – Augmented Forward Signal (LSIS)</a:t>
            </a:r>
          </a:p>
        </p:txBody>
      </p:sp>
      <p:sp>
        <p:nvSpPr>
          <p:cNvPr id="8" name="Content Placeholder 4">
            <a:extLst>
              <a:ext uri="{FF2B5EF4-FFF2-40B4-BE49-F238E27FC236}">
                <a16:creationId xmlns:a16="http://schemas.microsoft.com/office/drawing/2014/main" id="{FCBFB426-B7B5-E519-879F-70E4C587FD43}"/>
              </a:ext>
            </a:extLst>
          </p:cNvPr>
          <p:cNvSpPr txBox="1">
            <a:spLocks/>
          </p:cNvSpPr>
          <p:nvPr/>
        </p:nvSpPr>
        <p:spPr bwMode="auto">
          <a:xfrm>
            <a:off x="216000" y="1001048"/>
            <a:ext cx="11628670" cy="95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dirty="0">
                <a:solidFill>
                  <a:schemeClr val="bg1"/>
                </a:solidFill>
                <a:latin typeface="Times New Roman" panose="02020603050405020304" pitchFamily="18" charset="0"/>
              </a:rPr>
              <a:t>The “</a:t>
            </a:r>
            <a:r>
              <a:rPr lang="en-GB" dirty="0" err="1">
                <a:solidFill>
                  <a:schemeClr val="bg1"/>
                </a:solidFill>
                <a:latin typeface="Times New Roman" panose="02020603050405020304" pitchFamily="18" charset="0"/>
              </a:rPr>
              <a:t>LunaNet</a:t>
            </a:r>
            <a:r>
              <a:rPr lang="en-GB" dirty="0">
                <a:solidFill>
                  <a:schemeClr val="bg1"/>
                </a:solidFill>
                <a:latin typeface="Times New Roman" panose="02020603050405020304" pitchFamily="18" charset="0"/>
              </a:rPr>
              <a:t> Interoperability Specification (LNIS)” document refers to the </a:t>
            </a:r>
            <a:r>
              <a:rPr lang="en-GB" dirty="0">
                <a:solidFill>
                  <a:srgbClr val="D9D9D9"/>
                </a:solidFill>
                <a:latin typeface="Times New Roman" panose="02020603050405020304" pitchFamily="18" charset="0"/>
              </a:rPr>
              <a:t>“</a:t>
            </a:r>
            <a:r>
              <a:rPr lang="en-GB" b="1" dirty="0" err="1">
                <a:solidFill>
                  <a:srgbClr val="FFCC4E"/>
                </a:solidFill>
                <a:latin typeface="Times New Roman" panose="02020603050405020304" pitchFamily="18" charset="0"/>
              </a:rPr>
              <a:t>LunaNet</a:t>
            </a:r>
            <a:r>
              <a:rPr lang="en-GB" b="1" dirty="0">
                <a:solidFill>
                  <a:srgbClr val="FFCC4E"/>
                </a:solidFill>
                <a:latin typeface="Times New Roman" panose="02020603050405020304" pitchFamily="18" charset="0"/>
              </a:rPr>
              <a:t> Signal-in-Space Recommended Standard – Augmented Forward Signal</a:t>
            </a:r>
            <a:r>
              <a:rPr lang="en-GB" dirty="0">
                <a:solidFill>
                  <a:srgbClr val="D9D9D9"/>
                </a:solidFill>
                <a:latin typeface="Times New Roman" panose="02020603050405020304" pitchFamily="18" charset="0"/>
              </a:rPr>
              <a:t>” </a:t>
            </a:r>
            <a:r>
              <a:rPr lang="en-GB" b="1" dirty="0">
                <a:solidFill>
                  <a:srgbClr val="FFCC4E"/>
                </a:solidFill>
                <a:latin typeface="Times New Roman" panose="02020603050405020304" pitchFamily="18" charset="0"/>
              </a:rPr>
              <a:t>(LSIS) </a:t>
            </a:r>
            <a:r>
              <a:rPr lang="en-GB" dirty="0">
                <a:solidFill>
                  <a:schemeClr val="bg1"/>
                </a:solidFill>
                <a:latin typeface="Times New Roman" panose="02020603050405020304" pitchFamily="18" charset="0"/>
              </a:rPr>
              <a:t>document for the detailed specification of the A</a:t>
            </a:r>
            <a:r>
              <a:rPr lang="en-GB" dirty="0">
                <a:solidFill>
                  <a:srgbClr val="D9D9D9"/>
                </a:solidFill>
                <a:latin typeface="Times New Roman" panose="02020603050405020304" pitchFamily="18" charset="0"/>
              </a:rPr>
              <a:t>FS.</a:t>
            </a:r>
          </a:p>
          <a:p>
            <a:endParaRPr lang="en-GB" kern="0" dirty="0">
              <a:solidFill>
                <a:srgbClr val="D9D9D9"/>
              </a:solidFill>
              <a:latin typeface="Times New Roman" panose="02020603050405020304" pitchFamily="18" charset="0"/>
            </a:endParaRPr>
          </a:p>
          <a:p>
            <a:endParaRPr lang="en-GB" kern="0" dirty="0">
              <a:solidFill>
                <a:srgbClr val="D9D9D9"/>
              </a:solidFill>
              <a:latin typeface="Times New Roman" panose="02020603050405020304" pitchFamily="18" charset="0"/>
            </a:endParaRPr>
          </a:p>
          <a:p>
            <a:endParaRPr lang="en-GB" kern="0" dirty="0">
              <a:solidFill>
                <a:srgbClr val="D9D9D9"/>
              </a:solidFill>
              <a:latin typeface="Times New Roman" panose="02020603050405020304" pitchFamily="18" charset="0"/>
            </a:endParaRPr>
          </a:p>
          <a:p>
            <a:endParaRPr lang="en-GB" kern="0" dirty="0">
              <a:solidFill>
                <a:srgbClr val="D9D9D9"/>
              </a:solidFill>
            </a:endParaRPr>
          </a:p>
        </p:txBody>
      </p:sp>
      <p:grpSp>
        <p:nvGrpSpPr>
          <p:cNvPr id="20" name="Group 19">
            <a:extLst>
              <a:ext uri="{FF2B5EF4-FFF2-40B4-BE49-F238E27FC236}">
                <a16:creationId xmlns:a16="http://schemas.microsoft.com/office/drawing/2014/main" id="{1C1F3A45-0D1B-8EEA-8301-F419EC79B075}"/>
              </a:ext>
            </a:extLst>
          </p:cNvPr>
          <p:cNvGrpSpPr/>
          <p:nvPr/>
        </p:nvGrpSpPr>
        <p:grpSpPr>
          <a:xfrm>
            <a:off x="7524308" y="2842437"/>
            <a:ext cx="4596808" cy="2651051"/>
            <a:chOff x="7524308" y="2842437"/>
            <a:chExt cx="4596808" cy="2651051"/>
          </a:xfrm>
        </p:grpSpPr>
        <p:sp>
          <p:nvSpPr>
            <p:cNvPr id="3" name="Rectangle: Rounded Corners 2">
              <a:extLst>
                <a:ext uri="{FF2B5EF4-FFF2-40B4-BE49-F238E27FC236}">
                  <a16:creationId xmlns:a16="http://schemas.microsoft.com/office/drawing/2014/main" id="{AC351918-D04B-6492-67D7-E52B433B6041}"/>
                </a:ext>
              </a:extLst>
            </p:cNvPr>
            <p:cNvSpPr/>
            <p:nvPr/>
          </p:nvSpPr>
          <p:spPr>
            <a:xfrm>
              <a:off x="9002237" y="2842437"/>
              <a:ext cx="1623237" cy="1015663"/>
            </a:xfrm>
            <a:prstGeom prst="roundRect">
              <a:avLst/>
            </a:prstGeom>
            <a:solidFill>
              <a:srgbClr val="FFCC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LSIS</a:t>
              </a:r>
            </a:p>
          </p:txBody>
        </p:sp>
        <p:sp>
          <p:nvSpPr>
            <p:cNvPr id="5" name="Rectangle: Rounded Corners 4">
              <a:extLst>
                <a:ext uri="{FF2B5EF4-FFF2-40B4-BE49-F238E27FC236}">
                  <a16:creationId xmlns:a16="http://schemas.microsoft.com/office/drawing/2014/main" id="{CFA77E2F-7C70-9D0E-3D8F-3845C0AE3FC9}"/>
                </a:ext>
              </a:extLst>
            </p:cNvPr>
            <p:cNvSpPr/>
            <p:nvPr/>
          </p:nvSpPr>
          <p:spPr>
            <a:xfrm>
              <a:off x="7524308" y="4490483"/>
              <a:ext cx="1300716" cy="10030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LNSP1 SISICD</a:t>
              </a:r>
            </a:p>
          </p:txBody>
        </p:sp>
        <p:sp>
          <p:nvSpPr>
            <p:cNvPr id="7" name="Rectangle: Rounded Corners 6">
              <a:extLst>
                <a:ext uri="{FF2B5EF4-FFF2-40B4-BE49-F238E27FC236}">
                  <a16:creationId xmlns:a16="http://schemas.microsoft.com/office/drawing/2014/main" id="{34A1FC0F-9656-37D7-6F90-69B17916048E}"/>
                </a:ext>
              </a:extLst>
            </p:cNvPr>
            <p:cNvSpPr/>
            <p:nvPr/>
          </p:nvSpPr>
          <p:spPr>
            <a:xfrm>
              <a:off x="9172354" y="4490483"/>
              <a:ext cx="1300716" cy="100300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LNSP2 SISICD</a:t>
              </a:r>
            </a:p>
          </p:txBody>
        </p:sp>
        <p:sp>
          <p:nvSpPr>
            <p:cNvPr id="11" name="Rectangle: Rounded Corners 10">
              <a:extLst>
                <a:ext uri="{FF2B5EF4-FFF2-40B4-BE49-F238E27FC236}">
                  <a16:creationId xmlns:a16="http://schemas.microsoft.com/office/drawing/2014/main" id="{C1F583E2-14B6-04CF-0F45-E901C48F08C1}"/>
                </a:ext>
              </a:extLst>
            </p:cNvPr>
            <p:cNvSpPr/>
            <p:nvPr/>
          </p:nvSpPr>
          <p:spPr>
            <a:xfrm>
              <a:off x="10820400" y="4490482"/>
              <a:ext cx="1300716" cy="1003005"/>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LNSP3 SISICD</a:t>
              </a:r>
            </a:p>
          </p:txBody>
        </p:sp>
        <p:cxnSp>
          <p:nvCxnSpPr>
            <p:cNvPr id="13" name="Straight Connector 12">
              <a:extLst>
                <a:ext uri="{FF2B5EF4-FFF2-40B4-BE49-F238E27FC236}">
                  <a16:creationId xmlns:a16="http://schemas.microsoft.com/office/drawing/2014/main" id="{97838408-D784-D510-48B1-430FCA8AC7CA}"/>
                </a:ext>
              </a:extLst>
            </p:cNvPr>
            <p:cNvCxnSpPr>
              <a:stCxn id="3" idx="2"/>
              <a:endCxn id="5" idx="0"/>
            </p:cNvCxnSpPr>
            <p:nvPr/>
          </p:nvCxnSpPr>
          <p:spPr>
            <a:xfrm flipH="1">
              <a:off x="8174666" y="3858100"/>
              <a:ext cx="1639190" cy="6323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37A03B-FF20-A515-903E-C00455F43383}"/>
                </a:ext>
              </a:extLst>
            </p:cNvPr>
            <p:cNvCxnSpPr>
              <a:cxnSpLocks/>
              <a:stCxn id="3" idx="2"/>
              <a:endCxn id="7" idx="0"/>
            </p:cNvCxnSpPr>
            <p:nvPr/>
          </p:nvCxnSpPr>
          <p:spPr>
            <a:xfrm>
              <a:off x="9813856" y="3858100"/>
              <a:ext cx="8856" cy="6323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747F8E-643D-150A-12BC-E20C517C33A5}"/>
                </a:ext>
              </a:extLst>
            </p:cNvPr>
            <p:cNvCxnSpPr>
              <a:cxnSpLocks/>
              <a:stCxn id="3" idx="2"/>
              <a:endCxn id="11" idx="0"/>
            </p:cNvCxnSpPr>
            <p:nvPr/>
          </p:nvCxnSpPr>
          <p:spPr>
            <a:xfrm>
              <a:off x="9813856" y="3858100"/>
              <a:ext cx="1656902" cy="632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Content Placeholder 4">
            <a:extLst>
              <a:ext uri="{FF2B5EF4-FFF2-40B4-BE49-F238E27FC236}">
                <a16:creationId xmlns:a16="http://schemas.microsoft.com/office/drawing/2014/main" id="{D202EA55-0BFD-9674-DEDA-E0EF3F2E9C96}"/>
              </a:ext>
            </a:extLst>
          </p:cNvPr>
          <p:cNvSpPr txBox="1">
            <a:spLocks/>
          </p:cNvSpPr>
          <p:nvPr/>
        </p:nvSpPr>
        <p:spPr bwMode="auto">
          <a:xfrm>
            <a:off x="216000" y="1733395"/>
            <a:ext cx="6716428" cy="424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latin typeface="Times New Roman" panose="02020603050405020304" pitchFamily="18" charset="0"/>
              </a:rPr>
              <a:t>LSIS implements two categories of specifications:</a:t>
            </a:r>
          </a:p>
          <a:p>
            <a:pPr marL="285750" indent="-285750">
              <a:buFont typeface="Wingdings" panose="05000000000000000000" pitchFamily="2" charset="2"/>
              <a:buChar char="Ø"/>
            </a:pPr>
            <a:r>
              <a:rPr lang="en-GB" kern="0" dirty="0">
                <a:solidFill>
                  <a:schemeClr val="bg1"/>
                </a:solidFill>
                <a:latin typeface="Times New Roman" panose="02020603050405020304" pitchFamily="18" charset="0"/>
              </a:rPr>
              <a:t>Precise specifications are provided to avoid ambiguity, with no flexibility at the LNSP level.</a:t>
            </a:r>
          </a:p>
          <a:p>
            <a:pPr marL="285750" indent="-285750">
              <a:buFont typeface="Wingdings" panose="05000000000000000000" pitchFamily="2" charset="2"/>
              <a:buChar char="Ø"/>
            </a:pPr>
            <a:r>
              <a:rPr lang="en-GB" kern="0" dirty="0">
                <a:solidFill>
                  <a:schemeClr val="bg1"/>
                </a:solidFill>
                <a:latin typeface="Times New Roman" panose="02020603050405020304" pitchFamily="18" charset="0"/>
              </a:rPr>
              <a:t>General specifications are provided in order to guarantee interoperability and providing flexibility for the LNSP to define a specific implementation. </a:t>
            </a:r>
          </a:p>
          <a:p>
            <a:endParaRPr lang="en-GB" kern="0" dirty="0">
              <a:solidFill>
                <a:schemeClr val="bg1"/>
              </a:solidFill>
              <a:latin typeface="Times New Roman" panose="02020603050405020304" pitchFamily="18" charset="0"/>
            </a:endParaRPr>
          </a:p>
          <a:p>
            <a:r>
              <a:rPr lang="en-GB" kern="0" dirty="0">
                <a:solidFill>
                  <a:schemeClr val="bg1"/>
                </a:solidFill>
                <a:latin typeface="Times New Roman" panose="02020603050405020304" pitchFamily="18" charset="0"/>
              </a:rPr>
              <a:t>Each LNSP shall:</a:t>
            </a:r>
          </a:p>
          <a:p>
            <a:pPr marL="285750" indent="-285750">
              <a:buFont typeface="Wingdings" panose="05000000000000000000" pitchFamily="2" charset="2"/>
              <a:buChar char="ü"/>
            </a:pPr>
            <a:r>
              <a:rPr lang="en-GB" kern="0" dirty="0">
                <a:solidFill>
                  <a:schemeClr val="bg1"/>
                </a:solidFill>
                <a:latin typeface="Times New Roman" panose="02020603050405020304" pitchFamily="18" charset="0"/>
              </a:rPr>
              <a:t>Comply to LSIS</a:t>
            </a:r>
          </a:p>
          <a:p>
            <a:pPr marL="285750" indent="-285750">
              <a:buFont typeface="Wingdings" panose="05000000000000000000" pitchFamily="2" charset="2"/>
              <a:buChar char="ü"/>
            </a:pPr>
            <a:r>
              <a:rPr lang="en-GB" kern="0" dirty="0">
                <a:solidFill>
                  <a:schemeClr val="bg1"/>
                </a:solidFill>
                <a:latin typeface="Times New Roman" panose="02020603050405020304" pitchFamily="18" charset="0"/>
              </a:rPr>
              <a:t>Define a LNSP-specific SISICD</a:t>
            </a:r>
          </a:p>
          <a:p>
            <a:pPr marL="285750" indent="-285750">
              <a:buFont typeface="Wingdings" panose="05000000000000000000" pitchFamily="2" charset="2"/>
              <a:buChar char="ü"/>
            </a:pPr>
            <a:r>
              <a:rPr lang="en-GB" kern="0" dirty="0">
                <a:solidFill>
                  <a:schemeClr val="bg1"/>
                </a:solidFill>
                <a:latin typeface="Times New Roman" panose="02020603050405020304" pitchFamily="18" charset="0"/>
              </a:rPr>
              <a:t>Define user algorithm and models and develop example SW and test vectors</a:t>
            </a:r>
          </a:p>
          <a:p>
            <a:endParaRPr lang="en-GB" kern="0" dirty="0">
              <a:solidFill>
                <a:srgbClr val="D9D9D9"/>
              </a:solidFill>
              <a:latin typeface="Times New Roman" panose="02020603050405020304" pitchFamily="18" charset="0"/>
            </a:endParaRPr>
          </a:p>
          <a:p>
            <a:endParaRPr lang="en-GB" kern="0" dirty="0">
              <a:solidFill>
                <a:srgbClr val="D9D9D9"/>
              </a:solidFill>
              <a:latin typeface="Times New Roman" panose="02020603050405020304" pitchFamily="18" charset="0"/>
            </a:endParaRPr>
          </a:p>
          <a:p>
            <a:endParaRPr lang="en-GB" kern="0" dirty="0">
              <a:solidFill>
                <a:srgbClr val="D9D9D9"/>
              </a:solidFill>
            </a:endParaRPr>
          </a:p>
        </p:txBody>
      </p:sp>
    </p:spTree>
    <p:extLst>
      <p:ext uri="{BB962C8B-B14F-4D97-AF65-F5344CB8AC3E}">
        <p14:creationId xmlns:p14="http://schemas.microsoft.com/office/powerpoint/2010/main" val="27808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p:txBody>
          <a:bodyPr/>
          <a:lstStyle/>
          <a:p>
            <a:r>
              <a:rPr lang="en-GB" dirty="0"/>
              <a:t>Lunar Augmented Navigation Service</a:t>
            </a:r>
          </a:p>
        </p:txBody>
      </p:sp>
      <p:sp>
        <p:nvSpPr>
          <p:cNvPr id="8" name="Content Placeholder 4">
            <a:extLst>
              <a:ext uri="{FF2B5EF4-FFF2-40B4-BE49-F238E27FC236}">
                <a16:creationId xmlns:a16="http://schemas.microsoft.com/office/drawing/2014/main" id="{FCBFB426-B7B5-E519-879F-70E4C587FD43}"/>
              </a:ext>
            </a:extLst>
          </p:cNvPr>
          <p:cNvSpPr txBox="1">
            <a:spLocks/>
          </p:cNvSpPr>
          <p:nvPr/>
        </p:nvSpPr>
        <p:spPr bwMode="auto">
          <a:xfrm>
            <a:off x="1929283" y="2404545"/>
            <a:ext cx="8249620" cy="190384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2"/>
                </a:solidFill>
              </a:rPr>
              <a:t>“</a:t>
            </a:r>
            <a:r>
              <a:rPr lang="en-GB" kern="0" dirty="0" err="1">
                <a:solidFill>
                  <a:schemeClr val="bg2"/>
                </a:solidFill>
              </a:rPr>
              <a:t>LunaNet</a:t>
            </a:r>
            <a:r>
              <a:rPr lang="en-GB" kern="0" dirty="0">
                <a:solidFill>
                  <a:schemeClr val="bg2"/>
                </a:solidFill>
              </a:rPr>
              <a:t> Interoperability Specifications (LNIS)” and “</a:t>
            </a:r>
            <a:r>
              <a:rPr lang="en-GB" kern="0" dirty="0" err="1">
                <a:solidFill>
                  <a:schemeClr val="bg2"/>
                </a:solidFill>
              </a:rPr>
              <a:t>LunaNet</a:t>
            </a:r>
            <a:r>
              <a:rPr lang="en-GB" kern="0" dirty="0">
                <a:solidFill>
                  <a:schemeClr val="bg2"/>
                </a:solidFill>
              </a:rPr>
              <a:t> Signal-in-Space Recommended Standard – Augmented Forward Signal” (LSIS) are published as </a:t>
            </a:r>
            <a:r>
              <a:rPr lang="en-GB" b="1" kern="0" dirty="0">
                <a:solidFill>
                  <a:srgbClr val="FFC000"/>
                </a:solidFill>
              </a:rPr>
              <a:t>draft documents </a:t>
            </a:r>
            <a:r>
              <a:rPr lang="en-GB" kern="0" dirty="0">
                <a:solidFill>
                  <a:schemeClr val="bg2"/>
                </a:solidFill>
              </a:rPr>
              <a:t>to allow the community to review and provide feedback.</a:t>
            </a:r>
          </a:p>
          <a:p>
            <a:endParaRPr lang="en-GB" kern="0" dirty="0">
              <a:solidFill>
                <a:schemeClr val="bg2"/>
              </a:solidFill>
            </a:endParaRPr>
          </a:p>
          <a:p>
            <a:r>
              <a:rPr lang="en-GB" kern="0" dirty="0">
                <a:solidFill>
                  <a:schemeClr val="bg2"/>
                </a:solidFill>
              </a:rPr>
              <a:t>After consolidation, the final version of the documents will be issued.</a:t>
            </a:r>
          </a:p>
        </p:txBody>
      </p:sp>
    </p:spTree>
    <p:extLst>
      <p:ext uri="{BB962C8B-B14F-4D97-AF65-F5344CB8AC3E}">
        <p14:creationId xmlns:p14="http://schemas.microsoft.com/office/powerpoint/2010/main" val="262031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AFS Signal Specifications</a:t>
            </a:r>
          </a:p>
        </p:txBody>
      </p:sp>
      <p:sp>
        <p:nvSpPr>
          <p:cNvPr id="8" name="Content Placeholder 4">
            <a:extLst>
              <a:ext uri="{FF2B5EF4-FFF2-40B4-BE49-F238E27FC236}">
                <a16:creationId xmlns:a16="http://schemas.microsoft.com/office/drawing/2014/main" id="{FCBFB426-B7B5-E519-879F-70E4C587FD43}"/>
              </a:ext>
            </a:extLst>
          </p:cNvPr>
          <p:cNvSpPr txBox="1">
            <a:spLocks/>
          </p:cNvSpPr>
          <p:nvPr/>
        </p:nvSpPr>
        <p:spPr bwMode="auto">
          <a:xfrm>
            <a:off x="216000" y="1001048"/>
            <a:ext cx="11628670" cy="338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kern="0" dirty="0">
                <a:solidFill>
                  <a:schemeClr val="bg1"/>
                </a:solidFill>
                <a:latin typeface="Times New Roman" panose="02020603050405020304" pitchFamily="18" charset="0"/>
              </a:rPr>
              <a:t>The navigation signal carrier frequency shall be 2492.028 </a:t>
            </a:r>
            <a:r>
              <a:rPr lang="en-GB" kern="0" dirty="0" err="1">
                <a:solidFill>
                  <a:schemeClr val="bg1"/>
                </a:solidFill>
                <a:latin typeface="Times New Roman" panose="02020603050405020304" pitchFamily="18" charset="0"/>
              </a:rPr>
              <a:t>MHz.</a:t>
            </a:r>
            <a:endParaRPr lang="en-GB" kern="0" dirty="0">
              <a:solidFill>
                <a:schemeClr val="bg1"/>
              </a:solidFill>
              <a:latin typeface="Times New Roman" panose="02020603050405020304" pitchFamily="18" charset="0"/>
            </a:endParaRPr>
          </a:p>
          <a:p>
            <a:pPr marL="285750" indent="-285750">
              <a:buFont typeface="Arial" panose="020B0604020202020204" pitchFamily="34" charset="0"/>
              <a:buChar char="•"/>
            </a:pPr>
            <a:r>
              <a:rPr lang="en-GB" kern="0" dirty="0">
                <a:solidFill>
                  <a:schemeClr val="bg1"/>
                </a:solidFill>
                <a:latin typeface="Times New Roman" panose="02020603050405020304" pitchFamily="18" charset="0"/>
              </a:rPr>
              <a:t>The transmitted navigation signal shall be Right-Hand Circularly Polarized (RHCP).</a:t>
            </a:r>
          </a:p>
          <a:p>
            <a:pPr marL="285750" indent="-285750">
              <a:buFont typeface="Arial" panose="020B0604020202020204" pitchFamily="34" charset="0"/>
              <a:buChar char="•"/>
            </a:pPr>
            <a:r>
              <a:rPr lang="en-GB" kern="0" dirty="0">
                <a:solidFill>
                  <a:schemeClr val="bg1"/>
                </a:solidFill>
                <a:latin typeface="Times New Roman" panose="02020603050405020304" pitchFamily="18" charset="0"/>
              </a:rPr>
              <a:t>The receiver reference bandwidth </a:t>
            </a:r>
            <a:r>
              <a:rPr lang="en-GB" kern="0" dirty="0" err="1">
                <a:solidFill>
                  <a:schemeClr val="bg1"/>
                </a:solidFill>
                <a:latin typeface="Times New Roman" panose="02020603050405020304" pitchFamily="18" charset="0"/>
              </a:rPr>
              <a:t>centered</a:t>
            </a:r>
            <a:r>
              <a:rPr lang="en-GB" kern="0" dirty="0">
                <a:solidFill>
                  <a:schemeClr val="bg1"/>
                </a:solidFill>
                <a:latin typeface="Times New Roman" panose="02020603050405020304" pitchFamily="18" charset="0"/>
              </a:rPr>
              <a:t> on the carrier frequency to be considered for the correlation losses shall be 15.944MHz (TBC).</a:t>
            </a:r>
          </a:p>
          <a:p>
            <a:pPr marL="285750" indent="-285750">
              <a:buFont typeface="Arial" panose="020B0604020202020204" pitchFamily="34" charset="0"/>
              <a:buChar char="•"/>
            </a:pPr>
            <a:r>
              <a:rPr lang="en-GB" kern="0" dirty="0">
                <a:solidFill>
                  <a:schemeClr val="bg1"/>
                </a:solidFill>
                <a:latin typeface="Times New Roman" panose="02020603050405020304" pitchFamily="18" charset="0"/>
              </a:rPr>
              <a:t>Data channel BPSK(1)</a:t>
            </a:r>
          </a:p>
          <a:p>
            <a:pPr marL="285750" indent="-285750">
              <a:buFont typeface="Arial" panose="020B0604020202020204" pitchFamily="34" charset="0"/>
              <a:buChar char="•"/>
            </a:pPr>
            <a:r>
              <a:rPr lang="en-GB" kern="0" dirty="0">
                <a:solidFill>
                  <a:schemeClr val="bg1"/>
                </a:solidFill>
                <a:latin typeface="Times New Roman" panose="02020603050405020304" pitchFamily="18" charset="0"/>
              </a:rPr>
              <a:t>Pilot Channel BPSK(5)</a:t>
            </a:r>
          </a:p>
          <a:p>
            <a:pPr marL="285750" indent="-285750">
              <a:buFont typeface="Arial" panose="020B0604020202020204" pitchFamily="34" charset="0"/>
              <a:buChar char="•"/>
            </a:pPr>
            <a:r>
              <a:rPr lang="en-GB" kern="0" dirty="0">
                <a:solidFill>
                  <a:schemeClr val="bg1"/>
                </a:solidFill>
                <a:latin typeface="Times New Roman" panose="02020603050405020304" pitchFamily="18" charset="0"/>
              </a:rPr>
              <a:t>Linear Multiplexing </a:t>
            </a:r>
          </a:p>
          <a:p>
            <a:endParaRPr lang="en-GB" kern="0" dirty="0">
              <a:solidFill>
                <a:schemeClr val="bg1"/>
              </a:solidFill>
            </a:endParaRPr>
          </a:p>
        </p:txBody>
      </p:sp>
      <p:pic>
        <p:nvPicPr>
          <p:cNvPr id="15" name="Picture 14">
            <a:extLst>
              <a:ext uri="{FF2B5EF4-FFF2-40B4-BE49-F238E27FC236}">
                <a16:creationId xmlns:a16="http://schemas.microsoft.com/office/drawing/2014/main" id="{9B6E8D68-0F3E-D983-7542-B1D170A3A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3432" y="2396880"/>
            <a:ext cx="3806522" cy="2064240"/>
          </a:xfrm>
          <a:prstGeom prst="rect">
            <a:avLst/>
          </a:prstGeom>
          <a:solidFill>
            <a:schemeClr val="bg1"/>
          </a:solidFill>
        </p:spPr>
      </p:pic>
      <p:graphicFrame>
        <p:nvGraphicFramePr>
          <p:cNvPr id="18" name="Table 17">
            <a:extLst>
              <a:ext uri="{FF2B5EF4-FFF2-40B4-BE49-F238E27FC236}">
                <a16:creationId xmlns:a16="http://schemas.microsoft.com/office/drawing/2014/main" id="{A3DA9A68-329A-8B49-F202-D62E56466C8F}"/>
              </a:ext>
            </a:extLst>
          </p:cNvPr>
          <p:cNvGraphicFramePr>
            <a:graphicFrameLocks noGrp="1"/>
          </p:cNvGraphicFramePr>
          <p:nvPr>
            <p:extLst>
              <p:ext uri="{D42A27DB-BD31-4B8C-83A1-F6EECF244321}">
                <p14:modId xmlns:p14="http://schemas.microsoft.com/office/powerpoint/2010/main" val="3913475205"/>
              </p:ext>
            </p:extLst>
          </p:nvPr>
        </p:nvGraphicFramePr>
        <p:xfrm>
          <a:off x="3073995" y="4914164"/>
          <a:ext cx="6375060" cy="1091693"/>
        </p:xfrm>
        <a:graphic>
          <a:graphicData uri="http://schemas.openxmlformats.org/drawingml/2006/table">
            <a:tbl>
              <a:tblPr firstRow="1" firstCol="1" bandRow="1"/>
              <a:tblGrid>
                <a:gridCol w="2125020">
                  <a:extLst>
                    <a:ext uri="{9D8B030D-6E8A-4147-A177-3AD203B41FA5}">
                      <a16:colId xmlns:a16="http://schemas.microsoft.com/office/drawing/2014/main" val="3238796170"/>
                    </a:ext>
                  </a:extLst>
                </a:gridCol>
                <a:gridCol w="2125020">
                  <a:extLst>
                    <a:ext uri="{9D8B030D-6E8A-4147-A177-3AD203B41FA5}">
                      <a16:colId xmlns:a16="http://schemas.microsoft.com/office/drawing/2014/main" val="3645213730"/>
                    </a:ext>
                  </a:extLst>
                </a:gridCol>
                <a:gridCol w="2125020">
                  <a:extLst>
                    <a:ext uri="{9D8B030D-6E8A-4147-A177-3AD203B41FA5}">
                      <a16:colId xmlns:a16="http://schemas.microsoft.com/office/drawing/2014/main" val="678379475"/>
                    </a:ext>
                  </a:extLst>
                </a:gridCol>
              </a:tblGrid>
              <a:tr h="0">
                <a:tc>
                  <a:txBody>
                    <a:bodyPr/>
                    <a:lstStyle/>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Component</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lnSpc>
                          <a:spcPct val="107000"/>
                        </a:lnSpc>
                        <a:spcAft>
                          <a:spcPts val="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Ranging code chip-rate [</a:t>
                      </a:r>
                      <a:r>
                        <a:rPr lang="en-GB" sz="14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Mchip</a:t>
                      </a: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lnSpc>
                          <a:spcPct val="107000"/>
                        </a:lnSpc>
                        <a:spcAft>
                          <a:spcPts val="0"/>
                        </a:spcAft>
                      </a:pPr>
                      <a:r>
                        <a:rPr lang="en-GB" sz="1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Symbol-rate [symbols/s]</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2853093927"/>
                  </a:ext>
                </a:extLst>
              </a:tr>
              <a:tr h="0">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I</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1.023</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500</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6233621"/>
                  </a:ext>
                </a:extLst>
              </a:tr>
              <a:tr h="0">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Times New Roman" panose="02020603050405020304" pitchFamily="18" charset="0"/>
                        </a:rPr>
                        <a:t>Q</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Times New Roman" panose="02020603050405020304" pitchFamily="18" charset="0"/>
                        </a:rPr>
                        <a:t>5.115</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No data (pilot component)</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95922741"/>
                  </a:ext>
                </a:extLst>
              </a:tr>
            </a:tbl>
          </a:graphicData>
        </a:graphic>
      </p:graphicFrame>
    </p:spTree>
    <p:extLst>
      <p:ext uri="{BB962C8B-B14F-4D97-AF65-F5344CB8AC3E}">
        <p14:creationId xmlns:p14="http://schemas.microsoft.com/office/powerpoint/2010/main" val="153936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AFS Spreading Code Characteristics</a:t>
            </a:r>
          </a:p>
        </p:txBody>
      </p:sp>
      <p:sp>
        <p:nvSpPr>
          <p:cNvPr id="8" name="Content Placeholder 4">
            <a:extLst>
              <a:ext uri="{FF2B5EF4-FFF2-40B4-BE49-F238E27FC236}">
                <a16:creationId xmlns:a16="http://schemas.microsoft.com/office/drawing/2014/main" id="{FCBFB426-B7B5-E519-879F-70E4C587FD43}"/>
              </a:ext>
            </a:extLst>
          </p:cNvPr>
          <p:cNvSpPr txBox="1">
            <a:spLocks/>
          </p:cNvSpPr>
          <p:nvPr/>
        </p:nvSpPr>
        <p:spPr bwMode="auto">
          <a:xfrm>
            <a:off x="216000" y="1001048"/>
            <a:ext cx="11628670" cy="338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latin typeface="Times New Roman" panose="02020603050405020304" pitchFamily="18" charset="0"/>
              </a:rPr>
              <a:t>Data channel has 1023 chips and duration of 1ms (TBC). No secondary code is foreseen for the data channel.</a:t>
            </a:r>
          </a:p>
          <a:p>
            <a:pPr marL="285750" indent="-285750">
              <a:buFont typeface="Arial" panose="020B0604020202020204" pitchFamily="34" charset="0"/>
              <a:buChar char="•"/>
            </a:pPr>
            <a:endParaRPr lang="en-GB" kern="0" dirty="0">
              <a:solidFill>
                <a:schemeClr val="bg1"/>
              </a:solidFill>
              <a:latin typeface="Times New Roman" panose="02020603050405020304" pitchFamily="18" charset="0"/>
            </a:endParaRPr>
          </a:p>
          <a:p>
            <a:r>
              <a:rPr lang="en-GB" kern="0" dirty="0">
                <a:solidFill>
                  <a:schemeClr val="bg1"/>
                </a:solidFill>
                <a:latin typeface="Times New Roman" panose="02020603050405020304" pitchFamily="18" charset="0"/>
              </a:rPr>
              <a:t>Pilot channel primary code has 5115 (TBC) chips and duration of 1ms (TBC). </a:t>
            </a:r>
          </a:p>
          <a:p>
            <a:endParaRPr lang="en-GB" kern="0" dirty="0">
              <a:solidFill>
                <a:schemeClr val="bg1"/>
              </a:solidFill>
              <a:latin typeface="Times New Roman" panose="02020603050405020304" pitchFamily="18" charset="0"/>
            </a:endParaRPr>
          </a:p>
          <a:p>
            <a:r>
              <a:rPr lang="en-GB" kern="0" dirty="0">
                <a:solidFill>
                  <a:schemeClr val="bg1"/>
                </a:solidFill>
                <a:latin typeface="Times New Roman" panose="02020603050405020304" pitchFamily="18" charset="0"/>
              </a:rPr>
              <a:t>Pilot channel uses a secondary code of 20 (TBC) symbols, each of 1ms (20ms TBC) secondary code period.</a:t>
            </a:r>
          </a:p>
          <a:p>
            <a:endParaRPr lang="en-GB" kern="0" dirty="0">
              <a:solidFill>
                <a:schemeClr val="bg1"/>
              </a:solidFill>
            </a:endParaRPr>
          </a:p>
        </p:txBody>
      </p:sp>
      <p:graphicFrame>
        <p:nvGraphicFramePr>
          <p:cNvPr id="4" name="Table 3">
            <a:extLst>
              <a:ext uri="{FF2B5EF4-FFF2-40B4-BE49-F238E27FC236}">
                <a16:creationId xmlns:a16="http://schemas.microsoft.com/office/drawing/2014/main" id="{66973EF9-237B-D338-A99F-F31998A67A92}"/>
              </a:ext>
            </a:extLst>
          </p:cNvPr>
          <p:cNvGraphicFramePr>
            <a:graphicFrameLocks noGrp="1"/>
          </p:cNvGraphicFramePr>
          <p:nvPr>
            <p:extLst>
              <p:ext uri="{D42A27DB-BD31-4B8C-83A1-F6EECF244321}">
                <p14:modId xmlns:p14="http://schemas.microsoft.com/office/powerpoint/2010/main" val="2823457115"/>
              </p:ext>
            </p:extLst>
          </p:nvPr>
        </p:nvGraphicFramePr>
        <p:xfrm>
          <a:off x="2743200" y="3985954"/>
          <a:ext cx="6194901" cy="1152028"/>
        </p:xfrm>
        <a:graphic>
          <a:graphicData uri="http://schemas.openxmlformats.org/drawingml/2006/table">
            <a:tbl>
              <a:tblPr firstRow="1" firstCol="1" bandRow="1"/>
              <a:tblGrid>
                <a:gridCol w="1375720">
                  <a:extLst>
                    <a:ext uri="{9D8B030D-6E8A-4147-A177-3AD203B41FA5}">
                      <a16:colId xmlns:a16="http://schemas.microsoft.com/office/drawing/2014/main" val="1107739558"/>
                    </a:ext>
                  </a:extLst>
                </a:gridCol>
                <a:gridCol w="1277950">
                  <a:extLst>
                    <a:ext uri="{9D8B030D-6E8A-4147-A177-3AD203B41FA5}">
                      <a16:colId xmlns:a16="http://schemas.microsoft.com/office/drawing/2014/main" val="656537578"/>
                    </a:ext>
                  </a:extLst>
                </a:gridCol>
                <a:gridCol w="1393790">
                  <a:extLst>
                    <a:ext uri="{9D8B030D-6E8A-4147-A177-3AD203B41FA5}">
                      <a16:colId xmlns:a16="http://schemas.microsoft.com/office/drawing/2014/main" val="562897403"/>
                    </a:ext>
                  </a:extLst>
                </a:gridCol>
                <a:gridCol w="1164883">
                  <a:extLst>
                    <a:ext uri="{9D8B030D-6E8A-4147-A177-3AD203B41FA5}">
                      <a16:colId xmlns:a16="http://schemas.microsoft.com/office/drawing/2014/main" val="1836212791"/>
                    </a:ext>
                  </a:extLst>
                </a:gridCol>
                <a:gridCol w="982558">
                  <a:extLst>
                    <a:ext uri="{9D8B030D-6E8A-4147-A177-3AD203B41FA5}">
                      <a16:colId xmlns:a16="http://schemas.microsoft.com/office/drawing/2014/main" val="3988799925"/>
                    </a:ext>
                  </a:extLst>
                </a:gridCol>
              </a:tblGrid>
              <a:tr h="286535">
                <a:tc rowSpan="2">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AFS Component</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rowSpan="2">
                  <a:txBody>
                    <a:bodyPr/>
                    <a:lstStyle/>
                    <a:p>
                      <a:pPr algn="ctr"/>
                      <a:r>
                        <a:rPr lang="en-US" sz="14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Primary code period [</a:t>
                      </a:r>
                      <a:r>
                        <a:rPr lang="en-US" sz="1400" b="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ms</a:t>
                      </a:r>
                      <a:r>
                        <a:rPr lang="en-US" sz="14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rowSpan="2">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Secondary code period [ms]</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gridSpan="2">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Code length [chips]</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hMerge="1">
                  <a:txBody>
                    <a:bodyPr/>
                    <a:lstStyle/>
                    <a:p>
                      <a:endParaRPr lang="en-GB"/>
                    </a:p>
                  </a:txBody>
                  <a:tcPr/>
                </a:tc>
                <a:extLst>
                  <a:ext uri="{0D108BD9-81ED-4DB2-BD59-A6C34878D82A}">
                    <a16:rowId xmlns:a16="http://schemas.microsoft.com/office/drawing/2014/main" val="368899799"/>
                  </a:ext>
                </a:extLst>
              </a:tr>
              <a:tr h="29242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Primary</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4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Secondary</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2883168032"/>
                  </a:ext>
                </a:extLst>
              </a:tr>
              <a:tr h="286535">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I</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1 (TBC)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N/A</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1023</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N/A</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2666301"/>
                  </a:ext>
                </a:extLst>
              </a:tr>
              <a:tr h="286535">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Q</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a:effectLst/>
                          <a:latin typeface="Times New Roman" panose="02020603050405020304" pitchFamily="18" charset="0"/>
                          <a:ea typeface="Times New Roman" panose="02020603050405020304" pitchFamily="18" charset="0"/>
                          <a:cs typeface="Arial" panose="020B0604020202020204" pitchFamily="34" charset="0"/>
                        </a:rPr>
                        <a:t>1 (TBC)</a:t>
                      </a:r>
                      <a:endParaRPr lang="en-GB"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20 (TBC)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5115</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400" dirty="0">
                          <a:effectLst/>
                          <a:latin typeface="Times New Roman" panose="02020603050405020304" pitchFamily="18" charset="0"/>
                          <a:ea typeface="Times New Roman" panose="02020603050405020304" pitchFamily="18" charset="0"/>
                          <a:cs typeface="Arial" panose="020B0604020202020204" pitchFamily="34" charset="0"/>
                        </a:rPr>
                        <a:t>20 (TBC)</a:t>
                      </a:r>
                      <a:endParaRPr lang="en-GB"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7741550"/>
                  </a:ext>
                </a:extLst>
              </a:tr>
            </a:tbl>
          </a:graphicData>
        </a:graphic>
      </p:graphicFrame>
    </p:spTree>
    <p:extLst>
      <p:ext uri="{BB962C8B-B14F-4D97-AF65-F5344CB8AC3E}">
        <p14:creationId xmlns:p14="http://schemas.microsoft.com/office/powerpoint/2010/main" val="194300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AFS Spreading Code Synchronicity</a:t>
            </a:r>
          </a:p>
        </p:txBody>
      </p:sp>
      <p:pic>
        <p:nvPicPr>
          <p:cNvPr id="5" name="Picture 4">
            <a:extLst>
              <a:ext uri="{FF2B5EF4-FFF2-40B4-BE49-F238E27FC236}">
                <a16:creationId xmlns:a16="http://schemas.microsoft.com/office/drawing/2014/main" id="{97FA22C9-A465-CB54-6A71-B83A86858B48}"/>
              </a:ext>
            </a:extLst>
          </p:cNvPr>
          <p:cNvPicPr>
            <a:picLocks noChangeAspect="1"/>
          </p:cNvPicPr>
          <p:nvPr/>
        </p:nvPicPr>
        <p:blipFill>
          <a:blip r:embed="rId3"/>
          <a:stretch>
            <a:fillRect/>
          </a:stretch>
        </p:blipFill>
        <p:spPr>
          <a:xfrm>
            <a:off x="2069805" y="1261836"/>
            <a:ext cx="7369241" cy="4779818"/>
          </a:xfrm>
          <a:prstGeom prst="rect">
            <a:avLst/>
          </a:prstGeom>
          <a:solidFill>
            <a:schemeClr val="bg1"/>
          </a:solidFill>
        </p:spPr>
      </p:pic>
    </p:spTree>
    <p:extLst>
      <p:ext uri="{BB962C8B-B14F-4D97-AF65-F5344CB8AC3E}">
        <p14:creationId xmlns:p14="http://schemas.microsoft.com/office/powerpoint/2010/main" val="291550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a:xfrm>
            <a:off x="216000" y="160401"/>
            <a:ext cx="9509247" cy="553998"/>
          </a:xfrm>
        </p:spPr>
        <p:txBody>
          <a:bodyPr/>
          <a:lstStyle/>
          <a:p>
            <a:r>
              <a:rPr lang="en-GB" dirty="0"/>
              <a:t>AFS Received Signal Power</a:t>
            </a:r>
          </a:p>
        </p:txBody>
      </p:sp>
      <p:graphicFrame>
        <p:nvGraphicFramePr>
          <p:cNvPr id="4" name="Table 3">
            <a:extLst>
              <a:ext uri="{FF2B5EF4-FFF2-40B4-BE49-F238E27FC236}">
                <a16:creationId xmlns:a16="http://schemas.microsoft.com/office/drawing/2014/main" id="{A3F79AB3-8317-2F2A-F149-1F06D0041EAB}"/>
              </a:ext>
            </a:extLst>
          </p:cNvPr>
          <p:cNvGraphicFramePr>
            <a:graphicFrameLocks noGrp="1"/>
          </p:cNvGraphicFramePr>
          <p:nvPr>
            <p:extLst>
              <p:ext uri="{D42A27DB-BD31-4B8C-83A1-F6EECF244321}">
                <p14:modId xmlns:p14="http://schemas.microsoft.com/office/powerpoint/2010/main" val="131361562"/>
              </p:ext>
            </p:extLst>
          </p:nvPr>
        </p:nvGraphicFramePr>
        <p:xfrm>
          <a:off x="6887794" y="4008991"/>
          <a:ext cx="5337544" cy="2194560"/>
        </p:xfrm>
        <a:graphic>
          <a:graphicData uri="http://schemas.openxmlformats.org/drawingml/2006/table">
            <a:tbl>
              <a:tblPr firstRow="1" firstCol="1" bandRow="1"/>
              <a:tblGrid>
                <a:gridCol w="905448">
                  <a:extLst>
                    <a:ext uri="{9D8B030D-6E8A-4147-A177-3AD203B41FA5}">
                      <a16:colId xmlns:a16="http://schemas.microsoft.com/office/drawing/2014/main" val="984031238"/>
                    </a:ext>
                  </a:extLst>
                </a:gridCol>
                <a:gridCol w="1289210">
                  <a:extLst>
                    <a:ext uri="{9D8B030D-6E8A-4147-A177-3AD203B41FA5}">
                      <a16:colId xmlns:a16="http://schemas.microsoft.com/office/drawing/2014/main" val="2037937391"/>
                    </a:ext>
                  </a:extLst>
                </a:gridCol>
                <a:gridCol w="1209864">
                  <a:extLst>
                    <a:ext uri="{9D8B030D-6E8A-4147-A177-3AD203B41FA5}">
                      <a16:colId xmlns:a16="http://schemas.microsoft.com/office/drawing/2014/main" val="396019809"/>
                    </a:ext>
                  </a:extLst>
                </a:gridCol>
                <a:gridCol w="1933022">
                  <a:extLst>
                    <a:ext uri="{9D8B030D-6E8A-4147-A177-3AD203B41FA5}">
                      <a16:colId xmlns:a16="http://schemas.microsoft.com/office/drawing/2014/main" val="3542136115"/>
                    </a:ext>
                  </a:extLst>
                </a:gridCol>
              </a:tblGrid>
              <a:tr h="0">
                <a:tc>
                  <a:txBody>
                    <a:bodyPr/>
                    <a:lstStyle/>
                    <a:p>
                      <a:pPr algn="ct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gridSpan="2">
                  <a:txBody>
                    <a:bodyPr/>
                    <a:lstStyle/>
                    <a:p>
                      <a:pPr algn="ct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Within the LNSP-specific service volume</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hMerge="1">
                  <a:txBody>
                    <a:bodyPr/>
                    <a:lstStyle/>
                    <a:p>
                      <a:endParaRPr lang="en-GB"/>
                    </a:p>
                  </a:txBody>
                  <a:tcPr/>
                </a:tc>
                <a:tc>
                  <a:txBody>
                    <a:bodyPr/>
                    <a:lstStyle/>
                    <a:p>
                      <a:pPr algn="ct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Outside the LNSP-specific  service volume</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1957278817"/>
                  </a:ext>
                </a:extLst>
              </a:tr>
              <a:tr h="0">
                <a:tc>
                  <a:txBody>
                    <a:bodyPr/>
                    <a:lstStyle/>
                    <a:p>
                      <a:pPr algn="ct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AFS Component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Received minimum power [dBW]</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Received maximum power [dBW]</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tc>
                  <a:txBody>
                    <a:bodyPr/>
                    <a:lstStyle/>
                    <a:p>
                      <a:pPr algn="ct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Received maximum power [dBW]</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DB09"/>
                    </a:solidFill>
                  </a:tcPr>
                </a:tc>
                <a:extLst>
                  <a:ext uri="{0D108BD9-81ED-4DB2-BD59-A6C34878D82A}">
                    <a16:rowId xmlns:a16="http://schemas.microsoft.com/office/drawing/2014/main" val="568032666"/>
                  </a:ext>
                </a:extLst>
              </a:tr>
              <a:tr h="0">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-166 (TBC)</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-153 (TBC)</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-143 (TBC)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3548409"/>
                  </a:ext>
                </a:extLst>
              </a:tr>
              <a:tr h="0">
                <a:tc>
                  <a:txBody>
                    <a:bodyPr/>
                    <a:lstStyle/>
                    <a:p>
                      <a:pPr algn="ct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-166 (TBC)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-153 (TBC)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-143 (TBC)</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6256862"/>
                  </a:ext>
                </a:extLst>
              </a:tr>
            </a:tbl>
          </a:graphicData>
        </a:graphic>
      </p:graphicFrame>
      <p:pic>
        <p:nvPicPr>
          <p:cNvPr id="6" name="Picture 5">
            <a:extLst>
              <a:ext uri="{FF2B5EF4-FFF2-40B4-BE49-F238E27FC236}">
                <a16:creationId xmlns:a16="http://schemas.microsoft.com/office/drawing/2014/main" id="{A7443833-D9C9-04BD-FAF7-C95F61AD83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464" t="33239" r="43131" b="37845"/>
          <a:stretch>
            <a:fillRect/>
          </a:stretch>
        </p:blipFill>
        <p:spPr>
          <a:xfrm>
            <a:off x="9925697" y="1476205"/>
            <a:ext cx="1758950" cy="1835785"/>
          </a:xfrm>
          <a:prstGeom prst="rect">
            <a:avLst/>
          </a:prstGeom>
        </p:spPr>
      </p:pic>
      <p:pic>
        <p:nvPicPr>
          <p:cNvPr id="7" name="Picture 6" descr="A picture containing circle&#10;&#10;Description automatically generated">
            <a:extLst>
              <a:ext uri="{FF2B5EF4-FFF2-40B4-BE49-F238E27FC236}">
                <a16:creationId xmlns:a16="http://schemas.microsoft.com/office/drawing/2014/main" id="{1619886D-9AC7-0473-1B4F-5A0CE4C0F3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3372" y="1374922"/>
            <a:ext cx="2301875" cy="2038350"/>
          </a:xfrm>
          <a:prstGeom prst="rect">
            <a:avLst/>
          </a:prstGeom>
          <a:noFill/>
        </p:spPr>
      </p:pic>
      <p:sp>
        <p:nvSpPr>
          <p:cNvPr id="8" name="Content Placeholder 4">
            <a:extLst>
              <a:ext uri="{FF2B5EF4-FFF2-40B4-BE49-F238E27FC236}">
                <a16:creationId xmlns:a16="http://schemas.microsoft.com/office/drawing/2014/main" id="{348ABE85-10BB-D637-F3FC-B12050A37586}"/>
              </a:ext>
            </a:extLst>
          </p:cNvPr>
          <p:cNvSpPr txBox="1">
            <a:spLocks/>
          </p:cNvSpPr>
          <p:nvPr/>
        </p:nvSpPr>
        <p:spPr bwMode="auto">
          <a:xfrm>
            <a:off x="216000" y="1001048"/>
            <a:ext cx="6567572" cy="509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latin typeface="Times New Roman" panose="02020603050405020304" pitchFamily="18" charset="0"/>
              </a:rPr>
              <a:t>Interoperability means also avoiding interference from and to other LNSP.</a:t>
            </a:r>
          </a:p>
          <a:p>
            <a:endParaRPr lang="en-GB" kern="0" dirty="0">
              <a:solidFill>
                <a:schemeClr val="bg1"/>
              </a:solidFill>
              <a:latin typeface="Times New Roman" panose="02020603050405020304" pitchFamily="18" charset="0"/>
            </a:endParaRPr>
          </a:p>
          <a:p>
            <a:r>
              <a:rPr lang="en-GB" kern="0" dirty="0" err="1">
                <a:solidFill>
                  <a:schemeClr val="bg1"/>
                </a:solidFill>
                <a:latin typeface="Times New Roman" panose="02020603050405020304" pitchFamily="18" charset="0"/>
              </a:rPr>
              <a:t>LunaNet</a:t>
            </a:r>
            <a:r>
              <a:rPr lang="en-GB" kern="0" dirty="0">
                <a:solidFill>
                  <a:schemeClr val="bg1"/>
                </a:solidFill>
                <a:latin typeface="Times New Roman" panose="02020603050405020304" pitchFamily="18" charset="0"/>
              </a:rPr>
              <a:t> defines the target LANS service volume as the full Moon, however, it anticipates an </a:t>
            </a:r>
            <a:r>
              <a:rPr lang="en-US" kern="0" dirty="0">
                <a:solidFill>
                  <a:schemeClr val="bg1"/>
                </a:solidFill>
                <a:latin typeface="Times New Roman" panose="02020603050405020304" pitchFamily="18" charset="0"/>
              </a:rPr>
              <a:t>evolutionary approach to build toward the full service volume, with an expected start over the South Pole of the Moon.</a:t>
            </a:r>
          </a:p>
          <a:p>
            <a:endParaRPr lang="en-US" kern="0" dirty="0">
              <a:solidFill>
                <a:schemeClr val="bg1"/>
              </a:solidFill>
              <a:latin typeface="Times New Roman" panose="02020603050405020304" pitchFamily="18" charset="0"/>
            </a:endParaRPr>
          </a:p>
          <a:p>
            <a:r>
              <a:rPr lang="en-US" kern="0" dirty="0">
                <a:solidFill>
                  <a:schemeClr val="bg1"/>
                </a:solidFill>
                <a:latin typeface="Times New Roman" panose="02020603050405020304" pitchFamily="18" charset="0"/>
              </a:rPr>
              <a:t>As part of the LNSP-specific SISICD, each LNSP shall define the expected LNSP-specific service volume.</a:t>
            </a:r>
          </a:p>
          <a:p>
            <a:endParaRPr lang="en-US" kern="0" dirty="0">
              <a:solidFill>
                <a:schemeClr val="bg1"/>
              </a:solidFill>
              <a:latin typeface="Times New Roman" panose="02020603050405020304" pitchFamily="18" charset="0"/>
            </a:endParaRPr>
          </a:p>
          <a:p>
            <a:r>
              <a:rPr lang="en-US" kern="0" dirty="0">
                <a:solidFill>
                  <a:schemeClr val="bg1"/>
                </a:solidFill>
                <a:latin typeface="Times New Roman" panose="02020603050405020304" pitchFamily="18" charset="0"/>
              </a:rPr>
              <a:t>Minimum and maximum received power on the lunar surface are specified within LSIS, within and outside the LNSP-specific service volume.</a:t>
            </a:r>
            <a:endParaRPr lang="en-GB" kern="0" dirty="0">
              <a:solidFill>
                <a:schemeClr val="bg1"/>
              </a:solidFill>
              <a:latin typeface="Times New Roman" panose="02020603050405020304" pitchFamily="18" charset="0"/>
            </a:endParaRPr>
          </a:p>
          <a:p>
            <a:endParaRPr lang="en-GB" kern="0" dirty="0">
              <a:solidFill>
                <a:schemeClr val="bg1"/>
              </a:solidFill>
            </a:endParaRPr>
          </a:p>
        </p:txBody>
      </p:sp>
    </p:spTree>
    <p:extLst>
      <p:ext uri="{BB962C8B-B14F-4D97-AF65-F5344CB8AC3E}">
        <p14:creationId xmlns:p14="http://schemas.microsoft.com/office/powerpoint/2010/main" val="291797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ppt/theme/theme10.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8E4580E-9ADF-433B-85EF-DCD4B361AAD9}" vid="{8DAA971D-5408-4A5E-AB48-C0736A85ECDE}"/>
    </a:ext>
  </a:extLst>
</a:theme>
</file>

<file path=ppt/theme/theme11.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2D91B5-ED7D-4179-8776-ED16A4DF2949}" vid="{9C0268B4-711E-4FBB-BAE5-F8FEBB76970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CB5FC264-F170-4FD7-B1B7-AD228B5C627F}"/>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BAA92E9C-6AC9-4603-A52E-F067BCFA2092}"/>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74AF34BF-3A32-4DE4-AA6F-C6B9EC0D26DF}"/>
    </a:ext>
  </a:extLst>
</a:theme>
</file>

<file path=ppt/theme/theme5.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6.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7.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8.xml><?xml version="1.0" encoding="utf-8"?>
<a:theme xmlns:a="http://schemas.openxmlformats.org/drawingml/2006/main" name="6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9.xml><?xml version="1.0" encoding="utf-8"?>
<a:theme xmlns:a="http://schemas.openxmlformats.org/drawingml/2006/main" name="5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B576F57038CA4AA5CD6EBDCBE141C7" ma:contentTypeVersion="5" ma:contentTypeDescription="Create a new document." ma:contentTypeScope="" ma:versionID="18abd61d3c1975669fba8022bfc5ef89">
  <xsd:schema xmlns:xsd="http://www.w3.org/2001/XMLSchema" xmlns:xs="http://www.w3.org/2001/XMLSchema" xmlns:p="http://schemas.microsoft.com/office/2006/metadata/properties" xmlns:ns2="ec59efd0-c0c3-4375-8609-06db7d2a7945" targetNamespace="http://schemas.microsoft.com/office/2006/metadata/properties" ma:root="true" ma:fieldsID="a1b3eea036c9bcd99d9ffa0432ca0604" ns2:_="">
    <xsd:import namespace="ec59efd0-c0c3-4375-8609-06db7d2a794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9efd0-c0c3-4375-8609-06db7d2a79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37063486-C0A5-4079-8A1F-344426C12617}">
  <ds:schemaRefs>
    <ds:schemaRef ds:uri="ec59efd0-c0c3-4375-8609-06db7d2a79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22279E-2C4C-4C93-8498-455A58D1433E}">
  <ds:schemaRefs>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dcmitype/"/>
    <ds:schemaRef ds:uri="ec59efd0-c0c3-4375-8609-06db7d2a7945"/>
    <ds:schemaRef ds:uri="http://schemas.microsoft.com/office/infopath/2007/PartnerControls"/>
    <ds:schemaRef ds:uri="http://purl.org/dc/te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2008</TotalTime>
  <Words>2206</Words>
  <Application>Microsoft Macintosh PowerPoint</Application>
  <PresentationFormat>Custom</PresentationFormat>
  <Paragraphs>307</Paragraphs>
  <Slides>21</Slides>
  <Notes>20</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21</vt:i4>
      </vt:variant>
    </vt:vector>
  </HeadingPairs>
  <TitlesOfParts>
    <vt:vector size="40" baseType="lpstr">
      <vt:lpstr>Arial</vt:lpstr>
      <vt:lpstr>Calibri</vt:lpstr>
      <vt:lpstr>Cambria Math</vt:lpstr>
      <vt:lpstr>Helvetica Neue</vt:lpstr>
      <vt:lpstr>Symbol</vt:lpstr>
      <vt:lpstr>Times New Roman</vt:lpstr>
      <vt:lpstr>Verdana</vt:lpstr>
      <vt:lpstr>Wingdings</vt:lpstr>
      <vt:lpstr>ESA_Presentation_DARK</vt:lpstr>
      <vt:lpstr>ESA_Presentation_DARK_BG</vt:lpstr>
      <vt:lpstr>ESA_Presentation_CLEAR</vt:lpstr>
      <vt:lpstr>ESA_Presentation_CLEAR_BG</vt:lpstr>
      <vt:lpstr>1_Esa presentation</vt:lpstr>
      <vt:lpstr>1_ESA_Presentation_DARK</vt:lpstr>
      <vt:lpstr>3_Esa presentation</vt:lpstr>
      <vt:lpstr>6_ESA_Presentation_DARK</vt:lpstr>
      <vt:lpstr>5_ESA_Presentation_DARK</vt:lpstr>
      <vt:lpstr>1_ESA_Presentation_CLEAR</vt:lpstr>
      <vt:lpstr>2_ESA_Presentation_DARK</vt:lpstr>
      <vt:lpstr>PowerPoint Presentation</vt:lpstr>
      <vt:lpstr>LunaNet PNT Services</vt:lpstr>
      <vt:lpstr>Lunar Augmented Navigation Service</vt:lpstr>
      <vt:lpstr>LunaNet Signal-in-Space Requirement Specifications – Augmented Forward Signal (LSIS)</vt:lpstr>
      <vt:lpstr>Lunar Augmented Navigation Service</vt:lpstr>
      <vt:lpstr>AFS Signal Specifications</vt:lpstr>
      <vt:lpstr>AFS Spreading Code Characteristics</vt:lpstr>
      <vt:lpstr>AFS Spreading Code Synchronicity</vt:lpstr>
      <vt:lpstr>AFS Received Signal Power</vt:lpstr>
      <vt:lpstr>Message Format Specification</vt:lpstr>
      <vt:lpstr>Message Format Specification</vt:lpstr>
      <vt:lpstr>Message Format  - Interleaving</vt:lpstr>
      <vt:lpstr>Message Format  - FrameID = 0</vt:lpstr>
      <vt:lpstr>Message Format  - FrameID = 0</vt:lpstr>
      <vt:lpstr>Message Format  - FrameID = 0 – SB2</vt:lpstr>
      <vt:lpstr>Message Format  - FrameID = 0 – SB3</vt:lpstr>
      <vt:lpstr>Message Format  - FrameID = 0 – SB4</vt:lpstr>
      <vt:lpstr>Message Format and Definition  - LNSP Implementation Flexibility</vt:lpstr>
      <vt:lpstr>Time of Transmission Definition</vt:lpstr>
      <vt:lpstr>Time of Transmission Definition</vt:lpstr>
      <vt:lpstr>Contacts: Pietro.Giordano@esa.int  cheryl.j.gramling@nasa.gov   </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Monique De Roode</dc:creator>
  <cp:keywords/>
  <dc:description/>
  <cp:lastModifiedBy>Gramling, Cheryl J. (GSFC-5900)</cp:lastModifiedBy>
  <cp:revision>78</cp:revision>
  <cp:lastPrinted>2008-08-26T16:26:23Z</cp:lastPrinted>
  <dcterms:created xsi:type="dcterms:W3CDTF">2021-09-17T06:26:55Z</dcterms:created>
  <dcterms:modified xsi:type="dcterms:W3CDTF">2023-08-31T20:01:24Z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Monique De Roode</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0x010100E9B576F57038CA4AA5CD6EBDCBE141C7</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2021-09-16T22:00:00Z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Unified Compliance Policy UI Action">
    <vt:lpwstr/>
  </property>
  <property fmtid="{D5CDD505-2E9C-101B-9397-08002B2CF9AE}" pid="43" name="Unified Compliance Policy Properties">
    <vt:lpwstr/>
  </property>
</Properties>
</file>