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5.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6.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424" r:id="rId4"/>
    <p:sldMasterId id="2147484435" r:id="rId5"/>
    <p:sldMasterId id="2147484446" r:id="rId6"/>
    <p:sldMasterId id="2147484458" r:id="rId7"/>
    <p:sldMasterId id="2147484470" r:id="rId8"/>
    <p:sldMasterId id="2147484480" r:id="rId9"/>
    <p:sldMasterId id="2147484511" r:id="rId10"/>
  </p:sldMasterIdLst>
  <p:notesMasterIdLst>
    <p:notesMasterId r:id="rId31"/>
  </p:notesMasterIdLst>
  <p:handoutMasterIdLst>
    <p:handoutMasterId r:id="rId32"/>
  </p:handoutMasterIdLst>
  <p:sldIdLst>
    <p:sldId id="2321" r:id="rId11"/>
    <p:sldId id="413" r:id="rId12"/>
    <p:sldId id="7064" r:id="rId13"/>
    <p:sldId id="7066" r:id="rId14"/>
    <p:sldId id="38496" r:id="rId15"/>
    <p:sldId id="2404" r:id="rId16"/>
    <p:sldId id="2373" r:id="rId17"/>
    <p:sldId id="2427" r:id="rId18"/>
    <p:sldId id="38499" r:id="rId19"/>
    <p:sldId id="2419" r:id="rId20"/>
    <p:sldId id="7070" r:id="rId21"/>
    <p:sldId id="7071" r:id="rId22"/>
    <p:sldId id="7075" r:id="rId23"/>
    <p:sldId id="7072" r:id="rId24"/>
    <p:sldId id="7074" r:id="rId25"/>
    <p:sldId id="7068" r:id="rId26"/>
    <p:sldId id="407" r:id="rId27"/>
    <p:sldId id="7077" r:id="rId28"/>
    <p:sldId id="7059" r:id="rId29"/>
    <p:sldId id="2327" r:id="rId30"/>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charset="0"/>
        <a:ea typeface="MS PGothic" charset="-128"/>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p:defaultTextStyle>
  <p:extLst>
    <p:ext uri="{EFAFB233-063F-42B5-8137-9DF3F51BA10A}">
      <p15:sldGuideLst xmlns:p15="http://schemas.microsoft.com/office/powerpoint/2012/main">
        <p15:guide id="1" orient="horz" pos="2952" userDrawn="1">
          <p15:clr>
            <a:srgbClr val="A4A3A4"/>
          </p15:clr>
        </p15:guide>
        <p15:guide id="2" pos="3840" userDrawn="1">
          <p15:clr>
            <a:srgbClr val="A4A3A4"/>
          </p15:clr>
        </p15:guide>
        <p15:guide id="4" pos="7552" userDrawn="1">
          <p15:clr>
            <a:srgbClr val="A4A3A4"/>
          </p15:clr>
        </p15:guide>
        <p15:guide id="5" orient="horz" pos="4104" userDrawn="1">
          <p15:clr>
            <a:srgbClr val="A4A3A4"/>
          </p15:clr>
        </p15:guide>
        <p15:guide id="6" orient="horz" pos="4176" userDrawn="1">
          <p15:clr>
            <a:srgbClr val="A4A3A4"/>
          </p15:clr>
        </p15:guide>
        <p15:guide id="7" pos="128" userDrawn="1">
          <p15:clr>
            <a:srgbClr val="A4A3A4"/>
          </p15:clr>
        </p15:guide>
        <p15:guide id="9" orient="horz" pos="1128" userDrawn="1">
          <p15:clr>
            <a:srgbClr val="A4A3A4"/>
          </p15:clr>
        </p15:guide>
        <p15:guide id="10" orient="horz" pos="2832" userDrawn="1">
          <p15:clr>
            <a:srgbClr val="A4A3A4"/>
          </p15:clr>
        </p15:guide>
        <p15:guide id="11" pos="6624" userDrawn="1">
          <p15:clr>
            <a:srgbClr val="A4A3A4"/>
          </p15:clr>
        </p15:guide>
        <p15:guide id="12" pos="4064" userDrawn="1">
          <p15:clr>
            <a:srgbClr val="A4A3A4"/>
          </p15:clr>
        </p15:guide>
        <p15:guide id="13" pos="4128" userDrawn="1">
          <p15:clr>
            <a:srgbClr val="A4A3A4"/>
          </p15:clr>
        </p15:guide>
        <p15:guide id="14" pos="4224" userDrawn="1">
          <p15:clr>
            <a:srgbClr val="A4A3A4"/>
          </p15:clr>
        </p15:guide>
        <p15:guide id="15" orient="horz" pos="3024" userDrawn="1">
          <p15:clr>
            <a:srgbClr val="A4A3A4"/>
          </p15:clr>
        </p15:guide>
        <p15:guide id="16" pos="6688" userDrawn="1">
          <p15:clr>
            <a:srgbClr val="A4A3A4"/>
          </p15:clr>
        </p15:guide>
        <p15:guide id="17" pos="684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478BB1D-F7F1-3731-511E-5037E3E1408B}" name="Ernst, Rebecca (LARC-A3)[Consolidated Program Support Services]" initials="ER(APSS" userId="S::rernst2@ndc.nasa.gov::e5b627c0-3c5f-4a32-a584-cad1f82b39c8"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Firth, Theresa C. (LARC-A3)[TEAMS3]" initials="FTC(A" lastIdx="1" clrIdx="0">
    <p:extLst>
      <p:ext uri="{19B8F6BF-5375-455C-9EA6-DF929625EA0E}">
        <p15:presenceInfo xmlns:p15="http://schemas.microsoft.com/office/powerpoint/2012/main" userId="S::tfirth@ndc.nasa.gov::8a038681-0486-4018-85bb-88f411c1f7e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clrMru>
    <a:srgbClr val="00BE00"/>
    <a:srgbClr val="00B050"/>
    <a:srgbClr val="008400"/>
    <a:srgbClr val="3333CC"/>
    <a:srgbClr val="002A00"/>
    <a:srgbClr val="2D8B75"/>
    <a:srgbClr val="92BBFA"/>
    <a:srgbClr val="FF33CC"/>
    <a:srgbClr val="4BACC6"/>
    <a:srgbClr val="FFCC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00" autoAdjust="0"/>
    <p:restoredTop sz="85840" autoAdjust="0"/>
  </p:normalViewPr>
  <p:slideViewPr>
    <p:cSldViewPr snapToGrid="0">
      <p:cViewPr varScale="1">
        <p:scale>
          <a:sx n="73" d="100"/>
          <a:sy n="73" d="100"/>
        </p:scale>
        <p:origin x="365" y="72"/>
      </p:cViewPr>
      <p:guideLst>
        <p:guide orient="horz" pos="2952"/>
        <p:guide pos="3840"/>
        <p:guide pos="7552"/>
        <p:guide orient="horz" pos="4104"/>
        <p:guide orient="horz" pos="4176"/>
        <p:guide pos="128"/>
        <p:guide orient="horz" pos="1128"/>
        <p:guide orient="horz" pos="2832"/>
        <p:guide pos="6624"/>
        <p:guide pos="4064"/>
        <p:guide pos="4128"/>
        <p:guide pos="4224"/>
        <p:guide orient="horz" pos="3024"/>
        <p:guide pos="6688"/>
        <p:guide pos="6848"/>
      </p:guideLst>
    </p:cSldViewPr>
  </p:slideViewPr>
  <p:notesTextViewPr>
    <p:cViewPr>
      <p:scale>
        <a:sx n="1" d="1"/>
        <a:sy n="1" d="1"/>
      </p:scale>
      <p:origin x="0" y="0"/>
    </p:cViewPr>
  </p:notesTextViewPr>
  <p:notesViewPr>
    <p:cSldViewPr snapToGrid="0">
      <p:cViewPr varScale="1">
        <p:scale>
          <a:sx n="85" d="100"/>
          <a:sy n="85" d="100"/>
        </p:scale>
        <p:origin x="3804"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21" Type="http://schemas.openxmlformats.org/officeDocument/2006/relationships/slide" Target="slides/slide11.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commentAuthors" Target="commentAuthor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F21CCD-0617-4D5F-815F-85ED18ABD4F6}" type="doc">
      <dgm:prSet loTypeId="urn:microsoft.com/office/officeart/2005/8/layout/cycle6" loCatId="relationship" qsTypeId="urn:microsoft.com/office/officeart/2005/8/quickstyle/simple1" qsCatId="simple" csTypeId="urn:microsoft.com/office/officeart/2005/8/colors/accent1_2" csCatId="accent1" phldr="1"/>
      <dgm:spPr/>
      <dgm:t>
        <a:bodyPr/>
        <a:lstStyle/>
        <a:p>
          <a:endParaRPr lang="en-US"/>
        </a:p>
      </dgm:t>
    </dgm:pt>
    <dgm:pt modelId="{29C269C8-8B7E-403D-AE49-359B9A6192C5}">
      <dgm:prSet phldrT="[Text]" custT="1"/>
      <dgm:spPr/>
      <dgm:t>
        <a:bodyPr/>
        <a:lstStyle/>
        <a:p>
          <a:r>
            <a:rPr lang="en-US" sz="1600" dirty="0"/>
            <a:t>Project Manager</a:t>
          </a:r>
        </a:p>
        <a:p>
          <a:r>
            <a:rPr lang="en-US" sz="1600" dirty="0"/>
            <a:t>Chris Hill</a:t>
          </a:r>
        </a:p>
      </dgm:t>
    </dgm:pt>
    <dgm:pt modelId="{686C8866-64C6-4F20-928E-7886C42AAF03}" type="parTrans" cxnId="{22E83162-BBF2-4B81-8D33-B24E94C19CFA}">
      <dgm:prSet/>
      <dgm:spPr/>
      <dgm:t>
        <a:bodyPr/>
        <a:lstStyle/>
        <a:p>
          <a:endParaRPr lang="en-US"/>
        </a:p>
      </dgm:t>
    </dgm:pt>
    <dgm:pt modelId="{16AA96B9-B361-4FA9-AA66-F60E8F755BDB}" type="sibTrans" cxnId="{22E83162-BBF2-4B81-8D33-B24E94C19CFA}">
      <dgm:prSet/>
      <dgm:spPr>
        <a:ln w="22225"/>
      </dgm:spPr>
      <dgm:t>
        <a:bodyPr/>
        <a:lstStyle/>
        <a:p>
          <a:endParaRPr lang="en-US"/>
        </a:p>
      </dgm:t>
    </dgm:pt>
    <dgm:pt modelId="{A281D2C6-6EE6-4E1B-9312-14A336E78FC3}">
      <dgm:prSet phldrT="[Text]" custT="1"/>
      <dgm:spPr/>
      <dgm:t>
        <a:bodyPr/>
        <a:lstStyle/>
        <a:p>
          <a:r>
            <a:rPr lang="en-US" sz="1600" dirty="0"/>
            <a:t>Chief Engineer</a:t>
          </a:r>
        </a:p>
        <a:p>
          <a:r>
            <a:rPr lang="en-US" sz="1600" dirty="0"/>
            <a:t>George Young</a:t>
          </a:r>
        </a:p>
      </dgm:t>
    </dgm:pt>
    <dgm:pt modelId="{F836199C-7EA6-4D5A-9042-622A0147C177}" type="parTrans" cxnId="{BF60553A-CC9D-424D-9A15-FF4734085CF9}">
      <dgm:prSet/>
      <dgm:spPr/>
      <dgm:t>
        <a:bodyPr/>
        <a:lstStyle/>
        <a:p>
          <a:endParaRPr lang="en-US"/>
        </a:p>
      </dgm:t>
    </dgm:pt>
    <dgm:pt modelId="{89D1E6DA-5E44-4E9A-A5D6-8AAE9AF648F1}" type="sibTrans" cxnId="{BF60553A-CC9D-424D-9A15-FF4734085CF9}">
      <dgm:prSet/>
      <dgm:spPr>
        <a:ln w="22225"/>
      </dgm:spPr>
      <dgm:t>
        <a:bodyPr/>
        <a:lstStyle/>
        <a:p>
          <a:endParaRPr lang="en-US"/>
        </a:p>
      </dgm:t>
    </dgm:pt>
    <dgm:pt modelId="{0BF0152C-644D-42AF-8FF0-D63E0C4E1993}">
      <dgm:prSet phldrT="[Text]" custT="1"/>
      <dgm:spPr/>
      <dgm:t>
        <a:bodyPr/>
        <a:lstStyle/>
        <a:p>
          <a:r>
            <a:rPr lang="en-US" sz="1600" dirty="0"/>
            <a:t>Lead Engineer</a:t>
          </a:r>
        </a:p>
        <a:p>
          <a:r>
            <a:rPr lang="en-US" sz="1600" dirty="0"/>
            <a:t>Dale Jackson</a:t>
          </a:r>
        </a:p>
      </dgm:t>
    </dgm:pt>
    <dgm:pt modelId="{C8AD934B-1141-4B25-984A-D85942359741}" type="parTrans" cxnId="{0DD1B74C-EC3D-490F-AA45-A0F1044A82CC}">
      <dgm:prSet/>
      <dgm:spPr/>
      <dgm:t>
        <a:bodyPr/>
        <a:lstStyle/>
        <a:p>
          <a:endParaRPr lang="en-US"/>
        </a:p>
      </dgm:t>
    </dgm:pt>
    <dgm:pt modelId="{5F938DD2-16E5-4AA4-A599-6305D728E1AC}" type="sibTrans" cxnId="{0DD1B74C-EC3D-490F-AA45-A0F1044A82CC}">
      <dgm:prSet/>
      <dgm:spPr>
        <a:ln w="22225"/>
      </dgm:spPr>
      <dgm:t>
        <a:bodyPr/>
        <a:lstStyle/>
        <a:p>
          <a:endParaRPr lang="en-US"/>
        </a:p>
      </dgm:t>
    </dgm:pt>
    <dgm:pt modelId="{99054D15-6F8C-4A55-B239-3845E47C442F}">
      <dgm:prSet custT="1"/>
      <dgm:spPr/>
      <dgm:t>
        <a:bodyPr/>
        <a:lstStyle/>
        <a:p>
          <a:r>
            <a:rPr lang="en-US" sz="1600" dirty="0"/>
            <a:t>Project Budget Analyst</a:t>
          </a:r>
        </a:p>
        <a:p>
          <a:r>
            <a:rPr lang="en-US" sz="1600" dirty="0"/>
            <a:t>Lisa Dorsett</a:t>
          </a:r>
        </a:p>
      </dgm:t>
    </dgm:pt>
    <dgm:pt modelId="{79750D28-36E0-45B3-B0DD-193A944B0F5A}" type="parTrans" cxnId="{B2669A48-9CFF-4245-B226-D463ACE1C68F}">
      <dgm:prSet/>
      <dgm:spPr/>
      <dgm:t>
        <a:bodyPr/>
        <a:lstStyle/>
        <a:p>
          <a:endParaRPr lang="en-US"/>
        </a:p>
      </dgm:t>
    </dgm:pt>
    <dgm:pt modelId="{9A7DBA8F-E1E9-4BF9-91F0-7A5468D75903}" type="sibTrans" cxnId="{B2669A48-9CFF-4245-B226-D463ACE1C68F}">
      <dgm:prSet/>
      <dgm:spPr>
        <a:ln w="22225"/>
      </dgm:spPr>
      <dgm:t>
        <a:bodyPr/>
        <a:lstStyle/>
        <a:p>
          <a:endParaRPr lang="en-US"/>
        </a:p>
      </dgm:t>
    </dgm:pt>
    <dgm:pt modelId="{7479A1B2-F8D7-4C61-9264-2F2240A99420}">
      <dgm:prSet custT="1"/>
      <dgm:spPr/>
      <dgm:t>
        <a:bodyPr/>
        <a:lstStyle/>
        <a:p>
          <a:r>
            <a:rPr lang="en-US" sz="1600" dirty="0"/>
            <a:t>Project Coordinator</a:t>
          </a:r>
        </a:p>
        <a:p>
          <a:r>
            <a:rPr lang="en-US" sz="1600" dirty="0"/>
            <a:t>Lonette Jenkins-Bell</a:t>
          </a:r>
        </a:p>
      </dgm:t>
    </dgm:pt>
    <dgm:pt modelId="{3B3C7E07-D97E-4BC9-9670-35672F0FA03C}" type="parTrans" cxnId="{5B33C4D5-6070-48CC-AE8C-DED5EF33FE80}">
      <dgm:prSet/>
      <dgm:spPr/>
      <dgm:t>
        <a:bodyPr/>
        <a:lstStyle/>
        <a:p>
          <a:endParaRPr lang="en-US"/>
        </a:p>
      </dgm:t>
    </dgm:pt>
    <dgm:pt modelId="{172516C1-70A7-4259-BA02-3E50AA2AB45A}" type="sibTrans" cxnId="{5B33C4D5-6070-48CC-AE8C-DED5EF33FE80}">
      <dgm:prSet/>
      <dgm:spPr>
        <a:ln w="22225"/>
      </dgm:spPr>
      <dgm:t>
        <a:bodyPr/>
        <a:lstStyle/>
        <a:p>
          <a:endParaRPr lang="en-US"/>
        </a:p>
      </dgm:t>
    </dgm:pt>
    <dgm:pt modelId="{85600114-3823-4777-894F-B7743585D2CF}">
      <dgm:prSet custT="1"/>
      <dgm:spPr/>
      <dgm:t>
        <a:bodyPr/>
        <a:lstStyle/>
        <a:p>
          <a:r>
            <a:rPr lang="en-US" sz="1600" dirty="0"/>
            <a:t>Program Element Manager</a:t>
          </a:r>
        </a:p>
        <a:p>
          <a:r>
            <a:rPr lang="en-US" sz="1600" dirty="0"/>
            <a:t>Fred Elliott</a:t>
          </a:r>
        </a:p>
      </dgm:t>
    </dgm:pt>
    <dgm:pt modelId="{F16FC7AC-70F9-43CE-8293-969E9008671D}" type="parTrans" cxnId="{39B09362-78EF-454E-9357-FB7E8FF0F7D9}">
      <dgm:prSet/>
      <dgm:spPr/>
      <dgm:t>
        <a:bodyPr/>
        <a:lstStyle/>
        <a:p>
          <a:endParaRPr lang="en-US"/>
        </a:p>
      </dgm:t>
    </dgm:pt>
    <dgm:pt modelId="{9A790A4C-11DB-456F-B842-E495BA7558CA}" type="sibTrans" cxnId="{39B09362-78EF-454E-9357-FB7E8FF0F7D9}">
      <dgm:prSet/>
      <dgm:spPr>
        <a:ln w="22225"/>
      </dgm:spPr>
      <dgm:t>
        <a:bodyPr/>
        <a:lstStyle/>
        <a:p>
          <a:endParaRPr lang="en-US"/>
        </a:p>
      </dgm:t>
    </dgm:pt>
    <dgm:pt modelId="{97AEE5DB-616C-46AC-84C7-9C3D9429EF80}" type="pres">
      <dgm:prSet presAssocID="{41F21CCD-0617-4D5F-815F-85ED18ABD4F6}" presName="cycle" presStyleCnt="0">
        <dgm:presLayoutVars>
          <dgm:dir/>
          <dgm:resizeHandles val="exact"/>
        </dgm:presLayoutVars>
      </dgm:prSet>
      <dgm:spPr/>
    </dgm:pt>
    <dgm:pt modelId="{150E25CA-76C6-4D4A-BAC5-FD2F3BB13A56}" type="pres">
      <dgm:prSet presAssocID="{29C269C8-8B7E-403D-AE49-359B9A6192C5}" presName="node" presStyleLbl="node1" presStyleIdx="0" presStyleCnt="6" custScaleX="121000" custScaleY="121000">
        <dgm:presLayoutVars>
          <dgm:bulletEnabled val="1"/>
        </dgm:presLayoutVars>
      </dgm:prSet>
      <dgm:spPr/>
    </dgm:pt>
    <dgm:pt modelId="{D69AFFE0-2F5F-488E-B53C-02F90F2FB52C}" type="pres">
      <dgm:prSet presAssocID="{29C269C8-8B7E-403D-AE49-359B9A6192C5}" presName="spNode" presStyleCnt="0"/>
      <dgm:spPr/>
    </dgm:pt>
    <dgm:pt modelId="{852B9777-9C17-4219-A3B3-9A7DE432EF41}" type="pres">
      <dgm:prSet presAssocID="{16AA96B9-B361-4FA9-AA66-F60E8F755BDB}" presName="sibTrans" presStyleLbl="sibTrans1D1" presStyleIdx="0" presStyleCnt="6"/>
      <dgm:spPr/>
    </dgm:pt>
    <dgm:pt modelId="{376ABF78-6A64-40F5-91E4-AF20E6585539}" type="pres">
      <dgm:prSet presAssocID="{A281D2C6-6EE6-4E1B-9312-14A336E78FC3}" presName="node" presStyleLbl="node1" presStyleIdx="1" presStyleCnt="6" custScaleX="121000" custScaleY="121000">
        <dgm:presLayoutVars>
          <dgm:bulletEnabled val="1"/>
        </dgm:presLayoutVars>
      </dgm:prSet>
      <dgm:spPr/>
    </dgm:pt>
    <dgm:pt modelId="{AF85D0C4-ADEC-44D8-A5F9-3C36573D1C4D}" type="pres">
      <dgm:prSet presAssocID="{A281D2C6-6EE6-4E1B-9312-14A336E78FC3}" presName="spNode" presStyleCnt="0"/>
      <dgm:spPr/>
    </dgm:pt>
    <dgm:pt modelId="{786AAC4A-D7F2-4E03-8150-2CECC782AF12}" type="pres">
      <dgm:prSet presAssocID="{89D1E6DA-5E44-4E9A-A5D6-8AAE9AF648F1}" presName="sibTrans" presStyleLbl="sibTrans1D1" presStyleIdx="1" presStyleCnt="6"/>
      <dgm:spPr/>
    </dgm:pt>
    <dgm:pt modelId="{F85F9BBE-3954-4AD4-8AA5-3420E0F773BE}" type="pres">
      <dgm:prSet presAssocID="{0BF0152C-644D-42AF-8FF0-D63E0C4E1993}" presName="node" presStyleLbl="node1" presStyleIdx="2" presStyleCnt="6" custScaleX="121000" custScaleY="121000">
        <dgm:presLayoutVars>
          <dgm:bulletEnabled val="1"/>
        </dgm:presLayoutVars>
      </dgm:prSet>
      <dgm:spPr/>
    </dgm:pt>
    <dgm:pt modelId="{48344CA0-24C1-4F01-877F-1C7DA2EBA6E2}" type="pres">
      <dgm:prSet presAssocID="{0BF0152C-644D-42AF-8FF0-D63E0C4E1993}" presName="spNode" presStyleCnt="0"/>
      <dgm:spPr/>
    </dgm:pt>
    <dgm:pt modelId="{EE7CCCC2-8BBC-454F-9606-0D4E3EC7FCC8}" type="pres">
      <dgm:prSet presAssocID="{5F938DD2-16E5-4AA4-A599-6305D728E1AC}" presName="sibTrans" presStyleLbl="sibTrans1D1" presStyleIdx="2" presStyleCnt="6"/>
      <dgm:spPr/>
    </dgm:pt>
    <dgm:pt modelId="{50DD557D-F5A9-4DF8-B18D-528AD606A04E}" type="pres">
      <dgm:prSet presAssocID="{99054D15-6F8C-4A55-B239-3845E47C442F}" presName="node" presStyleLbl="node1" presStyleIdx="3" presStyleCnt="6" custScaleX="121000" custScaleY="121000">
        <dgm:presLayoutVars>
          <dgm:bulletEnabled val="1"/>
        </dgm:presLayoutVars>
      </dgm:prSet>
      <dgm:spPr/>
    </dgm:pt>
    <dgm:pt modelId="{08ACA453-A80B-492E-BE29-B09E19847021}" type="pres">
      <dgm:prSet presAssocID="{99054D15-6F8C-4A55-B239-3845E47C442F}" presName="spNode" presStyleCnt="0"/>
      <dgm:spPr/>
    </dgm:pt>
    <dgm:pt modelId="{B4E0D0B4-5072-4E25-90C5-41DBEB1CFD2F}" type="pres">
      <dgm:prSet presAssocID="{9A7DBA8F-E1E9-4BF9-91F0-7A5468D75903}" presName="sibTrans" presStyleLbl="sibTrans1D1" presStyleIdx="3" presStyleCnt="6"/>
      <dgm:spPr/>
    </dgm:pt>
    <dgm:pt modelId="{6520ECF9-5355-40B4-8598-19900C21441E}" type="pres">
      <dgm:prSet presAssocID="{7479A1B2-F8D7-4C61-9264-2F2240A99420}" presName="node" presStyleLbl="node1" presStyleIdx="4" presStyleCnt="6" custScaleX="145187" custScaleY="121000">
        <dgm:presLayoutVars>
          <dgm:bulletEnabled val="1"/>
        </dgm:presLayoutVars>
      </dgm:prSet>
      <dgm:spPr/>
    </dgm:pt>
    <dgm:pt modelId="{A7E87C6C-F32A-44B3-8002-428636AFB5F4}" type="pres">
      <dgm:prSet presAssocID="{7479A1B2-F8D7-4C61-9264-2F2240A99420}" presName="spNode" presStyleCnt="0"/>
      <dgm:spPr/>
    </dgm:pt>
    <dgm:pt modelId="{1AC21085-D94B-4B11-90F3-AF353BEBD70F}" type="pres">
      <dgm:prSet presAssocID="{172516C1-70A7-4259-BA02-3E50AA2AB45A}" presName="sibTrans" presStyleLbl="sibTrans1D1" presStyleIdx="4" presStyleCnt="6"/>
      <dgm:spPr/>
    </dgm:pt>
    <dgm:pt modelId="{804B0033-5CAB-4DC5-8ED5-F8B1BE2943D6}" type="pres">
      <dgm:prSet presAssocID="{85600114-3823-4777-894F-B7743585D2CF}" presName="node" presStyleLbl="node1" presStyleIdx="5" presStyleCnt="6" custScaleX="121000" custScaleY="121000">
        <dgm:presLayoutVars>
          <dgm:bulletEnabled val="1"/>
        </dgm:presLayoutVars>
      </dgm:prSet>
      <dgm:spPr/>
    </dgm:pt>
    <dgm:pt modelId="{E4B5204F-8B48-4090-91B3-91B04A9E8617}" type="pres">
      <dgm:prSet presAssocID="{85600114-3823-4777-894F-B7743585D2CF}" presName="spNode" presStyleCnt="0"/>
      <dgm:spPr/>
    </dgm:pt>
    <dgm:pt modelId="{872020F7-F431-4D2F-BD5D-869D69C61F60}" type="pres">
      <dgm:prSet presAssocID="{9A790A4C-11DB-456F-B842-E495BA7558CA}" presName="sibTrans" presStyleLbl="sibTrans1D1" presStyleIdx="5" presStyleCnt="6"/>
      <dgm:spPr/>
    </dgm:pt>
  </dgm:ptLst>
  <dgm:cxnLst>
    <dgm:cxn modelId="{8272B127-8E69-4FD7-B34F-12402EE14AB3}" type="presOf" srcId="{9A790A4C-11DB-456F-B842-E495BA7558CA}" destId="{872020F7-F431-4D2F-BD5D-869D69C61F60}" srcOrd="0" destOrd="0" presId="urn:microsoft.com/office/officeart/2005/8/layout/cycle6"/>
    <dgm:cxn modelId="{BF60553A-CC9D-424D-9A15-FF4734085CF9}" srcId="{41F21CCD-0617-4D5F-815F-85ED18ABD4F6}" destId="{A281D2C6-6EE6-4E1B-9312-14A336E78FC3}" srcOrd="1" destOrd="0" parTransId="{F836199C-7EA6-4D5A-9042-622A0147C177}" sibTransId="{89D1E6DA-5E44-4E9A-A5D6-8AAE9AF648F1}"/>
    <dgm:cxn modelId="{B0E3803C-93EE-41EF-BD23-9EADA147432C}" type="presOf" srcId="{89D1E6DA-5E44-4E9A-A5D6-8AAE9AF648F1}" destId="{786AAC4A-D7F2-4E03-8150-2CECC782AF12}" srcOrd="0" destOrd="0" presId="urn:microsoft.com/office/officeart/2005/8/layout/cycle6"/>
    <dgm:cxn modelId="{347D0940-AAFB-4453-B136-E47ED9249D90}" type="presOf" srcId="{9A7DBA8F-E1E9-4BF9-91F0-7A5468D75903}" destId="{B4E0D0B4-5072-4E25-90C5-41DBEB1CFD2F}" srcOrd="0" destOrd="0" presId="urn:microsoft.com/office/officeart/2005/8/layout/cycle6"/>
    <dgm:cxn modelId="{22E83162-BBF2-4B81-8D33-B24E94C19CFA}" srcId="{41F21CCD-0617-4D5F-815F-85ED18ABD4F6}" destId="{29C269C8-8B7E-403D-AE49-359B9A6192C5}" srcOrd="0" destOrd="0" parTransId="{686C8866-64C6-4F20-928E-7886C42AAF03}" sibTransId="{16AA96B9-B361-4FA9-AA66-F60E8F755BDB}"/>
    <dgm:cxn modelId="{39B09362-78EF-454E-9357-FB7E8FF0F7D9}" srcId="{41F21CCD-0617-4D5F-815F-85ED18ABD4F6}" destId="{85600114-3823-4777-894F-B7743585D2CF}" srcOrd="5" destOrd="0" parTransId="{F16FC7AC-70F9-43CE-8293-969E9008671D}" sibTransId="{9A790A4C-11DB-456F-B842-E495BA7558CA}"/>
    <dgm:cxn modelId="{B2669A48-9CFF-4245-B226-D463ACE1C68F}" srcId="{41F21CCD-0617-4D5F-815F-85ED18ABD4F6}" destId="{99054D15-6F8C-4A55-B239-3845E47C442F}" srcOrd="3" destOrd="0" parTransId="{79750D28-36E0-45B3-B0DD-193A944B0F5A}" sibTransId="{9A7DBA8F-E1E9-4BF9-91F0-7A5468D75903}"/>
    <dgm:cxn modelId="{1D86834C-D9ED-493B-8AD0-9204031CDF99}" type="presOf" srcId="{5F938DD2-16E5-4AA4-A599-6305D728E1AC}" destId="{EE7CCCC2-8BBC-454F-9606-0D4E3EC7FCC8}" srcOrd="0" destOrd="0" presId="urn:microsoft.com/office/officeart/2005/8/layout/cycle6"/>
    <dgm:cxn modelId="{0DD1B74C-EC3D-490F-AA45-A0F1044A82CC}" srcId="{41F21CCD-0617-4D5F-815F-85ED18ABD4F6}" destId="{0BF0152C-644D-42AF-8FF0-D63E0C4E1993}" srcOrd="2" destOrd="0" parTransId="{C8AD934B-1141-4B25-984A-D85942359741}" sibTransId="{5F938DD2-16E5-4AA4-A599-6305D728E1AC}"/>
    <dgm:cxn modelId="{04395858-C55B-4E6A-9A37-40274C5313AA}" type="presOf" srcId="{A281D2C6-6EE6-4E1B-9312-14A336E78FC3}" destId="{376ABF78-6A64-40F5-91E4-AF20E6585539}" srcOrd="0" destOrd="0" presId="urn:microsoft.com/office/officeart/2005/8/layout/cycle6"/>
    <dgm:cxn modelId="{5BE9EF7A-A838-4299-862B-4A7F2100477C}" type="presOf" srcId="{29C269C8-8B7E-403D-AE49-359B9A6192C5}" destId="{150E25CA-76C6-4D4A-BAC5-FD2F3BB13A56}" srcOrd="0" destOrd="0" presId="urn:microsoft.com/office/officeart/2005/8/layout/cycle6"/>
    <dgm:cxn modelId="{B2058B7E-0E10-49A2-9E6D-BE26AAD49A32}" type="presOf" srcId="{41F21CCD-0617-4D5F-815F-85ED18ABD4F6}" destId="{97AEE5DB-616C-46AC-84C7-9C3D9429EF80}" srcOrd="0" destOrd="0" presId="urn:microsoft.com/office/officeart/2005/8/layout/cycle6"/>
    <dgm:cxn modelId="{3D02128D-A3AA-41B8-9FEC-54B840D457CF}" type="presOf" srcId="{16AA96B9-B361-4FA9-AA66-F60E8F755BDB}" destId="{852B9777-9C17-4219-A3B3-9A7DE432EF41}" srcOrd="0" destOrd="0" presId="urn:microsoft.com/office/officeart/2005/8/layout/cycle6"/>
    <dgm:cxn modelId="{6043B79B-E77E-4A10-91E7-E472C85BF5C7}" type="presOf" srcId="{99054D15-6F8C-4A55-B239-3845E47C442F}" destId="{50DD557D-F5A9-4DF8-B18D-528AD606A04E}" srcOrd="0" destOrd="0" presId="urn:microsoft.com/office/officeart/2005/8/layout/cycle6"/>
    <dgm:cxn modelId="{69C6C5C6-5582-4258-8B87-4193E5E9160C}" type="presOf" srcId="{7479A1B2-F8D7-4C61-9264-2F2240A99420}" destId="{6520ECF9-5355-40B4-8598-19900C21441E}" srcOrd="0" destOrd="0" presId="urn:microsoft.com/office/officeart/2005/8/layout/cycle6"/>
    <dgm:cxn modelId="{5B33C4D5-6070-48CC-AE8C-DED5EF33FE80}" srcId="{41F21CCD-0617-4D5F-815F-85ED18ABD4F6}" destId="{7479A1B2-F8D7-4C61-9264-2F2240A99420}" srcOrd="4" destOrd="0" parTransId="{3B3C7E07-D97E-4BC9-9670-35672F0FA03C}" sibTransId="{172516C1-70A7-4259-BA02-3E50AA2AB45A}"/>
    <dgm:cxn modelId="{1E519FE3-3D92-4701-98D1-F4B4838C4950}" type="presOf" srcId="{0BF0152C-644D-42AF-8FF0-D63E0C4E1993}" destId="{F85F9BBE-3954-4AD4-8AA5-3420E0F773BE}" srcOrd="0" destOrd="0" presId="urn:microsoft.com/office/officeart/2005/8/layout/cycle6"/>
    <dgm:cxn modelId="{504537F7-CF14-4567-BFD4-36FEC45B2226}" type="presOf" srcId="{85600114-3823-4777-894F-B7743585D2CF}" destId="{804B0033-5CAB-4DC5-8ED5-F8B1BE2943D6}" srcOrd="0" destOrd="0" presId="urn:microsoft.com/office/officeart/2005/8/layout/cycle6"/>
    <dgm:cxn modelId="{BABF09FF-C89C-4D37-A23C-C481ED1A853D}" type="presOf" srcId="{172516C1-70A7-4259-BA02-3E50AA2AB45A}" destId="{1AC21085-D94B-4B11-90F3-AF353BEBD70F}" srcOrd="0" destOrd="0" presId="urn:microsoft.com/office/officeart/2005/8/layout/cycle6"/>
    <dgm:cxn modelId="{8DEFA68E-B167-409F-81FE-E06D26FECA1D}" type="presParOf" srcId="{97AEE5DB-616C-46AC-84C7-9C3D9429EF80}" destId="{150E25CA-76C6-4D4A-BAC5-FD2F3BB13A56}" srcOrd="0" destOrd="0" presId="urn:microsoft.com/office/officeart/2005/8/layout/cycle6"/>
    <dgm:cxn modelId="{5E9E3B8B-2ECE-4BCE-BF19-2B8BA8FC62A2}" type="presParOf" srcId="{97AEE5DB-616C-46AC-84C7-9C3D9429EF80}" destId="{D69AFFE0-2F5F-488E-B53C-02F90F2FB52C}" srcOrd="1" destOrd="0" presId="urn:microsoft.com/office/officeart/2005/8/layout/cycle6"/>
    <dgm:cxn modelId="{AFEAB1AB-A9F8-4DD2-81FA-3F611D8855EE}" type="presParOf" srcId="{97AEE5DB-616C-46AC-84C7-9C3D9429EF80}" destId="{852B9777-9C17-4219-A3B3-9A7DE432EF41}" srcOrd="2" destOrd="0" presId="urn:microsoft.com/office/officeart/2005/8/layout/cycle6"/>
    <dgm:cxn modelId="{50203AB8-BAF4-475E-AF0F-FDB9E21E4785}" type="presParOf" srcId="{97AEE5DB-616C-46AC-84C7-9C3D9429EF80}" destId="{376ABF78-6A64-40F5-91E4-AF20E6585539}" srcOrd="3" destOrd="0" presId="urn:microsoft.com/office/officeart/2005/8/layout/cycle6"/>
    <dgm:cxn modelId="{C3A67B24-0A4F-4FD4-84BD-16D9E03FBCF1}" type="presParOf" srcId="{97AEE5DB-616C-46AC-84C7-9C3D9429EF80}" destId="{AF85D0C4-ADEC-44D8-A5F9-3C36573D1C4D}" srcOrd="4" destOrd="0" presId="urn:microsoft.com/office/officeart/2005/8/layout/cycle6"/>
    <dgm:cxn modelId="{CAC74F3A-CA87-4E96-8655-8A67DBBF7EAD}" type="presParOf" srcId="{97AEE5DB-616C-46AC-84C7-9C3D9429EF80}" destId="{786AAC4A-D7F2-4E03-8150-2CECC782AF12}" srcOrd="5" destOrd="0" presId="urn:microsoft.com/office/officeart/2005/8/layout/cycle6"/>
    <dgm:cxn modelId="{BC81036A-C0A6-4B32-9469-F96CB289914F}" type="presParOf" srcId="{97AEE5DB-616C-46AC-84C7-9C3D9429EF80}" destId="{F85F9BBE-3954-4AD4-8AA5-3420E0F773BE}" srcOrd="6" destOrd="0" presId="urn:microsoft.com/office/officeart/2005/8/layout/cycle6"/>
    <dgm:cxn modelId="{41893D62-3C2D-4750-B386-F65BCF041F07}" type="presParOf" srcId="{97AEE5DB-616C-46AC-84C7-9C3D9429EF80}" destId="{48344CA0-24C1-4F01-877F-1C7DA2EBA6E2}" srcOrd="7" destOrd="0" presId="urn:microsoft.com/office/officeart/2005/8/layout/cycle6"/>
    <dgm:cxn modelId="{E86359F2-2A54-4D6D-A731-71C8C8D4841C}" type="presParOf" srcId="{97AEE5DB-616C-46AC-84C7-9C3D9429EF80}" destId="{EE7CCCC2-8BBC-454F-9606-0D4E3EC7FCC8}" srcOrd="8" destOrd="0" presId="urn:microsoft.com/office/officeart/2005/8/layout/cycle6"/>
    <dgm:cxn modelId="{A628B167-E433-476C-868A-D227EEE71800}" type="presParOf" srcId="{97AEE5DB-616C-46AC-84C7-9C3D9429EF80}" destId="{50DD557D-F5A9-4DF8-B18D-528AD606A04E}" srcOrd="9" destOrd="0" presId="urn:microsoft.com/office/officeart/2005/8/layout/cycle6"/>
    <dgm:cxn modelId="{52409652-6208-4AC1-BF8A-F738969D5314}" type="presParOf" srcId="{97AEE5DB-616C-46AC-84C7-9C3D9429EF80}" destId="{08ACA453-A80B-492E-BE29-B09E19847021}" srcOrd="10" destOrd="0" presId="urn:microsoft.com/office/officeart/2005/8/layout/cycle6"/>
    <dgm:cxn modelId="{01B6FD84-31BF-4485-B978-E41516890FA2}" type="presParOf" srcId="{97AEE5DB-616C-46AC-84C7-9C3D9429EF80}" destId="{B4E0D0B4-5072-4E25-90C5-41DBEB1CFD2F}" srcOrd="11" destOrd="0" presId="urn:microsoft.com/office/officeart/2005/8/layout/cycle6"/>
    <dgm:cxn modelId="{3BB80613-0852-416E-92AC-232BADC92529}" type="presParOf" srcId="{97AEE5DB-616C-46AC-84C7-9C3D9429EF80}" destId="{6520ECF9-5355-40B4-8598-19900C21441E}" srcOrd="12" destOrd="0" presId="urn:microsoft.com/office/officeart/2005/8/layout/cycle6"/>
    <dgm:cxn modelId="{6672B1E0-CEB9-4815-9DC5-CDF705D20574}" type="presParOf" srcId="{97AEE5DB-616C-46AC-84C7-9C3D9429EF80}" destId="{A7E87C6C-F32A-44B3-8002-428636AFB5F4}" srcOrd="13" destOrd="0" presId="urn:microsoft.com/office/officeart/2005/8/layout/cycle6"/>
    <dgm:cxn modelId="{3BA474AB-816F-451C-A882-1CE841A32525}" type="presParOf" srcId="{97AEE5DB-616C-46AC-84C7-9C3D9429EF80}" destId="{1AC21085-D94B-4B11-90F3-AF353BEBD70F}" srcOrd="14" destOrd="0" presId="urn:microsoft.com/office/officeart/2005/8/layout/cycle6"/>
    <dgm:cxn modelId="{6691FB82-3D93-4DFC-BB32-0F65F476A316}" type="presParOf" srcId="{97AEE5DB-616C-46AC-84C7-9C3D9429EF80}" destId="{804B0033-5CAB-4DC5-8ED5-F8B1BE2943D6}" srcOrd="15" destOrd="0" presId="urn:microsoft.com/office/officeart/2005/8/layout/cycle6"/>
    <dgm:cxn modelId="{8474A906-25E6-450E-A0EC-66857EA1F167}" type="presParOf" srcId="{97AEE5DB-616C-46AC-84C7-9C3D9429EF80}" destId="{E4B5204F-8B48-4090-91B3-91B04A9E8617}" srcOrd="16" destOrd="0" presId="urn:microsoft.com/office/officeart/2005/8/layout/cycle6"/>
    <dgm:cxn modelId="{CAE06EC1-EB07-45C5-ACF3-1F1A60271055}" type="presParOf" srcId="{97AEE5DB-616C-46AC-84C7-9C3D9429EF80}" destId="{872020F7-F431-4D2F-BD5D-869D69C61F60}"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E25CA-76C6-4D4A-BAC5-FD2F3BB13A56}">
      <dsp:nvSpPr>
        <dsp:cNvPr id="0" name=""/>
        <dsp:cNvSpPr/>
      </dsp:nvSpPr>
      <dsp:spPr>
        <a:xfrm>
          <a:off x="3219489" y="-95386"/>
          <a:ext cx="1711287" cy="111233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Project Manager</a:t>
          </a:r>
        </a:p>
        <a:p>
          <a:pPr marL="0" lvl="0" indent="0" algn="ctr" defTabSz="711200">
            <a:lnSpc>
              <a:spcPct val="90000"/>
            </a:lnSpc>
            <a:spcBef>
              <a:spcPct val="0"/>
            </a:spcBef>
            <a:spcAft>
              <a:spcPct val="35000"/>
            </a:spcAft>
            <a:buNone/>
          </a:pPr>
          <a:r>
            <a:rPr lang="en-US" sz="1600" kern="1200" dirty="0"/>
            <a:t>Chris Hill</a:t>
          </a:r>
        </a:p>
      </dsp:txBody>
      <dsp:txXfrm>
        <a:off x="3273789" y="-41086"/>
        <a:ext cx="1602687" cy="1003736"/>
      </dsp:txXfrm>
    </dsp:sp>
    <dsp:sp modelId="{852B9777-9C17-4219-A3B3-9A7DE432EF41}">
      <dsp:nvSpPr>
        <dsp:cNvPr id="0" name=""/>
        <dsp:cNvSpPr/>
      </dsp:nvSpPr>
      <dsp:spPr>
        <a:xfrm>
          <a:off x="1908034" y="460781"/>
          <a:ext cx="4334196" cy="4334196"/>
        </a:xfrm>
        <a:custGeom>
          <a:avLst/>
          <a:gdLst/>
          <a:ahLst/>
          <a:cxnLst/>
          <a:rect l="0" t="0" r="0" b="0"/>
          <a:pathLst>
            <a:path>
              <a:moveTo>
                <a:pt x="3028821" y="178694"/>
              </a:moveTo>
              <a:arcTo wR="2167098" hR="2167098" stAng="17605841" swAng="1033512"/>
            </a:path>
          </a:pathLst>
        </a:custGeom>
        <a:noFill/>
        <a:ln w="22225"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376ABF78-6A64-40F5-91E4-AF20E6585539}">
      <dsp:nvSpPr>
        <dsp:cNvPr id="0" name=""/>
        <dsp:cNvSpPr/>
      </dsp:nvSpPr>
      <dsp:spPr>
        <a:xfrm>
          <a:off x="5096251" y="988162"/>
          <a:ext cx="1711287" cy="111233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Chief Engineer</a:t>
          </a:r>
        </a:p>
        <a:p>
          <a:pPr marL="0" lvl="0" indent="0" algn="ctr" defTabSz="711200">
            <a:lnSpc>
              <a:spcPct val="90000"/>
            </a:lnSpc>
            <a:spcBef>
              <a:spcPct val="0"/>
            </a:spcBef>
            <a:spcAft>
              <a:spcPct val="35000"/>
            </a:spcAft>
            <a:buNone/>
          </a:pPr>
          <a:r>
            <a:rPr lang="en-US" sz="1600" kern="1200" dirty="0"/>
            <a:t>George Young</a:t>
          </a:r>
        </a:p>
      </dsp:txBody>
      <dsp:txXfrm>
        <a:off x="5150551" y="1042462"/>
        <a:ext cx="1602687" cy="1003736"/>
      </dsp:txXfrm>
    </dsp:sp>
    <dsp:sp modelId="{786AAC4A-D7F2-4E03-8150-2CECC782AF12}">
      <dsp:nvSpPr>
        <dsp:cNvPr id="0" name=""/>
        <dsp:cNvSpPr/>
      </dsp:nvSpPr>
      <dsp:spPr>
        <a:xfrm>
          <a:off x="1908034" y="460781"/>
          <a:ext cx="4334196" cy="4334196"/>
        </a:xfrm>
        <a:custGeom>
          <a:avLst/>
          <a:gdLst/>
          <a:ahLst/>
          <a:cxnLst/>
          <a:rect l="0" t="0" r="0" b="0"/>
          <a:pathLst>
            <a:path>
              <a:moveTo>
                <a:pt x="4271588" y="1649954"/>
              </a:moveTo>
              <a:arcTo wR="2167098" hR="2167098" stAng="20771643" swAng="1656714"/>
            </a:path>
          </a:pathLst>
        </a:custGeom>
        <a:noFill/>
        <a:ln w="22225"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F85F9BBE-3954-4AD4-8AA5-3420E0F773BE}">
      <dsp:nvSpPr>
        <dsp:cNvPr id="0" name=""/>
        <dsp:cNvSpPr/>
      </dsp:nvSpPr>
      <dsp:spPr>
        <a:xfrm>
          <a:off x="5096251" y="3155260"/>
          <a:ext cx="1711287" cy="111233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Lead Engineer</a:t>
          </a:r>
        </a:p>
        <a:p>
          <a:pPr marL="0" lvl="0" indent="0" algn="ctr" defTabSz="711200">
            <a:lnSpc>
              <a:spcPct val="90000"/>
            </a:lnSpc>
            <a:spcBef>
              <a:spcPct val="0"/>
            </a:spcBef>
            <a:spcAft>
              <a:spcPct val="35000"/>
            </a:spcAft>
            <a:buNone/>
          </a:pPr>
          <a:r>
            <a:rPr lang="en-US" sz="1600" kern="1200" dirty="0"/>
            <a:t>Dale Jackson</a:t>
          </a:r>
        </a:p>
      </dsp:txBody>
      <dsp:txXfrm>
        <a:off x="5150551" y="3209560"/>
        <a:ext cx="1602687" cy="1003736"/>
      </dsp:txXfrm>
    </dsp:sp>
    <dsp:sp modelId="{EE7CCCC2-8BBC-454F-9606-0D4E3EC7FCC8}">
      <dsp:nvSpPr>
        <dsp:cNvPr id="0" name=""/>
        <dsp:cNvSpPr/>
      </dsp:nvSpPr>
      <dsp:spPr>
        <a:xfrm>
          <a:off x="1908034" y="460781"/>
          <a:ext cx="4334196" cy="4334196"/>
        </a:xfrm>
        <a:custGeom>
          <a:avLst/>
          <a:gdLst/>
          <a:ahLst/>
          <a:cxnLst/>
          <a:rect l="0" t="0" r="0" b="0"/>
          <a:pathLst>
            <a:path>
              <a:moveTo>
                <a:pt x="3578994" y="3811137"/>
              </a:moveTo>
              <a:arcTo wR="2167098" hR="2167098" stAng="2960647" swAng="1033512"/>
            </a:path>
          </a:pathLst>
        </a:custGeom>
        <a:noFill/>
        <a:ln w="22225"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50DD557D-F5A9-4DF8-B18D-528AD606A04E}">
      <dsp:nvSpPr>
        <dsp:cNvPr id="0" name=""/>
        <dsp:cNvSpPr/>
      </dsp:nvSpPr>
      <dsp:spPr>
        <a:xfrm>
          <a:off x="3219489" y="4238809"/>
          <a:ext cx="1711287" cy="111233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Project Budget Analyst</a:t>
          </a:r>
        </a:p>
        <a:p>
          <a:pPr marL="0" lvl="0" indent="0" algn="ctr" defTabSz="711200">
            <a:lnSpc>
              <a:spcPct val="90000"/>
            </a:lnSpc>
            <a:spcBef>
              <a:spcPct val="0"/>
            </a:spcBef>
            <a:spcAft>
              <a:spcPct val="35000"/>
            </a:spcAft>
            <a:buNone/>
          </a:pPr>
          <a:r>
            <a:rPr lang="en-US" sz="1600" kern="1200" dirty="0"/>
            <a:t>Lisa Dorsett</a:t>
          </a:r>
        </a:p>
      </dsp:txBody>
      <dsp:txXfrm>
        <a:off x="3273789" y="4293109"/>
        <a:ext cx="1602687" cy="1003736"/>
      </dsp:txXfrm>
    </dsp:sp>
    <dsp:sp modelId="{B4E0D0B4-5072-4E25-90C5-41DBEB1CFD2F}">
      <dsp:nvSpPr>
        <dsp:cNvPr id="0" name=""/>
        <dsp:cNvSpPr/>
      </dsp:nvSpPr>
      <dsp:spPr>
        <a:xfrm>
          <a:off x="1908034" y="460781"/>
          <a:ext cx="4334196" cy="4334196"/>
        </a:xfrm>
        <a:custGeom>
          <a:avLst/>
          <a:gdLst/>
          <a:ahLst/>
          <a:cxnLst/>
          <a:rect l="0" t="0" r="0" b="0"/>
          <a:pathLst>
            <a:path>
              <a:moveTo>
                <a:pt x="1305375" y="4155501"/>
              </a:moveTo>
              <a:arcTo wR="2167098" hR="2167098" stAng="6805841" swAng="1033512"/>
            </a:path>
          </a:pathLst>
        </a:custGeom>
        <a:noFill/>
        <a:ln w="22225"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6520ECF9-5355-40B4-8598-19900C21441E}">
      <dsp:nvSpPr>
        <dsp:cNvPr id="0" name=""/>
        <dsp:cNvSpPr/>
      </dsp:nvSpPr>
      <dsp:spPr>
        <a:xfrm>
          <a:off x="1171690" y="3155260"/>
          <a:ext cx="2053361" cy="111233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Project Coordinator</a:t>
          </a:r>
        </a:p>
        <a:p>
          <a:pPr marL="0" lvl="0" indent="0" algn="ctr" defTabSz="711200">
            <a:lnSpc>
              <a:spcPct val="90000"/>
            </a:lnSpc>
            <a:spcBef>
              <a:spcPct val="0"/>
            </a:spcBef>
            <a:spcAft>
              <a:spcPct val="35000"/>
            </a:spcAft>
            <a:buNone/>
          </a:pPr>
          <a:r>
            <a:rPr lang="en-US" sz="1600" kern="1200" dirty="0"/>
            <a:t>Lonette Jenkins-Bell</a:t>
          </a:r>
        </a:p>
      </dsp:txBody>
      <dsp:txXfrm>
        <a:off x="1225990" y="3209560"/>
        <a:ext cx="1944761" cy="1003736"/>
      </dsp:txXfrm>
    </dsp:sp>
    <dsp:sp modelId="{1AC21085-D94B-4B11-90F3-AF353BEBD70F}">
      <dsp:nvSpPr>
        <dsp:cNvPr id="0" name=""/>
        <dsp:cNvSpPr/>
      </dsp:nvSpPr>
      <dsp:spPr>
        <a:xfrm>
          <a:off x="1908034" y="460781"/>
          <a:ext cx="4334196" cy="4334196"/>
        </a:xfrm>
        <a:custGeom>
          <a:avLst/>
          <a:gdLst/>
          <a:ahLst/>
          <a:cxnLst/>
          <a:rect l="0" t="0" r="0" b="0"/>
          <a:pathLst>
            <a:path>
              <a:moveTo>
                <a:pt x="62608" y="2684242"/>
              </a:moveTo>
              <a:arcTo wR="2167098" hR="2167098" stAng="9971643" swAng="1656714"/>
            </a:path>
          </a:pathLst>
        </a:custGeom>
        <a:noFill/>
        <a:ln w="22225"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804B0033-5CAB-4DC5-8ED5-F8B1BE2943D6}">
      <dsp:nvSpPr>
        <dsp:cNvPr id="0" name=""/>
        <dsp:cNvSpPr/>
      </dsp:nvSpPr>
      <dsp:spPr>
        <a:xfrm>
          <a:off x="1342726" y="988162"/>
          <a:ext cx="1711287" cy="111233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Program Element Manager</a:t>
          </a:r>
        </a:p>
        <a:p>
          <a:pPr marL="0" lvl="0" indent="0" algn="ctr" defTabSz="711200">
            <a:lnSpc>
              <a:spcPct val="90000"/>
            </a:lnSpc>
            <a:spcBef>
              <a:spcPct val="0"/>
            </a:spcBef>
            <a:spcAft>
              <a:spcPct val="35000"/>
            </a:spcAft>
            <a:buNone/>
          </a:pPr>
          <a:r>
            <a:rPr lang="en-US" sz="1600" kern="1200" dirty="0"/>
            <a:t>Fred Elliott</a:t>
          </a:r>
        </a:p>
      </dsp:txBody>
      <dsp:txXfrm>
        <a:off x="1397026" y="1042462"/>
        <a:ext cx="1602687" cy="1003736"/>
      </dsp:txXfrm>
    </dsp:sp>
    <dsp:sp modelId="{872020F7-F431-4D2F-BD5D-869D69C61F60}">
      <dsp:nvSpPr>
        <dsp:cNvPr id="0" name=""/>
        <dsp:cNvSpPr/>
      </dsp:nvSpPr>
      <dsp:spPr>
        <a:xfrm>
          <a:off x="1908034" y="460781"/>
          <a:ext cx="4334196" cy="4334196"/>
        </a:xfrm>
        <a:custGeom>
          <a:avLst/>
          <a:gdLst/>
          <a:ahLst/>
          <a:cxnLst/>
          <a:rect l="0" t="0" r="0" b="0"/>
          <a:pathLst>
            <a:path>
              <a:moveTo>
                <a:pt x="755202" y="523059"/>
              </a:moveTo>
              <a:arcTo wR="2167098" hR="2167098" stAng="13760647" swAng="1033512"/>
            </a:path>
          </a:pathLst>
        </a:custGeom>
        <a:noFill/>
        <a:ln w="22225"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a:defRPr/>
            </a:pPr>
            <a:fld id="{F277E75D-796E-544A-918E-932386311232}" type="datetimeFigureOut">
              <a:rPr lang="en-US"/>
              <a:pPr>
                <a:defRPr/>
              </a:pPr>
              <a:t>9/6/2023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a:defRPr/>
            </a:pPr>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a:defRPr/>
            </a:pPr>
            <a:fld id="{CEB6B351-6F3D-EC46-A184-8530CFA3CBE7}" type="slidenum">
              <a:rPr lang="en-US"/>
              <a:pPr>
                <a:defRPr/>
              </a:pPr>
              <a:t>‹#›</a:t>
            </a:fld>
            <a:endParaRPr lang="en-US"/>
          </a:p>
        </p:txBody>
      </p:sp>
    </p:spTree>
    <p:extLst>
      <p:ext uri="{BB962C8B-B14F-4D97-AF65-F5344CB8AC3E}">
        <p14:creationId xmlns:p14="http://schemas.microsoft.com/office/powerpoint/2010/main" val="29066430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Calibri" charset="0"/>
              </a:defRPr>
            </a:lvl1pPr>
          </a:lstStyle>
          <a:p>
            <a:pPr>
              <a:defRPr/>
            </a:pPr>
            <a:fld id="{4DFE72E3-EEB0-5E49-804D-DD1262D95E69}" type="datetimeFigureOut">
              <a:rPr lang="en-US" altLang="x-none"/>
              <a:pPr>
                <a:defRPr/>
              </a:pPr>
              <a:t>9/6/2023</a:t>
            </a:fld>
            <a:endParaRPr lang="en-US" altLang="x-none"/>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charset="0"/>
              </a:defRPr>
            </a:lvl1pPr>
          </a:lstStyle>
          <a:p>
            <a:pPr>
              <a:defRPr/>
            </a:pPr>
            <a:fld id="{83AEBCAE-0345-1F4B-AF5B-AFC84B023E8C}" type="slidenum">
              <a:rPr lang="en-US" altLang="x-none"/>
              <a:pPr>
                <a:defRPr/>
              </a:pPr>
              <a:t>‹#›</a:t>
            </a:fld>
            <a:endParaRPr lang="en-US" altLang="x-none"/>
          </a:p>
        </p:txBody>
      </p:sp>
    </p:spTree>
    <p:extLst>
      <p:ext uri="{BB962C8B-B14F-4D97-AF65-F5344CB8AC3E}">
        <p14:creationId xmlns:p14="http://schemas.microsoft.com/office/powerpoint/2010/main" val="379463412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41DDCF2-9B85-7E48-A229-6803093FC2E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5592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3AEBCAE-0345-1F4B-AF5B-AFC84B023E8C}" type="slidenum">
              <a:rPr kumimoji="0" lang="en-US" altLang="x-none" sz="1200" b="0" i="0" u="none" strike="noStrike" kern="1200" cap="none" spc="0" normalizeH="0" baseline="0" noProof="0" smtClean="0">
                <a:ln>
                  <a:noFill/>
                </a:ln>
                <a:solidFill>
                  <a:prstClr val="black"/>
                </a:solidFill>
                <a:effectLst/>
                <a:uLnTx/>
                <a:uFillTx/>
                <a:latin typeface="Calibri" charset="0"/>
                <a:ea typeface="MS PGothic"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x-none" sz="1200" b="0" i="0" u="none" strike="noStrike" kern="1200" cap="none" spc="0" normalizeH="0" baseline="0" noProof="0">
              <a:ln>
                <a:noFill/>
              </a:ln>
              <a:solidFill>
                <a:prstClr val="black"/>
              </a:solidFill>
              <a:effectLst/>
              <a:uLnTx/>
              <a:uFillTx/>
              <a:latin typeface="Calibri" charset="0"/>
              <a:ea typeface="MS PGothic" charset="-128"/>
              <a:cs typeface="+mn-cs"/>
            </a:endParaRPr>
          </a:p>
        </p:txBody>
      </p:sp>
    </p:spTree>
    <p:extLst>
      <p:ext uri="{BB962C8B-B14F-4D97-AF65-F5344CB8AC3E}">
        <p14:creationId xmlns:p14="http://schemas.microsoft.com/office/powerpoint/2010/main" val="33176015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41DDCF2-9B85-7E48-A229-6803093FC2E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0892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41DDCF2-9B85-7E48-A229-6803093FC2E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3155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Chart purpose: show TRL/SRL/MRL advancement over the project lifecycle</a:t>
            </a:r>
            <a:r>
              <a:rPr lang="en-US" baseline="0" dirty="0"/>
              <a:t> </a:t>
            </a:r>
            <a:r>
              <a:rPr lang="en-US" dirty="0"/>
              <a:t>schedule. Show TRL advancements as whole integer increases. Show how Key and Controlled milestones align with TRL advancement. </a:t>
            </a:r>
          </a:p>
          <a:p>
            <a:pPr marL="628650" lvl="1" indent="-171450">
              <a:buFont typeface="Arial" panose="020B0604020202020204" pitchFamily="34" charset="0"/>
              <a:buChar char="•"/>
            </a:pPr>
            <a:r>
              <a:rPr lang="en-US" dirty="0"/>
              <a:t>TRL/SRL/MRL may not advance at each milestone. Often several milestones are required to produce a step increase in TRL/SRL/MRL. </a:t>
            </a:r>
          </a:p>
          <a:p>
            <a:pPr marL="171450" indent="-171450">
              <a:buFont typeface="Arial" panose="020B0604020202020204" pitchFamily="34" charset="0"/>
              <a:buChar char="•"/>
            </a:pPr>
            <a:r>
              <a:rPr lang="en-US" dirty="0"/>
              <a:t>There can be one, or more, of these charts per project as needed.  </a:t>
            </a:r>
          </a:p>
          <a:p>
            <a:pPr marL="628650" lvl="1" indent="-171450">
              <a:buFont typeface="Arial" panose="020B0604020202020204" pitchFamily="34" charset="0"/>
              <a:buChar char="•"/>
            </a:pPr>
            <a:r>
              <a:rPr lang="en-US" dirty="0"/>
              <a:t>For projects with fewer technical elements, the TRL/SRL/MRL data can be combined on one chart.</a:t>
            </a:r>
          </a:p>
          <a:p>
            <a:pPr marL="628650" lvl="1" indent="-171450">
              <a:buFont typeface="Arial" panose="020B0604020202020204" pitchFamily="34" charset="0"/>
              <a:buChar char="•"/>
            </a:pPr>
            <a:r>
              <a:rPr lang="en-US" dirty="0"/>
              <a:t>For more complex projects, the TRL/SRL/MRL progression can separated into multiple charts by project technical area. </a:t>
            </a:r>
          </a:p>
          <a:p>
            <a:pPr marL="171450" indent="-171450">
              <a:buFont typeface="Arial" panose="020B0604020202020204" pitchFamily="34" charset="0"/>
              <a:buChar char="•"/>
            </a:pPr>
            <a:r>
              <a:rPr lang="en-US" dirty="0"/>
              <a:t>Show TRL, SRL, and MRL data for each technical element on the same chart. </a:t>
            </a:r>
          </a:p>
          <a:p>
            <a:pPr marL="628650" lvl="1" indent="-171450">
              <a:buFont typeface="Arial" panose="020B0604020202020204" pitchFamily="34" charset="0"/>
              <a:buChar char="•"/>
            </a:pPr>
            <a:r>
              <a:rPr lang="en-US" dirty="0"/>
              <a:t>Delete TRL/SRL/MRL axis-labels that do not apply – e.g., remove SRL/MRL for projects/technical areas where SRL and MRL do not apply. </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3AEBCAE-0345-1F4B-AF5B-AFC84B023E8C}" type="slidenum">
              <a:rPr kumimoji="0" lang="en-US" altLang="x-none" sz="1200" b="0" i="0" u="none" strike="noStrike" kern="1200" cap="none" spc="0" normalizeH="0" baseline="0" noProof="0" smtClean="0">
                <a:ln>
                  <a:noFill/>
                </a:ln>
                <a:solidFill>
                  <a:prstClr val="black"/>
                </a:solidFill>
                <a:effectLst/>
                <a:uLnTx/>
                <a:uFillTx/>
                <a:latin typeface="Calibri" charset="0"/>
                <a:ea typeface="MS PGothic"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altLang="x-none" sz="1200" b="0" i="0" u="none" strike="noStrike" kern="1200" cap="none" spc="0" normalizeH="0" baseline="0" noProof="0">
              <a:ln>
                <a:noFill/>
              </a:ln>
              <a:solidFill>
                <a:prstClr val="black"/>
              </a:solidFill>
              <a:effectLst/>
              <a:uLnTx/>
              <a:uFillTx/>
              <a:latin typeface="Calibri" charset="0"/>
              <a:ea typeface="MS PGothic" charset="-128"/>
              <a:cs typeface="+mn-cs"/>
            </a:endParaRPr>
          </a:p>
        </p:txBody>
      </p:sp>
    </p:spTree>
    <p:extLst>
      <p:ext uri="{BB962C8B-B14F-4D97-AF65-F5344CB8AC3E}">
        <p14:creationId xmlns:p14="http://schemas.microsoft.com/office/powerpoint/2010/main" val="10445253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was a LOT of work going on with the Axial engines AND the ACS at the same time.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41DDCF2-9B85-7E48-A229-6803093FC2E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S PGothic"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S PGothic" charset="-128"/>
              <a:cs typeface="+mn-cs"/>
            </a:endParaRPr>
          </a:p>
        </p:txBody>
      </p:sp>
    </p:spTree>
    <p:extLst>
      <p:ext uri="{BB962C8B-B14F-4D97-AF65-F5344CB8AC3E}">
        <p14:creationId xmlns:p14="http://schemas.microsoft.com/office/powerpoint/2010/main" val="20927748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was a LOT of work going on with the Axial engines AND the ACS at the same time.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41DDCF2-9B85-7E48-A229-6803093FC2E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S PGothic"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S PGothic" charset="-128"/>
              <a:cs typeface="+mn-cs"/>
            </a:endParaRPr>
          </a:p>
        </p:txBody>
      </p:sp>
    </p:spTree>
    <p:extLst>
      <p:ext uri="{BB962C8B-B14F-4D97-AF65-F5344CB8AC3E}">
        <p14:creationId xmlns:p14="http://schemas.microsoft.com/office/powerpoint/2010/main" val="3941585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3AEBCAE-0345-1F4B-AF5B-AFC84B023E8C}" type="slidenum">
              <a:rPr kumimoji="0" lang="en-US" altLang="x-none" sz="1200" b="0" i="0" u="none" strike="noStrike" kern="1200" cap="none" spc="0" normalizeH="0" baseline="0" noProof="0" smtClean="0">
                <a:ln>
                  <a:noFill/>
                </a:ln>
                <a:solidFill>
                  <a:prstClr val="black"/>
                </a:solidFill>
                <a:effectLst/>
                <a:uLnTx/>
                <a:uFillTx/>
                <a:latin typeface="Calibri" charset="0"/>
                <a:ea typeface="MS PGothic"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x-none" sz="1200" b="0" i="0" u="none" strike="noStrike" kern="1200" cap="none" spc="0" normalizeH="0" baseline="0" noProof="0">
              <a:ln>
                <a:noFill/>
              </a:ln>
              <a:solidFill>
                <a:prstClr val="black"/>
              </a:solidFill>
              <a:effectLst/>
              <a:uLnTx/>
              <a:uFillTx/>
              <a:latin typeface="Calibri" charset="0"/>
              <a:ea typeface="MS PGothic" charset="-128"/>
              <a:cs typeface="+mn-cs"/>
            </a:endParaRPr>
          </a:p>
        </p:txBody>
      </p:sp>
    </p:spTree>
    <p:extLst>
      <p:ext uri="{BB962C8B-B14F-4D97-AF65-F5344CB8AC3E}">
        <p14:creationId xmlns:p14="http://schemas.microsoft.com/office/powerpoint/2010/main" val="1838748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3AEBCAE-0345-1F4B-AF5B-AFC84B023E8C}" type="slidenum">
              <a:rPr kumimoji="0" lang="en-US" altLang="x-none" sz="1200" b="0" i="0" u="none" strike="noStrike" kern="1200" cap="none" spc="0" normalizeH="0" baseline="0" noProof="0" smtClean="0">
                <a:ln>
                  <a:noFill/>
                </a:ln>
                <a:solidFill>
                  <a:prstClr val="black"/>
                </a:solidFill>
                <a:effectLst/>
                <a:uLnTx/>
                <a:uFillTx/>
                <a:latin typeface="Calibri" charset="0"/>
                <a:ea typeface="MS PGothic"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x-none" sz="1200" b="0" i="0" u="none" strike="noStrike" kern="1200" cap="none" spc="0" normalizeH="0" baseline="0" noProof="0">
              <a:ln>
                <a:noFill/>
              </a:ln>
              <a:solidFill>
                <a:prstClr val="black"/>
              </a:solidFill>
              <a:effectLst/>
              <a:uLnTx/>
              <a:uFillTx/>
              <a:latin typeface="Calibri" charset="0"/>
              <a:ea typeface="MS PGothic" charset="-128"/>
              <a:cs typeface="+mn-cs"/>
            </a:endParaRPr>
          </a:p>
        </p:txBody>
      </p:sp>
    </p:spTree>
    <p:extLst>
      <p:ext uri="{BB962C8B-B14F-4D97-AF65-F5344CB8AC3E}">
        <p14:creationId xmlns:p14="http://schemas.microsoft.com/office/powerpoint/2010/main" val="2414374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41DDCF2-9B85-7E48-A229-6803093FC2E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6742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lvl1pPr>
              <a:defRPr sz="3200" b="1" i="0" baseline="0">
                <a:solidFill>
                  <a:schemeClr val="bg1"/>
                </a:solidFill>
                <a:latin typeface="Arial Bold" charset="0"/>
              </a:defRPr>
            </a:lvl1pPr>
          </a:lstStyle>
          <a:p>
            <a:r>
              <a:rPr lang="en-US"/>
              <a:t>Click to edit Master title style</a:t>
            </a:r>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sz="2400" baseline="0">
                <a:solidFill>
                  <a:schemeClr val="bg1"/>
                </a:solidFill>
                <a:latin typeface="Arial"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6"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solidFill>
                  <a:schemeClr val="bg1">
                    <a:lumMod val="95000"/>
                    <a:lumOff val="5000"/>
                  </a:schemeClr>
                </a:solidFill>
                <a:latin typeface="Arial" charset="0"/>
              </a:rPr>
              <a:pPr>
                <a:defRPr/>
              </a:pPr>
              <a:t>‹#›</a:t>
            </a:fld>
            <a:endParaRPr lang="uk-UA" sz="1200">
              <a:solidFill>
                <a:schemeClr val="bg1">
                  <a:lumMod val="95000"/>
                  <a:lumOff val="5000"/>
                </a:schemeClr>
              </a:solidFill>
            </a:endParaRPr>
          </a:p>
        </p:txBody>
      </p:sp>
      <p:sp>
        <p:nvSpPr>
          <p:cNvPr id="4" name="TextBox 3"/>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34067" y="0"/>
            <a:ext cx="9144000" cy="1066800"/>
          </a:xfrm>
          <a:prstGeom prst="rect">
            <a:avLst/>
          </a:prstGeom>
        </p:spPr>
        <p:txBody>
          <a:bodyPr anchor="ctr"/>
          <a:lstStyle>
            <a:lvl1pPr>
              <a:defRPr sz="2400" baseline="0">
                <a:solidFill>
                  <a:schemeClr val="bg1"/>
                </a:solidFill>
                <a:latin typeface="Arial Bold" charset="0"/>
              </a:defRPr>
            </a:lvl1pPr>
          </a:lstStyle>
          <a:p>
            <a:r>
              <a:rPr lang="en-US"/>
              <a:t>Click to edit Master title style</a:t>
            </a:r>
          </a:p>
        </p:txBody>
      </p:sp>
      <p:sp>
        <p:nvSpPr>
          <p:cNvPr id="3" name="Content Placeholder 2"/>
          <p:cNvSpPr>
            <a:spLocks noGrp="1"/>
          </p:cNvSpPr>
          <p:nvPr>
            <p:ph idx="1"/>
          </p:nvPr>
        </p:nvSpPr>
        <p:spPr>
          <a:xfrm>
            <a:off x="609600" y="1600200"/>
            <a:ext cx="10972800" cy="1664558"/>
          </a:xfrm>
          <a:prstGeom prst="rect">
            <a:avLst/>
          </a:prstGeom>
        </p:spPr>
        <p:txBody>
          <a:bodyPr>
            <a:noAutofit/>
          </a:bodyPr>
          <a:lstStyle>
            <a:lvl1pPr marL="0" indent="0">
              <a:lnSpc>
                <a:spcPct val="95000"/>
              </a:lnSpc>
              <a:spcBef>
                <a:spcPts val="1000"/>
              </a:spcBef>
              <a:buFontTx/>
              <a:buNone/>
              <a:tabLst/>
              <a:defRPr sz="1800" b="1" i="0" baseline="0">
                <a:solidFill>
                  <a:schemeClr val="bg1"/>
                </a:solidFill>
                <a:latin typeface="arial" charset="0"/>
              </a:defRPr>
            </a:lvl1pPr>
            <a:lvl2pPr marL="279400" indent="-165100">
              <a:lnSpc>
                <a:spcPct val="95000"/>
              </a:lnSpc>
              <a:spcBef>
                <a:spcPts val="500"/>
              </a:spcBef>
              <a:buFont typeface="Arial" charset="0"/>
              <a:buChar char="•"/>
              <a:tabLst/>
              <a:defRPr sz="1800" baseline="0">
                <a:solidFill>
                  <a:schemeClr val="bg1"/>
                </a:solidFill>
                <a:latin typeface="arial" charset="0"/>
              </a:defRPr>
            </a:lvl2pPr>
            <a:lvl3pPr marL="571500" indent="-228600">
              <a:lnSpc>
                <a:spcPct val="95000"/>
              </a:lnSpc>
              <a:spcBef>
                <a:spcPts val="500"/>
              </a:spcBef>
              <a:buFont typeface=".AppleSystemUIFont" charset="-120"/>
              <a:buChar char="‒"/>
              <a:tabLst/>
              <a:defRPr sz="1800" baseline="0">
                <a:solidFill>
                  <a:schemeClr val="bg1"/>
                </a:solidFill>
                <a:latin typeface="arial" charset="0"/>
              </a:defRPr>
            </a:lvl3pPr>
            <a:lvl4pPr>
              <a:lnSpc>
                <a:spcPct val="95000"/>
              </a:lnSpc>
              <a:spcBef>
                <a:spcPts val="500"/>
              </a:spcBef>
              <a:defRPr sz="1800" baseline="0">
                <a:solidFill>
                  <a:schemeClr val="bg1"/>
                </a:solidFill>
                <a:latin typeface="arial" charset="0"/>
              </a:defRPr>
            </a:lvl4pPr>
            <a:lvl5pPr>
              <a:lnSpc>
                <a:spcPct val="95000"/>
              </a:lnSpc>
              <a:spcBef>
                <a:spcPts val="500"/>
              </a:spcBef>
              <a:defRPr sz="1800" baseline="0">
                <a:solidFill>
                  <a:schemeClr val="bg1"/>
                </a:solidFill>
                <a:latin typeface="arial"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200" baseline="0" smtClean="0">
                <a:solidFill>
                  <a:schemeClr val="bg1"/>
                </a:solidFill>
                <a:latin typeface="Calibri"/>
                <a:ea typeface=""/>
              </a:defRPr>
            </a:lvl1pPr>
          </a:lstStyle>
          <a:p>
            <a:pPr>
              <a:defRPr/>
            </a:pPr>
            <a:fld id="{E8CC769F-ADCB-2641-BD2F-4076D1C41918}" type="slidenum">
              <a:rPr lang="uk-UA" sz="800" smtClean="0">
                <a:latin typeface="Arial" charset="0"/>
              </a:rPr>
              <a:pPr>
                <a:defRPr/>
              </a:pPr>
              <a:t>‹#›</a:t>
            </a:fld>
            <a:endParaRPr lang="uk-UA"/>
          </a:p>
        </p:txBody>
      </p:sp>
      <p:sp>
        <p:nvSpPr>
          <p:cNvPr id="5" name="TextBox 4"/>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cSld>
  <p:clrMapOvr>
    <a:masterClrMapping/>
  </p:clrMapOvr>
  <p:extLst>
    <p:ext uri="{DCECCB84-F9BA-43D5-87BE-67443E8EF086}">
      <p15:sldGuideLst xmlns:p15="http://schemas.microsoft.com/office/powerpoint/2012/main">
        <p15:guide id="1" orient="horz" pos="816" userDrawn="1">
          <p15:clr>
            <a:srgbClr val="FBAE40"/>
          </p15:clr>
        </p15:guide>
        <p15:guide id="2" pos="3840" userDrawn="1">
          <p15:clr>
            <a:srgbClr val="FBAE40"/>
          </p15:clr>
        </p15:guide>
        <p15:guide id="3" pos="678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a:xfrm>
            <a:off x="609600" y="6173788"/>
            <a:ext cx="2844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solidFill>
                  <a:prstClr val="black"/>
                </a:solidFill>
                <a:latin typeface="Calibri"/>
                <a:ea typeface=""/>
              </a:defRPr>
            </a:lvl1pPr>
          </a:lstStyle>
          <a:p>
            <a:pPr>
              <a:defRPr/>
            </a:pPr>
            <a:endParaRPr lang="en-US"/>
          </a:p>
        </p:txBody>
      </p:sp>
      <p:sp>
        <p:nvSpPr>
          <p:cNvPr id="6" name="Footer Placeholder 4"/>
          <p:cNvSpPr>
            <a:spLocks noGrp="1"/>
          </p:cNvSpPr>
          <p:nvPr>
            <p:ph type="ftr" sz="quarter" idx="11"/>
          </p:nvPr>
        </p:nvSpPr>
        <p:spPr>
          <a:xfrm>
            <a:off x="4064000" y="6161924"/>
            <a:ext cx="3860800" cy="365125"/>
          </a:xfrm>
          <a:prstGeom prst="rect">
            <a:avLst/>
          </a:prstGeom>
        </p:spPr>
        <p:txBody>
          <a:bodyPr/>
          <a:lstStyle>
            <a:lvl1pPr eaLnBrk="1" fontAlgn="auto" hangingPunct="1">
              <a:spcBef>
                <a:spcPts val="0"/>
              </a:spcBef>
              <a:spcAft>
                <a:spcPts val="0"/>
              </a:spcAft>
              <a:defRPr>
                <a:solidFill>
                  <a:prstClr val="black"/>
                </a:solidFill>
                <a:latin typeface="Calibri"/>
                <a:ea typeface="ＭＳ Ｐゴシック" charset="-128"/>
                <a:cs typeface="ＭＳ Ｐゴシック" charset="-128"/>
              </a:defRPr>
            </a:lvl1pPr>
          </a:lstStyle>
          <a:p>
            <a:pPr>
              <a:defRPr/>
            </a:pPr>
            <a:endParaRPr lang="en-US"/>
          </a:p>
        </p:txBody>
      </p:sp>
      <p:sp>
        <p:nvSpPr>
          <p:cNvPr id="8"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9" name="TextBox 8"/>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solidFill>
                  <a:schemeClr val="tx1"/>
                </a:solidFill>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a:xfrm>
            <a:off x="609600" y="6126164"/>
            <a:ext cx="2844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solidFill>
                  <a:prstClr val="black"/>
                </a:solidFill>
                <a:latin typeface="Calibri"/>
                <a:ea typeface=""/>
              </a:defRPr>
            </a:lvl1pPr>
          </a:lstStyle>
          <a:p>
            <a:pPr>
              <a:defRPr/>
            </a:pPr>
            <a:endParaRPr lang="en-US"/>
          </a:p>
        </p:txBody>
      </p:sp>
      <p:sp>
        <p:nvSpPr>
          <p:cNvPr id="8" name="Footer Placeholder 4"/>
          <p:cNvSpPr>
            <a:spLocks noGrp="1"/>
          </p:cNvSpPr>
          <p:nvPr>
            <p:ph type="ftr" sz="quarter" idx="11"/>
          </p:nvPr>
        </p:nvSpPr>
        <p:spPr>
          <a:xfrm>
            <a:off x="4165600" y="6126164"/>
            <a:ext cx="3860800" cy="365125"/>
          </a:xfrm>
          <a:prstGeom prst="rect">
            <a:avLst/>
          </a:prstGeom>
        </p:spPr>
        <p:txBody>
          <a:bodyPr/>
          <a:lstStyle>
            <a:lvl1pPr eaLnBrk="1" fontAlgn="auto" hangingPunct="1">
              <a:spcBef>
                <a:spcPts val="0"/>
              </a:spcBef>
              <a:spcAft>
                <a:spcPts val="0"/>
              </a:spcAft>
              <a:defRPr>
                <a:solidFill>
                  <a:prstClr val="black"/>
                </a:solidFill>
                <a:latin typeface="Calibri"/>
                <a:ea typeface="ＭＳ Ｐゴシック" charset="-128"/>
                <a:cs typeface="ＭＳ Ｐゴシック" charset="-128"/>
              </a:defRPr>
            </a:lvl1pPr>
          </a:lstStyle>
          <a:p>
            <a:pPr>
              <a:defRPr/>
            </a:pPr>
            <a:endParaRPr lang="en-US"/>
          </a:p>
        </p:txBody>
      </p:sp>
      <p:sp>
        <p:nvSpPr>
          <p:cNvPr id="10"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11" name="TextBox 10"/>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Slide Number Placeholder 5"/>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800" baseline="0" smtClean="0">
                <a:solidFill>
                  <a:schemeClr val="tx1"/>
                </a:solidFill>
                <a:latin typeface="Arial" charset="0"/>
                <a:ea typeface=""/>
              </a:defRPr>
            </a:lvl1pPr>
          </a:lstStyle>
          <a:p>
            <a:pPr>
              <a:defRPr/>
            </a:pPr>
            <a:fld id="{75D13D49-2B6F-174C-9E1E-1013A06E5C50}" type="slidenum">
              <a:rPr lang="uk-UA" smtClean="0"/>
              <a:pPr>
                <a:defRPr/>
              </a:pPr>
              <a:t>‹#›</a:t>
            </a:fld>
            <a:endParaRPr lang="uk-UA"/>
          </a:p>
        </p:txBody>
      </p:sp>
      <p:sp>
        <p:nvSpPr>
          <p:cNvPr id="2" name="Title 1"/>
          <p:cNvSpPr>
            <a:spLocks noGrp="1"/>
          </p:cNvSpPr>
          <p:nvPr>
            <p:ph type="title"/>
          </p:nvPr>
        </p:nvSpPr>
        <p:spPr>
          <a:xfrm>
            <a:off x="1625600" y="0"/>
            <a:ext cx="9144000" cy="1066800"/>
          </a:xfrm>
          <a:prstGeom prst="rect">
            <a:avLst/>
          </a:prstGeom>
        </p:spPr>
        <p:txBody>
          <a:bodyPr anchor="ctr"/>
          <a:lstStyle>
            <a:lvl1pPr>
              <a:defRPr lang="en-US" sz="2400" baseline="0">
                <a:solidFill>
                  <a:schemeClr val="bg1"/>
                </a:solidFill>
                <a:latin typeface="Arial Bold" charset="0"/>
              </a:defRPr>
            </a:lvl1pPr>
          </a:lstStyle>
          <a:p>
            <a:pPr lvl="0"/>
            <a:r>
              <a:rPr lang="en-US"/>
              <a:t>Click to edit Master title style</a:t>
            </a:r>
          </a:p>
        </p:txBody>
      </p:sp>
      <p:sp>
        <p:nvSpPr>
          <p:cNvPr id="4" name="TextBox 3"/>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FY18</a:t>
            </a:r>
            <a:r>
              <a:rPr lang="en-US" sz="800" baseline="0">
                <a:solidFill>
                  <a:schemeClr val="bg1"/>
                </a:solidFill>
              </a:rPr>
              <a:t> Mid Year Review</a:t>
            </a:r>
            <a:endParaRPr lang="en-US" sz="800">
              <a:solidFill>
                <a:schemeClr val="bg1"/>
              </a:solidFill>
            </a:endParaRPr>
          </a:p>
        </p:txBody>
      </p:sp>
      <p:sp>
        <p:nvSpPr>
          <p:cNvPr id="5" name="TextBox 4"/>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FY22</a:t>
            </a:r>
            <a:r>
              <a:rPr lang="en-US" sz="800" baseline="0" dirty="0">
                <a:solidFill>
                  <a:schemeClr val="bg1"/>
                </a:solidFill>
              </a:rPr>
              <a:t> Annual Program Review</a:t>
            </a:r>
            <a:endParaRPr lang="en-US" sz="800" dirty="0">
              <a:solidFill>
                <a:schemeClr val="bg1"/>
              </a:solidFill>
            </a:endParaRPr>
          </a:p>
        </p:txBody>
      </p:sp>
    </p:spTree>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816"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1"/>
        </a:solidFill>
        <a:effectLst/>
      </p:bgPr>
    </p:bg>
    <p:spTree>
      <p:nvGrpSpPr>
        <p:cNvPr id="1" name=""/>
        <p:cNvGrpSpPr/>
        <p:nvPr/>
      </p:nvGrpSpPr>
      <p:grpSpPr>
        <a:xfrm>
          <a:off x="0" y="0"/>
          <a:ext cx="0" cy="0"/>
          <a:chOff x="0" y="0"/>
          <a:chExt cx="0" cy="0"/>
        </a:xfrm>
      </p:grpSpPr>
      <p:sp>
        <p:nvSpPr>
          <p:cNvPr id="5"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6" name="TextBox 5"/>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1" y="1445127"/>
            <a:ext cx="4011084" cy="872288"/>
          </a:xfrm>
          <a:prstGeom prst="rect">
            <a:avLst/>
          </a:prstGeom>
        </p:spPr>
        <p:txBody>
          <a:bodyPr anchor="b"/>
          <a:lstStyle>
            <a:lvl1pPr algn="l">
              <a:defRPr sz="2000" b="1">
                <a:solidFill>
                  <a:schemeClr val="bg1"/>
                </a:solidFill>
              </a:defRPr>
            </a:lvl1pPr>
          </a:lstStyle>
          <a:p>
            <a:r>
              <a:rPr lang="en-US"/>
              <a:t>Click to edit Master title style</a:t>
            </a:r>
          </a:p>
        </p:txBody>
      </p:sp>
      <p:sp>
        <p:nvSpPr>
          <p:cNvPr id="3" name="Content Placeholder 2"/>
          <p:cNvSpPr>
            <a:spLocks noGrp="1"/>
          </p:cNvSpPr>
          <p:nvPr>
            <p:ph idx="1"/>
          </p:nvPr>
        </p:nvSpPr>
        <p:spPr>
          <a:xfrm>
            <a:off x="4766733" y="1445127"/>
            <a:ext cx="6815667" cy="4393616"/>
          </a:xfrm>
          <a:prstGeom prst="rect">
            <a:avLst/>
          </a:prstGeom>
        </p:spPr>
        <p:txBody>
          <a:bodyPr/>
          <a:lstStyle>
            <a:lvl1pPr>
              <a:defRPr sz="3200">
                <a:solidFill>
                  <a:schemeClr val="bg1"/>
                </a:solidFill>
              </a:defRPr>
            </a:lvl1pPr>
            <a:lvl2pPr>
              <a:defRPr sz="2800">
                <a:solidFill>
                  <a:schemeClr val="bg1"/>
                </a:solidFill>
              </a:defRPr>
            </a:lvl2pPr>
            <a:lvl3pPr>
              <a:defRPr sz="2400">
                <a:solidFill>
                  <a:schemeClr val="bg1"/>
                </a:solidFill>
              </a:defRPr>
            </a:lvl3pPr>
            <a:lvl4pPr>
              <a:defRPr sz="2000">
                <a:solidFill>
                  <a:schemeClr val="bg1"/>
                </a:solidFill>
              </a:defRPr>
            </a:lvl4pPr>
            <a:lvl5pPr>
              <a:defRPr sz="2000">
                <a:solidFill>
                  <a:schemeClr val="bg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599" y="2500560"/>
            <a:ext cx="4011084" cy="3521328"/>
          </a:xfrm>
          <a:prstGeom prst="rect">
            <a:avLst/>
          </a:prstGeom>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Slide Number Placeholder 5"/>
          <p:cNvSpPr>
            <a:spLocks noGrp="1"/>
          </p:cNvSpPr>
          <p:nvPr>
            <p:ph type="sldNum" sz="quarter" idx="12"/>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200" baseline="0" smtClean="0">
                <a:solidFill>
                  <a:schemeClr val="bg1"/>
                </a:solidFill>
                <a:latin typeface="Calibri"/>
                <a:ea typeface=""/>
              </a:defRPr>
            </a:lvl1pPr>
          </a:lstStyle>
          <a:p>
            <a:pPr>
              <a:defRPr/>
            </a:pPr>
            <a:fld id="{E8CC769F-ADCB-2641-BD2F-4076D1C41918}" type="slidenum">
              <a:rPr lang="uk-UA" sz="800" smtClean="0">
                <a:latin typeface="Arial" charset="0"/>
              </a:rPr>
              <a:pPr>
                <a:defRPr/>
              </a:pPr>
              <a:t>‹#›</a:t>
            </a:fld>
            <a:endParaRPr lang="uk-UA"/>
          </a:p>
        </p:txBody>
      </p:sp>
      <p:sp>
        <p:nvSpPr>
          <p:cNvPr id="9" name="TextBox 8"/>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a:solidFill>
            <a:schemeClr val="tx1"/>
          </a:solidFill>
        </p:spPr>
        <p:txBody>
          <a:bodyPr anchor="b"/>
          <a:lstStyle>
            <a:lvl1pPr algn="l">
              <a:defRPr sz="2000" b="1">
                <a:solidFill>
                  <a:schemeClr val="bg1"/>
                </a:solidFill>
              </a:defRPr>
            </a:lvl1pPr>
          </a:lstStyle>
          <a:p>
            <a:r>
              <a:rPr lang="en-US"/>
              <a:t>Click to edit Master title style</a:t>
            </a:r>
          </a:p>
        </p:txBody>
      </p:sp>
      <p:sp>
        <p:nvSpPr>
          <p:cNvPr id="3" name="Picture Placeholder 2"/>
          <p:cNvSpPr>
            <a:spLocks noGrp="1"/>
          </p:cNvSpPr>
          <p:nvPr>
            <p:ph type="pic" idx="1"/>
          </p:nvPr>
        </p:nvSpPr>
        <p:spPr>
          <a:xfrm>
            <a:off x="2389717" y="1548063"/>
            <a:ext cx="7315200" cy="3179512"/>
          </a:xfrm>
          <a:prstGeom prst="rect">
            <a:avLst/>
          </a:prstGeom>
          <a:solidFill>
            <a:schemeClr val="tx1"/>
          </a:solidFill>
        </p:spPr>
        <p:txBody>
          <a:bodyPr rtlCol="0">
            <a:normAutofit/>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a:prstGeom prst="rect">
            <a:avLst/>
          </a:prstGeom>
          <a:solidFill>
            <a:schemeClr val="tx1"/>
          </a:solidFill>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9" name="TextBox 8"/>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solidFill>
                  <a:schemeClr val="tx1"/>
                </a:solidFill>
              </a:defRPr>
            </a:lvl1pPr>
          </a:lstStyle>
          <a:p>
            <a:r>
              <a:rPr lang="en-US"/>
              <a:t>Click to edit Master title style</a:t>
            </a:r>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8" name="TextBox 7"/>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lvl1pPr>
              <a:defRPr sz="3200" b="1" i="0" baseline="0">
                <a:solidFill>
                  <a:schemeClr val="bg1"/>
                </a:solidFill>
                <a:latin typeface="Arial Bold" charset="0"/>
              </a:defRPr>
            </a:lvl1pPr>
          </a:lstStyle>
          <a:p>
            <a:r>
              <a:rPr lang="en-US"/>
              <a:t>Click to edit Master title style</a:t>
            </a:r>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sz="2400" baseline="0">
                <a:solidFill>
                  <a:schemeClr val="bg1"/>
                </a:solidFill>
                <a:latin typeface="Arial"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6"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solidFill>
                  <a:schemeClr val="bg1">
                    <a:lumMod val="95000"/>
                    <a:lumOff val="5000"/>
                  </a:schemeClr>
                </a:solidFill>
                <a:latin typeface="Arial" charset="0"/>
              </a:rPr>
              <a:pPr>
                <a:defRPr/>
              </a:pPr>
              <a:t>‹#›</a:t>
            </a:fld>
            <a:endParaRPr lang="uk-UA" sz="1200">
              <a:solidFill>
                <a:schemeClr val="bg1">
                  <a:lumMod val="95000"/>
                  <a:lumOff val="5000"/>
                </a:schemeClr>
              </a:solidFill>
            </a:endParaRPr>
          </a:p>
        </p:txBody>
      </p:sp>
      <p:sp>
        <p:nvSpPr>
          <p:cNvPr id="4" name="TextBox 3"/>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extLst>
      <p:ext uri="{BB962C8B-B14F-4D97-AF65-F5344CB8AC3E}">
        <p14:creationId xmlns:p14="http://schemas.microsoft.com/office/powerpoint/2010/main" val="704933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34067" y="0"/>
            <a:ext cx="9144000" cy="1066800"/>
          </a:xfrm>
          <a:prstGeom prst="rect">
            <a:avLst/>
          </a:prstGeom>
        </p:spPr>
        <p:txBody>
          <a:bodyPr anchor="ctr"/>
          <a:lstStyle>
            <a:lvl1pPr>
              <a:defRPr sz="2400" baseline="0">
                <a:solidFill>
                  <a:schemeClr val="bg1"/>
                </a:solidFill>
                <a:latin typeface="Arial Bold" charset="0"/>
              </a:defRPr>
            </a:lvl1pPr>
          </a:lstStyle>
          <a:p>
            <a:r>
              <a:rPr lang="en-US"/>
              <a:t>Click to edit Master title style</a:t>
            </a:r>
          </a:p>
        </p:txBody>
      </p:sp>
      <p:sp>
        <p:nvSpPr>
          <p:cNvPr id="3" name="Content Placeholder 2"/>
          <p:cNvSpPr>
            <a:spLocks noGrp="1"/>
          </p:cNvSpPr>
          <p:nvPr>
            <p:ph idx="1"/>
          </p:nvPr>
        </p:nvSpPr>
        <p:spPr>
          <a:xfrm>
            <a:off x="609600" y="1600200"/>
            <a:ext cx="10972800" cy="1664558"/>
          </a:xfrm>
          <a:prstGeom prst="rect">
            <a:avLst/>
          </a:prstGeom>
        </p:spPr>
        <p:txBody>
          <a:bodyPr>
            <a:noAutofit/>
          </a:bodyPr>
          <a:lstStyle>
            <a:lvl1pPr marL="0" indent="0">
              <a:lnSpc>
                <a:spcPct val="95000"/>
              </a:lnSpc>
              <a:spcBef>
                <a:spcPts val="1000"/>
              </a:spcBef>
              <a:buFontTx/>
              <a:buNone/>
              <a:tabLst/>
              <a:defRPr sz="1800" b="1" i="0" baseline="0">
                <a:solidFill>
                  <a:schemeClr val="bg1"/>
                </a:solidFill>
                <a:latin typeface="arial" charset="0"/>
              </a:defRPr>
            </a:lvl1pPr>
            <a:lvl2pPr marL="279400" indent="-165100">
              <a:lnSpc>
                <a:spcPct val="95000"/>
              </a:lnSpc>
              <a:spcBef>
                <a:spcPts val="500"/>
              </a:spcBef>
              <a:buFont typeface="Arial" charset="0"/>
              <a:buChar char="•"/>
              <a:tabLst/>
              <a:defRPr sz="1800" baseline="0">
                <a:solidFill>
                  <a:schemeClr val="bg1"/>
                </a:solidFill>
                <a:latin typeface="arial" charset="0"/>
              </a:defRPr>
            </a:lvl2pPr>
            <a:lvl3pPr marL="571500" indent="-228600">
              <a:lnSpc>
                <a:spcPct val="95000"/>
              </a:lnSpc>
              <a:spcBef>
                <a:spcPts val="500"/>
              </a:spcBef>
              <a:buFont typeface=".AppleSystemUIFont" charset="-120"/>
              <a:buChar char="‒"/>
              <a:tabLst/>
              <a:defRPr sz="1800" baseline="0">
                <a:solidFill>
                  <a:schemeClr val="bg1"/>
                </a:solidFill>
                <a:latin typeface="arial" charset="0"/>
              </a:defRPr>
            </a:lvl3pPr>
            <a:lvl4pPr>
              <a:lnSpc>
                <a:spcPct val="95000"/>
              </a:lnSpc>
              <a:spcBef>
                <a:spcPts val="500"/>
              </a:spcBef>
              <a:defRPr sz="1800" baseline="0">
                <a:solidFill>
                  <a:schemeClr val="bg1"/>
                </a:solidFill>
                <a:latin typeface="arial" charset="0"/>
              </a:defRPr>
            </a:lvl4pPr>
            <a:lvl5pPr>
              <a:lnSpc>
                <a:spcPct val="95000"/>
              </a:lnSpc>
              <a:spcBef>
                <a:spcPts val="500"/>
              </a:spcBef>
              <a:defRPr sz="1800" baseline="0">
                <a:solidFill>
                  <a:schemeClr val="bg1"/>
                </a:solidFill>
                <a:latin typeface="arial"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200" baseline="0" smtClean="0">
                <a:solidFill>
                  <a:schemeClr val="bg1"/>
                </a:solidFill>
                <a:latin typeface="Calibri"/>
                <a:ea typeface=""/>
              </a:defRPr>
            </a:lvl1pPr>
          </a:lstStyle>
          <a:p>
            <a:pPr>
              <a:defRPr/>
            </a:pPr>
            <a:fld id="{E8CC769F-ADCB-2641-BD2F-4076D1C41918}" type="slidenum">
              <a:rPr lang="uk-UA" sz="800" smtClean="0">
                <a:latin typeface="Arial" charset="0"/>
              </a:rPr>
              <a:pPr>
                <a:defRPr/>
              </a:pPr>
              <a:t>‹#›</a:t>
            </a:fld>
            <a:endParaRPr lang="uk-UA"/>
          </a:p>
        </p:txBody>
      </p:sp>
      <p:sp>
        <p:nvSpPr>
          <p:cNvPr id="5" name="TextBox 4"/>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extLst>
      <p:ext uri="{BB962C8B-B14F-4D97-AF65-F5344CB8AC3E}">
        <p14:creationId xmlns:p14="http://schemas.microsoft.com/office/powerpoint/2010/main" val="1467239926"/>
      </p:ext>
    </p:extLst>
  </p:cSld>
  <p:clrMapOvr>
    <a:masterClrMapping/>
  </p:clrMapOvr>
  <p:extLst>
    <p:ext uri="{DCECCB84-F9BA-43D5-87BE-67443E8EF086}">
      <p15:sldGuideLst xmlns:p15="http://schemas.microsoft.com/office/powerpoint/2012/main">
        <p15:guide id="1" orient="horz" pos="816">
          <p15:clr>
            <a:srgbClr val="FBAE40"/>
          </p15:clr>
        </p15:guide>
        <p15:guide id="2" pos="3840">
          <p15:clr>
            <a:srgbClr val="FBAE40"/>
          </p15:clr>
        </p15:guide>
        <p15:guide id="3" pos="678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a:xfrm>
            <a:off x="609600" y="6173788"/>
            <a:ext cx="2844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solidFill>
                  <a:prstClr val="black"/>
                </a:solidFill>
                <a:latin typeface="Calibri"/>
                <a:ea typeface=""/>
              </a:defRPr>
            </a:lvl1pPr>
          </a:lstStyle>
          <a:p>
            <a:pPr>
              <a:defRPr/>
            </a:pPr>
            <a:endParaRPr lang="en-US"/>
          </a:p>
        </p:txBody>
      </p:sp>
      <p:sp>
        <p:nvSpPr>
          <p:cNvPr id="6" name="Footer Placeholder 4"/>
          <p:cNvSpPr>
            <a:spLocks noGrp="1"/>
          </p:cNvSpPr>
          <p:nvPr>
            <p:ph type="ftr" sz="quarter" idx="11"/>
          </p:nvPr>
        </p:nvSpPr>
        <p:spPr>
          <a:xfrm>
            <a:off x="4064000" y="6161924"/>
            <a:ext cx="3860800" cy="365125"/>
          </a:xfrm>
          <a:prstGeom prst="rect">
            <a:avLst/>
          </a:prstGeom>
        </p:spPr>
        <p:txBody>
          <a:bodyPr/>
          <a:lstStyle>
            <a:lvl1pPr eaLnBrk="1" fontAlgn="auto" hangingPunct="1">
              <a:spcBef>
                <a:spcPts val="0"/>
              </a:spcBef>
              <a:spcAft>
                <a:spcPts val="0"/>
              </a:spcAft>
              <a:defRPr>
                <a:solidFill>
                  <a:prstClr val="black"/>
                </a:solidFill>
                <a:latin typeface="Calibri"/>
                <a:ea typeface="ＭＳ Ｐゴシック" charset="-128"/>
                <a:cs typeface="ＭＳ Ｐゴシック" charset="-128"/>
              </a:defRPr>
            </a:lvl1pPr>
          </a:lstStyle>
          <a:p>
            <a:pPr>
              <a:defRPr/>
            </a:pPr>
            <a:endParaRPr lang="en-US"/>
          </a:p>
        </p:txBody>
      </p:sp>
      <p:sp>
        <p:nvSpPr>
          <p:cNvPr id="8"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9" name="TextBox 8"/>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extLst>
      <p:ext uri="{BB962C8B-B14F-4D97-AF65-F5344CB8AC3E}">
        <p14:creationId xmlns:p14="http://schemas.microsoft.com/office/powerpoint/2010/main" val="39473283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solidFill>
                  <a:schemeClr val="tx1"/>
                </a:solidFill>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a:xfrm>
            <a:off x="609600" y="6126164"/>
            <a:ext cx="2844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solidFill>
                  <a:prstClr val="black"/>
                </a:solidFill>
                <a:latin typeface="Calibri"/>
                <a:ea typeface=""/>
              </a:defRPr>
            </a:lvl1pPr>
          </a:lstStyle>
          <a:p>
            <a:pPr>
              <a:defRPr/>
            </a:pPr>
            <a:endParaRPr lang="en-US"/>
          </a:p>
        </p:txBody>
      </p:sp>
      <p:sp>
        <p:nvSpPr>
          <p:cNvPr id="8" name="Footer Placeholder 4"/>
          <p:cNvSpPr>
            <a:spLocks noGrp="1"/>
          </p:cNvSpPr>
          <p:nvPr>
            <p:ph type="ftr" sz="quarter" idx="11"/>
          </p:nvPr>
        </p:nvSpPr>
        <p:spPr>
          <a:xfrm>
            <a:off x="4165600" y="6126164"/>
            <a:ext cx="3860800" cy="365125"/>
          </a:xfrm>
          <a:prstGeom prst="rect">
            <a:avLst/>
          </a:prstGeom>
        </p:spPr>
        <p:txBody>
          <a:bodyPr/>
          <a:lstStyle>
            <a:lvl1pPr eaLnBrk="1" fontAlgn="auto" hangingPunct="1">
              <a:spcBef>
                <a:spcPts val="0"/>
              </a:spcBef>
              <a:spcAft>
                <a:spcPts val="0"/>
              </a:spcAft>
              <a:defRPr>
                <a:solidFill>
                  <a:prstClr val="black"/>
                </a:solidFill>
                <a:latin typeface="Calibri"/>
                <a:ea typeface="ＭＳ Ｐゴシック" charset="-128"/>
                <a:cs typeface="ＭＳ Ｐゴシック" charset="-128"/>
              </a:defRPr>
            </a:lvl1pPr>
          </a:lstStyle>
          <a:p>
            <a:pPr>
              <a:defRPr/>
            </a:pPr>
            <a:endParaRPr lang="en-US"/>
          </a:p>
        </p:txBody>
      </p:sp>
      <p:sp>
        <p:nvSpPr>
          <p:cNvPr id="10"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11" name="TextBox 10"/>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extLst>
      <p:ext uri="{BB962C8B-B14F-4D97-AF65-F5344CB8AC3E}">
        <p14:creationId xmlns:p14="http://schemas.microsoft.com/office/powerpoint/2010/main" val="23842144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Slide Number Placeholder 5"/>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800" baseline="0" smtClean="0">
                <a:solidFill>
                  <a:schemeClr val="tx1"/>
                </a:solidFill>
                <a:latin typeface="Arial" charset="0"/>
                <a:ea typeface=""/>
              </a:defRPr>
            </a:lvl1pPr>
          </a:lstStyle>
          <a:p>
            <a:pPr>
              <a:defRPr/>
            </a:pPr>
            <a:fld id="{75D13D49-2B6F-174C-9E1E-1013A06E5C50}" type="slidenum">
              <a:rPr lang="uk-UA" smtClean="0"/>
              <a:pPr>
                <a:defRPr/>
              </a:pPr>
              <a:t>‹#›</a:t>
            </a:fld>
            <a:endParaRPr lang="uk-UA"/>
          </a:p>
        </p:txBody>
      </p:sp>
      <p:sp>
        <p:nvSpPr>
          <p:cNvPr id="2" name="Title 1"/>
          <p:cNvSpPr>
            <a:spLocks noGrp="1"/>
          </p:cNvSpPr>
          <p:nvPr>
            <p:ph type="title"/>
          </p:nvPr>
        </p:nvSpPr>
        <p:spPr>
          <a:xfrm>
            <a:off x="1625600" y="0"/>
            <a:ext cx="9144000" cy="1066800"/>
          </a:xfrm>
          <a:prstGeom prst="rect">
            <a:avLst/>
          </a:prstGeom>
        </p:spPr>
        <p:txBody>
          <a:bodyPr anchor="ctr"/>
          <a:lstStyle>
            <a:lvl1pPr>
              <a:defRPr lang="en-US" sz="2400" baseline="0">
                <a:solidFill>
                  <a:schemeClr val="bg1"/>
                </a:solidFill>
                <a:latin typeface="Arial Bold" charset="0"/>
              </a:defRPr>
            </a:lvl1pPr>
          </a:lstStyle>
          <a:p>
            <a:pPr lvl="0"/>
            <a:r>
              <a:rPr lang="en-US"/>
              <a:t>Click to edit Master title style</a:t>
            </a:r>
          </a:p>
        </p:txBody>
      </p:sp>
      <p:sp>
        <p:nvSpPr>
          <p:cNvPr id="4" name="TextBox 3"/>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FY18</a:t>
            </a:r>
            <a:r>
              <a:rPr lang="en-US" sz="800" baseline="0">
                <a:solidFill>
                  <a:schemeClr val="bg1"/>
                </a:solidFill>
              </a:rPr>
              <a:t> Mid Year Review</a:t>
            </a:r>
            <a:endParaRPr lang="en-US" sz="800">
              <a:solidFill>
                <a:schemeClr val="bg1"/>
              </a:solidFill>
            </a:endParaRPr>
          </a:p>
        </p:txBody>
      </p:sp>
      <p:sp>
        <p:nvSpPr>
          <p:cNvPr id="5" name="TextBox 4"/>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FY22</a:t>
            </a:r>
            <a:r>
              <a:rPr lang="en-US" sz="800" baseline="0" dirty="0">
                <a:solidFill>
                  <a:schemeClr val="bg1"/>
                </a:solidFill>
              </a:rPr>
              <a:t> Annual Program Review</a:t>
            </a:r>
            <a:endParaRPr lang="en-US" sz="800" dirty="0">
              <a:solidFill>
                <a:schemeClr val="bg1"/>
              </a:solidFill>
            </a:endParaRPr>
          </a:p>
        </p:txBody>
      </p:sp>
    </p:spTree>
    <p:extLst>
      <p:ext uri="{BB962C8B-B14F-4D97-AF65-F5344CB8AC3E}">
        <p14:creationId xmlns:p14="http://schemas.microsoft.com/office/powerpoint/2010/main" val="326647361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816">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1"/>
        </a:solidFill>
        <a:effectLst/>
      </p:bgPr>
    </p:bg>
    <p:spTree>
      <p:nvGrpSpPr>
        <p:cNvPr id="1" name=""/>
        <p:cNvGrpSpPr/>
        <p:nvPr/>
      </p:nvGrpSpPr>
      <p:grpSpPr>
        <a:xfrm>
          <a:off x="0" y="0"/>
          <a:ext cx="0" cy="0"/>
          <a:chOff x="0" y="0"/>
          <a:chExt cx="0" cy="0"/>
        </a:xfrm>
      </p:grpSpPr>
      <p:sp>
        <p:nvSpPr>
          <p:cNvPr id="5"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6" name="TextBox 5"/>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extLst>
      <p:ext uri="{BB962C8B-B14F-4D97-AF65-F5344CB8AC3E}">
        <p14:creationId xmlns:p14="http://schemas.microsoft.com/office/powerpoint/2010/main" val="661939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1" y="1445127"/>
            <a:ext cx="4011084" cy="872288"/>
          </a:xfrm>
          <a:prstGeom prst="rect">
            <a:avLst/>
          </a:prstGeom>
        </p:spPr>
        <p:txBody>
          <a:bodyPr anchor="b"/>
          <a:lstStyle>
            <a:lvl1pPr algn="l">
              <a:defRPr sz="2000" b="1">
                <a:solidFill>
                  <a:schemeClr val="bg1"/>
                </a:solidFill>
              </a:defRPr>
            </a:lvl1pPr>
          </a:lstStyle>
          <a:p>
            <a:r>
              <a:rPr lang="en-US"/>
              <a:t>Click to edit Master title style</a:t>
            </a:r>
          </a:p>
        </p:txBody>
      </p:sp>
      <p:sp>
        <p:nvSpPr>
          <p:cNvPr id="3" name="Content Placeholder 2"/>
          <p:cNvSpPr>
            <a:spLocks noGrp="1"/>
          </p:cNvSpPr>
          <p:nvPr>
            <p:ph idx="1"/>
          </p:nvPr>
        </p:nvSpPr>
        <p:spPr>
          <a:xfrm>
            <a:off x="4766733" y="1445127"/>
            <a:ext cx="6815667" cy="4393616"/>
          </a:xfrm>
          <a:prstGeom prst="rect">
            <a:avLst/>
          </a:prstGeom>
        </p:spPr>
        <p:txBody>
          <a:bodyPr/>
          <a:lstStyle>
            <a:lvl1pPr>
              <a:defRPr sz="3200">
                <a:solidFill>
                  <a:schemeClr val="bg1"/>
                </a:solidFill>
              </a:defRPr>
            </a:lvl1pPr>
            <a:lvl2pPr>
              <a:defRPr sz="2800">
                <a:solidFill>
                  <a:schemeClr val="bg1"/>
                </a:solidFill>
              </a:defRPr>
            </a:lvl2pPr>
            <a:lvl3pPr>
              <a:defRPr sz="2400">
                <a:solidFill>
                  <a:schemeClr val="bg1"/>
                </a:solidFill>
              </a:defRPr>
            </a:lvl3pPr>
            <a:lvl4pPr>
              <a:defRPr sz="2000">
                <a:solidFill>
                  <a:schemeClr val="bg1"/>
                </a:solidFill>
              </a:defRPr>
            </a:lvl4pPr>
            <a:lvl5pPr>
              <a:defRPr sz="2000">
                <a:solidFill>
                  <a:schemeClr val="bg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599" y="2500560"/>
            <a:ext cx="4011084" cy="3521328"/>
          </a:xfrm>
          <a:prstGeom prst="rect">
            <a:avLst/>
          </a:prstGeom>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Slide Number Placeholder 5"/>
          <p:cNvSpPr>
            <a:spLocks noGrp="1"/>
          </p:cNvSpPr>
          <p:nvPr>
            <p:ph type="sldNum" sz="quarter" idx="12"/>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200" baseline="0" smtClean="0">
                <a:solidFill>
                  <a:schemeClr val="bg1"/>
                </a:solidFill>
                <a:latin typeface="Calibri"/>
                <a:ea typeface=""/>
              </a:defRPr>
            </a:lvl1pPr>
          </a:lstStyle>
          <a:p>
            <a:pPr>
              <a:defRPr/>
            </a:pPr>
            <a:fld id="{E8CC769F-ADCB-2641-BD2F-4076D1C41918}" type="slidenum">
              <a:rPr lang="uk-UA" sz="800" smtClean="0">
                <a:latin typeface="Arial" charset="0"/>
              </a:rPr>
              <a:pPr>
                <a:defRPr/>
              </a:pPr>
              <a:t>‹#›</a:t>
            </a:fld>
            <a:endParaRPr lang="uk-UA"/>
          </a:p>
        </p:txBody>
      </p:sp>
      <p:sp>
        <p:nvSpPr>
          <p:cNvPr id="9" name="TextBox 8"/>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extLst>
      <p:ext uri="{BB962C8B-B14F-4D97-AF65-F5344CB8AC3E}">
        <p14:creationId xmlns:p14="http://schemas.microsoft.com/office/powerpoint/2010/main" val="3770972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a:solidFill>
            <a:schemeClr val="tx1"/>
          </a:solidFill>
        </p:spPr>
        <p:txBody>
          <a:bodyPr anchor="b"/>
          <a:lstStyle>
            <a:lvl1pPr algn="l">
              <a:defRPr sz="2000" b="1">
                <a:solidFill>
                  <a:schemeClr val="bg1"/>
                </a:solidFill>
              </a:defRPr>
            </a:lvl1pPr>
          </a:lstStyle>
          <a:p>
            <a:r>
              <a:rPr lang="en-US"/>
              <a:t>Click to edit Master title style</a:t>
            </a:r>
          </a:p>
        </p:txBody>
      </p:sp>
      <p:sp>
        <p:nvSpPr>
          <p:cNvPr id="3" name="Picture Placeholder 2"/>
          <p:cNvSpPr>
            <a:spLocks noGrp="1"/>
          </p:cNvSpPr>
          <p:nvPr>
            <p:ph type="pic" idx="1"/>
          </p:nvPr>
        </p:nvSpPr>
        <p:spPr>
          <a:xfrm>
            <a:off x="2389717" y="1548063"/>
            <a:ext cx="7315200" cy="3179512"/>
          </a:xfrm>
          <a:prstGeom prst="rect">
            <a:avLst/>
          </a:prstGeom>
          <a:solidFill>
            <a:schemeClr val="tx1"/>
          </a:solidFill>
        </p:spPr>
        <p:txBody>
          <a:bodyPr rtlCol="0">
            <a:normAutofit/>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a:prstGeom prst="rect">
            <a:avLst/>
          </a:prstGeom>
          <a:solidFill>
            <a:schemeClr val="tx1"/>
          </a:solidFill>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9" name="TextBox 8"/>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extLst>
      <p:ext uri="{BB962C8B-B14F-4D97-AF65-F5344CB8AC3E}">
        <p14:creationId xmlns:p14="http://schemas.microsoft.com/office/powerpoint/2010/main" val="29464293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solidFill>
                  <a:schemeClr val="tx1"/>
                </a:solidFill>
              </a:defRPr>
            </a:lvl1pPr>
          </a:lstStyle>
          <a:p>
            <a:r>
              <a:rPr lang="en-US"/>
              <a:t>Click to edit Master title style</a:t>
            </a:r>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
        <p:nvSpPr>
          <p:cNvPr id="8" name="TextBox 7"/>
          <p:cNvSpPr txBox="1"/>
          <p:nvPr userDrawn="1"/>
        </p:nvSpPr>
        <p:spPr>
          <a:xfrm>
            <a:off x="1" y="6629400"/>
            <a:ext cx="2834105" cy="215444"/>
          </a:xfrm>
          <a:prstGeom prst="rect">
            <a:avLst/>
          </a:prstGeom>
          <a:noFill/>
        </p:spPr>
        <p:txBody>
          <a:bodyPr wrap="square" rtlCol="0">
            <a:spAutoFit/>
          </a:bodyPr>
          <a:lstStyle/>
          <a:p>
            <a:r>
              <a:rPr lang="en-US" sz="800" dirty="0">
                <a:solidFill>
                  <a:schemeClr val="bg1"/>
                </a:solidFill>
              </a:rPr>
              <a:t>GCD FY23</a:t>
            </a:r>
            <a:r>
              <a:rPr lang="en-US" sz="800" baseline="0" dirty="0">
                <a:solidFill>
                  <a:schemeClr val="bg1"/>
                </a:solidFill>
              </a:rPr>
              <a:t> Annual Program Review</a:t>
            </a:r>
            <a:endParaRPr lang="en-US" sz="800" dirty="0">
              <a:solidFill>
                <a:schemeClr val="bg1"/>
              </a:solidFill>
            </a:endParaRPr>
          </a:p>
        </p:txBody>
      </p:sp>
    </p:spTree>
    <p:extLst>
      <p:ext uri="{BB962C8B-B14F-4D97-AF65-F5344CB8AC3E}">
        <p14:creationId xmlns:p14="http://schemas.microsoft.com/office/powerpoint/2010/main" val="39486429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3" name="Slide Number Placeholder 5"/>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800" baseline="0" smtClean="0">
                <a:solidFill>
                  <a:schemeClr val="tx1"/>
                </a:solidFill>
                <a:latin typeface="Arial" charset="0"/>
                <a:ea typeface=""/>
              </a:defRPr>
            </a:lvl1pPr>
          </a:lstStyle>
          <a:p>
            <a:pPr>
              <a:defRPr/>
            </a:pPr>
            <a:fld id="{75D13D49-2B6F-174C-9E1E-1013A06E5C50}" type="slidenum">
              <a:rPr lang="uk-UA" smtClean="0"/>
              <a:pPr>
                <a:defRPr/>
              </a:pPr>
              <a:t>‹#›</a:t>
            </a:fld>
            <a:endParaRPr lang="uk-UA"/>
          </a:p>
        </p:txBody>
      </p:sp>
      <p:sp>
        <p:nvSpPr>
          <p:cNvPr id="4" name="Text Placeholder 2">
            <a:extLst>
              <a:ext uri="{FF2B5EF4-FFF2-40B4-BE49-F238E27FC236}">
                <a16:creationId xmlns:a16="http://schemas.microsoft.com/office/drawing/2014/main" id="{AF145354-13C8-B341-8631-CC4F1B1E7B51}"/>
              </a:ext>
            </a:extLst>
          </p:cNvPr>
          <p:cNvSpPr>
            <a:spLocks noGrp="1"/>
          </p:cNvSpPr>
          <p:nvPr>
            <p:ph idx="1" hasCustomPrompt="1"/>
          </p:nvPr>
        </p:nvSpPr>
        <p:spPr>
          <a:xfrm>
            <a:off x="347958" y="1003412"/>
            <a:ext cx="11612070" cy="5173551"/>
          </a:xfrm>
          <a:prstGeom prst="rect">
            <a:avLst/>
          </a:prstGeom>
        </p:spPr>
        <p:txBody>
          <a:bodyPr vert="horz" lIns="91440" tIns="45720" rIns="91440" bIns="45720" rtlCol="0">
            <a:normAutofit/>
          </a:bodyPr>
          <a:lstStyle/>
          <a:p>
            <a:pPr lvl="0"/>
            <a:r>
              <a:rPr lang="en-US"/>
              <a:t>Edit Master text style</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7208497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816">
          <p15:clr>
            <a:srgbClr val="FBAE40"/>
          </p15:clr>
        </p15:guide>
        <p15:guide id="2" pos="288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3CD3F-7001-4E4D-9A7D-F2B6D202A7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749EEBE-2FD5-A944-9E15-460FBCC036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5CCBF2-6957-DF47-9685-8FCE790C2C6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39FC6347-AE5C-8649-989B-51862C6251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8DC05-A7F6-BE45-B52D-AF25AEF023EB}"/>
              </a:ext>
            </a:extLst>
          </p:cNvPr>
          <p:cNvSpPr>
            <a:spLocks noGrp="1"/>
          </p:cNvSpPr>
          <p:nvPr>
            <p:ph type="sldNum" sz="quarter" idx="12"/>
          </p:nvPr>
        </p:nvSpPr>
        <p:spPr/>
        <p:txBody>
          <a:bodyPr/>
          <a:lstStyle/>
          <a:p>
            <a:fld id="{41C508F0-1AA7-8449-B96D-5FDB74B9F69F}" type="slidenum">
              <a:rPr lang="en-US" smtClean="0"/>
              <a:t>‹#›</a:t>
            </a:fld>
            <a:endParaRPr lang="en-US"/>
          </a:p>
        </p:txBody>
      </p:sp>
    </p:spTree>
    <p:extLst>
      <p:ext uri="{BB962C8B-B14F-4D97-AF65-F5344CB8AC3E}">
        <p14:creationId xmlns:p14="http://schemas.microsoft.com/office/powerpoint/2010/main" val="18272642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342B4-57FC-6D43-9C26-6525D39D00E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6A51B40-5F63-254C-91DC-B72B59A8C93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A0AF20A-B28D-1843-A046-353014303A97}"/>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8E2CDA9-A4D6-9941-83C1-D0D499A1A8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3E09F9-2E14-424D-8B0E-7FAEF023CA85}"/>
              </a:ext>
            </a:extLst>
          </p:cNvPr>
          <p:cNvSpPr>
            <a:spLocks noGrp="1"/>
          </p:cNvSpPr>
          <p:nvPr>
            <p:ph type="sldNum" sz="quarter" idx="12"/>
          </p:nvPr>
        </p:nvSpPr>
        <p:spPr/>
        <p:txBody>
          <a:bodyPr/>
          <a:lstStyle/>
          <a:p>
            <a:fld id="{41C508F0-1AA7-8449-B96D-5FDB74B9F69F}" type="slidenum">
              <a:rPr lang="en-US" smtClean="0"/>
              <a:t>‹#›</a:t>
            </a:fld>
            <a:endParaRPr lang="en-US"/>
          </a:p>
        </p:txBody>
      </p:sp>
    </p:spTree>
    <p:extLst>
      <p:ext uri="{BB962C8B-B14F-4D97-AF65-F5344CB8AC3E}">
        <p14:creationId xmlns:p14="http://schemas.microsoft.com/office/powerpoint/2010/main" val="41750388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13803-39AB-9641-88CB-23F41666D4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7F9FCAD-F5EA-AA4B-9C6B-1B36AE508C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6CD2981-296D-C042-B2DE-41102B5CA43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63284BE9-838E-8046-BD31-5125B4B3F3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DFE247-3F8B-294F-8899-3C1A2FB70104}"/>
              </a:ext>
            </a:extLst>
          </p:cNvPr>
          <p:cNvSpPr>
            <a:spLocks noGrp="1"/>
          </p:cNvSpPr>
          <p:nvPr>
            <p:ph type="sldNum" sz="quarter" idx="12"/>
          </p:nvPr>
        </p:nvSpPr>
        <p:spPr/>
        <p:txBody>
          <a:bodyPr/>
          <a:lstStyle/>
          <a:p>
            <a:fld id="{41C508F0-1AA7-8449-B96D-5FDB74B9F69F}" type="slidenum">
              <a:rPr lang="en-US" smtClean="0"/>
              <a:t>‹#›</a:t>
            </a:fld>
            <a:endParaRPr lang="en-US"/>
          </a:p>
        </p:txBody>
      </p:sp>
    </p:spTree>
    <p:extLst>
      <p:ext uri="{BB962C8B-B14F-4D97-AF65-F5344CB8AC3E}">
        <p14:creationId xmlns:p14="http://schemas.microsoft.com/office/powerpoint/2010/main" val="13361962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84616-31CB-B441-939D-19E2EBF73B8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3B0A146-9CEE-BC48-8E1D-B6CA0A62DB4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0982FD8-CE43-8B4D-9428-220212BC700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6AB688B-761C-C44E-A542-883DB79FC246}"/>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243F1F6A-211E-CB49-BD58-F61057D8A7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DAC7B9-2A2D-BF45-8A28-DDF061DF8960}"/>
              </a:ext>
            </a:extLst>
          </p:cNvPr>
          <p:cNvSpPr>
            <a:spLocks noGrp="1"/>
          </p:cNvSpPr>
          <p:nvPr>
            <p:ph type="sldNum" sz="quarter" idx="12"/>
          </p:nvPr>
        </p:nvSpPr>
        <p:spPr/>
        <p:txBody>
          <a:bodyPr/>
          <a:lstStyle/>
          <a:p>
            <a:fld id="{41C508F0-1AA7-8449-B96D-5FDB74B9F69F}" type="slidenum">
              <a:rPr lang="en-US" smtClean="0"/>
              <a:t>‹#›</a:t>
            </a:fld>
            <a:endParaRPr lang="en-US"/>
          </a:p>
        </p:txBody>
      </p:sp>
    </p:spTree>
    <p:extLst>
      <p:ext uri="{BB962C8B-B14F-4D97-AF65-F5344CB8AC3E}">
        <p14:creationId xmlns:p14="http://schemas.microsoft.com/office/powerpoint/2010/main" val="36073340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DB12F-A27B-7343-AAA1-B6BE7EA40D7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2B782B1-3948-044A-BF50-CCBF64E3FA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F1FBE90-31D3-404D-8FCE-972C05629DC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488117D-5B60-2A42-81FA-42FD3CFBF1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8B3D0AF-EEED-B449-8966-284953152BA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2E377F4-A1FC-C140-9EB4-00D0B48F0CD9}"/>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038098C5-C573-E243-BB17-C3B1C511C8E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679287-35BC-974A-A19E-C3A6F1217740}"/>
              </a:ext>
            </a:extLst>
          </p:cNvPr>
          <p:cNvSpPr>
            <a:spLocks noGrp="1"/>
          </p:cNvSpPr>
          <p:nvPr>
            <p:ph type="sldNum" sz="quarter" idx="12"/>
          </p:nvPr>
        </p:nvSpPr>
        <p:spPr/>
        <p:txBody>
          <a:bodyPr/>
          <a:lstStyle/>
          <a:p>
            <a:fld id="{41C508F0-1AA7-8449-B96D-5FDB74B9F69F}" type="slidenum">
              <a:rPr lang="en-US" smtClean="0"/>
              <a:t>‹#›</a:t>
            </a:fld>
            <a:endParaRPr lang="en-US"/>
          </a:p>
        </p:txBody>
      </p:sp>
    </p:spTree>
    <p:extLst>
      <p:ext uri="{BB962C8B-B14F-4D97-AF65-F5344CB8AC3E}">
        <p14:creationId xmlns:p14="http://schemas.microsoft.com/office/powerpoint/2010/main" val="16009858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C5BF0-1988-1F4A-B1ED-418386DD920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D2641B3-6E76-DE45-A04E-B98CA15EBDD2}"/>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A0BCDEE-E59D-DC4C-8560-90A2629D5E6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FEC1A1E-38B7-944A-8949-A01017821B68}"/>
              </a:ext>
            </a:extLst>
          </p:cNvPr>
          <p:cNvSpPr>
            <a:spLocks noGrp="1"/>
          </p:cNvSpPr>
          <p:nvPr>
            <p:ph type="sldNum" sz="quarter" idx="12"/>
          </p:nvPr>
        </p:nvSpPr>
        <p:spPr/>
        <p:txBody>
          <a:bodyPr/>
          <a:lstStyle/>
          <a:p>
            <a:fld id="{41C508F0-1AA7-8449-B96D-5FDB74B9F69F}" type="slidenum">
              <a:rPr lang="en-US" smtClean="0"/>
              <a:t>‹#›</a:t>
            </a:fld>
            <a:endParaRPr lang="en-US"/>
          </a:p>
        </p:txBody>
      </p:sp>
    </p:spTree>
    <p:extLst>
      <p:ext uri="{BB962C8B-B14F-4D97-AF65-F5344CB8AC3E}">
        <p14:creationId xmlns:p14="http://schemas.microsoft.com/office/powerpoint/2010/main" val="24599486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942C2B-B629-2D43-B691-6F4A13221B5B}"/>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784EFBA2-0F4B-3B41-ABBF-C3551FC0884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775F851-03B5-7C4F-8AB3-07608C906F4C}"/>
              </a:ext>
            </a:extLst>
          </p:cNvPr>
          <p:cNvSpPr>
            <a:spLocks noGrp="1"/>
          </p:cNvSpPr>
          <p:nvPr>
            <p:ph type="sldNum" sz="quarter" idx="12"/>
          </p:nvPr>
        </p:nvSpPr>
        <p:spPr/>
        <p:txBody>
          <a:bodyPr/>
          <a:lstStyle/>
          <a:p>
            <a:fld id="{41C508F0-1AA7-8449-B96D-5FDB74B9F69F}" type="slidenum">
              <a:rPr lang="en-US" smtClean="0"/>
              <a:t>‹#›</a:t>
            </a:fld>
            <a:endParaRPr lang="en-US"/>
          </a:p>
        </p:txBody>
      </p:sp>
    </p:spTree>
    <p:extLst>
      <p:ext uri="{BB962C8B-B14F-4D97-AF65-F5344CB8AC3E}">
        <p14:creationId xmlns:p14="http://schemas.microsoft.com/office/powerpoint/2010/main" val="17598089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32CAC-DC66-044C-9D98-14FD23B8D8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372D691-D177-F045-BC7B-AC1213C007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26422B3-C52C-D74A-8260-0E2488638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0B7E2F6-5B78-5A4F-90AB-CFF8869F00BB}"/>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A93E7AFF-FBF0-F440-B03C-152601C774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048D99-7410-1449-BA7E-D6E889874345}"/>
              </a:ext>
            </a:extLst>
          </p:cNvPr>
          <p:cNvSpPr>
            <a:spLocks noGrp="1"/>
          </p:cNvSpPr>
          <p:nvPr>
            <p:ph type="sldNum" sz="quarter" idx="12"/>
          </p:nvPr>
        </p:nvSpPr>
        <p:spPr/>
        <p:txBody>
          <a:bodyPr/>
          <a:lstStyle/>
          <a:p>
            <a:fld id="{41C508F0-1AA7-8449-B96D-5FDB74B9F69F}" type="slidenum">
              <a:rPr lang="en-US" smtClean="0"/>
              <a:t>‹#›</a:t>
            </a:fld>
            <a:endParaRPr lang="en-US"/>
          </a:p>
        </p:txBody>
      </p:sp>
    </p:spTree>
    <p:extLst>
      <p:ext uri="{BB962C8B-B14F-4D97-AF65-F5344CB8AC3E}">
        <p14:creationId xmlns:p14="http://schemas.microsoft.com/office/powerpoint/2010/main" val="17741228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43106-1B5C-914E-96E8-1B2ADE8066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80AFE13-BA3F-B94E-91E8-BD7241D370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EA1B357-9267-9E40-8F47-F931A51FB8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BE71377-66C2-BA48-8E60-2293F7FECC19}"/>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2F5BBE8B-226E-744E-9F39-44CD3BF687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B33661-F67E-F249-B797-70D397FB2C55}"/>
              </a:ext>
            </a:extLst>
          </p:cNvPr>
          <p:cNvSpPr>
            <a:spLocks noGrp="1"/>
          </p:cNvSpPr>
          <p:nvPr>
            <p:ph type="sldNum" sz="quarter" idx="12"/>
          </p:nvPr>
        </p:nvSpPr>
        <p:spPr/>
        <p:txBody>
          <a:bodyPr/>
          <a:lstStyle/>
          <a:p>
            <a:fld id="{41C508F0-1AA7-8449-B96D-5FDB74B9F69F}" type="slidenum">
              <a:rPr lang="en-US" smtClean="0"/>
              <a:t>‹#›</a:t>
            </a:fld>
            <a:endParaRPr lang="en-US"/>
          </a:p>
        </p:txBody>
      </p:sp>
    </p:spTree>
    <p:extLst>
      <p:ext uri="{BB962C8B-B14F-4D97-AF65-F5344CB8AC3E}">
        <p14:creationId xmlns:p14="http://schemas.microsoft.com/office/powerpoint/2010/main" val="8939337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12C7F-0C76-C64C-8AC2-CC35A97F7B7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DACB768-4EE5-F247-949D-D0FE28569BD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47864F-334C-4440-84FF-D738DA42B7FE}"/>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22A321F2-88DA-A848-BB33-58AA4AA855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F0C48F-17CC-1347-A8FD-9BC2A8684E94}"/>
              </a:ext>
            </a:extLst>
          </p:cNvPr>
          <p:cNvSpPr>
            <a:spLocks noGrp="1"/>
          </p:cNvSpPr>
          <p:nvPr>
            <p:ph type="sldNum" sz="quarter" idx="12"/>
          </p:nvPr>
        </p:nvSpPr>
        <p:spPr/>
        <p:txBody>
          <a:bodyPr/>
          <a:lstStyle/>
          <a:p>
            <a:fld id="{41C508F0-1AA7-8449-B96D-5FDB74B9F69F}" type="slidenum">
              <a:rPr lang="en-US" smtClean="0"/>
              <a:t>‹#›</a:t>
            </a:fld>
            <a:endParaRPr lang="en-US"/>
          </a:p>
        </p:txBody>
      </p:sp>
    </p:spTree>
    <p:extLst>
      <p:ext uri="{BB962C8B-B14F-4D97-AF65-F5344CB8AC3E}">
        <p14:creationId xmlns:p14="http://schemas.microsoft.com/office/powerpoint/2010/main" val="23751772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3143A0-32DF-8C4A-9C95-E1EA4EF7AA1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5C7ABC-FCD3-CF4B-AEC6-6848E9A9553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B11504-FE9C-D141-8CD7-8A0970BA149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2052480-EE64-ED4B-AD4C-97CA887524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A79650-30A8-EE40-8096-74C0D66B82F3}"/>
              </a:ext>
            </a:extLst>
          </p:cNvPr>
          <p:cNvSpPr>
            <a:spLocks noGrp="1"/>
          </p:cNvSpPr>
          <p:nvPr>
            <p:ph type="sldNum" sz="quarter" idx="12"/>
          </p:nvPr>
        </p:nvSpPr>
        <p:spPr/>
        <p:txBody>
          <a:bodyPr/>
          <a:lstStyle/>
          <a:p>
            <a:fld id="{41C508F0-1AA7-8449-B96D-5FDB74B9F69F}" type="slidenum">
              <a:rPr lang="en-US" smtClean="0"/>
              <a:t>‹#›</a:t>
            </a:fld>
            <a:endParaRPr lang="en-US"/>
          </a:p>
        </p:txBody>
      </p:sp>
    </p:spTree>
    <p:extLst>
      <p:ext uri="{BB962C8B-B14F-4D97-AF65-F5344CB8AC3E}">
        <p14:creationId xmlns:p14="http://schemas.microsoft.com/office/powerpoint/2010/main" val="37949294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A53E9-CC4D-4F53-9EA0-6DD3776AC8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C8260C2-7A05-4703-A13C-395904E697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136B2ED-CBBD-4179-AFB3-A6C848C144E7}"/>
              </a:ext>
            </a:extLst>
          </p:cNvPr>
          <p:cNvSpPr>
            <a:spLocks noGrp="1"/>
          </p:cNvSpPr>
          <p:nvPr>
            <p:ph type="dt" sz="half" idx="10"/>
          </p:nvPr>
        </p:nvSpPr>
        <p:spPr/>
        <p:txBody>
          <a:bodyPr/>
          <a:lstStyle/>
          <a:p>
            <a:fld id="{91361521-89CC-4C1B-9864-5374DA9E43C6}" type="datetimeFigureOut">
              <a:rPr lang="en-US" smtClean="0"/>
              <a:t>9/6/2023</a:t>
            </a:fld>
            <a:endParaRPr lang="en-US"/>
          </a:p>
        </p:txBody>
      </p:sp>
      <p:sp>
        <p:nvSpPr>
          <p:cNvPr id="5" name="Footer Placeholder 4">
            <a:extLst>
              <a:ext uri="{FF2B5EF4-FFF2-40B4-BE49-F238E27FC236}">
                <a16:creationId xmlns:a16="http://schemas.microsoft.com/office/drawing/2014/main" id="{DB32404D-3E27-490D-BB4B-8F72A61071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A65ED4-60C5-4ECF-B732-6A44594D59D6}"/>
              </a:ext>
            </a:extLst>
          </p:cNvPr>
          <p:cNvSpPr>
            <a:spLocks noGrp="1"/>
          </p:cNvSpPr>
          <p:nvPr>
            <p:ph type="sldNum" sz="quarter" idx="12"/>
          </p:nvPr>
        </p:nvSpPr>
        <p:spPr/>
        <p:txBody>
          <a:bodyPr/>
          <a:lstStyle/>
          <a:p>
            <a:fld id="{C6776B93-2731-4338-A8F8-774CB6BC3A80}" type="slidenum">
              <a:rPr lang="en-US" smtClean="0"/>
              <a:t>‹#›</a:t>
            </a:fld>
            <a:endParaRPr lang="en-US"/>
          </a:p>
        </p:txBody>
      </p:sp>
    </p:spTree>
    <p:extLst>
      <p:ext uri="{BB962C8B-B14F-4D97-AF65-F5344CB8AC3E}">
        <p14:creationId xmlns:p14="http://schemas.microsoft.com/office/powerpoint/2010/main" val="338703767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7A8FA-9728-4B33-8A88-3507E39FBB3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E8A364B-DD67-4B58-A929-B3EAB9B481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FD7FE13-4EB9-418D-BF5A-7E770D4BD1AB}"/>
              </a:ext>
            </a:extLst>
          </p:cNvPr>
          <p:cNvSpPr>
            <a:spLocks noGrp="1"/>
          </p:cNvSpPr>
          <p:nvPr>
            <p:ph type="dt" sz="half" idx="10"/>
          </p:nvPr>
        </p:nvSpPr>
        <p:spPr/>
        <p:txBody>
          <a:bodyPr/>
          <a:lstStyle/>
          <a:p>
            <a:fld id="{91361521-89CC-4C1B-9864-5374DA9E43C6}" type="datetimeFigureOut">
              <a:rPr lang="en-US" smtClean="0"/>
              <a:t>9/6/2023</a:t>
            </a:fld>
            <a:endParaRPr lang="en-US"/>
          </a:p>
        </p:txBody>
      </p:sp>
      <p:sp>
        <p:nvSpPr>
          <p:cNvPr id="5" name="Footer Placeholder 4">
            <a:extLst>
              <a:ext uri="{FF2B5EF4-FFF2-40B4-BE49-F238E27FC236}">
                <a16:creationId xmlns:a16="http://schemas.microsoft.com/office/drawing/2014/main" id="{154397AD-F02E-411B-985D-B41F89F8EA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EB5DB5-4841-4E90-99C6-08C68C311DBB}"/>
              </a:ext>
            </a:extLst>
          </p:cNvPr>
          <p:cNvSpPr>
            <a:spLocks noGrp="1"/>
          </p:cNvSpPr>
          <p:nvPr>
            <p:ph type="sldNum" sz="quarter" idx="12"/>
          </p:nvPr>
        </p:nvSpPr>
        <p:spPr/>
        <p:txBody>
          <a:bodyPr/>
          <a:lstStyle/>
          <a:p>
            <a:fld id="{C6776B93-2731-4338-A8F8-774CB6BC3A80}" type="slidenum">
              <a:rPr lang="en-US" smtClean="0"/>
              <a:t>‹#›</a:t>
            </a:fld>
            <a:endParaRPr lang="en-US"/>
          </a:p>
        </p:txBody>
      </p:sp>
    </p:spTree>
    <p:extLst>
      <p:ext uri="{BB962C8B-B14F-4D97-AF65-F5344CB8AC3E}">
        <p14:creationId xmlns:p14="http://schemas.microsoft.com/office/powerpoint/2010/main" val="28353955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D64A3-8279-4A69-AA22-F510BA12B3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BACF07A-FD97-4EE6-BC19-951669A494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88DFCB-50B5-45FE-B4B2-3F683476CB1B}"/>
              </a:ext>
            </a:extLst>
          </p:cNvPr>
          <p:cNvSpPr>
            <a:spLocks noGrp="1"/>
          </p:cNvSpPr>
          <p:nvPr>
            <p:ph type="dt" sz="half" idx="10"/>
          </p:nvPr>
        </p:nvSpPr>
        <p:spPr/>
        <p:txBody>
          <a:bodyPr/>
          <a:lstStyle/>
          <a:p>
            <a:fld id="{91361521-89CC-4C1B-9864-5374DA9E43C6}" type="datetimeFigureOut">
              <a:rPr lang="en-US" smtClean="0"/>
              <a:t>9/6/2023</a:t>
            </a:fld>
            <a:endParaRPr lang="en-US"/>
          </a:p>
        </p:txBody>
      </p:sp>
      <p:sp>
        <p:nvSpPr>
          <p:cNvPr id="5" name="Footer Placeholder 4">
            <a:extLst>
              <a:ext uri="{FF2B5EF4-FFF2-40B4-BE49-F238E27FC236}">
                <a16:creationId xmlns:a16="http://schemas.microsoft.com/office/drawing/2014/main" id="{97862E40-AB5B-4CFB-AA91-8459A69C89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5CC7B9-C025-41EE-B023-9BCC8D52523B}"/>
              </a:ext>
            </a:extLst>
          </p:cNvPr>
          <p:cNvSpPr>
            <a:spLocks noGrp="1"/>
          </p:cNvSpPr>
          <p:nvPr>
            <p:ph type="sldNum" sz="quarter" idx="12"/>
          </p:nvPr>
        </p:nvSpPr>
        <p:spPr/>
        <p:txBody>
          <a:bodyPr/>
          <a:lstStyle/>
          <a:p>
            <a:fld id="{C6776B93-2731-4338-A8F8-774CB6BC3A80}" type="slidenum">
              <a:rPr lang="en-US" smtClean="0"/>
              <a:t>‹#›</a:t>
            </a:fld>
            <a:endParaRPr lang="en-US"/>
          </a:p>
        </p:txBody>
      </p:sp>
    </p:spTree>
    <p:extLst>
      <p:ext uri="{BB962C8B-B14F-4D97-AF65-F5344CB8AC3E}">
        <p14:creationId xmlns:p14="http://schemas.microsoft.com/office/powerpoint/2010/main" val="260406915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FC741-6F95-4C1F-955C-1C8D62C53A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B64C40A-19D2-431D-99BA-B1664157EF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6D14AB3-57FD-4AB5-97B9-6DABE1CC6B1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FBD3649-2601-41BB-94E2-1BF7FD4177E1}"/>
              </a:ext>
            </a:extLst>
          </p:cNvPr>
          <p:cNvSpPr>
            <a:spLocks noGrp="1"/>
          </p:cNvSpPr>
          <p:nvPr>
            <p:ph type="dt" sz="half" idx="10"/>
          </p:nvPr>
        </p:nvSpPr>
        <p:spPr/>
        <p:txBody>
          <a:bodyPr/>
          <a:lstStyle/>
          <a:p>
            <a:fld id="{91361521-89CC-4C1B-9864-5374DA9E43C6}" type="datetimeFigureOut">
              <a:rPr lang="en-US" smtClean="0"/>
              <a:t>9/6/2023</a:t>
            </a:fld>
            <a:endParaRPr lang="en-US"/>
          </a:p>
        </p:txBody>
      </p:sp>
      <p:sp>
        <p:nvSpPr>
          <p:cNvPr id="6" name="Footer Placeholder 5">
            <a:extLst>
              <a:ext uri="{FF2B5EF4-FFF2-40B4-BE49-F238E27FC236}">
                <a16:creationId xmlns:a16="http://schemas.microsoft.com/office/drawing/2014/main" id="{C25AA93B-3B2E-420F-9B86-F85E2BEBF0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32061A-8C01-4041-B5AF-F44DD517F1A0}"/>
              </a:ext>
            </a:extLst>
          </p:cNvPr>
          <p:cNvSpPr>
            <a:spLocks noGrp="1"/>
          </p:cNvSpPr>
          <p:nvPr>
            <p:ph type="sldNum" sz="quarter" idx="12"/>
          </p:nvPr>
        </p:nvSpPr>
        <p:spPr/>
        <p:txBody>
          <a:bodyPr/>
          <a:lstStyle/>
          <a:p>
            <a:fld id="{C6776B93-2731-4338-A8F8-774CB6BC3A80}" type="slidenum">
              <a:rPr lang="en-US" smtClean="0"/>
              <a:t>‹#›</a:t>
            </a:fld>
            <a:endParaRPr lang="en-US"/>
          </a:p>
        </p:txBody>
      </p:sp>
    </p:spTree>
    <p:extLst>
      <p:ext uri="{BB962C8B-B14F-4D97-AF65-F5344CB8AC3E}">
        <p14:creationId xmlns:p14="http://schemas.microsoft.com/office/powerpoint/2010/main" val="23027005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0BBEE-5606-416E-A316-3B418491AEB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695FAE4-5322-49B6-B2CE-911572554B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9F9291-388E-454A-AAE5-2DF2A0D2EF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78EDFDC-9891-4D03-8ACF-A637A56974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0E7D36-7CEE-4819-B95E-8589D5539D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47F95CC-72D1-4728-BE6B-2F011988518B}"/>
              </a:ext>
            </a:extLst>
          </p:cNvPr>
          <p:cNvSpPr>
            <a:spLocks noGrp="1"/>
          </p:cNvSpPr>
          <p:nvPr>
            <p:ph type="dt" sz="half" idx="10"/>
          </p:nvPr>
        </p:nvSpPr>
        <p:spPr/>
        <p:txBody>
          <a:bodyPr/>
          <a:lstStyle/>
          <a:p>
            <a:fld id="{91361521-89CC-4C1B-9864-5374DA9E43C6}" type="datetimeFigureOut">
              <a:rPr lang="en-US" smtClean="0"/>
              <a:t>9/6/2023</a:t>
            </a:fld>
            <a:endParaRPr lang="en-US"/>
          </a:p>
        </p:txBody>
      </p:sp>
      <p:sp>
        <p:nvSpPr>
          <p:cNvPr id="8" name="Footer Placeholder 7">
            <a:extLst>
              <a:ext uri="{FF2B5EF4-FFF2-40B4-BE49-F238E27FC236}">
                <a16:creationId xmlns:a16="http://schemas.microsoft.com/office/drawing/2014/main" id="{01F2E946-F5E3-4FF9-9C76-B0D3B939D87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C4A3310-7009-4370-834F-749AD1F071F1}"/>
              </a:ext>
            </a:extLst>
          </p:cNvPr>
          <p:cNvSpPr>
            <a:spLocks noGrp="1"/>
          </p:cNvSpPr>
          <p:nvPr>
            <p:ph type="sldNum" sz="quarter" idx="12"/>
          </p:nvPr>
        </p:nvSpPr>
        <p:spPr/>
        <p:txBody>
          <a:bodyPr/>
          <a:lstStyle/>
          <a:p>
            <a:fld id="{C6776B93-2731-4338-A8F8-774CB6BC3A80}" type="slidenum">
              <a:rPr lang="en-US" smtClean="0"/>
              <a:t>‹#›</a:t>
            </a:fld>
            <a:endParaRPr lang="en-US"/>
          </a:p>
        </p:txBody>
      </p:sp>
    </p:spTree>
    <p:extLst>
      <p:ext uri="{BB962C8B-B14F-4D97-AF65-F5344CB8AC3E}">
        <p14:creationId xmlns:p14="http://schemas.microsoft.com/office/powerpoint/2010/main" val="307987878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FDA1-B003-45B5-BFB1-E1413F75990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FD629EB-7AA2-4DE0-A76B-64CBC9DB7E4E}"/>
              </a:ext>
            </a:extLst>
          </p:cNvPr>
          <p:cNvSpPr>
            <a:spLocks noGrp="1"/>
          </p:cNvSpPr>
          <p:nvPr>
            <p:ph type="dt" sz="half" idx="10"/>
          </p:nvPr>
        </p:nvSpPr>
        <p:spPr/>
        <p:txBody>
          <a:bodyPr/>
          <a:lstStyle/>
          <a:p>
            <a:fld id="{91361521-89CC-4C1B-9864-5374DA9E43C6}" type="datetimeFigureOut">
              <a:rPr lang="en-US" smtClean="0"/>
              <a:t>9/6/2023</a:t>
            </a:fld>
            <a:endParaRPr lang="en-US"/>
          </a:p>
        </p:txBody>
      </p:sp>
      <p:sp>
        <p:nvSpPr>
          <p:cNvPr id="4" name="Footer Placeholder 3">
            <a:extLst>
              <a:ext uri="{FF2B5EF4-FFF2-40B4-BE49-F238E27FC236}">
                <a16:creationId xmlns:a16="http://schemas.microsoft.com/office/drawing/2014/main" id="{055CEC9E-609D-42E0-BBBA-1C17BAF229C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4D2F920-BD5A-4960-9C7F-BDDDCB0C7787}"/>
              </a:ext>
            </a:extLst>
          </p:cNvPr>
          <p:cNvSpPr>
            <a:spLocks noGrp="1"/>
          </p:cNvSpPr>
          <p:nvPr>
            <p:ph type="sldNum" sz="quarter" idx="12"/>
          </p:nvPr>
        </p:nvSpPr>
        <p:spPr/>
        <p:txBody>
          <a:bodyPr/>
          <a:lstStyle/>
          <a:p>
            <a:fld id="{C6776B93-2731-4338-A8F8-774CB6BC3A80}" type="slidenum">
              <a:rPr lang="en-US" smtClean="0"/>
              <a:t>‹#›</a:t>
            </a:fld>
            <a:endParaRPr lang="en-US"/>
          </a:p>
        </p:txBody>
      </p:sp>
    </p:spTree>
    <p:extLst>
      <p:ext uri="{BB962C8B-B14F-4D97-AF65-F5344CB8AC3E}">
        <p14:creationId xmlns:p14="http://schemas.microsoft.com/office/powerpoint/2010/main" val="2946934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E39180-CB78-402E-955F-815D98C198DA}"/>
              </a:ext>
            </a:extLst>
          </p:cNvPr>
          <p:cNvSpPr>
            <a:spLocks noGrp="1"/>
          </p:cNvSpPr>
          <p:nvPr>
            <p:ph type="dt" sz="half" idx="10"/>
          </p:nvPr>
        </p:nvSpPr>
        <p:spPr/>
        <p:txBody>
          <a:bodyPr/>
          <a:lstStyle/>
          <a:p>
            <a:fld id="{91361521-89CC-4C1B-9864-5374DA9E43C6}" type="datetimeFigureOut">
              <a:rPr lang="en-US" smtClean="0"/>
              <a:t>9/6/2023</a:t>
            </a:fld>
            <a:endParaRPr lang="en-US"/>
          </a:p>
        </p:txBody>
      </p:sp>
      <p:sp>
        <p:nvSpPr>
          <p:cNvPr id="3" name="Footer Placeholder 2">
            <a:extLst>
              <a:ext uri="{FF2B5EF4-FFF2-40B4-BE49-F238E27FC236}">
                <a16:creationId xmlns:a16="http://schemas.microsoft.com/office/drawing/2014/main" id="{539AB0B5-8A71-47D8-88DC-42DEAD788F3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955DEF9-FF2E-4387-AB81-0FCCA48A4183}"/>
              </a:ext>
            </a:extLst>
          </p:cNvPr>
          <p:cNvSpPr>
            <a:spLocks noGrp="1"/>
          </p:cNvSpPr>
          <p:nvPr>
            <p:ph type="sldNum" sz="quarter" idx="12"/>
          </p:nvPr>
        </p:nvSpPr>
        <p:spPr/>
        <p:txBody>
          <a:bodyPr/>
          <a:lstStyle/>
          <a:p>
            <a:fld id="{C6776B93-2731-4338-A8F8-774CB6BC3A80}" type="slidenum">
              <a:rPr lang="en-US" smtClean="0"/>
              <a:t>‹#›</a:t>
            </a:fld>
            <a:endParaRPr lang="en-US"/>
          </a:p>
        </p:txBody>
      </p:sp>
    </p:spTree>
    <p:extLst>
      <p:ext uri="{BB962C8B-B14F-4D97-AF65-F5344CB8AC3E}">
        <p14:creationId xmlns:p14="http://schemas.microsoft.com/office/powerpoint/2010/main" val="338067647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CCA52-E597-4F8E-90A2-0754AC0EEF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192E19F-E04E-4361-800E-E857F0BF8B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130388B-5857-47B8-83D1-F6AFF4F3C5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B1ADDD-ED27-41FF-A129-17F766B5207F}"/>
              </a:ext>
            </a:extLst>
          </p:cNvPr>
          <p:cNvSpPr>
            <a:spLocks noGrp="1"/>
          </p:cNvSpPr>
          <p:nvPr>
            <p:ph type="dt" sz="half" idx="10"/>
          </p:nvPr>
        </p:nvSpPr>
        <p:spPr/>
        <p:txBody>
          <a:bodyPr/>
          <a:lstStyle/>
          <a:p>
            <a:fld id="{91361521-89CC-4C1B-9864-5374DA9E43C6}" type="datetimeFigureOut">
              <a:rPr lang="en-US" smtClean="0"/>
              <a:t>9/6/2023</a:t>
            </a:fld>
            <a:endParaRPr lang="en-US"/>
          </a:p>
        </p:txBody>
      </p:sp>
      <p:sp>
        <p:nvSpPr>
          <p:cNvPr id="6" name="Footer Placeholder 5">
            <a:extLst>
              <a:ext uri="{FF2B5EF4-FFF2-40B4-BE49-F238E27FC236}">
                <a16:creationId xmlns:a16="http://schemas.microsoft.com/office/drawing/2014/main" id="{EF7F048F-196B-4468-B105-0D3FE00E93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0D05C0-4267-4F39-A4A8-7707165A7F3B}"/>
              </a:ext>
            </a:extLst>
          </p:cNvPr>
          <p:cNvSpPr>
            <a:spLocks noGrp="1"/>
          </p:cNvSpPr>
          <p:nvPr>
            <p:ph type="sldNum" sz="quarter" idx="12"/>
          </p:nvPr>
        </p:nvSpPr>
        <p:spPr/>
        <p:txBody>
          <a:bodyPr/>
          <a:lstStyle/>
          <a:p>
            <a:fld id="{C6776B93-2731-4338-A8F8-774CB6BC3A80}" type="slidenum">
              <a:rPr lang="en-US" smtClean="0"/>
              <a:t>‹#›</a:t>
            </a:fld>
            <a:endParaRPr lang="en-US"/>
          </a:p>
        </p:txBody>
      </p:sp>
    </p:spTree>
    <p:extLst>
      <p:ext uri="{BB962C8B-B14F-4D97-AF65-F5344CB8AC3E}">
        <p14:creationId xmlns:p14="http://schemas.microsoft.com/office/powerpoint/2010/main" val="284299437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2961B-6E5C-44BE-A27A-D279F5A898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F280DA2-D1AC-43E2-AD3B-8756353560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9327A5F-2ADA-430F-AFF6-DBF402E798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B2D0F4-B6E6-4669-BBA9-6474F51F2FF7}"/>
              </a:ext>
            </a:extLst>
          </p:cNvPr>
          <p:cNvSpPr>
            <a:spLocks noGrp="1"/>
          </p:cNvSpPr>
          <p:nvPr>
            <p:ph type="dt" sz="half" idx="10"/>
          </p:nvPr>
        </p:nvSpPr>
        <p:spPr/>
        <p:txBody>
          <a:bodyPr/>
          <a:lstStyle/>
          <a:p>
            <a:fld id="{91361521-89CC-4C1B-9864-5374DA9E43C6}" type="datetimeFigureOut">
              <a:rPr lang="en-US" smtClean="0"/>
              <a:t>9/6/2023</a:t>
            </a:fld>
            <a:endParaRPr lang="en-US"/>
          </a:p>
        </p:txBody>
      </p:sp>
      <p:sp>
        <p:nvSpPr>
          <p:cNvPr id="6" name="Footer Placeholder 5">
            <a:extLst>
              <a:ext uri="{FF2B5EF4-FFF2-40B4-BE49-F238E27FC236}">
                <a16:creationId xmlns:a16="http://schemas.microsoft.com/office/drawing/2014/main" id="{84D86295-3983-4D30-9F8F-DC04C75F1F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AAE26A-F819-4067-8A0C-2F5DF12C4A49}"/>
              </a:ext>
            </a:extLst>
          </p:cNvPr>
          <p:cNvSpPr>
            <a:spLocks noGrp="1"/>
          </p:cNvSpPr>
          <p:nvPr>
            <p:ph type="sldNum" sz="quarter" idx="12"/>
          </p:nvPr>
        </p:nvSpPr>
        <p:spPr/>
        <p:txBody>
          <a:bodyPr/>
          <a:lstStyle/>
          <a:p>
            <a:fld id="{C6776B93-2731-4338-A8F8-774CB6BC3A80}" type="slidenum">
              <a:rPr lang="en-US" smtClean="0"/>
              <a:t>‹#›</a:t>
            </a:fld>
            <a:endParaRPr lang="en-US"/>
          </a:p>
        </p:txBody>
      </p:sp>
    </p:spTree>
    <p:extLst>
      <p:ext uri="{BB962C8B-B14F-4D97-AF65-F5344CB8AC3E}">
        <p14:creationId xmlns:p14="http://schemas.microsoft.com/office/powerpoint/2010/main" val="21531435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AB2FE-4067-4A14-A667-51B616D2F5B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F4583BB-FBBE-4BBE-A6D6-85EE46ACA9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0399BB-2904-47D3-850C-8B13D6174308}"/>
              </a:ext>
            </a:extLst>
          </p:cNvPr>
          <p:cNvSpPr>
            <a:spLocks noGrp="1"/>
          </p:cNvSpPr>
          <p:nvPr>
            <p:ph type="dt" sz="half" idx="10"/>
          </p:nvPr>
        </p:nvSpPr>
        <p:spPr/>
        <p:txBody>
          <a:bodyPr/>
          <a:lstStyle/>
          <a:p>
            <a:fld id="{91361521-89CC-4C1B-9864-5374DA9E43C6}" type="datetimeFigureOut">
              <a:rPr lang="en-US" smtClean="0"/>
              <a:t>9/6/2023</a:t>
            </a:fld>
            <a:endParaRPr lang="en-US"/>
          </a:p>
        </p:txBody>
      </p:sp>
      <p:sp>
        <p:nvSpPr>
          <p:cNvPr id="5" name="Footer Placeholder 4">
            <a:extLst>
              <a:ext uri="{FF2B5EF4-FFF2-40B4-BE49-F238E27FC236}">
                <a16:creationId xmlns:a16="http://schemas.microsoft.com/office/drawing/2014/main" id="{3751FCE6-09E7-4EF4-BECB-8C3A745109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01EF64-9B9A-4673-8612-B8A64F36CB17}"/>
              </a:ext>
            </a:extLst>
          </p:cNvPr>
          <p:cNvSpPr>
            <a:spLocks noGrp="1"/>
          </p:cNvSpPr>
          <p:nvPr>
            <p:ph type="sldNum" sz="quarter" idx="12"/>
          </p:nvPr>
        </p:nvSpPr>
        <p:spPr/>
        <p:txBody>
          <a:bodyPr/>
          <a:lstStyle/>
          <a:p>
            <a:fld id="{C6776B93-2731-4338-A8F8-774CB6BC3A80}" type="slidenum">
              <a:rPr lang="en-US" smtClean="0"/>
              <a:t>‹#›</a:t>
            </a:fld>
            <a:endParaRPr lang="en-US"/>
          </a:p>
        </p:txBody>
      </p:sp>
    </p:spTree>
    <p:extLst>
      <p:ext uri="{BB962C8B-B14F-4D97-AF65-F5344CB8AC3E}">
        <p14:creationId xmlns:p14="http://schemas.microsoft.com/office/powerpoint/2010/main" val="240875187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55EF34-DF32-4D1D-87A9-2A1D8897E31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863D6C9-5F44-44ED-B361-A48301EFFC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DA2E017-D450-4F0F-AA56-8B7AC527F5C9}"/>
              </a:ext>
            </a:extLst>
          </p:cNvPr>
          <p:cNvSpPr>
            <a:spLocks noGrp="1"/>
          </p:cNvSpPr>
          <p:nvPr>
            <p:ph type="dt" sz="half" idx="10"/>
          </p:nvPr>
        </p:nvSpPr>
        <p:spPr/>
        <p:txBody>
          <a:bodyPr/>
          <a:lstStyle/>
          <a:p>
            <a:fld id="{91361521-89CC-4C1B-9864-5374DA9E43C6}" type="datetimeFigureOut">
              <a:rPr lang="en-US" smtClean="0"/>
              <a:t>9/6/2023</a:t>
            </a:fld>
            <a:endParaRPr lang="en-US"/>
          </a:p>
        </p:txBody>
      </p:sp>
      <p:sp>
        <p:nvSpPr>
          <p:cNvPr id="5" name="Footer Placeholder 4">
            <a:extLst>
              <a:ext uri="{FF2B5EF4-FFF2-40B4-BE49-F238E27FC236}">
                <a16:creationId xmlns:a16="http://schemas.microsoft.com/office/drawing/2014/main" id="{6058FB2C-FDBE-4489-82FD-DADB5FEBB9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8543A5-6692-47E6-B0AA-72E9A987CD5D}"/>
              </a:ext>
            </a:extLst>
          </p:cNvPr>
          <p:cNvSpPr>
            <a:spLocks noGrp="1"/>
          </p:cNvSpPr>
          <p:nvPr>
            <p:ph type="sldNum" sz="quarter" idx="12"/>
          </p:nvPr>
        </p:nvSpPr>
        <p:spPr/>
        <p:txBody>
          <a:bodyPr/>
          <a:lstStyle/>
          <a:p>
            <a:fld id="{C6776B93-2731-4338-A8F8-774CB6BC3A80}" type="slidenum">
              <a:rPr lang="en-US" smtClean="0"/>
              <a:t>‹#›</a:t>
            </a:fld>
            <a:endParaRPr lang="en-US"/>
          </a:p>
        </p:txBody>
      </p:sp>
    </p:spTree>
    <p:extLst>
      <p:ext uri="{BB962C8B-B14F-4D97-AF65-F5344CB8AC3E}">
        <p14:creationId xmlns:p14="http://schemas.microsoft.com/office/powerpoint/2010/main" val="140731644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lvl1pPr>
              <a:defRPr sz="3200" b="1" i="0" baseline="0">
                <a:solidFill>
                  <a:schemeClr val="bg1"/>
                </a:solidFill>
                <a:latin typeface="Arial Bold" charset="0"/>
              </a:defRPr>
            </a:lvl1pPr>
          </a:lstStyle>
          <a:p>
            <a:r>
              <a:rPr lang="en-US"/>
              <a:t>Click to edit Master title style</a:t>
            </a:r>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sz="2400" baseline="0">
                <a:solidFill>
                  <a:schemeClr val="bg1"/>
                </a:solidFill>
                <a:latin typeface="Arial"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6"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solidFill>
                  <a:schemeClr val="bg1">
                    <a:lumMod val="95000"/>
                    <a:lumOff val="5000"/>
                  </a:schemeClr>
                </a:solidFill>
                <a:latin typeface="Arial" charset="0"/>
              </a:rPr>
              <a:pPr>
                <a:defRPr/>
              </a:pPr>
              <a:t>‹#›</a:t>
            </a:fld>
            <a:endParaRPr lang="uk-UA" sz="1200">
              <a:solidFill>
                <a:schemeClr val="bg1">
                  <a:lumMod val="95000"/>
                  <a:lumOff val="5000"/>
                </a:schemeClr>
              </a:solidFill>
            </a:endParaRPr>
          </a:p>
        </p:txBody>
      </p:sp>
    </p:spTree>
    <p:extLst>
      <p:ext uri="{BB962C8B-B14F-4D97-AF65-F5344CB8AC3E}">
        <p14:creationId xmlns:p14="http://schemas.microsoft.com/office/powerpoint/2010/main" val="28177979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34067" y="0"/>
            <a:ext cx="9144000" cy="1066800"/>
          </a:xfrm>
          <a:prstGeom prst="rect">
            <a:avLst/>
          </a:prstGeom>
        </p:spPr>
        <p:txBody>
          <a:bodyPr anchor="ctr"/>
          <a:lstStyle>
            <a:lvl1pPr>
              <a:defRPr sz="2400" baseline="0">
                <a:solidFill>
                  <a:schemeClr val="bg1"/>
                </a:solidFill>
                <a:latin typeface="Arial Bold" charset="0"/>
              </a:defRPr>
            </a:lvl1pPr>
          </a:lstStyle>
          <a:p>
            <a:r>
              <a:rPr lang="en-US"/>
              <a:t>Click to edit Master title style</a:t>
            </a:r>
          </a:p>
        </p:txBody>
      </p:sp>
      <p:sp>
        <p:nvSpPr>
          <p:cNvPr id="3" name="Content Placeholder 2"/>
          <p:cNvSpPr>
            <a:spLocks noGrp="1"/>
          </p:cNvSpPr>
          <p:nvPr>
            <p:ph idx="1"/>
          </p:nvPr>
        </p:nvSpPr>
        <p:spPr>
          <a:xfrm>
            <a:off x="609600" y="1600200"/>
            <a:ext cx="10972800" cy="1664558"/>
          </a:xfrm>
          <a:prstGeom prst="rect">
            <a:avLst/>
          </a:prstGeom>
        </p:spPr>
        <p:txBody>
          <a:bodyPr>
            <a:noAutofit/>
          </a:bodyPr>
          <a:lstStyle>
            <a:lvl1pPr marL="0" indent="0">
              <a:lnSpc>
                <a:spcPct val="95000"/>
              </a:lnSpc>
              <a:spcBef>
                <a:spcPts val="1000"/>
              </a:spcBef>
              <a:buFontTx/>
              <a:buNone/>
              <a:tabLst/>
              <a:defRPr sz="1800" b="1" i="0" baseline="0">
                <a:solidFill>
                  <a:schemeClr val="bg1"/>
                </a:solidFill>
                <a:latin typeface="arial" charset="0"/>
              </a:defRPr>
            </a:lvl1pPr>
            <a:lvl2pPr marL="279400" indent="-165100">
              <a:lnSpc>
                <a:spcPct val="95000"/>
              </a:lnSpc>
              <a:spcBef>
                <a:spcPts val="500"/>
              </a:spcBef>
              <a:buFont typeface="Arial" charset="0"/>
              <a:buChar char="•"/>
              <a:tabLst/>
              <a:defRPr sz="1800" baseline="0">
                <a:solidFill>
                  <a:schemeClr val="bg1"/>
                </a:solidFill>
                <a:latin typeface="arial" charset="0"/>
              </a:defRPr>
            </a:lvl2pPr>
            <a:lvl3pPr marL="571500" indent="-228600">
              <a:lnSpc>
                <a:spcPct val="95000"/>
              </a:lnSpc>
              <a:spcBef>
                <a:spcPts val="500"/>
              </a:spcBef>
              <a:buFont typeface=".AppleSystemUIFont" charset="-120"/>
              <a:buChar char="‒"/>
              <a:tabLst/>
              <a:defRPr sz="1800" baseline="0">
                <a:solidFill>
                  <a:schemeClr val="bg1"/>
                </a:solidFill>
                <a:latin typeface="arial" charset="0"/>
              </a:defRPr>
            </a:lvl3pPr>
            <a:lvl4pPr>
              <a:lnSpc>
                <a:spcPct val="95000"/>
              </a:lnSpc>
              <a:spcBef>
                <a:spcPts val="500"/>
              </a:spcBef>
              <a:defRPr sz="1800" baseline="0">
                <a:solidFill>
                  <a:schemeClr val="bg1"/>
                </a:solidFill>
                <a:latin typeface="arial" charset="0"/>
              </a:defRPr>
            </a:lvl4pPr>
            <a:lvl5pPr>
              <a:lnSpc>
                <a:spcPct val="95000"/>
              </a:lnSpc>
              <a:spcBef>
                <a:spcPts val="500"/>
              </a:spcBef>
              <a:defRPr sz="1800" baseline="0">
                <a:solidFill>
                  <a:schemeClr val="bg1"/>
                </a:solidFill>
                <a:latin typeface="arial"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200" baseline="0" smtClean="0">
                <a:solidFill>
                  <a:schemeClr val="bg1"/>
                </a:solidFill>
                <a:latin typeface="Calibri"/>
                <a:ea typeface=""/>
              </a:defRPr>
            </a:lvl1pPr>
          </a:lstStyle>
          <a:p>
            <a:pPr>
              <a:defRPr/>
            </a:pPr>
            <a:fld id="{E8CC769F-ADCB-2641-BD2F-4076D1C41918}" type="slidenum">
              <a:rPr lang="uk-UA" sz="800" smtClean="0">
                <a:latin typeface="Arial" charset="0"/>
              </a:rPr>
              <a:pPr>
                <a:defRPr/>
              </a:pPr>
              <a:t>‹#›</a:t>
            </a:fld>
            <a:endParaRPr lang="uk-UA"/>
          </a:p>
        </p:txBody>
      </p:sp>
    </p:spTree>
    <p:extLst>
      <p:ext uri="{BB962C8B-B14F-4D97-AF65-F5344CB8AC3E}">
        <p14:creationId xmlns:p14="http://schemas.microsoft.com/office/powerpoint/2010/main" val="4246853472"/>
      </p:ext>
    </p:extLst>
  </p:cSld>
  <p:clrMapOvr>
    <a:masterClrMapping/>
  </p:clrMapOvr>
  <p:extLst>
    <p:ext uri="{DCECCB84-F9BA-43D5-87BE-67443E8EF086}">
      <p15:sldGuideLst xmlns:p15="http://schemas.microsoft.com/office/powerpoint/2012/main">
        <p15:guide id="1" orient="horz" pos="816">
          <p15:clr>
            <a:srgbClr val="FBAE40"/>
          </p15:clr>
        </p15:guide>
        <p15:guide id="2" pos="3840">
          <p15:clr>
            <a:srgbClr val="FBAE40"/>
          </p15:clr>
        </p15:guide>
        <p15:guide id="3" pos="6784">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a:xfrm>
            <a:off x="609600" y="6173788"/>
            <a:ext cx="2844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solidFill>
                  <a:prstClr val="black"/>
                </a:solidFill>
                <a:latin typeface="Calibri"/>
                <a:ea typeface=""/>
              </a:defRPr>
            </a:lvl1pPr>
          </a:lstStyle>
          <a:p>
            <a:pPr>
              <a:defRPr/>
            </a:pPr>
            <a:endParaRPr lang="en-US"/>
          </a:p>
        </p:txBody>
      </p:sp>
      <p:sp>
        <p:nvSpPr>
          <p:cNvPr id="6" name="Footer Placeholder 4"/>
          <p:cNvSpPr>
            <a:spLocks noGrp="1"/>
          </p:cNvSpPr>
          <p:nvPr>
            <p:ph type="ftr" sz="quarter" idx="11"/>
          </p:nvPr>
        </p:nvSpPr>
        <p:spPr>
          <a:xfrm>
            <a:off x="4064000" y="6161924"/>
            <a:ext cx="3860800" cy="365125"/>
          </a:xfrm>
          <a:prstGeom prst="rect">
            <a:avLst/>
          </a:prstGeom>
        </p:spPr>
        <p:txBody>
          <a:bodyPr/>
          <a:lstStyle>
            <a:lvl1pPr eaLnBrk="1" fontAlgn="auto" hangingPunct="1">
              <a:spcBef>
                <a:spcPts val="0"/>
              </a:spcBef>
              <a:spcAft>
                <a:spcPts val="0"/>
              </a:spcAft>
              <a:defRPr>
                <a:solidFill>
                  <a:prstClr val="black"/>
                </a:solidFill>
                <a:latin typeface="Calibri"/>
                <a:ea typeface="ＭＳ Ｐゴシック" charset="-128"/>
                <a:cs typeface="ＭＳ Ｐゴシック" charset="-128"/>
              </a:defRPr>
            </a:lvl1pPr>
          </a:lstStyle>
          <a:p>
            <a:pPr>
              <a:defRPr/>
            </a:pPr>
            <a:endParaRPr lang="en-US"/>
          </a:p>
        </p:txBody>
      </p:sp>
      <p:sp>
        <p:nvSpPr>
          <p:cNvPr id="8"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Tree>
    <p:extLst>
      <p:ext uri="{BB962C8B-B14F-4D97-AF65-F5344CB8AC3E}">
        <p14:creationId xmlns:p14="http://schemas.microsoft.com/office/powerpoint/2010/main" val="179379889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solidFill>
                  <a:schemeClr val="tx1"/>
                </a:solidFill>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a:xfrm>
            <a:off x="609600" y="6126164"/>
            <a:ext cx="2844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solidFill>
                  <a:prstClr val="black"/>
                </a:solidFill>
                <a:latin typeface="Calibri"/>
                <a:ea typeface=""/>
              </a:defRPr>
            </a:lvl1pPr>
          </a:lstStyle>
          <a:p>
            <a:pPr>
              <a:defRPr/>
            </a:pPr>
            <a:endParaRPr lang="en-US"/>
          </a:p>
        </p:txBody>
      </p:sp>
      <p:sp>
        <p:nvSpPr>
          <p:cNvPr id="8" name="Footer Placeholder 4"/>
          <p:cNvSpPr>
            <a:spLocks noGrp="1"/>
          </p:cNvSpPr>
          <p:nvPr>
            <p:ph type="ftr" sz="quarter" idx="11"/>
          </p:nvPr>
        </p:nvSpPr>
        <p:spPr>
          <a:xfrm>
            <a:off x="4165600" y="6126164"/>
            <a:ext cx="3860800" cy="365125"/>
          </a:xfrm>
          <a:prstGeom prst="rect">
            <a:avLst/>
          </a:prstGeom>
        </p:spPr>
        <p:txBody>
          <a:bodyPr/>
          <a:lstStyle>
            <a:lvl1pPr eaLnBrk="1" fontAlgn="auto" hangingPunct="1">
              <a:spcBef>
                <a:spcPts val="0"/>
              </a:spcBef>
              <a:spcAft>
                <a:spcPts val="0"/>
              </a:spcAft>
              <a:defRPr>
                <a:solidFill>
                  <a:prstClr val="black"/>
                </a:solidFill>
                <a:latin typeface="Calibri"/>
                <a:ea typeface="ＭＳ Ｐゴシック" charset="-128"/>
                <a:cs typeface="ＭＳ Ｐゴシック" charset="-128"/>
              </a:defRPr>
            </a:lvl1pPr>
          </a:lstStyle>
          <a:p>
            <a:pPr>
              <a:defRPr/>
            </a:pPr>
            <a:endParaRPr lang="en-US"/>
          </a:p>
        </p:txBody>
      </p:sp>
      <p:sp>
        <p:nvSpPr>
          <p:cNvPr id="10"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Tree>
    <p:extLst>
      <p:ext uri="{BB962C8B-B14F-4D97-AF65-F5344CB8AC3E}">
        <p14:creationId xmlns:p14="http://schemas.microsoft.com/office/powerpoint/2010/main" val="237025617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Slide Number Placeholder 5"/>
          <p:cNvSpPr>
            <a:spLocks noGrp="1"/>
          </p:cNvSpPr>
          <p:nvPr>
            <p:ph type="sldNum" sz="quarter" idx="10"/>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800" baseline="0" smtClean="0">
                <a:solidFill>
                  <a:schemeClr val="tx1"/>
                </a:solidFill>
                <a:latin typeface="Arial" charset="0"/>
                <a:ea typeface=""/>
              </a:defRPr>
            </a:lvl1pPr>
          </a:lstStyle>
          <a:p>
            <a:pPr>
              <a:defRPr/>
            </a:pPr>
            <a:fld id="{75D13D49-2B6F-174C-9E1E-1013A06E5C50}" type="slidenum">
              <a:rPr lang="uk-UA" smtClean="0"/>
              <a:pPr>
                <a:defRPr/>
              </a:pPr>
              <a:t>‹#›</a:t>
            </a:fld>
            <a:endParaRPr lang="uk-UA"/>
          </a:p>
        </p:txBody>
      </p:sp>
      <p:sp>
        <p:nvSpPr>
          <p:cNvPr id="2" name="Title 1"/>
          <p:cNvSpPr>
            <a:spLocks noGrp="1"/>
          </p:cNvSpPr>
          <p:nvPr>
            <p:ph type="title"/>
          </p:nvPr>
        </p:nvSpPr>
        <p:spPr>
          <a:xfrm>
            <a:off x="1625600" y="0"/>
            <a:ext cx="9144000" cy="1066800"/>
          </a:xfrm>
          <a:prstGeom prst="rect">
            <a:avLst/>
          </a:prstGeom>
        </p:spPr>
        <p:txBody>
          <a:bodyPr anchor="ctr"/>
          <a:lstStyle>
            <a:lvl1pPr>
              <a:defRPr lang="en-US" sz="2400" baseline="0">
                <a:solidFill>
                  <a:schemeClr val="bg1"/>
                </a:solidFill>
                <a:latin typeface="Arial Bold" charset="0"/>
              </a:defRPr>
            </a:lvl1pPr>
          </a:lstStyle>
          <a:p>
            <a:pPr lvl="0"/>
            <a:r>
              <a:rPr lang="en-US"/>
              <a:t>Click to edit Master title style</a:t>
            </a:r>
          </a:p>
        </p:txBody>
      </p:sp>
      <p:sp>
        <p:nvSpPr>
          <p:cNvPr id="4" name="TextBox 3"/>
          <p:cNvSpPr txBox="1"/>
          <p:nvPr userDrawn="1"/>
        </p:nvSpPr>
        <p:spPr>
          <a:xfrm>
            <a:off x="1" y="6629400"/>
            <a:ext cx="2834105" cy="215444"/>
          </a:xfrm>
          <a:prstGeom prst="rect">
            <a:avLst/>
          </a:prstGeom>
          <a:noFill/>
        </p:spPr>
        <p:txBody>
          <a:bodyPr wrap="square" rtlCol="0">
            <a:spAutoFit/>
          </a:bodyPr>
          <a:lstStyle/>
          <a:p>
            <a:r>
              <a:rPr lang="en-US" sz="800">
                <a:solidFill>
                  <a:schemeClr val="bg1"/>
                </a:solidFill>
              </a:rPr>
              <a:t>GCD FY18</a:t>
            </a:r>
            <a:r>
              <a:rPr lang="en-US" sz="800" baseline="0">
                <a:solidFill>
                  <a:schemeClr val="bg1"/>
                </a:solidFill>
              </a:rPr>
              <a:t> Mid Year Review</a:t>
            </a:r>
            <a:endParaRPr lang="en-US" sz="800">
              <a:solidFill>
                <a:schemeClr val="bg1"/>
              </a:solidFill>
            </a:endParaRPr>
          </a:p>
        </p:txBody>
      </p:sp>
    </p:spTree>
    <p:extLst>
      <p:ext uri="{BB962C8B-B14F-4D97-AF65-F5344CB8AC3E}">
        <p14:creationId xmlns:p14="http://schemas.microsoft.com/office/powerpoint/2010/main" val="277984235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816">
          <p15:clr>
            <a:srgbClr val="FBAE40"/>
          </p15:clr>
        </p15:guide>
        <p15:guide id="2"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1"/>
        </a:solidFill>
        <a:effectLst/>
      </p:bgPr>
    </p:bg>
    <p:spTree>
      <p:nvGrpSpPr>
        <p:cNvPr id="1" name=""/>
        <p:cNvGrpSpPr/>
        <p:nvPr/>
      </p:nvGrpSpPr>
      <p:grpSpPr>
        <a:xfrm>
          <a:off x="0" y="0"/>
          <a:ext cx="0" cy="0"/>
          <a:chOff x="0" y="0"/>
          <a:chExt cx="0" cy="0"/>
        </a:xfrm>
      </p:grpSpPr>
      <p:sp>
        <p:nvSpPr>
          <p:cNvPr id="5"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Tree>
    <p:extLst>
      <p:ext uri="{BB962C8B-B14F-4D97-AF65-F5344CB8AC3E}">
        <p14:creationId xmlns:p14="http://schemas.microsoft.com/office/powerpoint/2010/main" val="408458129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1" y="1445127"/>
            <a:ext cx="4011084" cy="872288"/>
          </a:xfrm>
          <a:prstGeom prst="rect">
            <a:avLst/>
          </a:prstGeom>
        </p:spPr>
        <p:txBody>
          <a:bodyPr anchor="b"/>
          <a:lstStyle>
            <a:lvl1pPr algn="l">
              <a:defRPr sz="2000" b="1">
                <a:solidFill>
                  <a:schemeClr val="bg1"/>
                </a:solidFill>
              </a:defRPr>
            </a:lvl1pPr>
          </a:lstStyle>
          <a:p>
            <a:r>
              <a:rPr lang="en-US"/>
              <a:t>Click to edit Master title style</a:t>
            </a:r>
          </a:p>
        </p:txBody>
      </p:sp>
      <p:sp>
        <p:nvSpPr>
          <p:cNvPr id="3" name="Content Placeholder 2"/>
          <p:cNvSpPr>
            <a:spLocks noGrp="1"/>
          </p:cNvSpPr>
          <p:nvPr>
            <p:ph idx="1"/>
          </p:nvPr>
        </p:nvSpPr>
        <p:spPr>
          <a:xfrm>
            <a:off x="4766733" y="1445127"/>
            <a:ext cx="6815667" cy="4393616"/>
          </a:xfrm>
          <a:prstGeom prst="rect">
            <a:avLst/>
          </a:prstGeom>
        </p:spPr>
        <p:txBody>
          <a:bodyPr/>
          <a:lstStyle>
            <a:lvl1pPr>
              <a:defRPr sz="3200">
                <a:solidFill>
                  <a:schemeClr val="bg1"/>
                </a:solidFill>
              </a:defRPr>
            </a:lvl1pPr>
            <a:lvl2pPr>
              <a:defRPr sz="2800">
                <a:solidFill>
                  <a:schemeClr val="bg1"/>
                </a:solidFill>
              </a:defRPr>
            </a:lvl2pPr>
            <a:lvl3pPr>
              <a:defRPr sz="2400">
                <a:solidFill>
                  <a:schemeClr val="bg1"/>
                </a:solidFill>
              </a:defRPr>
            </a:lvl3pPr>
            <a:lvl4pPr>
              <a:defRPr sz="2000">
                <a:solidFill>
                  <a:schemeClr val="bg1"/>
                </a:solidFill>
              </a:defRPr>
            </a:lvl4pPr>
            <a:lvl5pPr>
              <a:defRPr sz="2000">
                <a:solidFill>
                  <a:schemeClr val="bg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599" y="2500560"/>
            <a:ext cx="4011084" cy="3521328"/>
          </a:xfrm>
          <a:prstGeom prst="rect">
            <a:avLst/>
          </a:prstGeom>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Slide Number Placeholder 5"/>
          <p:cNvSpPr>
            <a:spLocks noGrp="1"/>
          </p:cNvSpPr>
          <p:nvPr>
            <p:ph type="sldNum" sz="quarter" idx="12"/>
          </p:nvPr>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lvl1pPr algn="r" eaLnBrk="1" fontAlgn="auto" hangingPunct="1">
              <a:spcBef>
                <a:spcPts val="0"/>
              </a:spcBef>
              <a:spcAft>
                <a:spcPts val="0"/>
              </a:spcAft>
              <a:defRPr lang="en-US" sz="1200" baseline="0" smtClean="0">
                <a:solidFill>
                  <a:schemeClr val="bg1"/>
                </a:solidFill>
                <a:latin typeface="Calibri"/>
                <a:ea typeface=""/>
              </a:defRPr>
            </a:lvl1pPr>
          </a:lstStyle>
          <a:p>
            <a:pPr>
              <a:defRPr/>
            </a:pPr>
            <a:fld id="{E8CC769F-ADCB-2641-BD2F-4076D1C41918}" type="slidenum">
              <a:rPr lang="uk-UA" sz="800" smtClean="0">
                <a:latin typeface="Arial" charset="0"/>
              </a:rPr>
              <a:pPr>
                <a:defRPr/>
              </a:pPr>
              <a:t>‹#›</a:t>
            </a:fld>
            <a:endParaRPr lang="uk-UA"/>
          </a:p>
        </p:txBody>
      </p:sp>
    </p:spTree>
    <p:extLst>
      <p:ext uri="{BB962C8B-B14F-4D97-AF65-F5344CB8AC3E}">
        <p14:creationId xmlns:p14="http://schemas.microsoft.com/office/powerpoint/2010/main" val="130700822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a:solidFill>
            <a:schemeClr val="tx1"/>
          </a:solidFill>
        </p:spPr>
        <p:txBody>
          <a:bodyPr anchor="b"/>
          <a:lstStyle>
            <a:lvl1pPr algn="l">
              <a:defRPr sz="2000" b="1">
                <a:solidFill>
                  <a:schemeClr val="bg1"/>
                </a:solidFill>
              </a:defRPr>
            </a:lvl1pPr>
          </a:lstStyle>
          <a:p>
            <a:r>
              <a:rPr lang="en-US"/>
              <a:t>Click to edit Master title style</a:t>
            </a:r>
          </a:p>
        </p:txBody>
      </p:sp>
      <p:sp>
        <p:nvSpPr>
          <p:cNvPr id="3" name="Picture Placeholder 2"/>
          <p:cNvSpPr>
            <a:spLocks noGrp="1"/>
          </p:cNvSpPr>
          <p:nvPr>
            <p:ph type="pic" idx="1"/>
          </p:nvPr>
        </p:nvSpPr>
        <p:spPr>
          <a:xfrm>
            <a:off x="2389717" y="1548063"/>
            <a:ext cx="7315200" cy="3179512"/>
          </a:xfrm>
          <a:prstGeom prst="rect">
            <a:avLst/>
          </a:prstGeom>
          <a:solidFill>
            <a:schemeClr val="tx1"/>
          </a:solidFill>
        </p:spPr>
        <p:txBody>
          <a:bodyPr rtlCol="0">
            <a:normAutofit/>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a:prstGeom prst="rect">
            <a:avLst/>
          </a:prstGeom>
          <a:solidFill>
            <a:schemeClr val="tx1"/>
          </a:solidFill>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Tree>
    <p:extLst>
      <p:ext uri="{BB962C8B-B14F-4D97-AF65-F5344CB8AC3E}">
        <p14:creationId xmlns:p14="http://schemas.microsoft.com/office/powerpoint/2010/main" val="19243950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solidFill>
                  <a:schemeClr val="tx1"/>
                </a:solidFill>
              </a:defRPr>
            </a:lvl1pPr>
          </a:lstStyle>
          <a:p>
            <a:r>
              <a:rPr lang="en-US"/>
              <a:t>Click to edit Master title style</a:t>
            </a:r>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txBox="1">
            <a:spLocks/>
          </p:cNvSpPr>
          <p:nvPr userDrawn="1"/>
        </p:nvSpPr>
        <p:spPr>
          <a:xfrm>
            <a:off x="11789664" y="6629400"/>
            <a:ext cx="402336" cy="228600"/>
          </a:xfrm>
          <a:prstGeom prst="rect">
            <a:avLst/>
          </a:prstGeom>
        </p:spPr>
        <p:txBody>
          <a:bodyPr vert="horz" wrap="square" lIns="0" tIns="45720" rIns="91440" bIns="45720" numCol="1" anchor="t" anchorCtr="0" compatLnSpc="1">
            <a:prstTxWarp prst="textNoShape">
              <a:avLst/>
            </a:prstTxWarp>
          </a:bodyPr>
          <a:lstStyle>
            <a:defPPr>
              <a:defRPr lang="en-US"/>
            </a:defPPr>
            <a:lvl1pPr algn="r" rtl="0" eaLnBrk="1" fontAlgn="auto" hangingPunct="1">
              <a:spcBef>
                <a:spcPts val="0"/>
              </a:spcBef>
              <a:spcAft>
                <a:spcPts val="0"/>
              </a:spcAft>
              <a:defRPr lang="en-US" sz="1200" kern="1200" baseline="0" smtClean="0">
                <a:solidFill>
                  <a:schemeClr val="bg1"/>
                </a:solidFill>
                <a:latin typeface="Calibri"/>
                <a:ea typeface=""/>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a:lstStyle>
          <a:p>
            <a:pPr>
              <a:defRPr/>
            </a:pPr>
            <a:fld id="{E8CC769F-ADCB-2641-BD2F-4076D1C41918}" type="slidenum">
              <a:rPr lang="uk-UA" sz="800" smtClean="0">
                <a:latin typeface="Arial" charset="0"/>
              </a:rPr>
              <a:pPr>
                <a:defRPr/>
              </a:pPr>
              <a:t>‹#›</a:t>
            </a:fld>
            <a:endParaRPr lang="uk-UA" sz="1200"/>
          </a:p>
        </p:txBody>
      </p:sp>
    </p:spTree>
    <p:extLst>
      <p:ext uri="{BB962C8B-B14F-4D97-AF65-F5344CB8AC3E}">
        <p14:creationId xmlns:p14="http://schemas.microsoft.com/office/powerpoint/2010/main" val="153063619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6C5DEF6-1304-4E93-BE23-ABBD44EFD9D0}"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B43C0-BF02-4665-AC82-78D4857ABA5C}" type="slidenum">
              <a:rPr lang="en-US" smtClean="0"/>
              <a:t>‹#›</a:t>
            </a:fld>
            <a:endParaRPr lang="en-US"/>
          </a:p>
        </p:txBody>
      </p:sp>
    </p:spTree>
    <p:extLst>
      <p:ext uri="{BB962C8B-B14F-4D97-AF65-F5344CB8AC3E}">
        <p14:creationId xmlns:p14="http://schemas.microsoft.com/office/powerpoint/2010/main" val="223603227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C5DEF6-1304-4E93-BE23-ABBD44EFD9D0}"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B43C0-BF02-4665-AC82-78D4857ABA5C}" type="slidenum">
              <a:rPr lang="en-US" smtClean="0"/>
              <a:t>‹#›</a:t>
            </a:fld>
            <a:endParaRPr lang="en-US"/>
          </a:p>
        </p:txBody>
      </p:sp>
    </p:spTree>
    <p:extLst>
      <p:ext uri="{BB962C8B-B14F-4D97-AF65-F5344CB8AC3E}">
        <p14:creationId xmlns:p14="http://schemas.microsoft.com/office/powerpoint/2010/main" val="32232085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6C5DEF6-1304-4E93-BE23-ABBD44EFD9D0}"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B43C0-BF02-4665-AC82-78D4857ABA5C}" type="slidenum">
              <a:rPr lang="en-US" smtClean="0"/>
              <a:t>‹#›</a:t>
            </a:fld>
            <a:endParaRPr lang="en-US"/>
          </a:p>
        </p:txBody>
      </p:sp>
    </p:spTree>
    <p:extLst>
      <p:ext uri="{BB962C8B-B14F-4D97-AF65-F5344CB8AC3E}">
        <p14:creationId xmlns:p14="http://schemas.microsoft.com/office/powerpoint/2010/main" val="347140755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6C5DEF6-1304-4E93-BE23-ABBD44EFD9D0}" type="datetimeFigureOut">
              <a:rPr lang="en-US" smtClean="0"/>
              <a:t>9/6/2023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B43C0-BF02-4665-AC82-78D4857ABA5C}" type="slidenum">
              <a:rPr lang="en-US" smtClean="0"/>
              <a:t>‹#›</a:t>
            </a:fld>
            <a:endParaRPr lang="en-US"/>
          </a:p>
        </p:txBody>
      </p:sp>
    </p:spTree>
    <p:extLst>
      <p:ext uri="{BB962C8B-B14F-4D97-AF65-F5344CB8AC3E}">
        <p14:creationId xmlns:p14="http://schemas.microsoft.com/office/powerpoint/2010/main" val="3372316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6C5DEF6-1304-4E93-BE23-ABBD44EFD9D0}" type="datetimeFigureOut">
              <a:rPr lang="en-US" smtClean="0"/>
              <a:t>9/6/2023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7B43C0-BF02-4665-AC82-78D4857ABA5C}" type="slidenum">
              <a:rPr lang="en-US" smtClean="0"/>
              <a:t>‹#›</a:t>
            </a:fld>
            <a:endParaRPr lang="en-US"/>
          </a:p>
        </p:txBody>
      </p:sp>
    </p:spTree>
    <p:extLst>
      <p:ext uri="{BB962C8B-B14F-4D97-AF65-F5344CB8AC3E}">
        <p14:creationId xmlns:p14="http://schemas.microsoft.com/office/powerpoint/2010/main" val="91613931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6C5DEF6-1304-4E93-BE23-ABBD44EFD9D0}" type="datetimeFigureOut">
              <a:rPr lang="en-US" smtClean="0"/>
              <a:t>9/6/2023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7B43C0-BF02-4665-AC82-78D4857ABA5C}" type="slidenum">
              <a:rPr lang="en-US" smtClean="0"/>
              <a:t>‹#›</a:t>
            </a:fld>
            <a:endParaRPr lang="en-US"/>
          </a:p>
        </p:txBody>
      </p:sp>
    </p:spTree>
    <p:extLst>
      <p:ext uri="{BB962C8B-B14F-4D97-AF65-F5344CB8AC3E}">
        <p14:creationId xmlns:p14="http://schemas.microsoft.com/office/powerpoint/2010/main" val="7448245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C5DEF6-1304-4E93-BE23-ABBD44EFD9D0}" type="datetimeFigureOut">
              <a:rPr lang="en-US" smtClean="0"/>
              <a:t>9/6/2023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7B43C0-BF02-4665-AC82-78D4857ABA5C}" type="slidenum">
              <a:rPr lang="en-US" smtClean="0"/>
              <a:t>‹#›</a:t>
            </a:fld>
            <a:endParaRPr lang="en-US"/>
          </a:p>
        </p:txBody>
      </p:sp>
    </p:spTree>
    <p:extLst>
      <p:ext uri="{BB962C8B-B14F-4D97-AF65-F5344CB8AC3E}">
        <p14:creationId xmlns:p14="http://schemas.microsoft.com/office/powerpoint/2010/main" val="335325167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6C5DEF6-1304-4E93-BE23-ABBD44EFD9D0}" type="datetimeFigureOut">
              <a:rPr lang="en-US" smtClean="0"/>
              <a:t>9/6/2023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B43C0-BF02-4665-AC82-78D4857ABA5C}" type="slidenum">
              <a:rPr lang="en-US" smtClean="0"/>
              <a:t>‹#›</a:t>
            </a:fld>
            <a:endParaRPr lang="en-US"/>
          </a:p>
        </p:txBody>
      </p:sp>
    </p:spTree>
    <p:extLst>
      <p:ext uri="{BB962C8B-B14F-4D97-AF65-F5344CB8AC3E}">
        <p14:creationId xmlns:p14="http://schemas.microsoft.com/office/powerpoint/2010/main" val="156244080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6C5DEF6-1304-4E93-BE23-ABBD44EFD9D0}" type="datetimeFigureOut">
              <a:rPr lang="en-US" smtClean="0"/>
              <a:t>9/6/2023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7B43C0-BF02-4665-AC82-78D4857ABA5C}" type="slidenum">
              <a:rPr lang="en-US" smtClean="0"/>
              <a:t>‹#›</a:t>
            </a:fld>
            <a:endParaRPr lang="en-US"/>
          </a:p>
        </p:txBody>
      </p:sp>
    </p:spTree>
    <p:extLst>
      <p:ext uri="{BB962C8B-B14F-4D97-AF65-F5344CB8AC3E}">
        <p14:creationId xmlns:p14="http://schemas.microsoft.com/office/powerpoint/2010/main" val="38485661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C5DEF6-1304-4E93-BE23-ABBD44EFD9D0}"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B43C0-BF02-4665-AC82-78D4857ABA5C}" type="slidenum">
              <a:rPr lang="en-US" smtClean="0"/>
              <a:t>‹#›</a:t>
            </a:fld>
            <a:endParaRPr lang="en-US"/>
          </a:p>
        </p:txBody>
      </p:sp>
    </p:spTree>
    <p:extLst>
      <p:ext uri="{BB962C8B-B14F-4D97-AF65-F5344CB8AC3E}">
        <p14:creationId xmlns:p14="http://schemas.microsoft.com/office/powerpoint/2010/main" val="221967405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C5DEF6-1304-4E93-BE23-ABBD44EFD9D0}"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7B43C0-BF02-4665-AC82-78D4857ABA5C}" type="slidenum">
              <a:rPr lang="en-US" smtClean="0"/>
              <a:t>‹#›</a:t>
            </a:fld>
            <a:endParaRPr lang="en-US"/>
          </a:p>
        </p:txBody>
      </p:sp>
    </p:spTree>
    <p:extLst>
      <p:ext uri="{BB962C8B-B14F-4D97-AF65-F5344CB8AC3E}">
        <p14:creationId xmlns:p14="http://schemas.microsoft.com/office/powerpoint/2010/main" val="308305269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80FC9-184C-438F-AFE8-1D04CC735B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47A3471-4545-4018-B1B5-E101A69D8E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ABBC635-55CD-4174-B60B-DD704B42E8AD}"/>
              </a:ext>
            </a:extLst>
          </p:cNvPr>
          <p:cNvSpPr>
            <a:spLocks noGrp="1"/>
          </p:cNvSpPr>
          <p:nvPr>
            <p:ph type="dt" sz="half" idx="10"/>
          </p:nvPr>
        </p:nvSpPr>
        <p:spPr/>
        <p:txBody>
          <a:bodyPr/>
          <a:lstStyle/>
          <a:p>
            <a:fld id="{9F336C7B-4689-45EF-91EA-E8EC95744607}" type="datetime1">
              <a:rPr lang="en-US" smtClean="0"/>
              <a:t>9/6/2023</a:t>
            </a:fld>
            <a:endParaRPr lang="en-US"/>
          </a:p>
        </p:txBody>
      </p:sp>
      <p:sp>
        <p:nvSpPr>
          <p:cNvPr id="5" name="Footer Placeholder 4">
            <a:extLst>
              <a:ext uri="{FF2B5EF4-FFF2-40B4-BE49-F238E27FC236}">
                <a16:creationId xmlns:a16="http://schemas.microsoft.com/office/drawing/2014/main" id="{82C06BA2-F4B3-4F87-80A8-69F0E7877C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2015F9-F1F8-4BB3-942F-61DB7C9E0175}"/>
              </a:ext>
            </a:extLst>
          </p:cNvPr>
          <p:cNvSpPr>
            <a:spLocks noGrp="1"/>
          </p:cNvSpPr>
          <p:nvPr>
            <p:ph type="sldNum" sz="quarter" idx="12"/>
          </p:nvPr>
        </p:nvSpPr>
        <p:spPr/>
        <p:txBody>
          <a:bodyPr/>
          <a:lstStyle/>
          <a:p>
            <a:fld id="{4B2DA172-A64C-4B7D-9BA5-C3A96F053F3F}" type="slidenum">
              <a:rPr lang="en-US" smtClean="0"/>
              <a:t>‹#›</a:t>
            </a:fld>
            <a:endParaRPr lang="en-US"/>
          </a:p>
        </p:txBody>
      </p:sp>
    </p:spTree>
    <p:extLst>
      <p:ext uri="{BB962C8B-B14F-4D97-AF65-F5344CB8AC3E}">
        <p14:creationId xmlns:p14="http://schemas.microsoft.com/office/powerpoint/2010/main" val="32494738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C62AC-C750-4898-A145-189E4167415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ECC87-347E-4792-B348-26D78D2DEE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E09ED-3F02-4760-82F4-E62A3EA2B242}"/>
              </a:ext>
            </a:extLst>
          </p:cNvPr>
          <p:cNvSpPr>
            <a:spLocks noGrp="1"/>
          </p:cNvSpPr>
          <p:nvPr>
            <p:ph type="dt" sz="half" idx="10"/>
          </p:nvPr>
        </p:nvSpPr>
        <p:spPr/>
        <p:txBody>
          <a:bodyPr/>
          <a:lstStyle/>
          <a:p>
            <a:fld id="{6F8633B3-2747-45BF-B2B3-2C01745AF551}" type="datetime1">
              <a:rPr lang="en-US" smtClean="0"/>
              <a:t>9/6/2023</a:t>
            </a:fld>
            <a:endParaRPr lang="en-US"/>
          </a:p>
        </p:txBody>
      </p:sp>
      <p:sp>
        <p:nvSpPr>
          <p:cNvPr id="5" name="Footer Placeholder 4">
            <a:extLst>
              <a:ext uri="{FF2B5EF4-FFF2-40B4-BE49-F238E27FC236}">
                <a16:creationId xmlns:a16="http://schemas.microsoft.com/office/drawing/2014/main" id="{1B25F3C4-A5D5-4B2F-8BCC-EF6B2285F9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4DDA83-51CA-402E-A6B1-0F814487D898}"/>
              </a:ext>
            </a:extLst>
          </p:cNvPr>
          <p:cNvSpPr>
            <a:spLocks noGrp="1"/>
          </p:cNvSpPr>
          <p:nvPr>
            <p:ph type="sldNum" sz="quarter" idx="12"/>
          </p:nvPr>
        </p:nvSpPr>
        <p:spPr/>
        <p:txBody>
          <a:bodyPr/>
          <a:lstStyle/>
          <a:p>
            <a:fld id="{4B2DA172-A64C-4B7D-9BA5-C3A96F053F3F}" type="slidenum">
              <a:rPr lang="en-US" smtClean="0"/>
              <a:t>‹#›</a:t>
            </a:fld>
            <a:endParaRPr lang="en-US"/>
          </a:p>
        </p:txBody>
      </p:sp>
    </p:spTree>
    <p:extLst>
      <p:ext uri="{BB962C8B-B14F-4D97-AF65-F5344CB8AC3E}">
        <p14:creationId xmlns:p14="http://schemas.microsoft.com/office/powerpoint/2010/main" val="146644842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63B3C-6B34-4ED7-A046-C254EE536E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789189A-1840-4383-AA8B-EB60BB0C2BD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1C21FD-2D65-490D-A7E8-7DE19CAF5A4A}"/>
              </a:ext>
            </a:extLst>
          </p:cNvPr>
          <p:cNvSpPr>
            <a:spLocks noGrp="1"/>
          </p:cNvSpPr>
          <p:nvPr>
            <p:ph type="dt" sz="half" idx="10"/>
          </p:nvPr>
        </p:nvSpPr>
        <p:spPr/>
        <p:txBody>
          <a:bodyPr/>
          <a:lstStyle/>
          <a:p>
            <a:fld id="{1D6D8007-97D5-4081-B339-D3F36D628BF4}" type="datetime1">
              <a:rPr lang="en-US" smtClean="0"/>
              <a:t>9/6/2023</a:t>
            </a:fld>
            <a:endParaRPr lang="en-US"/>
          </a:p>
        </p:txBody>
      </p:sp>
      <p:sp>
        <p:nvSpPr>
          <p:cNvPr id="5" name="Footer Placeholder 4">
            <a:extLst>
              <a:ext uri="{FF2B5EF4-FFF2-40B4-BE49-F238E27FC236}">
                <a16:creationId xmlns:a16="http://schemas.microsoft.com/office/drawing/2014/main" id="{1BC01199-751A-4621-B08D-3D6A86A444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AF1F19-99FC-4CBB-9283-CA863F75F72C}"/>
              </a:ext>
            </a:extLst>
          </p:cNvPr>
          <p:cNvSpPr>
            <a:spLocks noGrp="1"/>
          </p:cNvSpPr>
          <p:nvPr>
            <p:ph type="sldNum" sz="quarter" idx="12"/>
          </p:nvPr>
        </p:nvSpPr>
        <p:spPr/>
        <p:txBody>
          <a:bodyPr/>
          <a:lstStyle/>
          <a:p>
            <a:fld id="{4B2DA172-A64C-4B7D-9BA5-C3A96F053F3F}" type="slidenum">
              <a:rPr lang="en-US" smtClean="0"/>
              <a:t>‹#›</a:t>
            </a:fld>
            <a:endParaRPr lang="en-US"/>
          </a:p>
        </p:txBody>
      </p:sp>
    </p:spTree>
    <p:extLst>
      <p:ext uri="{BB962C8B-B14F-4D97-AF65-F5344CB8AC3E}">
        <p14:creationId xmlns:p14="http://schemas.microsoft.com/office/powerpoint/2010/main" val="177076935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7E9FC-811C-4460-8907-C7B1511304B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0FB075-AE7B-4136-AFE3-75A6F0D578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7B0BAF-6DBC-4D0B-8836-1B4721DF5F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783E9CC-62BF-44A1-AE59-7282A9C1BBB3}"/>
              </a:ext>
            </a:extLst>
          </p:cNvPr>
          <p:cNvSpPr>
            <a:spLocks noGrp="1"/>
          </p:cNvSpPr>
          <p:nvPr>
            <p:ph type="dt" sz="half" idx="10"/>
          </p:nvPr>
        </p:nvSpPr>
        <p:spPr/>
        <p:txBody>
          <a:bodyPr/>
          <a:lstStyle/>
          <a:p>
            <a:fld id="{7C6FEA56-5F55-4B9A-94DB-7D1EC3CB27D9}" type="datetime1">
              <a:rPr lang="en-US" smtClean="0"/>
              <a:t>9/6/2023</a:t>
            </a:fld>
            <a:endParaRPr lang="en-US"/>
          </a:p>
        </p:txBody>
      </p:sp>
      <p:sp>
        <p:nvSpPr>
          <p:cNvPr id="6" name="Footer Placeholder 5">
            <a:extLst>
              <a:ext uri="{FF2B5EF4-FFF2-40B4-BE49-F238E27FC236}">
                <a16:creationId xmlns:a16="http://schemas.microsoft.com/office/drawing/2014/main" id="{B8EC0099-6D0B-442A-98CE-05A00030BB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085203-155D-417D-9300-2D20EC180269}"/>
              </a:ext>
            </a:extLst>
          </p:cNvPr>
          <p:cNvSpPr>
            <a:spLocks noGrp="1"/>
          </p:cNvSpPr>
          <p:nvPr>
            <p:ph type="sldNum" sz="quarter" idx="12"/>
          </p:nvPr>
        </p:nvSpPr>
        <p:spPr/>
        <p:txBody>
          <a:bodyPr/>
          <a:lstStyle/>
          <a:p>
            <a:fld id="{4B2DA172-A64C-4B7D-9BA5-C3A96F053F3F}" type="slidenum">
              <a:rPr lang="en-US" smtClean="0"/>
              <a:t>‹#›</a:t>
            </a:fld>
            <a:endParaRPr lang="en-US"/>
          </a:p>
        </p:txBody>
      </p:sp>
    </p:spTree>
    <p:extLst>
      <p:ext uri="{BB962C8B-B14F-4D97-AF65-F5344CB8AC3E}">
        <p14:creationId xmlns:p14="http://schemas.microsoft.com/office/powerpoint/2010/main" val="187648149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30ED4-BBB9-4D77-A1D3-39602EFE616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3F1D6F7-6480-43D5-939A-2895AB05F9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58CE56-A993-40C5-9CD1-120AD84959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BB05736-578A-4825-BBA1-50CFC7600E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1C238A-D0A2-4133-8C36-2454EB17F7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92428F0-1FAB-4634-8BD8-9456F3C8BAFD}"/>
              </a:ext>
            </a:extLst>
          </p:cNvPr>
          <p:cNvSpPr>
            <a:spLocks noGrp="1"/>
          </p:cNvSpPr>
          <p:nvPr>
            <p:ph type="dt" sz="half" idx="10"/>
          </p:nvPr>
        </p:nvSpPr>
        <p:spPr/>
        <p:txBody>
          <a:bodyPr/>
          <a:lstStyle/>
          <a:p>
            <a:fld id="{C9E106C6-12A7-4302-B53B-80F4D257CE25}" type="datetime1">
              <a:rPr lang="en-US" smtClean="0"/>
              <a:t>9/6/2023</a:t>
            </a:fld>
            <a:endParaRPr lang="en-US"/>
          </a:p>
        </p:txBody>
      </p:sp>
      <p:sp>
        <p:nvSpPr>
          <p:cNvPr id="8" name="Footer Placeholder 7">
            <a:extLst>
              <a:ext uri="{FF2B5EF4-FFF2-40B4-BE49-F238E27FC236}">
                <a16:creationId xmlns:a16="http://schemas.microsoft.com/office/drawing/2014/main" id="{D315D3D0-5673-432A-8662-ADDEAD0970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B71C81-C14F-4CD9-8D30-56BA365A1A06}"/>
              </a:ext>
            </a:extLst>
          </p:cNvPr>
          <p:cNvSpPr>
            <a:spLocks noGrp="1"/>
          </p:cNvSpPr>
          <p:nvPr>
            <p:ph type="sldNum" sz="quarter" idx="12"/>
          </p:nvPr>
        </p:nvSpPr>
        <p:spPr/>
        <p:txBody>
          <a:bodyPr/>
          <a:lstStyle/>
          <a:p>
            <a:fld id="{4B2DA172-A64C-4B7D-9BA5-C3A96F053F3F}" type="slidenum">
              <a:rPr lang="en-US" smtClean="0"/>
              <a:t>‹#›</a:t>
            </a:fld>
            <a:endParaRPr lang="en-US"/>
          </a:p>
        </p:txBody>
      </p:sp>
    </p:spTree>
    <p:extLst>
      <p:ext uri="{BB962C8B-B14F-4D97-AF65-F5344CB8AC3E}">
        <p14:creationId xmlns:p14="http://schemas.microsoft.com/office/powerpoint/2010/main" val="108174032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2EB4B-E6BD-49F1-B10E-54458C58FF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2FDD21A-D5E3-4ACB-AC87-52BC20513EBE}"/>
              </a:ext>
            </a:extLst>
          </p:cNvPr>
          <p:cNvSpPr>
            <a:spLocks noGrp="1"/>
          </p:cNvSpPr>
          <p:nvPr>
            <p:ph type="dt" sz="half" idx="10"/>
          </p:nvPr>
        </p:nvSpPr>
        <p:spPr/>
        <p:txBody>
          <a:bodyPr/>
          <a:lstStyle/>
          <a:p>
            <a:fld id="{DE32CE56-B2B6-4730-8BC6-A28BE2A6A543}" type="datetime1">
              <a:rPr lang="en-US" smtClean="0"/>
              <a:t>9/6/2023</a:t>
            </a:fld>
            <a:endParaRPr lang="en-US"/>
          </a:p>
        </p:txBody>
      </p:sp>
      <p:sp>
        <p:nvSpPr>
          <p:cNvPr id="4" name="Footer Placeholder 3">
            <a:extLst>
              <a:ext uri="{FF2B5EF4-FFF2-40B4-BE49-F238E27FC236}">
                <a16:creationId xmlns:a16="http://schemas.microsoft.com/office/drawing/2014/main" id="{280D3F87-7C39-4162-9291-6A87C80E879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9CF9A7-6E1B-4918-9063-F0AC7BFDFCDF}"/>
              </a:ext>
            </a:extLst>
          </p:cNvPr>
          <p:cNvSpPr>
            <a:spLocks noGrp="1"/>
          </p:cNvSpPr>
          <p:nvPr>
            <p:ph type="sldNum" sz="quarter" idx="12"/>
          </p:nvPr>
        </p:nvSpPr>
        <p:spPr/>
        <p:txBody>
          <a:bodyPr/>
          <a:lstStyle/>
          <a:p>
            <a:fld id="{4B2DA172-A64C-4B7D-9BA5-C3A96F053F3F}" type="slidenum">
              <a:rPr lang="en-US" smtClean="0"/>
              <a:t>‹#›</a:t>
            </a:fld>
            <a:endParaRPr lang="en-US"/>
          </a:p>
        </p:txBody>
      </p:sp>
    </p:spTree>
    <p:extLst>
      <p:ext uri="{BB962C8B-B14F-4D97-AF65-F5344CB8AC3E}">
        <p14:creationId xmlns:p14="http://schemas.microsoft.com/office/powerpoint/2010/main" val="249142537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5F97C0-3CD9-4A2F-BD59-97C6BA4982D7}"/>
              </a:ext>
            </a:extLst>
          </p:cNvPr>
          <p:cNvSpPr>
            <a:spLocks noGrp="1"/>
          </p:cNvSpPr>
          <p:nvPr>
            <p:ph type="dt" sz="half" idx="10"/>
          </p:nvPr>
        </p:nvSpPr>
        <p:spPr/>
        <p:txBody>
          <a:bodyPr/>
          <a:lstStyle/>
          <a:p>
            <a:fld id="{2C668D16-D84C-451D-A921-66A5A0042E94}" type="datetime1">
              <a:rPr lang="en-US" smtClean="0"/>
              <a:t>9/6/2023</a:t>
            </a:fld>
            <a:endParaRPr lang="en-US"/>
          </a:p>
        </p:txBody>
      </p:sp>
      <p:sp>
        <p:nvSpPr>
          <p:cNvPr id="3" name="Footer Placeholder 2">
            <a:extLst>
              <a:ext uri="{FF2B5EF4-FFF2-40B4-BE49-F238E27FC236}">
                <a16:creationId xmlns:a16="http://schemas.microsoft.com/office/drawing/2014/main" id="{29FF71F9-115A-45AB-B8EC-F9145A3DF81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8CD176-A3EE-4E73-B1EA-3B02DE73620D}"/>
              </a:ext>
            </a:extLst>
          </p:cNvPr>
          <p:cNvSpPr>
            <a:spLocks noGrp="1"/>
          </p:cNvSpPr>
          <p:nvPr>
            <p:ph type="sldNum" sz="quarter" idx="12"/>
          </p:nvPr>
        </p:nvSpPr>
        <p:spPr/>
        <p:txBody>
          <a:bodyPr/>
          <a:lstStyle/>
          <a:p>
            <a:fld id="{4B2DA172-A64C-4B7D-9BA5-C3A96F053F3F}" type="slidenum">
              <a:rPr lang="en-US" smtClean="0"/>
              <a:t>‹#›</a:t>
            </a:fld>
            <a:endParaRPr lang="en-US"/>
          </a:p>
        </p:txBody>
      </p:sp>
    </p:spTree>
    <p:extLst>
      <p:ext uri="{BB962C8B-B14F-4D97-AF65-F5344CB8AC3E}">
        <p14:creationId xmlns:p14="http://schemas.microsoft.com/office/powerpoint/2010/main" val="230714588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B8113-22EA-4357-B3A8-4D696EC373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0344EE8-B970-4C9D-8F48-82A15ABBC7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0584955-A0D2-4F68-A9EE-C738D9F738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2F9DDE-F4B5-4AA0-9F72-B6A0601B4756}"/>
              </a:ext>
            </a:extLst>
          </p:cNvPr>
          <p:cNvSpPr>
            <a:spLocks noGrp="1"/>
          </p:cNvSpPr>
          <p:nvPr>
            <p:ph type="dt" sz="half" idx="10"/>
          </p:nvPr>
        </p:nvSpPr>
        <p:spPr/>
        <p:txBody>
          <a:bodyPr/>
          <a:lstStyle/>
          <a:p>
            <a:fld id="{DC3C79F8-1339-41BE-94A9-CE8B809CC2B7}" type="datetime1">
              <a:rPr lang="en-US" smtClean="0"/>
              <a:t>9/6/2023</a:t>
            </a:fld>
            <a:endParaRPr lang="en-US"/>
          </a:p>
        </p:txBody>
      </p:sp>
      <p:sp>
        <p:nvSpPr>
          <p:cNvPr id="6" name="Footer Placeholder 5">
            <a:extLst>
              <a:ext uri="{FF2B5EF4-FFF2-40B4-BE49-F238E27FC236}">
                <a16:creationId xmlns:a16="http://schemas.microsoft.com/office/drawing/2014/main" id="{D2BC7BB9-98F2-4D22-A987-BB33AD526B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FC96D-3344-4F41-B74D-1429DFCC8ADD}"/>
              </a:ext>
            </a:extLst>
          </p:cNvPr>
          <p:cNvSpPr>
            <a:spLocks noGrp="1"/>
          </p:cNvSpPr>
          <p:nvPr>
            <p:ph type="sldNum" sz="quarter" idx="12"/>
          </p:nvPr>
        </p:nvSpPr>
        <p:spPr/>
        <p:txBody>
          <a:bodyPr/>
          <a:lstStyle/>
          <a:p>
            <a:fld id="{4B2DA172-A64C-4B7D-9BA5-C3A96F053F3F}" type="slidenum">
              <a:rPr lang="en-US" smtClean="0"/>
              <a:t>‹#›</a:t>
            </a:fld>
            <a:endParaRPr lang="en-US"/>
          </a:p>
        </p:txBody>
      </p:sp>
    </p:spTree>
    <p:extLst>
      <p:ext uri="{BB962C8B-B14F-4D97-AF65-F5344CB8AC3E}">
        <p14:creationId xmlns:p14="http://schemas.microsoft.com/office/powerpoint/2010/main" val="167340091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4264D-0593-42D4-BE5A-7B7BFCFDDB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41D6CE2-49CE-45F1-81D1-E0F02D1F25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8679599-6B56-4308-83A4-BFB3DE35A4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43487B-2624-4CB4-8BD9-9E1CFE056F6C}"/>
              </a:ext>
            </a:extLst>
          </p:cNvPr>
          <p:cNvSpPr>
            <a:spLocks noGrp="1"/>
          </p:cNvSpPr>
          <p:nvPr>
            <p:ph type="dt" sz="half" idx="10"/>
          </p:nvPr>
        </p:nvSpPr>
        <p:spPr/>
        <p:txBody>
          <a:bodyPr/>
          <a:lstStyle/>
          <a:p>
            <a:fld id="{0527050A-7491-4619-A2B0-4A52E0E07CAE}" type="datetime1">
              <a:rPr lang="en-US" smtClean="0"/>
              <a:t>9/6/2023</a:t>
            </a:fld>
            <a:endParaRPr lang="en-US"/>
          </a:p>
        </p:txBody>
      </p:sp>
      <p:sp>
        <p:nvSpPr>
          <p:cNvPr id="6" name="Footer Placeholder 5">
            <a:extLst>
              <a:ext uri="{FF2B5EF4-FFF2-40B4-BE49-F238E27FC236}">
                <a16:creationId xmlns:a16="http://schemas.microsoft.com/office/drawing/2014/main" id="{92E1050C-ECE9-4A1B-89CF-5FFACE1F5E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5E13C6-9514-4C04-AA04-7FBFB6104B06}"/>
              </a:ext>
            </a:extLst>
          </p:cNvPr>
          <p:cNvSpPr>
            <a:spLocks noGrp="1"/>
          </p:cNvSpPr>
          <p:nvPr>
            <p:ph type="sldNum" sz="quarter" idx="12"/>
          </p:nvPr>
        </p:nvSpPr>
        <p:spPr/>
        <p:txBody>
          <a:bodyPr/>
          <a:lstStyle/>
          <a:p>
            <a:fld id="{4B2DA172-A64C-4B7D-9BA5-C3A96F053F3F}" type="slidenum">
              <a:rPr lang="en-US" smtClean="0"/>
              <a:t>‹#›</a:t>
            </a:fld>
            <a:endParaRPr lang="en-US"/>
          </a:p>
        </p:txBody>
      </p:sp>
    </p:spTree>
    <p:extLst>
      <p:ext uri="{BB962C8B-B14F-4D97-AF65-F5344CB8AC3E}">
        <p14:creationId xmlns:p14="http://schemas.microsoft.com/office/powerpoint/2010/main" val="6287499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9C050-C7F9-4A83-8E80-C9EE058F2BC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464F9E6-35B9-4014-857C-BF6A05D76E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FE23F4-6CF4-4E35-B950-2769BDAC7558}"/>
              </a:ext>
            </a:extLst>
          </p:cNvPr>
          <p:cNvSpPr>
            <a:spLocks noGrp="1"/>
          </p:cNvSpPr>
          <p:nvPr>
            <p:ph type="dt" sz="half" idx="10"/>
          </p:nvPr>
        </p:nvSpPr>
        <p:spPr/>
        <p:txBody>
          <a:bodyPr/>
          <a:lstStyle/>
          <a:p>
            <a:fld id="{B97DD47A-EE13-49C2-99BC-00BC30D8AAB7}" type="datetime1">
              <a:rPr lang="en-US" smtClean="0"/>
              <a:t>9/6/2023</a:t>
            </a:fld>
            <a:endParaRPr lang="en-US"/>
          </a:p>
        </p:txBody>
      </p:sp>
      <p:sp>
        <p:nvSpPr>
          <p:cNvPr id="5" name="Footer Placeholder 4">
            <a:extLst>
              <a:ext uri="{FF2B5EF4-FFF2-40B4-BE49-F238E27FC236}">
                <a16:creationId xmlns:a16="http://schemas.microsoft.com/office/drawing/2014/main" id="{3D2CC59A-2804-45C5-A03A-0321BE53E5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87DA49-CD57-427C-880E-7F09814C3E8C}"/>
              </a:ext>
            </a:extLst>
          </p:cNvPr>
          <p:cNvSpPr>
            <a:spLocks noGrp="1"/>
          </p:cNvSpPr>
          <p:nvPr>
            <p:ph type="sldNum" sz="quarter" idx="12"/>
          </p:nvPr>
        </p:nvSpPr>
        <p:spPr/>
        <p:txBody>
          <a:bodyPr/>
          <a:lstStyle/>
          <a:p>
            <a:fld id="{4B2DA172-A64C-4B7D-9BA5-C3A96F053F3F}" type="slidenum">
              <a:rPr lang="en-US" smtClean="0"/>
              <a:t>‹#›</a:t>
            </a:fld>
            <a:endParaRPr lang="en-US"/>
          </a:p>
        </p:txBody>
      </p:sp>
    </p:spTree>
    <p:extLst>
      <p:ext uri="{BB962C8B-B14F-4D97-AF65-F5344CB8AC3E}">
        <p14:creationId xmlns:p14="http://schemas.microsoft.com/office/powerpoint/2010/main" val="37712282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51DCB8-7C44-42EF-81AF-1955D2813B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35C4D4C-15EB-4DFE-883D-8801206F02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B54F845-B065-4F1F-A9FD-00EC6E8BB5FA}"/>
              </a:ext>
            </a:extLst>
          </p:cNvPr>
          <p:cNvSpPr>
            <a:spLocks noGrp="1"/>
          </p:cNvSpPr>
          <p:nvPr>
            <p:ph type="dt" sz="half" idx="10"/>
          </p:nvPr>
        </p:nvSpPr>
        <p:spPr/>
        <p:txBody>
          <a:bodyPr/>
          <a:lstStyle/>
          <a:p>
            <a:fld id="{53FFE61A-481C-44B0-A8A3-943F963843D5}" type="datetime1">
              <a:rPr lang="en-US" smtClean="0"/>
              <a:t>9/6/2023</a:t>
            </a:fld>
            <a:endParaRPr lang="en-US"/>
          </a:p>
        </p:txBody>
      </p:sp>
      <p:sp>
        <p:nvSpPr>
          <p:cNvPr id="5" name="Footer Placeholder 4">
            <a:extLst>
              <a:ext uri="{FF2B5EF4-FFF2-40B4-BE49-F238E27FC236}">
                <a16:creationId xmlns:a16="http://schemas.microsoft.com/office/drawing/2014/main" id="{1D41CD45-490A-427E-9CCB-0C7820D3DA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8DD240-E07A-4886-859B-43F6C1E6AF5D}"/>
              </a:ext>
            </a:extLst>
          </p:cNvPr>
          <p:cNvSpPr>
            <a:spLocks noGrp="1"/>
          </p:cNvSpPr>
          <p:nvPr>
            <p:ph type="sldNum" sz="quarter" idx="12"/>
          </p:nvPr>
        </p:nvSpPr>
        <p:spPr/>
        <p:txBody>
          <a:bodyPr/>
          <a:lstStyle/>
          <a:p>
            <a:fld id="{4B2DA172-A64C-4B7D-9BA5-C3A96F053F3F}" type="slidenum">
              <a:rPr lang="en-US" smtClean="0"/>
              <a:t>‹#›</a:t>
            </a:fld>
            <a:endParaRPr lang="en-US"/>
          </a:p>
        </p:txBody>
      </p:sp>
    </p:spTree>
    <p:extLst>
      <p:ext uri="{BB962C8B-B14F-4D97-AF65-F5344CB8AC3E}">
        <p14:creationId xmlns:p14="http://schemas.microsoft.com/office/powerpoint/2010/main" val="3555119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2.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image" Target="../media/image1.jpeg"/><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theme" Target="../theme/theme2.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image" Target="../media/image3.png"/><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4.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image" Target="../media/image2.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image" Target="../media/image1.jpeg"/><Relationship Id="rId5" Type="http://schemas.openxmlformats.org/officeDocument/2006/relationships/slideLayout" Target="../slideLayouts/slideLayout46.xml"/><Relationship Id="rId10" Type="http://schemas.openxmlformats.org/officeDocument/2006/relationships/theme" Target="../theme/theme5.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6.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7.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6146" name="Picture 2" descr="Banner OCT template.jpg"/>
          <p:cNvPicPr>
            <a:picLocks noChangeAspect="1"/>
          </p:cNvPicPr>
          <p:nvPr userDrawn="1"/>
        </p:nvPicPr>
        <p:blipFill>
          <a:blip r:embed="rId11">
            <a:extLst>
              <a:ext uri="{28A0092B-C50C-407E-A947-70E740481C1C}">
                <a14:useLocalDpi xmlns:a14="http://schemas.microsoft.com/office/drawing/2010/main" val="0"/>
              </a:ext>
            </a:extLst>
          </a:blip>
          <a:srcRect/>
          <a:stretch>
            <a:fillRect/>
          </a:stretch>
        </p:blipFill>
        <p:spPr bwMode="auto">
          <a:xfrm>
            <a:off x="0" y="1"/>
            <a:ext cx="12192000" cy="112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userDrawn="1"/>
        </p:nvPicPr>
        <p:blipFill>
          <a:blip r:embed="rId12">
            <a:extLst>
              <a:ext uri="{28A0092B-C50C-407E-A947-70E740481C1C}">
                <a14:useLocalDpi xmlns:a14="http://schemas.microsoft.com/office/drawing/2010/main" val="0"/>
              </a:ext>
            </a:extLst>
          </a:blip>
          <a:stretch>
            <a:fillRect/>
          </a:stretch>
        </p:blipFill>
        <p:spPr>
          <a:xfrm>
            <a:off x="-811" y="-1"/>
            <a:ext cx="12192000" cy="1127125"/>
          </a:xfrm>
          <a:prstGeom prst="rect">
            <a:avLst/>
          </a:prstGeom>
        </p:spPr>
      </p:pic>
    </p:spTree>
    <p:extLst>
      <p:ext uri="{BB962C8B-B14F-4D97-AF65-F5344CB8AC3E}">
        <p14:creationId xmlns:p14="http://schemas.microsoft.com/office/powerpoint/2010/main" val="840372861"/>
      </p:ext>
    </p:extLst>
  </p:cSld>
  <p:clrMap bg1="dk1" tx1="lt1" bg2="dk2" tx2="lt2" accent1="accent1" accent2="accent2" accent3="accent3" accent4="accent4" accent5="accent5" accent6="accent6" hlink="hlink" folHlink="folHlink"/>
  <p:sldLayoutIdLst>
    <p:sldLayoutId id="2147484425" r:id="rId1"/>
    <p:sldLayoutId id="2147484426" r:id="rId2"/>
    <p:sldLayoutId id="2147484428" r:id="rId3"/>
    <p:sldLayoutId id="2147484429" r:id="rId4"/>
    <p:sldLayoutId id="2147484430" r:id="rId5"/>
    <p:sldLayoutId id="2147484431" r:id="rId6"/>
    <p:sldLayoutId id="2147484432" r:id="rId7"/>
    <p:sldLayoutId id="2147484433" r:id="rId8"/>
    <p:sldLayoutId id="2147484434" r:id="rId9"/>
  </p:sldLayoutIdLst>
  <p:hf hdr="0" ftr="0" dt="0"/>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128"/>
          <a:cs typeface="ＭＳ Ｐゴシック" charset="-128"/>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5pPr>
      <a:lvl6pPr marL="4572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6146" name="Picture 2" descr="Banner OCT template.jpg"/>
          <p:cNvPicPr>
            <a:picLocks noChangeAspect="1"/>
          </p:cNvPicPr>
          <p:nvPr userDrawn="1"/>
        </p:nvPicPr>
        <p:blipFill>
          <a:blip r:embed="rId12">
            <a:extLst>
              <a:ext uri="{28A0092B-C50C-407E-A947-70E740481C1C}">
                <a14:useLocalDpi xmlns:a14="http://schemas.microsoft.com/office/drawing/2010/main"/>
              </a:ext>
            </a:extLst>
          </a:blip>
          <a:srcRect/>
          <a:stretch>
            <a:fillRect/>
          </a:stretch>
        </p:blipFill>
        <p:spPr bwMode="auto">
          <a:xfrm>
            <a:off x="0" y="1"/>
            <a:ext cx="12192000" cy="112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userDrawn="1"/>
        </p:nvPicPr>
        <p:blipFill>
          <a:blip r:embed="rId13">
            <a:extLst>
              <a:ext uri="{28A0092B-C50C-407E-A947-70E740481C1C}">
                <a14:useLocalDpi xmlns:a14="http://schemas.microsoft.com/office/drawing/2010/main"/>
              </a:ext>
            </a:extLst>
          </a:blip>
          <a:stretch>
            <a:fillRect/>
          </a:stretch>
        </p:blipFill>
        <p:spPr>
          <a:xfrm>
            <a:off x="-811" y="-1"/>
            <a:ext cx="12192000" cy="1127125"/>
          </a:xfrm>
          <a:prstGeom prst="rect">
            <a:avLst/>
          </a:prstGeom>
        </p:spPr>
      </p:pic>
    </p:spTree>
    <p:extLst>
      <p:ext uri="{BB962C8B-B14F-4D97-AF65-F5344CB8AC3E}">
        <p14:creationId xmlns:p14="http://schemas.microsoft.com/office/powerpoint/2010/main" val="612090934"/>
      </p:ext>
    </p:extLst>
  </p:cSld>
  <p:clrMap bg1="dk1" tx1="lt1" bg2="dk2" tx2="lt2" accent1="accent1" accent2="accent2" accent3="accent3" accent4="accent4" accent5="accent5" accent6="accent6" hlink="hlink" folHlink="folHlink"/>
  <p:sldLayoutIdLst>
    <p:sldLayoutId id="2147484436" r:id="rId1"/>
    <p:sldLayoutId id="2147484437" r:id="rId2"/>
    <p:sldLayoutId id="2147484438" r:id="rId3"/>
    <p:sldLayoutId id="2147484439" r:id="rId4"/>
    <p:sldLayoutId id="2147484440" r:id="rId5"/>
    <p:sldLayoutId id="2147484441" r:id="rId6"/>
    <p:sldLayoutId id="2147484442" r:id="rId7"/>
    <p:sldLayoutId id="2147484443" r:id="rId8"/>
    <p:sldLayoutId id="2147484444" r:id="rId9"/>
    <p:sldLayoutId id="2147484445" r:id="rId10"/>
  </p:sldLayoutIdLst>
  <p:hf hdr="0" ftr="0" dt="0"/>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128"/>
          <a:cs typeface="ＭＳ Ｐゴシック" charset="-128"/>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5pPr>
      <a:lvl6pPr marL="4572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8822D1-7C3B-8C4E-A14E-138E0C5385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145354-13C8-B341-8631-CC4F1B1E7B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94A09F-0B5D-6A46-8DF9-0CBA8F5347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9FE49C53-C712-6F4D-AA34-57CFC7468F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267D665-C6F1-0649-803A-F65EDFC6DB7B}"/>
              </a:ext>
            </a:extLst>
          </p:cNvPr>
          <p:cNvSpPr>
            <a:spLocks noGrp="1"/>
          </p:cNvSpPr>
          <p:nvPr>
            <p:ph type="sldNum" sz="quarter" idx="4"/>
          </p:nvPr>
        </p:nvSpPr>
        <p:spPr>
          <a:xfrm>
            <a:off x="9371252" y="6421086"/>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C508F0-1AA7-8449-B96D-5FDB74B9F69F}" type="slidenum">
              <a:rPr lang="en-US" smtClean="0"/>
              <a:t>‹#›</a:t>
            </a:fld>
            <a:endParaRPr lang="en-US"/>
          </a:p>
        </p:txBody>
      </p:sp>
      <p:pic>
        <p:nvPicPr>
          <p:cNvPr id="7" name="Picture 6">
            <a:extLst>
              <a:ext uri="{FF2B5EF4-FFF2-40B4-BE49-F238E27FC236}">
                <a16:creationId xmlns:a16="http://schemas.microsoft.com/office/drawing/2014/main" id="{027039DC-A681-294D-995F-6F3381394DEE}"/>
              </a:ext>
            </a:extLst>
          </p:cNvPr>
          <p:cNvPicPr>
            <a:picLocks noChangeAspect="1"/>
          </p:cNvPicPr>
          <p:nvPr userDrawn="1"/>
        </p:nvPicPr>
        <p:blipFill>
          <a:blip r:embed="rId13">
            <a:extLst>
              <a:ext uri="{28A0092B-C50C-407E-A947-70E740481C1C}">
                <a14:useLocalDpi xmlns:a14="http://schemas.microsoft.com/office/drawing/2010/main"/>
              </a:ext>
            </a:extLst>
          </a:blip>
          <a:stretch>
            <a:fillRect/>
          </a:stretch>
        </p:blipFill>
        <p:spPr>
          <a:xfrm>
            <a:off x="-1" y="-1"/>
            <a:ext cx="12185909" cy="897468"/>
          </a:xfrm>
          <a:prstGeom prst="rect">
            <a:avLst/>
          </a:prstGeom>
        </p:spPr>
      </p:pic>
      <p:pic>
        <p:nvPicPr>
          <p:cNvPr id="8" name="Picture 7"/>
          <p:cNvPicPr>
            <a:picLocks noChangeAspect="1"/>
          </p:cNvPicPr>
          <p:nvPr userDrawn="1"/>
        </p:nvPicPr>
        <p:blipFill>
          <a:blip r:embed="rId14" cstate="email">
            <a:extLst>
              <a:ext uri="{28A0092B-C50C-407E-A947-70E740481C1C}">
                <a14:useLocalDpi xmlns:a14="http://schemas.microsoft.com/office/drawing/2010/main"/>
              </a:ext>
            </a:extLst>
          </a:blip>
          <a:stretch>
            <a:fillRect/>
          </a:stretch>
        </p:blipFill>
        <p:spPr>
          <a:xfrm>
            <a:off x="11286565" y="78177"/>
            <a:ext cx="778824" cy="648171"/>
          </a:xfrm>
          <a:prstGeom prst="rect">
            <a:avLst/>
          </a:prstGeom>
        </p:spPr>
      </p:pic>
    </p:spTree>
    <p:extLst>
      <p:ext uri="{BB962C8B-B14F-4D97-AF65-F5344CB8AC3E}">
        <p14:creationId xmlns:p14="http://schemas.microsoft.com/office/powerpoint/2010/main" val="188772330"/>
      </p:ext>
    </p:extLst>
  </p:cSld>
  <p:clrMap bg1="lt1" tx1="dk1" bg2="lt2" tx2="dk2" accent1="accent1" accent2="accent2" accent3="accent3" accent4="accent4" accent5="accent5" accent6="accent6" hlink="hlink" folHlink="folHlink"/>
  <p:sldLayoutIdLst>
    <p:sldLayoutId id="2147484447" r:id="rId1"/>
    <p:sldLayoutId id="2147484448" r:id="rId2"/>
    <p:sldLayoutId id="2147484449" r:id="rId3"/>
    <p:sldLayoutId id="2147484450" r:id="rId4"/>
    <p:sldLayoutId id="2147484451" r:id="rId5"/>
    <p:sldLayoutId id="2147484452" r:id="rId6"/>
    <p:sldLayoutId id="2147484453" r:id="rId7"/>
    <p:sldLayoutId id="2147484454" r:id="rId8"/>
    <p:sldLayoutId id="2147484455" r:id="rId9"/>
    <p:sldLayoutId id="2147484456" r:id="rId10"/>
    <p:sldLayoutId id="214748445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1503AE-1534-4442-B2E8-DABDBE3B8C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C335DE-98B8-40C5-A1C6-31B71624D3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40DC53-89BA-4AD2-A22E-33824245C2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361521-89CC-4C1B-9864-5374DA9E43C6}" type="datetimeFigureOut">
              <a:rPr lang="en-US" smtClean="0"/>
              <a:t>9/6/2023</a:t>
            </a:fld>
            <a:endParaRPr lang="en-US"/>
          </a:p>
        </p:txBody>
      </p:sp>
      <p:sp>
        <p:nvSpPr>
          <p:cNvPr id="5" name="Footer Placeholder 4">
            <a:extLst>
              <a:ext uri="{FF2B5EF4-FFF2-40B4-BE49-F238E27FC236}">
                <a16:creationId xmlns:a16="http://schemas.microsoft.com/office/drawing/2014/main" id="{85FD76BD-4CF0-4CA5-B3CC-D271E0CD5D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FEBCE95-A4EB-460E-9C8E-BAE5A12CA7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776B93-2731-4338-A8F8-774CB6BC3A80}" type="slidenum">
              <a:rPr lang="en-US" smtClean="0"/>
              <a:t>‹#›</a:t>
            </a:fld>
            <a:endParaRPr lang="en-US"/>
          </a:p>
        </p:txBody>
      </p:sp>
    </p:spTree>
    <p:extLst>
      <p:ext uri="{BB962C8B-B14F-4D97-AF65-F5344CB8AC3E}">
        <p14:creationId xmlns:p14="http://schemas.microsoft.com/office/powerpoint/2010/main" val="3664139119"/>
      </p:ext>
    </p:extLst>
  </p:cSld>
  <p:clrMap bg1="lt1" tx1="dk1" bg2="lt2" tx2="dk2" accent1="accent1" accent2="accent2" accent3="accent3" accent4="accent4" accent5="accent5" accent6="accent6" hlink="hlink" folHlink="folHlink"/>
  <p:sldLayoutIdLst>
    <p:sldLayoutId id="2147484459" r:id="rId1"/>
    <p:sldLayoutId id="2147484460" r:id="rId2"/>
    <p:sldLayoutId id="2147484461" r:id="rId3"/>
    <p:sldLayoutId id="2147484462" r:id="rId4"/>
    <p:sldLayoutId id="2147484463" r:id="rId5"/>
    <p:sldLayoutId id="2147484464" r:id="rId6"/>
    <p:sldLayoutId id="2147484465" r:id="rId7"/>
    <p:sldLayoutId id="2147484466" r:id="rId8"/>
    <p:sldLayoutId id="2147484467" r:id="rId9"/>
    <p:sldLayoutId id="2147484468" r:id="rId10"/>
    <p:sldLayoutId id="21474844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6146" name="Picture 2" descr="Banner OCT template.jpg"/>
          <p:cNvPicPr>
            <a:picLocks noChangeAspect="1"/>
          </p:cNvPicPr>
          <p:nvPr userDrawn="1"/>
        </p:nvPicPr>
        <p:blipFill>
          <a:blip r:embed="rId11">
            <a:extLst>
              <a:ext uri="{28A0092B-C50C-407E-A947-70E740481C1C}">
                <a14:useLocalDpi xmlns:a14="http://schemas.microsoft.com/office/drawing/2010/main" val="0"/>
              </a:ext>
            </a:extLst>
          </a:blip>
          <a:srcRect/>
          <a:stretch>
            <a:fillRect/>
          </a:stretch>
        </p:blipFill>
        <p:spPr bwMode="auto">
          <a:xfrm>
            <a:off x="0" y="1"/>
            <a:ext cx="12192000" cy="112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userDrawn="1"/>
        </p:nvPicPr>
        <p:blipFill>
          <a:blip r:embed="rId12">
            <a:extLst>
              <a:ext uri="{28A0092B-C50C-407E-A947-70E740481C1C}">
                <a14:useLocalDpi xmlns:a14="http://schemas.microsoft.com/office/drawing/2010/main" val="0"/>
              </a:ext>
            </a:extLst>
          </a:blip>
          <a:stretch>
            <a:fillRect/>
          </a:stretch>
        </p:blipFill>
        <p:spPr>
          <a:xfrm>
            <a:off x="-811" y="-1"/>
            <a:ext cx="12192000" cy="1127125"/>
          </a:xfrm>
          <a:prstGeom prst="rect">
            <a:avLst/>
          </a:prstGeom>
        </p:spPr>
      </p:pic>
    </p:spTree>
    <p:extLst>
      <p:ext uri="{BB962C8B-B14F-4D97-AF65-F5344CB8AC3E}">
        <p14:creationId xmlns:p14="http://schemas.microsoft.com/office/powerpoint/2010/main" val="862596251"/>
      </p:ext>
    </p:extLst>
  </p:cSld>
  <p:clrMap bg1="dk1" tx1="lt1" bg2="dk2" tx2="lt2" accent1="accent1" accent2="accent2" accent3="accent3" accent4="accent4" accent5="accent5" accent6="accent6" hlink="hlink" folHlink="folHlink"/>
  <p:sldLayoutIdLst>
    <p:sldLayoutId id="2147484471" r:id="rId1"/>
    <p:sldLayoutId id="2147484472" r:id="rId2"/>
    <p:sldLayoutId id="2147484473" r:id="rId3"/>
    <p:sldLayoutId id="2147484474" r:id="rId4"/>
    <p:sldLayoutId id="2147484475" r:id="rId5"/>
    <p:sldLayoutId id="2147484476" r:id="rId6"/>
    <p:sldLayoutId id="2147484477" r:id="rId7"/>
    <p:sldLayoutId id="2147484478" r:id="rId8"/>
    <p:sldLayoutId id="2147484479" r:id="rId9"/>
  </p:sldLayoutIdLst>
  <p:hf hdr="0" ftr="0" dt="0"/>
  <p:txStyles>
    <p:titleStyle>
      <a:lvl1pPr algn="ctr" defTabSz="457200" rtl="0" eaLnBrk="0" fontAlgn="base" hangingPunct="0">
        <a:spcBef>
          <a:spcPct val="0"/>
        </a:spcBef>
        <a:spcAft>
          <a:spcPct val="0"/>
        </a:spcAft>
        <a:defRPr sz="4400" kern="1200">
          <a:solidFill>
            <a:schemeClr val="tx1"/>
          </a:solidFill>
          <a:latin typeface="+mj-lt"/>
          <a:ea typeface="ＭＳ Ｐゴシック" charset="-128"/>
          <a:cs typeface="ＭＳ Ｐゴシック" charset="-128"/>
        </a:defRPr>
      </a:lvl1pPr>
      <a:lvl2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2pPr>
      <a:lvl3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3pPr>
      <a:lvl4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4pPr>
      <a:lvl5pPr algn="ctr" defTabSz="457200" rtl="0" eaLnBrk="0" fontAlgn="base" hangingPunct="0">
        <a:spcBef>
          <a:spcPct val="0"/>
        </a:spcBef>
        <a:spcAft>
          <a:spcPct val="0"/>
        </a:spcAft>
        <a:defRPr sz="4400">
          <a:solidFill>
            <a:schemeClr val="tx1"/>
          </a:solidFill>
          <a:latin typeface="Calibri" pitchFamily="34" charset="0"/>
          <a:ea typeface="ＭＳ Ｐゴシック" charset="-128"/>
          <a:cs typeface="ＭＳ Ｐゴシック" charset="-128"/>
        </a:defRPr>
      </a:lvl5pPr>
      <a:lvl6pPr marL="4572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6pPr>
      <a:lvl7pPr marL="9144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7pPr>
      <a:lvl8pPr marL="13716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8pPr>
      <a:lvl9pPr marL="1828800" algn="ctr" defTabSz="457200" rtl="0" fontAlgn="base">
        <a:spcBef>
          <a:spcPct val="0"/>
        </a:spcBef>
        <a:spcAft>
          <a:spcPct val="0"/>
        </a:spcAft>
        <a:defRPr sz="4400">
          <a:solidFill>
            <a:schemeClr val="tx1"/>
          </a:solidFill>
          <a:latin typeface="Calibri" pitchFamily="34" charset="0"/>
          <a:ea typeface="ＭＳ Ｐゴシック" charset="-128"/>
          <a:cs typeface="ＭＳ Ｐゴシック"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C5DEF6-1304-4E93-BE23-ABBD44EFD9D0}" type="datetimeFigureOut">
              <a:rPr lang="en-US" smtClean="0"/>
              <a:t>9/6/2023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7B43C0-BF02-4665-AC82-78D4857ABA5C}" type="slidenum">
              <a:rPr lang="en-US" smtClean="0"/>
              <a:t>‹#›</a:t>
            </a:fld>
            <a:endParaRPr lang="en-US"/>
          </a:p>
        </p:txBody>
      </p:sp>
    </p:spTree>
    <p:extLst>
      <p:ext uri="{BB962C8B-B14F-4D97-AF65-F5344CB8AC3E}">
        <p14:creationId xmlns:p14="http://schemas.microsoft.com/office/powerpoint/2010/main" val="2095281649"/>
      </p:ext>
    </p:extLst>
  </p:cSld>
  <p:clrMap bg1="lt1" tx1="dk1" bg2="lt2" tx2="dk2" accent1="accent1" accent2="accent2" accent3="accent3" accent4="accent4" accent5="accent5" accent6="accent6" hlink="hlink" folHlink="folHlink"/>
  <p:sldLayoutIdLst>
    <p:sldLayoutId id="2147484481" r:id="rId1"/>
    <p:sldLayoutId id="2147484482" r:id="rId2"/>
    <p:sldLayoutId id="2147484483" r:id="rId3"/>
    <p:sldLayoutId id="2147484484" r:id="rId4"/>
    <p:sldLayoutId id="2147484485" r:id="rId5"/>
    <p:sldLayoutId id="2147484486" r:id="rId6"/>
    <p:sldLayoutId id="2147484487" r:id="rId7"/>
    <p:sldLayoutId id="2147484488" r:id="rId8"/>
    <p:sldLayoutId id="2147484489" r:id="rId9"/>
    <p:sldLayoutId id="2147484490" r:id="rId10"/>
    <p:sldLayoutId id="21474844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B4432B-1551-4AE2-BA37-2EAE3494C1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85A0E2B-66EA-4824-86E4-86482316FD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BEF059-4991-40FF-9897-6191052A1C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0352D0-CF1D-46E7-B8BC-82D1CD1E2A0E}" type="datetime1">
              <a:rPr lang="en-US" smtClean="0"/>
              <a:t>9/6/2023</a:t>
            </a:fld>
            <a:endParaRPr lang="en-US"/>
          </a:p>
        </p:txBody>
      </p:sp>
      <p:sp>
        <p:nvSpPr>
          <p:cNvPr id="5" name="Footer Placeholder 4">
            <a:extLst>
              <a:ext uri="{FF2B5EF4-FFF2-40B4-BE49-F238E27FC236}">
                <a16:creationId xmlns:a16="http://schemas.microsoft.com/office/drawing/2014/main" id="{4EA5B718-0B94-4334-AFD1-81BFC188A0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A27832A-2497-49AF-8E01-7A26873A46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2DA172-A64C-4B7D-9BA5-C3A96F053F3F}" type="slidenum">
              <a:rPr lang="en-US" smtClean="0"/>
              <a:t>‹#›</a:t>
            </a:fld>
            <a:endParaRPr lang="en-US"/>
          </a:p>
        </p:txBody>
      </p:sp>
    </p:spTree>
    <p:extLst>
      <p:ext uri="{BB962C8B-B14F-4D97-AF65-F5344CB8AC3E}">
        <p14:creationId xmlns:p14="http://schemas.microsoft.com/office/powerpoint/2010/main" val="3124836948"/>
      </p:ext>
    </p:extLst>
  </p:cSld>
  <p:clrMap bg1="lt1" tx1="dk1" bg2="lt2" tx2="dk2" accent1="accent1" accent2="accent2" accent3="accent3" accent4="accent4" accent5="accent5" accent6="accent6" hlink="hlink" folHlink="folHlink"/>
  <p:sldLayoutIdLst>
    <p:sldLayoutId id="2147484512" r:id="rId1"/>
    <p:sldLayoutId id="2147484513" r:id="rId2"/>
    <p:sldLayoutId id="2147484514" r:id="rId3"/>
    <p:sldLayoutId id="2147484515" r:id="rId4"/>
    <p:sldLayoutId id="2147484516" r:id="rId5"/>
    <p:sldLayoutId id="2147484517" r:id="rId6"/>
    <p:sldLayoutId id="2147484518" r:id="rId7"/>
    <p:sldLayoutId id="2147484519" r:id="rId8"/>
    <p:sldLayoutId id="2147484520" r:id="rId9"/>
    <p:sldLayoutId id="2147484521" r:id="rId10"/>
    <p:sldLayoutId id="21474845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12" Type="http://schemas.microsoft.com/office/2007/relationships/hdphoto" Target="../media/hdphoto1.wdp"/><Relationship Id="rId2" Type="http://schemas.openxmlformats.org/officeDocument/2006/relationships/notesSlide" Target="../notesSlides/notesSlide1.xml"/><Relationship Id="rId1" Type="http://schemas.openxmlformats.org/officeDocument/2006/relationships/slideLayout" Target="../slideLayouts/slideLayout20.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jpeg"/><Relationship Id="rId10" Type="http://schemas.openxmlformats.org/officeDocument/2006/relationships/image" Target="../media/image12.png"/><Relationship Id="rId4" Type="http://schemas.openxmlformats.org/officeDocument/2006/relationships/image" Target="../media/image6.jpeg"/><Relationship Id="rId9" Type="http://schemas.openxmlformats.org/officeDocument/2006/relationships/image" Target="../media/image1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31.xml"/><Relationship Id="rId6" Type="http://schemas.openxmlformats.org/officeDocument/2006/relationships/image" Target="../media/image20.jpeg"/><Relationship Id="rId5" Type="http://schemas.openxmlformats.org/officeDocument/2006/relationships/image" Target="../media/image19.png"/><Relationship Id="rId4" Type="http://schemas.openxmlformats.org/officeDocument/2006/relationships/image" Target="../media/image18.jpg"/></Relationships>
</file>

<file path=ppt/slides/_rels/slide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37.xml"/><Relationship Id="rId4" Type="http://schemas.openxmlformats.org/officeDocument/2006/relationships/image" Target="../media/image19.png"/></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13" Type="http://schemas.microsoft.com/office/2007/relationships/hdphoto" Target="../media/hdphoto4.wdp"/><Relationship Id="rId3" Type="http://schemas.openxmlformats.org/officeDocument/2006/relationships/diagramLayout" Target="../diagrams/layout1.xml"/><Relationship Id="rId7" Type="http://schemas.openxmlformats.org/officeDocument/2006/relationships/image" Target="../media/image19.png"/><Relationship Id="rId12" Type="http://schemas.openxmlformats.org/officeDocument/2006/relationships/image" Target="../media/image24.png"/><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11" Type="http://schemas.microsoft.com/office/2007/relationships/hdphoto" Target="../media/hdphoto3.wdp"/><Relationship Id="rId5" Type="http://schemas.openxmlformats.org/officeDocument/2006/relationships/diagramColors" Target="../diagrams/colors1.xml"/><Relationship Id="rId10" Type="http://schemas.openxmlformats.org/officeDocument/2006/relationships/image" Target="../media/image23.png"/><Relationship Id="rId4" Type="http://schemas.openxmlformats.org/officeDocument/2006/relationships/diagramQuickStyle" Target="../diagrams/quickStyle1.xml"/><Relationship Id="rId9" Type="http://schemas.microsoft.com/office/2007/relationships/hdphoto" Target="../media/hdphoto2.wdp"/></Relationships>
</file>

<file path=ppt/slides/_rels/slide6.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4.png"/><Relationship Id="rId3" Type="http://schemas.openxmlformats.org/officeDocument/2006/relationships/image" Target="../media/image25.png"/><Relationship Id="rId7" Type="http://schemas.openxmlformats.org/officeDocument/2006/relationships/image" Target="../media/image28.png"/><Relationship Id="rId12" Type="http://schemas.openxmlformats.org/officeDocument/2006/relationships/image" Target="../media/image33.png"/><Relationship Id="rId2" Type="http://schemas.openxmlformats.org/officeDocument/2006/relationships/image" Target="../media/image19.png"/><Relationship Id="rId1" Type="http://schemas.openxmlformats.org/officeDocument/2006/relationships/slideLayout" Target="../slideLayouts/slideLayout26.xml"/><Relationship Id="rId6" Type="http://schemas.openxmlformats.org/officeDocument/2006/relationships/image" Target="../media/image27.png"/><Relationship Id="rId11" Type="http://schemas.openxmlformats.org/officeDocument/2006/relationships/image" Target="../media/image32.svg"/><Relationship Id="rId5" Type="http://schemas.openxmlformats.org/officeDocument/2006/relationships/image" Target="../media/image26.png"/><Relationship Id="rId10" Type="http://schemas.openxmlformats.org/officeDocument/2006/relationships/image" Target="../media/image31.png"/><Relationship Id="rId4" Type="http://schemas.microsoft.com/office/2007/relationships/hdphoto" Target="../media/hdphoto5.wdp"/><Relationship Id="rId9" Type="http://schemas.openxmlformats.org/officeDocument/2006/relationships/image" Target="../media/image30.png"/><Relationship Id="rId14" Type="http://schemas.microsoft.com/office/2007/relationships/hdphoto" Target="../media/hdphoto6.wdp"/></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8.png"/><Relationship Id="rId1" Type="http://schemas.openxmlformats.org/officeDocument/2006/relationships/slideLayout" Target="../slideLayouts/slideLayout5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46.xml"/></Relationships>
</file>

<file path=ppt/slides/_rels/slide17.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9.xml"/><Relationship Id="rId1" Type="http://schemas.openxmlformats.org/officeDocument/2006/relationships/slideLayout" Target="../slideLayouts/slideLayout46.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0.jpeg"/><Relationship Id="rId1" Type="http://schemas.openxmlformats.org/officeDocument/2006/relationships/slideLayout" Target="../slideLayouts/slideLayout57.xml"/></Relationships>
</file>

<file path=ppt/slides/_rels/slide19.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42.png"/><Relationship Id="rId7" Type="http://schemas.openxmlformats.org/officeDocument/2006/relationships/image" Target="../media/image43.png"/><Relationship Id="rId2" Type="http://schemas.openxmlformats.org/officeDocument/2006/relationships/image" Target="../media/image41.jpeg"/><Relationship Id="rId1" Type="http://schemas.openxmlformats.org/officeDocument/2006/relationships/slideLayout" Target="../slideLayouts/slideLayout63.xml"/><Relationship Id="rId6" Type="http://schemas.microsoft.com/office/2007/relationships/hdphoto" Target="../media/hdphoto2.wdp"/><Relationship Id="rId5" Type="http://schemas.openxmlformats.org/officeDocument/2006/relationships/image" Target="../media/image22.png"/><Relationship Id="rId4" Type="http://schemas.openxmlformats.org/officeDocument/2006/relationships/image" Target="../media/image12.png"/><Relationship Id="rId9" Type="http://schemas.microsoft.com/office/2007/relationships/hdphoto" Target="../media/hdphoto7.wdp"/></Relationships>
</file>

<file path=ppt/slides/_rels/slide2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5.xml"/><Relationship Id="rId6" Type="http://schemas.openxmlformats.org/officeDocument/2006/relationships/image" Target="../media/image9.png"/><Relationship Id="rId5" Type="http://schemas.openxmlformats.org/officeDocument/2006/relationships/image" Target="../media/image7.jpeg"/><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D8205562-B3A0-4855-AF0A-6F1B0B3D8395}"/>
              </a:ext>
            </a:extLst>
          </p:cNvPr>
          <p:cNvGrpSpPr/>
          <p:nvPr/>
        </p:nvGrpSpPr>
        <p:grpSpPr>
          <a:xfrm>
            <a:off x="-1" y="451"/>
            <a:ext cx="12494610" cy="6858000"/>
            <a:chOff x="-1" y="451"/>
            <a:chExt cx="12494610" cy="6858000"/>
          </a:xfrm>
        </p:grpSpPr>
        <p:pic>
          <p:nvPicPr>
            <p:cNvPr id="3" name="Picture 2">
              <a:extLst>
                <a:ext uri="{FF2B5EF4-FFF2-40B4-BE49-F238E27FC236}">
                  <a16:creationId xmlns:a16="http://schemas.microsoft.com/office/drawing/2014/main" id="{7F8FF917-5495-2B40-9F4F-35B3547594A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 y="451"/>
              <a:ext cx="12192001" cy="6858000"/>
            </a:xfrm>
            <a:prstGeom prst="rect">
              <a:avLst/>
            </a:prstGeom>
          </p:spPr>
        </p:pic>
        <p:sp>
          <p:nvSpPr>
            <p:cNvPr id="11" name="TextBox 10"/>
            <p:cNvSpPr txBox="1"/>
            <p:nvPr/>
          </p:nvSpPr>
          <p:spPr>
            <a:xfrm>
              <a:off x="4378645" y="5586349"/>
              <a:ext cx="8115964" cy="707886"/>
            </a:xfrm>
            <a:prstGeom prst="rect">
              <a:avLst/>
            </a:prstGeom>
            <a:noFill/>
          </p:spPr>
          <p:txBody>
            <a:bodyPr wrap="square" lIns="91440" tIns="45720" rIns="91440" bIns="45720" rtlCol="0" anchor="ctr" anchorCtr="0">
              <a:spAutoFit/>
            </a:bodyPr>
            <a:lstStyle/>
            <a:p>
              <a:pPr marL="0" marR="0" lvl="0" indent="0" algn="l" defTabSz="914400" rtl="0" eaLnBrk="1" fontAlgn="auto" latinLnBrk="0" hangingPunct="1">
                <a:lnSpc>
                  <a:spcPts val="24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white"/>
                  </a:solidFill>
                  <a:effectLst/>
                  <a:uLnTx/>
                  <a:uFillTx/>
                  <a:latin typeface="Arial Bold" panose="020B0704020202020204" pitchFamily="34" charset="0"/>
                  <a:ea typeface="Helvetica Neue" charset="0"/>
                  <a:cs typeface="Arial Bold" panose="020B0704020202020204" pitchFamily="34" charset="0"/>
                </a:rPr>
                <a:t>Space Technology Mission Directorate</a:t>
              </a:r>
            </a:p>
            <a:p>
              <a:pPr marL="0" marR="0" lvl="0" indent="0" algn="l" defTabSz="914400" rtl="0" eaLnBrk="1" fontAlgn="auto" latinLnBrk="0" hangingPunct="1">
                <a:lnSpc>
                  <a:spcPts val="2400"/>
                </a:lnSpc>
                <a:spcBef>
                  <a:spcPts val="0"/>
                </a:spcBef>
                <a:spcAft>
                  <a:spcPts val="0"/>
                </a:spcAft>
                <a:buClrTx/>
                <a:buSzTx/>
                <a:buFontTx/>
                <a:buNone/>
                <a:tabLst/>
                <a:defRPr/>
              </a:pPr>
              <a:r>
                <a:rPr kumimoji="0" lang="en-US" sz="2300" b="1" i="0" u="none" strike="noStrike" kern="1200" cap="none" spc="0" normalizeH="0" baseline="0" noProof="0" dirty="0">
                  <a:ln>
                    <a:noFill/>
                  </a:ln>
                  <a:solidFill>
                    <a:prstClr val="white"/>
                  </a:solidFill>
                  <a:effectLst/>
                  <a:uLnTx/>
                  <a:uFillTx/>
                  <a:latin typeface="Arial Bold" panose="020B0704020202020204" pitchFamily="34" charset="0"/>
                  <a:ea typeface="Helvetica Neue" charset="0"/>
                  <a:cs typeface="Arial Bold" panose="020B0704020202020204" pitchFamily="34" charset="0"/>
                </a:rPr>
                <a:t>Game Changing Development Program Annual Review</a:t>
              </a:r>
            </a:p>
          </p:txBody>
        </p:sp>
        <p:pic>
          <p:nvPicPr>
            <p:cNvPr id="13" name="Picture 12">
              <a:extLst>
                <a:ext uri="{FF2B5EF4-FFF2-40B4-BE49-F238E27FC236}">
                  <a16:creationId xmlns:a16="http://schemas.microsoft.com/office/drawing/2014/main" id="{58EE35DD-A226-4E6D-A17B-2C2824A0F84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13731" y="861565"/>
              <a:ext cx="2102070" cy="2178067"/>
            </a:xfrm>
            <a:prstGeom prst="ellipse">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4" name="Picture 13"/>
            <p:cNvPicPr>
              <a:picLocks noChangeAspect="1"/>
            </p:cNvPicPr>
            <p:nvPr/>
          </p:nvPicPr>
          <p:blipFill rotWithShape="1">
            <a:blip r:embed="rId5" cstate="hqprint">
              <a:extLst>
                <a:ext uri="{28A0092B-C50C-407E-A947-70E740481C1C}">
                  <a14:useLocalDpi xmlns:a14="http://schemas.microsoft.com/office/drawing/2010/main" val="0"/>
                </a:ext>
              </a:extLst>
            </a:blip>
            <a:srcRect l="25155" r="10711"/>
            <a:stretch/>
          </p:blipFill>
          <p:spPr>
            <a:xfrm>
              <a:off x="8601468" y="1352419"/>
              <a:ext cx="1756759" cy="1721310"/>
            </a:xfrm>
            <a:prstGeom prst="ellipse">
              <a:avLst/>
            </a:prstGeom>
            <a:ln>
              <a:noFill/>
            </a:ln>
            <a:effectLst/>
          </p:spPr>
        </p:pic>
        <p:pic>
          <p:nvPicPr>
            <p:cNvPr id="15" name="Picture 14">
              <a:extLst>
                <a:ext uri="{FF2B5EF4-FFF2-40B4-BE49-F238E27FC236}">
                  <a16:creationId xmlns:a16="http://schemas.microsoft.com/office/drawing/2014/main" id="{FB1A7AEB-6327-4787-81A6-993096AFA80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15801" y="3230802"/>
              <a:ext cx="1713758" cy="1713758"/>
            </a:xfrm>
            <a:prstGeom prst="rect">
              <a:avLst/>
            </a:prstGeom>
          </p:spPr>
        </p:pic>
        <p:pic>
          <p:nvPicPr>
            <p:cNvPr id="18" name="Picture 17">
              <a:extLst>
                <a:ext uri="{FF2B5EF4-FFF2-40B4-BE49-F238E27FC236}">
                  <a16:creationId xmlns:a16="http://schemas.microsoft.com/office/drawing/2014/main" id="{864DA0F7-D711-4517-9A48-665F718BC192}"/>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5732807" y="3913134"/>
              <a:ext cx="1150405" cy="1231898"/>
            </a:xfrm>
            <a:prstGeom prst="rect">
              <a:avLst/>
            </a:prstGeom>
          </p:spPr>
        </p:pic>
        <p:sp>
          <p:nvSpPr>
            <p:cNvPr id="19" name="TextBox 18"/>
            <p:cNvSpPr txBox="1"/>
            <p:nvPr/>
          </p:nvSpPr>
          <p:spPr>
            <a:xfrm>
              <a:off x="224860" y="6329374"/>
              <a:ext cx="8468436" cy="307777"/>
            </a:xfrm>
            <a:prstGeom prst="rect">
              <a:avLst/>
            </a:prstGeom>
            <a:noFill/>
          </p:spPr>
          <p:txBody>
            <a:bodyPr wrap="square" lIns="91440" tIns="45720" rIns="91440" bIns="45720" rtlCol="0" anchor="ctr"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Helvetica Neue"/>
                  <a:ea typeface="Helvetica Neue" charset="0"/>
                  <a:cs typeface="Helvetica Neue" charset="0"/>
                </a:rPr>
                <a:t>Chris Hill | TALOS/FACET-TP Project Manager |   9.18.2023</a:t>
              </a:r>
            </a:p>
          </p:txBody>
        </p:sp>
        <p:pic>
          <p:nvPicPr>
            <p:cNvPr id="12" name="Picture 11" descr="A picture containing wall, indoor, several&#10;&#10;Description automatically generated">
              <a:extLst>
                <a:ext uri="{FF2B5EF4-FFF2-40B4-BE49-F238E27FC236}">
                  <a16:creationId xmlns:a16="http://schemas.microsoft.com/office/drawing/2014/main" id="{1C854455-5537-4BCD-8CA8-6F63FA3D09BE}"/>
                </a:ext>
              </a:extLst>
            </p:cNvPr>
            <p:cNvPicPr>
              <a:picLocks noChangeAspect="1"/>
            </p:cNvPicPr>
            <p:nvPr/>
          </p:nvPicPr>
          <p:blipFill rotWithShape="1">
            <a:blip r:embed="rId8">
              <a:extLst>
                <a:ext uri="{28A0092B-C50C-407E-A947-70E740481C1C}">
                  <a14:useLocalDpi xmlns:a14="http://schemas.microsoft.com/office/drawing/2010/main" val="0"/>
                </a:ext>
              </a:extLst>
            </a:blip>
            <a:srcRect l="4269" r="9347" b="2"/>
            <a:stretch/>
          </p:blipFill>
          <p:spPr>
            <a:xfrm>
              <a:off x="2648391" y="837339"/>
              <a:ext cx="1353336" cy="1311935"/>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3" name="Picture 22" descr="Graphical user interface&#10;&#10;Description automatically generated">
              <a:extLst>
                <a:ext uri="{FF2B5EF4-FFF2-40B4-BE49-F238E27FC236}">
                  <a16:creationId xmlns:a16="http://schemas.microsoft.com/office/drawing/2014/main" id="{A6EF66D4-35ED-445E-A77E-713EC6A23EB7}"/>
                </a:ext>
              </a:extLst>
            </p:cNvPr>
            <p:cNvPicPr>
              <a:picLocks noChangeAspect="1"/>
            </p:cNvPicPr>
            <p:nvPr/>
          </p:nvPicPr>
          <p:blipFill rotWithShape="1">
            <a:blip r:embed="rId9"/>
            <a:srcRect l="1932" t="1392" r="76301" b="59264"/>
            <a:stretch/>
          </p:blipFill>
          <p:spPr>
            <a:xfrm>
              <a:off x="3480371" y="2801080"/>
              <a:ext cx="1420453" cy="1444241"/>
            </a:xfrm>
            <a:custGeom>
              <a:avLst/>
              <a:gdLst>
                <a:gd name="connsiteX0" fmla="*/ 676668 w 1353336"/>
                <a:gd name="connsiteY0" fmla="*/ 0 h 1376000"/>
                <a:gd name="connsiteX1" fmla="*/ 1353336 w 1353336"/>
                <a:gd name="connsiteY1" fmla="*/ 688000 h 1376000"/>
                <a:gd name="connsiteX2" fmla="*/ 676668 w 1353336"/>
                <a:gd name="connsiteY2" fmla="*/ 1376000 h 1376000"/>
                <a:gd name="connsiteX3" fmla="*/ 0 w 1353336"/>
                <a:gd name="connsiteY3" fmla="*/ 688000 h 1376000"/>
                <a:gd name="connsiteX4" fmla="*/ 676668 w 1353336"/>
                <a:gd name="connsiteY4" fmla="*/ 0 h 137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3336" h="1376000">
                  <a:moveTo>
                    <a:pt x="676668" y="0"/>
                  </a:moveTo>
                  <a:cubicBezTo>
                    <a:pt x="1050381" y="0"/>
                    <a:pt x="1353336" y="308028"/>
                    <a:pt x="1353336" y="688000"/>
                  </a:cubicBezTo>
                  <a:cubicBezTo>
                    <a:pt x="1353336" y="1067972"/>
                    <a:pt x="1050381" y="1376000"/>
                    <a:pt x="676668" y="1376000"/>
                  </a:cubicBezTo>
                  <a:cubicBezTo>
                    <a:pt x="302955" y="1376000"/>
                    <a:pt x="0" y="1067972"/>
                    <a:pt x="0" y="688000"/>
                  </a:cubicBezTo>
                  <a:cubicBezTo>
                    <a:pt x="0" y="308028"/>
                    <a:pt x="302955" y="0"/>
                    <a:pt x="676668" y="0"/>
                  </a:cubicBezTo>
                  <a:close/>
                </a:path>
              </a:pathLst>
            </a:custGeom>
          </p:spPr>
        </p:pic>
        <p:pic>
          <p:nvPicPr>
            <p:cNvPr id="24" name="Picture 23" descr="A picture containing text&#10;&#10;Description automatically generated">
              <a:extLst>
                <a:ext uri="{FF2B5EF4-FFF2-40B4-BE49-F238E27FC236}">
                  <a16:creationId xmlns:a16="http://schemas.microsoft.com/office/drawing/2014/main" id="{CD1ADF99-BF0F-4E71-B0D1-CB1DEC165A6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 y="5495034"/>
              <a:ext cx="3662866" cy="788925"/>
            </a:xfrm>
            <a:prstGeom prst="rect">
              <a:avLst/>
            </a:prstGeom>
          </p:spPr>
        </p:pic>
        <p:pic>
          <p:nvPicPr>
            <p:cNvPr id="28" name="Picture 2" descr="Image result for nasa meatball">
              <a:extLst>
                <a:ext uri="{FF2B5EF4-FFF2-40B4-BE49-F238E27FC236}">
                  <a16:creationId xmlns:a16="http://schemas.microsoft.com/office/drawing/2014/main" id="{165EFEEC-A2C4-4A38-8D8A-6CE5E1BCB79D}"/>
                </a:ext>
              </a:extLst>
            </p:cNvPr>
            <p:cNvPicPr>
              <a:picLocks noChangeAspect="1" noChangeArrowheads="1"/>
            </p:cNvPicPr>
            <p:nvPr/>
          </p:nvPicPr>
          <p:blipFill>
            <a:blip r:embed="rId11" cstate="print">
              <a:extLst>
                <a:ext uri="{BEBA8EAE-BF5A-486C-A8C5-ECC9F3942E4B}">
                  <a14:imgProps xmlns:a14="http://schemas.microsoft.com/office/drawing/2010/main">
                    <a14:imgLayer r:embed="rId12">
                      <a14:imgEffect>
                        <a14:backgroundRemoval t="0" b="99000" l="10063" r="91625"/>
                      </a14:imgEffect>
                    </a14:imgLayer>
                  </a14:imgProps>
                </a:ext>
                <a:ext uri="{28A0092B-C50C-407E-A947-70E740481C1C}">
                  <a14:useLocalDpi xmlns:a14="http://schemas.microsoft.com/office/drawing/2010/main" val="0"/>
                </a:ext>
              </a:extLst>
            </a:blip>
            <a:srcRect/>
            <a:stretch>
              <a:fillRect/>
            </a:stretch>
          </p:blipFill>
          <p:spPr bwMode="auto">
            <a:xfrm>
              <a:off x="10666497" y="236326"/>
              <a:ext cx="1686208" cy="826937"/>
            </a:xfrm>
            <a:prstGeom prst="rect">
              <a:avLst/>
            </a:prstGeom>
            <a:noFill/>
            <a:extLst>
              <a:ext uri="{909E8E84-426E-40DD-AFC4-6F175D3DCCD1}">
                <a14:hiddenFill xmlns:a14="http://schemas.microsoft.com/office/drawing/2010/main">
                  <a:solidFill>
                    <a:srgbClr val="FFFFFF"/>
                  </a:solidFill>
                </a14:hiddenFill>
              </a:ext>
            </a:extLst>
          </p:spPr>
        </p:pic>
      </p:grpSp>
      <p:sp>
        <p:nvSpPr>
          <p:cNvPr id="4" name="TextBox 3">
            <a:extLst>
              <a:ext uri="{FF2B5EF4-FFF2-40B4-BE49-F238E27FC236}">
                <a16:creationId xmlns:a16="http://schemas.microsoft.com/office/drawing/2014/main" id="{90E9ABEF-54CD-863E-935E-BAD4077751B6}"/>
              </a:ext>
            </a:extLst>
          </p:cNvPr>
          <p:cNvSpPr txBox="1"/>
          <p:nvPr/>
        </p:nvSpPr>
        <p:spPr>
          <a:xfrm>
            <a:off x="3788836" y="5655735"/>
            <a:ext cx="529167" cy="478367"/>
          </a:xfrm>
          <a:prstGeom prst="rect">
            <a:avLst/>
          </a:prstGeom>
          <a:noFill/>
        </p:spPr>
        <p:txBody>
          <a:bodyPr wrap="square" rtlCol="0">
            <a:spAutoFit/>
          </a:bodyPr>
          <a:lstStyle/>
          <a:p>
            <a:r>
              <a:rPr lang="en-US" sz="2400" b="1" dirty="0">
                <a:solidFill>
                  <a:schemeClr val="bg1"/>
                </a:solidFill>
              </a:rPr>
              <a:t>@</a:t>
            </a:r>
          </a:p>
        </p:txBody>
      </p:sp>
    </p:spTree>
    <p:extLst>
      <p:ext uri="{BB962C8B-B14F-4D97-AF65-F5344CB8AC3E}">
        <p14:creationId xmlns:p14="http://schemas.microsoft.com/office/powerpoint/2010/main" val="3036499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073" y="29503"/>
            <a:ext cx="9689400" cy="1066800"/>
          </a:xfrm>
        </p:spPr>
        <p:txBody>
          <a:bodyPr/>
          <a:lstStyle/>
          <a:p>
            <a:pPr algn="l"/>
            <a:r>
              <a:rPr lang="en-US" sz="5800" dirty="0">
                <a:latin typeface="Times New Roman" panose="02020603050405020304" pitchFamily="18" charset="0"/>
                <a:cs typeface="Times New Roman" panose="02020603050405020304" pitchFamily="18" charset="0"/>
              </a:rPr>
              <a:t>The why &amp; what about</a:t>
            </a:r>
          </a:p>
        </p:txBody>
      </p:sp>
      <p:pic>
        <p:nvPicPr>
          <p:cNvPr id="5" name="Picture 4"/>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D13D49-2B6F-174C-9E1E-1013A06E5C50}" type="slidenum">
              <a:rPr kumimoji="0" lang="uk-UA" sz="800" b="0" i="0" u="none" strike="noStrike" kern="1200" cap="none" spc="0" normalizeH="0" baseline="0" noProof="0" smtClean="0">
                <a:ln>
                  <a:noFill/>
                </a:ln>
                <a:solidFill>
                  <a:prstClr val="black"/>
                </a:solidFill>
                <a:effectLst/>
                <a:uLnTx/>
                <a:uFillTx/>
                <a:latin typeface="Arial"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uk-UA" sz="800" b="0" i="0" u="none" strike="noStrike" kern="1200" cap="none" spc="0" normalizeH="0" baseline="0" noProof="0">
              <a:ln>
                <a:noFill/>
              </a:ln>
              <a:solidFill>
                <a:prstClr val="black"/>
              </a:solidFill>
              <a:effectLst/>
              <a:uLnTx/>
              <a:uFillTx/>
              <a:latin typeface="Arial" charset="0"/>
              <a:cs typeface="+mn-cs"/>
            </a:endParaRPr>
          </a:p>
        </p:txBody>
      </p:sp>
      <p:pic>
        <p:nvPicPr>
          <p:cNvPr id="4" name="TALOS Animation _ v9_NewMusic">
            <a:hlinkClick r:id="" action="ppaction://media"/>
            <a:extLst>
              <a:ext uri="{FF2B5EF4-FFF2-40B4-BE49-F238E27FC236}">
                <a16:creationId xmlns:a16="http://schemas.microsoft.com/office/drawing/2014/main" id="{96027871-D536-414A-82AF-0CD7F3BA113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02226" y="1180383"/>
            <a:ext cx="11479866" cy="5590973"/>
          </a:xfrm>
          <a:prstGeom prst="rect">
            <a:avLst/>
          </a:prstGeom>
        </p:spPr>
      </p:pic>
      <p:pic>
        <p:nvPicPr>
          <p:cNvPr id="7" name="Picture 6"/>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7032170" y="169277"/>
            <a:ext cx="3676819" cy="787252"/>
          </a:xfrm>
          <a:prstGeom prst="rect">
            <a:avLst/>
          </a:prstGeom>
        </p:spPr>
      </p:pic>
    </p:spTree>
    <p:extLst>
      <p:ext uri="{BB962C8B-B14F-4D97-AF65-F5344CB8AC3E}">
        <p14:creationId xmlns:p14="http://schemas.microsoft.com/office/powerpoint/2010/main" val="1264483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7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4">
            <a:extLst>
              <a:ext uri="{FF2B5EF4-FFF2-40B4-BE49-F238E27FC236}">
                <a16:creationId xmlns:a16="http://schemas.microsoft.com/office/drawing/2014/main" id="{4FF8D9E9-5076-4751-A88D-DA812394131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539" t="33072" r="23376" b="35493"/>
          <a:stretch/>
        </p:blipFill>
        <p:spPr bwMode="auto">
          <a:xfrm rot="21247080">
            <a:off x="5699015" y="2476181"/>
            <a:ext cx="6343111" cy="2790793"/>
          </a:xfrm>
          <a:prstGeom prst="rect">
            <a:avLst/>
          </a:prstGeom>
          <a:noFill/>
          <a:extLst>
            <a:ext uri="{909E8E84-426E-40DD-AFC4-6F175D3DCCD1}">
              <a14:hiddenFill xmlns:a14="http://schemas.microsoft.com/office/drawing/2010/main">
                <a:solidFill>
                  <a:srgbClr val="FFFFFF"/>
                </a:solidFill>
              </a14:hiddenFill>
            </a:ext>
          </a:extLst>
        </p:spPr>
      </p:pic>
      <p:sp>
        <p:nvSpPr>
          <p:cNvPr id="42" name="Freeform: Shape 41">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close-up of a fire hydrant&#10;&#10;Description automatically generated with medium confidence">
            <a:extLst>
              <a:ext uri="{FF2B5EF4-FFF2-40B4-BE49-F238E27FC236}">
                <a16:creationId xmlns:a16="http://schemas.microsoft.com/office/drawing/2014/main" id="{A99CC283-05DD-4882-AAED-9427614F3D0E}"/>
              </a:ext>
            </a:extLst>
          </p:cNvPr>
          <p:cNvPicPr>
            <a:picLocks noChangeAspect="1"/>
          </p:cNvPicPr>
          <p:nvPr/>
        </p:nvPicPr>
        <p:blipFill rotWithShape="1">
          <a:blip r:embed="rId4">
            <a:extLst>
              <a:ext uri="{28A0092B-C50C-407E-A947-70E740481C1C}">
                <a14:useLocalDpi xmlns:a14="http://schemas.microsoft.com/office/drawing/2010/main" val="0"/>
              </a:ext>
            </a:extLst>
          </a:blip>
          <a:srcRect r="45336"/>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effectLst/>
        </p:spPr>
      </p:pic>
      <p:sp>
        <p:nvSpPr>
          <p:cNvPr id="9" name="Title 1">
            <a:extLst>
              <a:ext uri="{FF2B5EF4-FFF2-40B4-BE49-F238E27FC236}">
                <a16:creationId xmlns:a16="http://schemas.microsoft.com/office/drawing/2014/main" id="{AAD38082-D888-46DC-8EE3-2676F4F912FA}"/>
              </a:ext>
            </a:extLst>
          </p:cNvPr>
          <p:cNvSpPr txBox="1">
            <a:spLocks/>
          </p:cNvSpPr>
          <p:nvPr/>
        </p:nvSpPr>
        <p:spPr>
          <a:xfrm>
            <a:off x="5934253" y="281942"/>
            <a:ext cx="6257442" cy="1833997"/>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just" defTabSz="914400" rtl="0" eaLnBrk="1" fontAlgn="auto" latinLnBrk="0" hangingPunct="1">
              <a:lnSpc>
                <a:spcPct val="90000"/>
              </a:lnSpc>
              <a:spcBef>
                <a:spcPct val="0"/>
              </a:spcBef>
              <a:spcAft>
                <a:spcPts val="60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j-ea"/>
                <a:cs typeface="+mj-cs"/>
              </a:rPr>
              <a:t>                   </a:t>
            </a:r>
            <a:r>
              <a:rPr kumimoji="0" lang="en-US" sz="2000" b="1" i="0" u="none" strike="noStrike" kern="1200" cap="none" spc="0" normalizeH="0" baseline="0" noProof="0" dirty="0">
                <a:ln>
                  <a:noFill/>
                </a:ln>
                <a:solidFill>
                  <a:prstClr val="white"/>
                </a:solidFill>
                <a:effectLst/>
                <a:uLnTx/>
                <a:uFillTx/>
                <a:latin typeface="Calibri" panose="020F0502020204030204"/>
                <a:ea typeface="+mj-ea"/>
                <a:cs typeface="+mj-cs"/>
              </a:rPr>
              <a:t>is a technology development thruster project to answer the agency’s need for domestic high-performance thrusters for spacecraft main propulsion and attitude control. This thruster technology will enable the deep space missions envisioned for exploring the secrets of the universe for the benefit of all. </a:t>
            </a:r>
          </a:p>
        </p:txBody>
      </p:sp>
      <p:pic>
        <p:nvPicPr>
          <p:cNvPr id="11" name="Picture 10">
            <a:extLst>
              <a:ext uri="{FF2B5EF4-FFF2-40B4-BE49-F238E27FC236}">
                <a16:creationId xmlns:a16="http://schemas.microsoft.com/office/drawing/2014/main" id="{A00679FD-DEC6-44E0-BF7C-6A5019453893}"/>
              </a:ext>
            </a:extLst>
          </p:cNvPr>
          <p:cNvPicPr>
            <a:picLocks noChangeAspect="1"/>
          </p:cNvPicPr>
          <p:nvPr/>
        </p:nvPicPr>
        <p:blipFill>
          <a:blip r:embed="rId5"/>
          <a:stretch>
            <a:fillRect/>
          </a:stretch>
        </p:blipFill>
        <p:spPr>
          <a:xfrm>
            <a:off x="4882805" y="264571"/>
            <a:ext cx="2108279" cy="450487"/>
          </a:xfrm>
          <a:prstGeom prst="rect">
            <a:avLst/>
          </a:prstGeom>
        </p:spPr>
      </p:pic>
      <p:pic>
        <p:nvPicPr>
          <p:cNvPr id="16" name="Picture 2" descr="Color image of icy Enceladus.">
            <a:extLst>
              <a:ext uri="{FF2B5EF4-FFF2-40B4-BE49-F238E27FC236}">
                <a16:creationId xmlns:a16="http://schemas.microsoft.com/office/drawing/2014/main" id="{CA0820A0-3D2C-4C7D-AB30-C31C9438A04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52857" y="5138212"/>
            <a:ext cx="2889718" cy="16856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D791F05-1C38-4FF2-8790-E7C999FECF32}"/>
              </a:ext>
            </a:extLst>
          </p:cNvPr>
          <p:cNvSpPr txBox="1"/>
          <p:nvPr/>
        </p:nvSpPr>
        <p:spPr>
          <a:xfrm>
            <a:off x="5612928" y="6502386"/>
            <a:ext cx="3650274"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Calibri" panose="020F0502020204030204"/>
                <a:ea typeface="+mn-ea"/>
                <a:cs typeface="+mn-cs"/>
              </a:rPr>
              <a:t>*Saturn and Enceladus not to scale*</a:t>
            </a:r>
          </a:p>
        </p:txBody>
      </p:sp>
      <p:sp>
        <p:nvSpPr>
          <p:cNvPr id="3" name="TextBox 2">
            <a:extLst>
              <a:ext uri="{FF2B5EF4-FFF2-40B4-BE49-F238E27FC236}">
                <a16:creationId xmlns:a16="http://schemas.microsoft.com/office/drawing/2014/main" id="{5A02CFC5-B15F-4E20-06BD-9870676D4579}"/>
              </a:ext>
            </a:extLst>
          </p:cNvPr>
          <p:cNvSpPr txBox="1"/>
          <p:nvPr/>
        </p:nvSpPr>
        <p:spPr>
          <a:xfrm>
            <a:off x="250109" y="6618946"/>
            <a:ext cx="4195521" cy="215444"/>
          </a:xfrm>
          <a:prstGeom prst="rect">
            <a:avLst/>
          </a:prstGeom>
          <a:noFill/>
        </p:spPr>
        <p:txBody>
          <a:bodyPr wrap="square" rtlCol="0">
            <a:spAutoFit/>
          </a:bodyPr>
          <a:lstStyle/>
          <a:p>
            <a:r>
              <a:rPr lang="en-US" sz="800" dirty="0"/>
              <a:t>TALOS thruster and hot fire images courtesy of Frontier Aerospace Corporation</a:t>
            </a:r>
          </a:p>
        </p:txBody>
      </p:sp>
    </p:spTree>
    <p:extLst>
      <p:ext uri="{BB962C8B-B14F-4D97-AF65-F5344CB8AC3E}">
        <p14:creationId xmlns:p14="http://schemas.microsoft.com/office/powerpoint/2010/main" val="63688173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2" descr="Astrobotic concept for a commercial lunar lander.">
            <a:extLst>
              <a:ext uri="{FF2B5EF4-FFF2-40B4-BE49-F238E27FC236}">
                <a16:creationId xmlns:a16="http://schemas.microsoft.com/office/drawing/2014/main" id="{7803C724-194F-4D22-9EDC-E57179675F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274" r="1597" b="-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2ECBF06F-61D8-4CFC-9DE1-A1967ADC207D}"/>
              </a:ext>
            </a:extLst>
          </p:cNvPr>
          <p:cNvSpPr/>
          <p:nvPr/>
        </p:nvSpPr>
        <p:spPr>
          <a:xfrm>
            <a:off x="0" y="-1282"/>
            <a:ext cx="12192000" cy="6858000"/>
          </a:xfrm>
          <a:prstGeom prst="rect">
            <a:avLst/>
          </a:prstGeom>
          <a:solidFill>
            <a:schemeClr val="bg1">
              <a:lumMod val="50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Table 4">
            <a:extLst>
              <a:ext uri="{FF2B5EF4-FFF2-40B4-BE49-F238E27FC236}">
                <a16:creationId xmlns:a16="http://schemas.microsoft.com/office/drawing/2014/main" id="{10A7A583-B131-488F-814B-4F417515222E}"/>
              </a:ext>
            </a:extLst>
          </p:cNvPr>
          <p:cNvGraphicFramePr>
            <a:graphicFrameLocks noGrp="1"/>
          </p:cNvGraphicFramePr>
          <p:nvPr>
            <p:extLst>
              <p:ext uri="{D42A27DB-BD31-4B8C-83A1-F6EECF244321}">
                <p14:modId xmlns:p14="http://schemas.microsoft.com/office/powerpoint/2010/main" val="162674189"/>
              </p:ext>
            </p:extLst>
          </p:nvPr>
        </p:nvGraphicFramePr>
        <p:xfrm>
          <a:off x="1472688" y="2593639"/>
          <a:ext cx="9227668" cy="2066555"/>
        </p:xfrm>
        <a:graphic>
          <a:graphicData uri="http://schemas.openxmlformats.org/drawingml/2006/table">
            <a:tbl>
              <a:tblPr/>
              <a:tblGrid>
                <a:gridCol w="868680">
                  <a:extLst>
                    <a:ext uri="{9D8B030D-6E8A-4147-A177-3AD203B41FA5}">
                      <a16:colId xmlns:a16="http://schemas.microsoft.com/office/drawing/2014/main" val="20000"/>
                    </a:ext>
                  </a:extLst>
                </a:gridCol>
                <a:gridCol w="8358988">
                  <a:extLst>
                    <a:ext uri="{9D8B030D-6E8A-4147-A177-3AD203B41FA5}">
                      <a16:colId xmlns:a16="http://schemas.microsoft.com/office/drawing/2014/main" val="20001"/>
                    </a:ext>
                  </a:extLst>
                </a:gridCol>
              </a:tblGrid>
              <a:tr h="329195">
                <a:tc gridSpan="2">
                  <a:txBody>
                    <a:bodyPr/>
                    <a:lstStyle/>
                    <a:p>
                      <a:pPr marL="0" marR="0" lvl="0" indent="0" algn="ctr" defTabSz="457200" rtl="0" eaLnBrk="1" fontAlgn="b" latinLnBrk="0" hangingPunct="1">
                        <a:lnSpc>
                          <a:spcPct val="100000"/>
                        </a:lnSpc>
                        <a:spcBef>
                          <a:spcPts val="0"/>
                        </a:spcBef>
                        <a:spcAft>
                          <a:spcPts val="0"/>
                        </a:spcAft>
                        <a:buClrTx/>
                        <a:buSzTx/>
                        <a:buFontTx/>
                        <a:buNone/>
                        <a:tabLst/>
                        <a:defRPr/>
                      </a:pPr>
                      <a:r>
                        <a:rPr lang="en-US" sz="2000" b="1" i="0" u="none" strike="noStrike" dirty="0">
                          <a:solidFill>
                            <a:schemeClr val="bg1"/>
                          </a:solidFill>
                          <a:effectLst/>
                          <a:latin typeface="+mn-lt"/>
                          <a:cs typeface="Arial" panose="020B0604020202020204" pitchFamily="34" charset="0"/>
                        </a:rPr>
                        <a:t>Technology Goals</a:t>
                      </a:r>
                    </a:p>
                  </a:txBody>
                  <a:tcPr marL="9525" marR="9525" marT="9525"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rgbClr val="000000"/>
                    </a:solidFill>
                  </a:tcPr>
                </a:tc>
                <a:tc hMerge="1">
                  <a:txBody>
                    <a:bodyPr/>
                    <a:lstStyle/>
                    <a:p>
                      <a:endParaRPr lang="en-US"/>
                    </a:p>
                  </a:txBody>
                  <a:tcPr/>
                </a:tc>
                <a:extLst>
                  <a:ext uri="{0D108BD9-81ED-4DB2-BD59-A6C34878D82A}">
                    <a16:rowId xmlns:a16="http://schemas.microsoft.com/office/drawing/2014/main" val="10000"/>
                  </a:ext>
                </a:extLst>
              </a:tr>
              <a:tr h="545653">
                <a:tc>
                  <a:txBody>
                    <a:bodyPr/>
                    <a:lstStyle/>
                    <a:p>
                      <a:pPr marL="0" indent="0" algn="l" defTabSz="731520" rtl="0" eaLnBrk="1" fontAlgn="b" latinLnBrk="0" hangingPunct="1">
                        <a:buFont typeface="Arial" panose="020B0604020202020204" pitchFamily="34" charset="0"/>
                        <a:buNone/>
                      </a:pPr>
                      <a:r>
                        <a:rPr lang="en-US" sz="1600" b="1" i="0" u="none" strike="noStrike" kern="1200" dirty="0">
                          <a:solidFill>
                            <a:srgbClr val="000000"/>
                          </a:solidFill>
                          <a:effectLst/>
                          <a:latin typeface="+mn-lt"/>
                          <a:ea typeface="+mn-ea"/>
                          <a:cs typeface="Times New Roman" panose="02020603050405020304" pitchFamily="18" charset="0"/>
                        </a:rPr>
                        <a:t>Goal #1</a:t>
                      </a:r>
                    </a:p>
                  </a:txBody>
                  <a:tcPr anchor="ctr">
                    <a:lnL w="38100" cap="flat" cmpd="sng" algn="ctr">
                      <a:solidFill>
                        <a:schemeClr val="tx1"/>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chemeClr val="bg1">
                        <a:alpha val="61000"/>
                      </a:schemeClr>
                    </a:solidFill>
                  </a:tcPr>
                </a:tc>
                <a:tc>
                  <a:txBody>
                    <a:bodyPr/>
                    <a:lstStyle/>
                    <a:p>
                      <a:pPr marL="0" marR="0" lvl="0" indent="0" algn="l" defTabSz="731520" rtl="0" eaLnBrk="1" fontAlgn="b" latinLnBrk="0" hangingPunct="1">
                        <a:lnSpc>
                          <a:spcPct val="100000"/>
                        </a:lnSpc>
                        <a:spcBef>
                          <a:spcPts val="0"/>
                        </a:spcBef>
                        <a:spcAft>
                          <a:spcPts val="0"/>
                        </a:spcAft>
                        <a:buClrTx/>
                        <a:buSzTx/>
                        <a:buFont typeface="Arial" panose="020B0604020202020204" pitchFamily="34" charset="0"/>
                        <a:buNone/>
                        <a:tabLst/>
                        <a:defRPr/>
                      </a:pPr>
                      <a:r>
                        <a:rPr lang="en-US" sz="1600" b="0" i="0" u="none" strike="noStrike" kern="1200" baseline="0" dirty="0">
                          <a:solidFill>
                            <a:srgbClr val="000000"/>
                          </a:solidFill>
                          <a:effectLst/>
                          <a:latin typeface="+mn-lt"/>
                          <a:ea typeface="+mn-ea"/>
                          <a:cs typeface="Times New Roman" panose="02020603050405020304" pitchFamily="18" charset="0"/>
                        </a:rPr>
                        <a:t>Provide a pulse-mode operated, bipropellant (MON-25/MMH) thruster to the domestic aerospace market with a Technology Readiness Level (TRL) of 6.</a:t>
                      </a:r>
                      <a:endParaRPr lang="en-US" sz="1600" b="0" i="0" u="none" strike="noStrike" kern="1200" dirty="0">
                        <a:solidFill>
                          <a:srgbClr val="FF0000"/>
                        </a:solidFill>
                        <a:effectLst/>
                        <a:latin typeface="+mn-lt"/>
                        <a:ea typeface="+mn-ea"/>
                        <a:cs typeface="Times New Roman" panose="02020603050405020304" pitchFamily="18" charset="0"/>
                      </a:endParaRPr>
                    </a:p>
                  </a:txBody>
                  <a:tcPr anchor="ctr">
                    <a:lnL w="12700" cap="flat" cmpd="sng" algn="ctr">
                      <a:solidFill>
                        <a:schemeClr val="bg1">
                          <a:lumMod val="50000"/>
                        </a:schemeClr>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chemeClr val="bg1">
                        <a:alpha val="61000"/>
                      </a:schemeClr>
                    </a:solidFill>
                  </a:tcPr>
                </a:tc>
                <a:extLst>
                  <a:ext uri="{0D108BD9-81ED-4DB2-BD59-A6C34878D82A}">
                    <a16:rowId xmlns:a16="http://schemas.microsoft.com/office/drawing/2014/main" val="10002"/>
                  </a:ext>
                </a:extLst>
              </a:tr>
              <a:tr h="545653">
                <a:tc>
                  <a:txBody>
                    <a:bodyPr/>
                    <a:lstStyle/>
                    <a:p>
                      <a:pPr marL="0" indent="0" algn="l" defTabSz="731520" rtl="0" eaLnBrk="1" fontAlgn="b" latinLnBrk="0" hangingPunct="1">
                        <a:buFont typeface="Arial" panose="020B0604020202020204" pitchFamily="34" charset="0"/>
                        <a:buNone/>
                      </a:pPr>
                      <a:r>
                        <a:rPr lang="en-US" sz="1600" b="1" i="0" u="none" strike="noStrike" kern="1200" dirty="0">
                          <a:solidFill>
                            <a:srgbClr val="000000"/>
                          </a:solidFill>
                          <a:effectLst/>
                          <a:latin typeface="+mn-lt"/>
                          <a:ea typeface="+mn-ea"/>
                          <a:cs typeface="Times New Roman" panose="02020603050405020304" pitchFamily="18" charset="0"/>
                        </a:rPr>
                        <a:t>Goal #2</a:t>
                      </a:r>
                    </a:p>
                  </a:txBody>
                  <a:tcPr anchor="ctr">
                    <a:lnL w="38100" cap="flat" cmpd="sng" algn="ctr">
                      <a:solidFill>
                        <a:schemeClr val="tx1"/>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chemeClr val="bg1">
                        <a:alpha val="61000"/>
                      </a:schemeClr>
                    </a:solidFill>
                  </a:tcPr>
                </a:tc>
                <a:tc>
                  <a:txBody>
                    <a:bodyPr/>
                    <a:lstStyle/>
                    <a:p>
                      <a:pPr marL="0" marR="0" lvl="0" indent="0" algn="l" defTabSz="731520" rtl="0" eaLnBrk="1" fontAlgn="b" latinLnBrk="0" hangingPunct="1">
                        <a:lnSpc>
                          <a:spcPct val="100000"/>
                        </a:lnSpc>
                        <a:spcBef>
                          <a:spcPts val="0"/>
                        </a:spcBef>
                        <a:spcAft>
                          <a:spcPts val="0"/>
                        </a:spcAft>
                        <a:buClrTx/>
                        <a:buSzTx/>
                        <a:buFont typeface="Arial" panose="020B0604020202020204" pitchFamily="34" charset="0"/>
                        <a:buNone/>
                        <a:tabLst/>
                        <a:defRPr/>
                      </a:pPr>
                      <a:r>
                        <a:rPr lang="en-US" sz="1600" b="0" i="0" u="none" strike="noStrike" kern="1200" dirty="0">
                          <a:solidFill>
                            <a:srgbClr val="000000"/>
                          </a:solidFill>
                          <a:effectLst/>
                          <a:latin typeface="+mn-lt"/>
                          <a:ea typeface="+mn-ea"/>
                          <a:cs typeface="Times New Roman" panose="02020603050405020304" pitchFamily="18" charset="0"/>
                        </a:rPr>
                        <a:t>Advance the use of high MON-25 propellants for low propellant temperature applications by demonstrating stable operation in a relevant environment.</a:t>
                      </a:r>
                    </a:p>
                  </a:txBody>
                  <a:tcPr anchor="ctr">
                    <a:lnL w="12700" cap="flat" cmpd="sng" algn="ctr">
                      <a:solidFill>
                        <a:schemeClr val="bg1">
                          <a:lumMod val="50000"/>
                        </a:schemeClr>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chemeClr val="bg1">
                        <a:alpha val="61000"/>
                      </a:schemeClr>
                    </a:solidFill>
                  </a:tcPr>
                </a:tc>
                <a:extLst>
                  <a:ext uri="{0D108BD9-81ED-4DB2-BD59-A6C34878D82A}">
                    <a16:rowId xmlns:a16="http://schemas.microsoft.com/office/drawing/2014/main" val="10003"/>
                  </a:ext>
                </a:extLst>
              </a:tr>
              <a:tr h="545653">
                <a:tc>
                  <a:txBody>
                    <a:bodyPr/>
                    <a:lstStyle/>
                    <a:p>
                      <a:pPr marL="0" indent="0" algn="l" defTabSz="731520" rtl="0" eaLnBrk="1" fontAlgn="b" latinLnBrk="0" hangingPunct="1">
                        <a:buFont typeface="Arial" panose="020B0604020202020204" pitchFamily="34" charset="0"/>
                        <a:buNone/>
                      </a:pPr>
                      <a:r>
                        <a:rPr lang="en-US" sz="1600" b="1" i="0" u="none" strike="noStrike" kern="1200" dirty="0">
                          <a:solidFill>
                            <a:srgbClr val="000000"/>
                          </a:solidFill>
                          <a:effectLst/>
                          <a:latin typeface="+mn-lt"/>
                          <a:ea typeface="+mn-ea"/>
                          <a:cs typeface="Times New Roman" panose="02020603050405020304" pitchFamily="18" charset="0"/>
                        </a:rPr>
                        <a:t>Goal</a:t>
                      </a:r>
                      <a:r>
                        <a:rPr lang="en-US" sz="1600" b="1" i="0" u="none" strike="noStrike" kern="1200" baseline="0" dirty="0">
                          <a:solidFill>
                            <a:srgbClr val="000000"/>
                          </a:solidFill>
                          <a:effectLst/>
                          <a:latin typeface="+mn-lt"/>
                          <a:ea typeface="+mn-ea"/>
                          <a:cs typeface="Times New Roman" panose="02020603050405020304" pitchFamily="18" charset="0"/>
                        </a:rPr>
                        <a:t> #3</a:t>
                      </a:r>
                      <a:endParaRPr lang="en-US" sz="1600" b="1" i="0" u="none" strike="noStrike" kern="1200" dirty="0">
                        <a:solidFill>
                          <a:srgbClr val="000000"/>
                        </a:solidFill>
                        <a:effectLst/>
                        <a:latin typeface="+mn-lt"/>
                        <a:ea typeface="+mn-ea"/>
                        <a:cs typeface="Times New Roman" panose="02020603050405020304" pitchFamily="18" charset="0"/>
                      </a:endParaRPr>
                    </a:p>
                  </a:txBody>
                  <a:tcPr anchor="ctr">
                    <a:lnL w="38100" cap="flat" cmpd="sng" algn="ctr">
                      <a:solidFill>
                        <a:schemeClr val="tx1"/>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bg1">
                        <a:alpha val="61000"/>
                      </a:schemeClr>
                    </a:solidFill>
                  </a:tcPr>
                </a:tc>
                <a:tc>
                  <a:txBody>
                    <a:bodyPr/>
                    <a:lstStyle/>
                    <a:p>
                      <a:pPr marL="0" marR="0" lvl="0" indent="0" algn="l" defTabSz="731520" rtl="0" eaLnBrk="1" fontAlgn="b" latinLnBrk="0" hangingPunct="1">
                        <a:lnSpc>
                          <a:spcPct val="100000"/>
                        </a:lnSpc>
                        <a:spcBef>
                          <a:spcPts val="0"/>
                        </a:spcBef>
                        <a:spcAft>
                          <a:spcPts val="0"/>
                        </a:spcAft>
                        <a:buClrTx/>
                        <a:buSzTx/>
                        <a:buFont typeface="Arial" panose="020B0604020202020204" pitchFamily="34" charset="0"/>
                        <a:buNone/>
                        <a:tabLst/>
                        <a:defRPr/>
                      </a:pPr>
                      <a:r>
                        <a:rPr lang="en-US" sz="1600" b="0" i="0" u="none" strike="noStrike" kern="1200" dirty="0">
                          <a:solidFill>
                            <a:srgbClr val="000000"/>
                          </a:solidFill>
                          <a:effectLst/>
                          <a:latin typeface="+mn-lt"/>
                          <a:ea typeface="+mn-ea"/>
                          <a:cs typeface="Times New Roman" panose="02020603050405020304" pitchFamily="18" charset="0"/>
                        </a:rPr>
                        <a:t>Develop propulsion that will be infused into near-term NASA lunar missions and extensible to future NASA missions into deep space.</a:t>
                      </a:r>
                    </a:p>
                  </a:txBody>
                  <a:tcPr anchor="ctr">
                    <a:lnL w="12700" cap="flat" cmpd="sng" algn="ctr">
                      <a:solidFill>
                        <a:schemeClr val="bg1">
                          <a:lumMod val="50000"/>
                        </a:schemeClr>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bg1">
                        <a:alpha val="60000"/>
                      </a:schemeClr>
                    </a:solidFill>
                  </a:tcPr>
                </a:tc>
                <a:extLst>
                  <a:ext uri="{0D108BD9-81ED-4DB2-BD59-A6C34878D82A}">
                    <a16:rowId xmlns:a16="http://schemas.microsoft.com/office/drawing/2014/main" val="1068695337"/>
                  </a:ext>
                </a:extLst>
              </a:tr>
            </a:tbl>
          </a:graphicData>
        </a:graphic>
      </p:graphicFrame>
      <p:graphicFrame>
        <p:nvGraphicFramePr>
          <p:cNvPr id="6" name="Table 5">
            <a:extLst>
              <a:ext uri="{FF2B5EF4-FFF2-40B4-BE49-F238E27FC236}">
                <a16:creationId xmlns:a16="http://schemas.microsoft.com/office/drawing/2014/main" id="{3ED212EE-4A43-407C-8789-F68804DFC694}"/>
              </a:ext>
            </a:extLst>
          </p:cNvPr>
          <p:cNvGraphicFramePr>
            <a:graphicFrameLocks noGrp="1"/>
          </p:cNvGraphicFramePr>
          <p:nvPr>
            <p:extLst>
              <p:ext uri="{D42A27DB-BD31-4B8C-83A1-F6EECF244321}">
                <p14:modId xmlns:p14="http://schemas.microsoft.com/office/powerpoint/2010/main" val="2930404180"/>
              </p:ext>
            </p:extLst>
          </p:nvPr>
        </p:nvGraphicFramePr>
        <p:xfrm>
          <a:off x="1472688" y="4998102"/>
          <a:ext cx="9227668" cy="1472565"/>
        </p:xfrm>
        <a:graphic>
          <a:graphicData uri="http://schemas.openxmlformats.org/drawingml/2006/table">
            <a:tbl>
              <a:tblPr/>
              <a:tblGrid>
                <a:gridCol w="1260964">
                  <a:extLst>
                    <a:ext uri="{9D8B030D-6E8A-4147-A177-3AD203B41FA5}">
                      <a16:colId xmlns:a16="http://schemas.microsoft.com/office/drawing/2014/main" val="20000"/>
                    </a:ext>
                  </a:extLst>
                </a:gridCol>
                <a:gridCol w="7966704">
                  <a:extLst>
                    <a:ext uri="{9D8B030D-6E8A-4147-A177-3AD203B41FA5}">
                      <a16:colId xmlns:a16="http://schemas.microsoft.com/office/drawing/2014/main" val="20001"/>
                    </a:ext>
                  </a:extLst>
                </a:gridCol>
              </a:tblGrid>
              <a:tr h="216367">
                <a:tc gridSpan="2">
                  <a:txBody>
                    <a:bodyPr/>
                    <a:lstStyle/>
                    <a:p>
                      <a:pPr marL="0" marR="0" lvl="0" indent="0" algn="ctr" defTabSz="457200" rtl="0" eaLnBrk="1" fontAlgn="b" latinLnBrk="0" hangingPunct="1">
                        <a:lnSpc>
                          <a:spcPct val="100000"/>
                        </a:lnSpc>
                        <a:spcBef>
                          <a:spcPts val="0"/>
                        </a:spcBef>
                        <a:spcAft>
                          <a:spcPts val="0"/>
                        </a:spcAft>
                        <a:buClrTx/>
                        <a:buSzTx/>
                        <a:buFontTx/>
                        <a:buNone/>
                        <a:tabLst/>
                        <a:defRPr/>
                      </a:pPr>
                      <a:r>
                        <a:rPr lang="en-US" sz="2000" b="1" i="0" u="none" strike="noStrike" dirty="0">
                          <a:solidFill>
                            <a:schemeClr val="bg1"/>
                          </a:solidFill>
                          <a:effectLst/>
                          <a:latin typeface="+mn-lt"/>
                          <a:cs typeface="Times New Roman" panose="02020603050405020304" pitchFamily="18" charset="0"/>
                        </a:rPr>
                        <a:t>Project Objectives </a:t>
                      </a:r>
                    </a:p>
                  </a:txBody>
                  <a:tcPr marL="9525" marR="9525" marT="9525"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rgbClr val="000000"/>
                    </a:solidFill>
                  </a:tcPr>
                </a:tc>
                <a:tc hMerge="1">
                  <a:txBody>
                    <a:bodyPr/>
                    <a:lstStyle/>
                    <a:p>
                      <a:endParaRPr lang="en-US"/>
                    </a:p>
                  </a:txBody>
                  <a:tcPr/>
                </a:tc>
                <a:extLst>
                  <a:ext uri="{0D108BD9-81ED-4DB2-BD59-A6C34878D82A}">
                    <a16:rowId xmlns:a16="http://schemas.microsoft.com/office/drawing/2014/main" val="10000"/>
                  </a:ext>
                </a:extLst>
              </a:tr>
              <a:tr h="482564">
                <a:tc>
                  <a:txBody>
                    <a:bodyPr/>
                    <a:lstStyle/>
                    <a:p>
                      <a:pPr marL="0" indent="0" algn="l" defTabSz="731520" rtl="0" eaLnBrk="1" fontAlgn="b" latinLnBrk="0" hangingPunct="1">
                        <a:buFont typeface="Arial" panose="020B0604020202020204" pitchFamily="34" charset="0"/>
                        <a:buNone/>
                      </a:pPr>
                      <a:r>
                        <a:rPr lang="en-US" sz="1600" b="1" i="0" u="none" strike="noStrike" kern="1200" dirty="0">
                          <a:solidFill>
                            <a:srgbClr val="000000"/>
                          </a:solidFill>
                          <a:effectLst/>
                          <a:latin typeface="+mn-lt"/>
                          <a:ea typeface="+mn-ea"/>
                          <a:cs typeface="Arial" panose="020B0604020202020204" pitchFamily="34" charset="0"/>
                        </a:rPr>
                        <a:t>Objective</a:t>
                      </a:r>
                      <a:r>
                        <a:rPr lang="en-US" sz="1600" b="1" i="0" u="none" strike="noStrike" kern="1200" baseline="0" dirty="0">
                          <a:solidFill>
                            <a:srgbClr val="000000"/>
                          </a:solidFill>
                          <a:effectLst/>
                          <a:latin typeface="+mn-lt"/>
                          <a:ea typeface="+mn-ea"/>
                          <a:cs typeface="Arial" panose="020B0604020202020204" pitchFamily="34" charset="0"/>
                        </a:rPr>
                        <a:t> </a:t>
                      </a:r>
                      <a:r>
                        <a:rPr lang="en-US" sz="1600" b="1" i="0" u="none" strike="noStrike" kern="1200" dirty="0">
                          <a:solidFill>
                            <a:srgbClr val="000000"/>
                          </a:solidFill>
                          <a:effectLst/>
                          <a:latin typeface="+mn-lt"/>
                          <a:ea typeface="+mn-ea"/>
                          <a:cs typeface="Arial" panose="020B0604020202020204" pitchFamily="34" charset="0"/>
                        </a:rPr>
                        <a:t>#1</a:t>
                      </a:r>
                    </a:p>
                  </a:txBody>
                  <a:tcPr anchor="ctr">
                    <a:lnL w="38100" cap="flat" cmpd="sng" algn="ctr">
                      <a:solidFill>
                        <a:schemeClr val="tx1"/>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chemeClr val="bg1">
                        <a:alpha val="60000"/>
                      </a:schemeClr>
                    </a:solidFill>
                  </a:tcPr>
                </a:tc>
                <a:tc>
                  <a:txBody>
                    <a:bodyPr/>
                    <a:lstStyle/>
                    <a:p>
                      <a:pPr marL="0" marR="0" lvl="0" indent="0" algn="l" defTabSz="731520" rtl="0" eaLnBrk="1" fontAlgn="b" latinLnBrk="0" hangingPunct="1">
                        <a:lnSpc>
                          <a:spcPct val="100000"/>
                        </a:lnSpc>
                        <a:spcBef>
                          <a:spcPts val="0"/>
                        </a:spcBef>
                        <a:spcAft>
                          <a:spcPts val="0"/>
                        </a:spcAft>
                        <a:buClrTx/>
                        <a:buSzTx/>
                        <a:buFont typeface="Arial" panose="020B0604020202020204" pitchFamily="34" charset="0"/>
                        <a:buNone/>
                        <a:tabLst/>
                        <a:defRPr/>
                      </a:pPr>
                      <a:r>
                        <a:rPr lang="en-US" sz="1600" b="0" i="0" u="none" strike="noStrike" kern="1200" dirty="0">
                          <a:solidFill>
                            <a:srgbClr val="000000"/>
                          </a:solidFill>
                          <a:effectLst/>
                          <a:latin typeface="+mn-lt"/>
                          <a:ea typeface="+mn-ea"/>
                          <a:cs typeface="Times New Roman" panose="02020603050405020304" pitchFamily="18" charset="0"/>
                        </a:rPr>
                        <a:t>Design, build, and test MON-25/MMH (150 </a:t>
                      </a:r>
                      <a:r>
                        <a:rPr lang="en-US" sz="1600" b="0" i="0" u="none" strike="noStrike" kern="1200" dirty="0" err="1">
                          <a:solidFill>
                            <a:srgbClr val="000000"/>
                          </a:solidFill>
                          <a:effectLst/>
                          <a:latin typeface="+mn-lt"/>
                          <a:ea typeface="+mn-ea"/>
                          <a:cs typeface="Times New Roman" panose="02020603050405020304" pitchFamily="18" charset="0"/>
                        </a:rPr>
                        <a:t>lbf</a:t>
                      </a:r>
                      <a:r>
                        <a:rPr lang="en-US" sz="1600" b="0" i="0" u="none" strike="noStrike" kern="1200" dirty="0">
                          <a:solidFill>
                            <a:srgbClr val="000000"/>
                          </a:solidFill>
                          <a:effectLst/>
                          <a:latin typeface="+mn-lt"/>
                          <a:ea typeface="+mn-ea"/>
                          <a:cs typeface="Times New Roman" panose="02020603050405020304" pitchFamily="18" charset="0"/>
                        </a:rPr>
                        <a:t>-class) axial thrusters suitable for lunar or in-space propulsion applications.</a:t>
                      </a:r>
                    </a:p>
                  </a:txBody>
                  <a:tcPr anchor="ctr">
                    <a:lnL w="12700" cap="flat" cmpd="sng" algn="ctr">
                      <a:solidFill>
                        <a:schemeClr val="bg1">
                          <a:lumMod val="50000"/>
                        </a:schemeClr>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chemeClr val="bg1">
                        <a:alpha val="60000"/>
                      </a:schemeClr>
                    </a:solidFill>
                  </a:tcPr>
                </a:tc>
                <a:extLst>
                  <a:ext uri="{0D108BD9-81ED-4DB2-BD59-A6C34878D82A}">
                    <a16:rowId xmlns:a16="http://schemas.microsoft.com/office/drawing/2014/main" val="10002"/>
                  </a:ext>
                </a:extLst>
              </a:tr>
              <a:tr h="482564">
                <a:tc>
                  <a:txBody>
                    <a:bodyPr/>
                    <a:lstStyle/>
                    <a:p>
                      <a:pPr marL="0" indent="0" algn="l" defTabSz="731520" rtl="0" eaLnBrk="1" fontAlgn="b" latinLnBrk="0" hangingPunct="1">
                        <a:buFont typeface="Arial" panose="020B0604020202020204" pitchFamily="34" charset="0"/>
                        <a:buNone/>
                      </a:pPr>
                      <a:r>
                        <a:rPr lang="en-US" sz="1600" b="1" i="0" u="none" strike="noStrike" kern="1200" dirty="0">
                          <a:solidFill>
                            <a:srgbClr val="000000"/>
                          </a:solidFill>
                          <a:effectLst/>
                          <a:latin typeface="+mn-lt"/>
                          <a:ea typeface="+mn-ea"/>
                          <a:cs typeface="Arial" panose="020B0604020202020204" pitchFamily="34" charset="0"/>
                        </a:rPr>
                        <a:t>Objective #2</a:t>
                      </a:r>
                    </a:p>
                  </a:txBody>
                  <a:tcPr anchor="ctr">
                    <a:lnL w="38100" cap="flat" cmpd="sng" algn="ctr">
                      <a:solidFill>
                        <a:schemeClr val="tx1"/>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bg1">
                        <a:alpha val="60000"/>
                      </a:schemeClr>
                    </a:solidFill>
                  </a:tcPr>
                </a:tc>
                <a:tc>
                  <a:txBody>
                    <a:bodyPr/>
                    <a:lstStyle/>
                    <a:p>
                      <a:pPr marL="0" marR="0" lvl="0" indent="0" algn="l" defTabSz="731520" rtl="0" eaLnBrk="1" fontAlgn="b" latinLnBrk="0" hangingPunct="1">
                        <a:lnSpc>
                          <a:spcPct val="100000"/>
                        </a:lnSpc>
                        <a:spcBef>
                          <a:spcPts val="0"/>
                        </a:spcBef>
                        <a:spcAft>
                          <a:spcPts val="0"/>
                        </a:spcAft>
                        <a:buClrTx/>
                        <a:buSzTx/>
                        <a:buFont typeface="Arial" panose="020B0604020202020204" pitchFamily="34" charset="0"/>
                        <a:buNone/>
                        <a:tabLst/>
                        <a:defRPr/>
                      </a:pPr>
                      <a:r>
                        <a:rPr lang="en-US" sz="1600" kern="1200" dirty="0">
                          <a:solidFill>
                            <a:schemeClr val="tx1"/>
                          </a:solidFill>
                          <a:effectLst/>
                          <a:latin typeface="+mn-lt"/>
                          <a:ea typeface="+mn-ea"/>
                          <a:cs typeface="Times New Roman" panose="02020603050405020304" pitchFamily="18" charset="0"/>
                        </a:rPr>
                        <a:t>Design, build, and test MON-25/MMH (10 </a:t>
                      </a:r>
                      <a:r>
                        <a:rPr lang="en-US" sz="1600" kern="1200" dirty="0" err="1">
                          <a:solidFill>
                            <a:schemeClr val="tx1"/>
                          </a:solidFill>
                          <a:effectLst/>
                          <a:latin typeface="+mn-lt"/>
                          <a:ea typeface="+mn-ea"/>
                          <a:cs typeface="Times New Roman" panose="02020603050405020304" pitchFamily="18" charset="0"/>
                        </a:rPr>
                        <a:t>lbf</a:t>
                      </a:r>
                      <a:r>
                        <a:rPr lang="en-US" sz="1600" kern="1200" dirty="0">
                          <a:solidFill>
                            <a:schemeClr val="tx1"/>
                          </a:solidFill>
                          <a:effectLst/>
                          <a:latin typeface="+mn-lt"/>
                          <a:ea typeface="+mn-ea"/>
                          <a:cs typeface="Times New Roman" panose="02020603050405020304" pitchFamily="18" charset="0"/>
                        </a:rPr>
                        <a:t>-class) Attitude Control System (ACS) thrusters suitable for spacecraft attitude control.</a:t>
                      </a:r>
                    </a:p>
                  </a:txBody>
                  <a:tcPr anchor="ctr">
                    <a:lnL w="12700" cap="flat" cmpd="sng" algn="ctr">
                      <a:solidFill>
                        <a:schemeClr val="bg1">
                          <a:lumMod val="50000"/>
                        </a:schemeClr>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bg1">
                        <a:alpha val="60000"/>
                      </a:schemeClr>
                    </a:solidFill>
                  </a:tcPr>
                </a:tc>
                <a:extLst>
                  <a:ext uri="{0D108BD9-81ED-4DB2-BD59-A6C34878D82A}">
                    <a16:rowId xmlns:a16="http://schemas.microsoft.com/office/drawing/2014/main" val="10003"/>
                  </a:ext>
                </a:extLst>
              </a:tr>
            </a:tbl>
          </a:graphicData>
        </a:graphic>
      </p:graphicFrame>
      <p:sp>
        <p:nvSpPr>
          <p:cNvPr id="12" name="Title 1">
            <a:extLst>
              <a:ext uri="{FF2B5EF4-FFF2-40B4-BE49-F238E27FC236}">
                <a16:creationId xmlns:a16="http://schemas.microsoft.com/office/drawing/2014/main" id="{4DBE0314-B5BA-48A8-99F2-4A1ADF732028}"/>
              </a:ext>
            </a:extLst>
          </p:cNvPr>
          <p:cNvSpPr txBox="1">
            <a:spLocks/>
          </p:cNvSpPr>
          <p:nvPr/>
        </p:nvSpPr>
        <p:spPr>
          <a:xfrm>
            <a:off x="1501122" y="347153"/>
            <a:ext cx="10328275" cy="95188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j-ea"/>
                <a:cs typeface="+mj-cs"/>
              </a:rPr>
              <a:t>		technology development goals and objectives are set to ensure the technology being developed will enable NASA’s future deep space missions. </a:t>
            </a:r>
          </a:p>
        </p:txBody>
      </p:sp>
      <p:pic>
        <p:nvPicPr>
          <p:cNvPr id="13" name="Picture 12">
            <a:extLst>
              <a:ext uri="{FF2B5EF4-FFF2-40B4-BE49-F238E27FC236}">
                <a16:creationId xmlns:a16="http://schemas.microsoft.com/office/drawing/2014/main" id="{C35C1B06-7743-4426-AE4F-95C5505497CD}"/>
              </a:ext>
            </a:extLst>
          </p:cNvPr>
          <p:cNvPicPr>
            <a:picLocks noChangeAspect="1"/>
          </p:cNvPicPr>
          <p:nvPr/>
        </p:nvPicPr>
        <p:blipFill>
          <a:blip r:embed="rId4"/>
          <a:stretch>
            <a:fillRect/>
          </a:stretch>
        </p:blipFill>
        <p:spPr>
          <a:xfrm>
            <a:off x="1252501" y="235847"/>
            <a:ext cx="2108279" cy="450487"/>
          </a:xfrm>
          <a:prstGeom prst="rect">
            <a:avLst/>
          </a:prstGeom>
        </p:spPr>
      </p:pic>
      <p:graphicFrame>
        <p:nvGraphicFramePr>
          <p:cNvPr id="4" name="Table 3">
            <a:extLst>
              <a:ext uri="{FF2B5EF4-FFF2-40B4-BE49-F238E27FC236}">
                <a16:creationId xmlns:a16="http://schemas.microsoft.com/office/drawing/2014/main" id="{0A668C92-411B-C7A0-7E01-EF5409FBCB1B}"/>
              </a:ext>
            </a:extLst>
          </p:cNvPr>
          <p:cNvGraphicFramePr>
            <a:graphicFrameLocks noGrp="1"/>
          </p:cNvGraphicFramePr>
          <p:nvPr>
            <p:extLst>
              <p:ext uri="{D42A27DB-BD31-4B8C-83A1-F6EECF244321}">
                <p14:modId xmlns:p14="http://schemas.microsoft.com/office/powerpoint/2010/main" val="1295654406"/>
              </p:ext>
            </p:extLst>
          </p:nvPr>
        </p:nvGraphicFramePr>
        <p:xfrm>
          <a:off x="1472688" y="1380882"/>
          <a:ext cx="9227668" cy="874848"/>
        </p:xfrm>
        <a:graphic>
          <a:graphicData uri="http://schemas.openxmlformats.org/drawingml/2006/table">
            <a:tbl>
              <a:tblPr/>
              <a:tblGrid>
                <a:gridCol w="884336">
                  <a:extLst>
                    <a:ext uri="{9D8B030D-6E8A-4147-A177-3AD203B41FA5}">
                      <a16:colId xmlns:a16="http://schemas.microsoft.com/office/drawing/2014/main" val="20000"/>
                    </a:ext>
                  </a:extLst>
                </a:gridCol>
                <a:gridCol w="8343332">
                  <a:extLst>
                    <a:ext uri="{9D8B030D-6E8A-4147-A177-3AD203B41FA5}">
                      <a16:colId xmlns:a16="http://schemas.microsoft.com/office/drawing/2014/main" val="20001"/>
                    </a:ext>
                  </a:extLst>
                </a:gridCol>
              </a:tblGrid>
              <a:tr h="329195">
                <a:tc gridSpan="2">
                  <a:txBody>
                    <a:bodyPr/>
                    <a:lstStyle/>
                    <a:p>
                      <a:pPr marL="0" marR="0" lvl="0" indent="0" algn="ctr" defTabSz="457200" rtl="0" eaLnBrk="1" fontAlgn="b" latinLnBrk="0" hangingPunct="1">
                        <a:lnSpc>
                          <a:spcPct val="100000"/>
                        </a:lnSpc>
                        <a:spcBef>
                          <a:spcPts val="0"/>
                        </a:spcBef>
                        <a:spcAft>
                          <a:spcPts val="0"/>
                        </a:spcAft>
                        <a:buClrTx/>
                        <a:buSzTx/>
                        <a:buFontTx/>
                        <a:buNone/>
                        <a:tabLst/>
                        <a:defRPr/>
                      </a:pPr>
                      <a:r>
                        <a:rPr lang="en-US" sz="2000" b="1" i="0" u="none" strike="noStrike" dirty="0">
                          <a:solidFill>
                            <a:schemeClr val="bg1"/>
                          </a:solidFill>
                          <a:effectLst/>
                          <a:latin typeface="+mn-lt"/>
                          <a:cs typeface="Arial" panose="020B0604020202020204" pitchFamily="34" charset="0"/>
                        </a:rPr>
                        <a:t>Star Port Gap(s)</a:t>
                      </a:r>
                    </a:p>
                  </a:txBody>
                  <a:tcPr marL="9525" marR="9525" marT="9525"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rgbClr val="000000"/>
                    </a:solidFill>
                  </a:tcPr>
                </a:tc>
                <a:tc hMerge="1">
                  <a:txBody>
                    <a:bodyPr/>
                    <a:lstStyle/>
                    <a:p>
                      <a:endParaRPr lang="en-US"/>
                    </a:p>
                  </a:txBody>
                  <a:tcPr/>
                </a:tc>
                <a:extLst>
                  <a:ext uri="{0D108BD9-81ED-4DB2-BD59-A6C34878D82A}">
                    <a16:rowId xmlns:a16="http://schemas.microsoft.com/office/drawing/2014/main" val="10000"/>
                  </a:ext>
                </a:extLst>
              </a:tr>
              <a:tr h="545653">
                <a:tc>
                  <a:txBody>
                    <a:bodyPr/>
                    <a:lstStyle/>
                    <a:p>
                      <a:pPr marL="0" indent="0" algn="l" defTabSz="731520" rtl="0" eaLnBrk="1" fontAlgn="b" latinLnBrk="0" hangingPunct="1">
                        <a:buFont typeface="Arial" panose="020B0604020202020204" pitchFamily="34" charset="0"/>
                        <a:buNone/>
                      </a:pPr>
                      <a:r>
                        <a:rPr lang="en-US" sz="1600" b="1" i="0" u="none" strike="noStrike" kern="1200" dirty="0">
                          <a:solidFill>
                            <a:srgbClr val="000000"/>
                          </a:solidFill>
                          <a:effectLst/>
                          <a:latin typeface="+mn-lt"/>
                          <a:ea typeface="+mn-ea"/>
                          <a:cs typeface="Times New Roman" panose="02020603050405020304" pitchFamily="18" charset="0"/>
                        </a:rPr>
                        <a:t>Gap 696</a:t>
                      </a:r>
                    </a:p>
                  </a:txBody>
                  <a:tcPr anchor="ctr">
                    <a:lnL w="38100" cap="flat" cmpd="sng" algn="ctr">
                      <a:solidFill>
                        <a:schemeClr val="tx1"/>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alpha val="61000"/>
                      </a:schemeClr>
                    </a:solidFill>
                  </a:tcPr>
                </a:tc>
                <a:tc>
                  <a:txBody>
                    <a:bodyPr/>
                    <a:lstStyle/>
                    <a:p>
                      <a:pPr marL="0" marR="0" lvl="0" indent="0" algn="l" defTabSz="731520" rtl="0" eaLnBrk="1" fontAlgn="b" latinLnBrk="0" hangingPunct="1">
                        <a:lnSpc>
                          <a:spcPct val="100000"/>
                        </a:lnSpc>
                        <a:spcBef>
                          <a:spcPts val="0"/>
                        </a:spcBef>
                        <a:spcAft>
                          <a:spcPts val="0"/>
                        </a:spcAft>
                        <a:buClrTx/>
                        <a:buSzTx/>
                        <a:buFont typeface="Arial" panose="020B0604020202020204" pitchFamily="34" charset="0"/>
                        <a:buNone/>
                        <a:tabLst/>
                        <a:defRPr/>
                      </a:pPr>
                      <a:r>
                        <a:rPr lang="en-US" sz="1600" b="0" i="1" u="none" strike="noStrike" kern="1200" baseline="0" dirty="0">
                          <a:solidFill>
                            <a:srgbClr val="000000"/>
                          </a:solidFill>
                          <a:effectLst/>
                          <a:latin typeface="+mn-lt"/>
                          <a:ea typeface="+mn-ea"/>
                          <a:cs typeface="Times New Roman" panose="02020603050405020304" pitchFamily="18" charset="0"/>
                        </a:rPr>
                        <a:t>Titled: </a:t>
                      </a:r>
                      <a:r>
                        <a:rPr lang="en-US" sz="1600" b="0" i="0" u="none" strike="noStrike" kern="1200" baseline="0" dirty="0">
                          <a:solidFill>
                            <a:srgbClr val="000000"/>
                          </a:solidFill>
                          <a:effectLst/>
                          <a:latin typeface="+mn-lt"/>
                          <a:ea typeface="+mn-ea"/>
                          <a:cs typeface="Times New Roman" panose="02020603050405020304" pitchFamily="18" charset="0"/>
                        </a:rPr>
                        <a:t>Extreme Access Storable Propulsion      </a:t>
                      </a:r>
                      <a:r>
                        <a:rPr lang="en-US" sz="1600" b="0" i="1" u="none" strike="noStrike" kern="1200" baseline="0" dirty="0">
                          <a:solidFill>
                            <a:srgbClr val="000000"/>
                          </a:solidFill>
                          <a:effectLst/>
                          <a:latin typeface="+mn-lt"/>
                          <a:ea typeface="+mn-ea"/>
                          <a:cs typeface="Times New Roman" panose="02020603050405020304" pitchFamily="18" charset="0"/>
                        </a:rPr>
                        <a:t>Capacity: </a:t>
                      </a:r>
                      <a:r>
                        <a:rPr lang="en-US" sz="1600" b="0" i="0" u="none" strike="noStrike" kern="1200" baseline="0" dirty="0">
                          <a:solidFill>
                            <a:srgbClr val="000000"/>
                          </a:solidFill>
                          <a:effectLst/>
                          <a:latin typeface="+mn-lt"/>
                          <a:ea typeface="+mn-ea"/>
                          <a:cs typeface="Times New Roman" panose="02020603050405020304" pitchFamily="18" charset="0"/>
                        </a:rPr>
                        <a:t>Advanced Propulsion</a:t>
                      </a:r>
                      <a:endParaRPr lang="en-US" sz="1600" b="0" i="0" u="none" strike="noStrike" kern="1200" dirty="0">
                        <a:solidFill>
                          <a:srgbClr val="FF0000"/>
                        </a:solidFill>
                        <a:effectLst/>
                        <a:latin typeface="+mn-lt"/>
                        <a:ea typeface="+mn-ea"/>
                        <a:cs typeface="Times New Roman" panose="02020603050405020304" pitchFamily="18" charset="0"/>
                      </a:endParaRPr>
                    </a:p>
                  </a:txBody>
                  <a:tcPr anchor="ctr">
                    <a:lnL w="12700" cap="flat" cmpd="sng" algn="ctr">
                      <a:solidFill>
                        <a:schemeClr val="bg1">
                          <a:lumMod val="50000"/>
                        </a:schemeClr>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alpha val="61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222281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Diagram 12">
            <a:extLst>
              <a:ext uri="{FF2B5EF4-FFF2-40B4-BE49-F238E27FC236}">
                <a16:creationId xmlns:a16="http://schemas.microsoft.com/office/drawing/2014/main" id="{A6E06313-07D7-DE9B-952C-86AD8BCFB3DA}"/>
              </a:ext>
            </a:extLst>
          </p:cNvPr>
          <p:cNvGraphicFramePr/>
          <p:nvPr>
            <p:extLst>
              <p:ext uri="{D42A27DB-BD31-4B8C-83A1-F6EECF244321}">
                <p14:modId xmlns:p14="http://schemas.microsoft.com/office/powerpoint/2010/main" val="314492793"/>
              </p:ext>
            </p:extLst>
          </p:nvPr>
        </p:nvGraphicFramePr>
        <p:xfrm>
          <a:off x="1929192" y="1371600"/>
          <a:ext cx="7979229" cy="5255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Picture 10">
            <a:extLst>
              <a:ext uri="{FF2B5EF4-FFF2-40B4-BE49-F238E27FC236}">
                <a16:creationId xmlns:a16="http://schemas.microsoft.com/office/drawing/2014/main" id="{4DEB0E14-FE14-41AE-D9EC-D1CB55D3EEDD}"/>
              </a:ext>
            </a:extLst>
          </p:cNvPr>
          <p:cNvPicPr>
            <a:picLocks noChangeAspect="1"/>
          </p:cNvPicPr>
          <p:nvPr/>
        </p:nvPicPr>
        <p:blipFill>
          <a:blip r:embed="rId7"/>
          <a:stretch>
            <a:fillRect/>
          </a:stretch>
        </p:blipFill>
        <p:spPr>
          <a:xfrm>
            <a:off x="47822" y="230639"/>
            <a:ext cx="3157834" cy="674751"/>
          </a:xfrm>
          <a:prstGeom prst="rect">
            <a:avLst/>
          </a:prstGeom>
        </p:spPr>
      </p:pic>
      <p:sp>
        <p:nvSpPr>
          <p:cNvPr id="26" name="TextBox 25">
            <a:extLst>
              <a:ext uri="{FF2B5EF4-FFF2-40B4-BE49-F238E27FC236}">
                <a16:creationId xmlns:a16="http://schemas.microsoft.com/office/drawing/2014/main" id="{6C4B16E6-9FBE-A34B-AEDA-A00567BB068F}"/>
              </a:ext>
            </a:extLst>
          </p:cNvPr>
          <p:cNvSpPr txBox="1"/>
          <p:nvPr/>
        </p:nvSpPr>
        <p:spPr>
          <a:xfrm>
            <a:off x="3205656" y="405850"/>
            <a:ext cx="8806543" cy="584775"/>
          </a:xfrm>
          <a:prstGeom prst="rect">
            <a:avLst/>
          </a:prstGeom>
          <a:noFill/>
        </p:spPr>
        <p:txBody>
          <a:bodyPr wrap="square" rtlCol="0">
            <a:spAutoFit/>
          </a:bodyPr>
          <a:lstStyle/>
          <a:p>
            <a:r>
              <a:rPr lang="en-US" sz="3200" dirty="0"/>
              <a:t>is a NASA, industry, and Academia partnership</a:t>
            </a:r>
          </a:p>
        </p:txBody>
      </p:sp>
      <p:pic>
        <p:nvPicPr>
          <p:cNvPr id="27" name="Picture 26" descr="A picture containing text, clipart&#10;&#10;Description automatically generated">
            <a:extLst>
              <a:ext uri="{FF2B5EF4-FFF2-40B4-BE49-F238E27FC236}">
                <a16:creationId xmlns:a16="http://schemas.microsoft.com/office/drawing/2014/main" id="{B3866B56-70DB-8BE8-6318-A0A4E921230E}"/>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7345" b="89831" l="2429" r="98714">
                        <a14:foregroundMark x1="10571" y1="37853" x2="5143" y2="19209"/>
                        <a14:foregroundMark x1="5143" y1="19209" x2="5286" y2="17514"/>
                        <a14:foregroundMark x1="20143" y1="28814" x2="20571" y2="24859"/>
                        <a14:foregroundMark x1="28000" y1="46328" x2="28000" y2="45763"/>
                        <a14:foregroundMark x1="35714" y1="45198" x2="35714" y2="45198"/>
                        <a14:foregroundMark x1="31429" y1="69492" x2="31429" y2="69492"/>
                        <a14:foregroundMark x1="31714" y1="74011" x2="31714" y2="74011"/>
                        <a14:foregroundMark x1="35286" y1="78531" x2="35714" y2="73446"/>
                        <a14:foregroundMark x1="43540" y1="70056" x2="43571" y2="69492"/>
                        <a14:foregroundMark x1="43143" y1="77401" x2="43540" y2="70056"/>
                        <a14:foregroundMark x1="51143" y1="77966" x2="51714" y2="71186"/>
                        <a14:foregroundMark x1="60127" y1="69492" x2="60000" y2="67232"/>
                        <a14:foregroundMark x1="60286" y1="72316" x2="60127" y2="69492"/>
                        <a14:foregroundMark x1="68571" y1="72881" x2="68571" y2="67232"/>
                        <a14:foregroundMark x1="76000" y1="78531" x2="76571" y2="75141"/>
                        <a14:foregroundMark x1="83571" y1="75141" x2="84000" y2="70621"/>
                        <a14:foregroundMark x1="92000" y1="82486" x2="92429" y2="72316"/>
                        <a14:foregroundMark x1="92429" y1="70056" x2="92714" y2="66667"/>
                        <a14:foregroundMark x1="95857" y1="74011" x2="93429" y2="73446"/>
                        <a14:foregroundMark x1="79000" y1="50847" x2="79571" y2="42373"/>
                        <a14:foregroundMark x1="71143" y1="52542" x2="71571" y2="43503"/>
                        <a14:foregroundMark x1="68571" y1="51412" x2="68857" y2="45763"/>
                        <a14:foregroundMark x1="63571" y1="47458" x2="64571" y2="38418"/>
                        <a14:foregroundMark x1="57857" y1="53107" x2="58571" y2="48588"/>
                        <a14:foregroundMark x1="49571" y1="53107" x2="50143" y2="44068"/>
                        <a14:foregroundMark x1="39714" y1="72881" x2="38143" y2="73446"/>
                        <a14:foregroundMark x1="5000" y1="54802" x2="4143" y2="50282"/>
                        <a14:foregroundMark x1="4143" y1="50282" x2="2857" y2="44633"/>
                        <a14:foregroundMark x1="22714" y1="47458" x2="20143" y2="36158"/>
                        <a14:foregroundMark x1="41857" y1="38983" x2="41857" y2="38983"/>
                        <a14:foregroundMark x1="29571" y1="8475" x2="29571" y2="8475"/>
                        <a14:foregroundMark x1="29429" y1="10169" x2="29429" y2="10169"/>
                        <a14:foregroundMark x1="29429" y1="10169" x2="29429" y2="10169"/>
                        <a14:foregroundMark x1="29429" y1="10169" x2="29429" y2="10169"/>
                        <a14:foregroundMark x1="29429" y1="10169" x2="29429" y2="10169"/>
                        <a14:foregroundMark x1="29429" y1="10169" x2="29429" y2="10169"/>
                        <a14:foregroundMark x1="29429" y1="10169" x2="29429" y2="10169"/>
                        <a14:foregroundMark x1="28714" y1="8475" x2="28714" y2="8475"/>
                        <a14:foregroundMark x1="28714" y1="8475" x2="28714" y2="8475"/>
                        <a14:foregroundMark x1="29143" y1="8475" x2="29143" y2="8475"/>
                        <a14:foregroundMark x1="29286" y1="10734" x2="29286" y2="11864"/>
                        <a14:foregroundMark x1="23000" y1="50282" x2="23000" y2="50282"/>
                        <a14:foregroundMark x1="21714" y1="77966" x2="21714" y2="77966"/>
                        <a14:foregroundMark x1="21286" y1="80791" x2="21286" y2="80791"/>
                        <a14:foregroundMark x1="21714" y1="77966" x2="21714" y2="79661"/>
                        <a14:foregroundMark x1="7286" y1="7345" x2="7286" y2="7345"/>
                        <a14:foregroundMark x1="7714" y1="7345" x2="7714" y2="7345"/>
                        <a14:foregroundMark x1="9000" y1="8475" x2="6286" y2="7910"/>
                        <a14:foregroundMark x1="30000" y1="8475" x2="28714" y2="9605"/>
                        <a14:foregroundMark x1="29000" y1="9040" x2="29000" y2="9040"/>
                        <a14:foregroundMark x1="29857" y1="7910" x2="29857" y2="7910"/>
                        <a14:foregroundMark x1="62429" y1="72316" x2="64286" y2="73446"/>
                        <a14:foregroundMark x1="65429" y1="74576" x2="65857" y2="76836"/>
                        <a14:foregroundMark x1="98714" y1="63277" x2="98714" y2="63277"/>
                        <a14:backgroundMark x1="38857" y1="41808" x2="38857" y2="41808"/>
                        <a14:backgroundMark x1="38143" y1="69492" x2="38143" y2="69492"/>
                        <a14:backgroundMark x1="30143" y1="72316" x2="30143" y2="72316"/>
                        <a14:backgroundMark x1="45286" y1="70056" x2="45286" y2="70056"/>
                        <a14:backgroundMark x1="62714" y1="69492" x2="62714" y2="69492"/>
                        <a14:backgroundMark x1="78714" y1="71186" x2="78714" y2="71186"/>
                        <a14:backgroundMark x1="81143" y1="41808" x2="81143" y2="41808"/>
                        <a14:backgroundMark x1="11857" y1="24859" x2="11857" y2="24859"/>
                        <a14:backgroundMark x1="9571" y1="21469" x2="9571" y2="21469"/>
                        <a14:backgroundMark x1="14571" y1="39548" x2="14571" y2="39548"/>
                        <a14:backgroundMark x1="15714" y1="42373" x2="15714" y2="42373"/>
                        <a14:backgroundMark x1="20143" y1="36158" x2="20143" y2="36158"/>
                        <a14:backgroundMark x1="17286" y1="26554" x2="17286" y2="26554"/>
                        <a14:backgroundMark x1="21000" y1="81356" x2="21000" y2="81356"/>
                        <a14:backgroundMark x1="70857" y1="70056" x2="72714" y2="68927"/>
                      </a14:backgroundRemoval>
                    </a14:imgEffect>
                  </a14:imgLayer>
                </a14:imgProps>
              </a:ext>
              <a:ext uri="{28A0092B-C50C-407E-A947-70E740481C1C}">
                <a14:useLocalDpi xmlns:a14="http://schemas.microsoft.com/office/drawing/2010/main" val="0"/>
              </a:ext>
            </a:extLst>
          </a:blip>
          <a:stretch>
            <a:fillRect/>
          </a:stretch>
        </p:blipFill>
        <p:spPr>
          <a:xfrm>
            <a:off x="47822" y="3355219"/>
            <a:ext cx="3731403" cy="943512"/>
          </a:xfrm>
          <a:prstGeom prst="rect">
            <a:avLst/>
          </a:prstGeom>
        </p:spPr>
      </p:pic>
      <p:pic>
        <p:nvPicPr>
          <p:cNvPr id="30" name="Picture 29" descr="Logo, company name&#10;&#10;Description automatically generated">
            <a:extLst>
              <a:ext uri="{FF2B5EF4-FFF2-40B4-BE49-F238E27FC236}">
                <a16:creationId xmlns:a16="http://schemas.microsoft.com/office/drawing/2014/main" id="{72F7FA67-6ADA-3865-F901-4A4CBDE15550}"/>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10000" b="90000" l="10000" r="90000">
                        <a14:foregroundMark x1="24844" y1="46111" x2="24844" y2="46111"/>
                        <a14:foregroundMark x1="40625" y1="45000" x2="40625" y2="45000"/>
                        <a14:foregroundMark x1="25469" y1="46481" x2="28281" y2="51667"/>
                        <a14:foregroundMark x1="52812" y1="43889" x2="52656" y2="48704"/>
                        <a14:foregroundMark x1="67813" y1="45926" x2="71094" y2="51667"/>
                        <a14:foregroundMark x1="47813" y1="62407" x2="44219" y2="64630"/>
                        <a14:foregroundMark x1="34844" y1="26667" x2="35938" y2="24444"/>
                        <a14:foregroundMark x1="30156" y1="40185" x2="31250" y2="45185"/>
                      </a14:backgroundRemoval>
                    </a14:imgEffect>
                  </a14:imgLayer>
                </a14:imgProps>
              </a:ext>
              <a:ext uri="{28A0092B-C50C-407E-A947-70E740481C1C}">
                <a14:useLocalDpi xmlns:a14="http://schemas.microsoft.com/office/drawing/2010/main" val="0"/>
              </a:ext>
            </a:extLst>
          </a:blip>
          <a:stretch>
            <a:fillRect/>
          </a:stretch>
        </p:blipFill>
        <p:spPr>
          <a:xfrm>
            <a:off x="4633229" y="2707755"/>
            <a:ext cx="2925542" cy="2468427"/>
          </a:xfrm>
          <a:prstGeom prst="rect">
            <a:avLst/>
          </a:prstGeom>
        </p:spPr>
      </p:pic>
      <p:pic>
        <p:nvPicPr>
          <p:cNvPr id="1026" name="Picture 2">
            <a:extLst>
              <a:ext uri="{FF2B5EF4-FFF2-40B4-BE49-F238E27FC236}">
                <a16:creationId xmlns:a16="http://schemas.microsoft.com/office/drawing/2014/main" id="{38CE9EF1-1107-367E-31F4-04E5D328FAEE}"/>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3">
                    <a14:imgEffect>
                      <a14:backgroundRemoval t="10000" b="90000" l="10000" r="90000">
                        <a14:foregroundMark x1="41992" y1="41777" x2="41992" y2="41777"/>
                        <a14:foregroundMark x1="49010" y1="41657" x2="49010" y2="41657"/>
                        <a14:foregroundMark x1="57708" y1="39856" x2="57708" y2="39856"/>
                        <a14:foregroundMark x1="66347" y1="38175" x2="66347" y2="38175"/>
                        <a14:foregroundMark x1="74085" y1="39856" x2="74085" y2="39856"/>
                        <a14:foregroundMark x1="83023" y1="39976" x2="83023" y2="39976"/>
                        <a14:foregroundMark x1="85183" y1="58223" x2="85183" y2="58223"/>
                        <a14:foregroundMark x1="40732" y1="57503" x2="40732" y2="57503"/>
                        <a14:foregroundMark x1="46311" y1="57143" x2="46491" y2="57503"/>
                        <a14:foregroundMark x1="52430" y1="58103" x2="52430" y2="58103"/>
                        <a14:foregroundMark x1="56149" y1="59184" x2="56149" y2="59184"/>
                        <a14:foregroundMark x1="61128" y1="58944" x2="61128" y2="58944"/>
                        <a14:foregroundMark x1="66767" y1="59184" x2="66767" y2="59184"/>
                        <a14:foregroundMark x1="71326" y1="58824" x2="71326" y2="58824"/>
                        <a14:foregroundMark x1="76425" y1="58583" x2="76425" y2="58583"/>
                        <a14:foregroundMark x1="79484" y1="57743" x2="79484" y2="57743"/>
                        <a14:foregroundMark x1="89022" y1="60864" x2="89022" y2="60864"/>
                        <a14:foregroundMark x1="88662" y1="61224" x2="88662" y2="61224"/>
                        <a14:foregroundMark x1="89082" y1="60864" x2="89562" y2="63145"/>
                        <a14:foregroundMark x1="89382" y1="61465" x2="89502" y2="61465"/>
                        <a14:foregroundMark x1="89622" y1="62065" x2="89802" y2="62545"/>
                        <a14:foregroundMark x1="88662" y1="63025" x2="88422" y2="61705"/>
                        <a14:backgroundMark x1="67367" y1="58463" x2="67367" y2="58463"/>
                      </a14:backgroundRemoval>
                    </a14:imgEffect>
                  </a14:imgLayer>
                </a14:imgProps>
              </a:ext>
              <a:ext uri="{28A0092B-C50C-407E-A947-70E740481C1C}">
                <a14:useLocalDpi xmlns:a14="http://schemas.microsoft.com/office/drawing/2010/main" val="0"/>
              </a:ext>
            </a:extLst>
          </a:blip>
          <a:srcRect t="29578" b="30454"/>
          <a:stretch/>
        </p:blipFill>
        <p:spPr bwMode="auto">
          <a:xfrm>
            <a:off x="7703556" y="3429000"/>
            <a:ext cx="4829820" cy="964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0850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6372F31-7EF2-458E-AC87-5F968405CF4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C508F0-1AA7-8449-B96D-5FDB74B9F69F}"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Title 1">
            <a:extLst>
              <a:ext uri="{FF2B5EF4-FFF2-40B4-BE49-F238E27FC236}">
                <a16:creationId xmlns:a16="http://schemas.microsoft.com/office/drawing/2014/main" id="{988A8C88-085D-427A-8280-4B953E88BABE}"/>
              </a:ext>
            </a:extLst>
          </p:cNvPr>
          <p:cNvSpPr txBox="1">
            <a:spLocks/>
          </p:cNvSpPr>
          <p:nvPr/>
        </p:nvSpPr>
        <p:spPr>
          <a:xfrm>
            <a:off x="392429" y="219532"/>
            <a:ext cx="10117662" cy="720668"/>
          </a:xfrm>
          <a:prstGeom prst="rect">
            <a:avLst/>
          </a:prstGeom>
        </p:spPr>
        <p:txBody>
          <a:bodyP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a:ln>
                  <a:noFill/>
                </a:ln>
                <a:solidFill>
                  <a:sysClr val="window" lastClr="FFFFFF">
                    <a:lumMod val="85000"/>
                  </a:sysClr>
                </a:solidFill>
                <a:effectLst/>
                <a:uLnTx/>
                <a:uFillTx/>
                <a:latin typeface="Arial Bold" charset="0"/>
                <a:ea typeface="ＭＳ Ｐゴシック" charset="-128"/>
                <a:cs typeface="ＭＳ Ｐゴシック" charset="-128"/>
              </a:rPr>
              <a:t>		 / FACET is a coast-to-coast NASA, industry, and academia partnership </a:t>
            </a:r>
          </a:p>
        </p:txBody>
      </p:sp>
      <p:pic>
        <p:nvPicPr>
          <p:cNvPr id="5" name="Picture 4">
            <a:extLst>
              <a:ext uri="{FF2B5EF4-FFF2-40B4-BE49-F238E27FC236}">
                <a16:creationId xmlns:a16="http://schemas.microsoft.com/office/drawing/2014/main" id="{25561607-6332-4898-B617-4257DEC25270}"/>
              </a:ext>
            </a:extLst>
          </p:cNvPr>
          <p:cNvPicPr>
            <a:picLocks noChangeAspect="1"/>
          </p:cNvPicPr>
          <p:nvPr/>
        </p:nvPicPr>
        <p:blipFill>
          <a:blip r:embed="rId2"/>
          <a:stretch>
            <a:fillRect/>
          </a:stretch>
        </p:blipFill>
        <p:spPr>
          <a:xfrm>
            <a:off x="238017" y="33139"/>
            <a:ext cx="2108279" cy="450487"/>
          </a:xfrm>
          <a:prstGeom prst="rect">
            <a:avLst/>
          </a:prstGeom>
        </p:spPr>
      </p:pic>
      <p:grpSp>
        <p:nvGrpSpPr>
          <p:cNvPr id="6" name="Group 5">
            <a:extLst>
              <a:ext uri="{FF2B5EF4-FFF2-40B4-BE49-F238E27FC236}">
                <a16:creationId xmlns:a16="http://schemas.microsoft.com/office/drawing/2014/main" id="{C92AAA2F-DB53-545C-148A-28CF8D618C42}"/>
              </a:ext>
            </a:extLst>
          </p:cNvPr>
          <p:cNvGrpSpPr/>
          <p:nvPr/>
        </p:nvGrpSpPr>
        <p:grpSpPr>
          <a:xfrm>
            <a:off x="41711" y="922120"/>
            <a:ext cx="12038077" cy="5905599"/>
            <a:chOff x="41711" y="554257"/>
            <a:chExt cx="12038077" cy="5905599"/>
          </a:xfrm>
        </p:grpSpPr>
        <p:pic>
          <p:nvPicPr>
            <p:cNvPr id="7" name="Picture 2" descr="United States Map - World Atlas">
              <a:extLst>
                <a:ext uri="{FF2B5EF4-FFF2-40B4-BE49-F238E27FC236}">
                  <a16:creationId xmlns:a16="http://schemas.microsoft.com/office/drawing/2014/main" id="{8FF255F2-0768-B0E9-71C5-F681ABD86A3F}"/>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129" b="97097" l="2700" r="99200">
                          <a14:foregroundMark x1="6000" y1="4194" x2="7700" y2="13065"/>
                          <a14:foregroundMark x1="7700" y1="13065" x2="4600" y2="43065"/>
                          <a14:foregroundMark x1="4600" y1="43065" x2="6300" y2="50806"/>
                          <a14:foregroundMark x1="6300" y1="50806" x2="12000" y2="60806"/>
                          <a14:foregroundMark x1="12000" y1="60806" x2="44400" y2="83387"/>
                          <a14:foregroundMark x1="44400" y1="83387" x2="47600" y2="91774"/>
                          <a14:foregroundMark x1="47600" y1="91774" x2="52800" y2="82419"/>
                          <a14:foregroundMark x1="52800" y1="82419" x2="70800" y2="70968"/>
                          <a14:foregroundMark x1="70800" y1="70968" x2="77000" y2="73226"/>
                          <a14:foregroundMark x1="77000" y1="73226" x2="85300" y2="87742"/>
                          <a14:foregroundMark x1="85300" y1="87742" x2="82200" y2="69839"/>
                          <a14:foregroundMark x1="82200" y1="69839" x2="83600" y2="59677"/>
                          <a14:foregroundMark x1="83600" y1="59677" x2="86500" y2="51452"/>
                          <a14:foregroundMark x1="86500" y1="51452" x2="86900" y2="39032"/>
                          <a14:foregroundMark x1="86900" y1="39032" x2="90400" y2="30968"/>
                          <a14:foregroundMark x1="90400" y1="30968" x2="88200" y2="21774"/>
                          <a14:foregroundMark x1="88200" y1="21774" x2="93600" y2="23548"/>
                          <a14:foregroundMark x1="93600" y1="23548" x2="95800" y2="5161"/>
                          <a14:foregroundMark x1="95800" y1="5161" x2="94100" y2="15000"/>
                          <a14:foregroundMark x1="94100" y1="15000" x2="88900" y2="19677"/>
                          <a14:foregroundMark x1="88900" y1="19677" x2="82900" y2="36452"/>
                          <a14:foregroundMark x1="82900" y1="36452" x2="77800" y2="42097"/>
                          <a14:foregroundMark x1="77800" y1="42097" x2="72100" y2="42258"/>
                          <a14:foregroundMark x1="72100" y1="42258" x2="71800" y2="33548"/>
                          <a14:foregroundMark x1="71800" y1="33548" x2="68700" y2="40806"/>
                          <a14:foregroundMark x1="68700" y1="40806" x2="63900" y2="35968"/>
                          <a14:foregroundMark x1="63900" y1="35968" x2="62100" y2="22258"/>
                          <a14:foregroundMark x1="62100" y1="22258" x2="55900" y2="18710"/>
                          <a14:foregroundMark x1="55900" y1="18710" x2="51900" y2="10645"/>
                          <a14:foregroundMark x1="51900" y1="10645" x2="33000" y2="13871"/>
                          <a14:foregroundMark x1="33000" y1="13871" x2="17700" y2="9032"/>
                          <a14:foregroundMark x1="17700" y1="9032" x2="12300" y2="13871"/>
                          <a14:foregroundMark x1="12300" y1="13871" x2="23400" y2="24516"/>
                          <a14:foregroundMark x1="23400" y1="24516" x2="14200" y2="36774"/>
                          <a14:foregroundMark x1="14200" y1="36774" x2="28700" y2="55968"/>
                          <a14:foregroundMark x1="28700" y1="55968" x2="24900" y2="64032"/>
                          <a14:foregroundMark x1="24900" y1="64032" x2="19400" y2="58871"/>
                          <a14:foregroundMark x1="19400" y1="58871" x2="25000" y2="51290"/>
                          <a14:foregroundMark x1="25000" y1="51290" x2="32500" y2="62419"/>
                          <a14:foregroundMark x1="32500" y1="62419" x2="26900" y2="47581"/>
                          <a14:foregroundMark x1="26900" y1="47581" x2="42500" y2="38710"/>
                          <a14:foregroundMark x1="42500" y1="38710" x2="50800" y2="59194"/>
                          <a14:foregroundMark x1="50800" y1="59194" x2="36500" y2="63226"/>
                          <a14:foregroundMark x1="36500" y1="63226" x2="31900" y2="37903"/>
                          <a14:foregroundMark x1="31900" y1="37903" x2="45000" y2="30806"/>
                          <a14:foregroundMark x1="45000" y1="30806" x2="56900" y2="50968"/>
                          <a14:foregroundMark x1="56900" y1="50968" x2="50500" y2="61935"/>
                          <a14:foregroundMark x1="50500" y1="61935" x2="41700" y2="47258"/>
                          <a14:foregroundMark x1="41700" y1="47258" x2="49200" y2="34355"/>
                          <a14:foregroundMark x1="49200" y1="34355" x2="62400" y2="43871"/>
                          <a14:foregroundMark x1="62400" y1="43871" x2="62300" y2="57581"/>
                          <a14:foregroundMark x1="62300" y1="57581" x2="51800" y2="55645"/>
                          <a14:foregroundMark x1="51800" y1="55645" x2="49600" y2="37581"/>
                          <a14:foregroundMark x1="49600" y1="37581" x2="72900" y2="45323"/>
                          <a14:foregroundMark x1="72900" y1="45323" x2="74500" y2="54194"/>
                          <a14:foregroundMark x1="74500" y1="54194" x2="72800" y2="62581"/>
                          <a14:foregroundMark x1="72800" y1="62581" x2="81900" y2="59032"/>
                          <a14:foregroundMark x1="81900" y1="59032" x2="76800" y2="52258"/>
                          <a14:foregroundMark x1="76800" y1="52258" x2="51400" y2="77097"/>
                          <a14:foregroundMark x1="51400" y1="77097" x2="43900" y2="66613"/>
                          <a14:foregroundMark x1="43900" y1="66613" x2="40800" y2="53548"/>
                          <a14:foregroundMark x1="40800" y1="53548" x2="41200" y2="52097"/>
                          <a14:foregroundMark x1="6300" y1="9677" x2="4900" y2="45323"/>
                          <a14:foregroundMark x1="4900" y1="45323" x2="7100" y2="56935"/>
                          <a14:foregroundMark x1="7100" y1="56935" x2="7500" y2="57903"/>
                          <a14:foregroundMark x1="2700" y1="23226" x2="4600" y2="45323"/>
                          <a14:foregroundMark x1="9800" y1="2097" x2="10400" y2="3871"/>
                          <a14:foregroundMark x1="95500" y1="3548" x2="93800" y2="25806"/>
                          <a14:foregroundMark x1="86700" y1="92903" x2="85400" y2="86452"/>
                          <a14:foregroundMark x1="48200" y1="97258" x2="47800" y2="89677"/>
                          <a14:foregroundMark x1="99200" y1="8226" x2="99200" y2="8226"/>
                          <a14:foregroundMark x1="96000" y1="1129" x2="96000" y2="1129"/>
                        </a14:backgroundRemoval>
                      </a14:imgEffect>
                    </a14:imgLayer>
                  </a14:imgProps>
                </a:ext>
                <a:ext uri="{28A0092B-C50C-407E-A947-70E740481C1C}">
                  <a14:useLocalDpi xmlns:a14="http://schemas.microsoft.com/office/drawing/2010/main" val="0"/>
                </a:ext>
              </a:extLst>
            </a:blip>
            <a:srcRect/>
            <a:stretch>
              <a:fillRect/>
            </a:stretch>
          </p:blipFill>
          <p:spPr bwMode="auto">
            <a:xfrm>
              <a:off x="1264920" y="554356"/>
              <a:ext cx="9525000" cy="59055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4D55961-6B1C-B962-76FB-133E47B42BA0}"/>
                </a:ext>
              </a:extLst>
            </p:cNvPr>
            <p:cNvPicPr>
              <a:picLocks noChangeAspect="1"/>
            </p:cNvPicPr>
            <p:nvPr/>
          </p:nvPicPr>
          <p:blipFill rotWithShape="1">
            <a:blip r:embed="rId5">
              <a:extLst>
                <a:ext uri="{28A0092B-C50C-407E-A947-70E740481C1C}">
                  <a14:useLocalDpi xmlns:a14="http://schemas.microsoft.com/office/drawing/2010/main" val="0"/>
                </a:ext>
              </a:extLst>
            </a:blip>
            <a:srcRect t="30471" r="9312" b="31272"/>
            <a:stretch/>
          </p:blipFill>
          <p:spPr>
            <a:xfrm>
              <a:off x="41711" y="3860102"/>
              <a:ext cx="1719888" cy="725556"/>
            </a:xfrm>
            <a:prstGeom prst="rect">
              <a:avLst/>
            </a:prstGeom>
          </p:spPr>
        </p:pic>
        <p:pic>
          <p:nvPicPr>
            <p:cNvPr id="9" name="Picture 8">
              <a:extLst>
                <a:ext uri="{FF2B5EF4-FFF2-40B4-BE49-F238E27FC236}">
                  <a16:creationId xmlns:a16="http://schemas.microsoft.com/office/drawing/2014/main" id="{3E856039-836C-92B8-8861-BEC47E0620F1}"/>
                </a:ext>
              </a:extLst>
            </p:cNvPr>
            <p:cNvPicPr>
              <a:picLocks noChangeAspect="1"/>
            </p:cNvPicPr>
            <p:nvPr/>
          </p:nvPicPr>
          <p:blipFill>
            <a:blip r:embed="rId6"/>
            <a:stretch>
              <a:fillRect/>
            </a:stretch>
          </p:blipFill>
          <p:spPr>
            <a:xfrm>
              <a:off x="10057508" y="3097766"/>
              <a:ext cx="1938083" cy="224585"/>
            </a:xfrm>
            <a:prstGeom prst="rect">
              <a:avLst/>
            </a:prstGeom>
          </p:spPr>
        </p:pic>
        <p:pic>
          <p:nvPicPr>
            <p:cNvPr id="10" name="Picture 9">
              <a:extLst>
                <a:ext uri="{FF2B5EF4-FFF2-40B4-BE49-F238E27FC236}">
                  <a16:creationId xmlns:a16="http://schemas.microsoft.com/office/drawing/2014/main" id="{2E087CC8-EDCE-4533-BBA1-0C4ED9C3306B}"/>
                </a:ext>
              </a:extLst>
            </p:cNvPr>
            <p:cNvPicPr>
              <a:picLocks noChangeAspect="1"/>
            </p:cNvPicPr>
            <p:nvPr/>
          </p:nvPicPr>
          <p:blipFill>
            <a:blip r:embed="rId7"/>
            <a:stretch>
              <a:fillRect/>
            </a:stretch>
          </p:blipFill>
          <p:spPr>
            <a:xfrm>
              <a:off x="10586139" y="1533220"/>
              <a:ext cx="1493649" cy="207282"/>
            </a:xfrm>
            <a:prstGeom prst="rect">
              <a:avLst/>
            </a:prstGeom>
          </p:spPr>
        </p:pic>
        <p:pic>
          <p:nvPicPr>
            <p:cNvPr id="11" name="Picture 10">
              <a:extLst>
                <a:ext uri="{FF2B5EF4-FFF2-40B4-BE49-F238E27FC236}">
                  <a16:creationId xmlns:a16="http://schemas.microsoft.com/office/drawing/2014/main" id="{E6DA6103-CE3F-5E01-0DD8-64791307B19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5398" y="2006973"/>
              <a:ext cx="1086087" cy="241022"/>
            </a:xfrm>
            <a:prstGeom prst="rect">
              <a:avLst/>
            </a:prstGeom>
          </p:spPr>
        </p:pic>
        <p:pic>
          <p:nvPicPr>
            <p:cNvPr id="12" name="Picture 11">
              <a:extLst>
                <a:ext uri="{FF2B5EF4-FFF2-40B4-BE49-F238E27FC236}">
                  <a16:creationId xmlns:a16="http://schemas.microsoft.com/office/drawing/2014/main" id="{22EFF990-C3CF-BB62-FD47-B8D78F85065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226459" y="2488686"/>
              <a:ext cx="867063" cy="499927"/>
            </a:xfrm>
            <a:prstGeom prst="rect">
              <a:avLst/>
            </a:prstGeom>
          </p:spPr>
        </p:pic>
        <p:pic>
          <p:nvPicPr>
            <p:cNvPr id="13" name="Graphic 12" descr="Marker with solid fill">
              <a:extLst>
                <a:ext uri="{FF2B5EF4-FFF2-40B4-BE49-F238E27FC236}">
                  <a16:creationId xmlns:a16="http://schemas.microsoft.com/office/drawing/2014/main" id="{D0913298-14CE-ACAF-2F7C-08C8356B485C}"/>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664594" y="2503210"/>
              <a:ext cx="457200" cy="457200"/>
            </a:xfrm>
            <a:prstGeom prst="rect">
              <a:avLst/>
            </a:prstGeom>
          </p:spPr>
        </p:pic>
        <p:pic>
          <p:nvPicPr>
            <p:cNvPr id="14" name="Graphic 13" descr="Marker with solid fill">
              <a:extLst>
                <a:ext uri="{FF2B5EF4-FFF2-40B4-BE49-F238E27FC236}">
                  <a16:creationId xmlns:a16="http://schemas.microsoft.com/office/drawing/2014/main" id="{0A1C477A-E013-F035-3DD2-4F6207D382B0}"/>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9246633" y="1628625"/>
              <a:ext cx="457200" cy="457200"/>
            </a:xfrm>
            <a:prstGeom prst="rect">
              <a:avLst/>
            </a:prstGeom>
          </p:spPr>
        </p:pic>
        <p:pic>
          <p:nvPicPr>
            <p:cNvPr id="15" name="Graphic 14" descr="Marker with solid fill">
              <a:extLst>
                <a:ext uri="{FF2B5EF4-FFF2-40B4-BE49-F238E27FC236}">
                  <a16:creationId xmlns:a16="http://schemas.microsoft.com/office/drawing/2014/main" id="{94EEFA81-519D-B39D-4838-6B09EB00725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858452" y="2344953"/>
              <a:ext cx="457200" cy="457200"/>
            </a:xfrm>
            <a:prstGeom prst="rect">
              <a:avLst/>
            </a:prstGeom>
          </p:spPr>
        </p:pic>
        <p:pic>
          <p:nvPicPr>
            <p:cNvPr id="16" name="Graphic 15" descr="Marker with solid fill">
              <a:extLst>
                <a:ext uri="{FF2B5EF4-FFF2-40B4-BE49-F238E27FC236}">
                  <a16:creationId xmlns:a16="http://schemas.microsoft.com/office/drawing/2014/main" id="{13563A7C-AC9A-100E-B0D0-872B04C228B0}"/>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674454" y="3663346"/>
              <a:ext cx="457200" cy="457200"/>
            </a:xfrm>
            <a:prstGeom prst="rect">
              <a:avLst/>
            </a:prstGeom>
          </p:spPr>
        </p:pic>
        <p:pic>
          <p:nvPicPr>
            <p:cNvPr id="17" name="Graphic 16" descr="Marker with solid fill">
              <a:extLst>
                <a:ext uri="{FF2B5EF4-FFF2-40B4-BE49-F238E27FC236}">
                  <a16:creationId xmlns:a16="http://schemas.microsoft.com/office/drawing/2014/main" id="{A4D84E61-74CE-BFF8-DDCC-8CA0A0FB4C6D}"/>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829175" y="3857625"/>
              <a:ext cx="457200" cy="457200"/>
            </a:xfrm>
            <a:prstGeom prst="rect">
              <a:avLst/>
            </a:prstGeom>
          </p:spPr>
        </p:pic>
        <p:cxnSp>
          <p:nvCxnSpPr>
            <p:cNvPr id="18" name="Straight Arrow Connector 17">
              <a:extLst>
                <a:ext uri="{FF2B5EF4-FFF2-40B4-BE49-F238E27FC236}">
                  <a16:creationId xmlns:a16="http://schemas.microsoft.com/office/drawing/2014/main" id="{CDF83804-1310-D13B-EC00-94ED464DB897}"/>
                </a:ext>
              </a:extLst>
            </p:cNvPr>
            <p:cNvCxnSpPr>
              <a:cxnSpLocks/>
            </p:cNvCxnSpPr>
            <p:nvPr/>
          </p:nvCxnSpPr>
          <p:spPr>
            <a:xfrm flipV="1">
              <a:off x="1466604" y="4019550"/>
              <a:ext cx="371721" cy="179510"/>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03E2691D-450B-DFF3-04F5-C29CDFC536B0}"/>
                </a:ext>
              </a:extLst>
            </p:cNvPr>
            <p:cNvCxnSpPr>
              <a:cxnSpLocks/>
            </p:cNvCxnSpPr>
            <p:nvPr/>
          </p:nvCxnSpPr>
          <p:spPr>
            <a:xfrm flipH="1" flipV="1">
              <a:off x="9264065" y="2091682"/>
              <a:ext cx="1434286" cy="35802"/>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44A512B5-5BD5-4CDD-4901-7DC773BFC4E8}"/>
                </a:ext>
              </a:extLst>
            </p:cNvPr>
            <p:cNvCxnSpPr>
              <a:cxnSpLocks/>
            </p:cNvCxnSpPr>
            <p:nvPr/>
          </p:nvCxnSpPr>
          <p:spPr>
            <a:xfrm flipH="1" flipV="1">
              <a:off x="7995849" y="2877543"/>
              <a:ext cx="2019001" cy="339330"/>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07BB814-048F-952E-6CC1-AAC45FF5BC2A}"/>
                </a:ext>
              </a:extLst>
            </p:cNvPr>
            <p:cNvCxnSpPr>
              <a:cxnSpLocks/>
            </p:cNvCxnSpPr>
            <p:nvPr/>
          </p:nvCxnSpPr>
          <p:spPr>
            <a:xfrm flipH="1" flipV="1">
              <a:off x="9182100" y="2705094"/>
              <a:ext cx="1027439" cy="100299"/>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2" name="Graphic 21" descr="Marker with solid fill">
              <a:extLst>
                <a:ext uri="{FF2B5EF4-FFF2-40B4-BE49-F238E27FC236}">
                  <a16:creationId xmlns:a16="http://schemas.microsoft.com/office/drawing/2014/main" id="{71A163AE-03B4-AF76-BE51-B7178BF0C9AD}"/>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934450" y="1729638"/>
              <a:ext cx="457200" cy="457200"/>
            </a:xfrm>
            <a:prstGeom prst="rect">
              <a:avLst/>
            </a:prstGeom>
          </p:spPr>
        </p:pic>
        <p:cxnSp>
          <p:nvCxnSpPr>
            <p:cNvPr id="23" name="Straight Arrow Connector 22">
              <a:extLst>
                <a:ext uri="{FF2B5EF4-FFF2-40B4-BE49-F238E27FC236}">
                  <a16:creationId xmlns:a16="http://schemas.microsoft.com/office/drawing/2014/main" id="{24D93930-B637-8B76-403A-35DD740D9C7F}"/>
                </a:ext>
              </a:extLst>
            </p:cNvPr>
            <p:cNvCxnSpPr>
              <a:cxnSpLocks/>
            </p:cNvCxnSpPr>
            <p:nvPr/>
          </p:nvCxnSpPr>
          <p:spPr>
            <a:xfrm flipH="1">
              <a:off x="9544981" y="1645771"/>
              <a:ext cx="1025055" cy="312467"/>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13EBFB01-3B26-0EBF-FB07-14CC56B896B1}"/>
                </a:ext>
              </a:extLst>
            </p:cNvPr>
            <p:cNvCxnSpPr>
              <a:cxnSpLocks/>
            </p:cNvCxnSpPr>
            <p:nvPr/>
          </p:nvCxnSpPr>
          <p:spPr>
            <a:xfrm flipH="1" flipV="1">
              <a:off x="8108510" y="4224730"/>
              <a:ext cx="1545598" cy="262512"/>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5" name="Picture 4">
              <a:extLst>
                <a:ext uri="{FF2B5EF4-FFF2-40B4-BE49-F238E27FC236}">
                  <a16:creationId xmlns:a16="http://schemas.microsoft.com/office/drawing/2014/main" id="{59B37B1E-5FFE-A0A2-9678-4470140D0C0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415853" y="4292633"/>
              <a:ext cx="2019001" cy="702612"/>
            </a:xfrm>
            <a:prstGeom prst="rect">
              <a:avLst/>
            </a:prstGeom>
            <a:noFill/>
            <a:extLst>
              <a:ext uri="{909E8E84-426E-40DD-AFC4-6F175D3DCCD1}">
                <a14:hiddenFill xmlns:a14="http://schemas.microsoft.com/office/drawing/2010/main">
                  <a:solidFill>
                    <a:srgbClr val="FFFFFF"/>
                  </a:solidFill>
                </a14:hiddenFill>
              </a:ext>
            </a:extLst>
          </p:spPr>
        </p:pic>
        <p:pic>
          <p:nvPicPr>
            <p:cNvPr id="26" name="Graphic 25" descr="Marker with solid fill">
              <a:extLst>
                <a:ext uri="{FF2B5EF4-FFF2-40B4-BE49-F238E27FC236}">
                  <a16:creationId xmlns:a16="http://schemas.microsoft.com/office/drawing/2014/main" id="{CE966F2F-4A9B-B253-5323-5CA643EA12B7}"/>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995422" y="4456730"/>
              <a:ext cx="457200" cy="457200"/>
            </a:xfrm>
            <a:prstGeom prst="rect">
              <a:avLst/>
            </a:prstGeom>
          </p:spPr>
        </p:pic>
        <p:pic>
          <p:nvPicPr>
            <p:cNvPr id="27" name="Graphic 26" descr="Marker with solid fill">
              <a:extLst>
                <a:ext uri="{FF2B5EF4-FFF2-40B4-BE49-F238E27FC236}">
                  <a16:creationId xmlns:a16="http://schemas.microsoft.com/office/drawing/2014/main" id="{6F79B816-AE9F-AB5E-3D10-167196701BBA}"/>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411507" y="2186838"/>
              <a:ext cx="457200" cy="457200"/>
            </a:xfrm>
            <a:prstGeom prst="rect">
              <a:avLst/>
            </a:prstGeom>
          </p:spPr>
        </p:pic>
        <p:pic>
          <p:nvPicPr>
            <p:cNvPr id="28" name="Picture 4" descr="Nasa Logo - transparent png image">
              <a:extLst>
                <a:ext uri="{FF2B5EF4-FFF2-40B4-BE49-F238E27FC236}">
                  <a16:creationId xmlns:a16="http://schemas.microsoft.com/office/drawing/2014/main" id="{807712CC-AE8C-B771-53E7-0DCFE46D667B}"/>
                </a:ext>
              </a:extLst>
            </p:cNvPr>
            <p:cNvPicPr>
              <a:picLocks noChangeAspect="1" noChangeArrowheads="1"/>
            </p:cNvPicPr>
            <p:nvPr/>
          </p:nvPicPr>
          <p:blipFill>
            <a:blip r:embed="rId13">
              <a:extLst>
                <a:ext uri="{BEBA8EAE-BF5A-486C-A8C5-ECC9F3942E4B}">
                  <a14:imgProps xmlns:a14="http://schemas.microsoft.com/office/drawing/2010/main">
                    <a14:imgLayer r:embed="rId14">
                      <a14:imgEffect>
                        <a14:backgroundRemoval t="10000" b="90000" l="10000" r="90000">
                          <a14:foregroundMark x1="50889" y1="25526" x2="41111" y2="21447"/>
                          <a14:foregroundMark x1="41111" y1="21447" x2="33000" y2="30263"/>
                          <a14:foregroundMark x1="33000" y1="30263" x2="51556" y2="39211"/>
                          <a14:foregroundMark x1="51556" y1="39211" x2="40000" y2="50526"/>
                          <a14:foregroundMark x1="40000" y1="50526" x2="43778" y2="59474"/>
                          <a14:foregroundMark x1="43778" y1="59474" x2="46556" y2="48158"/>
                          <a14:foregroundMark x1="46556" y1="48158" x2="66889" y2="51842"/>
                          <a14:foregroundMark x1="66889" y1="51842" x2="41667" y2="48421"/>
                          <a14:foregroundMark x1="41667" y1="48421" x2="36444" y2="52763"/>
                          <a14:foregroundMark x1="36444" y1="52763" x2="28111" y2="51842"/>
                          <a14:foregroundMark x1="28111" y1="51842" x2="23444" y2="47368"/>
                          <a14:foregroundMark x1="23444" y1="47368" x2="24333" y2="54474"/>
                          <a14:foregroundMark x1="24333" y1="54474" x2="43778" y2="65921"/>
                          <a14:foregroundMark x1="43778" y1="65921" x2="68000" y2="60395"/>
                          <a14:foregroundMark x1="68000" y1="60395" x2="58333" y2="66316"/>
                          <a14:foregroundMark x1="58333" y1="66316" x2="55444" y2="48421"/>
                          <a14:foregroundMark x1="55444" y1="48421" x2="61333" y2="36842"/>
                          <a14:foregroundMark x1="61333" y1="36842" x2="67333" y2="41842"/>
                          <a14:foregroundMark x1="67333" y1="41842" x2="66333" y2="31842"/>
                          <a14:foregroundMark x1="66333" y1="31842" x2="71667" y2="37368"/>
                          <a14:foregroundMark x1="71667" y1="37368" x2="73889" y2="44079"/>
                          <a14:foregroundMark x1="73889" y1="44079" x2="71222" y2="50000"/>
                          <a14:foregroundMark x1="56889" y1="43289" x2="51667" y2="38947"/>
                          <a14:foregroundMark x1="51667" y1="38947" x2="54667" y2="43816"/>
                          <a14:foregroundMark x1="65000" y1="42632" x2="72444" y2="49474"/>
                          <a14:foregroundMark x1="72444" y1="49474" x2="70111" y2="51579"/>
                          <a14:foregroundMark x1="73667" y1="55789" x2="58667" y2="51447"/>
                          <a14:foregroundMark x1="58667" y1="51447" x2="42889" y2="55526"/>
                          <a14:foregroundMark x1="42889" y1="55526" x2="44444" y2="44342"/>
                          <a14:foregroundMark x1="44444" y1="44342" x2="33333" y2="48026"/>
                          <a14:foregroundMark x1="33333" y1="48026" x2="55111" y2="39737"/>
                          <a14:foregroundMark x1="55111" y1="39737" x2="37444" y2="37500"/>
                          <a14:foregroundMark x1="37444" y1="37500" x2="36778" y2="27105"/>
                          <a14:foregroundMark x1="36778" y1="27105" x2="28111" y2="33947"/>
                          <a14:foregroundMark x1="28111" y1="33947" x2="28667" y2="45526"/>
                          <a14:foregroundMark x1="28667" y1="45526" x2="29333" y2="47105"/>
                          <a14:foregroundMark x1="41333" y1="55132" x2="33333" y2="54737"/>
                          <a14:foregroundMark x1="33333" y1="54737" x2="24222" y2="49079"/>
                          <a14:foregroundMark x1="24222" y1="49079" x2="21778" y2="55921"/>
                          <a14:foregroundMark x1="21778" y1="55921" x2="21667" y2="46053"/>
                          <a14:foregroundMark x1="21667" y1="46053" x2="29333" y2="44737"/>
                          <a14:foregroundMark x1="32889" y1="48421" x2="30111" y2="41711"/>
                          <a14:foregroundMark x1="30111" y1="41711" x2="34556" y2="41711"/>
                          <a14:foregroundMark x1="42111" y1="14079" x2="42111" y2="14079"/>
                          <a14:foregroundMark x1="41889" y1="12895" x2="48667" y2="11974"/>
                          <a14:foregroundMark x1="48667" y1="11974" x2="49222" y2="11974"/>
                          <a14:foregroundMark x1="53889" y1="12763" x2="51889" y2="11842"/>
                          <a14:foregroundMark x1="51889" y1="11974" x2="47889" y2="11316"/>
                          <a14:foregroundMark x1="39333" y1="11842" x2="39333" y2="11842"/>
                          <a14:foregroundMark x1="40556" y1="11447" x2="40556" y2="11447"/>
                          <a14:foregroundMark x1="41444" y1="11184" x2="41444" y2="11184"/>
                          <a14:foregroundMark x1="42111" y1="11184" x2="42111" y2="11184"/>
                          <a14:foregroundMark x1="42333" y1="11184" x2="42333" y2="11184"/>
                          <a14:foregroundMark x1="42444" y1="11053" x2="42444" y2="11053"/>
                          <a14:foregroundMark x1="42556" y1="11053" x2="42556" y2="11053"/>
                          <a14:foregroundMark x1="42667" y1="11053" x2="42667" y2="11053"/>
                          <a14:foregroundMark x1="42889" y1="11053" x2="42889" y2="11053"/>
                          <a14:foregroundMark x1="43222" y1="11053" x2="43333" y2="11053"/>
                          <a14:foregroundMark x1="43444" y1="11053" x2="43444" y2="11053"/>
                          <a14:foregroundMark x1="43778" y1="10921" x2="43889" y2="10921"/>
                          <a14:foregroundMark x1="44111" y1="10921" x2="44111" y2="10921"/>
                          <a14:foregroundMark x1="44556" y1="10921" x2="44667" y2="11053"/>
                          <a14:foregroundMark x1="44778" y1="11053" x2="44889" y2="11053"/>
                          <a14:foregroundMark x1="45111" y1="11053" x2="45333" y2="11053"/>
                          <a14:foregroundMark x1="45556" y1="11053" x2="45556" y2="11053"/>
                          <a14:foregroundMark x1="45667" y1="10921" x2="45667" y2="10921"/>
                          <a14:foregroundMark x1="45667" y1="10921" x2="45667" y2="10921"/>
                          <a14:foregroundMark x1="45444" y1="10789" x2="45444" y2="10789"/>
                          <a14:foregroundMark x1="45333" y1="10789" x2="45333" y2="10789"/>
                          <a14:foregroundMark x1="43444" y1="10921" x2="43444" y2="10921"/>
                          <a14:foregroundMark x1="48333" y1="10789" x2="48333" y2="10789"/>
                          <a14:foregroundMark x1="48000" y1="10789" x2="48000" y2="10789"/>
                          <a14:foregroundMark x1="47556" y1="10789" x2="47556" y2="10789"/>
                          <a14:foregroundMark x1="47111" y1="10789" x2="47111" y2="10789"/>
                          <a14:foregroundMark x1="46556" y1="10789" x2="46556" y2="10789"/>
                          <a14:foregroundMark x1="46222" y1="10789" x2="46222" y2="10789"/>
                          <a14:foregroundMark x1="50111" y1="10921" x2="50111" y2="10921"/>
                          <a14:foregroundMark x1="49667" y1="10921" x2="49667" y2="10921"/>
                          <a14:foregroundMark x1="47222" y1="10526" x2="47222" y2="10526"/>
                          <a14:foregroundMark x1="39778" y1="11579" x2="39778" y2="11579"/>
                          <a14:foregroundMark x1="39444" y1="11711" x2="39444" y2="11711"/>
                          <a14:foregroundMark x1="40222" y1="11579" x2="40222" y2="11579"/>
                          <a14:foregroundMark x1="54778" y1="12500" x2="50556" y2="11184"/>
                          <a14:foregroundMark x1="54444" y1="11711" x2="54444" y2="11711"/>
                          <a14:foregroundMark x1="53889" y1="11711" x2="53889" y2="11711"/>
                          <a14:foregroundMark x1="53444" y1="11711" x2="53444" y2="11711"/>
                          <a14:foregroundMark x1="53000" y1="11579" x2="53000" y2="11579"/>
                          <a14:foregroundMark x1="52444" y1="11447" x2="52444" y2="11447"/>
                          <a14:foregroundMark x1="52000" y1="11316" x2="52000" y2="11316"/>
                          <a14:foregroundMark x1="51667" y1="11316" x2="51667" y2="11316"/>
                          <a14:foregroundMark x1="51111" y1="11184" x2="51111" y2="11184"/>
                          <a14:foregroundMark x1="51333" y1="11184" x2="51333" y2="11184"/>
                          <a14:foregroundMark x1="51667" y1="11184" x2="51667" y2="11184"/>
                          <a14:foregroundMark x1="51889" y1="11316" x2="51889" y2="11316"/>
                          <a14:foregroundMark x1="52111" y1="11316" x2="52111" y2="11316"/>
                          <a14:foregroundMark x1="50444" y1="10921" x2="50444" y2="10921"/>
                          <a14:foregroundMark x1="47444" y1="10526" x2="47444" y2="10526"/>
                          <a14:foregroundMark x1="46667" y1="10789" x2="46667" y2="10789"/>
                          <a14:foregroundMark x1="46222" y1="10789" x2="46000" y2="10789"/>
                          <a14:foregroundMark x1="44333" y1="10789" x2="44333" y2="10789"/>
                          <a14:foregroundMark x1="47556" y1="10658" x2="47556" y2="10658"/>
                          <a14:foregroundMark x1="47222" y1="10658" x2="47222" y2="10658"/>
                          <a14:foregroundMark x1="47000" y1="10789" x2="47000" y2="10789"/>
                          <a14:foregroundMark x1="47333" y1="10789" x2="47333" y2="10789"/>
                          <a14:foregroundMark x1="47333" y1="10789" x2="47333" y2="10789"/>
                          <a14:foregroundMark x1="47556" y1="10789" x2="47556" y2="10789"/>
                          <a14:foregroundMark x1="47444" y1="10789" x2="47333" y2="10789"/>
                          <a14:foregroundMark x1="47222" y1="10789" x2="47222" y2="10789"/>
                          <a14:backgroundMark x1="14000" y1="11842" x2="7889" y2="18553"/>
                          <a14:backgroundMark x1="7889" y1="18553" x2="3667" y2="70395"/>
                          <a14:backgroundMark x1="3667" y1="70395" x2="5111" y2="78947"/>
                          <a14:backgroundMark x1="5111" y1="78947" x2="11778" y2="87368"/>
                          <a14:backgroundMark x1="15556" y1="88026" x2="35778" y2="90000"/>
                          <a14:backgroundMark x1="35778" y1="90000" x2="72778" y2="88684"/>
                          <a14:backgroundMark x1="72778" y1="88684" x2="82778" y2="84342"/>
                          <a14:backgroundMark x1="82778" y1="84342" x2="84556" y2="81316"/>
                          <a14:backgroundMark x1="76889" y1="82763" x2="93111" y2="26974"/>
                          <a14:backgroundMark x1="93222" y1="26579" x2="93889" y2="10263"/>
                          <a14:backgroundMark x1="93889" y1="10263" x2="86333" y2="7237"/>
                          <a14:backgroundMark x1="86333" y1="7237" x2="77778" y2="10395"/>
                          <a14:backgroundMark x1="77778" y1="10395" x2="44556" y2="4737"/>
                          <a14:backgroundMark x1="31889" y1="10395" x2="40222" y2="9079"/>
                          <a14:backgroundMark x1="46111" y1="9737" x2="46111" y2="9737"/>
                          <a14:backgroundMark x1="47667" y1="9737" x2="47667" y2="9737"/>
                          <a14:backgroundMark x1="49333" y1="9605" x2="49333" y2="9605"/>
                          <a14:backgroundMark x1="51444" y1="9605" x2="52000" y2="9605"/>
                          <a14:backgroundMark x1="52667" y1="9605" x2="52778" y2="9605"/>
                          <a14:backgroundMark x1="53333" y1="9737" x2="53444" y2="9868"/>
                          <a14:backgroundMark x1="54444" y1="10132" x2="54444" y2="10132"/>
                          <a14:backgroundMark x1="55000" y1="10263" x2="55333" y2="10263"/>
                          <a14:backgroundMark x1="56333" y1="10526" x2="56778" y2="10526"/>
                          <a14:backgroundMark x1="58111" y1="10658" x2="60111" y2="11053"/>
                          <a14:backgroundMark x1="62222" y1="11447" x2="62889" y2="11579"/>
                          <a14:backgroundMark x1="63889" y1="11974" x2="70444" y2="13947"/>
                          <a14:backgroundMark x1="70000" y1="12368" x2="57889" y2="8684"/>
                          <a14:backgroundMark x1="58778" y1="10526" x2="51000" y2="8421"/>
                          <a14:backgroundMark x1="56444" y1="11053" x2="49444" y2="8816"/>
                          <a14:backgroundMark x1="47222" y1="10000" x2="47222" y2="10000"/>
                          <a14:backgroundMark x1="47222" y1="10132" x2="47222" y2="10132"/>
                          <a14:backgroundMark x1="47444" y1="10132" x2="47444" y2="10132"/>
                        </a14:backgroundRemoval>
                      </a14:imgEffect>
                    </a14:imgLayer>
                  </a14:imgProps>
                </a:ext>
                <a:ext uri="{28A0092B-C50C-407E-A947-70E740481C1C}">
                  <a14:useLocalDpi xmlns:a14="http://schemas.microsoft.com/office/drawing/2010/main" val="0"/>
                </a:ext>
              </a:extLst>
            </a:blip>
            <a:srcRect/>
            <a:stretch>
              <a:fillRect/>
            </a:stretch>
          </p:blipFill>
          <p:spPr bwMode="auto">
            <a:xfrm>
              <a:off x="9599942" y="4911776"/>
              <a:ext cx="780275" cy="658872"/>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544F6885-0A6A-5C6D-8621-3C67A8A5399E}"/>
                </a:ext>
              </a:extLst>
            </p:cNvPr>
            <p:cNvSpPr txBox="1"/>
            <p:nvPr/>
          </p:nvSpPr>
          <p:spPr>
            <a:xfrm>
              <a:off x="10209539" y="4936375"/>
              <a:ext cx="1740601" cy="646331"/>
            </a:xfrm>
            <a:prstGeom prst="rect">
              <a:avLst/>
            </a:prstGeom>
            <a:noFill/>
          </p:spPr>
          <p:txBody>
            <a:bodyPr wrap="square" rtlCol="0">
              <a:spAutoFit/>
            </a:bodyPr>
            <a:lstStyle/>
            <a:p>
              <a:r>
                <a:rPr lang="en-US" dirty="0">
                  <a:effectLst>
                    <a:outerShdw blurRad="38100" dist="38100" dir="2700000" algn="tl">
                      <a:srgbClr val="000000">
                        <a:alpha val="43137"/>
                      </a:srgbClr>
                    </a:outerShdw>
                  </a:effectLst>
                </a:rPr>
                <a:t>Marshall Space Flight Center</a:t>
              </a:r>
            </a:p>
          </p:txBody>
        </p:sp>
        <p:cxnSp>
          <p:nvCxnSpPr>
            <p:cNvPr id="30" name="Straight Arrow Connector 29">
              <a:extLst>
                <a:ext uri="{FF2B5EF4-FFF2-40B4-BE49-F238E27FC236}">
                  <a16:creationId xmlns:a16="http://schemas.microsoft.com/office/drawing/2014/main" id="{BF13FF69-2C8C-F55E-B5CD-485C0B014006}"/>
                </a:ext>
              </a:extLst>
            </p:cNvPr>
            <p:cNvCxnSpPr>
              <a:cxnSpLocks/>
            </p:cNvCxnSpPr>
            <p:nvPr/>
          </p:nvCxnSpPr>
          <p:spPr>
            <a:xfrm flipH="1" flipV="1">
              <a:off x="8117962" y="4289394"/>
              <a:ext cx="1577857" cy="854011"/>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9A2915BB-056B-0891-6BDD-740727B0937D}"/>
                </a:ext>
              </a:extLst>
            </p:cNvPr>
            <p:cNvSpPr txBox="1"/>
            <p:nvPr/>
          </p:nvSpPr>
          <p:spPr>
            <a:xfrm>
              <a:off x="8753245" y="554257"/>
              <a:ext cx="1325216" cy="923330"/>
            </a:xfrm>
            <a:prstGeom prst="rect">
              <a:avLst/>
            </a:prstGeom>
            <a:noFill/>
          </p:spPr>
          <p:txBody>
            <a:bodyPr wrap="square" rtlCol="0">
              <a:spAutoFit/>
            </a:bodyPr>
            <a:lstStyle/>
            <a:p>
              <a:r>
                <a:rPr lang="en-US" dirty="0">
                  <a:effectLst>
                    <a:outerShdw blurRad="38100" dist="38100" dir="2700000" algn="tl">
                      <a:srgbClr val="000000">
                        <a:alpha val="43137"/>
                      </a:srgbClr>
                    </a:outerShdw>
                  </a:effectLst>
                </a:rPr>
                <a:t>Glenn Research Center</a:t>
              </a:r>
            </a:p>
          </p:txBody>
        </p:sp>
        <p:sp>
          <p:nvSpPr>
            <p:cNvPr id="32" name="TextBox 31">
              <a:extLst>
                <a:ext uri="{FF2B5EF4-FFF2-40B4-BE49-F238E27FC236}">
                  <a16:creationId xmlns:a16="http://schemas.microsoft.com/office/drawing/2014/main" id="{BA3AB012-2D67-19FA-A376-A654E90A672D}"/>
                </a:ext>
              </a:extLst>
            </p:cNvPr>
            <p:cNvSpPr txBox="1"/>
            <p:nvPr/>
          </p:nvSpPr>
          <p:spPr>
            <a:xfrm>
              <a:off x="2917882" y="5244474"/>
              <a:ext cx="1740601" cy="646331"/>
            </a:xfrm>
            <a:prstGeom prst="rect">
              <a:avLst/>
            </a:prstGeom>
            <a:noFill/>
          </p:spPr>
          <p:txBody>
            <a:bodyPr wrap="square" rtlCol="0">
              <a:spAutoFit/>
            </a:bodyPr>
            <a:lstStyle/>
            <a:p>
              <a:r>
                <a:rPr lang="en-US" dirty="0">
                  <a:effectLst>
                    <a:outerShdw blurRad="38100" dist="38100" dir="2700000" algn="tl">
                      <a:srgbClr val="000000">
                        <a:alpha val="43137"/>
                      </a:srgbClr>
                    </a:outerShdw>
                  </a:effectLst>
                </a:rPr>
                <a:t>White Sands Test Facility</a:t>
              </a:r>
            </a:p>
          </p:txBody>
        </p:sp>
        <p:pic>
          <p:nvPicPr>
            <p:cNvPr id="33" name="Picture 4" descr="Nasa Logo - transparent png image">
              <a:extLst>
                <a:ext uri="{FF2B5EF4-FFF2-40B4-BE49-F238E27FC236}">
                  <a16:creationId xmlns:a16="http://schemas.microsoft.com/office/drawing/2014/main" id="{565502C4-755E-2202-0BD0-B389C706BBA1}"/>
                </a:ext>
              </a:extLst>
            </p:cNvPr>
            <p:cNvPicPr>
              <a:picLocks noChangeAspect="1" noChangeArrowheads="1"/>
            </p:cNvPicPr>
            <p:nvPr/>
          </p:nvPicPr>
          <p:blipFill>
            <a:blip r:embed="rId13">
              <a:extLst>
                <a:ext uri="{BEBA8EAE-BF5A-486C-A8C5-ECC9F3942E4B}">
                  <a14:imgProps xmlns:a14="http://schemas.microsoft.com/office/drawing/2010/main">
                    <a14:imgLayer r:embed="rId14">
                      <a14:imgEffect>
                        <a14:backgroundRemoval t="10000" b="90000" l="10000" r="90000">
                          <a14:foregroundMark x1="50889" y1="25526" x2="41111" y2="21447"/>
                          <a14:foregroundMark x1="41111" y1="21447" x2="33000" y2="30263"/>
                          <a14:foregroundMark x1="33000" y1="30263" x2="51556" y2="39211"/>
                          <a14:foregroundMark x1="51556" y1="39211" x2="40000" y2="50526"/>
                          <a14:foregroundMark x1="40000" y1="50526" x2="43778" y2="59474"/>
                          <a14:foregroundMark x1="43778" y1="59474" x2="46556" y2="48158"/>
                          <a14:foregroundMark x1="46556" y1="48158" x2="66889" y2="51842"/>
                          <a14:foregroundMark x1="66889" y1="51842" x2="41667" y2="48421"/>
                          <a14:foregroundMark x1="41667" y1="48421" x2="36444" y2="52763"/>
                          <a14:foregroundMark x1="36444" y1="52763" x2="28111" y2="51842"/>
                          <a14:foregroundMark x1="28111" y1="51842" x2="23444" y2="47368"/>
                          <a14:foregroundMark x1="23444" y1="47368" x2="24333" y2="54474"/>
                          <a14:foregroundMark x1="24333" y1="54474" x2="43778" y2="65921"/>
                          <a14:foregroundMark x1="43778" y1="65921" x2="68000" y2="60395"/>
                          <a14:foregroundMark x1="68000" y1="60395" x2="58333" y2="66316"/>
                          <a14:foregroundMark x1="58333" y1="66316" x2="55444" y2="48421"/>
                          <a14:foregroundMark x1="55444" y1="48421" x2="61333" y2="36842"/>
                          <a14:foregroundMark x1="61333" y1="36842" x2="67333" y2="41842"/>
                          <a14:foregroundMark x1="67333" y1="41842" x2="66333" y2="31842"/>
                          <a14:foregroundMark x1="66333" y1="31842" x2="71667" y2="37368"/>
                          <a14:foregroundMark x1="71667" y1="37368" x2="73889" y2="44079"/>
                          <a14:foregroundMark x1="73889" y1="44079" x2="71222" y2="50000"/>
                          <a14:foregroundMark x1="56889" y1="43289" x2="51667" y2="38947"/>
                          <a14:foregroundMark x1="51667" y1="38947" x2="54667" y2="43816"/>
                          <a14:foregroundMark x1="65000" y1="42632" x2="72444" y2="49474"/>
                          <a14:foregroundMark x1="72444" y1="49474" x2="70111" y2="51579"/>
                          <a14:foregroundMark x1="73667" y1="55789" x2="58667" y2="51447"/>
                          <a14:foregroundMark x1="58667" y1="51447" x2="42889" y2="55526"/>
                          <a14:foregroundMark x1="42889" y1="55526" x2="44444" y2="44342"/>
                          <a14:foregroundMark x1="44444" y1="44342" x2="33333" y2="48026"/>
                          <a14:foregroundMark x1="33333" y1="48026" x2="55111" y2="39737"/>
                          <a14:foregroundMark x1="55111" y1="39737" x2="37444" y2="37500"/>
                          <a14:foregroundMark x1="37444" y1="37500" x2="36778" y2="27105"/>
                          <a14:foregroundMark x1="36778" y1="27105" x2="28111" y2="33947"/>
                          <a14:foregroundMark x1="28111" y1="33947" x2="28667" y2="45526"/>
                          <a14:foregroundMark x1="28667" y1="45526" x2="29333" y2="47105"/>
                          <a14:foregroundMark x1="41333" y1="55132" x2="33333" y2="54737"/>
                          <a14:foregroundMark x1="33333" y1="54737" x2="24222" y2="49079"/>
                          <a14:foregroundMark x1="24222" y1="49079" x2="21778" y2="55921"/>
                          <a14:foregroundMark x1="21778" y1="55921" x2="21667" y2="46053"/>
                          <a14:foregroundMark x1="21667" y1="46053" x2="29333" y2="44737"/>
                          <a14:foregroundMark x1="32889" y1="48421" x2="30111" y2="41711"/>
                          <a14:foregroundMark x1="30111" y1="41711" x2="34556" y2="41711"/>
                          <a14:foregroundMark x1="42111" y1="14079" x2="42111" y2="14079"/>
                          <a14:foregroundMark x1="41889" y1="12895" x2="48667" y2="11974"/>
                          <a14:foregroundMark x1="48667" y1="11974" x2="49222" y2="11974"/>
                          <a14:foregroundMark x1="53889" y1="12763" x2="51889" y2="11842"/>
                          <a14:foregroundMark x1="51889" y1="11974" x2="47889" y2="11316"/>
                          <a14:foregroundMark x1="39333" y1="11842" x2="39333" y2="11842"/>
                          <a14:foregroundMark x1="40556" y1="11447" x2="40556" y2="11447"/>
                          <a14:foregroundMark x1="41444" y1="11184" x2="41444" y2="11184"/>
                          <a14:foregroundMark x1="42111" y1="11184" x2="42111" y2="11184"/>
                          <a14:foregroundMark x1="42333" y1="11184" x2="42333" y2="11184"/>
                          <a14:foregroundMark x1="42444" y1="11053" x2="42444" y2="11053"/>
                          <a14:foregroundMark x1="42556" y1="11053" x2="42556" y2="11053"/>
                          <a14:foregroundMark x1="42667" y1="11053" x2="42667" y2="11053"/>
                          <a14:foregroundMark x1="42889" y1="11053" x2="42889" y2="11053"/>
                          <a14:foregroundMark x1="43222" y1="11053" x2="43333" y2="11053"/>
                          <a14:foregroundMark x1="43444" y1="11053" x2="43444" y2="11053"/>
                          <a14:foregroundMark x1="43778" y1="10921" x2="43889" y2="10921"/>
                          <a14:foregroundMark x1="44111" y1="10921" x2="44111" y2="10921"/>
                          <a14:foregroundMark x1="44556" y1="10921" x2="44667" y2="11053"/>
                          <a14:foregroundMark x1="44778" y1="11053" x2="44889" y2="11053"/>
                          <a14:foregroundMark x1="45111" y1="11053" x2="45333" y2="11053"/>
                          <a14:foregroundMark x1="45556" y1="11053" x2="45556" y2="11053"/>
                          <a14:foregroundMark x1="45667" y1="10921" x2="45667" y2="10921"/>
                          <a14:foregroundMark x1="45667" y1="10921" x2="45667" y2="10921"/>
                          <a14:foregroundMark x1="45444" y1="10789" x2="45444" y2="10789"/>
                          <a14:foregroundMark x1="45333" y1="10789" x2="45333" y2="10789"/>
                          <a14:foregroundMark x1="43444" y1="10921" x2="43444" y2="10921"/>
                          <a14:foregroundMark x1="48333" y1="10789" x2="48333" y2="10789"/>
                          <a14:foregroundMark x1="48000" y1="10789" x2="48000" y2="10789"/>
                          <a14:foregroundMark x1="47556" y1="10789" x2="47556" y2="10789"/>
                          <a14:foregroundMark x1="47111" y1="10789" x2="47111" y2="10789"/>
                          <a14:foregroundMark x1="46556" y1="10789" x2="46556" y2="10789"/>
                          <a14:foregroundMark x1="46222" y1="10789" x2="46222" y2="10789"/>
                          <a14:foregroundMark x1="50111" y1="10921" x2="50111" y2="10921"/>
                          <a14:foregroundMark x1="49667" y1="10921" x2="49667" y2="10921"/>
                          <a14:foregroundMark x1="47222" y1="10526" x2="47222" y2="10526"/>
                          <a14:foregroundMark x1="39778" y1="11579" x2="39778" y2="11579"/>
                          <a14:foregroundMark x1="39444" y1="11711" x2="39444" y2="11711"/>
                          <a14:foregroundMark x1="40222" y1="11579" x2="40222" y2="11579"/>
                          <a14:foregroundMark x1="54778" y1="12500" x2="50556" y2="11184"/>
                          <a14:foregroundMark x1="54444" y1="11711" x2="54444" y2="11711"/>
                          <a14:foregroundMark x1="53889" y1="11711" x2="53889" y2="11711"/>
                          <a14:foregroundMark x1="53444" y1="11711" x2="53444" y2="11711"/>
                          <a14:foregroundMark x1="53000" y1="11579" x2="53000" y2="11579"/>
                          <a14:foregroundMark x1="52444" y1="11447" x2="52444" y2="11447"/>
                          <a14:foregroundMark x1="52000" y1="11316" x2="52000" y2="11316"/>
                          <a14:foregroundMark x1="51667" y1="11316" x2="51667" y2="11316"/>
                          <a14:foregroundMark x1="51111" y1="11184" x2="51111" y2="11184"/>
                          <a14:foregroundMark x1="51333" y1="11184" x2="51333" y2="11184"/>
                          <a14:foregroundMark x1="51667" y1="11184" x2="51667" y2="11184"/>
                          <a14:foregroundMark x1="51889" y1="11316" x2="51889" y2="11316"/>
                          <a14:foregroundMark x1="52111" y1="11316" x2="52111" y2="11316"/>
                          <a14:foregroundMark x1="50444" y1="10921" x2="50444" y2="10921"/>
                          <a14:foregroundMark x1="47444" y1="10526" x2="47444" y2="10526"/>
                          <a14:foregroundMark x1="46667" y1="10789" x2="46667" y2="10789"/>
                          <a14:foregroundMark x1="46222" y1="10789" x2="46000" y2="10789"/>
                          <a14:foregroundMark x1="44333" y1="10789" x2="44333" y2="10789"/>
                          <a14:foregroundMark x1="47556" y1="10658" x2="47556" y2="10658"/>
                          <a14:foregroundMark x1="47222" y1="10658" x2="47222" y2="10658"/>
                          <a14:foregroundMark x1="47000" y1="10789" x2="47000" y2="10789"/>
                          <a14:foregroundMark x1="47333" y1="10789" x2="47333" y2="10789"/>
                          <a14:foregroundMark x1="47333" y1="10789" x2="47333" y2="10789"/>
                          <a14:foregroundMark x1="47556" y1="10789" x2="47556" y2="10789"/>
                          <a14:foregroundMark x1="47444" y1="10789" x2="47333" y2="10789"/>
                          <a14:foregroundMark x1="47222" y1="10789" x2="47222" y2="10789"/>
                          <a14:backgroundMark x1="14000" y1="11842" x2="7889" y2="18553"/>
                          <a14:backgroundMark x1="7889" y1="18553" x2="3667" y2="70395"/>
                          <a14:backgroundMark x1="3667" y1="70395" x2="5111" y2="78947"/>
                          <a14:backgroundMark x1="5111" y1="78947" x2="11778" y2="87368"/>
                          <a14:backgroundMark x1="15556" y1="88026" x2="35778" y2="90000"/>
                          <a14:backgroundMark x1="35778" y1="90000" x2="72778" y2="88684"/>
                          <a14:backgroundMark x1="72778" y1="88684" x2="82778" y2="84342"/>
                          <a14:backgroundMark x1="82778" y1="84342" x2="84556" y2="81316"/>
                          <a14:backgroundMark x1="76889" y1="82763" x2="93111" y2="26974"/>
                          <a14:backgroundMark x1="93222" y1="26579" x2="93889" y2="10263"/>
                          <a14:backgroundMark x1="93889" y1="10263" x2="86333" y2="7237"/>
                          <a14:backgroundMark x1="86333" y1="7237" x2="77778" y2="10395"/>
                          <a14:backgroundMark x1="77778" y1="10395" x2="44556" y2="4737"/>
                          <a14:backgroundMark x1="31889" y1="10395" x2="40222" y2="9079"/>
                          <a14:backgroundMark x1="46111" y1="9737" x2="46111" y2="9737"/>
                          <a14:backgroundMark x1="47667" y1="9737" x2="47667" y2="9737"/>
                          <a14:backgroundMark x1="49333" y1="9605" x2="49333" y2="9605"/>
                          <a14:backgroundMark x1="51444" y1="9605" x2="52000" y2="9605"/>
                          <a14:backgroundMark x1="52667" y1="9605" x2="52778" y2="9605"/>
                          <a14:backgroundMark x1="53333" y1="9737" x2="53444" y2="9868"/>
                          <a14:backgroundMark x1="54444" y1="10132" x2="54444" y2="10132"/>
                          <a14:backgroundMark x1="55000" y1="10263" x2="55333" y2="10263"/>
                          <a14:backgroundMark x1="56333" y1="10526" x2="56778" y2="10526"/>
                          <a14:backgroundMark x1="58111" y1="10658" x2="60111" y2="11053"/>
                          <a14:backgroundMark x1="62222" y1="11447" x2="62889" y2="11579"/>
                          <a14:backgroundMark x1="63889" y1="11974" x2="70444" y2="13947"/>
                          <a14:backgroundMark x1="70000" y1="12368" x2="57889" y2="8684"/>
                          <a14:backgroundMark x1="58778" y1="10526" x2="51000" y2="8421"/>
                          <a14:backgroundMark x1="56444" y1="11053" x2="49444" y2="8816"/>
                          <a14:backgroundMark x1="47222" y1="10000" x2="47222" y2="10000"/>
                          <a14:backgroundMark x1="47222" y1="10132" x2="47222" y2="10132"/>
                          <a14:backgroundMark x1="47444" y1="10132" x2="47444" y2="10132"/>
                        </a14:backgroundRemoval>
                      </a14:imgEffect>
                    </a14:imgLayer>
                  </a14:imgProps>
                </a:ext>
                <a:ext uri="{28A0092B-C50C-407E-A947-70E740481C1C}">
                  <a14:useLocalDpi xmlns:a14="http://schemas.microsoft.com/office/drawing/2010/main" val="0"/>
                </a:ext>
              </a:extLst>
            </a:blip>
            <a:srcRect/>
            <a:stretch>
              <a:fillRect/>
            </a:stretch>
          </p:blipFill>
          <p:spPr bwMode="auto">
            <a:xfrm>
              <a:off x="8155186" y="672622"/>
              <a:ext cx="780275" cy="658872"/>
            </a:xfrm>
            <a:prstGeom prst="rect">
              <a:avLst/>
            </a:prstGeom>
            <a:noFill/>
            <a:extLst>
              <a:ext uri="{909E8E84-426E-40DD-AFC4-6F175D3DCCD1}">
                <a14:hiddenFill xmlns:a14="http://schemas.microsoft.com/office/drawing/2010/main">
                  <a:solidFill>
                    <a:srgbClr val="FFFFFF"/>
                  </a:solidFill>
                </a14:hiddenFill>
              </a:ext>
            </a:extLst>
          </p:spPr>
        </p:pic>
        <p:cxnSp>
          <p:nvCxnSpPr>
            <p:cNvPr id="34" name="Straight Arrow Connector 33">
              <a:extLst>
                <a:ext uri="{FF2B5EF4-FFF2-40B4-BE49-F238E27FC236}">
                  <a16:creationId xmlns:a16="http://schemas.microsoft.com/office/drawing/2014/main" id="{FA05E02D-7EB8-B914-B0BF-7EF7BFB17DF1}"/>
                </a:ext>
              </a:extLst>
            </p:cNvPr>
            <p:cNvCxnSpPr>
              <a:cxnSpLocks/>
              <a:stCxn id="33" idx="2"/>
            </p:cNvCxnSpPr>
            <p:nvPr/>
          </p:nvCxnSpPr>
          <p:spPr>
            <a:xfrm>
              <a:off x="8545324" y="1331494"/>
              <a:ext cx="99284" cy="898178"/>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35" name="Picture 4" descr="Nasa Logo - transparent png image">
              <a:extLst>
                <a:ext uri="{FF2B5EF4-FFF2-40B4-BE49-F238E27FC236}">
                  <a16:creationId xmlns:a16="http://schemas.microsoft.com/office/drawing/2014/main" id="{EBAF4845-0583-F38B-A1C0-AA3867450B26}"/>
                </a:ext>
              </a:extLst>
            </p:cNvPr>
            <p:cNvPicPr>
              <a:picLocks noChangeAspect="1" noChangeArrowheads="1"/>
            </p:cNvPicPr>
            <p:nvPr/>
          </p:nvPicPr>
          <p:blipFill>
            <a:blip r:embed="rId13">
              <a:extLst>
                <a:ext uri="{BEBA8EAE-BF5A-486C-A8C5-ECC9F3942E4B}">
                  <a14:imgProps xmlns:a14="http://schemas.microsoft.com/office/drawing/2010/main">
                    <a14:imgLayer r:embed="rId14">
                      <a14:imgEffect>
                        <a14:backgroundRemoval t="10000" b="90000" l="10000" r="90000">
                          <a14:foregroundMark x1="50889" y1="25526" x2="41111" y2="21447"/>
                          <a14:foregroundMark x1="41111" y1="21447" x2="33000" y2="30263"/>
                          <a14:foregroundMark x1="33000" y1="30263" x2="51556" y2="39211"/>
                          <a14:foregroundMark x1="51556" y1="39211" x2="40000" y2="50526"/>
                          <a14:foregroundMark x1="40000" y1="50526" x2="43778" y2="59474"/>
                          <a14:foregroundMark x1="43778" y1="59474" x2="46556" y2="48158"/>
                          <a14:foregroundMark x1="46556" y1="48158" x2="66889" y2="51842"/>
                          <a14:foregroundMark x1="66889" y1="51842" x2="41667" y2="48421"/>
                          <a14:foregroundMark x1="41667" y1="48421" x2="36444" y2="52763"/>
                          <a14:foregroundMark x1="36444" y1="52763" x2="28111" y2="51842"/>
                          <a14:foregroundMark x1="28111" y1="51842" x2="23444" y2="47368"/>
                          <a14:foregroundMark x1="23444" y1="47368" x2="24333" y2="54474"/>
                          <a14:foregroundMark x1="24333" y1="54474" x2="43778" y2="65921"/>
                          <a14:foregroundMark x1="43778" y1="65921" x2="68000" y2="60395"/>
                          <a14:foregroundMark x1="68000" y1="60395" x2="58333" y2="66316"/>
                          <a14:foregroundMark x1="58333" y1="66316" x2="55444" y2="48421"/>
                          <a14:foregroundMark x1="55444" y1="48421" x2="61333" y2="36842"/>
                          <a14:foregroundMark x1="61333" y1="36842" x2="67333" y2="41842"/>
                          <a14:foregroundMark x1="67333" y1="41842" x2="66333" y2="31842"/>
                          <a14:foregroundMark x1="66333" y1="31842" x2="71667" y2="37368"/>
                          <a14:foregroundMark x1="71667" y1="37368" x2="73889" y2="44079"/>
                          <a14:foregroundMark x1="73889" y1="44079" x2="71222" y2="50000"/>
                          <a14:foregroundMark x1="56889" y1="43289" x2="51667" y2="38947"/>
                          <a14:foregroundMark x1="51667" y1="38947" x2="54667" y2="43816"/>
                          <a14:foregroundMark x1="65000" y1="42632" x2="72444" y2="49474"/>
                          <a14:foregroundMark x1="72444" y1="49474" x2="70111" y2="51579"/>
                          <a14:foregroundMark x1="73667" y1="55789" x2="58667" y2="51447"/>
                          <a14:foregroundMark x1="58667" y1="51447" x2="42889" y2="55526"/>
                          <a14:foregroundMark x1="42889" y1="55526" x2="44444" y2="44342"/>
                          <a14:foregroundMark x1="44444" y1="44342" x2="33333" y2="48026"/>
                          <a14:foregroundMark x1="33333" y1="48026" x2="55111" y2="39737"/>
                          <a14:foregroundMark x1="55111" y1="39737" x2="37444" y2="37500"/>
                          <a14:foregroundMark x1="37444" y1="37500" x2="36778" y2="27105"/>
                          <a14:foregroundMark x1="36778" y1="27105" x2="28111" y2="33947"/>
                          <a14:foregroundMark x1="28111" y1="33947" x2="28667" y2="45526"/>
                          <a14:foregroundMark x1="28667" y1="45526" x2="29333" y2="47105"/>
                          <a14:foregroundMark x1="41333" y1="55132" x2="33333" y2="54737"/>
                          <a14:foregroundMark x1="33333" y1="54737" x2="24222" y2="49079"/>
                          <a14:foregroundMark x1="24222" y1="49079" x2="21778" y2="55921"/>
                          <a14:foregroundMark x1="21778" y1="55921" x2="21667" y2="46053"/>
                          <a14:foregroundMark x1="21667" y1="46053" x2="29333" y2="44737"/>
                          <a14:foregroundMark x1="32889" y1="48421" x2="30111" y2="41711"/>
                          <a14:foregroundMark x1="30111" y1="41711" x2="34556" y2="41711"/>
                          <a14:foregroundMark x1="42111" y1="14079" x2="42111" y2="14079"/>
                          <a14:foregroundMark x1="41889" y1="12895" x2="48667" y2="11974"/>
                          <a14:foregroundMark x1="48667" y1="11974" x2="49222" y2="11974"/>
                          <a14:foregroundMark x1="53889" y1="12763" x2="51889" y2="11842"/>
                          <a14:foregroundMark x1="51889" y1="11974" x2="47889" y2="11316"/>
                          <a14:foregroundMark x1="39333" y1="11842" x2="39333" y2="11842"/>
                          <a14:foregroundMark x1="40556" y1="11447" x2="40556" y2="11447"/>
                          <a14:foregroundMark x1="41444" y1="11184" x2="41444" y2="11184"/>
                          <a14:foregroundMark x1="42111" y1="11184" x2="42111" y2="11184"/>
                          <a14:foregroundMark x1="42333" y1="11184" x2="42333" y2="11184"/>
                          <a14:foregroundMark x1="42444" y1="11053" x2="42444" y2="11053"/>
                          <a14:foregroundMark x1="42556" y1="11053" x2="42556" y2="11053"/>
                          <a14:foregroundMark x1="42667" y1="11053" x2="42667" y2="11053"/>
                          <a14:foregroundMark x1="42889" y1="11053" x2="42889" y2="11053"/>
                          <a14:foregroundMark x1="43222" y1="11053" x2="43333" y2="11053"/>
                          <a14:foregroundMark x1="43444" y1="11053" x2="43444" y2="11053"/>
                          <a14:foregroundMark x1="43778" y1="10921" x2="43889" y2="10921"/>
                          <a14:foregroundMark x1="44111" y1="10921" x2="44111" y2="10921"/>
                          <a14:foregroundMark x1="44556" y1="10921" x2="44667" y2="11053"/>
                          <a14:foregroundMark x1="44778" y1="11053" x2="44889" y2="11053"/>
                          <a14:foregroundMark x1="45111" y1="11053" x2="45333" y2="11053"/>
                          <a14:foregroundMark x1="45556" y1="11053" x2="45556" y2="11053"/>
                          <a14:foregroundMark x1="45667" y1="10921" x2="45667" y2="10921"/>
                          <a14:foregroundMark x1="45667" y1="10921" x2="45667" y2="10921"/>
                          <a14:foregroundMark x1="45444" y1="10789" x2="45444" y2="10789"/>
                          <a14:foregroundMark x1="45333" y1="10789" x2="45333" y2="10789"/>
                          <a14:foregroundMark x1="43444" y1="10921" x2="43444" y2="10921"/>
                          <a14:foregroundMark x1="48333" y1="10789" x2="48333" y2="10789"/>
                          <a14:foregroundMark x1="48000" y1="10789" x2="48000" y2="10789"/>
                          <a14:foregroundMark x1="47556" y1="10789" x2="47556" y2="10789"/>
                          <a14:foregroundMark x1="47111" y1="10789" x2="47111" y2="10789"/>
                          <a14:foregroundMark x1="46556" y1="10789" x2="46556" y2="10789"/>
                          <a14:foregroundMark x1="46222" y1="10789" x2="46222" y2="10789"/>
                          <a14:foregroundMark x1="50111" y1="10921" x2="50111" y2="10921"/>
                          <a14:foregroundMark x1="49667" y1="10921" x2="49667" y2="10921"/>
                          <a14:foregroundMark x1="47222" y1="10526" x2="47222" y2="10526"/>
                          <a14:foregroundMark x1="39778" y1="11579" x2="39778" y2="11579"/>
                          <a14:foregroundMark x1="39444" y1="11711" x2="39444" y2="11711"/>
                          <a14:foregroundMark x1="40222" y1="11579" x2="40222" y2="11579"/>
                          <a14:foregroundMark x1="54778" y1="12500" x2="50556" y2="11184"/>
                          <a14:foregroundMark x1="54444" y1="11711" x2="54444" y2="11711"/>
                          <a14:foregroundMark x1="53889" y1="11711" x2="53889" y2="11711"/>
                          <a14:foregroundMark x1="53444" y1="11711" x2="53444" y2="11711"/>
                          <a14:foregroundMark x1="53000" y1="11579" x2="53000" y2="11579"/>
                          <a14:foregroundMark x1="52444" y1="11447" x2="52444" y2="11447"/>
                          <a14:foregroundMark x1="52000" y1="11316" x2="52000" y2="11316"/>
                          <a14:foregroundMark x1="51667" y1="11316" x2="51667" y2="11316"/>
                          <a14:foregroundMark x1="51111" y1="11184" x2="51111" y2="11184"/>
                          <a14:foregroundMark x1="51333" y1="11184" x2="51333" y2="11184"/>
                          <a14:foregroundMark x1="51667" y1="11184" x2="51667" y2="11184"/>
                          <a14:foregroundMark x1="51889" y1="11316" x2="51889" y2="11316"/>
                          <a14:foregroundMark x1="52111" y1="11316" x2="52111" y2="11316"/>
                          <a14:foregroundMark x1="50444" y1="10921" x2="50444" y2="10921"/>
                          <a14:foregroundMark x1="47444" y1="10526" x2="47444" y2="10526"/>
                          <a14:foregroundMark x1="46667" y1="10789" x2="46667" y2="10789"/>
                          <a14:foregroundMark x1="46222" y1="10789" x2="46000" y2="10789"/>
                          <a14:foregroundMark x1="44333" y1="10789" x2="44333" y2="10789"/>
                          <a14:foregroundMark x1="47556" y1="10658" x2="47556" y2="10658"/>
                          <a14:foregroundMark x1="47222" y1="10658" x2="47222" y2="10658"/>
                          <a14:foregroundMark x1="47000" y1="10789" x2="47000" y2="10789"/>
                          <a14:foregroundMark x1="47333" y1="10789" x2="47333" y2="10789"/>
                          <a14:foregroundMark x1="47333" y1="10789" x2="47333" y2="10789"/>
                          <a14:foregroundMark x1="47556" y1="10789" x2="47556" y2="10789"/>
                          <a14:foregroundMark x1="47444" y1="10789" x2="47333" y2="10789"/>
                          <a14:foregroundMark x1="47222" y1="10789" x2="47222" y2="10789"/>
                          <a14:backgroundMark x1="14000" y1="11842" x2="7889" y2="18553"/>
                          <a14:backgroundMark x1="7889" y1="18553" x2="3667" y2="70395"/>
                          <a14:backgroundMark x1="3667" y1="70395" x2="5111" y2="78947"/>
                          <a14:backgroundMark x1="5111" y1="78947" x2="11778" y2="87368"/>
                          <a14:backgroundMark x1="15556" y1="88026" x2="35778" y2="90000"/>
                          <a14:backgroundMark x1="35778" y1="90000" x2="72778" y2="88684"/>
                          <a14:backgroundMark x1="72778" y1="88684" x2="82778" y2="84342"/>
                          <a14:backgroundMark x1="82778" y1="84342" x2="84556" y2="81316"/>
                          <a14:backgroundMark x1="76889" y1="82763" x2="93111" y2="26974"/>
                          <a14:backgroundMark x1="93222" y1="26579" x2="93889" y2="10263"/>
                          <a14:backgroundMark x1="93889" y1="10263" x2="86333" y2="7237"/>
                          <a14:backgroundMark x1="86333" y1="7237" x2="77778" y2="10395"/>
                          <a14:backgroundMark x1="77778" y1="10395" x2="44556" y2="4737"/>
                          <a14:backgroundMark x1="31889" y1="10395" x2="40222" y2="9079"/>
                          <a14:backgroundMark x1="46111" y1="9737" x2="46111" y2="9737"/>
                          <a14:backgroundMark x1="47667" y1="9737" x2="47667" y2="9737"/>
                          <a14:backgroundMark x1="49333" y1="9605" x2="49333" y2="9605"/>
                          <a14:backgroundMark x1="51444" y1="9605" x2="52000" y2="9605"/>
                          <a14:backgroundMark x1="52667" y1="9605" x2="52778" y2="9605"/>
                          <a14:backgroundMark x1="53333" y1="9737" x2="53444" y2="9868"/>
                          <a14:backgroundMark x1="54444" y1="10132" x2="54444" y2="10132"/>
                          <a14:backgroundMark x1="55000" y1="10263" x2="55333" y2="10263"/>
                          <a14:backgroundMark x1="56333" y1="10526" x2="56778" y2="10526"/>
                          <a14:backgroundMark x1="58111" y1="10658" x2="60111" y2="11053"/>
                          <a14:backgroundMark x1="62222" y1="11447" x2="62889" y2="11579"/>
                          <a14:backgroundMark x1="63889" y1="11974" x2="70444" y2="13947"/>
                          <a14:backgroundMark x1="70000" y1="12368" x2="57889" y2="8684"/>
                          <a14:backgroundMark x1="58778" y1="10526" x2="51000" y2="8421"/>
                          <a14:backgroundMark x1="56444" y1="11053" x2="49444" y2="8816"/>
                          <a14:backgroundMark x1="47222" y1="10000" x2="47222" y2="10000"/>
                          <a14:backgroundMark x1="47222" y1="10132" x2="47222" y2="10132"/>
                          <a14:backgroundMark x1="47444" y1="10132" x2="47444" y2="10132"/>
                        </a14:backgroundRemoval>
                      </a14:imgEffect>
                    </a14:imgLayer>
                  </a14:imgProps>
                </a:ext>
                <a:ext uri="{28A0092B-C50C-407E-A947-70E740481C1C}">
                  <a14:useLocalDpi xmlns:a14="http://schemas.microsoft.com/office/drawing/2010/main" val="0"/>
                </a:ext>
              </a:extLst>
            </a:blip>
            <a:srcRect/>
            <a:stretch>
              <a:fillRect/>
            </a:stretch>
          </p:blipFill>
          <p:spPr bwMode="auto">
            <a:xfrm>
              <a:off x="2272948" y="5241976"/>
              <a:ext cx="780275" cy="658872"/>
            </a:xfrm>
            <a:prstGeom prst="rect">
              <a:avLst/>
            </a:prstGeom>
            <a:noFill/>
            <a:extLst>
              <a:ext uri="{909E8E84-426E-40DD-AFC4-6F175D3DCCD1}">
                <a14:hiddenFill xmlns:a14="http://schemas.microsoft.com/office/drawing/2010/main">
                  <a:solidFill>
                    <a:srgbClr val="FFFFFF"/>
                  </a:solidFill>
                </a14:hiddenFill>
              </a:ext>
            </a:extLst>
          </p:spPr>
        </p:pic>
        <p:cxnSp>
          <p:nvCxnSpPr>
            <p:cNvPr id="36" name="Straight Arrow Connector 35">
              <a:extLst>
                <a:ext uri="{FF2B5EF4-FFF2-40B4-BE49-F238E27FC236}">
                  <a16:creationId xmlns:a16="http://schemas.microsoft.com/office/drawing/2014/main" id="{048719B6-8B72-8B09-826B-51EF06CA8D41}"/>
                </a:ext>
              </a:extLst>
            </p:cNvPr>
            <p:cNvCxnSpPr>
              <a:cxnSpLocks/>
            </p:cNvCxnSpPr>
            <p:nvPr/>
          </p:nvCxnSpPr>
          <p:spPr>
            <a:xfrm flipV="1">
              <a:off x="2963724" y="4843728"/>
              <a:ext cx="1122501" cy="467265"/>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47022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2039094763"/>
              </p:ext>
            </p:extLst>
          </p:nvPr>
        </p:nvGraphicFramePr>
        <p:xfrm>
          <a:off x="678060" y="1502045"/>
          <a:ext cx="7649105" cy="4854602"/>
        </p:xfrm>
        <a:graphic>
          <a:graphicData uri="http://schemas.openxmlformats.org/drawingml/2006/table">
            <a:tbl>
              <a:tblPr firstRow="1" bandRow="1">
                <a:tableStyleId>{5940675A-B579-460E-94D1-54222C63F5DA}</a:tableStyleId>
              </a:tblPr>
              <a:tblGrid>
                <a:gridCol w="1529821">
                  <a:extLst>
                    <a:ext uri="{9D8B030D-6E8A-4147-A177-3AD203B41FA5}">
                      <a16:colId xmlns:a16="http://schemas.microsoft.com/office/drawing/2014/main" val="2816554964"/>
                    </a:ext>
                  </a:extLst>
                </a:gridCol>
                <a:gridCol w="1529821">
                  <a:extLst>
                    <a:ext uri="{9D8B030D-6E8A-4147-A177-3AD203B41FA5}">
                      <a16:colId xmlns:a16="http://schemas.microsoft.com/office/drawing/2014/main" val="462419445"/>
                    </a:ext>
                  </a:extLst>
                </a:gridCol>
                <a:gridCol w="1529821">
                  <a:extLst>
                    <a:ext uri="{9D8B030D-6E8A-4147-A177-3AD203B41FA5}">
                      <a16:colId xmlns:a16="http://schemas.microsoft.com/office/drawing/2014/main" val="4268476742"/>
                    </a:ext>
                  </a:extLst>
                </a:gridCol>
                <a:gridCol w="1529821">
                  <a:extLst>
                    <a:ext uri="{9D8B030D-6E8A-4147-A177-3AD203B41FA5}">
                      <a16:colId xmlns:a16="http://schemas.microsoft.com/office/drawing/2014/main" val="4086670375"/>
                    </a:ext>
                  </a:extLst>
                </a:gridCol>
                <a:gridCol w="1529821">
                  <a:extLst>
                    <a:ext uri="{9D8B030D-6E8A-4147-A177-3AD203B41FA5}">
                      <a16:colId xmlns:a16="http://schemas.microsoft.com/office/drawing/2014/main" val="1177463642"/>
                    </a:ext>
                  </a:extLst>
                </a:gridCol>
              </a:tblGrid>
              <a:tr h="612409">
                <a:tc>
                  <a:txBody>
                    <a:bodyPr/>
                    <a:lstStyle/>
                    <a:p>
                      <a:endParaRPr lang="en-US"/>
                    </a:p>
                  </a:txBody>
                  <a:tcPr>
                    <a:lnR w="12700" cap="flat" cmpd="sng" algn="ctr">
                      <a:noFill/>
                      <a:prstDash val="solid"/>
                      <a:round/>
                      <a:headEnd type="none" w="med" len="med"/>
                      <a:tailEnd type="none" w="med" len="med"/>
                    </a:lnR>
                    <a:solidFill>
                      <a:schemeClr val="bg1">
                        <a:lumMod val="95000"/>
                      </a:schemeClr>
                    </a:solidFill>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extLst>
                  <a:ext uri="{0D108BD9-81ED-4DB2-BD59-A6C34878D82A}">
                    <a16:rowId xmlns:a16="http://schemas.microsoft.com/office/drawing/2014/main" val="444138103"/>
                  </a:ext>
                </a:extLst>
              </a:tr>
              <a:tr h="612409">
                <a:tc>
                  <a:txBody>
                    <a:bodyPr/>
                    <a:lstStyle/>
                    <a:p>
                      <a:endParaRPr lang="en-US"/>
                    </a:p>
                  </a:txBody>
                  <a:tcPr>
                    <a:lnR w="12700" cap="flat" cmpd="sng" algn="ctr">
                      <a:noFill/>
                      <a:prstDash val="solid"/>
                      <a:round/>
                      <a:headEnd type="none" w="med" len="med"/>
                      <a:tailEnd type="none" w="med" len="med"/>
                    </a:lnR>
                    <a:solidFill>
                      <a:schemeClr val="bg1">
                        <a:lumMod val="95000"/>
                      </a:schemeClr>
                    </a:solidFill>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extLst>
                  <a:ext uri="{0D108BD9-81ED-4DB2-BD59-A6C34878D82A}">
                    <a16:rowId xmlns:a16="http://schemas.microsoft.com/office/drawing/2014/main" val="3842976969"/>
                  </a:ext>
                </a:extLst>
              </a:tr>
              <a:tr h="612409">
                <a:tc>
                  <a:txBody>
                    <a:bodyPr/>
                    <a:lstStyle/>
                    <a:p>
                      <a:endParaRPr lang="en-US"/>
                    </a:p>
                  </a:txBody>
                  <a:tcPr>
                    <a:lnR w="12700" cap="flat" cmpd="sng" algn="ctr">
                      <a:noFill/>
                      <a:prstDash val="solid"/>
                      <a:round/>
                      <a:headEnd type="none" w="med" len="med"/>
                      <a:tailEnd type="none" w="med" len="med"/>
                    </a:lnR>
                    <a:solidFill>
                      <a:schemeClr val="bg1">
                        <a:lumMod val="95000"/>
                      </a:schemeClr>
                    </a:solidFill>
                  </a:tcPr>
                </a:tc>
                <a:tc>
                  <a:txBody>
                    <a:bodyPr/>
                    <a:lstStyle/>
                    <a:p>
                      <a:endParaRPr lang="en-US"/>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extLst>
                  <a:ext uri="{0D108BD9-81ED-4DB2-BD59-A6C34878D82A}">
                    <a16:rowId xmlns:a16="http://schemas.microsoft.com/office/drawing/2014/main" val="3635815080"/>
                  </a:ext>
                </a:extLst>
              </a:tr>
              <a:tr h="612409">
                <a:tc>
                  <a:txBody>
                    <a:bodyPr/>
                    <a:lstStyle/>
                    <a:p>
                      <a:endParaRPr lang="en-US"/>
                    </a:p>
                  </a:txBody>
                  <a:tcPr>
                    <a:lnR w="12700" cap="flat" cmpd="sng" algn="ctr">
                      <a:noFill/>
                      <a:prstDash val="solid"/>
                      <a:round/>
                      <a:headEnd type="none" w="med" len="med"/>
                      <a:tailEnd type="none" w="med" len="med"/>
                    </a:lnR>
                    <a:solidFill>
                      <a:schemeClr val="bg1">
                        <a:lumMod val="95000"/>
                      </a:schemeClr>
                    </a:solidFill>
                  </a:tcPr>
                </a:tc>
                <a:tc>
                  <a:txBody>
                    <a:bodyPr/>
                    <a:lstStyle/>
                    <a:p>
                      <a:endParaRPr lang="en-US"/>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extLst>
                  <a:ext uri="{0D108BD9-81ED-4DB2-BD59-A6C34878D82A}">
                    <a16:rowId xmlns:a16="http://schemas.microsoft.com/office/drawing/2014/main" val="2983140397"/>
                  </a:ext>
                </a:extLst>
              </a:tr>
              <a:tr h="612409">
                <a:tc>
                  <a:txBody>
                    <a:bodyPr/>
                    <a:lstStyle/>
                    <a:p>
                      <a:endParaRPr lang="en-US"/>
                    </a:p>
                  </a:txBody>
                  <a:tcPr>
                    <a:lnR w="12700" cap="flat" cmpd="sng" algn="ctr">
                      <a:noFill/>
                      <a:prstDash val="solid"/>
                      <a:round/>
                      <a:headEnd type="none" w="med" len="med"/>
                      <a:tailEnd type="none" w="med" len="med"/>
                    </a:lnR>
                    <a:solidFill>
                      <a:schemeClr val="bg1">
                        <a:lumMod val="95000"/>
                      </a:schemeClr>
                    </a:solidFill>
                  </a:tcPr>
                </a:tc>
                <a:tc>
                  <a:txBody>
                    <a:bodyPr/>
                    <a:lstStyle/>
                    <a:p>
                      <a:endParaRPr lang="en-US"/>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extLst>
                  <a:ext uri="{0D108BD9-81ED-4DB2-BD59-A6C34878D82A}">
                    <a16:rowId xmlns:a16="http://schemas.microsoft.com/office/drawing/2014/main" val="4220379990"/>
                  </a:ext>
                </a:extLst>
              </a:tr>
              <a:tr h="612409">
                <a:tc>
                  <a:txBody>
                    <a:bodyPr/>
                    <a:lstStyle/>
                    <a:p>
                      <a:endParaRPr lang="en-US"/>
                    </a:p>
                  </a:txBody>
                  <a:tcPr>
                    <a:lnR w="12700" cap="flat" cmpd="sng" algn="ctr">
                      <a:noFill/>
                      <a:prstDash val="solid"/>
                      <a:round/>
                      <a:headEnd type="none" w="med" len="med"/>
                      <a:tailEnd type="none" w="med" len="med"/>
                    </a:lnR>
                    <a:solidFill>
                      <a:schemeClr val="bg1">
                        <a:lumMod val="95000"/>
                      </a:schemeClr>
                    </a:solidFill>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tc>
                  <a:txBody>
                    <a:bodyPr/>
                    <a:lstStyle/>
                    <a:p>
                      <a:endParaRPr lang="en-US"/>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extLst>
                  <a:ext uri="{0D108BD9-81ED-4DB2-BD59-A6C34878D82A}">
                    <a16:rowId xmlns:a16="http://schemas.microsoft.com/office/drawing/2014/main" val="4285339048"/>
                  </a:ext>
                </a:extLst>
              </a:tr>
              <a:tr h="612409">
                <a:tc>
                  <a:txBody>
                    <a:bodyPr/>
                    <a:lstStyle/>
                    <a:p>
                      <a:endParaRPr lang="en-US"/>
                    </a:p>
                  </a:txBody>
                  <a:tcPr>
                    <a:lnR w="12700" cap="flat" cmpd="sng" algn="ctr">
                      <a:noFill/>
                      <a:prstDash val="solid"/>
                      <a:round/>
                      <a:headEnd type="none" w="med" len="med"/>
                      <a:tailEnd type="none" w="med" len="med"/>
                    </a:lnR>
                    <a:solidFill>
                      <a:schemeClr val="bg1">
                        <a:lumMod val="95000"/>
                      </a:schemeClr>
                    </a:solidFill>
                  </a:tcPr>
                </a:tc>
                <a:tc>
                  <a:txBody>
                    <a:bodyPr/>
                    <a:lstStyle/>
                    <a:p>
                      <a:endParaRPr lang="en-US"/>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tc>
                  <a:txBody>
                    <a:bodyPr/>
                    <a:lstStyle/>
                    <a:p>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tcPr>
                </a:tc>
                <a:tc>
                  <a:txBody>
                    <a:bodyPr/>
                    <a:lstStyle/>
                    <a:p>
                      <a:endParaRPr lang="en-US"/>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solidFill>
                      <a:schemeClr val="bg1">
                        <a:lumMod val="95000"/>
                      </a:schemeClr>
                    </a:solidFill>
                  </a:tcPr>
                </a:tc>
                <a:extLst>
                  <a:ext uri="{0D108BD9-81ED-4DB2-BD59-A6C34878D82A}">
                    <a16:rowId xmlns:a16="http://schemas.microsoft.com/office/drawing/2014/main" val="3436383656"/>
                  </a:ext>
                </a:extLst>
              </a:tr>
              <a:tr h="567739">
                <a:tc>
                  <a:txBody>
                    <a:bodyPr/>
                    <a:lstStyle/>
                    <a:p>
                      <a:pPr algn="ctr"/>
                      <a:r>
                        <a:rPr lang="en-US" dirty="0"/>
                        <a:t>FY19</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B w="12700" cap="flat" cmpd="sng" algn="ctr">
                      <a:noFill/>
                      <a:prstDash val="solid"/>
                      <a:round/>
                      <a:headEnd type="none" w="med" len="med"/>
                      <a:tailEnd type="none" w="med" len="med"/>
                    </a:lnB>
                    <a:solidFill>
                      <a:schemeClr val="bg1">
                        <a:lumMod val="95000"/>
                      </a:schemeClr>
                    </a:solidFill>
                  </a:tcPr>
                </a:tc>
                <a:tc>
                  <a:txBody>
                    <a:bodyPr/>
                    <a:lstStyle/>
                    <a:p>
                      <a:pPr algn="ctr"/>
                      <a:r>
                        <a:rPr lang="en-US" dirty="0"/>
                        <a:t>FY20</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B w="12700" cap="flat" cmpd="sng" algn="ctr">
                      <a:noFill/>
                      <a:prstDash val="solid"/>
                      <a:round/>
                      <a:headEnd type="none" w="med" len="med"/>
                      <a:tailEnd type="none" w="med" len="med"/>
                    </a:lnB>
                  </a:tcPr>
                </a:tc>
                <a:tc>
                  <a:txBody>
                    <a:bodyPr/>
                    <a:lstStyle/>
                    <a:p>
                      <a:pPr algn="ctr"/>
                      <a:r>
                        <a:rPr lang="en-US" dirty="0"/>
                        <a:t>FY21</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B w="12700" cap="flat" cmpd="sng" algn="ctr">
                      <a:noFill/>
                      <a:prstDash val="solid"/>
                      <a:round/>
                      <a:headEnd type="none" w="med" len="med"/>
                      <a:tailEnd type="none" w="med" len="med"/>
                    </a:lnB>
                    <a:solidFill>
                      <a:schemeClr val="bg1">
                        <a:lumMod val="95000"/>
                      </a:schemeClr>
                    </a:solidFill>
                  </a:tcPr>
                </a:tc>
                <a:tc>
                  <a:txBody>
                    <a:bodyPr/>
                    <a:lstStyle/>
                    <a:p>
                      <a:pPr algn="ctr"/>
                      <a:r>
                        <a:rPr lang="en-US" dirty="0"/>
                        <a:t>FY22</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B w="12700" cap="flat" cmpd="sng" algn="ctr">
                      <a:noFill/>
                      <a:prstDash val="solid"/>
                      <a:round/>
                      <a:headEnd type="none" w="med" len="med"/>
                      <a:tailEnd type="none" w="med" len="med"/>
                    </a:lnB>
                  </a:tcPr>
                </a:tc>
                <a:tc>
                  <a:txBody>
                    <a:bodyPr/>
                    <a:lstStyle/>
                    <a:p>
                      <a:pPr algn="ctr"/>
                      <a:r>
                        <a:rPr lang="en-US" dirty="0"/>
                        <a:t>FY23</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B w="12700" cap="flat" cmpd="sng" algn="ctr">
                      <a:no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330026533"/>
                  </a:ext>
                </a:extLst>
              </a:tr>
            </a:tbl>
          </a:graphicData>
        </a:graphic>
      </p:graphicFrame>
      <p:sp>
        <p:nvSpPr>
          <p:cNvPr id="2" name="Title 1"/>
          <p:cNvSpPr>
            <a:spLocks noGrp="1"/>
          </p:cNvSpPr>
          <p:nvPr>
            <p:ph type="title"/>
          </p:nvPr>
        </p:nvSpPr>
        <p:spPr>
          <a:xfrm>
            <a:off x="261512" y="69546"/>
            <a:ext cx="10749742" cy="1066800"/>
          </a:xfrm>
        </p:spPr>
        <p:txBody>
          <a:bodyPr/>
          <a:lstStyle/>
          <a:p>
            <a:r>
              <a:rPr lang="en-US" sz="2800" dirty="0">
                <a:solidFill>
                  <a:schemeClr val="bg1">
                    <a:lumMod val="85000"/>
                  </a:schemeClr>
                </a:solidFill>
              </a:rPr>
              <a:t>TALOS Lifecycle Milestone/Maturity Schedule</a:t>
            </a:r>
            <a:endParaRPr lang="en-US" dirty="0">
              <a:solidFill>
                <a:schemeClr val="bg1">
                  <a:lumMod val="85000"/>
                </a:schemeClr>
              </a:solidFill>
            </a:endParaRPr>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7" name="Slide Number Placeholder 6"/>
          <p:cNvSpPr>
            <a:spLocks noGrp="1"/>
          </p:cNvSpPr>
          <p:nvPr>
            <p:ph type="sldNum" sz="quarter" idx="10"/>
          </p:nvPr>
        </p:nvSpPr>
        <p:spPr>
          <a:xfrm>
            <a:off x="11799444" y="6622388"/>
            <a:ext cx="402336" cy="228600"/>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D13D49-2B6F-174C-9E1E-1013A06E5C50}" type="slidenum">
              <a:rPr kumimoji="0" lang="uk-UA" sz="800" b="0" i="0" u="none" strike="noStrike" kern="1200" cap="none" spc="0" normalizeH="0" baseline="0" noProof="0" smtClean="0">
                <a:ln>
                  <a:noFill/>
                </a:ln>
                <a:solidFill>
                  <a:prstClr val="black"/>
                </a:solidFill>
                <a:effectLst/>
                <a:uLnTx/>
                <a:uFillTx/>
                <a:latin typeface="Arial"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uk-UA" sz="800" b="0" i="0" u="none" strike="noStrike" kern="1200" cap="none" spc="0" normalizeH="0" baseline="0" noProof="0">
              <a:ln>
                <a:noFill/>
              </a:ln>
              <a:solidFill>
                <a:prstClr val="black"/>
              </a:solidFill>
              <a:effectLst/>
              <a:uLnTx/>
              <a:uFillTx/>
              <a:latin typeface="Arial" charset="0"/>
              <a:cs typeface="+mn-cs"/>
            </a:endParaRPr>
          </a:p>
        </p:txBody>
      </p:sp>
      <p:grpSp>
        <p:nvGrpSpPr>
          <p:cNvPr id="266" name="Group 265"/>
          <p:cNvGrpSpPr/>
          <p:nvPr/>
        </p:nvGrpSpPr>
        <p:grpSpPr>
          <a:xfrm>
            <a:off x="1740907" y="6510282"/>
            <a:ext cx="9008854" cy="306697"/>
            <a:chOff x="1595159" y="1277965"/>
            <a:chExt cx="9008854" cy="306697"/>
          </a:xfrm>
        </p:grpSpPr>
        <p:sp>
          <p:nvSpPr>
            <p:cNvPr id="238" name="Rectangle 237"/>
            <p:cNvSpPr/>
            <p:nvPr/>
          </p:nvSpPr>
          <p:spPr>
            <a:xfrm>
              <a:off x="1595159" y="1277965"/>
              <a:ext cx="9001683" cy="306697"/>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nvGrpSpPr>
            <p:cNvPr id="263" name="Group 262"/>
            <p:cNvGrpSpPr/>
            <p:nvPr/>
          </p:nvGrpSpPr>
          <p:grpSpPr>
            <a:xfrm>
              <a:off x="1939988" y="1315897"/>
              <a:ext cx="1559896" cy="230832"/>
              <a:chOff x="1939988" y="1331194"/>
              <a:chExt cx="1559896" cy="230832"/>
            </a:xfrm>
          </p:grpSpPr>
          <p:sp>
            <p:nvSpPr>
              <p:cNvPr id="239" name="TextBox 238"/>
              <p:cNvSpPr txBox="1"/>
              <p:nvPr/>
            </p:nvSpPr>
            <p:spPr>
              <a:xfrm>
                <a:off x="2072568" y="1331194"/>
                <a:ext cx="1427316" cy="2308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900" b="1" i="0" u="none" strike="noStrike" kern="1200" cap="none" spc="0" normalizeH="0" baseline="0" noProof="0">
                    <a:ln>
                      <a:noFill/>
                    </a:ln>
                    <a:solidFill>
                      <a:prstClr val="black"/>
                    </a:solidFill>
                    <a:effectLst/>
                    <a:uLnTx/>
                    <a:uFillTx/>
                    <a:latin typeface="Arial" charset="0"/>
                    <a:ea typeface="MS PGothic" charset="-128"/>
                    <a:cs typeface="+mn-cs"/>
                  </a:rPr>
                  <a:t>Project Milestone</a:t>
                </a:r>
              </a:p>
            </p:txBody>
          </p:sp>
          <p:sp>
            <p:nvSpPr>
              <p:cNvPr id="242" name="Regular Pentagon 241"/>
              <p:cNvSpPr/>
              <p:nvPr/>
            </p:nvSpPr>
            <p:spPr>
              <a:xfrm flipV="1">
                <a:off x="1939988" y="1379672"/>
                <a:ext cx="142482" cy="133877"/>
              </a:xfrm>
              <a:prstGeom prst="pentagon">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264" name="Group 263"/>
            <p:cNvGrpSpPr/>
            <p:nvPr/>
          </p:nvGrpSpPr>
          <p:grpSpPr>
            <a:xfrm>
              <a:off x="4161016" y="1315897"/>
              <a:ext cx="1583648" cy="230832"/>
              <a:chOff x="4161016" y="1324190"/>
              <a:chExt cx="1583648" cy="230832"/>
            </a:xfrm>
          </p:grpSpPr>
          <p:sp>
            <p:nvSpPr>
              <p:cNvPr id="240" name="TextBox 239"/>
              <p:cNvSpPr txBox="1"/>
              <p:nvPr/>
            </p:nvSpPr>
            <p:spPr>
              <a:xfrm>
                <a:off x="4317348" y="1324190"/>
                <a:ext cx="1427316" cy="230832"/>
              </a:xfrm>
              <a:prstGeom prst="rect">
                <a:avLst/>
              </a:prstGeom>
              <a:noFill/>
            </p:spPr>
            <p:txBody>
              <a:bodyPr wrap="square" rtlCol="0"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900" b="1" i="0" u="none" strike="noStrike" kern="1200" cap="none" spc="0" normalizeH="0" baseline="0" noProof="0">
                    <a:ln>
                      <a:noFill/>
                    </a:ln>
                    <a:solidFill>
                      <a:prstClr val="black"/>
                    </a:solidFill>
                    <a:effectLst/>
                    <a:uLnTx/>
                    <a:uFillTx/>
                    <a:latin typeface="Arial" charset="0"/>
                    <a:ea typeface="MS PGothic" charset="-128"/>
                    <a:cs typeface="+mn-cs"/>
                  </a:rPr>
                  <a:t>GCD (Key) Milestone</a:t>
                </a:r>
              </a:p>
            </p:txBody>
          </p:sp>
          <p:sp>
            <p:nvSpPr>
              <p:cNvPr id="243" name="Diamond 242"/>
              <p:cNvSpPr/>
              <p:nvPr/>
            </p:nvSpPr>
            <p:spPr>
              <a:xfrm>
                <a:off x="4161016" y="1371026"/>
                <a:ext cx="160573" cy="137160"/>
              </a:xfrm>
              <a:prstGeom prst="diamond">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grpSp>
          <p:nvGrpSpPr>
            <p:cNvPr id="265" name="Group 264"/>
            <p:cNvGrpSpPr/>
            <p:nvPr/>
          </p:nvGrpSpPr>
          <p:grpSpPr>
            <a:xfrm>
              <a:off x="6222073" y="1315897"/>
              <a:ext cx="1556408" cy="230832"/>
              <a:chOff x="6270927" y="1379672"/>
              <a:chExt cx="1556408" cy="230832"/>
            </a:xfrm>
          </p:grpSpPr>
          <p:sp>
            <p:nvSpPr>
              <p:cNvPr id="241" name="TextBox 240"/>
              <p:cNvSpPr txBox="1"/>
              <p:nvPr/>
            </p:nvSpPr>
            <p:spPr>
              <a:xfrm>
                <a:off x="6400019" y="1379672"/>
                <a:ext cx="1427316" cy="230832"/>
              </a:xfrm>
              <a:prstGeom prst="rect">
                <a:avLst/>
              </a:prstGeom>
              <a:noFill/>
            </p:spPr>
            <p:txBody>
              <a:bodyPr wrap="square" rtlCol="0"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900" b="1" i="0" u="none" strike="noStrike" kern="1200" cap="none" spc="0" normalizeH="0" baseline="0" noProof="0">
                    <a:ln>
                      <a:noFill/>
                    </a:ln>
                    <a:solidFill>
                      <a:prstClr val="black"/>
                    </a:solidFill>
                    <a:effectLst/>
                    <a:uLnTx/>
                    <a:uFillTx/>
                    <a:latin typeface="Arial" charset="0"/>
                    <a:ea typeface="MS PGothic" charset="-128"/>
                    <a:cs typeface="+mn-cs"/>
                  </a:rPr>
                  <a:t>Controlled Milestone</a:t>
                </a:r>
              </a:p>
            </p:txBody>
          </p:sp>
          <p:sp>
            <p:nvSpPr>
              <p:cNvPr id="244" name="Isosceles Triangle 243"/>
              <p:cNvSpPr/>
              <p:nvPr/>
            </p:nvSpPr>
            <p:spPr>
              <a:xfrm flipV="1">
                <a:off x="6270927" y="1427566"/>
                <a:ext cx="160573" cy="137160"/>
              </a:xfrm>
              <a:prstGeom prst="triangle">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cxnSp>
          <p:nvCxnSpPr>
            <p:cNvPr id="245" name="Straight Connector 244"/>
            <p:cNvCxnSpPr/>
            <p:nvPr/>
          </p:nvCxnSpPr>
          <p:spPr>
            <a:xfrm>
              <a:off x="8158134" y="1431313"/>
              <a:ext cx="713658" cy="0"/>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246" name="TextBox 245"/>
            <p:cNvSpPr txBox="1"/>
            <p:nvPr/>
          </p:nvSpPr>
          <p:spPr>
            <a:xfrm>
              <a:off x="8877836" y="1315897"/>
              <a:ext cx="1726177" cy="2308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900" b="1" i="0" u="none" strike="noStrike" kern="1200" cap="none" spc="0" normalizeH="0" baseline="0" noProof="0">
                  <a:ln>
                    <a:noFill/>
                  </a:ln>
                  <a:solidFill>
                    <a:prstClr val="black"/>
                  </a:solidFill>
                  <a:effectLst/>
                  <a:uLnTx/>
                  <a:uFillTx/>
                  <a:latin typeface="Arial" charset="0"/>
                  <a:ea typeface="MS PGothic" charset="-128"/>
                  <a:cs typeface="+mn-cs"/>
                </a:rPr>
                <a:t>TRL/SRL/MRL Progression</a:t>
              </a:r>
            </a:p>
          </p:txBody>
        </p:sp>
      </p:grpSp>
      <p:sp>
        <p:nvSpPr>
          <p:cNvPr id="9" name="TextBox 8"/>
          <p:cNvSpPr txBox="1"/>
          <p:nvPr/>
        </p:nvSpPr>
        <p:spPr>
          <a:xfrm rot="16200000">
            <a:off x="-567194" y="3472917"/>
            <a:ext cx="2182225" cy="369332"/>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S PGothic" charset="-128"/>
                <a:cs typeface="+mn-cs"/>
              </a:rPr>
              <a:t>TRL</a:t>
            </a:r>
          </a:p>
        </p:txBody>
      </p:sp>
      <p:sp>
        <p:nvSpPr>
          <p:cNvPr id="11" name="TextBox 10"/>
          <p:cNvSpPr txBox="1"/>
          <p:nvPr/>
        </p:nvSpPr>
        <p:spPr>
          <a:xfrm>
            <a:off x="644281" y="1814796"/>
            <a:ext cx="347178" cy="369332"/>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S PGothic" charset="-128"/>
                <a:cs typeface="+mn-cs"/>
              </a:rPr>
              <a:t>6</a:t>
            </a:r>
          </a:p>
        </p:txBody>
      </p:sp>
      <p:sp>
        <p:nvSpPr>
          <p:cNvPr id="47" name="TextBox 46"/>
          <p:cNvSpPr txBox="1"/>
          <p:nvPr/>
        </p:nvSpPr>
        <p:spPr>
          <a:xfrm>
            <a:off x="644281" y="2422504"/>
            <a:ext cx="347178" cy="369332"/>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rial" charset="0"/>
                <a:ea typeface="MS PGothic" charset="-128"/>
                <a:cs typeface="+mn-cs"/>
              </a:rPr>
              <a:t>5</a:t>
            </a:r>
          </a:p>
        </p:txBody>
      </p:sp>
      <p:sp>
        <p:nvSpPr>
          <p:cNvPr id="48" name="TextBox 47"/>
          <p:cNvSpPr txBox="1"/>
          <p:nvPr/>
        </p:nvSpPr>
        <p:spPr>
          <a:xfrm>
            <a:off x="644281" y="3038381"/>
            <a:ext cx="347178" cy="369332"/>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rial" charset="0"/>
                <a:ea typeface="MS PGothic" charset="-128"/>
                <a:cs typeface="+mn-cs"/>
              </a:rPr>
              <a:t>4</a:t>
            </a:r>
          </a:p>
        </p:txBody>
      </p:sp>
      <p:sp>
        <p:nvSpPr>
          <p:cNvPr id="49" name="TextBox 48"/>
          <p:cNvSpPr txBox="1"/>
          <p:nvPr/>
        </p:nvSpPr>
        <p:spPr>
          <a:xfrm>
            <a:off x="644281" y="3646552"/>
            <a:ext cx="347178" cy="369332"/>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rial" charset="0"/>
                <a:ea typeface="MS PGothic" charset="-128"/>
                <a:cs typeface="+mn-cs"/>
              </a:rPr>
              <a:t>3</a:t>
            </a:r>
          </a:p>
        </p:txBody>
      </p:sp>
      <p:sp>
        <p:nvSpPr>
          <p:cNvPr id="50" name="TextBox 49"/>
          <p:cNvSpPr txBox="1"/>
          <p:nvPr/>
        </p:nvSpPr>
        <p:spPr>
          <a:xfrm>
            <a:off x="644281" y="4257301"/>
            <a:ext cx="347178" cy="369332"/>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Arial" charset="0"/>
                <a:ea typeface="MS PGothic" charset="-128"/>
                <a:cs typeface="+mn-cs"/>
              </a:rPr>
              <a:t>2</a:t>
            </a:r>
          </a:p>
        </p:txBody>
      </p:sp>
      <p:sp>
        <p:nvSpPr>
          <p:cNvPr id="57" name="TextBox 56"/>
          <p:cNvSpPr txBox="1"/>
          <p:nvPr/>
        </p:nvSpPr>
        <p:spPr>
          <a:xfrm>
            <a:off x="647539" y="4876063"/>
            <a:ext cx="347178" cy="369332"/>
          </a:xfrm>
          <a:prstGeom prst="rect">
            <a:avLst/>
          </a:prstGeom>
          <a:noFill/>
        </p:spPr>
        <p:txBody>
          <a:bodyPr wrap="square" rtlCol="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charset="0"/>
                <a:ea typeface="MS PGothic" charset="-128"/>
                <a:cs typeface="+mn-cs"/>
              </a:rPr>
              <a:t>1</a:t>
            </a:r>
          </a:p>
        </p:txBody>
      </p:sp>
      <p:cxnSp>
        <p:nvCxnSpPr>
          <p:cNvPr id="73" name="Straight Connector 72"/>
          <p:cNvCxnSpPr>
            <a:cxnSpLocks/>
          </p:cNvCxnSpPr>
          <p:nvPr/>
        </p:nvCxnSpPr>
        <p:spPr>
          <a:xfrm>
            <a:off x="7046647" y="1744612"/>
            <a:ext cx="437" cy="510482"/>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90" name="Straight Connector 89"/>
          <p:cNvCxnSpPr>
            <a:cxnSpLocks/>
          </p:cNvCxnSpPr>
          <p:nvPr/>
        </p:nvCxnSpPr>
        <p:spPr>
          <a:xfrm>
            <a:off x="2958937" y="2692566"/>
            <a:ext cx="0" cy="618210"/>
          </a:xfrm>
          <a:prstGeom prst="line">
            <a:avLst/>
          </a:prstGeom>
          <a:ln>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cxnSp>
        <p:nvCxnSpPr>
          <p:cNvPr id="91" name="Straight Connector 90"/>
          <p:cNvCxnSpPr>
            <a:cxnSpLocks/>
          </p:cNvCxnSpPr>
          <p:nvPr/>
        </p:nvCxnSpPr>
        <p:spPr>
          <a:xfrm flipH="1">
            <a:off x="678060" y="3310776"/>
            <a:ext cx="2280878" cy="0"/>
          </a:xfrm>
          <a:prstGeom prst="line">
            <a:avLst/>
          </a:prstGeom>
          <a:ln>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cxnSp>
        <p:nvCxnSpPr>
          <p:cNvPr id="95" name="Straight Connector 94"/>
          <p:cNvCxnSpPr>
            <a:cxnSpLocks/>
          </p:cNvCxnSpPr>
          <p:nvPr/>
        </p:nvCxnSpPr>
        <p:spPr>
          <a:xfrm flipH="1">
            <a:off x="2958937" y="2685029"/>
            <a:ext cx="4855579" cy="0"/>
          </a:xfrm>
          <a:prstGeom prst="line">
            <a:avLst/>
          </a:prstGeom>
          <a:ln>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cxnSp>
        <p:nvCxnSpPr>
          <p:cNvPr id="107" name="Straight Connector 106"/>
          <p:cNvCxnSpPr>
            <a:cxnSpLocks/>
          </p:cNvCxnSpPr>
          <p:nvPr/>
        </p:nvCxnSpPr>
        <p:spPr>
          <a:xfrm flipH="1" flipV="1">
            <a:off x="678060" y="3917915"/>
            <a:ext cx="3008707" cy="11431"/>
          </a:xfrm>
          <a:prstGeom prst="line">
            <a:avLst/>
          </a:prstGeom>
          <a:ln>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cxnSp>
        <p:nvCxnSpPr>
          <p:cNvPr id="108" name="Straight Connector 107"/>
          <p:cNvCxnSpPr>
            <a:cxnSpLocks/>
          </p:cNvCxnSpPr>
          <p:nvPr/>
        </p:nvCxnSpPr>
        <p:spPr>
          <a:xfrm>
            <a:off x="3686767" y="2807767"/>
            <a:ext cx="0" cy="1110148"/>
          </a:xfrm>
          <a:prstGeom prst="line">
            <a:avLst/>
          </a:prstGeom>
          <a:ln>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cxnSp>
        <p:nvCxnSpPr>
          <p:cNvPr id="109" name="Straight Connector 108"/>
          <p:cNvCxnSpPr>
            <a:cxnSpLocks/>
          </p:cNvCxnSpPr>
          <p:nvPr/>
        </p:nvCxnSpPr>
        <p:spPr>
          <a:xfrm>
            <a:off x="5175177" y="2128124"/>
            <a:ext cx="7743" cy="673738"/>
          </a:xfrm>
          <a:prstGeom prst="line">
            <a:avLst/>
          </a:prstGeom>
          <a:ln>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cxnSp>
        <p:nvCxnSpPr>
          <p:cNvPr id="110" name="Straight Connector 109"/>
          <p:cNvCxnSpPr>
            <a:cxnSpLocks/>
          </p:cNvCxnSpPr>
          <p:nvPr/>
        </p:nvCxnSpPr>
        <p:spPr>
          <a:xfrm flipH="1">
            <a:off x="3687678" y="2801862"/>
            <a:ext cx="1487499" cy="1612"/>
          </a:xfrm>
          <a:prstGeom prst="line">
            <a:avLst/>
          </a:prstGeom>
          <a:ln>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cxnSp>
        <p:nvCxnSpPr>
          <p:cNvPr id="111" name="Straight Connector 110"/>
          <p:cNvCxnSpPr>
            <a:cxnSpLocks/>
            <a:stCxn id="126" idx="1"/>
          </p:cNvCxnSpPr>
          <p:nvPr/>
        </p:nvCxnSpPr>
        <p:spPr>
          <a:xfrm flipH="1">
            <a:off x="5163829" y="2127081"/>
            <a:ext cx="1713458" cy="0"/>
          </a:xfrm>
          <a:prstGeom prst="line">
            <a:avLst/>
          </a:prstGeom>
          <a:ln>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sp>
        <p:nvSpPr>
          <p:cNvPr id="112" name="Diamond 111">
            <a:extLst>
              <a:ext uri="{FF2B5EF4-FFF2-40B4-BE49-F238E27FC236}">
                <a16:creationId xmlns:a16="http://schemas.microsoft.com/office/drawing/2014/main" id="{F70BE26E-080E-483C-88B5-8B54651EFC4C}"/>
              </a:ext>
            </a:extLst>
          </p:cNvPr>
          <p:cNvSpPr/>
          <p:nvPr/>
        </p:nvSpPr>
        <p:spPr>
          <a:xfrm>
            <a:off x="2787268" y="2540760"/>
            <a:ext cx="353149" cy="267007"/>
          </a:xfrm>
          <a:prstGeom prst="diamond">
            <a:avLst/>
          </a:prstGeom>
          <a:solidFill>
            <a:schemeClr val="bg1">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13" name="TextBox 112">
            <a:extLst>
              <a:ext uri="{FF2B5EF4-FFF2-40B4-BE49-F238E27FC236}">
                <a16:creationId xmlns:a16="http://schemas.microsoft.com/office/drawing/2014/main" id="{4A3E6CB1-6115-4D29-9E39-DAF18C9603C4}"/>
              </a:ext>
            </a:extLst>
          </p:cNvPr>
          <p:cNvSpPr txBox="1"/>
          <p:nvPr/>
        </p:nvSpPr>
        <p:spPr>
          <a:xfrm>
            <a:off x="2573030" y="2317883"/>
            <a:ext cx="992586" cy="27699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S PGothic" charset="-128"/>
                <a:cs typeface="Times New Roman" panose="02020603050405020304" pitchFamily="18" charset="0"/>
              </a:rPr>
              <a:t>Axial WH</a:t>
            </a:r>
          </a:p>
        </p:txBody>
      </p:sp>
      <p:cxnSp>
        <p:nvCxnSpPr>
          <p:cNvPr id="114" name="Straight Connector 113">
            <a:extLst>
              <a:ext uri="{FF2B5EF4-FFF2-40B4-BE49-F238E27FC236}">
                <a16:creationId xmlns:a16="http://schemas.microsoft.com/office/drawing/2014/main" id="{736FF373-C6FB-4AB1-8C5C-BF06EA8794D9}"/>
              </a:ext>
            </a:extLst>
          </p:cNvPr>
          <p:cNvCxnSpPr>
            <a:cxnSpLocks/>
            <a:stCxn id="117" idx="2"/>
          </p:cNvCxnSpPr>
          <p:nvPr/>
        </p:nvCxnSpPr>
        <p:spPr>
          <a:xfrm>
            <a:off x="7819113" y="2219853"/>
            <a:ext cx="5346" cy="454410"/>
          </a:xfrm>
          <a:prstGeom prst="line">
            <a:avLst/>
          </a:prstGeom>
          <a:ln>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sp>
        <p:nvSpPr>
          <p:cNvPr id="116" name="TextBox 115">
            <a:extLst>
              <a:ext uri="{FF2B5EF4-FFF2-40B4-BE49-F238E27FC236}">
                <a16:creationId xmlns:a16="http://schemas.microsoft.com/office/drawing/2014/main" id="{DE67E34B-84B9-49F7-AE9C-CFEA33A83CA4}"/>
              </a:ext>
            </a:extLst>
          </p:cNvPr>
          <p:cNvSpPr txBox="1"/>
          <p:nvPr/>
        </p:nvSpPr>
        <p:spPr>
          <a:xfrm>
            <a:off x="7845039" y="2042524"/>
            <a:ext cx="992586" cy="27699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3333CC"/>
                </a:solidFill>
                <a:effectLst/>
                <a:uLnTx/>
                <a:uFillTx/>
                <a:latin typeface="Times New Roman" panose="02020603050405020304" pitchFamily="18" charset="0"/>
                <a:ea typeface="MS PGothic" charset="-128"/>
                <a:cs typeface="Times New Roman" panose="02020603050405020304" pitchFamily="18" charset="0"/>
              </a:rPr>
              <a:t>Axial DVT</a:t>
            </a:r>
          </a:p>
        </p:txBody>
      </p:sp>
      <p:sp>
        <p:nvSpPr>
          <p:cNvPr id="117" name="Diamond 116">
            <a:extLst>
              <a:ext uri="{FF2B5EF4-FFF2-40B4-BE49-F238E27FC236}">
                <a16:creationId xmlns:a16="http://schemas.microsoft.com/office/drawing/2014/main" id="{52CEA351-76BE-4F23-930E-73F96C063433}"/>
              </a:ext>
            </a:extLst>
          </p:cNvPr>
          <p:cNvSpPr/>
          <p:nvPr/>
        </p:nvSpPr>
        <p:spPr>
          <a:xfrm>
            <a:off x="7658778" y="1930015"/>
            <a:ext cx="320670" cy="289838"/>
          </a:xfrm>
          <a:prstGeom prst="diamond">
            <a:avLst/>
          </a:prstGeom>
          <a:solidFill>
            <a:srgbClr val="3333CC"/>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19" name="TextBox 118">
            <a:extLst>
              <a:ext uri="{FF2B5EF4-FFF2-40B4-BE49-F238E27FC236}">
                <a16:creationId xmlns:a16="http://schemas.microsoft.com/office/drawing/2014/main" id="{DE8B244E-0EE0-4783-9CC2-1BEC0761E3BF}"/>
              </a:ext>
            </a:extLst>
          </p:cNvPr>
          <p:cNvSpPr txBox="1"/>
          <p:nvPr/>
        </p:nvSpPr>
        <p:spPr>
          <a:xfrm>
            <a:off x="6150590" y="3107602"/>
            <a:ext cx="1007681" cy="830997"/>
          </a:xfrm>
          <a:prstGeom prst="rect">
            <a:avLst/>
          </a:prstGeom>
          <a:solidFill>
            <a:schemeClr val="bg1">
              <a:alpha val="70000"/>
            </a:schemeClr>
          </a:solidFill>
          <a:ln>
            <a:solidFill>
              <a:schemeClr val="bg1">
                <a:lumMod val="50000"/>
              </a:schemeClr>
            </a:solidFill>
          </a:ln>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3333CC"/>
                </a:solidFill>
                <a:effectLst/>
                <a:uLnTx/>
                <a:uFillTx/>
                <a:latin typeface="Times New Roman" panose="02020603050405020304" pitchFamily="18" charset="0"/>
                <a:ea typeface="MS PGothic" charset="-128"/>
                <a:cs typeface="Times New Roman" panose="02020603050405020304" pitchFamily="18" charset="0"/>
              </a:rPr>
              <a:t>Axial Flight </a:t>
            </a:r>
            <a:r>
              <a:rPr lang="en-US" sz="1200" dirty="0">
                <a:solidFill>
                  <a:srgbClr val="3333CC"/>
                </a:solidFill>
                <a:latin typeface="Times New Roman" panose="02020603050405020304" pitchFamily="18" charset="0"/>
                <a:cs typeface="Times New Roman" panose="02020603050405020304" pitchFamily="18" charset="0"/>
              </a:rPr>
              <a:t>ATP and Delivery</a:t>
            </a:r>
            <a:endParaRPr kumimoji="0" lang="en-US" sz="1200" b="0" i="0" u="none" strike="noStrike" kern="1200" cap="none" spc="0" normalizeH="0" baseline="0" noProof="0" dirty="0">
              <a:ln>
                <a:noFill/>
              </a:ln>
              <a:solidFill>
                <a:srgbClr val="3333CC"/>
              </a:solidFill>
              <a:effectLst/>
              <a:uLnTx/>
              <a:uFillTx/>
              <a:latin typeface="Times New Roman" panose="02020603050405020304" pitchFamily="18" charset="0"/>
              <a:ea typeface="MS PGothic" charset="-128"/>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lang="en-US" sz="1200" dirty="0">
                <a:solidFill>
                  <a:srgbClr val="3333CC"/>
                </a:solidFill>
                <a:latin typeface="Times New Roman" panose="02020603050405020304" pitchFamily="18" charset="0"/>
                <a:cs typeface="Times New Roman" panose="02020603050405020304" pitchFamily="18" charset="0"/>
              </a:rPr>
              <a:t>(FACET)</a:t>
            </a:r>
            <a:endParaRPr kumimoji="0" lang="en-US" sz="1200" b="0" i="0" u="none" strike="noStrike" kern="1200" cap="none" spc="0" normalizeH="0" baseline="0" noProof="0" dirty="0">
              <a:ln>
                <a:noFill/>
              </a:ln>
              <a:solidFill>
                <a:srgbClr val="3333CC"/>
              </a:solidFill>
              <a:effectLst/>
              <a:uLnTx/>
              <a:uFillTx/>
              <a:latin typeface="Times New Roman" panose="02020603050405020304" pitchFamily="18" charset="0"/>
              <a:ea typeface="MS PGothic" charset="-128"/>
              <a:cs typeface="Times New Roman" panose="02020603050405020304" pitchFamily="18" charset="0"/>
            </a:endParaRPr>
          </a:p>
        </p:txBody>
      </p:sp>
      <p:cxnSp>
        <p:nvCxnSpPr>
          <p:cNvPr id="120" name="Straight Connector 119">
            <a:extLst>
              <a:ext uri="{FF2B5EF4-FFF2-40B4-BE49-F238E27FC236}">
                <a16:creationId xmlns:a16="http://schemas.microsoft.com/office/drawing/2014/main" id="{DD35859A-7EC6-47EA-AB54-AF294ACDDA9A}"/>
              </a:ext>
            </a:extLst>
          </p:cNvPr>
          <p:cNvCxnSpPr>
            <a:cxnSpLocks/>
          </p:cNvCxnSpPr>
          <p:nvPr/>
        </p:nvCxnSpPr>
        <p:spPr>
          <a:xfrm>
            <a:off x="7819113" y="1754053"/>
            <a:ext cx="257" cy="189942"/>
          </a:xfrm>
          <a:prstGeom prst="line">
            <a:avLst/>
          </a:prstGeom>
          <a:ln>
            <a:solidFill>
              <a:srgbClr val="3333CC"/>
            </a:solidFill>
          </a:ln>
        </p:spPr>
        <p:style>
          <a:lnRef idx="2">
            <a:schemeClr val="accent1"/>
          </a:lnRef>
          <a:fillRef idx="0">
            <a:schemeClr val="accent1"/>
          </a:fillRef>
          <a:effectRef idx="1">
            <a:schemeClr val="accent1"/>
          </a:effectRef>
          <a:fontRef idx="minor">
            <a:schemeClr val="tx1"/>
          </a:fontRef>
        </p:style>
      </p:cxnSp>
      <p:sp>
        <p:nvSpPr>
          <p:cNvPr id="121" name="TextBox 120">
            <a:extLst>
              <a:ext uri="{FF2B5EF4-FFF2-40B4-BE49-F238E27FC236}">
                <a16:creationId xmlns:a16="http://schemas.microsoft.com/office/drawing/2014/main" id="{ACCA4F59-7D74-4229-9FD0-19A2877CD4FE}"/>
              </a:ext>
            </a:extLst>
          </p:cNvPr>
          <p:cNvSpPr txBox="1"/>
          <p:nvPr/>
        </p:nvSpPr>
        <p:spPr>
          <a:xfrm>
            <a:off x="7819113" y="1263756"/>
            <a:ext cx="1043735" cy="27699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3333CC"/>
                </a:solidFill>
                <a:effectLst/>
                <a:uLnTx/>
                <a:uFillTx/>
                <a:latin typeface="Times New Roman" panose="02020603050405020304" pitchFamily="18" charset="0"/>
                <a:ea typeface="MS PGothic" charset="-128"/>
                <a:cs typeface="Times New Roman" panose="02020603050405020304" pitchFamily="18" charset="0"/>
              </a:rPr>
              <a:t>Axial Qual</a:t>
            </a:r>
          </a:p>
        </p:txBody>
      </p:sp>
      <p:sp>
        <p:nvSpPr>
          <p:cNvPr id="122" name="Flowchart: Merge 121">
            <a:extLst>
              <a:ext uri="{FF2B5EF4-FFF2-40B4-BE49-F238E27FC236}">
                <a16:creationId xmlns:a16="http://schemas.microsoft.com/office/drawing/2014/main" id="{2A6DAB24-EB4A-4E08-BC1C-4EEA52A769B2}"/>
              </a:ext>
            </a:extLst>
          </p:cNvPr>
          <p:cNvSpPr/>
          <p:nvPr/>
        </p:nvSpPr>
        <p:spPr>
          <a:xfrm>
            <a:off x="7838311" y="1501118"/>
            <a:ext cx="314554" cy="261711"/>
          </a:xfrm>
          <a:prstGeom prst="flowChartMerge">
            <a:avLst/>
          </a:prstGeom>
          <a:solidFill>
            <a:srgbClr val="3333CC"/>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25" name="Pentagon 124">
            <a:extLst>
              <a:ext uri="{FF2B5EF4-FFF2-40B4-BE49-F238E27FC236}">
                <a16:creationId xmlns:a16="http://schemas.microsoft.com/office/drawing/2014/main" id="{A6EBB334-90F0-4702-A1A3-8A56E78F1CFC}"/>
              </a:ext>
            </a:extLst>
          </p:cNvPr>
          <p:cNvSpPr/>
          <p:nvPr/>
        </p:nvSpPr>
        <p:spPr>
          <a:xfrm rot="10800000">
            <a:off x="3534814" y="2373764"/>
            <a:ext cx="322307" cy="260309"/>
          </a:xfrm>
          <a:prstGeom prst="pentagon">
            <a:avLst/>
          </a:prstGeom>
          <a:solidFill>
            <a:schemeClr val="bg1">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26" name="Diamond 125">
            <a:extLst>
              <a:ext uri="{FF2B5EF4-FFF2-40B4-BE49-F238E27FC236}">
                <a16:creationId xmlns:a16="http://schemas.microsoft.com/office/drawing/2014/main" id="{54C30AC1-5C58-4B65-8D36-E8FE8A2CA007}"/>
              </a:ext>
            </a:extLst>
          </p:cNvPr>
          <p:cNvSpPr/>
          <p:nvPr/>
        </p:nvSpPr>
        <p:spPr>
          <a:xfrm>
            <a:off x="6877287" y="1982161"/>
            <a:ext cx="320670" cy="289839"/>
          </a:xfrm>
          <a:prstGeom prst="diamond">
            <a:avLst/>
          </a:prstGeom>
          <a:solidFill>
            <a:schemeClr val="bg1">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27" name="TextBox 126">
            <a:extLst>
              <a:ext uri="{FF2B5EF4-FFF2-40B4-BE49-F238E27FC236}">
                <a16:creationId xmlns:a16="http://schemas.microsoft.com/office/drawing/2014/main" id="{769EFB45-1F93-4EA5-8A43-4FE07D42A45A}"/>
              </a:ext>
            </a:extLst>
          </p:cNvPr>
          <p:cNvSpPr txBox="1"/>
          <p:nvPr/>
        </p:nvSpPr>
        <p:spPr>
          <a:xfrm>
            <a:off x="7065221" y="1234469"/>
            <a:ext cx="919436" cy="27699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FF0000"/>
                </a:solidFill>
                <a:effectLst/>
                <a:uLnTx/>
                <a:uFillTx/>
                <a:latin typeface="Times New Roman" panose="02020603050405020304" pitchFamily="18" charset="0"/>
                <a:ea typeface="MS PGothic" charset="-128"/>
                <a:cs typeface="Times New Roman" panose="02020603050405020304" pitchFamily="18" charset="0"/>
              </a:rPr>
              <a:t>ACS </a:t>
            </a:r>
            <a:r>
              <a:rPr kumimoji="0" lang="en-US" sz="1200" b="0" i="0" u="none" strike="noStrike" kern="1200" cap="none" spc="0" normalizeH="0" baseline="0" noProof="0" dirty="0" err="1">
                <a:ln>
                  <a:noFill/>
                </a:ln>
                <a:solidFill>
                  <a:srgbClr val="FF0000"/>
                </a:solidFill>
                <a:effectLst/>
                <a:uLnTx/>
                <a:uFillTx/>
                <a:latin typeface="Times New Roman" panose="02020603050405020304" pitchFamily="18" charset="0"/>
                <a:ea typeface="MS PGothic" charset="-128"/>
                <a:cs typeface="Times New Roman" panose="02020603050405020304" pitchFamily="18" charset="0"/>
              </a:rPr>
              <a:t>Qual</a:t>
            </a:r>
            <a:endParaRPr kumimoji="0" lang="en-US" sz="1200" b="0" i="0" u="none" strike="noStrike" kern="1200" cap="none" spc="0" normalizeH="0" baseline="0" noProof="0" dirty="0">
              <a:ln>
                <a:noFill/>
              </a:ln>
              <a:solidFill>
                <a:srgbClr val="FF0000"/>
              </a:solidFill>
              <a:effectLst/>
              <a:uLnTx/>
              <a:uFillTx/>
              <a:latin typeface="Times New Roman" panose="02020603050405020304" pitchFamily="18" charset="0"/>
              <a:ea typeface="MS PGothic" charset="-128"/>
              <a:cs typeface="Times New Roman" panose="02020603050405020304" pitchFamily="18" charset="0"/>
            </a:endParaRPr>
          </a:p>
        </p:txBody>
      </p:sp>
      <p:sp>
        <p:nvSpPr>
          <p:cNvPr id="128" name="Flowchart: Merge 127">
            <a:extLst>
              <a:ext uri="{FF2B5EF4-FFF2-40B4-BE49-F238E27FC236}">
                <a16:creationId xmlns:a16="http://schemas.microsoft.com/office/drawing/2014/main" id="{FF54CA23-C44D-4551-85A9-812A82AFE711}"/>
              </a:ext>
            </a:extLst>
          </p:cNvPr>
          <p:cNvSpPr/>
          <p:nvPr/>
        </p:nvSpPr>
        <p:spPr>
          <a:xfrm>
            <a:off x="7385710" y="1520030"/>
            <a:ext cx="281523" cy="241352"/>
          </a:xfrm>
          <a:prstGeom prst="flowChartMerge">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31" name="TextBox 130">
            <a:extLst>
              <a:ext uri="{FF2B5EF4-FFF2-40B4-BE49-F238E27FC236}">
                <a16:creationId xmlns:a16="http://schemas.microsoft.com/office/drawing/2014/main" id="{98338D31-CF24-4033-9EB2-01FDA4358849}"/>
              </a:ext>
            </a:extLst>
          </p:cNvPr>
          <p:cNvSpPr txBox="1"/>
          <p:nvPr/>
        </p:nvSpPr>
        <p:spPr>
          <a:xfrm>
            <a:off x="4342562" y="2794770"/>
            <a:ext cx="973811" cy="31963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S PGothic" charset="-128"/>
                <a:cs typeface="Times New Roman" panose="02020603050405020304" pitchFamily="18" charset="0"/>
              </a:rPr>
              <a:t>ACS CDR</a:t>
            </a:r>
          </a:p>
        </p:txBody>
      </p:sp>
      <p:sp>
        <p:nvSpPr>
          <p:cNvPr id="133" name="Pentagon 133">
            <a:extLst>
              <a:ext uri="{FF2B5EF4-FFF2-40B4-BE49-F238E27FC236}">
                <a16:creationId xmlns:a16="http://schemas.microsoft.com/office/drawing/2014/main" id="{41675EE1-2D0F-4A98-84B3-2467AB4A3FC0}"/>
              </a:ext>
            </a:extLst>
          </p:cNvPr>
          <p:cNvSpPr/>
          <p:nvPr/>
        </p:nvSpPr>
        <p:spPr>
          <a:xfrm rot="10800000">
            <a:off x="4064743" y="2794770"/>
            <a:ext cx="322307" cy="260309"/>
          </a:xfrm>
          <a:prstGeom prst="pentagon">
            <a:avLst/>
          </a:prstGeom>
          <a:solidFill>
            <a:schemeClr val="bg1">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35" name="TextBox 134">
            <a:extLst>
              <a:ext uri="{FF2B5EF4-FFF2-40B4-BE49-F238E27FC236}">
                <a16:creationId xmlns:a16="http://schemas.microsoft.com/office/drawing/2014/main" id="{B0F35E96-8626-49B3-88D0-3553053D9148}"/>
              </a:ext>
            </a:extLst>
          </p:cNvPr>
          <p:cNvSpPr txBox="1"/>
          <p:nvPr/>
        </p:nvSpPr>
        <p:spPr>
          <a:xfrm>
            <a:off x="6201109" y="2264241"/>
            <a:ext cx="902057" cy="27699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chemeClr val="bg1">
                    <a:lumMod val="50000"/>
                  </a:schemeClr>
                </a:solidFill>
                <a:effectLst/>
                <a:uLnTx/>
                <a:uFillTx/>
                <a:latin typeface="Times New Roman" panose="02020603050405020304" pitchFamily="18" charset="0"/>
                <a:ea typeface="MS PGothic" charset="-128"/>
                <a:cs typeface="Times New Roman" panose="02020603050405020304" pitchFamily="18" charset="0"/>
              </a:rPr>
              <a:t>ACS DVT</a:t>
            </a:r>
          </a:p>
        </p:txBody>
      </p:sp>
      <p:cxnSp>
        <p:nvCxnSpPr>
          <p:cNvPr id="142" name="Straight Connector 141">
            <a:extLst>
              <a:ext uri="{FF2B5EF4-FFF2-40B4-BE49-F238E27FC236}">
                <a16:creationId xmlns:a16="http://schemas.microsoft.com/office/drawing/2014/main" id="{5EDA5049-CF9A-41ED-B711-531523E8E5E9}"/>
              </a:ext>
            </a:extLst>
          </p:cNvPr>
          <p:cNvCxnSpPr>
            <a:cxnSpLocks/>
            <a:stCxn id="128" idx="2"/>
          </p:cNvCxnSpPr>
          <p:nvPr/>
        </p:nvCxnSpPr>
        <p:spPr>
          <a:xfrm flipH="1" flipV="1">
            <a:off x="7057155" y="1754053"/>
            <a:ext cx="469317" cy="7329"/>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50" name="Straight Connector 149">
            <a:extLst>
              <a:ext uri="{FF2B5EF4-FFF2-40B4-BE49-F238E27FC236}">
                <a16:creationId xmlns:a16="http://schemas.microsoft.com/office/drawing/2014/main" id="{CDABD267-0389-49D7-AA93-C26856D51B31}"/>
              </a:ext>
            </a:extLst>
          </p:cNvPr>
          <p:cNvCxnSpPr>
            <a:cxnSpLocks/>
          </p:cNvCxnSpPr>
          <p:nvPr/>
        </p:nvCxnSpPr>
        <p:spPr>
          <a:xfrm flipH="1">
            <a:off x="7819113" y="1761382"/>
            <a:ext cx="168644" cy="0"/>
          </a:xfrm>
          <a:prstGeom prst="line">
            <a:avLst/>
          </a:prstGeom>
          <a:ln>
            <a:solidFill>
              <a:srgbClr val="3333CC"/>
            </a:solidFill>
          </a:ln>
        </p:spPr>
        <p:style>
          <a:lnRef idx="2">
            <a:schemeClr val="accent1"/>
          </a:lnRef>
          <a:fillRef idx="0">
            <a:schemeClr val="accent1"/>
          </a:fillRef>
          <a:effectRef idx="1">
            <a:schemeClr val="accent1"/>
          </a:effectRef>
          <a:fontRef idx="minor">
            <a:schemeClr val="tx1"/>
          </a:fontRef>
        </p:style>
      </p:cxnSp>
      <p:grpSp>
        <p:nvGrpSpPr>
          <p:cNvPr id="14" name="Group 13">
            <a:extLst>
              <a:ext uri="{FF2B5EF4-FFF2-40B4-BE49-F238E27FC236}">
                <a16:creationId xmlns:a16="http://schemas.microsoft.com/office/drawing/2014/main" id="{9C4F4BC4-A3D4-93C0-3BE1-01DB3972333F}"/>
              </a:ext>
            </a:extLst>
          </p:cNvPr>
          <p:cNvGrpSpPr/>
          <p:nvPr/>
        </p:nvGrpSpPr>
        <p:grpSpPr>
          <a:xfrm>
            <a:off x="9000923" y="2167870"/>
            <a:ext cx="1928793" cy="1628718"/>
            <a:chOff x="9870651" y="3364055"/>
            <a:chExt cx="1928793" cy="1628718"/>
          </a:xfrm>
        </p:grpSpPr>
        <p:cxnSp>
          <p:nvCxnSpPr>
            <p:cNvPr id="162" name="Straight Connector 161">
              <a:extLst>
                <a:ext uri="{FF2B5EF4-FFF2-40B4-BE49-F238E27FC236}">
                  <a16:creationId xmlns:a16="http://schemas.microsoft.com/office/drawing/2014/main" id="{BFFAC4FD-E2EF-4F11-9631-D6E3CFCCE71F}"/>
                </a:ext>
              </a:extLst>
            </p:cNvPr>
            <p:cNvCxnSpPr>
              <a:cxnSpLocks/>
            </p:cNvCxnSpPr>
            <p:nvPr/>
          </p:nvCxnSpPr>
          <p:spPr>
            <a:xfrm>
              <a:off x="9870652" y="3517943"/>
              <a:ext cx="596919" cy="0"/>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63" name="Straight Connector 162">
              <a:extLst>
                <a:ext uri="{FF2B5EF4-FFF2-40B4-BE49-F238E27FC236}">
                  <a16:creationId xmlns:a16="http://schemas.microsoft.com/office/drawing/2014/main" id="{0B8C7392-3A3A-49FC-9CEF-E5A895BE0AE4}"/>
                </a:ext>
              </a:extLst>
            </p:cNvPr>
            <p:cNvCxnSpPr>
              <a:cxnSpLocks/>
            </p:cNvCxnSpPr>
            <p:nvPr/>
          </p:nvCxnSpPr>
          <p:spPr>
            <a:xfrm>
              <a:off x="9870651" y="4220093"/>
              <a:ext cx="596919" cy="0"/>
            </a:xfrm>
            <a:prstGeom prst="line">
              <a:avLst/>
            </a:prstGeom>
            <a:ln w="57150">
              <a:solidFill>
                <a:srgbClr val="3333CC"/>
              </a:solidFill>
            </a:ln>
          </p:spPr>
          <p:style>
            <a:lnRef idx="2">
              <a:schemeClr val="accent1"/>
            </a:lnRef>
            <a:fillRef idx="0">
              <a:schemeClr val="accent1"/>
            </a:fillRef>
            <a:effectRef idx="1">
              <a:schemeClr val="accent1"/>
            </a:effectRef>
            <a:fontRef idx="minor">
              <a:schemeClr val="tx1"/>
            </a:fontRef>
          </p:style>
        </p:cxnSp>
        <p:sp>
          <p:nvSpPr>
            <p:cNvPr id="164" name="TextBox 163">
              <a:extLst>
                <a:ext uri="{FF2B5EF4-FFF2-40B4-BE49-F238E27FC236}">
                  <a16:creationId xmlns:a16="http://schemas.microsoft.com/office/drawing/2014/main" id="{6A943A6F-1806-4BAB-9A71-80871FDACC40}"/>
                </a:ext>
              </a:extLst>
            </p:cNvPr>
            <p:cNvSpPr txBox="1"/>
            <p:nvPr/>
          </p:nvSpPr>
          <p:spPr>
            <a:xfrm>
              <a:off x="10471491" y="3364055"/>
              <a:ext cx="1327953" cy="307777"/>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MS PGothic" charset="-128"/>
                  <a:cs typeface="Times New Roman" panose="02020603050405020304" pitchFamily="18" charset="0"/>
                </a:rPr>
                <a:t>ACS Thruster</a:t>
              </a:r>
            </a:p>
          </p:txBody>
        </p:sp>
        <p:sp>
          <p:nvSpPr>
            <p:cNvPr id="165" name="TextBox 164">
              <a:extLst>
                <a:ext uri="{FF2B5EF4-FFF2-40B4-BE49-F238E27FC236}">
                  <a16:creationId xmlns:a16="http://schemas.microsoft.com/office/drawing/2014/main" id="{70DA6575-CF5D-442C-AAB0-2762A28F13DB}"/>
                </a:ext>
              </a:extLst>
            </p:cNvPr>
            <p:cNvSpPr txBox="1"/>
            <p:nvPr/>
          </p:nvSpPr>
          <p:spPr>
            <a:xfrm>
              <a:off x="10471491" y="4069177"/>
              <a:ext cx="1271221" cy="307777"/>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MS PGothic" charset="-128"/>
                  <a:cs typeface="Times New Roman" panose="02020603050405020304" pitchFamily="18" charset="0"/>
                </a:rPr>
                <a:t>Axial Thruster</a:t>
              </a:r>
            </a:p>
          </p:txBody>
        </p:sp>
        <p:cxnSp>
          <p:nvCxnSpPr>
            <p:cNvPr id="166" name="Straight Connector 165">
              <a:extLst>
                <a:ext uri="{FF2B5EF4-FFF2-40B4-BE49-F238E27FC236}">
                  <a16:creationId xmlns:a16="http://schemas.microsoft.com/office/drawing/2014/main" id="{97E619D9-2888-4D38-86C1-9B7BE1BF7360}"/>
                </a:ext>
              </a:extLst>
            </p:cNvPr>
            <p:cNvCxnSpPr>
              <a:cxnSpLocks/>
            </p:cNvCxnSpPr>
            <p:nvPr/>
          </p:nvCxnSpPr>
          <p:spPr>
            <a:xfrm>
              <a:off x="9886672" y="4851541"/>
              <a:ext cx="596919" cy="0"/>
            </a:xfrm>
            <a:prstGeom prst="line">
              <a:avLst/>
            </a:prstGeom>
            <a:ln w="57150">
              <a:solidFill>
                <a:schemeClr val="bg1">
                  <a:lumMod val="50000"/>
                </a:schemeClr>
              </a:solidFill>
            </a:ln>
          </p:spPr>
          <p:style>
            <a:lnRef idx="2">
              <a:schemeClr val="accent1"/>
            </a:lnRef>
            <a:fillRef idx="0">
              <a:schemeClr val="accent1"/>
            </a:fillRef>
            <a:effectRef idx="1">
              <a:schemeClr val="accent1"/>
            </a:effectRef>
            <a:fontRef idx="minor">
              <a:schemeClr val="tx1"/>
            </a:fontRef>
          </p:style>
        </p:cxnSp>
        <p:sp>
          <p:nvSpPr>
            <p:cNvPr id="167" name="TextBox 166">
              <a:extLst>
                <a:ext uri="{FF2B5EF4-FFF2-40B4-BE49-F238E27FC236}">
                  <a16:creationId xmlns:a16="http://schemas.microsoft.com/office/drawing/2014/main" id="{96661875-70DC-493E-BA18-BAF377564E39}"/>
                </a:ext>
              </a:extLst>
            </p:cNvPr>
            <p:cNvSpPr txBox="1"/>
            <p:nvPr/>
          </p:nvSpPr>
          <p:spPr>
            <a:xfrm>
              <a:off x="10499856" y="4684996"/>
              <a:ext cx="1271221" cy="307777"/>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MS PGothic" charset="-128"/>
                  <a:cs typeface="Times New Roman" panose="02020603050405020304" pitchFamily="18" charset="0"/>
                </a:rPr>
                <a:t>Complete</a:t>
              </a:r>
            </a:p>
          </p:txBody>
        </p:sp>
      </p:grpSp>
      <p:sp>
        <p:nvSpPr>
          <p:cNvPr id="124" name="TextBox 123">
            <a:extLst>
              <a:ext uri="{FF2B5EF4-FFF2-40B4-BE49-F238E27FC236}">
                <a16:creationId xmlns:a16="http://schemas.microsoft.com/office/drawing/2014/main" id="{03108792-0F76-4AA9-93EB-9C17D3A4D9AB}"/>
              </a:ext>
            </a:extLst>
          </p:cNvPr>
          <p:cNvSpPr txBox="1"/>
          <p:nvPr/>
        </p:nvSpPr>
        <p:spPr>
          <a:xfrm>
            <a:off x="3796143" y="2302494"/>
            <a:ext cx="1109886" cy="307777"/>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400" b="0"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S PGothic" charset="-128"/>
                <a:cs typeface="Times New Roman" panose="02020603050405020304" pitchFamily="18" charset="0"/>
              </a:rPr>
              <a:t>Axial CDR</a:t>
            </a:r>
          </a:p>
        </p:txBody>
      </p:sp>
      <p:cxnSp>
        <p:nvCxnSpPr>
          <p:cNvPr id="13" name="Straight Connector 12">
            <a:extLst>
              <a:ext uri="{FF2B5EF4-FFF2-40B4-BE49-F238E27FC236}">
                <a16:creationId xmlns:a16="http://schemas.microsoft.com/office/drawing/2014/main" id="{C9E4BCA2-21A8-1F0F-5EB2-0D2BA6318A0B}"/>
              </a:ext>
            </a:extLst>
          </p:cNvPr>
          <p:cNvCxnSpPr/>
          <p:nvPr/>
        </p:nvCxnSpPr>
        <p:spPr>
          <a:xfrm>
            <a:off x="7315200" y="1520030"/>
            <a:ext cx="0" cy="4410382"/>
          </a:xfrm>
          <a:prstGeom prst="line">
            <a:avLst/>
          </a:prstGeom>
          <a:ln>
            <a:solidFill>
              <a:schemeClr val="accent4">
                <a:lumMod val="75000"/>
              </a:schemeClr>
            </a:solidFill>
            <a:prstDash val="sysDot"/>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D7630D2A-E945-88C8-A2F4-0D3B1D31C509}"/>
              </a:ext>
            </a:extLst>
          </p:cNvPr>
          <p:cNvSpPr txBox="1"/>
          <p:nvPr/>
        </p:nvSpPr>
        <p:spPr>
          <a:xfrm rot="16200000">
            <a:off x="6577337" y="3818621"/>
            <a:ext cx="1890261" cy="369332"/>
          </a:xfrm>
          <a:prstGeom prst="rect">
            <a:avLst/>
          </a:prstGeom>
          <a:solidFill>
            <a:schemeClr val="bg1">
              <a:alpha val="67000"/>
            </a:schemeClr>
          </a:solidFill>
        </p:spPr>
        <p:txBody>
          <a:bodyPr wrap="none" rtlCol="0">
            <a:spAutoFit/>
          </a:bodyPr>
          <a:lstStyle/>
          <a:p>
            <a:r>
              <a:rPr lang="en-US" dirty="0"/>
              <a:t>Project canceled</a:t>
            </a:r>
          </a:p>
        </p:txBody>
      </p:sp>
      <p:sp>
        <p:nvSpPr>
          <p:cNvPr id="16" name="TextBox 15">
            <a:extLst>
              <a:ext uri="{FF2B5EF4-FFF2-40B4-BE49-F238E27FC236}">
                <a16:creationId xmlns:a16="http://schemas.microsoft.com/office/drawing/2014/main" id="{52B1547F-51A4-82FE-E211-16773D95706C}"/>
              </a:ext>
            </a:extLst>
          </p:cNvPr>
          <p:cNvSpPr txBox="1"/>
          <p:nvPr/>
        </p:nvSpPr>
        <p:spPr>
          <a:xfrm>
            <a:off x="8451040" y="4075951"/>
            <a:ext cx="3504557" cy="923330"/>
          </a:xfrm>
          <a:prstGeom prst="rect">
            <a:avLst/>
          </a:prstGeom>
          <a:noFill/>
          <a:ln w="15875">
            <a:solidFill>
              <a:schemeClr val="tx1"/>
            </a:solidFill>
            <a:extLst>
              <a:ext uri="{C807C97D-BFC1-408E-A445-0C87EB9F89A2}">
                <ask:lineSketchStyleProps xmlns:ask="http://schemas.microsoft.com/office/drawing/2018/sketchyshapes">
                  <ask:type>
                    <ask:lineSketchNone/>
                  </ask:type>
                </ask:lineSketchStyleProps>
              </a:ext>
            </a:extLst>
          </a:ln>
        </p:spPr>
        <p:txBody>
          <a:bodyPr wrap="square" rtlCol="0">
            <a:spAutoFit/>
          </a:bodyPr>
          <a:lstStyle/>
          <a:p>
            <a:r>
              <a:rPr lang="en-US" dirty="0"/>
              <a:t>ACS Qualification, Axial DVT, and Axial Qualification testing did not occur due to cancellation</a:t>
            </a:r>
          </a:p>
        </p:txBody>
      </p:sp>
      <p:sp>
        <p:nvSpPr>
          <p:cNvPr id="24" name="Flowchart: Merge 23">
            <a:extLst>
              <a:ext uri="{FF2B5EF4-FFF2-40B4-BE49-F238E27FC236}">
                <a16:creationId xmlns:a16="http://schemas.microsoft.com/office/drawing/2014/main" id="{0A746AE2-EAE3-3347-72D1-2D5FC7D52A3A}"/>
              </a:ext>
            </a:extLst>
          </p:cNvPr>
          <p:cNvSpPr/>
          <p:nvPr/>
        </p:nvSpPr>
        <p:spPr>
          <a:xfrm>
            <a:off x="6888635" y="2609495"/>
            <a:ext cx="314554" cy="261711"/>
          </a:xfrm>
          <a:prstGeom prst="flowChartMerge">
            <a:avLst/>
          </a:prstGeom>
          <a:solidFill>
            <a:schemeClr val="bg1">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26" name="Straight Arrow Connector 25">
            <a:extLst>
              <a:ext uri="{FF2B5EF4-FFF2-40B4-BE49-F238E27FC236}">
                <a16:creationId xmlns:a16="http://schemas.microsoft.com/office/drawing/2014/main" id="{5CEB0A3E-2AC3-24A6-5E08-E3E9DEBDBE70}"/>
              </a:ext>
            </a:extLst>
          </p:cNvPr>
          <p:cNvCxnSpPr/>
          <p:nvPr/>
        </p:nvCxnSpPr>
        <p:spPr>
          <a:xfrm flipV="1">
            <a:off x="6779517" y="2794770"/>
            <a:ext cx="192106" cy="26031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 name="Diamond 3">
            <a:extLst>
              <a:ext uri="{FF2B5EF4-FFF2-40B4-BE49-F238E27FC236}">
                <a16:creationId xmlns:a16="http://schemas.microsoft.com/office/drawing/2014/main" id="{7A45F5D2-F21B-8247-66A7-FDD59C8F73C1}"/>
              </a:ext>
            </a:extLst>
          </p:cNvPr>
          <p:cNvSpPr/>
          <p:nvPr/>
        </p:nvSpPr>
        <p:spPr>
          <a:xfrm>
            <a:off x="3539208" y="2746994"/>
            <a:ext cx="353149" cy="267007"/>
          </a:xfrm>
          <a:prstGeom prst="diamond">
            <a:avLst/>
          </a:prstGeom>
          <a:solidFill>
            <a:schemeClr val="bg1">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TextBox 7">
            <a:extLst>
              <a:ext uri="{FF2B5EF4-FFF2-40B4-BE49-F238E27FC236}">
                <a16:creationId xmlns:a16="http://schemas.microsoft.com/office/drawing/2014/main" id="{62C3F41D-A4F7-34F1-1ABC-5FE6FF19B2A5}"/>
              </a:ext>
            </a:extLst>
          </p:cNvPr>
          <p:cNvSpPr txBox="1"/>
          <p:nvPr/>
        </p:nvSpPr>
        <p:spPr>
          <a:xfrm>
            <a:off x="3257695" y="3004578"/>
            <a:ext cx="992586" cy="27699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S PGothic" charset="-128"/>
                <a:cs typeface="Times New Roman" panose="02020603050405020304" pitchFamily="18" charset="0"/>
              </a:rPr>
              <a:t>ACS  WH</a:t>
            </a:r>
          </a:p>
        </p:txBody>
      </p:sp>
    </p:spTree>
    <p:extLst>
      <p:ext uri="{BB962C8B-B14F-4D97-AF65-F5344CB8AC3E}">
        <p14:creationId xmlns:p14="http://schemas.microsoft.com/office/powerpoint/2010/main" val="3501031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CE2EC97-7770-0C4D-A59C-261FD44D69D0}"/>
              </a:ext>
            </a:extLst>
          </p:cNvPr>
          <p:cNvSpPr>
            <a:spLocks noGrp="1"/>
          </p:cNvSpPr>
          <p:nvPr>
            <p:ph type="sldNum" sz="quarter" idx="12"/>
          </p:nvPr>
        </p:nvSpPr>
        <p:spPr>
          <a:xfrm>
            <a:off x="11728374" y="6421086"/>
            <a:ext cx="386077"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C508F0-1AA7-8449-B96D-5FDB74B9F69F}"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S PGothic"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S PGothic" charset="-128"/>
              <a:cs typeface="+mn-cs"/>
            </a:endParaRPr>
          </a:p>
        </p:txBody>
      </p:sp>
      <p:grpSp>
        <p:nvGrpSpPr>
          <p:cNvPr id="104" name="Group 103">
            <a:extLst>
              <a:ext uri="{FF2B5EF4-FFF2-40B4-BE49-F238E27FC236}">
                <a16:creationId xmlns:a16="http://schemas.microsoft.com/office/drawing/2014/main" id="{2649B11D-1157-620A-3B0A-2183DD92F45E}"/>
              </a:ext>
            </a:extLst>
          </p:cNvPr>
          <p:cNvGrpSpPr/>
          <p:nvPr/>
        </p:nvGrpSpPr>
        <p:grpSpPr>
          <a:xfrm>
            <a:off x="237551" y="2173011"/>
            <a:ext cx="1598194" cy="2993558"/>
            <a:chOff x="84276" y="1249181"/>
            <a:chExt cx="532807" cy="1031939"/>
          </a:xfrm>
        </p:grpSpPr>
        <p:pic>
          <p:nvPicPr>
            <p:cNvPr id="197" name="Picture 196">
              <a:extLst>
                <a:ext uri="{FF2B5EF4-FFF2-40B4-BE49-F238E27FC236}">
                  <a16:creationId xmlns:a16="http://schemas.microsoft.com/office/drawing/2014/main" id="{993185C5-4C53-0E49-BF80-5217D5AFB3B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122105" y="1490366"/>
              <a:ext cx="928079" cy="445709"/>
            </a:xfrm>
            <a:prstGeom prst="rect">
              <a:avLst/>
            </a:prstGeom>
          </p:spPr>
        </p:pic>
        <p:sp>
          <p:nvSpPr>
            <p:cNvPr id="198" name="TextBox 197">
              <a:extLst>
                <a:ext uri="{FF2B5EF4-FFF2-40B4-BE49-F238E27FC236}">
                  <a16:creationId xmlns:a16="http://schemas.microsoft.com/office/drawing/2014/main" id="{C6114F2A-812C-6442-9CE6-0B00DBF35958}"/>
                </a:ext>
              </a:extLst>
            </p:cNvPr>
            <p:cNvSpPr txBox="1"/>
            <p:nvPr/>
          </p:nvSpPr>
          <p:spPr>
            <a:xfrm>
              <a:off x="84276" y="2153804"/>
              <a:ext cx="532807" cy="1273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S PGothic" charset="-128"/>
                  <a:cs typeface="+mn-cs"/>
                </a:rPr>
                <a:t>Axial</a:t>
              </a:r>
              <a:endParaRPr kumimoji="0" lang="en-US" sz="1600" b="0" i="0" u="none" strike="noStrike" kern="1200" cap="none" spc="0" normalizeH="0" baseline="0" noProof="0" dirty="0">
                <a:ln>
                  <a:noFill/>
                </a:ln>
                <a:solidFill>
                  <a:prstClr val="black"/>
                </a:solidFill>
                <a:effectLst/>
                <a:uLnTx/>
                <a:uFillTx/>
                <a:latin typeface="Calibri" panose="020F0502020204030204"/>
                <a:ea typeface="MS PGothic" charset="-128"/>
                <a:cs typeface="+mn-cs"/>
              </a:endParaRPr>
            </a:p>
          </p:txBody>
        </p:sp>
      </p:grpSp>
      <p:sp>
        <p:nvSpPr>
          <p:cNvPr id="28" name="TextBox 27">
            <a:extLst>
              <a:ext uri="{FF2B5EF4-FFF2-40B4-BE49-F238E27FC236}">
                <a16:creationId xmlns:a16="http://schemas.microsoft.com/office/drawing/2014/main" id="{163931FA-A839-E04C-9546-B69A182DB731}"/>
              </a:ext>
            </a:extLst>
          </p:cNvPr>
          <p:cNvSpPr txBox="1"/>
          <p:nvPr/>
        </p:nvSpPr>
        <p:spPr>
          <a:xfrm>
            <a:off x="170573" y="1574104"/>
            <a:ext cx="284236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S PGothic" charset="-128"/>
                <a:cs typeface="+mn-cs"/>
              </a:rPr>
              <a:t>Testing at WSTF </a:t>
            </a:r>
          </a:p>
        </p:txBody>
      </p:sp>
      <p:sp>
        <p:nvSpPr>
          <p:cNvPr id="8" name="TextBox 7">
            <a:extLst>
              <a:ext uri="{FF2B5EF4-FFF2-40B4-BE49-F238E27FC236}">
                <a16:creationId xmlns:a16="http://schemas.microsoft.com/office/drawing/2014/main" id="{375E9B15-D3CD-4874-B26F-67C8EAE36AF4}"/>
              </a:ext>
            </a:extLst>
          </p:cNvPr>
          <p:cNvSpPr txBox="1"/>
          <p:nvPr/>
        </p:nvSpPr>
        <p:spPr>
          <a:xfrm>
            <a:off x="41878" y="-107681"/>
            <a:ext cx="11141128" cy="1077218"/>
          </a:xfrm>
          <a:prstGeom prst="rect">
            <a:avLst/>
          </a:prstGeom>
          <a:noFill/>
          <a:ln w="3175">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S PGothic" charset="-128"/>
                <a:cs typeface="+mn-cs"/>
              </a:rPr>
              <a:t>A tremendous amount of work went in to set the accomplishment stage in FY23.  </a:t>
            </a:r>
          </a:p>
        </p:txBody>
      </p:sp>
      <p:grpSp>
        <p:nvGrpSpPr>
          <p:cNvPr id="103" name="Group 102">
            <a:extLst>
              <a:ext uri="{FF2B5EF4-FFF2-40B4-BE49-F238E27FC236}">
                <a16:creationId xmlns:a16="http://schemas.microsoft.com/office/drawing/2014/main" id="{8E01D2D5-63B1-CE69-17F1-2DCEC17041AA}"/>
              </a:ext>
            </a:extLst>
          </p:cNvPr>
          <p:cNvGrpSpPr/>
          <p:nvPr/>
        </p:nvGrpSpPr>
        <p:grpSpPr>
          <a:xfrm>
            <a:off x="1793941" y="2312949"/>
            <a:ext cx="9751310" cy="2464713"/>
            <a:chOff x="907671" y="1004319"/>
            <a:chExt cx="6915414" cy="1594755"/>
          </a:xfrm>
        </p:grpSpPr>
        <p:cxnSp>
          <p:nvCxnSpPr>
            <p:cNvPr id="131" name="Straight Arrow Connector 130">
              <a:extLst>
                <a:ext uri="{FF2B5EF4-FFF2-40B4-BE49-F238E27FC236}">
                  <a16:creationId xmlns:a16="http://schemas.microsoft.com/office/drawing/2014/main" id="{D7F1C53F-2AF1-C043-B5AD-7C93EA2D3734}"/>
                </a:ext>
              </a:extLst>
            </p:cNvPr>
            <p:cNvCxnSpPr>
              <a:cxnSpLocks/>
            </p:cNvCxnSpPr>
            <p:nvPr/>
          </p:nvCxnSpPr>
          <p:spPr>
            <a:xfrm>
              <a:off x="7731645" y="1814478"/>
              <a:ext cx="9144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A4591ECC-C899-BE4B-B246-72999BA96AB6}"/>
                </a:ext>
              </a:extLst>
            </p:cNvPr>
            <p:cNvCxnSpPr>
              <a:cxnSpLocks/>
            </p:cNvCxnSpPr>
            <p:nvPr/>
          </p:nvCxnSpPr>
          <p:spPr>
            <a:xfrm>
              <a:off x="4309013" y="1920826"/>
              <a:ext cx="29476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5" name="Diamond 134">
              <a:extLst>
                <a:ext uri="{FF2B5EF4-FFF2-40B4-BE49-F238E27FC236}">
                  <a16:creationId xmlns:a16="http://schemas.microsoft.com/office/drawing/2014/main" id="{A9F51272-BCF3-46BB-B087-D193FDC01556}"/>
                </a:ext>
              </a:extLst>
            </p:cNvPr>
            <p:cNvSpPr/>
            <p:nvPr/>
          </p:nvSpPr>
          <p:spPr>
            <a:xfrm>
              <a:off x="907671" y="1439162"/>
              <a:ext cx="1263664" cy="1015592"/>
            </a:xfrm>
            <a:prstGeom prst="diamond">
              <a:avLst/>
            </a:prstGeom>
            <a:solidFill>
              <a:srgbClr val="008000"/>
            </a:solidFill>
            <a:ln>
              <a:solidFill>
                <a:srgbClr val="008000"/>
              </a:solidFill>
            </a:ln>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Axial DVT thruster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Due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WSTF</a:t>
              </a:r>
            </a:p>
          </p:txBody>
        </p:sp>
        <p:sp>
          <p:nvSpPr>
            <p:cNvPr id="162" name="TextBox 161">
              <a:extLst>
                <a:ext uri="{FF2B5EF4-FFF2-40B4-BE49-F238E27FC236}">
                  <a16:creationId xmlns:a16="http://schemas.microsoft.com/office/drawing/2014/main" id="{EC235FBB-0E0E-4661-9626-1C6AB69F3C8E}"/>
                </a:ext>
              </a:extLst>
            </p:cNvPr>
            <p:cNvSpPr txBox="1"/>
            <p:nvPr/>
          </p:nvSpPr>
          <p:spPr>
            <a:xfrm>
              <a:off x="1298817" y="1208093"/>
              <a:ext cx="645938" cy="19914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10/11/22 </a:t>
              </a:r>
            </a:p>
          </p:txBody>
        </p:sp>
        <p:sp>
          <p:nvSpPr>
            <p:cNvPr id="19" name="Diamond 18">
              <a:extLst>
                <a:ext uri="{FF2B5EF4-FFF2-40B4-BE49-F238E27FC236}">
                  <a16:creationId xmlns:a16="http://schemas.microsoft.com/office/drawing/2014/main" id="{CB766BC6-36CD-9E03-432A-DFB4B44F2E30}"/>
                </a:ext>
              </a:extLst>
            </p:cNvPr>
            <p:cNvSpPr/>
            <p:nvPr/>
          </p:nvSpPr>
          <p:spPr>
            <a:xfrm>
              <a:off x="2341542" y="1440334"/>
              <a:ext cx="966927" cy="976121"/>
            </a:xfrm>
            <a:prstGeom prst="diamond">
              <a:avLst/>
            </a:prstGeom>
            <a:solidFill>
              <a:srgbClr val="008000"/>
            </a:solidFill>
            <a:ln>
              <a:solidFill>
                <a:srgbClr val="008000"/>
              </a:solidFill>
            </a:ln>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Axial Partial DVT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TRR</a:t>
              </a:r>
            </a:p>
          </p:txBody>
        </p:sp>
        <p:cxnSp>
          <p:nvCxnSpPr>
            <p:cNvPr id="29" name="Straight Arrow Connector 28">
              <a:extLst>
                <a:ext uri="{FF2B5EF4-FFF2-40B4-BE49-F238E27FC236}">
                  <a16:creationId xmlns:a16="http://schemas.microsoft.com/office/drawing/2014/main" id="{9D1BD58C-B304-CCF4-27C1-5BAE8E502055}"/>
                </a:ext>
              </a:extLst>
            </p:cNvPr>
            <p:cNvCxnSpPr>
              <a:cxnSpLocks/>
            </p:cNvCxnSpPr>
            <p:nvPr/>
          </p:nvCxnSpPr>
          <p:spPr>
            <a:xfrm flipV="1">
              <a:off x="2156586" y="1936149"/>
              <a:ext cx="182880" cy="23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EA1B5A80-091C-3E91-586A-7BDFCAB7ACAA}"/>
                </a:ext>
              </a:extLst>
            </p:cNvPr>
            <p:cNvSpPr txBox="1"/>
            <p:nvPr/>
          </p:nvSpPr>
          <p:spPr>
            <a:xfrm>
              <a:off x="2496116" y="1219817"/>
              <a:ext cx="645938" cy="19914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10/19/22 </a:t>
              </a:r>
            </a:p>
          </p:txBody>
        </p:sp>
        <p:sp>
          <p:nvSpPr>
            <p:cNvPr id="31" name="Diamond 30">
              <a:extLst>
                <a:ext uri="{FF2B5EF4-FFF2-40B4-BE49-F238E27FC236}">
                  <a16:creationId xmlns:a16="http://schemas.microsoft.com/office/drawing/2014/main" id="{D1283AE1-8E77-7CE7-FE2C-25D9771AC74F}"/>
                </a:ext>
              </a:extLst>
            </p:cNvPr>
            <p:cNvSpPr/>
            <p:nvPr/>
          </p:nvSpPr>
          <p:spPr>
            <a:xfrm>
              <a:off x="3485395" y="1433516"/>
              <a:ext cx="942402" cy="976121"/>
            </a:xfrm>
            <a:prstGeom prst="diamond">
              <a:avLst/>
            </a:prstGeom>
            <a:solidFill>
              <a:srgbClr val="008000"/>
            </a:solidFill>
            <a:ln>
              <a:noFill/>
            </a:ln>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Partial Axial DVT</a:t>
              </a:r>
            </a:p>
          </p:txBody>
        </p:sp>
        <p:cxnSp>
          <p:nvCxnSpPr>
            <p:cNvPr id="32" name="Straight Arrow Connector 31">
              <a:extLst>
                <a:ext uri="{FF2B5EF4-FFF2-40B4-BE49-F238E27FC236}">
                  <a16:creationId xmlns:a16="http://schemas.microsoft.com/office/drawing/2014/main" id="{F56642DB-9037-77A1-4099-9D989434CAC2}"/>
                </a:ext>
              </a:extLst>
            </p:cNvPr>
            <p:cNvCxnSpPr>
              <a:cxnSpLocks/>
            </p:cNvCxnSpPr>
            <p:nvPr/>
          </p:nvCxnSpPr>
          <p:spPr>
            <a:xfrm flipV="1">
              <a:off x="3302515" y="1930287"/>
              <a:ext cx="182880" cy="23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79974AEB-1425-7D3A-C9BC-F6AC5FD0E203}"/>
                </a:ext>
              </a:extLst>
            </p:cNvPr>
            <p:cNvSpPr txBox="1"/>
            <p:nvPr/>
          </p:nvSpPr>
          <p:spPr>
            <a:xfrm>
              <a:off x="3424966" y="1226730"/>
              <a:ext cx="1057387" cy="19914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11/4/22  </a:t>
              </a:r>
            </a:p>
          </p:txBody>
        </p:sp>
        <p:sp>
          <p:nvSpPr>
            <p:cNvPr id="10" name="Rectangle 9">
              <a:extLst>
                <a:ext uri="{FF2B5EF4-FFF2-40B4-BE49-F238E27FC236}">
                  <a16:creationId xmlns:a16="http://schemas.microsoft.com/office/drawing/2014/main" id="{178679B2-4F9D-F4D2-A526-EAEC44C3B40A}"/>
                </a:ext>
              </a:extLst>
            </p:cNvPr>
            <p:cNvSpPr/>
            <p:nvPr/>
          </p:nvSpPr>
          <p:spPr>
            <a:xfrm>
              <a:off x="6453318" y="2065179"/>
              <a:ext cx="1182879" cy="533895"/>
            </a:xfrm>
            <a:prstGeom prst="rect">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TALOS/Frontier F2F Meeting,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Re-plan for ATP</a:t>
              </a:r>
            </a:p>
          </p:txBody>
        </p:sp>
        <p:sp>
          <p:nvSpPr>
            <p:cNvPr id="14" name="Diamond 13">
              <a:extLst>
                <a:ext uri="{FF2B5EF4-FFF2-40B4-BE49-F238E27FC236}">
                  <a16:creationId xmlns:a16="http://schemas.microsoft.com/office/drawing/2014/main" id="{3DFE678A-57B1-9E13-68DF-EC3ABC24EA48}"/>
                </a:ext>
              </a:extLst>
            </p:cNvPr>
            <p:cNvSpPr/>
            <p:nvPr/>
          </p:nvSpPr>
          <p:spPr>
            <a:xfrm>
              <a:off x="4505997" y="1399092"/>
              <a:ext cx="1421738" cy="1050433"/>
            </a:xfrm>
            <a:prstGeom prst="diamond">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Reduce and Analyze Partial DVT Test Data</a:t>
              </a:r>
            </a:p>
          </p:txBody>
        </p:sp>
        <p:sp>
          <p:nvSpPr>
            <p:cNvPr id="16" name="TextBox 15">
              <a:extLst>
                <a:ext uri="{FF2B5EF4-FFF2-40B4-BE49-F238E27FC236}">
                  <a16:creationId xmlns:a16="http://schemas.microsoft.com/office/drawing/2014/main" id="{A6A7C117-1B4C-36EE-4C5B-6A520D86DFE4}"/>
                </a:ext>
              </a:extLst>
            </p:cNvPr>
            <p:cNvSpPr txBox="1"/>
            <p:nvPr/>
          </p:nvSpPr>
          <p:spPr>
            <a:xfrm>
              <a:off x="4694645" y="1217859"/>
              <a:ext cx="1057387" cy="19914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11/5-15/22  </a:t>
              </a:r>
            </a:p>
          </p:txBody>
        </p:sp>
        <p:cxnSp>
          <p:nvCxnSpPr>
            <p:cNvPr id="20" name="Straight Arrow Connector 19">
              <a:extLst>
                <a:ext uri="{FF2B5EF4-FFF2-40B4-BE49-F238E27FC236}">
                  <a16:creationId xmlns:a16="http://schemas.microsoft.com/office/drawing/2014/main" id="{286608BE-66D7-4C2E-0D41-6D1AE53ECF2B}"/>
                </a:ext>
              </a:extLst>
            </p:cNvPr>
            <p:cNvCxnSpPr>
              <a:cxnSpLocks/>
              <a:stCxn id="14" idx="3"/>
            </p:cNvCxnSpPr>
            <p:nvPr/>
          </p:nvCxnSpPr>
          <p:spPr>
            <a:xfrm>
              <a:off x="5927735" y="1924309"/>
              <a:ext cx="91440" cy="24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43D8084E-DCA8-8749-C5C4-23F88A7CE703}"/>
                </a:ext>
              </a:extLst>
            </p:cNvPr>
            <p:cNvSpPr/>
            <p:nvPr/>
          </p:nvSpPr>
          <p:spPr>
            <a:xfrm>
              <a:off x="5996072" y="1258983"/>
              <a:ext cx="1618616" cy="595438"/>
            </a:xfrm>
            <a:prstGeom prst="rect">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Remove DVT unit &amp; Install Flight Unit #2 in Test Stand; prep for Acceptance Testing</a:t>
              </a:r>
            </a:p>
          </p:txBody>
        </p:sp>
        <p:sp>
          <p:nvSpPr>
            <p:cNvPr id="44" name="TextBox 43">
              <a:extLst>
                <a:ext uri="{FF2B5EF4-FFF2-40B4-BE49-F238E27FC236}">
                  <a16:creationId xmlns:a16="http://schemas.microsoft.com/office/drawing/2014/main" id="{584FA752-CAC9-C6D3-962F-B09970B2FD97}"/>
                </a:ext>
              </a:extLst>
            </p:cNvPr>
            <p:cNvSpPr txBox="1"/>
            <p:nvPr/>
          </p:nvSpPr>
          <p:spPr>
            <a:xfrm>
              <a:off x="6181946" y="1004319"/>
              <a:ext cx="1237504" cy="19914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11/14-23/22</a:t>
              </a:r>
            </a:p>
          </p:txBody>
        </p:sp>
        <p:sp>
          <p:nvSpPr>
            <p:cNvPr id="45" name="TextBox 44">
              <a:extLst>
                <a:ext uri="{FF2B5EF4-FFF2-40B4-BE49-F238E27FC236}">
                  <a16:creationId xmlns:a16="http://schemas.microsoft.com/office/drawing/2014/main" id="{C4C7F30C-E69D-AFF9-A76B-E866F542025D}"/>
                </a:ext>
              </a:extLst>
            </p:cNvPr>
            <p:cNvSpPr txBox="1"/>
            <p:nvPr/>
          </p:nvSpPr>
          <p:spPr>
            <a:xfrm>
              <a:off x="6343740" y="1862710"/>
              <a:ext cx="1237504" cy="19914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11/16-17/22  </a:t>
              </a:r>
            </a:p>
          </p:txBody>
        </p:sp>
        <p:cxnSp>
          <p:nvCxnSpPr>
            <p:cNvPr id="50" name="Straight Connector 49">
              <a:extLst>
                <a:ext uri="{FF2B5EF4-FFF2-40B4-BE49-F238E27FC236}">
                  <a16:creationId xmlns:a16="http://schemas.microsoft.com/office/drawing/2014/main" id="{5E95DB26-8E74-5708-B655-3AC416B9EA4D}"/>
                </a:ext>
              </a:extLst>
            </p:cNvPr>
            <p:cNvCxnSpPr>
              <a:cxnSpLocks/>
            </p:cNvCxnSpPr>
            <p:nvPr/>
          </p:nvCxnSpPr>
          <p:spPr>
            <a:xfrm>
              <a:off x="7636197" y="2187761"/>
              <a:ext cx="91440" cy="0"/>
            </a:xfrm>
            <a:prstGeom prst="line">
              <a:avLst/>
            </a:prstGeom>
            <a:ln w="12700">
              <a:solidFill>
                <a:srgbClr val="0432FF"/>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BFBF393-F749-B3FD-17E4-08EB8C6B2213}"/>
                </a:ext>
              </a:extLst>
            </p:cNvPr>
            <p:cNvCxnSpPr>
              <a:cxnSpLocks/>
            </p:cNvCxnSpPr>
            <p:nvPr/>
          </p:nvCxnSpPr>
          <p:spPr>
            <a:xfrm flipV="1">
              <a:off x="7717792" y="1538698"/>
              <a:ext cx="0" cy="648904"/>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4F57F11-95D2-CBC7-F6AC-DE153CDA5E41}"/>
                </a:ext>
              </a:extLst>
            </p:cNvPr>
            <p:cNvCxnSpPr>
              <a:cxnSpLocks/>
            </p:cNvCxnSpPr>
            <p:nvPr/>
          </p:nvCxnSpPr>
          <p:spPr>
            <a:xfrm>
              <a:off x="7622341" y="1546347"/>
              <a:ext cx="91440" cy="0"/>
            </a:xfrm>
            <a:prstGeom prst="line">
              <a:avLst/>
            </a:prstGeom>
            <a:ln w="12700">
              <a:solidFill>
                <a:srgbClr val="0432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88958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CE2EC97-7770-0C4D-A59C-261FD44D69D0}"/>
              </a:ext>
            </a:extLst>
          </p:cNvPr>
          <p:cNvSpPr>
            <a:spLocks noGrp="1"/>
          </p:cNvSpPr>
          <p:nvPr>
            <p:ph type="sldNum" sz="quarter" idx="12"/>
          </p:nvPr>
        </p:nvSpPr>
        <p:spPr>
          <a:xfrm>
            <a:off x="11728374" y="6421086"/>
            <a:ext cx="386077"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C508F0-1AA7-8449-B96D-5FDB74B9F69F}"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S PGothic"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S PGothic" charset="-128"/>
              <a:cs typeface="+mn-cs"/>
            </a:endParaRPr>
          </a:p>
        </p:txBody>
      </p:sp>
      <p:sp>
        <p:nvSpPr>
          <p:cNvPr id="8" name="TextBox 7">
            <a:extLst>
              <a:ext uri="{FF2B5EF4-FFF2-40B4-BE49-F238E27FC236}">
                <a16:creationId xmlns:a16="http://schemas.microsoft.com/office/drawing/2014/main" id="{375E9B15-D3CD-4874-B26F-67C8EAE36AF4}"/>
              </a:ext>
            </a:extLst>
          </p:cNvPr>
          <p:cNvSpPr txBox="1"/>
          <p:nvPr/>
        </p:nvSpPr>
        <p:spPr>
          <a:xfrm>
            <a:off x="41878" y="-76151"/>
            <a:ext cx="11178345" cy="1077218"/>
          </a:xfrm>
          <a:prstGeom prst="rect">
            <a:avLst/>
          </a:prstGeom>
          <a:noFill/>
          <a:ln w="3175">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S PGothic" charset="-128"/>
                <a:cs typeface="+mn-cs"/>
              </a:rPr>
              <a:t>The team met the February due date of delivering flight hardware to Astrobotic. </a:t>
            </a:r>
          </a:p>
        </p:txBody>
      </p:sp>
      <p:grpSp>
        <p:nvGrpSpPr>
          <p:cNvPr id="3" name="Group 2">
            <a:extLst>
              <a:ext uri="{FF2B5EF4-FFF2-40B4-BE49-F238E27FC236}">
                <a16:creationId xmlns:a16="http://schemas.microsoft.com/office/drawing/2014/main" id="{47F2AB9F-ABB4-BDCB-0CEE-2E6C9CE85EBB}"/>
              </a:ext>
            </a:extLst>
          </p:cNvPr>
          <p:cNvGrpSpPr/>
          <p:nvPr/>
        </p:nvGrpSpPr>
        <p:grpSpPr>
          <a:xfrm>
            <a:off x="3246373" y="1502847"/>
            <a:ext cx="6956653" cy="1952168"/>
            <a:chOff x="1335581" y="1554865"/>
            <a:chExt cx="6956653" cy="1952168"/>
          </a:xfrm>
        </p:grpSpPr>
        <p:sp>
          <p:nvSpPr>
            <p:cNvPr id="113" name="Rectangle 112">
              <a:extLst>
                <a:ext uri="{FF2B5EF4-FFF2-40B4-BE49-F238E27FC236}">
                  <a16:creationId xmlns:a16="http://schemas.microsoft.com/office/drawing/2014/main" id="{42C1138D-5827-4941-843D-02D5ED2E3224}"/>
                </a:ext>
              </a:extLst>
            </p:cNvPr>
            <p:cNvSpPr/>
            <p:nvPr/>
          </p:nvSpPr>
          <p:spPr>
            <a:xfrm>
              <a:off x="1335581" y="1910870"/>
              <a:ext cx="1506616" cy="1596163"/>
            </a:xfrm>
            <a:prstGeom prst="rect">
              <a:avLst/>
            </a:prstGeom>
            <a:solidFill>
              <a:srgbClr val="008000"/>
            </a:solidFill>
            <a:ln>
              <a:solidFill>
                <a:srgbClr val="0432FF"/>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Axial Flight Unit SN002 Acceptance Test</a:t>
              </a:r>
              <a:endParaRPr kumimoji="0" lang="en-US" sz="12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mn-ea"/>
                <a:cs typeface="Arial" panose="020B0604020202020204" pitchFamily="34" charset="0"/>
              </a:endParaRPr>
            </a:p>
          </p:txBody>
        </p:sp>
        <p:sp>
          <p:nvSpPr>
            <p:cNvPr id="114" name="Rectangle 113">
              <a:extLst>
                <a:ext uri="{FF2B5EF4-FFF2-40B4-BE49-F238E27FC236}">
                  <a16:creationId xmlns:a16="http://schemas.microsoft.com/office/drawing/2014/main" id="{91C7CB7B-4E8E-CA40-A54C-211EB417FD1B}"/>
                </a:ext>
              </a:extLst>
            </p:cNvPr>
            <p:cNvSpPr/>
            <p:nvPr/>
          </p:nvSpPr>
          <p:spPr>
            <a:xfrm>
              <a:off x="3086501" y="1899297"/>
              <a:ext cx="1506616" cy="1596163"/>
            </a:xfrm>
            <a:prstGeom prst="rect">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Axial Flight Unit SN003 Acceptance Test</a:t>
              </a:r>
            </a:p>
          </p:txBody>
        </p:sp>
        <p:sp>
          <p:nvSpPr>
            <p:cNvPr id="137" name="TextBox 136">
              <a:extLst>
                <a:ext uri="{FF2B5EF4-FFF2-40B4-BE49-F238E27FC236}">
                  <a16:creationId xmlns:a16="http://schemas.microsoft.com/office/drawing/2014/main" id="{F7850394-C48A-A34D-A23C-1DB026D186F5}"/>
                </a:ext>
              </a:extLst>
            </p:cNvPr>
            <p:cNvSpPr txBox="1"/>
            <p:nvPr/>
          </p:nvSpPr>
          <p:spPr>
            <a:xfrm>
              <a:off x="1596225" y="1554865"/>
              <a:ext cx="113583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11/28/22 </a:t>
              </a:r>
            </a:p>
          </p:txBody>
        </p:sp>
        <p:sp>
          <p:nvSpPr>
            <p:cNvPr id="138" name="TextBox 137">
              <a:extLst>
                <a:ext uri="{FF2B5EF4-FFF2-40B4-BE49-F238E27FC236}">
                  <a16:creationId xmlns:a16="http://schemas.microsoft.com/office/drawing/2014/main" id="{7BC5F9C0-E5AC-E148-A051-0E6202F12EC5}"/>
                </a:ext>
              </a:extLst>
            </p:cNvPr>
            <p:cNvSpPr txBox="1"/>
            <p:nvPr/>
          </p:nvSpPr>
          <p:spPr>
            <a:xfrm>
              <a:off x="3293704" y="1554865"/>
              <a:ext cx="1230172"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12/8/22 </a:t>
              </a:r>
            </a:p>
          </p:txBody>
        </p:sp>
        <p:sp>
          <p:nvSpPr>
            <p:cNvPr id="139" name="TextBox 138">
              <a:extLst>
                <a:ext uri="{FF2B5EF4-FFF2-40B4-BE49-F238E27FC236}">
                  <a16:creationId xmlns:a16="http://schemas.microsoft.com/office/drawing/2014/main" id="{F288E872-3B97-C748-9F0C-31AD5C425C0F}"/>
                </a:ext>
              </a:extLst>
            </p:cNvPr>
            <p:cNvSpPr txBox="1"/>
            <p:nvPr/>
          </p:nvSpPr>
          <p:spPr>
            <a:xfrm>
              <a:off x="5085521" y="1554865"/>
              <a:ext cx="1142543"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12/21/22 </a:t>
              </a:r>
            </a:p>
          </p:txBody>
        </p:sp>
        <p:sp>
          <p:nvSpPr>
            <p:cNvPr id="140" name="TextBox 139">
              <a:extLst>
                <a:ext uri="{FF2B5EF4-FFF2-40B4-BE49-F238E27FC236}">
                  <a16:creationId xmlns:a16="http://schemas.microsoft.com/office/drawing/2014/main" id="{5C008822-522E-4E4D-A501-AFE532EB7B82}"/>
                </a:ext>
              </a:extLst>
            </p:cNvPr>
            <p:cNvSpPr txBox="1"/>
            <p:nvPr/>
          </p:nvSpPr>
          <p:spPr>
            <a:xfrm>
              <a:off x="6789710" y="1554865"/>
              <a:ext cx="1140716"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1/5/23</a:t>
              </a:r>
            </a:p>
          </p:txBody>
        </p:sp>
        <p:cxnSp>
          <p:nvCxnSpPr>
            <p:cNvPr id="35" name="Straight Arrow Connector 34">
              <a:extLst>
                <a:ext uri="{FF2B5EF4-FFF2-40B4-BE49-F238E27FC236}">
                  <a16:creationId xmlns:a16="http://schemas.microsoft.com/office/drawing/2014/main" id="{61B62587-1C3D-3527-9628-205DAC9387D0}"/>
                </a:ext>
              </a:extLst>
            </p:cNvPr>
            <p:cNvCxnSpPr>
              <a:cxnSpLocks/>
            </p:cNvCxnSpPr>
            <p:nvPr/>
          </p:nvCxnSpPr>
          <p:spPr>
            <a:xfrm>
              <a:off x="2838820" y="2686081"/>
              <a:ext cx="22599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E5393FF0-094B-89BD-D720-9F94D70D1643}"/>
                </a:ext>
              </a:extLst>
            </p:cNvPr>
            <p:cNvCxnSpPr>
              <a:cxnSpLocks/>
            </p:cNvCxnSpPr>
            <p:nvPr/>
          </p:nvCxnSpPr>
          <p:spPr>
            <a:xfrm>
              <a:off x="4595123" y="2691199"/>
              <a:ext cx="22599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43C927DE-DE91-C6F8-3374-B63B08263602}"/>
                </a:ext>
              </a:extLst>
            </p:cNvPr>
            <p:cNvSpPr/>
            <p:nvPr/>
          </p:nvSpPr>
          <p:spPr>
            <a:xfrm>
              <a:off x="4844279" y="1900054"/>
              <a:ext cx="1506616" cy="1596163"/>
            </a:xfrm>
            <a:prstGeom prst="rect">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Axial Flight Unit SN004 Acceptance Test</a:t>
              </a:r>
            </a:p>
          </p:txBody>
        </p:sp>
        <p:cxnSp>
          <p:nvCxnSpPr>
            <p:cNvPr id="38" name="Straight Arrow Connector 37">
              <a:extLst>
                <a:ext uri="{FF2B5EF4-FFF2-40B4-BE49-F238E27FC236}">
                  <a16:creationId xmlns:a16="http://schemas.microsoft.com/office/drawing/2014/main" id="{8785B73E-B3D0-0A8F-16ED-1138DA743875}"/>
                </a:ext>
              </a:extLst>
            </p:cNvPr>
            <p:cNvCxnSpPr>
              <a:cxnSpLocks/>
            </p:cNvCxnSpPr>
            <p:nvPr/>
          </p:nvCxnSpPr>
          <p:spPr>
            <a:xfrm>
              <a:off x="6334302" y="2711662"/>
              <a:ext cx="22599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57A1FEF5-DFA7-C93F-FD5D-2DBD2E517EA2}"/>
                </a:ext>
              </a:extLst>
            </p:cNvPr>
            <p:cNvSpPr/>
            <p:nvPr/>
          </p:nvSpPr>
          <p:spPr>
            <a:xfrm>
              <a:off x="6577512" y="1880413"/>
              <a:ext cx="1506616" cy="1596163"/>
            </a:xfrm>
            <a:prstGeom prst="rect">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Axial Flight Unit SN005 Acceptance Test</a:t>
              </a:r>
            </a:p>
          </p:txBody>
        </p:sp>
        <p:cxnSp>
          <p:nvCxnSpPr>
            <p:cNvPr id="40" name="Straight Arrow Connector 39">
              <a:extLst>
                <a:ext uri="{FF2B5EF4-FFF2-40B4-BE49-F238E27FC236}">
                  <a16:creationId xmlns:a16="http://schemas.microsoft.com/office/drawing/2014/main" id="{C95A2B08-88FD-B259-1052-E2E62C6603E7}"/>
                </a:ext>
              </a:extLst>
            </p:cNvPr>
            <p:cNvCxnSpPr>
              <a:cxnSpLocks/>
            </p:cNvCxnSpPr>
            <p:nvPr/>
          </p:nvCxnSpPr>
          <p:spPr>
            <a:xfrm>
              <a:off x="8066242" y="2712418"/>
              <a:ext cx="22599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24C2D50D-AF10-6335-B74F-89D58D38164F}"/>
              </a:ext>
            </a:extLst>
          </p:cNvPr>
          <p:cNvGrpSpPr/>
          <p:nvPr/>
        </p:nvGrpSpPr>
        <p:grpSpPr>
          <a:xfrm>
            <a:off x="1003655" y="3946666"/>
            <a:ext cx="6836553" cy="1995475"/>
            <a:chOff x="1544917" y="3800716"/>
            <a:chExt cx="6836553" cy="1995475"/>
          </a:xfrm>
        </p:grpSpPr>
        <p:sp>
          <p:nvSpPr>
            <p:cNvPr id="41" name="Rectangle 40">
              <a:extLst>
                <a:ext uri="{FF2B5EF4-FFF2-40B4-BE49-F238E27FC236}">
                  <a16:creationId xmlns:a16="http://schemas.microsoft.com/office/drawing/2014/main" id="{B3C0C9EE-CF6F-D330-0AA5-3608B1F74D5B}"/>
                </a:ext>
              </a:extLst>
            </p:cNvPr>
            <p:cNvSpPr/>
            <p:nvPr/>
          </p:nvSpPr>
          <p:spPr>
            <a:xfrm>
              <a:off x="1544917" y="4200028"/>
              <a:ext cx="1506616" cy="1596163"/>
            </a:xfrm>
            <a:prstGeom prst="rect">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Axial Flight Unit SN007 Acceptance Test</a:t>
              </a:r>
            </a:p>
          </p:txBody>
        </p:sp>
        <p:sp>
          <p:nvSpPr>
            <p:cNvPr id="43" name="TextBox 42">
              <a:extLst>
                <a:ext uri="{FF2B5EF4-FFF2-40B4-BE49-F238E27FC236}">
                  <a16:creationId xmlns:a16="http://schemas.microsoft.com/office/drawing/2014/main" id="{AD8C724D-119C-6036-A4E0-6CF5D8F5F756}"/>
                </a:ext>
              </a:extLst>
            </p:cNvPr>
            <p:cNvSpPr txBox="1"/>
            <p:nvPr/>
          </p:nvSpPr>
          <p:spPr>
            <a:xfrm>
              <a:off x="1775355" y="3815992"/>
              <a:ext cx="131470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1/11-12/23</a:t>
              </a:r>
            </a:p>
          </p:txBody>
        </p:sp>
        <p:cxnSp>
          <p:nvCxnSpPr>
            <p:cNvPr id="58" name="Straight Arrow Connector 57">
              <a:extLst>
                <a:ext uri="{FF2B5EF4-FFF2-40B4-BE49-F238E27FC236}">
                  <a16:creationId xmlns:a16="http://schemas.microsoft.com/office/drawing/2014/main" id="{FB014381-A21A-C346-8AA0-23BD631AC250}"/>
                </a:ext>
              </a:extLst>
            </p:cNvPr>
            <p:cNvCxnSpPr>
              <a:cxnSpLocks/>
            </p:cNvCxnSpPr>
            <p:nvPr/>
          </p:nvCxnSpPr>
          <p:spPr>
            <a:xfrm>
              <a:off x="4843534" y="4992918"/>
              <a:ext cx="22599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5" name="Rectangle 114">
              <a:extLst>
                <a:ext uri="{FF2B5EF4-FFF2-40B4-BE49-F238E27FC236}">
                  <a16:creationId xmlns:a16="http://schemas.microsoft.com/office/drawing/2014/main" id="{DCA83183-1229-4B3D-B4C5-0823DAE25235}"/>
                </a:ext>
              </a:extLst>
            </p:cNvPr>
            <p:cNvSpPr/>
            <p:nvPr/>
          </p:nvSpPr>
          <p:spPr>
            <a:xfrm>
              <a:off x="3334578" y="4170914"/>
              <a:ext cx="1506616" cy="1596163"/>
            </a:xfrm>
            <a:prstGeom prst="rect">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Axial Flight Unit SN008 Acceptance Test</a:t>
              </a:r>
            </a:p>
          </p:txBody>
        </p:sp>
        <p:cxnSp>
          <p:nvCxnSpPr>
            <p:cNvPr id="116" name="Straight Arrow Connector 115">
              <a:extLst>
                <a:ext uri="{FF2B5EF4-FFF2-40B4-BE49-F238E27FC236}">
                  <a16:creationId xmlns:a16="http://schemas.microsoft.com/office/drawing/2014/main" id="{96BA5CFA-BAA9-4967-A908-A73C99A4539F}"/>
                </a:ext>
              </a:extLst>
            </p:cNvPr>
            <p:cNvCxnSpPr>
              <a:cxnSpLocks/>
            </p:cNvCxnSpPr>
            <p:nvPr/>
          </p:nvCxnSpPr>
          <p:spPr>
            <a:xfrm>
              <a:off x="3062426" y="4989768"/>
              <a:ext cx="22599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7" name="TextBox 116">
              <a:extLst>
                <a:ext uri="{FF2B5EF4-FFF2-40B4-BE49-F238E27FC236}">
                  <a16:creationId xmlns:a16="http://schemas.microsoft.com/office/drawing/2014/main" id="{F746F4AE-9B52-4AB1-BDAD-39BFA081AE28}"/>
                </a:ext>
              </a:extLst>
            </p:cNvPr>
            <p:cNvSpPr txBox="1"/>
            <p:nvPr/>
          </p:nvSpPr>
          <p:spPr>
            <a:xfrm>
              <a:off x="3585224" y="3846772"/>
              <a:ext cx="113583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1/19/23</a:t>
              </a:r>
            </a:p>
          </p:txBody>
        </p:sp>
        <p:sp>
          <p:nvSpPr>
            <p:cNvPr id="47" name="Rectangle 46">
              <a:extLst>
                <a:ext uri="{FF2B5EF4-FFF2-40B4-BE49-F238E27FC236}">
                  <a16:creationId xmlns:a16="http://schemas.microsoft.com/office/drawing/2014/main" id="{A740CE36-CEA0-8EC3-4B48-83CF4CFAF95A}"/>
                </a:ext>
              </a:extLst>
            </p:cNvPr>
            <p:cNvSpPr/>
            <p:nvPr/>
          </p:nvSpPr>
          <p:spPr>
            <a:xfrm>
              <a:off x="5104035" y="4166801"/>
              <a:ext cx="1506616" cy="1596163"/>
            </a:xfrm>
            <a:prstGeom prst="rect">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Axial Thruster SN006 Acceptance Test</a:t>
              </a:r>
            </a:p>
          </p:txBody>
        </p:sp>
        <p:sp>
          <p:nvSpPr>
            <p:cNvPr id="54" name="TextBox 53">
              <a:extLst>
                <a:ext uri="{FF2B5EF4-FFF2-40B4-BE49-F238E27FC236}">
                  <a16:creationId xmlns:a16="http://schemas.microsoft.com/office/drawing/2014/main" id="{1B8D561E-47BA-4A7B-3142-0B302F9C4939}"/>
                </a:ext>
              </a:extLst>
            </p:cNvPr>
            <p:cNvSpPr txBox="1"/>
            <p:nvPr/>
          </p:nvSpPr>
          <p:spPr>
            <a:xfrm>
              <a:off x="5261458" y="3800716"/>
              <a:ext cx="113583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1/25/23</a:t>
              </a:r>
            </a:p>
          </p:txBody>
        </p:sp>
        <p:cxnSp>
          <p:nvCxnSpPr>
            <p:cNvPr id="55" name="Straight Arrow Connector 54">
              <a:extLst>
                <a:ext uri="{FF2B5EF4-FFF2-40B4-BE49-F238E27FC236}">
                  <a16:creationId xmlns:a16="http://schemas.microsoft.com/office/drawing/2014/main" id="{7D816FA4-D990-0C07-8E62-80A1A3458020}"/>
                </a:ext>
              </a:extLst>
            </p:cNvPr>
            <p:cNvCxnSpPr>
              <a:cxnSpLocks/>
            </p:cNvCxnSpPr>
            <p:nvPr/>
          </p:nvCxnSpPr>
          <p:spPr>
            <a:xfrm>
              <a:off x="6614354" y="4995231"/>
              <a:ext cx="22599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6" name="Rectangle 55">
              <a:extLst>
                <a:ext uri="{FF2B5EF4-FFF2-40B4-BE49-F238E27FC236}">
                  <a16:creationId xmlns:a16="http://schemas.microsoft.com/office/drawing/2014/main" id="{769C0785-7A5A-82B0-034F-702CFE61B6E2}"/>
                </a:ext>
              </a:extLst>
            </p:cNvPr>
            <p:cNvSpPr/>
            <p:nvPr/>
          </p:nvSpPr>
          <p:spPr>
            <a:xfrm>
              <a:off x="6874854" y="4169114"/>
              <a:ext cx="1506616" cy="1596163"/>
            </a:xfrm>
            <a:prstGeom prst="rect">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Axial Flight Thruster SN002 re-Acceptance Test</a:t>
              </a:r>
            </a:p>
          </p:txBody>
        </p:sp>
        <p:sp>
          <p:nvSpPr>
            <p:cNvPr id="65" name="TextBox 64">
              <a:extLst>
                <a:ext uri="{FF2B5EF4-FFF2-40B4-BE49-F238E27FC236}">
                  <a16:creationId xmlns:a16="http://schemas.microsoft.com/office/drawing/2014/main" id="{BA9DF15C-E8C0-97FC-C748-DAB3909666C3}"/>
                </a:ext>
              </a:extLst>
            </p:cNvPr>
            <p:cNvSpPr txBox="1"/>
            <p:nvPr/>
          </p:nvSpPr>
          <p:spPr>
            <a:xfrm>
              <a:off x="7076765" y="3826755"/>
              <a:ext cx="1135834"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1/31/23</a:t>
              </a:r>
            </a:p>
          </p:txBody>
        </p:sp>
      </p:grpSp>
      <p:cxnSp>
        <p:nvCxnSpPr>
          <p:cNvPr id="70" name="Straight Arrow Connector 69">
            <a:extLst>
              <a:ext uri="{FF2B5EF4-FFF2-40B4-BE49-F238E27FC236}">
                <a16:creationId xmlns:a16="http://schemas.microsoft.com/office/drawing/2014/main" id="{EF28DFD4-B4DE-1D50-3FD5-791E43E9E5ED}"/>
              </a:ext>
            </a:extLst>
          </p:cNvPr>
          <p:cNvCxnSpPr>
            <a:cxnSpLocks/>
          </p:cNvCxnSpPr>
          <p:nvPr/>
        </p:nvCxnSpPr>
        <p:spPr>
          <a:xfrm>
            <a:off x="15151377" y="-118334"/>
            <a:ext cx="22599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1" name="Straight Arrow Connector 70">
            <a:extLst>
              <a:ext uri="{FF2B5EF4-FFF2-40B4-BE49-F238E27FC236}">
                <a16:creationId xmlns:a16="http://schemas.microsoft.com/office/drawing/2014/main" id="{505A9AC7-1CD5-EABD-8BFD-C176B95FEDDF}"/>
              </a:ext>
            </a:extLst>
          </p:cNvPr>
          <p:cNvCxnSpPr>
            <a:cxnSpLocks/>
          </p:cNvCxnSpPr>
          <p:nvPr/>
        </p:nvCxnSpPr>
        <p:spPr>
          <a:xfrm>
            <a:off x="10203026" y="2656933"/>
            <a:ext cx="0" cy="9811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29C4B684-E0EF-C4A5-9E12-916AE9E3FA60}"/>
              </a:ext>
            </a:extLst>
          </p:cNvPr>
          <p:cNvGrpSpPr/>
          <p:nvPr/>
        </p:nvGrpSpPr>
        <p:grpSpPr>
          <a:xfrm>
            <a:off x="55146" y="1212685"/>
            <a:ext cx="1598194" cy="2659577"/>
            <a:chOff x="49567" y="1357311"/>
            <a:chExt cx="532807" cy="916809"/>
          </a:xfrm>
        </p:grpSpPr>
        <p:pic>
          <p:nvPicPr>
            <p:cNvPr id="9" name="Picture 8">
              <a:extLst>
                <a:ext uri="{FF2B5EF4-FFF2-40B4-BE49-F238E27FC236}">
                  <a16:creationId xmlns:a16="http://schemas.microsoft.com/office/drawing/2014/main" id="{0EBA502F-1EF2-CDDE-80B2-EE6964CD950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94004" y="1570396"/>
              <a:ext cx="819949" cy="393780"/>
            </a:xfrm>
            <a:prstGeom prst="rect">
              <a:avLst/>
            </a:prstGeom>
          </p:spPr>
        </p:pic>
        <p:sp>
          <p:nvSpPr>
            <p:cNvPr id="11" name="TextBox 10">
              <a:extLst>
                <a:ext uri="{FF2B5EF4-FFF2-40B4-BE49-F238E27FC236}">
                  <a16:creationId xmlns:a16="http://schemas.microsoft.com/office/drawing/2014/main" id="{B2126D6D-458F-D8FA-F685-7AD3C12A0246}"/>
                </a:ext>
              </a:extLst>
            </p:cNvPr>
            <p:cNvSpPr txBox="1"/>
            <p:nvPr/>
          </p:nvSpPr>
          <p:spPr>
            <a:xfrm>
              <a:off x="49567" y="2146804"/>
              <a:ext cx="532807" cy="1273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S PGothic" charset="-128"/>
                  <a:cs typeface="+mn-cs"/>
                </a:rPr>
                <a:t>Axial</a:t>
              </a:r>
              <a:endParaRPr kumimoji="0" lang="en-US" sz="1600" b="0" i="0" u="none" strike="noStrike" kern="1200" cap="none" spc="0" normalizeH="0" baseline="0" noProof="0" dirty="0">
                <a:ln>
                  <a:noFill/>
                </a:ln>
                <a:solidFill>
                  <a:prstClr val="black"/>
                </a:solidFill>
                <a:effectLst/>
                <a:uLnTx/>
                <a:uFillTx/>
                <a:latin typeface="Calibri" panose="020F0502020204030204"/>
                <a:ea typeface="MS PGothic" charset="-128"/>
                <a:cs typeface="+mn-cs"/>
              </a:endParaRPr>
            </a:p>
          </p:txBody>
        </p:sp>
      </p:grpSp>
      <p:cxnSp>
        <p:nvCxnSpPr>
          <p:cNvPr id="12" name="Straight Arrow Connector 11">
            <a:extLst>
              <a:ext uri="{FF2B5EF4-FFF2-40B4-BE49-F238E27FC236}">
                <a16:creationId xmlns:a16="http://schemas.microsoft.com/office/drawing/2014/main" id="{999CB0B6-A20F-60E1-6AE9-F5C0ED2A6D7C}"/>
              </a:ext>
            </a:extLst>
          </p:cNvPr>
          <p:cNvCxnSpPr>
            <a:cxnSpLocks/>
          </p:cNvCxnSpPr>
          <p:nvPr/>
        </p:nvCxnSpPr>
        <p:spPr>
          <a:xfrm flipH="1">
            <a:off x="1444829" y="3687596"/>
            <a:ext cx="876513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DAF04C8A-13A3-FEE2-B0A0-A199E953CD01}"/>
              </a:ext>
            </a:extLst>
          </p:cNvPr>
          <p:cNvCxnSpPr>
            <a:cxnSpLocks/>
          </p:cNvCxnSpPr>
          <p:nvPr/>
        </p:nvCxnSpPr>
        <p:spPr>
          <a:xfrm flipH="1">
            <a:off x="263656" y="3687596"/>
            <a:ext cx="1132975" cy="14564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1D9FF424-7441-777C-9C99-D2621B6EF3A4}"/>
              </a:ext>
            </a:extLst>
          </p:cNvPr>
          <p:cNvCxnSpPr>
            <a:cxnSpLocks/>
          </p:cNvCxnSpPr>
          <p:nvPr/>
        </p:nvCxnSpPr>
        <p:spPr>
          <a:xfrm>
            <a:off x="298535" y="5175237"/>
            <a:ext cx="555707" cy="63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5E9B95C6-6711-D60A-6313-00101606EFD5}"/>
              </a:ext>
            </a:extLst>
          </p:cNvPr>
          <p:cNvCxnSpPr>
            <a:cxnSpLocks/>
          </p:cNvCxnSpPr>
          <p:nvPr/>
        </p:nvCxnSpPr>
        <p:spPr>
          <a:xfrm>
            <a:off x="2732690" y="2609070"/>
            <a:ext cx="4754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B138B4CE-4A16-C092-76E2-9FA9EDFBE0B4}"/>
              </a:ext>
            </a:extLst>
          </p:cNvPr>
          <p:cNvCxnSpPr>
            <a:cxnSpLocks/>
          </p:cNvCxnSpPr>
          <p:nvPr/>
        </p:nvCxnSpPr>
        <p:spPr>
          <a:xfrm>
            <a:off x="7983833" y="5073502"/>
            <a:ext cx="9218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2" name="Star: 5 Points 91">
            <a:extLst>
              <a:ext uri="{FF2B5EF4-FFF2-40B4-BE49-F238E27FC236}">
                <a16:creationId xmlns:a16="http://schemas.microsoft.com/office/drawing/2014/main" id="{ED354020-A845-3DD8-34CC-ECD7C6205916}"/>
              </a:ext>
            </a:extLst>
          </p:cNvPr>
          <p:cNvSpPr/>
          <p:nvPr/>
        </p:nvSpPr>
        <p:spPr>
          <a:xfrm>
            <a:off x="8959173" y="4160007"/>
            <a:ext cx="1805443" cy="1596156"/>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TextBox 90">
            <a:extLst>
              <a:ext uri="{FF2B5EF4-FFF2-40B4-BE49-F238E27FC236}">
                <a16:creationId xmlns:a16="http://schemas.microsoft.com/office/drawing/2014/main" id="{B21B88B1-8306-C54B-30DA-3AFC54020AE0}"/>
              </a:ext>
            </a:extLst>
          </p:cNvPr>
          <p:cNvSpPr txBox="1"/>
          <p:nvPr/>
        </p:nvSpPr>
        <p:spPr>
          <a:xfrm>
            <a:off x="9108586" y="4713572"/>
            <a:ext cx="1506616" cy="461665"/>
          </a:xfrm>
          <a:prstGeom prst="rect">
            <a:avLst/>
          </a:prstGeom>
          <a:noFill/>
        </p:spPr>
        <p:txBody>
          <a:bodyPr wrap="square" rtlCol="0">
            <a:spAutoFit/>
          </a:bodyPr>
          <a:lstStyle/>
          <a:p>
            <a:pPr algn="ctr"/>
            <a:r>
              <a:rPr lang="en-US" sz="1200" dirty="0"/>
              <a:t>Thrusters shipped to Astrobotic</a:t>
            </a:r>
          </a:p>
        </p:txBody>
      </p:sp>
      <p:sp>
        <p:nvSpPr>
          <p:cNvPr id="93" name="TextBox 92">
            <a:extLst>
              <a:ext uri="{FF2B5EF4-FFF2-40B4-BE49-F238E27FC236}">
                <a16:creationId xmlns:a16="http://schemas.microsoft.com/office/drawing/2014/main" id="{955CA4D2-FB5E-8B91-91E5-5771F3CED2DF}"/>
              </a:ext>
            </a:extLst>
          </p:cNvPr>
          <p:cNvSpPr txBox="1"/>
          <p:nvPr/>
        </p:nvSpPr>
        <p:spPr>
          <a:xfrm>
            <a:off x="8859086" y="4160007"/>
            <a:ext cx="1135834"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prstClr val="black"/>
                </a:solidFill>
                <a:latin typeface="Calibri" panose="020F0502020204030204"/>
              </a:rPr>
              <a:t>February</a:t>
            </a:r>
            <a:r>
              <a:rPr lang="en-US" sz="1300" dirty="0">
                <a:solidFill>
                  <a:prstClr val="black"/>
                </a:solidFill>
                <a:latin typeface="Calibri" panose="020F0502020204030204"/>
              </a:rPr>
              <a:t> </a:t>
            </a:r>
            <a:r>
              <a:rPr lang="en-US" sz="1400" dirty="0">
                <a:solidFill>
                  <a:prstClr val="black"/>
                </a:solidFill>
                <a:latin typeface="Calibri" panose="020F0502020204030204"/>
              </a:rPr>
              <a:t>2023</a:t>
            </a:r>
            <a:endPar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endParaRPr>
          </a:p>
        </p:txBody>
      </p:sp>
    </p:spTree>
    <p:extLst>
      <p:ext uri="{BB962C8B-B14F-4D97-AF65-F5344CB8AC3E}">
        <p14:creationId xmlns:p14="http://schemas.microsoft.com/office/powerpoint/2010/main" val="3989224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CE2EC97-7770-0C4D-A59C-261FD44D69D0}"/>
              </a:ext>
            </a:extLst>
          </p:cNvPr>
          <p:cNvSpPr>
            <a:spLocks noGrp="1"/>
          </p:cNvSpPr>
          <p:nvPr>
            <p:ph type="sldNum" sz="quarter" idx="12"/>
          </p:nvPr>
        </p:nvSpPr>
        <p:spPr>
          <a:xfrm>
            <a:off x="11728374" y="6421086"/>
            <a:ext cx="386077"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C508F0-1AA7-8449-B96D-5FDB74B9F69F}"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S PGothic"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S PGothic" charset="-128"/>
              <a:cs typeface="+mn-cs"/>
            </a:endParaRPr>
          </a:p>
        </p:txBody>
      </p:sp>
      <p:grpSp>
        <p:nvGrpSpPr>
          <p:cNvPr id="7" name="Group 6">
            <a:extLst>
              <a:ext uri="{FF2B5EF4-FFF2-40B4-BE49-F238E27FC236}">
                <a16:creationId xmlns:a16="http://schemas.microsoft.com/office/drawing/2014/main" id="{801EDEE3-A1E5-B53B-4839-4DA69C6E35A6}"/>
              </a:ext>
            </a:extLst>
          </p:cNvPr>
          <p:cNvGrpSpPr/>
          <p:nvPr/>
        </p:nvGrpSpPr>
        <p:grpSpPr>
          <a:xfrm>
            <a:off x="1888428" y="2662752"/>
            <a:ext cx="9086036" cy="2446330"/>
            <a:chOff x="2338709" y="2804611"/>
            <a:chExt cx="4972739" cy="1366670"/>
          </a:xfrm>
        </p:grpSpPr>
        <p:sp>
          <p:nvSpPr>
            <p:cNvPr id="118" name="Oval 117">
              <a:extLst>
                <a:ext uri="{FF2B5EF4-FFF2-40B4-BE49-F238E27FC236}">
                  <a16:creationId xmlns:a16="http://schemas.microsoft.com/office/drawing/2014/main" id="{BEAE0E89-9247-EF4F-BBB1-775B73686696}"/>
                </a:ext>
              </a:extLst>
            </p:cNvPr>
            <p:cNvSpPr/>
            <p:nvPr/>
          </p:nvSpPr>
          <p:spPr>
            <a:xfrm>
              <a:off x="6305608" y="3081246"/>
              <a:ext cx="1005840" cy="1005840"/>
            </a:xfrm>
            <a:prstGeom prst="ellipse">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ACS DVT Complete</a:t>
              </a:r>
            </a:p>
          </p:txBody>
        </p:sp>
        <p:sp>
          <p:nvSpPr>
            <p:cNvPr id="143" name="TextBox 142">
              <a:extLst>
                <a:ext uri="{FF2B5EF4-FFF2-40B4-BE49-F238E27FC236}">
                  <a16:creationId xmlns:a16="http://schemas.microsoft.com/office/drawing/2014/main" id="{1C1391E7-FF04-B849-909D-06B27E066189}"/>
                </a:ext>
              </a:extLst>
            </p:cNvPr>
            <p:cNvSpPr txBox="1"/>
            <p:nvPr/>
          </p:nvSpPr>
          <p:spPr>
            <a:xfrm>
              <a:off x="3841768" y="2833107"/>
              <a:ext cx="577782" cy="1776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3/4/23</a:t>
              </a:r>
            </a:p>
          </p:txBody>
        </p:sp>
        <p:sp>
          <p:nvSpPr>
            <p:cNvPr id="145" name="TextBox 144">
              <a:extLst>
                <a:ext uri="{FF2B5EF4-FFF2-40B4-BE49-F238E27FC236}">
                  <a16:creationId xmlns:a16="http://schemas.microsoft.com/office/drawing/2014/main" id="{393EEF5D-8FE8-BB4F-8CA3-16503DB35D1E}"/>
                </a:ext>
              </a:extLst>
            </p:cNvPr>
            <p:cNvSpPr txBox="1"/>
            <p:nvPr/>
          </p:nvSpPr>
          <p:spPr>
            <a:xfrm>
              <a:off x="6309994" y="2804611"/>
              <a:ext cx="965333" cy="17767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3/29/23</a:t>
              </a:r>
              <a:endParaRPr kumimoji="0" lang="en-US" sz="1400" b="0" i="0" u="none" strike="sngStrike" kern="1200" cap="none" spc="0" normalizeH="0" baseline="0" noProof="0" dirty="0">
                <a:ln>
                  <a:noFill/>
                </a:ln>
                <a:solidFill>
                  <a:prstClr val="black"/>
                </a:solidFill>
                <a:effectLst/>
                <a:uLnTx/>
                <a:uFillTx/>
                <a:latin typeface="Calibri" panose="020F0502020204030204"/>
                <a:ea typeface="MS PGothic" charset="-128"/>
                <a:cs typeface="+mn-cs"/>
              </a:endParaRPr>
            </a:p>
          </p:txBody>
        </p:sp>
        <p:cxnSp>
          <p:nvCxnSpPr>
            <p:cNvPr id="151" name="Straight Arrow Connector 150">
              <a:extLst>
                <a:ext uri="{FF2B5EF4-FFF2-40B4-BE49-F238E27FC236}">
                  <a16:creationId xmlns:a16="http://schemas.microsoft.com/office/drawing/2014/main" id="{1A6E9925-B152-CD4C-8F27-E4F926625BED}"/>
                </a:ext>
              </a:extLst>
            </p:cNvPr>
            <p:cNvCxnSpPr>
              <a:cxnSpLocks/>
            </p:cNvCxnSpPr>
            <p:nvPr/>
          </p:nvCxnSpPr>
          <p:spPr>
            <a:xfrm>
              <a:off x="3365902" y="3590116"/>
              <a:ext cx="262115" cy="15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1" name="Oval 170">
              <a:extLst>
                <a:ext uri="{FF2B5EF4-FFF2-40B4-BE49-F238E27FC236}">
                  <a16:creationId xmlns:a16="http://schemas.microsoft.com/office/drawing/2014/main" id="{B985E45D-85A6-DC43-AC77-CC309DB96DE5}"/>
                </a:ext>
              </a:extLst>
            </p:cNvPr>
            <p:cNvSpPr/>
            <p:nvPr/>
          </p:nvSpPr>
          <p:spPr>
            <a:xfrm>
              <a:off x="4955370" y="3086493"/>
              <a:ext cx="1119684" cy="1084788"/>
            </a:xfrm>
            <a:prstGeom prst="ellipse">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Purdue Facility Complete ready for ACS testing</a:t>
              </a:r>
            </a:p>
          </p:txBody>
        </p:sp>
        <p:sp>
          <p:nvSpPr>
            <p:cNvPr id="172" name="Oval 171">
              <a:extLst>
                <a:ext uri="{FF2B5EF4-FFF2-40B4-BE49-F238E27FC236}">
                  <a16:creationId xmlns:a16="http://schemas.microsoft.com/office/drawing/2014/main" id="{08D7B0CD-E11D-B94A-B770-64E0D42E66ED}"/>
                </a:ext>
              </a:extLst>
            </p:cNvPr>
            <p:cNvSpPr/>
            <p:nvPr/>
          </p:nvSpPr>
          <p:spPr>
            <a:xfrm>
              <a:off x="3652279" y="3091548"/>
              <a:ext cx="1027193" cy="1002533"/>
            </a:xfrm>
            <a:prstGeom prst="ellipse">
              <a:avLst/>
            </a:prstGeom>
            <a:solidFill>
              <a:srgbClr val="008000"/>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ACS DVT TRR</a:t>
              </a:r>
            </a:p>
          </p:txBody>
        </p:sp>
        <p:cxnSp>
          <p:nvCxnSpPr>
            <p:cNvPr id="173" name="Straight Arrow Connector 172">
              <a:extLst>
                <a:ext uri="{FF2B5EF4-FFF2-40B4-BE49-F238E27FC236}">
                  <a16:creationId xmlns:a16="http://schemas.microsoft.com/office/drawing/2014/main" id="{C99562D5-7D5D-BC49-BE38-0C457CC920D9}"/>
                </a:ext>
              </a:extLst>
            </p:cNvPr>
            <p:cNvCxnSpPr>
              <a:cxnSpLocks/>
            </p:cNvCxnSpPr>
            <p:nvPr/>
          </p:nvCxnSpPr>
          <p:spPr>
            <a:xfrm>
              <a:off x="4694459" y="3591707"/>
              <a:ext cx="25687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4" name="Straight Arrow Connector 173">
              <a:extLst>
                <a:ext uri="{FF2B5EF4-FFF2-40B4-BE49-F238E27FC236}">
                  <a16:creationId xmlns:a16="http://schemas.microsoft.com/office/drawing/2014/main" id="{F5B4D914-B38B-3349-BFEC-9ADF4C8722B9}"/>
                </a:ext>
              </a:extLst>
            </p:cNvPr>
            <p:cNvCxnSpPr>
              <a:cxnSpLocks/>
            </p:cNvCxnSpPr>
            <p:nvPr/>
          </p:nvCxnSpPr>
          <p:spPr>
            <a:xfrm>
              <a:off x="6026731" y="3585083"/>
              <a:ext cx="25687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0" name="Wave 189">
              <a:extLst>
                <a:ext uri="{FF2B5EF4-FFF2-40B4-BE49-F238E27FC236}">
                  <a16:creationId xmlns:a16="http://schemas.microsoft.com/office/drawing/2014/main" id="{AF3E40F1-EAE9-D445-8D1E-F322F8C178CA}"/>
                </a:ext>
              </a:extLst>
            </p:cNvPr>
            <p:cNvSpPr/>
            <p:nvPr/>
          </p:nvSpPr>
          <p:spPr>
            <a:xfrm>
              <a:off x="2338709" y="3088849"/>
              <a:ext cx="1027193" cy="1002533"/>
            </a:xfrm>
            <a:prstGeom prst="wave">
              <a:avLst/>
            </a:prstGeom>
            <a:solidFill>
              <a:schemeClr val="accent5">
                <a:lumMod val="7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ACS Acceptance </a:t>
              </a:r>
              <a:r>
                <a:rPr lang="en-US" sz="1200" dirty="0">
                  <a:solidFill>
                    <a:prstClr val="white"/>
                  </a:solidFill>
                  <a:latin typeface="Arial" panose="020B0604020202020204" pitchFamily="34" charset="0"/>
                  <a:cs typeface="Arial" panose="020B0604020202020204" pitchFamily="34" charset="0"/>
                </a:rPr>
                <a:t>Testing Completed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(non-TALOS contracted work)</a:t>
              </a:r>
            </a:p>
          </p:txBody>
        </p:sp>
        <p:sp>
          <p:nvSpPr>
            <p:cNvPr id="191" name="TextBox 190">
              <a:extLst>
                <a:ext uri="{FF2B5EF4-FFF2-40B4-BE49-F238E27FC236}">
                  <a16:creationId xmlns:a16="http://schemas.microsoft.com/office/drawing/2014/main" id="{C81B6804-0ABD-CE42-9C62-C07C9440741E}"/>
                </a:ext>
              </a:extLst>
            </p:cNvPr>
            <p:cNvSpPr txBox="1"/>
            <p:nvPr/>
          </p:nvSpPr>
          <p:spPr>
            <a:xfrm>
              <a:off x="2472792" y="2810409"/>
              <a:ext cx="709473" cy="17194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prstClr val="black"/>
                  </a:solidFill>
                  <a:latin typeface="Calibri" panose="020F0502020204030204"/>
                </a:rPr>
                <a:t>February 20</a:t>
              </a:r>
              <a:r>
                <a:rPr kumimoji="0" lang="en-US" sz="14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23</a:t>
              </a:r>
            </a:p>
          </p:txBody>
        </p:sp>
      </p:grpSp>
      <p:pic>
        <p:nvPicPr>
          <p:cNvPr id="192" name="Picture 191">
            <a:extLst>
              <a:ext uri="{FF2B5EF4-FFF2-40B4-BE49-F238E27FC236}">
                <a16:creationId xmlns:a16="http://schemas.microsoft.com/office/drawing/2014/main" id="{EC2FC381-D309-A44B-9148-F489BFC01D7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66403" y="2455773"/>
            <a:ext cx="1292207" cy="2446330"/>
          </a:xfrm>
          <a:prstGeom prst="rect">
            <a:avLst/>
          </a:prstGeom>
        </p:spPr>
      </p:pic>
      <p:sp>
        <p:nvSpPr>
          <p:cNvPr id="193" name="TextBox 192">
            <a:extLst>
              <a:ext uri="{FF2B5EF4-FFF2-40B4-BE49-F238E27FC236}">
                <a16:creationId xmlns:a16="http://schemas.microsoft.com/office/drawing/2014/main" id="{28C4AD85-BDCF-674E-8DA7-0AEC9A30076F}"/>
              </a:ext>
            </a:extLst>
          </p:cNvPr>
          <p:cNvSpPr txBox="1"/>
          <p:nvPr/>
        </p:nvSpPr>
        <p:spPr>
          <a:xfrm>
            <a:off x="646102" y="4902103"/>
            <a:ext cx="532807"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S PGothic" charset="-128"/>
                <a:cs typeface="+mn-cs"/>
              </a:rPr>
              <a:t>ACS</a:t>
            </a:r>
          </a:p>
        </p:txBody>
      </p:sp>
      <p:sp>
        <p:nvSpPr>
          <p:cNvPr id="15" name="TextBox 14">
            <a:extLst>
              <a:ext uri="{FF2B5EF4-FFF2-40B4-BE49-F238E27FC236}">
                <a16:creationId xmlns:a16="http://schemas.microsoft.com/office/drawing/2014/main" id="{6F69F4DA-4617-5348-BD5B-9C6978D2C5C7}"/>
              </a:ext>
            </a:extLst>
          </p:cNvPr>
          <p:cNvSpPr txBox="1"/>
          <p:nvPr/>
        </p:nvSpPr>
        <p:spPr>
          <a:xfrm>
            <a:off x="195910" y="1606821"/>
            <a:ext cx="169251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effectLst/>
                <a:uLnTx/>
                <a:uFillTx/>
                <a:latin typeface="Calibri" panose="020F0502020204030204"/>
                <a:ea typeface="MS PGothic" charset="-128"/>
                <a:cs typeface="+mn-cs"/>
              </a:rPr>
              <a:t>Testing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effectLst/>
                <a:uLnTx/>
                <a:uFillTx/>
                <a:latin typeface="Calibri" panose="020F0502020204030204"/>
                <a:ea typeface="MS PGothic" charset="-128"/>
                <a:cs typeface="+mn-cs"/>
              </a:rPr>
              <a:t>Purdue Zucrow Labs</a:t>
            </a:r>
          </a:p>
        </p:txBody>
      </p:sp>
      <p:sp>
        <p:nvSpPr>
          <p:cNvPr id="8" name="TextBox 7">
            <a:extLst>
              <a:ext uri="{FF2B5EF4-FFF2-40B4-BE49-F238E27FC236}">
                <a16:creationId xmlns:a16="http://schemas.microsoft.com/office/drawing/2014/main" id="{375E9B15-D3CD-4874-B26F-67C8EAE36AF4}"/>
              </a:ext>
            </a:extLst>
          </p:cNvPr>
          <p:cNvSpPr txBox="1"/>
          <p:nvPr/>
        </p:nvSpPr>
        <p:spPr>
          <a:xfrm>
            <a:off x="85008" y="39699"/>
            <a:ext cx="10578266" cy="954107"/>
          </a:xfrm>
          <a:prstGeom prst="rect">
            <a:avLst/>
          </a:prstGeom>
          <a:noFill/>
          <a:ln w="3175">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S PGothic" charset="-128"/>
                <a:cs typeface="+mn-cs"/>
              </a:rPr>
              <a:t>TALOS Attitude Control System</a:t>
            </a:r>
            <a:r>
              <a:rPr lang="en-US" sz="2800" dirty="0">
                <a:solidFill>
                  <a:prstClr val="white"/>
                </a:solidFill>
                <a:latin typeface="Calibri" panose="020F0502020204030204"/>
              </a:rPr>
              <a:t> Design Verification Testing completed at the end of March</a:t>
            </a:r>
            <a:endParaRPr kumimoji="0" lang="en-US" sz="2000" b="0" i="0" u="none" strike="noStrike" kern="1200" cap="none" spc="0" normalizeH="0" baseline="0" noProof="0" dirty="0">
              <a:ln>
                <a:noFill/>
              </a:ln>
              <a:solidFill>
                <a:prstClr val="white"/>
              </a:solidFill>
              <a:effectLst/>
              <a:uLnTx/>
              <a:uFillTx/>
              <a:latin typeface="Calibri" panose="020F0502020204030204"/>
              <a:ea typeface="MS PGothic" charset="-128"/>
              <a:cs typeface="+mn-cs"/>
            </a:endParaRPr>
          </a:p>
        </p:txBody>
      </p:sp>
    </p:spTree>
    <p:extLst>
      <p:ext uri="{BB962C8B-B14F-4D97-AF65-F5344CB8AC3E}">
        <p14:creationId xmlns:p14="http://schemas.microsoft.com/office/powerpoint/2010/main" val="932548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icture containing wall, indoor, several&#10;&#10;Description automatically generated">
            <a:extLst>
              <a:ext uri="{FF2B5EF4-FFF2-40B4-BE49-F238E27FC236}">
                <a16:creationId xmlns:a16="http://schemas.microsoft.com/office/drawing/2014/main" id="{788E216B-0EB7-4FFA-C258-1815A35F37FF}"/>
              </a:ext>
            </a:extLst>
          </p:cNvPr>
          <p:cNvPicPr>
            <a:picLocks noChangeAspect="1"/>
          </p:cNvPicPr>
          <p:nvPr/>
        </p:nvPicPr>
        <p:blipFill rotWithShape="1">
          <a:blip r:embed="rId2">
            <a:extLst>
              <a:ext uri="{28A0092B-C50C-407E-A947-70E740481C1C}">
                <a14:useLocalDpi xmlns:a14="http://schemas.microsoft.com/office/drawing/2010/main" val="0"/>
              </a:ext>
            </a:extLst>
          </a:blip>
          <a:srcRect t="3833" r="8105"/>
          <a:stretch/>
        </p:blipFill>
        <p:spPr>
          <a:xfrm>
            <a:off x="3295247" y="10"/>
            <a:ext cx="8885871" cy="6857990"/>
          </a:xfrm>
          <a:prstGeom prst="rect">
            <a:avLst/>
          </a:prstGeom>
          <a:noFill/>
          <a:scene3d>
            <a:camera prst="orthographicFront"/>
            <a:lightRig rig="twoPt" dir="t">
              <a:rot lat="0" lon="0" rev="7200000"/>
            </a:lightRig>
          </a:scene3d>
          <a:sp3d>
            <a:bevelT w="25400" h="19050"/>
            <a:contourClr>
              <a:srgbClr val="FFFFFF"/>
            </a:contourClr>
          </a:sp3d>
        </p:spPr>
      </p:pic>
      <p:sp>
        <p:nvSpPr>
          <p:cNvPr id="14" name="Rectangle 13">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4551E7B-E6B9-0B9A-193E-0EFB5A0E3A09}"/>
              </a:ext>
            </a:extLst>
          </p:cNvPr>
          <p:cNvSpPr txBox="1"/>
          <p:nvPr/>
        </p:nvSpPr>
        <p:spPr>
          <a:xfrm>
            <a:off x="163014" y="604156"/>
            <a:ext cx="4403544" cy="5159829"/>
          </a:xfrm>
          <a:prstGeom prst="rect">
            <a:avLst/>
          </a:prstGeom>
          <a:noFill/>
        </p:spPr>
        <p:txBody>
          <a:bodyPr vert="horz" lIns="91440" tIns="45720" rIns="91440" bIns="45720" rtlCol="0" anchor="b">
            <a:normAutofit fontScale="92500" lnSpcReduction="10000"/>
          </a:bodyPr>
          <a:lstStyle/>
          <a:p>
            <a:pPr eaLnBrk="1" hangingPunct="1">
              <a:lnSpc>
                <a:spcPct val="90000"/>
              </a:lnSpc>
              <a:spcAft>
                <a:spcPts val="600"/>
              </a:spcAft>
            </a:pPr>
            <a:r>
              <a:rPr lang="en-US" sz="3600" dirty="0">
                <a:latin typeface="+mj-lt"/>
                <a:ea typeface="+mj-ea"/>
                <a:cs typeface="+mj-cs"/>
              </a:rPr>
              <a:t>Five Axial flight units arrived at Astrobotic in February 2023 to be integrated onto the Peregrine 1 lander. </a:t>
            </a:r>
          </a:p>
          <a:p>
            <a:pPr eaLnBrk="1" hangingPunct="1">
              <a:lnSpc>
                <a:spcPct val="90000"/>
              </a:lnSpc>
              <a:spcAft>
                <a:spcPts val="600"/>
              </a:spcAft>
            </a:pPr>
            <a:endParaRPr lang="en-US" sz="3600" dirty="0">
              <a:latin typeface="+mj-lt"/>
              <a:ea typeface="+mj-ea"/>
              <a:cs typeface="+mj-cs"/>
            </a:endParaRPr>
          </a:p>
          <a:p>
            <a:pPr eaLnBrk="1" hangingPunct="1">
              <a:lnSpc>
                <a:spcPct val="90000"/>
              </a:lnSpc>
              <a:spcAft>
                <a:spcPts val="600"/>
              </a:spcAft>
            </a:pPr>
            <a:r>
              <a:rPr lang="en-US" sz="3600" dirty="0">
                <a:latin typeface="+mj-lt"/>
                <a:ea typeface="+mj-ea"/>
                <a:cs typeface="+mj-cs"/>
              </a:rPr>
              <a:t>That lander is now fully integrated with TALOS ACS and Axial thrusters awaiting the upcoming ULA Vulcan Launch. </a:t>
            </a:r>
          </a:p>
        </p:txBody>
      </p:sp>
      <p:sp>
        <p:nvSpPr>
          <p:cNvPr id="6" name="TextBox 5">
            <a:extLst>
              <a:ext uri="{FF2B5EF4-FFF2-40B4-BE49-F238E27FC236}">
                <a16:creationId xmlns:a16="http://schemas.microsoft.com/office/drawing/2014/main" id="{2199E2FE-6351-948D-9361-8250E10819F3}"/>
              </a:ext>
            </a:extLst>
          </p:cNvPr>
          <p:cNvSpPr txBox="1"/>
          <p:nvPr/>
        </p:nvSpPr>
        <p:spPr>
          <a:xfrm>
            <a:off x="267025" y="6642546"/>
            <a:ext cx="4195521" cy="215444"/>
          </a:xfrm>
          <a:prstGeom prst="rect">
            <a:avLst/>
          </a:prstGeom>
          <a:noFill/>
        </p:spPr>
        <p:txBody>
          <a:bodyPr wrap="square" rtlCol="0">
            <a:spAutoFit/>
          </a:bodyPr>
          <a:lstStyle/>
          <a:p>
            <a:r>
              <a:rPr lang="en-US" sz="800" dirty="0"/>
              <a:t>TALOS thruster and hot fire images courtesy of Frontier Aerospace Corporation</a:t>
            </a:r>
          </a:p>
        </p:txBody>
      </p:sp>
    </p:spTree>
    <p:extLst>
      <p:ext uri="{BB962C8B-B14F-4D97-AF65-F5344CB8AC3E}">
        <p14:creationId xmlns:p14="http://schemas.microsoft.com/office/powerpoint/2010/main" val="1487978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496530B0-5CB7-78CA-0696-D08AFDEC09E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088" b="808"/>
          <a:stretch/>
        </p:blipFill>
        <p:spPr bwMode="auto">
          <a:xfrm>
            <a:off x="1" y="10"/>
            <a:ext cx="9669642" cy="6857990"/>
          </a:xfrm>
          <a:prstGeom prst="rect">
            <a:avLst/>
          </a:prstGeom>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2306E8F-04E9-87DB-31C0-16F5068955AB}"/>
              </a:ext>
            </a:extLst>
          </p:cNvPr>
          <p:cNvSpPr txBox="1"/>
          <p:nvPr/>
        </p:nvSpPr>
        <p:spPr>
          <a:xfrm>
            <a:off x="7385959" y="689018"/>
            <a:ext cx="4849586" cy="3692028"/>
          </a:xfrm>
          <a:prstGeom prst="rect">
            <a:avLst/>
          </a:prstGeom>
          <a:noFill/>
        </p:spPr>
        <p:txBody>
          <a:bodyPr vert="horz" lIns="91440" tIns="45720" rIns="91440" bIns="45720" rtlCol="0" anchor="b">
            <a:normAutofit/>
          </a:bodyPr>
          <a:lstStyle/>
          <a:p>
            <a:pPr eaLnBrk="1" hangingPunct="1">
              <a:lnSpc>
                <a:spcPct val="90000"/>
              </a:lnSpc>
              <a:spcAft>
                <a:spcPts val="600"/>
              </a:spcAft>
            </a:pPr>
            <a:r>
              <a:rPr lang="en-US" sz="3200" dirty="0">
                <a:latin typeface="+mj-lt"/>
                <a:ea typeface="+mj-ea"/>
                <a:cs typeface="+mj-cs"/>
              </a:rPr>
              <a:t>March 2023, The </a:t>
            </a:r>
            <a:r>
              <a:rPr lang="en-US" sz="3200" kern="1200" dirty="0">
                <a:effectLst/>
                <a:latin typeface="+mn-lt"/>
                <a:ea typeface="+mn-ea"/>
                <a:cs typeface="+mn-cs"/>
              </a:rPr>
              <a:t>TALOS team in partnership with Frontier Aerospace and Purdue University, successfully completed the ACS DVT testing at Purdue Zucrow Laboratory. </a:t>
            </a:r>
            <a:endParaRPr lang="en-US" sz="3200" dirty="0">
              <a:latin typeface="+mj-lt"/>
              <a:ea typeface="+mj-ea"/>
              <a:cs typeface="+mj-cs"/>
            </a:endParaRPr>
          </a:p>
        </p:txBody>
      </p:sp>
      <p:sp>
        <p:nvSpPr>
          <p:cNvPr id="4" name="TextBox 3">
            <a:extLst>
              <a:ext uri="{FF2B5EF4-FFF2-40B4-BE49-F238E27FC236}">
                <a16:creationId xmlns:a16="http://schemas.microsoft.com/office/drawing/2014/main" id="{3351BAB5-3D4C-DD0E-A8F6-2466AFE51408}"/>
              </a:ext>
            </a:extLst>
          </p:cNvPr>
          <p:cNvSpPr txBox="1"/>
          <p:nvPr/>
        </p:nvSpPr>
        <p:spPr>
          <a:xfrm>
            <a:off x="3265714" y="6580377"/>
            <a:ext cx="4195521" cy="215444"/>
          </a:xfrm>
          <a:prstGeom prst="rect">
            <a:avLst/>
          </a:prstGeom>
          <a:noFill/>
        </p:spPr>
        <p:txBody>
          <a:bodyPr wrap="square" rtlCol="0">
            <a:spAutoFit/>
          </a:bodyPr>
          <a:lstStyle/>
          <a:p>
            <a:r>
              <a:rPr lang="en-US" sz="800" dirty="0"/>
              <a:t>TALOS thruster and hot fire images courtesy of Frontier Aerospace Corporation</a:t>
            </a:r>
          </a:p>
        </p:txBody>
      </p:sp>
    </p:spTree>
    <p:extLst>
      <p:ext uri="{BB962C8B-B14F-4D97-AF65-F5344CB8AC3E}">
        <p14:creationId xmlns:p14="http://schemas.microsoft.com/office/powerpoint/2010/main" val="21147184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2" descr="Purdue Campus Map - West Lafayette Campus">
            <a:extLst>
              <a:ext uri="{FF2B5EF4-FFF2-40B4-BE49-F238E27FC236}">
                <a16:creationId xmlns:a16="http://schemas.microsoft.com/office/drawing/2014/main" id="{2573FA09-2775-D736-1835-5C88410CCA17}"/>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3478" l="3889" r="96944">
                        <a14:foregroundMark x1="9630" y1="15652" x2="18148" y2="86957"/>
                        <a14:foregroundMark x1="31204" y1="22609" x2="14259" y2="58261"/>
                        <a14:foregroundMark x1="14259" y1="58261" x2="9815" y2="78261"/>
                        <a14:foregroundMark x1="9815" y1="78261" x2="3889" y2="86957"/>
                        <a14:foregroundMark x1="11852" y1="77826" x2="13889" y2="50435"/>
                        <a14:foregroundMark x1="13889" y1="50435" x2="19722" y2="51739"/>
                        <a14:foregroundMark x1="19722" y1="51739" x2="25093" y2="41739"/>
                        <a14:foregroundMark x1="25093" y1="41739" x2="19167" y2="49130"/>
                        <a14:foregroundMark x1="19167" y1="49130" x2="24167" y2="36087"/>
                        <a14:foregroundMark x1="24167" y1="36087" x2="30093" y2="43478"/>
                        <a14:foregroundMark x1="30093" y1="43478" x2="30370" y2="39565"/>
                        <a14:foregroundMark x1="40556" y1="30870" x2="40556" y2="30870"/>
                        <a14:foregroundMark x1="40741" y1="33913" x2="40741" y2="33913"/>
                        <a14:foregroundMark x1="40741" y1="42174" x2="40741" y2="42174"/>
                        <a14:foregroundMark x1="40648" y1="51304" x2="40185" y2="25217"/>
                        <a14:foregroundMark x1="48889" y1="45217" x2="48889" y2="29130"/>
                        <a14:foregroundMark x1="59352" y1="40870" x2="59352" y2="31739"/>
                        <a14:foregroundMark x1="70000" y1="44348" x2="69630" y2="30870"/>
                        <a14:foregroundMark x1="79259" y1="41739" x2="79074" y2="26522"/>
                        <a14:foregroundMark x1="90093" y1="46957" x2="90278" y2="24348"/>
                        <a14:foregroundMark x1="39444" y1="76087" x2="39444" y2="83043"/>
                        <a14:foregroundMark x1="53056" y1="88261" x2="53056" y2="81739"/>
                        <a14:foregroundMark x1="57407" y1="83043" x2="57315" y2="79130"/>
                        <a14:foregroundMark x1="63796" y1="85217" x2="63704" y2="82609"/>
                        <a14:foregroundMark x1="69815" y1="84348" x2="69815" y2="83043"/>
                        <a14:foregroundMark x1="75926" y1="80435" x2="76204" y2="82174"/>
                        <a14:foregroundMark x1="81667" y1="82174" x2="81759" y2="80435"/>
                        <a14:foregroundMark x1="46944" y1="80870" x2="47315" y2="83478"/>
                        <a14:foregroundMark x1="95093" y1="55217" x2="95093" y2="56522"/>
                        <a14:foregroundMark x1="92593" y1="78261" x2="92778" y2="80000"/>
                        <a14:foregroundMark x1="87315" y1="77391" x2="87315" y2="78261"/>
                        <a14:foregroundMark x1="97037" y1="85652" x2="97037" y2="85652"/>
                        <a14:foregroundMark x1="96852" y1="88261" x2="96852" y2="88261"/>
                        <a14:foregroundMark x1="96204" y1="90870" x2="96204" y2="90870"/>
                        <a14:foregroundMark x1="96944" y1="93478" x2="96944" y2="93478"/>
                        <a14:backgroundMark x1="43148" y1="26522" x2="43148" y2="26522"/>
                        <a14:backgroundMark x1="71204" y1="78696" x2="71204" y2="78696"/>
                      </a14:backgroundRemoval>
                    </a14:imgEffect>
                  </a14:imgLayer>
                </a14:imgProps>
              </a:ext>
              <a:ext uri="{28A0092B-C50C-407E-A947-70E740481C1C}">
                <a14:useLocalDpi xmlns:a14="http://schemas.microsoft.com/office/drawing/2010/main" val="0"/>
              </a:ext>
            </a:extLst>
          </a:blip>
          <a:stretch>
            <a:fillRect/>
          </a:stretch>
        </p:blipFill>
        <p:spPr bwMode="auto">
          <a:xfrm>
            <a:off x="2064735" y="3139899"/>
            <a:ext cx="7307768" cy="155290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6C3E37B-2056-482D-1C31-F495CF22F7CA}"/>
              </a:ext>
            </a:extLst>
          </p:cNvPr>
          <p:cNvSpPr txBox="1"/>
          <p:nvPr/>
        </p:nvSpPr>
        <p:spPr>
          <a:xfrm>
            <a:off x="1515843" y="487350"/>
            <a:ext cx="9160314" cy="2454300"/>
          </a:xfrm>
          <a:prstGeom prst="rect">
            <a:avLst/>
          </a:prstGeom>
        </p:spPr>
        <p:txBody>
          <a:bodyPr vert="horz" lIns="91440" tIns="45720" rIns="91440" bIns="45720" rtlCol="0">
            <a:normAutofit/>
          </a:bodyPr>
          <a:lstStyle/>
          <a:p>
            <a:pPr eaLnBrk="1" hangingPunct="1">
              <a:lnSpc>
                <a:spcPct val="90000"/>
              </a:lnSpc>
              <a:spcAft>
                <a:spcPts val="600"/>
              </a:spcAft>
            </a:pPr>
            <a:endParaRPr lang="en-US" sz="2400" dirty="0">
              <a:solidFill>
                <a:schemeClr val="bg1">
                  <a:alpha val="80000"/>
                </a:schemeClr>
              </a:solidFill>
              <a:latin typeface="+mn-lt"/>
              <a:ea typeface="+mn-ea"/>
            </a:endParaRPr>
          </a:p>
          <a:p>
            <a:pPr eaLnBrk="1" hangingPunct="1">
              <a:lnSpc>
                <a:spcPct val="90000"/>
              </a:lnSpc>
              <a:spcAft>
                <a:spcPts val="600"/>
              </a:spcAft>
            </a:pPr>
            <a:r>
              <a:rPr lang="en-US" sz="2400" dirty="0">
                <a:solidFill>
                  <a:schemeClr val="bg1"/>
                </a:solidFill>
              </a:rPr>
              <a:t>Testing of the TALOS ACS flight thrusters for Astrobotic provided Purdue University’s students their first experience handling and testing spaceflight thrusters. </a:t>
            </a:r>
            <a:br>
              <a:rPr lang="en-US" sz="2400" dirty="0">
                <a:solidFill>
                  <a:schemeClr val="bg1"/>
                </a:solidFill>
              </a:rPr>
            </a:br>
            <a:endParaRPr lang="en-US" sz="2400" dirty="0">
              <a:solidFill>
                <a:schemeClr val="bg1">
                  <a:alpha val="80000"/>
                </a:schemeClr>
              </a:solidFill>
              <a:latin typeface="+mn-lt"/>
              <a:ea typeface="+mn-ea"/>
            </a:endParaRPr>
          </a:p>
        </p:txBody>
      </p:sp>
    </p:spTree>
    <p:extLst>
      <p:ext uri="{BB962C8B-B14F-4D97-AF65-F5344CB8AC3E}">
        <p14:creationId xmlns:p14="http://schemas.microsoft.com/office/powerpoint/2010/main" val="13297970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9F00A1F4-4642-7A7B-5EF1-C62B562B618F}"/>
              </a:ext>
            </a:extLst>
          </p:cNvPr>
          <p:cNvGraphicFramePr>
            <a:graphicFrameLocks noGrp="1"/>
          </p:cNvGraphicFramePr>
          <p:nvPr>
            <p:extLst>
              <p:ext uri="{D42A27DB-BD31-4B8C-83A1-F6EECF244321}">
                <p14:modId xmlns:p14="http://schemas.microsoft.com/office/powerpoint/2010/main" val="2747836631"/>
              </p:ext>
            </p:extLst>
          </p:nvPr>
        </p:nvGraphicFramePr>
        <p:xfrm>
          <a:off x="1521675" y="1630253"/>
          <a:ext cx="9227668" cy="2066555"/>
        </p:xfrm>
        <a:graphic>
          <a:graphicData uri="http://schemas.openxmlformats.org/drawingml/2006/table">
            <a:tbl>
              <a:tblPr/>
              <a:tblGrid>
                <a:gridCol w="868680">
                  <a:extLst>
                    <a:ext uri="{9D8B030D-6E8A-4147-A177-3AD203B41FA5}">
                      <a16:colId xmlns:a16="http://schemas.microsoft.com/office/drawing/2014/main" val="20000"/>
                    </a:ext>
                  </a:extLst>
                </a:gridCol>
                <a:gridCol w="8358988">
                  <a:extLst>
                    <a:ext uri="{9D8B030D-6E8A-4147-A177-3AD203B41FA5}">
                      <a16:colId xmlns:a16="http://schemas.microsoft.com/office/drawing/2014/main" val="20001"/>
                    </a:ext>
                  </a:extLst>
                </a:gridCol>
              </a:tblGrid>
              <a:tr h="329195">
                <a:tc gridSpan="2">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marL="0" marR="0" lvl="0" indent="0" algn="ctr" defTabSz="457200" rtl="0" eaLnBrk="1" fontAlgn="b" latinLnBrk="0" hangingPunct="1">
                        <a:lnSpc>
                          <a:spcPct val="100000"/>
                        </a:lnSpc>
                        <a:spcBef>
                          <a:spcPts val="0"/>
                        </a:spcBef>
                        <a:spcAft>
                          <a:spcPts val="0"/>
                        </a:spcAft>
                        <a:buClrTx/>
                        <a:buSzTx/>
                        <a:buFontTx/>
                        <a:buNone/>
                        <a:tabLst/>
                        <a:defRPr/>
                      </a:pPr>
                      <a:r>
                        <a:rPr lang="en-US" sz="2000" b="1" i="0" u="none" strike="noStrike" dirty="0">
                          <a:solidFill>
                            <a:schemeClr val="bg1"/>
                          </a:solidFill>
                          <a:effectLst/>
                          <a:latin typeface="+mn-lt"/>
                          <a:cs typeface="Arial" panose="020B0604020202020204" pitchFamily="34" charset="0"/>
                        </a:rPr>
                        <a:t>Technology Goals</a:t>
                      </a:r>
                    </a:p>
                  </a:txBody>
                  <a:tcPr marL="9525" marR="9525" marT="9525" marB="0" anchor="b">
                    <a:lnL w="38100" cap="flat" cmpd="sng" algn="ctr">
                      <a:solidFill>
                        <a:sysClr val="windowText" lastClr="000000"/>
                      </a:solidFill>
                      <a:prstDash val="solid"/>
                      <a:round/>
                      <a:headEnd type="none" w="med" len="med"/>
                      <a:tailEnd type="none" w="med" len="med"/>
                    </a:lnL>
                    <a:lnR w="38100" cap="flat" cmpd="sng" algn="ctr">
                      <a:solidFill>
                        <a:sysClr val="windowText" lastClr="000000"/>
                      </a:solidFill>
                      <a:prstDash val="solid"/>
                      <a:round/>
                      <a:headEnd type="none" w="med" len="med"/>
                      <a:tailEnd type="none" w="med" len="med"/>
                    </a:lnR>
                    <a:lnT w="38100" cap="flat" cmpd="sng" algn="ctr">
                      <a:solidFill>
                        <a:sysClr val="windowText" lastClr="000000"/>
                      </a:solidFill>
                      <a:prstDash val="solid"/>
                      <a:round/>
                      <a:headEnd type="none" w="med" len="med"/>
                      <a:tailEnd type="none" w="med" len="med"/>
                    </a:lnT>
                    <a:lnB w="12700" cap="flat" cmpd="sng" algn="ctr">
                      <a:solidFill>
                        <a:sysClr val="window" lastClr="FFFFFF">
                          <a:lumMod val="50000"/>
                        </a:sysClr>
                      </a:solidFill>
                      <a:prstDash val="solid"/>
                      <a:round/>
                      <a:headEnd type="none" w="med" len="med"/>
                      <a:tailEnd type="none" w="med" len="med"/>
                    </a:lnB>
                    <a:lnTlToBr w="12700" cmpd="sng">
                      <a:noFill/>
                      <a:prstDash val="solid"/>
                    </a:lnTlToBr>
                    <a:lnBlToTr w="12700" cmpd="sng">
                      <a:noFill/>
                      <a:prstDash val="solid"/>
                    </a:lnBlToTr>
                    <a:solidFill>
                      <a:srgbClr val="000000"/>
                    </a:solidFill>
                  </a:tcPr>
                </a:tc>
                <a:tc hMerge="1">
                  <a:txBody>
                    <a:bodyPr/>
                    <a:lstStyle/>
                    <a:p>
                      <a:endParaRPr lang="en-US"/>
                    </a:p>
                  </a:txBody>
                  <a:tcPr/>
                </a:tc>
                <a:extLst>
                  <a:ext uri="{0D108BD9-81ED-4DB2-BD59-A6C34878D82A}">
                    <a16:rowId xmlns:a16="http://schemas.microsoft.com/office/drawing/2014/main" val="10000"/>
                  </a:ext>
                </a:extLst>
              </a:tr>
              <a:tr h="545653">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marL="0" indent="0" algn="l" defTabSz="731520" rtl="0" eaLnBrk="1" fontAlgn="b" latinLnBrk="0" hangingPunct="1">
                        <a:buFont typeface="Arial" panose="020B0604020202020204" pitchFamily="34" charset="0"/>
                        <a:buNone/>
                      </a:pPr>
                      <a:r>
                        <a:rPr lang="en-US" sz="1600" b="1" i="0" u="none" strike="noStrike" kern="1200" dirty="0">
                          <a:solidFill>
                            <a:srgbClr val="000000"/>
                          </a:solidFill>
                          <a:effectLst/>
                          <a:latin typeface="+mn-lt"/>
                          <a:ea typeface="+mn-ea"/>
                          <a:cs typeface="Times New Roman" panose="02020603050405020304" pitchFamily="18" charset="0"/>
                        </a:rPr>
                        <a:t>Goal #1</a:t>
                      </a:r>
                    </a:p>
                  </a:txBody>
                  <a:tcPr anchor="ctr">
                    <a:lnL w="38100" cap="flat" cmpd="sng" algn="ctr">
                      <a:solidFill>
                        <a:sysClr val="windowText" lastClr="000000"/>
                      </a:solidFill>
                      <a:prstDash val="solid"/>
                      <a:round/>
                      <a:headEnd type="none" w="med" len="med"/>
                      <a:tailEnd type="none" w="med" len="med"/>
                    </a:lnL>
                    <a:lnR w="12700" cap="flat" cmpd="sng" algn="ctr">
                      <a:solidFill>
                        <a:sysClr val="window" lastClr="FFFFFF">
                          <a:lumMod val="50000"/>
                        </a:sysClr>
                      </a:solidFill>
                      <a:prstDash val="solid"/>
                      <a:round/>
                      <a:headEnd type="none" w="med" len="med"/>
                      <a:tailEnd type="none" w="med" len="med"/>
                    </a:lnR>
                    <a:lnT w="12700" cap="flat" cmpd="sng" algn="ctr">
                      <a:solidFill>
                        <a:sysClr val="window" lastClr="FFFFFF">
                          <a:lumMod val="50000"/>
                        </a:sysClr>
                      </a:solidFill>
                      <a:prstDash val="solid"/>
                      <a:round/>
                      <a:headEnd type="none" w="med" len="med"/>
                      <a:tailEnd type="none" w="med" len="med"/>
                    </a:lnT>
                    <a:lnB w="12700" cap="flat" cmpd="sng" algn="ctr">
                      <a:solidFill>
                        <a:sysClr val="window" lastClr="FFFFFF">
                          <a:lumMod val="50000"/>
                        </a:sysClr>
                      </a:solidFill>
                      <a:prstDash val="solid"/>
                      <a:round/>
                      <a:headEnd type="none" w="med" len="med"/>
                      <a:tailEnd type="none" w="med" len="med"/>
                    </a:lnB>
                    <a:lnTlToBr w="12700" cmpd="sng">
                      <a:noFill/>
                      <a:prstDash val="solid"/>
                    </a:lnTlToBr>
                    <a:lnBlToTr w="12700" cmpd="sng">
                      <a:noFill/>
                      <a:prstDash val="solid"/>
                    </a:lnBlToTr>
                    <a:solidFill>
                      <a:srgbClr val="92D050">
                        <a:alpha val="61000"/>
                      </a:srgbClr>
                    </a:solid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marL="0" marR="0" lvl="0" indent="0" algn="l" defTabSz="731520" rtl="0" eaLnBrk="1" fontAlgn="b" latinLnBrk="0" hangingPunct="1">
                        <a:lnSpc>
                          <a:spcPct val="100000"/>
                        </a:lnSpc>
                        <a:spcBef>
                          <a:spcPts val="0"/>
                        </a:spcBef>
                        <a:spcAft>
                          <a:spcPts val="0"/>
                        </a:spcAft>
                        <a:buClrTx/>
                        <a:buSzTx/>
                        <a:buFont typeface="Arial" panose="020B0604020202020204" pitchFamily="34" charset="0"/>
                        <a:buNone/>
                        <a:tabLst/>
                        <a:defRPr/>
                      </a:pPr>
                      <a:r>
                        <a:rPr lang="en-US" sz="1600" b="0" i="0" u="none" strike="noStrike" kern="1200" baseline="0" dirty="0">
                          <a:solidFill>
                            <a:srgbClr val="000000"/>
                          </a:solidFill>
                          <a:effectLst/>
                          <a:latin typeface="+mn-lt"/>
                          <a:ea typeface="+mn-ea"/>
                          <a:cs typeface="Times New Roman" panose="02020603050405020304" pitchFamily="18" charset="0"/>
                        </a:rPr>
                        <a:t>Provide a pulse-mode operated, bipropellant (MON-25/MMH) thruster to the domestic aerospace market with a Technology Readiness Level (TRL) of 6.</a:t>
                      </a:r>
                      <a:r>
                        <a:rPr lang="en-US" sz="1600" b="1" i="0" u="none" strike="noStrike" kern="1200" baseline="0" dirty="0">
                          <a:solidFill>
                            <a:srgbClr val="000000"/>
                          </a:solidFill>
                          <a:effectLst/>
                          <a:latin typeface="+mn-lt"/>
                          <a:ea typeface="+mn-ea"/>
                          <a:cs typeface="Times New Roman" panose="02020603050405020304" pitchFamily="18" charset="0"/>
                        </a:rPr>
                        <a:t>*</a:t>
                      </a:r>
                      <a:endParaRPr lang="en-US" sz="1600" b="1" i="0" u="none" strike="noStrike" kern="1200" dirty="0">
                        <a:solidFill>
                          <a:srgbClr val="FF0000"/>
                        </a:solidFill>
                        <a:effectLst/>
                        <a:latin typeface="+mn-lt"/>
                        <a:ea typeface="+mn-ea"/>
                        <a:cs typeface="Times New Roman" panose="02020603050405020304" pitchFamily="18" charset="0"/>
                      </a:endParaRPr>
                    </a:p>
                  </a:txBody>
                  <a:tcPr anchor="ctr">
                    <a:lnL w="12700" cap="flat" cmpd="sng" algn="ctr">
                      <a:solidFill>
                        <a:sysClr val="window" lastClr="FFFFFF">
                          <a:lumMod val="50000"/>
                        </a:sysClr>
                      </a:solidFill>
                      <a:prstDash val="solid"/>
                      <a:round/>
                      <a:headEnd type="none" w="med" len="med"/>
                      <a:tailEnd type="none" w="med" len="med"/>
                    </a:lnL>
                    <a:lnR w="38100" cap="flat" cmpd="sng" algn="ctr">
                      <a:solidFill>
                        <a:sysClr val="windowText" lastClr="000000"/>
                      </a:solidFill>
                      <a:prstDash val="solid"/>
                      <a:round/>
                      <a:headEnd type="none" w="med" len="med"/>
                      <a:tailEnd type="none" w="med" len="med"/>
                    </a:lnR>
                    <a:lnT w="12700" cap="flat" cmpd="sng" algn="ctr">
                      <a:solidFill>
                        <a:sysClr val="window" lastClr="FFFFFF">
                          <a:lumMod val="50000"/>
                        </a:sysClr>
                      </a:solidFill>
                      <a:prstDash val="solid"/>
                      <a:round/>
                      <a:headEnd type="none" w="med" len="med"/>
                      <a:tailEnd type="none" w="med" len="med"/>
                    </a:lnT>
                    <a:lnB w="12700" cap="flat" cmpd="sng" algn="ctr">
                      <a:solidFill>
                        <a:sysClr val="window" lastClr="FFFFFF">
                          <a:lumMod val="50000"/>
                        </a:sysClr>
                      </a:solidFill>
                      <a:prstDash val="solid"/>
                      <a:round/>
                      <a:headEnd type="none" w="med" len="med"/>
                      <a:tailEnd type="none" w="med" len="med"/>
                    </a:lnB>
                    <a:lnTlToBr w="12700" cmpd="sng">
                      <a:noFill/>
                      <a:prstDash val="solid"/>
                    </a:lnTlToBr>
                    <a:lnBlToTr w="12700" cmpd="sng">
                      <a:noFill/>
                      <a:prstDash val="solid"/>
                    </a:lnBlToTr>
                    <a:gradFill flip="none" rotWithShape="1">
                      <a:gsLst>
                        <a:gs pos="16000">
                          <a:srgbClr val="92D050"/>
                        </a:gs>
                        <a:gs pos="100000">
                          <a:srgbClr val="FFFF00"/>
                        </a:gs>
                      </a:gsLst>
                      <a:lin ang="0" scaled="1"/>
                      <a:tileRect/>
                    </a:gradFill>
                  </a:tcPr>
                </a:tc>
                <a:extLst>
                  <a:ext uri="{0D108BD9-81ED-4DB2-BD59-A6C34878D82A}">
                    <a16:rowId xmlns:a16="http://schemas.microsoft.com/office/drawing/2014/main" val="10002"/>
                  </a:ext>
                </a:extLst>
              </a:tr>
              <a:tr h="545653">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marL="0" indent="0" algn="l" defTabSz="731520" rtl="0" eaLnBrk="1" fontAlgn="b" latinLnBrk="0" hangingPunct="1">
                        <a:buFont typeface="Arial" panose="020B0604020202020204" pitchFamily="34" charset="0"/>
                        <a:buNone/>
                      </a:pPr>
                      <a:r>
                        <a:rPr lang="en-US" sz="1600" b="1" i="0" u="none" strike="noStrike" kern="1200" dirty="0">
                          <a:solidFill>
                            <a:srgbClr val="000000"/>
                          </a:solidFill>
                          <a:effectLst/>
                          <a:latin typeface="+mn-lt"/>
                          <a:ea typeface="+mn-ea"/>
                          <a:cs typeface="Times New Roman" panose="02020603050405020304" pitchFamily="18" charset="0"/>
                        </a:rPr>
                        <a:t>Goal #2</a:t>
                      </a:r>
                    </a:p>
                  </a:txBody>
                  <a:tcPr anchor="ctr">
                    <a:lnL w="38100" cap="flat" cmpd="sng" algn="ctr">
                      <a:solidFill>
                        <a:sysClr val="windowText" lastClr="000000"/>
                      </a:solidFill>
                      <a:prstDash val="solid"/>
                      <a:round/>
                      <a:headEnd type="none" w="med" len="med"/>
                      <a:tailEnd type="none" w="med" len="med"/>
                    </a:lnL>
                    <a:lnR w="12700" cap="flat" cmpd="sng" algn="ctr">
                      <a:solidFill>
                        <a:sysClr val="window" lastClr="FFFFFF">
                          <a:lumMod val="50000"/>
                        </a:sysClr>
                      </a:solidFill>
                      <a:prstDash val="solid"/>
                      <a:round/>
                      <a:headEnd type="none" w="med" len="med"/>
                      <a:tailEnd type="none" w="med" len="med"/>
                    </a:lnR>
                    <a:lnT w="12700" cap="flat" cmpd="sng" algn="ctr">
                      <a:solidFill>
                        <a:sysClr val="window" lastClr="FFFFFF">
                          <a:lumMod val="50000"/>
                        </a:sysClr>
                      </a:solidFill>
                      <a:prstDash val="solid"/>
                      <a:round/>
                      <a:headEnd type="none" w="med" len="med"/>
                      <a:tailEnd type="none" w="med" len="med"/>
                    </a:lnT>
                    <a:lnB w="12700" cap="flat" cmpd="sng" algn="ctr">
                      <a:solidFill>
                        <a:sysClr val="window" lastClr="FFFFFF">
                          <a:lumMod val="50000"/>
                        </a:sysClr>
                      </a:solidFill>
                      <a:prstDash val="solid"/>
                      <a:round/>
                      <a:headEnd type="none" w="med" len="med"/>
                      <a:tailEnd type="none" w="med" len="med"/>
                    </a:lnB>
                    <a:lnTlToBr w="12700" cmpd="sng">
                      <a:noFill/>
                      <a:prstDash val="solid"/>
                    </a:lnTlToBr>
                    <a:lnBlToTr w="12700" cmpd="sng">
                      <a:noFill/>
                      <a:prstDash val="solid"/>
                    </a:lnBlToTr>
                    <a:solidFill>
                      <a:srgbClr val="92D050">
                        <a:alpha val="61000"/>
                      </a:srgbClr>
                    </a:solid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marL="0" marR="0" lvl="0" indent="0" algn="l" defTabSz="731520" rtl="0" eaLnBrk="1" fontAlgn="b" latinLnBrk="0" hangingPunct="1">
                        <a:lnSpc>
                          <a:spcPct val="100000"/>
                        </a:lnSpc>
                        <a:spcBef>
                          <a:spcPts val="0"/>
                        </a:spcBef>
                        <a:spcAft>
                          <a:spcPts val="0"/>
                        </a:spcAft>
                        <a:buClrTx/>
                        <a:buSzTx/>
                        <a:buFont typeface="Arial" panose="020B0604020202020204" pitchFamily="34" charset="0"/>
                        <a:buNone/>
                        <a:tabLst/>
                        <a:defRPr/>
                      </a:pPr>
                      <a:r>
                        <a:rPr lang="en-US" sz="1600" b="0" i="0" u="none" strike="noStrike" kern="1200" dirty="0">
                          <a:solidFill>
                            <a:srgbClr val="000000"/>
                          </a:solidFill>
                          <a:effectLst/>
                          <a:latin typeface="+mn-lt"/>
                          <a:ea typeface="+mn-ea"/>
                          <a:cs typeface="Times New Roman" panose="02020603050405020304" pitchFamily="18" charset="0"/>
                        </a:rPr>
                        <a:t>Advance the use of high MON-25 propellants for low propellant temperature applications by demonstrating stable operation in a relevant environment.</a:t>
                      </a:r>
                    </a:p>
                  </a:txBody>
                  <a:tcPr anchor="ctr">
                    <a:lnL w="12700" cap="flat" cmpd="sng" algn="ctr">
                      <a:solidFill>
                        <a:sysClr val="window" lastClr="FFFFFF">
                          <a:lumMod val="50000"/>
                        </a:sysClr>
                      </a:solidFill>
                      <a:prstDash val="solid"/>
                      <a:round/>
                      <a:headEnd type="none" w="med" len="med"/>
                      <a:tailEnd type="none" w="med" len="med"/>
                    </a:lnL>
                    <a:lnR w="38100" cap="flat" cmpd="sng" algn="ctr">
                      <a:solidFill>
                        <a:sysClr val="windowText" lastClr="000000"/>
                      </a:solidFill>
                      <a:prstDash val="solid"/>
                      <a:round/>
                      <a:headEnd type="none" w="med" len="med"/>
                      <a:tailEnd type="none" w="med" len="med"/>
                    </a:lnR>
                    <a:lnT w="12700" cap="flat" cmpd="sng" algn="ctr">
                      <a:solidFill>
                        <a:sysClr val="window" lastClr="FFFFFF">
                          <a:lumMod val="50000"/>
                        </a:sysClr>
                      </a:solidFill>
                      <a:prstDash val="solid"/>
                      <a:round/>
                      <a:headEnd type="none" w="med" len="med"/>
                      <a:tailEnd type="none" w="med" len="med"/>
                    </a:lnT>
                    <a:lnB w="12700" cap="flat" cmpd="sng" algn="ctr">
                      <a:solidFill>
                        <a:sysClr val="window" lastClr="FFFFFF">
                          <a:lumMod val="50000"/>
                        </a:sysClr>
                      </a:solidFill>
                      <a:prstDash val="solid"/>
                      <a:round/>
                      <a:headEnd type="none" w="med" len="med"/>
                      <a:tailEnd type="none" w="med" len="med"/>
                    </a:lnB>
                    <a:lnTlToBr w="12700" cmpd="sng">
                      <a:noFill/>
                      <a:prstDash val="solid"/>
                    </a:lnTlToBr>
                    <a:lnBlToTr w="12700" cmpd="sng">
                      <a:noFill/>
                      <a:prstDash val="solid"/>
                    </a:lnBlToTr>
                    <a:solidFill>
                      <a:srgbClr val="92D050">
                        <a:alpha val="61000"/>
                      </a:srgbClr>
                    </a:solidFill>
                  </a:tcPr>
                </a:tc>
                <a:extLst>
                  <a:ext uri="{0D108BD9-81ED-4DB2-BD59-A6C34878D82A}">
                    <a16:rowId xmlns:a16="http://schemas.microsoft.com/office/drawing/2014/main" val="10003"/>
                  </a:ext>
                </a:extLst>
              </a:tr>
              <a:tr h="545653">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marL="0" indent="0" algn="l" defTabSz="731520" rtl="0" eaLnBrk="1" fontAlgn="b" latinLnBrk="0" hangingPunct="1">
                        <a:buFont typeface="Arial" panose="020B0604020202020204" pitchFamily="34" charset="0"/>
                        <a:buNone/>
                      </a:pPr>
                      <a:r>
                        <a:rPr lang="en-US" sz="1600" b="1" i="0" u="none" strike="noStrike" kern="1200" dirty="0">
                          <a:solidFill>
                            <a:srgbClr val="000000"/>
                          </a:solidFill>
                          <a:effectLst/>
                          <a:latin typeface="+mn-lt"/>
                          <a:ea typeface="+mn-ea"/>
                          <a:cs typeface="Times New Roman" panose="02020603050405020304" pitchFamily="18" charset="0"/>
                        </a:rPr>
                        <a:t>Goal</a:t>
                      </a:r>
                      <a:r>
                        <a:rPr lang="en-US" sz="1600" b="1" i="0" u="none" strike="noStrike" kern="1200" baseline="0" dirty="0">
                          <a:solidFill>
                            <a:srgbClr val="000000"/>
                          </a:solidFill>
                          <a:effectLst/>
                          <a:latin typeface="+mn-lt"/>
                          <a:ea typeface="+mn-ea"/>
                          <a:cs typeface="Times New Roman" panose="02020603050405020304" pitchFamily="18" charset="0"/>
                        </a:rPr>
                        <a:t> #3</a:t>
                      </a:r>
                      <a:endParaRPr lang="en-US" sz="1600" b="1" i="0" u="none" strike="noStrike" kern="1200" dirty="0">
                        <a:solidFill>
                          <a:srgbClr val="000000"/>
                        </a:solidFill>
                        <a:effectLst/>
                        <a:latin typeface="+mn-lt"/>
                        <a:ea typeface="+mn-ea"/>
                        <a:cs typeface="Times New Roman" panose="02020603050405020304" pitchFamily="18" charset="0"/>
                      </a:endParaRPr>
                    </a:p>
                  </a:txBody>
                  <a:tcPr anchor="ctr">
                    <a:lnL w="38100" cap="flat" cmpd="sng" algn="ctr">
                      <a:solidFill>
                        <a:sysClr val="windowText" lastClr="000000"/>
                      </a:solidFill>
                      <a:prstDash val="solid"/>
                      <a:round/>
                      <a:headEnd type="none" w="med" len="med"/>
                      <a:tailEnd type="none" w="med" len="med"/>
                    </a:lnL>
                    <a:lnR w="12700" cap="flat" cmpd="sng" algn="ctr">
                      <a:solidFill>
                        <a:sysClr val="window" lastClr="FFFFFF">
                          <a:lumMod val="50000"/>
                        </a:sysClr>
                      </a:solidFill>
                      <a:prstDash val="solid"/>
                      <a:round/>
                      <a:headEnd type="none" w="med" len="med"/>
                      <a:tailEnd type="none" w="med" len="med"/>
                    </a:lnR>
                    <a:lnT w="12700" cap="flat" cmpd="sng" algn="ctr">
                      <a:solidFill>
                        <a:sysClr val="window" lastClr="FFFFFF">
                          <a:lumMod val="50000"/>
                        </a:sysClr>
                      </a:solidFill>
                      <a:prstDash val="solid"/>
                      <a:round/>
                      <a:headEnd type="none" w="med" len="med"/>
                      <a:tailEnd type="none" w="med" len="med"/>
                    </a:lnT>
                    <a:lnB w="381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alpha val="61000"/>
                      </a:srgbClr>
                    </a:solid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marL="0" marR="0" lvl="0" indent="0" algn="l" defTabSz="731520" rtl="0" eaLnBrk="1" fontAlgn="b" latinLnBrk="0" hangingPunct="1">
                        <a:lnSpc>
                          <a:spcPct val="100000"/>
                        </a:lnSpc>
                        <a:spcBef>
                          <a:spcPts val="0"/>
                        </a:spcBef>
                        <a:spcAft>
                          <a:spcPts val="0"/>
                        </a:spcAft>
                        <a:buClrTx/>
                        <a:buSzTx/>
                        <a:buFont typeface="Arial" panose="020B0604020202020204" pitchFamily="34" charset="0"/>
                        <a:buNone/>
                        <a:tabLst/>
                        <a:defRPr/>
                      </a:pPr>
                      <a:r>
                        <a:rPr lang="en-US" sz="1600" b="0" i="0" u="none" strike="noStrike" kern="1200" dirty="0">
                          <a:solidFill>
                            <a:srgbClr val="000000"/>
                          </a:solidFill>
                          <a:effectLst/>
                          <a:latin typeface="+mn-lt"/>
                          <a:ea typeface="+mn-ea"/>
                          <a:cs typeface="Times New Roman" panose="02020603050405020304" pitchFamily="18" charset="0"/>
                        </a:rPr>
                        <a:t>Develop propulsion that will be infused into near-term NASA lunar missions and extensible to future NASA missions into deep space.</a:t>
                      </a:r>
                    </a:p>
                  </a:txBody>
                  <a:tcPr anchor="ctr">
                    <a:lnL w="12700" cap="flat" cmpd="sng" algn="ctr">
                      <a:solidFill>
                        <a:sysClr val="window" lastClr="FFFFFF">
                          <a:lumMod val="50000"/>
                        </a:sysClr>
                      </a:solidFill>
                      <a:prstDash val="solid"/>
                      <a:round/>
                      <a:headEnd type="none" w="med" len="med"/>
                      <a:tailEnd type="none" w="med" len="med"/>
                    </a:lnL>
                    <a:lnR w="38100" cap="flat" cmpd="sng" algn="ctr">
                      <a:solidFill>
                        <a:sysClr val="windowText" lastClr="000000"/>
                      </a:solidFill>
                      <a:prstDash val="solid"/>
                      <a:round/>
                      <a:headEnd type="none" w="med" len="med"/>
                      <a:tailEnd type="none" w="med" len="med"/>
                    </a:lnR>
                    <a:lnT w="12700" cap="flat" cmpd="sng" algn="ctr">
                      <a:solidFill>
                        <a:sysClr val="window" lastClr="FFFFFF">
                          <a:lumMod val="50000"/>
                        </a:sysClr>
                      </a:solidFill>
                      <a:prstDash val="solid"/>
                      <a:round/>
                      <a:headEnd type="none" w="med" len="med"/>
                      <a:tailEnd type="none" w="med" len="med"/>
                    </a:lnT>
                    <a:lnB w="381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alpha val="60000"/>
                      </a:srgbClr>
                    </a:solidFill>
                  </a:tcPr>
                </a:tc>
                <a:extLst>
                  <a:ext uri="{0D108BD9-81ED-4DB2-BD59-A6C34878D82A}">
                    <a16:rowId xmlns:a16="http://schemas.microsoft.com/office/drawing/2014/main" val="1068695337"/>
                  </a:ext>
                </a:extLst>
              </a:tr>
            </a:tbl>
          </a:graphicData>
        </a:graphic>
      </p:graphicFrame>
      <p:graphicFrame>
        <p:nvGraphicFramePr>
          <p:cNvPr id="6" name="Table 5">
            <a:extLst>
              <a:ext uri="{FF2B5EF4-FFF2-40B4-BE49-F238E27FC236}">
                <a16:creationId xmlns:a16="http://schemas.microsoft.com/office/drawing/2014/main" id="{9C41E5F7-DA8A-7494-CF68-A61B23907333}"/>
              </a:ext>
            </a:extLst>
          </p:cNvPr>
          <p:cNvGraphicFramePr>
            <a:graphicFrameLocks noGrp="1"/>
          </p:cNvGraphicFramePr>
          <p:nvPr>
            <p:extLst>
              <p:ext uri="{D42A27DB-BD31-4B8C-83A1-F6EECF244321}">
                <p14:modId xmlns:p14="http://schemas.microsoft.com/office/powerpoint/2010/main" val="2237343868"/>
              </p:ext>
            </p:extLst>
          </p:nvPr>
        </p:nvGraphicFramePr>
        <p:xfrm>
          <a:off x="1482166" y="4067373"/>
          <a:ext cx="9227668" cy="1472565"/>
        </p:xfrm>
        <a:graphic>
          <a:graphicData uri="http://schemas.openxmlformats.org/drawingml/2006/table">
            <a:tbl>
              <a:tblPr/>
              <a:tblGrid>
                <a:gridCol w="1260964">
                  <a:extLst>
                    <a:ext uri="{9D8B030D-6E8A-4147-A177-3AD203B41FA5}">
                      <a16:colId xmlns:a16="http://schemas.microsoft.com/office/drawing/2014/main" val="20000"/>
                    </a:ext>
                  </a:extLst>
                </a:gridCol>
                <a:gridCol w="7966704">
                  <a:extLst>
                    <a:ext uri="{9D8B030D-6E8A-4147-A177-3AD203B41FA5}">
                      <a16:colId xmlns:a16="http://schemas.microsoft.com/office/drawing/2014/main" val="20001"/>
                    </a:ext>
                  </a:extLst>
                </a:gridCol>
              </a:tblGrid>
              <a:tr h="216367">
                <a:tc gridSpan="2">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marL="0" marR="0" lvl="0" indent="0" algn="ctr" defTabSz="457200" rtl="0" eaLnBrk="1" fontAlgn="b" latinLnBrk="0" hangingPunct="1">
                        <a:lnSpc>
                          <a:spcPct val="100000"/>
                        </a:lnSpc>
                        <a:spcBef>
                          <a:spcPts val="0"/>
                        </a:spcBef>
                        <a:spcAft>
                          <a:spcPts val="0"/>
                        </a:spcAft>
                        <a:buClrTx/>
                        <a:buSzTx/>
                        <a:buFontTx/>
                        <a:buNone/>
                        <a:tabLst/>
                        <a:defRPr/>
                      </a:pPr>
                      <a:r>
                        <a:rPr lang="en-US" sz="2000" b="1" i="0" u="none" strike="noStrike" dirty="0">
                          <a:solidFill>
                            <a:schemeClr val="bg1"/>
                          </a:solidFill>
                          <a:effectLst/>
                          <a:latin typeface="+mn-lt"/>
                          <a:cs typeface="Times New Roman" panose="02020603050405020304" pitchFamily="18" charset="0"/>
                        </a:rPr>
                        <a:t>Project Objectives </a:t>
                      </a:r>
                    </a:p>
                  </a:txBody>
                  <a:tcPr marL="9525" marR="9525" marT="9525" marB="0" anchor="b">
                    <a:lnL w="38100" cap="flat" cmpd="sng" algn="ctr">
                      <a:solidFill>
                        <a:sysClr val="windowText" lastClr="000000"/>
                      </a:solidFill>
                      <a:prstDash val="solid"/>
                      <a:round/>
                      <a:headEnd type="none" w="med" len="med"/>
                      <a:tailEnd type="none" w="med" len="med"/>
                    </a:lnL>
                    <a:lnR w="38100" cap="flat" cmpd="sng" algn="ctr">
                      <a:solidFill>
                        <a:sysClr val="windowText" lastClr="000000"/>
                      </a:solidFill>
                      <a:prstDash val="solid"/>
                      <a:round/>
                      <a:headEnd type="none" w="med" len="med"/>
                      <a:tailEnd type="none" w="med" len="med"/>
                    </a:lnR>
                    <a:lnT w="38100" cap="flat" cmpd="sng" algn="ctr">
                      <a:solidFill>
                        <a:sysClr val="windowText" lastClr="000000"/>
                      </a:solidFill>
                      <a:prstDash val="solid"/>
                      <a:round/>
                      <a:headEnd type="none" w="med" len="med"/>
                      <a:tailEnd type="none" w="med" len="med"/>
                    </a:lnT>
                    <a:lnB w="12700" cap="flat" cmpd="sng" algn="ctr">
                      <a:solidFill>
                        <a:sysClr val="window" lastClr="FFFFFF">
                          <a:lumMod val="50000"/>
                        </a:sysClr>
                      </a:solidFill>
                      <a:prstDash val="solid"/>
                      <a:round/>
                      <a:headEnd type="none" w="med" len="med"/>
                      <a:tailEnd type="none" w="med" len="med"/>
                    </a:lnB>
                    <a:lnTlToBr w="12700" cmpd="sng">
                      <a:noFill/>
                      <a:prstDash val="solid"/>
                    </a:lnTlToBr>
                    <a:lnBlToTr w="12700" cmpd="sng">
                      <a:noFill/>
                      <a:prstDash val="solid"/>
                    </a:lnBlToTr>
                    <a:solidFill>
                      <a:srgbClr val="000000"/>
                    </a:solidFill>
                  </a:tcPr>
                </a:tc>
                <a:tc hMerge="1">
                  <a:txBody>
                    <a:bodyPr/>
                    <a:lstStyle/>
                    <a:p>
                      <a:endParaRPr lang="en-US"/>
                    </a:p>
                  </a:txBody>
                  <a:tcPr/>
                </a:tc>
                <a:extLst>
                  <a:ext uri="{0D108BD9-81ED-4DB2-BD59-A6C34878D82A}">
                    <a16:rowId xmlns:a16="http://schemas.microsoft.com/office/drawing/2014/main" val="10000"/>
                  </a:ext>
                </a:extLst>
              </a:tr>
              <a:tr h="482564">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marL="0" indent="0" algn="l" defTabSz="731520" rtl="0" eaLnBrk="1" fontAlgn="b" latinLnBrk="0" hangingPunct="1">
                        <a:buFont typeface="Arial" panose="020B0604020202020204" pitchFamily="34" charset="0"/>
                        <a:buNone/>
                      </a:pPr>
                      <a:r>
                        <a:rPr lang="en-US" sz="1600" b="1" i="0" u="none" strike="noStrike" kern="1200" dirty="0">
                          <a:solidFill>
                            <a:srgbClr val="000000"/>
                          </a:solidFill>
                          <a:effectLst/>
                          <a:latin typeface="+mn-lt"/>
                          <a:ea typeface="+mn-ea"/>
                          <a:cs typeface="Arial" panose="020B0604020202020204" pitchFamily="34" charset="0"/>
                        </a:rPr>
                        <a:t>Objective</a:t>
                      </a:r>
                      <a:r>
                        <a:rPr lang="en-US" sz="1600" b="1" i="0" u="none" strike="noStrike" kern="1200" baseline="0" dirty="0">
                          <a:solidFill>
                            <a:srgbClr val="000000"/>
                          </a:solidFill>
                          <a:effectLst/>
                          <a:latin typeface="+mn-lt"/>
                          <a:ea typeface="+mn-ea"/>
                          <a:cs typeface="Arial" panose="020B0604020202020204" pitchFamily="34" charset="0"/>
                        </a:rPr>
                        <a:t> </a:t>
                      </a:r>
                      <a:r>
                        <a:rPr lang="en-US" sz="1600" b="1" i="0" u="none" strike="noStrike" kern="1200" dirty="0">
                          <a:solidFill>
                            <a:srgbClr val="000000"/>
                          </a:solidFill>
                          <a:effectLst/>
                          <a:latin typeface="+mn-lt"/>
                          <a:ea typeface="+mn-ea"/>
                          <a:cs typeface="Arial" panose="020B0604020202020204" pitchFamily="34" charset="0"/>
                        </a:rPr>
                        <a:t>#1</a:t>
                      </a:r>
                    </a:p>
                  </a:txBody>
                  <a:tcPr anchor="ctr">
                    <a:lnL w="38100" cap="flat" cmpd="sng" algn="ctr">
                      <a:solidFill>
                        <a:sysClr val="windowText" lastClr="000000"/>
                      </a:solidFill>
                      <a:prstDash val="solid"/>
                      <a:round/>
                      <a:headEnd type="none" w="med" len="med"/>
                      <a:tailEnd type="none" w="med" len="med"/>
                    </a:lnL>
                    <a:lnR w="12700" cap="flat" cmpd="sng" algn="ctr">
                      <a:solidFill>
                        <a:sysClr val="window" lastClr="FFFFFF">
                          <a:lumMod val="50000"/>
                        </a:sysClr>
                      </a:solidFill>
                      <a:prstDash val="solid"/>
                      <a:round/>
                      <a:headEnd type="none" w="med" len="med"/>
                      <a:tailEnd type="none" w="med" len="med"/>
                    </a:lnR>
                    <a:lnT w="12700" cap="flat" cmpd="sng" algn="ctr">
                      <a:solidFill>
                        <a:sysClr val="window" lastClr="FFFFFF">
                          <a:lumMod val="50000"/>
                        </a:sysClr>
                      </a:solidFill>
                      <a:prstDash val="solid"/>
                      <a:round/>
                      <a:headEnd type="none" w="med" len="med"/>
                      <a:tailEnd type="none" w="med" len="med"/>
                    </a:lnT>
                    <a:lnB w="12700" cap="flat" cmpd="sng" algn="ctr">
                      <a:solidFill>
                        <a:sysClr val="window" lastClr="FFFFFF">
                          <a:lumMod val="50000"/>
                        </a:sysClr>
                      </a:solidFill>
                      <a:prstDash val="solid"/>
                      <a:round/>
                      <a:headEnd type="none" w="med" len="med"/>
                      <a:tailEnd type="none" w="med" len="med"/>
                    </a:lnB>
                    <a:lnTlToBr w="12700" cmpd="sng">
                      <a:noFill/>
                      <a:prstDash val="solid"/>
                    </a:lnTlToBr>
                    <a:lnBlToTr w="12700" cmpd="sng">
                      <a:noFill/>
                      <a:prstDash val="solid"/>
                    </a:lnBlToTr>
                    <a:solidFill>
                      <a:srgbClr val="92D050">
                        <a:alpha val="60000"/>
                      </a:srgbClr>
                    </a:solid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marL="0" marR="0" lvl="0" indent="0" algn="l" defTabSz="731520" rtl="0" eaLnBrk="1" fontAlgn="b" latinLnBrk="0" hangingPunct="1">
                        <a:lnSpc>
                          <a:spcPct val="100000"/>
                        </a:lnSpc>
                        <a:spcBef>
                          <a:spcPts val="0"/>
                        </a:spcBef>
                        <a:spcAft>
                          <a:spcPts val="0"/>
                        </a:spcAft>
                        <a:buClrTx/>
                        <a:buSzTx/>
                        <a:buFont typeface="Arial" panose="020B0604020202020204" pitchFamily="34" charset="0"/>
                        <a:buNone/>
                        <a:tabLst/>
                        <a:defRPr/>
                      </a:pPr>
                      <a:r>
                        <a:rPr lang="en-US" sz="1600" b="0" i="0" u="none" strike="noStrike" kern="1200" dirty="0">
                          <a:solidFill>
                            <a:srgbClr val="000000"/>
                          </a:solidFill>
                          <a:effectLst/>
                          <a:latin typeface="+mn-lt"/>
                          <a:ea typeface="+mn-ea"/>
                          <a:cs typeface="Times New Roman" panose="02020603050405020304" pitchFamily="18" charset="0"/>
                        </a:rPr>
                        <a:t>Design, build, and test MON-25/MMH (150 </a:t>
                      </a:r>
                      <a:r>
                        <a:rPr lang="en-US" sz="1600" b="0" i="0" u="none" strike="noStrike" kern="1200" dirty="0" err="1">
                          <a:solidFill>
                            <a:srgbClr val="000000"/>
                          </a:solidFill>
                          <a:effectLst/>
                          <a:latin typeface="+mn-lt"/>
                          <a:ea typeface="+mn-ea"/>
                          <a:cs typeface="Times New Roman" panose="02020603050405020304" pitchFamily="18" charset="0"/>
                        </a:rPr>
                        <a:t>lbf</a:t>
                      </a:r>
                      <a:r>
                        <a:rPr lang="en-US" sz="1600" b="0" i="0" u="none" strike="noStrike" kern="1200" dirty="0">
                          <a:solidFill>
                            <a:srgbClr val="000000"/>
                          </a:solidFill>
                          <a:effectLst/>
                          <a:latin typeface="+mn-lt"/>
                          <a:ea typeface="+mn-ea"/>
                          <a:cs typeface="Times New Roman" panose="02020603050405020304" pitchFamily="18" charset="0"/>
                        </a:rPr>
                        <a:t>-class) axial thrusters suitable for lunar or in-space propulsion applications.</a:t>
                      </a:r>
                    </a:p>
                  </a:txBody>
                  <a:tcPr anchor="ctr">
                    <a:lnL w="12700" cap="flat" cmpd="sng" algn="ctr">
                      <a:solidFill>
                        <a:sysClr val="window" lastClr="FFFFFF">
                          <a:lumMod val="50000"/>
                        </a:sysClr>
                      </a:solidFill>
                      <a:prstDash val="solid"/>
                      <a:round/>
                      <a:headEnd type="none" w="med" len="med"/>
                      <a:tailEnd type="none" w="med" len="med"/>
                    </a:lnL>
                    <a:lnR w="38100" cap="flat" cmpd="sng" algn="ctr">
                      <a:solidFill>
                        <a:sysClr val="windowText" lastClr="000000"/>
                      </a:solidFill>
                      <a:prstDash val="solid"/>
                      <a:round/>
                      <a:headEnd type="none" w="med" len="med"/>
                      <a:tailEnd type="none" w="med" len="med"/>
                    </a:lnR>
                    <a:lnT w="12700" cap="flat" cmpd="sng" algn="ctr">
                      <a:solidFill>
                        <a:sysClr val="window" lastClr="FFFFFF">
                          <a:lumMod val="50000"/>
                        </a:sysClr>
                      </a:solidFill>
                      <a:prstDash val="solid"/>
                      <a:round/>
                      <a:headEnd type="none" w="med" len="med"/>
                      <a:tailEnd type="none" w="med" len="med"/>
                    </a:lnT>
                    <a:lnB w="12700" cap="flat" cmpd="sng" algn="ctr">
                      <a:solidFill>
                        <a:sysClr val="window" lastClr="FFFFFF">
                          <a:lumMod val="50000"/>
                        </a:sysClr>
                      </a:solidFill>
                      <a:prstDash val="solid"/>
                      <a:round/>
                      <a:headEnd type="none" w="med" len="med"/>
                      <a:tailEnd type="none" w="med" len="med"/>
                    </a:lnB>
                    <a:lnTlToBr w="12700" cmpd="sng">
                      <a:noFill/>
                      <a:prstDash val="solid"/>
                    </a:lnTlToBr>
                    <a:lnBlToTr w="12700" cmpd="sng">
                      <a:noFill/>
                      <a:prstDash val="solid"/>
                    </a:lnBlToTr>
                    <a:solidFill>
                      <a:srgbClr val="92D050">
                        <a:alpha val="60000"/>
                      </a:srgbClr>
                    </a:solidFill>
                  </a:tcPr>
                </a:tc>
                <a:extLst>
                  <a:ext uri="{0D108BD9-81ED-4DB2-BD59-A6C34878D82A}">
                    <a16:rowId xmlns:a16="http://schemas.microsoft.com/office/drawing/2014/main" val="10002"/>
                  </a:ext>
                </a:extLst>
              </a:tr>
              <a:tr h="482564">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marL="0" indent="0" algn="l" defTabSz="731520" rtl="0" eaLnBrk="1" fontAlgn="b" latinLnBrk="0" hangingPunct="1">
                        <a:buFont typeface="Arial" panose="020B0604020202020204" pitchFamily="34" charset="0"/>
                        <a:buNone/>
                      </a:pPr>
                      <a:r>
                        <a:rPr lang="en-US" sz="1600" b="1" i="0" u="none" strike="noStrike" kern="1200" dirty="0">
                          <a:solidFill>
                            <a:srgbClr val="000000"/>
                          </a:solidFill>
                          <a:effectLst/>
                          <a:latin typeface="+mn-lt"/>
                          <a:ea typeface="+mn-ea"/>
                          <a:cs typeface="Arial" panose="020B0604020202020204" pitchFamily="34" charset="0"/>
                        </a:rPr>
                        <a:t>Objective #2</a:t>
                      </a:r>
                    </a:p>
                  </a:txBody>
                  <a:tcPr anchor="ctr">
                    <a:lnL w="38100" cap="flat" cmpd="sng" algn="ctr">
                      <a:solidFill>
                        <a:sysClr val="windowText" lastClr="000000"/>
                      </a:solidFill>
                      <a:prstDash val="solid"/>
                      <a:round/>
                      <a:headEnd type="none" w="med" len="med"/>
                      <a:tailEnd type="none" w="med" len="med"/>
                    </a:lnL>
                    <a:lnR w="12700" cap="flat" cmpd="sng" algn="ctr">
                      <a:solidFill>
                        <a:sysClr val="window" lastClr="FFFFFF">
                          <a:lumMod val="50000"/>
                        </a:sysClr>
                      </a:solidFill>
                      <a:prstDash val="solid"/>
                      <a:round/>
                      <a:headEnd type="none" w="med" len="med"/>
                      <a:tailEnd type="none" w="med" len="med"/>
                    </a:lnR>
                    <a:lnT w="12700" cap="flat" cmpd="sng" algn="ctr">
                      <a:solidFill>
                        <a:sysClr val="window" lastClr="FFFFFF">
                          <a:lumMod val="50000"/>
                        </a:sysClr>
                      </a:solidFill>
                      <a:prstDash val="solid"/>
                      <a:round/>
                      <a:headEnd type="none" w="med" len="med"/>
                      <a:tailEnd type="none" w="med" len="med"/>
                    </a:lnT>
                    <a:lnB w="381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alpha val="60000"/>
                      </a:srgbClr>
                    </a:solidFill>
                  </a:tcPr>
                </a:tc>
                <a:tc>
                  <a:txBody>
                    <a:bodyPr/>
                    <a:lstStyle>
                      <a:lvl1pPr marL="0" algn="l" defTabSz="457200" rtl="0" eaLnBrk="1" latinLnBrk="0" hangingPunct="1">
                        <a:defRPr sz="1800" kern="1200">
                          <a:solidFill>
                            <a:schemeClr val="tx1"/>
                          </a:solidFill>
                          <a:latin typeface="Calibri" panose="020F0502020204030204"/>
                        </a:defRPr>
                      </a:lvl1pPr>
                      <a:lvl2pPr marL="457200" algn="l" defTabSz="457200" rtl="0" eaLnBrk="1" latinLnBrk="0" hangingPunct="1">
                        <a:defRPr sz="1800" kern="1200">
                          <a:solidFill>
                            <a:schemeClr val="tx1"/>
                          </a:solidFill>
                          <a:latin typeface="Calibri" panose="020F0502020204030204"/>
                        </a:defRPr>
                      </a:lvl2pPr>
                      <a:lvl3pPr marL="914400" algn="l" defTabSz="457200" rtl="0" eaLnBrk="1" latinLnBrk="0" hangingPunct="1">
                        <a:defRPr sz="1800" kern="1200">
                          <a:solidFill>
                            <a:schemeClr val="tx1"/>
                          </a:solidFill>
                          <a:latin typeface="Calibri" panose="020F0502020204030204"/>
                        </a:defRPr>
                      </a:lvl3pPr>
                      <a:lvl4pPr marL="1371600" algn="l" defTabSz="457200" rtl="0" eaLnBrk="1" latinLnBrk="0" hangingPunct="1">
                        <a:defRPr sz="1800" kern="1200">
                          <a:solidFill>
                            <a:schemeClr val="tx1"/>
                          </a:solidFill>
                          <a:latin typeface="Calibri" panose="020F0502020204030204"/>
                        </a:defRPr>
                      </a:lvl4pPr>
                      <a:lvl5pPr marL="1828800" algn="l" defTabSz="457200" rtl="0" eaLnBrk="1" latinLnBrk="0" hangingPunct="1">
                        <a:defRPr sz="1800" kern="1200">
                          <a:solidFill>
                            <a:schemeClr val="tx1"/>
                          </a:solidFill>
                          <a:latin typeface="Calibri" panose="020F0502020204030204"/>
                        </a:defRPr>
                      </a:lvl5pPr>
                      <a:lvl6pPr marL="2286000" algn="l" defTabSz="457200" rtl="0" eaLnBrk="1" latinLnBrk="0" hangingPunct="1">
                        <a:defRPr sz="1800" kern="1200">
                          <a:solidFill>
                            <a:schemeClr val="tx1"/>
                          </a:solidFill>
                          <a:latin typeface="Calibri" panose="020F0502020204030204"/>
                        </a:defRPr>
                      </a:lvl6pPr>
                      <a:lvl7pPr marL="2743200" algn="l" defTabSz="457200" rtl="0" eaLnBrk="1" latinLnBrk="0" hangingPunct="1">
                        <a:defRPr sz="1800" kern="1200">
                          <a:solidFill>
                            <a:schemeClr val="tx1"/>
                          </a:solidFill>
                          <a:latin typeface="Calibri" panose="020F0502020204030204"/>
                        </a:defRPr>
                      </a:lvl7pPr>
                      <a:lvl8pPr marL="3200400" algn="l" defTabSz="457200" rtl="0" eaLnBrk="1" latinLnBrk="0" hangingPunct="1">
                        <a:defRPr sz="1800" kern="1200">
                          <a:solidFill>
                            <a:schemeClr val="tx1"/>
                          </a:solidFill>
                          <a:latin typeface="Calibri" panose="020F0502020204030204"/>
                        </a:defRPr>
                      </a:lvl8pPr>
                      <a:lvl9pPr marL="3657600" algn="l" defTabSz="457200" rtl="0" eaLnBrk="1" latinLnBrk="0" hangingPunct="1">
                        <a:defRPr sz="1800" kern="1200">
                          <a:solidFill>
                            <a:schemeClr val="tx1"/>
                          </a:solidFill>
                          <a:latin typeface="Calibri" panose="020F0502020204030204"/>
                        </a:defRPr>
                      </a:lvl9pPr>
                    </a:lstStyle>
                    <a:p>
                      <a:pPr marL="0" marR="0" lvl="0" indent="0" algn="l" defTabSz="731520" rtl="0" eaLnBrk="1" fontAlgn="b" latinLnBrk="0" hangingPunct="1">
                        <a:lnSpc>
                          <a:spcPct val="100000"/>
                        </a:lnSpc>
                        <a:spcBef>
                          <a:spcPts val="0"/>
                        </a:spcBef>
                        <a:spcAft>
                          <a:spcPts val="0"/>
                        </a:spcAft>
                        <a:buClrTx/>
                        <a:buSzTx/>
                        <a:buFont typeface="Arial" panose="020B0604020202020204" pitchFamily="34" charset="0"/>
                        <a:buNone/>
                        <a:tabLst/>
                        <a:defRPr/>
                      </a:pPr>
                      <a:r>
                        <a:rPr lang="en-US" sz="1600" kern="1200" dirty="0">
                          <a:solidFill>
                            <a:schemeClr val="bg1"/>
                          </a:solidFill>
                          <a:effectLst/>
                          <a:latin typeface="+mn-lt"/>
                          <a:ea typeface="+mn-ea"/>
                          <a:cs typeface="Times New Roman" panose="02020603050405020304" pitchFamily="18" charset="0"/>
                        </a:rPr>
                        <a:t>Design, build, and test MON-25/MMH (10 </a:t>
                      </a:r>
                      <a:r>
                        <a:rPr lang="en-US" sz="1600" kern="1200" dirty="0" err="1">
                          <a:solidFill>
                            <a:schemeClr val="bg1"/>
                          </a:solidFill>
                          <a:effectLst/>
                          <a:latin typeface="+mn-lt"/>
                          <a:ea typeface="+mn-ea"/>
                          <a:cs typeface="Times New Roman" panose="02020603050405020304" pitchFamily="18" charset="0"/>
                        </a:rPr>
                        <a:t>lbf</a:t>
                      </a:r>
                      <a:r>
                        <a:rPr lang="en-US" sz="1600" kern="1200" dirty="0">
                          <a:solidFill>
                            <a:schemeClr val="bg1"/>
                          </a:solidFill>
                          <a:effectLst/>
                          <a:latin typeface="+mn-lt"/>
                          <a:ea typeface="+mn-ea"/>
                          <a:cs typeface="Times New Roman" panose="02020603050405020304" pitchFamily="18" charset="0"/>
                        </a:rPr>
                        <a:t>-class) Attitude Control System (ACS) thrusters suitable for spacecraft attitude control.</a:t>
                      </a:r>
                    </a:p>
                  </a:txBody>
                  <a:tcPr anchor="ctr">
                    <a:lnL w="12700" cap="flat" cmpd="sng" algn="ctr">
                      <a:solidFill>
                        <a:sysClr val="window" lastClr="FFFFFF">
                          <a:lumMod val="50000"/>
                        </a:sysClr>
                      </a:solidFill>
                      <a:prstDash val="solid"/>
                      <a:round/>
                      <a:headEnd type="none" w="med" len="med"/>
                      <a:tailEnd type="none" w="med" len="med"/>
                    </a:lnL>
                    <a:lnR w="38100" cap="flat" cmpd="sng" algn="ctr">
                      <a:solidFill>
                        <a:sysClr val="windowText" lastClr="000000"/>
                      </a:solidFill>
                      <a:prstDash val="solid"/>
                      <a:round/>
                      <a:headEnd type="none" w="med" len="med"/>
                      <a:tailEnd type="none" w="med" len="med"/>
                    </a:lnR>
                    <a:lnT w="12700" cap="flat" cmpd="sng" algn="ctr">
                      <a:solidFill>
                        <a:sysClr val="window" lastClr="FFFFFF">
                          <a:lumMod val="50000"/>
                        </a:sysClr>
                      </a:solidFill>
                      <a:prstDash val="solid"/>
                      <a:round/>
                      <a:headEnd type="none" w="med" len="med"/>
                      <a:tailEnd type="none" w="med" len="med"/>
                    </a:lnT>
                    <a:lnB w="381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alpha val="60000"/>
                      </a:srgbClr>
                    </a:solidFill>
                  </a:tcPr>
                </a:tc>
                <a:extLst>
                  <a:ext uri="{0D108BD9-81ED-4DB2-BD59-A6C34878D82A}">
                    <a16:rowId xmlns:a16="http://schemas.microsoft.com/office/drawing/2014/main" val="10003"/>
                  </a:ext>
                </a:extLst>
              </a:tr>
            </a:tbl>
          </a:graphicData>
        </a:graphic>
      </p:graphicFrame>
      <p:sp>
        <p:nvSpPr>
          <p:cNvPr id="7" name="TextBox 6">
            <a:extLst>
              <a:ext uri="{FF2B5EF4-FFF2-40B4-BE49-F238E27FC236}">
                <a16:creationId xmlns:a16="http://schemas.microsoft.com/office/drawing/2014/main" id="{FF5CD94D-A33C-457F-683B-15610104E1BB}"/>
              </a:ext>
            </a:extLst>
          </p:cNvPr>
          <p:cNvSpPr txBox="1"/>
          <p:nvPr/>
        </p:nvSpPr>
        <p:spPr>
          <a:xfrm>
            <a:off x="1317171" y="212270"/>
            <a:ext cx="9965872" cy="830997"/>
          </a:xfrm>
          <a:prstGeom prst="rect">
            <a:avLst/>
          </a:prstGeom>
          <a:noFill/>
        </p:spPr>
        <p:txBody>
          <a:bodyPr wrap="square" rtlCol="0">
            <a:spAutoFit/>
          </a:bodyPr>
          <a:lstStyle/>
          <a:p>
            <a:r>
              <a:rPr lang="en-US" sz="2400" dirty="0"/>
              <a:t>TALOS accomplished the goals and objectives for the ACS thrusters. </a:t>
            </a:r>
          </a:p>
          <a:p>
            <a:r>
              <a:rPr lang="en-US" sz="2400" dirty="0"/>
              <a:t>*Axial thrusters met goals 2 and 3 and its objective. </a:t>
            </a:r>
          </a:p>
        </p:txBody>
      </p:sp>
    </p:spTree>
    <p:extLst>
      <p:ext uri="{BB962C8B-B14F-4D97-AF65-F5344CB8AC3E}">
        <p14:creationId xmlns:p14="http://schemas.microsoft.com/office/powerpoint/2010/main" val="1496343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F733753-4AEB-6DF4-D678-6E6696BE15E3}"/>
              </a:ext>
            </a:extLst>
          </p:cNvPr>
          <p:cNvGraphicFramePr>
            <a:graphicFrameLocks noGrp="1"/>
          </p:cNvGraphicFramePr>
          <p:nvPr>
            <p:extLst>
              <p:ext uri="{D42A27DB-BD31-4B8C-83A1-F6EECF244321}">
                <p14:modId xmlns:p14="http://schemas.microsoft.com/office/powerpoint/2010/main" val="1349640899"/>
              </p:ext>
            </p:extLst>
          </p:nvPr>
        </p:nvGraphicFramePr>
        <p:xfrm>
          <a:off x="838200" y="1825625"/>
          <a:ext cx="4256314" cy="2256655"/>
        </p:xfrm>
        <a:graphic>
          <a:graphicData uri="http://schemas.openxmlformats.org/drawingml/2006/table">
            <a:tbl>
              <a:tblPr firstRow="1" bandRow="1"/>
              <a:tblGrid>
                <a:gridCol w="4256314">
                  <a:extLst>
                    <a:ext uri="{9D8B030D-6E8A-4147-A177-3AD203B41FA5}">
                      <a16:colId xmlns:a16="http://schemas.microsoft.com/office/drawing/2014/main" val="2558188997"/>
                    </a:ext>
                  </a:extLst>
                </a:gridCol>
              </a:tblGrid>
              <a:tr h="321377">
                <a:tc>
                  <a:txBody>
                    <a:bodyPr/>
                    <a:lstStyle/>
                    <a:p>
                      <a:pPr algn="ctr"/>
                      <a:r>
                        <a:rPr lang="en-US" sz="1550" b="1" dirty="0">
                          <a:solidFill>
                            <a:schemeClr val="bg1"/>
                          </a:solidFill>
                          <a:latin typeface="Calibri" panose="020F0502020204030204" pitchFamily="34" charset="0"/>
                          <a:cs typeface="Calibri" panose="020F0502020204030204" pitchFamily="34" charset="0"/>
                        </a:rPr>
                        <a:t>Parameter</a:t>
                      </a:r>
                    </a:p>
                  </a:txBody>
                  <a:tcPr marL="9144" marR="9144"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00B0F0"/>
                    </a:solidFill>
                  </a:tcPr>
                </a:tc>
                <a:extLst>
                  <a:ext uri="{0D108BD9-81ED-4DB2-BD59-A6C34878D82A}">
                    <a16:rowId xmlns:a16="http://schemas.microsoft.com/office/drawing/2014/main" val="2092632257"/>
                  </a:ext>
                </a:extLst>
              </a:tr>
              <a:tr h="385799">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r>
                        <a:rPr lang="en-US" sz="1600" b="1" dirty="0">
                          <a:solidFill>
                            <a:schemeClr val="bg1"/>
                          </a:solidFill>
                          <a:latin typeface="Calibri" panose="020F0502020204030204" pitchFamily="34" charset="0"/>
                          <a:cs typeface="Calibri" panose="020F0502020204030204" pitchFamily="34" charset="0"/>
                        </a:rPr>
                        <a:t>Axial Propellant Operating Temperature</a:t>
                      </a:r>
                      <a:endParaRPr lang="en-US" sz="1600" b="0" baseline="30000" dirty="0">
                        <a:solidFill>
                          <a:schemeClr val="bg1"/>
                        </a:solidFill>
                        <a:latin typeface="Calibri" panose="020F0502020204030204" pitchFamily="34" charset="0"/>
                        <a:cs typeface="Calibri" panose="020F0502020204030204" pitchFamily="34" charset="0"/>
                      </a:endParaRP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gradFill flip="none" rotWithShape="1">
                      <a:gsLst>
                        <a:gs pos="16000">
                          <a:srgbClr val="92D050"/>
                        </a:gs>
                        <a:gs pos="100000">
                          <a:srgbClr val="FFFF00"/>
                        </a:gs>
                      </a:gsLst>
                      <a:lin ang="5400000" scaled="1"/>
                      <a:tileRect/>
                    </a:gradFill>
                  </a:tcPr>
                </a:tc>
                <a:extLst>
                  <a:ext uri="{0D108BD9-81ED-4DB2-BD59-A6C34878D82A}">
                    <a16:rowId xmlns:a16="http://schemas.microsoft.com/office/drawing/2014/main" val="856375046"/>
                  </a:ext>
                </a:extLst>
              </a:tr>
              <a:tr h="385799">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r>
                        <a:rPr lang="en-US" sz="1600" b="1" dirty="0">
                          <a:solidFill>
                            <a:schemeClr val="bg1"/>
                          </a:solidFill>
                          <a:latin typeface="Calibri" panose="020F0502020204030204" pitchFamily="34" charset="0"/>
                          <a:cs typeface="Calibri" panose="020F0502020204030204" pitchFamily="34" charset="0"/>
                        </a:rPr>
                        <a:t>Axial Minimum Impulse Bit</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extLst>
                  <a:ext uri="{0D108BD9-81ED-4DB2-BD59-A6C34878D82A}">
                    <a16:rowId xmlns:a16="http://schemas.microsoft.com/office/drawing/2014/main" val="3300007055"/>
                  </a:ext>
                </a:extLst>
              </a:tr>
              <a:tr h="385799">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baseline="0" dirty="0">
                          <a:solidFill>
                            <a:schemeClr val="bg1"/>
                          </a:solidFill>
                          <a:latin typeface="Calibri" panose="020F0502020204030204" pitchFamily="34" charset="0"/>
                          <a:cs typeface="Calibri" panose="020F0502020204030204" pitchFamily="34" charset="0"/>
                        </a:rPr>
                        <a:t>Axial Thrust to Weight</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extLst>
                  <a:ext uri="{0D108BD9-81ED-4DB2-BD59-A6C34878D82A}">
                    <a16:rowId xmlns:a16="http://schemas.microsoft.com/office/drawing/2014/main" val="661440134"/>
                  </a:ext>
                </a:extLst>
              </a:tr>
              <a:tr h="38579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baseline="0" dirty="0">
                          <a:solidFill>
                            <a:schemeClr val="bg1"/>
                          </a:solidFill>
                          <a:latin typeface="Calibri" panose="020F0502020204030204" pitchFamily="34" charset="0"/>
                          <a:cs typeface="Calibri" panose="020F0502020204030204" pitchFamily="34" charset="0"/>
                        </a:rPr>
                        <a:t>ACS Thrust to Weight</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extLst>
                  <a:ext uri="{0D108BD9-81ED-4DB2-BD59-A6C34878D82A}">
                    <a16:rowId xmlns:a16="http://schemas.microsoft.com/office/drawing/2014/main" val="3808088208"/>
                  </a:ext>
                </a:extLst>
              </a:tr>
              <a:tr h="38579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baseline="0" dirty="0">
                          <a:solidFill>
                            <a:schemeClr val="bg1"/>
                          </a:solidFill>
                          <a:latin typeface="Calibri" panose="020F0502020204030204" pitchFamily="34" charset="0"/>
                          <a:cs typeface="Calibri" panose="020F0502020204030204" pitchFamily="34" charset="0"/>
                        </a:rPr>
                        <a:t>ACS Propellant Operating Temperature</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extLst>
                  <a:ext uri="{0D108BD9-81ED-4DB2-BD59-A6C34878D82A}">
                    <a16:rowId xmlns:a16="http://schemas.microsoft.com/office/drawing/2014/main" val="1823114396"/>
                  </a:ext>
                </a:extLst>
              </a:tr>
            </a:tbl>
          </a:graphicData>
        </a:graphic>
      </p:graphicFrame>
      <p:graphicFrame>
        <p:nvGraphicFramePr>
          <p:cNvPr id="3" name="Table 2">
            <a:extLst>
              <a:ext uri="{FF2B5EF4-FFF2-40B4-BE49-F238E27FC236}">
                <a16:creationId xmlns:a16="http://schemas.microsoft.com/office/drawing/2014/main" id="{B34C38D9-15F8-2A23-E070-E3E502FDFEF6}"/>
              </a:ext>
            </a:extLst>
          </p:cNvPr>
          <p:cNvGraphicFramePr>
            <a:graphicFrameLocks noGrp="1"/>
          </p:cNvGraphicFramePr>
          <p:nvPr>
            <p:extLst>
              <p:ext uri="{D42A27DB-BD31-4B8C-83A1-F6EECF244321}">
                <p14:modId xmlns:p14="http://schemas.microsoft.com/office/powerpoint/2010/main" val="1755651765"/>
              </p:ext>
            </p:extLst>
          </p:nvPr>
        </p:nvGraphicFramePr>
        <p:xfrm>
          <a:off x="5092698" y="1822813"/>
          <a:ext cx="5700486" cy="2256655"/>
        </p:xfrm>
        <a:graphic>
          <a:graphicData uri="http://schemas.openxmlformats.org/drawingml/2006/table">
            <a:tbl>
              <a:tblPr firstRow="1" bandRow="1"/>
              <a:tblGrid>
                <a:gridCol w="2976697">
                  <a:extLst>
                    <a:ext uri="{9D8B030D-6E8A-4147-A177-3AD203B41FA5}">
                      <a16:colId xmlns:a16="http://schemas.microsoft.com/office/drawing/2014/main" val="3778144196"/>
                    </a:ext>
                  </a:extLst>
                </a:gridCol>
                <a:gridCol w="2723789">
                  <a:extLst>
                    <a:ext uri="{9D8B030D-6E8A-4147-A177-3AD203B41FA5}">
                      <a16:colId xmlns:a16="http://schemas.microsoft.com/office/drawing/2014/main" val="4114248446"/>
                    </a:ext>
                  </a:extLst>
                </a:gridCol>
              </a:tblGrid>
              <a:tr h="321377">
                <a:tc>
                  <a:txBody>
                    <a:bodyPr/>
                    <a:lstStyle/>
                    <a:p>
                      <a:pPr algn="ctr"/>
                      <a:r>
                        <a:rPr lang="en-US" sz="1550" b="1" kern="1200" baseline="0" dirty="0">
                          <a:solidFill>
                            <a:schemeClr val="bg1"/>
                          </a:solidFill>
                          <a:latin typeface="Calibri" panose="020F0502020204030204" pitchFamily="34" charset="0"/>
                          <a:ea typeface="+mn-ea"/>
                          <a:cs typeface="Calibri" panose="020F0502020204030204" pitchFamily="34" charset="0"/>
                        </a:rPr>
                        <a:t>Verified By:</a:t>
                      </a:r>
                      <a:endParaRPr lang="en-US" sz="1550" b="1" kern="1200" dirty="0">
                        <a:solidFill>
                          <a:schemeClr val="bg1"/>
                        </a:solidFill>
                        <a:latin typeface="Calibri" panose="020F0502020204030204" pitchFamily="34" charset="0"/>
                        <a:ea typeface="+mn-ea"/>
                        <a:cs typeface="Calibri" panose="020F0502020204030204" pitchFamily="34" charset="0"/>
                      </a:endParaRPr>
                    </a:p>
                  </a:txBody>
                  <a:tcPr marL="9144" marR="9144" anchor="b">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pPr algn="ctr"/>
                      <a:r>
                        <a:rPr lang="en-US" sz="1550" b="1" kern="1200" dirty="0">
                          <a:solidFill>
                            <a:schemeClr val="bg1"/>
                          </a:solidFill>
                          <a:latin typeface="Calibri" panose="020F0502020204030204" pitchFamily="34" charset="0"/>
                          <a:ea typeface="+mn-ea"/>
                          <a:cs typeface="Calibri" panose="020F0502020204030204" pitchFamily="34" charset="0"/>
                        </a:rPr>
                        <a:t>Current State</a:t>
                      </a:r>
                    </a:p>
                  </a:txBody>
                  <a:tcPr marL="9144" marR="9144" anchor="b">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00B0F0"/>
                    </a:solidFill>
                  </a:tcPr>
                </a:tc>
                <a:extLst>
                  <a:ext uri="{0D108BD9-81ED-4DB2-BD59-A6C34878D82A}">
                    <a16:rowId xmlns:a16="http://schemas.microsoft.com/office/drawing/2014/main" val="1153218696"/>
                  </a:ext>
                </a:extLst>
              </a:tr>
              <a:tr h="385799">
                <a:tc>
                  <a:txBody>
                    <a:bodyPr/>
                    <a:lstStyle/>
                    <a:p>
                      <a:pPr algn="ctr"/>
                      <a:r>
                        <a:rPr lang="en-US" sz="1600" dirty="0">
                          <a:solidFill>
                            <a:schemeClr val="bg1"/>
                          </a:solidFill>
                          <a:latin typeface="Calibri" panose="020F0502020204030204" pitchFamily="34" charset="0"/>
                          <a:cs typeface="Calibri" panose="020F0502020204030204" pitchFamily="34" charset="0"/>
                        </a:rPr>
                        <a:t>Analysis supported by test</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gradFill flip="none" rotWithShape="1">
                      <a:gsLst>
                        <a:gs pos="16000">
                          <a:srgbClr val="92D050"/>
                        </a:gs>
                        <a:gs pos="100000">
                          <a:srgbClr val="FFFF00"/>
                        </a:gs>
                      </a:gsLst>
                      <a:lin ang="5400000" scaled="1"/>
                      <a:tileRect/>
                    </a:gradFill>
                  </a:tcPr>
                </a:tc>
                <a:tc>
                  <a:txBody>
                    <a:bodyPr/>
                    <a:lstStyle/>
                    <a:p>
                      <a:pPr algn="ctr"/>
                      <a:r>
                        <a:rPr lang="en-US" sz="1600" dirty="0">
                          <a:solidFill>
                            <a:schemeClr val="bg1"/>
                          </a:solidFill>
                          <a:latin typeface="Calibri" panose="020F0502020204030204" pitchFamily="34" charset="0"/>
                          <a:cs typeface="Calibri" panose="020F0502020204030204" pitchFamily="34" charset="0"/>
                        </a:rPr>
                        <a:t>Complete</a:t>
                      </a:r>
                      <a:r>
                        <a:rPr lang="en-US" sz="1600" b="1" dirty="0">
                          <a:solidFill>
                            <a:schemeClr val="bg1"/>
                          </a:solidFill>
                          <a:latin typeface="Calibri" panose="020F0502020204030204" pitchFamily="34" charset="0"/>
                          <a:cs typeface="Calibri" panose="020F0502020204030204" pitchFamily="34" charset="0"/>
                        </a:rPr>
                        <a:t>*</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gradFill flip="none" rotWithShape="1">
                      <a:gsLst>
                        <a:gs pos="16000">
                          <a:srgbClr val="92D050"/>
                        </a:gs>
                        <a:gs pos="100000">
                          <a:srgbClr val="FFFF00"/>
                        </a:gs>
                      </a:gsLst>
                      <a:lin ang="5400000" scaled="1"/>
                      <a:tileRect/>
                    </a:gradFill>
                  </a:tcPr>
                </a:tc>
                <a:extLst>
                  <a:ext uri="{0D108BD9-81ED-4DB2-BD59-A6C34878D82A}">
                    <a16:rowId xmlns:a16="http://schemas.microsoft.com/office/drawing/2014/main" val="2546866768"/>
                  </a:ext>
                </a:extLst>
              </a:tr>
              <a:tr h="385799">
                <a:tc>
                  <a:txBody>
                    <a:bodyPr/>
                    <a:lstStyle/>
                    <a:p>
                      <a:pPr algn="ctr"/>
                      <a:r>
                        <a:rPr lang="en-US" sz="1600" dirty="0">
                          <a:solidFill>
                            <a:schemeClr val="bg1"/>
                          </a:solidFill>
                          <a:latin typeface="Calibri" panose="020F0502020204030204" pitchFamily="34" charset="0"/>
                          <a:cs typeface="Calibri" panose="020F0502020204030204" pitchFamily="34" charset="0"/>
                        </a:rPr>
                        <a:t>Analysis supported by test</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p>
                      <a:pPr algn="ctr"/>
                      <a:r>
                        <a:rPr lang="en-US" sz="1600" baseline="0" dirty="0">
                          <a:solidFill>
                            <a:schemeClr val="bg1"/>
                          </a:solidFill>
                          <a:latin typeface="Calibri" panose="020F0502020204030204" pitchFamily="34" charset="0"/>
                          <a:cs typeface="Calibri" panose="020F0502020204030204" pitchFamily="34" charset="0"/>
                        </a:rPr>
                        <a:t>Complete</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extLst>
                  <a:ext uri="{0D108BD9-81ED-4DB2-BD59-A6C34878D82A}">
                    <a16:rowId xmlns:a16="http://schemas.microsoft.com/office/drawing/2014/main" val="4174153989"/>
                  </a:ext>
                </a:extLst>
              </a:tr>
              <a:tr h="385799">
                <a:tc>
                  <a:txBody>
                    <a:bodyPr/>
                    <a:lstStyle/>
                    <a:p>
                      <a:pPr algn="ctr"/>
                      <a:r>
                        <a:rPr lang="en-US" sz="1600" dirty="0">
                          <a:solidFill>
                            <a:schemeClr val="bg1"/>
                          </a:solidFill>
                          <a:latin typeface="Calibri" panose="020F0502020204030204" pitchFamily="34" charset="0"/>
                          <a:cs typeface="Calibri" panose="020F0502020204030204" pitchFamily="34" charset="0"/>
                        </a:rPr>
                        <a:t>Analysis supported by test</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p>
                      <a:pPr algn="ctr"/>
                      <a:r>
                        <a:rPr lang="en-US" sz="1600" dirty="0">
                          <a:solidFill>
                            <a:schemeClr val="bg1"/>
                          </a:solidFill>
                          <a:latin typeface="Calibri" panose="020F0502020204030204" pitchFamily="34" charset="0"/>
                          <a:cs typeface="Calibri" panose="020F0502020204030204" pitchFamily="34" charset="0"/>
                        </a:rPr>
                        <a:t>Complete</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extLst>
                  <a:ext uri="{0D108BD9-81ED-4DB2-BD59-A6C34878D82A}">
                    <a16:rowId xmlns:a16="http://schemas.microsoft.com/office/drawing/2014/main" val="2245004490"/>
                  </a:ext>
                </a:extLst>
              </a:tr>
              <a:tr h="385799">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dirty="0">
                          <a:solidFill>
                            <a:schemeClr val="bg1"/>
                          </a:solidFill>
                          <a:latin typeface="Calibri" panose="020F0502020204030204" pitchFamily="34" charset="0"/>
                          <a:cs typeface="Calibri" panose="020F0502020204030204" pitchFamily="34" charset="0"/>
                        </a:rPr>
                        <a:t>Analysis supported by test</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p>
                      <a:pPr algn="ctr"/>
                      <a:r>
                        <a:rPr lang="en-US" sz="1600" dirty="0">
                          <a:solidFill>
                            <a:schemeClr val="bg1"/>
                          </a:solidFill>
                          <a:latin typeface="Calibri" panose="020F0502020204030204" pitchFamily="34" charset="0"/>
                          <a:cs typeface="Calibri" panose="020F0502020204030204" pitchFamily="34" charset="0"/>
                        </a:rPr>
                        <a:t>Complete</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extLst>
                  <a:ext uri="{0D108BD9-81ED-4DB2-BD59-A6C34878D82A}">
                    <a16:rowId xmlns:a16="http://schemas.microsoft.com/office/drawing/2014/main" val="2257611209"/>
                  </a:ext>
                </a:extLst>
              </a:tr>
              <a:tr h="385799">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dirty="0">
                          <a:solidFill>
                            <a:schemeClr val="bg1"/>
                          </a:solidFill>
                          <a:latin typeface="Calibri" panose="020F0502020204030204" pitchFamily="34" charset="0"/>
                          <a:cs typeface="Calibri" panose="020F0502020204030204" pitchFamily="34" charset="0"/>
                        </a:rPr>
                        <a:t>Analysis supported by test</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p>
                      <a:pPr algn="ctr"/>
                      <a:r>
                        <a:rPr lang="en-US" sz="1600" dirty="0">
                          <a:solidFill>
                            <a:schemeClr val="bg1"/>
                          </a:solidFill>
                          <a:latin typeface="Calibri" panose="020F0502020204030204" pitchFamily="34" charset="0"/>
                          <a:cs typeface="Calibri" panose="020F0502020204030204" pitchFamily="34" charset="0"/>
                        </a:rPr>
                        <a:t>Complete</a:t>
                      </a:r>
                    </a:p>
                  </a:txBody>
                  <a:tcPr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extLst>
                  <a:ext uri="{0D108BD9-81ED-4DB2-BD59-A6C34878D82A}">
                    <a16:rowId xmlns:a16="http://schemas.microsoft.com/office/drawing/2014/main" val="1317539148"/>
                  </a:ext>
                </a:extLst>
              </a:tr>
            </a:tbl>
          </a:graphicData>
        </a:graphic>
      </p:graphicFrame>
      <p:sp>
        <p:nvSpPr>
          <p:cNvPr id="4" name="TextBox 3">
            <a:extLst>
              <a:ext uri="{FF2B5EF4-FFF2-40B4-BE49-F238E27FC236}">
                <a16:creationId xmlns:a16="http://schemas.microsoft.com/office/drawing/2014/main" id="{C3C9FB12-7C74-32B8-0A67-F62C63D2DC32}"/>
              </a:ext>
            </a:extLst>
          </p:cNvPr>
          <p:cNvSpPr txBox="1"/>
          <p:nvPr/>
        </p:nvSpPr>
        <p:spPr>
          <a:xfrm>
            <a:off x="713014" y="163286"/>
            <a:ext cx="10390415" cy="830997"/>
          </a:xfrm>
          <a:prstGeom prst="rect">
            <a:avLst/>
          </a:prstGeom>
          <a:noFill/>
        </p:spPr>
        <p:txBody>
          <a:bodyPr wrap="square" rtlCol="0">
            <a:spAutoFit/>
          </a:bodyPr>
          <a:lstStyle/>
          <a:p>
            <a:r>
              <a:rPr lang="en-US" sz="2400" dirty="0"/>
              <a:t>TALOS was mostly successful in completing its Key Performance Parameters shown here. </a:t>
            </a:r>
          </a:p>
        </p:txBody>
      </p:sp>
      <p:sp>
        <p:nvSpPr>
          <p:cNvPr id="5" name="TextBox 4">
            <a:extLst>
              <a:ext uri="{FF2B5EF4-FFF2-40B4-BE49-F238E27FC236}">
                <a16:creationId xmlns:a16="http://schemas.microsoft.com/office/drawing/2014/main" id="{79283665-0478-99BD-35EC-5B8A72EA78F0}"/>
              </a:ext>
            </a:extLst>
          </p:cNvPr>
          <p:cNvSpPr txBox="1"/>
          <p:nvPr/>
        </p:nvSpPr>
        <p:spPr>
          <a:xfrm>
            <a:off x="5584371" y="4501243"/>
            <a:ext cx="5584372" cy="923330"/>
          </a:xfrm>
          <a:prstGeom prst="rect">
            <a:avLst/>
          </a:prstGeom>
          <a:noFill/>
        </p:spPr>
        <p:txBody>
          <a:bodyPr wrap="square" rtlCol="0">
            <a:spAutoFit/>
          </a:bodyPr>
          <a:lstStyle/>
          <a:p>
            <a:r>
              <a:rPr lang="en-US" dirty="0">
                <a:solidFill>
                  <a:schemeClr val="bg1"/>
                </a:solidFill>
              </a:rPr>
              <a:t>*Axial propellant temperature KPP was demonstrated at the Work Horse testing level only. No opportunity to test at reduced prop temps after ATP. </a:t>
            </a:r>
          </a:p>
        </p:txBody>
      </p:sp>
    </p:spTree>
    <p:extLst>
      <p:ext uri="{BB962C8B-B14F-4D97-AF65-F5344CB8AC3E}">
        <p14:creationId xmlns:p14="http://schemas.microsoft.com/office/powerpoint/2010/main" val="2546533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7007" y="30283"/>
            <a:ext cx="7737985" cy="1066800"/>
          </a:xfrm>
        </p:spPr>
        <p:txBody>
          <a:bodyPr/>
          <a:lstStyle/>
          <a:p>
            <a:r>
              <a:rPr lang="en-US" sz="4000">
                <a:solidFill>
                  <a:schemeClr val="bg1">
                    <a:lumMod val="85000"/>
                  </a:schemeClr>
                </a:solidFill>
              </a:rPr>
              <a:t>Project Assessment Summary</a:t>
            </a:r>
          </a:p>
        </p:txBody>
      </p:sp>
      <p:graphicFrame>
        <p:nvGraphicFramePr>
          <p:cNvPr id="5" name="Table 4"/>
          <p:cNvGraphicFramePr>
            <a:graphicFrameLocks noGrp="1"/>
          </p:cNvGraphicFramePr>
          <p:nvPr>
            <p:extLst>
              <p:ext uri="{D42A27DB-BD31-4B8C-83A1-F6EECF244321}">
                <p14:modId xmlns:p14="http://schemas.microsoft.com/office/powerpoint/2010/main" val="2948248812"/>
              </p:ext>
            </p:extLst>
          </p:nvPr>
        </p:nvGraphicFramePr>
        <p:xfrm>
          <a:off x="551878" y="2167907"/>
          <a:ext cx="11140514" cy="3726754"/>
        </p:xfrm>
        <a:graphic>
          <a:graphicData uri="http://schemas.openxmlformats.org/drawingml/2006/table">
            <a:tbl>
              <a:tblPr/>
              <a:tblGrid>
                <a:gridCol w="1504661">
                  <a:extLst>
                    <a:ext uri="{9D8B030D-6E8A-4147-A177-3AD203B41FA5}">
                      <a16:colId xmlns:a16="http://schemas.microsoft.com/office/drawing/2014/main" val="20000"/>
                    </a:ext>
                  </a:extLst>
                </a:gridCol>
                <a:gridCol w="458243">
                  <a:extLst>
                    <a:ext uri="{9D8B030D-6E8A-4147-A177-3AD203B41FA5}">
                      <a16:colId xmlns:a16="http://schemas.microsoft.com/office/drawing/2014/main" val="3885110848"/>
                    </a:ext>
                  </a:extLst>
                </a:gridCol>
                <a:gridCol w="458243">
                  <a:extLst>
                    <a:ext uri="{9D8B030D-6E8A-4147-A177-3AD203B41FA5}">
                      <a16:colId xmlns:a16="http://schemas.microsoft.com/office/drawing/2014/main" val="3130830848"/>
                    </a:ext>
                  </a:extLst>
                </a:gridCol>
                <a:gridCol w="458243">
                  <a:extLst>
                    <a:ext uri="{9D8B030D-6E8A-4147-A177-3AD203B41FA5}">
                      <a16:colId xmlns:a16="http://schemas.microsoft.com/office/drawing/2014/main" val="260731836"/>
                    </a:ext>
                  </a:extLst>
                </a:gridCol>
                <a:gridCol w="458243">
                  <a:extLst>
                    <a:ext uri="{9D8B030D-6E8A-4147-A177-3AD203B41FA5}">
                      <a16:colId xmlns:a16="http://schemas.microsoft.com/office/drawing/2014/main" val="1853114543"/>
                    </a:ext>
                  </a:extLst>
                </a:gridCol>
                <a:gridCol w="7802881">
                  <a:extLst>
                    <a:ext uri="{9D8B030D-6E8A-4147-A177-3AD203B41FA5}">
                      <a16:colId xmlns:a16="http://schemas.microsoft.com/office/drawing/2014/main" val="20005"/>
                    </a:ext>
                  </a:extLst>
                </a:gridCol>
              </a:tblGrid>
              <a:tr h="565963">
                <a:tc rowSpan="2">
                  <a:txBody>
                    <a:bodyPr/>
                    <a:lstStyle/>
                    <a:p>
                      <a:pPr algn="ctr" rtl="0" fontAlgn="ctr"/>
                      <a:r>
                        <a:rPr lang="en-US" sz="1600" b="1" i="0" u="none" strike="noStrike">
                          <a:solidFill>
                            <a:srgbClr val="FFFFFF"/>
                          </a:solidFill>
                          <a:effectLst/>
                          <a:latin typeface="Arial" panose="020B0604020202020204" pitchFamily="34" charset="0"/>
                          <a:cs typeface="Arial" panose="020B0604020202020204" pitchFamily="34" charset="0"/>
                        </a:rPr>
                        <a:t>Project Name </a:t>
                      </a:r>
                    </a:p>
                  </a:txBody>
                  <a:tcPr marL="8193" marR="8193" marT="8193" marB="0" anchor="ctr">
                    <a:lnL w="38100" cap="flat" cmpd="sng" algn="ctr">
                      <a:solidFill>
                        <a:schemeClr val="tx1"/>
                      </a:solidFill>
                      <a:prstDash val="solid"/>
                      <a:round/>
                      <a:headEnd type="none" w="med" len="med"/>
                      <a:tailEnd type="none" w="med" len="med"/>
                    </a:lnL>
                    <a:lnR w="6350" cap="flat" cmpd="sng" algn="ctr">
                      <a:solidFill>
                        <a:srgbClr val="FFFFFF"/>
                      </a:solidFill>
                      <a:prstDash val="solid"/>
                      <a:round/>
                      <a:headEnd type="none" w="med" len="med"/>
                      <a:tailEnd type="none" w="med" len="med"/>
                    </a:lnR>
                    <a:lnT w="3810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tc gridSpan="4">
                  <a:txBody>
                    <a:bodyPr/>
                    <a:lstStyle/>
                    <a:p>
                      <a:pPr marL="0" algn="ctr" defTabSz="457200" rtl="0" eaLnBrk="1" fontAlgn="ctr" latinLnBrk="0" hangingPunct="1"/>
                      <a:r>
                        <a:rPr lang="en-US" sz="1400" b="1" i="0" u="none" strike="noStrike" kern="1200" baseline="0">
                          <a:solidFill>
                            <a:schemeClr val="bg1"/>
                          </a:solidFill>
                          <a:effectLst/>
                          <a:latin typeface="Arial" panose="020B0604020202020204" pitchFamily="34" charset="0"/>
                          <a:ea typeface="+mn-ea"/>
                          <a:cs typeface="Arial" panose="020B0604020202020204" pitchFamily="34" charset="0"/>
                        </a:rPr>
                        <a:t>Performance </a:t>
                      </a:r>
                      <a:endParaRPr lang="en-US" sz="1400" b="1" i="0" u="none" strike="noStrike" kern="1200">
                        <a:solidFill>
                          <a:schemeClr val="bg1"/>
                        </a:solidFill>
                        <a:effectLst/>
                        <a:latin typeface="Arial" panose="020B0604020202020204" pitchFamily="34" charset="0"/>
                        <a:ea typeface="+mn-ea"/>
                        <a:cs typeface="Arial" panose="020B0604020202020204" pitchFamily="34" charset="0"/>
                      </a:endParaRPr>
                    </a:p>
                  </a:txBody>
                  <a:tcPr marL="8193" marR="8193" marT="8193" marB="0" anchor="ctr">
                    <a:lnL w="635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0000"/>
                    </a:solidFill>
                  </a:tcPr>
                </a:tc>
                <a:tc hMerge="1">
                  <a:txBody>
                    <a:bodyPr/>
                    <a:lstStyle/>
                    <a:p>
                      <a:pPr marL="0" algn="ctr" defTabSz="457200" rtl="0" eaLnBrk="1" fontAlgn="ctr" latinLnBrk="0" hangingPunct="1"/>
                      <a:endParaRPr lang="en-US" sz="1200" b="0" i="0" u="none" strike="noStrike" kern="1200">
                        <a:solidFill>
                          <a:schemeClr val="bg1"/>
                        </a:solidFill>
                        <a:effectLst/>
                        <a:latin typeface="Arial" panose="020B0604020202020204" pitchFamily="34" charset="0"/>
                        <a:ea typeface="+mn-ea"/>
                        <a:cs typeface="Arial" panose="020B0604020202020204" pitchFamily="34" charset="0"/>
                      </a:endParaRPr>
                    </a:p>
                  </a:txBody>
                  <a:tcPr marL="8193" marR="8193" marT="8193"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0000"/>
                    </a:solidFill>
                  </a:tcPr>
                </a:tc>
                <a:tc hMerge="1">
                  <a:txBody>
                    <a:bodyPr/>
                    <a:lstStyle/>
                    <a:p>
                      <a:endParaRPr lang="en-US"/>
                    </a:p>
                  </a:txBody>
                  <a:tcPr/>
                </a:tc>
                <a:tc hMerge="1">
                  <a:txBody>
                    <a:bodyPr/>
                    <a:lstStyle/>
                    <a:p>
                      <a:endParaRPr lang="en-US"/>
                    </a:p>
                  </a:txBody>
                  <a:tcPr/>
                </a:tc>
                <a:tc rowSpan="2">
                  <a:txBody>
                    <a:bodyPr/>
                    <a:lstStyle/>
                    <a:p>
                      <a:pPr algn="ctr" rtl="0" fontAlgn="ctr"/>
                      <a:r>
                        <a:rPr lang="en-US" sz="1800" b="1" i="0" u="none" strike="noStrike" dirty="0">
                          <a:solidFill>
                            <a:srgbClr val="FFFFFF"/>
                          </a:solidFill>
                          <a:effectLst/>
                          <a:latin typeface="Arial" panose="020B0604020202020204" pitchFamily="34" charset="0"/>
                          <a:cs typeface="Arial" panose="020B0604020202020204" pitchFamily="34" charset="0"/>
                        </a:rPr>
                        <a:t>Comments</a:t>
                      </a:r>
                    </a:p>
                  </a:txBody>
                  <a:tcPr marL="8193" marR="8193" marT="8193" marB="0" anchor="ctr">
                    <a:lnL w="12700" cap="flat" cmpd="sng" algn="ctr">
                      <a:solidFill>
                        <a:schemeClr val="bg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0000"/>
                    </a:solidFill>
                  </a:tcPr>
                </a:tc>
                <a:extLst>
                  <a:ext uri="{0D108BD9-81ED-4DB2-BD59-A6C34878D82A}">
                    <a16:rowId xmlns:a16="http://schemas.microsoft.com/office/drawing/2014/main" val="10000"/>
                  </a:ext>
                </a:extLst>
              </a:tr>
              <a:tr h="295671">
                <a:tc vMerge="1">
                  <a:txBody>
                    <a:bodyPr/>
                    <a:lstStyle/>
                    <a:p>
                      <a:endParaRPr lang="en-US"/>
                    </a:p>
                  </a:txBody>
                  <a:tcPr/>
                </a:tc>
                <a:tc>
                  <a:txBody>
                    <a:bodyPr/>
                    <a:lstStyle/>
                    <a:p>
                      <a:pPr marL="0" algn="ctr" defTabSz="457200" rtl="0" eaLnBrk="1" fontAlgn="ctr" latinLnBrk="0" hangingPunct="1"/>
                      <a:r>
                        <a:rPr lang="en-US" sz="1600" b="1" i="0" u="none" strike="noStrike" kern="1200">
                          <a:solidFill>
                            <a:schemeClr val="bg1"/>
                          </a:solidFill>
                          <a:effectLst/>
                          <a:latin typeface="Arial" panose="020B0604020202020204" pitchFamily="34" charset="0"/>
                          <a:ea typeface="+mn-ea"/>
                          <a:cs typeface="Arial" panose="020B0604020202020204" pitchFamily="34" charset="0"/>
                        </a:rPr>
                        <a:t>C</a:t>
                      </a:r>
                    </a:p>
                  </a:txBody>
                  <a:tcPr marL="8193" marR="8193" marT="8193"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0000"/>
                    </a:solidFill>
                  </a:tcPr>
                </a:tc>
                <a:tc>
                  <a:txBody>
                    <a:bodyPr/>
                    <a:lstStyle/>
                    <a:p>
                      <a:pPr marL="0" algn="ctr" defTabSz="457200" rtl="0" eaLnBrk="1" fontAlgn="ctr" latinLnBrk="0" hangingPunct="1"/>
                      <a:r>
                        <a:rPr lang="en-US" sz="1600" b="1" i="0" u="none" strike="noStrike" kern="1200">
                          <a:solidFill>
                            <a:schemeClr val="bg1"/>
                          </a:solidFill>
                          <a:effectLst/>
                          <a:latin typeface="Arial" panose="020B0604020202020204" pitchFamily="34" charset="0"/>
                          <a:ea typeface="+mn-ea"/>
                          <a:cs typeface="Arial" panose="020B0604020202020204" pitchFamily="34" charset="0"/>
                        </a:rPr>
                        <a:t>S</a:t>
                      </a:r>
                    </a:p>
                  </a:txBody>
                  <a:tcPr marL="8193" marR="8193" marT="8193"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0000"/>
                    </a:solidFill>
                  </a:tcPr>
                </a:tc>
                <a:tc>
                  <a:txBody>
                    <a:bodyPr/>
                    <a:lstStyle/>
                    <a:p>
                      <a:pPr marL="0" algn="ctr" defTabSz="457200" rtl="0" eaLnBrk="1" fontAlgn="ctr" latinLnBrk="0" hangingPunct="1"/>
                      <a:r>
                        <a:rPr lang="en-US" sz="1600" b="1" i="0" u="none" strike="noStrike" kern="1200">
                          <a:solidFill>
                            <a:schemeClr val="bg1"/>
                          </a:solidFill>
                          <a:effectLst/>
                          <a:latin typeface="Arial" panose="020B0604020202020204" pitchFamily="34" charset="0"/>
                          <a:ea typeface="+mn-ea"/>
                          <a:cs typeface="Arial" panose="020B0604020202020204" pitchFamily="34" charset="0"/>
                        </a:rPr>
                        <a:t>T</a:t>
                      </a:r>
                    </a:p>
                  </a:txBody>
                  <a:tcPr marL="8193" marR="8193" marT="8193"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0000"/>
                    </a:solidFill>
                  </a:tcPr>
                </a:tc>
                <a:tc>
                  <a:txBody>
                    <a:bodyPr/>
                    <a:lstStyle/>
                    <a:p>
                      <a:pPr marL="0" algn="ctr" defTabSz="457200" rtl="0" eaLnBrk="1" fontAlgn="ctr" latinLnBrk="0" hangingPunct="1"/>
                      <a:r>
                        <a:rPr lang="en-US" sz="1600" b="1" i="0" u="none" strike="noStrike" kern="1200">
                          <a:solidFill>
                            <a:schemeClr val="bg1"/>
                          </a:solidFill>
                          <a:effectLst/>
                          <a:latin typeface="Arial" panose="020B0604020202020204" pitchFamily="34" charset="0"/>
                          <a:ea typeface="+mn-ea"/>
                          <a:cs typeface="Arial" panose="020B0604020202020204" pitchFamily="34" charset="0"/>
                        </a:rPr>
                        <a:t>P</a:t>
                      </a:r>
                    </a:p>
                  </a:txBody>
                  <a:tcPr marL="8193" marR="8193" marT="8193"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0000"/>
                    </a:solidFill>
                  </a:tcPr>
                </a:tc>
                <a:tc vMerge="1">
                  <a:txBody>
                    <a:bodyPr/>
                    <a:lstStyle/>
                    <a:p>
                      <a:endParaRPr lang="en-US"/>
                    </a:p>
                  </a:txBody>
                  <a:tcPr/>
                </a:tc>
                <a:extLst>
                  <a:ext uri="{0D108BD9-81ED-4DB2-BD59-A6C34878D82A}">
                    <a16:rowId xmlns:a16="http://schemas.microsoft.com/office/drawing/2014/main" val="167343537"/>
                  </a:ext>
                </a:extLst>
              </a:tr>
              <a:tr h="833544">
                <a:tc>
                  <a:txBody>
                    <a:bodyPr/>
                    <a:lstStyle/>
                    <a:p>
                      <a:pPr algn="ctr" rtl="0" fontAlgn="ctr"/>
                      <a:r>
                        <a:rPr lang="en-US" sz="1800" b="1" i="0" u="none" strike="noStrike">
                          <a:solidFill>
                            <a:srgbClr val="FFFFFF"/>
                          </a:solidFill>
                          <a:effectLst/>
                          <a:latin typeface="Arial" panose="020B0604020202020204" pitchFamily="34" charset="0"/>
                          <a:cs typeface="Arial" panose="020B0604020202020204" pitchFamily="34" charset="0"/>
                        </a:rPr>
                        <a:t>Mid Year</a:t>
                      </a:r>
                    </a:p>
                  </a:txBody>
                  <a:tcPr marL="8193" marR="8193" marT="8193" marB="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0C0"/>
                    </a:solidFill>
                  </a:tcPr>
                </a:tc>
                <a:tc>
                  <a:txBody>
                    <a:bodyPr/>
                    <a:lstStyle/>
                    <a:p>
                      <a:pPr marL="0" algn="ctr" defTabSz="457200" rtl="0" eaLnBrk="1" fontAlgn="ctr" latinLnBrk="0" hangingPunct="1"/>
                      <a:endParaRPr lang="en-US" sz="1600" b="0" i="0" u="none" strike="noStrike" kern="1200" dirty="0">
                        <a:solidFill>
                          <a:srgbClr val="000000"/>
                        </a:solidFill>
                        <a:effectLst/>
                        <a:latin typeface="Arial" panose="020B0604020202020204" pitchFamily="34" charset="0"/>
                        <a:ea typeface="+mn-ea"/>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marL="0" algn="ctr" defTabSz="457200" rtl="0" eaLnBrk="1" fontAlgn="ctr" latinLnBrk="0" hangingPunct="1"/>
                      <a:endParaRPr lang="en-US" sz="1600" b="0" i="0" u="none" strike="noStrike" kern="1200" dirty="0">
                        <a:solidFill>
                          <a:srgbClr val="000000"/>
                        </a:solidFill>
                        <a:effectLst/>
                        <a:latin typeface="Arial" panose="020B0604020202020204" pitchFamily="34" charset="0"/>
                        <a:ea typeface="+mn-ea"/>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US" sz="2400" dirty="0">
                        <a:latin typeface="Arial" panose="020B0604020202020204" pitchFamily="34" charset="0"/>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endParaRPr lang="en-US" sz="2400">
                        <a:latin typeface="Arial" panose="020B0604020202020204" pitchFamily="34" charset="0"/>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l" rtl="0" fontAlgn="b"/>
                      <a:r>
                        <a:rPr lang="en-US" sz="1600" b="1" i="0" u="none" strike="noStrike" baseline="0" dirty="0">
                          <a:solidFill>
                            <a:srgbClr val="000000"/>
                          </a:solidFill>
                          <a:effectLst/>
                          <a:latin typeface="Arial" panose="020B0604020202020204" pitchFamily="34" charset="0"/>
                          <a:cs typeface="Arial" panose="020B0604020202020204" pitchFamily="34" charset="0"/>
                        </a:rPr>
                        <a:t>Cost</a:t>
                      </a:r>
                      <a:r>
                        <a:rPr lang="en-US" sz="1600" b="0" i="0" u="none" strike="noStrike" baseline="0" dirty="0">
                          <a:solidFill>
                            <a:srgbClr val="000000"/>
                          </a:solidFill>
                          <a:effectLst/>
                          <a:latin typeface="Arial" panose="020B0604020202020204" pitchFamily="34" charset="0"/>
                          <a:cs typeface="Arial" panose="020B0604020202020204" pitchFamily="34" charset="0"/>
                        </a:rPr>
                        <a:t> – At the mid FY mark, the Project’s future was uncertain to continue so funding needs were planned for continuation or cancelation. </a:t>
                      </a:r>
                    </a:p>
                    <a:p>
                      <a:pPr algn="l" rtl="0" fontAlgn="b"/>
                      <a:r>
                        <a:rPr lang="en-US" sz="1600" b="1" i="0" u="none" strike="noStrike" baseline="0" dirty="0">
                          <a:solidFill>
                            <a:srgbClr val="000000"/>
                          </a:solidFill>
                          <a:effectLst/>
                          <a:latin typeface="Arial" panose="020B0604020202020204" pitchFamily="34" charset="0"/>
                          <a:cs typeface="Arial" panose="020B0604020202020204" pitchFamily="34" charset="0"/>
                        </a:rPr>
                        <a:t>Schedule</a:t>
                      </a:r>
                      <a:r>
                        <a:rPr lang="en-US" sz="1600" b="0" i="0" u="none" strike="noStrike" baseline="0" dirty="0">
                          <a:solidFill>
                            <a:srgbClr val="000000"/>
                          </a:solidFill>
                          <a:effectLst/>
                          <a:latin typeface="Arial" panose="020B0604020202020204" pitchFamily="34" charset="0"/>
                          <a:cs typeface="Arial" panose="020B0604020202020204" pitchFamily="34" charset="0"/>
                        </a:rPr>
                        <a:t> – Continues to slip to the right</a:t>
                      </a:r>
                    </a:p>
                    <a:p>
                      <a:pPr marL="0" marR="0" lvl="0" indent="0" algn="l" defTabSz="457200" rtl="0" eaLnBrk="1" fontAlgn="b" latinLnBrk="0" hangingPunct="1">
                        <a:lnSpc>
                          <a:spcPct val="100000"/>
                        </a:lnSpc>
                        <a:spcBef>
                          <a:spcPts val="0"/>
                        </a:spcBef>
                        <a:spcAft>
                          <a:spcPts val="0"/>
                        </a:spcAft>
                        <a:buClrTx/>
                        <a:buSzTx/>
                        <a:buFontTx/>
                        <a:buNone/>
                        <a:tabLst/>
                        <a:defRPr/>
                      </a:pPr>
                      <a:r>
                        <a:rPr lang="en-US" sz="1600" b="1" i="0" u="none" strike="noStrike" dirty="0">
                          <a:solidFill>
                            <a:srgbClr val="000000"/>
                          </a:solidFill>
                          <a:effectLst/>
                          <a:latin typeface="Arial" panose="020B0604020202020204" pitchFamily="34" charset="0"/>
                          <a:cs typeface="Arial" panose="020B0604020202020204" pitchFamily="34" charset="0"/>
                        </a:rPr>
                        <a:t>Technical</a:t>
                      </a:r>
                      <a:r>
                        <a:rPr lang="en-US" sz="1600" b="0" i="0" u="none" strike="noStrike" baseline="0" dirty="0">
                          <a:solidFill>
                            <a:srgbClr val="000000"/>
                          </a:solidFill>
                          <a:effectLst/>
                          <a:latin typeface="Arial" panose="020B0604020202020204" pitchFamily="34" charset="0"/>
                          <a:cs typeface="Arial" panose="020B0604020202020204" pitchFamily="34" charset="0"/>
                        </a:rPr>
                        <a:t> – ACS DVT testing was successful. Project is on standby awaiting decision to continue from PCB that could keep Axial DVT testing from happening. </a:t>
                      </a:r>
                    </a:p>
                    <a:p>
                      <a:pPr algn="l" rtl="0" fontAlgn="b"/>
                      <a:r>
                        <a:rPr lang="en-US" sz="1600" b="1" i="0" u="none" strike="noStrike" baseline="0" dirty="0">
                          <a:solidFill>
                            <a:srgbClr val="000000"/>
                          </a:solidFill>
                          <a:effectLst/>
                          <a:latin typeface="Arial" panose="020B0604020202020204" pitchFamily="34" charset="0"/>
                          <a:cs typeface="Arial" panose="020B0604020202020204" pitchFamily="34" charset="0"/>
                        </a:rPr>
                        <a:t>Programmatic</a:t>
                      </a:r>
                      <a:r>
                        <a:rPr lang="en-US" sz="1600" b="0" i="0" u="none" strike="noStrike" baseline="0" dirty="0">
                          <a:solidFill>
                            <a:srgbClr val="000000"/>
                          </a:solidFill>
                          <a:effectLst/>
                          <a:latin typeface="Arial" panose="020B0604020202020204" pitchFamily="34" charset="0"/>
                          <a:cs typeface="Arial" panose="020B0604020202020204" pitchFamily="34" charset="0"/>
                        </a:rPr>
                        <a:t> – Cost additions and schedule slips </a:t>
                      </a:r>
                    </a:p>
                  </a:txBody>
                  <a:tcPr marL="45720" marR="4572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833544">
                <a:tc>
                  <a:txBody>
                    <a:bodyPr/>
                    <a:lstStyle/>
                    <a:p>
                      <a:pPr algn="ctr" rtl="0" fontAlgn="ctr"/>
                      <a:r>
                        <a:rPr lang="en-US" sz="1800" b="1" i="0" u="none" strike="noStrike">
                          <a:solidFill>
                            <a:srgbClr val="FFFFFF"/>
                          </a:solidFill>
                          <a:effectLst/>
                          <a:latin typeface="Arial" panose="020B0604020202020204" pitchFamily="34" charset="0"/>
                          <a:cs typeface="Arial" panose="020B0604020202020204" pitchFamily="34" charset="0"/>
                        </a:rPr>
                        <a:t>Annual</a:t>
                      </a:r>
                    </a:p>
                  </a:txBody>
                  <a:tcPr marL="8193" marR="8193" marT="8193" marB="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70C0"/>
                    </a:solidFill>
                  </a:tcPr>
                </a:tc>
                <a:tc>
                  <a:txBody>
                    <a:bodyPr/>
                    <a:lstStyle/>
                    <a:p>
                      <a:pPr marL="0" algn="ctr" defTabSz="457200" rtl="0" eaLnBrk="1" fontAlgn="ctr" latinLnBrk="0" hangingPunct="1"/>
                      <a:endParaRPr lang="en-US" sz="1600" b="0" i="0" u="none" strike="noStrike" kern="1200" dirty="0">
                        <a:solidFill>
                          <a:srgbClr val="000000"/>
                        </a:solidFill>
                        <a:effectLst/>
                        <a:latin typeface="Arial" panose="020B0604020202020204" pitchFamily="34" charset="0"/>
                        <a:ea typeface="+mn-ea"/>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pPr marL="0" algn="ctr" defTabSz="457200" rtl="0" eaLnBrk="1" fontAlgn="ctr" latinLnBrk="0" hangingPunct="1"/>
                      <a:endParaRPr lang="en-US" sz="1600" b="0" i="0" u="none" strike="noStrike" kern="1200" dirty="0">
                        <a:solidFill>
                          <a:srgbClr val="000000"/>
                        </a:solidFill>
                        <a:effectLst/>
                        <a:latin typeface="Arial" panose="020B0604020202020204" pitchFamily="34" charset="0"/>
                        <a:ea typeface="+mn-ea"/>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endParaRPr lang="en-US" sz="2400" dirty="0">
                        <a:latin typeface="Arial" panose="020B0604020202020204" pitchFamily="34" charset="0"/>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gradFill>
                      <a:gsLst>
                        <a:gs pos="28000">
                          <a:srgbClr val="FF0000"/>
                        </a:gs>
                        <a:gs pos="59000">
                          <a:srgbClr val="00B050"/>
                        </a:gs>
                      </a:gsLst>
                      <a:lin ang="16200000" scaled="0"/>
                    </a:gradFill>
                  </a:tcPr>
                </a:tc>
                <a:tc>
                  <a:txBody>
                    <a:bodyPr/>
                    <a:lstStyle/>
                    <a:p>
                      <a:endParaRPr lang="en-US" sz="2400" dirty="0">
                        <a:latin typeface="Arial" panose="020B0604020202020204" pitchFamily="34" charset="0"/>
                        <a:cs typeface="Arial" panose="020B0604020202020204" pitchFamily="34" charset="0"/>
                      </a:endParaRPr>
                    </a:p>
                  </a:txBody>
                  <a:tcPr marL="8193" marR="8193" marT="819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00B050"/>
                    </a:solidFill>
                  </a:tcPr>
                </a:tc>
                <a:tc>
                  <a:txBody>
                    <a:bodyPr/>
                    <a:lstStyle/>
                    <a:p>
                      <a:pPr algn="l" rtl="0" fontAlgn="b"/>
                      <a:r>
                        <a:rPr lang="en-US" sz="1600" b="1" i="0" u="none" strike="noStrike" baseline="0" dirty="0">
                          <a:solidFill>
                            <a:srgbClr val="000000"/>
                          </a:solidFill>
                          <a:effectLst/>
                          <a:latin typeface="Arial" panose="020B0604020202020204" pitchFamily="34" charset="0"/>
                          <a:cs typeface="Arial" panose="020B0604020202020204" pitchFamily="34" charset="0"/>
                        </a:rPr>
                        <a:t>Cost</a:t>
                      </a:r>
                      <a:r>
                        <a:rPr lang="en-US" sz="1600" b="0" i="0" u="none" strike="noStrike" baseline="0" dirty="0">
                          <a:solidFill>
                            <a:srgbClr val="000000"/>
                          </a:solidFill>
                          <a:effectLst/>
                          <a:latin typeface="Arial" panose="020B0604020202020204" pitchFamily="34" charset="0"/>
                          <a:cs typeface="Arial" panose="020B0604020202020204" pitchFamily="34" charset="0"/>
                        </a:rPr>
                        <a:t> –  Currently have budget to complete closeout tasks</a:t>
                      </a:r>
                    </a:p>
                    <a:p>
                      <a:pPr algn="l" rtl="0" fontAlgn="b"/>
                      <a:r>
                        <a:rPr lang="en-US" sz="1600" b="1" i="0" u="none" strike="noStrike" baseline="0" dirty="0">
                          <a:solidFill>
                            <a:srgbClr val="000000"/>
                          </a:solidFill>
                          <a:effectLst/>
                          <a:latin typeface="Arial" panose="020B0604020202020204" pitchFamily="34" charset="0"/>
                          <a:cs typeface="Arial" panose="020B0604020202020204" pitchFamily="34" charset="0"/>
                        </a:rPr>
                        <a:t>Schedule</a:t>
                      </a:r>
                      <a:r>
                        <a:rPr lang="en-US" sz="1600" b="0" i="0" u="none" strike="noStrike" baseline="0" dirty="0">
                          <a:solidFill>
                            <a:srgbClr val="000000"/>
                          </a:solidFill>
                          <a:effectLst/>
                          <a:latin typeface="Arial" panose="020B0604020202020204" pitchFamily="34" charset="0"/>
                          <a:cs typeface="Arial" panose="020B0604020202020204" pitchFamily="34" charset="0"/>
                        </a:rPr>
                        <a:t> –  Project is closing out by 9/30/2023 per GCD PCB direction.</a:t>
                      </a:r>
                    </a:p>
                    <a:p>
                      <a:pPr marL="0" marR="0" lvl="0" indent="0" algn="l" defTabSz="457200" rtl="0" eaLnBrk="1" fontAlgn="b" latinLnBrk="0" hangingPunct="1">
                        <a:lnSpc>
                          <a:spcPct val="100000"/>
                        </a:lnSpc>
                        <a:spcBef>
                          <a:spcPts val="0"/>
                        </a:spcBef>
                        <a:spcAft>
                          <a:spcPts val="0"/>
                        </a:spcAft>
                        <a:buClrTx/>
                        <a:buSzTx/>
                        <a:buFontTx/>
                        <a:buNone/>
                        <a:tabLst/>
                        <a:defRPr/>
                      </a:pPr>
                      <a:r>
                        <a:rPr lang="en-US" sz="1600" b="1" i="0" u="none" strike="noStrike" dirty="0">
                          <a:solidFill>
                            <a:srgbClr val="000000"/>
                          </a:solidFill>
                          <a:effectLst/>
                          <a:latin typeface="Arial" panose="020B0604020202020204" pitchFamily="34" charset="0"/>
                          <a:cs typeface="Arial" panose="020B0604020202020204" pitchFamily="34" charset="0"/>
                        </a:rPr>
                        <a:t>Technical</a:t>
                      </a:r>
                      <a:r>
                        <a:rPr lang="en-US" sz="1600" b="0" i="0" u="none" strike="noStrike" baseline="0" dirty="0">
                          <a:solidFill>
                            <a:srgbClr val="000000"/>
                          </a:solidFill>
                          <a:effectLst/>
                          <a:latin typeface="Arial" panose="020B0604020202020204" pitchFamily="34" charset="0"/>
                          <a:cs typeface="Arial" panose="020B0604020202020204" pitchFamily="34" charset="0"/>
                        </a:rPr>
                        <a:t> – Green here for the ACS thrusters, red because Axial will not have completed KPPs due to cancellation. </a:t>
                      </a:r>
                    </a:p>
                    <a:p>
                      <a:pPr algn="l" rtl="0" fontAlgn="b"/>
                      <a:r>
                        <a:rPr lang="en-US" sz="1600" b="1" i="0" u="none" strike="noStrike" baseline="0" dirty="0">
                          <a:solidFill>
                            <a:srgbClr val="000000"/>
                          </a:solidFill>
                          <a:effectLst/>
                          <a:latin typeface="Arial" panose="020B0604020202020204" pitchFamily="34" charset="0"/>
                          <a:cs typeface="Arial" panose="020B0604020202020204" pitchFamily="34" charset="0"/>
                        </a:rPr>
                        <a:t>Programmatic</a:t>
                      </a:r>
                      <a:r>
                        <a:rPr lang="en-US" sz="1600" b="0" i="0" u="none" strike="noStrike" baseline="0" dirty="0">
                          <a:solidFill>
                            <a:srgbClr val="000000"/>
                          </a:solidFill>
                          <a:effectLst/>
                          <a:latin typeface="Arial" panose="020B0604020202020204" pitchFamily="34" charset="0"/>
                          <a:cs typeface="Arial" panose="020B0604020202020204" pitchFamily="34" charset="0"/>
                        </a:rPr>
                        <a:t> – Project closeout tasks are all moving forward. </a:t>
                      </a:r>
                    </a:p>
                  </a:txBody>
                  <a:tcPr marL="45720" marR="45720">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30043784"/>
                  </a:ext>
                </a:extLst>
              </a:tr>
            </a:tbl>
          </a:graphicData>
        </a:graphic>
      </p:graphicFrame>
      <p:pic>
        <p:nvPicPr>
          <p:cNvPr id="9" name="Picture 8"/>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10" name="Slide Number Placeholder 9"/>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D13D49-2B6F-174C-9E1E-1013A06E5C50}" type="slidenum">
              <a:rPr kumimoji="0" lang="uk-UA" sz="800" b="0" i="0" u="none" strike="noStrike" kern="1200" cap="none" spc="0" normalizeH="0" baseline="0" noProof="0" smtClean="0">
                <a:ln>
                  <a:noFill/>
                </a:ln>
                <a:solidFill>
                  <a:prstClr val="black"/>
                </a:solidFill>
                <a:effectLst/>
                <a:uLnTx/>
                <a:uFillTx/>
                <a:latin typeface="Arial"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uk-UA" sz="800" b="0" i="0" u="none" strike="noStrike" kern="1200" cap="none" spc="0" normalizeH="0" baseline="0" noProof="0">
              <a:ln>
                <a:noFill/>
              </a:ln>
              <a:solidFill>
                <a:prstClr val="black"/>
              </a:solidFill>
              <a:effectLst/>
              <a:uLnTx/>
              <a:uFillTx/>
              <a:latin typeface="Arial" charset="0"/>
              <a:cs typeface="+mn-cs"/>
            </a:endParaRPr>
          </a:p>
        </p:txBody>
      </p:sp>
    </p:spTree>
    <p:extLst>
      <p:ext uri="{BB962C8B-B14F-4D97-AF65-F5344CB8AC3E}">
        <p14:creationId xmlns:p14="http://schemas.microsoft.com/office/powerpoint/2010/main" val="1669876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night sky&#10;&#10;Description automatically generated">
            <a:extLst>
              <a:ext uri="{FF2B5EF4-FFF2-40B4-BE49-F238E27FC236}">
                <a16:creationId xmlns:a16="http://schemas.microsoft.com/office/drawing/2014/main" id="{B7C11A87-DD6D-4DA2-B5F8-455666FB333F}"/>
              </a:ext>
            </a:extLst>
          </p:cNvPr>
          <p:cNvPicPr>
            <a:picLocks noChangeAspect="1"/>
          </p:cNvPicPr>
          <p:nvPr/>
        </p:nvPicPr>
        <p:blipFill rotWithShape="1">
          <a:blip r:embed="rId3">
            <a:alphaModFix amt="20000"/>
            <a:extLst>
              <a:ext uri="{28A0092B-C50C-407E-A947-70E740481C1C}">
                <a14:useLocalDpi xmlns:a14="http://schemas.microsoft.com/office/drawing/2010/main" val="0"/>
              </a:ext>
            </a:extLst>
          </a:blip>
          <a:srcRect l="-845" t="-15625" r="845" b="26250"/>
          <a:stretch/>
        </p:blipFill>
        <p:spPr>
          <a:xfrm>
            <a:off x="-101600" y="-145143"/>
            <a:ext cx="12293600" cy="7003143"/>
          </a:xfrm>
          <a:prstGeom prst="rect">
            <a:avLst/>
          </a:prstGeom>
        </p:spPr>
      </p:pic>
      <p:sp>
        <p:nvSpPr>
          <p:cNvPr id="2" name="Title 1"/>
          <p:cNvSpPr>
            <a:spLocks noGrp="1"/>
          </p:cNvSpPr>
          <p:nvPr>
            <p:ph type="title"/>
          </p:nvPr>
        </p:nvSpPr>
        <p:spPr>
          <a:xfrm>
            <a:off x="217712" y="7587"/>
            <a:ext cx="10744199" cy="1066800"/>
          </a:xfrm>
        </p:spPr>
        <p:txBody>
          <a:bodyPr/>
          <a:lstStyle/>
          <a:p>
            <a:r>
              <a:rPr lang="en-US" sz="3600" dirty="0">
                <a:solidFill>
                  <a:schemeClr val="bg1">
                    <a:lumMod val="85000"/>
                  </a:schemeClr>
                </a:solidFill>
              </a:rPr>
              <a:t>TALOS has been infused and has a plan forward</a:t>
            </a:r>
          </a:p>
        </p:txBody>
      </p:sp>
      <p:sp>
        <p:nvSpPr>
          <p:cNvPr id="4" name="Content Placeholder 2"/>
          <p:cNvSpPr txBox="1">
            <a:spLocks/>
          </p:cNvSpPr>
          <p:nvPr/>
        </p:nvSpPr>
        <p:spPr>
          <a:xfrm>
            <a:off x="148004" y="2960914"/>
            <a:ext cx="11895992" cy="3440776"/>
          </a:xfrm>
          <a:prstGeom prst="rect">
            <a:avLst/>
          </a:prstGeom>
        </p:spPr>
        <p:txBody>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342900" marR="0" lvl="0" indent="-342900" algn="l" defTabSz="457200" rtl="0" eaLnBrk="0" fontAlgn="base" latinLnBrk="0" hangingPunct="0">
              <a:lnSpc>
                <a:spcPct val="100000"/>
              </a:lnSpc>
              <a:spcBef>
                <a:spcPct val="20000"/>
              </a:spcBef>
              <a:spcAft>
                <a:spcPct val="0"/>
              </a:spcAft>
              <a:buClrTx/>
              <a:buSzTx/>
              <a:buFont typeface="Wingdings" panose="05000000000000000000" pitchFamily="2" charset="2"/>
              <a:buChar char="Ø"/>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128"/>
                <a:cs typeface="Arial" panose="020B0604020202020204" pitchFamily="34" charset="0"/>
              </a:rPr>
              <a:t>The TALOS thruster technology was infused into the Commercial Lunar Payload Services (CLPS) mission with Astrobotic. TALOS thrusters will be powering the attitude control and main propulsion for the lander. </a:t>
            </a:r>
          </a:p>
          <a:p>
            <a:pPr marL="0" marR="0" lvl="0" indent="0" algn="l" defTabSz="457200" rtl="0" eaLnBrk="0" fontAlgn="base" latinLnBrk="0" hangingPunct="0">
              <a:lnSpc>
                <a:spcPct val="100000"/>
              </a:lnSpc>
              <a:spcBef>
                <a:spcPct val="20000"/>
              </a:spcBef>
              <a:spcAft>
                <a:spcPct val="0"/>
              </a:spcAft>
              <a:buClrTx/>
              <a:buSzTx/>
              <a:buNone/>
              <a:tabLst/>
              <a:defRPr/>
            </a:pP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128"/>
              <a:cs typeface="Arial" panose="020B0604020202020204" pitchFamily="34" charset="0"/>
            </a:endParaRPr>
          </a:p>
          <a:p>
            <a:pPr marL="342900" marR="0" lvl="0" indent="-342900" algn="l" defTabSz="457200" rtl="0" eaLnBrk="0" fontAlgn="base" latinLnBrk="0" hangingPunct="0">
              <a:lnSpc>
                <a:spcPct val="100000"/>
              </a:lnSpc>
              <a:spcBef>
                <a:spcPct val="20000"/>
              </a:spcBef>
              <a:spcAft>
                <a:spcPct val="0"/>
              </a:spcAft>
              <a:buClrTx/>
              <a:buSzTx/>
              <a:buFont typeface="Wingdings" panose="05000000000000000000" pitchFamily="2" charset="2"/>
              <a:buChar char="Ø"/>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128"/>
                <a:cs typeface="Arial" panose="020B0604020202020204" pitchFamily="34" charset="0"/>
              </a:rPr>
              <a:t>Plans forward are </a:t>
            </a:r>
            <a:r>
              <a:rPr lang="en-US" sz="2400" b="1" dirty="0">
                <a:solidFill>
                  <a:prstClr val="black"/>
                </a:solidFill>
                <a:latin typeface="Arial" panose="020B0604020202020204" pitchFamily="34" charset="0"/>
                <a:cs typeface="Arial" panose="020B0604020202020204" pitchFamily="34" charset="0"/>
              </a:rPr>
              <a:t>for </a:t>
            </a: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128"/>
                <a:cs typeface="Arial" panose="020B0604020202020204" pitchFamily="34" charset="0"/>
              </a:rPr>
              <a:t>TALOS Deep Space Variant (TALOS-DSV). Some very early initial planning has been completed, but the current budget climate makes this follow-on work uncertain at this time. </a:t>
            </a:r>
          </a:p>
          <a:p>
            <a:pPr marL="342900" marR="0" lvl="0" indent="-342900" algn="l" defTabSz="457200" rtl="0" eaLnBrk="0" fontAlgn="base" latinLnBrk="0" hangingPunct="0">
              <a:lnSpc>
                <a:spcPct val="100000"/>
              </a:lnSpc>
              <a:spcBef>
                <a:spcPct val="20000"/>
              </a:spcBef>
              <a:spcAft>
                <a:spcPct val="0"/>
              </a:spcAft>
              <a:buClrTx/>
              <a:buSzTx/>
              <a:buFont typeface="Wingdings" panose="05000000000000000000" pitchFamily="2" charset="2"/>
              <a:buChar char="Ø"/>
              <a:tabLst/>
              <a:defRPr/>
            </a:pP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128"/>
              <a:cs typeface="Arial" panose="020B0604020202020204" pitchFamily="34" charset="0"/>
            </a:endParaRPr>
          </a:p>
          <a:p>
            <a:pPr marL="342900" marR="0" lvl="0" indent="-342900" algn="l" defTabSz="457200" rtl="0" eaLnBrk="0" fontAlgn="base" latinLnBrk="0" hangingPunct="0">
              <a:lnSpc>
                <a:spcPct val="100000"/>
              </a:lnSpc>
              <a:spcBef>
                <a:spcPct val="20000"/>
              </a:spcBef>
              <a:spcAft>
                <a:spcPct val="0"/>
              </a:spcAft>
              <a:buClrTx/>
              <a:buSzTx/>
              <a:buFont typeface="Wingdings" panose="05000000000000000000" pitchFamily="2" charset="2"/>
              <a:buChar char="Ø"/>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128"/>
              <a:cs typeface="Arial" panose="020B0604020202020204" pitchFamily="34" charset="0"/>
            </a:endParaRPr>
          </a:p>
          <a:p>
            <a:pPr marL="342900" marR="0" lvl="0" indent="-342900" algn="l" defTabSz="457200" rtl="0" eaLnBrk="0" fontAlgn="base" latinLnBrk="0" hangingPunct="0">
              <a:lnSpc>
                <a:spcPct val="100000"/>
              </a:lnSpc>
              <a:spcBef>
                <a:spcPct val="20000"/>
              </a:spcBef>
              <a:spcAft>
                <a:spcPct val="0"/>
              </a:spcAft>
              <a:buClrTx/>
              <a:buSzTx/>
              <a:buFont typeface="Wingdings" panose="05000000000000000000" pitchFamily="2" charset="2"/>
              <a:buChar char="Ø"/>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128"/>
              <a:cs typeface="Arial" panose="020B0604020202020204" pitchFamily="34" charset="0"/>
            </a:endParaRPr>
          </a:p>
          <a:p>
            <a:pPr marL="457200" marR="0" lvl="1" indent="0" algn="l" defTabSz="457200" rtl="0" eaLnBrk="0" fontAlgn="base" latinLnBrk="0" hangingPunct="0">
              <a:lnSpc>
                <a:spcPct val="100000"/>
              </a:lnSpc>
              <a:spcBef>
                <a:spcPct val="20000"/>
              </a:spcBef>
              <a:spcAft>
                <a:spcPct val="0"/>
              </a:spcAft>
              <a:buClrTx/>
              <a:buSzTx/>
              <a:buFont typeface="Arial"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charset="-128"/>
              <a:cs typeface="Arial" panose="020B0604020202020204" pitchFamily="34" charset="0"/>
            </a:endParaRPr>
          </a:p>
        </p:txBody>
      </p:sp>
      <p:pic>
        <p:nvPicPr>
          <p:cNvPr id="5" name="Picture 4"/>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1197239" y="121312"/>
            <a:ext cx="990306" cy="824176"/>
          </a:xfrm>
          <a:prstGeom prst="rect">
            <a:avLst/>
          </a:prstGeom>
        </p:spPr>
      </p:pic>
      <p:sp>
        <p:nvSpPr>
          <p:cNvPr id="6" name="Slide Number Placeholder 5"/>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D13D49-2B6F-174C-9E1E-1013A06E5C50}" type="slidenum">
              <a:rPr kumimoji="0" lang="uk-UA" sz="800" b="0" i="0" u="none" strike="noStrike" kern="1200" cap="none" spc="0" normalizeH="0" baseline="0" noProof="0" smtClean="0">
                <a:ln>
                  <a:noFill/>
                </a:ln>
                <a:solidFill>
                  <a:prstClr val="black"/>
                </a:solidFill>
                <a:effectLst/>
                <a:uLnTx/>
                <a:uFillTx/>
                <a:latin typeface="Arial"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uk-UA" sz="800" b="0" i="0" u="none" strike="noStrike" kern="1200" cap="none" spc="0" normalizeH="0" baseline="0" noProof="0">
              <a:ln>
                <a:noFill/>
              </a:ln>
              <a:solidFill>
                <a:prstClr val="black"/>
              </a:solidFill>
              <a:effectLst/>
              <a:uLnTx/>
              <a:uFillTx/>
              <a:latin typeface="Arial" charset="0"/>
              <a:cs typeface="+mn-cs"/>
            </a:endParaRPr>
          </a:p>
        </p:txBody>
      </p:sp>
    </p:spTree>
    <p:extLst>
      <p:ext uri="{BB962C8B-B14F-4D97-AF65-F5344CB8AC3E}">
        <p14:creationId xmlns:p14="http://schemas.microsoft.com/office/powerpoint/2010/main" val="1213399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5407F778-99CA-67AD-5D64-D1E8821C8AE4}"/>
              </a:ext>
            </a:extLst>
          </p:cNvPr>
          <p:cNvSpPr txBox="1">
            <a:spLocks/>
          </p:cNvSpPr>
          <p:nvPr/>
        </p:nvSpPr>
        <p:spPr>
          <a:xfrm>
            <a:off x="168948" y="822240"/>
            <a:ext cx="5148723" cy="4136203"/>
          </a:xfrm>
          <a:prstGeom prst="rect">
            <a:avLst/>
          </a:prstGeom>
        </p:spPr>
        <p:txBody>
          <a:bodyPr vert="horz" lIns="91440" tIns="45720" rIns="91440" bIns="45720" rtlCol="0">
            <a:noAutofit/>
          </a:bodyPr>
          <a:lst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charset="-128"/>
                <a:cs typeface="ＭＳ Ｐゴシック"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defTabSz="914400" eaLnBrk="1" hangingPunct="1">
              <a:lnSpc>
                <a:spcPct val="90000"/>
              </a:lnSpc>
              <a:buNone/>
            </a:pPr>
            <a:r>
              <a:rPr lang="en-US" sz="2200" dirty="0">
                <a:ea typeface="+mn-ea"/>
                <a:cs typeface="+mn-cs"/>
              </a:rPr>
              <a:t>In summary, </a:t>
            </a:r>
            <a:r>
              <a:rPr lang="en-US" sz="2200" b="1" dirty="0">
                <a:ea typeface="+mn-ea"/>
                <a:cs typeface="+mn-cs"/>
              </a:rPr>
              <a:t>the TALOS team and partners really pulled through together to deliver the flight hardware this year </a:t>
            </a:r>
            <a:r>
              <a:rPr lang="en-US" sz="2200" dirty="0">
                <a:ea typeface="+mn-ea"/>
                <a:cs typeface="+mn-cs"/>
              </a:rPr>
              <a:t>and complete ACS DVT testing. We were able to advance the technology and increase the TRL from 4 to 5 on the Axial thruster and from 3 to 6 on the ACS thruster. </a:t>
            </a:r>
          </a:p>
          <a:p>
            <a:pPr marL="0" indent="0" defTabSz="914400" eaLnBrk="1" hangingPunct="1">
              <a:lnSpc>
                <a:spcPct val="90000"/>
              </a:lnSpc>
              <a:buNone/>
            </a:pPr>
            <a:endParaRPr lang="en-US" sz="2200" dirty="0">
              <a:highlight>
                <a:srgbClr val="FFFF00"/>
              </a:highlight>
              <a:ea typeface="+mn-ea"/>
              <a:cs typeface="+mn-cs"/>
            </a:endParaRPr>
          </a:p>
          <a:p>
            <a:pPr marL="0" indent="0" defTabSz="914400" eaLnBrk="1" hangingPunct="1">
              <a:lnSpc>
                <a:spcPct val="90000"/>
              </a:lnSpc>
              <a:buNone/>
            </a:pPr>
            <a:r>
              <a:rPr lang="en-US" sz="2200" dirty="0">
                <a:ea typeface="+mn-ea"/>
                <a:cs typeface="+mn-cs"/>
              </a:rPr>
              <a:t>TALOS has proved a design for stable MON-25/MMH combustion and set the stage for furthering this technology to enable the deep space missions it intended. </a:t>
            </a:r>
          </a:p>
        </p:txBody>
      </p:sp>
      <p:pic>
        <p:nvPicPr>
          <p:cNvPr id="3" name="Picture 2" descr="A picture containing text, indoor&#10;&#10;Description automatically generated">
            <a:extLst>
              <a:ext uri="{FF2B5EF4-FFF2-40B4-BE49-F238E27FC236}">
                <a16:creationId xmlns:a16="http://schemas.microsoft.com/office/drawing/2014/main" id="{ACB50464-A7DC-3565-FC7B-7E75A5FD4CC8}"/>
              </a:ext>
            </a:extLst>
          </p:cNvPr>
          <p:cNvPicPr>
            <a:picLocks noChangeAspect="1"/>
          </p:cNvPicPr>
          <p:nvPr/>
        </p:nvPicPr>
        <p:blipFill rotWithShape="1">
          <a:blip r:embed="rId2">
            <a:extLst>
              <a:ext uri="{28A0092B-C50C-407E-A947-70E740481C1C}">
                <a14:useLocalDpi xmlns:a14="http://schemas.microsoft.com/office/drawing/2010/main" val="0"/>
              </a:ext>
            </a:extLst>
          </a:blip>
          <a:srcRect t="40516" r="-1" b="21464"/>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2" name="Picture 1" descr="A picture containing wall, indoor, several&#10;&#10;Description automatically generated">
            <a:extLst>
              <a:ext uri="{FF2B5EF4-FFF2-40B4-BE49-F238E27FC236}">
                <a16:creationId xmlns:a16="http://schemas.microsoft.com/office/drawing/2014/main" id="{BD603F6C-9454-22D4-02E7-2ED1C7C8F552}"/>
              </a:ext>
            </a:extLst>
          </p:cNvPr>
          <p:cNvPicPr>
            <a:picLocks noChangeAspect="1"/>
          </p:cNvPicPr>
          <p:nvPr/>
        </p:nvPicPr>
        <p:blipFill rotWithShape="1">
          <a:blip r:embed="rId3">
            <a:extLst>
              <a:ext uri="{28A0092B-C50C-407E-A947-70E740481C1C}">
                <a14:useLocalDpi xmlns:a14="http://schemas.microsoft.com/office/drawing/2010/main" val="0"/>
              </a:ext>
            </a:extLst>
          </a:blip>
          <a:srcRect t="32029" b="12534"/>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4EEFE933-F659-4BE2-C619-43F94327B95B}"/>
              </a:ext>
            </a:extLst>
          </p:cNvPr>
          <p:cNvSpPr txBox="1"/>
          <p:nvPr/>
        </p:nvSpPr>
        <p:spPr>
          <a:xfrm>
            <a:off x="7774654" y="6675089"/>
            <a:ext cx="4195521" cy="215444"/>
          </a:xfrm>
          <a:prstGeom prst="rect">
            <a:avLst/>
          </a:prstGeom>
          <a:noFill/>
        </p:spPr>
        <p:txBody>
          <a:bodyPr wrap="square" rtlCol="0">
            <a:spAutoFit/>
          </a:bodyPr>
          <a:lstStyle/>
          <a:p>
            <a:r>
              <a:rPr lang="en-US" sz="800" dirty="0"/>
              <a:t>TALOS thruster and hot fire images courtesy of Frontier Aerospace Corporation</a:t>
            </a:r>
          </a:p>
        </p:txBody>
      </p:sp>
    </p:spTree>
    <p:extLst>
      <p:ext uri="{BB962C8B-B14F-4D97-AF65-F5344CB8AC3E}">
        <p14:creationId xmlns:p14="http://schemas.microsoft.com/office/powerpoint/2010/main" val="21787578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Picture">
            <a:extLst>
              <a:ext uri="{FF2B5EF4-FFF2-40B4-BE49-F238E27FC236}">
                <a16:creationId xmlns:a16="http://schemas.microsoft.com/office/drawing/2014/main" id="{74692E30-945B-4E2A-A3D3-14DC95FB3806}"/>
              </a:ext>
            </a:extLst>
          </p:cNvPr>
          <p:cNvPicPr>
            <a:picLocks noChangeAspect="1" noChangeArrowheads="1"/>
          </p:cNvPicPr>
          <p:nvPr/>
        </p:nvPicPr>
        <p:blipFill rotWithShape="1">
          <a:blip r:embed="rId2">
            <a:grayscl/>
            <a:extLst>
              <a:ext uri="{28A0092B-C50C-407E-A947-70E740481C1C}">
                <a14:useLocalDpi xmlns:a14="http://schemas.microsoft.com/office/drawing/2010/main" val="0"/>
              </a:ext>
            </a:extLst>
          </a:blip>
          <a:srcRect l="24176" b="15746"/>
          <a:stretch/>
        </p:blipFill>
        <p:spPr bwMode="auto">
          <a:xfrm>
            <a:off x="-1" y="1282"/>
            <a:ext cx="9244505" cy="6856718"/>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a:extLst>
              <a:ext uri="{FF2B5EF4-FFF2-40B4-BE49-F238E27FC236}">
                <a16:creationId xmlns:a16="http://schemas.microsoft.com/office/drawing/2014/main" id="{F2DC9373-69F7-46A1-8FEA-F468D1AE2E75}"/>
              </a:ext>
            </a:extLst>
          </p:cNvPr>
          <p:cNvSpPr/>
          <p:nvPr/>
        </p:nvSpPr>
        <p:spPr>
          <a:xfrm>
            <a:off x="3049" y="0"/>
            <a:ext cx="12188951" cy="6858000"/>
          </a:xfrm>
          <a:prstGeom prst="rect">
            <a:avLst/>
          </a:prstGeom>
          <a:gradFill flip="none" rotWithShape="1">
            <a:gsLst>
              <a:gs pos="0">
                <a:schemeClr val="accent3">
                  <a:lumMod val="89000"/>
                </a:schemeClr>
              </a:gs>
              <a:gs pos="23000">
                <a:schemeClr val="accent3">
                  <a:lumMod val="89000"/>
                  <a:alpha val="0"/>
                </a:schemeClr>
              </a:gs>
              <a:gs pos="63000">
                <a:schemeClr val="bg2">
                  <a:lumMod val="50000"/>
                </a:schemeClr>
              </a:gs>
              <a:gs pos="97000">
                <a:schemeClr val="tx1"/>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Picture 38" descr="Picture">
            <a:extLst>
              <a:ext uri="{FF2B5EF4-FFF2-40B4-BE49-F238E27FC236}">
                <a16:creationId xmlns:a16="http://schemas.microsoft.com/office/drawing/2014/main" id="{99ABBD6D-1C98-468F-BDDC-7F5578BA52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255" t="31751" r="48542" b="60810"/>
          <a:stretch/>
        </p:blipFill>
        <p:spPr bwMode="auto">
          <a:xfrm>
            <a:off x="1732085" y="2577393"/>
            <a:ext cx="1609725" cy="605485"/>
          </a:xfrm>
          <a:custGeom>
            <a:avLst/>
            <a:gdLst>
              <a:gd name="connsiteX0" fmla="*/ 1499862 w 1609725"/>
              <a:gd name="connsiteY0" fmla="*/ 0 h 605485"/>
              <a:gd name="connsiteX1" fmla="*/ 1571737 w 1609725"/>
              <a:gd name="connsiteY1" fmla="*/ 67482 h 605485"/>
              <a:gd name="connsiteX2" fmla="*/ 1576941 w 1609725"/>
              <a:gd name="connsiteY2" fmla="*/ 96325 h 605485"/>
              <a:gd name="connsiteX3" fmla="*/ 1603570 w 1609725"/>
              <a:gd name="connsiteY3" fmla="*/ 213623 h 605485"/>
              <a:gd name="connsiteX4" fmla="*/ 1609725 w 1609725"/>
              <a:gd name="connsiteY4" fmla="*/ 236671 h 605485"/>
              <a:gd name="connsiteX5" fmla="*/ 1609725 w 1609725"/>
              <a:gd name="connsiteY5" fmla="*/ 340519 h 605485"/>
              <a:gd name="connsiteX6" fmla="*/ 1561740 w 1609725"/>
              <a:gd name="connsiteY6" fmla="*/ 503357 h 605485"/>
              <a:gd name="connsiteX7" fmla="*/ 1501395 w 1609725"/>
              <a:gd name="connsiteY7" fmla="*/ 555634 h 605485"/>
              <a:gd name="connsiteX8" fmla="*/ 1430060 w 1609725"/>
              <a:gd name="connsiteY8" fmla="*/ 517414 h 605485"/>
              <a:gd name="connsiteX9" fmla="*/ 1378187 w 1609725"/>
              <a:gd name="connsiteY9" fmla="*/ 497993 h 605485"/>
              <a:gd name="connsiteX10" fmla="*/ 1340076 w 1609725"/>
              <a:gd name="connsiteY10" fmla="*/ 475676 h 605485"/>
              <a:gd name="connsiteX11" fmla="*/ 1255934 w 1609725"/>
              <a:gd name="connsiteY11" fmla="*/ 460922 h 605485"/>
              <a:gd name="connsiteX12" fmla="*/ 1253770 w 1609725"/>
              <a:gd name="connsiteY12" fmla="*/ 461112 h 605485"/>
              <a:gd name="connsiteX13" fmla="*/ 1252630 w 1609725"/>
              <a:gd name="connsiteY13" fmla="*/ 460777 h 605485"/>
              <a:gd name="connsiteX14" fmla="*/ 1064104 w 1609725"/>
              <a:gd name="connsiteY14" fmla="*/ 539457 h 605485"/>
              <a:gd name="connsiteX15" fmla="*/ 1037705 w 1609725"/>
              <a:gd name="connsiteY15" fmla="*/ 572349 h 605485"/>
              <a:gd name="connsiteX16" fmla="*/ 984757 w 1609725"/>
              <a:gd name="connsiteY16" fmla="*/ 589136 h 605485"/>
              <a:gd name="connsiteX17" fmla="*/ 943360 w 1609725"/>
              <a:gd name="connsiteY17" fmla="*/ 605485 h 605485"/>
              <a:gd name="connsiteX18" fmla="*/ 0 w 1609725"/>
              <a:gd name="connsiteY18" fmla="*/ 605485 h 605485"/>
              <a:gd name="connsiteX19" fmla="*/ 0 w 1609725"/>
              <a:gd name="connsiteY19" fmla="*/ 134 h 605485"/>
              <a:gd name="connsiteX20" fmla="*/ 997547 w 1609725"/>
              <a:gd name="connsiteY20" fmla="*/ 134 h 605485"/>
              <a:gd name="connsiteX21" fmla="*/ 1002307 w 1609725"/>
              <a:gd name="connsiteY21" fmla="*/ 4710 h 605485"/>
              <a:gd name="connsiteX22" fmla="*/ 1066981 w 1609725"/>
              <a:gd name="connsiteY22" fmla="*/ 46574 h 605485"/>
              <a:gd name="connsiteX23" fmla="*/ 1108833 w 1609725"/>
              <a:gd name="connsiteY23" fmla="*/ 64538 h 605485"/>
              <a:gd name="connsiteX24" fmla="*/ 1154788 w 1609725"/>
              <a:gd name="connsiteY24" fmla="*/ 95427 h 605485"/>
              <a:gd name="connsiteX25" fmla="*/ 1228093 w 1609725"/>
              <a:gd name="connsiteY25" fmla="*/ 110181 h 605485"/>
              <a:gd name="connsiteX26" fmla="*/ 1301399 w 1609725"/>
              <a:gd name="connsiteY26" fmla="*/ 95427 h 605485"/>
              <a:gd name="connsiteX27" fmla="*/ 1331812 w 1609725"/>
              <a:gd name="connsiteY27" fmla="*/ 74984 h 605485"/>
              <a:gd name="connsiteX28" fmla="*/ 1339704 w 1609725"/>
              <a:gd name="connsiteY28" fmla="*/ 73252 h 605485"/>
              <a:gd name="connsiteX29" fmla="*/ 1430562 w 1609725"/>
              <a:gd name="connsiteY29" fmla="*/ 38104 h 605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609725" h="605485">
                <a:moveTo>
                  <a:pt x="1499862" y="0"/>
                </a:moveTo>
                <a:lnTo>
                  <a:pt x="1571737" y="67482"/>
                </a:lnTo>
                <a:lnTo>
                  <a:pt x="1576941" y="96325"/>
                </a:lnTo>
                <a:cubicBezTo>
                  <a:pt x="1585452" y="138123"/>
                  <a:pt x="1594498" y="177751"/>
                  <a:pt x="1603570" y="213623"/>
                </a:cubicBezTo>
                <a:lnTo>
                  <a:pt x="1609725" y="236671"/>
                </a:lnTo>
                <a:lnTo>
                  <a:pt x="1609725" y="340519"/>
                </a:lnTo>
                <a:lnTo>
                  <a:pt x="1561740" y="503357"/>
                </a:lnTo>
                <a:lnTo>
                  <a:pt x="1501395" y="555634"/>
                </a:lnTo>
                <a:lnTo>
                  <a:pt x="1430060" y="517414"/>
                </a:lnTo>
                <a:lnTo>
                  <a:pt x="1378187" y="497993"/>
                </a:lnTo>
                <a:lnTo>
                  <a:pt x="1340076" y="475676"/>
                </a:lnTo>
                <a:cubicBezTo>
                  <a:pt x="1314214" y="466176"/>
                  <a:pt x="1285781" y="460922"/>
                  <a:pt x="1255934" y="460922"/>
                </a:cubicBezTo>
                <a:lnTo>
                  <a:pt x="1253770" y="461112"/>
                </a:lnTo>
                <a:lnTo>
                  <a:pt x="1252630" y="460777"/>
                </a:lnTo>
                <a:cubicBezTo>
                  <a:pt x="1194253" y="456123"/>
                  <a:pt x="1122818" y="483777"/>
                  <a:pt x="1064104" y="539457"/>
                </a:cubicBezTo>
                <a:lnTo>
                  <a:pt x="1037705" y="572349"/>
                </a:lnTo>
                <a:lnTo>
                  <a:pt x="984757" y="589136"/>
                </a:lnTo>
                <a:lnTo>
                  <a:pt x="943360" y="605485"/>
                </a:lnTo>
                <a:lnTo>
                  <a:pt x="0" y="605485"/>
                </a:lnTo>
                <a:lnTo>
                  <a:pt x="0" y="134"/>
                </a:lnTo>
                <a:lnTo>
                  <a:pt x="997547" y="134"/>
                </a:lnTo>
                <a:lnTo>
                  <a:pt x="1002307" y="4710"/>
                </a:lnTo>
                <a:cubicBezTo>
                  <a:pt x="1021155" y="19509"/>
                  <a:pt x="1042954" y="33760"/>
                  <a:pt x="1066981" y="46574"/>
                </a:cubicBezTo>
                <a:lnTo>
                  <a:pt x="1108833" y="64538"/>
                </a:lnTo>
                <a:lnTo>
                  <a:pt x="1154788" y="95427"/>
                </a:lnTo>
                <a:cubicBezTo>
                  <a:pt x="1177319" y="104928"/>
                  <a:pt x="1202091" y="110181"/>
                  <a:pt x="1228093" y="110181"/>
                </a:cubicBezTo>
                <a:cubicBezTo>
                  <a:pt x="1254096" y="110181"/>
                  <a:pt x="1278867" y="104928"/>
                  <a:pt x="1301399" y="95427"/>
                </a:cubicBezTo>
                <a:lnTo>
                  <a:pt x="1331812" y="74984"/>
                </a:lnTo>
                <a:lnTo>
                  <a:pt x="1339704" y="73252"/>
                </a:lnTo>
                <a:cubicBezTo>
                  <a:pt x="1368555" y="64433"/>
                  <a:pt x="1399308" y="52663"/>
                  <a:pt x="1430562" y="38104"/>
                </a:cubicBezTo>
                <a:close/>
              </a:path>
            </a:pathLst>
          </a:custGeom>
          <a:noFill/>
          <a:extLst>
            <a:ext uri="{909E8E84-426E-40DD-AFC4-6F175D3DCCD1}">
              <a14:hiddenFill xmlns:a14="http://schemas.microsoft.com/office/drawing/2010/main">
                <a:solidFill>
                  <a:srgbClr val="FFFFFF"/>
                </a:solidFill>
              </a14:hiddenFill>
            </a:ext>
          </a:extLst>
        </p:spPr>
      </p:pic>
      <p:pic>
        <p:nvPicPr>
          <p:cNvPr id="26" name="Picture 25" descr="A picture containing text&#10;&#10;Description automatically generated">
            <a:extLst>
              <a:ext uri="{FF2B5EF4-FFF2-40B4-BE49-F238E27FC236}">
                <a16:creationId xmlns:a16="http://schemas.microsoft.com/office/drawing/2014/main" id="{19A1F354-3B76-4F13-8099-BB22A39220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17703" y="2389339"/>
            <a:ext cx="4196065" cy="903768"/>
          </a:xfrm>
          <a:prstGeom prst="rect">
            <a:avLst/>
          </a:prstGeom>
        </p:spPr>
      </p:pic>
      <p:pic>
        <p:nvPicPr>
          <p:cNvPr id="27" name="Picture 26" descr="A picture containing text, clipart&#10;&#10;Description automatically generated">
            <a:extLst>
              <a:ext uri="{FF2B5EF4-FFF2-40B4-BE49-F238E27FC236}">
                <a16:creationId xmlns:a16="http://schemas.microsoft.com/office/drawing/2014/main" id="{C37207F2-DABF-4CE5-9879-829279D05F5E}"/>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7345" b="89831" l="2429" r="98714">
                        <a14:foregroundMark x1="10571" y1="37853" x2="5143" y2="19209"/>
                        <a14:foregroundMark x1="5143" y1="19209" x2="5286" y2="17514"/>
                        <a14:foregroundMark x1="20143" y1="28814" x2="20571" y2="24859"/>
                        <a14:foregroundMark x1="28000" y1="46328" x2="28000" y2="45763"/>
                        <a14:foregroundMark x1="35714" y1="45198" x2="35714" y2="45198"/>
                        <a14:foregroundMark x1="31429" y1="69492" x2="31429" y2="69492"/>
                        <a14:foregroundMark x1="31714" y1="74011" x2="31714" y2="74011"/>
                        <a14:foregroundMark x1="35286" y1="78531" x2="35714" y2="73446"/>
                        <a14:foregroundMark x1="43540" y1="70056" x2="43571" y2="69492"/>
                        <a14:foregroundMark x1="43143" y1="77401" x2="43540" y2="70056"/>
                        <a14:foregroundMark x1="51143" y1="77966" x2="51714" y2="71186"/>
                        <a14:foregroundMark x1="60127" y1="69492" x2="60000" y2="67232"/>
                        <a14:foregroundMark x1="60286" y1="72316" x2="60127" y2="69492"/>
                        <a14:foregroundMark x1="68571" y1="72881" x2="68571" y2="67232"/>
                        <a14:foregroundMark x1="76000" y1="78531" x2="76571" y2="75141"/>
                        <a14:foregroundMark x1="83571" y1="75141" x2="84000" y2="70621"/>
                        <a14:foregroundMark x1="92000" y1="82486" x2="92429" y2="72316"/>
                        <a14:foregroundMark x1="92429" y1="70056" x2="92714" y2="66667"/>
                        <a14:foregroundMark x1="95857" y1="74011" x2="93429" y2="73446"/>
                        <a14:foregroundMark x1="79000" y1="50847" x2="79571" y2="42373"/>
                        <a14:foregroundMark x1="71143" y1="52542" x2="71571" y2="43503"/>
                        <a14:foregroundMark x1="68571" y1="51412" x2="68857" y2="45763"/>
                        <a14:foregroundMark x1="63571" y1="47458" x2="64571" y2="38418"/>
                        <a14:foregroundMark x1="57857" y1="53107" x2="58571" y2="48588"/>
                        <a14:foregroundMark x1="49571" y1="53107" x2="50143" y2="44068"/>
                        <a14:foregroundMark x1="39714" y1="72881" x2="38143" y2="73446"/>
                        <a14:foregroundMark x1="5000" y1="54802" x2="4143" y2="50282"/>
                        <a14:foregroundMark x1="4143" y1="50282" x2="2857" y2="44633"/>
                        <a14:foregroundMark x1="22714" y1="47458" x2="20143" y2="36158"/>
                        <a14:foregroundMark x1="41857" y1="38983" x2="41857" y2="38983"/>
                        <a14:foregroundMark x1="29571" y1="8475" x2="29571" y2="8475"/>
                        <a14:foregroundMark x1="29429" y1="10169" x2="29429" y2="10169"/>
                        <a14:foregroundMark x1="29429" y1="10169" x2="29429" y2="10169"/>
                        <a14:foregroundMark x1="29429" y1="10169" x2="29429" y2="10169"/>
                        <a14:foregroundMark x1="29429" y1="10169" x2="29429" y2="10169"/>
                        <a14:foregroundMark x1="29429" y1="10169" x2="29429" y2="10169"/>
                        <a14:foregroundMark x1="29429" y1="10169" x2="29429" y2="10169"/>
                        <a14:foregroundMark x1="28714" y1="8475" x2="28714" y2="8475"/>
                        <a14:foregroundMark x1="28714" y1="8475" x2="28714" y2="8475"/>
                        <a14:foregroundMark x1="29143" y1="8475" x2="29143" y2="8475"/>
                        <a14:foregroundMark x1="29286" y1="10734" x2="29286" y2="11864"/>
                        <a14:foregroundMark x1="23000" y1="50282" x2="23000" y2="50282"/>
                        <a14:foregroundMark x1="21714" y1="77966" x2="21714" y2="77966"/>
                        <a14:foregroundMark x1="21286" y1="80791" x2="21286" y2="80791"/>
                        <a14:foregroundMark x1="21714" y1="77966" x2="21714" y2="79661"/>
                        <a14:foregroundMark x1="7286" y1="7345" x2="7286" y2="7345"/>
                        <a14:foregroundMark x1="7714" y1="7345" x2="7714" y2="7345"/>
                        <a14:foregroundMark x1="9000" y1="8475" x2="6286" y2="7910"/>
                        <a14:foregroundMark x1="30000" y1="8475" x2="28714" y2="9605"/>
                        <a14:foregroundMark x1="29000" y1="9040" x2="29000" y2="9040"/>
                        <a14:foregroundMark x1="29857" y1="7910" x2="29857" y2="7910"/>
                        <a14:foregroundMark x1="62429" y1="72316" x2="64286" y2="73446"/>
                        <a14:foregroundMark x1="65429" y1="74576" x2="65857" y2="76836"/>
                        <a14:foregroundMark x1="98714" y1="63277" x2="98714" y2="63277"/>
                        <a14:backgroundMark x1="38857" y1="41808" x2="38857" y2="41808"/>
                        <a14:backgroundMark x1="38143" y1="69492" x2="38143" y2="69492"/>
                        <a14:backgroundMark x1="30143" y1="72316" x2="30143" y2="72316"/>
                        <a14:backgroundMark x1="45286" y1="70056" x2="45286" y2="70056"/>
                        <a14:backgroundMark x1="62714" y1="69492" x2="62714" y2="69492"/>
                        <a14:backgroundMark x1="78714" y1="71186" x2="78714" y2="71186"/>
                        <a14:backgroundMark x1="81143" y1="41808" x2="81143" y2="41808"/>
                        <a14:backgroundMark x1="11857" y1="24859" x2="11857" y2="24859"/>
                        <a14:backgroundMark x1="9571" y1="21469" x2="9571" y2="21469"/>
                        <a14:backgroundMark x1="14571" y1="39548" x2="14571" y2="39548"/>
                        <a14:backgroundMark x1="15714" y1="42373" x2="15714" y2="42373"/>
                        <a14:backgroundMark x1="20143" y1="36158" x2="20143" y2="36158"/>
                        <a14:backgroundMark x1="17286" y1="26554" x2="17286" y2="26554"/>
                        <a14:backgroundMark x1="21000" y1="81356" x2="21000" y2="81356"/>
                        <a14:backgroundMark x1="70857" y1="70056" x2="72714" y2="68927"/>
                      </a14:backgroundRemoval>
                    </a14:imgEffect>
                  </a14:imgLayer>
                </a14:imgProps>
              </a:ext>
              <a:ext uri="{28A0092B-C50C-407E-A947-70E740481C1C}">
                <a14:useLocalDpi xmlns:a14="http://schemas.microsoft.com/office/drawing/2010/main" val="0"/>
              </a:ext>
            </a:extLst>
          </a:blip>
          <a:stretch>
            <a:fillRect/>
          </a:stretch>
        </p:blipFill>
        <p:spPr>
          <a:xfrm>
            <a:off x="7317703" y="3743875"/>
            <a:ext cx="4196064" cy="1061005"/>
          </a:xfrm>
          <a:prstGeom prst="rect">
            <a:avLst/>
          </a:prstGeom>
        </p:spPr>
      </p:pic>
      <p:pic>
        <p:nvPicPr>
          <p:cNvPr id="28" name="Picture 27" descr="Logo&#10;&#10;Description automatically generated with medium confidence">
            <a:extLst>
              <a:ext uri="{FF2B5EF4-FFF2-40B4-BE49-F238E27FC236}">
                <a16:creationId xmlns:a16="http://schemas.microsoft.com/office/drawing/2014/main" id="{A96CE317-2985-47AE-9E9B-9B3585F1E84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467869" y="360273"/>
            <a:ext cx="1895733" cy="1574763"/>
          </a:xfrm>
          <a:prstGeom prst="rect">
            <a:avLst/>
          </a:prstGeom>
        </p:spPr>
      </p:pic>
      <p:pic>
        <p:nvPicPr>
          <p:cNvPr id="47" name="Picture 12" descr="Purdue Campus Map - West Lafayette Campus">
            <a:extLst>
              <a:ext uri="{FF2B5EF4-FFF2-40B4-BE49-F238E27FC236}">
                <a16:creationId xmlns:a16="http://schemas.microsoft.com/office/drawing/2014/main" id="{26A40A8A-6E59-4A9B-97D0-BCB9020D14FA}"/>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10000" b="93478" l="3889" r="96944">
                        <a14:foregroundMark x1="9630" y1="15652" x2="18148" y2="86957"/>
                        <a14:foregroundMark x1="31204" y1="22609" x2="14259" y2="58261"/>
                        <a14:foregroundMark x1="14259" y1="58261" x2="9815" y2="78261"/>
                        <a14:foregroundMark x1="9815" y1="78261" x2="3889" y2="86957"/>
                        <a14:foregroundMark x1="11852" y1="77826" x2="13889" y2="50435"/>
                        <a14:foregroundMark x1="13889" y1="50435" x2="19722" y2="51739"/>
                        <a14:foregroundMark x1="19722" y1="51739" x2="25093" y2="41739"/>
                        <a14:foregroundMark x1="25093" y1="41739" x2="19167" y2="49130"/>
                        <a14:foregroundMark x1="19167" y1="49130" x2="24167" y2="36087"/>
                        <a14:foregroundMark x1="24167" y1="36087" x2="30093" y2="43478"/>
                        <a14:foregroundMark x1="30093" y1="43478" x2="30370" y2="39565"/>
                        <a14:foregroundMark x1="40556" y1="30870" x2="40556" y2="30870"/>
                        <a14:foregroundMark x1="40741" y1="33913" x2="40741" y2="33913"/>
                        <a14:foregroundMark x1="40741" y1="42174" x2="40741" y2="42174"/>
                        <a14:foregroundMark x1="40648" y1="51304" x2="40185" y2="25217"/>
                        <a14:foregroundMark x1="48889" y1="45217" x2="48889" y2="29130"/>
                        <a14:foregroundMark x1="59352" y1="40870" x2="59352" y2="31739"/>
                        <a14:foregroundMark x1="70000" y1="44348" x2="69630" y2="30870"/>
                        <a14:foregroundMark x1="79259" y1="41739" x2="79074" y2="26522"/>
                        <a14:foregroundMark x1="90093" y1="46957" x2="90278" y2="24348"/>
                        <a14:foregroundMark x1="39444" y1="76087" x2="39444" y2="83043"/>
                        <a14:foregroundMark x1="53056" y1="88261" x2="53056" y2="81739"/>
                        <a14:foregroundMark x1="57407" y1="83043" x2="57315" y2="79130"/>
                        <a14:foregroundMark x1="63796" y1="85217" x2="63704" y2="82609"/>
                        <a14:foregroundMark x1="69815" y1="84348" x2="69815" y2="83043"/>
                        <a14:foregroundMark x1="75926" y1="80435" x2="76204" y2="82174"/>
                        <a14:foregroundMark x1="81667" y1="82174" x2="81759" y2="80435"/>
                        <a14:foregroundMark x1="46944" y1="80870" x2="47315" y2="83478"/>
                        <a14:foregroundMark x1="95093" y1="55217" x2="95093" y2="56522"/>
                        <a14:foregroundMark x1="92593" y1="78261" x2="92778" y2="80000"/>
                        <a14:foregroundMark x1="87315" y1="77391" x2="87315" y2="78261"/>
                        <a14:foregroundMark x1="97037" y1="85652" x2="97037" y2="85652"/>
                        <a14:foregroundMark x1="96852" y1="88261" x2="96852" y2="88261"/>
                        <a14:foregroundMark x1="96204" y1="90870" x2="96204" y2="90870"/>
                        <a14:foregroundMark x1="96944" y1="93478" x2="96944" y2="93478"/>
                        <a14:backgroundMark x1="43148" y1="26522" x2="43148" y2="26522"/>
                        <a14:backgroundMark x1="71204" y1="78696" x2="71204" y2="78696"/>
                      </a14:backgroundRemoval>
                    </a14:imgEffect>
                  </a14:imgLayer>
                </a14:imgProps>
              </a:ext>
              <a:ext uri="{28A0092B-C50C-407E-A947-70E740481C1C}">
                <a14:useLocalDpi xmlns:a14="http://schemas.microsoft.com/office/drawing/2010/main" val="0"/>
              </a:ext>
            </a:extLst>
          </a:blip>
          <a:srcRect/>
          <a:stretch>
            <a:fillRect/>
          </a:stretch>
        </p:blipFill>
        <p:spPr bwMode="auto">
          <a:xfrm>
            <a:off x="7179792" y="5336023"/>
            <a:ext cx="4471886" cy="952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4945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345231" y="3632059"/>
            <a:ext cx="7577135" cy="2739811"/>
            <a:chOff x="323998" y="4140317"/>
            <a:chExt cx="4834503" cy="2154346"/>
          </a:xfrm>
        </p:grpSpPr>
        <p:sp>
          <p:nvSpPr>
            <p:cNvPr id="7" name="TextBox 6">
              <a:extLst>
                <a:ext uri="{FF2B5EF4-FFF2-40B4-BE49-F238E27FC236}">
                  <a16:creationId xmlns:a16="http://schemas.microsoft.com/office/drawing/2014/main" id="{8476509D-629D-4437-91CD-9B00F95F375D}"/>
                </a:ext>
              </a:extLst>
            </p:cNvPr>
            <p:cNvSpPr txBox="1"/>
            <p:nvPr/>
          </p:nvSpPr>
          <p:spPr>
            <a:xfrm>
              <a:off x="323998" y="4140317"/>
              <a:ext cx="1264235" cy="21780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TALOS Axial Workhorse C</a:t>
              </a:r>
            </a:p>
          </p:txBody>
        </p:sp>
        <p:sp>
          <p:nvSpPr>
            <p:cNvPr id="9" name="TextBox 8">
              <a:extLst>
                <a:ext uri="{FF2B5EF4-FFF2-40B4-BE49-F238E27FC236}">
                  <a16:creationId xmlns:a16="http://schemas.microsoft.com/office/drawing/2014/main" id="{90823FDB-EEDC-4903-A638-81B81F601C34}"/>
                </a:ext>
              </a:extLst>
            </p:cNvPr>
            <p:cNvSpPr txBox="1"/>
            <p:nvPr/>
          </p:nvSpPr>
          <p:spPr>
            <a:xfrm>
              <a:off x="2107463" y="4140317"/>
              <a:ext cx="1155821" cy="21780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TALOS ACS Workhorse</a:t>
              </a:r>
            </a:p>
          </p:txBody>
        </p:sp>
        <p:sp>
          <p:nvSpPr>
            <p:cNvPr id="11" name="TextBox 10">
              <a:extLst>
                <a:ext uri="{FF2B5EF4-FFF2-40B4-BE49-F238E27FC236}">
                  <a16:creationId xmlns:a16="http://schemas.microsoft.com/office/drawing/2014/main" id="{3CFC528B-E747-4677-BA6E-1E31D8EBDFB3}"/>
                </a:ext>
              </a:extLst>
            </p:cNvPr>
            <p:cNvSpPr txBox="1"/>
            <p:nvPr/>
          </p:nvSpPr>
          <p:spPr>
            <a:xfrm>
              <a:off x="3848615" y="4144128"/>
              <a:ext cx="1096213" cy="21780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TALOS Axial Chamber</a:t>
              </a:r>
              <a:endParaRPr kumimoji="0" 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13" name="TextBox 12">
              <a:extLst>
                <a:ext uri="{FF2B5EF4-FFF2-40B4-BE49-F238E27FC236}">
                  <a16:creationId xmlns:a16="http://schemas.microsoft.com/office/drawing/2014/main" id="{4A1EFA8C-6CF0-44FC-9B2A-E7740F713FFE}"/>
                </a:ext>
              </a:extLst>
            </p:cNvPr>
            <p:cNvSpPr txBox="1"/>
            <p:nvPr/>
          </p:nvSpPr>
          <p:spPr>
            <a:xfrm>
              <a:off x="1962000" y="6076855"/>
              <a:ext cx="1340944" cy="217808"/>
            </a:xfrm>
            <a:prstGeom prst="rect">
              <a:avLst/>
            </a:prstGeom>
            <a:noFill/>
          </p:spPr>
          <p:txBody>
            <a:bodyPr wrap="none" rtlCol="0"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TALOS ACS Thermal Image</a:t>
              </a:r>
            </a:p>
          </p:txBody>
        </p:sp>
        <p:sp>
          <p:nvSpPr>
            <p:cNvPr id="15" name="TextBox 14">
              <a:extLst>
                <a:ext uri="{FF2B5EF4-FFF2-40B4-BE49-F238E27FC236}">
                  <a16:creationId xmlns:a16="http://schemas.microsoft.com/office/drawing/2014/main" id="{FFA32E35-8DE3-4C89-864B-BDCD4793B946}"/>
                </a:ext>
              </a:extLst>
            </p:cNvPr>
            <p:cNvSpPr txBox="1"/>
            <p:nvPr/>
          </p:nvSpPr>
          <p:spPr>
            <a:xfrm>
              <a:off x="3904126" y="6061020"/>
              <a:ext cx="1254375" cy="217808"/>
            </a:xfrm>
            <a:prstGeom prst="rect">
              <a:avLst/>
            </a:prstGeom>
            <a:noFill/>
          </p:spPr>
          <p:txBody>
            <a:bodyPr wrap="none" rtlCol="0"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TALOS Axial Hot-Fire Test</a:t>
              </a:r>
            </a:p>
          </p:txBody>
        </p:sp>
        <p:sp>
          <p:nvSpPr>
            <p:cNvPr id="17" name="TextBox 16">
              <a:extLst>
                <a:ext uri="{FF2B5EF4-FFF2-40B4-BE49-F238E27FC236}">
                  <a16:creationId xmlns:a16="http://schemas.microsoft.com/office/drawing/2014/main" id="{C3AA3B70-3802-419F-9424-F011D667D18D}"/>
                </a:ext>
              </a:extLst>
            </p:cNvPr>
            <p:cNvSpPr txBox="1"/>
            <p:nvPr/>
          </p:nvSpPr>
          <p:spPr>
            <a:xfrm>
              <a:off x="364235" y="6076855"/>
              <a:ext cx="1374409" cy="217808"/>
            </a:xfrm>
            <a:prstGeom prst="rect">
              <a:avLst/>
            </a:prstGeom>
            <a:noFill/>
          </p:spPr>
          <p:txBody>
            <a:bodyPr wrap="none" rtlCol="0"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TALOS ACS Flight Hardware</a:t>
              </a:r>
            </a:p>
          </p:txBody>
        </p:sp>
      </p:grpSp>
      <p:sp>
        <p:nvSpPr>
          <p:cNvPr id="18" name="Title 1"/>
          <p:cNvSpPr>
            <a:spLocks noGrp="1"/>
          </p:cNvSpPr>
          <p:nvPr>
            <p:ph type="title"/>
          </p:nvPr>
        </p:nvSpPr>
        <p:spPr>
          <a:xfrm>
            <a:off x="2722982" y="173066"/>
            <a:ext cx="6763909" cy="720668"/>
          </a:xfrm>
        </p:spPr>
        <p:txBody>
          <a:bodyPr>
            <a:normAutofit/>
          </a:bodyPr>
          <a:lstStyle/>
          <a:p>
            <a:pPr algn="ctr"/>
            <a:r>
              <a:rPr lang="en-US" sz="3600">
                <a:solidFill>
                  <a:sysClr val="window" lastClr="FFFFFF">
                    <a:lumMod val="85000"/>
                  </a:sysClr>
                </a:solidFill>
                <a:latin typeface="Arial Bold" charset="0"/>
                <a:ea typeface="ＭＳ Ｐゴシック" charset="-128"/>
                <a:cs typeface="ＭＳ Ｐゴシック" charset="-128"/>
              </a:rPr>
              <a:t>Cover Slide Annotate Images</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C508F0-1AA7-8449-B96D-5FDB74B9F69F}"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TextBox 2"/>
          <p:cNvSpPr txBox="1"/>
          <p:nvPr/>
        </p:nvSpPr>
        <p:spPr>
          <a:xfrm>
            <a:off x="3821967" y="968601"/>
            <a:ext cx="4590405"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sng"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Annotated Cover Slide Images </a:t>
            </a:r>
          </a:p>
        </p:txBody>
      </p:sp>
      <p:pic>
        <p:nvPicPr>
          <p:cNvPr id="23" name="Picture 22">
            <a:extLst>
              <a:ext uri="{FF2B5EF4-FFF2-40B4-BE49-F238E27FC236}">
                <a16:creationId xmlns:a16="http://schemas.microsoft.com/office/drawing/2014/main" id="{FB1A7AEB-6327-4787-81A6-993096AFA8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96919" y="4309583"/>
            <a:ext cx="1484908" cy="1484908"/>
          </a:xfrm>
          <a:prstGeom prst="rect">
            <a:avLst/>
          </a:prstGeom>
        </p:spPr>
      </p:pic>
      <p:pic>
        <p:nvPicPr>
          <p:cNvPr id="24" name="Picture 23">
            <a:extLst>
              <a:ext uri="{FF2B5EF4-FFF2-40B4-BE49-F238E27FC236}">
                <a16:creationId xmlns:a16="http://schemas.microsoft.com/office/drawing/2014/main" id="{58EE35DD-A226-4E6D-A17B-2C2824A0F84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16551" y="1827949"/>
            <a:ext cx="1459343" cy="1512103"/>
          </a:xfrm>
          <a:prstGeom prst="ellipse">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5" name="Picture 24"/>
          <p:cNvPicPr>
            <a:picLocks noChangeAspect="1"/>
          </p:cNvPicPr>
          <p:nvPr/>
        </p:nvPicPr>
        <p:blipFill rotWithShape="1">
          <a:blip r:embed="rId5" cstate="hqprint">
            <a:extLst>
              <a:ext uri="{28A0092B-C50C-407E-A947-70E740481C1C}">
                <a14:useLocalDpi xmlns:a14="http://schemas.microsoft.com/office/drawing/2010/main" val="0"/>
              </a:ext>
            </a:extLst>
          </a:blip>
          <a:srcRect l="25155" r="10711"/>
          <a:stretch/>
        </p:blipFill>
        <p:spPr>
          <a:xfrm>
            <a:off x="2591026" y="1840130"/>
            <a:ext cx="1530812" cy="1499922"/>
          </a:xfrm>
          <a:prstGeom prst="ellipse">
            <a:avLst/>
          </a:prstGeom>
          <a:ln>
            <a:noFill/>
          </a:ln>
          <a:effectLst/>
        </p:spPr>
      </p:pic>
      <p:pic>
        <p:nvPicPr>
          <p:cNvPr id="26" name="Picture 25">
            <a:extLst>
              <a:ext uri="{FF2B5EF4-FFF2-40B4-BE49-F238E27FC236}">
                <a16:creationId xmlns:a16="http://schemas.microsoft.com/office/drawing/2014/main" id="{864DA0F7-D711-4517-9A48-665F718BC192}"/>
              </a:ext>
            </a:extLst>
          </p:cNvPr>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7969961" y="1869159"/>
            <a:ext cx="1516930" cy="1448841"/>
          </a:xfrm>
          <a:prstGeom prst="rect">
            <a:avLst/>
          </a:prstGeom>
        </p:spPr>
      </p:pic>
      <p:pic>
        <p:nvPicPr>
          <p:cNvPr id="19" name="Picture 18" descr="A picture containing wall, indoor, several&#10;&#10;Description automatically generated">
            <a:extLst>
              <a:ext uri="{FF2B5EF4-FFF2-40B4-BE49-F238E27FC236}">
                <a16:creationId xmlns:a16="http://schemas.microsoft.com/office/drawing/2014/main" id="{1A634531-4799-4880-B094-438474CFD08D}"/>
              </a:ext>
            </a:extLst>
          </p:cNvPr>
          <p:cNvPicPr>
            <a:picLocks noChangeAspect="1"/>
          </p:cNvPicPr>
          <p:nvPr/>
        </p:nvPicPr>
        <p:blipFill rotWithShape="1">
          <a:blip r:embed="rId7">
            <a:extLst>
              <a:ext uri="{28A0092B-C50C-407E-A947-70E740481C1C}">
                <a14:useLocalDpi xmlns:a14="http://schemas.microsoft.com/office/drawing/2010/main" val="0"/>
              </a:ext>
            </a:extLst>
          </a:blip>
          <a:srcRect l="4269" r="9347" b="2"/>
          <a:stretch/>
        </p:blipFill>
        <p:spPr>
          <a:xfrm>
            <a:off x="2722982" y="4345997"/>
            <a:ext cx="1353336" cy="1311935"/>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8" name="Picture 27" descr="Graphical user interface&#10;&#10;Description automatically generated">
            <a:extLst>
              <a:ext uri="{FF2B5EF4-FFF2-40B4-BE49-F238E27FC236}">
                <a16:creationId xmlns:a16="http://schemas.microsoft.com/office/drawing/2014/main" id="{D91D9F61-9495-4DBA-8FE4-51F4516CC1FB}"/>
              </a:ext>
            </a:extLst>
          </p:cNvPr>
          <p:cNvPicPr>
            <a:picLocks noChangeAspect="1"/>
          </p:cNvPicPr>
          <p:nvPr/>
        </p:nvPicPr>
        <p:blipFill rotWithShape="1">
          <a:blip r:embed="rId8"/>
          <a:srcRect l="1932" t="1392" r="76301" b="59264"/>
          <a:stretch/>
        </p:blipFill>
        <p:spPr>
          <a:xfrm>
            <a:off x="5426392" y="4345997"/>
            <a:ext cx="1420453" cy="1444241"/>
          </a:xfrm>
          <a:custGeom>
            <a:avLst/>
            <a:gdLst>
              <a:gd name="connsiteX0" fmla="*/ 676668 w 1353336"/>
              <a:gd name="connsiteY0" fmla="*/ 0 h 1376000"/>
              <a:gd name="connsiteX1" fmla="*/ 1353336 w 1353336"/>
              <a:gd name="connsiteY1" fmla="*/ 688000 h 1376000"/>
              <a:gd name="connsiteX2" fmla="*/ 676668 w 1353336"/>
              <a:gd name="connsiteY2" fmla="*/ 1376000 h 1376000"/>
              <a:gd name="connsiteX3" fmla="*/ 0 w 1353336"/>
              <a:gd name="connsiteY3" fmla="*/ 688000 h 1376000"/>
              <a:gd name="connsiteX4" fmla="*/ 676668 w 1353336"/>
              <a:gd name="connsiteY4" fmla="*/ 0 h 137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3336" h="1376000">
                <a:moveTo>
                  <a:pt x="676668" y="0"/>
                </a:moveTo>
                <a:cubicBezTo>
                  <a:pt x="1050381" y="0"/>
                  <a:pt x="1353336" y="308028"/>
                  <a:pt x="1353336" y="688000"/>
                </a:cubicBezTo>
                <a:cubicBezTo>
                  <a:pt x="1353336" y="1067972"/>
                  <a:pt x="1050381" y="1376000"/>
                  <a:pt x="676668" y="1376000"/>
                </a:cubicBezTo>
                <a:cubicBezTo>
                  <a:pt x="302955" y="1376000"/>
                  <a:pt x="0" y="1067972"/>
                  <a:pt x="0" y="688000"/>
                </a:cubicBezTo>
                <a:cubicBezTo>
                  <a:pt x="0" y="308028"/>
                  <a:pt x="302955" y="0"/>
                  <a:pt x="676668" y="0"/>
                </a:cubicBezTo>
                <a:close/>
              </a:path>
            </a:pathLst>
          </a:custGeom>
        </p:spPr>
      </p:pic>
    </p:spTree>
    <p:extLst>
      <p:ext uri="{BB962C8B-B14F-4D97-AF65-F5344CB8AC3E}">
        <p14:creationId xmlns:p14="http://schemas.microsoft.com/office/powerpoint/2010/main" val="1035680412"/>
      </p:ext>
    </p:extLst>
  </p:cSld>
  <p:clrMapOvr>
    <a:masterClrMapping/>
  </p:clrMapOvr>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7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4239F210D928B4F8D070920A61F8AB0" ma:contentTypeVersion="16" ma:contentTypeDescription="Create a new document." ma:contentTypeScope="" ma:versionID="3e43214c75092c4eb9c651381f591dbc">
  <xsd:schema xmlns:xsd="http://www.w3.org/2001/XMLSchema" xmlns:xs="http://www.w3.org/2001/XMLSchema" xmlns:p="http://schemas.microsoft.com/office/2006/metadata/properties" xmlns:ns2="63347e9a-be79-4bfd-ae47-1bca54dca121" xmlns:ns3="8c533b60-e837-45b5-8de9-959ec0e908fb" xmlns:ns4="d900e117-17a0-4b24-9e47-511ef1d02c43" targetNamespace="http://schemas.microsoft.com/office/2006/metadata/properties" ma:root="true" ma:fieldsID="577ef480f2131bb45b3527cd0e150429" ns2:_="" ns3:_="" ns4:_="">
    <xsd:import namespace="63347e9a-be79-4bfd-ae47-1bca54dca121"/>
    <xsd:import namespace="8c533b60-e837-45b5-8de9-959ec0e908fb"/>
    <xsd:import namespace="d900e117-17a0-4b24-9e47-511ef1d02c43"/>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2:MediaLengthInSeconds" minOccurs="0"/>
                <xsd:element ref="ns2:MediaServiceLocation" minOccurs="0"/>
                <xsd:element ref="ns3:SharedWithUsers" minOccurs="0"/>
                <xsd:element ref="ns3:SharedWithDetails" minOccurs="0"/>
                <xsd:element ref="ns4:TaxCatchAll" minOccurs="0"/>
                <xsd:element ref="ns2: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347e9a-be79-4bfd-ae47-1bca54dca12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LengthInSeconds" ma:index="15" nillable="true" ma:displayName="Length (seconds)" ma:internalName="MediaLengthInSeconds" ma:readOnly="true">
      <xsd:simpleType>
        <xsd:restriction base="dms:Unknown"/>
      </xsd:simpleType>
    </xsd:element>
    <xsd:element name="MediaServiceLocation" ma:index="16"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0fb68aea-d2ee-4a6c-85e6-e4b5686e96e8"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c533b60-e837-45b5-8de9-959ec0e908fb"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900e117-17a0-4b24-9e47-511ef1d02c43"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67c339e8-aa4f-46c5-a919-f685f9808679}" ma:internalName="TaxCatchAll" ma:showField="CatchAllData" ma:web="8c533b60-e837-45b5-8de9-959ec0e908f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8c533b60-e837-45b5-8de9-959ec0e908fb">
      <UserInfo>
        <DisplayName/>
        <AccountId xsi:nil="true"/>
        <AccountType/>
      </UserInfo>
    </SharedWithUsers>
    <MediaLengthInSeconds xmlns="63347e9a-be79-4bfd-ae47-1bca54dca121" xsi:nil="true"/>
    <lcf76f155ced4ddcb4097134ff3c332f xmlns="63347e9a-be79-4bfd-ae47-1bca54dca121">
      <Terms xmlns="http://schemas.microsoft.com/office/infopath/2007/PartnerControls"/>
    </lcf76f155ced4ddcb4097134ff3c332f>
    <TaxCatchAll xmlns="d900e117-17a0-4b24-9e47-511ef1d02c43" xsi:nil="true"/>
  </documentManagement>
</p:properties>
</file>

<file path=customXml/itemProps1.xml><?xml version="1.0" encoding="utf-8"?>
<ds:datastoreItem xmlns:ds="http://schemas.openxmlformats.org/officeDocument/2006/customXml" ds:itemID="{67AE54FD-935F-41B7-A2AD-D82757891F94}">
  <ds:schemaRefs>
    <ds:schemaRef ds:uri="http://schemas.microsoft.com/sharepoint/v3/contenttype/forms"/>
  </ds:schemaRefs>
</ds:datastoreItem>
</file>

<file path=customXml/itemProps2.xml><?xml version="1.0" encoding="utf-8"?>
<ds:datastoreItem xmlns:ds="http://schemas.openxmlformats.org/officeDocument/2006/customXml" ds:itemID="{2AAC833A-B287-46F6-AEA7-9A82CC3DA7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3347e9a-be79-4bfd-ae47-1bca54dca121"/>
    <ds:schemaRef ds:uri="8c533b60-e837-45b5-8de9-959ec0e908fb"/>
    <ds:schemaRef ds:uri="d900e117-17a0-4b24-9e47-511ef1d02c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7F6CF94-3835-4291-A7F5-6B61552363F6}">
  <ds:schemaRefs>
    <ds:schemaRef ds:uri="25b6e98b-6c2a-48dd-80e6-f891601c0ecb"/>
    <ds:schemaRef ds:uri="d900e117-17a0-4b24-9e47-511ef1d02c4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8c533b60-e837-45b5-8de9-959ec0e908fb"/>
    <ds:schemaRef ds:uri="63347e9a-be79-4bfd-ae47-1bca54dca121"/>
  </ds:schemaRefs>
</ds:datastoreItem>
</file>

<file path=docMetadata/LabelInfo.xml><?xml version="1.0" encoding="utf-8"?>
<clbl:labelList xmlns:clbl="http://schemas.microsoft.com/office/2020/mipLabelMetadata">
  <clbl:label id="{7005d458-45be-48ae-8140-d43da96dd17b}" enabled="0" method="" siteId="{7005d458-45be-48ae-8140-d43da96dd17b}" removed="1"/>
</clbl:labelList>
</file>

<file path=docProps/app.xml><?xml version="1.0" encoding="utf-8"?>
<Properties xmlns="http://schemas.openxmlformats.org/officeDocument/2006/extended-properties" xmlns:vt="http://schemas.openxmlformats.org/officeDocument/2006/docPropsVTypes">
  <Template/>
  <TotalTime>10851</TotalTime>
  <Words>1531</Words>
  <Application>Microsoft Office PowerPoint</Application>
  <PresentationFormat>Widescreen</PresentationFormat>
  <Paragraphs>230</Paragraphs>
  <Slides>20</Slides>
  <Notes>10</Notes>
  <HiddenSlides>0</HiddenSlides>
  <MMClips>1</MMClips>
  <ScaleCrop>false</ScaleCrop>
  <HeadingPairs>
    <vt:vector size="6" baseType="variant">
      <vt:variant>
        <vt:lpstr>Fonts Used</vt:lpstr>
      </vt:variant>
      <vt:variant>
        <vt:i4>9</vt:i4>
      </vt:variant>
      <vt:variant>
        <vt:lpstr>Theme</vt:lpstr>
      </vt:variant>
      <vt:variant>
        <vt:i4>7</vt:i4>
      </vt:variant>
      <vt:variant>
        <vt:lpstr>Slide Titles</vt:lpstr>
      </vt:variant>
      <vt:variant>
        <vt:i4>20</vt:i4>
      </vt:variant>
    </vt:vector>
  </HeadingPairs>
  <TitlesOfParts>
    <vt:vector size="36" baseType="lpstr">
      <vt:lpstr>.AppleSystemUIFont</vt:lpstr>
      <vt:lpstr>Arial</vt:lpstr>
      <vt:lpstr>Arial</vt:lpstr>
      <vt:lpstr>Arial Bold</vt:lpstr>
      <vt:lpstr>Calibri</vt:lpstr>
      <vt:lpstr>Calibri Light</vt:lpstr>
      <vt:lpstr>Helvetica Neue</vt:lpstr>
      <vt:lpstr>Times New Roman</vt:lpstr>
      <vt:lpstr>Wingdings</vt:lpstr>
      <vt:lpstr>2_Office Theme</vt:lpstr>
      <vt:lpstr>3_Office Theme</vt:lpstr>
      <vt:lpstr>Office Theme</vt:lpstr>
      <vt:lpstr>4_Office Theme</vt:lpstr>
      <vt:lpstr>5_Office Theme</vt:lpstr>
      <vt:lpstr>1_Office Theme</vt:lpstr>
      <vt:lpstr>7_Office Theme</vt:lpstr>
      <vt:lpstr>PowerPoint Presentation</vt:lpstr>
      <vt:lpstr>The why &amp; what about</vt:lpstr>
      <vt:lpstr>PowerPoint Presentation</vt:lpstr>
      <vt:lpstr>PowerPoint Presentation</vt:lpstr>
      <vt:lpstr>PowerPoint Presentation</vt:lpstr>
      <vt:lpstr>PowerPoint Presentation</vt:lpstr>
      <vt:lpstr>TALOS Lifecycle Milestone/Maturity Schedule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Project Assessment Summary</vt:lpstr>
      <vt:lpstr>TALOS has been infused and has a plan forward</vt:lpstr>
      <vt:lpstr>PowerPoint Presentation</vt:lpstr>
      <vt:lpstr>PowerPoint Presentation</vt:lpstr>
      <vt:lpstr>Cover Slide Annotate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GCD Annual Program Review - Project Presentation Template</dc:title>
  <dc:creator>Lee</dc:creator>
  <cp:lastModifiedBy>Hill, Chris (MSFC-ST24)</cp:lastModifiedBy>
  <cp:revision>99</cp:revision>
  <cp:lastPrinted>2017-06-09T12:17:02Z</cp:lastPrinted>
  <dcterms:created xsi:type="dcterms:W3CDTF">2011-06-13T11:07:26Z</dcterms:created>
  <dcterms:modified xsi:type="dcterms:W3CDTF">2023-09-06T20:12:03Z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0x010100A4239F210D928B4F8D070920A61F8AB0</vt:lpwstr>
  </property>
  <property fmtid="{D5CDD505-2E9C-101B-9397-08002B2CF9AE}" pid="3" name="Order">
    <vt:r8>939900</vt:r8>
  </property>
  <property fmtid="{D5CDD505-2E9C-101B-9397-08002B2CF9AE}" pid="4" name="ComplianceAssetId">
    <vt:lpwstr/>
  </property>
  <property fmtid="{D5CDD505-2E9C-101B-9397-08002B2CF9AE}" pid="5" name="PMDispositionComm">
    <vt:lpwstr/>
  </property>
  <property fmtid="{D5CDD505-2E9C-101B-9397-08002B2CF9AE}" pid="6" name="EvaluatorComments">
    <vt:lpwstr/>
  </property>
  <property fmtid="{D5CDD505-2E9C-101B-9397-08002B2CF9AE}" pid="7" name="Description0">
    <vt:lpwstr/>
  </property>
  <property fmtid="{D5CDD505-2E9C-101B-9397-08002B2CF9AE}" pid="8" name="ApprovedBy">
    <vt:lpwstr/>
  </property>
  <property fmtid="{D5CDD505-2E9C-101B-9397-08002B2CF9AE}" pid="9" name="Evaluators">
    <vt:lpwstr/>
  </property>
  <property fmtid="{D5CDD505-2E9C-101B-9397-08002B2CF9AE}" pid="10" name="DocumentLinkGen">
    <vt:lpwstr>, </vt:lpwstr>
  </property>
  <property fmtid="{D5CDD505-2E9C-101B-9397-08002B2CF9AE}" pid="11" name="DocumentLinkGenTest">
    <vt:lpwstr>, </vt:lpwstr>
  </property>
  <property fmtid="{D5CDD505-2E9C-101B-9397-08002B2CF9AE}" pid="12" name="MediaServiceImageTags">
    <vt:lpwstr/>
  </property>
  <property fmtid="{D5CDD505-2E9C-101B-9397-08002B2CF9AE}" pid="13" name="xd_Signature">
    <vt:bool>false</vt:bool>
  </property>
  <property fmtid="{D5CDD505-2E9C-101B-9397-08002B2CF9AE}" pid="14" name="xd_ProgID">
    <vt:lpwstr/>
  </property>
  <property fmtid="{D5CDD505-2E9C-101B-9397-08002B2CF9AE}" pid="15" name="TemplateUrl">
    <vt:lpwstr/>
  </property>
  <property fmtid="{D5CDD505-2E9C-101B-9397-08002B2CF9AE}" pid="16" name="_ExtendedDescription">
    <vt:lpwstr/>
  </property>
  <property fmtid="{D5CDD505-2E9C-101B-9397-08002B2CF9AE}" pid="17" name="TriggerFlowInfo">
    <vt:lpwstr/>
  </property>
</Properties>
</file>