
<file path=[Content_Types].xml><?xml version="1.0" encoding="utf-8"?>
<Types xmlns="http://schemas.openxmlformats.org/package/2006/content-types">
  <Default Extension="emf" ContentType="image/x-emf"/>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713" r:id="rId1"/>
  </p:sldMasterIdLst>
  <p:notesMasterIdLst>
    <p:notesMasterId r:id="rId36"/>
  </p:notesMasterIdLst>
  <p:handoutMasterIdLst>
    <p:handoutMasterId r:id="rId37"/>
  </p:handoutMasterIdLst>
  <p:sldIdLst>
    <p:sldId id="310" r:id="rId2"/>
    <p:sldId id="256" r:id="rId3"/>
    <p:sldId id="15756" r:id="rId4"/>
    <p:sldId id="489" r:id="rId5"/>
    <p:sldId id="1675" r:id="rId6"/>
    <p:sldId id="491" r:id="rId7"/>
    <p:sldId id="492" r:id="rId8"/>
    <p:sldId id="1689" r:id="rId9"/>
    <p:sldId id="1661" r:id="rId10"/>
    <p:sldId id="494" r:id="rId11"/>
    <p:sldId id="495" r:id="rId12"/>
    <p:sldId id="496" r:id="rId13"/>
    <p:sldId id="477" r:id="rId14"/>
    <p:sldId id="479" r:id="rId15"/>
    <p:sldId id="513" r:id="rId16"/>
    <p:sldId id="497" r:id="rId17"/>
    <p:sldId id="1648" r:id="rId18"/>
    <p:sldId id="498" r:id="rId19"/>
    <p:sldId id="350" r:id="rId20"/>
    <p:sldId id="500" r:id="rId21"/>
    <p:sldId id="502" r:id="rId22"/>
    <p:sldId id="503" r:id="rId23"/>
    <p:sldId id="509" r:id="rId24"/>
    <p:sldId id="1690" r:id="rId25"/>
    <p:sldId id="466" r:id="rId26"/>
    <p:sldId id="366" r:id="rId27"/>
    <p:sldId id="514" r:id="rId28"/>
    <p:sldId id="1664" r:id="rId29"/>
    <p:sldId id="1662" r:id="rId30"/>
    <p:sldId id="1663" r:id="rId31"/>
    <p:sldId id="1705" r:id="rId32"/>
    <p:sldId id="15757" r:id="rId33"/>
    <p:sldId id="15758" r:id="rId34"/>
    <p:sldId id="15762" r:id="rId3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7D3FF"/>
    <a:srgbClr val="008EC0"/>
    <a:srgbClr val="FFFFCC"/>
    <a:srgbClr val="F9FA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05" autoAdjust="0"/>
    <p:restoredTop sz="94660"/>
  </p:normalViewPr>
  <p:slideViewPr>
    <p:cSldViewPr snapToGrid="0">
      <p:cViewPr varScale="1">
        <p:scale>
          <a:sx n="104" d="100"/>
          <a:sy n="104" d="100"/>
        </p:scale>
        <p:origin x="612" y="144"/>
      </p:cViewPr>
      <p:guideLst/>
    </p:cSldViewPr>
  </p:slideViewPr>
  <p:notesTextViewPr>
    <p:cViewPr>
      <p:scale>
        <a:sx n="3" d="2"/>
        <a:sy n="3" d="2"/>
      </p:scale>
      <p:origin x="0" y="0"/>
    </p:cViewPr>
  </p:notesTextViewPr>
  <p:sorterViewPr>
    <p:cViewPr varScale="1">
      <p:scale>
        <a:sx n="1" d="1"/>
        <a:sy n="1" d="1"/>
      </p:scale>
      <p:origin x="0" y="-481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DA672785-AF9B-42C9-933B-71B326311776}" type="datetimeFigureOut">
              <a:rPr lang="en-US" smtClean="0"/>
              <a:t>1/18/2023</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AD6D9C64-D665-44E9-8B28-7A65E44023C4}" type="slidenum">
              <a:rPr lang="en-US" smtClean="0"/>
              <a:t>‹#›</a:t>
            </a:fld>
            <a:endParaRPr lang="en-US"/>
          </a:p>
        </p:txBody>
      </p:sp>
    </p:spTree>
    <p:extLst>
      <p:ext uri="{BB962C8B-B14F-4D97-AF65-F5344CB8AC3E}">
        <p14:creationId xmlns:p14="http://schemas.microsoft.com/office/powerpoint/2010/main" val="8295426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9C86F67-3193-44CA-A307-16108AA8019A}" type="datetimeFigureOut">
              <a:rPr lang="en-US" smtClean="0"/>
              <a:t>1/18/2023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0D9A577-177E-406A-BAA8-F14760221DA4}" type="slidenum">
              <a:rPr lang="en-US" smtClean="0"/>
              <a:t>‹#›</a:t>
            </a:fld>
            <a:endParaRPr lang="en-US"/>
          </a:p>
        </p:txBody>
      </p:sp>
    </p:spTree>
    <p:extLst>
      <p:ext uri="{BB962C8B-B14F-4D97-AF65-F5344CB8AC3E}">
        <p14:creationId xmlns:p14="http://schemas.microsoft.com/office/powerpoint/2010/main" val="3798276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D9A577-177E-406A-BAA8-F14760221DA4}" type="slidenum">
              <a:rPr lang="en-US" smtClean="0"/>
              <a:t>2</a:t>
            </a:fld>
            <a:endParaRPr lang="en-US"/>
          </a:p>
        </p:txBody>
      </p:sp>
    </p:spTree>
    <p:extLst>
      <p:ext uri="{BB962C8B-B14F-4D97-AF65-F5344CB8AC3E}">
        <p14:creationId xmlns:p14="http://schemas.microsoft.com/office/powerpoint/2010/main" val="358082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112C09-5247-404F-9019-25D88E43BD9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9159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was created to conduct research into food production in deserts and cold regions, as well as exploring the possibility of growing fresh food in the hostile conditions on the Moon or Mars.</a:t>
            </a:r>
          </a:p>
        </p:txBody>
      </p:sp>
      <p:sp>
        <p:nvSpPr>
          <p:cNvPr id="4" name="Slide Number Placeholder 3"/>
          <p:cNvSpPr>
            <a:spLocks noGrp="1"/>
          </p:cNvSpPr>
          <p:nvPr>
            <p:ph type="sldNum" sz="quarter" idx="5"/>
          </p:nvPr>
        </p:nvSpPr>
        <p:spPr/>
        <p:txBody>
          <a:bodyPr/>
          <a:lstStyle/>
          <a:p>
            <a:fld id="{FF5F872B-96A7-4DE0-ABC2-9EC48AA82A66}" type="slidenum">
              <a:rPr lang="en-US" smtClean="0"/>
              <a:t>8</a:t>
            </a:fld>
            <a:endParaRPr lang="en-US"/>
          </a:p>
        </p:txBody>
      </p:sp>
    </p:spTree>
    <p:extLst>
      <p:ext uri="{BB962C8B-B14F-4D97-AF65-F5344CB8AC3E}">
        <p14:creationId xmlns:p14="http://schemas.microsoft.com/office/powerpoint/2010/main" val="226952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gn="l"/>
            <a:r>
              <a:rPr lang="en-US" sz="1400" b="1" dirty="0">
                <a:solidFill>
                  <a:srgbClr val="FF0000"/>
                </a:solidFill>
              </a:rPr>
              <a:t>Ralph</a:t>
            </a:r>
            <a:endParaRPr lang="en-US" sz="1400" b="1" i="1" dirty="0">
              <a:solidFill>
                <a:srgbClr val="FFFF00"/>
              </a:solidFill>
            </a:endParaRPr>
          </a:p>
          <a:p>
            <a:pPr algn="l"/>
            <a:r>
              <a:rPr lang="en-US" sz="1400" b="1" i="1" dirty="0">
                <a:solidFill>
                  <a:srgbClr val="FFFF00"/>
                </a:solidFill>
              </a:rPr>
              <a:t>Ensure Food System Security on Long Duration Missions  Beyond Low Earth Orbit (LEO)</a:t>
            </a:r>
            <a:endParaRPr lang="en-US" b="1" dirty="0">
              <a:solidFill>
                <a:schemeClr val="bg1"/>
              </a:solidFill>
            </a:endParaRPr>
          </a:p>
          <a:p>
            <a:pPr marL="285750" indent="-285750">
              <a:buFont typeface="Arial" panose="020B0604020202020204" pitchFamily="34" charset="0"/>
              <a:buChar char="•"/>
            </a:pPr>
            <a:r>
              <a:rPr lang="en-US" sz="1200" b="0" i="1" dirty="0">
                <a:solidFill>
                  <a:schemeClr val="bg1"/>
                </a:solidFill>
              </a:rPr>
              <a:t>Food and nutrition are the first line of defense for crew health and performance</a:t>
            </a:r>
            <a:endParaRPr lang="en-US" sz="1200" b="0" dirty="0">
              <a:solidFill>
                <a:schemeClr val="bg1"/>
              </a:solidFill>
            </a:endParaRPr>
          </a:p>
          <a:p>
            <a:pPr marL="285750" indent="-285750">
              <a:buFont typeface="Arial" panose="020B0604020202020204" pitchFamily="34" charset="0"/>
              <a:buChar char="•"/>
            </a:pPr>
            <a:r>
              <a:rPr lang="en-US" sz="1200" b="0" dirty="0">
                <a:solidFill>
                  <a:schemeClr val="bg1"/>
                </a:solidFill>
              </a:rPr>
              <a:t>Provide safe, nutritious and acceptable fresh food </a:t>
            </a:r>
          </a:p>
          <a:p>
            <a:pPr marL="285750" indent="-285750">
              <a:buFont typeface="Arial" panose="020B0604020202020204" pitchFamily="34" charset="0"/>
              <a:buChar char="•"/>
            </a:pPr>
            <a:r>
              <a:rPr lang="en-US" sz="1200" b="0" dirty="0">
                <a:solidFill>
                  <a:schemeClr val="bg1"/>
                </a:solidFill>
              </a:rPr>
              <a:t>Add variety to crew diet</a:t>
            </a:r>
          </a:p>
          <a:p>
            <a:pPr marL="285750" indent="-285750">
              <a:buFont typeface="Arial" panose="020B0604020202020204" pitchFamily="34" charset="0"/>
              <a:buChar char="•"/>
            </a:pPr>
            <a:r>
              <a:rPr lang="en-US" sz="1200" b="0" dirty="0">
                <a:solidFill>
                  <a:schemeClr val="bg1"/>
                </a:solidFill>
              </a:rPr>
              <a:t>Enhance morale</a:t>
            </a:r>
          </a:p>
          <a:p>
            <a:r>
              <a:rPr lang="en-US" sz="1200" dirty="0">
                <a:solidFill>
                  <a:srgbClr val="92D050"/>
                </a:solidFill>
              </a:rPr>
              <a:t>* Food security is the condition in which crew have continuous access to sufficient safe and nutritious food which meets both their dietary needs and food preferences in order to maintain peak health and performance. </a:t>
            </a:r>
          </a:p>
          <a:p>
            <a:pPr marL="0" indent="0">
              <a:buFont typeface="Arial" panose="020B0604020202020204" pitchFamily="34" charset="0"/>
              <a:buNone/>
            </a:pPr>
            <a:endParaRPr lang="en-US" sz="1200" b="0" dirty="0">
              <a:solidFill>
                <a:schemeClr val="bg1"/>
              </a:solidFill>
            </a:endParaRPr>
          </a:p>
          <a:p>
            <a:r>
              <a:rPr lang="en-US" sz="1600" b="1" i="1" dirty="0">
                <a:solidFill>
                  <a:srgbClr val="FFFF00"/>
                </a:solidFill>
              </a:rPr>
              <a:t>Nutrient Supplementation of the Prepackaged Food System - Needed for: Deep Space Transport</a:t>
            </a:r>
          </a:p>
          <a:p>
            <a:pPr marL="285750" indent="-285750">
              <a:buFont typeface="Arial" panose="020B0604020202020204" pitchFamily="34" charset="0"/>
              <a:buChar char="•"/>
            </a:pPr>
            <a:r>
              <a:rPr lang="en-US" sz="1200" b="0" dirty="0">
                <a:solidFill>
                  <a:schemeClr val="bg1"/>
                </a:solidFill>
              </a:rPr>
              <a:t>Fresh produce supplements vitamins (B</a:t>
            </a:r>
            <a:r>
              <a:rPr lang="en-US" sz="1200" b="0" baseline="-25000" dirty="0">
                <a:solidFill>
                  <a:schemeClr val="bg1"/>
                </a:solidFill>
              </a:rPr>
              <a:t>1</a:t>
            </a:r>
            <a:r>
              <a:rPr lang="en-US" sz="1200" b="0" dirty="0">
                <a:solidFill>
                  <a:schemeClr val="bg1"/>
                </a:solidFill>
              </a:rPr>
              <a:t>, K, C) and bioactive compounds that degrade in the stored food system on multi-year exploration missions</a:t>
            </a:r>
          </a:p>
          <a:p>
            <a:pPr marL="285750" indent="-285750">
              <a:buFont typeface="Arial" panose="020B0604020202020204" pitchFamily="34" charset="0"/>
              <a:buChar char="•"/>
            </a:pPr>
            <a:r>
              <a:rPr lang="en-US" sz="1200" b="0" dirty="0">
                <a:solidFill>
                  <a:schemeClr val="bg1"/>
                </a:solidFill>
              </a:rPr>
              <a:t>“Pick-and-Eat” crops that require no processing and minimal preparation will provide variety, customization, and psychological appeal</a:t>
            </a:r>
          </a:p>
          <a:p>
            <a:pPr marL="285750" indent="-285750">
              <a:buFont typeface="Arial" panose="020B0604020202020204" pitchFamily="34" charset="0"/>
              <a:buChar char="•"/>
            </a:pPr>
            <a:r>
              <a:rPr lang="en-US" sz="1200" b="0" dirty="0">
                <a:solidFill>
                  <a:schemeClr val="bg1"/>
                </a:solidFill>
              </a:rPr>
              <a:t>Enable testing and demonstration of dependable crop production before reliance on system.</a:t>
            </a:r>
          </a:p>
          <a:p>
            <a:pPr marL="285750" indent="-285750">
              <a:buFont typeface="Arial" panose="020B0604020202020204" pitchFamily="34" charset="0"/>
              <a:buChar char="•"/>
            </a:pPr>
            <a:r>
              <a:rPr lang="en-US" sz="1200" b="0" dirty="0">
                <a:solidFill>
                  <a:schemeClr val="bg1"/>
                </a:solidFill>
              </a:rPr>
              <a:t>Limiting factors are vehicle resources mass, power, volume, water, air, crew time</a:t>
            </a:r>
          </a:p>
          <a:p>
            <a:r>
              <a:rPr lang="en-US" sz="1200" b="0" dirty="0">
                <a:solidFill>
                  <a:schemeClr val="bg1"/>
                </a:solidFill>
              </a:rPr>
              <a:t>     </a:t>
            </a:r>
          </a:p>
          <a:p>
            <a:pPr algn="l"/>
            <a:r>
              <a:rPr lang="en-US" sz="2800" b="1" i="1" dirty="0">
                <a:solidFill>
                  <a:srgbClr val="FFFF00"/>
                </a:solidFill>
              </a:rPr>
              <a:t>Caloric Replacement to Facilitate Earth Independence - Needed for: Long duration Surface missions on the Moon and Mars</a:t>
            </a:r>
            <a:endParaRPr lang="en-US" sz="2000" b="1" dirty="0">
              <a:solidFill>
                <a:schemeClr val="bg1"/>
              </a:solidFill>
            </a:endParaRPr>
          </a:p>
          <a:p>
            <a:pPr marL="342900" lvl="1" indent="-333375">
              <a:buFont typeface="Arial" charset="0"/>
              <a:buChar char="•"/>
            </a:pPr>
            <a:r>
              <a:rPr lang="en-US" sz="2000" b="0" dirty="0">
                <a:solidFill>
                  <a:schemeClr val="bg1"/>
                </a:solidFill>
              </a:rPr>
              <a:t>Reduce up-mass associated with pre-packaged food</a:t>
            </a:r>
          </a:p>
          <a:p>
            <a:pPr marL="342900" indent="-342900">
              <a:buFont typeface="Arial" panose="020B0604020202020204" pitchFamily="34" charset="0"/>
              <a:buChar char="•"/>
            </a:pPr>
            <a:r>
              <a:rPr lang="en-US" sz="2000" b="0" dirty="0">
                <a:solidFill>
                  <a:schemeClr val="bg1"/>
                </a:solidFill>
              </a:rPr>
              <a:t>In addition to “pick and eat” crops, include staple crops that require processing and preparation </a:t>
            </a:r>
          </a:p>
          <a:p>
            <a:pPr marL="342900" indent="-342900">
              <a:buFont typeface="Arial" panose="020B0604020202020204" pitchFamily="34" charset="0"/>
              <a:buChar char="•"/>
            </a:pPr>
            <a:r>
              <a:rPr lang="en-US" sz="2000" b="0" dirty="0">
                <a:solidFill>
                  <a:schemeClr val="bg1"/>
                </a:solidFill>
              </a:rPr>
              <a:t>Bioregenerative capability will be required for long duration surface missions</a:t>
            </a:r>
          </a:p>
        </p:txBody>
      </p:sp>
      <p:sp>
        <p:nvSpPr>
          <p:cNvPr id="4" name="Slide Number Placeholder 3"/>
          <p:cNvSpPr>
            <a:spLocks noGrp="1"/>
          </p:cNvSpPr>
          <p:nvPr>
            <p:ph type="sldNum" sz="quarter" idx="5"/>
          </p:nvPr>
        </p:nvSpPr>
        <p:spPr/>
        <p:txBody>
          <a:bodyPr/>
          <a:lstStyle/>
          <a:p>
            <a:fld id="{DABF1B26-EAA3-44D1-82F2-5B6675C75BE0}" type="slidenum">
              <a:rPr lang="en-US" smtClean="0"/>
              <a:t>9</a:t>
            </a:fld>
            <a:endParaRPr lang="en-US"/>
          </a:p>
        </p:txBody>
      </p:sp>
    </p:spTree>
    <p:extLst>
      <p:ext uri="{BB962C8B-B14F-4D97-AF65-F5344CB8AC3E}">
        <p14:creationId xmlns:p14="http://schemas.microsoft.com/office/powerpoint/2010/main" val="3530398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55C316-9561-4093-B120-1B77699CA43F}"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483739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2546350" y="876300"/>
            <a:ext cx="4203700" cy="2365375"/>
          </a:xfrm>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3A23CB62-F64F-44E4-83CA-6D0ECC6CFACC}" type="slidenum">
              <a:rPr lang="en-US" smtClean="0"/>
              <a:pPr>
                <a:defRPr/>
              </a:pPr>
              <a:t>16</a:t>
            </a:fld>
            <a:endParaRPr lang="en-US"/>
          </a:p>
        </p:txBody>
      </p:sp>
    </p:spTree>
    <p:extLst>
      <p:ext uri="{BB962C8B-B14F-4D97-AF65-F5344CB8AC3E}">
        <p14:creationId xmlns:p14="http://schemas.microsoft.com/office/powerpoint/2010/main" val="2407351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b="1" noProof="0" dirty="0">
              <a:solidFill>
                <a:srgbClr val="FF0000"/>
              </a:solidFill>
            </a:endParaRPr>
          </a:p>
          <a:p>
            <a:pPr marL="171450" indent="-171450">
              <a:buFont typeface="Arial" panose="020B0604020202020204" pitchFamily="34" charset="0"/>
              <a:buChar char="•"/>
            </a:pPr>
            <a:r>
              <a:rPr lang="en-US" b="0" noProof="0" dirty="0">
                <a:solidFill>
                  <a:srgbClr val="FF0000"/>
                </a:solidFill>
              </a:rPr>
              <a:t>Veggie and the Advanced Plant Habitat</a:t>
            </a:r>
            <a:endParaRPr lang="fr-FR" b="0" noProof="0" dirty="0"/>
          </a:p>
        </p:txBody>
      </p:sp>
      <p:sp>
        <p:nvSpPr>
          <p:cNvPr id="4" name="Slide Number Placeholder 3"/>
          <p:cNvSpPr>
            <a:spLocks noGrp="1"/>
          </p:cNvSpPr>
          <p:nvPr>
            <p:ph type="sldNum" sz="quarter" idx="5"/>
          </p:nvPr>
        </p:nvSpPr>
        <p:spPr/>
        <p:txBody>
          <a:bodyPr/>
          <a:lstStyle/>
          <a:p>
            <a:fld id="{DABF1B26-EAA3-44D1-82F2-5B6675C75BE0}" type="slidenum">
              <a:rPr lang="en-US" smtClean="0"/>
              <a:t>17</a:t>
            </a:fld>
            <a:endParaRPr lang="en-US" dirty="0"/>
          </a:p>
        </p:txBody>
      </p:sp>
    </p:spTree>
    <p:extLst>
      <p:ext uri="{BB962C8B-B14F-4D97-AF65-F5344CB8AC3E}">
        <p14:creationId xmlns:p14="http://schemas.microsoft.com/office/powerpoint/2010/main" val="1028649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xfrm>
            <a:off x="2546350" y="876300"/>
            <a:ext cx="4203700" cy="2365375"/>
          </a:xfrm>
          <a:noFill/>
          <a:ln>
            <a:solidFill>
              <a:srgbClr val="000000"/>
            </a:solidFill>
            <a:miter lim="800000"/>
            <a:headEnd/>
            <a:tailEnd/>
          </a:ln>
        </p:spPr>
      </p:sp>
      <p:sp>
        <p:nvSpPr>
          <p:cNvPr id="1741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defRPr/>
            </a:pPr>
            <a:endParaRPr lang="en-US" dirty="0"/>
          </a:p>
        </p:txBody>
      </p:sp>
      <p:sp>
        <p:nvSpPr>
          <p:cNvPr id="4" name="Slide Number Placeholder 3"/>
          <p:cNvSpPr>
            <a:spLocks noGrp="1"/>
          </p:cNvSpPr>
          <p:nvPr>
            <p:ph type="sldNum" sz="quarter" idx="5"/>
          </p:nvPr>
        </p:nvSpPr>
        <p:spPr/>
        <p:txBody>
          <a:bodyPr/>
          <a:lstStyle/>
          <a:p>
            <a:pPr>
              <a:defRPr/>
            </a:pPr>
            <a:fld id="{FF2D88A0-0C01-4DEE-8EF2-7FA392A3E09B}" type="slidenum">
              <a:rPr lang="en-US" smtClean="0"/>
              <a:pPr>
                <a:defRPr/>
              </a:pPr>
              <a:t>18</a:t>
            </a:fld>
            <a:endParaRPr lang="en-US"/>
          </a:p>
        </p:txBody>
      </p:sp>
    </p:spTree>
    <p:extLst>
      <p:ext uri="{BB962C8B-B14F-4D97-AF65-F5344CB8AC3E}">
        <p14:creationId xmlns:p14="http://schemas.microsoft.com/office/powerpoint/2010/main" val="28622083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p:spPr>
      </p:sp>
      <p:sp>
        <p:nvSpPr>
          <p:cNvPr id="1741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defRPr/>
            </a:pPr>
            <a:r>
              <a:rPr lang="en-US" dirty="0"/>
              <a:t>Veg-01 second crop,</a:t>
            </a:r>
            <a:r>
              <a:rPr lang="en-US" baseline="0" dirty="0"/>
              <a:t> first consumption</a:t>
            </a:r>
            <a:endParaRPr lang="en-US" dirty="0"/>
          </a:p>
        </p:txBody>
      </p:sp>
      <p:sp>
        <p:nvSpPr>
          <p:cNvPr id="4" name="Slide Number Placeholder 3"/>
          <p:cNvSpPr>
            <a:spLocks noGrp="1"/>
          </p:cNvSpPr>
          <p:nvPr>
            <p:ph type="sldNum" sz="quarter" idx="5"/>
          </p:nvPr>
        </p:nvSpPr>
        <p:spPr/>
        <p:txBody>
          <a:bodyPr/>
          <a:lstStyle/>
          <a:p>
            <a:pPr>
              <a:defRPr/>
            </a:pPr>
            <a:fld id="{FF2D88A0-0C01-4DEE-8EF2-7FA392A3E09B}" type="slidenum">
              <a:rPr lang="en-US" smtClean="0"/>
              <a:pPr>
                <a:defRPr/>
              </a:pPr>
              <a:t>19</a:t>
            </a:fld>
            <a:endParaRPr lang="en-US"/>
          </a:p>
        </p:txBody>
      </p:sp>
    </p:spTree>
    <p:extLst>
      <p:ext uri="{BB962C8B-B14F-4D97-AF65-F5344CB8AC3E}">
        <p14:creationId xmlns:p14="http://schemas.microsoft.com/office/powerpoint/2010/main" val="3051177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D9A577-177E-406A-BAA8-F14760221DA4}" type="slidenum">
              <a:rPr lang="en-US" smtClean="0"/>
              <a:t>24</a:t>
            </a:fld>
            <a:endParaRPr lang="en-US"/>
          </a:p>
        </p:txBody>
      </p:sp>
    </p:spTree>
    <p:extLst>
      <p:ext uri="{BB962C8B-B14F-4D97-AF65-F5344CB8AC3E}">
        <p14:creationId xmlns:p14="http://schemas.microsoft.com/office/powerpoint/2010/main" val="3216283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104AD-E1D1-4658-96BD-08ED91B3764D}"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9951304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D9A577-177E-406A-BAA8-F14760221DA4}" type="slidenum">
              <a:rPr lang="en-US" smtClean="0"/>
              <a:t>33</a:t>
            </a:fld>
            <a:endParaRPr lang="en-US"/>
          </a:p>
        </p:txBody>
      </p:sp>
    </p:spTree>
    <p:extLst>
      <p:ext uri="{BB962C8B-B14F-4D97-AF65-F5344CB8AC3E}">
        <p14:creationId xmlns:p14="http://schemas.microsoft.com/office/powerpoint/2010/main" val="4549566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104AD-E1D1-4658-96BD-08ED91B3764D}"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995130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E0013C-D545-47E3-BAF4-37DF4B045225}" type="datetime1">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285684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04E620-1400-4E15-AE91-86E5554227BD}" type="datetime1">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67551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D7DF27-8FEE-475B-89A6-8F0976E3EFEF}" type="datetime1">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469049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19D34C-2050-40A9-A44D-C41C95BDB702}" type="datetime1">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962720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0162EE-9C24-4DB1-82D0-B319A631F4D8}" type="datetime1">
              <a:rPr lang="en-US" smtClean="0"/>
              <a:t>1/18/2023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563751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92CE9F-4211-43B6-994A-4DB8798D7A3B}" type="datetime1">
              <a:rPr lang="en-US" smtClean="0"/>
              <a:t>1/18/2023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70496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A9E02F-94AA-46B8-A4A5-F87F2491D8B3}" type="datetime1">
              <a:rPr lang="en-US" smtClean="0"/>
              <a:t>1/18/2023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833999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907E97-FB6A-4851-8906-8F7E9DC82F63}" type="datetime1">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56935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BCCA1B-D3D7-4C70-A4F3-6CDCC3EAA8BA}" type="datetime1">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064483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F597D7-4456-4843-8268-635A5A08E21A}" type="datetime1">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557859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9A0CCF-8C46-4AEE-80AE-E8100FD61057}" type="datetime1">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388172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B7013-D195-4F6B-8BEF-0D70CCECF0D9}" type="datetime1">
              <a:rPr lang="en-US" smtClean="0"/>
              <a:t>1/18/2023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04FCE3-98A4-4385-9FA0-D7D495E5CB61}" type="slidenum">
              <a:rPr lang="en-US" smtClean="0"/>
              <a:t>‹#›</a:t>
            </a:fld>
            <a:endParaRPr lang="en-US"/>
          </a:p>
        </p:txBody>
      </p:sp>
    </p:spTree>
    <p:extLst>
      <p:ext uri="{BB962C8B-B14F-4D97-AF65-F5344CB8AC3E}">
        <p14:creationId xmlns:p14="http://schemas.microsoft.com/office/powerpoint/2010/main" val="3238702228"/>
      </p:ext>
    </p:extLst>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jpeg"/><Relationship Id="rId3" Type="http://schemas.openxmlformats.org/officeDocument/2006/relationships/image" Target="../media/image3.jpeg"/><Relationship Id="rId7" Type="http://schemas.openxmlformats.org/officeDocument/2006/relationships/image" Target="../media/image7.jpeg"/><Relationship Id="rId12" Type="http://schemas.openxmlformats.org/officeDocument/2006/relationships/image" Target="../media/image12.jpeg"/><Relationship Id="rId2" Type="http://schemas.openxmlformats.org/officeDocument/2006/relationships/notesSlide" Target="../notesSlides/notesSlide1.xml"/><Relationship Id="rId16" Type="http://schemas.openxmlformats.org/officeDocument/2006/relationships/image" Target="../media/image16.jpeg"/><Relationship Id="rId1" Type="http://schemas.openxmlformats.org/officeDocument/2006/relationships/slideLayout" Target="../slideLayouts/slideLayout1.xml"/><Relationship Id="rId6" Type="http://schemas.openxmlformats.org/officeDocument/2006/relationships/image" Target="../media/image6.jpeg"/><Relationship Id="rId11" Type="http://schemas.openxmlformats.org/officeDocument/2006/relationships/image" Target="../media/image11.png"/><Relationship Id="rId5" Type="http://schemas.openxmlformats.org/officeDocument/2006/relationships/image" Target="../media/image5.jpeg"/><Relationship Id="rId15" Type="http://schemas.openxmlformats.org/officeDocument/2006/relationships/image" Target="../media/image1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 Id="rId14" Type="http://schemas.openxmlformats.org/officeDocument/2006/relationships/image" Target="../media/image14.jpeg"/></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30.WMF"/><Relationship Id="rId13" Type="http://schemas.openxmlformats.org/officeDocument/2006/relationships/image" Target="../media/image35.WMF"/><Relationship Id="rId3" Type="http://schemas.openxmlformats.org/officeDocument/2006/relationships/image" Target="../media/image25.jpeg"/><Relationship Id="rId7" Type="http://schemas.openxmlformats.org/officeDocument/2006/relationships/image" Target="../media/image29.WMF"/><Relationship Id="rId12"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8.WMF"/><Relationship Id="rId11" Type="http://schemas.openxmlformats.org/officeDocument/2006/relationships/image" Target="../media/image33.WMF"/><Relationship Id="rId5" Type="http://schemas.openxmlformats.org/officeDocument/2006/relationships/image" Target="../media/image27.emf"/><Relationship Id="rId10" Type="http://schemas.openxmlformats.org/officeDocument/2006/relationships/image" Target="../media/image32.WMF"/><Relationship Id="rId4" Type="http://schemas.openxmlformats.org/officeDocument/2006/relationships/image" Target="../media/image26.emf"/><Relationship Id="rId9" Type="http://schemas.openxmlformats.org/officeDocument/2006/relationships/image" Target="../media/image31.WMF"/><Relationship Id="rId1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8.WMF"/><Relationship Id="rId7" Type="http://schemas.openxmlformats.org/officeDocument/2006/relationships/image" Target="../media/image42.WMF"/><Relationship Id="rId2" Type="http://schemas.openxmlformats.org/officeDocument/2006/relationships/image" Target="../media/image37.WMF"/><Relationship Id="rId1" Type="http://schemas.openxmlformats.org/officeDocument/2006/relationships/slideLayout" Target="../slideLayouts/slideLayout6.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8" Type="http://schemas.openxmlformats.org/officeDocument/2006/relationships/image" Target="../media/image37.WMF"/><Relationship Id="rId3" Type="http://schemas.openxmlformats.org/officeDocument/2006/relationships/image" Target="../media/image44.png"/><Relationship Id="rId7" Type="http://schemas.openxmlformats.org/officeDocument/2006/relationships/image" Target="../media/image46.jpeg"/><Relationship Id="rId2" Type="http://schemas.openxmlformats.org/officeDocument/2006/relationships/image" Target="../media/image43.png"/><Relationship Id="rId1" Type="http://schemas.openxmlformats.org/officeDocument/2006/relationships/slideLayout" Target="../slideLayouts/slideLayout6.xml"/><Relationship Id="rId6" Type="http://schemas.openxmlformats.org/officeDocument/2006/relationships/image" Target="../media/image38.WMF"/><Relationship Id="rId5" Type="http://schemas.openxmlformats.org/officeDocument/2006/relationships/image" Target="../media/image45.png"/><Relationship Id="rId10"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7.WMF"/></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ov"/><Relationship Id="rId1" Type="http://schemas.microsoft.com/office/2007/relationships/media" Target="../media/media2.mov"/><Relationship Id="rId4" Type="http://schemas.openxmlformats.org/officeDocument/2006/relationships/image" Target="../media/image4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ISS%20Rockumentary%201.mpg"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0.jpeg"/></Relationships>
</file>

<file path=ppt/slides/_rels/slide17.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1.jpeg"/><Relationship Id="rId7" Type="http://schemas.openxmlformats.org/officeDocument/2006/relationships/image" Target="../media/image54.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53.jpeg"/><Relationship Id="rId5" Type="http://schemas.openxmlformats.org/officeDocument/2006/relationships/image" Target="../media/image14.jpeg"/><Relationship Id="rId4" Type="http://schemas.openxmlformats.org/officeDocument/2006/relationships/image" Target="../media/image52.jpeg"/></Relationships>
</file>

<file path=ppt/slides/_rels/slide1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57.png"/><Relationship Id="rId4" Type="http://schemas.openxmlformats.org/officeDocument/2006/relationships/notesSlide" Target="../notesSlides/notesSlide9.xml"/></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 Id="rId4" Type="http://schemas.openxmlformats.org/officeDocument/2006/relationships/image" Target="../media/image62.JPG"/></Relationships>
</file>

<file path=ppt/slides/_rels/slide2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 Id="rId5" Type="http://schemas.openxmlformats.org/officeDocument/2006/relationships/image" Target="../media/image66.jpeg"/><Relationship Id="rId4" Type="http://schemas.openxmlformats.org/officeDocument/2006/relationships/image" Target="../media/image65.jpeg"/></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jpeg"/><Relationship Id="rId4" Type="http://schemas.openxmlformats.org/officeDocument/2006/relationships/image" Target="../media/image69.png"/></Relationships>
</file>

<file path=ppt/slides/_rels/slide2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77.png"/><Relationship Id="rId4" Type="http://schemas.openxmlformats.org/officeDocument/2006/relationships/image" Target="../media/image76.png"/></Relationships>
</file>

<file path=ppt/slides/_rels/slide2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4.xml"/><Relationship Id="rId5" Type="http://schemas.openxmlformats.org/officeDocument/2006/relationships/image" Target="../media/image89.jpeg"/><Relationship Id="rId4" Type="http://schemas.openxmlformats.org/officeDocument/2006/relationships/image" Target="../media/image88.jpeg"/></Relationships>
</file>

<file path=ppt/slides/_rels/slide32.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92.emf"/></Relationships>
</file>

<file path=ppt/slides/_rels/slide3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5240" y="-59689"/>
            <a:ext cx="12161520" cy="3462655"/>
          </a:xfrm>
          <a:prstGeom prst="rect">
            <a:avLst/>
          </a:prstGeom>
        </p:spPr>
      </p:pic>
      <p:sp>
        <p:nvSpPr>
          <p:cNvPr id="2" name="Title 1"/>
          <p:cNvSpPr>
            <a:spLocks noGrp="1"/>
          </p:cNvSpPr>
          <p:nvPr>
            <p:ph type="ctrTitle" idx="4294967295"/>
          </p:nvPr>
        </p:nvSpPr>
        <p:spPr>
          <a:xfrm>
            <a:off x="30481" y="2202637"/>
            <a:ext cx="12161519" cy="1696763"/>
          </a:xfrm>
        </p:spPr>
        <p:txBody>
          <a:bodyPr>
            <a:noAutofit/>
          </a:bodyPr>
          <a:lstStyle/>
          <a:p>
            <a:pPr algn="ctr"/>
            <a:r>
              <a:rPr lang="en-US" sz="6600" b="1" dirty="0">
                <a:solidFill>
                  <a:srgbClr val="57D3FF"/>
                </a:solidFill>
              </a:rPr>
              <a:t>Space Crop Production</a:t>
            </a:r>
            <a:br>
              <a:rPr lang="en-US" sz="6600" b="1" dirty="0">
                <a:solidFill>
                  <a:srgbClr val="57D3FF"/>
                </a:solidFill>
              </a:rPr>
            </a:br>
            <a:endParaRPr lang="en-US" sz="6600" b="1" dirty="0">
              <a:solidFill>
                <a:srgbClr val="57D3FF"/>
              </a:solidFill>
            </a:endParaRPr>
          </a:p>
        </p:txBody>
      </p:sp>
      <p:sp>
        <p:nvSpPr>
          <p:cNvPr id="4" name="Subtitle 2"/>
          <p:cNvSpPr txBox="1">
            <a:spLocks/>
          </p:cNvSpPr>
          <p:nvPr/>
        </p:nvSpPr>
        <p:spPr>
          <a:xfrm>
            <a:off x="2158513" y="4395835"/>
            <a:ext cx="7874974" cy="211672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5600" dirty="0">
                <a:solidFill>
                  <a:srgbClr val="00B0F0"/>
                </a:solidFill>
              </a:rPr>
              <a:t>Gioia Massa</a:t>
            </a:r>
          </a:p>
          <a:p>
            <a:pPr marL="0" indent="0" algn="ctr">
              <a:buNone/>
            </a:pPr>
            <a:r>
              <a:rPr lang="en-US" sz="4000" dirty="0">
                <a:solidFill>
                  <a:srgbClr val="00B0F0"/>
                </a:solidFill>
              </a:rPr>
              <a:t>NASA, Kennedy Space Center, FL, USA</a:t>
            </a:r>
          </a:p>
          <a:p>
            <a:pPr marL="0" indent="0" algn="ctr">
              <a:buNone/>
            </a:pPr>
            <a:endParaRPr lang="en-US" sz="1400" dirty="0">
              <a:solidFill>
                <a:srgbClr val="00B0F0"/>
              </a:solidFill>
            </a:endParaRPr>
          </a:p>
          <a:p>
            <a:pPr marL="0" indent="0" algn="ctr">
              <a:buNone/>
            </a:pPr>
            <a:endParaRPr lang="en-US" dirty="0"/>
          </a:p>
        </p:txBody>
      </p:sp>
    </p:spTree>
    <p:extLst>
      <p:ext uri="{BB962C8B-B14F-4D97-AF65-F5344CB8AC3E}">
        <p14:creationId xmlns:p14="http://schemas.microsoft.com/office/powerpoint/2010/main" val="4278262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Grafik 5">
            <a:extLst>
              <a:ext uri="{FF2B5EF4-FFF2-40B4-BE49-F238E27FC236}">
                <a16:creationId xmlns:a16="http://schemas.microsoft.com/office/drawing/2014/main" id="{4A198F1A-6D9E-4D0B-85AE-05922D5F332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66382" y="1479432"/>
            <a:ext cx="2213900" cy="3397368"/>
          </a:xfrm>
          <a:prstGeom prst="rect">
            <a:avLst/>
          </a:prstGeom>
          <a:noFill/>
          <a:ln>
            <a:noFill/>
          </a:ln>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527"/>
          <a:stretch/>
        </p:blipFill>
        <p:spPr>
          <a:xfrm>
            <a:off x="10203640" y="115027"/>
            <a:ext cx="1819165" cy="2743200"/>
          </a:xfrm>
          <a:prstGeom prst="rect">
            <a:avLst/>
          </a:prstGeom>
        </p:spPr>
      </p:pic>
      <p:pic>
        <p:nvPicPr>
          <p:cNvPr id="6" name="Picture 2" descr="https://images-assets.nasa.gov/image/KSC-20180227-PH_DAC01_0025/KSC-20180227-PH_DAC01_0025~large.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0151"/>
          <a:stretch/>
        </p:blipFill>
        <p:spPr bwMode="auto">
          <a:xfrm>
            <a:off x="7414956" y="119194"/>
            <a:ext cx="2851145" cy="254511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r="24390" b="28663"/>
          <a:stretch/>
        </p:blipFill>
        <p:spPr>
          <a:xfrm rot="5400000">
            <a:off x="9827204" y="2217551"/>
            <a:ext cx="2579930" cy="1825592"/>
          </a:xfrm>
          <a:prstGeom prst="rect">
            <a:avLst/>
          </a:prstGeom>
        </p:spPr>
      </p:pic>
      <p:pic>
        <p:nvPicPr>
          <p:cNvPr id="16" name="Picture 15"/>
          <p:cNvPicPr>
            <a:picLocks noChangeAspect="1"/>
          </p:cNvPicPr>
          <p:nvPr/>
        </p:nvPicPr>
        <p:blipFill rotWithShape="1">
          <a:blip r:embed="rId7" cstate="print">
            <a:extLst>
              <a:ext uri="{28A0092B-C50C-407E-A947-70E740481C1C}">
                <a14:useLocalDpi xmlns:a14="http://schemas.microsoft.com/office/drawing/2010/main" val="0"/>
              </a:ext>
            </a:extLst>
          </a:blip>
          <a:srcRect l="4950" t="19770" r="43678" b="5746"/>
          <a:stretch/>
        </p:blipFill>
        <p:spPr>
          <a:xfrm>
            <a:off x="9396789" y="3875413"/>
            <a:ext cx="2633176" cy="2863393"/>
          </a:xfrm>
          <a:prstGeom prst="rect">
            <a:avLst/>
          </a:prstGeom>
        </p:spPr>
      </p:pic>
      <p:pic>
        <p:nvPicPr>
          <p:cNvPr id="8" name="Picture 7"/>
          <p:cNvPicPr>
            <a:picLocks noChangeAspect="1"/>
          </p:cNvPicPr>
          <p:nvPr/>
        </p:nvPicPr>
        <p:blipFill rotWithShape="1">
          <a:blip r:embed="rId8" cstate="print">
            <a:extLst>
              <a:ext uri="{28A0092B-C50C-407E-A947-70E740481C1C}">
                <a14:useLocalDpi xmlns:a14="http://schemas.microsoft.com/office/drawing/2010/main" val="0"/>
              </a:ext>
            </a:extLst>
          </a:blip>
          <a:srcRect l="12160" r="8248"/>
          <a:stretch/>
        </p:blipFill>
        <p:spPr>
          <a:xfrm>
            <a:off x="7354949" y="1861342"/>
            <a:ext cx="2911152" cy="2438954"/>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8437" y="4008728"/>
            <a:ext cx="3643653" cy="2733153"/>
          </a:xfrm>
          <a:prstGeom prst="rect">
            <a:avLst/>
          </a:prstGeom>
        </p:spPr>
      </p:pic>
      <p:pic>
        <p:nvPicPr>
          <p:cNvPr id="14" name="Picture 13"/>
          <p:cNvPicPr>
            <a:picLocks noChangeAspect="1"/>
          </p:cNvPicPr>
          <p:nvPr/>
        </p:nvPicPr>
        <p:blipFill rotWithShape="1">
          <a:blip r:embed="rId10" cstate="print">
            <a:extLst>
              <a:ext uri="{28A0092B-C50C-407E-A947-70E740481C1C}">
                <a14:useLocalDpi xmlns:a14="http://schemas.microsoft.com/office/drawing/2010/main" val="0"/>
              </a:ext>
            </a:extLst>
          </a:blip>
          <a:srcRect b="18316"/>
          <a:stretch/>
        </p:blipFill>
        <p:spPr>
          <a:xfrm>
            <a:off x="168954" y="1479432"/>
            <a:ext cx="2315459" cy="2521819"/>
          </a:xfrm>
          <a:prstGeom prst="rect">
            <a:avLst/>
          </a:prstGeom>
        </p:spPr>
      </p:pic>
      <p:pic>
        <p:nvPicPr>
          <p:cNvPr id="19" name="Picture 18" descr="A picture containing person, music&#10;&#10;Description automatically generated">
            <a:extLst>
              <a:ext uri="{FF2B5EF4-FFF2-40B4-BE49-F238E27FC236}">
                <a16:creationId xmlns:a16="http://schemas.microsoft.com/office/drawing/2014/main" id="{F958048A-4151-457C-94F1-99D093FC2AD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68040" y="155405"/>
            <a:ext cx="2760839" cy="3681118"/>
          </a:xfrm>
          <a:prstGeom prst="rect">
            <a:avLst/>
          </a:prstGeom>
        </p:spPr>
      </p:pic>
      <p:pic>
        <p:nvPicPr>
          <p:cNvPr id="17" name="Picture 16"/>
          <p:cNvPicPr>
            <a:picLocks noChangeAspect="1"/>
          </p:cNvPicPr>
          <p:nvPr/>
        </p:nvPicPr>
        <p:blipFill rotWithShape="1">
          <a:blip r:embed="rId12" cstate="print">
            <a:extLst>
              <a:ext uri="{28A0092B-C50C-407E-A947-70E740481C1C}">
                <a14:useLocalDpi xmlns:a14="http://schemas.microsoft.com/office/drawing/2010/main" val="0"/>
              </a:ext>
            </a:extLst>
          </a:blip>
          <a:srcRect l="19458" t="2733" r="-3099" b="37697"/>
          <a:stretch/>
        </p:blipFill>
        <p:spPr>
          <a:xfrm>
            <a:off x="4399889" y="2504439"/>
            <a:ext cx="3295460" cy="1760297"/>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FFB1C65D-756A-4968-A85F-AA5953FAEA5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68977" y="102403"/>
            <a:ext cx="2409717" cy="1362456"/>
          </a:xfrm>
          <a:prstGeom prst="rect">
            <a:avLst/>
          </a:prstGeom>
        </p:spPr>
      </p:pic>
      <p:pic>
        <p:nvPicPr>
          <p:cNvPr id="7" name="Picture 6"/>
          <p:cNvPicPr>
            <a:picLocks noChangeAspect="1"/>
          </p:cNvPicPr>
          <p:nvPr/>
        </p:nvPicPr>
        <p:blipFill rotWithShape="1">
          <a:blip r:embed="rId14" cstate="print">
            <a:extLst>
              <a:ext uri="{28A0092B-C50C-407E-A947-70E740481C1C}">
                <a14:useLocalDpi xmlns:a14="http://schemas.microsoft.com/office/drawing/2010/main"/>
              </a:ext>
            </a:extLst>
          </a:blip>
          <a:srcRect l="5022" t="8731" r="4264" b="7960"/>
          <a:stretch/>
        </p:blipFill>
        <p:spPr>
          <a:xfrm>
            <a:off x="2583473" y="103512"/>
            <a:ext cx="2274893" cy="1360238"/>
          </a:xfrm>
          <a:prstGeom prst="rect">
            <a:avLst/>
          </a:prstGeom>
        </p:spPr>
      </p:pic>
      <p:pic>
        <p:nvPicPr>
          <p:cNvPr id="10" name="Picture 9"/>
          <p:cNvPicPr>
            <a:picLocks noChangeAspect="1"/>
          </p:cNvPicPr>
          <p:nvPr/>
        </p:nvPicPr>
        <p:blipFill rotWithShape="1">
          <a:blip r:embed="rId15" cstate="print">
            <a:extLst>
              <a:ext uri="{28A0092B-C50C-407E-A947-70E740481C1C}">
                <a14:useLocalDpi xmlns:a14="http://schemas.microsoft.com/office/drawing/2010/main" val="0"/>
              </a:ext>
            </a:extLst>
          </a:blip>
          <a:srcRect t="17042"/>
          <a:stretch/>
        </p:blipFill>
        <p:spPr>
          <a:xfrm>
            <a:off x="7398677" y="4193692"/>
            <a:ext cx="2288649" cy="2531485"/>
          </a:xfrm>
          <a:prstGeom prst="rect">
            <a:avLst/>
          </a:prstGeom>
        </p:spPr>
      </p:pic>
      <p:pic>
        <p:nvPicPr>
          <p:cNvPr id="13" name="Picture 12"/>
          <p:cNvPicPr>
            <a:picLocks noChangeAspect="1"/>
          </p:cNvPicPr>
          <p:nvPr/>
        </p:nvPicPr>
        <p:blipFill rotWithShape="1">
          <a:blip r:embed="rId16" cstate="print">
            <a:extLst>
              <a:ext uri="{28A0092B-C50C-407E-A947-70E740481C1C}">
                <a14:useLocalDpi xmlns:a14="http://schemas.microsoft.com/office/drawing/2010/main" val="0"/>
              </a:ext>
            </a:extLst>
          </a:blip>
          <a:srcRect l="-581" t="14597" r="25927" b="16512"/>
          <a:stretch/>
        </p:blipFill>
        <p:spPr>
          <a:xfrm>
            <a:off x="3829140" y="4210172"/>
            <a:ext cx="3643653" cy="2521819"/>
          </a:xfrm>
          <a:prstGeom prst="rect">
            <a:avLst/>
          </a:prstGeom>
        </p:spPr>
      </p:pic>
    </p:spTree>
    <p:extLst>
      <p:ext uri="{BB962C8B-B14F-4D97-AF65-F5344CB8AC3E}">
        <p14:creationId xmlns:p14="http://schemas.microsoft.com/office/powerpoint/2010/main" val="1107017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C7E865-B811-2F45-9137-B443E08B2AC7}"/>
              </a:ext>
            </a:extLst>
          </p:cNvPr>
          <p:cNvPicPr>
            <a:picLocks noChangeAspect="1"/>
          </p:cNvPicPr>
          <p:nvPr/>
        </p:nvPicPr>
        <p:blipFill>
          <a:blip r:embed="rId3"/>
          <a:stretch>
            <a:fillRect/>
          </a:stretch>
        </p:blipFill>
        <p:spPr>
          <a:xfrm>
            <a:off x="0" y="0"/>
            <a:ext cx="12192000" cy="6858000"/>
          </a:xfrm>
          <a:prstGeom prst="rect">
            <a:avLst/>
          </a:prstGeom>
        </p:spPr>
      </p:pic>
      <p:sp>
        <p:nvSpPr>
          <p:cNvPr id="82" name="TextBox 81">
            <a:extLst>
              <a:ext uri="{FF2B5EF4-FFF2-40B4-BE49-F238E27FC236}">
                <a16:creationId xmlns:a16="http://schemas.microsoft.com/office/drawing/2014/main" id="{8709D182-DCB2-774E-888E-E1D60EF7C15A}"/>
              </a:ext>
            </a:extLst>
          </p:cNvPr>
          <p:cNvSpPr txBox="1"/>
          <p:nvPr/>
        </p:nvSpPr>
        <p:spPr>
          <a:xfrm>
            <a:off x="1623093" y="1143525"/>
            <a:ext cx="922200" cy="338554"/>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all"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GATEWAY</a:t>
            </a:r>
          </a:p>
        </p:txBody>
      </p:sp>
      <p:sp>
        <p:nvSpPr>
          <p:cNvPr id="83" name="TextBox 82">
            <a:extLst>
              <a:ext uri="{FF2B5EF4-FFF2-40B4-BE49-F238E27FC236}">
                <a16:creationId xmlns:a16="http://schemas.microsoft.com/office/drawing/2014/main" id="{34FF50B7-2B15-6844-9A61-A225D0571722}"/>
              </a:ext>
            </a:extLst>
          </p:cNvPr>
          <p:cNvSpPr txBox="1"/>
          <p:nvPr/>
        </p:nvSpPr>
        <p:spPr>
          <a:xfrm>
            <a:off x="9525077" y="1154340"/>
            <a:ext cx="2011679" cy="523220"/>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all"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TRANSIT HABITAT</a:t>
            </a:r>
            <a:br>
              <a:rPr kumimoji="0" lang="en-US" sz="1400" b="1" i="1" u="none" strike="noStrike" kern="1200" cap="all"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br>
            <a:r>
              <a:rPr kumimoji="0" lang="en-US" sz="1400" b="1" i="1" u="none" strike="noStrike" kern="1200" cap="all"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and mars transit</a:t>
            </a:r>
          </a:p>
        </p:txBody>
      </p:sp>
      <p:sp>
        <p:nvSpPr>
          <p:cNvPr id="33" name="TextBox 32">
            <a:extLst>
              <a:ext uri="{FF2B5EF4-FFF2-40B4-BE49-F238E27FC236}">
                <a16:creationId xmlns:a16="http://schemas.microsoft.com/office/drawing/2014/main" id="{AAE0ABEA-AFF1-394B-9479-1C29D34729B5}"/>
              </a:ext>
            </a:extLst>
          </p:cNvPr>
          <p:cNvSpPr txBox="1"/>
          <p:nvPr/>
        </p:nvSpPr>
        <p:spPr>
          <a:xfrm>
            <a:off x="2697687" y="3705072"/>
            <a:ext cx="1322563" cy="430887"/>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Pressurized rover</a:t>
            </a:r>
          </a:p>
        </p:txBody>
      </p:sp>
      <p:sp>
        <p:nvSpPr>
          <p:cNvPr id="35" name="TextBox 34">
            <a:extLst>
              <a:ext uri="{FF2B5EF4-FFF2-40B4-BE49-F238E27FC236}">
                <a16:creationId xmlns:a16="http://schemas.microsoft.com/office/drawing/2014/main" id="{49912CC4-6185-304F-B150-10F8B927010E}"/>
              </a:ext>
            </a:extLst>
          </p:cNvPr>
          <p:cNvSpPr txBox="1"/>
          <p:nvPr/>
        </p:nvSpPr>
        <p:spPr>
          <a:xfrm>
            <a:off x="366718" y="5757888"/>
            <a:ext cx="1377728" cy="430887"/>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Human Landing system </a:t>
            </a:r>
          </a:p>
        </p:txBody>
      </p:sp>
      <p:cxnSp>
        <p:nvCxnSpPr>
          <p:cNvPr id="40" name="Straight Connector 39">
            <a:extLst>
              <a:ext uri="{FF2B5EF4-FFF2-40B4-BE49-F238E27FC236}">
                <a16:creationId xmlns:a16="http://schemas.microsoft.com/office/drawing/2014/main" id="{6DD3DCEB-3B75-0F49-AD46-AAEFDA5AE33A}"/>
              </a:ext>
            </a:extLst>
          </p:cNvPr>
          <p:cNvCxnSpPr>
            <a:cxnSpLocks/>
            <a:stCxn id="3" idx="1"/>
            <a:endCxn id="105" idx="6"/>
          </p:cNvCxnSpPr>
          <p:nvPr/>
        </p:nvCxnSpPr>
        <p:spPr>
          <a:xfrm flipH="1" flipV="1">
            <a:off x="2408578" y="2014373"/>
            <a:ext cx="2681582" cy="627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3577AB1-E66A-294A-BE58-1E5183391D15}"/>
              </a:ext>
            </a:extLst>
          </p:cNvPr>
          <p:cNvCxnSpPr>
            <a:cxnSpLocks/>
            <a:stCxn id="103" idx="6"/>
            <a:endCxn id="3" idx="3"/>
          </p:cNvCxnSpPr>
          <p:nvPr/>
        </p:nvCxnSpPr>
        <p:spPr>
          <a:xfrm flipH="1" flipV="1">
            <a:off x="7101840" y="2020643"/>
            <a:ext cx="1718786" cy="6597"/>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97B3E88-29D0-E14B-BD4B-9B39FB8799AA}"/>
              </a:ext>
            </a:extLst>
          </p:cNvPr>
          <p:cNvCxnSpPr>
            <a:cxnSpLocks/>
            <a:stCxn id="71" idx="1"/>
          </p:cNvCxnSpPr>
          <p:nvPr/>
        </p:nvCxnSpPr>
        <p:spPr>
          <a:xfrm flipH="1">
            <a:off x="2669064" y="2725082"/>
            <a:ext cx="1923354" cy="0"/>
          </a:xfrm>
          <a:prstGeom prst="line">
            <a:avLst/>
          </a:prstGeom>
          <a:ln w="28575">
            <a:solidFill>
              <a:schemeClr val="bg1">
                <a:lumMod val="8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85FFFD8-C178-E049-9887-9AE76347520B}"/>
              </a:ext>
            </a:extLst>
          </p:cNvPr>
          <p:cNvCxnSpPr>
            <a:cxnSpLocks/>
            <a:stCxn id="14" idx="1"/>
            <a:endCxn id="107" idx="2"/>
          </p:cNvCxnSpPr>
          <p:nvPr/>
        </p:nvCxnSpPr>
        <p:spPr>
          <a:xfrm flipH="1">
            <a:off x="2625599" y="1309866"/>
            <a:ext cx="1679169" cy="9175"/>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2F36A6AC-E673-0B4E-AF85-2C84B05BE0C9}"/>
              </a:ext>
            </a:extLst>
          </p:cNvPr>
          <p:cNvCxnSpPr>
            <a:cxnSpLocks/>
            <a:endCxn id="71" idx="3"/>
          </p:cNvCxnSpPr>
          <p:nvPr/>
        </p:nvCxnSpPr>
        <p:spPr>
          <a:xfrm flipH="1">
            <a:off x="7599583" y="2725082"/>
            <a:ext cx="1872298"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4473F53-E9D2-C745-B610-595A90DB9237}"/>
              </a:ext>
            </a:extLst>
          </p:cNvPr>
          <p:cNvCxnSpPr>
            <a:cxnSpLocks/>
            <a:stCxn id="112" idx="6"/>
            <a:endCxn id="14" idx="3"/>
          </p:cNvCxnSpPr>
          <p:nvPr/>
        </p:nvCxnSpPr>
        <p:spPr>
          <a:xfrm flipH="1">
            <a:off x="7887232" y="1309866"/>
            <a:ext cx="2280611"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D75027E0-E3F3-FC43-B51D-32507EF178ED}"/>
              </a:ext>
            </a:extLst>
          </p:cNvPr>
          <p:cNvSpPr txBox="1"/>
          <p:nvPr/>
        </p:nvSpPr>
        <p:spPr>
          <a:xfrm>
            <a:off x="4592418" y="2578888"/>
            <a:ext cx="3007165"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Mobile Expedition Duration</a:t>
            </a:r>
          </a:p>
        </p:txBody>
      </p:sp>
      <p:cxnSp>
        <p:nvCxnSpPr>
          <p:cNvPr id="66" name="Straight Connector 65">
            <a:extLst>
              <a:ext uri="{FF2B5EF4-FFF2-40B4-BE49-F238E27FC236}">
                <a16:creationId xmlns:a16="http://schemas.microsoft.com/office/drawing/2014/main" id="{8ADB798E-C4A2-3249-AEE6-FA29F3114F05}"/>
              </a:ext>
            </a:extLst>
          </p:cNvPr>
          <p:cNvCxnSpPr>
            <a:cxnSpLocks/>
          </p:cNvCxnSpPr>
          <p:nvPr/>
        </p:nvCxnSpPr>
        <p:spPr>
          <a:xfrm flipH="1">
            <a:off x="7530482" y="3416356"/>
            <a:ext cx="1927198"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450749F3-2854-934D-8E3E-E14F8BA03B59}"/>
              </a:ext>
            </a:extLst>
          </p:cNvPr>
          <p:cNvCxnSpPr>
            <a:cxnSpLocks/>
          </p:cNvCxnSpPr>
          <p:nvPr/>
        </p:nvCxnSpPr>
        <p:spPr>
          <a:xfrm flipH="1" flipV="1">
            <a:off x="7325381" y="6048688"/>
            <a:ext cx="408729" cy="3402"/>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191D0DFF-7544-6A48-9F0A-0C6AE4D01FC2}"/>
              </a:ext>
            </a:extLst>
          </p:cNvPr>
          <p:cNvCxnSpPr>
            <a:cxnSpLocks/>
          </p:cNvCxnSpPr>
          <p:nvPr/>
        </p:nvCxnSpPr>
        <p:spPr>
          <a:xfrm rot="10800000" flipH="1" flipV="1">
            <a:off x="4449964" y="6047502"/>
            <a:ext cx="408729" cy="3402"/>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7147220-8238-C24B-8FA8-853D57735216}"/>
              </a:ext>
            </a:extLst>
          </p:cNvPr>
          <p:cNvCxnSpPr>
            <a:cxnSpLocks/>
            <a:stCxn id="99" idx="4"/>
          </p:cNvCxnSpPr>
          <p:nvPr/>
        </p:nvCxnSpPr>
        <p:spPr>
          <a:xfrm flipV="1">
            <a:off x="9457680" y="2717527"/>
            <a:ext cx="5607" cy="1724298"/>
          </a:xfrm>
          <a:prstGeom prst="line">
            <a:avLst/>
          </a:prstGeom>
          <a:ln w="28575">
            <a:solidFill>
              <a:schemeClr val="bg1">
                <a:lumMod val="85000"/>
              </a:schemeClr>
            </a:solidFill>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C1E3E397-143C-E048-AB58-E127561BC373}"/>
              </a:ext>
            </a:extLst>
          </p:cNvPr>
          <p:cNvCxnSpPr>
            <a:cxnSpLocks/>
          </p:cNvCxnSpPr>
          <p:nvPr/>
        </p:nvCxnSpPr>
        <p:spPr>
          <a:xfrm flipH="1">
            <a:off x="2680839" y="3405571"/>
            <a:ext cx="1972523"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DB15D0AD-79FE-4542-922F-2C3146CBA992}"/>
              </a:ext>
            </a:extLst>
          </p:cNvPr>
          <p:cNvCxnSpPr>
            <a:cxnSpLocks/>
          </p:cNvCxnSpPr>
          <p:nvPr/>
        </p:nvCxnSpPr>
        <p:spPr>
          <a:xfrm flipV="1">
            <a:off x="2680839" y="2713057"/>
            <a:ext cx="0" cy="1512158"/>
          </a:xfrm>
          <a:prstGeom prst="line">
            <a:avLst/>
          </a:prstGeom>
          <a:ln w="28575">
            <a:solidFill>
              <a:schemeClr val="bg1">
                <a:lumMod val="85000"/>
              </a:schemeClr>
            </a:solidFill>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5F4D6247-D0A9-5A4E-A487-A7E710741FA6}"/>
              </a:ext>
            </a:extLst>
          </p:cNvPr>
          <p:cNvSpPr txBox="1"/>
          <p:nvPr/>
        </p:nvSpPr>
        <p:spPr>
          <a:xfrm>
            <a:off x="4658749" y="3254525"/>
            <a:ext cx="2874503" cy="292388"/>
          </a:xfrm>
          <a:prstGeom prst="rect">
            <a:avLst/>
          </a:prstGeom>
          <a:solidFill>
            <a:schemeClr val="tx1">
              <a:alpha val="33000"/>
            </a:schemeClr>
          </a:solidFill>
          <a:ln w="19050">
            <a:solidFill>
              <a:schemeClr val="bg1">
                <a:lumMod val="75000"/>
              </a:schemeClr>
            </a:solidFill>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spAutoFit/>
          </a:bodyPr>
          <a:lstStyle>
            <a:defPPr>
              <a:defRPr lang="en-US"/>
            </a:defPPr>
            <a:lvl1pPr algn="ctr">
              <a:defRPr sz="1400">
                <a:solidFill>
                  <a:schemeClr val="bg1"/>
                </a:solidFill>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Mobile Exploration Range</a:t>
            </a:r>
          </a:p>
        </p:txBody>
      </p:sp>
      <p:cxnSp>
        <p:nvCxnSpPr>
          <p:cNvPr id="155" name="Straight Connector 154">
            <a:extLst>
              <a:ext uri="{FF2B5EF4-FFF2-40B4-BE49-F238E27FC236}">
                <a16:creationId xmlns:a16="http://schemas.microsoft.com/office/drawing/2014/main" id="{6981FDBD-7EEF-7044-9069-474A3F542EB5}"/>
              </a:ext>
            </a:extLst>
          </p:cNvPr>
          <p:cNvCxnSpPr>
            <a:cxnSpLocks/>
          </p:cNvCxnSpPr>
          <p:nvPr/>
        </p:nvCxnSpPr>
        <p:spPr>
          <a:xfrm flipH="1">
            <a:off x="7215468" y="5355445"/>
            <a:ext cx="2353075"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76B5F26-6BA8-D444-ABFB-66ADCCF79511}"/>
              </a:ext>
            </a:extLst>
          </p:cNvPr>
          <p:cNvSpPr txBox="1"/>
          <p:nvPr/>
        </p:nvSpPr>
        <p:spPr>
          <a:xfrm>
            <a:off x="5171050" y="3735259"/>
            <a:ext cx="1849901"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Surface Fission Power</a:t>
            </a:r>
          </a:p>
        </p:txBody>
      </p:sp>
      <p:sp>
        <p:nvSpPr>
          <p:cNvPr id="14" name="TextBox 13">
            <a:extLst>
              <a:ext uri="{FF2B5EF4-FFF2-40B4-BE49-F238E27FC236}">
                <a16:creationId xmlns:a16="http://schemas.microsoft.com/office/drawing/2014/main" id="{F65D17E5-3FDB-F14B-BAD2-12A96C70EB4C}"/>
              </a:ext>
            </a:extLst>
          </p:cNvPr>
          <p:cNvSpPr txBox="1"/>
          <p:nvPr/>
        </p:nvSpPr>
        <p:spPr>
          <a:xfrm>
            <a:off x="4304768" y="1163672"/>
            <a:ext cx="3582464" cy="292388"/>
          </a:xfrm>
          <a:prstGeom prst="rect">
            <a:avLst/>
          </a:prstGeom>
          <a:solidFill>
            <a:schemeClr val="tx1">
              <a:alpha val="33000"/>
            </a:schemeClr>
          </a:solidFill>
          <a:ln w="19050">
            <a:solidFill>
              <a:schemeClr val="bg1">
                <a:lumMod val="85000"/>
              </a:schemeClr>
            </a:solidFill>
          </a:ln>
          <a:effectLst>
            <a:outerShdw blurRad="50800" dist="38100" dir="2700000" algn="tl" rotWithShape="0">
              <a:prstClr val="black">
                <a:alpha val="40000"/>
              </a:prstClr>
            </a:outerShdw>
          </a:effectLst>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Long Durations in Zero Gravity</a:t>
            </a:r>
          </a:p>
        </p:txBody>
      </p:sp>
      <p:sp>
        <p:nvSpPr>
          <p:cNvPr id="3" name="Rectangle 2">
            <a:extLst>
              <a:ext uri="{FF2B5EF4-FFF2-40B4-BE49-F238E27FC236}">
                <a16:creationId xmlns:a16="http://schemas.microsoft.com/office/drawing/2014/main" id="{988CE9BE-0613-3D4D-ADD9-4087956CF7D7}"/>
              </a:ext>
            </a:extLst>
          </p:cNvPr>
          <p:cNvSpPr/>
          <p:nvPr/>
        </p:nvSpPr>
        <p:spPr>
          <a:xfrm>
            <a:off x="5090160" y="1874449"/>
            <a:ext cx="2011680"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txBody>
          <a:bodyPr wrap="square" anchor="ctr">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Crew Size</a:t>
            </a:r>
          </a:p>
        </p:txBody>
      </p:sp>
      <p:sp>
        <p:nvSpPr>
          <p:cNvPr id="75" name="TextBox 74">
            <a:extLst>
              <a:ext uri="{FF2B5EF4-FFF2-40B4-BE49-F238E27FC236}">
                <a16:creationId xmlns:a16="http://schemas.microsoft.com/office/drawing/2014/main" id="{66F57395-7903-BE4C-B41B-C88CB74EAE4A}"/>
              </a:ext>
            </a:extLst>
          </p:cNvPr>
          <p:cNvSpPr txBox="1"/>
          <p:nvPr/>
        </p:nvSpPr>
        <p:spPr>
          <a:xfrm>
            <a:off x="4866620" y="5892351"/>
            <a:ext cx="2458761" cy="692497"/>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Autonomous Robotics Systems &amp; Contingency Crew Transportation  </a:t>
            </a:r>
          </a:p>
        </p:txBody>
      </p:sp>
      <p:sp>
        <p:nvSpPr>
          <p:cNvPr id="76" name="Oval 75">
            <a:extLst>
              <a:ext uri="{FF2B5EF4-FFF2-40B4-BE49-F238E27FC236}">
                <a16:creationId xmlns:a16="http://schemas.microsoft.com/office/drawing/2014/main" id="{8A88CB22-DA77-D440-8404-537C77AB21C1}"/>
              </a:ext>
            </a:extLst>
          </p:cNvPr>
          <p:cNvSpPr/>
          <p:nvPr/>
        </p:nvSpPr>
        <p:spPr>
          <a:xfrm>
            <a:off x="2632525" y="4188988"/>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Oval 79">
            <a:extLst>
              <a:ext uri="{FF2B5EF4-FFF2-40B4-BE49-F238E27FC236}">
                <a16:creationId xmlns:a16="http://schemas.microsoft.com/office/drawing/2014/main" id="{2D9E682D-1F44-9746-95BA-9793C4B62BAB}"/>
              </a:ext>
            </a:extLst>
          </p:cNvPr>
          <p:cNvSpPr/>
          <p:nvPr/>
        </p:nvSpPr>
        <p:spPr>
          <a:xfrm>
            <a:off x="2655501" y="5123668"/>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Oval 87">
            <a:extLst>
              <a:ext uri="{FF2B5EF4-FFF2-40B4-BE49-F238E27FC236}">
                <a16:creationId xmlns:a16="http://schemas.microsoft.com/office/drawing/2014/main" id="{012D10C4-F1B2-414B-A216-B0F49F394ED4}"/>
              </a:ext>
            </a:extLst>
          </p:cNvPr>
          <p:cNvSpPr/>
          <p:nvPr/>
        </p:nvSpPr>
        <p:spPr>
          <a:xfrm>
            <a:off x="4398570" y="6004036"/>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Oval 92">
            <a:extLst>
              <a:ext uri="{FF2B5EF4-FFF2-40B4-BE49-F238E27FC236}">
                <a16:creationId xmlns:a16="http://schemas.microsoft.com/office/drawing/2014/main" id="{2A491232-F577-344E-BAD3-919E7EE55CCE}"/>
              </a:ext>
            </a:extLst>
          </p:cNvPr>
          <p:cNvSpPr/>
          <p:nvPr/>
        </p:nvSpPr>
        <p:spPr>
          <a:xfrm>
            <a:off x="7685774" y="6007211"/>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8" name="Oval 97">
            <a:extLst>
              <a:ext uri="{FF2B5EF4-FFF2-40B4-BE49-F238E27FC236}">
                <a16:creationId xmlns:a16="http://schemas.microsoft.com/office/drawing/2014/main" id="{78855C38-BD4F-DD48-8405-0E7E77B726FF}"/>
              </a:ext>
            </a:extLst>
          </p:cNvPr>
          <p:cNvSpPr/>
          <p:nvPr/>
        </p:nvSpPr>
        <p:spPr>
          <a:xfrm>
            <a:off x="9525077" y="5311979"/>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9" name="Oval 98">
            <a:extLst>
              <a:ext uri="{FF2B5EF4-FFF2-40B4-BE49-F238E27FC236}">
                <a16:creationId xmlns:a16="http://schemas.microsoft.com/office/drawing/2014/main" id="{C33EB3D5-F6CA-AA48-A8B1-A875C9F947A4}"/>
              </a:ext>
            </a:extLst>
          </p:cNvPr>
          <p:cNvSpPr/>
          <p:nvPr/>
        </p:nvSpPr>
        <p:spPr>
          <a:xfrm>
            <a:off x="9414214" y="4354894"/>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Oval 102">
            <a:extLst>
              <a:ext uri="{FF2B5EF4-FFF2-40B4-BE49-F238E27FC236}">
                <a16:creationId xmlns:a16="http://schemas.microsoft.com/office/drawing/2014/main" id="{28B3E2F8-2B18-7344-90F1-09818110BCD3}"/>
              </a:ext>
            </a:extLst>
          </p:cNvPr>
          <p:cNvSpPr/>
          <p:nvPr/>
        </p:nvSpPr>
        <p:spPr>
          <a:xfrm flipH="1">
            <a:off x="8820626" y="1983774"/>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Oval 104">
            <a:extLst>
              <a:ext uri="{FF2B5EF4-FFF2-40B4-BE49-F238E27FC236}">
                <a16:creationId xmlns:a16="http://schemas.microsoft.com/office/drawing/2014/main" id="{F4808E18-15CB-E441-B226-5589ACB96DBF}"/>
              </a:ext>
            </a:extLst>
          </p:cNvPr>
          <p:cNvSpPr/>
          <p:nvPr/>
        </p:nvSpPr>
        <p:spPr>
          <a:xfrm>
            <a:off x="2321647" y="1970907"/>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Oval 106">
            <a:extLst>
              <a:ext uri="{FF2B5EF4-FFF2-40B4-BE49-F238E27FC236}">
                <a16:creationId xmlns:a16="http://schemas.microsoft.com/office/drawing/2014/main" id="{9EBD43C5-3B13-6D41-9FFD-9B2C0DC2F7FC}"/>
              </a:ext>
            </a:extLst>
          </p:cNvPr>
          <p:cNvSpPr/>
          <p:nvPr/>
        </p:nvSpPr>
        <p:spPr>
          <a:xfrm>
            <a:off x="2625599" y="1275575"/>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Oval 111">
            <a:extLst>
              <a:ext uri="{FF2B5EF4-FFF2-40B4-BE49-F238E27FC236}">
                <a16:creationId xmlns:a16="http://schemas.microsoft.com/office/drawing/2014/main" id="{7FEF325C-8027-454E-BC7B-5CD92961CD26}"/>
              </a:ext>
            </a:extLst>
          </p:cNvPr>
          <p:cNvSpPr/>
          <p:nvPr/>
        </p:nvSpPr>
        <p:spPr>
          <a:xfrm>
            <a:off x="10080912" y="1266400"/>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TextBox 59">
            <a:extLst>
              <a:ext uri="{FF2B5EF4-FFF2-40B4-BE49-F238E27FC236}">
                <a16:creationId xmlns:a16="http://schemas.microsoft.com/office/drawing/2014/main" id="{487FF2E2-32D2-544E-9477-43E2767D82FC}"/>
              </a:ext>
            </a:extLst>
          </p:cNvPr>
          <p:cNvSpPr txBox="1"/>
          <p:nvPr/>
        </p:nvSpPr>
        <p:spPr>
          <a:xfrm>
            <a:off x="1660944" y="5665022"/>
            <a:ext cx="1677874" cy="600164"/>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Lunar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Terrain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vehicle </a:t>
            </a:r>
          </a:p>
        </p:txBody>
      </p:sp>
      <p:cxnSp>
        <p:nvCxnSpPr>
          <p:cNvPr id="9" name="Elbow Connector 8">
            <a:extLst>
              <a:ext uri="{FF2B5EF4-FFF2-40B4-BE49-F238E27FC236}">
                <a16:creationId xmlns:a16="http://schemas.microsoft.com/office/drawing/2014/main" id="{59BA8655-DC05-3E4D-B624-7AF5FB01F1D3}"/>
              </a:ext>
            </a:extLst>
          </p:cNvPr>
          <p:cNvCxnSpPr>
            <a:cxnSpLocks/>
          </p:cNvCxnSpPr>
          <p:nvPr/>
        </p:nvCxnSpPr>
        <p:spPr>
          <a:xfrm>
            <a:off x="7032917" y="3887988"/>
            <a:ext cx="1273963" cy="371944"/>
          </a:xfrm>
          <a:prstGeom prst="bentConnector3">
            <a:avLst>
              <a:gd name="adj1" fmla="val 99987"/>
            </a:avLst>
          </a:prstGeom>
          <a:ln w="28575">
            <a:solidFill>
              <a:schemeClr val="bg1">
                <a:lumMod val="85000"/>
              </a:schemeClr>
            </a:solidFill>
            <a:headEnd type="none"/>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1" name="Elbow Connector 60">
            <a:extLst>
              <a:ext uri="{FF2B5EF4-FFF2-40B4-BE49-F238E27FC236}">
                <a16:creationId xmlns:a16="http://schemas.microsoft.com/office/drawing/2014/main" id="{F11CDD3B-F557-AA42-92F8-D5BE675D95E3}"/>
              </a:ext>
            </a:extLst>
          </p:cNvPr>
          <p:cNvCxnSpPr>
            <a:cxnSpLocks/>
          </p:cNvCxnSpPr>
          <p:nvPr/>
        </p:nvCxnSpPr>
        <p:spPr>
          <a:xfrm rot="10800000" flipV="1">
            <a:off x="3902530" y="3881452"/>
            <a:ext cx="1263107" cy="378479"/>
          </a:xfrm>
          <a:prstGeom prst="bentConnector3">
            <a:avLst>
              <a:gd name="adj1" fmla="val 100417"/>
            </a:avLst>
          </a:prstGeom>
          <a:ln w="28575">
            <a:solidFill>
              <a:schemeClr val="bg1">
                <a:lumMod val="85000"/>
              </a:schemeClr>
            </a:solidFill>
            <a:headEnd type="none"/>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CAF07B33-CD97-8E47-AC20-8CB82484F2E2}"/>
              </a:ext>
            </a:extLst>
          </p:cNvPr>
          <p:cNvSpPr txBox="1"/>
          <p:nvPr/>
        </p:nvSpPr>
        <p:spPr>
          <a:xfrm>
            <a:off x="4983288" y="4215993"/>
            <a:ext cx="2238931"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In-Situ Resource Utilization</a:t>
            </a:r>
          </a:p>
        </p:txBody>
      </p:sp>
      <p:cxnSp>
        <p:nvCxnSpPr>
          <p:cNvPr id="67" name="Straight Connector 66">
            <a:extLst>
              <a:ext uri="{FF2B5EF4-FFF2-40B4-BE49-F238E27FC236}">
                <a16:creationId xmlns:a16="http://schemas.microsoft.com/office/drawing/2014/main" id="{068D66DF-30F0-C74E-B30E-9899E8CFF2CD}"/>
              </a:ext>
            </a:extLst>
          </p:cNvPr>
          <p:cNvCxnSpPr>
            <a:cxnSpLocks/>
          </p:cNvCxnSpPr>
          <p:nvPr/>
        </p:nvCxnSpPr>
        <p:spPr>
          <a:xfrm flipV="1">
            <a:off x="2704366" y="5209118"/>
            <a:ext cx="0" cy="152400"/>
          </a:xfrm>
          <a:prstGeom prst="line">
            <a:avLst/>
          </a:prstGeom>
          <a:ln w="28575">
            <a:solidFill>
              <a:schemeClr val="bg1">
                <a:lumMod val="85000"/>
              </a:schemeClr>
            </a:solidFill>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0CE3C27A-E607-6D45-B862-DDB2E8EABBE2}"/>
              </a:ext>
            </a:extLst>
          </p:cNvPr>
          <p:cNvCxnSpPr>
            <a:cxnSpLocks/>
          </p:cNvCxnSpPr>
          <p:nvPr/>
        </p:nvCxnSpPr>
        <p:spPr>
          <a:xfrm flipH="1" flipV="1">
            <a:off x="1864311" y="5364039"/>
            <a:ext cx="3112224" cy="1483"/>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86" name="Oval 85">
            <a:extLst>
              <a:ext uri="{FF2B5EF4-FFF2-40B4-BE49-F238E27FC236}">
                <a16:creationId xmlns:a16="http://schemas.microsoft.com/office/drawing/2014/main" id="{479200DD-4295-5844-BEE0-46F0B2AD0B26}"/>
              </a:ext>
            </a:extLst>
          </p:cNvPr>
          <p:cNvSpPr/>
          <p:nvPr/>
        </p:nvSpPr>
        <p:spPr>
          <a:xfrm>
            <a:off x="1820845" y="5321583"/>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a:extLst>
              <a:ext uri="{FF2B5EF4-FFF2-40B4-BE49-F238E27FC236}">
                <a16:creationId xmlns:a16="http://schemas.microsoft.com/office/drawing/2014/main" id="{AF97D9CA-4701-3F45-B32A-A6CA3B55D6CF}"/>
              </a:ext>
            </a:extLst>
          </p:cNvPr>
          <p:cNvCxnSpPr>
            <a:cxnSpLocks/>
          </p:cNvCxnSpPr>
          <p:nvPr/>
        </p:nvCxnSpPr>
        <p:spPr>
          <a:xfrm flipV="1">
            <a:off x="6989201" y="4517908"/>
            <a:ext cx="0" cy="209667"/>
          </a:xfrm>
          <a:prstGeom prst="line">
            <a:avLst/>
          </a:prstGeom>
          <a:ln w="28575">
            <a:solidFill>
              <a:schemeClr val="bg1">
                <a:lumMod val="85000"/>
              </a:schemeClr>
            </a:solidFill>
            <a:headEnd type="oval"/>
            <a:tailEnd type="none"/>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5799A35-95C3-5A4C-B183-83B87C2F3FFD}"/>
              </a:ext>
            </a:extLst>
          </p:cNvPr>
          <p:cNvSpPr txBox="1"/>
          <p:nvPr/>
        </p:nvSpPr>
        <p:spPr>
          <a:xfrm>
            <a:off x="4976535" y="5338257"/>
            <a:ext cx="2238931"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Partial Gravity Operations</a:t>
            </a:r>
          </a:p>
        </p:txBody>
      </p:sp>
      <p:cxnSp>
        <p:nvCxnSpPr>
          <p:cNvPr id="55" name="Straight Connector 54">
            <a:extLst>
              <a:ext uri="{FF2B5EF4-FFF2-40B4-BE49-F238E27FC236}">
                <a16:creationId xmlns:a16="http://schemas.microsoft.com/office/drawing/2014/main" id="{B78EF348-FE6C-1949-BAC8-EF25BE9E0E08}"/>
              </a:ext>
            </a:extLst>
          </p:cNvPr>
          <p:cNvCxnSpPr>
            <a:cxnSpLocks/>
          </p:cNvCxnSpPr>
          <p:nvPr/>
        </p:nvCxnSpPr>
        <p:spPr>
          <a:xfrm flipV="1">
            <a:off x="5100076" y="4517908"/>
            <a:ext cx="0" cy="209667"/>
          </a:xfrm>
          <a:prstGeom prst="line">
            <a:avLst/>
          </a:prstGeom>
          <a:ln w="28575">
            <a:solidFill>
              <a:schemeClr val="bg1">
                <a:lumMod val="85000"/>
              </a:schemeClr>
            </a:solidFill>
            <a:headEnd type="oval"/>
            <a:tailEnd type="none"/>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5166E5F6-F7AC-D447-B1E9-060BBDAEA7A8}"/>
              </a:ext>
            </a:extLst>
          </p:cNvPr>
          <p:cNvSpPr txBox="1"/>
          <p:nvPr/>
        </p:nvSpPr>
        <p:spPr>
          <a:xfrm>
            <a:off x="421883" y="3596760"/>
            <a:ext cx="1322563" cy="430887"/>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Surface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Habitat</a:t>
            </a:r>
          </a:p>
        </p:txBody>
      </p:sp>
      <p:sp>
        <p:nvSpPr>
          <p:cNvPr id="50" name="Title 1">
            <a:extLst>
              <a:ext uri="{FF2B5EF4-FFF2-40B4-BE49-F238E27FC236}">
                <a16:creationId xmlns:a16="http://schemas.microsoft.com/office/drawing/2014/main" id="{7F44D0B9-8E70-1547-9B1C-40A725DBC09D}"/>
              </a:ext>
            </a:extLst>
          </p:cNvPr>
          <p:cNvSpPr txBox="1">
            <a:spLocks/>
          </p:cNvSpPr>
          <p:nvPr/>
        </p:nvSpPr>
        <p:spPr>
          <a:xfrm>
            <a:off x="266701" y="247940"/>
            <a:ext cx="10387694" cy="6280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MOON AND MARS EXPLORATION</a:t>
            </a:r>
            <a:br>
              <a:rPr kumimoji="0" lang="en-US" sz="29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br>
            <a:r>
              <a:rPr kumimoji="0" lang="en-US" sz="2000" b="0" i="1" u="none" strike="noStrike" kern="1200" cap="none" spc="0" normalizeH="0" baseline="0" noProof="0">
                <a:ln>
                  <a:noFill/>
                </a:ln>
                <a:solidFill>
                  <a:srgbClr val="E7E6E6">
                    <a:lumMod val="90000"/>
                  </a:srgbClr>
                </a:solidFill>
                <a:effectLst/>
                <a:uLnTx/>
                <a:uFillTx/>
                <a:latin typeface="Arial" panose="020B0604020202020204" pitchFamily="34" charset="0"/>
                <a:ea typeface="+mj-ea"/>
                <a:cs typeface="Arial" panose="020B0604020202020204" pitchFamily="34" charset="0"/>
              </a:rPr>
              <a:t>Operations on and around the Moon will help prepare for the first human mission to Mars</a:t>
            </a:r>
          </a:p>
        </p:txBody>
      </p:sp>
    </p:spTree>
    <p:extLst>
      <p:ext uri="{BB962C8B-B14F-4D97-AF65-F5344CB8AC3E}">
        <p14:creationId xmlns:p14="http://schemas.microsoft.com/office/powerpoint/2010/main" val="3387148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865" y="91313"/>
            <a:ext cx="10515600" cy="1325563"/>
          </a:xfrm>
        </p:spPr>
        <p:txBody>
          <a:bodyPr/>
          <a:lstStyle/>
          <a:p>
            <a:pPr algn="ctr"/>
            <a:r>
              <a:rPr lang="en-US" dirty="0">
                <a:latin typeface="+mn-lt"/>
              </a:rPr>
              <a:t>Why grow plants in space?</a:t>
            </a:r>
          </a:p>
        </p:txBody>
      </p:sp>
      <p:sp>
        <p:nvSpPr>
          <p:cNvPr id="3" name="Content Placeholder 2"/>
          <p:cNvSpPr>
            <a:spLocks noGrp="1"/>
          </p:cNvSpPr>
          <p:nvPr>
            <p:ph idx="1"/>
          </p:nvPr>
        </p:nvSpPr>
        <p:spPr>
          <a:xfrm>
            <a:off x="362109" y="1456088"/>
            <a:ext cx="4777450" cy="4351338"/>
          </a:xfrm>
        </p:spPr>
        <p:txBody>
          <a:bodyPr/>
          <a:lstStyle/>
          <a:p>
            <a:r>
              <a:rPr lang="en-US" dirty="0"/>
              <a:t>Food</a:t>
            </a:r>
          </a:p>
          <a:p>
            <a:r>
              <a:rPr lang="en-US" dirty="0"/>
              <a:t>Psychological well being</a:t>
            </a:r>
          </a:p>
          <a:p>
            <a:r>
              <a:rPr lang="en-US" dirty="0"/>
              <a:t>Atmosphere</a:t>
            </a:r>
          </a:p>
          <a:p>
            <a:r>
              <a:rPr lang="en-US" dirty="0"/>
              <a:t>Water</a:t>
            </a:r>
          </a:p>
        </p:txBody>
      </p:sp>
      <p:cxnSp>
        <p:nvCxnSpPr>
          <p:cNvPr id="4" name="Straight Connector 3"/>
          <p:cNvCxnSpPr/>
          <p:nvPr/>
        </p:nvCxnSpPr>
        <p:spPr>
          <a:xfrm>
            <a:off x="1866900" y="1259392"/>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028" name="Picture 4" descr="https://io.jsc.nasa.gov/photos/11169/hires/iss038e009300.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309242" y="1613571"/>
            <a:ext cx="7620000" cy="5065693"/>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4745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ound, outdoor, stone&#10;&#10;Description automatically generated">
            <a:extLst>
              <a:ext uri="{FF2B5EF4-FFF2-40B4-BE49-F238E27FC236}">
                <a16:creationId xmlns:a16="http://schemas.microsoft.com/office/drawing/2014/main" id="{F1C9D5E7-CF36-4332-B6BB-73D40D35426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898241" y="0"/>
            <a:ext cx="10395519" cy="6858000"/>
          </a:xfrm>
          <a:prstGeom prst="rect">
            <a:avLst/>
          </a:prstGeom>
        </p:spPr>
      </p:pic>
    </p:spTree>
    <p:extLst>
      <p:ext uri="{BB962C8B-B14F-4D97-AF65-F5344CB8AC3E}">
        <p14:creationId xmlns:p14="http://schemas.microsoft.com/office/powerpoint/2010/main" val="18607303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52650" y="286104"/>
            <a:ext cx="7886700" cy="955674"/>
          </a:xfrm>
        </p:spPr>
        <p:txBody>
          <a:bodyPr/>
          <a:lstStyle/>
          <a:p>
            <a:pPr algn="ctr"/>
            <a:r>
              <a:rPr lang="en-US" dirty="0"/>
              <a:t>Plant Factories</a:t>
            </a:r>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66521" y="1185271"/>
            <a:ext cx="4046219" cy="5394960"/>
          </a:xfrm>
          <a:ln>
            <a:noFill/>
          </a:ln>
        </p:spPr>
      </p:pic>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79261" y="1185271"/>
            <a:ext cx="4046219" cy="5394960"/>
          </a:xfrm>
          <a:ln>
            <a:noFill/>
          </a:ln>
        </p:spPr>
      </p:pic>
      <p:cxnSp>
        <p:nvCxnSpPr>
          <p:cNvPr id="8" name="Straight Connector 7"/>
          <p:cNvCxnSpPr/>
          <p:nvPr/>
        </p:nvCxnSpPr>
        <p:spPr>
          <a:xfrm>
            <a:off x="1866900" y="107527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480102" y="6546631"/>
            <a:ext cx="5844998" cy="307777"/>
          </a:xfrm>
          <a:prstGeom prst="rect">
            <a:avLst/>
          </a:prstGeom>
          <a:noFill/>
        </p:spPr>
        <p:txBody>
          <a:bodyPr wrap="none" rtlCol="0">
            <a:spAutoFit/>
          </a:bodyPr>
          <a:lstStyle/>
          <a:p>
            <a:r>
              <a:rPr lang="en-US" sz="1400" dirty="0"/>
              <a:t>Photos of Osaka Prefecture University training facility courtesy of Ray Wheeler</a:t>
            </a:r>
          </a:p>
        </p:txBody>
      </p:sp>
    </p:spTree>
    <p:extLst>
      <p:ext uri="{BB962C8B-B14F-4D97-AF65-F5344CB8AC3E}">
        <p14:creationId xmlns:p14="http://schemas.microsoft.com/office/powerpoint/2010/main" val="2557675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38008"/>
            <a:ext cx="8229600" cy="1143000"/>
          </a:xfrm>
        </p:spPr>
        <p:txBody>
          <a:bodyPr/>
          <a:lstStyle/>
          <a:p>
            <a:endParaRPr lang="en-US" dirty="0"/>
          </a:p>
        </p:txBody>
      </p:sp>
      <p:pic>
        <p:nvPicPr>
          <p:cNvPr id="4" name="Picture 3"/>
          <p:cNvPicPr>
            <a:picLocks noChangeAspect="1"/>
          </p:cNvPicPr>
          <p:nvPr/>
        </p:nvPicPr>
        <p:blipFill rotWithShape="1">
          <a:blip r:embed="rId2" cstate="hqprint">
            <a:extLst>
              <a:ext uri="{28A0092B-C50C-407E-A947-70E740481C1C}">
                <a14:useLocalDpi xmlns:a14="http://schemas.microsoft.com/office/drawing/2010/main"/>
              </a:ext>
            </a:extLst>
          </a:blip>
          <a:srcRect r="-110" b="-1164"/>
          <a:stretch/>
        </p:blipFill>
        <p:spPr>
          <a:xfrm>
            <a:off x="923584" y="0"/>
            <a:ext cx="10344832" cy="6950075"/>
          </a:xfrm>
          <a:prstGeom prst="rect">
            <a:avLst/>
          </a:prstGeom>
          <a:ln>
            <a:solidFill>
              <a:schemeClr val="accent1"/>
            </a:solidFill>
          </a:ln>
        </p:spPr>
      </p:pic>
    </p:spTree>
    <p:extLst>
      <p:ext uri="{BB962C8B-B14F-4D97-AF65-F5344CB8AC3E}">
        <p14:creationId xmlns:p14="http://schemas.microsoft.com/office/powerpoint/2010/main" val="1383722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2E911-02E7-4DEF-9227-F3EB962575ED}"/>
              </a:ext>
            </a:extLst>
          </p:cNvPr>
          <p:cNvSpPr>
            <a:spLocks noGrp="1"/>
          </p:cNvSpPr>
          <p:nvPr>
            <p:ph type="title"/>
          </p:nvPr>
        </p:nvSpPr>
        <p:spPr>
          <a:xfrm>
            <a:off x="838200" y="-24925"/>
            <a:ext cx="10515600" cy="1325563"/>
          </a:xfrm>
        </p:spPr>
        <p:txBody>
          <a:bodyPr/>
          <a:lstStyle/>
          <a:p>
            <a:pPr algn="ctr"/>
            <a:r>
              <a:rPr lang="en-US" dirty="0"/>
              <a:t>EDEN ISS Antarctic Greenhouse</a:t>
            </a:r>
          </a:p>
        </p:txBody>
      </p:sp>
      <p:pic>
        <p:nvPicPr>
          <p:cNvPr id="9" name="Picture 8" descr="A picture containing outdoor, nature, night, dark&#10;&#10;Description automatically generated">
            <a:extLst>
              <a:ext uri="{FF2B5EF4-FFF2-40B4-BE49-F238E27FC236}">
                <a16:creationId xmlns:a16="http://schemas.microsoft.com/office/drawing/2014/main" id="{1EE3C7A3-260E-440D-AFDE-16CAA25C33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00" y="1300638"/>
            <a:ext cx="6652248" cy="4437083"/>
          </a:xfrm>
          <a:prstGeom prst="rect">
            <a:avLst/>
          </a:prstGeom>
        </p:spPr>
      </p:pic>
      <p:pic>
        <p:nvPicPr>
          <p:cNvPr id="7" name="Picture 6" descr="A picture containing person, indoor&#10;&#10;Description automatically generated">
            <a:extLst>
              <a:ext uri="{FF2B5EF4-FFF2-40B4-BE49-F238E27FC236}">
                <a16:creationId xmlns:a16="http://schemas.microsoft.com/office/drawing/2014/main" id="{9FE26C89-C312-4DE4-BCA6-C49B2DFB88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5721" y="1120278"/>
            <a:ext cx="6411158" cy="4617455"/>
          </a:xfrm>
          <a:prstGeom prst="rect">
            <a:avLst/>
          </a:prstGeom>
        </p:spPr>
      </p:pic>
      <p:sp>
        <p:nvSpPr>
          <p:cNvPr id="10" name="TextBox 9">
            <a:extLst>
              <a:ext uri="{FF2B5EF4-FFF2-40B4-BE49-F238E27FC236}">
                <a16:creationId xmlns:a16="http://schemas.microsoft.com/office/drawing/2014/main" id="{3BD0ECFF-D60C-4D8F-AEEF-47A865DE37FA}"/>
              </a:ext>
            </a:extLst>
          </p:cNvPr>
          <p:cNvSpPr txBox="1"/>
          <p:nvPr/>
        </p:nvSpPr>
        <p:spPr>
          <a:xfrm>
            <a:off x="122600" y="5825857"/>
            <a:ext cx="5443630" cy="923330"/>
          </a:xfrm>
          <a:prstGeom prst="rect">
            <a:avLst/>
          </a:prstGeom>
          <a:noFill/>
        </p:spPr>
        <p:txBody>
          <a:bodyPr wrap="square" rtlCol="0">
            <a:spAutoFit/>
          </a:bodyPr>
          <a:lstStyle/>
          <a:p>
            <a:r>
              <a:rPr lang="en-US" dirty="0"/>
              <a:t>The EDEN ISS greenhouse, developed by the German Aerospace Center; DLR, in Antarctica since 2018. </a:t>
            </a:r>
          </a:p>
          <a:p>
            <a:r>
              <a:rPr lang="en-US" dirty="0"/>
              <a:t>Credit: Hanno Müller, AWI</a:t>
            </a:r>
          </a:p>
        </p:txBody>
      </p:sp>
      <p:sp>
        <p:nvSpPr>
          <p:cNvPr id="13" name="TextBox 12">
            <a:extLst>
              <a:ext uri="{FF2B5EF4-FFF2-40B4-BE49-F238E27FC236}">
                <a16:creationId xmlns:a16="http://schemas.microsoft.com/office/drawing/2014/main" id="{21F84F94-F527-4F74-A5D2-90480544226A}"/>
              </a:ext>
            </a:extLst>
          </p:cNvPr>
          <p:cNvSpPr txBox="1"/>
          <p:nvPr/>
        </p:nvSpPr>
        <p:spPr>
          <a:xfrm>
            <a:off x="6066030" y="5825857"/>
            <a:ext cx="3730539" cy="646331"/>
          </a:xfrm>
          <a:prstGeom prst="rect">
            <a:avLst/>
          </a:prstGeom>
          <a:noFill/>
        </p:spPr>
        <p:txBody>
          <a:bodyPr wrap="square" rtlCol="0">
            <a:spAutoFit/>
          </a:bodyPr>
          <a:lstStyle/>
          <a:p>
            <a:r>
              <a:rPr lang="en-US" dirty="0"/>
              <a:t>Jess </a:t>
            </a:r>
            <a:r>
              <a:rPr lang="en-US" dirty="0" err="1"/>
              <a:t>Buncheck</a:t>
            </a:r>
            <a:r>
              <a:rPr lang="en-US" dirty="0"/>
              <a:t> – KSC scientist – Tending plants in EDEN ISS, 2021</a:t>
            </a:r>
          </a:p>
        </p:txBody>
      </p:sp>
      <p:cxnSp>
        <p:nvCxnSpPr>
          <p:cNvPr id="14" name="Straight Connector 13">
            <a:extLst>
              <a:ext uri="{FF2B5EF4-FFF2-40B4-BE49-F238E27FC236}">
                <a16:creationId xmlns:a16="http://schemas.microsoft.com/office/drawing/2014/main" id="{9BA681F6-C858-4D73-8BB1-104DF2948DAB}"/>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6956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64ED07-92DA-4820-B78A-A48D8DFF1AAF}"/>
              </a:ext>
            </a:extLst>
          </p:cNvPr>
          <p:cNvSpPr txBox="1"/>
          <p:nvPr/>
        </p:nvSpPr>
        <p:spPr>
          <a:xfrm>
            <a:off x="1524000" y="2040674"/>
            <a:ext cx="9144000" cy="1015663"/>
          </a:xfrm>
          <a:prstGeom prst="rect">
            <a:avLst/>
          </a:prstGeom>
          <a:noFill/>
        </p:spPr>
        <p:txBody>
          <a:bodyPr wrap="square" rtlCol="0">
            <a:spAutoFit/>
          </a:bodyPr>
          <a:lstStyle/>
          <a:p>
            <a:pPr algn="ctr"/>
            <a:r>
              <a:rPr lang="en-US" sz="3000" b="1" i="1" dirty="0">
                <a:solidFill>
                  <a:srgbClr val="FFFF00"/>
                </a:solidFill>
                <a:latin typeface="Arial Narrow" panose="020B0606020202030204" pitchFamily="34" charset="0"/>
              </a:rPr>
              <a:t>Ensure Food System Security</a:t>
            </a:r>
            <a:r>
              <a:rPr lang="en-US" sz="3000" b="1" i="1" dirty="0">
                <a:solidFill>
                  <a:srgbClr val="92D050"/>
                </a:solidFill>
                <a:latin typeface="Arial Narrow" panose="020B0606020202030204" pitchFamily="34" charset="0"/>
              </a:rPr>
              <a:t> </a:t>
            </a:r>
            <a:r>
              <a:rPr lang="en-US" sz="3000" b="1" i="1" dirty="0">
                <a:solidFill>
                  <a:srgbClr val="FFFF00"/>
                </a:solidFill>
                <a:latin typeface="Arial Narrow" panose="020B0606020202030204" pitchFamily="34" charset="0"/>
              </a:rPr>
              <a:t>on Long Duration Missions  Beyond LEO</a:t>
            </a:r>
            <a:endParaRPr lang="en-US" sz="3000" b="1" dirty="0">
              <a:solidFill>
                <a:srgbClr val="FFFF00"/>
              </a:solidFill>
              <a:latin typeface="Arial Narrow" panose="020B0606020202030204" pitchFamily="34" charset="0"/>
            </a:endParaRPr>
          </a:p>
        </p:txBody>
      </p:sp>
      <p:sp>
        <p:nvSpPr>
          <p:cNvPr id="12" name="TextBox 11">
            <a:extLst>
              <a:ext uri="{FF2B5EF4-FFF2-40B4-BE49-F238E27FC236}">
                <a16:creationId xmlns:a16="http://schemas.microsoft.com/office/drawing/2014/main" id="{35983FE4-FB54-44B5-A83B-58CD27C15111}"/>
              </a:ext>
            </a:extLst>
          </p:cNvPr>
          <p:cNvSpPr txBox="1"/>
          <p:nvPr/>
        </p:nvSpPr>
        <p:spPr>
          <a:xfrm>
            <a:off x="2717180" y="3766670"/>
            <a:ext cx="675764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algn="l"/>
            <a:r>
              <a:rPr lang="en-US" sz="2400" dirty="0">
                <a:solidFill>
                  <a:schemeClr val="accent6">
                    <a:lumMod val="60000"/>
                    <a:lumOff val="40000"/>
                  </a:schemeClr>
                </a:solidFill>
              </a:rPr>
              <a:t>Near-Term Goal</a:t>
            </a:r>
          </a:p>
          <a:p>
            <a:pPr algn="l"/>
            <a:r>
              <a:rPr lang="en-US" sz="2400" dirty="0">
                <a:solidFill>
                  <a:schemeClr val="accent6">
                    <a:lumMod val="60000"/>
                    <a:lumOff val="40000"/>
                  </a:schemeClr>
                </a:solidFill>
              </a:rPr>
              <a:t>Nutrient Supplementation of Prepackaged Food</a:t>
            </a:r>
          </a:p>
        </p:txBody>
      </p:sp>
      <p:sp>
        <p:nvSpPr>
          <p:cNvPr id="14" name="TextBox 13">
            <a:extLst>
              <a:ext uri="{FF2B5EF4-FFF2-40B4-BE49-F238E27FC236}">
                <a16:creationId xmlns:a16="http://schemas.microsoft.com/office/drawing/2014/main" id="{ED1CEC08-F171-49BB-AA42-2D16A97C9235}"/>
              </a:ext>
            </a:extLst>
          </p:cNvPr>
          <p:cNvSpPr txBox="1"/>
          <p:nvPr/>
        </p:nvSpPr>
        <p:spPr>
          <a:xfrm>
            <a:off x="2717180" y="4924835"/>
            <a:ext cx="675764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algn="l"/>
            <a:r>
              <a:rPr lang="en-US" sz="2400" dirty="0">
                <a:solidFill>
                  <a:schemeClr val="accent1">
                    <a:lumMod val="60000"/>
                    <a:lumOff val="40000"/>
                  </a:schemeClr>
                </a:solidFill>
              </a:rPr>
              <a:t>Long-Term Goal</a:t>
            </a:r>
          </a:p>
          <a:p>
            <a:pPr algn="l"/>
            <a:r>
              <a:rPr lang="en-US" sz="2400" dirty="0">
                <a:solidFill>
                  <a:schemeClr val="accent1">
                    <a:lumMod val="60000"/>
                    <a:lumOff val="40000"/>
                  </a:schemeClr>
                </a:solidFill>
              </a:rPr>
              <a:t>Caloric Replacement to Facilitate Earth Independence</a:t>
            </a:r>
          </a:p>
        </p:txBody>
      </p:sp>
      <p:sp>
        <p:nvSpPr>
          <p:cNvPr id="8" name="Title 2">
            <a:extLst>
              <a:ext uri="{FF2B5EF4-FFF2-40B4-BE49-F238E27FC236}">
                <a16:creationId xmlns:a16="http://schemas.microsoft.com/office/drawing/2014/main" id="{D2F54739-1739-43A0-8177-2E92BAE2BFF8}"/>
              </a:ext>
            </a:extLst>
          </p:cNvPr>
          <p:cNvSpPr txBox="1">
            <a:spLocks/>
          </p:cNvSpPr>
          <p:nvPr/>
        </p:nvSpPr>
        <p:spPr>
          <a:xfrm>
            <a:off x="2152650" y="40793"/>
            <a:ext cx="7886700" cy="10156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dirty="0"/>
              <a:t>The Space Crop Production Vision</a:t>
            </a:r>
          </a:p>
        </p:txBody>
      </p:sp>
      <p:cxnSp>
        <p:nvCxnSpPr>
          <p:cNvPr id="9" name="Straight Connector 8">
            <a:extLst>
              <a:ext uri="{FF2B5EF4-FFF2-40B4-BE49-F238E27FC236}">
                <a16:creationId xmlns:a16="http://schemas.microsoft.com/office/drawing/2014/main" id="{D3D222F2-CBB4-42ED-8FB7-3911BB2F7299}"/>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7106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76522" y="5331682"/>
            <a:ext cx="1775155" cy="1188720"/>
          </a:xfrm>
          <a:prstGeom prst="rect">
            <a:avLst/>
          </a:prstGeom>
          <a:effectLst>
            <a:softEdge rad="25400"/>
          </a:effectLst>
        </p:spPr>
      </p:pic>
      <p:pic>
        <p:nvPicPr>
          <p:cNvPr id="33" name="Picture 3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92527" y="2497648"/>
            <a:ext cx="1346649" cy="2103120"/>
          </a:xfrm>
          <a:prstGeom prst="rect">
            <a:avLst/>
          </a:prstGeom>
          <a:effectLst>
            <a:softEdge rad="25400"/>
          </a:effectLst>
        </p:spPr>
      </p:pic>
      <p:pic>
        <p:nvPicPr>
          <p:cNvPr id="31" name="Picture 3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139794" y="2857300"/>
            <a:ext cx="954413" cy="1737360"/>
          </a:xfrm>
          <a:prstGeom prst="rect">
            <a:avLst/>
          </a:prstGeom>
          <a:effectLst>
            <a:softEdge rad="25400"/>
          </a:effectLst>
        </p:spPr>
      </p:pic>
      <p:sp>
        <p:nvSpPr>
          <p:cNvPr id="2" name="Title 1"/>
          <p:cNvSpPr>
            <a:spLocks noGrp="1"/>
          </p:cNvSpPr>
          <p:nvPr>
            <p:ph type="title"/>
          </p:nvPr>
        </p:nvSpPr>
        <p:spPr>
          <a:xfrm>
            <a:off x="1749209" y="-83839"/>
            <a:ext cx="8693585" cy="1325563"/>
          </a:xfrm>
        </p:spPr>
        <p:txBody>
          <a:bodyPr>
            <a:normAutofit/>
          </a:bodyPr>
          <a:lstStyle/>
          <a:p>
            <a:pPr algn="ctr"/>
            <a:r>
              <a:rPr lang="en-US" dirty="0"/>
              <a:t>Space Crop Production Candidates</a:t>
            </a:r>
          </a:p>
        </p:txBody>
      </p:sp>
      <p:sp>
        <p:nvSpPr>
          <p:cNvPr id="3" name="Rounded Rectangle 2"/>
          <p:cNvSpPr/>
          <p:nvPr/>
        </p:nvSpPr>
        <p:spPr>
          <a:xfrm>
            <a:off x="980189" y="1150708"/>
            <a:ext cx="2278795" cy="337155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Salad</a:t>
            </a:r>
          </a:p>
          <a:p>
            <a:pPr algn="ctr"/>
            <a:r>
              <a:rPr lang="en-US" sz="2400" b="1" dirty="0">
                <a:solidFill>
                  <a:prstClr val="white"/>
                </a:solidFill>
              </a:rPr>
              <a:t>Leafy Greens</a:t>
            </a:r>
          </a:p>
          <a:p>
            <a:pPr algn="ctr"/>
            <a:r>
              <a:rPr lang="en-US" sz="2400" b="1" dirty="0">
                <a:solidFill>
                  <a:prstClr val="white"/>
                </a:solidFill>
              </a:rPr>
              <a:t>Tomato</a:t>
            </a:r>
          </a:p>
          <a:p>
            <a:pPr algn="ctr"/>
            <a:r>
              <a:rPr lang="en-US" sz="2400" b="1" dirty="0">
                <a:solidFill>
                  <a:prstClr val="white"/>
                </a:solidFill>
              </a:rPr>
              <a:t>Pepper</a:t>
            </a:r>
          </a:p>
          <a:p>
            <a:pPr algn="ctr"/>
            <a:r>
              <a:rPr lang="en-US" sz="2400" b="1" dirty="0">
                <a:solidFill>
                  <a:prstClr val="white"/>
                </a:solidFill>
              </a:rPr>
              <a:t>Radish</a:t>
            </a:r>
          </a:p>
          <a:p>
            <a:pPr algn="ctr"/>
            <a:r>
              <a:rPr lang="en-US" sz="2400" b="1" dirty="0">
                <a:solidFill>
                  <a:prstClr val="white"/>
                </a:solidFill>
              </a:rPr>
              <a:t>Strawberry</a:t>
            </a:r>
          </a:p>
          <a:p>
            <a:pPr algn="ctr"/>
            <a:r>
              <a:rPr lang="en-US" sz="2400" b="1" dirty="0">
                <a:solidFill>
                  <a:prstClr val="white"/>
                </a:solidFill>
              </a:rPr>
              <a:t>Green Onion</a:t>
            </a:r>
          </a:p>
          <a:p>
            <a:pPr algn="ctr"/>
            <a:r>
              <a:rPr lang="en-US" sz="2400" b="1" dirty="0">
                <a:solidFill>
                  <a:prstClr val="white"/>
                </a:solidFill>
              </a:rPr>
              <a:t>Pea</a:t>
            </a:r>
          </a:p>
          <a:p>
            <a:pPr algn="ctr"/>
            <a:r>
              <a:rPr lang="en-US" sz="2400" b="1" dirty="0">
                <a:solidFill>
                  <a:prstClr val="white"/>
                </a:solidFill>
              </a:rPr>
              <a:t>Carrot</a:t>
            </a:r>
          </a:p>
        </p:txBody>
      </p:sp>
      <p:sp>
        <p:nvSpPr>
          <p:cNvPr id="5" name="Rounded Rectangle 4"/>
          <p:cNvSpPr/>
          <p:nvPr/>
        </p:nvSpPr>
        <p:spPr>
          <a:xfrm>
            <a:off x="4417047" y="4697015"/>
            <a:ext cx="1421773" cy="20095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Herbs</a:t>
            </a:r>
          </a:p>
          <a:p>
            <a:pPr algn="ctr"/>
            <a:r>
              <a:rPr lang="en-US" sz="2400" b="1" dirty="0">
                <a:solidFill>
                  <a:prstClr val="white"/>
                </a:solidFill>
              </a:rPr>
              <a:t>Basil</a:t>
            </a:r>
          </a:p>
          <a:p>
            <a:pPr algn="ctr"/>
            <a:r>
              <a:rPr lang="en-US" sz="2400" b="1" dirty="0">
                <a:solidFill>
                  <a:prstClr val="white"/>
                </a:solidFill>
              </a:rPr>
              <a:t>Mint</a:t>
            </a:r>
          </a:p>
          <a:p>
            <a:pPr algn="ctr"/>
            <a:r>
              <a:rPr lang="en-US" sz="2400" b="1" dirty="0">
                <a:solidFill>
                  <a:prstClr val="white"/>
                </a:solidFill>
              </a:rPr>
              <a:t>Chives</a:t>
            </a:r>
          </a:p>
          <a:p>
            <a:pPr algn="ctr"/>
            <a:r>
              <a:rPr lang="en-US" sz="2400" b="1" dirty="0">
                <a:solidFill>
                  <a:prstClr val="white"/>
                </a:solidFill>
              </a:rPr>
              <a:t>Dill</a:t>
            </a:r>
          </a:p>
        </p:txBody>
      </p:sp>
      <p:sp>
        <p:nvSpPr>
          <p:cNvPr id="12" name="Line Callout 1 11"/>
          <p:cNvSpPr/>
          <p:nvPr/>
        </p:nvSpPr>
        <p:spPr>
          <a:xfrm>
            <a:off x="3567601" y="1136089"/>
            <a:ext cx="2065944" cy="1158719"/>
          </a:xfrm>
          <a:prstGeom prst="borderCallout1">
            <a:avLst>
              <a:gd name="adj1" fmla="val 46266"/>
              <a:gd name="adj2" fmla="val 993"/>
              <a:gd name="adj3" fmla="val 53738"/>
              <a:gd name="adj4" fmla="val -1454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Lettuce, Chinese cabbage, Swiss chard, </a:t>
            </a:r>
            <a:r>
              <a:rPr lang="en-US" dirty="0" err="1">
                <a:solidFill>
                  <a:prstClr val="white"/>
                </a:solidFill>
              </a:rPr>
              <a:t>Mizuna</a:t>
            </a:r>
            <a:r>
              <a:rPr lang="en-US" dirty="0">
                <a:solidFill>
                  <a:prstClr val="white"/>
                </a:solidFill>
              </a:rPr>
              <a:t>, Spinach</a:t>
            </a:r>
          </a:p>
        </p:txBody>
      </p:sp>
      <p:sp>
        <p:nvSpPr>
          <p:cNvPr id="13" name="Left-Up Arrow 12"/>
          <p:cNvSpPr/>
          <p:nvPr/>
        </p:nvSpPr>
        <p:spPr>
          <a:xfrm flipH="1">
            <a:off x="1758211" y="4561451"/>
            <a:ext cx="2642153" cy="1737360"/>
          </a:xfrm>
          <a:prstGeom prst="leftUpArrow">
            <a:avLst>
              <a:gd name="adj1" fmla="val 47500"/>
              <a:gd name="adj2" fmla="val 23750"/>
              <a:gd name="adj3" fmla="val 2500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CONSUMED FRESH WITHOUT PROCESSING</a:t>
            </a:r>
          </a:p>
        </p:txBody>
      </p:sp>
      <p:grpSp>
        <p:nvGrpSpPr>
          <p:cNvPr id="6" name="Group 5">
            <a:extLst>
              <a:ext uri="{FF2B5EF4-FFF2-40B4-BE49-F238E27FC236}">
                <a16:creationId xmlns:a16="http://schemas.microsoft.com/office/drawing/2014/main" id="{E7A3132D-62AE-4BEA-9B1C-91D7333296BD}"/>
              </a:ext>
            </a:extLst>
          </p:cNvPr>
          <p:cNvGrpSpPr/>
          <p:nvPr/>
        </p:nvGrpSpPr>
        <p:grpSpPr>
          <a:xfrm>
            <a:off x="7337327" y="1728592"/>
            <a:ext cx="4529958" cy="3424613"/>
            <a:chOff x="7064067" y="1634002"/>
            <a:chExt cx="4529958" cy="3424613"/>
          </a:xfrm>
        </p:grpSpPr>
        <p:grpSp>
          <p:nvGrpSpPr>
            <p:cNvPr id="24" name="Group 23"/>
            <p:cNvGrpSpPr/>
            <p:nvPr/>
          </p:nvGrpSpPr>
          <p:grpSpPr>
            <a:xfrm>
              <a:off x="7064067" y="1634002"/>
              <a:ext cx="2238699" cy="3424613"/>
              <a:chOff x="6196082" y="-246634"/>
              <a:chExt cx="2984931" cy="4566151"/>
            </a:xfrm>
          </p:grpSpPr>
          <p:sp>
            <p:nvSpPr>
              <p:cNvPr id="9" name="Rounded Rectangle 8"/>
              <p:cNvSpPr/>
              <p:nvPr/>
            </p:nvSpPr>
            <p:spPr>
              <a:xfrm>
                <a:off x="6196082" y="-246634"/>
                <a:ext cx="2984931" cy="4566151"/>
              </a:xfrm>
              <a:prstGeom prst="roundRect">
                <a:avLst/>
              </a:prstGeom>
              <a:noFill/>
              <a:ln>
                <a:solidFill>
                  <a:srgbClr val="008E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Staple Crops</a:t>
                </a:r>
              </a:p>
              <a:p>
                <a:pPr algn="ctr"/>
                <a:r>
                  <a:rPr lang="en-US" sz="2400" b="1" dirty="0">
                    <a:solidFill>
                      <a:prstClr val="white"/>
                    </a:solidFill>
                  </a:rPr>
                  <a:t>White Potato</a:t>
                </a:r>
              </a:p>
              <a:p>
                <a:pPr algn="ctr"/>
                <a:r>
                  <a:rPr lang="en-US" sz="2400" b="1" dirty="0">
                    <a:solidFill>
                      <a:prstClr val="white"/>
                    </a:solidFill>
                  </a:rPr>
                  <a:t>Sweet Potato</a:t>
                </a:r>
              </a:p>
              <a:p>
                <a:pPr algn="ctr"/>
                <a:endParaRPr lang="en-US" sz="2400" b="1" dirty="0">
                  <a:solidFill>
                    <a:prstClr val="white"/>
                  </a:solidFill>
                </a:endParaRPr>
              </a:p>
              <a:p>
                <a:pPr algn="ctr"/>
                <a:r>
                  <a:rPr lang="en-US" sz="2400" b="1" dirty="0">
                    <a:solidFill>
                      <a:prstClr val="white"/>
                    </a:solidFill>
                  </a:rPr>
                  <a:t>Rice</a:t>
                </a:r>
              </a:p>
              <a:p>
                <a:pPr algn="ctr"/>
                <a:r>
                  <a:rPr lang="en-US" sz="2400" b="1" dirty="0">
                    <a:solidFill>
                      <a:prstClr val="white"/>
                    </a:solidFill>
                  </a:rPr>
                  <a:t>Wheat</a:t>
                </a:r>
              </a:p>
              <a:p>
                <a:pPr algn="ctr"/>
                <a:r>
                  <a:rPr lang="en-US" sz="2400" b="1" dirty="0">
                    <a:solidFill>
                      <a:prstClr val="white"/>
                    </a:solidFill>
                  </a:rPr>
                  <a:t>Dried Bean</a:t>
                </a:r>
              </a:p>
              <a:p>
                <a:pPr algn="ctr"/>
                <a:r>
                  <a:rPr lang="en-US" sz="2400" b="1" dirty="0">
                    <a:solidFill>
                      <a:prstClr val="white"/>
                    </a:solidFill>
                  </a:rPr>
                  <a:t>Soybean</a:t>
                </a:r>
              </a:p>
              <a:p>
                <a:pPr algn="ctr"/>
                <a:r>
                  <a:rPr lang="en-US" sz="2400" b="1" dirty="0">
                    <a:solidFill>
                      <a:prstClr val="white"/>
                    </a:solidFill>
                  </a:rPr>
                  <a:t>Peanut</a:t>
                </a:r>
              </a:p>
            </p:txBody>
          </p:sp>
          <p:cxnSp>
            <p:nvCxnSpPr>
              <p:cNvPr id="23" name="Straight Connector 22"/>
              <p:cNvCxnSpPr/>
              <p:nvPr/>
            </p:nvCxnSpPr>
            <p:spPr>
              <a:xfrm>
                <a:off x="6196082" y="2314162"/>
                <a:ext cx="2275078" cy="0"/>
              </a:xfrm>
              <a:prstGeom prst="line">
                <a:avLst/>
              </a:prstGeom>
              <a:ln w="254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a:off x="9864689" y="1975122"/>
              <a:ext cx="1699146" cy="923330"/>
            </a:xfrm>
            <a:prstGeom prst="rect">
              <a:avLst/>
            </a:prstGeom>
            <a:noFill/>
            <a:ln>
              <a:solidFill>
                <a:schemeClr val="accent1">
                  <a:lumMod val="75000"/>
                </a:schemeClr>
              </a:solidFill>
            </a:ln>
          </p:spPr>
          <p:txBody>
            <a:bodyPr wrap="square" rtlCol="0">
              <a:spAutoFit/>
            </a:bodyPr>
            <a:lstStyle/>
            <a:p>
              <a:r>
                <a:rPr lang="en-US" dirty="0">
                  <a:solidFill>
                    <a:prstClr val="white"/>
                  </a:solidFill>
                </a:rPr>
                <a:t>MINIMAL PREPARATION / COOKING</a:t>
              </a:r>
            </a:p>
          </p:txBody>
        </p:sp>
        <p:sp>
          <p:nvSpPr>
            <p:cNvPr id="17" name="Right Brace 16"/>
            <p:cNvSpPr/>
            <p:nvPr/>
          </p:nvSpPr>
          <p:spPr>
            <a:xfrm>
              <a:off x="9451549" y="2107180"/>
              <a:ext cx="430219" cy="57084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prstClr val="white"/>
                </a:solidFill>
              </a:endParaRPr>
            </a:p>
          </p:txBody>
        </p:sp>
        <p:sp>
          <p:nvSpPr>
            <p:cNvPr id="19" name="Right Brace 18"/>
            <p:cNvSpPr/>
            <p:nvPr/>
          </p:nvSpPr>
          <p:spPr>
            <a:xfrm>
              <a:off x="9383713" y="3239193"/>
              <a:ext cx="430219" cy="171230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prstClr val="white"/>
                </a:solidFill>
              </a:endParaRPr>
            </a:p>
          </p:txBody>
        </p:sp>
        <p:sp>
          <p:nvSpPr>
            <p:cNvPr id="21" name="TextBox 20"/>
            <p:cNvSpPr txBox="1"/>
            <p:nvPr/>
          </p:nvSpPr>
          <p:spPr>
            <a:xfrm>
              <a:off x="9894879" y="3633681"/>
              <a:ext cx="1699146" cy="923330"/>
            </a:xfrm>
            <a:prstGeom prst="rect">
              <a:avLst/>
            </a:prstGeom>
            <a:noFill/>
            <a:ln>
              <a:solidFill>
                <a:schemeClr val="accent1">
                  <a:lumMod val="75000"/>
                </a:schemeClr>
              </a:solidFill>
            </a:ln>
          </p:spPr>
          <p:txBody>
            <a:bodyPr wrap="square" rtlCol="0">
              <a:spAutoFit/>
            </a:bodyPr>
            <a:lstStyle/>
            <a:p>
              <a:r>
                <a:rPr lang="en-US" dirty="0">
                  <a:solidFill>
                    <a:prstClr val="white"/>
                  </a:solidFill>
                </a:rPr>
                <a:t>SIGNIFICANT PREPARATION / COOKING</a:t>
              </a:r>
            </a:p>
          </p:txBody>
        </p:sp>
      </p:grpSp>
      <p:pic>
        <p:nvPicPr>
          <p:cNvPr id="26" name="Picture 2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536176" y="4839596"/>
            <a:ext cx="1313768" cy="914400"/>
          </a:xfrm>
          <a:prstGeom prst="rect">
            <a:avLst/>
          </a:prstGeom>
        </p:spPr>
      </p:pic>
      <p:pic>
        <p:nvPicPr>
          <p:cNvPr id="27" name="Picture 2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345714" y="5469372"/>
            <a:ext cx="1271082" cy="914400"/>
          </a:xfrm>
          <a:prstGeom prst="rect">
            <a:avLst/>
          </a:prstGeom>
        </p:spPr>
      </p:pic>
      <p:pic>
        <p:nvPicPr>
          <p:cNvPr id="28" name="Picture 2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70183" y="1099375"/>
            <a:ext cx="1210321" cy="960120"/>
          </a:xfrm>
          <a:prstGeom prst="rect">
            <a:avLst/>
          </a:prstGeom>
        </p:spPr>
      </p:pic>
      <p:pic>
        <p:nvPicPr>
          <p:cNvPr id="29" name="Picture 28"/>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998272" y="1088255"/>
            <a:ext cx="1487954" cy="1280160"/>
          </a:xfrm>
          <a:prstGeom prst="rect">
            <a:avLst/>
          </a:prstGeom>
        </p:spPr>
      </p:pic>
      <p:pic>
        <p:nvPicPr>
          <p:cNvPr id="32" name="Picture 31"/>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262751" y="5353970"/>
            <a:ext cx="1106704" cy="1554480"/>
          </a:xfrm>
          <a:prstGeom prst="rect">
            <a:avLst/>
          </a:prstGeom>
        </p:spPr>
      </p:pic>
      <p:pic>
        <p:nvPicPr>
          <p:cNvPr id="34" name="Picture 33"/>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16997100">
            <a:off x="-98941" y="3872208"/>
            <a:ext cx="1076424" cy="822960"/>
          </a:xfrm>
          <a:prstGeom prst="rect">
            <a:avLst/>
          </a:prstGeom>
        </p:spPr>
      </p:pic>
      <p:pic>
        <p:nvPicPr>
          <p:cNvPr id="35" name="Picture 34"/>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4690546" y="2836487"/>
            <a:ext cx="372863" cy="1280160"/>
          </a:xfrm>
          <a:prstGeom prst="rect">
            <a:avLst/>
          </a:prstGeom>
        </p:spPr>
      </p:pic>
      <p:pic>
        <p:nvPicPr>
          <p:cNvPr id="36" name="Picture 35"/>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rot="448077">
            <a:off x="165873" y="1370266"/>
            <a:ext cx="563916" cy="1828800"/>
          </a:xfrm>
          <a:prstGeom prst="rect">
            <a:avLst/>
          </a:prstGeom>
        </p:spPr>
      </p:pic>
      <p:pic>
        <p:nvPicPr>
          <p:cNvPr id="37" name="Picture 36"/>
          <p:cNvPicPr>
            <a:picLocks noChangeAspect="1"/>
          </p:cNvPicPr>
          <p:nvPr/>
        </p:nvPicPr>
        <p:blipFill rotWithShape="1">
          <a:blip r:embed="rId14" cstate="print">
            <a:extLst>
              <a:ext uri="{28A0092B-C50C-407E-A947-70E740481C1C}">
                <a14:useLocalDpi xmlns:a14="http://schemas.microsoft.com/office/drawing/2010/main"/>
              </a:ext>
            </a:extLst>
          </a:blip>
          <a:srcRect l="11034" b="8757"/>
          <a:stretch/>
        </p:blipFill>
        <p:spPr>
          <a:xfrm>
            <a:off x="539530" y="4959632"/>
            <a:ext cx="1069899" cy="1097280"/>
          </a:xfrm>
          <a:prstGeom prst="rect">
            <a:avLst/>
          </a:prstGeom>
        </p:spPr>
      </p:pic>
      <p:cxnSp>
        <p:nvCxnSpPr>
          <p:cNvPr id="39" name="Straight Connector 38"/>
          <p:cNvCxnSpPr/>
          <p:nvPr/>
        </p:nvCxnSpPr>
        <p:spPr>
          <a:xfrm>
            <a:off x="1866900" y="976327"/>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4502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6235" y="98290"/>
            <a:ext cx="8172450" cy="1325563"/>
          </a:xfrm>
        </p:spPr>
        <p:txBody>
          <a:bodyPr>
            <a:normAutofit/>
          </a:bodyPr>
          <a:lstStyle/>
          <a:p>
            <a:pPr algn="ctr"/>
            <a:r>
              <a:rPr lang="en-US" sz="4400" dirty="0">
                <a:latin typeface="+mn-lt"/>
              </a:rPr>
              <a:t>Plant Growth and the Environment</a:t>
            </a:r>
          </a:p>
        </p:txBody>
      </p:sp>
      <p:sp>
        <p:nvSpPr>
          <p:cNvPr id="3" name="TextBox 2"/>
          <p:cNvSpPr txBox="1"/>
          <p:nvPr/>
        </p:nvSpPr>
        <p:spPr>
          <a:xfrm>
            <a:off x="548641" y="1341301"/>
            <a:ext cx="5301742" cy="461665"/>
          </a:xfrm>
          <a:prstGeom prst="rect">
            <a:avLst/>
          </a:prstGeom>
          <a:noFill/>
        </p:spPr>
        <p:txBody>
          <a:bodyPr wrap="square" rtlCol="0">
            <a:spAutoFit/>
          </a:bodyPr>
          <a:lstStyle/>
          <a:p>
            <a:r>
              <a:rPr lang="en-US" sz="2400" b="1" u="sng" dirty="0"/>
              <a:t>5 Cardinal Factors of Plant Growth</a:t>
            </a:r>
            <a:r>
              <a:rPr lang="en-US" sz="2400" b="1" dirty="0"/>
              <a:t>…..</a:t>
            </a:r>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599022" y="2434306"/>
            <a:ext cx="680460" cy="139903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173653" y="1846016"/>
            <a:ext cx="878799" cy="82296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895379" y="2409832"/>
            <a:ext cx="1188720" cy="1188720"/>
          </a:xfrm>
          <a:prstGeom prst="rect">
            <a:avLst/>
          </a:prstGeom>
        </p:spPr>
      </p:pic>
      <p:grpSp>
        <p:nvGrpSpPr>
          <p:cNvPr id="15" name="Group 14">
            <a:extLst>
              <a:ext uri="{FF2B5EF4-FFF2-40B4-BE49-F238E27FC236}">
                <a16:creationId xmlns:a16="http://schemas.microsoft.com/office/drawing/2014/main" id="{169B82A7-0BA8-4B8F-A38D-EED16652999C}"/>
              </a:ext>
            </a:extLst>
          </p:cNvPr>
          <p:cNvGrpSpPr>
            <a:grpSpLocks noChangeAspect="1"/>
          </p:cNvGrpSpPr>
          <p:nvPr/>
        </p:nvGrpSpPr>
        <p:grpSpPr>
          <a:xfrm>
            <a:off x="3771816" y="4908645"/>
            <a:ext cx="1463038" cy="608054"/>
            <a:chOff x="3810345" y="4989007"/>
            <a:chExt cx="1320071" cy="464302"/>
          </a:xfrm>
        </p:grpSpPr>
        <p:sp>
          <p:nvSpPr>
            <p:cNvPr id="7" name="Oval 6"/>
            <p:cNvSpPr/>
            <p:nvPr/>
          </p:nvSpPr>
          <p:spPr>
            <a:xfrm>
              <a:off x="3810345" y="5014612"/>
              <a:ext cx="725482" cy="438697"/>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O</a:t>
              </a:r>
              <a:r>
                <a:rPr lang="en-US" sz="2000" b="1" baseline="-25000" dirty="0">
                  <a:solidFill>
                    <a:schemeClr val="bg1"/>
                  </a:solidFill>
                </a:rPr>
                <a:t>2</a:t>
              </a:r>
            </a:p>
          </p:txBody>
        </p:sp>
        <p:pic>
          <p:nvPicPr>
            <p:cNvPr id="8" name="Picture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395174" y="4989007"/>
              <a:ext cx="735242" cy="448095"/>
            </a:xfrm>
            <a:prstGeom prst="rect">
              <a:avLst/>
            </a:prstGeom>
          </p:spPr>
        </p:pic>
      </p:grpSp>
      <p:pic>
        <p:nvPicPr>
          <p:cNvPr id="9" name="Picture 8"/>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859112" y="4426470"/>
            <a:ext cx="904779" cy="1188720"/>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520742" y="3017237"/>
            <a:ext cx="1197406" cy="1694476"/>
          </a:xfrm>
          <a:prstGeom prst="rect">
            <a:avLst/>
          </a:prstGeom>
        </p:spPr>
      </p:pic>
      <p:cxnSp>
        <p:nvCxnSpPr>
          <p:cNvPr id="20" name="Straight Arrow Connector 19"/>
          <p:cNvCxnSpPr>
            <a:stCxn id="4" idx="3"/>
          </p:cNvCxnSpPr>
          <p:nvPr/>
        </p:nvCxnSpPr>
        <p:spPr>
          <a:xfrm>
            <a:off x="4279482" y="3133823"/>
            <a:ext cx="1372165" cy="171276"/>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p:cNvCxnSpPr>
          <p:nvPr/>
        </p:nvCxnSpPr>
        <p:spPr>
          <a:xfrm flipH="1">
            <a:off x="6363669" y="2695688"/>
            <a:ext cx="96685" cy="391512"/>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p:cNvCxnSpPr>
          <p:nvPr/>
        </p:nvCxnSpPr>
        <p:spPr>
          <a:xfrm flipH="1">
            <a:off x="6673517" y="2902797"/>
            <a:ext cx="1600797" cy="754048"/>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H="1" flipV="1">
            <a:off x="6412011" y="4157345"/>
            <a:ext cx="1262433" cy="725474"/>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cxnSpLocks/>
          </p:cNvCxnSpPr>
          <p:nvPr/>
        </p:nvCxnSpPr>
        <p:spPr>
          <a:xfrm flipV="1">
            <a:off x="4564446" y="4216525"/>
            <a:ext cx="1226935" cy="611774"/>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866900" y="106398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0662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139347"/>
            <a:ext cx="7886700" cy="1325563"/>
          </a:xfrm>
        </p:spPr>
        <p:txBody>
          <a:bodyPr>
            <a:normAutofit/>
          </a:bodyPr>
          <a:lstStyle/>
          <a:p>
            <a:pPr algn="ctr"/>
            <a:r>
              <a:rPr lang="en-US" sz="4400" dirty="0">
                <a:latin typeface="+mn-lt"/>
              </a:rPr>
              <a:t>The Space Environment</a:t>
            </a:r>
          </a:p>
        </p:txBody>
      </p:sp>
      <p:sp>
        <p:nvSpPr>
          <p:cNvPr id="3" name="TextBox 2"/>
          <p:cNvSpPr txBox="1"/>
          <p:nvPr/>
        </p:nvSpPr>
        <p:spPr>
          <a:xfrm>
            <a:off x="2884521" y="1196150"/>
            <a:ext cx="6422959" cy="646331"/>
          </a:xfrm>
          <a:prstGeom prst="rect">
            <a:avLst/>
          </a:prstGeom>
          <a:noFill/>
        </p:spPr>
        <p:txBody>
          <a:bodyPr wrap="square" rtlCol="0">
            <a:spAutoFit/>
          </a:bodyPr>
          <a:lstStyle/>
          <a:p>
            <a:pPr algn="ctr"/>
            <a:r>
              <a:rPr lang="en-US" b="1" dirty="0"/>
              <a:t>….and how these work with and without </a:t>
            </a:r>
            <a:r>
              <a:rPr lang="en-US" b="1" u="sng" dirty="0"/>
              <a:t>Gravity!</a:t>
            </a:r>
          </a:p>
          <a:p>
            <a:pPr algn="ctr"/>
            <a:endParaRPr lang="en-US" b="1" u="sng" dirty="0"/>
          </a:p>
        </p:txBody>
      </p:sp>
      <p:grpSp>
        <p:nvGrpSpPr>
          <p:cNvPr id="32" name="Group 31"/>
          <p:cNvGrpSpPr>
            <a:grpSpLocks noChangeAspect="1"/>
          </p:cNvGrpSpPr>
          <p:nvPr/>
        </p:nvGrpSpPr>
        <p:grpSpPr>
          <a:xfrm>
            <a:off x="6210833" y="4024739"/>
            <a:ext cx="5852160" cy="2286000"/>
            <a:chOff x="6983367" y="4069884"/>
            <a:chExt cx="5117911" cy="2348361"/>
          </a:xfrm>
        </p:grpSpPr>
        <p:grpSp>
          <p:nvGrpSpPr>
            <p:cNvPr id="23" name="Group 22"/>
            <p:cNvGrpSpPr/>
            <p:nvPr/>
          </p:nvGrpSpPr>
          <p:grpSpPr>
            <a:xfrm>
              <a:off x="7134108" y="4497095"/>
              <a:ext cx="4811290" cy="1554480"/>
              <a:chOff x="7134108" y="4497095"/>
              <a:chExt cx="4811290" cy="1554480"/>
            </a:xfrm>
          </p:grpSpPr>
          <p:pic>
            <p:nvPicPr>
              <p:cNvPr id="9" name="Picture 8"/>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134108" y="4542815"/>
                <a:ext cx="1113568" cy="1463040"/>
              </a:xfrm>
              <a:prstGeom prst="rect">
                <a:avLst/>
              </a:prstGeom>
            </p:spPr>
          </p:pic>
          <p:pic>
            <p:nvPicPr>
              <p:cNvPr id="19" name="Picture 18"/>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0393099" y="4497095"/>
                <a:ext cx="1552299" cy="1554480"/>
              </a:xfrm>
              <a:prstGeom prst="rect">
                <a:avLst/>
              </a:prstGeom>
            </p:spPr>
          </p:pic>
          <p:sp>
            <p:nvSpPr>
              <p:cNvPr id="21" name="TextBox 20"/>
              <p:cNvSpPr txBox="1"/>
              <p:nvPr/>
            </p:nvSpPr>
            <p:spPr>
              <a:xfrm>
                <a:off x="8247676" y="4497095"/>
                <a:ext cx="2183642" cy="1359542"/>
              </a:xfrm>
              <a:prstGeom prst="rect">
                <a:avLst/>
              </a:prstGeom>
              <a:noFill/>
            </p:spPr>
            <p:txBody>
              <a:bodyPr wrap="square" rtlCol="0">
                <a:spAutoFit/>
              </a:bodyPr>
              <a:lstStyle/>
              <a:p>
                <a:r>
                  <a:rPr lang="en-US" sz="2000" dirty="0"/>
                  <a:t>Fertilizer is heavy to launch so we need to learn how to recycle plant waste</a:t>
                </a:r>
              </a:p>
            </p:txBody>
          </p:sp>
        </p:grpSp>
        <p:sp>
          <p:nvSpPr>
            <p:cNvPr id="27" name="Rounded Rectangle 26"/>
            <p:cNvSpPr/>
            <p:nvPr/>
          </p:nvSpPr>
          <p:spPr>
            <a:xfrm>
              <a:off x="6983367" y="4069884"/>
              <a:ext cx="5117911" cy="234836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grpSp>
      <p:grpSp>
        <p:nvGrpSpPr>
          <p:cNvPr id="31" name="Group 30"/>
          <p:cNvGrpSpPr>
            <a:grpSpLocks/>
          </p:cNvGrpSpPr>
          <p:nvPr/>
        </p:nvGrpSpPr>
        <p:grpSpPr>
          <a:xfrm>
            <a:off x="49820" y="4024739"/>
            <a:ext cx="5967655" cy="2286000"/>
            <a:chOff x="152479" y="4080680"/>
            <a:chExt cx="6079376" cy="2223996"/>
          </a:xfrm>
        </p:grpSpPr>
        <p:grpSp>
          <p:nvGrpSpPr>
            <p:cNvPr id="29" name="Group 28"/>
            <p:cNvGrpSpPr/>
            <p:nvPr/>
          </p:nvGrpSpPr>
          <p:grpSpPr>
            <a:xfrm>
              <a:off x="152479" y="4327841"/>
              <a:ext cx="5689973" cy="1910648"/>
              <a:chOff x="152479" y="4327841"/>
              <a:chExt cx="5689973" cy="1910648"/>
            </a:xfrm>
          </p:grpSpPr>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52479" y="4426425"/>
                <a:ext cx="1280160" cy="1280160"/>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297079" y="4394028"/>
                <a:ext cx="2545373" cy="1693831"/>
              </a:xfrm>
              <a:prstGeom prst="rect">
                <a:avLst/>
              </a:prstGeom>
            </p:spPr>
          </p:pic>
          <p:sp>
            <p:nvSpPr>
              <p:cNvPr id="17" name="TextBox 16"/>
              <p:cNvSpPr txBox="1"/>
              <p:nvPr/>
            </p:nvSpPr>
            <p:spPr>
              <a:xfrm>
                <a:off x="1473584" y="4327841"/>
                <a:ext cx="1958136" cy="1910648"/>
              </a:xfrm>
              <a:prstGeom prst="rect">
                <a:avLst/>
              </a:prstGeom>
              <a:noFill/>
            </p:spPr>
            <p:txBody>
              <a:bodyPr wrap="square" rtlCol="0">
                <a:spAutoFit/>
              </a:bodyPr>
              <a:lstStyle/>
              <a:p>
                <a:r>
                  <a:rPr lang="en-US" sz="2000" dirty="0"/>
                  <a:t>Water forms a ball, and water and air don’t mix well, and roots need both!</a:t>
                </a:r>
              </a:p>
            </p:txBody>
          </p:sp>
        </p:grpSp>
        <p:sp>
          <p:nvSpPr>
            <p:cNvPr id="30" name="Rounded Rectangle 29"/>
            <p:cNvSpPr/>
            <p:nvPr/>
          </p:nvSpPr>
          <p:spPr>
            <a:xfrm>
              <a:off x="270137" y="4080680"/>
              <a:ext cx="5961718" cy="22239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grpSp>
      <p:grpSp>
        <p:nvGrpSpPr>
          <p:cNvPr id="18" name="Group 17"/>
          <p:cNvGrpSpPr>
            <a:grpSpLocks noChangeAspect="1"/>
          </p:cNvGrpSpPr>
          <p:nvPr/>
        </p:nvGrpSpPr>
        <p:grpSpPr>
          <a:xfrm>
            <a:off x="6223696" y="1835611"/>
            <a:ext cx="5852160" cy="2057400"/>
            <a:chOff x="6345345" y="1699604"/>
            <a:chExt cx="5632795" cy="2276363"/>
          </a:xfrm>
        </p:grpSpPr>
        <p:grpSp>
          <p:nvGrpSpPr>
            <p:cNvPr id="13" name="Group 12"/>
            <p:cNvGrpSpPr/>
            <p:nvPr/>
          </p:nvGrpSpPr>
          <p:grpSpPr>
            <a:xfrm>
              <a:off x="6686749" y="1867905"/>
              <a:ext cx="4848486" cy="1804821"/>
              <a:chOff x="6686749" y="1867905"/>
              <a:chExt cx="4848486" cy="1804821"/>
            </a:xfrm>
          </p:grpSpPr>
          <p:pic>
            <p:nvPicPr>
              <p:cNvPr id="5" name="Picture 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10800000">
                <a:off x="6686749" y="2279934"/>
                <a:ext cx="1074086" cy="1005840"/>
              </a:xfrm>
              <a:prstGeom prst="rect">
                <a:avLst/>
              </a:prstGeom>
            </p:spPr>
          </p:pic>
          <p:sp>
            <p:nvSpPr>
              <p:cNvPr id="14" name="TextBox 13"/>
              <p:cNvSpPr txBox="1"/>
              <p:nvPr/>
            </p:nvSpPr>
            <p:spPr>
              <a:xfrm>
                <a:off x="7820264" y="1867905"/>
                <a:ext cx="1852998" cy="1804821"/>
              </a:xfrm>
              <a:prstGeom prst="rect">
                <a:avLst/>
              </a:prstGeom>
              <a:noFill/>
            </p:spPr>
            <p:txBody>
              <a:bodyPr wrap="square" rtlCol="0">
                <a:spAutoFit/>
              </a:bodyPr>
              <a:lstStyle/>
              <a:p>
                <a:r>
                  <a:rPr lang="en-US" sz="2000" dirty="0"/>
                  <a:t>Humans like white light, but plants may grow well with other wavelengths</a:t>
                </a:r>
              </a:p>
            </p:txBody>
          </p:sp>
          <p:pic>
            <p:nvPicPr>
              <p:cNvPr id="15" name="Picture 14"/>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9713260" y="1895750"/>
                <a:ext cx="1821975" cy="1774209"/>
              </a:xfrm>
              <a:prstGeom prst="rect">
                <a:avLst/>
              </a:prstGeom>
            </p:spPr>
          </p:pic>
        </p:grpSp>
        <p:sp>
          <p:nvSpPr>
            <p:cNvPr id="35" name="Rounded Rectangle 34"/>
            <p:cNvSpPr/>
            <p:nvPr/>
          </p:nvSpPr>
          <p:spPr>
            <a:xfrm>
              <a:off x="6345345" y="1699604"/>
              <a:ext cx="5632795" cy="227636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grpSp>
      <p:grpSp>
        <p:nvGrpSpPr>
          <p:cNvPr id="39" name="Group 38"/>
          <p:cNvGrpSpPr>
            <a:grpSpLocks noChangeAspect="1"/>
          </p:cNvGrpSpPr>
          <p:nvPr/>
        </p:nvGrpSpPr>
        <p:grpSpPr>
          <a:xfrm>
            <a:off x="186332" y="1835611"/>
            <a:ext cx="5852160" cy="2056947"/>
            <a:chOff x="333420" y="1094711"/>
            <a:chExt cx="4798134" cy="2484464"/>
          </a:xfrm>
        </p:grpSpPr>
        <p:grpSp>
          <p:nvGrpSpPr>
            <p:cNvPr id="37" name="Group 36"/>
            <p:cNvGrpSpPr/>
            <p:nvPr/>
          </p:nvGrpSpPr>
          <p:grpSpPr>
            <a:xfrm>
              <a:off x="565436" y="1244839"/>
              <a:ext cx="4529003" cy="1554480"/>
              <a:chOff x="565436" y="1244839"/>
              <a:chExt cx="4529003" cy="1554480"/>
            </a:xfrm>
          </p:grpSpPr>
          <p:pic>
            <p:nvPicPr>
              <p:cNvPr id="4" name="Picture 3"/>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65436" y="1244839"/>
                <a:ext cx="756067" cy="1554480"/>
              </a:xfrm>
              <a:prstGeom prst="rect">
                <a:avLst/>
              </a:prstGeom>
            </p:spPr>
          </p:pic>
          <p:sp>
            <p:nvSpPr>
              <p:cNvPr id="11" name="TextBox 10"/>
              <p:cNvSpPr txBox="1"/>
              <p:nvPr/>
            </p:nvSpPr>
            <p:spPr>
              <a:xfrm>
                <a:off x="1326767" y="1758760"/>
                <a:ext cx="2811439" cy="855014"/>
              </a:xfrm>
              <a:prstGeom prst="rect">
                <a:avLst/>
              </a:prstGeom>
              <a:noFill/>
            </p:spPr>
            <p:txBody>
              <a:bodyPr wrap="square" rtlCol="0">
                <a:spAutoFit/>
              </a:bodyPr>
              <a:lstStyle/>
              <a:p>
                <a:r>
                  <a:rPr lang="en-US" sz="2000" dirty="0"/>
                  <a:t>No convection in space so need to mix the air </a:t>
                </a:r>
              </a:p>
            </p:txBody>
          </p:sp>
          <p:pic>
            <p:nvPicPr>
              <p:cNvPr id="12" name="Picture 11"/>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115044" y="1381998"/>
                <a:ext cx="979395" cy="1280160"/>
              </a:xfrm>
              <a:prstGeom prst="rect">
                <a:avLst/>
              </a:prstGeom>
            </p:spPr>
          </p:pic>
        </p:grpSp>
        <p:sp>
          <p:nvSpPr>
            <p:cNvPr id="38" name="Rounded Rectangle 37"/>
            <p:cNvSpPr/>
            <p:nvPr/>
          </p:nvSpPr>
          <p:spPr>
            <a:xfrm>
              <a:off x="333420" y="1094711"/>
              <a:ext cx="4798134" cy="248446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grpSp>
      <p:cxnSp>
        <p:nvCxnSpPr>
          <p:cNvPr id="33" name="Straight Connector 32"/>
          <p:cNvCxnSpPr/>
          <p:nvPr/>
        </p:nvCxnSpPr>
        <p:spPr>
          <a:xfrm>
            <a:off x="1866900" y="106398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05E59857-3E39-49E1-8358-0F4149E2136C}"/>
              </a:ext>
            </a:extLst>
          </p:cNvPr>
          <p:cNvGrpSpPr>
            <a:grpSpLocks noChangeAspect="1"/>
          </p:cNvGrpSpPr>
          <p:nvPr/>
        </p:nvGrpSpPr>
        <p:grpSpPr>
          <a:xfrm>
            <a:off x="1855349" y="3188891"/>
            <a:ext cx="1463038" cy="608054"/>
            <a:chOff x="3810345" y="4989007"/>
            <a:chExt cx="1320071" cy="464302"/>
          </a:xfrm>
        </p:grpSpPr>
        <p:sp>
          <p:nvSpPr>
            <p:cNvPr id="36" name="Oval 35">
              <a:extLst>
                <a:ext uri="{FF2B5EF4-FFF2-40B4-BE49-F238E27FC236}">
                  <a16:creationId xmlns:a16="http://schemas.microsoft.com/office/drawing/2014/main" id="{ED349010-4FA5-4E08-B3D8-3DE2F0325AC0}"/>
                </a:ext>
              </a:extLst>
            </p:cNvPr>
            <p:cNvSpPr/>
            <p:nvPr/>
          </p:nvSpPr>
          <p:spPr>
            <a:xfrm>
              <a:off x="3810345" y="5014612"/>
              <a:ext cx="725482" cy="438697"/>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O</a:t>
              </a:r>
              <a:r>
                <a:rPr lang="en-US" sz="2000" b="1" baseline="-25000" dirty="0">
                  <a:solidFill>
                    <a:schemeClr val="bg1"/>
                  </a:solidFill>
                </a:rPr>
                <a:t>2</a:t>
              </a:r>
            </a:p>
          </p:txBody>
        </p:sp>
        <p:pic>
          <p:nvPicPr>
            <p:cNvPr id="40" name="Picture 39">
              <a:extLst>
                <a:ext uri="{FF2B5EF4-FFF2-40B4-BE49-F238E27FC236}">
                  <a16:creationId xmlns:a16="http://schemas.microsoft.com/office/drawing/2014/main" id="{B2C7AEB6-6E9C-47C9-A9CE-7E74BD5C4CFD}"/>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4395174" y="4989007"/>
              <a:ext cx="735242" cy="448095"/>
            </a:xfrm>
            <a:prstGeom prst="rect">
              <a:avLst/>
            </a:prstGeom>
          </p:spPr>
        </p:pic>
      </p:grpSp>
    </p:spTree>
    <p:extLst>
      <p:ext uri="{BB962C8B-B14F-4D97-AF65-F5344CB8AC3E}">
        <p14:creationId xmlns:p14="http://schemas.microsoft.com/office/powerpoint/2010/main" val="3712726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68227"/>
            <a:ext cx="7886700" cy="1325563"/>
          </a:xfrm>
        </p:spPr>
        <p:txBody>
          <a:bodyPr/>
          <a:lstStyle/>
          <a:p>
            <a:pPr algn="ctr"/>
            <a:r>
              <a:rPr lang="en-US" dirty="0">
                <a:latin typeface="+mn-lt"/>
              </a:rPr>
              <a:t>The Space Environment</a:t>
            </a:r>
          </a:p>
        </p:txBody>
      </p:sp>
      <p:sp>
        <p:nvSpPr>
          <p:cNvPr id="3" name="TextBox 2"/>
          <p:cNvSpPr txBox="1"/>
          <p:nvPr/>
        </p:nvSpPr>
        <p:spPr>
          <a:xfrm>
            <a:off x="5774632" y="1196150"/>
            <a:ext cx="3699871" cy="923330"/>
          </a:xfrm>
          <a:prstGeom prst="rect">
            <a:avLst/>
          </a:prstGeom>
          <a:noFill/>
        </p:spPr>
        <p:txBody>
          <a:bodyPr wrap="square" rtlCol="0">
            <a:spAutoFit/>
          </a:bodyPr>
          <a:lstStyle/>
          <a:p>
            <a:r>
              <a:rPr lang="en-US" b="1" dirty="0">
                <a:solidFill>
                  <a:schemeClr val="bg1"/>
                </a:solidFill>
              </a:rPr>
              <a:t>….and how these work with and without </a:t>
            </a:r>
            <a:r>
              <a:rPr lang="en-US" b="1" u="sng" dirty="0">
                <a:solidFill>
                  <a:schemeClr val="bg1"/>
                </a:solidFill>
              </a:rPr>
              <a:t>Gravity!</a:t>
            </a:r>
          </a:p>
          <a:p>
            <a:endParaRPr lang="en-US" b="1" u="sng" dirty="0">
              <a:solidFill>
                <a:schemeClr val="bg1"/>
              </a:solidFill>
            </a:endParaRPr>
          </a:p>
        </p:txBody>
      </p:sp>
      <p:cxnSp>
        <p:nvCxnSpPr>
          <p:cNvPr id="33" name="Straight Connector 32"/>
          <p:cNvCxnSpPr/>
          <p:nvPr/>
        </p:nvCxnSpPr>
        <p:spPr>
          <a:xfrm>
            <a:off x="1866900" y="106398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sots-episode5 anti-bubbles">
            <a:hlinkClick r:id="" action="ppaction://media"/>
          </p:cNvPr>
          <p:cNvPicPr>
            <a:picLocks noChangeAspect="1"/>
          </p:cNvPicPr>
          <p:nvPr>
            <a:videoFile r:link="rId1"/>
            <p:extLst>
              <p:ext uri="{DAA4B4D4-6D71-4841-9C94-3DE7FCFB9230}">
                <p14:media xmlns:p14="http://schemas.microsoft.com/office/powerpoint/2010/main" r:embed="rId2">
                  <p14:trim st="6494" end="68768.98880000001"/>
                  <p14:fade in="500"/>
                </p14:media>
              </p:ext>
            </p:extLst>
          </p:nvPr>
        </p:nvPicPr>
        <p:blipFill>
          <a:blip r:embed="rId4"/>
          <a:stretch>
            <a:fillRect/>
          </a:stretch>
        </p:blipFill>
        <p:spPr>
          <a:xfrm>
            <a:off x="1286280" y="1331763"/>
            <a:ext cx="9619440" cy="5386887"/>
          </a:xfrm>
          <a:prstGeom prst="rect">
            <a:avLst/>
          </a:prstGeom>
        </p:spPr>
      </p:pic>
    </p:spTree>
    <p:extLst>
      <p:ext uri="{BB962C8B-B14F-4D97-AF65-F5344CB8AC3E}">
        <p14:creationId xmlns:p14="http://schemas.microsoft.com/office/powerpoint/2010/main" val="1174564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58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100000" mute="1">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68227"/>
            <a:ext cx="7886700" cy="1325563"/>
          </a:xfrm>
        </p:spPr>
        <p:txBody>
          <a:bodyPr/>
          <a:lstStyle/>
          <a:p>
            <a:pPr algn="ctr"/>
            <a:r>
              <a:rPr lang="en-US" dirty="0">
                <a:latin typeface="+mn-lt"/>
              </a:rPr>
              <a:t>The Space Environment</a:t>
            </a:r>
          </a:p>
        </p:txBody>
      </p:sp>
      <p:sp>
        <p:nvSpPr>
          <p:cNvPr id="3" name="TextBox 2"/>
          <p:cNvSpPr txBox="1"/>
          <p:nvPr/>
        </p:nvSpPr>
        <p:spPr>
          <a:xfrm>
            <a:off x="5774632" y="1196150"/>
            <a:ext cx="3699871" cy="923330"/>
          </a:xfrm>
          <a:prstGeom prst="rect">
            <a:avLst/>
          </a:prstGeom>
          <a:noFill/>
        </p:spPr>
        <p:txBody>
          <a:bodyPr wrap="square" rtlCol="0">
            <a:spAutoFit/>
          </a:bodyPr>
          <a:lstStyle/>
          <a:p>
            <a:r>
              <a:rPr lang="en-US" b="1" dirty="0">
                <a:solidFill>
                  <a:schemeClr val="bg1"/>
                </a:solidFill>
              </a:rPr>
              <a:t>….and how these work with and without </a:t>
            </a:r>
            <a:r>
              <a:rPr lang="en-US" b="1" u="sng" dirty="0">
                <a:solidFill>
                  <a:schemeClr val="bg1"/>
                </a:solidFill>
              </a:rPr>
              <a:t>Gravity!</a:t>
            </a:r>
          </a:p>
          <a:p>
            <a:endParaRPr lang="en-US" b="1" u="sng" dirty="0">
              <a:solidFill>
                <a:schemeClr val="bg1"/>
              </a:solidFill>
            </a:endParaRPr>
          </a:p>
        </p:txBody>
      </p:sp>
      <p:cxnSp>
        <p:nvCxnSpPr>
          <p:cNvPr id="33" name="Straight Connector 32"/>
          <p:cNvCxnSpPr/>
          <p:nvPr/>
        </p:nvCxnSpPr>
        <p:spPr>
          <a:xfrm>
            <a:off x="1866900" y="106398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601664" y="2955074"/>
            <a:ext cx="4988673" cy="830997"/>
          </a:xfrm>
          <a:prstGeom prst="rect">
            <a:avLst/>
          </a:prstGeom>
          <a:noFill/>
        </p:spPr>
        <p:txBody>
          <a:bodyPr wrap="none" rtlCol="0">
            <a:spAutoFit/>
          </a:bodyPr>
          <a:lstStyle/>
          <a:p>
            <a:pPr algn="ctr"/>
            <a:r>
              <a:rPr lang="en-US" sz="4800" dirty="0">
                <a:solidFill>
                  <a:schemeClr val="bg1"/>
                </a:solidFill>
              </a:rPr>
              <a:t>Please Play Video 2</a:t>
            </a:r>
          </a:p>
        </p:txBody>
      </p:sp>
      <p:sp>
        <p:nvSpPr>
          <p:cNvPr id="4" name="Slide Number Placeholder 3"/>
          <p:cNvSpPr>
            <a:spLocks noGrp="1"/>
          </p:cNvSpPr>
          <p:nvPr>
            <p:ph type="sldNum" sz="quarter" idx="12"/>
          </p:nvPr>
        </p:nvSpPr>
        <p:spPr/>
        <p:txBody>
          <a:bodyPr/>
          <a:lstStyle/>
          <a:p>
            <a:fld id="{E304FCE3-98A4-4385-9FA0-D7D495E5CB61}" type="slidenum">
              <a:rPr lang="en-US" smtClean="0">
                <a:solidFill>
                  <a:schemeClr val="bg1"/>
                </a:solidFill>
              </a:rPr>
              <a:t>14</a:t>
            </a:fld>
            <a:endParaRPr lang="en-US">
              <a:solidFill>
                <a:schemeClr val="bg1"/>
              </a:solidFill>
            </a:endParaRPr>
          </a:p>
        </p:txBody>
      </p:sp>
      <p:pic>
        <p:nvPicPr>
          <p:cNvPr id="5" name="Video 2">
            <a:hlinkClick r:id="" action="ppaction://media"/>
          </p:cNvPr>
          <p:cNvPicPr>
            <a:picLocks noChangeAspect="1"/>
          </p:cNvPicPr>
          <p:nvPr>
            <a:videoFile r:link="rId2"/>
            <p:extLst>
              <p:ext uri="{DAA4B4D4-6D71-4841-9C94-3DE7FCFB9230}">
                <p14:media xmlns:p14="http://schemas.microsoft.com/office/powerpoint/2010/main" r:embed="rId1">
                  <p14:fade in="500"/>
                </p14:media>
              </p:ext>
            </p:extLst>
          </p:nvPr>
        </p:nvPicPr>
        <p:blipFill>
          <a:blip r:embed="rId4"/>
          <a:stretch>
            <a:fillRect/>
          </a:stretch>
        </p:blipFill>
        <p:spPr>
          <a:xfrm>
            <a:off x="1101662" y="1310644"/>
            <a:ext cx="9988676" cy="5618630"/>
          </a:xfrm>
          <a:prstGeom prst="rect">
            <a:avLst/>
          </a:prstGeom>
        </p:spPr>
      </p:pic>
    </p:spTree>
    <p:extLst>
      <p:ext uri="{BB962C8B-B14F-4D97-AF65-F5344CB8AC3E}">
        <p14:creationId xmlns:p14="http://schemas.microsoft.com/office/powerpoint/2010/main" val="70068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53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027DD3E-7507-4014-B155-B7F3ED207914}"/>
              </a:ext>
            </a:extLst>
          </p:cNvPr>
          <p:cNvSpPr txBox="1">
            <a:spLocks noGrp="1"/>
          </p:cNvSpPr>
          <p:nvPr>
            <p:ph type="title"/>
          </p:nvPr>
        </p:nvSpPr>
        <p:spPr>
          <a:xfrm>
            <a:off x="838200" y="-169125"/>
            <a:ext cx="10515600" cy="1325563"/>
          </a:xfrm>
          <a:prstGeom prst="rect">
            <a:avLst/>
          </a:prstGeom>
        </p:spPr>
        <p:txBody>
          <a:bodyPr>
            <a:normAutofit/>
          </a:bodyPr>
          <a:lstStyle>
            <a:lvl1pPr algn="ctr" defTabSz="342900" rtl="0" eaLnBrk="1" latinLnBrk="0" hangingPunct="1">
              <a:spcBef>
                <a:spcPct val="0"/>
              </a:spcBef>
              <a:buNone/>
              <a:defRPr sz="2100" kern="1200">
                <a:solidFill>
                  <a:schemeClr val="bg1"/>
                </a:solidFill>
                <a:latin typeface="+mj-lt"/>
                <a:ea typeface="+mj-ea"/>
                <a:cs typeface="+mj-cs"/>
              </a:defRPr>
            </a:lvl1pPr>
          </a:lstStyle>
          <a:p>
            <a:r>
              <a:rPr lang="en-US" sz="4000" dirty="0">
                <a:solidFill>
                  <a:schemeClr val="tx1"/>
                </a:solidFill>
                <a:effectLst>
                  <a:outerShdw blurRad="38100" dist="38100" dir="2700000" algn="tl">
                    <a:srgbClr val="000000">
                      <a:alpha val="43137"/>
                    </a:srgbClr>
                  </a:outerShdw>
                </a:effectLst>
                <a:latin typeface="+mn-lt"/>
              </a:rPr>
              <a:t>Space Crop Production Challenges</a:t>
            </a:r>
          </a:p>
        </p:txBody>
      </p:sp>
      <p:cxnSp>
        <p:nvCxnSpPr>
          <p:cNvPr id="5" name="Straight Connector 4">
            <a:extLst>
              <a:ext uri="{FF2B5EF4-FFF2-40B4-BE49-F238E27FC236}">
                <a16:creationId xmlns:a16="http://schemas.microsoft.com/office/drawing/2014/main" id="{F0D6347C-FCFF-4492-A516-9938DCCAEABD}"/>
              </a:ext>
            </a:extLst>
          </p:cNvPr>
          <p:cNvCxnSpPr>
            <a:cxnSpLocks/>
          </p:cNvCxnSpPr>
          <p:nvPr/>
        </p:nvCxnSpPr>
        <p:spPr>
          <a:xfrm>
            <a:off x="2796745" y="767617"/>
            <a:ext cx="6573796"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EF4F1890-EEDE-421B-BDBF-426E3A7D1E7E}"/>
              </a:ext>
            </a:extLst>
          </p:cNvPr>
          <p:cNvSpPr/>
          <p:nvPr/>
        </p:nvSpPr>
        <p:spPr>
          <a:xfrm>
            <a:off x="2750794" y="807441"/>
            <a:ext cx="4269465" cy="4224530"/>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B2DD2EC7-0F46-45DD-A041-F6AFB25EC592}"/>
              </a:ext>
            </a:extLst>
          </p:cNvPr>
          <p:cNvSpPr/>
          <p:nvPr/>
        </p:nvSpPr>
        <p:spPr>
          <a:xfrm>
            <a:off x="5097037" y="807441"/>
            <a:ext cx="4174004" cy="4134944"/>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21D07DAD-8A66-48E8-BA6B-28B9B91D1B59}"/>
              </a:ext>
            </a:extLst>
          </p:cNvPr>
          <p:cNvSpPr/>
          <p:nvPr/>
        </p:nvSpPr>
        <p:spPr>
          <a:xfrm>
            <a:off x="4151399" y="2401002"/>
            <a:ext cx="4199828" cy="4235236"/>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5CCE484B-77E9-49FB-96E7-8C4FFF45A81E}"/>
              </a:ext>
            </a:extLst>
          </p:cNvPr>
          <p:cNvSpPr txBox="1"/>
          <p:nvPr/>
        </p:nvSpPr>
        <p:spPr>
          <a:xfrm>
            <a:off x="4037561" y="1005162"/>
            <a:ext cx="1670650"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Deep Space</a:t>
            </a:r>
          </a:p>
        </p:txBody>
      </p:sp>
      <p:sp>
        <p:nvSpPr>
          <p:cNvPr id="23" name="TextBox 22">
            <a:extLst>
              <a:ext uri="{FF2B5EF4-FFF2-40B4-BE49-F238E27FC236}">
                <a16:creationId xmlns:a16="http://schemas.microsoft.com/office/drawing/2014/main" id="{CD37790F-1A6A-40E6-914B-4AC6C0216292}"/>
              </a:ext>
            </a:extLst>
          </p:cNvPr>
          <p:cNvSpPr txBox="1"/>
          <p:nvPr/>
        </p:nvSpPr>
        <p:spPr>
          <a:xfrm>
            <a:off x="6893481" y="1034763"/>
            <a:ext cx="1133515"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Surface</a:t>
            </a:r>
          </a:p>
        </p:txBody>
      </p:sp>
      <p:sp>
        <p:nvSpPr>
          <p:cNvPr id="24" name="TextBox 23">
            <a:extLst>
              <a:ext uri="{FF2B5EF4-FFF2-40B4-BE49-F238E27FC236}">
                <a16:creationId xmlns:a16="http://schemas.microsoft.com/office/drawing/2014/main" id="{0089000D-796A-4778-8CB5-FBC48165E945}"/>
              </a:ext>
            </a:extLst>
          </p:cNvPr>
          <p:cNvSpPr txBox="1"/>
          <p:nvPr/>
        </p:nvSpPr>
        <p:spPr>
          <a:xfrm>
            <a:off x="5830741" y="6078834"/>
            <a:ext cx="78361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Crop</a:t>
            </a:r>
          </a:p>
        </p:txBody>
      </p:sp>
      <p:sp>
        <p:nvSpPr>
          <p:cNvPr id="25" name="TextBox 24">
            <a:extLst>
              <a:ext uri="{FF2B5EF4-FFF2-40B4-BE49-F238E27FC236}">
                <a16:creationId xmlns:a16="http://schemas.microsoft.com/office/drawing/2014/main" id="{174DA4DB-7CE2-4F5E-9802-98EF2926DBC0}"/>
              </a:ext>
            </a:extLst>
          </p:cNvPr>
          <p:cNvSpPr txBox="1"/>
          <p:nvPr/>
        </p:nvSpPr>
        <p:spPr>
          <a:xfrm>
            <a:off x="3326592" y="1603514"/>
            <a:ext cx="2085699" cy="923330"/>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Microgravity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Fluid movement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No convection</a:t>
            </a:r>
          </a:p>
        </p:txBody>
      </p:sp>
      <p:sp>
        <p:nvSpPr>
          <p:cNvPr id="26" name="TextBox 25">
            <a:extLst>
              <a:ext uri="{FF2B5EF4-FFF2-40B4-BE49-F238E27FC236}">
                <a16:creationId xmlns:a16="http://schemas.microsoft.com/office/drawing/2014/main" id="{431B8328-18E9-462E-8159-910B1CEDD595}"/>
              </a:ext>
            </a:extLst>
          </p:cNvPr>
          <p:cNvSpPr txBox="1"/>
          <p:nvPr/>
        </p:nvSpPr>
        <p:spPr>
          <a:xfrm>
            <a:off x="5620550" y="986306"/>
            <a:ext cx="2127057" cy="1754326"/>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Water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rPr>
              <a:t>      Recycling</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Radiation</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Pressure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Micrometeorites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0" cap="none" spc="0" normalizeH="0" baseline="0" noProof="0" dirty="0">
              <a:ln>
                <a:noFill/>
              </a:ln>
              <a:solidFill>
                <a:prstClr val="white"/>
              </a:solidFill>
              <a:effectLst/>
              <a:uLnTx/>
              <a:uFillTx/>
            </a:endParaRPr>
          </a:p>
        </p:txBody>
      </p:sp>
      <p:sp>
        <p:nvSpPr>
          <p:cNvPr id="27" name="TextBox 26">
            <a:extLst>
              <a:ext uri="{FF2B5EF4-FFF2-40B4-BE49-F238E27FC236}">
                <a16:creationId xmlns:a16="http://schemas.microsoft.com/office/drawing/2014/main" id="{8D83F6B6-60E0-46E2-B70D-5C0CB06CD45F}"/>
              </a:ext>
            </a:extLst>
          </p:cNvPr>
          <p:cNvSpPr txBox="1"/>
          <p:nvPr/>
        </p:nvSpPr>
        <p:spPr>
          <a:xfrm>
            <a:off x="7016206" y="1576555"/>
            <a:ext cx="1854995" cy="954107"/>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Dust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Partial gravity</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black"/>
              </a:solidFill>
              <a:effectLst/>
              <a:uLnTx/>
              <a:uFillTx/>
            </a:endParaRPr>
          </a:p>
        </p:txBody>
      </p:sp>
      <p:sp>
        <p:nvSpPr>
          <p:cNvPr id="28" name="TextBox 27">
            <a:extLst>
              <a:ext uri="{FF2B5EF4-FFF2-40B4-BE49-F238E27FC236}">
                <a16:creationId xmlns:a16="http://schemas.microsoft.com/office/drawing/2014/main" id="{CD7F11C4-F690-48BF-8C04-9DAA279B6E6A}"/>
              </a:ext>
            </a:extLst>
          </p:cNvPr>
          <p:cNvSpPr txBox="1"/>
          <p:nvPr/>
        </p:nvSpPr>
        <p:spPr>
          <a:xfrm>
            <a:off x="4885526" y="4974245"/>
            <a:ext cx="3554119" cy="1200329"/>
          </a:xfrm>
          <a:prstGeom prst="rect">
            <a:avLst/>
          </a:prstGeom>
          <a:noFill/>
        </p:spPr>
        <p:txBody>
          <a:bodyPr wrap="squar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Productivity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Stress tolerance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Environmental optimization</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Crop scheduling</a:t>
            </a:r>
          </a:p>
        </p:txBody>
      </p:sp>
      <p:sp>
        <p:nvSpPr>
          <p:cNvPr id="29" name="TextBox 28">
            <a:extLst>
              <a:ext uri="{FF2B5EF4-FFF2-40B4-BE49-F238E27FC236}">
                <a16:creationId xmlns:a16="http://schemas.microsoft.com/office/drawing/2014/main" id="{ECF13DD4-3124-40D5-90B1-ADDF596399C5}"/>
              </a:ext>
            </a:extLst>
          </p:cNvPr>
          <p:cNvSpPr txBox="1"/>
          <p:nvPr/>
        </p:nvSpPr>
        <p:spPr>
          <a:xfrm>
            <a:off x="5357906" y="2497782"/>
            <a:ext cx="3094117" cy="2862322"/>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Plant Size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High CO</a:t>
            </a:r>
            <a:r>
              <a:rPr kumimoji="0" lang="en-US" sz="1800" b="1" i="0" u="none" strike="noStrike" kern="0" cap="none" spc="0" normalizeH="0" baseline="-25000" noProof="0" dirty="0">
                <a:ln>
                  <a:noFill/>
                </a:ln>
                <a:solidFill>
                  <a:prstClr val="white"/>
                </a:solidFill>
                <a:effectLst/>
                <a:uLnTx/>
                <a:uFillTx/>
              </a:rPr>
              <a:t>2</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Food Safety &amp; Microbiome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Nutrient output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Sustainability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Abiotic stresses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Vehicle resources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Crew time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Waste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prstClr val="white"/>
              </a:solidFill>
              <a:effectLst/>
              <a:uLnTx/>
              <a:uFillTx/>
            </a:endParaRPr>
          </a:p>
        </p:txBody>
      </p:sp>
    </p:spTree>
    <p:extLst>
      <p:ext uri="{BB962C8B-B14F-4D97-AF65-F5344CB8AC3E}">
        <p14:creationId xmlns:p14="http://schemas.microsoft.com/office/powerpoint/2010/main" val="944711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nstott\Desktop\s133e010480.jpg">
            <a:hlinkClick r:id="rId3" action="ppaction://hlinkfile"/>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27340" y="0"/>
            <a:ext cx="10337321" cy="6858000"/>
          </a:xfrm>
          <a:prstGeom prst="rect">
            <a:avLst/>
          </a:prstGeom>
          <a:noFill/>
          <a:ln w="9525">
            <a:noFill/>
            <a:miter lim="800000"/>
            <a:headEnd/>
            <a:tailEnd/>
          </a:ln>
        </p:spPr>
      </p:pic>
      <p:sp>
        <p:nvSpPr>
          <p:cNvPr id="5" name="TextBox 4"/>
          <p:cNvSpPr txBox="1"/>
          <p:nvPr/>
        </p:nvSpPr>
        <p:spPr>
          <a:xfrm>
            <a:off x="1828800" y="164177"/>
            <a:ext cx="8534400" cy="584775"/>
          </a:xfrm>
          <a:prstGeom prst="rect">
            <a:avLst/>
          </a:prstGeom>
          <a:noFill/>
        </p:spPr>
        <p:txBody>
          <a:bodyPr wrap="square">
            <a:spAutoFit/>
          </a:bodyPr>
          <a:lstStyle/>
          <a:p>
            <a:pPr algn="ctr">
              <a:defRPr/>
            </a:pPr>
            <a:r>
              <a:rPr lang="en-US" sz="3200" b="1" i="1" dirty="0">
                <a:ln w="12700">
                  <a:solidFill>
                    <a:schemeClr val="tx2">
                      <a:satMod val="155000"/>
                    </a:schemeClr>
                  </a:solidFill>
                  <a:prstDash val="solid"/>
                </a:ln>
                <a:latin typeface="Arial Black" panose="020B0A04020102020204" pitchFamily="34" charset="0"/>
              </a:rPr>
              <a:t>The International Space Station</a:t>
            </a:r>
          </a:p>
        </p:txBody>
      </p:sp>
    </p:spTree>
    <p:extLst>
      <p:ext uri="{BB962C8B-B14F-4D97-AF65-F5344CB8AC3E}">
        <p14:creationId xmlns:p14="http://schemas.microsoft.com/office/powerpoint/2010/main" val="3789657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4">
            <a:extLst>
              <a:ext uri="{FF2B5EF4-FFF2-40B4-BE49-F238E27FC236}">
                <a16:creationId xmlns:a16="http://schemas.microsoft.com/office/drawing/2014/main" id="{8F97B7C5-B6F5-404A-B5DA-CA21CA92E43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584"/>
          <a:stretch/>
        </p:blipFill>
        <p:spPr>
          <a:xfrm rot="21420834">
            <a:off x="634704" y="1052247"/>
            <a:ext cx="3514728"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6" name="Picture 15">
            <a:extLst>
              <a:ext uri="{FF2B5EF4-FFF2-40B4-BE49-F238E27FC236}">
                <a16:creationId xmlns:a16="http://schemas.microsoft.com/office/drawing/2014/main" id="{B5601DAF-1521-4F0D-9B1F-91740B99D4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427" r="10519" b="13577"/>
          <a:stretch/>
        </p:blipFill>
        <p:spPr>
          <a:xfrm rot="609851">
            <a:off x="7791016" y="856052"/>
            <a:ext cx="3483959"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Picture 16">
            <a:extLst>
              <a:ext uri="{FF2B5EF4-FFF2-40B4-BE49-F238E27FC236}">
                <a16:creationId xmlns:a16="http://schemas.microsoft.com/office/drawing/2014/main" id="{70C14F03-7ECE-4901-BCE5-A9A709C1DCD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433" t="5025" r="109" b="3026"/>
          <a:stretch/>
        </p:blipFill>
        <p:spPr>
          <a:xfrm>
            <a:off x="5099022" y="1917286"/>
            <a:ext cx="1993956" cy="1200216"/>
          </a:xfrm>
          <a:prstGeom prst="ellipse">
            <a:avLst/>
          </a:prstGeom>
          <a:ln>
            <a:noFill/>
          </a:ln>
          <a:effectLst>
            <a:softEdge rad="112500"/>
          </a:effectLst>
        </p:spPr>
      </p:pic>
      <p:pic>
        <p:nvPicPr>
          <p:cNvPr id="18" name="Picture 17">
            <a:extLst>
              <a:ext uri="{FF2B5EF4-FFF2-40B4-BE49-F238E27FC236}">
                <a16:creationId xmlns:a16="http://schemas.microsoft.com/office/drawing/2014/main" id="{C6393CB9-00F7-4A60-AF9A-FE543B2F7C9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16210"/>
          <a:stretch/>
        </p:blipFill>
        <p:spPr>
          <a:xfrm>
            <a:off x="7595962" y="3698029"/>
            <a:ext cx="3447815"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Picture 10" descr="A picture containing logo&#10;&#10;Description automatically generated">
            <a:extLst>
              <a:ext uri="{FF2B5EF4-FFF2-40B4-BE49-F238E27FC236}">
                <a16:creationId xmlns:a16="http://schemas.microsoft.com/office/drawing/2014/main" id="{94A4F28B-BCF9-44C1-8C23-FA5EF196CF8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35880" y="4991570"/>
            <a:ext cx="1920240" cy="1086682"/>
          </a:xfrm>
          <a:prstGeom prst="ellipse">
            <a:avLst/>
          </a:prstGeom>
        </p:spPr>
      </p:pic>
      <p:sp>
        <p:nvSpPr>
          <p:cNvPr id="2" name="Title 1">
            <a:extLst>
              <a:ext uri="{FF2B5EF4-FFF2-40B4-BE49-F238E27FC236}">
                <a16:creationId xmlns:a16="http://schemas.microsoft.com/office/drawing/2014/main" id="{56E57B38-8C61-4DAE-ADBD-B68C061921EC}"/>
              </a:ext>
            </a:extLst>
          </p:cNvPr>
          <p:cNvSpPr>
            <a:spLocks noGrp="1"/>
          </p:cNvSpPr>
          <p:nvPr>
            <p:ph type="title"/>
          </p:nvPr>
        </p:nvSpPr>
        <p:spPr>
          <a:xfrm>
            <a:off x="0" y="27660"/>
            <a:ext cx="12192000" cy="1325563"/>
          </a:xfrm>
        </p:spPr>
        <p:txBody>
          <a:bodyPr/>
          <a:lstStyle/>
          <a:p>
            <a:pPr algn="ctr"/>
            <a:r>
              <a:rPr lang="en-US" dirty="0"/>
              <a:t>Current NASA Large Plant Research Capabilities On ISS</a:t>
            </a:r>
          </a:p>
        </p:txBody>
      </p:sp>
      <p:pic>
        <p:nvPicPr>
          <p:cNvPr id="10" name="Picture 9">
            <a:extLst>
              <a:ext uri="{FF2B5EF4-FFF2-40B4-BE49-F238E27FC236}">
                <a16:creationId xmlns:a16="http://schemas.microsoft.com/office/drawing/2014/main" id="{A1EF453E-453A-44C8-8B2D-EB54D89F30E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464466">
            <a:off x="837252" y="4150957"/>
            <a:ext cx="3703321" cy="246888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331823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1714500" y="0"/>
            <a:ext cx="8763000" cy="769441"/>
          </a:xfrm>
          <a:prstGeom prst="rect">
            <a:avLst/>
          </a:prstGeom>
          <a:noFill/>
        </p:spPr>
        <p:txBody>
          <a:bodyPr wrap="square">
            <a:spAutoFit/>
          </a:bodyPr>
          <a:lstStyle/>
          <a:p>
            <a:pPr algn="ctr">
              <a:defRPr/>
            </a:pPr>
            <a:r>
              <a:rPr lang="en-US" sz="4400" dirty="0">
                <a:effectLst>
                  <a:outerShdw blurRad="38100" dist="38100" dir="2700000" algn="tl">
                    <a:srgbClr val="000000">
                      <a:alpha val="43137"/>
                    </a:srgbClr>
                  </a:outerShdw>
                </a:effectLst>
                <a:latin typeface="+mj-lt"/>
              </a:rPr>
              <a:t>Veggie on ISS</a:t>
            </a:r>
          </a:p>
        </p:txBody>
      </p:sp>
      <p:pic>
        <p:nvPicPr>
          <p:cNvPr id="3075" name="Picture 3" descr="C:\Users\tmsmith1\Documents\CASIS\VEGGIE\iss039e019414 Rick working in Columbus.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056608" y="688988"/>
            <a:ext cx="10078785" cy="6126480"/>
          </a:xfrm>
          <a:prstGeom prst="rect">
            <a:avLst/>
          </a:prstGeom>
          <a:noFill/>
          <a:ln>
            <a:solidFill>
              <a:srgbClr val="00B0F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6194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Straight Connector 39"/>
          <p:cNvCxnSpPr/>
          <p:nvPr/>
        </p:nvCxnSpPr>
        <p:spPr>
          <a:xfrm>
            <a:off x="1866900" y="9693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4" name="Red_Lettuce1080p">
            <a:hlinkClick r:id="" action="ppaction://media"/>
          </p:cNvPr>
          <p:cNvPicPr>
            <a:picLocks noChangeAspect="1"/>
          </p:cNvPicPr>
          <p:nvPr>
            <a:videoFile r:link="rId2"/>
            <p:extLst>
              <p:ext uri="{DAA4B4D4-6D71-4841-9C94-3DE7FCFB9230}">
                <p14:media xmlns:p14="http://schemas.microsoft.com/office/powerpoint/2010/main" r:embed="rId1">
                  <p14:fade in="500" out="500"/>
                </p14:media>
              </p:ext>
            </p:extLst>
          </p:nvPr>
        </p:nvPicPr>
        <p:blipFill>
          <a:blip r:embed="rId5"/>
          <a:stretch>
            <a:fillRect/>
          </a:stretch>
        </p:blipFill>
        <p:spPr>
          <a:xfrm>
            <a:off x="962603" y="1082928"/>
            <a:ext cx="10266794" cy="5775072"/>
          </a:xfrm>
          <a:prstGeom prst="rect">
            <a:avLst/>
          </a:prstGeom>
          <a:ln>
            <a:solidFill>
              <a:srgbClr val="00B0F0"/>
            </a:solidFill>
          </a:ln>
        </p:spPr>
      </p:pic>
      <p:sp>
        <p:nvSpPr>
          <p:cNvPr id="5" name="Title 1"/>
          <p:cNvSpPr>
            <a:spLocks noGrp="1"/>
          </p:cNvSpPr>
          <p:nvPr>
            <p:ph type="title"/>
          </p:nvPr>
        </p:nvSpPr>
        <p:spPr>
          <a:xfrm>
            <a:off x="1981200" y="-22797"/>
            <a:ext cx="8229600" cy="1143000"/>
          </a:xfrm>
        </p:spPr>
        <p:txBody>
          <a:bodyPr/>
          <a:lstStyle/>
          <a:p>
            <a:r>
              <a:rPr lang="en-US" sz="4000" dirty="0"/>
              <a:t>VEG-01B Harvest (August 2015)</a:t>
            </a:r>
          </a:p>
        </p:txBody>
      </p:sp>
    </p:spTree>
    <p:extLst>
      <p:ext uri="{BB962C8B-B14F-4D97-AF65-F5344CB8AC3E}">
        <p14:creationId xmlns:p14="http://schemas.microsoft.com/office/powerpoint/2010/main" val="109867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44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fill="hold" display="0">
                  <p:stCondLst>
                    <p:cond delay="indefinite"/>
                  </p:stCondLst>
                </p:cTn>
                <p:tgtEl>
                  <p:spTgt spid="4"/>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80123" y="3429000"/>
            <a:ext cx="4810622" cy="3200400"/>
          </a:xfrm>
          <a:prstGeom prst="rect">
            <a:avLst/>
          </a:prstGeom>
          <a:ln>
            <a:solidFill>
              <a:srgbClr val="00B0F0"/>
            </a:solidFill>
          </a:ln>
        </p:spPr>
      </p:pic>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80840" y="3429000"/>
            <a:ext cx="4812232" cy="3200400"/>
          </a:xfrm>
          <a:prstGeom prst="rect">
            <a:avLst/>
          </a:prstGeom>
          <a:ln>
            <a:solidFill>
              <a:srgbClr val="00B0F0"/>
            </a:solidFill>
          </a:ln>
          <a:effectLst>
            <a:softEdge rad="0"/>
          </a:effectLst>
        </p:spPr>
      </p:pic>
      <p:sp>
        <p:nvSpPr>
          <p:cNvPr id="3" name="Content Placeholder 2"/>
          <p:cNvSpPr>
            <a:spLocks noGrp="1"/>
          </p:cNvSpPr>
          <p:nvPr>
            <p:ph sz="half" idx="1"/>
          </p:nvPr>
        </p:nvSpPr>
        <p:spPr>
          <a:xfrm>
            <a:off x="154112" y="1048187"/>
            <a:ext cx="5865688" cy="4525963"/>
          </a:xfrm>
        </p:spPr>
        <p:txBody>
          <a:bodyPr/>
          <a:lstStyle/>
          <a:p>
            <a:r>
              <a:rPr lang="en-US" sz="2400" dirty="0">
                <a:solidFill>
                  <a:srgbClr val="FFFFCC"/>
                </a:solidFill>
              </a:rPr>
              <a:t>Scott Kelly </a:t>
            </a:r>
          </a:p>
          <a:p>
            <a:pPr lvl="1"/>
            <a:r>
              <a:rPr lang="en-US" sz="2000" dirty="0"/>
              <a:t>the logistical complexity of having people live and work in space for long periods</a:t>
            </a:r>
          </a:p>
          <a:p>
            <a:pPr lvl="1"/>
            <a:r>
              <a:rPr lang="en-US" sz="2000" dirty="0"/>
              <a:t>the supply chain that is required </a:t>
            </a:r>
          </a:p>
          <a:p>
            <a:pPr lvl="1"/>
            <a:r>
              <a:rPr lang="en-US" sz="2000" dirty="0"/>
              <a:t>For Mars, need a space craft that is more self-sustainable with regards to its food supply</a:t>
            </a:r>
          </a:p>
        </p:txBody>
      </p:sp>
      <p:sp>
        <p:nvSpPr>
          <p:cNvPr id="6" name="Content Placeholder 5"/>
          <p:cNvSpPr>
            <a:spLocks noGrp="1"/>
          </p:cNvSpPr>
          <p:nvPr>
            <p:ph sz="half" idx="2"/>
          </p:nvPr>
        </p:nvSpPr>
        <p:spPr>
          <a:xfrm>
            <a:off x="5732980" y="1048187"/>
            <a:ext cx="6304908" cy="5077977"/>
          </a:xfrm>
        </p:spPr>
        <p:txBody>
          <a:bodyPr/>
          <a:lstStyle/>
          <a:p>
            <a:r>
              <a:rPr lang="en-US" sz="2400" dirty="0">
                <a:solidFill>
                  <a:srgbClr val="FFFFCC"/>
                </a:solidFill>
              </a:rPr>
              <a:t>Kjell Lindgren </a:t>
            </a:r>
          </a:p>
          <a:p>
            <a:pPr lvl="1"/>
            <a:r>
              <a:rPr lang="en-US" sz="2000" dirty="0"/>
              <a:t>benefit of eating the fresh food </a:t>
            </a:r>
          </a:p>
          <a:p>
            <a:pPr lvl="1"/>
            <a:r>
              <a:rPr lang="en-US" sz="2000" dirty="0"/>
              <a:t>contribution that plants have to the ISS ecosystem</a:t>
            </a:r>
          </a:p>
          <a:p>
            <a:pPr lvl="1"/>
            <a:r>
              <a:rPr lang="en-US" sz="2000" dirty="0"/>
              <a:t>psychological benefit  - it’s really fun to see green growing things in the sterile environment of the ISS</a:t>
            </a:r>
            <a:endParaRPr lang="en-US" dirty="0"/>
          </a:p>
        </p:txBody>
      </p:sp>
      <p:sp>
        <p:nvSpPr>
          <p:cNvPr id="7" name="Rectangle 6"/>
          <p:cNvSpPr/>
          <p:nvPr/>
        </p:nvSpPr>
        <p:spPr>
          <a:xfrm>
            <a:off x="1714500" y="107897"/>
            <a:ext cx="8763000" cy="707886"/>
          </a:xfrm>
          <a:prstGeom prst="rect">
            <a:avLst/>
          </a:prstGeom>
          <a:noFill/>
        </p:spPr>
        <p:txBody>
          <a:bodyPr wrap="square">
            <a:spAutoFit/>
          </a:bodyPr>
          <a:lstStyle/>
          <a:p>
            <a:pPr algn="ctr">
              <a:defRPr/>
            </a:pPr>
            <a:r>
              <a:rPr lang="en-US" sz="4000" dirty="0">
                <a:effectLst>
                  <a:outerShdw blurRad="38100" dist="38100" dir="2700000" algn="tl">
                    <a:srgbClr val="000000">
                      <a:alpha val="43137"/>
                    </a:srgbClr>
                  </a:outerShdw>
                </a:effectLst>
                <a:latin typeface="+mj-lt"/>
              </a:rPr>
              <a:t>Astronaut Comments</a:t>
            </a:r>
          </a:p>
        </p:txBody>
      </p:sp>
      <p:cxnSp>
        <p:nvCxnSpPr>
          <p:cNvPr id="8" name="Straight Connector 7"/>
          <p:cNvCxnSpPr/>
          <p:nvPr/>
        </p:nvCxnSpPr>
        <p:spPr>
          <a:xfrm>
            <a:off x="1866900" y="931984"/>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1249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981200" y="-126806"/>
            <a:ext cx="8229600" cy="1143000"/>
          </a:xfrm>
        </p:spPr>
        <p:txBody>
          <a:bodyPr/>
          <a:lstStyle/>
          <a:p>
            <a:pPr algn="ctr"/>
            <a:r>
              <a:rPr lang="en-US" sz="4000" dirty="0"/>
              <a:t>Zinnia Action Shots</a:t>
            </a:r>
            <a:endParaRPr lang="en-US" sz="4000" i="1" dirty="0"/>
          </a:p>
        </p:txBody>
      </p:sp>
      <p:cxnSp>
        <p:nvCxnSpPr>
          <p:cNvPr id="7" name="Straight Connector 6"/>
          <p:cNvCxnSpPr/>
          <p:nvPr/>
        </p:nvCxnSpPr>
        <p:spPr>
          <a:xfrm>
            <a:off x="1866900" y="706942"/>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8B469C48-6A73-4FBD-A9D9-D2B955C997FC}"/>
              </a:ext>
            </a:extLst>
          </p:cNvPr>
          <p:cNvGrpSpPr/>
          <p:nvPr/>
        </p:nvGrpSpPr>
        <p:grpSpPr>
          <a:xfrm>
            <a:off x="1517310" y="889332"/>
            <a:ext cx="9242423" cy="5907024"/>
            <a:chOff x="1517310" y="889332"/>
            <a:chExt cx="9242423" cy="5907024"/>
          </a:xfrm>
        </p:grpSpPr>
        <p:pic>
          <p:nvPicPr>
            <p:cNvPr id="4" name="Picture 3"/>
            <p:cNvPicPr>
              <a:picLocks noChangeAspect="1"/>
            </p:cNvPicPr>
            <p:nvPr/>
          </p:nvPicPr>
          <p:blipFill rotWithShape="1">
            <a:blip r:embed="rId2" cstate="hqprint">
              <a:extLst>
                <a:ext uri="{28A0092B-C50C-407E-A947-70E740481C1C}">
                  <a14:useLocalDpi xmlns:a14="http://schemas.microsoft.com/office/drawing/2010/main"/>
                </a:ext>
              </a:extLst>
            </a:blip>
            <a:srcRect t="-1"/>
            <a:stretch/>
          </p:blipFill>
          <p:spPr>
            <a:xfrm>
              <a:off x="5181893" y="889442"/>
              <a:ext cx="5577840" cy="2839929"/>
            </a:xfrm>
            <a:prstGeom prst="rect">
              <a:avLst/>
            </a:prstGeom>
            <a:solidFill>
              <a:srgbClr val="002060"/>
            </a:solidFill>
            <a:ln>
              <a:solidFill>
                <a:srgbClr val="00B0F0"/>
              </a:solidFill>
            </a:ln>
          </p:spPr>
        </p:pic>
        <p:pic>
          <p:nvPicPr>
            <p:cNvPr id="11" name="Picture 1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517310" y="889332"/>
              <a:ext cx="3664583" cy="5907024"/>
            </a:xfrm>
            <a:prstGeom prst="rect">
              <a:avLst/>
            </a:prstGeom>
            <a:ln>
              <a:solidFill>
                <a:srgbClr val="00B0F0"/>
              </a:solidFill>
            </a:ln>
          </p:spPr>
        </p:pic>
        <p:pic>
          <p:nvPicPr>
            <p:cNvPr id="8" name="Picture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181893" y="3664263"/>
              <a:ext cx="5577840" cy="3132093"/>
            </a:xfrm>
            <a:prstGeom prst="rect">
              <a:avLst/>
            </a:prstGeom>
            <a:ln>
              <a:solidFill>
                <a:srgbClr val="00B0F0"/>
              </a:solidFill>
            </a:ln>
          </p:spPr>
        </p:pic>
      </p:grpSp>
    </p:spTree>
    <p:extLst>
      <p:ext uri="{BB962C8B-B14F-4D97-AF65-F5344CB8AC3E}">
        <p14:creationId xmlns:p14="http://schemas.microsoft.com/office/powerpoint/2010/main" val="5961360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1524000" y="628587"/>
            <a:ext cx="9144000" cy="6219279"/>
            <a:chOff x="-13964" y="594759"/>
            <a:chExt cx="9144000" cy="6219279"/>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3964" y="594759"/>
              <a:ext cx="9144000" cy="6219279"/>
            </a:xfrm>
            <a:prstGeom prst="rect">
              <a:avLst/>
            </a:prstGeom>
            <a:ln>
              <a:solidFill>
                <a:schemeClr val="bg1"/>
              </a:solidFill>
            </a:ln>
          </p:spPr>
        </p:pic>
        <p:sp>
          <p:nvSpPr>
            <p:cNvPr id="7" name="TextBox 6"/>
            <p:cNvSpPr txBox="1"/>
            <p:nvPr/>
          </p:nvSpPr>
          <p:spPr>
            <a:xfrm>
              <a:off x="6287344" y="1047664"/>
              <a:ext cx="1670756" cy="584775"/>
            </a:xfrm>
            <a:prstGeom prst="rect">
              <a:avLst/>
            </a:prstGeom>
            <a:noFill/>
            <a:ln>
              <a:noFill/>
            </a:ln>
          </p:spPr>
          <p:txBody>
            <a:bodyPr wrap="square" rtlCol="0">
              <a:spAutoFit/>
            </a:bodyPr>
            <a:lstStyle/>
            <a:p>
              <a:r>
                <a:rPr lang="en-US" sz="3200" b="1" dirty="0">
                  <a:solidFill>
                    <a:schemeClr val="bg2"/>
                  </a:solidFill>
                </a:rPr>
                <a:t>71 DAI</a:t>
              </a:r>
            </a:p>
          </p:txBody>
        </p:sp>
      </p:grpSp>
      <p:sp>
        <p:nvSpPr>
          <p:cNvPr id="5" name="Title 4"/>
          <p:cNvSpPr>
            <a:spLocks noGrp="1"/>
          </p:cNvSpPr>
          <p:nvPr>
            <p:ph type="title"/>
          </p:nvPr>
        </p:nvSpPr>
        <p:spPr>
          <a:xfrm>
            <a:off x="1981200" y="-273476"/>
            <a:ext cx="8229600" cy="1143000"/>
          </a:xfrm>
        </p:spPr>
        <p:txBody>
          <a:bodyPr/>
          <a:lstStyle/>
          <a:p>
            <a:r>
              <a:rPr lang="en-US" dirty="0"/>
              <a:t>And they bloomed, and bloomed...</a:t>
            </a:r>
            <a:endParaRPr lang="en-US" sz="1400" i="1" dirty="0"/>
          </a:p>
        </p:txBody>
      </p:sp>
      <p:cxnSp>
        <p:nvCxnSpPr>
          <p:cNvPr id="8" name="Straight Connector 7"/>
          <p:cNvCxnSpPr/>
          <p:nvPr/>
        </p:nvCxnSpPr>
        <p:spPr>
          <a:xfrm>
            <a:off x="1866900" y="59475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1532793" y="695984"/>
            <a:ext cx="9144000" cy="6087686"/>
            <a:chOff x="0" y="695984"/>
            <a:chExt cx="9144000" cy="6087686"/>
          </a:xfrm>
        </p:grpSpPr>
        <p:pic>
          <p:nvPicPr>
            <p:cNvPr id="2" name="Picture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695984"/>
              <a:ext cx="9144000" cy="6087686"/>
            </a:xfrm>
            <a:prstGeom prst="rect">
              <a:avLst/>
            </a:prstGeom>
            <a:ln>
              <a:solidFill>
                <a:schemeClr val="bg1"/>
              </a:solidFill>
            </a:ln>
          </p:spPr>
        </p:pic>
        <p:sp>
          <p:nvSpPr>
            <p:cNvPr id="13" name="TextBox 12"/>
            <p:cNvSpPr txBox="1"/>
            <p:nvPr/>
          </p:nvSpPr>
          <p:spPr>
            <a:xfrm>
              <a:off x="5717822" y="784318"/>
              <a:ext cx="1670756" cy="584775"/>
            </a:xfrm>
            <a:prstGeom prst="rect">
              <a:avLst/>
            </a:prstGeom>
            <a:noFill/>
            <a:ln>
              <a:noFill/>
            </a:ln>
          </p:spPr>
          <p:txBody>
            <a:bodyPr wrap="square" rtlCol="0">
              <a:spAutoFit/>
            </a:bodyPr>
            <a:lstStyle/>
            <a:p>
              <a:r>
                <a:rPr lang="en-US" sz="3200" b="1" dirty="0">
                  <a:solidFill>
                    <a:schemeClr val="bg2"/>
                  </a:solidFill>
                </a:rPr>
                <a:t>77 DAI</a:t>
              </a:r>
            </a:p>
          </p:txBody>
        </p:sp>
      </p:grpSp>
      <p:grpSp>
        <p:nvGrpSpPr>
          <p:cNvPr id="21" name="Group 20"/>
          <p:cNvGrpSpPr/>
          <p:nvPr/>
        </p:nvGrpSpPr>
        <p:grpSpPr>
          <a:xfrm>
            <a:off x="1172936" y="690231"/>
            <a:ext cx="9846128" cy="6126480"/>
            <a:chOff x="-359857" y="518248"/>
            <a:chExt cx="9846128" cy="6126480"/>
          </a:xfrm>
        </p:grpSpPr>
        <p:pic>
          <p:nvPicPr>
            <p:cNvPr id="15" name="Picture 14"/>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59857" y="518248"/>
              <a:ext cx="9846128" cy="6126480"/>
            </a:xfrm>
            <a:prstGeom prst="rect">
              <a:avLst/>
            </a:prstGeom>
            <a:ln>
              <a:solidFill>
                <a:schemeClr val="bg1"/>
              </a:solidFill>
            </a:ln>
          </p:spPr>
        </p:pic>
        <p:sp>
          <p:nvSpPr>
            <p:cNvPr id="17" name="TextBox 16"/>
            <p:cNvSpPr txBox="1"/>
            <p:nvPr/>
          </p:nvSpPr>
          <p:spPr>
            <a:xfrm>
              <a:off x="7278194" y="779017"/>
              <a:ext cx="1670756" cy="584775"/>
            </a:xfrm>
            <a:prstGeom prst="rect">
              <a:avLst/>
            </a:prstGeom>
            <a:noFill/>
            <a:ln>
              <a:noFill/>
            </a:ln>
          </p:spPr>
          <p:txBody>
            <a:bodyPr wrap="square" rtlCol="0">
              <a:spAutoFit/>
            </a:bodyPr>
            <a:lstStyle/>
            <a:p>
              <a:r>
                <a:rPr lang="en-US" sz="3200" b="1" dirty="0">
                  <a:solidFill>
                    <a:schemeClr val="bg2"/>
                  </a:solidFill>
                </a:rPr>
                <a:t>80 DAI</a:t>
              </a:r>
            </a:p>
          </p:txBody>
        </p:sp>
      </p:grpSp>
      <p:grpSp>
        <p:nvGrpSpPr>
          <p:cNvPr id="23" name="Group 22"/>
          <p:cNvGrpSpPr>
            <a:grpSpLocks noChangeAspect="1"/>
          </p:cNvGrpSpPr>
          <p:nvPr/>
        </p:nvGrpSpPr>
        <p:grpSpPr>
          <a:xfrm>
            <a:off x="583631" y="664712"/>
            <a:ext cx="11024739" cy="6126480"/>
            <a:chOff x="44758" y="1437514"/>
            <a:chExt cx="9272265" cy="5152625"/>
          </a:xfrm>
        </p:grpSpPr>
        <p:pic>
          <p:nvPicPr>
            <p:cNvPr id="20" name="Picture 19"/>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4758" y="1437514"/>
              <a:ext cx="9144000" cy="5152625"/>
            </a:xfrm>
            <a:prstGeom prst="rect">
              <a:avLst/>
            </a:prstGeom>
            <a:ln>
              <a:solidFill>
                <a:schemeClr val="bg1"/>
              </a:solidFill>
            </a:ln>
          </p:spPr>
        </p:pic>
        <p:sp>
          <p:nvSpPr>
            <p:cNvPr id="22" name="TextBox 21"/>
            <p:cNvSpPr txBox="1"/>
            <p:nvPr/>
          </p:nvSpPr>
          <p:spPr>
            <a:xfrm>
              <a:off x="7646267" y="1785114"/>
              <a:ext cx="1670756" cy="491820"/>
            </a:xfrm>
            <a:prstGeom prst="rect">
              <a:avLst/>
            </a:prstGeom>
            <a:noFill/>
            <a:ln>
              <a:noFill/>
            </a:ln>
          </p:spPr>
          <p:txBody>
            <a:bodyPr wrap="square" rtlCol="0">
              <a:spAutoFit/>
            </a:bodyPr>
            <a:lstStyle/>
            <a:p>
              <a:r>
                <a:rPr lang="en-US" sz="3200" b="1" dirty="0">
                  <a:solidFill>
                    <a:srgbClr val="57D3FF"/>
                  </a:solidFill>
                </a:rPr>
                <a:t>87 DAI</a:t>
              </a:r>
            </a:p>
          </p:txBody>
        </p:sp>
      </p:grpSp>
    </p:spTree>
    <p:extLst>
      <p:ext uri="{BB962C8B-B14F-4D97-AF65-F5344CB8AC3E}">
        <p14:creationId xmlns:p14="http://schemas.microsoft.com/office/powerpoint/2010/main" val="325188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26"/>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1"/>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1866900" y="857258"/>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2214419" y="931170"/>
            <a:ext cx="7886388" cy="5852160"/>
          </a:xfrm>
          <a:prstGeom prst="rect">
            <a:avLst/>
          </a:prstGeom>
          <a:ln>
            <a:solidFill>
              <a:srgbClr val="00B0F0"/>
            </a:solidFill>
          </a:ln>
        </p:spPr>
      </p:pic>
      <p:sp>
        <p:nvSpPr>
          <p:cNvPr id="7" name="Title 1"/>
          <p:cNvSpPr>
            <a:spLocks noGrp="1"/>
          </p:cNvSpPr>
          <p:nvPr>
            <p:ph type="title"/>
          </p:nvPr>
        </p:nvSpPr>
        <p:spPr>
          <a:xfrm>
            <a:off x="1924050" y="-74514"/>
            <a:ext cx="8343900" cy="1143000"/>
          </a:xfrm>
        </p:spPr>
        <p:txBody>
          <a:bodyPr/>
          <a:lstStyle/>
          <a:p>
            <a:pPr algn="ctr"/>
            <a:r>
              <a:rPr lang="en-US" dirty="0"/>
              <a:t>A Tale of Two Veggies</a:t>
            </a:r>
          </a:p>
        </p:txBody>
      </p:sp>
    </p:spTree>
    <p:extLst>
      <p:ext uri="{BB962C8B-B14F-4D97-AF65-F5344CB8AC3E}">
        <p14:creationId xmlns:p14="http://schemas.microsoft.com/office/powerpoint/2010/main" val="29538701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0282" y="79396"/>
            <a:ext cx="8511436" cy="1143000"/>
          </a:xfrm>
        </p:spPr>
        <p:txBody>
          <a:bodyPr/>
          <a:lstStyle/>
          <a:p>
            <a:pPr algn="ctr"/>
            <a:r>
              <a:rPr lang="en-US" dirty="0"/>
              <a:t>VEG-03 Crop Testing</a:t>
            </a:r>
          </a:p>
        </p:txBody>
      </p:sp>
      <p:sp>
        <p:nvSpPr>
          <p:cNvPr id="3" name="Content Placeholder 2"/>
          <p:cNvSpPr>
            <a:spLocks noGrp="1"/>
          </p:cNvSpPr>
          <p:nvPr>
            <p:ph idx="1"/>
          </p:nvPr>
        </p:nvSpPr>
        <p:spPr>
          <a:xfrm>
            <a:off x="469618" y="1564639"/>
            <a:ext cx="5239407" cy="4905109"/>
          </a:xfrm>
        </p:spPr>
        <p:txBody>
          <a:bodyPr>
            <a:normAutofit/>
          </a:bodyPr>
          <a:lstStyle/>
          <a:p>
            <a:r>
              <a:rPr lang="en-US" dirty="0"/>
              <a:t>Red Russian Kale</a:t>
            </a:r>
          </a:p>
          <a:p>
            <a:r>
              <a:rPr lang="en-US" dirty="0">
                <a:solidFill>
                  <a:srgbClr val="00B0F0"/>
                </a:solidFill>
              </a:rPr>
              <a:t>*Dragoon Lettuce</a:t>
            </a:r>
          </a:p>
          <a:p>
            <a:r>
              <a:rPr lang="en-US" dirty="0"/>
              <a:t>Wasabi Mustard </a:t>
            </a:r>
          </a:p>
          <a:p>
            <a:r>
              <a:rPr lang="en-US" dirty="0">
                <a:solidFill>
                  <a:srgbClr val="00B0F0"/>
                </a:solidFill>
              </a:rPr>
              <a:t>*Extra Dwarf Pak Choy</a:t>
            </a:r>
          </a:p>
          <a:p>
            <a:r>
              <a:rPr lang="en-US" dirty="0"/>
              <a:t>Amara Mustard</a:t>
            </a:r>
          </a:p>
          <a:p>
            <a:pPr marL="0" indent="0">
              <a:buNone/>
            </a:pPr>
            <a:endParaRPr lang="en-US" dirty="0">
              <a:solidFill>
                <a:srgbClr val="00B0F0"/>
              </a:solidFill>
            </a:endParaRPr>
          </a:p>
          <a:p>
            <a:endParaRPr lang="en-US" dirty="0">
              <a:solidFill>
                <a:srgbClr val="00B0F0"/>
              </a:solidFill>
            </a:endParaRPr>
          </a:p>
          <a:p>
            <a:endParaRPr lang="en-US" dirty="0">
              <a:solidFill>
                <a:srgbClr val="00B0F0"/>
              </a:solidFill>
            </a:endParaRPr>
          </a:p>
          <a:p>
            <a:endParaRPr lang="en-US" dirty="0"/>
          </a:p>
        </p:txBody>
      </p:sp>
      <p:cxnSp>
        <p:nvCxnSpPr>
          <p:cNvPr id="5" name="Straight Connector 4"/>
          <p:cNvCxnSpPr/>
          <p:nvPr/>
        </p:nvCxnSpPr>
        <p:spPr>
          <a:xfrm>
            <a:off x="1781175" y="966394"/>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439915" y="1488128"/>
            <a:ext cx="2078181" cy="2286000"/>
          </a:xfrm>
          <a:prstGeom prst="rect">
            <a:avLst/>
          </a:prstGeom>
          <a:ln>
            <a:solidFill>
              <a:srgbClr val="00B0F0"/>
            </a:solidFill>
          </a:ln>
        </p:spPr>
      </p:pic>
      <p:pic>
        <p:nvPicPr>
          <p:cNvPr id="38" name="Picture 3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640666" y="1488128"/>
            <a:ext cx="2275702" cy="2286000"/>
          </a:xfrm>
          <a:prstGeom prst="rect">
            <a:avLst/>
          </a:prstGeom>
          <a:ln>
            <a:solidFill>
              <a:srgbClr val="00B0F0"/>
            </a:solidFill>
          </a:ln>
        </p:spPr>
      </p:pic>
      <p:pic>
        <p:nvPicPr>
          <p:cNvPr id="39" name="Picture 38">
            <a:extLst>
              <a:ext uri="{FF2B5EF4-FFF2-40B4-BE49-F238E27FC236}">
                <a16:creationId xmlns:a16="http://schemas.microsoft.com/office/drawing/2014/main" id="{58454C9E-1D31-2D4F-8A16-8943AE6BED6A}"/>
              </a:ext>
              <a:ext uri="{147F2762-F138-4A5C-976F-8EAC2B608ADB}">
                <a16:predDERef xmlns:a16="http://schemas.microsoft.com/office/drawing/2014/main" pred="{DAE44CF0-9B50-4944-91C0-3B94086B118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038937" y="1488128"/>
            <a:ext cx="2400875" cy="2286000"/>
          </a:xfrm>
          <a:prstGeom prst="rect">
            <a:avLst/>
          </a:prstGeom>
          <a:ln>
            <a:solidFill>
              <a:srgbClr val="00B0F0"/>
            </a:solidFill>
          </a:ln>
        </p:spPr>
      </p:pic>
      <p:pic>
        <p:nvPicPr>
          <p:cNvPr id="40" name="Picture 39"/>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849008" y="3844197"/>
            <a:ext cx="2254687" cy="2286000"/>
          </a:xfrm>
          <a:prstGeom prst="rect">
            <a:avLst/>
          </a:prstGeom>
          <a:ln>
            <a:solidFill>
              <a:srgbClr val="00B0F0"/>
            </a:solidFill>
          </a:ln>
        </p:spPr>
      </p:pic>
      <p:pic>
        <p:nvPicPr>
          <p:cNvPr id="6" name="Picture 5" descr="A picture containing purple, arranged&#10;&#10;Description automatically generated">
            <a:extLst>
              <a:ext uri="{FF2B5EF4-FFF2-40B4-BE49-F238E27FC236}">
                <a16:creationId xmlns:a16="http://schemas.microsoft.com/office/drawing/2014/main" id="{3CE8E174-62E2-4AEF-A20E-0A7BAD43910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8316" t="50855" r="34775" b="8596"/>
          <a:stretch/>
        </p:blipFill>
        <p:spPr>
          <a:xfrm>
            <a:off x="5440236" y="3844197"/>
            <a:ext cx="2275702" cy="2286000"/>
          </a:xfrm>
          <a:prstGeom prst="rect">
            <a:avLst/>
          </a:prstGeom>
          <a:ln>
            <a:solidFill>
              <a:srgbClr val="00B0F0"/>
            </a:solidFill>
          </a:ln>
        </p:spPr>
      </p:pic>
      <p:sp>
        <p:nvSpPr>
          <p:cNvPr id="10" name="TextBox 9">
            <a:extLst>
              <a:ext uri="{FF2B5EF4-FFF2-40B4-BE49-F238E27FC236}">
                <a16:creationId xmlns:a16="http://schemas.microsoft.com/office/drawing/2014/main" id="{325B39EB-7C48-48D7-896F-54A79F657746}"/>
              </a:ext>
            </a:extLst>
          </p:cNvPr>
          <p:cNvSpPr txBox="1"/>
          <p:nvPr/>
        </p:nvSpPr>
        <p:spPr>
          <a:xfrm>
            <a:off x="306330" y="4987197"/>
            <a:ext cx="6961356" cy="523220"/>
          </a:xfrm>
          <a:prstGeom prst="rect">
            <a:avLst/>
          </a:prstGeom>
          <a:noFill/>
        </p:spPr>
        <p:txBody>
          <a:bodyPr wrap="square" rtlCol="0">
            <a:spAutoFit/>
          </a:bodyPr>
          <a:lstStyle/>
          <a:p>
            <a:r>
              <a:rPr lang="en-US" sz="2800" dirty="0">
                <a:solidFill>
                  <a:srgbClr val="00B0F0"/>
                </a:solidFill>
              </a:rPr>
              <a:t>*= Student Selected Crops!</a:t>
            </a:r>
            <a:r>
              <a:rPr lang="en-US" sz="2800" dirty="0"/>
              <a:t> </a:t>
            </a:r>
          </a:p>
        </p:txBody>
      </p:sp>
    </p:spTree>
    <p:extLst>
      <p:ext uri="{BB962C8B-B14F-4D97-AF65-F5344CB8AC3E}">
        <p14:creationId xmlns:p14="http://schemas.microsoft.com/office/powerpoint/2010/main" val="385832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39"/>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8734" y="-106214"/>
            <a:ext cx="8734532" cy="1325563"/>
          </a:xfrm>
        </p:spPr>
        <p:txBody>
          <a:bodyPr/>
          <a:lstStyle/>
          <a:p>
            <a:pPr algn="ctr"/>
            <a:r>
              <a:rPr lang="en-US" dirty="0"/>
              <a:t>VEG-04</a:t>
            </a:r>
          </a:p>
        </p:txBody>
      </p:sp>
      <p:cxnSp>
        <p:nvCxnSpPr>
          <p:cNvPr id="4" name="Straight Connector 3"/>
          <p:cNvCxnSpPr/>
          <p:nvPr/>
        </p:nvCxnSpPr>
        <p:spPr>
          <a:xfrm>
            <a:off x="1866900" y="98681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80145" y="1509322"/>
            <a:ext cx="3810744" cy="3416320"/>
          </a:xfrm>
          <a:prstGeom prst="rect">
            <a:avLst/>
          </a:prstGeom>
          <a:noFill/>
        </p:spPr>
        <p:txBody>
          <a:bodyPr wrap="square" rtlCol="0">
            <a:spAutoFit/>
          </a:bodyPr>
          <a:lstStyle/>
          <a:p>
            <a:r>
              <a:rPr lang="en-US" sz="2400" dirty="0"/>
              <a:t>Research to study the impacts of Red: Blue: Green light ratios on Mizuna crop growth, nutrient composition, organoleptic appeal and microbial food safety with additional assessments of crew behavioral health.</a:t>
            </a:r>
          </a:p>
        </p:txBody>
      </p:sp>
      <p:sp>
        <p:nvSpPr>
          <p:cNvPr id="8" name="TextBox 7"/>
          <p:cNvSpPr txBox="1"/>
          <p:nvPr/>
        </p:nvSpPr>
        <p:spPr>
          <a:xfrm>
            <a:off x="251082" y="5451920"/>
            <a:ext cx="3231636" cy="1015663"/>
          </a:xfrm>
          <a:prstGeom prst="rect">
            <a:avLst/>
          </a:prstGeom>
          <a:noFill/>
        </p:spPr>
        <p:txBody>
          <a:bodyPr wrap="square" rtlCol="0">
            <a:spAutoFit/>
          </a:bodyPr>
          <a:lstStyle/>
          <a:p>
            <a:r>
              <a:rPr lang="en-US" sz="2000" dirty="0"/>
              <a:t>Collaboration between KSC, JSC, Purdue University and Sierra Space</a:t>
            </a:r>
          </a:p>
        </p:txBody>
      </p:sp>
      <p:pic>
        <p:nvPicPr>
          <p:cNvPr id="5" name="Picture 4">
            <a:extLst>
              <a:ext uri="{FF2B5EF4-FFF2-40B4-BE49-F238E27FC236}">
                <a16:creationId xmlns:a16="http://schemas.microsoft.com/office/drawing/2014/main" id="{CB8C8BF4-B0E8-46E3-A28E-C061D52683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8928" y="834415"/>
            <a:ext cx="3539744" cy="5943600"/>
          </a:xfrm>
          <a:prstGeom prst="rect">
            <a:avLst/>
          </a:prstGeom>
          <a:ln>
            <a:solidFill>
              <a:srgbClr val="00B0F0"/>
            </a:solidFill>
          </a:ln>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0633" y="1348663"/>
            <a:ext cx="7680960" cy="5120640"/>
          </a:xfrm>
          <a:prstGeom prst="rect">
            <a:avLst/>
          </a:prstGeom>
          <a:ln>
            <a:solidFill>
              <a:srgbClr val="00B0F0"/>
            </a:solidFill>
          </a:ln>
        </p:spPr>
      </p:pic>
    </p:spTree>
    <p:extLst>
      <p:ext uri="{BB962C8B-B14F-4D97-AF65-F5344CB8AC3E}">
        <p14:creationId xmlns:p14="http://schemas.microsoft.com/office/powerpoint/2010/main" val="3050902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9900" y="89438"/>
            <a:ext cx="6172200" cy="857250"/>
          </a:xfrm>
        </p:spPr>
        <p:txBody>
          <a:bodyPr/>
          <a:lstStyle/>
          <a:p>
            <a:r>
              <a:rPr lang="en-US" dirty="0"/>
              <a:t>VEG-04 Crew Engagement</a:t>
            </a:r>
          </a:p>
        </p:txBody>
      </p:sp>
      <p:cxnSp>
        <p:nvCxnSpPr>
          <p:cNvPr id="6" name="Straight Connector 5"/>
          <p:cNvCxnSpPr/>
          <p:nvPr/>
        </p:nvCxnSpPr>
        <p:spPr>
          <a:xfrm>
            <a:off x="2924175" y="866264"/>
            <a:ext cx="634365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490270" y="1453507"/>
            <a:ext cx="5383660" cy="3550610"/>
          </a:xfrm>
          <a:prstGeom prst="rect">
            <a:avLst/>
          </a:prstGeom>
          <a:ln>
            <a:solidFill>
              <a:schemeClr val="accent1"/>
            </a:solidFill>
          </a:ln>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59820" y="1091724"/>
            <a:ext cx="5536180" cy="3732417"/>
          </a:xfrm>
          <a:prstGeom prst="rect">
            <a:avLst/>
          </a:prstGeom>
          <a:ln>
            <a:solidFill>
              <a:schemeClr val="accent1"/>
            </a:solidFill>
          </a:ln>
        </p:spPr>
      </p:pic>
      <p:pic>
        <p:nvPicPr>
          <p:cNvPr id="7" name="Picture 6">
            <a:extLst>
              <a:ext uri="{FF2B5EF4-FFF2-40B4-BE49-F238E27FC236}">
                <a16:creationId xmlns:a16="http://schemas.microsoft.com/office/drawing/2014/main" id="{E8C508B0-0CFE-4E52-AF21-328FB6CBA91F}"/>
              </a:ext>
            </a:extLst>
          </p:cNvPr>
          <p:cNvPicPr>
            <a:picLocks noChangeAspect="1"/>
          </p:cNvPicPr>
          <p:nvPr/>
        </p:nvPicPr>
        <p:blipFill rotWithShape="1">
          <a:blip r:embed="rId5" cstate="print">
            <a:lum bright="4000"/>
            <a:extLst>
              <a:ext uri="{BEBA8EAE-BF5A-486C-A8C5-ECC9F3942E4B}">
                <a14:imgProps xmlns:a14="http://schemas.microsoft.com/office/drawing/2010/main">
                  <a14:imgLayer r:embed="rId6">
                    <a14:imgEffect>
                      <a14:brightnessContrast bright="3000"/>
                    </a14:imgEffect>
                  </a14:imgLayer>
                </a14:imgProps>
              </a:ext>
              <a:ext uri="{28A0092B-C50C-407E-A947-70E740481C1C}">
                <a14:useLocalDpi xmlns:a14="http://schemas.microsoft.com/office/drawing/2010/main"/>
              </a:ext>
            </a:extLst>
          </a:blip>
          <a:srcRect/>
          <a:stretch/>
        </p:blipFill>
        <p:spPr>
          <a:xfrm>
            <a:off x="4761542" y="4069716"/>
            <a:ext cx="2682506" cy="2651760"/>
          </a:xfrm>
          <a:prstGeom prst="rect">
            <a:avLst/>
          </a:prstGeom>
          <a:ln>
            <a:solidFill>
              <a:schemeClr val="accent1"/>
            </a:solidFill>
          </a:ln>
        </p:spPr>
      </p:pic>
    </p:spTree>
    <p:extLst>
      <p:ext uri="{BB962C8B-B14F-4D97-AF65-F5344CB8AC3E}">
        <p14:creationId xmlns:p14="http://schemas.microsoft.com/office/powerpoint/2010/main" val="37326246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87834" y="925608"/>
            <a:ext cx="6354267" cy="3738748"/>
          </a:xfrm>
          <a:prstGeom prst="rect">
            <a:avLst/>
          </a:prstGeom>
          <a:ln>
            <a:solidFill>
              <a:schemeClr val="accent1"/>
            </a:solidFill>
          </a:ln>
        </p:spPr>
      </p:pic>
      <p:sp>
        <p:nvSpPr>
          <p:cNvPr id="2" name="TextBox 1">
            <a:extLst>
              <a:ext uri="{FF2B5EF4-FFF2-40B4-BE49-F238E27FC236}">
                <a16:creationId xmlns:a16="http://schemas.microsoft.com/office/drawing/2014/main" id="{1FE244B3-04CA-4124-8C6A-F9FA2CA13225}"/>
              </a:ext>
            </a:extLst>
          </p:cNvPr>
          <p:cNvSpPr txBox="1"/>
          <p:nvPr/>
        </p:nvSpPr>
        <p:spPr>
          <a:xfrm>
            <a:off x="1450017" y="205486"/>
            <a:ext cx="9473106" cy="646331"/>
          </a:xfrm>
          <a:prstGeom prst="rect">
            <a:avLst/>
          </a:prstGeom>
          <a:noFill/>
        </p:spPr>
        <p:txBody>
          <a:bodyPr wrap="none" rtlCol="0">
            <a:spAutoFit/>
          </a:bodyPr>
          <a:lstStyle/>
          <a:p>
            <a:r>
              <a:rPr lang="en-US" sz="3600" dirty="0">
                <a:latin typeface="+mj-lt"/>
              </a:rPr>
              <a:t>Plant Aromas Also Enhance Astronaut Experiences</a:t>
            </a:r>
          </a:p>
        </p:txBody>
      </p:sp>
      <p:cxnSp>
        <p:nvCxnSpPr>
          <p:cNvPr id="4" name="Straight Connector 3">
            <a:extLst>
              <a:ext uri="{FF2B5EF4-FFF2-40B4-BE49-F238E27FC236}">
                <a16:creationId xmlns:a16="http://schemas.microsoft.com/office/drawing/2014/main" id="{F8E73F8F-1339-4A83-BA95-B630AAA83999}"/>
              </a:ext>
            </a:extLst>
          </p:cNvPr>
          <p:cNvCxnSpPr/>
          <p:nvPr/>
        </p:nvCxnSpPr>
        <p:spPr>
          <a:xfrm>
            <a:off x="1866900" y="73953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5695AC14-9F53-4209-A44A-F44A1979E551}"/>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198732" y="2632363"/>
            <a:ext cx="6814107" cy="3749040"/>
          </a:xfrm>
          <a:prstGeom prst="rect">
            <a:avLst/>
          </a:prstGeom>
          <a:ln>
            <a:solidFill>
              <a:schemeClr val="accent1"/>
            </a:solidFill>
          </a:ln>
        </p:spPr>
      </p:pic>
    </p:spTree>
    <p:extLst>
      <p:ext uri="{BB962C8B-B14F-4D97-AF65-F5344CB8AC3E}">
        <p14:creationId xmlns:p14="http://schemas.microsoft.com/office/powerpoint/2010/main" val="29386621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Recent ISS Crop Research</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23B5C36-3F63-4A9F-82D1-BA5D390FC15D}"/>
              </a:ext>
            </a:extLst>
          </p:cNvPr>
          <p:cNvSpPr txBox="1"/>
          <p:nvPr/>
        </p:nvSpPr>
        <p:spPr>
          <a:xfrm>
            <a:off x="1422400" y="6155679"/>
            <a:ext cx="9347200" cy="523220"/>
          </a:xfrm>
          <a:prstGeom prst="rect">
            <a:avLst/>
          </a:prstGeom>
          <a:noFill/>
        </p:spPr>
        <p:txBody>
          <a:bodyPr wrap="square" rtlCol="0">
            <a:spAutoFit/>
          </a:bodyPr>
          <a:lstStyle/>
          <a:p>
            <a:pPr algn="ctr"/>
            <a:r>
              <a:rPr lang="en-US" sz="2800" dirty="0"/>
              <a:t>Successful transplanting of ‘Extra Dwarf’ Pak Choi in VEG-03 I</a:t>
            </a:r>
          </a:p>
        </p:txBody>
      </p:sp>
      <p:pic>
        <p:nvPicPr>
          <p:cNvPr id="10" name="Picture 9" descr="A picture containing indoor&#10;&#10;Description automatically generated">
            <a:extLst>
              <a:ext uri="{FF2B5EF4-FFF2-40B4-BE49-F238E27FC236}">
                <a16:creationId xmlns:a16="http://schemas.microsoft.com/office/drawing/2014/main" id="{F333E62F-522C-46CF-9C44-ACE2BF4287B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79493" y="1382151"/>
            <a:ext cx="5760720" cy="3840480"/>
          </a:xfrm>
          <a:prstGeom prst="rect">
            <a:avLst/>
          </a:prstGeom>
          <a:ln>
            <a:solidFill>
              <a:srgbClr val="57D3FF"/>
            </a:solidFill>
          </a:ln>
        </p:spPr>
      </p:pic>
      <p:pic>
        <p:nvPicPr>
          <p:cNvPr id="12" name="Picture 11" descr="A picture containing vegetable, fresh, cluttered&#10;&#10;Description automatically generated">
            <a:extLst>
              <a:ext uri="{FF2B5EF4-FFF2-40B4-BE49-F238E27FC236}">
                <a16:creationId xmlns:a16="http://schemas.microsoft.com/office/drawing/2014/main" id="{1F8BB898-948E-45E1-B9F7-5636BBA96D19}"/>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6119706" y="1382151"/>
            <a:ext cx="5892801" cy="3840480"/>
          </a:xfrm>
          <a:prstGeom prst="rect">
            <a:avLst/>
          </a:prstGeom>
          <a:ln>
            <a:solidFill>
              <a:srgbClr val="57D3FF"/>
            </a:solidFill>
          </a:ln>
        </p:spPr>
      </p:pic>
      <p:sp>
        <p:nvSpPr>
          <p:cNvPr id="13" name="TextBox 12">
            <a:extLst>
              <a:ext uri="{FF2B5EF4-FFF2-40B4-BE49-F238E27FC236}">
                <a16:creationId xmlns:a16="http://schemas.microsoft.com/office/drawing/2014/main" id="{083ED6D6-EFC1-4B53-BB67-4591C03347FE}"/>
              </a:ext>
            </a:extLst>
          </p:cNvPr>
          <p:cNvSpPr txBox="1"/>
          <p:nvPr/>
        </p:nvSpPr>
        <p:spPr>
          <a:xfrm>
            <a:off x="1249037" y="5302906"/>
            <a:ext cx="3621632" cy="369332"/>
          </a:xfrm>
          <a:prstGeom prst="rect">
            <a:avLst/>
          </a:prstGeom>
          <a:noFill/>
        </p:spPr>
        <p:txBody>
          <a:bodyPr wrap="none" rtlCol="0">
            <a:spAutoFit/>
          </a:bodyPr>
          <a:lstStyle/>
          <a:p>
            <a:r>
              <a:rPr lang="en-US" dirty="0"/>
              <a:t>Transplanting 10 Days after initiation</a:t>
            </a:r>
          </a:p>
        </p:txBody>
      </p:sp>
      <p:sp>
        <p:nvSpPr>
          <p:cNvPr id="14" name="TextBox 13">
            <a:extLst>
              <a:ext uri="{FF2B5EF4-FFF2-40B4-BE49-F238E27FC236}">
                <a16:creationId xmlns:a16="http://schemas.microsoft.com/office/drawing/2014/main" id="{14FB1048-0401-487A-A0C3-45D1AD5220BF}"/>
              </a:ext>
            </a:extLst>
          </p:cNvPr>
          <p:cNvSpPr txBox="1"/>
          <p:nvPr/>
        </p:nvSpPr>
        <p:spPr>
          <a:xfrm>
            <a:off x="7321333" y="5302906"/>
            <a:ext cx="917239" cy="369332"/>
          </a:xfrm>
          <a:prstGeom prst="rect">
            <a:avLst/>
          </a:prstGeom>
          <a:noFill/>
        </p:spPr>
        <p:txBody>
          <a:bodyPr wrap="none" rtlCol="0">
            <a:spAutoFit/>
          </a:bodyPr>
          <a:lstStyle/>
          <a:p>
            <a:r>
              <a:rPr lang="en-US" dirty="0"/>
              <a:t>Original</a:t>
            </a:r>
          </a:p>
        </p:txBody>
      </p:sp>
      <p:sp>
        <p:nvSpPr>
          <p:cNvPr id="15" name="TextBox 14">
            <a:extLst>
              <a:ext uri="{FF2B5EF4-FFF2-40B4-BE49-F238E27FC236}">
                <a16:creationId xmlns:a16="http://schemas.microsoft.com/office/drawing/2014/main" id="{A93E4B3D-EC69-4F63-B37C-93F8EEA6FCEE}"/>
              </a:ext>
            </a:extLst>
          </p:cNvPr>
          <p:cNvSpPr txBox="1"/>
          <p:nvPr/>
        </p:nvSpPr>
        <p:spPr>
          <a:xfrm>
            <a:off x="9744011" y="5338539"/>
            <a:ext cx="1162178" cy="369332"/>
          </a:xfrm>
          <a:prstGeom prst="rect">
            <a:avLst/>
          </a:prstGeom>
          <a:noFill/>
        </p:spPr>
        <p:txBody>
          <a:bodyPr wrap="none" rtlCol="0">
            <a:spAutoFit/>
          </a:bodyPr>
          <a:lstStyle/>
          <a:p>
            <a:r>
              <a:rPr lang="en-US" dirty="0"/>
              <a:t>Transplant</a:t>
            </a:r>
          </a:p>
        </p:txBody>
      </p:sp>
      <p:sp>
        <p:nvSpPr>
          <p:cNvPr id="16" name="TextBox 15">
            <a:extLst>
              <a:ext uri="{FF2B5EF4-FFF2-40B4-BE49-F238E27FC236}">
                <a16:creationId xmlns:a16="http://schemas.microsoft.com/office/drawing/2014/main" id="{89A0D555-FED1-454A-8C7C-DA4CAAA2CA55}"/>
              </a:ext>
            </a:extLst>
          </p:cNvPr>
          <p:cNvSpPr txBox="1"/>
          <p:nvPr/>
        </p:nvSpPr>
        <p:spPr>
          <a:xfrm>
            <a:off x="8115365" y="5635294"/>
            <a:ext cx="1901483" cy="369332"/>
          </a:xfrm>
          <a:prstGeom prst="rect">
            <a:avLst/>
          </a:prstGeom>
          <a:noFill/>
        </p:spPr>
        <p:txBody>
          <a:bodyPr wrap="none" rtlCol="0">
            <a:spAutoFit/>
          </a:bodyPr>
          <a:lstStyle/>
          <a:p>
            <a:r>
              <a:rPr lang="en-US" dirty="0"/>
              <a:t>Harvest at 29 days</a:t>
            </a:r>
          </a:p>
        </p:txBody>
      </p:sp>
      <p:cxnSp>
        <p:nvCxnSpPr>
          <p:cNvPr id="4" name="Straight Arrow Connector 3">
            <a:extLst>
              <a:ext uri="{FF2B5EF4-FFF2-40B4-BE49-F238E27FC236}">
                <a16:creationId xmlns:a16="http://schemas.microsoft.com/office/drawing/2014/main" id="{5E0E0003-B451-419D-B872-0198834EF9E0}"/>
              </a:ext>
            </a:extLst>
          </p:cNvPr>
          <p:cNvCxnSpPr>
            <a:cxnSpLocks/>
            <a:stCxn id="14" idx="0"/>
          </p:cNvCxnSpPr>
          <p:nvPr/>
        </p:nvCxnSpPr>
        <p:spPr>
          <a:xfrm flipV="1">
            <a:off x="7779953" y="4133088"/>
            <a:ext cx="0" cy="1169818"/>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E9BBBC7-1AE6-459E-806A-6127A06D8FC3}"/>
              </a:ext>
            </a:extLst>
          </p:cNvPr>
          <p:cNvCxnSpPr>
            <a:cxnSpLocks/>
          </p:cNvCxnSpPr>
          <p:nvPr/>
        </p:nvCxnSpPr>
        <p:spPr>
          <a:xfrm flipH="1" flipV="1">
            <a:off x="10311448" y="4250530"/>
            <a:ext cx="1" cy="1123154"/>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80057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Recent ISS Crop Research</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Content Placeholder 6">
            <a:extLst>
              <a:ext uri="{FF2B5EF4-FFF2-40B4-BE49-F238E27FC236}">
                <a16:creationId xmlns:a16="http://schemas.microsoft.com/office/drawing/2014/main" id="{7EC893E7-EE71-4FAF-A2F1-C288982C0DB5}"/>
              </a:ext>
            </a:extLst>
          </p:cNvPr>
          <p:cNvPicPr>
            <a:picLocks noGrp="1" noChangeAspect="1"/>
          </p:cNvPicPr>
          <p:nvPr>
            <p:ph sz="half" idx="2"/>
          </p:nvPr>
        </p:nvPicPr>
        <p:blipFill rotWithShape="1">
          <a:blip r:embed="rId2" cstate="hqprint">
            <a:extLst>
              <a:ext uri="{28A0092B-C50C-407E-A947-70E740481C1C}">
                <a14:useLocalDpi xmlns:a14="http://schemas.microsoft.com/office/drawing/2010/main"/>
              </a:ext>
            </a:extLst>
          </a:blip>
          <a:srcRect/>
          <a:stretch/>
        </p:blipFill>
        <p:spPr>
          <a:xfrm>
            <a:off x="6513085" y="2059298"/>
            <a:ext cx="5181600" cy="1830935"/>
          </a:xfrm>
          <a:prstGeom prst="rect">
            <a:avLst/>
          </a:prstGeom>
          <a:ln>
            <a:solidFill>
              <a:srgbClr val="57D3FF"/>
            </a:solidFill>
          </a:ln>
        </p:spPr>
      </p:pic>
      <p:sp>
        <p:nvSpPr>
          <p:cNvPr id="8" name="TextBox 7">
            <a:extLst>
              <a:ext uri="{FF2B5EF4-FFF2-40B4-BE49-F238E27FC236}">
                <a16:creationId xmlns:a16="http://schemas.microsoft.com/office/drawing/2014/main" id="{523B5C36-3F63-4A9F-82D1-BA5D390FC15D}"/>
              </a:ext>
            </a:extLst>
          </p:cNvPr>
          <p:cNvSpPr txBox="1"/>
          <p:nvPr/>
        </p:nvSpPr>
        <p:spPr>
          <a:xfrm>
            <a:off x="6753653" y="4027377"/>
            <a:ext cx="4699438" cy="954107"/>
          </a:xfrm>
          <a:prstGeom prst="rect">
            <a:avLst/>
          </a:prstGeom>
          <a:noFill/>
        </p:spPr>
        <p:txBody>
          <a:bodyPr wrap="square" rtlCol="0">
            <a:spAutoFit/>
          </a:bodyPr>
          <a:lstStyle/>
          <a:p>
            <a:r>
              <a:rPr lang="en-US" sz="2800" dirty="0"/>
              <a:t>Seed Film technology tested successfully in VEG-03 J</a:t>
            </a:r>
          </a:p>
        </p:txBody>
      </p:sp>
      <p:pic>
        <p:nvPicPr>
          <p:cNvPr id="3" name="Picture 2">
            <a:extLst>
              <a:ext uri="{FF2B5EF4-FFF2-40B4-BE49-F238E27FC236}">
                <a16:creationId xmlns:a16="http://schemas.microsoft.com/office/drawing/2014/main" id="{A86FFAEA-83C7-4CA1-A2AC-664E40E23E74}"/>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738909" y="1127235"/>
            <a:ext cx="5222668" cy="5577840"/>
          </a:xfrm>
          <a:prstGeom prst="rect">
            <a:avLst/>
          </a:prstGeom>
          <a:ln>
            <a:solidFill>
              <a:srgbClr val="57D3FF"/>
            </a:solidFill>
          </a:ln>
        </p:spPr>
      </p:pic>
    </p:spTree>
    <p:extLst>
      <p:ext uri="{BB962C8B-B14F-4D97-AF65-F5344CB8AC3E}">
        <p14:creationId xmlns:p14="http://schemas.microsoft.com/office/powerpoint/2010/main" val="533495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7780"/>
            <a:ext cx="10515600" cy="1325563"/>
          </a:xfrm>
        </p:spPr>
        <p:txBody>
          <a:bodyPr/>
          <a:lstStyle/>
          <a:p>
            <a:pPr algn="ctr"/>
            <a:r>
              <a:rPr lang="en-US" dirty="0"/>
              <a:t>APH Crop Research</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8681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435391A-5E33-4E77-B8E9-8AA776E6C4D3}"/>
              </a:ext>
            </a:extLst>
          </p:cNvPr>
          <p:cNvSpPr txBox="1"/>
          <p:nvPr/>
        </p:nvSpPr>
        <p:spPr>
          <a:xfrm>
            <a:off x="2568198" y="5779512"/>
            <a:ext cx="7055604" cy="830997"/>
          </a:xfrm>
          <a:prstGeom prst="rect">
            <a:avLst/>
          </a:prstGeom>
          <a:noFill/>
        </p:spPr>
        <p:txBody>
          <a:bodyPr wrap="square" rtlCol="0">
            <a:spAutoFit/>
          </a:bodyPr>
          <a:lstStyle/>
          <a:p>
            <a:pPr algn="ctr"/>
            <a:r>
              <a:rPr lang="en-US" sz="2400" dirty="0"/>
              <a:t>PH-02 Radish Experiment</a:t>
            </a:r>
          </a:p>
          <a:p>
            <a:pPr algn="ctr"/>
            <a:r>
              <a:rPr lang="en-US" sz="2400" dirty="0"/>
              <a:t>PI Karl Hasenstein – University of Louisiana, Lafayette</a:t>
            </a:r>
          </a:p>
        </p:txBody>
      </p:sp>
      <p:pic>
        <p:nvPicPr>
          <p:cNvPr id="4" name="Picture 3">
            <a:extLst>
              <a:ext uri="{FF2B5EF4-FFF2-40B4-BE49-F238E27FC236}">
                <a16:creationId xmlns:a16="http://schemas.microsoft.com/office/drawing/2014/main" id="{7546CD78-6DB7-4BE0-BCC4-BF607FE279CE}"/>
              </a:ext>
            </a:extLst>
          </p:cNvPr>
          <p:cNvPicPr>
            <a:picLocks noChangeAspect="1"/>
          </p:cNvPicPr>
          <p:nvPr/>
        </p:nvPicPr>
        <p:blipFill>
          <a:blip r:embed="rId2"/>
          <a:stretch>
            <a:fillRect/>
          </a:stretch>
        </p:blipFill>
        <p:spPr>
          <a:xfrm>
            <a:off x="220186" y="1860352"/>
            <a:ext cx="5770722" cy="3847148"/>
          </a:xfrm>
          <a:prstGeom prst="rect">
            <a:avLst/>
          </a:prstGeom>
          <a:ln>
            <a:solidFill>
              <a:srgbClr val="57D3FF"/>
            </a:solidFill>
          </a:ln>
        </p:spPr>
      </p:pic>
      <p:pic>
        <p:nvPicPr>
          <p:cNvPr id="12" name="Picture 11" descr="A picture containing indoor, engine&#10;&#10;Description automatically generated">
            <a:extLst>
              <a:ext uri="{FF2B5EF4-FFF2-40B4-BE49-F238E27FC236}">
                <a16:creationId xmlns:a16="http://schemas.microsoft.com/office/drawing/2014/main" id="{348DCA71-045C-456D-B2CC-BBBDCBB6197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11094" y="1867020"/>
            <a:ext cx="5760720" cy="3840480"/>
          </a:xfrm>
          <a:prstGeom prst="rect">
            <a:avLst/>
          </a:prstGeom>
          <a:ln>
            <a:solidFill>
              <a:srgbClr val="57D3FF"/>
            </a:solidFill>
          </a:ln>
        </p:spPr>
      </p:pic>
    </p:spTree>
    <p:extLst>
      <p:ext uri="{BB962C8B-B14F-4D97-AF65-F5344CB8AC3E}">
        <p14:creationId xmlns:p14="http://schemas.microsoft.com/office/powerpoint/2010/main" val="37175473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Space Chile!</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23B5C36-3F63-4A9F-82D1-BA5D390FC15D}"/>
              </a:ext>
            </a:extLst>
          </p:cNvPr>
          <p:cNvSpPr txBox="1"/>
          <p:nvPr/>
        </p:nvSpPr>
        <p:spPr>
          <a:xfrm>
            <a:off x="8485677" y="2199540"/>
            <a:ext cx="3389190" cy="3416320"/>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2800" dirty="0"/>
              <a:t>Española  Improved Hatch Chile Peppers in APH</a:t>
            </a:r>
          </a:p>
          <a:p>
            <a:pPr marL="457200" indent="-457200">
              <a:spcAft>
                <a:spcPts val="1200"/>
              </a:spcAft>
              <a:buFont typeface="Arial" panose="020B0604020202020204" pitchFamily="34" charset="0"/>
              <a:buChar char="•"/>
            </a:pPr>
            <a:r>
              <a:rPr lang="en-US" sz="2800" dirty="0"/>
              <a:t>PH-04 mission July – Nov. 2021</a:t>
            </a:r>
          </a:p>
          <a:p>
            <a:pPr marL="457200" indent="-457200">
              <a:spcAft>
                <a:spcPts val="1200"/>
              </a:spcAft>
              <a:buFont typeface="Arial" panose="020B0604020202020204" pitchFamily="34" charset="0"/>
              <a:buChar char="•"/>
            </a:pPr>
            <a:r>
              <a:rPr lang="en-US" sz="2800" dirty="0"/>
              <a:t>Red or Green?</a:t>
            </a:r>
          </a:p>
        </p:txBody>
      </p:sp>
      <p:pic>
        <p:nvPicPr>
          <p:cNvPr id="10" name="Picture 9" descr="A picture containing plant, flower, vegetable&#10;&#10;Description automatically generated">
            <a:extLst>
              <a:ext uri="{FF2B5EF4-FFF2-40B4-BE49-F238E27FC236}">
                <a16:creationId xmlns:a16="http://schemas.microsoft.com/office/drawing/2014/main" id="{8687D4C2-B991-43FD-B8E8-F06D230F30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0" y="1114806"/>
            <a:ext cx="8092440" cy="5394960"/>
          </a:xfrm>
          <a:prstGeom prst="rect">
            <a:avLst/>
          </a:prstGeom>
        </p:spPr>
      </p:pic>
      <p:pic>
        <p:nvPicPr>
          <p:cNvPr id="3" name="Picture 2">
            <a:extLst>
              <a:ext uri="{FF2B5EF4-FFF2-40B4-BE49-F238E27FC236}">
                <a16:creationId xmlns:a16="http://schemas.microsoft.com/office/drawing/2014/main" id="{30C54A05-9E3E-4D88-B85B-5547600E394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2318" r="-11469"/>
          <a:stretch/>
        </p:blipFill>
        <p:spPr>
          <a:xfrm>
            <a:off x="190500" y="450272"/>
            <a:ext cx="9020466" cy="6059494"/>
          </a:xfrm>
          <a:prstGeom prst="rect">
            <a:avLst/>
          </a:prstGeom>
        </p:spPr>
      </p:pic>
      <p:pic>
        <p:nvPicPr>
          <p:cNvPr id="5" name="Picture 4">
            <a:extLst>
              <a:ext uri="{FF2B5EF4-FFF2-40B4-BE49-F238E27FC236}">
                <a16:creationId xmlns:a16="http://schemas.microsoft.com/office/drawing/2014/main" id="{CF8C3DEF-F531-4F6B-B0D5-AE4C16A496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3237" y="1056751"/>
            <a:ext cx="7686966" cy="5765225"/>
          </a:xfrm>
          <a:prstGeom prst="rect">
            <a:avLst/>
          </a:prstGeom>
        </p:spPr>
      </p:pic>
      <p:pic>
        <p:nvPicPr>
          <p:cNvPr id="9" name="Picture 8">
            <a:extLst>
              <a:ext uri="{FF2B5EF4-FFF2-40B4-BE49-F238E27FC236}">
                <a16:creationId xmlns:a16="http://schemas.microsoft.com/office/drawing/2014/main" id="{EFA980B7-C3FD-4F7F-A10C-18BCC051546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0500" y="1080830"/>
            <a:ext cx="8458200" cy="5638800"/>
          </a:xfrm>
          <a:prstGeom prst="rect">
            <a:avLst/>
          </a:prstGeom>
        </p:spPr>
      </p:pic>
    </p:spTree>
    <p:extLst>
      <p:ext uri="{BB962C8B-B14F-4D97-AF65-F5344CB8AC3E}">
        <p14:creationId xmlns:p14="http://schemas.microsoft.com/office/powerpoint/2010/main" val="1585434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5"/>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Space Chile!</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F8560CF0-6F1D-4D3E-9224-F8AFBACAE8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152" y="1086597"/>
            <a:ext cx="10083697" cy="5669280"/>
          </a:xfrm>
          <a:prstGeom prst="rect">
            <a:avLst/>
          </a:prstGeom>
        </p:spPr>
      </p:pic>
    </p:spTree>
    <p:extLst>
      <p:ext uri="{BB962C8B-B14F-4D97-AF65-F5344CB8AC3E}">
        <p14:creationId xmlns:p14="http://schemas.microsoft.com/office/powerpoint/2010/main" val="36752032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Now on ISS – dwarf </a:t>
            </a:r>
            <a:r>
              <a:rPr lang="en-US"/>
              <a:t>tomato - </a:t>
            </a:r>
            <a:r>
              <a:rPr lang="en-US" dirty="0"/>
              <a:t>VEG-05!</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30696"/>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5437DF21-AAFA-42E4-B5DE-FF16F9C4132C}"/>
              </a:ext>
            </a:extLst>
          </p:cNvPr>
          <p:cNvPicPr>
            <a:picLocks noChangeAspect="1"/>
          </p:cNvPicPr>
          <p:nvPr/>
        </p:nvPicPr>
        <p:blipFill rotWithShape="1">
          <a:blip r:embed="rId3"/>
          <a:srcRect b="8032"/>
          <a:stretch/>
        </p:blipFill>
        <p:spPr>
          <a:xfrm>
            <a:off x="1229627" y="1305635"/>
            <a:ext cx="4325061" cy="5303520"/>
          </a:xfrm>
          <a:prstGeom prst="rect">
            <a:avLst/>
          </a:prstGeom>
        </p:spPr>
      </p:pic>
      <p:pic>
        <p:nvPicPr>
          <p:cNvPr id="12" name="Picture 11">
            <a:extLst>
              <a:ext uri="{FF2B5EF4-FFF2-40B4-BE49-F238E27FC236}">
                <a16:creationId xmlns:a16="http://schemas.microsoft.com/office/drawing/2014/main" id="{DAD15EBB-6BA9-4E4A-9A8D-8312E2439E67}"/>
              </a:ext>
            </a:extLst>
          </p:cNvPr>
          <p:cNvPicPr>
            <a:picLocks noChangeAspect="1"/>
          </p:cNvPicPr>
          <p:nvPr/>
        </p:nvPicPr>
        <p:blipFill rotWithShape="1">
          <a:blip r:embed="rId4"/>
          <a:srcRect t="4761"/>
          <a:stretch/>
        </p:blipFill>
        <p:spPr>
          <a:xfrm>
            <a:off x="6784315" y="1305635"/>
            <a:ext cx="4178058" cy="5303520"/>
          </a:xfrm>
          <a:prstGeom prst="rect">
            <a:avLst/>
          </a:prstGeom>
        </p:spPr>
      </p:pic>
    </p:spTree>
    <p:extLst>
      <p:ext uri="{BB962C8B-B14F-4D97-AF65-F5344CB8AC3E}">
        <p14:creationId xmlns:p14="http://schemas.microsoft.com/office/powerpoint/2010/main" val="32000227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2891"/>
            <a:ext cx="8229600" cy="1143000"/>
          </a:xfrm>
        </p:spPr>
        <p:txBody>
          <a:bodyPr/>
          <a:lstStyle/>
          <a:p>
            <a:pPr algn="ctr"/>
            <a:r>
              <a:rPr lang="en-US" dirty="0"/>
              <a:t>Thank you!</a:t>
            </a:r>
          </a:p>
        </p:txBody>
      </p:sp>
      <p:cxnSp>
        <p:nvCxnSpPr>
          <p:cNvPr id="6" name="Straight Connector 5"/>
          <p:cNvCxnSpPr/>
          <p:nvPr/>
        </p:nvCxnSpPr>
        <p:spPr>
          <a:xfrm>
            <a:off x="1866900" y="106865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Picture 2" descr="https://pbs.twimg.com/media/CbMNbZYWAAI5Iz8.jpg:large">
            <a:extLst>
              <a:ext uri="{FF2B5EF4-FFF2-40B4-BE49-F238E27FC236}">
                <a16:creationId xmlns:a16="http://schemas.microsoft.com/office/drawing/2014/main" id="{AE38E9B7-B3A2-4450-8C93-FE6E7083042A}"/>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t="3736"/>
          <a:stretch/>
        </p:blipFill>
        <p:spPr bwMode="auto">
          <a:xfrm>
            <a:off x="4631804" y="1400536"/>
            <a:ext cx="6863787" cy="545746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half" idx="1"/>
          </p:nvPr>
        </p:nvSpPr>
        <p:spPr>
          <a:xfrm>
            <a:off x="612280" y="2211659"/>
            <a:ext cx="3519881" cy="4346567"/>
          </a:xfrm>
        </p:spPr>
        <p:txBody>
          <a:bodyPr>
            <a:normAutofit/>
          </a:bodyPr>
          <a:lstStyle/>
          <a:p>
            <a:r>
              <a:rPr lang="en-US" sz="2500" dirty="0"/>
              <a:t>Veggie, APH, and Space Crop Production teams</a:t>
            </a:r>
          </a:p>
          <a:p>
            <a:r>
              <a:rPr lang="en-US" sz="2500" dirty="0"/>
              <a:t>NASA’s astronauts</a:t>
            </a:r>
          </a:p>
          <a:p>
            <a:r>
              <a:rPr lang="en-US" sz="2500" dirty="0"/>
              <a:t>NASA’s Space Biology Program, ISS Program, Human Research Program, Flight Opportunities Program</a:t>
            </a:r>
          </a:p>
        </p:txBody>
      </p:sp>
    </p:spTree>
    <p:extLst>
      <p:ext uri="{BB962C8B-B14F-4D97-AF65-F5344CB8AC3E}">
        <p14:creationId xmlns:p14="http://schemas.microsoft.com/office/powerpoint/2010/main" val="208096783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Office Theme</Template>
  <TotalTime>0</TotalTime>
  <Words>993</Words>
  <Application>Microsoft Office PowerPoint</Application>
  <PresentationFormat>Widescreen</PresentationFormat>
  <Paragraphs>199</Paragraphs>
  <Slides>34</Slides>
  <Notes>13</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Arial Black</vt:lpstr>
      <vt:lpstr>Arial Narrow</vt:lpstr>
      <vt:lpstr>Calibri</vt:lpstr>
      <vt:lpstr>Calibri Light</vt:lpstr>
      <vt:lpstr>Office Theme</vt:lpstr>
      <vt:lpstr>Space Crop Production </vt:lpstr>
      <vt:lpstr>PowerPoint Presentation</vt:lpstr>
      <vt:lpstr>PowerPoint Presentation</vt:lpstr>
      <vt:lpstr>Why grow plants in space?</vt:lpstr>
      <vt:lpstr>PowerPoint Presentation</vt:lpstr>
      <vt:lpstr>Plant Factories</vt:lpstr>
      <vt:lpstr>PowerPoint Presentation</vt:lpstr>
      <vt:lpstr>EDEN ISS Antarctic Greenhouse</vt:lpstr>
      <vt:lpstr>PowerPoint Presentation</vt:lpstr>
      <vt:lpstr>Space Crop Production Candidates</vt:lpstr>
      <vt:lpstr>Plant Growth and the Environment</vt:lpstr>
      <vt:lpstr>The Space Environment</vt:lpstr>
      <vt:lpstr>The Space Environment</vt:lpstr>
      <vt:lpstr>The Space Environment</vt:lpstr>
      <vt:lpstr>Space Crop Production Challenges</vt:lpstr>
      <vt:lpstr>PowerPoint Presentation</vt:lpstr>
      <vt:lpstr>Current NASA Large Plant Research Capabilities On ISS</vt:lpstr>
      <vt:lpstr>PowerPoint Presentation</vt:lpstr>
      <vt:lpstr>VEG-01B Harvest (August 2015)</vt:lpstr>
      <vt:lpstr>PowerPoint Presentation</vt:lpstr>
      <vt:lpstr>Zinnia Action Shots</vt:lpstr>
      <vt:lpstr>And they bloomed, and bloomed...</vt:lpstr>
      <vt:lpstr>A Tale of Two Veggies</vt:lpstr>
      <vt:lpstr>VEG-03 Crop Testing</vt:lpstr>
      <vt:lpstr>VEG-04</vt:lpstr>
      <vt:lpstr>VEG-04 Crew Engagement</vt:lpstr>
      <vt:lpstr>PowerPoint Presentation</vt:lpstr>
      <vt:lpstr>Recent ISS Crop Research</vt:lpstr>
      <vt:lpstr>Recent ISS Crop Research</vt:lpstr>
      <vt:lpstr>APH Crop Research</vt:lpstr>
      <vt:lpstr>Space Chile!</vt:lpstr>
      <vt:lpstr>Space Chile!</vt:lpstr>
      <vt:lpstr>Now on ISS – dwarf tomato - VEG-05!</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2021-02-10T16:51:51Z</dcterms:created>
  <dcterms:modified xsi:type="dcterms:W3CDTF">2023-01-18T21:42:36Z</dcterms:modified>
</cp:coreProperties>
</file>