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4"/>
    <p:sldMasterId id="2147484435" r:id="rId5"/>
  </p:sldMasterIdLst>
  <p:notesMasterIdLst>
    <p:notesMasterId r:id="rId31"/>
  </p:notesMasterIdLst>
  <p:handoutMasterIdLst>
    <p:handoutMasterId r:id="rId32"/>
  </p:handoutMasterIdLst>
  <p:sldIdLst>
    <p:sldId id="396" r:id="rId6"/>
    <p:sldId id="421" r:id="rId7"/>
    <p:sldId id="428" r:id="rId8"/>
    <p:sldId id="38314" r:id="rId9"/>
    <p:sldId id="423" r:id="rId10"/>
    <p:sldId id="429" r:id="rId11"/>
    <p:sldId id="263" r:id="rId12"/>
    <p:sldId id="430" r:id="rId13"/>
    <p:sldId id="406" r:id="rId14"/>
    <p:sldId id="458" r:id="rId15"/>
    <p:sldId id="459" r:id="rId16"/>
    <p:sldId id="460" r:id="rId17"/>
    <p:sldId id="461" r:id="rId18"/>
    <p:sldId id="462" r:id="rId19"/>
    <p:sldId id="465" r:id="rId20"/>
    <p:sldId id="466" r:id="rId21"/>
    <p:sldId id="467" r:id="rId22"/>
    <p:sldId id="616" r:id="rId23"/>
    <p:sldId id="617" r:id="rId24"/>
    <p:sldId id="618" r:id="rId25"/>
    <p:sldId id="38310" r:id="rId26"/>
    <p:sldId id="38311" r:id="rId27"/>
    <p:sldId id="380" r:id="rId28"/>
    <p:sldId id="407" r:id="rId29"/>
    <p:sldId id="38312" r:id="rId3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5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78BB1D-F7F1-3731-511E-5037E3E1408B}" name="Ernst, Rebecca (LARC-A3)[Consolidated Program Support Services]" initials="ER(APSS" userId="S::rernst2@ndc.nasa.gov::e5b627c0-3c5f-4a32-a584-cad1f82b39c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th, Theresa C. (LARC-A3)[TEAMS3]" initials="FTC(A" lastIdx="1" clrIdx="0">
    <p:extLst>
      <p:ext uri="{19B8F6BF-5375-455C-9EA6-DF929625EA0E}">
        <p15:presenceInfo xmlns:p15="http://schemas.microsoft.com/office/powerpoint/2012/main" userId="S::tfirth@ndc.nasa.gov::8a038681-0486-4018-85bb-88f411c1f7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400"/>
    <a:srgbClr val="3333CC"/>
    <a:srgbClr val="002A00"/>
    <a:srgbClr val="2D8B75"/>
    <a:srgbClr val="92BBFA"/>
    <a:srgbClr val="FF33CC"/>
    <a:srgbClr val="4BACC6"/>
    <a:srgbClr val="FFCC66"/>
    <a:srgbClr val="00BE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E4097E-E1FE-4DA7-9B8A-CCF7BE8D09E8}" v="18" dt="2023-09-08T15:55:50.2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2689" autoAdjust="0"/>
  </p:normalViewPr>
  <p:slideViewPr>
    <p:cSldViewPr snapToGrid="0">
      <p:cViewPr varScale="1">
        <p:scale>
          <a:sx n="64" d="100"/>
          <a:sy n="64" d="100"/>
        </p:scale>
        <p:origin x="360" y="62"/>
      </p:cViewPr>
      <p:guideLst>
        <p:guide orient="horz" pos="2952"/>
        <p:guide pos="3840"/>
        <p:guide pos="755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en Stelmash" userId="f9ccd9c5-186a-4ce8-bcb7-6fb21ab7706c" providerId="ADAL" clId="{02E4097E-E1FE-4DA7-9B8A-CCF7BE8D09E8}"/>
    <pc:docChg chg="undo custSel addSld delSld modSld sldOrd">
      <pc:chgData name="Stephen Stelmash" userId="f9ccd9c5-186a-4ce8-bcb7-6fb21ab7706c" providerId="ADAL" clId="{02E4097E-E1FE-4DA7-9B8A-CCF7BE8D09E8}" dt="2023-09-08T16:49:55.792" v="117"/>
      <pc:docMkLst>
        <pc:docMk/>
      </pc:docMkLst>
      <pc:sldChg chg="ord">
        <pc:chgData name="Stephen Stelmash" userId="f9ccd9c5-186a-4ce8-bcb7-6fb21ab7706c" providerId="ADAL" clId="{02E4097E-E1FE-4DA7-9B8A-CCF7BE8D09E8}" dt="2023-09-08T16:49:55.792" v="117"/>
        <pc:sldMkLst>
          <pc:docMk/>
          <pc:sldMk cId="3776198823" sldId="423"/>
        </pc:sldMkLst>
      </pc:sldChg>
      <pc:sldChg chg="del">
        <pc:chgData name="Stephen Stelmash" userId="f9ccd9c5-186a-4ce8-bcb7-6fb21ab7706c" providerId="ADAL" clId="{02E4097E-E1FE-4DA7-9B8A-CCF7BE8D09E8}" dt="2023-09-08T13:10:52.113" v="63" actId="47"/>
        <pc:sldMkLst>
          <pc:docMk/>
          <pc:sldMk cId="1401114425" sldId="426"/>
        </pc:sldMkLst>
      </pc:sldChg>
      <pc:sldChg chg="modSp mod">
        <pc:chgData name="Stephen Stelmash" userId="f9ccd9c5-186a-4ce8-bcb7-6fb21ab7706c" providerId="ADAL" clId="{02E4097E-E1FE-4DA7-9B8A-CCF7BE8D09E8}" dt="2023-09-08T15:57:17.054" v="114" actId="1076"/>
        <pc:sldMkLst>
          <pc:docMk/>
          <pc:sldMk cId="959732817" sldId="428"/>
        </pc:sldMkLst>
        <pc:graphicFrameChg chg="mod modGraphic">
          <ac:chgData name="Stephen Stelmash" userId="f9ccd9c5-186a-4ce8-bcb7-6fb21ab7706c" providerId="ADAL" clId="{02E4097E-E1FE-4DA7-9B8A-CCF7BE8D09E8}" dt="2023-09-08T15:57:13.391" v="113" actId="1076"/>
          <ac:graphicFrameMkLst>
            <pc:docMk/>
            <pc:sldMk cId="959732817" sldId="428"/>
            <ac:graphicFrameMk id="9" creationId="{F47F09D9-DE73-8079-8C85-F0EEB8FC3D82}"/>
          </ac:graphicFrameMkLst>
        </pc:graphicFrameChg>
        <pc:graphicFrameChg chg="mod modGraphic">
          <ac:chgData name="Stephen Stelmash" userId="f9ccd9c5-186a-4ce8-bcb7-6fb21ab7706c" providerId="ADAL" clId="{02E4097E-E1FE-4DA7-9B8A-CCF7BE8D09E8}" dt="2023-09-08T15:57:17.054" v="114" actId="1076"/>
          <ac:graphicFrameMkLst>
            <pc:docMk/>
            <pc:sldMk cId="959732817" sldId="428"/>
            <ac:graphicFrameMk id="10" creationId="{6281AEE2-F066-C397-655C-014648820EB1}"/>
          </ac:graphicFrameMkLst>
        </pc:graphicFrameChg>
        <pc:graphicFrameChg chg="mod modGraphic">
          <ac:chgData name="Stephen Stelmash" userId="f9ccd9c5-186a-4ce8-bcb7-6fb21ab7706c" providerId="ADAL" clId="{02E4097E-E1FE-4DA7-9B8A-CCF7BE8D09E8}" dt="2023-09-08T15:57:10.286" v="112" actId="1076"/>
          <ac:graphicFrameMkLst>
            <pc:docMk/>
            <pc:sldMk cId="959732817" sldId="428"/>
            <ac:graphicFrameMk id="12" creationId="{040CAB24-4230-7C97-C8B7-D88503332082}"/>
          </ac:graphicFrameMkLst>
        </pc:graphicFrameChg>
      </pc:sldChg>
      <pc:sldChg chg="modSp mod">
        <pc:chgData name="Stephen Stelmash" userId="f9ccd9c5-186a-4ce8-bcb7-6fb21ab7706c" providerId="ADAL" clId="{02E4097E-E1FE-4DA7-9B8A-CCF7BE8D09E8}" dt="2023-09-08T12:02:43.058" v="40" actId="20577"/>
        <pc:sldMkLst>
          <pc:docMk/>
          <pc:sldMk cId="1922428347" sldId="429"/>
        </pc:sldMkLst>
        <pc:spChg chg="mod">
          <ac:chgData name="Stephen Stelmash" userId="f9ccd9c5-186a-4ce8-bcb7-6fb21ab7706c" providerId="ADAL" clId="{02E4097E-E1FE-4DA7-9B8A-CCF7BE8D09E8}" dt="2023-09-08T12:02:43.058" v="40" actId="20577"/>
          <ac:spMkLst>
            <pc:docMk/>
            <pc:sldMk cId="1922428347" sldId="429"/>
            <ac:spMk id="5" creationId="{813FB1C2-AC06-C04A-99F3-34C4F947B036}"/>
          </ac:spMkLst>
        </pc:spChg>
      </pc:sldChg>
      <pc:sldChg chg="modSp mod">
        <pc:chgData name="Stephen Stelmash" userId="f9ccd9c5-186a-4ce8-bcb7-6fb21ab7706c" providerId="ADAL" clId="{02E4097E-E1FE-4DA7-9B8A-CCF7BE8D09E8}" dt="2023-09-08T12:05:02.611" v="42" actId="20577"/>
        <pc:sldMkLst>
          <pc:docMk/>
          <pc:sldMk cId="85734668" sldId="38312"/>
        </pc:sldMkLst>
        <pc:spChg chg="mod">
          <ac:chgData name="Stephen Stelmash" userId="f9ccd9c5-186a-4ce8-bcb7-6fb21ab7706c" providerId="ADAL" clId="{02E4097E-E1FE-4DA7-9B8A-CCF7BE8D09E8}" dt="2023-09-08T12:05:02.611" v="42" actId="20577"/>
          <ac:spMkLst>
            <pc:docMk/>
            <pc:sldMk cId="85734668" sldId="38312"/>
            <ac:spMk id="3" creationId="{1868E51D-565E-3112-B4CE-2D6F4BB35149}"/>
          </ac:spMkLst>
        </pc:spChg>
      </pc:sldChg>
      <pc:sldChg chg="add del">
        <pc:chgData name="Stephen Stelmash" userId="f9ccd9c5-186a-4ce8-bcb7-6fb21ab7706c" providerId="ADAL" clId="{02E4097E-E1FE-4DA7-9B8A-CCF7BE8D09E8}" dt="2023-09-08T16:12:42.253" v="115" actId="47"/>
        <pc:sldMkLst>
          <pc:docMk/>
          <pc:sldMk cId="207923784" sldId="38313"/>
        </pc:sldMkLst>
      </pc:sldChg>
      <pc:sldChg chg="delSp modSp add mod">
        <pc:chgData name="Stephen Stelmash" userId="f9ccd9c5-186a-4ce8-bcb7-6fb21ab7706c" providerId="ADAL" clId="{02E4097E-E1FE-4DA7-9B8A-CCF7BE8D09E8}" dt="2023-09-08T15:55:51.644" v="111" actId="20577"/>
        <pc:sldMkLst>
          <pc:docMk/>
          <pc:sldMk cId="1835610739" sldId="38314"/>
        </pc:sldMkLst>
        <pc:graphicFrameChg chg="del">
          <ac:chgData name="Stephen Stelmash" userId="f9ccd9c5-186a-4ce8-bcb7-6fb21ab7706c" providerId="ADAL" clId="{02E4097E-E1FE-4DA7-9B8A-CCF7BE8D09E8}" dt="2023-09-08T15:53:08.457" v="81" actId="478"/>
          <ac:graphicFrameMkLst>
            <pc:docMk/>
            <pc:sldMk cId="1835610739" sldId="38314"/>
            <ac:graphicFrameMk id="9" creationId="{F47F09D9-DE73-8079-8C85-F0EEB8FC3D82}"/>
          </ac:graphicFrameMkLst>
        </pc:graphicFrameChg>
        <pc:graphicFrameChg chg="mod modGraphic">
          <ac:chgData name="Stephen Stelmash" userId="f9ccd9c5-186a-4ce8-bcb7-6fb21ab7706c" providerId="ADAL" clId="{02E4097E-E1FE-4DA7-9B8A-CCF7BE8D09E8}" dt="2023-09-08T15:55:51.644" v="111" actId="20577"/>
          <ac:graphicFrameMkLst>
            <pc:docMk/>
            <pc:sldMk cId="1835610739" sldId="38314"/>
            <ac:graphicFrameMk id="10" creationId="{6281AEE2-F066-C397-655C-014648820EB1}"/>
          </ac:graphicFrameMkLst>
        </pc:graphicFrameChg>
        <pc:graphicFrameChg chg="del">
          <ac:chgData name="Stephen Stelmash" userId="f9ccd9c5-186a-4ce8-bcb7-6fb21ab7706c" providerId="ADAL" clId="{02E4097E-E1FE-4DA7-9B8A-CCF7BE8D09E8}" dt="2023-09-08T15:53:03.959" v="80" actId="478"/>
          <ac:graphicFrameMkLst>
            <pc:docMk/>
            <pc:sldMk cId="1835610739" sldId="38314"/>
            <ac:graphicFrameMk id="12" creationId="{040CAB24-4230-7C97-C8B7-D88503332082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9/8/2023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9/8/2023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63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/>
              <a:t>Provide an overview of the Project/Task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FF0000"/>
                </a:solidFill>
              </a:rPr>
              <a:t>The slide content is intended to remain static unless significant changes are made to the Project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FF0000"/>
                </a:solidFill>
              </a:rPr>
              <a:t>Pictures are encouraged, please provide new pictures as frequently as possible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60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/>
              <a:t>Provide an overview of the Project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sz="1600">
                <a:solidFill>
                  <a:srgbClr val="FF0000"/>
                </a:solidFill>
              </a:rPr>
              <a:t>	</a:t>
            </a:r>
            <a:r>
              <a:rPr lang="en-US" sz="1400">
                <a:solidFill>
                  <a:srgbClr val="FF0000"/>
                </a:solidFill>
              </a:rPr>
              <a:t>Pictures are encouraged, please provide new pictures as frequently as possible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36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/>
              <a:t>Provide an overview of the Project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sz="1600">
                <a:solidFill>
                  <a:srgbClr val="FF0000"/>
                </a:solidFill>
              </a:rPr>
              <a:t>	</a:t>
            </a:r>
            <a:r>
              <a:rPr lang="en-US" sz="1400">
                <a:solidFill>
                  <a:srgbClr val="FF0000"/>
                </a:solidFill>
              </a:rPr>
              <a:t>Pictures are encouraged, please provide new pictures as frequently as possible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54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have submitted a Project Plan, you could utilize the Organizational Chart found in section 8.3 – Management Structure making sure to add in your assigned PEM and associated PT/SCLT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997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Detailed Example Only for context</a:t>
            </a:r>
            <a:r>
              <a:rPr lang="en-US" baseline="0"/>
              <a:t>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35DC44-EE91-4CBE-8993-44A171B550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453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2766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/>
              <a:t>Provide an overview of the Project/Task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FF0000"/>
                </a:solidFill>
              </a:rPr>
              <a:t>The slide content is intended to remain static unless significant changes are made to the Project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en-US" sz="1400">
                <a:solidFill>
                  <a:srgbClr val="FF0000"/>
                </a:solidFill>
              </a:rPr>
              <a:t>Pictures are encouraged, please provide new pictures as frequently as possible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24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7039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62066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66386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87316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67916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8031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20978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87563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802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55329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52294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66879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2893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663588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387481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Infusion</a:t>
            </a:r>
            <a:r>
              <a:rPr lang="en-US" sz="1800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use by a mission or other need. Infusions can be made to other NASA Mission Directorates, other Government Agencies, Commercial Entities, or International Partner.  </a:t>
            </a:r>
            <a:endParaRPr lang="en-US" b="0" i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Transition</a:t>
            </a:r>
            <a:r>
              <a:rPr lang="en-US" sz="1800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further development. Transitions can be made to other STMD programs, other NASA Mission Directorates, academic institution, other Government Agencies, Commercial Entities, or International Partner.</a:t>
            </a:r>
            <a:endParaRPr lang="en-US" b="0" i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3745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163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3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39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328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214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473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9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72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29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64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2084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09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012" y="5515550"/>
            <a:ext cx="846843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4286" y="6148963"/>
            <a:ext cx="9981429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Nathanial Gill  |  Stephen Stelmash | FY23 HTRL High TRL Lidar Annual Review Presentation   |   09/18/2023</a:t>
            </a:r>
          </a:p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Name/Email POC: Nathanial Gill nathaniel.a.gill@nasa.gov</a:t>
            </a:r>
          </a:p>
        </p:txBody>
      </p:sp>
      <p:pic>
        <p:nvPicPr>
          <p:cNvPr id="4" name="Picture">
            <a:extLst>
              <a:ext uri="{FF2B5EF4-FFF2-40B4-BE49-F238E27FC236}">
                <a16:creationId xmlns:a16="http://schemas.microsoft.com/office/drawing/2014/main" id="{2265B221-1E9C-8C3C-ECAB-F4A145BD833C}"/>
              </a:ext>
            </a:extLst>
          </p:cNvPr>
          <p:cNvPicPr/>
          <p:nvPr/>
        </p:nvPicPr>
        <p:blipFill>
          <a:blip r:embed="rId4"/>
          <a:srcRect l="14443" t="3099" r="12732" b="7554"/>
          <a:stretch>
            <a:fillRect/>
          </a:stretch>
        </p:blipFill>
        <p:spPr>
          <a:xfrm>
            <a:off x="5050154" y="550069"/>
            <a:ext cx="2779395" cy="2596356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5" name="Picture 4" descr="A picture containing floor, electronics, indoor, camera&#10;&#10;Description automatically generated">
            <a:extLst>
              <a:ext uri="{FF2B5EF4-FFF2-40B4-BE49-F238E27FC236}">
                <a16:creationId xmlns:a16="http://schemas.microsoft.com/office/drawing/2014/main" id="{153BBFF9-74CB-70ED-599B-240CFDF619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338" y="4052671"/>
            <a:ext cx="989978" cy="900329"/>
          </a:xfrm>
          <a:prstGeom prst="rect">
            <a:avLst/>
          </a:prstGeom>
        </p:spPr>
      </p:pic>
      <p:pic>
        <p:nvPicPr>
          <p:cNvPr id="6" name="Picture">
            <a:extLst>
              <a:ext uri="{FF2B5EF4-FFF2-40B4-BE49-F238E27FC236}">
                <a16:creationId xmlns:a16="http://schemas.microsoft.com/office/drawing/2014/main" id="{663EC085-D6C8-FE61-067B-BEBD70756C00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68385" y="1464310"/>
            <a:ext cx="1534795" cy="1517650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8" name="Picture 7" descr="A close-up of a computer part&#10;&#10;Description automatically generated with low confidence">
            <a:extLst>
              <a:ext uri="{FF2B5EF4-FFF2-40B4-BE49-F238E27FC236}">
                <a16:creationId xmlns:a16="http://schemas.microsoft.com/office/drawing/2014/main" id="{528C535E-8AB2-0521-8678-EAE9A9753D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508" y="3077337"/>
            <a:ext cx="1308759" cy="9088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A238E2-C590-5213-CA56-E613F0E4344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163" t="21642" r="17810" b="5614"/>
          <a:stretch/>
        </p:blipFill>
        <p:spPr>
          <a:xfrm>
            <a:off x="7593842" y="3429000"/>
            <a:ext cx="1403867" cy="14173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02938EE6-580B-B6F0-D163-CD4AAB05C50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8" t="8707" r="9889" b="7075"/>
          <a:stretch/>
        </p:blipFill>
        <p:spPr>
          <a:xfrm>
            <a:off x="2836076" y="1009872"/>
            <a:ext cx="938231" cy="90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42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0079" y="108709"/>
            <a:ext cx="5438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Project Overview</a:t>
            </a: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-2821" y="1080683"/>
            <a:ext cx="7612741" cy="550629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bg1"/>
                </a:solidFill>
                <a:ea typeface="ＭＳ Ｐゴシック"/>
              </a:rPr>
              <a:t>This project will produce a 3D lidar system (engineering unit) to greatly expand rover navigation capability, including hazard detection range, field of view and light condition sensitivity.  Provide required science data products and terrain mapping capabilities.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bg1"/>
                </a:solidFill>
                <a:ea typeface="ＭＳ Ｐゴシック"/>
                <a:cs typeface="Calibri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bg1"/>
                </a:solidFill>
                <a:ea typeface="ＭＳ Ｐゴシック"/>
              </a:rPr>
              <a:t>Quantitative Impact</a:t>
            </a:r>
          </a:p>
          <a:p>
            <a:pPr lvl="1"/>
            <a:r>
              <a:rPr lang="en-US" sz="1400" b="1" dirty="0">
                <a:solidFill>
                  <a:schemeClr val="bg1"/>
                </a:solidFill>
                <a:ea typeface="ＭＳ Ｐゴシック"/>
              </a:rPr>
              <a:t>Camera based vision doesn’t work in the dark or driving into low sun (like in and around lunar poles) but lidar works well in these scenarios.  [Enabling Capability, not possible otherwise] </a:t>
            </a:r>
            <a:endParaRPr lang="en-US" sz="1400" b="1" dirty="0">
              <a:solidFill>
                <a:schemeClr val="bg1"/>
              </a:solidFill>
              <a:ea typeface="ＭＳ Ｐゴシック"/>
              <a:cs typeface="Calibri"/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  <a:ea typeface="ＭＳ Ｐゴシック"/>
              </a:rPr>
              <a:t>Extends hazard detection range from 2m up to 100m in all lighting conditions, enabling exploration of extreme locations of great interest to science (</a:t>
            </a:r>
            <a:r>
              <a:rPr lang="en-US" sz="1400" dirty="0" err="1">
                <a:solidFill>
                  <a:schemeClr val="bg1"/>
                </a:solidFill>
                <a:ea typeface="ＭＳ Ｐゴシック"/>
              </a:rPr>
              <a:t>ie</a:t>
            </a:r>
            <a:r>
              <a:rPr lang="en-US" sz="1400" dirty="0">
                <a:solidFill>
                  <a:schemeClr val="bg1"/>
                </a:solidFill>
                <a:ea typeface="ＭＳ Ｐゴシック"/>
              </a:rPr>
              <a:t> permanently shadowed craters, lava tubes, </a:t>
            </a:r>
            <a:r>
              <a:rPr lang="en-US" sz="1400" dirty="0" err="1">
                <a:solidFill>
                  <a:schemeClr val="bg1"/>
                </a:solidFill>
                <a:ea typeface="ＭＳ Ｐゴシック"/>
              </a:rPr>
              <a:t>etc</a:t>
            </a:r>
            <a:r>
              <a:rPr lang="en-US" sz="1400" dirty="0">
                <a:solidFill>
                  <a:schemeClr val="bg1"/>
                </a:solidFill>
                <a:ea typeface="ＭＳ Ｐゴシック"/>
              </a:rPr>
              <a:t>)   </a:t>
            </a:r>
            <a:endParaRPr lang="en-US" sz="1400" dirty="0">
              <a:solidFill>
                <a:schemeClr val="bg1"/>
              </a:solidFill>
              <a:ea typeface="ＭＳ Ｐゴシック"/>
              <a:cs typeface="Calibri"/>
            </a:endParaRPr>
          </a:p>
          <a:p>
            <a:pPr lvl="1">
              <a:buFont typeface="Arial" panose="05000000000000000000" pitchFamily="2" charset="2"/>
              <a:buChar char="–"/>
            </a:pPr>
            <a:r>
              <a:rPr lang="en-US" sz="1400" dirty="0">
                <a:solidFill>
                  <a:schemeClr val="bg1"/>
                </a:solidFill>
                <a:ea typeface="ＭＳ Ｐゴシック"/>
              </a:rPr>
              <a:t>Potentially increase the speed of rovers offering continuous motion, due to increased hazard detection rate and range, greatly expanding scientific return and operational capabilities.</a:t>
            </a:r>
            <a:endParaRPr lang="en-US" sz="1400" dirty="0">
              <a:solidFill>
                <a:schemeClr val="bg1"/>
              </a:solidFill>
              <a:ea typeface="ＭＳ Ｐゴシック"/>
              <a:cs typeface="Calibri"/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  <a:ea typeface="ＭＳ Ｐゴシック"/>
              </a:rPr>
              <a:t>Flexible system capable of sub-mm resolution for science quality scans and sedimentology.</a:t>
            </a:r>
            <a:endParaRPr lang="en-US" sz="1400" dirty="0">
              <a:solidFill>
                <a:schemeClr val="bg1"/>
              </a:solidFill>
              <a:ea typeface="ＭＳ Ｐゴシック"/>
              <a:cs typeface="Calibri"/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  <a:ea typeface="ＭＳ Ｐゴシック"/>
              </a:rPr>
              <a:t>Lidar point cloud image provides more 3D information with smaller comm rates, reduces on board processing and number of optical sensors and support position estimation.</a:t>
            </a:r>
            <a:endParaRPr lang="en-US" sz="1400" dirty="0">
              <a:solidFill>
                <a:schemeClr val="bg1"/>
              </a:solidFill>
              <a:ea typeface="ＭＳ Ｐゴシック"/>
              <a:cs typeface="Calibri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ea typeface="ＭＳ Ｐゴシック"/>
            </a:endParaRPr>
          </a:p>
          <a:p>
            <a:pPr marL="0" indent="0">
              <a:buNone/>
            </a:pPr>
            <a:r>
              <a:rPr lang="en-US" sz="1800" b="1" kern="16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“Design and build a LIDAR</a:t>
            </a:r>
            <a:r>
              <a:rPr lang="en-US" sz="1800" b="1" dirty="0">
                <a:solidFill>
                  <a:schemeClr val="bg1"/>
                </a:solidFill>
                <a:ea typeface="ＭＳ Ｐゴシック"/>
              </a:rPr>
              <a:t> </a:t>
            </a:r>
            <a:r>
              <a:rPr lang="en-US" sz="1800" b="1" kern="16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engineering test unit (ETU, AKA - </a:t>
            </a:r>
            <a:r>
              <a:rPr lang="en-US" sz="1800" b="1" kern="16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SQRLi</a:t>
            </a:r>
            <a:r>
              <a:rPr lang="en-US" sz="1800" b="1" kern="16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) and demonstrate a 30 m or greater range, larger than 40x80 degree field of view at maximal range, and operation capability under poor lighting conditions. “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ea typeface="ＭＳ Ｐゴシック"/>
              </a:rPr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indent="0" algn="r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800" b="0" i="0" u="none" strike="noStrike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lvl="1" indent="0" algn="l" rtl="0" eaLnBrk="0" fontAlgn="base" hangingPunct="0">
              <a:lnSpc>
                <a:spcPct val="100000"/>
              </a:lnSpc>
              <a:spcBef>
                <a:spcPct val="0"/>
              </a:spcBef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2pPr>
            <a:lvl3pPr marL="914400" lvl="2" indent="0" algn="l" rtl="0" eaLnBrk="0" fontAlgn="base" hangingPunct="0">
              <a:lnSpc>
                <a:spcPct val="100000"/>
              </a:lnSpc>
              <a:spcBef>
                <a:spcPct val="0"/>
              </a:spcBef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3pPr>
            <a:lvl4pPr marL="1371600" lvl="3" indent="0" algn="l" rtl="0" eaLnBrk="0" fontAlgn="base" hangingPunct="0">
              <a:lnSpc>
                <a:spcPct val="100000"/>
              </a:lnSpc>
              <a:spcBef>
                <a:spcPct val="0"/>
              </a:spcBef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4pPr>
            <a:lvl5pPr marL="1828800" lvl="4" indent="0" algn="l" rtl="0" eaLnBrk="0" fontAlgn="base" hangingPunct="0">
              <a:lnSpc>
                <a:spcPct val="100000"/>
              </a:lnSpc>
              <a:spcBef>
                <a:spcPct val="0"/>
              </a:spcBef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5pPr>
            <a:lvl6pPr marL="2286000" lvl="5" indent="0" algn="l" defTabSz="914400" rtl="0" eaLnBrk="1" latinLnBrk="1" hangingPunct="1">
              <a:lnSpc>
                <a:spcPct val="100000"/>
              </a:lnSpc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6pPr>
            <a:lvl7pPr marL="2743200" lvl="6" indent="0" algn="l" defTabSz="914400" rtl="0" eaLnBrk="1" latinLnBrk="1" hangingPunct="1">
              <a:lnSpc>
                <a:spcPct val="100000"/>
              </a:lnSpc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7pPr>
            <a:lvl8pPr marL="3200400" lvl="7" indent="0" algn="l" defTabSz="914400" rtl="0" eaLnBrk="1" latinLnBrk="1" hangingPunct="1">
              <a:lnSpc>
                <a:spcPct val="100000"/>
              </a:lnSpc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8pPr>
            <a:lvl9pPr marL="3657600" lvl="8" indent="0" algn="l" defTabSz="914400" rtl="0" eaLnBrk="1" latinLnBrk="1" hangingPunct="1">
              <a:lnSpc>
                <a:spcPct val="100000"/>
              </a:lnSpc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9pPr>
          </a:lstStyle>
          <a:p>
            <a:fld id="{41C508F0-1AA7-8449-B96D-5FDB74B9F69F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ED530DF-4690-4D74-A426-E47289E22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518" y="1451423"/>
            <a:ext cx="4503042" cy="2646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49821F-F3AC-448C-8A2E-589F8AFA7122}"/>
              </a:ext>
            </a:extLst>
          </p:cNvPr>
          <p:cNvSpPr txBox="1"/>
          <p:nvPr/>
        </p:nvSpPr>
        <p:spPr>
          <a:xfrm>
            <a:off x="7557518" y="1082091"/>
            <a:ext cx="42312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Rover Lidar Demonstration Data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00D141BB-9A9F-4785-9D76-D8FE6C19E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753" y="4261022"/>
            <a:ext cx="1854605" cy="1872372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8301D64B-518D-4BC0-B8FB-BFE15198E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9886" y="4261022"/>
            <a:ext cx="1855714" cy="18734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F778D2-17A8-4700-B83D-DF3417F46D95}"/>
              </a:ext>
            </a:extLst>
          </p:cNvPr>
          <p:cNvSpPr txBox="1"/>
          <p:nvPr/>
        </p:nvSpPr>
        <p:spPr>
          <a:xfrm>
            <a:off x="8048711" y="6133111"/>
            <a:ext cx="159686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Simulated Crater lens flare example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909961-2911-48D9-BB91-C01C36692343}"/>
              </a:ext>
            </a:extLst>
          </p:cNvPr>
          <p:cNvSpPr txBox="1"/>
          <p:nvPr/>
        </p:nvSpPr>
        <p:spPr>
          <a:xfrm>
            <a:off x="10068595" y="6137856"/>
            <a:ext cx="138395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Example poor image condition</a:t>
            </a:r>
            <a:endParaRPr lang="en-US">
              <a:solidFill>
                <a:schemeClr val="bg1"/>
              </a:solidFill>
              <a:latin typeface="Arial"/>
              <a:ea typeface="MS PGothic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2D8A08-B1A3-FF01-A1CF-426C6CC7AAE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63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99194" y="224716"/>
            <a:ext cx="399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Project Overview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CEA57C-BD71-4AFE-831C-25C5AD165BF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47F09D9-DE73-8079-8C85-F0EEB8FC3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216439"/>
              </p:ext>
            </p:extLst>
          </p:nvPr>
        </p:nvGraphicFramePr>
        <p:xfrm>
          <a:off x="622786" y="3012757"/>
          <a:ext cx="10946423" cy="832485"/>
        </p:xfrm>
        <a:graphic>
          <a:graphicData uri="http://schemas.openxmlformats.org/drawingml/2006/table">
            <a:tbl>
              <a:tblPr/>
              <a:tblGrid>
                <a:gridCol w="136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683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Goals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#1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Design and build an engineering test unit of a high TRL (5-6) rover LIDAR system and demonstrate its operating capabilities at 30 m or greater with an increased field of view under ideal, low sun angle, and poor light conditions.</a:t>
                      </a:r>
                      <a:endParaRPr lang="en-US" sz="1400" b="0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281AEE2-F066-C397-655C-014648820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850322"/>
              </p:ext>
            </p:extLst>
          </p:nvPr>
        </p:nvGraphicFramePr>
        <p:xfrm>
          <a:off x="622786" y="4002985"/>
          <a:ext cx="10946422" cy="1965053"/>
        </p:xfrm>
        <a:graphic>
          <a:graphicData uri="http://schemas.openxmlformats.org/drawingml/2006/table">
            <a:tbl>
              <a:tblPr/>
              <a:tblGrid>
                <a:gridCol w="136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867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Objectives 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rtl="0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Complete System Requirements, Trade Studies, and Risk Reduction Testing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#2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Design, build and test the Front-End Box (FEB).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682"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#3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Design build and test the components, cards, and subassemblies of Main Electronics Box (MEB)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890584"/>
                  </a:ext>
                </a:extLst>
              </a:tr>
              <a:tr h="412682"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#4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Integrate HTRL FEB with MEB emulator to performance test the Engineering Test Unit (ETU)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94357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40CAB24-4230-7C97-C8B7-D88503332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714009"/>
              </p:ext>
            </p:extLst>
          </p:nvPr>
        </p:nvGraphicFramePr>
        <p:xfrm>
          <a:off x="622787" y="1266579"/>
          <a:ext cx="10946423" cy="1350645"/>
        </p:xfrm>
        <a:graphic>
          <a:graphicData uri="http://schemas.openxmlformats.org/drawingml/2006/table">
            <a:tbl>
              <a:tblPr/>
              <a:tblGrid>
                <a:gridCol w="137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1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946">
                  <a:extLst>
                    <a:ext uri="{9D8B030D-6E8A-4147-A177-3AD203B41FA5}">
                      <a16:colId xmlns:a16="http://schemas.microsoft.com/office/drawing/2014/main" val="809043977"/>
                    </a:ext>
                  </a:extLst>
                </a:gridCol>
              </a:tblGrid>
              <a:tr h="215972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Development Needs Addressed by Project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0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STMD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fontAlgn="base"/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technologies for science instrumentation supporting new discoveries. [Low TRL STMD/Mid-High TRL SMD. SMD funds mission specific instrumentation (TRL 1-9)]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TX08.X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35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LTV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Sensing and perception technologies for autonomous systems collect and process information internal and external to the system from sensors and instruments.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TX10.1.1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732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99194" y="224716"/>
            <a:ext cx="399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Project Overview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CEA57C-BD71-4AFE-831C-25C5AD165BF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281AEE2-F066-C397-655C-014648820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287655"/>
              </p:ext>
            </p:extLst>
          </p:nvPr>
        </p:nvGraphicFramePr>
        <p:xfrm>
          <a:off x="622788" y="1429119"/>
          <a:ext cx="10946422" cy="1552371"/>
        </p:xfrm>
        <a:graphic>
          <a:graphicData uri="http://schemas.openxmlformats.org/drawingml/2006/table">
            <a:tbl>
              <a:tblPr/>
              <a:tblGrid>
                <a:gridCol w="136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867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Objectives 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4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#5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rtl="0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Conduct Pre-environmental baseline performance analysis of the HTRL FEB.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#6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Conduct environmental testing of the HTRL FEB.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682"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#7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Conduct Post-environmental testing performance analysis of the HTRL FEB.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890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10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C7325-E5EF-45DF-8077-7885BF1D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471" y="0"/>
            <a:ext cx="9144000" cy="1066800"/>
          </a:xfr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>
                <a:solidFill>
                  <a:sysClr val="window" lastClr="FFFFFF">
                    <a:lumMod val="85000"/>
                  </a:sysClr>
                </a:solidFill>
              </a:rPr>
              <a:t>Team Members / Project Org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BD230-56F1-4459-802B-A77D5DF9B5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5</a:t>
            </a:fld>
            <a:endParaRPr lang="uk-U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F03E78-DE22-4D6B-A7A6-E955E441C67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083" y="121312"/>
            <a:ext cx="990306" cy="8241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FBCE33-E3DC-C58C-437D-0040AA93C2F0}"/>
              </a:ext>
            </a:extLst>
          </p:cNvPr>
          <p:cNvSpPr/>
          <p:nvPr/>
        </p:nvSpPr>
        <p:spPr>
          <a:xfrm>
            <a:off x="4607510" y="1585219"/>
            <a:ext cx="2956265" cy="657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8D51A2-33B2-F7E0-2275-330049DB6B26}"/>
              </a:ext>
            </a:extLst>
          </p:cNvPr>
          <p:cNvSpPr/>
          <p:nvPr/>
        </p:nvSpPr>
        <p:spPr>
          <a:xfrm>
            <a:off x="4777668" y="1709553"/>
            <a:ext cx="1201445" cy="4083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/>
              <a:t>Eugene Schwanbeck</a:t>
            </a:r>
          </a:p>
          <a:p>
            <a:pPr algn="ctr"/>
            <a:r>
              <a:rPr lang="en-US" sz="900" dirty="0"/>
              <a:t>GCD Program Element Manger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0736A-E8FF-3145-7498-271C1C6C82C0}"/>
              </a:ext>
            </a:extLst>
          </p:cNvPr>
          <p:cNvSpPr/>
          <p:nvPr/>
        </p:nvSpPr>
        <p:spPr>
          <a:xfrm>
            <a:off x="6212888" y="1709553"/>
            <a:ext cx="1201445" cy="4083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/>
              <a:t>David Moore </a:t>
            </a:r>
          </a:p>
          <a:p>
            <a:pPr algn="ctr"/>
            <a:r>
              <a:rPr lang="en-US" sz="900" dirty="0"/>
              <a:t>GCD Program Manager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38088-82F6-292A-AD99-7C575EDC8EE1}"/>
              </a:ext>
            </a:extLst>
          </p:cNvPr>
          <p:cNvSpPr/>
          <p:nvPr/>
        </p:nvSpPr>
        <p:spPr>
          <a:xfrm>
            <a:off x="5193437" y="2521257"/>
            <a:ext cx="2095130" cy="657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algn="ctr"/>
            <a:r>
              <a:rPr lang="en-US" sz="1000" dirty="0"/>
              <a:t>Nat Gill</a:t>
            </a:r>
          </a:p>
          <a:p>
            <a:pPr algn="ctr"/>
            <a:r>
              <a:rPr lang="en-US" sz="1000" dirty="0"/>
              <a:t>GSFC (0596) PI Engineering lead </a:t>
            </a:r>
          </a:p>
          <a:p>
            <a:pPr algn="ctr"/>
            <a:r>
              <a:rPr lang="en-US" sz="1000" dirty="0"/>
              <a:t>Eliad Peretz</a:t>
            </a:r>
          </a:p>
          <a:p>
            <a:pPr algn="ctr"/>
            <a:r>
              <a:rPr lang="en-US" sz="1000" dirty="0"/>
              <a:t>GSFC (0596)</a:t>
            </a:r>
          </a:p>
          <a:p>
            <a:pPr algn="ctr"/>
            <a:r>
              <a:rPr lang="en-US" sz="1000" dirty="0"/>
              <a:t>Program Manger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EA7C45-6A31-4FE2-56E8-59689F9753F5}"/>
              </a:ext>
            </a:extLst>
          </p:cNvPr>
          <p:cNvCxnSpPr>
            <a:cxnSpLocks/>
          </p:cNvCxnSpPr>
          <p:nvPr/>
        </p:nvCxnSpPr>
        <p:spPr>
          <a:xfrm>
            <a:off x="5681709" y="2242444"/>
            <a:ext cx="0" cy="2788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8F2952-2047-B24E-346F-9429972E8CCB}"/>
              </a:ext>
            </a:extLst>
          </p:cNvPr>
          <p:cNvCxnSpPr>
            <a:cxnSpLocks/>
          </p:cNvCxnSpPr>
          <p:nvPr/>
        </p:nvCxnSpPr>
        <p:spPr>
          <a:xfrm>
            <a:off x="6721876" y="2242444"/>
            <a:ext cx="0" cy="2788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3DC1E73-678C-D523-AD8C-78DB85908971}"/>
              </a:ext>
            </a:extLst>
          </p:cNvPr>
          <p:cNvSpPr/>
          <p:nvPr/>
        </p:nvSpPr>
        <p:spPr>
          <a:xfrm>
            <a:off x="6267633" y="3599205"/>
            <a:ext cx="1495287" cy="657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000" dirty="0"/>
              <a:t>Caitlin Bacha</a:t>
            </a:r>
          </a:p>
          <a:p>
            <a:pPr algn="ctr"/>
            <a:r>
              <a:rPr lang="en-US" sz="1000" dirty="0"/>
              <a:t>GSFC (0400) Instrument </a:t>
            </a:r>
          </a:p>
          <a:p>
            <a:pPr algn="ctr"/>
            <a:r>
              <a:rPr lang="en-US" sz="1000" dirty="0"/>
              <a:t>Program Manger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CC70D0-910F-B6FA-BF1A-EA89BF0D25CE}"/>
              </a:ext>
            </a:extLst>
          </p:cNvPr>
          <p:cNvSpPr/>
          <p:nvPr/>
        </p:nvSpPr>
        <p:spPr>
          <a:xfrm>
            <a:off x="4483826" y="3599206"/>
            <a:ext cx="1495287" cy="657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000" dirty="0"/>
              <a:t>Stephen Stelmash</a:t>
            </a:r>
          </a:p>
          <a:p>
            <a:pPr algn="ctr"/>
            <a:r>
              <a:rPr lang="en-US" sz="1000" dirty="0"/>
              <a:t>GSFC (0596) Project Development Lead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FF16A2FC-7090-934B-25A7-140166915061}"/>
              </a:ext>
            </a:extLst>
          </p:cNvPr>
          <p:cNvCxnSpPr>
            <a:cxnSpLocks/>
          </p:cNvCxnSpPr>
          <p:nvPr/>
        </p:nvCxnSpPr>
        <p:spPr>
          <a:xfrm rot="5400000">
            <a:off x="5263835" y="3181330"/>
            <a:ext cx="420721" cy="415029"/>
          </a:xfrm>
          <a:prstGeom prst="bentConnector3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934E5841-B73B-F064-FC78-1974EB0C26F6}"/>
              </a:ext>
            </a:extLst>
          </p:cNvPr>
          <p:cNvCxnSpPr>
            <a:cxnSpLocks/>
            <a:endCxn id="17" idx="0"/>
          </p:cNvCxnSpPr>
          <p:nvPr/>
        </p:nvCxnSpPr>
        <p:spPr>
          <a:xfrm rot="16200000" flipH="1">
            <a:off x="6658213" y="3242141"/>
            <a:ext cx="420726" cy="293402"/>
          </a:xfrm>
          <a:prstGeom prst="bentConnector3">
            <a:avLst>
              <a:gd name="adj1" fmla="val 50000"/>
            </a:avLst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662D71B6-DBDE-B9EB-BDA9-E309F34738D4}"/>
              </a:ext>
            </a:extLst>
          </p:cNvPr>
          <p:cNvSpPr/>
          <p:nvPr/>
        </p:nvSpPr>
        <p:spPr>
          <a:xfrm>
            <a:off x="1648449" y="4725047"/>
            <a:ext cx="1495287" cy="657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000" dirty="0"/>
              <a:t>Chensheng Wu</a:t>
            </a:r>
          </a:p>
          <a:p>
            <a:pPr algn="ctr"/>
            <a:r>
              <a:rPr lang="en-US" sz="1000" dirty="0"/>
              <a:t>GSFC (0551) </a:t>
            </a:r>
          </a:p>
          <a:p>
            <a:pPr algn="ctr"/>
            <a:r>
              <a:rPr lang="en-US" sz="1000" dirty="0"/>
              <a:t>Optics Lead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EC6290A-3C0C-E3B4-06FE-84ED03D79270}"/>
              </a:ext>
            </a:extLst>
          </p:cNvPr>
          <p:cNvSpPr/>
          <p:nvPr/>
        </p:nvSpPr>
        <p:spPr>
          <a:xfrm>
            <a:off x="3362359" y="4725048"/>
            <a:ext cx="1495287" cy="657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000" dirty="0"/>
              <a:t>Bryan Martin</a:t>
            </a:r>
          </a:p>
          <a:p>
            <a:pPr algn="ctr"/>
            <a:r>
              <a:rPr lang="en-US" sz="1000" dirty="0"/>
              <a:t>GSFC (0543) Opto-Mechanical Lead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9868AB-48CF-3662-A5A5-0CC087A40221}"/>
              </a:ext>
            </a:extLst>
          </p:cNvPr>
          <p:cNvSpPr/>
          <p:nvPr/>
        </p:nvSpPr>
        <p:spPr>
          <a:xfrm>
            <a:off x="5080270" y="4725046"/>
            <a:ext cx="1495287" cy="657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000" dirty="0"/>
              <a:t>Josh Berrier</a:t>
            </a:r>
          </a:p>
          <a:p>
            <a:pPr algn="ctr"/>
            <a:r>
              <a:rPr lang="en-US" sz="1000" dirty="0"/>
              <a:t>GSFC (0551)</a:t>
            </a:r>
          </a:p>
          <a:p>
            <a:pPr algn="ctr"/>
            <a:r>
              <a:rPr lang="en-US" sz="1000" dirty="0"/>
              <a:t> AI&amp;T Lead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3CDF455-D53B-F47F-9713-7A82D6CF8FAE}"/>
              </a:ext>
            </a:extLst>
          </p:cNvPr>
          <p:cNvSpPr/>
          <p:nvPr/>
        </p:nvSpPr>
        <p:spPr>
          <a:xfrm>
            <a:off x="6760342" y="4725046"/>
            <a:ext cx="1495287" cy="657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000" dirty="0"/>
              <a:t>Erik Laurila </a:t>
            </a:r>
          </a:p>
          <a:p>
            <a:pPr algn="ctr"/>
            <a:r>
              <a:rPr lang="en-US" sz="1000" dirty="0"/>
              <a:t>GSFC (0551)</a:t>
            </a:r>
          </a:p>
          <a:p>
            <a:pPr algn="ctr"/>
            <a:r>
              <a:rPr lang="en-US" sz="1000" dirty="0"/>
              <a:t> Electrical Lead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EECDECF-644D-36E4-7473-669E2042E5B6}"/>
              </a:ext>
            </a:extLst>
          </p:cNvPr>
          <p:cNvCxnSpPr/>
          <p:nvPr/>
        </p:nvCxnSpPr>
        <p:spPr>
          <a:xfrm>
            <a:off x="2396092" y="4495800"/>
            <a:ext cx="51676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E0EB8C5-6CC7-DC18-742F-2A0AD2B412A1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2395860" y="4515771"/>
            <a:ext cx="233" cy="2092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1E543BA-0DF0-84A9-BEA1-3A8F5987787B}"/>
              </a:ext>
            </a:extLst>
          </p:cNvPr>
          <p:cNvCxnSpPr>
            <a:cxnSpLocks/>
          </p:cNvCxnSpPr>
          <p:nvPr/>
        </p:nvCxnSpPr>
        <p:spPr>
          <a:xfrm>
            <a:off x="4128655" y="4515771"/>
            <a:ext cx="233" cy="2092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796B93A-8860-76AB-5C33-FDBB7FD9932A}"/>
              </a:ext>
            </a:extLst>
          </p:cNvPr>
          <p:cNvCxnSpPr>
            <a:cxnSpLocks/>
          </p:cNvCxnSpPr>
          <p:nvPr/>
        </p:nvCxnSpPr>
        <p:spPr>
          <a:xfrm>
            <a:off x="5842565" y="4505785"/>
            <a:ext cx="233" cy="2092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110AF78-2D8F-2349-0CDC-07A8AF828FCA}"/>
              </a:ext>
            </a:extLst>
          </p:cNvPr>
          <p:cNvCxnSpPr>
            <a:cxnSpLocks/>
          </p:cNvCxnSpPr>
          <p:nvPr/>
        </p:nvCxnSpPr>
        <p:spPr>
          <a:xfrm>
            <a:off x="7556475" y="4505785"/>
            <a:ext cx="233" cy="2092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1E31E13-AE91-E344-8539-4C5825B99D77}"/>
              </a:ext>
            </a:extLst>
          </p:cNvPr>
          <p:cNvCxnSpPr>
            <a:cxnSpLocks/>
          </p:cNvCxnSpPr>
          <p:nvPr/>
        </p:nvCxnSpPr>
        <p:spPr>
          <a:xfrm>
            <a:off x="5193204" y="4268120"/>
            <a:ext cx="233" cy="2092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F4A48EE0-4065-3BA9-50FD-09258C50B5FD}"/>
              </a:ext>
            </a:extLst>
          </p:cNvPr>
          <p:cNvSpPr/>
          <p:nvPr/>
        </p:nvSpPr>
        <p:spPr>
          <a:xfrm>
            <a:off x="1827480" y="1585219"/>
            <a:ext cx="1495287" cy="6572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1000" dirty="0"/>
              <a:t>Josh </a:t>
            </a:r>
            <a:r>
              <a:rPr lang="en-US" sz="1000" dirty="0" err="1"/>
              <a:t>Mehling</a:t>
            </a:r>
            <a:endParaRPr lang="en-US" sz="1000" dirty="0"/>
          </a:p>
          <a:p>
            <a:pPr algn="ctr"/>
            <a:r>
              <a:rPr lang="en-US" sz="1000" dirty="0"/>
              <a:t>JSC (ER541) PT/SCLT</a:t>
            </a:r>
          </a:p>
        </p:txBody>
      </p:sp>
    </p:spTree>
    <p:extLst>
      <p:ext uri="{BB962C8B-B14F-4D97-AF65-F5344CB8AC3E}">
        <p14:creationId xmlns:p14="http://schemas.microsoft.com/office/powerpoint/2010/main" val="377619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AutoShape 141"/>
          <p:cNvCxnSpPr>
            <a:cxnSpLocks noChangeShapeType="1"/>
          </p:cNvCxnSpPr>
          <p:nvPr/>
        </p:nvCxnSpPr>
        <p:spPr bwMode="auto">
          <a:xfrm>
            <a:off x="6947462" y="161232723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5" name="Title 1"/>
          <p:cNvSpPr txBox="1">
            <a:spLocks/>
          </p:cNvSpPr>
          <p:nvPr/>
        </p:nvSpPr>
        <p:spPr>
          <a:xfrm>
            <a:off x="192156" y="6033348"/>
            <a:ext cx="11807687" cy="555032"/>
          </a:xfrm>
          <a:prstGeom prst="rect">
            <a:avLst/>
          </a:prstGeom>
          <a:solidFill>
            <a:srgbClr val="4362B7"/>
          </a:solidFill>
          <a:ln>
            <a:solidFill>
              <a:srgbClr val="84B1E7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lIns="68572" tIns="34286" rIns="68572" bIns="34286" anchor="ctr"/>
          <a:lstStyle>
            <a:lvl1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146" algn="ctr" defTabSz="4571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293" algn="ctr" defTabSz="4571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440" algn="ctr" defTabSz="4571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586" algn="ctr" defTabSz="4571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4571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old" charset="0"/>
                <a:ea typeface="ＭＳ Ｐゴシック" charset="-128"/>
                <a:cs typeface="Arial" pitchFamily="34" charset="0"/>
              </a:rPr>
              <a:t>Collaborative multidisciplinary partnerships to </a:t>
            </a: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old" panose="020B0704020202020204" pitchFamily="34" charset="0"/>
                <a:cs typeface="Arial Bold" panose="020B0704020202020204" pitchFamily="34" charset="0"/>
              </a:rPr>
              <a:t>leverage</a:t>
            </a:r>
            <a:r>
              <a:rPr kumimoji="0" lang="en-US" sz="1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old" charset="0"/>
                <a:ea typeface="ＭＳ Ｐゴシック" charset="-128"/>
                <a:cs typeface="Arial" pitchFamily="34" charset="0"/>
              </a:rPr>
              <a:t> fiscal resources, ideas, knowledge &amp; expertise.</a:t>
            </a:r>
          </a:p>
        </p:txBody>
      </p:sp>
      <p:pic>
        <p:nvPicPr>
          <p:cNvPr id="301" name="Picture 300" descr="Uni, use, sup, gov.png">
            <a:extLst>
              <a:ext uri="{FF2B5EF4-FFF2-40B4-BE49-F238E27FC236}">
                <a16:creationId xmlns:a16="http://schemas.microsoft.com/office/drawing/2014/main" id="{623A044F-78B6-3B4B-A337-DF7727E277F4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865" y="2612669"/>
            <a:ext cx="3195170" cy="316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v="urn:schemas-microsoft-com:mac:vml" xmlns:mc="http://schemas.openxmlformats.org/markup-compatibility/2006" xmlns:mo="http://schemas.microsoft.com/office/mac/office/2008/main" xmlns:wpc="http://schemas.microsoft.com/office/word/2010/wordprocessingCanvas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v="urn:schemas-microsoft-com:mac:vml" xmlns:mc="http://schemas.openxmlformats.org/markup-compatibility/2006" xmlns:mo="http://schemas.microsoft.com/office/mac/office/2008/main" xmlns:wpc="http://schemas.microsoft.com/office/word/2010/wordprocessing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2" name="Right Arrow 301">
            <a:extLst>
              <a:ext uri="{FF2B5EF4-FFF2-40B4-BE49-F238E27FC236}">
                <a16:creationId xmlns:a16="http://schemas.microsoft.com/office/drawing/2014/main" id="{17DFBFD2-6F94-ED4D-84B3-6B67621C0DE6}"/>
              </a:ext>
            </a:extLst>
          </p:cNvPr>
          <p:cNvSpPr/>
          <p:nvPr/>
        </p:nvSpPr>
        <p:spPr bwMode="auto">
          <a:xfrm>
            <a:off x="4776905" y="3607623"/>
            <a:ext cx="1025537" cy="588934"/>
          </a:xfrm>
          <a:prstGeom prst="rightArrow">
            <a:avLst>
              <a:gd name="adj1" fmla="val 50000"/>
              <a:gd name="adj2" fmla="val 62701"/>
            </a:avLst>
          </a:prstGeom>
          <a:solidFill>
            <a:srgbClr val="70A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32" name="Title 1">
            <a:extLst>
              <a:ext uri="{FF2B5EF4-FFF2-40B4-BE49-F238E27FC236}">
                <a16:creationId xmlns:a16="http://schemas.microsoft.com/office/drawing/2014/main" id="{D24B0670-66D7-3C41-ADB2-45BCC370AE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67" y="120725"/>
            <a:ext cx="11250613" cy="6858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en-US" sz="3200">
                <a:solidFill>
                  <a:schemeClr val="bg1">
                    <a:lumMod val="85000"/>
                  </a:schemeClr>
                </a:solidFill>
                <a:latin typeface="+mj-lt"/>
              </a:rPr>
              <a:t>Collaborative Partnerships for Advancement of Aerospace Materials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6A20FD-6617-E44F-8CB6-8D42540647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80800" y="6597650"/>
            <a:ext cx="711200" cy="311150"/>
          </a:xfrm>
          <a:prstGeom prst="rect">
            <a:avLst/>
          </a:prstGeom>
        </p:spPr>
        <p:txBody>
          <a:bodyPr lIns="91429" tIns="45714" rIns="91429" bIns="45714"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ＭＳ Ｐゴシック" charset="-128"/>
              </a:rPr>
              <a:pPr marL="0" marR="0" lvl="0" indent="0" algn="r" defTabSz="45714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8A3A9675-243A-2543-98D9-5EF1777AB1E5}"/>
              </a:ext>
            </a:extLst>
          </p:cNvPr>
          <p:cNvSpPr txBox="1"/>
          <p:nvPr/>
        </p:nvSpPr>
        <p:spPr>
          <a:xfrm>
            <a:off x="2065753" y="1159282"/>
            <a:ext cx="43313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ESI</a:t>
            </a:r>
            <a:endParaRPr lang="en-US"/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2950D284-6385-A946-BD1F-65649FF09B1B}"/>
              </a:ext>
            </a:extLst>
          </p:cNvPr>
          <p:cNvSpPr txBox="1"/>
          <p:nvPr/>
        </p:nvSpPr>
        <p:spPr>
          <a:xfrm>
            <a:off x="7694888" y="1131995"/>
            <a:ext cx="997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SBIR/STTR</a:t>
            </a:r>
          </a:p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6D8EB834-5081-2D44-9A3E-EDE8554C5201}"/>
              </a:ext>
            </a:extLst>
          </p:cNvPr>
          <p:cNvSpPr/>
          <p:nvPr/>
        </p:nvSpPr>
        <p:spPr>
          <a:xfrm>
            <a:off x="638937" y="1173314"/>
            <a:ext cx="863149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NASA Centers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GSFC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AMES</a:t>
            </a:r>
          </a:p>
          <a:p>
            <a:pPr marL="171450" indent="-171450" defTabSz="462861"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JSC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defTabSz="462861"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JPL</a:t>
            </a: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238F5508-3EA9-C04F-986E-FFC09B54E6A7}"/>
              </a:ext>
            </a:extLst>
          </p:cNvPr>
          <p:cNvSpPr/>
          <p:nvPr/>
        </p:nvSpPr>
        <p:spPr>
          <a:xfrm>
            <a:off x="3146441" y="1131983"/>
            <a:ext cx="21091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Public/Private Partnerships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Optotune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(Mirror)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DCubed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(Launch lock)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7" name="Rectangle 436">
            <a:extLst>
              <a:ext uri="{FF2B5EF4-FFF2-40B4-BE49-F238E27FC236}">
                <a16:creationId xmlns:a16="http://schemas.microsoft.com/office/drawing/2014/main" id="{B9F00AA2-9A58-5A45-8782-9B4B5C49E509}"/>
              </a:ext>
            </a:extLst>
          </p:cNvPr>
          <p:cNvSpPr/>
          <p:nvPr/>
        </p:nvSpPr>
        <p:spPr>
          <a:xfrm>
            <a:off x="5165626" y="1130783"/>
            <a:ext cx="1370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OGA Leveraging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E4B473-3C5A-FA4C-AA7C-0FD5719BDF38}"/>
              </a:ext>
            </a:extLst>
          </p:cNvPr>
          <p:cNvGrpSpPr/>
          <p:nvPr/>
        </p:nvGrpSpPr>
        <p:grpSpPr>
          <a:xfrm>
            <a:off x="9466911" y="1270784"/>
            <a:ext cx="2627312" cy="278095"/>
            <a:chOff x="8793270" y="1593230"/>
            <a:chExt cx="2627312" cy="278095"/>
          </a:xfrm>
        </p:grpSpPr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id="{222E9E5D-E9CE-A644-9AA5-853E934729C3}"/>
                </a:ext>
              </a:extLst>
            </p:cNvPr>
            <p:cNvSpPr/>
            <p:nvPr/>
          </p:nvSpPr>
          <p:spPr>
            <a:xfrm>
              <a:off x="8793270" y="1594326"/>
              <a:ext cx="148771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3F5BEDF-AE7A-1D45-8CFD-A81F1CA59EB9}"/>
                </a:ext>
              </a:extLst>
            </p:cNvPr>
            <p:cNvSpPr/>
            <p:nvPr/>
          </p:nvSpPr>
          <p:spPr>
            <a:xfrm>
              <a:off x="10075827" y="1593230"/>
              <a:ext cx="134475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8" name="Title 1">
            <a:extLst>
              <a:ext uri="{FF2B5EF4-FFF2-40B4-BE49-F238E27FC236}">
                <a16:creationId xmlns:a16="http://schemas.microsoft.com/office/drawing/2014/main" id="{E04BA5FC-4FDF-764F-98BC-C860D61884D6}"/>
              </a:ext>
            </a:extLst>
          </p:cNvPr>
          <p:cNvSpPr txBox="1">
            <a:spLocks/>
          </p:cNvSpPr>
          <p:nvPr/>
        </p:nvSpPr>
        <p:spPr>
          <a:xfrm>
            <a:off x="2144301" y="21467"/>
            <a:ext cx="8250115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Mission Infusion &amp; Partnerships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3FB1C2-AC06-C04A-99F3-34C4F947B036}"/>
              </a:ext>
            </a:extLst>
          </p:cNvPr>
          <p:cNvSpPr/>
          <p:nvPr/>
        </p:nvSpPr>
        <p:spPr>
          <a:xfrm>
            <a:off x="9863025" y="1090032"/>
            <a:ext cx="17860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Industry/Academia</a:t>
            </a:r>
          </a:p>
          <a:p>
            <a:pPr marL="285750" indent="-285750" algn="ctr" defTabSz="462861">
              <a:buFont typeface="Arial" panose="020B0604020202020204" pitchFamily="34" charset="0"/>
              <a:buChar char="•"/>
              <a:defRPr/>
            </a:pP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UIowa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OPL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EB297583-A81B-AA4C-A352-862D9E8EA348}"/>
              </a:ext>
            </a:extLst>
          </p:cNvPr>
          <p:cNvGrpSpPr/>
          <p:nvPr/>
        </p:nvGrpSpPr>
        <p:grpSpPr>
          <a:xfrm>
            <a:off x="6566451" y="2970967"/>
            <a:ext cx="4640949" cy="2707895"/>
            <a:chOff x="4390773" y="3189185"/>
            <a:chExt cx="4661422" cy="2644580"/>
          </a:xfrm>
        </p:grpSpPr>
        <p:sp>
          <p:nvSpPr>
            <p:cNvPr id="159" name="Freeform 9">
              <a:extLst>
                <a:ext uri="{FF2B5EF4-FFF2-40B4-BE49-F238E27FC236}">
                  <a16:creationId xmlns:a16="http://schemas.microsoft.com/office/drawing/2014/main" id="{E24B0C40-526D-6440-B4C4-EE82FD79A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2743" y="3576120"/>
              <a:ext cx="217897" cy="357419"/>
            </a:xfrm>
            <a:custGeom>
              <a:avLst/>
              <a:gdLst>
                <a:gd name="T0" fmla="*/ 9933 w 179"/>
                <a:gd name="T1" fmla="*/ 0 h 294"/>
                <a:gd name="T2" fmla="*/ 0 w 179"/>
                <a:gd name="T3" fmla="*/ 2354 h 294"/>
                <a:gd name="T4" fmla="*/ 0 w 179"/>
                <a:gd name="T5" fmla="*/ 5886 h 294"/>
                <a:gd name="T6" fmla="*/ 9933 w 179"/>
                <a:gd name="T7" fmla="*/ 2354 h 294"/>
                <a:gd name="T8" fmla="*/ 9933 w 179"/>
                <a:gd name="T9" fmla="*/ 0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9"/>
                <a:gd name="T16" fmla="*/ 0 h 294"/>
                <a:gd name="T17" fmla="*/ 179 w 179"/>
                <a:gd name="T18" fmla="*/ 294 h 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9" h="294">
                  <a:moveTo>
                    <a:pt x="179" y="0"/>
                  </a:moveTo>
                  <a:lnTo>
                    <a:pt x="0" y="139"/>
                  </a:lnTo>
                  <a:lnTo>
                    <a:pt x="0" y="294"/>
                  </a:lnTo>
                  <a:lnTo>
                    <a:pt x="179" y="157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0" name="Freeform 10">
              <a:extLst>
                <a:ext uri="{FF2B5EF4-FFF2-40B4-BE49-F238E27FC236}">
                  <a16:creationId xmlns:a16="http://schemas.microsoft.com/office/drawing/2014/main" id="{508EEC6D-F02C-1846-8C8A-86380CBF8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234" y="5177947"/>
              <a:ext cx="216339" cy="262326"/>
            </a:xfrm>
            <a:custGeom>
              <a:avLst/>
              <a:gdLst>
                <a:gd name="T0" fmla="*/ 0 w 175"/>
                <a:gd name="T1" fmla="*/ 0 h 215"/>
                <a:gd name="T2" fmla="*/ 10087 w 175"/>
                <a:gd name="T3" fmla="*/ 2363 h 215"/>
                <a:gd name="T4" fmla="*/ 10087 w 175"/>
                <a:gd name="T5" fmla="*/ 4726 h 215"/>
                <a:gd name="T6" fmla="*/ 0 w 175"/>
                <a:gd name="T7" fmla="*/ 3544 h 215"/>
                <a:gd name="T8" fmla="*/ 0 w 175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215"/>
                <a:gd name="T17" fmla="*/ 175 w 175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215">
                  <a:moveTo>
                    <a:pt x="0" y="0"/>
                  </a:moveTo>
                  <a:lnTo>
                    <a:pt x="175" y="62"/>
                  </a:lnTo>
                  <a:lnTo>
                    <a:pt x="175" y="215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1" name="Freeform 11">
              <a:extLst>
                <a:ext uri="{FF2B5EF4-FFF2-40B4-BE49-F238E27FC236}">
                  <a16:creationId xmlns:a16="http://schemas.microsoft.com/office/drawing/2014/main" id="{752E1A32-5E3C-874A-A1C4-AFE0F0D47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2406" y="5469787"/>
              <a:ext cx="29572" cy="190188"/>
            </a:xfrm>
            <a:custGeom>
              <a:avLst/>
              <a:gdLst>
                <a:gd name="T0" fmla="*/ 0 w 24"/>
                <a:gd name="T1" fmla="*/ 0 h 156"/>
                <a:gd name="T2" fmla="*/ 0 w 24"/>
                <a:gd name="T3" fmla="*/ 2361 h 156"/>
                <a:gd name="T4" fmla="*/ 3770 w 24"/>
                <a:gd name="T5" fmla="*/ 2361 h 156"/>
                <a:gd name="T6" fmla="*/ 3770 w 24"/>
                <a:gd name="T7" fmla="*/ 2361 h 156"/>
                <a:gd name="T8" fmla="*/ 0 w 24"/>
                <a:gd name="T9" fmla="*/ 0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56"/>
                <a:gd name="T17" fmla="*/ 24 w 24"/>
                <a:gd name="T18" fmla="*/ 156 h 1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56">
                  <a:moveTo>
                    <a:pt x="0" y="0"/>
                  </a:moveTo>
                  <a:lnTo>
                    <a:pt x="0" y="156"/>
                  </a:lnTo>
                  <a:lnTo>
                    <a:pt x="24" y="156"/>
                  </a:lnTo>
                  <a:lnTo>
                    <a:pt x="2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2" name="Freeform 12">
              <a:extLst>
                <a:ext uri="{FF2B5EF4-FFF2-40B4-BE49-F238E27FC236}">
                  <a16:creationId xmlns:a16="http://schemas.microsoft.com/office/drawing/2014/main" id="{4C4F6CD6-38EB-2342-9527-FE3C4605E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419" y="5471427"/>
              <a:ext cx="24902" cy="362338"/>
            </a:xfrm>
            <a:custGeom>
              <a:avLst/>
              <a:gdLst>
                <a:gd name="T0" fmla="*/ 0 w 21"/>
                <a:gd name="T1" fmla="*/ 0 h 299"/>
                <a:gd name="T2" fmla="*/ 3629 w 21"/>
                <a:gd name="T3" fmla="*/ 2347 h 299"/>
                <a:gd name="T4" fmla="*/ 3629 w 21"/>
                <a:gd name="T5" fmla="*/ 5867 h 299"/>
                <a:gd name="T6" fmla="*/ 0 w 21"/>
                <a:gd name="T7" fmla="*/ 2347 h 299"/>
                <a:gd name="T8" fmla="*/ 0 w 21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299"/>
                <a:gd name="T17" fmla="*/ 21 w 21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299">
                  <a:moveTo>
                    <a:pt x="0" y="0"/>
                  </a:moveTo>
                  <a:lnTo>
                    <a:pt x="21" y="149"/>
                  </a:lnTo>
                  <a:lnTo>
                    <a:pt x="21" y="299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3" name="Freeform 13">
              <a:extLst>
                <a:ext uri="{FF2B5EF4-FFF2-40B4-BE49-F238E27FC236}">
                  <a16:creationId xmlns:a16="http://schemas.microsoft.com/office/drawing/2014/main" id="{0BC83003-F658-4F4B-AD0B-991C54AAD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852" y="4797576"/>
              <a:ext cx="102722" cy="298397"/>
            </a:xfrm>
            <a:custGeom>
              <a:avLst/>
              <a:gdLst>
                <a:gd name="T0" fmla="*/ 0 w 85"/>
                <a:gd name="T1" fmla="*/ 2349 h 246"/>
                <a:gd name="T2" fmla="*/ 3698 w 85"/>
                <a:gd name="T3" fmla="*/ 0 h 246"/>
                <a:gd name="T4" fmla="*/ 3698 w 85"/>
                <a:gd name="T5" fmla="*/ 2349 h 246"/>
                <a:gd name="T6" fmla="*/ 0 w 85"/>
                <a:gd name="T7" fmla="*/ 4698 h 246"/>
                <a:gd name="T8" fmla="*/ 0 w 85"/>
                <a:gd name="T9" fmla="*/ 2349 h 2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46"/>
                <a:gd name="T17" fmla="*/ 85 w 85"/>
                <a:gd name="T18" fmla="*/ 246 h 2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46">
                  <a:moveTo>
                    <a:pt x="0" y="89"/>
                  </a:moveTo>
                  <a:lnTo>
                    <a:pt x="85" y="0"/>
                  </a:lnTo>
                  <a:lnTo>
                    <a:pt x="85" y="156"/>
                  </a:lnTo>
                  <a:lnTo>
                    <a:pt x="0" y="246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4" name="Freeform 14">
              <a:extLst>
                <a:ext uri="{FF2B5EF4-FFF2-40B4-BE49-F238E27FC236}">
                  <a16:creationId xmlns:a16="http://schemas.microsoft.com/office/drawing/2014/main" id="{16976F5B-081C-5B48-81BB-826C2A4FF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823" y="4691004"/>
              <a:ext cx="115173" cy="221338"/>
            </a:xfrm>
            <a:custGeom>
              <a:avLst/>
              <a:gdLst>
                <a:gd name="T0" fmla="*/ 0 w 95"/>
                <a:gd name="T1" fmla="*/ 2329 h 184"/>
                <a:gd name="T2" fmla="*/ 4946 w 95"/>
                <a:gd name="T3" fmla="*/ 0 h 184"/>
                <a:gd name="T4" fmla="*/ 4946 w 95"/>
                <a:gd name="T5" fmla="*/ 2329 h 184"/>
                <a:gd name="T6" fmla="*/ 0 w 95"/>
                <a:gd name="T7" fmla="*/ 3494 h 184"/>
                <a:gd name="T8" fmla="*/ 0 w 95"/>
                <a:gd name="T9" fmla="*/ 2329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"/>
                <a:gd name="T16" fmla="*/ 0 h 184"/>
                <a:gd name="T17" fmla="*/ 95 w 95"/>
                <a:gd name="T18" fmla="*/ 184 h 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" h="184">
                  <a:moveTo>
                    <a:pt x="0" y="28"/>
                  </a:moveTo>
                  <a:lnTo>
                    <a:pt x="95" y="0"/>
                  </a:lnTo>
                  <a:lnTo>
                    <a:pt x="95" y="154"/>
                  </a:lnTo>
                  <a:lnTo>
                    <a:pt x="0" y="184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5" name="Freeform 15">
              <a:extLst>
                <a:ext uri="{FF2B5EF4-FFF2-40B4-BE49-F238E27FC236}">
                  <a16:creationId xmlns:a16="http://schemas.microsoft.com/office/drawing/2014/main" id="{B5C5AA49-2F90-D443-B16E-F1E98B22B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7845" y="4184387"/>
              <a:ext cx="60700" cy="267246"/>
            </a:xfrm>
            <a:custGeom>
              <a:avLst/>
              <a:gdLst>
                <a:gd name="T0" fmla="*/ 0 w 49"/>
                <a:gd name="T1" fmla="*/ 2352 h 220"/>
                <a:gd name="T2" fmla="*/ 3791 w 49"/>
                <a:gd name="T3" fmla="*/ 0 h 220"/>
                <a:gd name="T4" fmla="*/ 3791 w 49"/>
                <a:gd name="T5" fmla="*/ 2352 h 220"/>
                <a:gd name="T6" fmla="*/ 0 w 49"/>
                <a:gd name="T7" fmla="*/ 4705 h 220"/>
                <a:gd name="T8" fmla="*/ 0 w 49"/>
                <a:gd name="T9" fmla="*/ 2352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220"/>
                <a:gd name="T17" fmla="*/ 49 w 49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220">
                  <a:moveTo>
                    <a:pt x="0" y="63"/>
                  </a:moveTo>
                  <a:lnTo>
                    <a:pt x="49" y="0"/>
                  </a:lnTo>
                  <a:lnTo>
                    <a:pt x="49" y="155"/>
                  </a:lnTo>
                  <a:lnTo>
                    <a:pt x="0" y="22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6" name="Freeform 16">
              <a:extLst>
                <a:ext uri="{FF2B5EF4-FFF2-40B4-BE49-F238E27FC236}">
                  <a16:creationId xmlns:a16="http://schemas.microsoft.com/office/drawing/2014/main" id="{61510C31-CF0F-5447-9415-F4749F991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6481" y="3969607"/>
              <a:ext cx="63812" cy="209861"/>
            </a:xfrm>
            <a:custGeom>
              <a:avLst/>
              <a:gdLst>
                <a:gd name="T0" fmla="*/ 0 w 54"/>
                <a:gd name="T1" fmla="*/ 2349 h 173"/>
                <a:gd name="T2" fmla="*/ 3616 w 54"/>
                <a:gd name="T3" fmla="*/ 0 h 173"/>
                <a:gd name="T4" fmla="*/ 3616 w 54"/>
                <a:gd name="T5" fmla="*/ 2349 h 173"/>
                <a:gd name="T6" fmla="*/ 0 w 54"/>
                <a:gd name="T7" fmla="*/ 3524 h 173"/>
                <a:gd name="T8" fmla="*/ 0 w 54"/>
                <a:gd name="T9" fmla="*/ 2349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173"/>
                <a:gd name="T17" fmla="*/ 54 w 54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173">
                  <a:moveTo>
                    <a:pt x="0" y="20"/>
                  </a:moveTo>
                  <a:lnTo>
                    <a:pt x="54" y="0"/>
                  </a:lnTo>
                  <a:lnTo>
                    <a:pt x="54" y="153"/>
                  </a:lnTo>
                  <a:lnTo>
                    <a:pt x="0" y="173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7" name="Freeform 17">
              <a:extLst>
                <a:ext uri="{FF2B5EF4-FFF2-40B4-BE49-F238E27FC236}">
                  <a16:creationId xmlns:a16="http://schemas.microsoft.com/office/drawing/2014/main" id="{C9AFBDC2-C1A0-CC41-98B4-7233BFF1B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462" y="4005676"/>
              <a:ext cx="174317" cy="209861"/>
            </a:xfrm>
            <a:custGeom>
              <a:avLst/>
              <a:gdLst>
                <a:gd name="T0" fmla="*/ 7460 w 143"/>
                <a:gd name="T1" fmla="*/ 0 h 173"/>
                <a:gd name="T2" fmla="*/ 6217 w 143"/>
                <a:gd name="T3" fmla="*/ 2349 h 173"/>
                <a:gd name="T4" fmla="*/ 0 w 143"/>
                <a:gd name="T5" fmla="*/ 2349 h 173"/>
                <a:gd name="T6" fmla="*/ 0 w 143"/>
                <a:gd name="T7" fmla="*/ 3524 h 173"/>
                <a:gd name="T8" fmla="*/ 6217 w 143"/>
                <a:gd name="T9" fmla="*/ 3524 h 173"/>
                <a:gd name="T10" fmla="*/ 7460 w 143"/>
                <a:gd name="T11" fmla="*/ 3524 h 173"/>
                <a:gd name="T12" fmla="*/ 7460 w 143"/>
                <a:gd name="T13" fmla="*/ 0 h 1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173"/>
                <a:gd name="T23" fmla="*/ 143 w 143"/>
                <a:gd name="T24" fmla="*/ 173 h 1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173">
                  <a:moveTo>
                    <a:pt x="143" y="0"/>
                  </a:moveTo>
                  <a:lnTo>
                    <a:pt x="113" y="4"/>
                  </a:lnTo>
                  <a:lnTo>
                    <a:pt x="0" y="20"/>
                  </a:lnTo>
                  <a:lnTo>
                    <a:pt x="0" y="173"/>
                  </a:lnTo>
                  <a:lnTo>
                    <a:pt x="115" y="159"/>
                  </a:lnTo>
                  <a:lnTo>
                    <a:pt x="143" y="155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8" name="Freeform 18">
              <a:extLst>
                <a:ext uri="{FF2B5EF4-FFF2-40B4-BE49-F238E27FC236}">
                  <a16:creationId xmlns:a16="http://schemas.microsoft.com/office/drawing/2014/main" id="{18F22068-D583-DF44-8FB4-B4A468481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739" y="5102530"/>
              <a:ext cx="73152" cy="316432"/>
            </a:xfrm>
            <a:custGeom>
              <a:avLst/>
              <a:gdLst>
                <a:gd name="T0" fmla="*/ 0 w 59"/>
                <a:gd name="T1" fmla="*/ 0 h 262"/>
                <a:gd name="T2" fmla="*/ 3794 w 59"/>
                <a:gd name="T3" fmla="*/ 2339 h 262"/>
                <a:gd name="T4" fmla="*/ 3794 w 59"/>
                <a:gd name="T5" fmla="*/ 5847 h 262"/>
                <a:gd name="T6" fmla="*/ 0 w 59"/>
                <a:gd name="T7" fmla="*/ 2339 h 262"/>
                <a:gd name="T8" fmla="*/ 0 w 59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262"/>
                <a:gd name="T17" fmla="*/ 59 w 59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262">
                  <a:moveTo>
                    <a:pt x="0" y="0"/>
                  </a:moveTo>
                  <a:lnTo>
                    <a:pt x="59" y="108"/>
                  </a:lnTo>
                  <a:lnTo>
                    <a:pt x="59" y="262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9" name="Freeform 19">
              <a:extLst>
                <a:ext uri="{FF2B5EF4-FFF2-40B4-BE49-F238E27FC236}">
                  <a16:creationId xmlns:a16="http://schemas.microsoft.com/office/drawing/2014/main" id="{3277860D-B24E-694F-A1BB-4DEC9F884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1297" y="5220576"/>
              <a:ext cx="101167" cy="218061"/>
            </a:xfrm>
            <a:custGeom>
              <a:avLst/>
              <a:gdLst>
                <a:gd name="T0" fmla="*/ 0 w 84"/>
                <a:gd name="T1" fmla="*/ 0 h 180"/>
                <a:gd name="T2" fmla="*/ 3685 w 84"/>
                <a:gd name="T3" fmla="*/ 2346 h 180"/>
                <a:gd name="T4" fmla="*/ 3685 w 84"/>
                <a:gd name="T5" fmla="*/ 3519 h 180"/>
                <a:gd name="T6" fmla="*/ 0 w 84"/>
                <a:gd name="T7" fmla="*/ 2346 h 180"/>
                <a:gd name="T8" fmla="*/ 0 w 84"/>
                <a:gd name="T9" fmla="*/ 0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80"/>
                <a:gd name="T17" fmla="*/ 84 w 84"/>
                <a:gd name="T18" fmla="*/ 180 h 1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80">
                  <a:moveTo>
                    <a:pt x="0" y="0"/>
                  </a:moveTo>
                  <a:lnTo>
                    <a:pt x="84" y="29"/>
                  </a:lnTo>
                  <a:lnTo>
                    <a:pt x="84" y="180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DE702B8D-C282-4F41-A329-7D1922520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6222" y="5132040"/>
              <a:ext cx="87159" cy="262326"/>
            </a:xfrm>
            <a:custGeom>
              <a:avLst/>
              <a:gdLst>
                <a:gd name="T0" fmla="*/ 0 w 71"/>
                <a:gd name="T1" fmla="*/ 0 h 217"/>
                <a:gd name="T2" fmla="*/ 0 w 71"/>
                <a:gd name="T3" fmla="*/ 2341 h 217"/>
                <a:gd name="T4" fmla="*/ 2504 w 71"/>
                <a:gd name="T5" fmla="*/ 4682 h 217"/>
                <a:gd name="T6" fmla="*/ 2504 w 71"/>
                <a:gd name="T7" fmla="*/ 2341 h 217"/>
                <a:gd name="T8" fmla="*/ 0 w 71"/>
                <a:gd name="T9" fmla="*/ 0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217"/>
                <a:gd name="T17" fmla="*/ 71 w 71"/>
                <a:gd name="T18" fmla="*/ 217 h 2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217">
                  <a:moveTo>
                    <a:pt x="0" y="0"/>
                  </a:moveTo>
                  <a:lnTo>
                    <a:pt x="0" y="153"/>
                  </a:lnTo>
                  <a:lnTo>
                    <a:pt x="71" y="217"/>
                  </a:lnTo>
                  <a:lnTo>
                    <a:pt x="71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906AB0EE-A524-B147-BBA0-E207B3507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479" y="5363219"/>
              <a:ext cx="68482" cy="291838"/>
            </a:xfrm>
            <a:custGeom>
              <a:avLst/>
              <a:gdLst>
                <a:gd name="T0" fmla="*/ 0 w 57"/>
                <a:gd name="T1" fmla="*/ 0 h 242"/>
                <a:gd name="T2" fmla="*/ 3676 w 57"/>
                <a:gd name="T3" fmla="*/ 2335 h 242"/>
                <a:gd name="T4" fmla="*/ 3676 w 57"/>
                <a:gd name="T5" fmla="*/ 4671 h 242"/>
                <a:gd name="T6" fmla="*/ 0 w 57"/>
                <a:gd name="T7" fmla="*/ 2335 h 242"/>
                <a:gd name="T8" fmla="*/ 0 w 57"/>
                <a:gd name="T9" fmla="*/ 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242"/>
                <a:gd name="T17" fmla="*/ 57 w 57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242">
                  <a:moveTo>
                    <a:pt x="0" y="0"/>
                  </a:moveTo>
                  <a:lnTo>
                    <a:pt x="57" y="86"/>
                  </a:lnTo>
                  <a:lnTo>
                    <a:pt x="57" y="242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2" name="Freeform 171">
              <a:extLst>
                <a:ext uri="{FF2B5EF4-FFF2-40B4-BE49-F238E27FC236}">
                  <a16:creationId xmlns:a16="http://schemas.microsoft.com/office/drawing/2014/main" id="{47B52EBA-11FA-1047-9FC1-98558A66B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0772" y="5179586"/>
              <a:ext cx="91827" cy="267246"/>
            </a:xfrm>
            <a:custGeom>
              <a:avLst/>
              <a:gdLst>
                <a:gd name="T0" fmla="*/ 0 w 74"/>
                <a:gd name="T1" fmla="*/ 0 h 220"/>
                <a:gd name="T2" fmla="*/ 5063 w 74"/>
                <a:gd name="T3" fmla="*/ 2352 h 220"/>
                <a:gd name="T4" fmla="*/ 3797 w 74"/>
                <a:gd name="T5" fmla="*/ 2352 h 220"/>
                <a:gd name="T6" fmla="*/ 3797 w 74"/>
                <a:gd name="T7" fmla="*/ 4705 h 220"/>
                <a:gd name="T8" fmla="*/ 0 w 74"/>
                <a:gd name="T9" fmla="*/ 2352 h 220"/>
                <a:gd name="T10" fmla="*/ 0 w 74"/>
                <a:gd name="T11" fmla="*/ 0 h 2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"/>
                <a:gd name="T19" fmla="*/ 0 h 220"/>
                <a:gd name="T20" fmla="*/ 74 w 74"/>
                <a:gd name="T21" fmla="*/ 220 h 2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" h="220">
                  <a:moveTo>
                    <a:pt x="0" y="0"/>
                  </a:moveTo>
                  <a:lnTo>
                    <a:pt x="74" y="79"/>
                  </a:lnTo>
                  <a:lnTo>
                    <a:pt x="58" y="151"/>
                  </a:lnTo>
                  <a:lnTo>
                    <a:pt x="58" y="220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3" name="Freeform 172">
              <a:extLst>
                <a:ext uri="{FF2B5EF4-FFF2-40B4-BE49-F238E27FC236}">
                  <a16:creationId xmlns:a16="http://schemas.microsoft.com/office/drawing/2014/main" id="{8A9B5847-931A-EE49-A3D5-D4CED84D3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574" y="5251728"/>
              <a:ext cx="161866" cy="190188"/>
            </a:xfrm>
            <a:custGeom>
              <a:avLst/>
              <a:gdLst>
                <a:gd name="T0" fmla="*/ 0 w 135"/>
                <a:gd name="T1" fmla="*/ 0 h 159"/>
                <a:gd name="T2" fmla="*/ 0 w 135"/>
                <a:gd name="T3" fmla="*/ 2316 h 159"/>
                <a:gd name="T4" fmla="*/ 7338 w 135"/>
                <a:gd name="T5" fmla="*/ 2316 h 159"/>
                <a:gd name="T6" fmla="*/ 7338 w 135"/>
                <a:gd name="T7" fmla="*/ 2316 h 159"/>
                <a:gd name="T8" fmla="*/ 0 w 135"/>
                <a:gd name="T9" fmla="*/ 0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"/>
                <a:gd name="T16" fmla="*/ 0 h 159"/>
                <a:gd name="T17" fmla="*/ 135 w 135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" h="159">
                  <a:moveTo>
                    <a:pt x="0" y="0"/>
                  </a:moveTo>
                  <a:lnTo>
                    <a:pt x="0" y="153"/>
                  </a:lnTo>
                  <a:lnTo>
                    <a:pt x="135" y="159"/>
                  </a:lnTo>
                  <a:lnTo>
                    <a:pt x="135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358C48A7-78CD-FD49-B546-9A2FF402C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322" y="5638658"/>
              <a:ext cx="76264" cy="190188"/>
            </a:xfrm>
            <a:custGeom>
              <a:avLst/>
              <a:gdLst>
                <a:gd name="T0" fmla="*/ 0 w 61"/>
                <a:gd name="T1" fmla="*/ 2346 h 157"/>
                <a:gd name="T2" fmla="*/ 3826 w 61"/>
                <a:gd name="T3" fmla="*/ 0 h 157"/>
                <a:gd name="T4" fmla="*/ 3826 w 61"/>
                <a:gd name="T5" fmla="*/ 2346 h 157"/>
                <a:gd name="T6" fmla="*/ 0 w 61"/>
                <a:gd name="T7" fmla="*/ 3519 h 157"/>
                <a:gd name="T8" fmla="*/ 0 w 61"/>
                <a:gd name="T9" fmla="*/ 2346 h 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157"/>
                <a:gd name="T17" fmla="*/ 61 w 61"/>
                <a:gd name="T18" fmla="*/ 157 h 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157">
                  <a:moveTo>
                    <a:pt x="0" y="4"/>
                  </a:moveTo>
                  <a:lnTo>
                    <a:pt x="61" y="0"/>
                  </a:lnTo>
                  <a:lnTo>
                    <a:pt x="61" y="151"/>
                  </a:lnTo>
                  <a:lnTo>
                    <a:pt x="0" y="15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620C4E0E-AB0E-7F4B-9E32-A2A52FB22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247" y="4248331"/>
              <a:ext cx="280153" cy="657455"/>
            </a:xfrm>
            <a:custGeom>
              <a:avLst/>
              <a:gdLst>
                <a:gd name="T0" fmla="*/ 0 w 231"/>
                <a:gd name="T1" fmla="*/ 0 h 543"/>
                <a:gd name="T2" fmla="*/ 0 w 231"/>
                <a:gd name="T3" fmla="*/ 2345 h 543"/>
                <a:gd name="T4" fmla="*/ 3711 w 231"/>
                <a:gd name="T5" fmla="*/ 5862 h 543"/>
                <a:gd name="T6" fmla="*/ 12370 w 231"/>
                <a:gd name="T7" fmla="*/ 10551 h 543"/>
                <a:gd name="T8" fmla="*/ 12370 w 231"/>
                <a:gd name="T9" fmla="*/ 7034 h 543"/>
                <a:gd name="T10" fmla="*/ 4948 w 231"/>
                <a:gd name="T11" fmla="*/ 2345 h 543"/>
                <a:gd name="T12" fmla="*/ 0 w 231"/>
                <a:gd name="T13" fmla="*/ 0 h 5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1"/>
                <a:gd name="T22" fmla="*/ 0 h 543"/>
                <a:gd name="T23" fmla="*/ 231 w 231"/>
                <a:gd name="T24" fmla="*/ 543 h 5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1" h="543">
                  <a:moveTo>
                    <a:pt x="0" y="0"/>
                  </a:moveTo>
                  <a:lnTo>
                    <a:pt x="0" y="154"/>
                  </a:lnTo>
                  <a:lnTo>
                    <a:pt x="82" y="280"/>
                  </a:lnTo>
                  <a:lnTo>
                    <a:pt x="231" y="543"/>
                  </a:lnTo>
                  <a:lnTo>
                    <a:pt x="231" y="391"/>
                  </a:lnTo>
                  <a:lnTo>
                    <a:pt x="92" y="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3472C997-7CCE-D841-B936-2620979BC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884" y="4723797"/>
              <a:ext cx="200775" cy="337746"/>
            </a:xfrm>
            <a:custGeom>
              <a:avLst/>
              <a:gdLst>
                <a:gd name="T0" fmla="*/ 0 w 163"/>
                <a:gd name="T1" fmla="*/ 0 h 281"/>
                <a:gd name="T2" fmla="*/ 0 w 163"/>
                <a:gd name="T3" fmla="*/ 2328 h 281"/>
                <a:gd name="T4" fmla="*/ 8795 w 163"/>
                <a:gd name="T5" fmla="*/ 5819 h 281"/>
                <a:gd name="T6" fmla="*/ 8795 w 163"/>
                <a:gd name="T7" fmla="*/ 2328 h 281"/>
                <a:gd name="T8" fmla="*/ 0 w 163"/>
                <a:gd name="T9" fmla="*/ 0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3"/>
                <a:gd name="T16" fmla="*/ 0 h 281"/>
                <a:gd name="T17" fmla="*/ 163 w 163"/>
                <a:gd name="T18" fmla="*/ 281 h 2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3" h="281">
                  <a:moveTo>
                    <a:pt x="0" y="0"/>
                  </a:moveTo>
                  <a:lnTo>
                    <a:pt x="0" y="150"/>
                  </a:lnTo>
                  <a:lnTo>
                    <a:pt x="163" y="281"/>
                  </a:lnTo>
                  <a:lnTo>
                    <a:pt x="163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7C21ED1E-996B-2741-BAD3-5B38A2A7B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222" y="4917262"/>
              <a:ext cx="273927" cy="313152"/>
            </a:xfrm>
            <a:custGeom>
              <a:avLst/>
              <a:gdLst>
                <a:gd name="T0" fmla="*/ 0 w 224"/>
                <a:gd name="T1" fmla="*/ 0 h 260"/>
                <a:gd name="T2" fmla="*/ 12473 w 224"/>
                <a:gd name="T3" fmla="*/ 2332 h 260"/>
                <a:gd name="T4" fmla="*/ 12473 w 224"/>
                <a:gd name="T5" fmla="*/ 4665 h 260"/>
                <a:gd name="T6" fmla="*/ 0 w 224"/>
                <a:gd name="T7" fmla="*/ 2332 h 260"/>
                <a:gd name="T8" fmla="*/ 0 w 224"/>
                <a:gd name="T9" fmla="*/ 0 h 2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260"/>
                <a:gd name="T17" fmla="*/ 224 w 224"/>
                <a:gd name="T18" fmla="*/ 260 h 2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260">
                  <a:moveTo>
                    <a:pt x="0" y="0"/>
                  </a:moveTo>
                  <a:lnTo>
                    <a:pt x="224" y="107"/>
                  </a:lnTo>
                  <a:lnTo>
                    <a:pt x="224" y="260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AC0F0732-8986-E34A-9B04-A90BA0E39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987" y="4969726"/>
              <a:ext cx="158754" cy="314792"/>
            </a:xfrm>
            <a:custGeom>
              <a:avLst/>
              <a:gdLst>
                <a:gd name="T0" fmla="*/ 0 w 132"/>
                <a:gd name="T1" fmla="*/ 0 h 262"/>
                <a:gd name="T2" fmla="*/ 6134 w 132"/>
                <a:gd name="T3" fmla="*/ 2327 h 262"/>
                <a:gd name="T4" fmla="*/ 6134 w 132"/>
                <a:gd name="T5" fmla="*/ 4653 h 262"/>
                <a:gd name="T6" fmla="*/ 0 w 132"/>
                <a:gd name="T7" fmla="*/ 2327 h 262"/>
                <a:gd name="T8" fmla="*/ 0 w 132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262"/>
                <a:gd name="T17" fmla="*/ 132 w 132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262">
                  <a:moveTo>
                    <a:pt x="0" y="0"/>
                  </a:moveTo>
                  <a:lnTo>
                    <a:pt x="132" y="109"/>
                  </a:lnTo>
                  <a:lnTo>
                    <a:pt x="132" y="262"/>
                  </a:lnTo>
                  <a:lnTo>
                    <a:pt x="0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8FDF0DB6-A1D9-D640-8497-FFA8AE9B1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890" y="5230416"/>
              <a:ext cx="79377" cy="232815"/>
            </a:xfrm>
            <a:custGeom>
              <a:avLst/>
              <a:gdLst>
                <a:gd name="T0" fmla="*/ 0 w 66"/>
                <a:gd name="T1" fmla="*/ 0 h 192"/>
                <a:gd name="T2" fmla="*/ 2453 w 66"/>
                <a:gd name="T3" fmla="*/ 2348 h 192"/>
                <a:gd name="T4" fmla="*/ 2453 w 66"/>
                <a:gd name="T5" fmla="*/ 3522 h 192"/>
                <a:gd name="T6" fmla="*/ 0 w 66"/>
                <a:gd name="T7" fmla="*/ 2348 h 192"/>
                <a:gd name="T8" fmla="*/ 0 w 66"/>
                <a:gd name="T9" fmla="*/ 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92"/>
                <a:gd name="T17" fmla="*/ 66 w 6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92">
                  <a:moveTo>
                    <a:pt x="0" y="0"/>
                  </a:moveTo>
                  <a:lnTo>
                    <a:pt x="66" y="39"/>
                  </a:lnTo>
                  <a:lnTo>
                    <a:pt x="66" y="192"/>
                  </a:lnTo>
                  <a:lnTo>
                    <a:pt x="0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3702FECC-FA87-3746-8CC3-D5B7ECF04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3204" y="5464868"/>
              <a:ext cx="196107" cy="254129"/>
            </a:xfrm>
            <a:custGeom>
              <a:avLst/>
              <a:gdLst>
                <a:gd name="T0" fmla="*/ 0 w 161"/>
                <a:gd name="T1" fmla="*/ 0 h 210"/>
                <a:gd name="T2" fmla="*/ 8697 w 161"/>
                <a:gd name="T3" fmla="*/ 2343 h 210"/>
                <a:gd name="T4" fmla="*/ 8697 w 161"/>
                <a:gd name="T5" fmla="*/ 4687 h 210"/>
                <a:gd name="T6" fmla="*/ 0 w 161"/>
                <a:gd name="T7" fmla="*/ 2343 h 210"/>
                <a:gd name="T8" fmla="*/ 0 w 161"/>
                <a:gd name="T9" fmla="*/ 0 h 2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"/>
                <a:gd name="T16" fmla="*/ 0 h 210"/>
                <a:gd name="T17" fmla="*/ 161 w 161"/>
                <a:gd name="T18" fmla="*/ 210 h 2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" h="210">
                  <a:moveTo>
                    <a:pt x="0" y="0"/>
                  </a:moveTo>
                  <a:lnTo>
                    <a:pt x="161" y="54"/>
                  </a:lnTo>
                  <a:lnTo>
                    <a:pt x="161" y="210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5774933E-8727-174E-867B-6CEC6E7EB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4020" y="5248449"/>
              <a:ext cx="129182" cy="404967"/>
            </a:xfrm>
            <a:custGeom>
              <a:avLst/>
              <a:gdLst>
                <a:gd name="T0" fmla="*/ 0 w 106"/>
                <a:gd name="T1" fmla="*/ 0 h 334"/>
                <a:gd name="T2" fmla="*/ 6215 w 106"/>
                <a:gd name="T3" fmla="*/ 3522 h 334"/>
                <a:gd name="T4" fmla="*/ 6215 w 106"/>
                <a:gd name="T5" fmla="*/ 7044 h 334"/>
                <a:gd name="T6" fmla="*/ 0 w 106"/>
                <a:gd name="T7" fmla="*/ 2348 h 334"/>
                <a:gd name="T8" fmla="*/ 0 w 106"/>
                <a:gd name="T9" fmla="*/ 0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334"/>
                <a:gd name="T17" fmla="*/ 106 w 106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334">
                  <a:moveTo>
                    <a:pt x="0" y="0"/>
                  </a:moveTo>
                  <a:lnTo>
                    <a:pt x="106" y="180"/>
                  </a:lnTo>
                  <a:lnTo>
                    <a:pt x="106" y="334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5A1109BF-E285-0440-B88F-7F68E08EE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599" y="3530211"/>
              <a:ext cx="96497" cy="280361"/>
            </a:xfrm>
            <a:custGeom>
              <a:avLst/>
              <a:gdLst>
                <a:gd name="T0" fmla="*/ 2147483647 w 81"/>
                <a:gd name="T1" fmla="*/ 0 h 232"/>
                <a:gd name="T2" fmla="*/ 2147483647 w 81"/>
                <a:gd name="T3" fmla="*/ 2147483647 h 232"/>
                <a:gd name="T4" fmla="*/ 0 w 81"/>
                <a:gd name="T5" fmla="*/ 2147483647 h 232"/>
                <a:gd name="T6" fmla="*/ 0 w 81"/>
                <a:gd name="T7" fmla="*/ 2147483647 h 232"/>
                <a:gd name="T8" fmla="*/ 2147483647 w 81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232"/>
                <a:gd name="T17" fmla="*/ 81 w 81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232">
                  <a:moveTo>
                    <a:pt x="81" y="0"/>
                  </a:moveTo>
                  <a:lnTo>
                    <a:pt x="81" y="151"/>
                  </a:lnTo>
                  <a:lnTo>
                    <a:pt x="0" y="232"/>
                  </a:lnTo>
                  <a:lnTo>
                    <a:pt x="0" y="7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B227668E-9C4A-5145-A821-DFAD58470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380" y="3723675"/>
              <a:ext cx="23345" cy="216421"/>
            </a:xfrm>
            <a:custGeom>
              <a:avLst/>
              <a:gdLst>
                <a:gd name="T0" fmla="*/ 2147483647 w 18"/>
                <a:gd name="T1" fmla="*/ 0 h 179"/>
                <a:gd name="T2" fmla="*/ 2147483647 w 18"/>
                <a:gd name="T3" fmla="*/ 2147483647 h 179"/>
                <a:gd name="T4" fmla="*/ 2147483647 w 18"/>
                <a:gd name="T5" fmla="*/ 2147483647 h 179"/>
                <a:gd name="T6" fmla="*/ 0 w 18"/>
                <a:gd name="T7" fmla="*/ 2147483647 h 179"/>
                <a:gd name="T8" fmla="*/ 2147483647 w 18"/>
                <a:gd name="T9" fmla="*/ 0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79"/>
                <a:gd name="T17" fmla="*/ 18 w 18"/>
                <a:gd name="T18" fmla="*/ 179 h 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79">
                  <a:moveTo>
                    <a:pt x="18" y="0"/>
                  </a:moveTo>
                  <a:lnTo>
                    <a:pt x="18" y="145"/>
                  </a:lnTo>
                  <a:lnTo>
                    <a:pt x="14" y="179"/>
                  </a:lnTo>
                  <a:lnTo>
                    <a:pt x="0" y="14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4" name="Freeform 36">
              <a:extLst>
                <a:ext uri="{FF2B5EF4-FFF2-40B4-BE49-F238E27FC236}">
                  <a16:creationId xmlns:a16="http://schemas.microsoft.com/office/drawing/2014/main" id="{67AA84AF-CA2F-CD4E-83F4-AF4393596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6246" y="3874514"/>
              <a:ext cx="26459" cy="70500"/>
            </a:xfrm>
            <a:custGeom>
              <a:avLst/>
              <a:gdLst>
                <a:gd name="T0" fmla="*/ 2453 w 22"/>
                <a:gd name="T1" fmla="*/ 0 h 58"/>
                <a:gd name="T2" fmla="*/ 0 w 22"/>
                <a:gd name="T3" fmla="*/ 2354 h 58"/>
                <a:gd name="T4" fmla="*/ 2453 w 22"/>
                <a:gd name="T5" fmla="*/ 2354 h 58"/>
                <a:gd name="T6" fmla="*/ 2453 w 22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58"/>
                <a:gd name="T14" fmla="*/ 22 w 22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58">
                  <a:moveTo>
                    <a:pt x="22" y="0"/>
                  </a:moveTo>
                  <a:lnTo>
                    <a:pt x="0" y="22"/>
                  </a:lnTo>
                  <a:lnTo>
                    <a:pt x="22" y="5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5" name="Freeform 37">
              <a:extLst>
                <a:ext uri="{FF2B5EF4-FFF2-40B4-BE49-F238E27FC236}">
                  <a16:creationId xmlns:a16="http://schemas.microsoft.com/office/drawing/2014/main" id="{BF7C77B0-F741-BB47-8AC9-8010125E9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4962" y="3744988"/>
              <a:ext cx="7782" cy="229536"/>
            </a:xfrm>
            <a:custGeom>
              <a:avLst/>
              <a:gdLst>
                <a:gd name="T0" fmla="*/ 3402 w 7"/>
                <a:gd name="T1" fmla="*/ 0 h 189"/>
                <a:gd name="T2" fmla="*/ 0 w 7"/>
                <a:gd name="T3" fmla="*/ 2352 h 189"/>
                <a:gd name="T4" fmla="*/ 0 w 7"/>
                <a:gd name="T5" fmla="*/ 3528 h 189"/>
                <a:gd name="T6" fmla="*/ 3402 w 7"/>
                <a:gd name="T7" fmla="*/ 2352 h 189"/>
                <a:gd name="T8" fmla="*/ 3402 w 7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89"/>
                <a:gd name="T17" fmla="*/ 7 w 7"/>
                <a:gd name="T18" fmla="*/ 189 h 1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89">
                  <a:moveTo>
                    <a:pt x="6" y="0"/>
                  </a:moveTo>
                  <a:lnTo>
                    <a:pt x="0" y="30"/>
                  </a:lnTo>
                  <a:lnTo>
                    <a:pt x="0" y="189"/>
                  </a:lnTo>
                  <a:lnTo>
                    <a:pt x="7" y="15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6" name="Freeform 38">
              <a:extLst>
                <a:ext uri="{FF2B5EF4-FFF2-40B4-BE49-F238E27FC236}">
                  <a16:creationId xmlns:a16="http://schemas.microsoft.com/office/drawing/2014/main" id="{6FEB7EF5-9D07-FE44-90BD-0D50B35E8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7569" y="3964689"/>
              <a:ext cx="38910" cy="213140"/>
            </a:xfrm>
            <a:custGeom>
              <a:avLst/>
              <a:gdLst>
                <a:gd name="T0" fmla="*/ 0 w 31"/>
                <a:gd name="T1" fmla="*/ 0 h 177"/>
                <a:gd name="T2" fmla="*/ 3841 w 31"/>
                <a:gd name="T3" fmla="*/ 2332 h 177"/>
                <a:gd name="T4" fmla="*/ 3841 w 31"/>
                <a:gd name="T5" fmla="*/ 2332 h 177"/>
                <a:gd name="T6" fmla="*/ 0 w 31"/>
                <a:gd name="T7" fmla="*/ 2332 h 177"/>
                <a:gd name="T8" fmla="*/ 0 w 31"/>
                <a:gd name="T9" fmla="*/ 0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77"/>
                <a:gd name="T17" fmla="*/ 31 w 31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77">
                  <a:moveTo>
                    <a:pt x="0" y="0"/>
                  </a:moveTo>
                  <a:lnTo>
                    <a:pt x="31" y="28"/>
                  </a:lnTo>
                  <a:lnTo>
                    <a:pt x="31" y="177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7" name="Freeform 40">
              <a:extLst>
                <a:ext uri="{FF2B5EF4-FFF2-40B4-BE49-F238E27FC236}">
                  <a16:creationId xmlns:a16="http://schemas.microsoft.com/office/drawing/2014/main" id="{4A9DA981-FD0A-D04B-8E0B-952F321B8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366" y="3744991"/>
              <a:ext cx="79377" cy="265605"/>
            </a:xfrm>
            <a:custGeom>
              <a:avLst/>
              <a:gdLst>
                <a:gd name="T0" fmla="*/ 0 w 66"/>
                <a:gd name="T1" fmla="*/ 2327 h 221"/>
                <a:gd name="T2" fmla="*/ 2453 w 66"/>
                <a:gd name="T3" fmla="*/ 2327 h 221"/>
                <a:gd name="T4" fmla="*/ 2453 w 66"/>
                <a:gd name="T5" fmla="*/ 0 h 221"/>
                <a:gd name="T6" fmla="*/ 2453 w 66"/>
                <a:gd name="T7" fmla="*/ 2327 h 221"/>
                <a:gd name="T8" fmla="*/ 2453 w 66"/>
                <a:gd name="T9" fmla="*/ 3491 h 221"/>
                <a:gd name="T10" fmla="*/ 0 w 66"/>
                <a:gd name="T11" fmla="*/ 3491 h 221"/>
                <a:gd name="T12" fmla="*/ 0 w 66"/>
                <a:gd name="T13" fmla="*/ 2327 h 2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221"/>
                <a:gd name="T23" fmla="*/ 66 w 66"/>
                <a:gd name="T24" fmla="*/ 221 h 2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221">
                  <a:moveTo>
                    <a:pt x="0" y="63"/>
                  </a:moveTo>
                  <a:lnTo>
                    <a:pt x="58" y="28"/>
                  </a:lnTo>
                  <a:lnTo>
                    <a:pt x="66" y="0"/>
                  </a:lnTo>
                  <a:lnTo>
                    <a:pt x="66" y="153"/>
                  </a:lnTo>
                  <a:lnTo>
                    <a:pt x="58" y="191"/>
                  </a:lnTo>
                  <a:lnTo>
                    <a:pt x="0" y="221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8" name="Freeform 41">
              <a:extLst>
                <a:ext uri="{FF2B5EF4-FFF2-40B4-BE49-F238E27FC236}">
                  <a16:creationId xmlns:a16="http://schemas.microsoft.com/office/drawing/2014/main" id="{A8F2C27A-9DD7-5448-88B2-BF695A16E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66" y="5138601"/>
              <a:ext cx="60700" cy="206582"/>
            </a:xfrm>
            <a:custGeom>
              <a:avLst/>
              <a:gdLst>
                <a:gd name="T0" fmla="*/ 0 w 48"/>
                <a:gd name="T1" fmla="*/ 2339 h 171"/>
                <a:gd name="T2" fmla="*/ 3870 w 48"/>
                <a:gd name="T3" fmla="*/ 2339 h 171"/>
                <a:gd name="T4" fmla="*/ 3870 w 48"/>
                <a:gd name="T5" fmla="*/ 3509 h 171"/>
                <a:gd name="T6" fmla="*/ 3870 w 48"/>
                <a:gd name="T7" fmla="*/ 2339 h 171"/>
                <a:gd name="T8" fmla="*/ 3870 w 48"/>
                <a:gd name="T9" fmla="*/ 0 h 171"/>
                <a:gd name="T10" fmla="*/ 0 w 48"/>
                <a:gd name="T11" fmla="*/ 2339 h 1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171"/>
                <a:gd name="T20" fmla="*/ 48 w 48"/>
                <a:gd name="T21" fmla="*/ 171 h 1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171">
                  <a:moveTo>
                    <a:pt x="0" y="30"/>
                  </a:moveTo>
                  <a:lnTo>
                    <a:pt x="22" y="97"/>
                  </a:lnTo>
                  <a:lnTo>
                    <a:pt x="22" y="171"/>
                  </a:lnTo>
                  <a:lnTo>
                    <a:pt x="48" y="153"/>
                  </a:lnTo>
                  <a:lnTo>
                    <a:pt x="48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9" name="Freeform 42">
              <a:extLst>
                <a:ext uri="{FF2B5EF4-FFF2-40B4-BE49-F238E27FC236}">
                  <a16:creationId xmlns:a16="http://schemas.microsoft.com/office/drawing/2014/main" id="{B72E835A-F049-CF4C-8B51-4F984313F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566" y="5132041"/>
              <a:ext cx="182101" cy="193467"/>
            </a:xfrm>
            <a:custGeom>
              <a:avLst/>
              <a:gdLst>
                <a:gd name="T0" fmla="*/ 0 w 151"/>
                <a:gd name="T1" fmla="*/ 2356 h 159"/>
                <a:gd name="T2" fmla="*/ 3690 w 151"/>
                <a:gd name="T3" fmla="*/ 0 h 159"/>
                <a:gd name="T4" fmla="*/ 8610 w 151"/>
                <a:gd name="T5" fmla="*/ 0 h 159"/>
                <a:gd name="T6" fmla="*/ 8610 w 151"/>
                <a:gd name="T7" fmla="*/ 3534 h 159"/>
                <a:gd name="T8" fmla="*/ 3690 w 151"/>
                <a:gd name="T9" fmla="*/ 3534 h 159"/>
                <a:gd name="T10" fmla="*/ 0 w 151"/>
                <a:gd name="T11" fmla="*/ 3534 h 159"/>
                <a:gd name="T12" fmla="*/ 0 w 151"/>
                <a:gd name="T13" fmla="*/ 2356 h 1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"/>
                <a:gd name="T22" fmla="*/ 0 h 159"/>
                <a:gd name="T23" fmla="*/ 151 w 151"/>
                <a:gd name="T24" fmla="*/ 159 h 1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" h="159">
                  <a:moveTo>
                    <a:pt x="0" y="6"/>
                  </a:moveTo>
                  <a:lnTo>
                    <a:pt x="64" y="0"/>
                  </a:lnTo>
                  <a:lnTo>
                    <a:pt x="151" y="0"/>
                  </a:lnTo>
                  <a:lnTo>
                    <a:pt x="151" y="155"/>
                  </a:lnTo>
                  <a:lnTo>
                    <a:pt x="64" y="155"/>
                  </a:lnTo>
                  <a:lnTo>
                    <a:pt x="0" y="15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0" name="Freeform 43">
              <a:extLst>
                <a:ext uri="{FF2B5EF4-FFF2-40B4-BE49-F238E27FC236}">
                  <a16:creationId xmlns:a16="http://schemas.microsoft.com/office/drawing/2014/main" id="{7719688A-D976-4744-B806-7D76B853A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939" y="5182868"/>
              <a:ext cx="107392" cy="211500"/>
            </a:xfrm>
            <a:custGeom>
              <a:avLst/>
              <a:gdLst>
                <a:gd name="T0" fmla="*/ 0 w 88"/>
                <a:gd name="T1" fmla="*/ 2340 h 175"/>
                <a:gd name="T2" fmla="*/ 4979 w 88"/>
                <a:gd name="T3" fmla="*/ 0 h 175"/>
                <a:gd name="T4" fmla="*/ 4979 w 88"/>
                <a:gd name="T5" fmla="*/ 2340 h 175"/>
                <a:gd name="T6" fmla="*/ 0 w 88"/>
                <a:gd name="T7" fmla="*/ 3511 h 175"/>
                <a:gd name="T8" fmla="*/ 0 w 88"/>
                <a:gd name="T9" fmla="*/ 2340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175"/>
                <a:gd name="T17" fmla="*/ 88 w 88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175">
                  <a:moveTo>
                    <a:pt x="0" y="22"/>
                  </a:moveTo>
                  <a:lnTo>
                    <a:pt x="88" y="0"/>
                  </a:lnTo>
                  <a:lnTo>
                    <a:pt x="88" y="155"/>
                  </a:lnTo>
                  <a:lnTo>
                    <a:pt x="0" y="175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1" name="Freeform 44">
              <a:extLst>
                <a:ext uri="{FF2B5EF4-FFF2-40B4-BE49-F238E27FC236}">
                  <a16:creationId xmlns:a16="http://schemas.microsoft.com/office/drawing/2014/main" id="{4BDB1BBD-063D-5D49-AA88-C359D31BA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9075" y="5209101"/>
              <a:ext cx="189880" cy="331186"/>
            </a:xfrm>
            <a:custGeom>
              <a:avLst/>
              <a:gdLst>
                <a:gd name="T0" fmla="*/ 3749 w 155"/>
                <a:gd name="T1" fmla="*/ 5873 h 273"/>
                <a:gd name="T2" fmla="*/ 0 w 155"/>
                <a:gd name="T3" fmla="*/ 3524 h 273"/>
                <a:gd name="T4" fmla="*/ 3749 w 155"/>
                <a:gd name="T5" fmla="*/ 2349 h 273"/>
                <a:gd name="T6" fmla="*/ 8747 w 155"/>
                <a:gd name="T7" fmla="*/ 0 h 273"/>
                <a:gd name="T8" fmla="*/ 8747 w 155"/>
                <a:gd name="T9" fmla="*/ 2349 h 273"/>
                <a:gd name="T10" fmla="*/ 3749 w 155"/>
                <a:gd name="T11" fmla="*/ 4699 h 273"/>
                <a:gd name="T12" fmla="*/ 3749 w 155"/>
                <a:gd name="T13" fmla="*/ 5873 h 2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273"/>
                <a:gd name="T23" fmla="*/ 155 w 155"/>
                <a:gd name="T24" fmla="*/ 273 h 2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273">
                  <a:moveTo>
                    <a:pt x="14" y="273"/>
                  </a:moveTo>
                  <a:lnTo>
                    <a:pt x="0" y="187"/>
                  </a:lnTo>
                  <a:lnTo>
                    <a:pt x="32" y="99"/>
                  </a:lnTo>
                  <a:lnTo>
                    <a:pt x="155" y="0"/>
                  </a:lnTo>
                  <a:lnTo>
                    <a:pt x="155" y="153"/>
                  </a:lnTo>
                  <a:lnTo>
                    <a:pt x="34" y="250"/>
                  </a:lnTo>
                  <a:lnTo>
                    <a:pt x="14" y="27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2" name="Freeform 45">
              <a:extLst>
                <a:ext uri="{FF2B5EF4-FFF2-40B4-BE49-F238E27FC236}">
                  <a16:creationId xmlns:a16="http://schemas.microsoft.com/office/drawing/2014/main" id="{C595FFC7-A6B8-9147-870B-79C8FBB8D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8955" y="5177950"/>
              <a:ext cx="104279" cy="213140"/>
            </a:xfrm>
            <a:custGeom>
              <a:avLst/>
              <a:gdLst>
                <a:gd name="T0" fmla="*/ 0 w 87"/>
                <a:gd name="T1" fmla="*/ 2359 h 175"/>
                <a:gd name="T2" fmla="*/ 0 w 87"/>
                <a:gd name="T3" fmla="*/ 3538 h 175"/>
                <a:gd name="T4" fmla="*/ 4890 w 87"/>
                <a:gd name="T5" fmla="*/ 3538 h 175"/>
                <a:gd name="T6" fmla="*/ 4890 w 87"/>
                <a:gd name="T7" fmla="*/ 0 h 175"/>
                <a:gd name="T8" fmla="*/ 0 w 87"/>
                <a:gd name="T9" fmla="*/ 2359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"/>
                <a:gd name="T16" fmla="*/ 0 h 175"/>
                <a:gd name="T17" fmla="*/ 87 w 87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" h="175">
                  <a:moveTo>
                    <a:pt x="0" y="24"/>
                  </a:moveTo>
                  <a:lnTo>
                    <a:pt x="0" y="175"/>
                  </a:lnTo>
                  <a:lnTo>
                    <a:pt x="87" y="153"/>
                  </a:lnTo>
                  <a:lnTo>
                    <a:pt x="87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3" name="Freeform 46">
              <a:extLst>
                <a:ext uri="{FF2B5EF4-FFF2-40B4-BE49-F238E27FC236}">
                  <a16:creationId xmlns:a16="http://schemas.microsoft.com/office/drawing/2014/main" id="{1182A455-FB3B-BC45-B68A-539B34E99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586" y="5553402"/>
              <a:ext cx="91827" cy="273803"/>
            </a:xfrm>
            <a:custGeom>
              <a:avLst/>
              <a:gdLst>
                <a:gd name="T0" fmla="*/ 0 w 76"/>
                <a:gd name="T1" fmla="*/ 2346 h 226"/>
                <a:gd name="T2" fmla="*/ 3697 w 76"/>
                <a:gd name="T3" fmla="*/ 0 h 226"/>
                <a:gd name="T4" fmla="*/ 3697 w 76"/>
                <a:gd name="T5" fmla="*/ 2346 h 226"/>
                <a:gd name="T6" fmla="*/ 0 w 76"/>
                <a:gd name="T7" fmla="*/ 4692 h 226"/>
                <a:gd name="T8" fmla="*/ 0 w 76"/>
                <a:gd name="T9" fmla="*/ 2346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226"/>
                <a:gd name="T17" fmla="*/ 76 w 76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226">
                  <a:moveTo>
                    <a:pt x="0" y="73"/>
                  </a:moveTo>
                  <a:lnTo>
                    <a:pt x="76" y="0"/>
                  </a:lnTo>
                  <a:lnTo>
                    <a:pt x="76" y="152"/>
                  </a:lnTo>
                  <a:lnTo>
                    <a:pt x="0" y="226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4" name="Freeform 47">
              <a:extLst>
                <a:ext uri="{FF2B5EF4-FFF2-40B4-BE49-F238E27FC236}">
                  <a16:creationId xmlns:a16="http://schemas.microsoft.com/office/drawing/2014/main" id="{13A91FBC-B0FF-2846-AAA1-D5058C0EE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589" y="4905786"/>
              <a:ext cx="76263" cy="213140"/>
            </a:xfrm>
            <a:custGeom>
              <a:avLst/>
              <a:gdLst>
                <a:gd name="T0" fmla="*/ 0 w 64"/>
                <a:gd name="T1" fmla="*/ 2332 h 177"/>
                <a:gd name="T2" fmla="*/ 3646 w 64"/>
                <a:gd name="T3" fmla="*/ 0 h 177"/>
                <a:gd name="T4" fmla="*/ 3646 w 64"/>
                <a:gd name="T5" fmla="*/ 2332 h 177"/>
                <a:gd name="T6" fmla="*/ 0 w 64"/>
                <a:gd name="T7" fmla="*/ 2332 h 177"/>
                <a:gd name="T8" fmla="*/ 0 w 64"/>
                <a:gd name="T9" fmla="*/ 2332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77"/>
                <a:gd name="T17" fmla="*/ 64 w 64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77">
                  <a:moveTo>
                    <a:pt x="0" y="22"/>
                  </a:moveTo>
                  <a:lnTo>
                    <a:pt x="64" y="0"/>
                  </a:lnTo>
                  <a:lnTo>
                    <a:pt x="64" y="155"/>
                  </a:lnTo>
                  <a:lnTo>
                    <a:pt x="0" y="177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5" name="Freeform 48">
              <a:extLst>
                <a:ext uri="{FF2B5EF4-FFF2-40B4-BE49-F238E27FC236}">
                  <a16:creationId xmlns:a16="http://schemas.microsoft.com/office/drawing/2014/main" id="{6E17EA13-8D40-3E4A-937E-508D1ED88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685" y="4727075"/>
              <a:ext cx="45137" cy="260686"/>
            </a:xfrm>
            <a:custGeom>
              <a:avLst/>
              <a:gdLst>
                <a:gd name="T0" fmla="*/ 0 w 38"/>
                <a:gd name="T1" fmla="*/ 2348 h 215"/>
                <a:gd name="T2" fmla="*/ 0 w 38"/>
                <a:gd name="T3" fmla="*/ 4696 h 215"/>
                <a:gd name="T4" fmla="*/ 2423 w 38"/>
                <a:gd name="T5" fmla="*/ 2348 h 215"/>
                <a:gd name="T6" fmla="*/ 2423 w 38"/>
                <a:gd name="T7" fmla="*/ 0 h 215"/>
                <a:gd name="T8" fmla="*/ 0 w 38"/>
                <a:gd name="T9" fmla="*/ 2348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215"/>
                <a:gd name="T17" fmla="*/ 38 w 38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215">
                  <a:moveTo>
                    <a:pt x="0" y="63"/>
                  </a:moveTo>
                  <a:lnTo>
                    <a:pt x="0" y="215"/>
                  </a:lnTo>
                  <a:lnTo>
                    <a:pt x="38" y="152"/>
                  </a:lnTo>
                  <a:lnTo>
                    <a:pt x="38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6" name="Freeform 49">
              <a:extLst>
                <a:ext uri="{FF2B5EF4-FFF2-40B4-BE49-F238E27FC236}">
                  <a16:creationId xmlns:a16="http://schemas.microsoft.com/office/drawing/2014/main" id="{F42D0B38-524D-8545-A36C-7E15D58E3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88" y="4935297"/>
              <a:ext cx="60701" cy="280361"/>
            </a:xfrm>
            <a:custGeom>
              <a:avLst/>
              <a:gdLst>
                <a:gd name="T0" fmla="*/ 3791 w 49"/>
                <a:gd name="T1" fmla="*/ 0 h 232"/>
                <a:gd name="T2" fmla="*/ 3791 w 49"/>
                <a:gd name="T3" fmla="*/ 2340 h 232"/>
                <a:gd name="T4" fmla="*/ 3791 w 49"/>
                <a:gd name="T5" fmla="*/ 3510 h 232"/>
                <a:gd name="T6" fmla="*/ 3791 w 49"/>
                <a:gd name="T7" fmla="*/ 4680 h 232"/>
                <a:gd name="T8" fmla="*/ 3791 w 49"/>
                <a:gd name="T9" fmla="*/ 3510 h 232"/>
                <a:gd name="T10" fmla="*/ 0 w 49"/>
                <a:gd name="T11" fmla="*/ 2340 h 232"/>
                <a:gd name="T12" fmla="*/ 3791 w 49"/>
                <a:gd name="T13" fmla="*/ 2340 h 232"/>
                <a:gd name="T14" fmla="*/ 3791 w 49"/>
                <a:gd name="T15" fmla="*/ 0 h 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9"/>
                <a:gd name="T25" fmla="*/ 0 h 232"/>
                <a:gd name="T26" fmla="*/ 49 w 49"/>
                <a:gd name="T27" fmla="*/ 232 h 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9" h="232">
                  <a:moveTo>
                    <a:pt x="49" y="0"/>
                  </a:moveTo>
                  <a:lnTo>
                    <a:pt x="49" y="159"/>
                  </a:lnTo>
                  <a:lnTo>
                    <a:pt x="41" y="202"/>
                  </a:lnTo>
                  <a:lnTo>
                    <a:pt x="29" y="232"/>
                  </a:lnTo>
                  <a:lnTo>
                    <a:pt x="10" y="204"/>
                  </a:lnTo>
                  <a:lnTo>
                    <a:pt x="0" y="149"/>
                  </a:lnTo>
                  <a:lnTo>
                    <a:pt x="39" y="5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7" name="Freeform 50">
              <a:extLst>
                <a:ext uri="{FF2B5EF4-FFF2-40B4-BE49-F238E27FC236}">
                  <a16:creationId xmlns:a16="http://schemas.microsoft.com/office/drawing/2014/main" id="{1B827F1B-7156-4D40-94CD-9FDE061AF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3996" y="4605750"/>
              <a:ext cx="82490" cy="270524"/>
            </a:xfrm>
            <a:custGeom>
              <a:avLst/>
              <a:gdLst>
                <a:gd name="T0" fmla="*/ 0 w 66"/>
                <a:gd name="T1" fmla="*/ 2328 h 225"/>
                <a:gd name="T2" fmla="*/ 0 w 66"/>
                <a:gd name="T3" fmla="*/ 4657 h 225"/>
                <a:gd name="T4" fmla="*/ 3824 w 66"/>
                <a:gd name="T5" fmla="*/ 2328 h 225"/>
                <a:gd name="T6" fmla="*/ 3824 w 66"/>
                <a:gd name="T7" fmla="*/ 0 h 225"/>
                <a:gd name="T8" fmla="*/ 0 w 66"/>
                <a:gd name="T9" fmla="*/ 2328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25"/>
                <a:gd name="T17" fmla="*/ 66 w 66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25">
                  <a:moveTo>
                    <a:pt x="0" y="70"/>
                  </a:moveTo>
                  <a:lnTo>
                    <a:pt x="0" y="225"/>
                  </a:lnTo>
                  <a:lnTo>
                    <a:pt x="66" y="154"/>
                  </a:lnTo>
                  <a:lnTo>
                    <a:pt x="66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8" name="Freeform 51">
              <a:extLst>
                <a:ext uri="{FF2B5EF4-FFF2-40B4-BE49-F238E27FC236}">
                  <a16:creationId xmlns:a16="http://schemas.microsoft.com/office/drawing/2014/main" id="{DDC4EB7D-B29F-954C-A402-30BEC2C6E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154" y="4195862"/>
              <a:ext cx="48248" cy="255769"/>
            </a:xfrm>
            <a:custGeom>
              <a:avLst/>
              <a:gdLst>
                <a:gd name="T0" fmla="*/ 0 w 40"/>
                <a:gd name="T1" fmla="*/ 0 h 212"/>
                <a:gd name="T2" fmla="*/ 3691 w 40"/>
                <a:gd name="T3" fmla="*/ 2336 h 212"/>
                <a:gd name="T4" fmla="*/ 3691 w 40"/>
                <a:gd name="T5" fmla="*/ 4673 h 212"/>
                <a:gd name="T6" fmla="*/ 0 w 40"/>
                <a:gd name="T7" fmla="*/ 3504 h 212"/>
                <a:gd name="T8" fmla="*/ 0 w 40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212"/>
                <a:gd name="T17" fmla="*/ 40 w 40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212">
                  <a:moveTo>
                    <a:pt x="0" y="0"/>
                  </a:moveTo>
                  <a:lnTo>
                    <a:pt x="40" y="55"/>
                  </a:lnTo>
                  <a:lnTo>
                    <a:pt x="40" y="212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9" name="Freeform 52">
              <a:extLst>
                <a:ext uri="{FF2B5EF4-FFF2-40B4-BE49-F238E27FC236}">
                  <a16:creationId xmlns:a16="http://schemas.microsoft.com/office/drawing/2014/main" id="{96534763-7FB9-8843-A020-A3793FA02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695" y="4289318"/>
              <a:ext cx="62257" cy="301676"/>
            </a:xfrm>
            <a:custGeom>
              <a:avLst/>
              <a:gdLst>
                <a:gd name="T0" fmla="*/ 2442 w 52"/>
                <a:gd name="T1" fmla="*/ 0 h 250"/>
                <a:gd name="T2" fmla="*/ 0 w 52"/>
                <a:gd name="T3" fmla="*/ 2337 h 250"/>
                <a:gd name="T4" fmla="*/ 0 w 52"/>
                <a:gd name="T5" fmla="*/ 5842 h 250"/>
                <a:gd name="T6" fmla="*/ 2442 w 52"/>
                <a:gd name="T7" fmla="*/ 3505 h 250"/>
                <a:gd name="T8" fmla="*/ 2442 w 52"/>
                <a:gd name="T9" fmla="*/ 0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250"/>
                <a:gd name="T17" fmla="*/ 52 w 52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250">
                  <a:moveTo>
                    <a:pt x="52" y="0"/>
                  </a:moveTo>
                  <a:lnTo>
                    <a:pt x="0" y="97"/>
                  </a:lnTo>
                  <a:lnTo>
                    <a:pt x="0" y="250"/>
                  </a:lnTo>
                  <a:lnTo>
                    <a:pt x="52" y="157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0" name="Freeform 53">
              <a:extLst>
                <a:ext uri="{FF2B5EF4-FFF2-40B4-BE49-F238E27FC236}">
                  <a16:creationId xmlns:a16="http://schemas.microsoft.com/office/drawing/2014/main" id="{85A7D886-7192-F346-A5B8-A419E6227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229" y="4409004"/>
              <a:ext cx="40466" cy="136082"/>
            </a:xfrm>
            <a:custGeom>
              <a:avLst/>
              <a:gdLst>
                <a:gd name="T0" fmla="*/ 3870 w 32"/>
                <a:gd name="T1" fmla="*/ 0 h 113"/>
                <a:gd name="T2" fmla="*/ 0 w 32"/>
                <a:gd name="T3" fmla="*/ 2332 h 113"/>
                <a:gd name="T4" fmla="*/ 3870 w 32"/>
                <a:gd name="T5" fmla="*/ 2332 h 113"/>
                <a:gd name="T6" fmla="*/ 3870 w 32"/>
                <a:gd name="T7" fmla="*/ 0 h 1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2"/>
                <a:gd name="T13" fmla="*/ 0 h 113"/>
                <a:gd name="T14" fmla="*/ 32 w 32"/>
                <a:gd name="T15" fmla="*/ 113 h 1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2" h="113">
                  <a:moveTo>
                    <a:pt x="32" y="0"/>
                  </a:moveTo>
                  <a:lnTo>
                    <a:pt x="0" y="34"/>
                  </a:lnTo>
                  <a:lnTo>
                    <a:pt x="32" y="11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1" name="Freeform 54">
              <a:extLst>
                <a:ext uri="{FF2B5EF4-FFF2-40B4-BE49-F238E27FC236}">
                  <a16:creationId xmlns:a16="http://schemas.microsoft.com/office/drawing/2014/main" id="{7225E771-660D-A941-B55A-D6D8A38DC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5782" y="3969610"/>
              <a:ext cx="21790" cy="226256"/>
            </a:xfrm>
            <a:custGeom>
              <a:avLst/>
              <a:gdLst>
                <a:gd name="T0" fmla="*/ 2469 w 18"/>
                <a:gd name="T1" fmla="*/ 0 h 187"/>
                <a:gd name="T2" fmla="*/ 2469 w 18"/>
                <a:gd name="T3" fmla="*/ 2343 h 187"/>
                <a:gd name="T4" fmla="*/ 0 w 18"/>
                <a:gd name="T5" fmla="*/ 3515 h 187"/>
                <a:gd name="T6" fmla="*/ 0 w 18"/>
                <a:gd name="T7" fmla="*/ 2343 h 187"/>
                <a:gd name="T8" fmla="*/ 2469 w 18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7"/>
                <a:gd name="T17" fmla="*/ 18 w 18"/>
                <a:gd name="T18" fmla="*/ 187 h 1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7">
                  <a:moveTo>
                    <a:pt x="18" y="0"/>
                  </a:moveTo>
                  <a:lnTo>
                    <a:pt x="18" y="145"/>
                  </a:lnTo>
                  <a:lnTo>
                    <a:pt x="0" y="187"/>
                  </a:lnTo>
                  <a:lnTo>
                    <a:pt x="0" y="3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2" name="Freeform 55">
              <a:extLst>
                <a:ext uri="{FF2B5EF4-FFF2-40B4-BE49-F238E27FC236}">
                  <a16:creationId xmlns:a16="http://schemas.microsoft.com/office/drawing/2014/main" id="{36C10979-263C-6741-8E8C-EEA0153A7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9207" y="4035189"/>
              <a:ext cx="62257" cy="244292"/>
            </a:xfrm>
            <a:custGeom>
              <a:avLst/>
              <a:gdLst>
                <a:gd name="T0" fmla="*/ 3810 w 50"/>
                <a:gd name="T1" fmla="*/ 0 h 200"/>
                <a:gd name="T2" fmla="*/ 3810 w 50"/>
                <a:gd name="T3" fmla="*/ 3548 h 200"/>
                <a:gd name="T4" fmla="*/ 3810 w 50"/>
                <a:gd name="T5" fmla="*/ 3548 h 200"/>
                <a:gd name="T6" fmla="*/ 3810 w 50"/>
                <a:gd name="T7" fmla="*/ 4731 h 200"/>
                <a:gd name="T8" fmla="*/ 3810 w 50"/>
                <a:gd name="T9" fmla="*/ 2365 h 200"/>
                <a:gd name="T10" fmla="*/ 3810 w 50"/>
                <a:gd name="T11" fmla="*/ 2365 h 200"/>
                <a:gd name="T12" fmla="*/ 0 w 50"/>
                <a:gd name="T13" fmla="*/ 2365 h 200"/>
                <a:gd name="T14" fmla="*/ 3810 w 50"/>
                <a:gd name="T15" fmla="*/ 2365 h 200"/>
                <a:gd name="T16" fmla="*/ 3810 w 50"/>
                <a:gd name="T17" fmla="*/ 0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200"/>
                <a:gd name="T29" fmla="*/ 50 w 50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200">
                  <a:moveTo>
                    <a:pt x="50" y="0"/>
                  </a:moveTo>
                  <a:lnTo>
                    <a:pt x="50" y="151"/>
                  </a:lnTo>
                  <a:lnTo>
                    <a:pt x="18" y="171"/>
                  </a:lnTo>
                  <a:lnTo>
                    <a:pt x="6" y="200"/>
                  </a:lnTo>
                  <a:lnTo>
                    <a:pt x="6" y="123"/>
                  </a:lnTo>
                  <a:lnTo>
                    <a:pt x="14" y="63"/>
                  </a:lnTo>
                  <a:lnTo>
                    <a:pt x="0" y="58"/>
                  </a:lnTo>
                  <a:lnTo>
                    <a:pt x="16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3" name="Rectangle 56">
              <a:extLst>
                <a:ext uri="{FF2B5EF4-FFF2-40B4-BE49-F238E27FC236}">
                  <a16:creationId xmlns:a16="http://schemas.microsoft.com/office/drawing/2014/main" id="{F9CB04B9-5DCE-2944-B3A4-90B8C2505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068" y="4730354"/>
              <a:ext cx="57589" cy="175431"/>
            </a:xfrm>
            <a:prstGeom prst="rect">
              <a:avLst/>
            </a:prstGeom>
            <a:solidFill>
              <a:srgbClr val="9D9D9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4" name="Freeform 57">
              <a:extLst>
                <a:ext uri="{FF2B5EF4-FFF2-40B4-BE49-F238E27FC236}">
                  <a16:creationId xmlns:a16="http://schemas.microsoft.com/office/drawing/2014/main" id="{FF4FEA90-CB27-7E4D-9C8C-DA20FC977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658" y="4876271"/>
              <a:ext cx="225679" cy="190188"/>
            </a:xfrm>
            <a:custGeom>
              <a:avLst/>
              <a:gdLst>
                <a:gd name="T0" fmla="*/ 0 w 186"/>
                <a:gd name="T1" fmla="*/ 2346 h 157"/>
                <a:gd name="T2" fmla="*/ 0 w 186"/>
                <a:gd name="T3" fmla="*/ 3519 h 157"/>
                <a:gd name="T4" fmla="*/ 9901 w 186"/>
                <a:gd name="T5" fmla="*/ 3519 h 157"/>
                <a:gd name="T6" fmla="*/ 9901 w 186"/>
                <a:gd name="T7" fmla="*/ 0 h 157"/>
                <a:gd name="T8" fmla="*/ 0 w 186"/>
                <a:gd name="T9" fmla="*/ 2346 h 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6"/>
                <a:gd name="T16" fmla="*/ 0 h 157"/>
                <a:gd name="T17" fmla="*/ 186 w 186"/>
                <a:gd name="T18" fmla="*/ 157 h 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6" h="157">
                  <a:moveTo>
                    <a:pt x="0" y="2"/>
                  </a:moveTo>
                  <a:lnTo>
                    <a:pt x="0" y="157"/>
                  </a:lnTo>
                  <a:lnTo>
                    <a:pt x="186" y="157"/>
                  </a:lnTo>
                  <a:lnTo>
                    <a:pt x="186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5" name="Rectangle 58">
              <a:extLst>
                <a:ext uri="{FF2B5EF4-FFF2-40B4-BE49-F238E27FC236}">
                  <a16:creationId xmlns:a16="http://schemas.microsoft.com/office/drawing/2014/main" id="{963A0A63-F885-324E-93BF-2CECE22C0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7374" y="5054982"/>
              <a:ext cx="210114" cy="170513"/>
            </a:xfrm>
            <a:prstGeom prst="rect">
              <a:avLst/>
            </a:prstGeom>
            <a:solidFill>
              <a:srgbClr val="9D9D9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6" name="Freeform 59">
              <a:extLst>
                <a:ext uri="{FF2B5EF4-FFF2-40B4-BE49-F238E27FC236}">
                  <a16:creationId xmlns:a16="http://schemas.microsoft.com/office/drawing/2014/main" id="{CBDD636B-2A38-9A46-9D43-AEED487F2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160" y="4964807"/>
              <a:ext cx="91827" cy="185269"/>
            </a:xfrm>
            <a:custGeom>
              <a:avLst/>
              <a:gdLst>
                <a:gd name="T0" fmla="*/ 0 w 75"/>
                <a:gd name="T1" fmla="*/ 2376 h 151"/>
                <a:gd name="T2" fmla="*/ 0 w 75"/>
                <a:gd name="T3" fmla="*/ 3564 h 151"/>
                <a:gd name="T4" fmla="*/ 3746 w 75"/>
                <a:gd name="T5" fmla="*/ 3564 h 151"/>
                <a:gd name="T6" fmla="*/ 3746 w 75"/>
                <a:gd name="T7" fmla="*/ 0 h 151"/>
                <a:gd name="T8" fmla="*/ 0 w 75"/>
                <a:gd name="T9" fmla="*/ 2376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151"/>
                <a:gd name="T17" fmla="*/ 75 w 75"/>
                <a:gd name="T18" fmla="*/ 151 h 1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151">
                  <a:moveTo>
                    <a:pt x="0" y="2"/>
                  </a:moveTo>
                  <a:lnTo>
                    <a:pt x="0" y="151"/>
                  </a:lnTo>
                  <a:lnTo>
                    <a:pt x="75" y="151"/>
                  </a:lnTo>
                  <a:lnTo>
                    <a:pt x="7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7" name="Freeform 60">
              <a:extLst>
                <a:ext uri="{FF2B5EF4-FFF2-40B4-BE49-F238E27FC236}">
                  <a16:creationId xmlns:a16="http://schemas.microsoft.com/office/drawing/2014/main" id="{859477AE-1EC2-8449-A060-B148FE162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8381" y="5220577"/>
              <a:ext cx="52917" cy="239373"/>
            </a:xfrm>
            <a:custGeom>
              <a:avLst/>
              <a:gdLst>
                <a:gd name="T0" fmla="*/ 2399 w 45"/>
                <a:gd name="T1" fmla="*/ 0 h 200"/>
                <a:gd name="T2" fmla="*/ 0 w 45"/>
                <a:gd name="T3" fmla="*/ 2318 h 200"/>
                <a:gd name="T4" fmla="*/ 0 w 45"/>
                <a:gd name="T5" fmla="*/ 4636 h 200"/>
                <a:gd name="T6" fmla="*/ 2399 w 45"/>
                <a:gd name="T7" fmla="*/ 2318 h 200"/>
                <a:gd name="T8" fmla="*/ 2399 w 45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200"/>
                <a:gd name="T17" fmla="*/ 45 w 45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200">
                  <a:moveTo>
                    <a:pt x="45" y="0"/>
                  </a:moveTo>
                  <a:lnTo>
                    <a:pt x="0" y="51"/>
                  </a:lnTo>
                  <a:lnTo>
                    <a:pt x="0" y="200"/>
                  </a:lnTo>
                  <a:lnTo>
                    <a:pt x="45" y="1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8" name="Freeform 61">
              <a:extLst>
                <a:ext uri="{FF2B5EF4-FFF2-40B4-BE49-F238E27FC236}">
                  <a16:creationId xmlns:a16="http://schemas.microsoft.com/office/drawing/2014/main" id="{A0178127-1A46-3540-B198-813F1A8F2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331" y="3297396"/>
              <a:ext cx="45135" cy="309873"/>
            </a:xfrm>
            <a:custGeom>
              <a:avLst/>
              <a:gdLst>
                <a:gd name="T0" fmla="*/ 0 w 36"/>
                <a:gd name="T1" fmla="*/ 0 h 256"/>
                <a:gd name="T2" fmla="*/ 2558 w 36"/>
                <a:gd name="T3" fmla="*/ 3516 h 256"/>
                <a:gd name="T4" fmla="*/ 2558 w 36"/>
                <a:gd name="T5" fmla="*/ 5860 h 256"/>
                <a:gd name="T6" fmla="*/ 0 w 36"/>
                <a:gd name="T7" fmla="*/ 3516 h 256"/>
                <a:gd name="T8" fmla="*/ 0 w 3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256"/>
                <a:gd name="T17" fmla="*/ 36 w 3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256">
                  <a:moveTo>
                    <a:pt x="0" y="0"/>
                  </a:moveTo>
                  <a:lnTo>
                    <a:pt x="36" y="157"/>
                  </a:lnTo>
                  <a:lnTo>
                    <a:pt x="24" y="256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9" name="Freeform 62">
              <a:extLst>
                <a:ext uri="{FF2B5EF4-FFF2-40B4-BE49-F238E27FC236}">
                  <a16:creationId xmlns:a16="http://schemas.microsoft.com/office/drawing/2014/main" id="{14152AEC-70ED-2C49-BA14-E140F7FA0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773" y="4089295"/>
              <a:ext cx="68482" cy="260688"/>
            </a:xfrm>
            <a:custGeom>
              <a:avLst/>
              <a:gdLst>
                <a:gd name="T0" fmla="*/ 0 w 56"/>
                <a:gd name="T1" fmla="*/ 0 h 214"/>
                <a:gd name="T2" fmla="*/ 3742 w 56"/>
                <a:gd name="T3" fmla="*/ 2359 h 214"/>
                <a:gd name="T4" fmla="*/ 3742 w 56"/>
                <a:gd name="T5" fmla="*/ 2359 h 214"/>
                <a:gd name="T6" fmla="*/ 3742 w 56"/>
                <a:gd name="T7" fmla="*/ 4718 h 214"/>
                <a:gd name="T8" fmla="*/ 0 w 56"/>
                <a:gd name="T9" fmla="*/ 3539 h 214"/>
                <a:gd name="T10" fmla="*/ 0 w 56"/>
                <a:gd name="T11" fmla="*/ 0 h 2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214"/>
                <a:gd name="T20" fmla="*/ 56 w 56"/>
                <a:gd name="T21" fmla="*/ 214 h 2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214">
                  <a:moveTo>
                    <a:pt x="0" y="0"/>
                  </a:moveTo>
                  <a:lnTo>
                    <a:pt x="56" y="79"/>
                  </a:lnTo>
                  <a:lnTo>
                    <a:pt x="44" y="131"/>
                  </a:lnTo>
                  <a:lnTo>
                    <a:pt x="44" y="214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0" name="Freeform 63">
              <a:extLst>
                <a:ext uri="{FF2B5EF4-FFF2-40B4-BE49-F238E27FC236}">
                  <a16:creationId xmlns:a16="http://schemas.microsoft.com/office/drawing/2014/main" id="{D3FFC8CD-2838-D44C-87F0-94A1CBB31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198" y="3499059"/>
              <a:ext cx="253694" cy="214780"/>
            </a:xfrm>
            <a:custGeom>
              <a:avLst/>
              <a:gdLst>
                <a:gd name="T0" fmla="*/ 0 w 209"/>
                <a:gd name="T1" fmla="*/ 2324 h 179"/>
                <a:gd name="T2" fmla="*/ 9905 w 209"/>
                <a:gd name="T3" fmla="*/ 0 h 179"/>
                <a:gd name="T4" fmla="*/ 9905 w 209"/>
                <a:gd name="T5" fmla="*/ 2324 h 179"/>
                <a:gd name="T6" fmla="*/ 0 w 209"/>
                <a:gd name="T7" fmla="*/ 2324 h 179"/>
                <a:gd name="T8" fmla="*/ 0 w 209"/>
                <a:gd name="T9" fmla="*/ 2324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179"/>
                <a:gd name="T17" fmla="*/ 209 w 209"/>
                <a:gd name="T18" fmla="*/ 179 h 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179">
                  <a:moveTo>
                    <a:pt x="0" y="26"/>
                  </a:moveTo>
                  <a:lnTo>
                    <a:pt x="209" y="0"/>
                  </a:lnTo>
                  <a:lnTo>
                    <a:pt x="209" y="149"/>
                  </a:lnTo>
                  <a:lnTo>
                    <a:pt x="0" y="179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1" name="Freeform 64">
              <a:extLst>
                <a:ext uri="{FF2B5EF4-FFF2-40B4-BE49-F238E27FC236}">
                  <a16:creationId xmlns:a16="http://schemas.microsoft.com/office/drawing/2014/main" id="{4B0440B3-D923-474B-A7BD-20A023382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737" y="3261324"/>
              <a:ext cx="143189" cy="195105"/>
            </a:xfrm>
            <a:custGeom>
              <a:avLst/>
              <a:gdLst>
                <a:gd name="T0" fmla="*/ 6137 w 119"/>
                <a:gd name="T1" fmla="*/ 0 h 159"/>
                <a:gd name="T2" fmla="*/ 3682 w 119"/>
                <a:gd name="T3" fmla="*/ 2376 h 159"/>
                <a:gd name="T4" fmla="*/ 0 w 119"/>
                <a:gd name="T5" fmla="*/ 3564 h 159"/>
                <a:gd name="T6" fmla="*/ 4909 w 119"/>
                <a:gd name="T7" fmla="*/ 2376 h 159"/>
                <a:gd name="T8" fmla="*/ 6137 w 119"/>
                <a:gd name="T9" fmla="*/ 3564 h 159"/>
                <a:gd name="T10" fmla="*/ 6137 w 119"/>
                <a:gd name="T11" fmla="*/ 0 h 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"/>
                <a:gd name="T19" fmla="*/ 0 h 159"/>
                <a:gd name="T20" fmla="*/ 119 w 119"/>
                <a:gd name="T21" fmla="*/ 159 h 1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" h="159">
                  <a:moveTo>
                    <a:pt x="119" y="0"/>
                  </a:moveTo>
                  <a:lnTo>
                    <a:pt x="14" y="97"/>
                  </a:lnTo>
                  <a:lnTo>
                    <a:pt x="0" y="153"/>
                  </a:lnTo>
                  <a:lnTo>
                    <a:pt x="95" y="121"/>
                  </a:lnTo>
                  <a:lnTo>
                    <a:pt x="119" y="159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2" name="Freeform 65">
              <a:extLst>
                <a:ext uri="{FF2B5EF4-FFF2-40B4-BE49-F238E27FC236}">
                  <a16:creationId xmlns:a16="http://schemas.microsoft.com/office/drawing/2014/main" id="{BAF87E86-D338-3F4A-8905-6097079F4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8793" y="3372815"/>
              <a:ext cx="80934" cy="95092"/>
            </a:xfrm>
            <a:custGeom>
              <a:avLst/>
              <a:gdLst>
                <a:gd name="T0" fmla="*/ 3752 w 66"/>
                <a:gd name="T1" fmla="*/ 0 h 79"/>
                <a:gd name="T2" fmla="*/ 0 w 66"/>
                <a:gd name="T3" fmla="*/ 2331 h 79"/>
                <a:gd name="T4" fmla="*/ 3752 w 66"/>
                <a:gd name="T5" fmla="*/ 2331 h 79"/>
                <a:gd name="T6" fmla="*/ 3752 w 66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79"/>
                <a:gd name="T14" fmla="*/ 66 w 66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79">
                  <a:moveTo>
                    <a:pt x="66" y="0"/>
                  </a:moveTo>
                  <a:lnTo>
                    <a:pt x="0" y="54"/>
                  </a:lnTo>
                  <a:lnTo>
                    <a:pt x="66" y="7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3" name="Freeform 66">
              <a:extLst>
                <a:ext uri="{FF2B5EF4-FFF2-40B4-BE49-F238E27FC236}">
                  <a16:creationId xmlns:a16="http://schemas.microsoft.com/office/drawing/2014/main" id="{329E0FFD-FB9D-5543-A355-E85C403E5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4394" y="3636779"/>
              <a:ext cx="54474" cy="262326"/>
            </a:xfrm>
            <a:custGeom>
              <a:avLst/>
              <a:gdLst>
                <a:gd name="T0" fmla="*/ 2416 w 46"/>
                <a:gd name="T1" fmla="*/ 0 h 219"/>
                <a:gd name="T2" fmla="*/ 0 w 46"/>
                <a:gd name="T3" fmla="*/ 2320 h 219"/>
                <a:gd name="T4" fmla="*/ 0 w 46"/>
                <a:gd name="T5" fmla="*/ 4639 h 219"/>
                <a:gd name="T6" fmla="*/ 2416 w 46"/>
                <a:gd name="T7" fmla="*/ 2320 h 219"/>
                <a:gd name="T8" fmla="*/ 2416 w 46"/>
                <a:gd name="T9" fmla="*/ 0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219"/>
                <a:gd name="T17" fmla="*/ 46 w 46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219">
                  <a:moveTo>
                    <a:pt x="46" y="0"/>
                  </a:moveTo>
                  <a:lnTo>
                    <a:pt x="0" y="60"/>
                  </a:lnTo>
                  <a:lnTo>
                    <a:pt x="0" y="219"/>
                  </a:lnTo>
                  <a:lnTo>
                    <a:pt x="46" y="15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4" name="Freeform 67">
              <a:extLst>
                <a:ext uri="{FF2B5EF4-FFF2-40B4-BE49-F238E27FC236}">
                  <a16:creationId xmlns:a16="http://schemas.microsoft.com/office/drawing/2014/main" id="{C92AA420-7288-EE43-B729-E0C372127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9451" y="3677769"/>
              <a:ext cx="71595" cy="96733"/>
            </a:xfrm>
            <a:custGeom>
              <a:avLst/>
              <a:gdLst>
                <a:gd name="T0" fmla="*/ 3843 w 57"/>
                <a:gd name="T1" fmla="*/ 0 h 82"/>
                <a:gd name="T2" fmla="*/ 0 w 57"/>
                <a:gd name="T3" fmla="*/ 2284 h 82"/>
                <a:gd name="T4" fmla="*/ 3843 w 57"/>
                <a:gd name="T5" fmla="*/ 2284 h 82"/>
                <a:gd name="T6" fmla="*/ 3843 w 57"/>
                <a:gd name="T7" fmla="*/ 2284 h 82"/>
                <a:gd name="T8" fmla="*/ 3843 w 5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82"/>
                <a:gd name="T17" fmla="*/ 57 w 5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82">
                  <a:moveTo>
                    <a:pt x="57" y="0"/>
                  </a:moveTo>
                  <a:lnTo>
                    <a:pt x="0" y="58"/>
                  </a:lnTo>
                  <a:lnTo>
                    <a:pt x="16" y="82"/>
                  </a:lnTo>
                  <a:lnTo>
                    <a:pt x="57" y="5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5" name="Freeform 68">
              <a:extLst>
                <a:ext uri="{FF2B5EF4-FFF2-40B4-BE49-F238E27FC236}">
                  <a16:creationId xmlns:a16="http://schemas.microsoft.com/office/drawing/2014/main" id="{ABAE2050-C444-3445-BFD4-6D55B084C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586" y="3858118"/>
              <a:ext cx="73152" cy="141001"/>
            </a:xfrm>
            <a:custGeom>
              <a:avLst/>
              <a:gdLst>
                <a:gd name="T0" fmla="*/ 3794 w 59"/>
                <a:gd name="T1" fmla="*/ 0 h 116"/>
                <a:gd name="T2" fmla="*/ 0 w 59"/>
                <a:gd name="T3" fmla="*/ 2354 h 116"/>
                <a:gd name="T4" fmla="*/ 0 w 59"/>
                <a:gd name="T5" fmla="*/ 2354 h 116"/>
                <a:gd name="T6" fmla="*/ 3794 w 59"/>
                <a:gd name="T7" fmla="*/ 2354 h 116"/>
                <a:gd name="T8" fmla="*/ 3794 w 59"/>
                <a:gd name="T9" fmla="*/ 2354 h 116"/>
                <a:gd name="T10" fmla="*/ 3794 w 59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"/>
                <a:gd name="T19" fmla="*/ 0 h 116"/>
                <a:gd name="T20" fmla="*/ 59 w 59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" h="116">
                  <a:moveTo>
                    <a:pt x="59" y="0"/>
                  </a:moveTo>
                  <a:lnTo>
                    <a:pt x="0" y="77"/>
                  </a:lnTo>
                  <a:lnTo>
                    <a:pt x="0" y="92"/>
                  </a:lnTo>
                  <a:lnTo>
                    <a:pt x="44" y="116"/>
                  </a:lnTo>
                  <a:lnTo>
                    <a:pt x="59" y="11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6" name="Freeform 69">
              <a:extLst>
                <a:ext uri="{FF2B5EF4-FFF2-40B4-BE49-F238E27FC236}">
                  <a16:creationId xmlns:a16="http://schemas.microsoft.com/office/drawing/2014/main" id="{41944226-625F-894C-9415-220CC2E1C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858" y="3617107"/>
              <a:ext cx="510500" cy="449234"/>
            </a:xfrm>
            <a:custGeom>
              <a:avLst/>
              <a:gdLst>
                <a:gd name="T0" fmla="*/ 0 w 417"/>
                <a:gd name="T1" fmla="*/ 2147483647 h 370"/>
                <a:gd name="T2" fmla="*/ 0 w 417"/>
                <a:gd name="T3" fmla="*/ 2147483647 h 370"/>
                <a:gd name="T4" fmla="*/ 2147483647 w 417"/>
                <a:gd name="T5" fmla="*/ 2147483647 h 370"/>
                <a:gd name="T6" fmla="*/ 2147483647 w 417"/>
                <a:gd name="T7" fmla="*/ 2147483647 h 370"/>
                <a:gd name="T8" fmla="*/ 2147483647 w 417"/>
                <a:gd name="T9" fmla="*/ 2147483647 h 370"/>
                <a:gd name="T10" fmla="*/ 2147483647 w 417"/>
                <a:gd name="T11" fmla="*/ 2147483647 h 370"/>
                <a:gd name="T12" fmla="*/ 2147483647 w 417"/>
                <a:gd name="T13" fmla="*/ 2147483647 h 370"/>
                <a:gd name="T14" fmla="*/ 2147483647 w 417"/>
                <a:gd name="T15" fmla="*/ 2147483647 h 370"/>
                <a:gd name="T16" fmla="*/ 2147483647 w 417"/>
                <a:gd name="T17" fmla="*/ 2147483647 h 370"/>
                <a:gd name="T18" fmla="*/ 2147483647 w 417"/>
                <a:gd name="T19" fmla="*/ 2147483647 h 370"/>
                <a:gd name="T20" fmla="*/ 2147483647 w 417"/>
                <a:gd name="T21" fmla="*/ 2147483647 h 370"/>
                <a:gd name="T22" fmla="*/ 2147483647 w 417"/>
                <a:gd name="T23" fmla="*/ 0 h 370"/>
                <a:gd name="T24" fmla="*/ 2147483647 w 417"/>
                <a:gd name="T25" fmla="*/ 0 h 370"/>
                <a:gd name="T26" fmla="*/ 2147483647 w 417"/>
                <a:gd name="T27" fmla="*/ 2147483647 h 370"/>
                <a:gd name="T28" fmla="*/ 2147483647 w 417"/>
                <a:gd name="T29" fmla="*/ 2147483647 h 370"/>
                <a:gd name="T30" fmla="*/ 2147483647 w 417"/>
                <a:gd name="T31" fmla="*/ 2147483647 h 370"/>
                <a:gd name="T32" fmla="*/ 2147483647 w 417"/>
                <a:gd name="T33" fmla="*/ 2147483647 h 370"/>
                <a:gd name="T34" fmla="*/ 2147483647 w 417"/>
                <a:gd name="T35" fmla="*/ 2147483647 h 370"/>
                <a:gd name="T36" fmla="*/ 2147483647 w 417"/>
                <a:gd name="T37" fmla="*/ 2147483647 h 370"/>
                <a:gd name="T38" fmla="*/ 0 w 417"/>
                <a:gd name="T39" fmla="*/ 2147483647 h 3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7"/>
                <a:gd name="T61" fmla="*/ 0 h 370"/>
                <a:gd name="T62" fmla="*/ 417 w 417"/>
                <a:gd name="T63" fmla="*/ 370 h 3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7" h="370">
                  <a:moveTo>
                    <a:pt x="0" y="234"/>
                  </a:moveTo>
                  <a:lnTo>
                    <a:pt x="0" y="273"/>
                  </a:lnTo>
                  <a:lnTo>
                    <a:pt x="274" y="273"/>
                  </a:lnTo>
                  <a:lnTo>
                    <a:pt x="321" y="343"/>
                  </a:lnTo>
                  <a:lnTo>
                    <a:pt x="371" y="351"/>
                  </a:lnTo>
                  <a:lnTo>
                    <a:pt x="371" y="370"/>
                  </a:lnTo>
                  <a:lnTo>
                    <a:pt x="407" y="342"/>
                  </a:lnTo>
                  <a:lnTo>
                    <a:pt x="415" y="261"/>
                  </a:lnTo>
                  <a:lnTo>
                    <a:pt x="417" y="218"/>
                  </a:lnTo>
                  <a:lnTo>
                    <a:pt x="417" y="133"/>
                  </a:lnTo>
                  <a:lnTo>
                    <a:pt x="401" y="119"/>
                  </a:lnTo>
                  <a:lnTo>
                    <a:pt x="409" y="0"/>
                  </a:lnTo>
                  <a:lnTo>
                    <a:pt x="320" y="0"/>
                  </a:lnTo>
                  <a:lnTo>
                    <a:pt x="224" y="95"/>
                  </a:lnTo>
                  <a:lnTo>
                    <a:pt x="240" y="127"/>
                  </a:lnTo>
                  <a:lnTo>
                    <a:pt x="181" y="170"/>
                  </a:lnTo>
                  <a:lnTo>
                    <a:pt x="107" y="160"/>
                  </a:lnTo>
                  <a:lnTo>
                    <a:pt x="42" y="160"/>
                  </a:lnTo>
                  <a:lnTo>
                    <a:pt x="28" y="20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7" name="Freeform 70">
              <a:extLst>
                <a:ext uri="{FF2B5EF4-FFF2-40B4-BE49-F238E27FC236}">
                  <a16:creationId xmlns:a16="http://schemas.microsoft.com/office/drawing/2014/main" id="{AB866482-BF79-FA4D-AA81-6A3632385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013" y="3622024"/>
              <a:ext cx="191437" cy="227896"/>
            </a:xfrm>
            <a:custGeom>
              <a:avLst/>
              <a:gdLst>
                <a:gd name="T0" fmla="*/ 2147483647 w 155"/>
                <a:gd name="T1" fmla="*/ 0 h 189"/>
                <a:gd name="T2" fmla="*/ 2147483647 w 155"/>
                <a:gd name="T3" fmla="*/ 0 h 189"/>
                <a:gd name="T4" fmla="*/ 2147483647 w 155"/>
                <a:gd name="T5" fmla="*/ 2147483647 h 189"/>
                <a:gd name="T6" fmla="*/ 2147483647 w 155"/>
                <a:gd name="T7" fmla="*/ 2147483647 h 189"/>
                <a:gd name="T8" fmla="*/ 2147483647 w 155"/>
                <a:gd name="T9" fmla="*/ 2147483647 h 189"/>
                <a:gd name="T10" fmla="*/ 2147483647 w 155"/>
                <a:gd name="T11" fmla="*/ 2147483647 h 189"/>
                <a:gd name="T12" fmla="*/ 2147483647 w 155"/>
                <a:gd name="T13" fmla="*/ 2147483647 h 189"/>
                <a:gd name="T14" fmla="*/ 0 w 155"/>
                <a:gd name="T15" fmla="*/ 2147483647 h 189"/>
                <a:gd name="T16" fmla="*/ 2147483647 w 155"/>
                <a:gd name="T17" fmla="*/ 0 h 1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"/>
                <a:gd name="T28" fmla="*/ 0 h 189"/>
                <a:gd name="T29" fmla="*/ 155 w 155"/>
                <a:gd name="T30" fmla="*/ 189 h 18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" h="189">
                  <a:moveTo>
                    <a:pt x="10" y="0"/>
                  </a:moveTo>
                  <a:lnTo>
                    <a:pt x="155" y="0"/>
                  </a:lnTo>
                  <a:lnTo>
                    <a:pt x="149" y="46"/>
                  </a:lnTo>
                  <a:lnTo>
                    <a:pt x="123" y="56"/>
                  </a:lnTo>
                  <a:lnTo>
                    <a:pt x="83" y="189"/>
                  </a:lnTo>
                  <a:lnTo>
                    <a:pt x="18" y="189"/>
                  </a:lnTo>
                  <a:lnTo>
                    <a:pt x="18" y="130"/>
                  </a:lnTo>
                  <a:lnTo>
                    <a:pt x="0" y="11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F7F7F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8" name="Freeform 71">
              <a:extLst>
                <a:ext uri="{FF2B5EF4-FFF2-40B4-BE49-F238E27FC236}">
                  <a16:creationId xmlns:a16="http://schemas.microsoft.com/office/drawing/2014/main" id="{2AEA0844-8C77-DF40-BD2B-95079955D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0178" y="3540049"/>
              <a:ext cx="141632" cy="309873"/>
            </a:xfrm>
            <a:custGeom>
              <a:avLst/>
              <a:gdLst>
                <a:gd name="T0" fmla="*/ 2147483647 w 116"/>
                <a:gd name="T1" fmla="*/ 2147483647 h 256"/>
                <a:gd name="T2" fmla="*/ 2147483647 w 116"/>
                <a:gd name="T3" fmla="*/ 0 h 256"/>
                <a:gd name="T4" fmla="*/ 2147483647 w 116"/>
                <a:gd name="T5" fmla="*/ 2147483647 h 256"/>
                <a:gd name="T6" fmla="*/ 2147483647 w 116"/>
                <a:gd name="T7" fmla="*/ 2147483647 h 256"/>
                <a:gd name="T8" fmla="*/ 0 w 116"/>
                <a:gd name="T9" fmla="*/ 2147483647 h 256"/>
                <a:gd name="T10" fmla="*/ 2147483647 w 116"/>
                <a:gd name="T11" fmla="*/ 2147483647 h 256"/>
                <a:gd name="T12" fmla="*/ 2147483647 w 116"/>
                <a:gd name="T13" fmla="*/ 2147483647 h 256"/>
                <a:gd name="T14" fmla="*/ 2147483647 w 116"/>
                <a:gd name="T15" fmla="*/ 2147483647 h 2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"/>
                <a:gd name="T25" fmla="*/ 0 h 256"/>
                <a:gd name="T26" fmla="*/ 116 w 116"/>
                <a:gd name="T27" fmla="*/ 256 h 2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" h="256">
                  <a:moveTo>
                    <a:pt x="72" y="67"/>
                  </a:moveTo>
                  <a:lnTo>
                    <a:pt x="116" y="0"/>
                  </a:lnTo>
                  <a:lnTo>
                    <a:pt x="116" y="234"/>
                  </a:lnTo>
                  <a:lnTo>
                    <a:pt x="74" y="256"/>
                  </a:lnTo>
                  <a:lnTo>
                    <a:pt x="0" y="254"/>
                  </a:lnTo>
                  <a:lnTo>
                    <a:pt x="42" y="123"/>
                  </a:lnTo>
                  <a:lnTo>
                    <a:pt x="67" y="112"/>
                  </a:lnTo>
                  <a:lnTo>
                    <a:pt x="72" y="67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9" name="Freeform 72">
              <a:extLst>
                <a:ext uri="{FF2B5EF4-FFF2-40B4-BE49-F238E27FC236}">
                  <a16:creationId xmlns:a16="http://schemas.microsoft.com/office/drawing/2014/main" id="{C06DB469-8CB6-2341-B966-D5E1E6E98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1809" y="3372815"/>
              <a:ext cx="300386" cy="447594"/>
            </a:xfrm>
            <a:custGeom>
              <a:avLst/>
              <a:gdLst>
                <a:gd name="T0" fmla="*/ 0 w 246"/>
                <a:gd name="T1" fmla="*/ 2147483647 h 373"/>
                <a:gd name="T2" fmla="*/ 0 w 246"/>
                <a:gd name="T3" fmla="*/ 2147483647 h 373"/>
                <a:gd name="T4" fmla="*/ 2147483647 w 246"/>
                <a:gd name="T5" fmla="*/ 2147483647 h 373"/>
                <a:gd name="T6" fmla="*/ 2147483647 w 246"/>
                <a:gd name="T7" fmla="*/ 2147483647 h 373"/>
                <a:gd name="T8" fmla="*/ 2147483647 w 246"/>
                <a:gd name="T9" fmla="*/ 2147483647 h 373"/>
                <a:gd name="T10" fmla="*/ 2147483647 w 246"/>
                <a:gd name="T11" fmla="*/ 2147483647 h 373"/>
                <a:gd name="T12" fmla="*/ 2147483647 w 246"/>
                <a:gd name="T13" fmla="*/ 2147483647 h 373"/>
                <a:gd name="T14" fmla="*/ 2147483647 w 246"/>
                <a:gd name="T15" fmla="*/ 2147483647 h 373"/>
                <a:gd name="T16" fmla="*/ 2147483647 w 246"/>
                <a:gd name="T17" fmla="*/ 2147483647 h 373"/>
                <a:gd name="T18" fmla="*/ 2147483647 w 246"/>
                <a:gd name="T19" fmla="*/ 0 h 373"/>
                <a:gd name="T20" fmla="*/ 2147483647 w 246"/>
                <a:gd name="T21" fmla="*/ 2147483647 h 373"/>
                <a:gd name="T22" fmla="*/ 0 w 246"/>
                <a:gd name="T23" fmla="*/ 2147483647 h 37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6"/>
                <a:gd name="T37" fmla="*/ 0 h 373"/>
                <a:gd name="T38" fmla="*/ 246 w 246"/>
                <a:gd name="T39" fmla="*/ 373 h 37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6" h="373">
                  <a:moveTo>
                    <a:pt x="0" y="145"/>
                  </a:moveTo>
                  <a:lnTo>
                    <a:pt x="0" y="373"/>
                  </a:lnTo>
                  <a:lnTo>
                    <a:pt x="59" y="340"/>
                  </a:lnTo>
                  <a:lnTo>
                    <a:pt x="63" y="310"/>
                  </a:lnTo>
                  <a:lnTo>
                    <a:pt x="246" y="177"/>
                  </a:lnTo>
                  <a:lnTo>
                    <a:pt x="236" y="127"/>
                  </a:lnTo>
                  <a:lnTo>
                    <a:pt x="204" y="113"/>
                  </a:lnTo>
                  <a:lnTo>
                    <a:pt x="182" y="6"/>
                  </a:lnTo>
                  <a:lnTo>
                    <a:pt x="133" y="20"/>
                  </a:lnTo>
                  <a:lnTo>
                    <a:pt x="107" y="0"/>
                  </a:lnTo>
                  <a:lnTo>
                    <a:pt x="59" y="38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0" name="Freeform 73">
              <a:extLst>
                <a:ext uri="{FF2B5EF4-FFF2-40B4-BE49-F238E27FC236}">
                  <a16:creationId xmlns:a16="http://schemas.microsoft.com/office/drawing/2014/main" id="{95DD4A92-ECB2-234B-A56A-960525693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801" y="3820407"/>
              <a:ext cx="287934" cy="177071"/>
            </a:xfrm>
            <a:custGeom>
              <a:avLst/>
              <a:gdLst>
                <a:gd name="T0" fmla="*/ 2147483647 w 236"/>
                <a:gd name="T1" fmla="*/ 2147483647 h 143"/>
                <a:gd name="T2" fmla="*/ 2147483647 w 236"/>
                <a:gd name="T3" fmla="*/ 2147483647 h 143"/>
                <a:gd name="T4" fmla="*/ 2147483647 w 236"/>
                <a:gd name="T5" fmla="*/ 0 h 143"/>
                <a:gd name="T6" fmla="*/ 2147483647 w 236"/>
                <a:gd name="T7" fmla="*/ 2147483647 h 143"/>
                <a:gd name="T8" fmla="*/ 2147483647 w 236"/>
                <a:gd name="T9" fmla="*/ 2147483647 h 143"/>
                <a:gd name="T10" fmla="*/ 2147483647 w 236"/>
                <a:gd name="T11" fmla="*/ 2147483647 h 143"/>
                <a:gd name="T12" fmla="*/ 2147483647 w 236"/>
                <a:gd name="T13" fmla="*/ 2147483647 h 143"/>
                <a:gd name="T14" fmla="*/ 2147483647 w 236"/>
                <a:gd name="T15" fmla="*/ 2147483647 h 143"/>
                <a:gd name="T16" fmla="*/ 2147483647 w 236"/>
                <a:gd name="T17" fmla="*/ 2147483647 h 143"/>
                <a:gd name="T18" fmla="*/ 0 w 236"/>
                <a:gd name="T19" fmla="*/ 2147483647 h 143"/>
                <a:gd name="T20" fmla="*/ 2147483647 w 236"/>
                <a:gd name="T21" fmla="*/ 2147483647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6"/>
                <a:gd name="T34" fmla="*/ 0 h 143"/>
                <a:gd name="T35" fmla="*/ 236 w 236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6" h="143">
                  <a:moveTo>
                    <a:pt x="2" y="20"/>
                  </a:moveTo>
                  <a:lnTo>
                    <a:pt x="141" y="23"/>
                  </a:lnTo>
                  <a:lnTo>
                    <a:pt x="182" y="0"/>
                  </a:lnTo>
                  <a:lnTo>
                    <a:pt x="191" y="43"/>
                  </a:lnTo>
                  <a:lnTo>
                    <a:pt x="169" y="65"/>
                  </a:lnTo>
                  <a:lnTo>
                    <a:pt x="201" y="123"/>
                  </a:lnTo>
                  <a:lnTo>
                    <a:pt x="236" y="123"/>
                  </a:lnTo>
                  <a:lnTo>
                    <a:pt x="185" y="143"/>
                  </a:lnTo>
                  <a:lnTo>
                    <a:pt x="136" y="94"/>
                  </a:lnTo>
                  <a:lnTo>
                    <a:pt x="0" y="94"/>
                  </a:lnTo>
                  <a:lnTo>
                    <a:pt x="2" y="20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1" name="Freeform 74">
              <a:extLst>
                <a:ext uri="{FF2B5EF4-FFF2-40B4-BE49-F238E27FC236}">
                  <a16:creationId xmlns:a16="http://schemas.microsoft.com/office/drawing/2014/main" id="{2E6A6095-FD6A-6343-BE6F-2F2EEB8F0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6869" y="3938455"/>
              <a:ext cx="66925" cy="72140"/>
            </a:xfrm>
            <a:custGeom>
              <a:avLst/>
              <a:gdLst>
                <a:gd name="T0" fmla="*/ 2147483647 w 55"/>
                <a:gd name="T1" fmla="*/ 0 h 63"/>
                <a:gd name="T2" fmla="*/ 2147483647 w 55"/>
                <a:gd name="T3" fmla="*/ 0 h 63"/>
                <a:gd name="T4" fmla="*/ 2147483647 w 55"/>
                <a:gd name="T5" fmla="*/ 2147483647 h 63"/>
                <a:gd name="T6" fmla="*/ 2147483647 w 55"/>
                <a:gd name="T7" fmla="*/ 2147483647 h 63"/>
                <a:gd name="T8" fmla="*/ 0 w 55"/>
                <a:gd name="T9" fmla="*/ 2147483647 h 63"/>
                <a:gd name="T10" fmla="*/ 2147483647 w 55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63"/>
                <a:gd name="T20" fmla="*/ 55 w 5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63">
                  <a:moveTo>
                    <a:pt x="1" y="0"/>
                  </a:moveTo>
                  <a:lnTo>
                    <a:pt x="29" y="0"/>
                  </a:lnTo>
                  <a:lnTo>
                    <a:pt x="55" y="22"/>
                  </a:lnTo>
                  <a:lnTo>
                    <a:pt x="30" y="59"/>
                  </a:lnTo>
                  <a:lnTo>
                    <a:pt x="0" y="6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2" name="Freeform 75">
              <a:extLst>
                <a:ext uri="{FF2B5EF4-FFF2-40B4-BE49-F238E27FC236}">
                  <a16:creationId xmlns:a16="http://schemas.microsoft.com/office/drawing/2014/main" id="{E72CFBFF-0312-A145-A418-77CFE980E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9908" y="3938455"/>
              <a:ext cx="138520" cy="91815"/>
            </a:xfrm>
            <a:custGeom>
              <a:avLst/>
              <a:gdLst>
                <a:gd name="T0" fmla="*/ 2147483647 w 115"/>
                <a:gd name="T1" fmla="*/ 0 h 78"/>
                <a:gd name="T2" fmla="*/ 2147483647 w 115"/>
                <a:gd name="T3" fmla="*/ 0 h 78"/>
                <a:gd name="T4" fmla="*/ 2147483647 w 115"/>
                <a:gd name="T5" fmla="*/ 2147483647 h 78"/>
                <a:gd name="T6" fmla="*/ 0 w 115"/>
                <a:gd name="T7" fmla="*/ 2147483647 h 78"/>
                <a:gd name="T8" fmla="*/ 2147483647 w 115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78"/>
                <a:gd name="T17" fmla="*/ 115 w 115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78">
                  <a:moveTo>
                    <a:pt x="6" y="0"/>
                  </a:moveTo>
                  <a:lnTo>
                    <a:pt x="115" y="0"/>
                  </a:lnTo>
                  <a:lnTo>
                    <a:pt x="115" y="62"/>
                  </a:lnTo>
                  <a:lnTo>
                    <a:pt x="0" y="7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3" name="Freeform 76">
              <a:extLst>
                <a:ext uri="{FF2B5EF4-FFF2-40B4-BE49-F238E27FC236}">
                  <a16:creationId xmlns:a16="http://schemas.microsoft.com/office/drawing/2014/main" id="{8A022C02-2EB6-D744-87A2-3689E1684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486" y="4026993"/>
              <a:ext cx="121399" cy="227896"/>
            </a:xfrm>
            <a:custGeom>
              <a:avLst/>
              <a:gdLst>
                <a:gd name="T0" fmla="*/ 2147483647 w 100"/>
                <a:gd name="T1" fmla="*/ 0 h 191"/>
                <a:gd name="T2" fmla="*/ 2147483647 w 100"/>
                <a:gd name="T3" fmla="*/ 2147483647 h 191"/>
                <a:gd name="T4" fmla="*/ 2147483647 w 100"/>
                <a:gd name="T5" fmla="*/ 2147483647 h 191"/>
                <a:gd name="T6" fmla="*/ 2147483647 w 100"/>
                <a:gd name="T7" fmla="*/ 2147483647 h 191"/>
                <a:gd name="T8" fmla="*/ 0 w 100"/>
                <a:gd name="T9" fmla="*/ 2147483647 h 191"/>
                <a:gd name="T10" fmla="*/ 2147483647 w 100"/>
                <a:gd name="T11" fmla="*/ 2147483647 h 191"/>
                <a:gd name="T12" fmla="*/ 2147483647 w 100"/>
                <a:gd name="T13" fmla="*/ 2147483647 h 191"/>
                <a:gd name="T14" fmla="*/ 2147483647 w 100"/>
                <a:gd name="T15" fmla="*/ 2147483647 h 191"/>
                <a:gd name="T16" fmla="*/ 2147483647 w 100"/>
                <a:gd name="T17" fmla="*/ 2147483647 h 191"/>
                <a:gd name="T18" fmla="*/ 2147483647 w 100"/>
                <a:gd name="T19" fmla="*/ 2147483647 h 191"/>
                <a:gd name="T20" fmla="*/ 2147483647 w 100"/>
                <a:gd name="T21" fmla="*/ 2147483647 h 191"/>
                <a:gd name="T22" fmla="*/ 2147483647 w 100"/>
                <a:gd name="T23" fmla="*/ 0 h 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0"/>
                <a:gd name="T37" fmla="*/ 0 h 191"/>
                <a:gd name="T38" fmla="*/ 100 w 100"/>
                <a:gd name="T39" fmla="*/ 191 h 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0" h="191">
                  <a:moveTo>
                    <a:pt x="47" y="0"/>
                  </a:moveTo>
                  <a:lnTo>
                    <a:pt x="22" y="22"/>
                  </a:lnTo>
                  <a:lnTo>
                    <a:pt x="43" y="77"/>
                  </a:lnTo>
                  <a:lnTo>
                    <a:pt x="22" y="103"/>
                  </a:lnTo>
                  <a:lnTo>
                    <a:pt x="0" y="132"/>
                  </a:lnTo>
                  <a:lnTo>
                    <a:pt x="43" y="191"/>
                  </a:lnTo>
                  <a:lnTo>
                    <a:pt x="87" y="132"/>
                  </a:lnTo>
                  <a:lnTo>
                    <a:pt x="100" y="65"/>
                  </a:lnTo>
                  <a:lnTo>
                    <a:pt x="84" y="62"/>
                  </a:lnTo>
                  <a:lnTo>
                    <a:pt x="99" y="28"/>
                  </a:lnTo>
                  <a:lnTo>
                    <a:pt x="98" y="9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4" name="Freeform 77">
              <a:extLst>
                <a:ext uri="{FF2B5EF4-FFF2-40B4-BE49-F238E27FC236}">
                  <a16:creationId xmlns:a16="http://schemas.microsoft.com/office/drawing/2014/main" id="{8FCB3429-3C9F-FF48-93FE-66D9B4792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122" y="4153238"/>
              <a:ext cx="91827" cy="160675"/>
            </a:xfrm>
            <a:custGeom>
              <a:avLst/>
              <a:gdLst>
                <a:gd name="T0" fmla="*/ 2147483647 w 77"/>
                <a:gd name="T1" fmla="*/ 0 h 134"/>
                <a:gd name="T2" fmla="*/ 0 w 77"/>
                <a:gd name="T3" fmla="*/ 0 h 134"/>
                <a:gd name="T4" fmla="*/ 0 w 77"/>
                <a:gd name="T5" fmla="*/ 2147483647 h 134"/>
                <a:gd name="T6" fmla="*/ 2147483647 w 77"/>
                <a:gd name="T7" fmla="*/ 2147483647 h 134"/>
                <a:gd name="T8" fmla="*/ 2147483647 w 77"/>
                <a:gd name="T9" fmla="*/ 2147483647 h 134"/>
                <a:gd name="T10" fmla="*/ 2147483647 w 77"/>
                <a:gd name="T11" fmla="*/ 2147483647 h 134"/>
                <a:gd name="T12" fmla="*/ 2147483647 w 77"/>
                <a:gd name="T13" fmla="*/ 2147483647 h 134"/>
                <a:gd name="T14" fmla="*/ 2147483647 w 77"/>
                <a:gd name="T15" fmla="*/ 0 h 1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134"/>
                <a:gd name="T26" fmla="*/ 77 w 77"/>
                <a:gd name="T27" fmla="*/ 134 h 13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134">
                  <a:moveTo>
                    <a:pt x="66" y="0"/>
                  </a:moveTo>
                  <a:lnTo>
                    <a:pt x="0" y="0"/>
                  </a:lnTo>
                  <a:lnTo>
                    <a:pt x="0" y="134"/>
                  </a:lnTo>
                  <a:lnTo>
                    <a:pt x="64" y="134"/>
                  </a:lnTo>
                  <a:lnTo>
                    <a:pt x="77" y="113"/>
                  </a:lnTo>
                  <a:lnTo>
                    <a:pt x="44" y="71"/>
                  </a:lnTo>
                  <a:lnTo>
                    <a:pt x="45" y="34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5" name="Freeform 78">
              <a:extLst>
                <a:ext uri="{FF2B5EF4-FFF2-40B4-BE49-F238E27FC236}">
                  <a16:creationId xmlns:a16="http://schemas.microsoft.com/office/drawing/2014/main" id="{D67C07D5-A69F-2E4E-B765-F46060D15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1196" y="4176189"/>
              <a:ext cx="353304" cy="222978"/>
            </a:xfrm>
            <a:custGeom>
              <a:avLst/>
              <a:gdLst>
                <a:gd name="T0" fmla="*/ 0 w 287"/>
                <a:gd name="T1" fmla="*/ 0 h 185"/>
                <a:gd name="T2" fmla="*/ 2147483647 w 287"/>
                <a:gd name="T3" fmla="*/ 0 h 185"/>
                <a:gd name="T4" fmla="*/ 2147483647 w 287"/>
                <a:gd name="T5" fmla="*/ 2147483647 h 185"/>
                <a:gd name="T6" fmla="*/ 2147483647 w 287"/>
                <a:gd name="T7" fmla="*/ 2147483647 h 185"/>
                <a:gd name="T8" fmla="*/ 2147483647 w 287"/>
                <a:gd name="T9" fmla="*/ 2147483647 h 185"/>
                <a:gd name="T10" fmla="*/ 2147483647 w 287"/>
                <a:gd name="T11" fmla="*/ 2147483647 h 185"/>
                <a:gd name="T12" fmla="*/ 2147483647 w 287"/>
                <a:gd name="T13" fmla="*/ 2147483647 h 185"/>
                <a:gd name="T14" fmla="*/ 2147483647 w 287"/>
                <a:gd name="T15" fmla="*/ 2147483647 h 185"/>
                <a:gd name="T16" fmla="*/ 2147483647 w 287"/>
                <a:gd name="T17" fmla="*/ 2147483647 h 185"/>
                <a:gd name="T18" fmla="*/ 0 w 287"/>
                <a:gd name="T19" fmla="*/ 2147483647 h 185"/>
                <a:gd name="T20" fmla="*/ 0 w 287"/>
                <a:gd name="T21" fmla="*/ 0 h 1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7"/>
                <a:gd name="T34" fmla="*/ 0 h 185"/>
                <a:gd name="T35" fmla="*/ 287 w 287"/>
                <a:gd name="T36" fmla="*/ 185 h 18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7" h="185">
                  <a:moveTo>
                    <a:pt x="0" y="0"/>
                  </a:moveTo>
                  <a:lnTo>
                    <a:pt x="223" y="0"/>
                  </a:lnTo>
                  <a:lnTo>
                    <a:pt x="223" y="115"/>
                  </a:lnTo>
                  <a:lnTo>
                    <a:pt x="287" y="115"/>
                  </a:lnTo>
                  <a:lnTo>
                    <a:pt x="251" y="185"/>
                  </a:lnTo>
                  <a:lnTo>
                    <a:pt x="175" y="165"/>
                  </a:lnTo>
                  <a:lnTo>
                    <a:pt x="150" y="73"/>
                  </a:lnTo>
                  <a:lnTo>
                    <a:pt x="141" y="51"/>
                  </a:lnTo>
                  <a:lnTo>
                    <a:pt x="86" y="34"/>
                  </a:lnTo>
                  <a:lnTo>
                    <a:pt x="0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6" name="Freeform 79">
              <a:extLst>
                <a:ext uri="{FF2B5EF4-FFF2-40B4-BE49-F238E27FC236}">
                  <a16:creationId xmlns:a16="http://schemas.microsoft.com/office/drawing/2014/main" id="{4C60DA3D-AAD4-5B46-9A77-2E16E0E32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508894"/>
              <a:ext cx="617892" cy="386932"/>
            </a:xfrm>
            <a:custGeom>
              <a:avLst/>
              <a:gdLst>
                <a:gd name="T0" fmla="*/ 0 w 507"/>
                <a:gd name="T1" fmla="*/ 0 h 320"/>
                <a:gd name="T2" fmla="*/ 2147483647 w 507"/>
                <a:gd name="T3" fmla="*/ 2147483647 h 320"/>
                <a:gd name="T4" fmla="*/ 2147483647 w 507"/>
                <a:gd name="T5" fmla="*/ 2147483647 h 320"/>
                <a:gd name="T6" fmla="*/ 2147483647 w 507"/>
                <a:gd name="T7" fmla="*/ 2147483647 h 320"/>
                <a:gd name="T8" fmla="*/ 2147483647 w 507"/>
                <a:gd name="T9" fmla="*/ 2147483647 h 320"/>
                <a:gd name="T10" fmla="*/ 2147483647 w 507"/>
                <a:gd name="T11" fmla="*/ 2147483647 h 320"/>
                <a:gd name="T12" fmla="*/ 2147483647 w 507"/>
                <a:gd name="T13" fmla="*/ 2147483647 h 320"/>
                <a:gd name="T14" fmla="*/ 2147483647 w 507"/>
                <a:gd name="T15" fmla="*/ 2147483647 h 320"/>
                <a:gd name="T16" fmla="*/ 2147483647 w 507"/>
                <a:gd name="T17" fmla="*/ 2147483647 h 320"/>
                <a:gd name="T18" fmla="*/ 2147483647 w 507"/>
                <a:gd name="T19" fmla="*/ 2147483647 h 320"/>
                <a:gd name="T20" fmla="*/ 0 w 507"/>
                <a:gd name="T21" fmla="*/ 2147483647 h 320"/>
                <a:gd name="T22" fmla="*/ 0 w 507"/>
                <a:gd name="T23" fmla="*/ 0 h 3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7"/>
                <a:gd name="T37" fmla="*/ 0 h 320"/>
                <a:gd name="T38" fmla="*/ 507 w 507"/>
                <a:gd name="T39" fmla="*/ 320 h 3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7" h="320">
                  <a:moveTo>
                    <a:pt x="0" y="0"/>
                  </a:moveTo>
                  <a:lnTo>
                    <a:pt x="497" y="1"/>
                  </a:lnTo>
                  <a:lnTo>
                    <a:pt x="498" y="30"/>
                  </a:lnTo>
                  <a:lnTo>
                    <a:pt x="479" y="52"/>
                  </a:lnTo>
                  <a:lnTo>
                    <a:pt x="507" y="90"/>
                  </a:lnTo>
                  <a:lnTo>
                    <a:pt x="507" y="229"/>
                  </a:lnTo>
                  <a:lnTo>
                    <a:pt x="485" y="229"/>
                  </a:lnTo>
                  <a:lnTo>
                    <a:pt x="485" y="320"/>
                  </a:lnTo>
                  <a:lnTo>
                    <a:pt x="399" y="292"/>
                  </a:lnTo>
                  <a:lnTo>
                    <a:pt x="364" y="271"/>
                  </a:lnTo>
                  <a:lnTo>
                    <a:pt x="0" y="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7" name="Freeform 80">
              <a:extLst>
                <a:ext uri="{FF2B5EF4-FFF2-40B4-BE49-F238E27FC236}">
                  <a16:creationId xmlns:a16="http://schemas.microsoft.com/office/drawing/2014/main" id="{0DC040F3-01B6-7747-B609-9606F9C8E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210" y="3785978"/>
              <a:ext cx="535403" cy="301676"/>
            </a:xfrm>
            <a:custGeom>
              <a:avLst/>
              <a:gdLst>
                <a:gd name="T0" fmla="*/ 0 w 439"/>
                <a:gd name="T1" fmla="*/ 0 h 249"/>
                <a:gd name="T2" fmla="*/ 2147483647 w 439"/>
                <a:gd name="T3" fmla="*/ 0 h 249"/>
                <a:gd name="T4" fmla="*/ 2147483647 w 439"/>
                <a:gd name="T5" fmla="*/ 2147483647 h 249"/>
                <a:gd name="T6" fmla="*/ 2147483647 w 439"/>
                <a:gd name="T7" fmla="*/ 2147483647 h 249"/>
                <a:gd name="T8" fmla="*/ 2147483647 w 439"/>
                <a:gd name="T9" fmla="*/ 2147483647 h 249"/>
                <a:gd name="T10" fmla="*/ 2147483647 w 439"/>
                <a:gd name="T11" fmla="*/ 2147483647 h 249"/>
                <a:gd name="T12" fmla="*/ 2147483647 w 439"/>
                <a:gd name="T13" fmla="*/ 2147483647 h 249"/>
                <a:gd name="T14" fmla="*/ 2147483647 w 439"/>
                <a:gd name="T15" fmla="*/ 2147483647 h 249"/>
                <a:gd name="T16" fmla="*/ 2147483647 w 439"/>
                <a:gd name="T17" fmla="*/ 2147483647 h 249"/>
                <a:gd name="T18" fmla="*/ 2147483647 w 439"/>
                <a:gd name="T19" fmla="*/ 2147483647 h 249"/>
                <a:gd name="T20" fmla="*/ 0 w 439"/>
                <a:gd name="T21" fmla="*/ 2147483647 h 249"/>
                <a:gd name="T22" fmla="*/ 0 w 439"/>
                <a:gd name="T23" fmla="*/ 0 h 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39"/>
                <a:gd name="T37" fmla="*/ 0 h 249"/>
                <a:gd name="T38" fmla="*/ 439 w 439"/>
                <a:gd name="T39" fmla="*/ 249 h 2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39" h="249">
                  <a:moveTo>
                    <a:pt x="0" y="0"/>
                  </a:moveTo>
                  <a:lnTo>
                    <a:pt x="374" y="0"/>
                  </a:lnTo>
                  <a:lnTo>
                    <a:pt x="386" y="28"/>
                  </a:lnTo>
                  <a:lnTo>
                    <a:pt x="384" y="62"/>
                  </a:lnTo>
                  <a:lnTo>
                    <a:pt x="420" y="96"/>
                  </a:lnTo>
                  <a:lnTo>
                    <a:pt x="439" y="137"/>
                  </a:lnTo>
                  <a:lnTo>
                    <a:pt x="386" y="176"/>
                  </a:lnTo>
                  <a:lnTo>
                    <a:pt x="396" y="202"/>
                  </a:lnTo>
                  <a:lnTo>
                    <a:pt x="361" y="249"/>
                  </a:lnTo>
                  <a:lnTo>
                    <a:pt x="52" y="248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8" name="Freeform 81">
              <a:extLst>
                <a:ext uri="{FF2B5EF4-FFF2-40B4-BE49-F238E27FC236}">
                  <a16:creationId xmlns:a16="http://schemas.microsoft.com/office/drawing/2014/main" id="{C9B82C4C-3E12-8040-9096-6F8D3E1CE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7519" y="3189188"/>
              <a:ext cx="549409" cy="600072"/>
            </a:xfrm>
            <a:custGeom>
              <a:avLst/>
              <a:gdLst>
                <a:gd name="T0" fmla="*/ 0 w 451"/>
                <a:gd name="T1" fmla="*/ 0 h 495"/>
                <a:gd name="T2" fmla="*/ 2147483647 w 451"/>
                <a:gd name="T3" fmla="*/ 0 h 495"/>
                <a:gd name="T4" fmla="*/ 2147483647 w 451"/>
                <a:gd name="T5" fmla="*/ 2147483647 h 495"/>
                <a:gd name="T6" fmla="*/ 2147483647 w 451"/>
                <a:gd name="T7" fmla="*/ 2147483647 h 495"/>
                <a:gd name="T8" fmla="*/ 2147483647 w 451"/>
                <a:gd name="T9" fmla="*/ 2147483647 h 495"/>
                <a:gd name="T10" fmla="*/ 2147483647 w 451"/>
                <a:gd name="T11" fmla="*/ 2147483647 h 495"/>
                <a:gd name="T12" fmla="*/ 2147483647 w 451"/>
                <a:gd name="T13" fmla="*/ 2147483647 h 495"/>
                <a:gd name="T14" fmla="*/ 2147483647 w 451"/>
                <a:gd name="T15" fmla="*/ 2147483647 h 495"/>
                <a:gd name="T16" fmla="*/ 2147483647 w 451"/>
                <a:gd name="T17" fmla="*/ 2147483647 h 495"/>
                <a:gd name="T18" fmla="*/ 2147483647 w 451"/>
                <a:gd name="T19" fmla="*/ 2147483647 h 495"/>
                <a:gd name="T20" fmla="*/ 2147483647 w 451"/>
                <a:gd name="T21" fmla="*/ 2147483647 h 495"/>
                <a:gd name="T22" fmla="*/ 2147483647 w 451"/>
                <a:gd name="T23" fmla="*/ 2147483647 h 495"/>
                <a:gd name="T24" fmla="*/ 2147483647 w 451"/>
                <a:gd name="T25" fmla="*/ 2147483647 h 495"/>
                <a:gd name="T26" fmla="*/ 2147483647 w 451"/>
                <a:gd name="T27" fmla="*/ 2147483647 h 495"/>
                <a:gd name="T28" fmla="*/ 0 w 451"/>
                <a:gd name="T29" fmla="*/ 0 h 49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51"/>
                <a:gd name="T46" fmla="*/ 0 h 495"/>
                <a:gd name="T47" fmla="*/ 451 w 451"/>
                <a:gd name="T48" fmla="*/ 495 h 49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51" h="495">
                  <a:moveTo>
                    <a:pt x="0" y="0"/>
                  </a:moveTo>
                  <a:lnTo>
                    <a:pt x="151" y="0"/>
                  </a:lnTo>
                  <a:lnTo>
                    <a:pt x="451" y="60"/>
                  </a:lnTo>
                  <a:lnTo>
                    <a:pt x="348" y="157"/>
                  </a:lnTo>
                  <a:lnTo>
                    <a:pt x="304" y="304"/>
                  </a:lnTo>
                  <a:lnTo>
                    <a:pt x="304" y="382"/>
                  </a:lnTo>
                  <a:lnTo>
                    <a:pt x="408" y="456"/>
                  </a:lnTo>
                  <a:lnTo>
                    <a:pt x="413" y="495"/>
                  </a:lnTo>
                  <a:lnTo>
                    <a:pt x="60" y="495"/>
                  </a:lnTo>
                  <a:lnTo>
                    <a:pt x="60" y="352"/>
                  </a:lnTo>
                  <a:lnTo>
                    <a:pt x="30" y="316"/>
                  </a:lnTo>
                  <a:lnTo>
                    <a:pt x="50" y="294"/>
                  </a:lnTo>
                  <a:lnTo>
                    <a:pt x="50" y="263"/>
                  </a:lnTo>
                  <a:lnTo>
                    <a:pt x="38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9" name="Freeform 82">
              <a:extLst>
                <a:ext uri="{FF2B5EF4-FFF2-40B4-BE49-F238E27FC236}">
                  <a16:creationId xmlns:a16="http://schemas.microsoft.com/office/drawing/2014/main" id="{1F981F30-1815-DE4F-91D6-EACCBCCD5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9497" y="3410525"/>
              <a:ext cx="479373" cy="488582"/>
            </a:xfrm>
            <a:custGeom>
              <a:avLst/>
              <a:gdLst>
                <a:gd name="T0" fmla="*/ 2147483647 w 393"/>
                <a:gd name="T1" fmla="*/ 2147483647 h 403"/>
                <a:gd name="T2" fmla="*/ 2147483647 w 393"/>
                <a:gd name="T3" fmla="*/ 0 h 403"/>
                <a:gd name="T4" fmla="*/ 2147483647 w 393"/>
                <a:gd name="T5" fmla="*/ 2147483647 h 403"/>
                <a:gd name="T6" fmla="*/ 2147483647 w 393"/>
                <a:gd name="T7" fmla="*/ 2147483647 h 403"/>
                <a:gd name="T8" fmla="*/ 2147483647 w 393"/>
                <a:gd name="T9" fmla="*/ 2147483647 h 403"/>
                <a:gd name="T10" fmla="*/ 2147483647 w 393"/>
                <a:gd name="T11" fmla="*/ 2147483647 h 403"/>
                <a:gd name="T12" fmla="*/ 2147483647 w 393"/>
                <a:gd name="T13" fmla="*/ 2147483647 h 403"/>
                <a:gd name="T14" fmla="*/ 2147483647 w 393"/>
                <a:gd name="T15" fmla="*/ 2147483647 h 403"/>
                <a:gd name="T16" fmla="*/ 2147483647 w 393"/>
                <a:gd name="T17" fmla="*/ 2147483647 h 403"/>
                <a:gd name="T18" fmla="*/ 2147483647 w 393"/>
                <a:gd name="T19" fmla="*/ 2147483647 h 403"/>
                <a:gd name="T20" fmla="*/ 2147483647 w 393"/>
                <a:gd name="T21" fmla="*/ 2147483647 h 403"/>
                <a:gd name="T22" fmla="*/ 2147483647 w 393"/>
                <a:gd name="T23" fmla="*/ 2147483647 h 403"/>
                <a:gd name="T24" fmla="*/ 2147483647 w 393"/>
                <a:gd name="T25" fmla="*/ 2147483647 h 403"/>
                <a:gd name="T26" fmla="*/ 2147483647 w 393"/>
                <a:gd name="T27" fmla="*/ 2147483647 h 403"/>
                <a:gd name="T28" fmla="*/ 2147483647 w 393"/>
                <a:gd name="T29" fmla="*/ 2147483647 h 403"/>
                <a:gd name="T30" fmla="*/ 0 w 393"/>
                <a:gd name="T31" fmla="*/ 2147483647 h 403"/>
                <a:gd name="T32" fmla="*/ 0 w 393"/>
                <a:gd name="T33" fmla="*/ 2147483647 h 403"/>
                <a:gd name="T34" fmla="*/ 2147483647 w 393"/>
                <a:gd name="T35" fmla="*/ 2147483647 h 4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3"/>
                <a:gd name="T55" fmla="*/ 0 h 403"/>
                <a:gd name="T56" fmla="*/ 393 w 393"/>
                <a:gd name="T57" fmla="*/ 403 h 40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3" h="403">
                  <a:moveTo>
                    <a:pt x="25" y="30"/>
                  </a:moveTo>
                  <a:lnTo>
                    <a:pt x="125" y="0"/>
                  </a:lnTo>
                  <a:lnTo>
                    <a:pt x="145" y="38"/>
                  </a:lnTo>
                  <a:lnTo>
                    <a:pt x="280" y="105"/>
                  </a:lnTo>
                  <a:lnTo>
                    <a:pt x="311" y="143"/>
                  </a:lnTo>
                  <a:lnTo>
                    <a:pt x="321" y="180"/>
                  </a:lnTo>
                  <a:lnTo>
                    <a:pt x="373" y="171"/>
                  </a:lnTo>
                  <a:lnTo>
                    <a:pt x="393" y="188"/>
                  </a:lnTo>
                  <a:lnTo>
                    <a:pt x="349" y="252"/>
                  </a:lnTo>
                  <a:lnTo>
                    <a:pt x="327" y="403"/>
                  </a:lnTo>
                  <a:lnTo>
                    <a:pt x="153" y="403"/>
                  </a:lnTo>
                  <a:lnTo>
                    <a:pt x="119" y="375"/>
                  </a:lnTo>
                  <a:lnTo>
                    <a:pt x="121" y="339"/>
                  </a:lnTo>
                  <a:lnTo>
                    <a:pt x="107" y="306"/>
                  </a:lnTo>
                  <a:lnTo>
                    <a:pt x="103" y="272"/>
                  </a:lnTo>
                  <a:lnTo>
                    <a:pt x="0" y="198"/>
                  </a:lnTo>
                  <a:lnTo>
                    <a:pt x="0" y="123"/>
                  </a:lnTo>
                  <a:lnTo>
                    <a:pt x="25" y="3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0" name="Freeform 83">
              <a:extLst>
                <a:ext uri="{FF2B5EF4-FFF2-40B4-BE49-F238E27FC236}">
                  <a16:creationId xmlns:a16="http://schemas.microsoft.com/office/drawing/2014/main" id="{22319525-866A-DC45-8C70-AC46F32FD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6928" y="3361337"/>
              <a:ext cx="550966" cy="263967"/>
            </a:xfrm>
            <a:custGeom>
              <a:avLst/>
              <a:gdLst>
                <a:gd name="T0" fmla="*/ 0 w 450"/>
                <a:gd name="T1" fmla="*/ 2147483647 h 220"/>
                <a:gd name="T2" fmla="*/ 2147483647 w 450"/>
                <a:gd name="T3" fmla="*/ 2147483647 h 220"/>
                <a:gd name="T4" fmla="*/ 2147483647 w 450"/>
                <a:gd name="T5" fmla="*/ 2147483647 h 220"/>
                <a:gd name="T6" fmla="*/ 2147483647 w 450"/>
                <a:gd name="T7" fmla="*/ 2147483647 h 220"/>
                <a:gd name="T8" fmla="*/ 2147483647 w 450"/>
                <a:gd name="T9" fmla="*/ 2147483647 h 220"/>
                <a:gd name="T10" fmla="*/ 2147483647 w 450"/>
                <a:gd name="T11" fmla="*/ 2147483647 h 220"/>
                <a:gd name="T12" fmla="*/ 2147483647 w 450"/>
                <a:gd name="T13" fmla="*/ 2147483647 h 220"/>
                <a:gd name="T14" fmla="*/ 2147483647 w 450"/>
                <a:gd name="T15" fmla="*/ 2147483647 h 220"/>
                <a:gd name="T16" fmla="*/ 2147483647 w 450"/>
                <a:gd name="T17" fmla="*/ 2147483647 h 220"/>
                <a:gd name="T18" fmla="*/ 2147483647 w 450"/>
                <a:gd name="T19" fmla="*/ 2147483647 h 220"/>
                <a:gd name="T20" fmla="*/ 2147483647 w 450"/>
                <a:gd name="T21" fmla="*/ 0 h 220"/>
                <a:gd name="T22" fmla="*/ 0 w 450"/>
                <a:gd name="T23" fmla="*/ 2147483647 h 2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50"/>
                <a:gd name="T37" fmla="*/ 0 h 220"/>
                <a:gd name="T38" fmla="*/ 450 w 450"/>
                <a:gd name="T39" fmla="*/ 220 h 2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50" h="220">
                  <a:moveTo>
                    <a:pt x="0" y="80"/>
                  </a:moveTo>
                  <a:lnTo>
                    <a:pt x="137" y="151"/>
                  </a:lnTo>
                  <a:lnTo>
                    <a:pt x="164" y="187"/>
                  </a:lnTo>
                  <a:lnTo>
                    <a:pt x="174" y="220"/>
                  </a:lnTo>
                  <a:lnTo>
                    <a:pt x="252" y="143"/>
                  </a:lnTo>
                  <a:lnTo>
                    <a:pt x="450" y="113"/>
                  </a:lnTo>
                  <a:lnTo>
                    <a:pt x="363" y="58"/>
                  </a:lnTo>
                  <a:lnTo>
                    <a:pt x="246" y="109"/>
                  </a:lnTo>
                  <a:lnTo>
                    <a:pt x="135" y="64"/>
                  </a:lnTo>
                  <a:lnTo>
                    <a:pt x="200" y="10"/>
                  </a:lnTo>
                  <a:lnTo>
                    <a:pt x="143" y="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1" name="Freeform 84">
              <a:extLst>
                <a:ext uri="{FF2B5EF4-FFF2-40B4-BE49-F238E27FC236}">
                  <a16:creationId xmlns:a16="http://schemas.microsoft.com/office/drawing/2014/main" id="{9343DEA0-9FF1-6E41-9957-57ECA58F3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1319" y="3563000"/>
              <a:ext cx="356418" cy="413165"/>
            </a:xfrm>
            <a:custGeom>
              <a:avLst/>
              <a:gdLst>
                <a:gd name="T0" fmla="*/ 2147483647 w 295"/>
                <a:gd name="T1" fmla="*/ 0 h 342"/>
                <a:gd name="T2" fmla="*/ 2147483647 w 295"/>
                <a:gd name="T3" fmla="*/ 2147483647 h 342"/>
                <a:gd name="T4" fmla="*/ 2147483647 w 295"/>
                <a:gd name="T5" fmla="*/ 2147483647 h 342"/>
                <a:gd name="T6" fmla="*/ 2147483647 w 295"/>
                <a:gd name="T7" fmla="*/ 2147483647 h 342"/>
                <a:gd name="T8" fmla="*/ 2147483647 w 295"/>
                <a:gd name="T9" fmla="*/ 2147483647 h 342"/>
                <a:gd name="T10" fmla="*/ 2147483647 w 295"/>
                <a:gd name="T11" fmla="*/ 2147483647 h 342"/>
                <a:gd name="T12" fmla="*/ 2147483647 w 295"/>
                <a:gd name="T13" fmla="*/ 2147483647 h 342"/>
                <a:gd name="T14" fmla="*/ 2147483647 w 295"/>
                <a:gd name="T15" fmla="*/ 2147483647 h 342"/>
                <a:gd name="T16" fmla="*/ 2147483647 w 295"/>
                <a:gd name="T17" fmla="*/ 2147483647 h 342"/>
                <a:gd name="T18" fmla="*/ 2147483647 w 295"/>
                <a:gd name="T19" fmla="*/ 2147483647 h 342"/>
                <a:gd name="T20" fmla="*/ 0 w 295"/>
                <a:gd name="T21" fmla="*/ 2147483647 h 342"/>
                <a:gd name="T22" fmla="*/ 2147483647 w 295"/>
                <a:gd name="T23" fmla="*/ 2147483647 h 342"/>
                <a:gd name="T24" fmla="*/ 2147483647 w 295"/>
                <a:gd name="T25" fmla="*/ 2147483647 h 342"/>
                <a:gd name="T26" fmla="*/ 2147483647 w 295"/>
                <a:gd name="T27" fmla="*/ 2147483647 h 342"/>
                <a:gd name="T28" fmla="*/ 2147483647 w 295"/>
                <a:gd name="T29" fmla="*/ 0 h 3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5"/>
                <a:gd name="T46" fmla="*/ 0 h 342"/>
                <a:gd name="T47" fmla="*/ 295 w 295"/>
                <a:gd name="T48" fmla="*/ 342 h 3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5" h="342">
                  <a:moveTo>
                    <a:pt x="141" y="0"/>
                  </a:moveTo>
                  <a:lnTo>
                    <a:pt x="235" y="28"/>
                  </a:lnTo>
                  <a:lnTo>
                    <a:pt x="255" y="95"/>
                  </a:lnTo>
                  <a:lnTo>
                    <a:pt x="200" y="151"/>
                  </a:lnTo>
                  <a:lnTo>
                    <a:pt x="214" y="177"/>
                  </a:lnTo>
                  <a:lnTo>
                    <a:pt x="267" y="147"/>
                  </a:lnTo>
                  <a:lnTo>
                    <a:pt x="289" y="153"/>
                  </a:lnTo>
                  <a:lnTo>
                    <a:pt x="295" y="246"/>
                  </a:lnTo>
                  <a:lnTo>
                    <a:pt x="237" y="323"/>
                  </a:lnTo>
                  <a:lnTo>
                    <a:pt x="237" y="342"/>
                  </a:lnTo>
                  <a:lnTo>
                    <a:pt x="0" y="342"/>
                  </a:lnTo>
                  <a:lnTo>
                    <a:pt x="34" y="246"/>
                  </a:lnTo>
                  <a:lnTo>
                    <a:pt x="16" y="171"/>
                  </a:lnTo>
                  <a:lnTo>
                    <a:pt x="47" y="91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2" name="Freeform 85">
              <a:extLst>
                <a:ext uri="{FF2B5EF4-FFF2-40B4-BE49-F238E27FC236}">
                  <a16:creationId xmlns:a16="http://schemas.microsoft.com/office/drawing/2014/main" id="{1AB2FA2F-A0BC-FB41-BFF7-98926591A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778" y="3899107"/>
              <a:ext cx="326844" cy="552526"/>
            </a:xfrm>
            <a:custGeom>
              <a:avLst/>
              <a:gdLst>
                <a:gd name="T0" fmla="*/ 2147483647 w 268"/>
                <a:gd name="T1" fmla="*/ 0 h 457"/>
                <a:gd name="T2" fmla="*/ 2147483647 w 268"/>
                <a:gd name="T3" fmla="*/ 0 h 457"/>
                <a:gd name="T4" fmla="*/ 2147483647 w 268"/>
                <a:gd name="T5" fmla="*/ 2147483647 h 457"/>
                <a:gd name="T6" fmla="*/ 2147483647 w 268"/>
                <a:gd name="T7" fmla="*/ 2147483647 h 457"/>
                <a:gd name="T8" fmla="*/ 2147483647 w 268"/>
                <a:gd name="T9" fmla="*/ 2147483647 h 457"/>
                <a:gd name="T10" fmla="*/ 2147483647 w 268"/>
                <a:gd name="T11" fmla="*/ 2147483647 h 457"/>
                <a:gd name="T12" fmla="*/ 2147483647 w 268"/>
                <a:gd name="T13" fmla="*/ 2147483647 h 457"/>
                <a:gd name="T14" fmla="*/ 2147483647 w 268"/>
                <a:gd name="T15" fmla="*/ 2147483647 h 457"/>
                <a:gd name="T16" fmla="*/ 2147483647 w 268"/>
                <a:gd name="T17" fmla="*/ 2147483647 h 457"/>
                <a:gd name="T18" fmla="*/ 2147483647 w 268"/>
                <a:gd name="T19" fmla="*/ 2147483647 h 457"/>
                <a:gd name="T20" fmla="*/ 2147483647 w 268"/>
                <a:gd name="T21" fmla="*/ 2147483647 h 457"/>
                <a:gd name="T22" fmla="*/ 2147483647 w 268"/>
                <a:gd name="T23" fmla="*/ 2147483647 h 457"/>
                <a:gd name="T24" fmla="*/ 0 w 268"/>
                <a:gd name="T25" fmla="*/ 2147483647 h 457"/>
                <a:gd name="T26" fmla="*/ 2147483647 w 268"/>
                <a:gd name="T27" fmla="*/ 2147483647 h 457"/>
                <a:gd name="T28" fmla="*/ 2147483647 w 268"/>
                <a:gd name="T29" fmla="*/ 2147483647 h 457"/>
                <a:gd name="T30" fmla="*/ 2147483647 w 268"/>
                <a:gd name="T31" fmla="*/ 2147483647 h 457"/>
                <a:gd name="T32" fmla="*/ 2147483647 w 268"/>
                <a:gd name="T33" fmla="*/ 2147483647 h 457"/>
                <a:gd name="T34" fmla="*/ 2147483647 w 268"/>
                <a:gd name="T35" fmla="*/ 0 h 4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8"/>
                <a:gd name="T55" fmla="*/ 0 h 457"/>
                <a:gd name="T56" fmla="*/ 268 w 268"/>
                <a:gd name="T57" fmla="*/ 457 h 45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8" h="457">
                  <a:moveTo>
                    <a:pt x="68" y="0"/>
                  </a:moveTo>
                  <a:lnTo>
                    <a:pt x="244" y="0"/>
                  </a:lnTo>
                  <a:lnTo>
                    <a:pt x="266" y="68"/>
                  </a:lnTo>
                  <a:lnTo>
                    <a:pt x="266" y="303"/>
                  </a:lnTo>
                  <a:lnTo>
                    <a:pt x="268" y="324"/>
                  </a:lnTo>
                  <a:lnTo>
                    <a:pt x="234" y="364"/>
                  </a:lnTo>
                  <a:lnTo>
                    <a:pt x="227" y="419"/>
                  </a:lnTo>
                  <a:lnTo>
                    <a:pt x="161" y="457"/>
                  </a:lnTo>
                  <a:lnTo>
                    <a:pt x="131" y="447"/>
                  </a:lnTo>
                  <a:lnTo>
                    <a:pt x="64" y="350"/>
                  </a:lnTo>
                  <a:lnTo>
                    <a:pt x="83" y="320"/>
                  </a:lnTo>
                  <a:lnTo>
                    <a:pt x="56" y="301"/>
                  </a:lnTo>
                  <a:lnTo>
                    <a:pt x="0" y="209"/>
                  </a:lnTo>
                  <a:lnTo>
                    <a:pt x="4" y="152"/>
                  </a:lnTo>
                  <a:lnTo>
                    <a:pt x="44" y="106"/>
                  </a:lnTo>
                  <a:lnTo>
                    <a:pt x="34" y="80"/>
                  </a:lnTo>
                  <a:lnTo>
                    <a:pt x="85" y="43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3" name="Freeform 86">
              <a:extLst>
                <a:ext uri="{FF2B5EF4-FFF2-40B4-BE49-F238E27FC236}">
                  <a16:creationId xmlns:a16="http://schemas.microsoft.com/office/drawing/2014/main" id="{08530224-74CF-9E46-9908-967105742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260" y="3974524"/>
              <a:ext cx="264587" cy="427922"/>
            </a:xfrm>
            <a:custGeom>
              <a:avLst/>
              <a:gdLst>
                <a:gd name="T0" fmla="*/ 2147483647 w 217"/>
                <a:gd name="T1" fmla="*/ 0 h 354"/>
                <a:gd name="T2" fmla="*/ 2147483647 w 217"/>
                <a:gd name="T3" fmla="*/ 2147483647 h 354"/>
                <a:gd name="T4" fmla="*/ 2147483647 w 217"/>
                <a:gd name="T5" fmla="*/ 2147483647 h 354"/>
                <a:gd name="T6" fmla="*/ 2147483647 w 217"/>
                <a:gd name="T7" fmla="*/ 2147483647 h 354"/>
                <a:gd name="T8" fmla="*/ 2147483647 w 217"/>
                <a:gd name="T9" fmla="*/ 2147483647 h 354"/>
                <a:gd name="T10" fmla="*/ 2147483647 w 217"/>
                <a:gd name="T11" fmla="*/ 2147483647 h 354"/>
                <a:gd name="T12" fmla="*/ 0 w 217"/>
                <a:gd name="T13" fmla="*/ 2147483647 h 354"/>
                <a:gd name="T14" fmla="*/ 2147483647 w 217"/>
                <a:gd name="T15" fmla="*/ 2147483647 h 354"/>
                <a:gd name="T16" fmla="*/ 2147483647 w 217"/>
                <a:gd name="T17" fmla="*/ 2147483647 h 354"/>
                <a:gd name="T18" fmla="*/ 2147483647 w 217"/>
                <a:gd name="T19" fmla="*/ 0 h 3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7"/>
                <a:gd name="T31" fmla="*/ 0 h 354"/>
                <a:gd name="T32" fmla="*/ 217 w 217"/>
                <a:gd name="T33" fmla="*/ 354 h 3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7" h="354">
                  <a:moveTo>
                    <a:pt x="40" y="0"/>
                  </a:moveTo>
                  <a:lnTo>
                    <a:pt x="58" y="12"/>
                  </a:lnTo>
                  <a:lnTo>
                    <a:pt x="88" y="2"/>
                  </a:lnTo>
                  <a:lnTo>
                    <a:pt x="217" y="2"/>
                  </a:lnTo>
                  <a:lnTo>
                    <a:pt x="217" y="230"/>
                  </a:lnTo>
                  <a:lnTo>
                    <a:pt x="137" y="327"/>
                  </a:lnTo>
                  <a:lnTo>
                    <a:pt x="0" y="354"/>
                  </a:lnTo>
                  <a:lnTo>
                    <a:pt x="8" y="299"/>
                  </a:lnTo>
                  <a:lnTo>
                    <a:pt x="40" y="26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4" name="Freeform 87">
              <a:extLst>
                <a:ext uri="{FF2B5EF4-FFF2-40B4-BE49-F238E27FC236}">
                  <a16:creationId xmlns:a16="http://schemas.microsoft.com/office/drawing/2014/main" id="{5FCD844F-A736-D14B-B0F8-E54106D8C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3849" y="3818981"/>
              <a:ext cx="364197" cy="499848"/>
            </a:xfrm>
            <a:custGeom>
              <a:avLst/>
              <a:gdLst>
                <a:gd name="T0" fmla="*/ 0 w 300"/>
                <a:gd name="T1" fmla="*/ 2147483647 h 303"/>
                <a:gd name="T2" fmla="*/ 2147483647 w 300"/>
                <a:gd name="T3" fmla="*/ 2147483647 h 303"/>
                <a:gd name="T4" fmla="*/ 2147483647 w 300"/>
                <a:gd name="T5" fmla="*/ 2147483647 h 303"/>
                <a:gd name="T6" fmla="*/ 2147483647 w 300"/>
                <a:gd name="T7" fmla="*/ 2147483647 h 303"/>
                <a:gd name="T8" fmla="*/ 2147483647 w 300"/>
                <a:gd name="T9" fmla="*/ 0 h 303"/>
                <a:gd name="T10" fmla="*/ 2147483647 w 300"/>
                <a:gd name="T11" fmla="*/ 2147483647 h 303"/>
                <a:gd name="T12" fmla="*/ 2147483647 w 300"/>
                <a:gd name="T13" fmla="*/ 2147483647 h 303"/>
                <a:gd name="T14" fmla="*/ 2147483647 w 300"/>
                <a:gd name="T15" fmla="*/ 2147483647 h 303"/>
                <a:gd name="T16" fmla="*/ 2147483647 w 300"/>
                <a:gd name="T17" fmla="*/ 2147483647 h 303"/>
                <a:gd name="T18" fmla="*/ 2147483647 w 300"/>
                <a:gd name="T19" fmla="*/ 2147483647 h 303"/>
                <a:gd name="T20" fmla="*/ 2147483647 w 300"/>
                <a:gd name="T21" fmla="*/ 2147483647 h 303"/>
                <a:gd name="T22" fmla="*/ 2147483647 w 300"/>
                <a:gd name="T23" fmla="*/ 2147483647 h 303"/>
                <a:gd name="T24" fmla="*/ 0 w 300"/>
                <a:gd name="T25" fmla="*/ 2147483647 h 303"/>
                <a:gd name="T26" fmla="*/ 0 w 300"/>
                <a:gd name="T27" fmla="*/ 2147483647 h 3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0"/>
                <a:gd name="T43" fmla="*/ 0 h 303"/>
                <a:gd name="T44" fmla="*/ 300 w 300"/>
                <a:gd name="T45" fmla="*/ 303 h 30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0" h="303">
                  <a:moveTo>
                    <a:pt x="0" y="22"/>
                  </a:moveTo>
                  <a:lnTo>
                    <a:pt x="113" y="21"/>
                  </a:lnTo>
                  <a:lnTo>
                    <a:pt x="155" y="41"/>
                  </a:lnTo>
                  <a:lnTo>
                    <a:pt x="218" y="41"/>
                  </a:lnTo>
                  <a:lnTo>
                    <a:pt x="300" y="0"/>
                  </a:lnTo>
                  <a:lnTo>
                    <a:pt x="300" y="132"/>
                  </a:lnTo>
                  <a:lnTo>
                    <a:pt x="288" y="138"/>
                  </a:lnTo>
                  <a:lnTo>
                    <a:pt x="248" y="218"/>
                  </a:lnTo>
                  <a:lnTo>
                    <a:pt x="226" y="218"/>
                  </a:lnTo>
                  <a:lnTo>
                    <a:pt x="153" y="303"/>
                  </a:lnTo>
                  <a:lnTo>
                    <a:pt x="129" y="281"/>
                  </a:lnTo>
                  <a:lnTo>
                    <a:pt x="92" y="291"/>
                  </a:lnTo>
                  <a:lnTo>
                    <a:pt x="0" y="22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5" name="Freeform 88">
              <a:extLst>
                <a:ext uri="{FF2B5EF4-FFF2-40B4-BE49-F238E27FC236}">
                  <a16:creationId xmlns:a16="http://schemas.microsoft.com/office/drawing/2014/main" id="{CAD0EEB3-4C90-324A-9A8F-E2C21688A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913" y="3189187"/>
              <a:ext cx="977421" cy="500059"/>
            </a:xfrm>
            <a:custGeom>
              <a:avLst/>
              <a:gdLst>
                <a:gd name="T0" fmla="*/ 2147483647 w 803"/>
                <a:gd name="T1" fmla="*/ 0 h 413"/>
                <a:gd name="T2" fmla="*/ 2147483647 w 803"/>
                <a:gd name="T3" fmla="*/ 2147483647 h 413"/>
                <a:gd name="T4" fmla="*/ 2147483647 w 803"/>
                <a:gd name="T5" fmla="*/ 2147483647 h 413"/>
                <a:gd name="T6" fmla="*/ 2147483647 w 803"/>
                <a:gd name="T7" fmla="*/ 2147483647 h 413"/>
                <a:gd name="T8" fmla="*/ 2147483647 w 803"/>
                <a:gd name="T9" fmla="*/ 2147483647 h 413"/>
                <a:gd name="T10" fmla="*/ 2147483647 w 803"/>
                <a:gd name="T11" fmla="*/ 2147483647 h 413"/>
                <a:gd name="T12" fmla="*/ 2147483647 w 803"/>
                <a:gd name="T13" fmla="*/ 2147483647 h 413"/>
                <a:gd name="T14" fmla="*/ 2147483647 w 803"/>
                <a:gd name="T15" fmla="*/ 2147483647 h 413"/>
                <a:gd name="T16" fmla="*/ 2147483647 w 803"/>
                <a:gd name="T17" fmla="*/ 2147483647 h 413"/>
                <a:gd name="T18" fmla="*/ 2147483647 w 803"/>
                <a:gd name="T19" fmla="*/ 2147483647 h 413"/>
                <a:gd name="T20" fmla="*/ 0 w 803"/>
                <a:gd name="T21" fmla="*/ 2147483647 h 413"/>
                <a:gd name="T22" fmla="*/ 2147483647 w 803"/>
                <a:gd name="T23" fmla="*/ 0 h 4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3"/>
                <a:gd name="T37" fmla="*/ 0 h 413"/>
                <a:gd name="T38" fmla="*/ 803 w 803"/>
                <a:gd name="T39" fmla="*/ 413 h 4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3" h="413">
                  <a:moveTo>
                    <a:pt x="2" y="0"/>
                  </a:moveTo>
                  <a:lnTo>
                    <a:pt x="803" y="1"/>
                  </a:lnTo>
                  <a:lnTo>
                    <a:pt x="803" y="358"/>
                  </a:lnTo>
                  <a:lnTo>
                    <a:pt x="329" y="358"/>
                  </a:lnTo>
                  <a:lnTo>
                    <a:pt x="329" y="380"/>
                  </a:lnTo>
                  <a:lnTo>
                    <a:pt x="216" y="413"/>
                  </a:lnTo>
                  <a:lnTo>
                    <a:pt x="157" y="298"/>
                  </a:lnTo>
                  <a:lnTo>
                    <a:pt x="115" y="316"/>
                  </a:lnTo>
                  <a:lnTo>
                    <a:pt x="99" y="292"/>
                  </a:lnTo>
                  <a:lnTo>
                    <a:pt x="123" y="231"/>
                  </a:lnTo>
                  <a:lnTo>
                    <a:pt x="0" y="10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F7F7F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6" name="Rectangle 89">
              <a:extLst>
                <a:ext uri="{FF2B5EF4-FFF2-40B4-BE49-F238E27FC236}">
                  <a16:creationId xmlns:a16="http://schemas.microsoft.com/office/drawing/2014/main" id="{F2659063-32F7-2046-A066-3276B26FD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9127" y="3622024"/>
              <a:ext cx="585208" cy="426282"/>
            </a:xfrm>
            <a:prstGeom prst="rect">
              <a:avLst/>
            </a:prstGeom>
            <a:solidFill>
              <a:schemeClr val="bg1">
                <a:lumMod val="50000"/>
                <a:lumOff val="50000"/>
              </a:schemeClr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7" name="Freeform 90">
              <a:extLst>
                <a:ext uri="{FF2B5EF4-FFF2-40B4-BE49-F238E27FC236}">
                  <a16:creationId xmlns:a16="http://schemas.microsoft.com/office/drawing/2014/main" id="{A5C30015-4C23-2D4E-A8BD-AFFD34AF0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189187"/>
              <a:ext cx="606997" cy="321351"/>
            </a:xfrm>
            <a:custGeom>
              <a:avLst/>
              <a:gdLst>
                <a:gd name="T0" fmla="*/ 0 w 498"/>
                <a:gd name="T1" fmla="*/ 2147483647 h 266"/>
                <a:gd name="T2" fmla="*/ 2147483647 w 498"/>
                <a:gd name="T3" fmla="*/ 0 h 266"/>
                <a:gd name="T4" fmla="*/ 2147483647 w 498"/>
                <a:gd name="T5" fmla="*/ 2147483647 h 266"/>
                <a:gd name="T6" fmla="*/ 2147483647 w 498"/>
                <a:gd name="T7" fmla="*/ 2147483647 h 266"/>
                <a:gd name="T8" fmla="*/ 0 w 498"/>
                <a:gd name="T9" fmla="*/ 2147483647 h 266"/>
                <a:gd name="T10" fmla="*/ 0 w 498"/>
                <a:gd name="T11" fmla="*/ 2147483647 h 2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8"/>
                <a:gd name="T19" fmla="*/ 0 h 266"/>
                <a:gd name="T20" fmla="*/ 498 w 498"/>
                <a:gd name="T21" fmla="*/ 266 h 2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8" h="266">
                  <a:moveTo>
                    <a:pt x="0" y="1"/>
                  </a:moveTo>
                  <a:lnTo>
                    <a:pt x="448" y="0"/>
                  </a:lnTo>
                  <a:lnTo>
                    <a:pt x="490" y="200"/>
                  </a:lnTo>
                  <a:lnTo>
                    <a:pt x="498" y="266"/>
                  </a:lnTo>
                  <a:lnTo>
                    <a:pt x="0" y="26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8" name="Freeform 91">
              <a:extLst>
                <a:ext uri="{FF2B5EF4-FFF2-40B4-BE49-F238E27FC236}">
                  <a16:creationId xmlns:a16="http://schemas.microsoft.com/office/drawing/2014/main" id="{0AAF4633-EBBC-0045-A3FD-80B7F007C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836803"/>
              <a:ext cx="719058" cy="329548"/>
            </a:xfrm>
            <a:custGeom>
              <a:avLst/>
              <a:gdLst>
                <a:gd name="T0" fmla="*/ 0 w 590"/>
                <a:gd name="T1" fmla="*/ 0 h 274"/>
                <a:gd name="T2" fmla="*/ 2147483647 w 590"/>
                <a:gd name="T3" fmla="*/ 0 h 274"/>
                <a:gd name="T4" fmla="*/ 2147483647 w 590"/>
                <a:gd name="T5" fmla="*/ 2147483647 h 274"/>
                <a:gd name="T6" fmla="*/ 2147483647 w 590"/>
                <a:gd name="T7" fmla="*/ 2147483647 h 274"/>
                <a:gd name="T8" fmla="*/ 2147483647 w 590"/>
                <a:gd name="T9" fmla="*/ 2147483647 h 274"/>
                <a:gd name="T10" fmla="*/ 2147483647 w 590"/>
                <a:gd name="T11" fmla="*/ 2147483647 h 274"/>
                <a:gd name="T12" fmla="*/ 2147483647 w 590"/>
                <a:gd name="T13" fmla="*/ 2147483647 h 274"/>
                <a:gd name="T14" fmla="*/ 2147483647 w 590"/>
                <a:gd name="T15" fmla="*/ 2147483647 h 274"/>
                <a:gd name="T16" fmla="*/ 0 w 590"/>
                <a:gd name="T17" fmla="*/ 2147483647 h 274"/>
                <a:gd name="T18" fmla="*/ 0 w 590"/>
                <a:gd name="T19" fmla="*/ 0 h 2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90"/>
                <a:gd name="T31" fmla="*/ 0 h 274"/>
                <a:gd name="T32" fmla="*/ 590 w 590"/>
                <a:gd name="T33" fmla="*/ 274 h 2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90" h="274">
                  <a:moveTo>
                    <a:pt x="0" y="0"/>
                  </a:moveTo>
                  <a:lnTo>
                    <a:pt x="364" y="0"/>
                  </a:lnTo>
                  <a:lnTo>
                    <a:pt x="401" y="25"/>
                  </a:lnTo>
                  <a:lnTo>
                    <a:pt x="485" y="47"/>
                  </a:lnTo>
                  <a:lnTo>
                    <a:pt x="540" y="208"/>
                  </a:lnTo>
                  <a:lnTo>
                    <a:pt x="590" y="274"/>
                  </a:lnTo>
                  <a:lnTo>
                    <a:pt x="125" y="273"/>
                  </a:lnTo>
                  <a:lnTo>
                    <a:pt x="125" y="175"/>
                  </a:lnTo>
                  <a:lnTo>
                    <a:pt x="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9" name="Rectangle 92">
              <a:extLst>
                <a:ext uri="{FF2B5EF4-FFF2-40B4-BE49-F238E27FC236}">
                  <a16:creationId xmlns:a16="http://schemas.microsoft.com/office/drawing/2014/main" id="{7A99465A-688A-DE49-AD5B-B115E4486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8112" y="4045027"/>
              <a:ext cx="558748" cy="423001"/>
            </a:xfrm>
            <a:prstGeom prst="rect">
              <a:avLst/>
            </a:prstGeom>
            <a:solidFill>
              <a:srgbClr val="DDDDDD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0" name="Freeform 93">
              <a:extLst>
                <a:ext uri="{FF2B5EF4-FFF2-40B4-BE49-F238E27FC236}">
                  <a16:creationId xmlns:a16="http://schemas.microsoft.com/office/drawing/2014/main" id="{1187F20C-3858-474B-9B28-0518850C8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615" y="4112245"/>
              <a:ext cx="435793" cy="327909"/>
            </a:xfrm>
            <a:custGeom>
              <a:avLst/>
              <a:gdLst>
                <a:gd name="T0" fmla="*/ 2147483647 w 357"/>
                <a:gd name="T1" fmla="*/ 0 h 270"/>
                <a:gd name="T2" fmla="*/ 2147483647 w 357"/>
                <a:gd name="T3" fmla="*/ 0 h 270"/>
                <a:gd name="T4" fmla="*/ 2147483647 w 357"/>
                <a:gd name="T5" fmla="*/ 2147483647 h 270"/>
                <a:gd name="T6" fmla="*/ 2147483647 w 357"/>
                <a:gd name="T7" fmla="*/ 2147483647 h 270"/>
                <a:gd name="T8" fmla="*/ 0 w 357"/>
                <a:gd name="T9" fmla="*/ 2147483647 h 270"/>
                <a:gd name="T10" fmla="*/ 2147483647 w 357"/>
                <a:gd name="T11" fmla="*/ 2147483647 h 270"/>
                <a:gd name="T12" fmla="*/ 2147483647 w 357"/>
                <a:gd name="T13" fmla="*/ 2147483647 h 270"/>
                <a:gd name="T14" fmla="*/ 2147483647 w 357"/>
                <a:gd name="T15" fmla="*/ 2147483647 h 270"/>
                <a:gd name="T16" fmla="*/ 2147483647 w 357"/>
                <a:gd name="T17" fmla="*/ 2147483647 h 270"/>
                <a:gd name="T18" fmla="*/ 2147483647 w 357"/>
                <a:gd name="T19" fmla="*/ 2147483647 h 270"/>
                <a:gd name="T20" fmla="*/ 2147483647 w 357"/>
                <a:gd name="T21" fmla="*/ 2147483647 h 270"/>
                <a:gd name="T22" fmla="*/ 2147483647 w 357"/>
                <a:gd name="T23" fmla="*/ 2147483647 h 270"/>
                <a:gd name="T24" fmla="*/ 2147483647 w 357"/>
                <a:gd name="T25" fmla="*/ 2147483647 h 270"/>
                <a:gd name="T26" fmla="*/ 2147483647 w 357"/>
                <a:gd name="T27" fmla="*/ 2147483647 h 270"/>
                <a:gd name="T28" fmla="*/ 2147483647 w 357"/>
                <a:gd name="T29" fmla="*/ 2147483647 h 270"/>
                <a:gd name="T30" fmla="*/ 2147483647 w 357"/>
                <a:gd name="T31" fmla="*/ 2147483647 h 270"/>
                <a:gd name="T32" fmla="*/ 2147483647 w 357"/>
                <a:gd name="T33" fmla="*/ 0 h 2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7"/>
                <a:gd name="T52" fmla="*/ 0 h 270"/>
                <a:gd name="T53" fmla="*/ 357 w 357"/>
                <a:gd name="T54" fmla="*/ 270 h 27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7" h="270">
                  <a:moveTo>
                    <a:pt x="147" y="0"/>
                  </a:moveTo>
                  <a:lnTo>
                    <a:pt x="137" y="0"/>
                  </a:lnTo>
                  <a:lnTo>
                    <a:pt x="95" y="82"/>
                  </a:lnTo>
                  <a:lnTo>
                    <a:pt x="71" y="82"/>
                  </a:lnTo>
                  <a:lnTo>
                    <a:pt x="0" y="165"/>
                  </a:lnTo>
                  <a:lnTo>
                    <a:pt x="31" y="252"/>
                  </a:lnTo>
                  <a:lnTo>
                    <a:pt x="141" y="270"/>
                  </a:lnTo>
                  <a:lnTo>
                    <a:pt x="170" y="248"/>
                  </a:lnTo>
                  <a:lnTo>
                    <a:pt x="202" y="185"/>
                  </a:lnTo>
                  <a:lnTo>
                    <a:pt x="210" y="179"/>
                  </a:lnTo>
                  <a:lnTo>
                    <a:pt x="357" y="127"/>
                  </a:lnTo>
                  <a:lnTo>
                    <a:pt x="347" y="103"/>
                  </a:lnTo>
                  <a:lnTo>
                    <a:pt x="290" y="84"/>
                  </a:lnTo>
                  <a:lnTo>
                    <a:pt x="208" y="127"/>
                  </a:lnTo>
                  <a:lnTo>
                    <a:pt x="208" y="52"/>
                  </a:lnTo>
                  <a:lnTo>
                    <a:pt x="147" y="52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1" name="Freeform 94">
              <a:extLst>
                <a:ext uri="{FF2B5EF4-FFF2-40B4-BE49-F238E27FC236}">
                  <a16:creationId xmlns:a16="http://schemas.microsoft.com/office/drawing/2014/main" id="{B2D0FAFF-9540-F440-B5DD-396524FA3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52" y="4268004"/>
              <a:ext cx="691042" cy="244292"/>
            </a:xfrm>
            <a:custGeom>
              <a:avLst/>
              <a:gdLst>
                <a:gd name="T0" fmla="*/ 0 w 570"/>
                <a:gd name="T1" fmla="*/ 2147483647 h 204"/>
                <a:gd name="T2" fmla="*/ 2147483647 w 570"/>
                <a:gd name="T3" fmla="*/ 2147483647 h 204"/>
                <a:gd name="T4" fmla="*/ 2147483647 w 570"/>
                <a:gd name="T5" fmla="*/ 2147483647 h 204"/>
                <a:gd name="T6" fmla="*/ 2147483647 w 570"/>
                <a:gd name="T7" fmla="*/ 2147483647 h 204"/>
                <a:gd name="T8" fmla="*/ 2147483647 w 570"/>
                <a:gd name="T9" fmla="*/ 2147483647 h 204"/>
                <a:gd name="T10" fmla="*/ 2147483647 w 570"/>
                <a:gd name="T11" fmla="*/ 2147483647 h 204"/>
                <a:gd name="T12" fmla="*/ 2147483647 w 570"/>
                <a:gd name="T13" fmla="*/ 0 h 204"/>
                <a:gd name="T14" fmla="*/ 2147483647 w 570"/>
                <a:gd name="T15" fmla="*/ 2147483647 h 204"/>
                <a:gd name="T16" fmla="*/ 2147483647 w 570"/>
                <a:gd name="T17" fmla="*/ 2147483647 h 204"/>
                <a:gd name="T18" fmla="*/ 2147483647 w 570"/>
                <a:gd name="T19" fmla="*/ 2147483647 h 204"/>
                <a:gd name="T20" fmla="*/ 2147483647 w 570"/>
                <a:gd name="T21" fmla="*/ 2147483647 h 204"/>
                <a:gd name="T22" fmla="*/ 0 w 570"/>
                <a:gd name="T23" fmla="*/ 2147483647 h 2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70"/>
                <a:gd name="T37" fmla="*/ 0 h 204"/>
                <a:gd name="T38" fmla="*/ 570 w 570"/>
                <a:gd name="T39" fmla="*/ 204 h 2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70" h="204">
                  <a:moveTo>
                    <a:pt x="0" y="204"/>
                  </a:moveTo>
                  <a:lnTo>
                    <a:pt x="17" y="184"/>
                  </a:lnTo>
                  <a:lnTo>
                    <a:pt x="145" y="125"/>
                  </a:lnTo>
                  <a:lnTo>
                    <a:pt x="256" y="143"/>
                  </a:lnTo>
                  <a:lnTo>
                    <a:pt x="289" y="114"/>
                  </a:lnTo>
                  <a:lnTo>
                    <a:pt x="310" y="57"/>
                  </a:lnTo>
                  <a:lnTo>
                    <a:pt x="472" y="0"/>
                  </a:lnTo>
                  <a:lnTo>
                    <a:pt x="498" y="91"/>
                  </a:lnTo>
                  <a:lnTo>
                    <a:pt x="570" y="109"/>
                  </a:lnTo>
                  <a:lnTo>
                    <a:pt x="534" y="152"/>
                  </a:lnTo>
                  <a:lnTo>
                    <a:pt x="558" y="20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2" name="Freeform 95">
              <a:extLst>
                <a:ext uri="{FF2B5EF4-FFF2-40B4-BE49-F238E27FC236}">
                  <a16:creationId xmlns:a16="http://schemas.microsoft.com/office/drawing/2014/main" id="{8942B241-5F6F-F745-8D17-148C60C7E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66" y="4208981"/>
              <a:ext cx="597658" cy="327909"/>
            </a:xfrm>
            <a:custGeom>
              <a:avLst/>
              <a:gdLst>
                <a:gd name="T0" fmla="*/ 0 w 489"/>
                <a:gd name="T1" fmla="*/ 2147483647 h 268"/>
                <a:gd name="T2" fmla="*/ 2147483647 w 489"/>
                <a:gd name="T3" fmla="*/ 2147483647 h 268"/>
                <a:gd name="T4" fmla="*/ 2147483647 w 489"/>
                <a:gd name="T5" fmla="*/ 2147483647 h 268"/>
                <a:gd name="T6" fmla="*/ 2147483647 w 489"/>
                <a:gd name="T7" fmla="*/ 2147483647 h 268"/>
                <a:gd name="T8" fmla="*/ 2147483647 w 489"/>
                <a:gd name="T9" fmla="*/ 2147483647 h 268"/>
                <a:gd name="T10" fmla="*/ 2147483647 w 489"/>
                <a:gd name="T11" fmla="*/ 0 h 268"/>
                <a:gd name="T12" fmla="*/ 2147483647 w 489"/>
                <a:gd name="T13" fmla="*/ 2147483647 h 268"/>
                <a:gd name="T14" fmla="*/ 2147483647 w 489"/>
                <a:gd name="T15" fmla="*/ 2147483647 h 268"/>
                <a:gd name="T16" fmla="*/ 2147483647 w 489"/>
                <a:gd name="T17" fmla="*/ 2147483647 h 268"/>
                <a:gd name="T18" fmla="*/ 2147483647 w 489"/>
                <a:gd name="T19" fmla="*/ 2147483647 h 268"/>
                <a:gd name="T20" fmla="*/ 2147483647 w 489"/>
                <a:gd name="T21" fmla="*/ 2147483647 h 268"/>
                <a:gd name="T22" fmla="*/ 2147483647 w 489"/>
                <a:gd name="T23" fmla="*/ 2147483647 h 268"/>
                <a:gd name="T24" fmla="*/ 2147483647 w 489"/>
                <a:gd name="T25" fmla="*/ 2147483647 h 268"/>
                <a:gd name="T26" fmla="*/ 2147483647 w 489"/>
                <a:gd name="T27" fmla="*/ 2147483647 h 268"/>
                <a:gd name="T28" fmla="*/ 0 w 489"/>
                <a:gd name="T29" fmla="*/ 2147483647 h 26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9"/>
                <a:gd name="T46" fmla="*/ 0 h 268"/>
                <a:gd name="T47" fmla="*/ 489 w 489"/>
                <a:gd name="T48" fmla="*/ 268 h 26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9" h="268">
                  <a:moveTo>
                    <a:pt x="0" y="268"/>
                  </a:moveTo>
                  <a:lnTo>
                    <a:pt x="23" y="198"/>
                  </a:lnTo>
                  <a:lnTo>
                    <a:pt x="86" y="157"/>
                  </a:lnTo>
                  <a:lnTo>
                    <a:pt x="225" y="129"/>
                  </a:lnTo>
                  <a:lnTo>
                    <a:pt x="306" y="31"/>
                  </a:lnTo>
                  <a:lnTo>
                    <a:pt x="306" y="0"/>
                  </a:lnTo>
                  <a:lnTo>
                    <a:pt x="399" y="75"/>
                  </a:lnTo>
                  <a:lnTo>
                    <a:pt x="433" y="63"/>
                  </a:lnTo>
                  <a:lnTo>
                    <a:pt x="459" y="88"/>
                  </a:lnTo>
                  <a:lnTo>
                    <a:pt x="489" y="175"/>
                  </a:lnTo>
                  <a:lnTo>
                    <a:pt x="361" y="230"/>
                  </a:lnTo>
                  <a:lnTo>
                    <a:pt x="343" y="250"/>
                  </a:lnTo>
                  <a:lnTo>
                    <a:pt x="98" y="250"/>
                  </a:lnTo>
                  <a:lnTo>
                    <a:pt x="98" y="268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7F7F7F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3" name="Freeform 96">
              <a:extLst>
                <a:ext uri="{FF2B5EF4-FFF2-40B4-BE49-F238E27FC236}">
                  <a16:creationId xmlns:a16="http://schemas.microsoft.com/office/drawing/2014/main" id="{BADC35A0-4279-164D-BF32-5F26C0F3E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3857" y="4517215"/>
              <a:ext cx="417116" cy="357419"/>
            </a:xfrm>
            <a:custGeom>
              <a:avLst/>
              <a:gdLst>
                <a:gd name="T0" fmla="*/ 0 w 341"/>
                <a:gd name="T1" fmla="*/ 0 h 297"/>
                <a:gd name="T2" fmla="*/ 2147483647 w 341"/>
                <a:gd name="T3" fmla="*/ 0 h 297"/>
                <a:gd name="T4" fmla="*/ 2147483647 w 341"/>
                <a:gd name="T5" fmla="*/ 2147483647 h 297"/>
                <a:gd name="T6" fmla="*/ 2147483647 w 341"/>
                <a:gd name="T7" fmla="*/ 2147483647 h 297"/>
                <a:gd name="T8" fmla="*/ 2147483647 w 341"/>
                <a:gd name="T9" fmla="*/ 2147483647 h 297"/>
                <a:gd name="T10" fmla="*/ 2147483647 w 341"/>
                <a:gd name="T11" fmla="*/ 2147483647 h 297"/>
                <a:gd name="T12" fmla="*/ 2147483647 w 341"/>
                <a:gd name="T13" fmla="*/ 2147483647 h 297"/>
                <a:gd name="T14" fmla="*/ 2147483647 w 341"/>
                <a:gd name="T15" fmla="*/ 2147483647 h 297"/>
                <a:gd name="T16" fmla="*/ 2147483647 w 341"/>
                <a:gd name="T17" fmla="*/ 2147483647 h 297"/>
                <a:gd name="T18" fmla="*/ 2147483647 w 341"/>
                <a:gd name="T19" fmla="*/ 2147483647 h 297"/>
                <a:gd name="T20" fmla="*/ 2147483647 w 341"/>
                <a:gd name="T21" fmla="*/ 2147483647 h 297"/>
                <a:gd name="T22" fmla="*/ 0 w 341"/>
                <a:gd name="T23" fmla="*/ 0 h 2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1"/>
                <a:gd name="T37" fmla="*/ 0 h 297"/>
                <a:gd name="T38" fmla="*/ 341 w 341"/>
                <a:gd name="T39" fmla="*/ 297 h 2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1" h="297">
                  <a:moveTo>
                    <a:pt x="0" y="0"/>
                  </a:moveTo>
                  <a:lnTo>
                    <a:pt x="306" y="0"/>
                  </a:lnTo>
                  <a:lnTo>
                    <a:pt x="294" y="40"/>
                  </a:lnTo>
                  <a:lnTo>
                    <a:pt x="341" y="42"/>
                  </a:lnTo>
                  <a:lnTo>
                    <a:pt x="299" y="145"/>
                  </a:lnTo>
                  <a:lnTo>
                    <a:pt x="254" y="210"/>
                  </a:lnTo>
                  <a:lnTo>
                    <a:pt x="227" y="297"/>
                  </a:lnTo>
                  <a:lnTo>
                    <a:pt x="48" y="297"/>
                  </a:lnTo>
                  <a:lnTo>
                    <a:pt x="45" y="257"/>
                  </a:lnTo>
                  <a:lnTo>
                    <a:pt x="12" y="249"/>
                  </a:lnTo>
                  <a:lnTo>
                    <a:pt x="12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4" name="Freeform 97">
              <a:extLst>
                <a:ext uri="{FF2B5EF4-FFF2-40B4-BE49-F238E27FC236}">
                  <a16:creationId xmlns:a16="http://schemas.microsoft.com/office/drawing/2014/main" id="{DB529F51-FF39-A744-90A9-827AB8465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9614" y="4512296"/>
              <a:ext cx="700380" cy="181990"/>
            </a:xfrm>
            <a:custGeom>
              <a:avLst/>
              <a:gdLst>
                <a:gd name="T0" fmla="*/ 2147483647 w 575"/>
                <a:gd name="T1" fmla="*/ 2147483647 h 148"/>
                <a:gd name="T2" fmla="*/ 2147483647 w 575"/>
                <a:gd name="T3" fmla="*/ 2147483647 h 148"/>
                <a:gd name="T4" fmla="*/ 2147483647 w 575"/>
                <a:gd name="T5" fmla="*/ 0 h 148"/>
                <a:gd name="T6" fmla="*/ 2147483647 w 575"/>
                <a:gd name="T7" fmla="*/ 0 h 148"/>
                <a:gd name="T8" fmla="*/ 2147483647 w 575"/>
                <a:gd name="T9" fmla="*/ 2147483647 h 148"/>
                <a:gd name="T10" fmla="*/ 2147483647 w 575"/>
                <a:gd name="T11" fmla="*/ 2147483647 h 148"/>
                <a:gd name="T12" fmla="*/ 2147483647 w 575"/>
                <a:gd name="T13" fmla="*/ 2147483647 h 148"/>
                <a:gd name="T14" fmla="*/ 0 w 575"/>
                <a:gd name="T15" fmla="*/ 2147483647 h 148"/>
                <a:gd name="T16" fmla="*/ 2147483647 w 575"/>
                <a:gd name="T17" fmla="*/ 2147483647 h 1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5"/>
                <a:gd name="T28" fmla="*/ 0 h 148"/>
                <a:gd name="T29" fmla="*/ 575 w 575"/>
                <a:gd name="T30" fmla="*/ 148 h 1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5" h="148">
                  <a:moveTo>
                    <a:pt x="51" y="16"/>
                  </a:moveTo>
                  <a:lnTo>
                    <a:pt x="151" y="16"/>
                  </a:lnTo>
                  <a:lnTo>
                    <a:pt x="151" y="0"/>
                  </a:lnTo>
                  <a:lnTo>
                    <a:pt x="575" y="0"/>
                  </a:lnTo>
                  <a:lnTo>
                    <a:pt x="569" y="36"/>
                  </a:lnTo>
                  <a:lnTo>
                    <a:pt x="397" y="105"/>
                  </a:lnTo>
                  <a:lnTo>
                    <a:pt x="381" y="148"/>
                  </a:lnTo>
                  <a:lnTo>
                    <a:pt x="0" y="147"/>
                  </a:lnTo>
                  <a:lnTo>
                    <a:pt x="51" y="16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5" name="Freeform 98">
              <a:extLst>
                <a:ext uri="{FF2B5EF4-FFF2-40B4-BE49-F238E27FC236}">
                  <a16:creationId xmlns:a16="http://schemas.microsoft.com/office/drawing/2014/main" id="{4811FDB8-3083-3A47-8B43-8B60485CF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421" y="4512296"/>
              <a:ext cx="729952" cy="285280"/>
            </a:xfrm>
            <a:custGeom>
              <a:avLst/>
              <a:gdLst>
                <a:gd name="T0" fmla="*/ 2147483647 w 599"/>
                <a:gd name="T1" fmla="*/ 0 h 236"/>
                <a:gd name="T2" fmla="*/ 2147483647 w 599"/>
                <a:gd name="T3" fmla="*/ 0 h 236"/>
                <a:gd name="T4" fmla="*/ 2147483647 w 599"/>
                <a:gd name="T5" fmla="*/ 2147483647 h 236"/>
                <a:gd name="T6" fmla="*/ 2147483647 w 599"/>
                <a:gd name="T7" fmla="*/ 2147483647 h 236"/>
                <a:gd name="T8" fmla="*/ 2147483647 w 599"/>
                <a:gd name="T9" fmla="*/ 2147483647 h 236"/>
                <a:gd name="T10" fmla="*/ 2147483647 w 599"/>
                <a:gd name="T11" fmla="*/ 2147483647 h 236"/>
                <a:gd name="T12" fmla="*/ 2147483647 w 599"/>
                <a:gd name="T13" fmla="*/ 2147483647 h 236"/>
                <a:gd name="T14" fmla="*/ 2147483647 w 599"/>
                <a:gd name="T15" fmla="*/ 2147483647 h 236"/>
                <a:gd name="T16" fmla="*/ 2147483647 w 599"/>
                <a:gd name="T17" fmla="*/ 2147483647 h 236"/>
                <a:gd name="T18" fmla="*/ 2147483647 w 599"/>
                <a:gd name="T19" fmla="*/ 2147483647 h 236"/>
                <a:gd name="T20" fmla="*/ 2147483647 w 599"/>
                <a:gd name="T21" fmla="*/ 2147483647 h 236"/>
                <a:gd name="T22" fmla="*/ 0 w 599"/>
                <a:gd name="T23" fmla="*/ 2147483647 h 236"/>
                <a:gd name="T24" fmla="*/ 2147483647 w 599"/>
                <a:gd name="T25" fmla="*/ 2147483647 h 236"/>
                <a:gd name="T26" fmla="*/ 2147483647 w 599"/>
                <a:gd name="T27" fmla="*/ 2147483647 h 236"/>
                <a:gd name="T28" fmla="*/ 2147483647 w 599"/>
                <a:gd name="T29" fmla="*/ 0 h 2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99"/>
                <a:gd name="T46" fmla="*/ 0 h 236"/>
                <a:gd name="T47" fmla="*/ 599 w 599"/>
                <a:gd name="T48" fmla="*/ 236 h 2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99" h="236">
                  <a:moveTo>
                    <a:pt x="191" y="0"/>
                  </a:moveTo>
                  <a:lnTo>
                    <a:pt x="569" y="0"/>
                  </a:lnTo>
                  <a:lnTo>
                    <a:pt x="599" y="74"/>
                  </a:lnTo>
                  <a:lnTo>
                    <a:pt x="533" y="145"/>
                  </a:lnTo>
                  <a:lnTo>
                    <a:pt x="438" y="175"/>
                  </a:lnTo>
                  <a:lnTo>
                    <a:pt x="400" y="236"/>
                  </a:lnTo>
                  <a:lnTo>
                    <a:pt x="307" y="135"/>
                  </a:lnTo>
                  <a:lnTo>
                    <a:pt x="233" y="135"/>
                  </a:lnTo>
                  <a:lnTo>
                    <a:pt x="220" y="115"/>
                  </a:lnTo>
                  <a:lnTo>
                    <a:pt x="120" y="115"/>
                  </a:lnTo>
                  <a:lnTo>
                    <a:pt x="87" y="148"/>
                  </a:lnTo>
                  <a:lnTo>
                    <a:pt x="0" y="147"/>
                  </a:lnTo>
                  <a:lnTo>
                    <a:pt x="14" y="106"/>
                  </a:lnTo>
                  <a:lnTo>
                    <a:pt x="184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6" name="Freeform 99">
              <a:extLst>
                <a:ext uri="{FF2B5EF4-FFF2-40B4-BE49-F238E27FC236}">
                  <a16:creationId xmlns:a16="http://schemas.microsoft.com/office/drawing/2014/main" id="{BA389A3D-120C-FA4C-B031-A0EC3AE8B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691" y="4653296"/>
              <a:ext cx="396882" cy="339386"/>
            </a:xfrm>
            <a:custGeom>
              <a:avLst/>
              <a:gdLst>
                <a:gd name="T0" fmla="*/ 2147483647 w 327"/>
                <a:gd name="T1" fmla="*/ 2147483647 h 283"/>
                <a:gd name="T2" fmla="*/ 2147483647 w 327"/>
                <a:gd name="T3" fmla="*/ 0 h 283"/>
                <a:gd name="T4" fmla="*/ 2147483647 w 327"/>
                <a:gd name="T5" fmla="*/ 0 h 283"/>
                <a:gd name="T6" fmla="*/ 2147483647 w 327"/>
                <a:gd name="T7" fmla="*/ 2147483647 h 283"/>
                <a:gd name="T8" fmla="*/ 2147483647 w 327"/>
                <a:gd name="T9" fmla="*/ 2147483647 h 283"/>
                <a:gd name="T10" fmla="*/ 2147483647 w 327"/>
                <a:gd name="T11" fmla="*/ 2147483647 h 283"/>
                <a:gd name="T12" fmla="*/ 2147483647 w 327"/>
                <a:gd name="T13" fmla="*/ 2147483647 h 283"/>
                <a:gd name="T14" fmla="*/ 2147483647 w 327"/>
                <a:gd name="T15" fmla="*/ 2147483647 h 283"/>
                <a:gd name="T16" fmla="*/ 2147483647 w 327"/>
                <a:gd name="T17" fmla="*/ 2147483647 h 283"/>
                <a:gd name="T18" fmla="*/ 2147483647 w 327"/>
                <a:gd name="T19" fmla="*/ 2147483647 h 283"/>
                <a:gd name="T20" fmla="*/ 0 w 327"/>
                <a:gd name="T21" fmla="*/ 2147483647 h 283"/>
                <a:gd name="T22" fmla="*/ 2147483647 w 327"/>
                <a:gd name="T23" fmla="*/ 2147483647 h 28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7"/>
                <a:gd name="T37" fmla="*/ 0 h 283"/>
                <a:gd name="T38" fmla="*/ 327 w 327"/>
                <a:gd name="T39" fmla="*/ 283 h 28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7" h="283">
                  <a:moveTo>
                    <a:pt x="13" y="34"/>
                  </a:moveTo>
                  <a:lnTo>
                    <a:pt x="47" y="0"/>
                  </a:lnTo>
                  <a:lnTo>
                    <a:pt x="147" y="0"/>
                  </a:lnTo>
                  <a:lnTo>
                    <a:pt x="158" y="20"/>
                  </a:lnTo>
                  <a:lnTo>
                    <a:pt x="234" y="20"/>
                  </a:lnTo>
                  <a:lnTo>
                    <a:pt x="327" y="121"/>
                  </a:lnTo>
                  <a:lnTo>
                    <a:pt x="242" y="210"/>
                  </a:lnTo>
                  <a:lnTo>
                    <a:pt x="178" y="232"/>
                  </a:lnTo>
                  <a:lnTo>
                    <a:pt x="170" y="283"/>
                  </a:lnTo>
                  <a:lnTo>
                    <a:pt x="137" y="224"/>
                  </a:lnTo>
                  <a:lnTo>
                    <a:pt x="0" y="62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7" name="Freeform 100">
              <a:extLst>
                <a:ext uri="{FF2B5EF4-FFF2-40B4-BE49-F238E27FC236}">
                  <a16:creationId xmlns:a16="http://schemas.microsoft.com/office/drawing/2014/main" id="{0EB3C7DB-605F-3B4D-A5A2-3213AD8A8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376" y="4691007"/>
              <a:ext cx="381319" cy="436117"/>
            </a:xfrm>
            <a:custGeom>
              <a:avLst/>
              <a:gdLst>
                <a:gd name="T0" fmla="*/ 0 w 313"/>
                <a:gd name="T1" fmla="*/ 0 h 360"/>
                <a:gd name="T2" fmla="*/ 2147483647 w 313"/>
                <a:gd name="T3" fmla="*/ 0 h 360"/>
                <a:gd name="T4" fmla="*/ 2147483647 w 313"/>
                <a:gd name="T5" fmla="*/ 2147483647 h 360"/>
                <a:gd name="T6" fmla="*/ 2147483647 w 313"/>
                <a:gd name="T7" fmla="*/ 2147483647 h 360"/>
                <a:gd name="T8" fmla="*/ 2147483647 w 313"/>
                <a:gd name="T9" fmla="*/ 2147483647 h 360"/>
                <a:gd name="T10" fmla="*/ 2147483647 w 313"/>
                <a:gd name="T11" fmla="*/ 2147483647 h 360"/>
                <a:gd name="T12" fmla="*/ 2147483647 w 313"/>
                <a:gd name="T13" fmla="*/ 2147483647 h 360"/>
                <a:gd name="T14" fmla="*/ 2147483647 w 313"/>
                <a:gd name="T15" fmla="*/ 2147483647 h 360"/>
                <a:gd name="T16" fmla="*/ 2147483647 w 313"/>
                <a:gd name="T17" fmla="*/ 2147483647 h 360"/>
                <a:gd name="T18" fmla="*/ 2147483647 w 313"/>
                <a:gd name="T19" fmla="*/ 2147483647 h 360"/>
                <a:gd name="T20" fmla="*/ 0 w 313"/>
                <a:gd name="T21" fmla="*/ 0 h 3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3"/>
                <a:gd name="T34" fmla="*/ 0 h 360"/>
                <a:gd name="T35" fmla="*/ 313 w 313"/>
                <a:gd name="T36" fmla="*/ 360 h 3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3" h="360">
                  <a:moveTo>
                    <a:pt x="0" y="0"/>
                  </a:moveTo>
                  <a:lnTo>
                    <a:pt x="157" y="0"/>
                  </a:lnTo>
                  <a:lnTo>
                    <a:pt x="144" y="27"/>
                  </a:lnTo>
                  <a:lnTo>
                    <a:pt x="280" y="191"/>
                  </a:lnTo>
                  <a:lnTo>
                    <a:pt x="313" y="250"/>
                  </a:lnTo>
                  <a:lnTo>
                    <a:pt x="277" y="359"/>
                  </a:lnTo>
                  <a:lnTo>
                    <a:pt x="55" y="360"/>
                  </a:lnTo>
                  <a:lnTo>
                    <a:pt x="31" y="312"/>
                  </a:lnTo>
                  <a:lnTo>
                    <a:pt x="20" y="256"/>
                  </a:lnTo>
                  <a:lnTo>
                    <a:pt x="42" y="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8" name="Freeform 101">
              <a:extLst>
                <a:ext uri="{FF2B5EF4-FFF2-40B4-BE49-F238E27FC236}">
                  <a16:creationId xmlns:a16="http://schemas.microsoft.com/office/drawing/2014/main" id="{51A27478-5C13-6748-AED8-52F092409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673" y="4691007"/>
              <a:ext cx="277039" cy="486943"/>
            </a:xfrm>
            <a:custGeom>
              <a:avLst/>
              <a:gdLst>
                <a:gd name="T0" fmla="*/ 2147483647 w 227"/>
                <a:gd name="T1" fmla="*/ 0 h 401"/>
                <a:gd name="T2" fmla="*/ 2147483647 w 227"/>
                <a:gd name="T3" fmla="*/ 0 h 401"/>
                <a:gd name="T4" fmla="*/ 2147483647 w 227"/>
                <a:gd name="T5" fmla="*/ 2147483647 h 401"/>
                <a:gd name="T6" fmla="*/ 2147483647 w 227"/>
                <a:gd name="T7" fmla="*/ 2147483647 h 401"/>
                <a:gd name="T8" fmla="*/ 2147483647 w 227"/>
                <a:gd name="T9" fmla="*/ 2147483647 h 401"/>
                <a:gd name="T10" fmla="*/ 2147483647 w 227"/>
                <a:gd name="T11" fmla="*/ 2147483647 h 401"/>
                <a:gd name="T12" fmla="*/ 0 w 227"/>
                <a:gd name="T13" fmla="*/ 2147483647 h 401"/>
                <a:gd name="T14" fmla="*/ 2147483647 w 227"/>
                <a:gd name="T15" fmla="*/ 2147483647 h 401"/>
                <a:gd name="T16" fmla="*/ 2147483647 w 227"/>
                <a:gd name="T17" fmla="*/ 2147483647 h 401"/>
                <a:gd name="T18" fmla="*/ 2147483647 w 227"/>
                <a:gd name="T19" fmla="*/ 2147483647 h 401"/>
                <a:gd name="T20" fmla="*/ 2147483647 w 227"/>
                <a:gd name="T21" fmla="*/ 0 h 4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7"/>
                <a:gd name="T34" fmla="*/ 0 h 401"/>
                <a:gd name="T35" fmla="*/ 227 w 227"/>
                <a:gd name="T36" fmla="*/ 401 h 4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7" h="401">
                  <a:moveTo>
                    <a:pt x="76" y="0"/>
                  </a:moveTo>
                  <a:lnTo>
                    <a:pt x="227" y="0"/>
                  </a:lnTo>
                  <a:lnTo>
                    <a:pt x="178" y="267"/>
                  </a:lnTo>
                  <a:lnTo>
                    <a:pt x="176" y="371"/>
                  </a:lnTo>
                  <a:lnTo>
                    <a:pt x="129" y="401"/>
                  </a:lnTo>
                  <a:lnTo>
                    <a:pt x="105" y="332"/>
                  </a:lnTo>
                  <a:lnTo>
                    <a:pt x="0" y="332"/>
                  </a:lnTo>
                  <a:lnTo>
                    <a:pt x="33" y="217"/>
                  </a:lnTo>
                  <a:lnTo>
                    <a:pt x="1" y="157"/>
                  </a:lnTo>
                  <a:lnTo>
                    <a:pt x="31" y="6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9" name="Freeform 102">
              <a:extLst>
                <a:ext uri="{FF2B5EF4-FFF2-40B4-BE49-F238E27FC236}">
                  <a16:creationId xmlns:a16="http://schemas.microsoft.com/office/drawing/2014/main" id="{E3839282-17EC-8A46-ABD5-AB77369B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276" y="5069739"/>
              <a:ext cx="664583" cy="575480"/>
            </a:xfrm>
            <a:custGeom>
              <a:avLst/>
              <a:gdLst>
                <a:gd name="T0" fmla="*/ 2147483647 w 547"/>
                <a:gd name="T1" fmla="*/ 0 h 478"/>
                <a:gd name="T2" fmla="*/ 2147483647 w 547"/>
                <a:gd name="T3" fmla="*/ 0 h 478"/>
                <a:gd name="T4" fmla="*/ 2147483647 w 547"/>
                <a:gd name="T5" fmla="*/ 2147483647 h 478"/>
                <a:gd name="T6" fmla="*/ 2147483647 w 547"/>
                <a:gd name="T7" fmla="*/ 2147483647 h 478"/>
                <a:gd name="T8" fmla="*/ 2147483647 w 547"/>
                <a:gd name="T9" fmla="*/ 2147483647 h 478"/>
                <a:gd name="T10" fmla="*/ 2147483647 w 547"/>
                <a:gd name="T11" fmla="*/ 2147483647 h 478"/>
                <a:gd name="T12" fmla="*/ 2147483647 w 547"/>
                <a:gd name="T13" fmla="*/ 2147483647 h 478"/>
                <a:gd name="T14" fmla="*/ 2147483647 w 547"/>
                <a:gd name="T15" fmla="*/ 2147483647 h 478"/>
                <a:gd name="T16" fmla="*/ 2147483647 w 547"/>
                <a:gd name="T17" fmla="*/ 2147483647 h 478"/>
                <a:gd name="T18" fmla="*/ 2147483647 w 547"/>
                <a:gd name="T19" fmla="*/ 2147483647 h 478"/>
                <a:gd name="T20" fmla="*/ 2147483647 w 547"/>
                <a:gd name="T21" fmla="*/ 2147483647 h 478"/>
                <a:gd name="T22" fmla="*/ 2147483647 w 547"/>
                <a:gd name="T23" fmla="*/ 2147483647 h 478"/>
                <a:gd name="T24" fmla="*/ 2147483647 w 547"/>
                <a:gd name="T25" fmla="*/ 2147483647 h 478"/>
                <a:gd name="T26" fmla="*/ 2147483647 w 547"/>
                <a:gd name="T27" fmla="*/ 2147483647 h 478"/>
                <a:gd name="T28" fmla="*/ 2147483647 w 547"/>
                <a:gd name="T29" fmla="*/ 2147483647 h 478"/>
                <a:gd name="T30" fmla="*/ 2147483647 w 547"/>
                <a:gd name="T31" fmla="*/ 2147483647 h 478"/>
                <a:gd name="T32" fmla="*/ 2147483647 w 547"/>
                <a:gd name="T33" fmla="*/ 2147483647 h 478"/>
                <a:gd name="T34" fmla="*/ 0 w 547"/>
                <a:gd name="T35" fmla="*/ 2147483647 h 478"/>
                <a:gd name="T36" fmla="*/ 2147483647 w 547"/>
                <a:gd name="T37" fmla="*/ 0 h 4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7"/>
                <a:gd name="T58" fmla="*/ 0 h 478"/>
                <a:gd name="T59" fmla="*/ 547 w 547"/>
                <a:gd name="T60" fmla="*/ 478 h 4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7" h="478">
                  <a:moveTo>
                    <a:pt x="2" y="0"/>
                  </a:moveTo>
                  <a:lnTo>
                    <a:pt x="182" y="0"/>
                  </a:lnTo>
                  <a:lnTo>
                    <a:pt x="206" y="48"/>
                  </a:lnTo>
                  <a:lnTo>
                    <a:pt x="424" y="48"/>
                  </a:lnTo>
                  <a:lnTo>
                    <a:pt x="430" y="90"/>
                  </a:lnTo>
                  <a:lnTo>
                    <a:pt x="507" y="229"/>
                  </a:lnTo>
                  <a:lnTo>
                    <a:pt x="537" y="330"/>
                  </a:lnTo>
                  <a:lnTo>
                    <a:pt x="547" y="400"/>
                  </a:lnTo>
                  <a:lnTo>
                    <a:pt x="471" y="472"/>
                  </a:lnTo>
                  <a:lnTo>
                    <a:pt x="408" y="478"/>
                  </a:lnTo>
                  <a:lnTo>
                    <a:pt x="390" y="332"/>
                  </a:lnTo>
                  <a:lnTo>
                    <a:pt x="370" y="334"/>
                  </a:lnTo>
                  <a:lnTo>
                    <a:pt x="308" y="246"/>
                  </a:lnTo>
                  <a:lnTo>
                    <a:pt x="322" y="173"/>
                  </a:lnTo>
                  <a:lnTo>
                    <a:pt x="252" y="94"/>
                  </a:lnTo>
                  <a:lnTo>
                    <a:pt x="160" y="117"/>
                  </a:lnTo>
                  <a:lnTo>
                    <a:pt x="89" y="54"/>
                  </a:lnTo>
                  <a:lnTo>
                    <a:pt x="0" y="5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0" name="Freeform 103">
              <a:extLst>
                <a:ext uri="{FF2B5EF4-FFF2-40B4-BE49-F238E27FC236}">
                  <a16:creationId xmlns:a16="http://schemas.microsoft.com/office/drawing/2014/main" id="{AC167C67-C015-654A-82E9-240877072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455" y="4691004"/>
              <a:ext cx="309725" cy="450874"/>
            </a:xfrm>
            <a:custGeom>
              <a:avLst/>
              <a:gdLst>
                <a:gd name="T0" fmla="*/ 2147483647 w 255"/>
                <a:gd name="T1" fmla="*/ 0 h 371"/>
                <a:gd name="T2" fmla="*/ 2147483647 w 255"/>
                <a:gd name="T3" fmla="*/ 0 h 371"/>
                <a:gd name="T4" fmla="*/ 2147483647 w 255"/>
                <a:gd name="T5" fmla="*/ 2147483647 h 371"/>
                <a:gd name="T6" fmla="*/ 2147483647 w 255"/>
                <a:gd name="T7" fmla="*/ 2147483647 h 371"/>
                <a:gd name="T8" fmla="*/ 2147483647 w 255"/>
                <a:gd name="T9" fmla="*/ 2147483647 h 371"/>
                <a:gd name="T10" fmla="*/ 2147483647 w 255"/>
                <a:gd name="T11" fmla="*/ 2147483647 h 371"/>
                <a:gd name="T12" fmla="*/ 2147483647 w 255"/>
                <a:gd name="T13" fmla="*/ 2147483647 h 371"/>
                <a:gd name="T14" fmla="*/ 0 w 255"/>
                <a:gd name="T15" fmla="*/ 2147483647 h 371"/>
                <a:gd name="T16" fmla="*/ 2147483647 w 255"/>
                <a:gd name="T17" fmla="*/ 2147483647 h 371"/>
                <a:gd name="T18" fmla="*/ 2147483647 w 255"/>
                <a:gd name="T19" fmla="*/ 0 h 3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5"/>
                <a:gd name="T31" fmla="*/ 0 h 371"/>
                <a:gd name="T32" fmla="*/ 255 w 255"/>
                <a:gd name="T33" fmla="*/ 371 h 37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5" h="371">
                  <a:moveTo>
                    <a:pt x="52" y="0"/>
                  </a:moveTo>
                  <a:lnTo>
                    <a:pt x="212" y="0"/>
                  </a:lnTo>
                  <a:lnTo>
                    <a:pt x="255" y="227"/>
                  </a:lnTo>
                  <a:lnTo>
                    <a:pt x="234" y="257"/>
                  </a:lnTo>
                  <a:lnTo>
                    <a:pt x="244" y="310"/>
                  </a:lnTo>
                  <a:lnTo>
                    <a:pt x="66" y="310"/>
                  </a:lnTo>
                  <a:lnTo>
                    <a:pt x="63" y="362"/>
                  </a:lnTo>
                  <a:lnTo>
                    <a:pt x="0" y="371"/>
                  </a:lnTo>
                  <a:lnTo>
                    <a:pt x="2" y="267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1" name="Freeform 104">
              <a:extLst>
                <a:ext uri="{FF2B5EF4-FFF2-40B4-BE49-F238E27FC236}">
                  <a16:creationId xmlns:a16="http://schemas.microsoft.com/office/drawing/2014/main" id="{B3F70D76-52DA-8644-8F7F-8E6565397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775" y="4874632"/>
              <a:ext cx="407778" cy="386932"/>
            </a:xfrm>
            <a:custGeom>
              <a:avLst/>
              <a:gdLst>
                <a:gd name="T0" fmla="*/ 2147483647 w 334"/>
                <a:gd name="T1" fmla="*/ 0 h 322"/>
                <a:gd name="T2" fmla="*/ 2147483647 w 334"/>
                <a:gd name="T3" fmla="*/ 0 h 322"/>
                <a:gd name="T4" fmla="*/ 2147483647 w 334"/>
                <a:gd name="T5" fmla="*/ 2147483647 h 322"/>
                <a:gd name="T6" fmla="*/ 2147483647 w 334"/>
                <a:gd name="T7" fmla="*/ 2147483647 h 322"/>
                <a:gd name="T8" fmla="*/ 2147483647 w 334"/>
                <a:gd name="T9" fmla="*/ 2147483647 h 322"/>
                <a:gd name="T10" fmla="*/ 2147483647 w 334"/>
                <a:gd name="T11" fmla="*/ 2147483647 h 322"/>
                <a:gd name="T12" fmla="*/ 2147483647 w 334"/>
                <a:gd name="T13" fmla="*/ 2147483647 h 322"/>
                <a:gd name="T14" fmla="*/ 2147483647 w 334"/>
                <a:gd name="T15" fmla="*/ 2147483647 h 322"/>
                <a:gd name="T16" fmla="*/ 2147483647 w 334"/>
                <a:gd name="T17" fmla="*/ 2147483647 h 322"/>
                <a:gd name="T18" fmla="*/ 2147483647 w 334"/>
                <a:gd name="T19" fmla="*/ 2147483647 h 322"/>
                <a:gd name="T20" fmla="*/ 0 w 334"/>
                <a:gd name="T21" fmla="*/ 2147483647 h 322"/>
                <a:gd name="T22" fmla="*/ 2147483647 w 334"/>
                <a:gd name="T23" fmla="*/ 0 h 3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4"/>
                <a:gd name="T37" fmla="*/ 0 h 322"/>
                <a:gd name="T38" fmla="*/ 334 w 334"/>
                <a:gd name="T39" fmla="*/ 322 h 3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4" h="322">
                  <a:moveTo>
                    <a:pt x="3" y="0"/>
                  </a:moveTo>
                  <a:lnTo>
                    <a:pt x="182" y="0"/>
                  </a:lnTo>
                  <a:lnTo>
                    <a:pt x="213" y="69"/>
                  </a:lnTo>
                  <a:lnTo>
                    <a:pt x="180" y="178"/>
                  </a:lnTo>
                  <a:lnTo>
                    <a:pt x="285" y="178"/>
                  </a:lnTo>
                  <a:lnTo>
                    <a:pt x="309" y="249"/>
                  </a:lnTo>
                  <a:lnTo>
                    <a:pt x="334" y="322"/>
                  </a:lnTo>
                  <a:lnTo>
                    <a:pt x="193" y="314"/>
                  </a:lnTo>
                  <a:lnTo>
                    <a:pt x="23" y="250"/>
                  </a:lnTo>
                  <a:lnTo>
                    <a:pt x="43" y="200"/>
                  </a:lnTo>
                  <a:lnTo>
                    <a:pt x="0" y="99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2" name="Freeform 105">
              <a:extLst>
                <a:ext uri="{FF2B5EF4-FFF2-40B4-BE49-F238E27FC236}">
                  <a16:creationId xmlns:a16="http://schemas.microsoft.com/office/drawing/2014/main" id="{A219E0CE-2843-5B42-8772-4DC7F86F5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2816" y="4468027"/>
              <a:ext cx="708164" cy="354142"/>
            </a:xfrm>
            <a:custGeom>
              <a:avLst/>
              <a:gdLst>
                <a:gd name="T0" fmla="*/ 0 w 583"/>
                <a:gd name="T1" fmla="*/ 0 h 294"/>
                <a:gd name="T2" fmla="*/ 2147483647 w 583"/>
                <a:gd name="T3" fmla="*/ 0 h 294"/>
                <a:gd name="T4" fmla="*/ 2147483647 w 583"/>
                <a:gd name="T5" fmla="*/ 2147483647 h 294"/>
                <a:gd name="T6" fmla="*/ 2147483647 w 583"/>
                <a:gd name="T7" fmla="*/ 2147483647 h 294"/>
                <a:gd name="T8" fmla="*/ 2147483647 w 583"/>
                <a:gd name="T9" fmla="*/ 2147483647 h 294"/>
                <a:gd name="T10" fmla="*/ 2147483647 w 583"/>
                <a:gd name="T11" fmla="*/ 2147483647 h 294"/>
                <a:gd name="T12" fmla="*/ 2147483647 w 583"/>
                <a:gd name="T13" fmla="*/ 2147483647 h 294"/>
                <a:gd name="T14" fmla="*/ 2147483647 w 583"/>
                <a:gd name="T15" fmla="*/ 2147483647 h 294"/>
                <a:gd name="T16" fmla="*/ 2147483647 w 583"/>
                <a:gd name="T17" fmla="*/ 2147483647 h 294"/>
                <a:gd name="T18" fmla="*/ 0 w 583"/>
                <a:gd name="T19" fmla="*/ 2147483647 h 294"/>
                <a:gd name="T20" fmla="*/ 0 w 583"/>
                <a:gd name="T21" fmla="*/ 0 h 2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3"/>
                <a:gd name="T34" fmla="*/ 0 h 294"/>
                <a:gd name="T35" fmla="*/ 583 w 583"/>
                <a:gd name="T36" fmla="*/ 294 h 2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3" h="294">
                  <a:moveTo>
                    <a:pt x="0" y="0"/>
                  </a:moveTo>
                  <a:lnTo>
                    <a:pt x="554" y="0"/>
                  </a:lnTo>
                  <a:lnTo>
                    <a:pt x="571" y="43"/>
                  </a:lnTo>
                  <a:lnTo>
                    <a:pt x="581" y="105"/>
                  </a:lnTo>
                  <a:lnTo>
                    <a:pt x="583" y="294"/>
                  </a:lnTo>
                  <a:lnTo>
                    <a:pt x="482" y="273"/>
                  </a:lnTo>
                  <a:lnTo>
                    <a:pt x="440" y="281"/>
                  </a:lnTo>
                  <a:lnTo>
                    <a:pt x="197" y="231"/>
                  </a:lnTo>
                  <a:lnTo>
                    <a:pt x="197" y="88"/>
                  </a:lnTo>
                  <a:lnTo>
                    <a:pt x="0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3" name="Freeform 106">
              <a:extLst>
                <a:ext uri="{FF2B5EF4-FFF2-40B4-BE49-F238E27FC236}">
                  <a16:creationId xmlns:a16="http://schemas.microsoft.com/office/drawing/2014/main" id="{7BC4CA0E-6EEF-D54F-A21D-BA2E627E5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6556" y="4468030"/>
              <a:ext cx="474703" cy="580397"/>
            </a:xfrm>
            <a:custGeom>
              <a:avLst/>
              <a:gdLst>
                <a:gd name="T0" fmla="*/ 0 w 390"/>
                <a:gd name="T1" fmla="*/ 0 h 482"/>
                <a:gd name="T2" fmla="*/ 2147483647 w 390"/>
                <a:gd name="T3" fmla="*/ 0 h 482"/>
                <a:gd name="T4" fmla="*/ 2147483647 w 390"/>
                <a:gd name="T5" fmla="*/ 2147483647 h 482"/>
                <a:gd name="T6" fmla="*/ 2147483647 w 390"/>
                <a:gd name="T7" fmla="*/ 2147483647 h 482"/>
                <a:gd name="T8" fmla="*/ 2147483647 w 390"/>
                <a:gd name="T9" fmla="*/ 2147483647 h 482"/>
                <a:gd name="T10" fmla="*/ 2147483647 w 390"/>
                <a:gd name="T11" fmla="*/ 2147483647 h 482"/>
                <a:gd name="T12" fmla="*/ 2147483647 w 390"/>
                <a:gd name="T13" fmla="*/ 2147483647 h 482"/>
                <a:gd name="T14" fmla="*/ 0 w 390"/>
                <a:gd name="T15" fmla="*/ 0 h 4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0"/>
                <a:gd name="T25" fmla="*/ 0 h 482"/>
                <a:gd name="T26" fmla="*/ 390 w 390"/>
                <a:gd name="T27" fmla="*/ 482 h 4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0" h="482">
                  <a:moveTo>
                    <a:pt x="0" y="0"/>
                  </a:moveTo>
                  <a:lnTo>
                    <a:pt x="390" y="0"/>
                  </a:lnTo>
                  <a:lnTo>
                    <a:pt x="390" y="415"/>
                  </a:lnTo>
                  <a:lnTo>
                    <a:pt x="137" y="415"/>
                  </a:lnTo>
                  <a:lnTo>
                    <a:pt x="66" y="415"/>
                  </a:lnTo>
                  <a:lnTo>
                    <a:pt x="66" y="482"/>
                  </a:lnTo>
                  <a:lnTo>
                    <a:pt x="2" y="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4" name="Freeform 107">
              <a:extLst>
                <a:ext uri="{FF2B5EF4-FFF2-40B4-BE49-F238E27FC236}">
                  <a16:creationId xmlns:a16="http://schemas.microsoft.com/office/drawing/2014/main" id="{87E37E74-AB27-FF43-9532-85035A775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6205" y="4566400"/>
              <a:ext cx="1108158" cy="968968"/>
            </a:xfrm>
            <a:custGeom>
              <a:avLst/>
              <a:gdLst>
                <a:gd name="T0" fmla="*/ 2147483647 w 910"/>
                <a:gd name="T1" fmla="*/ 0 h 802"/>
                <a:gd name="T2" fmla="*/ 2147483647 w 910"/>
                <a:gd name="T3" fmla="*/ 0 h 802"/>
                <a:gd name="T4" fmla="*/ 2147483647 w 910"/>
                <a:gd name="T5" fmla="*/ 2147483647 h 802"/>
                <a:gd name="T6" fmla="*/ 2147483647 w 910"/>
                <a:gd name="T7" fmla="*/ 2147483647 h 802"/>
                <a:gd name="T8" fmla="*/ 2147483647 w 910"/>
                <a:gd name="T9" fmla="*/ 2147483647 h 802"/>
                <a:gd name="T10" fmla="*/ 2147483647 w 910"/>
                <a:gd name="T11" fmla="*/ 2147483647 h 802"/>
                <a:gd name="T12" fmla="*/ 2147483647 w 910"/>
                <a:gd name="T13" fmla="*/ 2147483647 h 802"/>
                <a:gd name="T14" fmla="*/ 2147483647 w 910"/>
                <a:gd name="T15" fmla="*/ 2147483647 h 802"/>
                <a:gd name="T16" fmla="*/ 2147483647 w 910"/>
                <a:gd name="T17" fmla="*/ 2147483647 h 802"/>
                <a:gd name="T18" fmla="*/ 2147483647 w 910"/>
                <a:gd name="T19" fmla="*/ 2147483647 h 802"/>
                <a:gd name="T20" fmla="*/ 2147483647 w 910"/>
                <a:gd name="T21" fmla="*/ 2147483647 h 802"/>
                <a:gd name="T22" fmla="*/ 2147483647 w 910"/>
                <a:gd name="T23" fmla="*/ 2147483647 h 802"/>
                <a:gd name="T24" fmla="*/ 2147483647 w 910"/>
                <a:gd name="T25" fmla="*/ 2147483647 h 802"/>
                <a:gd name="T26" fmla="*/ 2147483647 w 910"/>
                <a:gd name="T27" fmla="*/ 2147483647 h 802"/>
                <a:gd name="T28" fmla="*/ 2147483647 w 910"/>
                <a:gd name="T29" fmla="*/ 2147483647 h 802"/>
                <a:gd name="T30" fmla="*/ 2147483647 w 910"/>
                <a:gd name="T31" fmla="*/ 2147483647 h 802"/>
                <a:gd name="T32" fmla="*/ 2147483647 w 910"/>
                <a:gd name="T33" fmla="*/ 2147483647 h 802"/>
                <a:gd name="T34" fmla="*/ 2147483647 w 910"/>
                <a:gd name="T35" fmla="*/ 2147483647 h 802"/>
                <a:gd name="T36" fmla="*/ 2147483647 w 910"/>
                <a:gd name="T37" fmla="*/ 2147483647 h 802"/>
                <a:gd name="T38" fmla="*/ 2147483647 w 910"/>
                <a:gd name="T39" fmla="*/ 2147483647 h 802"/>
                <a:gd name="T40" fmla="*/ 0 w 910"/>
                <a:gd name="T41" fmla="*/ 2147483647 h 802"/>
                <a:gd name="T42" fmla="*/ 2147483647 w 910"/>
                <a:gd name="T43" fmla="*/ 2147483647 h 802"/>
                <a:gd name="T44" fmla="*/ 2147483647 w 910"/>
                <a:gd name="T45" fmla="*/ 0 h 8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10"/>
                <a:gd name="T70" fmla="*/ 0 h 802"/>
                <a:gd name="T71" fmla="*/ 910 w 910"/>
                <a:gd name="T72" fmla="*/ 802 h 80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10" h="802">
                  <a:moveTo>
                    <a:pt x="252" y="0"/>
                  </a:moveTo>
                  <a:lnTo>
                    <a:pt x="449" y="0"/>
                  </a:lnTo>
                  <a:lnTo>
                    <a:pt x="449" y="143"/>
                  </a:lnTo>
                  <a:lnTo>
                    <a:pt x="692" y="194"/>
                  </a:lnTo>
                  <a:lnTo>
                    <a:pt x="732" y="188"/>
                  </a:lnTo>
                  <a:lnTo>
                    <a:pt x="836" y="209"/>
                  </a:lnTo>
                  <a:lnTo>
                    <a:pt x="868" y="218"/>
                  </a:lnTo>
                  <a:lnTo>
                    <a:pt x="865" y="356"/>
                  </a:lnTo>
                  <a:lnTo>
                    <a:pt x="910" y="455"/>
                  </a:lnTo>
                  <a:lnTo>
                    <a:pt x="890" y="505"/>
                  </a:lnTo>
                  <a:lnTo>
                    <a:pt x="798" y="529"/>
                  </a:lnTo>
                  <a:lnTo>
                    <a:pt x="672" y="632"/>
                  </a:lnTo>
                  <a:lnTo>
                    <a:pt x="641" y="714"/>
                  </a:lnTo>
                  <a:lnTo>
                    <a:pt x="657" y="802"/>
                  </a:lnTo>
                  <a:lnTo>
                    <a:pt x="495" y="743"/>
                  </a:lnTo>
                  <a:lnTo>
                    <a:pt x="389" y="567"/>
                  </a:lnTo>
                  <a:lnTo>
                    <a:pt x="306" y="541"/>
                  </a:lnTo>
                  <a:lnTo>
                    <a:pt x="260" y="589"/>
                  </a:lnTo>
                  <a:lnTo>
                    <a:pt x="195" y="551"/>
                  </a:lnTo>
                  <a:lnTo>
                    <a:pt x="135" y="442"/>
                  </a:lnTo>
                  <a:lnTo>
                    <a:pt x="0" y="329"/>
                  </a:lnTo>
                  <a:lnTo>
                    <a:pt x="252" y="32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5" name="Freeform 108">
              <a:extLst>
                <a:ext uri="{FF2B5EF4-FFF2-40B4-BE49-F238E27FC236}">
                  <a16:creationId xmlns:a16="http://schemas.microsoft.com/office/drawing/2014/main" id="{4B2F16D0-4F39-1847-8FD2-83861045C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222" y="3946653"/>
              <a:ext cx="410891" cy="516455"/>
            </a:xfrm>
            <a:custGeom>
              <a:avLst/>
              <a:gdLst>
                <a:gd name="T0" fmla="*/ 2147483647 w 335"/>
                <a:gd name="T1" fmla="*/ 2147483647 h 427"/>
                <a:gd name="T2" fmla="*/ 2147483647 w 335"/>
                <a:gd name="T3" fmla="*/ 2147483647 h 427"/>
                <a:gd name="T4" fmla="*/ 2147483647 w 335"/>
                <a:gd name="T5" fmla="*/ 2147483647 h 427"/>
                <a:gd name="T6" fmla="*/ 0 w 335"/>
                <a:gd name="T7" fmla="*/ 2147483647 h 427"/>
                <a:gd name="T8" fmla="*/ 0 w 335"/>
                <a:gd name="T9" fmla="*/ 0 h 427"/>
                <a:gd name="T10" fmla="*/ 2147483647 w 335"/>
                <a:gd name="T11" fmla="*/ 0 h 427"/>
                <a:gd name="T12" fmla="*/ 2147483647 w 335"/>
                <a:gd name="T13" fmla="*/ 2147483647 h 4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5"/>
                <a:gd name="T22" fmla="*/ 0 h 427"/>
                <a:gd name="T23" fmla="*/ 335 w 335"/>
                <a:gd name="T24" fmla="*/ 427 h 4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5" h="427">
                  <a:moveTo>
                    <a:pt x="195" y="79"/>
                  </a:moveTo>
                  <a:lnTo>
                    <a:pt x="335" y="80"/>
                  </a:lnTo>
                  <a:lnTo>
                    <a:pt x="335" y="427"/>
                  </a:lnTo>
                  <a:lnTo>
                    <a:pt x="0" y="426"/>
                  </a:lnTo>
                  <a:lnTo>
                    <a:pt x="0" y="0"/>
                  </a:lnTo>
                  <a:lnTo>
                    <a:pt x="195" y="0"/>
                  </a:lnTo>
                  <a:lnTo>
                    <a:pt x="195" y="79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6" name="Freeform 109">
              <a:extLst>
                <a:ext uri="{FF2B5EF4-FFF2-40B4-BE49-F238E27FC236}">
                  <a16:creationId xmlns:a16="http://schemas.microsoft.com/office/drawing/2014/main" id="{F88DDB1C-9C70-3A4F-9B73-8389BD458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443" y="3487584"/>
              <a:ext cx="610110" cy="462349"/>
            </a:xfrm>
            <a:custGeom>
              <a:avLst/>
              <a:gdLst>
                <a:gd name="T0" fmla="*/ 2147483647 w 501"/>
                <a:gd name="T1" fmla="*/ 0 h 381"/>
                <a:gd name="T2" fmla="*/ 2147483647 w 501"/>
                <a:gd name="T3" fmla="*/ 2147483647 h 381"/>
                <a:gd name="T4" fmla="*/ 2147483647 w 501"/>
                <a:gd name="T5" fmla="*/ 2147483647 h 381"/>
                <a:gd name="T6" fmla="*/ 2147483647 w 501"/>
                <a:gd name="T7" fmla="*/ 2147483647 h 381"/>
                <a:gd name="T8" fmla="*/ 2147483647 w 501"/>
                <a:gd name="T9" fmla="*/ 2147483647 h 381"/>
                <a:gd name="T10" fmla="*/ 2147483647 w 501"/>
                <a:gd name="T11" fmla="*/ 2147483647 h 381"/>
                <a:gd name="T12" fmla="*/ 2147483647 w 501"/>
                <a:gd name="T13" fmla="*/ 2147483647 h 381"/>
                <a:gd name="T14" fmla="*/ 2147483647 w 501"/>
                <a:gd name="T15" fmla="*/ 2147483647 h 381"/>
                <a:gd name="T16" fmla="*/ 2147483647 w 501"/>
                <a:gd name="T17" fmla="*/ 2147483647 h 381"/>
                <a:gd name="T18" fmla="*/ 2147483647 w 501"/>
                <a:gd name="T19" fmla="*/ 2147483647 h 381"/>
                <a:gd name="T20" fmla="*/ 0 w 501"/>
                <a:gd name="T21" fmla="*/ 2147483647 h 381"/>
                <a:gd name="T22" fmla="*/ 2147483647 w 501"/>
                <a:gd name="T23" fmla="*/ 0 h 3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1"/>
                <a:gd name="T37" fmla="*/ 0 h 381"/>
                <a:gd name="T38" fmla="*/ 501 w 501"/>
                <a:gd name="T39" fmla="*/ 381 h 3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1" h="381">
                  <a:moveTo>
                    <a:pt x="32" y="0"/>
                  </a:moveTo>
                  <a:lnTo>
                    <a:pt x="88" y="2"/>
                  </a:lnTo>
                  <a:lnTo>
                    <a:pt x="101" y="51"/>
                  </a:lnTo>
                  <a:lnTo>
                    <a:pt x="314" y="8"/>
                  </a:lnTo>
                  <a:lnTo>
                    <a:pt x="477" y="8"/>
                  </a:lnTo>
                  <a:lnTo>
                    <a:pt x="501" y="47"/>
                  </a:lnTo>
                  <a:lnTo>
                    <a:pt x="467" y="190"/>
                  </a:lnTo>
                  <a:lnTo>
                    <a:pt x="489" y="196"/>
                  </a:lnTo>
                  <a:lnTo>
                    <a:pt x="489" y="381"/>
                  </a:lnTo>
                  <a:lnTo>
                    <a:pt x="14" y="381"/>
                  </a:lnTo>
                  <a:lnTo>
                    <a:pt x="0" y="29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7" name="Freeform 110">
              <a:extLst>
                <a:ext uri="{FF2B5EF4-FFF2-40B4-BE49-F238E27FC236}">
                  <a16:creationId xmlns:a16="http://schemas.microsoft.com/office/drawing/2014/main" id="{43E80D6A-FB4B-F645-8387-3EC940D80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0417" y="3189185"/>
              <a:ext cx="496493" cy="760747"/>
            </a:xfrm>
            <a:custGeom>
              <a:avLst/>
              <a:gdLst>
                <a:gd name="T0" fmla="*/ 2147483647 w 406"/>
                <a:gd name="T1" fmla="*/ 0 h 628"/>
                <a:gd name="T2" fmla="*/ 2147483647 w 406"/>
                <a:gd name="T3" fmla="*/ 0 h 628"/>
                <a:gd name="T4" fmla="*/ 2147483647 w 406"/>
                <a:gd name="T5" fmla="*/ 2147483647 h 628"/>
                <a:gd name="T6" fmla="*/ 2147483647 w 406"/>
                <a:gd name="T7" fmla="*/ 2147483647 h 628"/>
                <a:gd name="T8" fmla="*/ 2147483647 w 406"/>
                <a:gd name="T9" fmla="*/ 2147483647 h 628"/>
                <a:gd name="T10" fmla="*/ 2147483647 w 406"/>
                <a:gd name="T11" fmla="*/ 2147483647 h 628"/>
                <a:gd name="T12" fmla="*/ 2147483647 w 406"/>
                <a:gd name="T13" fmla="*/ 2147483647 h 628"/>
                <a:gd name="T14" fmla="*/ 2147483647 w 406"/>
                <a:gd name="T15" fmla="*/ 2147483647 h 628"/>
                <a:gd name="T16" fmla="*/ 2147483647 w 406"/>
                <a:gd name="T17" fmla="*/ 2147483647 h 628"/>
                <a:gd name="T18" fmla="*/ 2147483647 w 406"/>
                <a:gd name="T19" fmla="*/ 2147483647 h 628"/>
                <a:gd name="T20" fmla="*/ 2147483647 w 406"/>
                <a:gd name="T21" fmla="*/ 2147483647 h 628"/>
                <a:gd name="T22" fmla="*/ 2147483647 w 406"/>
                <a:gd name="T23" fmla="*/ 2147483647 h 628"/>
                <a:gd name="T24" fmla="*/ 2147483647 w 406"/>
                <a:gd name="T25" fmla="*/ 2147483647 h 628"/>
                <a:gd name="T26" fmla="*/ 0 w 406"/>
                <a:gd name="T27" fmla="*/ 2147483647 h 628"/>
                <a:gd name="T28" fmla="*/ 2147483647 w 406"/>
                <a:gd name="T29" fmla="*/ 2147483647 h 628"/>
                <a:gd name="T30" fmla="*/ 2147483647 w 406"/>
                <a:gd name="T31" fmla="*/ 2147483647 h 628"/>
                <a:gd name="T32" fmla="*/ 2147483647 w 406"/>
                <a:gd name="T33" fmla="*/ 0 h 6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6"/>
                <a:gd name="T52" fmla="*/ 0 h 628"/>
                <a:gd name="T53" fmla="*/ 406 w 406"/>
                <a:gd name="T54" fmla="*/ 628 h 6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6" h="628">
                  <a:moveTo>
                    <a:pt x="12" y="0"/>
                  </a:moveTo>
                  <a:lnTo>
                    <a:pt x="84" y="0"/>
                  </a:lnTo>
                  <a:lnTo>
                    <a:pt x="84" y="104"/>
                  </a:lnTo>
                  <a:lnTo>
                    <a:pt x="205" y="233"/>
                  </a:lnTo>
                  <a:lnTo>
                    <a:pt x="180" y="290"/>
                  </a:lnTo>
                  <a:lnTo>
                    <a:pt x="190" y="316"/>
                  </a:lnTo>
                  <a:lnTo>
                    <a:pt x="235" y="300"/>
                  </a:lnTo>
                  <a:lnTo>
                    <a:pt x="299" y="413"/>
                  </a:lnTo>
                  <a:lnTo>
                    <a:pt x="406" y="380"/>
                  </a:lnTo>
                  <a:lnTo>
                    <a:pt x="406" y="628"/>
                  </a:lnTo>
                  <a:lnTo>
                    <a:pt x="211" y="628"/>
                  </a:lnTo>
                  <a:lnTo>
                    <a:pt x="24" y="628"/>
                  </a:lnTo>
                  <a:lnTo>
                    <a:pt x="24" y="443"/>
                  </a:lnTo>
                  <a:lnTo>
                    <a:pt x="0" y="439"/>
                  </a:lnTo>
                  <a:lnTo>
                    <a:pt x="36" y="296"/>
                  </a:lnTo>
                  <a:lnTo>
                    <a:pt x="12" y="25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8" name="Freeform 111">
              <a:extLst>
                <a:ext uri="{FF2B5EF4-FFF2-40B4-BE49-F238E27FC236}">
                  <a16:creationId xmlns:a16="http://schemas.microsoft.com/office/drawing/2014/main" id="{F0FBF4DF-A282-0541-A307-1CCD5931A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416" y="3946654"/>
              <a:ext cx="471589" cy="749270"/>
            </a:xfrm>
            <a:custGeom>
              <a:avLst/>
              <a:gdLst>
                <a:gd name="T0" fmla="*/ 0 w 386"/>
                <a:gd name="T1" fmla="*/ 0 h 619"/>
                <a:gd name="T2" fmla="*/ 2147483647 w 386"/>
                <a:gd name="T3" fmla="*/ 0 h 619"/>
                <a:gd name="T4" fmla="*/ 2147483647 w 386"/>
                <a:gd name="T5" fmla="*/ 2147483647 h 619"/>
                <a:gd name="T6" fmla="*/ 2147483647 w 386"/>
                <a:gd name="T7" fmla="*/ 2147483647 h 619"/>
                <a:gd name="T8" fmla="*/ 2147483647 w 386"/>
                <a:gd name="T9" fmla="*/ 2147483647 h 619"/>
                <a:gd name="T10" fmla="*/ 2147483647 w 386"/>
                <a:gd name="T11" fmla="*/ 2147483647 h 619"/>
                <a:gd name="T12" fmla="*/ 0 w 386"/>
                <a:gd name="T13" fmla="*/ 2147483647 h 619"/>
                <a:gd name="T14" fmla="*/ 0 w 386"/>
                <a:gd name="T15" fmla="*/ 0 h 6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6"/>
                <a:gd name="T25" fmla="*/ 0 h 619"/>
                <a:gd name="T26" fmla="*/ 386 w 386"/>
                <a:gd name="T27" fmla="*/ 619 h 6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6" h="619">
                  <a:moveTo>
                    <a:pt x="0" y="0"/>
                  </a:moveTo>
                  <a:lnTo>
                    <a:pt x="386" y="0"/>
                  </a:lnTo>
                  <a:lnTo>
                    <a:pt x="386" y="424"/>
                  </a:lnTo>
                  <a:lnTo>
                    <a:pt x="385" y="519"/>
                  </a:lnTo>
                  <a:lnTo>
                    <a:pt x="341" y="509"/>
                  </a:lnTo>
                  <a:lnTo>
                    <a:pt x="356" y="619"/>
                  </a:lnTo>
                  <a:lnTo>
                    <a:pt x="0" y="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9" name="Freeform 112">
              <a:extLst>
                <a:ext uri="{FF2B5EF4-FFF2-40B4-BE49-F238E27FC236}">
                  <a16:creationId xmlns:a16="http://schemas.microsoft.com/office/drawing/2014/main" id="{AC4BE1C0-674C-C743-9292-E91DC18BD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330" y="3189187"/>
              <a:ext cx="585208" cy="359059"/>
            </a:xfrm>
            <a:custGeom>
              <a:avLst/>
              <a:gdLst>
                <a:gd name="T0" fmla="*/ 2147483647 w 480"/>
                <a:gd name="T1" fmla="*/ 0 h 298"/>
                <a:gd name="T2" fmla="*/ 2147483647 w 480"/>
                <a:gd name="T3" fmla="*/ 2147483647 h 298"/>
                <a:gd name="T4" fmla="*/ 2147483647 w 480"/>
                <a:gd name="T5" fmla="*/ 2147483647 h 298"/>
                <a:gd name="T6" fmla="*/ 0 w 480"/>
                <a:gd name="T7" fmla="*/ 2147483647 h 298"/>
                <a:gd name="T8" fmla="*/ 2147483647 w 480"/>
                <a:gd name="T9" fmla="*/ 2147483647 h 298"/>
                <a:gd name="T10" fmla="*/ 2147483647 w 480"/>
                <a:gd name="T11" fmla="*/ 2147483647 h 298"/>
                <a:gd name="T12" fmla="*/ 2147483647 w 480"/>
                <a:gd name="T13" fmla="*/ 2147483647 h 298"/>
                <a:gd name="T14" fmla="*/ 2147483647 w 480"/>
                <a:gd name="T15" fmla="*/ 2147483647 h 298"/>
                <a:gd name="T16" fmla="*/ 2147483647 w 480"/>
                <a:gd name="T17" fmla="*/ 2147483647 h 298"/>
                <a:gd name="T18" fmla="*/ 2147483647 w 480"/>
                <a:gd name="T19" fmla="*/ 0 h 298"/>
                <a:gd name="T20" fmla="*/ 2147483647 w 480"/>
                <a:gd name="T21" fmla="*/ 0 h 2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0"/>
                <a:gd name="T34" fmla="*/ 0 h 298"/>
                <a:gd name="T35" fmla="*/ 480 w 480"/>
                <a:gd name="T36" fmla="*/ 298 h 29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0" h="298">
                  <a:moveTo>
                    <a:pt x="107" y="0"/>
                  </a:moveTo>
                  <a:lnTo>
                    <a:pt x="125" y="88"/>
                  </a:lnTo>
                  <a:lnTo>
                    <a:pt x="115" y="108"/>
                  </a:lnTo>
                  <a:lnTo>
                    <a:pt x="0" y="90"/>
                  </a:lnTo>
                  <a:lnTo>
                    <a:pt x="36" y="247"/>
                  </a:lnTo>
                  <a:lnTo>
                    <a:pt x="90" y="251"/>
                  </a:lnTo>
                  <a:lnTo>
                    <a:pt x="101" y="298"/>
                  </a:lnTo>
                  <a:lnTo>
                    <a:pt x="320" y="255"/>
                  </a:lnTo>
                  <a:lnTo>
                    <a:pt x="479" y="255"/>
                  </a:lnTo>
                  <a:lnTo>
                    <a:pt x="480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0" name="Freeform 113">
              <a:extLst>
                <a:ext uri="{FF2B5EF4-FFF2-40B4-BE49-F238E27FC236}">
                  <a16:creationId xmlns:a16="http://schemas.microsoft.com/office/drawing/2014/main" id="{A8D224C0-E11C-2B4C-A28E-DA8282C29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774" y="3946654"/>
              <a:ext cx="843570" cy="934537"/>
            </a:xfrm>
            <a:custGeom>
              <a:avLst/>
              <a:gdLst>
                <a:gd name="T0" fmla="*/ 2147483647 w 693"/>
                <a:gd name="T1" fmla="*/ 0 h 772"/>
                <a:gd name="T2" fmla="*/ 2147483647 w 693"/>
                <a:gd name="T3" fmla="*/ 0 h 772"/>
                <a:gd name="T4" fmla="*/ 2147483647 w 693"/>
                <a:gd name="T5" fmla="*/ 2147483647 h 772"/>
                <a:gd name="T6" fmla="*/ 2147483647 w 693"/>
                <a:gd name="T7" fmla="*/ 2147483647 h 772"/>
                <a:gd name="T8" fmla="*/ 2147483647 w 693"/>
                <a:gd name="T9" fmla="*/ 2147483647 h 772"/>
                <a:gd name="T10" fmla="*/ 2147483647 w 693"/>
                <a:gd name="T11" fmla="*/ 2147483647 h 772"/>
                <a:gd name="T12" fmla="*/ 2147483647 w 693"/>
                <a:gd name="T13" fmla="*/ 2147483647 h 772"/>
                <a:gd name="T14" fmla="*/ 2147483647 w 693"/>
                <a:gd name="T15" fmla="*/ 2147483647 h 772"/>
                <a:gd name="T16" fmla="*/ 2147483647 w 693"/>
                <a:gd name="T17" fmla="*/ 2147483647 h 772"/>
                <a:gd name="T18" fmla="*/ 2147483647 w 693"/>
                <a:gd name="T19" fmla="*/ 2147483647 h 772"/>
                <a:gd name="T20" fmla="*/ 2147483647 w 693"/>
                <a:gd name="T21" fmla="*/ 2147483647 h 772"/>
                <a:gd name="T22" fmla="*/ 2147483647 w 693"/>
                <a:gd name="T23" fmla="*/ 2147483647 h 772"/>
                <a:gd name="T24" fmla="*/ 0 w 693"/>
                <a:gd name="T25" fmla="*/ 2147483647 h 772"/>
                <a:gd name="T26" fmla="*/ 2147483647 w 693"/>
                <a:gd name="T27" fmla="*/ 0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93"/>
                <a:gd name="T43" fmla="*/ 0 h 772"/>
                <a:gd name="T44" fmla="*/ 693 w 693"/>
                <a:gd name="T45" fmla="*/ 772 h 77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93" h="772">
                  <a:moveTo>
                    <a:pt x="16" y="0"/>
                  </a:moveTo>
                  <a:lnTo>
                    <a:pt x="298" y="0"/>
                  </a:lnTo>
                  <a:lnTo>
                    <a:pt x="298" y="263"/>
                  </a:lnTo>
                  <a:lnTo>
                    <a:pt x="661" y="625"/>
                  </a:lnTo>
                  <a:lnTo>
                    <a:pt x="693" y="667"/>
                  </a:lnTo>
                  <a:lnTo>
                    <a:pt x="677" y="772"/>
                  </a:lnTo>
                  <a:lnTo>
                    <a:pt x="495" y="772"/>
                  </a:lnTo>
                  <a:lnTo>
                    <a:pt x="334" y="642"/>
                  </a:lnTo>
                  <a:lnTo>
                    <a:pt x="277" y="642"/>
                  </a:lnTo>
                  <a:lnTo>
                    <a:pt x="140" y="400"/>
                  </a:lnTo>
                  <a:lnTo>
                    <a:pt x="44" y="251"/>
                  </a:lnTo>
                  <a:lnTo>
                    <a:pt x="56" y="194"/>
                  </a:lnTo>
                  <a:lnTo>
                    <a:pt x="0" y="11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1" name="Freeform 114">
              <a:extLst>
                <a:ext uri="{FF2B5EF4-FFF2-40B4-BE49-F238E27FC236}">
                  <a16:creationId xmlns:a16="http://schemas.microsoft.com/office/drawing/2014/main" id="{5E96595C-456F-E345-954B-E9B6B3861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044" y="3899105"/>
              <a:ext cx="454470" cy="277082"/>
            </a:xfrm>
            <a:custGeom>
              <a:avLst/>
              <a:gdLst>
                <a:gd name="T0" fmla="*/ 0 w 371"/>
                <a:gd name="T1" fmla="*/ 2147483647 h 228"/>
                <a:gd name="T2" fmla="*/ 2147483647 w 371"/>
                <a:gd name="T3" fmla="*/ 0 h 228"/>
                <a:gd name="T4" fmla="*/ 2147483647 w 371"/>
                <a:gd name="T5" fmla="*/ 2147483647 h 228"/>
                <a:gd name="T6" fmla="*/ 2147483647 w 371"/>
                <a:gd name="T7" fmla="*/ 2147483647 h 228"/>
                <a:gd name="T8" fmla="*/ 2147483647 w 371"/>
                <a:gd name="T9" fmla="*/ 2147483647 h 228"/>
                <a:gd name="T10" fmla="*/ 2147483647 w 371"/>
                <a:gd name="T11" fmla="*/ 2147483647 h 228"/>
                <a:gd name="T12" fmla="*/ 2147483647 w 371"/>
                <a:gd name="T13" fmla="*/ 2147483647 h 228"/>
                <a:gd name="T14" fmla="*/ 2147483647 w 371"/>
                <a:gd name="T15" fmla="*/ 2147483647 h 228"/>
                <a:gd name="T16" fmla="*/ 2147483647 w 371"/>
                <a:gd name="T17" fmla="*/ 2147483647 h 228"/>
                <a:gd name="T18" fmla="*/ 2147483647 w 371"/>
                <a:gd name="T19" fmla="*/ 2147483647 h 228"/>
                <a:gd name="T20" fmla="*/ 0 w 371"/>
                <a:gd name="T21" fmla="*/ 2147483647 h 228"/>
                <a:gd name="T22" fmla="*/ 0 w 371"/>
                <a:gd name="T23" fmla="*/ 2147483647 h 2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1"/>
                <a:gd name="T37" fmla="*/ 0 h 228"/>
                <a:gd name="T38" fmla="*/ 371 w 371"/>
                <a:gd name="T39" fmla="*/ 228 h 2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1" h="228">
                  <a:moveTo>
                    <a:pt x="0" y="43"/>
                  </a:moveTo>
                  <a:lnTo>
                    <a:pt x="53" y="0"/>
                  </a:lnTo>
                  <a:lnTo>
                    <a:pt x="54" y="39"/>
                  </a:lnTo>
                  <a:lnTo>
                    <a:pt x="331" y="38"/>
                  </a:lnTo>
                  <a:lnTo>
                    <a:pt x="371" y="108"/>
                  </a:lnTo>
                  <a:lnTo>
                    <a:pt x="348" y="131"/>
                  </a:lnTo>
                  <a:lnTo>
                    <a:pt x="369" y="185"/>
                  </a:lnTo>
                  <a:lnTo>
                    <a:pt x="352" y="209"/>
                  </a:lnTo>
                  <a:lnTo>
                    <a:pt x="282" y="209"/>
                  </a:lnTo>
                  <a:lnTo>
                    <a:pt x="282" y="227"/>
                  </a:lnTo>
                  <a:lnTo>
                    <a:pt x="0" y="228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DDDDDD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2" name="Freeform 115">
              <a:extLst>
                <a:ext uri="{FF2B5EF4-FFF2-40B4-BE49-F238E27FC236}">
                  <a16:creationId xmlns:a16="http://schemas.microsoft.com/office/drawing/2014/main" id="{8DA8142E-67F2-4846-92CB-7090FB968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579" y="4084374"/>
              <a:ext cx="560305" cy="485305"/>
            </a:xfrm>
            <a:custGeom>
              <a:avLst/>
              <a:gdLst>
                <a:gd name="T0" fmla="*/ 0 w 461"/>
                <a:gd name="T1" fmla="*/ 0 h 400"/>
                <a:gd name="T2" fmla="*/ 2147483647 w 461"/>
                <a:gd name="T3" fmla="*/ 0 h 400"/>
                <a:gd name="T4" fmla="*/ 2147483647 w 461"/>
                <a:gd name="T5" fmla="*/ 2147483647 h 400"/>
                <a:gd name="T6" fmla="*/ 2147483647 w 461"/>
                <a:gd name="T7" fmla="*/ 2147483647 h 400"/>
                <a:gd name="T8" fmla="*/ 2147483647 w 461"/>
                <a:gd name="T9" fmla="*/ 2147483647 h 400"/>
                <a:gd name="T10" fmla="*/ 2147483647 w 461"/>
                <a:gd name="T11" fmla="*/ 2147483647 h 400"/>
                <a:gd name="T12" fmla="*/ 2147483647 w 461"/>
                <a:gd name="T13" fmla="*/ 2147483647 h 400"/>
                <a:gd name="T14" fmla="*/ 2147483647 w 461"/>
                <a:gd name="T15" fmla="*/ 2147483647 h 400"/>
                <a:gd name="T16" fmla="*/ 2147483647 w 461"/>
                <a:gd name="T17" fmla="*/ 2147483647 h 400"/>
                <a:gd name="T18" fmla="*/ 2147483647 w 461"/>
                <a:gd name="T19" fmla="*/ 2147483647 h 400"/>
                <a:gd name="T20" fmla="*/ 2147483647 w 461"/>
                <a:gd name="T21" fmla="*/ 2147483647 h 400"/>
                <a:gd name="T22" fmla="*/ 2147483647 w 461"/>
                <a:gd name="T23" fmla="*/ 2147483647 h 400"/>
                <a:gd name="T24" fmla="*/ 2147483647 w 461"/>
                <a:gd name="T25" fmla="*/ 2147483647 h 400"/>
                <a:gd name="T26" fmla="*/ 2147483647 w 461"/>
                <a:gd name="T27" fmla="*/ 2147483647 h 400"/>
                <a:gd name="T28" fmla="*/ 2147483647 w 461"/>
                <a:gd name="T29" fmla="*/ 2147483647 h 400"/>
                <a:gd name="T30" fmla="*/ 2147483647 w 461"/>
                <a:gd name="T31" fmla="*/ 2147483647 h 400"/>
                <a:gd name="T32" fmla="*/ 0 w 461"/>
                <a:gd name="T33" fmla="*/ 0 h 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1"/>
                <a:gd name="T52" fmla="*/ 0 h 400"/>
                <a:gd name="T53" fmla="*/ 461 w 461"/>
                <a:gd name="T54" fmla="*/ 400 h 4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1" h="400">
                  <a:moveTo>
                    <a:pt x="0" y="0"/>
                  </a:moveTo>
                  <a:lnTo>
                    <a:pt x="304" y="0"/>
                  </a:lnTo>
                  <a:lnTo>
                    <a:pt x="300" y="53"/>
                  </a:lnTo>
                  <a:lnTo>
                    <a:pt x="354" y="144"/>
                  </a:lnTo>
                  <a:lnTo>
                    <a:pt x="383" y="166"/>
                  </a:lnTo>
                  <a:lnTo>
                    <a:pt x="366" y="194"/>
                  </a:lnTo>
                  <a:lnTo>
                    <a:pt x="431" y="293"/>
                  </a:lnTo>
                  <a:lnTo>
                    <a:pt x="461" y="303"/>
                  </a:lnTo>
                  <a:lnTo>
                    <a:pt x="429" y="400"/>
                  </a:lnTo>
                  <a:lnTo>
                    <a:pt x="381" y="399"/>
                  </a:lnTo>
                  <a:lnTo>
                    <a:pt x="393" y="357"/>
                  </a:lnTo>
                  <a:lnTo>
                    <a:pt x="87" y="357"/>
                  </a:lnTo>
                  <a:lnTo>
                    <a:pt x="72" y="313"/>
                  </a:lnTo>
                  <a:lnTo>
                    <a:pt x="72" y="127"/>
                  </a:lnTo>
                  <a:lnTo>
                    <a:pt x="40" y="97"/>
                  </a:lnTo>
                  <a:lnTo>
                    <a:pt x="60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3" name="Freeform 116">
              <a:extLst>
                <a:ext uri="{FF2B5EF4-FFF2-40B4-BE49-F238E27FC236}">
                  <a16:creationId xmlns:a16="http://schemas.microsoft.com/office/drawing/2014/main" id="{662ADE37-67BD-2745-A7F9-867AEA98B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6860" y="4159793"/>
              <a:ext cx="592990" cy="308234"/>
            </a:xfrm>
            <a:custGeom>
              <a:avLst/>
              <a:gdLst>
                <a:gd name="T0" fmla="*/ 0 w 487"/>
                <a:gd name="T1" fmla="*/ 0 h 252"/>
                <a:gd name="T2" fmla="*/ 2147483647 w 487"/>
                <a:gd name="T3" fmla="*/ 0 h 252"/>
                <a:gd name="T4" fmla="*/ 2147483647 w 487"/>
                <a:gd name="T5" fmla="*/ 2147483647 h 252"/>
                <a:gd name="T6" fmla="*/ 2147483647 w 487"/>
                <a:gd name="T7" fmla="*/ 2147483647 h 252"/>
                <a:gd name="T8" fmla="*/ 2147483647 w 487"/>
                <a:gd name="T9" fmla="*/ 2147483647 h 252"/>
                <a:gd name="T10" fmla="*/ 2147483647 w 487"/>
                <a:gd name="T11" fmla="*/ 2147483647 h 252"/>
                <a:gd name="T12" fmla="*/ 0 w 487"/>
                <a:gd name="T13" fmla="*/ 2147483647 h 252"/>
                <a:gd name="T14" fmla="*/ 0 w 487"/>
                <a:gd name="T15" fmla="*/ 0 h 2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7"/>
                <a:gd name="T25" fmla="*/ 0 h 252"/>
                <a:gd name="T26" fmla="*/ 487 w 487"/>
                <a:gd name="T27" fmla="*/ 252 h 2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7" h="252">
                  <a:moveTo>
                    <a:pt x="0" y="0"/>
                  </a:moveTo>
                  <a:lnTo>
                    <a:pt x="460" y="0"/>
                  </a:lnTo>
                  <a:lnTo>
                    <a:pt x="474" y="13"/>
                  </a:lnTo>
                  <a:lnTo>
                    <a:pt x="456" y="37"/>
                  </a:lnTo>
                  <a:lnTo>
                    <a:pt x="487" y="66"/>
                  </a:lnTo>
                  <a:lnTo>
                    <a:pt x="486" y="252"/>
                  </a:lnTo>
                  <a:lnTo>
                    <a:pt x="0" y="2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4" name="Freeform 117">
              <a:extLst>
                <a:ext uri="{FF2B5EF4-FFF2-40B4-BE49-F238E27FC236}">
                  <a16:creationId xmlns:a16="http://schemas.microsoft.com/office/drawing/2014/main" id="{2D7FCBEB-F9BF-F54C-98E7-76031FFA1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976" y="4463108"/>
              <a:ext cx="459140" cy="585318"/>
            </a:xfrm>
            <a:custGeom>
              <a:avLst/>
              <a:gdLst>
                <a:gd name="T0" fmla="*/ 2147483647 w 377"/>
                <a:gd name="T1" fmla="*/ 0 h 484"/>
                <a:gd name="T2" fmla="*/ 2147483647 w 377"/>
                <a:gd name="T3" fmla="*/ 2147483647 h 484"/>
                <a:gd name="T4" fmla="*/ 2147483647 w 377"/>
                <a:gd name="T5" fmla="*/ 2147483647 h 484"/>
                <a:gd name="T6" fmla="*/ 2147483647 w 377"/>
                <a:gd name="T7" fmla="*/ 2147483647 h 484"/>
                <a:gd name="T8" fmla="*/ 2147483647 w 377"/>
                <a:gd name="T9" fmla="*/ 2147483647 h 484"/>
                <a:gd name="T10" fmla="*/ 2147483647 w 377"/>
                <a:gd name="T11" fmla="*/ 2147483647 h 484"/>
                <a:gd name="T12" fmla="*/ 2147483647 w 377"/>
                <a:gd name="T13" fmla="*/ 2147483647 h 484"/>
                <a:gd name="T14" fmla="*/ 2147483647 w 377"/>
                <a:gd name="T15" fmla="*/ 2147483647 h 484"/>
                <a:gd name="T16" fmla="*/ 0 w 377"/>
                <a:gd name="T17" fmla="*/ 2147483647 h 484"/>
                <a:gd name="T18" fmla="*/ 2147483647 w 377"/>
                <a:gd name="T19" fmla="*/ 2147483647 h 484"/>
                <a:gd name="T20" fmla="*/ 2147483647 w 377"/>
                <a:gd name="T21" fmla="*/ 0 h 4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7"/>
                <a:gd name="T34" fmla="*/ 0 h 484"/>
                <a:gd name="T35" fmla="*/ 377 w 377"/>
                <a:gd name="T36" fmla="*/ 484 h 4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7" h="484">
                  <a:moveTo>
                    <a:pt x="44" y="0"/>
                  </a:moveTo>
                  <a:lnTo>
                    <a:pt x="377" y="1"/>
                  </a:lnTo>
                  <a:lnTo>
                    <a:pt x="377" y="484"/>
                  </a:lnTo>
                  <a:lnTo>
                    <a:pt x="260" y="484"/>
                  </a:lnTo>
                  <a:lnTo>
                    <a:pt x="37" y="377"/>
                  </a:lnTo>
                  <a:lnTo>
                    <a:pt x="37" y="343"/>
                  </a:lnTo>
                  <a:lnTo>
                    <a:pt x="51" y="240"/>
                  </a:lnTo>
                  <a:lnTo>
                    <a:pt x="16" y="192"/>
                  </a:lnTo>
                  <a:lnTo>
                    <a:pt x="0" y="84"/>
                  </a:lnTo>
                  <a:lnTo>
                    <a:pt x="44" y="9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5" name="Oval 122">
              <a:extLst>
                <a:ext uri="{FF2B5EF4-FFF2-40B4-BE49-F238E27FC236}">
                  <a16:creationId xmlns:a16="http://schemas.microsoft.com/office/drawing/2014/main" id="{041ADCF4-82A0-FB47-9C1E-62ADDB96E51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03184" y="3630221"/>
              <a:ext cx="82659" cy="85297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6" name="Oval 132">
              <a:extLst>
                <a:ext uri="{FF2B5EF4-FFF2-40B4-BE49-F238E27FC236}">
                  <a16:creationId xmlns:a16="http://schemas.microsoft.com/office/drawing/2014/main" id="{6D06C8FC-01C5-F54D-AA31-F65CDCED18A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00843" y="4417200"/>
              <a:ext cx="74707" cy="7869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7" name="Oval 120">
              <a:extLst>
                <a:ext uri="{FF2B5EF4-FFF2-40B4-BE49-F238E27FC236}">
                  <a16:creationId xmlns:a16="http://schemas.microsoft.com/office/drawing/2014/main" id="{5C56142B-F096-B541-B183-E4998722CAC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382114" y="4032556"/>
              <a:ext cx="82365" cy="84994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00B1CBC5-3E04-6F41-A0BC-FAE49741D9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47530" y="3866315"/>
              <a:ext cx="82659" cy="85297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9" name="Oval 132">
              <a:extLst>
                <a:ext uri="{FF2B5EF4-FFF2-40B4-BE49-F238E27FC236}">
                  <a16:creationId xmlns:a16="http://schemas.microsoft.com/office/drawing/2014/main" id="{AEC79EFE-9F23-DE4D-B726-547D879AE99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04823" y="4730155"/>
              <a:ext cx="74707" cy="7869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0" name="Oval 120">
              <a:extLst>
                <a:ext uri="{FF2B5EF4-FFF2-40B4-BE49-F238E27FC236}">
                  <a16:creationId xmlns:a16="http://schemas.microsoft.com/office/drawing/2014/main" id="{0A294EC6-FCAA-E04C-A694-74D46F6452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24297" y="5119294"/>
              <a:ext cx="76264" cy="78698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1" name="Oval 120">
              <a:extLst>
                <a:ext uri="{FF2B5EF4-FFF2-40B4-BE49-F238E27FC236}">
                  <a16:creationId xmlns:a16="http://schemas.microsoft.com/office/drawing/2014/main" id="{8F62A582-C40F-FD43-A09A-851531AEF6C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048182" y="4348768"/>
              <a:ext cx="76264" cy="7869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2" name="Oval 120">
              <a:extLst>
                <a:ext uri="{FF2B5EF4-FFF2-40B4-BE49-F238E27FC236}">
                  <a16:creationId xmlns:a16="http://schemas.microsoft.com/office/drawing/2014/main" id="{CBE601F6-09E3-5341-B7BD-6B53C6B204D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16507" y="5134327"/>
              <a:ext cx="76264" cy="7869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3" name="Oval 120">
              <a:extLst>
                <a:ext uri="{FF2B5EF4-FFF2-40B4-BE49-F238E27FC236}">
                  <a16:creationId xmlns:a16="http://schemas.microsoft.com/office/drawing/2014/main" id="{F62CA05A-A1EB-0949-8B88-406D580892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49086" y="3740071"/>
              <a:ext cx="82659" cy="8529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4" name="Oval 120">
              <a:extLst>
                <a:ext uri="{FF2B5EF4-FFF2-40B4-BE49-F238E27FC236}">
                  <a16:creationId xmlns:a16="http://schemas.microsoft.com/office/drawing/2014/main" id="{6E2424D3-D098-144A-81A3-5C2DC73FA3C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78643" y="3670741"/>
              <a:ext cx="82659" cy="8529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5" name="Oval 120">
              <a:extLst>
                <a:ext uri="{FF2B5EF4-FFF2-40B4-BE49-F238E27FC236}">
                  <a16:creationId xmlns:a16="http://schemas.microsoft.com/office/drawing/2014/main" id="{49CF3610-B895-CF43-BB8F-CADB0E28C83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774964" y="3570326"/>
              <a:ext cx="82659" cy="85297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6" name="Oval 120">
              <a:extLst>
                <a:ext uri="{FF2B5EF4-FFF2-40B4-BE49-F238E27FC236}">
                  <a16:creationId xmlns:a16="http://schemas.microsoft.com/office/drawing/2014/main" id="{8D759807-6E93-9649-B50E-0BE3174D68E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70821" y="4114914"/>
              <a:ext cx="82659" cy="85297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7" name="Oval 120">
              <a:extLst>
                <a:ext uri="{FF2B5EF4-FFF2-40B4-BE49-F238E27FC236}">
                  <a16:creationId xmlns:a16="http://schemas.microsoft.com/office/drawing/2014/main" id="{BC3544E7-B587-CB40-ACC1-396E70C15A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80991" y="4236251"/>
              <a:ext cx="76264" cy="78698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pic>
          <p:nvPicPr>
            <p:cNvPr id="278" name="Picture 277">
              <a:extLst>
                <a:ext uri="{FF2B5EF4-FFF2-40B4-BE49-F238E27FC236}">
                  <a16:creationId xmlns:a16="http://schemas.microsoft.com/office/drawing/2014/main" id="{13DCC842-4A56-6648-AAAB-378949630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37032" y="4038852"/>
              <a:ext cx="87159" cy="78698"/>
            </a:xfrm>
            <a:prstGeom prst="rect">
              <a:avLst/>
            </a:prstGeom>
          </p:spPr>
        </p:pic>
        <p:pic>
          <p:nvPicPr>
            <p:cNvPr id="279" name="Picture 278">
              <a:extLst>
                <a:ext uri="{FF2B5EF4-FFF2-40B4-BE49-F238E27FC236}">
                  <a16:creationId xmlns:a16="http://schemas.microsoft.com/office/drawing/2014/main" id="{E8B9C5A5-E5C6-CA43-B256-0F99C3CC4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96745" y="4750795"/>
              <a:ext cx="74707" cy="78698"/>
            </a:xfrm>
            <a:prstGeom prst="rect">
              <a:avLst/>
            </a:prstGeom>
          </p:spPr>
        </p:pic>
        <p:sp>
          <p:nvSpPr>
            <p:cNvPr id="280" name="Oval 120">
              <a:extLst>
                <a:ext uri="{FF2B5EF4-FFF2-40B4-BE49-F238E27FC236}">
                  <a16:creationId xmlns:a16="http://schemas.microsoft.com/office/drawing/2014/main" id="{70BDA769-A209-004B-B89A-D25C4C36D9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36120" y="4381950"/>
              <a:ext cx="76264" cy="78698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1" name="Oval 120">
              <a:extLst>
                <a:ext uri="{FF2B5EF4-FFF2-40B4-BE49-F238E27FC236}">
                  <a16:creationId xmlns:a16="http://schemas.microsoft.com/office/drawing/2014/main" id="{85F78FD4-AAB5-B34E-A63A-8CFF1E413BE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17353" y="3727722"/>
              <a:ext cx="82659" cy="85297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2" name="Oval 120">
              <a:extLst>
                <a:ext uri="{FF2B5EF4-FFF2-40B4-BE49-F238E27FC236}">
                  <a16:creationId xmlns:a16="http://schemas.microsoft.com/office/drawing/2014/main" id="{46D2DE4E-7E09-0E4C-90BE-FE3DAF665D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57800" y="4791806"/>
              <a:ext cx="82365" cy="8499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3" name="Oval 120">
              <a:extLst>
                <a:ext uri="{FF2B5EF4-FFF2-40B4-BE49-F238E27FC236}">
                  <a16:creationId xmlns:a16="http://schemas.microsoft.com/office/drawing/2014/main" id="{E6139A08-4189-9A43-AFDA-0F6DF04D084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52845" y="4031842"/>
              <a:ext cx="77886" cy="8037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4" name="Oval 120">
              <a:extLst>
                <a:ext uri="{FF2B5EF4-FFF2-40B4-BE49-F238E27FC236}">
                  <a16:creationId xmlns:a16="http://schemas.microsoft.com/office/drawing/2014/main" id="{42201B7F-413D-F842-B8F5-CFDB973D1DB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26315" y="4122810"/>
              <a:ext cx="82659" cy="8529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5" name="Oval 120">
              <a:extLst>
                <a:ext uri="{FF2B5EF4-FFF2-40B4-BE49-F238E27FC236}">
                  <a16:creationId xmlns:a16="http://schemas.microsoft.com/office/drawing/2014/main" id="{041D0EE3-02DD-0C40-B6E4-9B25FE47D0F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00040" y="4136969"/>
              <a:ext cx="77886" cy="8037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6" name="Oval 120">
              <a:extLst>
                <a:ext uri="{FF2B5EF4-FFF2-40B4-BE49-F238E27FC236}">
                  <a16:creationId xmlns:a16="http://schemas.microsoft.com/office/drawing/2014/main" id="{26614547-CAFE-044D-A1D2-3FFF38CDB4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003823" y="3586998"/>
              <a:ext cx="76264" cy="7869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7" name="Oval 120">
              <a:extLst>
                <a:ext uri="{FF2B5EF4-FFF2-40B4-BE49-F238E27FC236}">
                  <a16:creationId xmlns:a16="http://schemas.microsoft.com/office/drawing/2014/main" id="{C2007073-EEF2-434D-81C6-688F607671D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993478" y="4787614"/>
              <a:ext cx="76264" cy="7869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8" name="Oval 120">
              <a:extLst>
                <a:ext uri="{FF2B5EF4-FFF2-40B4-BE49-F238E27FC236}">
                  <a16:creationId xmlns:a16="http://schemas.microsoft.com/office/drawing/2014/main" id="{5D70C6E4-7B91-094C-82C5-25382CA840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573273" y="5109372"/>
              <a:ext cx="76264" cy="78698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pic>
          <p:nvPicPr>
            <p:cNvPr id="289" name="Picture 288">
              <a:extLst>
                <a:ext uri="{FF2B5EF4-FFF2-40B4-BE49-F238E27FC236}">
                  <a16:creationId xmlns:a16="http://schemas.microsoft.com/office/drawing/2014/main" id="{1AA2C8D6-82D2-CA4F-91B1-B9362762F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68178" y="4810329"/>
              <a:ext cx="82659" cy="87074"/>
            </a:xfrm>
            <a:prstGeom prst="rect">
              <a:avLst/>
            </a:prstGeom>
          </p:spPr>
        </p:pic>
        <p:sp>
          <p:nvSpPr>
            <p:cNvPr id="290" name="Oval 120">
              <a:extLst>
                <a:ext uri="{FF2B5EF4-FFF2-40B4-BE49-F238E27FC236}">
                  <a16:creationId xmlns:a16="http://schemas.microsoft.com/office/drawing/2014/main" id="{2D37E777-CE22-7847-9137-E2D5C5DCB9F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768125" y="4105493"/>
              <a:ext cx="82659" cy="85297"/>
            </a:xfrm>
            <a:prstGeom prst="ellipse">
              <a:avLst/>
            </a:prstGeom>
            <a:solidFill>
              <a:srgbClr val="66CCFF"/>
            </a:solidFill>
            <a:ln>
              <a:solidFill>
                <a:srgbClr val="66CCFF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91" name="Oval 120">
              <a:extLst>
                <a:ext uri="{FF2B5EF4-FFF2-40B4-BE49-F238E27FC236}">
                  <a16:creationId xmlns:a16="http://schemas.microsoft.com/office/drawing/2014/main" id="{FCAC20DD-4BC8-5944-B615-DAD508B0600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339911" y="3756945"/>
              <a:ext cx="82659" cy="85297"/>
            </a:xfrm>
            <a:prstGeom prst="ellipse">
              <a:avLst/>
            </a:prstGeom>
            <a:solidFill>
              <a:srgbClr val="66CCFF"/>
            </a:solidFill>
            <a:ln>
              <a:solidFill>
                <a:srgbClr val="66CCFF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92" name="Oval 120">
              <a:extLst>
                <a:ext uri="{FF2B5EF4-FFF2-40B4-BE49-F238E27FC236}">
                  <a16:creationId xmlns:a16="http://schemas.microsoft.com/office/drawing/2014/main" id="{3BDAC0BD-1D3A-CB4D-8882-E8CCD32C9FF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591631" y="4531141"/>
              <a:ext cx="76264" cy="7869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384F4A5-7CF9-3FD5-5346-CB511B9834E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2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237" y="2193"/>
            <a:ext cx="9675527" cy="1066800"/>
          </a:xfrm>
        </p:spPr>
        <p:txBody>
          <a:bodyPr/>
          <a:lstStyle/>
          <a:p>
            <a:r>
              <a:rPr lang="en-US" sz="3600">
                <a:solidFill>
                  <a:schemeClr val="bg1">
                    <a:lumMod val="85000"/>
                  </a:schemeClr>
                </a:solidFill>
              </a:rPr>
              <a:t>SQRLi</a:t>
            </a:r>
            <a:br>
              <a:rPr lang="en-US" sz="360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3600">
                <a:solidFill>
                  <a:schemeClr val="bg1">
                    <a:lumMod val="85000"/>
                  </a:schemeClr>
                </a:solidFill>
              </a:rPr>
              <a:t>Lifecycle Milestone/Maturity Schedule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364794" y="6629400"/>
            <a:ext cx="402336" cy="228600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7</a:t>
            </a:fld>
            <a:endParaRPr lang="uk-UA"/>
          </a:p>
        </p:txBody>
      </p:sp>
      <p:grpSp>
        <p:nvGrpSpPr>
          <p:cNvPr id="266" name="Group 265"/>
          <p:cNvGrpSpPr/>
          <p:nvPr/>
        </p:nvGrpSpPr>
        <p:grpSpPr>
          <a:xfrm>
            <a:off x="2125382" y="1287020"/>
            <a:ext cx="9001683" cy="306697"/>
            <a:chOff x="1595159" y="1277965"/>
            <a:chExt cx="9001683" cy="306697"/>
          </a:xfrm>
        </p:grpSpPr>
        <p:sp>
          <p:nvSpPr>
            <p:cNvPr id="238" name="Rectangle 237"/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63" name="Group 262"/>
            <p:cNvGrpSpPr/>
            <p:nvPr/>
          </p:nvGrpSpPr>
          <p:grpSpPr>
            <a:xfrm>
              <a:off x="1939988" y="1315897"/>
              <a:ext cx="1559896" cy="230832"/>
              <a:chOff x="1939988" y="1331194"/>
              <a:chExt cx="1559896" cy="230832"/>
            </a:xfrm>
          </p:grpSpPr>
          <p:sp>
            <p:nvSpPr>
              <p:cNvPr id="239" name="TextBox 238"/>
              <p:cNvSpPr txBox="1"/>
              <p:nvPr/>
            </p:nvSpPr>
            <p:spPr>
              <a:xfrm>
                <a:off x="2072568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>
                    <a:solidFill>
                      <a:prstClr val="black"/>
                    </a:solidFill>
                  </a:rPr>
                  <a:t>Project Milestone</a:t>
                </a:r>
              </a:p>
            </p:txBody>
          </p:sp>
          <p:sp>
            <p:nvSpPr>
              <p:cNvPr id="242" name="Regular Pentagon 241"/>
              <p:cNvSpPr/>
              <p:nvPr/>
            </p:nvSpPr>
            <p:spPr>
              <a:xfrm flipV="1">
                <a:off x="1939988" y="1379672"/>
                <a:ext cx="142482" cy="133877"/>
              </a:xfrm>
              <a:prstGeom prst="pentago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4161016" y="1315897"/>
              <a:ext cx="1583648" cy="230832"/>
              <a:chOff x="4161016" y="1324190"/>
              <a:chExt cx="1583648" cy="23083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4317348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900" b="1">
                    <a:solidFill>
                      <a:prstClr val="black"/>
                    </a:solidFill>
                  </a:rPr>
                  <a:t>GCD (Key) Milestone</a:t>
                </a:r>
              </a:p>
            </p:txBody>
          </p:sp>
          <p:sp>
            <p:nvSpPr>
              <p:cNvPr id="243" name="Diamond 242"/>
              <p:cNvSpPr/>
              <p:nvPr/>
            </p:nvSpPr>
            <p:spPr>
              <a:xfrm>
                <a:off x="4161016" y="1371026"/>
                <a:ext cx="160573" cy="137160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6222073" y="1315897"/>
              <a:ext cx="1556408" cy="230832"/>
              <a:chOff x="6270927" y="1379672"/>
              <a:chExt cx="1556408" cy="230832"/>
            </a:xfrm>
          </p:grpSpPr>
          <p:sp>
            <p:nvSpPr>
              <p:cNvPr id="241" name="TextBox 240"/>
              <p:cNvSpPr txBox="1"/>
              <p:nvPr/>
            </p:nvSpPr>
            <p:spPr>
              <a:xfrm>
                <a:off x="640001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900" b="1">
                    <a:solidFill>
                      <a:prstClr val="black"/>
                    </a:solidFill>
                  </a:rPr>
                  <a:t>Controlled Milestone</a:t>
                </a:r>
              </a:p>
            </p:txBody>
          </p:sp>
          <p:sp>
            <p:nvSpPr>
              <p:cNvPr id="244" name="Isosceles Triangle 243"/>
              <p:cNvSpPr/>
              <p:nvPr/>
            </p:nvSpPr>
            <p:spPr>
              <a:xfrm flipV="1">
                <a:off x="6270927" y="1427566"/>
                <a:ext cx="160573" cy="13716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45" name="Straight Connector 244"/>
            <p:cNvCxnSpPr/>
            <p:nvPr/>
          </p:nvCxnSpPr>
          <p:spPr>
            <a:xfrm>
              <a:off x="8280054" y="1431313"/>
              <a:ext cx="7136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8999757" y="1315897"/>
              <a:ext cx="14273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>
                  <a:solidFill>
                    <a:prstClr val="black"/>
                  </a:solidFill>
                </a:rPr>
                <a:t>TRL Progression</a:t>
              </a:r>
            </a:p>
          </p:txBody>
        </p:sp>
      </p:grpSp>
      <p:sp>
        <p:nvSpPr>
          <p:cNvPr id="254" name="Rectangle 253"/>
          <p:cNvSpPr/>
          <p:nvPr/>
        </p:nvSpPr>
        <p:spPr>
          <a:xfrm>
            <a:off x="831835" y="1882233"/>
            <a:ext cx="3291530" cy="45668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Text Box 197"/>
          <p:cNvSpPr txBox="1">
            <a:spLocks noChangeArrowheads="1"/>
          </p:cNvSpPr>
          <p:nvPr/>
        </p:nvSpPr>
        <p:spPr bwMode="auto">
          <a:xfrm>
            <a:off x="979550" y="5130688"/>
            <a:ext cx="1085177" cy="63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en-US" sz="1000" b="1" dirty="0">
              <a:solidFill>
                <a:srgbClr val="2D8B75"/>
              </a:solidFill>
              <a:cs typeface="Helvetica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2D8B75"/>
                </a:solidFill>
                <a:cs typeface="Helvetica"/>
              </a:rPr>
              <a:t>System requirements &amp; Trades</a:t>
            </a:r>
          </a:p>
        </p:txBody>
      </p:sp>
      <p:cxnSp>
        <p:nvCxnSpPr>
          <p:cNvPr id="193" name="Straight Connector 192"/>
          <p:cNvCxnSpPr>
            <a:cxnSpLocks/>
          </p:cNvCxnSpPr>
          <p:nvPr/>
        </p:nvCxnSpPr>
        <p:spPr>
          <a:xfrm flipV="1">
            <a:off x="2506775" y="4677623"/>
            <a:ext cx="2029421" cy="1291224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>
            <a:cxnSpLocks/>
          </p:cNvCxnSpPr>
          <p:nvPr/>
        </p:nvCxnSpPr>
        <p:spPr>
          <a:xfrm flipV="1">
            <a:off x="4536196" y="3390917"/>
            <a:ext cx="3662946" cy="1277252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9" name="Text Box 197"/>
          <p:cNvSpPr txBox="1">
            <a:spLocks noChangeArrowheads="1"/>
          </p:cNvSpPr>
          <p:nvPr/>
        </p:nvSpPr>
        <p:spPr bwMode="auto">
          <a:xfrm>
            <a:off x="1993219" y="5183032"/>
            <a:ext cx="1011317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Risk Reduction I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(Component)</a:t>
            </a:r>
          </a:p>
        </p:txBody>
      </p:sp>
      <p:sp>
        <p:nvSpPr>
          <p:cNvPr id="200" name="Isosceles Triangle 94"/>
          <p:cNvSpPr/>
          <p:nvPr/>
        </p:nvSpPr>
        <p:spPr bwMode="auto">
          <a:xfrm rot="10800000">
            <a:off x="2378160" y="5687612"/>
            <a:ext cx="167407" cy="1692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1" name="Text Box 197"/>
          <p:cNvSpPr txBox="1">
            <a:spLocks noChangeArrowheads="1"/>
          </p:cNvSpPr>
          <p:nvPr/>
        </p:nvSpPr>
        <p:spPr bwMode="auto">
          <a:xfrm>
            <a:off x="8068637" y="3169953"/>
            <a:ext cx="1735753" cy="437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en-US" sz="1000" b="1" dirty="0">
              <a:solidFill>
                <a:srgbClr val="3333CC"/>
              </a:solidFill>
              <a:cs typeface="Helvetica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3333CC"/>
                </a:solidFill>
                <a:cs typeface="Helvetica"/>
              </a:rPr>
              <a:t>POC Testing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3333CC"/>
                </a:solidFill>
                <a:cs typeface="Helvetica"/>
              </a:rPr>
              <a:t>&amp; Characterization</a:t>
            </a:r>
          </a:p>
        </p:txBody>
      </p:sp>
      <p:sp>
        <p:nvSpPr>
          <p:cNvPr id="202" name="Isosceles Triangle 94"/>
          <p:cNvSpPr/>
          <p:nvPr/>
        </p:nvSpPr>
        <p:spPr bwMode="auto">
          <a:xfrm rot="10800000">
            <a:off x="1440075" y="5762299"/>
            <a:ext cx="167407" cy="169248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2D8B75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3" name="Text Box 197"/>
          <p:cNvSpPr txBox="1">
            <a:spLocks noChangeArrowheads="1"/>
          </p:cNvSpPr>
          <p:nvPr/>
        </p:nvSpPr>
        <p:spPr bwMode="auto">
          <a:xfrm>
            <a:off x="7801758" y="2700965"/>
            <a:ext cx="78693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EPR II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TAPR</a:t>
            </a:r>
          </a:p>
        </p:txBody>
      </p:sp>
      <p:sp>
        <p:nvSpPr>
          <p:cNvPr id="204" name="Isosceles Triangle 94"/>
          <p:cNvSpPr/>
          <p:nvPr/>
        </p:nvSpPr>
        <p:spPr bwMode="auto">
          <a:xfrm rot="10800000">
            <a:off x="3728241" y="4835361"/>
            <a:ext cx="167407" cy="1692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35" name="Text Box 197"/>
          <p:cNvSpPr txBox="1">
            <a:spLocks noChangeArrowheads="1"/>
          </p:cNvSpPr>
          <p:nvPr/>
        </p:nvSpPr>
        <p:spPr bwMode="auto">
          <a:xfrm>
            <a:off x="10818638" y="1676455"/>
            <a:ext cx="1084514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3333CC"/>
                </a:solidFill>
                <a:cs typeface="Helvetica"/>
              </a:rPr>
              <a:t>Subsystem TVAC</a:t>
            </a:r>
          </a:p>
        </p:txBody>
      </p:sp>
      <p:sp>
        <p:nvSpPr>
          <p:cNvPr id="236" name="Isosceles Triangle 94"/>
          <p:cNvSpPr/>
          <p:nvPr/>
        </p:nvSpPr>
        <p:spPr bwMode="auto">
          <a:xfrm rot="10800000">
            <a:off x="9337633" y="2669227"/>
            <a:ext cx="167407" cy="169248"/>
          </a:xfrm>
          <a:prstGeom prst="triangle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236565" y="6260896"/>
            <a:ext cx="959140" cy="426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FY21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797759" y="6260896"/>
            <a:ext cx="1831815" cy="426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FY22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573547" y="6260896"/>
            <a:ext cx="1827078" cy="426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FY23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5CC59DA-CF10-49D0-897D-31AE6647A7E4}"/>
              </a:ext>
            </a:extLst>
          </p:cNvPr>
          <p:cNvCxnSpPr>
            <a:cxnSpLocks/>
          </p:cNvCxnSpPr>
          <p:nvPr/>
        </p:nvCxnSpPr>
        <p:spPr>
          <a:xfrm flipV="1">
            <a:off x="8200681" y="2527647"/>
            <a:ext cx="2155281" cy="852044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Text Box 197">
            <a:extLst>
              <a:ext uri="{FF2B5EF4-FFF2-40B4-BE49-F238E27FC236}">
                <a16:creationId xmlns:a16="http://schemas.microsoft.com/office/drawing/2014/main" id="{30BEF9F5-824F-4831-B87A-AD02C4712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329" y="4641328"/>
            <a:ext cx="1007654" cy="58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en-US" sz="1000" b="1">
              <a:solidFill>
                <a:srgbClr val="2D8B75"/>
              </a:solidFill>
              <a:cs typeface="Helvetica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2D8B75"/>
                </a:solidFill>
                <a:cs typeface="Helvetica"/>
              </a:rPr>
              <a:t>Project Schedule &amp; Budget</a:t>
            </a:r>
          </a:p>
        </p:txBody>
      </p:sp>
      <p:sp>
        <p:nvSpPr>
          <p:cNvPr id="61" name="Isosceles Triangle 94">
            <a:extLst>
              <a:ext uri="{FF2B5EF4-FFF2-40B4-BE49-F238E27FC236}">
                <a16:creationId xmlns:a16="http://schemas.microsoft.com/office/drawing/2014/main" id="{6B561A55-13A6-4889-9371-230D470F13F6}"/>
              </a:ext>
            </a:extLst>
          </p:cNvPr>
          <p:cNvSpPr/>
          <p:nvPr/>
        </p:nvSpPr>
        <p:spPr bwMode="auto">
          <a:xfrm rot="10800000">
            <a:off x="3148563" y="5230821"/>
            <a:ext cx="155448" cy="155448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2D8B75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Text Box 197">
            <a:extLst>
              <a:ext uri="{FF2B5EF4-FFF2-40B4-BE49-F238E27FC236}">
                <a16:creationId xmlns:a16="http://schemas.microsoft.com/office/drawing/2014/main" id="{301844A0-12E1-401C-8AE9-EAD5297EF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960" y="4306453"/>
            <a:ext cx="939070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Risk Reduction II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(Integrated)</a:t>
            </a:r>
          </a:p>
        </p:txBody>
      </p:sp>
      <p:sp>
        <p:nvSpPr>
          <p:cNvPr id="64" name="Text Box 197">
            <a:extLst>
              <a:ext uri="{FF2B5EF4-FFF2-40B4-BE49-F238E27FC236}">
                <a16:creationId xmlns:a16="http://schemas.microsoft.com/office/drawing/2014/main" id="{69D6F304-5AB8-4AA9-BE0E-60F32010C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539" y="4164885"/>
            <a:ext cx="67579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EPR I</a:t>
            </a:r>
          </a:p>
        </p:txBody>
      </p:sp>
      <p:sp>
        <p:nvSpPr>
          <p:cNvPr id="73" name="Text Box 197">
            <a:extLst>
              <a:ext uri="{FF2B5EF4-FFF2-40B4-BE49-F238E27FC236}">
                <a16:creationId xmlns:a16="http://schemas.microsoft.com/office/drawing/2014/main" id="{BDA6425F-B41E-4290-8258-2DC55C312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2923" y="3569095"/>
            <a:ext cx="939070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2D8B75"/>
                </a:solidFill>
                <a:cs typeface="Helvetica"/>
              </a:rPr>
              <a:t>Detailed System Design</a:t>
            </a:r>
          </a:p>
        </p:txBody>
      </p:sp>
      <p:sp>
        <p:nvSpPr>
          <p:cNvPr id="75" name="Text Box 197">
            <a:extLst>
              <a:ext uri="{FF2B5EF4-FFF2-40B4-BE49-F238E27FC236}">
                <a16:creationId xmlns:a16="http://schemas.microsoft.com/office/drawing/2014/main" id="{7248141A-4B6B-47E4-B656-4322D21AE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512" y="3211916"/>
            <a:ext cx="939070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2D8B75"/>
                </a:solidFill>
                <a:cs typeface="Helvetica"/>
              </a:rPr>
              <a:t>Detailed System Analysis</a:t>
            </a:r>
          </a:p>
        </p:txBody>
      </p:sp>
      <p:sp>
        <p:nvSpPr>
          <p:cNvPr id="77" name="Isosceles Triangle 94">
            <a:extLst>
              <a:ext uri="{FF2B5EF4-FFF2-40B4-BE49-F238E27FC236}">
                <a16:creationId xmlns:a16="http://schemas.microsoft.com/office/drawing/2014/main" id="{1D23979A-82F1-4572-B15C-4EAE3508FDAD}"/>
              </a:ext>
            </a:extLst>
          </p:cNvPr>
          <p:cNvSpPr/>
          <p:nvPr/>
        </p:nvSpPr>
        <p:spPr bwMode="auto">
          <a:xfrm rot="10800000">
            <a:off x="11037043" y="2138178"/>
            <a:ext cx="167407" cy="169248"/>
          </a:xfrm>
          <a:prstGeom prst="triangle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 dirty="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8" name="Text Box 197">
            <a:extLst>
              <a:ext uri="{FF2B5EF4-FFF2-40B4-BE49-F238E27FC236}">
                <a16:creationId xmlns:a16="http://schemas.microsoft.com/office/drawing/2014/main" id="{C0C34117-A81B-4C30-A258-41CB78161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8451" y="2412913"/>
            <a:ext cx="1212713" cy="28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800" b="1" dirty="0">
                <a:solidFill>
                  <a:srgbClr val="3333CC"/>
                </a:solidFill>
                <a:cs typeface="Helvetica"/>
              </a:rPr>
              <a:t>ETU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800" b="1" dirty="0">
                <a:solidFill>
                  <a:srgbClr val="3333CC"/>
                </a:solidFill>
                <a:cs typeface="Helvetica"/>
              </a:rPr>
              <a:t>Characterization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93E4526-5B51-46D5-9809-1B640D247898}"/>
              </a:ext>
            </a:extLst>
          </p:cNvPr>
          <p:cNvCxnSpPr>
            <a:cxnSpLocks/>
          </p:cNvCxnSpPr>
          <p:nvPr/>
        </p:nvCxnSpPr>
        <p:spPr>
          <a:xfrm>
            <a:off x="950164" y="5961815"/>
            <a:ext cx="1559405" cy="0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Isosceles Triangle 94">
            <a:extLst>
              <a:ext uri="{FF2B5EF4-FFF2-40B4-BE49-F238E27FC236}">
                <a16:creationId xmlns:a16="http://schemas.microsoft.com/office/drawing/2014/main" id="{23D40793-0E38-47A4-A5B2-DB8F9664A40E}"/>
              </a:ext>
            </a:extLst>
          </p:cNvPr>
          <p:cNvSpPr/>
          <p:nvPr/>
        </p:nvSpPr>
        <p:spPr bwMode="auto">
          <a:xfrm rot="10800000">
            <a:off x="4441158" y="4408920"/>
            <a:ext cx="184148" cy="186173"/>
          </a:xfrm>
          <a:prstGeom prst="diamond">
            <a:avLst/>
          </a:prstGeom>
          <a:solidFill>
            <a:srgbClr val="FF0000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FF000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5" name="Isosceles Triangle 94">
            <a:extLst>
              <a:ext uri="{FF2B5EF4-FFF2-40B4-BE49-F238E27FC236}">
                <a16:creationId xmlns:a16="http://schemas.microsoft.com/office/drawing/2014/main" id="{2A125C91-F9E2-413C-ACC3-810F4C4B2A74}"/>
              </a:ext>
            </a:extLst>
          </p:cNvPr>
          <p:cNvSpPr/>
          <p:nvPr/>
        </p:nvSpPr>
        <p:spPr bwMode="auto">
          <a:xfrm rot="10800000">
            <a:off x="8175412" y="3052073"/>
            <a:ext cx="184148" cy="186173"/>
          </a:xfrm>
          <a:prstGeom prst="diamond">
            <a:avLst/>
          </a:prstGeom>
          <a:solidFill>
            <a:srgbClr val="FF0000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6" name="Isosceles Triangle 94">
            <a:extLst>
              <a:ext uri="{FF2B5EF4-FFF2-40B4-BE49-F238E27FC236}">
                <a16:creationId xmlns:a16="http://schemas.microsoft.com/office/drawing/2014/main" id="{9B8029CF-415D-4F7E-9EFA-8A2949A16267}"/>
              </a:ext>
            </a:extLst>
          </p:cNvPr>
          <p:cNvSpPr/>
          <p:nvPr/>
        </p:nvSpPr>
        <p:spPr bwMode="auto">
          <a:xfrm rot="10800000">
            <a:off x="5398754" y="4068612"/>
            <a:ext cx="167407" cy="169248"/>
          </a:xfrm>
          <a:prstGeom prst="pentagon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7" name="Isosceles Triangle 94">
            <a:extLst>
              <a:ext uri="{FF2B5EF4-FFF2-40B4-BE49-F238E27FC236}">
                <a16:creationId xmlns:a16="http://schemas.microsoft.com/office/drawing/2014/main" id="{DA58C4EB-3F25-437D-B965-E236AFA3CC90}"/>
              </a:ext>
            </a:extLst>
          </p:cNvPr>
          <p:cNvSpPr/>
          <p:nvPr/>
        </p:nvSpPr>
        <p:spPr bwMode="auto">
          <a:xfrm rot="10800000">
            <a:off x="6455452" y="3701624"/>
            <a:ext cx="167407" cy="169248"/>
          </a:xfrm>
          <a:prstGeom prst="pentagon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2D8B75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8" name="Isosceles Triangle 94">
            <a:extLst>
              <a:ext uri="{FF2B5EF4-FFF2-40B4-BE49-F238E27FC236}">
                <a16:creationId xmlns:a16="http://schemas.microsoft.com/office/drawing/2014/main" id="{7519079E-3DF1-45A8-95FE-499FC64D9499}"/>
              </a:ext>
            </a:extLst>
          </p:cNvPr>
          <p:cNvSpPr/>
          <p:nvPr/>
        </p:nvSpPr>
        <p:spPr bwMode="auto">
          <a:xfrm rot="10800000">
            <a:off x="8739465" y="2887430"/>
            <a:ext cx="167407" cy="1692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89" name="Isosceles Triangle 94">
            <a:extLst>
              <a:ext uri="{FF2B5EF4-FFF2-40B4-BE49-F238E27FC236}">
                <a16:creationId xmlns:a16="http://schemas.microsoft.com/office/drawing/2014/main" id="{7B6D9CAA-C7F9-482C-9654-82A80570F458}"/>
              </a:ext>
            </a:extLst>
          </p:cNvPr>
          <p:cNvSpPr/>
          <p:nvPr/>
        </p:nvSpPr>
        <p:spPr bwMode="auto">
          <a:xfrm rot="10800000">
            <a:off x="11670198" y="1903173"/>
            <a:ext cx="184148" cy="186173"/>
          </a:xfrm>
          <a:prstGeom prst="diamond">
            <a:avLst/>
          </a:prstGeom>
          <a:solidFill>
            <a:srgbClr val="FF0000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0" name="Text Box 197">
            <a:extLst>
              <a:ext uri="{FF2B5EF4-FFF2-40B4-BE49-F238E27FC236}">
                <a16:creationId xmlns:a16="http://schemas.microsoft.com/office/drawing/2014/main" id="{9C5B0DB3-538A-4B5A-805B-B35935687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1141" y="1609168"/>
            <a:ext cx="712022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TRA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02B843D-6682-46A1-9768-9F207983006A}"/>
              </a:ext>
            </a:extLst>
          </p:cNvPr>
          <p:cNvCxnSpPr>
            <a:cxnSpLocks/>
          </p:cNvCxnSpPr>
          <p:nvPr/>
        </p:nvCxnSpPr>
        <p:spPr>
          <a:xfrm flipV="1">
            <a:off x="4560654" y="4682221"/>
            <a:ext cx="0" cy="127348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08864C8-92C5-4677-B153-5099901BF53F}"/>
              </a:ext>
            </a:extLst>
          </p:cNvPr>
          <p:cNvCxnSpPr>
            <a:cxnSpLocks/>
          </p:cNvCxnSpPr>
          <p:nvPr/>
        </p:nvCxnSpPr>
        <p:spPr>
          <a:xfrm flipV="1">
            <a:off x="8308704" y="3701624"/>
            <a:ext cx="0" cy="247235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462656E9-398D-46FA-BF53-16B71E42F269}"/>
              </a:ext>
            </a:extLst>
          </p:cNvPr>
          <p:cNvCxnSpPr>
            <a:cxnSpLocks/>
          </p:cNvCxnSpPr>
          <p:nvPr/>
        </p:nvCxnSpPr>
        <p:spPr>
          <a:xfrm flipV="1">
            <a:off x="11762272" y="2141592"/>
            <a:ext cx="0" cy="3776809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366E9FD-34B8-49DE-BA81-F2D2AA418AC2}"/>
              </a:ext>
            </a:extLst>
          </p:cNvPr>
          <p:cNvSpPr txBox="1"/>
          <p:nvPr/>
        </p:nvSpPr>
        <p:spPr>
          <a:xfrm>
            <a:off x="475139" y="2050946"/>
            <a:ext cx="293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12783D4-89E5-4891-A8C7-32A7D2447D51}"/>
              </a:ext>
            </a:extLst>
          </p:cNvPr>
          <p:cNvSpPr txBox="1"/>
          <p:nvPr/>
        </p:nvSpPr>
        <p:spPr>
          <a:xfrm>
            <a:off x="508780" y="3177687"/>
            <a:ext cx="293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9B5B6C2-98BD-4FE1-B643-DF5AB46873C4}"/>
              </a:ext>
            </a:extLst>
          </p:cNvPr>
          <p:cNvSpPr txBox="1"/>
          <p:nvPr/>
        </p:nvSpPr>
        <p:spPr>
          <a:xfrm>
            <a:off x="532716" y="4452883"/>
            <a:ext cx="293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5E084F4-9925-43F5-A41C-797914DE3572}"/>
              </a:ext>
            </a:extLst>
          </p:cNvPr>
          <p:cNvSpPr txBox="1"/>
          <p:nvPr/>
        </p:nvSpPr>
        <p:spPr>
          <a:xfrm>
            <a:off x="549583" y="5728079"/>
            <a:ext cx="2932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3</a:t>
            </a:r>
          </a:p>
        </p:txBody>
      </p:sp>
      <p:sp>
        <p:nvSpPr>
          <p:cNvPr id="63" name="Text Box 197">
            <a:extLst>
              <a:ext uri="{FF2B5EF4-FFF2-40B4-BE49-F238E27FC236}">
                <a16:creationId xmlns:a16="http://schemas.microsoft.com/office/drawing/2014/main" id="{F28B9A8D-276A-4B30-B365-431D2F887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041" y="2235612"/>
            <a:ext cx="939070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2D8B75"/>
                </a:solidFill>
                <a:cs typeface="Helvetica"/>
              </a:rPr>
              <a:t>Detailed System Design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9382A-DBCA-487A-8A4E-0B4AF8BF32B9}"/>
              </a:ext>
            </a:extLst>
          </p:cNvPr>
          <p:cNvSpPr txBox="1"/>
          <p:nvPr/>
        </p:nvSpPr>
        <p:spPr>
          <a:xfrm>
            <a:off x="1258237" y="6024948"/>
            <a:ext cx="11194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_  _  _  _  _   _   _  _  _  _  _  _  I _  _  _  _  _  _  _  _  _  _  _  _ I _  _  _  _  _  _  _  _  _  _  _  _ I _  _  _  _  _ </a:t>
            </a:r>
          </a:p>
          <a:p>
            <a:r>
              <a:rPr lang="en-US" b="1" dirty="0"/>
              <a:t> </a:t>
            </a:r>
          </a:p>
        </p:txBody>
      </p:sp>
      <p:sp>
        <p:nvSpPr>
          <p:cNvPr id="6" name="Isosceles Triangle 94">
            <a:extLst>
              <a:ext uri="{FF2B5EF4-FFF2-40B4-BE49-F238E27FC236}">
                <a16:creationId xmlns:a16="http://schemas.microsoft.com/office/drawing/2014/main" id="{23F006CF-D381-A57B-15E3-D4984FECBC97}"/>
              </a:ext>
            </a:extLst>
          </p:cNvPr>
          <p:cNvSpPr/>
          <p:nvPr/>
        </p:nvSpPr>
        <p:spPr bwMode="auto">
          <a:xfrm rot="10800000">
            <a:off x="11297437" y="2036566"/>
            <a:ext cx="167407" cy="1692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DA7A629-B0B7-A647-317F-BDDEA833752F}"/>
              </a:ext>
            </a:extLst>
          </p:cNvPr>
          <p:cNvCxnSpPr>
            <a:cxnSpLocks/>
          </p:cNvCxnSpPr>
          <p:nvPr/>
        </p:nvCxnSpPr>
        <p:spPr>
          <a:xfrm flipV="1">
            <a:off x="10355962" y="2182464"/>
            <a:ext cx="1437419" cy="341599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Isosceles Triangle 94">
            <a:extLst>
              <a:ext uri="{FF2B5EF4-FFF2-40B4-BE49-F238E27FC236}">
                <a16:creationId xmlns:a16="http://schemas.microsoft.com/office/drawing/2014/main" id="{0E08CFF0-A7B6-39BB-14DB-E35913E06049}"/>
              </a:ext>
            </a:extLst>
          </p:cNvPr>
          <p:cNvSpPr/>
          <p:nvPr/>
        </p:nvSpPr>
        <p:spPr bwMode="auto">
          <a:xfrm rot="10800000">
            <a:off x="10680510" y="2223911"/>
            <a:ext cx="167407" cy="1692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Text Box 197">
            <a:extLst>
              <a:ext uri="{FF2B5EF4-FFF2-40B4-BE49-F238E27FC236}">
                <a16:creationId xmlns:a16="http://schemas.microsoft.com/office/drawing/2014/main" id="{4C37A28B-47B7-F6F2-06F3-88FC6AA0A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8650" y="2441003"/>
            <a:ext cx="1084514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3333CC"/>
                </a:solidFill>
                <a:cs typeface="Helvetica"/>
              </a:rPr>
              <a:t>ETU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3333CC"/>
                </a:solidFill>
                <a:cs typeface="Helvetica"/>
              </a:rPr>
              <a:t> Development</a:t>
            </a:r>
          </a:p>
        </p:txBody>
      </p:sp>
      <p:sp>
        <p:nvSpPr>
          <p:cNvPr id="14" name="Text Box 197">
            <a:extLst>
              <a:ext uri="{FF2B5EF4-FFF2-40B4-BE49-F238E27FC236}">
                <a16:creationId xmlns:a16="http://schemas.microsoft.com/office/drawing/2014/main" id="{2E9C4D65-9CE2-06B0-7D7A-BE7805B34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011" y="1874289"/>
            <a:ext cx="872345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3333CC"/>
                </a:solidFill>
                <a:cs typeface="Helvetica"/>
              </a:rPr>
              <a:t>EDU &amp; ETU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3333CC"/>
                </a:solidFill>
                <a:cs typeface="Helvetica"/>
              </a:rPr>
              <a:t>Integration</a:t>
            </a:r>
          </a:p>
        </p:txBody>
      </p:sp>
    </p:spTree>
    <p:extLst>
      <p:ext uri="{BB962C8B-B14F-4D97-AF65-F5344CB8AC3E}">
        <p14:creationId xmlns:p14="http://schemas.microsoft.com/office/powerpoint/2010/main" val="176300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0079" y="108709"/>
            <a:ext cx="5438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System Overview</a:t>
            </a: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0" y="1123109"/>
            <a:ext cx="4432852" cy="400548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bg1"/>
                </a:solidFill>
                <a:ea typeface="ＭＳ Ｐゴシック"/>
              </a:rPr>
              <a:t>In essence we need to: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lang="en-US" altLang="en-US" sz="1600" dirty="0">
                <a:solidFill>
                  <a:srgbClr val="000000"/>
                </a:solidFill>
                <a:ea typeface="Times New Roman" panose="02020603050405020304" pitchFamily="18" charset="0"/>
                <a:cs typeface="Microsoft Sans Serif" panose="020B0604020202020204" pitchFamily="34" charset="0"/>
              </a:rPr>
              <a:t>B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uild and test the Front-End Box (FEB).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defTabSz="914400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lang="en-US" altLang="en-US" sz="1600" dirty="0">
                <a:solidFill>
                  <a:srgbClr val="000000"/>
                </a:solidFill>
                <a:ea typeface="Times New Roman" panose="02020603050405020304" pitchFamily="18" charset="0"/>
                <a:cs typeface="Microsoft Sans Serif" panose="020B0604020202020204" pitchFamily="34" charset="0"/>
              </a:rPr>
              <a:t>B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uild and test the</a:t>
            </a:r>
            <a:r>
              <a:rPr kumimoji="0" lang="en-US" altLang="en-US" sz="16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 Main Electronics Box MEB Emulator</a:t>
            </a:r>
          </a:p>
          <a:p>
            <a:pPr lvl="1" defTabSz="914400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lang="en-US" altLang="en-US" sz="1600" dirty="0">
                <a:solidFill>
                  <a:schemeClr val="bg1"/>
                </a:solidFill>
                <a:cs typeface="Microsoft Sans Serif" panose="020B0604020202020204" pitchFamily="34" charset="0"/>
              </a:rPr>
              <a:t>FEIC &amp; MDC EDU</a:t>
            </a:r>
          </a:p>
          <a:p>
            <a:pPr lvl="1" defTabSz="914400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lang="en-US" altLang="en-US" sz="1600" dirty="0">
                <a:solidFill>
                  <a:schemeClr val="bg1"/>
                </a:solidFill>
                <a:cs typeface="Microsoft Sans Serif" panose="020B0604020202020204" pitchFamily="34" charset="0"/>
              </a:rPr>
              <a:t>Laser EDU</a:t>
            </a:r>
          </a:p>
          <a:p>
            <a:pPr defTabSz="914400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Integrate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SQRLi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 FEB and MEB Emulator.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Conduct Pre-environmental baseline calibration and performance analysis of the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SQRLi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 system.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Conduct environmental testing (Open air, </a:t>
            </a:r>
            <a:r>
              <a:rPr lang="en-US" altLang="en-US" sz="1600" dirty="0">
                <a:solidFill>
                  <a:srgbClr val="000000"/>
                </a:solidFill>
                <a:ea typeface="Times New Roman" panose="02020603050405020304" pitchFamily="18" charset="0"/>
                <a:cs typeface="Microsoft Sans Serif" panose="020B0604020202020204" pitchFamily="34" charset="0"/>
              </a:rPr>
              <a:t>Shock and vibe, </a:t>
            </a:r>
            <a:r>
              <a:rPr lang="en-US" altLang="en-US" sz="1600" dirty="0" err="1">
                <a:solidFill>
                  <a:srgbClr val="000000"/>
                </a:solidFill>
                <a:ea typeface="Times New Roman" panose="02020603050405020304" pitchFamily="18" charset="0"/>
                <a:cs typeface="Microsoft Sans Serif" panose="020B0604020202020204" pitchFamily="34" charset="0"/>
              </a:rPr>
              <a:t>ThermalVac</a:t>
            </a:r>
            <a:r>
              <a:rPr lang="en-US" altLang="en-US" sz="1600" dirty="0">
                <a:solidFill>
                  <a:srgbClr val="000000"/>
                </a:solidFill>
                <a:ea typeface="Times New Roman" panose="02020603050405020304" pitchFamily="18" charset="0"/>
                <a:cs typeface="Microsoft Sans Serif" panose="020B0604020202020204" pitchFamily="34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of the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SQRLi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000000"/>
                </a:solidFill>
                <a:ea typeface="Times New Roman" panose="02020603050405020304" pitchFamily="18" charset="0"/>
                <a:cs typeface="Microsoft Sans Serif" panose="020B0604020202020204" pitchFamily="34" charset="0"/>
              </a:rPr>
              <a:t>FEB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defTabSz="914400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Conduct Post-environmental performance analysis of the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SQRLi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Microsoft Sans Serif" panose="020B0604020202020204" pitchFamily="34" charset="0"/>
              </a:rPr>
              <a:t> system.</a:t>
            </a:r>
          </a:p>
          <a:p>
            <a:pPr defTabSz="914400">
              <a:spcBef>
                <a:spcPct val="0"/>
              </a:spcBef>
              <a:buFont typeface="Wingdings" panose="05000000000000000000" pitchFamily="2" charset="2"/>
              <a:buChar char="§"/>
              <a:tabLst>
                <a:tab pos="914400" algn="l"/>
                <a:tab pos="2628900" algn="l"/>
                <a:tab pos="5029200" algn="l"/>
              </a:tabLst>
            </a:pPr>
            <a:r>
              <a:rPr lang="en-US" altLang="en-US" sz="1600" dirty="0">
                <a:solidFill>
                  <a:srgbClr val="000000"/>
                </a:solidFill>
                <a:cs typeface="Microsoft Sans Serif" panose="020B0604020202020204" pitchFamily="34" charset="0"/>
              </a:rPr>
              <a:t>Access TRL Technical Readiness Level.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bg1"/>
              </a:solidFill>
              <a:ea typeface="ＭＳ Ｐゴシック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bg1"/>
                </a:solidFill>
                <a:ea typeface="ＭＳ Ｐゴシック"/>
                <a:cs typeface="Calibri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bg1"/>
              </a:solidFill>
              <a:ea typeface="ＭＳ Ｐゴシック"/>
              <a:cs typeface="Calibri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ea typeface="ＭＳ Ｐゴシック"/>
              </a:rPr>
              <a:t>		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indent="0" algn="r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800" b="0" i="0" u="none" strike="noStrike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lvl="1" indent="0" algn="l" rtl="0" eaLnBrk="0" fontAlgn="base" hangingPunct="0">
              <a:lnSpc>
                <a:spcPct val="100000"/>
              </a:lnSpc>
              <a:spcBef>
                <a:spcPct val="0"/>
              </a:spcBef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2pPr>
            <a:lvl3pPr marL="914400" lvl="2" indent="0" algn="l" rtl="0" eaLnBrk="0" fontAlgn="base" hangingPunct="0">
              <a:lnSpc>
                <a:spcPct val="100000"/>
              </a:lnSpc>
              <a:spcBef>
                <a:spcPct val="0"/>
              </a:spcBef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3pPr>
            <a:lvl4pPr marL="1371600" lvl="3" indent="0" algn="l" rtl="0" eaLnBrk="0" fontAlgn="base" hangingPunct="0">
              <a:lnSpc>
                <a:spcPct val="100000"/>
              </a:lnSpc>
              <a:spcBef>
                <a:spcPct val="0"/>
              </a:spcBef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4pPr>
            <a:lvl5pPr marL="1828800" lvl="4" indent="0" algn="l" rtl="0" eaLnBrk="0" fontAlgn="base" hangingPunct="0">
              <a:lnSpc>
                <a:spcPct val="100000"/>
              </a:lnSpc>
              <a:spcBef>
                <a:spcPct val="0"/>
              </a:spcBef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5pPr>
            <a:lvl6pPr marL="2286000" lvl="5" indent="0" algn="l" defTabSz="914400" rtl="0" eaLnBrk="1" latinLnBrk="1" hangingPunct="1">
              <a:lnSpc>
                <a:spcPct val="100000"/>
              </a:lnSpc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6pPr>
            <a:lvl7pPr marL="2743200" lvl="6" indent="0" algn="l" defTabSz="914400" rtl="0" eaLnBrk="1" latinLnBrk="1" hangingPunct="1">
              <a:lnSpc>
                <a:spcPct val="100000"/>
              </a:lnSpc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7pPr>
            <a:lvl8pPr marL="3200400" lvl="7" indent="0" algn="l" defTabSz="914400" rtl="0" eaLnBrk="1" latinLnBrk="1" hangingPunct="1">
              <a:lnSpc>
                <a:spcPct val="100000"/>
              </a:lnSpc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8pPr>
            <a:lvl9pPr marL="3657600" lvl="8" indent="0" algn="l" defTabSz="914400" rtl="0" eaLnBrk="1" latinLnBrk="1" hangingPunct="1">
              <a:lnSpc>
                <a:spcPct val="100000"/>
              </a:lnSpc>
              <a:defRPr lang="en-US" sz="1800" b="0" i="0" u="none" strike="noStrike" kern="1200" smtClean="0">
                <a:solidFill>
                  <a:schemeClr val="tx1"/>
                </a:solidFill>
                <a:latin typeface="Arial"/>
                <a:ea typeface="MS PGothic"/>
                <a:cs typeface="+mn-cs"/>
              </a:defRPr>
            </a:lvl9pPr>
          </a:lstStyle>
          <a:p>
            <a:fld id="{41C508F0-1AA7-8449-B96D-5FDB74B9F69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95A0F3-40AB-45A8-9D7A-4FF43F71CB8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280" y="1281319"/>
            <a:ext cx="6282116" cy="3689059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24405C-6FE1-A7C7-0452-0F18AD57A6A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6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FEB Front End Box Design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9</a:t>
            </a:fld>
            <a:endParaRPr lang="uk-UA"/>
          </a:p>
        </p:txBody>
      </p:sp>
      <p:pic>
        <p:nvPicPr>
          <p:cNvPr id="8" name="Picture 7" descr="Diagram, engineering drawing&#10;&#10;Description automatically generated">
            <a:extLst>
              <a:ext uri="{FF2B5EF4-FFF2-40B4-BE49-F238E27FC236}">
                <a16:creationId xmlns:a16="http://schemas.microsoft.com/office/drawing/2014/main" id="{63BC785F-9C96-2E57-E5B1-0EA352E454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8" t="8707" r="9889" b="7075"/>
          <a:stretch/>
        </p:blipFill>
        <p:spPr>
          <a:xfrm>
            <a:off x="1331126" y="2145625"/>
            <a:ext cx="2806114" cy="27183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E44F52-9B8E-66D2-1EEA-3DFD62E42B0C}"/>
              </a:ext>
            </a:extLst>
          </p:cNvPr>
          <p:cNvSpPr txBox="1"/>
          <p:nvPr/>
        </p:nvSpPr>
        <p:spPr>
          <a:xfrm>
            <a:off x="3110735" y="4598075"/>
            <a:ext cx="259077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FEB Size and Mass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Dimensions: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L=135mm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W=86.2mm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H=110m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Mass: 1.48Kg TBR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0DE037-77E7-17FD-7849-32061D9EC220}"/>
              </a:ext>
            </a:extLst>
          </p:cNvPr>
          <p:cNvSpPr txBox="1"/>
          <p:nvPr/>
        </p:nvSpPr>
        <p:spPr>
          <a:xfrm>
            <a:off x="4693207" y="2271126"/>
            <a:ext cx="6346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FEB Mechanical design Complete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29 Mechanical part drawings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27 Released, 2 in review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23 items procured and delivered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7 Assembly drawings in process</a:t>
            </a:r>
          </a:p>
        </p:txBody>
      </p:sp>
    </p:spTree>
    <p:extLst>
      <p:ext uri="{BB962C8B-B14F-4D97-AF65-F5344CB8AC3E}">
        <p14:creationId xmlns:p14="http://schemas.microsoft.com/office/powerpoint/2010/main" val="2879004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10</a:t>
            </a:fld>
            <a:endParaRPr lang="uk-UA"/>
          </a:p>
        </p:txBody>
      </p:sp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E12BEC5D-197A-12E5-2BFA-25EF7F678B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6111" r="3746" b="9673"/>
          <a:stretch/>
        </p:blipFill>
        <p:spPr>
          <a:xfrm>
            <a:off x="4213440" y="3311471"/>
            <a:ext cx="3661722" cy="3096328"/>
          </a:xfrm>
          <a:prstGeom prst="rect">
            <a:avLst/>
          </a:prstGeom>
        </p:spPr>
      </p:pic>
      <p:pic>
        <p:nvPicPr>
          <p:cNvPr id="7" name="Picture 6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C2C4D14F-3F0B-1762-B0C2-3749C86E34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4" t="8163" r="4303" b="5535"/>
          <a:stretch/>
        </p:blipFill>
        <p:spPr>
          <a:xfrm>
            <a:off x="632033" y="2538869"/>
            <a:ext cx="2871912" cy="2819551"/>
          </a:xfrm>
          <a:prstGeom prst="rect">
            <a:avLst/>
          </a:prstGeom>
        </p:spPr>
      </p:pic>
      <p:pic>
        <p:nvPicPr>
          <p:cNvPr id="9" name="Picture 8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C8EF4018-8F09-9BB0-0681-554DF01A65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8" t="10000" r="6402" b="12638"/>
          <a:stretch/>
        </p:blipFill>
        <p:spPr>
          <a:xfrm>
            <a:off x="7692601" y="1042769"/>
            <a:ext cx="3297618" cy="286997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7887E60-7EA2-9D02-4116-F41749F2EC3B}"/>
              </a:ext>
            </a:extLst>
          </p:cNvPr>
          <p:cNvGrpSpPr/>
          <p:nvPr/>
        </p:nvGrpSpPr>
        <p:grpSpPr>
          <a:xfrm>
            <a:off x="6150161" y="1879879"/>
            <a:ext cx="2921428" cy="4372804"/>
            <a:chOff x="6150161" y="1888346"/>
            <a:chExt cx="2921428" cy="437280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D7676D-F9DC-5CE4-FDFA-82667EF2952C}"/>
                </a:ext>
              </a:extLst>
            </p:cNvPr>
            <p:cNvSpPr txBox="1"/>
            <p:nvPr/>
          </p:nvSpPr>
          <p:spPr>
            <a:xfrm>
              <a:off x="6150161" y="1888346"/>
              <a:ext cx="1813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Optical Assembly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37AF069-63B5-1774-9E0B-AF4AE9789D20}"/>
                </a:ext>
              </a:extLst>
            </p:cNvPr>
            <p:cNvCxnSpPr>
              <a:cxnSpLocks/>
            </p:cNvCxnSpPr>
            <p:nvPr/>
          </p:nvCxnSpPr>
          <p:spPr>
            <a:xfrm>
              <a:off x="7301569" y="2255360"/>
              <a:ext cx="851831" cy="474951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21CB15-C0B0-1318-5ACB-4FE852258733}"/>
                </a:ext>
              </a:extLst>
            </p:cNvPr>
            <p:cNvSpPr txBox="1"/>
            <p:nvPr/>
          </p:nvSpPr>
          <p:spPr>
            <a:xfrm>
              <a:off x="7573095" y="5614819"/>
              <a:ext cx="14984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RX Electronics Assembly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27FAD70-FEEC-5F26-D2EC-D6D7F40940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56732" y="5614819"/>
              <a:ext cx="516363" cy="317266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F3A4145-2C74-A249-9EC3-634452BCDC43}"/>
              </a:ext>
            </a:extLst>
          </p:cNvPr>
          <p:cNvSpPr txBox="1"/>
          <p:nvPr/>
        </p:nvSpPr>
        <p:spPr>
          <a:xfrm>
            <a:off x="2146364" y="5244590"/>
            <a:ext cx="181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Voice Coil Mirror Assembly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9FB7915-CE22-024E-2843-8ADF85125C9A}"/>
              </a:ext>
            </a:extLst>
          </p:cNvPr>
          <p:cNvCxnSpPr>
            <a:cxnSpLocks/>
          </p:cNvCxnSpPr>
          <p:nvPr/>
        </p:nvCxnSpPr>
        <p:spPr>
          <a:xfrm flipH="1" flipV="1">
            <a:off x="2400300" y="4705350"/>
            <a:ext cx="438150" cy="539240"/>
          </a:xfrm>
          <a:prstGeom prst="straightConnector1">
            <a:avLst/>
          </a:prstGeom>
          <a:ln w="412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376F172-B770-4E22-E20F-F1D8C5942E69}"/>
              </a:ext>
            </a:extLst>
          </p:cNvPr>
          <p:cNvSpPr txBox="1"/>
          <p:nvPr/>
        </p:nvSpPr>
        <p:spPr>
          <a:xfrm>
            <a:off x="208465" y="1163441"/>
            <a:ext cx="7502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FEB design divides the optics and electronics into different sections.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Easier to control tolerances.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Easier to manage wiring between boards.</a:t>
            </a:r>
          </a:p>
        </p:txBody>
      </p:sp>
    </p:spTree>
    <p:extLst>
      <p:ext uri="{BB962C8B-B14F-4D97-AF65-F5344CB8AC3E}">
        <p14:creationId xmlns:p14="http://schemas.microsoft.com/office/powerpoint/2010/main" val="4260263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11</a:t>
            </a:fld>
            <a:endParaRPr lang="uk-UA"/>
          </a:p>
        </p:txBody>
      </p:sp>
      <p:pic>
        <p:nvPicPr>
          <p:cNvPr id="3" name="Picture 2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B8DAA816-ADF6-EA9D-FBAF-F8FC070965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" t="6395" r="4655" b="4626"/>
          <a:stretch/>
        </p:blipFill>
        <p:spPr>
          <a:xfrm>
            <a:off x="3355690" y="1958253"/>
            <a:ext cx="5000581" cy="40945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C7ADBD2-0505-927D-3E67-46DD5D01F641}"/>
              </a:ext>
            </a:extLst>
          </p:cNvPr>
          <p:cNvGrpSpPr/>
          <p:nvPr/>
        </p:nvGrpSpPr>
        <p:grpSpPr>
          <a:xfrm>
            <a:off x="484242" y="1137833"/>
            <a:ext cx="9578720" cy="4614127"/>
            <a:chOff x="-401254" y="1075968"/>
            <a:chExt cx="11217703" cy="427995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12F455D-81D7-3167-0944-F3DA62E25D0F}"/>
                </a:ext>
              </a:extLst>
            </p:cNvPr>
            <p:cNvCxnSpPr>
              <a:cxnSpLocks/>
            </p:cNvCxnSpPr>
            <p:nvPr/>
          </p:nvCxnSpPr>
          <p:spPr>
            <a:xfrm>
              <a:off x="1686487" y="2789323"/>
              <a:ext cx="1826893" cy="231806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F57144-C12D-B747-5873-22B83C55A789}"/>
                </a:ext>
              </a:extLst>
            </p:cNvPr>
            <p:cNvSpPr txBox="1"/>
            <p:nvPr/>
          </p:nvSpPr>
          <p:spPr>
            <a:xfrm>
              <a:off x="937791" y="2567294"/>
              <a:ext cx="8797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VCM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B84107-2A90-BEE4-561B-EEC569664A3B}"/>
                </a:ext>
              </a:extLst>
            </p:cNvPr>
            <p:cNvSpPr txBox="1"/>
            <p:nvPr/>
          </p:nvSpPr>
          <p:spPr>
            <a:xfrm>
              <a:off x="996902" y="3735979"/>
              <a:ext cx="1544589" cy="342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Launch Lock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2A8D78C-A278-BA9F-FB39-8378B11D4D24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V="1">
              <a:off x="2541491" y="3528693"/>
              <a:ext cx="1943778" cy="378578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0F94ED6-EDD1-A106-883E-58BD366D9C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3268" y="3331445"/>
              <a:ext cx="2493996" cy="133359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B644E5-DAC5-6AF3-8183-9D706EC6052A}"/>
                </a:ext>
              </a:extLst>
            </p:cNvPr>
            <p:cNvSpPr txBox="1"/>
            <p:nvPr/>
          </p:nvSpPr>
          <p:spPr>
            <a:xfrm>
              <a:off x="968485" y="3226152"/>
              <a:ext cx="1184783" cy="342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D-Cube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0D8445-CC08-159A-894E-A0C3D535A089}"/>
                </a:ext>
              </a:extLst>
            </p:cNvPr>
            <p:cNvSpPr txBox="1"/>
            <p:nvPr/>
          </p:nvSpPr>
          <p:spPr>
            <a:xfrm>
              <a:off x="1019125" y="4986589"/>
              <a:ext cx="823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APD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B70D907-D37C-59D6-D48E-85BEEAED8A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7947" y="4184823"/>
              <a:ext cx="3659980" cy="938301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29FAA76-66B8-8185-850D-A41C978932E8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flipH="1" flipV="1">
              <a:off x="7214633" y="4184823"/>
              <a:ext cx="1526572" cy="316373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5147DA-8724-8520-A45C-2E8AF5DBB4FB}"/>
                </a:ext>
              </a:extLst>
            </p:cNvPr>
            <p:cNvSpPr txBox="1"/>
            <p:nvPr/>
          </p:nvSpPr>
          <p:spPr>
            <a:xfrm>
              <a:off x="8741205" y="4316530"/>
              <a:ext cx="11245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PI input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A3451E7-036C-C80D-327D-17EF9BAB0599}"/>
                </a:ext>
              </a:extLst>
            </p:cNvPr>
            <p:cNvCxnSpPr>
              <a:cxnSpLocks/>
              <a:stCxn id="22" idx="1"/>
            </p:cNvCxnSpPr>
            <p:nvPr/>
          </p:nvCxnSpPr>
          <p:spPr>
            <a:xfrm flipH="1">
              <a:off x="6884620" y="3208436"/>
              <a:ext cx="1352195" cy="250734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FA9FF1-98E4-A4A5-EC28-1DA3BB67F4A1}"/>
                </a:ext>
              </a:extLst>
            </p:cNvPr>
            <p:cNvSpPr txBox="1"/>
            <p:nvPr/>
          </p:nvSpPr>
          <p:spPr>
            <a:xfrm>
              <a:off x="8236815" y="3037145"/>
              <a:ext cx="2579634" cy="342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Collimator Assembly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B2C7E86-7C38-FB5D-8A77-E5C0BE969CE2}"/>
                </a:ext>
              </a:extLst>
            </p:cNvPr>
            <p:cNvCxnSpPr>
              <a:cxnSpLocks/>
              <a:stCxn id="24" idx="1"/>
            </p:cNvCxnSpPr>
            <p:nvPr/>
          </p:nvCxnSpPr>
          <p:spPr>
            <a:xfrm flipH="1">
              <a:off x="5767931" y="2612274"/>
              <a:ext cx="2572086" cy="539256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A884C74-A706-CE40-983F-F4C9847010FE}"/>
                </a:ext>
              </a:extLst>
            </p:cNvPr>
            <p:cNvSpPr txBox="1"/>
            <p:nvPr/>
          </p:nvSpPr>
          <p:spPr>
            <a:xfrm>
              <a:off x="8340017" y="2435224"/>
              <a:ext cx="897741" cy="354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OAP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CBD48BE-B3EF-B6E7-2C07-54B0A0972092}"/>
                </a:ext>
              </a:extLst>
            </p:cNvPr>
            <p:cNvCxnSpPr>
              <a:cxnSpLocks/>
              <a:stCxn id="26" idx="3"/>
            </p:cNvCxnSpPr>
            <p:nvPr/>
          </p:nvCxnSpPr>
          <p:spPr>
            <a:xfrm flipV="1">
              <a:off x="2123145" y="3858261"/>
              <a:ext cx="3216755" cy="674314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8E6161-9310-BB73-B5BC-95FDE93E7D47}"/>
                </a:ext>
              </a:extLst>
            </p:cNvPr>
            <p:cNvSpPr txBox="1"/>
            <p:nvPr/>
          </p:nvSpPr>
          <p:spPr>
            <a:xfrm>
              <a:off x="998608" y="4347909"/>
              <a:ext cx="11245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Pinhole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0978DBB-10EF-7CE2-BA8D-498EFAF0772F}"/>
                </a:ext>
              </a:extLst>
            </p:cNvPr>
            <p:cNvCxnSpPr>
              <a:cxnSpLocks/>
            </p:cNvCxnSpPr>
            <p:nvPr/>
          </p:nvCxnSpPr>
          <p:spPr>
            <a:xfrm>
              <a:off x="2729978" y="2152298"/>
              <a:ext cx="2372056" cy="1069885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0C08719-0ED5-740D-5217-B7732008A44C}"/>
                </a:ext>
              </a:extLst>
            </p:cNvPr>
            <p:cNvSpPr txBox="1"/>
            <p:nvPr/>
          </p:nvSpPr>
          <p:spPr>
            <a:xfrm>
              <a:off x="6227969" y="1709450"/>
              <a:ext cx="2772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Fused Silica Window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482687C-CCAF-8A55-E387-5DBA362BA117}"/>
                </a:ext>
              </a:extLst>
            </p:cNvPr>
            <p:cNvCxnSpPr>
              <a:cxnSpLocks/>
              <a:stCxn id="28" idx="1"/>
            </p:cNvCxnSpPr>
            <p:nvPr/>
          </p:nvCxnSpPr>
          <p:spPr>
            <a:xfrm flipH="1">
              <a:off x="5023088" y="1894116"/>
              <a:ext cx="1204880" cy="555798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1B5D96-1DD6-6499-0B3C-E5F1C8708F01}"/>
                </a:ext>
              </a:extLst>
            </p:cNvPr>
            <p:cNvSpPr txBox="1"/>
            <p:nvPr/>
          </p:nvSpPr>
          <p:spPr>
            <a:xfrm>
              <a:off x="2081754" y="1959537"/>
              <a:ext cx="8797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BPF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21EFB1F-ADEF-D443-8ED3-CBC4373C7748}"/>
                </a:ext>
              </a:extLst>
            </p:cNvPr>
            <p:cNvSpPr txBox="1"/>
            <p:nvPr/>
          </p:nvSpPr>
          <p:spPr>
            <a:xfrm>
              <a:off x="-401254" y="1075968"/>
              <a:ext cx="100970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dirty="0"/>
                <a:t>There are 8 key components in optics: collimator assembly, BPF, VCM, window, OAP mirror, pinhole, PI, and the APD detector.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3902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12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140677" y="1248508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Electrical Design FEB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3B85A7-B246-AE35-99F1-453F7B2030BB}"/>
              </a:ext>
            </a:extLst>
          </p:cNvPr>
          <p:cNvSpPr txBox="1"/>
          <p:nvPr/>
        </p:nvSpPr>
        <p:spPr>
          <a:xfrm>
            <a:off x="386760" y="2153779"/>
            <a:ext cx="6018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FEB Electrical design complete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Schematics, fabrication and assembly drawing released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3 PWA Printed wire assemblies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RDC Receiver detector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Assembly complete in test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RCB Receiver conditioning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Assembly complete in test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AFBC Angular feedback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Being fabricated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462E61-6B66-CF20-6326-5C8A1EB7B8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1" t="37823" r="4705" b="8300"/>
          <a:stretch/>
        </p:blipFill>
        <p:spPr>
          <a:xfrm>
            <a:off x="8397552" y="4687044"/>
            <a:ext cx="2605324" cy="184489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1FDEE04-2EDE-27CA-D267-DFA818DC30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0" t="16093" b="6395"/>
          <a:stretch/>
        </p:blipFill>
        <p:spPr>
          <a:xfrm>
            <a:off x="6730996" y="2285268"/>
            <a:ext cx="2257141" cy="1612775"/>
          </a:xfrm>
          <a:prstGeom prst="rect">
            <a:avLst/>
          </a:prstGeom>
        </p:spPr>
      </p:pic>
      <p:pic>
        <p:nvPicPr>
          <p:cNvPr id="39" name="Picture 38" descr="A close-up of a machine&#10;&#10;Description automatically generated with medium confidence">
            <a:extLst>
              <a:ext uri="{FF2B5EF4-FFF2-40B4-BE49-F238E27FC236}">
                <a16:creationId xmlns:a16="http://schemas.microsoft.com/office/drawing/2014/main" id="{CAE352DF-E5F2-8A87-982A-AA5CBCDAA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711" y="2285268"/>
            <a:ext cx="2133600" cy="16002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951FAE6-0EA3-E4D0-2861-2B7EA111ECFD}"/>
              </a:ext>
            </a:extLst>
          </p:cNvPr>
          <p:cNvSpPr txBox="1"/>
          <p:nvPr/>
        </p:nvSpPr>
        <p:spPr>
          <a:xfrm>
            <a:off x="7817317" y="1647200"/>
            <a:ext cx="2383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RDC Receiver Detector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908DC6-580B-6B6A-2E79-671FA54A3B5A}"/>
              </a:ext>
            </a:extLst>
          </p:cNvPr>
          <p:cNvSpPr txBox="1"/>
          <p:nvPr/>
        </p:nvSpPr>
        <p:spPr>
          <a:xfrm>
            <a:off x="8464949" y="4212737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RCB </a:t>
            </a:r>
            <a:r>
              <a:rPr lang="en-US" sz="1600" dirty="0"/>
              <a:t>Receiver</a:t>
            </a:r>
            <a:r>
              <a:rPr lang="en-US" dirty="0"/>
              <a:t> Conditioning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BD4644F-C259-DBE0-9EF0-9F50D8645294}"/>
              </a:ext>
            </a:extLst>
          </p:cNvPr>
          <p:cNvSpPr txBox="1"/>
          <p:nvPr/>
        </p:nvSpPr>
        <p:spPr>
          <a:xfrm>
            <a:off x="7570707" y="1969113"/>
            <a:ext cx="57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Top</a:t>
            </a:r>
            <a:r>
              <a:rPr lang="en-US" dirty="0"/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478C0AB-4F80-6BE4-5C0F-01A6E933CA36}"/>
              </a:ext>
            </a:extLst>
          </p:cNvPr>
          <p:cNvSpPr txBox="1"/>
          <p:nvPr/>
        </p:nvSpPr>
        <p:spPr>
          <a:xfrm>
            <a:off x="9943851" y="1954461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Bottom</a:t>
            </a:r>
            <a:r>
              <a:rPr lang="en-US" dirty="0"/>
              <a:t>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D66C28F-F66C-FE82-4BD2-011F5280B24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2276"/>
          <a:stretch/>
        </p:blipFill>
        <p:spPr>
          <a:xfrm>
            <a:off x="2983910" y="5072530"/>
            <a:ext cx="2285486" cy="170508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F01A3C6-FDF5-87B8-5B5B-8381FB598A7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358" t="4755" r="23104" b="8027"/>
          <a:stretch/>
        </p:blipFill>
        <p:spPr>
          <a:xfrm>
            <a:off x="6010291" y="5109281"/>
            <a:ext cx="1534508" cy="143690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F324C39-2102-4242-C4BB-5F7CC06BE8AC}"/>
              </a:ext>
            </a:extLst>
          </p:cNvPr>
          <p:cNvSpPr txBox="1"/>
          <p:nvPr/>
        </p:nvSpPr>
        <p:spPr>
          <a:xfrm>
            <a:off x="4603916" y="4432173"/>
            <a:ext cx="2438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AFBC Angular Feedback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CB0D141-B9F7-90DF-A3ED-A92C78A75410}"/>
              </a:ext>
            </a:extLst>
          </p:cNvPr>
          <p:cNvSpPr txBox="1"/>
          <p:nvPr/>
        </p:nvSpPr>
        <p:spPr>
          <a:xfrm>
            <a:off x="4126653" y="4785379"/>
            <a:ext cx="57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Top</a:t>
            </a:r>
            <a:r>
              <a:rPr lang="en-US" dirty="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303523-1316-C667-2E7A-D8E204A79FDA}"/>
              </a:ext>
            </a:extLst>
          </p:cNvPr>
          <p:cNvSpPr txBox="1"/>
          <p:nvPr/>
        </p:nvSpPr>
        <p:spPr>
          <a:xfrm>
            <a:off x="6499797" y="477072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Bottom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2448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13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Electrical Design MEB Emulator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3B85A7-B246-AE35-99F1-453F7B2030BB}"/>
              </a:ext>
            </a:extLst>
          </p:cNvPr>
          <p:cNvSpPr txBox="1"/>
          <p:nvPr/>
        </p:nvSpPr>
        <p:spPr>
          <a:xfrm>
            <a:off x="202419" y="1947179"/>
            <a:ext cx="6018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MEB Emulator Electrical design complete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Schematics, fabrication and assembly drawing released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3 PWA Printed wire assemblies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DIG Digitizer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Assembly complete in test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MDC Mirror driver 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In assembly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FEIC Front end interface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+mn-lt"/>
              </a:rPr>
              <a:t>In assembly</a:t>
            </a:r>
          </a:p>
        </p:txBody>
      </p:sp>
      <p:pic>
        <p:nvPicPr>
          <p:cNvPr id="9" name="Picture 8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57264843-D58C-2118-559D-4E2C003A5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516" y="1667747"/>
            <a:ext cx="2564872" cy="19236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1736BC-D646-FCDD-5A35-8839FE6AE982}"/>
              </a:ext>
            </a:extLst>
          </p:cNvPr>
          <p:cNvSpPr txBox="1"/>
          <p:nvPr/>
        </p:nvSpPr>
        <p:spPr>
          <a:xfrm>
            <a:off x="8887530" y="1298297"/>
            <a:ext cx="1346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DIG Digitizer</a:t>
            </a:r>
          </a:p>
        </p:txBody>
      </p:sp>
      <p:pic>
        <p:nvPicPr>
          <p:cNvPr id="13" name="Content Placeholder 6">
            <a:extLst>
              <a:ext uri="{FF2B5EF4-FFF2-40B4-BE49-F238E27FC236}">
                <a16:creationId xmlns:a16="http://schemas.microsoft.com/office/drawing/2014/main" id="{825C1741-AA27-F7C6-1B3A-855364CD9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8750" y="4628772"/>
            <a:ext cx="1850879" cy="19236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DE102E-01DE-B488-A44A-6060281CC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3785" y="4628772"/>
            <a:ext cx="1672991" cy="18158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EE3CB51-6873-00D8-12F8-841497D19A43}"/>
              </a:ext>
            </a:extLst>
          </p:cNvPr>
          <p:cNvSpPr txBox="1"/>
          <p:nvPr/>
        </p:nvSpPr>
        <p:spPr>
          <a:xfrm>
            <a:off x="8644370" y="3991747"/>
            <a:ext cx="19687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MDC Mirror Drive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842B0C-30BE-AFD8-7F88-CD4B306C09AE}"/>
              </a:ext>
            </a:extLst>
          </p:cNvPr>
          <p:cNvSpPr txBox="1"/>
          <p:nvPr/>
        </p:nvSpPr>
        <p:spPr>
          <a:xfrm>
            <a:off x="8436546" y="4330301"/>
            <a:ext cx="57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Top</a:t>
            </a:r>
            <a:r>
              <a:rPr lang="en-US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B91B6-07FF-34EC-E51A-BE1A337A3C7A}"/>
              </a:ext>
            </a:extLst>
          </p:cNvPr>
          <p:cNvSpPr txBox="1"/>
          <p:nvPr/>
        </p:nvSpPr>
        <p:spPr>
          <a:xfrm>
            <a:off x="10220830" y="4304986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Bottom</a:t>
            </a:r>
            <a:r>
              <a:rPr lang="en-US" dirty="0"/>
              <a:t> </a:t>
            </a:r>
          </a:p>
        </p:txBody>
      </p:sp>
      <p:pic>
        <p:nvPicPr>
          <p:cNvPr id="19" name="Content Placeholder 6">
            <a:extLst>
              <a:ext uri="{FF2B5EF4-FFF2-40B4-BE49-F238E27FC236}">
                <a16:creationId xmlns:a16="http://schemas.microsoft.com/office/drawing/2014/main" id="{0AF2F9B7-7F89-BD01-6330-9BFDA8AD8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780" y="4610928"/>
            <a:ext cx="1850879" cy="19236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F07AA3D-3FA7-DE69-DD39-8FDC3B2A0B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9453" y="4580290"/>
            <a:ext cx="1762327" cy="19128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BD4E777-266D-D443-D485-92FF806E27F5}"/>
              </a:ext>
            </a:extLst>
          </p:cNvPr>
          <p:cNvSpPr txBox="1"/>
          <p:nvPr/>
        </p:nvSpPr>
        <p:spPr>
          <a:xfrm>
            <a:off x="4539447" y="3966432"/>
            <a:ext cx="24760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FEIC Front End Interface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8010CC-60C9-A815-4A2F-CF7D2DB89189}"/>
              </a:ext>
            </a:extLst>
          </p:cNvPr>
          <p:cNvSpPr txBox="1"/>
          <p:nvPr/>
        </p:nvSpPr>
        <p:spPr>
          <a:xfrm>
            <a:off x="4331623" y="4304986"/>
            <a:ext cx="57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Top</a:t>
            </a:r>
            <a:r>
              <a:rPr lang="en-US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A7C719-D778-87E2-0716-1BCD565C9D4A}"/>
              </a:ext>
            </a:extLst>
          </p:cNvPr>
          <p:cNvSpPr txBox="1"/>
          <p:nvPr/>
        </p:nvSpPr>
        <p:spPr>
          <a:xfrm>
            <a:off x="6115907" y="4279671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Bottom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154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14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Optical Design Collimator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0345945-9AAA-3B4E-5562-7E00E929A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000564"/>
              </p:ext>
            </p:extLst>
          </p:nvPr>
        </p:nvGraphicFramePr>
        <p:xfrm>
          <a:off x="544226" y="3949238"/>
          <a:ext cx="2982745" cy="2377440"/>
        </p:xfrm>
        <a:graphic>
          <a:graphicData uri="http://schemas.openxmlformats.org/drawingml/2006/table">
            <a:tbl>
              <a:tblPr/>
              <a:tblGrid>
                <a:gridCol w="1443423">
                  <a:extLst>
                    <a:ext uri="{9D8B030D-6E8A-4147-A177-3AD203B41FA5}">
                      <a16:colId xmlns:a16="http://schemas.microsoft.com/office/drawing/2014/main" val="1231371252"/>
                    </a:ext>
                  </a:extLst>
                </a:gridCol>
                <a:gridCol w="1539322">
                  <a:extLst>
                    <a:ext uri="{9D8B030D-6E8A-4147-A177-3AD203B41FA5}">
                      <a16:colId xmlns:a16="http://schemas.microsoft.com/office/drawing/2014/main" val="477211137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 Table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7189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Collimator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60121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315341-6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95.7%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686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315341-5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98.9%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02497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315341-4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97.8%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9815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315341-3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3419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315341-2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97.2%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3377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315341-1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99593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A76329E-B930-0760-811F-DB01F53FB8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41" t="26019" r="26966" b="21813"/>
          <a:stretch/>
        </p:blipFill>
        <p:spPr>
          <a:xfrm>
            <a:off x="4481161" y="1896457"/>
            <a:ext cx="7324079" cy="45832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C86C1F-EE55-EA1F-D41E-E78FB43F8D40}"/>
              </a:ext>
            </a:extLst>
          </p:cNvPr>
          <p:cNvSpPr txBox="1"/>
          <p:nvPr/>
        </p:nvSpPr>
        <p:spPr>
          <a:xfrm>
            <a:off x="544226" y="3244334"/>
            <a:ext cx="336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Relative transmission Efficiency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3A3B34-02C8-B513-1D43-57B9BC95E82D}"/>
              </a:ext>
            </a:extLst>
          </p:cNvPr>
          <p:cNvSpPr txBox="1"/>
          <p:nvPr/>
        </p:nvSpPr>
        <p:spPr>
          <a:xfrm>
            <a:off x="5887374" y="1896457"/>
            <a:ext cx="434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Exampled beam profile for collimator #1.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911308-4050-6BD1-D811-79EAA9A68638}"/>
              </a:ext>
            </a:extLst>
          </p:cNvPr>
          <p:cNvSpPr txBox="1"/>
          <p:nvPr/>
        </p:nvSpPr>
        <p:spPr>
          <a:xfrm>
            <a:off x="286435" y="2030260"/>
            <a:ext cx="40316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ETU collimator manufactured and inspected.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 selection program shows that #1 and #3 perform slightly better for </a:t>
            </a:r>
            <a:r>
              <a:rPr lang="en-US" dirty="0" err="1"/>
              <a:t>SQRLi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6971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15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Optical Design Collimator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0BB5E93-8B59-437D-A084-80F0C1B90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615" y="3190196"/>
            <a:ext cx="5699777" cy="269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3763053-597C-A92A-D1BD-0C7FB8535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60" y="3079905"/>
            <a:ext cx="542925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376290-DEFE-58A8-A1C6-478ACABF2666}"/>
              </a:ext>
            </a:extLst>
          </p:cNvPr>
          <p:cNvSpPr txBox="1"/>
          <p:nvPr/>
        </p:nvSpPr>
        <p:spPr>
          <a:xfrm>
            <a:off x="795813" y="2019091"/>
            <a:ext cx="111950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ETU collimators are further compared with autocollimator measurements to ensure pass of requirement on beam divergence angle (&lt;1.1 </a:t>
            </a:r>
            <a:r>
              <a:rPr lang="en-US" sz="1400" dirty="0" err="1"/>
              <a:t>mrad</a:t>
            </a:r>
            <a:r>
              <a:rPr lang="en-US" sz="1400" dirty="0"/>
              <a:t>). The result agrees with the manufacturer’s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All ETU collimators meet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345863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16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FEB Fused Silica Window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11D314-FDDD-F3E6-3F3E-0138214F1E06}"/>
              </a:ext>
            </a:extLst>
          </p:cNvPr>
          <p:cNvSpPr txBox="1"/>
          <p:nvPr/>
        </p:nvSpPr>
        <p:spPr>
          <a:xfrm>
            <a:off x="929179" y="2007120"/>
            <a:ext cx="11258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FEB window manufactured and visually inspected by </a:t>
            </a:r>
            <a:r>
              <a:rPr lang="en-US" sz="1600" dirty="0" err="1"/>
              <a:t>Optimax</a:t>
            </a:r>
            <a:r>
              <a:rPr lang="en-US" sz="1600" dirty="0"/>
              <a:t>. Post coating surface quality is reasonably good.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E633DB-0CBE-CBA5-24C9-C90D6EF4FF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8" r="30209"/>
          <a:stretch/>
        </p:blipFill>
        <p:spPr>
          <a:xfrm rot="5400000">
            <a:off x="1357531" y="3409589"/>
            <a:ext cx="3179851" cy="27286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839963-15BF-AB77-C9A1-890B5E0CF3C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9" t="14489" r="26515" b="189"/>
          <a:stretch/>
        </p:blipFill>
        <p:spPr>
          <a:xfrm>
            <a:off x="7880198" y="3245566"/>
            <a:ext cx="2502052" cy="3199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A5724A-9AD8-800E-85EE-C7BF6C322FA2}"/>
              </a:ext>
            </a:extLst>
          </p:cNvPr>
          <p:cNvSpPr txBox="1"/>
          <p:nvPr/>
        </p:nvSpPr>
        <p:spPr>
          <a:xfrm>
            <a:off x="6742313" y="2599235"/>
            <a:ext cx="4499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Some defect found but outside the laser operation region (accepted exception)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E810D4-9921-6316-BC0A-A72F8689D7C2}"/>
              </a:ext>
            </a:extLst>
          </p:cNvPr>
          <p:cNvSpPr txBox="1"/>
          <p:nvPr/>
        </p:nvSpPr>
        <p:spPr>
          <a:xfrm>
            <a:off x="1250500" y="2742724"/>
            <a:ext cx="3746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Visual inspection under 40 W light</a:t>
            </a:r>
          </a:p>
        </p:txBody>
      </p:sp>
    </p:spTree>
    <p:extLst>
      <p:ext uri="{BB962C8B-B14F-4D97-AF65-F5344CB8AC3E}">
        <p14:creationId xmlns:p14="http://schemas.microsoft.com/office/powerpoint/2010/main" val="3285688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17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FEB VCM Voice coil mirror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44CBD-1F26-6217-6155-0DC5C826B810}"/>
              </a:ext>
            </a:extLst>
          </p:cNvPr>
          <p:cNvSpPr txBox="1"/>
          <p:nvPr/>
        </p:nvSpPr>
        <p:spPr>
          <a:xfrm>
            <a:off x="705573" y="2082595"/>
            <a:ext cx="11258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BRDF characterized for the </a:t>
            </a:r>
            <a:r>
              <a:rPr lang="en-US" sz="1600" dirty="0" err="1"/>
              <a:t>SQRLi</a:t>
            </a:r>
            <a:r>
              <a:rPr lang="en-US" sz="1600" dirty="0"/>
              <a:t> gold coated VCM mirror and reflector at the back of the magnet.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Dry-run calibration conducted with ~9 lines for active </a:t>
            </a:r>
            <a:r>
              <a:rPr lang="en-US" sz="1600" dirty="0">
                <a:solidFill>
                  <a:schemeClr val="bg1"/>
                </a:solidFill>
              </a:rPr>
              <a:t>scanning, each changing amplitude 5 times.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Data processing algorithm configured from raw data to calibrated output with V&amp;V.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BBDC6B-FBAB-7962-9516-B249519BD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60" y="3231804"/>
            <a:ext cx="4801060" cy="3239790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46F9129-9720-96A7-0DC7-D52C3FFDB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538899"/>
              </p:ext>
            </p:extLst>
          </p:nvPr>
        </p:nvGraphicFramePr>
        <p:xfrm>
          <a:off x="6112706" y="3436280"/>
          <a:ext cx="5313839" cy="14394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3787">
                  <a:extLst>
                    <a:ext uri="{9D8B030D-6E8A-4147-A177-3AD203B41FA5}">
                      <a16:colId xmlns:a16="http://schemas.microsoft.com/office/drawing/2014/main" val="4141666335"/>
                    </a:ext>
                  </a:extLst>
                </a:gridCol>
                <a:gridCol w="742778">
                  <a:extLst>
                    <a:ext uri="{9D8B030D-6E8A-4147-A177-3AD203B41FA5}">
                      <a16:colId xmlns:a16="http://schemas.microsoft.com/office/drawing/2014/main" val="3487679760"/>
                    </a:ext>
                  </a:extLst>
                </a:gridCol>
                <a:gridCol w="817248">
                  <a:extLst>
                    <a:ext uri="{9D8B030D-6E8A-4147-A177-3AD203B41FA5}">
                      <a16:colId xmlns:a16="http://schemas.microsoft.com/office/drawing/2014/main" val="2991526733"/>
                    </a:ext>
                  </a:extLst>
                </a:gridCol>
                <a:gridCol w="956991">
                  <a:extLst>
                    <a:ext uri="{9D8B030D-6E8A-4147-A177-3AD203B41FA5}">
                      <a16:colId xmlns:a16="http://schemas.microsoft.com/office/drawing/2014/main" val="4231246204"/>
                    </a:ext>
                  </a:extLst>
                </a:gridCol>
                <a:gridCol w="603035">
                  <a:extLst>
                    <a:ext uri="{9D8B030D-6E8A-4147-A177-3AD203B41FA5}">
                      <a16:colId xmlns:a16="http://schemas.microsoft.com/office/drawing/2014/main" val="3496723948"/>
                    </a:ext>
                  </a:extLst>
                </a:gridCol>
              </a:tblGrid>
              <a:tr h="459409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Fit data X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Fit data 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Test data X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Test data Y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12313991"/>
                  </a:ext>
                </a:extLst>
              </a:tr>
              <a:tr h="2450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STD Error (degree)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0.025794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0.146953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0.025838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0.175526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09930234"/>
                  </a:ext>
                </a:extLst>
              </a:tr>
              <a:tr h="2450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STD Error (mrad)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0.450192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2.564814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0.450954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3.063512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79666806"/>
                  </a:ext>
                </a:extLst>
              </a:tr>
              <a:tr h="2450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Max Error (degree)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0.115726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0.790281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0.126126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0.655949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80969126"/>
                  </a:ext>
                </a:extLst>
              </a:tr>
              <a:tr h="2450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Max Error (mrad)</a:t>
                      </a:r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2.019805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13.793</a:t>
                      </a:r>
                      <a:endParaRPr lang="en-US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2.20131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11.44846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0953040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BF6BDFB-2D3A-691C-F2FC-DD5A82950C87}"/>
              </a:ext>
            </a:extLst>
          </p:cNvPr>
          <p:cNvSpPr txBox="1"/>
          <p:nvPr/>
        </p:nvSpPr>
        <p:spPr>
          <a:xfrm>
            <a:off x="6096000" y="4928879"/>
            <a:ext cx="5515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Improvement to meet requirements:</a:t>
            </a:r>
          </a:p>
          <a:p>
            <a:r>
              <a:rPr lang="en-US" sz="1600" dirty="0"/>
              <a:t>1. Increase calibration dataset with more lines (~20) and more amplitude (~10).</a:t>
            </a:r>
          </a:p>
          <a:p>
            <a:r>
              <a:rPr lang="en-US" sz="1600" dirty="0"/>
              <a:t>2. Avoid errors in experiments (to reduce instances of outliers, which will bias the outcome).</a:t>
            </a:r>
          </a:p>
        </p:txBody>
      </p:sp>
    </p:spTree>
    <p:extLst>
      <p:ext uri="{BB962C8B-B14F-4D97-AF65-F5344CB8AC3E}">
        <p14:creationId xmlns:p14="http://schemas.microsoft.com/office/powerpoint/2010/main" val="3561278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18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Characterization and Calibration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58A997-6C9D-E4C0-BD5C-9B94155E8A2F}"/>
              </a:ext>
            </a:extLst>
          </p:cNvPr>
          <p:cNvSpPr txBox="1"/>
          <p:nvPr/>
        </p:nvSpPr>
        <p:spPr>
          <a:xfrm>
            <a:off x="0" y="2006302"/>
            <a:ext cx="2537927" cy="46375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600" b="1" dirty="0"/>
              <a:t>Notes:</a:t>
            </a:r>
            <a:endParaRPr lang="en-US" sz="1600" dirty="0"/>
          </a:p>
          <a:p>
            <a:pPr marL="342900" indent="-342900">
              <a:buAutoNum type="arabicPeriod"/>
            </a:pPr>
            <a:r>
              <a:rPr lang="en-US" sz="1600" dirty="0"/>
              <a:t>Measurement setup all located on CMM breadboard</a:t>
            </a:r>
          </a:p>
          <a:p>
            <a:pPr marL="342900" indent="-342900">
              <a:buAutoNum type="arabicPeriod"/>
            </a:pPr>
            <a:r>
              <a:rPr lang="en-US" sz="1600" dirty="0"/>
              <a:t>REVO-2 touch probe measures location and pointing of laser beam coming out of collimator, VCM, and diffuser</a:t>
            </a:r>
          </a:p>
          <a:p>
            <a:pPr marL="342900" indent="-342900">
              <a:buAutoNum type="arabicPeriod"/>
            </a:pPr>
            <a:r>
              <a:rPr lang="en-US" sz="1600" dirty="0"/>
              <a:t>Common coordinate system is then created to transfer all parts into same frame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9A8E36-92D4-4862-ED78-5973A8685E22}"/>
              </a:ext>
            </a:extLst>
          </p:cNvPr>
          <p:cNvGrpSpPr>
            <a:grpSpLocks noChangeAspect="1"/>
          </p:cNvGrpSpPr>
          <p:nvPr/>
        </p:nvGrpSpPr>
        <p:grpSpPr>
          <a:xfrm>
            <a:off x="2959598" y="2006302"/>
            <a:ext cx="2802798" cy="4490440"/>
            <a:chOff x="8316456" y="1790381"/>
            <a:chExt cx="2921080" cy="467994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5FD010-3E97-7EBC-4E10-BFE47D58A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6456" y="1790381"/>
              <a:ext cx="2921080" cy="46799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207F14E-55BF-B9D3-901E-B80D10D34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34770" y="3163783"/>
              <a:ext cx="211278" cy="231891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77EDB0F-60EC-CEDE-014C-D4DB227A8600}"/>
              </a:ext>
            </a:extLst>
          </p:cNvPr>
          <p:cNvSpPr txBox="1"/>
          <p:nvPr/>
        </p:nvSpPr>
        <p:spPr>
          <a:xfrm>
            <a:off x="4009779" y="2394112"/>
            <a:ext cx="7024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CMM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7B7E2BC-43F6-BF0A-6C0D-67E810E834AB}"/>
              </a:ext>
            </a:extLst>
          </p:cNvPr>
          <p:cNvGrpSpPr/>
          <p:nvPr/>
        </p:nvGrpSpPr>
        <p:grpSpPr>
          <a:xfrm>
            <a:off x="6812577" y="1254049"/>
            <a:ext cx="4507517" cy="5203790"/>
            <a:chOff x="6995178" y="756893"/>
            <a:chExt cx="5181707" cy="608599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B20F1E99-8F3D-FAD1-76E1-C93F3DF89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14091" y="3861145"/>
              <a:ext cx="3362794" cy="29817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681FA6F-9B9D-D897-A133-D5C29064B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95178" y="756893"/>
              <a:ext cx="2745828" cy="4192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F11892E-9BBE-1ACC-B34F-BA27270E26AC}"/>
                </a:ext>
              </a:extLst>
            </p:cNvPr>
            <p:cNvSpPr txBox="1"/>
            <p:nvPr/>
          </p:nvSpPr>
          <p:spPr>
            <a:xfrm>
              <a:off x="8608815" y="978179"/>
              <a:ext cx="89018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REVO-2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7ABE93E-6158-3EB3-2DE7-83F8ABC2B614}"/>
                </a:ext>
              </a:extLst>
            </p:cNvPr>
            <p:cNvSpPr txBox="1"/>
            <p:nvPr/>
          </p:nvSpPr>
          <p:spPr>
            <a:xfrm>
              <a:off x="7539477" y="1347511"/>
              <a:ext cx="779381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Collimator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F88E09A-BAB0-4A69-D4B1-26C49AC0435C}"/>
                </a:ext>
              </a:extLst>
            </p:cNvPr>
            <p:cNvCxnSpPr>
              <a:cxnSpLocks/>
              <a:stCxn id="46" idx="2"/>
            </p:cNvCxnSpPr>
            <p:nvPr/>
          </p:nvCxnSpPr>
          <p:spPr>
            <a:xfrm>
              <a:off x="7929168" y="1609121"/>
              <a:ext cx="2" cy="2801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>
              <a:glow rad="381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1CB769-E99F-988F-6EA5-5389BAF8A92A}"/>
                </a:ext>
              </a:extLst>
            </p:cNvPr>
            <p:cNvSpPr txBox="1"/>
            <p:nvPr/>
          </p:nvSpPr>
          <p:spPr>
            <a:xfrm>
              <a:off x="8035050" y="3730340"/>
              <a:ext cx="1306769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VCM on GSE mount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CD9727F-17C4-ECBC-C302-AEAD3A108372}"/>
                </a:ext>
              </a:extLst>
            </p:cNvPr>
            <p:cNvCxnSpPr>
              <a:cxnSpLocks/>
              <a:stCxn id="48" idx="0"/>
            </p:cNvCxnSpPr>
            <p:nvPr/>
          </p:nvCxnSpPr>
          <p:spPr>
            <a:xfrm flipH="1" flipV="1">
              <a:off x="8624968" y="3332648"/>
              <a:ext cx="63467" cy="39769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>
              <a:glow rad="381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83DB0CAD-7928-685D-01F4-8162B5E2A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930129" y="794678"/>
              <a:ext cx="2041330" cy="29989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8050144-1E42-EBE4-4F86-16DADB1F9641}"/>
                </a:ext>
              </a:extLst>
            </p:cNvPr>
            <p:cNvSpPr txBox="1"/>
            <p:nvPr/>
          </p:nvSpPr>
          <p:spPr>
            <a:xfrm>
              <a:off x="7411814" y="2869503"/>
              <a:ext cx="638315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Diffuser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A0D27BE-81CD-8559-0F6A-C4ECC959DB7D}"/>
                </a:ext>
              </a:extLst>
            </p:cNvPr>
            <p:cNvCxnSpPr>
              <a:cxnSpLocks/>
              <a:stCxn id="51" idx="3"/>
            </p:cNvCxnSpPr>
            <p:nvPr/>
          </p:nvCxnSpPr>
          <p:spPr>
            <a:xfrm flipV="1">
              <a:off x="8050129" y="2869503"/>
              <a:ext cx="249718" cy="13080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>
              <a:glow rad="381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Arrow: Down 52">
              <a:extLst>
                <a:ext uri="{FF2B5EF4-FFF2-40B4-BE49-F238E27FC236}">
                  <a16:creationId xmlns:a16="http://schemas.microsoft.com/office/drawing/2014/main" id="{76D21E31-45DA-701D-FB47-3C485955D017}"/>
                </a:ext>
              </a:extLst>
            </p:cNvPr>
            <p:cNvSpPr/>
            <p:nvPr/>
          </p:nvSpPr>
          <p:spPr>
            <a:xfrm rot="18788884">
              <a:off x="8668455" y="4157423"/>
              <a:ext cx="1661077" cy="135883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5438474-BE99-4125-BC5A-DCF1CFD66D43}"/>
                </a:ext>
              </a:extLst>
            </p:cNvPr>
            <p:cNvSpPr txBox="1"/>
            <p:nvPr/>
          </p:nvSpPr>
          <p:spPr>
            <a:xfrm>
              <a:off x="10143715" y="5907437"/>
              <a:ext cx="1827744" cy="6001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Laser beam</a:t>
              </a:r>
            </a:p>
            <a:p>
              <a:pPr algn="ctr"/>
              <a:r>
                <a:rPr lang="en-US" sz="1100" dirty="0"/>
                <a:t>Reflected off VCM</a:t>
              </a:r>
            </a:p>
            <a:p>
              <a:pPr algn="ctr"/>
              <a:r>
                <a:rPr lang="en-US" sz="1100" dirty="0"/>
                <a:t>Resonant axis active on VCM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2BC7CB5E-B611-8FAB-89C0-3EB0A064CE88}"/>
                </a:ext>
              </a:extLst>
            </p:cNvPr>
            <p:cNvCxnSpPr>
              <a:cxnSpLocks/>
              <a:stCxn id="54" idx="0"/>
            </p:cNvCxnSpPr>
            <p:nvPr/>
          </p:nvCxnSpPr>
          <p:spPr>
            <a:xfrm flipH="1" flipV="1">
              <a:off x="10562683" y="5289917"/>
              <a:ext cx="494904" cy="6175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>
              <a:glow rad="381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7CF73974-8296-820C-FFE3-3368A84D923C}"/>
                </a:ext>
              </a:extLst>
            </p:cNvPr>
            <p:cNvCxnSpPr>
              <a:cxnSpLocks/>
            </p:cNvCxnSpPr>
            <p:nvPr/>
          </p:nvCxnSpPr>
          <p:spPr>
            <a:xfrm>
              <a:off x="7962900" y="1985963"/>
              <a:ext cx="514657" cy="1014345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A5585C4-5884-91C8-6367-106678EED952}"/>
                </a:ext>
              </a:extLst>
            </p:cNvPr>
            <p:cNvSpPr txBox="1"/>
            <p:nvPr/>
          </p:nvSpPr>
          <p:spPr>
            <a:xfrm rot="3804367">
              <a:off x="7915396" y="2071670"/>
              <a:ext cx="6976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laser</a:t>
              </a:r>
              <a:endParaRPr lang="en-US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3BF042B-CBC7-6892-80CB-35D1BB374B0D}"/>
                </a:ext>
              </a:extLst>
            </p:cNvPr>
            <p:cNvSpPr txBox="1"/>
            <p:nvPr/>
          </p:nvSpPr>
          <p:spPr>
            <a:xfrm>
              <a:off x="10215576" y="1106131"/>
              <a:ext cx="460382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VCM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C537EFE0-D59F-F541-16F6-747C6B06793B}"/>
                </a:ext>
              </a:extLst>
            </p:cNvPr>
            <p:cNvCxnSpPr>
              <a:cxnSpLocks/>
              <a:stCxn id="58" idx="2"/>
            </p:cNvCxnSpPr>
            <p:nvPr/>
          </p:nvCxnSpPr>
          <p:spPr>
            <a:xfrm>
              <a:off x="10445767" y="1367741"/>
              <a:ext cx="116916" cy="4232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>
              <a:glow rad="381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A97FF54-679A-A78D-01C3-EC98750EA2F8}"/>
                </a:ext>
              </a:extLst>
            </p:cNvPr>
            <p:cNvSpPr txBox="1"/>
            <p:nvPr/>
          </p:nvSpPr>
          <p:spPr>
            <a:xfrm>
              <a:off x="10952454" y="4047275"/>
              <a:ext cx="907621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Touch probe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DB980AC-1376-AF54-D30F-4FCCFC152D40}"/>
                </a:ext>
              </a:extLst>
            </p:cNvPr>
            <p:cNvCxnSpPr>
              <a:cxnSpLocks/>
              <a:stCxn id="60" idx="1"/>
            </p:cNvCxnSpPr>
            <p:nvPr/>
          </p:nvCxnSpPr>
          <p:spPr>
            <a:xfrm flipH="1">
              <a:off x="10675958" y="4178080"/>
              <a:ext cx="276496" cy="3974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  <a:effectLst>
              <a:glow rad="381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1053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19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Characterization and Calibration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E427E-7CDD-385A-EB7B-F30445E6E990}"/>
              </a:ext>
            </a:extLst>
          </p:cNvPr>
          <p:cNvSpPr txBox="1"/>
          <p:nvPr/>
        </p:nvSpPr>
        <p:spPr>
          <a:xfrm>
            <a:off x="149289" y="1913332"/>
            <a:ext cx="4395229" cy="303133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600" b="1" dirty="0"/>
              <a:t>Notes:</a:t>
            </a:r>
            <a:endParaRPr lang="en-US" sz="1600" dirty="0"/>
          </a:p>
          <a:p>
            <a:pPr marL="342900" indent="-342900">
              <a:buAutoNum type="arabicPeriod"/>
            </a:pPr>
            <a:r>
              <a:rPr lang="en-US" sz="1600" dirty="0"/>
              <a:t>VCM slow axis (VCM left or right) is commanded to user-chosen set point, the resonant axis is then turned on at user-chosen amplitude</a:t>
            </a:r>
          </a:p>
          <a:p>
            <a:pPr marL="342900" indent="-342900">
              <a:buAutoNum type="arabicPeriod"/>
            </a:pPr>
            <a:r>
              <a:rPr lang="en-US" sz="1600" dirty="0"/>
              <a:t>REVO-2 vision probe measures the top and bottom sides of the laser line on the diffuser, per the constructed path defined in the prior slide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24713DD-C8EB-CAAD-F2D2-77320686636F}"/>
              </a:ext>
            </a:extLst>
          </p:cNvPr>
          <p:cNvGrpSpPr/>
          <p:nvPr/>
        </p:nvGrpSpPr>
        <p:grpSpPr>
          <a:xfrm>
            <a:off x="5374354" y="1913332"/>
            <a:ext cx="5935962" cy="4464610"/>
            <a:chOff x="4558842" y="869720"/>
            <a:chExt cx="7625011" cy="576488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5FE67E5-3CD2-2D9F-8FDA-34FAEBAA1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8842" y="869720"/>
              <a:ext cx="3751889" cy="576488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FE233E-8513-9B92-E8E0-7E42364D5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7887" y="1806738"/>
              <a:ext cx="2685210" cy="3062817"/>
            </a:xfrm>
            <a:prstGeom prst="rect">
              <a:avLst/>
            </a:prstGeom>
            <a:ln w="76200">
              <a:solidFill>
                <a:schemeClr val="accent1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5C5F00-A2E0-642A-E813-FE7F0B2C9233}"/>
                </a:ext>
              </a:extLst>
            </p:cNvPr>
            <p:cNvSpPr/>
            <p:nvPr/>
          </p:nvSpPr>
          <p:spPr>
            <a:xfrm>
              <a:off x="6030502" y="891729"/>
              <a:ext cx="1911928" cy="1760787"/>
            </a:xfrm>
            <a:prstGeom prst="rect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3AA65D2-0857-0FBB-FF74-D3784E62B1A8}"/>
                </a:ext>
              </a:extLst>
            </p:cNvPr>
            <p:cNvCxnSpPr>
              <a:cxnSpLocks/>
            </p:cNvCxnSpPr>
            <p:nvPr/>
          </p:nvCxnSpPr>
          <p:spPr>
            <a:xfrm>
              <a:off x="7942430" y="891729"/>
              <a:ext cx="4088353" cy="872959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24CAE6-6132-01EE-AE29-E4A2417198C5}"/>
                </a:ext>
              </a:extLst>
            </p:cNvPr>
            <p:cNvCxnSpPr>
              <a:cxnSpLocks/>
            </p:cNvCxnSpPr>
            <p:nvPr/>
          </p:nvCxnSpPr>
          <p:spPr>
            <a:xfrm>
              <a:off x="7942430" y="2652516"/>
              <a:ext cx="1345457" cy="2217039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FDAC47-23EA-CF4A-6D4D-78419197CDA4}"/>
                </a:ext>
              </a:extLst>
            </p:cNvPr>
            <p:cNvCxnSpPr>
              <a:cxnSpLocks/>
            </p:cNvCxnSpPr>
            <p:nvPr/>
          </p:nvCxnSpPr>
          <p:spPr>
            <a:xfrm>
              <a:off x="5128260" y="4093022"/>
              <a:ext cx="2081138" cy="125735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E77543E-1397-F116-6B2F-6EFEF05A28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24967" y="2835532"/>
              <a:ext cx="84431" cy="251484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7083C6-C6E3-9531-B1CD-7A8EA8DBA411}"/>
                </a:ext>
              </a:extLst>
            </p:cNvPr>
            <p:cNvSpPr txBox="1"/>
            <p:nvPr/>
          </p:nvSpPr>
          <p:spPr>
            <a:xfrm rot="1932084">
              <a:off x="5318793" y="4062413"/>
              <a:ext cx="6976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laser</a:t>
              </a:r>
              <a:endParaRPr lang="en-US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A0822FF-CF46-BDE7-4722-4A699CBA5DC0}"/>
                </a:ext>
              </a:extLst>
            </p:cNvPr>
            <p:cNvSpPr txBox="1"/>
            <p:nvPr/>
          </p:nvSpPr>
          <p:spPr>
            <a:xfrm>
              <a:off x="7482048" y="5485171"/>
              <a:ext cx="460382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VCM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71AE913-03D6-5150-CCB3-186C8B602738}"/>
                </a:ext>
              </a:extLst>
            </p:cNvPr>
            <p:cNvSpPr txBox="1"/>
            <p:nvPr/>
          </p:nvSpPr>
          <p:spPr>
            <a:xfrm>
              <a:off x="4652363" y="3700354"/>
              <a:ext cx="779381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Collimator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B25934-DCA8-2423-E048-DC6F0D8A5126}"/>
                </a:ext>
              </a:extLst>
            </p:cNvPr>
            <p:cNvSpPr txBox="1"/>
            <p:nvPr/>
          </p:nvSpPr>
          <p:spPr>
            <a:xfrm>
              <a:off x="10396775" y="1839271"/>
              <a:ext cx="1787078" cy="4768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Vision</a:t>
              </a:r>
              <a:r>
                <a:rPr lang="en-US" dirty="0"/>
                <a:t> probe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7F7D54-A817-107A-DCA7-62A9C28513FA}"/>
                </a:ext>
              </a:extLst>
            </p:cNvPr>
            <p:cNvSpPr txBox="1"/>
            <p:nvPr/>
          </p:nvSpPr>
          <p:spPr>
            <a:xfrm>
              <a:off x="11235733" y="3146663"/>
              <a:ext cx="948119" cy="337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Diffuser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D4793C-689E-E27F-79F9-F14F5D57601D}"/>
                </a:ext>
              </a:extLst>
            </p:cNvPr>
            <p:cNvSpPr txBox="1"/>
            <p:nvPr/>
          </p:nvSpPr>
          <p:spPr>
            <a:xfrm>
              <a:off x="9287887" y="5097692"/>
              <a:ext cx="2591504" cy="7749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Laser beam</a:t>
              </a:r>
            </a:p>
            <a:p>
              <a:pPr algn="ctr"/>
              <a:r>
                <a:rPr lang="en-US" sz="1100" dirty="0"/>
                <a:t>Reflected off VCM</a:t>
              </a:r>
            </a:p>
            <a:p>
              <a:pPr algn="ctr"/>
              <a:r>
                <a:rPr lang="en-US" sz="1100" dirty="0"/>
                <a:t>Resonant axis active on VCM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2243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20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Characterization and Calibration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BA8033-5C0D-5B65-43D3-40D79672D002}"/>
              </a:ext>
            </a:extLst>
          </p:cNvPr>
          <p:cNvSpPr txBox="1"/>
          <p:nvPr/>
        </p:nvSpPr>
        <p:spPr>
          <a:xfrm>
            <a:off x="386760" y="2080942"/>
            <a:ext cx="4293322" cy="447381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600" b="1" dirty="0"/>
              <a:t>Notes:</a:t>
            </a:r>
            <a:endParaRPr lang="en-US" sz="1600" dirty="0"/>
          </a:p>
          <a:p>
            <a:pPr marL="342900" indent="-342900">
              <a:buAutoNum type="arabicPeriod"/>
            </a:pPr>
            <a:r>
              <a:rPr lang="en-US" sz="1600" dirty="0"/>
              <a:t>REVO-2 vision probe software outputs point clouds of data fitted to perimeter of laser line ends as seen to far right in this slide</a:t>
            </a:r>
          </a:p>
          <a:p>
            <a:pPr marL="342900" indent="-342900">
              <a:buAutoNum type="arabicPeriod"/>
            </a:pPr>
            <a:r>
              <a:rPr lang="en-US" sz="1600" dirty="0"/>
              <a:t>A circle, with a reported RMS uncertainty, is then fitted to the points at end of line to generate a circle center which represents the end of the line in cartesian space, XYZ</a:t>
            </a:r>
          </a:p>
          <a:p>
            <a:pPr marL="342900" indent="-342900">
              <a:buAutoNum type="arabicPeriod"/>
            </a:pPr>
            <a:r>
              <a:rPr lang="en-US" sz="1600" dirty="0"/>
              <a:t>At same time metrology data is collected with REVO-2 vision probe, photodiode readouts from the VCM are also recorded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2F5B94-8C2F-9E9E-525A-268B39FA98BC}"/>
              </a:ext>
            </a:extLst>
          </p:cNvPr>
          <p:cNvGrpSpPr/>
          <p:nvPr/>
        </p:nvGrpSpPr>
        <p:grpSpPr>
          <a:xfrm>
            <a:off x="5701622" y="1636851"/>
            <a:ext cx="6088042" cy="4815926"/>
            <a:chOff x="4486302" y="793391"/>
            <a:chExt cx="7697740" cy="581401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A30150F-C868-8F38-E5AF-2BD51C669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13114" y="793391"/>
              <a:ext cx="1677969" cy="581401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1E2539C-6363-2102-0CEC-B3934AB7D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25" b="99012" l="9023" r="89474">
                          <a14:foregroundMark x1="42105" y1="3183" x2="39098" y2="5049"/>
                          <a14:foregroundMark x1="18045" y1="97695" x2="27820" y2="68606"/>
                          <a14:foregroundMark x1="27068" y1="65532" x2="36090" y2="45335"/>
                          <a14:foregroundMark x1="36842" y1="42261" x2="42105" y2="18880"/>
                          <a14:foregroundMark x1="45865" y1="17124" x2="42105" y2="9111"/>
                          <a14:foregroundMark x1="77148" y1="4389" x2="78947" y2="4501"/>
                          <a14:foregroundMark x1="78947" y1="6696" x2="72180" y2="24369"/>
                          <a14:foregroundMark x1="66917" y1="26345" x2="71429" y2="30626"/>
                          <a14:foregroundMark x1="69925" y1="33699" x2="69173" y2="40615"/>
                          <a14:foregroundMark x1="69173" y1="46103" x2="69173" y2="46432"/>
                          <a14:foregroundMark x1="66917" y1="47859" x2="71429" y2="53458"/>
                          <a14:foregroundMark x1="69925" y1="55543" x2="69173" y2="62349"/>
                          <a14:foregroundMark x1="69173" y1="63776" x2="69173" y2="70033"/>
                          <a14:foregroundMark x1="69925" y1="72667" x2="69925" y2="84193"/>
                          <a14:foregroundMark x1="71429" y1="84852" x2="64662" y2="99012"/>
                          <a14:backgroundMark x1="63158" y1="3293" x2="65414" y2="5598"/>
                          <a14:backgroundMark x1="57895" y1="2854" x2="54887" y2="42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443708">
              <a:off x="9409988" y="1035197"/>
              <a:ext cx="1356936" cy="527322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A65A2B-BC87-0B18-170B-F15030D77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525" b="99012" l="9023" r="89474">
                          <a14:foregroundMark x1="42105" y1="3183" x2="39098" y2="5049"/>
                          <a14:foregroundMark x1="18045" y1="97695" x2="27820" y2="68606"/>
                          <a14:foregroundMark x1="27068" y1="65532" x2="36090" y2="45335"/>
                          <a14:foregroundMark x1="36842" y1="42261" x2="42105" y2="18880"/>
                          <a14:foregroundMark x1="45865" y1="17124" x2="42105" y2="9111"/>
                          <a14:foregroundMark x1="77148" y1="4389" x2="78947" y2="4501"/>
                          <a14:foregroundMark x1="78947" y1="6696" x2="72180" y2="24369"/>
                          <a14:foregroundMark x1="66917" y1="26345" x2="71429" y2="30626"/>
                          <a14:foregroundMark x1="69925" y1="33699" x2="69173" y2="40615"/>
                          <a14:foregroundMark x1="69173" y1="46103" x2="69173" y2="46432"/>
                          <a14:foregroundMark x1="66917" y1="47859" x2="71429" y2="53458"/>
                          <a14:foregroundMark x1="69925" y1="55543" x2="69173" y2="62349"/>
                          <a14:foregroundMark x1="69173" y1="63776" x2="69173" y2="70033"/>
                          <a14:foregroundMark x1="69925" y1="72667" x2="69925" y2="84193"/>
                          <a14:foregroundMark x1="71429" y1="84852" x2="64662" y2="99012"/>
                          <a14:backgroundMark x1="63158" y1="3293" x2="65414" y2="5598"/>
                          <a14:backgroundMark x1="57895" y1="2854" x2="54887" y2="428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443708">
              <a:off x="10827106" y="1035197"/>
              <a:ext cx="1356936" cy="5273226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094E06D-964B-8F3A-5EC9-C2FB082C7D9C}"/>
                </a:ext>
              </a:extLst>
            </p:cNvPr>
            <p:cNvSpPr/>
            <p:nvPr/>
          </p:nvSpPr>
          <p:spPr>
            <a:xfrm>
              <a:off x="11248793" y="1071946"/>
              <a:ext cx="589448" cy="4987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BD937B-7F1D-0020-0AFF-2D367EE5A958}"/>
                </a:ext>
              </a:extLst>
            </p:cNvPr>
            <p:cNvSpPr txBox="1"/>
            <p:nvPr/>
          </p:nvSpPr>
          <p:spPr>
            <a:xfrm>
              <a:off x="11260427" y="793391"/>
              <a:ext cx="5661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RMS</a:t>
              </a:r>
              <a:endParaRPr lang="en-US" sz="1050" dirty="0"/>
            </a:p>
          </p:txBody>
        </p:sp>
        <p:sp>
          <p:nvSpPr>
            <p:cNvPr id="14" name="Star: 4 Points 13">
              <a:extLst>
                <a:ext uri="{FF2B5EF4-FFF2-40B4-BE49-F238E27FC236}">
                  <a16:creationId xmlns:a16="http://schemas.microsoft.com/office/drawing/2014/main" id="{7B5FAE2E-BADA-5027-29B7-B65E8ADEE35C}"/>
                </a:ext>
              </a:extLst>
            </p:cNvPr>
            <p:cNvSpPr/>
            <p:nvPr/>
          </p:nvSpPr>
          <p:spPr>
            <a:xfrm>
              <a:off x="11505574" y="1321328"/>
              <a:ext cx="51797" cy="45719"/>
            </a:xfrm>
            <a:prstGeom prst="star4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06033CC-EF74-5473-8ED4-A49C75A7B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86302" y="2418248"/>
              <a:ext cx="2238170" cy="255291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0193E648-8061-A145-8B00-876E4B200945}"/>
                </a:ext>
              </a:extLst>
            </p:cNvPr>
            <p:cNvSpPr/>
            <p:nvPr/>
          </p:nvSpPr>
          <p:spPr>
            <a:xfrm>
              <a:off x="6786202" y="3447549"/>
              <a:ext cx="583110" cy="66501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5EFCABAF-F5A3-DEE9-F481-B23997D57737}"/>
                </a:ext>
              </a:extLst>
            </p:cNvPr>
            <p:cNvSpPr/>
            <p:nvPr/>
          </p:nvSpPr>
          <p:spPr>
            <a:xfrm>
              <a:off x="9167927" y="3447549"/>
              <a:ext cx="583110" cy="66501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BD100369-3CDE-C9DC-4C29-BA61113057D4}"/>
                </a:ext>
              </a:extLst>
            </p:cNvPr>
            <p:cNvSpPr/>
            <p:nvPr/>
          </p:nvSpPr>
          <p:spPr>
            <a:xfrm>
              <a:off x="10593402" y="3447549"/>
              <a:ext cx="583110" cy="66501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9976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21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Requirement Validation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2E705B-9C38-003C-69B2-F2365DFC3830}"/>
              </a:ext>
            </a:extLst>
          </p:cNvPr>
          <p:cNvSpPr txBox="1">
            <a:spLocks/>
          </p:cNvSpPr>
          <p:nvPr/>
        </p:nvSpPr>
        <p:spPr>
          <a:xfrm>
            <a:off x="-199346" y="1855713"/>
            <a:ext cx="6795678" cy="945004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Flat-field tests to Verify Imaging mode performance</a:t>
            </a:r>
            <a:b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dynamic and slew-and-stare pointing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07EB8F6-D876-0EFF-861A-D4DDC72FBBA5}"/>
              </a:ext>
            </a:extLst>
          </p:cNvPr>
          <p:cNvSpPr txBox="1">
            <a:spLocks/>
          </p:cNvSpPr>
          <p:nvPr/>
        </p:nvSpPr>
        <p:spPr>
          <a:xfrm>
            <a:off x="562896" y="2707396"/>
            <a:ext cx="5449958" cy="370466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Design requirements: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This checkerboard will allow the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SQRLi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system to check it’s imaging mode, and time of flight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SQRLi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Checkerboard will use a 4’ x 8’ Sheet of aluminum faced  honeycomb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This will be slightly larger than the FOV from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SQRLi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FEB @ 1m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With a 40 x 80 degree FOV @ 1m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1m*tan(40) = 0.839m = 33 inches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FEB FOV is therefore: 33” x 66”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Repeating pattern of 2” squares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Paint reflectance: 12%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Rmax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(lighter color), 6%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Rmin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(darker color)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47C912-8058-6EA1-EBAE-1993A03C489E}"/>
              </a:ext>
            </a:extLst>
          </p:cNvPr>
          <p:cNvSpPr txBox="1"/>
          <p:nvPr/>
        </p:nvSpPr>
        <p:spPr>
          <a:xfrm>
            <a:off x="6422824" y="1748399"/>
            <a:ext cx="54499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Flat-field (FF) is a complete test of the Imaging Mode. Verifies the Receiver and Transmitter FOV; Verifies the accuracy and precision of ToF and range measurements with dynamic pointing and slew-and-stare pointing; and verifies imaging mode performance over the operational temperature range in TVAC for SQRLi. </a:t>
            </a:r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Requirements Satisfied: Lidar-108, 109, 110, 13, 116, 120, 122, 123, 124, 125, 127, 128, 129, 130, 131, 137, 138, 139, 140, 141, 142, 143, 147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Critical GSE: Flat-field targets &amp; mounts: short range (dark), checkerboard; GSE imaging Lidar with  1mm (or sub-mm) accuracy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Critical alignments or setup: Flight lidar and GSE lidar must mount repeatably to mm (or sub-mm). Alignment of HW mounted or transmitted through: flat field target, e.g. collimators, power meter, energy meter, fast detector/oscilloscope, spectrometer</a:t>
            </a:r>
          </a:p>
        </p:txBody>
      </p:sp>
    </p:spTree>
    <p:extLst>
      <p:ext uri="{BB962C8B-B14F-4D97-AF65-F5344CB8AC3E}">
        <p14:creationId xmlns:p14="http://schemas.microsoft.com/office/powerpoint/2010/main" val="3644724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22</a:t>
            </a:fld>
            <a:endParaRPr lang="uk-U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26103-F192-462E-7E96-5D00A1744573}"/>
              </a:ext>
            </a:extLst>
          </p:cNvPr>
          <p:cNvSpPr txBox="1">
            <a:spLocks/>
          </p:cNvSpPr>
          <p:nvPr/>
        </p:nvSpPr>
        <p:spPr>
          <a:xfrm>
            <a:off x="386760" y="1267401"/>
            <a:ext cx="11895992" cy="7389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Technical Accomplishments as of August 31,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Requirement Validation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B16C9B-0B62-E42C-454D-45E21F58D05D}"/>
              </a:ext>
            </a:extLst>
          </p:cNvPr>
          <p:cNvSpPr txBox="1"/>
          <p:nvPr/>
        </p:nvSpPr>
        <p:spPr>
          <a:xfrm>
            <a:off x="628838" y="1922013"/>
            <a:ext cx="9795638" cy="14932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Checkerboard concept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>
                <a:latin typeface="+mj-lt"/>
                <a:ea typeface="+mj-ea"/>
                <a:cs typeface="+mj-cs"/>
              </a:rPr>
              <a:t>4’ x 8’ panel with 2” checkers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>
                <a:latin typeface="+mj-lt"/>
                <a:ea typeface="+mj-ea"/>
                <a:cs typeface="+mj-cs"/>
              </a:rPr>
              <a:t>black on grey paint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>
                <a:latin typeface="+mj-lt"/>
                <a:ea typeface="+mj-ea"/>
                <a:cs typeface="+mj-cs"/>
              </a:rPr>
              <a:t>Mounted on a cart for easy transportation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>
                <a:latin typeface="+mj-lt"/>
                <a:ea typeface="+mj-ea"/>
                <a:cs typeface="+mj-cs"/>
              </a:rPr>
              <a:t>With a locking mechanism to keep it from moving (locking floor jack, wheels, or hardpoints)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29B925-A2E0-B204-7BF1-94B174AA0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421" y="3366829"/>
            <a:ext cx="3605050" cy="3262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5CC9C9-5F60-936E-F963-A8D95F8BD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504" y="3626030"/>
            <a:ext cx="4790735" cy="243129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1D3B6F8-2834-4B6D-6BB2-FF1C55FA025B}"/>
              </a:ext>
            </a:extLst>
          </p:cNvPr>
          <p:cNvCxnSpPr>
            <a:cxnSpLocks/>
          </p:cNvCxnSpPr>
          <p:nvPr/>
        </p:nvCxnSpPr>
        <p:spPr>
          <a:xfrm flipH="1">
            <a:off x="9696129" y="3231970"/>
            <a:ext cx="767516" cy="961591"/>
          </a:xfrm>
          <a:prstGeom prst="straightConnector1">
            <a:avLst/>
          </a:prstGeom>
          <a:ln w="222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21F5B37-96DF-16E3-6915-D2930909300A}"/>
              </a:ext>
            </a:extLst>
          </p:cNvPr>
          <p:cNvSpPr txBox="1"/>
          <p:nvPr/>
        </p:nvSpPr>
        <p:spPr>
          <a:xfrm>
            <a:off x="10463645" y="3012810"/>
            <a:ext cx="1471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Depicted FOV</a:t>
            </a:r>
          </a:p>
        </p:txBody>
      </p:sp>
    </p:spTree>
    <p:extLst>
      <p:ext uri="{BB962C8B-B14F-4D97-AF65-F5344CB8AC3E}">
        <p14:creationId xmlns:p14="http://schemas.microsoft.com/office/powerpoint/2010/main" val="1972891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7007" y="30283"/>
            <a:ext cx="773798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Project Assessment Summary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309711"/>
              </p:ext>
            </p:extLst>
          </p:nvPr>
        </p:nvGraphicFramePr>
        <p:xfrm>
          <a:off x="502846" y="1528080"/>
          <a:ext cx="11140514" cy="3239074"/>
        </p:xfrm>
        <a:graphic>
          <a:graphicData uri="http://schemas.openxmlformats.org/drawingml/2006/table">
            <a:tbl>
              <a:tblPr/>
              <a:tblGrid>
                <a:gridCol w="1504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88511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13083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260731836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1853114543"/>
                    </a:ext>
                  </a:extLst>
                </a:gridCol>
                <a:gridCol w="7802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596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Name 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 </a:t>
                      </a:r>
                      <a:endParaRPr lang="en-US" sz="1400" b="1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200" b="0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6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3537"/>
                  </a:ext>
                </a:extLst>
              </a:tr>
              <a:tr h="833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 Year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4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Redesign and qual of laser scanning mirror a major challenge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–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 Total schedule delay ~4-5 months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– Project plan being formulated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Staff reduction beginning September 1 to reduce burn rate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– 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Budget shortfall realized 3 ½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yrs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3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yr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budget necessitating reduction in scope to maximize deliverables.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 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lead time for parts have impacted I&amp;T schedule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– Re-scope of the ETU to FEB qual only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43784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6853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9716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Plans Forward and </a:t>
            </a:r>
            <a:br>
              <a:rPr lang="en-US" sz="4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Transition / Infusion Plan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24</a:t>
            </a:fld>
            <a:endParaRPr lang="uk-UA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4DB6022C-EDB5-078E-9AC7-D3B20FA25B4A}"/>
              </a:ext>
            </a:extLst>
          </p:cNvPr>
          <p:cNvSpPr txBox="1">
            <a:spLocks/>
          </p:cNvSpPr>
          <p:nvPr/>
        </p:nvSpPr>
        <p:spPr>
          <a:xfrm>
            <a:off x="209550" y="1264596"/>
            <a:ext cx="5810250" cy="49123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r>
              <a:rPr lang="en-US" sz="1600" dirty="0"/>
              <a:t>Near Term</a:t>
            </a:r>
          </a:p>
          <a:p>
            <a:pPr lvl="1">
              <a:spcAft>
                <a:spcPts val="200"/>
              </a:spcAft>
            </a:pPr>
            <a:r>
              <a:rPr lang="en-US" sz="1600" dirty="0"/>
              <a:t>LTV – interacted with project members and technical interest is there but LTV procurement approach presents challenges.  </a:t>
            </a:r>
            <a:endParaRPr lang="en-US" sz="1600" dirty="0">
              <a:cs typeface="Calibri"/>
            </a:endParaRPr>
          </a:p>
          <a:p>
            <a:pPr lvl="2">
              <a:spcAft>
                <a:spcPts val="200"/>
              </a:spcAft>
            </a:pPr>
            <a:r>
              <a:rPr lang="en-US" sz="1600" b="1" dirty="0">
                <a:solidFill>
                  <a:srgbClr val="FF0000"/>
                </a:solidFill>
              </a:rPr>
              <a:t>If its possible to include </a:t>
            </a:r>
            <a:r>
              <a:rPr lang="en-US" sz="1600" b="1" dirty="0" err="1">
                <a:solidFill>
                  <a:srgbClr val="FF0000"/>
                </a:solidFill>
              </a:rPr>
              <a:t>SQRLi</a:t>
            </a:r>
            <a:r>
              <a:rPr lang="en-US" sz="1600" b="1" dirty="0">
                <a:solidFill>
                  <a:srgbClr val="FF0000"/>
                </a:solidFill>
              </a:rPr>
              <a:t> information in LTV RFP that could encourage vendor adoption</a:t>
            </a:r>
            <a:endParaRPr lang="en-US" sz="1600" b="1" dirty="0">
              <a:solidFill>
                <a:srgbClr val="FF0000"/>
              </a:solidFill>
              <a:cs typeface="Calibri"/>
            </a:endParaRPr>
          </a:p>
          <a:p>
            <a:pPr lvl="2">
              <a:spcAft>
                <a:spcPts val="200"/>
              </a:spcAft>
            </a:pPr>
            <a:r>
              <a:rPr lang="en-US" sz="1600" dirty="0" err="1"/>
              <a:t>Eyesafe</a:t>
            </a:r>
            <a:r>
              <a:rPr lang="en-US" sz="1600" dirty="0"/>
              <a:t> version EHP PPBE slide next (not selected)</a:t>
            </a:r>
            <a:endParaRPr lang="en-US" sz="1600" dirty="0">
              <a:cs typeface="Calibri"/>
            </a:endParaRPr>
          </a:p>
          <a:p>
            <a:pPr lvl="1">
              <a:spcAft>
                <a:spcPts val="200"/>
              </a:spcAft>
            </a:pPr>
            <a:r>
              <a:rPr lang="en-US" sz="1600" dirty="0"/>
              <a:t>Viper team </a:t>
            </a:r>
            <a:r>
              <a:rPr lang="en-US" sz="1400" dirty="0"/>
              <a:t>collaborations</a:t>
            </a:r>
            <a:r>
              <a:rPr lang="en-US" sz="1600" dirty="0"/>
              <a:t> – field testing with Ames </a:t>
            </a:r>
            <a:endParaRPr lang="en-US" sz="1600" dirty="0">
              <a:cs typeface="Calibri"/>
            </a:endParaRPr>
          </a:p>
          <a:p>
            <a:pPr lvl="2">
              <a:spcAft>
                <a:spcPts val="200"/>
              </a:spcAft>
            </a:pPr>
            <a:r>
              <a:rPr lang="en-US" sz="1600" dirty="0"/>
              <a:t>Desire is to capture </a:t>
            </a:r>
            <a:r>
              <a:rPr lang="en-US" sz="1600" dirty="0" err="1"/>
              <a:t>SQRLi</a:t>
            </a:r>
            <a:r>
              <a:rPr lang="en-US" sz="1600" dirty="0"/>
              <a:t> data in lunar lab and mars yard then demonstrate hazard detection performance vs stereo cameras.</a:t>
            </a:r>
            <a:endParaRPr lang="en-US" sz="1600" dirty="0">
              <a:cs typeface="Calibri"/>
            </a:endParaRPr>
          </a:p>
          <a:p>
            <a:pPr lvl="3">
              <a:spcAft>
                <a:spcPts val="200"/>
              </a:spcAft>
            </a:pPr>
            <a:r>
              <a:rPr lang="en-US" sz="1600" dirty="0"/>
              <a:t>if funding allows</a:t>
            </a:r>
            <a:endParaRPr lang="en-US" sz="1600" dirty="0">
              <a:cs typeface="Calibri"/>
            </a:endParaRPr>
          </a:p>
          <a:p>
            <a:pPr lvl="1">
              <a:spcAft>
                <a:spcPts val="200"/>
              </a:spcAft>
            </a:pPr>
            <a:r>
              <a:rPr lang="en-US" sz="1600" dirty="0"/>
              <a:t>Artemis astronaut navigation</a:t>
            </a:r>
            <a:endParaRPr lang="en-US" sz="1600" dirty="0">
              <a:cs typeface="Calibri"/>
            </a:endParaRPr>
          </a:p>
          <a:p>
            <a:pPr lvl="2">
              <a:spcAft>
                <a:spcPts val="200"/>
              </a:spcAft>
            </a:pPr>
            <a:r>
              <a:rPr lang="en-US" sz="1600" dirty="0"/>
              <a:t>Knack field testing for SLAM demo on flight hardware (if funding allows)</a:t>
            </a:r>
            <a:endParaRPr lang="en-US" sz="1600" dirty="0">
              <a:cs typeface="Calibri"/>
            </a:endParaRPr>
          </a:p>
          <a:p>
            <a:pPr lvl="1">
              <a:spcAft>
                <a:spcPts val="200"/>
              </a:spcAft>
            </a:pPr>
            <a:r>
              <a:rPr lang="en-US" sz="1600" dirty="0">
                <a:cs typeface="Calibri"/>
              </a:rPr>
              <a:t>PI engaged with Partnerships office to contact LTV and CLPS vendors to discuss </a:t>
            </a:r>
            <a:r>
              <a:rPr lang="en-US" sz="1600" dirty="0" err="1">
                <a:cs typeface="Calibri"/>
              </a:rPr>
              <a:t>SQRLi</a:t>
            </a:r>
            <a:endParaRPr lang="en-US" sz="1600" dirty="0">
              <a:cs typeface="Calibri"/>
            </a:endParaRPr>
          </a:p>
          <a:p>
            <a:pPr lvl="1">
              <a:spcAft>
                <a:spcPts val="200"/>
              </a:spcAft>
            </a:pPr>
            <a:r>
              <a:rPr lang="en-US" sz="1600" dirty="0"/>
              <a:t>Any other CLPS opportunities?</a:t>
            </a:r>
            <a:endParaRPr lang="en-US" sz="1600" dirty="0">
              <a:cs typeface="Calibri"/>
            </a:endParaRPr>
          </a:p>
          <a:p>
            <a:pPr lvl="1">
              <a:spcAft>
                <a:spcPts val="200"/>
              </a:spcAft>
            </a:pPr>
            <a:r>
              <a:rPr lang="en-US" sz="1600" dirty="0"/>
              <a:t>Other </a:t>
            </a:r>
            <a:r>
              <a:rPr lang="en-US" sz="1600" dirty="0" err="1"/>
              <a:t>Prox</a:t>
            </a:r>
            <a:r>
              <a:rPr lang="en-US" sz="1600" dirty="0"/>
              <a:t> ops missions for tech demo?  ISS? </a:t>
            </a:r>
            <a:endParaRPr lang="en-US" sz="1600" dirty="0">
              <a:cs typeface="Calibri"/>
            </a:endParaRP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C3B142FF-4453-0B65-2CEF-BD5B3C5B4B91}"/>
              </a:ext>
            </a:extLst>
          </p:cNvPr>
          <p:cNvSpPr txBox="1">
            <a:spLocks/>
          </p:cNvSpPr>
          <p:nvPr/>
        </p:nvSpPr>
        <p:spPr>
          <a:xfrm>
            <a:off x="6172202" y="1246714"/>
            <a:ext cx="5475157" cy="49123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Longer Term Ideas</a:t>
            </a:r>
          </a:p>
          <a:p>
            <a:pPr lvl="1"/>
            <a:r>
              <a:rPr lang="en-US" sz="1600" dirty="0"/>
              <a:t>Lunar</a:t>
            </a:r>
          </a:p>
          <a:p>
            <a:pPr lvl="2"/>
            <a:r>
              <a:rPr lang="en-US" sz="1600" dirty="0"/>
              <a:t>Pressurized crewed rover</a:t>
            </a:r>
          </a:p>
          <a:p>
            <a:pPr lvl="2"/>
            <a:r>
              <a:rPr lang="en-US" sz="1600" dirty="0"/>
              <a:t>Viper Follow-ons</a:t>
            </a:r>
          </a:p>
          <a:p>
            <a:pPr lvl="1"/>
            <a:r>
              <a:rPr lang="en-US" sz="1600" dirty="0"/>
              <a:t>Mars</a:t>
            </a:r>
          </a:p>
          <a:p>
            <a:pPr lvl="2"/>
            <a:r>
              <a:rPr lang="en-US" sz="1600" dirty="0"/>
              <a:t>Sample return fetch rover</a:t>
            </a:r>
          </a:p>
          <a:p>
            <a:pPr lvl="2"/>
            <a:r>
              <a:rPr lang="en-US" sz="1600" dirty="0"/>
              <a:t>Next NASA rover?</a:t>
            </a:r>
          </a:p>
          <a:p>
            <a:pPr lvl="1"/>
            <a:r>
              <a:rPr lang="en-US" sz="1600" dirty="0" err="1"/>
              <a:t>SQRLi</a:t>
            </a:r>
            <a:r>
              <a:rPr lang="en-US" sz="1600" dirty="0"/>
              <a:t> research has resulted in next gen very small rover lidar concept that could double for astronaut wearable lidar for nav and safety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99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513" y="22836"/>
            <a:ext cx="825011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Summary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8004" y="1301427"/>
            <a:ext cx="11895992" cy="56303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Accomplishments for the Year as of August 31, 2023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25</a:t>
            </a:fld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8E51D-565E-3112-B4CE-2D6F4BB35149}"/>
              </a:ext>
            </a:extLst>
          </p:cNvPr>
          <p:cNvSpPr txBox="1">
            <a:spLocks/>
          </p:cNvSpPr>
          <p:nvPr/>
        </p:nvSpPr>
        <p:spPr>
          <a:xfrm>
            <a:off x="714472" y="1864466"/>
            <a:ext cx="10862177" cy="427754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Successfully re-scoped effort to maximize delivered technology.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FEB analysis and design effort is completed, and mechanical and electrical subassembly fabrication is on going with I&amp;T to begin in the near term.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Design documentation is under CM control and will be wrapping up.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GSE and EGSE is completed and awaiting the sub-assemblies to be completed.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Test facilities have been defined and are presently in the master schedule.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Validation and verification tests and matrices have been developed.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Test planning and procedures are in the works.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Project leads have developed communications with key stakeholders and outside entities to advertise HTRL capabilities and future uses.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Ongoing discussions with LTV and Spacesuit development teams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466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D216668A1B364E9D5ACDD7A987E510" ma:contentTypeVersion="2" ma:contentTypeDescription="Create a new document." ma:contentTypeScope="" ma:versionID="732c63572500edc88021e157e49a5093">
  <xsd:schema xmlns:xsd="http://www.w3.org/2001/XMLSchema" xmlns:xs="http://www.w3.org/2001/XMLSchema" xmlns:p="http://schemas.microsoft.com/office/2006/metadata/properties" xmlns:ns3="ebefe5a3-2f78-4235-8dbd-caf5fb7d1a92" targetNamespace="http://schemas.microsoft.com/office/2006/metadata/properties" ma:root="true" ma:fieldsID="9645731904ddb47e8724ccf5a245bf4a" ns3:_="">
    <xsd:import namespace="ebefe5a3-2f78-4235-8dbd-caf5fb7d1a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efe5a3-2f78-4235-8dbd-caf5fb7d1a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F6CF94-3835-4291-A7F5-6B61552363F6}">
  <ds:schemaRefs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dcmitype/"/>
    <ds:schemaRef ds:uri="ebefe5a3-2f78-4235-8dbd-caf5fb7d1a9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7AE54FD-935F-41B7-A2AD-D82757891F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991578-97E9-4ED2-97C2-B850B9E559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efe5a3-2f78-4235-8dbd-caf5fb7d1a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</TotalTime>
  <Words>2735</Words>
  <Application>Microsoft Office PowerPoint</Application>
  <PresentationFormat>Widescreen</PresentationFormat>
  <Paragraphs>467</Paragraphs>
  <Slides>25</Slides>
  <Notes>25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.AppleSystemUIFont</vt:lpstr>
      <vt:lpstr>arial</vt:lpstr>
      <vt:lpstr>arial</vt:lpstr>
      <vt:lpstr>Arial Bold</vt:lpstr>
      <vt:lpstr>Arial Narrow</vt:lpstr>
      <vt:lpstr>Calibri</vt:lpstr>
      <vt:lpstr>Helvetica Neue</vt:lpstr>
      <vt:lpstr>Segoe UI</vt:lpstr>
      <vt:lpstr>Wingdings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Team Members / Project Org Slide</vt:lpstr>
      <vt:lpstr>Collaborative Partnerships for Advancement of Aerospace Materials</vt:lpstr>
      <vt:lpstr>SQRLi Lifecycle Milestone/Maturity Schedule</vt:lpstr>
      <vt:lpstr>PowerPoint Presentation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Accomplishments</vt:lpstr>
      <vt:lpstr>Project Assessment Summary</vt:lpstr>
      <vt:lpstr>Plans Forward and  Transition / Infusion Plan 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GCD Annual Program Review - Project Presentation Template</dc:title>
  <dc:creator>Lee</dc:creator>
  <cp:lastModifiedBy>Stephen Stelmash</cp:lastModifiedBy>
  <cp:revision>14</cp:revision>
  <cp:lastPrinted>2017-06-09T12:17:02Z</cp:lastPrinted>
  <dcterms:created xsi:type="dcterms:W3CDTF">2011-06-13T11:07:26Z</dcterms:created>
  <dcterms:modified xsi:type="dcterms:W3CDTF">2023-09-08T16:59:58Z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0x01010046D216668A1B364E9D5ACDD7A987E510</vt:lpwstr>
  </property>
  <property fmtid="{D5CDD505-2E9C-101B-9397-08002B2CF9AE}" pid="3" name="Order">
    <vt:r8>939900</vt:r8>
  </property>
  <property fmtid="{D5CDD505-2E9C-101B-9397-08002B2CF9AE}" pid="4" name="ComplianceAssetId">
    <vt:lpwstr/>
  </property>
  <property fmtid="{D5CDD505-2E9C-101B-9397-08002B2CF9AE}" pid="5" name="PMDispositionComm">
    <vt:lpwstr/>
  </property>
  <property fmtid="{D5CDD505-2E9C-101B-9397-08002B2CF9AE}" pid="6" name="EvaluatorComments">
    <vt:lpwstr/>
  </property>
  <property fmtid="{D5CDD505-2E9C-101B-9397-08002B2CF9AE}" pid="7" name="Description0">
    <vt:lpwstr/>
  </property>
  <property fmtid="{D5CDD505-2E9C-101B-9397-08002B2CF9AE}" pid="8" name="ApprovedBy">
    <vt:lpwstr/>
  </property>
  <property fmtid="{D5CDD505-2E9C-101B-9397-08002B2CF9AE}" pid="9" name="Evaluators">
    <vt:lpwstr/>
  </property>
  <property fmtid="{D5CDD505-2E9C-101B-9397-08002B2CF9AE}" pid="10" name="DocumentLinkGen">
    <vt:lpwstr>, </vt:lpwstr>
  </property>
  <property fmtid="{D5CDD505-2E9C-101B-9397-08002B2CF9AE}" pid="11" name="DocumentLinkGenTest">
    <vt:lpwstr>, </vt:lpwstr>
  </property>
  <property fmtid="{D5CDD505-2E9C-101B-9397-08002B2CF9AE}" pid="12" name="MediaServiceImageTags">
    <vt:lpwstr/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