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3"/>
  </p:sldMasterIdLst>
  <p:notesMasterIdLst>
    <p:notesMasterId r:id="rId16"/>
  </p:notesMasterIdLst>
  <p:handoutMasterIdLst>
    <p:handoutMasterId r:id="rId17"/>
  </p:handoutMasterIdLst>
  <p:sldIdLst>
    <p:sldId id="966" r:id="rId4"/>
    <p:sldId id="257" r:id="rId5"/>
    <p:sldId id="258" r:id="rId6"/>
    <p:sldId id="261" r:id="rId7"/>
    <p:sldId id="269" r:id="rId8"/>
    <p:sldId id="270" r:id="rId9"/>
    <p:sldId id="260" r:id="rId10"/>
    <p:sldId id="272" r:id="rId11"/>
    <p:sldId id="273" r:id="rId12"/>
    <p:sldId id="274" r:id="rId13"/>
    <p:sldId id="264" r:id="rId14"/>
    <p:sldId id="265" r:id="rId15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C4DA2"/>
    <a:srgbClr val="ED1C24"/>
    <a:srgbClr val="FBCD09"/>
    <a:srgbClr val="EF9337"/>
    <a:srgbClr val="CC6600"/>
    <a:srgbClr val="FFF9CC"/>
    <a:srgbClr val="00CCFF"/>
    <a:srgbClr val="E7E7E7"/>
    <a:srgbClr val="F5FFA7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5F37EE-9BE6-4FC9-807E-1CB482403443}" v="1" dt="2023-09-05T16:27:41.110"/>
    <p1510:client id="{7B939EF5-2796-497E-A414-7F814B704EDC}" v="316" dt="2023-09-06T15:53:19.973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94" autoAdjust="0"/>
    <p:restoredTop sz="96327" autoAdjust="0"/>
  </p:normalViewPr>
  <p:slideViewPr>
    <p:cSldViewPr snapToGrid="0" snapToObjects="1">
      <p:cViewPr varScale="1">
        <p:scale>
          <a:sx n="145" d="100"/>
          <a:sy n="145" d="100"/>
        </p:scale>
        <p:origin x="438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ion, Robbie (LARC-E303)[RSES]" userId="c4881baa-1f58-4fbe-b215-663e8f6e6065" providerId="ADAL" clId="{655F37EE-9BE6-4FC9-807E-1CB482403443}"/>
    <pc:docChg chg="delSld modSld">
      <pc:chgData name="Manion, Robbie (LARC-E303)[RSES]" userId="c4881baa-1f58-4fbe-b215-663e8f6e6065" providerId="ADAL" clId="{655F37EE-9BE6-4FC9-807E-1CB482403443}" dt="2023-09-05T16:29:42.446" v="110" actId="20577"/>
      <pc:docMkLst>
        <pc:docMk/>
      </pc:docMkLst>
      <pc:sldChg chg="del">
        <pc:chgData name="Manion, Robbie (LARC-E303)[RSES]" userId="c4881baa-1f58-4fbe-b215-663e8f6e6065" providerId="ADAL" clId="{655F37EE-9BE6-4FC9-807E-1CB482403443}" dt="2023-09-05T16:28:40.909" v="1" actId="47"/>
        <pc:sldMkLst>
          <pc:docMk/>
          <pc:sldMk cId="0" sldId="753"/>
        </pc:sldMkLst>
      </pc:sldChg>
      <pc:sldChg chg="modSp mod">
        <pc:chgData name="Manion, Robbie (LARC-E303)[RSES]" userId="c4881baa-1f58-4fbe-b215-663e8f6e6065" providerId="ADAL" clId="{655F37EE-9BE6-4FC9-807E-1CB482403443}" dt="2023-09-05T16:29:42.446" v="110" actId="20577"/>
        <pc:sldMkLst>
          <pc:docMk/>
          <pc:sldMk cId="0" sldId="966"/>
        </pc:sldMkLst>
        <pc:spChg chg="mod">
          <ac:chgData name="Manion, Robbie (LARC-E303)[RSES]" userId="c4881baa-1f58-4fbe-b215-663e8f6e6065" providerId="ADAL" clId="{655F37EE-9BE6-4FC9-807E-1CB482403443}" dt="2023-09-05T16:29:42.446" v="110" actId="20577"/>
          <ac:spMkLst>
            <pc:docMk/>
            <pc:sldMk cId="0" sldId="966"/>
            <ac:spMk id="8194" creationId="{00000000-0000-0000-0000-000000000000}"/>
          </ac:spMkLst>
        </pc:spChg>
      </pc:sldChg>
      <pc:sldChg chg="del">
        <pc:chgData name="Manion, Robbie (LARC-E303)[RSES]" userId="c4881baa-1f58-4fbe-b215-663e8f6e6065" providerId="ADAL" clId="{655F37EE-9BE6-4FC9-807E-1CB482403443}" dt="2023-09-05T16:27:45.738" v="0" actId="47"/>
        <pc:sldMkLst>
          <pc:docMk/>
          <pc:sldMk cId="1693392377" sldId="970"/>
        </pc:sldMkLst>
      </pc:sldChg>
    </pc:docChg>
  </pc:docChgLst>
  <pc:docChgLst>
    <pc:chgData name="Manion, Robbie (LARC-E303)[RSES]" userId="c4881baa-1f58-4fbe-b215-663e8f6e6065" providerId="ADAL" clId="{7B939EF5-2796-497E-A414-7F814B704EDC}"/>
    <pc:docChg chg="custSel modSld">
      <pc:chgData name="Manion, Robbie (LARC-E303)[RSES]" userId="c4881baa-1f58-4fbe-b215-663e8f6e6065" providerId="ADAL" clId="{7B939EF5-2796-497E-A414-7F814B704EDC}" dt="2023-09-06T15:53:19.973" v="571"/>
      <pc:docMkLst>
        <pc:docMk/>
      </pc:docMkLst>
      <pc:sldChg chg="addSp delSp modSp mod modAnim">
        <pc:chgData name="Manion, Robbie (LARC-E303)[RSES]" userId="c4881baa-1f58-4fbe-b215-663e8f6e6065" providerId="ADAL" clId="{7B939EF5-2796-497E-A414-7F814B704EDC}" dt="2023-09-06T15:42:29.786" v="526" actId="1035"/>
        <pc:sldMkLst>
          <pc:docMk/>
          <pc:sldMk cId="3869487754" sldId="260"/>
        </pc:sldMkLst>
        <pc:grpChg chg="mod">
          <ac:chgData name="Manion, Robbie (LARC-E303)[RSES]" userId="c4881baa-1f58-4fbe-b215-663e8f6e6065" providerId="ADAL" clId="{7B939EF5-2796-497E-A414-7F814B704EDC}" dt="2023-09-05T16:33:42.274" v="11" actId="1036"/>
          <ac:grpSpMkLst>
            <pc:docMk/>
            <pc:sldMk cId="3869487754" sldId="260"/>
            <ac:grpSpMk id="33" creationId="{D4F43205-681A-7B81-5E52-26C10BF3B574}"/>
          </ac:grpSpMkLst>
        </pc:grpChg>
        <pc:grpChg chg="mod">
          <ac:chgData name="Manion, Robbie (LARC-E303)[RSES]" userId="c4881baa-1f58-4fbe-b215-663e8f6e6065" providerId="ADAL" clId="{7B939EF5-2796-497E-A414-7F814B704EDC}" dt="2023-09-05T16:33:42.274" v="11" actId="1036"/>
          <ac:grpSpMkLst>
            <pc:docMk/>
            <pc:sldMk cId="3869487754" sldId="260"/>
            <ac:grpSpMk id="35" creationId="{A272C701-3BAA-5492-5B0F-6DE2D60121B8}"/>
          </ac:grpSpMkLst>
        </pc:grpChg>
        <pc:picChg chg="add mod ord">
          <ac:chgData name="Manion, Robbie (LARC-E303)[RSES]" userId="c4881baa-1f58-4fbe-b215-663e8f6e6065" providerId="ADAL" clId="{7B939EF5-2796-497E-A414-7F814B704EDC}" dt="2023-09-06T15:41:26.286" v="524" actId="1076"/>
          <ac:picMkLst>
            <pc:docMk/>
            <pc:sldMk cId="3869487754" sldId="260"/>
            <ac:picMk id="9" creationId="{C9420B66-DCA2-ACF3-39D4-22AC080A4ABB}"/>
          </ac:picMkLst>
        </pc:picChg>
        <pc:picChg chg="add mod ord">
          <ac:chgData name="Manion, Robbie (LARC-E303)[RSES]" userId="c4881baa-1f58-4fbe-b215-663e8f6e6065" providerId="ADAL" clId="{7B939EF5-2796-497E-A414-7F814B704EDC}" dt="2023-09-06T15:42:29.786" v="526" actId="1035"/>
          <ac:picMkLst>
            <pc:docMk/>
            <pc:sldMk cId="3869487754" sldId="260"/>
            <ac:picMk id="10" creationId="{E1B3D6C0-7112-45D9-B2AF-A4FAA352A596}"/>
          </ac:picMkLst>
        </pc:picChg>
        <pc:picChg chg="add mod">
          <ac:chgData name="Manion, Robbie (LARC-E303)[RSES]" userId="c4881baa-1f58-4fbe-b215-663e8f6e6065" providerId="ADAL" clId="{7B939EF5-2796-497E-A414-7F814B704EDC}" dt="2023-09-06T14:57:05.889" v="48" actId="1076"/>
          <ac:picMkLst>
            <pc:docMk/>
            <pc:sldMk cId="3869487754" sldId="260"/>
            <ac:picMk id="11" creationId="{A62934AA-7325-68A7-CFE1-8DBC8CB6072B}"/>
          </ac:picMkLst>
        </pc:picChg>
        <pc:picChg chg="del mod">
          <ac:chgData name="Manion, Robbie (LARC-E303)[RSES]" userId="c4881baa-1f58-4fbe-b215-663e8f6e6065" providerId="ADAL" clId="{7B939EF5-2796-497E-A414-7F814B704EDC}" dt="2023-09-06T14:55:14.734" v="38" actId="478"/>
          <ac:picMkLst>
            <pc:docMk/>
            <pc:sldMk cId="3869487754" sldId="260"/>
            <ac:picMk id="17" creationId="{9D841260-C8C6-2C28-7F52-18D730584C8F}"/>
          </ac:picMkLst>
        </pc:picChg>
        <pc:picChg chg="add del mod">
          <ac:chgData name="Manion, Robbie (LARC-E303)[RSES]" userId="c4881baa-1f58-4fbe-b215-663e8f6e6065" providerId="ADAL" clId="{7B939EF5-2796-497E-A414-7F814B704EDC}" dt="2023-09-06T14:56:35.034" v="44" actId="478"/>
          <ac:picMkLst>
            <pc:docMk/>
            <pc:sldMk cId="3869487754" sldId="260"/>
            <ac:picMk id="1026" creationId="{F1F73BCB-3CBD-A371-90A8-7395B5E7B0D0}"/>
          </ac:picMkLst>
        </pc:picChg>
      </pc:sldChg>
      <pc:sldChg chg="modSp mod">
        <pc:chgData name="Manion, Robbie (LARC-E303)[RSES]" userId="c4881baa-1f58-4fbe-b215-663e8f6e6065" providerId="ADAL" clId="{7B939EF5-2796-497E-A414-7F814B704EDC}" dt="2023-09-06T14:24:22.470" v="20" actId="14826"/>
        <pc:sldMkLst>
          <pc:docMk/>
          <pc:sldMk cId="211924020" sldId="261"/>
        </pc:sldMkLst>
        <pc:picChg chg="mod">
          <ac:chgData name="Manion, Robbie (LARC-E303)[RSES]" userId="c4881baa-1f58-4fbe-b215-663e8f6e6065" providerId="ADAL" clId="{7B939EF5-2796-497E-A414-7F814B704EDC}" dt="2023-09-06T14:24:22.470" v="20" actId="14826"/>
          <ac:picMkLst>
            <pc:docMk/>
            <pc:sldMk cId="211924020" sldId="261"/>
            <ac:picMk id="10" creationId="{6F05BC72-B904-B525-DBAE-03EBC735E105}"/>
          </ac:picMkLst>
        </pc:picChg>
      </pc:sldChg>
      <pc:sldChg chg="modSp mod modAnim modNotesTx">
        <pc:chgData name="Manion, Robbie (LARC-E303)[RSES]" userId="c4881baa-1f58-4fbe-b215-663e8f6e6065" providerId="ADAL" clId="{7B939EF5-2796-497E-A414-7F814B704EDC}" dt="2023-09-06T15:49:26.163" v="551" actId="20577"/>
        <pc:sldMkLst>
          <pc:docMk/>
          <pc:sldMk cId="125029136" sldId="272"/>
        </pc:sldMkLst>
        <pc:spChg chg="mod">
          <ac:chgData name="Manion, Robbie (LARC-E303)[RSES]" userId="c4881baa-1f58-4fbe-b215-663e8f6e6065" providerId="ADAL" clId="{7B939EF5-2796-497E-A414-7F814B704EDC}" dt="2023-09-06T15:49:26.163" v="551" actId="20577"/>
          <ac:spMkLst>
            <pc:docMk/>
            <pc:sldMk cId="125029136" sldId="272"/>
            <ac:spMk id="2" creationId="{C0F13BEC-4DD9-31D8-9BAF-50AD065A3217}"/>
          </ac:spMkLst>
        </pc:spChg>
      </pc:sldChg>
      <pc:sldChg chg="modSp mod modAnim modNotesTx">
        <pc:chgData name="Manion, Robbie (LARC-E303)[RSES]" userId="c4881baa-1f58-4fbe-b215-663e8f6e6065" providerId="ADAL" clId="{7B939EF5-2796-497E-A414-7F814B704EDC}" dt="2023-09-06T15:25:54.527" v="461" actId="20577"/>
        <pc:sldMkLst>
          <pc:docMk/>
          <pc:sldMk cId="3611015423" sldId="273"/>
        </pc:sldMkLst>
        <pc:spChg chg="mod">
          <ac:chgData name="Manion, Robbie (LARC-E303)[RSES]" userId="c4881baa-1f58-4fbe-b215-663e8f6e6065" providerId="ADAL" clId="{7B939EF5-2796-497E-A414-7F814B704EDC}" dt="2023-09-06T15:24:37.505" v="423" actId="20577"/>
          <ac:spMkLst>
            <pc:docMk/>
            <pc:sldMk cId="3611015423" sldId="273"/>
            <ac:spMk id="2" creationId="{C0F13BEC-4DD9-31D8-9BAF-50AD065A3217}"/>
          </ac:spMkLst>
        </pc:spChg>
        <pc:picChg chg="mod">
          <ac:chgData name="Manion, Robbie (LARC-E303)[RSES]" userId="c4881baa-1f58-4fbe-b215-663e8f6e6065" providerId="ADAL" clId="{7B939EF5-2796-497E-A414-7F814B704EDC}" dt="2023-09-05T16:34:04.249" v="19" actId="1035"/>
          <ac:picMkLst>
            <pc:docMk/>
            <pc:sldMk cId="3611015423" sldId="273"/>
            <ac:picMk id="10" creationId="{370B5042-FAEF-4BD5-A480-E0B1927C64B2}"/>
          </ac:picMkLst>
        </pc:picChg>
      </pc:sldChg>
      <pc:sldChg chg="modSp mod modAnim">
        <pc:chgData name="Manion, Robbie (LARC-E303)[RSES]" userId="c4881baa-1f58-4fbe-b215-663e8f6e6065" providerId="ADAL" clId="{7B939EF5-2796-497E-A414-7F814B704EDC}" dt="2023-09-06T15:53:19.973" v="571"/>
        <pc:sldMkLst>
          <pc:docMk/>
          <pc:sldMk cId="3072705060" sldId="274"/>
        </pc:sldMkLst>
        <pc:spChg chg="mod">
          <ac:chgData name="Manion, Robbie (LARC-E303)[RSES]" userId="c4881baa-1f58-4fbe-b215-663e8f6e6065" providerId="ADAL" clId="{7B939EF5-2796-497E-A414-7F814B704EDC}" dt="2023-09-06T15:52:27.668" v="564" actId="20577"/>
          <ac:spMkLst>
            <pc:docMk/>
            <pc:sldMk cId="3072705060" sldId="274"/>
            <ac:spMk id="2" creationId="{BB24B4E2-B246-8BE3-30C3-E3FDDFF6CF6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9/6/2023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9/6/2023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Currently</a:t>
            </a:r>
            <a:r>
              <a:rPr lang="en-US" baseline="0" dirty="0"/>
              <a:t> p</a:t>
            </a:r>
            <a:r>
              <a:rPr lang="en-US" dirty="0"/>
              <a:t>rovided to NASA as</a:t>
            </a:r>
            <a:r>
              <a:rPr lang="en-US" baseline="0" dirty="0"/>
              <a:t> part of the RSES contract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426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baseline="0" dirty="0"/>
              <a:t>- V05.30 became publicly available 4-April 2023</a:t>
            </a:r>
          </a:p>
        </p:txBody>
      </p:sp>
    </p:spTree>
    <p:extLst>
      <p:ext uri="{BB962C8B-B14F-4D97-AF65-F5344CB8AC3E}">
        <p14:creationId xmlns:p14="http://schemas.microsoft.com/office/powerpoint/2010/main" val="2983899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="0" i="0" dirty="0">
                <a:solidFill>
                  <a:srgbClr val="A5D6FF"/>
                </a:solidFill>
                <a:effectLst/>
                <a:latin typeface="ui-monospace"/>
              </a:rPr>
              <a:t>inst3_3d_asm_Np (42 pressure levels) -&gt; inst3_3d_asm_Nv (72 model layers)</a:t>
            </a:r>
          </a:p>
          <a:p>
            <a:pPr marL="171450" indent="-171450">
              <a:buFontTx/>
              <a:buChar char="-"/>
            </a:pPr>
            <a:r>
              <a:rPr lang="en-US" b="0" i="0" dirty="0">
                <a:solidFill>
                  <a:srgbClr val="A5D6FF"/>
                </a:solidFill>
                <a:effectLst/>
                <a:latin typeface="ui-monospace"/>
              </a:rPr>
              <a:t>Symbols are MERRA input, lines are our interpolation to 0.5km grid , GRAM95 lapse rates are used above the MERRA domain</a:t>
            </a:r>
          </a:p>
          <a:p>
            <a:pPr marL="171450" indent="-171450">
              <a:buFontTx/>
              <a:buChar char="-"/>
            </a:pPr>
            <a:r>
              <a:rPr lang="en-US" b="0" i="0" dirty="0">
                <a:solidFill>
                  <a:srgbClr val="A5D6FF"/>
                </a:solidFill>
                <a:effectLst/>
                <a:latin typeface="ui-monospace"/>
              </a:rPr>
              <a:t>Met change produced no significant product differences one way or the other through the reliable part of the L2 profiles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559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These plots and others are now available to you at sage.nasa.gov</a:t>
            </a:r>
          </a:p>
          <a:p>
            <a:pPr marL="171450" indent="-171450">
              <a:buFontTx/>
              <a:buChar char="-"/>
            </a:pPr>
            <a:r>
              <a:rPr lang="en-US" dirty="0"/>
              <a:t>Kevin Leavor has a talk about this tomorrow afternoon</a:t>
            </a:r>
          </a:p>
        </p:txBody>
      </p:sp>
    </p:spTree>
    <p:extLst>
      <p:ext uri="{BB962C8B-B14F-4D97-AF65-F5344CB8AC3E}">
        <p14:creationId xmlns:p14="http://schemas.microsoft.com/office/powerpoint/2010/main" val="3276130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These plots and others are now available to you at sage.nasa.gov</a:t>
            </a:r>
          </a:p>
          <a:p>
            <a:pPr marL="171450" indent="-171450">
              <a:buFontTx/>
              <a:buChar char="-"/>
            </a:pPr>
            <a:r>
              <a:rPr lang="en-US" dirty="0"/>
              <a:t>Kevin Leavor has a talk about this tomorrow afternoon</a:t>
            </a:r>
          </a:p>
        </p:txBody>
      </p:sp>
    </p:spTree>
    <p:extLst>
      <p:ext uri="{BB962C8B-B14F-4D97-AF65-F5344CB8AC3E}">
        <p14:creationId xmlns:p14="http://schemas.microsoft.com/office/powerpoint/2010/main" val="2460720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 In any of our products, you could point to opportunity for improvement, but a few problems have broader impact.</a:t>
            </a:r>
          </a:p>
        </p:txBody>
      </p:sp>
    </p:spTree>
    <p:extLst>
      <p:ext uri="{BB962C8B-B14F-4D97-AF65-F5344CB8AC3E}">
        <p14:creationId xmlns:p14="http://schemas.microsoft.com/office/powerpoint/2010/main" val="2750136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are a sun-scanning instrument– we construct a limb darkening curve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359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Ring laser gyroscope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749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Internally we may refer to this as v05.30.1</a:t>
            </a:r>
          </a:p>
          <a:p>
            <a:pPr marL="171450" indent="-171450">
              <a:buFontTx/>
              <a:buChar char="-"/>
            </a:pPr>
            <a:r>
              <a:rPr lang="en-US" dirty="0"/>
              <a:t>If the readers work for you, no need to change; if you run into deprecation errors, use our update– shouldn’t alter your results</a:t>
            </a:r>
          </a:p>
        </p:txBody>
      </p:sp>
    </p:spTree>
    <p:extLst>
      <p:ext uri="{BB962C8B-B14F-4D97-AF65-F5344CB8AC3E}">
        <p14:creationId xmlns:p14="http://schemas.microsoft.com/office/powerpoint/2010/main" val="393891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3704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397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September 6, 2023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23245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September 6, 2023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28CEB6-7AA6-15DA-C3CD-C1C7CB2E75E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56" y="167493"/>
            <a:ext cx="684386" cy="5671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age.nasa.gov/sageiii-iss/browse_images/expedited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age.nasa.gov/sageiii-iss/browse_images/quicklook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sdc.larc.nasa.gov/project/SAGE%20III-IS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sage.nasa.gov/sageiii-iss/browse_images/quicklook/index.php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sage.nasa.gov/sageiii-iss/browse_images/quicklook/index.php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wpc.noaa.gov/products/solar-cycle-progression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mt.copernicus.org/articles/16/2709/2023/amt-16-2709-2023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mailto:robert.damadeo@nasa.gov" TargetMode="External"/><Relationship Id="rId3" Type="http://schemas.openxmlformats.org/officeDocument/2006/relationships/hyperlink" Target="mailto:robert.manion@nasa.gov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hyperlink" Target="mailto:david.e.flittner@nas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Data Product Status (2023 Edition)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Robbie Manion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Science Computing Facility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B6204D-E1C3-5EC3-8E09-B3015AC53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57251"/>
            <a:ext cx="8966200" cy="4012406"/>
          </a:xfrm>
        </p:spPr>
        <p:txBody>
          <a:bodyPr/>
          <a:lstStyle/>
          <a:p>
            <a:r>
              <a:rPr lang="en-US" dirty="0"/>
              <a:t>The Team</a:t>
            </a:r>
          </a:p>
          <a:p>
            <a:pPr lvl="1"/>
            <a:r>
              <a:rPr lang="en-US" dirty="0"/>
              <a:t>Robbie Manion, Mike Heitz, Marsha Larosee, Carter Hulsey, Darrell Dolliver</a:t>
            </a:r>
          </a:p>
          <a:p>
            <a:pPr lvl="0"/>
            <a:r>
              <a:rPr lang="en-US" dirty="0"/>
              <a:t>What We Do</a:t>
            </a:r>
          </a:p>
          <a:p>
            <a:pPr lvl="1"/>
            <a:r>
              <a:rPr lang="en-US" dirty="0"/>
              <a:t>Maintain, develop, and operate the algorithms which process</a:t>
            </a:r>
            <a:r>
              <a:rPr lang="en-US" baseline="0" dirty="0"/>
              <a:t> SAGE III/ISS data into vertical profiles of aerosol and gas species</a:t>
            </a:r>
          </a:p>
          <a:p>
            <a:r>
              <a:rPr lang="en-US" dirty="0"/>
              <a:t>Where</a:t>
            </a:r>
          </a:p>
          <a:p>
            <a:pPr lvl="1"/>
            <a:r>
              <a:rPr lang="en-US" dirty="0"/>
              <a:t>Four dedicated servers at </a:t>
            </a:r>
            <a:r>
              <a:rPr lang="en-US" dirty="0" err="1"/>
              <a:t>LaRC</a:t>
            </a:r>
            <a:endParaRPr lang="en-US" dirty="0"/>
          </a:p>
          <a:p>
            <a:pPr lvl="0"/>
            <a:r>
              <a:rPr lang="en-US" dirty="0"/>
              <a:t>When</a:t>
            </a:r>
          </a:p>
          <a:p>
            <a:pPr lvl="1"/>
            <a:r>
              <a:rPr lang="en-US" baseline="0" dirty="0"/>
              <a:t>Daily product generation with “</a:t>
            </a:r>
            <a:r>
              <a:rPr lang="en-US" baseline="0" dirty="0">
                <a:hlinkClick r:id="rId3"/>
              </a:rPr>
              <a:t>expedited</a:t>
            </a:r>
            <a:r>
              <a:rPr lang="en-US" baseline="0" dirty="0"/>
              <a:t>” processing (GEOS FP-IT Met)</a:t>
            </a:r>
          </a:p>
          <a:p>
            <a:pPr lvl="1"/>
            <a:r>
              <a:rPr lang="en-US" dirty="0">
                <a:hlinkClick r:id="rId4"/>
              </a:rPr>
              <a:t>Monthly</a:t>
            </a:r>
            <a:r>
              <a:rPr lang="en-US" dirty="0"/>
              <a:t> product releases with ~3</a:t>
            </a:r>
            <a:r>
              <a:rPr lang="en-US" baseline="0" dirty="0"/>
              <a:t> week latency (MERRA-2 Met)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9C9AD4D-AC74-2B09-45C4-BE29FD1D2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“SCF”</a:t>
            </a:r>
          </a:p>
        </p:txBody>
      </p:sp>
    </p:spTree>
    <p:extLst>
      <p:ext uri="{BB962C8B-B14F-4D97-AF65-F5344CB8AC3E}">
        <p14:creationId xmlns:p14="http://schemas.microsoft.com/office/powerpoint/2010/main" val="248767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F799A6-76D5-922B-FF44-1454260E3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57251"/>
            <a:ext cx="4794903" cy="4012406"/>
          </a:xfrm>
        </p:spPr>
        <p:txBody>
          <a:bodyPr/>
          <a:lstStyle/>
          <a:p>
            <a:r>
              <a:rPr lang="en-US" dirty="0"/>
              <a:t>Products</a:t>
            </a:r>
          </a:p>
          <a:p>
            <a:pPr lvl="1"/>
            <a:r>
              <a:rPr lang="en-US" dirty="0"/>
              <a:t>Level 1 and Level 2</a:t>
            </a:r>
            <a:r>
              <a:rPr lang="en-US" baseline="0" dirty="0"/>
              <a:t> products for solar</a:t>
            </a:r>
            <a:r>
              <a:rPr lang="en-US" dirty="0"/>
              <a:t> occultation; Level 2 for lunar</a:t>
            </a:r>
            <a:endParaRPr lang="en-US" baseline="0" dirty="0"/>
          </a:p>
          <a:p>
            <a:pPr lvl="1"/>
            <a:r>
              <a:rPr lang="en-US" baseline="0" dirty="0"/>
              <a:t>Event-by-event: unformatted, HDF5 </a:t>
            </a:r>
          </a:p>
          <a:p>
            <a:pPr lvl="1"/>
            <a:r>
              <a:rPr lang="en-US" baseline="0" dirty="0"/>
              <a:t>Whole month:</a:t>
            </a:r>
            <a:r>
              <a:rPr lang="en-US" dirty="0"/>
              <a:t> </a:t>
            </a:r>
            <a:r>
              <a:rPr lang="en-US" baseline="0" dirty="0"/>
              <a:t>netCDF4</a:t>
            </a:r>
          </a:p>
          <a:p>
            <a:pPr lvl="1"/>
            <a:r>
              <a:rPr lang="en-US" baseline="0" dirty="0"/>
              <a:t>Distributed by </a:t>
            </a:r>
            <a:r>
              <a:rPr lang="en-US" baseline="0" dirty="0">
                <a:hlinkClick r:id="rId3"/>
              </a:rPr>
              <a:t>Atmospheric Science Data Center</a:t>
            </a:r>
            <a:endParaRPr lang="en-US" dirty="0"/>
          </a:p>
          <a:p>
            <a:r>
              <a:rPr lang="en-US" dirty="0"/>
              <a:t>New in v05.30: Full calendar months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Previous version postponed processing the final day of the month to the next month’s processing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12ED2C-D19A-FF1F-FD7D-8F0F0E33F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</a:t>
            </a:r>
            <a:r>
              <a:rPr lang="en-US" baseline="0" dirty="0"/>
              <a:t> </a:t>
            </a:r>
            <a:r>
              <a:rPr lang="en-US" dirty="0"/>
              <a:t>05.30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C807D1-99AA-9207-DC45-05938B0D8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095" y="983531"/>
            <a:ext cx="4012407" cy="401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4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2A91A4-BC9D-9076-AF1D-F15224DBD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1" y="857251"/>
            <a:ext cx="5179641" cy="4012406"/>
          </a:xfrm>
        </p:spPr>
        <p:txBody>
          <a:bodyPr>
            <a:normAutofit/>
          </a:bodyPr>
          <a:lstStyle/>
          <a:p>
            <a:r>
              <a:rPr lang="en-US" dirty="0"/>
              <a:t>Disturbance Monitoring Package (DMP) used for pointing correction</a:t>
            </a:r>
          </a:p>
          <a:p>
            <a:pPr lvl="1"/>
            <a:r>
              <a:rPr lang="en-US" dirty="0"/>
              <a:t>Improved solar position registration </a:t>
            </a:r>
            <a:r>
              <a:rPr lang="en-US" dirty="0">
                <a:sym typeface="Wingdings" panose="05000000000000000000" pitchFamily="2" charset="2"/>
              </a:rPr>
              <a:t> improved transmission calculation, altitude registration</a:t>
            </a:r>
            <a:endParaRPr lang="en-US" dirty="0"/>
          </a:p>
          <a:p>
            <a:r>
              <a:rPr lang="en-US" dirty="0"/>
              <a:t>60+ events recovered from overzealous automated QA</a:t>
            </a:r>
          </a:p>
          <a:p>
            <a:pPr lvl="1"/>
            <a:r>
              <a:rPr lang="en-US" dirty="0"/>
              <a:t>Mostly </a:t>
            </a:r>
            <a:r>
              <a:rPr lang="en-US" dirty="0" err="1"/>
              <a:t>Hunga</a:t>
            </a:r>
            <a:r>
              <a:rPr lang="en-US" dirty="0"/>
              <a:t> Tonga observations</a:t>
            </a:r>
          </a:p>
          <a:p>
            <a:r>
              <a:rPr lang="en-US" dirty="0"/>
              <a:t>Some data quality flags restored</a:t>
            </a:r>
          </a:p>
          <a:p>
            <a:r>
              <a:rPr lang="en-US" dirty="0"/>
              <a:t>Meteorological input changed (higher extent, better resolution)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F46491-1542-FAC1-6998-8A049265A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Also New In v05.30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05BC72-B904-B525-DBAE-03EBC735E1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8808" y="857251"/>
            <a:ext cx="3448906" cy="413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2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F029FDD2-018D-D991-B67A-2E9C5E2EA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1"/>
            <a:ext cx="9143998" cy="5143498"/>
          </a:xfrm>
          <a:prstGeom prst="rect">
            <a:avLst/>
          </a:prstGeom>
        </p:spPr>
      </p:pic>
      <p:pic>
        <p:nvPicPr>
          <p:cNvPr id="5" name="Content Placeholder 4">
            <a:hlinkClick r:id="rId4"/>
            <a:extLst>
              <a:ext uri="{FF2B5EF4-FFF2-40B4-BE49-F238E27FC236}">
                <a16:creationId xmlns:a16="http://schemas.microsoft.com/office/drawing/2014/main" id="{E185FFCD-A3F7-4871-9161-558A7A55B2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" y="1"/>
            <a:ext cx="9143996" cy="514349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01A8CD-13FB-6421-C359-31DAFB8959E2}"/>
              </a:ext>
            </a:extLst>
          </p:cNvPr>
          <p:cNvSpPr txBox="1"/>
          <p:nvPr/>
        </p:nvSpPr>
        <p:spPr>
          <a:xfrm>
            <a:off x="474970" y="1854397"/>
            <a:ext cx="1039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Northern Hemisphere</a:t>
            </a:r>
            <a:br>
              <a:rPr lang="en-US" sz="12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Wildfires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7C4F6E-9A34-1B36-F0D7-B3954FB04284}"/>
              </a:ext>
            </a:extLst>
          </p:cNvPr>
          <p:cNvSpPr txBox="1"/>
          <p:nvPr/>
        </p:nvSpPr>
        <p:spPr>
          <a:xfrm>
            <a:off x="1422853" y="2223729"/>
            <a:ext cx="1039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Ambae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8283D0-4939-7291-6238-4721BB620E91}"/>
              </a:ext>
            </a:extLst>
          </p:cNvPr>
          <p:cNvSpPr txBox="1"/>
          <p:nvPr/>
        </p:nvSpPr>
        <p:spPr>
          <a:xfrm>
            <a:off x="2736519" y="2223728"/>
            <a:ext cx="1039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Raikoke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D9B8C0-391A-20CB-7C55-0DCD8D71C511}"/>
              </a:ext>
            </a:extLst>
          </p:cNvPr>
          <p:cNvSpPr txBox="1"/>
          <p:nvPr/>
        </p:nvSpPr>
        <p:spPr>
          <a:xfrm>
            <a:off x="3433123" y="2037138"/>
            <a:ext cx="1039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Australia Wildfires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43239B-C183-0BC5-0F3F-5651060ABCB5}"/>
              </a:ext>
            </a:extLst>
          </p:cNvPr>
          <p:cNvSpPr txBox="1"/>
          <p:nvPr/>
        </p:nvSpPr>
        <p:spPr>
          <a:xfrm>
            <a:off x="4679334" y="2227576"/>
            <a:ext cx="1039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La </a:t>
            </a:r>
            <a:r>
              <a:rPr lang="en-US" sz="1200" dirty="0" err="1">
                <a:solidFill>
                  <a:schemeClr val="bg1"/>
                </a:solidFill>
              </a:rPr>
              <a:t>Soufrière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E1D0A8-B915-6EBC-2CE9-E6D6539B8BE4}"/>
              </a:ext>
            </a:extLst>
          </p:cNvPr>
          <p:cNvSpPr txBox="1"/>
          <p:nvPr/>
        </p:nvSpPr>
        <p:spPr>
          <a:xfrm>
            <a:off x="5473035" y="2037138"/>
            <a:ext cx="1039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Hunga</a:t>
            </a:r>
            <a:r>
              <a:rPr lang="en-US" sz="1200" dirty="0">
                <a:solidFill>
                  <a:schemeClr val="bg1"/>
                </a:solidFill>
              </a:rPr>
              <a:t> Tonga</a:t>
            </a:r>
          </a:p>
        </p:txBody>
      </p:sp>
    </p:spTree>
    <p:extLst>
      <p:ext uri="{BB962C8B-B14F-4D97-AF65-F5344CB8AC3E}">
        <p14:creationId xmlns:p14="http://schemas.microsoft.com/office/powerpoint/2010/main" val="56869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D20E3EAE-B68A-4C27-A60E-BA9548094F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"/>
            <a:ext cx="9143996" cy="5143498"/>
          </a:xfrm>
          <a:prstGeom prst="rect">
            <a:avLst/>
          </a:prstGeom>
        </p:spPr>
      </p:pic>
      <p:pic>
        <p:nvPicPr>
          <p:cNvPr id="5" name="Content Placeholder 4">
            <a:hlinkClick r:id="rId4"/>
            <a:extLst>
              <a:ext uri="{FF2B5EF4-FFF2-40B4-BE49-F238E27FC236}">
                <a16:creationId xmlns:a16="http://schemas.microsoft.com/office/drawing/2014/main" id="{E185FFCD-A3F7-4871-9161-558A7A55B2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"/>
            <a:ext cx="9143996" cy="5143497"/>
          </a:xfrm>
        </p:spPr>
      </p:pic>
    </p:spTree>
    <p:extLst>
      <p:ext uri="{BB962C8B-B14F-4D97-AF65-F5344CB8AC3E}">
        <p14:creationId xmlns:p14="http://schemas.microsoft.com/office/powerpoint/2010/main" val="2062973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9D2120-278D-13EA-69DA-DEF63FE73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1" y="857251"/>
            <a:ext cx="4605674" cy="4012406"/>
          </a:xfrm>
        </p:spPr>
        <p:txBody>
          <a:bodyPr/>
          <a:lstStyle/>
          <a:p>
            <a:r>
              <a:rPr lang="en-US" dirty="0"/>
              <a:t>“Aerosol seagull”</a:t>
            </a:r>
          </a:p>
          <a:p>
            <a:r>
              <a:rPr lang="en-US" strike="sngStrike" baseline="0" dirty="0"/>
              <a:t>Physical disturbances flagged but not otherwise</a:t>
            </a:r>
            <a:r>
              <a:rPr lang="en-US" strike="sngStrike" dirty="0"/>
              <a:t> accounted for</a:t>
            </a:r>
            <a:endParaRPr lang="en-US" strike="sngStrike" baseline="0" dirty="0"/>
          </a:p>
          <a:p>
            <a:r>
              <a:rPr lang="en-US" strike="sngStrike" dirty="0"/>
              <a:t>Data quality flags largely unpopulated</a:t>
            </a:r>
          </a:p>
          <a:p>
            <a:r>
              <a:rPr lang="en-US" baseline="0" dirty="0"/>
              <a:t>Misregistration of data in the presence of optically</a:t>
            </a:r>
            <a:r>
              <a:rPr lang="en-US" dirty="0"/>
              <a:t> </a:t>
            </a:r>
            <a:r>
              <a:rPr lang="en-US" baseline="0" dirty="0"/>
              <a:t>thick layers (top-edge obscuration)</a:t>
            </a:r>
          </a:p>
          <a:p>
            <a:r>
              <a:rPr lang="en-US" strike="sngStrike" baseline="0" dirty="0"/>
              <a:t>Overzealous automated QA following </a:t>
            </a:r>
            <a:r>
              <a:rPr lang="en-US" strike="sngStrike" baseline="0" dirty="0" err="1"/>
              <a:t>Hunga</a:t>
            </a:r>
            <a:r>
              <a:rPr lang="en-US" strike="sngStrike" baseline="0" dirty="0"/>
              <a:t> Tonga eruption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E267F20-7D1F-6055-89FE-220287554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Previously Known Problems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272C701-3BAA-5492-5B0F-6DE2D60121B8}"/>
              </a:ext>
            </a:extLst>
          </p:cNvPr>
          <p:cNvGrpSpPr/>
          <p:nvPr/>
        </p:nvGrpSpPr>
        <p:grpSpPr>
          <a:xfrm>
            <a:off x="5002263" y="2762056"/>
            <a:ext cx="2252992" cy="2265494"/>
            <a:chOff x="6700508" y="2605619"/>
            <a:chExt cx="2252992" cy="231750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53B48B7-5E2F-4515-F4A9-6C0B273C9572}"/>
                </a:ext>
              </a:extLst>
            </p:cNvPr>
            <p:cNvSpPr txBox="1"/>
            <p:nvPr/>
          </p:nvSpPr>
          <p:spPr>
            <a:xfrm>
              <a:off x="6700508" y="2605619"/>
              <a:ext cx="225299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1021 nm Aerosol Extinction</a:t>
              </a:r>
              <a:br>
                <a:rPr lang="en-US" sz="1200"/>
              </a:br>
              <a:r>
                <a:rPr lang="en-US" sz="1200"/>
                <a:t>2022020734SS</a:t>
              </a: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1E395058-8F52-44C7-222C-80497FB8A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0508" y="2998574"/>
              <a:ext cx="2252992" cy="1924551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4F43205-681A-7B81-5E52-26C10BF3B574}"/>
              </a:ext>
            </a:extLst>
          </p:cNvPr>
          <p:cNvGrpSpPr/>
          <p:nvPr/>
        </p:nvGrpSpPr>
        <p:grpSpPr>
          <a:xfrm>
            <a:off x="7322797" y="2767846"/>
            <a:ext cx="1745002" cy="2253915"/>
            <a:chOff x="4835364" y="2703095"/>
            <a:chExt cx="1838152" cy="237423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C1F6B49-0289-3B21-29E6-C16B0A787B5D}"/>
                </a:ext>
              </a:extLst>
            </p:cNvPr>
            <p:cNvSpPr/>
            <p:nvPr/>
          </p:nvSpPr>
          <p:spPr>
            <a:xfrm>
              <a:off x="4835364" y="2703095"/>
              <a:ext cx="1838152" cy="237423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14DEE45-087D-A019-756D-03CB81C63B88}"/>
                </a:ext>
              </a:extLst>
            </p:cNvPr>
            <p:cNvGrpSpPr/>
            <p:nvPr/>
          </p:nvGrpSpPr>
          <p:grpSpPr>
            <a:xfrm>
              <a:off x="4972049" y="4011895"/>
              <a:ext cx="1635766" cy="929361"/>
              <a:chOff x="2920079" y="1466138"/>
              <a:chExt cx="3303837" cy="1806927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D2CE2726-43D1-DC4C-47DB-20C129626DEA}"/>
                  </a:ext>
                </a:extLst>
              </p:cNvPr>
              <p:cNvSpPr/>
              <p:nvPr/>
            </p:nvSpPr>
            <p:spPr>
              <a:xfrm>
                <a:off x="3773002" y="1870435"/>
                <a:ext cx="1597995" cy="1402630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9525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Cloud 5">
                <a:extLst>
                  <a:ext uri="{FF2B5EF4-FFF2-40B4-BE49-F238E27FC236}">
                    <a16:creationId xmlns:a16="http://schemas.microsoft.com/office/drawing/2014/main" id="{CA524C52-5C5E-E73B-6B60-FD2B5FD31466}"/>
                  </a:ext>
                </a:extLst>
              </p:cNvPr>
              <p:cNvSpPr/>
              <p:nvPr/>
            </p:nvSpPr>
            <p:spPr>
              <a:xfrm>
                <a:off x="2920079" y="1466138"/>
                <a:ext cx="3303837" cy="664215"/>
              </a:xfrm>
              <a:prstGeom prst="cloud">
                <a:avLst/>
              </a:pr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51CBE3F4-DCE7-B087-EDD3-DF49FDEC2CFF}"/>
                  </a:ext>
                </a:extLst>
              </p:cNvPr>
              <p:cNvSpPr/>
              <p:nvPr/>
            </p:nvSpPr>
            <p:spPr>
              <a:xfrm>
                <a:off x="3773001" y="1859883"/>
                <a:ext cx="1597995" cy="1402630"/>
              </a:xfrm>
              <a:prstGeom prst="ellipse">
                <a:avLst/>
              </a:prstGeom>
              <a:noFill/>
              <a:ln w="9525">
                <a:solidFill>
                  <a:schemeClr val="accent2">
                    <a:lumMod val="40000"/>
                    <a:lumOff val="6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51A87BF4-1046-0B60-9B58-DACEC265A934}"/>
                  </a:ext>
                </a:extLst>
              </p:cNvPr>
              <p:cNvCxnSpPr>
                <a:cxnSpLocks/>
                <a:stCxn id="7" idx="4"/>
                <a:endCxn id="6" idx="1"/>
              </p:cNvCxnSpPr>
              <p:nvPr/>
            </p:nvCxnSpPr>
            <p:spPr>
              <a:xfrm flipH="1" flipV="1">
                <a:off x="4571998" y="2129645"/>
                <a:ext cx="2" cy="1132866"/>
              </a:xfrm>
              <a:prstGeom prst="straightConnector1">
                <a:avLst/>
              </a:prstGeom>
              <a:ln w="9525">
                <a:solidFill>
                  <a:schemeClr val="accent1">
                    <a:lumMod val="60000"/>
                    <a:lumOff val="40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D2BB78B-940D-7216-E0CC-CE1AD01827CA}"/>
                </a:ext>
              </a:extLst>
            </p:cNvPr>
            <p:cNvGrpSpPr/>
            <p:nvPr/>
          </p:nvGrpSpPr>
          <p:grpSpPr>
            <a:xfrm>
              <a:off x="4954738" y="2833973"/>
              <a:ext cx="1635765" cy="943518"/>
              <a:chOff x="4832427" y="3004509"/>
              <a:chExt cx="2130348" cy="1228796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D31D4FE6-035E-0F3C-1363-8006B5882650}"/>
                  </a:ext>
                </a:extLst>
              </p:cNvPr>
              <p:cNvGrpSpPr/>
              <p:nvPr/>
            </p:nvGrpSpPr>
            <p:grpSpPr>
              <a:xfrm>
                <a:off x="4832427" y="3004509"/>
                <a:ext cx="2130348" cy="1228796"/>
                <a:chOff x="2933460" y="567952"/>
                <a:chExt cx="3303837" cy="1834453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D747A0B6-CAD9-875D-9F33-557F2F6039A1}"/>
                    </a:ext>
                  </a:extLst>
                </p:cNvPr>
                <p:cNvSpPr/>
                <p:nvPr/>
              </p:nvSpPr>
              <p:spPr>
                <a:xfrm>
                  <a:off x="3773001" y="567952"/>
                  <a:ext cx="1597996" cy="1402629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9525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Cloud 14">
                  <a:extLst>
                    <a:ext uri="{FF2B5EF4-FFF2-40B4-BE49-F238E27FC236}">
                      <a16:creationId xmlns:a16="http://schemas.microsoft.com/office/drawing/2014/main" id="{082D188B-0252-C75D-32EE-D061A8361AEC}"/>
                    </a:ext>
                  </a:extLst>
                </p:cNvPr>
                <p:cNvSpPr/>
                <p:nvPr/>
              </p:nvSpPr>
              <p:spPr>
                <a:xfrm>
                  <a:off x="2933460" y="1738190"/>
                  <a:ext cx="3303837" cy="664215"/>
                </a:xfrm>
                <a:prstGeom prst="cloud">
                  <a:avLst/>
                </a:prstGeom>
                <a:solidFill>
                  <a:schemeClr val="bg1">
                    <a:lumMod val="75000"/>
                  </a:schemeClr>
                </a:solidFill>
                <a:ln w="952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5476A44D-124D-4BF2-DACE-4A8EFD094B1D}"/>
                    </a:ext>
                  </a:extLst>
                </p:cNvPr>
                <p:cNvSpPr/>
                <p:nvPr/>
              </p:nvSpPr>
              <p:spPr>
                <a:xfrm>
                  <a:off x="3786380" y="592498"/>
                  <a:ext cx="1597996" cy="1402629"/>
                </a:xfrm>
                <a:prstGeom prst="ellipse">
                  <a:avLst/>
                </a:prstGeom>
                <a:noFill/>
                <a:ln w="9525">
                  <a:solidFill>
                    <a:schemeClr val="accent2">
                      <a:lumMod val="40000"/>
                      <a:lumOff val="60000"/>
                    </a:schemeClr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4670EC8F-1D92-8042-4601-BB814D7F2912}"/>
                  </a:ext>
                </a:extLst>
              </p:cNvPr>
              <p:cNvCxnSpPr>
                <a:cxnSpLocks/>
                <a:stCxn id="15" idx="3"/>
                <a:endCxn id="14" idx="0"/>
              </p:cNvCxnSpPr>
              <p:nvPr/>
            </p:nvCxnSpPr>
            <p:spPr>
              <a:xfrm flipH="1" flipV="1">
                <a:off x="5888974" y="3004509"/>
                <a:ext cx="8627" cy="809315"/>
              </a:xfrm>
              <a:prstGeom prst="straightConnector1">
                <a:avLst/>
              </a:prstGeom>
              <a:ln w="9525">
                <a:solidFill>
                  <a:srgbClr val="00B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95BDD73-9D18-F230-C818-E8103BC3F551}"/>
                </a:ext>
              </a:extLst>
            </p:cNvPr>
            <p:cNvCxnSpPr>
              <a:stCxn id="30" idx="1"/>
              <a:endCxn id="30" idx="3"/>
            </p:cNvCxnSpPr>
            <p:nvPr/>
          </p:nvCxnSpPr>
          <p:spPr>
            <a:xfrm>
              <a:off x="4835364" y="3890211"/>
              <a:ext cx="183815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6">
            <a:extLst>
              <a:ext uri="{FF2B5EF4-FFF2-40B4-BE49-F238E27FC236}">
                <a16:creationId xmlns:a16="http://schemas.microsoft.com/office/drawing/2014/main" id="{A62934AA-7325-68A7-CFE1-8DBC8CB607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9891" y="857234"/>
            <a:ext cx="4157908" cy="1820142"/>
          </a:xfrm>
          <a:prstGeom prst="rect">
            <a:avLst/>
          </a:prstGeom>
        </p:spPr>
      </p:pic>
      <p:pic>
        <p:nvPicPr>
          <p:cNvPr id="9" name="Picture 16">
            <a:extLst>
              <a:ext uri="{FF2B5EF4-FFF2-40B4-BE49-F238E27FC236}">
                <a16:creationId xmlns:a16="http://schemas.microsoft.com/office/drawing/2014/main" id="{C9420B66-DCA2-ACF3-39D4-22AC080A4A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9891" y="835189"/>
            <a:ext cx="4233053" cy="1881357"/>
          </a:xfrm>
          <a:prstGeom prst="rect">
            <a:avLst/>
          </a:prstGeom>
        </p:spPr>
      </p:pic>
      <p:pic>
        <p:nvPicPr>
          <p:cNvPr id="10" name="Picture 16">
            <a:extLst>
              <a:ext uri="{FF2B5EF4-FFF2-40B4-BE49-F238E27FC236}">
                <a16:creationId xmlns:a16="http://schemas.microsoft.com/office/drawing/2014/main" id="{E1B3D6C0-7112-45D9-B2AF-A4FAA352A5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10948" y="833763"/>
            <a:ext cx="4233052" cy="188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8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E686C0-0424-362F-765C-EF423B773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Newly-Identified Problems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F13BEC-4DD9-31D8-9BAF-50AD065A3217}"/>
              </a:ext>
            </a:extLst>
          </p:cNvPr>
          <p:cNvSpPr txBox="1">
            <a:spLocks/>
          </p:cNvSpPr>
          <p:nvPr/>
        </p:nvSpPr>
        <p:spPr>
          <a:xfrm>
            <a:off x="76201" y="857251"/>
            <a:ext cx="3511597" cy="401240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An increasing number of events impacted by sunspots</a:t>
            </a:r>
          </a:p>
          <a:p>
            <a:pPr lvl="1"/>
            <a:r>
              <a:rPr lang="en-US" dirty="0"/>
              <a:t>Algorithm detects sunspots and drops affected datapoints</a:t>
            </a:r>
          </a:p>
          <a:p>
            <a:pPr lvl="1"/>
            <a:r>
              <a:rPr lang="en-US" dirty="0"/>
              <a:t>Sometimes leaves us with empty altitude bins in the level 1 (slant-path transmission) profile</a:t>
            </a:r>
          </a:p>
          <a:p>
            <a:pPr lvl="1"/>
            <a:r>
              <a:rPr lang="en-US" dirty="0"/>
              <a:t>Results in species profiles that are incomplete, triggering our automated QA</a:t>
            </a:r>
          </a:p>
          <a:p>
            <a:r>
              <a:rPr lang="en-US" dirty="0"/>
              <a:t>Currently experimenting with mitigations in the algorithm</a:t>
            </a:r>
          </a:p>
        </p:txBody>
      </p:sp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37816D4D-A0CD-D72E-2B92-54E5B678EE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2229" y="968931"/>
            <a:ext cx="5300967" cy="378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2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E686C0-0424-362F-765C-EF423B773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Newly-Identified Problems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F13BEC-4DD9-31D8-9BAF-50AD065A3217}"/>
              </a:ext>
            </a:extLst>
          </p:cNvPr>
          <p:cNvSpPr txBox="1">
            <a:spLocks/>
          </p:cNvSpPr>
          <p:nvPr/>
        </p:nvSpPr>
        <p:spPr>
          <a:xfrm>
            <a:off x="76200" y="857251"/>
            <a:ext cx="4495799" cy="4012406"/>
          </a:xfrm>
          <a:prstGeom prst="rect">
            <a:avLst/>
          </a:prstGeom>
        </p:spPr>
        <p:txBody>
          <a:bodyPr>
            <a:normAutofit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One of three gyro axes on the Disturbance Monitoring Package has failed</a:t>
            </a:r>
          </a:p>
          <a:p>
            <a:r>
              <a:rPr lang="en-US" dirty="0"/>
              <a:t>More on this from Charles Hill in the next talk</a:t>
            </a:r>
          </a:p>
          <a:p>
            <a:r>
              <a:rPr lang="en-US" dirty="0"/>
              <a:t>Luckily not the most consequential axis for our pointing correction</a:t>
            </a:r>
          </a:p>
          <a:p>
            <a:r>
              <a:rPr lang="en-US" dirty="0"/>
              <a:t>Data from this axis is no longer reliable and must be removed from the pointing correction</a:t>
            </a:r>
          </a:p>
        </p:txBody>
      </p:sp>
      <p:pic>
        <p:nvPicPr>
          <p:cNvPr id="10" name="Picture 9" descr="Chart&#10;&#10;Description automatically generated">
            <a:extLst>
              <a:ext uri="{FF2B5EF4-FFF2-40B4-BE49-F238E27FC236}">
                <a16:creationId xmlns:a16="http://schemas.microsoft.com/office/drawing/2014/main" id="{370B5042-FAEF-4BD5-A480-E0B1927C64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722" y="838931"/>
            <a:ext cx="4183320" cy="418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01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B24B4E2-B246-8BE3-30C3-E3FDDFF6C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Motivated by need to accommodate the DMP X-axis failure</a:t>
            </a:r>
          </a:p>
          <a:p>
            <a:r>
              <a:rPr lang="en-US" dirty="0"/>
              <a:t>Ensures continuity of the pointing correction introduced in v05.30</a:t>
            </a:r>
          </a:p>
          <a:p>
            <a:r>
              <a:rPr lang="en-US" dirty="0"/>
              <a:t>Patch 1 software is in use starting with the events of 1-August 2023</a:t>
            </a:r>
          </a:p>
          <a:p>
            <a:pPr lvl="1"/>
            <a:r>
              <a:rPr lang="en-US" dirty="0"/>
              <a:t>DMP X-axis screened out of pointing correction starting with the events of 3-August 2023 (date parameter added to algorithm)</a:t>
            </a:r>
          </a:p>
          <a:p>
            <a:r>
              <a:rPr lang="en-US" dirty="0"/>
              <a:t>Does not affect reproducibility of products for events before 1-August, hence the “patch” rather than a version increment</a:t>
            </a:r>
          </a:p>
          <a:p>
            <a:r>
              <a:rPr lang="en-US" dirty="0"/>
              <a:t>Release notes are being updated to describe Patch 1</a:t>
            </a:r>
          </a:p>
          <a:p>
            <a:r>
              <a:rPr lang="en-US" dirty="0"/>
              <a:t>Also: Python readers are updated to accommodate the deprecation of some NumPy data type aliases</a:t>
            </a:r>
          </a:p>
          <a:p>
            <a:pPr lvl="1"/>
            <a:r>
              <a:rPr lang="en-US" dirty="0"/>
              <a:t>Completely backward-compatible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5282F3-C6DA-FFCE-4983-28F9C2EE2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Announcing v05.30 Patch 1</a:t>
            </a:r>
          </a:p>
        </p:txBody>
      </p:sp>
    </p:spTree>
    <p:extLst>
      <p:ext uri="{BB962C8B-B14F-4D97-AF65-F5344CB8AC3E}">
        <p14:creationId xmlns:p14="http://schemas.microsoft.com/office/powerpoint/2010/main" val="307270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1BDEF0-BF40-82F4-3D7E-6A1F2F415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Algorithm (re-)development</a:t>
            </a:r>
          </a:p>
          <a:p>
            <a:pPr lvl="1"/>
            <a:r>
              <a:rPr lang="en-US" dirty="0"/>
              <a:t>Level 1: improvements to on-target position &amp; altitude registration, refraction, stray light correction </a:t>
            </a:r>
          </a:p>
          <a:p>
            <a:pPr lvl="1"/>
            <a:r>
              <a:rPr lang="en-US" dirty="0"/>
              <a:t>Level 2: improvement to water vapor and aerosol products</a:t>
            </a:r>
          </a:p>
          <a:p>
            <a:r>
              <a:rPr lang="en-US" dirty="0"/>
              <a:t>Housekeeping for existing products</a:t>
            </a:r>
          </a:p>
          <a:p>
            <a:pPr lvl="1"/>
            <a:r>
              <a:rPr lang="en-US" dirty="0"/>
              <a:t>File formats, extensions (.h5, .</a:t>
            </a:r>
            <a:r>
              <a:rPr lang="en-US" dirty="0" err="1"/>
              <a:t>dat</a:t>
            </a:r>
            <a:r>
              <a:rPr lang="en-US" dirty="0"/>
              <a:t>, .nc4), documentation</a:t>
            </a:r>
          </a:p>
          <a:p>
            <a:pPr lvl="1"/>
            <a:r>
              <a:rPr lang="en-US" dirty="0"/>
              <a:t>Improved versioning, behind-the-scenes info (input specifics, compiler info, etc.)</a:t>
            </a:r>
          </a:p>
          <a:p>
            <a:r>
              <a:rPr lang="en-US" dirty="0"/>
              <a:t>Additional products</a:t>
            </a:r>
          </a:p>
          <a:p>
            <a:pPr lvl="1"/>
            <a:r>
              <a:rPr lang="en-US" dirty="0"/>
              <a:t>Level 3 aerosol/cloud categorization product – see Mahesh </a:t>
            </a:r>
            <a:r>
              <a:rPr lang="en-US" dirty="0" err="1"/>
              <a:t>Kovilakam’s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paper</a:t>
            </a:r>
            <a:endParaRPr lang="en-US" dirty="0"/>
          </a:p>
          <a:p>
            <a:pPr lvl="1"/>
            <a:r>
              <a:rPr lang="en-US" dirty="0"/>
              <a:t>Retrieved meteorological profiles – see Michael </a:t>
            </a:r>
            <a:r>
              <a:rPr lang="en-US" dirty="0" err="1"/>
              <a:t>Pitts’s</a:t>
            </a:r>
            <a:r>
              <a:rPr lang="en-US" dirty="0"/>
              <a:t> talk tomorrow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31CD5A-DAC3-A0E7-2E43-221C64B3F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Ongoing Work</a:t>
            </a:r>
          </a:p>
        </p:txBody>
      </p:sp>
    </p:spTree>
    <p:extLst>
      <p:ext uri="{BB962C8B-B14F-4D97-AF65-F5344CB8AC3E}">
        <p14:creationId xmlns:p14="http://schemas.microsoft.com/office/powerpoint/2010/main" val="396005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939E1C-24C6-6052-F956-A3DF7EC61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2814"/>
            <a:ext cx="8991600" cy="1924726"/>
          </a:xfrm>
        </p:spPr>
        <p:txBody>
          <a:bodyPr/>
          <a:lstStyle/>
          <a:p>
            <a:pPr marL="0" indent="0" algn="ctr">
              <a:buNone/>
            </a:pPr>
            <a:r>
              <a:rPr lang="en-US"/>
              <a:t>Robbie Manion, Science Computing Facility Lead</a:t>
            </a:r>
            <a:br>
              <a:rPr lang="en-US"/>
            </a:br>
            <a:r>
              <a:rPr lang="en-US">
                <a:hlinkClick r:id="rId3"/>
              </a:rPr>
              <a:t>robert.manion@nasa.gov</a:t>
            </a:r>
            <a:endParaRPr lang="en-US"/>
          </a:p>
          <a:p>
            <a:pPr marL="0" indent="0" algn="ctr">
              <a:buNone/>
            </a:pP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E99FD0-BEF4-BAE3-BE9F-819778975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Thanks!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9ABA0658-087C-F9E2-0E98-26993C49E477}"/>
              </a:ext>
            </a:extLst>
          </p:cNvPr>
          <p:cNvSpPr txBox="1">
            <a:spLocks/>
          </p:cNvSpPr>
          <p:nvPr/>
        </p:nvSpPr>
        <p:spPr>
          <a:xfrm>
            <a:off x="65651" y="1574914"/>
            <a:ext cx="8991600" cy="9968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9" charset="2"/>
              <a:buNone/>
            </a:pPr>
            <a:r>
              <a:rPr lang="en-US" sz="2400"/>
              <a:t>	We speak…</a:t>
            </a:r>
          </a:p>
        </p:txBody>
      </p:sp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F31BBF7-037D-9707-3CC5-39BC9712BF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681" y="1613014"/>
            <a:ext cx="1533652" cy="862679"/>
          </a:xfrm>
          <a:prstGeom prst="rect">
            <a:avLst/>
          </a:prstGeom>
        </p:spPr>
      </p:pic>
      <p:pic>
        <p:nvPicPr>
          <p:cNvPr id="12" name="Graphic 11" descr="Fortran">
            <a:extLst>
              <a:ext uri="{FF2B5EF4-FFF2-40B4-BE49-F238E27FC236}">
                <a16:creationId xmlns:a16="http://schemas.microsoft.com/office/drawing/2014/main" id="{62F87945-5C21-EE2F-00D1-D9258D992B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68746" y="1672489"/>
            <a:ext cx="781050" cy="78105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F344C08-DF50-FA63-56CF-41BFDE181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956" y="1663354"/>
            <a:ext cx="2762250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F00E9237-3C99-A2C2-EF06-C23EBA0797C6}"/>
              </a:ext>
            </a:extLst>
          </p:cNvPr>
          <p:cNvSpPr txBox="1">
            <a:spLocks/>
          </p:cNvSpPr>
          <p:nvPr/>
        </p:nvSpPr>
        <p:spPr>
          <a:xfrm>
            <a:off x="80643" y="2987075"/>
            <a:ext cx="8991600" cy="1924726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/>
              <a:t>Rob Damadeo, Lead Algorithm Scientist</a:t>
            </a:r>
            <a:br>
              <a:rPr lang="en-US"/>
            </a:br>
            <a:r>
              <a:rPr lang="en-US">
                <a:hlinkClick r:id="rId8"/>
              </a:rPr>
              <a:t>robert.damadeo@nasa.gov</a:t>
            </a:r>
            <a:endParaRPr lang="en-US"/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David Flittner, Project Scientist</a:t>
            </a:r>
            <a:br>
              <a:rPr lang="en-US"/>
            </a:br>
            <a:r>
              <a:rPr lang="en-US">
                <a:hlinkClick r:id="rId9"/>
              </a:rPr>
              <a:t>david.e.flittner@nasa.gov</a:t>
            </a:r>
            <a:endParaRPr lang="en-US"/>
          </a:p>
          <a:p>
            <a:pPr marL="0" indent="0" algn="ctr">
              <a:buFont typeface="Wingdings" pitchFamily="29" charset="2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3181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E1E7733FA74847B4D2DBE526CEBE27" ma:contentTypeVersion="15" ma:contentTypeDescription="Create a new document." ma:contentTypeScope="" ma:versionID="7e82c54803f8f51c9970b5eae6764321">
  <xsd:schema xmlns:xsd="http://www.w3.org/2001/XMLSchema" xmlns:xs="http://www.w3.org/2001/XMLSchema" xmlns:p="http://schemas.microsoft.com/office/2006/metadata/properties" xmlns:ns2="f7deeacc-6a2b-43ee-94d9-fbeb07381f4b" xmlns:ns3="be68c413-1cc3-41cd-bb78-86c971a3abf3" xmlns:ns4="d900e117-17a0-4b24-9e47-511ef1d02c43" targetNamespace="http://schemas.microsoft.com/office/2006/metadata/properties" ma:root="true" ma:fieldsID="94d1858cc5e62702c376ddbf05f6ca43" ns2:_="" ns3:_="" ns4:_="">
    <xsd:import namespace="f7deeacc-6a2b-43ee-94d9-fbeb07381f4b"/>
    <xsd:import namespace="be68c413-1cc3-41cd-bb78-86c971a3abf3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deeacc-6a2b-43ee-94d9-fbeb07381f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68c413-1cc3-41cd-bb78-86c971a3abf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df306653-b638-44fa-9be6-ae4f4d5ca928}" ma:internalName="TaxCatchAll" ma:showField="CatchAllData" ma:web="be68c413-1cc3-41cd-bb78-86c971a3ab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1F4745A-3667-4184-8285-BE05CBFEB5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deeacc-6a2b-43ee-94d9-fbeb07381f4b"/>
    <ds:schemaRef ds:uri="be68c413-1cc3-41cd-bb78-86c971a3abf3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5CAF3BF-C690-44E1-8E2E-9C814762F60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47075</TotalTime>
  <Words>808</Words>
  <Application>Microsoft Office PowerPoint</Application>
  <PresentationFormat>On-screen Show (16:9)</PresentationFormat>
  <Paragraphs>95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Courier New</vt:lpstr>
      <vt:lpstr>Helvetica Neue</vt:lpstr>
      <vt:lpstr>ui-monospace</vt:lpstr>
      <vt:lpstr>Wingdings</vt:lpstr>
      <vt:lpstr>1_Office Theme</vt:lpstr>
      <vt:lpstr>PowerPoint Presentation</vt:lpstr>
      <vt:lpstr>The “SCF”</vt:lpstr>
      <vt:lpstr>Version 05.30</vt:lpstr>
      <vt:lpstr>Also New In v05.30</vt:lpstr>
      <vt:lpstr>PowerPoint Presentation</vt:lpstr>
      <vt:lpstr>PowerPoint Presentation</vt:lpstr>
      <vt:lpstr>Previously Known Problems</vt:lpstr>
      <vt:lpstr>Newly-Identified Problems</vt:lpstr>
      <vt:lpstr>Newly-Identified Problems</vt:lpstr>
      <vt:lpstr>Announcing v05.30 Patch 1</vt:lpstr>
      <vt:lpstr>Ongoing Work</vt:lpstr>
      <vt:lpstr>Thanks!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Manion, Robbie (LARC-E303)[RSES]</cp:lastModifiedBy>
  <cp:revision>1073</cp:revision>
  <cp:lastPrinted>2011-12-08T16:21:20Z</cp:lastPrinted>
  <dcterms:created xsi:type="dcterms:W3CDTF">2012-04-24T19:27:23Z</dcterms:created>
  <dcterms:modified xsi:type="dcterms:W3CDTF">2023-09-06T15:53:20Z</dcterms:modified>
</cp:coreProperties>
</file>